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0" r:id="rId7"/>
    <p:sldId id="261" r:id="rId8"/>
    <p:sldId id="262" r:id="rId9"/>
    <p:sldId id="263" r:id="rId10"/>
    <p:sldId id="266" r:id="rId11"/>
    <p:sldId id="267" r:id="rId12"/>
    <p:sldId id="265"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94609" autoAdjust="0"/>
  </p:normalViewPr>
  <p:slideViewPr>
    <p:cSldViewPr snapToGrid="0">
      <p:cViewPr varScale="1">
        <p:scale>
          <a:sx n="70" d="100"/>
          <a:sy n="70" d="100"/>
        </p:scale>
        <p:origin x="500" y="5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BBE4A5-458C-4BE0-ACDC-47808FF7FCF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E6DC44B-6892-4848-90AC-AC96D14C8C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DA992E-D1C8-4396-9B5F-D612D60A9E9B}"/>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5" name="フッター プレースホルダー 4">
            <a:extLst>
              <a:ext uri="{FF2B5EF4-FFF2-40B4-BE49-F238E27FC236}">
                <a16:creationId xmlns:a16="http://schemas.microsoft.com/office/drawing/2014/main" id="{17D6355D-95E5-426A-9717-E850F94C30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F37268-A82C-4F13-A0BD-ED6D84A6E78F}"/>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79654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880D94-1194-4890-B941-7AD784DC6C7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A83191A-DA35-4C9C-8B70-6B38B7BBD2A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9D9B04-1A70-4AE1-AD25-A80057502006}"/>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5" name="フッター プレースホルダー 4">
            <a:extLst>
              <a:ext uri="{FF2B5EF4-FFF2-40B4-BE49-F238E27FC236}">
                <a16:creationId xmlns:a16="http://schemas.microsoft.com/office/drawing/2014/main" id="{99430DDC-8F0C-433D-91A2-01FD1B7F52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2AE7BA-2072-4EA7-9D27-2D2237921F67}"/>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93830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E3BCB47-2309-42C5-80BC-33D0B9C5E21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C69D32-01FE-4A19-B2AA-10AE3BCA3C2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841363-1A40-46CB-A4CB-E0CB50890CA7}"/>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5" name="フッター プレースホルダー 4">
            <a:extLst>
              <a:ext uri="{FF2B5EF4-FFF2-40B4-BE49-F238E27FC236}">
                <a16:creationId xmlns:a16="http://schemas.microsoft.com/office/drawing/2014/main" id="{8CC25D66-0CB0-4F87-83EF-B684F8C1E8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D6773ED-9C5A-4C8A-9835-670D85549BCD}"/>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255603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43F7AB-4D0E-443F-B2D3-24EDFFDCF5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9BF44B-88AC-4D5A-9FB7-FD6A54A1F5C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4DD9BC-CFB5-48B0-A32B-05A130C37676}"/>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5" name="フッター プレースホルダー 4">
            <a:extLst>
              <a:ext uri="{FF2B5EF4-FFF2-40B4-BE49-F238E27FC236}">
                <a16:creationId xmlns:a16="http://schemas.microsoft.com/office/drawing/2014/main" id="{26E59BCD-9C36-4F56-A209-3D9172A86A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AF377B-C47C-4561-9519-1B07419C7C9D}"/>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372846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2CE7A-22F0-4949-AD9D-557EF9860E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6720F7-7379-44F5-83C8-2A96DF9557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E616FA0-3ECE-4CC2-AD1C-4F1B768AA1EA}"/>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5" name="フッター プレースホルダー 4">
            <a:extLst>
              <a:ext uri="{FF2B5EF4-FFF2-40B4-BE49-F238E27FC236}">
                <a16:creationId xmlns:a16="http://schemas.microsoft.com/office/drawing/2014/main" id="{FF9F73B7-A765-446A-B272-B6EC2C88F1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023BBC-0A69-4F50-924C-580FC0E1F5D9}"/>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108974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4D7A40-F35F-4141-9088-30E39C6D73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39FC6C-B555-4FBE-AAF2-B93D05EDDFF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2FF2FB-F6E4-47CA-B827-D0EC8A6E5B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5B56517-3D46-4316-87A3-436E11D43BB1}"/>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6" name="フッター プレースホルダー 5">
            <a:extLst>
              <a:ext uri="{FF2B5EF4-FFF2-40B4-BE49-F238E27FC236}">
                <a16:creationId xmlns:a16="http://schemas.microsoft.com/office/drawing/2014/main" id="{1B79DCE5-903C-49B0-A23C-B25DA19C66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89A969-4CB8-4E73-BDFB-CC5D61F77188}"/>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30657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5E1A2-1FA6-4472-9A40-D171F19F9D6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BDB7ED-EDC1-4EA0-8CE7-3041788FB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0FB0353-B5C2-4090-9E41-16EA83C82D9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1A3DCB2-F0A6-4474-BED7-60C931C98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05C2958-8C79-4649-89BB-C8A650B5FBB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E79DF8E-BB09-46DC-890C-26BB6ADDDBA8}"/>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8" name="フッター プレースホルダー 7">
            <a:extLst>
              <a:ext uri="{FF2B5EF4-FFF2-40B4-BE49-F238E27FC236}">
                <a16:creationId xmlns:a16="http://schemas.microsoft.com/office/drawing/2014/main" id="{54227DE9-D287-4D1E-94D8-F1ABA468D56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6BFA7BD-4448-4F0B-8B00-8A274EA0BB7E}"/>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2406176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0B913-C13D-41DC-8E13-2B9789994DA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1DB31EE-C887-4430-A009-4F7D5891DF81}"/>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4" name="フッター プレースホルダー 3">
            <a:extLst>
              <a:ext uri="{FF2B5EF4-FFF2-40B4-BE49-F238E27FC236}">
                <a16:creationId xmlns:a16="http://schemas.microsoft.com/office/drawing/2014/main" id="{8EA62960-ED64-4E35-9DD0-EBC23DC48E5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C341A7-3C73-4D18-BF64-8F2776B10426}"/>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291614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4FC3AC7-338E-432A-B6D7-773D0CB9CB8C}"/>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3" name="フッター プレースホルダー 2">
            <a:extLst>
              <a:ext uri="{FF2B5EF4-FFF2-40B4-BE49-F238E27FC236}">
                <a16:creationId xmlns:a16="http://schemas.microsoft.com/office/drawing/2014/main" id="{1A240725-61FE-476A-8496-FB93A326CF4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3DC7EAF-F298-440F-9A3C-18E3FA787186}"/>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378721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C168CF-D1FE-4133-9B62-81A35F0543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31E5644-36DC-4268-BAB0-EBB625932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21D02B3-019D-40A1-9210-C4165B51E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58BD0-FBAD-4E03-A835-32D5F48EE3AB}"/>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6" name="フッター プレースホルダー 5">
            <a:extLst>
              <a:ext uri="{FF2B5EF4-FFF2-40B4-BE49-F238E27FC236}">
                <a16:creationId xmlns:a16="http://schemas.microsoft.com/office/drawing/2014/main" id="{C0C09D1B-8385-4B99-88B0-D8F5B59906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0DA325E-B0D1-475C-8991-6E44B999AAF6}"/>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286204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F534B3-D1AF-4396-9FA0-4749FE2D85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6220760-7F40-4550-9010-964DEC8431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BEAAF76-9818-4EDD-804B-51CDDA4B17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B52B23-229E-4434-9D7A-186B8C93CCBD}"/>
              </a:ext>
            </a:extLst>
          </p:cNvPr>
          <p:cNvSpPr>
            <a:spLocks noGrp="1"/>
          </p:cNvSpPr>
          <p:nvPr>
            <p:ph type="dt" sz="half" idx="10"/>
          </p:nvPr>
        </p:nvSpPr>
        <p:spPr/>
        <p:txBody>
          <a:bodyPr/>
          <a:lstStyle/>
          <a:p>
            <a:fld id="{0A3B7332-E939-411F-A3C9-F5CA1145AB78}" type="datetimeFigureOut">
              <a:rPr kumimoji="1" lang="ja-JP" altLang="en-US" smtClean="0"/>
              <a:t>2024/8/28</a:t>
            </a:fld>
            <a:endParaRPr kumimoji="1" lang="ja-JP" altLang="en-US"/>
          </a:p>
        </p:txBody>
      </p:sp>
      <p:sp>
        <p:nvSpPr>
          <p:cNvPr id="6" name="フッター プレースホルダー 5">
            <a:extLst>
              <a:ext uri="{FF2B5EF4-FFF2-40B4-BE49-F238E27FC236}">
                <a16:creationId xmlns:a16="http://schemas.microsoft.com/office/drawing/2014/main" id="{6510D1D9-DB51-4C44-9923-8B6E454023F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0584FF-15D3-4493-ADA9-3397555D8F29}"/>
              </a:ext>
            </a:extLst>
          </p:cNvPr>
          <p:cNvSpPr>
            <a:spLocks noGrp="1"/>
          </p:cNvSpPr>
          <p:nvPr>
            <p:ph type="sldNum" sz="quarter" idx="12"/>
          </p:nvPr>
        </p:nvSpPr>
        <p:spPr/>
        <p:txBody>
          <a:body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391369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046A2F7-9AE6-48EB-99CF-BC5E8B89B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9821AB4-CA8C-484A-BCBD-F41BC05BE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B5845C-2E79-4035-9FE0-7AB07FC52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3B7332-E939-411F-A3C9-F5CA1145AB78}" type="datetimeFigureOut">
              <a:rPr kumimoji="1" lang="ja-JP" altLang="en-US" smtClean="0"/>
              <a:t>2024/8/28</a:t>
            </a:fld>
            <a:endParaRPr kumimoji="1" lang="ja-JP" altLang="en-US"/>
          </a:p>
        </p:txBody>
      </p:sp>
      <p:sp>
        <p:nvSpPr>
          <p:cNvPr id="5" name="フッター プレースホルダー 4">
            <a:extLst>
              <a:ext uri="{FF2B5EF4-FFF2-40B4-BE49-F238E27FC236}">
                <a16:creationId xmlns:a16="http://schemas.microsoft.com/office/drawing/2014/main" id="{F90DE95F-4A39-48EE-8F82-87405A1A0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CFE7743-0955-431D-8F09-209C7D8D9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D5716E-0728-4D7E-B224-FFFB852EDFEA}" type="slidenum">
              <a:rPr kumimoji="1" lang="ja-JP" altLang="en-US" smtClean="0"/>
              <a:t>‹#›</a:t>
            </a:fld>
            <a:endParaRPr kumimoji="1" lang="ja-JP" altLang="en-US"/>
          </a:p>
        </p:txBody>
      </p:sp>
    </p:spTree>
    <p:extLst>
      <p:ext uri="{BB962C8B-B14F-4D97-AF65-F5344CB8AC3E}">
        <p14:creationId xmlns:p14="http://schemas.microsoft.com/office/powerpoint/2010/main" val="3747805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B3617-2556-4820-AE42-D9B1B8F8E2D0}"/>
              </a:ext>
            </a:extLst>
          </p:cNvPr>
          <p:cNvSpPr>
            <a:spLocks noGrp="1"/>
          </p:cNvSpPr>
          <p:nvPr>
            <p:ph type="ctrTitle"/>
          </p:nvPr>
        </p:nvSpPr>
        <p:spPr>
          <a:xfrm>
            <a:off x="1523999" y="2116183"/>
            <a:ext cx="9135291" cy="2194560"/>
          </a:xfrm>
        </p:spPr>
        <p:txBody>
          <a:bodyPr>
            <a:normAutofit/>
          </a:bodyPr>
          <a:lstStyle/>
          <a:p>
            <a:r>
              <a:rPr lang="en-US" altLang="ja-JP" sz="6600" dirty="0">
                <a:latin typeface="BIZ UDPゴシック" panose="020B0400000000000000" pitchFamily="50" charset="-128"/>
                <a:ea typeface="BIZ UDPゴシック" panose="020B0400000000000000" pitchFamily="50" charset="-128"/>
              </a:rPr>
              <a:t>SQL</a:t>
            </a:r>
            <a:r>
              <a:rPr lang="ja-JP" altLang="en-US" sz="6600" dirty="0">
                <a:latin typeface="BIZ UDPゴシック" panose="020B0400000000000000" pitchFamily="50" charset="-128"/>
                <a:ea typeface="BIZ UDPゴシック" panose="020B0400000000000000" pitchFamily="50" charset="-128"/>
              </a:rPr>
              <a:t>インジェクション</a:t>
            </a:r>
            <a:br>
              <a:rPr lang="en-US" altLang="ja-JP" sz="6600" dirty="0"/>
            </a:br>
            <a:r>
              <a:rPr lang="ja-JP" altLang="en-US" sz="6600" dirty="0"/>
              <a:t>　　　　　　　</a:t>
            </a:r>
            <a:r>
              <a:rPr lang="ja-JP" altLang="en-US" sz="4400" dirty="0"/>
              <a:t>について</a:t>
            </a:r>
            <a:endParaRPr kumimoji="1" lang="ja-JP" altLang="en-US" sz="4800" dirty="0"/>
          </a:p>
        </p:txBody>
      </p:sp>
    </p:spTree>
    <p:extLst>
      <p:ext uri="{BB962C8B-B14F-4D97-AF65-F5344CB8AC3E}">
        <p14:creationId xmlns:p14="http://schemas.microsoft.com/office/powerpoint/2010/main" val="2001126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E354C32-86D2-897F-0E20-8044C3D0BADE}"/>
              </a:ext>
            </a:extLst>
          </p:cNvPr>
          <p:cNvSpPr>
            <a:spLocks noGrp="1"/>
          </p:cNvSpPr>
          <p:nvPr>
            <p:ph idx="1"/>
          </p:nvPr>
        </p:nvSpPr>
        <p:spPr>
          <a:xfrm>
            <a:off x="838200" y="438912"/>
            <a:ext cx="10515600" cy="5738051"/>
          </a:xfrm>
        </p:spPr>
        <p:txBody>
          <a:bodyPr/>
          <a:lstStyle/>
          <a:p>
            <a:pPr marL="0" indent="0" algn="ctr">
              <a:buNone/>
            </a:pPr>
            <a:r>
              <a:rPr kumimoji="1" lang="ja-JP" altLang="en-US" dirty="0"/>
              <a:t>セキュリティパッチの適用</a:t>
            </a:r>
            <a:endParaRPr kumimoji="1" lang="en-US" altLang="ja-JP" dirty="0"/>
          </a:p>
          <a:p>
            <a:pPr marL="0" indent="0" algn="ctr">
              <a:buNone/>
            </a:pPr>
            <a:r>
              <a:rPr lang="ja-JP" altLang="en-US" dirty="0"/>
              <a:t>脆弱性のある場合</a:t>
            </a:r>
            <a:endParaRPr lang="en-US" altLang="ja-JP" dirty="0"/>
          </a:p>
          <a:p>
            <a:pPr marL="0" indent="0" algn="ctr">
              <a:buNone/>
            </a:pPr>
            <a:endParaRPr kumimoji="1" lang="en-US" altLang="ja-JP" dirty="0"/>
          </a:p>
          <a:p>
            <a:pPr marL="0" indent="0" algn="ctr">
              <a:buNone/>
            </a:pPr>
            <a:r>
              <a:rPr lang="ja-JP" altLang="en-US" dirty="0"/>
              <a:t>コードの修正</a:t>
            </a:r>
            <a:endParaRPr lang="en-US" altLang="ja-JP" dirty="0"/>
          </a:p>
          <a:p>
            <a:pPr marL="0" indent="0" algn="ctr">
              <a:buNone/>
            </a:pPr>
            <a:endParaRPr kumimoji="1" lang="en-US" altLang="ja-JP" dirty="0"/>
          </a:p>
          <a:p>
            <a:pPr marL="0" indent="0" algn="ctr">
              <a:buNone/>
            </a:pPr>
            <a:r>
              <a:rPr lang="ja-JP" altLang="en-US" dirty="0"/>
              <a:t>セキュリティテストの実施</a:t>
            </a:r>
            <a:endParaRPr lang="en-US" altLang="ja-JP" dirty="0"/>
          </a:p>
          <a:p>
            <a:pPr marL="0" indent="0" algn="ctr">
              <a:buNone/>
            </a:pPr>
            <a:r>
              <a:rPr kumimoji="1" lang="ja-JP" altLang="en-US" dirty="0"/>
              <a:t>未発見の脆弱性が無いか確認する</a:t>
            </a:r>
            <a:r>
              <a:rPr kumimoji="1" lang="en-US" altLang="ja-JP" dirty="0"/>
              <a:t>v</a:t>
            </a:r>
          </a:p>
          <a:p>
            <a:pPr marL="0" indent="0" algn="ctr">
              <a:buNone/>
            </a:pPr>
            <a:endParaRPr lang="en-US" altLang="ja-JP" dirty="0"/>
          </a:p>
          <a:p>
            <a:pPr marL="0" indent="0" algn="ctr">
              <a:buNone/>
            </a:pPr>
            <a:r>
              <a:rPr kumimoji="1" lang="ja-JP" altLang="en-US" dirty="0"/>
              <a:t>社内教育・トレーニング</a:t>
            </a:r>
          </a:p>
        </p:txBody>
      </p:sp>
    </p:spTree>
    <p:extLst>
      <p:ext uri="{BB962C8B-B14F-4D97-AF65-F5344CB8AC3E}">
        <p14:creationId xmlns:p14="http://schemas.microsoft.com/office/powerpoint/2010/main" val="175545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0C26411-A0E1-A039-33F3-E1632D9BF40D}"/>
              </a:ext>
            </a:extLst>
          </p:cNvPr>
          <p:cNvSpPr>
            <a:spLocks noGrp="1"/>
          </p:cNvSpPr>
          <p:nvPr>
            <p:ph idx="1"/>
          </p:nvPr>
        </p:nvSpPr>
        <p:spPr>
          <a:xfrm>
            <a:off x="838200" y="438912"/>
            <a:ext cx="10515600" cy="5738051"/>
          </a:xfrm>
        </p:spPr>
        <p:txBody>
          <a:bodyPr/>
          <a:lstStyle/>
          <a:p>
            <a:pPr marL="0" indent="0" algn="ctr">
              <a:buNone/>
            </a:pPr>
            <a:r>
              <a:rPr kumimoji="1" lang="ja-JP" altLang="en-US" dirty="0"/>
              <a:t>ユーザへの通知</a:t>
            </a:r>
            <a:endParaRPr kumimoji="1" lang="en-US" altLang="ja-JP" dirty="0"/>
          </a:p>
          <a:p>
            <a:pPr marL="0" indent="0" algn="ctr">
              <a:buNone/>
            </a:pPr>
            <a:endParaRPr lang="en-US" altLang="ja-JP" dirty="0"/>
          </a:p>
          <a:p>
            <a:pPr marL="0" indent="0" algn="ctr">
              <a:buNone/>
            </a:pPr>
            <a:r>
              <a:rPr kumimoji="1" lang="ja-JP" altLang="en-US" dirty="0"/>
              <a:t>法的報告</a:t>
            </a:r>
            <a:endParaRPr kumimoji="1" lang="en-US" altLang="ja-JP" dirty="0"/>
          </a:p>
          <a:p>
            <a:pPr marL="0" indent="0" algn="ctr">
              <a:buNone/>
            </a:pPr>
            <a:endParaRPr lang="en-US" altLang="ja-JP" dirty="0"/>
          </a:p>
          <a:p>
            <a:pPr marL="0" indent="0" algn="ctr">
              <a:buNone/>
            </a:pPr>
            <a:r>
              <a:rPr kumimoji="1" lang="ja-JP" altLang="en-US" dirty="0"/>
              <a:t>継続的な監視</a:t>
            </a:r>
            <a:endParaRPr kumimoji="1" lang="en-US" altLang="ja-JP" dirty="0"/>
          </a:p>
          <a:p>
            <a:pPr marL="0" indent="0" algn="ctr">
              <a:buNone/>
            </a:pPr>
            <a:endParaRPr lang="en-US" altLang="ja-JP" dirty="0"/>
          </a:p>
          <a:p>
            <a:pPr marL="0" indent="0" algn="ctr">
              <a:buNone/>
            </a:pPr>
            <a:r>
              <a:rPr kumimoji="1" lang="ja-JP" altLang="en-US" dirty="0"/>
              <a:t>セキュリティポリシーの見直し</a:t>
            </a:r>
            <a:endParaRPr kumimoji="1" lang="en-US" altLang="ja-JP" dirty="0"/>
          </a:p>
          <a:p>
            <a:pPr marL="0" indent="0" algn="ctr">
              <a:buNone/>
            </a:pPr>
            <a:endParaRPr lang="en-US" altLang="ja-JP" dirty="0"/>
          </a:p>
          <a:p>
            <a:pPr marL="0" indent="0" algn="ctr">
              <a:buNone/>
            </a:pPr>
            <a:r>
              <a:rPr kumimoji="1" lang="ja-JP" altLang="en-US" dirty="0"/>
              <a:t>必要に応じてこれらの繰り返し</a:t>
            </a:r>
            <a:endParaRPr kumimoji="1" lang="en-US" altLang="ja-JP" dirty="0"/>
          </a:p>
          <a:p>
            <a:pPr marL="0" indent="0" algn="ctr">
              <a:buNone/>
            </a:pPr>
            <a:r>
              <a:rPr lang="en-US" altLang="ja-JP" dirty="0"/>
              <a:t>PDCA</a:t>
            </a:r>
            <a:r>
              <a:rPr lang="ja-JP" altLang="en-US" dirty="0"/>
              <a:t>サイクル</a:t>
            </a:r>
            <a:endParaRPr kumimoji="1" lang="ja-JP" altLang="en-US" dirty="0"/>
          </a:p>
        </p:txBody>
      </p:sp>
    </p:spTree>
    <p:extLst>
      <p:ext uri="{BB962C8B-B14F-4D97-AF65-F5344CB8AC3E}">
        <p14:creationId xmlns:p14="http://schemas.microsoft.com/office/powerpoint/2010/main" val="256698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4A3C7-1B18-E4D3-F3E7-920CA088FCB8}"/>
              </a:ext>
            </a:extLst>
          </p:cNvPr>
          <p:cNvSpPr>
            <a:spLocks noGrp="1"/>
          </p:cNvSpPr>
          <p:nvPr>
            <p:ph type="title"/>
          </p:nvPr>
        </p:nvSpPr>
        <p:spPr>
          <a:xfrm>
            <a:off x="838200" y="365125"/>
            <a:ext cx="10515600" cy="896747"/>
          </a:xfrm>
        </p:spPr>
        <p:txBody>
          <a:bodyPr/>
          <a:lstStyle/>
          <a:p>
            <a:r>
              <a:rPr kumimoji="1" lang="ja-JP" altLang="en-US" dirty="0">
                <a:latin typeface="BIZ UDPゴシック" panose="020B0400000000000000" pitchFamily="50" charset="-128"/>
                <a:ea typeface="BIZ UDPゴシック" panose="020B0400000000000000" pitchFamily="50" charset="-128"/>
              </a:rPr>
              <a:t>まとめ</a:t>
            </a:r>
          </a:p>
        </p:txBody>
      </p:sp>
      <p:sp>
        <p:nvSpPr>
          <p:cNvPr id="3" name="コンテンツ プレースホルダー 2">
            <a:extLst>
              <a:ext uri="{FF2B5EF4-FFF2-40B4-BE49-F238E27FC236}">
                <a16:creationId xmlns:a16="http://schemas.microsoft.com/office/drawing/2014/main" id="{EC852D09-8FC5-8646-4427-C7E8C2472D77}"/>
              </a:ext>
            </a:extLst>
          </p:cNvPr>
          <p:cNvSpPr>
            <a:spLocks noGrp="1"/>
          </p:cNvSpPr>
          <p:nvPr>
            <p:ph idx="1"/>
          </p:nvPr>
        </p:nvSpPr>
        <p:spPr>
          <a:xfrm>
            <a:off x="838200" y="1261872"/>
            <a:ext cx="10515600" cy="4915091"/>
          </a:xfrm>
        </p:spPr>
        <p:txBody>
          <a:bodyPr/>
          <a:lstStyle/>
          <a:p>
            <a:pPr marL="0" indent="0">
              <a:buNone/>
            </a:pPr>
            <a:r>
              <a:rPr kumimoji="1" lang="en-US" altLang="ja-JP" dirty="0"/>
              <a:t>SQL</a:t>
            </a:r>
            <a:r>
              <a:rPr kumimoji="1" lang="ja-JP" altLang="en-US" dirty="0"/>
              <a:t>インジェクション攻撃は公になっていない企業内システムの被害などのものもあるので</a:t>
            </a:r>
          </a:p>
        </p:txBody>
      </p:sp>
    </p:spTree>
    <p:extLst>
      <p:ext uri="{BB962C8B-B14F-4D97-AF65-F5344CB8AC3E}">
        <p14:creationId xmlns:p14="http://schemas.microsoft.com/office/powerpoint/2010/main" val="246165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2AA2CF0E-7D59-48D1-9FCB-09ED3861596E}"/>
              </a:ext>
            </a:extLst>
          </p:cNvPr>
          <p:cNvSpPr>
            <a:spLocks noGrp="1"/>
          </p:cNvSpPr>
          <p:nvPr>
            <p:ph type="title"/>
          </p:nvPr>
        </p:nvSpPr>
        <p:spPr>
          <a:xfrm>
            <a:off x="838200" y="365126"/>
            <a:ext cx="10515600" cy="1084852"/>
          </a:xfrm>
        </p:spPr>
        <p:txBody>
          <a:bodyPr/>
          <a:lstStyle/>
          <a:p>
            <a:r>
              <a:rPr lang="ja-JP" altLang="en-US" dirty="0">
                <a:latin typeface="BIZ UDPゴシック" panose="020B0400000000000000" pitchFamily="50" charset="-128"/>
                <a:ea typeface="BIZ UDPゴシック" panose="020B0400000000000000" pitchFamily="50" charset="-128"/>
              </a:rPr>
              <a:t>　項目</a:t>
            </a:r>
          </a:p>
        </p:txBody>
      </p:sp>
      <p:sp>
        <p:nvSpPr>
          <p:cNvPr id="6" name="コンテンツ プレースホルダー 5">
            <a:extLst>
              <a:ext uri="{FF2B5EF4-FFF2-40B4-BE49-F238E27FC236}">
                <a16:creationId xmlns:a16="http://schemas.microsoft.com/office/drawing/2014/main" id="{54C23959-4613-455A-AAF0-FDD36E15C76D}"/>
              </a:ext>
            </a:extLst>
          </p:cNvPr>
          <p:cNvSpPr>
            <a:spLocks noGrp="1"/>
          </p:cNvSpPr>
          <p:nvPr>
            <p:ph idx="1"/>
          </p:nvPr>
        </p:nvSpPr>
        <p:spPr>
          <a:xfrm>
            <a:off x="838200" y="1685109"/>
            <a:ext cx="10515600" cy="4491854"/>
          </a:xfrm>
        </p:spPr>
        <p:txBody>
          <a:bodyPr>
            <a:normAutofit lnSpcReduction="10000"/>
          </a:bodyPr>
          <a:lstStyle/>
          <a:p>
            <a:pPr marL="0" indent="0">
              <a:buNone/>
            </a:pPr>
            <a:endParaRPr lang="en-US" altLang="ja-JP" sz="1050" dirty="0"/>
          </a:p>
          <a:p>
            <a:pPr marL="0" indent="0">
              <a:buNone/>
            </a:pPr>
            <a:r>
              <a:rPr lang="ja-JP" altLang="en-US" sz="3900" dirty="0"/>
              <a:t>・</a:t>
            </a:r>
            <a:r>
              <a:rPr lang="en-US" altLang="ja-JP" sz="3900" dirty="0"/>
              <a:t>SQL</a:t>
            </a:r>
            <a:r>
              <a:rPr lang="ja-JP" altLang="en-US" sz="3900" dirty="0"/>
              <a:t>インジェクションとその原因</a:t>
            </a:r>
            <a:endParaRPr lang="en-US" altLang="ja-JP" sz="3900" dirty="0"/>
          </a:p>
          <a:p>
            <a:pPr marL="0" indent="0">
              <a:buNone/>
            </a:pPr>
            <a:endParaRPr lang="en-US" altLang="ja-JP" sz="1100" dirty="0"/>
          </a:p>
          <a:p>
            <a:pPr marL="0" indent="0">
              <a:buNone/>
            </a:pPr>
            <a:r>
              <a:rPr lang="ja-JP" altLang="en-US" sz="3900" dirty="0"/>
              <a:t>・被害例と最近の動向</a:t>
            </a:r>
            <a:endParaRPr lang="en-US" altLang="ja-JP" sz="3900" dirty="0"/>
          </a:p>
          <a:p>
            <a:pPr marL="0" indent="0">
              <a:buNone/>
            </a:pPr>
            <a:endParaRPr lang="en-US" altLang="ja-JP" sz="1050" dirty="0"/>
          </a:p>
          <a:p>
            <a:pPr marL="0" indent="0">
              <a:buNone/>
            </a:pPr>
            <a:r>
              <a:rPr lang="ja-JP" altLang="en-US" sz="3900" dirty="0"/>
              <a:t>・対策</a:t>
            </a:r>
            <a:endParaRPr lang="en-US" altLang="ja-JP" sz="3900" dirty="0"/>
          </a:p>
          <a:p>
            <a:pPr marL="0" indent="0">
              <a:buNone/>
            </a:pPr>
            <a:endParaRPr lang="en-US" altLang="ja-JP" sz="1050" dirty="0"/>
          </a:p>
          <a:p>
            <a:pPr marL="0" indent="0">
              <a:buNone/>
            </a:pPr>
            <a:r>
              <a:rPr lang="ja-JP" altLang="en-US" sz="3900" dirty="0"/>
              <a:t>・対応優先</a:t>
            </a:r>
            <a:endParaRPr lang="en-US" altLang="ja-JP" sz="3900" dirty="0"/>
          </a:p>
          <a:p>
            <a:pPr marL="0" indent="0">
              <a:buNone/>
            </a:pPr>
            <a:endParaRPr lang="en-US" altLang="ja-JP" sz="1000" dirty="0"/>
          </a:p>
          <a:p>
            <a:pPr marL="0" indent="0">
              <a:buNone/>
            </a:pPr>
            <a:r>
              <a:rPr lang="ja-JP" altLang="en-US" sz="3000" dirty="0"/>
              <a:t>注</a:t>
            </a:r>
            <a:r>
              <a:rPr lang="en-US" altLang="ja-JP" sz="3000" dirty="0"/>
              <a:t>)</a:t>
            </a:r>
            <a:r>
              <a:rPr lang="ja-JP" altLang="en-US" sz="3000" dirty="0"/>
              <a:t>非技術者が理解しやすいように説明しています</a:t>
            </a:r>
            <a:endParaRPr lang="en-US" altLang="ja-JP" sz="3000" dirty="0"/>
          </a:p>
        </p:txBody>
      </p:sp>
    </p:spTree>
    <p:extLst>
      <p:ext uri="{BB962C8B-B14F-4D97-AF65-F5344CB8AC3E}">
        <p14:creationId xmlns:p14="http://schemas.microsoft.com/office/powerpoint/2010/main" val="3248061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68ED2F-8674-4F26-A043-23758B0879A8}"/>
              </a:ext>
            </a:extLst>
          </p:cNvPr>
          <p:cNvSpPr>
            <a:spLocks noGrp="1"/>
          </p:cNvSpPr>
          <p:nvPr>
            <p:ph type="title"/>
          </p:nvPr>
        </p:nvSpPr>
        <p:spPr>
          <a:xfrm>
            <a:off x="838200" y="365126"/>
            <a:ext cx="10515600" cy="967286"/>
          </a:xfrm>
        </p:spPr>
        <p:txBody>
          <a:bodyPr>
            <a:normAutofit/>
          </a:bodyPr>
          <a:lstStyle/>
          <a:p>
            <a:r>
              <a:rPr kumimoji="1" lang="en-US" altLang="ja-JP" dirty="0">
                <a:solidFill>
                  <a:srgbClr val="FF3300"/>
                </a:solidFill>
                <a:latin typeface="BIZ UDPゴシック" panose="020B0400000000000000" pitchFamily="50" charset="-128"/>
                <a:ea typeface="BIZ UDPゴシック" panose="020B0400000000000000" pitchFamily="50" charset="-128"/>
              </a:rPr>
              <a:t>SQL</a:t>
            </a:r>
            <a:r>
              <a:rPr kumimoji="1" lang="ja-JP" altLang="en-US" dirty="0">
                <a:solidFill>
                  <a:srgbClr val="FF3300"/>
                </a:solidFill>
                <a:latin typeface="BIZ UDPゴシック" panose="020B0400000000000000" pitchFamily="50" charset="-128"/>
                <a:ea typeface="BIZ UDPゴシック" panose="020B0400000000000000" pitchFamily="50" charset="-128"/>
              </a:rPr>
              <a:t>インジェクション</a:t>
            </a:r>
            <a:r>
              <a:rPr kumimoji="1" lang="ja-JP" altLang="en-US" dirty="0"/>
              <a:t>とは</a:t>
            </a:r>
          </a:p>
        </p:txBody>
      </p:sp>
      <p:sp>
        <p:nvSpPr>
          <p:cNvPr id="3" name="コンテンツ プレースホルダー 2">
            <a:extLst>
              <a:ext uri="{FF2B5EF4-FFF2-40B4-BE49-F238E27FC236}">
                <a16:creationId xmlns:a16="http://schemas.microsoft.com/office/drawing/2014/main" id="{35C457F5-611E-4981-B096-F9C4CD06CB09}"/>
              </a:ext>
            </a:extLst>
          </p:cNvPr>
          <p:cNvSpPr>
            <a:spLocks noGrp="1"/>
          </p:cNvSpPr>
          <p:nvPr>
            <p:ph idx="1"/>
          </p:nvPr>
        </p:nvSpPr>
        <p:spPr>
          <a:xfrm>
            <a:off x="838200" y="1332412"/>
            <a:ext cx="10515600" cy="4898571"/>
          </a:xfrm>
        </p:spPr>
        <p:txBody>
          <a:bodyPr>
            <a:normAutofit fontScale="92500" lnSpcReduction="10000"/>
          </a:bodyPr>
          <a:lstStyle/>
          <a:p>
            <a:pPr marL="0" indent="0">
              <a:buNone/>
            </a:pPr>
            <a:endParaRPr kumimoji="1" lang="en-US" altLang="ja-JP" sz="900" dirty="0">
              <a:latin typeface="BIZ UDPゴシック" panose="020B0400000000000000" pitchFamily="50" charset="-128"/>
              <a:ea typeface="BIZ UDPゴシック" panose="020B0400000000000000" pitchFamily="50" charset="-128"/>
            </a:endParaRPr>
          </a:p>
          <a:p>
            <a:pPr marL="0" indent="0">
              <a:buNone/>
            </a:pPr>
            <a:r>
              <a:rPr kumimoji="1" lang="en-US" altLang="ja-JP" sz="2400" dirty="0">
                <a:latin typeface="BIZ UDPゴシック" panose="020B0400000000000000" pitchFamily="50" charset="-128"/>
                <a:ea typeface="BIZ UDPゴシック" panose="020B0400000000000000" pitchFamily="50" charset="-128"/>
              </a:rPr>
              <a:t>SQL</a:t>
            </a:r>
            <a:r>
              <a:rPr kumimoji="1" lang="ja-JP" altLang="en-US" sz="2400" dirty="0"/>
              <a:t>とは、データベースを管理するソフトウェア</a:t>
            </a:r>
            <a:r>
              <a:rPr kumimoji="1" lang="en-US" altLang="ja-JP" sz="2400" dirty="0"/>
              <a:t>(</a:t>
            </a:r>
            <a:r>
              <a:rPr kumimoji="1" lang="ja-JP" altLang="en-US" sz="2400" dirty="0"/>
              <a:t>スマホのアプリみたいな</a:t>
            </a:r>
            <a:endParaRPr kumimoji="1" lang="en-US" altLang="ja-JP" sz="2400" dirty="0"/>
          </a:p>
          <a:p>
            <a:pPr marL="0" indent="0">
              <a:buNone/>
            </a:pPr>
            <a:r>
              <a:rPr kumimoji="1" lang="ja-JP" altLang="en-US" sz="2400" dirty="0"/>
              <a:t>もの</a:t>
            </a:r>
            <a:r>
              <a:rPr kumimoji="1" lang="en-US" altLang="ja-JP" sz="2400" dirty="0"/>
              <a:t>)</a:t>
            </a:r>
            <a:r>
              <a:rPr lang="ja-JP" altLang="en-US" sz="2400" dirty="0"/>
              <a:t>を操作・制御するもののこと。</a:t>
            </a:r>
            <a:endParaRPr lang="en-US" altLang="ja-JP" sz="2400" dirty="0"/>
          </a:p>
          <a:p>
            <a:pPr marL="0" indent="0">
              <a:buNone/>
            </a:pPr>
            <a:endParaRPr lang="en-US" altLang="ja-JP" sz="1000" dirty="0">
              <a:latin typeface="BIZ UDPゴシック" panose="020B0400000000000000" pitchFamily="50" charset="-128"/>
              <a:ea typeface="BIZ UDPゴシック" panose="020B0400000000000000" pitchFamily="50" charset="-128"/>
            </a:endParaRPr>
          </a:p>
          <a:p>
            <a:pPr marL="0" indent="0">
              <a:buNone/>
            </a:pPr>
            <a:r>
              <a:rPr lang="ja-JP" altLang="en-US" sz="2400" dirty="0">
                <a:latin typeface="BIZ UDPゴシック" panose="020B0400000000000000" pitchFamily="50" charset="-128"/>
                <a:ea typeface="BIZ UDPゴシック" panose="020B0400000000000000" pitchFamily="50" charset="-128"/>
              </a:rPr>
              <a:t>データベース</a:t>
            </a:r>
            <a:r>
              <a:rPr lang="ja-JP" altLang="en-US" sz="2400" dirty="0"/>
              <a:t>とは、データに該当する住所や名前、商品名や様々な数値をま</a:t>
            </a:r>
            <a:endParaRPr lang="en-US" altLang="ja-JP" sz="2400" dirty="0"/>
          </a:p>
          <a:p>
            <a:pPr marL="0" indent="0">
              <a:buNone/>
            </a:pPr>
            <a:r>
              <a:rPr lang="ja-JP" altLang="en-US" sz="2400" dirty="0"/>
              <a:t>とめて使いやすいように整理・管理するものです。</a:t>
            </a:r>
            <a:endParaRPr lang="en-US" altLang="ja-JP" sz="2400" dirty="0"/>
          </a:p>
          <a:p>
            <a:pPr marL="0" indent="0">
              <a:buNone/>
            </a:pPr>
            <a:endParaRPr lang="en-US" altLang="ja-JP" sz="1000" dirty="0"/>
          </a:p>
          <a:p>
            <a:pPr marL="0" indent="0">
              <a:buNone/>
            </a:pPr>
            <a:r>
              <a:rPr lang="ja-JP" altLang="en-US" sz="2400" dirty="0">
                <a:latin typeface="BIZ UDPゴシック" panose="020B0400000000000000" pitchFamily="50" charset="-128"/>
                <a:ea typeface="BIZ UDPゴシック" panose="020B0400000000000000" pitchFamily="50" charset="-128"/>
              </a:rPr>
              <a:t>インジェクション</a:t>
            </a:r>
            <a:r>
              <a:rPr lang="ja-JP" altLang="en-US" sz="2400" dirty="0"/>
              <a:t>とは、入力フォームなどの文字列を受け付けるプログラム</a:t>
            </a:r>
            <a:endParaRPr lang="en-US" altLang="ja-JP" sz="2400" dirty="0"/>
          </a:p>
          <a:p>
            <a:pPr marL="0" indent="0">
              <a:buNone/>
            </a:pPr>
            <a:r>
              <a:rPr lang="ja-JP" altLang="en-US" sz="2400" dirty="0"/>
              <a:t>に不正な文字列</a:t>
            </a:r>
            <a:r>
              <a:rPr lang="en-US" altLang="ja-JP" sz="2400" dirty="0"/>
              <a:t>(</a:t>
            </a:r>
            <a:r>
              <a:rPr lang="ja-JP" altLang="en-US" sz="2400" dirty="0"/>
              <a:t>「</a:t>
            </a:r>
            <a:r>
              <a:rPr lang="en-US" altLang="ja-JP" sz="2400" dirty="0"/>
              <a:t>‘</a:t>
            </a:r>
            <a:r>
              <a:rPr lang="ja-JP" altLang="en-US" sz="2400" dirty="0"/>
              <a:t>」や「</a:t>
            </a:r>
            <a:r>
              <a:rPr lang="en-US" altLang="ja-JP" sz="2400" dirty="0"/>
              <a:t>;</a:t>
            </a:r>
            <a:r>
              <a:rPr lang="ja-JP" altLang="en-US" sz="2400" dirty="0"/>
              <a:t>」、「</a:t>
            </a:r>
            <a:r>
              <a:rPr lang="en-US" altLang="ja-JP" sz="2400" dirty="0">
                <a:solidFill>
                  <a:srgbClr val="040C28"/>
                </a:solidFill>
                <a:latin typeface="+mn-ea"/>
              </a:rPr>
              <a:t>\</a:t>
            </a:r>
            <a:r>
              <a:rPr lang="ja-JP" altLang="en-US" sz="2400" dirty="0"/>
              <a:t>」</a:t>
            </a:r>
            <a:r>
              <a:rPr lang="en-US" altLang="ja-JP" sz="2400" dirty="0"/>
              <a:t>)</a:t>
            </a:r>
            <a:r>
              <a:rPr lang="ja-JP" altLang="en-US" sz="2400" dirty="0"/>
              <a:t>を入力することで、データの改ざんや</a:t>
            </a:r>
            <a:endParaRPr lang="en-US" altLang="ja-JP" sz="2400" dirty="0"/>
          </a:p>
          <a:p>
            <a:pPr marL="0" indent="0">
              <a:buNone/>
            </a:pPr>
            <a:r>
              <a:rPr lang="ja-JP" altLang="en-US" sz="2400" dirty="0"/>
              <a:t>搾取を行うサイバー攻撃の一つです。</a:t>
            </a:r>
            <a:endParaRPr lang="en-US" altLang="ja-JP" sz="2400" dirty="0"/>
          </a:p>
          <a:p>
            <a:pPr marL="0" indent="0">
              <a:buNone/>
            </a:pPr>
            <a:endParaRPr lang="en-US" altLang="ja-JP" sz="1000" dirty="0"/>
          </a:p>
          <a:p>
            <a:pPr marL="0" indent="0">
              <a:buNone/>
            </a:pPr>
            <a:endParaRPr lang="en-US" altLang="ja-JP" sz="2400" dirty="0">
              <a:latin typeface="BIZ UDPゴシック" panose="020B0400000000000000" pitchFamily="50" charset="-128"/>
              <a:ea typeface="BIZ UDPゴシック" panose="020B0400000000000000" pitchFamily="50" charset="-128"/>
            </a:endParaRPr>
          </a:p>
          <a:p>
            <a:pPr marL="0" indent="0">
              <a:buNone/>
            </a:pPr>
            <a:endParaRPr lang="en-US" altLang="ja-JP" sz="2400" dirty="0">
              <a:latin typeface="BIZ UDPゴシック" panose="020B0400000000000000" pitchFamily="50" charset="-128"/>
              <a:ea typeface="BIZ UDPゴシック" panose="020B0400000000000000" pitchFamily="50" charset="-128"/>
            </a:endParaRPr>
          </a:p>
          <a:p>
            <a:pPr marL="0" indent="0">
              <a:buNone/>
            </a:pPr>
            <a:r>
              <a:rPr lang="en-US" altLang="ja-JP" sz="2400" dirty="0">
                <a:latin typeface="BIZ UDPゴシック" panose="020B0400000000000000" pitchFamily="50" charset="-128"/>
                <a:ea typeface="BIZ UDPゴシック" panose="020B0400000000000000" pitchFamily="50" charset="-128"/>
              </a:rPr>
              <a:t>SQL</a:t>
            </a:r>
            <a:r>
              <a:rPr lang="ja-JP" altLang="en-US" sz="2400" dirty="0">
                <a:latin typeface="BIZ UDPゴシック" panose="020B0400000000000000" pitchFamily="50" charset="-128"/>
                <a:ea typeface="BIZ UDPゴシック" panose="020B0400000000000000" pitchFamily="50" charset="-128"/>
              </a:rPr>
              <a:t>インジェクション</a:t>
            </a:r>
            <a:r>
              <a:rPr lang="ja-JP" altLang="en-US" sz="2400" dirty="0"/>
              <a:t>とは、インジェクション攻撃の一種です。</a:t>
            </a:r>
            <a:endParaRPr lang="en-US" altLang="ja-JP" sz="2400" dirty="0"/>
          </a:p>
        </p:txBody>
      </p:sp>
      <p:pic>
        <p:nvPicPr>
          <p:cNvPr id="5" name="図 4">
            <a:extLst>
              <a:ext uri="{FF2B5EF4-FFF2-40B4-BE49-F238E27FC236}">
                <a16:creationId xmlns:a16="http://schemas.microsoft.com/office/drawing/2014/main" id="{4FF4A2BC-B408-4E82-94AD-F36A649952D3}"/>
              </a:ext>
            </a:extLst>
          </p:cNvPr>
          <p:cNvPicPr>
            <a:picLocks noChangeAspect="1"/>
          </p:cNvPicPr>
          <p:nvPr/>
        </p:nvPicPr>
        <p:blipFill>
          <a:blip r:embed="rId2"/>
          <a:stretch>
            <a:fillRect/>
          </a:stretch>
        </p:blipFill>
        <p:spPr>
          <a:xfrm>
            <a:off x="1961604" y="4801688"/>
            <a:ext cx="5667103" cy="723900"/>
          </a:xfrm>
          <a:prstGeom prst="rect">
            <a:avLst/>
          </a:prstGeom>
        </p:spPr>
      </p:pic>
    </p:spTree>
    <p:extLst>
      <p:ext uri="{BB962C8B-B14F-4D97-AF65-F5344CB8AC3E}">
        <p14:creationId xmlns:p14="http://schemas.microsoft.com/office/powerpoint/2010/main" val="3303682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259BF-FB1D-79B8-7A6D-04128BFEFD13}"/>
              </a:ext>
            </a:extLst>
          </p:cNvPr>
          <p:cNvSpPr>
            <a:spLocks noGrp="1"/>
          </p:cNvSpPr>
          <p:nvPr>
            <p:ph type="title"/>
          </p:nvPr>
        </p:nvSpPr>
        <p:spPr>
          <a:xfrm>
            <a:off x="838200" y="182245"/>
            <a:ext cx="10515600" cy="924179"/>
          </a:xfrm>
        </p:spPr>
        <p:txBody>
          <a:bodyPr/>
          <a:lstStyle/>
          <a:p>
            <a:r>
              <a:rPr kumimoji="1" lang="ja-JP" altLang="en-US" dirty="0">
                <a:solidFill>
                  <a:schemeClr val="accent6">
                    <a:lumMod val="75000"/>
                  </a:schemeClr>
                </a:solidFill>
                <a:latin typeface="BIZ UDPゴシック" panose="020B0400000000000000" pitchFamily="50" charset="-128"/>
                <a:ea typeface="BIZ UDPゴシック" panose="020B0400000000000000" pitchFamily="50" charset="-128"/>
              </a:rPr>
              <a:t>原因</a:t>
            </a:r>
          </a:p>
        </p:txBody>
      </p:sp>
      <p:sp>
        <p:nvSpPr>
          <p:cNvPr id="3" name="コンテンツ プレースホルダー 2">
            <a:extLst>
              <a:ext uri="{FF2B5EF4-FFF2-40B4-BE49-F238E27FC236}">
                <a16:creationId xmlns:a16="http://schemas.microsoft.com/office/drawing/2014/main" id="{24406337-C072-C0C9-EF92-61BC88D756E9}"/>
              </a:ext>
            </a:extLst>
          </p:cNvPr>
          <p:cNvSpPr>
            <a:spLocks noGrp="1"/>
          </p:cNvSpPr>
          <p:nvPr>
            <p:ph idx="1"/>
          </p:nvPr>
        </p:nvSpPr>
        <p:spPr>
          <a:xfrm>
            <a:off x="838200" y="1362456"/>
            <a:ext cx="10515600" cy="4814507"/>
          </a:xfrm>
        </p:spPr>
        <p:txBody>
          <a:bodyPr/>
          <a:lstStyle/>
          <a:p>
            <a:pPr marL="0" indent="0">
              <a:buNone/>
            </a:pPr>
            <a:r>
              <a:rPr kumimoji="1" lang="ja-JP" altLang="en-US" dirty="0"/>
              <a:t>人の手による設定ミスによるもの</a:t>
            </a:r>
            <a:endParaRPr kumimoji="1" lang="en-US" altLang="ja-JP" dirty="0"/>
          </a:p>
          <a:p>
            <a:pPr marL="0" indent="0">
              <a:buNone/>
            </a:pPr>
            <a:endParaRPr lang="en-US" altLang="ja-JP" dirty="0"/>
          </a:p>
          <a:p>
            <a:pPr marL="0" indent="0">
              <a:buNone/>
            </a:pPr>
            <a:endParaRPr kumimoji="1" lang="en-US" altLang="ja-JP" dirty="0"/>
          </a:p>
          <a:p>
            <a:pPr marL="0" indent="0">
              <a:buNone/>
            </a:pPr>
            <a:r>
              <a:rPr kumimoji="1" lang="ja-JP" altLang="en-US" dirty="0"/>
              <a:t>対策を怠った</a:t>
            </a:r>
            <a:endParaRPr kumimoji="1" lang="en-US" altLang="ja-JP" dirty="0"/>
          </a:p>
          <a:p>
            <a:pPr marL="0" indent="0">
              <a:buNone/>
            </a:pPr>
            <a:endParaRPr lang="en-US" altLang="ja-JP" dirty="0"/>
          </a:p>
          <a:p>
            <a:pPr marL="0" indent="0">
              <a:buNone/>
            </a:pPr>
            <a:endParaRPr lang="en-US" altLang="ja-JP" dirty="0"/>
          </a:p>
          <a:p>
            <a:pPr marL="0" indent="0">
              <a:buNone/>
            </a:pPr>
            <a:r>
              <a:rPr kumimoji="1" lang="ja-JP" altLang="en-US" dirty="0"/>
              <a:t>システムの見直し</a:t>
            </a:r>
            <a:r>
              <a:rPr kumimoji="1" lang="en-US" altLang="ja-JP" dirty="0"/>
              <a:t>(PDCA</a:t>
            </a:r>
            <a:r>
              <a:rPr kumimoji="1" lang="ja-JP" altLang="en-US" dirty="0"/>
              <a:t>サイクルの実施</a:t>
            </a:r>
            <a:r>
              <a:rPr kumimoji="1" lang="en-US" altLang="ja-JP" dirty="0"/>
              <a:t>)</a:t>
            </a:r>
            <a:endParaRPr kumimoji="1" lang="ja-JP" altLang="en-US" dirty="0"/>
          </a:p>
        </p:txBody>
      </p:sp>
    </p:spTree>
    <p:extLst>
      <p:ext uri="{BB962C8B-B14F-4D97-AF65-F5344CB8AC3E}">
        <p14:creationId xmlns:p14="http://schemas.microsoft.com/office/powerpoint/2010/main" val="302986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8A593-1C76-4B43-AA82-17E38E7616AA}"/>
              </a:ext>
            </a:extLst>
          </p:cNvPr>
          <p:cNvSpPr>
            <a:spLocks noGrp="1"/>
          </p:cNvSpPr>
          <p:nvPr>
            <p:ph type="title"/>
          </p:nvPr>
        </p:nvSpPr>
        <p:spPr>
          <a:xfrm>
            <a:off x="838200" y="365126"/>
            <a:ext cx="10515600" cy="1058726"/>
          </a:xfrm>
        </p:spPr>
        <p:txBody>
          <a:bodyPr/>
          <a:lstStyle/>
          <a:p>
            <a:r>
              <a:rPr kumimoji="1" lang="ja-JP" altLang="en-US" dirty="0">
                <a:latin typeface="BIZ UDPゴシック" panose="020B0400000000000000" pitchFamily="50" charset="-128"/>
                <a:ea typeface="BIZ UDPゴシック" panose="020B0400000000000000" pitchFamily="50" charset="-128"/>
              </a:rPr>
              <a:t>被害例</a:t>
            </a:r>
          </a:p>
        </p:txBody>
      </p:sp>
      <p:sp>
        <p:nvSpPr>
          <p:cNvPr id="3" name="コンテンツ プレースホルダー 2">
            <a:extLst>
              <a:ext uri="{FF2B5EF4-FFF2-40B4-BE49-F238E27FC236}">
                <a16:creationId xmlns:a16="http://schemas.microsoft.com/office/drawing/2014/main" id="{DB6687A2-0DB4-4B52-8EB2-5EC4944C070B}"/>
              </a:ext>
            </a:extLst>
          </p:cNvPr>
          <p:cNvSpPr>
            <a:spLocks noGrp="1"/>
          </p:cNvSpPr>
          <p:nvPr>
            <p:ph idx="1"/>
          </p:nvPr>
        </p:nvSpPr>
        <p:spPr>
          <a:xfrm>
            <a:off x="838200" y="1423852"/>
            <a:ext cx="10515600" cy="4753111"/>
          </a:xfrm>
        </p:spPr>
        <p:txBody>
          <a:bodyPr>
            <a:normAutofit/>
          </a:bodyPr>
          <a:lstStyle/>
          <a:p>
            <a:pPr marL="0" indent="0">
              <a:buNone/>
            </a:pPr>
            <a:endParaRPr kumimoji="1" lang="en-US" altLang="ja-JP" sz="1000" dirty="0"/>
          </a:p>
          <a:p>
            <a:pPr marL="0" indent="0">
              <a:buNone/>
            </a:pPr>
            <a:r>
              <a:rPr kumimoji="1" lang="ja-JP" altLang="en-US" sz="3200" dirty="0">
                <a:solidFill>
                  <a:srgbClr val="0070C0"/>
                </a:solidFill>
                <a:latin typeface="BIZ UDPゴシック" panose="020B0400000000000000" pitchFamily="50" charset="-128"/>
                <a:ea typeface="BIZ UDPゴシック" panose="020B0400000000000000" pitchFamily="50" charset="-128"/>
              </a:rPr>
              <a:t>情報漏洩</a:t>
            </a:r>
            <a:endParaRPr kumimoji="1" lang="en-US" altLang="ja-JP" sz="3200" dirty="0">
              <a:solidFill>
                <a:srgbClr val="0070C0"/>
              </a:solidFill>
              <a:latin typeface="BIZ UDPゴシック" panose="020B0400000000000000" pitchFamily="50" charset="-128"/>
              <a:ea typeface="BIZ UDPゴシック" panose="020B0400000000000000" pitchFamily="50" charset="-128"/>
            </a:endParaRPr>
          </a:p>
          <a:p>
            <a:pPr marL="0" indent="0">
              <a:buNone/>
            </a:pPr>
            <a:endParaRPr lang="en-US" altLang="ja-JP" sz="800" dirty="0">
              <a:solidFill>
                <a:srgbClr val="0070C0"/>
              </a:solidFill>
              <a:latin typeface="BIZ UDPゴシック" panose="020B0400000000000000" pitchFamily="50" charset="-128"/>
              <a:ea typeface="BIZ UDPゴシック" panose="020B0400000000000000" pitchFamily="50" charset="-128"/>
            </a:endParaRPr>
          </a:p>
          <a:p>
            <a:pPr marL="0" indent="0">
              <a:buNone/>
            </a:pPr>
            <a:r>
              <a:rPr kumimoji="1" lang="ja-JP" altLang="en-US" dirty="0">
                <a:latin typeface="+mn-ea"/>
              </a:rPr>
              <a:t>企業の機密情報や個人情報</a:t>
            </a:r>
            <a:r>
              <a:rPr kumimoji="1" lang="en-US" altLang="ja-JP" dirty="0">
                <a:latin typeface="+mn-ea"/>
              </a:rPr>
              <a:t>(</a:t>
            </a:r>
            <a:r>
              <a:rPr kumimoji="1" lang="ja-JP" altLang="en-US" dirty="0">
                <a:latin typeface="+mn-ea"/>
              </a:rPr>
              <a:t>社員情報や取引先情報</a:t>
            </a:r>
            <a:r>
              <a:rPr kumimoji="1" lang="en-US" altLang="ja-JP" dirty="0">
                <a:latin typeface="+mn-ea"/>
              </a:rPr>
              <a:t>)</a:t>
            </a:r>
            <a:r>
              <a:rPr kumimoji="1" lang="ja-JP" altLang="en-US" dirty="0">
                <a:latin typeface="+mn-ea"/>
              </a:rPr>
              <a:t>などが</a:t>
            </a:r>
            <a:r>
              <a:rPr lang="ja-JP" altLang="en-US" dirty="0">
                <a:latin typeface="+mn-ea"/>
              </a:rPr>
              <a:t>盗まれ</a:t>
            </a:r>
            <a:endParaRPr lang="en-US" altLang="ja-JP" dirty="0">
              <a:latin typeface="+mn-ea"/>
            </a:endParaRPr>
          </a:p>
          <a:p>
            <a:pPr marL="0" indent="0">
              <a:buNone/>
            </a:pPr>
            <a:r>
              <a:rPr lang="ja-JP" altLang="en-US" dirty="0">
                <a:latin typeface="+mn-ea"/>
              </a:rPr>
              <a:t>て被害につながる。また、他社や知り合い</a:t>
            </a:r>
            <a:r>
              <a:rPr lang="en-US" altLang="ja-JP" dirty="0">
                <a:latin typeface="+mn-ea"/>
              </a:rPr>
              <a:t>(</a:t>
            </a:r>
            <a:r>
              <a:rPr lang="ja-JP" altLang="en-US" dirty="0">
                <a:latin typeface="+mn-ea"/>
              </a:rPr>
              <a:t>家族</a:t>
            </a:r>
            <a:r>
              <a:rPr lang="en-US" altLang="ja-JP" dirty="0">
                <a:latin typeface="+mn-ea"/>
              </a:rPr>
              <a:t>)</a:t>
            </a:r>
            <a:r>
              <a:rPr lang="ja-JP" altLang="en-US" dirty="0">
                <a:latin typeface="+mn-ea"/>
              </a:rPr>
              <a:t>への二次被害に</a:t>
            </a:r>
            <a:endParaRPr lang="en-US" altLang="ja-JP" dirty="0">
              <a:latin typeface="+mn-ea"/>
            </a:endParaRPr>
          </a:p>
          <a:p>
            <a:pPr marL="0" indent="0">
              <a:buNone/>
            </a:pPr>
            <a:r>
              <a:rPr lang="ja-JP" altLang="en-US" dirty="0">
                <a:latin typeface="+mn-ea"/>
              </a:rPr>
              <a:t>つながる可能性がある。漏洩した情報がダークウェブで公開され</a:t>
            </a:r>
            <a:endParaRPr lang="en-US" altLang="ja-JP" dirty="0">
              <a:latin typeface="+mn-ea"/>
            </a:endParaRPr>
          </a:p>
          <a:p>
            <a:pPr marL="0" indent="0">
              <a:buNone/>
            </a:pPr>
            <a:r>
              <a:rPr lang="ja-JP" altLang="en-US" dirty="0">
                <a:latin typeface="+mn-ea"/>
              </a:rPr>
              <a:t>る可能性も捨てききれないと思っていたほうが良い。</a:t>
            </a:r>
            <a:endParaRPr lang="en-US" altLang="ja-JP" dirty="0">
              <a:latin typeface="+mn-ea"/>
            </a:endParaRPr>
          </a:p>
          <a:p>
            <a:pPr marL="0" indent="0">
              <a:buNone/>
            </a:pPr>
            <a:endParaRPr lang="en-US" altLang="ja-JP" sz="1200" dirty="0">
              <a:latin typeface="+mn-ea"/>
            </a:endParaRPr>
          </a:p>
          <a:p>
            <a:pPr marL="0" indent="0">
              <a:buNone/>
            </a:pPr>
            <a:r>
              <a:rPr lang="ja-JP" altLang="en-US" sz="3200" dirty="0">
                <a:solidFill>
                  <a:srgbClr val="0070C0"/>
                </a:solidFill>
                <a:latin typeface="BIZ UDPゴシック" panose="020B0400000000000000" pitchFamily="50" charset="-128"/>
                <a:ea typeface="BIZ UDPゴシック" panose="020B0400000000000000" pitchFamily="50" charset="-128"/>
              </a:rPr>
              <a:t>情報改ざん</a:t>
            </a:r>
            <a:endParaRPr lang="en-US" altLang="ja-JP" sz="3200" dirty="0">
              <a:solidFill>
                <a:srgbClr val="0070C0"/>
              </a:solidFill>
              <a:latin typeface="BIZ UDPゴシック" panose="020B0400000000000000" pitchFamily="50" charset="-128"/>
              <a:ea typeface="BIZ UDPゴシック" panose="020B0400000000000000" pitchFamily="50" charset="-128"/>
            </a:endParaRPr>
          </a:p>
          <a:p>
            <a:pPr marL="0" indent="0">
              <a:buNone/>
            </a:pPr>
            <a:endParaRPr lang="en-US" altLang="ja-JP" sz="800" dirty="0">
              <a:latin typeface="+mn-ea"/>
            </a:endParaRPr>
          </a:p>
          <a:p>
            <a:pPr marL="0" indent="0">
              <a:buNone/>
            </a:pPr>
            <a:r>
              <a:rPr lang="en-US" altLang="ja-JP" dirty="0">
                <a:latin typeface="+mn-ea"/>
              </a:rPr>
              <a:t>Web</a:t>
            </a:r>
            <a:r>
              <a:rPr lang="ja-JP" altLang="en-US" dirty="0">
                <a:latin typeface="+mn-ea"/>
              </a:rPr>
              <a:t>サイトの内容が書き換えられたり削除される被害もある。</a:t>
            </a:r>
            <a:endParaRPr lang="en-US" altLang="ja-JP" dirty="0">
              <a:latin typeface="+mn-ea"/>
            </a:endParaRPr>
          </a:p>
        </p:txBody>
      </p:sp>
    </p:spTree>
    <p:extLst>
      <p:ext uri="{BB962C8B-B14F-4D97-AF65-F5344CB8AC3E}">
        <p14:creationId xmlns:p14="http://schemas.microsoft.com/office/powerpoint/2010/main" val="20140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3A0E5-C52A-4264-9C10-849C4922ECD6}"/>
              </a:ext>
            </a:extLst>
          </p:cNvPr>
          <p:cNvSpPr>
            <a:spLocks noGrp="1"/>
          </p:cNvSpPr>
          <p:nvPr>
            <p:ph type="title"/>
          </p:nvPr>
        </p:nvSpPr>
        <p:spPr>
          <a:xfrm>
            <a:off x="838200" y="365126"/>
            <a:ext cx="10515600" cy="928098"/>
          </a:xfrm>
        </p:spPr>
        <p:txBody>
          <a:bodyPr/>
          <a:lstStyle/>
          <a:p>
            <a:r>
              <a:rPr kumimoji="1" lang="ja-JP" altLang="en-US" dirty="0">
                <a:latin typeface="BIZ UDPゴシック" panose="020B0400000000000000" pitchFamily="50" charset="-128"/>
                <a:ea typeface="BIZ UDPゴシック" panose="020B0400000000000000" pitchFamily="50" charset="-128"/>
              </a:rPr>
              <a:t>攻撃の実例</a:t>
            </a:r>
          </a:p>
        </p:txBody>
      </p:sp>
      <p:sp>
        <p:nvSpPr>
          <p:cNvPr id="3" name="コンテンツ プレースホルダー 2">
            <a:extLst>
              <a:ext uri="{FF2B5EF4-FFF2-40B4-BE49-F238E27FC236}">
                <a16:creationId xmlns:a16="http://schemas.microsoft.com/office/drawing/2014/main" id="{3EDEF75B-AB35-4C39-92AF-4339F1CA51D6}"/>
              </a:ext>
            </a:extLst>
          </p:cNvPr>
          <p:cNvSpPr>
            <a:spLocks noGrp="1"/>
          </p:cNvSpPr>
          <p:nvPr>
            <p:ph idx="1"/>
          </p:nvPr>
        </p:nvSpPr>
        <p:spPr>
          <a:xfrm>
            <a:off x="838200" y="1293224"/>
            <a:ext cx="10515600" cy="5199650"/>
          </a:xfrm>
        </p:spPr>
        <p:txBody>
          <a:bodyPr>
            <a:normAutofit/>
          </a:bodyPr>
          <a:lstStyle/>
          <a:p>
            <a:pPr marL="0" indent="0">
              <a:buNone/>
            </a:pPr>
            <a:r>
              <a:rPr kumimoji="1" lang="ja-JP" altLang="en-US" dirty="0"/>
              <a:t>・ある</a:t>
            </a:r>
            <a:r>
              <a:rPr kumimoji="1" lang="en-US" altLang="ja-JP" dirty="0"/>
              <a:t>EC</a:t>
            </a:r>
            <a:r>
              <a:rPr kumimoji="1" lang="ja-JP" altLang="en-US" dirty="0"/>
              <a:t>サイトが何百回にも及ぶ</a:t>
            </a:r>
            <a:r>
              <a:rPr lang="en-US" altLang="ja-JP" dirty="0"/>
              <a:t>SQL</a:t>
            </a:r>
            <a:r>
              <a:rPr lang="ja-JP" altLang="en-US" dirty="0"/>
              <a:t>インジェクション攻撃を</a:t>
            </a:r>
            <a:endParaRPr lang="en-US" altLang="ja-JP" dirty="0"/>
          </a:p>
          <a:p>
            <a:pPr marL="0" indent="0">
              <a:buNone/>
            </a:pPr>
            <a:r>
              <a:rPr lang="ja-JP" altLang="en-US" dirty="0"/>
              <a:t>　受け、データベースに格納されていた顧客の名簿だけでなく</a:t>
            </a:r>
            <a:endParaRPr lang="en-US" altLang="ja-JP" dirty="0"/>
          </a:p>
          <a:p>
            <a:pPr marL="0" indent="0">
              <a:buNone/>
            </a:pPr>
            <a:r>
              <a:rPr kumimoji="1" lang="ja-JP" altLang="en-US" dirty="0"/>
              <a:t>　クレジットカード情報も流出しました</a:t>
            </a:r>
            <a:endParaRPr kumimoji="1" lang="en-US" altLang="ja-JP" dirty="0"/>
          </a:p>
          <a:p>
            <a:pPr marL="0" indent="0">
              <a:buNone/>
            </a:pPr>
            <a:endParaRPr lang="en-US" altLang="ja-JP" sz="1000" dirty="0"/>
          </a:p>
          <a:p>
            <a:pPr marL="0" indent="0">
              <a:buNone/>
            </a:pPr>
            <a:r>
              <a:rPr lang="ja-JP" altLang="en-US" dirty="0"/>
              <a:t>・ある会員サイトが</a:t>
            </a:r>
            <a:r>
              <a:rPr lang="en-US" altLang="ja-JP" dirty="0"/>
              <a:t>SQL</a:t>
            </a:r>
            <a:r>
              <a:rPr lang="ja-JP" altLang="en-US" dirty="0"/>
              <a:t>インジェクションによる攻撃を受け、</a:t>
            </a:r>
            <a:endParaRPr lang="en-US" altLang="ja-JP" sz="800" dirty="0"/>
          </a:p>
          <a:p>
            <a:pPr marL="0" indent="0">
              <a:buNone/>
            </a:pPr>
            <a:r>
              <a:rPr lang="ja-JP" altLang="en-US" dirty="0"/>
              <a:t>　会員数十万人分の個人情報が流出した</a:t>
            </a:r>
            <a:endParaRPr lang="en-US" altLang="ja-JP" dirty="0"/>
          </a:p>
          <a:p>
            <a:pPr marL="0" indent="0">
              <a:buNone/>
            </a:pPr>
            <a:r>
              <a:rPr lang="ja-JP" altLang="en-US" dirty="0"/>
              <a:t>　流出した個人情報にはクレジットカード情報は含まれていない</a:t>
            </a:r>
            <a:endParaRPr lang="en-US" altLang="ja-JP" dirty="0"/>
          </a:p>
          <a:p>
            <a:pPr marL="0" indent="0">
              <a:buNone/>
            </a:pPr>
            <a:endParaRPr lang="en-US" altLang="ja-JP" sz="800" dirty="0"/>
          </a:p>
          <a:p>
            <a:pPr marL="0" indent="0">
              <a:buNone/>
            </a:pPr>
            <a:r>
              <a:rPr lang="ja-JP" altLang="en-US" dirty="0"/>
              <a:t>・ある市場調査会社の会員サイトが</a:t>
            </a:r>
            <a:r>
              <a:rPr lang="en-US" altLang="ja-JP" dirty="0"/>
              <a:t>SQL</a:t>
            </a:r>
            <a:r>
              <a:rPr lang="ja-JP" altLang="en-US" dirty="0"/>
              <a:t>インジェクション攻撃を</a:t>
            </a:r>
            <a:endParaRPr lang="en-US" altLang="ja-JP" dirty="0"/>
          </a:p>
          <a:p>
            <a:pPr marL="0" indent="0">
              <a:buNone/>
            </a:pPr>
            <a:r>
              <a:rPr lang="ja-JP" altLang="en-US" dirty="0"/>
              <a:t>　受け、サイト会員のメールアドレスとパスワードが１０万単位</a:t>
            </a:r>
            <a:endParaRPr lang="en-US" altLang="ja-JP" dirty="0"/>
          </a:p>
          <a:p>
            <a:pPr marL="0" indent="0">
              <a:buNone/>
            </a:pPr>
            <a:r>
              <a:rPr lang="ja-JP" altLang="en-US" dirty="0"/>
              <a:t>　で漏洩した可能性があると発表された</a:t>
            </a:r>
            <a:endParaRPr lang="en-US" altLang="ja-JP" dirty="0"/>
          </a:p>
        </p:txBody>
      </p:sp>
    </p:spTree>
    <p:extLst>
      <p:ext uri="{BB962C8B-B14F-4D97-AF65-F5344CB8AC3E}">
        <p14:creationId xmlns:p14="http://schemas.microsoft.com/office/powerpoint/2010/main" val="4287429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7013F72-5E92-4387-8C89-6855653783E9}"/>
              </a:ext>
            </a:extLst>
          </p:cNvPr>
          <p:cNvSpPr>
            <a:spLocks noGrp="1"/>
          </p:cNvSpPr>
          <p:nvPr>
            <p:ph type="title"/>
          </p:nvPr>
        </p:nvSpPr>
        <p:spPr>
          <a:xfrm>
            <a:off x="838200" y="365125"/>
            <a:ext cx="10515600" cy="915035"/>
          </a:xfrm>
        </p:spPr>
        <p:txBody>
          <a:bodyPr/>
          <a:lstStyle/>
          <a:p>
            <a:r>
              <a:rPr lang="ja-JP" altLang="en-US" dirty="0">
                <a:latin typeface="BIZ UDPゴシック" panose="020B0400000000000000" pitchFamily="50" charset="-128"/>
                <a:ea typeface="BIZ UDPゴシック" panose="020B0400000000000000" pitchFamily="50" charset="-128"/>
              </a:rPr>
              <a:t>対策</a:t>
            </a:r>
          </a:p>
        </p:txBody>
      </p:sp>
      <p:sp>
        <p:nvSpPr>
          <p:cNvPr id="5" name="コンテンツ プレースホルダー 4">
            <a:extLst>
              <a:ext uri="{FF2B5EF4-FFF2-40B4-BE49-F238E27FC236}">
                <a16:creationId xmlns:a16="http://schemas.microsoft.com/office/drawing/2014/main" id="{9EA6980F-09E0-4EE7-BF58-FCF413493F7E}"/>
              </a:ext>
            </a:extLst>
          </p:cNvPr>
          <p:cNvSpPr>
            <a:spLocks noGrp="1"/>
          </p:cNvSpPr>
          <p:nvPr>
            <p:ph idx="1"/>
          </p:nvPr>
        </p:nvSpPr>
        <p:spPr>
          <a:xfrm>
            <a:off x="838200" y="1371600"/>
            <a:ext cx="10515600" cy="5029200"/>
          </a:xfrm>
        </p:spPr>
        <p:txBody>
          <a:bodyPr>
            <a:normAutofit/>
          </a:bodyPr>
          <a:lstStyle/>
          <a:p>
            <a:pPr marL="0" indent="0">
              <a:buNone/>
            </a:pPr>
            <a:r>
              <a:rPr lang="ja-JP" altLang="en-US" sz="3200" dirty="0">
                <a:solidFill>
                  <a:srgbClr val="FF0000"/>
                </a:solidFill>
                <a:latin typeface="BIZ UDPゴシック" panose="020B0400000000000000" pitchFamily="50" charset="-128"/>
                <a:ea typeface="BIZ UDPゴシック" panose="020B0400000000000000" pitchFamily="50" charset="-128"/>
                <a:cs typeface="ADLaM Display" panose="02010000000000000000" pitchFamily="2" charset="0"/>
              </a:rPr>
              <a:t>エスケープ処理を行う</a:t>
            </a:r>
            <a:endParaRPr lang="en-US" altLang="ja-JP" sz="3200" dirty="0">
              <a:solidFill>
                <a:srgbClr val="FF0000"/>
              </a:solidFill>
              <a:latin typeface="BIZ UDPゴシック" panose="020B0400000000000000" pitchFamily="50" charset="-128"/>
              <a:ea typeface="BIZ UDPゴシック" panose="020B0400000000000000" pitchFamily="50" charset="-128"/>
              <a:cs typeface="ADLaM Display" panose="02010000000000000000" pitchFamily="2" charset="0"/>
            </a:endParaRPr>
          </a:p>
          <a:p>
            <a:pPr marL="0" indent="0">
              <a:buNone/>
            </a:pPr>
            <a:r>
              <a:rPr lang="ja-JP" altLang="en-US" dirty="0">
                <a:solidFill>
                  <a:srgbClr val="FF0000"/>
                </a:solidFill>
                <a:latin typeface="BIZ UDPゴシック" panose="020B0400000000000000" pitchFamily="50" charset="-128"/>
                <a:ea typeface="BIZ UDPゴシック" panose="020B0400000000000000" pitchFamily="50" charset="-128"/>
                <a:cs typeface="ADLaM Display" panose="02010000000000000000" pitchFamily="2" charset="0"/>
              </a:rPr>
              <a:t>　</a:t>
            </a:r>
            <a:r>
              <a:rPr lang="ja-JP" altLang="en-US" dirty="0">
                <a:latin typeface="BIZ UDPゴシック" panose="020B0400000000000000" pitchFamily="50" charset="-128"/>
                <a:ea typeface="BIZ UDPゴシック" panose="020B0400000000000000" pitchFamily="50" charset="-128"/>
                <a:cs typeface="ADLaM Display" panose="02010000000000000000" pitchFamily="2" charset="0"/>
              </a:rPr>
              <a:t>プログラム言語で使われる特別な意味を持つ文字や記号を、普通</a:t>
            </a:r>
            <a:endParaRPr lang="en-US" altLang="ja-JP" dirty="0">
              <a:latin typeface="BIZ UDPゴシック" panose="020B0400000000000000" pitchFamily="50" charset="-128"/>
              <a:ea typeface="BIZ UDPゴシック" panose="020B0400000000000000" pitchFamily="50" charset="-128"/>
              <a:cs typeface="ADLaM Display" panose="02010000000000000000" pitchFamily="2" charset="0"/>
            </a:endParaRPr>
          </a:p>
          <a:p>
            <a:pPr marL="0" indent="0">
              <a:buNone/>
            </a:pPr>
            <a:r>
              <a:rPr lang="ja-JP" altLang="en-US" dirty="0">
                <a:latin typeface="BIZ UDPゴシック" panose="020B0400000000000000" pitchFamily="50" charset="-128"/>
                <a:ea typeface="BIZ UDPゴシック" panose="020B0400000000000000" pitchFamily="50" charset="-128"/>
                <a:cs typeface="ADLaM Display" panose="02010000000000000000" pitchFamily="2" charset="0"/>
              </a:rPr>
              <a:t>　の文字・記号として認識するように設定すること</a:t>
            </a:r>
            <a:endParaRPr lang="en-US" altLang="ja-JP" dirty="0">
              <a:latin typeface="BIZ UDPゴシック" panose="020B0400000000000000" pitchFamily="50" charset="-128"/>
              <a:ea typeface="BIZ UDPゴシック" panose="020B0400000000000000" pitchFamily="50" charset="-128"/>
              <a:cs typeface="ADLaM Display" panose="02010000000000000000" pitchFamily="2" charset="0"/>
            </a:endParaRPr>
          </a:p>
          <a:p>
            <a:pPr marL="0" indent="0">
              <a:buNone/>
            </a:pPr>
            <a:r>
              <a:rPr lang="ja-JP" altLang="en-US" dirty="0">
                <a:latin typeface="BIZ UDPゴシック" panose="020B0400000000000000" pitchFamily="50" charset="-128"/>
                <a:ea typeface="BIZ UDPゴシック" panose="020B0400000000000000" pitchFamily="50" charset="-128"/>
                <a:cs typeface="ADLaM Display" panose="02010000000000000000" pitchFamily="2" charset="0"/>
              </a:rPr>
              <a:t>　最も効果的で代表的な方法</a:t>
            </a:r>
            <a:endParaRPr lang="en-US" altLang="ja-JP" dirty="0">
              <a:latin typeface="BIZ UDPゴシック" panose="020B0400000000000000" pitchFamily="50" charset="-128"/>
              <a:ea typeface="BIZ UDPゴシック" panose="020B0400000000000000" pitchFamily="50" charset="-128"/>
              <a:cs typeface="ADLaM Display" panose="02010000000000000000" pitchFamily="2" charset="0"/>
            </a:endParaRPr>
          </a:p>
          <a:p>
            <a:pPr marL="0" indent="0">
              <a:buNone/>
            </a:pPr>
            <a:endParaRPr lang="en-US" altLang="ja-JP" sz="800" dirty="0">
              <a:latin typeface="BIZ UDPゴシック" panose="020B0400000000000000" pitchFamily="50" charset="-128"/>
              <a:ea typeface="BIZ UDPゴシック" panose="020B0400000000000000" pitchFamily="50" charset="-128"/>
              <a:cs typeface="ADLaM Display" panose="02010000000000000000" pitchFamily="2" charset="0"/>
            </a:endParaRPr>
          </a:p>
          <a:p>
            <a:pPr marL="0" indent="0">
              <a:buNone/>
            </a:pPr>
            <a:r>
              <a:rPr lang="ja-JP" altLang="en-US" sz="3200" dirty="0">
                <a:solidFill>
                  <a:srgbClr val="FF3300"/>
                </a:solidFill>
                <a:latin typeface="BIZ UDPゴシック" panose="020B0400000000000000" pitchFamily="50" charset="-128"/>
                <a:ea typeface="BIZ UDPゴシック" panose="020B0400000000000000" pitchFamily="50" charset="-128"/>
                <a:cs typeface="ADLaM Display" panose="02010000000000000000" pitchFamily="2" charset="0"/>
              </a:rPr>
              <a:t>使える文字の種類を制限する</a:t>
            </a:r>
            <a:endParaRPr lang="en-US" altLang="ja-JP" sz="3200" dirty="0">
              <a:solidFill>
                <a:srgbClr val="FF3300"/>
              </a:solidFill>
              <a:latin typeface="BIZ UDPゴシック" panose="020B0400000000000000" pitchFamily="50" charset="-128"/>
              <a:ea typeface="BIZ UDPゴシック" panose="020B0400000000000000" pitchFamily="50" charset="-128"/>
              <a:cs typeface="ADLaM Display" panose="02010000000000000000" pitchFamily="2" charset="0"/>
            </a:endParaRPr>
          </a:p>
          <a:p>
            <a:pPr marL="0" indent="0">
              <a:buNone/>
            </a:pPr>
            <a:r>
              <a:rPr lang="ja-JP" altLang="en-US" sz="3200" dirty="0">
                <a:solidFill>
                  <a:srgbClr val="FF3300"/>
                </a:solidFill>
                <a:latin typeface="BIZ UDPゴシック" panose="020B0400000000000000" pitchFamily="50" charset="-128"/>
                <a:ea typeface="BIZ UDPゴシック" panose="020B0400000000000000" pitchFamily="50" charset="-128"/>
                <a:cs typeface="ADLaM Display" panose="02010000000000000000" pitchFamily="2" charset="0"/>
              </a:rPr>
              <a:t>　</a:t>
            </a:r>
            <a:r>
              <a:rPr lang="ja-JP" altLang="en-US" dirty="0">
                <a:ea typeface="BIZ UDPゴシック" panose="020B0400000000000000" pitchFamily="50" charset="-128"/>
                <a:cs typeface="ADLaM Display" panose="02010000000000000000" pitchFamily="2" charset="0"/>
              </a:rPr>
              <a:t>入力フォームに想定している文字以外使えないようにする</a:t>
            </a:r>
            <a:endParaRPr lang="en-US" altLang="ja-JP" dirty="0">
              <a:ea typeface="BIZ UDPゴシック" panose="020B0400000000000000" pitchFamily="50" charset="-128"/>
              <a:cs typeface="ADLaM Display" panose="02010000000000000000" pitchFamily="2" charset="0"/>
            </a:endParaRPr>
          </a:p>
          <a:p>
            <a:pPr marL="0" indent="0">
              <a:buNone/>
            </a:pPr>
            <a:r>
              <a:rPr lang="ja-JP" altLang="en-US" dirty="0">
                <a:ea typeface="BIZ UDPゴシック" panose="020B0400000000000000" pitchFamily="50" charset="-128"/>
                <a:cs typeface="ADLaM Display" panose="02010000000000000000" pitchFamily="2" charset="0"/>
              </a:rPr>
              <a:t>　パスワードに特殊文字</a:t>
            </a:r>
            <a:r>
              <a:rPr lang="en-US" altLang="ja-JP" b="0" i="0" dirty="0">
                <a:solidFill>
                  <a:srgbClr val="333333"/>
                </a:solidFill>
                <a:effectLst/>
                <a:highlight>
                  <a:srgbClr val="FFFFFF"/>
                </a:highlight>
                <a:latin typeface="ヒラギノ角ゴ Pro"/>
              </a:rPr>
              <a:t>“ , ‘ , $ , ^ , \ ,( , ) , [ , ] </a:t>
            </a:r>
            <a:r>
              <a:rPr lang="ja-JP" altLang="en-US" dirty="0">
                <a:ea typeface="BIZ UDPゴシック" panose="020B0400000000000000" pitchFamily="50" charset="-128"/>
                <a:cs typeface="ADLaM Display" panose="02010000000000000000" pitchFamily="2" charset="0"/>
              </a:rPr>
              <a:t>を含めるとエラーに</a:t>
            </a:r>
            <a:endParaRPr lang="en-US" altLang="ja-JP" dirty="0">
              <a:ea typeface="BIZ UDPゴシック" panose="020B0400000000000000" pitchFamily="50" charset="-128"/>
              <a:cs typeface="ADLaM Display" panose="02010000000000000000" pitchFamily="2" charset="0"/>
            </a:endParaRPr>
          </a:p>
          <a:p>
            <a:pPr marL="0" indent="0">
              <a:buNone/>
            </a:pPr>
            <a:r>
              <a:rPr lang="ja-JP" altLang="en-US" dirty="0">
                <a:ea typeface="BIZ UDPゴシック" panose="020B0400000000000000" pitchFamily="50" charset="-128"/>
                <a:cs typeface="ADLaM Display" panose="02010000000000000000" pitchFamily="2" charset="0"/>
              </a:rPr>
              <a:t>　なった経験はないですか？</a:t>
            </a:r>
            <a:endParaRPr lang="en-US" altLang="ja-JP" dirty="0">
              <a:ea typeface="BIZ UDPゴシック" panose="020B0400000000000000" pitchFamily="50" charset="-128"/>
              <a:cs typeface="ADLaM Display" panose="02010000000000000000" pitchFamily="2" charset="0"/>
            </a:endParaRPr>
          </a:p>
          <a:p>
            <a:pPr marL="0" indent="0">
              <a:buNone/>
            </a:pPr>
            <a:r>
              <a:rPr lang="ja-JP" altLang="en-US" dirty="0">
                <a:ea typeface="BIZ UDPゴシック" panose="020B0400000000000000" pitchFamily="50" charset="-128"/>
                <a:cs typeface="ADLaM Display" panose="02010000000000000000" pitchFamily="2" charset="0"/>
              </a:rPr>
              <a:t>　半角数字以外の入力は禁止する</a:t>
            </a:r>
            <a:endParaRPr lang="en-US" altLang="ja-JP" dirty="0">
              <a:ea typeface="BIZ UDPゴシック" panose="020B0400000000000000" pitchFamily="50" charset="-128"/>
              <a:cs typeface="ADLaM Display" panose="02010000000000000000" pitchFamily="2" charset="0"/>
            </a:endParaRPr>
          </a:p>
        </p:txBody>
      </p:sp>
    </p:spTree>
    <p:extLst>
      <p:ext uri="{BB962C8B-B14F-4D97-AF65-F5344CB8AC3E}">
        <p14:creationId xmlns:p14="http://schemas.microsoft.com/office/powerpoint/2010/main" val="351575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E31BD2C-63AA-E070-DF1A-F74C69C46B77}"/>
              </a:ext>
            </a:extLst>
          </p:cNvPr>
          <p:cNvSpPr>
            <a:spLocks noGrp="1"/>
          </p:cNvSpPr>
          <p:nvPr>
            <p:ph idx="1"/>
          </p:nvPr>
        </p:nvSpPr>
        <p:spPr>
          <a:xfrm>
            <a:off x="838200" y="466344"/>
            <a:ext cx="10515600" cy="5710619"/>
          </a:xfrm>
        </p:spPr>
        <p:txBody>
          <a:bodyPr>
            <a:normAutofit/>
          </a:bodyPr>
          <a:lstStyle/>
          <a:p>
            <a:pPr marL="0" indent="0">
              <a:buNone/>
            </a:pPr>
            <a:r>
              <a:rPr kumimoji="1" lang="ja-JP" altLang="en-US" sz="3200" dirty="0">
                <a:solidFill>
                  <a:srgbClr val="FF3300"/>
                </a:solidFill>
              </a:rPr>
              <a:t>データベースサーバーのログを監視・解析する</a:t>
            </a:r>
            <a:endParaRPr kumimoji="1" lang="en-US" altLang="ja-JP" sz="3200" dirty="0">
              <a:solidFill>
                <a:srgbClr val="FF3300"/>
              </a:solidFill>
            </a:endParaRPr>
          </a:p>
          <a:p>
            <a:pPr marL="0" indent="0">
              <a:buNone/>
            </a:pPr>
            <a:r>
              <a:rPr lang="ja-JP" altLang="en-US" sz="3200" dirty="0">
                <a:solidFill>
                  <a:srgbClr val="FF3300"/>
                </a:solidFill>
              </a:rPr>
              <a:t>　</a:t>
            </a:r>
            <a:r>
              <a:rPr lang="ja-JP" altLang="en-US" b="0" i="0" dirty="0">
                <a:solidFill>
                  <a:srgbClr val="1F1F1F"/>
                </a:solidFill>
                <a:effectLst/>
                <a:latin typeface="ヒラギノ角ゴ Pro W3"/>
              </a:rPr>
              <a:t>データベースサーバーのログを監視・解析することで、どの　</a:t>
            </a:r>
            <a:endParaRPr lang="en-US" altLang="ja-JP" b="0" i="0" dirty="0">
              <a:solidFill>
                <a:srgbClr val="1F1F1F"/>
              </a:solidFill>
              <a:effectLst/>
              <a:latin typeface="ヒラギノ角ゴ Pro W3"/>
            </a:endParaRPr>
          </a:p>
          <a:p>
            <a:pPr marL="0" indent="0">
              <a:buNone/>
            </a:pPr>
            <a:r>
              <a:rPr lang="ja-JP" altLang="en-US" b="0" i="0" dirty="0">
                <a:solidFill>
                  <a:srgbClr val="1F1F1F"/>
                </a:solidFill>
                <a:effectLst/>
                <a:latin typeface="ヒラギノ角ゴ Pro W3"/>
              </a:rPr>
              <a:t>　データが書き換えられたのか、抽出されたデータの範囲などを</a:t>
            </a:r>
            <a:endParaRPr lang="en-US" altLang="ja-JP" b="0" i="0" dirty="0">
              <a:solidFill>
                <a:srgbClr val="1F1F1F"/>
              </a:solidFill>
              <a:effectLst/>
              <a:latin typeface="ヒラギノ角ゴ Pro W3"/>
            </a:endParaRPr>
          </a:p>
          <a:p>
            <a:pPr marL="0" indent="0">
              <a:buNone/>
            </a:pPr>
            <a:r>
              <a:rPr lang="ja-JP" altLang="en-US" dirty="0">
                <a:solidFill>
                  <a:srgbClr val="1F1F1F"/>
                </a:solidFill>
                <a:latin typeface="ヒラギノ角ゴ Pro W3"/>
              </a:rPr>
              <a:t>　</a:t>
            </a:r>
            <a:r>
              <a:rPr lang="ja-JP" altLang="en-US" b="0" i="0" dirty="0">
                <a:solidFill>
                  <a:srgbClr val="1F1F1F"/>
                </a:solidFill>
                <a:effectLst/>
                <a:latin typeface="ヒラギノ角ゴ Pro W3"/>
              </a:rPr>
              <a:t>把握できる他に、新たな</a:t>
            </a:r>
            <a:r>
              <a:rPr lang="en-US" altLang="ja-JP" b="0" i="0" dirty="0">
                <a:solidFill>
                  <a:srgbClr val="1F1F1F"/>
                </a:solidFill>
                <a:effectLst/>
                <a:latin typeface="ヒラギノ角ゴ Pro W3"/>
              </a:rPr>
              <a:t>SQL</a:t>
            </a:r>
            <a:r>
              <a:rPr lang="ja-JP" altLang="en-US" b="0" i="0" dirty="0">
                <a:solidFill>
                  <a:srgbClr val="1F1F1F"/>
                </a:solidFill>
                <a:effectLst/>
                <a:latin typeface="ヒラギノ角ゴ Pro W3"/>
              </a:rPr>
              <a:t>文を使った攻撃の発見や不正なア</a:t>
            </a:r>
            <a:endParaRPr lang="en-US" altLang="ja-JP" b="0" i="0" dirty="0">
              <a:solidFill>
                <a:srgbClr val="1F1F1F"/>
              </a:solidFill>
              <a:effectLst/>
              <a:latin typeface="ヒラギノ角ゴ Pro W3"/>
            </a:endParaRPr>
          </a:p>
          <a:p>
            <a:pPr marL="0" indent="0">
              <a:buNone/>
            </a:pPr>
            <a:r>
              <a:rPr lang="ja-JP" altLang="en-US" dirty="0">
                <a:solidFill>
                  <a:srgbClr val="1F1F1F"/>
                </a:solidFill>
                <a:latin typeface="ヒラギノ角ゴ Pro W3"/>
              </a:rPr>
              <a:t>　</a:t>
            </a:r>
            <a:r>
              <a:rPr lang="ja-JP" altLang="en-US" b="0" i="0" dirty="0">
                <a:solidFill>
                  <a:srgbClr val="1F1F1F"/>
                </a:solidFill>
                <a:effectLst/>
                <a:latin typeface="ヒラギノ角ゴ Pro W3"/>
              </a:rPr>
              <a:t>クセスや管理権限によるシステムログ</a:t>
            </a:r>
            <a:r>
              <a:rPr lang="en-US" altLang="ja-JP" dirty="0">
                <a:solidFill>
                  <a:srgbClr val="1F1F1F"/>
                </a:solidFill>
                <a:latin typeface="ヒラギノ角ゴ Pro W3"/>
              </a:rPr>
              <a:t>(</a:t>
            </a:r>
            <a:r>
              <a:rPr lang="ja-JP" altLang="en-US" dirty="0">
                <a:solidFill>
                  <a:srgbClr val="1F1F1F"/>
                </a:solidFill>
                <a:latin typeface="ヒラギノ角ゴ Pro W3"/>
              </a:rPr>
              <a:t>履歴</a:t>
            </a:r>
            <a:r>
              <a:rPr lang="en-US" altLang="ja-JP" dirty="0">
                <a:solidFill>
                  <a:srgbClr val="1F1F1F"/>
                </a:solidFill>
                <a:latin typeface="ヒラギノ角ゴ Pro W3"/>
              </a:rPr>
              <a:t>)</a:t>
            </a:r>
            <a:r>
              <a:rPr lang="ja-JP" altLang="en-US" dirty="0">
                <a:solidFill>
                  <a:srgbClr val="1F1F1F"/>
                </a:solidFill>
                <a:latin typeface="ヒラギノ角ゴ Pro W3"/>
              </a:rPr>
              <a:t>を発見することが</a:t>
            </a:r>
            <a:endParaRPr lang="en-US" altLang="ja-JP" dirty="0">
              <a:solidFill>
                <a:srgbClr val="1F1F1F"/>
              </a:solidFill>
              <a:latin typeface="ヒラギノ角ゴ Pro W3"/>
            </a:endParaRPr>
          </a:p>
          <a:p>
            <a:pPr marL="0" indent="0">
              <a:buNone/>
            </a:pPr>
            <a:r>
              <a:rPr lang="ja-JP" altLang="en-US" dirty="0">
                <a:solidFill>
                  <a:srgbClr val="1F1F1F"/>
                </a:solidFill>
                <a:latin typeface="ヒラギノ角ゴ Pro W3"/>
              </a:rPr>
              <a:t>　できる　</a:t>
            </a:r>
            <a:r>
              <a:rPr lang="en-US" altLang="ja-JP" dirty="0">
                <a:solidFill>
                  <a:srgbClr val="1F1F1F"/>
                </a:solidFill>
                <a:latin typeface="ヒラギノ角ゴ Pro W3"/>
              </a:rPr>
              <a:t>Web Application Firewall(WAF,</a:t>
            </a:r>
            <a:r>
              <a:rPr lang="ja-JP" altLang="en-US" dirty="0">
                <a:solidFill>
                  <a:srgbClr val="1F1F1F"/>
                </a:solidFill>
                <a:latin typeface="ヒラギノ角ゴ Pro W3"/>
              </a:rPr>
              <a:t>ワフ</a:t>
            </a:r>
            <a:r>
              <a:rPr lang="en-US" altLang="ja-JP" dirty="0">
                <a:solidFill>
                  <a:srgbClr val="1F1F1F"/>
                </a:solidFill>
                <a:latin typeface="ヒラギノ角ゴ Pro W3"/>
              </a:rPr>
              <a:t>)</a:t>
            </a:r>
            <a:r>
              <a:rPr lang="ja-JP" altLang="en-US" dirty="0">
                <a:solidFill>
                  <a:srgbClr val="1F1F1F"/>
                </a:solidFill>
                <a:latin typeface="ヒラギノ角ゴ Pro W3"/>
              </a:rPr>
              <a:t>の導入も効果あり</a:t>
            </a:r>
            <a:endParaRPr lang="en-US" altLang="ja-JP" dirty="0">
              <a:solidFill>
                <a:srgbClr val="1F1F1F"/>
              </a:solidFill>
              <a:latin typeface="ヒラギノ角ゴ Pro W3"/>
            </a:endParaRPr>
          </a:p>
          <a:p>
            <a:pPr marL="0" indent="0">
              <a:buNone/>
            </a:pPr>
            <a:endParaRPr kumimoji="1" lang="en-US" altLang="ja-JP" sz="800" dirty="0">
              <a:solidFill>
                <a:srgbClr val="1F1F1F"/>
              </a:solidFill>
              <a:latin typeface="ヒラギノ角ゴ Pro W3"/>
            </a:endParaRPr>
          </a:p>
          <a:p>
            <a:pPr marL="0" indent="0">
              <a:buNone/>
            </a:pPr>
            <a:r>
              <a:rPr kumimoji="1" lang="ja-JP" altLang="en-US" sz="3200" dirty="0">
                <a:solidFill>
                  <a:srgbClr val="FF3300"/>
                </a:solidFill>
              </a:rPr>
              <a:t>セキュリティソフトを導入する</a:t>
            </a:r>
            <a:endParaRPr kumimoji="1" lang="en-US" altLang="ja-JP" sz="3200" dirty="0">
              <a:solidFill>
                <a:srgbClr val="FF3300"/>
              </a:solidFill>
            </a:endParaRPr>
          </a:p>
          <a:p>
            <a:pPr marL="0" indent="0">
              <a:buNone/>
            </a:pPr>
            <a:r>
              <a:rPr lang="ja-JP" altLang="en-US" dirty="0">
                <a:solidFill>
                  <a:srgbClr val="FF3300"/>
                </a:solidFill>
              </a:rPr>
              <a:t>　</a:t>
            </a:r>
            <a:r>
              <a:rPr lang="ja-JP" altLang="en-US" dirty="0"/>
              <a:t>セキュリティソフトは</a:t>
            </a:r>
            <a:r>
              <a:rPr lang="en-US" altLang="ja-JP" dirty="0"/>
              <a:t>SQL</a:t>
            </a:r>
            <a:r>
              <a:rPr lang="ja-JP" altLang="en-US" dirty="0"/>
              <a:t>インジェクション攻撃を含む</a:t>
            </a:r>
            <a:r>
              <a:rPr lang="en-US" altLang="ja-JP" dirty="0"/>
              <a:t>Web</a:t>
            </a:r>
            <a:r>
              <a:rPr lang="ja-JP" altLang="en-US" dirty="0"/>
              <a:t>上</a:t>
            </a:r>
            <a:endParaRPr lang="en-US" altLang="ja-JP" dirty="0"/>
          </a:p>
          <a:p>
            <a:pPr marL="0" indent="0">
              <a:buNone/>
            </a:pPr>
            <a:r>
              <a:rPr kumimoji="1" lang="ja-JP" altLang="en-US" dirty="0"/>
              <a:t>　のあらゆる攻撃を防ぎます。</a:t>
            </a:r>
            <a:r>
              <a:rPr lang="ja-JP" altLang="en-US" dirty="0"/>
              <a:t>ただし、</a:t>
            </a:r>
            <a:r>
              <a:rPr lang="en-US" altLang="ja-JP" dirty="0"/>
              <a:t>Web</a:t>
            </a:r>
            <a:r>
              <a:rPr lang="ja-JP" altLang="en-US" dirty="0"/>
              <a:t>サイト利用者側の</a:t>
            </a:r>
            <a:endParaRPr lang="en-US" altLang="ja-JP" dirty="0"/>
          </a:p>
          <a:p>
            <a:pPr marL="0" indent="0">
              <a:buNone/>
            </a:pPr>
            <a:r>
              <a:rPr lang="ja-JP" altLang="en-US" dirty="0"/>
              <a:t>　対策にはなったとしても</a:t>
            </a:r>
            <a:r>
              <a:rPr lang="en-US" altLang="ja-JP" dirty="0"/>
              <a:t>Web</a:t>
            </a:r>
            <a:r>
              <a:rPr lang="ja-JP" altLang="en-US" dirty="0"/>
              <a:t>運営者側の対策にはならない</a:t>
            </a:r>
            <a:endParaRPr kumimoji="1" lang="en-US" altLang="ja-JP" dirty="0"/>
          </a:p>
        </p:txBody>
      </p:sp>
    </p:spTree>
    <p:extLst>
      <p:ext uri="{BB962C8B-B14F-4D97-AF65-F5344CB8AC3E}">
        <p14:creationId xmlns:p14="http://schemas.microsoft.com/office/powerpoint/2010/main" val="411230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517690-3F84-0000-10A0-7402AA313D89}"/>
              </a:ext>
            </a:extLst>
          </p:cNvPr>
          <p:cNvSpPr>
            <a:spLocks noGrp="1"/>
          </p:cNvSpPr>
          <p:nvPr>
            <p:ph type="title"/>
          </p:nvPr>
        </p:nvSpPr>
        <p:spPr>
          <a:xfrm>
            <a:off x="838200" y="365125"/>
            <a:ext cx="10515600" cy="960755"/>
          </a:xfrm>
        </p:spPr>
        <p:txBody>
          <a:bodyPr/>
          <a:lstStyle/>
          <a:p>
            <a:r>
              <a:rPr kumimoji="1" lang="ja-JP" altLang="en-US" dirty="0">
                <a:latin typeface="BIZ UDPゴシック" panose="020B0400000000000000" pitchFamily="50" charset="-128"/>
                <a:ea typeface="BIZ UDPゴシック" panose="020B0400000000000000" pitchFamily="50" charset="-128"/>
              </a:rPr>
              <a:t>対応優先</a:t>
            </a:r>
          </a:p>
        </p:txBody>
      </p:sp>
      <p:sp>
        <p:nvSpPr>
          <p:cNvPr id="3" name="コンテンツ プレースホルダー 2">
            <a:extLst>
              <a:ext uri="{FF2B5EF4-FFF2-40B4-BE49-F238E27FC236}">
                <a16:creationId xmlns:a16="http://schemas.microsoft.com/office/drawing/2014/main" id="{B8C58BF3-0AE1-0516-53E5-38F0C46BB444}"/>
              </a:ext>
            </a:extLst>
          </p:cNvPr>
          <p:cNvSpPr>
            <a:spLocks noGrp="1"/>
          </p:cNvSpPr>
          <p:nvPr>
            <p:ph idx="1"/>
          </p:nvPr>
        </p:nvSpPr>
        <p:spPr>
          <a:xfrm>
            <a:off x="838200" y="1325880"/>
            <a:ext cx="10515600" cy="4851083"/>
          </a:xfrm>
        </p:spPr>
        <p:txBody>
          <a:bodyPr/>
          <a:lstStyle/>
          <a:p>
            <a:pPr marL="0" indent="0" algn="ctr">
              <a:buNone/>
            </a:pPr>
            <a:r>
              <a:rPr kumimoji="1" lang="ja-JP" altLang="en-US" dirty="0"/>
              <a:t>攻撃の特定と封じ込め</a:t>
            </a:r>
            <a:endParaRPr kumimoji="1" lang="en-US" altLang="ja-JP" dirty="0"/>
          </a:p>
          <a:p>
            <a:pPr marL="0" indent="0" algn="ctr">
              <a:buNone/>
            </a:pPr>
            <a:endParaRPr lang="en-US" altLang="ja-JP" dirty="0"/>
          </a:p>
          <a:p>
            <a:pPr marL="0" indent="0" algn="ctr">
              <a:buNone/>
            </a:pPr>
            <a:r>
              <a:rPr kumimoji="1" lang="ja-JP" altLang="en-US" dirty="0"/>
              <a:t>サーバーログ</a:t>
            </a:r>
            <a:r>
              <a:rPr kumimoji="1" lang="en-US" altLang="ja-JP" dirty="0"/>
              <a:t>(</a:t>
            </a:r>
            <a:r>
              <a:rPr kumimoji="1" lang="ja-JP" altLang="en-US" dirty="0"/>
              <a:t>履歴</a:t>
            </a:r>
            <a:r>
              <a:rPr kumimoji="1" lang="en-US" altLang="ja-JP" dirty="0"/>
              <a:t>)</a:t>
            </a:r>
            <a:r>
              <a:rPr kumimoji="1" lang="ja-JP" altLang="en-US" dirty="0"/>
              <a:t>やデータベースログ</a:t>
            </a:r>
            <a:r>
              <a:rPr kumimoji="1" lang="en-US" altLang="ja-JP" dirty="0"/>
              <a:t>(</a:t>
            </a:r>
            <a:r>
              <a:rPr kumimoji="1" lang="ja-JP" altLang="en-US" dirty="0"/>
              <a:t>履歴</a:t>
            </a:r>
            <a:r>
              <a:rPr kumimoji="1" lang="en-US" altLang="ja-JP" dirty="0"/>
              <a:t>)</a:t>
            </a:r>
            <a:r>
              <a:rPr kumimoji="1" lang="ja-JP" altLang="en-US" dirty="0"/>
              <a:t>の確認</a:t>
            </a:r>
            <a:endParaRPr kumimoji="1" lang="en-US" altLang="ja-JP" dirty="0"/>
          </a:p>
          <a:p>
            <a:pPr marL="0" indent="0" algn="ctr">
              <a:buNone/>
            </a:pPr>
            <a:r>
              <a:rPr lang="ja-JP" altLang="en-US" dirty="0"/>
              <a:t>攻撃の詳細や被害データの把握</a:t>
            </a:r>
            <a:endParaRPr lang="en-US" altLang="ja-JP" dirty="0"/>
          </a:p>
          <a:p>
            <a:pPr marL="0" indent="0" algn="ctr">
              <a:buNone/>
            </a:pPr>
            <a:endParaRPr lang="en-US" altLang="ja-JP" dirty="0"/>
          </a:p>
          <a:p>
            <a:pPr marL="0" indent="0" algn="ctr">
              <a:buNone/>
            </a:pPr>
            <a:r>
              <a:rPr lang="ja-JP" altLang="en-US" dirty="0"/>
              <a:t>データの確認・内容の調査</a:t>
            </a:r>
            <a:endParaRPr lang="en-US" altLang="ja-JP" dirty="0"/>
          </a:p>
          <a:p>
            <a:pPr marL="0" indent="0" algn="ctr">
              <a:buNone/>
            </a:pPr>
            <a:endParaRPr lang="en-US" altLang="ja-JP" dirty="0"/>
          </a:p>
          <a:p>
            <a:pPr marL="0" indent="0" algn="ctr">
              <a:buNone/>
            </a:pPr>
            <a:r>
              <a:rPr lang="ja-JP" altLang="en-US" dirty="0"/>
              <a:t>被害範囲と攻撃成功の詳しい分析</a:t>
            </a:r>
            <a:endParaRPr lang="en-US" altLang="ja-JP" dirty="0"/>
          </a:p>
        </p:txBody>
      </p:sp>
    </p:spTree>
    <p:extLst>
      <p:ext uri="{BB962C8B-B14F-4D97-AF65-F5344CB8AC3E}">
        <p14:creationId xmlns:p14="http://schemas.microsoft.com/office/powerpoint/2010/main" val="5250186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TotalTime>
  <Words>698</Words>
  <Application>Microsoft Office PowerPoint</Application>
  <PresentationFormat>ワイド画面</PresentationFormat>
  <Paragraphs>111</Paragraphs>
  <Slides>12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BIZ UDPゴシック</vt:lpstr>
      <vt:lpstr>ヒラギノ角ゴ Pro</vt:lpstr>
      <vt:lpstr>ヒラギノ角ゴ Pro W3</vt:lpstr>
      <vt:lpstr>游ゴシック</vt:lpstr>
      <vt:lpstr>游ゴシック Light</vt:lpstr>
      <vt:lpstr>Arial</vt:lpstr>
      <vt:lpstr>Office テーマ</vt:lpstr>
      <vt:lpstr>SQLインジェクション 　　　　　　　について</vt:lpstr>
      <vt:lpstr>　項目</vt:lpstr>
      <vt:lpstr>SQLインジェクションとは</vt:lpstr>
      <vt:lpstr>原因</vt:lpstr>
      <vt:lpstr>被害例</vt:lpstr>
      <vt:lpstr>攻撃の実例</vt:lpstr>
      <vt:lpstr>対策</vt:lpstr>
      <vt:lpstr>PowerPoint プレゼンテーション</vt:lpstr>
      <vt:lpstr>対応優先</vt:lpstr>
      <vt:lpstr>PowerPoint プレゼンテーション</vt:lpstr>
      <vt:lpstr>PowerPoint プレゼンテーション</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SQLインジェクション 　　　　　　　について</dc:title>
  <dc:creator>cre</dc:creator>
  <cp:lastModifiedBy>中原 滉一郎</cp:lastModifiedBy>
  <cp:revision>22</cp:revision>
  <dcterms:created xsi:type="dcterms:W3CDTF">2024-08-27T06:14:57Z</dcterms:created>
  <dcterms:modified xsi:type="dcterms:W3CDTF">2024-08-27T18:27:48Z</dcterms:modified>
</cp:coreProperties>
</file>