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637" r:id="rId2"/>
    <p:sldId id="638" r:id="rId3"/>
    <p:sldId id="640" r:id="rId4"/>
    <p:sldId id="655" r:id="rId5"/>
    <p:sldId id="656" r:id="rId6"/>
    <p:sldId id="650" r:id="rId7"/>
    <p:sldId id="661" r:id="rId8"/>
    <p:sldId id="420" r:id="rId9"/>
    <p:sldId id="641" r:id="rId10"/>
    <p:sldId id="421" r:id="rId11"/>
    <p:sldId id="649" r:id="rId12"/>
    <p:sldId id="648" r:id="rId13"/>
    <p:sldId id="651" r:id="rId14"/>
    <p:sldId id="653" r:id="rId15"/>
    <p:sldId id="671" r:id="rId16"/>
    <p:sldId id="643" r:id="rId17"/>
    <p:sldId id="652" r:id="rId18"/>
    <p:sldId id="654" r:id="rId19"/>
    <p:sldId id="644" r:id="rId20"/>
    <p:sldId id="659" r:id="rId21"/>
    <p:sldId id="662" r:id="rId22"/>
    <p:sldId id="646" r:id="rId23"/>
    <p:sldId id="663" r:id="rId24"/>
    <p:sldId id="658" r:id="rId25"/>
    <p:sldId id="647" r:id="rId26"/>
    <p:sldId id="664" r:id="rId27"/>
    <p:sldId id="665" r:id="rId28"/>
    <p:sldId id="666" r:id="rId29"/>
    <p:sldId id="667" r:id="rId30"/>
    <p:sldId id="668" r:id="rId31"/>
    <p:sldId id="669" r:id="rId32"/>
    <p:sldId id="67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125" autoAdjust="0"/>
  </p:normalViewPr>
  <p:slideViewPr>
    <p:cSldViewPr>
      <p:cViewPr>
        <p:scale>
          <a:sx n="75" d="100"/>
          <a:sy n="75" d="100"/>
        </p:scale>
        <p:origin x="-133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B5F9D-13CD-4A57-9CA7-AC8A687100D1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CCA21-BC36-4386-B8B6-A89F5B6D85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0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D4C7-2958-48D5-B541-D595E0ADA6F1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6BD06-B952-4703-A842-81162AFC3F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4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2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68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9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74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3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B58D-BDE2-4F2D-B7E3-FEB8D6F97CC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4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1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4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0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dd4_console.txt" TargetMode="External"/><Relationship Id="rId2" Type="http://schemas.openxmlformats.org/officeDocument/2006/relationships/hyperlink" Target="add4_tb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count4_console.txt" TargetMode="External"/><Relationship Id="rId2" Type="http://schemas.openxmlformats.org/officeDocument/2006/relationships/hyperlink" Target="file:///C:\Users\Oscar%20Hua\Desktop\EDA&#35838;&#35774;\count4_tb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619527"/>
            <a:ext cx="7740328" cy="1719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5400" b="1" dirty="0" smtClean="0"/>
              <a:t>Verilog</a:t>
            </a:r>
            <a:r>
              <a:rPr lang="zh-CN" altLang="en-US" sz="5400" b="1" dirty="0" smtClean="0"/>
              <a:t> </a:t>
            </a:r>
            <a:r>
              <a:rPr lang="en-US" altLang="zh-CN" sz="5400" b="1" dirty="0" smtClean="0"/>
              <a:t>HDL</a:t>
            </a:r>
            <a:r>
              <a:rPr lang="zh-CN" altLang="en-US" sz="5400" b="1" dirty="0" smtClean="0"/>
              <a:t>语言</a:t>
            </a:r>
            <a:endParaRPr lang="zh-CN" altLang="en-US" sz="5400" b="1" dirty="0"/>
          </a:p>
        </p:txBody>
      </p:sp>
      <p:pic>
        <p:nvPicPr>
          <p:cNvPr id="5" name="Picture 7" descr="u=701169040,3711164050&amp;fm=2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2218928" cy="18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35696" y="5642084"/>
            <a:ext cx="5717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60000"/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  <a:ea typeface="+mn-ea"/>
              </a:rPr>
              <a:t>授课班级</a:t>
            </a:r>
            <a:r>
              <a:rPr lang="zh-CN" altLang="en-US" sz="2800" dirty="0" smtClean="0">
                <a:latin typeface="+mn-ea"/>
                <a:ea typeface="+mn-ea"/>
              </a:rPr>
              <a:t>：</a:t>
            </a:r>
            <a:r>
              <a:rPr lang="en-US" altLang="zh-CN" sz="2800" dirty="0" smtClean="0">
                <a:latin typeface="+mn-ea"/>
                <a:ea typeface="+mn-ea"/>
              </a:rPr>
              <a:t>	1504101-4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1504201-2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835696" y="5032484"/>
            <a:ext cx="5717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5000"/>
              </a:spcBef>
              <a:buClr>
                <a:schemeClr val="tx1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SzPct val="60000"/>
              <a:buFont typeface="Wingdings" pitchFamily="2" charset="2"/>
              <a:buChar char="ü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Char char="–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宋体" charset="-122"/>
              </a:rPr>
              <a:t>授课教师</a:t>
            </a:r>
            <a:r>
              <a:rPr lang="zh-CN" altLang="en-US" sz="2800" dirty="0" smtClean="0"/>
              <a:t>：体系结构教研室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39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3-8译码器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382360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decoder3to8(din, dout);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	[2:0]	din;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	[7:0]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[7:0]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always 	@(din)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case(din)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3'b000: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8'b00000001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3'b001: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8'b00000010;</a:t>
            </a:r>
            <a:endParaRPr lang="zh-CN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3'b010: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8'b00000100;</a:t>
            </a:r>
            <a:endParaRPr lang="zh-CN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3'b011: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8'b00001000;</a:t>
            </a:r>
            <a:endParaRPr lang="zh-CN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3'b100: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8'b00010000;</a:t>
            </a:r>
            <a:endParaRPr lang="zh-CN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3'b101: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8'b00100000;</a:t>
            </a:r>
            <a:endParaRPr lang="zh-CN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3'b110: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8'b01000000;</a:t>
            </a:r>
            <a:endParaRPr lang="zh-CN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3'b111: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8'b10000000;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endcase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zh-CN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3-8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译码器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（续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558608" cy="4525963"/>
          </a:xfrm>
        </p:spPr>
        <p:txBody>
          <a:bodyPr rIns="0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说明：</a:t>
            </a:r>
            <a:endParaRPr lang="en-US" altLang="zh-CN" sz="2400" b="1" dirty="0" smtClean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</a:rPr>
              <a:t>每个</a:t>
            </a:r>
            <a:r>
              <a:rPr lang="zh-CN" altLang="en-US" sz="2400" b="1" dirty="0" smtClean="0">
                <a:latin typeface="+mn-ea"/>
              </a:rPr>
              <a:t>模块</a:t>
            </a:r>
            <a:r>
              <a:rPr lang="zh-CN" altLang="en-US" sz="2400" b="1" dirty="0">
                <a:latin typeface="+mn-ea"/>
              </a:rPr>
              <a:t>内部</a:t>
            </a:r>
            <a:r>
              <a:rPr lang="zh-CN" altLang="en-US" sz="2400" b="1" dirty="0" smtClean="0">
                <a:latin typeface="+mn-ea"/>
              </a:rPr>
              <a:t>首先</a:t>
            </a:r>
            <a:r>
              <a:rPr lang="zh-CN" altLang="en-US" sz="2400" b="1" dirty="0">
                <a:latin typeface="+mn-ea"/>
              </a:rPr>
              <a:t>要进行端口</a:t>
            </a:r>
            <a:r>
              <a:rPr lang="zh-CN" altLang="en-US" sz="2400" b="1" dirty="0" smtClean="0">
                <a:latin typeface="+mn-ea"/>
              </a:rPr>
              <a:t>定义。</a:t>
            </a:r>
            <a:endParaRPr lang="en-US" altLang="zh-CN" sz="2400" b="1" dirty="0" smtClean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+mn-ea"/>
              </a:rPr>
              <a:t>Verilog</a:t>
            </a:r>
            <a:r>
              <a:rPr lang="zh-CN" altLang="en-US" sz="2400" b="1" dirty="0" smtClean="0">
                <a:latin typeface="+mn-ea"/>
              </a:rPr>
              <a:t>模块的“端口”对应的是集成电路的输入输出引脚。</a:t>
            </a:r>
            <a:endParaRPr lang="en-US" altLang="zh-CN" sz="2400" b="1" dirty="0" smtClean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端口定义要说明其每个端口是输入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input)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，输出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output)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，还是输入输出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inout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</a:rPr>
              <a:t>信号的位宽必须明确</a:t>
            </a:r>
            <a:r>
              <a:rPr lang="zh-CN" altLang="en-US" sz="2400" b="1" dirty="0" smtClean="0">
                <a:latin typeface="+mn-ea"/>
              </a:rPr>
              <a:t>，若无显示定义</a:t>
            </a:r>
            <a:r>
              <a:rPr lang="zh-CN" altLang="en-US" sz="2400" b="1" dirty="0">
                <a:latin typeface="+mn-ea"/>
              </a:rPr>
              <a:t>，则默认为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位。</a:t>
            </a:r>
            <a:endParaRPr lang="en-US" altLang="zh-CN" sz="2400" b="1" dirty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</a:rPr>
              <a:t>信号位宽以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[M:N]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”的</a:t>
            </a:r>
            <a:r>
              <a:rPr lang="zh-CN" altLang="en-US" sz="2400" b="1" dirty="0">
                <a:latin typeface="+mn-ea"/>
              </a:rPr>
              <a:t>形式来定义。</a:t>
            </a:r>
            <a:endParaRPr lang="en-US" altLang="zh-CN" sz="2400" b="1" dirty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则为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降序排列，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是有效数据的最高比特，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是有效数据的最低比特，其等效位宽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M-N+1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则为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升序排列，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是有效数据的最低比特，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是有效数据的最高比特，其等效位宽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N-M+1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833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3-8译码器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 rIns="0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说明：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err="1" smtClean="0">
                <a:latin typeface="+mn-ea"/>
              </a:rPr>
              <a:t>reg</a:t>
            </a:r>
            <a:r>
              <a:rPr lang="zh-CN" altLang="en-US" sz="2400" b="1" dirty="0" smtClean="0">
                <a:latin typeface="+mn-ea"/>
              </a:rPr>
              <a:t>表示信号的类型为寄存器型，具有存储能力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+mn-ea"/>
              </a:rPr>
              <a:t>always</a:t>
            </a:r>
            <a:r>
              <a:rPr lang="zh-CN" altLang="en-US" sz="2400" b="1" dirty="0" smtClean="0">
                <a:latin typeface="+mn-ea"/>
              </a:rPr>
              <a:t>语句属于过程语句，其内部的语句是顺序执行的（非阻塞赋值语句除外）。</a:t>
            </a:r>
            <a:endParaRPr lang="en-US" altLang="zh-CN" sz="2400" b="1" dirty="0" smtClean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+mn-ea"/>
              </a:rPr>
              <a:t>always</a:t>
            </a:r>
            <a:r>
              <a:rPr lang="zh-CN" altLang="en-US" sz="2400" b="1" dirty="0" smtClean="0">
                <a:latin typeface="+mn-ea"/>
              </a:rPr>
              <a:t>语句的结构为：</a:t>
            </a:r>
            <a:endParaRPr lang="en-US" altLang="zh-CN" sz="2400" b="1" dirty="0" smtClean="0">
              <a:latin typeface="+mn-ea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always @(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敏感信号列表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procedural assignments	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过程赋值语句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if-else/case statements	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分支选择语句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while/repeat/for statements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循环语句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task/function calls	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任务、函数调用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649524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3-8译码器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1600200"/>
            <a:ext cx="8280920" cy="4525963"/>
          </a:xfrm>
        </p:spPr>
        <p:txBody>
          <a:bodyPr rIns="0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说明：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lways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语句是不断重复执行的，其敏感信号列表给出了其后的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begin-end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块执行的触发条件。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always @(din)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”的含义是，一旦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din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信号发生改变，即执行其后的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begin-end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块。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如果希望监测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个或多个信号的变化，用关键字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连接，或者用逗号分隔，例如：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@(a or b)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或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@(a, b)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Verilog</a:t>
            </a:r>
            <a:r>
              <a:rPr lang="zh-CN" altLang="en-US" sz="2400" b="1" dirty="0" smtClean="0">
                <a:latin typeface="+mn-ea"/>
                <a:cs typeface="Courier New" panose="02070309020205020404" pitchFamily="49" charset="0"/>
              </a:rPr>
              <a:t>中的整数的书写格式为：</a:t>
            </a:r>
            <a:endParaRPr lang="en-US" altLang="zh-CN" sz="2000" b="1" dirty="0" smtClean="0">
              <a:latin typeface="+mn-ea"/>
              <a:cs typeface="Courier New" panose="02070309020205020404" pitchFamily="49" charset="0"/>
            </a:endParaRPr>
          </a:p>
          <a:p>
            <a:pPr marL="457200" lvl="1" indent="0" algn="ctr"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+/-&lt;size&gt;’&lt;base&gt;&lt;value&gt;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sz="800" b="1" dirty="0"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en-US" sz="2400" b="1" dirty="0" smtClean="0">
                <a:latin typeface="+mn-ea"/>
                <a:cs typeface="Courier New" panose="02070309020205020404" pitchFamily="49" charset="0"/>
              </a:rPr>
              <a:t>其中：</a:t>
            </a:r>
            <a:r>
              <a:rPr lang="en-US" altLang="zh-CN" sz="2400" b="1" dirty="0" smtClean="0">
                <a:latin typeface="+mn-ea"/>
                <a:cs typeface="Courier New" panose="02070309020205020404" pitchFamily="49" charset="0"/>
              </a:rPr>
              <a:t>size</a:t>
            </a:r>
            <a:r>
              <a:rPr lang="zh-CN" altLang="en-US" sz="2400" b="1" dirty="0" smtClean="0">
                <a:latin typeface="+mn-ea"/>
                <a:cs typeface="Courier New" panose="02070309020205020404" pitchFamily="49" charset="0"/>
              </a:rPr>
              <a:t>代表位宽，即二进制的位数；</a:t>
            </a:r>
            <a:endParaRPr lang="en-US" altLang="zh-CN" sz="2400" b="1" dirty="0" smtClean="0">
              <a:latin typeface="+mn-ea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sz="900" b="1" dirty="0" smtClean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+mn-ea"/>
                <a:cs typeface="Courier New" panose="02070309020205020404" pitchFamily="49" charset="0"/>
              </a:rPr>
              <a:t>base</a:t>
            </a:r>
            <a:r>
              <a:rPr lang="zh-CN" altLang="en-US" sz="2400" b="1" dirty="0" smtClean="0">
                <a:latin typeface="+mn-ea"/>
                <a:cs typeface="Courier New" panose="02070309020205020404" pitchFamily="49" charset="0"/>
              </a:rPr>
              <a:t>代表进制</a:t>
            </a:r>
            <a:r>
              <a:rPr lang="en-US" altLang="zh-CN" sz="2400" b="1" dirty="0" smtClean="0">
                <a:latin typeface="+mn-ea"/>
                <a:cs typeface="Courier New" panose="02070309020205020404" pitchFamily="49" charset="0"/>
              </a:rPr>
              <a:t>(h/H/d/D/b/B/o/O</a:t>
            </a:r>
            <a:r>
              <a:rPr lang="zh-CN" altLang="en-US" sz="2400" b="1" dirty="0" smtClean="0">
                <a:latin typeface="+mn-ea"/>
                <a:cs typeface="Courier New" panose="02070309020205020404" pitchFamily="49" charset="0"/>
              </a:rPr>
              <a:t>），缺省则为十进制； </a:t>
            </a:r>
            <a:endParaRPr lang="en-US" altLang="zh-CN" sz="2400" b="1" dirty="0" smtClean="0">
              <a:latin typeface="+mn-ea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sz="800" b="1" dirty="0" smtClean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+mn-ea"/>
                <a:cs typeface="Courier New" panose="02070309020205020404" pitchFamily="49" charset="0"/>
              </a:rPr>
              <a:t>value</a:t>
            </a:r>
            <a:r>
              <a:rPr lang="zh-CN" altLang="en-US" sz="2400" b="1" dirty="0" smtClean="0">
                <a:latin typeface="+mn-ea"/>
                <a:cs typeface="Courier New" panose="02070309020205020404" pitchFamily="49" charset="0"/>
              </a:rPr>
              <a:t>是基于进制的数值。</a:t>
            </a:r>
            <a:endParaRPr lang="en-US" altLang="zh-CN" sz="2400" b="1" dirty="0" smtClean="0">
              <a:latin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34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3-8译码器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1456184"/>
            <a:ext cx="8280920" cy="4525963"/>
          </a:xfrm>
        </p:spPr>
        <p:txBody>
          <a:bodyPr rIns="0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说明：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“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&lt;=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”为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cs typeface="Courier New" panose="02070309020205020404" pitchFamily="49" charset="0"/>
              </a:rPr>
              <a:t>非阻塞赋值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运算符，非阻塞赋值属于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cs typeface="Courier New" panose="02070309020205020404" pitchFamily="49" charset="0"/>
              </a:rPr>
              <a:t>过程赋值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（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procedural assignment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）的一种。</a:t>
            </a:r>
            <a:endParaRPr lang="en-US" altLang="zh-CN" b="1" dirty="0" smtClean="0">
              <a:latin typeface="+mn-ea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注意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Verilog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的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case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语句与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C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语言的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switch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语句的区别。</a:t>
            </a:r>
            <a:endParaRPr lang="en-US" altLang="zh-CN" b="1" dirty="0" smtClean="0">
              <a:latin typeface="+mn-ea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Verilog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的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case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语句做的是一种“全等”比较，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case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另外还有两种变体：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casez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b="1" dirty="0" err="1" smtClean="0">
                <a:latin typeface="+mn-ea"/>
                <a:cs typeface="Courier New" panose="02070309020205020404" pitchFamily="49" charset="0"/>
              </a:rPr>
              <a:t>casex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，前者不考虑那些值为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z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的位（其它位相等即认为相等），后者不考虑所有值为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z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或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x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的位（其它位相等即认为相等）。</a:t>
            </a:r>
            <a:endParaRPr lang="en-US" altLang="zh-CN" b="1" dirty="0" smtClean="0">
              <a:latin typeface="+mn-ea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8568952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09369"/>
              </p:ext>
            </p:extLst>
          </p:nvPr>
        </p:nvGraphicFramePr>
        <p:xfrm>
          <a:off x="827584" y="1412776"/>
          <a:ext cx="3600400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11"/>
                <a:gridCol w="578709"/>
                <a:gridCol w="675160"/>
                <a:gridCol w="675160"/>
                <a:gridCol w="67516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case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7321"/>
              </p:ext>
            </p:extLst>
          </p:nvPr>
        </p:nvGraphicFramePr>
        <p:xfrm>
          <a:off x="4644008" y="1412776"/>
          <a:ext cx="3600400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11"/>
                <a:gridCol w="578709"/>
                <a:gridCol w="675160"/>
                <a:gridCol w="675160"/>
                <a:gridCol w="67516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casez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82901"/>
              </p:ext>
            </p:extLst>
          </p:nvPr>
        </p:nvGraphicFramePr>
        <p:xfrm>
          <a:off x="2699792" y="4077072"/>
          <a:ext cx="3600400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60"/>
                <a:gridCol w="601857"/>
                <a:gridCol w="702167"/>
                <a:gridCol w="702167"/>
                <a:gridCol w="55814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casex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29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3-8译码器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说明：</a:t>
            </a:r>
            <a:endParaRPr lang="en-US" altLang="zh-CN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+mn-ea"/>
              </a:rPr>
              <a:t>提问</a:t>
            </a:r>
            <a:r>
              <a:rPr lang="zh-CN" altLang="en-US" b="1" dirty="0" smtClean="0">
                <a:latin typeface="+mn-ea"/>
              </a:rPr>
              <a:t>：为什么描述一个组合逻辑电路却用到了</a:t>
            </a:r>
            <a:r>
              <a:rPr lang="en-US" altLang="zh-CN" b="1" dirty="0" err="1" smtClean="0">
                <a:latin typeface="+mn-ea"/>
              </a:rPr>
              <a:t>reg</a:t>
            </a:r>
            <a:r>
              <a:rPr lang="zh-CN" altLang="en-US" b="1" dirty="0" smtClean="0">
                <a:latin typeface="+mn-ea"/>
              </a:rPr>
              <a:t>（寄存器）呢</a:t>
            </a:r>
            <a:r>
              <a:rPr lang="zh-CN" altLang="en-US" b="1" dirty="0">
                <a:latin typeface="+mn-ea"/>
              </a:rPr>
              <a:t>？</a:t>
            </a:r>
            <a:endParaRPr lang="en-US" altLang="en-US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回答：虽然代码中有</a:t>
            </a:r>
            <a:r>
              <a:rPr lang="en-US" altLang="zh-CN" b="1" dirty="0" err="1" smtClean="0">
                <a:latin typeface="+mn-ea"/>
              </a:rPr>
              <a:t>reg</a:t>
            </a:r>
            <a:r>
              <a:rPr lang="zh-CN" altLang="en-US" b="1" dirty="0" smtClean="0">
                <a:latin typeface="+mn-ea"/>
              </a:rPr>
              <a:t>变量，但综合工具将会分析出这</a:t>
            </a:r>
            <a:r>
              <a:rPr lang="zh-CN" altLang="en-US" b="1" dirty="0">
                <a:latin typeface="+mn-ea"/>
              </a:rPr>
              <a:t>是一个组合逻辑电路，</a:t>
            </a:r>
            <a:r>
              <a:rPr lang="zh-CN" altLang="en-US" b="1" dirty="0" smtClean="0">
                <a:latin typeface="+mn-ea"/>
              </a:rPr>
              <a:t>因此目标电路中实际不会有寄存器。</a:t>
            </a:r>
            <a:endParaRPr lang="en-US" altLang="zh-CN" b="1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本例中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en-US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reg</a:t>
            </a:r>
            <a:r>
              <a:rPr lang="zh-CN" altLang="en-US" b="1" dirty="0">
                <a:latin typeface="+mn-ea"/>
              </a:rPr>
              <a:t>变量纯属</a:t>
            </a:r>
            <a:r>
              <a:rPr lang="zh-CN" altLang="en-US" b="1" dirty="0" smtClean="0">
                <a:latin typeface="+mn-ea"/>
              </a:rPr>
              <a:t>形式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case</a:t>
            </a:r>
            <a:r>
              <a:rPr lang="zh-CN" altLang="en-US" b="1" dirty="0" smtClean="0">
                <a:latin typeface="+mn-ea"/>
              </a:rPr>
              <a:t>语句必须位于过程语句中，过程赋值运算符左侧必须</a:t>
            </a:r>
            <a:r>
              <a:rPr lang="zh-CN" altLang="en-US" b="1" dirty="0">
                <a:latin typeface="+mn-ea"/>
              </a:rPr>
              <a:t>是</a:t>
            </a:r>
            <a:r>
              <a:rPr lang="en-US" altLang="zh-CN" b="1" dirty="0" err="1">
                <a:latin typeface="+mn-ea"/>
              </a:rPr>
              <a:t>reg</a:t>
            </a:r>
            <a:r>
              <a:rPr lang="zh-CN" altLang="en-US" b="1" dirty="0" smtClean="0">
                <a:latin typeface="+mn-ea"/>
              </a:rPr>
              <a:t>变量。</a:t>
            </a:r>
            <a:endParaRPr lang="en-US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394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1600200"/>
            <a:ext cx="84456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module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add4_bin(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output 	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output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[3:0]	sum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input 	[3:0]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input 	[3:0]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inb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input 	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assign {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sum}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位二进制加法器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4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加法器（续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1600200"/>
            <a:ext cx="8208912" cy="4525963"/>
          </a:xfrm>
        </p:spPr>
        <p:txBody>
          <a:bodyPr rIns="0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说明：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除了放在模块内部，端口定义也可放在端口列表中。</a:t>
            </a:r>
            <a:endParaRPr lang="en-US" altLang="zh-CN" b="1" dirty="0" smtClean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+mn-ea"/>
              </a:rPr>
              <a:t>{}</a:t>
            </a:r>
            <a:r>
              <a:rPr lang="zh-CN" altLang="en-US" b="1" dirty="0" smtClean="0">
                <a:latin typeface="+mn-ea"/>
              </a:rPr>
              <a:t>为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</a:rPr>
              <a:t>位拼接运算符</a:t>
            </a:r>
            <a:r>
              <a:rPr lang="en-US" altLang="zh-CN" b="1" dirty="0" smtClean="0">
                <a:latin typeface="+mn-ea"/>
              </a:rPr>
              <a:t>(concatenation)</a:t>
            </a:r>
            <a:r>
              <a:rPr lang="zh-CN" altLang="en-US" b="1" dirty="0" smtClean="0">
                <a:latin typeface="+mn-ea"/>
              </a:rPr>
              <a:t>，将来自不同信号的若干位拼接到一起，中间用逗号分隔：</a:t>
            </a:r>
            <a:endParaRPr lang="en-US" altLang="zh-CN" b="1" dirty="0" smtClean="0">
              <a:latin typeface="+mn-ea"/>
            </a:endParaRPr>
          </a:p>
          <a:p>
            <a:pPr marL="457200" lvl="1" indent="0" algn="ctr">
              <a:spcBef>
                <a:spcPts val="1200"/>
              </a:spcBef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信号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的某几位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信号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的某几位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信号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的某几位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位拼接可以嵌套，当有同一信号连续出现时，可使用重复次数以简化书写：</a:t>
            </a:r>
            <a:endParaRPr lang="en-US" altLang="zh-CN" b="1" dirty="0" smtClean="0">
              <a:latin typeface="+mn-ea"/>
            </a:endParaRPr>
          </a:p>
          <a:p>
            <a:pPr marL="457200" lvl="1" indent="0" algn="r">
              <a:spcBef>
                <a:spcPts val="1200"/>
              </a:spcBef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{b, {3{a, b}}}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等同于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{b, a, b, a, b, a, b}</a:t>
            </a:r>
          </a:p>
        </p:txBody>
      </p:sp>
    </p:spTree>
    <p:extLst>
      <p:ext uri="{BB962C8B-B14F-4D97-AF65-F5344CB8AC3E}">
        <p14:creationId xmlns:p14="http://schemas.microsoft.com/office/powerpoint/2010/main" val="2745487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位二进制加法器（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说明：</a:t>
            </a:r>
            <a:endParaRPr lang="en-US" altLang="zh-CN" b="1" dirty="0" smtClean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所有信号</a:t>
            </a:r>
            <a:r>
              <a:rPr lang="zh-CN" altLang="en-US" b="1" dirty="0">
                <a:latin typeface="+mn-ea"/>
              </a:rPr>
              <a:t>的</a:t>
            </a:r>
            <a:r>
              <a:rPr lang="zh-CN" altLang="en-US" b="1" dirty="0" smtClean="0">
                <a:latin typeface="+mn-ea"/>
              </a:rPr>
              <a:t>类型必须明确，如果没有</a:t>
            </a:r>
            <a:r>
              <a:rPr lang="zh-CN" altLang="en-US" b="1" dirty="0">
                <a:latin typeface="+mn-ea"/>
              </a:rPr>
              <a:t>显示定义，则默认为</a:t>
            </a:r>
            <a:r>
              <a:rPr lang="en-US" altLang="zh-CN" b="1" dirty="0">
                <a:latin typeface="+mn-ea"/>
              </a:rPr>
              <a:t>wire</a:t>
            </a:r>
            <a:r>
              <a:rPr lang="zh-CN" altLang="en-US" b="1" dirty="0" smtClean="0">
                <a:latin typeface="+mn-ea"/>
              </a:rPr>
              <a:t>型，如本例中的所有信号。</a:t>
            </a:r>
            <a:endParaRPr lang="en-US" altLang="zh-CN" b="1" dirty="0" smtClean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wire</a:t>
            </a:r>
            <a:r>
              <a:rPr lang="zh-CN" altLang="en-US" b="1" dirty="0" smtClean="0">
                <a:latin typeface="+mn-ea"/>
              </a:rPr>
              <a:t>型又叫“线网型”，这种信号</a:t>
            </a:r>
            <a:r>
              <a:rPr lang="zh-CN" altLang="en-US" b="1" dirty="0">
                <a:latin typeface="+mn-ea"/>
              </a:rPr>
              <a:t>相当于一条物理连线，其特点是“直通”，不具备</a:t>
            </a:r>
            <a:r>
              <a:rPr lang="zh-CN" altLang="en-US" b="1" dirty="0" smtClean="0">
                <a:latin typeface="+mn-ea"/>
              </a:rPr>
              <a:t>存储能力。</a:t>
            </a:r>
            <a:endParaRPr lang="en-US" altLang="zh-CN" b="1" dirty="0">
              <a:latin typeface="+mn-ea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00CC"/>
                </a:solidFill>
              </a:rPr>
              <a:t>连续赋值</a:t>
            </a:r>
            <a:r>
              <a:rPr lang="zh-CN" altLang="en-US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continuous assignment</a:t>
            </a:r>
            <a:r>
              <a:rPr lang="zh-CN" altLang="en-US" b="1" dirty="0">
                <a:latin typeface="+mn-ea"/>
              </a:rPr>
              <a:t>）语句用于</a:t>
            </a:r>
            <a:r>
              <a:rPr lang="zh-CN" altLang="en-US" b="1" dirty="0" smtClean="0">
                <a:latin typeface="+mn-ea"/>
              </a:rPr>
              <a:t>对</a:t>
            </a:r>
            <a:r>
              <a:rPr lang="en-US" altLang="zh-CN" b="1" dirty="0" smtClean="0">
                <a:latin typeface="+mn-ea"/>
              </a:rPr>
              <a:t>wire</a:t>
            </a:r>
            <a:r>
              <a:rPr lang="zh-CN" altLang="en-US" b="1" dirty="0">
                <a:latin typeface="+mn-ea"/>
              </a:rPr>
              <a:t>型变量赋值：</a:t>
            </a:r>
            <a:endParaRPr lang="en-US" altLang="zh-CN" b="1" dirty="0">
              <a:latin typeface="+mn-ea"/>
            </a:endParaRPr>
          </a:p>
          <a:p>
            <a:pPr marL="457200" lvl="1" indent="0" algn="ctr"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变量名 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对于连续赋值语句，“</a:t>
            </a:r>
            <a:r>
              <a:rPr lang="en-US" altLang="zh-CN" b="1" dirty="0">
                <a:latin typeface="+mn-ea"/>
              </a:rPr>
              <a:t>=</a:t>
            </a:r>
            <a:r>
              <a:rPr lang="zh-CN" altLang="en-US" b="1" dirty="0" smtClean="0">
                <a:latin typeface="+mn-ea"/>
              </a:rPr>
              <a:t>”右侧表达式的值发生的任何变化，都会随时反映到左侧的信号上来。</a:t>
            </a: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510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位二进制加法器（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pPr marL="349250" lvl="1" indent="-3492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cs typeface="Courier New" panose="02070309020205020404" pitchFamily="49" charset="0"/>
              </a:rPr>
              <a:t>编写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  <a:hlinkClick r:id="rId2" action="ppaction://hlinkfile"/>
              </a:rPr>
              <a:t>testbench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（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cs typeface="Courier New" panose="02070309020205020404" pitchFamily="49" charset="0"/>
              </a:rPr>
              <a:t>测试平台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），给出激励信号，以测试该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Verilog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代码的正确性。</a:t>
            </a:r>
            <a:endParaRPr lang="en-US" altLang="zh-CN" b="1" dirty="0" smtClean="0">
              <a:latin typeface="+mn-ea"/>
              <a:cs typeface="Courier New" panose="02070309020205020404" pitchFamily="49" charset="0"/>
            </a:endParaRPr>
          </a:p>
          <a:p>
            <a:pPr marL="349250" lvl="1" indent="-3492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仿真测试的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  <a:hlinkClick r:id="rId3" action="ppaction://hlinkfile"/>
              </a:rPr>
              <a:t>文本输出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。</a:t>
            </a:r>
            <a:endParaRPr lang="en-US" altLang="zh-CN" b="1" dirty="0" smtClean="0">
              <a:latin typeface="+mn-ea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n-ea"/>
                <a:cs typeface="Courier New" panose="02070309020205020404" pitchFamily="49" charset="0"/>
              </a:rPr>
              <a:t>说明：</a:t>
            </a:r>
            <a:endParaRPr lang="en-US" altLang="zh-CN" sz="2800" b="1" dirty="0">
              <a:latin typeface="+mn-ea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`timescale</a:t>
            </a:r>
            <a:r>
              <a:rPr lang="zh-CN" altLang="en-US" sz="2400" b="1" dirty="0">
                <a:latin typeface="+mn-ea"/>
              </a:rPr>
              <a:t>关</a:t>
            </a:r>
            <a:r>
              <a:rPr lang="zh-CN" altLang="en-US" sz="2400" b="1" dirty="0"/>
              <a:t>键字用于定义时间单位和时间精度</a:t>
            </a:r>
            <a:r>
              <a:rPr lang="zh-CN" altLang="en-US" sz="2400" b="1" dirty="0" smtClean="0"/>
              <a:t>，书写</a:t>
            </a:r>
            <a:r>
              <a:rPr lang="zh-CN" altLang="en-US" sz="2400" b="1" dirty="0"/>
              <a:t>在</a:t>
            </a:r>
            <a:r>
              <a:rPr lang="en-US" altLang="zh-CN" sz="2400" b="1" dirty="0">
                <a:latin typeface="+mn-ea"/>
              </a:rPr>
              <a:t>module … </a:t>
            </a:r>
            <a:r>
              <a:rPr lang="en-US" altLang="zh-CN" sz="2400" b="1" dirty="0" err="1" smtClean="0">
                <a:latin typeface="+mn-ea"/>
              </a:rPr>
              <a:t>endmodule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 smtClean="0"/>
              <a:t>外部，其</a:t>
            </a:r>
            <a:r>
              <a:rPr lang="zh-CN" altLang="en-US" sz="2400" b="1" dirty="0"/>
              <a:t>格式为：</a:t>
            </a:r>
            <a:endParaRPr lang="en-US" altLang="zh-CN" sz="2400" b="1" dirty="0"/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`timescale 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时间单位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时间精度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#5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”表示延迟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个时间单位，如果数字当中包含小数，则还要受上述时间精度的限制。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如果定义了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`timescale 1ns/100ps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，则时延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#4.34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实际延迟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4.3ns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#5.86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实际延迟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5.9ns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而对于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`timescale 10ns/1ns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#4.34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43ns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#5.86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59ns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0948" y="1268760"/>
            <a:ext cx="9036496" cy="5400600"/>
            <a:chOff x="72008" y="1268761"/>
            <a:chExt cx="9036496" cy="5400600"/>
          </a:xfrm>
        </p:grpSpPr>
        <p:sp>
          <p:nvSpPr>
            <p:cNvPr id="26" name="矩形 25"/>
            <p:cNvSpPr/>
            <p:nvPr/>
          </p:nvSpPr>
          <p:spPr>
            <a:xfrm>
              <a:off x="72008" y="1268761"/>
              <a:ext cx="9036496" cy="540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618" y="1469275"/>
              <a:ext cx="7224727" cy="27000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45" y="4369203"/>
              <a:ext cx="8461127" cy="2084133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46" y="1469276"/>
              <a:ext cx="1227272" cy="2699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4736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硬件描述语言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硬件描述语言 </a:t>
            </a:r>
            <a:r>
              <a:rPr lang="en-US" altLang="zh-CN" sz="2800" b="1" dirty="0" smtClean="0">
                <a:latin typeface="+mn-ea"/>
              </a:rPr>
              <a:t>(Hardware Description Language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 smtClean="0">
                <a:latin typeface="+mn-ea"/>
              </a:rPr>
              <a:t>是</a:t>
            </a:r>
            <a:r>
              <a:rPr lang="zh-CN" altLang="en-US" sz="2800" b="1" dirty="0">
                <a:latin typeface="+mn-ea"/>
              </a:rPr>
              <a:t>用来描述电路结构的一种</a:t>
            </a:r>
            <a:r>
              <a:rPr lang="zh-CN" altLang="en-US" sz="2800" b="1" dirty="0" smtClean="0">
                <a:latin typeface="+mn-ea"/>
              </a:rPr>
              <a:t>语言，</a:t>
            </a:r>
            <a:r>
              <a:rPr lang="zh-CN" altLang="en-US" sz="2800" b="1" dirty="0">
                <a:latin typeface="+mn-ea"/>
              </a:rPr>
              <a:t>它在形式上与高级语言类似，在实际用途以及运行机制方面与高级语言有着根本的不同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用</a:t>
            </a:r>
            <a:r>
              <a:rPr lang="en-US" altLang="zh-CN" sz="2800" b="1" dirty="0" smtClean="0">
                <a:latin typeface="+mn-ea"/>
              </a:rPr>
              <a:t>HDL</a:t>
            </a:r>
            <a:r>
              <a:rPr lang="zh-CN" altLang="en-US" sz="2800" b="1" dirty="0" smtClean="0">
                <a:latin typeface="+mn-ea"/>
              </a:rPr>
              <a:t>设计集成电路，克服了传统的电路原理图输入法设计周期长、任务繁琐、与工艺相关性等缺点。</a:t>
            </a:r>
            <a:endParaRPr lang="en-US" altLang="zh-CN" sz="28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世界上曾经出现过上百种硬件描述语言，</a:t>
            </a:r>
            <a:r>
              <a:rPr lang="en-US" altLang="zh-CN" sz="2800" b="1" dirty="0" smtClean="0">
                <a:latin typeface="+mn-ea"/>
              </a:rPr>
              <a:t>Verilog HDL</a:t>
            </a:r>
            <a:r>
              <a:rPr lang="zh-CN" altLang="en-US" sz="2800" b="1" dirty="0" smtClean="0">
                <a:latin typeface="+mn-ea"/>
              </a:rPr>
              <a:t>是</a:t>
            </a:r>
            <a:r>
              <a:rPr lang="zh-CN" altLang="en-US" sz="2800" b="1" dirty="0">
                <a:latin typeface="+mn-ea"/>
              </a:rPr>
              <a:t>目前</a:t>
            </a:r>
            <a:r>
              <a:rPr lang="zh-CN" altLang="en-US" sz="2800" b="1" dirty="0" smtClean="0">
                <a:latin typeface="+mn-ea"/>
              </a:rPr>
              <a:t>应用最广泛的硬件描述语言，是学习硬件描述语言的首选。</a:t>
            </a:r>
            <a:endParaRPr lang="en-US" altLang="zh-CN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432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位二进制加法器（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说明：</a:t>
            </a:r>
            <a:endParaRPr lang="en-US" altLang="zh-CN" b="1" dirty="0" smtClean="0">
              <a:latin typeface="+mn-ea"/>
              <a:cs typeface="Courier New" panose="02070309020205020404" pitchFamily="49" charset="0"/>
            </a:endParaRPr>
          </a:p>
          <a:p>
            <a:pPr marL="85725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~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”为按位取反运算符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85725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initial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语句与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always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语句同属</a:t>
            </a:r>
            <a:r>
              <a:rPr lang="zh-CN" altLang="en-US" b="1" dirty="0">
                <a:latin typeface="+mn-ea"/>
              </a:rPr>
              <a:t>过程语句，二者的</a:t>
            </a:r>
            <a:r>
              <a:rPr lang="zh-CN" altLang="en-US" b="1" dirty="0" smtClean="0">
                <a:latin typeface="+mn-ea"/>
              </a:rPr>
              <a:t>区别见下表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 smtClean="0">
              <a:latin typeface="+mn-ea"/>
              <a:cs typeface="Courier New" panose="02070309020205020404" pitchFamily="49" charset="0"/>
            </a:endParaRPr>
          </a:p>
          <a:p>
            <a:pPr marL="85725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在同一模块中，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initial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b="1" dirty="0" smtClean="0">
                <a:latin typeface="+mn-ea"/>
                <a:cs typeface="Courier New" panose="02070309020205020404" pitchFamily="49" charset="0"/>
              </a:rPr>
              <a:t>always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语句的出现次数是不受限制的，且它们之间是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cs typeface="Courier New" panose="02070309020205020404" pitchFamily="49" charset="0"/>
              </a:rPr>
              <a:t>并发执行</a:t>
            </a:r>
            <a:r>
              <a:rPr lang="zh-CN" altLang="en-US" b="1" dirty="0" smtClean="0">
                <a:latin typeface="+mn-ea"/>
                <a:cs typeface="Courier New" panose="02070309020205020404" pitchFamily="49" charset="0"/>
              </a:rPr>
              <a:t>的。</a:t>
            </a:r>
            <a:endParaRPr lang="en-US" altLang="zh-CN" b="1" dirty="0" smtClean="0">
              <a:latin typeface="+mn-ea"/>
              <a:cs typeface="Courier New" panose="02070309020205020404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24069"/>
              </p:ext>
            </p:extLst>
          </p:nvPr>
        </p:nvGraphicFramePr>
        <p:xfrm>
          <a:off x="971600" y="4096116"/>
          <a:ext cx="7560840" cy="264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016224"/>
                <a:gridCol w="3816424"/>
              </a:tblGrid>
              <a:tr h="486053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always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initial</a:t>
                      </a:r>
                      <a:endParaRPr lang="en-US" sz="2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486053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执行次数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不断重复执行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只执行一次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86053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有无触发条件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有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无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86053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用途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广泛用于可综合的电路设计中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主要面向仿真，对激励信号进行描述，或给</a:t>
                      </a:r>
                      <a:r>
                        <a:rPr lang="en-US" altLang="zh-CN" sz="2000" b="1" dirty="0" err="1" smtClean="0"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变量赋初值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86053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是否可综合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是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否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25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位二进制加法器（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>
            <a:noAutofit/>
          </a:bodyPr>
          <a:lstStyle/>
          <a:p>
            <a:pPr marL="457200" lvl="1" indent="-457200"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+mn-ea"/>
                <a:cs typeface="Courier New" panose="02070309020205020404" pitchFamily="49" charset="0"/>
              </a:rPr>
              <a:t>说明：</a:t>
            </a:r>
            <a:endParaRPr lang="en-US" altLang="zh-CN" sz="3000" b="1" dirty="0">
              <a:latin typeface="+mn-ea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语句的用法与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语言完全相同。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integer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关键字用于定义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位带符号整型变量。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integer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型变量多用作循环变量，控制循环次数。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型和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integer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型变量只能在过程语句（如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initial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always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）中通过过程赋值语句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而非连续赋值语句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赋值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”为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阻塞赋值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运算符，阻塞赋值与非阻塞赋值（“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”）同属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过程赋值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用于对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integer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等类型的变量赋值。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68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位二进制加法器（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6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4525963"/>
          </a:xfrm>
        </p:spPr>
        <p:txBody>
          <a:bodyPr rIns="0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说明：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$monitor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”为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系统任务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，用于在仿真过程中向控制终端实时输出文本信息，显示当前各变量的值。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格式：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lvl="1" indent="0" algn="ctr">
              <a:spcBef>
                <a:spcPts val="6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$monitor(“</a:t>
            </a:r>
            <a:r>
              <a:rPr lang="zh-CN" altLang="en-US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格式控制字符串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”, </a:t>
            </a:r>
            <a:r>
              <a:rPr lang="zh-CN" altLang="en-US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输出变量名列表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4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$monitor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被调用的过程当中，一旦输出变量名列表中的任何一个变量发生变化，将会按照格式控制字符串所规定的格式输出一次结果。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$time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为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系统函数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，以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64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位整数的形式返回当前时刻距离仿真开始时刻的时延。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$finish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为系统任务，用于结束仿真过程。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所有系统任务和系统函数都以“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$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”开头。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73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位二进制加法器（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4525963"/>
          </a:xfrm>
        </p:spPr>
        <p:txBody>
          <a:bodyPr rIns="0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说明：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语句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add4_bin adder(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, sum, a, b,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cin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”称作模块的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例化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（调用），其一般格式为：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lvl="1" indent="0" algn="ctr"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模块名 实例名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信号名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1, </a:t>
            </a:r>
            <a:r>
              <a:rPr lang="zh-CN" altLang="en-US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信号名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2, </a:t>
            </a:r>
            <a:r>
              <a:rPr lang="zh-CN" altLang="en-US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信号名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3, …);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上述模块例化方式称作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位置关联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方式，书写简单，但各信号的位置关系必须与模块定义的端口列表完全一致。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tri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与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wire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这两种变量类型是完全一样的，前一种记法能够更直观地体现出这类信号综合后的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硬件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具有三态性质，使代码的可读性更强。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6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4525963"/>
          </a:xfrm>
        </p:spPr>
        <p:txBody>
          <a:bodyPr rIns="0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</a:rPr>
              <a:t>Verilog</a:t>
            </a:r>
            <a:r>
              <a:rPr lang="zh-CN" altLang="en-US" sz="2800" b="1" dirty="0" smtClean="0">
                <a:latin typeface="+mn-ea"/>
              </a:rPr>
              <a:t>通过</a:t>
            </a:r>
            <a:r>
              <a:rPr lang="en-US" altLang="zh-CN" sz="2800" b="1" dirty="0" smtClean="0">
                <a:latin typeface="+mn-ea"/>
              </a:rPr>
              <a:t>testbench</a:t>
            </a:r>
            <a:r>
              <a:rPr lang="zh-CN" altLang="en-US" sz="2800" b="1" dirty="0" smtClean="0">
                <a:latin typeface="+mn-ea"/>
              </a:rPr>
              <a:t>机制提供了一个模拟调试硬件的手段。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Verilog </a:t>
            </a:r>
            <a:r>
              <a:rPr lang="en-US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Testbench</a:t>
            </a:r>
            <a:r>
              <a:rPr lang="zh-CN" alt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测试平台</a:t>
            </a:r>
            <a:endParaRPr 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99592" y="2708920"/>
            <a:ext cx="7200800" cy="4023156"/>
            <a:chOff x="899592" y="2708920"/>
            <a:chExt cx="7200800" cy="4023156"/>
          </a:xfrm>
        </p:grpSpPr>
        <p:sp>
          <p:nvSpPr>
            <p:cNvPr id="4" name="矩形 3"/>
            <p:cNvSpPr/>
            <p:nvPr/>
          </p:nvSpPr>
          <p:spPr>
            <a:xfrm>
              <a:off x="899592" y="2708920"/>
              <a:ext cx="7200800" cy="3744416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148064" y="3284984"/>
              <a:ext cx="2160240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</a:rPr>
                <a:t>待测模块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779912" y="3702223"/>
              <a:ext cx="1380852" cy="288032"/>
              <a:chOff x="3779912" y="3429000"/>
              <a:chExt cx="1380852" cy="288032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3779912" y="3429000"/>
                <a:ext cx="1368152" cy="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3792612" y="3573016"/>
                <a:ext cx="1368152" cy="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3792612" y="3717032"/>
                <a:ext cx="1368152" cy="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3779912" y="5244008"/>
              <a:ext cx="1368152" cy="288032"/>
              <a:chOff x="3779912" y="5229200"/>
              <a:chExt cx="1368152" cy="288032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 flipH="1">
                <a:off x="3779912" y="5229200"/>
                <a:ext cx="1368152" cy="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>
                <a:off x="3779912" y="5373216"/>
                <a:ext cx="1368152" cy="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3779912" y="5517232"/>
                <a:ext cx="1368152" cy="0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971600" y="2780928"/>
              <a:ext cx="331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testbench</a:t>
              </a:r>
              <a:r>
                <a:rPr lang="zh-CN" altLang="en-US" sz="2400" b="1" dirty="0">
                  <a:latin typeface="+mn-ea"/>
                </a:rPr>
                <a:t>模块</a:t>
              </a:r>
              <a:endParaRPr lang="en-US" sz="2400" b="1" dirty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67744" y="3615407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/>
                <a:t>激励信号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5792" y="5157192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/>
                <a:t>输出显示</a:t>
              </a:r>
              <a:endParaRPr lang="en-US" sz="2400" b="1" dirty="0"/>
            </a:p>
          </p:txBody>
        </p:sp>
        <p:sp>
          <p:nvSpPr>
            <p:cNvPr id="18" name="圆角矩形标注 17"/>
            <p:cNvSpPr/>
            <p:nvPr/>
          </p:nvSpPr>
          <p:spPr>
            <a:xfrm>
              <a:off x="1223628" y="4189730"/>
              <a:ext cx="2088232" cy="926812"/>
            </a:xfrm>
            <a:prstGeom prst="wedgeRoundRectCallout">
              <a:avLst>
                <a:gd name="adj1" fmla="val 90462"/>
                <a:gd name="adj2" fmla="val -67678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solidFill>
                    <a:schemeClr val="tx1"/>
                  </a:solidFill>
                  <a:latin typeface="+mn-ea"/>
                </a:rPr>
                <a:t>典型激励信号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sz="2200" b="1" dirty="0" err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reg</a:t>
              </a:r>
              <a:r>
                <a:rPr lang="zh-CN" altLang="en-US" sz="2200" b="1" dirty="0" smtClean="0">
                  <a:solidFill>
                    <a:schemeClr val="tx1"/>
                  </a:solidFill>
                  <a:latin typeface="+mn-ea"/>
                </a:rPr>
                <a:t>类型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en-US" sz="2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1921756" y="5805264"/>
              <a:ext cx="2088232" cy="926812"/>
            </a:xfrm>
            <a:prstGeom prst="wedgeRoundRectCallout">
              <a:avLst>
                <a:gd name="adj1" fmla="val 73433"/>
                <a:gd name="adj2" fmla="val -71789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solidFill>
                    <a:schemeClr val="tx1"/>
                  </a:solidFill>
                </a:rPr>
                <a:t>待输出信号</a:t>
              </a:r>
              <a:endParaRPr lang="en-US" altLang="zh-CN" sz="2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200" b="1" dirty="0" smtClean="0">
                  <a:solidFill>
                    <a:schemeClr val="tx1"/>
                  </a:solidFill>
                </a:rPr>
                <a:t>（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wire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类型）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767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Verilog </a:t>
            </a:r>
            <a:r>
              <a:rPr lang="en-US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Testbench</a:t>
            </a:r>
            <a:r>
              <a:rPr lang="zh-CN" altLang="en-US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测试</a:t>
            </a:r>
            <a:r>
              <a:rPr lang="zh-CN" alt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平台</a:t>
            </a:r>
            <a:r>
              <a:rPr lang="en-US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rPr>
              <a:t>(</a:t>
            </a:r>
            <a:r>
              <a:rPr lang="zh-CN" alt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rPr>
              <a:t>续</a:t>
            </a:r>
            <a:r>
              <a:rPr lang="en-US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rPr>
              <a:t>1)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0405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</a:rPr>
              <a:t>testbench</a:t>
            </a:r>
            <a:r>
              <a:rPr lang="zh-CN" altLang="en-US" sz="2800" b="1" dirty="0">
                <a:latin typeface="+mn-ea"/>
              </a:rPr>
              <a:t>代码结构</a:t>
            </a:r>
            <a:endParaRPr lang="en-US" altLang="zh-CN" sz="2800" b="1" dirty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+mn-ea"/>
              </a:rPr>
              <a:t>  module </a:t>
            </a:r>
            <a:r>
              <a:rPr lang="zh-CN" altLang="en-US" sz="2400" b="1" dirty="0" smtClean="0">
                <a:latin typeface="+mn-ea"/>
              </a:rPr>
              <a:t>仿真模块名</a:t>
            </a:r>
            <a:r>
              <a:rPr lang="en-US" altLang="zh-CN" sz="2400" b="1" dirty="0" smtClean="0">
                <a:latin typeface="+mn-ea"/>
              </a:rPr>
              <a:t>;	//</a:t>
            </a:r>
            <a:r>
              <a:rPr lang="zh-CN" altLang="en-US" sz="2400" b="1" dirty="0" smtClean="0">
                <a:latin typeface="+mn-ea"/>
              </a:rPr>
              <a:t>无端口列表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+mn-ea"/>
              </a:rPr>
              <a:t>	 </a:t>
            </a:r>
            <a:r>
              <a:rPr lang="zh-CN" altLang="en-US" sz="2400" b="1" dirty="0" smtClean="0">
                <a:latin typeface="+mn-ea"/>
              </a:rPr>
              <a:t>端口定义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信号类型声明</a:t>
            </a:r>
            <a:r>
              <a:rPr lang="en-US" altLang="zh-CN" sz="2400" b="1" dirty="0" smtClean="0">
                <a:latin typeface="+mn-ea"/>
              </a:rPr>
              <a:t>	//</a:t>
            </a:r>
            <a:r>
              <a:rPr lang="zh-CN" altLang="en-US" sz="2400" b="1" dirty="0" smtClean="0">
                <a:latin typeface="+mn-ea"/>
              </a:rPr>
              <a:t>激励信号定义为</a:t>
            </a:r>
            <a:r>
              <a:rPr lang="en-US" altLang="zh-CN" sz="2400" b="1" dirty="0" err="1" smtClean="0">
                <a:latin typeface="+mn-ea"/>
              </a:rPr>
              <a:t>reg</a:t>
            </a:r>
            <a:r>
              <a:rPr lang="zh-CN" altLang="en-US" sz="2400" b="1" dirty="0" smtClean="0">
                <a:latin typeface="+mn-ea"/>
              </a:rPr>
              <a:t>型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			//</a:t>
            </a:r>
            <a:r>
              <a:rPr lang="zh-CN" altLang="en-US" sz="2400" b="1" dirty="0" smtClean="0">
                <a:latin typeface="+mn-ea"/>
              </a:rPr>
              <a:t>显示信号定义为</a:t>
            </a:r>
            <a:r>
              <a:rPr lang="en-US" altLang="zh-CN" sz="2400" b="1" dirty="0" smtClean="0">
                <a:latin typeface="+mn-ea"/>
              </a:rPr>
              <a:t>wire/tri</a:t>
            </a:r>
            <a:r>
              <a:rPr lang="zh-CN" altLang="en-US" sz="2400" b="1" dirty="0" smtClean="0">
                <a:latin typeface="+mn-ea"/>
              </a:rPr>
              <a:t>型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待测模块例化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+mn-ea"/>
              </a:rPr>
              <a:t>	 </a:t>
            </a:r>
            <a:r>
              <a:rPr lang="zh-CN" altLang="en-US" sz="2400" b="1" dirty="0" smtClean="0">
                <a:latin typeface="+mn-ea"/>
              </a:rPr>
              <a:t>产生典型激励信号</a:t>
            </a:r>
            <a:r>
              <a:rPr lang="en-US" altLang="zh-CN" sz="2400" b="1" dirty="0" smtClean="0">
                <a:latin typeface="+mn-ea"/>
              </a:rPr>
              <a:t>	//</a:t>
            </a:r>
            <a:r>
              <a:rPr lang="zh-CN" altLang="en-US" sz="2400" b="1" dirty="0" smtClean="0">
                <a:latin typeface="+mn-ea"/>
              </a:rPr>
              <a:t>利用</a:t>
            </a:r>
            <a:r>
              <a:rPr lang="en-US" altLang="zh-CN" sz="2400" b="1" dirty="0" smtClean="0">
                <a:latin typeface="+mn-ea"/>
              </a:rPr>
              <a:t>always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initial</a:t>
            </a:r>
            <a:r>
              <a:rPr lang="zh-CN" altLang="en-US" sz="2400" b="1" dirty="0" smtClean="0">
                <a:latin typeface="+mn-ea"/>
              </a:rPr>
              <a:t>过程语句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			//if-else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for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case</a:t>
            </a:r>
            <a:r>
              <a:rPr lang="zh-CN" altLang="en-US" sz="2400" b="1" dirty="0" smtClean="0">
                <a:latin typeface="+mn-ea"/>
              </a:rPr>
              <a:t>等行为语句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			//</a:t>
            </a:r>
            <a:r>
              <a:rPr lang="zh-CN" altLang="en-US" sz="2400" b="1" dirty="0" smtClean="0">
                <a:latin typeface="+mn-ea"/>
              </a:rPr>
              <a:t>函数、任务调用等手段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输出结果</a:t>
            </a:r>
            <a:r>
              <a:rPr lang="en-US" altLang="zh-CN" sz="2400" b="1" dirty="0" smtClean="0">
                <a:latin typeface="+mn-ea"/>
              </a:rPr>
              <a:t>		//</a:t>
            </a:r>
            <a:r>
              <a:rPr lang="zh-CN" altLang="en-US" sz="2400" b="1" dirty="0" smtClean="0">
                <a:latin typeface="+mn-ea"/>
              </a:rPr>
              <a:t>调用</a:t>
            </a:r>
            <a:r>
              <a:rPr lang="en-US" altLang="zh-CN" sz="2400" b="1" dirty="0" smtClean="0">
                <a:latin typeface="+mn-ea"/>
              </a:rPr>
              <a:t>$monitor</a:t>
            </a:r>
            <a:r>
              <a:rPr lang="zh-CN" altLang="en-US" sz="2400" b="1" dirty="0" smtClean="0">
                <a:latin typeface="+mn-ea"/>
              </a:rPr>
              <a:t>等输出控制类的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			//</a:t>
            </a:r>
            <a:r>
              <a:rPr lang="zh-CN" altLang="en-US" sz="2400" b="1" dirty="0" smtClean="0">
                <a:latin typeface="+mn-ea"/>
              </a:rPr>
              <a:t>系统函数、系统任务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err="1" smtClean="0">
                <a:latin typeface="+mn-ea"/>
              </a:rPr>
              <a:t>endmodule</a:t>
            </a: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13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Verilog Testbench</a:t>
            </a:r>
            <a:r>
              <a:rPr lang="zh-CN" altLang="en-US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测试平台</a:t>
            </a:r>
            <a:r>
              <a:rPr lang="en-US" altLang="zh-CN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(</a:t>
            </a:r>
            <a:r>
              <a:rPr lang="zh-CN" alt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续</a:t>
            </a:r>
            <a:r>
              <a:rPr lang="en-US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</a:rPr>
              <a:t>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915536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例</a:t>
            </a:r>
            <a:r>
              <a:rPr lang="zh-CN" altLang="en-US" sz="2800" b="1" dirty="0"/>
              <a:t>：</a:t>
            </a:r>
            <a:r>
              <a:rPr lang="zh-CN" altLang="en-US" sz="2800" b="1" dirty="0" smtClean="0"/>
              <a:t>激励</a:t>
            </a:r>
            <a:r>
              <a:rPr lang="zh-CN" altLang="en-US" sz="2800" b="1" dirty="0"/>
              <a:t>波形的</a:t>
            </a:r>
            <a:r>
              <a:rPr lang="zh-CN" altLang="en-US" sz="2800" b="1" dirty="0" smtClean="0"/>
              <a:t>描述</a:t>
            </a:r>
            <a:endParaRPr lang="en-US" altLang="zh-CN" sz="2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timescale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1ns / 1ns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testwave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a=0; b=1; c=0;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 c=1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#100 a=1; b=0;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 a=0; 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 c=0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$finish;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initial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$monitor($time,,,"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%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b%b%b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a, b, c);</a:t>
            </a:r>
            <a:endParaRPr lang="en-US" altLang="zh-CN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60" y="1772816"/>
            <a:ext cx="4518336" cy="37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34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1600200"/>
            <a:ext cx="8445624" cy="4525963"/>
          </a:xfrm>
        </p:spPr>
        <p:txBody>
          <a:bodyPr rIns="0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count4(out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reset,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			  reset,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[3:0] out;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always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begin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if(reset) out &lt;= 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同步复位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else out &lt;= out+1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计数 </a:t>
            </a:r>
            <a:endParaRPr lang="en-US" altLang="zh-C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位二进制加计数器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51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计数器（续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t</a:t>
            </a:r>
            <a:r>
              <a:rPr lang="en-US" sz="2800" b="1" dirty="0" err="1" smtClean="0">
                <a:latin typeface="宋体" panose="02010600030101010101" pitchFamily="2" charset="-122"/>
                <a:ea typeface="宋体" panose="02010600030101010101" pitchFamily="2" charset="-122"/>
                <a:hlinkClick r:id="rId2" action="ppaction://hlinkfile"/>
              </a:rPr>
              <a:t>estbench</a:t>
            </a:r>
            <a:r>
              <a:rPr lang="zh-CN" altLang="en-US" sz="2800" b="1" dirty="0" smtClean="0">
                <a:latin typeface="+mn-ea"/>
                <a:hlinkClick r:id="rId2" action="ppaction://hlinkfile"/>
              </a:rPr>
              <a:t>代码</a:t>
            </a:r>
            <a:r>
              <a:rPr lang="zh-CN" altLang="en-US" sz="2800" b="1" dirty="0" smtClean="0">
                <a:latin typeface="+mn-ea"/>
              </a:rPr>
              <a:t>及</a:t>
            </a:r>
            <a:r>
              <a:rPr lang="zh-CN" altLang="en-US" sz="2800" b="1" dirty="0" smtClean="0">
                <a:latin typeface="+mn-ea"/>
                <a:hlinkClick r:id="rId3" action="ppaction://hlinkfile"/>
              </a:rPr>
              <a:t>仿真测试的文本输出</a:t>
            </a:r>
            <a:endParaRPr lang="en-US" altLang="zh-CN" sz="28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说明：</a:t>
            </a:r>
            <a:endParaRPr lang="en-US" altLang="zh-CN" sz="28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关键字</a:t>
            </a:r>
            <a:r>
              <a:rPr lang="en-US" altLang="zh-CN" b="1" dirty="0" err="1" smtClean="0">
                <a:latin typeface="+mn-ea"/>
              </a:rPr>
              <a:t>posedge</a:t>
            </a:r>
            <a:r>
              <a:rPr lang="zh-CN" altLang="en-US" b="1" dirty="0" smtClean="0">
                <a:latin typeface="+mn-ea"/>
              </a:rPr>
              <a:t>和</a:t>
            </a:r>
            <a:r>
              <a:rPr lang="en-US" altLang="zh-CN" b="1" dirty="0" err="1" smtClean="0">
                <a:latin typeface="+mn-ea"/>
              </a:rPr>
              <a:t>negedge</a:t>
            </a:r>
            <a:r>
              <a:rPr lang="zh-CN" altLang="en-US" b="1" dirty="0" smtClean="0">
                <a:latin typeface="+mn-ea"/>
              </a:rPr>
              <a:t>分别表示信号的上升沿和下降沿，常用于</a:t>
            </a:r>
            <a:r>
              <a:rPr lang="en-US" altLang="zh-CN" b="1" dirty="0" smtClean="0">
                <a:latin typeface="+mn-ea"/>
              </a:rPr>
              <a:t>always</a:t>
            </a:r>
            <a:r>
              <a:rPr lang="zh-CN" altLang="en-US" b="1" dirty="0" smtClean="0">
                <a:latin typeface="+mn-ea"/>
              </a:rPr>
              <a:t>语句的敏感信号列表中，构成执行</a:t>
            </a:r>
            <a:r>
              <a:rPr lang="en-US" altLang="zh-CN" b="1" dirty="0" smtClean="0">
                <a:latin typeface="+mn-ea"/>
              </a:rPr>
              <a:t>always</a:t>
            </a:r>
            <a:r>
              <a:rPr lang="zh-CN" altLang="en-US" b="1" dirty="0" smtClean="0">
                <a:latin typeface="+mn-ea"/>
              </a:rPr>
              <a:t>语句块的触发条件，其格式为：</a:t>
            </a:r>
            <a:endParaRPr lang="en-US" altLang="zh-CN" b="1" dirty="0" smtClean="0">
              <a:latin typeface="+mn-ea"/>
            </a:endParaRPr>
          </a:p>
          <a:p>
            <a:pPr marL="457200" lvl="1" indent="0" algn="ctr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信号名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与</a:t>
            </a:r>
            <a:r>
              <a:rPr lang="en-US" altLang="zh-CN" b="1" dirty="0" smtClean="0">
                <a:latin typeface="+mn-ea"/>
              </a:rPr>
              <a:t>C</a:t>
            </a:r>
            <a:r>
              <a:rPr lang="zh-CN" altLang="en-US" b="1" dirty="0" smtClean="0">
                <a:latin typeface="+mn-ea"/>
              </a:rPr>
              <a:t>语言一样，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Verilog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zh-CN" altLang="en-US" b="1" dirty="0" smtClean="0">
                <a:latin typeface="+mn-ea"/>
              </a:rPr>
              <a:t>同样有</a:t>
            </a:r>
            <a:r>
              <a:rPr lang="en-US" altLang="zh-CN" b="1" dirty="0" smtClean="0">
                <a:latin typeface="+mn-ea"/>
              </a:rPr>
              <a:t>if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if-else</a:t>
            </a:r>
            <a:r>
              <a:rPr lang="zh-CN" altLang="en-US" b="1" dirty="0" smtClean="0">
                <a:latin typeface="+mn-ea"/>
              </a:rPr>
              <a:t>以及</a:t>
            </a:r>
            <a:r>
              <a:rPr lang="en-US" altLang="zh-CN" b="1" dirty="0" smtClean="0">
                <a:latin typeface="+mn-ea"/>
              </a:rPr>
              <a:t>else-if</a:t>
            </a:r>
            <a:r>
              <a:rPr lang="zh-CN" altLang="en-US" b="1" dirty="0" smtClean="0">
                <a:latin typeface="+mn-ea"/>
              </a:rPr>
              <a:t>三种结构。在判断条件是否成立时，将</a:t>
            </a: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视为“真”，</a:t>
            </a:r>
            <a:r>
              <a:rPr lang="en-US" altLang="zh-CN" b="1" dirty="0" smtClean="0">
                <a:latin typeface="+mn-ea"/>
              </a:rPr>
              <a:t>0/z/x</a:t>
            </a:r>
            <a:r>
              <a:rPr lang="zh-CN" altLang="en-US" b="1" dirty="0" smtClean="0">
                <a:latin typeface="+mn-ea"/>
              </a:rPr>
              <a:t>视为“假”。</a:t>
            </a:r>
            <a:endParaRPr lang="en-US" b="1" dirty="0"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699" y="1628800"/>
            <a:ext cx="9108000" cy="4968552"/>
            <a:chOff x="12699" y="1484784"/>
            <a:chExt cx="9108000" cy="4968552"/>
          </a:xfrm>
        </p:grpSpPr>
        <p:sp>
          <p:nvSpPr>
            <p:cNvPr id="7" name="矩形 6"/>
            <p:cNvSpPr/>
            <p:nvPr/>
          </p:nvSpPr>
          <p:spPr>
            <a:xfrm>
              <a:off x="467544" y="1484784"/>
              <a:ext cx="8424936" cy="4968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9" y="2174027"/>
              <a:ext cx="9108000" cy="176331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9" y="3937336"/>
              <a:ext cx="9108000" cy="1723912"/>
            </a:xfrm>
            <a:prstGeom prst="rect">
              <a:avLst/>
            </a:prstGeom>
          </p:spPr>
        </p:pic>
      </p:grpSp>
      <p:sp>
        <p:nvSpPr>
          <p:cNvPr id="9" name="圆角矩形标注 8"/>
          <p:cNvSpPr/>
          <p:nvPr/>
        </p:nvSpPr>
        <p:spPr>
          <a:xfrm>
            <a:off x="863588" y="3501008"/>
            <a:ext cx="1224136" cy="692696"/>
          </a:xfrm>
          <a:prstGeom prst="wedgeRoundRectCallout">
            <a:avLst>
              <a:gd name="adj1" fmla="val -29133"/>
              <a:gd name="adj2" fmla="val -137342"/>
              <a:gd name="adj3" fmla="val 16667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clk</a:t>
            </a:r>
            <a:endParaRPr lang="en-US" sz="32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411760" y="3888432"/>
            <a:ext cx="1296144" cy="692696"/>
          </a:xfrm>
          <a:prstGeom prst="wedgeRoundRectCallout">
            <a:avLst>
              <a:gd name="adj1" fmla="val -29133"/>
              <a:gd name="adj2" fmla="val -137342"/>
              <a:gd name="adj3" fmla="val 16667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reset</a:t>
            </a:r>
            <a:endParaRPr lang="en-US" sz="32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031940" y="4077072"/>
            <a:ext cx="1224136" cy="692696"/>
          </a:xfrm>
          <a:prstGeom prst="wedgeRoundRectCallout">
            <a:avLst>
              <a:gd name="adj1" fmla="val -29133"/>
              <a:gd name="adj2" fmla="val -137342"/>
              <a:gd name="adj3" fmla="val 16667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endParaRPr lang="en-US" sz="32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580112" y="4365104"/>
            <a:ext cx="1728192" cy="692696"/>
          </a:xfrm>
          <a:prstGeom prst="wedgeRoundRectCallout">
            <a:avLst>
              <a:gd name="adj1" fmla="val -29133"/>
              <a:gd name="adj2" fmla="val -137342"/>
              <a:gd name="adj3" fmla="val 16667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PERIOD</a:t>
            </a:r>
            <a:endParaRPr lang="en-US" sz="32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303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计数器（续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 lIns="0" rIns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说明：</a:t>
            </a:r>
            <a:endParaRPr lang="en-US" altLang="zh-CN" sz="2800" b="1" dirty="0" smtClean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count4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(.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clk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), .out(out),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reset(reset));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”这条语句是模块例化的又一种方式，称作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信号名关联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方式。其一般格式为：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模块名 实例名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( 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端口名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1(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信号名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1),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		   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端口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名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2(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信号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名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2),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		   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端口名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3(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信号名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3),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		   …);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与位置关联方式相比，这种方式使得代码可读性更强，可完全打乱端口顺序，但书写起来较为繁琐。</a:t>
            </a:r>
            <a:r>
              <a:rPr lang="zh-CN" altLang="en-US" sz="24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推荐使用此种例化方式。</a:t>
            </a:r>
            <a:endParaRPr lang="en-US" altLang="zh-CN" sz="24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19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HDL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与高级语言的比较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相同点：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Verilog</a:t>
            </a:r>
            <a:r>
              <a:rPr lang="zh-CN" altLang="en-US" b="1" dirty="0">
                <a:latin typeface="+mn-ea"/>
              </a:rPr>
              <a:t>语言是在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+mn-ea"/>
              </a:rPr>
              <a:t>语言的基础上发展而来的，继承和借鉴了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+mn-ea"/>
              </a:rPr>
              <a:t>语言的很多语法结构。</a:t>
            </a:r>
            <a:endParaRPr lang="en-US" b="1" dirty="0">
              <a:latin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</a:rPr>
              <a:t>不同点：使用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Verilog</a:t>
            </a:r>
            <a:r>
              <a:rPr lang="zh-CN" altLang="en-US" b="1" dirty="0">
                <a:latin typeface="+mn-ea"/>
              </a:rPr>
              <a:t>编写的代码不是严格意义上的程序，经过综合、布局布线而生成的二进制文件不是交由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b="1" dirty="0">
                <a:latin typeface="+mn-ea"/>
              </a:rPr>
              <a:t>执行，而是用于对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FPGA</a:t>
            </a:r>
            <a:r>
              <a:rPr lang="zh-CN" altLang="en-US" b="1" dirty="0">
                <a:latin typeface="+mn-ea"/>
              </a:rPr>
              <a:t>芯片进行配置，最终生成目标</a:t>
            </a:r>
            <a:r>
              <a:rPr lang="zh-CN" altLang="en-US" b="1" dirty="0" smtClean="0">
                <a:latin typeface="+mn-ea"/>
              </a:rPr>
              <a:t>电路</a:t>
            </a:r>
            <a:endParaRPr lang="en-US" altLang="zh-CN" b="1" dirty="0" smtClean="0">
              <a:latin typeface="+mn-ea"/>
            </a:endParaRPr>
          </a:p>
          <a:p>
            <a:pPr marL="0" lvl="0" indent="0" algn="r">
              <a:buNone/>
            </a:pPr>
            <a:r>
              <a:rPr lang="en-US" altLang="zh-CN" b="1" dirty="0" smtClean="0">
                <a:latin typeface="+mn-ea"/>
              </a:rPr>
              <a:t>——“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+mn-ea"/>
              </a:rPr>
              <a:t>语言产生软件，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Verilog</a:t>
            </a:r>
            <a:r>
              <a:rPr lang="zh-CN" altLang="en-US" b="1" dirty="0" smtClean="0">
                <a:latin typeface="+mn-ea"/>
              </a:rPr>
              <a:t>产生</a:t>
            </a:r>
            <a:r>
              <a:rPr lang="zh-CN" altLang="en-US" b="1" dirty="0">
                <a:latin typeface="+mn-ea"/>
              </a:rPr>
              <a:t>硬件。</a:t>
            </a:r>
            <a:r>
              <a:rPr lang="zh-CN" altLang="en-US" b="1" dirty="0" smtClean="0">
                <a:latin typeface="+mn-ea"/>
              </a:rPr>
              <a:t>”</a:t>
            </a:r>
            <a:endParaRPr lang="en-US" altLang="zh-CN" b="1" dirty="0" smtClean="0">
              <a:latin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</a:rPr>
              <a:t>因此</a:t>
            </a:r>
            <a:r>
              <a:rPr lang="zh-CN" altLang="en-US" b="1" dirty="0">
                <a:latin typeface="+mn-ea"/>
              </a:rPr>
              <a:t>，在分析、编写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Verilog</a:t>
            </a:r>
            <a:r>
              <a:rPr lang="zh-CN" altLang="en-US" b="1" dirty="0">
                <a:latin typeface="+mn-ea"/>
              </a:rPr>
              <a:t>代码时，应从电路出发，抛弃传统的面向过程的思维习惯</a:t>
            </a:r>
            <a:r>
              <a:rPr lang="zh-CN" altLang="en-US" b="1" dirty="0" smtClean="0">
                <a:latin typeface="+mn-ea"/>
              </a:rPr>
              <a:t>。</a:t>
            </a:r>
            <a:endParaRPr 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0717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例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：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位二进制加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计数器（续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 lIns="0" rIns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说明：</a:t>
            </a:r>
            <a:endParaRPr lang="en-US" altLang="zh-CN" sz="2800" b="1" dirty="0" smtClean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关键字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parameter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用来定义符号常量，称作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参数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参数定义的格式为：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parameter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参数名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1 =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1,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参数名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2 =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2,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参数名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3 =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3,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      …;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参数名习惯上全部采用大写字母表示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参数的典型应用场合是用来定义时延或信号宽度，能够增强代码的可读性。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57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91264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400" b="1" kern="12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阻塞赋值与非阻塞</a:t>
            </a:r>
            <a:r>
              <a:rPr lang="zh-CN" altLang="en-US" sz="4400" b="1" kern="1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赋值</a:t>
            </a:r>
            <a:r>
              <a:rPr lang="en-US" altLang="zh-CN" sz="4400" b="1" kern="1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/>
            </a:r>
            <a:br>
              <a:rPr lang="en-US" altLang="zh-CN" sz="4400" b="1" kern="1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zh-CN" altLang="en-US" sz="4400" b="1" kern="1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用法的</a:t>
            </a:r>
            <a:r>
              <a:rPr lang="zh-CN" altLang="en-US" sz="4400" b="1" kern="12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区别</a:t>
            </a:r>
            <a:endParaRPr lang="en-US" sz="4400" b="1" kern="1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27373"/>
            <a:ext cx="8568952" cy="4525963"/>
          </a:xfrm>
        </p:spPr>
        <p:txBody>
          <a:bodyPr lIns="0" rIns="0"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n-ea"/>
              </a:rPr>
              <a:t>建立时序逻辑模型时，采用非阻塞</a:t>
            </a:r>
            <a:r>
              <a:rPr lang="zh-CN" altLang="en-US" sz="2800" b="1" dirty="0" smtClean="0">
                <a:latin typeface="+mn-ea"/>
              </a:rPr>
              <a:t>赋值。</a:t>
            </a:r>
            <a:endParaRPr lang="en-US" altLang="zh-CN" sz="2800" b="1" dirty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建立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latch</a:t>
            </a:r>
            <a:r>
              <a:rPr lang="zh-CN" altLang="en-US" sz="2800" b="1" dirty="0">
                <a:latin typeface="+mn-ea"/>
              </a:rPr>
              <a:t>模型时，采用非阻塞</a:t>
            </a:r>
            <a:r>
              <a:rPr lang="zh-CN" altLang="en-US" sz="2800" b="1" dirty="0" smtClean="0">
                <a:latin typeface="+mn-ea"/>
              </a:rPr>
              <a:t>赋值。</a:t>
            </a:r>
            <a:endParaRPr lang="en-US" altLang="zh-CN" sz="2800" b="1" dirty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在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always</a:t>
            </a:r>
            <a:r>
              <a:rPr lang="zh-CN" altLang="en-US" sz="2800" b="1" dirty="0">
                <a:latin typeface="+mn-ea"/>
              </a:rPr>
              <a:t>块中建立组合逻辑模型时，采用阻塞</a:t>
            </a:r>
            <a:r>
              <a:rPr lang="zh-CN" altLang="en-US" sz="2800" b="1" dirty="0" smtClean="0">
                <a:latin typeface="+mn-ea"/>
              </a:rPr>
              <a:t>赋值。</a:t>
            </a:r>
            <a:endParaRPr lang="en-US" sz="2800" b="1" dirty="0" smtClean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在</a:t>
            </a:r>
            <a:r>
              <a:rPr lang="zh-CN" altLang="en-US" sz="2800" b="1" dirty="0">
                <a:latin typeface="+mn-ea"/>
              </a:rPr>
              <a:t>一个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always</a:t>
            </a:r>
            <a:r>
              <a:rPr lang="zh-CN" altLang="en-US" sz="2800" b="1" dirty="0">
                <a:latin typeface="+mn-ea"/>
              </a:rPr>
              <a:t>块中同时有组合和时序</a:t>
            </a:r>
            <a:r>
              <a:rPr lang="zh-CN" altLang="en-US" sz="2800" b="1" dirty="0" smtClean="0">
                <a:latin typeface="+mn-ea"/>
              </a:rPr>
              <a:t>逻辑时</a:t>
            </a:r>
            <a:r>
              <a:rPr lang="zh-CN" altLang="en-US" sz="2800" b="1" dirty="0">
                <a:latin typeface="+mn-ea"/>
              </a:rPr>
              <a:t>，采用非阻塞</a:t>
            </a:r>
            <a:r>
              <a:rPr lang="zh-CN" altLang="en-US" sz="2800" b="1" dirty="0" smtClean="0">
                <a:latin typeface="+mn-ea"/>
              </a:rPr>
              <a:t>赋值。</a:t>
            </a:r>
            <a:endParaRPr lang="en-US" sz="2800" b="1" dirty="0" smtClean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不要</a:t>
            </a:r>
            <a:r>
              <a:rPr lang="zh-CN" altLang="en-US" sz="2800" b="1" dirty="0">
                <a:latin typeface="+mn-ea"/>
              </a:rPr>
              <a:t>在一个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always</a:t>
            </a:r>
            <a:r>
              <a:rPr lang="zh-CN" altLang="en-US" sz="2800" b="1" dirty="0">
                <a:latin typeface="+mn-ea"/>
              </a:rPr>
              <a:t>块中同时采用阻塞和非阻塞</a:t>
            </a:r>
            <a:r>
              <a:rPr lang="zh-CN" altLang="en-US" sz="2800" b="1" dirty="0" smtClean="0">
                <a:latin typeface="+mn-ea"/>
              </a:rPr>
              <a:t>赋值。</a:t>
            </a:r>
            <a:endParaRPr lang="en-US" sz="2800" b="1" dirty="0" smtClean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同</a:t>
            </a:r>
            <a:r>
              <a:rPr lang="zh-CN" altLang="en-US" sz="2800" b="1" dirty="0">
                <a:latin typeface="+mn-ea"/>
              </a:rPr>
              <a:t>一个变量不要在多个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always</a:t>
            </a:r>
            <a:r>
              <a:rPr lang="zh-CN" altLang="en-US" sz="2800" b="1" dirty="0">
                <a:latin typeface="+mn-ea"/>
              </a:rPr>
              <a:t>块中赋值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调用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$strobe</a:t>
            </a:r>
            <a:r>
              <a:rPr lang="zh-CN" altLang="en-US" sz="2800" b="1" dirty="0">
                <a:latin typeface="+mn-ea"/>
              </a:rPr>
              <a:t>系统函数显示用非阻塞赋值语句赋的值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不要</a:t>
            </a:r>
            <a:r>
              <a:rPr lang="zh-CN" altLang="en-US" sz="2800" b="1" dirty="0">
                <a:latin typeface="+mn-ea"/>
              </a:rPr>
              <a:t>使用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#0</a:t>
            </a:r>
            <a:r>
              <a:rPr lang="zh-CN" altLang="en-US" sz="2800" b="1" dirty="0">
                <a:latin typeface="+mn-ea"/>
              </a:rPr>
              <a:t>延时赋值。</a:t>
            </a:r>
            <a:endParaRPr lang="en-US" altLang="zh-CN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887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几点经验总结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Verilog</a:t>
            </a:r>
            <a:r>
              <a:rPr lang="zh-CN" altLang="en-US" sz="2400" b="1" dirty="0">
                <a:latin typeface="+mn-ea"/>
              </a:rPr>
              <a:t>在本质上是并行而非顺序的，其目标在于构建硬件电路的模型。作为一门典型的</a:t>
            </a:r>
            <a:r>
              <a:rPr lang="en-US" altLang="zh-CN" sz="2400" b="1" dirty="0">
                <a:latin typeface="+mn-ea"/>
              </a:rPr>
              <a:t>HDL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Verilog</a:t>
            </a:r>
            <a:r>
              <a:rPr lang="zh-CN" altLang="en-US" sz="2400" b="1" dirty="0">
                <a:latin typeface="+mn-ea"/>
              </a:rPr>
              <a:t>能够：</a:t>
            </a:r>
            <a:r>
              <a:rPr lang="en-US" altLang="en-US" sz="2400" b="1" dirty="0">
                <a:latin typeface="+mn-ea"/>
              </a:rPr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+mn-ea"/>
              </a:rPr>
              <a:t>详细描述若干种同时发生的电路行为</a:t>
            </a:r>
            <a:endParaRPr lang="en-US" altLang="zh-CN" b="1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+mn-ea"/>
              </a:rPr>
              <a:t>从形式上反映出这些电路行为的并行性</a:t>
            </a:r>
            <a:endParaRPr lang="en-US" altLang="en-US" b="1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+mn-ea"/>
              </a:rPr>
              <a:t>满足复杂的时序要求</a:t>
            </a:r>
            <a:endParaRPr lang="en-US" altLang="zh-CN" b="1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执行</a:t>
            </a:r>
            <a:r>
              <a:rPr lang="en-US" altLang="zh-CN" sz="2400" b="1" dirty="0">
                <a:latin typeface="+mn-ea"/>
              </a:rPr>
              <a:t>i</a:t>
            </a:r>
            <a:r>
              <a:rPr lang="en-US" altLang="zh-CN" sz="2400" b="1" dirty="0" smtClean="0">
                <a:latin typeface="+mn-ea"/>
              </a:rPr>
              <a:t>f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case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for</a:t>
            </a:r>
            <a:r>
              <a:rPr lang="zh-CN" altLang="en-US" sz="2400" b="1" dirty="0" smtClean="0">
                <a:latin typeface="+mn-ea"/>
              </a:rPr>
              <a:t>等描述行为的语句是否</a:t>
            </a:r>
            <a:r>
              <a:rPr lang="zh-CN" altLang="en-US" sz="2400" b="1" dirty="0">
                <a:latin typeface="+mn-ea"/>
              </a:rPr>
              <a:t>消耗时间</a:t>
            </a:r>
            <a:r>
              <a:rPr lang="zh-CN" altLang="en-US" sz="2400" b="1" dirty="0" smtClean="0">
                <a:latin typeface="+mn-ea"/>
              </a:rPr>
              <a:t>？答案为“否”，只有当仿真或者模块的运行因</a:t>
            </a:r>
            <a:r>
              <a:rPr lang="en-US" altLang="zh-CN" sz="2400" b="1" dirty="0" smtClean="0">
                <a:latin typeface="+mn-ea"/>
              </a:rPr>
              <a:t>#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 smtClean="0">
                <a:latin typeface="+mn-ea"/>
              </a:rPr>
              <a:t>@</a:t>
            </a:r>
            <a:r>
              <a:rPr lang="zh-CN" altLang="en-US" sz="2400" b="1" dirty="0" smtClean="0">
                <a:latin typeface="+mn-ea"/>
              </a:rPr>
              <a:t>等而暂停时，才会消耗时间。</a:t>
            </a:r>
            <a:endParaRPr lang="en-US" altLang="zh-CN" sz="2400" b="1" dirty="0" smtClean="0">
              <a:latin typeface="+mn-ea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如果</a:t>
            </a:r>
            <a:r>
              <a:rPr lang="zh-CN" altLang="en-US" sz="2400" b="1" dirty="0">
                <a:latin typeface="+mn-ea"/>
              </a:rPr>
              <a:t>你想用</a:t>
            </a:r>
            <a:r>
              <a:rPr lang="en-US" altLang="zh-CN" sz="2400" b="1" dirty="0">
                <a:latin typeface="+mn-ea"/>
              </a:rPr>
              <a:t>always</a:t>
            </a:r>
            <a:r>
              <a:rPr lang="zh-CN" altLang="en-US" sz="2400" b="1" dirty="0">
                <a:latin typeface="+mn-ea"/>
              </a:rPr>
              <a:t>语句设计组合逻辑电路，则敏感信号列表必须包含</a:t>
            </a:r>
            <a:r>
              <a:rPr lang="en-US" altLang="zh-CN" sz="2400" b="1" dirty="0">
                <a:latin typeface="+mn-ea"/>
              </a:rPr>
              <a:t>(1)</a:t>
            </a:r>
            <a:r>
              <a:rPr lang="zh-CN" altLang="en-US" sz="2400" b="1" dirty="0">
                <a:latin typeface="+mn-ea"/>
              </a:rPr>
              <a:t>过程赋值表达式右侧所有涉及到的变量，以及</a:t>
            </a:r>
            <a:r>
              <a:rPr lang="en-US" altLang="zh-CN" sz="2400" b="1" dirty="0">
                <a:latin typeface="+mn-ea"/>
              </a:rPr>
              <a:t>(2)if</a:t>
            </a:r>
            <a:r>
              <a:rPr lang="zh-CN" altLang="en-US" sz="2400" b="1" dirty="0">
                <a:latin typeface="+mn-ea"/>
              </a:rPr>
              <a:t>语句的条件判断表达式中出现的所有</a:t>
            </a:r>
            <a:r>
              <a:rPr lang="zh-CN" altLang="en-US" sz="2400" b="1" dirty="0" smtClean="0">
                <a:latin typeface="+mn-ea"/>
              </a:rPr>
              <a:t>变量；并且，待赋值的变量务必在每一条控制通路中都被赋值。</a:t>
            </a:r>
            <a:endParaRPr lang="en-US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899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参考教材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525963"/>
          </a:xfrm>
        </p:spPr>
        <p:txBody>
          <a:bodyPr rIns="0">
            <a:noAutofit/>
          </a:bodyPr>
          <a:lstStyle/>
          <a:p>
            <a:pPr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</a:rPr>
              <a:t>《Verilog</a:t>
            </a:r>
            <a:r>
              <a:rPr lang="zh-CN" altLang="en-US" sz="2800" b="1" dirty="0" smtClean="0">
                <a:latin typeface="+mn-ea"/>
              </a:rPr>
              <a:t>数字系统设计教程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en-US" sz="2800" b="1" dirty="0" smtClean="0">
                <a:latin typeface="+mn-ea"/>
              </a:rPr>
              <a:t>第</a:t>
            </a:r>
            <a:r>
              <a:rPr lang="en-US" altLang="zh-CN" sz="2800" b="1" dirty="0" smtClean="0">
                <a:latin typeface="+mn-ea"/>
              </a:rPr>
              <a:t>3</a:t>
            </a:r>
            <a:r>
              <a:rPr lang="zh-CN" altLang="en-US" sz="2800" b="1" dirty="0" smtClean="0">
                <a:latin typeface="+mn-ea"/>
              </a:rPr>
              <a:t>版</a:t>
            </a:r>
            <a:r>
              <a:rPr lang="en-US" altLang="zh-CN" sz="2800" b="1" dirty="0" smtClean="0">
                <a:latin typeface="+mn-ea"/>
              </a:rPr>
              <a:t>)》</a:t>
            </a:r>
            <a:r>
              <a:rPr lang="zh-CN" altLang="en-US" sz="2800" b="1" dirty="0" smtClean="0">
                <a:latin typeface="+mn-ea"/>
              </a:rPr>
              <a:t>，夏宇闻著，北京航空航天大学出版社</a:t>
            </a:r>
            <a:endParaRPr lang="en-US" altLang="zh-CN" sz="2800" b="1" dirty="0" smtClean="0">
              <a:latin typeface="+mn-ea"/>
            </a:endParaRPr>
          </a:p>
          <a:p>
            <a:pPr lvl="2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读之如夜行山路，磕磕绊绊</a:t>
            </a:r>
            <a:endParaRPr lang="en-US" altLang="zh-CN" b="1" dirty="0" smtClean="0">
              <a:latin typeface="+mn-ea"/>
            </a:endParaRPr>
          </a:p>
          <a:p>
            <a:pPr lvl="2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勿务于精熟，唯观其大略</a:t>
            </a:r>
            <a:endParaRPr lang="en-US" altLang="zh-CN" b="1" dirty="0">
              <a:latin typeface="+mn-ea"/>
            </a:endParaRPr>
          </a:p>
          <a:p>
            <a:pPr marL="342900" lvl="2" indent="-3429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数字系统设计与</a:t>
            </a:r>
            <a:r>
              <a:rPr lang="en-US" altLang="zh-CN" sz="2800" b="1" dirty="0">
                <a:latin typeface="+mn-ea"/>
              </a:rPr>
              <a:t>Verilog HDL(</a:t>
            </a:r>
            <a:r>
              <a:rPr lang="zh-CN" altLang="en-US" sz="2800" b="1" dirty="0">
                <a:latin typeface="+mn-ea"/>
              </a:rPr>
              <a:t>第</a:t>
            </a:r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版</a:t>
            </a:r>
            <a:r>
              <a:rPr lang="en-US" altLang="zh-CN" sz="2800" b="1" dirty="0" smtClean="0">
                <a:latin typeface="+mn-ea"/>
              </a:rPr>
              <a:t>)》</a:t>
            </a:r>
            <a:r>
              <a:rPr lang="zh-CN" altLang="en-US" sz="2800" b="1" dirty="0" smtClean="0">
                <a:latin typeface="+mn-ea"/>
              </a:rPr>
              <a:t>，王金明著，电子工业出版社</a:t>
            </a:r>
            <a:endParaRPr lang="en-US" altLang="zh-CN" sz="2800" b="1" dirty="0" smtClean="0">
              <a:latin typeface="+mn-ea"/>
            </a:endParaRPr>
          </a:p>
          <a:p>
            <a:pPr lvl="2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行文流畅，</a:t>
            </a:r>
            <a:r>
              <a:rPr lang="zh-CN" altLang="en-US" b="1" dirty="0">
                <a:latin typeface="+mn-ea"/>
              </a:rPr>
              <a:t>实例众多</a:t>
            </a:r>
            <a:endParaRPr lang="en-US" altLang="zh-CN" b="1" dirty="0">
              <a:latin typeface="+mn-ea"/>
            </a:endParaRPr>
          </a:p>
          <a:p>
            <a:pPr lvl="2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+mn-ea"/>
              </a:rPr>
              <a:t>代码风格</a:t>
            </a:r>
            <a:r>
              <a:rPr lang="zh-CN" altLang="en-US" b="1" dirty="0" smtClean="0">
                <a:latin typeface="+mn-ea"/>
              </a:rPr>
              <a:t>不佳</a:t>
            </a:r>
            <a:endParaRPr lang="en-US" altLang="zh-CN" b="1" dirty="0">
              <a:latin typeface="+mn-ea"/>
            </a:endParaRPr>
          </a:p>
          <a:p>
            <a:pPr marL="342900" lvl="2" indent="-3429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en-US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Verilog Hardware Description Language, Fifth </a:t>
            </a:r>
            <a:r>
              <a:rPr lang="en-US" altLang="en-US" sz="28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Edition</a:t>
            </a:r>
            <a:r>
              <a:rPr lang="en-US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b="1" dirty="0" smtClean="0">
                <a:latin typeface="+mn-ea"/>
              </a:rPr>
              <a:t>by Donald Thomas</a:t>
            </a:r>
          </a:p>
          <a:p>
            <a:pPr lvl="2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+mn-ea"/>
              </a:rPr>
              <a:t>Verilog</a:t>
            </a:r>
            <a:r>
              <a:rPr lang="zh-CN" altLang="en-US" b="1" dirty="0">
                <a:latin typeface="+mn-ea"/>
              </a:rPr>
              <a:t>经典原版</a:t>
            </a:r>
            <a:r>
              <a:rPr lang="zh-CN" altLang="en-US" b="1" dirty="0" smtClean="0">
                <a:latin typeface="+mn-ea"/>
              </a:rPr>
              <a:t>教材，文笔上佳</a:t>
            </a:r>
            <a:endParaRPr lang="en-US" altLang="zh-CN" b="1" dirty="0">
              <a:latin typeface="+mn-ea"/>
            </a:endParaRPr>
          </a:p>
          <a:p>
            <a:pPr lvl="2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不好买，</a:t>
            </a:r>
            <a:r>
              <a:rPr lang="zh-CN" altLang="en-US" b="1" dirty="0">
                <a:latin typeface="+mn-ea"/>
              </a:rPr>
              <a:t>贵，不适合</a:t>
            </a:r>
            <a:r>
              <a:rPr lang="zh-CN" altLang="en-US" b="1" dirty="0" smtClean="0">
                <a:latin typeface="+mn-ea"/>
              </a:rPr>
              <a:t>初学者</a:t>
            </a:r>
            <a:endParaRPr lang="en-US" altLang="zh-CN" b="1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40768"/>
            <a:ext cx="4320480" cy="53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60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教学资源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Ins="0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itchFamily="2" charset="-122"/>
              </a:rPr>
              <a:t>本课程为同学们提供</a:t>
            </a:r>
            <a:r>
              <a:rPr lang="zh-CN" altLang="en-US" b="1" dirty="0" smtClean="0">
                <a:ea typeface="宋体" pitchFamily="2" charset="-122"/>
              </a:rPr>
              <a:t>的电子资源</a:t>
            </a:r>
            <a:r>
              <a:rPr lang="zh-CN" altLang="en-US" b="1" dirty="0">
                <a:ea typeface="宋体" pitchFamily="2" charset="-122"/>
              </a:rPr>
              <a:t>包括：</a:t>
            </a:r>
            <a:endParaRPr lang="en-US" altLang="zh-CN" b="1" dirty="0">
              <a:ea typeface="宋体" pitchFamily="2" charset="-122"/>
            </a:endParaRPr>
          </a:p>
          <a:p>
            <a:pPr marL="901700" lvl="2" defTabSz="901700"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+mn-ea"/>
              </a:rPr>
              <a:t>本</a:t>
            </a:r>
            <a:r>
              <a:rPr lang="zh-CN" altLang="en-US" sz="2800" b="1" dirty="0" smtClean="0">
                <a:latin typeface="+mn-ea"/>
              </a:rPr>
              <a:t>课件</a:t>
            </a:r>
            <a:endParaRPr lang="en-US" altLang="zh-CN" sz="2800" b="1" dirty="0" smtClean="0">
              <a:latin typeface="+mn-ea"/>
            </a:endParaRPr>
          </a:p>
          <a:p>
            <a:pPr marL="901700" lvl="2" defTabSz="901700"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+mn-ea"/>
              </a:rPr>
              <a:t>《</a:t>
            </a:r>
            <a:r>
              <a:rPr lang="zh-CN" altLang="en-US" sz="2800" b="1" dirty="0" smtClean="0">
                <a:latin typeface="+mn-ea"/>
              </a:rPr>
              <a:t>数字系统设计与</a:t>
            </a:r>
            <a:r>
              <a:rPr lang="en-US" altLang="zh-CN" sz="2800" b="1" dirty="0" smtClean="0">
                <a:latin typeface="+mn-ea"/>
              </a:rPr>
              <a:t>Verilog HDL(</a:t>
            </a:r>
            <a:r>
              <a:rPr lang="zh-CN" altLang="en-US" sz="2800" b="1" dirty="0" smtClean="0">
                <a:latin typeface="+mn-ea"/>
              </a:rPr>
              <a:t>第</a:t>
            </a:r>
            <a:r>
              <a:rPr lang="en-US" altLang="zh-CN" sz="2800" b="1" dirty="0" smtClean="0">
                <a:latin typeface="+mn-ea"/>
              </a:rPr>
              <a:t>6</a:t>
            </a:r>
            <a:r>
              <a:rPr lang="zh-CN" altLang="en-US" sz="2800" b="1" dirty="0" smtClean="0">
                <a:latin typeface="+mn-ea"/>
              </a:rPr>
              <a:t>版</a:t>
            </a:r>
            <a:r>
              <a:rPr lang="en-US" altLang="zh-CN" sz="2800" b="1" dirty="0" smtClean="0">
                <a:latin typeface="+mn-ea"/>
              </a:rPr>
              <a:t>)》</a:t>
            </a:r>
            <a:r>
              <a:rPr lang="zh-CN" altLang="en-US" sz="2800" b="1" dirty="0" smtClean="0">
                <a:latin typeface="+mn-ea"/>
              </a:rPr>
              <a:t>配套课件</a:t>
            </a:r>
            <a:endParaRPr lang="en-US" altLang="zh-CN" sz="2800" b="1" dirty="0" smtClean="0">
              <a:latin typeface="+mn-ea"/>
            </a:endParaRPr>
          </a:p>
          <a:p>
            <a:pPr marL="901700" lvl="2" defTabSz="901700">
              <a:buFont typeface="Wingdings" panose="05000000000000000000" pitchFamily="2" charset="2"/>
              <a:buChar char="ü"/>
            </a:pPr>
            <a:r>
              <a:rPr lang="en-US" altLang="en-US" sz="28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Verilog </a:t>
            </a:r>
            <a:r>
              <a:rPr lang="en-US" altLang="en-US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Hardware Description Language, Fifth </a:t>
            </a:r>
            <a:r>
              <a:rPr lang="en-US" altLang="en-US" sz="28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Editio</a:t>
            </a:r>
            <a:r>
              <a:rPr lang="en-US" altLang="zh-CN" sz="28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原书的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01700" lvl="2" defTabSz="901700"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+mn-ea"/>
              </a:rPr>
              <a:t>Thomas</a:t>
            </a:r>
            <a:r>
              <a:rPr lang="zh-CN" altLang="en-US" sz="2800" b="1" dirty="0" smtClean="0">
                <a:latin typeface="+mn-ea"/>
              </a:rPr>
              <a:t>教授在</a:t>
            </a:r>
            <a:r>
              <a:rPr lang="en-US" altLang="zh-CN" sz="2800" b="1" dirty="0" smtClean="0">
                <a:latin typeface="+mn-ea"/>
              </a:rPr>
              <a:t>CMU</a:t>
            </a:r>
            <a:r>
              <a:rPr lang="zh-CN" altLang="en-US" sz="2800" b="1" dirty="0" smtClean="0">
                <a:latin typeface="+mn-ea"/>
              </a:rPr>
              <a:t>授课的</a:t>
            </a:r>
            <a:r>
              <a:rPr lang="zh-CN" altLang="en-US" sz="2800" b="1" dirty="0">
                <a:latin typeface="+mn-ea"/>
              </a:rPr>
              <a:t>原版</a:t>
            </a:r>
            <a:r>
              <a:rPr lang="zh-CN" altLang="en-US" sz="2800" b="1" dirty="0" smtClean="0">
                <a:latin typeface="+mn-ea"/>
              </a:rPr>
              <a:t>课件</a:t>
            </a:r>
            <a:endParaRPr lang="en-US" altLang="zh-CN" sz="2800" b="1" dirty="0" smtClean="0">
              <a:latin typeface="+mn-ea"/>
            </a:endParaRPr>
          </a:p>
          <a:p>
            <a:pPr marL="901700" lvl="2" defTabSz="901700"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+mn-ea"/>
              </a:rPr>
              <a:t>《Verilog</a:t>
            </a:r>
            <a:r>
              <a:rPr lang="zh-CN" altLang="en-US" sz="2800" b="1" dirty="0">
                <a:latin typeface="+mn-ea"/>
              </a:rPr>
              <a:t>数字系统设计</a:t>
            </a:r>
            <a:r>
              <a:rPr lang="zh-CN" altLang="en-US" sz="2800" b="1" dirty="0" smtClean="0">
                <a:latin typeface="+mn-ea"/>
              </a:rPr>
              <a:t>教程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en-US" sz="2800" b="1" dirty="0" smtClean="0">
                <a:latin typeface="+mn-ea"/>
              </a:rPr>
              <a:t>第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 smtClean="0">
                <a:latin typeface="+mn-ea"/>
              </a:rPr>
              <a:t>版</a:t>
            </a:r>
            <a:r>
              <a:rPr lang="en-US" altLang="zh-CN" sz="2800" b="1" dirty="0" smtClean="0">
                <a:latin typeface="+mn-ea"/>
              </a:rPr>
              <a:t>)》</a:t>
            </a:r>
            <a:r>
              <a:rPr lang="zh-CN" altLang="en-US" sz="2800" b="1" dirty="0" smtClean="0">
                <a:latin typeface="+mn-ea"/>
              </a:rPr>
              <a:t>原书的</a:t>
            </a:r>
            <a:r>
              <a:rPr lang="en-US" altLang="zh-CN" sz="2800" b="1" dirty="0" smtClean="0">
                <a:latin typeface="+mn-ea"/>
              </a:rPr>
              <a:t>pdf</a:t>
            </a:r>
            <a:r>
              <a:rPr lang="zh-CN" altLang="en-US" sz="2800" b="1" dirty="0">
                <a:latin typeface="+mn-ea"/>
              </a:rPr>
              <a:t>文件</a:t>
            </a:r>
            <a:endParaRPr lang="en-US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223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编写</a:t>
            </a:r>
            <a:r>
              <a:rPr lang="en-US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Verilog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源代码的标准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latin typeface="+mn-ea"/>
              </a:rPr>
              <a:t>每一个</a:t>
            </a:r>
            <a:r>
              <a:rPr lang="en-US" altLang="zh-CN" sz="2600" b="1" dirty="0" smtClean="0">
                <a:latin typeface="+mn-ea"/>
              </a:rPr>
              <a:t>Verilog</a:t>
            </a:r>
            <a:r>
              <a:rPr lang="zh-CN" altLang="en-US" sz="2600" b="1" dirty="0" smtClean="0">
                <a:latin typeface="+mn-ea"/>
              </a:rPr>
              <a:t>源文件（</a:t>
            </a:r>
            <a:r>
              <a:rPr lang="en-US" altLang="zh-CN" sz="2600" b="1" dirty="0" smtClean="0">
                <a:latin typeface="+mn-ea"/>
              </a:rPr>
              <a:t>.v</a:t>
            </a:r>
            <a:r>
              <a:rPr lang="zh-CN" altLang="en-US" sz="2600" b="1" dirty="0" smtClean="0">
                <a:latin typeface="+mn-ea"/>
              </a:rPr>
              <a:t>文件）只准编写一个模块。</a:t>
            </a:r>
            <a:endParaRPr lang="en-US" altLang="zh-CN" sz="26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latin typeface="+mn-ea"/>
              </a:rPr>
              <a:t>不要把一个模块分成几部分，写在几个源文件中。</a:t>
            </a:r>
            <a:endParaRPr lang="en-US" altLang="zh-CN" sz="26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latin typeface="+mn-ea"/>
              </a:rPr>
              <a:t>文件名应与文件内容有关，最好与模块名一致。</a:t>
            </a:r>
            <a:endParaRPr lang="en-US" altLang="zh-CN" sz="26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latin typeface="+mn-ea"/>
              </a:rPr>
              <a:t>每行通常只写一个语句或声明。</a:t>
            </a:r>
            <a:endParaRPr lang="en-US" altLang="zh-CN" sz="26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latin typeface="+mn-ea"/>
              </a:rPr>
              <a:t>采用逐层缩进的格式来书写代码。</a:t>
            </a:r>
            <a:endParaRPr lang="en-US" altLang="zh-CN" sz="26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latin typeface="+mn-ea"/>
              </a:rPr>
              <a:t>用户定义的变量名应该是有意义的，而局部变量名（如循环变量则可采用简单的形式）。</a:t>
            </a:r>
            <a:endParaRPr lang="en-US" altLang="zh-CN" sz="26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latin typeface="+mn-ea"/>
              </a:rPr>
              <a:t>通过注释对源代码作必要的说明。</a:t>
            </a:r>
            <a:endParaRPr lang="en-US" altLang="zh-CN" sz="26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latin typeface="+mn-ea"/>
              </a:rPr>
              <a:t>尽可能多地使用参数和宏定义，而不要在语句中直接使用字母、数字和字符串。</a:t>
            </a:r>
            <a:endParaRPr 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086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值逻辑</a:t>
            </a:r>
            <a:endParaRPr lang="en-US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</a:rPr>
              <a:t>Verilog</a:t>
            </a:r>
            <a:r>
              <a:rPr lang="zh-CN" altLang="en-US" sz="2800" b="1" dirty="0" smtClean="0">
                <a:latin typeface="+mn-ea"/>
              </a:rPr>
              <a:t>有</a:t>
            </a:r>
            <a:r>
              <a:rPr lang="en-US" altLang="zh-CN" sz="2800" b="1" dirty="0" smtClean="0">
                <a:latin typeface="+mn-ea"/>
              </a:rPr>
              <a:t>4</a:t>
            </a:r>
            <a:r>
              <a:rPr lang="zh-CN" altLang="en-US" sz="2800" b="1" dirty="0" smtClean="0">
                <a:latin typeface="+mn-ea"/>
              </a:rPr>
              <a:t>种逻辑状态：</a:t>
            </a:r>
            <a:r>
              <a:rPr lang="en-US" altLang="zh-CN" sz="2800" b="1" dirty="0" smtClean="0">
                <a:latin typeface="+mn-ea"/>
              </a:rPr>
              <a:t>0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z/Z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x/X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</a:rPr>
              <a:t>z</a:t>
            </a:r>
            <a:r>
              <a:rPr lang="zh-CN" altLang="en-US" sz="2800" b="1" dirty="0">
                <a:latin typeface="+mn-ea"/>
              </a:rPr>
              <a:t>代表高阻</a:t>
            </a:r>
            <a:r>
              <a:rPr lang="zh-CN" altLang="en-US" sz="2800" b="1" dirty="0" smtClean="0">
                <a:latin typeface="+mn-ea"/>
              </a:rPr>
              <a:t>态，若</a:t>
            </a:r>
            <a:r>
              <a:rPr lang="zh-CN" altLang="en-US" sz="2800" b="1" dirty="0">
                <a:latin typeface="+mn-ea"/>
              </a:rPr>
              <a:t>某输入端悬空，其</a:t>
            </a:r>
            <a:r>
              <a:rPr lang="zh-CN" altLang="en-US" sz="2800" b="1" dirty="0" smtClean="0">
                <a:latin typeface="+mn-ea"/>
              </a:rPr>
              <a:t>值也将</a:t>
            </a:r>
            <a:r>
              <a:rPr lang="zh-CN" altLang="en-US" sz="2800" b="1" dirty="0">
                <a:latin typeface="+mn-ea"/>
              </a:rPr>
              <a:t>被</a:t>
            </a:r>
            <a:r>
              <a:rPr lang="zh-CN" altLang="en-US" sz="2800" b="1" dirty="0" smtClean="0">
                <a:latin typeface="+mn-ea"/>
              </a:rPr>
              <a:t>视为</a:t>
            </a:r>
            <a:r>
              <a:rPr lang="en-US" altLang="zh-CN" sz="2800" b="1" dirty="0" smtClean="0">
                <a:latin typeface="+mn-ea"/>
              </a:rPr>
              <a:t>z</a:t>
            </a:r>
            <a:endParaRPr lang="en-US" altLang="zh-CN" sz="2800" b="1" dirty="0">
              <a:latin typeface="+mn-ea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+mn-ea"/>
              </a:rPr>
              <a:t>代表未知</a:t>
            </a:r>
            <a:r>
              <a:rPr lang="zh-CN" altLang="en-US" b="1" dirty="0" smtClean="0">
                <a:latin typeface="+mn-ea"/>
              </a:rPr>
              <a:t>态，其成因可能是由于</a:t>
            </a:r>
            <a:r>
              <a:rPr lang="zh-CN" altLang="en-US" b="1" dirty="0" smtClean="0"/>
              <a:t>未预置初始状态，也可能是由于两</a:t>
            </a:r>
            <a:r>
              <a:rPr lang="zh-CN" altLang="en-US" b="1" dirty="0"/>
              <a:t>个或多个驱动装置试图</a:t>
            </a:r>
            <a:r>
              <a:rPr lang="zh-CN" altLang="en-US" b="1" dirty="0" smtClean="0"/>
              <a:t>将电路中的同一点设定为不同的值。</a:t>
            </a:r>
            <a:endParaRPr lang="en-US" altLang="en-US" b="1" dirty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值</a:t>
            </a:r>
            <a:r>
              <a:rPr lang="zh-CN" altLang="en-US" sz="2800" b="1" dirty="0" smtClean="0">
                <a:latin typeface="+mn-ea"/>
              </a:rPr>
              <a:t>逻辑运算</a:t>
            </a:r>
            <a:r>
              <a:rPr lang="zh-CN" altLang="en-US" sz="2800" b="1" dirty="0">
                <a:latin typeface="+mn-ea"/>
              </a:rPr>
              <a:t>规则</a:t>
            </a:r>
            <a:endParaRPr lang="en-US" altLang="en-US" sz="2800" b="1" dirty="0">
              <a:latin typeface="+mn-ea"/>
            </a:endParaRPr>
          </a:p>
          <a:p>
            <a:pPr marL="99060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+mn-ea"/>
              </a:rPr>
              <a:t>0</a:t>
            </a:r>
            <a:r>
              <a:rPr lang="zh-CN" altLang="en-US" sz="2800" b="1" dirty="0" smtClean="0">
                <a:latin typeface="+mn-ea"/>
              </a:rPr>
              <a:t>与任意值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en-US" sz="2800" b="1" dirty="0" smtClean="0">
                <a:latin typeface="+mn-ea"/>
              </a:rPr>
              <a:t>包括</a:t>
            </a:r>
            <a:r>
              <a:rPr lang="en-US" altLang="zh-CN" sz="2800" b="1" dirty="0" smtClean="0">
                <a:latin typeface="+mn-ea"/>
              </a:rPr>
              <a:t>x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z)</a:t>
            </a:r>
            <a:r>
              <a:rPr lang="zh-CN" altLang="en-US" sz="2800" b="1" dirty="0">
                <a:latin typeface="+mn-ea"/>
              </a:rPr>
              <a:t>相</a:t>
            </a:r>
            <a:r>
              <a:rPr lang="zh-CN" altLang="en-US" sz="2800" b="1" dirty="0" smtClean="0">
                <a:latin typeface="+mn-ea"/>
              </a:rPr>
              <a:t>“与”，结果为</a:t>
            </a:r>
            <a:r>
              <a:rPr lang="en-US" altLang="zh-CN" sz="2800" b="1" dirty="0">
                <a:latin typeface="+mn-ea"/>
              </a:rPr>
              <a:t>0</a:t>
            </a:r>
            <a:endParaRPr lang="en-US" altLang="en-US" sz="2800" b="1" dirty="0" smtClean="0">
              <a:latin typeface="+mn-ea"/>
            </a:endParaRPr>
          </a:p>
          <a:p>
            <a:pPr marL="99060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与</a:t>
            </a:r>
            <a:r>
              <a:rPr lang="zh-CN" altLang="en-US" sz="2800" b="1" dirty="0">
                <a:latin typeface="+mn-ea"/>
              </a:rPr>
              <a:t>任意</a:t>
            </a:r>
            <a:r>
              <a:rPr lang="zh-CN" altLang="en-US" sz="2800" b="1" dirty="0" smtClean="0">
                <a:latin typeface="+mn-ea"/>
              </a:rPr>
              <a:t>值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zh-CN" altLang="en-US" sz="2800" b="1" dirty="0" smtClean="0">
                <a:latin typeface="+mn-ea"/>
              </a:rPr>
              <a:t>包括</a:t>
            </a:r>
            <a:r>
              <a:rPr lang="en-US" altLang="zh-CN" sz="2800" b="1" dirty="0" smtClean="0">
                <a:latin typeface="+mn-ea"/>
              </a:rPr>
              <a:t>x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z)</a:t>
            </a:r>
            <a:r>
              <a:rPr lang="zh-CN" altLang="en-US" sz="2800" b="1" dirty="0" smtClean="0">
                <a:latin typeface="+mn-ea"/>
              </a:rPr>
              <a:t>相“或”，结果为</a:t>
            </a:r>
            <a:r>
              <a:rPr lang="en-US" altLang="zh-CN" sz="2800" b="1" dirty="0" smtClean="0">
                <a:latin typeface="+mn-ea"/>
              </a:rPr>
              <a:t>1</a:t>
            </a:r>
          </a:p>
          <a:p>
            <a:pPr marL="990600" lvl="2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+mn-ea"/>
              </a:rPr>
              <a:t>除此以外，所有有</a:t>
            </a:r>
            <a:r>
              <a:rPr lang="en-US" altLang="zh-CN" sz="2800" b="1" dirty="0" smtClean="0">
                <a:latin typeface="+mn-ea"/>
              </a:rPr>
              <a:t>x/z</a:t>
            </a:r>
            <a:r>
              <a:rPr lang="zh-CN" altLang="en-US" sz="2800" b="1" dirty="0" smtClean="0">
                <a:latin typeface="+mn-ea"/>
              </a:rPr>
              <a:t>参与的运算，结果都是</a:t>
            </a:r>
            <a:r>
              <a:rPr lang="en-US" altLang="zh-CN" sz="2800" b="1" dirty="0" smtClean="0">
                <a:latin typeface="+mn-ea"/>
              </a:rPr>
              <a:t>x</a:t>
            </a:r>
            <a:endParaRPr lang="en-US" altLang="en-US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2116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Verilog</a:t>
            </a:r>
            <a:r>
              <a:rPr lang="zh-CN" alt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代码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结构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04056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模块名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端口列表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	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寄存器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wire	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线网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parameter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	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输入端口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输出端口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输入输出端口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task	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任务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initial statement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	//initial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</a:p>
          <a:p>
            <a:pPr lvl="1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always statements		//always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module instantiations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模块例化</a:t>
            </a:r>
          </a:p>
          <a:p>
            <a:pPr lvl="1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gate instantiations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门元件例化</a:t>
            </a:r>
          </a:p>
          <a:p>
            <a:pPr lvl="1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UDP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instantiations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用户自定义原语例化</a:t>
            </a:r>
          </a:p>
          <a:p>
            <a:pPr lvl="1">
              <a:spcBef>
                <a:spcPts val="20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continuous assignments	//</a:t>
            </a:r>
            <a:r>
              <a:rPr lang="zh-CN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连续赋值语句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zh-CN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Verilog</a:t>
            </a:r>
            <a:r>
              <a:rPr lang="zh-CN" altLang="en-US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代码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结构（续）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</a:rPr>
              <a:t>说明：</a:t>
            </a:r>
            <a:endParaRPr lang="en-US" altLang="zh-CN" sz="2800" b="1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Verilog</a:t>
            </a:r>
            <a:r>
              <a:rPr lang="zh-CN" altLang="en-US" b="1" dirty="0">
                <a:latin typeface="+mn-ea"/>
              </a:rPr>
              <a:t>代码是由</a:t>
            </a:r>
            <a:r>
              <a:rPr lang="zh-CN" altLang="en-US" b="1" dirty="0" smtClean="0">
                <a:latin typeface="+mn-ea"/>
              </a:rPr>
              <a:t>模块</a:t>
            </a:r>
            <a:r>
              <a:rPr lang="en-US" altLang="zh-CN" b="1" dirty="0" smtClean="0">
                <a:latin typeface="+mn-ea"/>
              </a:rPr>
              <a:t>(module)</a:t>
            </a:r>
            <a:r>
              <a:rPr lang="zh-CN" altLang="en-US" b="1" dirty="0">
                <a:latin typeface="+mn-ea"/>
              </a:rPr>
              <a:t>组</a:t>
            </a:r>
            <a:r>
              <a:rPr lang="zh-CN" altLang="en-US" b="1" dirty="0" smtClean="0">
                <a:latin typeface="+mn-ea"/>
              </a:rPr>
              <a:t>成</a:t>
            </a:r>
            <a:r>
              <a:rPr lang="zh-CN" altLang="en-US" b="1" dirty="0">
                <a:latin typeface="+mn-ea"/>
              </a:rPr>
              <a:t>的，一个模块对应着一个硬件电路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一个模块包括</a:t>
            </a:r>
            <a:r>
              <a:rPr lang="en-US" altLang="zh-CN" b="1" dirty="0" smtClean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部分：模块声明、端口定义、信号类型声明和逻辑功能定义。</a:t>
            </a:r>
            <a:endParaRPr lang="en-US" altLang="zh-CN" b="1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+mn-ea"/>
              </a:rPr>
              <a:t>模块声明的格式为：</a:t>
            </a:r>
            <a:endParaRPr lang="en-US" altLang="zh-CN" b="1" dirty="0" smtClean="0">
              <a:latin typeface="+mn-ea"/>
            </a:endParaRPr>
          </a:p>
          <a:p>
            <a:pPr marL="857250" lvl="2" indent="0">
              <a:spcBef>
                <a:spcPts val="12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模块名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端口名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端口名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端口名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…);</a:t>
            </a:r>
          </a:p>
          <a:p>
            <a:pPr marL="857250" lvl="2" indent="0">
              <a:buNone/>
            </a:pP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4652" y="5085184"/>
            <a:ext cx="677108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0387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8515</TotalTime>
  <Words>2819</Words>
  <Application>Microsoft Office PowerPoint</Application>
  <PresentationFormat>全屏显示(4:3)</PresentationFormat>
  <Paragraphs>372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PowerPoint 演示文稿</vt:lpstr>
      <vt:lpstr>硬件描述语言</vt:lpstr>
      <vt:lpstr>HDL与高级语言的比较</vt:lpstr>
      <vt:lpstr>参考教材</vt:lpstr>
      <vt:lpstr>教学资源</vt:lpstr>
      <vt:lpstr>编写Verilog源代码的标准</vt:lpstr>
      <vt:lpstr>4值逻辑</vt:lpstr>
      <vt:lpstr>Verilog代码结构</vt:lpstr>
      <vt:lpstr>Verilog代码结构（续）</vt:lpstr>
      <vt:lpstr>例1：3-8译码器</vt:lpstr>
      <vt:lpstr>例1：3-8译码器（续1）</vt:lpstr>
      <vt:lpstr>例1：3-8译码器（续2）</vt:lpstr>
      <vt:lpstr>例1：3-8译码器（续3）</vt:lpstr>
      <vt:lpstr>例1：3-8译码器（续4）</vt:lpstr>
      <vt:lpstr>例1：3-8译码器（续5）</vt:lpstr>
      <vt:lpstr>例2：4位二进制加法器</vt:lpstr>
      <vt:lpstr>例2：4位二进制加法器（续1）</vt:lpstr>
      <vt:lpstr>例2：4位二进制加法器（续2）</vt:lpstr>
      <vt:lpstr>例2：4位二进制加法器（续3）</vt:lpstr>
      <vt:lpstr>例2：4位二进制加法器（续4）</vt:lpstr>
      <vt:lpstr>例2：4位二进制加法器（续5）</vt:lpstr>
      <vt:lpstr>例2：4位二进制加法器（续6）</vt:lpstr>
      <vt:lpstr>例2：4位二进制加法器（续7）</vt:lpstr>
      <vt:lpstr>Verilog Testbench测试平台</vt:lpstr>
      <vt:lpstr>Verilog Testbench测试平台(续1)</vt:lpstr>
      <vt:lpstr>Verilog Testbench测试平台(续2)</vt:lpstr>
      <vt:lpstr>例3：4位二进制加计数器</vt:lpstr>
      <vt:lpstr>例3：4位二进制加计数器（续1）</vt:lpstr>
      <vt:lpstr>例3：4位二进制加计数器（续2）</vt:lpstr>
      <vt:lpstr>例3：4位二进制加计数器（续3）</vt:lpstr>
      <vt:lpstr>阻塞赋值与非阻塞赋值 用法的区别</vt:lpstr>
      <vt:lpstr>几点经验总结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Oscar Hua</cp:lastModifiedBy>
  <cp:revision>574</cp:revision>
  <dcterms:created xsi:type="dcterms:W3CDTF">2010-11-18T06:07:34Z</dcterms:created>
  <dcterms:modified xsi:type="dcterms:W3CDTF">2017-06-05T09:21:07Z</dcterms:modified>
</cp:coreProperties>
</file>