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swald Medium"/>
      <p:regular r:id="rId18"/>
      <p:bold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AC062-0218-42F9-BB2B-95646150BDC0}">
  <a:tblStyle styleId="{0D2AC062-0218-42F9-BB2B-95646150B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ideas?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produce 83 percent less carbon emissions than driving alone and up to 73 percent less than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flying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High-speed rail networks also reduce operating costs, accidents, highway congestion and greenhouse gas emissions as some air and auto travelers switch to rail.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Fun fact about Amtrak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Give recommendations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best month has the least amount of riders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prepares to maximize on July which happens to be the highest forecasted month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54ee29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554ee29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Add references here but not need to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Jimmy: Introduce team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Amtrak estimates the economic impact of just one day without service on the NEC at $100 million in lost productivity and other transportation-related effects.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Amtrak History from history to 911 facts - also Item 2 which explaining the NEC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68dbc03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68dbc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Amtrak estimates the economic impact of just one day without service on the NEC at $100 million in lost productivity and other transportation-related effects.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80 percent of this population lives within 25 miles of the NEC.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Amtrak History from history to 911 facts - also Item 2 which explaining the NEC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68dbc030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568dbc0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Amtrak estimates the economic impact of just one day without service on the NEC at $100 million in lost productivity and other transportation-related effects.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Item 1 - Amtrak History from history to 911 facts - also Item 2 which explaining the NEC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Jimmy: Item 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Luke: objective is to forecast the ridership for the 3 months june, july, august and based on the numbers make </a:t>
            </a:r>
            <a:r>
              <a:rPr lang="en"/>
              <a:t>recommendations</a:t>
            </a:r>
            <a:r>
              <a:rPr lang="en"/>
              <a:t> for system upgrades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Jimmy: talk about how the model is able to capture the patterns and behavior - why is this good model? Why does it matter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www.greenbiz.com/article/why-us-needs-get-track-high-speed-rail" TargetMode="External"/><Relationship Id="rId5" Type="http://schemas.openxmlformats.org/officeDocument/2006/relationships/hyperlink" Target="https://nationalrrmuseum.org/blog/trains-and-railroads-in-post-911-age/." TargetMode="External"/><Relationship Id="rId6" Type="http://schemas.openxmlformats.org/officeDocument/2006/relationships/hyperlink" Target="https://nec.amtrak.com/nec-projects-stations/." TargetMode="External"/><Relationship Id="rId7" Type="http://schemas.openxmlformats.org/officeDocument/2006/relationships/hyperlink" Target="https://nec.amtrak.com/resource/the-amtrak-vision-for-the-northeast-corridor-2012-update-report/." TargetMode="External"/><Relationship Id="rId8" Type="http://schemas.openxmlformats.org/officeDocument/2006/relationships/hyperlink" Target="https://usa.streetsblog.org/2019/10/23/amtraks-late-running-trains-cost-system-millions/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www.bts.gov/archive/publications/multimodal_transportation_indicators/2013_08/passenger/amtrak_ridershi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104250" y="1611550"/>
            <a:ext cx="4586100" cy="26583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13620000" dist="85725">
              <a:schemeClr val="dk1">
                <a:alpha val="64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Ridership Analysis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928800" y="3615150"/>
            <a:ext cx="293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3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27792" l="0" r="0" t="0"/>
          <a:stretch/>
        </p:blipFill>
        <p:spPr>
          <a:xfrm>
            <a:off x="4184350" y="1363850"/>
            <a:ext cx="4302802" cy="13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875" y="67775"/>
            <a:ext cx="975201" cy="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13" y="45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101025" y="1641566"/>
            <a:ext cx="3566580" cy="2010702"/>
            <a:chOff x="424812" y="1177875"/>
            <a:chExt cx="8294372" cy="849904"/>
          </a:xfrm>
        </p:grpSpPr>
        <p:sp>
          <p:nvSpPr>
            <p:cNvPr id="164" name="Google Shape;164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424812" y="1177879"/>
              <a:ext cx="3740700" cy="849900"/>
            </a:xfrm>
            <a:prstGeom prst="homePlate">
              <a:avLst>
                <a:gd fmla="val 26719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149056" y="2194947"/>
            <a:ext cx="1013700" cy="12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June 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 txBox="1"/>
          <p:nvPr>
            <p:ph idx="4294967295" type="body"/>
          </p:nvPr>
        </p:nvSpPr>
        <p:spPr>
          <a:xfrm>
            <a:off x="1414718" y="1642077"/>
            <a:ext cx="2197800" cy="20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 the best month to schedule maintenance over the next three months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25" y="0"/>
            <a:ext cx="975201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7715" t="0"/>
          <a:stretch/>
        </p:blipFill>
        <p:spPr>
          <a:xfrm>
            <a:off x="3895213" y="1191150"/>
            <a:ext cx="5047500" cy="276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45900" y="3338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075" y="0"/>
            <a:ext cx="975201" cy="9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1010525" y="1233125"/>
            <a:ext cx="73854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Waite, M. (n.d.). </a:t>
            </a:r>
            <a:r>
              <a:rPr i="1" lang="en" sz="1100">
                <a:solidFill>
                  <a:schemeClr val="dk1"/>
                </a:solidFill>
              </a:rPr>
              <a:t>Why the US needs to get on track with high-speed rail</a:t>
            </a:r>
            <a:r>
              <a:rPr lang="en" sz="1100">
                <a:solidFill>
                  <a:schemeClr val="dk1"/>
                </a:solidFill>
              </a:rPr>
              <a:t>. Greenbiz. Retrieved December 9, 2021,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https://www.greenbiz.com/article/why-us-needs-get-track-high-speed-rail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Lambrecht, J. (n.d.). </a:t>
            </a:r>
            <a:r>
              <a:rPr i="1" lang="en" sz="1100">
                <a:solidFill>
                  <a:schemeClr val="dk1"/>
                </a:solidFill>
              </a:rPr>
              <a:t>Railroad Security Post 9/11</a:t>
            </a:r>
            <a:r>
              <a:rPr lang="en" sz="1100">
                <a:solidFill>
                  <a:schemeClr val="dk1"/>
                </a:solidFill>
              </a:rPr>
              <a:t>. National Railroad Museum. Retrieved December 9, 2021, from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https://nationalrrmuseum.org/blog/trains-and-railroads-in-post-911-age/.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Projects &amp; Stations</a:t>
            </a:r>
            <a:r>
              <a:rPr lang="en" sz="1100">
                <a:solidFill>
                  <a:schemeClr val="dk1"/>
                </a:solidFill>
              </a:rPr>
              <a:t>. https://nec.amtrak.com. (n.d.). Retrieved December 9, 2021, from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https://nec.amtrak.com/nec-projects-stations/.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The Amtrak vision for the Northeast Corridor – 2012 Update report</a:t>
            </a:r>
            <a:r>
              <a:rPr lang="en" sz="1100">
                <a:solidFill>
                  <a:schemeClr val="dk1"/>
                </a:solidFill>
              </a:rPr>
              <a:t>. https://nec.amtrak.com. (n.d.). Retrieved December 9, 2021, from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https://nec.amtrak.com/resource/the-amtrak-vision-for-the-northeast-corridor-2012-update-report/.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Short, A., Six Improvements Worth Celebrating Within Flawed Infra. Bill, Smith, S., Snyder, T., &amp; Schmitt, A. (2019, October 24). </a:t>
            </a:r>
            <a:r>
              <a:rPr i="1" lang="en" sz="1100">
                <a:solidFill>
                  <a:schemeClr val="dk1"/>
                </a:solidFill>
              </a:rPr>
              <a:t>Amtrak's late-running trains cost system millions</a:t>
            </a:r>
            <a:r>
              <a:rPr lang="en" sz="1100">
                <a:solidFill>
                  <a:schemeClr val="dk1"/>
                </a:solidFill>
              </a:rPr>
              <a:t>. Streetsblog USA. Retrieved December 9, 2021, from </a:t>
            </a:r>
            <a:r>
              <a:rPr lang="en" sz="11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https://usa.streetsblog.org/2019/10/23/amtraks-late-running-trains-cost-system-millions/.</a:t>
            </a:r>
            <a:endParaRPr sz="11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6453" r="6453" t="0"/>
          <a:stretch/>
        </p:blipFill>
        <p:spPr>
          <a:xfrm>
            <a:off x="2338671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769723" y="3108900"/>
            <a:ext cx="2782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Luke Awino, Data Scientist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30253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072120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Loves exploring and analyzing data to uncover and extract </a:t>
            </a:r>
            <a:r>
              <a:rPr lang="en" sz="1300"/>
              <a:t>interesting</a:t>
            </a:r>
            <a:r>
              <a:rPr lang="en" sz="1300"/>
              <a:t> insights </a:t>
            </a:r>
            <a:endParaRPr sz="13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5554079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643125" y="3108900"/>
            <a:ext cx="3466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Jimmy Nguyen</a:t>
            </a:r>
            <a:r>
              <a:rPr lang="en" sz="1700">
                <a:solidFill>
                  <a:schemeClr val="dk1"/>
                </a:solidFill>
              </a:rPr>
              <a:t>, Data Scientist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62407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528751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Loves to clean data and believes the hardest thing in data science is getting high-quality data</a:t>
            </a:r>
            <a:endParaRPr sz="13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4375" y="0"/>
            <a:ext cx="975201" cy="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7520400" cy="25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"/>
              <a:t>Background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"/>
              <a:t>Project Objectives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"/>
              <a:t>Data Exploratory</a:t>
            </a:r>
            <a:r>
              <a:rPr lang="en"/>
              <a:t> Analysis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"/>
              <a:t>Forecast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"/>
              <a:t>Recommendations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0" y="0"/>
            <a:ext cx="9144000" cy="9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Overview</a:t>
            </a:r>
            <a:endParaRPr sz="43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475" y="-2950"/>
            <a:ext cx="975201" cy="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4319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History/Acela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508325" y="1850300"/>
            <a:ext cx="24786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travel by train?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Impact of 9/11/2000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of Acela</a:t>
            </a:r>
            <a:endParaRPr sz="16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575" y="52725"/>
            <a:ext cx="975201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175" y="1102588"/>
            <a:ext cx="5094637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311700" y="1252775"/>
            <a:ext cx="2632500" cy="3416400"/>
            <a:chOff x="3320450" y="1304875"/>
            <a:chExt cx="2632500" cy="34164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80700" y="12527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North East Corridor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388025" y="17982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Amtrak owns </a:t>
            </a:r>
            <a:r>
              <a:rPr b="1" lang="en"/>
              <a:t>80%</a:t>
            </a:r>
            <a:r>
              <a:rPr lang="en" sz="1600"/>
              <a:t> of the NEC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80% </a:t>
            </a:r>
            <a:r>
              <a:rPr lang="en" sz="1600"/>
              <a:t>of the population lives with </a:t>
            </a:r>
            <a:r>
              <a:rPr lang="en" sz="1700"/>
              <a:t>25 </a:t>
            </a:r>
            <a:r>
              <a:rPr lang="en" sz="1600"/>
              <a:t>miles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/>
              <a:t>260</a:t>
            </a:r>
            <a:r>
              <a:rPr b="1" lang="en"/>
              <a:t> </a:t>
            </a:r>
            <a:r>
              <a:rPr b="1" lang="en" sz="1600"/>
              <a:t>million</a:t>
            </a:r>
            <a:r>
              <a:rPr lang="en" sz="1600"/>
              <a:t> yearly passenger trips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/>
              <a:t>820,000</a:t>
            </a:r>
            <a:r>
              <a:rPr b="1" lang="en" sz="1600"/>
              <a:t> </a:t>
            </a:r>
            <a:r>
              <a:rPr lang="en" sz="1600"/>
              <a:t>daily trips</a:t>
            </a:r>
            <a:endParaRPr sz="16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575" y="52725"/>
            <a:ext cx="975201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950" y="1125125"/>
            <a:ext cx="4935900" cy="367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11700" y="1282550"/>
            <a:ext cx="2632500" cy="3416400"/>
            <a:chOff x="6212550" y="1304875"/>
            <a:chExt cx="2632500" cy="3416400"/>
          </a:xfrm>
        </p:grpSpPr>
        <p:sp>
          <p:nvSpPr>
            <p:cNvPr id="115" name="Google Shape;115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371625" y="1282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Conflicts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385550" y="1827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happens if the service in the NEC is down?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happens if there was an accident and this causes major delays?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the ramifications for the inevitable?  </a:t>
            </a:r>
            <a:endParaRPr sz="16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575" y="52725"/>
            <a:ext cx="975201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950" y="1282550"/>
            <a:ext cx="56613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Forecast ridership for the month of June to August 2013 and offer recommendations</a:t>
            </a:r>
            <a:endParaRPr sz="42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050" y="0"/>
            <a:ext cx="975201" cy="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6859375" y="1135650"/>
            <a:ext cx="21846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Findings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This is currently the data we have from </a:t>
            </a:r>
            <a:r>
              <a:rPr lang="en" sz="1000"/>
              <a:t>January</a:t>
            </a:r>
            <a:r>
              <a:rPr lang="en" sz="1000"/>
              <a:t> 1991 to May 2013.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Insights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Ridership was fluctuating before 2001.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9/11 incident led to an increasing trend in ridership.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Forecasts model show an increase in June to July, and drop in August. </a:t>
            </a:r>
            <a:endParaRPr sz="10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" y="1034650"/>
            <a:ext cx="6743400" cy="40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0" y="0"/>
            <a:ext cx="9144000" cy="9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Forecasting Model</a:t>
            </a:r>
            <a:endParaRPr sz="43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875" y="63"/>
            <a:ext cx="975201" cy="9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0011600" y="2448925"/>
            <a:ext cx="4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876625" y="4446550"/>
            <a:ext cx="215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set can be found here: </a:t>
            </a:r>
            <a:r>
              <a:rPr lang="en" sz="900" u="sng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https://www.bts.gov/archive/publications/multimodal_transportation_indicators/2013_08/passenger/amtrak_ridership</a:t>
            </a:r>
            <a:r>
              <a:rPr lang="en" sz="900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9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1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{0D2AC062-0218-42F9-BB2B-95646150BDC0}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Jun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4125"/>
                          </a:solidFill>
                        </a:rPr>
                        <a:t>Jul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Aug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2.7M 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2.7M 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to August 2013 Forecasts</a:t>
            </a:r>
            <a:endParaRPr/>
          </a:p>
        </p:txBody>
      </p:sp>
      <p:sp>
        <p:nvSpPr>
          <p:cNvPr descr="Timeline background shape" id="143" name="Google Shape;143;p21"/>
          <p:cNvSpPr/>
          <p:nvPr/>
        </p:nvSpPr>
        <p:spPr>
          <a:xfrm>
            <a:off x="489148" y="1744400"/>
            <a:ext cx="49707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Historical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Timeline background shape" id="145" name="Google Shape;145;p21"/>
          <p:cNvSpPr/>
          <p:nvPr/>
        </p:nvSpPr>
        <p:spPr>
          <a:xfrm>
            <a:off x="5538850" y="1744400"/>
            <a:ext cx="899700" cy="4575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5538850" y="1740225"/>
            <a:ext cx="654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2.7M 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2472300" y="2343000"/>
            <a:ext cx="1004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Modeling 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48" name="Google Shape;148;p21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149" name="Google Shape;149;p21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4479700" y="3404500"/>
            <a:ext cx="30180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Lowest ridership in June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Highest ridership in July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600" y="0"/>
            <a:ext cx="975201" cy="9169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meline background shape" id="156" name="Google Shape;156;p21"/>
          <p:cNvSpPr/>
          <p:nvPr/>
        </p:nvSpPr>
        <p:spPr>
          <a:xfrm>
            <a:off x="6552125" y="1740225"/>
            <a:ext cx="899700" cy="457500"/>
          </a:xfrm>
          <a:prstGeom prst="homePlate">
            <a:avLst>
              <a:gd fmla="val 50000" name="adj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2.9M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Timeline background shape" id="157" name="Google Shape;157;p21"/>
          <p:cNvSpPr/>
          <p:nvPr/>
        </p:nvSpPr>
        <p:spPr>
          <a:xfrm>
            <a:off x="7565400" y="1740225"/>
            <a:ext cx="899700" cy="457500"/>
          </a:xfrm>
          <a:prstGeom prst="homePlate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2.8M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