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0"/>
  </p:notesMasterIdLst>
  <p:sldIdLst>
    <p:sldId id="256" r:id="rId3"/>
    <p:sldId id="336" r:id="rId4"/>
    <p:sldId id="257" r:id="rId5"/>
    <p:sldId id="386" r:id="rId6"/>
    <p:sldId id="277" r:id="rId7"/>
    <p:sldId id="278" r:id="rId8"/>
    <p:sldId id="396" r:id="rId9"/>
    <p:sldId id="282" r:id="rId10"/>
    <p:sldId id="283" r:id="rId11"/>
    <p:sldId id="398" r:id="rId12"/>
    <p:sldId id="399" r:id="rId13"/>
    <p:sldId id="400" r:id="rId14"/>
    <p:sldId id="401" r:id="rId15"/>
    <p:sldId id="402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403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406" r:id="rId44"/>
    <p:sldId id="335" r:id="rId45"/>
    <p:sldId id="404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4" r:id="rId62"/>
    <p:sldId id="275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405" r:id="rId88"/>
    <p:sldId id="308" r:id="rId8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195ddc6c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195ddc6c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58862064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58862064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61906844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61906844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1906844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1906844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619068440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619068440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fbecc3d8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fbecc3d8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85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58862064e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58862064e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5886206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5886206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58862064e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58862064e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58862064e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58862064e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58862064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58862064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1e84a57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1e84a57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58862064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58862064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58862064e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58862064e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58862064e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58862064e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58862064e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58862064e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58862064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58862064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58862064e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58862064e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58862064e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58862064e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fbecc3d8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fbecc3d8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3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58862064e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58862064e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58862064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58862064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95ddc6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95ddc6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58862064e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f58862064e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58862064e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58862064e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58862064e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58862064e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8862064e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58862064e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58862064e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58862064e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58862064e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58862064e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58862064e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58862064e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58862064e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58862064e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58862064e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58862064e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58862064e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58862064e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5886206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5886206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61906844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61906844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f58862064e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f58862064e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58862064e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58862064e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58862064e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58862064e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1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c5f34d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c5f34d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195dd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195ddc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c5f34d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c5f34df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c5f34d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c5f34d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c5f34df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c5f34df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c5f34df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c5f34df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58862064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58862064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c5f34df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7c5f34df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7c5f34df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7c5f34df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c5f34df9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7c5f34df9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c5f34df9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c5f34df9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7c5f34df9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7c5f34df9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8b43de7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8b43de7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7c5f34df9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7c5f34df9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b43de77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8b43de77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7c5f34df9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7c5f34df9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7c5f34df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7c5f34df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58862064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58862064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7c5f34df9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7c5f34df9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20195c3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20195c3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8b43de77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8b43de77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8b43de77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8b43de77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20195c30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20195c30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20195c3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20195c3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20195c30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20195c30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20195c30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20195c30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20195c30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20195c30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20195c30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20195c30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58862064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58862064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20195c30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20195c30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20195c30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20195c30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20195c30b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20195c30b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7c5f34df9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7c5f34df9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7c5f34df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7c5f34df9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7c5f34df9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7c5f34df9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8b43de77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8b43de77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8b43de77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8b43de77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8b43de77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8b43de77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8b43de77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f8b43de77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58862064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58862064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8b43de77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8b43de77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8b43de77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8b43de77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8b43de77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8b43de77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8b43de77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8b43de77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8c597a66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8c597a66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fbecc3d8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fbecc3d8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883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f8c597a66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f8c597a66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8862064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8862064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C343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  <a:defRPr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■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■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■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Crypto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LSB Oracle</a:t>
            </a:r>
            <a:endParaRPr/>
          </a:p>
        </p:txBody>
      </p:sp>
      <p:sp>
        <p:nvSpPr>
          <p:cNvPr id="351" name="Google Shape;35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get first bit (LSB), oracle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 → 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 = 2y</a:t>
            </a:r>
            <a:r>
              <a:rPr lang="zh-TW" baseline="-25000"/>
              <a:t>1</a:t>
            </a:r>
            <a:r>
              <a:rPr lang="zh-TW"/>
              <a:t> + x</a:t>
            </a:r>
            <a:r>
              <a:rPr lang="zh-TW" baseline="-25000"/>
              <a:t>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 = 2y</a:t>
            </a:r>
            <a:r>
              <a:rPr lang="zh-TW" baseline="-25000"/>
              <a:t>1</a:t>
            </a:r>
            <a:r>
              <a:rPr lang="zh-TW"/>
              <a:t> + x</a:t>
            </a:r>
            <a:r>
              <a:rPr lang="zh-TW" baseline="-25000"/>
              <a:t>0</a:t>
            </a:r>
            <a:r>
              <a:rPr lang="zh-TW"/>
              <a:t> = x</a:t>
            </a:r>
            <a:r>
              <a:rPr lang="zh-TW" baseline="-25000"/>
              <a:t>0</a:t>
            </a:r>
            <a:r>
              <a:rPr lang="zh-TW"/>
              <a:t> (mod 2)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x</a:t>
            </a:r>
            <a:r>
              <a:rPr lang="zh-TW" baseline="-25000"/>
              <a:t>0</a:t>
            </a:r>
            <a:r>
              <a:rPr lang="zh-TW"/>
              <a:t> = r</a:t>
            </a:r>
            <a:endParaRPr/>
          </a:p>
        </p:txBody>
      </p:sp>
      <p:sp>
        <p:nvSpPr>
          <p:cNvPr id="352" name="Google Shape;35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353" name="Google Shape;353;p53"/>
          <p:cNvSpPr/>
          <p:nvPr/>
        </p:nvSpPr>
        <p:spPr>
          <a:xfrm>
            <a:off x="1334375" y="2119850"/>
            <a:ext cx="27633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y</a:t>
            </a:r>
            <a:r>
              <a:rPr lang="zh-TW" sz="1000" baseline="-25000">
                <a:solidFill>
                  <a:schemeClr val="lt2"/>
                </a:solidFill>
              </a:rPr>
              <a:t>1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54" name="Google Shape;354;p53"/>
          <p:cNvSpPr/>
          <p:nvPr/>
        </p:nvSpPr>
        <p:spPr>
          <a:xfrm>
            <a:off x="4097675" y="2119850"/>
            <a:ext cx="397500" cy="222300"/>
          </a:xfrm>
          <a:prstGeom prst="rect">
            <a:avLst/>
          </a:prstGeom>
          <a:solidFill>
            <a:srgbClr val="0645A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0</a:t>
            </a:r>
            <a:endParaRPr sz="1000" baseline="-2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LSB Oracle (cont.)</a:t>
            </a:r>
            <a:endParaRPr/>
          </a:p>
        </p:txBody>
      </p:sp>
      <p:sp>
        <p:nvSpPr>
          <p:cNvPr id="360" name="Google Shape;36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Oracle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(2</a:t>
            </a:r>
            <a:r>
              <a:rPr lang="zh-TW" baseline="30000"/>
              <a:t>-1</a:t>
            </a:r>
            <a:r>
              <a:rPr lang="zh-TW"/>
              <a:t>)</a:t>
            </a:r>
            <a:r>
              <a:rPr lang="zh-TW" baseline="30000"/>
              <a:t>e</a:t>
            </a:r>
            <a:r>
              <a:rPr lang="zh-TW"/>
              <a:t>c → 2</a:t>
            </a:r>
            <a:r>
              <a:rPr lang="zh-TW" baseline="30000"/>
              <a:t>-1</a:t>
            </a:r>
            <a:r>
              <a:rPr lang="zh-TW"/>
              <a:t>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</a:t>
            </a:r>
            <a:r>
              <a:rPr lang="zh-TW" baseline="30000"/>
              <a:t>-1</a:t>
            </a:r>
            <a:r>
              <a:rPr lang="zh-TW"/>
              <a:t>m = 2y</a:t>
            </a:r>
            <a:r>
              <a:rPr lang="zh-TW" baseline="-25000"/>
              <a:t>2</a:t>
            </a:r>
            <a:r>
              <a:rPr lang="zh-TW"/>
              <a:t> + x</a:t>
            </a:r>
            <a:r>
              <a:rPr lang="zh-TW" baseline="-25000"/>
              <a:t>1</a:t>
            </a:r>
            <a:r>
              <a:rPr lang="zh-TW"/>
              <a:t> + 2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 = [2y</a:t>
            </a:r>
            <a:r>
              <a:rPr lang="zh-TW" baseline="-25000"/>
              <a:t>2</a:t>
            </a:r>
            <a:r>
              <a:rPr lang="zh-TW"/>
              <a:t> + x</a:t>
            </a:r>
            <a:r>
              <a:rPr lang="zh-TW" baseline="-25000"/>
              <a:t>1</a:t>
            </a:r>
            <a:r>
              <a:rPr lang="zh-TW"/>
              <a:t> + 2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]</a:t>
            </a:r>
            <a:r>
              <a:rPr lang="zh-TW" baseline="-25000"/>
              <a:t>modn</a:t>
            </a:r>
            <a:r>
              <a:rPr lang="zh-TW"/>
              <a:t> (mod 2)</a:t>
            </a:r>
            <a:endParaRPr/>
          </a:p>
          <a:p>
            <a:pPr marL="457200" lvl="0" indent="457200" algn="l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 = [2</a:t>
            </a:r>
            <a:r>
              <a:rPr lang="zh-TW" sz="1400" baseline="30000"/>
              <a:t>-1</a:t>
            </a:r>
            <a:r>
              <a:rPr lang="zh-TW" sz="1400"/>
              <a:t>x</a:t>
            </a:r>
            <a:r>
              <a:rPr lang="zh-TW" sz="1400" baseline="-25000"/>
              <a:t>0</a:t>
            </a:r>
            <a:r>
              <a:rPr lang="zh-TW" sz="1400"/>
              <a:t>]</a:t>
            </a:r>
            <a:r>
              <a:rPr lang="zh-TW" sz="1400" baseline="-25000"/>
              <a:t>modn</a:t>
            </a:r>
            <a:r>
              <a:rPr lang="zh-TW" sz="1400"/>
              <a:t> + x</a:t>
            </a:r>
            <a:r>
              <a:rPr lang="zh-TW" sz="1400" baseline="-25000"/>
              <a:t>1</a:t>
            </a:r>
            <a:r>
              <a:rPr lang="zh-TW" sz="1400"/>
              <a:t> (mod 2)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x</a:t>
            </a:r>
            <a:r>
              <a:rPr lang="zh-TW" baseline="-25000"/>
              <a:t>1</a:t>
            </a:r>
            <a:r>
              <a:rPr lang="zh-TW"/>
              <a:t> = r - [2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]</a:t>
            </a:r>
            <a:r>
              <a:rPr lang="zh-TW" baseline="-25000"/>
              <a:t>modn</a:t>
            </a:r>
            <a:r>
              <a:rPr lang="zh-TW"/>
              <a:t> (mod 2)</a:t>
            </a:r>
            <a:endParaRPr/>
          </a:p>
        </p:txBody>
      </p:sp>
      <p:sp>
        <p:nvSpPr>
          <p:cNvPr id="361" name="Google Shape;36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362" name="Google Shape;362;p54"/>
          <p:cNvSpPr/>
          <p:nvPr/>
        </p:nvSpPr>
        <p:spPr>
          <a:xfrm>
            <a:off x="1334375" y="2119850"/>
            <a:ext cx="23658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y</a:t>
            </a:r>
            <a:r>
              <a:rPr lang="zh-TW" sz="1000" baseline="-25000">
                <a:solidFill>
                  <a:schemeClr val="lt2"/>
                </a:solidFill>
              </a:rPr>
              <a:t>2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63" name="Google Shape;363;p54"/>
          <p:cNvSpPr/>
          <p:nvPr/>
        </p:nvSpPr>
        <p:spPr>
          <a:xfrm>
            <a:off x="4097675" y="2119850"/>
            <a:ext cx="3975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0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64" name="Google Shape;364;p54"/>
          <p:cNvSpPr/>
          <p:nvPr/>
        </p:nvSpPr>
        <p:spPr>
          <a:xfrm>
            <a:off x="3700175" y="2119850"/>
            <a:ext cx="397500" cy="222300"/>
          </a:xfrm>
          <a:prstGeom prst="rect">
            <a:avLst/>
          </a:prstGeom>
          <a:solidFill>
            <a:srgbClr val="0645A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1</a:t>
            </a:r>
            <a:endParaRPr sz="1000" baseline="-2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LSB Oracle (cont.)</a:t>
            </a:r>
            <a:endParaRPr dirty="0"/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Oracle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(2</a:t>
            </a:r>
            <a:r>
              <a:rPr lang="zh-TW" baseline="30000"/>
              <a:t>-2</a:t>
            </a:r>
            <a:r>
              <a:rPr lang="zh-TW"/>
              <a:t>)</a:t>
            </a:r>
            <a:r>
              <a:rPr lang="zh-TW" baseline="30000"/>
              <a:t>e</a:t>
            </a:r>
            <a:r>
              <a:rPr lang="zh-TW"/>
              <a:t>c → 2</a:t>
            </a:r>
            <a:r>
              <a:rPr lang="zh-TW" baseline="30000"/>
              <a:t>-2</a:t>
            </a:r>
            <a:r>
              <a:rPr lang="zh-TW"/>
              <a:t>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</a:t>
            </a:r>
            <a:r>
              <a:rPr lang="zh-TW" baseline="30000"/>
              <a:t>-2</a:t>
            </a:r>
            <a:r>
              <a:rPr lang="zh-TW"/>
              <a:t>m = 2y</a:t>
            </a:r>
            <a:r>
              <a:rPr lang="zh-TW" baseline="-25000"/>
              <a:t>3</a:t>
            </a:r>
            <a:r>
              <a:rPr lang="zh-TW"/>
              <a:t> + x</a:t>
            </a:r>
            <a:r>
              <a:rPr lang="zh-TW" baseline="-25000"/>
              <a:t>2</a:t>
            </a:r>
            <a:r>
              <a:rPr lang="zh-TW"/>
              <a:t> + 2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1</a:t>
            </a:r>
            <a:r>
              <a:rPr lang="zh-TW"/>
              <a:t> + 2</a:t>
            </a:r>
            <a:r>
              <a:rPr lang="zh-TW" baseline="30000"/>
              <a:t>-2</a:t>
            </a:r>
            <a:r>
              <a:rPr lang="zh-TW"/>
              <a:t>x</a:t>
            </a:r>
            <a:r>
              <a:rPr lang="zh-TW" baseline="-25000"/>
              <a:t>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 = [2y</a:t>
            </a:r>
            <a:r>
              <a:rPr lang="zh-TW" baseline="-25000"/>
              <a:t>3</a:t>
            </a:r>
            <a:r>
              <a:rPr lang="zh-TW"/>
              <a:t> + x</a:t>
            </a:r>
            <a:r>
              <a:rPr lang="zh-TW" baseline="-25000"/>
              <a:t>2</a:t>
            </a:r>
            <a:r>
              <a:rPr lang="zh-TW"/>
              <a:t> + 2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1</a:t>
            </a:r>
            <a:r>
              <a:rPr lang="zh-TW"/>
              <a:t> + 2</a:t>
            </a:r>
            <a:r>
              <a:rPr lang="zh-TW" baseline="30000"/>
              <a:t>-2</a:t>
            </a: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]</a:t>
            </a:r>
            <a:r>
              <a:rPr lang="zh-TW" baseline="-25000"/>
              <a:t>modn</a:t>
            </a:r>
            <a:r>
              <a:rPr lang="zh-TW"/>
              <a:t> (mod 2)</a:t>
            </a:r>
            <a:endParaRPr/>
          </a:p>
          <a:p>
            <a:pPr marL="457200" lvl="0" indent="457200" algn="l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 = [2</a:t>
            </a:r>
            <a:r>
              <a:rPr lang="zh-TW" sz="1400" baseline="30000"/>
              <a:t>-2</a:t>
            </a:r>
            <a:r>
              <a:rPr lang="zh-TW" sz="1400"/>
              <a:t>x</a:t>
            </a:r>
            <a:r>
              <a:rPr lang="zh-TW" sz="1400" baseline="-25000"/>
              <a:t>0</a:t>
            </a:r>
            <a:r>
              <a:rPr lang="zh-TW" sz="1400"/>
              <a:t> + 2</a:t>
            </a:r>
            <a:r>
              <a:rPr lang="zh-TW" sz="1400" baseline="30000"/>
              <a:t>-1</a:t>
            </a:r>
            <a:r>
              <a:rPr lang="zh-TW" sz="1400"/>
              <a:t>x</a:t>
            </a:r>
            <a:r>
              <a:rPr lang="zh-TW" sz="1400" baseline="-25000"/>
              <a:t>1</a:t>
            </a:r>
            <a:r>
              <a:rPr lang="zh-TW" sz="1400"/>
              <a:t>]</a:t>
            </a:r>
            <a:r>
              <a:rPr lang="zh-TW" sz="1400" baseline="-25000"/>
              <a:t>modn</a:t>
            </a:r>
            <a:r>
              <a:rPr lang="zh-TW" sz="1400"/>
              <a:t> + x</a:t>
            </a:r>
            <a:r>
              <a:rPr lang="zh-TW" sz="1400" baseline="-25000"/>
              <a:t>2</a:t>
            </a:r>
            <a:r>
              <a:rPr lang="zh-TW" sz="1400"/>
              <a:t> (mod 2)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x</a:t>
            </a:r>
            <a:r>
              <a:rPr lang="zh-TW" baseline="-25000"/>
              <a:t>2</a:t>
            </a:r>
            <a:r>
              <a:rPr lang="zh-TW"/>
              <a:t> = r - [2</a:t>
            </a:r>
            <a:r>
              <a:rPr lang="zh-TW" baseline="30000"/>
              <a:t>-2</a:t>
            </a: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 + 2</a:t>
            </a:r>
            <a:r>
              <a:rPr lang="zh-TW" baseline="30000"/>
              <a:t>-1</a:t>
            </a:r>
            <a:r>
              <a:rPr lang="zh-TW"/>
              <a:t>x</a:t>
            </a:r>
            <a:r>
              <a:rPr lang="zh-TW" baseline="-25000"/>
              <a:t>1</a:t>
            </a:r>
            <a:r>
              <a:rPr lang="zh-TW"/>
              <a:t>]</a:t>
            </a:r>
            <a:r>
              <a:rPr lang="zh-TW" baseline="-25000"/>
              <a:t>modn</a:t>
            </a:r>
            <a:r>
              <a:rPr lang="zh-TW"/>
              <a:t> (mod 2)</a:t>
            </a:r>
            <a:endParaRPr/>
          </a:p>
        </p:txBody>
      </p:sp>
      <p:sp>
        <p:nvSpPr>
          <p:cNvPr id="371" name="Google Shape;37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1334375" y="2119850"/>
            <a:ext cx="19683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y</a:t>
            </a:r>
            <a:r>
              <a:rPr lang="zh-TW" sz="1000" baseline="-25000">
                <a:solidFill>
                  <a:schemeClr val="lt2"/>
                </a:solidFill>
              </a:rPr>
              <a:t>3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73" name="Google Shape;373;p55"/>
          <p:cNvSpPr/>
          <p:nvPr/>
        </p:nvSpPr>
        <p:spPr>
          <a:xfrm>
            <a:off x="4097675" y="2119850"/>
            <a:ext cx="3975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0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74" name="Google Shape;374;p55"/>
          <p:cNvSpPr/>
          <p:nvPr/>
        </p:nvSpPr>
        <p:spPr>
          <a:xfrm>
            <a:off x="3700175" y="2119850"/>
            <a:ext cx="397500" cy="22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1</a:t>
            </a:r>
            <a:endParaRPr sz="1000" baseline="-25000">
              <a:solidFill>
                <a:schemeClr val="lt2"/>
              </a:solidFill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3302675" y="2119850"/>
            <a:ext cx="397500" cy="222300"/>
          </a:xfrm>
          <a:prstGeom prst="rect">
            <a:avLst/>
          </a:prstGeom>
          <a:solidFill>
            <a:srgbClr val="0645A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</a:rPr>
              <a:t>x</a:t>
            </a:r>
            <a:r>
              <a:rPr lang="zh-TW" sz="1000" baseline="-25000">
                <a:solidFill>
                  <a:schemeClr val="lt2"/>
                </a:solidFill>
              </a:rPr>
              <a:t>2</a:t>
            </a:r>
            <a:endParaRPr sz="1000" baseline="-2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LSB Oracle (cont.)</a:t>
            </a: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recover one bit every oracle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log(n) oracles totally</a:t>
            </a:r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Lab: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dirty="0"/>
              <a:t>LSB Oracle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43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Discrete Logarithm</a:t>
            </a:r>
            <a:endParaRPr/>
          </a:p>
        </p:txBody>
      </p:sp>
      <p:sp>
        <p:nvSpPr>
          <p:cNvPr id="388" name="Google Shape;38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Diffie-Hellman Key Exchange</a:t>
            </a:r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Set-up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 large prime 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an integer 𝛼 ∊ {2, 3, … , p – 2}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Publish p and 𝛼</a:t>
            </a:r>
            <a:endParaRPr sz="1000"/>
          </a:p>
        </p:txBody>
      </p:sp>
      <p:sp>
        <p:nvSpPr>
          <p:cNvPr id="395" name="Google Shape;39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Diffie-Hellman Key Exchange</a:t>
            </a:r>
            <a:endParaRPr/>
          </a:p>
        </p:txBody>
      </p:sp>
      <p:sp>
        <p:nvSpPr>
          <p:cNvPr id="401" name="Google Shape;401;p59"/>
          <p:cNvSpPr txBox="1"/>
          <p:nvPr/>
        </p:nvSpPr>
        <p:spPr>
          <a:xfrm>
            <a:off x="1530900" y="2263950"/>
            <a:ext cx="169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 = α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4368450" y="1889900"/>
            <a:ext cx="4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4261500" y="2413975"/>
            <a:ext cx="6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4" name="Google Shape;404;p59"/>
          <p:cNvCxnSpPr/>
          <p:nvPr/>
        </p:nvCxnSpPr>
        <p:spPr>
          <a:xfrm>
            <a:off x="3387450" y="2351600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59"/>
          <p:cNvCxnSpPr/>
          <p:nvPr/>
        </p:nvCxnSpPr>
        <p:spPr>
          <a:xfrm rot="10800000">
            <a:off x="3387450" y="2875663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9863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22660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9"/>
          <p:cNvSpPr txBox="1"/>
          <p:nvPr/>
        </p:nvSpPr>
        <p:spPr>
          <a:xfrm>
            <a:off x="4975350" y="10834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random private key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b ∊ {1, 2, … , p–1} </a:t>
            </a:r>
            <a:endParaRPr/>
          </a:p>
        </p:txBody>
      </p:sp>
      <p:sp>
        <p:nvSpPr>
          <p:cNvPr id="409" name="Google Shape;409;p59"/>
          <p:cNvSpPr txBox="1"/>
          <p:nvPr/>
        </p:nvSpPr>
        <p:spPr>
          <a:xfrm>
            <a:off x="1101600" y="10834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random private key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a ∊ {1, 2, … , p–1} </a:t>
            </a:r>
            <a:endParaRPr/>
          </a:p>
        </p:txBody>
      </p:sp>
      <p:sp>
        <p:nvSpPr>
          <p:cNvPr id="410" name="Google Shape;410;p59"/>
          <p:cNvSpPr txBox="1"/>
          <p:nvPr/>
        </p:nvSpPr>
        <p:spPr>
          <a:xfrm>
            <a:off x="5919900" y="2263961"/>
            <a:ext cx="169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 = α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1101600" y="31881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Caluculate common secret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 = B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(α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59"/>
          <p:cNvSpPr txBox="1"/>
          <p:nvPr/>
        </p:nvSpPr>
        <p:spPr>
          <a:xfrm>
            <a:off x="4975350" y="3188163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Caluculate common secret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 = A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(α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59"/>
          <p:cNvSpPr txBox="1"/>
          <p:nvPr/>
        </p:nvSpPr>
        <p:spPr>
          <a:xfrm>
            <a:off x="1415250" y="440840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y = AES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4368450" y="4171950"/>
            <a:ext cx="4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59"/>
          <p:cNvSpPr txBox="1"/>
          <p:nvPr/>
        </p:nvSpPr>
        <p:spPr>
          <a:xfrm>
            <a:off x="5626650" y="4408400"/>
            <a:ext cx="184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 = AES</a:t>
            </a:r>
            <a:r>
              <a:rPr lang="zh-TW" sz="1800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6" name="Google Shape;416;p59"/>
          <p:cNvCxnSpPr>
            <a:stCxn id="413" idx="3"/>
            <a:endCxn id="415" idx="1"/>
          </p:cNvCxnSpPr>
          <p:nvPr/>
        </p:nvCxnSpPr>
        <p:spPr>
          <a:xfrm>
            <a:off x="3257550" y="4639250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59"/>
          <p:cNvCxnSpPr/>
          <p:nvPr/>
        </p:nvCxnSpPr>
        <p:spPr>
          <a:xfrm>
            <a:off x="237450" y="3942200"/>
            <a:ext cx="8669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Discrete Logarithm Problem</a:t>
            </a:r>
            <a:endParaRPr/>
          </a:p>
        </p:txBody>
      </p:sp>
      <p:sp>
        <p:nvSpPr>
          <p:cNvPr id="424" name="Google Shape;424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finite cyclic group ℤ</a:t>
            </a:r>
            <a:r>
              <a:rPr lang="zh-TW" baseline="-25000"/>
              <a:t>p</a:t>
            </a:r>
            <a:r>
              <a:rPr lang="zh-TW" baseline="30000"/>
              <a:t>*</a:t>
            </a:r>
            <a:r>
              <a:rPr lang="zh-TW"/>
              <a:t> of order p – 1 and a primitive element 𝛼 ∊ ℤ</a:t>
            </a:r>
            <a:r>
              <a:rPr lang="zh-TW" baseline="-25000"/>
              <a:t>p</a:t>
            </a:r>
            <a:r>
              <a:rPr lang="zh-TW" baseline="30000"/>
              <a:t>*</a:t>
            </a:r>
            <a:r>
              <a:rPr lang="zh-TW"/>
              <a:t> and another element 𝛽 ∊ ℤ</a:t>
            </a:r>
            <a:r>
              <a:rPr lang="zh-TW" baseline="-25000"/>
              <a:t>p</a:t>
            </a:r>
            <a:r>
              <a:rPr lang="zh-TW" baseline="30000"/>
              <a:t>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DLP is the problem of determining the integer        1 ≤ x ≤ p – 1 such that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𝛼</a:t>
            </a:r>
            <a:r>
              <a:rPr lang="zh-TW" baseline="30000"/>
              <a:t>x</a:t>
            </a:r>
            <a:r>
              <a:rPr lang="zh-TW"/>
              <a:t> = 𝛽 (mod p)</a:t>
            </a:r>
            <a:endParaRPr/>
          </a:p>
        </p:txBody>
      </p:sp>
      <p:sp>
        <p:nvSpPr>
          <p:cNvPr id="425" name="Google Shape;42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ElGamal Encryption Scheme</a:t>
            </a:r>
            <a:endParaRPr/>
          </a:p>
        </p:txBody>
      </p:sp>
      <p:sp>
        <p:nvSpPr>
          <p:cNvPr id="431" name="Google Shape;431;p61"/>
          <p:cNvSpPr txBox="1"/>
          <p:nvPr/>
        </p:nvSpPr>
        <p:spPr>
          <a:xfrm>
            <a:off x="311700" y="2571750"/>
            <a:ext cx="307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the ephemeral key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𝛼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61"/>
          <p:cNvSpPr txBox="1"/>
          <p:nvPr/>
        </p:nvSpPr>
        <p:spPr>
          <a:xfrm>
            <a:off x="3804150" y="130415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(p,𝛼,𝛽)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61"/>
          <p:cNvSpPr txBox="1"/>
          <p:nvPr/>
        </p:nvSpPr>
        <p:spPr>
          <a:xfrm>
            <a:off x="4000650" y="3904475"/>
            <a:ext cx="11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y)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4" name="Google Shape;434;p61"/>
          <p:cNvCxnSpPr/>
          <p:nvPr/>
        </p:nvCxnSpPr>
        <p:spPr>
          <a:xfrm>
            <a:off x="3387450" y="4366175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61"/>
          <p:cNvCxnSpPr/>
          <p:nvPr/>
        </p:nvCxnSpPr>
        <p:spPr>
          <a:xfrm rot="10800000">
            <a:off x="3387450" y="176583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6" name="Google Shape;4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22824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1"/>
          <p:cNvSpPr txBox="1"/>
          <p:nvPr/>
        </p:nvSpPr>
        <p:spPr>
          <a:xfrm>
            <a:off x="5756550" y="1017725"/>
            <a:ext cx="33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d =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∊ {2, … , p–2} </a:t>
            </a:r>
            <a:endParaRPr/>
          </a:p>
        </p:txBody>
      </p:sp>
      <p:sp>
        <p:nvSpPr>
          <p:cNvPr id="439" name="Google Shape;439;p61"/>
          <p:cNvSpPr txBox="1"/>
          <p:nvPr/>
        </p:nvSpPr>
        <p:spPr>
          <a:xfrm>
            <a:off x="311700" y="318852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the masking key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𝛽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61"/>
          <p:cNvSpPr txBox="1"/>
          <p:nvPr/>
        </p:nvSpPr>
        <p:spPr>
          <a:xfrm>
            <a:off x="5756550" y="1403413"/>
            <a:ext cx="32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𝛽 =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𝛼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/>
          </a:p>
        </p:txBody>
      </p:sp>
      <p:sp>
        <p:nvSpPr>
          <p:cNvPr id="441" name="Google Shape;441;p61"/>
          <p:cNvSpPr txBox="1"/>
          <p:nvPr/>
        </p:nvSpPr>
        <p:spPr>
          <a:xfrm>
            <a:off x="311700" y="2184050"/>
            <a:ext cx="32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i =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∊ {2, … , p–2} </a:t>
            </a:r>
            <a:endParaRPr/>
          </a:p>
        </p:txBody>
      </p:sp>
      <p:sp>
        <p:nvSpPr>
          <p:cNvPr id="442" name="Google Shape;442;p61"/>
          <p:cNvSpPr txBox="1"/>
          <p:nvPr/>
        </p:nvSpPr>
        <p:spPr>
          <a:xfrm>
            <a:off x="311700" y="37505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Encrypt the message 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y = x ×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5756550" y="37331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the masking key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61"/>
          <p:cNvSpPr txBox="1"/>
          <p:nvPr/>
        </p:nvSpPr>
        <p:spPr>
          <a:xfrm>
            <a:off x="5756550" y="436617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Decrypt the message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 = y ×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(mod 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Thanks!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Over 95% of these slides provided by </a:t>
            </a:r>
            <a:r>
              <a:rPr lang="en-US" dirty="0" err="1"/>
              <a:t>Kuruwa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Computational Aspects</a:t>
            </a:r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Key generation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Generation of prime 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 has size of at least 1024 bits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Requires two modular exponentiations and a modular multiplictation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All operands have the bitlength of log</a:t>
            </a:r>
            <a:r>
              <a:rPr lang="zh-TW" baseline="-25000"/>
              <a:t>2</a:t>
            </a:r>
            <a:r>
              <a:rPr lang="zh-TW"/>
              <a:t> 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Efficient execution requires methods such as the square-and-multiply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Requires one modular exponentiation and one modular inversion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inversion can be computed from the ephemeral key</a:t>
            </a:r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Security</a:t>
            </a:r>
            <a:endParaRPr/>
          </a:p>
        </p:txBody>
      </p:sp>
      <p:sp>
        <p:nvSpPr>
          <p:cNvPr id="458" name="Google Shape;458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Summary of records for computing discrete logarithms</a:t>
            </a:r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25" y="1063901"/>
            <a:ext cx="1951926" cy="359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Generalized DLP</a:t>
            </a:r>
            <a:endParaRPr/>
          </a:p>
        </p:txBody>
      </p:sp>
      <p:sp>
        <p:nvSpPr>
          <p:cNvPr id="466" name="Google Shape;46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Generalized DLP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Let (G, ∘) be an abelian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Given g, h ∊ G, find x (if it exists) such that g</a:t>
            </a:r>
            <a:r>
              <a:rPr lang="zh-TW" baseline="30000"/>
              <a:t>x</a:t>
            </a:r>
            <a:r>
              <a:rPr lang="zh-TW"/>
              <a:t> = 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difficulty of this problem depends on the group 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Very easy: polynomial time algorithm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e.g. (ℤ</a:t>
            </a:r>
            <a:r>
              <a:rPr lang="zh-TW" baseline="-25000"/>
              <a:t>N</a:t>
            </a:r>
            <a:r>
              <a:rPr lang="zh-TW"/>
              <a:t> , +)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Rather hard: sub-exponential time algorithm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e.g. (𝔽</a:t>
            </a:r>
            <a:r>
              <a:rPr lang="zh-TW" baseline="-25000"/>
              <a:t>p</a:t>
            </a:r>
            <a:r>
              <a:rPr lang="zh-TW"/>
              <a:t> , ×)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Very hard: exponential time algorithm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e.g. Elliptic Curve groups</a:t>
            </a:r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Attacks against the DLP</a:t>
            </a:r>
            <a:endParaRPr/>
          </a:p>
        </p:txBody>
      </p:sp>
      <p:sp>
        <p:nvSpPr>
          <p:cNvPr id="473" name="Google Shape;473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Generic algorithms: Work in any cyclic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Brute-Force 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Baby-Step-Giant-Step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Pollard’s Rho 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Pohlig-Hellman Method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Non-generic Algorithms: Work only in specific groups, in particular in ℤ</a:t>
            </a:r>
            <a:r>
              <a:rPr lang="zh-TW" baseline="-25000"/>
              <a:t>p</a:t>
            </a:r>
            <a:r>
              <a:rPr lang="zh-TW" baseline="30000"/>
              <a:t>*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Index Calculus Method 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Baby-Step-Giant-Step</a:t>
            </a:r>
            <a:endParaRPr/>
          </a:p>
        </p:txBody>
      </p:sp>
      <p:sp>
        <p:nvSpPr>
          <p:cNvPr id="509" name="Google Shape;50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3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A cyclic group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of order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, having a generator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and an element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3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A value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satisfying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zh-TW" sz="1350" baseline="30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zh-TW" sz="13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zh-TW" sz="13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endParaRPr sz="13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1700" lvl="0" indent="-314325" algn="l" rtl="0">
              <a:spcBef>
                <a:spcPts val="60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 i="1">
                <a:solidFill>
                  <a:srgbClr val="F8F9FA"/>
                </a:solidFill>
              </a:rPr>
              <a:t>m</a:t>
            </a:r>
            <a:r>
              <a:rPr lang="zh-TW" sz="1350">
                <a:solidFill>
                  <a:srgbClr val="F8F9FA"/>
                </a:solidFill>
              </a:rPr>
              <a:t> ← Ceiling(√</a:t>
            </a:r>
            <a:r>
              <a:rPr lang="zh-TW" sz="1350" i="1">
                <a:solidFill>
                  <a:srgbClr val="F8F9FA"/>
                </a:solidFill>
              </a:rPr>
              <a:t>n</a:t>
            </a:r>
            <a:r>
              <a:rPr lang="zh-TW" sz="1350">
                <a:solidFill>
                  <a:srgbClr val="F8F9FA"/>
                </a:solidFill>
              </a:rPr>
              <a:t>)</a:t>
            </a:r>
            <a:endParaRPr sz="1350">
              <a:solidFill>
                <a:srgbClr val="F8F9FA"/>
              </a:solidFill>
            </a:endParaRPr>
          </a:p>
          <a:p>
            <a:pPr marL="901700" lvl="0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For all </a:t>
            </a:r>
            <a:r>
              <a:rPr lang="zh-TW" sz="1350" i="1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 where 0 ≤ </a:t>
            </a:r>
            <a:r>
              <a:rPr lang="zh-TW" sz="1350" i="1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 &lt; </a:t>
            </a:r>
            <a:r>
              <a:rPr lang="zh-TW" sz="1350" i="1">
                <a:solidFill>
                  <a:srgbClr val="F8F9FA"/>
                </a:solidFill>
              </a:rPr>
              <a:t>m</a:t>
            </a:r>
            <a:r>
              <a:rPr lang="zh-TW" sz="1350">
                <a:solidFill>
                  <a:srgbClr val="F8F9FA"/>
                </a:solidFill>
              </a:rPr>
              <a:t>:</a:t>
            </a:r>
            <a:endParaRPr sz="1350">
              <a:solidFill>
                <a:srgbClr val="F8F9FA"/>
              </a:solidFill>
            </a:endParaRPr>
          </a:p>
          <a:p>
            <a:pPr marL="1790700" lvl="1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Compute </a:t>
            </a:r>
            <a:r>
              <a:rPr lang="zh-TW" sz="1350" i="1">
                <a:solidFill>
                  <a:srgbClr val="F8F9FA"/>
                </a:solidFill>
              </a:rPr>
              <a:t>α</a:t>
            </a:r>
            <a:r>
              <a:rPr lang="zh-TW" sz="1350" i="1" baseline="30000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 and store the pair (</a:t>
            </a:r>
            <a:r>
              <a:rPr lang="zh-TW" sz="1350" i="1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, </a:t>
            </a:r>
            <a:r>
              <a:rPr lang="zh-TW" sz="1350" i="1">
                <a:solidFill>
                  <a:srgbClr val="F8F9FA"/>
                </a:solidFill>
              </a:rPr>
              <a:t>α</a:t>
            </a:r>
            <a:r>
              <a:rPr lang="zh-TW" sz="1350" i="1" baseline="30000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) in a table.</a:t>
            </a:r>
            <a:endParaRPr sz="1350">
              <a:solidFill>
                <a:srgbClr val="F8F9FA"/>
              </a:solidFill>
            </a:endParaRPr>
          </a:p>
          <a:p>
            <a:pPr marL="901700" lvl="0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Compute </a:t>
            </a:r>
            <a:r>
              <a:rPr lang="zh-TW" sz="1350" i="1">
                <a:solidFill>
                  <a:srgbClr val="F8F9FA"/>
                </a:solidFill>
              </a:rPr>
              <a:t>α</a:t>
            </a:r>
            <a:r>
              <a:rPr lang="zh-TW" sz="1350" baseline="30000">
                <a:solidFill>
                  <a:srgbClr val="F8F9FA"/>
                </a:solidFill>
              </a:rPr>
              <a:t>−</a:t>
            </a:r>
            <a:r>
              <a:rPr lang="zh-TW" sz="1350" i="1" baseline="30000">
                <a:solidFill>
                  <a:srgbClr val="F8F9FA"/>
                </a:solidFill>
              </a:rPr>
              <a:t>m</a:t>
            </a:r>
            <a:r>
              <a:rPr lang="zh-TW" sz="1350">
                <a:solidFill>
                  <a:srgbClr val="F8F9FA"/>
                </a:solidFill>
              </a:rPr>
              <a:t>.</a:t>
            </a:r>
            <a:endParaRPr sz="1350">
              <a:solidFill>
                <a:srgbClr val="F8F9FA"/>
              </a:solidFill>
            </a:endParaRPr>
          </a:p>
          <a:p>
            <a:pPr marL="901700" lvl="0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 i="1">
                <a:solidFill>
                  <a:srgbClr val="F8F9FA"/>
                </a:solidFill>
              </a:rPr>
              <a:t>γ</a:t>
            </a:r>
            <a:r>
              <a:rPr lang="zh-TW" sz="1350">
                <a:solidFill>
                  <a:srgbClr val="F8F9FA"/>
                </a:solidFill>
              </a:rPr>
              <a:t> ← </a:t>
            </a:r>
            <a:r>
              <a:rPr lang="zh-TW" sz="1350" i="1">
                <a:solidFill>
                  <a:srgbClr val="F8F9FA"/>
                </a:solidFill>
              </a:rPr>
              <a:t>β</a:t>
            </a:r>
            <a:r>
              <a:rPr lang="zh-TW" sz="1350">
                <a:solidFill>
                  <a:srgbClr val="F8F9FA"/>
                </a:solidFill>
              </a:rPr>
              <a:t>.</a:t>
            </a:r>
            <a:endParaRPr sz="1350">
              <a:solidFill>
                <a:srgbClr val="F8F9FA"/>
              </a:solidFill>
            </a:endParaRPr>
          </a:p>
          <a:p>
            <a:pPr marL="901700" lvl="0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For all </a:t>
            </a:r>
            <a:r>
              <a:rPr lang="zh-TW" sz="1350" i="1">
                <a:solidFill>
                  <a:srgbClr val="F8F9FA"/>
                </a:solidFill>
              </a:rPr>
              <a:t>i</a:t>
            </a:r>
            <a:r>
              <a:rPr lang="zh-TW" sz="1350">
                <a:solidFill>
                  <a:srgbClr val="F8F9FA"/>
                </a:solidFill>
              </a:rPr>
              <a:t> where 0 ≤ </a:t>
            </a:r>
            <a:r>
              <a:rPr lang="zh-TW" sz="1350" i="1">
                <a:solidFill>
                  <a:srgbClr val="F8F9FA"/>
                </a:solidFill>
              </a:rPr>
              <a:t>i</a:t>
            </a:r>
            <a:r>
              <a:rPr lang="zh-TW" sz="1350">
                <a:solidFill>
                  <a:srgbClr val="F8F9FA"/>
                </a:solidFill>
              </a:rPr>
              <a:t> &lt; </a:t>
            </a:r>
            <a:r>
              <a:rPr lang="zh-TW" sz="1350" i="1">
                <a:solidFill>
                  <a:srgbClr val="F8F9FA"/>
                </a:solidFill>
              </a:rPr>
              <a:t>m</a:t>
            </a:r>
            <a:r>
              <a:rPr lang="zh-TW" sz="1350">
                <a:solidFill>
                  <a:srgbClr val="F8F9FA"/>
                </a:solidFill>
              </a:rPr>
              <a:t>:</a:t>
            </a:r>
            <a:endParaRPr sz="1350">
              <a:solidFill>
                <a:srgbClr val="F8F9FA"/>
              </a:solidFill>
            </a:endParaRPr>
          </a:p>
          <a:p>
            <a:pPr marL="1790700" lvl="1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Check to see if γ is the second component (</a:t>
            </a:r>
            <a:r>
              <a:rPr lang="zh-TW" sz="1350" i="1">
                <a:solidFill>
                  <a:srgbClr val="F8F9FA"/>
                </a:solidFill>
              </a:rPr>
              <a:t>α</a:t>
            </a:r>
            <a:r>
              <a:rPr lang="zh-TW" sz="1350" i="1" baseline="30000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) of any pair in the table.</a:t>
            </a:r>
            <a:endParaRPr sz="1350">
              <a:solidFill>
                <a:srgbClr val="F8F9FA"/>
              </a:solidFill>
            </a:endParaRPr>
          </a:p>
          <a:p>
            <a:pPr marL="1790700" lvl="1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If so, return </a:t>
            </a:r>
            <a:r>
              <a:rPr lang="zh-TW" sz="1350" i="1">
                <a:solidFill>
                  <a:srgbClr val="F8F9FA"/>
                </a:solidFill>
              </a:rPr>
              <a:t>im</a:t>
            </a:r>
            <a:r>
              <a:rPr lang="zh-TW" sz="1350">
                <a:solidFill>
                  <a:srgbClr val="F8F9FA"/>
                </a:solidFill>
              </a:rPr>
              <a:t> + </a:t>
            </a:r>
            <a:r>
              <a:rPr lang="zh-TW" sz="1350" i="1">
                <a:solidFill>
                  <a:srgbClr val="F8F9FA"/>
                </a:solidFill>
              </a:rPr>
              <a:t>j</a:t>
            </a:r>
            <a:r>
              <a:rPr lang="zh-TW" sz="1350">
                <a:solidFill>
                  <a:srgbClr val="F8F9FA"/>
                </a:solidFill>
              </a:rPr>
              <a:t>.</a:t>
            </a:r>
            <a:endParaRPr sz="1350">
              <a:solidFill>
                <a:srgbClr val="F8F9FA"/>
              </a:solidFill>
            </a:endParaRPr>
          </a:p>
          <a:p>
            <a:pPr marL="1790700" lvl="1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350">
                <a:solidFill>
                  <a:srgbClr val="F8F9FA"/>
                </a:solidFill>
              </a:rPr>
              <a:t>If not, </a:t>
            </a:r>
            <a:r>
              <a:rPr lang="zh-TW" sz="1350" i="1">
                <a:solidFill>
                  <a:srgbClr val="F8F9FA"/>
                </a:solidFill>
              </a:rPr>
              <a:t>γ</a:t>
            </a:r>
            <a:r>
              <a:rPr lang="zh-TW" sz="1350">
                <a:solidFill>
                  <a:srgbClr val="F8F9FA"/>
                </a:solidFill>
              </a:rPr>
              <a:t> ← </a:t>
            </a:r>
            <a:r>
              <a:rPr lang="zh-TW" sz="1350" i="1">
                <a:solidFill>
                  <a:srgbClr val="F8F9FA"/>
                </a:solidFill>
              </a:rPr>
              <a:t>γ</a:t>
            </a:r>
            <a:r>
              <a:rPr lang="zh-TW" sz="1350">
                <a:solidFill>
                  <a:srgbClr val="F8F9FA"/>
                </a:solidFill>
              </a:rPr>
              <a:t> • </a:t>
            </a:r>
            <a:r>
              <a:rPr lang="zh-TW" sz="1350" i="1">
                <a:solidFill>
                  <a:srgbClr val="F8F9FA"/>
                </a:solidFill>
              </a:rPr>
              <a:t>α</a:t>
            </a:r>
            <a:r>
              <a:rPr lang="zh-TW" sz="1350" baseline="30000">
                <a:solidFill>
                  <a:srgbClr val="F8F9FA"/>
                </a:solidFill>
              </a:rPr>
              <a:t>−</a:t>
            </a:r>
            <a:r>
              <a:rPr lang="zh-TW" sz="1350" i="1" baseline="30000">
                <a:solidFill>
                  <a:srgbClr val="F8F9FA"/>
                </a:solidFill>
              </a:rPr>
              <a:t>m</a:t>
            </a:r>
            <a:r>
              <a:rPr lang="zh-TW" sz="1350">
                <a:solidFill>
                  <a:srgbClr val="F8F9FA"/>
                </a:solidFill>
              </a:rPr>
              <a:t>.</a:t>
            </a:r>
            <a:endParaRPr sz="1350"/>
          </a:p>
        </p:txBody>
      </p:sp>
      <p:sp>
        <p:nvSpPr>
          <p:cNvPr id="510" name="Google Shape;51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Pohlig-Hellman</a:t>
            </a:r>
            <a:endParaRPr/>
          </a:p>
        </p:txBody>
      </p:sp>
      <p:sp>
        <p:nvSpPr>
          <p:cNvPr id="516" name="Google Shape;51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p-1 = p</a:t>
            </a:r>
            <a:r>
              <a:rPr lang="zh-TW" baseline="-25000"/>
              <a:t>1</a:t>
            </a:r>
            <a:r>
              <a:rPr lang="zh-TW"/>
              <a:t>p</a:t>
            </a:r>
            <a:r>
              <a:rPr lang="zh-TW" baseline="-25000"/>
              <a:t>2</a:t>
            </a:r>
            <a:r>
              <a:rPr lang="zh-TW"/>
              <a:t>…p</a:t>
            </a:r>
            <a:r>
              <a:rPr lang="zh-TW" baseline="-25000"/>
              <a:t>k</a:t>
            </a:r>
            <a:endParaRPr baseline="-25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(g</a:t>
            </a:r>
            <a:r>
              <a:rPr lang="zh-TW" baseline="30000"/>
              <a:t>(p-1)/p</a:t>
            </a:r>
            <a:r>
              <a:rPr lang="zh-TW" sz="1000" baseline="30000"/>
              <a:t>i</a:t>
            </a:r>
            <a:r>
              <a:rPr lang="zh-TW"/>
              <a:t>)</a:t>
            </a:r>
            <a:r>
              <a:rPr lang="zh-TW" baseline="30000"/>
              <a:t>p</a:t>
            </a:r>
            <a:r>
              <a:rPr lang="zh-TW" sz="1000" baseline="30000"/>
              <a:t>i</a:t>
            </a:r>
            <a:r>
              <a:rPr lang="zh-TW" baseline="-25000"/>
              <a:t> </a:t>
            </a:r>
            <a:r>
              <a:rPr lang="zh-TW"/>
              <a:t>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</a:t>
            </a:r>
            <a:r>
              <a:rPr lang="zh-TW" baseline="-25000"/>
              <a:t>i</a:t>
            </a:r>
            <a:r>
              <a:rPr lang="zh-TW"/>
              <a:t> = g</a:t>
            </a:r>
            <a:r>
              <a:rPr lang="zh-TW" baseline="30000"/>
              <a:t>(p-1)/p</a:t>
            </a:r>
            <a:r>
              <a:rPr lang="zh-TW" sz="1000" baseline="30000"/>
              <a:t>i</a:t>
            </a:r>
            <a:r>
              <a:rPr lang="zh-TW"/>
              <a:t> has order p</a:t>
            </a:r>
            <a:r>
              <a:rPr lang="zh-TW" baseline="-25000"/>
              <a:t>i</a:t>
            </a:r>
            <a:endParaRPr baseline="-25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(g</a:t>
            </a:r>
            <a:r>
              <a:rPr lang="zh-TW" baseline="-25000"/>
              <a:t>i</a:t>
            </a:r>
            <a:r>
              <a:rPr lang="zh-TW"/>
              <a:t>)</a:t>
            </a:r>
            <a:r>
              <a:rPr lang="zh-TW" baseline="30000"/>
              <a:t>x </a:t>
            </a:r>
            <a:r>
              <a:rPr lang="zh-TW"/>
              <a:t>= (g</a:t>
            </a:r>
            <a:r>
              <a:rPr lang="zh-TW" baseline="-25000"/>
              <a:t>i</a:t>
            </a:r>
            <a:r>
              <a:rPr lang="zh-TW"/>
              <a:t>)</a:t>
            </a:r>
            <a:r>
              <a:rPr lang="zh-TW" baseline="30000"/>
              <a:t>(x mod p</a:t>
            </a:r>
            <a:r>
              <a:rPr lang="zh-TW" sz="1000" baseline="30000"/>
              <a:t>i</a:t>
            </a:r>
            <a:r>
              <a:rPr lang="zh-TW" baseline="30000"/>
              <a:t>)</a:t>
            </a:r>
            <a:r>
              <a:rPr lang="zh-TW"/>
              <a:t> = y</a:t>
            </a:r>
            <a:r>
              <a:rPr lang="zh-TW" baseline="30000"/>
              <a:t>(p-1)/p</a:t>
            </a:r>
            <a:r>
              <a:rPr lang="zh-TW" sz="1000" baseline="30000"/>
              <a:t>i</a:t>
            </a:r>
            <a:r>
              <a:rPr lang="zh-TW"/>
              <a:t> = h</a:t>
            </a:r>
            <a:r>
              <a:rPr lang="zh-TW" baseline="-25000"/>
              <a:t>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x</a:t>
            </a:r>
            <a:r>
              <a:rPr lang="zh-TW" baseline="-25000"/>
              <a:t>i</a:t>
            </a:r>
            <a:r>
              <a:rPr lang="zh-TW"/>
              <a:t> such that (g</a:t>
            </a:r>
            <a:r>
              <a:rPr lang="zh-TW" baseline="-25000"/>
              <a:t>i</a:t>
            </a:r>
            <a:r>
              <a:rPr lang="zh-TW"/>
              <a:t>)</a:t>
            </a:r>
            <a:r>
              <a:rPr lang="zh-TW" baseline="30000"/>
              <a:t>x</a:t>
            </a:r>
            <a:r>
              <a:rPr lang="zh-TW"/>
              <a:t> = h</a:t>
            </a:r>
            <a:r>
              <a:rPr lang="zh-TW" baseline="-25000"/>
              <a:t>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e.x. BSGS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</a:t>
            </a:r>
            <a:r>
              <a:rPr lang="zh-TW" baseline="-25000"/>
              <a:t>i</a:t>
            </a:r>
            <a:r>
              <a:rPr lang="zh-TW"/>
              <a:t> = x (mod p</a:t>
            </a:r>
            <a:r>
              <a:rPr lang="zh-TW" baseline="-25000"/>
              <a:t>i</a:t>
            </a:r>
            <a:r>
              <a:rPr lang="zh-TW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CRT to recover x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Runtime: O(∑</a:t>
            </a:r>
            <a:r>
              <a:rPr lang="zh-TW" baseline="-25000"/>
              <a:t>i</a:t>
            </a:r>
            <a:r>
              <a:rPr lang="zh-TW"/>
              <a:t>(logn+</a:t>
            </a:r>
            <a:r>
              <a:rPr lang="zh-TW">
                <a:solidFill>
                  <a:srgbClr val="F8F9FA"/>
                </a:solidFill>
              </a:rPr>
              <a:t>√</a:t>
            </a:r>
            <a:r>
              <a:rPr lang="zh-TW" i="1">
                <a:solidFill>
                  <a:srgbClr val="F8F9FA"/>
                </a:solidFill>
              </a:rPr>
              <a:t>p</a:t>
            </a:r>
            <a:r>
              <a:rPr lang="zh-TW" i="1" baseline="-25000">
                <a:solidFill>
                  <a:srgbClr val="F8F9FA"/>
                </a:solidFill>
              </a:rPr>
              <a:t>i</a:t>
            </a:r>
            <a:r>
              <a:rPr lang="zh-TW"/>
              <a:t>))</a:t>
            </a:r>
            <a:endParaRPr/>
          </a:p>
        </p:txBody>
      </p:sp>
      <p:sp>
        <p:nvSpPr>
          <p:cNvPr id="517" name="Google Shape;51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pic>
        <p:nvPicPr>
          <p:cNvPr id="518" name="Google Shape;5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00" y="1655485"/>
            <a:ext cx="3900449" cy="236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Pohlig-Hellman</a:t>
            </a:r>
            <a:endParaRPr/>
          </a:p>
        </p:txBody>
      </p:sp>
      <p:sp>
        <p:nvSpPr>
          <p:cNvPr id="524" name="Google Shape;5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sp>
        <p:nvSpPr>
          <p:cNvPr id="525" name="Google Shape;52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4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A cyclic group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of order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n = p</a:t>
            </a:r>
            <a:r>
              <a:rPr lang="zh-TW" sz="1450" i="1" baseline="-25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...p</a:t>
            </a:r>
            <a:r>
              <a:rPr lang="zh-TW" sz="1450" i="1" baseline="-25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, having a generator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and an element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4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A value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satisfying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zh-TW" sz="1450" baseline="30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1700" lvl="0" indent="-314325" algn="l" rtl="0">
              <a:spcBef>
                <a:spcPts val="60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For all i where</a:t>
            </a:r>
            <a:r>
              <a:rPr lang="zh-TW" sz="1450" i="1">
                <a:solidFill>
                  <a:srgbClr val="F8F9FA"/>
                </a:solidFill>
              </a:rPr>
              <a:t> </a:t>
            </a:r>
            <a:r>
              <a:rPr lang="zh-TW" sz="1450">
                <a:solidFill>
                  <a:srgbClr val="F8F9FA"/>
                </a:solidFill>
              </a:rPr>
              <a:t>1 ≤ </a:t>
            </a:r>
            <a:r>
              <a:rPr lang="zh-TW" sz="1450" i="1">
                <a:solidFill>
                  <a:srgbClr val="F8F9FA"/>
                </a:solidFill>
              </a:rPr>
              <a:t>i</a:t>
            </a:r>
            <a:r>
              <a:rPr lang="zh-TW" sz="1450">
                <a:solidFill>
                  <a:srgbClr val="F8F9FA"/>
                </a:solidFill>
              </a:rPr>
              <a:t> ≤ </a:t>
            </a:r>
            <a:r>
              <a:rPr lang="zh-TW" sz="1450" i="1">
                <a:solidFill>
                  <a:srgbClr val="F8F9FA"/>
                </a:solidFill>
              </a:rPr>
              <a:t>r</a:t>
            </a:r>
            <a:r>
              <a:rPr lang="zh-TW" sz="1500"/>
              <a:t>:</a:t>
            </a:r>
            <a:endParaRPr sz="1500"/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Compute </a:t>
            </a:r>
            <a:r>
              <a:rPr lang="zh-TW" sz="1450" i="1">
                <a:solidFill>
                  <a:srgbClr val="F8F9FA"/>
                </a:solidFill>
              </a:rPr>
              <a:t>g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g</a:t>
            </a:r>
            <a:r>
              <a:rPr lang="zh-TW" sz="1450" i="1" baseline="30000">
                <a:solidFill>
                  <a:srgbClr val="F8F9FA"/>
                </a:solidFill>
              </a:rPr>
              <a:t>n/p</a:t>
            </a:r>
            <a:r>
              <a:rPr lang="zh-TW" sz="1050" i="1" baseline="30000">
                <a:solidFill>
                  <a:srgbClr val="F8F9FA"/>
                </a:solidFill>
              </a:rPr>
              <a:t>i</a:t>
            </a:r>
            <a:endParaRPr sz="1450">
              <a:solidFill>
                <a:srgbClr val="F8F9FA"/>
              </a:solidFill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Compute </a:t>
            </a:r>
            <a:r>
              <a:rPr lang="zh-TW" sz="1450" i="1">
                <a:solidFill>
                  <a:srgbClr val="F8F9FA"/>
                </a:solidFill>
              </a:rPr>
              <a:t>h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h</a:t>
            </a:r>
            <a:r>
              <a:rPr lang="zh-TW" sz="1450" i="1" baseline="30000">
                <a:solidFill>
                  <a:srgbClr val="F8F9FA"/>
                </a:solidFill>
              </a:rPr>
              <a:t>n/p</a:t>
            </a:r>
            <a:r>
              <a:rPr lang="zh-TW" sz="1050" i="1" baseline="30000">
                <a:solidFill>
                  <a:srgbClr val="F8F9FA"/>
                </a:solidFill>
              </a:rPr>
              <a:t>i</a:t>
            </a:r>
            <a:endParaRPr sz="1450">
              <a:solidFill>
                <a:srgbClr val="F8F9FA"/>
              </a:solidFill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Use BSGS to compute </a:t>
            </a:r>
            <a:r>
              <a:rPr lang="zh-TW" sz="1450" i="1">
                <a:solidFill>
                  <a:srgbClr val="F8F9FA"/>
                </a:solidFill>
              </a:rPr>
              <a:t>x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>
                <a:solidFill>
                  <a:srgbClr val="F8F9FA"/>
                </a:solidFill>
              </a:rPr>
              <a:t> such that </a:t>
            </a:r>
            <a:r>
              <a:rPr lang="zh-TW" sz="1450" i="1">
                <a:solidFill>
                  <a:srgbClr val="F8F9FA"/>
                </a:solidFill>
              </a:rPr>
              <a:t>g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 baseline="30000">
                <a:solidFill>
                  <a:srgbClr val="F8F9FA"/>
                </a:solidFill>
              </a:rPr>
              <a:t>x</a:t>
            </a:r>
            <a:r>
              <a:rPr lang="zh-TW" sz="1050" i="1" baseline="30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h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endParaRPr sz="1500"/>
          </a:p>
          <a:p>
            <a:pPr marL="901700" lvl="0" indent="-32067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4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Solve the CRT</a:t>
            </a:r>
            <a:endParaRPr sz="145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50">
              <a:solidFill>
                <a:srgbClr val="F8F9FA"/>
              </a:solidFill>
            </a:endParaRPr>
          </a:p>
          <a:p>
            <a:pPr marL="901700" lvl="0" indent="-320675" algn="l" rtl="0">
              <a:spcBef>
                <a:spcPts val="600"/>
              </a:spcBef>
              <a:spcAft>
                <a:spcPts val="0"/>
              </a:spcAft>
              <a:buClr>
                <a:srgbClr val="F8F9FA"/>
              </a:buClr>
              <a:buSzPts val="14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Return </a:t>
            </a:r>
            <a:r>
              <a:rPr lang="zh-TW" sz="1450" i="1">
                <a:solidFill>
                  <a:srgbClr val="F8F9FA"/>
                </a:solidFill>
              </a:rPr>
              <a:t>x</a:t>
            </a:r>
            <a:endParaRPr sz="1450" i="1"/>
          </a:p>
        </p:txBody>
      </p:sp>
      <p:pic>
        <p:nvPicPr>
          <p:cNvPr id="526" name="Google Shape;5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11" y="3235950"/>
            <a:ext cx="3852864" cy="2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Lab: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9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32" name="Google Shape;53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38" name="Google Shape;538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Elliptic curves are polynomials that define points based on the (simplified) Weierstraß equation:</a:t>
            </a: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y</a:t>
            </a:r>
            <a:r>
              <a:rPr lang="zh-TW" sz="1400" baseline="30000"/>
              <a:t>2</a:t>
            </a:r>
            <a:r>
              <a:rPr lang="zh-TW" sz="1400"/>
              <a:t> = x</a:t>
            </a:r>
            <a:r>
              <a:rPr lang="zh-TW" sz="1400" baseline="30000"/>
              <a:t>3</a:t>
            </a:r>
            <a:r>
              <a:rPr lang="zh-TW" sz="1400"/>
              <a:t> + ax + b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for parameters a, b that specify the exact shape of the curve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On the real numbers and with parameters a, b ∊</a:t>
            </a:r>
            <a:r>
              <a:rPr lang="zh-TW"/>
              <a:t> </a:t>
            </a:r>
            <a:r>
              <a:rPr lang="zh-TW" sz="1400"/>
              <a:t>ℝ, an elliptic curve looks like this</a:t>
            </a:r>
            <a:endParaRPr sz="1400"/>
          </a:p>
        </p:txBody>
      </p:sp>
      <p:sp>
        <p:nvSpPr>
          <p:cNvPr id="539" name="Google Shape;53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pic>
        <p:nvPicPr>
          <p:cNvPr id="540" name="Google Shape;54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266" y="1152476"/>
            <a:ext cx="25173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ToC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altLang="zh-TW" dirty="0"/>
              <a:t>RSA</a:t>
            </a:r>
          </a:p>
          <a:p>
            <a:r>
              <a:rPr lang="en-US" altLang="zh-TW" dirty="0"/>
              <a:t>Public-Key Cryptography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Discrete Log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Elliptic Curve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Digital Signature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Lattices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46" name="Google Shape;546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In cryptography, we are interested in elliptic curves modulo a prime p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The elliptic curve over ℤ</a:t>
            </a:r>
            <a:r>
              <a:rPr lang="zh-TW" sz="1400" baseline="-25000"/>
              <a:t>p</a:t>
            </a:r>
            <a:r>
              <a:rPr lang="zh-TW" sz="1400"/>
              <a:t>, p &gt; 3 is the set of all pairs (x,y) ∊ ℤ</a:t>
            </a:r>
            <a:r>
              <a:rPr lang="zh-TW" sz="1400" baseline="-25000"/>
              <a:t>p</a:t>
            </a:r>
            <a:r>
              <a:rPr lang="zh-TW" sz="1400"/>
              <a:t> which fulfill </a:t>
            </a: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y</a:t>
            </a:r>
            <a:r>
              <a:rPr lang="zh-TW" sz="1400" baseline="30000"/>
              <a:t>2</a:t>
            </a:r>
            <a:r>
              <a:rPr lang="zh-TW" sz="1400"/>
              <a:t> = x</a:t>
            </a:r>
            <a:r>
              <a:rPr lang="zh-TW" sz="1400" baseline="30000"/>
              <a:t>3</a:t>
            </a:r>
            <a:r>
              <a:rPr lang="zh-TW" sz="1400"/>
              <a:t> + ax + b (mod p)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together with an imaginary point at infinity θ, where</a:t>
            </a: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4a</a:t>
            </a:r>
            <a:r>
              <a:rPr lang="zh-TW" sz="1400" baseline="30000"/>
              <a:t>3</a:t>
            </a:r>
            <a:r>
              <a:rPr lang="zh-TW" sz="1400"/>
              <a:t> + 27b</a:t>
            </a:r>
            <a:r>
              <a:rPr lang="zh-TW" sz="1400" baseline="30000"/>
              <a:t>2</a:t>
            </a:r>
            <a:r>
              <a:rPr lang="zh-TW" sz="1400"/>
              <a:t> ≠ 0 (mod p)</a:t>
            </a:r>
            <a:endParaRPr sz="1400"/>
          </a:p>
        </p:txBody>
      </p:sp>
      <p:sp>
        <p:nvSpPr>
          <p:cNvPr id="547" name="Google Shape;54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  <p:pic>
        <p:nvPicPr>
          <p:cNvPr id="548" name="Google Shape;54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08" y="1152476"/>
            <a:ext cx="336014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54" name="Google Shape;55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Generating a group of points on elliptic curves based on point addition operation P + Q = R, i.e., (x</a:t>
            </a:r>
            <a:r>
              <a:rPr lang="zh-TW" sz="1400" baseline="-25000"/>
              <a:t>P</a:t>
            </a:r>
            <a:r>
              <a:rPr lang="zh-TW" sz="1400"/>
              <a:t>, y</a:t>
            </a:r>
            <a:r>
              <a:rPr lang="zh-TW" sz="1400" baseline="-25000"/>
              <a:t>P</a:t>
            </a:r>
            <a:r>
              <a:rPr lang="zh-TW" sz="1400"/>
              <a:t>) + (x</a:t>
            </a:r>
            <a:r>
              <a:rPr lang="zh-TW" sz="1400" baseline="-25000"/>
              <a:t>Q</a:t>
            </a:r>
            <a:r>
              <a:rPr lang="zh-TW" sz="1400"/>
              <a:t>, y</a:t>
            </a:r>
            <a:r>
              <a:rPr lang="zh-TW" sz="1400" baseline="-25000"/>
              <a:t>Q</a:t>
            </a:r>
            <a:r>
              <a:rPr lang="zh-TW" sz="1400"/>
              <a:t>) = (x</a:t>
            </a:r>
            <a:r>
              <a:rPr lang="zh-TW" sz="1400" baseline="-25000"/>
              <a:t>R</a:t>
            </a:r>
            <a:r>
              <a:rPr lang="zh-TW" sz="1400"/>
              <a:t>, y</a:t>
            </a:r>
            <a:r>
              <a:rPr lang="zh-TW" sz="1400" baseline="-25000"/>
              <a:t>R</a:t>
            </a:r>
            <a:r>
              <a:rPr lang="zh-TW" sz="1400"/>
              <a:t>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Geometric Interpretation of point addition operation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Draw straight line through P and Q; if P = Q use tangent line instead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Mirror third intersection point of drawn line with the elliptic curve along the x-axis</a:t>
            </a:r>
            <a:endParaRPr sz="1200"/>
          </a:p>
        </p:txBody>
      </p:sp>
      <p:sp>
        <p:nvSpPr>
          <p:cNvPr id="555" name="Google Shape;55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  <p:pic>
        <p:nvPicPr>
          <p:cNvPr id="556" name="Google Shape;5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407" y="1152476"/>
            <a:ext cx="287829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62" name="Google Shape;56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Elliptic Curve Point Addition and Doubling Formulas</a:t>
            </a:r>
            <a:endParaRPr/>
          </a:p>
        </p:txBody>
      </p:sp>
      <p:sp>
        <p:nvSpPr>
          <p:cNvPr id="563" name="Google Shape;56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  <p:pic>
        <p:nvPicPr>
          <p:cNvPr id="564" name="Google Shape;56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0" y="1735450"/>
            <a:ext cx="3048068" cy="89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50" y="2719825"/>
            <a:ext cx="2108900" cy="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50" y="3204450"/>
            <a:ext cx="2370062" cy="2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325" y="1823638"/>
            <a:ext cx="2370049" cy="254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</a:t>
            </a:r>
            <a:endParaRPr/>
          </a:p>
        </p:txBody>
      </p:sp>
      <p:sp>
        <p:nvSpPr>
          <p:cNvPr id="573" name="Google Shape;573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Example: Compute 2G = G + G = (5, 6) + (5, 6) = (x</a:t>
            </a:r>
            <a:r>
              <a:rPr lang="zh-TW" sz="1500" baseline="-25000"/>
              <a:t>3</a:t>
            </a:r>
            <a:r>
              <a:rPr lang="zh-TW" sz="1500"/>
              <a:t> , y</a:t>
            </a:r>
            <a:r>
              <a:rPr lang="zh-TW" sz="1500" baseline="-25000"/>
              <a:t>3</a:t>
            </a:r>
            <a:r>
              <a:rPr lang="zh-TW" sz="1500"/>
              <a:t>)</a:t>
            </a:r>
            <a:endParaRPr sz="1500"/>
          </a:p>
        </p:txBody>
      </p:sp>
      <p:sp>
        <p:nvSpPr>
          <p:cNvPr id="574" name="Google Shape;574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  <p:pic>
        <p:nvPicPr>
          <p:cNvPr id="575" name="Google Shape;57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08" y="1152476"/>
            <a:ext cx="3360143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0" y="2510868"/>
            <a:ext cx="3905775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92" y="1938476"/>
            <a:ext cx="4357683" cy="4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00" y="2984306"/>
            <a:ext cx="4357673" cy="20639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5"/>
          <p:cNvSpPr txBox="1"/>
          <p:nvPr/>
        </p:nvSpPr>
        <p:spPr>
          <a:xfrm>
            <a:off x="311700" y="3340100"/>
            <a:ext cx="4260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Char char="●"/>
            </a:pPr>
            <a:r>
              <a:rPr lang="zh-TW" sz="15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 points on an elliptic curve and the point at infinity θ form cyclic groups</a:t>
            </a:r>
            <a:endParaRPr sz="15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Char char="●"/>
            </a:pPr>
            <a:r>
              <a:rPr lang="zh-TW" sz="15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 elliptic curve has order #E = |E| = 31</a:t>
            </a:r>
            <a:endParaRPr sz="15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Points on an Elliptic Curve</a:t>
            </a:r>
            <a:endParaRPr/>
          </a:p>
        </p:txBody>
      </p:sp>
      <p:sp>
        <p:nvSpPr>
          <p:cNvPr id="585" name="Google Shape;585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Hasse’s Theorem: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Given an elliptic curve modulo p, the number of points on the curve is denoted by #E and is bounded by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number of points is “close to” the prime 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 generate a curve with about 2</a:t>
            </a:r>
            <a:r>
              <a:rPr lang="zh-TW" baseline="30000"/>
              <a:t>160</a:t>
            </a:r>
            <a:r>
              <a:rPr lang="zh-TW"/>
              <a:t> points, a prime with a length of about 160 bits is required </a:t>
            </a:r>
            <a:endParaRPr/>
          </a:p>
        </p:txBody>
      </p:sp>
      <p:sp>
        <p:nvSpPr>
          <p:cNvPr id="586" name="Google Shape;586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  <p:pic>
        <p:nvPicPr>
          <p:cNvPr id="587" name="Google Shape;58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252" y="2220525"/>
            <a:ext cx="3355501" cy="2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ECDLP</a:t>
            </a:r>
            <a:endParaRPr/>
          </a:p>
        </p:txBody>
      </p:sp>
      <p:sp>
        <p:nvSpPr>
          <p:cNvPr id="593" name="Google Shape;593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Cryptosystems rely on the hardness of the Elliptic Curve Discrete Logarithm Problem (ECDLP)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Given an element P and another element Q on an elliptic curve E. The ECDLP problem is finding the integer d, where 1 ≤ d ≤ #E such that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 + P + … + P = dP = Q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Cryptosystems are based on the idea that d is large and kept secret, and attackers cannot compute it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d is known, an efficient method to compute the point multiplication dP is required to create a reasonable cryptosystem</a:t>
            </a:r>
            <a:endParaRPr/>
          </a:p>
        </p:txBody>
      </p:sp>
      <p:sp>
        <p:nvSpPr>
          <p:cNvPr id="594" name="Google Shape;59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Double-and-Add Algorithm</a:t>
            </a:r>
            <a:endParaRPr/>
          </a:p>
        </p:txBody>
      </p:sp>
      <p:sp>
        <p:nvSpPr>
          <p:cNvPr id="600" name="Google Shape;60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  <p:sp>
        <p:nvSpPr>
          <p:cNvPr id="601" name="Google Shape;601;p78"/>
          <p:cNvSpPr txBox="1"/>
          <p:nvPr/>
        </p:nvSpPr>
        <p:spPr>
          <a:xfrm>
            <a:off x="4572000" y="2060275"/>
            <a:ext cx="4260300" cy="16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zh-TW" sz="11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Double_and_Add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(d, P)</a:t>
            </a:r>
            <a:r>
              <a:rPr lang="zh-TW" sz="11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bits = bin(d)[</a:t>
            </a:r>
            <a:r>
              <a:rPr lang="zh-TW" sz="115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Q = θ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11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bit </a:t>
            </a:r>
            <a:r>
              <a:rPr lang="zh-TW" sz="11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bits: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Q = Q + Q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zh-TW" sz="11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bit == “1”: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Q = Q + P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15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 25P = (11001</a:t>
            </a:r>
            <a:r>
              <a:rPr lang="zh-TW" baseline="-25000"/>
              <a:t>2</a:t>
            </a:r>
            <a:r>
              <a:rPr lang="zh-TW"/>
              <a:t>)P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θ + θ = θ         #DOUBLE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θ + P = P         #ADD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 + P = 2P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2P + P = 3P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3P + 3P = 6P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                 #NO ADD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6P + 6P = 12P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                 #NO ADD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12P + 12P = 24P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24P + P = 25P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Elliptic Curve Diffie-Hellman Key Exchange</a:t>
            </a:r>
            <a:endParaRPr/>
          </a:p>
        </p:txBody>
      </p:sp>
      <p:sp>
        <p:nvSpPr>
          <p:cNvPr id="608" name="Google Shape;60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ECDH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Given a prime p, a suitable elliptic curve E and a point P = (x</a:t>
            </a:r>
            <a:r>
              <a:rPr lang="zh-TW" sz="1400" baseline="-25000"/>
              <a:t>P</a:t>
            </a:r>
            <a:r>
              <a:rPr lang="zh-TW" sz="1400"/>
              <a:t>, y</a:t>
            </a:r>
            <a:r>
              <a:rPr lang="zh-TW" sz="1400" baseline="-25000"/>
              <a:t>P</a:t>
            </a:r>
            <a:r>
              <a:rPr lang="zh-TW" sz="1400"/>
              <a:t>)</a:t>
            </a:r>
            <a:endParaRPr sz="1400"/>
          </a:p>
        </p:txBody>
      </p:sp>
      <p:sp>
        <p:nvSpPr>
          <p:cNvPr id="609" name="Google Shape;60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  <p:sp>
        <p:nvSpPr>
          <p:cNvPr id="610" name="Google Shape;610;p79"/>
          <p:cNvSpPr txBox="1"/>
          <p:nvPr/>
        </p:nvSpPr>
        <p:spPr>
          <a:xfrm>
            <a:off x="1471000" y="2843200"/>
            <a:ext cx="1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 = aP = (x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y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79"/>
          <p:cNvSpPr txBox="1"/>
          <p:nvPr/>
        </p:nvSpPr>
        <p:spPr>
          <a:xfrm>
            <a:off x="4368450" y="2469150"/>
            <a:ext cx="4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79"/>
          <p:cNvSpPr txBox="1"/>
          <p:nvPr/>
        </p:nvSpPr>
        <p:spPr>
          <a:xfrm>
            <a:off x="4261500" y="2993225"/>
            <a:ext cx="62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3" name="Google Shape;613;p79"/>
          <p:cNvCxnSpPr/>
          <p:nvPr/>
        </p:nvCxnSpPr>
        <p:spPr>
          <a:xfrm>
            <a:off x="3387450" y="2930850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79"/>
          <p:cNvCxnSpPr/>
          <p:nvPr/>
        </p:nvCxnSpPr>
        <p:spPr>
          <a:xfrm rot="10800000">
            <a:off x="3387450" y="3454913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5" name="Google Shape;6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69113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284528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9"/>
          <p:cNvSpPr txBox="1"/>
          <p:nvPr/>
        </p:nvSpPr>
        <p:spPr>
          <a:xfrm>
            <a:off x="4928100" y="2084775"/>
            <a:ext cx="298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random private key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b ∊ {1, 2, … , #E–1} </a:t>
            </a:r>
            <a:endParaRPr/>
          </a:p>
        </p:txBody>
      </p:sp>
      <p:sp>
        <p:nvSpPr>
          <p:cNvPr id="618" name="Google Shape;618;p79"/>
          <p:cNvSpPr txBox="1"/>
          <p:nvPr/>
        </p:nvSpPr>
        <p:spPr>
          <a:xfrm>
            <a:off x="1054350" y="2084775"/>
            <a:ext cx="298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random private key K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prA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a ∊ {1, 2, … , #E-1} </a:t>
            </a:r>
            <a:endParaRPr/>
          </a:p>
        </p:txBody>
      </p:sp>
      <p:sp>
        <p:nvSpPr>
          <p:cNvPr id="619" name="Google Shape;619;p79"/>
          <p:cNvSpPr txBox="1"/>
          <p:nvPr/>
        </p:nvSpPr>
        <p:spPr>
          <a:xfrm>
            <a:off x="1101600" y="3767425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Caluculate common secret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 = aB = a(bP)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79"/>
          <p:cNvSpPr txBox="1"/>
          <p:nvPr/>
        </p:nvSpPr>
        <p:spPr>
          <a:xfrm>
            <a:off x="4975350" y="3767413"/>
            <a:ext cx="288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Caluculate common secret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 = bA = b(aP)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Google Shape;621;p79"/>
          <p:cNvSpPr txBox="1"/>
          <p:nvPr/>
        </p:nvSpPr>
        <p:spPr>
          <a:xfrm>
            <a:off x="5756600" y="2847975"/>
            <a:ext cx="1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 = bP = (x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y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 Choice</a:t>
            </a:r>
            <a:endParaRPr/>
          </a:p>
        </p:txBody>
      </p:sp>
      <p:sp>
        <p:nvSpPr>
          <p:cNvPr id="627" name="Google Shape;627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 has smooth order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Pohlig-Hellman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 has order equal to p (anomalous curve)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Transform the DLP to (𝔽</a:t>
            </a:r>
            <a:r>
              <a:rPr lang="zh-TW" baseline="-25000"/>
              <a:t>p</a:t>
            </a:r>
            <a:r>
              <a:rPr lang="zh-TW"/>
              <a:t>, +)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Smart’s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 is singular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Node: Transform the DLP to (𝔽</a:t>
            </a:r>
            <a:r>
              <a:rPr lang="zh-TW" baseline="-25000"/>
              <a:t>p</a:t>
            </a:r>
            <a:r>
              <a:rPr lang="zh-TW"/>
              <a:t>, ×)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Cusp: Transform the DLP to (𝔽</a:t>
            </a:r>
            <a:r>
              <a:rPr lang="zh-TW" baseline="-25000"/>
              <a:t>p</a:t>
            </a:r>
            <a:r>
              <a:rPr lang="zh-TW"/>
              <a:t>, +) </a:t>
            </a:r>
            <a:endParaRPr/>
          </a:p>
        </p:txBody>
      </p:sp>
      <p:sp>
        <p:nvSpPr>
          <p:cNvPr id="628" name="Google Shape;62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Pohlig-Hellman (on ECC)</a:t>
            </a:r>
            <a:endParaRPr/>
          </a:p>
        </p:txBody>
      </p:sp>
      <p:sp>
        <p:nvSpPr>
          <p:cNvPr id="634" name="Google Shape;634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  <p:sp>
        <p:nvSpPr>
          <p:cNvPr id="635" name="Google Shape;635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4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Elliptic Curve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of order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n = p</a:t>
            </a:r>
            <a:r>
              <a:rPr lang="zh-TW" sz="1450" i="1" baseline="-25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...p</a:t>
            </a:r>
            <a:r>
              <a:rPr lang="zh-TW" sz="1450" i="1" baseline="-2500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, having a generator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and an element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450" b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: A value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zh-TW" sz="1450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 satisfying </a:t>
            </a:r>
            <a:r>
              <a:rPr lang="zh-TW" sz="1450" i="1">
                <a:solidFill>
                  <a:srgbClr val="F8F9FA"/>
                </a:solidFill>
                <a:latin typeface="Arial"/>
                <a:ea typeface="Arial"/>
                <a:cs typeface="Arial"/>
                <a:sym typeface="Arial"/>
              </a:rPr>
              <a:t>dG = P</a:t>
            </a:r>
            <a:endParaRPr sz="1450">
              <a:solidFill>
                <a:srgbClr val="F8F9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1700" lvl="0" indent="-314325" algn="l" rtl="0">
              <a:spcBef>
                <a:spcPts val="60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For all i where</a:t>
            </a:r>
            <a:r>
              <a:rPr lang="zh-TW" sz="1450" i="1">
                <a:solidFill>
                  <a:srgbClr val="F8F9FA"/>
                </a:solidFill>
              </a:rPr>
              <a:t> </a:t>
            </a:r>
            <a:r>
              <a:rPr lang="zh-TW" sz="1450">
                <a:solidFill>
                  <a:srgbClr val="F8F9FA"/>
                </a:solidFill>
              </a:rPr>
              <a:t>1 ≤ </a:t>
            </a:r>
            <a:r>
              <a:rPr lang="zh-TW" sz="1450" i="1">
                <a:solidFill>
                  <a:srgbClr val="F8F9FA"/>
                </a:solidFill>
              </a:rPr>
              <a:t>i</a:t>
            </a:r>
            <a:r>
              <a:rPr lang="zh-TW" sz="1450">
                <a:solidFill>
                  <a:srgbClr val="F8F9FA"/>
                </a:solidFill>
              </a:rPr>
              <a:t> ≤ </a:t>
            </a:r>
            <a:r>
              <a:rPr lang="zh-TW" sz="1450" i="1">
                <a:solidFill>
                  <a:srgbClr val="F8F9FA"/>
                </a:solidFill>
              </a:rPr>
              <a:t>r</a:t>
            </a:r>
            <a:r>
              <a:rPr lang="zh-TW" sz="1500"/>
              <a:t>:</a:t>
            </a:r>
            <a:endParaRPr sz="1500"/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Compute </a:t>
            </a:r>
            <a:r>
              <a:rPr lang="zh-TW" sz="1450" i="1">
                <a:solidFill>
                  <a:srgbClr val="F8F9FA"/>
                </a:solidFill>
              </a:rPr>
              <a:t>G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(n/p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)G</a:t>
            </a:r>
            <a:endParaRPr sz="1450">
              <a:solidFill>
                <a:srgbClr val="F8F9FA"/>
              </a:solidFill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Compute </a:t>
            </a:r>
            <a:r>
              <a:rPr lang="zh-TW" sz="1450" i="1">
                <a:solidFill>
                  <a:srgbClr val="F8F9FA"/>
                </a:solidFill>
              </a:rPr>
              <a:t>P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(n/p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)P</a:t>
            </a:r>
            <a:endParaRPr sz="1450">
              <a:solidFill>
                <a:srgbClr val="F8F9FA"/>
              </a:solidFill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3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Use BSGS to compute </a:t>
            </a:r>
            <a:r>
              <a:rPr lang="zh-TW" sz="1450" i="1">
                <a:solidFill>
                  <a:srgbClr val="F8F9FA"/>
                </a:solidFill>
              </a:rPr>
              <a:t>d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>
                <a:solidFill>
                  <a:srgbClr val="F8F9FA"/>
                </a:solidFill>
              </a:rPr>
              <a:t> such that </a:t>
            </a:r>
            <a:r>
              <a:rPr lang="zh-TW" sz="1450" i="1">
                <a:solidFill>
                  <a:srgbClr val="F8F9FA"/>
                </a:solidFill>
              </a:rPr>
              <a:t>d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G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r>
              <a:rPr lang="zh-TW" sz="1450" i="1">
                <a:solidFill>
                  <a:srgbClr val="F8F9FA"/>
                </a:solidFill>
              </a:rPr>
              <a:t> = P</a:t>
            </a:r>
            <a:r>
              <a:rPr lang="zh-TW" sz="1450" i="1" baseline="-25000">
                <a:solidFill>
                  <a:srgbClr val="F8F9FA"/>
                </a:solidFill>
              </a:rPr>
              <a:t>i</a:t>
            </a:r>
            <a:endParaRPr sz="1500"/>
          </a:p>
          <a:p>
            <a:pPr marL="901700" lvl="0" indent="-320675" algn="l" rtl="0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14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Solve the CRT</a:t>
            </a:r>
            <a:endParaRPr sz="1450">
              <a:solidFill>
                <a:srgbClr val="F8F9FA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50">
              <a:solidFill>
                <a:srgbClr val="F8F9FA"/>
              </a:solidFill>
            </a:endParaRPr>
          </a:p>
          <a:p>
            <a:pPr marL="901700" lvl="0" indent="-320675" algn="l" rtl="0">
              <a:spcBef>
                <a:spcPts val="600"/>
              </a:spcBef>
              <a:spcAft>
                <a:spcPts val="0"/>
              </a:spcAft>
              <a:buClr>
                <a:srgbClr val="F8F9FA"/>
              </a:buClr>
              <a:buSzPts val="1450"/>
              <a:buFont typeface="Courier New"/>
              <a:buAutoNum type="arabicPeriod"/>
            </a:pPr>
            <a:r>
              <a:rPr lang="zh-TW" sz="1450">
                <a:solidFill>
                  <a:srgbClr val="F8F9FA"/>
                </a:solidFill>
              </a:rPr>
              <a:t>Return </a:t>
            </a:r>
            <a:r>
              <a:rPr lang="zh-TW" sz="1450" i="1">
                <a:solidFill>
                  <a:srgbClr val="F8F9FA"/>
                </a:solidFill>
              </a:rPr>
              <a:t>d</a:t>
            </a:r>
            <a:endParaRPr sz="1450" i="1"/>
          </a:p>
        </p:txBody>
      </p:sp>
      <p:pic>
        <p:nvPicPr>
          <p:cNvPr id="636" name="Google Shape;6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25" y="3246975"/>
            <a:ext cx="3706001" cy="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RSA</a:t>
            </a:r>
            <a:r>
              <a:rPr lang="en-US" altLang="zh-TW" dirty="0"/>
              <a:t> (cont.)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Singular Curve</a:t>
            </a:r>
            <a:endParaRPr/>
          </a:p>
        </p:txBody>
      </p:sp>
      <p:sp>
        <p:nvSpPr>
          <p:cNvPr id="665" name="Google Shape;665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curve is singular if 4a</a:t>
            </a:r>
            <a:r>
              <a:rPr lang="zh-TW" baseline="30000"/>
              <a:t>3</a:t>
            </a:r>
            <a:r>
              <a:rPr lang="zh-TW"/>
              <a:t> + 27b</a:t>
            </a:r>
            <a:r>
              <a:rPr lang="zh-TW" baseline="30000"/>
              <a:t>2</a:t>
            </a:r>
            <a:r>
              <a:rPr lang="zh-TW"/>
              <a:t> = 0 (mod 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ECDLP becomes much easier if curve is singular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two types of singular point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Node: y</a:t>
            </a:r>
            <a:r>
              <a:rPr lang="zh-TW" baseline="30000"/>
              <a:t>2</a:t>
            </a:r>
            <a:r>
              <a:rPr lang="zh-TW"/>
              <a:t> = (x - </a:t>
            </a:r>
            <a:r>
              <a:rPr lang="zh-TW">
                <a:solidFill>
                  <a:srgbClr val="F8F9FA"/>
                </a:solidFill>
              </a:rPr>
              <a:t>α</a:t>
            </a:r>
            <a:r>
              <a:rPr lang="zh-TW"/>
              <a:t>)</a:t>
            </a:r>
            <a:r>
              <a:rPr lang="zh-TW" baseline="30000"/>
              <a:t>2</a:t>
            </a:r>
            <a:r>
              <a:rPr lang="zh-TW"/>
              <a:t>(x - </a:t>
            </a:r>
            <a:r>
              <a:rPr lang="zh-TW">
                <a:solidFill>
                  <a:srgbClr val="F8F9FA"/>
                </a:solidFill>
              </a:rPr>
              <a:t>β</a:t>
            </a:r>
            <a:r>
              <a:rPr lang="zh-TW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Cusp: y</a:t>
            </a:r>
            <a:r>
              <a:rPr lang="zh-TW" baseline="30000"/>
              <a:t>2</a:t>
            </a:r>
            <a:r>
              <a:rPr lang="zh-TW"/>
              <a:t> = x</a:t>
            </a:r>
            <a:r>
              <a:rPr lang="zh-TW" baseline="30000"/>
              <a:t>3</a:t>
            </a:r>
            <a:r>
              <a:rPr lang="zh-TW"/>
              <a:t> </a:t>
            </a:r>
            <a:endParaRPr/>
          </a:p>
        </p:txBody>
      </p:sp>
      <p:sp>
        <p:nvSpPr>
          <p:cNvPr id="666" name="Google Shape;6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</a:t>
            </a:r>
            <a:endParaRPr/>
          </a:p>
        </p:txBody>
      </p:sp>
      <p:sp>
        <p:nvSpPr>
          <p:cNvPr id="672" name="Google Shape;67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 dirty="0"/>
              <a:t>y</a:t>
            </a:r>
            <a:r>
              <a:rPr lang="zh-TW" sz="1400" baseline="30000" dirty="0"/>
              <a:t>2</a:t>
            </a:r>
            <a:r>
              <a:rPr lang="zh-TW" sz="1400" dirty="0"/>
              <a:t> = (x - </a:t>
            </a:r>
            <a:r>
              <a:rPr lang="zh-TW" sz="1400" dirty="0">
                <a:solidFill>
                  <a:srgbClr val="F8F9FA"/>
                </a:solidFill>
              </a:rPr>
              <a:t>α</a:t>
            </a:r>
            <a:r>
              <a:rPr lang="zh-TW" sz="1400" dirty="0"/>
              <a:t>)</a:t>
            </a:r>
            <a:r>
              <a:rPr lang="zh-TW" sz="1400" baseline="30000" dirty="0"/>
              <a:t>2</a:t>
            </a:r>
            <a:r>
              <a:rPr lang="zh-TW" sz="1400" dirty="0"/>
              <a:t>(x - </a:t>
            </a:r>
            <a:r>
              <a:rPr lang="zh-TW" sz="1400" dirty="0">
                <a:solidFill>
                  <a:srgbClr val="F8F9FA"/>
                </a:solidFill>
              </a:rPr>
              <a:t>β</a:t>
            </a:r>
            <a:r>
              <a:rPr lang="zh-TW" sz="1400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Define φ(P(x, y)) = 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If we have homomorphism φ(P + Q) = φ(P) × φ(Q)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φ(dP) = φ(P)</a:t>
            </a:r>
            <a:r>
              <a:rPr lang="zh-TW" baseline="30000" dirty="0"/>
              <a:t>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Reduce to DLP on (𝔽</a:t>
            </a:r>
            <a:r>
              <a:rPr lang="zh-TW" baseline="-25000" dirty="0"/>
              <a:t>p</a:t>
            </a:r>
            <a:r>
              <a:rPr lang="zh-TW" dirty="0"/>
              <a:t>, ×)</a:t>
            </a:r>
            <a:endParaRPr dirty="0"/>
          </a:p>
        </p:txBody>
      </p:sp>
      <p:sp>
        <p:nvSpPr>
          <p:cNvPr id="673" name="Google Shape;67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41</a:t>
            </a:fld>
            <a:endParaRPr/>
          </a:p>
        </p:txBody>
      </p:sp>
      <p:pic>
        <p:nvPicPr>
          <p:cNvPr id="674" name="Google Shape;67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00" y="1544525"/>
            <a:ext cx="1102925" cy="3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8580D-628F-43AC-B6C9-83F67599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Proof (provided by </a:t>
            </a:r>
            <a:r>
              <a:rPr lang="en-US" altLang="zh-TW" dirty="0" err="1"/>
              <a:t>utaha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B25E392-70C8-49A1-9413-1EBEB2BBC4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𝑙𝑒𝑡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If P, Q, R is the intersections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TW" sz="1800" dirty="0"/>
                </a:b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Then t of P, Q, R is the roots of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Let the roots are u, v, w</a:t>
                </a:r>
                <a:br>
                  <a:rPr lang="en-US" altLang="zh-TW" dirty="0"/>
                </a:br>
                <a:r>
                  <a:rPr lang="en-US" altLang="zh-TW" dirty="0"/>
                  <a:t>We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which is equivalent to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nary>
                  </m:oMath>
                </a14:m>
                <a:endParaRPr lang="en-US" altLang="zh-TW" dirty="0"/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B25E392-70C8-49A1-9413-1EBEB2BBC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3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29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Cusp</a:t>
            </a:r>
            <a:endParaRPr/>
          </a:p>
        </p:txBody>
      </p:sp>
      <p:sp>
        <p:nvSpPr>
          <p:cNvPr id="699" name="Google Shape;699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  <p:sp>
        <p:nvSpPr>
          <p:cNvPr id="700" name="Google Shape;70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y</a:t>
            </a:r>
            <a:r>
              <a:rPr lang="zh-TW" sz="1400" baseline="30000"/>
              <a:t>2</a:t>
            </a:r>
            <a:r>
              <a:rPr lang="zh-TW" sz="1400"/>
              <a:t> = x</a:t>
            </a:r>
            <a:r>
              <a:rPr lang="zh-TW" sz="1400" baseline="30000"/>
              <a:t>3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Define φ(P(x, y)) = x/y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we have homomorphism φ(P + Q) = φ(P) + φ(Q)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φ(dP) = dφ(P)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Reduce to DLP on (𝔽</a:t>
            </a:r>
            <a:r>
              <a:rPr lang="zh-TW" baseline="-25000"/>
              <a:t>p</a:t>
            </a:r>
            <a:r>
              <a:rPr lang="zh-TW"/>
              <a:t>, +)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 = dP ⇒ d = φ(Q)φ(P)</a:t>
            </a:r>
            <a:r>
              <a:rPr lang="zh-TW" baseline="30000"/>
              <a:t>-1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zh-TW"/>
              <a:t>Digital Signature</a:t>
            </a:r>
            <a:endParaRPr lang="en-US" altLang="zh-TW" dirty="0"/>
          </a:p>
        </p:txBody>
      </p:sp>
      <p:sp>
        <p:nvSpPr>
          <p:cNvPr id="532" name="Google Shape;53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522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Bob orders an RTX-3090 from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seeing the RTX-3090, Bob states that he has never ordered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can Alice prove towards a judge that Bob has ordered an RTX-3090? (And that she did not fabricate the order herself)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Symmetric cryptography fails because both Alice and Bob can be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Can be achieved with public-key cryptography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Siganture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3804150" y="168515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" name="Google Shape;120;p28"/>
          <p:cNvCxnSpPr/>
          <p:nvPr/>
        </p:nvCxnSpPr>
        <p:spPr>
          <a:xfrm rot="10800000">
            <a:off x="3387450" y="214683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99391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6234375" y="1716050"/>
            <a:ext cx="484200" cy="12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6234375" y="2978150"/>
            <a:ext cx="484200" cy="400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3804150" y="31643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(x, s)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6" name="Google Shape;126;p28"/>
          <p:cNvCxnSpPr/>
          <p:nvPr/>
        </p:nvCxnSpPr>
        <p:spPr>
          <a:xfrm rot="10800000">
            <a:off x="3387450" y="362598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8"/>
          <p:cNvSpPr txBox="1"/>
          <p:nvPr/>
        </p:nvSpPr>
        <p:spPr>
          <a:xfrm>
            <a:off x="7108825" y="2571800"/>
            <a:ext cx="686700" cy="400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28"/>
          <p:cNvCxnSpPr>
            <a:stCxn id="123" idx="3"/>
            <a:endCxn id="127" idx="0"/>
          </p:cNvCxnSpPr>
          <p:nvPr/>
        </p:nvCxnSpPr>
        <p:spPr>
          <a:xfrm>
            <a:off x="6718575" y="2347100"/>
            <a:ext cx="733500" cy="2247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9" name="Google Shape;129;p28"/>
          <p:cNvCxnSpPr>
            <a:stCxn id="127" idx="2"/>
            <a:endCxn id="124" idx="3"/>
          </p:cNvCxnSpPr>
          <p:nvPr/>
        </p:nvCxnSpPr>
        <p:spPr>
          <a:xfrm rot="5400000">
            <a:off x="6982225" y="2708450"/>
            <a:ext cx="206400" cy="7335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0" name="Google Shape;130;p28"/>
          <p:cNvCxnSpPr>
            <a:stCxn id="127" idx="3"/>
          </p:cNvCxnSpPr>
          <p:nvPr/>
        </p:nvCxnSpPr>
        <p:spPr>
          <a:xfrm>
            <a:off x="7795525" y="2771900"/>
            <a:ext cx="301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31" name="Google Shape;131;p28"/>
          <p:cNvSpPr txBox="1"/>
          <p:nvPr/>
        </p:nvSpPr>
        <p:spPr>
          <a:xfrm>
            <a:off x="8097025" y="2541050"/>
            <a:ext cx="5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1350050" y="3969875"/>
            <a:ext cx="900300" cy="400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311700" y="3939125"/>
            <a:ext cx="6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676100" y="3939125"/>
            <a:ext cx="159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5" name="Google Shape;135;p28"/>
          <p:cNvCxnSpPr>
            <a:stCxn id="133" idx="3"/>
            <a:endCxn id="132" idx="1"/>
          </p:cNvCxnSpPr>
          <p:nvPr/>
        </p:nvCxnSpPr>
        <p:spPr>
          <a:xfrm>
            <a:off x="924300" y="4169975"/>
            <a:ext cx="425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8"/>
          <p:cNvCxnSpPr>
            <a:stCxn id="132" idx="3"/>
            <a:endCxn id="134" idx="1"/>
          </p:cNvCxnSpPr>
          <p:nvPr/>
        </p:nvCxnSpPr>
        <p:spPr>
          <a:xfrm>
            <a:off x="2250350" y="4169975"/>
            <a:ext cx="425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8"/>
          <p:cNvSpPr txBox="1"/>
          <p:nvPr/>
        </p:nvSpPr>
        <p:spPr>
          <a:xfrm>
            <a:off x="1032350" y="31643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x, s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Google Shape;138;p28"/>
          <p:cNvCxnSpPr>
            <a:stCxn id="137" idx="2"/>
            <a:endCxn id="132" idx="0"/>
          </p:cNvCxnSpPr>
          <p:nvPr/>
        </p:nvCxnSpPr>
        <p:spPr>
          <a:xfrm>
            <a:off x="1800200" y="3626000"/>
            <a:ext cx="0" cy="343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Idea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a given message x, a digital signature is appended to the message (just like a conventional signature)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the person with the private key should be able to generate the signature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signature must change for every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signature is realized as a function with the message x and the private key as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public key and the message x are the inputs to the verification function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Objectives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Integrity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Ensures that a message has not been modified in transit.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Message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Ensures that the sender of a message is authentic. An alternative term is data origin authentication.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Non-repudiation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Ensures that the sender of a message can not deny the creation of the message. (e.x. order of a GPU)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Signature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generate the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Sign (encrypt) the message x with the private key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 = sig</a:t>
            </a:r>
            <a:r>
              <a:rPr lang="zh-TW" baseline="-25000"/>
              <a:t>Kpr</a:t>
            </a:r>
            <a:r>
              <a:rPr lang="zh-TW"/>
              <a:t>(x) = x</a:t>
            </a:r>
            <a:r>
              <a:rPr lang="zh-TW" baseline="30000"/>
              <a:t>d</a:t>
            </a:r>
            <a:r>
              <a:rPr lang="zh-TW"/>
              <a:t> mod n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Append s to message 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verify the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Verify (decrypt) the signature with the public key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x' = ver</a:t>
            </a:r>
            <a:r>
              <a:rPr lang="zh-TW" baseline="-25000"/>
              <a:t>Kpub</a:t>
            </a:r>
            <a:r>
              <a:rPr lang="zh-TW"/>
              <a:t>(s) = s</a:t>
            </a:r>
            <a:r>
              <a:rPr lang="zh-TW" baseline="30000"/>
              <a:t>e</a:t>
            </a:r>
            <a:r>
              <a:rPr lang="zh-TW"/>
              <a:t> mod n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If x = x', the signature is valid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Continued Fraction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25" y="1092750"/>
            <a:ext cx="3921901" cy="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25" y="2051550"/>
            <a:ext cx="6605824" cy="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825" y="3128200"/>
            <a:ext cx="4189824" cy="3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Signature Protocol</a:t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3804150" y="150045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3" name="Google Shape;163;p32"/>
          <p:cNvCxnSpPr/>
          <p:nvPr/>
        </p:nvCxnSpPr>
        <p:spPr>
          <a:xfrm rot="10800000">
            <a:off x="3387450" y="196213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5950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3804150" y="31643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(x, s)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32"/>
          <p:cNvCxnSpPr/>
          <p:nvPr/>
        </p:nvCxnSpPr>
        <p:spPr>
          <a:xfrm rot="10800000">
            <a:off x="3387450" y="362598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2"/>
          <p:cNvSpPr txBox="1"/>
          <p:nvPr/>
        </p:nvSpPr>
        <p:spPr>
          <a:xfrm>
            <a:off x="5756550" y="1223250"/>
            <a:ext cx="197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(n, e)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 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5756550" y="3157525"/>
            <a:ext cx="197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x</a:t>
            </a:r>
            <a:r>
              <a:rPr lang="zh-TW" sz="1800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934275" y="3653475"/>
            <a:ext cx="24534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x’ = s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x’ = x ⟶ valid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x’ ≠ x ⟶ invalid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Existential Forgery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5578800" y="1537250"/>
            <a:ext cx="126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(n, e)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33"/>
          <p:cNvCxnSpPr/>
          <p:nvPr/>
        </p:nvCxnSpPr>
        <p:spPr>
          <a:xfrm rot="10800000">
            <a:off x="5565300" y="1998950"/>
            <a:ext cx="1288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5950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19621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6853500" y="1247050"/>
            <a:ext cx="197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(n, e)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8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 </a:t>
            </a: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d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3528050"/>
            <a:ext cx="24534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x’ = s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= x mod 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⟶ Signature is valid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100" y="1017725"/>
            <a:ext cx="895800" cy="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3582600" y="1998950"/>
            <a:ext cx="1978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signature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∊ ℤ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message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 = s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2290500" y="1537250"/>
            <a:ext cx="126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(n, e)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 rot="10800000">
            <a:off x="2277000" y="1998950"/>
            <a:ext cx="1288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3"/>
          <p:cNvSpPr txBox="1"/>
          <p:nvPr/>
        </p:nvSpPr>
        <p:spPr>
          <a:xfrm>
            <a:off x="2290500" y="3066350"/>
            <a:ext cx="126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(x, s)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" name="Google Shape;187;p33"/>
          <p:cNvCxnSpPr/>
          <p:nvPr/>
        </p:nvCxnSpPr>
        <p:spPr>
          <a:xfrm rot="10800000">
            <a:off x="2277000" y="3528050"/>
            <a:ext cx="1288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Existential Forgery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attacker can generate valid message-signature pairs (x, 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But an attack can only choose the signature s and NOT the message 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Formatting the message x according to a </a:t>
            </a:r>
            <a:r>
              <a:rPr lang="zh-TW" b="1"/>
              <a:t>padding scheme</a:t>
            </a:r>
            <a:r>
              <a:rPr lang="zh-TW"/>
              <a:t> can be used to make sure that an attacker cannot generate valid (x, s) pairs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Signature Algorithm (DSA)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Key generation of DSA: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Generate a prime p with 2</a:t>
            </a:r>
            <a:r>
              <a:rPr lang="zh-TW" baseline="30000"/>
              <a:t>1023</a:t>
            </a:r>
            <a:r>
              <a:rPr lang="zh-TW"/>
              <a:t> &lt; p &lt; 2</a:t>
            </a:r>
            <a:r>
              <a:rPr lang="zh-TW" baseline="30000"/>
              <a:t>1024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a prime divisor q of p – 1 with 2</a:t>
            </a:r>
            <a:r>
              <a:rPr lang="zh-TW" baseline="30000"/>
              <a:t>159</a:t>
            </a:r>
            <a:r>
              <a:rPr lang="zh-TW"/>
              <a:t> &lt; q &lt; 2</a:t>
            </a:r>
            <a:r>
              <a:rPr lang="zh-TW" baseline="30000"/>
              <a:t>160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an integer α with ord(α) = q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α = g</a:t>
            </a:r>
            <a:r>
              <a:rPr lang="zh-TW" baseline="30000"/>
              <a:t>(p-1)/q</a:t>
            </a:r>
            <a:r>
              <a:rPr lang="zh-TW"/>
              <a:t> ≠ 1 mod 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 random integer d with 0 &lt; d &lt;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β = α</a:t>
            </a:r>
            <a:r>
              <a:rPr lang="zh-TW" baseline="30000"/>
              <a:t>d</a:t>
            </a:r>
            <a:r>
              <a:rPr lang="zh-TW"/>
              <a:t> mod 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keys are: k</a:t>
            </a:r>
            <a:r>
              <a:rPr lang="zh-TW" baseline="-25000"/>
              <a:t>pub</a:t>
            </a:r>
            <a:r>
              <a:rPr lang="zh-TW"/>
              <a:t> = (p, q, α, β) and k</a:t>
            </a:r>
            <a:r>
              <a:rPr lang="zh-TW" baseline="-25000"/>
              <a:t>pr</a:t>
            </a:r>
            <a:r>
              <a:rPr lang="zh-TW"/>
              <a:t> = (d)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Signature Algorithm (DSA)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Signature (message: H &lt; q)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an integer k</a:t>
            </a:r>
            <a:r>
              <a:rPr lang="zh-TW" baseline="-25000"/>
              <a:t>E</a:t>
            </a:r>
            <a:r>
              <a:rPr lang="zh-TW"/>
              <a:t> as a random ephemeral key with 0 &lt; k</a:t>
            </a:r>
            <a:r>
              <a:rPr lang="zh-TW" baseline="-25000"/>
              <a:t>E</a:t>
            </a:r>
            <a:r>
              <a:rPr lang="zh-TW"/>
              <a:t> &lt;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r = (α</a:t>
            </a:r>
            <a:r>
              <a:rPr lang="zh-TW" baseline="30000"/>
              <a:t>k</a:t>
            </a:r>
            <a:r>
              <a:rPr lang="zh-TW" sz="1000" baseline="30000"/>
              <a:t>E</a:t>
            </a:r>
            <a:r>
              <a:rPr lang="zh-TW"/>
              <a:t> mod p) mod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s = k</a:t>
            </a:r>
            <a:r>
              <a:rPr lang="zh-TW" baseline="-25000"/>
              <a:t>E</a:t>
            </a:r>
            <a:r>
              <a:rPr lang="zh-TW" baseline="30000"/>
              <a:t>–1</a:t>
            </a:r>
            <a:r>
              <a:rPr lang="zh-TW"/>
              <a:t>(H + d × r) mod q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In practice, H is hash of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Verification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auxiliary value u</a:t>
            </a:r>
            <a:r>
              <a:rPr lang="zh-TW" baseline="-25000"/>
              <a:t>1</a:t>
            </a:r>
            <a:r>
              <a:rPr lang="zh-TW"/>
              <a:t> = s</a:t>
            </a:r>
            <a:r>
              <a:rPr lang="zh-TW" baseline="30000"/>
              <a:t>–1</a:t>
            </a:r>
            <a:r>
              <a:rPr lang="zh-TW"/>
              <a:t> × H mod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auxiliary value u</a:t>
            </a:r>
            <a:r>
              <a:rPr lang="zh-TW" baseline="-25000"/>
              <a:t>2</a:t>
            </a:r>
            <a:r>
              <a:rPr lang="zh-TW"/>
              <a:t> = s</a:t>
            </a:r>
            <a:r>
              <a:rPr lang="zh-TW" baseline="30000"/>
              <a:t>–1</a:t>
            </a:r>
            <a:r>
              <a:rPr lang="zh-TW"/>
              <a:t> × r mod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v = (α</a:t>
            </a:r>
            <a:r>
              <a:rPr lang="zh-TW" baseline="30000"/>
              <a:t>u</a:t>
            </a:r>
            <a:r>
              <a:rPr lang="zh-TW" sz="1000" baseline="30000"/>
              <a:t>1</a:t>
            </a:r>
            <a:r>
              <a:rPr lang="zh-TW"/>
              <a:t> × β</a:t>
            </a:r>
            <a:r>
              <a:rPr lang="zh-TW" baseline="30000"/>
              <a:t>u</a:t>
            </a:r>
            <a:r>
              <a:rPr lang="zh-TW" sz="1000" baseline="30000"/>
              <a:t>2</a:t>
            </a:r>
            <a:r>
              <a:rPr lang="zh-TW"/>
              <a:t> mod p) mod q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v = r ⟶ siganature is valid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v ≠ r ⟶ siganature is invalid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Correctness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 = (H + d × r)k</a:t>
            </a:r>
            <a:r>
              <a:rPr lang="zh-TW" baseline="-25000"/>
              <a:t>E</a:t>
            </a:r>
            <a:r>
              <a:rPr lang="zh-TW" baseline="30000"/>
              <a:t>–1</a:t>
            </a:r>
            <a:r>
              <a:rPr lang="zh-TW"/>
              <a:t>  mod q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⇔ k</a:t>
            </a:r>
            <a:r>
              <a:rPr lang="zh-TW" baseline="-25000"/>
              <a:t>E</a:t>
            </a:r>
            <a:r>
              <a:rPr lang="zh-TW"/>
              <a:t> = s</a:t>
            </a:r>
            <a:r>
              <a:rPr lang="zh-TW" baseline="30000"/>
              <a:t>-1</a:t>
            </a:r>
            <a:r>
              <a:rPr lang="zh-TW"/>
              <a:t> × H + d(s</a:t>
            </a:r>
            <a:r>
              <a:rPr lang="zh-TW" baseline="30000"/>
              <a:t>-1 </a:t>
            </a:r>
            <a:r>
              <a:rPr lang="zh-TW"/>
              <a:t>× r) mod q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⇔ k</a:t>
            </a:r>
            <a:r>
              <a:rPr lang="zh-TW" baseline="-25000"/>
              <a:t>E</a:t>
            </a:r>
            <a:r>
              <a:rPr lang="zh-TW"/>
              <a:t> = u</a:t>
            </a:r>
            <a:r>
              <a:rPr lang="zh-TW" baseline="-25000"/>
              <a:t>1</a:t>
            </a:r>
            <a:r>
              <a:rPr lang="zh-TW"/>
              <a:t> + du</a:t>
            </a:r>
            <a:r>
              <a:rPr lang="zh-TW" baseline="-25000"/>
              <a:t>2</a:t>
            </a:r>
            <a:r>
              <a:rPr lang="zh-TW"/>
              <a:t> mod q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⇔ α</a:t>
            </a:r>
            <a:r>
              <a:rPr lang="zh-TW" baseline="30000"/>
              <a:t>k</a:t>
            </a:r>
            <a:r>
              <a:rPr lang="zh-TW" sz="1000" baseline="30000"/>
              <a:t>E</a:t>
            </a:r>
            <a:r>
              <a:rPr lang="zh-TW"/>
              <a:t> mod p = α</a:t>
            </a:r>
            <a:r>
              <a:rPr lang="zh-TW" baseline="30000"/>
              <a:t>u</a:t>
            </a:r>
            <a:r>
              <a:rPr lang="zh-TW" sz="1400" baseline="30000"/>
              <a:t>1</a:t>
            </a:r>
            <a:r>
              <a:rPr lang="zh-TW" baseline="30000"/>
              <a:t>+du</a:t>
            </a:r>
            <a:r>
              <a:rPr lang="zh-TW" sz="1400" baseline="30000"/>
              <a:t>2</a:t>
            </a:r>
            <a:r>
              <a:rPr lang="zh-TW"/>
              <a:t> mod p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⇔ (α</a:t>
            </a:r>
            <a:r>
              <a:rPr lang="zh-TW" baseline="30000"/>
              <a:t>k</a:t>
            </a:r>
            <a:r>
              <a:rPr lang="zh-TW" sz="1000" baseline="30000"/>
              <a:t>E</a:t>
            </a:r>
            <a:r>
              <a:rPr lang="zh-TW"/>
              <a:t> mod p) mod q = (α</a:t>
            </a:r>
            <a:r>
              <a:rPr lang="zh-TW" baseline="30000"/>
              <a:t>u</a:t>
            </a:r>
            <a:r>
              <a:rPr lang="zh-TW" sz="1400" baseline="30000"/>
              <a:t>1</a:t>
            </a:r>
            <a:r>
              <a:rPr lang="zh-TW"/>
              <a:t> × β</a:t>
            </a:r>
            <a:r>
              <a:rPr lang="zh-TW" baseline="30000"/>
              <a:t>u</a:t>
            </a:r>
            <a:r>
              <a:rPr lang="zh-TW" sz="1400" baseline="30000"/>
              <a:t>2</a:t>
            </a:r>
            <a:r>
              <a:rPr lang="zh-TW"/>
              <a:t> mod p) mod q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⇔ r = v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Security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DSA can achieve same security level as RSA scheme with less siganture length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600" y="2290227"/>
            <a:ext cx="4032800" cy="191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ECDSA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Key generation of ECDSA: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Find a generator G on an elliptic curve E with prime order 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 random integer d with 0 &lt; d &lt;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P = dG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keys are: k</a:t>
            </a:r>
            <a:r>
              <a:rPr lang="zh-TW" baseline="-25000"/>
              <a:t>pub</a:t>
            </a:r>
            <a:r>
              <a:rPr lang="zh-TW"/>
              <a:t> = (E, G, n, P) and k</a:t>
            </a:r>
            <a:r>
              <a:rPr lang="zh-TW" baseline="-25000"/>
              <a:t>pr</a:t>
            </a:r>
            <a:r>
              <a:rPr lang="zh-TW"/>
              <a:t> = (d)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Shorter private key and higher speed than DSA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ECDSA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Signature (message: H &lt; 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Choose an integer k</a:t>
            </a:r>
            <a:r>
              <a:rPr lang="zh-TW" baseline="-25000"/>
              <a:t>E</a:t>
            </a:r>
            <a:r>
              <a:rPr lang="zh-TW"/>
              <a:t> as a random ephemeral key with 0 &lt; k</a:t>
            </a:r>
            <a:r>
              <a:rPr lang="zh-TW" baseline="-25000"/>
              <a:t>E</a:t>
            </a:r>
            <a:r>
              <a:rPr lang="zh-TW"/>
              <a:t> &lt;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Calculate the curve point (x</a:t>
            </a:r>
            <a:r>
              <a:rPr lang="zh-TW" baseline="-25000"/>
              <a:t>1</a:t>
            </a:r>
            <a:r>
              <a:rPr lang="zh-TW"/>
              <a:t>, y</a:t>
            </a:r>
            <a:r>
              <a:rPr lang="zh-TW" baseline="-25000"/>
              <a:t>1</a:t>
            </a:r>
            <a:r>
              <a:rPr lang="zh-TW"/>
              <a:t>) = k</a:t>
            </a:r>
            <a:r>
              <a:rPr lang="zh-TW" baseline="-25000"/>
              <a:t>E</a:t>
            </a:r>
            <a:r>
              <a:rPr lang="zh-TW"/>
              <a:t> × 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r = x</a:t>
            </a:r>
            <a:r>
              <a:rPr lang="zh-TW" baseline="-25000"/>
              <a:t>1</a:t>
            </a:r>
            <a:r>
              <a:rPr lang="zh-TW"/>
              <a:t> mod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s = k</a:t>
            </a:r>
            <a:r>
              <a:rPr lang="zh-TW" baseline="-25000"/>
              <a:t>E</a:t>
            </a:r>
            <a:r>
              <a:rPr lang="zh-TW" baseline="30000"/>
              <a:t>–1</a:t>
            </a:r>
            <a:r>
              <a:rPr lang="zh-TW"/>
              <a:t>(H + d × r) mod 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Verification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auxiliary value u</a:t>
            </a:r>
            <a:r>
              <a:rPr lang="zh-TW" baseline="-25000"/>
              <a:t>1</a:t>
            </a:r>
            <a:r>
              <a:rPr lang="zh-TW"/>
              <a:t> = s</a:t>
            </a:r>
            <a:r>
              <a:rPr lang="zh-TW" baseline="30000"/>
              <a:t>–1</a:t>
            </a:r>
            <a:r>
              <a:rPr lang="zh-TW"/>
              <a:t> × H mod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auxiliary value u</a:t>
            </a:r>
            <a:r>
              <a:rPr lang="zh-TW" baseline="-25000"/>
              <a:t>2</a:t>
            </a:r>
            <a:r>
              <a:rPr lang="zh-TW"/>
              <a:t> = s</a:t>
            </a:r>
            <a:r>
              <a:rPr lang="zh-TW" baseline="30000"/>
              <a:t>–1</a:t>
            </a:r>
            <a:r>
              <a:rPr lang="zh-TW"/>
              <a:t> × r mod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Compute (x</a:t>
            </a:r>
            <a:r>
              <a:rPr lang="zh-TW" baseline="-25000"/>
              <a:t>1</a:t>
            </a:r>
            <a:r>
              <a:rPr lang="zh-TW"/>
              <a:t>, y</a:t>
            </a:r>
            <a:r>
              <a:rPr lang="zh-TW" baseline="-25000"/>
              <a:t>1</a:t>
            </a:r>
            <a:r>
              <a:rPr lang="zh-TW"/>
              <a:t>) = u</a:t>
            </a:r>
            <a:r>
              <a:rPr lang="zh-TW" baseline="-25000"/>
              <a:t>1</a:t>
            </a:r>
            <a:r>
              <a:rPr lang="zh-TW"/>
              <a:t>G + u</a:t>
            </a:r>
            <a:r>
              <a:rPr lang="zh-TW" baseline="-25000"/>
              <a:t>2</a:t>
            </a:r>
            <a:r>
              <a:rPr lang="zh-TW"/>
              <a:t>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x</a:t>
            </a:r>
            <a:r>
              <a:rPr lang="zh-TW" baseline="-25000"/>
              <a:t>1</a:t>
            </a:r>
            <a:r>
              <a:rPr lang="zh-TW"/>
              <a:t> = r mod n ⟶ siganature is valid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x</a:t>
            </a:r>
            <a:r>
              <a:rPr lang="zh-TW" baseline="-25000"/>
              <a:t>1</a:t>
            </a:r>
            <a:r>
              <a:rPr lang="zh-TW"/>
              <a:t> ≠ r mod n ⟶ siganature is invalid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Sensitivity</a:t>
            </a:r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entropy of the random value k</a:t>
            </a:r>
            <a:r>
              <a:rPr lang="zh-TW" baseline="-25000"/>
              <a:t>E</a:t>
            </a:r>
            <a:r>
              <a:rPr lang="zh-TW"/>
              <a:t> are critical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 sign two different messages, k</a:t>
            </a:r>
            <a:r>
              <a:rPr lang="zh-TW" baseline="-25000"/>
              <a:t>1</a:t>
            </a:r>
            <a:r>
              <a:rPr lang="zh-TW"/>
              <a:t> = k</a:t>
            </a:r>
            <a:r>
              <a:rPr lang="zh-TW" baseline="-25000"/>
              <a:t>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</a:t>
            </a:r>
            <a:r>
              <a:rPr lang="zh-TW" baseline="-25000"/>
              <a:t>1</a:t>
            </a:r>
            <a:r>
              <a:rPr lang="zh-TW"/>
              <a:t> = s</a:t>
            </a:r>
            <a:r>
              <a:rPr lang="zh-TW" baseline="-25000"/>
              <a:t>1</a:t>
            </a:r>
            <a:r>
              <a:rPr lang="zh-TW" baseline="30000"/>
              <a:t>-1</a:t>
            </a:r>
            <a:r>
              <a:rPr lang="zh-TW"/>
              <a:t>H</a:t>
            </a:r>
            <a:r>
              <a:rPr lang="zh-TW" baseline="-25000"/>
              <a:t>1</a:t>
            </a:r>
            <a:r>
              <a:rPr lang="zh-TW"/>
              <a:t> + d(s</a:t>
            </a:r>
            <a:r>
              <a:rPr lang="zh-TW" baseline="-25000"/>
              <a:t>1</a:t>
            </a:r>
            <a:r>
              <a:rPr lang="zh-TW" baseline="30000"/>
              <a:t>-1</a:t>
            </a:r>
            <a:r>
              <a:rPr lang="zh-TW"/>
              <a:t>r</a:t>
            </a:r>
            <a:r>
              <a:rPr lang="zh-TW" baseline="-25000"/>
              <a:t>1</a:t>
            </a:r>
            <a:r>
              <a:rPr lang="zh-TW"/>
              <a:t>) mod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</a:t>
            </a:r>
            <a:r>
              <a:rPr lang="zh-TW" baseline="-25000"/>
              <a:t>2</a:t>
            </a:r>
            <a:r>
              <a:rPr lang="zh-TW"/>
              <a:t> = s</a:t>
            </a:r>
            <a:r>
              <a:rPr lang="zh-TW" baseline="-25000"/>
              <a:t>2</a:t>
            </a:r>
            <a:r>
              <a:rPr lang="zh-TW" baseline="30000"/>
              <a:t>-1</a:t>
            </a:r>
            <a:r>
              <a:rPr lang="zh-TW"/>
              <a:t>H</a:t>
            </a:r>
            <a:r>
              <a:rPr lang="zh-TW" baseline="-25000"/>
              <a:t>2</a:t>
            </a:r>
            <a:r>
              <a:rPr lang="zh-TW"/>
              <a:t> + d(s</a:t>
            </a:r>
            <a:r>
              <a:rPr lang="zh-TW" baseline="-25000"/>
              <a:t>2</a:t>
            </a:r>
            <a:r>
              <a:rPr lang="zh-TW" baseline="30000"/>
              <a:t>-1</a:t>
            </a:r>
            <a:r>
              <a:rPr lang="zh-TW"/>
              <a:t>r</a:t>
            </a:r>
            <a:r>
              <a:rPr lang="zh-TW" baseline="-25000"/>
              <a:t>2</a:t>
            </a:r>
            <a:r>
              <a:rPr lang="zh-TW"/>
              <a:t>) mod q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 = (s</a:t>
            </a:r>
            <a:r>
              <a:rPr lang="zh-TW" baseline="-25000"/>
              <a:t>1</a:t>
            </a:r>
            <a:r>
              <a:rPr lang="zh-TW" baseline="30000"/>
              <a:t>-1</a:t>
            </a:r>
            <a:r>
              <a:rPr lang="zh-TW"/>
              <a:t>H</a:t>
            </a:r>
            <a:r>
              <a:rPr lang="zh-TW" baseline="-25000"/>
              <a:t>1</a:t>
            </a:r>
            <a:r>
              <a:rPr lang="zh-TW"/>
              <a:t> - s</a:t>
            </a:r>
            <a:r>
              <a:rPr lang="zh-TW" baseline="-25000"/>
              <a:t>2</a:t>
            </a:r>
            <a:r>
              <a:rPr lang="zh-TW" baseline="30000"/>
              <a:t>-1</a:t>
            </a:r>
            <a:r>
              <a:rPr lang="zh-TW"/>
              <a:t>H</a:t>
            </a:r>
            <a:r>
              <a:rPr lang="zh-TW" baseline="-25000"/>
              <a:t>2</a:t>
            </a:r>
            <a:r>
              <a:rPr lang="zh-TW"/>
              <a:t>) / (s</a:t>
            </a:r>
            <a:r>
              <a:rPr lang="zh-TW" baseline="-25000"/>
              <a:t>2</a:t>
            </a:r>
            <a:r>
              <a:rPr lang="zh-TW" baseline="30000"/>
              <a:t>-1</a:t>
            </a:r>
            <a:r>
              <a:rPr lang="zh-TW"/>
              <a:t>r</a:t>
            </a:r>
            <a:r>
              <a:rPr lang="zh-TW" baseline="-25000"/>
              <a:t>2</a:t>
            </a:r>
            <a:r>
              <a:rPr lang="zh-TW"/>
              <a:t> - s</a:t>
            </a:r>
            <a:r>
              <a:rPr lang="zh-TW" baseline="-25000"/>
              <a:t>1</a:t>
            </a:r>
            <a:r>
              <a:rPr lang="zh-TW" baseline="30000"/>
              <a:t>-1</a:t>
            </a:r>
            <a:r>
              <a:rPr lang="zh-TW"/>
              <a:t>r</a:t>
            </a:r>
            <a:r>
              <a:rPr lang="zh-TW" baseline="-25000"/>
              <a:t>1</a:t>
            </a:r>
            <a:r>
              <a:rPr lang="zh-TW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Wiener’s Attack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311700" y="2636050"/>
            <a:ext cx="8520600" cy="23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⇒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2400"/>
              <a:t> </a:t>
            </a: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r>
              <a:rPr lang="zh-TW" sz="2000"/>
              <a:t>⇒</a:t>
            </a:r>
            <a:endParaRPr sz="2000"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0" y="2740775"/>
            <a:ext cx="4326702" cy="2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50" y="3075750"/>
            <a:ext cx="2569326" cy="4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50" y="4118774"/>
            <a:ext cx="3049115" cy="5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950" y="3604800"/>
            <a:ext cx="3232936" cy="5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9150" y="1186749"/>
            <a:ext cx="6605695" cy="1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Hash - Motivation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Naive signing of long messages generates a signature of same length. 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Solution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Instead of signing the whole message, sign only a digest (hash)</a:t>
            </a:r>
            <a:endParaRPr sz="1400"/>
          </a:p>
        </p:txBody>
      </p:sp>
      <p:sp>
        <p:nvSpPr>
          <p:cNvPr id="248" name="Google Shape;248;p43"/>
          <p:cNvSpPr txBox="1"/>
          <p:nvPr/>
        </p:nvSpPr>
        <p:spPr>
          <a:xfrm>
            <a:off x="829675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2320675" y="1619725"/>
            <a:ext cx="15057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3826500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6823325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5332325" y="1619713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829675" y="2802700"/>
            <a:ext cx="1491000" cy="400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2320675" y="2802700"/>
            <a:ext cx="1505700" cy="400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3826500" y="2802700"/>
            <a:ext cx="1491000" cy="400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823325" y="2802700"/>
            <a:ext cx="1491000" cy="400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TW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5332325" y="2802700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1362175" y="2226513"/>
            <a:ext cx="426000" cy="338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626250" y="2211213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Google Shape;260;p43"/>
          <p:cNvCxnSpPr>
            <a:stCxn id="259" idx="3"/>
            <a:endCxn id="258" idx="1"/>
          </p:cNvCxnSpPr>
          <p:nvPr/>
        </p:nvCxnSpPr>
        <p:spPr>
          <a:xfrm>
            <a:off x="1052250" y="2395863"/>
            <a:ext cx="309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43"/>
          <p:cNvCxnSpPr>
            <a:stCxn id="248" idx="2"/>
            <a:endCxn id="258" idx="0"/>
          </p:cNvCxnSpPr>
          <p:nvPr/>
        </p:nvCxnSpPr>
        <p:spPr>
          <a:xfrm>
            <a:off x="1575175" y="198901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43"/>
          <p:cNvCxnSpPr>
            <a:stCxn id="258" idx="2"/>
            <a:endCxn id="253" idx="0"/>
          </p:cNvCxnSpPr>
          <p:nvPr/>
        </p:nvCxnSpPr>
        <p:spPr>
          <a:xfrm>
            <a:off x="1575175" y="256521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43"/>
          <p:cNvSpPr txBox="1"/>
          <p:nvPr/>
        </p:nvSpPr>
        <p:spPr>
          <a:xfrm>
            <a:off x="2877563" y="2226513"/>
            <a:ext cx="426000" cy="338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2117475" y="2211213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Google Shape;265;p43"/>
          <p:cNvCxnSpPr>
            <a:stCxn id="264" idx="3"/>
            <a:endCxn id="263" idx="1"/>
          </p:cNvCxnSpPr>
          <p:nvPr/>
        </p:nvCxnSpPr>
        <p:spPr>
          <a:xfrm>
            <a:off x="2543475" y="2395863"/>
            <a:ext cx="334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3"/>
          <p:cNvCxnSpPr>
            <a:endCxn id="263" idx="0"/>
          </p:cNvCxnSpPr>
          <p:nvPr/>
        </p:nvCxnSpPr>
        <p:spPr>
          <a:xfrm>
            <a:off x="3090563" y="198891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43"/>
          <p:cNvCxnSpPr>
            <a:stCxn id="263" idx="2"/>
          </p:cNvCxnSpPr>
          <p:nvPr/>
        </p:nvCxnSpPr>
        <p:spPr>
          <a:xfrm>
            <a:off x="3090563" y="256521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43"/>
          <p:cNvSpPr txBox="1"/>
          <p:nvPr/>
        </p:nvSpPr>
        <p:spPr>
          <a:xfrm>
            <a:off x="4388188" y="2226488"/>
            <a:ext cx="426000" cy="338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3632875" y="2211213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Google Shape;270;p43"/>
          <p:cNvCxnSpPr>
            <a:stCxn id="269" idx="3"/>
            <a:endCxn id="268" idx="1"/>
          </p:cNvCxnSpPr>
          <p:nvPr/>
        </p:nvCxnSpPr>
        <p:spPr>
          <a:xfrm>
            <a:off x="4058875" y="2395863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43"/>
          <p:cNvCxnSpPr>
            <a:endCxn id="268" idx="0"/>
          </p:cNvCxnSpPr>
          <p:nvPr/>
        </p:nvCxnSpPr>
        <p:spPr>
          <a:xfrm>
            <a:off x="4601188" y="1988888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43"/>
          <p:cNvCxnSpPr>
            <a:stCxn id="268" idx="2"/>
          </p:cNvCxnSpPr>
          <p:nvPr/>
        </p:nvCxnSpPr>
        <p:spPr>
          <a:xfrm>
            <a:off x="4601188" y="2565188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43"/>
          <p:cNvSpPr txBox="1"/>
          <p:nvPr/>
        </p:nvSpPr>
        <p:spPr>
          <a:xfrm>
            <a:off x="7373950" y="2226463"/>
            <a:ext cx="426000" cy="338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6658925" y="2211213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5" name="Google Shape;275;p43"/>
          <p:cNvCxnSpPr>
            <a:stCxn id="274" idx="3"/>
            <a:endCxn id="273" idx="1"/>
          </p:cNvCxnSpPr>
          <p:nvPr/>
        </p:nvCxnSpPr>
        <p:spPr>
          <a:xfrm>
            <a:off x="7084925" y="2395863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43"/>
          <p:cNvCxnSpPr>
            <a:endCxn id="273" idx="0"/>
          </p:cNvCxnSpPr>
          <p:nvPr/>
        </p:nvCxnSpPr>
        <p:spPr>
          <a:xfrm>
            <a:off x="7586950" y="198886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43"/>
          <p:cNvCxnSpPr>
            <a:stCxn id="273" idx="2"/>
          </p:cNvCxnSpPr>
          <p:nvPr/>
        </p:nvCxnSpPr>
        <p:spPr>
          <a:xfrm>
            <a:off x="7586950" y="2565163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Signature with Hash Function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829675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2320675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826500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6823325" y="16197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5332325" y="1619713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4"/>
          <p:cNvSpPr/>
          <p:nvPr/>
        </p:nvSpPr>
        <p:spPr>
          <a:xfrm rot="10800000">
            <a:off x="3983850" y="2591025"/>
            <a:ext cx="1176300" cy="402600"/>
          </a:xfrm>
          <a:prstGeom prst="trapezoid">
            <a:avLst>
              <a:gd name="adj" fmla="val 88133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4366050" y="2561475"/>
            <a:ext cx="41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Google Shape;290;p44"/>
          <p:cNvCxnSpPr>
            <a:stCxn id="283" idx="2"/>
            <a:endCxn id="289" idx="0"/>
          </p:cNvCxnSpPr>
          <p:nvPr/>
        </p:nvCxnSpPr>
        <p:spPr>
          <a:xfrm rot="-5400000" flipH="1">
            <a:off x="2787325" y="776863"/>
            <a:ext cx="572400" cy="29967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1" name="Google Shape;291;p44"/>
          <p:cNvCxnSpPr>
            <a:stCxn id="286" idx="2"/>
            <a:endCxn id="289" idx="0"/>
          </p:cNvCxnSpPr>
          <p:nvPr/>
        </p:nvCxnSpPr>
        <p:spPr>
          <a:xfrm rot="5400000">
            <a:off x="5784275" y="776863"/>
            <a:ext cx="572400" cy="29967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2" name="Google Shape;292;p44"/>
          <p:cNvSpPr txBox="1"/>
          <p:nvPr/>
        </p:nvSpPr>
        <p:spPr>
          <a:xfrm>
            <a:off x="4315350" y="3270700"/>
            <a:ext cx="5133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sig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3557850" y="3270700"/>
            <a:ext cx="4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zh-TW" sz="1200" baseline="-25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44"/>
          <p:cNvCxnSpPr>
            <a:stCxn id="293" idx="3"/>
            <a:endCxn id="292" idx="1"/>
          </p:cNvCxnSpPr>
          <p:nvPr/>
        </p:nvCxnSpPr>
        <p:spPr>
          <a:xfrm>
            <a:off x="3983850" y="3455350"/>
            <a:ext cx="331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44"/>
          <p:cNvCxnSpPr>
            <a:stCxn id="289" idx="2"/>
            <a:endCxn id="292" idx="0"/>
          </p:cNvCxnSpPr>
          <p:nvPr/>
        </p:nvCxnSpPr>
        <p:spPr>
          <a:xfrm>
            <a:off x="4572000" y="3023175"/>
            <a:ext cx="0" cy="24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6" name="Google Shape;296;p44"/>
          <p:cNvCxnSpPr>
            <a:stCxn id="292" idx="2"/>
          </p:cNvCxnSpPr>
          <p:nvPr/>
        </p:nvCxnSpPr>
        <p:spPr>
          <a:xfrm>
            <a:off x="4572000" y="3640000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7" name="Google Shape;297;p44"/>
          <p:cNvSpPr txBox="1"/>
          <p:nvPr/>
        </p:nvSpPr>
        <p:spPr>
          <a:xfrm>
            <a:off x="3826500" y="3887513"/>
            <a:ext cx="1491000" cy="36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200" baseline="-25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4"/>
          <p:cNvCxnSpPr>
            <a:stCxn id="284" idx="2"/>
          </p:cNvCxnSpPr>
          <p:nvPr/>
        </p:nvCxnSpPr>
        <p:spPr>
          <a:xfrm>
            <a:off x="3066175" y="1989013"/>
            <a:ext cx="0" cy="281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44"/>
          <p:cNvCxnSpPr>
            <a:stCxn id="285" idx="2"/>
          </p:cNvCxnSpPr>
          <p:nvPr/>
        </p:nvCxnSpPr>
        <p:spPr>
          <a:xfrm>
            <a:off x="4572000" y="1989013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Lattices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Lattices</a:t>
            </a:r>
            <a:endParaRPr/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Let 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,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, …, </a:t>
            </a:r>
            <a:r>
              <a:rPr lang="zh-TW" sz="1600" b="1"/>
              <a:t>v</a:t>
            </a:r>
            <a:r>
              <a:rPr lang="zh-TW" sz="1600" baseline="-25000"/>
              <a:t>n</a:t>
            </a:r>
            <a:r>
              <a:rPr lang="zh-TW" sz="1600"/>
              <a:t> ∈ ℝ</a:t>
            </a:r>
            <a:r>
              <a:rPr lang="zh-TW" sz="1600" baseline="30000"/>
              <a:t>m</a:t>
            </a:r>
            <a:r>
              <a:rPr lang="zh-TW" sz="1600"/>
              <a:t> be a set of linearly independent vectors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</a:t>
            </a:r>
            <a:r>
              <a:rPr lang="zh-TW" sz="1600" b="1"/>
              <a:t>lattice </a:t>
            </a:r>
            <a:r>
              <a:rPr lang="zh-TW" sz="1600"/>
              <a:t>L generated by 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,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, … , </a:t>
            </a:r>
            <a:r>
              <a:rPr lang="zh-TW" sz="1600" b="1"/>
              <a:t>v</a:t>
            </a:r>
            <a:r>
              <a:rPr lang="zh-TW" sz="1600" baseline="-25000"/>
              <a:t>n</a:t>
            </a:r>
            <a:r>
              <a:rPr lang="zh-TW" sz="1600"/>
              <a:t> is the set of linear combinations with coefficients in ℤ, 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L = {a</a:t>
            </a:r>
            <a:r>
              <a:rPr lang="zh-TW" sz="1600" baseline="-25000"/>
              <a:t>1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 + a</a:t>
            </a:r>
            <a:r>
              <a:rPr lang="zh-TW" sz="1600" baseline="-25000"/>
              <a:t>2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+ … + a</a:t>
            </a:r>
            <a:r>
              <a:rPr lang="zh-TW" sz="1600" baseline="-25000"/>
              <a:t>n</a:t>
            </a:r>
            <a:r>
              <a:rPr lang="zh-TW" sz="1600" b="1"/>
              <a:t>v</a:t>
            </a:r>
            <a:r>
              <a:rPr lang="zh-TW" sz="1600" baseline="-25000"/>
              <a:t>n</a:t>
            </a:r>
            <a:r>
              <a:rPr lang="zh-TW" sz="1600"/>
              <a:t> | a</a:t>
            </a:r>
            <a:r>
              <a:rPr lang="zh-TW" sz="1600" baseline="-25000"/>
              <a:t>1</a:t>
            </a:r>
            <a:r>
              <a:rPr lang="zh-TW" sz="1600"/>
              <a:t>, a</a:t>
            </a:r>
            <a:r>
              <a:rPr lang="zh-TW" sz="1600" baseline="-25000"/>
              <a:t>2</a:t>
            </a:r>
            <a:r>
              <a:rPr lang="zh-TW" sz="1600"/>
              <a:t>, … , a</a:t>
            </a:r>
            <a:r>
              <a:rPr lang="zh-TW" sz="1600" baseline="-25000"/>
              <a:t>n</a:t>
            </a:r>
            <a:r>
              <a:rPr lang="zh-TW" sz="1600"/>
              <a:t> ∈ ℤ} </a:t>
            </a:r>
            <a:endParaRPr sz="1600"/>
          </a:p>
        </p:txBody>
      </p:sp>
      <p:pic>
        <p:nvPicPr>
          <p:cNvPr id="457" name="Google Shape;4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150" y="2692300"/>
            <a:ext cx="2833701" cy="21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Shortest Vector Problem (SVP)</a:t>
            </a:r>
            <a:endParaRPr/>
          </a:p>
        </p:txBody>
      </p:sp>
      <p:sp>
        <p:nvSpPr>
          <p:cNvPr id="463" name="Google Shape;46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basis of lattice is not unique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basis of L, find the shortest vector in 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SVP is NP-hard</a:t>
            </a:r>
            <a:endParaRPr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150" y="2692300"/>
            <a:ext cx="2833701" cy="21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Congruential PKC</a:t>
            </a:r>
            <a:endParaRPr/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toy model of a real public key cryptosystem is described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It turns out to have an unexpected connection with lattices of dimension 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An example of how lattices may appear in cryptanalysis even when the underlying hard problem appears to have nothing to do with lattices</a:t>
            </a: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 Creation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Alice chooses a large positive integer q as public parameter, and two other secret positive integers f and g, satisfying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 &lt;     ,      &lt; g &lt;     , and gcd(f , qg) =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Alice compute h ≡ f</a:t>
            </a:r>
            <a:r>
              <a:rPr lang="zh-TW" baseline="30000"/>
              <a:t>−1</a:t>
            </a:r>
            <a:r>
              <a:rPr lang="zh-TW"/>
              <a:t>g (mod q), with 0 &lt; h &lt; q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key: (q, 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Secret key: (f, g)</a:t>
            </a:r>
            <a:endParaRPr/>
          </a:p>
        </p:txBody>
      </p:sp>
      <p:pic>
        <p:nvPicPr>
          <p:cNvPr id="477" name="Google Shape;4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00" y="2200025"/>
            <a:ext cx="462000" cy="2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450" y="2200020"/>
            <a:ext cx="462000" cy="22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00" y="2200025"/>
            <a:ext cx="462000" cy="2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Encryption</a:t>
            </a:r>
            <a:endParaRPr/>
          </a:p>
        </p:txBody>
      </p:sp>
      <p:sp>
        <p:nvSpPr>
          <p:cNvPr id="485" name="Google Shape;48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send a message m, Bob chooses a random integer r,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0 &lt; m &lt;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0 &lt; r &lt;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ciphertext is e ≡ rh + m (mod q), with 0 &lt; e &lt; q</a:t>
            </a:r>
            <a:endParaRPr/>
          </a:p>
        </p:txBody>
      </p:sp>
      <p:pic>
        <p:nvPicPr>
          <p:cNvPr id="486" name="Google Shape;4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25" y="1818275"/>
            <a:ext cx="462000" cy="2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625" y="1557645"/>
            <a:ext cx="462000" cy="22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Decryption</a:t>
            </a:r>
            <a:endParaRPr/>
          </a:p>
        </p:txBody>
      </p:sp>
      <p:sp>
        <p:nvSpPr>
          <p:cNvPr id="493" name="Google Shape;49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Alice decrypts ciphertext e by computing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≡ fe (mod q)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 ≡ f</a:t>
            </a:r>
            <a:r>
              <a:rPr lang="zh-TW" baseline="30000"/>
              <a:t>−1</a:t>
            </a:r>
            <a:r>
              <a:rPr lang="zh-TW"/>
              <a:t>a (mod 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b is the plaintext m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Correctness</a:t>
            </a:r>
            <a:endParaRPr/>
          </a:p>
        </p:txBody>
      </p:sp>
      <p:sp>
        <p:nvSpPr>
          <p:cNvPr id="499" name="Google Shape;499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≡ fe ≡ f(rh + m) ≡ frf</a:t>
            </a:r>
            <a:r>
              <a:rPr lang="zh-TW" baseline="30000"/>
              <a:t>−1</a:t>
            </a:r>
            <a:r>
              <a:rPr lang="zh-TW"/>
              <a:t>g + fm ≡ rg + fm (mod q)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size restrictions on f, g, r, m imply that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 Alice can get the exact value a = rg + fm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Alice computes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 ≡ f</a:t>
            </a:r>
            <a:r>
              <a:rPr lang="zh-TW" baseline="30000"/>
              <a:t>−1</a:t>
            </a:r>
            <a:r>
              <a:rPr lang="zh-TW"/>
              <a:t>a ≡ f</a:t>
            </a:r>
            <a:r>
              <a:rPr lang="zh-TW" baseline="30000"/>
              <a:t>−1</a:t>
            </a:r>
            <a:r>
              <a:rPr lang="zh-TW"/>
              <a:t>(rg + fm) ≡ f</a:t>
            </a:r>
            <a:r>
              <a:rPr lang="zh-TW" baseline="30000"/>
              <a:t>−1</a:t>
            </a:r>
            <a:r>
              <a:rPr lang="zh-TW"/>
              <a:t>fm ≡ m (mod g)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m &lt;     &lt; g, it follows that b = m</a:t>
            </a:r>
            <a:endParaRPr/>
          </a:p>
        </p:txBody>
      </p:sp>
      <p:pic>
        <p:nvPicPr>
          <p:cNvPr id="500" name="Google Shape;5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75" y="3797350"/>
            <a:ext cx="466250" cy="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925" y="1909742"/>
            <a:ext cx="334414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Wiener’s Attack (cont.)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k/d will be one of the convergents in the continued fraction expansion of e/n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φ = (ed - 1)/k = (p - 1)(q - 1) = n - p - q + 1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Solve x</a:t>
            </a:r>
            <a:r>
              <a:rPr lang="zh-TW" baseline="30000"/>
              <a:t>2</a:t>
            </a:r>
            <a:r>
              <a:rPr lang="zh-TW"/>
              <a:t> - (n-φ+1)x + n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 = p or q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Overall Process</a:t>
            </a:r>
            <a:endParaRPr/>
          </a:p>
        </p:txBody>
      </p:sp>
      <p:sp>
        <p:nvSpPr>
          <p:cNvPr id="507" name="Google Shape;507;p61"/>
          <p:cNvSpPr txBox="1"/>
          <p:nvPr/>
        </p:nvSpPr>
        <p:spPr>
          <a:xfrm>
            <a:off x="311700" y="2268500"/>
            <a:ext cx="3075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m &lt;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r &lt;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e ≡ rh + m(modq)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61"/>
          <p:cNvSpPr txBox="1"/>
          <p:nvPr/>
        </p:nvSpPr>
        <p:spPr>
          <a:xfrm>
            <a:off x="3804150" y="168515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(q, h)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61"/>
          <p:cNvSpPr txBox="1"/>
          <p:nvPr/>
        </p:nvSpPr>
        <p:spPr>
          <a:xfrm>
            <a:off x="4000725" y="2814275"/>
            <a:ext cx="11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0" name="Google Shape;510;p61"/>
          <p:cNvCxnSpPr/>
          <p:nvPr/>
        </p:nvCxnSpPr>
        <p:spPr>
          <a:xfrm>
            <a:off x="3387450" y="3285950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61"/>
          <p:cNvCxnSpPr/>
          <p:nvPr/>
        </p:nvCxnSpPr>
        <p:spPr>
          <a:xfrm rot="10800000">
            <a:off x="3387450" y="2146838"/>
            <a:ext cx="2369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2" name="Google Shape;5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12192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215283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1"/>
          <p:cNvSpPr txBox="1"/>
          <p:nvPr/>
        </p:nvSpPr>
        <p:spPr>
          <a:xfrm>
            <a:off x="5756550" y="1251050"/>
            <a:ext cx="336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a modulus q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Choose f, g with restrictions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h  ≡ f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−1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 (mod q)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5756550" y="3285950"/>
            <a:ext cx="28866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a ≡ fe (mod q)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Compute b ≡ f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−1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 (mod g)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Then b is the plaintext m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70</a:t>
            </a:fld>
            <a:endParaRPr/>
          </a:p>
        </p:txBody>
      </p:sp>
      <p:pic>
        <p:nvPicPr>
          <p:cNvPr id="517" name="Google Shape;51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900" y="2351332"/>
            <a:ext cx="462000" cy="22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900" y="2606200"/>
            <a:ext cx="462000" cy="2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Alice chooses</a:t>
            </a:r>
            <a:endParaRPr sz="16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q = 122430513841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f = 231231 ≈ 0.66√q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g = 195698 ≈ 0.56√q</a:t>
            </a:r>
            <a:endParaRPr sz="13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Alice computes</a:t>
            </a:r>
            <a:endParaRPr sz="16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f</a:t>
            </a:r>
            <a:r>
              <a:rPr lang="zh-TW" sz="1300" baseline="30000"/>
              <a:t>−1</a:t>
            </a:r>
            <a:r>
              <a:rPr lang="zh-TW" sz="1300"/>
              <a:t> ≡ 49194372303 (mod q)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h ≡ f</a:t>
            </a:r>
            <a:r>
              <a:rPr lang="zh-TW" sz="1300" baseline="30000"/>
              <a:t>−1</a:t>
            </a:r>
            <a:r>
              <a:rPr lang="zh-TW" sz="1300"/>
              <a:t>g ≡ 39245579300 (mod q)</a:t>
            </a:r>
            <a:endParaRPr sz="13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Public key: (q, h) = (122430513841, 39245579300)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Bob chooses</a:t>
            </a:r>
            <a:endParaRPr sz="16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message m = 123456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random value r = 101010</a:t>
            </a:r>
            <a:endParaRPr sz="13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Bob computes ciphertext e ≡ rh + m ≡ 18357558717 (mod q)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To decrypt, Alice computes</a:t>
            </a:r>
            <a:endParaRPr sz="16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 ≡ fe ≡ 48314309316 (mod q)</a:t>
            </a:r>
            <a:endParaRPr sz="1300"/>
          </a:p>
          <a:p>
            <a:pPr marL="914400" lvl="1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b ≡ f</a:t>
            </a:r>
            <a:r>
              <a:rPr lang="zh-TW" sz="1300" baseline="30000"/>
              <a:t>−1</a:t>
            </a:r>
            <a:r>
              <a:rPr lang="zh-TW" sz="1300"/>
              <a:t>a ≡ 193495 × 48314309316 ≡ 123456 ≡ m (mod g)</a:t>
            </a:r>
            <a:endParaRPr sz="13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Cryptanalysis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Brute-force search: O(q) operations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If attacker can find any pair of positive integers F and G s.t.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Fh ≡ G (mod q)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F, G = O(√q)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then (F, G) is likely to serve as a decryption key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Rewriting Fh = G + qR, we reformulate Eve’s task as that of finding a pair of comparatively small integers (F, G) with </a:t>
            </a:r>
            <a:endParaRPr sz="1600"/>
          </a:p>
        </p:txBody>
      </p:sp>
      <p:pic>
        <p:nvPicPr>
          <p:cNvPr id="531" name="Google Shape;5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863" y="3925575"/>
            <a:ext cx="3268276" cy="30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63"/>
          <p:cNvCxnSpPr/>
          <p:nvPr/>
        </p:nvCxnSpPr>
        <p:spPr>
          <a:xfrm rot="10800000">
            <a:off x="3475875" y="4295675"/>
            <a:ext cx="0" cy="240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3" name="Google Shape;533;p63"/>
          <p:cNvCxnSpPr/>
          <p:nvPr/>
        </p:nvCxnSpPr>
        <p:spPr>
          <a:xfrm rot="10800000">
            <a:off x="3475675" y="4536575"/>
            <a:ext cx="1245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63"/>
          <p:cNvCxnSpPr/>
          <p:nvPr/>
        </p:nvCxnSpPr>
        <p:spPr>
          <a:xfrm rot="10800000">
            <a:off x="4721575" y="4295675"/>
            <a:ext cx="0" cy="240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35" name="Google Shape;535;p63"/>
          <p:cNvSpPr txBox="1"/>
          <p:nvPr/>
        </p:nvSpPr>
        <p:spPr>
          <a:xfrm>
            <a:off x="2795575" y="4536575"/>
            <a:ext cx="26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known vectors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6" name="Google Shape;536;p63"/>
          <p:cNvCxnSpPr/>
          <p:nvPr/>
        </p:nvCxnSpPr>
        <p:spPr>
          <a:xfrm>
            <a:off x="3084000" y="3654375"/>
            <a:ext cx="0" cy="2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7" name="Google Shape;537;p63"/>
          <p:cNvCxnSpPr/>
          <p:nvPr/>
        </p:nvCxnSpPr>
        <p:spPr>
          <a:xfrm>
            <a:off x="4331400" y="3654375"/>
            <a:ext cx="0" cy="2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38" name="Google Shape;538;p63"/>
          <p:cNvCxnSpPr/>
          <p:nvPr/>
        </p:nvCxnSpPr>
        <p:spPr>
          <a:xfrm rot="10800000">
            <a:off x="3084000" y="3652750"/>
            <a:ext cx="1245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63"/>
          <p:cNvSpPr txBox="1"/>
          <p:nvPr/>
        </p:nvSpPr>
        <p:spPr>
          <a:xfrm>
            <a:off x="2403900" y="3250925"/>
            <a:ext cx="26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unknown integers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63"/>
          <p:cNvSpPr txBox="1"/>
          <p:nvPr/>
        </p:nvSpPr>
        <p:spPr>
          <a:xfrm>
            <a:off x="5218350" y="4536575"/>
            <a:ext cx="26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unknown small vector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1" name="Google Shape;541;p63"/>
          <p:cNvCxnSpPr/>
          <p:nvPr/>
        </p:nvCxnSpPr>
        <p:spPr>
          <a:xfrm rot="10800000">
            <a:off x="5798200" y="4295675"/>
            <a:ext cx="0" cy="240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Cryptanalysis (cont.)</a:t>
            </a:r>
            <a:endParaRPr/>
          </a:p>
        </p:txBody>
      </p:sp>
      <p:sp>
        <p:nvSpPr>
          <p:cNvPr id="547" name="Google Shape;547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Thus attacker knows two vectors 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 = (1, h) and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= (0, q), both of length O(q)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Attacker wants to find a linear combination w = a</a:t>
            </a:r>
            <a:r>
              <a:rPr lang="zh-TW" sz="1600" baseline="-25000"/>
              <a:t>1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 + a</a:t>
            </a:r>
            <a:r>
              <a:rPr lang="zh-TW" sz="1600" baseline="-25000"/>
              <a:t>2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such that w has length O(√q)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This corresponds to find a short nonzero vector in the set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L = {a</a:t>
            </a:r>
            <a:r>
              <a:rPr lang="zh-TW" sz="1600" baseline="-25000"/>
              <a:t>1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 + a</a:t>
            </a:r>
            <a:r>
              <a:rPr lang="zh-TW" sz="1600" baseline="-25000"/>
              <a:t>2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: a</a:t>
            </a:r>
            <a:r>
              <a:rPr lang="zh-TW" sz="1600" baseline="-25000"/>
              <a:t>1</a:t>
            </a:r>
            <a:r>
              <a:rPr lang="zh-TW" sz="1600"/>
              <a:t>, a</a:t>
            </a:r>
            <a:r>
              <a:rPr lang="zh-TW" sz="1600" baseline="-25000"/>
              <a:t>2</a:t>
            </a:r>
            <a:r>
              <a:rPr lang="zh-TW" sz="1600"/>
              <a:t> ∈ ℤ}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This set L is an example of a two-dimensional lattice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Unfortunately for Bob and Alice, there is an extremely rapid method for finding short vectors in two-dimensional lattices</a:t>
            </a:r>
            <a:endParaRPr sz="1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Gaussian Lattice Reduction</a:t>
            </a:r>
            <a:endParaRPr/>
          </a:p>
        </p:txBody>
      </p:sp>
      <p:sp>
        <p:nvSpPr>
          <p:cNvPr id="553" name="Google Shape;553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Suppose that L ⊂ ℝ</a:t>
            </a:r>
            <a:r>
              <a:rPr lang="zh-TW" sz="1600" baseline="30000"/>
              <a:t>2</a:t>
            </a:r>
            <a:r>
              <a:rPr lang="zh-TW" sz="1600"/>
              <a:t> is a 2-dimensional lattice with basis vectors 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,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May assume  ⃦ </a:t>
            </a:r>
            <a:r>
              <a:rPr lang="zh-TW" sz="1200" b="1"/>
              <a:t>v</a:t>
            </a:r>
            <a:r>
              <a:rPr lang="zh-TW" sz="1200" baseline="-25000"/>
              <a:t>1</a:t>
            </a:r>
            <a:r>
              <a:rPr lang="zh-TW" sz="1200"/>
              <a:t> ⃦  &lt;  ⃦ </a:t>
            </a:r>
            <a:r>
              <a:rPr lang="zh-TW" sz="1200" b="1"/>
              <a:t>v</a:t>
            </a:r>
            <a:r>
              <a:rPr lang="zh-TW" sz="1200" baseline="-25000"/>
              <a:t>2</a:t>
            </a:r>
            <a:r>
              <a:rPr lang="zh-TW" sz="1200"/>
              <a:t> ⃦ 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If allowed to subtract any multiple of 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, then replace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with the vector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zh-TW" sz="1200" b="1"/>
              <a:t>v</a:t>
            </a:r>
            <a:r>
              <a:rPr lang="zh-TW" sz="1200" baseline="-25000"/>
              <a:t>2</a:t>
            </a:r>
            <a:r>
              <a:rPr lang="zh-TW" sz="1200" baseline="30000"/>
              <a:t>*</a:t>
            </a:r>
            <a:r>
              <a:rPr lang="zh-TW" sz="1200"/>
              <a:t> is orthogonal to </a:t>
            </a:r>
            <a:r>
              <a:rPr lang="zh-TW" sz="1200" b="1"/>
              <a:t>v</a:t>
            </a:r>
            <a:r>
              <a:rPr lang="zh-TW" sz="1200" baseline="-25000"/>
              <a:t>1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But </a:t>
            </a:r>
            <a:r>
              <a:rPr lang="zh-TW" sz="1200" b="1"/>
              <a:t>v</a:t>
            </a:r>
            <a:r>
              <a:rPr lang="zh-TW" sz="1200" baseline="-25000"/>
              <a:t>2</a:t>
            </a:r>
            <a:r>
              <a:rPr lang="zh-TW" sz="1200" baseline="30000"/>
              <a:t>*</a:t>
            </a:r>
            <a:r>
              <a:rPr lang="zh-TW" sz="1200"/>
              <a:t> is unlikely to be in L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So the best is to replace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with the vector </a:t>
            </a:r>
            <a:r>
              <a:rPr lang="zh-TW" sz="1600" b="1"/>
              <a:t>v</a:t>
            </a:r>
            <a:r>
              <a:rPr lang="zh-TW" sz="1600" baseline="-25000"/>
              <a:t>2</a:t>
            </a:r>
            <a:r>
              <a:rPr lang="zh-TW" sz="1600"/>
              <a:t> − m</a:t>
            </a:r>
            <a:r>
              <a:rPr lang="zh-TW" sz="1600" b="1"/>
              <a:t>v</a:t>
            </a:r>
            <a:r>
              <a:rPr lang="zh-TW" sz="1600" baseline="-25000"/>
              <a:t>1</a:t>
            </a:r>
            <a:r>
              <a:rPr lang="zh-TW" sz="1600"/>
              <a:t> with 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554" name="Google Shape;55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25" y="2574325"/>
            <a:ext cx="1974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633" y="3996176"/>
            <a:ext cx="10827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900" y="2406248"/>
            <a:ext cx="1974550" cy="11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Gaussian Lattice Reduction (cont.)</a:t>
            </a:r>
            <a:endParaRPr/>
          </a:p>
        </p:txBody>
      </p:sp>
      <p:sp>
        <p:nvSpPr>
          <p:cNvPr id="562" name="Google Shape;56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 ⃦ </a:t>
            </a:r>
            <a:r>
              <a:rPr lang="zh-TW" b="1"/>
              <a:t>v</a:t>
            </a:r>
            <a:r>
              <a:rPr lang="zh-TW" baseline="-25000"/>
              <a:t>1</a:t>
            </a:r>
            <a:r>
              <a:rPr lang="zh-TW"/>
              <a:t> ⃦ &lt; ⃦ </a:t>
            </a:r>
            <a:r>
              <a:rPr lang="zh-TW" b="1"/>
              <a:t>v</a:t>
            </a:r>
            <a:r>
              <a:rPr lang="zh-TW" baseline="-25000"/>
              <a:t>2</a:t>
            </a:r>
            <a:r>
              <a:rPr lang="zh-TW"/>
              <a:t> ⃦ , then stop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Otherwise, swap </a:t>
            </a:r>
            <a:r>
              <a:rPr lang="zh-TW" b="1"/>
              <a:t>v</a:t>
            </a:r>
            <a:r>
              <a:rPr lang="zh-TW" baseline="-25000"/>
              <a:t>1</a:t>
            </a:r>
            <a:r>
              <a:rPr lang="zh-TW"/>
              <a:t> and </a:t>
            </a:r>
            <a:r>
              <a:rPr lang="zh-TW" b="1"/>
              <a:t>v</a:t>
            </a:r>
            <a:r>
              <a:rPr lang="zh-TW" baseline="-25000"/>
              <a:t>2</a:t>
            </a:r>
            <a:r>
              <a:rPr lang="zh-TW"/>
              <a:t> and repeat the process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When the algorithm terminates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vector </a:t>
            </a:r>
            <a:r>
              <a:rPr lang="zh-TW" b="1"/>
              <a:t>v</a:t>
            </a:r>
            <a:r>
              <a:rPr lang="zh-TW" baseline="-25000"/>
              <a:t>1</a:t>
            </a:r>
            <a:r>
              <a:rPr lang="zh-TW"/>
              <a:t> is a shortest nonzero vector in 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algorithm solves SVP</a:t>
            </a:r>
            <a:endParaRPr/>
          </a:p>
        </p:txBody>
      </p:sp>
      <p:sp>
        <p:nvSpPr>
          <p:cNvPr id="563" name="Google Shape;563;p66"/>
          <p:cNvSpPr txBox="1"/>
          <p:nvPr/>
        </p:nvSpPr>
        <p:spPr>
          <a:xfrm>
            <a:off x="843875" y="1943300"/>
            <a:ext cx="4048500" cy="1491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⃦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⃦  &lt;  ⃦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⃦ , swap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m = ⌈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 ⃦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⃦ </a:t>
            </a:r>
            <a:r>
              <a:rPr lang="zh-TW" sz="1200" baseline="30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⌋.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 = 0, return the basis vectors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mv</a:t>
            </a:r>
            <a:r>
              <a:rPr lang="zh-TW" sz="1200" baseline="-25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6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Loop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Lenstra–Lenstra–Lovász Algorithm (LLL)</a:t>
            </a:r>
            <a:endParaRPr/>
          </a:p>
        </p:txBody>
      </p:sp>
      <p:sp>
        <p:nvSpPr>
          <p:cNvPr id="569" name="Google Shape;56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lattice L, LLL solves approximated SVP in polynomial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shortest vector </a:t>
            </a:r>
            <a:r>
              <a:rPr lang="zh-TW" b="1"/>
              <a:t>v</a:t>
            </a:r>
            <a:r>
              <a:rPr lang="zh-TW"/>
              <a:t> it found satisfies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⃦ </a:t>
            </a:r>
            <a:r>
              <a:rPr lang="zh-TW" b="1"/>
              <a:t>v</a:t>
            </a:r>
            <a:r>
              <a:rPr lang="zh-TW"/>
              <a:t> ⃦ ≤ 2</a:t>
            </a:r>
            <a:r>
              <a:rPr lang="zh-TW" baseline="30000"/>
              <a:t>(n-1)/4</a:t>
            </a:r>
            <a:r>
              <a:rPr lang="zh-TW"/>
              <a:t>|det L|</a:t>
            </a:r>
            <a:r>
              <a:rPr lang="zh-TW" baseline="30000"/>
              <a:t>1/n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 average, LLL achieves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⃦ </a:t>
            </a:r>
            <a:r>
              <a:rPr lang="zh-TW" b="1"/>
              <a:t>v</a:t>
            </a:r>
            <a:r>
              <a:rPr lang="zh-TW"/>
              <a:t> ⃦ ≤ 1.02</a:t>
            </a:r>
            <a:r>
              <a:rPr lang="zh-TW" baseline="30000"/>
              <a:t>n</a:t>
            </a:r>
            <a:r>
              <a:rPr lang="zh-TW"/>
              <a:t>|det L|</a:t>
            </a:r>
            <a:r>
              <a:rPr lang="zh-TW" baseline="30000"/>
              <a:t>1/n</a:t>
            </a:r>
            <a:endParaRPr/>
          </a:p>
        </p:txBody>
      </p:sp>
      <p:pic>
        <p:nvPicPr>
          <p:cNvPr id="570" name="Google Shape;5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39" y="1152475"/>
            <a:ext cx="35729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Coppersmith’s Method</a:t>
            </a:r>
            <a:endParaRPr/>
          </a:p>
        </p:txBody>
      </p:sp>
      <p:sp>
        <p:nvSpPr>
          <p:cNvPr id="576" name="Google Shape;57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b="1"/>
              <a:t>Input</a:t>
            </a:r>
            <a:r>
              <a:rPr lang="zh-TW" sz="1600"/>
              <a:t>: f(x) ∈ ℤ[x], N ∈ ℤ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b="1"/>
              <a:t>Output</a:t>
            </a:r>
            <a:r>
              <a:rPr lang="zh-TW" sz="1600"/>
              <a:t>: r s.t. f(r) ≡ 0 mod 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b="1"/>
              <a:t>Intermediate output</a:t>
            </a:r>
            <a:r>
              <a:rPr lang="zh-TW" sz="1600"/>
              <a:t>: Q(x) such that Q(r) = 0 over ℤ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Q(x) = s(x)f(x) + t(x)N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Q(r) ≡ 0 mod N by construction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|r| ≤ R, then we can bound </a:t>
            </a:r>
            <a:endParaRPr sz="1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|Q(r)| = |Q</a:t>
            </a:r>
            <a:r>
              <a:rPr lang="zh-TW" sz="1600" baseline="-25000"/>
              <a:t>3</a:t>
            </a:r>
            <a:r>
              <a:rPr lang="zh-TW" sz="1600"/>
              <a:t>r</a:t>
            </a:r>
            <a:r>
              <a:rPr lang="zh-TW" sz="1600" baseline="30000"/>
              <a:t>3</a:t>
            </a:r>
            <a:r>
              <a:rPr lang="zh-TW" sz="1600"/>
              <a:t> + Q</a:t>
            </a:r>
            <a:r>
              <a:rPr lang="zh-TW" sz="1600" baseline="-25000"/>
              <a:t>2</a:t>
            </a:r>
            <a:r>
              <a:rPr lang="zh-TW" sz="1600"/>
              <a:t>r</a:t>
            </a:r>
            <a:r>
              <a:rPr lang="zh-TW" sz="1600" baseline="30000"/>
              <a:t>2</a:t>
            </a:r>
            <a:r>
              <a:rPr lang="zh-TW" sz="1600"/>
              <a:t> + Q</a:t>
            </a:r>
            <a:r>
              <a:rPr lang="zh-TW" sz="1600" baseline="-25000"/>
              <a:t>1</a:t>
            </a:r>
            <a:r>
              <a:rPr lang="zh-TW" sz="1600"/>
              <a:t>r + Q</a:t>
            </a:r>
            <a:r>
              <a:rPr lang="zh-TW" sz="1600" baseline="-25000"/>
              <a:t>0</a:t>
            </a:r>
            <a:r>
              <a:rPr lang="zh-TW" sz="1600"/>
              <a:t>| </a:t>
            </a:r>
            <a:endParaRPr sz="1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≤ |Q</a:t>
            </a:r>
            <a:r>
              <a:rPr lang="zh-TW" sz="1600" baseline="-25000"/>
              <a:t>3</a:t>
            </a:r>
            <a:r>
              <a:rPr lang="zh-TW" sz="1600"/>
              <a:t>|R</a:t>
            </a:r>
            <a:r>
              <a:rPr lang="zh-TW" sz="1600" baseline="30000"/>
              <a:t>3</a:t>
            </a:r>
            <a:r>
              <a:rPr lang="zh-TW" sz="1600"/>
              <a:t> + |Q</a:t>
            </a:r>
            <a:r>
              <a:rPr lang="zh-TW" sz="1600" baseline="-25000"/>
              <a:t>2</a:t>
            </a:r>
            <a:r>
              <a:rPr lang="zh-TW" sz="1600"/>
              <a:t>|R</a:t>
            </a:r>
            <a:r>
              <a:rPr lang="zh-TW" sz="1600" baseline="30000"/>
              <a:t>2</a:t>
            </a:r>
            <a:r>
              <a:rPr lang="zh-TW" sz="1600"/>
              <a:t> + |Q</a:t>
            </a:r>
            <a:r>
              <a:rPr lang="zh-TW" sz="1600" baseline="-25000"/>
              <a:t>1</a:t>
            </a:r>
            <a:r>
              <a:rPr lang="zh-TW" sz="1600"/>
              <a:t>|R + |Q</a:t>
            </a:r>
            <a:r>
              <a:rPr lang="zh-TW" sz="1600" baseline="-25000"/>
              <a:t>0</a:t>
            </a:r>
            <a:r>
              <a:rPr lang="zh-TW" sz="1600"/>
              <a:t>| </a:t>
            </a:r>
            <a:endParaRPr sz="1600"/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|Q(r)| &lt; N and Q(r) ≡ 0 mod N, then Q(r) = 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want a Q in our lattice with short coefficient vector!</a:t>
            </a:r>
            <a:endParaRPr sz="1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Coppersmith’s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Construct a matrix of coefficient vectors of elements of &lt;f(x), N&gt;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Run LLL algorithm on this matrix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Construct a polynomial Q from the shortest vector output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Factor Q to find its roots</a:t>
            </a:r>
            <a:endParaRPr sz="1700"/>
          </a:p>
        </p:txBody>
      </p:sp>
      <p:sp>
        <p:nvSpPr>
          <p:cNvPr id="583" name="Google Shape;583;p69"/>
          <p:cNvSpPr txBox="1"/>
          <p:nvPr/>
        </p:nvSpPr>
        <p:spPr>
          <a:xfrm>
            <a:off x="837150" y="3188375"/>
            <a:ext cx="74697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Theorem (Coppersmith)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Given a polynomial f of degree d and N, we can efficiently find all roots r satisfying f(r) ≡ 0 mod N when |r| &lt; N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1/d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- Stereotyped Messages</a:t>
            </a:r>
            <a:endParaRPr/>
          </a:p>
        </p:txBody>
      </p:sp>
      <p:sp>
        <p:nvSpPr>
          <p:cNvPr id="589" name="Google Shape;58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Known most of the message, ex: padding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 = a + x</a:t>
            </a:r>
            <a:r>
              <a:rPr lang="zh-TW" baseline="-25000"/>
              <a:t>0</a:t>
            </a:r>
            <a:r>
              <a:rPr lang="zh-TW"/>
              <a:t>, x</a:t>
            </a:r>
            <a:r>
              <a:rPr lang="zh-TW" baseline="-25000"/>
              <a:t>0</a:t>
            </a:r>
            <a:r>
              <a:rPr lang="zh-TW"/>
              <a:t> ≤ 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 = m</a:t>
            </a:r>
            <a:r>
              <a:rPr lang="zh-TW" baseline="30000"/>
              <a:t>3</a:t>
            </a:r>
            <a:r>
              <a:rPr lang="zh-TW"/>
              <a:t> = (a + x</a:t>
            </a:r>
            <a:r>
              <a:rPr lang="zh-TW" baseline="-25000"/>
              <a:t>0</a:t>
            </a:r>
            <a:r>
              <a:rPr lang="zh-TW"/>
              <a:t>)</a:t>
            </a:r>
            <a:r>
              <a:rPr lang="zh-TW" baseline="30000"/>
              <a:t>3</a:t>
            </a:r>
            <a:r>
              <a:rPr lang="zh-TW"/>
              <a:t> mod 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 is a small root of f(x) = (a + x)</a:t>
            </a:r>
            <a:r>
              <a:rPr lang="zh-TW" baseline="30000"/>
              <a:t>3</a:t>
            </a:r>
            <a:r>
              <a:rPr lang="zh-TW"/>
              <a:t> - c (mod 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Let the biggest degree of Q be 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Q(x) = c</a:t>
            </a:r>
            <a:r>
              <a:rPr lang="zh-TW" baseline="-25000"/>
              <a:t>3</a:t>
            </a:r>
            <a:r>
              <a:rPr lang="zh-TW"/>
              <a:t>(x</a:t>
            </a:r>
            <a:r>
              <a:rPr lang="zh-TW" baseline="30000"/>
              <a:t>3</a:t>
            </a:r>
            <a:r>
              <a:rPr lang="zh-TW"/>
              <a:t> + 3ax</a:t>
            </a:r>
            <a:r>
              <a:rPr lang="zh-TW" baseline="30000"/>
              <a:t>2</a:t>
            </a:r>
            <a:r>
              <a:rPr lang="zh-TW"/>
              <a:t> + 3a</a:t>
            </a:r>
            <a:r>
              <a:rPr lang="zh-TW" baseline="30000"/>
              <a:t>2</a:t>
            </a:r>
            <a:r>
              <a:rPr lang="zh-TW"/>
              <a:t>x + (a</a:t>
            </a:r>
            <a:r>
              <a:rPr lang="zh-TW" baseline="30000"/>
              <a:t>3</a:t>
            </a:r>
            <a:r>
              <a:rPr lang="zh-TW"/>
              <a:t> - c)) + c</a:t>
            </a:r>
            <a:r>
              <a:rPr lang="zh-TW" baseline="-25000"/>
              <a:t>2</a:t>
            </a:r>
            <a:r>
              <a:rPr lang="zh-TW"/>
              <a:t>Nx</a:t>
            </a:r>
            <a:r>
              <a:rPr lang="zh-TW" baseline="30000"/>
              <a:t>2</a:t>
            </a:r>
            <a:r>
              <a:rPr lang="zh-TW"/>
              <a:t> + c</a:t>
            </a:r>
            <a:r>
              <a:rPr lang="zh-TW" baseline="-25000"/>
              <a:t>1</a:t>
            </a:r>
            <a:r>
              <a:rPr lang="zh-TW"/>
              <a:t>Nx + c</a:t>
            </a:r>
            <a:r>
              <a:rPr lang="zh-TW" baseline="-25000"/>
              <a:t>0</a:t>
            </a:r>
            <a:r>
              <a:rPr lang="zh-TW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Q(x</a:t>
            </a:r>
            <a:r>
              <a:rPr lang="zh-TW" baseline="-25000"/>
              <a:t>0</a:t>
            </a:r>
            <a:r>
              <a:rPr lang="zh-TW"/>
              <a:t>) ≤ c</a:t>
            </a:r>
            <a:r>
              <a:rPr lang="zh-TW" baseline="-25000"/>
              <a:t>3</a:t>
            </a:r>
            <a:r>
              <a:rPr lang="zh-TW"/>
              <a:t>(R</a:t>
            </a:r>
            <a:r>
              <a:rPr lang="zh-TW" baseline="30000"/>
              <a:t>3</a:t>
            </a:r>
            <a:r>
              <a:rPr lang="zh-TW"/>
              <a:t> + 3aR</a:t>
            </a:r>
            <a:r>
              <a:rPr lang="zh-TW" baseline="30000"/>
              <a:t>2</a:t>
            </a:r>
            <a:r>
              <a:rPr lang="zh-TW"/>
              <a:t> + 3a</a:t>
            </a:r>
            <a:r>
              <a:rPr lang="zh-TW" baseline="30000"/>
              <a:t>2</a:t>
            </a:r>
            <a:r>
              <a:rPr lang="zh-TW"/>
              <a:t>R + (a</a:t>
            </a:r>
            <a:r>
              <a:rPr lang="zh-TW" baseline="30000"/>
              <a:t>3</a:t>
            </a:r>
            <a:r>
              <a:rPr lang="zh-TW"/>
              <a:t> - c)) + c</a:t>
            </a:r>
            <a:r>
              <a:rPr lang="zh-TW" baseline="-25000"/>
              <a:t>2</a:t>
            </a:r>
            <a:r>
              <a:rPr lang="zh-TW"/>
              <a:t>NR</a:t>
            </a:r>
            <a:r>
              <a:rPr lang="zh-TW" baseline="30000"/>
              <a:t>2</a:t>
            </a:r>
            <a:r>
              <a:rPr lang="zh-TW"/>
              <a:t> + c</a:t>
            </a:r>
            <a:r>
              <a:rPr lang="zh-TW" baseline="-25000"/>
              <a:t>1</a:t>
            </a:r>
            <a:r>
              <a:rPr lang="zh-TW"/>
              <a:t>NR + c</a:t>
            </a:r>
            <a:r>
              <a:rPr lang="zh-TW" baseline="-25000"/>
              <a:t>0</a:t>
            </a:r>
            <a:r>
              <a:rPr lang="zh-TW"/>
              <a:t>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Chosen Ciphertext Attack</a:t>
            </a:r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Homomorphism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f(x ∘ y) = f(x) * f(y)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RSA encryption is homomorphic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e(m</a:t>
            </a:r>
            <a:r>
              <a:rPr lang="zh-TW" baseline="-25000"/>
              <a:t>1</a:t>
            </a:r>
            <a:r>
              <a:rPr lang="zh-TW"/>
              <a:t>m</a:t>
            </a:r>
            <a:r>
              <a:rPr lang="zh-TW" baseline="-25000"/>
              <a:t>2</a:t>
            </a:r>
            <a:r>
              <a:rPr lang="zh-TW"/>
              <a:t>) = (m</a:t>
            </a:r>
            <a:r>
              <a:rPr lang="zh-TW" baseline="-25000"/>
              <a:t>1</a:t>
            </a:r>
            <a:r>
              <a:rPr lang="zh-TW"/>
              <a:t>m</a:t>
            </a:r>
            <a:r>
              <a:rPr lang="zh-TW" baseline="-25000"/>
              <a:t>2</a:t>
            </a:r>
            <a:r>
              <a:rPr lang="zh-TW"/>
              <a:t>)</a:t>
            </a:r>
            <a:r>
              <a:rPr lang="zh-TW" baseline="30000"/>
              <a:t>e</a:t>
            </a:r>
            <a:r>
              <a:rPr lang="zh-TW"/>
              <a:t> = e(m</a:t>
            </a:r>
            <a:r>
              <a:rPr lang="zh-TW" baseline="-25000"/>
              <a:t>1</a:t>
            </a:r>
            <a:r>
              <a:rPr lang="zh-TW"/>
              <a:t>)e(m</a:t>
            </a:r>
            <a:r>
              <a:rPr lang="zh-TW" baseline="-25000"/>
              <a:t>2</a:t>
            </a:r>
            <a:r>
              <a:rPr lang="zh-TW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Server can decrypt anything except c = m</a:t>
            </a:r>
            <a:r>
              <a:rPr lang="zh-TW" baseline="30000"/>
              <a:t>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d(2</a:t>
            </a:r>
            <a:r>
              <a:rPr lang="zh-TW" baseline="30000"/>
              <a:t>e</a:t>
            </a:r>
            <a:r>
              <a:rPr lang="zh-TW"/>
              <a:t>c) = 2m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</a:t>
            </a:r>
            <a:r>
              <a:rPr lang="zh-TW" baseline="30000"/>
              <a:t>-1</a:t>
            </a:r>
            <a:r>
              <a:rPr lang="zh-TW"/>
              <a:t>∙2m = m (mod n)</a:t>
            </a:r>
            <a:endParaRPr baseline="30000"/>
          </a:p>
        </p:txBody>
      </p:sp>
      <p:sp>
        <p:nvSpPr>
          <p:cNvPr id="338" name="Google Shape;33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- Stereotyped Messages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Construct lattice basis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dim L = 4, det L = N</a:t>
            </a:r>
            <a:r>
              <a:rPr lang="zh-TW" baseline="30000"/>
              <a:t>3</a:t>
            </a:r>
            <a:r>
              <a:rPr lang="zh-TW"/>
              <a:t>R</a:t>
            </a:r>
            <a:r>
              <a:rPr lang="zh-TW" baseline="30000"/>
              <a:t>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Ignoring approximation factor, we can solve when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|Q(x</a:t>
            </a:r>
            <a:r>
              <a:rPr lang="zh-TW" baseline="-25000"/>
              <a:t>0</a:t>
            </a:r>
            <a:r>
              <a:rPr lang="zh-TW"/>
              <a:t>)| ≤ |</a:t>
            </a:r>
            <a:r>
              <a:rPr lang="zh-TW" b="1"/>
              <a:t>v</a:t>
            </a:r>
            <a:r>
              <a:rPr lang="zh-TW"/>
              <a:t>| ≤ |det L|</a:t>
            </a:r>
            <a:r>
              <a:rPr lang="zh-TW" baseline="30000"/>
              <a:t>1/4</a:t>
            </a:r>
            <a:r>
              <a:rPr lang="zh-TW"/>
              <a:t> &lt;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(N</a:t>
            </a:r>
            <a:r>
              <a:rPr lang="zh-TW" baseline="30000"/>
              <a:t>3</a:t>
            </a:r>
            <a:r>
              <a:rPr lang="zh-TW"/>
              <a:t>R</a:t>
            </a:r>
            <a:r>
              <a:rPr lang="zh-TW" baseline="30000"/>
              <a:t>6</a:t>
            </a:r>
            <a:r>
              <a:rPr lang="zh-TW"/>
              <a:t>)</a:t>
            </a:r>
            <a:r>
              <a:rPr lang="zh-TW" baseline="30000"/>
              <a:t>1/4</a:t>
            </a:r>
            <a:r>
              <a:rPr lang="zh-TW"/>
              <a:t> &lt;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R &lt; N</a:t>
            </a:r>
            <a:r>
              <a:rPr lang="zh-TW" baseline="30000"/>
              <a:t>1/6</a:t>
            </a:r>
            <a:endParaRPr baseline="30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96" name="Google Shape;5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75" y="1699500"/>
            <a:ext cx="2424851" cy="11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Achieving the Coppersmith Bound</a:t>
            </a:r>
            <a:endParaRPr/>
          </a:p>
        </p:txBody>
      </p:sp>
      <p:sp>
        <p:nvSpPr>
          <p:cNvPr id="602" name="Google Shape;60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 lattice from subset of &lt;f(x), N&gt;</a:t>
            </a:r>
            <a:r>
              <a:rPr lang="zh-TW" baseline="30000"/>
              <a:t>k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Allow higher degree polynomials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(R</a:t>
            </a:r>
            <a:r>
              <a:rPr lang="zh-TW" baseline="30000"/>
              <a:t>21</a:t>
            </a:r>
            <a:r>
              <a:rPr lang="zh-TW"/>
              <a:t>N</a:t>
            </a:r>
            <a:r>
              <a:rPr lang="zh-TW" baseline="30000"/>
              <a:t>9</a:t>
            </a:r>
            <a:r>
              <a:rPr lang="zh-TW"/>
              <a:t>)</a:t>
            </a:r>
            <a:r>
              <a:rPr lang="zh-TW" baseline="30000"/>
              <a:t>1/7</a:t>
            </a:r>
            <a:r>
              <a:rPr lang="zh-TW"/>
              <a:t> &lt; N</a:t>
            </a:r>
            <a:r>
              <a:rPr lang="zh-TW" baseline="30000"/>
              <a:t>2</a:t>
            </a:r>
            <a:r>
              <a:rPr lang="zh-TW"/>
              <a:t> ⇒ R &lt; N</a:t>
            </a:r>
            <a:r>
              <a:rPr lang="zh-TW" baseline="30000"/>
              <a:t>5/21</a:t>
            </a:r>
            <a:r>
              <a:rPr lang="zh-TW" sz="1400"/>
              <a:t> </a:t>
            </a:r>
            <a:endParaRPr/>
          </a:p>
        </p:txBody>
      </p:sp>
      <p:pic>
        <p:nvPicPr>
          <p:cNvPr id="603" name="Google Shape;60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75" y="2003700"/>
            <a:ext cx="4892851" cy="1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- Known High Bits of p</a:t>
            </a:r>
            <a:endParaRPr/>
          </a:p>
        </p:txBody>
      </p:sp>
      <p:sp>
        <p:nvSpPr>
          <p:cNvPr id="609" name="Google Shape;60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Known large portion of MSBs of one factor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 = pq, p = a + x</a:t>
            </a:r>
            <a:r>
              <a:rPr lang="zh-TW" baseline="-25000"/>
              <a:t>0</a:t>
            </a:r>
            <a:r>
              <a:rPr lang="zh-TW"/>
              <a:t>, known a, x</a:t>
            </a:r>
            <a:r>
              <a:rPr lang="zh-TW" baseline="-25000"/>
              <a:t>0</a:t>
            </a:r>
            <a:r>
              <a:rPr lang="zh-TW"/>
              <a:t> ≤ 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</a:t>
            </a:r>
            <a:r>
              <a:rPr lang="zh-TW" baseline="-25000"/>
              <a:t>0</a:t>
            </a:r>
            <a:r>
              <a:rPr lang="zh-TW"/>
              <a:t> is a small roots of f(x) = a + x (mod 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Construct Q(x) = 0 (mod 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Q(x) = c</a:t>
            </a:r>
            <a:r>
              <a:rPr lang="zh-TW" baseline="-25000"/>
              <a:t>1</a:t>
            </a:r>
            <a:r>
              <a:rPr lang="zh-TW"/>
              <a:t>x(a + x) + c</a:t>
            </a:r>
            <a:r>
              <a:rPr lang="zh-TW" baseline="-25000"/>
              <a:t>2</a:t>
            </a:r>
            <a:r>
              <a:rPr lang="zh-TW"/>
              <a:t>(a + x) +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Q(x</a:t>
            </a:r>
            <a:r>
              <a:rPr lang="zh-TW" baseline="-25000"/>
              <a:t>0</a:t>
            </a:r>
            <a:r>
              <a:rPr lang="zh-TW"/>
              <a:t>) ≤ c</a:t>
            </a:r>
            <a:r>
              <a:rPr lang="zh-TW" baseline="-25000"/>
              <a:t>1</a:t>
            </a:r>
            <a:r>
              <a:rPr lang="zh-TW"/>
              <a:t>(R</a:t>
            </a:r>
            <a:r>
              <a:rPr lang="zh-TW" baseline="30000"/>
              <a:t>2</a:t>
            </a:r>
            <a:r>
              <a:rPr lang="zh-TW"/>
              <a:t> + aR) + c</a:t>
            </a:r>
            <a:r>
              <a:rPr lang="zh-TW" baseline="-25000"/>
              <a:t>2</a:t>
            </a:r>
            <a:r>
              <a:rPr lang="zh-TW"/>
              <a:t>(R + a) + N</a:t>
            </a:r>
            <a:endParaRPr/>
          </a:p>
        </p:txBody>
      </p:sp>
      <p:sp>
        <p:nvSpPr>
          <p:cNvPr id="610" name="Google Shape;610;p73"/>
          <p:cNvSpPr txBox="1"/>
          <p:nvPr/>
        </p:nvSpPr>
        <p:spPr>
          <a:xfrm>
            <a:off x="837150" y="3355325"/>
            <a:ext cx="7469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Theorem (Howgrave-Graham) 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Given degree d polynomial f, integer N, we can find roots r modulo divisors B of N satisfying f(r) ≡ 0 mod B for |B| &gt; N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β</a:t>
            </a:r>
            <a:r>
              <a:rPr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, when |r| &lt; N</a:t>
            </a:r>
            <a:r>
              <a:rPr lang="zh-TW" baseline="30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β2/d</a:t>
            </a:r>
            <a:endParaRPr baseline="30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- Known High Bits of p</a:t>
            </a:r>
            <a:endParaRPr/>
          </a:p>
        </p:txBody>
      </p:sp>
      <p:sp>
        <p:nvSpPr>
          <p:cNvPr id="616" name="Google Shape;61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Construct lattice basis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dim L = 3, det L = NR</a:t>
            </a:r>
            <a:r>
              <a:rPr lang="zh-TW" baseline="30000"/>
              <a:t>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find the root when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(NR</a:t>
            </a:r>
            <a:r>
              <a:rPr lang="zh-TW" baseline="30000"/>
              <a:t>3</a:t>
            </a:r>
            <a:r>
              <a:rPr lang="zh-TW"/>
              <a:t>)</a:t>
            </a:r>
            <a:r>
              <a:rPr lang="zh-TW" baseline="30000"/>
              <a:t>1/3</a:t>
            </a:r>
            <a:r>
              <a:rPr lang="zh-TW"/>
              <a:t> &lt; p = N</a:t>
            </a:r>
            <a:r>
              <a:rPr lang="zh-TW" baseline="30000"/>
              <a:t>1/2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R &lt; N</a:t>
            </a:r>
            <a:r>
              <a:rPr lang="zh-TW" baseline="30000"/>
              <a:t>1/6</a:t>
            </a:r>
            <a:endParaRPr baseline="30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7" name="Google Shape;61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914" y="1704473"/>
            <a:ext cx="1464174" cy="1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RSA - Partial Key Recovery</a:t>
            </a:r>
            <a:endParaRPr/>
          </a:p>
        </p:txBody>
      </p:sp>
      <p:sp>
        <p:nvSpPr>
          <p:cNvPr id="623" name="Google Shape;623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factor given 1/2 bits of p [Coppersmith 96]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factor given 1/4 bits of d [Boneh Durfee Frankel 98]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factor given 1/2 bits of d mod (p−1) [Blömer May 03]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(EC)DSA - Known High Bits of k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Two singature (r</a:t>
            </a:r>
            <a:r>
              <a:rPr lang="zh-TW" baseline="-25000"/>
              <a:t>1</a:t>
            </a:r>
            <a:r>
              <a:rPr lang="zh-TW"/>
              <a:t>, s</a:t>
            </a:r>
            <a:r>
              <a:rPr lang="zh-TW" baseline="-25000"/>
              <a:t>1</a:t>
            </a:r>
            <a:r>
              <a:rPr lang="zh-TW"/>
              <a:t>), (r</a:t>
            </a:r>
            <a:r>
              <a:rPr lang="zh-TW" baseline="-25000"/>
              <a:t>2</a:t>
            </a:r>
            <a:r>
              <a:rPr lang="zh-TW"/>
              <a:t>, s</a:t>
            </a:r>
            <a:r>
              <a:rPr lang="zh-TW" baseline="-25000"/>
              <a:t>2</a:t>
            </a:r>
            <a:r>
              <a:rPr lang="zh-TW"/>
              <a:t>), both use small nonces k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s</a:t>
            </a:r>
            <a:r>
              <a:rPr lang="zh-TW" sz="1600" baseline="-25000"/>
              <a:t>1</a:t>
            </a:r>
            <a:r>
              <a:rPr lang="zh-TW" sz="1600"/>
              <a:t> ≡ k</a:t>
            </a:r>
            <a:r>
              <a:rPr lang="zh-TW" sz="1600" baseline="-25000"/>
              <a:t>1</a:t>
            </a:r>
            <a:r>
              <a:rPr lang="zh-TW" sz="1600" baseline="30000"/>
              <a:t>−1</a:t>
            </a:r>
            <a:r>
              <a:rPr lang="zh-TW" sz="1600"/>
              <a:t>(h</a:t>
            </a:r>
            <a:r>
              <a:rPr lang="zh-TW" sz="1600" baseline="-25000"/>
              <a:t>1</a:t>
            </a:r>
            <a:r>
              <a:rPr lang="zh-TW" sz="1600"/>
              <a:t> + dr</a:t>
            </a:r>
            <a:r>
              <a:rPr lang="zh-TW" sz="1600" baseline="-25000"/>
              <a:t>1</a:t>
            </a:r>
            <a:r>
              <a:rPr lang="zh-TW" sz="1600"/>
              <a:t>) mod 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s</a:t>
            </a:r>
            <a:r>
              <a:rPr lang="zh-TW" sz="1600" baseline="-25000"/>
              <a:t>2</a:t>
            </a:r>
            <a:r>
              <a:rPr lang="zh-TW" sz="1600"/>
              <a:t> ≡ k</a:t>
            </a:r>
            <a:r>
              <a:rPr lang="zh-TW" sz="1600" baseline="-25000"/>
              <a:t>2</a:t>
            </a:r>
            <a:r>
              <a:rPr lang="zh-TW" sz="1600" baseline="30000"/>
              <a:t>−1</a:t>
            </a:r>
            <a:r>
              <a:rPr lang="zh-TW" sz="1600"/>
              <a:t>(h</a:t>
            </a:r>
            <a:r>
              <a:rPr lang="zh-TW" sz="1600" baseline="-25000"/>
              <a:t>2</a:t>
            </a:r>
            <a:r>
              <a:rPr lang="zh-TW" sz="1600"/>
              <a:t> + dr</a:t>
            </a:r>
            <a:r>
              <a:rPr lang="zh-TW" sz="1600" baseline="-25000"/>
              <a:t>2</a:t>
            </a:r>
            <a:r>
              <a:rPr lang="zh-TW" sz="1600"/>
              <a:t>) mod n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Eliminate the variable 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k</a:t>
            </a:r>
            <a:r>
              <a:rPr lang="zh-TW" sz="1600" baseline="-25000"/>
              <a:t>1</a:t>
            </a:r>
            <a:r>
              <a:rPr lang="zh-TW" sz="1600"/>
              <a:t> − s</a:t>
            </a:r>
            <a:r>
              <a:rPr lang="zh-TW" sz="1600" baseline="-25000"/>
              <a:t>1</a:t>
            </a:r>
            <a:r>
              <a:rPr lang="zh-TW" sz="1600" baseline="30000"/>
              <a:t>−1</a:t>
            </a:r>
            <a:r>
              <a:rPr lang="zh-TW" sz="1600"/>
              <a:t>s</a:t>
            </a:r>
            <a:r>
              <a:rPr lang="zh-TW" sz="1600" baseline="-25000"/>
              <a:t>2</a:t>
            </a:r>
            <a:r>
              <a:rPr lang="zh-TW" sz="1600"/>
              <a:t>r</a:t>
            </a:r>
            <a:r>
              <a:rPr lang="zh-TW" sz="1600" baseline="-25000"/>
              <a:t>1</a:t>
            </a:r>
            <a:r>
              <a:rPr lang="zh-TW" sz="1600"/>
              <a:t>r</a:t>
            </a:r>
            <a:r>
              <a:rPr lang="zh-TW" sz="1600" baseline="-25000"/>
              <a:t>2</a:t>
            </a:r>
            <a:r>
              <a:rPr lang="zh-TW" sz="1600" baseline="30000"/>
              <a:t>−1</a:t>
            </a:r>
            <a:r>
              <a:rPr lang="zh-TW" sz="1600"/>
              <a:t>k</a:t>
            </a:r>
            <a:r>
              <a:rPr lang="zh-TW" sz="1600" baseline="-25000"/>
              <a:t>2</a:t>
            </a:r>
            <a:r>
              <a:rPr lang="zh-TW" sz="1600"/>
              <a:t> + s</a:t>
            </a:r>
            <a:r>
              <a:rPr lang="zh-TW" sz="1600" baseline="-25000"/>
              <a:t>1</a:t>
            </a:r>
            <a:r>
              <a:rPr lang="zh-TW" sz="1600" baseline="30000"/>
              <a:t>−1</a:t>
            </a:r>
            <a:r>
              <a:rPr lang="zh-TW" sz="1600"/>
              <a:t>r</a:t>
            </a:r>
            <a:r>
              <a:rPr lang="zh-TW" sz="1600" baseline="-25000"/>
              <a:t>1</a:t>
            </a:r>
            <a:r>
              <a:rPr lang="zh-TW" sz="1600"/>
              <a:t>h</a:t>
            </a:r>
            <a:r>
              <a:rPr lang="zh-TW" sz="1600" baseline="-25000"/>
              <a:t>2</a:t>
            </a:r>
            <a:r>
              <a:rPr lang="zh-TW" sz="1600"/>
              <a:t>r</a:t>
            </a:r>
            <a:r>
              <a:rPr lang="zh-TW" sz="1600" baseline="-25000"/>
              <a:t>2</a:t>
            </a:r>
            <a:r>
              <a:rPr lang="zh-TW" sz="1600" baseline="30000"/>
              <a:t>−1</a:t>
            </a:r>
            <a:r>
              <a:rPr lang="zh-TW" sz="1600"/>
              <a:t> − s</a:t>
            </a:r>
            <a:r>
              <a:rPr lang="zh-TW" sz="1600" baseline="-25000"/>
              <a:t>1</a:t>
            </a:r>
            <a:r>
              <a:rPr lang="zh-TW" sz="1600" baseline="30000"/>
              <a:t>−1</a:t>
            </a:r>
            <a:r>
              <a:rPr lang="zh-TW" sz="1600"/>
              <a:t>h</a:t>
            </a:r>
            <a:r>
              <a:rPr lang="zh-TW" sz="1600" baseline="-25000"/>
              <a:t>1</a:t>
            </a:r>
            <a:r>
              <a:rPr lang="zh-TW" sz="1600"/>
              <a:t> ≡ 0 mod n 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Let t = -s</a:t>
            </a:r>
            <a:r>
              <a:rPr lang="zh-TW" baseline="-25000"/>
              <a:t>1</a:t>
            </a:r>
            <a:r>
              <a:rPr lang="zh-TW" baseline="30000"/>
              <a:t>−1</a:t>
            </a:r>
            <a:r>
              <a:rPr lang="zh-TW"/>
              <a:t>s</a:t>
            </a:r>
            <a:r>
              <a:rPr lang="zh-TW" baseline="-25000"/>
              <a:t>2</a:t>
            </a:r>
            <a:r>
              <a:rPr lang="zh-TW"/>
              <a:t>r</a:t>
            </a:r>
            <a:r>
              <a:rPr lang="zh-TW" baseline="-25000"/>
              <a:t>1</a:t>
            </a:r>
            <a:r>
              <a:rPr lang="zh-TW"/>
              <a:t>r</a:t>
            </a:r>
            <a:r>
              <a:rPr lang="zh-TW" baseline="-25000"/>
              <a:t>2</a:t>
            </a:r>
            <a:r>
              <a:rPr lang="zh-TW" baseline="30000"/>
              <a:t>−1</a:t>
            </a:r>
            <a:r>
              <a:rPr lang="zh-TW"/>
              <a:t>, u = s</a:t>
            </a:r>
            <a:r>
              <a:rPr lang="zh-TW" baseline="-25000"/>
              <a:t>1</a:t>
            </a:r>
            <a:r>
              <a:rPr lang="zh-TW" baseline="30000"/>
              <a:t>−1</a:t>
            </a:r>
            <a:r>
              <a:rPr lang="zh-TW"/>
              <a:t>r</a:t>
            </a:r>
            <a:r>
              <a:rPr lang="zh-TW" baseline="-25000"/>
              <a:t>1</a:t>
            </a:r>
            <a:r>
              <a:rPr lang="zh-TW"/>
              <a:t>h</a:t>
            </a:r>
            <a:r>
              <a:rPr lang="zh-TW" baseline="-25000"/>
              <a:t>2</a:t>
            </a:r>
            <a:r>
              <a:rPr lang="zh-TW"/>
              <a:t>r</a:t>
            </a:r>
            <a:r>
              <a:rPr lang="zh-TW" baseline="-25000"/>
              <a:t>2</a:t>
            </a:r>
            <a:r>
              <a:rPr lang="zh-TW" baseline="30000"/>
              <a:t>−1</a:t>
            </a:r>
            <a:r>
              <a:rPr lang="zh-TW"/>
              <a:t> − s</a:t>
            </a:r>
            <a:r>
              <a:rPr lang="zh-TW" baseline="-25000"/>
              <a:t>1</a:t>
            </a:r>
            <a:r>
              <a:rPr lang="zh-TW" baseline="30000"/>
              <a:t>−1</a:t>
            </a:r>
            <a:r>
              <a:rPr lang="zh-TW"/>
              <a:t>h</a:t>
            </a:r>
            <a:r>
              <a:rPr lang="zh-TW" baseline="-25000"/>
              <a:t>1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k</a:t>
            </a:r>
            <a:r>
              <a:rPr lang="zh-TW" sz="1600" baseline="-25000"/>
              <a:t>1</a:t>
            </a:r>
            <a:r>
              <a:rPr lang="zh-TW" sz="1600"/>
              <a:t> + tk</a:t>
            </a:r>
            <a:r>
              <a:rPr lang="zh-TW" sz="1600" baseline="-25000"/>
              <a:t>2</a:t>
            </a:r>
            <a:r>
              <a:rPr lang="zh-TW" sz="1600"/>
              <a:t> + u ≡ 0 mod n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wish to solve k</a:t>
            </a:r>
            <a:r>
              <a:rPr lang="zh-TW" baseline="-25000"/>
              <a:t>1</a:t>
            </a:r>
            <a:r>
              <a:rPr lang="zh-TW"/>
              <a:t> and k</a:t>
            </a:r>
            <a:r>
              <a:rPr lang="zh-TW" baseline="-25000"/>
              <a:t>2</a:t>
            </a:r>
            <a:r>
              <a:rPr lang="zh-TW"/>
              <a:t>, both small.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Let |k</a:t>
            </a:r>
            <a:r>
              <a:rPr lang="zh-TW" baseline="-25000"/>
              <a:t>1</a:t>
            </a:r>
            <a:r>
              <a:rPr lang="zh-TW"/>
              <a:t>|, |k</a:t>
            </a:r>
            <a:r>
              <a:rPr lang="zh-TW" baseline="-25000"/>
              <a:t>2</a:t>
            </a:r>
            <a:r>
              <a:rPr lang="zh-TW"/>
              <a:t>| &lt; K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Lab:</a:t>
            </a:r>
            <a:br>
              <a:rPr lang="en-US" altLang="zh-TW" dirty="0"/>
            </a:br>
            <a:r>
              <a:rPr lang="en-US" altLang="zh-TW" dirty="0"/>
              <a:t>Signature</a:t>
            </a:r>
            <a:br>
              <a:rPr lang="en-US" altLang="zh-TW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200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(EC)DSA - Known High Bits of 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Construct lattice basis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vector </a:t>
            </a:r>
            <a:r>
              <a:rPr lang="zh-TW" b="1"/>
              <a:t>v</a:t>
            </a:r>
            <a:r>
              <a:rPr lang="zh-TW"/>
              <a:t> = (-k</a:t>
            </a:r>
            <a:r>
              <a:rPr lang="zh-TW" baseline="-25000"/>
              <a:t>1</a:t>
            </a:r>
            <a:r>
              <a:rPr lang="zh-TW"/>
              <a:t>, k</a:t>
            </a:r>
            <a:r>
              <a:rPr lang="zh-TW" baseline="-25000"/>
              <a:t>2</a:t>
            </a:r>
            <a:r>
              <a:rPr lang="zh-TW"/>
              <a:t>, K) is in this lattice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(-q, k</a:t>
            </a:r>
            <a:r>
              <a:rPr lang="zh-TW" baseline="-25000"/>
              <a:t>2</a:t>
            </a:r>
            <a:r>
              <a:rPr lang="zh-TW"/>
              <a:t>, 1)B = (-k</a:t>
            </a:r>
            <a:r>
              <a:rPr lang="zh-TW" baseline="-25000"/>
              <a:t>1</a:t>
            </a:r>
            <a:r>
              <a:rPr lang="zh-TW"/>
              <a:t>, k</a:t>
            </a:r>
            <a:r>
              <a:rPr lang="zh-TW" baseline="-25000"/>
              <a:t>2</a:t>
            </a:r>
            <a:r>
              <a:rPr lang="zh-TW"/>
              <a:t>, 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find </a:t>
            </a:r>
            <a:r>
              <a:rPr lang="zh-TW" b="1"/>
              <a:t>v</a:t>
            </a:r>
            <a:r>
              <a:rPr lang="zh-TW"/>
              <a:t> when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 &lt; (nK)</a:t>
            </a:r>
            <a:r>
              <a:rPr lang="zh-TW" baseline="30000"/>
              <a:t>1/3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⇒ K &lt; n</a:t>
            </a:r>
            <a:r>
              <a:rPr lang="zh-TW" baseline="30000"/>
              <a:t>1/2</a:t>
            </a:r>
            <a:endParaRPr baseline="30000"/>
          </a:p>
        </p:txBody>
      </p:sp>
      <p:pic>
        <p:nvPicPr>
          <p:cNvPr id="636" name="Google Shape;63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462" y="1571225"/>
            <a:ext cx="1611075" cy="1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LSB Oracle</a:t>
            </a:r>
            <a:endParaRPr/>
          </a:p>
        </p:txBody>
      </p:sp>
      <p:sp>
        <p:nvSpPr>
          <p:cNvPr id="344" name="Google Shape;34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Server can decrypt any c, but only return the least significant bit of m</a:t>
            </a:r>
            <a:endParaRPr/>
          </a:p>
        </p:txBody>
      </p:sp>
      <p:sp>
        <p:nvSpPr>
          <p:cNvPr id="345" name="Google Shape;34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2980B9"/>
      </a:dk1>
      <a:lt1>
        <a:srgbClr val="212121"/>
      </a:lt1>
      <a:dk2>
        <a:srgbClr val="303030"/>
      </a:dk2>
      <a:lt2>
        <a:srgbClr val="FFFFFF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5655</Words>
  <Application>Microsoft Office PowerPoint</Application>
  <PresentationFormat>如螢幕大小 (16:9)</PresentationFormat>
  <Paragraphs>697</Paragraphs>
  <Slides>87</Slides>
  <Notes>86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87</vt:i4>
      </vt:variant>
    </vt:vector>
  </HeadingPairs>
  <TitlesOfParts>
    <vt:vector size="94" baseType="lpstr">
      <vt:lpstr>Arial</vt:lpstr>
      <vt:lpstr>Cambria Math</vt:lpstr>
      <vt:lpstr>Courier New</vt:lpstr>
      <vt:lpstr>Georgia</vt:lpstr>
      <vt:lpstr>Times New Roman</vt:lpstr>
      <vt:lpstr>Simple Light</vt:lpstr>
      <vt:lpstr>Simple Dark</vt:lpstr>
      <vt:lpstr>Crypto</vt:lpstr>
      <vt:lpstr>Thanks!</vt:lpstr>
      <vt:lpstr>ToC</vt:lpstr>
      <vt:lpstr>RSA (cont.)</vt:lpstr>
      <vt:lpstr>Continued Fraction</vt:lpstr>
      <vt:lpstr>Wiener’s Attack</vt:lpstr>
      <vt:lpstr>Wiener’s Attack (cont.)</vt:lpstr>
      <vt:lpstr>Chosen Ciphertext Attack</vt:lpstr>
      <vt:lpstr>LSB Oracle</vt:lpstr>
      <vt:lpstr>LSB Oracle</vt:lpstr>
      <vt:lpstr>LSB Oracle (cont.)</vt:lpstr>
      <vt:lpstr>LSB Oracle (cont.)</vt:lpstr>
      <vt:lpstr>LSB Oracle (cont.)</vt:lpstr>
      <vt:lpstr>Lab: LSB Oracle</vt:lpstr>
      <vt:lpstr>Discrete Logarithm</vt:lpstr>
      <vt:lpstr>Diffie-Hellman Key Exchange</vt:lpstr>
      <vt:lpstr>Diffie-Hellman Key Exchange</vt:lpstr>
      <vt:lpstr>The Discrete Logarithm Problem</vt:lpstr>
      <vt:lpstr>The ElGamal Encryption Scheme</vt:lpstr>
      <vt:lpstr>Computational Aspects</vt:lpstr>
      <vt:lpstr>Security</vt:lpstr>
      <vt:lpstr>Generalized DLP</vt:lpstr>
      <vt:lpstr>Attacks against the DLP</vt:lpstr>
      <vt:lpstr>Baby-Step-Giant-Step</vt:lpstr>
      <vt:lpstr>Pohlig-Hellman</vt:lpstr>
      <vt:lpstr>Pohlig-Hellman</vt:lpstr>
      <vt:lpstr>Lab: dlog</vt:lpstr>
      <vt:lpstr>Elliptic Curve</vt:lpstr>
      <vt:lpstr>Elliptic Curve</vt:lpstr>
      <vt:lpstr>Elliptic Curve</vt:lpstr>
      <vt:lpstr>Elliptic Curve</vt:lpstr>
      <vt:lpstr>Elliptic Curve</vt:lpstr>
      <vt:lpstr>Elliptic Curve</vt:lpstr>
      <vt:lpstr>Number of Points on an Elliptic Curve</vt:lpstr>
      <vt:lpstr>ECDLP</vt:lpstr>
      <vt:lpstr>Double-and-Add Algorithm</vt:lpstr>
      <vt:lpstr>Elliptic Curve Diffie-Hellman Key Exchange</vt:lpstr>
      <vt:lpstr>Parameter Choice</vt:lpstr>
      <vt:lpstr>Pohlig-Hellman (on ECC)</vt:lpstr>
      <vt:lpstr>Singular Curve</vt:lpstr>
      <vt:lpstr>Node</vt:lpstr>
      <vt:lpstr>Proof (provided by utaha)</vt:lpstr>
      <vt:lpstr>Cusp</vt:lpstr>
      <vt:lpstr>Digital Signature</vt:lpstr>
      <vt:lpstr>Motivation</vt:lpstr>
      <vt:lpstr>Digital Siganture</vt:lpstr>
      <vt:lpstr>Main Idea</vt:lpstr>
      <vt:lpstr>Objectives</vt:lpstr>
      <vt:lpstr>RSA Signature</vt:lpstr>
      <vt:lpstr>RSA Signature Protocol</vt:lpstr>
      <vt:lpstr>Existential Forgery</vt:lpstr>
      <vt:lpstr>Existential Forgery</vt:lpstr>
      <vt:lpstr>Digital Signature Algorithm (DSA)</vt:lpstr>
      <vt:lpstr>Digital Signature Algorithm (DSA)</vt:lpstr>
      <vt:lpstr>Correctness</vt:lpstr>
      <vt:lpstr>Security</vt:lpstr>
      <vt:lpstr>ECDSA</vt:lpstr>
      <vt:lpstr>ECDSA</vt:lpstr>
      <vt:lpstr>Sensitivity</vt:lpstr>
      <vt:lpstr>Hash - Motivation</vt:lpstr>
      <vt:lpstr>Digital Signature with Hash Function</vt:lpstr>
      <vt:lpstr>Lattices</vt:lpstr>
      <vt:lpstr>Lattices</vt:lpstr>
      <vt:lpstr>Shortest Vector Problem (SVP)</vt:lpstr>
      <vt:lpstr>A Congruential PKC</vt:lpstr>
      <vt:lpstr>Key Creation</vt:lpstr>
      <vt:lpstr>Encryption</vt:lpstr>
      <vt:lpstr>Decryption</vt:lpstr>
      <vt:lpstr>Correctness</vt:lpstr>
      <vt:lpstr>Overall Process</vt:lpstr>
      <vt:lpstr>Example</vt:lpstr>
      <vt:lpstr>Cryptanalysis</vt:lpstr>
      <vt:lpstr>Cryptanalysis (cont.)</vt:lpstr>
      <vt:lpstr>Gaussian Lattice Reduction</vt:lpstr>
      <vt:lpstr>Gaussian Lattice Reduction (cont.)</vt:lpstr>
      <vt:lpstr>Lenstra–Lenstra–Lovász Algorithm (LLL)</vt:lpstr>
      <vt:lpstr>Coppersmith’s Method</vt:lpstr>
      <vt:lpstr>Coppersmith’s Method </vt:lpstr>
      <vt:lpstr>RSA - Stereotyped Messages</vt:lpstr>
      <vt:lpstr>RSA - Stereotyped Messages (cont.) </vt:lpstr>
      <vt:lpstr>Achieving the Coppersmith Bound</vt:lpstr>
      <vt:lpstr>RSA - Known High Bits of p</vt:lpstr>
      <vt:lpstr>RSA - Known High Bits of p</vt:lpstr>
      <vt:lpstr>RSA - Partial Key Recovery</vt:lpstr>
      <vt:lpstr>(EC)DSA - Known High Bits of k</vt:lpstr>
      <vt:lpstr>Lab: Signature </vt:lpstr>
      <vt:lpstr>(EC)DSA - Known High Bits of 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II</dc:title>
  <cp:lastModifiedBy>昕德</cp:lastModifiedBy>
  <cp:revision>15</cp:revision>
  <dcterms:modified xsi:type="dcterms:W3CDTF">2022-09-29T22:14:19Z</dcterms:modified>
</cp:coreProperties>
</file>