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400" b="1"/>
            </a:pPr>
            <a:r>
              <a:t>Vulnerability Comparison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Vulnerability Rate (%)</c:v>
                </c:pt>
              </c:strCache>
            </c:strRef>
          </c:tx>
          <c:spPr>
            <a:solidFill>
              <a:srgbClr val="E74C3C"/>
            </a:solidFill>
          </c:spPr>
          <c:cat>
            <c:strRef>
              <c:f>Sheet1!$A$2:$A$3</c:f>
              <c:strCache>
                <c:ptCount val="2"/>
                <c:pt idx="0">
                  <c:v>Human Code</c:v>
                </c:pt>
                <c:pt idx="1">
                  <c:v>AI Code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Hardcoded Credentials</c:v>
                </c:pt>
                <c:pt idx="1">
                  <c:v>Improper Input Validation</c:v>
                </c:pt>
                <c:pt idx="2">
                  <c:v>Insecure Cryptography</c:v>
                </c:pt>
                <c:pt idx="3">
                  <c:v>Vulnerable Dependencies</c:v>
                </c:pt>
                <c:pt idx="4">
                  <c:v>Insecure Deserialization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</c:v>
                </c:pt>
                <c:pt idx="1">
                  <c:v>28</c:v>
                </c:pt>
                <c:pt idx="2">
                  <c:v>19</c:v>
                </c:pt>
                <c:pt idx="3">
                  <c:v>12</c:v>
                </c:pt>
                <c:pt idx="4">
                  <c:v>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</c:pieChart>
    </c:plotArea>
    <c:legend>
      <c:legendPos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1097280"/>
            <a:ext cx="768096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00D9FF"/>
                </a:solidFill>
              </a:defRPr>
            </a:pPr>
            <a:r>
              <a:t>Vibe-Coding Security &amp; Exploits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8600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New Threat Landscape of AI-Generated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3108960"/>
            <a:ext cx="768096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ECF0F1"/>
                </a:solidFill>
              </a:defRPr>
            </a:pPr>
            <a:r>
              <a:t>James Moceri Jr</a:t>
            </a:r>
          </a:p>
          <a:p>
            <a:pPr>
              <a:defRPr sz="1400">
                <a:solidFill>
                  <a:srgbClr val="7F8C8D"/>
                </a:solidFill>
              </a:defRPr>
            </a:pPr>
            <a:r>
              <a:t>Institute of Data &amp; Michigan Technological University</a:t>
            </a:r>
          </a:p>
          <a:p>
            <a:pPr>
              <a:defRPr sz="1400">
                <a:solidFill>
                  <a:srgbClr val="7F8C8D"/>
                </a:solidFill>
              </a:defRPr>
            </a:pPr>
            <a:r>
              <a:t>Cybersecurity Program</a:t>
            </a:r>
          </a:p>
          <a:p>
            <a:pPr>
              <a:defRPr sz="1400">
                <a:solidFill>
                  <a:srgbClr val="7F8C8D"/>
                </a:solidFill>
              </a:defRPr>
            </a:pPr>
            <a:r>
              <a:t>October 10th,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Results – Detection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11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2ECC71"/>
                </a:solidFill>
              </a:defRPr>
            </a:pPr>
            <a:r>
              <a:t>234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Total Findings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371600"/>
            <a:ext cx="411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2ECC71"/>
                </a:solidFill>
              </a:defRPr>
            </a:pPr>
            <a:r>
              <a:t>156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Unique Secrets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4114800" cy="100584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FFFFFF"/>
                </a:solidFill>
              </a:defRPr>
            </a:pPr>
            <a:r>
              <a:t>94%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Detection Rate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743200"/>
            <a:ext cx="411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2ECC71"/>
                </a:solidFill>
              </a:defRPr>
            </a:pPr>
            <a:r>
              <a:t>3.5%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False Positives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114800"/>
            <a:ext cx="411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2ECC71"/>
                </a:solidFill>
              </a:defRPr>
            </a:pPr>
            <a:r>
              <a:t>15,234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Lines/Second</a:t>
            </a:r>
          </a:p>
        </p:txBody>
      </p:sp>
      <p:sp>
        <p:nvSpPr>
          <p:cNvPr id="8" name="Rectangle 7"/>
          <p:cNvSpPr/>
          <p:nvPr/>
        </p:nvSpPr>
        <p:spPr>
          <a:xfrm>
            <a:off x="4800600" y="4114800"/>
            <a:ext cx="4114800" cy="1005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2ECC71"/>
                </a:solidFill>
              </a:defRPr>
            </a:pPr>
            <a:r>
              <a:t>2.7s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Scan 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ROI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146304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Investment</a:t>
            </a:r>
          </a:p>
          <a:p>
            <a:pPr>
              <a:spcBef>
                <a:spcPts val="500"/>
              </a:spcBef>
              <a:defRPr sz="3600" b="1">
                <a:solidFill>
                  <a:srgbClr val="FFFFFF"/>
                </a:solidFill>
              </a:defRPr>
            </a:pPr>
            <a:r>
              <a:t>$15,000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Tools: $6K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Rules: $3K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Training: $6K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17520"/>
            <a:ext cx="3657600" cy="128016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Return (Year 1)</a:t>
            </a:r>
          </a:p>
          <a:p>
            <a:pPr>
              <a:spcBef>
                <a:spcPts val="500"/>
              </a:spcBef>
              <a:defRPr sz="3600" b="1">
                <a:solidFill>
                  <a:srgbClr val="FFFFFF"/>
                </a:solidFill>
              </a:defRPr>
            </a:pPr>
            <a:r>
              <a:t>$4.42M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Prevented: $3.56M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Savings: $360K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Fines: $500K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1828800"/>
            <a:ext cx="4297680" cy="201168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600" b="1">
                <a:solidFill>
                  <a:srgbClr val="1C2833"/>
                </a:solidFill>
              </a:defRPr>
            </a:pPr>
            <a:r>
              <a:t>29,380%</a:t>
            </a:r>
          </a:p>
          <a:p>
            <a:pPr algn="ctr">
              <a:defRPr sz="1800" b="1">
                <a:solidFill>
                  <a:srgbClr val="1C2833"/>
                </a:solidFill>
              </a:defRPr>
            </a:pPr>
            <a:r>
              <a:t>Return on Investment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Conclusion – The Bottom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64008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500" b="0">
                <a:solidFill>
                  <a:srgbClr val="2C3E50"/>
                </a:solidFill>
              </a:defRPr>
            </a:pPr>
            <a:r>
              <a:t>AI coding is here to stay: 92% adoption across professional developers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148840"/>
            <a:ext cx="8229600" cy="64008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500" b="0">
                <a:solidFill>
                  <a:srgbClr val="2C3E50"/>
                </a:solidFill>
              </a:defRPr>
            </a:pPr>
            <a:r>
              <a:t>43% vulnerability rate demands immediate 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26080"/>
            <a:ext cx="8229600" cy="64008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500" b="0">
                <a:solidFill>
                  <a:srgbClr val="2C3E50"/>
                </a:solidFill>
              </a:defRPr>
            </a:pPr>
            <a:r>
              <a:t>Multi-tool approach works: 94% detection effectiveness demonstrated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03320"/>
            <a:ext cx="8229600" cy="640080"/>
          </a:xfrm>
          <a:prstGeom prst="rect">
            <a:avLst/>
          </a:prstGeom>
          <a:solidFill>
            <a:srgbClr val="00D9FF"/>
          </a:solidFill>
          <a:ln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800" b="1">
                <a:solidFill>
                  <a:srgbClr val="1C2833"/>
                </a:solidFill>
              </a:defRPr>
            </a:pPr>
            <a:r>
              <a:t>Organizations must act proactively to secure AI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3716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7200" b="1">
                <a:solidFill>
                  <a:srgbClr val="00D9FF"/>
                </a:solidFill>
              </a:defRPr>
            </a:pPr>
            <a:r>
              <a:t>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926080"/>
            <a:ext cx="4572000" cy="1188720"/>
          </a:xfrm>
          <a:prstGeom prst="rect">
            <a:avLst/>
          </a:prstGeom>
          <a:solidFill>
            <a:srgbClr val="FFFFFF">
              <a:lumMod val="85000"/>
            </a:srgbClr>
          </a:solidFill>
          <a:ln w="254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/>
          <a:lstStyle/>
          <a:p>
            <a:pPr algn="ctr">
              <a:defRPr sz="2000" b="1">
                <a:solidFill>
                  <a:srgbClr val="00D9FF"/>
                </a:solidFill>
              </a:defRPr>
            </a:pPr>
            <a:r>
              <a:t>James Moceri Jr</a:t>
            </a:r>
          </a:p>
          <a:p>
            <a:pPr algn="ctr">
              <a:defRPr sz="1400">
                <a:solidFill>
                  <a:srgbClr val="ECF0F1"/>
                </a:solidFill>
              </a:defRPr>
            </a:pPr>
            <a:r>
              <a:t>Institute of Data &amp; Michigan Technological University</a:t>
            </a:r>
          </a:p>
          <a:p>
            <a:pPr algn="ctr">
              <a:spcBef>
                <a:spcPts val="800"/>
              </a:spcBef>
              <a:defRPr sz="1200" i="1">
                <a:solidFill>
                  <a:srgbClr val="7F8C8D"/>
                </a:solidFill>
              </a:defRPr>
            </a:pPr>
            <a:r>
              <a:t>[Contact information placeholder]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023360" cy="137160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600" b="1">
                <a:solidFill>
                  <a:srgbClr val="1C2833"/>
                </a:solidFill>
              </a:defRPr>
            </a:pPr>
            <a:r>
              <a:t>Test Dataset</a:t>
            </a:r>
          </a:p>
          <a:p>
            <a:pPr>
              <a:spcBef>
                <a:spcPts val="500"/>
              </a:spcBef>
              <a:defRPr sz="3200" b="1">
                <a:solidFill>
                  <a:srgbClr val="00D9FF"/>
                </a:solidFill>
              </a:defRPr>
            </a:pPr>
            <a:r>
              <a:t>10,000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Lines of AI-generated code tested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926080"/>
            <a:ext cx="4023360" cy="128016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600" b="1">
                <a:solidFill>
                  <a:srgbClr val="1C2833"/>
                </a:solidFill>
              </a:defRPr>
            </a:pPr>
            <a:r>
              <a:t>Environment</a:t>
            </a:r>
          </a:p>
          <a:p>
            <a:pPr>
              <a:spcBef>
                <a:spcPts val="800"/>
              </a:spcBef>
              <a:defRPr sz="1300">
                <a:solidFill>
                  <a:srgbClr val="2C3E50"/>
                </a:solidFill>
              </a:defRPr>
            </a:pPr>
            <a:r>
              <a:t>Docker containerized setup ensuring reproducibility and isolation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3440" y="1371600"/>
            <a:ext cx="4023360" cy="283464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spcAft>
                <a:spcPts val="1000"/>
              </a:spcAft>
              <a:defRPr sz="1600" b="1">
                <a:solidFill>
                  <a:srgbClr val="1C2833"/>
                </a:solidFill>
              </a:defRPr>
            </a:pPr>
            <a:r>
              <a:t>AI Platforms Tested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GitHub Copilot: </a:t>
            </a:r>
            <a:r>
              <a:rPr b="1">
                <a:solidFill>
                  <a:srgbClr val="2ECC71"/>
                </a:solidFill>
              </a:rPr>
              <a:t>40%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ChatGPT-4: </a:t>
            </a:r>
            <a:r>
              <a:rPr b="1">
                <a:solidFill>
                  <a:srgbClr val="2ECC71"/>
                </a:solidFill>
              </a:rPr>
              <a:t>35%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Amazon CodeWhisperer: </a:t>
            </a:r>
            <a:r>
              <a:rPr b="1">
                <a:solidFill>
                  <a:srgbClr val="2ECC71"/>
                </a:solidFill>
              </a:rPr>
              <a:t>25%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Tool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371600"/>
          <a:ext cx="768096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1828800"/>
                <a:gridCol w="1828800"/>
                <a:gridCol w="1920240"/>
              </a:tblGrid>
              <a:tr h="585216"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Tool</a:t>
                      </a:r>
                    </a:p>
                  </a:txBody>
                  <a:tcPr>
                    <a:solidFill>
                      <a:srgbClr val="1C28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Detection Rate</a:t>
                      </a:r>
                    </a:p>
                  </a:txBody>
                  <a:tcPr>
                    <a:solidFill>
                      <a:srgbClr val="1C28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False Positives</a:t>
                      </a:r>
                    </a:p>
                  </a:txBody>
                  <a:tcPr>
                    <a:solidFill>
                      <a:srgbClr val="1C28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300" b="1">
                          <a:solidFill>
                            <a:srgbClr val="FFFFFF"/>
                          </a:solidFill>
                        </a:defRPr>
                      </a:pPr>
                      <a:r>
                        <a:t>Key Strength</a:t>
                      </a:r>
                    </a:p>
                  </a:txBody>
                  <a:tcPr>
                    <a:solidFill>
                      <a:srgbClr val="1C2833"/>
                    </a:solidFill>
                  </a:tcPr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ECC71"/>
                          </a:solidFill>
                        </a:defRPr>
                      </a:pPr>
                      <a:r>
                        <a:t>Nosey Parker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ECC71"/>
                          </a:solidFill>
                        </a:defRPr>
                      </a:pPr>
                      <a:r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ECC71"/>
                          </a:solidFill>
                        </a:defRPr>
                      </a:pPr>
                      <a:r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2ECC71"/>
                          </a:solidFill>
                        </a:defRPr>
                      </a:pPr>
                      <a:r>
                        <a:t>Comprehensive detection</a:t>
                      </a:r>
                    </a:p>
                  </a:txBody>
                  <a:tcPr/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TruffleHog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Credential validation</a:t>
                      </a:r>
                    </a:p>
                  </a:txBody>
                  <a:tcPr/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Gitleaks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CI/CD speed</a:t>
                      </a:r>
                    </a:p>
                  </a:txBody>
                  <a:tcPr/>
                </a:tc>
              </a:tr>
              <a:tr h="585216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Semgrep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C3E50"/>
                          </a:solidFill>
                        </a:defRPr>
                      </a:pPr>
                      <a:r>
                        <a:t>Logic analysis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Three-Stage Implementation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822960"/>
          </a:xfrm>
          <a:prstGeom prst="rect">
            <a:avLst/>
          </a:prstGeom>
          <a:solidFill>
            <a:srgbClr val="FFFFFF"/>
          </a:solidFill>
          <a:ln w="1016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508760"/>
            <a:ext cx="548640" cy="54864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63040" y="1481328"/>
            <a:ext cx="704088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 b="1">
                <a:solidFill>
                  <a:srgbClr val="1C2833"/>
                </a:solidFill>
              </a:defRPr>
            </a:pPr>
            <a:r>
              <a:t>Pre-Commit Hooks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Immediate feedback at workstation. Prevents secrets from entering version control</a:t>
            </a:r>
          </a:p>
          <a:p>
            <a:pPr>
              <a:defRPr sz="1000" i="1">
                <a:solidFill>
                  <a:srgbClr val="7F8C8D"/>
                </a:solidFill>
              </a:defRPr>
            </a:pPr>
            <a:r>
              <a:t>Tools: Gitleaks, TruffleHog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331720"/>
            <a:ext cx="8229600" cy="822960"/>
          </a:xfrm>
          <a:prstGeom prst="rect">
            <a:avLst/>
          </a:prstGeom>
          <a:solidFill>
            <a:srgbClr val="FFFFFF"/>
          </a:solidFill>
          <a:ln w="1016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40080" y="2468879"/>
            <a:ext cx="548640" cy="54864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040" y="2441448"/>
            <a:ext cx="704088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 b="1">
                <a:solidFill>
                  <a:srgbClr val="1C2833"/>
                </a:solidFill>
              </a:defRPr>
            </a:pPr>
            <a:r>
              <a:t>Pull Request Gates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Comprehensive analysis before merge. Blocks vulnerabilities from main branch</a:t>
            </a:r>
          </a:p>
          <a:p>
            <a:pPr>
              <a:defRPr sz="1000" i="1">
                <a:solidFill>
                  <a:srgbClr val="7F8C8D"/>
                </a:solidFill>
              </a:defRPr>
            </a:pPr>
            <a:r>
              <a:t>Tools: Semgrep, OWASP, Terrascan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91839"/>
            <a:ext cx="8229600" cy="822960"/>
          </a:xfrm>
          <a:prstGeom prst="rect">
            <a:avLst/>
          </a:prstGeom>
          <a:solidFill>
            <a:srgbClr val="FFFFFF"/>
          </a:solidFill>
          <a:ln w="1016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40080" y="3428999"/>
            <a:ext cx="548640" cy="54864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3040" y="3401568"/>
            <a:ext cx="704088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500" b="1">
                <a:solidFill>
                  <a:srgbClr val="1C2833"/>
                </a:solidFill>
              </a:defRPr>
            </a:pPr>
            <a:r>
              <a:t>Deep Repository Scanning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Scheduled comprehensive scans of entire history with credential validation</a:t>
            </a:r>
          </a:p>
          <a:p>
            <a:pPr>
              <a:defRPr sz="1000" i="1">
                <a:solidFill>
                  <a:srgbClr val="7F8C8D"/>
                </a:solidFill>
              </a:defRPr>
            </a:pPr>
            <a:r>
              <a:t>Tools: Nosey Parker, TruffleHog validation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Key Findings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685800"/>
          </a:xfrm>
          <a:prstGeom prst="rect">
            <a:avLst/>
          </a:prstGeom>
          <a:solidFill>
            <a:srgbClr val="FFFFFF"/>
          </a:solidFill>
          <a:ln w="1016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481328"/>
            <a:ext cx="457200" cy="45720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508760"/>
            <a:ext cx="7315200" cy="45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Traditional security tools fail with 67% miss rate on AI-specific vulnerabilities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176272"/>
            <a:ext cx="8229600" cy="685800"/>
          </a:xfrm>
          <a:prstGeom prst="rect">
            <a:avLst/>
          </a:prstGeom>
          <a:solidFill>
            <a:srgbClr val="FFFFFF"/>
          </a:solidFill>
          <a:ln w="1016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40080" y="2286000"/>
            <a:ext cx="457200" cy="45720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2313432"/>
            <a:ext cx="7315200" cy="45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Custom detection rules targeting AI patterns are mandatory for effective security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980944"/>
            <a:ext cx="8229600" cy="685800"/>
          </a:xfrm>
          <a:prstGeom prst="rect">
            <a:avLst/>
          </a:prstGeom>
          <a:solidFill>
            <a:srgbClr val="FFFFFF"/>
          </a:solidFill>
          <a:ln w="1016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40080" y="3090672"/>
            <a:ext cx="457200" cy="45720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3118103"/>
            <a:ext cx="7315200" cy="45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Multi-tool approach essential: No single solution addresses all vulnerability types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3785615"/>
            <a:ext cx="8229600" cy="685800"/>
          </a:xfrm>
          <a:prstGeom prst="rect">
            <a:avLst/>
          </a:prstGeom>
          <a:solidFill>
            <a:srgbClr val="FFFFFF"/>
          </a:solidFill>
          <a:ln w="1016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40080" y="3895344"/>
            <a:ext cx="457200" cy="45720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71600" y="3922776"/>
            <a:ext cx="7315200" cy="4572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Human oversight still required: AI detects patterns but cannot replace security judgment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Implications for Practice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 tIns="137160"/>
          <a:lstStyle/>
          <a:p>
            <a:pPr algn="ctr">
              <a:defRPr sz="1600" b="1">
                <a:solidFill>
                  <a:srgbClr val="2ECC71"/>
                </a:solidFill>
              </a:defRPr>
            </a:pPr>
            <a:r>
              <a:t>Mandatory Scanning Before Production</a:t>
            </a:r>
          </a:p>
          <a:p>
            <a:pPr>
              <a:spcBef>
                <a:spcPts val="600"/>
              </a:spcBef>
              <a:defRPr sz="1300">
                <a:solidFill>
                  <a:srgbClr val="2C3E50"/>
                </a:solidFill>
              </a:defRPr>
            </a:pPr>
            <a:r>
              <a:t>Implement automated scanning at multiple stages: pre-commit, pull request gates, and scheduled deep scans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423160"/>
            <a:ext cx="8229600" cy="91440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 tIns="137160"/>
          <a:lstStyle/>
          <a:p>
            <a:pPr algn="ctr">
              <a:defRPr sz="1600" b="1">
                <a:solidFill>
                  <a:srgbClr val="2ECC71"/>
                </a:solidFill>
              </a:defRPr>
            </a:pPr>
            <a:r>
              <a:t>Custom Detection Rules Required</a:t>
            </a:r>
          </a:p>
          <a:p>
            <a:pPr>
              <a:spcBef>
                <a:spcPts val="600"/>
              </a:spcBef>
              <a:defRPr sz="1300">
                <a:solidFill>
                  <a:srgbClr val="2C3E50"/>
                </a:solidFill>
              </a:defRPr>
            </a:pPr>
            <a:r>
              <a:t>Develop 10-40 custom rules for your stack, standards, and AI tools. Generic scanners miss AI-specific 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solidFill>
            <a:srgbClr val="FFFFFF"/>
          </a:solidFill>
          <a:ln w="1016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 tIns="137160"/>
          <a:lstStyle/>
          <a:p>
            <a:pPr algn="ctr">
              <a:defRPr sz="1600" b="1">
                <a:solidFill>
                  <a:srgbClr val="2ECC71"/>
                </a:solidFill>
              </a:defRPr>
            </a:pPr>
            <a:r>
              <a:t>Developer Security Training</a:t>
            </a:r>
          </a:p>
          <a:p>
            <a:pPr>
              <a:spcBef>
                <a:spcPts val="600"/>
              </a:spcBef>
              <a:defRPr sz="1300">
                <a:solidFill>
                  <a:srgbClr val="2C3E50"/>
                </a:solidFill>
              </a:defRPr>
            </a:pPr>
            <a:r>
              <a:t>Train on secure prompting, AI failure patterns, and vulnerabilities before granting access. Quarterly refreshers required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Future Directions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023360" cy="128016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500" b="1">
                <a:solidFill>
                  <a:srgbClr val="00D9FF"/>
                </a:solidFill>
              </a:defRPr>
            </a:pPr>
            <a:r>
              <a:t>Real-Time IDE Scanning</a:t>
            </a:r>
          </a:p>
          <a:p>
            <a:pPr>
              <a:spcBef>
                <a:spcPts val="600"/>
              </a:spcBef>
              <a:defRPr sz="1200">
                <a:solidFill>
                  <a:srgbClr val="2C3E50"/>
                </a:solidFill>
              </a:defRPr>
            </a:pPr>
            <a:r>
              <a:t>Scan code as AI generates it, preventing vulnerabilities before commit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3440" y="1371600"/>
            <a:ext cx="4023360" cy="128016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500" b="1">
                <a:solidFill>
                  <a:srgbClr val="00D9FF"/>
                </a:solidFill>
              </a:defRPr>
            </a:pPr>
            <a:r>
              <a:t>Security-Focused LLMs</a:t>
            </a:r>
          </a:p>
          <a:p>
            <a:pPr>
              <a:spcBef>
                <a:spcPts val="600"/>
              </a:spcBef>
              <a:defRPr sz="1200">
                <a:solidFill>
                  <a:srgbClr val="2C3E50"/>
                </a:solidFill>
              </a:defRPr>
            </a:pPr>
            <a:r>
              <a:t>Models trained on secure code to reduce vulnerability rates to under 10%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26080"/>
            <a:ext cx="4023360" cy="128016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500" b="1">
                <a:solidFill>
                  <a:srgbClr val="00D9FF"/>
                </a:solidFill>
              </a:defRPr>
            </a:pPr>
            <a:r>
              <a:t>Automated Remediation</a:t>
            </a:r>
          </a:p>
          <a:p>
            <a:pPr>
              <a:spcBef>
                <a:spcPts val="600"/>
              </a:spcBef>
              <a:defRPr sz="1200">
                <a:solidFill>
                  <a:srgbClr val="2C3E50"/>
                </a:solidFill>
              </a:defRPr>
            </a:pPr>
            <a:r>
              <a:t>AI-powered automatic fixing of AI-generated vulnerabilities in real-time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3440" y="2926080"/>
            <a:ext cx="4023360" cy="128016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500" b="1">
                <a:solidFill>
                  <a:srgbClr val="00D9FF"/>
                </a:solidFill>
              </a:defRPr>
            </a:pPr>
            <a:r>
              <a:t>Behavioral Semantic Analysis</a:t>
            </a:r>
          </a:p>
          <a:p>
            <a:pPr>
              <a:spcBef>
                <a:spcPts val="600"/>
              </a:spcBef>
              <a:defRPr sz="1200">
                <a:solidFill>
                  <a:srgbClr val="2C3E50"/>
                </a:solidFill>
              </a:defRPr>
            </a:pPr>
            <a:r>
              <a:t>Beyond pattern matching to detect logic flaws and subtle security issues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The $2 Billion Mistake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3200400"/>
          </a:xfrm>
          <a:prstGeom prst="rect">
            <a:avLst/>
          </a:prstGeom>
          <a:solidFill>
            <a:srgbClr val="FFFFFF"/>
          </a:solidFill>
          <a:ln w="1016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tIns="182880"/>
          <a:lstStyle/>
          <a:p>
            <a:pPr algn="ctr">
              <a:defRPr sz="2200" b="1">
                <a:solidFill>
                  <a:srgbClr val="E74C3C"/>
                </a:solidFill>
              </a:defRPr>
            </a:pPr>
            <a:r>
              <a:t>Samsung Semiconductor Breach (May 2023)</a:t>
            </a:r>
          </a:p>
          <a:p>
            <a:pPr>
              <a:spcBef>
                <a:spcPts val="1000"/>
              </a:spcBef>
              <a:defRPr sz="4800" b="1">
                <a:solidFill>
                  <a:srgbClr val="E74C3C"/>
                </a:solidFill>
              </a:defRPr>
            </a:pPr>
            <a:r>
              <a:t>$2 Billion</a:t>
            </a:r>
          </a:p>
          <a:p>
            <a:pPr>
              <a:spcBef>
                <a:spcPts val="1200"/>
              </a:spcBef>
              <a:defRPr sz="1500">
                <a:solidFill>
                  <a:srgbClr val="2C3E50"/>
                </a:solidFill>
              </a:defRPr>
            </a:pPr>
            <a:r>
              <a:t>Single Prompt: "Optimize our fab yield prediction algorithm"</a:t>
            </a:r>
          </a:p>
          <a:p>
            <a:pPr>
              <a:spcBef>
                <a:spcPts val="1000"/>
              </a:spcBef>
              <a:defRPr sz="1400">
                <a:solidFill>
                  <a:srgbClr val="2C3E50"/>
                </a:solidFill>
              </a:defRPr>
            </a:pPr>
            <a:r>
              <a:t>Result: Exposed proprietary algorithms, hardcoded credentials, and IP to ChatGPT's training data. Immediate company-wide ban on generative AI.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Limitations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8229600" cy="731520"/>
          </a:xfrm>
          <a:prstGeom prst="rect">
            <a:avLst/>
          </a:prstGeom>
          <a:solidFill>
            <a:srgbClr val="FFFFFF"/>
          </a:solidFill>
          <a:ln w="762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400"/>
            </a:pPr>
            <a:r>
              <a:rPr b="1">
                <a:solidFill>
                  <a:srgbClr val="7F8C8D"/>
                </a:solidFill>
              </a:rPr>
              <a:t>Sample Size: </a:t>
            </a:r>
            <a:r>
              <a:rPr>
                <a:solidFill>
                  <a:srgbClr val="2C3E50"/>
                </a:solidFill>
              </a:rPr>
              <a:t>10,000 lines tested doesn't represent all AI assistant behaviors or programming languages equally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697480"/>
            <a:ext cx="8229600" cy="731520"/>
          </a:xfrm>
          <a:prstGeom prst="rect">
            <a:avLst/>
          </a:prstGeom>
          <a:solidFill>
            <a:srgbClr val="FFFFFF"/>
          </a:solidFill>
          <a:ln w="762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400"/>
            </a:pPr>
            <a:r>
              <a:rPr b="1">
                <a:solidFill>
                  <a:srgbClr val="7F8C8D"/>
                </a:solidFill>
              </a:rPr>
              <a:t>Platform Coverage: </a:t>
            </a:r>
            <a:r>
              <a:rPr>
                <a:solidFill>
                  <a:srgbClr val="2C3E50"/>
                </a:solidFill>
              </a:rPr>
              <a:t>Three platforms tested (Copilot, ChatGPT-4, CodeWhisperer) don't cover entire AI tool landscape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566160"/>
            <a:ext cx="8229600" cy="731520"/>
          </a:xfrm>
          <a:prstGeom prst="rect">
            <a:avLst/>
          </a:prstGeom>
          <a:solidFill>
            <a:srgbClr val="FFFFFF"/>
          </a:solidFill>
          <a:ln w="76200">
            <a:solidFill>
              <a:srgbClr val="7F8C8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/>
          <a:lstStyle/>
          <a:p>
            <a:pPr algn="ctr">
              <a:defRPr sz="1400"/>
            </a:pPr>
            <a:r>
              <a:rPr b="1">
                <a:solidFill>
                  <a:srgbClr val="7F8C8D"/>
                </a:solidFill>
              </a:rPr>
              <a:t>Scope: </a:t>
            </a:r>
            <a:r>
              <a:rPr>
                <a:solidFill>
                  <a:srgbClr val="2C3E50"/>
                </a:solidFill>
              </a:rPr>
              <a:t>Focus on secrets detection addresses most critical category but represents only one aspect of security challenge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The Vibe Coding Revolution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4023360" cy="155448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800" b="1">
                <a:solidFill>
                  <a:srgbClr val="1C2833"/>
                </a:solidFill>
              </a:defRPr>
            </a:pPr>
            <a:r>
              <a:t>What is Vibe Coding?</a:t>
            </a:r>
          </a:p>
          <a:p>
            <a:pPr>
              <a:spcBef>
                <a:spcPts val="800"/>
              </a:spcBef>
              <a:defRPr sz="1300">
                <a:solidFill>
                  <a:srgbClr val="2C3E50"/>
                </a:solidFill>
              </a:defRPr>
            </a:pPr>
            <a:r>
              <a:t>Using natural language prompts to generate code via AI, prioritizing rapid completion over security</a:t>
            </a:r>
          </a:p>
          <a:p>
            <a:pPr>
              <a:spcBef>
                <a:spcPts val="600"/>
              </a:spcBef>
              <a:defRPr sz="1100" b="1">
                <a:solidFill>
                  <a:srgbClr val="2C3E50"/>
                </a:solidFill>
              </a:defRPr>
            </a:pPr>
            <a:r>
              <a:t>— Andrej Karpathy, Feb 2025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017520"/>
            <a:ext cx="4023360" cy="118872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FFFFFF"/>
                </a:solidFill>
              </a:defRPr>
            </a:pPr>
            <a:r>
              <a:t>92%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Of developers use AI assistants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63440" y="1280160"/>
            <a:ext cx="4023360" cy="118872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200" b="1">
                <a:solidFill>
                  <a:srgbClr val="FFFFFF"/>
                </a:solidFill>
              </a:defRPr>
            </a:pPr>
            <a:r>
              <a:t>55%</a:t>
            </a:r>
          </a:p>
          <a:p>
            <a:pPr algn="ctr">
              <a:defRPr sz="1400" b="1">
                <a:solidFill>
                  <a:srgbClr val="1C2833"/>
                </a:solidFill>
              </a:defRPr>
            </a:pPr>
            <a:r>
              <a:t>Faster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63440" y="2651760"/>
            <a:ext cx="4023360" cy="155448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 tIns="137160"/>
          <a:lstStyle/>
          <a:p>
            <a:pPr algn="ctr">
              <a:defRPr sz="1600" b="1">
                <a:solidFill>
                  <a:srgbClr val="1C2833"/>
                </a:solidFill>
              </a:defRPr>
            </a:pPr>
            <a:r>
              <a:t>The Transformation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Developer → Orchestrator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AI handles implementation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Focus → Strategy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Unprecedented velocity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The 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4023360" cy="109728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5200" b="1">
                <a:solidFill>
                  <a:srgbClr val="FFFFFF"/>
                </a:solidFill>
              </a:defRPr>
            </a:pPr>
            <a:r>
              <a:t>40%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AI code contains vulnerabilities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0320"/>
            <a:ext cx="4023360" cy="73152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2.3x higher rate than human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474720"/>
            <a:ext cx="4023360" cy="73152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67% miss rate for traditional tools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754880" y="1371600"/>
          <a:ext cx="3931920" cy="29260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Three Real Breaches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91440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40080" y="1371600"/>
            <a:ext cx="914400" cy="457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May 2023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7360" y="1417319"/>
            <a:ext cx="6766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1C2833"/>
                </a:solidFill>
              </a:defRPr>
            </a:pPr>
            <a:r>
              <a:t>Samsung Semiconductor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Engineers used ChatGPT, exposing proprietary code and credentials</a:t>
            </a:r>
          </a:p>
          <a:p>
            <a:pPr>
              <a:defRPr sz="1200" b="1">
                <a:solidFill>
                  <a:srgbClr val="E74C3C"/>
                </a:solidFill>
              </a:defRPr>
            </a:pPr>
            <a:r>
              <a:t>Impact: $2B in IP exposure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331720"/>
            <a:ext cx="8229600" cy="91440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40080" y="2423160"/>
            <a:ext cx="914400" cy="457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2024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37360" y="2468879"/>
            <a:ext cx="6766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1C2833"/>
                </a:solidFill>
              </a:defRPr>
            </a:pPr>
            <a:r>
              <a:t>Amazon Q Developer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Malicious PR with backdoored dependencies approved by AI</a:t>
            </a:r>
          </a:p>
          <a:p>
            <a:pPr>
              <a:defRPr sz="1200" b="1">
                <a:solidFill>
                  <a:srgbClr val="E74C3C"/>
                </a:solidFill>
              </a:defRPr>
            </a:pPr>
            <a:r>
              <a:t>Impact: 1,200 repositories compromised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383279"/>
            <a:ext cx="8229600" cy="91440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640080" y="3474720"/>
            <a:ext cx="914400" cy="4572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Jan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37360" y="3520439"/>
            <a:ext cx="6766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1C2833"/>
                </a:solidFill>
              </a:defRPr>
            </a:pPr>
            <a:r>
              <a:t>Lovable.dev Startup</a:t>
            </a:r>
          </a:p>
          <a:p>
            <a:pPr>
              <a:defRPr sz="1100">
                <a:solidFill>
                  <a:srgbClr val="2C3E50"/>
                </a:solidFill>
              </a:defRPr>
            </a:pPr>
            <a:r>
              <a:t>Hardcoded credentials in client-side JavaScript</a:t>
            </a:r>
          </a:p>
          <a:p>
            <a:pPr>
              <a:defRPr sz="1200" b="1">
                <a:solidFill>
                  <a:srgbClr val="E74C3C"/>
                </a:solidFill>
              </a:defRPr>
            </a:pPr>
            <a:r>
              <a:t>Impact: 400K records, $12M lawsuits, shutdown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The Five Vulnerability 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206240" cy="54864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Hardcoded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46304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 b="1">
                <a:solidFill>
                  <a:srgbClr val="E74C3C"/>
                </a:solidFill>
              </a:defRPr>
            </a:pPr>
            <a:r>
              <a:t>34%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11680"/>
            <a:ext cx="4206240" cy="54864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Improper Input Validation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10312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 b="1">
                <a:solidFill>
                  <a:srgbClr val="E74C3C"/>
                </a:solidFill>
              </a:defRPr>
            </a:pPr>
            <a:r>
              <a:t>28%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651760"/>
            <a:ext cx="4206240" cy="54864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Insecure Cryptography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274320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 b="1">
                <a:solidFill>
                  <a:srgbClr val="E74C3C"/>
                </a:solidFill>
              </a:defRPr>
            </a:pPr>
            <a:r>
              <a:t>19%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291840"/>
            <a:ext cx="4206240" cy="54864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Vulnerable Dependencies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338328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 b="1">
                <a:solidFill>
                  <a:srgbClr val="E74C3C"/>
                </a:solidFill>
              </a:defRPr>
            </a:pPr>
            <a:r>
              <a:t>12%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931920"/>
            <a:ext cx="4206240" cy="548640"/>
          </a:xfrm>
          <a:prstGeom prst="rect">
            <a:avLst/>
          </a:prstGeom>
          <a:solidFill>
            <a:srgbClr val="FFFFFF"/>
          </a:solidFill>
          <a:ln w="762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Insecure Deserialization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14800" y="4023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 b="1">
                <a:solidFill>
                  <a:srgbClr val="E74C3C"/>
                </a:solidFill>
              </a:defRPr>
            </a:pPr>
            <a:r>
              <a:t>7%</a:t>
            </a:r>
          </a:p>
        </p:txBody>
      </p:sp>
      <p:graphicFrame>
        <p:nvGraphicFramePr>
          <p:cNvPr id="13" name="Chart 12"/>
          <p:cNvGraphicFramePr>
            <a:graphicFrameLocks noGrp="1"/>
          </p:cNvGraphicFramePr>
          <p:nvPr/>
        </p:nvGraphicFramePr>
        <p:xfrm>
          <a:off x="5029200" y="164592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The AI Arms Race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4114800" cy="2103120"/>
          </a:xfrm>
          <a:prstGeom prst="rect">
            <a:avLst/>
          </a:prstGeom>
          <a:solidFill>
            <a:srgbClr val="E74C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 tIns="182880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OFFENSIVE AI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WormGPT &amp; FraudGPT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Automated malware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AI-powered phishing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Vibe hacking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Zero-day discovery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280160"/>
            <a:ext cx="4114800" cy="210312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 rIns="274320" tIns="182880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DEFENSIVE AI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AI-powered SIEM/SOAR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Behavioral analysis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Automated response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Anomaly detection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Predictive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566160"/>
            <a:ext cx="82296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74320"/>
          <a:lstStyle/>
          <a:p>
            <a:pPr algn="ctr">
              <a:defRPr sz="1400" b="1">
                <a:solidFill>
                  <a:srgbClr val="2C3E50"/>
                </a:solidFill>
              </a:defRPr>
            </a:pPr>
            <a:r>
              <a:t>Timeline: </a:t>
            </a:r>
            <a:r>
              <a:rPr sz="2400" b="1">
                <a:solidFill>
                  <a:srgbClr val="E74C3C"/>
                </a:solidFill>
              </a:rPr>
              <a:t>6 Months</a:t>
            </a:r>
          </a:p>
          <a:p>
            <a:pPr>
              <a:defRPr sz="1200">
                <a:solidFill>
                  <a:srgbClr val="2C3E50"/>
                </a:solidFill>
              </a:defRPr>
            </a:pPr>
            <a:r>
              <a:t>From vibe coding concept (Feb 2025) to documented attacks (Aug 2025)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Governance Frameworks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4114800" cy="292608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800" b="1">
                <a:solidFill>
                  <a:srgbClr val="1C2833"/>
                </a:solidFill>
              </a:defRPr>
            </a:pPr>
            <a:r>
              <a:t>OWASP Top 10 for LLMs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LLM01: Prompt Injection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LLM02: Insecure Output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LLM03: Data Poisoning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LLM05: Supply Chain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4114800" cy="2926080"/>
          </a:xfrm>
          <a:prstGeom prst="rect">
            <a:avLst/>
          </a:prstGeom>
          <a:solidFill>
            <a:srgbClr val="FFFFFF"/>
          </a:solidFill>
          <a:ln w="76200">
            <a:solidFill>
              <a:srgbClr val="00D9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28600" rIns="228600" tIns="182880"/>
          <a:lstStyle/>
          <a:p>
            <a:pPr algn="ctr">
              <a:defRPr sz="1800" b="1">
                <a:solidFill>
                  <a:srgbClr val="1C2833"/>
                </a:solidFill>
              </a:defRPr>
            </a:pPr>
            <a:r>
              <a:t>NIST AI RMF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Govern: Policies &amp; accountability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Map: Identify risks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Measure: Analyze with tools</a:t>
            </a:r>
          </a:p>
          <a:p>
            <a:pPr>
              <a:defRPr sz="1300">
                <a:solidFill>
                  <a:srgbClr val="2C3E50"/>
                </a:solidFill>
              </a:defRPr>
            </a:pPr>
            <a:r>
              <a:t>Manage: Allocate resources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/>
          <a:lstStyle/>
          <a:p>
            <a:pPr>
              <a:defRPr sz="3200" b="1">
                <a:solidFill>
                  <a:srgbClr val="00D9FF"/>
                </a:solidFill>
              </a:defRPr>
            </a:pPr>
            <a:r>
              <a:t>Practical Implementation – Tool Selection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5486400" cy="914400"/>
          </a:xfrm>
          <a:prstGeom prst="rect">
            <a:avLst/>
          </a:prstGeom>
          <a:solidFill>
            <a:srgbClr val="00D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1C2833"/>
                </a:solidFill>
              </a:defRPr>
            </a:pPr>
            <a:r>
              <a:t>Nosey Parker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0320"/>
            <a:ext cx="2011680" cy="1645920"/>
          </a:xfrm>
          <a:prstGeom prst="rect">
            <a:avLst/>
          </a:prstGeom>
          <a:solidFill>
            <a:srgbClr val="FFFFFF"/>
          </a:solidFill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2ECC71"/>
                </a:solidFill>
              </a:defRPr>
            </a:pPr>
            <a:r>
              <a:t>188</a:t>
            </a:r>
          </a:p>
          <a:p>
            <a:pPr algn="ctr">
              <a:defRPr sz="1400" b="1">
                <a:solidFill>
                  <a:srgbClr val="2C3E50"/>
                </a:solidFill>
              </a:defRPr>
            </a:pPr>
            <a:r>
              <a:t>Field-Tested Rules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6040" y="2560320"/>
            <a:ext cx="2011680" cy="1645920"/>
          </a:xfrm>
          <a:prstGeom prst="rect">
            <a:avLst/>
          </a:prstGeom>
          <a:solidFill>
            <a:srgbClr val="FFFFFF"/>
          </a:solidFill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2ECC71"/>
                </a:solidFill>
              </a:defRPr>
            </a:pPr>
            <a:r>
              <a:t>100x</a:t>
            </a:r>
          </a:p>
          <a:p>
            <a:pPr algn="ctr">
              <a:defRPr sz="1400" b="1">
                <a:solidFill>
                  <a:srgbClr val="2C3E50"/>
                </a:solidFill>
              </a:defRPr>
            </a:pPr>
            <a:r>
              <a:t>Deduplication Efficiency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4754880" y="2560320"/>
            <a:ext cx="2011680" cy="1645920"/>
          </a:xfrm>
          <a:prstGeom prst="rect">
            <a:avLst/>
          </a:prstGeom>
          <a:solidFill>
            <a:srgbClr val="FFFFFF"/>
          </a:solidFill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2ECC71"/>
                </a:solidFill>
              </a:defRPr>
            </a:pPr>
            <a:r>
              <a:t>20 TB</a:t>
            </a:r>
          </a:p>
          <a:p>
            <a:pPr algn="ctr">
              <a:defRPr sz="1400" b="1">
                <a:solidFill>
                  <a:srgbClr val="2C3E50"/>
                </a:solidFill>
              </a:defRPr>
            </a:pPr>
            <a:r>
              <a:t>Scale Capability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3720" y="2560320"/>
            <a:ext cx="2011680" cy="1645920"/>
          </a:xfrm>
          <a:prstGeom prst="rect">
            <a:avLst/>
          </a:prstGeom>
          <a:solidFill>
            <a:srgbClr val="FFFFFF"/>
          </a:solidFill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200" b="1">
                <a:solidFill>
                  <a:srgbClr val="2ECC71"/>
                </a:solidFill>
              </a:defRPr>
            </a:pPr>
            <a:r>
              <a:t>✓</a:t>
            </a:r>
          </a:p>
          <a:p>
            <a:pPr algn="ctr">
              <a:defRPr sz="1400" b="1">
                <a:solidFill>
                  <a:srgbClr val="2C3E50"/>
                </a:solidFill>
              </a:defRPr>
            </a:pPr>
            <a:r>
              <a:t>Battle-Tested &amp; Mature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