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47"/>
      <p:bold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Trebuchet MS" panose="020B0603020202020204" pitchFamily="34" charset="0"/>
      <p:regular r:id="rId53"/>
      <p:bold r:id="rId54"/>
      <p:italic r:id="rId55"/>
      <p:boldItalic r:id="rId56"/>
    </p:embeddedFont>
    <p:embeddedFont>
      <p:font typeface="Wingdings 3" panose="05040102010807070707" pitchFamily="18" charset="2"/>
      <p:regular r:id="rId5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3" autoAdjust="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, EDWIN H.Y. (Student)" userId="2f7ef520-58dc-4200-8ba1-295cad0d7af8" providerId="ADAL" clId="{8E97576C-D424-4ED3-9621-1D931FB40453}"/>
    <pc:docChg chg="undo custSel addSld modSld sldOrd">
      <pc:chgData name="CHAN, EDWIN H.Y. (Student)" userId="2f7ef520-58dc-4200-8ba1-295cad0d7af8" providerId="ADAL" clId="{8E97576C-D424-4ED3-9621-1D931FB40453}" dt="2023-12-04T12:00:14.578" v="260" actId="404"/>
      <pc:docMkLst>
        <pc:docMk/>
      </pc:docMkLst>
      <pc:sldChg chg="addSp delSp modSp mod ord">
        <pc:chgData name="CHAN, EDWIN H.Y. (Student)" userId="2f7ef520-58dc-4200-8ba1-295cad0d7af8" providerId="ADAL" clId="{8E97576C-D424-4ED3-9621-1D931FB40453}" dt="2023-12-04T10:53:01.353" v="5" actId="27309"/>
        <pc:sldMkLst>
          <pc:docMk/>
          <pc:sldMk cId="0" sldId="267"/>
        </pc:sldMkLst>
        <pc:graphicFrameChg chg="add del mod modGraphic">
          <ac:chgData name="CHAN, EDWIN H.Y. (Student)" userId="2f7ef520-58dc-4200-8ba1-295cad0d7af8" providerId="ADAL" clId="{8E97576C-D424-4ED3-9621-1D931FB40453}" dt="2023-12-04T10:53:01.353" v="5" actId="27309"/>
          <ac:graphicFrameMkLst>
            <pc:docMk/>
            <pc:sldMk cId="0" sldId="267"/>
            <ac:graphicFrameMk id="3" creationId="{7704D65F-BAEE-60CA-C161-7E2BED41F9F9}"/>
          </ac:graphicFrameMkLst>
        </pc:graphicFrameChg>
      </pc:sldChg>
      <pc:sldChg chg="modSp mod">
        <pc:chgData name="CHAN, EDWIN H.Y. (Student)" userId="2f7ef520-58dc-4200-8ba1-295cad0d7af8" providerId="ADAL" clId="{8E97576C-D424-4ED3-9621-1D931FB40453}" dt="2023-12-04T11:52:31.591" v="19" actId="1076"/>
        <pc:sldMkLst>
          <pc:docMk/>
          <pc:sldMk cId="0" sldId="282"/>
        </pc:sldMkLst>
        <pc:spChg chg="mod">
          <ac:chgData name="CHAN, EDWIN H.Y. (Student)" userId="2f7ef520-58dc-4200-8ba1-295cad0d7af8" providerId="ADAL" clId="{8E97576C-D424-4ED3-9621-1D931FB40453}" dt="2023-12-04T11:51:53.123" v="8" actId="2711"/>
          <ac:spMkLst>
            <pc:docMk/>
            <pc:sldMk cId="0" sldId="282"/>
            <ac:spMk id="231" creationId="{00000000-0000-0000-0000-000000000000}"/>
          </ac:spMkLst>
        </pc:spChg>
        <pc:spChg chg="mod">
          <ac:chgData name="CHAN, EDWIN H.Y. (Student)" userId="2f7ef520-58dc-4200-8ba1-295cad0d7af8" providerId="ADAL" clId="{8E97576C-D424-4ED3-9621-1D931FB40453}" dt="2023-12-04T11:52:24.108" v="18" actId="403"/>
          <ac:spMkLst>
            <pc:docMk/>
            <pc:sldMk cId="0" sldId="282"/>
            <ac:spMk id="232" creationId="{00000000-0000-0000-0000-000000000000}"/>
          </ac:spMkLst>
        </pc:spChg>
        <pc:picChg chg="mod">
          <ac:chgData name="CHAN, EDWIN H.Y. (Student)" userId="2f7ef520-58dc-4200-8ba1-295cad0d7af8" providerId="ADAL" clId="{8E97576C-D424-4ED3-9621-1D931FB40453}" dt="2023-12-04T11:52:31.591" v="19" actId="1076"/>
          <ac:picMkLst>
            <pc:docMk/>
            <pc:sldMk cId="0" sldId="282"/>
            <ac:picMk id="233" creationId="{00000000-0000-0000-0000-000000000000}"/>
          </ac:picMkLst>
        </pc:picChg>
      </pc:sldChg>
      <pc:sldChg chg="modSp mod modNotesTx">
        <pc:chgData name="CHAN, EDWIN H.Y. (Student)" userId="2f7ef520-58dc-4200-8ba1-295cad0d7af8" providerId="ADAL" clId="{8E97576C-D424-4ED3-9621-1D931FB40453}" dt="2023-12-04T11:58:21.432" v="195" actId="20577"/>
        <pc:sldMkLst>
          <pc:docMk/>
          <pc:sldMk cId="0" sldId="286"/>
        </pc:sldMkLst>
        <pc:spChg chg="mod">
          <ac:chgData name="CHAN, EDWIN H.Y. (Student)" userId="2f7ef520-58dc-4200-8ba1-295cad0d7af8" providerId="ADAL" clId="{8E97576C-D424-4ED3-9621-1D931FB40453}" dt="2023-12-04T11:56:49.100" v="182" actId="313"/>
          <ac:spMkLst>
            <pc:docMk/>
            <pc:sldMk cId="0" sldId="286"/>
            <ac:spMk id="258" creationId="{00000000-0000-0000-0000-000000000000}"/>
          </ac:spMkLst>
        </pc:spChg>
      </pc:sldChg>
      <pc:sldChg chg="modSp new mod">
        <pc:chgData name="CHAN, EDWIN H.Y. (Student)" userId="2f7ef520-58dc-4200-8ba1-295cad0d7af8" providerId="ADAL" clId="{8E97576C-D424-4ED3-9621-1D931FB40453}" dt="2023-12-04T12:00:14.578" v="260" actId="404"/>
        <pc:sldMkLst>
          <pc:docMk/>
          <pc:sldMk cId="4198191222" sldId="299"/>
        </pc:sldMkLst>
        <pc:spChg chg="mod">
          <ac:chgData name="CHAN, EDWIN H.Y. (Student)" userId="2f7ef520-58dc-4200-8ba1-295cad0d7af8" providerId="ADAL" clId="{8E97576C-D424-4ED3-9621-1D931FB40453}" dt="2023-12-04T11:53:05.350" v="37" actId="207"/>
          <ac:spMkLst>
            <pc:docMk/>
            <pc:sldMk cId="4198191222" sldId="299"/>
            <ac:spMk id="2" creationId="{7734FD38-A744-D523-F049-E2D69BA206AB}"/>
          </ac:spMkLst>
        </pc:spChg>
        <pc:spChg chg="mod">
          <ac:chgData name="CHAN, EDWIN H.Y. (Student)" userId="2f7ef520-58dc-4200-8ba1-295cad0d7af8" providerId="ADAL" clId="{8E97576C-D424-4ED3-9621-1D931FB40453}" dt="2023-12-04T12:00:14.578" v="260" actId="404"/>
          <ac:spMkLst>
            <pc:docMk/>
            <pc:sldMk cId="4198191222" sldId="299"/>
            <ac:spMk id="3" creationId="{67EF6E7F-81FC-2FA9-EACD-5453A76F42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c6666a301_8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c6666a301_8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666740d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666740d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c6666a3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c6666a3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c6666a301_8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c6666a301_8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f72b4804becd6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f72b4804becd6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c6666a301_8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c6666a301_8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c6666a301_8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c6666a301_8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c6666a301_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c6666a301_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6666a301_8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6666a301_8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c6666a301_8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c6666a301_8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6666a301_8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c6666a301_8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c6666a301_8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c6666a301_8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c6666a301_8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c6666a301_8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c6666a301_8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c6666a301_8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c6666a301_8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c6666a301_8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c6666a301_8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c6666a301_8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c6666a301_8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c6666a301_8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c6666a301_8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c6666a301_8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c6666a301_8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c6666a301_8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c6666a30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c6666a30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c6666a30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c6666a30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c6666a301_8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c6666a301_8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c6666a30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c6666a30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c6666a30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c6666a30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to make sure the test data is unique enough to test our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doing so, we can avoid data information lost, and it’s actually quite meaningless to standardize 0 and 1.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c6666a30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c6666a30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c6666a30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c6666a30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c6666a3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c6666a3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cf72b4804becd6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cf72b4804becd6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15f9a687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15f9a687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After feature scaling, the Naive Bayes algorithm saw a drop in accuracy, whereas the Random Forest algorithm's accuracy remained stable. In contrast, all SVM kernels—rbf, poly, and linear—showed a significant improvement in accuracy with feature scaling,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15f9a68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15f9a687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15f9a687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15f9a687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Upon examining the influence of feature scaling on training times, we observed a reduction across all algorithms. Notably, the training time for the SVM with a linear kernel decreased substantially after applying feature scaling, indicating that feature scaling can lead to more efficient model training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15f9a687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15f9a687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2c5860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2c5860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visualized missing data matrix from our dataset,we can identify the missing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c6666a301_6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c6666a301_6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1.svm with fs can increase accruacy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2.random forest with fs can decrease training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3.but naive bayes with fs will decrease its accruacy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c6666a301_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c6666a301_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observed that after applying feature scaling, the search times for Random Forest, RBF, Poly,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 Linear Grid methods were reduced.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suggests that feature scaling is an effective preprocessing step prior to conducting grid searches.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c6666a301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c6666a301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However, we found no difference in accuracy and grid search time for Random Forest with or without feature scaling.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c6666a301_6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ec6666a301_6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c6666a3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c6666a3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5f9a687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5f9a687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data matrix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f72b4804becd6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f72b4804becd6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the next step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c6666a30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c6666a30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f72b4804becd6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f72b4804becd6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472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5487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237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041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7578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9664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801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7372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610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492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8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7231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5209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36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574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327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0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3239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200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2874-017-0442-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9611" y="928045"/>
            <a:ext cx="7334096" cy="18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COMP42015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09759" y="3133379"/>
            <a:ext cx="40338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2 (lfd_2023_group2.csv)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 Ho Yin 		001117192 vpzk95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Jun Xi 		001130058 lcwh98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Chiu Hao Chen 	001074244 xjgw25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-527073" y="1898700"/>
            <a:ext cx="8520600" cy="13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endParaRPr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Recording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273075" y="1877291"/>
            <a:ext cx="8520600" cy="2691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Re-run each training model process five times 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Mean as the matric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93.9%</a:t>
            </a:r>
            <a:endParaRPr lang="en-US" altLang="zh-TW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Time: 0.00632s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175" y="902115"/>
            <a:ext cx="4893125" cy="391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Forests (RandomForestClassifier)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 (Be tuned)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criterion = 'entropy'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random_state=1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subTitle" idx="1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chemeClr val="dk1"/>
                </a:solidFill>
              </a:rPr>
              <a:t>Without Feature Scaling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 Why choose Entropy as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criterion?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 Lack of diverse criteria testing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to Changes in Class Distribution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Bias for Multi-Class Problems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Information Gain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Forests (RandomForestClassifier)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372425"/>
            <a:ext cx="375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n_estimators = range(0-200)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650" y="1770725"/>
            <a:ext cx="5477650" cy="3251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8"/>
          <p:cNvCxnSpPr/>
          <p:nvPr/>
        </p:nvCxnSpPr>
        <p:spPr>
          <a:xfrm rot="10800000" flipH="1">
            <a:off x="4066847" y="2412398"/>
            <a:ext cx="576300" cy="23496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8"/>
          <p:cNvCxnSpPr/>
          <p:nvPr/>
        </p:nvCxnSpPr>
        <p:spPr>
          <a:xfrm>
            <a:off x="5001284" y="2380088"/>
            <a:ext cx="35466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Grid Search (RandomForestClassifier)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 = 184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97.58%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= 1.7112s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00" y="976313"/>
            <a:ext cx="5729651" cy="37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(BaggingClassifier)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decisiontree = DecisionTreeClassifier() 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 (Be tuned)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max_samples = 0.8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random_state = 1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 Why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 in max_samples?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 Exploration of the model's performance 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practice &amp; effective starting point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Outline(Training Process)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  <a:endParaRPr lang="en-US" altLang="zh-TW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altLang="zh-TW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 (Feature Scaling &amp; Without Feature Scaling)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Model Training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Tuning with Grid Search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Refinement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Recordin</a:t>
            </a: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Evaluation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(BaggingClassifier)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01200"/>
            <a:ext cx="4260300" cy="18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 = range(0-200)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080" y="1543575"/>
            <a:ext cx="5985597" cy="352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2"/>
          <p:cNvCxnSpPr/>
          <p:nvPr/>
        </p:nvCxnSpPr>
        <p:spPr>
          <a:xfrm rot="10800000" flipH="1">
            <a:off x="3953801" y="2515512"/>
            <a:ext cx="216900" cy="21774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4571995" y="2626033"/>
            <a:ext cx="40587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Grid Search (BaggingClassifier)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 = 198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94.74%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= 6.0758s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448" y="1152475"/>
            <a:ext cx="5404849" cy="3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SVM (RBF)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'rbf'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random_state = 1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(Be tuned)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 (Be tuned)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363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Grid Search (RBF)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76600" cy="3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 = 1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gamma = 0.0001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Accuracy = 93.05%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Training Time = 0.2989s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686" y="1114075"/>
            <a:ext cx="5462613" cy="359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SVM (poly)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kernel='poly'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(Be tuned)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random_state = 1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Grid Search (poly)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1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100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94.95%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= 0.1788s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800" y="1072125"/>
            <a:ext cx="5639801" cy="370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(linear)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(Be tuned)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kernel='linear'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random_state = 1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Grid Search (linear)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1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97.58%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= 2.9642s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9" y="1085100"/>
            <a:ext cx="539884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subTitle" idx="1"/>
          </p:nvPr>
        </p:nvSpPr>
        <p:spPr>
          <a:xfrm>
            <a:off x="311700" y="2175450"/>
            <a:ext cx="696886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Feature Scaling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it mean</a:t>
            </a: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feature scaling?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Adjusting the scale of the data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Normalization: for non-normal distribution data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Standardization : for normal distribution data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-348318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  <a:endParaRPr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/>
          <p:nvPr/>
        </p:nvSpPr>
        <p:spPr>
          <a:xfrm>
            <a:off x="618150" y="2858075"/>
            <a:ext cx="5052300" cy="8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 for feature scaling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311700" y="1191491"/>
            <a:ext cx="7031209" cy="4482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</a:rPr>
              <a:t>Adjusting the scale of the data.</a:t>
            </a:r>
            <a:endParaRPr sz="2000" dirty="0">
              <a:solidFill>
                <a:schemeClr val="dk1"/>
              </a:solidFill>
            </a:endParaRP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</a:rPr>
              <a:t>Normalization: for non-normal distribution data</a:t>
            </a:r>
            <a:endParaRPr sz="2000" dirty="0">
              <a:solidFill>
                <a:schemeClr val="dk1"/>
              </a:solidFill>
            </a:endParaRP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</a:rPr>
              <a:t>Standardization : for normal distribution data</a:t>
            </a:r>
            <a:endParaRPr sz="2000" dirty="0">
              <a:solidFill>
                <a:schemeClr val="dk1"/>
              </a:solidFill>
            </a:endParaRP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00" y="3816013"/>
            <a:ext cx="43624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it mean for feature scaling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Standardization : for normal distribution data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vs test, do it separately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 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25" y="1876900"/>
            <a:ext cx="4203650" cy="9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025" y="3233125"/>
            <a:ext cx="4203650" cy="1420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666775" y="2201850"/>
            <a:ext cx="4005900" cy="369900"/>
          </a:xfrm>
          <a:prstGeom prst="bracePai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of Naive Bayes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Google Shape;267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91.9%</a:t>
            </a:r>
            <a:r>
              <a:rPr lang="zh-TW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(drop)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trouble predicting widget 8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of training time: 0.00492s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1" y="1266525"/>
            <a:ext cx="4355213" cy="35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/>
          <p:nvPr/>
        </p:nvSpPr>
        <p:spPr>
          <a:xfrm>
            <a:off x="4803650" y="4021350"/>
            <a:ext cx="536100" cy="490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40525D7-434F-F648-59E2-19BDAF70B5DB}"/>
              </a:ext>
            </a:extLst>
          </p:cNvPr>
          <p:cNvCxnSpPr/>
          <p:nvPr/>
        </p:nvCxnSpPr>
        <p:spPr>
          <a:xfrm>
            <a:off x="3367669" y="1694986"/>
            <a:ext cx="230459" cy="26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15E4134-FFB3-08A5-7AFD-33F16ADBE069}"/>
              </a:ext>
            </a:extLst>
          </p:cNvPr>
          <p:cNvCxnSpPr/>
          <p:nvPr/>
        </p:nvCxnSpPr>
        <p:spPr>
          <a:xfrm>
            <a:off x="4122235" y="3378820"/>
            <a:ext cx="230459" cy="26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Random Forest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Google Shape;275;p45"/>
          <p:cNvSpPr txBox="1">
            <a:spLocks noGrp="1"/>
          </p:cNvSpPr>
          <p:nvPr>
            <p:ph type="body" idx="1"/>
          </p:nvPr>
        </p:nvSpPr>
        <p:spPr>
          <a:xfrm>
            <a:off x="526900" y="1017725"/>
            <a:ext cx="378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97.6%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time: 0.89554s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 = 98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2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 Classifier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94.6%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time: 5.4044s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 = 177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75" y="2364058"/>
            <a:ext cx="3272550" cy="260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075" y="2352063"/>
            <a:ext cx="3272550" cy="26292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B0A089F-D12E-A125-519E-98829B75514C}"/>
              </a:ext>
            </a:extLst>
          </p:cNvPr>
          <p:cNvSpPr txBox="1"/>
          <p:nvPr/>
        </p:nvSpPr>
        <p:spPr>
          <a:xfrm>
            <a:off x="2419300" y="147044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+mn-ea"/>
              </a:rPr>
              <a:t>Same</a:t>
            </a:r>
            <a:endParaRPr lang="zh-TW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BC3E73-8415-9E64-F55C-0A8445C74A2F}"/>
              </a:ext>
            </a:extLst>
          </p:cNvPr>
          <p:cNvSpPr txBox="1"/>
          <p:nvPr/>
        </p:nvSpPr>
        <p:spPr>
          <a:xfrm>
            <a:off x="6746487" y="1467314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+mn-ea"/>
              </a:rPr>
              <a:t>Same</a:t>
            </a:r>
            <a:endParaRPr lang="zh-TW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1BF5F75-BF17-2374-157C-F432C342A85B}"/>
              </a:ext>
            </a:extLst>
          </p:cNvPr>
          <p:cNvCxnSpPr>
            <a:cxnSpLocks/>
          </p:cNvCxnSpPr>
          <p:nvPr/>
        </p:nvCxnSpPr>
        <p:spPr>
          <a:xfrm>
            <a:off x="3035792" y="1713535"/>
            <a:ext cx="163552" cy="1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555CB20-0E96-EBBE-E288-72BA16BE0E22}"/>
              </a:ext>
            </a:extLst>
          </p:cNvPr>
          <p:cNvCxnSpPr>
            <a:cxnSpLocks/>
          </p:cNvCxnSpPr>
          <p:nvPr/>
        </p:nvCxnSpPr>
        <p:spPr>
          <a:xfrm>
            <a:off x="7184405" y="1702072"/>
            <a:ext cx="163552" cy="1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SVM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256281" y="1407784"/>
            <a:ext cx="2589755" cy="205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98.5%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time: 0.075s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100, gamma = 0.0001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Google Shape;288;p46"/>
          <p:cNvSpPr txBox="1">
            <a:spLocks noGrp="1"/>
          </p:cNvSpPr>
          <p:nvPr>
            <p:ph type="body" idx="4294967295"/>
          </p:nvPr>
        </p:nvSpPr>
        <p:spPr>
          <a:xfrm>
            <a:off x="2948196" y="1416517"/>
            <a:ext cx="2214130" cy="2058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97.8%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time: 0.0693s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1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4294967295"/>
          </p:nvPr>
        </p:nvSpPr>
        <p:spPr>
          <a:xfrm>
            <a:off x="5562237" y="1408041"/>
            <a:ext cx="2214130" cy="2058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50" lvl="0" indent="-171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98.6%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time: 0.0292s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0.1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95" y="2643555"/>
            <a:ext cx="2418451" cy="192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037" y="2650650"/>
            <a:ext cx="2418449" cy="193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077" y="2650650"/>
            <a:ext cx="2418450" cy="1925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7E3A2C16-4B91-D202-3D6A-9C9D27190C27}"/>
              </a:ext>
            </a:extLst>
          </p:cNvPr>
          <p:cNvCxnSpPr>
            <a:cxnSpLocks/>
          </p:cNvCxnSpPr>
          <p:nvPr/>
        </p:nvCxnSpPr>
        <p:spPr>
          <a:xfrm>
            <a:off x="2278298" y="2075076"/>
            <a:ext cx="163552" cy="1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2079987-A446-A88D-8045-396865E16EB9}"/>
              </a:ext>
            </a:extLst>
          </p:cNvPr>
          <p:cNvCxnSpPr>
            <a:cxnSpLocks/>
          </p:cNvCxnSpPr>
          <p:nvPr/>
        </p:nvCxnSpPr>
        <p:spPr>
          <a:xfrm>
            <a:off x="5076275" y="2075076"/>
            <a:ext cx="163552" cy="1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F9E6669-5C71-4C9C-6E10-7382F361D1F4}"/>
              </a:ext>
            </a:extLst>
          </p:cNvPr>
          <p:cNvCxnSpPr>
            <a:cxnSpLocks/>
          </p:cNvCxnSpPr>
          <p:nvPr/>
        </p:nvCxnSpPr>
        <p:spPr>
          <a:xfrm>
            <a:off x="7588696" y="2075076"/>
            <a:ext cx="163552" cy="1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532D5CA-A5D3-85C5-6095-23F5ED2F3546}"/>
              </a:ext>
            </a:extLst>
          </p:cNvPr>
          <p:cNvCxnSpPr/>
          <p:nvPr/>
        </p:nvCxnSpPr>
        <p:spPr>
          <a:xfrm flipV="1">
            <a:off x="2008838" y="1846300"/>
            <a:ext cx="126380" cy="1793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CC4EA93-8DE9-29F0-BD4E-23990C295C21}"/>
              </a:ext>
            </a:extLst>
          </p:cNvPr>
          <p:cNvCxnSpPr/>
          <p:nvPr/>
        </p:nvCxnSpPr>
        <p:spPr>
          <a:xfrm flipV="1">
            <a:off x="4725039" y="1854214"/>
            <a:ext cx="126380" cy="1793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3E5DA8E-4AF2-8D51-1067-DF9D6AEC7B48}"/>
              </a:ext>
            </a:extLst>
          </p:cNvPr>
          <p:cNvCxnSpPr/>
          <p:nvPr/>
        </p:nvCxnSpPr>
        <p:spPr>
          <a:xfrm flipV="1">
            <a:off x="7187201" y="1846299"/>
            <a:ext cx="126380" cy="1793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>
            <a:spLocks noGrp="1"/>
          </p:cNvSpPr>
          <p:nvPr>
            <p:ph type="ctrTitle"/>
          </p:nvPr>
        </p:nvSpPr>
        <p:spPr>
          <a:xfrm>
            <a:off x="311700" y="2110800"/>
            <a:ext cx="7405282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Evaluation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0" y="152400"/>
            <a:ext cx="8260838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400"/>
            <a:ext cx="8839200" cy="348418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/>
          <p:nvPr/>
        </p:nvSpPr>
        <p:spPr>
          <a:xfrm>
            <a:off x="7737100" y="2032625"/>
            <a:ext cx="663000" cy="6993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49"/>
          <p:cNvCxnSpPr/>
          <p:nvPr/>
        </p:nvCxnSpPr>
        <p:spPr>
          <a:xfrm rot="10800000" flipH="1">
            <a:off x="1296800" y="2746675"/>
            <a:ext cx="7110600" cy="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49"/>
          <p:cNvCxnSpPr/>
          <p:nvPr/>
        </p:nvCxnSpPr>
        <p:spPr>
          <a:xfrm rot="10800000" flipH="1">
            <a:off x="1296800" y="2010675"/>
            <a:ext cx="7110600" cy="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47" y="0"/>
            <a:ext cx="87587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075"/>
            <a:ext cx="8839199" cy="225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1"/>
          <p:cNvSpPr/>
          <p:nvPr/>
        </p:nvSpPr>
        <p:spPr>
          <a:xfrm>
            <a:off x="4283825" y="3183850"/>
            <a:ext cx="4276500" cy="276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1" name="Google Shape;321;p51"/>
          <p:cNvCxnSpPr/>
          <p:nvPr/>
        </p:nvCxnSpPr>
        <p:spPr>
          <a:xfrm>
            <a:off x="247750" y="2681025"/>
            <a:ext cx="8312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l="-4160" t="12457" r="4159"/>
          <a:stretch/>
        </p:blipFill>
        <p:spPr>
          <a:xfrm>
            <a:off x="123875" y="807701"/>
            <a:ext cx="8480601" cy="36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090828" y="963955"/>
            <a:ext cx="1132532" cy="3547062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687914" y="4395498"/>
            <a:ext cx="1619755" cy="46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oogle Shape;74;p16"/>
          <p:cNvCxnSpPr>
            <a:endCxn id="73" idx="1"/>
          </p:cNvCxnSpPr>
          <p:nvPr/>
        </p:nvCxnSpPr>
        <p:spPr>
          <a:xfrm>
            <a:off x="1675714" y="4500325"/>
            <a:ext cx="1012200" cy="126000"/>
          </a:xfrm>
          <a:prstGeom prst="bentConnector3">
            <a:avLst>
              <a:gd name="adj1" fmla="val 15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222" y="4325575"/>
            <a:ext cx="2941700" cy="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8" name="Google Shape;3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2" y="0"/>
            <a:ext cx="887941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52"/>
          <p:cNvCxnSpPr/>
          <p:nvPr/>
        </p:nvCxnSpPr>
        <p:spPr>
          <a:xfrm>
            <a:off x="1028350" y="3447550"/>
            <a:ext cx="0" cy="876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4" y="0"/>
            <a:ext cx="829725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53"/>
          <p:cNvCxnSpPr/>
          <p:nvPr/>
        </p:nvCxnSpPr>
        <p:spPr>
          <a:xfrm rot="10800000" flipH="1">
            <a:off x="1376950" y="1100175"/>
            <a:ext cx="1034400" cy="7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53"/>
          <p:cNvCxnSpPr/>
          <p:nvPr/>
        </p:nvCxnSpPr>
        <p:spPr>
          <a:xfrm>
            <a:off x="3234725" y="826875"/>
            <a:ext cx="502800" cy="55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53"/>
          <p:cNvCxnSpPr/>
          <p:nvPr/>
        </p:nvCxnSpPr>
        <p:spPr>
          <a:xfrm>
            <a:off x="4575288" y="826875"/>
            <a:ext cx="502800" cy="55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53"/>
          <p:cNvCxnSpPr/>
          <p:nvPr/>
        </p:nvCxnSpPr>
        <p:spPr>
          <a:xfrm>
            <a:off x="5915875" y="826875"/>
            <a:ext cx="502800" cy="55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53"/>
          <p:cNvCxnSpPr/>
          <p:nvPr/>
        </p:nvCxnSpPr>
        <p:spPr>
          <a:xfrm>
            <a:off x="7351150" y="826875"/>
            <a:ext cx="502800" cy="55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63" y="0"/>
            <a:ext cx="87324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4"/>
          <p:cNvSpPr/>
          <p:nvPr/>
        </p:nvSpPr>
        <p:spPr>
          <a:xfrm>
            <a:off x="2783025" y="983525"/>
            <a:ext cx="466200" cy="4809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FD38-A744-D523-F049-E2D69BA2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F6E7F-81FC-2FA9-EACD-5453A76F4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Scaling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Feature Scaling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(Linear)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Training Time &amp; Grid Search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Accuracy</a:t>
            </a:r>
          </a:p>
        </p:txBody>
      </p:sp>
    </p:spTree>
    <p:extLst>
      <p:ext uri="{BB962C8B-B14F-4D97-AF65-F5344CB8AC3E}">
        <p14:creationId xmlns:p14="http://schemas.microsoft.com/office/powerpoint/2010/main" val="4198191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Google Shape;35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065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Jakobsen, J.C., Gluud, C., Wetterslev, J. et al., 2017. When and how should multiple imputation be used for handling missing data in randomised clinical trials – a practical guide with flowcharts. </a:t>
            </a:r>
            <a:r>
              <a:rPr lang="zh-TW" sz="1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BMC Medical Research Methodology</a:t>
            </a: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17(1), p.162. Available at:</a:t>
            </a:r>
            <a:r>
              <a:rPr lang="zh-TW" sz="1200" dirty="0">
                <a:solidFill>
                  <a:schemeClr val="dk1"/>
                </a:solidFill>
                <a:uFill>
                  <a:noFill/>
                </a:u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TW" sz="1200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https://doi.org/10.1186/s12874-017-0442-1</a:t>
            </a:r>
            <a:r>
              <a:rPr lang="zh-TW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[Accessed 1 December 2023].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</a:rPr>
              <a:t>Why drop it (Jakobsen et al., 2017)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- General Rule</a:t>
            </a:r>
            <a:endParaRPr lang="en-US" altLang="zh-TW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 x 5% = 250</a:t>
            </a:r>
            <a:endParaRPr lang="en-US" altLang="zh-TW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249 missing data(less then 5%)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t="21439"/>
          <a:stretch/>
        </p:blipFill>
        <p:spPr>
          <a:xfrm>
            <a:off x="4267625" y="1081375"/>
            <a:ext cx="4564675" cy="34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62" y="584736"/>
            <a:ext cx="9008427" cy="405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125" y="58402"/>
            <a:ext cx="5212700" cy="49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1869050" y="3049875"/>
            <a:ext cx="4122000" cy="202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869050" y="3854250"/>
            <a:ext cx="4122000" cy="202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1869050" y="4250825"/>
            <a:ext cx="4122000" cy="20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187250" y="4175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FF0000"/>
                </a:solidFill>
              </a:rPr>
              <a:t>LabelEncoder: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144000" y="2974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OneHotEncoder:</a:t>
            </a:r>
            <a:endParaRPr sz="1500" b="1">
              <a:solidFill>
                <a:srgbClr val="0000FF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187250" y="3778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OneHotEncoder</a:t>
            </a:r>
            <a:r>
              <a:rPr lang="zh-TW" sz="1100">
                <a:solidFill>
                  <a:srgbClr val="1750EB"/>
                </a:solidFill>
              </a:rPr>
              <a:t>:</a:t>
            </a:r>
            <a:endParaRPr>
              <a:solidFill>
                <a:srgbClr val="1750E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1309675"/>
            <a:ext cx="7400925" cy="25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0"/>
          <p:cNvCxnSpPr/>
          <p:nvPr/>
        </p:nvCxnSpPr>
        <p:spPr>
          <a:xfrm>
            <a:off x="5685575" y="573725"/>
            <a:ext cx="0" cy="3996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/>
          <p:nvPr/>
        </p:nvSpPr>
        <p:spPr>
          <a:xfrm>
            <a:off x="2753450" y="688350"/>
            <a:ext cx="104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547450" y="688350"/>
            <a:ext cx="104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sz="180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379025" y="910025"/>
            <a:ext cx="3253800" cy="11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 panose="020B0604020202020204" pitchFamily="34" charset="0"/>
                <a:cs typeface="Arial" panose="020B0604020202020204" pitchFamily="34" charset="0"/>
              </a:rPr>
              <a:t>100% Data set (group 2)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Google Shape;112;p21"/>
          <p:cNvCxnSpPr>
            <a:stCxn id="111" idx="2"/>
            <a:endCxn id="113" idx="0"/>
          </p:cNvCxnSpPr>
          <p:nvPr/>
        </p:nvCxnSpPr>
        <p:spPr>
          <a:xfrm flipH="1">
            <a:off x="2418025" y="2048825"/>
            <a:ext cx="1587900" cy="10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1"/>
          <p:cNvCxnSpPr>
            <a:stCxn id="111" idx="2"/>
            <a:endCxn id="115" idx="0"/>
          </p:cNvCxnSpPr>
          <p:nvPr/>
        </p:nvCxnSpPr>
        <p:spPr>
          <a:xfrm>
            <a:off x="4005925" y="2048825"/>
            <a:ext cx="1611600" cy="10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1"/>
          <p:cNvSpPr/>
          <p:nvPr/>
        </p:nvSpPr>
        <p:spPr>
          <a:xfrm>
            <a:off x="1372350" y="3094675"/>
            <a:ext cx="2091300" cy="11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 panose="020B0604020202020204" pitchFamily="34" charset="0"/>
                <a:cs typeface="Arial" panose="020B0604020202020204" pitchFamily="34" charset="0"/>
              </a:rPr>
              <a:t>20% (Test set)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4572000" y="3094675"/>
            <a:ext cx="2091300" cy="11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 panose="020B0604020202020204" pitchFamily="34" charset="0"/>
                <a:cs typeface="Arial" panose="020B0604020202020204" pitchFamily="34" charset="0"/>
              </a:rPr>
              <a:t>80% (Train set)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4009</Words>
  <Application>Microsoft Office PowerPoint</Application>
  <PresentationFormat>On-screen Show (16:9)</PresentationFormat>
  <Paragraphs>203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Wingdings 3</vt:lpstr>
      <vt:lpstr>微軟正黑體</vt:lpstr>
      <vt:lpstr>Trebuchet MS</vt:lpstr>
      <vt:lpstr>Roboto</vt:lpstr>
      <vt:lpstr>Arial</vt:lpstr>
      <vt:lpstr>Facet</vt:lpstr>
      <vt:lpstr>COMP42015 Learning from data</vt:lpstr>
      <vt:lpstr>Outline(Training Process)</vt:lpstr>
      <vt:lpstr>Data Processing</vt:lpstr>
      <vt:lpstr>PowerPoint Presentation</vt:lpstr>
      <vt:lpstr>Why drop it (Jakobsen et al., 2017)</vt:lpstr>
      <vt:lpstr>PowerPoint Presentation</vt:lpstr>
      <vt:lpstr>PowerPoint Presentation</vt:lpstr>
      <vt:lpstr>PowerPoint Presentation</vt:lpstr>
      <vt:lpstr>PowerPoint Presentation</vt:lpstr>
      <vt:lpstr>Model Training</vt:lpstr>
      <vt:lpstr>Training Time Recording</vt:lpstr>
      <vt:lpstr>Naive Bayes</vt:lpstr>
      <vt:lpstr>Random Forests (RandomForestClassifier) </vt:lpstr>
      <vt:lpstr>PowerPoint Presentation</vt:lpstr>
      <vt:lpstr>Limitation: Why choose Entropy as a criterion?</vt:lpstr>
      <vt:lpstr>Random Forests (RandomForestClassifier)</vt:lpstr>
      <vt:lpstr>After Grid Search (RandomForestClassifier)</vt:lpstr>
      <vt:lpstr>Random Forest (BaggingClassifier)</vt:lpstr>
      <vt:lpstr>Limitation: Why use 0.8 in max_samples?</vt:lpstr>
      <vt:lpstr>Random Forest (BaggingClassifier)</vt:lpstr>
      <vt:lpstr>After Grid Search (BaggingClassifier)</vt:lpstr>
      <vt:lpstr>Kernel SVM (RBF)</vt:lpstr>
      <vt:lpstr>After Grid Search (RBF)</vt:lpstr>
      <vt:lpstr>Kernel SVM (poly)</vt:lpstr>
      <vt:lpstr>After Grid Search (poly)</vt:lpstr>
      <vt:lpstr>SVM (linear)</vt:lpstr>
      <vt:lpstr>After Grid Search (linear)</vt:lpstr>
      <vt:lpstr>PowerPoint Presentation</vt:lpstr>
      <vt:lpstr>What does it mean for feature scaling?</vt:lpstr>
      <vt:lpstr>What does it mean for feature scaling?</vt:lpstr>
      <vt:lpstr>What it mean for feature scaling</vt:lpstr>
      <vt:lpstr>Results of Naive Bayes</vt:lpstr>
      <vt:lpstr>Result of Random Forest</vt:lpstr>
      <vt:lpstr>Result of SVM</vt:lpstr>
      <vt:lpstr>Final 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COMP42015 Learning from data</dc:title>
  <cp:lastModifiedBy>CHAN, EDWIN H.Y. (Student)</cp:lastModifiedBy>
  <cp:revision>7</cp:revision>
  <dcterms:modified xsi:type="dcterms:W3CDTF">2023-12-04T12:00:24Z</dcterms:modified>
</cp:coreProperties>
</file>