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63" r:id="rId5"/>
    <p:sldId id="300" r:id="rId6"/>
    <p:sldId id="301" r:id="rId7"/>
    <p:sldId id="302" r:id="rId8"/>
    <p:sldId id="303" r:id="rId9"/>
    <p:sldId id="292" r:id="rId10"/>
    <p:sldId id="293" r:id="rId11"/>
    <p:sldId id="295" r:id="rId12"/>
    <p:sldId id="259" r:id="rId13"/>
    <p:sldId id="297" r:id="rId14"/>
    <p:sldId id="294" r:id="rId15"/>
    <p:sldId id="304" r:id="rId16"/>
    <p:sldId id="290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3" autoAdjust="0"/>
    <p:restoredTop sz="77911" autoAdjust="0"/>
  </p:normalViewPr>
  <p:slideViewPr>
    <p:cSldViewPr snapToGrid="0">
      <p:cViewPr varScale="1">
        <p:scale>
          <a:sx n="93" d="100"/>
          <a:sy n="93" d="100"/>
        </p:scale>
        <p:origin x="84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B0927-73C0-4165-9C53-A24CE5C6D0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9EBD8A-5DD5-4346-9DFA-1A85A43C7FC1}">
      <dgm:prSet custT="1"/>
      <dgm:spPr/>
      <dgm:t>
        <a:bodyPr/>
        <a:lstStyle/>
        <a:p>
          <a:r>
            <a:rPr lang="zh-TW" sz="2400" dirty="0">
              <a:latin typeface="Source Sans Pro SemiBold" panose="020B0603030403020204" pitchFamily="34" charset="0"/>
            </a:rPr>
            <a:t>黃昀台：live streaming part</a:t>
          </a:r>
          <a:r>
            <a:rPr lang="en-US" altLang="zh-TW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 /</a:t>
          </a:r>
          <a:r>
            <a:rPr lang="zh-TW" sz="2400" dirty="0">
              <a:latin typeface="Source Sans Pro SemiBold" panose="020B0603030403020204" pitchFamily="34" charset="0"/>
            </a:rPr>
            <a:t> data</a:t>
          </a:r>
          <a:r>
            <a:rPr lang="en-US" altLang="zh-TW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 </a:t>
          </a:r>
          <a:r>
            <a:rPr lang="zh-TW" sz="2400" dirty="0">
              <a:latin typeface="Source Sans Pro SemiBold" panose="020B0603030403020204" pitchFamily="34" charset="0"/>
            </a:rPr>
            <a:t>bas</a:t>
          </a:r>
          <a:r>
            <a:rPr lang="en-US" altLang="zh-TW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e (backend )</a:t>
          </a:r>
          <a:endParaRPr lang="en-US" sz="2400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gm:t>
    </dgm:pt>
    <dgm:pt modelId="{5E37DA06-B3B2-44CB-8BC7-60880D8B7157}" type="parTrans" cxnId="{F1726605-9F2C-43BA-B300-EEA6EAEBB863}">
      <dgm:prSet/>
      <dgm:spPr/>
      <dgm:t>
        <a:bodyPr/>
        <a:lstStyle/>
        <a:p>
          <a:endParaRPr lang="en-US"/>
        </a:p>
      </dgm:t>
    </dgm:pt>
    <dgm:pt modelId="{DAFC9AF3-7E3F-4AB8-B7E1-3EFCEB0F0945}" type="sibTrans" cxnId="{F1726605-9F2C-43BA-B300-EEA6EAEBB863}">
      <dgm:prSet/>
      <dgm:spPr/>
      <dgm:t>
        <a:bodyPr/>
        <a:lstStyle/>
        <a:p>
          <a:endParaRPr lang="en-US"/>
        </a:p>
      </dgm:t>
    </dgm:pt>
    <dgm:pt modelId="{F08C065D-ED45-47EF-993A-9D7B54C50E02}">
      <dgm:prSet custT="1"/>
      <dgm:spPr/>
      <dgm:t>
        <a:bodyPr/>
        <a:lstStyle/>
        <a:p>
          <a:r>
            <a:rPr lang="zh-TW" sz="2400" dirty="0">
              <a:latin typeface="Source Sans Pro SemiBold" panose="020B0603030403020204" pitchFamily="34" charset="0"/>
            </a:rPr>
            <a:t>莊凱喬：</a:t>
          </a:r>
          <a:r>
            <a:rPr lang="zh-TW" sz="1800" dirty="0">
              <a:latin typeface="Source Sans Pro SemiBold" panose="020B0603030403020204" pitchFamily="34" charset="0"/>
            </a:rPr>
            <a:t>live streaming part</a:t>
          </a:r>
          <a:r>
            <a:rPr lang="en-US" altLang="zh-TW" sz="1800" dirty="0">
              <a:latin typeface="Source Sans Pro SemiBold" panose="020B0603030403020204" pitchFamily="34" charset="0"/>
            </a:rPr>
            <a:t> </a:t>
          </a:r>
          <a:r>
            <a:rPr lang="en-US" altLang="zh-TW" sz="18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/ </a:t>
          </a:r>
          <a:r>
            <a:rPr lang="zh-TW" sz="1800" dirty="0">
              <a:latin typeface="Source Sans Pro SemiBold" panose="020B0603030403020204" pitchFamily="34" charset="0"/>
            </a:rPr>
            <a:t>user</a:t>
          </a:r>
          <a:r>
            <a:rPr lang="en-US" altLang="zh-TW" sz="1800" dirty="0">
              <a:latin typeface="Source Sans Pro SemiBold" panose="020B0603030403020204" pitchFamily="34" charset="0"/>
            </a:rPr>
            <a:t> </a:t>
          </a:r>
          <a:r>
            <a:rPr lang="zh-TW" sz="1800" dirty="0">
              <a:latin typeface="Source Sans Pro SemiBold" panose="020B0603030403020204" pitchFamily="34" charset="0"/>
            </a:rPr>
            <a:t>interface</a:t>
          </a:r>
          <a:r>
            <a:rPr lang="en-US" altLang="zh-TW" sz="1800" dirty="0">
              <a:latin typeface="Source Sans Pro SemiBold" panose="020B0603030403020204" pitchFamily="34" charset="0"/>
            </a:rPr>
            <a:t> </a:t>
          </a:r>
          <a:r>
            <a:rPr lang="en-US" altLang="zh-TW" sz="18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(frontend)/ slides/  oral presentation</a:t>
          </a:r>
          <a:endParaRPr lang="en-US" sz="1800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gm:t>
    </dgm:pt>
    <dgm:pt modelId="{9F79925B-75A2-4DA6-A6F8-CEAB9C5AF586}" type="parTrans" cxnId="{224412BE-6E80-4A4C-BD52-37E67A9CCF56}">
      <dgm:prSet/>
      <dgm:spPr/>
      <dgm:t>
        <a:bodyPr/>
        <a:lstStyle/>
        <a:p>
          <a:endParaRPr lang="en-US"/>
        </a:p>
      </dgm:t>
    </dgm:pt>
    <dgm:pt modelId="{C3662AD4-56F3-4B68-98B6-29A54908EB6B}" type="sibTrans" cxnId="{224412BE-6E80-4A4C-BD52-37E67A9CCF56}">
      <dgm:prSet/>
      <dgm:spPr/>
      <dgm:t>
        <a:bodyPr/>
        <a:lstStyle/>
        <a:p>
          <a:endParaRPr lang="en-US"/>
        </a:p>
      </dgm:t>
    </dgm:pt>
    <dgm:pt modelId="{E1CCB90C-CB16-44AB-B21E-E54368735F66}">
      <dgm:prSet custT="1"/>
      <dgm:spPr/>
      <dgm:t>
        <a:bodyPr/>
        <a:lstStyle/>
        <a:p>
          <a:r>
            <a:rPr lang="zh-TW" sz="2400" dirty="0">
              <a:latin typeface="Source Sans Pro SemiBold" panose="020B0603030403020204" pitchFamily="34" charset="0"/>
            </a:rPr>
            <a:t>林冠羽：chatroom par</a:t>
          </a:r>
          <a:r>
            <a:rPr lang="en-US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t / </a:t>
          </a:r>
          <a:r>
            <a:rPr lang="en-US" altLang="zh-TW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Beautify and embellish </a:t>
          </a:r>
          <a:r>
            <a:rPr lang="en-US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(</a:t>
          </a:r>
          <a:r>
            <a:rPr lang="en-US" altLang="zh-TW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frontend</a:t>
          </a:r>
          <a:r>
            <a:rPr lang="en-US" sz="24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)</a:t>
          </a:r>
        </a:p>
      </dgm:t>
    </dgm:pt>
    <dgm:pt modelId="{8A649E32-115A-4519-A542-48DF873DAA9C}" type="parTrans" cxnId="{58FF9F13-F5A1-4CDB-8E4A-931515692626}">
      <dgm:prSet/>
      <dgm:spPr/>
      <dgm:t>
        <a:bodyPr/>
        <a:lstStyle/>
        <a:p>
          <a:endParaRPr lang="en-US"/>
        </a:p>
      </dgm:t>
    </dgm:pt>
    <dgm:pt modelId="{30A2A09F-6335-4343-8BCB-86C2722C7912}" type="sibTrans" cxnId="{58FF9F13-F5A1-4CDB-8E4A-931515692626}">
      <dgm:prSet/>
      <dgm:spPr/>
      <dgm:t>
        <a:bodyPr/>
        <a:lstStyle/>
        <a:p>
          <a:endParaRPr lang="en-US"/>
        </a:p>
      </dgm:t>
    </dgm:pt>
    <dgm:pt modelId="{9EDCAA52-B074-4AE2-B743-A4D10B3489AF}" type="pres">
      <dgm:prSet presAssocID="{957B0927-73C0-4165-9C53-A24CE5C6D013}" presName="linear" presStyleCnt="0">
        <dgm:presLayoutVars>
          <dgm:animLvl val="lvl"/>
          <dgm:resizeHandles val="exact"/>
        </dgm:presLayoutVars>
      </dgm:prSet>
      <dgm:spPr/>
    </dgm:pt>
    <dgm:pt modelId="{E97059D1-7856-4959-98BA-207B0E2738BB}" type="pres">
      <dgm:prSet presAssocID="{BC9EBD8A-5DD5-4346-9DFA-1A85A43C7F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80D6EE-8AF1-4389-BC73-01579E40CA98}" type="pres">
      <dgm:prSet presAssocID="{DAFC9AF3-7E3F-4AB8-B7E1-3EFCEB0F0945}" presName="spacer" presStyleCnt="0"/>
      <dgm:spPr/>
    </dgm:pt>
    <dgm:pt modelId="{23926560-0277-42C4-ACE4-BE945175C2AF}" type="pres">
      <dgm:prSet presAssocID="{F08C065D-ED45-47EF-993A-9D7B54C50E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E9066F-FE76-4694-A119-3881F1739B1B}" type="pres">
      <dgm:prSet presAssocID="{C3662AD4-56F3-4B68-98B6-29A54908EB6B}" presName="spacer" presStyleCnt="0"/>
      <dgm:spPr/>
    </dgm:pt>
    <dgm:pt modelId="{C03B1B2C-B7B5-46C5-B48C-8DE80A1F99F2}" type="pres">
      <dgm:prSet presAssocID="{E1CCB90C-CB16-44AB-B21E-E54368735F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726605-9F2C-43BA-B300-EEA6EAEBB863}" srcId="{957B0927-73C0-4165-9C53-A24CE5C6D013}" destId="{BC9EBD8A-5DD5-4346-9DFA-1A85A43C7FC1}" srcOrd="0" destOrd="0" parTransId="{5E37DA06-B3B2-44CB-8BC7-60880D8B7157}" sibTransId="{DAFC9AF3-7E3F-4AB8-B7E1-3EFCEB0F0945}"/>
    <dgm:cxn modelId="{58FF9F13-F5A1-4CDB-8E4A-931515692626}" srcId="{957B0927-73C0-4165-9C53-A24CE5C6D013}" destId="{E1CCB90C-CB16-44AB-B21E-E54368735F66}" srcOrd="2" destOrd="0" parTransId="{8A649E32-115A-4519-A542-48DF873DAA9C}" sibTransId="{30A2A09F-6335-4343-8BCB-86C2722C7912}"/>
    <dgm:cxn modelId="{7CA9D43B-9741-490E-B4C7-91FDEAAF24C5}" type="presOf" srcId="{E1CCB90C-CB16-44AB-B21E-E54368735F66}" destId="{C03B1B2C-B7B5-46C5-B48C-8DE80A1F99F2}" srcOrd="0" destOrd="0" presId="urn:microsoft.com/office/officeart/2005/8/layout/vList2"/>
    <dgm:cxn modelId="{BE08AB6F-A1DB-41A0-ADC9-19DD6423B2DB}" type="presOf" srcId="{957B0927-73C0-4165-9C53-A24CE5C6D013}" destId="{9EDCAA52-B074-4AE2-B743-A4D10B3489AF}" srcOrd="0" destOrd="0" presId="urn:microsoft.com/office/officeart/2005/8/layout/vList2"/>
    <dgm:cxn modelId="{FDBF7DAD-438F-40D2-9DFE-84489C465986}" type="presOf" srcId="{F08C065D-ED45-47EF-993A-9D7B54C50E02}" destId="{23926560-0277-42C4-ACE4-BE945175C2AF}" srcOrd="0" destOrd="0" presId="urn:microsoft.com/office/officeart/2005/8/layout/vList2"/>
    <dgm:cxn modelId="{224412BE-6E80-4A4C-BD52-37E67A9CCF56}" srcId="{957B0927-73C0-4165-9C53-A24CE5C6D013}" destId="{F08C065D-ED45-47EF-993A-9D7B54C50E02}" srcOrd="1" destOrd="0" parTransId="{9F79925B-75A2-4DA6-A6F8-CEAB9C5AF586}" sibTransId="{C3662AD4-56F3-4B68-98B6-29A54908EB6B}"/>
    <dgm:cxn modelId="{1AAB19E4-DD3B-4FB6-8890-1DDB2ACD44EB}" type="presOf" srcId="{BC9EBD8A-5DD5-4346-9DFA-1A85A43C7FC1}" destId="{E97059D1-7856-4959-98BA-207B0E2738BB}" srcOrd="0" destOrd="0" presId="urn:microsoft.com/office/officeart/2005/8/layout/vList2"/>
    <dgm:cxn modelId="{93B871DD-38CE-4FC3-B7D3-4D9343D2361D}" type="presParOf" srcId="{9EDCAA52-B074-4AE2-B743-A4D10B3489AF}" destId="{E97059D1-7856-4959-98BA-207B0E2738BB}" srcOrd="0" destOrd="0" presId="urn:microsoft.com/office/officeart/2005/8/layout/vList2"/>
    <dgm:cxn modelId="{3F68D0B1-EDFA-40F1-9CB6-34C6A198F16B}" type="presParOf" srcId="{9EDCAA52-B074-4AE2-B743-A4D10B3489AF}" destId="{CB80D6EE-8AF1-4389-BC73-01579E40CA98}" srcOrd="1" destOrd="0" presId="urn:microsoft.com/office/officeart/2005/8/layout/vList2"/>
    <dgm:cxn modelId="{AD0C04DD-1B71-4033-99D4-DE7C89D5571D}" type="presParOf" srcId="{9EDCAA52-B074-4AE2-B743-A4D10B3489AF}" destId="{23926560-0277-42C4-ACE4-BE945175C2AF}" srcOrd="2" destOrd="0" presId="urn:microsoft.com/office/officeart/2005/8/layout/vList2"/>
    <dgm:cxn modelId="{74A9EF79-F89F-425C-8BBD-3CFBEED2D275}" type="presParOf" srcId="{9EDCAA52-B074-4AE2-B743-A4D10B3489AF}" destId="{A5E9066F-FE76-4694-A119-3881F1739B1B}" srcOrd="3" destOrd="0" presId="urn:microsoft.com/office/officeart/2005/8/layout/vList2"/>
    <dgm:cxn modelId="{4816CF80-1B2F-4D23-B1C4-5B272CF957E5}" type="presParOf" srcId="{9EDCAA52-B074-4AE2-B743-A4D10B3489AF}" destId="{C03B1B2C-B7B5-46C5-B48C-8DE80A1F99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059D1-7856-4959-98BA-207B0E2738BB}">
      <dsp:nvSpPr>
        <dsp:cNvPr id="0" name=""/>
        <dsp:cNvSpPr/>
      </dsp:nvSpPr>
      <dsp:spPr>
        <a:xfrm>
          <a:off x="0" y="16017"/>
          <a:ext cx="4941945" cy="1179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>
              <a:latin typeface="Source Sans Pro SemiBold" panose="020B0603030403020204" pitchFamily="34" charset="0"/>
            </a:rPr>
            <a:t>黃昀台：live streaming part</a:t>
          </a:r>
          <a:r>
            <a:rPr lang="en-US" altLang="zh-TW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 /</a:t>
          </a:r>
          <a:r>
            <a:rPr lang="zh-TW" sz="2400" kern="1200" dirty="0">
              <a:latin typeface="Source Sans Pro SemiBold" panose="020B0603030403020204" pitchFamily="34" charset="0"/>
            </a:rPr>
            <a:t> data</a:t>
          </a:r>
          <a:r>
            <a:rPr lang="en-US" altLang="zh-TW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 </a:t>
          </a:r>
          <a:r>
            <a:rPr lang="zh-TW" sz="2400" kern="1200" dirty="0">
              <a:latin typeface="Source Sans Pro SemiBold" panose="020B0603030403020204" pitchFamily="34" charset="0"/>
            </a:rPr>
            <a:t>bas</a:t>
          </a:r>
          <a:r>
            <a:rPr lang="en-US" altLang="zh-TW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e (backend )</a:t>
          </a:r>
          <a:endParaRPr lang="en-US" sz="2400" kern="1200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sp:txBody>
      <dsp:txXfrm>
        <a:off x="57572" y="73589"/>
        <a:ext cx="4826801" cy="1064216"/>
      </dsp:txXfrm>
    </dsp:sp>
    <dsp:sp modelId="{23926560-0277-42C4-ACE4-BE945175C2AF}">
      <dsp:nvSpPr>
        <dsp:cNvPr id="0" name=""/>
        <dsp:cNvSpPr/>
      </dsp:nvSpPr>
      <dsp:spPr>
        <a:xfrm>
          <a:off x="0" y="1376817"/>
          <a:ext cx="4941945" cy="11793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>
              <a:latin typeface="Source Sans Pro SemiBold" panose="020B0603030403020204" pitchFamily="34" charset="0"/>
            </a:rPr>
            <a:t>莊凱喬：</a:t>
          </a:r>
          <a:r>
            <a:rPr lang="zh-TW" sz="1800" kern="1200" dirty="0">
              <a:latin typeface="Source Sans Pro SemiBold" panose="020B0603030403020204" pitchFamily="34" charset="0"/>
            </a:rPr>
            <a:t>live streaming part</a:t>
          </a:r>
          <a:r>
            <a:rPr lang="en-US" altLang="zh-TW" sz="1800" kern="1200" dirty="0">
              <a:latin typeface="Source Sans Pro SemiBold" panose="020B0603030403020204" pitchFamily="34" charset="0"/>
            </a:rPr>
            <a:t> </a:t>
          </a:r>
          <a:r>
            <a:rPr lang="en-US" altLang="zh-TW" sz="18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/ </a:t>
          </a:r>
          <a:r>
            <a:rPr lang="zh-TW" sz="1800" kern="1200" dirty="0">
              <a:latin typeface="Source Sans Pro SemiBold" panose="020B0603030403020204" pitchFamily="34" charset="0"/>
            </a:rPr>
            <a:t>user</a:t>
          </a:r>
          <a:r>
            <a:rPr lang="en-US" altLang="zh-TW" sz="1800" kern="1200" dirty="0">
              <a:latin typeface="Source Sans Pro SemiBold" panose="020B0603030403020204" pitchFamily="34" charset="0"/>
            </a:rPr>
            <a:t> </a:t>
          </a:r>
          <a:r>
            <a:rPr lang="zh-TW" sz="1800" kern="1200" dirty="0">
              <a:latin typeface="Source Sans Pro SemiBold" panose="020B0603030403020204" pitchFamily="34" charset="0"/>
            </a:rPr>
            <a:t>interface</a:t>
          </a:r>
          <a:r>
            <a:rPr lang="en-US" altLang="zh-TW" sz="1800" kern="1200" dirty="0">
              <a:latin typeface="Source Sans Pro SemiBold" panose="020B0603030403020204" pitchFamily="34" charset="0"/>
            </a:rPr>
            <a:t> </a:t>
          </a:r>
          <a:r>
            <a:rPr lang="en-US" altLang="zh-TW" sz="18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(frontend)/ slides/  oral presentation</a:t>
          </a:r>
          <a:endParaRPr lang="en-US" sz="1800" kern="1200" dirty="0">
            <a:latin typeface="Source Sans Pro SemiBold" panose="020B0603030403020204" pitchFamily="34" charset="0"/>
            <a:ea typeface="Source Sans Pro SemiBold" panose="020B0603030403020204" pitchFamily="34" charset="0"/>
          </a:endParaRPr>
        </a:p>
      </dsp:txBody>
      <dsp:txXfrm>
        <a:off x="57572" y="1434389"/>
        <a:ext cx="4826801" cy="1064216"/>
      </dsp:txXfrm>
    </dsp:sp>
    <dsp:sp modelId="{C03B1B2C-B7B5-46C5-B48C-8DE80A1F99F2}">
      <dsp:nvSpPr>
        <dsp:cNvPr id="0" name=""/>
        <dsp:cNvSpPr/>
      </dsp:nvSpPr>
      <dsp:spPr>
        <a:xfrm>
          <a:off x="0" y="2737617"/>
          <a:ext cx="4941945" cy="1179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>
              <a:latin typeface="Source Sans Pro SemiBold" panose="020B0603030403020204" pitchFamily="34" charset="0"/>
            </a:rPr>
            <a:t>林冠羽：chatroom par</a:t>
          </a:r>
          <a:r>
            <a:rPr lang="en-US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t / </a:t>
          </a:r>
          <a:r>
            <a:rPr lang="en-US" altLang="zh-TW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Beautify and embellish </a:t>
          </a:r>
          <a:r>
            <a:rPr lang="en-US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(</a:t>
          </a:r>
          <a:r>
            <a:rPr lang="en-US" altLang="zh-TW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frontend</a:t>
          </a:r>
          <a:r>
            <a:rPr lang="en-US" sz="2400" kern="1200" dirty="0">
              <a:latin typeface="Source Sans Pro SemiBold" panose="020B0603030403020204" pitchFamily="34" charset="0"/>
              <a:ea typeface="Source Sans Pro SemiBold" panose="020B0603030403020204" pitchFamily="34" charset="0"/>
            </a:rPr>
            <a:t>)</a:t>
          </a:r>
        </a:p>
      </dsp:txBody>
      <dsp:txXfrm>
        <a:off x="57572" y="2795189"/>
        <a:ext cx="4826801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CFF51FC-9353-42CA-866F-99E1C5A79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86375D-E7E4-480B-BCB8-5CE8D71198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2109F-AB36-42AD-9F8F-0DD2D05931DB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653E70-8F5D-4270-904E-C0D3EC2FB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D8F605-AA0A-40F5-98D8-C118CAC40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F73F-3DF7-416E-A41D-207AEB74CA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42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Hello everyone. This is the presentation from Group 2. Our team members include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黃昀台、莊凱喬、林冠羽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. I’m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莊凱喬。</a:t>
            </a:r>
            <a:endParaRPr dirty="0"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732a2ac3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732a2ac3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The remaining content is still in progress.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dirty="0">
              <a:solidFill>
                <a:srgbClr val="DBDEE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As an audience, you can donate to the steamer,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Söhne"/>
              </a:rPr>
              <a:t> </a:t>
            </a: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and a super message will appear on the screen.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Our platform records three important information of live streaming,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Söhne"/>
              </a:rPr>
              <a:t> </a:t>
            </a: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real-time participation,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Söhne"/>
              </a:rPr>
              <a:t> </a:t>
            </a: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peak viewership, and historical views.</a:t>
            </a:r>
            <a:endParaRPr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6870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732a2ac3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732a2ac3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latin typeface="Söhne"/>
              </a:rPr>
              <a:t>The server lacks a domain name and cannot use HTTPS. We use “no-</a:t>
            </a:r>
            <a:r>
              <a:rPr lang="en-US" altLang="zh-TW" sz="1100" dirty="0" err="1">
                <a:latin typeface="Söhne"/>
              </a:rPr>
              <a:t>ip</a:t>
            </a:r>
            <a:r>
              <a:rPr lang="en-US" altLang="zh-TW" sz="1100" dirty="0">
                <a:latin typeface="Söhne"/>
              </a:rPr>
              <a:t>” to convert an IP location to a domain name and “Let's Encrypt” to apply for an SSL certificate.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dirty="0">
              <a:latin typeface="Söh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>
                <a:latin typeface="Söhne"/>
              </a:rPr>
              <a:t>The latency using RTMP is too high, prompting us to find other ways to improve it. We researched low-latency live streaming and discovered that WebRTC is a suitable solution for us.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dirty="0">
              <a:latin typeface="Söh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Currently, we are encountering minor issues, but they are generally manageable, and the development is proceeding smoothly.</a:t>
            </a:r>
            <a:endParaRPr lang="en-US" altLang="zh-TW" sz="1100" dirty="0"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6813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32a2ac3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32a2ac3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This is the work </a:t>
            </a:r>
            <a:r>
              <a:rPr lang="en-US" altLang="zh-TW" sz="1100" b="0" dirty="0">
                <a:latin typeface="Söhne"/>
              </a:rPr>
              <a:t>D</a:t>
            </a:r>
            <a:r>
              <a:rPr lang="en-US" altLang="zh-TW" sz="1100" b="0" kern="1200" dirty="0">
                <a:solidFill>
                  <a:schemeClr val="tx1"/>
                </a:solidFill>
                <a:effectLst/>
                <a:latin typeface="Söhne"/>
              </a:rPr>
              <a:t>istribution </a:t>
            </a:r>
            <a:r>
              <a:rPr lang="en-US" altLang="zh-TW" sz="1100" b="0" dirty="0">
                <a:latin typeface="Söhne"/>
              </a:rPr>
              <a:t>T</a:t>
            </a:r>
            <a:r>
              <a:rPr lang="en-US" altLang="zh-TW" sz="1100" b="0" kern="1200" dirty="0">
                <a:solidFill>
                  <a:schemeClr val="tx1"/>
                </a:solidFill>
                <a:effectLst/>
                <a:latin typeface="Söhne"/>
              </a:rPr>
              <a:t>able</a:t>
            </a:r>
            <a:r>
              <a:rPr lang="zh-TW" altLang="en-US" sz="1100" b="0" kern="120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for our team.</a:t>
            </a:r>
            <a:endParaRPr b="0" dirty="0">
              <a:latin typeface="Söhn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This is our timeline. So far, the basic streaming service has been completed, with additional features remaining.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61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43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732a2ac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732a2ac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32a2ac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32a2ac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This is the outline for our presentation today, where we'll be introducing how we implemented the live streaming platform.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First, we'll talk about the system architecture we used.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Then, we'll mention some of the protocols or tools we utilized and how we plan to implement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Next, we’ll discuss the additional features we hope to add in the future, as well as the challenges we are currently facing.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Lastly, we'll cover the work distribution within our group and our future timeline.</a:t>
            </a:r>
            <a:endParaRPr lang="en-US" altLang="zh-TW" dirty="0">
              <a:latin typeface="Söhn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732a2ac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732a2ac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So, this is the architecture our team uses for the live streaming platform.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Compared to the last progress report, we've made some slight adjustments</a:t>
            </a:r>
            <a:endParaRPr lang="en-US" altLang="zh-TW" dirty="0"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First off, the client communicates with Node.js through Socket.io. (Socket.io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就是實現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WebSocket)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Secondly, Nginx plays a crucial role in handling SSL encryption and acts as a reverse proxy, also providing static data like scripts. For instance, Socket.io needs to provide the client-side script, or else the client won't be able to communicate with the server.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Thirdly, OBS uploads to the broadcast box through Whip, and the client then downloads through </a:t>
            </a:r>
            <a:r>
              <a:rPr lang="en-US" altLang="zh-TW" b="0" i="0" dirty="0" err="1">
                <a:solidFill>
                  <a:srgbClr val="0F0F0F"/>
                </a:solidFill>
                <a:effectLst/>
                <a:latin typeface="Söhne"/>
              </a:rPr>
              <a:t>Whep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32a2ac3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32a2ac3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We used HTML, CSS,  JavaScript, Google Cloud Platform (GCP), Nginx, Socket.IO, Node.js, and WebRTC to build our live streaming platform.</a:t>
            </a:r>
            <a:endParaRPr lang="en-US" dirty="0">
              <a:latin typeface="Söhn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By using Docker to manage services, our system includes Nginx, Broadcast Box, Node.js, and MongoDB. </a:t>
            </a:r>
          </a:p>
        </p:txBody>
      </p:sp>
    </p:spTree>
    <p:extLst>
      <p:ext uri="{BB962C8B-B14F-4D97-AF65-F5344CB8AC3E}">
        <p14:creationId xmlns:p14="http://schemas.microsoft.com/office/powerpoint/2010/main" val="91425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This is our login and registration User interface. The image in the top-left corner represents the login page, while the image in the top-right corner represents the registration page. Additionally, it is possible to log out or obtain account information through the API.</a:t>
            </a:r>
            <a:endParaRPr lang="zh-TW" alt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1559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During login, the system checks whether the account exists and if the password is correct. If there is an error, a red prompt will be displayed. Upon successful login, the browser will write a cookie to maintain the login status. Additionally, as shown in the picture below, the API will display the relevant data.</a:t>
            </a:r>
            <a:endParaRPr lang="zh-TW" alt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801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The image on the left depicts the implementation of the login system, while the image on the right illustrates the implementation of the chat room.</a:t>
            </a:r>
            <a:endParaRPr lang="zh-TW" alt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940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732a2ac3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732a2ac3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The first three expected features have been successfully implemented.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Our first additional feature is a login function, which allows viewers and streamers to create their own accounts to use our website.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Söhne"/>
              </a:rPr>
              <a:t>We'll have a chat room for live streaming and comments. And steamers can change the permissions of each viewer Also we’ll make a profanity filter ,which delete inappropriate language to make our environment more positive and friendly. Just like YouTube or Twitch.</a:t>
            </a:r>
            <a:endParaRPr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3436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89AEF-2CBD-477D-82F5-B55D8992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FF4572-651E-44D3-8B7F-D97125B7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758B43-ADCE-43ED-956F-8B5BB0EB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196EC0-AA4E-4666-8F33-96F5C52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07CFC-EDF8-41D3-8BC8-BD60CA83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0458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1B85E-B554-475E-A698-33CFCBCC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E5B16D-3993-47F8-B6B3-1587B0B3D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3D70B-BF1E-4D0B-A547-A3358D7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7551A8-97FB-4010-B2A8-D7BDD108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46CDDD-571A-4BA1-85EF-8E8623E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7997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732617-33BB-4CA0-B0E0-4079A8554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68B480-FE17-4C74-A8DC-292A8337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EF8C09-C7E6-485C-86E7-FEA224E0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8FD2E-566A-4BAF-A81C-54FB0CFA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9CB19-9642-4CC4-88BB-5542E434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499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8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3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0FCA6-3D2C-47EF-9AF6-42F4F91E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3C8558-C63F-4B07-8D0A-C31E76E5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4BF57-5084-49F1-8FE6-8CCE0F0E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54F819-C1EF-4626-A553-B87A1051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10208-5AE2-4732-9ED0-221AADC7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889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FDA89-2F0B-4CF7-82A4-E772B5E7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596EC-2F22-45F1-9DD4-49D62DF2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463FEE-FE09-4B36-8F8E-90052035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2A7168-B00C-4BA9-A334-67CB3408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DE1E3-9B22-4D29-90B3-A48757F2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C902-14FF-4F13-8436-9F5C55BE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9AB1D-36EF-40C2-BF49-2378D47EF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1469C5-BEA7-469A-A3BD-EFF8FDCD2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4F1C92-8840-42C3-B335-B934B1B0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CB0201-DD67-44D0-8944-3B2589F1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8FF5F7-AE4C-4E5F-A45C-0AD8DB7F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952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732D3-8463-48A8-8C32-2623717A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E0B26B-CEDA-40C9-9A96-B7A50C09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96C73E-0D56-450C-AF4D-DF9BC402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C0BDE7-971D-428E-B756-158A93E90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7C61CA-C2AD-4522-B102-FDC2F8F0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8F18D8-E669-41E7-90EC-481D85B3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E53A2A-1E87-4023-B558-80576B0B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08B86C-AFBC-4F0F-A3C2-18C1B674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4158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84078-0C5E-40BB-83B0-AC3D1B6D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7AC54B-5AE4-44D0-9691-58BE796C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67537D-67B8-4299-9C2B-2DB407C3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8F4637-6ED0-4C95-9664-19FE6BFB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108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0763CD-1F0C-4196-B6E8-B374A0B4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C8F9B8-70F9-4B37-9C67-88BBDF0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1CAD3E-5C8F-4EE9-B1AB-81620B70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88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EDD30-58FE-49E0-BC79-17EDFC3B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2C67A-DD31-4E82-9168-71EB9846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A7254-2D65-4A98-88E2-1DEE862BB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3C69D1-178E-4668-BB48-05FEFF4A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83CBE0-F838-4CD7-B560-AC8A3070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A8F889-BFE6-4F50-A982-BEFEC781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6849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E6AC8-A2D7-4DCD-880D-812EEEE0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48B959-45BE-4675-85F7-2D845D3AF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9E0A84-A89F-482D-80C6-1B03D330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0B541-B2A5-4580-96DD-875DB8FD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2E8082-2F67-4A91-AD05-32A24D90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A976AB-027A-49E1-91D8-AA70FB0B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967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475B4A-7D0F-4EC7-B4D8-EC4F8D91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A06059-6424-4EB5-8CE7-6EFB8821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6D878E-1C03-4607-B146-B3A7B4090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8D045-465A-4F9E-B382-8963F06E6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0A1F8-2340-4445-98AB-F6BD5F9F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52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4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microsoft.com/office/2007/relationships/hdphoto" Target="../media/hdphoto1.wdp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svg"/><Relationship Id="rId1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94D0A6C-6A5B-E51F-C425-7F63353B9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6988" b="546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8650" y="1506628"/>
            <a:ext cx="7406640" cy="803901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FFFF"/>
                </a:solidFill>
                <a:latin typeface="Amasis MT Pro Black" panose="02040A04050005020304" pitchFamily="18" charset="0"/>
              </a:rPr>
              <a:t>Team Progress Report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28650" y="2532889"/>
            <a:ext cx="7406640" cy="162697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Team 2</a:t>
            </a:r>
            <a:endParaRPr lang="en-US" sz="24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B11002012 </a:t>
            </a:r>
            <a:r>
              <a:rPr lang="zh-TW" altLang="en-US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黃昀台</a:t>
            </a:r>
            <a:endParaRPr lang="en-US" altLang="zh-TW" sz="24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B11002029 </a:t>
            </a:r>
            <a:r>
              <a:rPr lang="zh-TW" altLang="en-US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莊凱喬</a:t>
            </a:r>
            <a:endParaRPr lang="en-US" altLang="zh-TW" sz="24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688"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B11002222 </a:t>
            </a:r>
            <a:r>
              <a:rPr lang="zh-TW" altLang="en-US" sz="2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林冠羽</a:t>
            </a:r>
          </a:p>
        </p:txBody>
      </p:sp>
      <p:pic>
        <p:nvPicPr>
          <p:cNvPr id="12" name="TaiwanTech-01.png" descr="TaiwanTech-01.png">
            <a:extLst>
              <a:ext uri="{FF2B5EF4-FFF2-40B4-BE49-F238E27FC236}">
                <a16:creationId xmlns:a16="http://schemas.microsoft.com/office/drawing/2014/main" id="{E6E96EFC-F361-4E42-ADCA-0797C756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132" y="7090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D691F-F2D7-4FA1-96FE-A3B465F5E142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b="0" i="0" u="none" strike="noStrike" cap="none" dirty="0"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altLang="zh-TW" sz="1200" dirty="0">
              <a:latin typeface="Arial Rounded MT Bold" panose="020F0704030504030204" pitchFamily="34" charset="0"/>
            </a:endParaRPr>
          </a:p>
        </p:txBody>
      </p: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65C72BC8-D3C2-4AFB-9C52-F2A69766D673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A19EE8-FA5D-4442-B79F-48AB33D77D86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" name="Rectangle 28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9352" y="4114800"/>
            <a:ext cx="2004648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Arc 28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1537" y="48762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247022" y="995999"/>
            <a:ext cx="4504929" cy="383859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571500" defTabSz="91440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can send gifts or donations to the streamer, and in return, enjoy super messages (Bullet screen + sound effects).</a:t>
            </a:r>
          </a:p>
          <a:p>
            <a:pPr marL="571500" defTabSz="91440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platform records real-time participation, peak viewership, and historical views of the live stream.</a:t>
            </a:r>
          </a:p>
          <a:p>
            <a:pPr marL="571500" defTabSz="91440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ultimate goal is to enable the </a:t>
            </a:r>
            <a:r>
              <a:rPr lang="en-US" altLang="zh-TW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streamer</a:t>
            </a: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to change their voice and appearance, </a:t>
            </a:r>
            <a:r>
              <a:rPr lang="en-US" altLang="zh-TW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just like a </a:t>
            </a:r>
            <a:r>
              <a:rPr lang="en-US" altLang="zh-TW" sz="1800" b="0" i="0" dirty="0" err="1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Vtuber</a:t>
            </a: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B74A13-C27F-49C5-B4B3-24B7C0916E41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10</a:t>
            </a:r>
            <a:endParaRPr lang="en-US" altLang="zh-TW" sz="1200" dirty="0">
              <a:latin typeface="Arial Rounded MT Bold" panose="020F0704030504030204" pitchFamily="34" charset="0"/>
            </a:endParaRPr>
          </a:p>
        </p:txBody>
      </p:sp>
      <p:sp>
        <p:nvSpPr>
          <p:cNvPr id="21" name="文字方塊 12">
            <a:extLst>
              <a:ext uri="{FF2B5EF4-FFF2-40B4-BE49-F238E27FC236}">
                <a16:creationId xmlns:a16="http://schemas.microsoft.com/office/drawing/2014/main" id="{60068226-9C1A-48B5-95A9-0F1ACB29644C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3B557A-2AE1-4EFA-A407-5BB0795E1A9B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sp>
        <p:nvSpPr>
          <p:cNvPr id="13" name="Google Shape;249;p37">
            <a:extLst>
              <a:ext uri="{FF2B5EF4-FFF2-40B4-BE49-F238E27FC236}">
                <a16:creationId xmlns:a16="http://schemas.microsoft.com/office/drawing/2014/main" id="{71729095-1B84-4469-92C2-A94463896FE5}"/>
              </a:ext>
            </a:extLst>
          </p:cNvPr>
          <p:cNvSpPr txBox="1">
            <a:spLocks/>
          </p:cNvSpPr>
          <p:nvPr/>
        </p:nvSpPr>
        <p:spPr>
          <a:xfrm>
            <a:off x="462399" y="251818"/>
            <a:ext cx="5516952" cy="641902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defTabSz="914400">
              <a:spcBef>
                <a:spcPct val="0"/>
              </a:spcBef>
            </a:pPr>
            <a:r>
              <a:rPr lang="en-US" altLang="zh-TW" sz="4000" dirty="0">
                <a:latin typeface="Amasis MT Pro Black" panose="02040A04050005020304" pitchFamily="18" charset="0"/>
              </a:rPr>
              <a:t>Expected Additions</a:t>
            </a:r>
            <a:endParaRPr lang="en-US" sz="4000" dirty="0">
              <a:latin typeface="Amasis MT Pro Black" panose="02040A04050005020304" pitchFamily="18" charset="0"/>
            </a:endParaRPr>
          </a:p>
        </p:txBody>
      </p:sp>
      <p:pic>
        <p:nvPicPr>
          <p:cNvPr id="11" name="TaiwanTech-01.png" descr="TaiwanTech-01.png">
            <a:extLst>
              <a:ext uri="{FF2B5EF4-FFF2-40B4-BE49-F238E27FC236}">
                <a16:creationId xmlns:a16="http://schemas.microsoft.com/office/drawing/2014/main" id="{1C6901E4-1EEE-42FF-9F01-C178B7E8BD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3E5DB1-7CCC-4BAA-AE75-ADB1D1D178CA}"/>
              </a:ext>
            </a:extLst>
          </p:cNvPr>
          <p:cNvSpPr txBox="1"/>
          <p:nvPr/>
        </p:nvSpPr>
        <p:spPr>
          <a:xfrm>
            <a:off x="189860" y="998435"/>
            <a:ext cx="44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🔜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F5CAFC-0AF2-43AB-BAE8-1C0889BEB30F}"/>
              </a:ext>
            </a:extLst>
          </p:cNvPr>
          <p:cNvSpPr txBox="1"/>
          <p:nvPr/>
        </p:nvSpPr>
        <p:spPr>
          <a:xfrm>
            <a:off x="189860" y="2199801"/>
            <a:ext cx="44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5B199AC-3B55-47C2-B9DF-5E3518458521}"/>
              </a:ext>
            </a:extLst>
          </p:cNvPr>
          <p:cNvSpPr txBox="1"/>
          <p:nvPr/>
        </p:nvSpPr>
        <p:spPr>
          <a:xfrm>
            <a:off x="189859" y="3103806"/>
            <a:ext cx="44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🔜</a:t>
            </a:r>
          </a:p>
        </p:txBody>
      </p:sp>
      <p:pic>
        <p:nvPicPr>
          <p:cNvPr id="1026" name="Picture 2" descr="11 Best WordPress Coming Soon Page Plugins in 2023">
            <a:extLst>
              <a:ext uri="{FF2B5EF4-FFF2-40B4-BE49-F238E27FC236}">
                <a16:creationId xmlns:a16="http://schemas.microsoft.com/office/drawing/2014/main" id="{465139A1-870A-4B68-B976-D43A18185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65" y="1630776"/>
            <a:ext cx="3748675" cy="219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2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" name="Rectangle 28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9352" y="4114800"/>
            <a:ext cx="2004648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Arc 28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1537" y="48762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B74A13-C27F-49C5-B4B3-24B7C0916E41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r>
            <a:endParaRPr lang="en-US" altLang="zh-TW" sz="1200" dirty="0">
              <a:latin typeface="Arial Rounded MT Bold" panose="020F0704030504030204" pitchFamily="34" charset="0"/>
            </a:endParaRPr>
          </a:p>
        </p:txBody>
      </p:sp>
      <p:sp>
        <p:nvSpPr>
          <p:cNvPr id="21" name="文字方塊 12">
            <a:extLst>
              <a:ext uri="{FF2B5EF4-FFF2-40B4-BE49-F238E27FC236}">
                <a16:creationId xmlns:a16="http://schemas.microsoft.com/office/drawing/2014/main" id="{60068226-9C1A-48B5-95A9-0F1ACB29644C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3B557A-2AE1-4EFA-A407-5BB0795E1A9B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sp>
        <p:nvSpPr>
          <p:cNvPr id="14" name="Google Shape;297;p43">
            <a:extLst>
              <a:ext uri="{FF2B5EF4-FFF2-40B4-BE49-F238E27FC236}">
                <a16:creationId xmlns:a16="http://schemas.microsoft.com/office/drawing/2014/main" id="{314A23A4-62E7-410C-B119-F879DB71D2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02331"/>
            <a:ext cx="8865465" cy="40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2000" dirty="0">
                <a:latin typeface="Source Sans Pro SemiBold" panose="020B0603030403020204" pitchFamily="34" charset="0"/>
              </a:rPr>
              <a:t>The server lacks a domain name and cannot use HTTPS. We use “no-</a:t>
            </a:r>
            <a:r>
              <a:rPr lang="en-US" altLang="zh-TW" sz="2000" dirty="0" err="1">
                <a:latin typeface="Source Sans Pro SemiBold" panose="020B0603030403020204" pitchFamily="34" charset="0"/>
              </a:rPr>
              <a:t>ip</a:t>
            </a:r>
            <a:r>
              <a:rPr lang="en-US" altLang="zh-TW" sz="2000" dirty="0">
                <a:latin typeface="Source Sans Pro SemiBold" panose="020B0603030403020204" pitchFamily="34" charset="0"/>
              </a:rPr>
              <a:t>” to convert an IP location to a domain name and “Let's Encrypt” to apply for an SSL certificate.</a:t>
            </a:r>
          </a:p>
          <a:p>
            <a:pPr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2000" dirty="0">
                <a:latin typeface="Source Sans Pro SemiBold" panose="020B0603030403020204" pitchFamily="34" charset="0"/>
              </a:rPr>
              <a:t>The latency using RTMP is too high, prompting us to find other ways to improve it. We researched low-latency live streaming and discovered that WebRTC is a suitable solution for us.</a:t>
            </a:r>
          </a:p>
          <a:p>
            <a:pPr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TW" sz="2000" dirty="0">
              <a:latin typeface="Source Sans Pro SemiBold" panose="020B0603030403020204" pitchFamily="34" charset="0"/>
            </a:endParaRPr>
          </a:p>
        </p:txBody>
      </p:sp>
      <p:sp>
        <p:nvSpPr>
          <p:cNvPr id="17" name="Google Shape;296;p43">
            <a:extLst>
              <a:ext uri="{FF2B5EF4-FFF2-40B4-BE49-F238E27FC236}">
                <a16:creationId xmlns:a16="http://schemas.microsoft.com/office/drawing/2014/main" id="{D1B222E5-71DB-4328-B190-8D30B8EFA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3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Amasis MT Pro Black" panose="02040A04050005020304" pitchFamily="18" charset="0"/>
              </a:rPr>
              <a:t>What kind of problems we met and how did we fix it?</a:t>
            </a:r>
            <a:endParaRPr sz="2400" dirty="0">
              <a:latin typeface="Amasis MT Pro Black" panose="02040A04050005020304" pitchFamily="18" charset="0"/>
            </a:endParaRPr>
          </a:p>
        </p:txBody>
      </p:sp>
      <p:pic>
        <p:nvPicPr>
          <p:cNvPr id="10" name="TaiwanTech-01.png" descr="TaiwanTech-01.png">
            <a:extLst>
              <a:ext uri="{FF2B5EF4-FFF2-40B4-BE49-F238E27FC236}">
                <a16:creationId xmlns:a16="http://schemas.microsoft.com/office/drawing/2014/main" id="{687ECFC1-CAE8-43C8-9587-B796A5D5E6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3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532031"/>
            <a:ext cx="8035257" cy="407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07588" y="936160"/>
            <a:ext cx="4059929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0" y="532030"/>
            <a:ext cx="3343009" cy="39030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altLang="zh-TW" sz="4000" b="1" dirty="0">
                <a:latin typeface="Amasis MT Pro Black" panose="02040A04050005020304" pitchFamily="18" charset="0"/>
              </a:rPr>
              <a:t>W</a:t>
            </a:r>
            <a:r>
              <a:rPr lang="en-US" altLang="zh-TW" sz="4000" b="1" kern="1200" dirty="0"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ork </a:t>
            </a:r>
            <a:r>
              <a:rPr lang="en-US" altLang="zh-TW" sz="4000" b="1" dirty="0">
                <a:latin typeface="Amasis MT Pro Black" panose="02040A04050005020304" pitchFamily="18" charset="0"/>
              </a:rPr>
              <a:t>D</a:t>
            </a:r>
            <a:r>
              <a:rPr lang="en-US" altLang="zh-TW" sz="4000" b="1" kern="1200" dirty="0"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istribution </a:t>
            </a:r>
            <a:r>
              <a:rPr lang="en-US" altLang="zh-TW" sz="4000" b="1" dirty="0">
                <a:latin typeface="Amasis MT Pro Black" panose="02040A04050005020304" pitchFamily="18" charset="0"/>
              </a:rPr>
              <a:t>T</a:t>
            </a:r>
            <a:r>
              <a:rPr lang="en-US" altLang="zh-TW" sz="4000" b="1" kern="1200" dirty="0"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able</a:t>
            </a:r>
            <a:endParaRPr lang="en-US" sz="4000" kern="12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4207"/>
            <a:ext cx="0" cy="51435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88500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DF429A06-77DD-FA56-8145-563BD3C80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933140"/>
              </p:ext>
            </p:extLst>
          </p:nvPr>
        </p:nvGraphicFramePr>
        <p:xfrm>
          <a:off x="3582547" y="614526"/>
          <a:ext cx="4941945" cy="393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EC272029-BDC8-4F1E-97C2-DD0886612339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12</a:t>
            </a:r>
            <a:endParaRPr lang="en-US" altLang="zh-TW" sz="1200" dirty="0">
              <a:latin typeface="Arial Rounded MT Bold" panose="020F0704030504030204" pitchFamily="34" charset="0"/>
            </a:endParaRPr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9D349FAA-D3DA-4FCF-A840-F3031427B94C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5CDA3E-1CF1-40D2-BB0F-B40FC622745F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13" name="TaiwanTech-01.png" descr="TaiwanTech-01.png">
            <a:extLst>
              <a:ext uri="{FF2B5EF4-FFF2-40B4-BE49-F238E27FC236}">
                <a16:creationId xmlns:a16="http://schemas.microsoft.com/office/drawing/2014/main" id="{868368C5-8EDB-4584-B1B5-12263692250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12;p12">
            <a:extLst>
              <a:ext uri="{FF2B5EF4-FFF2-40B4-BE49-F238E27FC236}">
                <a16:creationId xmlns:a16="http://schemas.microsoft.com/office/drawing/2014/main" id="{B73A531A-ADE1-4C8D-BC2C-4A39978BEACD}"/>
              </a:ext>
            </a:extLst>
          </p:cNvPr>
          <p:cNvSpPr/>
          <p:nvPr/>
        </p:nvSpPr>
        <p:spPr>
          <a:xfrm>
            <a:off x="218162" y="791501"/>
            <a:ext cx="8707676" cy="67415"/>
          </a:xfrm>
          <a:prstGeom prst="rect">
            <a:avLst/>
          </a:prstGeom>
          <a:gradFill>
            <a:gsLst>
              <a:gs pos="0">
                <a:srgbClr val="9954CC"/>
              </a:gs>
              <a:gs pos="34000">
                <a:srgbClr val="FEE599"/>
              </a:gs>
              <a:gs pos="67000">
                <a:srgbClr val="FFD966"/>
              </a:gs>
              <a:gs pos="100000">
                <a:srgbClr val="C55A1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13;p12">
            <a:extLst>
              <a:ext uri="{FF2B5EF4-FFF2-40B4-BE49-F238E27FC236}">
                <a16:creationId xmlns:a16="http://schemas.microsoft.com/office/drawing/2014/main" id="{045CF5DE-1CB8-4544-B8F9-F8C6D400314D}"/>
              </a:ext>
            </a:extLst>
          </p:cNvPr>
          <p:cNvSpPr txBox="1"/>
          <p:nvPr/>
        </p:nvSpPr>
        <p:spPr>
          <a:xfrm>
            <a:off x="322841" y="180741"/>
            <a:ext cx="253652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latin typeface="Amasis MT Pro Black" panose="02040A04050005020304" pitchFamily="18" charset="0"/>
              </a:rPr>
              <a:t>Timeline</a:t>
            </a:r>
            <a:endParaRPr sz="4000" b="1" dirty="0">
              <a:solidFill>
                <a:schemeClr val="dk1"/>
              </a:solidFill>
              <a:latin typeface="Amasis MT Pro Black" panose="02040A04050005020304" pitchFamily="18" charset="0"/>
              <a:ea typeface="DFKai-SB"/>
              <a:cs typeface="DFKai-SB"/>
              <a:sym typeface="DFKai-SB"/>
            </a:endParaRPr>
          </a:p>
        </p:txBody>
      </p:sp>
      <p:cxnSp>
        <p:nvCxnSpPr>
          <p:cNvPr id="40" name="Google Shape;214;p12">
            <a:extLst>
              <a:ext uri="{FF2B5EF4-FFF2-40B4-BE49-F238E27FC236}">
                <a16:creationId xmlns:a16="http://schemas.microsoft.com/office/drawing/2014/main" id="{90C898B4-0888-48A7-8228-D34B71EF641E}"/>
              </a:ext>
            </a:extLst>
          </p:cNvPr>
          <p:cNvCxnSpPr/>
          <p:nvPr/>
        </p:nvCxnSpPr>
        <p:spPr>
          <a:xfrm>
            <a:off x="443753" y="3032315"/>
            <a:ext cx="8256494" cy="0"/>
          </a:xfrm>
          <a:prstGeom prst="straightConnector1">
            <a:avLst/>
          </a:prstGeom>
          <a:noFill/>
          <a:ln w="57150" cap="flat" cmpd="sng">
            <a:solidFill>
              <a:srgbClr val="7B7B7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215;p12">
            <a:extLst>
              <a:ext uri="{FF2B5EF4-FFF2-40B4-BE49-F238E27FC236}">
                <a16:creationId xmlns:a16="http://schemas.microsoft.com/office/drawing/2014/main" id="{6BCF3F9F-3F57-43BA-8A09-3168D5929741}"/>
              </a:ext>
            </a:extLst>
          </p:cNvPr>
          <p:cNvCxnSpPr/>
          <p:nvPr/>
        </p:nvCxnSpPr>
        <p:spPr>
          <a:xfrm>
            <a:off x="698610" y="2254523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216;p12">
            <a:extLst>
              <a:ext uri="{FF2B5EF4-FFF2-40B4-BE49-F238E27FC236}">
                <a16:creationId xmlns:a16="http://schemas.microsoft.com/office/drawing/2014/main" id="{7B6157A8-408A-4075-BEE0-BF0AADC71E9E}"/>
              </a:ext>
            </a:extLst>
          </p:cNvPr>
          <p:cNvSpPr txBox="1"/>
          <p:nvPr/>
        </p:nvSpPr>
        <p:spPr>
          <a:xfrm>
            <a:off x="2102068" y="3804693"/>
            <a:ext cx="164973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Calibri"/>
                <a:sym typeface="Calibri"/>
              </a:rPr>
              <a:t>Week 9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Calibri"/>
                <a:sym typeface="Calibri"/>
              </a:rPr>
              <a:t>Live streaming</a:t>
            </a:r>
          </a:p>
        </p:txBody>
      </p:sp>
      <p:cxnSp>
        <p:nvCxnSpPr>
          <p:cNvPr id="43" name="Google Shape;217;p12">
            <a:extLst>
              <a:ext uri="{FF2B5EF4-FFF2-40B4-BE49-F238E27FC236}">
                <a16:creationId xmlns:a16="http://schemas.microsoft.com/office/drawing/2014/main" id="{55D55643-8734-4C74-961F-B225DAC1B014}"/>
              </a:ext>
            </a:extLst>
          </p:cNvPr>
          <p:cNvCxnSpPr/>
          <p:nvPr/>
        </p:nvCxnSpPr>
        <p:spPr>
          <a:xfrm>
            <a:off x="2108368" y="2272553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" name="Google Shape;218;p12">
            <a:extLst>
              <a:ext uri="{FF2B5EF4-FFF2-40B4-BE49-F238E27FC236}">
                <a16:creationId xmlns:a16="http://schemas.microsoft.com/office/drawing/2014/main" id="{F4F67C82-B3C8-426D-8365-273C4C8CD7FF}"/>
              </a:ext>
            </a:extLst>
          </p:cNvPr>
          <p:cNvCxnSpPr/>
          <p:nvPr/>
        </p:nvCxnSpPr>
        <p:spPr>
          <a:xfrm>
            <a:off x="3642459" y="2264316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219;p12">
            <a:extLst>
              <a:ext uri="{FF2B5EF4-FFF2-40B4-BE49-F238E27FC236}">
                <a16:creationId xmlns:a16="http://schemas.microsoft.com/office/drawing/2014/main" id="{E4168900-FC59-4859-BC31-2A09CA42EC18}"/>
              </a:ext>
            </a:extLst>
          </p:cNvPr>
          <p:cNvCxnSpPr/>
          <p:nvPr/>
        </p:nvCxnSpPr>
        <p:spPr>
          <a:xfrm>
            <a:off x="5178694" y="2254523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" name="Google Shape;220;p12">
            <a:extLst>
              <a:ext uri="{FF2B5EF4-FFF2-40B4-BE49-F238E27FC236}">
                <a16:creationId xmlns:a16="http://schemas.microsoft.com/office/drawing/2014/main" id="{64C54984-E875-4B28-A4CC-D90A4C462BD7}"/>
              </a:ext>
            </a:extLst>
          </p:cNvPr>
          <p:cNvCxnSpPr/>
          <p:nvPr/>
        </p:nvCxnSpPr>
        <p:spPr>
          <a:xfrm>
            <a:off x="1313388" y="3059776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221;p12">
            <a:extLst>
              <a:ext uri="{FF2B5EF4-FFF2-40B4-BE49-F238E27FC236}">
                <a16:creationId xmlns:a16="http://schemas.microsoft.com/office/drawing/2014/main" id="{D3BAABC4-EE46-4B7E-9298-866E703A2EE4}"/>
              </a:ext>
            </a:extLst>
          </p:cNvPr>
          <p:cNvCxnSpPr/>
          <p:nvPr/>
        </p:nvCxnSpPr>
        <p:spPr>
          <a:xfrm>
            <a:off x="4435602" y="3059776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222;p12">
            <a:extLst>
              <a:ext uri="{FF2B5EF4-FFF2-40B4-BE49-F238E27FC236}">
                <a16:creationId xmlns:a16="http://schemas.microsoft.com/office/drawing/2014/main" id="{443E30AB-3DE2-417E-B88D-03C61512B3C7}"/>
              </a:ext>
            </a:extLst>
          </p:cNvPr>
          <p:cNvSpPr txBox="1"/>
          <p:nvPr/>
        </p:nvSpPr>
        <p:spPr>
          <a:xfrm>
            <a:off x="15216" y="1349221"/>
            <a:ext cx="13667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Times New Roman" panose="02020603050405020304" pitchFamily="18" charset="0"/>
                <a:sym typeface="Calibri"/>
              </a:rPr>
              <a:t>Week 4&amp;5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NunitoSource Sans Pro SemiBold"/>
                <a:cs typeface="Times New Roman" panose="02020603050405020304" pitchFamily="18" charset="0"/>
                <a:sym typeface="Calibri"/>
              </a:rPr>
              <a:t>Discuss work items</a:t>
            </a:r>
            <a:endParaRPr b="1" dirty="0">
              <a:latin typeface="NunitoSource Sans Pro SemiBold"/>
              <a:cs typeface="Times New Roman" panose="02020603050405020304" pitchFamily="18" charset="0"/>
            </a:endParaRPr>
          </a:p>
        </p:txBody>
      </p:sp>
      <p:sp>
        <p:nvSpPr>
          <p:cNvPr id="49" name="Google Shape;223;p12">
            <a:extLst>
              <a:ext uri="{FF2B5EF4-FFF2-40B4-BE49-F238E27FC236}">
                <a16:creationId xmlns:a16="http://schemas.microsoft.com/office/drawing/2014/main" id="{5A20DDEF-3132-4957-8D6F-3791D7AB8C46}"/>
              </a:ext>
            </a:extLst>
          </p:cNvPr>
          <p:cNvSpPr txBox="1"/>
          <p:nvPr/>
        </p:nvSpPr>
        <p:spPr>
          <a:xfrm>
            <a:off x="1422755" y="1349263"/>
            <a:ext cx="136678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Calibri"/>
                <a:sym typeface="Calibri"/>
              </a:rPr>
              <a:t>Week 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Calibri"/>
                <a:sym typeface="Calibri"/>
              </a:rPr>
              <a:t>Progress Report</a:t>
            </a:r>
            <a:endParaRPr lang="zh-TW" altLang="en-US" b="1" dirty="0">
              <a:latin typeface="Source Sans Pro SemiBold" panose="020B0603030403020204" pitchFamily="34" charset="0"/>
            </a:endParaRPr>
          </a:p>
        </p:txBody>
      </p:sp>
      <p:sp>
        <p:nvSpPr>
          <p:cNvPr id="50" name="Google Shape;224;p12">
            <a:extLst>
              <a:ext uri="{FF2B5EF4-FFF2-40B4-BE49-F238E27FC236}">
                <a16:creationId xmlns:a16="http://schemas.microsoft.com/office/drawing/2014/main" id="{70F7CA22-8F67-4D6D-B785-6D8B38127BD9}"/>
              </a:ext>
            </a:extLst>
          </p:cNvPr>
          <p:cNvSpPr txBox="1"/>
          <p:nvPr/>
        </p:nvSpPr>
        <p:spPr>
          <a:xfrm>
            <a:off x="483020" y="3788929"/>
            <a:ext cx="166073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Calibri"/>
                <a:sym typeface="Calibri"/>
              </a:rPr>
              <a:t>Week 6&amp;7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Calibri"/>
                <a:sym typeface="Calibri"/>
              </a:rPr>
              <a:t>Replace RTMP with WebRTC</a:t>
            </a:r>
          </a:p>
        </p:txBody>
      </p:sp>
      <p:sp>
        <p:nvSpPr>
          <p:cNvPr id="51" name="Google Shape;225;p12">
            <a:extLst>
              <a:ext uri="{FF2B5EF4-FFF2-40B4-BE49-F238E27FC236}">
                <a16:creationId xmlns:a16="http://schemas.microsoft.com/office/drawing/2014/main" id="{7E77B90E-A07D-4BE9-B393-BE5B512E1984}"/>
              </a:ext>
            </a:extLst>
          </p:cNvPr>
          <p:cNvSpPr txBox="1"/>
          <p:nvPr/>
        </p:nvSpPr>
        <p:spPr>
          <a:xfrm>
            <a:off x="3033555" y="1607600"/>
            <a:ext cx="12169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Week 10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NunitoSource Sans Pro SemiBold"/>
              </a:rPr>
              <a:t> Chatroom</a:t>
            </a:r>
            <a:endParaRPr lang="zh-TW" altLang="en-US" b="1" dirty="0">
              <a:latin typeface="NunitoSource Sans Pro SemiBold"/>
            </a:endParaRPr>
          </a:p>
        </p:txBody>
      </p:sp>
      <p:sp>
        <p:nvSpPr>
          <p:cNvPr id="52" name="Google Shape;226;p12">
            <a:extLst>
              <a:ext uri="{FF2B5EF4-FFF2-40B4-BE49-F238E27FC236}">
                <a16:creationId xmlns:a16="http://schemas.microsoft.com/office/drawing/2014/main" id="{54D48A1D-7FC3-431B-AB82-966A075116A4}"/>
              </a:ext>
            </a:extLst>
          </p:cNvPr>
          <p:cNvSpPr txBox="1"/>
          <p:nvPr/>
        </p:nvSpPr>
        <p:spPr>
          <a:xfrm>
            <a:off x="3610733" y="3783840"/>
            <a:ext cx="164973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Week 11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Database for login function</a:t>
            </a:r>
            <a:endParaRPr lang="zh-TW" altLang="en-US" b="1" dirty="0">
              <a:latin typeface="NunitoSource Sans Pro SemiBold"/>
            </a:endParaRPr>
          </a:p>
        </p:txBody>
      </p:sp>
      <p:sp>
        <p:nvSpPr>
          <p:cNvPr id="53" name="Google Shape;227;p12">
            <a:extLst>
              <a:ext uri="{FF2B5EF4-FFF2-40B4-BE49-F238E27FC236}">
                <a16:creationId xmlns:a16="http://schemas.microsoft.com/office/drawing/2014/main" id="{AFC4644F-074F-4939-938D-9D90C184F853}"/>
              </a:ext>
            </a:extLst>
          </p:cNvPr>
          <p:cNvSpPr txBox="1"/>
          <p:nvPr/>
        </p:nvSpPr>
        <p:spPr>
          <a:xfrm>
            <a:off x="5127932" y="3785528"/>
            <a:ext cx="166495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Week 13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Super message</a:t>
            </a:r>
            <a:endParaRPr lang="zh-TW" altLang="en-US" b="1" dirty="0">
              <a:latin typeface="NunitoSource Sans Pro SemiBold"/>
            </a:endParaRPr>
          </a:p>
        </p:txBody>
      </p:sp>
      <p:cxnSp>
        <p:nvCxnSpPr>
          <p:cNvPr id="54" name="Google Shape;228;p12">
            <a:extLst>
              <a:ext uri="{FF2B5EF4-FFF2-40B4-BE49-F238E27FC236}">
                <a16:creationId xmlns:a16="http://schemas.microsoft.com/office/drawing/2014/main" id="{03845816-328A-45AC-AE81-EB0D6E9D1A06}"/>
              </a:ext>
            </a:extLst>
          </p:cNvPr>
          <p:cNvCxnSpPr/>
          <p:nvPr/>
        </p:nvCxnSpPr>
        <p:spPr>
          <a:xfrm>
            <a:off x="2910793" y="3059776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5" name="Google Shape;229;p12">
            <a:extLst>
              <a:ext uri="{FF2B5EF4-FFF2-40B4-BE49-F238E27FC236}">
                <a16:creationId xmlns:a16="http://schemas.microsoft.com/office/drawing/2014/main" id="{902000A2-BFBE-4B16-AF00-6FB29484F9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48" y="-56494"/>
            <a:ext cx="1006875" cy="100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221;p12">
            <a:extLst>
              <a:ext uri="{FF2B5EF4-FFF2-40B4-BE49-F238E27FC236}">
                <a16:creationId xmlns:a16="http://schemas.microsoft.com/office/drawing/2014/main" id="{8EF056D6-691A-4898-87CC-A0EC24365713}"/>
              </a:ext>
            </a:extLst>
          </p:cNvPr>
          <p:cNvCxnSpPr/>
          <p:nvPr/>
        </p:nvCxnSpPr>
        <p:spPr>
          <a:xfrm>
            <a:off x="5914530" y="3059776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226;p12">
            <a:extLst>
              <a:ext uri="{FF2B5EF4-FFF2-40B4-BE49-F238E27FC236}">
                <a16:creationId xmlns:a16="http://schemas.microsoft.com/office/drawing/2014/main" id="{BAD9AEC8-BD49-4538-8083-114D146FA973}"/>
              </a:ext>
            </a:extLst>
          </p:cNvPr>
          <p:cNvSpPr txBox="1"/>
          <p:nvPr/>
        </p:nvSpPr>
        <p:spPr>
          <a:xfrm>
            <a:off x="6691334" y="3786621"/>
            <a:ext cx="172983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Week 15&amp;16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Final Demo</a:t>
            </a:r>
            <a:r>
              <a:rPr lang="zh-TW" altLang="en-US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 </a:t>
            </a: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&amp;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Final Document</a:t>
            </a:r>
          </a:p>
        </p:txBody>
      </p:sp>
      <p:pic>
        <p:nvPicPr>
          <p:cNvPr id="61" name="Google Shape;3453;p38">
            <a:extLst>
              <a:ext uri="{FF2B5EF4-FFF2-40B4-BE49-F238E27FC236}">
                <a16:creationId xmlns:a16="http://schemas.microsoft.com/office/drawing/2014/main" id="{4E50C7D5-193B-4745-BDFC-0CAAE3EECDC0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1942" y="914540"/>
            <a:ext cx="677101" cy="675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221;p12">
            <a:extLst>
              <a:ext uri="{FF2B5EF4-FFF2-40B4-BE49-F238E27FC236}">
                <a16:creationId xmlns:a16="http://schemas.microsoft.com/office/drawing/2014/main" id="{102A7A38-B9A5-4DE4-8865-6E9E536E7AE0}"/>
              </a:ext>
            </a:extLst>
          </p:cNvPr>
          <p:cNvCxnSpPr/>
          <p:nvPr/>
        </p:nvCxnSpPr>
        <p:spPr>
          <a:xfrm>
            <a:off x="7538891" y="3059776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219;p12">
            <a:extLst>
              <a:ext uri="{FF2B5EF4-FFF2-40B4-BE49-F238E27FC236}">
                <a16:creationId xmlns:a16="http://schemas.microsoft.com/office/drawing/2014/main" id="{F22FCE60-5660-4349-AB38-3BEC5808A0EE}"/>
              </a:ext>
            </a:extLst>
          </p:cNvPr>
          <p:cNvCxnSpPr/>
          <p:nvPr/>
        </p:nvCxnSpPr>
        <p:spPr>
          <a:xfrm>
            <a:off x="6747414" y="2254523"/>
            <a:ext cx="0" cy="75976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227;p12">
            <a:extLst>
              <a:ext uri="{FF2B5EF4-FFF2-40B4-BE49-F238E27FC236}">
                <a16:creationId xmlns:a16="http://schemas.microsoft.com/office/drawing/2014/main" id="{71530E6E-43E8-4126-971A-A90BBA46FBBF}"/>
              </a:ext>
            </a:extLst>
          </p:cNvPr>
          <p:cNvSpPr txBox="1"/>
          <p:nvPr/>
        </p:nvSpPr>
        <p:spPr>
          <a:xfrm>
            <a:off x="4630905" y="1328914"/>
            <a:ext cx="109557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Week 12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Progress Report</a:t>
            </a:r>
            <a:endParaRPr lang="zh-TW" altLang="en-US" b="1" dirty="0">
              <a:latin typeface="NunitoSource Sans Pro SemiBold"/>
            </a:endParaRPr>
          </a:p>
        </p:txBody>
      </p:sp>
      <p:sp>
        <p:nvSpPr>
          <p:cNvPr id="68" name="Google Shape;225;p12">
            <a:extLst>
              <a:ext uri="{FF2B5EF4-FFF2-40B4-BE49-F238E27FC236}">
                <a16:creationId xmlns:a16="http://schemas.microsoft.com/office/drawing/2014/main" id="{CA7AC69E-C019-4307-8FB3-7BAD2A43753A}"/>
              </a:ext>
            </a:extLst>
          </p:cNvPr>
          <p:cNvSpPr txBox="1"/>
          <p:nvPr/>
        </p:nvSpPr>
        <p:spPr>
          <a:xfrm>
            <a:off x="5939480" y="1354276"/>
            <a:ext cx="16158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dk1"/>
                </a:solidFill>
                <a:latin typeface="NunitoSource Sans Pro SemiBold"/>
                <a:ea typeface="Calibri"/>
                <a:cs typeface="Calibri"/>
                <a:sym typeface="Calibri"/>
              </a:rPr>
              <a:t>Week 14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dirty="0">
                <a:solidFill>
                  <a:srgbClr val="0F0F0F"/>
                </a:solidFill>
                <a:effectLst/>
                <a:latin typeface="NunitoSource Sans Pro SemiBold"/>
              </a:rPr>
              <a:t>Depending on the progress</a:t>
            </a:r>
            <a:endParaRPr lang="zh-TW" altLang="en-US" b="1" dirty="0">
              <a:latin typeface="NunitoSource Sans Pro SemiBold"/>
            </a:endParaRPr>
          </a:p>
        </p:txBody>
      </p:sp>
      <p:pic>
        <p:nvPicPr>
          <p:cNvPr id="5" name="圖形 4" descr="溪流 以實心填滿">
            <a:extLst>
              <a:ext uri="{FF2B5EF4-FFF2-40B4-BE49-F238E27FC236}">
                <a16:creationId xmlns:a16="http://schemas.microsoft.com/office/drawing/2014/main" id="{73DB669D-EB9D-415F-BF80-4D61EC8E5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3069" y="4346643"/>
            <a:ext cx="720971" cy="720971"/>
          </a:xfrm>
          <a:prstGeom prst="rect">
            <a:avLst/>
          </a:prstGeom>
        </p:spPr>
      </p:pic>
      <p:pic>
        <p:nvPicPr>
          <p:cNvPr id="7" name="圖形 6" descr="Cmd (終端) 以實心填滿">
            <a:extLst>
              <a:ext uri="{FF2B5EF4-FFF2-40B4-BE49-F238E27FC236}">
                <a16:creationId xmlns:a16="http://schemas.microsoft.com/office/drawing/2014/main" id="{F59B80CF-0F21-43C9-AB5F-5441A41A1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4767" y="4336830"/>
            <a:ext cx="759763" cy="759763"/>
          </a:xfrm>
          <a:prstGeom prst="rect">
            <a:avLst/>
          </a:prstGeom>
        </p:spPr>
      </p:pic>
      <p:pic>
        <p:nvPicPr>
          <p:cNvPr id="69" name="圖形 68" descr="資料庫 以實心填滿">
            <a:extLst>
              <a:ext uri="{FF2B5EF4-FFF2-40B4-BE49-F238E27FC236}">
                <a16:creationId xmlns:a16="http://schemas.microsoft.com/office/drawing/2014/main" id="{0D874635-985A-4BDD-836B-DC46E182F8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7219" y="3075541"/>
            <a:ext cx="728232" cy="728232"/>
          </a:xfrm>
          <a:prstGeom prst="rect">
            <a:avLst/>
          </a:prstGeom>
        </p:spPr>
      </p:pic>
      <p:pic>
        <p:nvPicPr>
          <p:cNvPr id="71" name="圖形 70" descr="沙漏 30% 以實心填滿">
            <a:extLst>
              <a:ext uri="{FF2B5EF4-FFF2-40B4-BE49-F238E27FC236}">
                <a16:creationId xmlns:a16="http://schemas.microsoft.com/office/drawing/2014/main" id="{CE8D2A6A-2C40-4B5A-A0B8-C2C69D0DD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38891" y="1819603"/>
            <a:ext cx="640741" cy="640741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BBECC481-9CA0-434C-8FFF-1C4AE440971B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13</a:t>
            </a:r>
            <a:endParaRPr lang="en-US" altLang="zh-TW" sz="1200" dirty="0">
              <a:latin typeface="Arial Rounded MT Bold" panose="020F0704030504030204" pitchFamily="34" charset="0"/>
            </a:endParaRPr>
          </a:p>
        </p:txBody>
      </p:sp>
      <p:sp>
        <p:nvSpPr>
          <p:cNvPr id="35" name="文字方塊 12">
            <a:extLst>
              <a:ext uri="{FF2B5EF4-FFF2-40B4-BE49-F238E27FC236}">
                <a16:creationId xmlns:a16="http://schemas.microsoft.com/office/drawing/2014/main" id="{E2286748-2F37-47AB-81E0-E953C992B8E1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C62102-27AC-4E07-970D-D0D90309621E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37" name="TaiwanTech-01.png" descr="TaiwanTech-01.png">
            <a:extLst>
              <a:ext uri="{FF2B5EF4-FFF2-40B4-BE49-F238E27FC236}">
                <a16:creationId xmlns:a16="http://schemas.microsoft.com/office/drawing/2014/main" id="{99A1EDCF-AA42-4191-AAD1-225930CF5FD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015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A2C0332-EF6B-47C0-BE0D-F26E3909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0173"/>
            <a:ext cx="2820356" cy="6231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TW" sz="40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Reference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49D419-105C-4E68-B84A-D51EED0B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5428" y="150330"/>
            <a:ext cx="6026286" cy="450427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https://github.com/arut/nginx-rtmp-module/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https://github.com/twtrubiks/nginx-rtmp-tutorial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https://super000999888.medium.com/%E4%BD%BF%E7%94%A8%E8%80%85%E8%AA%8D%E8%AD%89%E7%B3%BB%E7%B5%B1%E5%AF%A6%E4%BD%9C-node-js-%E4%B8%8A-28195a43ee68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https://github.com/CoSMoSoftware/OBS-studio-webrtc/releases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https://en.wikipedia.org/wiki/Google_Cloud_Platform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https://en.wikipedia.org/wiki/Nginx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https://en.wikipedia.org/wiki/Socket.IO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https://en.wikipedia.org/wiki/Node.js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https://en.wikipedia.org/wiki/WebRTC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https://en.wikipedia.org/wiki/WebSocket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https://www.japaholic.com/tw/article/detail/913615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https://www.twitch.tv/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https://stackoverflow.com/questions/69106977/nodejs-socketio-peerjs-a-simple-code-not-working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275422-E38A-4379-83FF-987AC00B2467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14</a:t>
            </a:r>
            <a:endParaRPr lang="en-US" altLang="zh-TW" sz="1200" dirty="0">
              <a:latin typeface="Arial Rounded MT Bold" panose="020F07040305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B37F53E-BC99-426B-A45B-43049B440B28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1D0C5E-05CD-4BCA-B303-AEB3B0826AAF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15" name="TaiwanTech-01.png" descr="TaiwanTech-01.png">
            <a:extLst>
              <a:ext uri="{FF2B5EF4-FFF2-40B4-BE49-F238E27FC236}">
                <a16:creationId xmlns:a16="http://schemas.microsoft.com/office/drawing/2014/main" id="{BC8B488D-7974-4202-8C91-9AE29D79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78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7DAC2DCC-F84A-9A4A-4008-46DF927AC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3" b="4357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899" y="-1143383"/>
            <a:ext cx="3444203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AC0440-5A5D-488E-8AB0-8B0EB853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2318946"/>
            <a:ext cx="6808922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TW" sz="50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1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94A349-2423-44D3-91EF-5357A87F7C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 r="-1" b="45"/>
          <a:stretch/>
        </p:blipFill>
        <p:spPr>
          <a:xfrm>
            <a:off x="0" y="-69944"/>
            <a:ext cx="9141693" cy="5143490"/>
          </a:xfrm>
          <a:prstGeom prst="rect">
            <a:avLst/>
          </a:prstGeom>
        </p:spPr>
      </p:pic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1141846" y="1123350"/>
            <a:ext cx="6858000" cy="229743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altLang="zh-TW" sz="5000" dirty="0">
                <a:solidFill>
                  <a:schemeClr val="bg1"/>
                </a:solidFill>
              </a:rPr>
              <a:t>Thank you for your attention.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26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276467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36538 w 3182692"/>
              <a:gd name="connsiteY1" fmla="*/ 0 h 13716"/>
              <a:gd name="connsiteX2" fmla="*/ 1273077 w 3182692"/>
              <a:gd name="connsiteY2" fmla="*/ 0 h 13716"/>
              <a:gd name="connsiteX3" fmla="*/ 1909615 w 3182692"/>
              <a:gd name="connsiteY3" fmla="*/ 0 h 13716"/>
              <a:gd name="connsiteX4" fmla="*/ 2482500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609807 w 3182692"/>
              <a:gd name="connsiteY7" fmla="*/ 13716 h 13716"/>
              <a:gd name="connsiteX8" fmla="*/ 2068750 w 3182692"/>
              <a:gd name="connsiteY8" fmla="*/ 13716 h 13716"/>
              <a:gd name="connsiteX9" fmla="*/ 1432211 w 3182692"/>
              <a:gd name="connsiteY9" fmla="*/ 13716 h 13716"/>
              <a:gd name="connsiteX10" fmla="*/ 859327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  <a:gd name="connsiteX0" fmla="*/ 0 w 3182692"/>
              <a:gd name="connsiteY0" fmla="*/ 0 h 13716"/>
              <a:gd name="connsiteX1" fmla="*/ 572885 w 3182692"/>
              <a:gd name="connsiteY1" fmla="*/ 0 h 13716"/>
              <a:gd name="connsiteX2" fmla="*/ 1113942 w 3182692"/>
              <a:gd name="connsiteY2" fmla="*/ 0 h 13716"/>
              <a:gd name="connsiteX3" fmla="*/ 1686827 w 3182692"/>
              <a:gd name="connsiteY3" fmla="*/ 0 h 13716"/>
              <a:gd name="connsiteX4" fmla="*/ 2323365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546154 w 3182692"/>
              <a:gd name="connsiteY7" fmla="*/ 13716 h 13716"/>
              <a:gd name="connsiteX8" fmla="*/ 1845961 w 3182692"/>
              <a:gd name="connsiteY8" fmla="*/ 13716 h 13716"/>
              <a:gd name="connsiteX9" fmla="*/ 1304904 w 3182692"/>
              <a:gd name="connsiteY9" fmla="*/ 13716 h 13716"/>
              <a:gd name="connsiteX10" fmla="*/ 604711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70" y="4238"/>
                  <a:pt x="3183054" y="9645"/>
                  <a:pt x="3182692" y="13716"/>
                </a:cubicBezTo>
                <a:cubicBezTo>
                  <a:pt x="2944477" y="11253"/>
                  <a:pt x="2868931" y="7798"/>
                  <a:pt x="2609807" y="13716"/>
                </a:cubicBezTo>
                <a:cubicBezTo>
                  <a:pt x="2341556" y="1621"/>
                  <a:pt x="2324113" y="18134"/>
                  <a:pt x="2068750" y="13716"/>
                </a:cubicBezTo>
                <a:cubicBezTo>
                  <a:pt x="1817163" y="3280"/>
                  <a:pt x="1716254" y="21407"/>
                  <a:pt x="1432211" y="13716"/>
                </a:cubicBezTo>
                <a:cubicBezTo>
                  <a:pt x="1164747" y="-32709"/>
                  <a:pt x="993140" y="23003"/>
                  <a:pt x="859327" y="13716"/>
                </a:cubicBezTo>
                <a:cubicBezTo>
                  <a:pt x="750703" y="-29546"/>
                  <a:pt x="236193" y="34159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1911" y="5403"/>
                  <a:pt x="3181851" y="9705"/>
                  <a:pt x="3182692" y="13716"/>
                </a:cubicBezTo>
                <a:cubicBezTo>
                  <a:pt x="3012563" y="-42392"/>
                  <a:pt x="2765409" y="31046"/>
                  <a:pt x="2546154" y="13716"/>
                </a:cubicBezTo>
                <a:cubicBezTo>
                  <a:pt x="2333381" y="9342"/>
                  <a:pt x="2154438" y="5266"/>
                  <a:pt x="1845961" y="13716"/>
                </a:cubicBezTo>
                <a:cubicBezTo>
                  <a:pt x="1531509" y="29240"/>
                  <a:pt x="1456631" y="-11178"/>
                  <a:pt x="1304904" y="13716"/>
                </a:cubicBezTo>
                <a:cubicBezTo>
                  <a:pt x="1168344" y="31779"/>
                  <a:pt x="928499" y="10475"/>
                  <a:pt x="604711" y="13716"/>
                </a:cubicBezTo>
                <a:cubicBezTo>
                  <a:pt x="285438" y="33435"/>
                  <a:pt x="116029" y="-2677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182692" h="13716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2796" y="3768"/>
                  <a:pt x="3182802" y="10153"/>
                  <a:pt x="3182692" y="13716"/>
                </a:cubicBezTo>
                <a:cubicBezTo>
                  <a:pt x="2959845" y="21002"/>
                  <a:pt x="2868929" y="20408"/>
                  <a:pt x="2609807" y="13716"/>
                </a:cubicBezTo>
                <a:cubicBezTo>
                  <a:pt x="2341405" y="1420"/>
                  <a:pt x="2328488" y="15864"/>
                  <a:pt x="2068750" y="13716"/>
                </a:cubicBezTo>
                <a:cubicBezTo>
                  <a:pt x="1816113" y="-2177"/>
                  <a:pt x="1699345" y="32283"/>
                  <a:pt x="1432211" y="13716"/>
                </a:cubicBezTo>
                <a:cubicBezTo>
                  <a:pt x="1148381" y="-32756"/>
                  <a:pt x="987622" y="-2169"/>
                  <a:pt x="859327" y="13716"/>
                </a:cubicBezTo>
                <a:cubicBezTo>
                  <a:pt x="743387" y="32850"/>
                  <a:pt x="194182" y="1421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3716"/>
                      <a:gd name="connsiteX1" fmla="*/ 636538 w 3182692"/>
                      <a:gd name="connsiteY1" fmla="*/ 0 h 13716"/>
                      <a:gd name="connsiteX2" fmla="*/ 1273077 w 3182692"/>
                      <a:gd name="connsiteY2" fmla="*/ 0 h 13716"/>
                      <a:gd name="connsiteX3" fmla="*/ 1909615 w 3182692"/>
                      <a:gd name="connsiteY3" fmla="*/ 0 h 13716"/>
                      <a:gd name="connsiteX4" fmla="*/ 2482500 w 3182692"/>
                      <a:gd name="connsiteY4" fmla="*/ 0 h 13716"/>
                      <a:gd name="connsiteX5" fmla="*/ 3182692 w 3182692"/>
                      <a:gd name="connsiteY5" fmla="*/ 0 h 13716"/>
                      <a:gd name="connsiteX6" fmla="*/ 3182692 w 3182692"/>
                      <a:gd name="connsiteY6" fmla="*/ 13716 h 13716"/>
                      <a:gd name="connsiteX7" fmla="*/ 2609807 w 3182692"/>
                      <a:gd name="connsiteY7" fmla="*/ 13716 h 13716"/>
                      <a:gd name="connsiteX8" fmla="*/ 2068750 w 3182692"/>
                      <a:gd name="connsiteY8" fmla="*/ 13716 h 13716"/>
                      <a:gd name="connsiteX9" fmla="*/ 1432211 w 3182692"/>
                      <a:gd name="connsiteY9" fmla="*/ 13716 h 13716"/>
                      <a:gd name="connsiteX10" fmla="*/ 859327 w 3182692"/>
                      <a:gd name="connsiteY10" fmla="*/ 13716 h 13716"/>
                      <a:gd name="connsiteX11" fmla="*/ 0 w 3182692"/>
                      <a:gd name="connsiteY11" fmla="*/ 13716 h 13716"/>
                      <a:gd name="connsiteX12" fmla="*/ 0 w 3182692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3716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2906" y="4075"/>
                          <a:pt x="3183008" y="9784"/>
                          <a:pt x="3182692" y="13716"/>
                        </a:cubicBezTo>
                        <a:cubicBezTo>
                          <a:pt x="2947402" y="17868"/>
                          <a:pt x="2876226" y="22619"/>
                          <a:pt x="2609807" y="13716"/>
                        </a:cubicBezTo>
                        <a:cubicBezTo>
                          <a:pt x="2343389" y="4813"/>
                          <a:pt x="2326689" y="21007"/>
                          <a:pt x="2068750" y="13716"/>
                        </a:cubicBezTo>
                        <a:cubicBezTo>
                          <a:pt x="1810811" y="6425"/>
                          <a:pt x="1713836" y="43647"/>
                          <a:pt x="1432211" y="13716"/>
                        </a:cubicBezTo>
                        <a:cubicBezTo>
                          <a:pt x="1150586" y="-16215"/>
                          <a:pt x="982765" y="-825"/>
                          <a:pt x="859327" y="13716"/>
                        </a:cubicBezTo>
                        <a:cubicBezTo>
                          <a:pt x="735889" y="28257"/>
                          <a:pt x="254183" y="30659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182692" h="13716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2126" y="5320"/>
                          <a:pt x="3182368" y="9001"/>
                          <a:pt x="3182692" y="13716"/>
                        </a:cubicBezTo>
                        <a:cubicBezTo>
                          <a:pt x="3026065" y="-15421"/>
                          <a:pt x="2775006" y="18495"/>
                          <a:pt x="2546154" y="13716"/>
                        </a:cubicBezTo>
                        <a:cubicBezTo>
                          <a:pt x="2317302" y="8937"/>
                          <a:pt x="2168173" y="-13085"/>
                          <a:pt x="1845961" y="13716"/>
                        </a:cubicBezTo>
                        <a:cubicBezTo>
                          <a:pt x="1523749" y="40517"/>
                          <a:pt x="1450078" y="-5416"/>
                          <a:pt x="1304904" y="13716"/>
                        </a:cubicBezTo>
                        <a:cubicBezTo>
                          <a:pt x="1159730" y="32848"/>
                          <a:pt x="942635" y="-14593"/>
                          <a:pt x="604711" y="13716"/>
                        </a:cubicBezTo>
                        <a:cubicBezTo>
                          <a:pt x="266787" y="42025"/>
                          <a:pt x="141927" y="-12967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40714"/>
            <a:ext cx="7886700" cy="4062071"/>
          </a:xfrm>
          <a:custGeom>
            <a:avLst/>
            <a:gdLst>
              <a:gd name="connsiteX0" fmla="*/ 0 w 7886700"/>
              <a:gd name="connsiteY0" fmla="*/ 0 h 4062071"/>
              <a:gd name="connsiteX1" fmla="*/ 578358 w 7886700"/>
              <a:gd name="connsiteY1" fmla="*/ 0 h 4062071"/>
              <a:gd name="connsiteX2" fmla="*/ 998982 w 7886700"/>
              <a:gd name="connsiteY2" fmla="*/ 0 h 4062071"/>
              <a:gd name="connsiteX3" fmla="*/ 1813941 w 7886700"/>
              <a:gd name="connsiteY3" fmla="*/ 0 h 4062071"/>
              <a:gd name="connsiteX4" fmla="*/ 2392299 w 7886700"/>
              <a:gd name="connsiteY4" fmla="*/ 0 h 4062071"/>
              <a:gd name="connsiteX5" fmla="*/ 2970657 w 7886700"/>
              <a:gd name="connsiteY5" fmla="*/ 0 h 4062071"/>
              <a:gd name="connsiteX6" fmla="*/ 3785616 w 7886700"/>
              <a:gd name="connsiteY6" fmla="*/ 0 h 4062071"/>
              <a:gd name="connsiteX7" fmla="*/ 4285107 w 7886700"/>
              <a:gd name="connsiteY7" fmla="*/ 0 h 4062071"/>
              <a:gd name="connsiteX8" fmla="*/ 5100066 w 7886700"/>
              <a:gd name="connsiteY8" fmla="*/ 0 h 4062071"/>
              <a:gd name="connsiteX9" fmla="*/ 5915025 w 7886700"/>
              <a:gd name="connsiteY9" fmla="*/ 0 h 4062071"/>
              <a:gd name="connsiteX10" fmla="*/ 6572250 w 7886700"/>
              <a:gd name="connsiteY10" fmla="*/ 0 h 4062071"/>
              <a:gd name="connsiteX11" fmla="*/ 7886700 w 7886700"/>
              <a:gd name="connsiteY11" fmla="*/ 0 h 4062071"/>
              <a:gd name="connsiteX12" fmla="*/ 7886700 w 7886700"/>
              <a:gd name="connsiteY12" fmla="*/ 636391 h 4062071"/>
              <a:gd name="connsiteX13" fmla="*/ 7886700 w 7886700"/>
              <a:gd name="connsiteY13" fmla="*/ 1191541 h 4062071"/>
              <a:gd name="connsiteX14" fmla="*/ 7886700 w 7886700"/>
              <a:gd name="connsiteY14" fmla="*/ 1868553 h 4062071"/>
              <a:gd name="connsiteX15" fmla="*/ 7886700 w 7886700"/>
              <a:gd name="connsiteY15" fmla="*/ 2545564 h 4062071"/>
              <a:gd name="connsiteX16" fmla="*/ 7886700 w 7886700"/>
              <a:gd name="connsiteY16" fmla="*/ 3222576 h 4062071"/>
              <a:gd name="connsiteX17" fmla="*/ 7886700 w 7886700"/>
              <a:gd name="connsiteY17" fmla="*/ 4062071 h 4062071"/>
              <a:gd name="connsiteX18" fmla="*/ 7150608 w 7886700"/>
              <a:gd name="connsiteY18" fmla="*/ 4062071 h 4062071"/>
              <a:gd name="connsiteX19" fmla="*/ 6729984 w 7886700"/>
              <a:gd name="connsiteY19" fmla="*/ 4062071 h 4062071"/>
              <a:gd name="connsiteX20" fmla="*/ 6230493 w 7886700"/>
              <a:gd name="connsiteY20" fmla="*/ 4062071 h 4062071"/>
              <a:gd name="connsiteX21" fmla="*/ 5415534 w 7886700"/>
              <a:gd name="connsiteY21" fmla="*/ 4062071 h 4062071"/>
              <a:gd name="connsiteX22" fmla="*/ 4758309 w 7886700"/>
              <a:gd name="connsiteY22" fmla="*/ 4062071 h 4062071"/>
              <a:gd name="connsiteX23" fmla="*/ 4258818 w 7886700"/>
              <a:gd name="connsiteY23" fmla="*/ 4062071 h 4062071"/>
              <a:gd name="connsiteX24" fmla="*/ 3601593 w 7886700"/>
              <a:gd name="connsiteY24" fmla="*/ 4062071 h 4062071"/>
              <a:gd name="connsiteX25" fmla="*/ 3180969 w 7886700"/>
              <a:gd name="connsiteY25" fmla="*/ 4062071 h 4062071"/>
              <a:gd name="connsiteX26" fmla="*/ 2760345 w 7886700"/>
              <a:gd name="connsiteY26" fmla="*/ 4062071 h 4062071"/>
              <a:gd name="connsiteX27" fmla="*/ 2103120 w 7886700"/>
              <a:gd name="connsiteY27" fmla="*/ 4062071 h 4062071"/>
              <a:gd name="connsiteX28" fmla="*/ 1603629 w 7886700"/>
              <a:gd name="connsiteY28" fmla="*/ 4062071 h 4062071"/>
              <a:gd name="connsiteX29" fmla="*/ 867537 w 7886700"/>
              <a:gd name="connsiteY29" fmla="*/ 4062071 h 4062071"/>
              <a:gd name="connsiteX30" fmla="*/ 0 w 7886700"/>
              <a:gd name="connsiteY30" fmla="*/ 4062071 h 4062071"/>
              <a:gd name="connsiteX31" fmla="*/ 0 w 7886700"/>
              <a:gd name="connsiteY31" fmla="*/ 3344438 h 4062071"/>
              <a:gd name="connsiteX32" fmla="*/ 0 w 7886700"/>
              <a:gd name="connsiteY32" fmla="*/ 2626806 h 4062071"/>
              <a:gd name="connsiteX33" fmla="*/ 0 w 7886700"/>
              <a:gd name="connsiteY33" fmla="*/ 2031036 h 4062071"/>
              <a:gd name="connsiteX34" fmla="*/ 0 w 7886700"/>
              <a:gd name="connsiteY34" fmla="*/ 1313403 h 4062071"/>
              <a:gd name="connsiteX35" fmla="*/ 0 w 7886700"/>
              <a:gd name="connsiteY35" fmla="*/ 0 h 406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6700" h="4062071" extrusionOk="0">
                <a:moveTo>
                  <a:pt x="0" y="0"/>
                </a:moveTo>
                <a:cubicBezTo>
                  <a:pt x="139873" y="-36890"/>
                  <a:pt x="289244" y="-9562"/>
                  <a:pt x="578358" y="0"/>
                </a:cubicBezTo>
                <a:cubicBezTo>
                  <a:pt x="847064" y="24657"/>
                  <a:pt x="880681" y="-4887"/>
                  <a:pt x="998982" y="0"/>
                </a:cubicBezTo>
                <a:cubicBezTo>
                  <a:pt x="1105496" y="8991"/>
                  <a:pt x="1621733" y="-31737"/>
                  <a:pt x="1813941" y="0"/>
                </a:cubicBezTo>
                <a:cubicBezTo>
                  <a:pt x="1973330" y="19047"/>
                  <a:pt x="2194836" y="27334"/>
                  <a:pt x="2392299" y="0"/>
                </a:cubicBezTo>
                <a:cubicBezTo>
                  <a:pt x="2647282" y="-14327"/>
                  <a:pt x="2792350" y="-29596"/>
                  <a:pt x="2970657" y="0"/>
                </a:cubicBezTo>
                <a:cubicBezTo>
                  <a:pt x="3147904" y="21045"/>
                  <a:pt x="3587221" y="27684"/>
                  <a:pt x="3785616" y="0"/>
                </a:cubicBezTo>
                <a:cubicBezTo>
                  <a:pt x="3970964" y="-52390"/>
                  <a:pt x="4115919" y="38588"/>
                  <a:pt x="4285107" y="0"/>
                </a:cubicBezTo>
                <a:cubicBezTo>
                  <a:pt x="4447779" y="-2110"/>
                  <a:pt x="4724122" y="-2905"/>
                  <a:pt x="5100066" y="0"/>
                </a:cubicBezTo>
                <a:cubicBezTo>
                  <a:pt x="5460611" y="1474"/>
                  <a:pt x="5711040" y="11734"/>
                  <a:pt x="5915025" y="0"/>
                </a:cubicBezTo>
                <a:cubicBezTo>
                  <a:pt x="6130646" y="788"/>
                  <a:pt x="6309484" y="37469"/>
                  <a:pt x="6572250" y="0"/>
                </a:cubicBezTo>
                <a:cubicBezTo>
                  <a:pt x="6867825" y="19129"/>
                  <a:pt x="7346334" y="77623"/>
                  <a:pt x="7886700" y="0"/>
                </a:cubicBezTo>
                <a:cubicBezTo>
                  <a:pt x="7905829" y="206089"/>
                  <a:pt x="7887779" y="336291"/>
                  <a:pt x="7886700" y="636391"/>
                </a:cubicBezTo>
                <a:cubicBezTo>
                  <a:pt x="7889193" y="914961"/>
                  <a:pt x="7902082" y="951117"/>
                  <a:pt x="7886700" y="1191541"/>
                </a:cubicBezTo>
                <a:cubicBezTo>
                  <a:pt x="7859622" y="1430133"/>
                  <a:pt x="7858126" y="1543144"/>
                  <a:pt x="7886700" y="1868553"/>
                </a:cubicBezTo>
                <a:cubicBezTo>
                  <a:pt x="7912845" y="2149142"/>
                  <a:pt x="7878707" y="2341861"/>
                  <a:pt x="7886700" y="2545564"/>
                </a:cubicBezTo>
                <a:cubicBezTo>
                  <a:pt x="7863692" y="2783347"/>
                  <a:pt x="7935302" y="3024728"/>
                  <a:pt x="7886700" y="3222576"/>
                </a:cubicBezTo>
                <a:cubicBezTo>
                  <a:pt x="7872394" y="3493916"/>
                  <a:pt x="7875877" y="3837160"/>
                  <a:pt x="7886700" y="4062071"/>
                </a:cubicBezTo>
                <a:cubicBezTo>
                  <a:pt x="7656608" y="4142821"/>
                  <a:pt x="7379538" y="4084477"/>
                  <a:pt x="7150608" y="4062071"/>
                </a:cubicBezTo>
                <a:cubicBezTo>
                  <a:pt x="6864812" y="4046275"/>
                  <a:pt x="6843809" y="4085245"/>
                  <a:pt x="6729984" y="4062071"/>
                </a:cubicBezTo>
                <a:cubicBezTo>
                  <a:pt x="6610042" y="4030489"/>
                  <a:pt x="6391905" y="4053936"/>
                  <a:pt x="6230493" y="4062071"/>
                </a:cubicBezTo>
                <a:cubicBezTo>
                  <a:pt x="6071868" y="4088950"/>
                  <a:pt x="5590244" y="4086751"/>
                  <a:pt x="5415534" y="4062071"/>
                </a:cubicBezTo>
                <a:cubicBezTo>
                  <a:pt x="5229926" y="4064869"/>
                  <a:pt x="4916184" y="4079527"/>
                  <a:pt x="4758309" y="4062071"/>
                </a:cubicBezTo>
                <a:cubicBezTo>
                  <a:pt x="4611864" y="4036992"/>
                  <a:pt x="4451308" y="4044682"/>
                  <a:pt x="4258818" y="4062071"/>
                </a:cubicBezTo>
                <a:cubicBezTo>
                  <a:pt x="4092523" y="4071847"/>
                  <a:pt x="3786153" y="4089457"/>
                  <a:pt x="3601593" y="4062071"/>
                </a:cubicBezTo>
                <a:cubicBezTo>
                  <a:pt x="3399773" y="4040361"/>
                  <a:pt x="3308418" y="4050000"/>
                  <a:pt x="3180969" y="4062071"/>
                </a:cubicBezTo>
                <a:cubicBezTo>
                  <a:pt x="3057387" y="4058644"/>
                  <a:pt x="2966463" y="4035812"/>
                  <a:pt x="2760345" y="4062071"/>
                </a:cubicBezTo>
                <a:cubicBezTo>
                  <a:pt x="2549413" y="4076778"/>
                  <a:pt x="2292028" y="4015810"/>
                  <a:pt x="2103120" y="4062071"/>
                </a:cubicBezTo>
                <a:cubicBezTo>
                  <a:pt x="1909211" y="4104613"/>
                  <a:pt x="1732345" y="4064606"/>
                  <a:pt x="1603629" y="4062071"/>
                </a:cubicBezTo>
                <a:cubicBezTo>
                  <a:pt x="1489627" y="4074316"/>
                  <a:pt x="1016493" y="4069443"/>
                  <a:pt x="867537" y="4062071"/>
                </a:cubicBezTo>
                <a:cubicBezTo>
                  <a:pt x="761755" y="4101548"/>
                  <a:pt x="387440" y="3976320"/>
                  <a:pt x="0" y="4062071"/>
                </a:cubicBezTo>
                <a:cubicBezTo>
                  <a:pt x="18470" y="3749046"/>
                  <a:pt x="-27165" y="3580377"/>
                  <a:pt x="0" y="3344438"/>
                </a:cubicBezTo>
                <a:cubicBezTo>
                  <a:pt x="58072" y="3138382"/>
                  <a:pt x="46858" y="2856502"/>
                  <a:pt x="0" y="2626806"/>
                </a:cubicBezTo>
                <a:cubicBezTo>
                  <a:pt x="1260" y="2468730"/>
                  <a:pt x="1671" y="2225690"/>
                  <a:pt x="0" y="2031036"/>
                </a:cubicBezTo>
                <a:cubicBezTo>
                  <a:pt x="-50700" y="1827026"/>
                  <a:pt x="28495" y="1538727"/>
                  <a:pt x="0" y="1313403"/>
                </a:cubicBezTo>
                <a:cubicBezTo>
                  <a:pt x="30529" y="1073310"/>
                  <a:pt x="16086" y="366677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86700"/>
                      <a:gd name="connsiteY0" fmla="*/ 0 h 4062071"/>
                      <a:gd name="connsiteX1" fmla="*/ 578358 w 7886700"/>
                      <a:gd name="connsiteY1" fmla="*/ 0 h 4062071"/>
                      <a:gd name="connsiteX2" fmla="*/ 998982 w 7886700"/>
                      <a:gd name="connsiteY2" fmla="*/ 0 h 4062071"/>
                      <a:gd name="connsiteX3" fmla="*/ 1813941 w 7886700"/>
                      <a:gd name="connsiteY3" fmla="*/ 0 h 4062071"/>
                      <a:gd name="connsiteX4" fmla="*/ 2392299 w 7886700"/>
                      <a:gd name="connsiteY4" fmla="*/ 0 h 4062071"/>
                      <a:gd name="connsiteX5" fmla="*/ 2970657 w 7886700"/>
                      <a:gd name="connsiteY5" fmla="*/ 0 h 4062071"/>
                      <a:gd name="connsiteX6" fmla="*/ 3785616 w 7886700"/>
                      <a:gd name="connsiteY6" fmla="*/ 0 h 4062071"/>
                      <a:gd name="connsiteX7" fmla="*/ 4285107 w 7886700"/>
                      <a:gd name="connsiteY7" fmla="*/ 0 h 4062071"/>
                      <a:gd name="connsiteX8" fmla="*/ 5100066 w 7886700"/>
                      <a:gd name="connsiteY8" fmla="*/ 0 h 4062071"/>
                      <a:gd name="connsiteX9" fmla="*/ 5915025 w 7886700"/>
                      <a:gd name="connsiteY9" fmla="*/ 0 h 4062071"/>
                      <a:gd name="connsiteX10" fmla="*/ 6572250 w 7886700"/>
                      <a:gd name="connsiteY10" fmla="*/ 0 h 4062071"/>
                      <a:gd name="connsiteX11" fmla="*/ 7886700 w 7886700"/>
                      <a:gd name="connsiteY11" fmla="*/ 0 h 4062071"/>
                      <a:gd name="connsiteX12" fmla="*/ 7886700 w 7886700"/>
                      <a:gd name="connsiteY12" fmla="*/ 636391 h 4062071"/>
                      <a:gd name="connsiteX13" fmla="*/ 7886700 w 7886700"/>
                      <a:gd name="connsiteY13" fmla="*/ 1191541 h 4062071"/>
                      <a:gd name="connsiteX14" fmla="*/ 7886700 w 7886700"/>
                      <a:gd name="connsiteY14" fmla="*/ 1868553 h 4062071"/>
                      <a:gd name="connsiteX15" fmla="*/ 7886700 w 7886700"/>
                      <a:gd name="connsiteY15" fmla="*/ 2545564 h 4062071"/>
                      <a:gd name="connsiteX16" fmla="*/ 7886700 w 7886700"/>
                      <a:gd name="connsiteY16" fmla="*/ 3222576 h 4062071"/>
                      <a:gd name="connsiteX17" fmla="*/ 7886700 w 7886700"/>
                      <a:gd name="connsiteY17" fmla="*/ 4062071 h 4062071"/>
                      <a:gd name="connsiteX18" fmla="*/ 7150608 w 7886700"/>
                      <a:gd name="connsiteY18" fmla="*/ 4062071 h 4062071"/>
                      <a:gd name="connsiteX19" fmla="*/ 6729984 w 7886700"/>
                      <a:gd name="connsiteY19" fmla="*/ 4062071 h 4062071"/>
                      <a:gd name="connsiteX20" fmla="*/ 6230493 w 7886700"/>
                      <a:gd name="connsiteY20" fmla="*/ 4062071 h 4062071"/>
                      <a:gd name="connsiteX21" fmla="*/ 5415534 w 7886700"/>
                      <a:gd name="connsiteY21" fmla="*/ 4062071 h 4062071"/>
                      <a:gd name="connsiteX22" fmla="*/ 4758309 w 7886700"/>
                      <a:gd name="connsiteY22" fmla="*/ 4062071 h 4062071"/>
                      <a:gd name="connsiteX23" fmla="*/ 4258818 w 7886700"/>
                      <a:gd name="connsiteY23" fmla="*/ 4062071 h 4062071"/>
                      <a:gd name="connsiteX24" fmla="*/ 3601593 w 7886700"/>
                      <a:gd name="connsiteY24" fmla="*/ 4062071 h 4062071"/>
                      <a:gd name="connsiteX25" fmla="*/ 3180969 w 7886700"/>
                      <a:gd name="connsiteY25" fmla="*/ 4062071 h 4062071"/>
                      <a:gd name="connsiteX26" fmla="*/ 2760345 w 7886700"/>
                      <a:gd name="connsiteY26" fmla="*/ 4062071 h 4062071"/>
                      <a:gd name="connsiteX27" fmla="*/ 2103120 w 7886700"/>
                      <a:gd name="connsiteY27" fmla="*/ 4062071 h 4062071"/>
                      <a:gd name="connsiteX28" fmla="*/ 1603629 w 7886700"/>
                      <a:gd name="connsiteY28" fmla="*/ 4062071 h 4062071"/>
                      <a:gd name="connsiteX29" fmla="*/ 867537 w 7886700"/>
                      <a:gd name="connsiteY29" fmla="*/ 4062071 h 4062071"/>
                      <a:gd name="connsiteX30" fmla="*/ 0 w 7886700"/>
                      <a:gd name="connsiteY30" fmla="*/ 4062071 h 4062071"/>
                      <a:gd name="connsiteX31" fmla="*/ 0 w 7886700"/>
                      <a:gd name="connsiteY31" fmla="*/ 3344438 h 4062071"/>
                      <a:gd name="connsiteX32" fmla="*/ 0 w 7886700"/>
                      <a:gd name="connsiteY32" fmla="*/ 2626806 h 4062071"/>
                      <a:gd name="connsiteX33" fmla="*/ 0 w 7886700"/>
                      <a:gd name="connsiteY33" fmla="*/ 2031036 h 4062071"/>
                      <a:gd name="connsiteX34" fmla="*/ 0 w 7886700"/>
                      <a:gd name="connsiteY34" fmla="*/ 1313403 h 4062071"/>
                      <a:gd name="connsiteX35" fmla="*/ 0 w 7886700"/>
                      <a:gd name="connsiteY35" fmla="*/ 0 h 4062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886700" h="4062071" extrusionOk="0">
                        <a:moveTo>
                          <a:pt x="0" y="0"/>
                        </a:moveTo>
                        <a:cubicBezTo>
                          <a:pt x="165412" y="-21137"/>
                          <a:pt x="322344" y="-21985"/>
                          <a:pt x="578358" y="0"/>
                        </a:cubicBezTo>
                        <a:cubicBezTo>
                          <a:pt x="834372" y="21985"/>
                          <a:pt x="888520" y="-5136"/>
                          <a:pt x="998982" y="0"/>
                        </a:cubicBezTo>
                        <a:cubicBezTo>
                          <a:pt x="1109444" y="5136"/>
                          <a:pt x="1622600" y="-36529"/>
                          <a:pt x="1813941" y="0"/>
                        </a:cubicBezTo>
                        <a:cubicBezTo>
                          <a:pt x="2005282" y="36529"/>
                          <a:pt x="2177619" y="19108"/>
                          <a:pt x="2392299" y="0"/>
                        </a:cubicBezTo>
                        <a:cubicBezTo>
                          <a:pt x="2606979" y="-19108"/>
                          <a:pt x="2788556" y="-21788"/>
                          <a:pt x="2970657" y="0"/>
                        </a:cubicBezTo>
                        <a:cubicBezTo>
                          <a:pt x="3152758" y="21788"/>
                          <a:pt x="3596738" y="18723"/>
                          <a:pt x="3785616" y="0"/>
                        </a:cubicBezTo>
                        <a:cubicBezTo>
                          <a:pt x="3974494" y="-18723"/>
                          <a:pt x="4136501" y="9985"/>
                          <a:pt x="4285107" y="0"/>
                        </a:cubicBezTo>
                        <a:cubicBezTo>
                          <a:pt x="4433713" y="-9985"/>
                          <a:pt x="4710656" y="-6143"/>
                          <a:pt x="5100066" y="0"/>
                        </a:cubicBezTo>
                        <a:cubicBezTo>
                          <a:pt x="5489476" y="6143"/>
                          <a:pt x="5703885" y="5883"/>
                          <a:pt x="5915025" y="0"/>
                        </a:cubicBezTo>
                        <a:cubicBezTo>
                          <a:pt x="6126165" y="-5883"/>
                          <a:pt x="6308797" y="30350"/>
                          <a:pt x="6572250" y="0"/>
                        </a:cubicBezTo>
                        <a:cubicBezTo>
                          <a:pt x="6835703" y="-30350"/>
                          <a:pt x="7286910" y="4832"/>
                          <a:pt x="7886700" y="0"/>
                        </a:cubicBezTo>
                        <a:cubicBezTo>
                          <a:pt x="7889074" y="220758"/>
                          <a:pt x="7883165" y="357992"/>
                          <a:pt x="7886700" y="636391"/>
                        </a:cubicBezTo>
                        <a:cubicBezTo>
                          <a:pt x="7890235" y="914790"/>
                          <a:pt x="7903701" y="952234"/>
                          <a:pt x="7886700" y="1191541"/>
                        </a:cubicBezTo>
                        <a:cubicBezTo>
                          <a:pt x="7869700" y="1430848"/>
                          <a:pt x="7863116" y="1553316"/>
                          <a:pt x="7886700" y="1868553"/>
                        </a:cubicBezTo>
                        <a:cubicBezTo>
                          <a:pt x="7910284" y="2183790"/>
                          <a:pt x="7896439" y="2331507"/>
                          <a:pt x="7886700" y="2545564"/>
                        </a:cubicBezTo>
                        <a:cubicBezTo>
                          <a:pt x="7876961" y="2759621"/>
                          <a:pt x="7899048" y="2997788"/>
                          <a:pt x="7886700" y="3222576"/>
                        </a:cubicBezTo>
                        <a:cubicBezTo>
                          <a:pt x="7874352" y="3447364"/>
                          <a:pt x="7863320" y="3844609"/>
                          <a:pt x="7886700" y="4062071"/>
                        </a:cubicBezTo>
                        <a:cubicBezTo>
                          <a:pt x="7688995" y="4091405"/>
                          <a:pt x="7438163" y="4081351"/>
                          <a:pt x="7150608" y="4062071"/>
                        </a:cubicBezTo>
                        <a:cubicBezTo>
                          <a:pt x="6863053" y="4042791"/>
                          <a:pt x="6852167" y="4080837"/>
                          <a:pt x="6729984" y="4062071"/>
                        </a:cubicBezTo>
                        <a:cubicBezTo>
                          <a:pt x="6607801" y="4043305"/>
                          <a:pt x="6412225" y="4055086"/>
                          <a:pt x="6230493" y="4062071"/>
                        </a:cubicBezTo>
                        <a:cubicBezTo>
                          <a:pt x="6048761" y="4069056"/>
                          <a:pt x="5595777" y="4070043"/>
                          <a:pt x="5415534" y="4062071"/>
                        </a:cubicBezTo>
                        <a:cubicBezTo>
                          <a:pt x="5235291" y="4054099"/>
                          <a:pt x="4927239" y="4094195"/>
                          <a:pt x="4758309" y="4062071"/>
                        </a:cubicBezTo>
                        <a:cubicBezTo>
                          <a:pt x="4589380" y="4029947"/>
                          <a:pt x="4452506" y="4069552"/>
                          <a:pt x="4258818" y="4062071"/>
                        </a:cubicBezTo>
                        <a:cubicBezTo>
                          <a:pt x="4065130" y="4054590"/>
                          <a:pt x="3802761" y="4085813"/>
                          <a:pt x="3601593" y="4062071"/>
                        </a:cubicBezTo>
                        <a:cubicBezTo>
                          <a:pt x="3400425" y="4038329"/>
                          <a:pt x="3311647" y="4060168"/>
                          <a:pt x="3180969" y="4062071"/>
                        </a:cubicBezTo>
                        <a:cubicBezTo>
                          <a:pt x="3050291" y="4063974"/>
                          <a:pt x="2961884" y="4043763"/>
                          <a:pt x="2760345" y="4062071"/>
                        </a:cubicBezTo>
                        <a:cubicBezTo>
                          <a:pt x="2558806" y="4080379"/>
                          <a:pt x="2276592" y="4030989"/>
                          <a:pt x="2103120" y="4062071"/>
                        </a:cubicBezTo>
                        <a:cubicBezTo>
                          <a:pt x="1929649" y="4093153"/>
                          <a:pt x="1726258" y="4048114"/>
                          <a:pt x="1603629" y="4062071"/>
                        </a:cubicBezTo>
                        <a:cubicBezTo>
                          <a:pt x="1481000" y="4076028"/>
                          <a:pt x="1025048" y="4037431"/>
                          <a:pt x="867537" y="4062071"/>
                        </a:cubicBezTo>
                        <a:cubicBezTo>
                          <a:pt x="710026" y="4086711"/>
                          <a:pt x="400773" y="4019788"/>
                          <a:pt x="0" y="4062071"/>
                        </a:cubicBezTo>
                        <a:cubicBezTo>
                          <a:pt x="-77" y="3748456"/>
                          <a:pt x="-30814" y="3576596"/>
                          <a:pt x="0" y="3344438"/>
                        </a:cubicBezTo>
                        <a:cubicBezTo>
                          <a:pt x="30814" y="3112280"/>
                          <a:pt x="30350" y="2816152"/>
                          <a:pt x="0" y="2626806"/>
                        </a:cubicBezTo>
                        <a:cubicBezTo>
                          <a:pt x="-30350" y="2437460"/>
                          <a:pt x="26575" y="2258994"/>
                          <a:pt x="0" y="2031036"/>
                        </a:cubicBezTo>
                        <a:cubicBezTo>
                          <a:pt x="-26575" y="1803078"/>
                          <a:pt x="-8850" y="1530345"/>
                          <a:pt x="0" y="1313403"/>
                        </a:cubicBezTo>
                        <a:cubicBezTo>
                          <a:pt x="8850" y="1096461"/>
                          <a:pt x="47646" y="423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6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 kern="1200" dirty="0">
                <a:latin typeface="Amasis MT Pro Black" panose="02040A04050005020304" pitchFamily="18" charset="0"/>
              </a:rPr>
              <a:t>Outline</a:t>
            </a:r>
          </a:p>
        </p:txBody>
      </p:sp>
      <p:sp>
        <p:nvSpPr>
          <p:cNvPr id="82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930552" y="543328"/>
            <a:ext cx="6408351" cy="4056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685800" lvl="0" indent="-45720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altLang="zh-TW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System Architecture</a:t>
            </a:r>
          </a:p>
          <a:p>
            <a:pPr marL="685800" lvl="0" indent="-45720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altLang="zh-TW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Function or Feature</a:t>
            </a:r>
          </a:p>
          <a:p>
            <a:pPr marL="685800" lvl="0" indent="-45720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altLang="zh-TW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Expected Additions</a:t>
            </a:r>
          </a:p>
          <a:p>
            <a:pPr marL="685800" lvl="0" indent="-45720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altLang="zh-TW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Problems encountered and How to solve</a:t>
            </a:r>
          </a:p>
          <a:p>
            <a:pPr marL="685800" lvl="0" indent="-45720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altLang="zh-TW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Work Distribution Table</a:t>
            </a:r>
          </a:p>
          <a:p>
            <a:pPr marL="685800" lvl="0" indent="-45720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altLang="zh-TW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Timeline</a:t>
            </a:r>
          </a:p>
          <a:p>
            <a:pPr marL="685800" lvl="0" indent="-45720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altLang="zh-TW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Reference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7A25B4-FDA5-4302-B063-74C51E9CC0A5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944A07AE-0CE9-4F6E-A633-889686A11E09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A73DF5-66CB-4616-B478-967E7197C0B4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13" name="TaiwanTech-01.png" descr="TaiwanTech-01.png">
            <a:extLst>
              <a:ext uri="{FF2B5EF4-FFF2-40B4-BE49-F238E27FC236}">
                <a16:creationId xmlns:a16="http://schemas.microsoft.com/office/drawing/2014/main" id="{3EF97112-1913-4930-8EC9-AB2F0978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-189575" y="1793868"/>
            <a:ext cx="4991270" cy="1555848"/>
          </a:xfrm>
          <a:prstGeom prst="ellipse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altLang="zh-TW" sz="4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System Architecture</a:t>
            </a:r>
            <a:endParaRPr lang="en-US" sz="4000" kern="12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AE09D36-32BA-44A8-86F8-6411E688C888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35" name="文字方塊 12">
            <a:extLst>
              <a:ext uri="{FF2B5EF4-FFF2-40B4-BE49-F238E27FC236}">
                <a16:creationId xmlns:a16="http://schemas.microsoft.com/office/drawing/2014/main" id="{0C6BFA20-0133-4E95-BF0D-03A3A6669D0D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E8DF3B-436A-4080-BC5A-D9F2A1486E95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15" name="TaiwanTech-01.png" descr="TaiwanTech-01.png">
            <a:extLst>
              <a:ext uri="{FF2B5EF4-FFF2-40B4-BE49-F238E27FC236}">
                <a16:creationId xmlns:a16="http://schemas.microsoft.com/office/drawing/2014/main" id="{5D66EE23-B78D-45FB-BB87-C701ED98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37469A-D3E1-4692-9082-4C84BE53D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14291"/>
          <a:stretch/>
        </p:blipFill>
        <p:spPr bwMode="auto">
          <a:xfrm>
            <a:off x="4304451" y="1552469"/>
            <a:ext cx="4437803" cy="237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0" name="Rectangle 107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Freeform: Shape 108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664868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0297" y="513293"/>
            <a:ext cx="661477" cy="4671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ight Triangle 1048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99786" y="516823"/>
            <a:ext cx="369757" cy="46178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1050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19" y="176260"/>
            <a:ext cx="856536" cy="803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B2E7DEC-70BA-4F81-92CE-941869AA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900" y="455703"/>
            <a:ext cx="684551" cy="4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ight Triangle 1052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3031" y="171450"/>
            <a:ext cx="593572" cy="80393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7574" y="509205"/>
            <a:ext cx="2191402" cy="1197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917" y="1719200"/>
            <a:ext cx="1271134" cy="1856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503329" y="710473"/>
            <a:ext cx="745375" cy="1280754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6416" y="978902"/>
            <a:ext cx="1081944" cy="745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ight Triangle 1062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14305" y="1496107"/>
            <a:ext cx="176942" cy="220980"/>
          </a:xfrm>
          <a:prstGeom prst="rtTriangle">
            <a:avLst/>
          </a:prstGeom>
          <a:solidFill>
            <a:srgbClr val="FF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用Socket.io 做一個即時聊天室吧！（直播筆記） | Creative Coding TW - 互動程式創作台灣站">
            <a:extLst>
              <a:ext uri="{FF2B5EF4-FFF2-40B4-BE49-F238E27FC236}">
                <a16:creationId xmlns:a16="http://schemas.microsoft.com/office/drawing/2014/main" id="{7AE38DB3-08D5-4332-9006-7BB0DA2A8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" t="11766" r="6871" b="7561"/>
          <a:stretch/>
        </p:blipFill>
        <p:spPr bwMode="auto">
          <a:xfrm>
            <a:off x="1240297" y="644553"/>
            <a:ext cx="639275" cy="20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Right Triangle 1064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302054" y="1933838"/>
            <a:ext cx="1022253" cy="59357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039" y="1716608"/>
            <a:ext cx="1888283" cy="10236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ight Triangle 1068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3537" y="980201"/>
            <a:ext cx="593572" cy="7412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3894" y="976681"/>
            <a:ext cx="846560" cy="74040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3" name="Right Triangle 1072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19" y="975788"/>
            <a:ext cx="593572" cy="7412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2" name="Picture 18" descr="WebRTC becomes design-complete strengthening the Web Platform as a solid  actor in the telecommunications arena - Phitech News">
            <a:extLst>
              <a:ext uri="{FF2B5EF4-FFF2-40B4-BE49-F238E27FC236}">
                <a16:creationId xmlns:a16="http://schemas.microsoft.com/office/drawing/2014/main" id="{7CD029CC-C233-49A2-8238-B816369D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7598" y="1985932"/>
            <a:ext cx="1104376" cy="13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ginx 1.24.0 has already been released and these are its news | linux  addicts">
            <a:extLst>
              <a:ext uri="{FF2B5EF4-FFF2-40B4-BE49-F238E27FC236}">
                <a16:creationId xmlns:a16="http://schemas.microsoft.com/office/drawing/2014/main" id="{4981F5F9-EF15-4205-997A-868D143D4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9455" y="1140764"/>
            <a:ext cx="988802" cy="4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ight Triangle 1074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10223" y="2860064"/>
            <a:ext cx="812716" cy="607057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A5163D-EDC9-44E5-A271-26370D99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3335" y="1788145"/>
            <a:ext cx="3859901" cy="279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defTabSz="658368">
              <a:lnSpc>
                <a:spcPct val="100000"/>
              </a:lnSpc>
              <a:spcAft>
                <a:spcPts val="432"/>
              </a:spcAft>
              <a:buNone/>
            </a:pP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How did we establish our  live </a:t>
            </a:r>
            <a:r>
              <a:rPr lang="en-US" altLang="zh-TW" sz="2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streaming</a:t>
            </a: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platform?</a:t>
            </a:r>
          </a:p>
          <a:p>
            <a:pPr marL="329184" indent="-164592" defTabSz="658368">
              <a:lnSpc>
                <a:spcPct val="100000"/>
              </a:lnSpc>
              <a:spcAft>
                <a:spcPts val="432"/>
              </a:spcAft>
              <a:buFont typeface="+mj-lt"/>
              <a:buAutoNum type="arabicPeriod"/>
            </a:pP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HTML</a:t>
            </a:r>
            <a:r>
              <a:rPr lang="zh-TW" altLang="en-US" sz="2000" kern="12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、</a:t>
            </a: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CSS</a:t>
            </a:r>
            <a:r>
              <a:rPr lang="zh-TW" altLang="en-US" sz="2000" kern="12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、</a:t>
            </a: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JavaScript</a:t>
            </a:r>
          </a:p>
          <a:p>
            <a:pPr marL="329184" indent="-164592" defTabSz="658368">
              <a:lnSpc>
                <a:spcPct val="100000"/>
              </a:lnSpc>
              <a:spcAft>
                <a:spcPts val="432"/>
              </a:spcAft>
              <a:buFont typeface="+mj-lt"/>
              <a:buAutoNum type="arabicPeriod"/>
            </a:pP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GCP</a:t>
            </a:r>
          </a:p>
          <a:p>
            <a:pPr marL="329184" indent="-164592" defTabSz="658368">
              <a:lnSpc>
                <a:spcPct val="100000"/>
              </a:lnSpc>
              <a:spcAft>
                <a:spcPts val="432"/>
              </a:spcAft>
              <a:buFont typeface="+mj-lt"/>
              <a:buAutoNum type="arabicPeriod"/>
            </a:pP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Nginx</a:t>
            </a:r>
          </a:p>
          <a:p>
            <a:pPr marL="329184" indent="-164592" defTabSz="658368">
              <a:lnSpc>
                <a:spcPct val="100000"/>
              </a:lnSpc>
              <a:spcAft>
                <a:spcPts val="432"/>
              </a:spcAft>
              <a:buFont typeface="+mj-lt"/>
              <a:buAutoNum type="arabicPeriod"/>
            </a:pP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Node.js</a:t>
            </a:r>
          </a:p>
          <a:p>
            <a:pPr marL="329184" indent="-164592" defTabSz="658368">
              <a:lnSpc>
                <a:spcPct val="100000"/>
              </a:lnSpc>
              <a:spcAft>
                <a:spcPts val="432"/>
              </a:spcAft>
              <a:buFont typeface="+mj-lt"/>
              <a:buAutoNum type="arabicPeriod"/>
            </a:pP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Socket.io(</a:t>
            </a:r>
            <a:r>
              <a:rPr lang="en-US" altLang="zh-TW" sz="2000" kern="12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Websocket</a:t>
            </a: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</a:p>
          <a:p>
            <a:pPr marL="329184" indent="-164592" defTabSz="658368">
              <a:lnSpc>
                <a:spcPct val="100000"/>
              </a:lnSpc>
              <a:spcAft>
                <a:spcPts val="432"/>
              </a:spcAft>
              <a:buFont typeface="+mj-lt"/>
              <a:buAutoNum type="arabicPeriod"/>
            </a:pPr>
            <a:r>
              <a:rPr lang="en-US" altLang="zh-TW" sz="2000" kern="1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WebRTC</a:t>
            </a:r>
          </a:p>
        </p:txBody>
      </p:sp>
      <p:pic>
        <p:nvPicPr>
          <p:cNvPr id="1028" name="Picture 4" descr="GCP 儲存空間(上)：常見雲端儲存服務簡介與比較- iKala Cloud">
            <a:extLst>
              <a:ext uri="{FF2B5EF4-FFF2-40B4-BE49-F238E27FC236}">
                <a16:creationId xmlns:a16="http://schemas.microsoft.com/office/drawing/2014/main" id="{66010E29-2EA0-4C81-A9FF-E17C85D14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3" r="8966"/>
          <a:stretch/>
        </p:blipFill>
        <p:spPr bwMode="auto">
          <a:xfrm>
            <a:off x="3215052" y="1781880"/>
            <a:ext cx="1599253" cy="9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, CSS, JS 기초 개념">
            <a:extLst>
              <a:ext uri="{FF2B5EF4-FFF2-40B4-BE49-F238E27FC236}">
                <a16:creationId xmlns:a16="http://schemas.microsoft.com/office/drawing/2014/main" id="{224BF1C0-D9E2-41AA-8920-5F506C1D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6705" y="668577"/>
            <a:ext cx="1898239" cy="94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4E981708-688D-4B3B-8DB0-CFDE157CBC65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31" name="文字方塊 12">
            <a:extLst>
              <a:ext uri="{FF2B5EF4-FFF2-40B4-BE49-F238E27FC236}">
                <a16:creationId xmlns:a16="http://schemas.microsoft.com/office/drawing/2014/main" id="{EEF1C565-F4FA-406F-B7AB-B86C45C47DF5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6C1BAE-3740-49C2-8450-2E29E43E3BA0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24051" y="2882355"/>
            <a:ext cx="2528108" cy="16404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algn="ctr" defTabSz="658368">
              <a:spcBef>
                <a:spcPct val="0"/>
              </a:spcBef>
            </a:pPr>
            <a:r>
              <a:rPr lang="en-US" altLang="zh-TW" sz="4000" kern="1200" dirty="0">
                <a:latin typeface="Amasis MT Pro Black" panose="02040A04050005020304" pitchFamily="18" charset="0"/>
              </a:rPr>
              <a:t>Function</a:t>
            </a:r>
            <a:br>
              <a:rPr lang="en-US" altLang="zh-TW" sz="4000" kern="1200" dirty="0">
                <a:latin typeface="Amasis MT Pro Black" panose="02040A04050005020304" pitchFamily="18" charset="0"/>
              </a:rPr>
            </a:br>
            <a:r>
              <a:rPr lang="en-US" altLang="zh-TW" sz="4000" kern="1200" dirty="0">
                <a:latin typeface="Amasis MT Pro Black" panose="02040A04050005020304" pitchFamily="18" charset="0"/>
              </a:rPr>
              <a:t>and Feature</a:t>
            </a:r>
          </a:p>
        </p:txBody>
      </p:sp>
      <p:pic>
        <p:nvPicPr>
          <p:cNvPr id="33" name="TaiwanTech-01.png" descr="TaiwanTech-01.png">
            <a:extLst>
              <a:ext uri="{FF2B5EF4-FFF2-40B4-BE49-F238E27FC236}">
                <a16:creationId xmlns:a16="http://schemas.microsoft.com/office/drawing/2014/main" id="{67E9BF2D-FD03-4FF4-8126-32A2FD229C2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17;p20">
            <a:extLst>
              <a:ext uri="{FF2B5EF4-FFF2-40B4-BE49-F238E27FC236}">
                <a16:creationId xmlns:a16="http://schemas.microsoft.com/office/drawing/2014/main" id="{A57EE977-D1B2-46C1-B169-E1C5E583EA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9069" y="290327"/>
            <a:ext cx="2604323" cy="169411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TW" sz="4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Function</a:t>
            </a:r>
            <a:br>
              <a:rPr lang="en-US" altLang="zh-TW" sz="4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</a:br>
            <a:r>
              <a:rPr lang="en-US" altLang="zh-TW" sz="4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and Feature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1EA0EA-D431-4683-95EE-87AF432D2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77"/>
          <a:stretch/>
        </p:blipFill>
        <p:spPr>
          <a:xfrm>
            <a:off x="50722" y="273631"/>
            <a:ext cx="4226716" cy="4596238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ABE09-347C-4876-972E-D77331DAC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437" y="2343530"/>
            <a:ext cx="3326041" cy="2429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Docker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Nginx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Broadcast Box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Node.js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chemeClr val="tx1">
                    <a:alpha val="80000"/>
                  </a:schemeClr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MongoDB</a:t>
            </a:r>
            <a:endParaRPr lang="en-US" altLang="zh-TW" sz="2400" dirty="0">
              <a:solidFill>
                <a:schemeClr val="tx1">
                  <a:alpha val="8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F0947BD-2DB3-423D-80A9-C11BC0A99075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</a:rPr>
              <a:t>5</a:t>
            </a:r>
          </a:p>
        </p:txBody>
      </p:sp>
      <p:sp>
        <p:nvSpPr>
          <p:cNvPr id="33" name="文字方塊 12">
            <a:extLst>
              <a:ext uri="{FF2B5EF4-FFF2-40B4-BE49-F238E27FC236}">
                <a16:creationId xmlns:a16="http://schemas.microsoft.com/office/drawing/2014/main" id="{438B07F5-C4CA-4839-ACCA-820DD9EE7A7F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CA33DD-A053-439B-9550-301DC9B1E902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37" name="TaiwanTech-01.png" descr="TaiwanTech-01.png">
            <a:extLst>
              <a:ext uri="{FF2B5EF4-FFF2-40B4-BE49-F238E27FC236}">
                <a16:creationId xmlns:a16="http://schemas.microsoft.com/office/drawing/2014/main" id="{61CCC571-1966-4DCD-AB14-6508228BB4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0F2A2E7-C4DF-4452-BC8F-5E9DFC5C0BC2}"/>
              </a:ext>
            </a:extLst>
          </p:cNvPr>
          <p:cNvSpPr/>
          <p:nvPr/>
        </p:nvSpPr>
        <p:spPr>
          <a:xfrm>
            <a:off x="1533525" y="4603750"/>
            <a:ext cx="860425" cy="7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31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CB583250-33D3-4878-B0AA-BA172B3F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9" y="428774"/>
            <a:ext cx="1689035" cy="2815060"/>
          </a:xfrm>
          <a:prstGeom prst="rect">
            <a:avLst/>
          </a:prstGeom>
        </p:spPr>
      </p:pic>
      <p:pic>
        <p:nvPicPr>
          <p:cNvPr id="7" name="圖片 6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6590701C-EEEF-45C4-8B99-9F017E08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21" y="428772"/>
            <a:ext cx="1900164" cy="28150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圖片 10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807960E8-C051-4B40-9908-475634F47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652" y="3590261"/>
            <a:ext cx="2829391" cy="580025"/>
          </a:xfrm>
          <a:prstGeom prst="rect">
            <a:avLst/>
          </a:prstGeom>
        </p:spPr>
      </p:pic>
      <p:pic>
        <p:nvPicPr>
          <p:cNvPr id="9" name="圖片 8" descr="一張含有 文字, 螢幕擷取畫面, 字型, 白色 的圖片&#10;&#10;自動產生的描述">
            <a:extLst>
              <a:ext uri="{FF2B5EF4-FFF2-40B4-BE49-F238E27FC236}">
                <a16:creationId xmlns:a16="http://schemas.microsoft.com/office/drawing/2014/main" id="{79CA3E25-1E49-418D-ADCF-CFA5DD95F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304" y="3590262"/>
            <a:ext cx="2829391" cy="580025"/>
          </a:xfrm>
          <a:prstGeom prst="rect">
            <a:avLst/>
          </a:prstGeom>
        </p:spPr>
      </p:pic>
      <p:sp>
        <p:nvSpPr>
          <p:cNvPr id="21" name="標題 1">
            <a:extLst>
              <a:ext uri="{FF2B5EF4-FFF2-40B4-BE49-F238E27FC236}">
                <a16:creationId xmlns:a16="http://schemas.microsoft.com/office/drawing/2014/main" id="{3F584590-9C28-4A1C-89EF-626822F4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601862"/>
            <a:ext cx="3355049" cy="1787894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TW" sz="4000" b="1" i="0" dirty="0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Login &amp;</a:t>
            </a:r>
            <a:r>
              <a:rPr lang="zh-TW" altLang="en-US" sz="4000" b="1" i="0" dirty="0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 </a:t>
            </a:r>
            <a:r>
              <a:rPr lang="en-US" altLang="zh-TW" sz="4000" b="1" i="0" dirty="0" err="1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RegistrationSystem</a:t>
            </a:r>
            <a:r>
              <a:rPr lang="en-US" altLang="zh-TW" sz="4000" b="1" i="0" dirty="0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 UI</a:t>
            </a:r>
            <a:endParaRPr lang="en-US" altLang="zh-TW" sz="4000" dirty="0">
              <a:latin typeface="Amasis MT Pro Black" panose="02040A040500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FC042-07A4-422E-A511-529CC37B973B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56E77E-2C38-4D07-AD74-AC14063CBA6E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B510F1-02DE-4245-A9DC-ADC345BF9A96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15" name="TaiwanTech-01.png" descr="TaiwanTech-01.png">
            <a:extLst>
              <a:ext uri="{FF2B5EF4-FFF2-40B4-BE49-F238E27FC236}">
                <a16:creationId xmlns:a16="http://schemas.microsoft.com/office/drawing/2014/main" id="{362BC57D-DAA5-4212-8009-26F3AA1C703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487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F06139-A336-408C-977E-E53B39C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601862"/>
            <a:ext cx="3355049" cy="1787894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TW" sz="4000" b="1" i="0" dirty="0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Login &amp;</a:t>
            </a:r>
            <a:r>
              <a:rPr lang="zh-TW" altLang="en-US" sz="4000" b="1" i="0" dirty="0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 </a:t>
            </a:r>
            <a:r>
              <a:rPr lang="en-US" altLang="zh-TW" sz="4000" b="1" i="0" dirty="0" err="1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RegistrationSystem</a:t>
            </a:r>
            <a:r>
              <a:rPr lang="en-US" altLang="zh-TW" sz="4000" b="1" i="0" dirty="0">
                <a:solidFill>
                  <a:srgbClr val="0F0F0F"/>
                </a:solidFill>
                <a:effectLst/>
                <a:latin typeface="Amasis MT Pro Black" panose="02040A04050005020304" pitchFamily="18" charset="0"/>
              </a:rPr>
              <a:t> UI</a:t>
            </a:r>
            <a:endParaRPr lang="en-US" altLang="zh-TW" sz="4000" dirty="0">
              <a:latin typeface="Amasis MT Pro Black" panose="02040A040500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B46B543-49D1-4587-9C64-914578542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7" t="6706" r="15327" b="11383"/>
          <a:stretch/>
        </p:blipFill>
        <p:spPr>
          <a:xfrm>
            <a:off x="3817672" y="614789"/>
            <a:ext cx="1237154" cy="2569749"/>
          </a:xfrm>
          <a:prstGeom prst="rect">
            <a:avLst/>
          </a:prstGeom>
        </p:spPr>
      </p:pic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30A97B6-C7B0-4A76-8D2F-E70EBBDF5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15" y="609378"/>
            <a:ext cx="1367702" cy="25805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AD017D8-9164-4076-A4EB-6C54B47086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59" t="9947" r="12974" b="12524"/>
          <a:stretch/>
        </p:blipFill>
        <p:spPr>
          <a:xfrm>
            <a:off x="5153213" y="609378"/>
            <a:ext cx="1414315" cy="24106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AC8700-AA52-4391-A231-9CA0560F6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0" y="3983990"/>
            <a:ext cx="7781739" cy="5447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7C0068-5DCA-470F-B8DA-4545C3474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004" y="1496692"/>
            <a:ext cx="866781" cy="99060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88E4BF-F6FE-474F-B4EB-67027B7DFF38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752D50E-0267-42C6-9012-35D25C7B333E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B2E96-281B-4500-97BD-135289338567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20" name="TaiwanTech-01.png" descr="TaiwanTech-01.png">
            <a:extLst>
              <a:ext uri="{FF2B5EF4-FFF2-40B4-BE49-F238E27FC236}">
                <a16:creationId xmlns:a16="http://schemas.microsoft.com/office/drawing/2014/main" id="{97EEA26E-178A-42BF-89C6-B165F109AF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951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3E57EC-7D48-4B26-B523-7A317893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962" y="1867758"/>
            <a:ext cx="1926892" cy="7210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左邊是登錄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右邊是聊天室</a:t>
            </a:r>
          </a:p>
        </p:txBody>
      </p:sp>
      <p:sp>
        <p:nvSpPr>
          <p:cNvPr id="1039" name="Rectangle 1032">
            <a:extLst>
              <a:ext uri="{FF2B5EF4-FFF2-40B4-BE49-F238E27FC236}">
                <a16:creationId xmlns:a16="http://schemas.microsoft.com/office/drawing/2014/main" id="{068E5CCC-C8B4-1C26-7EEC-22D3D6E6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30557" y="1732188"/>
            <a:ext cx="92522" cy="512487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4">
            <a:extLst>
              <a:ext uri="{FF2B5EF4-FFF2-40B4-BE49-F238E27FC236}">
                <a16:creationId xmlns:a16="http://schemas.microsoft.com/office/drawing/2014/main" id="{5AA4F2E6-C9E1-359F-FAB8-8E3432107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04387" y="3706019"/>
            <a:ext cx="92522" cy="1177214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95BDB4-7370-43C4-9C5C-730B5DE8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74" y="208200"/>
            <a:ext cx="2725864" cy="40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05040B-0A3B-4DFE-8030-E7AC7E2E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54" y="630153"/>
            <a:ext cx="3205020" cy="36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7C9387-9831-48E1-A19B-3152A185085F}"/>
              </a:ext>
            </a:extLst>
          </p:cNvPr>
          <p:cNvSpPr txBox="1"/>
          <p:nvPr/>
        </p:nvSpPr>
        <p:spPr>
          <a:xfrm>
            <a:off x="3118909" y="48738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475EE1D1-DB4A-44F9-9A10-D94DDA447E01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781BEF-9541-4A75-8680-3C58ABD467EF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pic>
        <p:nvPicPr>
          <p:cNvPr id="16" name="TaiwanTech-01.png" descr="TaiwanTech-01.png">
            <a:extLst>
              <a:ext uri="{FF2B5EF4-FFF2-40B4-BE49-F238E27FC236}">
                <a16:creationId xmlns:a16="http://schemas.microsoft.com/office/drawing/2014/main" id="{9E4F1A3F-1BB0-4BF8-BECB-D3080DBD82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46815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368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" name="Rectangle 28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458684"/>
            <a:ext cx="301752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69382" y="4540020"/>
            <a:ext cx="555498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28692" y="161401"/>
            <a:ext cx="555498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266219"/>
            <a:ext cx="4638730" cy="4436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462399" y="251818"/>
            <a:ext cx="5516952" cy="6419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altLang="zh-TW" sz="4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Expected Additions</a:t>
            </a:r>
            <a:endParaRPr lang="en-US" sz="4000" kern="12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26553E3-0C15-4830-8AFF-45E64EF56843}"/>
              </a:ext>
            </a:extLst>
          </p:cNvPr>
          <p:cNvSpPr txBox="1"/>
          <p:nvPr/>
        </p:nvSpPr>
        <p:spPr>
          <a:xfrm>
            <a:off x="3118909" y="4835713"/>
            <a:ext cx="243781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altLang="zh-TW" sz="1200" dirty="0"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r>
            <a:endParaRPr lang="en-US" altLang="zh-TW" sz="1200" dirty="0">
              <a:latin typeface="Arial Rounded MT Bold" panose="020F0704030504030204" pitchFamily="34" charset="0"/>
            </a:endParaRPr>
          </a:p>
        </p:txBody>
      </p:sp>
      <p:sp>
        <p:nvSpPr>
          <p:cNvPr id="33" name="文字方塊 12">
            <a:extLst>
              <a:ext uri="{FF2B5EF4-FFF2-40B4-BE49-F238E27FC236}">
                <a16:creationId xmlns:a16="http://schemas.microsoft.com/office/drawing/2014/main" id="{80537363-974F-44B4-88FA-88BF009C0C82}"/>
              </a:ext>
            </a:extLst>
          </p:cNvPr>
          <p:cNvSpPr txBox="1"/>
          <p:nvPr/>
        </p:nvSpPr>
        <p:spPr>
          <a:xfrm>
            <a:off x="5450" y="4834595"/>
            <a:ext cx="175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800" b="0" i="0" dirty="0">
                <a:latin typeface="Raavi" panose="020B0502040204020203" pitchFamily="34" charset="0"/>
                <a:ea typeface="Heiti SC Light" panose="02000000000000000000" pitchFamily="2" charset="-128"/>
                <a:cs typeface="Raavi" panose="020B0502040204020203" pitchFamily="34" charset="0"/>
              </a:rPr>
              <a:t>Copyright © 2023. All rights reserved.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ACF459-CA05-45A8-8CD2-568C6FA72D02}"/>
              </a:ext>
            </a:extLst>
          </p:cNvPr>
          <p:cNvSpPr/>
          <p:nvPr/>
        </p:nvSpPr>
        <p:spPr>
          <a:xfrm>
            <a:off x="6511548" y="4804936"/>
            <a:ext cx="26324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The data and material contained in this file is copyrighted.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800" b="0" i="0" dirty="0">
                <a:ea typeface="Hiragino Sans GB W3" panose="020B0300000000000000" pitchFamily="34" charset="-128"/>
                <a:cs typeface="Raavi" panose="020B0502040204020203" pitchFamily="34" charset="0"/>
              </a:rPr>
              <a:t>Please do not use without the author’s permission.</a:t>
            </a: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4272592" y="893720"/>
            <a:ext cx="4454479" cy="38089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Before entering the room, both the audience and the streamer can create a unique account or opt for a guest login.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There is a chat room available.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system incorporates a profanity filter, resulting in the banning of participants using inappropriate language.</a:t>
            </a:r>
          </a:p>
          <a:p>
            <a:pPr indent="-228600" defTabSz="9144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Within the room, the streamer has the discretion to permit or restrict the audience's camera and microphone for interaction.</a:t>
            </a:r>
          </a:p>
        </p:txBody>
      </p:sp>
      <p:pic>
        <p:nvPicPr>
          <p:cNvPr id="13" name="TaiwanTech-01.png" descr="TaiwanTech-01.png">
            <a:extLst>
              <a:ext uri="{FF2B5EF4-FFF2-40B4-BE49-F238E27FC236}">
                <a16:creationId xmlns:a16="http://schemas.microsoft.com/office/drawing/2014/main" id="{804C061D-C924-4659-B98E-012550CFCC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32" y="-16599"/>
            <a:ext cx="1852653" cy="3701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9B7C003-04A3-4947-A754-E7DBD1BEB8F2}"/>
              </a:ext>
            </a:extLst>
          </p:cNvPr>
          <p:cNvSpPr txBox="1"/>
          <p:nvPr/>
        </p:nvSpPr>
        <p:spPr>
          <a:xfrm>
            <a:off x="4185668" y="233046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✅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0B158A-3037-4EB0-BFEC-D46FA05E86B4}"/>
              </a:ext>
            </a:extLst>
          </p:cNvPr>
          <p:cNvSpPr txBox="1"/>
          <p:nvPr/>
        </p:nvSpPr>
        <p:spPr>
          <a:xfrm>
            <a:off x="4185668" y="196113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F5C10F-F653-454E-9F73-B6B7972151E5}"/>
              </a:ext>
            </a:extLst>
          </p:cNvPr>
          <p:cNvSpPr txBox="1"/>
          <p:nvPr/>
        </p:nvSpPr>
        <p:spPr>
          <a:xfrm>
            <a:off x="4212703" y="3551007"/>
            <a:ext cx="44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90CDA0E-0C41-4109-A010-A59A45E7F6EB}"/>
              </a:ext>
            </a:extLst>
          </p:cNvPr>
          <p:cNvSpPr txBox="1"/>
          <p:nvPr/>
        </p:nvSpPr>
        <p:spPr>
          <a:xfrm>
            <a:off x="4185668" y="84221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A99D3D-A31F-473D-83D8-BC5A6A43C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5" b="2280"/>
          <a:stretch/>
        </p:blipFill>
        <p:spPr>
          <a:xfrm>
            <a:off x="1188045" y="1524999"/>
            <a:ext cx="1566227" cy="27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TM02836342[[fn=離子]]</Template>
  <TotalTime>644</TotalTime>
  <Words>1730</Words>
  <Application>Microsoft Office PowerPoint</Application>
  <PresentationFormat>如螢幕大小 (16:9)</PresentationFormat>
  <Paragraphs>187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NunitoSource Sans Pro SemiBold</vt:lpstr>
      <vt:lpstr>Söhne</vt:lpstr>
      <vt:lpstr>微軟正黑體</vt:lpstr>
      <vt:lpstr>Amasis MT Pro Black</vt:lpstr>
      <vt:lpstr>Arial</vt:lpstr>
      <vt:lpstr>Arial Rounded MT Bold</vt:lpstr>
      <vt:lpstr>Calibri</vt:lpstr>
      <vt:lpstr>Calibri Light</vt:lpstr>
      <vt:lpstr>Raavi</vt:lpstr>
      <vt:lpstr>Source Sans Pro SemiBold</vt:lpstr>
      <vt:lpstr>Office 佈景主題</vt:lpstr>
      <vt:lpstr>Team Progress Report</vt:lpstr>
      <vt:lpstr>Outline</vt:lpstr>
      <vt:lpstr>System Architecture</vt:lpstr>
      <vt:lpstr>Function and Feature</vt:lpstr>
      <vt:lpstr>Function and Feature</vt:lpstr>
      <vt:lpstr>Login &amp; RegistrationSystem UI</vt:lpstr>
      <vt:lpstr>Login &amp; RegistrationSystem UI</vt:lpstr>
      <vt:lpstr>PowerPoint 簡報</vt:lpstr>
      <vt:lpstr>Expected Additions</vt:lpstr>
      <vt:lpstr>PowerPoint 簡報</vt:lpstr>
      <vt:lpstr>What kind of problems we met and how did we fix it?</vt:lpstr>
      <vt:lpstr>Work Distribution Table</vt:lpstr>
      <vt:lpstr>PowerPoint 簡報</vt:lpstr>
      <vt:lpstr>Reference</vt:lpstr>
      <vt:lpstr>Q&amp;A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凱喬 莊</cp:lastModifiedBy>
  <cp:revision>119</cp:revision>
  <dcterms:modified xsi:type="dcterms:W3CDTF">2023-11-19T14:08:13Z</dcterms:modified>
</cp:coreProperties>
</file>