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39" r:id="rId3"/>
    <p:sldId id="341" r:id="rId4"/>
    <p:sldId id="345" r:id="rId5"/>
    <p:sldId id="346" r:id="rId6"/>
    <p:sldId id="342" r:id="rId7"/>
    <p:sldId id="343" r:id="rId8"/>
    <p:sldId id="347" r:id="rId9"/>
    <p:sldId id="344" r:id="rId10"/>
    <p:sldId id="338" r:id="rId11"/>
    <p:sldId id="28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0" roundtripDataSignature="AMtx7mifd4lUGzw1eiQJgUor0V2DBiae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E5153B-0BEE-44D7-A445-2FD87B3924FF}">
  <a:tblStyle styleId="{CFE5153B-0BEE-44D7-A445-2FD87B3924F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34C336C-4BE5-4EE2-B560-4DB25263920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90" Type="http://customschemas.google.com/relationships/presentationmetadata" Target="metadata"/><Relationship Id="rId10" Type="http://schemas.openxmlformats.org/officeDocument/2006/relationships/slide" Target="slides/slide9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1" lang="zh-TW" altLang="en-US" sz="1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以自然語言對災害推文進行預測</a:t>
            </a:r>
            <a:endParaRPr kumimoji="1" lang="en-US" altLang="zh-CN" sz="12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6" name="Google Shape;1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123f92b6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a123f92b66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ga123f92b66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9c56e26e2f_1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39" name="Google Shape;739;g9c56e26e2f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ee2f4abf95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ee2f4abf95_0_4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1" name="Google Shape;1461;gee2f4abf95_0_4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78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19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除了修該輸入層，將預設的輸入長度</a:t>
            </a:r>
            <a:r>
              <a:rPr lang="en-US" altLang="zh-TW" dirty="0"/>
              <a:t>264-&gt;132</a:t>
            </a:r>
            <a:r>
              <a:rPr lang="zh-TW" altLang="en-US" dirty="0"/>
              <a:t>，其餘不變</a:t>
            </a:r>
            <a:endParaRPr lang="en-US" altLang="zh-TW" dirty="0"/>
          </a:p>
        </p:txBody>
      </p:sp>
      <p:sp>
        <p:nvSpPr>
          <p:cNvPr id="458" name="Google Shape;4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70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BERT 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透過關注 </a:t>
            </a:r>
            <a:r>
              <a:rPr lang="zh-TW" altLang="en-US" dirty="0"/>
              <a:t>潮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 與 </a:t>
            </a:r>
            <a:r>
              <a:rPr lang="zh-TW" altLang="en-US" dirty="0"/>
              <a:t>水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 這兩個字，從 </a:t>
            </a: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2 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萬多個 </a:t>
            </a:r>
            <a:r>
              <a:rPr lang="en-US" altLang="zh-TW" b="0" i="0" dirty="0" err="1">
                <a:solidFill>
                  <a:srgbClr val="5F5F5F"/>
                </a:solidFill>
                <a:effectLst/>
                <a:latin typeface="librebaskerville-regular"/>
              </a:rPr>
              <a:t>wordpieces</a:t>
            </a: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 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的可能性中選出 </a:t>
            </a:r>
            <a:r>
              <a:rPr lang="zh-TW" altLang="en-US" dirty="0"/>
              <a:t>來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 作為這個情境下 </a:t>
            </a:r>
            <a:r>
              <a:rPr lang="en-US" altLang="zh-TW" dirty="0"/>
              <a:t>[MASK]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 </a:t>
            </a: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token 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的預測值</a:t>
            </a:r>
            <a:endParaRPr dirty="0"/>
          </a:p>
        </p:txBody>
      </p:sp>
      <p:sp>
        <p:nvSpPr>
          <p:cNvPr id="458" name="Google Shape;4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76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647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因為有設</a:t>
            </a:r>
            <a:r>
              <a:rPr lang="en-US" altLang="zh-TW" dirty="0" err="1"/>
              <a:t>EarlyStopping</a:t>
            </a:r>
            <a:r>
              <a:rPr lang="zh-TW" altLang="en-US" dirty="0"/>
              <a:t>，所以只跑</a:t>
            </a:r>
            <a:r>
              <a:rPr lang="en-US" altLang="zh-TW" dirty="0"/>
              <a:t>7</a:t>
            </a:r>
            <a:r>
              <a:rPr lang="zh-TW" altLang="en-US" dirty="0"/>
              <a:t>次就結束了</a:t>
            </a:r>
            <a:endParaRPr dirty="0"/>
          </a:p>
        </p:txBody>
      </p:sp>
      <p:sp>
        <p:nvSpPr>
          <p:cNvPr id="458" name="Google Shape;4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8142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755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页-1">
  <p:cSld name="内页-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0" name="Google Shape;2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56" name="Google Shape;56;p36"/>
          <p:cNvSpPr/>
          <p:nvPr/>
        </p:nvSpPr>
        <p:spPr>
          <a:xfrm>
            <a:off x="9100364" y="6470260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zh-CN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zh-CN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zh-CN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zh-CN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zh-CN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zh-CN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zh-CN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zh-CN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 sz="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zh-CN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 sz="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zh-CN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lp-getting-started/overview" TargetMode="External"/><Relationship Id="rId7" Type="http://schemas.openxmlformats.org/officeDocument/2006/relationships/hyperlink" Target="https://github.com/jimmy890723/Pattern-recognition/tree/main/BER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meng.tw/attack_on_bert_transfer_learning_in_nlp.html" TargetMode="External"/><Relationship Id="rId5" Type="http://schemas.openxmlformats.org/officeDocument/2006/relationships/hyperlink" Target="https://www.tensorflow.org/api_docs/python/tf/keras/callbacks" TargetMode="External"/><Relationship Id="rId4" Type="http://schemas.openxmlformats.org/officeDocument/2006/relationships/hyperlink" Target="https://tfhub.dev/tensorflow/bert_en_uncased_L-24_H-1024_A-16/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4011526" y="4269958"/>
            <a:ext cx="4168948" cy="1454063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txBody>
          <a:bodyPr spcFirstLastPara="1" wrap="square" lIns="68425" tIns="34200" rIns="68425" bIns="342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zh-TW" sz="18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altLang="en-US" sz="180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學號</a:t>
            </a:r>
            <a:r>
              <a:rPr lang="en-US" altLang="zh-TW" sz="180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:B0729014</a:t>
            </a:r>
            <a:endParaRPr sz="18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altLang="en-US" sz="180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姓名</a:t>
            </a:r>
            <a:r>
              <a:rPr lang="en-US" altLang="zh-TW" sz="180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:</a:t>
            </a:r>
            <a:r>
              <a:rPr lang="zh-TW" altLang="en-US" sz="180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黃建銘</a:t>
            </a:r>
            <a:endParaRPr lang="en-US" altLang="zh-TW" sz="18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zh-TW" altLang="en-US" sz="18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7E30155F-0F18-44A7-BD7A-A7F76C61CE54}"/>
              </a:ext>
            </a:extLst>
          </p:cNvPr>
          <p:cNvSpPr txBox="1"/>
          <p:nvPr/>
        </p:nvSpPr>
        <p:spPr>
          <a:xfrm>
            <a:off x="2350763" y="1512709"/>
            <a:ext cx="7724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4000" b="1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Natural Language Processing with Disaster Tweets</a:t>
            </a:r>
            <a:endParaRPr kumimoji="1" lang="zh-TW" altLang="en-US" sz="4000" b="1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F1547274-875C-4B97-946B-3CD67FBE9934}"/>
              </a:ext>
            </a:extLst>
          </p:cNvPr>
          <p:cNvSpPr txBox="1"/>
          <p:nvPr/>
        </p:nvSpPr>
        <p:spPr>
          <a:xfrm>
            <a:off x="1450414" y="2955952"/>
            <a:ext cx="9525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(Implemented in BERT)</a:t>
            </a:r>
            <a:endParaRPr kumimoji="1" lang="en-US" altLang="zh-CN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ga123f92b66_4_0"/>
          <p:cNvGrpSpPr/>
          <p:nvPr/>
        </p:nvGrpSpPr>
        <p:grpSpPr>
          <a:xfrm>
            <a:off x="3049310" y="644150"/>
            <a:ext cx="5658832" cy="584700"/>
            <a:chOff x="176443" y="530313"/>
            <a:chExt cx="5658832" cy="584700"/>
          </a:xfrm>
        </p:grpSpPr>
        <p:sp>
          <p:nvSpPr>
            <p:cNvPr id="277" name="Google Shape;277;ga123f92b66_4_0"/>
            <p:cNvSpPr/>
            <p:nvPr/>
          </p:nvSpPr>
          <p:spPr>
            <a:xfrm>
              <a:off x="176443" y="530313"/>
              <a:ext cx="5544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457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3200"/>
                <a:buFont typeface="Microsoft Yahei"/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Reference</a:t>
              </a:r>
              <a:endParaRPr sz="3200" dirty="0">
                <a:solidFill>
                  <a:srgbClr val="3B383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278" name="Google Shape;278;ga123f92b66_4_0"/>
            <p:cNvCxnSpPr/>
            <p:nvPr/>
          </p:nvCxnSpPr>
          <p:spPr>
            <a:xfrm>
              <a:off x="715475" y="1114993"/>
              <a:ext cx="5119800" cy="0"/>
            </a:xfrm>
            <a:prstGeom prst="straightConnector1">
              <a:avLst/>
            </a:prstGeom>
            <a:noFill/>
            <a:ln w="25400" cap="flat" cmpd="sng">
              <a:solidFill>
                <a:srgbClr val="3B383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" name="Google Shape;1145;g9c56e26e2f_1_146">
            <a:extLst>
              <a:ext uri="{FF2B5EF4-FFF2-40B4-BE49-F238E27FC236}">
                <a16:creationId xmlns:a16="http://schemas.microsoft.com/office/drawing/2014/main" id="{618E8069-D026-4EE9-B7A6-3CC5725BA045}"/>
              </a:ext>
            </a:extLst>
          </p:cNvPr>
          <p:cNvSpPr/>
          <p:nvPr/>
        </p:nvSpPr>
        <p:spPr>
          <a:xfrm>
            <a:off x="1007260" y="1901397"/>
            <a:ext cx="10177480" cy="438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30000"/>
              </a:lnSpc>
              <a:buSzPts val="1833"/>
              <a:buFont typeface="Wingdings" panose="05000000000000000000" pitchFamily="2" charset="2"/>
              <a:buChar char="n"/>
            </a:pPr>
            <a:r>
              <a:rPr lang="en-US" sz="2200" dirty="0">
                <a:solidFill>
                  <a:schemeClr val="tx1"/>
                </a:solidFill>
                <a:latin typeface="+mj-lt"/>
                <a:ea typeface="Microsoft Yahei"/>
                <a:cs typeface="Microsoft Yahei"/>
                <a:sym typeface="Microsoft Yahei"/>
                <a:hlinkClick r:id="rId3"/>
              </a:rPr>
              <a:t>https://www.kaggle.com/c/nlp-getting-started/overview</a:t>
            </a:r>
            <a:endParaRPr lang="en-US" sz="2200" dirty="0">
              <a:solidFill>
                <a:schemeClr val="tx1"/>
              </a:solidFill>
              <a:latin typeface="+mj-lt"/>
              <a:ea typeface="Microsoft Yahei"/>
              <a:cs typeface="Microsoft Yahei"/>
              <a:sym typeface="Microsoft Yahei"/>
            </a:endParaRPr>
          </a:p>
          <a:p>
            <a:pPr marL="342900" indent="-342900">
              <a:lnSpc>
                <a:spcPct val="130000"/>
              </a:lnSpc>
              <a:buSzPts val="1833"/>
              <a:buFont typeface="Wingdings" panose="05000000000000000000" pitchFamily="2" charset="2"/>
              <a:buChar char="n"/>
            </a:pPr>
            <a:r>
              <a:rPr lang="en-US" sz="2200" dirty="0">
                <a:solidFill>
                  <a:schemeClr val="tx1"/>
                </a:solidFill>
                <a:latin typeface="+mj-lt"/>
                <a:ea typeface="Microsoft Yahei"/>
                <a:cs typeface="Microsoft Yahei"/>
                <a:sym typeface="Microsoft Yahei"/>
                <a:hlinkClick r:id="rId4"/>
              </a:rPr>
              <a:t>https://tfhub.dev/tensorflow/bert_en_uncased_L-24_H-1024_A-16/1</a:t>
            </a:r>
            <a:endParaRPr lang="en-US" sz="2200" dirty="0">
              <a:solidFill>
                <a:schemeClr val="tx1"/>
              </a:solidFill>
              <a:latin typeface="+mj-lt"/>
              <a:ea typeface="Microsoft Yahei"/>
              <a:cs typeface="Microsoft Yahei"/>
              <a:sym typeface="Microsoft Yahei"/>
            </a:endParaRPr>
          </a:p>
          <a:p>
            <a:pPr marL="342900" indent="-342900">
              <a:lnSpc>
                <a:spcPct val="130000"/>
              </a:lnSpc>
              <a:buSzPts val="1833"/>
              <a:buFont typeface="Wingdings" panose="05000000000000000000" pitchFamily="2" charset="2"/>
              <a:buChar char="n"/>
            </a:pPr>
            <a:r>
              <a:rPr lang="en-US" sz="2200" dirty="0">
                <a:solidFill>
                  <a:schemeClr val="tx1"/>
                </a:solidFill>
                <a:latin typeface="+mj-lt"/>
                <a:ea typeface="Microsoft Yahei"/>
                <a:cs typeface="Microsoft Yahei"/>
                <a:sym typeface="Microsoft Yahei"/>
                <a:hlinkClick r:id="rId5"/>
              </a:rPr>
              <a:t>https://www.tensorflow.org/api_docs/python/tf/keras/callbacks</a:t>
            </a:r>
            <a:endParaRPr lang="en-US" sz="2200" dirty="0">
              <a:solidFill>
                <a:schemeClr val="tx1"/>
              </a:solidFill>
              <a:latin typeface="+mj-lt"/>
              <a:ea typeface="Microsoft Yahei"/>
              <a:cs typeface="Microsoft Yahei"/>
              <a:sym typeface="Microsoft Yahei"/>
            </a:endParaRPr>
          </a:p>
          <a:p>
            <a:pPr marL="342900" indent="-342900">
              <a:lnSpc>
                <a:spcPct val="130000"/>
              </a:lnSpc>
              <a:buSzPts val="1833"/>
              <a:buFont typeface="Wingdings" panose="05000000000000000000" pitchFamily="2" charset="2"/>
              <a:buChar char="n"/>
            </a:pPr>
            <a:r>
              <a:rPr lang="en-US" sz="2200" dirty="0">
                <a:solidFill>
                  <a:schemeClr val="tx1"/>
                </a:solidFill>
                <a:latin typeface="+mj-lt"/>
                <a:ea typeface="Microsoft Yahei"/>
                <a:cs typeface="Microsoft Yahei"/>
                <a:sym typeface="Microsoft Yahei"/>
                <a:hlinkClick r:id="rId6"/>
              </a:rPr>
              <a:t>https://leemeng.tw/attack_on_bert_transfer_learning_in_nlp.html</a:t>
            </a:r>
            <a:endParaRPr lang="en-US" sz="2200" dirty="0">
              <a:solidFill>
                <a:schemeClr val="tx1"/>
              </a:solidFill>
              <a:latin typeface="+mj-lt"/>
              <a:ea typeface="Microsoft Yahei"/>
              <a:cs typeface="Microsoft Yahei"/>
              <a:sym typeface="Microsoft Yahei"/>
            </a:endParaRPr>
          </a:p>
          <a:p>
            <a:pPr marL="342900" indent="-342900">
              <a:lnSpc>
                <a:spcPct val="130000"/>
              </a:lnSpc>
              <a:buSzPts val="1833"/>
              <a:buFont typeface="Wingdings" panose="05000000000000000000" pitchFamily="2" charset="2"/>
              <a:buChar char="n"/>
            </a:pPr>
            <a:endParaRPr lang="en-US" sz="2200" dirty="0">
              <a:solidFill>
                <a:schemeClr val="tx1"/>
              </a:solidFill>
              <a:latin typeface="+mj-lt"/>
              <a:ea typeface="Microsoft Yahei"/>
              <a:cs typeface="Microsoft Yahei"/>
              <a:sym typeface="Microsoft Yahei"/>
            </a:endParaRPr>
          </a:p>
          <a:p>
            <a:pPr>
              <a:lnSpc>
                <a:spcPct val="130000"/>
              </a:lnSpc>
              <a:buSzPts val="1833"/>
            </a:pPr>
            <a:r>
              <a:rPr lang="en-US" sz="2200" dirty="0" err="1">
                <a:solidFill>
                  <a:schemeClr val="tx1"/>
                </a:solidFill>
                <a:latin typeface="+mj-lt"/>
                <a:ea typeface="Microsoft Yahei"/>
                <a:cs typeface="Microsoft Yahei"/>
                <a:sym typeface="Microsoft Yahei"/>
              </a:rPr>
              <a:t>Github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Microsoft Yahei"/>
                <a:cs typeface="Microsoft Yahei"/>
                <a:sym typeface="Microsoft Yahei"/>
              </a:rPr>
              <a:t>:</a:t>
            </a:r>
          </a:p>
          <a:p>
            <a:pPr marL="342900" indent="-342900">
              <a:lnSpc>
                <a:spcPct val="130000"/>
              </a:lnSpc>
              <a:buSzPts val="1833"/>
              <a:buFont typeface="Wingdings" panose="05000000000000000000" pitchFamily="2" charset="2"/>
              <a:buChar char="n"/>
            </a:pPr>
            <a:r>
              <a:rPr lang="en-US" sz="2200" dirty="0">
                <a:solidFill>
                  <a:schemeClr val="tx1"/>
                </a:solidFill>
                <a:latin typeface="+mj-lt"/>
                <a:ea typeface="Microsoft Yahei"/>
                <a:cs typeface="Microsoft Yahei"/>
                <a:sym typeface="Microsoft Yahei"/>
                <a:hlinkClick r:id="rId7"/>
              </a:rPr>
              <a:t>https://github.com/jimmy890723/Pattern-recognition/tree/main/BERT</a:t>
            </a:r>
            <a:endParaRPr lang="en-US" sz="2200" dirty="0">
              <a:solidFill>
                <a:schemeClr val="tx1"/>
              </a:solidFill>
              <a:latin typeface="+mj-lt"/>
              <a:ea typeface="Microsoft Yahei"/>
              <a:cs typeface="Microsoft Yahei"/>
              <a:sym typeface="Microsoft Yahei"/>
            </a:endParaRPr>
          </a:p>
          <a:p>
            <a:pPr marL="342900" indent="-342900">
              <a:lnSpc>
                <a:spcPct val="130000"/>
              </a:lnSpc>
              <a:buSzPts val="1833"/>
              <a:buFont typeface="Wingdings" panose="05000000000000000000" pitchFamily="2" charset="2"/>
              <a:buChar char="n"/>
            </a:pPr>
            <a:endParaRPr lang="en-US" sz="2200" dirty="0">
              <a:solidFill>
                <a:schemeClr val="tx1"/>
              </a:solidFill>
              <a:latin typeface="+mj-lt"/>
              <a:ea typeface="Microsoft Yahei"/>
              <a:cs typeface="Microsoft Yahei"/>
              <a:sym typeface="Microsoft Yahei"/>
            </a:endParaRPr>
          </a:p>
          <a:p>
            <a:pPr marL="342900" indent="-342900">
              <a:lnSpc>
                <a:spcPct val="130000"/>
              </a:lnSpc>
              <a:buSzPts val="1833"/>
              <a:buFont typeface="Wingdings" panose="05000000000000000000" pitchFamily="2" charset="2"/>
              <a:buChar char="n"/>
            </a:pPr>
            <a:endParaRPr lang="en-US" sz="2200" dirty="0">
              <a:solidFill>
                <a:schemeClr val="tx1"/>
              </a:solidFill>
              <a:latin typeface="+mj-lt"/>
              <a:ea typeface="Microsoft Yahei"/>
              <a:cs typeface="Microsoft Yahei"/>
              <a:sym typeface="Microsoft Yahei"/>
            </a:endParaRPr>
          </a:p>
          <a:p>
            <a:pPr marL="342900" indent="-342900">
              <a:lnSpc>
                <a:spcPct val="130000"/>
              </a:lnSpc>
              <a:buSzPts val="1833"/>
              <a:buFont typeface="Wingdings" panose="05000000000000000000" pitchFamily="2" charset="2"/>
              <a:buChar char="n"/>
            </a:pPr>
            <a:endParaRPr lang="en-US" sz="2200" dirty="0">
              <a:solidFill>
                <a:schemeClr val="tx1"/>
              </a:solidFill>
              <a:latin typeface="+mj-lt"/>
              <a:ea typeface="Microsoft Yahei"/>
              <a:cs typeface="Microsoft Yahei"/>
              <a:sym typeface="Microsoft Yahei"/>
            </a:endParaRPr>
          </a:p>
          <a:p>
            <a:pPr marL="342900" indent="-342900">
              <a:lnSpc>
                <a:spcPct val="130000"/>
              </a:lnSpc>
              <a:buSzPts val="1833"/>
              <a:buFont typeface="Wingdings" panose="05000000000000000000" pitchFamily="2" charset="2"/>
              <a:buChar char="n"/>
            </a:pPr>
            <a:endParaRPr lang="en-US" sz="2200" b="0" i="0" u="none" strike="noStrike" cap="none" dirty="0">
              <a:solidFill>
                <a:schemeClr val="tx1"/>
              </a:solidFill>
              <a:latin typeface="+mj-lt"/>
              <a:ea typeface="Microsoft Yahei"/>
              <a:cs typeface="Microsoft Yahei"/>
              <a:sym typeface="Microsoft Yahei"/>
            </a:endParaRPr>
          </a:p>
          <a:p>
            <a:pPr marL="342900" indent="-342900">
              <a:lnSpc>
                <a:spcPct val="130000"/>
              </a:lnSpc>
              <a:buSzPts val="1833"/>
              <a:buFont typeface="Wingdings" panose="05000000000000000000" pitchFamily="2" charset="2"/>
              <a:buChar char="n"/>
            </a:pPr>
            <a:endParaRPr lang="en-US" sz="2200" b="0" i="0" u="none" strike="noStrike" cap="none" dirty="0">
              <a:solidFill>
                <a:schemeClr val="tx1"/>
              </a:solidFill>
              <a:latin typeface="+mj-lt"/>
              <a:ea typeface="Microsoft Yahei"/>
              <a:cs typeface="Microsoft Yahei"/>
              <a:sym typeface="Microsoft Yahei"/>
            </a:endParaRPr>
          </a:p>
          <a:p>
            <a:pPr marL="342900" indent="-342900">
              <a:lnSpc>
                <a:spcPct val="130000"/>
              </a:lnSpc>
              <a:buSzPts val="1833"/>
              <a:buFont typeface="Wingdings" panose="05000000000000000000" pitchFamily="2" charset="2"/>
              <a:buChar char="n"/>
            </a:pPr>
            <a:endParaRPr sz="2200" b="0" i="0" u="none" strike="noStrike" cap="none" dirty="0">
              <a:solidFill>
                <a:schemeClr val="tx1"/>
              </a:solidFill>
              <a:latin typeface="+mj-lt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Google Shape;741;g9c56e26e2f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g9c56e26e2f_1_80"/>
          <p:cNvSpPr txBox="1"/>
          <p:nvPr/>
        </p:nvSpPr>
        <p:spPr>
          <a:xfrm>
            <a:off x="809346" y="2875049"/>
            <a:ext cx="10573306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 dirty="0">
                <a:solidFill>
                  <a:srgbClr val="3A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Thanks for your listening!</a:t>
            </a:r>
            <a:endParaRPr sz="6600" b="0" i="0" u="none" strike="noStrike" cap="none" dirty="0">
              <a:solidFill>
                <a:srgbClr val="3A383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834;ged4e8e72d7_2_778">
            <a:extLst>
              <a:ext uri="{FF2B5EF4-FFF2-40B4-BE49-F238E27FC236}">
                <a16:creationId xmlns:a16="http://schemas.microsoft.com/office/drawing/2014/main" id="{8B54A52A-5D1B-4F47-B5D7-B87FDF2E9894}"/>
              </a:ext>
            </a:extLst>
          </p:cNvPr>
          <p:cNvGrpSpPr/>
          <p:nvPr/>
        </p:nvGrpSpPr>
        <p:grpSpPr>
          <a:xfrm>
            <a:off x="7122875" y="435020"/>
            <a:ext cx="5544300" cy="847292"/>
            <a:chOff x="551593" y="497013"/>
            <a:chExt cx="5544300" cy="847292"/>
          </a:xfrm>
        </p:grpSpPr>
        <p:sp>
          <p:nvSpPr>
            <p:cNvPr id="35" name="Google Shape;835;ged4e8e72d7_2_778">
              <a:extLst>
                <a:ext uri="{FF2B5EF4-FFF2-40B4-BE49-F238E27FC236}">
                  <a16:creationId xmlns:a16="http://schemas.microsoft.com/office/drawing/2014/main" id="{AC9C0F7A-E60E-4656-870F-62516FF4BD17}"/>
                </a:ext>
              </a:extLst>
            </p:cNvPr>
            <p:cNvSpPr/>
            <p:nvPr/>
          </p:nvSpPr>
          <p:spPr>
            <a:xfrm>
              <a:off x="551593" y="497013"/>
              <a:ext cx="55443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4800"/>
                <a:buFont typeface="Microsoft Yahei"/>
                <a:buNone/>
              </a:pPr>
              <a:r>
                <a:rPr lang="zh-TW" sz="4800" b="0" i="0" u="none" strike="noStrike" cap="none" dirty="0">
                  <a:solidFill>
                    <a:srgbClr val="3B383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CONTENTS</a:t>
              </a:r>
              <a:endParaRPr sz="4800" b="0" i="0" u="none" strike="noStrike" cap="none" dirty="0">
                <a:solidFill>
                  <a:srgbClr val="3B383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36" name="Google Shape;836;ged4e8e72d7_2_778">
              <a:extLst>
                <a:ext uri="{FF2B5EF4-FFF2-40B4-BE49-F238E27FC236}">
                  <a16:creationId xmlns:a16="http://schemas.microsoft.com/office/drawing/2014/main" id="{B6B58F60-BD05-4851-8BC8-3DDFC4532B1C}"/>
                </a:ext>
              </a:extLst>
            </p:cNvPr>
            <p:cNvCxnSpPr/>
            <p:nvPr/>
          </p:nvCxnSpPr>
          <p:spPr>
            <a:xfrm>
              <a:off x="707839" y="1344305"/>
              <a:ext cx="5119800" cy="0"/>
            </a:xfrm>
            <a:prstGeom prst="straightConnector1">
              <a:avLst/>
            </a:prstGeom>
            <a:noFill/>
            <a:ln w="25400" cap="flat" cmpd="sng">
              <a:solidFill>
                <a:srgbClr val="3B383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7" name="Google Shape;837;ged4e8e72d7_2_778">
            <a:extLst>
              <a:ext uri="{FF2B5EF4-FFF2-40B4-BE49-F238E27FC236}">
                <a16:creationId xmlns:a16="http://schemas.microsoft.com/office/drawing/2014/main" id="{B18332CA-62DD-42AA-BF5A-3DFC626384BC}"/>
              </a:ext>
            </a:extLst>
          </p:cNvPr>
          <p:cNvGrpSpPr/>
          <p:nvPr/>
        </p:nvGrpSpPr>
        <p:grpSpPr>
          <a:xfrm>
            <a:off x="1370589" y="1282296"/>
            <a:ext cx="3834878" cy="1046100"/>
            <a:chOff x="503284" y="3114381"/>
            <a:chExt cx="3834878" cy="1046100"/>
          </a:xfrm>
        </p:grpSpPr>
        <p:sp>
          <p:nvSpPr>
            <p:cNvPr id="38" name="Google Shape;838;ged4e8e72d7_2_778">
              <a:extLst>
                <a:ext uri="{FF2B5EF4-FFF2-40B4-BE49-F238E27FC236}">
                  <a16:creationId xmlns:a16="http://schemas.microsoft.com/office/drawing/2014/main" id="{8502163C-C99F-4E86-9542-2F4CE39D1C7B}"/>
                </a:ext>
              </a:extLst>
            </p:cNvPr>
            <p:cNvSpPr/>
            <p:nvPr/>
          </p:nvSpPr>
          <p:spPr>
            <a:xfrm rot="-2700000">
              <a:off x="654679" y="3269382"/>
              <a:ext cx="743311" cy="736098"/>
            </a:xfrm>
            <a:prstGeom prst="rect">
              <a:avLst/>
            </a:prstGeom>
            <a:noFill/>
            <a:ln w="19050" cap="flat" cmpd="sng">
              <a:solidFill>
                <a:srgbClr val="B6C6DD">
                  <a:alpha val="5098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3B383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39" name="Google Shape;839;ged4e8e72d7_2_778">
              <a:extLst>
                <a:ext uri="{FF2B5EF4-FFF2-40B4-BE49-F238E27FC236}">
                  <a16:creationId xmlns:a16="http://schemas.microsoft.com/office/drawing/2014/main" id="{224C9CD1-B8AA-4F6D-BCEE-878C0BB6B154}"/>
                </a:ext>
              </a:extLst>
            </p:cNvPr>
            <p:cNvGrpSpPr/>
            <p:nvPr/>
          </p:nvGrpSpPr>
          <p:grpSpPr>
            <a:xfrm>
              <a:off x="569148" y="3180235"/>
              <a:ext cx="3769014" cy="914400"/>
              <a:chOff x="569148" y="3180235"/>
              <a:chExt cx="3769014" cy="914400"/>
            </a:xfrm>
          </p:grpSpPr>
          <p:sp>
            <p:nvSpPr>
              <p:cNvPr id="40" name="Google Shape;840;ged4e8e72d7_2_778">
                <a:extLst>
                  <a:ext uri="{FF2B5EF4-FFF2-40B4-BE49-F238E27FC236}">
                    <a16:creationId xmlns:a16="http://schemas.microsoft.com/office/drawing/2014/main" id="{4C656750-2C20-412E-96E5-3553EA9A2989}"/>
                  </a:ext>
                </a:extLst>
              </p:cNvPr>
              <p:cNvSpPr txBox="1"/>
              <p:nvPr/>
            </p:nvSpPr>
            <p:spPr>
              <a:xfrm>
                <a:off x="1549362" y="3383659"/>
                <a:ext cx="27888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2400" dirty="0">
                    <a:solidFill>
                      <a:schemeClr val="dk1"/>
                    </a:solidFill>
                    <a:latin typeface="Georgia" panose="02040502050405020303" pitchFamily="18" charset="0"/>
                    <a:ea typeface="Microsoft YaHei"/>
                    <a:cs typeface="Gautami" panose="020B0502040204020203" pitchFamily="34" charset="0"/>
                    <a:sym typeface="Microsoft YaHei"/>
                  </a:rPr>
                  <a:t>題目介紹</a:t>
                </a:r>
                <a:endParaRPr sz="2400" b="0" i="0" u="none" strike="noStrike" cap="none" dirty="0">
                  <a:solidFill>
                    <a:schemeClr val="dk1"/>
                  </a:solidFill>
                  <a:latin typeface="Georgia" panose="02040502050405020303" pitchFamily="18" charset="0"/>
                  <a:ea typeface="Microsoft YaHei"/>
                  <a:cs typeface="Gautami" panose="020B0502040204020203" pitchFamily="34" charset="0"/>
                  <a:sym typeface="Microsoft YaHei"/>
                </a:endParaRPr>
              </a:p>
            </p:txBody>
          </p:sp>
          <p:sp>
            <p:nvSpPr>
              <p:cNvPr id="41" name="Google Shape;841;ged4e8e72d7_2_778">
                <a:extLst>
                  <a:ext uri="{FF2B5EF4-FFF2-40B4-BE49-F238E27FC236}">
                    <a16:creationId xmlns:a16="http://schemas.microsoft.com/office/drawing/2014/main" id="{EF71935E-1666-41E4-8DB3-5B1810003757}"/>
                  </a:ext>
                </a:extLst>
              </p:cNvPr>
              <p:cNvSpPr/>
              <p:nvPr/>
            </p:nvSpPr>
            <p:spPr>
              <a:xfrm>
                <a:off x="569148" y="3180235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B3838"/>
                  </a:buClr>
                  <a:buSzPts val="4800"/>
                  <a:buFont typeface="Microsoft Yahei"/>
                  <a:buNone/>
                </a:pPr>
                <a:r>
                  <a:rPr lang="zh-TW" sz="4800" b="1" i="0" u="none" strike="noStrike" cap="none" dirty="0">
                    <a:solidFill>
                      <a:srgbClr val="3B3838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1</a:t>
                </a:r>
                <a:endParaRPr sz="4800" b="1" i="0" u="none" strike="noStrike" cap="none" dirty="0">
                  <a:solidFill>
                    <a:srgbClr val="3B3838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42" name="Google Shape;842;ged4e8e72d7_2_778">
            <a:extLst>
              <a:ext uri="{FF2B5EF4-FFF2-40B4-BE49-F238E27FC236}">
                <a16:creationId xmlns:a16="http://schemas.microsoft.com/office/drawing/2014/main" id="{1EF805BF-E1C0-415F-B3E7-07AFC6E4DEB2}"/>
              </a:ext>
            </a:extLst>
          </p:cNvPr>
          <p:cNvGrpSpPr/>
          <p:nvPr/>
        </p:nvGrpSpPr>
        <p:grpSpPr>
          <a:xfrm>
            <a:off x="2648239" y="2592538"/>
            <a:ext cx="3982198" cy="1046100"/>
            <a:chOff x="6818727" y="3114381"/>
            <a:chExt cx="3982198" cy="1046100"/>
          </a:xfrm>
        </p:grpSpPr>
        <p:sp>
          <p:nvSpPr>
            <p:cNvPr id="43" name="Google Shape;843;ged4e8e72d7_2_778">
              <a:extLst>
                <a:ext uri="{FF2B5EF4-FFF2-40B4-BE49-F238E27FC236}">
                  <a16:creationId xmlns:a16="http://schemas.microsoft.com/office/drawing/2014/main" id="{9D67CCFF-7C37-4029-AE4A-25776F419027}"/>
                </a:ext>
              </a:extLst>
            </p:cNvPr>
            <p:cNvSpPr txBox="1"/>
            <p:nvPr/>
          </p:nvSpPr>
          <p:spPr>
            <a:xfrm>
              <a:off x="7864824" y="3437445"/>
              <a:ext cx="2936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TW" altLang="en-US" sz="2400" dirty="0">
                  <a:solidFill>
                    <a:schemeClr val="dk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使用工具</a:t>
              </a:r>
              <a:endParaRPr sz="2400" b="0" i="0" u="none" strike="noStrike" cap="none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endParaRPr>
            </a:p>
          </p:txBody>
        </p:sp>
        <p:sp>
          <p:nvSpPr>
            <p:cNvPr id="44" name="Google Shape;844;ged4e8e72d7_2_778">
              <a:extLst>
                <a:ext uri="{FF2B5EF4-FFF2-40B4-BE49-F238E27FC236}">
                  <a16:creationId xmlns:a16="http://schemas.microsoft.com/office/drawing/2014/main" id="{DE613B6E-6B45-40A9-9CD4-FDDF38456516}"/>
                </a:ext>
              </a:extLst>
            </p:cNvPr>
            <p:cNvSpPr/>
            <p:nvPr/>
          </p:nvSpPr>
          <p:spPr>
            <a:xfrm>
              <a:off x="6887633" y="318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4800"/>
                <a:buFont typeface="Microsoft Yahei"/>
                <a:buNone/>
              </a:pPr>
              <a:r>
                <a:rPr lang="zh-TW" sz="4800" b="1" i="0" u="none" strike="noStrike" cap="none" dirty="0">
                  <a:solidFill>
                    <a:srgbClr val="3B383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2</a:t>
              </a:r>
              <a:endParaRPr sz="4800" b="1" i="0" u="none" strike="noStrike" cap="none" dirty="0">
                <a:solidFill>
                  <a:srgbClr val="3B383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5" name="Google Shape;845;ged4e8e72d7_2_778">
              <a:extLst>
                <a:ext uri="{FF2B5EF4-FFF2-40B4-BE49-F238E27FC236}">
                  <a16:creationId xmlns:a16="http://schemas.microsoft.com/office/drawing/2014/main" id="{4843780A-A304-4242-B517-94022518C5B8}"/>
                </a:ext>
              </a:extLst>
            </p:cNvPr>
            <p:cNvSpPr/>
            <p:nvPr/>
          </p:nvSpPr>
          <p:spPr>
            <a:xfrm rot="-2700000">
              <a:off x="6970121" y="3269382"/>
              <a:ext cx="743311" cy="736098"/>
            </a:xfrm>
            <a:prstGeom prst="rect">
              <a:avLst/>
            </a:prstGeom>
            <a:noFill/>
            <a:ln w="19050" cap="flat" cmpd="sng">
              <a:solidFill>
                <a:srgbClr val="B6C6DD">
                  <a:alpha val="5098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3B383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6" name="Google Shape;846;ged4e8e72d7_2_778">
            <a:extLst>
              <a:ext uri="{FF2B5EF4-FFF2-40B4-BE49-F238E27FC236}">
                <a16:creationId xmlns:a16="http://schemas.microsoft.com/office/drawing/2014/main" id="{71A8CD5C-454B-47F3-A0BA-CEB1911AA9FE}"/>
              </a:ext>
            </a:extLst>
          </p:cNvPr>
          <p:cNvGrpSpPr/>
          <p:nvPr/>
        </p:nvGrpSpPr>
        <p:grpSpPr>
          <a:xfrm>
            <a:off x="3943045" y="3948757"/>
            <a:ext cx="3767203" cy="914400"/>
            <a:chOff x="233397" y="4890514"/>
            <a:chExt cx="3767203" cy="914400"/>
          </a:xfrm>
        </p:grpSpPr>
        <p:sp>
          <p:nvSpPr>
            <p:cNvPr id="47" name="Google Shape;847;ged4e8e72d7_2_778">
              <a:extLst>
                <a:ext uri="{FF2B5EF4-FFF2-40B4-BE49-F238E27FC236}">
                  <a16:creationId xmlns:a16="http://schemas.microsoft.com/office/drawing/2014/main" id="{BF0297D6-4ADA-4B81-883C-45CB368C9FE7}"/>
                </a:ext>
              </a:extLst>
            </p:cNvPr>
            <p:cNvSpPr txBox="1"/>
            <p:nvPr/>
          </p:nvSpPr>
          <p:spPr>
            <a:xfrm>
              <a:off x="1211800" y="5147609"/>
              <a:ext cx="27888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zh-TW" altLang="en-US" sz="2400" b="0" i="0" u="none" strike="noStrike" cap="none" dirty="0">
                  <a:solidFill>
                    <a:schemeClr val="dk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/>
                </a:rPr>
                <a:t>重要函式</a:t>
              </a:r>
              <a:endParaRPr lang="en-US" sz="2400" b="0" i="0" u="none" strike="noStrike" cap="none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endParaRPr>
            </a:p>
          </p:txBody>
        </p:sp>
        <p:sp>
          <p:nvSpPr>
            <p:cNvPr id="48" name="Google Shape;848;ged4e8e72d7_2_778">
              <a:extLst>
                <a:ext uri="{FF2B5EF4-FFF2-40B4-BE49-F238E27FC236}">
                  <a16:creationId xmlns:a16="http://schemas.microsoft.com/office/drawing/2014/main" id="{3008BA1B-0025-4E57-8931-BC9579CF04A7}"/>
                </a:ext>
              </a:extLst>
            </p:cNvPr>
            <p:cNvSpPr/>
            <p:nvPr/>
          </p:nvSpPr>
          <p:spPr>
            <a:xfrm>
              <a:off x="233397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4800"/>
                <a:buFont typeface="Microsoft Yahei"/>
                <a:buNone/>
              </a:pPr>
              <a:r>
                <a:rPr lang="zh-TW" sz="4800" b="1" i="0" u="none" strike="noStrike" cap="none" dirty="0">
                  <a:solidFill>
                    <a:srgbClr val="3B383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3</a:t>
              </a:r>
              <a:endParaRPr sz="4800" b="1" i="0" u="none" strike="noStrike" cap="none" dirty="0">
                <a:solidFill>
                  <a:srgbClr val="3B383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9" name="Google Shape;849;ged4e8e72d7_2_778">
              <a:extLst>
                <a:ext uri="{FF2B5EF4-FFF2-40B4-BE49-F238E27FC236}">
                  <a16:creationId xmlns:a16="http://schemas.microsoft.com/office/drawing/2014/main" id="{5CCCADEE-211A-4B52-9B15-35CF4A305C70}"/>
                </a:ext>
              </a:extLst>
            </p:cNvPr>
            <p:cNvSpPr/>
            <p:nvPr/>
          </p:nvSpPr>
          <p:spPr>
            <a:xfrm rot="-2700000">
              <a:off x="317086" y="4989065"/>
              <a:ext cx="743311" cy="736098"/>
            </a:xfrm>
            <a:prstGeom prst="rect">
              <a:avLst/>
            </a:prstGeom>
            <a:noFill/>
            <a:ln w="19050" cap="flat" cmpd="sng">
              <a:solidFill>
                <a:srgbClr val="B6C6DD">
                  <a:alpha val="5098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3B383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0" name="Google Shape;850;ged4e8e72d7_2_778">
            <a:extLst>
              <a:ext uri="{FF2B5EF4-FFF2-40B4-BE49-F238E27FC236}">
                <a16:creationId xmlns:a16="http://schemas.microsoft.com/office/drawing/2014/main" id="{06E3F304-E361-49D1-A58A-CCB7663B195B}"/>
              </a:ext>
            </a:extLst>
          </p:cNvPr>
          <p:cNvGrpSpPr/>
          <p:nvPr/>
        </p:nvGrpSpPr>
        <p:grpSpPr>
          <a:xfrm>
            <a:off x="5241092" y="5264403"/>
            <a:ext cx="3763566" cy="914400"/>
            <a:chOff x="6887633" y="4890514"/>
            <a:chExt cx="3763566" cy="914400"/>
          </a:xfrm>
        </p:grpSpPr>
        <p:sp>
          <p:nvSpPr>
            <p:cNvPr id="51" name="Google Shape;851;ged4e8e72d7_2_778">
              <a:extLst>
                <a:ext uri="{FF2B5EF4-FFF2-40B4-BE49-F238E27FC236}">
                  <a16:creationId xmlns:a16="http://schemas.microsoft.com/office/drawing/2014/main" id="{E585E425-E137-48CB-A7BB-90802570C527}"/>
                </a:ext>
              </a:extLst>
            </p:cNvPr>
            <p:cNvSpPr txBox="1"/>
            <p:nvPr/>
          </p:nvSpPr>
          <p:spPr>
            <a:xfrm>
              <a:off x="7862399" y="5157184"/>
              <a:ext cx="27888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zh-TW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  <a:sym typeface="Microsoft Yahei"/>
                </a:rPr>
                <a:t>成果展示</a:t>
              </a:r>
              <a:endParaRPr 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endParaRPr>
            </a:p>
          </p:txBody>
        </p:sp>
        <p:sp>
          <p:nvSpPr>
            <p:cNvPr id="52" name="Google Shape;852;ged4e8e72d7_2_778">
              <a:extLst>
                <a:ext uri="{FF2B5EF4-FFF2-40B4-BE49-F238E27FC236}">
                  <a16:creationId xmlns:a16="http://schemas.microsoft.com/office/drawing/2014/main" id="{C0AF13D5-5713-4241-8883-6C6481893978}"/>
                </a:ext>
              </a:extLst>
            </p:cNvPr>
            <p:cNvSpPr/>
            <p:nvPr/>
          </p:nvSpPr>
          <p:spPr>
            <a:xfrm>
              <a:off x="6887633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4800"/>
                <a:buFont typeface="Microsoft Yahei"/>
                <a:buNone/>
              </a:pPr>
              <a:r>
                <a:rPr lang="zh-TW" sz="4800" b="1" i="0" u="none" strike="noStrike" cap="none" dirty="0">
                  <a:solidFill>
                    <a:srgbClr val="3B383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 sz="4800" b="1" i="0" u="none" strike="noStrike" cap="none" dirty="0">
                <a:solidFill>
                  <a:srgbClr val="3B383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3" name="Google Shape;853;ged4e8e72d7_2_778">
              <a:extLst>
                <a:ext uri="{FF2B5EF4-FFF2-40B4-BE49-F238E27FC236}">
                  <a16:creationId xmlns:a16="http://schemas.microsoft.com/office/drawing/2014/main" id="{E9C7EB99-D35B-4865-8D17-F017E176E95E}"/>
                </a:ext>
              </a:extLst>
            </p:cNvPr>
            <p:cNvSpPr/>
            <p:nvPr/>
          </p:nvSpPr>
          <p:spPr>
            <a:xfrm rot="-2700000">
              <a:off x="6967691" y="4989065"/>
              <a:ext cx="743311" cy="736098"/>
            </a:xfrm>
            <a:prstGeom prst="rect">
              <a:avLst/>
            </a:prstGeom>
            <a:noFill/>
            <a:ln w="19050" cap="flat" cmpd="sng">
              <a:solidFill>
                <a:srgbClr val="B6C6DD">
                  <a:alpha val="5098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3B383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67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"/>
          <p:cNvSpPr/>
          <p:nvPr/>
        </p:nvSpPr>
        <p:spPr>
          <a:xfrm>
            <a:off x="725020" y="486775"/>
            <a:ext cx="5533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altLang="en-US" sz="2800" b="1" i="0" u="none" strike="noStrike" cap="none" dirty="0">
                <a:solidFill>
                  <a:srgbClr val="3B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題目介紹</a:t>
            </a:r>
            <a:endParaRPr sz="2800" b="1" i="0" u="none" strike="noStrike" cap="none" dirty="0">
              <a:solidFill>
                <a:srgbClr val="3B383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2" name="Google Shape;462;p4"/>
          <p:cNvSpPr/>
          <p:nvPr/>
        </p:nvSpPr>
        <p:spPr>
          <a:xfrm>
            <a:off x="818506" y="1050525"/>
            <a:ext cx="948600" cy="6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3" name="Google Shape;463;p4"/>
          <p:cNvSpPr/>
          <p:nvPr/>
        </p:nvSpPr>
        <p:spPr>
          <a:xfrm>
            <a:off x="1790699" y="1050525"/>
            <a:ext cx="1921200" cy="61500"/>
          </a:xfrm>
          <a:prstGeom prst="rect">
            <a:avLst/>
          </a:prstGeom>
          <a:solidFill>
            <a:srgbClr val="DEDE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2BFAA2E-D580-4ADE-B438-F16DADC2F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06" y="1292068"/>
            <a:ext cx="8325494" cy="1851668"/>
          </a:xfrm>
          <a:prstGeom prst="rect">
            <a:avLst/>
          </a:prstGeom>
        </p:spPr>
      </p:pic>
      <p:sp>
        <p:nvSpPr>
          <p:cNvPr id="13" name="Google Shape;464;p4">
            <a:extLst>
              <a:ext uri="{FF2B5EF4-FFF2-40B4-BE49-F238E27FC236}">
                <a16:creationId xmlns:a16="http://schemas.microsoft.com/office/drawing/2014/main" id="{BA5D758C-2A29-481F-B063-19F93949CCE6}"/>
              </a:ext>
            </a:extLst>
          </p:cNvPr>
          <p:cNvSpPr/>
          <p:nvPr/>
        </p:nvSpPr>
        <p:spPr>
          <a:xfrm>
            <a:off x="818506" y="3815497"/>
            <a:ext cx="2971069" cy="1665861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3A3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預測哪些推文是關於真正的災難，哪些不是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383A5B-174A-4D1A-B75F-1B5473F16A60}"/>
              </a:ext>
            </a:extLst>
          </p:cNvPr>
          <p:cNvSpPr/>
          <p:nvPr/>
        </p:nvSpPr>
        <p:spPr>
          <a:xfrm>
            <a:off x="857343" y="3315409"/>
            <a:ext cx="2893393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題目要求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5A53046-CD00-4B0F-B813-98112CFB96A2}"/>
              </a:ext>
            </a:extLst>
          </p:cNvPr>
          <p:cNvSpPr/>
          <p:nvPr/>
        </p:nvSpPr>
        <p:spPr>
          <a:xfrm>
            <a:off x="4444853" y="3286367"/>
            <a:ext cx="2893393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Data (Train)</a:t>
            </a:r>
            <a:endParaRPr lang="zh-TW" altLang="en-US" sz="20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FD408F-04BA-4536-8559-277FBE1638AC}"/>
              </a:ext>
            </a:extLst>
          </p:cNvPr>
          <p:cNvSpPr/>
          <p:nvPr/>
        </p:nvSpPr>
        <p:spPr>
          <a:xfrm>
            <a:off x="8441264" y="3286366"/>
            <a:ext cx="2893393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Submission (Test)</a:t>
            </a:r>
            <a:endParaRPr lang="zh-TW" altLang="en-US" sz="2000" b="1" dirty="0"/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98154ED5-DF24-4073-AE6A-BDCC37A2D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88" y="3815497"/>
            <a:ext cx="3513124" cy="292633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0CEA2DD-713D-4664-B5A7-6AE187AB9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5654" y="3831730"/>
            <a:ext cx="1564611" cy="25983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"/>
          <p:cNvSpPr/>
          <p:nvPr/>
        </p:nvSpPr>
        <p:spPr>
          <a:xfrm>
            <a:off x="725020" y="486775"/>
            <a:ext cx="5533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altLang="en-US" sz="2800" b="1" dirty="0">
                <a:solidFill>
                  <a:srgbClr val="3B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使用工具</a:t>
            </a:r>
            <a:endParaRPr sz="2800" b="1" i="0" u="none" strike="noStrike" cap="none" dirty="0">
              <a:solidFill>
                <a:srgbClr val="3B383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2" name="Google Shape;462;p4"/>
          <p:cNvSpPr/>
          <p:nvPr/>
        </p:nvSpPr>
        <p:spPr>
          <a:xfrm>
            <a:off x="818506" y="1050525"/>
            <a:ext cx="948600" cy="6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3" name="Google Shape;463;p4"/>
          <p:cNvSpPr/>
          <p:nvPr/>
        </p:nvSpPr>
        <p:spPr>
          <a:xfrm>
            <a:off x="1790699" y="1050525"/>
            <a:ext cx="1921200" cy="61500"/>
          </a:xfrm>
          <a:prstGeom prst="rect">
            <a:avLst/>
          </a:prstGeom>
          <a:solidFill>
            <a:srgbClr val="DEDE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480570-F815-4174-A324-48A2980EF2C8}"/>
              </a:ext>
            </a:extLst>
          </p:cNvPr>
          <p:cNvSpPr/>
          <p:nvPr/>
        </p:nvSpPr>
        <p:spPr>
          <a:xfrm>
            <a:off x="818506" y="1570250"/>
            <a:ext cx="4830269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import</a:t>
            </a:r>
            <a:endParaRPr lang="zh-TW" altLang="en-US" sz="2000" b="1" dirty="0"/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972A089E-9F94-4DE4-81A5-511BB0CCF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06" y="2166157"/>
            <a:ext cx="6039452" cy="110021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05CBB579-AA3E-4516-9D91-C7FD3C72FD86}"/>
              </a:ext>
            </a:extLst>
          </p:cNvPr>
          <p:cNvSpPr/>
          <p:nvPr/>
        </p:nvSpPr>
        <p:spPr>
          <a:xfrm>
            <a:off x="818505" y="3551900"/>
            <a:ext cx="4830269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model</a:t>
            </a:r>
            <a:endParaRPr lang="zh-TW" altLang="en-US" sz="2000" b="1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486EC5F-96FB-4E46-9CF0-D330F5EEB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20" y="4111091"/>
            <a:ext cx="6711798" cy="399408"/>
          </a:xfrm>
          <a:prstGeom prst="rect">
            <a:avLst/>
          </a:prstGeom>
        </p:spPr>
      </p:pic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849395CB-C445-4C3D-B2B8-4EC49C5761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096" y="4550751"/>
            <a:ext cx="3902405" cy="189906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5E0BCD24-9866-4958-8797-3C8F1FCFBE1E}"/>
              </a:ext>
            </a:extLst>
          </p:cNvPr>
          <p:cNvSpPr txBox="1"/>
          <p:nvPr/>
        </p:nvSpPr>
        <p:spPr>
          <a:xfrm>
            <a:off x="4319081" y="2177793"/>
            <a:ext cx="164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存放</a:t>
            </a:r>
            <a:r>
              <a:rPr lang="en-US" altLang="zh-TW" b="1" dirty="0">
                <a:solidFill>
                  <a:srgbClr val="FF0000"/>
                </a:solidFill>
              </a:rPr>
              <a:t>model</a:t>
            </a:r>
            <a:r>
              <a:rPr lang="zh-TW" altLang="en-US" b="1" dirty="0">
                <a:solidFill>
                  <a:srgbClr val="FF0000"/>
                </a:solidFill>
              </a:rPr>
              <a:t>的平台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CB5B684-969B-44DC-923E-347C8C107115}"/>
              </a:ext>
            </a:extLst>
          </p:cNvPr>
          <p:cNvSpPr txBox="1"/>
          <p:nvPr/>
        </p:nvSpPr>
        <p:spPr>
          <a:xfrm>
            <a:off x="3109897" y="2446547"/>
            <a:ext cx="180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字詞標記化</a:t>
            </a:r>
            <a:r>
              <a:rPr lang="en-US" altLang="zh-TW" b="1" dirty="0">
                <a:solidFill>
                  <a:srgbClr val="FF0000"/>
                </a:solidFill>
              </a:rPr>
              <a:t>(token)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C509C35-1C56-4B01-B9B6-5BADBE5ADBAF}"/>
              </a:ext>
            </a:extLst>
          </p:cNvPr>
          <p:cNvSpPr txBox="1"/>
          <p:nvPr/>
        </p:nvSpPr>
        <p:spPr>
          <a:xfrm>
            <a:off x="6857959" y="2746909"/>
            <a:ext cx="90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資料分割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84DB7CD-9490-476A-8EB4-157258D20981}"/>
              </a:ext>
            </a:extLst>
          </p:cNvPr>
          <p:cNvSpPr txBox="1"/>
          <p:nvPr/>
        </p:nvSpPr>
        <p:spPr>
          <a:xfrm>
            <a:off x="3491770" y="2958590"/>
            <a:ext cx="164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model</a:t>
            </a:r>
            <a:r>
              <a:rPr lang="zh-TW" altLang="en-US" b="1" dirty="0">
                <a:solidFill>
                  <a:srgbClr val="FF0000"/>
                </a:solidFill>
              </a:rPr>
              <a:t>運行的平台</a:t>
            </a:r>
          </a:p>
        </p:txBody>
      </p:sp>
    </p:spTree>
    <p:extLst>
      <p:ext uri="{BB962C8B-B14F-4D97-AF65-F5344CB8AC3E}">
        <p14:creationId xmlns:p14="http://schemas.microsoft.com/office/powerpoint/2010/main" val="151949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"/>
          <p:cNvSpPr/>
          <p:nvPr/>
        </p:nvSpPr>
        <p:spPr>
          <a:xfrm>
            <a:off x="725020" y="486775"/>
            <a:ext cx="5533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altLang="en-US" sz="2800" b="1" dirty="0">
                <a:solidFill>
                  <a:srgbClr val="3B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使用工具</a:t>
            </a:r>
            <a:endParaRPr sz="2800" b="1" i="0" u="none" strike="noStrike" cap="none" dirty="0">
              <a:solidFill>
                <a:srgbClr val="3B383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2" name="Google Shape;462;p4"/>
          <p:cNvSpPr/>
          <p:nvPr/>
        </p:nvSpPr>
        <p:spPr>
          <a:xfrm>
            <a:off x="818506" y="1050525"/>
            <a:ext cx="948600" cy="6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3" name="Google Shape;463;p4"/>
          <p:cNvSpPr/>
          <p:nvPr/>
        </p:nvSpPr>
        <p:spPr>
          <a:xfrm>
            <a:off x="1790699" y="1050525"/>
            <a:ext cx="1921200" cy="61500"/>
          </a:xfrm>
          <a:prstGeom prst="rect">
            <a:avLst/>
          </a:prstGeom>
          <a:solidFill>
            <a:srgbClr val="DEDE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480570-F815-4174-A324-48A2980EF2C8}"/>
              </a:ext>
            </a:extLst>
          </p:cNvPr>
          <p:cNvSpPr/>
          <p:nvPr/>
        </p:nvSpPr>
        <p:spPr>
          <a:xfrm>
            <a:off x="6095999" y="918775"/>
            <a:ext cx="4830269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Bert_en_uncased_L-24_H-1024_A-16</a:t>
            </a:r>
            <a:endParaRPr lang="zh-TW" altLang="en-US" sz="2000" b="1" dirty="0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C731B241-BCE2-44A0-B5C3-A69FFEF264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8"/>
          <a:stretch/>
        </p:blipFill>
        <p:spPr>
          <a:xfrm>
            <a:off x="5651770" y="1355883"/>
            <a:ext cx="5843237" cy="550211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7F0DE19-054C-4CE3-8117-309CD4E1CAB6}"/>
              </a:ext>
            </a:extLst>
          </p:cNvPr>
          <p:cNvSpPr/>
          <p:nvPr/>
        </p:nvSpPr>
        <p:spPr>
          <a:xfrm>
            <a:off x="336164" y="1570250"/>
            <a:ext cx="4830269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/>
              <a:t>Dataset_splite</a:t>
            </a:r>
            <a:endParaRPr lang="zh-TW" altLang="en-US" sz="2000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3BD1488-9EE2-4AF8-A136-7FA26CC8E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64" y="2259739"/>
            <a:ext cx="4732410" cy="422536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E32F892-AE4D-4D3D-8F65-B4154AC0336A}"/>
              </a:ext>
            </a:extLst>
          </p:cNvPr>
          <p:cNvSpPr txBox="1"/>
          <p:nvPr/>
        </p:nvSpPr>
        <p:spPr>
          <a:xfrm>
            <a:off x="336164" y="2771227"/>
            <a:ext cx="341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Train : Validation  = 8 : 2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31922F-AE62-4EE0-A1E8-0CEF15E837F2}"/>
              </a:ext>
            </a:extLst>
          </p:cNvPr>
          <p:cNvSpPr/>
          <p:nvPr/>
        </p:nvSpPr>
        <p:spPr>
          <a:xfrm>
            <a:off x="336164" y="3658112"/>
            <a:ext cx="4830269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callback</a:t>
            </a:r>
            <a:endParaRPr lang="zh-TW" altLang="en-US" sz="2000" b="1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EE8338F-38C3-43F7-81CF-E3CB6981C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164" y="4212098"/>
            <a:ext cx="4996071" cy="343079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7F5E7E4F-7054-434C-BCE5-624077FDF3EF}"/>
              </a:ext>
            </a:extLst>
          </p:cNvPr>
          <p:cNvSpPr txBox="1"/>
          <p:nvPr/>
        </p:nvSpPr>
        <p:spPr>
          <a:xfrm>
            <a:off x="240987" y="4716329"/>
            <a:ext cx="4501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Checkpoint:</a:t>
            </a:r>
            <a:r>
              <a:rPr lang="zh-TW" altLang="en-US" sz="2000" b="1" dirty="0">
                <a:solidFill>
                  <a:srgbClr val="FF0000"/>
                </a:solidFill>
              </a:rPr>
              <a:t>保存模型供後續繼續訓練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r>
              <a:rPr lang="en-US" altLang="zh-TW" sz="2000" b="1" dirty="0">
                <a:solidFill>
                  <a:srgbClr val="FF0000"/>
                </a:solidFill>
              </a:rPr>
              <a:t>ES:</a:t>
            </a:r>
            <a:r>
              <a:rPr lang="zh-TW" altLang="en-US" sz="2000" b="1" dirty="0">
                <a:solidFill>
                  <a:srgbClr val="FF0000"/>
                </a:solidFill>
              </a:rPr>
              <a:t>檢查迭代的</a:t>
            </a:r>
            <a:r>
              <a:rPr lang="en-US" altLang="zh-TW" sz="2000" b="1" dirty="0">
                <a:solidFill>
                  <a:srgbClr val="FF0000"/>
                </a:solidFill>
              </a:rPr>
              <a:t>loss</a:t>
            </a:r>
            <a:r>
              <a:rPr lang="zh-TW" altLang="en-US" sz="2000" b="1" dirty="0">
                <a:solidFill>
                  <a:srgbClr val="FF0000"/>
                </a:solidFill>
              </a:rPr>
              <a:t>率是否不再減少，若是則停止訓練</a:t>
            </a:r>
          </a:p>
        </p:txBody>
      </p:sp>
    </p:spTree>
    <p:extLst>
      <p:ext uri="{BB962C8B-B14F-4D97-AF65-F5344CB8AC3E}">
        <p14:creationId xmlns:p14="http://schemas.microsoft.com/office/powerpoint/2010/main" val="245139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"/>
          <p:cNvSpPr/>
          <p:nvPr/>
        </p:nvSpPr>
        <p:spPr>
          <a:xfrm>
            <a:off x="725020" y="486775"/>
            <a:ext cx="5533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altLang="en-US" sz="2800" b="1" dirty="0">
                <a:solidFill>
                  <a:srgbClr val="3B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重要函式</a:t>
            </a:r>
            <a:endParaRPr sz="2800" b="1" i="0" u="none" strike="noStrike" cap="none" dirty="0">
              <a:solidFill>
                <a:srgbClr val="3B383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2" name="Google Shape;462;p4"/>
          <p:cNvSpPr/>
          <p:nvPr/>
        </p:nvSpPr>
        <p:spPr>
          <a:xfrm>
            <a:off x="818506" y="1050525"/>
            <a:ext cx="948600" cy="6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3" name="Google Shape;463;p4"/>
          <p:cNvSpPr/>
          <p:nvPr/>
        </p:nvSpPr>
        <p:spPr>
          <a:xfrm>
            <a:off x="1790699" y="1050525"/>
            <a:ext cx="1921200" cy="61500"/>
          </a:xfrm>
          <a:prstGeom prst="rect">
            <a:avLst/>
          </a:prstGeom>
          <a:solidFill>
            <a:srgbClr val="DEDE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480570-F815-4174-A324-48A2980EF2C8}"/>
              </a:ext>
            </a:extLst>
          </p:cNvPr>
          <p:cNvSpPr/>
          <p:nvPr/>
        </p:nvSpPr>
        <p:spPr>
          <a:xfrm>
            <a:off x="818506" y="1570250"/>
            <a:ext cx="4830269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/>
              <a:t>bert_encode</a:t>
            </a:r>
            <a:endParaRPr lang="zh-TW" altLang="en-US" sz="2000" b="1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F7C6FD2F-7D4B-4AE2-8505-0020FCC20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06" y="2148037"/>
            <a:ext cx="4939443" cy="377610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69A6246-0506-46AC-A98E-6919FBC3D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520" y="1570250"/>
            <a:ext cx="5250323" cy="303176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2FE1A5E-B2CD-4C6C-AAFF-4D1A7E34D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497" y="4815191"/>
            <a:ext cx="5777415" cy="11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7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"/>
          <p:cNvSpPr/>
          <p:nvPr/>
        </p:nvSpPr>
        <p:spPr>
          <a:xfrm>
            <a:off x="725020" y="486775"/>
            <a:ext cx="5533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altLang="en-US" sz="2800" b="1" dirty="0">
                <a:solidFill>
                  <a:srgbClr val="3B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成果展示</a:t>
            </a:r>
            <a:endParaRPr sz="2800" b="1" i="0" u="none" strike="noStrike" cap="none" dirty="0">
              <a:solidFill>
                <a:srgbClr val="3B383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2" name="Google Shape;462;p4"/>
          <p:cNvSpPr/>
          <p:nvPr/>
        </p:nvSpPr>
        <p:spPr>
          <a:xfrm>
            <a:off x="818506" y="1050525"/>
            <a:ext cx="948600" cy="6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3" name="Google Shape;463;p4"/>
          <p:cNvSpPr/>
          <p:nvPr/>
        </p:nvSpPr>
        <p:spPr>
          <a:xfrm>
            <a:off x="1790699" y="1050525"/>
            <a:ext cx="1921200" cy="61500"/>
          </a:xfrm>
          <a:prstGeom prst="rect">
            <a:avLst/>
          </a:prstGeom>
          <a:solidFill>
            <a:srgbClr val="DEDE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A401C3-E112-4021-8CE4-2F05854DD156}"/>
              </a:ext>
            </a:extLst>
          </p:cNvPr>
          <p:cNvSpPr/>
          <p:nvPr/>
        </p:nvSpPr>
        <p:spPr>
          <a:xfrm>
            <a:off x="725020" y="2501483"/>
            <a:ext cx="4941271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Pre-trained</a:t>
            </a:r>
            <a:r>
              <a:rPr lang="zh-TW" altLang="en-US" sz="2000" b="1" dirty="0"/>
              <a:t>的設置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E3EE90F-E1DF-4AE5-A584-55DF3C3C1D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84"/>
          <a:stretch/>
        </p:blipFill>
        <p:spPr>
          <a:xfrm>
            <a:off x="687406" y="3196220"/>
            <a:ext cx="4976505" cy="1710856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49767FC4-BF69-4C3D-9023-732C0D2E8A03}"/>
              </a:ext>
            </a:extLst>
          </p:cNvPr>
          <p:cNvSpPr/>
          <p:nvPr/>
        </p:nvSpPr>
        <p:spPr>
          <a:xfrm>
            <a:off x="6653476" y="2510308"/>
            <a:ext cx="4941271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運行的硬體設備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AE93494-C789-4BE6-BAAF-D36EC0097CCC}"/>
              </a:ext>
            </a:extLst>
          </p:cNvPr>
          <p:cNvSpPr txBox="1"/>
          <p:nvPr/>
        </p:nvSpPr>
        <p:spPr>
          <a:xfrm>
            <a:off x="6528090" y="3183527"/>
            <a:ext cx="4313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</a:rPr>
              <a:t>coreClock:1.815GHZ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coreCount:48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DeviceMemorySize:7.79GB</a:t>
            </a:r>
          </a:p>
          <a:p>
            <a:r>
              <a:rPr lang="en-US" altLang="zh-TW" sz="2000" b="1" dirty="0" err="1">
                <a:solidFill>
                  <a:schemeClr val="tx1"/>
                </a:solidFill>
              </a:rPr>
              <a:t>GPU:GeForce</a:t>
            </a:r>
            <a:r>
              <a:rPr lang="en-US" altLang="zh-TW" sz="2000" b="1" dirty="0">
                <a:solidFill>
                  <a:schemeClr val="tx1"/>
                </a:solidFill>
              </a:rPr>
              <a:t> RTX 2080 SUPER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E5D44F6-285B-43AC-A4D9-818DCD7ACB54}"/>
              </a:ext>
            </a:extLst>
          </p:cNvPr>
          <p:cNvSpPr txBox="1"/>
          <p:nvPr/>
        </p:nvSpPr>
        <p:spPr>
          <a:xfrm>
            <a:off x="7854142" y="4506966"/>
            <a:ext cx="1661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(Lab Server)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"/>
          <p:cNvSpPr/>
          <p:nvPr/>
        </p:nvSpPr>
        <p:spPr>
          <a:xfrm>
            <a:off x="725020" y="486775"/>
            <a:ext cx="5533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altLang="en-US" sz="2800" b="1" dirty="0">
                <a:solidFill>
                  <a:srgbClr val="3B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成果展示</a:t>
            </a:r>
            <a:endParaRPr sz="2800" b="1" i="0" u="none" strike="noStrike" cap="none" dirty="0">
              <a:solidFill>
                <a:srgbClr val="3B383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2" name="Google Shape;462;p4"/>
          <p:cNvSpPr/>
          <p:nvPr/>
        </p:nvSpPr>
        <p:spPr>
          <a:xfrm>
            <a:off x="818506" y="1050525"/>
            <a:ext cx="948600" cy="6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3" name="Google Shape;463;p4"/>
          <p:cNvSpPr/>
          <p:nvPr/>
        </p:nvSpPr>
        <p:spPr>
          <a:xfrm>
            <a:off x="1790699" y="1050525"/>
            <a:ext cx="1921200" cy="61500"/>
          </a:xfrm>
          <a:prstGeom prst="rect">
            <a:avLst/>
          </a:prstGeom>
          <a:solidFill>
            <a:srgbClr val="DEDE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A401C3-E112-4021-8CE4-2F05854DD156}"/>
              </a:ext>
            </a:extLst>
          </p:cNvPr>
          <p:cNvSpPr/>
          <p:nvPr/>
        </p:nvSpPr>
        <p:spPr>
          <a:xfrm>
            <a:off x="3159493" y="1260726"/>
            <a:ext cx="4941271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Training</a:t>
            </a:r>
            <a:r>
              <a:rPr lang="zh-TW" altLang="en-US" sz="2000" b="1" dirty="0"/>
              <a:t>的過程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E7B536-0CB1-4D00-B44D-157D7341E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26" y="1675775"/>
            <a:ext cx="9335803" cy="48965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E838C83-EE23-4CBD-A580-7ED415BA73B3}"/>
              </a:ext>
            </a:extLst>
          </p:cNvPr>
          <p:cNvSpPr/>
          <p:nvPr/>
        </p:nvSpPr>
        <p:spPr>
          <a:xfrm>
            <a:off x="10426188" y="5718874"/>
            <a:ext cx="1637653" cy="8534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0.8247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A01E61-5F7E-48A5-BFB1-B74004E0FFD1}"/>
              </a:ext>
            </a:extLst>
          </p:cNvPr>
          <p:cNvSpPr/>
          <p:nvPr/>
        </p:nvSpPr>
        <p:spPr>
          <a:xfrm>
            <a:off x="10410947" y="5162739"/>
            <a:ext cx="1637653" cy="5408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Val_accuracy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9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"/>
          <p:cNvSpPr/>
          <p:nvPr/>
        </p:nvSpPr>
        <p:spPr>
          <a:xfrm>
            <a:off x="725020" y="486775"/>
            <a:ext cx="5533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altLang="en-US" sz="2800" b="1" dirty="0">
                <a:solidFill>
                  <a:srgbClr val="3B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結果呈現</a:t>
            </a:r>
            <a:endParaRPr sz="2800" b="1" i="0" u="none" strike="noStrike" cap="none" dirty="0">
              <a:solidFill>
                <a:srgbClr val="3B383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2" name="Google Shape;462;p4"/>
          <p:cNvSpPr/>
          <p:nvPr/>
        </p:nvSpPr>
        <p:spPr>
          <a:xfrm>
            <a:off x="818506" y="1050525"/>
            <a:ext cx="948600" cy="6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3" name="Google Shape;463;p4"/>
          <p:cNvSpPr/>
          <p:nvPr/>
        </p:nvSpPr>
        <p:spPr>
          <a:xfrm>
            <a:off x="1790699" y="1050525"/>
            <a:ext cx="1921200" cy="61500"/>
          </a:xfrm>
          <a:prstGeom prst="rect">
            <a:avLst/>
          </a:prstGeom>
          <a:solidFill>
            <a:srgbClr val="DEDE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6251C82-4B52-467F-8A55-3489A1778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20" y="1177172"/>
            <a:ext cx="6265683" cy="33188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B4AD3AC-C363-4756-9925-64494855D184}"/>
              </a:ext>
            </a:extLst>
          </p:cNvPr>
          <p:cNvSpPr/>
          <p:nvPr/>
        </p:nvSpPr>
        <p:spPr>
          <a:xfrm>
            <a:off x="1846809" y="3429000"/>
            <a:ext cx="4022104" cy="669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25B2F91A-A964-4471-A5D0-C910C2E13CDF}"/>
              </a:ext>
            </a:extLst>
          </p:cNvPr>
          <p:cNvSpPr/>
          <p:nvPr/>
        </p:nvSpPr>
        <p:spPr>
          <a:xfrm rot="19745329">
            <a:off x="5907971" y="4143011"/>
            <a:ext cx="367894" cy="7010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E9BA2F3-60D0-4602-9EBC-01D6358915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43" t="72355" r="17644" b="11074"/>
          <a:stretch/>
        </p:blipFill>
        <p:spPr>
          <a:xfrm>
            <a:off x="1292806" y="4852012"/>
            <a:ext cx="10670154" cy="14981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2CCDE3-9523-4F7E-90C4-48FB0A991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351" y="2310053"/>
            <a:ext cx="4987829" cy="17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72494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9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04D47"/>
      </a:accent1>
      <a:accent2>
        <a:srgbClr val="504D47"/>
      </a:accent2>
      <a:accent3>
        <a:srgbClr val="504D47"/>
      </a:accent3>
      <a:accent4>
        <a:srgbClr val="504D47"/>
      </a:accent4>
      <a:accent5>
        <a:srgbClr val="504D47"/>
      </a:accent5>
      <a:accent6>
        <a:srgbClr val="504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337</Words>
  <Application>Microsoft Office PowerPoint</Application>
  <PresentationFormat>寬螢幕</PresentationFormat>
  <Paragraphs>68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librebaskerville-regular</vt:lpstr>
      <vt:lpstr>微软雅黑</vt:lpstr>
      <vt:lpstr>微软雅黑</vt:lpstr>
      <vt:lpstr>微软雅黑</vt:lpstr>
      <vt:lpstr>微軟正黑體</vt:lpstr>
      <vt:lpstr>Arial</vt:lpstr>
      <vt:lpstr>Calibri</vt:lpstr>
      <vt:lpstr>Georgia</vt:lpstr>
      <vt:lpstr>Wingdings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优品PPT</dc:creator>
  <cp:lastModifiedBy>建銘 黃</cp:lastModifiedBy>
  <cp:revision>9</cp:revision>
  <dcterms:created xsi:type="dcterms:W3CDTF">2019-01-17T09:32:26Z</dcterms:created>
  <dcterms:modified xsi:type="dcterms:W3CDTF">2022-01-11T08:02:32Z</dcterms:modified>
</cp:coreProperties>
</file>