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366" r:id="rId2"/>
    <p:sldId id="339" r:id="rId3"/>
    <p:sldId id="259" r:id="rId4"/>
    <p:sldId id="420" r:id="rId5"/>
    <p:sldId id="438" r:id="rId6"/>
    <p:sldId id="408" r:id="rId7"/>
    <p:sldId id="441" r:id="rId8"/>
    <p:sldId id="442" r:id="rId9"/>
    <p:sldId id="443" r:id="rId10"/>
    <p:sldId id="444" r:id="rId11"/>
    <p:sldId id="267" r:id="rId12"/>
    <p:sldId id="445" r:id="rId13"/>
    <p:sldId id="446" r:id="rId14"/>
    <p:sldId id="447" r:id="rId15"/>
    <p:sldId id="448" r:id="rId16"/>
    <p:sldId id="449" r:id="rId17"/>
    <p:sldId id="450" r:id="rId18"/>
    <p:sldId id="451" r:id="rId19"/>
    <p:sldId id="452" r:id="rId20"/>
    <p:sldId id="453" r:id="rId21"/>
    <p:sldId id="455" r:id="rId22"/>
    <p:sldId id="456" r:id="rId23"/>
    <p:sldId id="457" r:id="rId24"/>
    <p:sldId id="454" r:id="rId25"/>
    <p:sldId id="270" r:id="rId26"/>
    <p:sldId id="460" r:id="rId27"/>
    <p:sldId id="462" r:id="rId28"/>
    <p:sldId id="463" r:id="rId29"/>
    <p:sldId id="464" r:id="rId30"/>
    <p:sldId id="474" r:id="rId31"/>
    <p:sldId id="475" r:id="rId32"/>
    <p:sldId id="465" r:id="rId33"/>
    <p:sldId id="466" r:id="rId34"/>
    <p:sldId id="459" r:id="rId35"/>
    <p:sldId id="467" r:id="rId36"/>
    <p:sldId id="468" r:id="rId37"/>
    <p:sldId id="470" r:id="rId38"/>
    <p:sldId id="440" r:id="rId39"/>
    <p:sldId id="471" r:id="rId40"/>
    <p:sldId id="472" r:id="rId41"/>
    <p:sldId id="473" r:id="rId42"/>
    <p:sldId id="284"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0" roundtripDataSignature="AMtx7mifd4lUGzw1eiQJgUor0V2DBiae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32D"/>
    <a:srgbClr val="FBC140"/>
    <a:srgbClr val="39AF62"/>
    <a:srgbClr val="EE3B35"/>
    <a:srgbClr val="185E7D"/>
    <a:srgbClr val="2E8FF5"/>
    <a:srgbClr val="835EC4"/>
    <a:srgbClr val="F26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E5153B-0BEE-44D7-A445-2FD87B3924FF}">
  <a:tblStyle styleId="{CFE5153B-0BEE-44D7-A445-2FD87B3924F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34C336C-4BE5-4EE2-B560-4DB25263920E}"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70732" autoAdjust="0"/>
  </p:normalViewPr>
  <p:slideViewPr>
    <p:cSldViewPr snapToGrid="0">
      <p:cViewPr varScale="1">
        <p:scale>
          <a:sx n="81" d="100"/>
          <a:sy n="81" d="100"/>
        </p:scale>
        <p:origin x="19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90"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ed4e8e72d7_2_6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77" name="Google Shape;677;ged4e8e72d7_2_6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對話機器人 </a:t>
            </a:r>
            <a:r>
              <a:rPr lang="en-US" altLang="zh-TW" sz="1200" b="1" dirty="0" smtClean="0"/>
              <a:t>–</a:t>
            </a:r>
            <a:r>
              <a:rPr lang="zh-TW" altLang="en-US" sz="1200" b="1" dirty="0" smtClean="0"/>
              <a:t> 模型沿革</a:t>
            </a:r>
            <a:endParaRPr lang="en-US" altLang="zh-TW" sz="1400" b="0" i="0" dirty="0" smtClean="0">
              <a:solidFill>
                <a:srgbClr val="202124"/>
              </a:solidFill>
              <a:effectLst/>
              <a:latin typeface="arial" panose="020B0604020202020204" pitchFamily="34" charset="0"/>
            </a:endParaRPr>
          </a:p>
          <a:p>
            <a:pPr marL="0" lvl="0" indent="0" algn="l" rtl="0">
              <a:lnSpc>
                <a:spcPct val="100000"/>
              </a:lnSpc>
              <a:spcBef>
                <a:spcPts val="0"/>
              </a:spcBef>
              <a:spcAft>
                <a:spcPts val="0"/>
              </a:spcAft>
              <a:buSzPts val="1400"/>
              <a:buNone/>
            </a:pPr>
            <a:endParaRPr lang="en-US" altLang="zh-TW" sz="1200" b="1" dirty="0" smtClean="0"/>
          </a:p>
          <a:p>
            <a:pPr marL="0" lvl="0" indent="0" algn="l" rtl="0">
              <a:lnSpc>
                <a:spcPct val="100000"/>
              </a:lnSpc>
              <a:spcBef>
                <a:spcPts val="0"/>
              </a:spcBef>
              <a:spcAft>
                <a:spcPts val="0"/>
              </a:spcAft>
              <a:buSzPts val="1400"/>
              <a:buNone/>
            </a:pPr>
            <a:r>
              <a:rPr lang="zh-TW" altLang="en-US" sz="1200" dirty="0" smtClean="0"/>
              <a:t>早期的對話機器人由於是透過規則引擎來實現，在使用上有很多的限制</a:t>
            </a:r>
            <a:r>
              <a:rPr lang="zh-TW" altLang="en-US" sz="1200" b="1" dirty="0" smtClean="0"/>
              <a:t>，</a:t>
            </a:r>
            <a:r>
              <a:rPr lang="zh-TW" altLang="en-US" sz="1200" b="0" dirty="0" smtClean="0"/>
              <a:t>之後通過自然語言處理的不斷進步，才逐漸提升對話理解能力。</a:t>
            </a:r>
            <a:endParaRPr lang="en-US" altLang="zh-TW" sz="1200" b="0" dirty="0" smtClean="0"/>
          </a:p>
          <a:p>
            <a:pPr marL="0" lvl="0" indent="0" algn="l" rtl="0">
              <a:lnSpc>
                <a:spcPct val="100000"/>
              </a:lnSpc>
              <a:spcBef>
                <a:spcPts val="0"/>
              </a:spcBef>
              <a:spcAft>
                <a:spcPts val="0"/>
              </a:spcAft>
              <a:buSzPts val="1400"/>
              <a:buNone/>
            </a:pPr>
            <a:r>
              <a:rPr lang="zh-TW" altLang="en-US" sz="1200" dirty="0" smtClean="0"/>
              <a:t>而如今，拜深度學習神經網路所賜，在展現長文本記憶力的同時也透過大數據分析帶來豐沛的知識性，讓整體的語言處理能力有飛躍的提升。</a:t>
            </a:r>
            <a:endParaRPr lang="en-US" altLang="zh-TW" sz="1200" dirty="0" smtClean="0"/>
          </a:p>
          <a:p>
            <a:pPr marL="0" lvl="0" indent="0" algn="l" rtl="0">
              <a:lnSpc>
                <a:spcPct val="100000"/>
              </a:lnSpc>
              <a:spcBef>
                <a:spcPts val="0"/>
              </a:spcBef>
              <a:spcAft>
                <a:spcPts val="0"/>
              </a:spcAft>
              <a:buSzPts val="1400"/>
              <a:buNone/>
            </a:pPr>
            <a:endParaRPr lang="en-US" altLang="zh-TW" sz="1200" dirty="0" smtClean="0"/>
          </a:p>
          <a:p>
            <a:pPr marL="0" lvl="0" indent="0" algn="l" rtl="0">
              <a:lnSpc>
                <a:spcPct val="100000"/>
              </a:lnSpc>
              <a:spcBef>
                <a:spcPts val="0"/>
              </a:spcBef>
              <a:spcAft>
                <a:spcPts val="0"/>
              </a:spcAft>
              <a:buSzPts val="1400"/>
              <a:buNone/>
            </a:pPr>
            <a:r>
              <a:rPr lang="en-US" altLang="zh-TW" sz="1200" dirty="0" smtClean="0"/>
              <a:t>Alec</a:t>
            </a:r>
            <a:r>
              <a:rPr lang="zh-TW" altLang="en-US" sz="1200" dirty="0" smtClean="0"/>
              <a:t>等人 </a:t>
            </a:r>
            <a:r>
              <a:rPr lang="en-US" altLang="zh-TW" sz="1200" dirty="0" smtClean="0"/>
              <a:t>(2018) </a:t>
            </a:r>
            <a:r>
              <a:rPr lang="zh-TW" altLang="en-US" sz="1200" dirty="0" smtClean="0"/>
              <a:t>提出的 </a:t>
            </a:r>
            <a:r>
              <a:rPr lang="en-US" altLang="zh-TW" sz="1200" dirty="0" smtClean="0"/>
              <a:t>GPT-1 </a:t>
            </a:r>
            <a:r>
              <a:rPr lang="zh-TW" altLang="en-US" sz="1200" dirty="0" smtClean="0"/>
              <a:t>，通過 </a:t>
            </a:r>
            <a:r>
              <a:rPr lang="en-US" altLang="zh-TW" sz="1200" dirty="0" smtClean="0"/>
              <a:t>transformer </a:t>
            </a:r>
            <a:r>
              <a:rPr lang="zh-TW" altLang="en-US" sz="1200" dirty="0" smtClean="0"/>
              <a:t>架構、無監督式學習和大規模的參數設置等特點，成為當時通用的自然語言生成模型。 之後也透過不斷增加參數量，來增加整體的功能。</a:t>
            </a:r>
            <a:endParaRPr lang="en-US" altLang="zh-TW" sz="1200" dirty="0" smtClean="0"/>
          </a:p>
          <a:p>
            <a:pPr marL="0" lvl="0" indent="0" algn="l" rtl="0">
              <a:lnSpc>
                <a:spcPct val="100000"/>
              </a:lnSpc>
              <a:spcBef>
                <a:spcPts val="0"/>
              </a:spcBef>
              <a:spcAft>
                <a:spcPts val="0"/>
              </a:spcAft>
              <a:buSzPts val="1400"/>
              <a:buNone/>
            </a:pPr>
            <a:r>
              <a:rPr lang="zh-TW" altLang="en-US" sz="1200" dirty="0" smtClean="0"/>
              <a:t>而</a:t>
            </a:r>
            <a:r>
              <a:rPr lang="en-US" altLang="zh-TW" sz="1200" dirty="0" smtClean="0"/>
              <a:t>Daniel</a:t>
            </a:r>
            <a:r>
              <a:rPr lang="zh-TW" altLang="en-US" sz="1200" dirty="0" smtClean="0"/>
              <a:t> </a:t>
            </a:r>
            <a:r>
              <a:rPr lang="en-US" altLang="zh-TW" sz="1200" dirty="0" smtClean="0"/>
              <a:t>(2023)</a:t>
            </a:r>
            <a:r>
              <a:rPr lang="zh-TW" altLang="en-US" sz="1200" dirty="0" smtClean="0"/>
              <a:t>為了讓機器人更符合人性情感，建立三層的狀態層來輔助 </a:t>
            </a:r>
            <a:r>
              <a:rPr lang="en-US" altLang="zh-TW" sz="1200" dirty="0" smtClean="0"/>
              <a:t>GPT-3 </a:t>
            </a:r>
            <a:r>
              <a:rPr lang="zh-TW" altLang="en-US" sz="1200" dirty="0" smtClean="0"/>
              <a:t>，這些層會在與使用者對話時作為 </a:t>
            </a:r>
            <a:r>
              <a:rPr lang="en-US" altLang="zh-TW" sz="1200" dirty="0" smtClean="0"/>
              <a:t>prompt </a:t>
            </a:r>
            <a:r>
              <a:rPr lang="zh-TW" altLang="en-US" sz="1200" dirty="0" smtClean="0"/>
              <a:t>給予 </a:t>
            </a:r>
            <a:r>
              <a:rPr lang="en-US" altLang="zh-TW" sz="1200" dirty="0" smtClean="0"/>
              <a:t>GPT-3 </a:t>
            </a:r>
            <a:r>
              <a:rPr lang="zh-TW" altLang="en-US" sz="1200" dirty="0" smtClean="0"/>
              <a:t>額外資訊，去生成更具個人色彩的回覆。</a:t>
            </a:r>
            <a:endParaRPr lang="en-US" altLang="zh-TW" sz="1200" dirty="0" smtClean="0"/>
          </a:p>
          <a:p>
            <a:pPr marL="0" lvl="0" indent="0" algn="l" rtl="0">
              <a:lnSpc>
                <a:spcPct val="100000"/>
              </a:lnSpc>
              <a:spcBef>
                <a:spcPts val="0"/>
              </a:spcBef>
              <a:spcAft>
                <a:spcPts val="0"/>
              </a:spcAft>
              <a:buSzPts val="1400"/>
              <a:buNone/>
            </a:pPr>
            <a:endParaRPr lang="en-US" altLang="zh-TW" sz="1200"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10</a:t>
            </a:fld>
            <a:endParaRPr/>
          </a:p>
        </p:txBody>
      </p:sp>
    </p:spTree>
    <p:extLst>
      <p:ext uri="{BB962C8B-B14F-4D97-AF65-F5344CB8AC3E}">
        <p14:creationId xmlns:p14="http://schemas.microsoft.com/office/powerpoint/2010/main" val="384185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5" name="Google Shape;405;p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首先是訓練階段</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我們將訓練階段</a:t>
            </a:r>
            <a:r>
              <a:rPr lang="zh-TW" altLang="en-US" sz="1200" b="1" dirty="0" smtClean="0"/>
              <a:t>分成兩階段</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第一</a:t>
            </a:r>
            <a:r>
              <a:rPr lang="zh-TW" altLang="en-US" dirty="0" smtClean="0"/>
              <a:t>階段我們先將文本資料的 </a:t>
            </a:r>
            <a:r>
              <a:rPr lang="en-US" altLang="zh-TW" dirty="0" smtClean="0"/>
              <a:t>Dataset </a:t>
            </a:r>
            <a:r>
              <a:rPr lang="zh-TW" altLang="en-US" dirty="0" smtClean="0"/>
              <a:t>的資料進行預處理，包含數據清洗以及數據平衡，接著輸 入至 </a:t>
            </a:r>
            <a:r>
              <a:rPr lang="en-US" altLang="zh-TW" dirty="0" smtClean="0"/>
              <a:t>BERT </a:t>
            </a:r>
            <a:r>
              <a:rPr lang="zh-TW" altLang="en-US" dirty="0" smtClean="0"/>
              <a:t>模型進行微調。</a:t>
            </a:r>
            <a:endParaRPr lang="en-US" altLang="zh-TW" dirty="0" smtClean="0"/>
          </a:p>
          <a:p>
            <a:pPr marL="0" lvl="0" indent="0" algn="l" rtl="0">
              <a:lnSpc>
                <a:spcPct val="100000"/>
              </a:lnSpc>
              <a:spcBef>
                <a:spcPts val="0"/>
              </a:spcBef>
              <a:spcAft>
                <a:spcPts val="0"/>
              </a:spcAft>
              <a:buSzPts val="1400"/>
              <a:buNone/>
            </a:pPr>
            <a:endParaRPr lang="en-US" altLang="zh-TW" sz="1200" b="1"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12</a:t>
            </a:fld>
            <a:endParaRPr/>
          </a:p>
        </p:txBody>
      </p:sp>
    </p:spTree>
    <p:extLst>
      <p:ext uri="{BB962C8B-B14F-4D97-AF65-F5344CB8AC3E}">
        <p14:creationId xmlns:p14="http://schemas.microsoft.com/office/powerpoint/2010/main" val="101649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資料集名稱為 </a:t>
            </a:r>
            <a:r>
              <a:rPr lang="en-US" altLang="zh-TW" sz="1200" dirty="0" smtClean="0"/>
              <a:t>Myers-Briggs Personality Type Dataset</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在 </a:t>
            </a:r>
            <a:r>
              <a:rPr lang="en-US" altLang="zh-TW" dirty="0" smtClean="0"/>
              <a:t>Kaggle </a:t>
            </a:r>
            <a:r>
              <a:rPr lang="zh-TW" altLang="en-US" dirty="0" smtClean="0"/>
              <a:t>上可 以找到，此資料集共有 </a:t>
            </a:r>
            <a:r>
              <a:rPr lang="en-US" altLang="zh-TW" dirty="0" smtClean="0"/>
              <a:t>8675 </a:t>
            </a:r>
            <a:r>
              <a:rPr lang="zh-TW" altLang="en-US" dirty="0" smtClean="0"/>
              <a:t>筆數據，每一筆可分為 </a:t>
            </a:r>
            <a:r>
              <a:rPr lang="en-US" altLang="zh-TW" dirty="0" smtClean="0"/>
              <a:t>type </a:t>
            </a:r>
            <a:r>
              <a:rPr lang="zh-TW" altLang="en-US" dirty="0" smtClean="0"/>
              <a:t>和 </a:t>
            </a:r>
            <a:r>
              <a:rPr lang="en-US" altLang="zh-TW" dirty="0" smtClean="0"/>
              <a:t>posts</a:t>
            </a:r>
            <a:r>
              <a:rPr lang="zh-TW" altLang="en-US" dirty="0" smtClean="0"/>
              <a:t>，</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分別代表一個人的 </a:t>
            </a:r>
            <a:r>
              <a:rPr lang="en-US" altLang="zh-TW" dirty="0" smtClean="0"/>
              <a:t>MBTI </a:t>
            </a:r>
            <a:r>
              <a:rPr lang="zh-TW" altLang="en-US" dirty="0" smtClean="0"/>
              <a:t>人格以及他在 </a:t>
            </a:r>
            <a:r>
              <a:rPr lang="en-US" altLang="zh-TW" dirty="0" err="1" smtClean="0"/>
              <a:t>PersonalityCafe</a:t>
            </a:r>
            <a:r>
              <a:rPr lang="en-US" altLang="zh-TW" dirty="0" smtClean="0"/>
              <a:t> </a:t>
            </a:r>
            <a:r>
              <a:rPr lang="zh-TW" altLang="en-US" dirty="0" smtClean="0"/>
              <a:t>論壇上面發布 的貼文或留言，每人最多會蒐集 </a:t>
            </a:r>
            <a:r>
              <a:rPr lang="en-US" altLang="zh-TW" dirty="0" smtClean="0"/>
              <a:t>50 </a:t>
            </a:r>
            <a:r>
              <a:rPr lang="zh-TW" altLang="en-US" dirty="0" smtClean="0"/>
              <a:t>句，</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並且透過＂</a:t>
            </a:r>
            <a:r>
              <a:rPr lang="en-US" altLang="zh-TW" dirty="0" smtClean="0"/>
              <a:t>|||</a:t>
            </a:r>
            <a:r>
              <a:rPr lang="zh-TW" altLang="en-US" dirty="0" smtClean="0"/>
              <a:t>＂符號分隔。</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由於後續的模型訓練及微調都是以此資料集為基礎，因此資料分割統一 比例為 </a:t>
            </a:r>
            <a:r>
              <a:rPr lang="en-US" altLang="zh-TW" dirty="0" smtClean="0"/>
              <a:t>[70:15:15]</a:t>
            </a:r>
            <a:r>
              <a:rPr lang="zh-TW" altLang="en-US" dirty="0" smtClean="0"/>
              <a:t>，分別用於訓練、驗證以及測試。</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13</a:t>
            </a:fld>
            <a:endParaRPr/>
          </a:p>
        </p:txBody>
      </p:sp>
    </p:spTree>
    <p:extLst>
      <p:ext uri="{BB962C8B-B14F-4D97-AF65-F5344CB8AC3E}">
        <p14:creationId xmlns:p14="http://schemas.microsoft.com/office/powerpoint/2010/main" val="3777071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資料清洗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Dataset </a:t>
            </a:r>
            <a:r>
              <a:rPr lang="zh-TW" altLang="en-US" dirty="0" smtClean="0"/>
              <a:t>由於是直接從論壇上抓下來的文句，因此內容很容易出現參差不齊的情況，在此我們參考了文獻中提出的過濾規則，</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濾除包括 </a:t>
            </a:r>
            <a:r>
              <a:rPr lang="en-US" altLang="zh-TW" dirty="0" smtClean="0"/>
              <a:t>URL</a:t>
            </a:r>
            <a:r>
              <a:rPr lang="zh-TW" altLang="en-US" dirty="0" smtClean="0"/>
              <a:t>、一些特殊字元 </a:t>
            </a:r>
            <a:r>
              <a:rPr lang="en-US" altLang="zh-TW" dirty="0" smtClean="0"/>
              <a:t>(</a:t>
            </a:r>
            <a:r>
              <a:rPr lang="zh-TW" altLang="en-US" dirty="0" smtClean="0"/>
              <a:t>如 </a:t>
            </a:r>
            <a:r>
              <a:rPr lang="en-US" altLang="zh-TW" dirty="0" smtClean="0"/>
              <a:t>@</a:t>
            </a:r>
            <a:r>
              <a:rPr lang="zh-TW" altLang="en-US" dirty="0" smtClean="0"/>
              <a:t>、</a:t>
            </a:r>
            <a:r>
              <a:rPr lang="en-US" altLang="zh-TW" dirty="0" smtClean="0"/>
              <a:t>$...... </a:t>
            </a:r>
            <a:r>
              <a:rPr lang="zh-TW" altLang="en-US" dirty="0" smtClean="0"/>
              <a:t>等等</a:t>
            </a:r>
            <a:r>
              <a:rPr lang="en-US" altLang="zh-TW" dirty="0" smtClean="0"/>
              <a:t>)</a:t>
            </a:r>
            <a:r>
              <a:rPr lang="zh-TW" altLang="en-US" dirty="0" smtClean="0"/>
              <a:t>、只有數字與空格組成的字串、以及將直接提及的 </a:t>
            </a:r>
            <a:r>
              <a:rPr lang="en-US" altLang="zh-TW" dirty="0" smtClean="0"/>
              <a:t>MBTI </a:t>
            </a:r>
            <a:r>
              <a:rPr lang="zh-TW" altLang="en-US" dirty="0" smtClean="0"/>
              <a:t>人格進行替換，</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這麼做的目的是正常情況下的對話不會穿插大量的</a:t>
            </a:r>
            <a:r>
              <a:rPr lang="en-US" altLang="zh-TW" dirty="0" smtClean="0"/>
              <a:t>MBTI</a:t>
            </a:r>
            <a:r>
              <a:rPr lang="zh-TW" altLang="en-US" dirty="0" smtClean="0"/>
              <a:t>人格，但由於資料集來源的關係導致內容偏差，這會對後續的訓練結果造成影響，</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因此我們將這類字串進行替換</a:t>
            </a:r>
            <a:r>
              <a:rPr lang="en-US" altLang="zh-TW" dirty="0" smtClean="0"/>
              <a:t>(</a:t>
            </a:r>
            <a:r>
              <a:rPr lang="zh-TW" altLang="en-US" dirty="0" smtClean="0"/>
              <a:t>換成＇</a:t>
            </a:r>
            <a:r>
              <a:rPr lang="en-US" altLang="zh-TW" dirty="0" smtClean="0"/>
              <a:t>certain personality</a:t>
            </a:r>
            <a:r>
              <a:rPr lang="zh-TW" altLang="en-US" dirty="0" smtClean="0"/>
              <a:t>＇</a:t>
            </a:r>
            <a:r>
              <a:rPr lang="en-US" altLang="zh-TW" dirty="0" smtClean="0"/>
              <a:t>)</a:t>
            </a:r>
            <a:r>
              <a:rPr lang="zh-TW" altLang="en-US" dirty="0" smtClean="0"/>
              <a:t>，來規避這個負面效果。</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處理未平衡資料</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從左邊圓餅圖可以發現，資料集分布的極不平均，如此大的落差導致的不平衡將大大地影響訓練的結果</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我們採用上採樣 </a:t>
            </a:r>
            <a:r>
              <a:rPr lang="en-US" altLang="zh-TW" dirty="0" smtClean="0"/>
              <a:t>(SMOTE)</a:t>
            </a:r>
            <a:r>
              <a:rPr lang="zh-TW" altLang="en-US" dirty="0" smtClean="0"/>
              <a:t>進行數據合成來增加數目，再以下採樣 </a:t>
            </a:r>
            <a:r>
              <a:rPr lang="en-US" altLang="zh-TW" dirty="0" smtClean="0"/>
              <a:t>(</a:t>
            </a:r>
            <a:r>
              <a:rPr lang="en-US" altLang="zh-TW" dirty="0" err="1" smtClean="0"/>
              <a:t>Tomek</a:t>
            </a:r>
            <a:r>
              <a:rPr lang="en-US" altLang="zh-TW" dirty="0" smtClean="0"/>
              <a:t> Link) </a:t>
            </a:r>
            <a:r>
              <a:rPr lang="zh-TW" altLang="en-US" dirty="0" smtClean="0"/>
              <a:t>的方法去除類別之間的雜訊，使模型能更簡單的辨識出真正的類別。</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14</a:t>
            </a:fld>
            <a:endParaRPr/>
          </a:p>
        </p:txBody>
      </p:sp>
    </p:spTree>
    <p:extLst>
      <p:ext uri="{BB962C8B-B14F-4D97-AF65-F5344CB8AC3E}">
        <p14:creationId xmlns:p14="http://schemas.microsoft.com/office/powerpoint/2010/main" val="408633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BERT</a:t>
            </a:r>
            <a:r>
              <a:rPr lang="zh-TW" altLang="en-US" dirty="0" smtClean="0"/>
              <a:t>採用</a:t>
            </a:r>
            <a:r>
              <a:rPr lang="en-US" altLang="zh-TW" dirty="0" smtClean="0"/>
              <a:t>transformer </a:t>
            </a:r>
            <a:r>
              <a:rPr lang="zh-TW" altLang="en-US" dirty="0" smtClean="0"/>
              <a:t>模型</a:t>
            </a:r>
            <a:r>
              <a:rPr lang="en-US" altLang="zh-TW" dirty="0" smtClean="0"/>
              <a:t>Encoder</a:t>
            </a:r>
            <a:r>
              <a:rPr lang="zh-TW" altLang="en-US" dirty="0" smtClean="0"/>
              <a:t>的部分，經由自注意力機制，讓模型在處理文本序列時能全局的思考所有字詞的位置，</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且不同於單向的循環神經模型，雙向的架構使其同時納入左側及右側的內容來思考，</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再配合上擁有大規模語料庫預訓練所獲得的大量知識，讓我們能夠過微調就能夠進行 </a:t>
            </a:r>
            <a:r>
              <a:rPr lang="en-US" altLang="zh-TW" dirty="0" smtClean="0"/>
              <a:t>MBTI </a:t>
            </a:r>
            <a:r>
              <a:rPr lang="zh-TW" altLang="en-US" dirty="0" smtClean="0"/>
              <a:t>人格的分類。</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在本研究中，經測試後選用的 </a:t>
            </a:r>
            <a:r>
              <a:rPr lang="en-US" altLang="zh-TW" dirty="0" smtClean="0"/>
              <a:t>BERT </a:t>
            </a:r>
            <a:r>
              <a:rPr lang="zh-TW" altLang="en-US" dirty="0" smtClean="0"/>
              <a:t>預訓練模型為 </a:t>
            </a:r>
            <a:r>
              <a:rPr lang="en-US" altLang="zh-TW" dirty="0" smtClean="0"/>
              <a:t>bert-base-uncased</a:t>
            </a:r>
            <a:r>
              <a:rPr lang="zh-TW" altLang="en-US" dirty="0" smtClean="0"/>
              <a:t>。</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我們一共有兩個 </a:t>
            </a:r>
            <a:r>
              <a:rPr lang="en-US" altLang="zh-TW" dirty="0" smtClean="0"/>
              <a:t>BERT </a:t>
            </a:r>
            <a:r>
              <a:rPr lang="zh-TW" altLang="en-US" dirty="0" smtClean="0"/>
              <a:t>的模型，稱作</a:t>
            </a:r>
            <a:r>
              <a:rPr lang="en-US" altLang="zh-TW" sz="1200" dirty="0" smtClean="0"/>
              <a:t>BERT-multi</a:t>
            </a:r>
            <a:r>
              <a:rPr lang="zh-TW" altLang="en-US" sz="1200" dirty="0" smtClean="0"/>
              <a:t>和</a:t>
            </a:r>
            <a:r>
              <a:rPr lang="en-US" altLang="zh-TW" sz="1200" dirty="0" smtClean="0"/>
              <a:t>BERT-single</a:t>
            </a:r>
            <a:r>
              <a:rPr lang="zh-TW" altLang="en-US" sz="1200" dirty="0" smtClean="0"/>
              <a:t>。</a:t>
            </a:r>
            <a:r>
              <a:rPr lang="zh-TW" altLang="en-US" dirty="0" smtClean="0"/>
              <a:t>兩者區別在於輸入的資料形式不同。</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前者是用原本” 一個序列多句對話” 的數據集來做微調，後者則是改用” 一個序列一句對話” 的數據集來微調</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15</a:t>
            </a:fld>
            <a:endParaRPr/>
          </a:p>
        </p:txBody>
      </p:sp>
    </p:spTree>
    <p:extLst>
      <p:ext uri="{BB962C8B-B14F-4D97-AF65-F5344CB8AC3E}">
        <p14:creationId xmlns:p14="http://schemas.microsoft.com/office/powerpoint/2010/main" val="2215483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為了微調兩個 </a:t>
            </a:r>
            <a:r>
              <a:rPr lang="en-US" altLang="zh-TW" dirty="0" smtClean="0"/>
              <a:t>BERT </a:t>
            </a:r>
            <a:r>
              <a:rPr lang="zh-TW" altLang="en-US" dirty="0" smtClean="0"/>
              <a:t>模型，我們設計了兩階段的訓練流程，</a:t>
            </a:r>
            <a:r>
              <a:rPr lang="en-US" altLang="zh-TW" dirty="0" smtClean="0"/>
              <a:t>BERT-multi</a:t>
            </a:r>
            <a:r>
              <a:rPr lang="zh-TW" altLang="en-US" dirty="0" smtClean="0"/>
              <a:t>完全參照一階段的流程，</a:t>
            </a:r>
            <a:r>
              <a:rPr lang="en-US" altLang="zh-TW" dirty="0" smtClean="0"/>
              <a:t>BERT-single</a:t>
            </a:r>
            <a:r>
              <a:rPr lang="zh-TW" altLang="en-US" dirty="0" smtClean="0"/>
              <a:t>則是在一開始先將資料集由原先 的” 一個序列多個句子” 的形式轉換成” 一個序列一個句子” 的形式 ，再繼續後續的流程。</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完成後我們以</a:t>
            </a:r>
            <a:r>
              <a:rPr lang="en-US" altLang="zh-TW" dirty="0" smtClean="0"/>
              <a:t>BERT-single </a:t>
            </a:r>
            <a:r>
              <a:rPr lang="zh-TW" altLang="en-US" dirty="0" smtClean="0"/>
              <a:t>模型將原先的資料集當中的每一句對話轉換成 </a:t>
            </a:r>
            <a:r>
              <a:rPr lang="en-US" altLang="zh-TW" dirty="0" smtClean="0"/>
              <a:t>MBTI </a:t>
            </a:r>
            <a:r>
              <a:rPr lang="zh-TW" altLang="en-US" dirty="0" smtClean="0"/>
              <a:t>的標籤序列，再進行統計轉換成 </a:t>
            </a:r>
            <a:r>
              <a:rPr lang="en-US" altLang="zh-TW" dirty="0" smtClean="0"/>
              <a:t>MBTI </a:t>
            </a:r>
            <a:r>
              <a:rPr lang="zh-TW" altLang="en-US" dirty="0" smtClean="0"/>
              <a:t>比例序列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這個數據集將用於訓練 </a:t>
            </a:r>
            <a:r>
              <a:rPr lang="en-US" altLang="zh-TW" dirty="0" smtClean="0"/>
              <a:t>SVM</a:t>
            </a:r>
            <a:r>
              <a:rPr lang="zh-TW" altLang="en-US" dirty="0" smtClean="0"/>
              <a:t>、</a:t>
            </a:r>
            <a:r>
              <a:rPr lang="en-US" altLang="zh-TW" dirty="0" smtClean="0"/>
              <a:t>ELM</a:t>
            </a:r>
            <a:r>
              <a:rPr lang="zh-TW" altLang="en-US" dirty="0" smtClean="0"/>
              <a:t>、 </a:t>
            </a:r>
            <a:r>
              <a:rPr lang="en-US" altLang="zh-TW" dirty="0" smtClean="0"/>
              <a:t>Random Forest </a:t>
            </a:r>
            <a:r>
              <a:rPr lang="zh-TW" altLang="en-US" dirty="0" smtClean="0"/>
              <a:t>三個方法</a:t>
            </a:r>
            <a:r>
              <a:rPr lang="zh-TW" altLang="en-US" dirty="0" smtClean="0"/>
              <a:t>，完成後供</a:t>
            </a:r>
            <a:r>
              <a:rPr lang="zh-TW" altLang="en-US" dirty="0" smtClean="0"/>
              <a:t>後續系統使用。</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16</a:t>
            </a:fld>
            <a:endParaRPr/>
          </a:p>
        </p:txBody>
      </p:sp>
    </p:spTree>
    <p:extLst>
      <p:ext uri="{BB962C8B-B14F-4D97-AF65-F5344CB8AC3E}">
        <p14:creationId xmlns:p14="http://schemas.microsoft.com/office/powerpoint/2010/main" val="3596345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將序列由多句轉成單句</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原先的資料集一個序列包含一個</a:t>
            </a:r>
            <a:r>
              <a:rPr lang="en-US" altLang="zh-TW" dirty="0" smtClean="0"/>
              <a:t>type</a:t>
            </a:r>
            <a:r>
              <a:rPr lang="zh-TW" altLang="en-US" dirty="0" smtClean="0"/>
              <a:t>和</a:t>
            </a:r>
            <a:r>
              <a:rPr lang="en-US" altLang="zh-TW" dirty="0" smtClean="0"/>
              <a:t>posts</a:t>
            </a:r>
            <a:r>
              <a:rPr lang="zh-TW" altLang="en-US" dirty="0" smtClean="0"/>
              <a:t>，而</a:t>
            </a:r>
            <a:r>
              <a:rPr lang="en-US" altLang="zh-TW" dirty="0" smtClean="0"/>
              <a:t>posts</a:t>
            </a:r>
            <a:r>
              <a:rPr lang="zh-TW" altLang="en-US" dirty="0" smtClean="0"/>
              <a:t>有非常多的對話，</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為了後續模型訓練的特徵提取，我們</a:t>
            </a:r>
            <a:r>
              <a:rPr lang="zh-TW" altLang="en-US" dirty="0" smtClean="0"/>
              <a:t>打算用</a:t>
            </a:r>
            <a:r>
              <a:rPr lang="en-US" altLang="zh-TW" dirty="0" smtClean="0"/>
              <a:t>”</a:t>
            </a:r>
            <a:r>
              <a:rPr lang="zh-TW" altLang="en-US" dirty="0" smtClean="0"/>
              <a:t>一個序列只有一句話的資料集</a:t>
            </a:r>
            <a:r>
              <a:rPr lang="en-US" altLang="zh-TW" dirty="0" smtClean="0"/>
              <a:t>”</a:t>
            </a:r>
            <a:r>
              <a:rPr lang="zh-TW" altLang="en-US" dirty="0" smtClean="0"/>
              <a:t>做為資料來源的</a:t>
            </a:r>
            <a:r>
              <a:rPr lang="en-US" altLang="zh-TW" dirty="0" smtClean="0"/>
              <a:t>BERT</a:t>
            </a:r>
            <a:r>
              <a:rPr lang="zh-TW" altLang="en-US" dirty="0" smtClean="0"/>
              <a:t>來當作執行</a:t>
            </a:r>
            <a:r>
              <a:rPr lang="zh-TW" altLang="en-US" dirty="0" smtClean="0"/>
              <a:t>方案，</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因此我們將 </a:t>
            </a:r>
            <a:r>
              <a:rPr lang="en-US" altLang="zh-TW" dirty="0" smtClean="0"/>
              <a:t>posts </a:t>
            </a:r>
            <a:r>
              <a:rPr lang="zh-TW" altLang="en-US" dirty="0" smtClean="0"/>
              <a:t>中的每一句話分隔出來，對應上原本的 </a:t>
            </a:r>
            <a:r>
              <a:rPr lang="en-US" altLang="zh-TW" dirty="0" smtClean="0"/>
              <a:t>type</a:t>
            </a:r>
            <a:r>
              <a:rPr lang="zh-TW" altLang="en-US" dirty="0" smtClean="0"/>
              <a:t>，各自作為一個序列，用於微調</a:t>
            </a:r>
            <a:r>
              <a:rPr lang="en-US" altLang="zh-TW" dirty="0" smtClean="0"/>
              <a:t>BERT-single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特徵提取</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我們透過前一個段落得到的</a:t>
            </a:r>
            <a:r>
              <a:rPr lang="en-US" altLang="zh-TW" dirty="0" smtClean="0"/>
              <a:t>BERT-single</a:t>
            </a:r>
            <a:r>
              <a:rPr lang="zh-TW" altLang="en-US" dirty="0" smtClean="0"/>
              <a:t>模型，將</a:t>
            </a:r>
            <a:r>
              <a:rPr lang="zh-TW" altLang="en-US" dirty="0" smtClean="0"/>
              <a:t>每筆資料中的每一句話轉換成 </a:t>
            </a:r>
            <a:r>
              <a:rPr lang="en-US" altLang="zh-TW" dirty="0" smtClean="0"/>
              <a:t>MBTI </a:t>
            </a:r>
            <a:r>
              <a:rPr lang="zh-TW" altLang="en-US" dirty="0" smtClean="0"/>
              <a:t>標籤後， 再依照整筆資料的 </a:t>
            </a:r>
            <a:r>
              <a:rPr lang="en-US" altLang="zh-TW" dirty="0" smtClean="0"/>
              <a:t>MBTI </a:t>
            </a:r>
            <a:r>
              <a:rPr lang="zh-TW" altLang="en-US" dirty="0" smtClean="0"/>
              <a:t>標籤占比，輸出成後續要使用的訓練資料集</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會需要這麼做的主因在於原序列長度過長且不固定，對後續的模型在特徵學習上更加困難， 因此我們改用</a:t>
            </a:r>
            <a:r>
              <a:rPr lang="en-US" altLang="zh-TW" dirty="0" smtClean="0"/>
              <a:t>MBTI</a:t>
            </a:r>
            <a:r>
              <a:rPr lang="zh-TW" altLang="en-US" dirty="0" smtClean="0"/>
              <a:t>的占比分布作為特徵有利於後續的訓練。</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17</a:t>
            </a:fld>
            <a:endParaRPr/>
          </a:p>
        </p:txBody>
      </p:sp>
    </p:spTree>
    <p:extLst>
      <p:ext uri="{BB962C8B-B14F-4D97-AF65-F5344CB8AC3E}">
        <p14:creationId xmlns:p14="http://schemas.microsoft.com/office/powerpoint/2010/main" val="183438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dirty="0" smtClean="0"/>
              <a:t>本研究測試了相當多的模型，並從中選擇了三個優秀性能的機器學習</a:t>
            </a:r>
            <a:r>
              <a:rPr lang="zh-TW" altLang="en-US" sz="1200" dirty="0" smtClean="0"/>
              <a:t>模型。</a:t>
            </a:r>
            <a:endParaRPr lang="en-US" altLang="zh-TW" sz="12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1" dirty="0" smtClean="0"/>
              <a:t>SVM: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SVM</a:t>
            </a:r>
            <a:r>
              <a:rPr lang="zh-TW" altLang="en-US" dirty="0" smtClean="0"/>
              <a:t>（</a:t>
            </a:r>
            <a:r>
              <a:rPr lang="en-US" altLang="zh-TW" dirty="0" smtClean="0"/>
              <a:t>Support Vector Machine, </a:t>
            </a:r>
            <a:r>
              <a:rPr lang="zh-TW" altLang="en-US" dirty="0" smtClean="0"/>
              <a:t>又稱為支援向量機）模型在高維度的數據空間中有出色的表現，且能夠透過找到最大間隔分離來提高整體泛化能力，在小樣本的任務中效果更加明顯。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而對於本次實驗任務 的多類別分類</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(SVM </a:t>
            </a:r>
            <a:r>
              <a:rPr lang="zh-TW" altLang="en-US" dirty="0" smtClean="0"/>
              <a:t>模型採用的 </a:t>
            </a:r>
            <a:r>
              <a:rPr lang="en-US" altLang="zh-TW" dirty="0" smtClean="0"/>
              <a:t>kernel </a:t>
            </a:r>
            <a:r>
              <a:rPr lang="zh-TW" altLang="en-US" dirty="0" smtClean="0"/>
              <a:t>為 </a:t>
            </a:r>
            <a:r>
              <a:rPr lang="en-US" altLang="zh-TW" dirty="0" smtClean="0"/>
              <a:t>rbf</a:t>
            </a:r>
            <a:r>
              <a:rPr lang="zh-TW" altLang="en-US" dirty="0" smtClean="0"/>
              <a:t>，對多分類任務有良好的適性，並且透過交叉驗證得到最佳的 </a:t>
            </a:r>
            <a:r>
              <a:rPr lang="en-US" altLang="zh-TW" dirty="0" smtClean="0"/>
              <a:t>C(</a:t>
            </a:r>
            <a:r>
              <a:rPr lang="zh-TW" altLang="en-US" sz="1200" dirty="0" smtClean="0"/>
              <a:t>正則化參數</a:t>
            </a:r>
            <a:r>
              <a:rPr lang="en-US" altLang="zh-TW" dirty="0" smtClean="0"/>
              <a:t>) </a:t>
            </a:r>
            <a:r>
              <a:rPr lang="zh-TW" altLang="en-US" dirty="0" smtClean="0"/>
              <a:t>為 </a:t>
            </a:r>
            <a:r>
              <a:rPr lang="en-US" altLang="zh-TW" dirty="0" smtClean="0"/>
              <a:t>0.5)</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1" dirty="0" smtClean="0"/>
              <a:t>ELM: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模型由於不 需要迭代優化，因此能快速訓練模型，且模型本身不用做太多超參數 調整也不容易過擬合，相對而言是個具備良好效率的模型。</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a:t>
            </a:r>
            <a:r>
              <a:rPr lang="zh-TW" altLang="en-US" dirty="0" smtClean="0"/>
              <a:t>訓練時同 樣是透過交叉驗證，得到的最佳 </a:t>
            </a:r>
            <a:r>
              <a:rPr lang="en-US" altLang="zh-TW" dirty="0" smtClean="0"/>
              <a:t>hidden size </a:t>
            </a:r>
            <a:r>
              <a:rPr lang="zh-TW" altLang="en-US" dirty="0" smtClean="0"/>
              <a:t>為 </a:t>
            </a:r>
            <a:r>
              <a:rPr lang="en-US" altLang="zh-TW" dirty="0" smtClean="0"/>
              <a:t>25</a:t>
            </a:r>
            <a:r>
              <a:rPr lang="zh-TW" altLang="en-US" dirty="0" smtClean="0"/>
              <a:t>，並透過 </a:t>
            </a:r>
            <a:r>
              <a:rPr lang="en-US" altLang="zh-TW" dirty="0" smtClean="0"/>
              <a:t>sigmoid </a:t>
            </a:r>
            <a:r>
              <a:rPr lang="zh-TW" altLang="en-US" dirty="0" smtClean="0"/>
              <a:t>激 勵函數來穩定輸出的準確性。</a:t>
            </a:r>
            <a:r>
              <a:rPr lang="en-US" altLang="zh-TW" dirty="0"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b="1" dirty="0" smtClean="0"/>
              <a:t>RF</a:t>
            </a:r>
            <a:r>
              <a:rPr lang="en-US" altLang="zh-TW" dirty="0"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透過多個決策樹來選擇最終的結果，這讓其有良好的穩定性，並透過隨機特徵選擇來降低過擬合的風險。</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a:t>
            </a:r>
            <a:r>
              <a:rPr lang="zh-TW" altLang="en-US" dirty="0" smtClean="0"/>
              <a:t>我們同樣透 過交叉驗證來決定參數的設置包含了樹的數量、最大深度以及最小樣本的分裂樹，最終的是採用了 </a:t>
            </a:r>
            <a:r>
              <a:rPr lang="en-US" altLang="zh-TW" dirty="0" smtClean="0"/>
              <a:t>[10, 200, 2] </a:t>
            </a:r>
            <a:r>
              <a:rPr lang="zh-TW" altLang="en-US" dirty="0" smtClean="0"/>
              <a:t>的參數組合來進行實驗。</a:t>
            </a:r>
            <a:r>
              <a:rPr lang="en-US" altLang="zh-TW" dirty="0" smtClean="0"/>
              <a:t>)</a:t>
            </a:r>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18</a:t>
            </a:fld>
            <a:endParaRPr/>
          </a:p>
        </p:txBody>
      </p:sp>
    </p:spTree>
    <p:extLst>
      <p:ext uri="{BB962C8B-B14F-4D97-AF65-F5344CB8AC3E}">
        <p14:creationId xmlns:p14="http://schemas.microsoft.com/office/powerpoint/2010/main" val="861656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GPT</a:t>
            </a:r>
            <a:r>
              <a:rPr lang="zh-TW" altLang="en-US" dirty="0" smtClean="0"/>
              <a:t>（</a:t>
            </a:r>
            <a:r>
              <a:rPr lang="en-US" altLang="zh-TW" dirty="0" smtClean="0"/>
              <a:t>Generative Pre-trained Transformer</a:t>
            </a:r>
            <a:r>
              <a:rPr lang="zh-TW" altLang="en-US" dirty="0" smtClean="0"/>
              <a:t>）是一種透過大量文本訓練和深度學習，模仿人類對話方式的自然語言處理模型。</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在最近推出的版本 </a:t>
            </a:r>
            <a:r>
              <a:rPr lang="en-US" altLang="zh-TW" dirty="0" smtClean="0"/>
              <a:t>GPT-3.5 turbo </a:t>
            </a:r>
            <a:r>
              <a:rPr lang="zh-TW" altLang="en-US" dirty="0" smtClean="0"/>
              <a:t>中，新增了 </a:t>
            </a:r>
            <a:r>
              <a:rPr lang="en-US" altLang="zh-TW" dirty="0" smtClean="0"/>
              <a:t>prompt </a:t>
            </a:r>
            <a:r>
              <a:rPr lang="zh-TW" altLang="en-US" dirty="0" smtClean="0"/>
              <a:t>來增強文本對模型的上 下文關係。</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在這其中可分為 </a:t>
            </a:r>
            <a:r>
              <a:rPr lang="en-US" altLang="zh-TW" dirty="0" smtClean="0"/>
              <a:t>3 </a:t>
            </a:r>
            <a:r>
              <a:rPr lang="zh-TW" altLang="en-US" dirty="0" smtClean="0"/>
              <a:t>個腳色類別，</a:t>
            </a:r>
            <a:r>
              <a:rPr lang="en-US" altLang="zh-TW" dirty="0" smtClean="0"/>
              <a:t>user</a:t>
            </a:r>
            <a:r>
              <a:rPr lang="zh-TW" altLang="en-US" dirty="0" smtClean="0"/>
              <a:t>、</a:t>
            </a:r>
            <a:r>
              <a:rPr lang="en-US" altLang="zh-TW" dirty="0" smtClean="0"/>
              <a:t>assistant </a:t>
            </a:r>
            <a:r>
              <a:rPr lang="zh-TW" altLang="en-US" dirty="0" smtClean="0"/>
              <a:t>和 </a:t>
            </a:r>
            <a:r>
              <a:rPr lang="en-US" altLang="zh-TW" dirty="0" smtClean="0"/>
              <a:t>system</a:t>
            </a:r>
            <a:r>
              <a:rPr lang="zh-TW" altLang="en-US" dirty="0" smtClean="0"/>
              <a:t>， </a:t>
            </a:r>
            <a:r>
              <a:rPr lang="en-US" altLang="zh-TW" dirty="0" smtClean="0"/>
              <a:t>user </a:t>
            </a:r>
            <a:r>
              <a:rPr lang="zh-TW" altLang="en-US" dirty="0" smtClean="0"/>
              <a:t>表示使用者的對話，</a:t>
            </a:r>
            <a:r>
              <a:rPr lang="en-US" altLang="zh-TW" dirty="0" smtClean="0"/>
              <a:t>assistant </a:t>
            </a:r>
            <a:r>
              <a:rPr lang="zh-TW" altLang="en-US" dirty="0" smtClean="0"/>
              <a:t>表示機器人的回覆，而 </a:t>
            </a:r>
            <a:r>
              <a:rPr lang="en-US" altLang="zh-TW" dirty="0" smtClean="0"/>
              <a:t>system </a:t>
            </a:r>
            <a:r>
              <a:rPr lang="zh-TW" altLang="en-US" dirty="0" smtClean="0"/>
              <a:t>則表 示特定的場域及對話資訊來幫助模型對對話的生成。</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因此對本研究而 ，主要的目的在於將之前一系列處理後得到的使用者</a:t>
            </a:r>
            <a:r>
              <a:rPr lang="en-US" altLang="zh-TW" dirty="0" smtClean="0"/>
              <a:t>MBTI </a:t>
            </a:r>
            <a:r>
              <a:rPr lang="zh-TW" altLang="en-US" dirty="0" smtClean="0"/>
              <a:t>人格輸入至 </a:t>
            </a:r>
            <a:r>
              <a:rPr lang="en-US" altLang="zh-TW" dirty="0" smtClean="0"/>
              <a:t>system </a:t>
            </a:r>
            <a:r>
              <a:rPr lang="zh-TW" altLang="en-US" dirty="0" smtClean="0"/>
              <a:t>來做為使用者的對話人格，讓模型能以此作為回覆參考，並根據 </a:t>
            </a:r>
            <a:r>
              <a:rPr lang="en-US" altLang="zh-TW" dirty="0" smtClean="0"/>
              <a:t>assistant </a:t>
            </a:r>
            <a:r>
              <a:rPr lang="zh-TW" altLang="en-US" dirty="0" smtClean="0"/>
              <a:t>和 </a:t>
            </a:r>
            <a:r>
              <a:rPr lang="en-US" altLang="zh-TW" dirty="0" smtClean="0"/>
              <a:t>user </a:t>
            </a:r>
            <a:r>
              <a:rPr lang="zh-TW" altLang="en-US" dirty="0" smtClean="0"/>
              <a:t>交織的對話記錄來進行生成。</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19</a:t>
            </a:fld>
            <a:endParaRPr/>
          </a:p>
        </p:txBody>
      </p:sp>
    </p:spTree>
    <p:extLst>
      <p:ext uri="{BB962C8B-B14F-4D97-AF65-F5344CB8AC3E}">
        <p14:creationId xmlns:p14="http://schemas.microsoft.com/office/powerpoint/2010/main" val="310858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ee2f4abf95_0_4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0" name="Google Shape;1460;gee2f4abf95_0_4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1" name="Google Shape;1461;gee2f4abf95_0_4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TW"/>
              <a:t>2</a:t>
            </a:fld>
            <a:endParaRPr/>
          </a:p>
        </p:txBody>
      </p:sp>
    </p:spTree>
    <p:extLst>
      <p:ext uri="{BB962C8B-B14F-4D97-AF65-F5344CB8AC3E}">
        <p14:creationId xmlns:p14="http://schemas.microsoft.com/office/powerpoint/2010/main" val="7597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使用者在一開始使用時，會進行引導式問答，透過這個將引出使用者的初始人格，然後透過這個人格來賦予 </a:t>
            </a:r>
            <a:r>
              <a:rPr lang="en-US" altLang="zh-TW" dirty="0" smtClean="0"/>
              <a:t>GPT-3.5 turbo </a:t>
            </a:r>
            <a:r>
              <a:rPr lang="zh-TW" altLang="en-US" dirty="0" smtClean="0"/>
              <a:t>模型進行生成，</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而隨著對話的增加，對話記錄也將回傳</a:t>
            </a:r>
            <a:r>
              <a:rPr lang="zh-TW" altLang="en-US" dirty="0" smtClean="0"/>
              <a:t>給後端系統，</a:t>
            </a:r>
            <a:r>
              <a:rPr lang="en-US" altLang="zh-TW" dirty="0" smtClean="0"/>
              <a:t>GPT-3.5 turbo </a:t>
            </a:r>
            <a:r>
              <a:rPr lang="zh-TW" altLang="en-US" dirty="0" smtClean="0"/>
              <a:t>將擷取近期的對話成為回覆的示例。</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而兩個 </a:t>
            </a:r>
            <a:r>
              <a:rPr lang="en-US" altLang="zh-TW" dirty="0" smtClean="0"/>
              <a:t>BERT </a:t>
            </a:r>
            <a:r>
              <a:rPr lang="zh-TW" altLang="en-US" dirty="0" smtClean="0"/>
              <a:t>會將分別這些對話進行辨識， </a:t>
            </a:r>
            <a:r>
              <a:rPr lang="en-US" altLang="zh-TW" dirty="0" smtClean="0"/>
              <a:t>BERT-multi </a:t>
            </a:r>
            <a:r>
              <a:rPr lang="zh-TW" altLang="en-US" dirty="0" smtClean="0"/>
              <a:t>會一次性辨識所有的對話，然後再作預測。 </a:t>
            </a:r>
            <a:r>
              <a:rPr lang="en-US" altLang="zh-TW" dirty="0" smtClean="0"/>
              <a:t>(</a:t>
            </a:r>
            <a:r>
              <a:rPr lang="zh-TW" altLang="en-US" dirty="0" smtClean="0"/>
              <a:t>下一頁</a:t>
            </a:r>
            <a:r>
              <a:rPr lang="en-US" altLang="zh-TW" dirty="0"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第二次投票會和</a:t>
            </a:r>
            <a:r>
              <a:rPr lang="en-US" altLang="zh-TW" dirty="0" smtClean="0"/>
              <a:t>BERT-multi </a:t>
            </a:r>
            <a:r>
              <a:rPr lang="zh-TW" altLang="en-US" dirty="0" smtClean="0"/>
              <a:t>的結果以及現階段的人格進行三方的多數決投票，完成後將作為嶄新的人格輸出至 </a:t>
            </a:r>
            <a:r>
              <a:rPr lang="en-US" altLang="zh-TW" dirty="0" smtClean="0"/>
              <a:t>GPT-3.5 turbo</a:t>
            </a:r>
            <a:r>
              <a:rPr lang="zh-TW" altLang="en-US" dirty="0" smtClean="0"/>
              <a:t>，供後續的對話輸出。</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20</a:t>
            </a:fld>
            <a:endParaRPr/>
          </a:p>
        </p:txBody>
      </p:sp>
    </p:spTree>
    <p:extLst>
      <p:ext uri="{BB962C8B-B14F-4D97-AF65-F5344CB8AC3E}">
        <p14:creationId xmlns:p14="http://schemas.microsoft.com/office/powerpoint/2010/main" val="4003785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 </a:t>
            </a:r>
            <a:r>
              <a:rPr lang="en-US" altLang="zh-TW" dirty="0" smtClean="0"/>
              <a:t>BERT-single </a:t>
            </a:r>
            <a:r>
              <a:rPr lang="zh-TW" altLang="en-US" dirty="0" smtClean="0"/>
              <a:t>則會對每一句進行 </a:t>
            </a:r>
            <a:r>
              <a:rPr lang="en-US" altLang="zh-TW" dirty="0" smtClean="0"/>
              <a:t>MBTI </a:t>
            </a:r>
            <a:r>
              <a:rPr lang="zh-TW" altLang="en-US" dirty="0" smtClean="0"/>
              <a:t>的分類任務 ，並轉換 成 </a:t>
            </a:r>
            <a:r>
              <a:rPr lang="en-US" altLang="zh-TW" dirty="0" smtClean="0"/>
              <a:t>MBTI </a:t>
            </a:r>
            <a:r>
              <a:rPr lang="zh-TW" altLang="en-US" dirty="0" smtClean="0"/>
              <a:t>的比例序列傳至後續的三個模型方法，</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SVM</a:t>
            </a:r>
            <a:r>
              <a:rPr lang="zh-TW" altLang="en-US" dirty="0" smtClean="0"/>
              <a:t>、</a:t>
            </a:r>
            <a:r>
              <a:rPr lang="en-US" altLang="zh-TW" dirty="0" smtClean="0"/>
              <a:t>ELM </a:t>
            </a:r>
            <a:r>
              <a:rPr lang="zh-TW" altLang="en-US" dirty="0" smtClean="0"/>
              <a:t>以及 </a:t>
            </a:r>
            <a:r>
              <a:rPr lang="en-US" altLang="zh-TW" dirty="0" smtClean="0"/>
              <a:t>Random Forest </a:t>
            </a:r>
            <a:r>
              <a:rPr lang="zh-TW" altLang="en-US" dirty="0" smtClean="0"/>
              <a:t>進行判別，三者判別出的成果</a:t>
            </a:r>
            <a:r>
              <a:rPr lang="zh-TW" altLang="en-US" dirty="0" smtClean="0"/>
              <a:t>會以 </a:t>
            </a:r>
            <a:r>
              <a:rPr lang="en-US" altLang="zh-TW" dirty="0" smtClean="0"/>
              <a:t>MBTI </a:t>
            </a:r>
            <a:r>
              <a:rPr lang="zh-TW" altLang="en-US" dirty="0" smtClean="0"/>
              <a:t>的 </a:t>
            </a:r>
            <a:r>
              <a:rPr lang="en-US" altLang="zh-TW" dirty="0" smtClean="0"/>
              <a:t>4 </a:t>
            </a:r>
            <a:r>
              <a:rPr lang="zh-TW" altLang="en-US" dirty="0" smtClean="0"/>
              <a:t>個向</a:t>
            </a:r>
            <a:r>
              <a:rPr lang="zh-TW" altLang="en-US" dirty="0" smtClean="0"/>
              <a:t>度分別</a:t>
            </a:r>
            <a:r>
              <a:rPr lang="zh-TW" altLang="en-US" dirty="0" smtClean="0"/>
              <a:t>進行投票</a:t>
            </a:r>
            <a:r>
              <a:rPr lang="zh-TW" altLang="en-US" dirty="0" smtClean="0"/>
              <a:t>，</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票</a:t>
            </a:r>
            <a:r>
              <a:rPr lang="zh-TW" altLang="en-US" dirty="0" smtClean="0"/>
              <a:t>高的指標將被保留，最終作為結果並輸出進行第二次投票。</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21</a:t>
            </a:fld>
            <a:endParaRPr/>
          </a:p>
        </p:txBody>
      </p:sp>
    </p:spTree>
    <p:extLst>
      <p:ext uri="{BB962C8B-B14F-4D97-AF65-F5344CB8AC3E}">
        <p14:creationId xmlns:p14="http://schemas.microsoft.com/office/powerpoint/2010/main" val="1415192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系統總共會進行兩次的</a:t>
            </a:r>
            <a:r>
              <a:rPr lang="zh-TW" altLang="en-US" dirty="0" smtClean="0"/>
              <a:t>多數決</a:t>
            </a:r>
            <a:r>
              <a:rPr lang="zh-TW" altLang="en-US" dirty="0" smtClean="0"/>
              <a:t>投票，第一次是</a:t>
            </a:r>
            <a:r>
              <a:rPr lang="en-US" altLang="zh-TW" sz="1200" dirty="0" smtClean="0"/>
              <a:t>3</a:t>
            </a:r>
            <a:r>
              <a:rPr lang="zh-TW" altLang="en-US" sz="1200" dirty="0" smtClean="0"/>
              <a:t>個機器學習</a:t>
            </a:r>
            <a:r>
              <a:rPr lang="zh-TW" altLang="en-US" dirty="0" smtClean="0"/>
              <a:t>的結果投票，第二次則是 </a:t>
            </a:r>
            <a:r>
              <a:rPr lang="en-US" altLang="zh-TW" dirty="0" smtClean="0"/>
              <a:t>BERT</a:t>
            </a:r>
            <a:r>
              <a:rPr lang="zh-TW" altLang="en-US" dirty="0" smtClean="0"/>
              <a:t>、原本的人格記錄和第一次投票的結果投票，同樣都是以 </a:t>
            </a:r>
            <a:r>
              <a:rPr lang="en-US" altLang="zh-TW" dirty="0" smtClean="0"/>
              <a:t>MBTI </a:t>
            </a:r>
            <a:r>
              <a:rPr lang="zh-TW" altLang="en-US" dirty="0" smtClean="0"/>
              <a:t>的 </a:t>
            </a:r>
            <a:r>
              <a:rPr lang="en-US" altLang="zh-TW" dirty="0" smtClean="0"/>
              <a:t>4 </a:t>
            </a:r>
            <a:r>
              <a:rPr lang="zh-TW" altLang="en-US" dirty="0" smtClean="0"/>
              <a:t>個向度分別投票並將最終結果組合。</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而兩次採用多數決投票進行決策，其實有不同的考量定位。</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第一次的投票主要是考量到</a:t>
            </a:r>
            <a:r>
              <a:rPr lang="en-US" altLang="zh-TW" dirty="0" smtClean="0"/>
              <a:t>3</a:t>
            </a:r>
            <a:r>
              <a:rPr lang="zh-TW" altLang="en-US" dirty="0" smtClean="0"/>
              <a:t>個不同的模型在判斷上都有屬於自己的規則，所以說我們希望透過多數決來避免過度依賴單一方法，以提高系統的穩定性。</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而第二次的投票主要是基於對</a:t>
            </a:r>
            <a:r>
              <a:rPr lang="en-US" altLang="zh-TW" dirty="0" smtClean="0"/>
              <a:t>MBTI</a:t>
            </a:r>
            <a:r>
              <a:rPr lang="zh-TW" altLang="en-US" dirty="0" smtClean="0"/>
              <a:t>人格不同角度的判斷來進行，</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BERT-multi</a:t>
            </a:r>
            <a:r>
              <a:rPr lang="zh-TW" altLang="en-US" dirty="0" smtClean="0"/>
              <a:t>剖析了所有的對話在進行辨識，而三個機器學習方法則是根據每一句話的偏好人格來判斷。</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此外還將原先的</a:t>
            </a:r>
            <a:r>
              <a:rPr lang="en-US" altLang="zh-TW" dirty="0" smtClean="0"/>
              <a:t>MBTI</a:t>
            </a:r>
            <a:r>
              <a:rPr lang="zh-TW" altLang="en-US" dirty="0" smtClean="0"/>
              <a:t>人格考慮進去，原因在於</a:t>
            </a:r>
            <a:r>
              <a:rPr lang="en-US" altLang="zh-TW" dirty="0" smtClean="0"/>
              <a:t>MBTI</a:t>
            </a:r>
            <a:r>
              <a:rPr lang="zh-TW" altLang="en-US" dirty="0" smtClean="0"/>
              <a:t>人格經過時間積累後也會有偏好產生，因此我們不該忽略這個特性。</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22</a:t>
            </a:fld>
            <a:endParaRPr/>
          </a:p>
        </p:txBody>
      </p:sp>
    </p:spTree>
    <p:extLst>
      <p:ext uri="{BB962C8B-B14F-4D97-AF65-F5344CB8AC3E}">
        <p14:creationId xmlns:p14="http://schemas.microsoft.com/office/powerpoint/2010/main" val="3749022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Accuracy (</a:t>
            </a:r>
            <a:r>
              <a:rPr lang="zh-TW" altLang="en-US" dirty="0" smtClean="0"/>
              <a:t>準確度</a:t>
            </a:r>
            <a:r>
              <a:rPr lang="en-US" altLang="zh-TW" dirty="0" smtClean="0"/>
              <a:t>)</a:t>
            </a:r>
            <a:r>
              <a:rPr lang="zh-TW" altLang="en-US" dirty="0" smtClean="0"/>
              <a:t> 是模型正確分類的樣本數與總樣本數之比，體現了模型在所有 </a:t>
            </a:r>
            <a:r>
              <a:rPr lang="en-US" altLang="zh-TW" dirty="0" smtClean="0"/>
              <a:t>MBTI </a:t>
            </a:r>
            <a:r>
              <a:rPr lang="zh-TW" altLang="en-US" dirty="0" smtClean="0"/>
              <a:t>人格類別上的總體性能。</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Precision (</a:t>
            </a:r>
            <a:r>
              <a:rPr lang="zh-TW" altLang="en-US" dirty="0" smtClean="0"/>
              <a:t>精確度</a:t>
            </a:r>
            <a:r>
              <a:rPr lang="en-US" altLang="zh-TW" dirty="0" smtClean="0"/>
              <a:t>)</a:t>
            </a:r>
            <a:r>
              <a:rPr lang="zh-TW" altLang="en-US" dirty="0" smtClean="0"/>
              <a:t> 表示模型在預測為某一類別時，實際屬於該類別的比例， 體現了模型的準確性。</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Recall (</a:t>
            </a:r>
            <a:r>
              <a:rPr lang="zh-TW" altLang="en-US" dirty="0" smtClean="0"/>
              <a:t>召回率</a:t>
            </a:r>
            <a:r>
              <a:rPr lang="en-US" altLang="zh-TW" dirty="0" smtClean="0"/>
              <a:t>)</a:t>
            </a:r>
            <a:r>
              <a:rPr lang="zh-TW" altLang="en-US" dirty="0" smtClean="0"/>
              <a:t>表示模型在所有實際屬於某一類別的樣本中，成功預測為 該類別的比例，體現了模型的覆蓋程度。</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F1 score (F1 </a:t>
            </a:r>
            <a:r>
              <a:rPr lang="zh-TW" altLang="en-US" dirty="0" smtClean="0"/>
              <a:t>分數</a:t>
            </a:r>
            <a:r>
              <a:rPr lang="en-US" altLang="zh-TW" dirty="0" smtClean="0"/>
              <a:t>)</a:t>
            </a:r>
            <a:r>
              <a:rPr lang="zh-TW" altLang="en-US" dirty="0" smtClean="0"/>
              <a:t> 是精確度和召回率的調和平均值，它綜合考慮了模型的準確性和覆蓋程度。</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23</a:t>
            </a:fld>
            <a:endParaRPr/>
          </a:p>
        </p:txBody>
      </p:sp>
    </p:spTree>
    <p:extLst>
      <p:ext uri="{BB962C8B-B14F-4D97-AF65-F5344CB8AC3E}">
        <p14:creationId xmlns:p14="http://schemas.microsoft.com/office/powerpoint/2010/main" val="1606054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使用者問卷</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800" dirty="0" smtClean="0"/>
              <a:t>讓使用者分別以有 </a:t>
            </a:r>
            <a:r>
              <a:rPr lang="en-US" altLang="zh-TW" sz="1800" dirty="0" smtClean="0"/>
              <a:t>MBTI </a:t>
            </a:r>
            <a:r>
              <a:rPr lang="zh-TW" altLang="en-US" sz="1800" dirty="0" smtClean="0"/>
              <a:t>指標作為參考資訊的機器人和沒有的兩者進行</a:t>
            </a:r>
            <a:r>
              <a:rPr lang="en-US" altLang="zh-TW" sz="1800" dirty="0" smtClean="0"/>
              <a:t>8</a:t>
            </a:r>
            <a:r>
              <a:rPr lang="zh-TW" altLang="en-US" sz="1800" dirty="0" smtClean="0"/>
              <a:t>句相同的對話並互相比較，再依</a:t>
            </a:r>
            <a:r>
              <a:rPr lang="zh-TW" altLang="en-US" sz="1800" b="1" dirty="0" smtClean="0"/>
              <a:t>語意</a:t>
            </a:r>
            <a:r>
              <a:rPr lang="zh-TW" altLang="en-US" sz="1800" dirty="0" smtClean="0"/>
              <a:t>、</a:t>
            </a:r>
            <a:r>
              <a:rPr lang="zh-TW" altLang="en-US" sz="1800" b="1" dirty="0" smtClean="0"/>
              <a:t>體感</a:t>
            </a:r>
            <a:r>
              <a:rPr lang="zh-TW" altLang="en-US" sz="1800" dirty="0" smtClean="0"/>
              <a:t>差別將結果分為 </a:t>
            </a:r>
            <a:r>
              <a:rPr lang="en-US" altLang="zh-TW" sz="1800" dirty="0" smtClean="0"/>
              <a:t>5 </a:t>
            </a:r>
            <a:r>
              <a:rPr lang="zh-TW" altLang="en-US" sz="1800" dirty="0" smtClean="0"/>
              <a:t>個等級，於問卷上讓使用者選擇。</a:t>
            </a:r>
            <a:endParaRPr lang="en-US" altLang="zh-TW" sz="18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8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smtClean="0"/>
              <a:t>(</a:t>
            </a:r>
            <a:r>
              <a:rPr lang="zh-TW" altLang="en-US" dirty="0" smtClean="0"/>
              <a:t>語意的比較重點在於兩者之 間生成的結果是否有詞不達意、情境理解錯誤、和使用者對答偏題等 狀況；而體感的部分比較的重點在於兩者之間的結果在語氣和用字上是否讓使用者更加舒適，更符合期望。</a:t>
            </a:r>
            <a:r>
              <a:rPr lang="en-US" altLang="zh-TW" dirty="0"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同類型測驗結果比較</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dirty="0" smtClean="0"/>
              <a:t>請使用者先至 </a:t>
            </a:r>
            <a:r>
              <a:rPr lang="en-US" altLang="zh-TW" sz="1200" dirty="0" smtClean="0"/>
              <a:t>16Personality </a:t>
            </a:r>
            <a:r>
              <a:rPr lang="zh-TW" altLang="en-US" sz="1200" dirty="0" smtClean="0"/>
              <a:t>進行測驗，再用本系統進行 </a:t>
            </a:r>
            <a:r>
              <a:rPr lang="en-US" altLang="zh-TW" sz="1200" dirty="0" smtClean="0"/>
              <a:t>1 </a:t>
            </a:r>
            <a:r>
              <a:rPr lang="zh-TW" altLang="en-US" sz="1200" dirty="0" smtClean="0"/>
              <a:t>次的 初始人格測驗和 </a:t>
            </a:r>
            <a:r>
              <a:rPr lang="en-US" altLang="zh-TW" sz="1200" dirty="0" smtClean="0"/>
              <a:t>2 </a:t>
            </a:r>
            <a:r>
              <a:rPr lang="zh-TW" altLang="en-US" sz="1200" dirty="0" smtClean="0"/>
              <a:t>個輪次 </a:t>
            </a:r>
            <a:r>
              <a:rPr lang="en-US" altLang="zh-TW" sz="1200" dirty="0" smtClean="0"/>
              <a:t>(</a:t>
            </a:r>
            <a:r>
              <a:rPr lang="zh-TW" altLang="en-US" sz="1200" dirty="0" smtClean="0"/>
              <a:t>共 </a:t>
            </a:r>
            <a:r>
              <a:rPr lang="en-US" altLang="zh-TW" sz="1200" dirty="0" smtClean="0"/>
              <a:t>16 </a:t>
            </a:r>
            <a:r>
              <a:rPr lang="zh-TW" altLang="en-US" sz="1200" dirty="0" smtClean="0"/>
              <a:t>句</a:t>
            </a:r>
            <a:r>
              <a:rPr lang="en-US" altLang="zh-TW" sz="1200" dirty="0" smtClean="0"/>
              <a:t>) </a:t>
            </a:r>
            <a:r>
              <a:rPr lang="zh-TW" altLang="en-US" sz="1200" dirty="0" smtClean="0"/>
              <a:t>的對話，最終產生的結果兩者之 間互相比較，以查看準確度。</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24</a:t>
            </a:fld>
            <a:endParaRPr/>
          </a:p>
        </p:txBody>
      </p:sp>
    </p:spTree>
    <p:extLst>
      <p:ext uri="{BB962C8B-B14F-4D97-AF65-F5344CB8AC3E}">
        <p14:creationId xmlns:p14="http://schemas.microsoft.com/office/powerpoint/2010/main" val="3196006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61" name="Google Shape;461;p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從兩張圖中可以發現，不論是 </a:t>
            </a:r>
            <a:r>
              <a:rPr lang="en-US" altLang="zh-TW" dirty="0" smtClean="0"/>
              <a:t>SVM</a:t>
            </a:r>
            <a:r>
              <a:rPr lang="zh-TW" altLang="en-US" dirty="0" smtClean="0"/>
              <a:t>、</a:t>
            </a:r>
            <a:r>
              <a:rPr lang="en-US" altLang="zh-TW" dirty="0" smtClean="0"/>
              <a:t>ELM</a:t>
            </a:r>
            <a:r>
              <a:rPr lang="zh-TW" altLang="en-US" dirty="0" smtClean="0"/>
              <a:t>、</a:t>
            </a:r>
            <a:r>
              <a:rPr lang="en-US" altLang="zh-TW" dirty="0" smtClean="0"/>
              <a:t>Random Forest</a:t>
            </a:r>
            <a:r>
              <a:rPr lang="zh-TW" altLang="en-US" dirty="0" smtClean="0"/>
              <a:t>，還是它們的集成 </a:t>
            </a:r>
            <a:r>
              <a:rPr lang="en-US" altLang="zh-TW" dirty="0" smtClean="0"/>
              <a:t>Combo</a:t>
            </a:r>
            <a:r>
              <a:rPr lang="zh-TW" altLang="en-US" dirty="0" smtClean="0"/>
              <a:t>，都取得了非常出色的成績</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不過值得注意的是，三個機器學習的方法有如此高的準確度，和它們的訓練序列有很大的關聯，</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我們分析了數筆預測正確資料，發現在</a:t>
            </a:r>
            <a:r>
              <a:rPr lang="en-US" altLang="zh-TW" dirty="0" smtClean="0"/>
              <a:t>MBTI </a:t>
            </a:r>
            <a:r>
              <a:rPr lang="zh-TW" altLang="en-US" dirty="0" smtClean="0"/>
              <a:t>比例序列中，最大的數字都是這筆資料的 </a:t>
            </a:r>
            <a:r>
              <a:rPr lang="en-US" altLang="zh-TW" dirty="0" smtClean="0"/>
              <a:t>MBTI type</a:t>
            </a:r>
            <a:r>
              <a:rPr lang="zh-TW" altLang="en-US" dirty="0" smtClean="0"/>
              <a:t>，因此也導致這些模型能很輕易的判斷出答案</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而這個現象我們認為跟原始資料有關，由於資料來源為</a:t>
            </a:r>
            <a:r>
              <a:rPr lang="en-US" altLang="zh-TW" dirty="0" err="1" smtClean="0"/>
              <a:t>PersonalityCafe</a:t>
            </a:r>
            <a:r>
              <a:rPr lang="zh-TW" altLang="en-US" dirty="0" smtClean="0"/>
              <a:t>這個論壇，其中的使用者聊天的主題都是以個性、人格作為啟發，</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因此絕大部分的對話都具有明顯的人格傾向，這也就導致了 </a:t>
            </a:r>
            <a:r>
              <a:rPr lang="en-US" altLang="zh-TW" dirty="0" smtClean="0"/>
              <a:t>BERT-single </a:t>
            </a:r>
            <a:r>
              <a:rPr lang="zh-TW" altLang="en-US" dirty="0" smtClean="0"/>
              <a:t>能夠簡單的將對話轉成對應的 </a:t>
            </a:r>
            <a:r>
              <a:rPr lang="en-US" altLang="zh-TW" dirty="0" smtClean="0"/>
              <a:t>MBTI </a:t>
            </a:r>
            <a:r>
              <a:rPr lang="zh-TW" altLang="en-US" dirty="0" smtClean="0"/>
              <a:t>人格，讓序列不斷累積正確人格的數量，才會讓模型測出的性能看起來相當優秀。</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而這樣的狀況也讓人擔心模型泛化程度的問題，我們將在後續的實測再做敘述。</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26</a:t>
            </a:fld>
            <a:endParaRPr/>
          </a:p>
        </p:txBody>
      </p:sp>
    </p:spTree>
    <p:extLst>
      <p:ext uri="{BB962C8B-B14F-4D97-AF65-F5344CB8AC3E}">
        <p14:creationId xmlns:p14="http://schemas.microsoft.com/office/powerpoint/2010/main" val="3705931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從圖</a:t>
            </a:r>
            <a:r>
              <a:rPr lang="en-US" altLang="zh-TW" dirty="0" smtClean="0"/>
              <a:t>19</a:t>
            </a:r>
            <a:r>
              <a:rPr lang="zh-TW" altLang="en-US" dirty="0" smtClean="0"/>
              <a:t>的結果可以發現，和過去的相關研究相比，我們的實驗有明顯的進步，從深度學習模型的角度來看，我們實驗所使用的 </a:t>
            </a:r>
            <a:r>
              <a:rPr lang="en-US" altLang="zh-TW" dirty="0" smtClean="0"/>
              <a:t>BERT-multi </a:t>
            </a:r>
            <a:r>
              <a:rPr lang="zh-TW" altLang="en-US" dirty="0" smtClean="0"/>
              <a:t>模型比起參考文獻 </a:t>
            </a:r>
            <a:r>
              <a:rPr lang="en-US" altLang="zh-TW" dirty="0" smtClean="0"/>
              <a:t>([28]) </a:t>
            </a:r>
            <a:r>
              <a:rPr lang="zh-TW" altLang="en-US" dirty="0" smtClean="0"/>
              <a:t>的成果要高出 </a:t>
            </a:r>
            <a:r>
              <a:rPr lang="en-US" altLang="zh-TW" dirty="0" smtClean="0"/>
              <a:t>18.3% </a:t>
            </a:r>
            <a:r>
              <a:rPr lang="zh-TW" altLang="en-US" dirty="0" smtClean="0"/>
              <a:t>的準確率，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而在非深度學習模型上我們的 </a:t>
            </a:r>
            <a:r>
              <a:rPr lang="en-US" altLang="zh-TW" dirty="0" smtClean="0"/>
              <a:t>Combo </a:t>
            </a:r>
            <a:r>
              <a:rPr lang="zh-TW" altLang="en-US" dirty="0" smtClean="0"/>
              <a:t>的性能也超越了所有的參考文獻，可見在模型在訓練策略上的成功。然而必須提醒的是，這些方法使用的訓練資料集並不完全相同，因此多少都會對結果造成影響。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圖</a:t>
            </a:r>
            <a:r>
              <a:rPr lang="en-US" altLang="zh-TW" dirty="0" smtClean="0"/>
              <a:t>20</a:t>
            </a:r>
            <a:r>
              <a:rPr lang="zh-TW" altLang="en-US" dirty="0" smtClean="0"/>
              <a:t>則是</a:t>
            </a:r>
            <a:r>
              <a:rPr lang="zh-TW" altLang="en-US" dirty="0" smtClean="0"/>
              <a:t>我們的方法與</a:t>
            </a:r>
            <a:r>
              <a:rPr lang="zh-TW" altLang="en-US" dirty="0" smtClean="0"/>
              <a:t>文獻</a:t>
            </a:r>
            <a:r>
              <a:rPr lang="en-US" altLang="zh-TW" dirty="0" smtClean="0"/>
              <a:t>[7]</a:t>
            </a:r>
            <a:r>
              <a:rPr lang="zh-TW" altLang="en-US" dirty="0" smtClean="0"/>
              <a:t>的結果</a:t>
            </a:r>
            <a:r>
              <a:rPr lang="zh-TW" altLang="en-US" dirty="0" smtClean="0"/>
              <a:t>中以</a:t>
            </a:r>
            <a:r>
              <a:rPr lang="en-US" altLang="zh-TW" dirty="0" smtClean="0"/>
              <a:t>J/P</a:t>
            </a:r>
            <a:r>
              <a:rPr lang="zh-TW" altLang="en-US" dirty="0" smtClean="0"/>
              <a:t>這個浮動較大的指標進行比較，會選擇這文獻</a:t>
            </a:r>
            <a:r>
              <a:rPr lang="en-US" altLang="zh-TW" dirty="0" smtClean="0"/>
              <a:t>[7]</a:t>
            </a:r>
            <a:r>
              <a:rPr lang="zh-TW" altLang="en-US" dirty="0" smtClean="0"/>
              <a:t>來比較主要是基於其使用的資料集和我們相同，且都是已過濾的版本，比較不會有數據偏差的問題，</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那從結果可以看出，我們的方法取得了更好的成果。</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27</a:t>
            </a:fld>
            <a:endParaRPr/>
          </a:p>
        </p:txBody>
      </p:sp>
    </p:spTree>
    <p:extLst>
      <p:ext uri="{BB962C8B-B14F-4D97-AF65-F5344CB8AC3E}">
        <p14:creationId xmlns:p14="http://schemas.microsoft.com/office/powerpoint/2010/main" val="3753486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圖</a:t>
            </a:r>
            <a:r>
              <a:rPr lang="en-US" altLang="zh-TW" dirty="0" smtClean="0"/>
              <a:t>21</a:t>
            </a:r>
            <a:r>
              <a:rPr lang="zh-TW" altLang="en-US" dirty="0" smtClean="0"/>
              <a:t>是跟同樣採用</a:t>
            </a:r>
            <a:r>
              <a:rPr lang="en-US" altLang="zh-TW" dirty="0" smtClean="0"/>
              <a:t>Kaggle</a:t>
            </a:r>
            <a:r>
              <a:rPr lang="zh-TW" altLang="en-US" dirty="0" smtClean="0"/>
              <a:t>資料集的相關論文方法去做比較，但可以注意到方法之間有用分隔線做區別，</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第一個區塊的方法使用的是未過濾的</a:t>
            </a:r>
            <a:r>
              <a:rPr lang="en-US" altLang="zh-TW" dirty="0" smtClean="0"/>
              <a:t>Kaggle</a:t>
            </a:r>
            <a:r>
              <a:rPr lang="zh-TW" altLang="en-US" dirty="0" smtClean="0"/>
              <a:t>資料集，因此這樣的結果恐怕有失公正，</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而第二區塊則是和我們相同都是使用已過濾的資料集，和第一區塊相比雖然看起來性能較不出色，但較符合正常對話的形式，因此我們應該要和這個區塊重點比較</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而以我們的方法與之相比，在</a:t>
            </a:r>
            <a:r>
              <a:rPr lang="en-US" altLang="zh-TW" dirty="0" smtClean="0"/>
              <a:t>4</a:t>
            </a:r>
            <a:r>
              <a:rPr lang="zh-TW" altLang="en-US" dirty="0" smtClean="0"/>
              <a:t>個向度上都取得更好的</a:t>
            </a:r>
            <a:r>
              <a:rPr lang="zh-TW" altLang="en-US" dirty="0" smtClean="0"/>
              <a:t>成績。</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28</a:t>
            </a:fld>
            <a:endParaRPr/>
          </a:p>
        </p:txBody>
      </p:sp>
    </p:spTree>
    <p:extLst>
      <p:ext uri="{BB962C8B-B14F-4D97-AF65-F5344CB8AC3E}">
        <p14:creationId xmlns:p14="http://schemas.microsoft.com/office/powerpoint/2010/main" val="4179143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mj-lt"/>
              <a:buAutoNum type="arabicPeriod"/>
            </a:pPr>
            <a:r>
              <a:rPr lang="zh-TW" altLang="en-US" sz="1200" dirty="0" smtClean="0"/>
              <a:t>受測者至 </a:t>
            </a:r>
            <a:r>
              <a:rPr lang="en-US" altLang="zh-TW" sz="1200" dirty="0" smtClean="0"/>
              <a:t>16Personality </a:t>
            </a:r>
            <a:r>
              <a:rPr lang="zh-TW" altLang="en-US" sz="1200" dirty="0" smtClean="0"/>
              <a:t>網站測試。 </a:t>
            </a:r>
            <a:endParaRPr lang="en-US" altLang="zh-TW" sz="1200" dirty="0" smtClean="0"/>
          </a:p>
          <a:p>
            <a:pPr marL="342900" indent="-342900">
              <a:lnSpc>
                <a:spcPct val="130000"/>
              </a:lnSpc>
              <a:buSzPts val="1833"/>
              <a:buFont typeface="+mj-lt"/>
              <a:buAutoNum type="arabicPeriod"/>
            </a:pPr>
            <a:r>
              <a:rPr lang="zh-TW" altLang="en-US" sz="1200" dirty="0" smtClean="0"/>
              <a:t>進入本系統，進行 </a:t>
            </a:r>
            <a:r>
              <a:rPr lang="en-US" altLang="zh-TW" sz="1200" dirty="0" smtClean="0"/>
              <a:t>12 </a:t>
            </a:r>
            <a:r>
              <a:rPr lang="zh-TW" altLang="en-US" sz="1200" dirty="0" smtClean="0"/>
              <a:t>題的 </a:t>
            </a:r>
            <a:r>
              <a:rPr lang="en-US" altLang="zh-TW" sz="1200" dirty="0" smtClean="0"/>
              <a:t>MBTI </a:t>
            </a:r>
            <a:r>
              <a:rPr lang="zh-TW" altLang="en-US" sz="1200" dirty="0" smtClean="0"/>
              <a:t>測試得到初始人格。</a:t>
            </a:r>
            <a:endParaRPr lang="en-US" altLang="zh-TW" sz="1200" dirty="0" smtClean="0"/>
          </a:p>
          <a:p>
            <a:pPr marL="342900" indent="-342900">
              <a:lnSpc>
                <a:spcPct val="130000"/>
              </a:lnSpc>
              <a:buSzPts val="1833"/>
              <a:buFont typeface="+mj-lt"/>
              <a:buAutoNum type="arabicPeriod"/>
            </a:pPr>
            <a:r>
              <a:rPr lang="zh-TW" altLang="en-US" sz="1200" dirty="0" smtClean="0"/>
              <a:t>再和未套用 </a:t>
            </a:r>
            <a:r>
              <a:rPr lang="en-US" altLang="zh-TW" sz="1200" dirty="0" smtClean="0"/>
              <a:t>MBTI </a:t>
            </a:r>
            <a:r>
              <a:rPr lang="zh-TW" altLang="en-US" sz="1200" dirty="0" smtClean="0"/>
              <a:t>人格的機器人進行 </a:t>
            </a:r>
            <a:r>
              <a:rPr lang="en-US" altLang="zh-TW" sz="1200" dirty="0" smtClean="0"/>
              <a:t>8 </a:t>
            </a:r>
            <a:r>
              <a:rPr lang="zh-TW" altLang="en-US" sz="1200" dirty="0" smtClean="0"/>
              <a:t>句話的對話。 </a:t>
            </a:r>
            <a:endParaRPr lang="en-US" altLang="zh-TW" sz="1200" dirty="0" smtClean="0"/>
          </a:p>
          <a:p>
            <a:pPr marL="342900" indent="-342900">
              <a:lnSpc>
                <a:spcPct val="130000"/>
              </a:lnSpc>
              <a:buSzPts val="1833"/>
              <a:buFont typeface="+mj-lt"/>
              <a:buAutoNum type="arabicPeriod"/>
            </a:pPr>
            <a:r>
              <a:rPr lang="zh-TW" altLang="en-US" sz="1200" dirty="0" smtClean="0"/>
              <a:t>完成後將機器人套用 </a:t>
            </a:r>
            <a:r>
              <a:rPr lang="en-US" altLang="zh-TW" sz="1200" dirty="0" smtClean="0"/>
              <a:t>MBTI </a:t>
            </a:r>
            <a:r>
              <a:rPr lang="zh-TW" altLang="en-US" sz="1200" dirty="0" smtClean="0"/>
              <a:t>人格，以同樣的 </a:t>
            </a:r>
            <a:r>
              <a:rPr lang="en-US" altLang="zh-TW" sz="1200" dirty="0" smtClean="0"/>
              <a:t>8 </a:t>
            </a:r>
            <a:r>
              <a:rPr lang="zh-TW" altLang="en-US" sz="1200" dirty="0" smtClean="0"/>
              <a:t>句話再與機器人對話 一次，並比較前後差異。 </a:t>
            </a:r>
            <a:endParaRPr lang="en-US" altLang="zh-TW" sz="1200" dirty="0" smtClean="0"/>
          </a:p>
          <a:p>
            <a:pPr marL="342900" indent="-342900">
              <a:lnSpc>
                <a:spcPct val="130000"/>
              </a:lnSpc>
              <a:buSzPts val="1833"/>
              <a:buFont typeface="+mj-lt"/>
              <a:buAutoNum type="arabicPeriod"/>
            </a:pPr>
            <a:r>
              <a:rPr lang="zh-TW" altLang="en-US" sz="1200" dirty="0" smtClean="0"/>
              <a:t>系統會根據這些對話分析並給出新的 </a:t>
            </a:r>
            <a:r>
              <a:rPr lang="en-US" altLang="zh-TW" sz="1200" dirty="0" smtClean="0"/>
              <a:t>MBTI </a:t>
            </a:r>
            <a:r>
              <a:rPr lang="zh-TW" altLang="en-US" sz="1200" dirty="0" smtClean="0"/>
              <a:t>人格，然後受測者再與機器人進行 </a:t>
            </a:r>
            <a:r>
              <a:rPr lang="en-US" altLang="zh-TW" sz="1200" dirty="0" smtClean="0"/>
              <a:t>8 </a:t>
            </a:r>
            <a:r>
              <a:rPr lang="zh-TW" altLang="en-US" sz="1200" dirty="0" smtClean="0"/>
              <a:t>句的對話。 </a:t>
            </a:r>
            <a:endParaRPr lang="en-US" altLang="zh-TW" sz="1200" dirty="0" smtClean="0"/>
          </a:p>
          <a:p>
            <a:pPr marL="342900" indent="-342900">
              <a:lnSpc>
                <a:spcPct val="130000"/>
              </a:lnSpc>
              <a:buSzPts val="1833"/>
              <a:buFont typeface="+mj-lt"/>
              <a:buAutoNum type="arabicPeriod"/>
            </a:pPr>
            <a:r>
              <a:rPr lang="zh-TW" altLang="en-US" sz="1200" dirty="0" smtClean="0"/>
              <a:t>完成後會得到最終的 </a:t>
            </a:r>
            <a:r>
              <a:rPr lang="en-US" altLang="zh-TW" sz="1200" dirty="0" smtClean="0"/>
              <a:t>MBTI </a:t>
            </a:r>
            <a:r>
              <a:rPr lang="zh-TW" altLang="en-US" sz="1200" dirty="0" smtClean="0"/>
              <a:t>人格，之後就根據表單內的問題進行填寫。 </a:t>
            </a:r>
            <a:r>
              <a:rPr lang="en-US" altLang="zh-TW" sz="1200" b="1" dirty="0" smtClean="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29</a:t>
            </a:fld>
            <a:endParaRPr/>
          </a:p>
        </p:txBody>
      </p:sp>
    </p:spTree>
    <p:extLst>
      <p:ext uri="{BB962C8B-B14F-4D97-AF65-F5344CB8AC3E}">
        <p14:creationId xmlns:p14="http://schemas.microsoft.com/office/powerpoint/2010/main" val="344490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c56e26e2f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9c56e26e2f_1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9c56e26e2f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zh-TW" altLang="en-US" dirty="0" smtClean="0"/>
              <a:t>紅</a:t>
            </a:r>
            <a:r>
              <a:rPr lang="zh-TW" altLang="en-US" dirty="0" smtClean="0"/>
              <a:t>框是</a:t>
            </a:r>
            <a:r>
              <a:rPr lang="en-US" altLang="zh-TW" b="1" dirty="0" smtClean="0"/>
              <a:t>12</a:t>
            </a:r>
            <a:r>
              <a:rPr lang="zh-TW" altLang="en-US" b="1" dirty="0" smtClean="0"/>
              <a:t>題的</a:t>
            </a:r>
            <a:r>
              <a:rPr lang="en-US" altLang="zh-TW" b="1" dirty="0" smtClean="0"/>
              <a:t>MBTI</a:t>
            </a:r>
            <a:r>
              <a:rPr lang="zh-TW" altLang="en-US" b="1" dirty="0" smtClean="0"/>
              <a:t>初始問答</a:t>
            </a:r>
            <a:endParaRPr lang="en-US" altLang="zh-TW" b="1" dirty="0" smtClean="0"/>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b="1" dirty="0" smtClean="0"/>
              <a:t>深綠是沒</a:t>
            </a:r>
            <a:r>
              <a:rPr lang="zh-TW" altLang="en-US" b="1" dirty="0" smtClean="0"/>
              <a:t>套用</a:t>
            </a:r>
            <a:r>
              <a:rPr lang="en-US" altLang="zh-TW" b="1" dirty="0" smtClean="0"/>
              <a:t>MBTI</a:t>
            </a:r>
            <a:r>
              <a:rPr lang="zh-TW" altLang="en-US" b="1" dirty="0" smtClean="0"/>
              <a:t>的</a:t>
            </a:r>
            <a:r>
              <a:rPr lang="en-US" altLang="zh-TW" b="1" dirty="0" smtClean="0"/>
              <a:t>8</a:t>
            </a:r>
            <a:r>
              <a:rPr lang="zh-TW" altLang="en-US" b="1" dirty="0" smtClean="0"/>
              <a:t>句</a:t>
            </a:r>
            <a:r>
              <a:rPr lang="zh-TW" altLang="en-US" b="1" dirty="0" smtClean="0"/>
              <a:t>對話，淺綠是有</a:t>
            </a:r>
            <a:r>
              <a:rPr lang="zh-TW" altLang="en-US" b="1" dirty="0" smtClean="0"/>
              <a:t>套用</a:t>
            </a:r>
            <a:r>
              <a:rPr lang="en-US" altLang="zh-TW" b="1" dirty="0" smtClean="0"/>
              <a:t>MBTI</a:t>
            </a:r>
            <a:r>
              <a:rPr lang="zh-TW" altLang="en-US" b="1" dirty="0" smtClean="0"/>
              <a:t>的</a:t>
            </a:r>
            <a:r>
              <a:rPr lang="en-US" altLang="zh-TW" b="1" dirty="0" smtClean="0"/>
              <a:t>8</a:t>
            </a:r>
            <a:r>
              <a:rPr lang="zh-TW" altLang="en-US" b="1" dirty="0" smtClean="0"/>
              <a:t>句</a:t>
            </a:r>
            <a:r>
              <a:rPr lang="zh-TW" altLang="en-US" b="1" dirty="0" smtClean="0"/>
              <a:t>對話，可以發現使用者的對話一樣，但機器人的因套用了</a:t>
            </a:r>
            <a:r>
              <a:rPr lang="en-US" altLang="zh-TW" b="1" dirty="0" smtClean="0"/>
              <a:t>MBTI</a:t>
            </a:r>
            <a:r>
              <a:rPr lang="zh-TW" altLang="en-US" b="1" dirty="0" smtClean="0"/>
              <a:t>與否而不同。</a:t>
            </a:r>
            <a:endParaRPr lang="en-US" altLang="zh-TW" b="1" dirty="0" smtClean="0"/>
          </a:p>
          <a:p>
            <a:endParaRPr lang="zh-TW" altLang="en-US" b="0" dirty="0" smtClean="0"/>
          </a:p>
          <a:p>
            <a:endParaRPr lang="zh-TW" altLang="en-US" b="1" dirty="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30</a:t>
            </a:fld>
            <a:endParaRPr/>
          </a:p>
        </p:txBody>
      </p:sp>
    </p:spTree>
    <p:extLst>
      <p:ext uri="{BB962C8B-B14F-4D97-AF65-F5344CB8AC3E}">
        <p14:creationId xmlns:p14="http://schemas.microsoft.com/office/powerpoint/2010/main" val="3484667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endParaRPr lang="zh-TW" altLang="en-US" b="0" dirty="0" smtClean="0"/>
          </a:p>
          <a:p>
            <a:r>
              <a:rPr lang="zh-TW" altLang="en-US" b="1" dirty="0" smtClean="0"/>
              <a:t>黃色</a:t>
            </a:r>
            <a:r>
              <a:rPr lang="zh-TW" altLang="en-US" b="1" dirty="0" smtClean="0"/>
              <a:t>框是 </a:t>
            </a:r>
            <a:r>
              <a:rPr lang="zh-TW" altLang="en-US" b="1" dirty="0" smtClean="0"/>
              <a:t>完成前</a:t>
            </a:r>
            <a:r>
              <a:rPr lang="en-US" altLang="zh-TW" b="1" dirty="0" smtClean="0"/>
              <a:t>8</a:t>
            </a:r>
            <a:r>
              <a:rPr lang="zh-TW" altLang="en-US" b="1" dirty="0" smtClean="0"/>
              <a:t>句話的分析後</a:t>
            </a:r>
            <a:r>
              <a:rPr lang="zh-TW" altLang="en-US" b="1" dirty="0" smtClean="0"/>
              <a:t>，機器人會套用新的人格，再和使用者</a:t>
            </a:r>
            <a:r>
              <a:rPr lang="zh-TW" altLang="en-US" b="1" dirty="0" smtClean="0"/>
              <a:t>繼續後</a:t>
            </a:r>
            <a:r>
              <a:rPr lang="en-US" altLang="zh-TW" b="1" dirty="0" smtClean="0"/>
              <a:t>8</a:t>
            </a:r>
            <a:r>
              <a:rPr lang="zh-TW" altLang="en-US" b="1" dirty="0" smtClean="0"/>
              <a:t>句的對話</a:t>
            </a:r>
            <a:endParaRPr lang="en-US" altLang="zh-TW" b="1" dirty="0" smtClean="0"/>
          </a:p>
          <a:p>
            <a:r>
              <a:rPr lang="zh-TW" altLang="en-US" b="1" dirty="0" smtClean="0"/>
              <a:t>橘色</a:t>
            </a:r>
            <a:r>
              <a:rPr lang="zh-TW" altLang="en-US" b="1" dirty="0" smtClean="0"/>
              <a:t>框是 </a:t>
            </a:r>
            <a:r>
              <a:rPr lang="zh-TW" altLang="en-US" b="1" dirty="0" smtClean="0"/>
              <a:t>全部完成後，可以查看辨識結果，並且前往</a:t>
            </a:r>
            <a:r>
              <a:rPr lang="zh-TW" altLang="en-US" b="1" dirty="0" smtClean="0"/>
              <a:t>連結表單填寫內容</a:t>
            </a:r>
            <a:endParaRPr lang="zh-TW" altLang="en-US" b="1" dirty="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31</a:t>
            </a:fld>
            <a:endParaRPr/>
          </a:p>
        </p:txBody>
      </p:sp>
    </p:spTree>
    <p:extLst>
      <p:ext uri="{BB962C8B-B14F-4D97-AF65-F5344CB8AC3E}">
        <p14:creationId xmlns:p14="http://schemas.microsoft.com/office/powerpoint/2010/main" val="4231517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1" dirty="0" smtClean="0"/>
              <a:t>MBTI </a:t>
            </a:r>
            <a:r>
              <a:rPr lang="zh-TW" altLang="en-US" sz="1200" b="1" dirty="0" smtClean="0"/>
              <a:t>人格測定的準確度結果 </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在</a:t>
            </a:r>
            <a:r>
              <a:rPr lang="zh-TW" altLang="en-US" sz="1200" b="0" i="0" u="none" strike="noStrike" cap="none" dirty="0" smtClean="0">
                <a:solidFill>
                  <a:schemeClr val="dk1"/>
                </a:solidFill>
                <a:effectLst/>
                <a:latin typeface="Arial"/>
                <a:ea typeface="Arial"/>
                <a:cs typeface="Arial"/>
                <a:sym typeface="Arial"/>
              </a:rPr>
              <a:t>四個測試維度中，感覺與直覺</a:t>
            </a:r>
            <a:r>
              <a:rPr lang="en-US" altLang="zh-TW" sz="1200" b="0" i="0" u="none" strike="noStrike" cap="none" dirty="0" smtClean="0">
                <a:solidFill>
                  <a:schemeClr val="dk1"/>
                </a:solidFill>
                <a:effectLst/>
                <a:latin typeface="Arial"/>
                <a:ea typeface="Arial"/>
                <a:cs typeface="Arial"/>
                <a:sym typeface="Arial"/>
              </a:rPr>
              <a:t>(S.N)</a:t>
            </a:r>
            <a:r>
              <a:rPr lang="zh-TW" altLang="en-US" sz="1200" b="0" i="0" u="none" strike="noStrike" cap="none" dirty="0" smtClean="0">
                <a:solidFill>
                  <a:schemeClr val="dk1"/>
                </a:solidFill>
                <a:effectLst/>
                <a:latin typeface="Arial"/>
                <a:ea typeface="Arial"/>
                <a:cs typeface="Arial"/>
                <a:sym typeface="Arial"/>
              </a:rPr>
              <a:t>的準確率為</a:t>
            </a:r>
            <a:r>
              <a:rPr lang="en-US" altLang="zh-TW" sz="1200" b="0" i="0" u="none" strike="noStrike" cap="none" dirty="0" smtClean="0">
                <a:solidFill>
                  <a:schemeClr val="dk1"/>
                </a:solidFill>
                <a:effectLst/>
                <a:latin typeface="Arial"/>
                <a:ea typeface="Arial"/>
                <a:cs typeface="Arial"/>
                <a:sym typeface="Arial"/>
              </a:rPr>
              <a:t>76%</a:t>
            </a:r>
            <a:r>
              <a:rPr lang="zh-TW" altLang="en-US" sz="1200" b="0" i="0" u="none" strike="noStrike" cap="none" dirty="0" smtClean="0">
                <a:solidFill>
                  <a:schemeClr val="dk1"/>
                </a:solidFill>
                <a:effectLst/>
                <a:latin typeface="Arial"/>
                <a:ea typeface="Arial"/>
                <a:cs typeface="Arial"/>
                <a:sym typeface="Arial"/>
              </a:rPr>
              <a:t>，外向與內向</a:t>
            </a:r>
            <a:r>
              <a:rPr lang="en-US" altLang="zh-TW" sz="1200" b="0" i="0" u="none" strike="noStrike" cap="none" dirty="0" smtClean="0">
                <a:solidFill>
                  <a:schemeClr val="dk1"/>
                </a:solidFill>
                <a:effectLst/>
                <a:latin typeface="Arial"/>
                <a:ea typeface="Arial"/>
                <a:cs typeface="Arial"/>
                <a:sym typeface="Arial"/>
              </a:rPr>
              <a:t>(E.I)</a:t>
            </a:r>
            <a:r>
              <a:rPr lang="zh-TW" altLang="en-US" sz="1200" b="0" i="0" u="none" strike="noStrike" cap="none" dirty="0" smtClean="0">
                <a:solidFill>
                  <a:schemeClr val="dk1"/>
                </a:solidFill>
                <a:effectLst/>
                <a:latin typeface="Arial"/>
                <a:ea typeface="Arial"/>
                <a:cs typeface="Arial"/>
                <a:sym typeface="Arial"/>
              </a:rPr>
              <a:t>和判斷與感知</a:t>
            </a:r>
            <a:r>
              <a:rPr lang="en-US" altLang="zh-TW" sz="1200" b="0" i="0" u="none" strike="noStrike" cap="none" dirty="0" smtClean="0">
                <a:solidFill>
                  <a:schemeClr val="dk1"/>
                </a:solidFill>
                <a:effectLst/>
                <a:latin typeface="Arial"/>
                <a:ea typeface="Arial"/>
                <a:cs typeface="Arial"/>
                <a:sym typeface="Arial"/>
              </a:rPr>
              <a:t>(J.P)</a:t>
            </a:r>
            <a:r>
              <a:rPr lang="zh-TW" altLang="en-US" sz="1200" b="0" i="0" u="none" strike="noStrike" cap="none" dirty="0" smtClean="0">
                <a:solidFill>
                  <a:schemeClr val="dk1"/>
                </a:solidFill>
                <a:effectLst/>
                <a:latin typeface="Arial"/>
                <a:ea typeface="Arial"/>
                <a:cs typeface="Arial"/>
                <a:sym typeface="Arial"/>
              </a:rPr>
              <a:t>的準確率甚至高達</a:t>
            </a:r>
            <a:r>
              <a:rPr lang="en-US" altLang="zh-TW" sz="1200" b="0" i="0" u="none" strike="noStrike" cap="none" dirty="0" smtClean="0">
                <a:solidFill>
                  <a:schemeClr val="dk1"/>
                </a:solidFill>
                <a:effectLst/>
                <a:latin typeface="Arial"/>
                <a:ea typeface="Arial"/>
                <a:cs typeface="Arial"/>
                <a:sym typeface="Arial"/>
              </a:rPr>
              <a:t>84%</a:t>
            </a:r>
            <a:r>
              <a:rPr lang="zh-TW" altLang="en-US" sz="1200" b="0" i="0" u="none" strike="noStrike" cap="none" dirty="0" smtClean="0">
                <a:solidFill>
                  <a:schemeClr val="dk1"/>
                </a:solidFill>
                <a:effectLst/>
                <a:latin typeface="Arial"/>
                <a:ea typeface="Arial"/>
                <a:cs typeface="Arial"/>
                <a:sym typeface="Arial"/>
              </a:rPr>
              <a:t>，唯獨在思考與感覺</a:t>
            </a:r>
            <a:r>
              <a:rPr lang="en-US" altLang="zh-TW" sz="1200" b="0" i="0" u="none" strike="noStrike" cap="none" dirty="0" smtClean="0">
                <a:solidFill>
                  <a:schemeClr val="dk1"/>
                </a:solidFill>
                <a:effectLst/>
                <a:latin typeface="Arial"/>
                <a:ea typeface="Arial"/>
                <a:cs typeface="Arial"/>
                <a:sym typeface="Arial"/>
              </a:rPr>
              <a:t>(T.F)</a:t>
            </a:r>
            <a:r>
              <a:rPr lang="zh-TW" altLang="en-US" sz="1200" b="0" i="0" u="none" strike="noStrike" cap="none" dirty="0" smtClean="0">
                <a:solidFill>
                  <a:schemeClr val="dk1"/>
                </a:solidFill>
                <a:effectLst/>
                <a:latin typeface="Arial"/>
                <a:ea typeface="Arial"/>
                <a:cs typeface="Arial"/>
                <a:sym typeface="Arial"/>
              </a:rPr>
              <a:t>的維度上表現不佳，僅有</a:t>
            </a:r>
            <a:r>
              <a:rPr lang="en-US" altLang="zh-TW" sz="1200" b="0" i="0" u="none" strike="noStrike" cap="none" dirty="0" smtClean="0">
                <a:solidFill>
                  <a:schemeClr val="dk1"/>
                </a:solidFill>
                <a:effectLst/>
                <a:latin typeface="Arial"/>
                <a:ea typeface="Arial"/>
                <a:cs typeface="Arial"/>
                <a:sym typeface="Arial"/>
              </a:rPr>
              <a:t>52%</a:t>
            </a:r>
            <a:r>
              <a:rPr lang="zh-TW" altLang="en-US" sz="1200" b="0" i="0" u="none" strike="noStrike" cap="none" dirty="0" smtClean="0">
                <a:solidFill>
                  <a:schemeClr val="dk1"/>
                </a:solidFill>
                <a:effectLst/>
                <a:latin typeface="Arial"/>
                <a:ea typeface="Arial"/>
                <a:cs typeface="Arial"/>
                <a:sym typeface="Arial"/>
              </a:rPr>
              <a:t>的準確率。</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進一步分析</a:t>
            </a:r>
            <a:r>
              <a:rPr lang="en-US" altLang="zh-TW" sz="1200" b="0" i="0" u="none" strike="noStrike" cap="none" dirty="0" smtClean="0">
                <a:solidFill>
                  <a:schemeClr val="dk1"/>
                </a:solidFill>
                <a:effectLst/>
                <a:latin typeface="Arial"/>
                <a:ea typeface="Arial"/>
                <a:cs typeface="Arial"/>
                <a:sym typeface="Arial"/>
              </a:rPr>
              <a:t>T.F</a:t>
            </a:r>
            <a:r>
              <a:rPr lang="zh-TW" altLang="en-US" sz="1200" b="0" i="0" u="none" strike="noStrike" cap="none" dirty="0" smtClean="0">
                <a:solidFill>
                  <a:schemeClr val="dk1"/>
                </a:solidFill>
                <a:effectLst/>
                <a:latin typeface="Arial"/>
                <a:ea typeface="Arial"/>
                <a:cs typeface="Arial"/>
                <a:sym typeface="Arial"/>
              </a:rPr>
              <a:t>維度的數據發現，大多數的錯誤判斷都是將感覺</a:t>
            </a:r>
            <a:r>
              <a:rPr lang="zh-TW" altLang="en-US" sz="1200" b="0" i="0" u="none" strike="noStrike" cap="none" dirty="0" smtClean="0">
                <a:solidFill>
                  <a:schemeClr val="dk1"/>
                </a:solidFill>
                <a:effectLst/>
                <a:latin typeface="Arial"/>
                <a:ea typeface="Arial"/>
                <a:cs typeface="Arial"/>
                <a:sym typeface="Arial"/>
              </a:rPr>
              <a:t>型</a:t>
            </a:r>
            <a:r>
              <a:rPr lang="en-US" altLang="zh-TW" sz="1200" b="0" i="0" u="none" strike="noStrike" cap="none" dirty="0" smtClean="0">
                <a:solidFill>
                  <a:schemeClr val="dk1"/>
                </a:solidFill>
                <a:effectLst/>
                <a:latin typeface="Arial"/>
                <a:ea typeface="Arial"/>
                <a:cs typeface="Arial"/>
                <a:sym typeface="Arial"/>
              </a:rPr>
              <a:t>(F)</a:t>
            </a:r>
            <a:r>
              <a:rPr lang="zh-TW" altLang="en-US" sz="1200" b="0" i="0" u="none" strike="noStrike" cap="none" dirty="0" smtClean="0">
                <a:solidFill>
                  <a:schemeClr val="dk1"/>
                </a:solidFill>
                <a:effectLst/>
                <a:latin typeface="Arial"/>
                <a:ea typeface="Arial"/>
                <a:cs typeface="Arial"/>
                <a:sym typeface="Arial"/>
              </a:rPr>
              <a:t>的</a:t>
            </a:r>
            <a:r>
              <a:rPr lang="zh-TW" altLang="en-US" sz="1200" b="0" i="0" u="none" strike="noStrike" cap="none" dirty="0" smtClean="0">
                <a:solidFill>
                  <a:schemeClr val="dk1"/>
                </a:solidFill>
                <a:effectLst/>
                <a:latin typeface="Arial"/>
                <a:ea typeface="Arial"/>
                <a:cs typeface="Arial"/>
                <a:sym typeface="Arial"/>
              </a:rPr>
              <a:t>人錯判為思考</a:t>
            </a:r>
            <a:r>
              <a:rPr lang="zh-TW" altLang="en-US" sz="1200" b="0" i="0" u="none" strike="noStrike" cap="none" dirty="0" smtClean="0">
                <a:solidFill>
                  <a:schemeClr val="dk1"/>
                </a:solidFill>
                <a:effectLst/>
                <a:latin typeface="Arial"/>
                <a:ea typeface="Arial"/>
                <a:cs typeface="Arial"/>
                <a:sym typeface="Arial"/>
              </a:rPr>
              <a:t>型</a:t>
            </a:r>
            <a:r>
              <a:rPr lang="en-US" altLang="zh-TW" sz="1200" b="0" i="0" u="none" strike="noStrike" cap="none" dirty="0" smtClean="0">
                <a:solidFill>
                  <a:schemeClr val="dk1"/>
                </a:solidFill>
                <a:effectLst/>
                <a:latin typeface="Arial"/>
                <a:ea typeface="Arial"/>
                <a:cs typeface="Arial"/>
                <a:sym typeface="Arial"/>
              </a:rPr>
              <a:t>(T)</a:t>
            </a:r>
            <a:r>
              <a:rPr lang="zh-TW" altLang="en-US" sz="1200" b="0" i="0" u="none" strike="noStrike" cap="none" dirty="0" smtClean="0">
                <a:solidFill>
                  <a:schemeClr val="dk1"/>
                </a:solidFill>
                <a:effectLst/>
                <a:latin typeface="Arial"/>
                <a:ea typeface="Arial"/>
                <a:cs typeface="Arial"/>
                <a:sym typeface="Arial"/>
              </a:rPr>
              <a:t>。</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一些被誤判為思考型</a:t>
            </a:r>
            <a:r>
              <a:rPr lang="en-US" altLang="zh-TW" sz="1200" b="0" i="0" u="none" strike="noStrike" cap="none" dirty="0" smtClean="0">
                <a:solidFill>
                  <a:schemeClr val="dk1"/>
                </a:solidFill>
                <a:effectLst/>
                <a:latin typeface="Arial"/>
                <a:ea typeface="Arial"/>
                <a:cs typeface="Arial"/>
                <a:sym typeface="Arial"/>
              </a:rPr>
              <a:t>(T)</a:t>
            </a:r>
            <a:r>
              <a:rPr lang="zh-TW" altLang="en-US" sz="1200" b="0" i="0" u="none" strike="noStrike" cap="none" dirty="0" smtClean="0">
                <a:solidFill>
                  <a:schemeClr val="dk1"/>
                </a:solidFill>
                <a:effectLst/>
                <a:latin typeface="Arial"/>
                <a:ea typeface="Arial"/>
                <a:cs typeface="Arial"/>
                <a:sym typeface="Arial"/>
              </a:rPr>
              <a:t>的受測者在訪談中提到，由於機器人的回答過於完整，他們難以回到原話題表達自己的想法，而是轉而提出新問題，這種對話模式讓他們難以跳出循環，導致系統將他們判斷為思考型。</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相反地，被正確判斷為感覺型的個案，即使在提問時，也會在問題之前後表達自己的觀點，這增加了被判斷為感覺型的可能性。</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32</a:t>
            </a:fld>
            <a:endParaRPr/>
          </a:p>
        </p:txBody>
      </p:sp>
    </p:spTree>
    <p:extLst>
      <p:ext uri="{BB962C8B-B14F-4D97-AF65-F5344CB8AC3E}">
        <p14:creationId xmlns:p14="http://schemas.microsoft.com/office/powerpoint/2010/main" val="1635175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在對話中語意及感受上的評分</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i="0" u="none" strike="noStrike" cap="none" dirty="0" smtClean="0">
                <a:solidFill>
                  <a:schemeClr val="dk1"/>
                </a:solidFill>
                <a:effectLst/>
                <a:latin typeface="Arial"/>
                <a:ea typeface="Arial"/>
                <a:cs typeface="Arial"/>
                <a:sym typeface="Arial"/>
              </a:rPr>
              <a:t>左圖是語意評分，右圖是感受</a:t>
            </a:r>
            <a:r>
              <a:rPr lang="en-US" altLang="zh-TW" sz="1200" b="1" i="0" u="none" strike="noStrike" cap="none" dirty="0" smtClean="0">
                <a:solidFill>
                  <a:schemeClr val="dk1"/>
                </a:solidFill>
                <a:effectLst/>
                <a:latin typeface="Arial"/>
                <a:ea typeface="Arial"/>
                <a:cs typeface="Arial"/>
                <a:sym typeface="Arial"/>
              </a:rPr>
              <a:t>	</a:t>
            </a:r>
            <a:r>
              <a:rPr lang="zh-TW" altLang="en-US" sz="1200" b="1" i="0" u="none" strike="noStrike" cap="none" dirty="0" smtClean="0">
                <a:solidFill>
                  <a:schemeClr val="dk1"/>
                </a:solidFill>
                <a:effectLst/>
                <a:latin typeface="Arial"/>
                <a:ea typeface="Arial"/>
                <a:cs typeface="Arial"/>
                <a:sym typeface="Arial"/>
              </a:rPr>
              <a:t>評分</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從</a:t>
            </a:r>
            <a:r>
              <a:rPr lang="zh-TW" altLang="en-US" sz="1200" b="0" i="0" u="none" strike="noStrike" cap="none" dirty="0" smtClean="0">
                <a:solidFill>
                  <a:schemeClr val="dk1"/>
                </a:solidFill>
                <a:effectLst/>
                <a:latin typeface="Arial"/>
                <a:ea typeface="Arial"/>
                <a:cs typeface="Arial"/>
                <a:sym typeface="Arial"/>
              </a:rPr>
              <a:t>圖中的數據顯示，在語意和感受方面，正面評價都高於負面評價。</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在語意方面，正向評價占了</a:t>
            </a:r>
            <a:r>
              <a:rPr lang="en-US" altLang="zh-TW" sz="1200" b="0" i="0" u="none" strike="noStrike" cap="none" dirty="0" smtClean="0">
                <a:solidFill>
                  <a:schemeClr val="dk1"/>
                </a:solidFill>
                <a:effectLst/>
                <a:latin typeface="Arial"/>
                <a:ea typeface="Arial"/>
                <a:cs typeface="Arial"/>
                <a:sym typeface="Arial"/>
              </a:rPr>
              <a:t>64%</a:t>
            </a:r>
            <a:r>
              <a:rPr lang="zh-TW" altLang="en-US" sz="1200" b="0" i="0" u="none" strike="noStrike" cap="none" dirty="0" smtClean="0">
                <a:solidFill>
                  <a:schemeClr val="dk1"/>
                </a:solidFill>
                <a:effectLst/>
                <a:latin typeface="Arial"/>
                <a:ea typeface="Arial"/>
                <a:cs typeface="Arial"/>
                <a:sym typeface="Arial"/>
              </a:rPr>
              <a:t>，負面評價佔了</a:t>
            </a:r>
            <a:r>
              <a:rPr lang="en-US" altLang="zh-TW" sz="1200" b="0" i="0" u="none" strike="noStrike" cap="none" dirty="0" smtClean="0">
                <a:solidFill>
                  <a:schemeClr val="dk1"/>
                </a:solidFill>
                <a:effectLst/>
                <a:latin typeface="Arial"/>
                <a:ea typeface="Arial"/>
                <a:cs typeface="Arial"/>
                <a:sym typeface="Arial"/>
              </a:rPr>
              <a:t>4%</a:t>
            </a:r>
            <a:r>
              <a:rPr lang="zh-TW" altLang="en-US" sz="1200" b="0" i="0" u="none" strike="noStrike" cap="none" dirty="0" smtClean="0">
                <a:solidFill>
                  <a:schemeClr val="dk1"/>
                </a:solidFill>
                <a:effectLst/>
                <a:latin typeface="Arial"/>
                <a:ea typeface="Arial"/>
                <a:cs typeface="Arial"/>
                <a:sym typeface="Arial"/>
              </a:rPr>
              <a:t>，平均分數為</a:t>
            </a:r>
            <a:r>
              <a:rPr lang="en-US" altLang="zh-TW" sz="1200" b="0" i="0" u="none" strike="noStrike" cap="none" dirty="0" smtClean="0">
                <a:solidFill>
                  <a:schemeClr val="dk1"/>
                </a:solidFill>
                <a:effectLst/>
                <a:latin typeface="Arial"/>
                <a:ea typeface="Arial"/>
                <a:cs typeface="Arial"/>
                <a:sym typeface="Arial"/>
              </a:rPr>
              <a:t>4</a:t>
            </a:r>
            <a:r>
              <a:rPr lang="zh-TW" altLang="en-US" sz="1200" b="0" i="0" u="none" strike="noStrike" cap="none" dirty="0" smtClean="0">
                <a:solidFill>
                  <a:schemeClr val="dk1"/>
                </a:solidFill>
                <a:effectLst/>
                <a:latin typeface="Arial"/>
                <a:ea typeface="Arial"/>
                <a:cs typeface="Arial"/>
                <a:sym typeface="Arial"/>
              </a:rPr>
              <a:t>分。我們訪談了正面回饋的受測者，他們表示表示</a:t>
            </a:r>
            <a:r>
              <a:rPr lang="en-US" altLang="zh-TW" sz="1200" b="0" i="0" u="none" strike="noStrike" cap="none" dirty="0" smtClean="0">
                <a:solidFill>
                  <a:schemeClr val="dk1"/>
                </a:solidFill>
                <a:effectLst/>
                <a:latin typeface="Arial"/>
                <a:ea typeface="Arial"/>
                <a:cs typeface="Arial"/>
                <a:sym typeface="Arial"/>
              </a:rPr>
              <a:t>MBTI</a:t>
            </a:r>
            <a:r>
              <a:rPr lang="zh-TW" altLang="en-US" sz="1200" b="0" i="0" u="none" strike="noStrike" cap="none" dirty="0" smtClean="0">
                <a:solidFill>
                  <a:schemeClr val="dk1"/>
                </a:solidFill>
                <a:effectLst/>
                <a:latin typeface="Arial"/>
                <a:ea typeface="Arial"/>
                <a:cs typeface="Arial"/>
                <a:sym typeface="Arial"/>
              </a:rPr>
              <a:t>人格應用後的對話更充實，更符合他們的期望，使得對話銜接更流暢。</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在感受方面，正面評價占了</a:t>
            </a:r>
            <a:r>
              <a:rPr lang="en-US" altLang="zh-TW" sz="1200" b="0" i="0" u="none" strike="noStrike" cap="none" dirty="0" smtClean="0">
                <a:solidFill>
                  <a:schemeClr val="dk1"/>
                </a:solidFill>
                <a:effectLst/>
                <a:latin typeface="Arial"/>
                <a:ea typeface="Arial"/>
                <a:cs typeface="Arial"/>
                <a:sym typeface="Arial"/>
              </a:rPr>
              <a:t>76%</a:t>
            </a:r>
            <a:r>
              <a:rPr lang="zh-TW" altLang="en-US" sz="1200" b="0" i="0" u="none" strike="noStrike" cap="none" dirty="0" smtClean="0">
                <a:solidFill>
                  <a:schemeClr val="dk1"/>
                </a:solidFill>
                <a:effectLst/>
                <a:latin typeface="Arial"/>
                <a:ea typeface="Arial"/>
                <a:cs typeface="Arial"/>
                <a:sym typeface="Arial"/>
              </a:rPr>
              <a:t>，負面評價占了</a:t>
            </a:r>
            <a:r>
              <a:rPr lang="en-US" altLang="zh-TW" sz="1200" b="0" i="0" u="none" strike="noStrike" cap="none" dirty="0" smtClean="0">
                <a:solidFill>
                  <a:schemeClr val="dk1"/>
                </a:solidFill>
                <a:effectLst/>
                <a:latin typeface="Arial"/>
                <a:ea typeface="Arial"/>
                <a:cs typeface="Arial"/>
                <a:sym typeface="Arial"/>
              </a:rPr>
              <a:t>12%</a:t>
            </a:r>
            <a:r>
              <a:rPr lang="zh-TW" altLang="en-US" sz="1200" b="0" i="0" u="none" strike="noStrike" cap="none" dirty="0" smtClean="0">
                <a:solidFill>
                  <a:schemeClr val="dk1"/>
                </a:solidFill>
                <a:effectLst/>
                <a:latin typeface="Arial"/>
                <a:ea typeface="Arial"/>
                <a:cs typeface="Arial"/>
                <a:sym typeface="Arial"/>
              </a:rPr>
              <a:t>，平均分數為</a:t>
            </a:r>
            <a:r>
              <a:rPr lang="en-US" altLang="zh-TW" sz="1200" b="0" i="0" u="none" strike="noStrike" cap="none" dirty="0" smtClean="0">
                <a:solidFill>
                  <a:schemeClr val="dk1"/>
                </a:solidFill>
                <a:effectLst/>
                <a:latin typeface="Arial"/>
                <a:ea typeface="Arial"/>
                <a:cs typeface="Arial"/>
                <a:sym typeface="Arial"/>
              </a:rPr>
              <a:t>3.96</a:t>
            </a:r>
            <a:r>
              <a:rPr lang="zh-TW" altLang="en-US" sz="1200" b="0" i="0" u="none" strike="noStrike" cap="none" dirty="0" smtClean="0">
                <a:solidFill>
                  <a:schemeClr val="dk1"/>
                </a:solidFill>
                <a:effectLst/>
                <a:latin typeface="Arial"/>
                <a:ea typeface="Arial"/>
                <a:cs typeface="Arial"/>
                <a:sym typeface="Arial"/>
              </a:rPr>
              <a:t>分，我們訪談了給予負面評價的受測者，他們認為機器人的回答過於詳細，導致在閱讀以及回話上有壓力。</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然而，正面回饋的受測者認為對話更加溫暖，整體對話感受提升，回應更加人性化。</a:t>
            </a: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0" i="0" u="none" strike="noStrike" cap="none" dirty="0" smtClean="0">
              <a:solidFill>
                <a:schemeClr val="dk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smtClean="0">
                <a:solidFill>
                  <a:schemeClr val="dk1"/>
                </a:solidFill>
                <a:effectLst/>
                <a:latin typeface="Arial"/>
                <a:ea typeface="Arial"/>
                <a:cs typeface="Arial"/>
                <a:sym typeface="Arial"/>
              </a:rPr>
              <a:t>總體來說，</a:t>
            </a:r>
            <a:r>
              <a:rPr lang="en-US" altLang="zh-TW" sz="1200" b="0" i="0" u="none" strike="noStrike" cap="none" dirty="0" smtClean="0">
                <a:solidFill>
                  <a:schemeClr val="dk1"/>
                </a:solidFill>
                <a:effectLst/>
                <a:latin typeface="Arial"/>
                <a:ea typeface="Arial"/>
                <a:cs typeface="Arial"/>
                <a:sym typeface="Arial"/>
              </a:rPr>
              <a:t>MBTI</a:t>
            </a:r>
            <a:r>
              <a:rPr lang="zh-TW" altLang="en-US" sz="1200" b="0" i="0" u="none" strike="noStrike" cap="none" dirty="0" smtClean="0">
                <a:solidFill>
                  <a:schemeClr val="dk1"/>
                </a:solidFill>
                <a:effectLst/>
                <a:latin typeface="Arial"/>
                <a:ea typeface="Arial"/>
                <a:cs typeface="Arial"/>
                <a:sym typeface="Arial"/>
              </a:rPr>
              <a:t>人格提示的運用讓模型的輸出更符合受測者的好球帶，不僅提高了對話的準確性和理解力，還提升了舒適度和個人對話偏好的匹配。</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33</a:t>
            </a:fld>
            <a:endParaRPr/>
          </a:p>
        </p:txBody>
      </p:sp>
    </p:spTree>
    <p:extLst>
      <p:ext uri="{BB962C8B-B14F-4D97-AF65-F5344CB8AC3E}">
        <p14:creationId xmlns:p14="http://schemas.microsoft.com/office/powerpoint/2010/main" val="550485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為何要以 </a:t>
            </a:r>
            <a:r>
              <a:rPr lang="en-US" altLang="zh-TW" sz="1200" b="1" dirty="0" smtClean="0"/>
              <a:t>BERT-multi </a:t>
            </a:r>
            <a:r>
              <a:rPr lang="zh-TW" altLang="en-US" sz="1200" b="1" dirty="0" smtClean="0"/>
              <a:t>和 </a:t>
            </a:r>
            <a:r>
              <a:rPr lang="en-US" altLang="zh-TW" sz="1200" b="1" dirty="0" smtClean="0"/>
              <a:t>Combo </a:t>
            </a:r>
            <a:r>
              <a:rPr lang="zh-TW" altLang="en-US" sz="1200" b="1" dirty="0" smtClean="0"/>
              <a:t>的結果來做最終的集成投票</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從之前的結果可以知道，</a:t>
            </a:r>
            <a:r>
              <a:rPr lang="en-US" altLang="zh-TW" dirty="0" smtClean="0"/>
              <a:t>3</a:t>
            </a:r>
            <a:r>
              <a:rPr lang="zh-TW" altLang="en-US" dirty="0" smtClean="0"/>
              <a:t>個機器學習模型的準確率明顯高於 </a:t>
            </a:r>
            <a:r>
              <a:rPr lang="en-US" altLang="zh-TW" dirty="0" smtClean="0"/>
              <a:t>BERT-multi</a:t>
            </a:r>
            <a:r>
              <a:rPr lang="zh-TW" altLang="en-US" dirty="0" smtClean="0"/>
              <a:t>，但最終 </a:t>
            </a:r>
            <a:r>
              <a:rPr lang="en-US" altLang="zh-TW" dirty="0" smtClean="0"/>
              <a:t>BERT-multi </a:t>
            </a:r>
            <a:r>
              <a:rPr lang="zh-TW" altLang="en-US" dirty="0" smtClean="0"/>
              <a:t>卻是要跟三者集成之後的 </a:t>
            </a:r>
            <a:r>
              <a:rPr lang="en-US" altLang="zh-TW" dirty="0" smtClean="0"/>
              <a:t>Combo </a:t>
            </a:r>
            <a:r>
              <a:rPr lang="zh-TW" altLang="en-US" dirty="0" smtClean="0"/>
              <a:t>來做投票，</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會這麼做的原因在於，</a:t>
            </a:r>
            <a:r>
              <a:rPr lang="en-US" altLang="zh-TW" dirty="0" smtClean="0"/>
              <a:t>BERT-multi </a:t>
            </a:r>
            <a:r>
              <a:rPr lang="zh-TW" altLang="en-US" dirty="0" smtClean="0"/>
              <a:t>是以所有的對話來做為輸入，以全局的角度去做 </a:t>
            </a:r>
            <a:r>
              <a:rPr lang="en-US" altLang="zh-TW" dirty="0" smtClean="0"/>
              <a:t>MBTI </a:t>
            </a:r>
            <a:r>
              <a:rPr lang="zh-TW" altLang="en-US" dirty="0" smtClean="0"/>
              <a:t>的預測，</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而其他的方法則是以每一句話所對應的 </a:t>
            </a:r>
            <a:r>
              <a:rPr lang="en-US" altLang="zh-TW" dirty="0" smtClean="0"/>
              <a:t>MBTI </a:t>
            </a:r>
            <a:r>
              <a:rPr lang="zh-TW" altLang="en-US" dirty="0" smtClean="0"/>
              <a:t>人格轉變成比例序列的形式來輸入，相對前者而言更加關注句子本身字詞，而忽略了句子之間的關聯。</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就結果而言，除了 </a:t>
            </a:r>
            <a:r>
              <a:rPr lang="en-US" altLang="zh-TW" dirty="0" smtClean="0"/>
              <a:t>BERT-multi </a:t>
            </a:r>
            <a:r>
              <a:rPr lang="zh-TW" altLang="en-US" dirty="0" smtClean="0"/>
              <a:t>之外的所有方法，相比於前面模型性能的準確度都要下降許多，這表示以單句序列作為訓練來源的方法在泛化程度上並不理想。</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儘管如此，這些方法在實測時的表現也還是有可取之處，從圖</a:t>
            </a:r>
            <a:r>
              <a:rPr lang="en-US" altLang="zh-TW" dirty="0" smtClean="0"/>
              <a:t>24</a:t>
            </a:r>
            <a:r>
              <a:rPr lang="zh-TW" altLang="en-US" dirty="0" smtClean="0"/>
              <a:t>可知，</a:t>
            </a:r>
            <a:r>
              <a:rPr lang="en-US" altLang="zh-TW" dirty="0" smtClean="0"/>
              <a:t>Combo </a:t>
            </a:r>
            <a:r>
              <a:rPr lang="zh-TW" altLang="en-US" dirty="0" smtClean="0"/>
              <a:t>作為 </a:t>
            </a:r>
            <a:r>
              <a:rPr lang="en-US" altLang="zh-TW" dirty="0" smtClean="0"/>
              <a:t>3 </a:t>
            </a:r>
            <a:r>
              <a:rPr lang="zh-TW" altLang="en-US" dirty="0" smtClean="0"/>
              <a:t>個方法集成的結果，和 </a:t>
            </a:r>
            <a:r>
              <a:rPr lang="en-US" altLang="zh-TW" dirty="0" smtClean="0"/>
              <a:t>BERT-multi </a:t>
            </a:r>
            <a:r>
              <a:rPr lang="zh-TW" altLang="en-US" dirty="0" smtClean="0"/>
              <a:t>相比可以發現，</a:t>
            </a:r>
            <a:r>
              <a:rPr lang="en-US" altLang="zh-TW" dirty="0" smtClean="0"/>
              <a:t>Combo </a:t>
            </a:r>
            <a:r>
              <a:rPr lang="zh-TW" altLang="en-US" dirty="0" smtClean="0"/>
              <a:t>在 </a:t>
            </a:r>
            <a:r>
              <a:rPr lang="en-US" altLang="zh-TW" dirty="0" smtClean="0"/>
              <a:t>T.F </a:t>
            </a:r>
            <a:r>
              <a:rPr lang="zh-TW" altLang="en-US" dirty="0" smtClean="0"/>
              <a:t>上的表現優於 </a:t>
            </a:r>
            <a:r>
              <a:rPr lang="en-US" altLang="zh-TW" dirty="0" smtClean="0"/>
              <a:t>BERT-multi </a:t>
            </a:r>
            <a:r>
              <a:rPr lang="zh-TW" altLang="en-US" dirty="0" smtClean="0"/>
              <a:t>許多，</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而 </a:t>
            </a:r>
            <a:r>
              <a:rPr lang="en-US" altLang="zh-TW" dirty="0" smtClean="0"/>
              <a:t>BERT-multi </a:t>
            </a:r>
            <a:r>
              <a:rPr lang="zh-TW" altLang="en-US" dirty="0" smtClean="0"/>
              <a:t>則是在 </a:t>
            </a:r>
            <a:r>
              <a:rPr lang="en-US" altLang="zh-TW" dirty="0" smtClean="0"/>
              <a:t>E.I </a:t>
            </a:r>
            <a:r>
              <a:rPr lang="zh-TW" altLang="en-US" dirty="0" smtClean="0"/>
              <a:t>表現 上相對出色，這顯示著這兩個方法存在著互補性</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透過不同的角度去分析使用者的文句，得到更全面且準確的結果，這是我們認為要採用這兩個方法來作為最終集成的主要原因。</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34</a:t>
            </a:fld>
            <a:endParaRPr/>
          </a:p>
        </p:txBody>
      </p:sp>
    </p:spTree>
    <p:extLst>
      <p:ext uri="{BB962C8B-B14F-4D97-AF65-F5344CB8AC3E}">
        <p14:creationId xmlns:p14="http://schemas.microsoft.com/office/powerpoint/2010/main" val="3019371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原先我們是以 </a:t>
            </a:r>
            <a:r>
              <a:rPr lang="en-US" altLang="zh-TW" dirty="0" smtClean="0"/>
              <a:t>BERT-multi </a:t>
            </a:r>
            <a:r>
              <a:rPr lang="zh-TW" altLang="en-US" dirty="0" smtClean="0"/>
              <a:t>來做現在 </a:t>
            </a:r>
            <a:r>
              <a:rPr lang="en-US" altLang="zh-TW" dirty="0" smtClean="0"/>
              <a:t>BERT-single </a:t>
            </a:r>
            <a:r>
              <a:rPr lang="zh-TW" altLang="en-US" dirty="0" smtClean="0"/>
              <a:t>的工作，也就是將資料集轉成 </a:t>
            </a:r>
            <a:r>
              <a:rPr lang="en-US" altLang="zh-TW" dirty="0" smtClean="0"/>
              <a:t>MBTI </a:t>
            </a:r>
            <a:r>
              <a:rPr lang="zh-TW" altLang="en-US" dirty="0" smtClean="0"/>
              <a:t>序列的任務。</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並且我們嘗試了許多不同的模型，以選擇合適的來作為我們的任務方法</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從圖</a:t>
            </a:r>
            <a:r>
              <a:rPr lang="en-US" altLang="zh-TW" dirty="0" smtClean="0"/>
              <a:t>25</a:t>
            </a:r>
            <a:r>
              <a:rPr lang="zh-TW" altLang="en-US" dirty="0" smtClean="0"/>
              <a:t>、</a:t>
            </a:r>
            <a:r>
              <a:rPr lang="en-US" altLang="zh-TW" dirty="0" smtClean="0"/>
              <a:t>26</a:t>
            </a:r>
            <a:r>
              <a:rPr lang="zh-TW" altLang="en-US" dirty="0" smtClean="0"/>
              <a:t>可以分別查看它們的成果，和現在使用的方法之準確率等性能相比能看出明顯的差別，</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這也表明了任務的輸入資料形式對於作用模型在性能上的影響是巨大的。雖然當初的表現就現在來說並不理想，但我們仍然對其做出許多的調整來改變其性能，</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後續的討論式基於這些結果而述</a:t>
            </a:r>
            <a:r>
              <a:rPr lang="zh-TW" altLang="en-US" dirty="0" smtClean="0"/>
              <a:t>，對本</a:t>
            </a:r>
            <a:r>
              <a:rPr lang="zh-TW" altLang="en-US" dirty="0" smtClean="0"/>
              <a:t>實驗找到目前的最佳方法來說有深遠的影響</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35</a:t>
            </a:fld>
            <a:endParaRPr/>
          </a:p>
        </p:txBody>
      </p:sp>
    </p:spTree>
    <p:extLst>
      <p:ext uri="{BB962C8B-B14F-4D97-AF65-F5344CB8AC3E}">
        <p14:creationId xmlns:p14="http://schemas.microsoft.com/office/powerpoint/2010/main" val="3608858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30000"/>
              </a:lnSpc>
              <a:buSzPts val="1833"/>
              <a:buFont typeface="Wingdings" panose="05000000000000000000" pitchFamily="2" charset="2"/>
              <a:buNone/>
            </a:pPr>
            <a:r>
              <a:rPr lang="zh-TW" altLang="en-US" sz="1200" b="1" dirty="0" smtClean="0"/>
              <a:t>資料集依 </a:t>
            </a:r>
            <a:r>
              <a:rPr lang="en-US" altLang="zh-TW" sz="1200" b="1" dirty="0" smtClean="0"/>
              <a:t>n-gram </a:t>
            </a:r>
            <a:r>
              <a:rPr lang="zh-TW" altLang="en-US" sz="1200" b="1" dirty="0" smtClean="0"/>
              <a:t>重組</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原先測試時是</a:t>
            </a:r>
            <a:r>
              <a:rPr lang="en-US" altLang="zh-TW" dirty="0" smtClean="0"/>
              <a:t>MBTI</a:t>
            </a:r>
            <a:r>
              <a:rPr lang="zh-TW" altLang="en-US" dirty="0" smtClean="0"/>
              <a:t>指標序列用於訓練</a:t>
            </a:r>
            <a:r>
              <a:rPr lang="en-US" altLang="zh-TW" dirty="0" smtClean="0"/>
              <a:t>LSTM</a:t>
            </a:r>
            <a:r>
              <a:rPr lang="zh-TW" altLang="en-US" dirty="0" smtClean="0"/>
              <a:t>模型，我們想透過</a:t>
            </a:r>
            <a:r>
              <a:rPr lang="en-US" altLang="zh-TW" dirty="0" smtClean="0"/>
              <a:t>n-gram</a:t>
            </a:r>
            <a:r>
              <a:rPr lang="zh-TW" altLang="en-US" dirty="0" smtClean="0"/>
              <a:t>激發出 </a:t>
            </a:r>
            <a:r>
              <a:rPr lang="en-US" altLang="zh-TW" dirty="0" smtClean="0"/>
              <a:t>MBTI </a:t>
            </a:r>
            <a:r>
              <a:rPr lang="zh-TW" altLang="en-US" dirty="0" smtClean="0"/>
              <a:t>指標與指標之間的關聯性，但就結果來看，</a:t>
            </a:r>
            <a:r>
              <a:rPr lang="zh-TW" altLang="en-US" sz="1200" dirty="0" smtClean="0"/>
              <a:t>無</a:t>
            </a:r>
            <a:r>
              <a:rPr lang="en-US" altLang="zh-TW" sz="1200" dirty="0" smtClean="0"/>
              <a:t>n-gram: 25.58%</a:t>
            </a:r>
            <a:r>
              <a:rPr lang="zh-TW" altLang="en-US" sz="1200" dirty="0" smtClean="0"/>
              <a:t>，有</a:t>
            </a:r>
            <a:r>
              <a:rPr lang="en-US" altLang="zh-TW" sz="1200" dirty="0" smtClean="0"/>
              <a:t>n-gram: 21.34%</a:t>
            </a:r>
            <a:r>
              <a:rPr lang="zh-TW" altLang="en-US" sz="1200" dirty="0" smtClean="0"/>
              <a:t>，且隨</a:t>
            </a:r>
            <a:r>
              <a:rPr lang="en-US" altLang="zh-TW" sz="1200" dirty="0" smtClean="0"/>
              <a:t>n</a:t>
            </a:r>
            <a:r>
              <a:rPr lang="zh-TW" altLang="en-US" sz="1200" dirty="0" smtClean="0"/>
              <a:t>值變小而下降</a:t>
            </a:r>
            <a:endParaRPr lang="en-US" altLang="zh-TW" sz="12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因此我們更可能創造出了多餘的噪音來影響模型的判斷和輸出。 </a:t>
            </a: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轉換為 </a:t>
            </a:r>
            <a:r>
              <a:rPr lang="en-US" altLang="zh-TW" sz="1200" b="1" dirty="0" smtClean="0"/>
              <a:t>MBTI </a:t>
            </a:r>
            <a:r>
              <a:rPr lang="zh-TW" altLang="en-US" sz="1200" b="1" dirty="0" smtClean="0"/>
              <a:t>比例序列之差別</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我們發現</a:t>
            </a:r>
            <a:r>
              <a:rPr lang="zh-TW" altLang="en-US" sz="1200" dirty="0" smtClean="0"/>
              <a:t>資料集當中的語句之間並沒有連貫性，對於時序性較敏感的 </a:t>
            </a:r>
            <a:r>
              <a:rPr lang="en-US" altLang="zh-TW" sz="1200" dirty="0" smtClean="0"/>
              <a:t>LSTM </a:t>
            </a:r>
            <a:r>
              <a:rPr lang="zh-TW" altLang="en-US" sz="1200" dirty="0" smtClean="0"/>
              <a:t>模型可能會發揮不良，於是我們將將 </a:t>
            </a:r>
            <a:r>
              <a:rPr lang="en-US" altLang="zh-TW" sz="1200" dirty="0" smtClean="0"/>
              <a:t>LSTM </a:t>
            </a:r>
            <a:r>
              <a:rPr lang="zh-TW" altLang="en-US" sz="1200" dirty="0" smtClean="0"/>
              <a:t>模型換成 </a:t>
            </a:r>
            <a:r>
              <a:rPr lang="en-US" altLang="zh-TW" sz="1200" dirty="0" smtClean="0"/>
              <a:t>ANN </a:t>
            </a:r>
            <a:r>
              <a:rPr lang="zh-TW" altLang="en-US" sz="1200" dirty="0" smtClean="0"/>
              <a:t>模型，</a:t>
            </a:r>
            <a:endParaRPr lang="en-US" altLang="zh-TW" sz="12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dirty="0" smtClean="0"/>
              <a:t>並且思考是</a:t>
            </a:r>
            <a:r>
              <a:rPr lang="zh-TW" altLang="en-US" dirty="0" smtClean="0"/>
              <a:t>否有方法能簡化資料及</a:t>
            </a:r>
            <a:r>
              <a:rPr lang="zh-TW" altLang="en-US" dirty="0" smtClean="0"/>
              <a:t>讓型</a:t>
            </a:r>
            <a:r>
              <a:rPr lang="zh-TW" altLang="en-US" dirty="0" smtClean="0"/>
              <a:t>能更好的去擷取特徵，最終我們將 </a:t>
            </a:r>
            <a:r>
              <a:rPr lang="en-US" altLang="zh-TW" dirty="0" smtClean="0"/>
              <a:t>MBTI </a:t>
            </a:r>
            <a:r>
              <a:rPr lang="zh-TW" altLang="en-US" dirty="0" smtClean="0"/>
              <a:t>標籤序列轉化成了現在使用 的比例序列</a:t>
            </a:r>
            <a:endParaRPr lang="en-US" altLang="zh-TW"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測試模型</a:t>
            </a:r>
            <a:r>
              <a:rPr lang="en-US" altLang="zh-TW" sz="1800" dirty="0" smtClean="0"/>
              <a:t>:</a:t>
            </a:r>
            <a:r>
              <a:rPr lang="zh-TW" altLang="en-US" sz="1800" dirty="0" smtClean="0"/>
              <a:t> </a:t>
            </a:r>
            <a:r>
              <a:rPr lang="en-US" altLang="zh-TW" sz="1800" dirty="0" smtClean="0"/>
              <a:t>ANN </a:t>
            </a:r>
            <a:r>
              <a:rPr lang="zh-TW" altLang="en-US" sz="1800" dirty="0" smtClean="0"/>
              <a:t>，使用非比例序列</a:t>
            </a:r>
            <a:r>
              <a:rPr lang="en-US" altLang="zh-TW" sz="1800" dirty="0" smtClean="0"/>
              <a:t>:</a:t>
            </a:r>
            <a:r>
              <a:rPr lang="zh-TW" altLang="en-US" sz="1800" dirty="0" smtClean="0"/>
              <a:t> </a:t>
            </a:r>
            <a:r>
              <a:rPr lang="en-US" altLang="zh-TW" sz="1800" dirty="0" smtClean="0"/>
              <a:t>26.26%</a:t>
            </a:r>
            <a:r>
              <a:rPr lang="zh-TW" altLang="en-US" sz="1800" dirty="0" smtClean="0"/>
              <a:t>，使用比例序列</a:t>
            </a:r>
            <a:r>
              <a:rPr lang="en-US" altLang="zh-TW" sz="1800" dirty="0" smtClean="0"/>
              <a:t>:</a:t>
            </a:r>
            <a:r>
              <a:rPr lang="zh-TW" altLang="en-US" sz="1800" dirty="0" smtClean="0"/>
              <a:t> </a:t>
            </a:r>
            <a:r>
              <a:rPr lang="en-US" altLang="zh-TW" sz="1800" dirty="0" smtClean="0"/>
              <a:t>35.02%</a:t>
            </a:r>
          </a:p>
          <a:p>
            <a:pPr marL="457200" lvl="1" indent="0">
              <a:lnSpc>
                <a:spcPct val="110000"/>
              </a:lnSpc>
              <a:spcBef>
                <a:spcPts val="500"/>
              </a:spcBef>
              <a:buSzPts val="1833"/>
              <a:buFont typeface="Arial" panose="020B0604020202020204" pitchFamily="34" charset="0"/>
              <a:buNone/>
            </a:pPr>
            <a:r>
              <a:rPr lang="zh-TW" altLang="en-US" sz="1800" dirty="0" smtClean="0"/>
              <a:t>由此可見比例序列的作為特徵較能夠順利被模型學習</a:t>
            </a:r>
            <a:endParaRPr lang="en-US" altLang="zh-TW" sz="1800"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36</a:t>
            </a:fld>
            <a:endParaRPr/>
          </a:p>
        </p:txBody>
      </p:sp>
    </p:spTree>
    <p:extLst>
      <p:ext uri="{BB962C8B-B14F-4D97-AF65-F5344CB8AC3E}">
        <p14:creationId xmlns:p14="http://schemas.microsoft.com/office/powerpoint/2010/main" val="4180332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30000"/>
              </a:lnSpc>
              <a:buSzPts val="1833"/>
              <a:buFont typeface="Wingdings" panose="05000000000000000000" pitchFamily="2" charset="2"/>
              <a:buNone/>
            </a:pPr>
            <a:r>
              <a:rPr lang="zh-TW" altLang="en-US" dirty="0" smtClean="0"/>
              <a:t>刪除的任務主要目的在於讓資料集透過減少被視為噪音的資料， 讓模型能夠將特徵提取集中在被保留的資料上。</a:t>
            </a:r>
            <a:endParaRPr lang="en-US" altLang="zh-TW"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兩種方法</a:t>
            </a:r>
            <a:r>
              <a:rPr lang="en-US" altLang="zh-TW" sz="1800" dirty="0" smtClean="0"/>
              <a:t>(</a:t>
            </a:r>
            <a:r>
              <a:rPr lang="zh-TW" altLang="en-US" sz="1800" dirty="0" smtClean="0"/>
              <a:t>可參考示意圖</a:t>
            </a:r>
            <a:r>
              <a:rPr lang="en-US" altLang="zh-TW" sz="1800" dirty="0" smtClean="0"/>
              <a:t>):</a:t>
            </a:r>
            <a:r>
              <a:rPr lang="zh-TW" altLang="en-US" sz="1800" dirty="0" smtClean="0"/>
              <a:t>  </a:t>
            </a:r>
            <a:r>
              <a:rPr lang="en-US" altLang="zh-TW" sz="1800" dirty="0" smtClean="0"/>
              <a:t>1.</a:t>
            </a:r>
            <a:r>
              <a:rPr lang="zh-TW" altLang="en-US" sz="1800" dirty="0" smtClean="0"/>
              <a:t> 若預測的結果中有</a:t>
            </a:r>
            <a:r>
              <a:rPr lang="en-US" altLang="zh-TW" sz="1800" dirty="0" smtClean="0"/>
              <a:t>MBTI label</a:t>
            </a:r>
            <a:r>
              <a:rPr lang="zh-TW" altLang="en-US" sz="1800" dirty="0" smtClean="0"/>
              <a:t>是</a:t>
            </a:r>
            <a:r>
              <a:rPr lang="en-US" altLang="zh-TW" sz="1800" dirty="0" smtClean="0"/>
              <a:t>4</a:t>
            </a:r>
            <a:r>
              <a:rPr lang="zh-TW" altLang="en-US" sz="1800" dirty="0" smtClean="0"/>
              <a:t>個向度與目標完全相反，則刪除這個比例</a:t>
            </a:r>
            <a:endParaRPr lang="en-US" altLang="zh-TW" sz="1800" dirty="0" smtClean="0"/>
          </a:p>
          <a:p>
            <a:pPr marL="457200" lvl="2">
              <a:lnSpc>
                <a:spcPct val="110000"/>
              </a:lnSpc>
              <a:spcBef>
                <a:spcPts val="500"/>
              </a:spcBef>
              <a:buSzPts val="1833"/>
            </a:pPr>
            <a:r>
              <a:rPr lang="en-US" altLang="zh-TW" sz="1800" dirty="0" smtClean="0"/>
              <a:t>		</a:t>
            </a:r>
            <a:r>
              <a:rPr lang="zh-TW" altLang="en-US" sz="1800" dirty="0" smtClean="0"/>
              <a:t>                 </a:t>
            </a:r>
            <a:r>
              <a:rPr lang="en-US" altLang="zh-TW" sz="1800" dirty="0" smtClean="0"/>
              <a:t>	</a:t>
            </a:r>
            <a:r>
              <a:rPr lang="zh-TW" altLang="en-US" sz="1800" dirty="0" smtClean="0"/>
              <a:t>                </a:t>
            </a:r>
            <a:r>
              <a:rPr lang="en-US" altLang="zh-TW" sz="1800" dirty="0" smtClean="0"/>
              <a:t>2.</a:t>
            </a:r>
            <a:r>
              <a:rPr lang="zh-TW" altLang="en-US" sz="1800" dirty="0" smtClean="0"/>
              <a:t> 若某個指標低於整體平均值 </a:t>
            </a:r>
            <a:r>
              <a:rPr lang="en-US" altLang="zh-TW" sz="1800" dirty="0" smtClean="0"/>
              <a:t>(1/16)</a:t>
            </a:r>
            <a:r>
              <a:rPr lang="zh-TW" altLang="en-US" sz="1800" dirty="0" smtClean="0"/>
              <a:t>，就刪除這個比例。</a:t>
            </a:r>
            <a:endParaRPr lang="en-US" altLang="zh-TW" sz="1800" dirty="0" smtClean="0"/>
          </a:p>
          <a:p>
            <a:pPr marL="457200" marR="0" lvl="2" indent="-228600" algn="l" defTabSz="914400" rtl="0" eaLnBrk="1" fontAlgn="auto" latinLnBrk="0" hangingPunct="1">
              <a:lnSpc>
                <a:spcPct val="110000"/>
              </a:lnSpc>
              <a:spcBef>
                <a:spcPts val="500"/>
              </a:spcBef>
              <a:spcAft>
                <a:spcPts val="0"/>
              </a:spcAft>
              <a:buClr>
                <a:srgbClr val="000000"/>
              </a:buClr>
              <a:buSzPts val="1833"/>
              <a:buFont typeface="Arial"/>
              <a:buNone/>
              <a:tabLst/>
              <a:defRPr/>
            </a:pPr>
            <a:r>
              <a:rPr lang="zh-TW" altLang="en-US" sz="1800" dirty="0" smtClean="0"/>
              <a:t>測試模型</a:t>
            </a:r>
            <a:r>
              <a:rPr lang="en-US" altLang="zh-TW" sz="1800" dirty="0" smtClean="0"/>
              <a:t>:SVM</a:t>
            </a:r>
            <a:r>
              <a:rPr lang="zh-TW" altLang="en-US" sz="1800" dirty="0" smtClean="0"/>
              <a:t> ，</a:t>
            </a:r>
            <a:r>
              <a:rPr lang="en-US" altLang="zh-TW" sz="1800" dirty="0" smtClean="0"/>
              <a:t>1</a:t>
            </a:r>
            <a:r>
              <a:rPr lang="zh-TW" altLang="en-US" sz="1800" dirty="0" smtClean="0"/>
              <a:t>的方法</a:t>
            </a:r>
            <a:r>
              <a:rPr lang="en-US" altLang="zh-TW" sz="1800" dirty="0" smtClean="0"/>
              <a:t>:42.63%</a:t>
            </a:r>
            <a:r>
              <a:rPr lang="zh-TW" altLang="en-US" sz="1800" dirty="0" smtClean="0"/>
              <a:t>，</a:t>
            </a:r>
            <a:r>
              <a:rPr lang="en-US" altLang="zh-TW" sz="1800" dirty="0" smtClean="0"/>
              <a:t>2</a:t>
            </a:r>
            <a:r>
              <a:rPr lang="zh-TW" altLang="en-US" sz="1800" dirty="0" smtClean="0"/>
              <a:t>的方法</a:t>
            </a:r>
            <a:r>
              <a:rPr lang="en-US" altLang="zh-TW" sz="1800" dirty="0" smtClean="0"/>
              <a:t>:43.16%</a:t>
            </a:r>
            <a:r>
              <a:rPr lang="zh-TW" altLang="en-US" sz="1800" dirty="0" smtClean="0"/>
              <a:t>，完全不刪除的方法</a:t>
            </a:r>
            <a:r>
              <a:rPr lang="en-US" altLang="zh-TW" sz="1800" dirty="0" smtClean="0"/>
              <a:t>:43.24%</a:t>
            </a:r>
          </a:p>
          <a:p>
            <a:pPr marL="457200" marR="0" lvl="2" indent="-228600" algn="l" defTabSz="914400" rtl="0" eaLnBrk="1" fontAlgn="auto" latinLnBrk="0" hangingPunct="1">
              <a:lnSpc>
                <a:spcPct val="110000"/>
              </a:lnSpc>
              <a:spcBef>
                <a:spcPts val="500"/>
              </a:spcBef>
              <a:spcAft>
                <a:spcPts val="0"/>
              </a:spcAft>
              <a:buClr>
                <a:srgbClr val="000000"/>
              </a:buClr>
              <a:buSzPts val="1833"/>
              <a:buFont typeface="Arial"/>
              <a:buNone/>
              <a:tabLst/>
              <a:defRPr/>
            </a:pPr>
            <a:r>
              <a:rPr lang="zh-TW" altLang="en-US" sz="1800" dirty="0" smtClean="0"/>
              <a:t>雖然整體比較起來差距不大，但我們推測刪除的這個行為反而會危害到模型對特徵的提取，因此最終也沒有採用這個規則</a:t>
            </a:r>
            <a:endParaRPr lang="en-US" altLang="zh-TW" sz="1800" dirty="0" smtClean="0"/>
          </a:p>
          <a:p>
            <a:pPr marL="457200" marR="0" lvl="2" indent="-228600" algn="l" defTabSz="914400" rtl="0" eaLnBrk="1" fontAlgn="auto" latinLnBrk="0" hangingPunct="1">
              <a:lnSpc>
                <a:spcPct val="110000"/>
              </a:lnSpc>
              <a:spcBef>
                <a:spcPts val="500"/>
              </a:spcBef>
              <a:spcAft>
                <a:spcPts val="0"/>
              </a:spcAft>
              <a:buClr>
                <a:srgbClr val="000000"/>
              </a:buClr>
              <a:buSzPts val="1833"/>
              <a:buFont typeface="Arial"/>
              <a:buNone/>
              <a:tabLst/>
              <a:defRPr/>
            </a:pPr>
            <a:endParaRPr lang="en-US" altLang="zh-TW" sz="1800" dirty="0" smtClean="0"/>
          </a:p>
          <a:p>
            <a:pPr marL="457200" lvl="2">
              <a:lnSpc>
                <a:spcPct val="110000"/>
              </a:lnSpc>
              <a:spcBef>
                <a:spcPts val="500"/>
              </a:spcBef>
              <a:buSzPts val="1833"/>
            </a:pPr>
            <a:endParaRPr lang="en-US" altLang="zh-TW" sz="1800" dirty="0" smtClean="0"/>
          </a:p>
          <a:p>
            <a:pPr marL="0" indent="0">
              <a:lnSpc>
                <a:spcPct val="130000"/>
              </a:lnSpc>
              <a:buSzPts val="1833"/>
              <a:buFont typeface="Wingdings" panose="05000000000000000000" pitchFamily="2" charset="2"/>
              <a:buNone/>
            </a:pPr>
            <a:endParaRPr lang="en-US" altLang="zh-TW" sz="1200"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37</a:t>
            </a:fld>
            <a:endParaRPr/>
          </a:p>
        </p:txBody>
      </p:sp>
    </p:spTree>
    <p:extLst>
      <p:ext uri="{BB962C8B-B14F-4D97-AF65-F5344CB8AC3E}">
        <p14:creationId xmlns:p14="http://schemas.microsoft.com/office/powerpoint/2010/main" val="1173867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ed4e8e72d7_2_1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9" name="Google Shape;1229;ged4e8e72d7_2_1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30" name="Google Shape;1230;ged4e8e72d7_2_1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TW"/>
              <a:t>38</a:t>
            </a:fld>
            <a:endParaRPr/>
          </a:p>
        </p:txBody>
      </p:sp>
    </p:spTree>
    <p:extLst>
      <p:ext uri="{BB962C8B-B14F-4D97-AF65-F5344CB8AC3E}">
        <p14:creationId xmlns:p14="http://schemas.microsoft.com/office/powerpoint/2010/main" val="231305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nSpc>
                <a:spcPct val="130000"/>
              </a:lnSpc>
              <a:buSzPts val="1833"/>
            </a:pPr>
            <a:r>
              <a:rPr lang="zh-TW" altLang="en-US" sz="1200" dirty="0" smtClean="0"/>
              <a:t>本研究希望通過模型來識別使用者對話中</a:t>
            </a:r>
            <a:r>
              <a:rPr lang="zh-TW" altLang="en-US" sz="1200" b="1" dirty="0" smtClean="0"/>
              <a:t>最符合的</a:t>
            </a:r>
            <a:r>
              <a:rPr lang="en-US" altLang="zh-TW" sz="1200" b="1" dirty="0" smtClean="0"/>
              <a:t>MBTI</a:t>
            </a:r>
            <a:r>
              <a:rPr lang="zh-TW" altLang="en-US" sz="1200" b="1" dirty="0" smtClean="0"/>
              <a:t>人格</a:t>
            </a:r>
            <a:r>
              <a:rPr lang="zh-TW" altLang="en-US" sz="1200" dirty="0" smtClean="0"/>
              <a:t>類型，然後用這個標籤來</a:t>
            </a:r>
            <a:r>
              <a:rPr lang="zh-TW" altLang="en-US" sz="1200" b="1" dirty="0" smtClean="0"/>
              <a:t>引導機器人的回覆</a:t>
            </a:r>
            <a:r>
              <a:rPr lang="zh-TW" altLang="en-US" sz="1200" dirty="0" smtClean="0"/>
              <a:t>。研究中不僅使用了</a:t>
            </a:r>
            <a:r>
              <a:rPr lang="zh-TW" altLang="en-US" sz="1200" b="1" dirty="0" smtClean="0"/>
              <a:t>深度學習模型</a:t>
            </a:r>
            <a:r>
              <a:rPr lang="en-US" altLang="zh-TW" sz="1200" dirty="0" smtClean="0"/>
              <a:t>BERT</a:t>
            </a:r>
            <a:r>
              <a:rPr lang="zh-TW" altLang="en-US" sz="1200" dirty="0" smtClean="0"/>
              <a:t>，也使用了傳統的</a:t>
            </a:r>
            <a:r>
              <a:rPr lang="zh-TW" altLang="en-US" sz="1200" b="1" dirty="0" smtClean="0"/>
              <a:t>機器學習模型</a:t>
            </a:r>
            <a:r>
              <a:rPr lang="zh-TW" altLang="en-US" sz="1200" dirty="0" smtClean="0"/>
              <a:t>，如</a:t>
            </a:r>
            <a:r>
              <a:rPr lang="en-US" altLang="zh-TW" sz="1200" dirty="0" smtClean="0"/>
              <a:t>SVM</a:t>
            </a:r>
            <a:r>
              <a:rPr lang="zh-TW" altLang="en-US" sz="1200" dirty="0" smtClean="0"/>
              <a:t>、</a:t>
            </a:r>
            <a:r>
              <a:rPr lang="en-US" altLang="zh-TW" sz="1200" dirty="0" smtClean="0"/>
              <a:t>ELM</a:t>
            </a:r>
            <a:r>
              <a:rPr lang="zh-TW" altLang="en-US" sz="1200" dirty="0" smtClean="0"/>
              <a:t>和</a:t>
            </a:r>
            <a:r>
              <a:rPr lang="en-US" altLang="zh-TW" sz="1200" dirty="0" smtClean="0"/>
              <a:t>Random Forest</a:t>
            </a:r>
            <a:r>
              <a:rPr lang="zh-TW" altLang="en-US" sz="1200" dirty="0" smtClean="0"/>
              <a:t>。在資料預處理後，我們微調了兩個</a:t>
            </a:r>
            <a:r>
              <a:rPr lang="en-US" altLang="zh-TW" sz="1200" dirty="0" smtClean="0"/>
              <a:t>BERT</a:t>
            </a:r>
            <a:r>
              <a:rPr lang="zh-TW" altLang="en-US" sz="1200" dirty="0" smtClean="0"/>
              <a:t>模型，並用於將文本資料的</a:t>
            </a:r>
            <a:r>
              <a:rPr lang="zh-TW" altLang="en-US" sz="1200" b="1" dirty="0" smtClean="0"/>
              <a:t>每個句子轉換為</a:t>
            </a:r>
            <a:r>
              <a:rPr lang="en-US" altLang="zh-TW" sz="1200" b="1" dirty="0" smtClean="0"/>
              <a:t>MBTI</a:t>
            </a:r>
            <a:r>
              <a:rPr lang="zh-TW" altLang="en-US" sz="1200" b="1" dirty="0" smtClean="0"/>
              <a:t>標籤</a:t>
            </a:r>
            <a:r>
              <a:rPr lang="zh-TW" altLang="en-US" sz="1200" dirty="0" smtClean="0"/>
              <a:t>，再依照</a:t>
            </a:r>
            <a:r>
              <a:rPr lang="zh-TW" altLang="en-US" sz="1200" b="1" dirty="0" smtClean="0"/>
              <a:t>各標籤分布改寫成比例序列</a:t>
            </a:r>
            <a:r>
              <a:rPr lang="zh-TW" altLang="en-US" sz="1200" dirty="0" smtClean="0"/>
              <a:t>，用於之後訓練三種傳統機器學習模型。</a:t>
            </a:r>
            <a:endParaRPr lang="en-US" altLang="zh-TW" sz="1200" dirty="0" smtClean="0"/>
          </a:p>
          <a:p>
            <a:pPr>
              <a:lnSpc>
                <a:spcPct val="130000"/>
              </a:lnSpc>
              <a:buSzPts val="1833"/>
            </a:pPr>
            <a:r>
              <a:rPr lang="en-US" altLang="zh-TW" sz="1200" b="1" dirty="0" smtClean="0"/>
              <a:t>	</a:t>
            </a:r>
            <a:endParaRPr lang="en-US" altLang="zh-TW" sz="1200" dirty="0" smtClean="0"/>
          </a:p>
          <a:p>
            <a:pPr>
              <a:lnSpc>
                <a:spcPct val="130000"/>
              </a:lnSpc>
              <a:buSzPts val="1833"/>
            </a:pPr>
            <a:r>
              <a:rPr lang="zh-TW" altLang="en-US" sz="1200" dirty="0" smtClean="0"/>
              <a:t>在聊天系統的運作方面，使用了</a:t>
            </a:r>
            <a:r>
              <a:rPr lang="en-US" altLang="zh-TW" sz="1200" b="1" dirty="0" smtClean="0"/>
              <a:t>GPT-3.5 turbo</a:t>
            </a:r>
            <a:r>
              <a:rPr lang="zh-TW" altLang="en-US" sz="1200" dirty="0" smtClean="0"/>
              <a:t>作為對話生成的基礎，並</a:t>
            </a:r>
            <a:r>
              <a:rPr lang="zh-TW" altLang="en-US" sz="1200" b="1" dirty="0" smtClean="0"/>
              <a:t>將</a:t>
            </a:r>
            <a:r>
              <a:rPr lang="en-US" altLang="zh-TW" sz="1200" b="1" dirty="0" smtClean="0"/>
              <a:t>MBTI</a:t>
            </a:r>
            <a:r>
              <a:rPr lang="zh-TW" altLang="en-US" sz="1200" b="1" dirty="0" smtClean="0"/>
              <a:t>標籤作為生成回覆的提示</a:t>
            </a:r>
            <a:r>
              <a:rPr lang="zh-TW" altLang="en-US" sz="1200" dirty="0" smtClean="0"/>
              <a:t>。系統會蒐集使用者與機器人之間的對話，並在累積一定量後進行分析，以確定最終的</a:t>
            </a:r>
            <a:r>
              <a:rPr lang="en-US" altLang="zh-TW" sz="1200" dirty="0" smtClean="0"/>
              <a:t>MBTI</a:t>
            </a:r>
            <a:r>
              <a:rPr lang="zh-TW" altLang="en-US" sz="1200" dirty="0" smtClean="0"/>
              <a:t>人格。這個過程包括</a:t>
            </a:r>
            <a:r>
              <a:rPr lang="zh-TW" altLang="en-US" sz="1200" b="1" dirty="0" smtClean="0"/>
              <a:t>兩次集成投票</a:t>
            </a:r>
            <a:r>
              <a:rPr lang="zh-TW" altLang="en-US" sz="1200" dirty="0" smtClean="0"/>
              <a:t>，一次是基於三種傳統模型的投票結果，另一次則是基於前一次的投票結果、</a:t>
            </a:r>
            <a:r>
              <a:rPr lang="en-US" altLang="zh-TW" sz="1200" dirty="0" smtClean="0"/>
              <a:t>BERT-multi</a:t>
            </a:r>
            <a:r>
              <a:rPr lang="zh-TW" altLang="en-US" sz="1200" dirty="0" smtClean="0"/>
              <a:t>的分析結果以及使用者當前的</a:t>
            </a:r>
            <a:r>
              <a:rPr lang="en-US" altLang="zh-TW" sz="1200" dirty="0" smtClean="0"/>
              <a:t>MBTI</a:t>
            </a:r>
            <a:r>
              <a:rPr lang="zh-TW" altLang="en-US" sz="1200" dirty="0" smtClean="0"/>
              <a:t>人格。</a:t>
            </a:r>
            <a:endParaRPr lang="en-US" altLang="zh-TW" sz="1200" dirty="0" smtClean="0"/>
          </a:p>
          <a:p>
            <a:pPr>
              <a:lnSpc>
                <a:spcPct val="130000"/>
              </a:lnSpc>
              <a:buSzPts val="1833"/>
            </a:pPr>
            <a:endParaRPr lang="en-US" altLang="zh-TW" sz="1200" dirty="0" smtClean="0"/>
          </a:p>
          <a:p>
            <a:pPr>
              <a:lnSpc>
                <a:spcPct val="130000"/>
              </a:lnSpc>
              <a:buSzPts val="1833"/>
            </a:pPr>
            <a:r>
              <a:rPr lang="zh-TW" altLang="en-US" sz="1200" dirty="0" smtClean="0"/>
              <a:t>最後，研究的結果顯示，我們提出的方法在</a:t>
            </a:r>
            <a:r>
              <a:rPr lang="en-US" altLang="zh-TW" sz="1200" dirty="0" smtClean="0"/>
              <a:t>MBTI</a:t>
            </a:r>
            <a:r>
              <a:rPr lang="zh-TW" altLang="en-US" sz="1200" dirty="0" smtClean="0"/>
              <a:t>分類任務上</a:t>
            </a:r>
            <a:r>
              <a:rPr lang="zh-TW" altLang="en-US" sz="1200" b="1" dirty="0" smtClean="0"/>
              <a:t>有較好的性能</a:t>
            </a:r>
            <a:r>
              <a:rPr lang="zh-TW" altLang="en-US" sz="1200" dirty="0" smtClean="0"/>
              <a:t>，並且在實際測試中，無論是識別的準確度或是使用者對機器人回覆的感受上，都顯示了這樣的系統是</a:t>
            </a:r>
            <a:r>
              <a:rPr lang="zh-TW" altLang="en-US" sz="1200" b="1" dirty="0" smtClean="0"/>
              <a:t>有正向效益的</a:t>
            </a:r>
            <a:r>
              <a:rPr lang="zh-TW" altLang="en-US" sz="1200" dirty="0" smtClean="0"/>
              <a:t>。这表示，分析並應用</a:t>
            </a:r>
            <a:r>
              <a:rPr lang="en-US" altLang="zh-TW" sz="1200" dirty="0" smtClean="0"/>
              <a:t>MBTI</a:t>
            </a:r>
            <a:r>
              <a:rPr lang="zh-TW" altLang="en-US" sz="1200" dirty="0" smtClean="0"/>
              <a:t>人格的機器人在對話中確實能夠提供幫助。</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39</a:t>
            </a:fld>
            <a:endParaRPr/>
          </a:p>
        </p:txBody>
      </p:sp>
    </p:spTree>
    <p:extLst>
      <p:ext uri="{BB962C8B-B14F-4D97-AF65-F5344CB8AC3E}">
        <p14:creationId xmlns:p14="http://schemas.microsoft.com/office/powerpoint/2010/main" val="148971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b="0" dirty="0" smtClean="0"/>
              <a:t>研究背景</a:t>
            </a:r>
            <a:endParaRPr lang="en-US" altLang="zh-TW"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當今談及對話型機器人，大部分的人最先想到的應該是由</a:t>
            </a:r>
            <a:r>
              <a:rPr lang="en-US" altLang="zh-TW" sz="1200" b="0" dirty="0" err="1" smtClean="0"/>
              <a:t>OpenAI</a:t>
            </a:r>
            <a:r>
              <a:rPr lang="zh-TW" altLang="en-US" sz="1200" b="0" dirty="0" smtClean="0"/>
              <a:t>於</a:t>
            </a:r>
            <a:r>
              <a:rPr lang="en-US" altLang="zh-TW" sz="1200" b="0" dirty="0" smtClean="0"/>
              <a:t>2022</a:t>
            </a:r>
            <a:r>
              <a:rPr lang="zh-TW" altLang="en-US" sz="1200" b="0" dirty="0" smtClean="0"/>
              <a:t>年推出的</a:t>
            </a:r>
            <a:r>
              <a:rPr lang="en-US" altLang="zh-TW" sz="1200" b="0" dirty="0" smtClean="0"/>
              <a:t>ChatGPT</a:t>
            </a:r>
            <a:r>
              <a:rPr lang="zh-TW" altLang="en-US" sz="1200" b="0" dirty="0" smtClean="0"/>
              <a:t>吧</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透過精確地回覆和豐富的對話內容，成為許多人在徵詢意見時第一時間會想到的對象。</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而儘管</a:t>
            </a:r>
            <a:r>
              <a:rPr lang="en-US" altLang="zh-TW" sz="1200" b="0" dirty="0" err="1" smtClean="0"/>
              <a:t>Chatgpt</a:t>
            </a:r>
            <a:r>
              <a:rPr lang="zh-TW" altLang="en-US" sz="1200" b="0" dirty="0" smtClean="0"/>
              <a:t>如此強大，但是對於使用者個人化方面的處理還不夠精深，</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首先就個人化風格的生成上，</a:t>
            </a:r>
            <a:r>
              <a:rPr lang="en-US" altLang="zh-TW" sz="1200" b="0" dirty="0" smtClean="0"/>
              <a:t>ChatGPT</a:t>
            </a:r>
            <a:r>
              <a:rPr lang="zh-TW" altLang="en-US" sz="1200" b="0" dirty="0" smtClean="0"/>
              <a:t>需要長期的偏好觀察及行為理解才能慢慢去歸納個人的性格</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且就預設上</a:t>
            </a:r>
            <a:r>
              <a:rPr lang="en-US" altLang="zh-TW" sz="1200" b="0" dirty="0" err="1" smtClean="0"/>
              <a:t>Chatgpt</a:t>
            </a:r>
            <a:r>
              <a:rPr lang="zh-TW" altLang="en-US" sz="1200" b="0" dirty="0" smtClean="0"/>
              <a:t>不具備主動分析人格特質的能力，若要單純從對話上讓其進行理解，則需要引導式的對話才能夠順利進行。</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4</a:t>
            </a:fld>
            <a:endParaRPr/>
          </a:p>
        </p:txBody>
      </p:sp>
    </p:spTree>
    <p:extLst>
      <p:ext uri="{BB962C8B-B14F-4D97-AF65-F5344CB8AC3E}">
        <p14:creationId xmlns:p14="http://schemas.microsoft.com/office/powerpoint/2010/main" val="3271193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indent="0" algn="l" defTabSz="914400" rtl="0" eaLnBrk="1" fontAlgn="auto" latinLnBrk="0" hangingPunct="1">
              <a:lnSpc>
                <a:spcPct val="130000"/>
              </a:lnSpc>
              <a:spcBef>
                <a:spcPts val="0"/>
              </a:spcBef>
              <a:spcAft>
                <a:spcPts val="0"/>
              </a:spcAft>
              <a:buClr>
                <a:srgbClr val="000000"/>
              </a:buClr>
              <a:buSzPts val="1833"/>
              <a:buFont typeface="Wingdings" panose="05000000000000000000" pitchFamily="2" charset="2"/>
              <a:buNone/>
              <a:tabLst/>
              <a:defRPr/>
            </a:pPr>
            <a:r>
              <a:rPr lang="zh-TW" altLang="en-US" sz="1200" b="1" dirty="0" smtClean="0"/>
              <a:t>和機器人運行的平台中的其他元素結合</a:t>
            </a:r>
            <a:endParaRPr lang="en-US" altLang="zh-TW" sz="1200" b="1" dirty="0" smtClean="0"/>
          </a:p>
          <a:p>
            <a:pPr marL="0" marR="0" lvl="1" indent="0" algn="l" defTabSz="914400" rtl="0" eaLnBrk="1" fontAlgn="auto" latinLnBrk="0" hangingPunct="1">
              <a:lnSpc>
                <a:spcPct val="130000"/>
              </a:lnSpc>
              <a:spcBef>
                <a:spcPts val="0"/>
              </a:spcBef>
              <a:spcAft>
                <a:spcPts val="0"/>
              </a:spcAft>
              <a:buClr>
                <a:srgbClr val="000000"/>
              </a:buClr>
              <a:buSzPts val="1833"/>
              <a:buFont typeface="Wingdings" panose="05000000000000000000" pitchFamily="2" charset="2"/>
              <a:buNone/>
              <a:tabLst/>
              <a:defRPr/>
            </a:pPr>
            <a:r>
              <a:rPr lang="en-US" altLang="zh-TW" sz="1800" dirty="0" smtClean="0"/>
              <a:t>1.</a:t>
            </a:r>
            <a:r>
              <a:rPr lang="zh-TW" altLang="en-US" sz="1800" dirty="0" smtClean="0"/>
              <a:t>增加其它的元素，</a:t>
            </a:r>
            <a:r>
              <a:rPr lang="en-US" altLang="zh-TW" sz="1800" dirty="0" smtClean="0"/>
              <a:t>ex:</a:t>
            </a:r>
            <a:r>
              <a:rPr lang="zh-TW" altLang="en-US" sz="1800" dirty="0" smtClean="0"/>
              <a:t>情緒、年齡、喜好 </a:t>
            </a:r>
            <a:r>
              <a:rPr lang="en-US" altLang="zh-TW" sz="1800" dirty="0" smtClean="0"/>
              <a:t>……</a:t>
            </a:r>
            <a:r>
              <a:rPr lang="zh-TW" altLang="en-US" sz="1800" dirty="0" smtClean="0"/>
              <a:t>等等，來增加機器人對於使用者認知的多元性</a:t>
            </a:r>
            <a:endParaRPr lang="en-US" altLang="zh-TW" sz="1800" dirty="0" smtClean="0"/>
          </a:p>
          <a:p>
            <a:pPr marL="0" indent="0">
              <a:lnSpc>
                <a:spcPct val="130000"/>
              </a:lnSpc>
              <a:buSzPts val="1833"/>
              <a:buFont typeface="Wingdings" panose="05000000000000000000" pitchFamily="2" charset="2"/>
              <a:buNone/>
            </a:pPr>
            <a:r>
              <a:rPr lang="en-US" altLang="zh-TW" sz="1200" dirty="0" smtClean="0"/>
              <a:t>2.</a:t>
            </a:r>
            <a:r>
              <a:rPr lang="zh-TW" altLang="en-US" sz="1200" dirty="0" smtClean="0"/>
              <a:t>根據使用者人格來賦予機器人對應的 </a:t>
            </a:r>
            <a:r>
              <a:rPr lang="en-US" altLang="zh-TW" sz="1200" dirty="0" smtClean="0"/>
              <a:t>MBTI </a:t>
            </a:r>
            <a:r>
              <a:rPr lang="zh-TW" altLang="en-US" sz="1200" dirty="0" smtClean="0"/>
              <a:t>的標籤，進而增進聊天時的舒適程度</a:t>
            </a:r>
            <a:endParaRPr lang="en-US" altLang="zh-TW" sz="1200" dirty="0" smtClean="0"/>
          </a:p>
          <a:p>
            <a:pPr marL="0" indent="0">
              <a:lnSpc>
                <a:spcPct val="130000"/>
              </a:lnSpc>
              <a:buSzPts val="1833"/>
              <a:buFont typeface="Wingdings" panose="05000000000000000000" pitchFamily="2" charset="2"/>
              <a:buNone/>
            </a:pPr>
            <a:r>
              <a:rPr lang="en-US" altLang="zh-TW" sz="1200" dirty="0" smtClean="0"/>
              <a:t>(</a:t>
            </a:r>
            <a:r>
              <a:rPr lang="zh-TW" altLang="en-US" sz="1200" dirty="0" smtClean="0"/>
              <a:t>由於</a:t>
            </a:r>
            <a:r>
              <a:rPr lang="zh-TW" altLang="en-US" sz="1200" dirty="0" smtClean="0"/>
              <a:t>目前只有告訴機器人使用者是什麼人格，而沒有賦予機器人自身人格，所以我認為這是一個可以發展的部分</a:t>
            </a:r>
            <a:endParaRPr lang="en-US" altLang="zh-TW" sz="1200" dirty="0" smtClean="0"/>
          </a:p>
          <a:p>
            <a:pPr marL="0" indent="0">
              <a:lnSpc>
                <a:spcPct val="130000"/>
              </a:lnSpc>
              <a:buSzPts val="1833"/>
              <a:buFont typeface="Wingdings" panose="05000000000000000000" pitchFamily="2" charset="2"/>
              <a:buNone/>
            </a:pPr>
            <a:r>
              <a:rPr lang="zh-TW" altLang="en-US" sz="1200" dirty="0" smtClean="0"/>
              <a:t>但是由於目前並沒有具體文獻規定什麼人格對上什麼人格會比較好，因此賦予機器人人格的部分才會就此打住</a:t>
            </a:r>
            <a:r>
              <a:rPr lang="zh-TW" altLang="en-US" sz="1200" dirty="0" smtClean="0"/>
              <a:t>。</a:t>
            </a:r>
            <a:r>
              <a:rPr lang="en-US" altLang="zh-TW" sz="1200" dirty="0" smtClean="0"/>
              <a:t>)</a:t>
            </a:r>
            <a:endParaRPr lang="en-US" altLang="zh-TW" sz="1200" dirty="0" smtClean="0"/>
          </a:p>
          <a:p>
            <a:pPr marL="0" indent="0">
              <a:lnSpc>
                <a:spcPct val="130000"/>
              </a:lnSpc>
              <a:buSzPts val="1833"/>
              <a:buFont typeface="Wingdings" panose="05000000000000000000" pitchFamily="2" charset="2"/>
              <a:buNone/>
            </a:pPr>
            <a:endParaRPr lang="en-US" altLang="zh-TW" sz="1200" dirty="0" smtClean="0"/>
          </a:p>
          <a:p>
            <a:pPr marL="0" indent="0">
              <a:lnSpc>
                <a:spcPct val="130000"/>
              </a:lnSpc>
              <a:buSzPts val="1833"/>
              <a:buFont typeface="Wingdings" panose="05000000000000000000" pitchFamily="2" charset="2"/>
              <a:buNone/>
            </a:pPr>
            <a:r>
              <a:rPr lang="zh-TW" altLang="en-US" sz="1200" b="1" dirty="0" smtClean="0"/>
              <a:t>結合針對「連續對話」而建立的訓練資料集</a:t>
            </a:r>
            <a:endParaRPr lang="en-US" altLang="zh-TW" sz="1200" b="1" dirty="0" smtClean="0"/>
          </a:p>
          <a:p>
            <a:pPr marL="0" indent="0">
              <a:lnSpc>
                <a:spcPct val="130000"/>
              </a:lnSpc>
              <a:buSzPts val="1833"/>
              <a:buFont typeface="Wingdings" panose="05000000000000000000" pitchFamily="2" charset="2"/>
              <a:buNone/>
            </a:pPr>
            <a:r>
              <a:rPr lang="zh-TW" altLang="en-US" sz="1200" b="0" dirty="0" smtClean="0"/>
              <a:t>由於數據集來自的論壇通常是留言或貼文，因此不具備連續性，但若是要使用到對話系統上，就需要考慮更多，例如時序性的問題</a:t>
            </a:r>
            <a:endParaRPr lang="en-US" altLang="zh-TW" sz="1200" b="0" dirty="0" smtClean="0"/>
          </a:p>
          <a:p>
            <a:pPr marL="0" indent="0">
              <a:lnSpc>
                <a:spcPct val="130000"/>
              </a:lnSpc>
              <a:buSzPts val="1833"/>
              <a:buFont typeface="Wingdings" panose="05000000000000000000" pitchFamily="2" charset="2"/>
              <a:buNone/>
            </a:pPr>
            <a:r>
              <a:rPr lang="zh-TW" altLang="en-US" sz="1200" b="0" dirty="0" smtClean="0"/>
              <a:t>因此連續對話的</a:t>
            </a:r>
            <a:r>
              <a:rPr lang="en-US" altLang="zh-TW" sz="1200" b="0" dirty="0" smtClean="0"/>
              <a:t>MBTI</a:t>
            </a:r>
            <a:r>
              <a:rPr lang="zh-TW" altLang="en-US" sz="1200" b="0" dirty="0" smtClean="0"/>
              <a:t>資料集也有建置的必要，以因應不同的對話情境。</a:t>
            </a:r>
            <a:endParaRPr lang="en-US" altLang="zh-TW" sz="1200" b="0" dirty="0" smtClean="0"/>
          </a:p>
          <a:p>
            <a:pPr marL="0" indent="0">
              <a:lnSpc>
                <a:spcPct val="130000"/>
              </a:lnSpc>
              <a:buSzPts val="1833"/>
              <a:buFont typeface="Wingdings" panose="05000000000000000000" pitchFamily="2" charset="2"/>
              <a:buNone/>
            </a:pP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zh-TW" altLang="en-US" sz="1200" b="1"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以最大化使用者對話中的人格特徵為目標</a:t>
            </a:r>
            <a:endParaRPr lang="en-US" altLang="zh-TW" sz="1200" b="1"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如果對話中出現很多不含人格意義的字句，就很容易導致模型的誤判， 例如</a:t>
            </a:r>
            <a:r>
              <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你好 再見</a:t>
            </a: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而在我們的實測中，我們發現會出現這種現象主要是因為使用者不知道要跟機器人說什麼，所以想用這種短句來帶過</a:t>
            </a: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為此我們認為改善這個狀況的方法有兩種</a:t>
            </a: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1. </a:t>
            </a: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設立使用者有興趣的主題來聊，減少因為話題沒有共鳴而出現的敷衍句子</a:t>
            </a: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r>
              <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2.</a:t>
            </a:r>
            <a:r>
              <a:rPr lang="zh-TW" altLang="en-US"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rPr>
              <a:t>讓系統能自動篩選出使用者文句中富含人格特徵的語句，來做為辨識的目標</a:t>
            </a:r>
            <a:endParaRPr lang="en-US" altLang="zh-TW" sz="1200" b="0" i="0" dirty="0" smtClean="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indent="0">
              <a:lnSpc>
                <a:spcPct val="130000"/>
              </a:lnSpc>
              <a:buSzPts val="1833"/>
              <a:buFont typeface="Wingdings" panose="05000000000000000000" pitchFamily="2" charset="2"/>
              <a:buNone/>
            </a:pPr>
            <a:endParaRPr lang="en-US" altLang="zh-TW" sz="1200" b="0"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40</a:t>
            </a:fld>
            <a:endParaRPr/>
          </a:p>
        </p:txBody>
      </p:sp>
    </p:spTree>
    <p:extLst>
      <p:ext uri="{BB962C8B-B14F-4D97-AF65-F5344CB8AC3E}">
        <p14:creationId xmlns:p14="http://schemas.microsoft.com/office/powerpoint/2010/main" val="4067038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30000"/>
              </a:lnSpc>
              <a:buSzPts val="1833"/>
              <a:buFont typeface="Wingdings" panose="05000000000000000000" pitchFamily="2" charset="2"/>
              <a:buNone/>
            </a:pPr>
            <a:r>
              <a:rPr lang="zh-TW" altLang="en-US" sz="1200" b="0" dirty="0" smtClean="0"/>
              <a:t>絕大部分的相似度都是來自</a:t>
            </a:r>
            <a:r>
              <a:rPr lang="en-US" altLang="zh-TW" sz="1200" b="0" dirty="0" smtClean="0"/>
              <a:t>Reference</a:t>
            </a:r>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41</a:t>
            </a:fld>
            <a:endParaRPr/>
          </a:p>
        </p:txBody>
      </p:sp>
    </p:spTree>
    <p:extLst>
      <p:ext uri="{BB962C8B-B14F-4D97-AF65-F5344CB8AC3E}">
        <p14:creationId xmlns:p14="http://schemas.microsoft.com/office/powerpoint/2010/main" val="23537257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c56e26e2f_1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39" name="Google Shape;739;g9c56e26e2f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b="1" dirty="0" smtClean="0"/>
              <a:t>研究動機</a:t>
            </a:r>
            <a:endParaRPr lang="en-US" altLang="zh-TW"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為了彌補</a:t>
            </a:r>
            <a:r>
              <a:rPr lang="en-US" altLang="zh-TW" sz="1200" b="1" dirty="0" err="1" smtClean="0"/>
              <a:t>ChatGPT</a:t>
            </a:r>
            <a:r>
              <a:rPr lang="zh-TW" altLang="en-US" sz="1200" b="1" dirty="0" smtClean="0"/>
              <a:t>在個性化上的短版，我們需要一個能夠代表使用者性格的系統作為</a:t>
            </a:r>
            <a:r>
              <a:rPr lang="zh-TW" altLang="en-US" sz="1200" dirty="0" smtClean="0"/>
              <a:t>對話的風格的判斷方法</a:t>
            </a:r>
            <a:endParaRPr lang="en-US" altLang="zh-TW" sz="12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dirty="0" smtClean="0"/>
              <a:t>在這裡則套用</a:t>
            </a:r>
            <a:r>
              <a:rPr lang="en-US" altLang="zh-TW" sz="1200" b="0" dirty="0" smtClean="0"/>
              <a:t>MBTI</a:t>
            </a:r>
            <a:r>
              <a:rPr lang="en-US" altLang="zh-TW" sz="1200" b="0" i="0" u="none" strike="noStrike" cap="none" dirty="0" smtClean="0">
                <a:solidFill>
                  <a:srgbClr val="202124"/>
                </a:solidFill>
                <a:latin typeface="Arial"/>
                <a:ea typeface="Arial"/>
                <a:cs typeface="Arial"/>
                <a:sym typeface="Arial"/>
              </a:rPr>
              <a:t>(</a:t>
            </a:r>
            <a:r>
              <a:rPr lang="en-US" altLang="zh-TW" sz="1200" b="0" dirty="0" smtClean="0"/>
              <a:t>Myers-Briggs Type Indicator</a:t>
            </a:r>
            <a:r>
              <a:rPr lang="en-US" altLang="zh-TW" sz="1200" b="0" i="0" u="none" strike="noStrike" cap="none" dirty="0" smtClean="0">
                <a:solidFill>
                  <a:srgbClr val="202124"/>
                </a:solidFill>
                <a:latin typeface="Arial"/>
                <a:ea typeface="Arial"/>
                <a:cs typeface="Arial"/>
                <a:sym typeface="Arial"/>
              </a:rPr>
              <a:t>)</a:t>
            </a:r>
            <a:r>
              <a:rPr lang="zh-TW" altLang="en-US" sz="1200" b="0" i="0" u="none" strike="noStrike" cap="none" dirty="0" smtClean="0">
                <a:solidFill>
                  <a:srgbClr val="202124"/>
                </a:solidFill>
                <a:latin typeface="Arial"/>
                <a:ea typeface="Arial"/>
                <a:cs typeface="Arial"/>
                <a:sym typeface="Arial"/>
              </a:rPr>
              <a:t>的人格分類方法，以</a:t>
            </a:r>
            <a:r>
              <a:rPr lang="en-US" altLang="zh-TW" sz="1200" b="0" i="0" u="none" strike="noStrike" cap="none" dirty="0" smtClean="0">
                <a:solidFill>
                  <a:srgbClr val="202124"/>
                </a:solidFill>
                <a:latin typeface="Arial"/>
                <a:ea typeface="Arial"/>
                <a:cs typeface="Arial"/>
                <a:sym typeface="Arial"/>
              </a:rPr>
              <a:t>4</a:t>
            </a:r>
            <a:r>
              <a:rPr lang="zh-TW" altLang="en-US" sz="1200" b="0" i="0" u="none" strike="noStrike" cap="none" dirty="0" smtClean="0">
                <a:solidFill>
                  <a:srgbClr val="202124"/>
                </a:solidFill>
                <a:latin typeface="Arial"/>
                <a:ea typeface="Arial"/>
                <a:cs typeface="Arial"/>
                <a:sym typeface="Arial"/>
              </a:rPr>
              <a:t>個維度、</a:t>
            </a:r>
            <a:r>
              <a:rPr lang="en-US" altLang="zh-TW" sz="1200" b="0" dirty="0" smtClean="0"/>
              <a:t>16</a:t>
            </a:r>
            <a:r>
              <a:rPr lang="zh-TW" altLang="en-US" sz="1200" b="0" dirty="0" smtClean="0"/>
              <a:t>種不同人格來進行判別。</a:t>
            </a:r>
            <a:endParaRPr lang="en-US" altLang="zh-TW" sz="1200" b="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dirty="0" smtClean="0"/>
              <a:t>在</a:t>
            </a:r>
            <a:r>
              <a:rPr lang="en-US" altLang="zh-TW" sz="1200" dirty="0" smtClean="0"/>
              <a:t>4</a:t>
            </a:r>
            <a:r>
              <a:rPr lang="zh-TW" altLang="en-US" sz="1200" dirty="0" smtClean="0"/>
              <a:t>個維度中，能量來源可分為外向</a:t>
            </a:r>
            <a:r>
              <a:rPr lang="en-US" altLang="zh-TW" sz="1200" dirty="0" smtClean="0"/>
              <a:t>(E)</a:t>
            </a:r>
            <a:r>
              <a:rPr lang="zh-TW" altLang="en-US" sz="1200" dirty="0" smtClean="0"/>
              <a:t>與內向</a:t>
            </a:r>
            <a:r>
              <a:rPr lang="en-US" altLang="zh-TW" sz="1200" dirty="0" smtClean="0"/>
              <a:t>(I)</a:t>
            </a:r>
            <a:r>
              <a:rPr lang="zh-TW" altLang="en-US" sz="1200" dirty="0" smtClean="0"/>
              <a:t>，感知偏好分為實感</a:t>
            </a:r>
            <a:r>
              <a:rPr lang="en-US" altLang="zh-TW" sz="1200" dirty="0" smtClean="0"/>
              <a:t>(S)</a:t>
            </a:r>
            <a:r>
              <a:rPr lang="zh-TW" altLang="en-US" sz="1200" dirty="0" smtClean="0"/>
              <a:t>與直覺</a:t>
            </a:r>
            <a:r>
              <a:rPr lang="en-US" altLang="zh-TW" sz="1200" dirty="0" smtClean="0"/>
              <a:t>(N)</a:t>
            </a:r>
            <a:r>
              <a:rPr lang="zh-TW" altLang="en-US" sz="1200" dirty="0" smtClean="0"/>
              <a:t>，判斷偏好可分為思考</a:t>
            </a:r>
            <a:r>
              <a:rPr lang="en-US" altLang="zh-TW" sz="1200" dirty="0" smtClean="0"/>
              <a:t>(T)</a:t>
            </a:r>
            <a:r>
              <a:rPr lang="zh-TW" altLang="en-US" sz="1200" dirty="0" smtClean="0"/>
              <a:t>與情感</a:t>
            </a:r>
            <a:r>
              <a:rPr lang="en-US" altLang="zh-TW" sz="1200" dirty="0" smtClean="0"/>
              <a:t>(F)</a:t>
            </a:r>
            <a:r>
              <a:rPr lang="zh-TW" altLang="en-US" sz="1200" dirty="0" smtClean="0"/>
              <a:t>，認知態度可分為判斷</a:t>
            </a:r>
            <a:r>
              <a:rPr lang="en-US" altLang="zh-TW" sz="1200" dirty="0" smtClean="0"/>
              <a:t>(J)</a:t>
            </a:r>
            <a:r>
              <a:rPr lang="zh-TW" altLang="en-US" sz="1200" dirty="0" smtClean="0"/>
              <a:t>和感知</a:t>
            </a:r>
            <a:r>
              <a:rPr lang="en-US" altLang="zh-TW" sz="1200" dirty="0" smtClean="0"/>
              <a:t>(P)</a:t>
            </a:r>
            <a:r>
              <a:rPr lang="zh-TW" altLang="en-US" sz="1200" dirty="0" smtClean="0"/>
              <a:t>。</a:t>
            </a:r>
            <a:endParaRPr lang="en-US" altLang="zh-TW" sz="12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dirty="0" smtClean="0"/>
              <a:t>透過二分法將同一維度中兩種互斥的取向進行分類，組成</a:t>
            </a:r>
            <a:r>
              <a:rPr lang="en-US" altLang="zh-TW" sz="1200" dirty="0" smtClean="0"/>
              <a:t>16</a:t>
            </a:r>
            <a:r>
              <a:rPr lang="zh-TW" altLang="en-US" sz="1200" dirty="0" smtClean="0"/>
              <a:t>種不同的人格取向。</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1" dirty="0" smtClean="0"/>
              <a:t>我們期望能夠過這些</a:t>
            </a:r>
            <a:r>
              <a:rPr lang="zh-TW" altLang="en-US" dirty="0" smtClean="0"/>
              <a:t>指標代表的特性，讓機器人更簡單地去理解使用者的性格，彌補在對話個性認知上的不足。</a:t>
            </a: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200" b="1"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5</a:t>
            </a:fld>
            <a:endParaRPr/>
          </a:p>
        </p:txBody>
      </p:sp>
    </p:spTree>
    <p:extLst>
      <p:ext uri="{BB962C8B-B14F-4D97-AF65-F5344CB8AC3E}">
        <p14:creationId xmlns:p14="http://schemas.microsoft.com/office/powerpoint/2010/main" val="333049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TW" altLang="en-US" dirty="0" smtClean="0"/>
              <a:t>我們的目標在於開發一個結合自然語言和心理學技術的系統，透過精確預測並應用</a:t>
            </a:r>
            <a:r>
              <a:rPr lang="en-US" altLang="zh-TW" dirty="0" smtClean="0"/>
              <a:t>MBTI</a:t>
            </a:r>
            <a:r>
              <a:rPr lang="zh-TW" altLang="en-US" dirty="0" smtClean="0"/>
              <a:t>人格於聊天對話中來實現自動的個人化聊天回覆。</a:t>
            </a:r>
            <a:endParaRPr lang="en-US" altLang="zh-TW" dirty="0" smtClean="0"/>
          </a:p>
          <a:p>
            <a:pPr marL="0" lvl="0" indent="0" algn="l" rtl="0">
              <a:lnSpc>
                <a:spcPct val="100000"/>
              </a:lnSpc>
              <a:spcBef>
                <a:spcPts val="0"/>
              </a:spcBef>
              <a:spcAft>
                <a:spcPts val="0"/>
              </a:spcAft>
              <a:buSzPts val="1400"/>
              <a:buNone/>
            </a:pPr>
            <a:r>
              <a:rPr lang="zh-TW" altLang="en-US" dirty="0" smtClean="0"/>
              <a:t>具體來說，我們會將使用者過往的對話輸入至多個模型進行分析，模型的結果會經由投票機制來決選出使用者最終的</a:t>
            </a:r>
            <a:r>
              <a:rPr lang="en-US" altLang="zh-TW" dirty="0" smtClean="0"/>
              <a:t>MBTI</a:t>
            </a:r>
            <a:r>
              <a:rPr lang="zh-TW" altLang="en-US" dirty="0" smtClean="0"/>
              <a:t>人格</a:t>
            </a:r>
            <a:endParaRPr lang="en-US" altLang="zh-TW" dirty="0" smtClean="0"/>
          </a:p>
          <a:p>
            <a:pPr marL="0" lvl="0" indent="0" algn="l" rtl="0">
              <a:lnSpc>
                <a:spcPct val="100000"/>
              </a:lnSpc>
              <a:spcBef>
                <a:spcPts val="0"/>
              </a:spcBef>
              <a:spcAft>
                <a:spcPts val="0"/>
              </a:spcAft>
              <a:buSzPts val="1400"/>
              <a:buNone/>
            </a:pPr>
            <a:r>
              <a:rPr lang="zh-TW" altLang="en-US" dirty="0" smtClean="0"/>
              <a:t>而這個人格也將交由聊天機器人來做為對話生成的參考資訊，目的是實現更精確且個性化的回應。</a:t>
            </a:r>
            <a:endParaRPr lang="en-US" altLang="zh-TW"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6</a:t>
            </a:fld>
            <a:endParaRPr/>
          </a:p>
        </p:txBody>
      </p:sp>
    </p:spTree>
    <p:extLst>
      <p:ext uri="{BB962C8B-B14F-4D97-AF65-F5344CB8AC3E}">
        <p14:creationId xmlns:p14="http://schemas.microsoft.com/office/powerpoint/2010/main" val="76167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c56e26e2f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9c56e26e2f_1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9c56e26e2f_1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7</a:t>
            </a:fld>
            <a:endParaRPr/>
          </a:p>
        </p:txBody>
      </p:sp>
    </p:spTree>
    <p:extLst>
      <p:ext uri="{BB962C8B-B14F-4D97-AF65-F5344CB8AC3E}">
        <p14:creationId xmlns:p14="http://schemas.microsoft.com/office/powerpoint/2010/main" val="167966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1" dirty="0" smtClean="0"/>
              <a:t>MBTI</a:t>
            </a:r>
            <a:r>
              <a:rPr lang="zh-TW" altLang="en-US" sz="1200" b="1" dirty="0" smtClean="0"/>
              <a:t>預測任務 </a:t>
            </a:r>
            <a:r>
              <a:rPr lang="en-US" altLang="zh-TW" sz="1200" b="1" dirty="0" smtClean="0"/>
              <a:t>–</a:t>
            </a:r>
            <a:r>
              <a:rPr lang="zh-TW" altLang="en-US" sz="1200" b="1" dirty="0" smtClean="0"/>
              <a:t> 資料蒐集</a:t>
            </a:r>
            <a:endParaRPr lang="en-US" altLang="zh-TW" sz="1400" b="0" i="0" dirty="0" smtClean="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dirty="0" smtClean="0"/>
              <a:t>MBTI </a:t>
            </a:r>
            <a:r>
              <a:rPr lang="zh-TW" altLang="en-US" sz="1200" dirty="0" smtClean="0"/>
              <a:t>性格分類法於 </a:t>
            </a:r>
            <a:r>
              <a:rPr lang="en-US" altLang="zh-TW" sz="1200" dirty="0" smtClean="0"/>
              <a:t>1956 </a:t>
            </a:r>
            <a:r>
              <a:rPr lang="zh-TW" altLang="en-US" sz="1200" dirty="0" smtClean="0"/>
              <a:t>年提出，目的是發展一種能夠更好幫助人們理解性格的工具，當時測定的方法是透過和使用者的問答描述來判定。</a:t>
            </a:r>
            <a:endParaRPr lang="en-US" altLang="zh-TW" sz="1200" dirty="0" smtClean="0">
              <a:solidFill>
                <a:srgbClr val="202124"/>
              </a:solidFill>
              <a:latin typeface="arial" panose="020B0604020202020204" pitchFamily="34" charset="0"/>
            </a:endParaRPr>
          </a:p>
          <a:p>
            <a:pPr marL="0" lvl="0" indent="0" algn="l" rtl="0">
              <a:lnSpc>
                <a:spcPct val="100000"/>
              </a:lnSpc>
              <a:spcBef>
                <a:spcPts val="0"/>
              </a:spcBef>
              <a:spcAft>
                <a:spcPts val="0"/>
              </a:spcAft>
              <a:buSzPts val="1400"/>
              <a:buNone/>
            </a:pPr>
            <a:endParaRPr lang="en-US" altLang="zh-TW" sz="1200" dirty="0" smtClean="0">
              <a:solidFill>
                <a:srgbClr val="202124"/>
              </a:solidFill>
              <a:latin typeface="arial" panose="020B0604020202020204" pitchFamily="34" charset="0"/>
            </a:endParaRPr>
          </a:p>
          <a:p>
            <a:pPr marL="0" lvl="0" indent="0" algn="l" rtl="0">
              <a:lnSpc>
                <a:spcPct val="100000"/>
              </a:lnSpc>
              <a:spcBef>
                <a:spcPts val="0"/>
              </a:spcBef>
              <a:spcAft>
                <a:spcPts val="0"/>
              </a:spcAft>
              <a:buSzPts val="1400"/>
              <a:buNone/>
            </a:pPr>
            <a:r>
              <a:rPr lang="zh-TW" altLang="en-US" sz="1200" dirty="0" smtClean="0">
                <a:solidFill>
                  <a:srgbClr val="202124"/>
                </a:solidFill>
                <a:latin typeface="arial" panose="020B0604020202020204" pitchFamily="34" charset="0"/>
              </a:rPr>
              <a:t>近年由於資訊的發達，</a:t>
            </a:r>
            <a:r>
              <a:rPr lang="en-US" altLang="zh-TW" sz="1200" dirty="0" smtClean="0"/>
              <a:t>MBTI </a:t>
            </a:r>
            <a:r>
              <a:rPr lang="zh-TW" altLang="en-US" sz="1200" dirty="0" smtClean="0"/>
              <a:t>人格偵測任務也透過人工智慧等先進的技術實現，為了獲取訓練資料</a:t>
            </a:r>
            <a:endParaRPr lang="en-US" altLang="zh-TW" sz="1200" dirty="0" smtClean="0"/>
          </a:p>
          <a:p>
            <a:pPr marL="0" lvl="0" indent="0" algn="l" rtl="0">
              <a:lnSpc>
                <a:spcPct val="100000"/>
              </a:lnSpc>
              <a:spcBef>
                <a:spcPts val="0"/>
              </a:spcBef>
              <a:spcAft>
                <a:spcPts val="0"/>
              </a:spcAft>
              <a:buSzPts val="1400"/>
              <a:buNone/>
            </a:pPr>
            <a:r>
              <a:rPr lang="en-US" altLang="zh-TW" sz="1200" dirty="0" smtClean="0"/>
              <a:t>Plank </a:t>
            </a:r>
            <a:r>
              <a:rPr lang="zh-TW" altLang="en-US" sz="1200" dirty="0" smtClean="0"/>
              <a:t>等人</a:t>
            </a:r>
            <a:r>
              <a:rPr lang="en-US" altLang="zh-TW" sz="1200" dirty="0" smtClean="0"/>
              <a:t>(2015)</a:t>
            </a:r>
            <a:r>
              <a:rPr lang="zh-TW" altLang="en-US" sz="1200" dirty="0" smtClean="0"/>
              <a:t>於</a:t>
            </a:r>
            <a:r>
              <a:rPr lang="en-US" altLang="zh-TW" sz="1200" dirty="0" smtClean="0"/>
              <a:t>Twitter</a:t>
            </a:r>
            <a:r>
              <a:rPr lang="zh-TW" altLang="en-US" sz="1200" dirty="0" smtClean="0"/>
              <a:t>上蒐集使用者貼文，他們針對有標記自身</a:t>
            </a:r>
            <a:r>
              <a:rPr lang="en-US" altLang="zh-TW" sz="1200" dirty="0" smtClean="0"/>
              <a:t>MBTI</a:t>
            </a:r>
            <a:r>
              <a:rPr lang="zh-TW" altLang="en-US" sz="1200" dirty="0" smtClean="0"/>
              <a:t>人格的使用者進行蒐集，</a:t>
            </a:r>
            <a:endParaRPr lang="en-US" altLang="zh-TW" sz="1200" dirty="0" smtClean="0"/>
          </a:p>
          <a:p>
            <a:pPr marL="0" lvl="0" indent="0" algn="l" rtl="0">
              <a:lnSpc>
                <a:spcPct val="100000"/>
              </a:lnSpc>
              <a:spcBef>
                <a:spcPts val="0"/>
              </a:spcBef>
              <a:spcAft>
                <a:spcPts val="0"/>
              </a:spcAft>
              <a:buSzPts val="1400"/>
              <a:buNone/>
            </a:pPr>
            <a:r>
              <a:rPr lang="zh-TW" altLang="en-US" sz="1200" b="0" dirty="0" smtClean="0"/>
              <a:t>而</a:t>
            </a:r>
            <a:r>
              <a:rPr lang="en-US" altLang="zh-TW" sz="1200" b="0" dirty="0" err="1" smtClean="0"/>
              <a:t>Verhoeven</a:t>
            </a:r>
            <a:r>
              <a:rPr lang="zh-TW" altLang="en-US" sz="1200" b="0" dirty="0" smtClean="0"/>
              <a:t>等人</a:t>
            </a:r>
            <a:r>
              <a:rPr lang="en-US" altLang="zh-TW" sz="1200" b="0" dirty="0" smtClean="0"/>
              <a:t>(2016)</a:t>
            </a:r>
            <a:r>
              <a:rPr lang="zh-TW" altLang="en-US" sz="1200" b="0" dirty="0" smtClean="0"/>
              <a:t>則是透過找到使用者貼文中寫道</a:t>
            </a:r>
            <a:r>
              <a:rPr lang="en-US" altLang="zh-TW" sz="1200" b="0" dirty="0" smtClean="0"/>
              <a:t>“</a:t>
            </a:r>
            <a:r>
              <a:rPr lang="zh-TW" altLang="en-US" sz="1200" b="0" dirty="0" smtClean="0"/>
              <a:t>我是</a:t>
            </a:r>
            <a:r>
              <a:rPr lang="en-US" altLang="zh-TW" sz="1200" b="0" dirty="0" smtClean="0"/>
              <a:t>XX</a:t>
            </a:r>
            <a:r>
              <a:rPr lang="zh-TW" altLang="en-US" sz="1200" b="0" dirty="0" smtClean="0"/>
              <a:t>人格</a:t>
            </a:r>
            <a:r>
              <a:rPr lang="en-US" altLang="zh-TW" sz="1200" b="0" dirty="0" smtClean="0"/>
              <a:t>”</a:t>
            </a:r>
            <a:r>
              <a:rPr lang="zh-TW" altLang="en-US" sz="1200" b="0" dirty="0" smtClean="0"/>
              <a:t>的文字來進行蒐集，並且經由檢查上下文來確認是否符合。</a:t>
            </a:r>
            <a:endParaRPr lang="en-US" altLang="zh-TW" sz="1200" b="0"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8</a:t>
            </a:fld>
            <a:endParaRPr/>
          </a:p>
        </p:txBody>
      </p:sp>
    </p:spTree>
    <p:extLst>
      <p:ext uri="{BB962C8B-B14F-4D97-AF65-F5344CB8AC3E}">
        <p14:creationId xmlns:p14="http://schemas.microsoft.com/office/powerpoint/2010/main" val="3240568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9c56e26e2f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9c56e26e2f_1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b="1" dirty="0" smtClean="0"/>
              <a:t>MBTI</a:t>
            </a:r>
            <a:r>
              <a:rPr lang="zh-TW" altLang="en-US" sz="1200" b="1" dirty="0" smtClean="0"/>
              <a:t>預測任務 </a:t>
            </a:r>
            <a:r>
              <a:rPr lang="en-US" altLang="zh-TW" sz="1200" b="1" dirty="0" smtClean="0"/>
              <a:t>-</a:t>
            </a:r>
            <a:r>
              <a:rPr lang="zh-TW" altLang="en-US" sz="1200" b="1" dirty="0" smtClean="0"/>
              <a:t> 分類模型</a:t>
            </a:r>
            <a:endParaRPr lang="en-US" altLang="zh-TW" sz="1400" b="0" i="0" dirty="0" smtClean="0">
              <a:solidFill>
                <a:srgbClr val="202124"/>
              </a:solidFill>
              <a:effectLst/>
              <a:latin typeface="arial" panose="020B0604020202020204" pitchFamily="34" charset="0"/>
            </a:endParaRPr>
          </a:p>
          <a:p>
            <a:pPr marL="0" lvl="0" indent="0" algn="l" rtl="0">
              <a:lnSpc>
                <a:spcPct val="100000"/>
              </a:lnSpc>
              <a:spcBef>
                <a:spcPts val="0"/>
              </a:spcBef>
              <a:spcAft>
                <a:spcPts val="0"/>
              </a:spcAft>
              <a:buSzPts val="1400"/>
              <a:buNone/>
            </a:pPr>
            <a:endParaRPr lang="en-US" altLang="zh-TW" sz="1200" dirty="0" smtClean="0"/>
          </a:p>
          <a:p>
            <a:pPr marL="0" lvl="0" indent="0" algn="l" rtl="0">
              <a:lnSpc>
                <a:spcPct val="100000"/>
              </a:lnSpc>
              <a:spcBef>
                <a:spcPts val="0"/>
              </a:spcBef>
              <a:spcAft>
                <a:spcPts val="0"/>
              </a:spcAft>
              <a:buSzPts val="1400"/>
              <a:buNone/>
            </a:pPr>
            <a:r>
              <a:rPr lang="zh-TW" altLang="en-US" sz="1200" dirty="0" smtClean="0"/>
              <a:t>在過往文獻中</a:t>
            </a:r>
            <a:r>
              <a:rPr lang="en-US" altLang="zh-TW" sz="1200" dirty="0" smtClean="0"/>
              <a:t>MBTI </a:t>
            </a:r>
            <a:r>
              <a:rPr lang="zh-TW" altLang="en-US" sz="1200" dirty="0" smtClean="0"/>
              <a:t>使用的分類模型有很多種，</a:t>
            </a:r>
            <a:endParaRPr lang="en-US" altLang="zh-TW" sz="1200" dirty="0" smtClean="0"/>
          </a:p>
          <a:p>
            <a:pPr marL="0" lvl="0" indent="0" algn="l" rtl="0">
              <a:lnSpc>
                <a:spcPct val="100000"/>
              </a:lnSpc>
              <a:spcBef>
                <a:spcPts val="0"/>
              </a:spcBef>
              <a:spcAft>
                <a:spcPts val="0"/>
              </a:spcAft>
              <a:buSzPts val="1400"/>
              <a:buNone/>
            </a:pPr>
            <a:r>
              <a:rPr lang="en-US" altLang="zh-TW" sz="1200" dirty="0" err="1" smtClean="0"/>
              <a:t>Raje</a:t>
            </a:r>
            <a:r>
              <a:rPr lang="en-US" altLang="zh-TW" sz="1200" dirty="0" smtClean="0"/>
              <a:t> </a:t>
            </a:r>
            <a:r>
              <a:rPr lang="zh-TW" altLang="en-US" sz="1200" dirty="0" smtClean="0"/>
              <a:t>等人</a:t>
            </a:r>
            <a:r>
              <a:rPr lang="en-US" altLang="zh-TW" sz="1200" dirty="0" smtClean="0"/>
              <a:t>(2017) </a:t>
            </a:r>
            <a:r>
              <a:rPr lang="zh-TW" altLang="en-US" sz="1200" dirty="0" smtClean="0"/>
              <a:t>在他的研究中</a:t>
            </a:r>
            <a:r>
              <a:rPr lang="zh-TW" altLang="en-US" sz="1200" dirty="0" smtClean="0"/>
              <a:t>提到基本分類模型能夠展現很好的性能。其中</a:t>
            </a:r>
            <a:r>
              <a:rPr lang="en-US" altLang="zh-TW" sz="1200" dirty="0" smtClean="0"/>
              <a:t>Naive </a:t>
            </a:r>
            <a:r>
              <a:rPr lang="en-US" altLang="zh-TW" sz="1200" dirty="0" smtClean="0"/>
              <a:t>Bayes</a:t>
            </a:r>
            <a:r>
              <a:rPr lang="zh-TW" altLang="en-US" sz="1200" dirty="0" smtClean="0"/>
              <a:t>；</a:t>
            </a:r>
            <a:r>
              <a:rPr lang="en-US" altLang="zh-TW" sz="1200" dirty="0" smtClean="0"/>
              <a:t>SVM</a:t>
            </a:r>
            <a:r>
              <a:rPr lang="zh-TW" altLang="en-US" sz="1200" dirty="0" smtClean="0"/>
              <a:t>；</a:t>
            </a:r>
            <a:r>
              <a:rPr lang="en-US" altLang="zh-TW" sz="1200" dirty="0" smtClean="0"/>
              <a:t>J48</a:t>
            </a:r>
            <a:r>
              <a:rPr lang="zh-TW" altLang="en-US" sz="1200" dirty="0" smtClean="0"/>
              <a:t>；</a:t>
            </a:r>
            <a:r>
              <a:rPr lang="en-US" altLang="zh-TW" sz="1200" dirty="0" smtClean="0"/>
              <a:t>MLP</a:t>
            </a:r>
            <a:r>
              <a:rPr lang="zh-TW" altLang="en-US" sz="1200" dirty="0" smtClean="0"/>
              <a:t>；</a:t>
            </a:r>
            <a:r>
              <a:rPr lang="en-US" altLang="zh-TW" sz="1200" dirty="0" smtClean="0"/>
              <a:t>KNN</a:t>
            </a:r>
            <a:r>
              <a:rPr lang="zh-TW" altLang="en-US" sz="1200" dirty="0" smtClean="0"/>
              <a:t>這五種模型都</a:t>
            </a:r>
            <a:r>
              <a:rPr lang="zh-TW" altLang="en-US" sz="1200" dirty="0" smtClean="0"/>
              <a:t>能有相當好的成果。</a:t>
            </a:r>
            <a:endParaRPr lang="en-US" altLang="zh-TW" sz="1200" dirty="0" smtClean="0"/>
          </a:p>
          <a:p>
            <a:pPr marL="0" lvl="0" indent="0" algn="l" rtl="0">
              <a:lnSpc>
                <a:spcPct val="100000"/>
              </a:lnSpc>
              <a:spcBef>
                <a:spcPts val="0"/>
              </a:spcBef>
              <a:spcAft>
                <a:spcPts val="0"/>
              </a:spcAft>
              <a:buSzPts val="1400"/>
              <a:buNone/>
            </a:pPr>
            <a:r>
              <a:rPr lang="zh-TW" altLang="en-US" sz="1200" b="0" dirty="0" smtClean="0"/>
              <a:t>往後的研究也對模型進行改良</a:t>
            </a:r>
            <a:r>
              <a:rPr lang="zh-TW" altLang="en-US" sz="1200" b="1" dirty="0" smtClean="0"/>
              <a:t>，</a:t>
            </a:r>
            <a:r>
              <a:rPr lang="en-US" altLang="zh-TW" sz="1200" dirty="0" err="1" smtClean="0"/>
              <a:t>Choong</a:t>
            </a:r>
            <a:r>
              <a:rPr lang="zh-TW" altLang="en-US" sz="1200" dirty="0" smtClean="0"/>
              <a:t>等人</a:t>
            </a:r>
            <a:r>
              <a:rPr lang="en-US" altLang="zh-TW" sz="1200" dirty="0" smtClean="0"/>
              <a:t>(2021)</a:t>
            </a:r>
            <a:r>
              <a:rPr lang="zh-TW" altLang="en-US" sz="1200" dirty="0" smtClean="0"/>
              <a:t>採用了</a:t>
            </a:r>
            <a:r>
              <a:rPr lang="en-US" altLang="zh-TW" sz="1200" dirty="0" err="1" smtClean="0"/>
              <a:t>LightGBM</a:t>
            </a:r>
            <a:r>
              <a:rPr lang="zh-TW" altLang="en-US" sz="1200" dirty="0" smtClean="0"/>
              <a:t>這種梯度增強演算法作為分類器，</a:t>
            </a:r>
            <a:endParaRPr lang="en-US" altLang="zh-TW" sz="1200" dirty="0" smtClean="0"/>
          </a:p>
          <a:p>
            <a:pPr marL="0" lvl="0" indent="0" algn="l" rtl="0">
              <a:lnSpc>
                <a:spcPct val="100000"/>
              </a:lnSpc>
              <a:spcBef>
                <a:spcPts val="0"/>
              </a:spcBef>
              <a:spcAft>
                <a:spcPts val="0"/>
              </a:spcAft>
              <a:buSzPts val="1400"/>
              <a:buNone/>
            </a:pPr>
            <a:r>
              <a:rPr lang="en-US" altLang="zh-TW" sz="1200" dirty="0" err="1" smtClean="0"/>
              <a:t>Nisha</a:t>
            </a:r>
            <a:r>
              <a:rPr lang="zh-TW" altLang="en-US" sz="1200" dirty="0" smtClean="0"/>
              <a:t>等人則是採用</a:t>
            </a:r>
            <a:r>
              <a:rPr lang="en-US" altLang="zh-TW" sz="1200" dirty="0" err="1" smtClean="0"/>
              <a:t>XGBoost</a:t>
            </a:r>
            <a:r>
              <a:rPr lang="zh-TW" altLang="en-US" sz="1200" dirty="0" smtClean="0"/>
              <a:t>這個基於決策樹的整合演算法來做為研究主軸，</a:t>
            </a:r>
            <a:endParaRPr lang="en-US" altLang="zh-TW" sz="1200" dirty="0" smtClean="0"/>
          </a:p>
          <a:p>
            <a:pPr marL="0" lvl="0" indent="0" algn="l" rtl="0">
              <a:lnSpc>
                <a:spcPct val="100000"/>
              </a:lnSpc>
              <a:spcBef>
                <a:spcPts val="0"/>
              </a:spcBef>
              <a:spcAft>
                <a:spcPts val="0"/>
              </a:spcAft>
              <a:buSzPts val="1400"/>
              <a:buNone/>
            </a:pPr>
            <a:r>
              <a:rPr lang="zh-TW" altLang="en-US" sz="1200" dirty="0" smtClean="0"/>
              <a:t>兩者相較以往的</a:t>
            </a:r>
            <a:r>
              <a:rPr lang="en-US" altLang="zh-TW" sz="1200" dirty="0" smtClean="0"/>
              <a:t>baselines</a:t>
            </a:r>
            <a:r>
              <a:rPr lang="zh-TW" altLang="en-US" sz="1200" dirty="0" smtClean="0"/>
              <a:t>都有更出色的表現。</a:t>
            </a:r>
            <a:endParaRPr lang="en-US" altLang="zh-TW" sz="1200" dirty="0" smtClean="0"/>
          </a:p>
          <a:p>
            <a:pPr marL="0" lvl="0" indent="0" algn="l" rtl="0">
              <a:lnSpc>
                <a:spcPct val="100000"/>
              </a:lnSpc>
              <a:spcBef>
                <a:spcPts val="0"/>
              </a:spcBef>
              <a:spcAft>
                <a:spcPts val="0"/>
              </a:spcAft>
              <a:buSzPts val="1400"/>
              <a:buNone/>
            </a:pPr>
            <a:r>
              <a:rPr lang="en-US" altLang="zh-TW" sz="1200" dirty="0" err="1" smtClean="0"/>
              <a:t>Fernau</a:t>
            </a:r>
            <a:r>
              <a:rPr lang="en-US" altLang="zh-TW" sz="1200" dirty="0" smtClean="0"/>
              <a:t> </a:t>
            </a:r>
            <a:r>
              <a:rPr lang="zh-TW" altLang="en-US" sz="1200" dirty="0" smtClean="0"/>
              <a:t>等人 </a:t>
            </a:r>
            <a:r>
              <a:rPr lang="en-US" altLang="zh-TW" sz="1200" dirty="0" smtClean="0"/>
              <a:t>(2022)</a:t>
            </a:r>
            <a:r>
              <a:rPr lang="zh-TW" altLang="en-US" sz="1200" dirty="0" smtClean="0"/>
              <a:t>為了要捕捉使用者的個人化需求，以做為對話機器人的分類方法</a:t>
            </a:r>
            <a:r>
              <a:rPr lang="zh-TW" altLang="en-US" sz="1200" dirty="0" smtClean="0"/>
              <a:t>，他們採用</a:t>
            </a:r>
            <a:r>
              <a:rPr lang="zh-TW" altLang="en-US" sz="1200" dirty="0" smtClean="0"/>
              <a:t>了 </a:t>
            </a:r>
            <a:r>
              <a:rPr lang="en-US" altLang="zh-TW" sz="1200" dirty="0" smtClean="0"/>
              <a:t>BERT</a:t>
            </a:r>
            <a:r>
              <a:rPr lang="zh-TW" altLang="en-US" sz="1200" dirty="0" smtClean="0"/>
              <a:t>來克服複雜的語意理解，展現強大的泛化性。</a:t>
            </a:r>
            <a:endParaRPr lang="en-US" altLang="zh-TW" sz="1200" b="1" dirty="0" smtClean="0"/>
          </a:p>
        </p:txBody>
      </p:sp>
      <p:sp>
        <p:nvSpPr>
          <p:cNvPr id="1143" name="Google Shape;1143;g9c56e26e2f_1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CN"/>
              <a:t>9</a:t>
            </a:fld>
            <a:endParaRPr/>
          </a:p>
        </p:txBody>
      </p:sp>
    </p:spTree>
    <p:extLst>
      <p:ext uri="{BB962C8B-B14F-4D97-AF65-F5344CB8AC3E}">
        <p14:creationId xmlns:p14="http://schemas.microsoft.com/office/powerpoint/2010/main" val="205162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标题幻灯片" userDrawn="1">
  <p:cSld name="1_标题幻灯片">
    <p:spTree>
      <p:nvGrpSpPr>
        <p:cNvPr id="1" name="Shape 15"/>
        <p:cNvGrpSpPr/>
        <p:nvPr/>
      </p:nvGrpSpPr>
      <p:grpSpPr>
        <a:xfrm>
          <a:off x="0" y="0"/>
          <a:ext cx="0" cy="0"/>
          <a:chOff x="0" y="0"/>
          <a:chExt cx="0" cy="0"/>
        </a:xfrm>
      </p:grpSpPr>
      <p:sp>
        <p:nvSpPr>
          <p:cNvPr id="3" name="標題 2">
            <a:extLst>
              <a:ext uri="{FF2B5EF4-FFF2-40B4-BE49-F238E27FC236}">
                <a16:creationId xmlns:a16="http://schemas.microsoft.com/office/drawing/2014/main" id="{32F8A4D4-1BD1-4E9C-9D87-C52D145D9408}"/>
              </a:ext>
            </a:extLst>
          </p:cNvPr>
          <p:cNvSpPr>
            <a:spLocks noGrp="1"/>
          </p:cNvSpPr>
          <p:nvPr>
            <p:ph type="title"/>
          </p:nvPr>
        </p:nvSpPr>
        <p:spPr/>
        <p:txBody>
          <a:bodyPr/>
          <a:lstStyle/>
          <a:p>
            <a:r>
              <a:rPr lang="zh-TW" altLang="en-US"/>
              <a:t>按一下以編輯母片標題樣式</a:t>
            </a:r>
          </a:p>
        </p:txBody>
      </p:sp>
      <p:sp>
        <p:nvSpPr>
          <p:cNvPr id="4" name="日期版面配置區 3">
            <a:extLst>
              <a:ext uri="{FF2B5EF4-FFF2-40B4-BE49-F238E27FC236}">
                <a16:creationId xmlns:a16="http://schemas.microsoft.com/office/drawing/2014/main" id="{2FACC09B-C015-457F-8213-70127E92B441}"/>
              </a:ext>
            </a:extLst>
          </p:cNvPr>
          <p:cNvSpPr>
            <a:spLocks noGrp="1"/>
          </p:cNvSpPr>
          <p:nvPr>
            <p:ph type="dt" idx="10"/>
          </p:nvPr>
        </p:nvSpPr>
        <p:spPr/>
        <p:txBody>
          <a:bodyPr/>
          <a:lstStyle/>
          <a:p>
            <a:endParaRPr lang="zh-TW" altLang="en-US"/>
          </a:p>
        </p:txBody>
      </p:sp>
      <p:sp>
        <p:nvSpPr>
          <p:cNvPr id="5" name="頁尾版面配置區 4">
            <a:extLst>
              <a:ext uri="{FF2B5EF4-FFF2-40B4-BE49-F238E27FC236}">
                <a16:creationId xmlns:a16="http://schemas.microsoft.com/office/drawing/2014/main" id="{C1ADEC90-63C2-4082-A924-80DF77802158}"/>
              </a:ext>
            </a:extLst>
          </p:cNvPr>
          <p:cNvSpPr>
            <a:spLocks noGrp="1"/>
          </p:cNvSpPr>
          <p:nvPr>
            <p:ph type="ft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D740FD1-B2EE-418E-9F75-F0F101519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9"/>
        <p:cNvGrpSpPr/>
        <p:nvPr/>
      </p:nvGrpSpPr>
      <p:grpSpPr>
        <a:xfrm>
          <a:off x="0" y="0"/>
          <a:ext cx="0" cy="0"/>
          <a:chOff x="0" y="0"/>
          <a:chExt cx="0" cy="0"/>
        </a:xfrm>
      </p:grpSpPr>
      <p:sp>
        <p:nvSpPr>
          <p:cNvPr id="70" name="Google Shape;70;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6"/>
        <p:cNvGrpSpPr/>
        <p:nvPr/>
      </p:nvGrpSpPr>
      <p:grpSpPr>
        <a:xfrm>
          <a:off x="0" y="0"/>
          <a:ext cx="0" cy="0"/>
          <a:chOff x="0" y="0"/>
          <a:chExt cx="0" cy="0"/>
        </a:xfrm>
      </p:grpSpPr>
      <p:sp>
        <p:nvSpPr>
          <p:cNvPr id="77" name="Google Shape;7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内页-1" userDrawn="1">
  <p:cSld name="内页-1">
    <p:spTree>
      <p:nvGrpSpPr>
        <p:cNvPr id="1" name="Shape 88"/>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2329100-5A0A-4F0D-B5F3-975F394C7BDC}"/>
              </a:ext>
            </a:extLst>
          </p:cNvPr>
          <p:cNvSpPr>
            <a:spLocks noGrp="1"/>
          </p:cNvSpPr>
          <p:nvPr>
            <p:ph type="dt" idx="10"/>
          </p:nvPr>
        </p:nvSpPr>
        <p:spPr/>
        <p:txBody>
          <a:bodyPr/>
          <a:lstStyle/>
          <a:p>
            <a:endParaRPr lang="zh-TW" altLang="en-US"/>
          </a:p>
        </p:txBody>
      </p:sp>
      <p:sp>
        <p:nvSpPr>
          <p:cNvPr id="3" name="頁尾版面配置區 2">
            <a:extLst>
              <a:ext uri="{FF2B5EF4-FFF2-40B4-BE49-F238E27FC236}">
                <a16:creationId xmlns:a16="http://schemas.microsoft.com/office/drawing/2014/main" id="{582E0F71-3BA4-4D22-B695-F71C2DB5D4A4}"/>
              </a:ext>
            </a:extLst>
          </p:cNvPr>
          <p:cNvSpPr>
            <a:spLocks noGrp="1"/>
          </p:cNvSpPr>
          <p:nvPr>
            <p:ph type="ft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79431BA-E61F-481E-BBC5-B824BE8B65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标题和内容">
  <p:cSld name="1_标题和内容">
    <p:bg>
      <p:bgPr>
        <a:solidFill>
          <a:schemeClr val="lt1">
            <a:alpha val="65490"/>
          </a:schemeClr>
        </a:solidFill>
        <a:effectLst/>
      </p:bgPr>
    </p:bg>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124603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58499B-99BB-4A78-AC35-D2C606504C6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F6A14A-146E-4FD2-8655-6DEE83CBC384}"/>
              </a:ext>
            </a:extLst>
          </p:cNvPr>
          <p:cNvSpPr>
            <a:spLocks noGrp="1"/>
          </p:cNvSpPr>
          <p:nvPr>
            <p:ph type="dt" idx="10"/>
          </p:nvPr>
        </p:nvSpPr>
        <p:spPr/>
        <p:txBody>
          <a:bodyPr/>
          <a:lstStyle/>
          <a:p>
            <a:endParaRPr lang="zh-TW" altLang="en-US"/>
          </a:p>
        </p:txBody>
      </p:sp>
      <p:sp>
        <p:nvSpPr>
          <p:cNvPr id="4" name="頁尾版面配置區 3">
            <a:extLst>
              <a:ext uri="{FF2B5EF4-FFF2-40B4-BE49-F238E27FC236}">
                <a16:creationId xmlns:a16="http://schemas.microsoft.com/office/drawing/2014/main" id="{AAD38063-89CD-4D3D-BF51-B75F9FCC72B4}"/>
              </a:ext>
            </a:extLst>
          </p:cNvPr>
          <p:cNvSpPr>
            <a:spLocks noGrp="1"/>
          </p:cNvSpPr>
          <p:nvPr>
            <p:ph type="ft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3A4B007-A84D-41C9-A029-3B92A902AA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390279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userDrawn="1">
  <p:cSld name="BLANK">
    <p:spTree>
      <p:nvGrpSpPr>
        <p:cNvPr id="1" name="Shape 16"/>
        <p:cNvGrpSpPr/>
        <p:nvPr/>
      </p:nvGrpSpPr>
      <p:grpSpPr>
        <a:xfrm>
          <a:off x="0" y="0"/>
          <a:ext cx="0" cy="0"/>
          <a:chOff x="0" y="0"/>
          <a:chExt cx="0" cy="0"/>
        </a:xfrm>
      </p:grpSpPr>
      <p:pic>
        <p:nvPicPr>
          <p:cNvPr id="20" name="Google Shape;20;p28"/>
          <p:cNvPicPr preferRelativeResize="0"/>
          <p:nvPr/>
        </p:nvPicPr>
        <p:blipFill rotWithShape="1">
          <a:blip r:embed="rId2">
            <a:alphaModFix/>
          </a:blip>
          <a:srcRect/>
          <a:stretch/>
        </p:blipFill>
        <p:spPr>
          <a:xfrm>
            <a:off x="0" y="-1"/>
            <a:ext cx="12192000" cy="6858000"/>
          </a:xfrm>
          <a:prstGeom prst="rect">
            <a:avLst/>
          </a:prstGeom>
          <a:noFill/>
          <a:ln>
            <a:noFill/>
          </a:ln>
        </p:spPr>
      </p:pic>
      <p:sp>
        <p:nvSpPr>
          <p:cNvPr id="2" name="標題 1">
            <a:extLst>
              <a:ext uri="{FF2B5EF4-FFF2-40B4-BE49-F238E27FC236}">
                <a16:creationId xmlns:a16="http://schemas.microsoft.com/office/drawing/2014/main" id="{EB0D53EA-89B7-4E5C-98C0-35D436D38B4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5F508C4-1B03-4BD2-83F3-180C160A86F8}"/>
              </a:ext>
            </a:extLst>
          </p:cNvPr>
          <p:cNvSpPr>
            <a:spLocks noGrp="1"/>
          </p:cNvSpPr>
          <p:nvPr>
            <p:ph type="dt" idx="10"/>
          </p:nvPr>
        </p:nvSpPr>
        <p:spPr/>
        <p:txBody>
          <a:bodyPr/>
          <a:lstStyle/>
          <a:p>
            <a:endParaRPr lang="zh-TW" altLang="en-US"/>
          </a:p>
        </p:txBody>
      </p:sp>
      <p:sp>
        <p:nvSpPr>
          <p:cNvPr id="4" name="頁尾版面配置區 3">
            <a:extLst>
              <a:ext uri="{FF2B5EF4-FFF2-40B4-BE49-F238E27FC236}">
                <a16:creationId xmlns:a16="http://schemas.microsoft.com/office/drawing/2014/main" id="{4B41AF40-A9EB-49C7-BE0E-F5C857752A35}"/>
              </a:ext>
            </a:extLst>
          </p:cNvPr>
          <p:cNvSpPr>
            <a:spLocks noGrp="1"/>
          </p:cNvSpPr>
          <p:nvPr>
            <p:ph type="ft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2F7F6A9-B5E2-4C1E-8536-13D75C5FAB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4"/>
        <p:cNvGrpSpPr/>
        <p:nvPr/>
      </p:nvGrpSpPr>
      <p:grpSpPr>
        <a:xfrm>
          <a:off x="0" y="0"/>
          <a:ext cx="0" cy="0"/>
          <a:chOff x="0" y="0"/>
          <a:chExt cx="0" cy="0"/>
        </a:xfrm>
      </p:grpSpPr>
      <p:sp>
        <p:nvSpPr>
          <p:cNvPr id="35" name="Google Shape;35;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7"/>
        <p:cNvGrpSpPr/>
        <p:nvPr/>
      </p:nvGrpSpPr>
      <p:grpSpPr>
        <a:xfrm>
          <a:off x="0" y="0"/>
          <a:ext cx="0" cy="0"/>
          <a:chOff x="0" y="0"/>
          <a:chExt cx="0" cy="0"/>
        </a:xfrm>
      </p:grpSpPr>
      <p:sp>
        <p:nvSpPr>
          <p:cNvPr id="58" name="Google Shape;5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63"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tmp"/></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tmp"/></Relationships>
</file>

<file path=ppt/slides/_rels/slide2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tmp"/></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31.tmp"/></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8.tm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ged4e8e72d7_2_698"/>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680" name="Google Shape;680;ged4e8e72d7_2_698"/>
          <p:cNvSpPr txBox="1"/>
          <p:nvPr/>
        </p:nvSpPr>
        <p:spPr>
          <a:xfrm>
            <a:off x="890399" y="766696"/>
            <a:ext cx="10411200" cy="572424"/>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7000"/>
              <a:buFont typeface="Arial"/>
              <a:buNone/>
            </a:pPr>
            <a:r>
              <a:rPr lang="zh-TW" altLang="en-US" sz="2600" dirty="0" smtClean="0">
                <a:solidFill>
                  <a:srgbClr val="3A3838"/>
                </a:solidFill>
                <a:latin typeface="Microsoft Yahei"/>
                <a:ea typeface="Microsoft Yahei"/>
                <a:cs typeface="Microsoft Yahei"/>
                <a:sym typeface="Microsoft Yahei"/>
              </a:rPr>
              <a:t>長庚大學資訊工程學系 碩士學位考試</a:t>
            </a:r>
            <a:endParaRPr sz="2600" b="0" i="0" u="none" strike="noStrike" cap="none" dirty="0">
              <a:solidFill>
                <a:srgbClr val="222222"/>
              </a:solidFill>
              <a:latin typeface="Microsoft JhengHei"/>
              <a:ea typeface="Microsoft JhengHei"/>
              <a:cs typeface="Microsoft JhengHei"/>
              <a:sym typeface="Microsoft JhengHei"/>
            </a:endParaRPr>
          </a:p>
        </p:txBody>
      </p:sp>
      <p:sp>
        <p:nvSpPr>
          <p:cNvPr id="681" name="Google Shape;681;ged4e8e72d7_2_698"/>
          <p:cNvSpPr txBox="1"/>
          <p:nvPr/>
        </p:nvSpPr>
        <p:spPr>
          <a:xfrm>
            <a:off x="3545849" y="3993588"/>
            <a:ext cx="5100300" cy="1915727"/>
          </a:xfrm>
          <a:prstGeom prst="rect">
            <a:avLst/>
          </a:prstGeom>
          <a:solidFill>
            <a:srgbClr val="3B3838"/>
          </a:solidFill>
          <a:ln>
            <a:noFill/>
          </a:ln>
        </p:spPr>
        <p:txBody>
          <a:bodyPr spcFirstLastPara="1" wrap="square" lIns="68425" tIns="34200" rIns="68425" bIns="34200" anchor="t" anchorCtr="0">
            <a:spAutoFit/>
          </a:bodyPr>
          <a:lstStyle/>
          <a:p>
            <a:pPr marL="0" lvl="0" indent="0" algn="ctr" rtl="0">
              <a:spcBef>
                <a:spcPts val="0"/>
              </a:spcBef>
              <a:spcAft>
                <a:spcPts val="0"/>
              </a:spcAft>
              <a:buClr>
                <a:schemeClr val="dk1"/>
              </a:buClr>
              <a:buSzPts val="2000"/>
              <a:buFont typeface="Arial"/>
              <a:buNone/>
            </a:pPr>
            <a:endParaRPr lang="en-US" altLang="zh-TW" sz="2000" dirty="0">
              <a:solidFill>
                <a:schemeClr val="lt1"/>
              </a:solidFill>
              <a:latin typeface="Microsoft Yahei"/>
              <a:ea typeface="Microsoft Yahei"/>
              <a:cs typeface="Microsoft Yahei"/>
              <a:sym typeface="Microsoft Yahei"/>
            </a:endParaRPr>
          </a:p>
          <a:p>
            <a:pPr marL="0" lvl="0" indent="0" algn="ctr" rtl="0">
              <a:spcBef>
                <a:spcPts val="0"/>
              </a:spcBef>
              <a:spcAft>
                <a:spcPts val="0"/>
              </a:spcAft>
              <a:buClr>
                <a:schemeClr val="dk1"/>
              </a:buClr>
              <a:buSzPts val="2000"/>
              <a:buFont typeface="Arial"/>
              <a:buNone/>
            </a:pPr>
            <a:r>
              <a:rPr lang="zh-TW" altLang="en-US" sz="2000" dirty="0">
                <a:solidFill>
                  <a:schemeClr val="lt1"/>
                </a:solidFill>
                <a:latin typeface="Microsoft Yahei"/>
                <a:ea typeface="Microsoft Yahei"/>
                <a:cs typeface="Microsoft Yahei"/>
                <a:sym typeface="Microsoft Yahei"/>
              </a:rPr>
              <a:t>姓名</a:t>
            </a:r>
            <a:r>
              <a:rPr lang="en-US" altLang="zh-TW" sz="2000" dirty="0">
                <a:solidFill>
                  <a:schemeClr val="lt1"/>
                </a:solidFill>
                <a:latin typeface="Microsoft Yahei"/>
                <a:ea typeface="Microsoft Yahei"/>
                <a:cs typeface="Microsoft Yahei"/>
                <a:sym typeface="Microsoft Yahei"/>
              </a:rPr>
              <a:t>: </a:t>
            </a:r>
            <a:r>
              <a:rPr lang="zh-TW" altLang="en-US" sz="2000" smtClean="0">
                <a:solidFill>
                  <a:schemeClr val="lt1"/>
                </a:solidFill>
                <a:latin typeface="Microsoft Yahei"/>
                <a:ea typeface="Microsoft Yahei"/>
                <a:cs typeface="Microsoft Yahei"/>
                <a:sym typeface="Microsoft Yahei"/>
              </a:rPr>
              <a:t>黃建銘</a:t>
            </a:r>
            <a:endParaRPr lang="en-US" altLang="zh-TW" sz="2000" dirty="0">
              <a:solidFill>
                <a:schemeClr val="lt1"/>
              </a:solidFill>
              <a:latin typeface="Microsoft Yahei"/>
              <a:ea typeface="Microsoft Yahei"/>
              <a:cs typeface="Microsoft Yahei"/>
              <a:sym typeface="Microsoft Yahei"/>
            </a:endParaRPr>
          </a:p>
          <a:p>
            <a:pPr marL="0" lvl="0" indent="0" algn="ctr" rtl="0">
              <a:spcBef>
                <a:spcPts val="0"/>
              </a:spcBef>
              <a:spcAft>
                <a:spcPts val="0"/>
              </a:spcAft>
              <a:buClr>
                <a:schemeClr val="dk1"/>
              </a:buClr>
              <a:buSzPts val="2000"/>
              <a:buFont typeface="Arial"/>
              <a:buNone/>
            </a:pPr>
            <a:r>
              <a:rPr lang="zh-TW" altLang="en-US" sz="2000" dirty="0">
                <a:solidFill>
                  <a:schemeClr val="lt1"/>
                </a:solidFill>
                <a:latin typeface="Microsoft Yahei"/>
                <a:ea typeface="Microsoft Yahei"/>
                <a:cs typeface="Microsoft Yahei"/>
                <a:sym typeface="Microsoft Yahei"/>
              </a:rPr>
              <a:t>學號</a:t>
            </a:r>
            <a:r>
              <a:rPr lang="en-US" altLang="zh-TW" sz="2000" dirty="0">
                <a:solidFill>
                  <a:schemeClr val="lt1"/>
                </a:solidFill>
                <a:latin typeface="Microsoft Yahei"/>
                <a:ea typeface="Microsoft Yahei"/>
                <a:cs typeface="Microsoft Yahei"/>
                <a:sym typeface="Microsoft Yahei"/>
              </a:rPr>
              <a:t>:</a:t>
            </a:r>
            <a:r>
              <a:rPr lang="zh-TW" altLang="en-US" sz="2000" dirty="0">
                <a:solidFill>
                  <a:schemeClr val="lt1"/>
                </a:solidFill>
                <a:latin typeface="Microsoft Yahei"/>
                <a:ea typeface="Microsoft Yahei"/>
                <a:cs typeface="Microsoft Yahei"/>
                <a:sym typeface="Microsoft Yahei"/>
              </a:rPr>
              <a:t> </a:t>
            </a:r>
            <a:r>
              <a:rPr lang="en-US" altLang="zh-TW" sz="2000" dirty="0" smtClean="0">
                <a:solidFill>
                  <a:schemeClr val="lt1"/>
                </a:solidFill>
                <a:latin typeface="Microsoft Yahei"/>
                <a:ea typeface="Microsoft Yahei"/>
                <a:cs typeface="Microsoft Yahei"/>
                <a:sym typeface="Microsoft Yahei"/>
              </a:rPr>
              <a:t>M1129002</a:t>
            </a:r>
          </a:p>
          <a:p>
            <a:pPr marL="0" lvl="0" indent="0" algn="ctr" rtl="0">
              <a:spcBef>
                <a:spcPts val="0"/>
              </a:spcBef>
              <a:spcAft>
                <a:spcPts val="0"/>
              </a:spcAft>
              <a:buClr>
                <a:schemeClr val="dk1"/>
              </a:buClr>
              <a:buSzPts val="2000"/>
              <a:buFont typeface="Arial"/>
              <a:buNone/>
            </a:pPr>
            <a:endParaRPr lang="en-US" altLang="zh-TW" sz="2000" dirty="0">
              <a:solidFill>
                <a:schemeClr val="lt1"/>
              </a:solidFill>
              <a:latin typeface="Microsoft Yahei"/>
              <a:ea typeface="Microsoft Yahei"/>
              <a:cs typeface="Microsoft Yahei"/>
              <a:sym typeface="Microsoft Yahei"/>
            </a:endParaRPr>
          </a:p>
          <a:p>
            <a:pPr algn="ctr">
              <a:buClr>
                <a:schemeClr val="dk1"/>
              </a:buClr>
              <a:buSzPts val="2000"/>
            </a:pPr>
            <a:r>
              <a:rPr lang="zh-TW" altLang="en-US" sz="2000" b="0" i="0" u="none" strike="noStrike" cap="none" dirty="0">
                <a:solidFill>
                  <a:schemeClr val="lt1"/>
                </a:solidFill>
                <a:latin typeface="Microsoft Yahei"/>
                <a:ea typeface="Microsoft Yahei"/>
                <a:cs typeface="Microsoft Yahei"/>
                <a:sym typeface="Microsoft Yahei"/>
              </a:rPr>
              <a:t>指導教授 </a:t>
            </a:r>
            <a:r>
              <a:rPr lang="en-US" altLang="zh-TW" sz="2000" b="0" i="0" u="none" strike="noStrike" cap="none" dirty="0">
                <a:solidFill>
                  <a:schemeClr val="lt1"/>
                </a:solidFill>
                <a:latin typeface="Microsoft Yahei"/>
                <a:ea typeface="Microsoft Yahei"/>
                <a:cs typeface="Microsoft Yahei"/>
                <a:sym typeface="Microsoft Yahei"/>
              </a:rPr>
              <a:t>: </a:t>
            </a:r>
            <a:r>
              <a:rPr lang="zh-TW" altLang="en-US" sz="2000" dirty="0">
                <a:solidFill>
                  <a:schemeClr val="lt1"/>
                </a:solidFill>
                <a:latin typeface="Microsoft Yahei"/>
                <a:ea typeface="Microsoft Yahei"/>
                <a:cs typeface="Microsoft Yahei"/>
                <a:sym typeface="Microsoft Yahei"/>
              </a:rPr>
              <a:t>張賢宗 </a:t>
            </a:r>
            <a:r>
              <a:rPr lang="zh-TW" altLang="en-US" sz="2000" dirty="0" smtClean="0">
                <a:solidFill>
                  <a:schemeClr val="lt1"/>
                </a:solidFill>
                <a:latin typeface="Microsoft Yahei"/>
                <a:ea typeface="Microsoft Yahei"/>
                <a:cs typeface="Microsoft Yahei"/>
                <a:sym typeface="Microsoft Yahei"/>
              </a:rPr>
              <a:t>教授</a:t>
            </a:r>
            <a:endParaRPr lang="en-US" altLang="zh-TW" sz="2000" dirty="0" smtClean="0">
              <a:solidFill>
                <a:schemeClr val="lt1"/>
              </a:solidFill>
              <a:latin typeface="Microsoft Yahei"/>
              <a:ea typeface="Microsoft Yahei"/>
              <a:cs typeface="Microsoft Yahei"/>
              <a:sym typeface="Microsoft Yahei"/>
            </a:endParaRPr>
          </a:p>
          <a:p>
            <a:pPr algn="ctr">
              <a:buClr>
                <a:schemeClr val="dk1"/>
              </a:buClr>
              <a:buSzPts val="2000"/>
            </a:pPr>
            <a:endParaRPr lang="en-US" altLang="zh-TW" sz="2000" b="0" i="0" strike="noStrike" cap="none" dirty="0">
              <a:solidFill>
                <a:schemeClr val="lt1"/>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EE64DDE7-49A2-4E48-98C9-755BC5317D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a:t>
            </a:fld>
            <a:endParaRPr lang="zh-CN" altLang="en-US"/>
          </a:p>
        </p:txBody>
      </p:sp>
      <p:sp>
        <p:nvSpPr>
          <p:cNvPr id="6" name="Google Shape;680;ged4e8e72d7_2_698">
            <a:extLst>
              <a:ext uri="{FF2B5EF4-FFF2-40B4-BE49-F238E27FC236}">
                <a16:creationId xmlns:a16="http://schemas.microsoft.com/office/drawing/2014/main" id="{A140F626-342B-4F98-B0ED-7CA1B50AF658}"/>
              </a:ext>
            </a:extLst>
          </p:cNvPr>
          <p:cNvSpPr txBox="1"/>
          <p:nvPr/>
        </p:nvSpPr>
        <p:spPr>
          <a:xfrm>
            <a:off x="1707261" y="1577625"/>
            <a:ext cx="8777476" cy="1938952"/>
          </a:xfrm>
          <a:prstGeom prst="rect">
            <a:avLst/>
          </a:prstGeom>
          <a:noFill/>
          <a:ln>
            <a:noFill/>
          </a:ln>
        </p:spPr>
        <p:txBody>
          <a:bodyPr spcFirstLastPara="1" wrap="square" lIns="91425" tIns="45700" rIns="91425" bIns="45700" anchor="t" anchorCtr="0">
            <a:spAutoFit/>
          </a:bodyPr>
          <a:lstStyle/>
          <a:p>
            <a:pPr algn="ctr">
              <a:lnSpc>
                <a:spcPct val="120000"/>
              </a:lnSpc>
              <a:buSzPts val="7000"/>
            </a:pPr>
            <a:r>
              <a:rPr lang="zh-TW" altLang="en-US" sz="3000" b="1" dirty="0" smtClean="0"/>
              <a:t>透過</a:t>
            </a:r>
            <a:r>
              <a:rPr lang="zh-TW" altLang="en-US" sz="3000" b="1" dirty="0"/>
              <a:t>多模型集成的方式整合使用者 </a:t>
            </a:r>
            <a:r>
              <a:rPr lang="en-US" altLang="zh-TW" sz="3000" b="1" dirty="0"/>
              <a:t>MBTI </a:t>
            </a:r>
            <a:r>
              <a:rPr lang="zh-TW" altLang="en-US" sz="3000" b="1" dirty="0" smtClean="0"/>
              <a:t>以</a:t>
            </a:r>
            <a:endParaRPr lang="en-US" altLang="zh-TW" sz="3000" b="1" dirty="0" smtClean="0"/>
          </a:p>
          <a:p>
            <a:pPr algn="ctr">
              <a:lnSpc>
                <a:spcPct val="120000"/>
              </a:lnSpc>
              <a:buSzPts val="7000"/>
            </a:pPr>
            <a:r>
              <a:rPr lang="zh-TW" altLang="en-US" sz="3000" b="1" dirty="0" smtClean="0"/>
              <a:t>提升聊天機器人</a:t>
            </a:r>
            <a:r>
              <a:rPr lang="zh-TW" altLang="en-US" sz="3000" b="1" dirty="0"/>
              <a:t>個人化的回覆效果</a:t>
            </a:r>
            <a:endParaRPr lang="en-US" altLang="zh-TW" sz="3000" b="1" dirty="0"/>
          </a:p>
          <a:p>
            <a:pPr algn="ctr">
              <a:lnSpc>
                <a:spcPct val="120000"/>
              </a:lnSpc>
              <a:buSzPts val="7000"/>
            </a:pPr>
            <a:r>
              <a:rPr lang="en-US" altLang="zh-TW" sz="2000" b="1" dirty="0" smtClean="0"/>
              <a:t>Enhancing </a:t>
            </a:r>
            <a:r>
              <a:rPr lang="en-US" altLang="zh-TW" sz="2000" b="1" dirty="0"/>
              <a:t>the personalized response capability of chatbots</a:t>
            </a:r>
            <a:br>
              <a:rPr lang="en-US" altLang="zh-TW" sz="2000" b="1" dirty="0"/>
            </a:br>
            <a:r>
              <a:rPr lang="en-US" altLang="zh-TW" sz="2000" b="1" dirty="0"/>
              <a:t>by integrating user MBTI through a multi-model </a:t>
            </a:r>
            <a:r>
              <a:rPr lang="en-US" altLang="zh-TW" sz="2000" b="1" dirty="0" smtClean="0"/>
              <a:t>ensemble</a:t>
            </a:r>
            <a:r>
              <a:rPr lang="zh-TW" altLang="en-US" sz="2000" dirty="0" smtClean="0"/>
              <a:t> </a:t>
            </a:r>
            <a:r>
              <a:rPr lang="en-US" altLang="zh-TW" sz="2000" b="1" dirty="0"/>
              <a:t>approach</a:t>
            </a:r>
            <a:endParaRPr lang="en-US" sz="2000" b="1" dirty="0">
              <a:sym typeface="Microsoft JhengHe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10562155"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000" b="1" dirty="0" smtClean="0"/>
              <a:t>對話機器人 </a:t>
            </a:r>
            <a:r>
              <a:rPr lang="en-US" altLang="zh-TW" sz="2000" b="1" dirty="0" smtClean="0"/>
              <a:t>–</a:t>
            </a:r>
            <a:r>
              <a:rPr lang="zh-TW" altLang="en-US" sz="2000" b="1" dirty="0" smtClean="0"/>
              <a:t> 模型沿革</a:t>
            </a:r>
            <a:endParaRPr lang="en-US" altLang="zh-TW" sz="2200" b="0" i="0" dirty="0" smtClean="0">
              <a:solidFill>
                <a:srgbClr val="202124"/>
              </a:solidFill>
              <a:effectLst/>
              <a:latin typeface="arial" panose="020B0604020202020204" pitchFamily="34" charset="0"/>
            </a:endParaRPr>
          </a:p>
          <a:p>
            <a:pPr marL="285750" lvl="0" indent="-285750">
              <a:lnSpc>
                <a:spcPct val="130000"/>
              </a:lnSpc>
              <a:buSzPts val="1833"/>
              <a:buFont typeface="Arial" panose="020B0604020202020204" pitchFamily="34" charset="0"/>
              <a:buChar char="•"/>
            </a:pPr>
            <a:r>
              <a:rPr lang="zh-TW" altLang="en-US" sz="1800" dirty="0"/>
              <a:t>早期的對話機器人由於是透過規則引擎來實現，在使用上有很多的限制，之後通過</a:t>
            </a:r>
            <a:r>
              <a:rPr lang="zh-TW" altLang="en-US" sz="1800" b="1" dirty="0"/>
              <a:t>自然語言處理</a:t>
            </a:r>
            <a:r>
              <a:rPr lang="zh-TW" altLang="en-US" sz="1800" dirty="0"/>
              <a:t>的不斷進步，才逐漸提升對話理解能力</a:t>
            </a:r>
            <a:r>
              <a:rPr lang="zh-TW" altLang="en-US" sz="1800" dirty="0" smtClean="0"/>
              <a:t>。</a:t>
            </a:r>
            <a:endParaRPr lang="en-US" altLang="zh-TW" sz="1800" dirty="0" smtClean="0"/>
          </a:p>
          <a:p>
            <a:pPr marL="285750" lvl="0" indent="-285750">
              <a:lnSpc>
                <a:spcPct val="130000"/>
              </a:lnSpc>
              <a:buSzPts val="1833"/>
              <a:buFont typeface="Arial" panose="020B0604020202020204" pitchFamily="34" charset="0"/>
              <a:buChar char="•"/>
            </a:pPr>
            <a:endParaRPr lang="en-US" altLang="zh-TW" sz="1800" dirty="0"/>
          </a:p>
          <a:p>
            <a:pPr marL="285750" lvl="0" indent="-285750">
              <a:lnSpc>
                <a:spcPct val="130000"/>
              </a:lnSpc>
              <a:buSzPts val="1833"/>
              <a:buFont typeface="Arial" panose="020B0604020202020204" pitchFamily="34" charset="0"/>
              <a:buChar char="•"/>
            </a:pPr>
            <a:r>
              <a:rPr lang="zh-TW" altLang="en-US" sz="1800" dirty="0"/>
              <a:t>而如今，拜</a:t>
            </a:r>
            <a:r>
              <a:rPr lang="zh-TW" altLang="en-US" sz="1800" b="1" dirty="0" smtClean="0"/>
              <a:t>深度學習神經</a:t>
            </a:r>
            <a:r>
              <a:rPr lang="zh-TW" altLang="en-US" sz="1800" b="1" dirty="0"/>
              <a:t>網路</a:t>
            </a:r>
            <a:r>
              <a:rPr lang="zh-TW" altLang="en-US" sz="1800" dirty="0"/>
              <a:t>所賜，在展現長文本記憶力的同時也透過大數據分析帶來豐沛的知識性，讓整體的語言處理能力有飛躍的提升。</a:t>
            </a:r>
            <a:endParaRPr lang="en-US" altLang="zh-TW" sz="1800" dirty="0"/>
          </a:p>
          <a:p>
            <a:pPr>
              <a:lnSpc>
                <a:spcPct val="130000"/>
              </a:lnSpc>
              <a:buSzPts val="1833"/>
            </a:pPr>
            <a:endParaRPr lang="en-US" altLang="zh-TW" sz="1800" dirty="0"/>
          </a:p>
          <a:p>
            <a:pPr marL="285750" lvl="0" indent="-285750">
              <a:lnSpc>
                <a:spcPct val="130000"/>
              </a:lnSpc>
              <a:buSzPts val="1833"/>
              <a:buFont typeface="Arial" panose="020B0604020202020204" pitchFamily="34" charset="0"/>
              <a:buChar char="•"/>
            </a:pPr>
            <a:r>
              <a:rPr lang="en-US" altLang="zh-TW" sz="1800" dirty="0"/>
              <a:t>Alec</a:t>
            </a:r>
            <a:r>
              <a:rPr lang="zh-TW" altLang="en-US" sz="1800" dirty="0"/>
              <a:t>等人 </a:t>
            </a:r>
            <a:r>
              <a:rPr lang="en-US" altLang="zh-TW" sz="1800" dirty="0"/>
              <a:t>(2018) </a:t>
            </a:r>
            <a:r>
              <a:rPr lang="zh-TW" altLang="en-US" sz="1800" dirty="0"/>
              <a:t>提出的 </a:t>
            </a:r>
            <a:r>
              <a:rPr lang="en-US" altLang="zh-TW" sz="1800" dirty="0"/>
              <a:t>GPT-1 </a:t>
            </a:r>
            <a:r>
              <a:rPr lang="zh-TW" altLang="en-US" sz="1800" dirty="0"/>
              <a:t>，通過 </a:t>
            </a:r>
            <a:r>
              <a:rPr lang="en-US" altLang="zh-TW" sz="1800" b="1" dirty="0"/>
              <a:t>transformer </a:t>
            </a:r>
            <a:r>
              <a:rPr lang="zh-TW" altLang="en-US" sz="1800" b="1" dirty="0"/>
              <a:t>架構</a:t>
            </a:r>
            <a:r>
              <a:rPr lang="zh-TW" altLang="en-US" sz="1800" dirty="0"/>
              <a:t>、</a:t>
            </a:r>
            <a:r>
              <a:rPr lang="zh-TW" altLang="en-US" sz="1800" b="1" dirty="0"/>
              <a:t>無監督式學習</a:t>
            </a:r>
            <a:r>
              <a:rPr lang="zh-TW" altLang="en-US" sz="1800" dirty="0"/>
              <a:t>和</a:t>
            </a:r>
            <a:r>
              <a:rPr lang="zh-TW" altLang="en-US" sz="1800" b="1" dirty="0"/>
              <a:t>大規模的參數設置</a:t>
            </a:r>
            <a:r>
              <a:rPr lang="zh-TW" altLang="en-US" sz="1800" dirty="0"/>
              <a:t>等特點，成為當時通用的自然語言生成模型。 之後也透過不斷增加參數量，來增加整體的功能。</a:t>
            </a:r>
            <a:endParaRPr lang="en-US" altLang="zh-TW" sz="1800" dirty="0"/>
          </a:p>
          <a:p>
            <a:pPr>
              <a:lnSpc>
                <a:spcPct val="130000"/>
              </a:lnSpc>
              <a:buSzPts val="1833"/>
            </a:pPr>
            <a:endParaRPr lang="en-US" altLang="zh-TW" sz="1800" dirty="0"/>
          </a:p>
          <a:p>
            <a:pPr marL="285750" indent="-285750">
              <a:lnSpc>
                <a:spcPct val="130000"/>
              </a:lnSpc>
              <a:buSzPts val="1833"/>
              <a:buFont typeface="Arial" panose="020B0604020202020204" pitchFamily="34" charset="0"/>
              <a:buChar char="•"/>
            </a:pPr>
            <a:r>
              <a:rPr lang="zh-TW" altLang="en-US" sz="1800" dirty="0" smtClean="0"/>
              <a:t>為了讓機器人更加符合</a:t>
            </a:r>
            <a:r>
              <a:rPr lang="zh-TW" altLang="en-US" sz="1800" dirty="0"/>
              <a:t>人</a:t>
            </a:r>
            <a:r>
              <a:rPr lang="zh-TW" altLang="en-US" sz="1800" dirty="0" smtClean="0"/>
              <a:t>性情感，</a:t>
            </a:r>
            <a:r>
              <a:rPr lang="en-US" altLang="zh-TW" sz="1800" dirty="0" smtClean="0"/>
              <a:t>Daniel</a:t>
            </a:r>
            <a:r>
              <a:rPr lang="zh-TW" altLang="en-US" sz="1800" dirty="0" smtClean="0"/>
              <a:t> </a:t>
            </a:r>
            <a:r>
              <a:rPr lang="en-US" altLang="zh-TW" sz="1800" dirty="0" smtClean="0"/>
              <a:t>(2023)</a:t>
            </a:r>
            <a:r>
              <a:rPr lang="zh-TW" altLang="en-US" sz="1800" dirty="0" smtClean="0"/>
              <a:t> 認為</a:t>
            </a:r>
            <a:r>
              <a:rPr lang="zh-TW" altLang="en-US" sz="1800" dirty="0"/>
              <a:t>需要建立三層的</a:t>
            </a:r>
            <a:r>
              <a:rPr lang="zh-TW" altLang="en-US" sz="1800" b="1" dirty="0" smtClean="0"/>
              <a:t>狀態層</a:t>
            </a:r>
            <a:r>
              <a:rPr lang="zh-TW" altLang="en-US" sz="1800" dirty="0"/>
              <a:t>來輔助 </a:t>
            </a:r>
            <a:r>
              <a:rPr lang="en-US" altLang="zh-TW" sz="1800" dirty="0"/>
              <a:t>GPT-3 </a:t>
            </a:r>
            <a:r>
              <a:rPr lang="zh-TW" altLang="en-US" sz="1800" dirty="0"/>
              <a:t>生成</a:t>
            </a:r>
            <a:r>
              <a:rPr lang="zh-TW" altLang="en-US" sz="1800" dirty="0" smtClean="0"/>
              <a:t>，這些</a:t>
            </a:r>
            <a:r>
              <a:rPr lang="zh-TW" altLang="en-US" sz="1800" dirty="0"/>
              <a:t>層會在</a:t>
            </a:r>
            <a:r>
              <a:rPr lang="zh-TW" altLang="en-US" sz="1800" dirty="0" smtClean="0"/>
              <a:t>與使用者</a:t>
            </a:r>
            <a:r>
              <a:rPr lang="zh-TW" altLang="en-US" sz="1800" dirty="0"/>
              <a:t>對話時作為 </a:t>
            </a:r>
            <a:r>
              <a:rPr lang="en-US" altLang="zh-TW" sz="1800" b="1" dirty="0"/>
              <a:t>prompt </a:t>
            </a:r>
            <a:r>
              <a:rPr lang="zh-TW" altLang="en-US" sz="1800" dirty="0"/>
              <a:t>給予 </a:t>
            </a:r>
            <a:r>
              <a:rPr lang="en-US" altLang="zh-TW" sz="1800" dirty="0"/>
              <a:t>GPT-3 </a:t>
            </a:r>
            <a:r>
              <a:rPr lang="zh-TW" altLang="en-US" sz="1800" dirty="0"/>
              <a:t>額外資訊，使其生成更具個人</a:t>
            </a:r>
            <a:r>
              <a:rPr lang="zh-TW" altLang="en-US" sz="1800" dirty="0" smtClean="0"/>
              <a:t>色彩</a:t>
            </a:r>
            <a:r>
              <a:rPr lang="zh-TW" altLang="en-US" sz="1800" dirty="0"/>
              <a:t>的回覆。</a:t>
            </a:r>
            <a:endParaRPr lang="en-US" altLang="zh-TW" sz="1800" dirty="0"/>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相關文獻</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10</a:t>
            </a:fld>
            <a:endParaRPr lang="zh-CN" altLang="en-US"/>
          </a:p>
        </p:txBody>
      </p:sp>
    </p:spTree>
    <p:extLst>
      <p:ext uri="{BB962C8B-B14F-4D97-AF65-F5344CB8AC3E}">
        <p14:creationId xmlns:p14="http://schemas.microsoft.com/office/powerpoint/2010/main" val="258553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54"/>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408" name="Google Shape;408;p54"/>
          <p:cNvSpPr txBox="1"/>
          <p:nvPr/>
        </p:nvSpPr>
        <p:spPr>
          <a:xfrm>
            <a:off x="3925887" y="2413073"/>
            <a:ext cx="1057200" cy="221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zh-CN" sz="13800" b="0" i="0" u="none" strike="noStrike" cap="none">
                <a:solidFill>
                  <a:srgbClr val="3A3838"/>
                </a:solidFill>
                <a:latin typeface="Microsoft Yahei"/>
                <a:ea typeface="Microsoft Yahei"/>
                <a:cs typeface="Microsoft Yahei"/>
                <a:sym typeface="Microsoft Yahei"/>
              </a:rPr>
              <a:t>3</a:t>
            </a:r>
            <a:endParaRPr sz="13800" b="0" i="0" u="none" strike="noStrike" cap="none">
              <a:solidFill>
                <a:srgbClr val="3A3838"/>
              </a:solidFill>
              <a:latin typeface="Microsoft Yahei"/>
              <a:ea typeface="Microsoft Yahei"/>
              <a:cs typeface="Microsoft Yahei"/>
              <a:sym typeface="Microsoft Yahei"/>
            </a:endParaRPr>
          </a:p>
        </p:txBody>
      </p:sp>
      <p:sp>
        <p:nvSpPr>
          <p:cNvPr id="409" name="Google Shape;409;p54"/>
          <p:cNvSpPr/>
          <p:nvPr/>
        </p:nvSpPr>
        <p:spPr>
          <a:xfrm>
            <a:off x="3199174" y="2199135"/>
            <a:ext cx="2643900" cy="26439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410" name="Google Shape;410;p54"/>
          <p:cNvSpPr/>
          <p:nvPr/>
        </p:nvSpPr>
        <p:spPr>
          <a:xfrm>
            <a:off x="5302611" y="1371821"/>
            <a:ext cx="4298400" cy="42984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411" name="Google Shape;411;p54"/>
          <p:cNvSpPr txBox="1"/>
          <p:nvPr/>
        </p:nvSpPr>
        <p:spPr>
          <a:xfrm>
            <a:off x="6186854" y="3167400"/>
            <a:ext cx="25299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3000" b="1" i="0" u="none" strike="noStrike" cap="none" dirty="0" smtClean="0">
                <a:solidFill>
                  <a:srgbClr val="3A3838"/>
                </a:solidFill>
                <a:latin typeface="Microsoft Yahei"/>
                <a:ea typeface="Microsoft Yahei"/>
                <a:cs typeface="Microsoft Yahei"/>
                <a:sym typeface="Microsoft Yahei"/>
              </a:rPr>
              <a:t>執行</a:t>
            </a:r>
            <a:r>
              <a:rPr lang="zh-TW" altLang="en-US" sz="3000" b="1" dirty="0">
                <a:solidFill>
                  <a:srgbClr val="3A3838"/>
                </a:solidFill>
                <a:latin typeface="Microsoft Yahei"/>
                <a:ea typeface="Microsoft Yahei"/>
                <a:cs typeface="Microsoft Yahei"/>
                <a:sym typeface="Microsoft Yahei"/>
              </a:rPr>
              <a:t>方法</a:t>
            </a:r>
            <a:endParaRPr sz="3000" b="1" i="0" u="none" strike="noStrike" cap="none" dirty="0">
              <a:solidFill>
                <a:srgbClr val="3A3838"/>
              </a:solidFill>
              <a:latin typeface="Microsoft Yahei"/>
              <a:ea typeface="Microsoft Yahei"/>
              <a:cs typeface="Microsoft Yahei"/>
              <a:sym typeface="Microsoft Yahei"/>
            </a:endParaRPr>
          </a:p>
        </p:txBody>
      </p:sp>
      <p:sp>
        <p:nvSpPr>
          <p:cNvPr id="412" name="Google Shape;412;p54"/>
          <p:cNvSpPr txBox="1"/>
          <p:nvPr/>
        </p:nvSpPr>
        <p:spPr>
          <a:xfrm>
            <a:off x="3685677" y="3391508"/>
            <a:ext cx="1470000" cy="4002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1" i="0" u="none" strike="noStrike" cap="none">
                <a:solidFill>
                  <a:srgbClr val="3A3838"/>
                </a:solidFill>
                <a:latin typeface="Microsoft Yahei"/>
                <a:ea typeface="Microsoft Yahei"/>
                <a:cs typeface="Microsoft Yahei"/>
                <a:sym typeface="Microsoft Yahei"/>
              </a:rPr>
              <a:t>PART 03</a:t>
            </a:r>
            <a:endParaRPr sz="2000" b="1" i="0" u="none" strike="noStrike" cap="none">
              <a:solidFill>
                <a:srgbClr val="3A3838"/>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訓練階段</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12</a:t>
            </a:fld>
            <a:endParaRPr lang="zh-CN" altLang="en-US"/>
          </a:p>
        </p:txBody>
      </p:sp>
      <p:pic>
        <p:nvPicPr>
          <p:cNvPr id="4" name="圖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9861" y="1480720"/>
            <a:ext cx="10093557" cy="4875630"/>
          </a:xfrm>
          <a:prstGeom prst="rect">
            <a:avLst/>
          </a:prstGeom>
        </p:spPr>
      </p:pic>
      <p:sp>
        <p:nvSpPr>
          <p:cNvPr id="9" name="文字方塊 8"/>
          <p:cNvSpPr txBox="1"/>
          <p:nvPr/>
        </p:nvSpPr>
        <p:spPr>
          <a:xfrm>
            <a:off x="4152275" y="6374252"/>
            <a:ext cx="3048727" cy="329321"/>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4</a:t>
            </a:r>
            <a:r>
              <a:rPr lang="en-US" altLang="zh-TW" b="1" dirty="0" smtClean="0">
                <a:latin typeface="微軟正黑體" panose="020B0604030504040204" pitchFamily="34" charset="-120"/>
                <a:ea typeface="微軟正黑體" panose="020B0604030504040204" pitchFamily="34" charset="-120"/>
              </a:rPr>
              <a:t>. </a:t>
            </a:r>
            <a:r>
              <a:rPr lang="zh-TW" altLang="en-US" b="1" dirty="0">
                <a:ea typeface="微軟正黑體" panose="020B0604030504040204" pitchFamily="34" charset="-120"/>
              </a:rPr>
              <a:t>第一階段訓練流程圖</a:t>
            </a:r>
            <a:endParaRPr lang="en-US" altLang="zh-TW" b="1" dirty="0"/>
          </a:p>
        </p:txBody>
      </p:sp>
    </p:spTree>
    <p:extLst>
      <p:ext uri="{BB962C8B-B14F-4D97-AF65-F5344CB8AC3E}">
        <p14:creationId xmlns:p14="http://schemas.microsoft.com/office/powerpoint/2010/main" val="626541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資料集</a:t>
            </a:r>
            <a:r>
              <a:rPr lang="en-US" altLang="zh-TW" sz="2400" b="1" dirty="0"/>
              <a:t> </a:t>
            </a:r>
            <a:r>
              <a:rPr lang="en-US" altLang="zh-TW" sz="2400" b="1" dirty="0" smtClean="0"/>
              <a:t>- </a:t>
            </a:r>
            <a:r>
              <a:rPr lang="en-US" altLang="zh-TW" sz="2000" dirty="0"/>
              <a:t>(MBTI) Myers-Briggs Personality Type </a:t>
            </a:r>
            <a:r>
              <a:rPr lang="en-US" altLang="zh-TW" sz="2000" dirty="0" smtClean="0"/>
              <a:t>Dataset</a:t>
            </a:r>
          </a:p>
          <a:p>
            <a:pPr marL="342900" lvl="3" indent="-342900">
              <a:lnSpc>
                <a:spcPct val="130000"/>
              </a:lnSpc>
              <a:buSzPts val="1833"/>
              <a:buFont typeface="Arial" panose="020B0604020202020204" pitchFamily="34" charset="0"/>
              <a:buChar char="•"/>
            </a:pPr>
            <a:r>
              <a:rPr lang="zh-TW" altLang="en-US" sz="1800" dirty="0" smtClean="0"/>
              <a:t>共</a:t>
            </a:r>
            <a:r>
              <a:rPr lang="en-US" altLang="zh-TW" sz="1800" dirty="0" smtClean="0"/>
              <a:t>8675</a:t>
            </a:r>
            <a:r>
              <a:rPr lang="zh-TW" altLang="en-US" sz="1800" dirty="0"/>
              <a:t>筆</a:t>
            </a:r>
            <a:r>
              <a:rPr lang="zh-TW" altLang="en-US" sz="1800" dirty="0" smtClean="0"/>
              <a:t>數據</a:t>
            </a:r>
            <a:endParaRPr lang="en-US" altLang="zh-TW" sz="1800" dirty="0" smtClean="0"/>
          </a:p>
          <a:p>
            <a:pPr marL="342900" lvl="3" indent="-342900">
              <a:lnSpc>
                <a:spcPct val="130000"/>
              </a:lnSpc>
              <a:buSzPts val="1833"/>
              <a:buFont typeface="Arial" panose="020B0604020202020204" pitchFamily="34" charset="0"/>
              <a:buChar char="•"/>
            </a:pPr>
            <a:r>
              <a:rPr lang="zh-TW" altLang="en-US" sz="1800" dirty="0"/>
              <a:t>分為 </a:t>
            </a:r>
            <a:r>
              <a:rPr lang="en-US" altLang="zh-TW" sz="1800" dirty="0"/>
              <a:t>type </a:t>
            </a:r>
            <a:r>
              <a:rPr lang="zh-TW" altLang="en-US" sz="1800" dirty="0"/>
              <a:t>和 </a:t>
            </a:r>
            <a:r>
              <a:rPr lang="en-US" altLang="zh-TW" sz="1800" dirty="0" smtClean="0"/>
              <a:t>posts</a:t>
            </a:r>
          </a:p>
          <a:p>
            <a:pPr marL="342900" lvl="3" indent="-342900">
              <a:lnSpc>
                <a:spcPct val="130000"/>
              </a:lnSpc>
              <a:buSzPts val="1833"/>
              <a:buFont typeface="Arial" panose="020B0604020202020204" pitchFamily="34" charset="0"/>
              <a:buChar char="•"/>
            </a:pPr>
            <a:r>
              <a:rPr lang="zh-TW" altLang="en-US" sz="1800" dirty="0"/>
              <a:t>每人最多會蒐集 </a:t>
            </a:r>
            <a:r>
              <a:rPr lang="en-US" altLang="zh-TW" sz="1800" dirty="0"/>
              <a:t>50 </a:t>
            </a:r>
            <a:r>
              <a:rPr lang="zh-TW" altLang="en-US" sz="1800" dirty="0" smtClean="0"/>
              <a:t>句</a:t>
            </a:r>
            <a:endParaRPr lang="en-US" altLang="zh-TW" sz="1800" dirty="0" smtClean="0"/>
          </a:p>
          <a:p>
            <a:pPr marL="342900" lvl="3" indent="-342900">
              <a:lnSpc>
                <a:spcPct val="130000"/>
              </a:lnSpc>
              <a:buSzPts val="1833"/>
              <a:buFont typeface="Arial" panose="020B0604020202020204" pitchFamily="34" charset="0"/>
              <a:buChar char="•"/>
            </a:pPr>
            <a:r>
              <a:rPr lang="zh-TW" altLang="en-US" sz="1800" dirty="0" smtClean="0"/>
              <a:t>每句透過</a:t>
            </a:r>
            <a:r>
              <a:rPr lang="zh-TW" altLang="en-US" sz="1800" dirty="0"/>
              <a:t>＂</a:t>
            </a:r>
            <a:r>
              <a:rPr lang="en-US" altLang="zh-TW" sz="1800" dirty="0"/>
              <a:t>|||</a:t>
            </a:r>
            <a:r>
              <a:rPr lang="zh-TW" altLang="en-US" sz="1800" dirty="0"/>
              <a:t>＂符號</a:t>
            </a:r>
            <a:r>
              <a:rPr lang="zh-TW" altLang="en-US" sz="1800" dirty="0" smtClean="0"/>
              <a:t>分隔</a:t>
            </a:r>
            <a:endParaRPr lang="en-US" altLang="zh-TW" sz="1800" dirty="0" smtClean="0"/>
          </a:p>
          <a:p>
            <a:pPr marL="342900" lvl="3" indent="-342900">
              <a:lnSpc>
                <a:spcPct val="130000"/>
              </a:lnSpc>
              <a:buSzPts val="1833"/>
              <a:buFont typeface="Arial" panose="020B0604020202020204" pitchFamily="34" charset="0"/>
              <a:buChar char="•"/>
            </a:pPr>
            <a:r>
              <a:rPr lang="zh-TW" altLang="en-US" sz="1800" dirty="0"/>
              <a:t>資料</a:t>
            </a:r>
            <a:r>
              <a:rPr lang="zh-TW" altLang="en-US" sz="1800" dirty="0" smtClean="0"/>
              <a:t>分割比例</a:t>
            </a:r>
            <a:r>
              <a:rPr lang="zh-TW" altLang="en-US" sz="1800" dirty="0"/>
              <a:t>為 </a:t>
            </a:r>
            <a:r>
              <a:rPr lang="en-US" altLang="zh-TW" sz="1800" dirty="0"/>
              <a:t>[70:15:15]</a:t>
            </a:r>
            <a:endParaRPr lang="en-US" altLang="zh-TW" sz="1800" b="1" dirty="0"/>
          </a:p>
          <a:p>
            <a:pPr>
              <a:lnSpc>
                <a:spcPct val="130000"/>
              </a:lnSpc>
              <a:buSzPts val="1833"/>
            </a:pPr>
            <a:r>
              <a:rPr lang="en-US" altLang="zh-TW" sz="1800" b="1" dirty="0" smtClean="0">
                <a:latin typeface="Arial" panose="020B0604020202020204" pitchFamily="34" charset="0"/>
                <a:cs typeface="Arial" panose="020B0604020202020204" pitchFamily="34" charset="0"/>
              </a:rPr>
              <a:t>	</a:t>
            </a:r>
          </a:p>
          <a:p>
            <a:pPr lvl="1">
              <a:lnSpc>
                <a:spcPct val="130000"/>
              </a:lnSpc>
              <a:buSzPts val="1833"/>
            </a:pPr>
            <a:endParaRPr lang="en-US" altLang="zh-TW" sz="2400" b="1" dirty="0" smtClean="0"/>
          </a:p>
          <a:p>
            <a:pPr lvl="1">
              <a:lnSpc>
                <a:spcPct val="130000"/>
              </a:lnSpc>
              <a:buSzPts val="1833"/>
            </a:pPr>
            <a:r>
              <a:rPr lang="en-US" altLang="zh-TW" sz="2000" b="1" dirty="0" smtClean="0"/>
              <a:t>	</a:t>
            </a:r>
            <a:endParaRPr lang="en-US" altLang="zh-TW" sz="2000" b="1" dirty="0"/>
          </a:p>
          <a:p>
            <a:pPr>
              <a:lnSpc>
                <a:spcPct val="130000"/>
              </a:lnSpc>
              <a:buSzPts val="1833"/>
            </a:pPr>
            <a:endParaRPr lang="en-US" altLang="zh-TW" sz="20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13</a:t>
            </a:fld>
            <a:endParaRPr lang="zh-CN" altLang="en-US"/>
          </a:p>
        </p:txBody>
      </p:sp>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525" y="2254505"/>
            <a:ext cx="7299291" cy="3560860"/>
          </a:xfrm>
          <a:prstGeom prst="rect">
            <a:avLst/>
          </a:prstGeom>
        </p:spPr>
      </p:pic>
      <p:pic>
        <p:nvPicPr>
          <p:cNvPr id="5" name="圖片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75" y="4243521"/>
            <a:ext cx="3629532" cy="1571844"/>
          </a:xfrm>
          <a:prstGeom prst="rect">
            <a:avLst/>
          </a:prstGeom>
        </p:spPr>
      </p:pic>
      <p:sp>
        <p:nvSpPr>
          <p:cNvPr id="13" name="文字方塊 12"/>
          <p:cNvSpPr txBox="1"/>
          <p:nvPr/>
        </p:nvSpPr>
        <p:spPr>
          <a:xfrm>
            <a:off x="681576" y="5817598"/>
            <a:ext cx="3023525" cy="630429"/>
          </a:xfrm>
          <a:prstGeom prst="rect">
            <a:avLst/>
          </a:prstGeom>
          <a:noFill/>
        </p:spPr>
        <p:txBody>
          <a:bodyPr wrap="square" rtlCol="0">
            <a:spAutoFit/>
          </a:bodyPr>
          <a:lstStyle/>
          <a:p>
            <a:pPr marL="457200" lvl="1" algn="ctr">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5</a:t>
            </a:r>
            <a:r>
              <a:rPr lang="en-US" altLang="zh-TW" b="1" dirty="0" smtClean="0">
                <a:latin typeface="微軟正黑體" panose="020B0604030504040204" pitchFamily="34" charset="-120"/>
                <a:ea typeface="微軟正黑體" panose="020B0604030504040204" pitchFamily="34" charset="-120"/>
              </a:rPr>
              <a:t>. </a:t>
            </a:r>
            <a:r>
              <a:rPr lang="zh-TW" altLang="en-US" b="1" dirty="0">
                <a:ea typeface="微軟正黑體" panose="020B0604030504040204" pitchFamily="34" charset="-120"/>
              </a:rPr>
              <a:t>資料集</a:t>
            </a:r>
            <a:r>
              <a:rPr lang="zh-TW" altLang="en-US" b="1" dirty="0" smtClean="0">
                <a:ea typeface="微軟正黑體" panose="020B0604030504040204" pitchFamily="34" charset="-120"/>
              </a:rPr>
              <a:t>形式</a:t>
            </a:r>
            <a:r>
              <a:rPr lang="en-US" altLang="zh-TW" b="1" dirty="0" smtClean="0">
                <a:ea typeface="微軟正黑體" panose="020B0604030504040204" pitchFamily="34" charset="-120"/>
              </a:rPr>
              <a:t>( type, posts )</a:t>
            </a:r>
            <a:endParaRPr lang="en-US" altLang="zh-TW" b="1" dirty="0"/>
          </a:p>
          <a:p>
            <a:pPr marL="457200" lvl="1">
              <a:lnSpc>
                <a:spcPct val="110000"/>
              </a:lnSpc>
              <a:spcBef>
                <a:spcPts val="500"/>
              </a:spcBef>
              <a:buSzPts val="1833"/>
            </a:pPr>
            <a:endParaRPr lang="en-US" altLang="zh-TW" b="1" dirty="0"/>
          </a:p>
        </p:txBody>
      </p:sp>
      <p:sp>
        <p:nvSpPr>
          <p:cNvPr id="15" name="文字方塊 14"/>
          <p:cNvSpPr txBox="1"/>
          <p:nvPr/>
        </p:nvSpPr>
        <p:spPr>
          <a:xfrm>
            <a:off x="6063704" y="5846148"/>
            <a:ext cx="3263011" cy="630429"/>
          </a:xfrm>
          <a:prstGeom prst="rect">
            <a:avLst/>
          </a:prstGeom>
          <a:noFill/>
        </p:spPr>
        <p:txBody>
          <a:bodyPr wrap="square" rtlCol="0">
            <a:spAutoFit/>
          </a:bodyPr>
          <a:lstStyle/>
          <a:p>
            <a:pPr marL="457200" lvl="1" algn="ctr">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6</a:t>
            </a:r>
            <a:r>
              <a:rPr lang="en-US" altLang="zh-TW" b="1" dirty="0" smtClean="0">
                <a:latin typeface="微軟正黑體" panose="020B0604030504040204" pitchFamily="34" charset="-120"/>
                <a:ea typeface="微軟正黑體" panose="020B0604030504040204" pitchFamily="34" charset="-120"/>
              </a:rPr>
              <a:t>. </a:t>
            </a:r>
            <a:r>
              <a:rPr lang="zh-TW" altLang="en-US" b="1" dirty="0">
                <a:ea typeface="微軟正黑體" panose="020B0604030504040204" pitchFamily="34" charset="-120"/>
              </a:rPr>
              <a:t>資料</a:t>
            </a:r>
            <a:r>
              <a:rPr lang="zh-TW" altLang="en-US" b="1" dirty="0" smtClean="0">
                <a:ea typeface="微軟正黑體" panose="020B0604030504040204" pitchFamily="34" charset="-120"/>
              </a:rPr>
              <a:t>集於</a:t>
            </a:r>
            <a:r>
              <a:rPr lang="en-US" altLang="zh-TW" b="1" dirty="0" err="1" smtClean="0">
                <a:ea typeface="微軟正黑體" panose="020B0604030504040204" pitchFamily="34" charset="-120"/>
              </a:rPr>
              <a:t>Kaggle</a:t>
            </a:r>
            <a:r>
              <a:rPr lang="zh-TW" altLang="en-US" b="1" dirty="0" smtClean="0">
                <a:ea typeface="微軟正黑體" panose="020B0604030504040204" pitchFamily="34" charset="-120"/>
              </a:rPr>
              <a:t>上的形式</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322004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a:t>資料清洗</a:t>
            </a:r>
            <a:endParaRPr lang="en-US" altLang="zh-TW" sz="2200" b="1" dirty="0"/>
          </a:p>
          <a:p>
            <a:pPr marL="685800" lvl="1" indent="-228600">
              <a:lnSpc>
                <a:spcPct val="110000"/>
              </a:lnSpc>
              <a:spcBef>
                <a:spcPts val="500"/>
              </a:spcBef>
              <a:buSzPts val="1833"/>
              <a:buFont typeface="Arial" panose="020B0604020202020204" pitchFamily="34" charset="0"/>
              <a:buChar char="•"/>
            </a:pPr>
            <a:r>
              <a:rPr lang="zh-TW" altLang="en-US" sz="1800" dirty="0" smtClean="0"/>
              <a:t>濾除 </a:t>
            </a:r>
            <a:r>
              <a:rPr lang="en-US" altLang="zh-TW" sz="1800" dirty="0" smtClean="0"/>
              <a:t>URL					</a:t>
            </a:r>
          </a:p>
          <a:p>
            <a:pPr marL="685800" lvl="1" indent="-228600">
              <a:lnSpc>
                <a:spcPct val="110000"/>
              </a:lnSpc>
              <a:spcBef>
                <a:spcPts val="500"/>
              </a:spcBef>
              <a:buSzPts val="1833"/>
              <a:buFont typeface="Arial" panose="020B0604020202020204" pitchFamily="34" charset="0"/>
              <a:buChar char="•"/>
            </a:pPr>
            <a:r>
              <a:rPr lang="zh-TW" altLang="en-US" sz="1800" dirty="0" smtClean="0"/>
              <a:t>一些</a:t>
            </a:r>
            <a:r>
              <a:rPr lang="zh-TW" altLang="en-US" sz="1800" dirty="0"/>
              <a:t>特殊</a:t>
            </a:r>
            <a:r>
              <a:rPr lang="zh-TW" altLang="en-US" sz="1800" dirty="0" smtClean="0"/>
              <a:t>字元</a:t>
            </a:r>
            <a:r>
              <a:rPr lang="en-US" altLang="zh-TW" sz="1800" dirty="0"/>
              <a:t>(</a:t>
            </a:r>
            <a:r>
              <a:rPr lang="zh-TW" altLang="en-US" sz="1800" dirty="0"/>
              <a:t>如 </a:t>
            </a:r>
            <a:r>
              <a:rPr lang="en-US" altLang="zh-TW" sz="1800" dirty="0"/>
              <a:t>@</a:t>
            </a:r>
            <a:r>
              <a:rPr lang="zh-TW" altLang="en-US" sz="1800" dirty="0"/>
              <a:t>、</a:t>
            </a:r>
            <a:r>
              <a:rPr lang="en-US" altLang="zh-TW" sz="1800" dirty="0"/>
              <a:t>$...... </a:t>
            </a:r>
            <a:r>
              <a:rPr lang="zh-TW" altLang="en-US" sz="1800" dirty="0"/>
              <a:t>等等</a:t>
            </a:r>
            <a:r>
              <a:rPr lang="en-US" altLang="zh-TW" sz="1800" dirty="0" smtClean="0"/>
              <a:t>)</a:t>
            </a:r>
            <a:r>
              <a:rPr lang="zh-TW" altLang="en-US" sz="1800" dirty="0" smtClean="0"/>
              <a:t> </a:t>
            </a:r>
            <a:endParaRPr lang="en-US" altLang="zh-TW" sz="1800" dirty="0" smtClean="0"/>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marL="342900" indent="-342900">
              <a:lnSpc>
                <a:spcPct val="130000"/>
              </a:lnSpc>
              <a:buSzPts val="1833"/>
              <a:buFont typeface="Wingdings" panose="05000000000000000000" pitchFamily="2" charset="2"/>
              <a:buChar char="n"/>
            </a:pPr>
            <a:r>
              <a:rPr lang="zh-TW" altLang="en-US" sz="2200" b="1" dirty="0" smtClean="0"/>
              <a:t>處理未平衡資料</a:t>
            </a:r>
            <a:endParaRPr lang="en-US" altLang="zh-TW" sz="20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14</a:t>
            </a:fld>
            <a:endParaRPr lang="zh-CN" altLang="en-US"/>
          </a:p>
        </p:txBody>
      </p:sp>
      <p:pic>
        <p:nvPicPr>
          <p:cNvPr id="3" name="圖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7900" y="3464388"/>
            <a:ext cx="9785513" cy="3257087"/>
          </a:xfrm>
          <a:prstGeom prst="rect">
            <a:avLst/>
          </a:prstGeom>
        </p:spPr>
      </p:pic>
      <p:sp>
        <p:nvSpPr>
          <p:cNvPr id="6" name="文字方塊 5"/>
          <p:cNvSpPr txBox="1"/>
          <p:nvPr/>
        </p:nvSpPr>
        <p:spPr>
          <a:xfrm>
            <a:off x="4857008" y="2062206"/>
            <a:ext cx="3647152" cy="742576"/>
          </a:xfrm>
          <a:prstGeom prst="rect">
            <a:avLst/>
          </a:prstGeom>
          <a:noFill/>
        </p:spPr>
        <p:txBody>
          <a:bodyPr wrap="none" rtlCol="0">
            <a:spAutoFit/>
          </a:bodyPr>
          <a:lstStyle/>
          <a:p>
            <a:pPr marL="685800" lvl="1" indent="-228600">
              <a:lnSpc>
                <a:spcPct val="110000"/>
              </a:lnSpc>
              <a:spcBef>
                <a:spcPts val="500"/>
              </a:spcBef>
              <a:buSzPts val="1833"/>
              <a:buFont typeface="Arial" panose="020B0604020202020204" pitchFamily="34" charset="0"/>
              <a:buChar char="•"/>
            </a:pPr>
            <a:r>
              <a:rPr lang="zh-TW" altLang="en-US" sz="1800" dirty="0"/>
              <a:t>只有數字與空格組成的字串</a:t>
            </a:r>
            <a:endParaRPr lang="en-US" altLang="zh-TW" sz="1800" dirty="0"/>
          </a:p>
          <a:p>
            <a:pPr marL="685800" lvl="1" indent="-228600">
              <a:lnSpc>
                <a:spcPct val="110000"/>
              </a:lnSpc>
              <a:spcBef>
                <a:spcPts val="500"/>
              </a:spcBef>
              <a:buSzPts val="1833"/>
              <a:buFont typeface="Arial" panose="020B0604020202020204" pitchFamily="34" charset="0"/>
              <a:buChar char="•"/>
            </a:pPr>
            <a:r>
              <a:rPr lang="zh-TW" altLang="en-US" sz="1800" dirty="0"/>
              <a:t>直接提及的 </a:t>
            </a:r>
            <a:r>
              <a:rPr lang="en-US" altLang="zh-TW" sz="1800" dirty="0"/>
              <a:t>MBTI </a:t>
            </a:r>
            <a:r>
              <a:rPr lang="zh-TW" altLang="en-US" sz="1800" dirty="0"/>
              <a:t>人格</a:t>
            </a:r>
            <a:endParaRPr lang="zh-TW" altLang="en-US" dirty="0"/>
          </a:p>
        </p:txBody>
      </p:sp>
      <p:sp>
        <p:nvSpPr>
          <p:cNvPr id="14" name="文字方塊 13"/>
          <p:cNvSpPr txBox="1"/>
          <p:nvPr/>
        </p:nvSpPr>
        <p:spPr>
          <a:xfrm>
            <a:off x="3700515" y="6567351"/>
            <a:ext cx="3263011" cy="630429"/>
          </a:xfrm>
          <a:prstGeom prst="rect">
            <a:avLst/>
          </a:prstGeom>
          <a:noFill/>
        </p:spPr>
        <p:txBody>
          <a:bodyPr wrap="square" rtlCol="0">
            <a:spAutoFit/>
          </a:bodyPr>
          <a:lstStyle/>
          <a:p>
            <a:pPr marL="457200" lvl="1" algn="ctr">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7</a:t>
            </a:r>
            <a:r>
              <a:rPr lang="en-US" altLang="zh-TW" b="1" dirty="0" smtClean="0">
                <a:latin typeface="微軟正黑體" panose="020B0604030504040204" pitchFamily="34" charset="-120"/>
                <a:ea typeface="微軟正黑體" panose="020B0604030504040204" pitchFamily="34" charset="-120"/>
              </a:rPr>
              <a:t>. </a:t>
            </a:r>
            <a:r>
              <a:rPr lang="zh-TW" altLang="en-US" b="1" dirty="0">
                <a:ea typeface="微軟正黑體" panose="020B0604030504040204" pitchFamily="34" charset="-120"/>
              </a:rPr>
              <a:t>處理未平衡資料</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38545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7277589"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200" b="1" dirty="0" smtClean="0"/>
              <a:t>BERT</a:t>
            </a:r>
            <a:r>
              <a:rPr lang="en-US" altLang="zh-TW" sz="1800" dirty="0" smtClean="0"/>
              <a:t>					</a:t>
            </a:r>
          </a:p>
          <a:p>
            <a:pPr marL="800100" lvl="1" indent="-342900">
              <a:lnSpc>
                <a:spcPct val="110000"/>
              </a:lnSpc>
              <a:spcBef>
                <a:spcPts val="500"/>
              </a:spcBef>
              <a:buSzPts val="1833"/>
              <a:buFont typeface="Arial" panose="020B0604020202020204" pitchFamily="34" charset="0"/>
              <a:buChar char="•"/>
            </a:pPr>
            <a:r>
              <a:rPr lang="en-US" altLang="zh-TW" sz="1800" dirty="0" smtClean="0"/>
              <a:t>transformer</a:t>
            </a:r>
            <a:r>
              <a:rPr lang="zh-TW" altLang="en-US" sz="1800" dirty="0" smtClean="0"/>
              <a:t>模型</a:t>
            </a:r>
            <a:r>
              <a:rPr lang="zh-TW" altLang="en-US" sz="1800" dirty="0"/>
              <a:t>的自注意力機制（</a:t>
            </a:r>
            <a:r>
              <a:rPr lang="en-US" altLang="zh-TW" sz="1800" dirty="0" smtClean="0"/>
              <a:t>Self-Attention</a:t>
            </a:r>
            <a:r>
              <a:rPr lang="zh-TW" altLang="en-US" sz="1800" dirty="0" smtClean="0"/>
              <a:t> </a:t>
            </a:r>
            <a:r>
              <a:rPr lang="en-US" altLang="zh-TW" sz="1800" dirty="0" smtClean="0"/>
              <a:t>Mechanism</a:t>
            </a:r>
            <a:r>
              <a:rPr lang="zh-TW" altLang="en-US" sz="1800" dirty="0" smtClean="0"/>
              <a:t>）</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a:t>雙向的</a:t>
            </a:r>
            <a:r>
              <a:rPr lang="zh-TW" altLang="en-US" sz="1800" dirty="0" smtClean="0"/>
              <a:t>架構</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a:t>大規模語料庫預</a:t>
            </a:r>
            <a:r>
              <a:rPr lang="zh-TW" altLang="en-US" sz="1800" dirty="0" smtClean="0"/>
              <a:t>訓練</a:t>
            </a:r>
            <a:endParaRPr lang="en-US" altLang="zh-TW" sz="1800" dirty="0" smtClean="0"/>
          </a:p>
          <a:p>
            <a:pPr marL="457200" lvl="1">
              <a:lnSpc>
                <a:spcPct val="110000"/>
              </a:lnSpc>
              <a:spcBef>
                <a:spcPts val="500"/>
              </a:spcBef>
              <a:buSzPts val="1833"/>
            </a:pPr>
            <a:r>
              <a:rPr lang="en-US" altLang="zh-TW" sz="1800" b="1" dirty="0" smtClean="0">
                <a:latin typeface="Arial" panose="020B0604020202020204" pitchFamily="34" charset="0"/>
                <a:cs typeface="Arial" panose="020B0604020202020204" pitchFamily="34" charset="0"/>
              </a:rPr>
              <a:t>	</a:t>
            </a:r>
            <a:endParaRPr lang="en-US" altLang="zh-TW" sz="1800" b="1" dirty="0" smtClean="0"/>
          </a:p>
          <a:p>
            <a:pPr marL="342900" lvl="1" indent="-342900">
              <a:lnSpc>
                <a:spcPct val="130000"/>
              </a:lnSpc>
              <a:buSzPts val="1833"/>
              <a:buFont typeface="Wingdings" panose="05000000000000000000" pitchFamily="2" charset="2"/>
              <a:buChar char="n"/>
            </a:pPr>
            <a:r>
              <a:rPr lang="zh-TW" altLang="en-US" sz="2200" b="1" dirty="0" smtClean="0"/>
              <a:t>本研究</a:t>
            </a:r>
            <a:endParaRPr lang="en-US" altLang="zh-TW" sz="2200" b="1"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採用 </a:t>
            </a:r>
            <a:r>
              <a:rPr lang="en-US" altLang="zh-TW" sz="1800" dirty="0" smtClean="0"/>
              <a:t>bert-base-uncased</a:t>
            </a:r>
            <a:r>
              <a:rPr lang="zh-TW" altLang="en-US" sz="1800" dirty="0" smtClean="0"/>
              <a:t> 預訓練模型</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微調</a:t>
            </a:r>
            <a:r>
              <a:rPr lang="en-US" altLang="zh-TW" sz="1800" dirty="0" smtClean="0"/>
              <a:t>2</a:t>
            </a:r>
            <a:r>
              <a:rPr lang="zh-TW" altLang="en-US" sz="1800" dirty="0" smtClean="0"/>
              <a:t>個</a:t>
            </a:r>
            <a:r>
              <a:rPr lang="en-US" altLang="zh-TW" sz="1800" dirty="0" smtClean="0"/>
              <a:t>BERT</a:t>
            </a:r>
            <a:r>
              <a:rPr lang="zh-TW" altLang="en-US" sz="1800" dirty="0" smtClean="0"/>
              <a:t>模型</a:t>
            </a:r>
            <a:endParaRPr lang="en-US" altLang="zh-TW" sz="1800" dirty="0"/>
          </a:p>
          <a:p>
            <a:pPr marL="742950" indent="-285750">
              <a:lnSpc>
                <a:spcPct val="110000"/>
              </a:lnSpc>
              <a:spcBef>
                <a:spcPts val="500"/>
              </a:spcBef>
              <a:buSzPts val="1833"/>
              <a:buFont typeface="Wingdings" panose="05000000000000000000" pitchFamily="2" charset="2"/>
              <a:buChar char="Ø"/>
            </a:pPr>
            <a:r>
              <a:rPr lang="en-US" altLang="zh-TW" sz="1800" dirty="0" smtClean="0"/>
              <a:t>	</a:t>
            </a:r>
            <a:r>
              <a:rPr lang="zh-TW" altLang="en-US" sz="1800" dirty="0" smtClean="0"/>
              <a:t>一個</a:t>
            </a:r>
            <a:r>
              <a:rPr lang="zh-TW" altLang="en-US" sz="1800" dirty="0"/>
              <a:t>序列多句</a:t>
            </a:r>
            <a:r>
              <a:rPr lang="zh-TW" altLang="en-US" sz="1800" dirty="0" smtClean="0"/>
              <a:t>對話</a:t>
            </a:r>
            <a:r>
              <a:rPr lang="zh-TW" altLang="en-US" sz="1800" dirty="0"/>
              <a:t> </a:t>
            </a:r>
            <a:r>
              <a:rPr lang="zh-TW" altLang="en-US" sz="1800" dirty="0" smtClean="0"/>
              <a:t> </a:t>
            </a:r>
            <a:r>
              <a:rPr lang="en-US" altLang="zh-TW" sz="1800" dirty="0" smtClean="0"/>
              <a:t>(BERT-multi)</a:t>
            </a:r>
          </a:p>
          <a:p>
            <a:pPr marL="742950" lvl="3" indent="-285750">
              <a:lnSpc>
                <a:spcPct val="110000"/>
              </a:lnSpc>
              <a:spcBef>
                <a:spcPts val="500"/>
              </a:spcBef>
              <a:buSzPts val="1833"/>
              <a:buFont typeface="Wingdings" panose="05000000000000000000" pitchFamily="2" charset="2"/>
              <a:buChar char="Ø"/>
            </a:pPr>
            <a:r>
              <a:rPr lang="en-US" altLang="zh-TW" sz="1800" dirty="0" smtClean="0"/>
              <a:t>	</a:t>
            </a:r>
            <a:r>
              <a:rPr lang="zh-TW" altLang="en-US" sz="1800" dirty="0" smtClean="0"/>
              <a:t>一個</a:t>
            </a:r>
            <a:r>
              <a:rPr lang="zh-TW" altLang="en-US" sz="1800" dirty="0"/>
              <a:t>序列一句</a:t>
            </a:r>
            <a:r>
              <a:rPr lang="zh-TW" altLang="en-US" sz="1800" dirty="0" smtClean="0"/>
              <a:t>對話  </a:t>
            </a:r>
            <a:r>
              <a:rPr lang="en-US" altLang="zh-TW" sz="1800" dirty="0" smtClean="0"/>
              <a:t>(BERT-single)</a:t>
            </a:r>
            <a:endParaRPr lang="en-US" altLang="zh-TW" sz="1800" dirty="0"/>
          </a:p>
          <a:p>
            <a:pPr marL="742950" lvl="3" indent="-285750">
              <a:lnSpc>
                <a:spcPct val="110000"/>
              </a:lnSpc>
              <a:spcBef>
                <a:spcPts val="500"/>
              </a:spcBef>
              <a:buSzPts val="1833"/>
              <a:buFont typeface="Wingdings" panose="05000000000000000000" pitchFamily="2" charset="2"/>
              <a:buChar char="Ø"/>
            </a:pPr>
            <a:endParaRPr lang="en-US" altLang="zh-TW" sz="1800" dirty="0"/>
          </a:p>
          <a:p>
            <a:pPr marL="342900" lvl="1" indent="-342900">
              <a:lnSpc>
                <a:spcPct val="130000"/>
              </a:lnSpc>
              <a:buSzPts val="1833"/>
              <a:buFont typeface="Wingdings" panose="05000000000000000000" pitchFamily="2" charset="2"/>
              <a:buChar char="n"/>
            </a:pPr>
            <a:endParaRPr lang="en-US" altLang="zh-TW" sz="2200" b="1" dirty="0"/>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15</a:t>
            </a:fld>
            <a:endParaRPr lang="zh-CN" altLang="en-US"/>
          </a:p>
        </p:txBody>
      </p:sp>
      <p:pic>
        <p:nvPicPr>
          <p:cNvPr id="4" name="圖片 3"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59120" y="2860716"/>
            <a:ext cx="5906324" cy="2419688"/>
          </a:xfrm>
          <a:prstGeom prst="rect">
            <a:avLst/>
          </a:prstGeom>
        </p:spPr>
      </p:pic>
      <p:sp>
        <p:nvSpPr>
          <p:cNvPr id="10" name="文字方塊 9"/>
          <p:cNvSpPr txBox="1"/>
          <p:nvPr/>
        </p:nvSpPr>
        <p:spPr>
          <a:xfrm>
            <a:off x="6324961" y="5370510"/>
            <a:ext cx="3263011" cy="630429"/>
          </a:xfrm>
          <a:prstGeom prst="rect">
            <a:avLst/>
          </a:prstGeom>
          <a:noFill/>
        </p:spPr>
        <p:txBody>
          <a:bodyPr wrap="square" rtlCol="0">
            <a:spAutoFit/>
          </a:bodyPr>
          <a:lstStyle/>
          <a:p>
            <a:pPr marL="457200" lvl="1" algn="ctr">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8</a:t>
            </a:r>
            <a:r>
              <a:rPr lang="en-US" altLang="zh-TW" b="1" dirty="0" smtClean="0">
                <a:latin typeface="微軟正黑體" panose="020B0604030504040204" pitchFamily="34" charset="-120"/>
                <a:ea typeface="微軟正黑體" panose="020B0604030504040204" pitchFamily="34" charset="-120"/>
              </a:rPr>
              <a:t>.</a:t>
            </a:r>
            <a:r>
              <a:rPr lang="zh-TW" altLang="en-US" b="1" dirty="0"/>
              <a:t>自注意力</a:t>
            </a:r>
            <a:r>
              <a:rPr lang="zh-TW" altLang="en-US" b="1" dirty="0" smtClean="0"/>
              <a:t>機制</a:t>
            </a:r>
            <a:r>
              <a:rPr lang="en-US" altLang="zh-TW" b="1" dirty="0" smtClean="0"/>
              <a:t>&amp;</a:t>
            </a:r>
            <a:r>
              <a:rPr lang="zh-TW" altLang="en-US" b="1" dirty="0" smtClean="0"/>
              <a:t>雙向架構</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2514520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16</a:t>
            </a:fld>
            <a:endParaRPr lang="zh-CN" altLang="en-US"/>
          </a:p>
        </p:txBody>
      </p:sp>
      <p:pic>
        <p:nvPicPr>
          <p:cNvPr id="4" name="圖片 3"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5340" y="1585901"/>
            <a:ext cx="11709070" cy="4017482"/>
          </a:xfrm>
          <a:prstGeom prst="rect">
            <a:avLst/>
          </a:prstGeom>
        </p:spPr>
      </p:pic>
      <p:sp>
        <p:nvSpPr>
          <p:cNvPr id="9" name="文字方塊 8"/>
          <p:cNvSpPr txBox="1"/>
          <p:nvPr/>
        </p:nvSpPr>
        <p:spPr>
          <a:xfrm>
            <a:off x="3902395" y="5725921"/>
            <a:ext cx="3263011"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9</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ea typeface="微軟正黑體" panose="020B0604030504040204" pitchFamily="34" charset="-120"/>
              </a:rPr>
              <a:t>第二階段</a:t>
            </a:r>
            <a:r>
              <a:rPr lang="zh-TW" altLang="en-US" b="1" dirty="0">
                <a:ea typeface="微軟正黑體" panose="020B0604030504040204" pitchFamily="34" charset="-120"/>
              </a:rPr>
              <a:t>訓練流程圖</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84232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60127" y="1364224"/>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將</a:t>
            </a:r>
            <a:r>
              <a:rPr lang="zh-TW" altLang="en-US" sz="2200" b="1" dirty="0"/>
              <a:t>序列由多句轉成單句</a:t>
            </a:r>
            <a:endParaRPr lang="en-US" altLang="zh-TW" sz="2200" b="1" dirty="0"/>
          </a:p>
          <a:p>
            <a:pPr marL="457200" lvl="1">
              <a:lnSpc>
                <a:spcPct val="110000"/>
              </a:lnSpc>
              <a:spcBef>
                <a:spcPts val="500"/>
              </a:spcBef>
              <a:buSzPts val="1833"/>
            </a:pPr>
            <a:endParaRPr lang="en-US" altLang="zh-TW" sz="1800" dirty="0" smtClean="0"/>
          </a:p>
          <a:p>
            <a:pPr marL="457200" lvl="1">
              <a:lnSpc>
                <a:spcPct val="110000"/>
              </a:lnSpc>
              <a:spcBef>
                <a:spcPts val="500"/>
              </a:spcBef>
              <a:buSzPts val="1833"/>
            </a:pPr>
            <a:endParaRPr lang="en-US" altLang="zh-TW" sz="1800" dirty="0"/>
          </a:p>
          <a:p>
            <a:pPr marL="457200" lvl="1">
              <a:lnSpc>
                <a:spcPct val="110000"/>
              </a:lnSpc>
              <a:spcBef>
                <a:spcPts val="500"/>
              </a:spcBef>
              <a:buSzPts val="1833"/>
            </a:pPr>
            <a:endParaRPr lang="en-US" altLang="zh-TW" sz="1800" dirty="0" smtClean="0"/>
          </a:p>
          <a:p>
            <a:pPr marL="457200" lvl="1">
              <a:lnSpc>
                <a:spcPct val="110000"/>
              </a:lnSpc>
              <a:spcBef>
                <a:spcPts val="500"/>
              </a:spcBef>
              <a:buSzPts val="1833"/>
            </a:pPr>
            <a:endParaRPr lang="en-US" altLang="zh-TW" sz="1800" dirty="0"/>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200" b="1" dirty="0" smtClean="0"/>
          </a:p>
          <a:p>
            <a:pPr marL="342900" indent="-342900">
              <a:lnSpc>
                <a:spcPct val="130000"/>
              </a:lnSpc>
              <a:buSzPts val="1833"/>
              <a:buFont typeface="Wingdings" panose="05000000000000000000" pitchFamily="2" charset="2"/>
              <a:buChar char="n"/>
            </a:pPr>
            <a:r>
              <a:rPr lang="zh-TW" altLang="en-US" sz="2200" b="1" dirty="0" smtClean="0"/>
              <a:t>特徵提取 </a:t>
            </a:r>
            <a:r>
              <a:rPr lang="en-US" altLang="zh-TW" sz="2200" b="1" dirty="0" smtClean="0"/>
              <a:t>– </a:t>
            </a:r>
            <a:r>
              <a:rPr lang="zh-TW" altLang="en-US" sz="2200" b="1" dirty="0" smtClean="0"/>
              <a:t>由</a:t>
            </a:r>
            <a:r>
              <a:rPr lang="en-US" altLang="zh-TW" sz="2200" b="1" dirty="0" smtClean="0"/>
              <a:t>MBTI</a:t>
            </a:r>
            <a:r>
              <a:rPr lang="zh-TW" altLang="en-US" sz="2200" b="1" dirty="0" smtClean="0"/>
              <a:t>文本標籤序列轉為比例序列</a:t>
            </a:r>
            <a:endParaRPr lang="en-US" altLang="zh-TW" sz="20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17</a:t>
            </a:fld>
            <a:endParaRPr lang="zh-CN" altLang="en-US"/>
          </a:p>
        </p:txBody>
      </p:sp>
      <p:grpSp>
        <p:nvGrpSpPr>
          <p:cNvPr id="19" name="群組 18"/>
          <p:cNvGrpSpPr/>
          <p:nvPr/>
        </p:nvGrpSpPr>
        <p:grpSpPr>
          <a:xfrm>
            <a:off x="536375" y="1392774"/>
            <a:ext cx="10032785" cy="2300269"/>
            <a:chOff x="536374" y="1710047"/>
            <a:chExt cx="10032785" cy="2300269"/>
          </a:xfrm>
        </p:grpSpPr>
        <p:pic>
          <p:nvPicPr>
            <p:cNvPr id="8" name="圖片 7"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75" y="2438472"/>
              <a:ext cx="3629532" cy="1571844"/>
            </a:xfrm>
            <a:prstGeom prst="rect">
              <a:avLst/>
            </a:prstGeom>
          </p:spPr>
        </p:pic>
        <p:cxnSp>
          <p:nvCxnSpPr>
            <p:cNvPr id="6" name="直線接點 5"/>
            <p:cNvCxnSpPr/>
            <p:nvPr/>
          </p:nvCxnSpPr>
          <p:spPr>
            <a:xfrm flipV="1">
              <a:off x="4165907" y="1947553"/>
              <a:ext cx="406093" cy="724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4165907" y="2945081"/>
              <a:ext cx="382342" cy="9500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36374" y="2671948"/>
              <a:ext cx="3579419" cy="273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rotWithShape="1">
            <a:blip r:embed="rId4">
              <a:extLst>
                <a:ext uri="{28A0092B-C50C-407E-A947-70E740481C1C}">
                  <a14:useLocalDpi xmlns:a14="http://schemas.microsoft.com/office/drawing/2010/main" val="0"/>
                </a:ext>
              </a:extLst>
            </a:blip>
            <a:srcRect t="22592" r="70203" b="3258"/>
            <a:stretch/>
          </p:blipFill>
          <p:spPr>
            <a:xfrm>
              <a:off x="4622114" y="1807500"/>
              <a:ext cx="3432142" cy="2087606"/>
            </a:xfrm>
            <a:prstGeom prst="rect">
              <a:avLst/>
            </a:prstGeom>
          </p:spPr>
        </p:pic>
        <p:sp>
          <p:nvSpPr>
            <p:cNvPr id="16" name="矩形 15"/>
            <p:cNvSpPr/>
            <p:nvPr/>
          </p:nvSpPr>
          <p:spPr>
            <a:xfrm>
              <a:off x="4622114" y="1807500"/>
              <a:ext cx="3579419" cy="2087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a:off x="8814620" y="1935676"/>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8251647" y="1793664"/>
              <a:ext cx="562975" cy="307777"/>
            </a:xfrm>
            <a:prstGeom prst="rect">
              <a:avLst/>
            </a:prstGeom>
            <a:noFill/>
          </p:spPr>
          <p:txBody>
            <a:bodyPr wrap="none" rtlCol="0">
              <a:spAutoFit/>
            </a:bodyPr>
            <a:lstStyle/>
            <a:p>
              <a:r>
                <a:rPr lang="en-US" altLang="zh-TW" dirty="0" smtClean="0"/>
                <a:t>INFJ</a:t>
              </a:r>
              <a:endParaRPr lang="zh-TW" altLang="en-US" dirty="0"/>
            </a:p>
          </p:txBody>
        </p:sp>
        <p:sp>
          <p:nvSpPr>
            <p:cNvPr id="20" name="文字方塊 19"/>
            <p:cNvSpPr txBox="1"/>
            <p:nvPr/>
          </p:nvSpPr>
          <p:spPr>
            <a:xfrm>
              <a:off x="8251646" y="2101441"/>
              <a:ext cx="562975" cy="307777"/>
            </a:xfrm>
            <a:prstGeom prst="rect">
              <a:avLst/>
            </a:prstGeom>
            <a:noFill/>
          </p:spPr>
          <p:txBody>
            <a:bodyPr wrap="none" rtlCol="0">
              <a:spAutoFit/>
            </a:bodyPr>
            <a:lstStyle/>
            <a:p>
              <a:r>
                <a:rPr lang="en-US" altLang="zh-TW" dirty="0" smtClean="0"/>
                <a:t>INFJ</a:t>
              </a:r>
              <a:endParaRPr lang="zh-TW" altLang="en-US" dirty="0"/>
            </a:p>
          </p:txBody>
        </p:sp>
        <p:sp>
          <p:nvSpPr>
            <p:cNvPr id="21" name="文字方塊 20"/>
            <p:cNvSpPr txBox="1"/>
            <p:nvPr/>
          </p:nvSpPr>
          <p:spPr>
            <a:xfrm>
              <a:off x="8257388" y="2396360"/>
              <a:ext cx="562975" cy="307777"/>
            </a:xfrm>
            <a:prstGeom prst="rect">
              <a:avLst/>
            </a:prstGeom>
            <a:noFill/>
          </p:spPr>
          <p:txBody>
            <a:bodyPr wrap="none" rtlCol="0">
              <a:spAutoFit/>
            </a:bodyPr>
            <a:lstStyle/>
            <a:p>
              <a:r>
                <a:rPr lang="en-US" altLang="zh-TW" dirty="0" smtClean="0"/>
                <a:t>INFJ</a:t>
              </a:r>
              <a:endParaRPr lang="zh-TW" altLang="en-US" dirty="0"/>
            </a:p>
          </p:txBody>
        </p:sp>
        <p:sp>
          <p:nvSpPr>
            <p:cNvPr id="22" name="文字方塊 21"/>
            <p:cNvSpPr txBox="1"/>
            <p:nvPr/>
          </p:nvSpPr>
          <p:spPr>
            <a:xfrm>
              <a:off x="8263130" y="2704137"/>
              <a:ext cx="562975" cy="307777"/>
            </a:xfrm>
            <a:prstGeom prst="rect">
              <a:avLst/>
            </a:prstGeom>
            <a:noFill/>
          </p:spPr>
          <p:txBody>
            <a:bodyPr wrap="none" rtlCol="0">
              <a:spAutoFit/>
            </a:bodyPr>
            <a:lstStyle/>
            <a:p>
              <a:r>
                <a:rPr lang="en-US" altLang="zh-TW" dirty="0" smtClean="0"/>
                <a:t>INFJ</a:t>
              </a:r>
              <a:endParaRPr lang="zh-TW" altLang="en-US" dirty="0"/>
            </a:p>
          </p:txBody>
        </p:sp>
        <p:sp>
          <p:nvSpPr>
            <p:cNvPr id="23" name="文字方塊 22"/>
            <p:cNvSpPr txBox="1"/>
            <p:nvPr/>
          </p:nvSpPr>
          <p:spPr>
            <a:xfrm>
              <a:off x="8263129" y="2999056"/>
              <a:ext cx="562975" cy="307777"/>
            </a:xfrm>
            <a:prstGeom prst="rect">
              <a:avLst/>
            </a:prstGeom>
            <a:noFill/>
          </p:spPr>
          <p:txBody>
            <a:bodyPr wrap="none" rtlCol="0">
              <a:spAutoFit/>
            </a:bodyPr>
            <a:lstStyle/>
            <a:p>
              <a:r>
                <a:rPr lang="en-US" altLang="zh-TW" dirty="0" smtClean="0"/>
                <a:t>INFJ</a:t>
              </a:r>
              <a:endParaRPr lang="zh-TW" altLang="en-US" dirty="0"/>
            </a:p>
          </p:txBody>
        </p:sp>
        <p:sp>
          <p:nvSpPr>
            <p:cNvPr id="24" name="文字方塊 23"/>
            <p:cNvSpPr txBox="1"/>
            <p:nvPr/>
          </p:nvSpPr>
          <p:spPr>
            <a:xfrm>
              <a:off x="8251645" y="3637582"/>
              <a:ext cx="562975" cy="307777"/>
            </a:xfrm>
            <a:prstGeom prst="rect">
              <a:avLst/>
            </a:prstGeom>
            <a:noFill/>
          </p:spPr>
          <p:txBody>
            <a:bodyPr wrap="none" rtlCol="0">
              <a:spAutoFit/>
            </a:bodyPr>
            <a:lstStyle/>
            <a:p>
              <a:r>
                <a:rPr lang="en-US" altLang="zh-TW" dirty="0" smtClean="0"/>
                <a:t>INFJ</a:t>
              </a:r>
              <a:endParaRPr lang="zh-TW" altLang="en-US" dirty="0"/>
            </a:p>
          </p:txBody>
        </p:sp>
        <p:cxnSp>
          <p:nvCxnSpPr>
            <p:cNvPr id="25" name="直線單箭頭接點 24"/>
            <p:cNvCxnSpPr/>
            <p:nvPr/>
          </p:nvCxnSpPr>
          <p:spPr>
            <a:xfrm>
              <a:off x="8826104" y="2272143"/>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8826104" y="2550248"/>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8826104" y="2858025"/>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8826104" y="3152944"/>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8826103" y="3801364"/>
              <a:ext cx="26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72000" y="1710047"/>
              <a:ext cx="4242620" cy="223531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9220713" y="1781787"/>
              <a:ext cx="1348446" cy="307777"/>
            </a:xfrm>
            <a:prstGeom prst="rect">
              <a:avLst/>
            </a:prstGeom>
            <a:noFill/>
          </p:spPr>
          <p:txBody>
            <a:bodyPr wrap="none" rtlCol="0">
              <a:spAutoFit/>
            </a:bodyPr>
            <a:lstStyle/>
            <a:p>
              <a:r>
                <a:rPr lang="en-US" altLang="zh-TW" dirty="0" smtClean="0"/>
                <a:t>One sequence</a:t>
              </a:r>
              <a:endParaRPr lang="zh-TW" altLang="en-US" dirty="0"/>
            </a:p>
          </p:txBody>
        </p:sp>
        <p:sp>
          <p:nvSpPr>
            <p:cNvPr id="32" name="文字方塊 31"/>
            <p:cNvSpPr txBox="1"/>
            <p:nvPr/>
          </p:nvSpPr>
          <p:spPr>
            <a:xfrm>
              <a:off x="9209228" y="2999056"/>
              <a:ext cx="1348446" cy="307777"/>
            </a:xfrm>
            <a:prstGeom prst="rect">
              <a:avLst/>
            </a:prstGeom>
            <a:noFill/>
          </p:spPr>
          <p:txBody>
            <a:bodyPr wrap="none" rtlCol="0">
              <a:spAutoFit/>
            </a:bodyPr>
            <a:lstStyle/>
            <a:p>
              <a:r>
                <a:rPr lang="en-US" altLang="zh-TW" dirty="0" smtClean="0"/>
                <a:t>One sequence</a:t>
              </a:r>
              <a:endParaRPr lang="zh-TW" altLang="en-US" dirty="0"/>
            </a:p>
          </p:txBody>
        </p:sp>
        <p:sp>
          <p:nvSpPr>
            <p:cNvPr id="33" name="文字方塊 32"/>
            <p:cNvSpPr txBox="1"/>
            <p:nvPr/>
          </p:nvSpPr>
          <p:spPr>
            <a:xfrm>
              <a:off x="9220713" y="2396360"/>
              <a:ext cx="1348446" cy="307777"/>
            </a:xfrm>
            <a:prstGeom prst="rect">
              <a:avLst/>
            </a:prstGeom>
            <a:noFill/>
          </p:spPr>
          <p:txBody>
            <a:bodyPr wrap="none" rtlCol="0">
              <a:spAutoFit/>
            </a:bodyPr>
            <a:lstStyle/>
            <a:p>
              <a:r>
                <a:rPr lang="en-US" altLang="zh-TW" dirty="0" smtClean="0"/>
                <a:t>One sequence</a:t>
              </a:r>
              <a:endParaRPr lang="zh-TW" altLang="en-US" dirty="0"/>
            </a:p>
          </p:txBody>
        </p:sp>
        <p:sp>
          <p:nvSpPr>
            <p:cNvPr id="34" name="文字方塊 33"/>
            <p:cNvSpPr txBox="1"/>
            <p:nvPr/>
          </p:nvSpPr>
          <p:spPr>
            <a:xfrm>
              <a:off x="9220713" y="2695743"/>
              <a:ext cx="1348446" cy="307777"/>
            </a:xfrm>
            <a:prstGeom prst="rect">
              <a:avLst/>
            </a:prstGeom>
            <a:noFill/>
          </p:spPr>
          <p:txBody>
            <a:bodyPr wrap="none" rtlCol="0">
              <a:spAutoFit/>
            </a:bodyPr>
            <a:lstStyle/>
            <a:p>
              <a:r>
                <a:rPr lang="en-US" altLang="zh-TW" dirty="0" smtClean="0"/>
                <a:t>One sequence</a:t>
              </a:r>
              <a:endParaRPr lang="zh-TW" altLang="en-US" dirty="0"/>
            </a:p>
          </p:txBody>
        </p:sp>
        <p:sp>
          <p:nvSpPr>
            <p:cNvPr id="35" name="文字方塊 34"/>
            <p:cNvSpPr txBox="1"/>
            <p:nvPr/>
          </p:nvSpPr>
          <p:spPr>
            <a:xfrm>
              <a:off x="9220713" y="2110961"/>
              <a:ext cx="1348446" cy="307777"/>
            </a:xfrm>
            <a:prstGeom prst="rect">
              <a:avLst/>
            </a:prstGeom>
            <a:noFill/>
          </p:spPr>
          <p:txBody>
            <a:bodyPr wrap="none" rtlCol="0">
              <a:spAutoFit/>
            </a:bodyPr>
            <a:lstStyle/>
            <a:p>
              <a:r>
                <a:rPr lang="en-US" altLang="zh-TW" dirty="0" smtClean="0"/>
                <a:t>One sequence</a:t>
              </a:r>
              <a:endParaRPr lang="zh-TW" altLang="en-US" dirty="0"/>
            </a:p>
          </p:txBody>
        </p:sp>
        <p:sp>
          <p:nvSpPr>
            <p:cNvPr id="36" name="文字方塊 35"/>
            <p:cNvSpPr txBox="1"/>
            <p:nvPr/>
          </p:nvSpPr>
          <p:spPr>
            <a:xfrm>
              <a:off x="9220713" y="3624234"/>
              <a:ext cx="1348446" cy="307777"/>
            </a:xfrm>
            <a:prstGeom prst="rect">
              <a:avLst/>
            </a:prstGeom>
            <a:noFill/>
          </p:spPr>
          <p:txBody>
            <a:bodyPr wrap="none" rtlCol="0">
              <a:spAutoFit/>
            </a:bodyPr>
            <a:lstStyle/>
            <a:p>
              <a:r>
                <a:rPr lang="en-US" altLang="zh-TW" dirty="0" smtClean="0"/>
                <a:t>One sequence</a:t>
              </a:r>
              <a:endParaRPr lang="zh-TW" altLang="en-US" dirty="0"/>
            </a:p>
          </p:txBody>
        </p:sp>
      </p:grpSp>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75" y="4104407"/>
            <a:ext cx="10429574" cy="2549279"/>
          </a:xfrm>
          <a:prstGeom prst="rect">
            <a:avLst/>
          </a:prstGeom>
        </p:spPr>
      </p:pic>
      <p:sp>
        <p:nvSpPr>
          <p:cNvPr id="30" name="左大括弧 29"/>
          <p:cNvSpPr/>
          <p:nvPr/>
        </p:nvSpPr>
        <p:spPr>
          <a:xfrm flipH="1">
            <a:off x="10507288" y="1497649"/>
            <a:ext cx="202392" cy="2146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文字方塊 30"/>
          <p:cNvSpPr txBox="1"/>
          <p:nvPr/>
        </p:nvSpPr>
        <p:spPr>
          <a:xfrm>
            <a:off x="10698196" y="2279142"/>
            <a:ext cx="1424914" cy="523220"/>
          </a:xfrm>
          <a:prstGeom prst="rect">
            <a:avLst/>
          </a:prstGeom>
          <a:noFill/>
        </p:spPr>
        <p:txBody>
          <a:bodyPr wrap="square" rtlCol="0">
            <a:spAutoFit/>
          </a:bodyPr>
          <a:lstStyle/>
          <a:p>
            <a:r>
              <a:rPr lang="zh-TW" altLang="en-US" dirty="0" smtClean="0"/>
              <a:t>組成新資料集，用於微調</a:t>
            </a:r>
            <a:r>
              <a:rPr lang="en-US" altLang="zh-TW" dirty="0" smtClean="0"/>
              <a:t>BERT</a:t>
            </a:r>
            <a:endParaRPr lang="zh-TW" altLang="en-US" dirty="0"/>
          </a:p>
        </p:txBody>
      </p:sp>
      <p:sp>
        <p:nvSpPr>
          <p:cNvPr id="42" name="文字方塊 41"/>
          <p:cNvSpPr txBox="1"/>
          <p:nvPr/>
        </p:nvSpPr>
        <p:spPr>
          <a:xfrm>
            <a:off x="2630189" y="4377540"/>
            <a:ext cx="1349671" cy="307777"/>
          </a:xfrm>
          <a:prstGeom prst="rect">
            <a:avLst/>
          </a:prstGeom>
          <a:noFill/>
        </p:spPr>
        <p:txBody>
          <a:bodyPr wrap="square" rtlCol="0">
            <a:spAutoFit/>
          </a:bodyPr>
          <a:lstStyle/>
          <a:p>
            <a:r>
              <a:rPr lang="en-US" altLang="zh-TW" dirty="0" smtClean="0"/>
              <a:t>One sequence</a:t>
            </a:r>
            <a:endParaRPr lang="zh-TW" altLang="en-US" dirty="0"/>
          </a:p>
        </p:txBody>
      </p:sp>
      <p:sp>
        <p:nvSpPr>
          <p:cNvPr id="43" name="文字方塊 42"/>
          <p:cNvSpPr txBox="1"/>
          <p:nvPr/>
        </p:nvSpPr>
        <p:spPr>
          <a:xfrm>
            <a:off x="7244277" y="3635793"/>
            <a:ext cx="3263011"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10.</a:t>
            </a:r>
            <a:r>
              <a:rPr lang="zh-TW" altLang="en-US" b="1" dirty="0">
                <a:ea typeface="微軟正黑體" panose="020B0604030504040204" pitchFamily="34" charset="-120"/>
              </a:rPr>
              <a:t>序列由多句轉單據示意圖</a:t>
            </a:r>
            <a:endParaRPr lang="en-US" altLang="zh-TW" b="1" dirty="0"/>
          </a:p>
          <a:p>
            <a:pPr marL="457200" lvl="1">
              <a:lnSpc>
                <a:spcPct val="110000"/>
              </a:lnSpc>
              <a:spcBef>
                <a:spcPts val="500"/>
              </a:spcBef>
              <a:buSzPts val="1833"/>
            </a:pPr>
            <a:endParaRPr lang="en-US" altLang="zh-TW" b="1" dirty="0"/>
          </a:p>
        </p:txBody>
      </p:sp>
      <p:sp>
        <p:nvSpPr>
          <p:cNvPr id="44" name="文字方塊 43"/>
          <p:cNvSpPr txBox="1"/>
          <p:nvPr/>
        </p:nvSpPr>
        <p:spPr>
          <a:xfrm>
            <a:off x="3979860" y="6365189"/>
            <a:ext cx="3263011"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11.</a:t>
            </a:r>
            <a:r>
              <a:rPr lang="zh-TW" altLang="en-US" b="1" dirty="0" smtClean="0">
                <a:ea typeface="微軟正黑體" panose="020B0604030504040204" pitchFamily="34" charset="-120"/>
              </a:rPr>
              <a:t>特徵提取示意圖</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600048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1081742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a:t>以 </a:t>
            </a:r>
            <a:r>
              <a:rPr lang="en-US" altLang="zh-TW" sz="2200" b="1" dirty="0"/>
              <a:t>MBTI </a:t>
            </a:r>
            <a:r>
              <a:rPr lang="zh-TW" altLang="en-US" sz="2200" b="1" dirty="0"/>
              <a:t>比例序列進行分類模型的</a:t>
            </a:r>
            <a:r>
              <a:rPr lang="zh-TW" altLang="en-US" sz="2200" b="1" dirty="0" smtClean="0"/>
              <a:t>訓練</a:t>
            </a:r>
            <a:endParaRPr lang="en-US" altLang="zh-TW" sz="2200" b="1" dirty="0" smtClean="0"/>
          </a:p>
          <a:p>
            <a:pPr marL="685800" lvl="1" indent="-228600">
              <a:lnSpc>
                <a:spcPct val="110000"/>
              </a:lnSpc>
              <a:spcBef>
                <a:spcPts val="500"/>
              </a:spcBef>
              <a:buSzPts val="1833"/>
              <a:buFont typeface="Arial" panose="020B0604020202020204" pitchFamily="34" charset="0"/>
              <a:buChar char="•"/>
            </a:pPr>
            <a:r>
              <a:rPr lang="en-US" altLang="zh-TW" sz="1800" dirty="0" smtClean="0"/>
              <a:t>SVM</a:t>
            </a:r>
            <a:r>
              <a:rPr lang="zh-TW" altLang="en-US" sz="1800" dirty="0" smtClean="0"/>
              <a:t> </a:t>
            </a:r>
            <a:r>
              <a:rPr lang="en-US" altLang="zh-TW" sz="1800" dirty="0"/>
              <a:t>(Support Vector Machine)</a:t>
            </a:r>
          </a:p>
          <a:p>
            <a:pPr marL="742950" lvl="1" indent="-285750">
              <a:lnSpc>
                <a:spcPct val="110000"/>
              </a:lnSpc>
              <a:spcBef>
                <a:spcPts val="500"/>
              </a:spcBef>
              <a:buSzPts val="1833"/>
              <a:buFont typeface="Wingdings" panose="05000000000000000000" pitchFamily="2" charset="2"/>
              <a:buChar char="Ø"/>
            </a:pPr>
            <a:r>
              <a:rPr lang="en-US" altLang="zh-TW" sz="1800" dirty="0" smtClean="0"/>
              <a:t>	</a:t>
            </a:r>
            <a:r>
              <a:rPr lang="zh-TW" altLang="en-US" sz="1800" dirty="0"/>
              <a:t>又稱為支援向量</a:t>
            </a:r>
            <a:r>
              <a:rPr lang="zh-TW" altLang="en-US" sz="1800" dirty="0" smtClean="0"/>
              <a:t>機</a:t>
            </a:r>
            <a:r>
              <a:rPr lang="zh-TW" altLang="en-US" sz="1800" dirty="0"/>
              <a:t>。</a:t>
            </a:r>
            <a:endParaRPr lang="en-US" altLang="zh-TW" sz="1800" dirty="0" smtClean="0"/>
          </a:p>
          <a:p>
            <a:pPr marL="742950" lvl="1" indent="-285750">
              <a:lnSpc>
                <a:spcPct val="110000"/>
              </a:lnSpc>
              <a:spcBef>
                <a:spcPts val="500"/>
              </a:spcBef>
              <a:buSzPts val="1833"/>
              <a:buFont typeface="Wingdings" panose="05000000000000000000" pitchFamily="2" charset="2"/>
              <a:buChar char="Ø"/>
            </a:pPr>
            <a:r>
              <a:rPr lang="en-US" altLang="zh-TW" sz="1800" dirty="0"/>
              <a:t>	</a:t>
            </a:r>
            <a:r>
              <a:rPr lang="zh-TW" altLang="en-US" sz="1800" dirty="0" smtClean="0"/>
              <a:t>能夠</a:t>
            </a:r>
            <a:r>
              <a:rPr lang="zh-TW" altLang="en-US" sz="1800" dirty="0"/>
              <a:t>透過找到最大間隔分離來提高</a:t>
            </a:r>
            <a:r>
              <a:rPr lang="zh-TW" altLang="en-US" sz="1800" dirty="0" smtClean="0"/>
              <a:t>整體</a:t>
            </a:r>
            <a:r>
              <a:rPr lang="zh-TW" altLang="en-US" sz="1800" dirty="0"/>
              <a:t>泛化能力，在小樣本的任務中</a:t>
            </a:r>
            <a:r>
              <a:rPr lang="zh-TW" altLang="en-US" sz="1800" dirty="0" smtClean="0"/>
              <a:t>效果出色。</a:t>
            </a:r>
            <a:endParaRPr lang="en-US" altLang="zh-TW" sz="1800" dirty="0" smtClean="0"/>
          </a:p>
          <a:p>
            <a:pPr marL="685800" lvl="1" indent="-228600">
              <a:lnSpc>
                <a:spcPct val="110000"/>
              </a:lnSpc>
              <a:spcBef>
                <a:spcPts val="500"/>
              </a:spcBef>
              <a:buSzPts val="1833"/>
              <a:buFont typeface="Arial" panose="020B0604020202020204" pitchFamily="34" charset="0"/>
              <a:buChar char="•"/>
            </a:pPr>
            <a:endParaRPr lang="en-US" altLang="zh-TW" sz="1800" dirty="0"/>
          </a:p>
          <a:p>
            <a:pPr marL="685800" lvl="1" indent="-228600">
              <a:lnSpc>
                <a:spcPct val="110000"/>
              </a:lnSpc>
              <a:spcBef>
                <a:spcPts val="500"/>
              </a:spcBef>
              <a:buSzPts val="1833"/>
              <a:buFont typeface="Arial" panose="020B0604020202020204" pitchFamily="34" charset="0"/>
              <a:buChar char="•"/>
            </a:pPr>
            <a:r>
              <a:rPr lang="en-US" altLang="zh-TW" sz="1800" dirty="0" smtClean="0"/>
              <a:t>ELM</a:t>
            </a:r>
            <a:r>
              <a:rPr lang="zh-TW" altLang="en-US" sz="1800" dirty="0" smtClean="0"/>
              <a:t> </a:t>
            </a:r>
            <a:r>
              <a:rPr lang="en-US" altLang="zh-TW" sz="1800" dirty="0"/>
              <a:t>(Extreme Learning Machines</a:t>
            </a:r>
            <a:r>
              <a:rPr lang="en-US" altLang="zh-TW" sz="1800" dirty="0" smtClean="0"/>
              <a:t>)</a:t>
            </a:r>
          </a:p>
          <a:p>
            <a:pPr marL="742950" lvl="1" indent="-285750">
              <a:lnSpc>
                <a:spcPct val="110000"/>
              </a:lnSpc>
              <a:spcBef>
                <a:spcPts val="500"/>
              </a:spcBef>
              <a:buSzPts val="1833"/>
              <a:buFont typeface="Wingdings" panose="05000000000000000000" pitchFamily="2" charset="2"/>
              <a:buChar char="Ø"/>
            </a:pPr>
            <a:r>
              <a:rPr lang="en-US" altLang="zh-TW" sz="1800" dirty="0"/>
              <a:t>	</a:t>
            </a:r>
            <a:r>
              <a:rPr lang="zh-TW" altLang="en-US" sz="1800" dirty="0"/>
              <a:t>又稱為極限學習機。</a:t>
            </a:r>
            <a:endParaRPr lang="en-US" altLang="zh-TW" sz="1800" dirty="0"/>
          </a:p>
          <a:p>
            <a:pPr marL="742950" lvl="1" indent="-285750">
              <a:lnSpc>
                <a:spcPct val="110000"/>
              </a:lnSpc>
              <a:spcBef>
                <a:spcPts val="500"/>
              </a:spcBef>
              <a:buSzPts val="1833"/>
              <a:buFont typeface="Wingdings" panose="05000000000000000000" pitchFamily="2" charset="2"/>
              <a:buChar char="Ø"/>
            </a:pPr>
            <a:r>
              <a:rPr lang="en-US" altLang="zh-TW" sz="1800" dirty="0"/>
              <a:t>	</a:t>
            </a:r>
            <a:r>
              <a:rPr lang="zh-TW" altLang="en-US" sz="1800" dirty="0" smtClean="0"/>
              <a:t>不需要</a:t>
            </a:r>
            <a:r>
              <a:rPr lang="zh-TW" altLang="en-US" sz="1800" dirty="0"/>
              <a:t>迭代優</a:t>
            </a:r>
            <a:r>
              <a:rPr lang="zh-TW" altLang="en-US" sz="1800" dirty="0" smtClean="0"/>
              <a:t>化，不用太多的參數調整。</a:t>
            </a:r>
            <a:endParaRPr lang="en-US" altLang="zh-TW" sz="1800" dirty="0" smtClean="0"/>
          </a:p>
          <a:p>
            <a:pPr marL="742950" lvl="1" indent="-285750">
              <a:lnSpc>
                <a:spcPct val="110000"/>
              </a:lnSpc>
              <a:spcBef>
                <a:spcPts val="500"/>
              </a:spcBef>
              <a:buSzPts val="1833"/>
              <a:buFont typeface="Wingdings" panose="05000000000000000000" pitchFamily="2" charset="2"/>
              <a:buChar char="Ø"/>
            </a:pPr>
            <a:endParaRPr lang="en-US" altLang="zh-TW" sz="1800" dirty="0"/>
          </a:p>
          <a:p>
            <a:pPr marL="685800" lvl="1" indent="-228600">
              <a:lnSpc>
                <a:spcPct val="110000"/>
              </a:lnSpc>
              <a:spcBef>
                <a:spcPts val="500"/>
              </a:spcBef>
              <a:buSzPts val="1833"/>
              <a:buFont typeface="Arial" panose="020B0604020202020204" pitchFamily="34" charset="0"/>
              <a:buChar char="•"/>
            </a:pPr>
            <a:r>
              <a:rPr lang="en-US" altLang="zh-TW" sz="1800" dirty="0" smtClean="0"/>
              <a:t>Random Forest					</a:t>
            </a:r>
          </a:p>
          <a:p>
            <a:pPr marL="742950" lvl="1" indent="-285750">
              <a:lnSpc>
                <a:spcPct val="110000"/>
              </a:lnSpc>
              <a:spcBef>
                <a:spcPts val="500"/>
              </a:spcBef>
              <a:buSzPts val="1833"/>
              <a:buFont typeface="Wingdings" panose="05000000000000000000" pitchFamily="2" charset="2"/>
              <a:buChar char="Ø"/>
            </a:pPr>
            <a:r>
              <a:rPr lang="en-US" altLang="zh-TW" sz="1800" dirty="0"/>
              <a:t>	</a:t>
            </a:r>
            <a:r>
              <a:rPr lang="zh-TW" altLang="en-US" sz="1800" dirty="0"/>
              <a:t>又</a:t>
            </a:r>
            <a:r>
              <a:rPr lang="zh-TW" altLang="en-US" sz="1800" dirty="0" smtClean="0"/>
              <a:t>稱為隨機森林。</a:t>
            </a:r>
            <a:endParaRPr lang="en-US" altLang="zh-TW" sz="1800" dirty="0"/>
          </a:p>
          <a:p>
            <a:pPr marL="742950" lvl="1" indent="-285750">
              <a:lnSpc>
                <a:spcPct val="110000"/>
              </a:lnSpc>
              <a:spcBef>
                <a:spcPts val="500"/>
              </a:spcBef>
              <a:buSzPts val="1833"/>
              <a:buFont typeface="Wingdings" panose="05000000000000000000" pitchFamily="2" charset="2"/>
              <a:buChar char="Ø"/>
            </a:pPr>
            <a:r>
              <a:rPr lang="en-US" altLang="zh-TW" sz="1800" dirty="0"/>
              <a:t>	</a:t>
            </a:r>
            <a:r>
              <a:rPr lang="zh-TW" altLang="en-US" sz="1800" dirty="0"/>
              <a:t>多個決策</a:t>
            </a:r>
            <a:r>
              <a:rPr lang="zh-TW" altLang="en-US" sz="1800" dirty="0" smtClean="0"/>
              <a:t>樹，以隨機特徵選擇降低過擬合風險。</a:t>
            </a:r>
            <a:endParaRPr lang="en-US" altLang="zh-TW" sz="1800" dirty="0"/>
          </a:p>
          <a:p>
            <a:pPr marL="457200" lvl="1">
              <a:lnSpc>
                <a:spcPct val="110000"/>
              </a:lnSpc>
              <a:spcBef>
                <a:spcPts val="500"/>
              </a:spcBef>
              <a:buSzPts val="1833"/>
            </a:pP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18</a:t>
            </a:fld>
            <a:endParaRPr lang="zh-CN" altLang="en-US" dirty="0"/>
          </a:p>
        </p:txBody>
      </p:sp>
    </p:spTree>
    <p:extLst>
      <p:ext uri="{BB962C8B-B14F-4D97-AF65-F5344CB8AC3E}">
        <p14:creationId xmlns:p14="http://schemas.microsoft.com/office/powerpoint/2010/main" val="1488922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7526969"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200" b="1" dirty="0" smtClean="0"/>
              <a:t>GPT-3.5 turbo</a:t>
            </a:r>
            <a:r>
              <a:rPr lang="zh-TW" altLang="en-US" sz="2200" b="1" dirty="0" smtClean="0"/>
              <a:t> </a:t>
            </a:r>
            <a:r>
              <a:rPr lang="en-US" altLang="zh-TW" sz="2200" b="1" dirty="0" smtClean="0"/>
              <a:t>(3 roles)</a:t>
            </a:r>
          </a:p>
          <a:p>
            <a:pPr marL="800100" lvl="1" indent="-342900">
              <a:lnSpc>
                <a:spcPct val="110000"/>
              </a:lnSpc>
              <a:spcBef>
                <a:spcPts val="500"/>
              </a:spcBef>
              <a:buSzPts val="1833"/>
              <a:buFont typeface="Arial" panose="020B0604020202020204" pitchFamily="34" charset="0"/>
              <a:buChar char="•"/>
            </a:pPr>
            <a:r>
              <a:rPr lang="en-US" altLang="zh-TW" sz="1800" b="1" kern="1200" dirty="0">
                <a:solidFill>
                  <a:schemeClr val="tx1"/>
                </a:solidFill>
                <a:latin typeface="Microsoft JhengHei UI" panose="020B0604030504040204" pitchFamily="34" charset="-120"/>
                <a:ea typeface="Microsoft JhengHei UI" panose="020B0604030504040204" pitchFamily="34" charset="-120"/>
              </a:rPr>
              <a:t>user</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en-US" altLang="zh-TW" sz="1800" b="1" kern="1200" dirty="0">
                <a:solidFill>
                  <a:schemeClr val="tx1"/>
                </a:solidFill>
                <a:latin typeface="Microsoft JhengHei UI" panose="020B0604030504040204" pitchFamily="34" charset="-120"/>
                <a:ea typeface="Microsoft JhengHei UI" panose="020B0604030504040204" pitchFamily="34" charset="-120"/>
              </a:rPr>
              <a:t>:</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zh-TW" altLang="en-US" sz="1800" kern="1200" dirty="0">
                <a:solidFill>
                  <a:schemeClr val="tx1"/>
                </a:solidFill>
                <a:latin typeface="Microsoft JhengHei UI" panose="020B0604030504040204" pitchFamily="34" charset="-120"/>
                <a:ea typeface="Microsoft JhengHei UI" panose="020B0604030504040204" pitchFamily="34" charset="-120"/>
              </a:rPr>
              <a:t>本次</a:t>
            </a:r>
            <a:r>
              <a:rPr lang="zh-TW" altLang="en-US" sz="1800" kern="1200" dirty="0">
                <a:solidFill>
                  <a:schemeClr val="tx1"/>
                </a:solidFill>
                <a:latin typeface="Microsoft JhengHei UI" panose="020B0604030504040204" pitchFamily="34" charset="-120"/>
                <a:ea typeface="Microsoft JhengHei UI" panose="020B0604030504040204" pitchFamily="34" charset="-120"/>
                <a:sym typeface="Microsoft Yahei"/>
              </a:rPr>
              <a:t>要回覆的對話</a:t>
            </a:r>
            <a:endParaRPr lang="en-US" altLang="zh-TW" sz="1800" kern="1200" dirty="0">
              <a:solidFill>
                <a:schemeClr val="tx1"/>
              </a:solidFill>
              <a:latin typeface="Microsoft JhengHei UI" panose="020B0604030504040204" pitchFamily="34" charset="-120"/>
              <a:ea typeface="Microsoft JhengHei UI" panose="020B0604030504040204" pitchFamily="34" charset="-120"/>
            </a:endParaRPr>
          </a:p>
          <a:p>
            <a:pPr marL="800100" lvl="1" indent="-342900">
              <a:lnSpc>
                <a:spcPct val="110000"/>
              </a:lnSpc>
              <a:spcBef>
                <a:spcPts val="500"/>
              </a:spcBef>
              <a:buSzPts val="1833"/>
              <a:buFont typeface="Arial" panose="020B0604020202020204" pitchFamily="34" charset="0"/>
              <a:buChar char="•"/>
            </a:pPr>
            <a:r>
              <a:rPr lang="en-US" altLang="zh-TW" sz="1800" b="1" kern="1200" dirty="0">
                <a:solidFill>
                  <a:schemeClr val="tx1"/>
                </a:solidFill>
                <a:latin typeface="Microsoft JhengHei UI" panose="020B0604030504040204" pitchFamily="34" charset="-120"/>
                <a:ea typeface="Microsoft JhengHei UI" panose="020B0604030504040204" pitchFamily="34" charset="-120"/>
              </a:rPr>
              <a:t>assistant</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en-US" altLang="zh-TW" sz="1800" b="1" kern="1200" dirty="0">
                <a:solidFill>
                  <a:schemeClr val="tx1"/>
                </a:solidFill>
                <a:latin typeface="Microsoft JhengHei UI" panose="020B0604030504040204" pitchFamily="34" charset="-120"/>
                <a:ea typeface="Microsoft JhengHei UI" panose="020B0604030504040204" pitchFamily="34" charset="-120"/>
              </a:rPr>
              <a:t>:</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zh-TW" altLang="en-US" sz="1800" kern="1200" dirty="0">
                <a:solidFill>
                  <a:schemeClr val="tx1"/>
                </a:solidFill>
                <a:latin typeface="Microsoft JhengHei UI" panose="020B0604030504040204" pitchFamily="34" charset="-120"/>
                <a:ea typeface="Microsoft JhengHei UI" panose="020B0604030504040204" pitchFamily="34" charset="-120"/>
                <a:sym typeface="Microsoft Yahei"/>
              </a:rPr>
              <a:t>儲存先前的對話回覆，為接下來的對話提供示例</a:t>
            </a:r>
            <a:endParaRPr lang="en-US" altLang="zh-TW" sz="1800" kern="1200" dirty="0">
              <a:solidFill>
                <a:schemeClr val="tx1"/>
              </a:solidFill>
              <a:latin typeface="Microsoft JhengHei UI" panose="020B0604030504040204" pitchFamily="34" charset="-120"/>
              <a:ea typeface="Microsoft JhengHei UI" panose="020B0604030504040204" pitchFamily="34" charset="-120"/>
            </a:endParaRPr>
          </a:p>
          <a:p>
            <a:pPr marL="800100" lvl="1" indent="-342900">
              <a:lnSpc>
                <a:spcPct val="110000"/>
              </a:lnSpc>
              <a:spcBef>
                <a:spcPts val="500"/>
              </a:spcBef>
              <a:buSzPts val="1833"/>
              <a:buFont typeface="Arial" panose="020B0604020202020204" pitchFamily="34" charset="0"/>
              <a:buChar char="•"/>
            </a:pPr>
            <a:r>
              <a:rPr lang="en-US" altLang="zh-TW" sz="1800" b="1" kern="1200" dirty="0">
                <a:solidFill>
                  <a:schemeClr val="tx1"/>
                </a:solidFill>
                <a:latin typeface="Microsoft JhengHei UI" panose="020B0604030504040204" pitchFamily="34" charset="-120"/>
                <a:ea typeface="Microsoft JhengHei UI" panose="020B0604030504040204" pitchFamily="34" charset="-120"/>
              </a:rPr>
              <a:t>system</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en-US" altLang="zh-TW" sz="1800" b="1" kern="1200" dirty="0">
                <a:solidFill>
                  <a:schemeClr val="tx1"/>
                </a:solidFill>
                <a:latin typeface="Microsoft JhengHei UI" panose="020B0604030504040204" pitchFamily="34" charset="-120"/>
                <a:ea typeface="Microsoft JhengHei UI" panose="020B0604030504040204" pitchFamily="34" charset="-120"/>
              </a:rPr>
              <a:t>:</a:t>
            </a:r>
            <a:r>
              <a:rPr lang="zh-TW" altLang="en-US" sz="1800" b="1" kern="1200" dirty="0">
                <a:solidFill>
                  <a:schemeClr val="tx1"/>
                </a:solidFill>
                <a:latin typeface="Microsoft JhengHei UI" panose="020B0604030504040204" pitchFamily="34" charset="-120"/>
                <a:ea typeface="Microsoft JhengHei UI" panose="020B0604030504040204" pitchFamily="34" charset="-120"/>
              </a:rPr>
              <a:t> </a:t>
            </a:r>
            <a:r>
              <a:rPr lang="zh-TW" altLang="en-US" sz="1800" kern="1200" dirty="0" smtClean="0">
                <a:solidFill>
                  <a:schemeClr val="tx1"/>
                </a:solidFill>
                <a:latin typeface="Microsoft JhengHei UI" panose="020B0604030504040204" pitchFamily="34" charset="-120"/>
                <a:ea typeface="Microsoft JhengHei UI" panose="020B0604030504040204" pitchFamily="34" charset="-120"/>
                <a:sym typeface="Microsoft Yahei"/>
              </a:rPr>
              <a:t>指</a:t>
            </a:r>
            <a:r>
              <a:rPr lang="zh-TW" altLang="en-US" sz="1800" dirty="0"/>
              <a:t>特定的場域及對話</a:t>
            </a:r>
            <a:r>
              <a:rPr lang="zh-TW" altLang="en-US" sz="1800" dirty="0" smtClean="0"/>
              <a:t>資訊，可為機器人功能設定</a:t>
            </a:r>
            <a:r>
              <a:rPr lang="en-US" altLang="zh-TW" sz="1800" b="1" kern="1200" dirty="0">
                <a:solidFill>
                  <a:schemeClr val="tx1"/>
                </a:solidFill>
                <a:latin typeface="Microsoft JhengHei UI" panose="020B0604030504040204" pitchFamily="34" charset="-120"/>
                <a:ea typeface="Microsoft JhengHei UI" panose="020B0604030504040204" pitchFamily="34" charset="-120"/>
                <a:sym typeface="Microsoft Yahei"/>
              </a:rPr>
              <a:t>	</a:t>
            </a:r>
            <a:r>
              <a:rPr lang="en-US" altLang="zh-TW" sz="1800" dirty="0" smtClean="0"/>
              <a:t>				</a:t>
            </a:r>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訓練階段</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19</a:t>
            </a:fld>
            <a:endParaRPr lang="zh-CN" altLang="en-US"/>
          </a:p>
        </p:txBody>
      </p:sp>
      <p:pic>
        <p:nvPicPr>
          <p:cNvPr id="7" name="圖片 6"/>
          <p:cNvPicPr>
            <a:picLocks noChangeAspect="1"/>
          </p:cNvPicPr>
          <p:nvPr/>
        </p:nvPicPr>
        <p:blipFill rotWithShape="1">
          <a:blip r:embed="rId3"/>
          <a:srcRect b="8033"/>
          <a:stretch/>
        </p:blipFill>
        <p:spPr>
          <a:xfrm>
            <a:off x="1194662" y="3540216"/>
            <a:ext cx="7142310" cy="1996737"/>
          </a:xfrm>
          <a:prstGeom prst="rect">
            <a:avLst/>
          </a:prstGeom>
        </p:spPr>
      </p:pic>
      <p:sp>
        <p:nvSpPr>
          <p:cNvPr id="8" name="矩形 7"/>
          <p:cNvSpPr/>
          <p:nvPr/>
        </p:nvSpPr>
        <p:spPr>
          <a:xfrm>
            <a:off x="2217894" y="4256131"/>
            <a:ext cx="2351464" cy="8431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2991013" y="5563183"/>
            <a:ext cx="3549608"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12.</a:t>
            </a:r>
            <a:r>
              <a:rPr lang="en-US" altLang="zh-TW" b="1" dirty="0" smtClean="0">
                <a:ea typeface="微軟正黑體" panose="020B0604030504040204" pitchFamily="34" charset="-120"/>
              </a:rPr>
              <a:t>GPT-3.5-turbo</a:t>
            </a:r>
            <a:r>
              <a:rPr lang="zh-TW" altLang="en-US" b="1" dirty="0">
                <a:ea typeface="微軟正黑體" panose="020B0604030504040204" pitchFamily="34" charset="-120"/>
              </a:rPr>
              <a:t>的</a:t>
            </a:r>
            <a:r>
              <a:rPr lang="zh-TW" altLang="en-US" b="1" dirty="0" smtClean="0">
                <a:ea typeface="微軟正黑體" panose="020B0604030504040204" pitchFamily="34" charset="-120"/>
              </a:rPr>
              <a:t>三個</a:t>
            </a:r>
            <a:r>
              <a:rPr lang="en-US" altLang="zh-TW" b="1" dirty="0" smtClean="0">
                <a:ea typeface="微軟正黑體" panose="020B0604030504040204" pitchFamily="34" charset="-120"/>
              </a:rPr>
              <a:t>roles</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241118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grpSp>
        <p:nvGrpSpPr>
          <p:cNvPr id="34" name="Google Shape;834;ged4e8e72d7_2_778">
            <a:extLst>
              <a:ext uri="{FF2B5EF4-FFF2-40B4-BE49-F238E27FC236}">
                <a16:creationId xmlns:a16="http://schemas.microsoft.com/office/drawing/2014/main" id="{8B54A52A-5D1B-4F47-B5D7-B87FDF2E9894}"/>
              </a:ext>
            </a:extLst>
          </p:cNvPr>
          <p:cNvGrpSpPr/>
          <p:nvPr/>
        </p:nvGrpSpPr>
        <p:grpSpPr>
          <a:xfrm>
            <a:off x="7122875" y="435020"/>
            <a:ext cx="5544300" cy="847292"/>
            <a:chOff x="551593" y="497013"/>
            <a:chExt cx="5544300" cy="847292"/>
          </a:xfrm>
        </p:grpSpPr>
        <p:sp>
          <p:nvSpPr>
            <p:cNvPr id="35" name="Google Shape;835;ged4e8e72d7_2_778">
              <a:extLst>
                <a:ext uri="{FF2B5EF4-FFF2-40B4-BE49-F238E27FC236}">
                  <a16:creationId xmlns:a16="http://schemas.microsoft.com/office/drawing/2014/main" id="{AC9C0F7A-E60E-4656-870F-62516FF4BD17}"/>
                </a:ext>
              </a:extLst>
            </p:cNvPr>
            <p:cNvSpPr/>
            <p:nvPr/>
          </p:nvSpPr>
          <p:spPr>
            <a:xfrm>
              <a:off x="551593" y="497013"/>
              <a:ext cx="55443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zh-TW" sz="4800" b="0" i="0" u="none" strike="noStrike" cap="none" dirty="0">
                  <a:solidFill>
                    <a:srgbClr val="3B3838"/>
                  </a:solidFill>
                  <a:latin typeface="Microsoft Yahei"/>
                  <a:ea typeface="Microsoft Yahei"/>
                  <a:cs typeface="Microsoft Yahei"/>
                  <a:sym typeface="Microsoft Yahei"/>
                </a:rPr>
                <a:t>CONTENTS</a:t>
              </a:r>
              <a:endParaRPr sz="4800" b="0" i="0" u="none" strike="noStrike" cap="none" dirty="0">
                <a:solidFill>
                  <a:srgbClr val="3B3838"/>
                </a:solidFill>
                <a:latin typeface="Microsoft Yahei"/>
                <a:ea typeface="Microsoft Yahei"/>
                <a:cs typeface="Microsoft Yahei"/>
                <a:sym typeface="Microsoft Yahei"/>
              </a:endParaRPr>
            </a:p>
          </p:txBody>
        </p:sp>
        <p:cxnSp>
          <p:nvCxnSpPr>
            <p:cNvPr id="36" name="Google Shape;836;ged4e8e72d7_2_778">
              <a:extLst>
                <a:ext uri="{FF2B5EF4-FFF2-40B4-BE49-F238E27FC236}">
                  <a16:creationId xmlns:a16="http://schemas.microsoft.com/office/drawing/2014/main" id="{B6B58F60-BD05-4851-8BC8-3DDFC4532B1C}"/>
                </a:ext>
              </a:extLst>
            </p:cNvPr>
            <p:cNvCxnSpPr/>
            <p:nvPr/>
          </p:nvCxnSpPr>
          <p:spPr>
            <a:xfrm>
              <a:off x="707839" y="1344305"/>
              <a:ext cx="5119800" cy="0"/>
            </a:xfrm>
            <a:prstGeom prst="straightConnector1">
              <a:avLst/>
            </a:prstGeom>
            <a:noFill/>
            <a:ln w="25400" cap="flat" cmpd="sng">
              <a:solidFill>
                <a:srgbClr val="3B3838"/>
              </a:solidFill>
              <a:prstDash val="solid"/>
              <a:miter lim="800000"/>
              <a:headEnd type="none" w="sm" len="sm"/>
              <a:tailEnd type="none" w="sm" len="sm"/>
            </a:ln>
          </p:spPr>
        </p:cxnSp>
      </p:grpSp>
      <p:grpSp>
        <p:nvGrpSpPr>
          <p:cNvPr id="37" name="Google Shape;837;ged4e8e72d7_2_778">
            <a:extLst>
              <a:ext uri="{FF2B5EF4-FFF2-40B4-BE49-F238E27FC236}">
                <a16:creationId xmlns:a16="http://schemas.microsoft.com/office/drawing/2014/main" id="{B18332CA-62DD-42AA-BF5A-3DFC626384BC}"/>
              </a:ext>
            </a:extLst>
          </p:cNvPr>
          <p:cNvGrpSpPr/>
          <p:nvPr/>
        </p:nvGrpSpPr>
        <p:grpSpPr>
          <a:xfrm>
            <a:off x="2326986" y="1468573"/>
            <a:ext cx="3769014" cy="914400"/>
            <a:chOff x="569148" y="3180235"/>
            <a:chExt cx="3769014" cy="914400"/>
          </a:xfrm>
        </p:grpSpPr>
        <p:sp>
          <p:nvSpPr>
            <p:cNvPr id="38" name="Google Shape;838;ged4e8e72d7_2_778">
              <a:extLst>
                <a:ext uri="{FF2B5EF4-FFF2-40B4-BE49-F238E27FC236}">
                  <a16:creationId xmlns:a16="http://schemas.microsoft.com/office/drawing/2014/main" id="{8502163C-C99F-4E86-9542-2F4CE39D1C7B}"/>
                </a:ext>
              </a:extLst>
            </p:cNvPr>
            <p:cNvSpPr/>
            <p:nvPr/>
          </p:nvSpPr>
          <p:spPr>
            <a:xfrm rot="-2700000">
              <a:off x="654679" y="3269382"/>
              <a:ext cx="743311" cy="736098"/>
            </a:xfrm>
            <a:prstGeom prst="rect">
              <a:avLst/>
            </a:prstGeom>
            <a:noFill/>
            <a:ln w="19050" cap="flat" cmpd="sng">
              <a:solidFill>
                <a:srgbClr val="B6C6DD">
                  <a:alpha val="5098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3B3838"/>
                </a:solidFill>
                <a:latin typeface="Microsoft Yahei"/>
                <a:ea typeface="Microsoft Yahei"/>
                <a:cs typeface="Microsoft Yahei"/>
                <a:sym typeface="Microsoft Yahei"/>
              </a:endParaRPr>
            </a:p>
          </p:txBody>
        </p:sp>
        <p:grpSp>
          <p:nvGrpSpPr>
            <p:cNvPr id="39" name="Google Shape;839;ged4e8e72d7_2_778">
              <a:extLst>
                <a:ext uri="{FF2B5EF4-FFF2-40B4-BE49-F238E27FC236}">
                  <a16:creationId xmlns:a16="http://schemas.microsoft.com/office/drawing/2014/main" id="{224C9CD1-B8AA-4F6D-BCEE-878C0BB6B154}"/>
                </a:ext>
              </a:extLst>
            </p:cNvPr>
            <p:cNvGrpSpPr/>
            <p:nvPr/>
          </p:nvGrpSpPr>
          <p:grpSpPr>
            <a:xfrm>
              <a:off x="569148" y="3180235"/>
              <a:ext cx="3769014" cy="914400"/>
              <a:chOff x="569148" y="3180235"/>
              <a:chExt cx="3769014" cy="914400"/>
            </a:xfrm>
          </p:grpSpPr>
          <p:sp>
            <p:nvSpPr>
              <p:cNvPr id="40" name="Google Shape;840;ged4e8e72d7_2_778">
                <a:extLst>
                  <a:ext uri="{FF2B5EF4-FFF2-40B4-BE49-F238E27FC236}">
                    <a16:creationId xmlns:a16="http://schemas.microsoft.com/office/drawing/2014/main" id="{4C656750-2C20-412E-96E5-3553EA9A2989}"/>
                  </a:ext>
                </a:extLst>
              </p:cNvPr>
              <p:cNvSpPr txBox="1"/>
              <p:nvPr/>
            </p:nvSpPr>
            <p:spPr>
              <a:xfrm>
                <a:off x="1549362" y="3383659"/>
                <a:ext cx="2788800" cy="46162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400"/>
                  <a:buFont typeface="Arial"/>
                  <a:buNone/>
                </a:pPr>
                <a:r>
                  <a:rPr lang="zh-TW" altLang="en-US" sz="2400" b="1" dirty="0">
                    <a:solidFill>
                      <a:srgbClr val="333333"/>
                    </a:solidFill>
                    <a:latin typeface="Georgia" panose="02040502050405020303" pitchFamily="18" charset="0"/>
                  </a:rPr>
                  <a:t>研究介紹</a:t>
                </a:r>
                <a:endParaRPr lang="en-US" altLang="zh-TW" sz="1800" b="1" i="0" u="none" strike="noStrike" cap="none" dirty="0">
                  <a:solidFill>
                    <a:schemeClr val="dk1"/>
                  </a:solidFill>
                  <a:latin typeface="Arial"/>
                  <a:ea typeface="Arial"/>
                  <a:cs typeface="Arial"/>
                  <a:sym typeface="Arial"/>
                </a:endParaRPr>
              </a:p>
            </p:txBody>
          </p:sp>
          <p:sp>
            <p:nvSpPr>
              <p:cNvPr id="41" name="Google Shape;841;ged4e8e72d7_2_778">
                <a:extLst>
                  <a:ext uri="{FF2B5EF4-FFF2-40B4-BE49-F238E27FC236}">
                    <a16:creationId xmlns:a16="http://schemas.microsoft.com/office/drawing/2014/main" id="{EF71935E-1666-41E4-8DB3-5B1810003757}"/>
                  </a:ext>
                </a:extLst>
              </p:cNvPr>
              <p:cNvSpPr/>
              <p:nvPr/>
            </p:nvSpPr>
            <p:spPr>
              <a:xfrm>
                <a:off x="569148" y="3180235"/>
                <a:ext cx="914400" cy="9144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zh-TW" sz="4800" b="1" i="0" u="none" strike="noStrike" cap="none" dirty="0">
                    <a:solidFill>
                      <a:srgbClr val="3B3838"/>
                    </a:solidFill>
                    <a:latin typeface="Microsoft Yahei"/>
                    <a:ea typeface="Microsoft Yahei"/>
                    <a:cs typeface="Microsoft Yahei"/>
                    <a:sym typeface="Microsoft Yahei"/>
                  </a:rPr>
                  <a:t>1</a:t>
                </a:r>
                <a:endParaRPr sz="4800" b="1" i="0" u="none" strike="noStrike" cap="none" dirty="0">
                  <a:solidFill>
                    <a:srgbClr val="3B3838"/>
                  </a:solidFill>
                  <a:latin typeface="Microsoft Yahei"/>
                  <a:ea typeface="Microsoft Yahei"/>
                  <a:cs typeface="Microsoft Yahei"/>
                  <a:sym typeface="Microsoft Yahei"/>
                </a:endParaRPr>
              </a:p>
            </p:txBody>
          </p:sp>
        </p:grpSp>
      </p:grpSp>
      <p:grpSp>
        <p:nvGrpSpPr>
          <p:cNvPr id="42" name="Google Shape;842;ged4e8e72d7_2_778">
            <a:extLst>
              <a:ext uri="{FF2B5EF4-FFF2-40B4-BE49-F238E27FC236}">
                <a16:creationId xmlns:a16="http://schemas.microsoft.com/office/drawing/2014/main" id="{1EF805BF-E1C0-415F-B3E7-07AFC6E4DEB2}"/>
              </a:ext>
            </a:extLst>
          </p:cNvPr>
          <p:cNvGrpSpPr/>
          <p:nvPr/>
        </p:nvGrpSpPr>
        <p:grpSpPr>
          <a:xfrm>
            <a:off x="5453131" y="2382973"/>
            <a:ext cx="3872817" cy="914400"/>
            <a:chOff x="6887633" y="3186685"/>
            <a:chExt cx="3947608" cy="914400"/>
          </a:xfrm>
        </p:grpSpPr>
        <p:sp>
          <p:nvSpPr>
            <p:cNvPr id="43" name="Google Shape;843;ged4e8e72d7_2_778">
              <a:extLst>
                <a:ext uri="{FF2B5EF4-FFF2-40B4-BE49-F238E27FC236}">
                  <a16:creationId xmlns:a16="http://schemas.microsoft.com/office/drawing/2014/main" id="{9D67CCFF-7C37-4029-AE4A-25776F419027}"/>
                </a:ext>
              </a:extLst>
            </p:cNvPr>
            <p:cNvSpPr txBox="1"/>
            <p:nvPr/>
          </p:nvSpPr>
          <p:spPr>
            <a:xfrm>
              <a:off x="7899141" y="3427669"/>
              <a:ext cx="2936100" cy="46162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400"/>
                <a:buFont typeface="Arial"/>
                <a:buNone/>
              </a:pPr>
              <a:r>
                <a:rPr lang="zh-TW" altLang="en-US" sz="2400" b="1" dirty="0" smtClean="0">
                  <a:solidFill>
                    <a:srgbClr val="333333"/>
                  </a:solidFill>
                  <a:latin typeface="Georgia" panose="02040502050405020303" pitchFamily="18" charset="0"/>
                </a:rPr>
                <a:t>相關文獻</a:t>
              </a:r>
              <a:endParaRPr lang="en-US" altLang="zh-TW" sz="1800" b="1" i="0" u="none" strike="noStrike" cap="none" dirty="0">
                <a:solidFill>
                  <a:schemeClr val="dk1"/>
                </a:solidFill>
                <a:latin typeface="Arial"/>
                <a:ea typeface="Arial"/>
                <a:cs typeface="Arial"/>
                <a:sym typeface="Arial"/>
              </a:endParaRPr>
            </a:p>
          </p:txBody>
        </p:sp>
        <p:sp>
          <p:nvSpPr>
            <p:cNvPr id="44" name="Google Shape;844;ged4e8e72d7_2_778">
              <a:extLst>
                <a:ext uri="{FF2B5EF4-FFF2-40B4-BE49-F238E27FC236}">
                  <a16:creationId xmlns:a16="http://schemas.microsoft.com/office/drawing/2014/main" id="{DE613B6E-6B45-40A9-9CD4-FDDF38456516}"/>
                </a:ext>
              </a:extLst>
            </p:cNvPr>
            <p:cNvSpPr/>
            <p:nvPr/>
          </p:nvSpPr>
          <p:spPr>
            <a:xfrm>
              <a:off x="6887633" y="3186685"/>
              <a:ext cx="914400" cy="9144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zh-TW" sz="4800" b="1" i="0" u="none" strike="noStrike" cap="none" dirty="0">
                  <a:solidFill>
                    <a:srgbClr val="3B3838"/>
                  </a:solidFill>
                  <a:latin typeface="Microsoft Yahei"/>
                  <a:ea typeface="Microsoft Yahei"/>
                  <a:cs typeface="Microsoft Yahei"/>
                  <a:sym typeface="Microsoft Yahei"/>
                </a:rPr>
                <a:t>2</a:t>
              </a:r>
              <a:endParaRPr sz="4800" b="1" i="0" u="none" strike="noStrike" cap="none" dirty="0">
                <a:solidFill>
                  <a:srgbClr val="3B3838"/>
                </a:solidFill>
                <a:latin typeface="Microsoft Yahei"/>
                <a:ea typeface="Microsoft Yahei"/>
                <a:cs typeface="Microsoft Yahei"/>
                <a:sym typeface="Microsoft Yahei"/>
              </a:endParaRPr>
            </a:p>
          </p:txBody>
        </p:sp>
        <p:sp>
          <p:nvSpPr>
            <p:cNvPr id="45" name="Google Shape;845;ged4e8e72d7_2_778">
              <a:extLst>
                <a:ext uri="{FF2B5EF4-FFF2-40B4-BE49-F238E27FC236}">
                  <a16:creationId xmlns:a16="http://schemas.microsoft.com/office/drawing/2014/main" id="{4843780A-A304-4242-B517-94022518C5B8}"/>
                </a:ext>
              </a:extLst>
            </p:cNvPr>
            <p:cNvSpPr/>
            <p:nvPr/>
          </p:nvSpPr>
          <p:spPr>
            <a:xfrm rot="-2700000">
              <a:off x="6970121" y="3269382"/>
              <a:ext cx="743311" cy="736098"/>
            </a:xfrm>
            <a:prstGeom prst="rect">
              <a:avLst/>
            </a:prstGeom>
            <a:noFill/>
            <a:ln w="19050" cap="flat" cmpd="sng">
              <a:solidFill>
                <a:srgbClr val="B6C6DD">
                  <a:alpha val="5098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3B3838"/>
                </a:solidFill>
                <a:latin typeface="Microsoft Yahei"/>
                <a:ea typeface="Microsoft Yahei"/>
                <a:cs typeface="Microsoft Yahei"/>
                <a:sym typeface="Microsoft Yahei"/>
              </a:endParaRPr>
            </a:p>
          </p:txBody>
        </p:sp>
      </p:grpSp>
      <p:grpSp>
        <p:nvGrpSpPr>
          <p:cNvPr id="46" name="Google Shape;846;ged4e8e72d7_2_778">
            <a:extLst>
              <a:ext uri="{FF2B5EF4-FFF2-40B4-BE49-F238E27FC236}">
                <a16:creationId xmlns:a16="http://schemas.microsoft.com/office/drawing/2014/main" id="{71A8CD5C-454B-47F3-A0BA-CEB1911AA9FE}"/>
              </a:ext>
            </a:extLst>
          </p:cNvPr>
          <p:cNvGrpSpPr/>
          <p:nvPr/>
        </p:nvGrpSpPr>
        <p:grpSpPr>
          <a:xfrm>
            <a:off x="2326986" y="3283710"/>
            <a:ext cx="4023726" cy="914400"/>
            <a:chOff x="233397" y="4890514"/>
            <a:chExt cx="3703200" cy="914400"/>
          </a:xfrm>
        </p:grpSpPr>
        <p:sp>
          <p:nvSpPr>
            <p:cNvPr id="47" name="Google Shape;847;ged4e8e72d7_2_778">
              <a:extLst>
                <a:ext uri="{FF2B5EF4-FFF2-40B4-BE49-F238E27FC236}">
                  <a16:creationId xmlns:a16="http://schemas.microsoft.com/office/drawing/2014/main" id="{BF0297D6-4ADA-4B81-883C-45CB368C9FE7}"/>
                </a:ext>
              </a:extLst>
            </p:cNvPr>
            <p:cNvSpPr txBox="1"/>
            <p:nvPr/>
          </p:nvSpPr>
          <p:spPr>
            <a:xfrm>
              <a:off x="1147797" y="5147609"/>
              <a:ext cx="2788800" cy="46162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400"/>
                <a:buFont typeface="Arial"/>
                <a:buNone/>
              </a:pPr>
              <a:r>
                <a:rPr lang="zh-TW" altLang="en-US" sz="2400" b="1" dirty="0" smtClean="0">
                  <a:solidFill>
                    <a:srgbClr val="333333"/>
                  </a:solidFill>
                  <a:latin typeface="Georgia" panose="02040502050405020303" pitchFamily="18" charset="0"/>
                </a:rPr>
                <a:t>執行方法</a:t>
              </a:r>
              <a:endParaRPr lang="en-US" sz="1800" b="1" i="0" u="none" strike="noStrike" cap="none" dirty="0">
                <a:solidFill>
                  <a:schemeClr val="dk1"/>
                </a:solidFill>
                <a:latin typeface="Arial"/>
                <a:ea typeface="Arial"/>
                <a:cs typeface="Arial"/>
                <a:sym typeface="Arial"/>
              </a:endParaRPr>
            </a:p>
          </p:txBody>
        </p:sp>
        <p:sp>
          <p:nvSpPr>
            <p:cNvPr id="48" name="Google Shape;848;ged4e8e72d7_2_778">
              <a:extLst>
                <a:ext uri="{FF2B5EF4-FFF2-40B4-BE49-F238E27FC236}">
                  <a16:creationId xmlns:a16="http://schemas.microsoft.com/office/drawing/2014/main" id="{3008BA1B-0025-4E57-8931-BC9579CF04A7}"/>
                </a:ext>
              </a:extLst>
            </p:cNvPr>
            <p:cNvSpPr/>
            <p:nvPr/>
          </p:nvSpPr>
          <p:spPr>
            <a:xfrm>
              <a:off x="233397" y="4890514"/>
              <a:ext cx="914400" cy="9144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zh-TW" sz="4800" b="1" i="0" u="none" strike="noStrike" cap="none" dirty="0">
                  <a:solidFill>
                    <a:srgbClr val="3B3838"/>
                  </a:solidFill>
                  <a:latin typeface="Microsoft Yahei"/>
                  <a:ea typeface="Microsoft Yahei"/>
                  <a:cs typeface="Microsoft Yahei"/>
                  <a:sym typeface="Microsoft Yahei"/>
                </a:rPr>
                <a:t>3</a:t>
              </a:r>
              <a:endParaRPr sz="4800" b="1" i="0" u="none" strike="noStrike" cap="none" dirty="0">
                <a:solidFill>
                  <a:srgbClr val="3B3838"/>
                </a:solidFill>
                <a:latin typeface="Microsoft Yahei"/>
                <a:ea typeface="Microsoft Yahei"/>
                <a:cs typeface="Microsoft Yahei"/>
                <a:sym typeface="Microsoft Yahei"/>
              </a:endParaRPr>
            </a:p>
          </p:txBody>
        </p:sp>
        <p:sp>
          <p:nvSpPr>
            <p:cNvPr id="49" name="Google Shape;849;ged4e8e72d7_2_778">
              <a:extLst>
                <a:ext uri="{FF2B5EF4-FFF2-40B4-BE49-F238E27FC236}">
                  <a16:creationId xmlns:a16="http://schemas.microsoft.com/office/drawing/2014/main" id="{5CCCADEE-211A-4B52-9B15-35CF4A305C70}"/>
                </a:ext>
              </a:extLst>
            </p:cNvPr>
            <p:cNvSpPr/>
            <p:nvPr/>
          </p:nvSpPr>
          <p:spPr>
            <a:xfrm rot="-2700000">
              <a:off x="317086" y="4989065"/>
              <a:ext cx="743311" cy="736098"/>
            </a:xfrm>
            <a:prstGeom prst="rect">
              <a:avLst/>
            </a:prstGeom>
            <a:noFill/>
            <a:ln w="19050" cap="flat" cmpd="sng">
              <a:solidFill>
                <a:srgbClr val="B6C6DD">
                  <a:alpha val="5098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3B3838"/>
                </a:solidFill>
                <a:latin typeface="Microsoft Yahei"/>
                <a:ea typeface="Microsoft Yahei"/>
                <a:cs typeface="Microsoft Yahei"/>
                <a:sym typeface="Microsoft Yahei"/>
              </a:endParaRPr>
            </a:p>
          </p:txBody>
        </p:sp>
      </p:grpSp>
      <p:grpSp>
        <p:nvGrpSpPr>
          <p:cNvPr id="50" name="Google Shape;850;ged4e8e72d7_2_778">
            <a:extLst>
              <a:ext uri="{FF2B5EF4-FFF2-40B4-BE49-F238E27FC236}">
                <a16:creationId xmlns:a16="http://schemas.microsoft.com/office/drawing/2014/main" id="{06E3F304-E361-49D1-A58A-CCB7663B195B}"/>
              </a:ext>
            </a:extLst>
          </p:cNvPr>
          <p:cNvGrpSpPr/>
          <p:nvPr/>
        </p:nvGrpSpPr>
        <p:grpSpPr>
          <a:xfrm>
            <a:off x="5453131" y="4301774"/>
            <a:ext cx="3763566" cy="914400"/>
            <a:chOff x="6887633" y="4890514"/>
            <a:chExt cx="3763566" cy="914400"/>
          </a:xfrm>
        </p:grpSpPr>
        <p:sp>
          <p:nvSpPr>
            <p:cNvPr id="51" name="Google Shape;851;ged4e8e72d7_2_778">
              <a:extLst>
                <a:ext uri="{FF2B5EF4-FFF2-40B4-BE49-F238E27FC236}">
                  <a16:creationId xmlns:a16="http://schemas.microsoft.com/office/drawing/2014/main" id="{E585E425-E137-48CB-A7BB-90802570C527}"/>
                </a:ext>
              </a:extLst>
            </p:cNvPr>
            <p:cNvSpPr txBox="1"/>
            <p:nvPr/>
          </p:nvSpPr>
          <p:spPr>
            <a:xfrm>
              <a:off x="7862399" y="5157184"/>
              <a:ext cx="2788800" cy="461624"/>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zh-TW" altLang="en-US" sz="2400" b="1" dirty="0" smtClean="0">
                  <a:solidFill>
                    <a:srgbClr val="333333"/>
                  </a:solidFill>
                  <a:latin typeface="Georgia" panose="02040502050405020303" pitchFamily="18" charset="0"/>
                  <a:sym typeface="Microsoft Yahei"/>
                </a:rPr>
                <a:t>實驗結果</a:t>
              </a:r>
              <a:endParaRPr lang="en-US" sz="2400" b="1" dirty="0">
                <a:solidFill>
                  <a:srgbClr val="333333"/>
                </a:solidFill>
                <a:latin typeface="Georgia" panose="02040502050405020303" pitchFamily="18" charset="0"/>
                <a:sym typeface="Microsoft Yahei"/>
              </a:endParaRPr>
            </a:p>
          </p:txBody>
        </p:sp>
        <p:sp>
          <p:nvSpPr>
            <p:cNvPr id="52" name="Google Shape;852;ged4e8e72d7_2_778">
              <a:extLst>
                <a:ext uri="{FF2B5EF4-FFF2-40B4-BE49-F238E27FC236}">
                  <a16:creationId xmlns:a16="http://schemas.microsoft.com/office/drawing/2014/main" id="{C0AF13D5-5713-4241-8883-6C6481893978}"/>
                </a:ext>
              </a:extLst>
            </p:cNvPr>
            <p:cNvSpPr/>
            <p:nvPr/>
          </p:nvSpPr>
          <p:spPr>
            <a:xfrm>
              <a:off x="6887633" y="4890514"/>
              <a:ext cx="914400" cy="9144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zh-TW" sz="4800" b="1" i="0" u="none" strike="noStrike" cap="none" dirty="0">
                  <a:solidFill>
                    <a:srgbClr val="3B3838"/>
                  </a:solidFill>
                  <a:latin typeface="Microsoft Yahei"/>
                  <a:ea typeface="Microsoft Yahei"/>
                  <a:cs typeface="Microsoft Yahei"/>
                  <a:sym typeface="Microsoft Yahei"/>
                </a:rPr>
                <a:t>4</a:t>
              </a:r>
              <a:endParaRPr sz="4800" b="1" i="0" u="none" strike="noStrike" cap="none" dirty="0">
                <a:solidFill>
                  <a:srgbClr val="3B3838"/>
                </a:solidFill>
                <a:latin typeface="Microsoft Yahei"/>
                <a:ea typeface="Microsoft Yahei"/>
                <a:cs typeface="Microsoft Yahei"/>
                <a:sym typeface="Microsoft Yahei"/>
              </a:endParaRPr>
            </a:p>
          </p:txBody>
        </p:sp>
        <p:sp>
          <p:nvSpPr>
            <p:cNvPr id="53" name="Google Shape;853;ged4e8e72d7_2_778">
              <a:extLst>
                <a:ext uri="{FF2B5EF4-FFF2-40B4-BE49-F238E27FC236}">
                  <a16:creationId xmlns:a16="http://schemas.microsoft.com/office/drawing/2014/main" id="{E9C7EB99-D35B-4865-8D17-F017E176E95E}"/>
                </a:ext>
              </a:extLst>
            </p:cNvPr>
            <p:cNvSpPr/>
            <p:nvPr/>
          </p:nvSpPr>
          <p:spPr>
            <a:xfrm rot="-2700000">
              <a:off x="6967691" y="4989065"/>
              <a:ext cx="743311" cy="736098"/>
            </a:xfrm>
            <a:prstGeom prst="rect">
              <a:avLst/>
            </a:prstGeom>
            <a:noFill/>
            <a:ln w="19050" cap="flat" cmpd="sng">
              <a:solidFill>
                <a:srgbClr val="B6C6DD">
                  <a:alpha val="5098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3B3838"/>
                </a:solidFill>
                <a:latin typeface="Microsoft Yahei"/>
                <a:ea typeface="Microsoft Yahei"/>
                <a:cs typeface="Microsoft Yahei"/>
                <a:sym typeface="Microsoft Yahei"/>
              </a:endParaRPr>
            </a:p>
          </p:txBody>
        </p:sp>
      </p:grpSp>
      <p:sp>
        <p:nvSpPr>
          <p:cNvPr id="2" name="投影片編號版面配置區 1">
            <a:extLst>
              <a:ext uri="{FF2B5EF4-FFF2-40B4-BE49-F238E27FC236}">
                <a16:creationId xmlns:a16="http://schemas.microsoft.com/office/drawing/2014/main" id="{D2001C44-4DAE-4331-87F4-67384E42474C}"/>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a:t>
            </a:fld>
            <a:endParaRPr lang="zh-CN" altLang="en-US" dirty="0"/>
          </a:p>
        </p:txBody>
      </p:sp>
      <p:grpSp>
        <p:nvGrpSpPr>
          <p:cNvPr id="23" name="Google Shape;850;ged4e8e72d7_2_778">
            <a:extLst>
              <a:ext uri="{FF2B5EF4-FFF2-40B4-BE49-F238E27FC236}">
                <a16:creationId xmlns:a16="http://schemas.microsoft.com/office/drawing/2014/main" id="{06E3F304-E361-49D1-A58A-CCB7663B195B}"/>
              </a:ext>
            </a:extLst>
          </p:cNvPr>
          <p:cNvGrpSpPr/>
          <p:nvPr/>
        </p:nvGrpSpPr>
        <p:grpSpPr>
          <a:xfrm>
            <a:off x="2332434" y="5291425"/>
            <a:ext cx="3763566" cy="914400"/>
            <a:chOff x="6887633" y="4890514"/>
            <a:chExt cx="3763566" cy="914400"/>
          </a:xfrm>
        </p:grpSpPr>
        <p:sp>
          <p:nvSpPr>
            <p:cNvPr id="24" name="Google Shape;851;ged4e8e72d7_2_778">
              <a:extLst>
                <a:ext uri="{FF2B5EF4-FFF2-40B4-BE49-F238E27FC236}">
                  <a16:creationId xmlns:a16="http://schemas.microsoft.com/office/drawing/2014/main" id="{E585E425-E137-48CB-A7BB-90802570C527}"/>
                </a:ext>
              </a:extLst>
            </p:cNvPr>
            <p:cNvSpPr txBox="1"/>
            <p:nvPr/>
          </p:nvSpPr>
          <p:spPr>
            <a:xfrm>
              <a:off x="7862399" y="5157184"/>
              <a:ext cx="2788800" cy="461624"/>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zh-TW" altLang="en-US" sz="2400" b="1" dirty="0" smtClean="0">
                  <a:solidFill>
                    <a:srgbClr val="333333"/>
                  </a:solidFill>
                  <a:latin typeface="Georgia" panose="02040502050405020303" pitchFamily="18" charset="0"/>
                  <a:sym typeface="Microsoft Yahei"/>
                </a:rPr>
                <a:t>結論與未來展望</a:t>
              </a:r>
              <a:endParaRPr lang="en-US" sz="2400" b="1" dirty="0">
                <a:solidFill>
                  <a:srgbClr val="333333"/>
                </a:solidFill>
                <a:latin typeface="Georgia" panose="02040502050405020303" pitchFamily="18" charset="0"/>
                <a:sym typeface="Microsoft Yahei"/>
              </a:endParaRPr>
            </a:p>
          </p:txBody>
        </p:sp>
        <p:sp>
          <p:nvSpPr>
            <p:cNvPr id="25" name="Google Shape;852;ged4e8e72d7_2_778">
              <a:extLst>
                <a:ext uri="{FF2B5EF4-FFF2-40B4-BE49-F238E27FC236}">
                  <a16:creationId xmlns:a16="http://schemas.microsoft.com/office/drawing/2014/main" id="{C0AF13D5-5713-4241-8883-6C6481893978}"/>
                </a:ext>
              </a:extLst>
            </p:cNvPr>
            <p:cNvSpPr/>
            <p:nvPr/>
          </p:nvSpPr>
          <p:spPr>
            <a:xfrm>
              <a:off x="6887633" y="4890514"/>
              <a:ext cx="914400" cy="91440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B3838"/>
                </a:buClr>
                <a:buSzPts val="4800"/>
                <a:buFont typeface="Microsoft Yahei"/>
                <a:buNone/>
              </a:pPr>
              <a:r>
                <a:rPr lang="en-US" altLang="zh-TW" sz="4800" b="1" i="0" u="none" strike="noStrike" cap="none" dirty="0" smtClean="0">
                  <a:solidFill>
                    <a:srgbClr val="3B3838"/>
                  </a:solidFill>
                  <a:latin typeface="Microsoft Yahei"/>
                  <a:ea typeface="Microsoft Yahei"/>
                  <a:cs typeface="Microsoft Yahei"/>
                  <a:sym typeface="Microsoft Yahei"/>
                </a:rPr>
                <a:t>5</a:t>
              </a:r>
              <a:endParaRPr sz="4800" b="1" i="0" u="none" strike="noStrike" cap="none" dirty="0">
                <a:solidFill>
                  <a:srgbClr val="3B3838"/>
                </a:solidFill>
                <a:latin typeface="Microsoft Yahei"/>
                <a:ea typeface="Microsoft Yahei"/>
                <a:cs typeface="Microsoft Yahei"/>
                <a:sym typeface="Microsoft Yahei"/>
              </a:endParaRPr>
            </a:p>
          </p:txBody>
        </p:sp>
        <p:sp>
          <p:nvSpPr>
            <p:cNvPr id="26" name="Google Shape;853;ged4e8e72d7_2_778">
              <a:extLst>
                <a:ext uri="{FF2B5EF4-FFF2-40B4-BE49-F238E27FC236}">
                  <a16:creationId xmlns:a16="http://schemas.microsoft.com/office/drawing/2014/main" id="{E9C7EB99-D35B-4865-8D17-F017E176E95E}"/>
                </a:ext>
              </a:extLst>
            </p:cNvPr>
            <p:cNvSpPr/>
            <p:nvPr/>
          </p:nvSpPr>
          <p:spPr>
            <a:xfrm rot="-2700000">
              <a:off x="6967691" y="4989065"/>
              <a:ext cx="743311" cy="736098"/>
            </a:xfrm>
            <a:prstGeom prst="rect">
              <a:avLst/>
            </a:prstGeom>
            <a:noFill/>
            <a:ln w="19050" cap="flat" cmpd="sng">
              <a:solidFill>
                <a:srgbClr val="B6C6DD">
                  <a:alpha val="5098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3B3838"/>
                </a:solidFill>
                <a:latin typeface="Microsoft Yahei"/>
                <a:ea typeface="Microsoft Yahei"/>
                <a:cs typeface="Microsoft Yahei"/>
                <a:sym typeface="Microsoft Yahei"/>
              </a:endParaRPr>
            </a:p>
          </p:txBody>
        </p:sp>
      </p:grpSp>
    </p:spTree>
    <p:extLst>
      <p:ext uri="{BB962C8B-B14F-4D97-AF65-F5344CB8AC3E}">
        <p14:creationId xmlns:p14="http://schemas.microsoft.com/office/powerpoint/2010/main" val="4076670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i="0" u="none" strike="noStrike" cap="none" dirty="0" smtClean="0">
                <a:solidFill>
                  <a:srgbClr val="3B3838"/>
                </a:solidFill>
                <a:latin typeface="Microsoft Yahei"/>
                <a:ea typeface="Microsoft Yahei"/>
                <a:cs typeface="Microsoft Yahei"/>
                <a:sym typeface="Microsoft Yahei"/>
              </a:rPr>
              <a:t>實際使用</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20</a:t>
            </a:fld>
            <a:endParaRPr lang="zh-CN" altLang="en-US"/>
          </a:p>
        </p:txBody>
      </p:sp>
      <p:pic>
        <p:nvPicPr>
          <p:cNvPr id="3" name="圖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228" y="1406858"/>
            <a:ext cx="10733117" cy="5136445"/>
          </a:xfrm>
          <a:prstGeom prst="rect">
            <a:avLst/>
          </a:prstGeom>
        </p:spPr>
      </p:pic>
      <p:sp>
        <p:nvSpPr>
          <p:cNvPr id="8" name="文字方塊 7"/>
          <p:cNvSpPr txBox="1"/>
          <p:nvPr/>
        </p:nvSpPr>
        <p:spPr>
          <a:xfrm>
            <a:off x="4230433" y="6542785"/>
            <a:ext cx="3263011"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13.</a:t>
            </a:r>
            <a:r>
              <a:rPr lang="zh-TW" altLang="en-US" b="1" dirty="0">
                <a:ea typeface="微軟正黑體" panose="020B0604030504040204" pitchFamily="34" charset="-120"/>
              </a:rPr>
              <a:t>實際使用的系統流程圖</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64938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i="0" u="none" strike="noStrike" cap="none" dirty="0" smtClean="0">
                <a:solidFill>
                  <a:srgbClr val="3B3838"/>
                </a:solidFill>
                <a:latin typeface="Microsoft Yahei"/>
                <a:ea typeface="Microsoft Yahei"/>
                <a:cs typeface="Microsoft Yahei"/>
                <a:sym typeface="Microsoft Yahei"/>
              </a:rPr>
              <a:t>實際使用</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21</a:t>
            </a:fld>
            <a:endParaRPr lang="zh-CN" altLang="en-US"/>
          </a:p>
        </p:txBody>
      </p:sp>
      <p:pic>
        <p:nvPicPr>
          <p:cNvPr id="4" name="圖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14504" y="992725"/>
            <a:ext cx="5768741" cy="5728750"/>
          </a:xfrm>
          <a:prstGeom prst="rect">
            <a:avLst/>
          </a:prstGeom>
        </p:spPr>
      </p:pic>
      <p:sp>
        <p:nvSpPr>
          <p:cNvPr id="10" name="文字方塊 9"/>
          <p:cNvSpPr txBox="1"/>
          <p:nvPr/>
        </p:nvSpPr>
        <p:spPr>
          <a:xfrm>
            <a:off x="6894254" y="6356350"/>
            <a:ext cx="4090421"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14.</a:t>
            </a:r>
            <a:r>
              <a:rPr lang="zh-TW" altLang="en-US" b="1" dirty="0"/>
              <a:t> </a:t>
            </a:r>
            <a:r>
              <a:rPr lang="en-US" altLang="zh-TW" b="1" dirty="0"/>
              <a:t>3 </a:t>
            </a:r>
            <a:r>
              <a:rPr lang="zh-TW" altLang="en-US" b="1" dirty="0"/>
              <a:t>種機器學習模型的集成方法流程圖 </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198720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i="0" u="none" strike="noStrike" cap="none" dirty="0" smtClean="0">
                <a:solidFill>
                  <a:srgbClr val="3B3838"/>
                </a:solidFill>
                <a:latin typeface="Microsoft Yahei"/>
                <a:ea typeface="Microsoft Yahei"/>
                <a:cs typeface="Microsoft Yahei"/>
                <a:sym typeface="Microsoft Yahei"/>
              </a:rPr>
              <a:t>實際使用</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22</a:t>
            </a:fld>
            <a:endParaRPr lang="zh-CN" altLang="en-US"/>
          </a:p>
        </p:txBody>
      </p:sp>
      <p:sp>
        <p:nvSpPr>
          <p:cNvPr id="8" name="Google Shape;1145;g9c56e26e2f_1_146"/>
          <p:cNvSpPr/>
          <p:nvPr/>
        </p:nvSpPr>
        <p:spPr>
          <a:xfrm>
            <a:off x="651625" y="1585901"/>
            <a:ext cx="4370112"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多數決投票制</a:t>
            </a:r>
            <a:endParaRPr lang="en-US" altLang="zh-TW" sz="1800" dirty="0"/>
          </a:p>
          <a:p>
            <a:pPr>
              <a:lnSpc>
                <a:spcPct val="130000"/>
              </a:lnSpc>
              <a:buSzPts val="1833"/>
            </a:pPr>
            <a:r>
              <a:rPr lang="zh-TW" altLang="en-US" sz="1800" dirty="0"/>
              <a:t>系統總共會進行兩次的</a:t>
            </a:r>
            <a:r>
              <a:rPr lang="zh-TW" altLang="en-US" sz="1800" dirty="0" smtClean="0"/>
              <a:t>多數決</a:t>
            </a:r>
            <a:r>
              <a:rPr lang="zh-TW" altLang="en-US" sz="1800" dirty="0"/>
              <a:t>投票，第一次</a:t>
            </a:r>
            <a:r>
              <a:rPr lang="zh-TW" altLang="en-US" sz="1800" dirty="0" smtClean="0"/>
              <a:t>是</a:t>
            </a:r>
            <a:r>
              <a:rPr lang="en-US" altLang="zh-TW" sz="1800" dirty="0" smtClean="0"/>
              <a:t>3</a:t>
            </a:r>
            <a:r>
              <a:rPr lang="zh-TW" altLang="en-US" sz="1800" dirty="0" smtClean="0"/>
              <a:t>個機器學習模型的</a:t>
            </a:r>
            <a:r>
              <a:rPr lang="zh-TW" altLang="en-US" sz="1800" dirty="0"/>
              <a:t>結果投票，第二次則是 </a:t>
            </a:r>
            <a:r>
              <a:rPr lang="en-US" altLang="zh-TW" sz="1800" dirty="0"/>
              <a:t>BERT</a:t>
            </a:r>
            <a:r>
              <a:rPr lang="zh-TW" altLang="en-US" sz="1800" dirty="0"/>
              <a:t>、原本的人格記錄和第一次投票的結果</a:t>
            </a:r>
            <a:r>
              <a:rPr lang="zh-TW" altLang="en-US" sz="1800" dirty="0" smtClean="0"/>
              <a:t>投票，同樣</a:t>
            </a:r>
            <a:r>
              <a:rPr lang="zh-TW" altLang="en-US" sz="1800" dirty="0"/>
              <a:t>都是以 </a:t>
            </a:r>
            <a:r>
              <a:rPr lang="en-US" altLang="zh-TW" sz="1800" dirty="0"/>
              <a:t>MBTI </a:t>
            </a:r>
            <a:r>
              <a:rPr lang="zh-TW" altLang="en-US" sz="1800" dirty="0"/>
              <a:t>的 </a:t>
            </a:r>
            <a:r>
              <a:rPr lang="en-US" altLang="zh-TW" sz="1800" dirty="0"/>
              <a:t>4 </a:t>
            </a:r>
            <a:r>
              <a:rPr lang="zh-TW" altLang="en-US" sz="1800" dirty="0"/>
              <a:t>個向度分別投票並將最終結果組合</a:t>
            </a:r>
            <a:r>
              <a:rPr lang="zh-TW" altLang="en-US" sz="1800" dirty="0" smtClean="0"/>
              <a:t>。</a:t>
            </a:r>
            <a:endParaRPr lang="en-US" altLang="zh-TW" sz="1800" dirty="0" smtClean="0"/>
          </a:p>
          <a:p>
            <a:pPr>
              <a:lnSpc>
                <a:spcPct val="130000"/>
              </a:lnSpc>
              <a:buSzPts val="1833"/>
            </a:pPr>
            <a:endParaRPr lang="en-US" altLang="zh-TW" sz="1800" dirty="0"/>
          </a:p>
          <a:p>
            <a:pPr>
              <a:lnSpc>
                <a:spcPct val="130000"/>
              </a:lnSpc>
              <a:buSzPts val="1833"/>
            </a:pPr>
            <a:r>
              <a:rPr lang="zh-TW" altLang="en-US" sz="1800" dirty="0" smtClean="0"/>
              <a:t>兩次投票不同的定位</a:t>
            </a:r>
            <a:r>
              <a:rPr lang="en-US" altLang="zh-TW" sz="1800" dirty="0" smtClean="0"/>
              <a:t>:</a:t>
            </a:r>
          </a:p>
          <a:p>
            <a:pPr>
              <a:lnSpc>
                <a:spcPct val="130000"/>
              </a:lnSpc>
              <a:buSzPts val="1833"/>
            </a:pPr>
            <a:r>
              <a:rPr lang="zh-TW" altLang="en-US" sz="1800" b="1" dirty="0" smtClean="0"/>
              <a:t>第一次</a:t>
            </a:r>
            <a:r>
              <a:rPr lang="en-US" altLang="zh-TW" sz="1800" b="1" dirty="0" smtClean="0"/>
              <a:t>:</a:t>
            </a:r>
            <a:r>
              <a:rPr lang="zh-TW" altLang="en-US" sz="1800" b="1" dirty="0" smtClean="0"/>
              <a:t> 以</a:t>
            </a:r>
            <a:r>
              <a:rPr lang="en-US" altLang="zh-TW" sz="1800" b="1" dirty="0" smtClean="0"/>
              <a:t>3</a:t>
            </a:r>
            <a:r>
              <a:rPr lang="zh-TW" altLang="en-US" sz="1800" b="1" dirty="0" smtClean="0"/>
              <a:t>個模型不同的評判規則來提高整體的穩定性。</a:t>
            </a:r>
            <a:endParaRPr lang="en-US" altLang="zh-TW" sz="1800" b="1" dirty="0" smtClean="0"/>
          </a:p>
          <a:p>
            <a:pPr>
              <a:lnSpc>
                <a:spcPct val="130000"/>
              </a:lnSpc>
              <a:buSzPts val="1833"/>
            </a:pPr>
            <a:r>
              <a:rPr lang="zh-TW" altLang="en-US" sz="1800" b="1" dirty="0"/>
              <a:t>第二</a:t>
            </a:r>
            <a:r>
              <a:rPr lang="zh-TW" altLang="en-US" sz="1800" b="1" dirty="0" smtClean="0"/>
              <a:t>次</a:t>
            </a:r>
            <a:r>
              <a:rPr lang="en-US" altLang="zh-TW" sz="1800" b="1" dirty="0" smtClean="0"/>
              <a:t>:</a:t>
            </a:r>
            <a:r>
              <a:rPr lang="zh-TW" altLang="en-US" sz="1800" b="1" dirty="0"/>
              <a:t> </a:t>
            </a:r>
            <a:r>
              <a:rPr lang="zh-TW" altLang="en-US" sz="1800" b="1" dirty="0" smtClean="0"/>
              <a:t>以不同</a:t>
            </a:r>
            <a:r>
              <a:rPr lang="zh-TW" altLang="en-US" sz="1800" b="1" dirty="0"/>
              <a:t>的角度來</a:t>
            </a:r>
            <a:r>
              <a:rPr lang="zh-TW" altLang="en-US" sz="1800" b="1" dirty="0" smtClean="0"/>
              <a:t>判斷人格，多元的考量最終成果。</a:t>
            </a:r>
            <a:endParaRPr lang="en-US" altLang="zh-TW" sz="1800" b="1" dirty="0" smtClean="0"/>
          </a:p>
          <a:p>
            <a:pPr>
              <a:lnSpc>
                <a:spcPct val="130000"/>
              </a:lnSpc>
              <a:buSzPts val="1833"/>
            </a:pPr>
            <a:endParaRPr lang="en-US" altLang="zh-TW" sz="1800" dirty="0"/>
          </a:p>
          <a:p>
            <a:pPr>
              <a:lnSpc>
                <a:spcPct val="130000"/>
              </a:lnSpc>
              <a:buSzPts val="1833"/>
            </a:pPr>
            <a:r>
              <a:rPr lang="en-US" altLang="zh-TW" sz="1800" dirty="0" smtClean="0"/>
              <a:t>				</a:t>
            </a:r>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3" name="圖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6986" y="1557351"/>
            <a:ext cx="6947227" cy="4954880"/>
          </a:xfrm>
          <a:prstGeom prst="rect">
            <a:avLst/>
          </a:prstGeom>
        </p:spPr>
      </p:pic>
      <p:sp>
        <p:nvSpPr>
          <p:cNvPr id="5" name="矩形 4"/>
          <p:cNvSpPr/>
          <p:nvPr/>
        </p:nvSpPr>
        <p:spPr>
          <a:xfrm>
            <a:off x="6989887" y="6462965"/>
            <a:ext cx="2507418" cy="307777"/>
          </a:xfrm>
          <a:prstGeom prst="rect">
            <a:avLst/>
          </a:prstGeom>
        </p:spPr>
        <p:txBody>
          <a:bodyPr wrap="none">
            <a:spAutoFit/>
          </a:bodyPr>
          <a:lstStyle/>
          <a:p>
            <a:r>
              <a:rPr lang="zh-TW" altLang="en-US" b="1" dirty="0" smtClean="0"/>
              <a:t>圖</a:t>
            </a:r>
            <a:r>
              <a:rPr lang="en-US" altLang="zh-TW" b="1" dirty="0" smtClean="0"/>
              <a:t>15.</a:t>
            </a:r>
            <a:r>
              <a:rPr lang="zh-TW" altLang="en-US" b="1" dirty="0"/>
              <a:t>多數決投票機制示意圖 </a:t>
            </a:r>
          </a:p>
        </p:txBody>
      </p:sp>
    </p:spTree>
    <p:extLst>
      <p:ext uri="{BB962C8B-B14F-4D97-AF65-F5344CB8AC3E}">
        <p14:creationId xmlns:p14="http://schemas.microsoft.com/office/powerpoint/2010/main" val="986118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模型性能</a:t>
            </a:r>
            <a:endParaRPr lang="en-US" altLang="zh-TW" sz="2200" b="1" dirty="0" smtClean="0"/>
          </a:p>
          <a:p>
            <a:pPr>
              <a:lnSpc>
                <a:spcPct val="130000"/>
              </a:lnSpc>
              <a:buSzPts val="1833"/>
            </a:pPr>
            <a:r>
              <a:rPr lang="zh-TW" altLang="en-US" sz="1800" dirty="0"/>
              <a:t>以下為本實驗用於計算模型性能的四個</a:t>
            </a:r>
            <a:r>
              <a:rPr lang="zh-TW" altLang="en-US" sz="1800" dirty="0" smtClean="0"/>
              <a:t>方法</a:t>
            </a:r>
            <a:r>
              <a:rPr lang="zh-TW" altLang="en-US" sz="1800" dirty="0"/>
              <a:t>。</a:t>
            </a:r>
            <a:endParaRPr lang="en-US" altLang="zh-TW" sz="1800" b="1" dirty="0" smtClean="0"/>
          </a:p>
          <a:p>
            <a:pPr marL="685800" lvl="1" indent="-228600">
              <a:lnSpc>
                <a:spcPct val="110000"/>
              </a:lnSpc>
              <a:spcBef>
                <a:spcPts val="500"/>
              </a:spcBef>
              <a:buSzPts val="1833"/>
              <a:buFont typeface="Arial" panose="020B0604020202020204" pitchFamily="34" charset="0"/>
              <a:buChar char="•"/>
            </a:pPr>
            <a:r>
              <a:rPr lang="en-US" altLang="zh-TW" sz="1800" b="1" dirty="0" smtClean="0"/>
              <a:t>Accuracy</a:t>
            </a:r>
          </a:p>
          <a:p>
            <a:pPr marL="457200" lvl="1">
              <a:lnSpc>
                <a:spcPct val="110000"/>
              </a:lnSpc>
              <a:spcBef>
                <a:spcPts val="500"/>
              </a:spcBef>
              <a:buSzPts val="1833"/>
            </a:pPr>
            <a:r>
              <a:rPr lang="en-US" altLang="zh-TW" sz="1800" dirty="0" smtClean="0"/>
              <a:t>	</a:t>
            </a:r>
          </a:p>
          <a:p>
            <a:pPr marL="457200" lvl="1">
              <a:lnSpc>
                <a:spcPct val="110000"/>
              </a:lnSpc>
              <a:spcBef>
                <a:spcPts val="500"/>
              </a:spcBef>
              <a:buSzPts val="1833"/>
            </a:pP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en-US" altLang="zh-TW" sz="1800" b="1" dirty="0" smtClean="0"/>
              <a:t>Precision</a:t>
            </a:r>
          </a:p>
          <a:p>
            <a:pPr marL="457200" lvl="1">
              <a:lnSpc>
                <a:spcPct val="110000"/>
              </a:lnSpc>
              <a:spcBef>
                <a:spcPts val="500"/>
              </a:spcBef>
              <a:buSzPts val="1833"/>
            </a:pPr>
            <a:endParaRPr lang="en-US" altLang="zh-TW" sz="1800" dirty="0" smtClean="0"/>
          </a:p>
          <a:p>
            <a:pPr marL="457200" lvl="1">
              <a:lnSpc>
                <a:spcPct val="110000"/>
              </a:lnSpc>
              <a:spcBef>
                <a:spcPts val="500"/>
              </a:spcBef>
              <a:buSzPts val="1833"/>
            </a:pP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en-US" altLang="zh-TW" sz="1800" b="1" dirty="0" smtClean="0"/>
              <a:t>Recall</a:t>
            </a:r>
          </a:p>
          <a:p>
            <a:pPr marL="457200" lvl="1">
              <a:lnSpc>
                <a:spcPct val="110000"/>
              </a:lnSpc>
              <a:spcBef>
                <a:spcPts val="500"/>
              </a:spcBef>
              <a:buSzPts val="1833"/>
            </a:pPr>
            <a:endParaRPr lang="en-US" altLang="zh-TW" sz="1800" dirty="0" smtClean="0"/>
          </a:p>
          <a:p>
            <a:pPr marL="457200" lvl="1">
              <a:lnSpc>
                <a:spcPct val="110000"/>
              </a:lnSpc>
              <a:spcBef>
                <a:spcPts val="500"/>
              </a:spcBef>
              <a:buSzPts val="1833"/>
            </a:pP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en-US" altLang="zh-TW" sz="1800" b="1" dirty="0"/>
              <a:t>F1</a:t>
            </a:r>
            <a:r>
              <a:rPr lang="en-US" altLang="zh-TW" sz="1800" dirty="0"/>
              <a:t> </a:t>
            </a:r>
            <a:r>
              <a:rPr lang="en-US" altLang="zh-TW" sz="1800" b="1" dirty="0"/>
              <a:t>score</a:t>
            </a:r>
            <a:r>
              <a:rPr lang="en-US" altLang="zh-TW" sz="1800" dirty="0" smtClean="0"/>
              <a:t>				</a:t>
            </a:r>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評估指標</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23</a:t>
            </a:fld>
            <a:endParaRPr lang="zh-CN" altLang="en-US"/>
          </a:p>
        </p:txBody>
      </p:sp>
      <p:pic>
        <p:nvPicPr>
          <p:cNvPr id="3" name="圖片 2"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9116" y="5054151"/>
            <a:ext cx="8649907" cy="543001"/>
          </a:xfrm>
          <a:prstGeom prst="rect">
            <a:avLst/>
          </a:prstGeom>
        </p:spPr>
      </p:pic>
      <p:pic>
        <p:nvPicPr>
          <p:cNvPr id="4" name="圖片 3" descr="畫面剪輯"/>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9116" y="2842954"/>
            <a:ext cx="7411484" cy="485843"/>
          </a:xfrm>
          <a:prstGeom prst="rect">
            <a:avLst/>
          </a:prstGeom>
        </p:spPr>
      </p:pic>
      <p:pic>
        <p:nvPicPr>
          <p:cNvPr id="5" name="圖片 4" descr="畫面剪輯"/>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18169" y="3975347"/>
            <a:ext cx="8630854" cy="495369"/>
          </a:xfrm>
          <a:prstGeom prst="rect">
            <a:avLst/>
          </a:prstGeom>
        </p:spPr>
      </p:pic>
      <p:pic>
        <p:nvPicPr>
          <p:cNvPr id="6" name="圖片 5" descr="畫面剪輯"/>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9116" y="6127718"/>
            <a:ext cx="8002117" cy="457264"/>
          </a:xfrm>
          <a:prstGeom prst="rect">
            <a:avLst/>
          </a:prstGeom>
        </p:spPr>
      </p:pic>
    </p:spTree>
    <p:extLst>
      <p:ext uri="{BB962C8B-B14F-4D97-AF65-F5344CB8AC3E}">
        <p14:creationId xmlns:p14="http://schemas.microsoft.com/office/powerpoint/2010/main" val="3670885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9913910"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系統實測</a:t>
            </a:r>
            <a:endParaRPr lang="en-US" altLang="zh-TW" sz="2200" b="1" dirty="0" smtClean="0"/>
          </a:p>
          <a:p>
            <a:pPr>
              <a:lnSpc>
                <a:spcPct val="130000"/>
              </a:lnSpc>
              <a:buSzPts val="1833"/>
            </a:pPr>
            <a:r>
              <a:rPr lang="zh-TW" altLang="en-US" sz="1800" dirty="0"/>
              <a:t>以下為本實驗用於展現系統實測成果的兩個方法</a:t>
            </a:r>
            <a:r>
              <a:rPr lang="zh-TW" altLang="en-US" sz="1800" dirty="0" smtClean="0"/>
              <a:t>。</a:t>
            </a:r>
            <a:endParaRPr lang="en-US" altLang="zh-TW" sz="1800" dirty="0" smtClean="0"/>
          </a:p>
          <a:p>
            <a:pPr>
              <a:lnSpc>
                <a:spcPct val="130000"/>
              </a:lnSpc>
              <a:buSzPts val="1833"/>
            </a:pPr>
            <a:endParaRPr lang="en-US" altLang="zh-TW" sz="1800" b="1" dirty="0"/>
          </a:p>
          <a:p>
            <a:pPr marL="685800" lvl="1" indent="-228600">
              <a:lnSpc>
                <a:spcPct val="110000"/>
              </a:lnSpc>
              <a:spcBef>
                <a:spcPts val="500"/>
              </a:spcBef>
              <a:buSzPts val="1833"/>
              <a:buFont typeface="Arial" panose="020B0604020202020204" pitchFamily="34" charset="0"/>
              <a:buChar char="•"/>
            </a:pPr>
            <a:r>
              <a:rPr lang="zh-TW" altLang="en-US" sz="1800" b="1" dirty="0" smtClean="0"/>
              <a:t>使用者問卷</a:t>
            </a:r>
            <a:endParaRPr lang="en-US" altLang="zh-TW" sz="1800" b="1" dirty="0" smtClean="0"/>
          </a:p>
          <a:p>
            <a:pPr marL="457200" lvl="1">
              <a:lnSpc>
                <a:spcPct val="110000"/>
              </a:lnSpc>
              <a:spcBef>
                <a:spcPts val="500"/>
              </a:spcBef>
              <a:buSzPts val="1833"/>
            </a:pPr>
            <a:r>
              <a:rPr lang="en-US" altLang="zh-TW" sz="1800" dirty="0" smtClean="0"/>
              <a:t>	</a:t>
            </a:r>
            <a:r>
              <a:rPr lang="zh-TW" altLang="en-US" sz="1800" dirty="0" smtClean="0"/>
              <a:t>讓</a:t>
            </a:r>
            <a:r>
              <a:rPr lang="zh-TW" altLang="en-US" sz="1800" dirty="0"/>
              <a:t>使用者分別以有 </a:t>
            </a:r>
            <a:r>
              <a:rPr lang="en-US" altLang="zh-TW" sz="1800" dirty="0"/>
              <a:t>MBTI </a:t>
            </a:r>
            <a:r>
              <a:rPr lang="zh-TW" altLang="en-US" sz="1800" dirty="0"/>
              <a:t>指標作為參考資訊的機器人和沒有的</a:t>
            </a:r>
            <a:r>
              <a:rPr lang="zh-TW" altLang="en-US" sz="1800" dirty="0" smtClean="0"/>
              <a:t>兩者進行</a:t>
            </a:r>
            <a:r>
              <a:rPr lang="en-US" altLang="zh-TW" sz="1800" dirty="0" smtClean="0"/>
              <a:t>8</a:t>
            </a:r>
            <a:r>
              <a:rPr lang="zh-TW" altLang="en-US" sz="1800" dirty="0" smtClean="0"/>
              <a:t>句相同的對話並互相</a:t>
            </a:r>
            <a:r>
              <a:rPr lang="zh-TW" altLang="en-US" sz="1800" dirty="0"/>
              <a:t>比較，再依</a:t>
            </a:r>
            <a:r>
              <a:rPr lang="zh-TW" altLang="en-US" sz="1800" b="1" dirty="0"/>
              <a:t>語意</a:t>
            </a:r>
            <a:r>
              <a:rPr lang="zh-TW" altLang="en-US" sz="1800" dirty="0"/>
              <a:t>、</a:t>
            </a:r>
            <a:r>
              <a:rPr lang="zh-TW" altLang="en-US" sz="1800" b="1" dirty="0"/>
              <a:t>體感</a:t>
            </a:r>
            <a:r>
              <a:rPr lang="zh-TW" altLang="en-US" sz="1800" dirty="0"/>
              <a:t>差別將結果分為 </a:t>
            </a:r>
            <a:r>
              <a:rPr lang="en-US" altLang="zh-TW" sz="1800" dirty="0"/>
              <a:t>5 </a:t>
            </a:r>
            <a:r>
              <a:rPr lang="zh-TW" altLang="en-US" sz="1800" dirty="0"/>
              <a:t>個等級，於問卷上</a:t>
            </a:r>
            <a:r>
              <a:rPr lang="zh-TW" altLang="en-US" sz="1800" dirty="0" smtClean="0"/>
              <a:t>讓使用者</a:t>
            </a:r>
            <a:r>
              <a:rPr lang="zh-TW" altLang="en-US" sz="1800" dirty="0"/>
              <a:t>選擇</a:t>
            </a:r>
            <a:r>
              <a:rPr lang="zh-TW" altLang="en-US" sz="1800" dirty="0" smtClean="0"/>
              <a:t>。</a:t>
            </a:r>
            <a:endParaRPr lang="en-US" altLang="zh-TW" sz="1800" dirty="0" smtClean="0"/>
          </a:p>
          <a:p>
            <a:pPr marL="457200" lvl="1">
              <a:lnSpc>
                <a:spcPct val="110000"/>
              </a:lnSpc>
              <a:spcBef>
                <a:spcPts val="500"/>
              </a:spcBef>
              <a:buSzPts val="1833"/>
            </a:pPr>
            <a:endParaRPr lang="en-US" altLang="zh-TW" sz="1800" dirty="0" smtClean="0"/>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a:solidFill>
                  <a:srgbClr val="3B3838"/>
                </a:solidFill>
                <a:latin typeface="Microsoft Yahei"/>
                <a:ea typeface="Microsoft Yahei"/>
                <a:cs typeface="Microsoft Yahei"/>
                <a:sym typeface="Microsoft Yahei"/>
              </a:rPr>
              <a:t>評估指標</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24</a:t>
            </a:fld>
            <a:endParaRPr lang="zh-CN" altLang="en-US"/>
          </a:p>
        </p:txBody>
      </p:sp>
      <p:sp>
        <p:nvSpPr>
          <p:cNvPr id="3" name="文字方塊 2"/>
          <p:cNvSpPr txBox="1"/>
          <p:nvPr/>
        </p:nvSpPr>
        <p:spPr>
          <a:xfrm>
            <a:off x="536375" y="3903822"/>
            <a:ext cx="5923802" cy="2048766"/>
          </a:xfrm>
          <a:prstGeom prst="rect">
            <a:avLst/>
          </a:prstGeom>
          <a:noFill/>
        </p:spPr>
        <p:txBody>
          <a:bodyPr wrap="square" rtlCol="0">
            <a:spAutoFit/>
          </a:bodyPr>
          <a:lstStyle/>
          <a:p>
            <a:pPr marL="457200" lvl="1">
              <a:lnSpc>
                <a:spcPct val="110000"/>
              </a:lnSpc>
              <a:spcBef>
                <a:spcPts val="500"/>
              </a:spcBef>
              <a:buSzPts val="1833"/>
            </a:pPr>
            <a:endParaRPr lang="en-US" altLang="zh-TW" sz="1800" dirty="0"/>
          </a:p>
          <a:p>
            <a:pPr marL="685800" lvl="1" indent="-228600">
              <a:lnSpc>
                <a:spcPct val="110000"/>
              </a:lnSpc>
              <a:spcBef>
                <a:spcPts val="500"/>
              </a:spcBef>
              <a:buSzPts val="1833"/>
              <a:buFont typeface="Arial" panose="020B0604020202020204" pitchFamily="34" charset="0"/>
              <a:buChar char="•"/>
            </a:pPr>
            <a:r>
              <a:rPr lang="zh-TW" altLang="en-US" sz="1800" b="1" dirty="0"/>
              <a:t>同類型測驗結果比較</a:t>
            </a:r>
            <a:endParaRPr lang="en-US" altLang="zh-TW" sz="1800" b="1" dirty="0"/>
          </a:p>
          <a:p>
            <a:pPr marL="457200" lvl="1">
              <a:lnSpc>
                <a:spcPct val="110000"/>
              </a:lnSpc>
              <a:spcBef>
                <a:spcPts val="500"/>
              </a:spcBef>
              <a:buSzPts val="1833"/>
            </a:pPr>
            <a:r>
              <a:rPr lang="en-US" altLang="zh-TW" sz="1800" dirty="0"/>
              <a:t>	</a:t>
            </a:r>
            <a:r>
              <a:rPr lang="zh-TW" altLang="en-US" sz="1800" dirty="0"/>
              <a:t>請使用者先至 </a:t>
            </a:r>
            <a:r>
              <a:rPr lang="en-US" altLang="zh-TW" sz="1800" dirty="0"/>
              <a:t>16Personality </a:t>
            </a:r>
            <a:r>
              <a:rPr lang="zh-TW" altLang="en-US" sz="1800" dirty="0"/>
              <a:t>進行測驗，再用本系統進行 </a:t>
            </a:r>
            <a:r>
              <a:rPr lang="en-US" altLang="zh-TW" sz="1800" dirty="0"/>
              <a:t>1 </a:t>
            </a:r>
            <a:r>
              <a:rPr lang="zh-TW" altLang="en-US" sz="1800" dirty="0"/>
              <a:t>次的 初始人格測驗和 </a:t>
            </a:r>
            <a:r>
              <a:rPr lang="en-US" altLang="zh-TW" sz="1800" dirty="0"/>
              <a:t>2 </a:t>
            </a:r>
            <a:r>
              <a:rPr lang="zh-TW" altLang="en-US" sz="1800" dirty="0"/>
              <a:t>個輪次 </a:t>
            </a:r>
            <a:r>
              <a:rPr lang="en-US" altLang="zh-TW" sz="1800" dirty="0"/>
              <a:t>(</a:t>
            </a:r>
            <a:r>
              <a:rPr lang="zh-TW" altLang="en-US" sz="1800" dirty="0"/>
              <a:t>共 </a:t>
            </a:r>
            <a:r>
              <a:rPr lang="en-US" altLang="zh-TW" sz="1800" dirty="0"/>
              <a:t>16 </a:t>
            </a:r>
            <a:r>
              <a:rPr lang="zh-TW" altLang="en-US" sz="1800" dirty="0"/>
              <a:t>句</a:t>
            </a:r>
            <a:r>
              <a:rPr lang="en-US" altLang="zh-TW" sz="1800" dirty="0"/>
              <a:t>) </a:t>
            </a:r>
            <a:r>
              <a:rPr lang="zh-TW" altLang="en-US" sz="1800" dirty="0"/>
              <a:t>的對話，最終產生的結果兩者之間互相比較，以查看準確度。</a:t>
            </a:r>
            <a:r>
              <a:rPr lang="en-US" altLang="zh-TW" sz="1800" dirty="0"/>
              <a:t>	</a:t>
            </a:r>
            <a:endParaRPr lang="zh-TW" altLang="en-US" dirty="0"/>
          </a:p>
        </p:txBody>
      </p:sp>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881" y="4317220"/>
            <a:ext cx="4695919" cy="1866131"/>
          </a:xfrm>
          <a:prstGeom prst="rect">
            <a:avLst/>
          </a:prstGeom>
        </p:spPr>
      </p:pic>
      <p:sp>
        <p:nvSpPr>
          <p:cNvPr id="9" name="矩形 8"/>
          <p:cNvSpPr/>
          <p:nvPr/>
        </p:nvSpPr>
        <p:spPr>
          <a:xfrm>
            <a:off x="7752131" y="6174112"/>
            <a:ext cx="2593980" cy="307777"/>
          </a:xfrm>
          <a:prstGeom prst="rect">
            <a:avLst/>
          </a:prstGeom>
        </p:spPr>
        <p:txBody>
          <a:bodyPr wrap="none">
            <a:spAutoFit/>
          </a:bodyPr>
          <a:lstStyle/>
          <a:p>
            <a:r>
              <a:rPr lang="zh-TW" altLang="en-US" b="1" dirty="0" smtClean="0"/>
              <a:t>圖</a:t>
            </a:r>
            <a:r>
              <a:rPr lang="en-US" altLang="zh-TW" b="1" dirty="0" smtClean="0"/>
              <a:t>16.</a:t>
            </a:r>
            <a:r>
              <a:rPr lang="en-US" altLang="zh-TW" b="1" dirty="0"/>
              <a:t> </a:t>
            </a:r>
            <a:r>
              <a:rPr lang="en-US" altLang="zh-TW" b="1" dirty="0" smtClean="0"/>
              <a:t>16Personality</a:t>
            </a:r>
            <a:r>
              <a:rPr lang="zh-TW" altLang="en-US" b="1" dirty="0" smtClean="0"/>
              <a:t>網站簡圖 </a:t>
            </a:r>
            <a:endParaRPr lang="zh-TW" altLang="en-US" b="1" dirty="0"/>
          </a:p>
        </p:txBody>
      </p:sp>
    </p:spTree>
    <p:extLst>
      <p:ext uri="{BB962C8B-B14F-4D97-AF65-F5344CB8AC3E}">
        <p14:creationId xmlns:p14="http://schemas.microsoft.com/office/powerpoint/2010/main" val="802230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55"/>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464" name="Google Shape;464;p55"/>
          <p:cNvSpPr txBox="1"/>
          <p:nvPr/>
        </p:nvSpPr>
        <p:spPr>
          <a:xfrm>
            <a:off x="3925887" y="2413073"/>
            <a:ext cx="1057200" cy="221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zh-CN" sz="13800" b="0" i="0" u="none" strike="noStrike" cap="none">
                <a:solidFill>
                  <a:srgbClr val="3A3838"/>
                </a:solidFill>
                <a:latin typeface="Microsoft Yahei"/>
                <a:ea typeface="Microsoft Yahei"/>
                <a:cs typeface="Microsoft Yahei"/>
                <a:sym typeface="Microsoft Yahei"/>
              </a:rPr>
              <a:t>4</a:t>
            </a:r>
            <a:endParaRPr sz="13800" b="0" i="0" u="none" strike="noStrike" cap="none">
              <a:solidFill>
                <a:srgbClr val="3A3838"/>
              </a:solidFill>
              <a:latin typeface="Microsoft Yahei"/>
              <a:ea typeface="Microsoft Yahei"/>
              <a:cs typeface="Microsoft Yahei"/>
              <a:sym typeface="Microsoft Yahei"/>
            </a:endParaRPr>
          </a:p>
        </p:txBody>
      </p:sp>
      <p:sp>
        <p:nvSpPr>
          <p:cNvPr id="465" name="Google Shape;465;p55"/>
          <p:cNvSpPr/>
          <p:nvPr/>
        </p:nvSpPr>
        <p:spPr>
          <a:xfrm>
            <a:off x="3199174" y="2199135"/>
            <a:ext cx="2643900" cy="26439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466" name="Google Shape;466;p55"/>
          <p:cNvSpPr/>
          <p:nvPr/>
        </p:nvSpPr>
        <p:spPr>
          <a:xfrm>
            <a:off x="5302611" y="1371821"/>
            <a:ext cx="4298400" cy="42984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467" name="Google Shape;467;p55"/>
          <p:cNvSpPr txBox="1"/>
          <p:nvPr/>
        </p:nvSpPr>
        <p:spPr>
          <a:xfrm>
            <a:off x="6186854" y="3167400"/>
            <a:ext cx="25299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3000" b="1" i="0" u="none" strike="noStrike" cap="none" dirty="0" smtClean="0">
                <a:solidFill>
                  <a:srgbClr val="3A3838"/>
                </a:solidFill>
                <a:latin typeface="Microsoft Yahei"/>
                <a:ea typeface="Microsoft Yahei"/>
                <a:cs typeface="Microsoft Yahei"/>
                <a:sym typeface="Microsoft Yahei"/>
              </a:rPr>
              <a:t>實驗結果</a:t>
            </a:r>
            <a:endParaRPr sz="3000" b="1" i="0" u="none" strike="noStrike" cap="none" dirty="0">
              <a:solidFill>
                <a:srgbClr val="3A3838"/>
              </a:solidFill>
              <a:latin typeface="Microsoft Yahei"/>
              <a:ea typeface="Microsoft Yahei"/>
              <a:cs typeface="Microsoft Yahei"/>
              <a:sym typeface="Microsoft Yahei"/>
            </a:endParaRPr>
          </a:p>
        </p:txBody>
      </p:sp>
      <p:sp>
        <p:nvSpPr>
          <p:cNvPr id="468" name="Google Shape;468;p55"/>
          <p:cNvSpPr txBox="1"/>
          <p:nvPr/>
        </p:nvSpPr>
        <p:spPr>
          <a:xfrm>
            <a:off x="3685677" y="3391508"/>
            <a:ext cx="1470000" cy="4002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1" i="0" u="none" strike="noStrike" cap="none">
                <a:solidFill>
                  <a:srgbClr val="3A3838"/>
                </a:solidFill>
                <a:latin typeface="Microsoft Yahei"/>
                <a:ea typeface="Microsoft Yahei"/>
                <a:cs typeface="Microsoft Yahei"/>
                <a:sym typeface="Microsoft Yahei"/>
              </a:rPr>
              <a:t>PART 04</a:t>
            </a:r>
            <a:endParaRPr sz="2000" b="1" i="0" u="none" strike="noStrike" cap="none">
              <a:solidFill>
                <a:srgbClr val="3A3838"/>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模型</a:t>
            </a:r>
            <a:r>
              <a:rPr lang="zh-TW" altLang="en-US" sz="2800" b="1" dirty="0">
                <a:solidFill>
                  <a:srgbClr val="3B3838"/>
                </a:solidFill>
                <a:latin typeface="Microsoft Yahei"/>
                <a:ea typeface="Microsoft Yahei"/>
                <a:cs typeface="Microsoft Yahei"/>
              </a:rPr>
              <a:t>性能</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26</a:t>
            </a:fld>
            <a:endParaRPr lang="zh-CN" altLang="en-US"/>
          </a:p>
        </p:txBody>
      </p:sp>
      <p:pic>
        <p:nvPicPr>
          <p:cNvPr id="3" name="圖片 2"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0010" y="2583571"/>
            <a:ext cx="6069875" cy="2153042"/>
          </a:xfrm>
          <a:prstGeom prst="rect">
            <a:avLst/>
          </a:prstGeom>
        </p:spPr>
      </p:pic>
      <p:pic>
        <p:nvPicPr>
          <p:cNvPr id="4" name="圖片 3" descr="畫面剪輯"/>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13150" y="2583571"/>
            <a:ext cx="4440650" cy="2153042"/>
          </a:xfrm>
          <a:prstGeom prst="rect">
            <a:avLst/>
          </a:prstGeom>
        </p:spPr>
      </p:pic>
      <p:sp>
        <p:nvSpPr>
          <p:cNvPr id="9" name="矩形 8"/>
          <p:cNvSpPr/>
          <p:nvPr/>
        </p:nvSpPr>
        <p:spPr>
          <a:xfrm>
            <a:off x="502234" y="4736613"/>
            <a:ext cx="6042039" cy="307777"/>
          </a:xfrm>
          <a:prstGeom prst="rect">
            <a:avLst/>
          </a:prstGeom>
        </p:spPr>
        <p:txBody>
          <a:bodyPr wrap="none">
            <a:spAutoFit/>
          </a:bodyPr>
          <a:lstStyle/>
          <a:p>
            <a:r>
              <a:rPr lang="zh-TW" altLang="en-US" b="1" dirty="0" smtClean="0"/>
              <a:t>圖</a:t>
            </a:r>
            <a:r>
              <a:rPr lang="en-US" altLang="zh-TW" b="1" dirty="0" smtClean="0"/>
              <a:t>17.</a:t>
            </a:r>
            <a:r>
              <a:rPr lang="zh-TW" altLang="en-US" b="1" dirty="0"/>
              <a:t>實驗</a:t>
            </a:r>
            <a:r>
              <a:rPr lang="zh-TW" altLang="en-US" b="1" dirty="0" smtClean="0"/>
              <a:t>中的</a:t>
            </a:r>
            <a:r>
              <a:rPr lang="zh-TW" altLang="en-US" b="1" dirty="0"/>
              <a:t>方法之 </a:t>
            </a:r>
            <a:r>
              <a:rPr lang="en-US" altLang="zh-TW" b="1" dirty="0"/>
              <a:t>Accuracy</a:t>
            </a:r>
            <a:r>
              <a:rPr lang="zh-TW" altLang="en-US" b="1" dirty="0"/>
              <a:t>、</a:t>
            </a:r>
            <a:r>
              <a:rPr lang="en-US" altLang="zh-TW" b="1" dirty="0"/>
              <a:t>Precision</a:t>
            </a:r>
            <a:r>
              <a:rPr lang="zh-TW" altLang="en-US" b="1" dirty="0"/>
              <a:t>、</a:t>
            </a:r>
            <a:r>
              <a:rPr lang="en-US" altLang="zh-TW" b="1" dirty="0"/>
              <a:t>Recall </a:t>
            </a:r>
            <a:r>
              <a:rPr lang="zh-TW" altLang="en-US" b="1" dirty="0"/>
              <a:t>和 </a:t>
            </a:r>
            <a:r>
              <a:rPr lang="en-US" altLang="zh-TW" b="1" dirty="0"/>
              <a:t>F1 Score </a:t>
            </a:r>
            <a:r>
              <a:rPr lang="zh-TW" altLang="en-US" b="1" dirty="0"/>
              <a:t>的</a:t>
            </a:r>
            <a:r>
              <a:rPr lang="zh-TW" altLang="en-US" b="1" dirty="0" smtClean="0"/>
              <a:t>分數</a:t>
            </a:r>
            <a:endParaRPr lang="zh-TW" altLang="en-US" b="1" dirty="0"/>
          </a:p>
        </p:txBody>
      </p:sp>
      <p:sp>
        <p:nvSpPr>
          <p:cNvPr id="10" name="矩形 9"/>
          <p:cNvSpPr/>
          <p:nvPr/>
        </p:nvSpPr>
        <p:spPr>
          <a:xfrm>
            <a:off x="6913150" y="4736612"/>
            <a:ext cx="4612160" cy="307777"/>
          </a:xfrm>
          <a:prstGeom prst="rect">
            <a:avLst/>
          </a:prstGeom>
        </p:spPr>
        <p:txBody>
          <a:bodyPr wrap="none">
            <a:spAutoFit/>
          </a:bodyPr>
          <a:lstStyle/>
          <a:p>
            <a:r>
              <a:rPr lang="zh-TW" altLang="en-US" b="1" dirty="0" smtClean="0"/>
              <a:t>圖</a:t>
            </a:r>
            <a:r>
              <a:rPr lang="en-US" altLang="zh-TW" b="1" dirty="0" smtClean="0"/>
              <a:t>18.</a:t>
            </a:r>
            <a:r>
              <a:rPr lang="zh-TW" altLang="en-US" b="1" dirty="0"/>
              <a:t>實驗中有使用過的方法之結果以四個維</a:t>
            </a:r>
            <a:r>
              <a:rPr lang="zh-TW" altLang="en-US" b="1" dirty="0" smtClean="0"/>
              <a:t>度的準確率 </a:t>
            </a:r>
            <a:endParaRPr lang="zh-TW" altLang="en-US" b="1" dirty="0"/>
          </a:p>
        </p:txBody>
      </p:sp>
      <p:sp>
        <p:nvSpPr>
          <p:cNvPr id="11" name="Google Shape;1145;g9c56e26e2f_1_146"/>
          <p:cNvSpPr/>
          <p:nvPr/>
        </p:nvSpPr>
        <p:spPr>
          <a:xfrm>
            <a:off x="536376" y="1585901"/>
            <a:ext cx="7158834" cy="872291"/>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實驗方法之性能</a:t>
            </a:r>
            <a:endParaRPr lang="en-US" altLang="zh-TW" sz="2200" b="1" dirty="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1955201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模型</a:t>
            </a:r>
            <a:r>
              <a:rPr lang="zh-TW" altLang="en-US" sz="2800" b="1" dirty="0">
                <a:solidFill>
                  <a:srgbClr val="3B3838"/>
                </a:solidFill>
                <a:latin typeface="Microsoft Yahei"/>
                <a:ea typeface="Microsoft Yahei"/>
                <a:cs typeface="Microsoft Yahei"/>
              </a:rPr>
              <a:t>性能</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27</a:t>
            </a:fld>
            <a:endParaRPr lang="zh-CN" altLang="en-US"/>
          </a:p>
        </p:txBody>
      </p:sp>
      <p:sp>
        <p:nvSpPr>
          <p:cNvPr id="9" name="矩形 8"/>
          <p:cNvSpPr/>
          <p:nvPr/>
        </p:nvSpPr>
        <p:spPr>
          <a:xfrm>
            <a:off x="1784578" y="4429432"/>
            <a:ext cx="2954655" cy="307777"/>
          </a:xfrm>
          <a:prstGeom prst="rect">
            <a:avLst/>
          </a:prstGeom>
        </p:spPr>
        <p:txBody>
          <a:bodyPr wrap="none">
            <a:spAutoFit/>
          </a:bodyPr>
          <a:lstStyle/>
          <a:p>
            <a:r>
              <a:rPr lang="zh-TW" altLang="en-US" b="1" dirty="0" smtClean="0"/>
              <a:t>圖</a:t>
            </a:r>
            <a:r>
              <a:rPr lang="en-US" altLang="zh-TW" b="1" dirty="0" smtClean="0"/>
              <a:t>19.</a:t>
            </a:r>
            <a:r>
              <a:rPr lang="zh-TW" altLang="en-US" b="1" dirty="0"/>
              <a:t>和相關研究的 </a:t>
            </a:r>
            <a:r>
              <a:rPr lang="en-US" altLang="zh-TW" b="1" dirty="0"/>
              <a:t>Accuracy </a:t>
            </a:r>
            <a:r>
              <a:rPr lang="zh-TW" altLang="en-US" b="1" dirty="0"/>
              <a:t>比較</a:t>
            </a:r>
          </a:p>
        </p:txBody>
      </p:sp>
      <p:sp>
        <p:nvSpPr>
          <p:cNvPr id="10" name="矩形 9"/>
          <p:cNvSpPr/>
          <p:nvPr/>
        </p:nvSpPr>
        <p:spPr>
          <a:xfrm>
            <a:off x="6626612" y="4443314"/>
            <a:ext cx="5022155" cy="523220"/>
          </a:xfrm>
          <a:prstGeom prst="rect">
            <a:avLst/>
          </a:prstGeom>
        </p:spPr>
        <p:txBody>
          <a:bodyPr wrap="square">
            <a:spAutoFit/>
          </a:bodyPr>
          <a:lstStyle/>
          <a:p>
            <a:pPr algn="ctr"/>
            <a:r>
              <a:rPr lang="zh-TW" altLang="en-US" b="1" dirty="0" smtClean="0"/>
              <a:t>圖</a:t>
            </a:r>
            <a:r>
              <a:rPr lang="en-US" altLang="zh-TW" b="1" dirty="0" smtClean="0"/>
              <a:t>20.</a:t>
            </a:r>
            <a:r>
              <a:rPr lang="zh-TW" altLang="en-US" b="1" dirty="0"/>
              <a:t>和參考文獻 </a:t>
            </a:r>
            <a:r>
              <a:rPr lang="en-US" altLang="zh-TW" b="1" dirty="0"/>
              <a:t>[7] </a:t>
            </a:r>
            <a:r>
              <a:rPr lang="zh-TW" altLang="en-US" b="1" dirty="0"/>
              <a:t>中使用已過濾資料集進行訓練的方法比較 </a:t>
            </a:r>
            <a:r>
              <a:rPr lang="en-US" altLang="zh-TW" b="1" dirty="0"/>
              <a:t>J/P </a:t>
            </a:r>
            <a:r>
              <a:rPr lang="zh-TW" altLang="en-US" b="1" dirty="0"/>
              <a:t>之準確率</a:t>
            </a:r>
          </a:p>
        </p:txBody>
      </p:sp>
      <p:sp>
        <p:nvSpPr>
          <p:cNvPr id="11" name="Google Shape;1145;g9c56e26e2f_1_146"/>
          <p:cNvSpPr/>
          <p:nvPr/>
        </p:nvSpPr>
        <p:spPr>
          <a:xfrm>
            <a:off x="536376" y="1585901"/>
            <a:ext cx="7158834" cy="814278"/>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與</a:t>
            </a:r>
            <a:r>
              <a:rPr lang="en-US" altLang="zh-TW" sz="2200" b="1" dirty="0" smtClean="0"/>
              <a:t>baseline</a:t>
            </a:r>
            <a:r>
              <a:rPr lang="zh-TW" altLang="en-US" sz="2200" b="1" dirty="0" smtClean="0"/>
              <a:t>比較</a:t>
            </a:r>
            <a:endParaRPr lang="en-US" altLang="zh-TW" sz="2200" b="1" dirty="0"/>
          </a:p>
          <a:p>
            <a:pPr lvl="1">
              <a:lnSpc>
                <a:spcPct val="130000"/>
              </a:lnSpc>
              <a:buSzPts val="1833"/>
            </a:pPr>
            <a:r>
              <a:rPr lang="en-US" altLang="zh-TW" sz="2000" b="1" dirty="0" smtClean="0"/>
              <a:t>	</a:t>
            </a:r>
          </a:p>
          <a:p>
            <a:pPr>
              <a:lnSpc>
                <a:spcPct val="130000"/>
              </a:lnSpc>
              <a:buSzPts val="1833"/>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5" name="圖片 4"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6376" y="2400179"/>
            <a:ext cx="5811061" cy="2019582"/>
          </a:xfrm>
          <a:prstGeom prst="rect">
            <a:avLst/>
          </a:prstGeom>
        </p:spPr>
      </p:pic>
      <p:pic>
        <p:nvPicPr>
          <p:cNvPr id="7" name="圖片 6" descr="畫面剪輯"/>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34186" y="2479227"/>
            <a:ext cx="5807008" cy="1905266"/>
          </a:xfrm>
          <a:prstGeom prst="rect">
            <a:avLst/>
          </a:prstGeom>
        </p:spPr>
      </p:pic>
      <p:sp>
        <p:nvSpPr>
          <p:cNvPr id="8" name="文字方塊 7"/>
          <p:cNvSpPr txBox="1"/>
          <p:nvPr/>
        </p:nvSpPr>
        <p:spPr>
          <a:xfrm>
            <a:off x="0" y="6277302"/>
            <a:ext cx="10221019" cy="523220"/>
          </a:xfrm>
          <a:prstGeom prst="rect">
            <a:avLst/>
          </a:prstGeom>
          <a:noFill/>
        </p:spPr>
        <p:txBody>
          <a:bodyPr wrap="square" rtlCol="0">
            <a:spAutoFit/>
          </a:bodyPr>
          <a:lstStyle/>
          <a:p>
            <a:r>
              <a:rPr lang="en-US" altLang="zh-TW" dirty="0"/>
              <a:t>[7] </a:t>
            </a:r>
            <a:r>
              <a:rPr lang="en-US" altLang="zh-TW" dirty="0" err="1"/>
              <a:t>Choong</a:t>
            </a:r>
            <a:r>
              <a:rPr lang="en-US" altLang="zh-TW" dirty="0"/>
              <a:t> EJ and </a:t>
            </a:r>
            <a:r>
              <a:rPr lang="en-US" altLang="zh-TW" dirty="0" err="1"/>
              <a:t>Varathan</a:t>
            </a:r>
            <a:r>
              <a:rPr lang="en-US" altLang="zh-TW" dirty="0"/>
              <a:t> KD. Predicting judging-perceiving of </a:t>
            </a:r>
            <a:r>
              <a:rPr lang="en-US" altLang="zh-TW" dirty="0" err="1"/>
              <a:t>myersbriggs</a:t>
            </a:r>
            <a:r>
              <a:rPr lang="en-US" altLang="zh-TW" dirty="0"/>
              <a:t> type indicator (</a:t>
            </a:r>
            <a:r>
              <a:rPr lang="en-US" altLang="zh-TW" dirty="0" err="1"/>
              <a:t>mbti</a:t>
            </a:r>
            <a:r>
              <a:rPr lang="en-US" altLang="zh-TW" dirty="0"/>
              <a:t>) in online social forum. </a:t>
            </a:r>
            <a:r>
              <a:rPr lang="en-US" altLang="zh-TW" dirty="0" err="1"/>
              <a:t>PeerJ</a:t>
            </a:r>
            <a:r>
              <a:rPr lang="en-US" altLang="zh-TW" dirty="0"/>
              <a:t>, 9:e11382, 2021. </a:t>
            </a:r>
            <a:r>
              <a:rPr lang="en-US" altLang="zh-TW" dirty="0" err="1"/>
              <a:t>doi</a:t>
            </a:r>
            <a:r>
              <a:rPr lang="en-US" altLang="zh-TW" dirty="0"/>
              <a:t>: </a:t>
            </a:r>
            <a:r>
              <a:rPr lang="en-US" altLang="zh-TW" dirty="0" smtClean="0"/>
              <a:t>10.7717/peerj.11382.</a:t>
            </a:r>
            <a:endParaRPr lang="zh-TW" altLang="en-US" dirty="0"/>
          </a:p>
        </p:txBody>
      </p:sp>
    </p:spTree>
    <p:extLst>
      <p:ext uri="{BB962C8B-B14F-4D97-AF65-F5344CB8AC3E}">
        <p14:creationId xmlns:p14="http://schemas.microsoft.com/office/powerpoint/2010/main" val="3716256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模型</a:t>
            </a:r>
            <a:r>
              <a:rPr lang="zh-TW" altLang="en-US" sz="2800" b="1" dirty="0">
                <a:solidFill>
                  <a:srgbClr val="3B3838"/>
                </a:solidFill>
                <a:latin typeface="Microsoft Yahei"/>
                <a:ea typeface="Microsoft Yahei"/>
                <a:cs typeface="Microsoft Yahei"/>
              </a:rPr>
              <a:t>性能</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28</a:t>
            </a:fld>
            <a:endParaRPr lang="zh-CN" altLang="en-US"/>
          </a:p>
        </p:txBody>
      </p:sp>
      <p:sp>
        <p:nvSpPr>
          <p:cNvPr id="9" name="矩形 8"/>
          <p:cNvSpPr/>
          <p:nvPr/>
        </p:nvSpPr>
        <p:spPr>
          <a:xfrm>
            <a:off x="3181264" y="6321857"/>
            <a:ext cx="5687220" cy="523220"/>
          </a:xfrm>
          <a:prstGeom prst="rect">
            <a:avLst/>
          </a:prstGeom>
        </p:spPr>
        <p:txBody>
          <a:bodyPr wrap="square">
            <a:spAutoFit/>
          </a:bodyPr>
          <a:lstStyle/>
          <a:p>
            <a:pPr algn="ctr"/>
            <a:r>
              <a:rPr lang="zh-TW" altLang="en-US" b="1" dirty="0" smtClean="0"/>
              <a:t>圖</a:t>
            </a:r>
            <a:r>
              <a:rPr lang="en-US" altLang="zh-TW" b="1" dirty="0" smtClean="0"/>
              <a:t>21.</a:t>
            </a:r>
            <a:r>
              <a:rPr lang="zh-TW" altLang="en-US" b="1" dirty="0" smtClean="0"/>
              <a:t> 和</a:t>
            </a:r>
            <a:r>
              <a:rPr lang="zh-TW" altLang="en-US" b="1" dirty="0"/>
              <a:t>相關研究中同樣使用 </a:t>
            </a:r>
            <a:r>
              <a:rPr lang="en-US" altLang="zh-TW" b="1" dirty="0"/>
              <a:t>Kaggle </a:t>
            </a:r>
            <a:r>
              <a:rPr lang="zh-TW" altLang="en-US" b="1" dirty="0"/>
              <a:t>資料集，並且將成果分成四個維</a:t>
            </a:r>
            <a:r>
              <a:rPr lang="zh-TW" altLang="en-US" b="1" dirty="0" smtClean="0"/>
              <a:t>度來</a:t>
            </a:r>
            <a:r>
              <a:rPr lang="zh-TW" altLang="en-US" b="1" dirty="0"/>
              <a:t>比較。</a:t>
            </a:r>
          </a:p>
        </p:txBody>
      </p:sp>
      <p:sp>
        <p:nvSpPr>
          <p:cNvPr id="11"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與</a:t>
            </a:r>
            <a:r>
              <a:rPr lang="en-US" altLang="zh-TW" sz="2200" b="1" dirty="0" smtClean="0"/>
              <a:t>baseline</a:t>
            </a:r>
            <a:r>
              <a:rPr lang="zh-TW" altLang="en-US" sz="2200" b="1" dirty="0" smtClean="0"/>
              <a:t>比較</a:t>
            </a:r>
            <a:endParaRPr lang="en-US" altLang="zh-TW" sz="2200" b="1" dirty="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3" name="圖片 2"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81264" y="1610402"/>
            <a:ext cx="5687219" cy="4686954"/>
          </a:xfrm>
          <a:prstGeom prst="rect">
            <a:avLst/>
          </a:prstGeom>
        </p:spPr>
      </p:pic>
    </p:spTree>
    <p:extLst>
      <p:ext uri="{BB962C8B-B14F-4D97-AF65-F5344CB8AC3E}">
        <p14:creationId xmlns:p14="http://schemas.microsoft.com/office/powerpoint/2010/main" val="4221564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a:solidFill>
                  <a:srgbClr val="3B3838"/>
                </a:solidFill>
                <a:latin typeface="Microsoft Yahei"/>
                <a:ea typeface="Microsoft Yahei"/>
                <a:cs typeface="Microsoft Yahei"/>
              </a:rPr>
              <a:t>實測結果</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29</a:t>
            </a:fld>
            <a:endParaRPr lang="zh-CN" altLang="en-US"/>
          </a:p>
        </p:txBody>
      </p:sp>
      <p:sp>
        <p:nvSpPr>
          <p:cNvPr id="11" name="Google Shape;1145;g9c56e26e2f_1_146"/>
          <p:cNvSpPr/>
          <p:nvPr/>
        </p:nvSpPr>
        <p:spPr>
          <a:xfrm>
            <a:off x="536376" y="1585901"/>
            <a:ext cx="10210793" cy="5135574"/>
          </a:xfrm>
          <a:prstGeom prst="rect">
            <a:avLst/>
          </a:prstGeom>
          <a:noFill/>
          <a:ln>
            <a:noFill/>
          </a:ln>
        </p:spPr>
        <p:txBody>
          <a:bodyPr spcFirstLastPara="1" wrap="square" lIns="91425" tIns="45700" rIns="91425" bIns="45700" anchor="t" anchorCtr="0">
            <a:noAutofit/>
          </a:bodyPr>
          <a:lstStyle/>
          <a:p>
            <a:pPr>
              <a:lnSpc>
                <a:spcPct val="130000"/>
              </a:lnSpc>
              <a:buSzPts val="1833"/>
            </a:pPr>
            <a:r>
              <a:rPr lang="zh-TW" altLang="en-US" sz="2000" dirty="0" smtClean="0"/>
              <a:t>本次實測共蒐集了</a:t>
            </a:r>
            <a:r>
              <a:rPr lang="en-US" altLang="zh-TW" sz="2000" dirty="0" smtClean="0"/>
              <a:t>25</a:t>
            </a:r>
            <a:r>
              <a:rPr lang="zh-TW" altLang="en-US" sz="2000" dirty="0"/>
              <a:t>位</a:t>
            </a:r>
            <a:r>
              <a:rPr lang="zh-TW" altLang="en-US" sz="2000" dirty="0" smtClean="0"/>
              <a:t>受測者的結果。</a:t>
            </a:r>
            <a:endParaRPr lang="en-US" altLang="zh-TW" sz="2000" dirty="0" smtClean="0"/>
          </a:p>
          <a:p>
            <a:pPr>
              <a:lnSpc>
                <a:spcPct val="130000"/>
              </a:lnSpc>
              <a:buSzPts val="1833"/>
            </a:pPr>
            <a:endParaRPr lang="en-US" altLang="zh-TW" sz="2000" dirty="0" smtClean="0"/>
          </a:p>
          <a:p>
            <a:pPr marL="342900" indent="-342900">
              <a:lnSpc>
                <a:spcPct val="130000"/>
              </a:lnSpc>
              <a:buSzPts val="1833"/>
              <a:buFont typeface="Wingdings" panose="05000000000000000000" pitchFamily="2" charset="2"/>
              <a:buChar char="n"/>
            </a:pPr>
            <a:r>
              <a:rPr lang="zh-TW" altLang="en-US" sz="2200" b="1" dirty="0" smtClean="0"/>
              <a:t>步驟</a:t>
            </a:r>
            <a:endParaRPr lang="en-US" altLang="zh-TW" sz="2200" b="1" dirty="0" smtClean="0"/>
          </a:p>
          <a:p>
            <a:pPr marL="342900" indent="-342900">
              <a:lnSpc>
                <a:spcPct val="130000"/>
              </a:lnSpc>
              <a:buSzPts val="1833"/>
              <a:buFont typeface="+mj-lt"/>
              <a:buAutoNum type="arabicPeriod"/>
            </a:pPr>
            <a:r>
              <a:rPr lang="zh-TW" altLang="en-US" sz="1800" dirty="0"/>
              <a:t>受測者至 </a:t>
            </a:r>
            <a:r>
              <a:rPr lang="en-US" altLang="zh-TW" sz="1800" dirty="0"/>
              <a:t>16Personality </a:t>
            </a:r>
            <a:r>
              <a:rPr lang="zh-TW" altLang="en-US" sz="1800" dirty="0"/>
              <a:t>網站測試。 </a:t>
            </a:r>
            <a:endParaRPr lang="en-US" altLang="zh-TW" sz="1800" dirty="0" smtClean="0"/>
          </a:p>
          <a:p>
            <a:pPr marL="342900" indent="-342900">
              <a:lnSpc>
                <a:spcPct val="130000"/>
              </a:lnSpc>
              <a:buSzPts val="1833"/>
              <a:buFont typeface="+mj-lt"/>
              <a:buAutoNum type="arabicPeriod"/>
            </a:pPr>
            <a:r>
              <a:rPr lang="zh-TW" altLang="en-US" sz="1800" dirty="0" smtClean="0"/>
              <a:t>進入本系統，進行 </a:t>
            </a:r>
            <a:r>
              <a:rPr lang="en-US" altLang="zh-TW" sz="1800" dirty="0"/>
              <a:t>12 </a:t>
            </a:r>
            <a:r>
              <a:rPr lang="zh-TW" altLang="en-US" sz="1800" dirty="0"/>
              <a:t>題的 </a:t>
            </a:r>
            <a:r>
              <a:rPr lang="en-US" altLang="zh-TW" sz="1800" dirty="0"/>
              <a:t>MBTI </a:t>
            </a:r>
            <a:r>
              <a:rPr lang="zh-TW" altLang="en-US" sz="1800" dirty="0"/>
              <a:t>測試得到初始</a:t>
            </a:r>
            <a:r>
              <a:rPr lang="zh-TW" altLang="en-US" sz="1800" dirty="0" smtClean="0"/>
              <a:t>人格。</a:t>
            </a:r>
            <a:endParaRPr lang="en-US" altLang="zh-TW" sz="1800" dirty="0" smtClean="0"/>
          </a:p>
          <a:p>
            <a:pPr marL="342900" indent="-342900">
              <a:lnSpc>
                <a:spcPct val="130000"/>
              </a:lnSpc>
              <a:buSzPts val="1833"/>
              <a:buFont typeface="+mj-lt"/>
              <a:buAutoNum type="arabicPeriod"/>
            </a:pPr>
            <a:r>
              <a:rPr lang="zh-TW" altLang="en-US" sz="1800" dirty="0" smtClean="0"/>
              <a:t>再和未</a:t>
            </a:r>
            <a:r>
              <a:rPr lang="zh-TW" altLang="en-US" sz="1800" dirty="0"/>
              <a:t>套用 </a:t>
            </a:r>
            <a:r>
              <a:rPr lang="en-US" altLang="zh-TW" sz="1800" dirty="0"/>
              <a:t>MBTI </a:t>
            </a:r>
            <a:r>
              <a:rPr lang="zh-TW" altLang="en-US" sz="1800" dirty="0"/>
              <a:t>人格的機器人進行 </a:t>
            </a:r>
            <a:r>
              <a:rPr lang="en-US" altLang="zh-TW" sz="1800" dirty="0"/>
              <a:t>8 </a:t>
            </a:r>
            <a:r>
              <a:rPr lang="zh-TW" altLang="en-US" sz="1800" dirty="0"/>
              <a:t>句話的對話。 </a:t>
            </a:r>
            <a:endParaRPr lang="en-US" altLang="zh-TW" sz="1800" dirty="0" smtClean="0"/>
          </a:p>
          <a:p>
            <a:pPr marL="342900" indent="-342900">
              <a:lnSpc>
                <a:spcPct val="130000"/>
              </a:lnSpc>
              <a:buSzPts val="1833"/>
              <a:buFont typeface="+mj-lt"/>
              <a:buAutoNum type="arabicPeriod"/>
            </a:pPr>
            <a:r>
              <a:rPr lang="zh-TW" altLang="en-US" sz="1800" dirty="0"/>
              <a:t>完成後將機器人套用 </a:t>
            </a:r>
            <a:r>
              <a:rPr lang="en-US" altLang="zh-TW" sz="1800" dirty="0"/>
              <a:t>MBTI </a:t>
            </a:r>
            <a:r>
              <a:rPr lang="zh-TW" altLang="en-US" sz="1800" dirty="0"/>
              <a:t>人格，以同樣的 </a:t>
            </a:r>
            <a:r>
              <a:rPr lang="en-US" altLang="zh-TW" sz="1800" dirty="0"/>
              <a:t>8 </a:t>
            </a:r>
            <a:r>
              <a:rPr lang="zh-TW" altLang="en-US" sz="1800" dirty="0"/>
              <a:t>句話再與機器人</a:t>
            </a:r>
            <a:r>
              <a:rPr lang="zh-TW" altLang="en-US" sz="1800" dirty="0" smtClean="0"/>
              <a:t>對話一次</a:t>
            </a:r>
            <a:r>
              <a:rPr lang="zh-TW" altLang="en-US" sz="1800" dirty="0"/>
              <a:t>，並比較前後差異。 </a:t>
            </a:r>
            <a:endParaRPr lang="en-US" altLang="zh-TW" sz="1800" dirty="0" smtClean="0"/>
          </a:p>
          <a:p>
            <a:pPr marL="342900" indent="-342900">
              <a:lnSpc>
                <a:spcPct val="130000"/>
              </a:lnSpc>
              <a:buSzPts val="1833"/>
              <a:buFont typeface="+mj-lt"/>
              <a:buAutoNum type="arabicPeriod"/>
            </a:pPr>
            <a:r>
              <a:rPr lang="zh-TW" altLang="en-US" sz="1800" dirty="0" smtClean="0"/>
              <a:t>系統會根據這些對話分析並給出新</a:t>
            </a:r>
            <a:r>
              <a:rPr lang="zh-TW" altLang="en-US" sz="1800" dirty="0"/>
              <a:t>的 </a:t>
            </a:r>
            <a:r>
              <a:rPr lang="en-US" altLang="zh-TW" sz="1800" dirty="0"/>
              <a:t>MBTI </a:t>
            </a:r>
            <a:r>
              <a:rPr lang="zh-TW" altLang="en-US" sz="1800" dirty="0"/>
              <a:t>人格，</a:t>
            </a:r>
            <a:r>
              <a:rPr lang="zh-TW" altLang="en-US" sz="1800" dirty="0" smtClean="0"/>
              <a:t>然後</a:t>
            </a:r>
            <a:r>
              <a:rPr lang="zh-TW" altLang="en-US" sz="1800" dirty="0"/>
              <a:t>受測者</a:t>
            </a:r>
            <a:r>
              <a:rPr lang="zh-TW" altLang="en-US" sz="1800" dirty="0" smtClean="0"/>
              <a:t>再</a:t>
            </a:r>
            <a:r>
              <a:rPr lang="zh-TW" altLang="en-US" sz="1800" dirty="0"/>
              <a:t>與機器人進行 </a:t>
            </a:r>
            <a:r>
              <a:rPr lang="en-US" altLang="zh-TW" sz="1800" dirty="0"/>
              <a:t>8 </a:t>
            </a:r>
            <a:r>
              <a:rPr lang="zh-TW" altLang="en-US" sz="1800" dirty="0"/>
              <a:t>句的對話。 </a:t>
            </a:r>
            <a:endParaRPr lang="en-US" altLang="zh-TW" sz="1800" dirty="0" smtClean="0"/>
          </a:p>
          <a:p>
            <a:pPr marL="342900" indent="-342900">
              <a:lnSpc>
                <a:spcPct val="130000"/>
              </a:lnSpc>
              <a:buSzPts val="1833"/>
              <a:buFont typeface="+mj-lt"/>
              <a:buAutoNum type="arabicPeriod"/>
            </a:pPr>
            <a:r>
              <a:rPr lang="zh-TW" altLang="en-US" sz="1800" dirty="0"/>
              <a:t>完成後會得到最終的 </a:t>
            </a:r>
            <a:r>
              <a:rPr lang="en-US" altLang="zh-TW" sz="1800" dirty="0"/>
              <a:t>MBTI </a:t>
            </a:r>
            <a:r>
              <a:rPr lang="zh-TW" altLang="en-US" sz="1800" dirty="0"/>
              <a:t>人格，之後就根據表單內的問題進行</a:t>
            </a:r>
            <a:r>
              <a:rPr lang="zh-TW" altLang="en-US" sz="1800" dirty="0" smtClean="0"/>
              <a:t>填寫</a:t>
            </a:r>
            <a:r>
              <a:rPr lang="zh-TW" altLang="en-US" sz="1800" dirty="0"/>
              <a:t>。 </a:t>
            </a:r>
            <a:r>
              <a:rPr lang="en-US" altLang="zh-TW" sz="18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4103934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g9c56e26e2f_1_47"/>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266" name="Google Shape;266;g9c56e26e2f_1_47"/>
          <p:cNvSpPr txBox="1"/>
          <p:nvPr/>
        </p:nvSpPr>
        <p:spPr>
          <a:xfrm>
            <a:off x="3925887" y="2413073"/>
            <a:ext cx="1057200" cy="221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zh-CN" sz="13800" b="0" i="0" u="none" strike="noStrike" cap="none">
                <a:solidFill>
                  <a:srgbClr val="3A3838"/>
                </a:solidFill>
                <a:latin typeface="Microsoft Yahei"/>
                <a:ea typeface="Microsoft Yahei"/>
                <a:cs typeface="Microsoft Yahei"/>
                <a:sym typeface="Microsoft Yahei"/>
              </a:rPr>
              <a:t>1</a:t>
            </a:r>
            <a:endParaRPr sz="13800" b="0" i="0" u="none" strike="noStrike" cap="none">
              <a:solidFill>
                <a:srgbClr val="3A3838"/>
              </a:solidFill>
              <a:latin typeface="Microsoft Yahei"/>
              <a:ea typeface="Microsoft Yahei"/>
              <a:cs typeface="Microsoft Yahei"/>
              <a:sym typeface="Microsoft Yahei"/>
            </a:endParaRPr>
          </a:p>
        </p:txBody>
      </p:sp>
      <p:sp>
        <p:nvSpPr>
          <p:cNvPr id="267" name="Google Shape;267;g9c56e26e2f_1_47"/>
          <p:cNvSpPr/>
          <p:nvPr/>
        </p:nvSpPr>
        <p:spPr>
          <a:xfrm>
            <a:off x="3199174" y="2199135"/>
            <a:ext cx="2643900" cy="26439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268" name="Google Shape;268;g9c56e26e2f_1_47"/>
          <p:cNvSpPr/>
          <p:nvPr/>
        </p:nvSpPr>
        <p:spPr>
          <a:xfrm>
            <a:off x="5302611" y="1371821"/>
            <a:ext cx="4298400" cy="42984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269" name="Google Shape;269;g9c56e26e2f_1_47"/>
          <p:cNvSpPr txBox="1"/>
          <p:nvPr/>
        </p:nvSpPr>
        <p:spPr>
          <a:xfrm>
            <a:off x="6096000" y="3167400"/>
            <a:ext cx="2872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900"/>
              <a:buFont typeface="Arial"/>
              <a:buNone/>
            </a:pPr>
            <a:r>
              <a:rPr lang="zh-TW" altLang="en-US" sz="2900" b="1" dirty="0">
                <a:solidFill>
                  <a:srgbClr val="3A3838"/>
                </a:solidFill>
                <a:latin typeface="Microsoft Yahei"/>
                <a:ea typeface="Microsoft Yahei"/>
                <a:cs typeface="Microsoft Yahei"/>
                <a:sym typeface="Microsoft Yahei"/>
              </a:rPr>
              <a:t>研究介紹</a:t>
            </a:r>
            <a:endParaRPr sz="2900" b="1" i="0" u="none" strike="noStrike" cap="none" dirty="0">
              <a:solidFill>
                <a:srgbClr val="3A3838"/>
              </a:solidFill>
              <a:latin typeface="Microsoft Yahei"/>
              <a:ea typeface="Microsoft Yahei"/>
              <a:cs typeface="Microsoft Yahei"/>
              <a:sym typeface="Microsoft Yahei"/>
            </a:endParaRPr>
          </a:p>
        </p:txBody>
      </p:sp>
      <p:sp>
        <p:nvSpPr>
          <p:cNvPr id="270" name="Google Shape;270;g9c56e26e2f_1_47"/>
          <p:cNvSpPr txBox="1"/>
          <p:nvPr/>
        </p:nvSpPr>
        <p:spPr>
          <a:xfrm>
            <a:off x="3685677" y="3391508"/>
            <a:ext cx="1470000" cy="4002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1" i="0" u="none" strike="noStrike" cap="none">
                <a:solidFill>
                  <a:srgbClr val="3A3838"/>
                </a:solidFill>
                <a:latin typeface="Microsoft Yahei"/>
                <a:ea typeface="Microsoft Yahei"/>
                <a:cs typeface="Microsoft Yahei"/>
                <a:sym typeface="Microsoft Yahei"/>
              </a:rPr>
              <a:t>PART 01</a:t>
            </a:r>
            <a:endParaRPr sz="2000" b="1" i="0" u="none" strike="noStrike" cap="none">
              <a:solidFill>
                <a:srgbClr val="3A3838"/>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49436"/>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a:solidFill>
                  <a:srgbClr val="3B3838"/>
                </a:solidFill>
                <a:latin typeface="Microsoft Yahei"/>
                <a:ea typeface="Microsoft Yahei"/>
                <a:cs typeface="Microsoft Yahei"/>
              </a:rPr>
              <a:t>實測結果</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613186"/>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613186"/>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30</a:t>
            </a:fld>
            <a:endParaRPr lang="zh-CN" altLang="en-US"/>
          </a:p>
        </p:txBody>
      </p:sp>
      <p:sp>
        <p:nvSpPr>
          <p:cNvPr id="11"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54" y="1410960"/>
            <a:ext cx="3490651" cy="5272685"/>
          </a:xfrm>
          <a:prstGeom prst="rect">
            <a:avLst/>
          </a:prstGeom>
        </p:spPr>
      </p:pic>
      <p:grpSp>
        <p:nvGrpSpPr>
          <p:cNvPr id="7" name="群組 6"/>
          <p:cNvGrpSpPr/>
          <p:nvPr/>
        </p:nvGrpSpPr>
        <p:grpSpPr>
          <a:xfrm>
            <a:off x="3414293" y="941553"/>
            <a:ext cx="4551692" cy="5742092"/>
            <a:chOff x="3987724" y="1206953"/>
            <a:chExt cx="4551692" cy="5742092"/>
          </a:xfrm>
        </p:grpSpPr>
        <p:pic>
          <p:nvPicPr>
            <p:cNvPr id="6" name="圖片 5" descr="畫面剪輯"/>
            <p:cNvPicPr>
              <a:picLocks noChangeAspect="1"/>
            </p:cNvPicPr>
            <p:nvPr/>
          </p:nvPicPr>
          <p:blipFill rotWithShape="1">
            <a:blip r:embed="rId4">
              <a:extLst>
                <a:ext uri="{28A0092B-C50C-407E-A947-70E740481C1C}">
                  <a14:useLocalDpi xmlns:a14="http://schemas.microsoft.com/office/drawing/2010/main" val="0"/>
                </a:ext>
              </a:extLst>
            </a:blip>
            <a:srcRect b="59654"/>
            <a:stretch/>
          </p:blipFill>
          <p:spPr>
            <a:xfrm>
              <a:off x="3987724" y="1206953"/>
              <a:ext cx="4551692" cy="2766951"/>
            </a:xfrm>
            <a:prstGeom prst="rect">
              <a:avLst/>
            </a:prstGeom>
          </p:spPr>
        </p:pic>
        <p:pic>
          <p:nvPicPr>
            <p:cNvPr id="13" name="圖片 12" descr="畫面剪輯"/>
            <p:cNvPicPr>
              <a:picLocks noChangeAspect="1"/>
            </p:cNvPicPr>
            <p:nvPr/>
          </p:nvPicPr>
          <p:blipFill rotWithShape="1">
            <a:blip r:embed="rId4">
              <a:extLst>
                <a:ext uri="{28A0092B-C50C-407E-A947-70E740481C1C}">
                  <a14:useLocalDpi xmlns:a14="http://schemas.microsoft.com/office/drawing/2010/main" val="0"/>
                </a:ext>
              </a:extLst>
            </a:blip>
            <a:srcRect t="56277" b="341"/>
            <a:stretch/>
          </p:blipFill>
          <p:spPr>
            <a:xfrm>
              <a:off x="3987724" y="3973904"/>
              <a:ext cx="4551692" cy="2975141"/>
            </a:xfrm>
            <a:prstGeom prst="rect">
              <a:avLst/>
            </a:prstGeom>
          </p:spPr>
        </p:pic>
      </p:grpSp>
      <p:pic>
        <p:nvPicPr>
          <p:cNvPr id="10" name="圖片 9" descr="畫面剪輯"/>
          <p:cNvPicPr>
            <a:picLocks noChangeAspect="1"/>
          </p:cNvPicPr>
          <p:nvPr/>
        </p:nvPicPr>
        <p:blipFill rotWithShape="1">
          <a:blip r:embed="rId5">
            <a:extLst>
              <a:ext uri="{28A0092B-C50C-407E-A947-70E740481C1C}">
                <a14:useLocalDpi xmlns:a14="http://schemas.microsoft.com/office/drawing/2010/main" val="0"/>
              </a:ext>
            </a:extLst>
          </a:blip>
          <a:srcRect b="7036"/>
          <a:stretch/>
        </p:blipFill>
        <p:spPr>
          <a:xfrm>
            <a:off x="7547368" y="308141"/>
            <a:ext cx="4508898" cy="6375504"/>
          </a:xfrm>
          <a:prstGeom prst="rect">
            <a:avLst/>
          </a:prstGeom>
        </p:spPr>
      </p:pic>
      <p:sp>
        <p:nvSpPr>
          <p:cNvPr id="14" name="矩形 13"/>
          <p:cNvSpPr/>
          <p:nvPr/>
        </p:nvSpPr>
        <p:spPr>
          <a:xfrm>
            <a:off x="329854" y="1410960"/>
            <a:ext cx="3084439" cy="5272685"/>
          </a:xfrm>
          <a:prstGeom prst="rect">
            <a:avLst/>
          </a:prstGeom>
          <a:noFill/>
          <a:ln w="57150">
            <a:solidFill>
              <a:srgbClr val="EE3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p:cNvSpPr/>
          <p:nvPr/>
        </p:nvSpPr>
        <p:spPr>
          <a:xfrm>
            <a:off x="3423495" y="899163"/>
            <a:ext cx="4123873" cy="5784482"/>
          </a:xfrm>
          <a:prstGeom prst="rect">
            <a:avLst/>
          </a:prstGeom>
          <a:noFill/>
          <a:ln w="57150">
            <a:solidFill>
              <a:srgbClr val="39AF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7545120" y="308141"/>
            <a:ext cx="4511146" cy="6375504"/>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9902" y="1055997"/>
            <a:ext cx="2484976" cy="307777"/>
          </a:xfrm>
          <a:prstGeom prst="rect">
            <a:avLst/>
          </a:prstGeom>
          <a:noFill/>
        </p:spPr>
        <p:txBody>
          <a:bodyPr wrap="none" rtlCol="0">
            <a:spAutoFit/>
          </a:bodyPr>
          <a:lstStyle/>
          <a:p>
            <a:r>
              <a:rPr lang="en-US" altLang="zh-TW" b="1" dirty="0" smtClean="0"/>
              <a:t>Step2. 12</a:t>
            </a:r>
            <a:r>
              <a:rPr lang="zh-TW" altLang="en-US" b="1" dirty="0" smtClean="0"/>
              <a:t>題的</a:t>
            </a:r>
            <a:r>
              <a:rPr lang="en-US" altLang="zh-TW" b="1" dirty="0" smtClean="0"/>
              <a:t>MBTI</a:t>
            </a:r>
            <a:r>
              <a:rPr lang="zh-TW" altLang="en-US" b="1" dirty="0" smtClean="0"/>
              <a:t>初始問答</a:t>
            </a:r>
            <a:endParaRPr lang="zh-TW" altLang="en-US" b="1" dirty="0"/>
          </a:p>
        </p:txBody>
      </p:sp>
      <p:sp>
        <p:nvSpPr>
          <p:cNvPr id="21" name="文字方塊 20"/>
          <p:cNvSpPr txBox="1"/>
          <p:nvPr/>
        </p:nvSpPr>
        <p:spPr>
          <a:xfrm>
            <a:off x="4317764" y="506523"/>
            <a:ext cx="2565126" cy="307777"/>
          </a:xfrm>
          <a:prstGeom prst="rect">
            <a:avLst/>
          </a:prstGeom>
          <a:noFill/>
        </p:spPr>
        <p:txBody>
          <a:bodyPr wrap="none" rtlCol="0">
            <a:spAutoFit/>
          </a:bodyPr>
          <a:lstStyle/>
          <a:p>
            <a:r>
              <a:rPr lang="en-US" altLang="zh-TW" b="1" dirty="0" smtClean="0"/>
              <a:t>Step3. </a:t>
            </a:r>
            <a:r>
              <a:rPr lang="zh-TW" altLang="en-US" b="1" dirty="0" smtClean="0"/>
              <a:t>沒套用</a:t>
            </a:r>
            <a:r>
              <a:rPr lang="en-US" altLang="zh-TW" b="1" dirty="0" smtClean="0"/>
              <a:t>MBTI</a:t>
            </a:r>
            <a:r>
              <a:rPr lang="zh-TW" altLang="en-US" b="1" dirty="0"/>
              <a:t>的</a:t>
            </a:r>
            <a:r>
              <a:rPr lang="en-US" altLang="zh-TW" b="1" dirty="0"/>
              <a:t>8</a:t>
            </a:r>
            <a:r>
              <a:rPr lang="zh-TW" altLang="en-US" b="1" dirty="0"/>
              <a:t>句對話</a:t>
            </a:r>
          </a:p>
        </p:txBody>
      </p:sp>
      <p:sp>
        <p:nvSpPr>
          <p:cNvPr id="22" name="文字方塊 21"/>
          <p:cNvSpPr txBox="1"/>
          <p:nvPr/>
        </p:nvSpPr>
        <p:spPr>
          <a:xfrm>
            <a:off x="8519254" y="-37466"/>
            <a:ext cx="2565126" cy="307777"/>
          </a:xfrm>
          <a:prstGeom prst="rect">
            <a:avLst/>
          </a:prstGeom>
          <a:noFill/>
        </p:spPr>
        <p:txBody>
          <a:bodyPr wrap="none" rtlCol="0">
            <a:spAutoFit/>
          </a:bodyPr>
          <a:lstStyle/>
          <a:p>
            <a:r>
              <a:rPr lang="en-US" altLang="zh-TW" b="1" dirty="0" smtClean="0"/>
              <a:t>Step4. </a:t>
            </a:r>
            <a:r>
              <a:rPr lang="zh-TW" altLang="en-US" b="1" dirty="0" smtClean="0"/>
              <a:t>有套用</a:t>
            </a:r>
            <a:r>
              <a:rPr lang="en-US" altLang="zh-TW" b="1" dirty="0" smtClean="0"/>
              <a:t>MBTI</a:t>
            </a:r>
            <a:r>
              <a:rPr lang="zh-TW" altLang="en-US" b="1" dirty="0"/>
              <a:t>的</a:t>
            </a:r>
            <a:r>
              <a:rPr lang="en-US" altLang="zh-TW" b="1" dirty="0"/>
              <a:t>8</a:t>
            </a:r>
            <a:r>
              <a:rPr lang="zh-TW" altLang="en-US" b="1" dirty="0"/>
              <a:t>句對話</a:t>
            </a:r>
          </a:p>
        </p:txBody>
      </p:sp>
    </p:spTree>
    <p:extLst>
      <p:ext uri="{BB962C8B-B14F-4D97-AF65-F5344CB8AC3E}">
        <p14:creationId xmlns:p14="http://schemas.microsoft.com/office/powerpoint/2010/main" val="2277168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49436"/>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a:solidFill>
                  <a:srgbClr val="3B3838"/>
                </a:solidFill>
                <a:latin typeface="Microsoft Yahei"/>
                <a:ea typeface="Microsoft Yahei"/>
                <a:cs typeface="Microsoft Yahei"/>
              </a:rPr>
              <a:t>實測結果</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613186"/>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613186"/>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31</a:t>
            </a:fld>
            <a:endParaRPr lang="zh-CN" altLang="en-US"/>
          </a:p>
        </p:txBody>
      </p:sp>
      <p:sp>
        <p:nvSpPr>
          <p:cNvPr id="11"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5" name="文字方塊 14"/>
          <p:cNvSpPr txBox="1"/>
          <p:nvPr/>
        </p:nvSpPr>
        <p:spPr>
          <a:xfrm>
            <a:off x="536375" y="786896"/>
            <a:ext cx="3563796" cy="307777"/>
          </a:xfrm>
          <a:prstGeom prst="rect">
            <a:avLst/>
          </a:prstGeom>
          <a:noFill/>
        </p:spPr>
        <p:txBody>
          <a:bodyPr wrap="none" rtlCol="0">
            <a:spAutoFit/>
          </a:bodyPr>
          <a:lstStyle/>
          <a:p>
            <a:r>
              <a:rPr lang="en-US" altLang="zh-TW" b="1" dirty="0" smtClean="0"/>
              <a:t>Step5. </a:t>
            </a:r>
            <a:r>
              <a:rPr lang="zh-TW" altLang="en-US" b="1" dirty="0" smtClean="0"/>
              <a:t>完成分析後，再繼續後續的</a:t>
            </a:r>
            <a:r>
              <a:rPr lang="en-US" altLang="zh-TW" b="1" dirty="0" smtClean="0"/>
              <a:t>8</a:t>
            </a:r>
            <a:r>
              <a:rPr lang="zh-TW" altLang="en-US" b="1" dirty="0" smtClean="0"/>
              <a:t>句對話</a:t>
            </a:r>
            <a:endParaRPr lang="zh-TW" altLang="en-US" b="1" dirty="0"/>
          </a:p>
        </p:txBody>
      </p:sp>
      <p:sp>
        <p:nvSpPr>
          <p:cNvPr id="21" name="文字方塊 20"/>
          <p:cNvSpPr txBox="1"/>
          <p:nvPr/>
        </p:nvSpPr>
        <p:spPr>
          <a:xfrm>
            <a:off x="5457795" y="733141"/>
            <a:ext cx="5876930" cy="307777"/>
          </a:xfrm>
          <a:prstGeom prst="rect">
            <a:avLst/>
          </a:prstGeom>
          <a:noFill/>
        </p:spPr>
        <p:txBody>
          <a:bodyPr wrap="none" rtlCol="0">
            <a:spAutoFit/>
          </a:bodyPr>
          <a:lstStyle/>
          <a:p>
            <a:r>
              <a:rPr lang="en-US" altLang="zh-TW" b="1" dirty="0" smtClean="0"/>
              <a:t>Step6. </a:t>
            </a:r>
            <a:r>
              <a:rPr lang="zh-TW" altLang="en-US" b="1" dirty="0" smtClean="0"/>
              <a:t>所有對話結束後，可以查看</a:t>
            </a:r>
            <a:r>
              <a:rPr lang="en-US" altLang="zh-TW" b="1" dirty="0" smtClean="0"/>
              <a:t>MBTI</a:t>
            </a:r>
            <a:r>
              <a:rPr lang="zh-TW" altLang="en-US" b="1" dirty="0" smtClean="0"/>
              <a:t>辨識結果，並填寫連結的表單</a:t>
            </a:r>
            <a:endParaRPr lang="zh-TW" altLang="en-US" b="1" dirty="0"/>
          </a:p>
        </p:txBody>
      </p:sp>
      <p:pic>
        <p:nvPicPr>
          <p:cNvPr id="8" name="圖片 7"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753" y="1055995"/>
            <a:ext cx="4592797" cy="5683037"/>
          </a:xfrm>
          <a:prstGeom prst="rect">
            <a:avLst/>
          </a:prstGeom>
        </p:spPr>
      </p:pic>
      <p:pic>
        <p:nvPicPr>
          <p:cNvPr id="12" name="圖片 11"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512" y="2311915"/>
            <a:ext cx="2872233" cy="3683545"/>
          </a:xfrm>
          <a:prstGeom prst="rect">
            <a:avLst/>
          </a:prstGeom>
        </p:spPr>
      </p:pic>
      <p:cxnSp>
        <p:nvCxnSpPr>
          <p:cNvPr id="17" name="直線接點 16"/>
          <p:cNvCxnSpPr/>
          <p:nvPr/>
        </p:nvCxnSpPr>
        <p:spPr>
          <a:xfrm flipV="1">
            <a:off x="8840059" y="2327564"/>
            <a:ext cx="358491" cy="18261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8772097" y="4810575"/>
            <a:ext cx="426453" cy="1184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605753" y="1042716"/>
            <a:ext cx="7532992" cy="5709593"/>
          </a:xfrm>
          <a:prstGeom prst="rect">
            <a:avLst/>
          </a:prstGeom>
          <a:noFill/>
          <a:ln w="57150">
            <a:solidFill>
              <a:srgbClr val="F573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descr="畫面剪輯"/>
          <p:cNvPicPr>
            <a:picLocks noChangeAspect="1"/>
          </p:cNvPicPr>
          <p:nvPr/>
        </p:nvPicPr>
        <p:blipFill rotWithShape="1">
          <a:blip r:embed="rId5">
            <a:extLst>
              <a:ext uri="{28A0092B-C50C-407E-A947-70E740481C1C}">
                <a14:useLocalDpi xmlns:a14="http://schemas.microsoft.com/office/drawing/2010/main" val="0"/>
              </a:ext>
            </a:extLst>
          </a:blip>
          <a:srcRect t="5255"/>
          <a:stretch/>
        </p:blipFill>
        <p:spPr>
          <a:xfrm>
            <a:off x="570355" y="1080656"/>
            <a:ext cx="4014094" cy="1959429"/>
          </a:xfrm>
          <a:prstGeom prst="rect">
            <a:avLst/>
          </a:prstGeom>
        </p:spPr>
      </p:pic>
      <p:pic>
        <p:nvPicPr>
          <p:cNvPr id="4" name="圖片 3" descr="畫面剪輯"/>
          <p:cNvPicPr>
            <a:picLocks noChangeAspect="1"/>
          </p:cNvPicPr>
          <p:nvPr/>
        </p:nvPicPr>
        <p:blipFill rotWithShape="1">
          <a:blip r:embed="rId6">
            <a:extLst>
              <a:ext uri="{28A0092B-C50C-407E-A947-70E740481C1C}">
                <a14:useLocalDpi xmlns:a14="http://schemas.microsoft.com/office/drawing/2010/main" val="0"/>
              </a:ext>
            </a:extLst>
          </a:blip>
          <a:srcRect t="133" b="33341"/>
          <a:stretch/>
        </p:blipFill>
        <p:spPr>
          <a:xfrm>
            <a:off x="570355" y="3022267"/>
            <a:ext cx="4069378" cy="3770419"/>
          </a:xfrm>
          <a:prstGeom prst="rect">
            <a:avLst/>
          </a:prstGeom>
        </p:spPr>
      </p:pic>
      <p:sp>
        <p:nvSpPr>
          <p:cNvPr id="23" name="矩形 22"/>
          <p:cNvSpPr/>
          <p:nvPr/>
        </p:nvSpPr>
        <p:spPr>
          <a:xfrm>
            <a:off x="536375" y="1062188"/>
            <a:ext cx="4069378" cy="5709593"/>
          </a:xfrm>
          <a:prstGeom prst="rect">
            <a:avLst/>
          </a:prstGeom>
          <a:noFill/>
          <a:ln w="57150">
            <a:solidFill>
              <a:srgbClr val="FBC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1415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a:solidFill>
                  <a:srgbClr val="3B3838"/>
                </a:solidFill>
                <a:latin typeface="Microsoft Yahei"/>
                <a:ea typeface="Microsoft Yahei"/>
                <a:cs typeface="Microsoft Yahei"/>
              </a:rPr>
              <a:t>實測結果</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32</a:t>
            </a:fld>
            <a:endParaRPr lang="zh-CN" altLang="en-US"/>
          </a:p>
        </p:txBody>
      </p:sp>
      <p:sp>
        <p:nvSpPr>
          <p:cNvPr id="9" name="矩形 8"/>
          <p:cNvSpPr/>
          <p:nvPr/>
        </p:nvSpPr>
        <p:spPr>
          <a:xfrm>
            <a:off x="3170841" y="5785288"/>
            <a:ext cx="5687220" cy="307777"/>
          </a:xfrm>
          <a:prstGeom prst="rect">
            <a:avLst/>
          </a:prstGeom>
        </p:spPr>
        <p:txBody>
          <a:bodyPr wrap="square">
            <a:spAutoFit/>
          </a:bodyPr>
          <a:lstStyle/>
          <a:p>
            <a:pPr algn="ctr"/>
            <a:r>
              <a:rPr lang="zh-TW" altLang="en-US" b="1" dirty="0" smtClean="0"/>
              <a:t>圖</a:t>
            </a:r>
            <a:r>
              <a:rPr lang="en-US" altLang="zh-TW" b="1" dirty="0" smtClean="0"/>
              <a:t>22.</a:t>
            </a:r>
            <a:r>
              <a:rPr lang="zh-TW" altLang="en-US" b="1" dirty="0" smtClean="0"/>
              <a:t> </a:t>
            </a:r>
            <a:r>
              <a:rPr lang="en-US" altLang="zh-TW" b="1" dirty="0"/>
              <a:t>4 </a:t>
            </a:r>
            <a:r>
              <a:rPr lang="zh-TW" altLang="en-US" b="1" dirty="0"/>
              <a:t>項指標 </a:t>
            </a:r>
            <a:r>
              <a:rPr lang="en-US" altLang="zh-TW" b="1" dirty="0"/>
              <a:t>(I/E, S/N, T/F, J/P) </a:t>
            </a:r>
            <a:r>
              <a:rPr lang="zh-TW" altLang="en-US" b="1" dirty="0"/>
              <a:t>正確數量占比</a:t>
            </a:r>
          </a:p>
        </p:txBody>
      </p:sp>
      <p:sp>
        <p:nvSpPr>
          <p:cNvPr id="11"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200" b="1" dirty="0" smtClean="0"/>
              <a:t>MBTI </a:t>
            </a:r>
            <a:r>
              <a:rPr lang="zh-TW" altLang="en-US" sz="2200" b="1" dirty="0"/>
              <a:t>人格測定的準確度結果 </a:t>
            </a:r>
            <a:endParaRPr lang="en-US" altLang="zh-TW" sz="2200" b="1" dirty="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780" y="2146003"/>
            <a:ext cx="6045342" cy="3608837"/>
          </a:xfrm>
          <a:prstGeom prst="rect">
            <a:avLst/>
          </a:prstGeom>
        </p:spPr>
      </p:pic>
    </p:spTree>
    <p:extLst>
      <p:ext uri="{BB962C8B-B14F-4D97-AF65-F5344CB8AC3E}">
        <p14:creationId xmlns:p14="http://schemas.microsoft.com/office/powerpoint/2010/main" val="1985848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a:solidFill>
                  <a:srgbClr val="3B3838"/>
                </a:solidFill>
                <a:latin typeface="Microsoft Yahei"/>
                <a:ea typeface="Microsoft Yahei"/>
                <a:cs typeface="Microsoft Yahei"/>
              </a:rPr>
              <a:t>實測結果</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33</a:t>
            </a:fld>
            <a:endParaRPr lang="zh-CN" altLang="en-US"/>
          </a:p>
        </p:txBody>
      </p:sp>
      <p:sp>
        <p:nvSpPr>
          <p:cNvPr id="9" name="矩形 8"/>
          <p:cNvSpPr/>
          <p:nvPr/>
        </p:nvSpPr>
        <p:spPr>
          <a:xfrm>
            <a:off x="320765" y="5265129"/>
            <a:ext cx="11655625" cy="307777"/>
          </a:xfrm>
          <a:prstGeom prst="rect">
            <a:avLst/>
          </a:prstGeom>
        </p:spPr>
        <p:txBody>
          <a:bodyPr wrap="square">
            <a:spAutoFit/>
          </a:bodyPr>
          <a:lstStyle/>
          <a:p>
            <a:pPr algn="ctr"/>
            <a:r>
              <a:rPr lang="zh-TW" altLang="en-US" b="1" dirty="0" smtClean="0"/>
              <a:t>圖</a:t>
            </a:r>
            <a:r>
              <a:rPr lang="en-US" altLang="zh-TW" b="1" dirty="0" smtClean="0"/>
              <a:t>23.</a:t>
            </a:r>
            <a:r>
              <a:rPr lang="zh-TW" altLang="en-US" b="1" dirty="0"/>
              <a:t>左</a:t>
            </a:r>
            <a:r>
              <a:rPr lang="zh-TW" altLang="en-US" b="1" dirty="0" smtClean="0"/>
              <a:t>方</a:t>
            </a:r>
            <a:r>
              <a:rPr lang="zh-TW" altLang="en-US" b="1" dirty="0"/>
              <a:t>為在套用 </a:t>
            </a:r>
            <a:r>
              <a:rPr lang="en-US" altLang="zh-TW" b="1" dirty="0"/>
              <a:t>MBTI </a:t>
            </a:r>
            <a:r>
              <a:rPr lang="zh-TW" altLang="en-US" b="1" dirty="0"/>
              <a:t>人格後，機器人對話的語意評分</a:t>
            </a:r>
            <a:r>
              <a:rPr lang="zh-TW" altLang="en-US" b="1" dirty="0" smtClean="0"/>
              <a:t>，右方</a:t>
            </a:r>
            <a:r>
              <a:rPr lang="zh-TW" altLang="en-US" b="1" dirty="0"/>
              <a:t>為在套用 </a:t>
            </a:r>
            <a:r>
              <a:rPr lang="en-US" altLang="zh-TW" b="1" dirty="0"/>
              <a:t>MBTI </a:t>
            </a:r>
            <a:r>
              <a:rPr lang="zh-TW" altLang="en-US" b="1" dirty="0"/>
              <a:t>人格後，使用者在對話感受的評分 </a:t>
            </a:r>
            <a:r>
              <a:rPr lang="en-US" altLang="zh-TW" b="1" dirty="0"/>
              <a:t>(1-5 </a:t>
            </a:r>
            <a:r>
              <a:rPr lang="zh-TW" altLang="en-US" b="1" dirty="0"/>
              <a:t>分，越高表示越好</a:t>
            </a:r>
            <a:r>
              <a:rPr lang="en-US" altLang="zh-TW" b="1" dirty="0"/>
              <a:t>) </a:t>
            </a:r>
            <a:endParaRPr lang="zh-TW" altLang="en-US" b="1" dirty="0"/>
          </a:p>
        </p:txBody>
      </p:sp>
      <p:sp>
        <p:nvSpPr>
          <p:cNvPr id="11" name="Google Shape;1145;g9c56e26e2f_1_146"/>
          <p:cNvSpPr/>
          <p:nvPr/>
        </p:nvSpPr>
        <p:spPr>
          <a:xfrm>
            <a:off x="536376" y="1585901"/>
            <a:ext cx="7158834"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在</a:t>
            </a:r>
            <a:r>
              <a:rPr lang="zh-TW" altLang="en-US" sz="2200" b="1" dirty="0"/>
              <a:t>對話中語意及感受上的評分</a:t>
            </a:r>
            <a:endParaRPr lang="en-US" altLang="zh-TW" sz="2200" b="1" dirty="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48775"/>
          <a:stretch/>
        </p:blipFill>
        <p:spPr>
          <a:xfrm>
            <a:off x="6361638" y="2375168"/>
            <a:ext cx="5614752" cy="2851740"/>
          </a:xfrm>
          <a:prstGeom prst="rect">
            <a:avLst/>
          </a:prstGeom>
        </p:spPr>
      </p:pic>
      <p:pic>
        <p:nvPicPr>
          <p:cNvPr id="10" name="圖片 9"/>
          <p:cNvPicPr>
            <a:picLocks noChangeAspect="1"/>
          </p:cNvPicPr>
          <p:nvPr/>
        </p:nvPicPr>
        <p:blipFill rotWithShape="1">
          <a:blip r:embed="rId3">
            <a:extLst>
              <a:ext uri="{28A0092B-C50C-407E-A947-70E740481C1C}">
                <a14:useLocalDpi xmlns:a14="http://schemas.microsoft.com/office/drawing/2010/main" val="0"/>
              </a:ext>
            </a:extLst>
          </a:blip>
          <a:srcRect b="52694"/>
          <a:stretch/>
        </p:blipFill>
        <p:spPr>
          <a:xfrm>
            <a:off x="205394" y="2407473"/>
            <a:ext cx="6011050" cy="2819435"/>
          </a:xfrm>
          <a:prstGeom prst="rect">
            <a:avLst/>
          </a:prstGeom>
        </p:spPr>
      </p:pic>
    </p:spTree>
    <p:extLst>
      <p:ext uri="{BB962C8B-B14F-4D97-AF65-F5344CB8AC3E}">
        <p14:creationId xmlns:p14="http://schemas.microsoft.com/office/powerpoint/2010/main" val="3327751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9177640"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為何</a:t>
            </a:r>
            <a:r>
              <a:rPr lang="zh-TW" altLang="en-US" sz="2200" b="1" dirty="0"/>
              <a:t>要以 </a:t>
            </a:r>
            <a:r>
              <a:rPr lang="en-US" altLang="zh-TW" sz="2200" b="1" dirty="0"/>
              <a:t>BERT-multi </a:t>
            </a:r>
            <a:r>
              <a:rPr lang="zh-TW" altLang="en-US" sz="2200" b="1" dirty="0"/>
              <a:t>和 </a:t>
            </a:r>
            <a:r>
              <a:rPr lang="en-US" altLang="zh-TW" sz="2200" b="1" dirty="0"/>
              <a:t>Combo </a:t>
            </a:r>
            <a:r>
              <a:rPr lang="zh-TW" altLang="en-US" sz="2200" b="1" dirty="0"/>
              <a:t>的結果來做最終的集成投票</a:t>
            </a:r>
            <a:endParaRPr lang="en-US" altLang="zh-TW" sz="2200" b="1" dirty="0"/>
          </a:p>
          <a:p>
            <a:pPr marL="685800" lvl="1" indent="-228600">
              <a:lnSpc>
                <a:spcPct val="110000"/>
              </a:lnSpc>
              <a:spcBef>
                <a:spcPts val="500"/>
              </a:spcBef>
              <a:buSzPts val="1833"/>
              <a:buFont typeface="Arial" panose="020B0604020202020204" pitchFamily="34" charset="0"/>
              <a:buChar char="•"/>
            </a:pPr>
            <a:r>
              <a:rPr lang="en-US" altLang="zh-TW" sz="1800" dirty="0" smtClean="0"/>
              <a:t>BERT-multi</a:t>
            </a:r>
            <a:r>
              <a:rPr lang="zh-TW" altLang="en-US" sz="1800" dirty="0" smtClean="0"/>
              <a:t>以所有</a:t>
            </a:r>
            <a:r>
              <a:rPr lang="zh-TW" altLang="en-US" sz="1800" dirty="0"/>
              <a:t>的對話來做為輸入，以全局的角度去做 </a:t>
            </a:r>
            <a:r>
              <a:rPr lang="en-US" altLang="zh-TW" sz="1800" dirty="0"/>
              <a:t>MBTI </a:t>
            </a:r>
            <a:r>
              <a:rPr lang="zh-TW" altLang="en-US" sz="1800" dirty="0"/>
              <a:t>的</a:t>
            </a:r>
            <a:r>
              <a:rPr lang="zh-TW" altLang="en-US" sz="1800" dirty="0" smtClean="0"/>
              <a:t>預測</a:t>
            </a: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zh-TW" altLang="en-US" sz="1800" dirty="0" smtClean="0"/>
              <a:t>而</a:t>
            </a:r>
            <a:r>
              <a:rPr lang="zh-TW" altLang="en-US" sz="1800" dirty="0"/>
              <a:t>其他</a:t>
            </a:r>
            <a:r>
              <a:rPr lang="zh-TW" altLang="en-US" sz="1800" dirty="0" smtClean="0"/>
              <a:t>的方法是</a:t>
            </a:r>
            <a:r>
              <a:rPr lang="zh-TW" altLang="en-US" sz="1800" dirty="0"/>
              <a:t>以每一句的對話所對應的 </a:t>
            </a:r>
            <a:r>
              <a:rPr lang="en-US" altLang="zh-TW" sz="1800" dirty="0"/>
              <a:t>MBTI </a:t>
            </a:r>
            <a:r>
              <a:rPr lang="zh-TW" altLang="en-US" sz="1800" dirty="0"/>
              <a:t>人格轉變成比例序列的</a:t>
            </a:r>
            <a:r>
              <a:rPr lang="zh-TW" altLang="en-US" sz="1800" dirty="0" smtClean="0"/>
              <a:t>形式來輸入</a:t>
            </a: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zh-TW" altLang="en-US" sz="1800" dirty="0" smtClean="0"/>
              <a:t>從下圖中可看出兩種方法存在互補性 </a:t>
            </a:r>
            <a:r>
              <a:rPr lang="en-US" altLang="zh-TW" sz="1800" dirty="0" smtClean="0"/>
              <a:t>(E/I, T/F)			</a:t>
            </a:r>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smtClean="0">
                <a:solidFill>
                  <a:srgbClr val="3B3838"/>
                </a:solidFill>
                <a:latin typeface="Microsoft Yahei"/>
                <a:ea typeface="Microsoft Yahei"/>
                <a:cs typeface="Microsoft Yahei"/>
                <a:sym typeface="Microsoft Yahei"/>
              </a:rPr>
              <a:t>結果討論</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34</a:t>
            </a:fld>
            <a:endParaRPr lang="zh-CN" altLang="en-US"/>
          </a:p>
        </p:txBody>
      </p:sp>
      <p:pic>
        <p:nvPicPr>
          <p:cNvPr id="3" name="圖片 2"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2209" y="3363700"/>
            <a:ext cx="5018089" cy="2413592"/>
          </a:xfrm>
          <a:prstGeom prst="rect">
            <a:avLst/>
          </a:prstGeom>
        </p:spPr>
      </p:pic>
      <p:sp>
        <p:nvSpPr>
          <p:cNvPr id="8" name="矩形 7"/>
          <p:cNvSpPr/>
          <p:nvPr/>
        </p:nvSpPr>
        <p:spPr>
          <a:xfrm>
            <a:off x="2337643" y="5833130"/>
            <a:ext cx="5687220" cy="523220"/>
          </a:xfrm>
          <a:prstGeom prst="rect">
            <a:avLst/>
          </a:prstGeom>
        </p:spPr>
        <p:txBody>
          <a:bodyPr wrap="square">
            <a:spAutoFit/>
          </a:bodyPr>
          <a:lstStyle/>
          <a:p>
            <a:pPr algn="ctr"/>
            <a:r>
              <a:rPr lang="zh-TW" altLang="en-US" b="1" dirty="0" smtClean="0"/>
              <a:t>圖</a:t>
            </a:r>
            <a:r>
              <a:rPr lang="en-US" altLang="zh-TW" b="1" dirty="0" smtClean="0"/>
              <a:t>24.</a:t>
            </a:r>
            <a:r>
              <a:rPr lang="zh-TW" altLang="en-US" b="1" dirty="0"/>
              <a:t>以實際測試的結果為準，列出本研究使用的方法於 </a:t>
            </a:r>
            <a:r>
              <a:rPr lang="en-US" altLang="zh-TW" b="1" dirty="0"/>
              <a:t>4 </a:t>
            </a:r>
            <a:r>
              <a:rPr lang="zh-TW" altLang="en-US" b="1" dirty="0"/>
              <a:t>項指標 </a:t>
            </a:r>
            <a:r>
              <a:rPr lang="en-US" altLang="zh-TW" b="1" dirty="0"/>
              <a:t>(I/E, S/N, T/ F, J/P) </a:t>
            </a:r>
            <a:r>
              <a:rPr lang="zh-TW" altLang="en-US" b="1" dirty="0"/>
              <a:t>上最終計算的準確度 </a:t>
            </a:r>
          </a:p>
        </p:txBody>
      </p:sp>
    </p:spTree>
    <p:extLst>
      <p:ext uri="{BB962C8B-B14F-4D97-AF65-F5344CB8AC3E}">
        <p14:creationId xmlns:p14="http://schemas.microsoft.com/office/powerpoint/2010/main" val="3855780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9712029"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以 </a:t>
            </a:r>
            <a:r>
              <a:rPr lang="en-US" altLang="zh-TW" sz="2200" b="1" dirty="0"/>
              <a:t>BERT-multi </a:t>
            </a:r>
            <a:r>
              <a:rPr lang="zh-TW" altLang="en-US" sz="2200" b="1" dirty="0"/>
              <a:t>改寫資料集後訓練的模型</a:t>
            </a:r>
            <a:endParaRPr lang="en-US" altLang="zh-TW" sz="2200" b="1" dirty="0"/>
          </a:p>
          <a:p>
            <a:pPr marL="685800" lvl="1" indent="-228600">
              <a:lnSpc>
                <a:spcPct val="110000"/>
              </a:lnSpc>
              <a:spcBef>
                <a:spcPts val="500"/>
              </a:spcBef>
              <a:buSzPts val="1833"/>
              <a:buFont typeface="Arial" panose="020B0604020202020204" pitchFamily="34" charset="0"/>
              <a:buChar char="•"/>
            </a:pPr>
            <a:r>
              <a:rPr lang="zh-TW" altLang="en-US" sz="1800" dirty="0"/>
              <a:t>原先我們是以 </a:t>
            </a:r>
            <a:r>
              <a:rPr lang="en-US" altLang="zh-TW" sz="1800" dirty="0"/>
              <a:t>BERT-multi </a:t>
            </a:r>
            <a:r>
              <a:rPr lang="zh-TW" altLang="en-US" sz="1800" dirty="0"/>
              <a:t>來做現在 </a:t>
            </a:r>
            <a:r>
              <a:rPr lang="en-US" altLang="zh-TW" sz="1800" dirty="0"/>
              <a:t>BERT-single </a:t>
            </a:r>
            <a:r>
              <a:rPr lang="zh-TW" altLang="en-US" sz="1800" dirty="0"/>
              <a:t>的</a:t>
            </a:r>
            <a:r>
              <a:rPr lang="zh-TW" altLang="en-US" sz="1800" dirty="0" smtClean="0"/>
              <a:t>工作</a:t>
            </a: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zh-TW" altLang="en-US" sz="1800" dirty="0" smtClean="0"/>
              <a:t>其中我們嘗試了許多不同的模型，以選擇最適合的作為我們的方法</a:t>
            </a:r>
            <a:endParaRPr lang="en-US" altLang="zh-TW" sz="1800" dirty="0" smtClean="0"/>
          </a:p>
          <a:p>
            <a:pPr marL="685800" lvl="1" indent="-228600">
              <a:lnSpc>
                <a:spcPct val="110000"/>
              </a:lnSpc>
              <a:spcBef>
                <a:spcPts val="500"/>
              </a:spcBef>
              <a:buSzPts val="1833"/>
              <a:buFont typeface="Arial" panose="020B0604020202020204" pitchFamily="34" charset="0"/>
              <a:buChar char="•"/>
            </a:pPr>
            <a:r>
              <a:rPr lang="zh-TW" altLang="en-US" sz="1800" dirty="0"/>
              <a:t>儘管表現</a:t>
            </a:r>
            <a:r>
              <a:rPr lang="zh-TW" altLang="en-US" sz="1800" dirty="0" smtClean="0"/>
              <a:t>不理想，我們還是做出許多調整，後續的討論就是基於這些結果而述</a:t>
            </a:r>
            <a:r>
              <a:rPr lang="en-US" altLang="zh-TW" sz="1800" dirty="0" smtClean="0"/>
              <a:t>			</a:t>
            </a:r>
          </a:p>
          <a:p>
            <a:pPr marL="457200" lvl="1">
              <a:lnSpc>
                <a:spcPct val="110000"/>
              </a:lnSpc>
              <a:spcBef>
                <a:spcPts val="500"/>
              </a:spcBef>
              <a:buSzPts val="1833"/>
            </a:pPr>
            <a:r>
              <a:rPr lang="en-US" altLang="zh-TW" sz="2000" b="1" dirty="0" smtClean="0">
                <a:latin typeface="Arial" panose="020B0604020202020204" pitchFamily="34" charset="0"/>
                <a:cs typeface="Arial" panose="020B0604020202020204" pitchFamily="34" charset="0"/>
              </a:rPr>
              <a:t>	</a:t>
            </a:r>
            <a:endParaRPr lang="en-US" altLang="zh-TW" sz="24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smtClean="0">
                <a:solidFill>
                  <a:srgbClr val="3B3838"/>
                </a:solidFill>
                <a:latin typeface="Microsoft Yahei"/>
                <a:ea typeface="Microsoft Yahei"/>
                <a:cs typeface="Microsoft Yahei"/>
                <a:sym typeface="Microsoft Yahei"/>
              </a:rPr>
              <a:t>結果討論</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35</a:t>
            </a:fld>
            <a:endParaRPr lang="zh-CN" altLang="en-US"/>
          </a:p>
        </p:txBody>
      </p:sp>
      <p:sp>
        <p:nvSpPr>
          <p:cNvPr id="8" name="矩形 7"/>
          <p:cNvSpPr/>
          <p:nvPr/>
        </p:nvSpPr>
        <p:spPr>
          <a:xfrm>
            <a:off x="459515" y="5744771"/>
            <a:ext cx="5687220" cy="523220"/>
          </a:xfrm>
          <a:prstGeom prst="rect">
            <a:avLst/>
          </a:prstGeom>
        </p:spPr>
        <p:txBody>
          <a:bodyPr wrap="square">
            <a:spAutoFit/>
          </a:bodyPr>
          <a:lstStyle/>
          <a:p>
            <a:pPr algn="ctr"/>
            <a:r>
              <a:rPr lang="zh-TW" altLang="en-US" b="1" dirty="0" smtClean="0"/>
              <a:t>圖</a:t>
            </a:r>
            <a:r>
              <a:rPr lang="en-US" altLang="zh-TW" b="1" dirty="0" smtClean="0"/>
              <a:t>25.</a:t>
            </a:r>
            <a:r>
              <a:rPr lang="zh-TW" altLang="en-US" b="1" dirty="0"/>
              <a:t>以 </a:t>
            </a:r>
            <a:r>
              <a:rPr lang="en-US" altLang="zh-TW" b="1" dirty="0" smtClean="0"/>
              <a:t>BERT-multi </a:t>
            </a:r>
            <a:r>
              <a:rPr lang="zh-TW" altLang="en-US" b="1" dirty="0"/>
              <a:t>改寫資料集後訓練的方法之 </a:t>
            </a:r>
            <a:r>
              <a:rPr lang="en-US" altLang="zh-TW" b="1" dirty="0"/>
              <a:t>Accuracy</a:t>
            </a:r>
            <a:r>
              <a:rPr lang="zh-TW" altLang="en-US" b="1" dirty="0"/>
              <a:t>、</a:t>
            </a:r>
            <a:r>
              <a:rPr lang="en-US" altLang="zh-TW" b="1" dirty="0"/>
              <a:t>Precision</a:t>
            </a:r>
            <a:r>
              <a:rPr lang="zh-TW" altLang="en-US" b="1" dirty="0"/>
              <a:t>、</a:t>
            </a:r>
            <a:r>
              <a:rPr lang="en-US" altLang="zh-TW" b="1" dirty="0"/>
              <a:t>Recall </a:t>
            </a:r>
            <a:r>
              <a:rPr lang="zh-TW" altLang="en-US" b="1" dirty="0"/>
              <a:t>和 </a:t>
            </a:r>
            <a:r>
              <a:rPr lang="en-US" altLang="zh-TW" b="1" dirty="0"/>
              <a:t>F1 Score</a:t>
            </a:r>
            <a:endParaRPr lang="zh-TW" altLang="en-US" b="1" dirty="0"/>
          </a:p>
        </p:txBody>
      </p:sp>
      <p:sp>
        <p:nvSpPr>
          <p:cNvPr id="11" name="矩形 10"/>
          <p:cNvSpPr/>
          <p:nvPr/>
        </p:nvSpPr>
        <p:spPr>
          <a:xfrm>
            <a:off x="6679498" y="5744771"/>
            <a:ext cx="5334744" cy="523220"/>
          </a:xfrm>
          <a:prstGeom prst="rect">
            <a:avLst/>
          </a:prstGeom>
        </p:spPr>
        <p:txBody>
          <a:bodyPr wrap="square">
            <a:spAutoFit/>
          </a:bodyPr>
          <a:lstStyle/>
          <a:p>
            <a:pPr algn="ctr"/>
            <a:r>
              <a:rPr lang="zh-TW" altLang="en-US" b="1" dirty="0" smtClean="0"/>
              <a:t>圖</a:t>
            </a:r>
            <a:r>
              <a:rPr lang="en-US" altLang="zh-TW" b="1" dirty="0" smtClean="0"/>
              <a:t>26.</a:t>
            </a:r>
            <a:r>
              <a:rPr lang="zh-TW" altLang="en-US" b="1" dirty="0"/>
              <a:t>以 </a:t>
            </a:r>
            <a:r>
              <a:rPr lang="en-US" altLang="zh-TW" b="1" dirty="0" smtClean="0"/>
              <a:t>BERT-multi </a:t>
            </a:r>
            <a:r>
              <a:rPr lang="zh-TW" altLang="en-US" b="1" dirty="0"/>
              <a:t>改寫資料集後訓練的方法以四個維度 </a:t>
            </a:r>
            <a:r>
              <a:rPr lang="en-US" altLang="zh-TW" b="1" dirty="0"/>
              <a:t>(E.I</a:t>
            </a:r>
            <a:r>
              <a:rPr lang="zh-TW" altLang="en-US" b="1" dirty="0"/>
              <a:t>、</a:t>
            </a:r>
            <a:r>
              <a:rPr lang="en-US" altLang="zh-TW" b="1" dirty="0"/>
              <a:t>S.N</a:t>
            </a:r>
            <a:r>
              <a:rPr lang="zh-TW" altLang="en-US" b="1" dirty="0"/>
              <a:t>、</a:t>
            </a:r>
            <a:r>
              <a:rPr lang="en-US" altLang="zh-TW" b="1" dirty="0"/>
              <a:t>T.F</a:t>
            </a:r>
            <a:r>
              <a:rPr lang="zh-TW" altLang="en-US" b="1" dirty="0"/>
              <a:t>、 </a:t>
            </a:r>
            <a:r>
              <a:rPr lang="en-US" altLang="zh-TW" b="1" dirty="0"/>
              <a:t>J.P) </a:t>
            </a:r>
            <a:r>
              <a:rPr lang="zh-TW" altLang="en-US" b="1" dirty="0"/>
              <a:t>的準確率結果 </a:t>
            </a:r>
          </a:p>
        </p:txBody>
      </p:sp>
      <p:pic>
        <p:nvPicPr>
          <p:cNvPr id="6" name="圖片 5"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671" y="3278771"/>
            <a:ext cx="5849166" cy="2391109"/>
          </a:xfrm>
          <a:prstGeom prst="rect">
            <a:avLst/>
          </a:prstGeom>
        </p:spPr>
      </p:pic>
      <p:pic>
        <p:nvPicPr>
          <p:cNvPr id="7" name="圖片 6" descr="畫面剪輯"/>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5261" y="3278771"/>
            <a:ext cx="4963218" cy="2391109"/>
          </a:xfrm>
          <a:prstGeom prst="rect">
            <a:avLst/>
          </a:prstGeom>
        </p:spPr>
      </p:pic>
    </p:spTree>
    <p:extLst>
      <p:ext uri="{BB962C8B-B14F-4D97-AF65-F5344CB8AC3E}">
        <p14:creationId xmlns:p14="http://schemas.microsoft.com/office/powerpoint/2010/main" val="4018212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結果</a:t>
            </a:r>
            <a:r>
              <a:rPr lang="zh-TW" altLang="en-US" sz="2800" b="1" dirty="0">
                <a:solidFill>
                  <a:srgbClr val="3B3838"/>
                </a:solidFill>
                <a:latin typeface="Microsoft Yahei"/>
                <a:ea typeface="Microsoft Yahei"/>
                <a:cs typeface="Microsoft Yahei"/>
              </a:rPr>
              <a:t>討論</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36</a:t>
            </a:fld>
            <a:endParaRPr lang="zh-CN" altLang="en-US"/>
          </a:p>
        </p:txBody>
      </p:sp>
      <p:sp>
        <p:nvSpPr>
          <p:cNvPr id="11" name="Google Shape;1145;g9c56e26e2f_1_146"/>
          <p:cNvSpPr/>
          <p:nvPr/>
        </p:nvSpPr>
        <p:spPr>
          <a:xfrm>
            <a:off x="536376" y="1585901"/>
            <a:ext cx="10210793"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資料</a:t>
            </a:r>
            <a:r>
              <a:rPr lang="zh-TW" altLang="en-US" sz="2200" b="1" dirty="0"/>
              <a:t>集依 </a:t>
            </a:r>
            <a:r>
              <a:rPr lang="en-US" altLang="zh-TW" sz="2200" b="1" dirty="0"/>
              <a:t>n-gram </a:t>
            </a:r>
            <a:r>
              <a:rPr lang="zh-TW" altLang="en-US" sz="2200" b="1" dirty="0" smtClean="0"/>
              <a:t>重組</a:t>
            </a:r>
            <a:endParaRPr lang="en-US" altLang="zh-TW" sz="2200" b="1"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採用</a:t>
            </a:r>
            <a:r>
              <a:rPr lang="zh-TW" altLang="en-US" sz="1800" dirty="0"/>
              <a:t>了 </a:t>
            </a:r>
            <a:r>
              <a:rPr lang="en-US" altLang="zh-TW" sz="1800" dirty="0"/>
              <a:t>n-gram </a:t>
            </a:r>
            <a:r>
              <a:rPr lang="zh-TW" altLang="en-US" sz="1800" dirty="0"/>
              <a:t>的方式來改進資料集，期望透過增進指標之間的關聯</a:t>
            </a:r>
            <a:r>
              <a:rPr lang="zh-TW" altLang="en-US" sz="1800" dirty="0" smtClean="0"/>
              <a:t>性</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a:t>測試</a:t>
            </a:r>
            <a:r>
              <a:rPr lang="zh-TW" altLang="en-US" sz="1800" dirty="0" smtClean="0"/>
              <a:t>模型</a:t>
            </a:r>
            <a:r>
              <a:rPr lang="en-US" altLang="zh-TW" sz="1800" dirty="0" smtClean="0"/>
              <a:t>: LSTM</a:t>
            </a:r>
            <a:r>
              <a:rPr lang="zh-TW" altLang="en-US" sz="1800" dirty="0" smtClean="0"/>
              <a:t>，無</a:t>
            </a:r>
            <a:r>
              <a:rPr lang="en-US" altLang="zh-TW" sz="1800" dirty="0" smtClean="0"/>
              <a:t>n-gram: 25.58%</a:t>
            </a:r>
            <a:r>
              <a:rPr lang="zh-TW" altLang="en-US" sz="1800" dirty="0" smtClean="0"/>
              <a:t>，有</a:t>
            </a:r>
            <a:r>
              <a:rPr lang="en-US" altLang="zh-TW" sz="1800" dirty="0"/>
              <a:t>n-gram: 21.34</a:t>
            </a:r>
            <a:r>
              <a:rPr lang="en-US" altLang="zh-TW" sz="1800" dirty="0" smtClean="0"/>
              <a:t>%</a:t>
            </a:r>
            <a:r>
              <a:rPr lang="zh-TW" altLang="en-US" sz="1800" dirty="0" smtClean="0"/>
              <a:t>，</a:t>
            </a:r>
            <a:r>
              <a:rPr lang="zh-TW" altLang="en-US" sz="1800" dirty="0"/>
              <a:t>且隨</a:t>
            </a:r>
            <a:r>
              <a:rPr lang="en-US" altLang="zh-TW" sz="1800" dirty="0"/>
              <a:t>n</a:t>
            </a:r>
            <a:r>
              <a:rPr lang="zh-TW" altLang="en-US" sz="1800" dirty="0" smtClean="0"/>
              <a:t>值變小而下降</a:t>
            </a:r>
            <a:endParaRPr lang="en-US" altLang="zh-TW" sz="1800" dirty="0" smtClean="0"/>
          </a:p>
          <a:p>
            <a:pPr marL="800100" lvl="1" indent="-342900">
              <a:lnSpc>
                <a:spcPct val="110000"/>
              </a:lnSpc>
              <a:spcBef>
                <a:spcPts val="500"/>
              </a:spcBef>
              <a:buSzPts val="1833"/>
              <a:buFont typeface="Arial" panose="020B0604020202020204" pitchFamily="34" charset="0"/>
              <a:buChar char="•"/>
            </a:pPr>
            <a:endParaRPr lang="en-US" altLang="zh-TW" sz="1800" dirty="0" smtClean="0"/>
          </a:p>
          <a:p>
            <a:pPr marL="342900" indent="-342900">
              <a:lnSpc>
                <a:spcPct val="130000"/>
              </a:lnSpc>
              <a:buSzPts val="1833"/>
              <a:buFont typeface="Wingdings" panose="05000000000000000000" pitchFamily="2" charset="2"/>
              <a:buChar char="n"/>
            </a:pPr>
            <a:r>
              <a:rPr lang="zh-TW" altLang="en-US" sz="2200" b="1" dirty="0" smtClean="0"/>
              <a:t>轉換</a:t>
            </a:r>
            <a:r>
              <a:rPr lang="zh-TW" altLang="en-US" sz="2200" b="1" dirty="0"/>
              <a:t>為 </a:t>
            </a:r>
            <a:r>
              <a:rPr lang="en-US" altLang="zh-TW" sz="2200" b="1" dirty="0"/>
              <a:t>MBTI </a:t>
            </a:r>
            <a:r>
              <a:rPr lang="zh-TW" altLang="en-US" sz="2200" b="1" dirty="0"/>
              <a:t>比例序列之</a:t>
            </a:r>
            <a:r>
              <a:rPr lang="zh-TW" altLang="en-US" sz="2200" b="1" dirty="0" smtClean="0"/>
              <a:t>差別</a:t>
            </a:r>
            <a:endParaRPr lang="en-US" altLang="zh-TW" sz="2200" b="1"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發現</a:t>
            </a:r>
            <a:r>
              <a:rPr lang="zh-TW" altLang="en-US" sz="1800" dirty="0"/>
              <a:t>資料</a:t>
            </a:r>
            <a:r>
              <a:rPr lang="zh-TW" altLang="en-US" sz="1800" dirty="0" smtClean="0"/>
              <a:t>集</a:t>
            </a:r>
            <a:r>
              <a:rPr lang="zh-TW" altLang="en-US" sz="1800" dirty="0"/>
              <a:t>當</a:t>
            </a:r>
            <a:r>
              <a:rPr lang="zh-TW" altLang="en-US" sz="1800" dirty="0" smtClean="0"/>
              <a:t>中的</a:t>
            </a:r>
            <a:r>
              <a:rPr lang="zh-TW" altLang="en-US" sz="1800" dirty="0"/>
              <a:t>語句之間並沒有連貫性，對於時序性較敏感的 </a:t>
            </a:r>
            <a:r>
              <a:rPr lang="en-US" altLang="zh-TW" sz="1800" dirty="0"/>
              <a:t>LSTM </a:t>
            </a:r>
            <a:r>
              <a:rPr lang="zh-TW" altLang="en-US" sz="1800" dirty="0"/>
              <a:t>模型可能會發揮</a:t>
            </a:r>
            <a:r>
              <a:rPr lang="zh-TW" altLang="en-US" sz="1800" dirty="0" smtClean="0"/>
              <a:t>不良</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a:t>將 </a:t>
            </a:r>
            <a:r>
              <a:rPr lang="en-US" altLang="zh-TW" sz="1800" dirty="0"/>
              <a:t>LSTM </a:t>
            </a:r>
            <a:r>
              <a:rPr lang="zh-TW" altLang="en-US" sz="1800" dirty="0"/>
              <a:t>模型換成 </a:t>
            </a:r>
            <a:r>
              <a:rPr lang="en-US" altLang="zh-TW" sz="1800" dirty="0"/>
              <a:t>ANN </a:t>
            </a:r>
            <a:r>
              <a:rPr lang="zh-TW" altLang="en-US" sz="1800" dirty="0" smtClean="0"/>
              <a:t>模型</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en-US" altLang="zh-TW" sz="1800" dirty="0" smtClean="0"/>
              <a:t>MBTI </a:t>
            </a:r>
            <a:r>
              <a:rPr lang="zh-TW" altLang="en-US" sz="1800" dirty="0" smtClean="0"/>
              <a:t>標籤序列</a:t>
            </a:r>
            <a:r>
              <a:rPr lang="zh-TW" altLang="en-US" sz="1800" dirty="0"/>
              <a:t>轉化成了現在</a:t>
            </a:r>
            <a:r>
              <a:rPr lang="zh-TW" altLang="en-US" sz="1800" dirty="0" smtClean="0"/>
              <a:t>使用的</a:t>
            </a:r>
            <a:r>
              <a:rPr lang="zh-TW" altLang="en-US" sz="1800" dirty="0"/>
              <a:t>比例</a:t>
            </a:r>
            <a:r>
              <a:rPr lang="zh-TW" altLang="en-US" sz="1800" dirty="0" smtClean="0"/>
              <a:t>序列</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測試模型</a:t>
            </a:r>
            <a:r>
              <a:rPr lang="en-US" altLang="zh-TW" sz="1800" dirty="0" smtClean="0"/>
              <a:t>:</a:t>
            </a:r>
            <a:r>
              <a:rPr lang="zh-TW" altLang="en-US" sz="1800" dirty="0" smtClean="0"/>
              <a:t> </a:t>
            </a:r>
            <a:r>
              <a:rPr lang="en-US" altLang="zh-TW" sz="1800" dirty="0" smtClean="0"/>
              <a:t>ANN </a:t>
            </a:r>
            <a:r>
              <a:rPr lang="zh-TW" altLang="en-US" sz="1800" dirty="0" smtClean="0"/>
              <a:t>，使用</a:t>
            </a:r>
            <a:r>
              <a:rPr lang="zh-TW" altLang="en-US" sz="1800" dirty="0"/>
              <a:t>非比例</a:t>
            </a:r>
            <a:r>
              <a:rPr lang="zh-TW" altLang="en-US" sz="1800" dirty="0" smtClean="0"/>
              <a:t>序列</a:t>
            </a:r>
            <a:r>
              <a:rPr lang="en-US" altLang="zh-TW" sz="1800" dirty="0"/>
              <a:t>:</a:t>
            </a:r>
            <a:r>
              <a:rPr lang="zh-TW" altLang="en-US" sz="1800" dirty="0" smtClean="0"/>
              <a:t> </a:t>
            </a:r>
            <a:r>
              <a:rPr lang="en-US" altLang="zh-TW" sz="1800" dirty="0" smtClean="0"/>
              <a:t>26.26%</a:t>
            </a:r>
            <a:r>
              <a:rPr lang="zh-TW" altLang="en-US" sz="1800" dirty="0" smtClean="0"/>
              <a:t>，使用比例序列</a:t>
            </a:r>
            <a:r>
              <a:rPr lang="en-US" altLang="zh-TW" sz="1800" dirty="0" smtClean="0"/>
              <a:t>:</a:t>
            </a:r>
            <a:r>
              <a:rPr lang="zh-TW" altLang="en-US" sz="1800" dirty="0" smtClean="0"/>
              <a:t> </a:t>
            </a:r>
            <a:r>
              <a:rPr lang="en-US" altLang="zh-TW" sz="1800" dirty="0" smtClean="0"/>
              <a:t>35.02%			</a:t>
            </a:r>
          </a:p>
          <a:p>
            <a:pPr marL="800100" lvl="1" indent="-342900">
              <a:lnSpc>
                <a:spcPct val="110000"/>
              </a:lnSpc>
              <a:spcBef>
                <a:spcPts val="500"/>
              </a:spcBef>
              <a:buSzPts val="1833"/>
              <a:buFont typeface="Arial" panose="020B0604020202020204" pitchFamily="34" charset="0"/>
              <a:buChar char="•"/>
            </a:pPr>
            <a:endParaRPr lang="en-US" altLang="zh-TW" sz="2200" b="1" dirty="0" smtClean="0"/>
          </a:p>
          <a:p>
            <a:pPr>
              <a:lnSpc>
                <a:spcPct val="130000"/>
              </a:lnSpc>
              <a:buSzPts val="1833"/>
            </a:pPr>
            <a:r>
              <a:rPr lang="en-US" altLang="zh-TW" sz="18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2940931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結果</a:t>
            </a:r>
            <a:r>
              <a:rPr lang="zh-TW" altLang="en-US" sz="2800" b="1" dirty="0">
                <a:solidFill>
                  <a:srgbClr val="3B3838"/>
                </a:solidFill>
                <a:latin typeface="Microsoft Yahei"/>
                <a:ea typeface="Microsoft Yahei"/>
                <a:cs typeface="Microsoft Yahei"/>
              </a:rPr>
              <a:t>討論</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37</a:t>
            </a:fld>
            <a:endParaRPr lang="zh-CN" altLang="en-US"/>
          </a:p>
        </p:txBody>
      </p:sp>
      <p:sp>
        <p:nvSpPr>
          <p:cNvPr id="11" name="Google Shape;1145;g9c56e26e2f_1_146"/>
          <p:cNvSpPr/>
          <p:nvPr/>
        </p:nvSpPr>
        <p:spPr>
          <a:xfrm>
            <a:off x="536376" y="1538401"/>
            <a:ext cx="10210793"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smtClean="0"/>
              <a:t>在 </a:t>
            </a:r>
            <a:r>
              <a:rPr lang="en-US" altLang="zh-TW" sz="2200" b="1" dirty="0"/>
              <a:t>MBTI </a:t>
            </a:r>
            <a:r>
              <a:rPr lang="zh-TW" altLang="en-US" sz="2200" b="1" dirty="0"/>
              <a:t>比例序列中刪除某些人格</a:t>
            </a:r>
            <a:r>
              <a:rPr lang="zh-TW" altLang="en-US" sz="2200" b="1" dirty="0" smtClean="0"/>
              <a:t>指標</a:t>
            </a:r>
            <a:endParaRPr lang="en-US" altLang="zh-TW" sz="2200" b="1"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目的</a:t>
            </a:r>
            <a:r>
              <a:rPr lang="en-US" altLang="zh-TW" sz="1800" dirty="0" smtClean="0"/>
              <a:t>:</a:t>
            </a:r>
            <a:r>
              <a:rPr lang="zh-TW" altLang="en-US" sz="1800" dirty="0"/>
              <a:t>讓資料集透過減少被視為噪音的資料， 讓模型能夠將特徵提取集中在被保留的資料</a:t>
            </a:r>
            <a:r>
              <a:rPr lang="zh-TW" altLang="en-US" sz="1800" dirty="0" smtClean="0"/>
              <a:t>上</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a:t>兩</a:t>
            </a:r>
            <a:r>
              <a:rPr lang="zh-TW" altLang="en-US" sz="1800" dirty="0" smtClean="0"/>
              <a:t>種方法</a:t>
            </a:r>
            <a:r>
              <a:rPr lang="en-US" altLang="zh-TW" sz="1800" dirty="0" smtClean="0"/>
              <a:t>:</a:t>
            </a:r>
            <a:r>
              <a:rPr lang="zh-TW" altLang="en-US" sz="1800" dirty="0" smtClean="0"/>
              <a:t> </a:t>
            </a:r>
            <a:r>
              <a:rPr lang="en-US" altLang="zh-TW" sz="1800" dirty="0" smtClean="0"/>
              <a:t>1.</a:t>
            </a:r>
            <a:r>
              <a:rPr lang="zh-TW" altLang="en-US" sz="1800" dirty="0" smtClean="0"/>
              <a:t> 若預測的結果中有</a:t>
            </a:r>
            <a:r>
              <a:rPr lang="en-US" altLang="zh-TW" sz="1800" dirty="0" smtClean="0"/>
              <a:t>MBTI label</a:t>
            </a:r>
            <a:r>
              <a:rPr lang="zh-TW" altLang="en-US" sz="1800" dirty="0" smtClean="0"/>
              <a:t>是</a:t>
            </a:r>
            <a:r>
              <a:rPr lang="en-US" altLang="zh-TW" sz="1800" dirty="0" smtClean="0"/>
              <a:t>4</a:t>
            </a:r>
            <a:r>
              <a:rPr lang="zh-TW" altLang="en-US" sz="1800" dirty="0" smtClean="0"/>
              <a:t>個向度與目標完全相反，則刪除這個比例</a:t>
            </a:r>
            <a:endParaRPr lang="en-US" altLang="zh-TW" sz="1800" dirty="0" smtClean="0"/>
          </a:p>
          <a:p>
            <a:pPr marL="457200" lvl="2">
              <a:lnSpc>
                <a:spcPct val="110000"/>
              </a:lnSpc>
              <a:spcBef>
                <a:spcPts val="500"/>
              </a:spcBef>
              <a:buSzPts val="1833"/>
            </a:pPr>
            <a:r>
              <a:rPr lang="en-US" altLang="zh-TW" sz="1800" dirty="0" smtClean="0"/>
              <a:t>		2.</a:t>
            </a:r>
            <a:r>
              <a:rPr lang="zh-TW" altLang="en-US" sz="1800" dirty="0" smtClean="0"/>
              <a:t>  若</a:t>
            </a:r>
            <a:r>
              <a:rPr lang="zh-TW" altLang="en-US" sz="1800" dirty="0"/>
              <a:t>某個指標低於整體平均值 </a:t>
            </a:r>
            <a:r>
              <a:rPr lang="en-US" altLang="zh-TW" sz="1800" dirty="0"/>
              <a:t>(1/16)</a:t>
            </a:r>
            <a:r>
              <a:rPr lang="zh-TW" altLang="en-US" sz="1800" dirty="0"/>
              <a:t>，</a:t>
            </a:r>
            <a:r>
              <a:rPr lang="zh-TW" altLang="en-US" sz="1800" dirty="0" smtClean="0"/>
              <a:t>就刪除這個比例</a:t>
            </a:r>
            <a:endParaRPr lang="en-US" altLang="zh-TW" sz="1800" dirty="0" smtClean="0"/>
          </a:p>
          <a:p>
            <a:pPr marL="800100" lvl="1" indent="-342900" algn="just">
              <a:lnSpc>
                <a:spcPct val="110000"/>
              </a:lnSpc>
              <a:spcBef>
                <a:spcPts val="500"/>
              </a:spcBef>
              <a:buSzPts val="1833"/>
              <a:buFont typeface="Arial" panose="020B0604020202020204" pitchFamily="34" charset="0"/>
              <a:buChar char="•"/>
            </a:pPr>
            <a:r>
              <a:rPr lang="zh-TW" altLang="en-US" sz="1800" dirty="0"/>
              <a:t>測試模型</a:t>
            </a:r>
            <a:r>
              <a:rPr lang="en-US" altLang="zh-TW" sz="1800" dirty="0"/>
              <a:t>:</a:t>
            </a:r>
            <a:r>
              <a:rPr lang="en-US" altLang="zh-TW" sz="1800" dirty="0" smtClean="0"/>
              <a:t>SVM</a:t>
            </a:r>
            <a:r>
              <a:rPr lang="zh-TW" altLang="en-US" sz="1800" dirty="0" smtClean="0"/>
              <a:t> ，</a:t>
            </a:r>
            <a:r>
              <a:rPr lang="en-US" altLang="zh-TW" sz="1800" dirty="0" smtClean="0"/>
              <a:t>1</a:t>
            </a:r>
            <a:r>
              <a:rPr lang="zh-TW" altLang="en-US" sz="1800" dirty="0" smtClean="0"/>
              <a:t>的方法</a:t>
            </a:r>
            <a:r>
              <a:rPr lang="en-US" altLang="zh-TW" sz="1800" dirty="0"/>
              <a:t>:42.63</a:t>
            </a:r>
            <a:r>
              <a:rPr lang="en-US" altLang="zh-TW" sz="1800" dirty="0" smtClean="0"/>
              <a:t>%</a:t>
            </a:r>
            <a:r>
              <a:rPr lang="zh-TW" altLang="en-US" sz="1800" dirty="0" smtClean="0"/>
              <a:t>，</a:t>
            </a:r>
            <a:r>
              <a:rPr lang="en-US" altLang="zh-TW" sz="1800" dirty="0" smtClean="0"/>
              <a:t>2</a:t>
            </a:r>
            <a:r>
              <a:rPr lang="zh-TW" altLang="en-US" sz="1800" dirty="0" smtClean="0"/>
              <a:t>的方法</a:t>
            </a:r>
            <a:r>
              <a:rPr lang="en-US" altLang="zh-TW" sz="1800" dirty="0"/>
              <a:t>:43.16</a:t>
            </a:r>
            <a:r>
              <a:rPr lang="en-US" altLang="zh-TW" sz="1800" dirty="0" smtClean="0"/>
              <a:t>%</a:t>
            </a:r>
            <a:r>
              <a:rPr lang="zh-TW" altLang="en-US" sz="1800" dirty="0" smtClean="0"/>
              <a:t>，完全不刪除的方法</a:t>
            </a:r>
            <a:r>
              <a:rPr lang="en-US" altLang="zh-TW" sz="1800" dirty="0"/>
              <a:t>:43.24</a:t>
            </a:r>
            <a:r>
              <a:rPr lang="en-US" altLang="zh-TW" sz="1800" dirty="0" smtClean="0"/>
              <a:t>%</a:t>
            </a:r>
          </a:p>
          <a:p>
            <a:pPr marL="457200" lvl="1">
              <a:lnSpc>
                <a:spcPct val="110000"/>
              </a:lnSpc>
              <a:spcBef>
                <a:spcPts val="500"/>
              </a:spcBef>
              <a:buSzPts val="1833"/>
            </a:pPr>
            <a:endParaRPr lang="en-US" altLang="zh-TW" sz="2200" b="1" dirty="0" smtClean="0"/>
          </a:p>
          <a:p>
            <a:pPr>
              <a:lnSpc>
                <a:spcPct val="130000"/>
              </a:lnSpc>
              <a:buSzPts val="1833"/>
            </a:pPr>
            <a:r>
              <a:rPr lang="en-US" altLang="zh-TW" sz="18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5" name="圖片 4" descr="畫面剪輯"/>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161" y="3611000"/>
            <a:ext cx="7603042" cy="2891723"/>
          </a:xfrm>
          <a:prstGeom prst="rect">
            <a:avLst/>
          </a:prstGeom>
        </p:spPr>
      </p:pic>
      <p:sp>
        <p:nvSpPr>
          <p:cNvPr id="12" name="矩形 11"/>
          <p:cNvSpPr/>
          <p:nvPr/>
        </p:nvSpPr>
        <p:spPr>
          <a:xfrm>
            <a:off x="2062072" y="6510769"/>
            <a:ext cx="5687220" cy="307777"/>
          </a:xfrm>
          <a:prstGeom prst="rect">
            <a:avLst/>
          </a:prstGeom>
        </p:spPr>
        <p:txBody>
          <a:bodyPr wrap="square">
            <a:spAutoFit/>
          </a:bodyPr>
          <a:lstStyle/>
          <a:p>
            <a:pPr algn="ctr"/>
            <a:r>
              <a:rPr lang="zh-TW" altLang="en-US" b="1" dirty="0" smtClean="0"/>
              <a:t>圖</a:t>
            </a:r>
            <a:r>
              <a:rPr lang="en-US" altLang="zh-TW" b="1" dirty="0" smtClean="0"/>
              <a:t>27.</a:t>
            </a:r>
            <a:r>
              <a:rPr lang="zh-TW" altLang="en-US" b="1" dirty="0" smtClean="0"/>
              <a:t>方法</a:t>
            </a:r>
            <a:r>
              <a:rPr lang="en-US" altLang="zh-TW" b="1" dirty="0" smtClean="0"/>
              <a:t>1</a:t>
            </a:r>
            <a:r>
              <a:rPr lang="zh-TW" altLang="en-US" b="1" dirty="0" smtClean="0"/>
              <a:t>和</a:t>
            </a:r>
            <a:r>
              <a:rPr lang="en-US" altLang="zh-TW" b="1" dirty="0" smtClean="0"/>
              <a:t>2</a:t>
            </a:r>
            <a:r>
              <a:rPr lang="zh-TW" altLang="en-US" b="1" dirty="0" smtClean="0"/>
              <a:t>的示意圖</a:t>
            </a:r>
            <a:endParaRPr lang="zh-TW" altLang="en-US" b="1" dirty="0"/>
          </a:p>
        </p:txBody>
      </p:sp>
    </p:spTree>
    <p:extLst>
      <p:ext uri="{BB962C8B-B14F-4D97-AF65-F5344CB8AC3E}">
        <p14:creationId xmlns:p14="http://schemas.microsoft.com/office/powerpoint/2010/main" val="3019570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pic>
        <p:nvPicPr>
          <p:cNvPr id="1232" name="Google Shape;1232;ged4e8e72d7_2_1312"/>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1233" name="Google Shape;1233;ged4e8e72d7_2_1312"/>
          <p:cNvSpPr txBox="1"/>
          <p:nvPr/>
        </p:nvSpPr>
        <p:spPr>
          <a:xfrm>
            <a:off x="3925887" y="2413073"/>
            <a:ext cx="1057200" cy="221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zh-TW" sz="13800" b="0" i="0" u="none" strike="noStrike" cap="none">
                <a:solidFill>
                  <a:srgbClr val="3A3838"/>
                </a:solidFill>
                <a:latin typeface="Microsoft Yahei"/>
                <a:ea typeface="Microsoft Yahei"/>
                <a:cs typeface="Microsoft Yahei"/>
                <a:sym typeface="Microsoft Yahei"/>
              </a:rPr>
              <a:t>5</a:t>
            </a:r>
            <a:endParaRPr sz="13800" b="0" i="0" u="none" strike="noStrike" cap="none">
              <a:solidFill>
                <a:srgbClr val="3A3838"/>
              </a:solidFill>
              <a:latin typeface="Microsoft Yahei"/>
              <a:ea typeface="Microsoft Yahei"/>
              <a:cs typeface="Microsoft Yahei"/>
              <a:sym typeface="Microsoft Yahei"/>
            </a:endParaRPr>
          </a:p>
        </p:txBody>
      </p:sp>
      <p:sp>
        <p:nvSpPr>
          <p:cNvPr id="1234" name="Google Shape;1234;ged4e8e72d7_2_1312"/>
          <p:cNvSpPr/>
          <p:nvPr/>
        </p:nvSpPr>
        <p:spPr>
          <a:xfrm>
            <a:off x="3199174" y="2199135"/>
            <a:ext cx="2643900" cy="26439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1235" name="Google Shape;1235;ged4e8e72d7_2_1312"/>
          <p:cNvSpPr/>
          <p:nvPr/>
        </p:nvSpPr>
        <p:spPr>
          <a:xfrm>
            <a:off x="5302611" y="1371821"/>
            <a:ext cx="4298400" cy="42984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1236" name="Google Shape;1236;ged4e8e72d7_2_1312"/>
          <p:cNvSpPr txBox="1"/>
          <p:nvPr/>
        </p:nvSpPr>
        <p:spPr>
          <a:xfrm>
            <a:off x="6186861" y="2997821"/>
            <a:ext cx="25299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3000" b="1" i="0" u="none" strike="noStrike" cap="none" dirty="0" smtClean="0">
                <a:solidFill>
                  <a:srgbClr val="3A3838"/>
                </a:solidFill>
                <a:latin typeface="Microsoft Yahei"/>
                <a:ea typeface="Microsoft Yahei"/>
                <a:cs typeface="Microsoft Yahei"/>
                <a:sym typeface="Microsoft Yahei"/>
              </a:rPr>
              <a:t>結論</a:t>
            </a:r>
            <a:endParaRPr lang="en-US" altLang="zh-TW" sz="3000" b="1" i="0" u="none" strike="noStrike" cap="none" dirty="0" smtClean="0">
              <a:solidFill>
                <a:srgbClr val="3A3838"/>
              </a:solidFill>
              <a:latin typeface="Microsoft Yahei"/>
              <a:ea typeface="Microsoft Yahei"/>
              <a:cs typeface="Microsoft Yahei"/>
              <a:sym typeface="Microsoft Yahei"/>
            </a:endParaRPr>
          </a:p>
          <a:p>
            <a:pPr marL="0" marR="0" lvl="0" indent="0" algn="ctr" rtl="0">
              <a:lnSpc>
                <a:spcPct val="100000"/>
              </a:lnSpc>
              <a:spcBef>
                <a:spcPts val="0"/>
              </a:spcBef>
              <a:spcAft>
                <a:spcPts val="0"/>
              </a:spcAft>
              <a:buClr>
                <a:srgbClr val="000000"/>
              </a:buClr>
              <a:buSzPts val="3000"/>
              <a:buFont typeface="Arial"/>
              <a:buNone/>
            </a:pPr>
            <a:r>
              <a:rPr lang="zh-TW" altLang="en-US" sz="3000" b="1" dirty="0">
                <a:solidFill>
                  <a:srgbClr val="3A3838"/>
                </a:solidFill>
                <a:latin typeface="Microsoft Yahei"/>
                <a:ea typeface="Microsoft Yahei"/>
                <a:cs typeface="Microsoft Yahei"/>
                <a:sym typeface="Microsoft Yahei"/>
              </a:rPr>
              <a:t>與未來展望</a:t>
            </a:r>
            <a:endParaRPr sz="3000" b="1" i="0" u="none" strike="noStrike" cap="none" dirty="0">
              <a:solidFill>
                <a:srgbClr val="3A3838"/>
              </a:solidFill>
              <a:latin typeface="Microsoft Yahei"/>
              <a:ea typeface="Microsoft Yahei"/>
              <a:cs typeface="Microsoft Yahei"/>
              <a:sym typeface="Microsoft Yahei"/>
            </a:endParaRPr>
          </a:p>
        </p:txBody>
      </p:sp>
      <p:sp>
        <p:nvSpPr>
          <p:cNvPr id="1237" name="Google Shape;1237;ged4e8e72d7_2_1312"/>
          <p:cNvSpPr txBox="1"/>
          <p:nvPr/>
        </p:nvSpPr>
        <p:spPr>
          <a:xfrm>
            <a:off x="3685677" y="3391508"/>
            <a:ext cx="1470000" cy="4002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zh-TW" sz="2000" b="1" i="0" u="none" strike="noStrike" cap="none">
                <a:solidFill>
                  <a:srgbClr val="3A3838"/>
                </a:solidFill>
                <a:latin typeface="Microsoft Yahei"/>
                <a:ea typeface="Microsoft Yahei"/>
                <a:cs typeface="Microsoft Yahei"/>
                <a:sym typeface="Microsoft Yahei"/>
              </a:rPr>
              <a:t>PART 05</a:t>
            </a:r>
            <a:endParaRPr sz="2000" b="1" i="0" u="none" strike="noStrike" cap="none">
              <a:solidFill>
                <a:srgbClr val="3A3838"/>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2869286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結論</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39</a:t>
            </a:fld>
            <a:endParaRPr lang="zh-CN" altLang="en-US"/>
          </a:p>
        </p:txBody>
      </p:sp>
      <p:sp>
        <p:nvSpPr>
          <p:cNvPr id="11" name="Google Shape;1145;g9c56e26e2f_1_146"/>
          <p:cNvSpPr/>
          <p:nvPr/>
        </p:nvSpPr>
        <p:spPr>
          <a:xfrm>
            <a:off x="536375" y="1502774"/>
            <a:ext cx="10210793" cy="5135574"/>
          </a:xfrm>
          <a:prstGeom prst="rect">
            <a:avLst/>
          </a:prstGeom>
          <a:noFill/>
          <a:ln>
            <a:noFill/>
          </a:ln>
        </p:spPr>
        <p:txBody>
          <a:bodyPr spcFirstLastPara="1" wrap="square" lIns="91425" tIns="45700" rIns="91425" bIns="45700" anchor="t" anchorCtr="0">
            <a:noAutofit/>
          </a:bodyPr>
          <a:lstStyle/>
          <a:p>
            <a:pPr marL="285750" indent="-285750">
              <a:lnSpc>
                <a:spcPct val="130000"/>
              </a:lnSpc>
              <a:buSzPts val="1833"/>
              <a:buFont typeface="Wingdings" panose="05000000000000000000" pitchFamily="2" charset="2"/>
              <a:buChar char="n"/>
            </a:pPr>
            <a:r>
              <a:rPr lang="zh-TW" altLang="en-US" sz="1800" dirty="0" smtClean="0"/>
              <a:t>本研究</a:t>
            </a:r>
            <a:r>
              <a:rPr lang="zh-TW" altLang="en-US" sz="1800" dirty="0"/>
              <a:t>期望</a:t>
            </a:r>
            <a:r>
              <a:rPr lang="zh-TW" altLang="en-US" sz="1800" dirty="0" smtClean="0"/>
              <a:t>通過模型</a:t>
            </a:r>
            <a:r>
              <a:rPr lang="zh-TW" altLang="en-US" sz="1800" dirty="0"/>
              <a:t>來識別使用者對話中</a:t>
            </a:r>
            <a:r>
              <a:rPr lang="zh-TW" altLang="en-US" sz="1800" b="1" dirty="0"/>
              <a:t>最符合的</a:t>
            </a:r>
            <a:r>
              <a:rPr lang="en-US" altLang="zh-TW" sz="1800" b="1" dirty="0"/>
              <a:t>MBTI</a:t>
            </a:r>
            <a:r>
              <a:rPr lang="zh-TW" altLang="en-US" sz="1800" b="1" dirty="0" smtClean="0"/>
              <a:t>人格</a:t>
            </a:r>
            <a:r>
              <a:rPr lang="zh-TW" altLang="en-US" sz="1800" dirty="0" smtClean="0"/>
              <a:t>，再以這個</a:t>
            </a:r>
            <a:r>
              <a:rPr lang="zh-TW" altLang="en-US" sz="1800" dirty="0"/>
              <a:t>標籤來</a:t>
            </a:r>
            <a:r>
              <a:rPr lang="zh-TW" altLang="en-US" sz="1800" b="1" dirty="0"/>
              <a:t>引導機器人的</a:t>
            </a:r>
            <a:r>
              <a:rPr lang="zh-TW" altLang="en-US" sz="1800" b="1" dirty="0" smtClean="0"/>
              <a:t>回覆</a:t>
            </a:r>
            <a:r>
              <a:rPr lang="zh-TW" altLang="en-US" sz="1800" dirty="0" smtClean="0"/>
              <a:t>。</a:t>
            </a:r>
            <a:endParaRPr lang="en-US" altLang="zh-TW" sz="1800" dirty="0" smtClean="0"/>
          </a:p>
          <a:p>
            <a:pPr marL="285750" lvl="1" indent="-285750">
              <a:lnSpc>
                <a:spcPct val="130000"/>
              </a:lnSpc>
              <a:buSzPts val="1833"/>
              <a:buFont typeface="Arial" panose="020B0604020202020204" pitchFamily="34" charset="0"/>
              <a:buChar char="•"/>
            </a:pPr>
            <a:r>
              <a:rPr lang="zh-TW" altLang="en-US" sz="1800" dirty="0" smtClean="0"/>
              <a:t>研究</a:t>
            </a:r>
            <a:r>
              <a:rPr lang="zh-TW" altLang="en-US" sz="1800" dirty="0"/>
              <a:t>中不僅使用了</a:t>
            </a:r>
            <a:r>
              <a:rPr lang="zh-TW" altLang="en-US" sz="1800" b="1" dirty="0"/>
              <a:t>深度學習模型</a:t>
            </a:r>
            <a:r>
              <a:rPr lang="en-US" altLang="zh-TW" sz="1800" dirty="0"/>
              <a:t>BERT</a:t>
            </a:r>
            <a:r>
              <a:rPr lang="zh-TW" altLang="en-US" sz="1800" dirty="0"/>
              <a:t>，也使用了傳統的</a:t>
            </a:r>
            <a:r>
              <a:rPr lang="zh-TW" altLang="en-US" sz="1800" b="1" dirty="0"/>
              <a:t>機器學習模型</a:t>
            </a:r>
            <a:r>
              <a:rPr lang="zh-TW" altLang="en-US" sz="1800" dirty="0"/>
              <a:t>，如</a:t>
            </a:r>
            <a:r>
              <a:rPr lang="en-US" altLang="zh-TW" sz="1800" dirty="0"/>
              <a:t>SVM</a:t>
            </a:r>
            <a:r>
              <a:rPr lang="zh-TW" altLang="en-US" sz="1800" dirty="0"/>
              <a:t>、</a:t>
            </a:r>
            <a:r>
              <a:rPr lang="en-US" altLang="zh-TW" sz="1800" dirty="0"/>
              <a:t>ELM</a:t>
            </a:r>
            <a:r>
              <a:rPr lang="zh-TW" altLang="en-US" sz="1800" dirty="0"/>
              <a:t>和</a:t>
            </a:r>
            <a:r>
              <a:rPr lang="en-US" altLang="zh-TW" sz="1800" dirty="0"/>
              <a:t>Random Forest</a:t>
            </a:r>
            <a:r>
              <a:rPr lang="zh-TW" altLang="en-US" sz="1800" dirty="0" smtClean="0"/>
              <a:t>。</a:t>
            </a:r>
            <a:endParaRPr lang="en-US" altLang="zh-TW" sz="1800" dirty="0" smtClean="0"/>
          </a:p>
          <a:p>
            <a:pPr marL="285750" lvl="1" indent="-285750">
              <a:lnSpc>
                <a:spcPct val="130000"/>
              </a:lnSpc>
              <a:buSzPts val="1833"/>
              <a:buFont typeface="Arial" panose="020B0604020202020204" pitchFamily="34" charset="0"/>
              <a:buChar char="•"/>
            </a:pPr>
            <a:r>
              <a:rPr lang="zh-TW" altLang="en-US" sz="1800" dirty="0" smtClean="0"/>
              <a:t>在</a:t>
            </a:r>
            <a:r>
              <a:rPr lang="zh-TW" altLang="en-US" sz="1800" dirty="0"/>
              <a:t>資料預處理後</a:t>
            </a:r>
            <a:r>
              <a:rPr lang="zh-TW" altLang="en-US" sz="1800" dirty="0" smtClean="0"/>
              <a:t>，我們微調</a:t>
            </a:r>
            <a:r>
              <a:rPr lang="zh-TW" altLang="en-US" sz="1800" dirty="0"/>
              <a:t>了</a:t>
            </a:r>
            <a:r>
              <a:rPr lang="zh-TW" altLang="en-US" sz="1800" dirty="0" smtClean="0"/>
              <a:t>兩個</a:t>
            </a:r>
            <a:r>
              <a:rPr lang="en-US" altLang="zh-TW" sz="1800" dirty="0" smtClean="0"/>
              <a:t>BERT</a:t>
            </a:r>
            <a:r>
              <a:rPr lang="zh-TW" altLang="en-US" sz="1800" dirty="0"/>
              <a:t>模型，</a:t>
            </a:r>
            <a:r>
              <a:rPr lang="zh-TW" altLang="en-US" sz="1800" dirty="0" smtClean="0"/>
              <a:t>並用於</a:t>
            </a:r>
            <a:r>
              <a:rPr lang="zh-TW" altLang="en-US" sz="1800" dirty="0"/>
              <a:t>將文本資料的</a:t>
            </a:r>
            <a:r>
              <a:rPr lang="zh-TW" altLang="en-US" sz="1800" b="1" dirty="0"/>
              <a:t>每個句子轉換為</a:t>
            </a:r>
            <a:r>
              <a:rPr lang="en-US" altLang="zh-TW" sz="1800" b="1" dirty="0"/>
              <a:t>MBTI</a:t>
            </a:r>
            <a:r>
              <a:rPr lang="zh-TW" altLang="en-US" sz="1800" b="1" dirty="0" smtClean="0"/>
              <a:t>標籤</a:t>
            </a:r>
            <a:r>
              <a:rPr lang="zh-TW" altLang="en-US" sz="1800" dirty="0" smtClean="0"/>
              <a:t>，再依照</a:t>
            </a:r>
            <a:r>
              <a:rPr lang="zh-TW" altLang="en-US" sz="1800" b="1" dirty="0" smtClean="0"/>
              <a:t>各標籤分布改寫成比例序列</a:t>
            </a:r>
            <a:r>
              <a:rPr lang="zh-TW" altLang="en-US" sz="1800" dirty="0" smtClean="0"/>
              <a:t>，用於之後訓練</a:t>
            </a:r>
            <a:r>
              <a:rPr lang="zh-TW" altLang="en-US" sz="1800" dirty="0"/>
              <a:t>三種傳統機器學習模型</a:t>
            </a:r>
            <a:r>
              <a:rPr lang="zh-TW" altLang="en-US" sz="1800" dirty="0" smtClean="0"/>
              <a:t>。</a:t>
            </a:r>
            <a:endParaRPr lang="en-US" altLang="zh-TW" sz="1800" dirty="0" smtClean="0"/>
          </a:p>
          <a:p>
            <a:pPr>
              <a:lnSpc>
                <a:spcPct val="130000"/>
              </a:lnSpc>
              <a:buSzPts val="1833"/>
            </a:pPr>
            <a:r>
              <a:rPr lang="en-US" altLang="zh-TW" sz="1800" b="1" dirty="0" smtClean="0"/>
              <a:t>	</a:t>
            </a:r>
            <a:endParaRPr lang="en-US" altLang="zh-TW" sz="1800" dirty="0" smtClean="0"/>
          </a:p>
          <a:p>
            <a:pPr marL="285750" indent="-285750">
              <a:lnSpc>
                <a:spcPct val="130000"/>
              </a:lnSpc>
              <a:buSzPts val="1833"/>
              <a:buFont typeface="Wingdings" panose="05000000000000000000" pitchFamily="2" charset="2"/>
              <a:buChar char="n"/>
            </a:pPr>
            <a:r>
              <a:rPr lang="zh-TW" altLang="en-US" sz="1800" dirty="0" smtClean="0"/>
              <a:t>在</a:t>
            </a:r>
            <a:r>
              <a:rPr lang="zh-TW" altLang="en-US" sz="1800" dirty="0"/>
              <a:t>聊天系統的運作方面</a:t>
            </a:r>
            <a:r>
              <a:rPr lang="zh-TW" altLang="en-US" sz="1800" dirty="0" smtClean="0"/>
              <a:t>，使用</a:t>
            </a:r>
            <a:r>
              <a:rPr lang="zh-TW" altLang="en-US" sz="1800" dirty="0"/>
              <a:t>了</a:t>
            </a:r>
            <a:r>
              <a:rPr lang="en-US" altLang="zh-TW" sz="1800" b="1" dirty="0"/>
              <a:t>GPT-3.5 turbo</a:t>
            </a:r>
            <a:r>
              <a:rPr lang="zh-TW" altLang="en-US" sz="1800" dirty="0"/>
              <a:t>作為對話生成的基礎，並</a:t>
            </a:r>
            <a:r>
              <a:rPr lang="zh-TW" altLang="en-US" sz="1800" b="1" dirty="0"/>
              <a:t>將</a:t>
            </a:r>
            <a:r>
              <a:rPr lang="en-US" altLang="zh-TW" sz="1800" b="1" dirty="0"/>
              <a:t>MBTI</a:t>
            </a:r>
            <a:r>
              <a:rPr lang="zh-TW" altLang="en-US" sz="1800" b="1" dirty="0"/>
              <a:t>標籤作為生成回覆的提示</a:t>
            </a:r>
            <a:r>
              <a:rPr lang="zh-TW" altLang="en-US" sz="1800" dirty="0" smtClean="0"/>
              <a:t>。</a:t>
            </a:r>
            <a:endParaRPr lang="en-US" altLang="zh-TW" sz="1800" dirty="0" smtClean="0"/>
          </a:p>
          <a:p>
            <a:pPr marL="285750" indent="-285750">
              <a:lnSpc>
                <a:spcPct val="130000"/>
              </a:lnSpc>
              <a:buSzPts val="1833"/>
              <a:buFont typeface="Arial" panose="020B0604020202020204" pitchFamily="34" charset="0"/>
              <a:buChar char="•"/>
            </a:pPr>
            <a:r>
              <a:rPr lang="zh-TW" altLang="en-US" sz="1800" dirty="0" smtClean="0"/>
              <a:t>系統會蒐集</a:t>
            </a:r>
            <a:r>
              <a:rPr lang="zh-TW" altLang="en-US" sz="1800" dirty="0"/>
              <a:t>使用者與機器人之間的對話</a:t>
            </a:r>
            <a:r>
              <a:rPr lang="zh-TW" altLang="en-US" sz="1800" dirty="0" smtClean="0"/>
              <a:t>，在進行分析後以</a:t>
            </a:r>
            <a:r>
              <a:rPr lang="zh-TW" altLang="en-US" sz="1800" dirty="0"/>
              <a:t>確定最終的</a:t>
            </a:r>
            <a:r>
              <a:rPr lang="en-US" altLang="zh-TW" sz="1800" dirty="0"/>
              <a:t>MBTI</a:t>
            </a:r>
            <a:r>
              <a:rPr lang="zh-TW" altLang="en-US" sz="1800" dirty="0"/>
              <a:t>人格</a:t>
            </a:r>
            <a:r>
              <a:rPr lang="zh-TW" altLang="en-US" sz="1800" dirty="0" smtClean="0"/>
              <a:t>。</a:t>
            </a:r>
            <a:endParaRPr lang="en-US" altLang="zh-TW" sz="1800" dirty="0" smtClean="0"/>
          </a:p>
          <a:p>
            <a:pPr marL="285750" indent="-285750">
              <a:lnSpc>
                <a:spcPct val="130000"/>
              </a:lnSpc>
              <a:buSzPts val="1833"/>
              <a:buFont typeface="Arial" panose="020B0604020202020204" pitchFamily="34" charset="0"/>
              <a:buChar char="•"/>
            </a:pPr>
            <a:r>
              <a:rPr lang="zh-TW" altLang="en-US" sz="1800" dirty="0" smtClean="0"/>
              <a:t>這個過程</a:t>
            </a:r>
            <a:r>
              <a:rPr lang="zh-TW" altLang="en-US" sz="1800" dirty="0"/>
              <a:t>包括</a:t>
            </a:r>
            <a:r>
              <a:rPr lang="zh-TW" altLang="en-US" sz="1800" b="1" dirty="0"/>
              <a:t>兩次集成投票</a:t>
            </a:r>
            <a:r>
              <a:rPr lang="zh-TW" altLang="en-US" sz="1800" dirty="0"/>
              <a:t>，一次是基於三種傳統模型的投票結果，另一次則是基於前一次的投票結果、</a:t>
            </a:r>
            <a:r>
              <a:rPr lang="en-US" altLang="zh-TW" sz="1800" dirty="0"/>
              <a:t>BERT-multi</a:t>
            </a:r>
            <a:r>
              <a:rPr lang="zh-TW" altLang="en-US" sz="1800" dirty="0"/>
              <a:t>的分析結果以及使用者當前的</a:t>
            </a:r>
            <a:r>
              <a:rPr lang="en-US" altLang="zh-TW" sz="1800" dirty="0"/>
              <a:t>MBTI</a:t>
            </a:r>
            <a:r>
              <a:rPr lang="zh-TW" altLang="en-US" sz="1800" dirty="0"/>
              <a:t>人格</a:t>
            </a:r>
            <a:r>
              <a:rPr lang="zh-TW" altLang="en-US" sz="1800" dirty="0" smtClean="0"/>
              <a:t>。</a:t>
            </a:r>
            <a:endParaRPr lang="en-US" altLang="zh-TW" sz="1800" dirty="0" smtClean="0"/>
          </a:p>
          <a:p>
            <a:pPr>
              <a:lnSpc>
                <a:spcPct val="130000"/>
              </a:lnSpc>
              <a:buSzPts val="1833"/>
            </a:pPr>
            <a:endParaRPr lang="en-US" altLang="zh-TW" sz="1800" dirty="0" smtClean="0"/>
          </a:p>
          <a:p>
            <a:pPr marL="285750" indent="-285750">
              <a:lnSpc>
                <a:spcPct val="130000"/>
              </a:lnSpc>
              <a:buSzPts val="1833"/>
              <a:buFont typeface="Wingdings" panose="05000000000000000000" pitchFamily="2" charset="2"/>
              <a:buChar char="n"/>
            </a:pPr>
            <a:r>
              <a:rPr lang="zh-TW" altLang="en-US" sz="1800" dirty="0" smtClean="0"/>
              <a:t>研究</a:t>
            </a:r>
            <a:r>
              <a:rPr lang="zh-TW" altLang="en-US" sz="1800" dirty="0"/>
              <a:t>的結果顯示</a:t>
            </a:r>
            <a:r>
              <a:rPr lang="zh-TW" altLang="en-US" sz="1800" dirty="0" smtClean="0"/>
              <a:t>，我們提出</a:t>
            </a:r>
            <a:r>
              <a:rPr lang="zh-TW" altLang="en-US" sz="1800" dirty="0"/>
              <a:t>的方法在</a:t>
            </a:r>
            <a:r>
              <a:rPr lang="en-US" altLang="zh-TW" sz="1800" dirty="0"/>
              <a:t>MBTI</a:t>
            </a:r>
            <a:r>
              <a:rPr lang="zh-TW" altLang="en-US" sz="1800" dirty="0"/>
              <a:t>分類任務上</a:t>
            </a:r>
            <a:r>
              <a:rPr lang="zh-TW" altLang="en-US" sz="1800" b="1" dirty="0"/>
              <a:t>有較好的性能</a:t>
            </a:r>
            <a:r>
              <a:rPr lang="zh-TW" altLang="en-US" sz="1800" dirty="0"/>
              <a:t>，並且在實際測試中，無論</a:t>
            </a:r>
            <a:r>
              <a:rPr lang="zh-TW" altLang="en-US" sz="1800" dirty="0" smtClean="0"/>
              <a:t>是</a:t>
            </a:r>
            <a:r>
              <a:rPr lang="zh-TW" altLang="en-US" sz="1800" b="1" dirty="0" smtClean="0"/>
              <a:t>識別</a:t>
            </a:r>
            <a:r>
              <a:rPr lang="zh-TW" altLang="en-US" sz="1800" b="1" dirty="0"/>
              <a:t>的準確度</a:t>
            </a:r>
            <a:r>
              <a:rPr lang="zh-TW" altLang="en-US" sz="1800" dirty="0"/>
              <a:t>或是使用者對</a:t>
            </a:r>
            <a:r>
              <a:rPr lang="zh-TW" altLang="en-US" sz="1800" b="1" dirty="0"/>
              <a:t>機器人回覆的感受</a:t>
            </a:r>
            <a:r>
              <a:rPr lang="zh-TW" altLang="en-US" sz="1800" dirty="0"/>
              <a:t>上，都顯示了這樣的系統是</a:t>
            </a:r>
            <a:r>
              <a:rPr lang="zh-TW" altLang="en-US" sz="1800" b="1" dirty="0" smtClean="0"/>
              <a:t>有正向效益的</a:t>
            </a:r>
            <a:r>
              <a:rPr lang="zh-TW" altLang="en-US" sz="1800" dirty="0" smtClean="0"/>
              <a:t>。</a:t>
            </a: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1936268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5007776"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400" b="1" dirty="0" smtClean="0"/>
              <a:t>ChatGPT</a:t>
            </a:r>
            <a:r>
              <a:rPr lang="zh-TW" altLang="en-US" sz="2400" b="1" dirty="0" smtClean="0"/>
              <a:t>成為</a:t>
            </a:r>
            <a:r>
              <a:rPr lang="zh-TW" altLang="en-US" sz="2400" b="1" dirty="0"/>
              <a:t>主流</a:t>
            </a:r>
            <a:endParaRPr lang="en-US" altLang="zh-TW" sz="2400" b="1" dirty="0" smtClean="0"/>
          </a:p>
          <a:p>
            <a:pPr marL="685800" lvl="1" indent="-228600">
              <a:lnSpc>
                <a:spcPct val="110000"/>
              </a:lnSpc>
              <a:spcBef>
                <a:spcPts val="500"/>
              </a:spcBef>
              <a:buSzPts val="1833"/>
              <a:buFont typeface="Arial" panose="020B0604020202020204" pitchFamily="34" charset="0"/>
              <a:buChar char="•"/>
            </a:pPr>
            <a:r>
              <a:rPr lang="zh-TW" altLang="en-US" sz="2000" b="1" dirty="0" smtClean="0"/>
              <a:t>精確的回覆</a:t>
            </a:r>
            <a:endParaRPr lang="en-US" altLang="zh-TW" sz="2000" b="1" dirty="0"/>
          </a:p>
          <a:p>
            <a:pPr marL="685800" lvl="1" indent="-228600">
              <a:lnSpc>
                <a:spcPct val="110000"/>
              </a:lnSpc>
              <a:spcBef>
                <a:spcPts val="500"/>
              </a:spcBef>
              <a:buSzPts val="1833"/>
              <a:buFont typeface="Arial" panose="020B0604020202020204" pitchFamily="34" charset="0"/>
              <a:buChar char="•"/>
            </a:pPr>
            <a:r>
              <a:rPr lang="zh-TW" altLang="en-US" sz="2000" b="1" dirty="0" smtClean="0"/>
              <a:t>豐富的內容</a:t>
            </a:r>
            <a:endParaRPr lang="en-US" altLang="zh-TW" sz="2400" b="1" dirty="0" smtClean="0"/>
          </a:p>
          <a:p>
            <a:pPr lvl="1">
              <a:lnSpc>
                <a:spcPct val="130000"/>
              </a:lnSpc>
              <a:buSzPts val="1833"/>
            </a:pPr>
            <a:endParaRPr lang="en-US" altLang="zh-TW" sz="2000" b="1" dirty="0" smtClean="0"/>
          </a:p>
          <a:p>
            <a:pPr lvl="1">
              <a:lnSpc>
                <a:spcPct val="130000"/>
              </a:lnSpc>
              <a:buSzPts val="1833"/>
            </a:pPr>
            <a:endParaRPr lang="en-US" altLang="zh-TW" sz="2000" b="1" dirty="0" smtClean="0"/>
          </a:p>
          <a:p>
            <a:pPr marL="342900" indent="-342900">
              <a:lnSpc>
                <a:spcPct val="130000"/>
              </a:lnSpc>
              <a:buSzPts val="1833"/>
              <a:buFont typeface="Wingdings" panose="05000000000000000000" pitchFamily="2" charset="2"/>
              <a:buChar char="n"/>
            </a:pPr>
            <a:r>
              <a:rPr lang="en-US" altLang="zh-TW" sz="2400" b="1" dirty="0"/>
              <a:t>C</a:t>
            </a:r>
            <a:r>
              <a:rPr lang="en-US" altLang="zh-TW" sz="2400" b="1" dirty="0" smtClean="0"/>
              <a:t>hatGPT</a:t>
            </a:r>
            <a:r>
              <a:rPr lang="zh-TW" altLang="en-US" sz="2400" b="1" dirty="0" smtClean="0"/>
              <a:t>現階段的</a:t>
            </a:r>
            <a:r>
              <a:rPr lang="zh-TW" altLang="en-US" sz="2400" b="1" dirty="0"/>
              <a:t>限制</a:t>
            </a:r>
            <a:endParaRPr lang="en-US" altLang="zh-TW" sz="1800" b="1" dirty="0"/>
          </a:p>
          <a:p>
            <a:pPr marL="685800" lvl="1" indent="-228600">
              <a:lnSpc>
                <a:spcPct val="110000"/>
              </a:lnSpc>
              <a:spcBef>
                <a:spcPts val="500"/>
              </a:spcBef>
              <a:buSzPts val="1833"/>
              <a:buFont typeface="Arial" panose="020B0604020202020204" pitchFamily="34" charset="0"/>
              <a:buChar char="•"/>
            </a:pPr>
            <a:r>
              <a:rPr lang="zh-TW" altLang="en-US" sz="2000" b="1" dirty="0" smtClean="0"/>
              <a:t>個人化風格內容的生成</a:t>
            </a:r>
            <a:endParaRPr lang="en-US" altLang="zh-TW" sz="2000" b="1" dirty="0" smtClean="0"/>
          </a:p>
          <a:p>
            <a:pPr marL="685800" lvl="1" indent="-228600">
              <a:lnSpc>
                <a:spcPct val="110000"/>
              </a:lnSpc>
              <a:spcBef>
                <a:spcPts val="500"/>
              </a:spcBef>
              <a:buSzPts val="1833"/>
              <a:buFont typeface="Arial" panose="020B0604020202020204" pitchFamily="34" charset="0"/>
              <a:buChar char="•"/>
            </a:pPr>
            <a:r>
              <a:rPr lang="zh-TW" altLang="en-US" sz="2000" b="1" dirty="0" smtClean="0"/>
              <a:t>主動理解使用者性格</a:t>
            </a:r>
            <a:endParaRPr lang="en-US" altLang="zh-TW" sz="2000" b="1" dirty="0" smtClean="0"/>
          </a:p>
          <a:p>
            <a:pPr marL="685800" lvl="1" indent="-228600">
              <a:lnSpc>
                <a:spcPct val="110000"/>
              </a:lnSpc>
              <a:spcBef>
                <a:spcPts val="500"/>
              </a:spcBef>
              <a:buSzPts val="1833"/>
              <a:buFont typeface="Arial" panose="020B0604020202020204" pitchFamily="34" charset="0"/>
              <a:buChar char="•"/>
            </a:pPr>
            <a:endParaRPr lang="en-US" altLang="zh-TW" sz="2000" b="1" dirty="0" smtClean="0"/>
          </a:p>
          <a:p>
            <a:pPr marL="457200" lvl="2">
              <a:lnSpc>
                <a:spcPct val="110000"/>
              </a:lnSpc>
              <a:spcBef>
                <a:spcPts val="500"/>
              </a:spcBef>
              <a:buSzPts val="1833"/>
            </a:pPr>
            <a:r>
              <a:rPr lang="en-US" altLang="zh-TW" sz="2000" b="1" dirty="0" smtClean="0"/>
              <a:t>	</a:t>
            </a:r>
            <a:endParaRPr lang="en-US" altLang="zh-TW" sz="2000" b="1" dirty="0"/>
          </a:p>
          <a:p>
            <a:pPr>
              <a:lnSpc>
                <a:spcPct val="130000"/>
              </a:lnSpc>
              <a:buSzPts val="1833"/>
            </a:pPr>
            <a:r>
              <a:rPr lang="en-US" altLang="zh-TW" sz="1800" b="1" dirty="0">
                <a:latin typeface="Arial" panose="020B0604020202020204" pitchFamily="34" charset="0"/>
                <a:cs typeface="Arial" panose="020B0604020202020204" pitchFamily="34" charset="0"/>
              </a:rPr>
              <a:t>	</a:t>
            </a:r>
          </a:p>
          <a:p>
            <a:pPr lvl="1">
              <a:lnSpc>
                <a:spcPct val="130000"/>
              </a:lnSpc>
              <a:buSzPts val="1833"/>
            </a:pPr>
            <a:endParaRPr lang="en-US" altLang="zh-TW" sz="2400" b="1" dirty="0" smtClean="0"/>
          </a:p>
          <a:p>
            <a:pPr lvl="1">
              <a:lnSpc>
                <a:spcPct val="130000"/>
              </a:lnSpc>
              <a:buSzPts val="1833"/>
            </a:pPr>
            <a:r>
              <a:rPr lang="en-US" altLang="zh-TW" sz="2000" b="1" dirty="0" smtClean="0"/>
              <a:t>	</a:t>
            </a:r>
            <a:endParaRPr lang="en-US" altLang="zh-TW" sz="2000" b="1" dirty="0"/>
          </a:p>
          <a:p>
            <a:pPr>
              <a:lnSpc>
                <a:spcPct val="130000"/>
              </a:lnSpc>
              <a:buSzPts val="1833"/>
            </a:pPr>
            <a:endParaRPr lang="en-US" altLang="zh-TW" sz="20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smtClean="0">
                <a:solidFill>
                  <a:srgbClr val="3B3838"/>
                </a:solidFill>
                <a:latin typeface="Microsoft Yahei"/>
                <a:ea typeface="Microsoft Yahei"/>
                <a:cs typeface="Microsoft Yahei"/>
                <a:sym typeface="Microsoft Yahei"/>
              </a:rPr>
              <a:t>研究背景</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4</a:t>
            </a:fld>
            <a:endParaRPr lang="zh-CN" altLang="en-US"/>
          </a:p>
        </p:txBody>
      </p:sp>
      <p:grpSp>
        <p:nvGrpSpPr>
          <p:cNvPr id="5" name="群組 4"/>
          <p:cNvGrpSpPr/>
          <p:nvPr/>
        </p:nvGrpSpPr>
        <p:grpSpPr>
          <a:xfrm>
            <a:off x="4180115" y="1585901"/>
            <a:ext cx="6810075" cy="4163420"/>
            <a:chOff x="4132613" y="1585901"/>
            <a:chExt cx="6810075" cy="4163420"/>
          </a:xfrm>
        </p:grpSpPr>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153" y="1585901"/>
              <a:ext cx="6344535" cy="3534268"/>
            </a:xfrm>
            <a:prstGeom prst="rect">
              <a:avLst/>
            </a:prstGeom>
          </p:spPr>
        </p:pic>
        <p:sp>
          <p:nvSpPr>
            <p:cNvPr id="12" name="文字方塊 11"/>
            <p:cNvSpPr txBox="1"/>
            <p:nvPr/>
          </p:nvSpPr>
          <p:spPr>
            <a:xfrm>
              <a:off x="4132613" y="5183012"/>
              <a:ext cx="6810075" cy="566309"/>
            </a:xfrm>
            <a:prstGeom prst="rect">
              <a:avLst/>
            </a:prstGeom>
            <a:noFill/>
          </p:spPr>
          <p:txBody>
            <a:bodyPr wrap="square" rtlCol="0">
              <a:spAutoFit/>
            </a:bodyPr>
            <a:lstStyle/>
            <a:p>
              <a:pPr marL="457200" lvl="1" algn="ctr">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ChatGPT</a:t>
              </a:r>
              <a:r>
                <a:rPr lang="zh-TW" altLang="en-US" b="1" dirty="0" smtClean="0">
                  <a:latin typeface="微軟正黑體" panose="020B0604030504040204" pitchFamily="34" charset="-120"/>
                  <a:ea typeface="微軟正黑體" panose="020B0604030504040204" pitchFamily="34" charset="-120"/>
                </a:rPr>
                <a:t>在生成的質量上有一定的保證，但對於使用者個人化方面的功能還是有所限制。</a:t>
              </a:r>
              <a:endParaRPr lang="en-US" altLang="zh-TW" b="1" dirty="0"/>
            </a:p>
          </p:txBody>
        </p:sp>
      </p:grpSp>
    </p:spTree>
    <p:extLst>
      <p:ext uri="{BB962C8B-B14F-4D97-AF65-F5344CB8AC3E}">
        <p14:creationId xmlns:p14="http://schemas.microsoft.com/office/powerpoint/2010/main" val="3316926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rPr>
              <a:t>未來展望</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40</a:t>
            </a:fld>
            <a:endParaRPr lang="zh-CN" altLang="en-US"/>
          </a:p>
        </p:txBody>
      </p:sp>
      <p:sp>
        <p:nvSpPr>
          <p:cNvPr id="11" name="Google Shape;1145;g9c56e26e2f_1_146"/>
          <p:cNvSpPr/>
          <p:nvPr/>
        </p:nvSpPr>
        <p:spPr>
          <a:xfrm>
            <a:off x="536376" y="1585901"/>
            <a:ext cx="10472050"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200" b="1" dirty="0"/>
              <a:t>和機器人運行的平台中的其他元素結合</a:t>
            </a:r>
            <a:endParaRPr lang="en-US" altLang="zh-TW" sz="2200" b="1" dirty="0"/>
          </a:p>
          <a:p>
            <a:pPr marL="800100" lvl="1" indent="-342900">
              <a:lnSpc>
                <a:spcPct val="110000"/>
              </a:lnSpc>
              <a:spcBef>
                <a:spcPts val="500"/>
              </a:spcBef>
              <a:buSzPts val="1833"/>
              <a:buFont typeface="Arial" panose="020B0604020202020204" pitchFamily="34" charset="0"/>
              <a:buChar char="•"/>
            </a:pPr>
            <a:r>
              <a:rPr lang="zh-TW" altLang="en-US" sz="1800" dirty="0"/>
              <a:t>增加其它的元素，</a:t>
            </a:r>
            <a:r>
              <a:rPr lang="en-US" altLang="zh-TW" sz="1800" dirty="0" smtClean="0"/>
              <a:t>ex:</a:t>
            </a:r>
            <a:r>
              <a:rPr lang="zh-TW" altLang="en-US" sz="1800" dirty="0" smtClean="0"/>
              <a:t>情緒</a:t>
            </a:r>
            <a:r>
              <a:rPr lang="zh-TW" altLang="en-US" sz="1800" dirty="0"/>
              <a:t>、年齡、喜好 </a:t>
            </a:r>
            <a:r>
              <a:rPr lang="en-US" altLang="zh-TW" sz="1800" dirty="0"/>
              <a:t>……</a:t>
            </a:r>
            <a:r>
              <a:rPr lang="zh-TW" altLang="en-US" sz="1800" dirty="0"/>
              <a:t>等等，來增加機器人對於使用者認知的多元性</a:t>
            </a:r>
            <a:endParaRPr lang="en-US" altLang="zh-TW" sz="1800" dirty="0"/>
          </a:p>
          <a:p>
            <a:pPr marL="800100" lvl="1" indent="-342900">
              <a:lnSpc>
                <a:spcPct val="110000"/>
              </a:lnSpc>
              <a:spcBef>
                <a:spcPts val="500"/>
              </a:spcBef>
              <a:buSzPts val="1833"/>
              <a:buFont typeface="Arial" panose="020B0604020202020204" pitchFamily="34" charset="0"/>
              <a:buChar char="•"/>
            </a:pPr>
            <a:r>
              <a:rPr lang="zh-TW" altLang="en-US" sz="1800" dirty="0"/>
              <a:t>根據使用者人格來賦予</a:t>
            </a:r>
            <a:r>
              <a:rPr lang="zh-TW" altLang="en-US" sz="1800" dirty="0" smtClean="0"/>
              <a:t>機器人對應的 </a:t>
            </a:r>
            <a:r>
              <a:rPr lang="en-US" altLang="zh-TW" sz="1800" dirty="0"/>
              <a:t>MBTI </a:t>
            </a:r>
            <a:r>
              <a:rPr lang="zh-TW" altLang="en-US" sz="1800" dirty="0"/>
              <a:t>的標籤，進而增進聊天時的舒適程度</a:t>
            </a:r>
            <a:r>
              <a:rPr lang="en-US" altLang="zh-TW" sz="1800" dirty="0"/>
              <a:t>	</a:t>
            </a:r>
            <a:endParaRPr lang="en-US" altLang="zh-TW" sz="1800" dirty="0" smtClean="0"/>
          </a:p>
          <a:p>
            <a:pPr marL="800100" lvl="1" indent="-342900">
              <a:lnSpc>
                <a:spcPct val="110000"/>
              </a:lnSpc>
              <a:spcBef>
                <a:spcPts val="500"/>
              </a:spcBef>
              <a:buSzPts val="1833"/>
              <a:buFont typeface="Arial" panose="020B0604020202020204" pitchFamily="34" charset="0"/>
              <a:buChar char="•"/>
            </a:pPr>
            <a:endParaRPr lang="en-US" altLang="zh-TW" sz="2200" b="1" dirty="0" smtClean="0"/>
          </a:p>
          <a:p>
            <a:pPr marL="342900" indent="-342900">
              <a:lnSpc>
                <a:spcPct val="130000"/>
              </a:lnSpc>
              <a:buSzPts val="1833"/>
              <a:buFont typeface="Wingdings" panose="05000000000000000000" pitchFamily="2" charset="2"/>
              <a:buChar char="n"/>
            </a:pPr>
            <a:r>
              <a:rPr lang="zh-TW" altLang="en-US" sz="2200" b="1" dirty="0"/>
              <a:t>結合針對「連續對話」而建立的訓練資料</a:t>
            </a:r>
            <a:r>
              <a:rPr lang="zh-TW" altLang="en-US" sz="2200" b="1" dirty="0" smtClean="0"/>
              <a:t>集</a:t>
            </a:r>
            <a:r>
              <a:rPr lang="en-US" altLang="zh-TW" sz="1800" dirty="0" smtClean="0"/>
              <a:t>		</a:t>
            </a:r>
          </a:p>
          <a:p>
            <a:pPr marL="800100" lvl="1" indent="-342900">
              <a:lnSpc>
                <a:spcPct val="110000"/>
              </a:lnSpc>
              <a:spcBef>
                <a:spcPts val="500"/>
              </a:spcBef>
              <a:buSzPts val="1833"/>
              <a:buFont typeface="Arial" panose="020B0604020202020204" pitchFamily="34" charset="0"/>
              <a:buChar char="•"/>
            </a:pPr>
            <a:r>
              <a:rPr lang="zh-TW" altLang="en-US" sz="1800" dirty="0" smtClean="0"/>
              <a:t>由於</a:t>
            </a:r>
            <a:r>
              <a:rPr lang="en-US" altLang="zh-TW" sz="1800" dirty="0" smtClean="0"/>
              <a:t>MBTI</a:t>
            </a:r>
            <a:r>
              <a:rPr lang="zh-TW" altLang="en-US" sz="1800" dirty="0"/>
              <a:t>預測任務的開源數據大部分來自論壇留言或貼文，因此數據</a:t>
            </a:r>
            <a:r>
              <a:rPr lang="zh-TW" altLang="en-US" sz="1800" dirty="0" smtClean="0"/>
              <a:t>間通常</a:t>
            </a:r>
            <a:r>
              <a:rPr lang="zh-TW" altLang="en-US" sz="1800" dirty="0"/>
              <a:t>並不會有所</a:t>
            </a:r>
            <a:r>
              <a:rPr lang="zh-TW" altLang="en-US" sz="1800" dirty="0" smtClean="0"/>
              <a:t>關聯</a:t>
            </a:r>
            <a:endParaRPr lang="en-US" altLang="zh-TW" sz="1800" dirty="0" smtClean="0"/>
          </a:p>
          <a:p>
            <a:pPr marL="800100" lvl="1" indent="-342900">
              <a:lnSpc>
                <a:spcPct val="110000"/>
              </a:lnSpc>
              <a:spcBef>
                <a:spcPts val="500"/>
              </a:spcBef>
              <a:buSzPts val="1833"/>
              <a:buFont typeface="Arial" panose="020B0604020202020204" pitchFamily="34" charset="0"/>
              <a:buChar char="•"/>
            </a:pPr>
            <a:r>
              <a:rPr lang="zh-TW" altLang="en-US" sz="1800" dirty="0" smtClean="0"/>
              <a:t>但在對話系統上，由於是和使用者的連續對話，因此需要考慮更多的要點 </a:t>
            </a:r>
            <a:r>
              <a:rPr lang="en-US" altLang="zh-TW" sz="1800" dirty="0" smtClean="0"/>
              <a:t>ex:</a:t>
            </a:r>
            <a:r>
              <a:rPr lang="zh-TW" altLang="en-US" sz="1800" dirty="0" smtClean="0"/>
              <a:t>時序性</a:t>
            </a:r>
            <a:r>
              <a:rPr lang="en-US" altLang="zh-TW" sz="1800" dirty="0" smtClean="0"/>
              <a:t>…</a:t>
            </a:r>
            <a:r>
              <a:rPr lang="zh-TW" altLang="en-US" sz="1800" dirty="0" smtClean="0"/>
              <a:t>等等</a:t>
            </a:r>
            <a:endParaRPr lang="en-US" altLang="zh-TW" sz="1800" dirty="0" smtClean="0"/>
          </a:p>
          <a:p>
            <a:pPr marL="800100" lvl="1" indent="-342900">
              <a:lnSpc>
                <a:spcPct val="110000"/>
              </a:lnSpc>
              <a:spcBef>
                <a:spcPts val="500"/>
              </a:spcBef>
              <a:buSzPts val="1833"/>
              <a:buFont typeface="Arial" panose="020B0604020202020204" pitchFamily="34" charset="0"/>
              <a:buChar char="•"/>
            </a:pPr>
            <a:endParaRPr lang="en-US" altLang="zh-TW" sz="1800" dirty="0" smtClean="0"/>
          </a:p>
          <a:p>
            <a:pPr marL="342900" indent="-342900">
              <a:lnSpc>
                <a:spcPct val="130000"/>
              </a:lnSpc>
              <a:buSzPts val="1833"/>
              <a:buFont typeface="Wingdings" panose="05000000000000000000" pitchFamily="2" charset="2"/>
              <a:buChar char="n"/>
            </a:pPr>
            <a:r>
              <a:rPr lang="zh-TW" altLang="en-US" sz="2200" b="1" dirty="0"/>
              <a:t>以最大化使用者對話中的人格特徵為目標的改良</a:t>
            </a:r>
            <a:endParaRPr lang="en-US" altLang="zh-TW" sz="2200" b="1" dirty="0"/>
          </a:p>
          <a:p>
            <a:pPr marL="800100" lvl="1" indent="-342900">
              <a:lnSpc>
                <a:spcPct val="110000"/>
              </a:lnSpc>
              <a:spcBef>
                <a:spcPts val="500"/>
              </a:spcBef>
              <a:buSzPts val="1833"/>
              <a:buFont typeface="Arial" panose="020B0604020202020204" pitchFamily="34" charset="0"/>
              <a:buChar char="•"/>
            </a:pPr>
            <a:r>
              <a:rPr lang="zh-TW" altLang="en-US" sz="1800" dirty="0"/>
              <a:t>倘若對話中大量出現了明顯不含有人格意義的字句，則模型容易誤判。例如</a:t>
            </a:r>
            <a:r>
              <a:rPr lang="en-US" altLang="zh-TW" sz="1800" dirty="0"/>
              <a:t>:</a:t>
            </a:r>
            <a:r>
              <a:rPr lang="zh-TW" altLang="en-US" sz="1800" dirty="0"/>
              <a:t>你好、再見</a:t>
            </a:r>
            <a:endParaRPr lang="en-US" altLang="zh-TW" sz="1800" dirty="0"/>
          </a:p>
          <a:p>
            <a:pPr marL="800100" lvl="1" indent="-342900">
              <a:lnSpc>
                <a:spcPct val="110000"/>
              </a:lnSpc>
              <a:spcBef>
                <a:spcPts val="500"/>
              </a:spcBef>
              <a:buSzPts val="1833"/>
              <a:buFont typeface="Arial" panose="020B0604020202020204" pitchFamily="34" charset="0"/>
              <a:buChar char="•"/>
            </a:pPr>
            <a:r>
              <a:rPr lang="zh-TW" altLang="en-US" sz="1800" dirty="0"/>
              <a:t>改善方法</a:t>
            </a:r>
            <a:r>
              <a:rPr lang="en-US" altLang="zh-TW" sz="1800" dirty="0"/>
              <a:t>:</a:t>
            </a:r>
            <a:r>
              <a:rPr lang="zh-TW" altLang="en-US" sz="1800" dirty="0"/>
              <a:t> </a:t>
            </a:r>
            <a:r>
              <a:rPr lang="en-US" altLang="zh-TW" sz="1800" dirty="0"/>
              <a:t>1.</a:t>
            </a:r>
            <a:r>
              <a:rPr lang="zh-TW" altLang="en-US" sz="1800" dirty="0"/>
              <a:t> 設立機器人與使用者的聊天主題，減少因為無共鳴話題而出現的敷衍短句</a:t>
            </a:r>
            <a:endParaRPr lang="en-US" altLang="zh-TW" sz="1800" dirty="0"/>
          </a:p>
          <a:p>
            <a:pPr marL="457200" lvl="3">
              <a:lnSpc>
                <a:spcPct val="110000"/>
              </a:lnSpc>
              <a:spcBef>
                <a:spcPts val="500"/>
              </a:spcBef>
              <a:buSzPts val="1833"/>
            </a:pPr>
            <a:r>
              <a:rPr lang="en-US" altLang="zh-TW" sz="1800" dirty="0"/>
              <a:t>		2.</a:t>
            </a:r>
            <a:r>
              <a:rPr lang="zh-TW" altLang="en-US" sz="1800" dirty="0"/>
              <a:t> 讓系統能夠自行篩選使用者的文句中富含人格特徵的語句作為辨識目標</a:t>
            </a:r>
            <a:endParaRPr lang="en-US" altLang="zh-TW" sz="1800" dirty="0"/>
          </a:p>
          <a:p>
            <a:pPr>
              <a:lnSpc>
                <a:spcPct val="130000"/>
              </a:lnSpc>
              <a:buSzPts val="1833"/>
            </a:pPr>
            <a:r>
              <a:rPr lang="en-US" altLang="zh-TW" sz="18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2511743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論文原創性對比</a:t>
            </a:r>
            <a:endParaRPr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41</a:t>
            </a:fld>
            <a:endParaRPr lang="zh-CN" altLang="en-US"/>
          </a:p>
        </p:txBody>
      </p:sp>
      <p:sp>
        <p:nvSpPr>
          <p:cNvPr id="11" name="Google Shape;1145;g9c56e26e2f_1_146"/>
          <p:cNvSpPr/>
          <p:nvPr/>
        </p:nvSpPr>
        <p:spPr>
          <a:xfrm>
            <a:off x="536376" y="1585901"/>
            <a:ext cx="10472050" cy="5135574"/>
          </a:xfrm>
          <a:prstGeom prst="rect">
            <a:avLst/>
          </a:prstGeom>
          <a:noFill/>
          <a:ln>
            <a:noFill/>
          </a:ln>
        </p:spPr>
        <p:txBody>
          <a:bodyPr spcFirstLastPara="1" wrap="square" lIns="91425" tIns="45700" rIns="91425" bIns="45700" anchor="t" anchorCtr="0">
            <a:noAutofit/>
          </a:bodyPr>
          <a:lstStyle/>
          <a:p>
            <a:pPr>
              <a:lnSpc>
                <a:spcPct val="130000"/>
              </a:lnSpc>
              <a:buSzPts val="1833"/>
            </a:pPr>
            <a:r>
              <a:rPr lang="en-US" altLang="zh-TW" sz="18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4849"/>
          <a:stretch/>
        </p:blipFill>
        <p:spPr>
          <a:xfrm>
            <a:off x="1996568" y="1375858"/>
            <a:ext cx="6614032" cy="5312164"/>
          </a:xfrm>
          <a:prstGeom prst="rect">
            <a:avLst/>
          </a:prstGeom>
        </p:spPr>
      </p:pic>
    </p:spTree>
    <p:extLst>
      <p:ext uri="{BB962C8B-B14F-4D97-AF65-F5344CB8AC3E}">
        <p14:creationId xmlns:p14="http://schemas.microsoft.com/office/powerpoint/2010/main" val="1180460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Google Shape;741;g9c56e26e2f_1_80"/>
          <p:cNvPicPr preferRelativeResize="0"/>
          <p:nvPr/>
        </p:nvPicPr>
        <p:blipFill rotWithShape="1">
          <a:blip r:embed="rId3">
            <a:alphaModFix/>
          </a:blip>
          <a:srcRect/>
          <a:stretch/>
        </p:blipFill>
        <p:spPr>
          <a:xfrm>
            <a:off x="0" y="-1"/>
            <a:ext cx="12191999" cy="6858000"/>
          </a:xfrm>
          <a:prstGeom prst="rect">
            <a:avLst/>
          </a:prstGeom>
          <a:noFill/>
          <a:ln>
            <a:noFill/>
          </a:ln>
        </p:spPr>
      </p:pic>
      <p:sp>
        <p:nvSpPr>
          <p:cNvPr id="742" name="Google Shape;742;g9c56e26e2f_1_80"/>
          <p:cNvSpPr txBox="1"/>
          <p:nvPr/>
        </p:nvSpPr>
        <p:spPr>
          <a:xfrm>
            <a:off x="809346" y="2875049"/>
            <a:ext cx="10573306" cy="1107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0" i="0" u="none" strike="noStrike" cap="none" dirty="0">
                <a:solidFill>
                  <a:srgbClr val="3A3838"/>
                </a:solidFill>
                <a:latin typeface="Microsoft Yahei"/>
                <a:ea typeface="Microsoft Yahei"/>
                <a:cs typeface="Microsoft Yahei"/>
                <a:sym typeface="Microsoft Yahei"/>
              </a:rPr>
              <a:t>Thanks for your listening!</a:t>
            </a:r>
            <a:endParaRPr sz="6600" b="0" i="0" u="none" strike="noStrike" cap="none" dirty="0">
              <a:solidFill>
                <a:srgbClr val="3A3838"/>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58F04F66-8BEA-4B28-BE56-506465B60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42</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24501" y="1585901"/>
            <a:ext cx="7764476" cy="5135574"/>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400" b="1" dirty="0" smtClean="0"/>
              <a:t>ChatGPT</a:t>
            </a:r>
            <a:r>
              <a:rPr lang="zh-TW" altLang="en-US" sz="2400" b="1" dirty="0"/>
              <a:t>在個性化上</a:t>
            </a:r>
            <a:r>
              <a:rPr lang="zh-TW" altLang="en-US" sz="2400" b="1" dirty="0" smtClean="0"/>
              <a:t>的</a:t>
            </a:r>
            <a:r>
              <a:rPr lang="zh-TW" altLang="en-US" sz="2400" b="1" dirty="0"/>
              <a:t>缺點</a:t>
            </a:r>
            <a:r>
              <a:rPr lang="zh-TW" altLang="en-US" sz="2400" b="1" dirty="0" smtClean="0"/>
              <a:t>        由</a:t>
            </a:r>
            <a:r>
              <a:rPr lang="en-US" altLang="zh-TW" sz="2400" b="1" dirty="0" smtClean="0"/>
              <a:t>MBTI</a:t>
            </a:r>
            <a:r>
              <a:rPr lang="zh-TW" altLang="en-US" sz="2400" b="1" dirty="0" smtClean="0"/>
              <a:t>人格來補強 </a:t>
            </a:r>
            <a:endParaRPr lang="en-US" altLang="zh-TW" sz="2400" b="1" dirty="0" smtClean="0"/>
          </a:p>
          <a:p>
            <a:pPr marL="342900" indent="-342900">
              <a:lnSpc>
                <a:spcPct val="130000"/>
              </a:lnSpc>
              <a:buSzPts val="1833"/>
              <a:buFont typeface="Wingdings" panose="05000000000000000000" pitchFamily="2" charset="2"/>
              <a:buChar char="n"/>
            </a:pPr>
            <a:r>
              <a:rPr lang="en-US" altLang="zh-TW" sz="2800" b="1" dirty="0">
                <a:solidFill>
                  <a:srgbClr val="202124"/>
                </a:solidFill>
              </a:rPr>
              <a:t>MBTI</a:t>
            </a:r>
            <a:r>
              <a:rPr lang="zh-TW" altLang="en-US" sz="2800" b="1" dirty="0">
                <a:solidFill>
                  <a:srgbClr val="202124"/>
                </a:solidFill>
              </a:rPr>
              <a:t> </a:t>
            </a:r>
            <a:r>
              <a:rPr lang="en-US" altLang="zh-TW" sz="2000" b="1" dirty="0">
                <a:solidFill>
                  <a:srgbClr val="202124"/>
                </a:solidFill>
              </a:rPr>
              <a:t>(</a:t>
            </a:r>
            <a:r>
              <a:rPr lang="en-US" altLang="zh-TW" sz="2000" dirty="0"/>
              <a:t>Myers-Briggs Type Indicator</a:t>
            </a:r>
            <a:r>
              <a:rPr lang="en-US" altLang="zh-TW" sz="2000" b="1" dirty="0">
                <a:solidFill>
                  <a:srgbClr val="202124"/>
                </a:solidFill>
              </a:rPr>
              <a:t>)</a:t>
            </a:r>
          </a:p>
          <a:p>
            <a:pPr marL="342900" indent="-342900">
              <a:lnSpc>
                <a:spcPct val="130000"/>
              </a:lnSpc>
              <a:buSzPts val="1833"/>
              <a:buFont typeface="Wingdings" panose="05000000000000000000" pitchFamily="2" charset="2"/>
              <a:buChar char="n"/>
            </a:pPr>
            <a:endParaRPr lang="en-US" altLang="zh-TW" sz="2000" b="1" dirty="0" smtClean="0"/>
          </a:p>
          <a:p>
            <a:pPr marL="457200" lvl="2">
              <a:lnSpc>
                <a:spcPct val="110000"/>
              </a:lnSpc>
              <a:spcBef>
                <a:spcPts val="500"/>
              </a:spcBef>
              <a:buSzPts val="1833"/>
            </a:pPr>
            <a:r>
              <a:rPr lang="en-US" altLang="zh-TW" sz="2000" b="1" dirty="0" smtClean="0"/>
              <a:t>	</a:t>
            </a:r>
            <a:endParaRPr lang="en-US" altLang="zh-TW" sz="2000" b="1" dirty="0"/>
          </a:p>
          <a:p>
            <a:pPr>
              <a:lnSpc>
                <a:spcPct val="130000"/>
              </a:lnSpc>
              <a:buSzPts val="1833"/>
            </a:pPr>
            <a:r>
              <a:rPr lang="en-US" altLang="zh-TW" sz="1800" b="1" dirty="0">
                <a:latin typeface="Arial" panose="020B0604020202020204" pitchFamily="34" charset="0"/>
                <a:cs typeface="Arial" panose="020B0604020202020204" pitchFamily="34" charset="0"/>
              </a:rPr>
              <a:t>	</a:t>
            </a:r>
          </a:p>
          <a:p>
            <a:pPr lvl="1">
              <a:lnSpc>
                <a:spcPct val="130000"/>
              </a:lnSpc>
              <a:buSzPts val="1833"/>
            </a:pPr>
            <a:endParaRPr lang="en-US" altLang="zh-TW" sz="2400" b="1" dirty="0" smtClean="0"/>
          </a:p>
          <a:p>
            <a:pPr lvl="1">
              <a:lnSpc>
                <a:spcPct val="130000"/>
              </a:lnSpc>
              <a:buSzPts val="1833"/>
            </a:pPr>
            <a:r>
              <a:rPr lang="en-US" altLang="zh-TW" sz="2000" b="1" dirty="0" smtClean="0"/>
              <a:t>	</a:t>
            </a:r>
            <a:endParaRPr lang="en-US" altLang="zh-TW" sz="2000" b="1" dirty="0"/>
          </a:p>
          <a:p>
            <a:pPr>
              <a:lnSpc>
                <a:spcPct val="130000"/>
              </a:lnSpc>
              <a:buSzPts val="1833"/>
            </a:pPr>
            <a:endParaRPr lang="en-US" altLang="zh-TW" sz="2000" b="1" dirty="0" smtClean="0"/>
          </a:p>
          <a:p>
            <a:pPr lvl="1">
              <a:lnSpc>
                <a:spcPct val="130000"/>
              </a:lnSpc>
              <a:buSzPts val="1833"/>
            </a:pPr>
            <a:r>
              <a:rPr lang="en-US" altLang="zh-TW" sz="2000" b="1" dirty="0" smtClean="0"/>
              <a:t>	</a:t>
            </a: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smtClean="0">
                <a:solidFill>
                  <a:srgbClr val="3B3838"/>
                </a:solidFill>
                <a:latin typeface="Microsoft Yahei"/>
                <a:ea typeface="Microsoft Yahei"/>
                <a:cs typeface="Microsoft Yahei"/>
                <a:sym typeface="Microsoft Yahei"/>
              </a:rPr>
              <a:t>研究</a:t>
            </a:r>
            <a:r>
              <a:rPr lang="zh-TW" altLang="en-US" sz="2800" b="1" dirty="0">
                <a:solidFill>
                  <a:srgbClr val="3B3838"/>
                </a:solidFill>
                <a:latin typeface="Microsoft Yahei"/>
                <a:ea typeface="Microsoft Yahei"/>
                <a:cs typeface="Microsoft Yahei"/>
                <a:sym typeface="Microsoft Yahei"/>
              </a:rPr>
              <a:t>動機</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5</a:t>
            </a:fld>
            <a:endParaRPr lang="zh-CN" altLang="en-US"/>
          </a:p>
        </p:txBody>
      </p:sp>
      <p:sp>
        <p:nvSpPr>
          <p:cNvPr id="4" name="向右箭號 3"/>
          <p:cNvSpPr/>
          <p:nvPr/>
        </p:nvSpPr>
        <p:spPr>
          <a:xfrm>
            <a:off x="4868883" y="1733798"/>
            <a:ext cx="391886" cy="29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376079" y="2636244"/>
            <a:ext cx="10371090" cy="3720106"/>
            <a:chOff x="376079" y="2636244"/>
            <a:chExt cx="10371090" cy="3720106"/>
          </a:xfrm>
        </p:grpSpPr>
        <p:graphicFrame>
          <p:nvGraphicFramePr>
            <p:cNvPr id="11" name="內容版面配置區 3"/>
            <p:cNvGraphicFramePr>
              <a:graphicFrameLocks/>
            </p:cNvGraphicFramePr>
            <p:nvPr>
              <p:extLst>
                <p:ext uri="{D42A27DB-BD31-4B8C-83A1-F6EECF244321}">
                  <p14:modId xmlns:p14="http://schemas.microsoft.com/office/powerpoint/2010/main" val="3812813034"/>
                </p:ext>
              </p:extLst>
            </p:nvPr>
          </p:nvGraphicFramePr>
          <p:xfrm>
            <a:off x="6263801" y="2960825"/>
            <a:ext cx="4483368" cy="3395524"/>
          </p:xfrm>
          <a:graphic>
            <a:graphicData uri="http://schemas.openxmlformats.org/drawingml/2006/table">
              <a:tbl>
                <a:tblPr/>
                <a:tblGrid>
                  <a:gridCol w="1494456">
                    <a:extLst>
                      <a:ext uri="{9D8B030D-6E8A-4147-A177-3AD203B41FA5}">
                        <a16:colId xmlns:a16="http://schemas.microsoft.com/office/drawing/2014/main" val="694280688"/>
                      </a:ext>
                    </a:extLst>
                  </a:gridCol>
                  <a:gridCol w="1494456">
                    <a:extLst>
                      <a:ext uri="{9D8B030D-6E8A-4147-A177-3AD203B41FA5}">
                        <a16:colId xmlns:a16="http://schemas.microsoft.com/office/drawing/2014/main" val="3060405510"/>
                      </a:ext>
                    </a:extLst>
                  </a:gridCol>
                  <a:gridCol w="1494456">
                    <a:extLst>
                      <a:ext uri="{9D8B030D-6E8A-4147-A177-3AD203B41FA5}">
                        <a16:colId xmlns:a16="http://schemas.microsoft.com/office/drawing/2014/main" val="693483235"/>
                      </a:ext>
                    </a:extLst>
                  </a:gridCol>
                </a:tblGrid>
                <a:tr h="346830">
                  <a:tc gridSpan="3">
                    <a:txBody>
                      <a:bodyPr/>
                      <a:lstStyle/>
                      <a:p>
                        <a:pPr algn="ctr"/>
                        <a:r>
                          <a:rPr lang="en-US" altLang="zh-TW" sz="2000" b="1" dirty="0" smtClean="0">
                            <a:latin typeface="Microsoft JhengHei UI" panose="020B0604030504040204" pitchFamily="34" charset="-120"/>
                            <a:ea typeface="Microsoft JhengHei UI" panose="020B0604030504040204" pitchFamily="34" charset="-120"/>
                          </a:rPr>
                          <a:t>4</a:t>
                        </a:r>
                        <a:r>
                          <a:rPr lang="zh-TW" altLang="en-US" sz="2000" b="1" dirty="0" smtClean="0">
                            <a:latin typeface="Microsoft JhengHei UI" panose="020B0604030504040204" pitchFamily="34" charset="-120"/>
                            <a:ea typeface="Microsoft JhengHei UI" panose="020B0604030504040204" pitchFamily="34" charset="-120"/>
                          </a:rPr>
                          <a:t>個</a:t>
                        </a:r>
                        <a:r>
                          <a:rPr lang="zh-TW" altLang="en-US" sz="2000" b="1" dirty="0">
                            <a:latin typeface="Microsoft JhengHei UI" panose="020B0604030504040204" pitchFamily="34" charset="-120"/>
                            <a:ea typeface="Microsoft JhengHei UI" panose="020B0604030504040204" pitchFamily="34" charset="-120"/>
                          </a:rPr>
                          <a:t>維</a:t>
                        </a:r>
                        <a:r>
                          <a:rPr lang="zh-TW" altLang="en-US" sz="2000" b="1" dirty="0" smtClean="0">
                            <a:latin typeface="Microsoft JhengHei UI" panose="020B0604030504040204" pitchFamily="34" charset="-120"/>
                            <a:ea typeface="Microsoft JhengHei UI" panose="020B0604030504040204" pitchFamily="34" charset="-120"/>
                          </a:rPr>
                          <a:t>度，組成</a:t>
                        </a:r>
                        <a:r>
                          <a:rPr lang="en-US" altLang="zh-TW" sz="2000" b="1" dirty="0" smtClean="0">
                            <a:latin typeface="Microsoft JhengHei UI" panose="020B0604030504040204" pitchFamily="34" charset="-120"/>
                            <a:ea typeface="Microsoft JhengHei UI" panose="020B0604030504040204" pitchFamily="34" charset="-120"/>
                          </a:rPr>
                          <a:t>16</a:t>
                        </a:r>
                        <a:r>
                          <a:rPr lang="zh-TW" altLang="en-US" sz="2000" b="1" dirty="0" smtClean="0">
                            <a:latin typeface="Microsoft JhengHei UI" panose="020B0604030504040204" pitchFamily="34" charset="-120"/>
                            <a:ea typeface="Microsoft JhengHei UI" panose="020B0604030504040204" pitchFamily="34" charset="-120"/>
                          </a:rPr>
                          <a:t>種人格</a:t>
                        </a:r>
                        <a:endParaRPr lang="zh-TW" altLang="en-US" sz="2000" dirty="0">
                          <a:latin typeface="Microsoft JhengHei UI" panose="020B0604030504040204" pitchFamily="34" charset="-120"/>
                          <a:ea typeface="Microsoft JhengHei UI" panose="020B0604030504040204" pitchFamily="34" charset="-120"/>
                        </a:endParaRP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10765317"/>
                    </a:ext>
                  </a:extLst>
                </a:tr>
                <a:tr h="915154">
                  <a:tc>
                    <a:txBody>
                      <a:bodyPr/>
                      <a:lstStyle/>
                      <a:p>
                        <a:pPr algn="ctr"/>
                        <a:r>
                          <a:rPr lang="zh-TW" altLang="en-US" sz="2000" dirty="0">
                            <a:latin typeface="Microsoft JhengHei UI" panose="020B0604030504040204" pitchFamily="34" charset="-120"/>
                            <a:ea typeface="Microsoft JhengHei UI" panose="020B0604030504040204" pitchFamily="34" charset="-120"/>
                          </a:rPr>
                          <a:t>能量來源</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外向型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E</a:t>
                        </a:r>
                        <a:r>
                          <a:rPr lang="en-US" sz="1600" dirty="0">
                            <a:solidFill>
                              <a:schemeClr val="bg1"/>
                            </a:solidFill>
                            <a:effectLst/>
                            <a:latin typeface="Microsoft JhengHei UI" panose="020B0604030504040204" pitchFamily="34" charset="-120"/>
                            <a:ea typeface="Microsoft JhengHei UI" panose="020B0604030504040204" pitchFamily="34" charset="-120"/>
                          </a:rPr>
                          <a:t>xtraversion)</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2E8FF5"/>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內向型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I</a:t>
                        </a:r>
                        <a:r>
                          <a:rPr lang="en-US" sz="1600" dirty="0">
                            <a:solidFill>
                              <a:schemeClr val="bg1"/>
                            </a:solidFill>
                            <a:effectLst/>
                            <a:latin typeface="Microsoft JhengHei UI" panose="020B0604030504040204" pitchFamily="34" charset="-120"/>
                            <a:ea typeface="Microsoft JhengHei UI" panose="020B0604030504040204" pitchFamily="34" charset="-120"/>
                          </a:rPr>
                          <a:t>ntroversion)</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185E7D"/>
                      </a:solidFill>
                    </a:tcPr>
                  </a:tc>
                  <a:extLst>
                    <a:ext uri="{0D108BD9-81ED-4DB2-BD59-A6C34878D82A}">
                      <a16:rowId xmlns:a16="http://schemas.microsoft.com/office/drawing/2014/main" val="3483047822"/>
                    </a:ext>
                  </a:extLst>
                </a:tr>
                <a:tr h="675621">
                  <a:tc>
                    <a:txBody>
                      <a:bodyPr/>
                      <a:lstStyle/>
                      <a:p>
                        <a:pPr algn="ctr"/>
                        <a:r>
                          <a:rPr lang="zh-TW" altLang="en-US" sz="2000" dirty="0">
                            <a:latin typeface="Microsoft JhengHei UI" panose="020B0604030504040204" pitchFamily="34" charset="-120"/>
                            <a:ea typeface="Microsoft JhengHei UI" panose="020B0604030504040204" pitchFamily="34" charset="-120"/>
                          </a:rPr>
                          <a:t>感知偏好</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實感型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S</a:t>
                        </a:r>
                        <a:r>
                          <a:rPr lang="en-US" sz="1600" dirty="0">
                            <a:solidFill>
                              <a:schemeClr val="bg1"/>
                            </a:solidFill>
                            <a:effectLst/>
                            <a:latin typeface="Microsoft JhengHei UI" panose="020B0604030504040204" pitchFamily="34" charset="-120"/>
                            <a:ea typeface="Microsoft JhengHei UI" panose="020B0604030504040204" pitchFamily="34" charset="-120"/>
                          </a:rPr>
                          <a:t>ensing)</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39AF62"/>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直覺型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smtClean="0">
                            <a:solidFill>
                              <a:schemeClr val="bg1"/>
                            </a:solidFill>
                            <a:effectLst/>
                            <a:latin typeface="Microsoft JhengHei UI" panose="020B0604030504040204" pitchFamily="34" charset="-120"/>
                            <a:ea typeface="Microsoft JhengHei UI" panose="020B0604030504040204" pitchFamily="34" charset="-120"/>
                          </a:rPr>
                          <a:t>(I</a:t>
                        </a:r>
                        <a:r>
                          <a:rPr lang="en-US" sz="1600" b="1" dirty="0" smtClean="0">
                            <a:solidFill>
                              <a:schemeClr val="bg1"/>
                            </a:solidFill>
                            <a:effectLst/>
                            <a:latin typeface="Microsoft JhengHei UI" panose="020B0604030504040204" pitchFamily="34" charset="-120"/>
                            <a:ea typeface="Microsoft JhengHei UI" panose="020B0604030504040204" pitchFamily="34" charset="-120"/>
                          </a:rPr>
                          <a:t>N</a:t>
                        </a:r>
                        <a:r>
                          <a:rPr lang="en-US" sz="1600" dirty="0" smtClean="0">
                            <a:solidFill>
                              <a:schemeClr val="bg1"/>
                            </a:solidFill>
                            <a:effectLst/>
                            <a:latin typeface="Microsoft JhengHei UI" panose="020B0604030504040204" pitchFamily="34" charset="-120"/>
                            <a:ea typeface="Microsoft JhengHei UI" panose="020B0604030504040204" pitchFamily="34" charset="-120"/>
                          </a:rPr>
                          <a:t>tuition</a:t>
                        </a:r>
                        <a:r>
                          <a:rPr lang="en-US" sz="1600" dirty="0">
                            <a:solidFill>
                              <a:schemeClr val="bg1"/>
                            </a:solidFill>
                            <a:effectLst/>
                            <a:latin typeface="Microsoft JhengHei UI" panose="020B0604030504040204" pitchFamily="34" charset="-120"/>
                            <a:ea typeface="Microsoft JhengHei UI" panose="020B0604030504040204" pitchFamily="34" charset="-120"/>
                          </a:rPr>
                          <a:t>)</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835EC4"/>
                      </a:solidFill>
                    </a:tcPr>
                  </a:tc>
                  <a:extLst>
                    <a:ext uri="{0D108BD9-81ED-4DB2-BD59-A6C34878D82A}">
                      <a16:rowId xmlns:a16="http://schemas.microsoft.com/office/drawing/2014/main" val="2406256341"/>
                    </a:ext>
                  </a:extLst>
                </a:tr>
                <a:tr h="675621">
                  <a:tc>
                    <a:txBody>
                      <a:bodyPr/>
                      <a:lstStyle/>
                      <a:p>
                        <a:pPr algn="ctr"/>
                        <a:r>
                          <a:rPr lang="zh-TW" altLang="en-US" sz="2000">
                            <a:latin typeface="Microsoft JhengHei UI" panose="020B0604030504040204" pitchFamily="34" charset="-120"/>
                            <a:ea typeface="Microsoft JhengHei UI" panose="020B0604030504040204" pitchFamily="34" charset="-120"/>
                          </a:rPr>
                          <a:t>判斷偏好</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思考型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T</a:t>
                        </a:r>
                        <a:r>
                          <a:rPr lang="en-US" sz="1600" dirty="0">
                            <a:solidFill>
                              <a:schemeClr val="bg1"/>
                            </a:solidFill>
                            <a:effectLst/>
                            <a:latin typeface="Microsoft JhengHei UI" panose="020B0604030504040204" pitchFamily="34" charset="-120"/>
                            <a:ea typeface="Microsoft JhengHei UI" panose="020B0604030504040204" pitchFamily="34" charset="-120"/>
                          </a:rPr>
                          <a:t>hinking)</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E3B35"/>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情感型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F</a:t>
                        </a:r>
                        <a:r>
                          <a:rPr lang="en-US" sz="1600" dirty="0">
                            <a:solidFill>
                              <a:schemeClr val="bg1"/>
                            </a:solidFill>
                            <a:effectLst/>
                            <a:latin typeface="Microsoft JhengHei UI" panose="020B0604030504040204" pitchFamily="34" charset="-120"/>
                            <a:ea typeface="Microsoft JhengHei UI" panose="020B0604030504040204" pitchFamily="34" charset="-120"/>
                          </a:rPr>
                          <a:t>eeling)</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262C9"/>
                      </a:solidFill>
                    </a:tcPr>
                  </a:tc>
                  <a:extLst>
                    <a:ext uri="{0D108BD9-81ED-4DB2-BD59-A6C34878D82A}">
                      <a16:rowId xmlns:a16="http://schemas.microsoft.com/office/drawing/2014/main" val="3915337449"/>
                    </a:ext>
                  </a:extLst>
                </a:tr>
                <a:tr h="782298">
                  <a:tc>
                    <a:txBody>
                      <a:bodyPr/>
                      <a:lstStyle/>
                      <a:p>
                        <a:pPr algn="ctr"/>
                        <a:r>
                          <a:rPr lang="zh-TW" altLang="en-US" sz="2000">
                            <a:latin typeface="Microsoft JhengHei UI" panose="020B0604030504040204" pitchFamily="34" charset="-120"/>
                            <a:ea typeface="Microsoft JhengHei UI" panose="020B0604030504040204" pitchFamily="34" charset="-120"/>
                          </a:rPr>
                          <a:t>認知態度</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判斷型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J</a:t>
                        </a:r>
                        <a:r>
                          <a:rPr lang="en-US" sz="1600" dirty="0">
                            <a:solidFill>
                              <a:schemeClr val="bg1"/>
                            </a:solidFill>
                            <a:effectLst/>
                            <a:latin typeface="Microsoft JhengHei UI" panose="020B0604030504040204" pitchFamily="34" charset="-120"/>
                            <a:ea typeface="Microsoft JhengHei UI" panose="020B0604030504040204" pitchFamily="34" charset="-120"/>
                          </a:rPr>
                          <a:t>udging)</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BC140"/>
                      </a:solidFill>
                    </a:tcPr>
                  </a:tc>
                  <a:tc>
                    <a:txBody>
                      <a:bodyPr/>
                      <a:lstStyle/>
                      <a:p>
                        <a:pPr algn="ctr"/>
                        <a:r>
                          <a:rPr lang="zh-TW" altLang="en-US" sz="1800" b="1" dirty="0">
                            <a:solidFill>
                              <a:schemeClr val="bg1"/>
                            </a:solidFill>
                            <a:effectLst/>
                            <a:latin typeface="Microsoft JhengHei UI" panose="020B0604030504040204" pitchFamily="34" charset="-120"/>
                            <a:ea typeface="Microsoft JhengHei UI" panose="020B0604030504040204" pitchFamily="34" charset="-120"/>
                          </a:rPr>
                          <a:t>感知型</a:t>
                        </a:r>
                        <a:r>
                          <a:rPr lang="zh-TW" altLang="en-US" sz="1800" dirty="0">
                            <a:solidFill>
                              <a:schemeClr val="bg1"/>
                            </a:solidFill>
                            <a:effectLst/>
                            <a:latin typeface="Microsoft JhengHei UI" panose="020B0604030504040204" pitchFamily="34" charset="-120"/>
                            <a:ea typeface="Microsoft JhengHei UI" panose="020B0604030504040204" pitchFamily="34" charset="-120"/>
                          </a:rPr>
                          <a:t/>
                        </a:r>
                        <a:br>
                          <a:rPr lang="zh-TW" altLang="en-US" sz="1800" dirty="0">
                            <a:solidFill>
                              <a:schemeClr val="bg1"/>
                            </a:solidFill>
                            <a:effectLst/>
                            <a:latin typeface="Microsoft JhengHei UI" panose="020B0604030504040204" pitchFamily="34" charset="-120"/>
                            <a:ea typeface="Microsoft JhengHei UI" panose="020B0604030504040204" pitchFamily="34" charset="-120"/>
                          </a:rPr>
                        </a:br>
                        <a:r>
                          <a:rPr lang="en-US" altLang="zh-TW" sz="1600" dirty="0">
                            <a:solidFill>
                              <a:schemeClr val="bg1"/>
                            </a:solidFill>
                            <a:effectLst/>
                            <a:latin typeface="Microsoft JhengHei UI" panose="020B0604030504040204" pitchFamily="34" charset="-120"/>
                            <a:ea typeface="Microsoft JhengHei UI" panose="020B0604030504040204" pitchFamily="34" charset="-120"/>
                          </a:rPr>
                          <a:t>(</a:t>
                        </a:r>
                        <a:r>
                          <a:rPr lang="en-US" sz="1600" b="1" dirty="0">
                            <a:solidFill>
                              <a:schemeClr val="bg1"/>
                            </a:solidFill>
                            <a:effectLst/>
                            <a:latin typeface="Microsoft JhengHei UI" panose="020B0604030504040204" pitchFamily="34" charset="-120"/>
                            <a:ea typeface="Microsoft JhengHei UI" panose="020B0604030504040204" pitchFamily="34" charset="-120"/>
                          </a:rPr>
                          <a:t>P</a:t>
                        </a:r>
                        <a:r>
                          <a:rPr lang="en-US" sz="1600" dirty="0">
                            <a:solidFill>
                              <a:schemeClr val="bg1"/>
                            </a:solidFill>
                            <a:effectLst/>
                            <a:latin typeface="Microsoft JhengHei UI" panose="020B0604030504040204" pitchFamily="34" charset="-120"/>
                            <a:ea typeface="Microsoft JhengHei UI" panose="020B0604030504040204" pitchFamily="34" charset="-120"/>
                          </a:rPr>
                          <a:t>erceiving)</a:t>
                        </a:r>
                      </a:p>
                    </a:txBody>
                    <a:tcPr marL="36966" marR="36966" marT="18483" marB="1848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5732D"/>
                      </a:solidFill>
                    </a:tcPr>
                  </a:tc>
                  <a:extLst>
                    <a:ext uri="{0D108BD9-81ED-4DB2-BD59-A6C34878D82A}">
                      <a16:rowId xmlns:a16="http://schemas.microsoft.com/office/drawing/2014/main" val="1194585507"/>
                    </a:ext>
                  </a:extLst>
                </a:tr>
              </a:tbl>
            </a:graphicData>
          </a:graphic>
        </p:graphicFrame>
        <p:pic>
          <p:nvPicPr>
            <p:cNvPr id="13" name="圖片 12" descr="畫面剪輯"/>
            <p:cNvPicPr>
              <a:picLocks noChangeAspect="1"/>
            </p:cNvPicPr>
            <p:nvPr/>
          </p:nvPicPr>
          <p:blipFill rotWithShape="1">
            <a:blip r:embed="rId3">
              <a:extLst>
                <a:ext uri="{28A0092B-C50C-407E-A947-70E740481C1C}">
                  <a14:useLocalDpi xmlns:a14="http://schemas.microsoft.com/office/drawing/2010/main" val="0"/>
                </a:ext>
              </a:extLst>
            </a:blip>
            <a:srcRect t="1658"/>
            <a:stretch/>
          </p:blipFill>
          <p:spPr>
            <a:xfrm>
              <a:off x="376079" y="2636244"/>
              <a:ext cx="5250230" cy="3720106"/>
            </a:xfrm>
            <a:prstGeom prst="rect">
              <a:avLst/>
            </a:prstGeom>
          </p:spPr>
        </p:pic>
        <p:sp>
          <p:nvSpPr>
            <p:cNvPr id="14" name="向右箭號 13"/>
            <p:cNvSpPr/>
            <p:nvPr/>
          </p:nvSpPr>
          <p:spPr>
            <a:xfrm>
              <a:off x="5754832" y="4496297"/>
              <a:ext cx="421141"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p:nvSpPr>
        <p:spPr>
          <a:xfrm>
            <a:off x="3994398" y="6380141"/>
            <a:ext cx="3048727"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2</a:t>
            </a:r>
            <a:r>
              <a:rPr lang="en-US" altLang="zh-TW" b="1" dirty="0" smtClean="0">
                <a:latin typeface="微軟正黑體" panose="020B0604030504040204" pitchFamily="34" charset="-120"/>
                <a:ea typeface="微軟正黑體" panose="020B0604030504040204" pitchFamily="34" charset="-120"/>
              </a:rPr>
              <a:t>. </a:t>
            </a:r>
            <a:r>
              <a:rPr lang="en-US" altLang="zh-TW" b="1" dirty="0" smtClean="0">
                <a:ea typeface="微軟正黑體" panose="020B0604030504040204" pitchFamily="34" charset="-120"/>
              </a:rPr>
              <a:t>MBTI</a:t>
            </a:r>
            <a:r>
              <a:rPr lang="zh-TW" altLang="en-US" b="1" dirty="0" smtClean="0">
                <a:ea typeface="微軟正黑體" panose="020B0604030504040204" pitchFamily="34" charset="-120"/>
              </a:rPr>
              <a:t> 人格分類指標</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673017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6" y="1585901"/>
            <a:ext cx="10012912" cy="4770449"/>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zh-TW" altLang="en-US" sz="2400" b="1" dirty="0" smtClean="0"/>
              <a:t>精確預測使用者</a:t>
            </a:r>
            <a:r>
              <a:rPr lang="en-US" altLang="zh-TW" sz="2400" b="1" dirty="0" smtClean="0"/>
              <a:t>MBTI</a:t>
            </a:r>
            <a:r>
              <a:rPr lang="zh-TW" altLang="en-US" sz="2400" b="1" dirty="0" smtClean="0"/>
              <a:t>人格並應用於</a:t>
            </a:r>
            <a:r>
              <a:rPr lang="zh-TW" altLang="en-US" sz="2400" b="1" dirty="0"/>
              <a:t>聊天機器人的對話</a:t>
            </a:r>
            <a:r>
              <a:rPr lang="zh-TW" altLang="en-US" sz="2400" b="1" dirty="0" smtClean="0"/>
              <a:t>過程當中</a:t>
            </a:r>
            <a:endParaRPr lang="en-US" altLang="zh-TW" sz="2400" b="1" dirty="0"/>
          </a:p>
          <a:p>
            <a:pPr marL="685800" lvl="1" indent="-228600">
              <a:lnSpc>
                <a:spcPct val="110000"/>
              </a:lnSpc>
              <a:spcBef>
                <a:spcPts val="500"/>
              </a:spcBef>
              <a:buFont typeface="Arial" panose="020B0604020202020204" pitchFamily="34" charset="0"/>
              <a:buChar char="•"/>
            </a:pPr>
            <a:r>
              <a:rPr lang="zh-TW" altLang="en-US" sz="2000" b="1" kern="1200" dirty="0">
                <a:solidFill>
                  <a:schemeClr val="tx1"/>
                </a:solidFill>
                <a:latin typeface="Microsoft JhengHei UI" panose="020B0604030504040204" pitchFamily="34" charset="-120"/>
                <a:ea typeface="Microsoft JhengHei UI" panose="020B0604030504040204" pitchFamily="34" charset="-120"/>
                <a:cs typeface="+mn-cs"/>
              </a:rPr>
              <a:t>旨在開發一個創新的系統</a:t>
            </a:r>
            <a:r>
              <a:rPr lang="zh-TW" altLang="en-US" sz="2000" b="1" kern="1200" dirty="0" smtClean="0">
                <a:solidFill>
                  <a:schemeClr val="tx1"/>
                </a:solidFill>
                <a:latin typeface="Microsoft JhengHei UI" panose="020B0604030504040204" pitchFamily="34" charset="-120"/>
                <a:ea typeface="Microsoft JhengHei UI" panose="020B0604030504040204" pitchFamily="34" charset="-120"/>
                <a:cs typeface="+mn-cs"/>
              </a:rPr>
              <a:t>，結合</a:t>
            </a:r>
            <a:r>
              <a:rPr lang="zh-TW" altLang="en-US" sz="2000" b="1" kern="1200" dirty="0">
                <a:solidFill>
                  <a:schemeClr val="tx1"/>
                </a:solidFill>
                <a:latin typeface="Microsoft JhengHei UI" panose="020B0604030504040204" pitchFamily="34" charset="-120"/>
                <a:ea typeface="Microsoft JhengHei UI" panose="020B0604030504040204" pitchFamily="34" charset="-120"/>
                <a:cs typeface="+mn-cs"/>
              </a:rPr>
              <a:t>了</a:t>
            </a:r>
            <a:r>
              <a:rPr lang="zh-TW" altLang="en-US" sz="2000" b="1" kern="1200" dirty="0" smtClean="0">
                <a:solidFill>
                  <a:schemeClr val="tx1"/>
                </a:solidFill>
                <a:latin typeface="Microsoft JhengHei UI" panose="020B0604030504040204" pitchFamily="34" charset="-120"/>
                <a:ea typeface="Microsoft JhengHei UI" panose="020B0604030504040204" pitchFamily="34" charset="-120"/>
                <a:cs typeface="+mn-cs"/>
              </a:rPr>
              <a:t>先進的</a:t>
            </a:r>
            <a:r>
              <a:rPr lang="zh-TW" altLang="en-US" sz="2000" b="1" kern="1200" dirty="0">
                <a:solidFill>
                  <a:schemeClr val="tx1"/>
                </a:solidFill>
                <a:latin typeface="Microsoft JhengHei UI" panose="020B0604030504040204" pitchFamily="34" charset="-120"/>
                <a:ea typeface="Microsoft JhengHei UI" panose="020B0604030504040204" pitchFamily="34" charset="-120"/>
                <a:cs typeface="+mn-cs"/>
              </a:rPr>
              <a:t>自然語言處理技術和心理學理論，以精確預測和應用 </a:t>
            </a:r>
            <a:r>
              <a:rPr lang="en-US" altLang="zh-TW" sz="2000" b="1" kern="1200" dirty="0">
                <a:solidFill>
                  <a:schemeClr val="tx1"/>
                </a:solidFill>
                <a:latin typeface="Microsoft JhengHei UI" panose="020B0604030504040204" pitchFamily="34" charset="-120"/>
                <a:ea typeface="Microsoft JhengHei UI" panose="020B0604030504040204" pitchFamily="34" charset="-120"/>
                <a:cs typeface="+mn-cs"/>
              </a:rPr>
              <a:t>MBTI </a:t>
            </a:r>
            <a:r>
              <a:rPr lang="zh-TW" altLang="en-US" sz="2000" b="1" kern="1200" dirty="0" smtClean="0">
                <a:solidFill>
                  <a:schemeClr val="tx1"/>
                </a:solidFill>
                <a:latin typeface="Microsoft JhengHei UI" panose="020B0604030504040204" pitchFamily="34" charset="-120"/>
                <a:ea typeface="Microsoft JhengHei UI" panose="020B0604030504040204" pitchFamily="34" charset="-120"/>
                <a:cs typeface="+mn-cs"/>
              </a:rPr>
              <a:t>人格類型</a:t>
            </a:r>
            <a:r>
              <a:rPr lang="zh-TW" altLang="en-US" sz="2000" b="1" kern="1200" dirty="0">
                <a:solidFill>
                  <a:schemeClr val="tx1"/>
                </a:solidFill>
                <a:latin typeface="Microsoft JhengHei UI" panose="020B0604030504040204" pitchFamily="34" charset="-120"/>
                <a:ea typeface="Microsoft JhengHei UI" panose="020B0604030504040204" pitchFamily="34" charset="-120"/>
                <a:cs typeface="+mn-cs"/>
              </a:rPr>
              <a:t>於聊天機器人的對話過程中，期望透過這樣的設計實現</a:t>
            </a:r>
            <a:r>
              <a:rPr lang="zh-TW" altLang="en-US" sz="2000" b="1" kern="1200" dirty="0">
                <a:solidFill>
                  <a:srgbClr val="FF0000"/>
                </a:solidFill>
                <a:latin typeface="Microsoft JhengHei UI" panose="020B0604030504040204" pitchFamily="34" charset="-120"/>
                <a:ea typeface="Microsoft JhengHei UI" panose="020B0604030504040204" pitchFamily="34" charset="-120"/>
                <a:cs typeface="+mn-cs"/>
              </a:rPr>
              <a:t>自動</a:t>
            </a:r>
            <a:r>
              <a:rPr lang="zh-TW" altLang="en-US" sz="2000" b="1" kern="1200" dirty="0" smtClean="0">
                <a:solidFill>
                  <a:srgbClr val="FF0000"/>
                </a:solidFill>
                <a:latin typeface="Microsoft JhengHei UI" panose="020B0604030504040204" pitchFamily="34" charset="-120"/>
                <a:ea typeface="Microsoft JhengHei UI" panose="020B0604030504040204" pitchFamily="34" charset="-120"/>
                <a:cs typeface="+mn-cs"/>
              </a:rPr>
              <a:t>地個人化</a:t>
            </a:r>
            <a:r>
              <a:rPr lang="zh-TW" altLang="en-US" sz="2000" b="1" kern="1200" dirty="0">
                <a:solidFill>
                  <a:srgbClr val="FF0000"/>
                </a:solidFill>
                <a:latin typeface="Microsoft JhengHei UI" panose="020B0604030504040204" pitchFamily="34" charset="-120"/>
                <a:ea typeface="Microsoft JhengHei UI" panose="020B0604030504040204" pitchFamily="34" charset="-120"/>
                <a:cs typeface="+mn-cs"/>
              </a:rPr>
              <a:t>聊天回覆</a:t>
            </a:r>
            <a:r>
              <a:rPr lang="zh-TW" altLang="en-US" sz="2000" b="1" kern="1200" dirty="0">
                <a:solidFill>
                  <a:schemeClr val="tx1"/>
                </a:solidFill>
                <a:latin typeface="Microsoft JhengHei UI" panose="020B0604030504040204" pitchFamily="34" charset="-120"/>
                <a:ea typeface="Microsoft JhengHei UI" panose="020B0604030504040204" pitchFamily="34" charset="-120"/>
                <a:cs typeface="+mn-cs"/>
              </a:rPr>
              <a:t>。</a:t>
            </a:r>
            <a:endParaRPr lang="en-US" altLang="zh-TW" sz="2000" b="1" kern="1200" dirty="0">
              <a:solidFill>
                <a:schemeClr val="tx1"/>
              </a:solidFill>
              <a:latin typeface="Microsoft JhengHei UI" panose="020B0604030504040204" pitchFamily="34" charset="-120"/>
              <a:ea typeface="Microsoft JhengHei UI" panose="020B0604030504040204" pitchFamily="34" charset="-120"/>
              <a:cs typeface="+mn-cs"/>
            </a:endParaRPr>
          </a:p>
          <a:p>
            <a:pPr marL="457200" lvl="1">
              <a:lnSpc>
                <a:spcPct val="110000"/>
              </a:lnSpc>
              <a:spcBef>
                <a:spcPts val="500"/>
              </a:spcBef>
            </a:pPr>
            <a:endParaRPr lang="en-US" altLang="zh-TW" sz="2000" b="1" kern="1200" dirty="0" smtClean="0">
              <a:solidFill>
                <a:schemeClr val="tx1"/>
              </a:solidFill>
              <a:latin typeface="Microsoft JhengHei UI" panose="020B0604030504040204" pitchFamily="34" charset="-120"/>
              <a:ea typeface="Microsoft JhengHei UI" panose="020B0604030504040204" pitchFamily="34" charset="-120"/>
              <a:cs typeface="+mn-cs"/>
            </a:endParaRPr>
          </a:p>
          <a:p>
            <a:pPr marL="457200" lvl="1">
              <a:lnSpc>
                <a:spcPct val="110000"/>
              </a:lnSpc>
              <a:spcBef>
                <a:spcPts val="500"/>
              </a:spcBef>
            </a:pPr>
            <a:endParaRPr lang="en-US" altLang="zh-TW" sz="2000" b="1" kern="1200" dirty="0">
              <a:solidFill>
                <a:schemeClr val="tx1"/>
              </a:solidFill>
              <a:latin typeface="Microsoft JhengHei UI" panose="020B0604030504040204" pitchFamily="34" charset="-120"/>
              <a:ea typeface="Microsoft JhengHei UI" panose="020B0604030504040204" pitchFamily="34" charset="-120"/>
              <a:cs typeface="+mn-cs"/>
            </a:endParaRPr>
          </a:p>
          <a:p>
            <a:pPr>
              <a:lnSpc>
                <a:spcPct val="130000"/>
              </a:lnSpc>
              <a:buSzPts val="1833"/>
            </a:pPr>
            <a:endParaRPr lang="en-US" altLang="zh-TW" sz="2000" b="1" dirty="0"/>
          </a:p>
          <a:p>
            <a:pPr marL="342900" indent="-342900">
              <a:lnSpc>
                <a:spcPct val="130000"/>
              </a:lnSpc>
              <a:buSzPts val="1833"/>
              <a:buFont typeface="Wingdings" panose="05000000000000000000" pitchFamily="2" charset="2"/>
              <a:buChar char="n"/>
            </a:pPr>
            <a:endParaRPr lang="en-US" altLang="zh-TW" sz="2200" b="0" i="0" dirty="0">
              <a:solidFill>
                <a:srgbClr val="202124"/>
              </a:solidFill>
              <a:effectLst/>
              <a:latin typeface="arial" panose="020B0604020202020204" pitchFamily="34" charset="0"/>
            </a:endParaRPr>
          </a:p>
          <a:p>
            <a:pPr>
              <a:lnSpc>
                <a:spcPct val="130000"/>
              </a:lnSpc>
              <a:buSzPts val="1833"/>
            </a:pPr>
            <a:endParaRPr lang="en-US" altLang="zh-TW" sz="22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b="1" dirty="0" smtClean="0">
                <a:solidFill>
                  <a:srgbClr val="3B3838"/>
                </a:solidFill>
                <a:latin typeface="Microsoft Yahei"/>
                <a:ea typeface="Microsoft Yahei"/>
                <a:cs typeface="Microsoft Yahei"/>
                <a:sym typeface="Microsoft Yahei"/>
              </a:rPr>
              <a:t>研究</a:t>
            </a:r>
            <a:r>
              <a:rPr lang="zh-TW" altLang="en-US" sz="2800" b="1" dirty="0">
                <a:solidFill>
                  <a:srgbClr val="3B3838"/>
                </a:solidFill>
                <a:latin typeface="Microsoft Yahei"/>
                <a:ea typeface="Microsoft Yahei"/>
                <a:cs typeface="Microsoft Yahei"/>
                <a:sym typeface="Microsoft Yahei"/>
              </a:rPr>
              <a:t>目的</a:t>
            </a:r>
            <a:endParaRPr sz="2800" b="1" i="0" u="none" strike="noStrike" cap="none"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6</a:t>
            </a:fld>
            <a:endParaRPr lang="zh-CN" altLang="en-US" dirty="0"/>
          </a:p>
        </p:txBody>
      </p:sp>
      <p:grpSp>
        <p:nvGrpSpPr>
          <p:cNvPr id="7" name="群組 6"/>
          <p:cNvGrpSpPr/>
          <p:nvPr/>
        </p:nvGrpSpPr>
        <p:grpSpPr>
          <a:xfrm>
            <a:off x="101939" y="3602519"/>
            <a:ext cx="3201185" cy="2227967"/>
            <a:chOff x="530772" y="2608508"/>
            <a:chExt cx="3201185" cy="2227967"/>
          </a:xfrm>
        </p:grpSpPr>
        <p:sp>
          <p:nvSpPr>
            <p:cNvPr id="4" name="橢圓 3"/>
            <p:cNvSpPr/>
            <p:nvPr/>
          </p:nvSpPr>
          <p:spPr>
            <a:xfrm>
              <a:off x="530772" y="2608508"/>
              <a:ext cx="891085" cy="47501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User</a:t>
              </a:r>
              <a:endParaRPr lang="zh-TW" altLang="en-US" dirty="0"/>
            </a:p>
          </p:txBody>
        </p:sp>
        <p:sp>
          <p:nvSpPr>
            <p:cNvPr id="5" name="圓角矩形 4"/>
            <p:cNvSpPr/>
            <p:nvPr/>
          </p:nvSpPr>
          <p:spPr>
            <a:xfrm>
              <a:off x="1416206" y="3051958"/>
              <a:ext cx="2292895" cy="35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t>
              </a:r>
              <a:r>
                <a:rPr lang="zh-TW" altLang="en-US" dirty="0" smtClean="0"/>
                <a:t>對話</a:t>
              </a:r>
              <a:r>
                <a:rPr lang="en-US" altLang="zh-TW" dirty="0" smtClean="0"/>
                <a:t>1) </a:t>
              </a:r>
              <a:r>
                <a:rPr lang="en-US" altLang="zh-TW" dirty="0"/>
                <a:t>…</a:t>
              </a:r>
              <a:endParaRPr lang="zh-TW" altLang="en-US" dirty="0"/>
            </a:p>
          </p:txBody>
        </p:sp>
        <p:sp>
          <p:nvSpPr>
            <p:cNvPr id="10" name="圓角矩形 9"/>
            <p:cNvSpPr/>
            <p:nvPr/>
          </p:nvSpPr>
          <p:spPr>
            <a:xfrm>
              <a:off x="1416206" y="3467594"/>
              <a:ext cx="2292895" cy="35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r>
                <a:rPr lang="zh-TW" altLang="en-US" dirty="0" smtClean="0"/>
                <a:t>對話</a:t>
              </a:r>
              <a:r>
                <a:rPr lang="en-US" altLang="zh-TW" dirty="0" smtClean="0"/>
                <a:t>2) …</a:t>
              </a:r>
              <a:endParaRPr lang="zh-TW" altLang="en-US" dirty="0"/>
            </a:p>
          </p:txBody>
        </p:sp>
        <p:sp>
          <p:nvSpPr>
            <p:cNvPr id="11" name="圓角矩形 10"/>
            <p:cNvSpPr/>
            <p:nvPr/>
          </p:nvSpPr>
          <p:spPr>
            <a:xfrm>
              <a:off x="1439062" y="4480216"/>
              <a:ext cx="2292895" cy="35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r>
                <a:rPr lang="zh-TW" altLang="en-US" dirty="0" smtClean="0"/>
                <a:t>對話</a:t>
              </a:r>
              <a:r>
                <a:rPr lang="en-US" altLang="zh-TW" dirty="0" smtClean="0"/>
                <a:t>N) …</a:t>
              </a:r>
              <a:endParaRPr lang="zh-TW" altLang="en-US" dirty="0"/>
            </a:p>
          </p:txBody>
        </p:sp>
        <p:sp>
          <p:nvSpPr>
            <p:cNvPr id="6" name="流程圖: 接點 5"/>
            <p:cNvSpPr/>
            <p:nvPr/>
          </p:nvSpPr>
          <p:spPr>
            <a:xfrm>
              <a:off x="2539793" y="3907963"/>
              <a:ext cx="45719" cy="902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流程圖: 接點 12"/>
            <p:cNvSpPr/>
            <p:nvPr/>
          </p:nvSpPr>
          <p:spPr>
            <a:xfrm>
              <a:off x="2539792" y="4097601"/>
              <a:ext cx="45719" cy="902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3"/>
            <p:cNvSpPr/>
            <p:nvPr/>
          </p:nvSpPr>
          <p:spPr>
            <a:xfrm>
              <a:off x="2539791" y="4275323"/>
              <a:ext cx="45719" cy="902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右中括弧 8"/>
          <p:cNvSpPr/>
          <p:nvPr/>
        </p:nvSpPr>
        <p:spPr>
          <a:xfrm>
            <a:off x="2926980" y="3714284"/>
            <a:ext cx="596175" cy="2375379"/>
          </a:xfrm>
          <a:prstGeom prst="rightBracket">
            <a:avLst>
              <a:gd name="adj" fmla="val 132032"/>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文字方塊 11"/>
          <p:cNvSpPr txBox="1"/>
          <p:nvPr/>
        </p:nvSpPr>
        <p:spPr>
          <a:xfrm>
            <a:off x="1578461" y="3409833"/>
            <a:ext cx="1107996" cy="369332"/>
          </a:xfrm>
          <a:prstGeom prst="rect">
            <a:avLst/>
          </a:prstGeom>
          <a:noFill/>
        </p:spPr>
        <p:txBody>
          <a:bodyPr wrap="none" rtlCol="0">
            <a:spAutoFit/>
          </a:bodyPr>
          <a:lstStyle/>
          <a:p>
            <a:r>
              <a:rPr lang="zh-TW" altLang="en-US" sz="1800" b="1" dirty="0" smtClean="0"/>
              <a:t>過往對話</a:t>
            </a:r>
            <a:endParaRPr lang="zh-TW" altLang="en-US" sz="1800" b="1" dirty="0"/>
          </a:p>
        </p:txBody>
      </p:sp>
      <p:sp>
        <p:nvSpPr>
          <p:cNvPr id="15" name="向右箭號 14"/>
          <p:cNvSpPr/>
          <p:nvPr/>
        </p:nvSpPr>
        <p:spPr>
          <a:xfrm>
            <a:off x="3676994" y="4639735"/>
            <a:ext cx="534390" cy="262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3582289" y="4217562"/>
            <a:ext cx="646331" cy="369332"/>
          </a:xfrm>
          <a:prstGeom prst="rect">
            <a:avLst/>
          </a:prstGeom>
          <a:noFill/>
        </p:spPr>
        <p:txBody>
          <a:bodyPr wrap="square" rtlCol="0">
            <a:spAutoFit/>
          </a:bodyPr>
          <a:lstStyle/>
          <a:p>
            <a:r>
              <a:rPr lang="zh-TW" altLang="en-US" sz="1800" b="1" dirty="0" smtClean="0"/>
              <a:t>輸入</a:t>
            </a:r>
            <a:endParaRPr lang="zh-TW" altLang="en-US" sz="1800" b="1" dirty="0"/>
          </a:p>
        </p:txBody>
      </p:sp>
      <p:sp>
        <p:nvSpPr>
          <p:cNvPr id="16" name="矩形 15"/>
          <p:cNvSpPr/>
          <p:nvPr/>
        </p:nvSpPr>
        <p:spPr>
          <a:xfrm>
            <a:off x="4643396" y="3671222"/>
            <a:ext cx="902524" cy="38949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BERT</a:t>
            </a:r>
            <a:endParaRPr lang="zh-TW" altLang="en-US" dirty="0"/>
          </a:p>
        </p:txBody>
      </p:sp>
      <p:sp>
        <p:nvSpPr>
          <p:cNvPr id="23" name="矩形 22"/>
          <p:cNvSpPr/>
          <p:nvPr/>
        </p:nvSpPr>
        <p:spPr>
          <a:xfrm>
            <a:off x="4633386" y="4547528"/>
            <a:ext cx="902524" cy="3894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bg1"/>
                </a:solidFill>
              </a:rPr>
              <a:t>SVM</a:t>
            </a:r>
            <a:endParaRPr lang="zh-TW" altLang="en-US" dirty="0">
              <a:solidFill>
                <a:schemeClr val="bg1"/>
              </a:solidFill>
            </a:endParaRPr>
          </a:p>
        </p:txBody>
      </p:sp>
      <p:sp>
        <p:nvSpPr>
          <p:cNvPr id="24" name="矩形 23"/>
          <p:cNvSpPr/>
          <p:nvPr/>
        </p:nvSpPr>
        <p:spPr>
          <a:xfrm>
            <a:off x="4639404" y="5177742"/>
            <a:ext cx="902524" cy="3894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ELM</a:t>
            </a:r>
            <a:endParaRPr lang="zh-TW" altLang="en-US" dirty="0"/>
          </a:p>
        </p:txBody>
      </p:sp>
      <p:sp>
        <p:nvSpPr>
          <p:cNvPr id="25" name="矩形 24"/>
          <p:cNvSpPr/>
          <p:nvPr/>
        </p:nvSpPr>
        <p:spPr>
          <a:xfrm>
            <a:off x="4626166" y="5823894"/>
            <a:ext cx="902524" cy="3894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RF</a:t>
            </a:r>
            <a:endParaRPr lang="zh-TW" altLang="en-US" dirty="0"/>
          </a:p>
        </p:txBody>
      </p:sp>
      <p:sp>
        <p:nvSpPr>
          <p:cNvPr id="18" name="圓角矩形 17"/>
          <p:cNvSpPr/>
          <p:nvPr/>
        </p:nvSpPr>
        <p:spPr>
          <a:xfrm>
            <a:off x="4338084" y="3193631"/>
            <a:ext cx="3734651" cy="3353555"/>
          </a:xfrm>
          <a:prstGeom prst="round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5478308" y="3242269"/>
            <a:ext cx="1381679" cy="369332"/>
          </a:xfrm>
          <a:prstGeom prst="rect">
            <a:avLst/>
          </a:prstGeom>
          <a:noFill/>
        </p:spPr>
        <p:txBody>
          <a:bodyPr wrap="square" rtlCol="0">
            <a:spAutoFit/>
          </a:bodyPr>
          <a:lstStyle/>
          <a:p>
            <a:pPr algn="ctr"/>
            <a:r>
              <a:rPr lang="zh-TW" altLang="en-US" sz="1800" b="1" dirty="0" smtClean="0"/>
              <a:t>多模型分析</a:t>
            </a:r>
            <a:endParaRPr lang="zh-TW" altLang="en-US" sz="1800" b="1" dirty="0"/>
          </a:p>
        </p:txBody>
      </p:sp>
      <p:sp>
        <p:nvSpPr>
          <p:cNvPr id="29" name="向右箭號 28"/>
          <p:cNvSpPr/>
          <p:nvPr/>
        </p:nvSpPr>
        <p:spPr>
          <a:xfrm>
            <a:off x="8219899" y="4712098"/>
            <a:ext cx="534390" cy="262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8116345" y="4270402"/>
            <a:ext cx="646331" cy="369332"/>
          </a:xfrm>
          <a:prstGeom prst="rect">
            <a:avLst/>
          </a:prstGeom>
          <a:noFill/>
        </p:spPr>
        <p:txBody>
          <a:bodyPr wrap="square" rtlCol="0">
            <a:spAutoFit/>
          </a:bodyPr>
          <a:lstStyle/>
          <a:p>
            <a:r>
              <a:rPr lang="zh-TW" altLang="en-US" sz="1800" b="1" dirty="0" smtClean="0"/>
              <a:t>輸入</a:t>
            </a:r>
            <a:endParaRPr lang="zh-TW" altLang="en-US" sz="1800" b="1" dirty="0"/>
          </a:p>
        </p:txBody>
      </p:sp>
      <p:sp>
        <p:nvSpPr>
          <p:cNvPr id="19" name="圓角矩形 18"/>
          <p:cNvSpPr/>
          <p:nvPr/>
        </p:nvSpPr>
        <p:spPr>
          <a:xfrm>
            <a:off x="8925358" y="4204296"/>
            <a:ext cx="1855210" cy="82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Chatbot</a:t>
            </a:r>
          </a:p>
          <a:p>
            <a:pPr algn="ctr"/>
            <a:r>
              <a:rPr lang="en-US" altLang="zh-TW" dirty="0"/>
              <a:t>(</a:t>
            </a:r>
            <a:r>
              <a:rPr lang="en-US" altLang="zh-TW" dirty="0" smtClean="0"/>
              <a:t>GPT-3.5)</a:t>
            </a:r>
            <a:endParaRPr lang="zh-TW" altLang="en-US" dirty="0"/>
          </a:p>
        </p:txBody>
      </p:sp>
      <p:sp>
        <p:nvSpPr>
          <p:cNvPr id="33" name="圓角矩形 32"/>
          <p:cNvSpPr/>
          <p:nvPr/>
        </p:nvSpPr>
        <p:spPr>
          <a:xfrm>
            <a:off x="8681999" y="3269915"/>
            <a:ext cx="2507392" cy="35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r>
              <a:rPr lang="zh-TW" altLang="en-US" dirty="0" smtClean="0"/>
              <a:t>目前要回覆的對話</a:t>
            </a:r>
            <a:r>
              <a:rPr lang="en-US" altLang="zh-TW" dirty="0"/>
              <a:t>)</a:t>
            </a:r>
            <a:endParaRPr lang="zh-TW" altLang="en-US" dirty="0"/>
          </a:p>
        </p:txBody>
      </p:sp>
      <p:sp>
        <p:nvSpPr>
          <p:cNvPr id="20" name="向下箭號 19"/>
          <p:cNvSpPr/>
          <p:nvPr/>
        </p:nvSpPr>
        <p:spPr>
          <a:xfrm>
            <a:off x="9641833" y="3744809"/>
            <a:ext cx="239704" cy="352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向下箭號 34"/>
          <p:cNvSpPr/>
          <p:nvPr/>
        </p:nvSpPr>
        <p:spPr>
          <a:xfrm>
            <a:off x="9639276" y="5151261"/>
            <a:ext cx="239704" cy="352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圓角矩形 35"/>
          <p:cNvSpPr/>
          <p:nvPr/>
        </p:nvSpPr>
        <p:spPr>
          <a:xfrm>
            <a:off x="8681999" y="5662947"/>
            <a:ext cx="2507392" cy="74901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t>
            </a:r>
            <a:r>
              <a:rPr lang="zh-TW" altLang="en-US" dirty="0" smtClean="0"/>
              <a:t>符合使用者</a:t>
            </a:r>
            <a:r>
              <a:rPr lang="zh-TW" altLang="en-US" b="1" dirty="0" smtClean="0">
                <a:solidFill>
                  <a:srgbClr val="FFFF00"/>
                </a:solidFill>
              </a:rPr>
              <a:t>對話風格</a:t>
            </a:r>
            <a:r>
              <a:rPr lang="zh-TW" altLang="en-US" dirty="0" smtClean="0"/>
              <a:t>的內容</a:t>
            </a:r>
            <a:r>
              <a:rPr lang="en-US" altLang="zh-TW" dirty="0" smtClean="0"/>
              <a:t>)</a:t>
            </a:r>
            <a:endParaRPr lang="zh-TW" altLang="en-US" dirty="0"/>
          </a:p>
        </p:txBody>
      </p:sp>
      <p:sp>
        <p:nvSpPr>
          <p:cNvPr id="37" name="文字方塊 36"/>
          <p:cNvSpPr txBox="1"/>
          <p:nvPr/>
        </p:nvSpPr>
        <p:spPr>
          <a:xfrm>
            <a:off x="9946566" y="5149543"/>
            <a:ext cx="646331" cy="369332"/>
          </a:xfrm>
          <a:prstGeom prst="rect">
            <a:avLst/>
          </a:prstGeom>
          <a:noFill/>
        </p:spPr>
        <p:txBody>
          <a:bodyPr wrap="square" rtlCol="0">
            <a:spAutoFit/>
          </a:bodyPr>
          <a:lstStyle/>
          <a:p>
            <a:r>
              <a:rPr lang="zh-TW" altLang="en-US" sz="1800" b="1" dirty="0"/>
              <a:t>生成</a:t>
            </a:r>
          </a:p>
        </p:txBody>
      </p:sp>
      <p:sp>
        <p:nvSpPr>
          <p:cNvPr id="38" name="文字方塊 37"/>
          <p:cNvSpPr txBox="1"/>
          <p:nvPr/>
        </p:nvSpPr>
        <p:spPr>
          <a:xfrm>
            <a:off x="9946567" y="3734975"/>
            <a:ext cx="646331" cy="369332"/>
          </a:xfrm>
          <a:prstGeom prst="rect">
            <a:avLst/>
          </a:prstGeom>
          <a:noFill/>
        </p:spPr>
        <p:txBody>
          <a:bodyPr wrap="square" rtlCol="0">
            <a:spAutoFit/>
          </a:bodyPr>
          <a:lstStyle/>
          <a:p>
            <a:r>
              <a:rPr lang="zh-TW" altLang="en-US" sz="1800" b="1" dirty="0" smtClean="0"/>
              <a:t>輸入</a:t>
            </a:r>
            <a:endParaRPr lang="zh-TW" altLang="en-US" sz="1800" b="1" dirty="0"/>
          </a:p>
        </p:txBody>
      </p:sp>
      <p:sp>
        <p:nvSpPr>
          <p:cNvPr id="3" name="梯形 2"/>
          <p:cNvSpPr/>
          <p:nvPr/>
        </p:nvSpPr>
        <p:spPr>
          <a:xfrm rot="5400000">
            <a:off x="5451802" y="5227141"/>
            <a:ext cx="1060809" cy="291680"/>
          </a:xfrm>
          <a:prstGeom prst="trapezoid">
            <a:avLst/>
          </a:prstGeom>
          <a:solidFill>
            <a:srgbClr val="185E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voting</a:t>
            </a:r>
            <a:endParaRPr lang="zh-TW" altLang="en-US" dirty="0"/>
          </a:p>
        </p:txBody>
      </p:sp>
      <p:sp>
        <p:nvSpPr>
          <p:cNvPr id="39" name="梯形 38"/>
          <p:cNvSpPr/>
          <p:nvPr/>
        </p:nvSpPr>
        <p:spPr>
          <a:xfrm rot="5400000">
            <a:off x="5486224" y="4729867"/>
            <a:ext cx="2064512" cy="281085"/>
          </a:xfrm>
          <a:prstGeom prst="trapezoid">
            <a:avLst/>
          </a:prstGeom>
          <a:solidFill>
            <a:srgbClr val="185E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voting</a:t>
            </a:r>
            <a:endParaRPr lang="zh-TW" altLang="en-US" dirty="0"/>
          </a:p>
        </p:txBody>
      </p:sp>
      <p:cxnSp>
        <p:nvCxnSpPr>
          <p:cNvPr id="17" name="直線單箭頭接點 16"/>
          <p:cNvCxnSpPr>
            <a:stCxn id="18" idx="1"/>
            <a:endCxn id="16" idx="1"/>
          </p:cNvCxnSpPr>
          <p:nvPr/>
        </p:nvCxnSpPr>
        <p:spPr>
          <a:xfrm flipV="1">
            <a:off x="4338084" y="3865968"/>
            <a:ext cx="305312" cy="100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8" idx="1"/>
            <a:endCxn id="23" idx="1"/>
          </p:cNvCxnSpPr>
          <p:nvPr/>
        </p:nvCxnSpPr>
        <p:spPr>
          <a:xfrm flipV="1">
            <a:off x="4338084" y="4742274"/>
            <a:ext cx="295302" cy="1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8" idx="1"/>
            <a:endCxn id="24" idx="1"/>
          </p:cNvCxnSpPr>
          <p:nvPr/>
        </p:nvCxnSpPr>
        <p:spPr>
          <a:xfrm>
            <a:off x="4338084" y="4870409"/>
            <a:ext cx="301320" cy="502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1"/>
            <a:endCxn id="25" idx="1"/>
          </p:cNvCxnSpPr>
          <p:nvPr/>
        </p:nvCxnSpPr>
        <p:spPr>
          <a:xfrm>
            <a:off x="4338084" y="4870409"/>
            <a:ext cx="288082" cy="114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24" idx="3"/>
            <a:endCxn id="3" idx="2"/>
          </p:cNvCxnSpPr>
          <p:nvPr/>
        </p:nvCxnSpPr>
        <p:spPr>
          <a:xfrm>
            <a:off x="5541928" y="5372488"/>
            <a:ext cx="294439" cy="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5528690" y="5718980"/>
            <a:ext cx="288082" cy="34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16" idx="3"/>
          </p:cNvCxnSpPr>
          <p:nvPr/>
        </p:nvCxnSpPr>
        <p:spPr>
          <a:xfrm>
            <a:off x="5545920" y="3865968"/>
            <a:ext cx="802912" cy="31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 idx="0"/>
          </p:cNvCxnSpPr>
          <p:nvPr/>
        </p:nvCxnSpPr>
        <p:spPr>
          <a:xfrm flipV="1">
            <a:off x="6128047" y="5091612"/>
            <a:ext cx="232660" cy="28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39" idx="0"/>
            <a:endCxn id="1095" idx="1"/>
          </p:cNvCxnSpPr>
          <p:nvPr/>
        </p:nvCxnSpPr>
        <p:spPr>
          <a:xfrm flipV="1">
            <a:off x="6659023" y="4870408"/>
            <a:ext cx="24989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5" name="圓角矩形 1094"/>
          <p:cNvSpPr/>
          <p:nvPr/>
        </p:nvSpPr>
        <p:spPr>
          <a:xfrm>
            <a:off x="6908913" y="4589084"/>
            <a:ext cx="1058018" cy="56264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使用者</a:t>
            </a:r>
            <a:endParaRPr lang="en-US" altLang="zh-TW" dirty="0" smtClean="0"/>
          </a:p>
          <a:p>
            <a:pPr algn="ctr"/>
            <a:r>
              <a:rPr lang="en-US" altLang="zh-TW" dirty="0" smtClean="0"/>
              <a:t>MBTI</a:t>
            </a:r>
            <a:r>
              <a:rPr lang="zh-TW" altLang="en-US" dirty="0" smtClean="0"/>
              <a:t>人格</a:t>
            </a:r>
            <a:endParaRPr lang="zh-TW" altLang="en-US" dirty="0"/>
          </a:p>
        </p:txBody>
      </p:sp>
      <p:cxnSp>
        <p:nvCxnSpPr>
          <p:cNvPr id="1131" name="直線單箭頭接點 1130"/>
          <p:cNvCxnSpPr>
            <a:stCxn id="23" idx="3"/>
          </p:cNvCxnSpPr>
          <p:nvPr/>
        </p:nvCxnSpPr>
        <p:spPr>
          <a:xfrm>
            <a:off x="5535910" y="4742274"/>
            <a:ext cx="280862" cy="34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4148367" y="6555603"/>
            <a:ext cx="3048727" cy="630429"/>
          </a:xfrm>
          <a:prstGeom prst="rect">
            <a:avLst/>
          </a:prstGeom>
          <a:noFill/>
        </p:spPr>
        <p:txBody>
          <a:bodyPr wrap="square" rtlCol="0">
            <a:spAutoFit/>
          </a:bodyPr>
          <a:lstStyle/>
          <a:p>
            <a:pPr marL="457200" lvl="1">
              <a:lnSpc>
                <a:spcPct val="110000"/>
              </a:lnSpc>
              <a:spcBef>
                <a:spcPts val="500"/>
              </a:spcBef>
              <a:buSzPts val="1833"/>
            </a:pPr>
            <a:r>
              <a:rPr lang="zh-TW" altLang="en-US" b="1" dirty="0" smtClean="0">
                <a:latin typeface="微軟正黑體" panose="020B0604030504040204" pitchFamily="34" charset="-120"/>
                <a:ea typeface="微軟正黑體" panose="020B0604030504040204" pitchFamily="34" charset="-120"/>
              </a:rPr>
              <a:t>圖</a:t>
            </a:r>
            <a:r>
              <a:rPr lang="en-US" altLang="zh-TW" b="1" dirty="0">
                <a:latin typeface="微軟正黑體" panose="020B0604030504040204" pitchFamily="34" charset="-120"/>
                <a:ea typeface="微軟正黑體" panose="020B0604030504040204" pitchFamily="34" charset="-120"/>
              </a:rPr>
              <a:t>3</a:t>
            </a:r>
            <a:r>
              <a:rPr lang="en-US" altLang="zh-TW" b="1" dirty="0" smtClean="0">
                <a:latin typeface="微軟正黑體" panose="020B0604030504040204" pitchFamily="34" charset="-120"/>
                <a:ea typeface="微軟正黑體" panose="020B0604030504040204" pitchFamily="34" charset="-120"/>
              </a:rPr>
              <a:t>. </a:t>
            </a:r>
            <a:r>
              <a:rPr lang="zh-TW" altLang="en-US" b="1" dirty="0">
                <a:ea typeface="微軟正黑體" panose="020B0604030504040204" pitchFamily="34" charset="-120"/>
              </a:rPr>
              <a:t>系統架構示意圖</a:t>
            </a:r>
            <a:endParaRPr lang="en-US" altLang="zh-TW" b="1" dirty="0"/>
          </a:p>
          <a:p>
            <a:pPr marL="457200" lvl="1">
              <a:lnSpc>
                <a:spcPct val="110000"/>
              </a:lnSpc>
              <a:spcBef>
                <a:spcPts val="500"/>
              </a:spcBef>
              <a:buSzPts val="1833"/>
            </a:pPr>
            <a:endParaRPr lang="en-US" altLang="zh-TW" b="1" dirty="0"/>
          </a:p>
        </p:txBody>
      </p:sp>
    </p:spTree>
    <p:extLst>
      <p:ext uri="{BB962C8B-B14F-4D97-AF65-F5344CB8AC3E}">
        <p14:creationId xmlns:p14="http://schemas.microsoft.com/office/powerpoint/2010/main" val="106331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g9c56e26e2f_1_58"/>
          <p:cNvPicPr preferRelativeResize="0"/>
          <p:nvPr/>
        </p:nvPicPr>
        <p:blipFill rotWithShape="1">
          <a:blip r:embed="rId3">
            <a:alphaModFix/>
          </a:blip>
          <a:srcRect/>
          <a:stretch/>
        </p:blipFill>
        <p:spPr>
          <a:xfrm>
            <a:off x="1" y="0"/>
            <a:ext cx="12191999" cy="6858000"/>
          </a:xfrm>
          <a:prstGeom prst="rect">
            <a:avLst/>
          </a:prstGeom>
          <a:noFill/>
          <a:ln>
            <a:noFill/>
          </a:ln>
        </p:spPr>
      </p:pic>
      <p:sp>
        <p:nvSpPr>
          <p:cNvPr id="311" name="Google Shape;311;g9c56e26e2f_1_58"/>
          <p:cNvSpPr txBox="1"/>
          <p:nvPr/>
        </p:nvSpPr>
        <p:spPr>
          <a:xfrm>
            <a:off x="3925887" y="2413073"/>
            <a:ext cx="1057200" cy="221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800"/>
              <a:buFont typeface="Arial"/>
              <a:buNone/>
            </a:pPr>
            <a:r>
              <a:rPr lang="zh-CN" sz="13800" b="0" i="0" u="none" strike="noStrike" cap="none">
                <a:solidFill>
                  <a:srgbClr val="3A3838"/>
                </a:solidFill>
                <a:latin typeface="Microsoft Yahei"/>
                <a:ea typeface="Microsoft Yahei"/>
                <a:cs typeface="Microsoft Yahei"/>
                <a:sym typeface="Microsoft Yahei"/>
              </a:rPr>
              <a:t>2</a:t>
            </a:r>
            <a:endParaRPr sz="13800" b="0" i="0" u="none" strike="noStrike" cap="none">
              <a:solidFill>
                <a:srgbClr val="3A3838"/>
              </a:solidFill>
              <a:latin typeface="Microsoft Yahei"/>
              <a:ea typeface="Microsoft Yahei"/>
              <a:cs typeface="Microsoft Yahei"/>
              <a:sym typeface="Microsoft Yahei"/>
            </a:endParaRPr>
          </a:p>
        </p:txBody>
      </p:sp>
      <p:sp>
        <p:nvSpPr>
          <p:cNvPr id="312" name="Google Shape;312;g9c56e26e2f_1_58"/>
          <p:cNvSpPr/>
          <p:nvPr/>
        </p:nvSpPr>
        <p:spPr>
          <a:xfrm>
            <a:off x="3199174" y="2199135"/>
            <a:ext cx="2643900" cy="26439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313" name="Google Shape;313;g9c56e26e2f_1_58"/>
          <p:cNvSpPr/>
          <p:nvPr/>
        </p:nvSpPr>
        <p:spPr>
          <a:xfrm>
            <a:off x="5302611" y="1371821"/>
            <a:ext cx="4298400" cy="4298400"/>
          </a:xfrm>
          <a:prstGeom prst="diamond">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A3838"/>
              </a:solidFill>
              <a:latin typeface="Microsoft Yahei"/>
              <a:ea typeface="Microsoft Yahei"/>
              <a:cs typeface="Microsoft Yahei"/>
              <a:sym typeface="Microsoft Yahei"/>
            </a:endParaRPr>
          </a:p>
        </p:txBody>
      </p:sp>
      <p:sp>
        <p:nvSpPr>
          <p:cNvPr id="314" name="Google Shape;314;g9c56e26e2f_1_58"/>
          <p:cNvSpPr txBox="1"/>
          <p:nvPr/>
        </p:nvSpPr>
        <p:spPr>
          <a:xfrm>
            <a:off x="6263834" y="3167400"/>
            <a:ext cx="2519078"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900"/>
              <a:buFont typeface="Arial"/>
              <a:buNone/>
            </a:pPr>
            <a:r>
              <a:rPr lang="zh-TW" altLang="en-US" sz="2900" b="1" i="0" u="none" strike="noStrike" cap="none" dirty="0" smtClean="0">
                <a:solidFill>
                  <a:srgbClr val="3A3838"/>
                </a:solidFill>
                <a:latin typeface="Microsoft Yahei"/>
                <a:ea typeface="Microsoft Yahei"/>
                <a:cs typeface="Microsoft Yahei"/>
                <a:sym typeface="Microsoft Yahei"/>
              </a:rPr>
              <a:t>相關文獻</a:t>
            </a:r>
            <a:endParaRPr sz="2900" b="1" i="0" u="none" strike="noStrike" cap="none" dirty="0">
              <a:solidFill>
                <a:srgbClr val="3A3838"/>
              </a:solidFill>
              <a:latin typeface="Microsoft Yahei"/>
              <a:ea typeface="Microsoft Yahei"/>
              <a:cs typeface="Microsoft Yahei"/>
              <a:sym typeface="Microsoft Yahei"/>
            </a:endParaRPr>
          </a:p>
        </p:txBody>
      </p:sp>
      <p:sp>
        <p:nvSpPr>
          <p:cNvPr id="315" name="Google Shape;315;g9c56e26e2f_1_58"/>
          <p:cNvSpPr txBox="1"/>
          <p:nvPr/>
        </p:nvSpPr>
        <p:spPr>
          <a:xfrm>
            <a:off x="3685677" y="3391508"/>
            <a:ext cx="1470000" cy="4002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1" i="0" u="none" strike="noStrike" cap="none">
                <a:solidFill>
                  <a:srgbClr val="3A3838"/>
                </a:solidFill>
                <a:latin typeface="Microsoft Yahei"/>
                <a:ea typeface="Microsoft Yahei"/>
                <a:cs typeface="Microsoft Yahei"/>
                <a:sym typeface="Microsoft Yahei"/>
              </a:rPr>
              <a:t>PART 02</a:t>
            </a:r>
            <a:endParaRPr sz="2000" b="1" i="0" u="none" strike="noStrike" cap="none">
              <a:solidFill>
                <a:srgbClr val="3A3838"/>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589150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10562155" cy="4770449"/>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000" b="1" dirty="0" smtClean="0"/>
              <a:t>MBTI</a:t>
            </a:r>
            <a:r>
              <a:rPr lang="zh-TW" altLang="en-US" sz="2000" b="1" dirty="0" smtClean="0"/>
              <a:t>預測任務 </a:t>
            </a:r>
            <a:r>
              <a:rPr lang="en-US" altLang="zh-TW" sz="2000" b="1" dirty="0" smtClean="0"/>
              <a:t>–</a:t>
            </a:r>
            <a:r>
              <a:rPr lang="zh-TW" altLang="en-US" sz="2000" b="1" dirty="0" smtClean="0"/>
              <a:t> 資料蒐集</a:t>
            </a:r>
            <a:endParaRPr lang="en-US" altLang="zh-TW" sz="2200" b="0" i="0" dirty="0">
              <a:solidFill>
                <a:srgbClr val="202124"/>
              </a:solidFill>
              <a:effectLst/>
              <a:latin typeface="arial" panose="020B0604020202020204" pitchFamily="34" charset="0"/>
            </a:endParaRPr>
          </a:p>
          <a:p>
            <a:pPr marL="285750" indent="-285750">
              <a:lnSpc>
                <a:spcPct val="130000"/>
              </a:lnSpc>
              <a:buSzPts val="1833"/>
              <a:buFont typeface="Arial" panose="020B0604020202020204" pitchFamily="34" charset="0"/>
              <a:buChar char="•"/>
            </a:pPr>
            <a:r>
              <a:rPr lang="en-US" altLang="zh-TW" sz="1800" dirty="0"/>
              <a:t>MBTI </a:t>
            </a:r>
            <a:r>
              <a:rPr lang="zh-TW" altLang="en-US" sz="1800" dirty="0"/>
              <a:t>性格分類</a:t>
            </a:r>
            <a:r>
              <a:rPr lang="zh-TW" altLang="en-US" sz="1800" dirty="0" smtClean="0"/>
              <a:t>法</a:t>
            </a:r>
            <a:r>
              <a:rPr lang="zh-TW" altLang="en-US" sz="1800" dirty="0"/>
              <a:t>於</a:t>
            </a:r>
            <a:r>
              <a:rPr lang="zh-TW" altLang="en-US" sz="1800" dirty="0" smtClean="0"/>
              <a:t> </a:t>
            </a:r>
            <a:r>
              <a:rPr lang="en-US" altLang="zh-TW" sz="1800" dirty="0"/>
              <a:t>1956 </a:t>
            </a:r>
            <a:r>
              <a:rPr lang="zh-TW" altLang="en-US" sz="1800" dirty="0" smtClean="0"/>
              <a:t>年提出</a:t>
            </a:r>
            <a:r>
              <a:rPr lang="zh-TW" altLang="en-US" sz="1800" dirty="0"/>
              <a:t>，目的是發展一種</a:t>
            </a:r>
            <a:r>
              <a:rPr lang="zh-TW" altLang="en-US" sz="1800" dirty="0" smtClean="0"/>
              <a:t>能夠更好幫助人們理解性格的工具</a:t>
            </a:r>
            <a:r>
              <a:rPr lang="zh-TW" altLang="en-US" sz="1800" dirty="0"/>
              <a:t>，當時測定的方法是使用</a:t>
            </a:r>
            <a:r>
              <a:rPr lang="zh-TW" altLang="en-US" sz="1800" b="1" dirty="0" smtClean="0"/>
              <a:t>一系列問題</a:t>
            </a:r>
            <a:r>
              <a:rPr lang="zh-TW" altLang="en-US" sz="1800" dirty="0"/>
              <a:t>和</a:t>
            </a:r>
            <a:r>
              <a:rPr lang="zh-TW" altLang="en-US" sz="1800" b="1" dirty="0" smtClean="0"/>
              <a:t>情境描述</a:t>
            </a:r>
            <a:r>
              <a:rPr lang="zh-TW" altLang="en-US" sz="1800" dirty="0" smtClean="0"/>
              <a:t>讓受</a:t>
            </a:r>
            <a:r>
              <a:rPr lang="zh-TW" altLang="en-US" sz="1800" dirty="0"/>
              <a:t>試者根據他們的偏好和傾向作出選擇</a:t>
            </a:r>
            <a:r>
              <a:rPr lang="zh-TW" altLang="en-US" sz="1800" dirty="0" smtClean="0"/>
              <a:t>。</a:t>
            </a:r>
            <a:endParaRPr lang="en-US" altLang="zh-TW" sz="1800" dirty="0" smtClean="0"/>
          </a:p>
          <a:p>
            <a:pPr>
              <a:lnSpc>
                <a:spcPct val="130000"/>
              </a:lnSpc>
              <a:buSzPts val="1833"/>
            </a:pPr>
            <a:endParaRPr lang="en-US" altLang="zh-TW" sz="1800" b="0" i="0" dirty="0">
              <a:solidFill>
                <a:srgbClr val="202124"/>
              </a:solidFill>
              <a:effectLst/>
              <a:latin typeface="arial" panose="020B0604020202020204" pitchFamily="34" charset="0"/>
            </a:endParaRPr>
          </a:p>
          <a:p>
            <a:pPr marL="285750" indent="-285750">
              <a:lnSpc>
                <a:spcPct val="130000"/>
              </a:lnSpc>
              <a:buSzPts val="1833"/>
              <a:buFont typeface="Arial" panose="020B0604020202020204" pitchFamily="34" charset="0"/>
              <a:buChar char="•"/>
            </a:pPr>
            <a:r>
              <a:rPr lang="zh-TW" altLang="en-US" sz="1800" dirty="0" smtClean="0">
                <a:solidFill>
                  <a:srgbClr val="202124"/>
                </a:solidFill>
                <a:latin typeface="arial" panose="020B0604020202020204" pitchFamily="34" charset="0"/>
              </a:rPr>
              <a:t>近年由於資訊的發達，</a:t>
            </a:r>
            <a:r>
              <a:rPr lang="en-US" altLang="zh-TW" sz="1800" dirty="0"/>
              <a:t>MBTI </a:t>
            </a:r>
            <a:r>
              <a:rPr lang="zh-TW" altLang="en-US" sz="1800" dirty="0"/>
              <a:t>人格偵測</a:t>
            </a:r>
            <a:r>
              <a:rPr lang="zh-TW" altLang="en-US" sz="1800" dirty="0" smtClean="0"/>
              <a:t>任務也透過</a:t>
            </a:r>
            <a:r>
              <a:rPr lang="zh-TW" altLang="en-US" sz="1800" b="1" dirty="0" smtClean="0"/>
              <a:t>人工智慧</a:t>
            </a:r>
            <a:r>
              <a:rPr lang="zh-TW" altLang="en-US" sz="1800" dirty="0" smtClean="0"/>
              <a:t>等先進的技術實現。</a:t>
            </a:r>
            <a:endParaRPr lang="en-US" altLang="zh-TW" sz="1800" dirty="0" smtClean="0"/>
          </a:p>
          <a:p>
            <a:pPr marL="285750" indent="-285750">
              <a:lnSpc>
                <a:spcPct val="130000"/>
              </a:lnSpc>
              <a:buSzPts val="1833"/>
              <a:buFont typeface="Arial" panose="020B0604020202020204" pitchFamily="34" charset="0"/>
              <a:buChar char="•"/>
            </a:pPr>
            <a:endParaRPr lang="en-US" altLang="zh-TW" sz="1800" dirty="0" smtClean="0"/>
          </a:p>
          <a:p>
            <a:pPr marL="285750" indent="-285750">
              <a:lnSpc>
                <a:spcPct val="130000"/>
              </a:lnSpc>
              <a:buSzPts val="1833"/>
              <a:buFont typeface="Arial" panose="020B0604020202020204" pitchFamily="34" charset="0"/>
              <a:buChar char="•"/>
            </a:pPr>
            <a:r>
              <a:rPr lang="en-US" altLang="zh-TW" sz="1800" dirty="0" smtClean="0"/>
              <a:t>Plank </a:t>
            </a:r>
            <a:r>
              <a:rPr lang="zh-TW" altLang="en-US" sz="1800" dirty="0" smtClean="0"/>
              <a:t>等人</a:t>
            </a:r>
            <a:r>
              <a:rPr lang="en-US" altLang="zh-TW" sz="1800" dirty="0" smtClean="0"/>
              <a:t>(</a:t>
            </a:r>
            <a:r>
              <a:rPr lang="en-US" altLang="zh-TW" sz="1800" dirty="0"/>
              <a:t>2015</a:t>
            </a:r>
            <a:r>
              <a:rPr lang="en-US" altLang="zh-TW" sz="1800" dirty="0" smtClean="0"/>
              <a:t>)</a:t>
            </a:r>
            <a:r>
              <a:rPr lang="zh-TW" altLang="en-US" sz="1800" dirty="0" smtClean="0"/>
              <a:t> 使用</a:t>
            </a:r>
            <a:r>
              <a:rPr lang="zh-TW" altLang="en-US" sz="1800" dirty="0"/>
              <a:t>了 </a:t>
            </a:r>
            <a:r>
              <a:rPr lang="en-US" altLang="zh-TW" sz="1800" dirty="0"/>
              <a:t>Twitter </a:t>
            </a:r>
            <a:r>
              <a:rPr lang="zh-TW" altLang="en-US" sz="1800" dirty="0"/>
              <a:t>上的資料來作為訓練使用的資料集，</a:t>
            </a:r>
            <a:r>
              <a:rPr lang="zh-TW" altLang="en-US" sz="1800" dirty="0" smtClean="0"/>
              <a:t>他們針對有</a:t>
            </a:r>
            <a:r>
              <a:rPr lang="zh-TW" altLang="en-US" sz="1800" b="1" dirty="0"/>
              <a:t>明確的標記自身屬於 </a:t>
            </a:r>
            <a:r>
              <a:rPr lang="en-US" altLang="zh-TW" sz="1800" b="1" dirty="0"/>
              <a:t>16 </a:t>
            </a:r>
            <a:r>
              <a:rPr lang="zh-TW" altLang="en-US" sz="1800" b="1" dirty="0"/>
              <a:t>種 </a:t>
            </a:r>
            <a:r>
              <a:rPr lang="en-US" altLang="zh-TW" sz="1800" b="1" dirty="0"/>
              <a:t>MBTI </a:t>
            </a:r>
            <a:r>
              <a:rPr lang="zh-TW" altLang="en-US" sz="1800" b="1" dirty="0" smtClean="0"/>
              <a:t>標籤</a:t>
            </a:r>
            <a:r>
              <a:rPr lang="zh-TW" altLang="en-US" sz="1800" dirty="0" smtClean="0"/>
              <a:t>的使用者來蒐集貼文。</a:t>
            </a:r>
            <a:endParaRPr lang="en-US" altLang="zh-TW" sz="1800" dirty="0" smtClean="0"/>
          </a:p>
          <a:p>
            <a:pPr>
              <a:lnSpc>
                <a:spcPct val="130000"/>
              </a:lnSpc>
              <a:buSzPts val="1833"/>
            </a:pPr>
            <a:endParaRPr lang="en-US" altLang="zh-TW" sz="1800" b="0" i="0" dirty="0">
              <a:solidFill>
                <a:srgbClr val="202124"/>
              </a:solidFill>
              <a:effectLst/>
              <a:latin typeface="arial" panose="020B0604020202020204" pitchFamily="34" charset="0"/>
            </a:endParaRPr>
          </a:p>
          <a:p>
            <a:pPr marL="285750" indent="-285750">
              <a:lnSpc>
                <a:spcPct val="130000"/>
              </a:lnSpc>
              <a:buSzPts val="1833"/>
              <a:buFont typeface="Arial" panose="020B0604020202020204" pitchFamily="34" charset="0"/>
              <a:buChar char="•"/>
            </a:pPr>
            <a:r>
              <a:rPr lang="en-US" altLang="zh-TW" sz="1800" dirty="0"/>
              <a:t>Verhoeven </a:t>
            </a:r>
            <a:r>
              <a:rPr lang="zh-TW" altLang="en-US" sz="1800" dirty="0"/>
              <a:t>等人 </a:t>
            </a:r>
            <a:r>
              <a:rPr lang="en-US" altLang="zh-TW" sz="1800" dirty="0"/>
              <a:t>(2016</a:t>
            </a:r>
            <a:r>
              <a:rPr lang="en-US" altLang="zh-TW" sz="1800" dirty="0" smtClean="0"/>
              <a:t>) </a:t>
            </a:r>
            <a:r>
              <a:rPr lang="zh-TW" altLang="en-US" sz="1800" dirty="0" smtClean="0"/>
              <a:t>同樣從 </a:t>
            </a:r>
            <a:r>
              <a:rPr lang="en-US" altLang="zh-TW" sz="1800" dirty="0"/>
              <a:t>Twitter </a:t>
            </a:r>
            <a:r>
              <a:rPr lang="zh-TW" altLang="en-US" sz="1800" dirty="0"/>
              <a:t>上蒐集使用者的推文，並且</a:t>
            </a:r>
            <a:r>
              <a:rPr lang="zh-TW" altLang="en-US" sz="1800" dirty="0" smtClean="0"/>
              <a:t>根據</a:t>
            </a:r>
            <a:r>
              <a:rPr lang="zh-TW" altLang="en-US" sz="1800" dirty="0"/>
              <a:t>使用者貼文中寫道</a:t>
            </a:r>
            <a:r>
              <a:rPr lang="en-US" altLang="zh-TW" sz="1800" dirty="0"/>
              <a:t>“</a:t>
            </a:r>
            <a:r>
              <a:rPr lang="zh-TW" altLang="en-US" sz="1800" b="1" dirty="0"/>
              <a:t>我是</a:t>
            </a:r>
            <a:r>
              <a:rPr lang="en-US" altLang="zh-TW" sz="1800" b="1" dirty="0" smtClean="0"/>
              <a:t>XXXX</a:t>
            </a:r>
            <a:r>
              <a:rPr lang="zh-TW" altLang="en-US" sz="1800" b="1" dirty="0" smtClean="0"/>
              <a:t>人格</a:t>
            </a:r>
            <a:r>
              <a:rPr lang="en-US" altLang="zh-TW" sz="1800" dirty="0" smtClean="0"/>
              <a:t>”</a:t>
            </a:r>
            <a:r>
              <a:rPr lang="zh-TW" altLang="en-US" sz="1800" dirty="0" smtClean="0"/>
              <a:t>來進行蒐集</a:t>
            </a:r>
            <a:r>
              <a:rPr lang="en-US" altLang="zh-TW" sz="1800" dirty="0" smtClean="0"/>
              <a:t> </a:t>
            </a:r>
            <a:r>
              <a:rPr lang="zh-TW" altLang="en-US" sz="1800" dirty="0" smtClean="0"/>
              <a:t>， 並且作者</a:t>
            </a:r>
            <a:r>
              <a:rPr lang="zh-TW" altLang="en-US" sz="1800" dirty="0"/>
              <a:t>也透過</a:t>
            </a:r>
            <a:r>
              <a:rPr lang="zh-TW" altLang="en-US" sz="1800" b="1" dirty="0"/>
              <a:t>手動檢查上下文</a:t>
            </a:r>
            <a:r>
              <a:rPr lang="zh-TW" altLang="en-US" sz="1800" dirty="0"/>
              <a:t>來檢測</a:t>
            </a:r>
            <a:r>
              <a:rPr lang="zh-TW" altLang="en-US" sz="1800" dirty="0" smtClean="0"/>
              <a:t>是否和本人相符。</a:t>
            </a:r>
            <a:endParaRPr lang="en-US" altLang="zh-TW" sz="1800" b="0" i="0" dirty="0">
              <a:solidFill>
                <a:srgbClr val="202124"/>
              </a:solidFill>
              <a:effectLst/>
              <a:latin typeface="arial" panose="020B0604020202020204" pitchFamily="34" charset="0"/>
            </a:endParaRPr>
          </a:p>
          <a:p>
            <a:pPr>
              <a:lnSpc>
                <a:spcPct val="130000"/>
              </a:lnSpc>
              <a:buSzPts val="1833"/>
            </a:pPr>
            <a:endParaRPr kumimoji="0" lang="en-US" altLang="zh-TW" sz="2200" b="0" i="0" u="none" strike="noStrike" cap="none" normalizeH="0" baseline="0" dirty="0" smtClean="0">
              <a:ln>
                <a:noFill/>
              </a:ln>
              <a:solidFill>
                <a:schemeClr val="tx1"/>
              </a:solidFill>
              <a:effectLst/>
              <a:latin typeface="Arial Unicode MS"/>
              <a:ea typeface="inherit"/>
            </a:endParaRPr>
          </a:p>
          <a:p>
            <a:pPr>
              <a:lnSpc>
                <a:spcPct val="130000"/>
              </a:lnSpc>
              <a:buSzPts val="1833"/>
            </a:pPr>
            <a:endParaRPr kumimoji="0" lang="en-US" altLang="zh-TW" sz="22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相關文獻</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8</a:t>
            </a:fld>
            <a:endParaRPr lang="zh-CN" altLang="en-US"/>
          </a:p>
        </p:txBody>
      </p:sp>
    </p:spTree>
    <p:extLst>
      <p:ext uri="{BB962C8B-B14F-4D97-AF65-F5344CB8AC3E}">
        <p14:creationId xmlns:p14="http://schemas.microsoft.com/office/powerpoint/2010/main" val="773608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9c56e26e2f_1_146"/>
          <p:cNvSpPr/>
          <p:nvPr/>
        </p:nvSpPr>
        <p:spPr>
          <a:xfrm>
            <a:off x="536375" y="1585901"/>
            <a:ext cx="10562155" cy="4770449"/>
          </a:xfrm>
          <a:prstGeom prst="rect">
            <a:avLst/>
          </a:prstGeom>
          <a:noFill/>
          <a:ln>
            <a:noFill/>
          </a:ln>
        </p:spPr>
        <p:txBody>
          <a:bodyPr spcFirstLastPara="1" wrap="square" lIns="91425" tIns="45700" rIns="91425" bIns="45700" anchor="t" anchorCtr="0">
            <a:noAutofit/>
          </a:bodyPr>
          <a:lstStyle/>
          <a:p>
            <a:pPr marL="342900" indent="-342900">
              <a:lnSpc>
                <a:spcPct val="130000"/>
              </a:lnSpc>
              <a:buSzPts val="1833"/>
              <a:buFont typeface="Wingdings" panose="05000000000000000000" pitchFamily="2" charset="2"/>
              <a:buChar char="n"/>
            </a:pPr>
            <a:r>
              <a:rPr lang="en-US" altLang="zh-TW" sz="2000" b="1" dirty="0" smtClean="0"/>
              <a:t>MBTI</a:t>
            </a:r>
            <a:r>
              <a:rPr lang="zh-TW" altLang="en-US" sz="2000" b="1" dirty="0" smtClean="0"/>
              <a:t>預測任務 </a:t>
            </a:r>
            <a:r>
              <a:rPr lang="en-US" altLang="zh-TW" sz="2000" b="1" dirty="0" smtClean="0"/>
              <a:t>-</a:t>
            </a:r>
            <a:r>
              <a:rPr lang="zh-TW" altLang="en-US" sz="2000" b="1" dirty="0" smtClean="0"/>
              <a:t> 分類模型</a:t>
            </a:r>
            <a:endParaRPr lang="en-US" altLang="zh-TW" sz="2200" b="0" i="0" dirty="0">
              <a:solidFill>
                <a:srgbClr val="202124"/>
              </a:solidFill>
              <a:effectLst/>
              <a:latin typeface="arial" panose="020B0604020202020204" pitchFamily="34" charset="0"/>
            </a:endParaRPr>
          </a:p>
          <a:p>
            <a:pPr marL="285750" indent="-285750">
              <a:lnSpc>
                <a:spcPct val="130000"/>
              </a:lnSpc>
              <a:buSzPts val="1833"/>
              <a:buFont typeface="Arial" panose="020B0604020202020204" pitchFamily="34" charset="0"/>
              <a:buChar char="•"/>
            </a:pPr>
            <a:r>
              <a:rPr lang="en-US" altLang="zh-TW" sz="1800" dirty="0"/>
              <a:t>MBTI </a:t>
            </a:r>
            <a:r>
              <a:rPr lang="zh-TW" altLang="en-US" sz="1800" dirty="0"/>
              <a:t>使用的分類模型，包含了</a:t>
            </a:r>
            <a:r>
              <a:rPr lang="zh-TW" altLang="en-US" sz="1800" b="1" dirty="0"/>
              <a:t>基本分類模型</a:t>
            </a:r>
            <a:r>
              <a:rPr lang="zh-TW" altLang="en-US" sz="1800" dirty="0"/>
              <a:t>和</a:t>
            </a:r>
            <a:r>
              <a:rPr lang="zh-TW" altLang="en-US" sz="1800" b="1" dirty="0"/>
              <a:t>類</a:t>
            </a:r>
            <a:r>
              <a:rPr lang="zh-TW" altLang="en-US" sz="1800" b="1" dirty="0" smtClean="0"/>
              <a:t>神經網路模型</a:t>
            </a:r>
            <a:r>
              <a:rPr lang="zh-TW" altLang="en-US" sz="1800" dirty="0" smtClean="0"/>
              <a:t>。</a:t>
            </a:r>
            <a:endParaRPr lang="en-US" altLang="zh-TW" sz="1800" dirty="0" smtClean="0"/>
          </a:p>
          <a:p>
            <a:pPr marL="285750" indent="-285750">
              <a:lnSpc>
                <a:spcPct val="130000"/>
              </a:lnSpc>
              <a:buSzPts val="1833"/>
              <a:buFont typeface="Arial" panose="020B0604020202020204" pitchFamily="34" charset="0"/>
              <a:buChar char="•"/>
            </a:pPr>
            <a:endParaRPr lang="en-US" altLang="zh-TW" sz="1800" dirty="0" smtClean="0"/>
          </a:p>
          <a:p>
            <a:pPr marL="285750" indent="-285750">
              <a:lnSpc>
                <a:spcPct val="130000"/>
              </a:lnSpc>
              <a:buSzPts val="1833"/>
              <a:buFont typeface="Arial" panose="020B0604020202020204" pitchFamily="34" charset="0"/>
              <a:buChar char="•"/>
            </a:pPr>
            <a:r>
              <a:rPr lang="en-US" altLang="zh-TW" sz="1800" dirty="0" err="1" smtClean="0"/>
              <a:t>Raje</a:t>
            </a:r>
            <a:r>
              <a:rPr lang="en-US" altLang="zh-TW" sz="1800" dirty="0" smtClean="0"/>
              <a:t> </a:t>
            </a:r>
            <a:r>
              <a:rPr lang="zh-TW" altLang="en-US" sz="1800" dirty="0" smtClean="0"/>
              <a:t>等人</a:t>
            </a:r>
            <a:r>
              <a:rPr lang="en-US" altLang="zh-TW" sz="1800" dirty="0" smtClean="0"/>
              <a:t>(</a:t>
            </a:r>
            <a:r>
              <a:rPr lang="en-US" altLang="zh-TW" sz="1800" dirty="0"/>
              <a:t>2017</a:t>
            </a:r>
            <a:r>
              <a:rPr lang="en-US" altLang="zh-TW" sz="1800" dirty="0" smtClean="0"/>
              <a:t>) </a:t>
            </a:r>
            <a:r>
              <a:rPr lang="zh-TW" altLang="en-US" sz="1800" dirty="0"/>
              <a:t>研究</a:t>
            </a:r>
            <a:r>
              <a:rPr lang="zh-TW" altLang="en-US" sz="1800" dirty="0" smtClean="0"/>
              <a:t>中可得，在文</a:t>
            </a:r>
            <a:r>
              <a:rPr lang="zh-TW" altLang="en-US" sz="1800" dirty="0"/>
              <a:t>本分類</a:t>
            </a:r>
            <a:r>
              <a:rPr lang="zh-TW" altLang="en-US" sz="1800" dirty="0" smtClean="0"/>
              <a:t>任務上，</a:t>
            </a:r>
            <a:r>
              <a:rPr lang="zh-TW" altLang="en-US" sz="1800" dirty="0"/>
              <a:t>基本分類模型能夠</a:t>
            </a:r>
            <a:r>
              <a:rPr lang="zh-TW" altLang="en-US" sz="1800" dirty="0" smtClean="0"/>
              <a:t>展現很好</a:t>
            </a:r>
            <a:r>
              <a:rPr lang="zh-TW" altLang="en-US" sz="1800" dirty="0"/>
              <a:t>的性能</a:t>
            </a:r>
            <a:r>
              <a:rPr lang="zh-TW" altLang="en-US" sz="1800" dirty="0" smtClean="0"/>
              <a:t>。</a:t>
            </a:r>
            <a:endParaRPr lang="en-US" altLang="zh-TW" sz="1800" dirty="0" smtClean="0"/>
          </a:p>
          <a:p>
            <a:pPr>
              <a:lnSpc>
                <a:spcPct val="130000"/>
              </a:lnSpc>
              <a:buSzPts val="1833"/>
            </a:pPr>
            <a:r>
              <a:rPr lang="zh-TW" altLang="en-US" sz="1800" dirty="0" smtClean="0"/>
              <a:t>常見的</a:t>
            </a:r>
            <a:r>
              <a:rPr lang="zh-TW" altLang="en-US" sz="1800" dirty="0"/>
              <a:t>基本分類模型包含</a:t>
            </a:r>
            <a:r>
              <a:rPr lang="zh-TW" altLang="en-US" sz="1800" dirty="0" smtClean="0"/>
              <a:t>了</a:t>
            </a:r>
            <a:r>
              <a:rPr lang="en-US" altLang="zh-TW" sz="1800" dirty="0" smtClean="0"/>
              <a:t>Naive Bayes(</a:t>
            </a:r>
            <a:r>
              <a:rPr lang="zh-TW" altLang="en-US" sz="1800" dirty="0" smtClean="0"/>
              <a:t>樸素貝葉斯</a:t>
            </a:r>
            <a:r>
              <a:rPr lang="en-US" altLang="zh-TW" sz="1800" dirty="0" smtClean="0"/>
              <a:t>)</a:t>
            </a:r>
            <a:r>
              <a:rPr lang="zh-TW" altLang="en-US" sz="1800" dirty="0" smtClean="0"/>
              <a:t>；</a:t>
            </a:r>
            <a:r>
              <a:rPr lang="en-US" altLang="zh-TW" sz="1800" dirty="0" smtClean="0"/>
              <a:t>SVM</a:t>
            </a:r>
            <a:r>
              <a:rPr lang="zh-TW" altLang="en-US" sz="1800" dirty="0" smtClean="0"/>
              <a:t> </a:t>
            </a:r>
            <a:r>
              <a:rPr lang="en-US" altLang="zh-TW" sz="1800" dirty="0" smtClean="0"/>
              <a:t>(</a:t>
            </a:r>
            <a:r>
              <a:rPr lang="zh-TW" altLang="en-US" sz="1800" dirty="0" smtClean="0"/>
              <a:t>支援向量機</a:t>
            </a:r>
            <a:r>
              <a:rPr lang="en-US" altLang="zh-TW" sz="1800" dirty="0" smtClean="0"/>
              <a:t>)</a:t>
            </a:r>
            <a:r>
              <a:rPr lang="zh-TW" altLang="en-US" sz="1800" dirty="0" smtClean="0"/>
              <a:t>；</a:t>
            </a:r>
            <a:r>
              <a:rPr lang="en-US" altLang="zh-TW" sz="1800" dirty="0" smtClean="0"/>
              <a:t>J48</a:t>
            </a:r>
            <a:r>
              <a:rPr lang="zh-TW" altLang="en-US" sz="1800" dirty="0" smtClean="0"/>
              <a:t> </a:t>
            </a:r>
            <a:r>
              <a:rPr lang="en-US" altLang="zh-TW" sz="1800" dirty="0" smtClean="0"/>
              <a:t>(</a:t>
            </a:r>
            <a:r>
              <a:rPr lang="zh-TW" altLang="en-US" sz="1800" dirty="0" smtClean="0"/>
              <a:t>決策樹</a:t>
            </a:r>
            <a:r>
              <a:rPr lang="en-US" altLang="zh-TW" sz="1800" dirty="0" smtClean="0"/>
              <a:t>)</a:t>
            </a:r>
            <a:r>
              <a:rPr lang="zh-TW" altLang="en-US" sz="1800" dirty="0" smtClean="0"/>
              <a:t>；</a:t>
            </a:r>
            <a:r>
              <a:rPr lang="en-US" altLang="zh-TW" sz="1800" dirty="0" smtClean="0"/>
              <a:t>MLP</a:t>
            </a:r>
            <a:r>
              <a:rPr lang="zh-TW" altLang="en-US" sz="1800" dirty="0" smtClean="0"/>
              <a:t> </a:t>
            </a:r>
            <a:r>
              <a:rPr lang="en-US" altLang="zh-TW" sz="1800" dirty="0" smtClean="0"/>
              <a:t>(</a:t>
            </a:r>
            <a:r>
              <a:rPr lang="zh-TW" altLang="en-US" sz="1800" dirty="0" smtClean="0"/>
              <a:t>多層感知器</a:t>
            </a:r>
            <a:r>
              <a:rPr lang="en-US" altLang="zh-TW" sz="1800" dirty="0" smtClean="0"/>
              <a:t>)</a:t>
            </a:r>
            <a:r>
              <a:rPr lang="zh-TW" altLang="en-US" sz="1800" dirty="0" smtClean="0"/>
              <a:t>；</a:t>
            </a:r>
            <a:r>
              <a:rPr lang="en-US" altLang="zh-TW" sz="1800" dirty="0" smtClean="0"/>
              <a:t>KNN</a:t>
            </a:r>
            <a:r>
              <a:rPr lang="zh-TW" altLang="en-US" sz="1800" dirty="0" smtClean="0"/>
              <a:t> </a:t>
            </a:r>
            <a:r>
              <a:rPr lang="en-US" altLang="zh-TW" sz="1800" dirty="0" smtClean="0"/>
              <a:t>(K </a:t>
            </a:r>
            <a:r>
              <a:rPr lang="zh-TW" altLang="en-US" sz="1800" dirty="0" smtClean="0"/>
              <a:t>最近鄰 </a:t>
            </a:r>
            <a:r>
              <a:rPr lang="en-US" altLang="zh-TW" sz="1800" dirty="0" smtClean="0"/>
              <a:t>)</a:t>
            </a:r>
            <a:r>
              <a:rPr lang="zh-TW" altLang="en-US" sz="1800" dirty="0" smtClean="0"/>
              <a:t>。</a:t>
            </a:r>
            <a:endParaRPr lang="en-US" altLang="zh-TW" sz="1800" dirty="0" smtClean="0"/>
          </a:p>
          <a:p>
            <a:pPr marL="285750" indent="-285750">
              <a:lnSpc>
                <a:spcPct val="130000"/>
              </a:lnSpc>
              <a:buSzPts val="1833"/>
              <a:buFont typeface="Arial" panose="020B0604020202020204" pitchFamily="34" charset="0"/>
              <a:buChar char="•"/>
            </a:pPr>
            <a:endParaRPr lang="en-US" altLang="zh-TW" sz="1800" dirty="0" smtClean="0"/>
          </a:p>
          <a:p>
            <a:pPr marL="285750" indent="-285750">
              <a:lnSpc>
                <a:spcPct val="130000"/>
              </a:lnSpc>
              <a:buSzPts val="1833"/>
              <a:buFont typeface="Arial" panose="020B0604020202020204" pitchFamily="34" charset="0"/>
              <a:buChar char="•"/>
            </a:pPr>
            <a:r>
              <a:rPr lang="en-US" altLang="zh-TW" sz="1800" dirty="0" err="1"/>
              <a:t>Choong</a:t>
            </a:r>
            <a:r>
              <a:rPr lang="en-US" altLang="zh-TW" sz="1800" dirty="0"/>
              <a:t> </a:t>
            </a:r>
            <a:r>
              <a:rPr lang="zh-TW" altLang="en-US" sz="1800" dirty="0"/>
              <a:t>等人</a:t>
            </a:r>
            <a:r>
              <a:rPr lang="en-US" altLang="zh-TW" sz="1800" dirty="0"/>
              <a:t>(2021)</a:t>
            </a:r>
            <a:r>
              <a:rPr lang="zh-TW" altLang="en-US" sz="1800" dirty="0"/>
              <a:t>採用了</a:t>
            </a:r>
            <a:r>
              <a:rPr lang="en-US" altLang="zh-TW" sz="1800" dirty="0" err="1"/>
              <a:t>LightGBM</a:t>
            </a:r>
            <a:r>
              <a:rPr lang="en-US" altLang="zh-TW" sz="1800" dirty="0"/>
              <a:t> </a:t>
            </a:r>
            <a:r>
              <a:rPr lang="zh-TW" altLang="en-US" sz="1800" dirty="0"/>
              <a:t>這種梯度增強演算法來做為實驗的其中一種分類器</a:t>
            </a:r>
            <a:r>
              <a:rPr lang="zh-TW" altLang="en-US" sz="1800" dirty="0" smtClean="0"/>
              <a:t>。</a:t>
            </a:r>
            <a:endParaRPr lang="en-US" altLang="zh-TW" sz="1800" dirty="0"/>
          </a:p>
          <a:p>
            <a:pPr>
              <a:lnSpc>
                <a:spcPct val="130000"/>
              </a:lnSpc>
              <a:buSzPts val="1833"/>
            </a:pPr>
            <a:r>
              <a:rPr lang="en-US" altLang="zh-TW" sz="1800" dirty="0" err="1" smtClean="0"/>
              <a:t>Nisha</a:t>
            </a:r>
            <a:r>
              <a:rPr lang="zh-TW" altLang="en-US" sz="1800" dirty="0"/>
              <a:t>等人 </a:t>
            </a:r>
            <a:r>
              <a:rPr lang="en-US" altLang="zh-TW" sz="1800" dirty="0"/>
              <a:t>(2022)</a:t>
            </a:r>
            <a:r>
              <a:rPr lang="zh-TW" altLang="en-US" sz="1800" dirty="0"/>
              <a:t>則是採用了基於決策樹的機器學習整合演算法</a:t>
            </a:r>
            <a:r>
              <a:rPr lang="en-US" altLang="zh-TW" sz="1800" dirty="0" err="1"/>
              <a:t>XGBoost</a:t>
            </a:r>
            <a:r>
              <a:rPr lang="en-US" altLang="zh-TW" sz="1800" dirty="0"/>
              <a:t> </a:t>
            </a:r>
            <a:r>
              <a:rPr lang="zh-TW" altLang="en-US" sz="1800" dirty="0"/>
              <a:t>來做為研究</a:t>
            </a:r>
            <a:r>
              <a:rPr lang="zh-TW" altLang="en-US" sz="1800" dirty="0" smtClean="0"/>
              <a:t>主軸。</a:t>
            </a:r>
            <a:endParaRPr lang="en-US" altLang="zh-TW" sz="1800" dirty="0" smtClean="0"/>
          </a:p>
          <a:p>
            <a:pPr>
              <a:lnSpc>
                <a:spcPct val="130000"/>
              </a:lnSpc>
              <a:buSzPts val="1833"/>
            </a:pPr>
            <a:r>
              <a:rPr lang="zh-TW" altLang="en-US" sz="1800" dirty="0" smtClean="0"/>
              <a:t>兩者</a:t>
            </a:r>
            <a:r>
              <a:rPr lang="zh-TW" altLang="en-US" sz="1800" dirty="0"/>
              <a:t>相較以往的</a:t>
            </a:r>
            <a:r>
              <a:rPr lang="en-US" altLang="zh-TW" sz="1800" dirty="0"/>
              <a:t>baselines</a:t>
            </a:r>
            <a:r>
              <a:rPr lang="zh-TW" altLang="en-US" sz="1800" dirty="0"/>
              <a:t>都有更出色的表現</a:t>
            </a:r>
            <a:r>
              <a:rPr lang="zh-TW" altLang="en-US" sz="1800" dirty="0" smtClean="0"/>
              <a:t>。</a:t>
            </a:r>
            <a:endParaRPr lang="en-US" altLang="zh-TW" sz="1800" dirty="0" smtClean="0">
              <a:solidFill>
                <a:schemeClr val="tx1"/>
              </a:solidFill>
              <a:latin typeface="Arial Unicode MS"/>
              <a:ea typeface="inherit"/>
            </a:endParaRPr>
          </a:p>
          <a:p>
            <a:pPr>
              <a:lnSpc>
                <a:spcPct val="130000"/>
              </a:lnSpc>
              <a:buSzPts val="1833"/>
            </a:pPr>
            <a:endParaRPr kumimoji="0" lang="en-US" altLang="zh-TW" sz="1800" b="0" i="0" u="none" strike="noStrike" cap="none" normalizeH="0" baseline="0" dirty="0" smtClean="0">
              <a:ln>
                <a:noFill/>
              </a:ln>
              <a:solidFill>
                <a:schemeClr val="tx1"/>
              </a:solidFill>
              <a:effectLst/>
              <a:latin typeface="Arial Unicode MS"/>
              <a:ea typeface="inherit"/>
            </a:endParaRPr>
          </a:p>
          <a:p>
            <a:pPr marL="285750" indent="-285750">
              <a:lnSpc>
                <a:spcPct val="130000"/>
              </a:lnSpc>
              <a:buSzPts val="1833"/>
              <a:buFont typeface="Arial" panose="020B0604020202020204" pitchFamily="34" charset="0"/>
              <a:buChar char="•"/>
            </a:pPr>
            <a:r>
              <a:rPr lang="en-US" altLang="zh-TW" sz="1800" dirty="0" err="1"/>
              <a:t>Fernau</a:t>
            </a:r>
            <a:r>
              <a:rPr lang="en-US" altLang="zh-TW" sz="1800" dirty="0"/>
              <a:t> </a:t>
            </a:r>
            <a:r>
              <a:rPr lang="zh-TW" altLang="en-US" sz="1800" dirty="0"/>
              <a:t>等人 </a:t>
            </a:r>
            <a:r>
              <a:rPr lang="en-US" altLang="zh-TW" sz="1800" dirty="0"/>
              <a:t>(2022</a:t>
            </a:r>
            <a:r>
              <a:rPr lang="en-US" altLang="zh-TW" sz="1800" dirty="0" smtClean="0"/>
              <a:t>)</a:t>
            </a:r>
            <a:r>
              <a:rPr lang="zh-TW" altLang="en-US" sz="1800" dirty="0" smtClean="0"/>
              <a:t>為了</a:t>
            </a:r>
            <a:r>
              <a:rPr lang="zh-TW" altLang="en-US" sz="1800" dirty="0"/>
              <a:t>要捕捉使用者的</a:t>
            </a:r>
            <a:r>
              <a:rPr lang="zh-TW" altLang="en-US" sz="1800" b="1" dirty="0"/>
              <a:t>個人化需求</a:t>
            </a:r>
            <a:r>
              <a:rPr lang="zh-TW" altLang="en-US" sz="1800" dirty="0" smtClean="0"/>
              <a:t>，採用</a:t>
            </a:r>
            <a:r>
              <a:rPr lang="zh-TW" altLang="en-US" sz="1800" dirty="0"/>
              <a:t>了 </a:t>
            </a:r>
            <a:r>
              <a:rPr lang="en-US" altLang="zh-TW" sz="1800" dirty="0"/>
              <a:t>BERT </a:t>
            </a:r>
            <a:r>
              <a:rPr lang="zh-TW" altLang="en-US" sz="1800" dirty="0"/>
              <a:t>等大型語言模型來做為他們的主要方法，原因在於任務的需求必須要讓辨識用的模型具備強大的</a:t>
            </a:r>
            <a:r>
              <a:rPr lang="zh-TW" altLang="en-US" sz="1800" b="1" dirty="0"/>
              <a:t>泛化性</a:t>
            </a:r>
            <a:r>
              <a:rPr lang="zh-TW" altLang="en-US" sz="1800" dirty="0"/>
              <a:t>，來克服複雜的</a:t>
            </a:r>
            <a:r>
              <a:rPr lang="zh-TW" altLang="en-US" sz="1800" b="1" dirty="0"/>
              <a:t>語意理解</a:t>
            </a:r>
            <a:r>
              <a:rPr lang="zh-TW" altLang="en-US" sz="1800" dirty="0"/>
              <a:t>。</a:t>
            </a:r>
            <a:endParaRPr lang="en-US" altLang="zh-TW" sz="1800" dirty="0"/>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kumimoji="0" lang="en-US" altLang="zh-TW" sz="2400" b="0" i="0" u="none" strike="noStrike" cap="none" normalizeH="0" baseline="0" dirty="0">
              <a:ln>
                <a:noFill/>
              </a:ln>
              <a:solidFill>
                <a:schemeClr val="tx1"/>
              </a:solidFill>
              <a:effectLst/>
              <a:latin typeface="Arial Unicode MS"/>
              <a:ea typeface="inherit"/>
            </a:endParaRPr>
          </a:p>
          <a:p>
            <a:pPr marL="457200" indent="-457200">
              <a:lnSpc>
                <a:spcPct val="130000"/>
              </a:lnSpc>
              <a:buSzPts val="1833"/>
              <a:buFont typeface="Arial"/>
              <a:buAutoNum type="arabicPeriod"/>
            </a:pPr>
            <a:endParaRPr lang="en-US" sz="2200" b="0" i="0" u="none" strike="noStrike" cap="none" dirty="0">
              <a:solidFill>
                <a:schemeClr val="tx1"/>
              </a:solidFill>
              <a:latin typeface="Microsoft Yahei"/>
              <a:ea typeface="Microsoft Yahei"/>
              <a:cs typeface="Microsoft Yahei"/>
              <a:sym typeface="Microsoft Yahei"/>
            </a:endParaRPr>
          </a:p>
        </p:txBody>
      </p:sp>
      <p:sp>
        <p:nvSpPr>
          <p:cNvPr id="1146" name="Google Shape;1146;g9c56e26e2f_1_146"/>
          <p:cNvSpPr/>
          <p:nvPr/>
        </p:nvSpPr>
        <p:spPr>
          <a:xfrm>
            <a:off x="536375" y="643203"/>
            <a:ext cx="5533500" cy="596700"/>
          </a:xfrm>
          <a:prstGeom prst="rect">
            <a:avLst/>
          </a:prstGeom>
          <a:noFill/>
          <a:ln>
            <a:noFill/>
          </a:ln>
        </p:spPr>
        <p:txBody>
          <a:bodyPr spcFirstLastPara="1" wrap="square" lIns="91425" tIns="45700" rIns="91425" bIns="45700" anchor="t" anchorCtr="0">
            <a:noAutofit/>
          </a:bodyPr>
          <a:lstStyle/>
          <a:p>
            <a:pPr lvl="0">
              <a:buSzPts val="2800"/>
            </a:pPr>
            <a:r>
              <a:rPr lang="zh-TW" altLang="en-US" sz="2800" b="1" dirty="0" smtClean="0">
                <a:solidFill>
                  <a:srgbClr val="3B3838"/>
                </a:solidFill>
                <a:latin typeface="Microsoft Yahei"/>
                <a:ea typeface="Microsoft Yahei"/>
                <a:cs typeface="Microsoft Yahei"/>
                <a:sym typeface="Microsoft Yahei"/>
              </a:rPr>
              <a:t>相關文獻</a:t>
            </a:r>
            <a:endParaRPr lang="zh-TW" altLang="en-US" sz="2800" b="1" dirty="0">
              <a:solidFill>
                <a:srgbClr val="3B3838"/>
              </a:solidFill>
              <a:latin typeface="Microsoft Yahei"/>
              <a:ea typeface="Microsoft Yahei"/>
              <a:cs typeface="Microsoft Yahei"/>
              <a:sym typeface="Microsoft Yahei"/>
            </a:endParaRPr>
          </a:p>
        </p:txBody>
      </p:sp>
      <p:sp>
        <p:nvSpPr>
          <p:cNvPr id="1147" name="Google Shape;1147;g9c56e26e2f_1_146"/>
          <p:cNvSpPr/>
          <p:nvPr/>
        </p:nvSpPr>
        <p:spPr>
          <a:xfrm>
            <a:off x="629861" y="1206953"/>
            <a:ext cx="948600" cy="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1148" name="Google Shape;1148;g9c56e26e2f_1_146"/>
          <p:cNvSpPr/>
          <p:nvPr/>
        </p:nvSpPr>
        <p:spPr>
          <a:xfrm>
            <a:off x="1602054" y="1206953"/>
            <a:ext cx="1921200" cy="61500"/>
          </a:xfrm>
          <a:prstGeom prst="rect">
            <a:avLst/>
          </a:prstGeom>
          <a:solidFill>
            <a:srgbClr val="DEDE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Microsoft Yahei"/>
              <a:ea typeface="Microsoft Yahei"/>
              <a:cs typeface="Microsoft Yahei"/>
              <a:sym typeface="Microsoft Yahei"/>
            </a:endParaRPr>
          </a:p>
        </p:txBody>
      </p:sp>
      <p:sp>
        <p:nvSpPr>
          <p:cNvPr id="2" name="投影片編號版面配置區 1">
            <a:extLst>
              <a:ext uri="{FF2B5EF4-FFF2-40B4-BE49-F238E27FC236}">
                <a16:creationId xmlns:a16="http://schemas.microsoft.com/office/drawing/2014/main" id="{9D34087C-FFDB-4D7C-A9AA-83989C640312}"/>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altLang="zh-CN" smtClean="0"/>
              <a:t>9</a:t>
            </a:fld>
            <a:endParaRPr lang="zh-CN" altLang="en-US"/>
          </a:p>
        </p:txBody>
      </p:sp>
    </p:spTree>
    <p:extLst>
      <p:ext uri="{BB962C8B-B14F-4D97-AF65-F5344CB8AC3E}">
        <p14:creationId xmlns:p14="http://schemas.microsoft.com/office/powerpoint/2010/main" val="1281799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 91">
      <a:dk1>
        <a:srgbClr val="000000"/>
      </a:dk1>
      <a:lt1>
        <a:srgbClr val="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17883</TotalTime>
  <Words>7094</Words>
  <Application>Microsoft Office PowerPoint</Application>
  <PresentationFormat>寬螢幕</PresentationFormat>
  <Paragraphs>896</Paragraphs>
  <Slides>42</Slides>
  <Notes>42</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42</vt:i4>
      </vt:variant>
    </vt:vector>
  </HeadingPairs>
  <TitlesOfParts>
    <vt:vector size="54" baseType="lpstr">
      <vt:lpstr>Arial Unicode MS</vt:lpstr>
      <vt:lpstr>inherit</vt:lpstr>
      <vt:lpstr>Microsoft JhengHei UI</vt:lpstr>
      <vt:lpstr>Microsoft Yahei</vt:lpstr>
      <vt:lpstr>Microsoft JhengHei</vt:lpstr>
      <vt:lpstr>Microsoft JhengHei</vt:lpstr>
      <vt:lpstr>新細明體</vt:lpstr>
      <vt:lpstr>Arial</vt:lpstr>
      <vt:lpstr>Arial</vt:lpstr>
      <vt:lpstr>Georgia</vt:lpstr>
      <vt:lpstr>Wingdings</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黃建銘</cp:lastModifiedBy>
  <cp:revision>380</cp:revision>
  <dcterms:created xsi:type="dcterms:W3CDTF">2019-01-17T09:32:26Z</dcterms:created>
  <dcterms:modified xsi:type="dcterms:W3CDTF">2024-01-09T17:03:39Z</dcterms:modified>
</cp:coreProperties>
</file>