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80" r:id="rId3"/>
    <p:sldId id="260" r:id="rId4"/>
    <p:sldId id="261" r:id="rId5"/>
    <p:sldId id="262" r:id="rId6"/>
    <p:sldId id="286" r:id="rId7"/>
    <p:sldId id="265" r:id="rId8"/>
    <p:sldId id="257" r:id="rId9"/>
    <p:sldId id="269" r:id="rId10"/>
    <p:sldId id="278" r:id="rId11"/>
    <p:sldId id="268" r:id="rId12"/>
    <p:sldId id="285" r:id="rId13"/>
    <p:sldId id="266" r:id="rId14"/>
    <p:sldId id="288" r:id="rId15"/>
    <p:sldId id="287" r:id="rId16"/>
    <p:sldId id="274" r:id="rId17"/>
    <p:sldId id="283" r:id="rId18"/>
    <p:sldId id="279" r:id="rId19"/>
    <p:sldId id="276" r:id="rId20"/>
    <p:sldId id="277"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85809" autoAdjust="0"/>
  </p:normalViewPr>
  <p:slideViewPr>
    <p:cSldViewPr snapToGrid="0">
      <p:cViewPr varScale="1">
        <p:scale>
          <a:sx n="58" d="100"/>
          <a:sy n="58" d="100"/>
        </p:scale>
        <p:origin x="9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6813D6-BE27-496C-B5DF-A2BF9E402D4E}" type="datetimeFigureOut">
              <a:rPr lang="en-US" smtClean="0"/>
              <a:t>4/17/2017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C07B3-3B2F-4DCC-A4D2-9C1E8A703538}" type="slidenum">
              <a:rPr lang="en-US" smtClean="0"/>
              <a:t>‹#›</a:t>
            </a:fld>
            <a:endParaRPr lang="en-US"/>
          </a:p>
        </p:txBody>
      </p:sp>
    </p:spTree>
    <p:extLst>
      <p:ext uri="{BB962C8B-B14F-4D97-AF65-F5344CB8AC3E}">
        <p14:creationId xmlns:p14="http://schemas.microsoft.com/office/powerpoint/2010/main" val="339657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"Where" is meant to be general and refers not only to specific locations, such as cities/states, but also specific diseases, such as diabetes, and other characteristics. </a:t>
            </a:r>
            <a:endParaRPr lang="en-US" dirty="0"/>
          </a:p>
        </p:txBody>
      </p:sp>
      <p:sp>
        <p:nvSpPr>
          <p:cNvPr id="4" name="Slide Number Placeholder 3"/>
          <p:cNvSpPr>
            <a:spLocks noGrp="1"/>
          </p:cNvSpPr>
          <p:nvPr>
            <p:ph type="sldNum" sz="quarter" idx="10"/>
          </p:nvPr>
        </p:nvSpPr>
        <p:spPr/>
        <p:txBody>
          <a:bodyPr/>
          <a:lstStyle/>
          <a:p>
            <a:fld id="{CF6C07B3-3B2F-4DCC-A4D2-9C1E8A703538}" type="slidenum">
              <a:rPr lang="en-US" smtClean="0"/>
              <a:t>1</a:t>
            </a:fld>
            <a:endParaRPr lang="en-US"/>
          </a:p>
        </p:txBody>
      </p:sp>
    </p:spTree>
    <p:extLst>
      <p:ext uri="{BB962C8B-B14F-4D97-AF65-F5344CB8AC3E}">
        <p14:creationId xmlns:p14="http://schemas.microsoft.com/office/powerpoint/2010/main" val="915445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C07B3-3B2F-4DCC-A4D2-9C1E8A703538}" type="slidenum">
              <a:rPr lang="en-US" smtClean="0"/>
              <a:t>11</a:t>
            </a:fld>
            <a:endParaRPr lang="en-US"/>
          </a:p>
        </p:txBody>
      </p:sp>
    </p:spTree>
    <p:extLst>
      <p:ext uri="{BB962C8B-B14F-4D97-AF65-F5344CB8AC3E}">
        <p14:creationId xmlns:p14="http://schemas.microsoft.com/office/powerpoint/2010/main" val="1260304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notice the large cities in the state account for large amount of the funding.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first chose top 100 cities that have satisfied size ranking within state(1,2,3) based on population of the cities, then we pick the first 11 cities based on their combined ranking(size, funding both in state and the US). We can see that city size in one state is positively related to the funding size within one state, however, does not match the funding size exactly.</a:t>
            </a:r>
          </a:p>
        </p:txBody>
      </p:sp>
      <p:sp>
        <p:nvSpPr>
          <p:cNvPr id="4" name="Slide Number Placeholder 3"/>
          <p:cNvSpPr>
            <a:spLocks noGrp="1"/>
          </p:cNvSpPr>
          <p:nvPr>
            <p:ph type="sldNum" sz="quarter" idx="10"/>
          </p:nvPr>
        </p:nvSpPr>
        <p:spPr/>
        <p:txBody>
          <a:bodyPr/>
          <a:lstStyle/>
          <a:p>
            <a:fld id="{CF6C07B3-3B2F-4DCC-A4D2-9C1E8A703538}" type="slidenum">
              <a:rPr lang="en-US" smtClean="0"/>
              <a:t>13</a:t>
            </a:fld>
            <a:endParaRPr lang="en-US"/>
          </a:p>
        </p:txBody>
      </p:sp>
    </p:spTree>
    <p:extLst>
      <p:ext uri="{BB962C8B-B14F-4D97-AF65-F5344CB8AC3E}">
        <p14:creationId xmlns:p14="http://schemas.microsoft.com/office/powerpoint/2010/main" val="3630031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Texas has over 400 hospitals and California has the highest number of professionally active physician (&gt;103k). </a:t>
            </a:r>
          </a:p>
          <a:p>
            <a:r>
              <a:rPr lang="en-US" dirty="0"/>
              <a:t>No highly funded city in Florida.</a:t>
            </a:r>
          </a:p>
        </p:txBody>
      </p:sp>
      <p:sp>
        <p:nvSpPr>
          <p:cNvPr id="4" name="Slide Number Placeholder 3"/>
          <p:cNvSpPr>
            <a:spLocks noGrp="1"/>
          </p:cNvSpPr>
          <p:nvPr>
            <p:ph type="sldNum" sz="quarter" idx="10"/>
          </p:nvPr>
        </p:nvSpPr>
        <p:spPr/>
        <p:txBody>
          <a:bodyPr/>
          <a:lstStyle/>
          <a:p>
            <a:fld id="{CF6C07B3-3B2F-4DCC-A4D2-9C1E8A703538}" type="slidenum">
              <a:rPr lang="en-US" smtClean="0"/>
              <a:t>14</a:t>
            </a:fld>
            <a:endParaRPr lang="en-US"/>
          </a:p>
        </p:txBody>
      </p:sp>
    </p:spTree>
    <p:extLst>
      <p:ext uri="{BB962C8B-B14F-4D97-AF65-F5344CB8AC3E}">
        <p14:creationId xmlns:p14="http://schemas.microsoft.com/office/powerpoint/2010/main" val="1921976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As expected, there is not a significant difference in the number of top 100 universities near the cities, but both Boston and New York, 2 of the most NIH funded cities, have two of the highest number of nearby universities.</a:t>
            </a:r>
            <a:endParaRPr lang="en-US" dirty="0"/>
          </a:p>
        </p:txBody>
      </p:sp>
      <p:sp>
        <p:nvSpPr>
          <p:cNvPr id="4" name="Slide Number Placeholder 3"/>
          <p:cNvSpPr>
            <a:spLocks noGrp="1"/>
          </p:cNvSpPr>
          <p:nvPr>
            <p:ph type="sldNum" sz="quarter" idx="10"/>
          </p:nvPr>
        </p:nvSpPr>
        <p:spPr/>
        <p:txBody>
          <a:bodyPr/>
          <a:lstStyle/>
          <a:p>
            <a:fld id="{CF6C07B3-3B2F-4DCC-A4D2-9C1E8A703538}" type="slidenum">
              <a:rPr lang="en-US" smtClean="0"/>
              <a:t>15</a:t>
            </a:fld>
            <a:endParaRPr lang="en-US"/>
          </a:p>
        </p:txBody>
      </p:sp>
    </p:spTree>
    <p:extLst>
      <p:ext uri="{BB962C8B-B14F-4D97-AF65-F5344CB8AC3E}">
        <p14:creationId xmlns:p14="http://schemas.microsoft.com/office/powerpoint/2010/main" val="3959154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three dimensions previously discussed: access to talent, access to resources, and access to funding.</a:t>
            </a:r>
          </a:p>
          <a:p>
            <a:r>
              <a:rPr lang="en-US" sz="1200" b="0" i="0" u="none" strike="noStrike" kern="1200" dirty="0">
                <a:solidFill>
                  <a:schemeClr val="tx1"/>
                </a:solidFill>
                <a:effectLst/>
                <a:latin typeface="+mn-lt"/>
                <a:ea typeface="+mn-ea"/>
                <a:cs typeface="+mn-cs"/>
              </a:rPr>
              <a:t>Ranking: we average the rankings within each dimension</a:t>
            </a:r>
            <a:endParaRPr lang="en-US" dirty="0"/>
          </a:p>
          <a:p>
            <a:endParaRPr lang="en-US" dirty="0"/>
          </a:p>
        </p:txBody>
      </p:sp>
      <p:sp>
        <p:nvSpPr>
          <p:cNvPr id="4" name="Slide Number Placeholder 3"/>
          <p:cNvSpPr>
            <a:spLocks noGrp="1"/>
          </p:cNvSpPr>
          <p:nvPr>
            <p:ph type="sldNum" sz="quarter" idx="10"/>
          </p:nvPr>
        </p:nvSpPr>
        <p:spPr/>
        <p:txBody>
          <a:bodyPr/>
          <a:lstStyle/>
          <a:p>
            <a:fld id="{CF6C07B3-3B2F-4DCC-A4D2-9C1E8A703538}" type="slidenum">
              <a:rPr lang="en-US" smtClean="0"/>
              <a:t>18</a:t>
            </a:fld>
            <a:endParaRPr lang="en-US"/>
          </a:p>
        </p:txBody>
      </p:sp>
    </p:spTree>
    <p:extLst>
      <p:ext uri="{BB962C8B-B14F-4D97-AF65-F5344CB8AC3E}">
        <p14:creationId xmlns:p14="http://schemas.microsoft.com/office/powerpoint/2010/main" val="567715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Larger the block, the higher the rank.</a:t>
            </a:r>
          </a:p>
        </p:txBody>
      </p:sp>
      <p:sp>
        <p:nvSpPr>
          <p:cNvPr id="4" name="Slide Number Placeholder 3"/>
          <p:cNvSpPr>
            <a:spLocks noGrp="1"/>
          </p:cNvSpPr>
          <p:nvPr>
            <p:ph type="sldNum" sz="quarter" idx="10"/>
          </p:nvPr>
        </p:nvSpPr>
        <p:spPr/>
        <p:txBody>
          <a:bodyPr/>
          <a:lstStyle/>
          <a:p>
            <a:fld id="{CF6C07B3-3B2F-4DCC-A4D2-9C1E8A703538}" type="slidenum">
              <a:rPr lang="en-US" smtClean="0"/>
              <a:t>19</a:t>
            </a:fld>
            <a:endParaRPr lang="en-US"/>
          </a:p>
        </p:txBody>
      </p:sp>
    </p:spTree>
    <p:extLst>
      <p:ext uri="{BB962C8B-B14F-4D97-AF65-F5344CB8AC3E}">
        <p14:creationId xmlns:p14="http://schemas.microsoft.com/office/powerpoint/2010/main" val="419628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New York is the highest ranked, while Seattle is the lowest.</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CF6C07B3-3B2F-4DCC-A4D2-9C1E8A703538}" type="slidenum">
              <a:rPr lang="en-US" smtClean="0"/>
              <a:t>20</a:t>
            </a:fld>
            <a:endParaRPr lang="en-US"/>
          </a:p>
        </p:txBody>
      </p:sp>
    </p:spTree>
    <p:extLst>
      <p:ext uri="{BB962C8B-B14F-4D97-AF65-F5344CB8AC3E}">
        <p14:creationId xmlns:p14="http://schemas.microsoft.com/office/powerpoint/2010/main" val="78070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disease get funding consistent over time</a:t>
            </a:r>
          </a:p>
        </p:txBody>
      </p:sp>
      <p:sp>
        <p:nvSpPr>
          <p:cNvPr id="4" name="Slide Number Placeholder 3"/>
          <p:cNvSpPr>
            <a:spLocks noGrp="1"/>
          </p:cNvSpPr>
          <p:nvPr>
            <p:ph type="sldNum" sz="quarter" idx="10"/>
          </p:nvPr>
        </p:nvSpPr>
        <p:spPr/>
        <p:txBody>
          <a:bodyPr/>
          <a:lstStyle/>
          <a:p>
            <a:fld id="{CF6C07B3-3B2F-4DCC-A4D2-9C1E8A703538}" type="slidenum">
              <a:rPr lang="en-US" smtClean="0"/>
              <a:t>21</a:t>
            </a:fld>
            <a:endParaRPr lang="en-US"/>
          </a:p>
        </p:txBody>
      </p:sp>
    </p:spTree>
    <p:extLst>
      <p:ext uri="{BB962C8B-B14F-4D97-AF65-F5344CB8AC3E}">
        <p14:creationId xmlns:p14="http://schemas.microsoft.com/office/powerpoint/2010/main" val="3045323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money (over $20B every year); And also Houston is close to Medical Center</a:t>
            </a:r>
          </a:p>
        </p:txBody>
      </p:sp>
      <p:sp>
        <p:nvSpPr>
          <p:cNvPr id="4" name="Slide Number Placeholder 3"/>
          <p:cNvSpPr>
            <a:spLocks noGrp="1"/>
          </p:cNvSpPr>
          <p:nvPr>
            <p:ph type="sldNum" sz="quarter" idx="10"/>
          </p:nvPr>
        </p:nvSpPr>
        <p:spPr/>
        <p:txBody>
          <a:bodyPr/>
          <a:lstStyle/>
          <a:p>
            <a:fld id="{CF6C07B3-3B2F-4DCC-A4D2-9C1E8A703538}" type="slidenum">
              <a:rPr lang="en-US" smtClean="0"/>
              <a:t>3</a:t>
            </a:fld>
            <a:endParaRPr lang="en-US"/>
          </a:p>
        </p:txBody>
      </p:sp>
    </p:spTree>
    <p:extLst>
      <p:ext uri="{BB962C8B-B14F-4D97-AF65-F5344CB8AC3E}">
        <p14:creationId xmlns:p14="http://schemas.microsoft.com/office/powerpoint/2010/main" val="1569076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C07B3-3B2F-4DCC-A4D2-9C1E8A703538}" type="slidenum">
              <a:rPr lang="en-US" smtClean="0"/>
              <a:t>4</a:t>
            </a:fld>
            <a:endParaRPr lang="en-US"/>
          </a:p>
        </p:txBody>
      </p:sp>
    </p:spTree>
    <p:extLst>
      <p:ext uri="{BB962C8B-B14F-4D97-AF65-F5344CB8AC3E}">
        <p14:creationId xmlns:p14="http://schemas.microsoft.com/office/powerpoint/2010/main" val="3571190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C07B3-3B2F-4DCC-A4D2-9C1E8A703538}" type="slidenum">
              <a:rPr lang="en-US" smtClean="0"/>
              <a:t>5</a:t>
            </a:fld>
            <a:endParaRPr lang="en-US"/>
          </a:p>
        </p:txBody>
      </p:sp>
    </p:spTree>
    <p:extLst>
      <p:ext uri="{BB962C8B-B14F-4D97-AF65-F5344CB8AC3E}">
        <p14:creationId xmlns:p14="http://schemas.microsoft.com/office/powerpoint/2010/main" val="2224170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C07B3-3B2F-4DCC-A4D2-9C1E8A703538}" type="slidenum">
              <a:rPr lang="en-US" smtClean="0"/>
              <a:t>6</a:t>
            </a:fld>
            <a:endParaRPr lang="en-US"/>
          </a:p>
        </p:txBody>
      </p:sp>
    </p:spTree>
    <p:extLst>
      <p:ext uri="{BB962C8B-B14F-4D97-AF65-F5344CB8AC3E}">
        <p14:creationId xmlns:p14="http://schemas.microsoft.com/office/powerpoint/2010/main" val="76242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charset="0"/>
                <a:ea typeface="Times" charset="0"/>
                <a:cs typeface="Times" charset="0"/>
              </a:rPr>
              <a:t>The word cloud shows that in 2016, most NIH projects were focused on the area of brain, HIV, aging, diabetes and lung.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charset="0"/>
              <a:ea typeface="Times" charset="0"/>
              <a:cs typeface="Times" charset="0"/>
            </a:endParaRPr>
          </a:p>
        </p:txBody>
      </p:sp>
      <p:sp>
        <p:nvSpPr>
          <p:cNvPr id="4" name="Slide Number Placeholder 3"/>
          <p:cNvSpPr>
            <a:spLocks noGrp="1"/>
          </p:cNvSpPr>
          <p:nvPr>
            <p:ph type="sldNum" sz="quarter" idx="10"/>
          </p:nvPr>
        </p:nvSpPr>
        <p:spPr/>
        <p:txBody>
          <a:bodyPr/>
          <a:lstStyle/>
          <a:p>
            <a:fld id="{CF6C07B3-3B2F-4DCC-A4D2-9C1E8A703538}" type="slidenum">
              <a:rPr lang="en-US" smtClean="0"/>
              <a:t>7</a:t>
            </a:fld>
            <a:endParaRPr lang="en-US"/>
          </a:p>
        </p:txBody>
      </p:sp>
    </p:spTree>
    <p:extLst>
      <p:ext uri="{BB962C8B-B14F-4D97-AF65-F5344CB8AC3E}">
        <p14:creationId xmlns:p14="http://schemas.microsoft.com/office/powerpoint/2010/main" val="2161068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Follow the NIH budget.</a:t>
            </a:r>
          </a:p>
          <a:p>
            <a:endParaRPr lang="en-US" b="0" dirty="0"/>
          </a:p>
        </p:txBody>
      </p:sp>
      <p:sp>
        <p:nvSpPr>
          <p:cNvPr id="4" name="Slide Number Placeholder 3"/>
          <p:cNvSpPr>
            <a:spLocks noGrp="1"/>
          </p:cNvSpPr>
          <p:nvPr>
            <p:ph type="sldNum" sz="quarter" idx="10"/>
          </p:nvPr>
        </p:nvSpPr>
        <p:spPr/>
        <p:txBody>
          <a:bodyPr/>
          <a:lstStyle/>
          <a:p>
            <a:fld id="{CF6C07B3-3B2F-4DCC-A4D2-9C1E8A703538}" type="slidenum">
              <a:rPr lang="en-US" smtClean="0"/>
              <a:t>8</a:t>
            </a:fld>
            <a:endParaRPr lang="en-US"/>
          </a:p>
        </p:txBody>
      </p:sp>
    </p:spTree>
    <p:extLst>
      <p:ext uri="{BB962C8B-B14F-4D97-AF65-F5344CB8AC3E}">
        <p14:creationId xmlns:p14="http://schemas.microsoft.com/office/powerpoint/2010/main" val="2355642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C07B3-3B2F-4DCC-A4D2-9C1E8A703538}" type="slidenum">
              <a:rPr lang="en-US" smtClean="0"/>
              <a:t>9</a:t>
            </a:fld>
            <a:endParaRPr lang="en-US"/>
          </a:p>
        </p:txBody>
      </p:sp>
    </p:spTree>
    <p:extLst>
      <p:ext uri="{BB962C8B-B14F-4D97-AF65-F5344CB8AC3E}">
        <p14:creationId xmlns:p14="http://schemas.microsoft.com/office/powerpoint/2010/main" val="2813521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correlation between the funding and how high is the disease rate.</a:t>
            </a:r>
          </a:p>
          <a:p>
            <a:r>
              <a:rPr lang="en-US" dirty="0"/>
              <a:t>Is</a:t>
            </a:r>
            <a:r>
              <a:rPr lang="zh-CN" altLang="en-US" dirty="0"/>
              <a:t> </a:t>
            </a:r>
            <a:r>
              <a:rPr lang="en-US" altLang="zh-CN" dirty="0"/>
              <a:t>the</a:t>
            </a:r>
            <a:r>
              <a:rPr lang="zh-CN" altLang="en-US" dirty="0"/>
              <a:t> </a:t>
            </a:r>
            <a:r>
              <a:rPr lang="en-US" altLang="zh-CN" dirty="0"/>
              <a:t>disease</a:t>
            </a:r>
            <a:r>
              <a:rPr lang="zh-CN" altLang="en-US" dirty="0"/>
              <a:t> </a:t>
            </a:r>
            <a:r>
              <a:rPr lang="en-US" altLang="zh-CN" dirty="0"/>
              <a:t>rate</a:t>
            </a:r>
            <a:r>
              <a:rPr lang="zh-CN" altLang="en-US" dirty="0"/>
              <a:t> </a:t>
            </a:r>
            <a:r>
              <a:rPr lang="en-US" altLang="zh-CN" dirty="0"/>
              <a:t>related</a:t>
            </a:r>
            <a:r>
              <a:rPr lang="zh-CN" altLang="en-US" dirty="0"/>
              <a:t> </a:t>
            </a:r>
            <a:r>
              <a:rPr lang="en-US" altLang="zh-CN" dirty="0"/>
              <a:t>to</a:t>
            </a:r>
            <a:r>
              <a:rPr lang="zh-CN" altLang="en-US" dirty="0"/>
              <a:t> </a:t>
            </a:r>
            <a:r>
              <a:rPr lang="en-US" altLang="zh-CN" dirty="0"/>
              <a:t>funding</a:t>
            </a:r>
            <a:r>
              <a:rPr lang="zh-CN" altLang="en-US" dirty="0"/>
              <a:t> </a:t>
            </a:r>
            <a:r>
              <a:rPr lang="en-US" altLang="zh-CN" dirty="0"/>
              <a:t>amount?</a:t>
            </a:r>
            <a:r>
              <a:rPr lang="zh-CN" altLang="en-US" dirty="0"/>
              <a:t> </a:t>
            </a:r>
            <a:r>
              <a:rPr lang="en-US" altLang="zh-CN" dirty="0"/>
              <a:t>Does those disease with higher death rate have higher attention?</a:t>
            </a:r>
            <a:endParaRPr lang="en-US" dirty="0"/>
          </a:p>
        </p:txBody>
      </p:sp>
      <p:sp>
        <p:nvSpPr>
          <p:cNvPr id="4" name="Slide Number Placeholder 3"/>
          <p:cNvSpPr>
            <a:spLocks noGrp="1"/>
          </p:cNvSpPr>
          <p:nvPr>
            <p:ph type="sldNum" sz="quarter" idx="10"/>
          </p:nvPr>
        </p:nvSpPr>
        <p:spPr/>
        <p:txBody>
          <a:bodyPr/>
          <a:lstStyle/>
          <a:p>
            <a:fld id="{CF6C07B3-3B2F-4DCC-A4D2-9C1E8A703538}" type="slidenum">
              <a:rPr lang="en-US" smtClean="0"/>
              <a:t>10</a:t>
            </a:fld>
            <a:endParaRPr lang="en-US"/>
          </a:p>
        </p:txBody>
      </p:sp>
    </p:spTree>
    <p:extLst>
      <p:ext uri="{BB962C8B-B14F-4D97-AF65-F5344CB8AC3E}">
        <p14:creationId xmlns:p14="http://schemas.microsoft.com/office/powerpoint/2010/main" val="189947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5042C4-C309-4AF5-99D3-6AEFAE75E4C8}"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5CDB2-ECED-4E67-867F-AF84F7CF6F85}" type="slidenum">
              <a:rPr lang="en-US" smtClean="0"/>
              <a:t>‹#›</a:t>
            </a:fld>
            <a:endParaRPr lang="en-US"/>
          </a:p>
        </p:txBody>
      </p:sp>
    </p:spTree>
    <p:extLst>
      <p:ext uri="{BB962C8B-B14F-4D97-AF65-F5344CB8AC3E}">
        <p14:creationId xmlns:p14="http://schemas.microsoft.com/office/powerpoint/2010/main" val="16112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042C4-C309-4AF5-99D3-6AEFAE75E4C8}"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5CDB2-ECED-4E67-867F-AF84F7CF6F85}" type="slidenum">
              <a:rPr lang="en-US" smtClean="0"/>
              <a:t>‹#›</a:t>
            </a:fld>
            <a:endParaRPr lang="en-US"/>
          </a:p>
        </p:txBody>
      </p:sp>
    </p:spTree>
    <p:extLst>
      <p:ext uri="{BB962C8B-B14F-4D97-AF65-F5344CB8AC3E}">
        <p14:creationId xmlns:p14="http://schemas.microsoft.com/office/powerpoint/2010/main" val="4143513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042C4-C309-4AF5-99D3-6AEFAE75E4C8}"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5CDB2-ECED-4E67-867F-AF84F7CF6F85}" type="slidenum">
              <a:rPr lang="en-US" smtClean="0"/>
              <a:t>‹#›</a:t>
            </a:fld>
            <a:endParaRPr lang="en-US"/>
          </a:p>
        </p:txBody>
      </p:sp>
    </p:spTree>
    <p:extLst>
      <p:ext uri="{BB962C8B-B14F-4D97-AF65-F5344CB8AC3E}">
        <p14:creationId xmlns:p14="http://schemas.microsoft.com/office/powerpoint/2010/main" val="105703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042C4-C309-4AF5-99D3-6AEFAE75E4C8}"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5CDB2-ECED-4E67-867F-AF84F7CF6F85}" type="slidenum">
              <a:rPr lang="en-US" smtClean="0"/>
              <a:t>‹#›</a:t>
            </a:fld>
            <a:endParaRPr lang="en-US"/>
          </a:p>
        </p:txBody>
      </p:sp>
    </p:spTree>
    <p:extLst>
      <p:ext uri="{BB962C8B-B14F-4D97-AF65-F5344CB8AC3E}">
        <p14:creationId xmlns:p14="http://schemas.microsoft.com/office/powerpoint/2010/main" val="373797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5042C4-C309-4AF5-99D3-6AEFAE75E4C8}"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5CDB2-ECED-4E67-867F-AF84F7CF6F85}" type="slidenum">
              <a:rPr lang="en-US" smtClean="0"/>
              <a:t>‹#›</a:t>
            </a:fld>
            <a:endParaRPr lang="en-US"/>
          </a:p>
        </p:txBody>
      </p:sp>
    </p:spTree>
    <p:extLst>
      <p:ext uri="{BB962C8B-B14F-4D97-AF65-F5344CB8AC3E}">
        <p14:creationId xmlns:p14="http://schemas.microsoft.com/office/powerpoint/2010/main" val="3332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5042C4-C309-4AF5-99D3-6AEFAE75E4C8}"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5CDB2-ECED-4E67-867F-AF84F7CF6F85}" type="slidenum">
              <a:rPr lang="en-US" smtClean="0"/>
              <a:t>‹#›</a:t>
            </a:fld>
            <a:endParaRPr lang="en-US"/>
          </a:p>
        </p:txBody>
      </p:sp>
    </p:spTree>
    <p:extLst>
      <p:ext uri="{BB962C8B-B14F-4D97-AF65-F5344CB8AC3E}">
        <p14:creationId xmlns:p14="http://schemas.microsoft.com/office/powerpoint/2010/main" val="97198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5042C4-C309-4AF5-99D3-6AEFAE75E4C8}" type="datetimeFigureOut">
              <a:rPr lang="en-US" smtClean="0"/>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F5CDB2-ECED-4E67-867F-AF84F7CF6F85}" type="slidenum">
              <a:rPr lang="en-US" smtClean="0"/>
              <a:t>‹#›</a:t>
            </a:fld>
            <a:endParaRPr lang="en-US"/>
          </a:p>
        </p:txBody>
      </p:sp>
    </p:spTree>
    <p:extLst>
      <p:ext uri="{BB962C8B-B14F-4D97-AF65-F5344CB8AC3E}">
        <p14:creationId xmlns:p14="http://schemas.microsoft.com/office/powerpoint/2010/main" val="72175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5042C4-C309-4AF5-99D3-6AEFAE75E4C8}" type="datetimeFigureOut">
              <a:rPr lang="en-US" smtClean="0"/>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F5CDB2-ECED-4E67-867F-AF84F7CF6F85}" type="slidenum">
              <a:rPr lang="en-US" smtClean="0"/>
              <a:t>‹#›</a:t>
            </a:fld>
            <a:endParaRPr lang="en-US"/>
          </a:p>
        </p:txBody>
      </p:sp>
    </p:spTree>
    <p:extLst>
      <p:ext uri="{BB962C8B-B14F-4D97-AF65-F5344CB8AC3E}">
        <p14:creationId xmlns:p14="http://schemas.microsoft.com/office/powerpoint/2010/main" val="1512269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042C4-C309-4AF5-99D3-6AEFAE75E4C8}" type="datetimeFigureOut">
              <a:rPr lang="en-US" smtClean="0"/>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F5CDB2-ECED-4E67-867F-AF84F7CF6F85}" type="slidenum">
              <a:rPr lang="en-US" smtClean="0"/>
              <a:t>‹#›</a:t>
            </a:fld>
            <a:endParaRPr lang="en-US"/>
          </a:p>
        </p:txBody>
      </p:sp>
    </p:spTree>
    <p:extLst>
      <p:ext uri="{BB962C8B-B14F-4D97-AF65-F5344CB8AC3E}">
        <p14:creationId xmlns:p14="http://schemas.microsoft.com/office/powerpoint/2010/main" val="59573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042C4-C309-4AF5-99D3-6AEFAE75E4C8}"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5CDB2-ECED-4E67-867F-AF84F7CF6F85}" type="slidenum">
              <a:rPr lang="en-US" smtClean="0"/>
              <a:t>‹#›</a:t>
            </a:fld>
            <a:endParaRPr lang="en-US"/>
          </a:p>
        </p:txBody>
      </p:sp>
    </p:spTree>
    <p:extLst>
      <p:ext uri="{BB962C8B-B14F-4D97-AF65-F5344CB8AC3E}">
        <p14:creationId xmlns:p14="http://schemas.microsoft.com/office/powerpoint/2010/main" val="270720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042C4-C309-4AF5-99D3-6AEFAE75E4C8}"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5CDB2-ECED-4E67-867F-AF84F7CF6F85}" type="slidenum">
              <a:rPr lang="en-US" smtClean="0"/>
              <a:t>‹#›</a:t>
            </a:fld>
            <a:endParaRPr lang="en-US"/>
          </a:p>
        </p:txBody>
      </p:sp>
    </p:spTree>
    <p:extLst>
      <p:ext uri="{BB962C8B-B14F-4D97-AF65-F5344CB8AC3E}">
        <p14:creationId xmlns:p14="http://schemas.microsoft.com/office/powerpoint/2010/main" val="2567340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042C4-C309-4AF5-99D3-6AEFAE75E4C8}" type="datetimeFigureOut">
              <a:rPr lang="en-US" smtClean="0"/>
              <a:t>4/17/2017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5CDB2-ECED-4E67-867F-AF84F7CF6F85}" type="slidenum">
              <a:rPr lang="en-US" smtClean="0"/>
              <a:t>‹#›</a:t>
            </a:fld>
            <a:endParaRPr lang="en-US"/>
          </a:p>
        </p:txBody>
      </p:sp>
    </p:spTree>
    <p:extLst>
      <p:ext uri="{BB962C8B-B14F-4D97-AF65-F5344CB8AC3E}">
        <p14:creationId xmlns:p14="http://schemas.microsoft.com/office/powerpoint/2010/main" val="88347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479675"/>
          </a:xfrm>
        </p:spPr>
        <p:txBody>
          <a:bodyPr>
            <a:normAutofit/>
          </a:bodyPr>
          <a:lstStyle/>
          <a:p>
            <a:r>
              <a:rPr lang="en-US" sz="4000" dirty="0">
                <a:latin typeface="Arial" panose="020B0604020202020204" pitchFamily="34" charset="0"/>
                <a:cs typeface="Arial" panose="020B0604020202020204" pitchFamily="34" charset="0"/>
              </a:rPr>
              <a:t>Medical research and innovation: where to look?</a:t>
            </a:r>
            <a:br>
              <a:rPr lang="en-US" sz="4000" dirty="0">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Wei Lu, Todd </a:t>
            </a:r>
            <a:r>
              <a:rPr lang="en-US" dirty="0" err="1">
                <a:latin typeface="Arial" panose="020B0604020202020204" pitchFamily="34" charset="0"/>
                <a:cs typeface="Arial" panose="020B0604020202020204" pitchFamily="34" charset="0"/>
              </a:rPr>
              <a:t>Rachowin</a:t>
            </a:r>
            <a:r>
              <a:rPr lang="en-US" dirty="0">
                <a:latin typeface="Arial" panose="020B0604020202020204" pitchFamily="34" charset="0"/>
                <a:cs typeface="Arial" panose="020B0604020202020204" pitchFamily="34" charset="0"/>
              </a:rPr>
              <a:t>, Yingying Xu, </a:t>
            </a:r>
            <a:r>
              <a:rPr lang="en-US" dirty="0" err="1">
                <a:latin typeface="Arial" panose="020B0604020202020204" pitchFamily="34" charset="0"/>
                <a:cs typeface="Arial" panose="020B0604020202020204" pitchFamily="34" charset="0"/>
              </a:rPr>
              <a:t>Zhe</a:t>
            </a:r>
            <a:r>
              <a:rPr lang="en-US" dirty="0">
                <a:latin typeface="Arial" panose="020B0604020202020204" pitchFamily="34" charset="0"/>
                <a:cs typeface="Arial" panose="020B0604020202020204" pitchFamily="34" charset="0"/>
              </a:rPr>
              <a:t> (Alan) Yu</a:t>
            </a:r>
          </a:p>
          <a:p>
            <a:r>
              <a:rPr lang="en-US" dirty="0">
                <a:latin typeface="Arial" panose="020B0604020202020204" pitchFamily="34" charset="0"/>
                <a:cs typeface="Arial" panose="020B0604020202020204" pitchFamily="34" charset="0"/>
              </a:rPr>
              <a:t>April 18, 2017</a:t>
            </a:r>
          </a:p>
        </p:txBody>
      </p:sp>
    </p:spTree>
    <p:extLst>
      <p:ext uri="{BB962C8B-B14F-4D97-AF65-F5344CB8AC3E}">
        <p14:creationId xmlns:p14="http://schemas.microsoft.com/office/powerpoint/2010/main" val="355907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altLang="zh-CN" sz="2400" dirty="0">
                <a:latin typeface="Arial" panose="020B0604020202020204" pitchFamily="34" charset="0"/>
                <a:cs typeface="Arial" panose="020B0604020202020204" pitchFamily="34" charset="0"/>
                <a:sym typeface="Wingdings" panose="05000000000000000000" pitchFamily="2" charset="2"/>
              </a:rPr>
              <a:t>Comparing with incidences of diseases: funding are more likely to go to those states with more research institutes/universities/hospitals; </a:t>
            </a:r>
            <a:br>
              <a:rPr lang="en-US" altLang="zh-CN" sz="2400" dirty="0">
                <a:latin typeface="Arial" panose="020B0604020202020204" pitchFamily="34" charset="0"/>
                <a:cs typeface="Arial" panose="020B0604020202020204" pitchFamily="34" charset="0"/>
                <a:sym typeface="Wingdings" panose="05000000000000000000" pitchFamily="2" charset="2"/>
              </a:rPr>
            </a:br>
            <a:r>
              <a:rPr lang="en-US" altLang="zh-CN" sz="2400" dirty="0">
                <a:latin typeface="Arial" panose="020B0604020202020204" pitchFamily="34" charset="0"/>
                <a:cs typeface="Arial" panose="020B0604020202020204" pitchFamily="34" charset="0"/>
                <a:sym typeface="Wingdings" panose="05000000000000000000" pitchFamily="2" charset="2"/>
              </a:rPr>
              <a:t>AND the research focus is not highly consistent with the death/disease rate.</a:t>
            </a:r>
            <a:endParaRPr lang="en-US" sz="2400"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40961" y="2170247"/>
            <a:ext cx="6051040" cy="3735210"/>
          </a:xfr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112374"/>
            <a:ext cx="6140960" cy="3790715"/>
          </a:xfrm>
          <a:prstGeom prst="rect">
            <a:avLst/>
          </a:prstGeom>
        </p:spPr>
      </p:pic>
    </p:spTree>
    <p:extLst>
      <p:ext uri="{BB962C8B-B14F-4D97-AF65-F5344CB8AC3E}">
        <p14:creationId xmlns:p14="http://schemas.microsoft.com/office/powerpoint/2010/main" val="2473989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rotWithShape="1">
          <a:blip r:embed="rId3">
            <a:extLst>
              <a:ext uri="{28A0092B-C50C-407E-A947-70E740481C1C}">
                <a14:useLocalDpi xmlns:a14="http://schemas.microsoft.com/office/drawing/2010/main" val="0"/>
              </a:ext>
            </a:extLst>
          </a:blip>
          <a:srcRect t="14746"/>
          <a:stretch/>
        </p:blipFill>
        <p:spPr>
          <a:xfrm>
            <a:off x="606989" y="1025912"/>
            <a:ext cx="11071866" cy="5832088"/>
          </a:xfrm>
        </p:spPr>
      </p:pic>
      <p:sp>
        <p:nvSpPr>
          <p:cNvPr id="2" name="Rectangle 1"/>
          <p:cNvSpPr/>
          <p:nvPr/>
        </p:nvSpPr>
        <p:spPr>
          <a:xfrm>
            <a:off x="7415561" y="3780264"/>
            <a:ext cx="1170878" cy="136044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415776" y="2159620"/>
            <a:ext cx="1170878" cy="136044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365125"/>
            <a:ext cx="10515600" cy="1325563"/>
          </a:xfrm>
        </p:spPr>
        <p:txBody>
          <a:bodyPr anchor="t">
            <a:normAutofit/>
          </a:bodyPr>
          <a:lstStyle/>
          <a:p>
            <a:r>
              <a:rPr lang="en-US" sz="3500" dirty="0">
                <a:latin typeface="Arial" panose="020B0604020202020204" pitchFamily="34" charset="0"/>
                <a:cs typeface="Arial" panose="020B0604020202020204" pitchFamily="34" charset="0"/>
              </a:rPr>
              <a:t>And, states may (not) specialize in specific diseases </a:t>
            </a:r>
          </a:p>
        </p:txBody>
      </p:sp>
    </p:spTree>
    <p:extLst>
      <p:ext uri="{BB962C8B-B14F-4D97-AF65-F5344CB8AC3E}">
        <p14:creationId xmlns:p14="http://schemas.microsoft.com/office/powerpoint/2010/main" val="90195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p:txBody>
          <a:bodyPr/>
          <a:lstStyle/>
          <a:p>
            <a:r>
              <a:rPr lang="en-US" dirty="0">
                <a:solidFill>
                  <a:schemeClr val="bg2"/>
                </a:solidFill>
                <a:latin typeface="Arial" panose="020B0604020202020204" pitchFamily="34" charset="0"/>
                <a:cs typeface="Arial" panose="020B0604020202020204" pitchFamily="34" charset="0"/>
              </a:rPr>
              <a:t>Introduction</a:t>
            </a:r>
          </a:p>
          <a:p>
            <a:endParaRPr lang="en-US" dirty="0">
              <a:solidFill>
                <a:schemeClr val="bg2"/>
              </a:solidFill>
              <a:latin typeface="Arial" panose="020B0604020202020204" pitchFamily="34" charset="0"/>
              <a:cs typeface="Arial" panose="020B0604020202020204" pitchFamily="34" charset="0"/>
            </a:endParaRPr>
          </a:p>
          <a:p>
            <a:r>
              <a:rPr lang="en-US" dirty="0">
                <a:solidFill>
                  <a:schemeClr val="bg2"/>
                </a:solidFill>
                <a:latin typeface="Arial" panose="020B0604020202020204" pitchFamily="34" charset="0"/>
                <a:cs typeface="Arial" panose="020B0604020202020204" pitchFamily="34" charset="0"/>
              </a:rPr>
              <a:t>General Analysis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City Analysis</a:t>
            </a:r>
          </a:p>
          <a:p>
            <a:pPr lvl="1"/>
            <a:r>
              <a:rPr lang="en-US" dirty="0">
                <a:latin typeface="Arial" panose="020B0604020202020204" pitchFamily="34" charset="0"/>
                <a:cs typeface="Arial" panose="020B0604020202020204" pitchFamily="34" charset="0"/>
              </a:rPr>
              <a:t>“What differentiates cities?“</a:t>
            </a:r>
          </a:p>
          <a:p>
            <a:endParaRPr lang="en-US" dirty="0">
              <a:latin typeface="Arial" panose="020B0604020202020204" pitchFamily="34" charset="0"/>
              <a:cs typeface="Arial" panose="020B0604020202020204" pitchFamily="34" charset="0"/>
            </a:endParaRPr>
          </a:p>
          <a:p>
            <a:r>
              <a:rPr lang="en-US" dirty="0">
                <a:solidFill>
                  <a:schemeClr val="bg2"/>
                </a:solidFill>
                <a:latin typeface="Arial" panose="020B0604020202020204" pitchFamily="34" charset="0"/>
                <a:cs typeface="Arial" panose="020B0604020202020204" pitchFamily="34" charset="0"/>
              </a:rPr>
              <a:t>Ranking and Conclusion</a:t>
            </a:r>
          </a:p>
          <a:p>
            <a:endParaRPr lang="en-US"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575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244277" y="0"/>
            <a:ext cx="9861631" cy="844952"/>
          </a:xfrm>
        </p:spPr>
        <p:txBody>
          <a:bodyPr>
            <a:normAutofit fontScale="90000"/>
          </a:bodyPr>
          <a:lstStyle/>
          <a:p>
            <a:r>
              <a:rPr lang="en-US" sz="2800" dirty="0">
                <a:latin typeface="Arial" panose="020B0604020202020204" pitchFamily="34" charset="0"/>
                <a:cs typeface="Arial" panose="020B0604020202020204" pitchFamily="34" charset="0"/>
              </a:rPr>
              <a:t>States </a:t>
            </a:r>
            <a:r>
              <a:rPr lang="en-US" sz="2800" dirty="0">
                <a:latin typeface="Arial" panose="020B0604020202020204" pitchFamily="34" charset="0"/>
                <a:cs typeface="Arial" panose="020B0604020202020204" pitchFamily="34" charset="0"/>
                <a:sym typeface="Wingdings" panose="05000000000000000000" pitchFamily="2" charset="2"/>
              </a:rPr>
              <a:t> Cities: </a:t>
            </a:r>
            <a:r>
              <a:rPr lang="en-US" sz="2800" dirty="0">
                <a:latin typeface="Arial" panose="020B0604020202020204" pitchFamily="34" charset="0"/>
                <a:cs typeface="Arial" panose="020B0604020202020204" pitchFamily="34" charset="0"/>
              </a:rPr>
              <a:t>The largest cities by population per state are also the most funded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32202"/>
            <a:ext cx="12192000" cy="5725798"/>
          </a:xfrm>
          <a:prstGeom prst="rect">
            <a:avLst/>
          </a:prstGeom>
        </p:spPr>
      </p:pic>
    </p:spTree>
    <p:extLst>
      <p:ext uri="{BB962C8B-B14F-4D97-AF65-F5344CB8AC3E}">
        <p14:creationId xmlns:p14="http://schemas.microsoft.com/office/powerpoint/2010/main" val="692043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167" y="0"/>
            <a:ext cx="10515600" cy="972273"/>
          </a:xfrm>
        </p:spPr>
        <p:txBody>
          <a:bodyPr>
            <a:normAutofit fontScale="90000"/>
          </a:bodyPr>
          <a:lstStyle/>
          <a:p>
            <a:r>
              <a:rPr lang="en-US" sz="2400" dirty="0">
                <a:latin typeface="Arial" panose="020B0604020202020204" pitchFamily="34" charset="0"/>
                <a:cs typeface="Arial" panose="020B0604020202020204" pitchFamily="34" charset="0"/>
              </a:rPr>
              <a:t>Access to Resources: Cities in the largest states have access to the highest number of physicians and hospitals (TX, NY, CA), but that does not necessarily translate to cities (FL)</a:t>
            </a:r>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31214" r="541" b="28710"/>
          <a:stretch/>
        </p:blipFill>
        <p:spPr>
          <a:xfrm>
            <a:off x="0" y="1690688"/>
            <a:ext cx="12177729" cy="4906882"/>
          </a:xfrm>
        </p:spPr>
      </p:pic>
      <p:sp>
        <p:nvSpPr>
          <p:cNvPr id="6" name="TextBox 5"/>
          <p:cNvSpPr txBox="1"/>
          <p:nvPr/>
        </p:nvSpPr>
        <p:spPr>
          <a:xfrm>
            <a:off x="3553428" y="1229023"/>
            <a:ext cx="5359078"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Hospital &amp; Physicians by State (2016)</a:t>
            </a:r>
          </a:p>
        </p:txBody>
      </p:sp>
      <p:sp>
        <p:nvSpPr>
          <p:cNvPr id="3" name="Rectangle 2"/>
          <p:cNvSpPr/>
          <p:nvPr/>
        </p:nvSpPr>
        <p:spPr>
          <a:xfrm>
            <a:off x="3836020" y="4348976"/>
            <a:ext cx="858643" cy="691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887415" y="4348976"/>
            <a:ext cx="858643" cy="691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45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Arial" panose="020B0604020202020204" pitchFamily="34" charset="0"/>
                <a:cs typeface="Arial" panose="020B0604020202020204" pitchFamily="34" charset="0"/>
              </a:rPr>
              <a:t>Access to Talent: there is not a significant difference in the number of top 100 schools near the cities - both Boston and New York have 2 of the most schools</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60557" y="2765504"/>
            <a:ext cx="5902329" cy="3643412"/>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114" y="2729346"/>
            <a:ext cx="5902329" cy="3643412"/>
          </a:xfrm>
          <a:prstGeom prst="rect">
            <a:avLst/>
          </a:prstGeom>
        </p:spPr>
      </p:pic>
    </p:spTree>
    <p:extLst>
      <p:ext uri="{BB962C8B-B14F-4D97-AF65-F5344CB8AC3E}">
        <p14:creationId xmlns:p14="http://schemas.microsoft.com/office/powerpoint/2010/main" val="3179316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Autofit/>
          </a:bodyPr>
          <a:lstStyle/>
          <a:p>
            <a:r>
              <a:rPr lang="en-US" sz="3000" dirty="0">
                <a:latin typeface="Arial" panose="020B0604020202020204" pitchFamily="34" charset="0"/>
                <a:cs typeface="Arial" panose="020B0604020202020204" pitchFamily="34" charset="0"/>
              </a:rPr>
              <a:t>Access to Funding:  Boston and New York receive a disproportionately high amount of NIH funding, while Boston, SF, and San Diego have a disproportionately high number of companies that receive VC funding</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91" y="2154512"/>
            <a:ext cx="12535382" cy="4275225"/>
          </a:xfrm>
        </p:spPr>
      </p:pic>
    </p:spTree>
    <p:extLst>
      <p:ext uri="{BB962C8B-B14F-4D97-AF65-F5344CB8AC3E}">
        <p14:creationId xmlns:p14="http://schemas.microsoft.com/office/powerpoint/2010/main" val="4259412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p:txBody>
          <a:bodyPr/>
          <a:lstStyle/>
          <a:p>
            <a:r>
              <a:rPr lang="en-US" dirty="0">
                <a:solidFill>
                  <a:schemeClr val="bg2"/>
                </a:solidFill>
                <a:latin typeface="Arial" panose="020B0604020202020204" pitchFamily="34" charset="0"/>
                <a:cs typeface="Arial" panose="020B0604020202020204" pitchFamily="34" charset="0"/>
              </a:rPr>
              <a:t>Introduction</a:t>
            </a:r>
          </a:p>
          <a:p>
            <a:endParaRPr lang="en-US" dirty="0">
              <a:solidFill>
                <a:schemeClr val="bg2"/>
              </a:solidFill>
              <a:latin typeface="Arial" panose="020B0604020202020204" pitchFamily="34" charset="0"/>
              <a:cs typeface="Arial" panose="020B0604020202020204" pitchFamily="34" charset="0"/>
            </a:endParaRPr>
          </a:p>
          <a:p>
            <a:r>
              <a:rPr lang="en-US" dirty="0">
                <a:solidFill>
                  <a:schemeClr val="bg2"/>
                </a:solidFill>
                <a:latin typeface="Arial" panose="020B0604020202020204" pitchFamily="34" charset="0"/>
                <a:cs typeface="Arial" panose="020B0604020202020204" pitchFamily="34" charset="0"/>
              </a:rPr>
              <a:t>General Analysis</a:t>
            </a:r>
          </a:p>
          <a:p>
            <a:endParaRPr lang="en-US" dirty="0">
              <a:solidFill>
                <a:schemeClr val="bg2"/>
              </a:solidFill>
              <a:latin typeface="Arial" panose="020B0604020202020204" pitchFamily="34" charset="0"/>
              <a:cs typeface="Arial" panose="020B0604020202020204" pitchFamily="34" charset="0"/>
            </a:endParaRPr>
          </a:p>
          <a:p>
            <a:r>
              <a:rPr lang="en-US" dirty="0">
                <a:solidFill>
                  <a:schemeClr val="bg2"/>
                </a:solidFill>
                <a:latin typeface="Arial" panose="020B0604020202020204" pitchFamily="34" charset="0"/>
                <a:cs typeface="Arial" panose="020B0604020202020204" pitchFamily="34" charset="0"/>
              </a:rPr>
              <a:t>City Analysis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Ranking and Conclusion</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4569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latin typeface="Arial" panose="020B0604020202020204" pitchFamily="34" charset="0"/>
                <a:cs typeface="Arial" panose="020B0604020202020204" pitchFamily="34" charset="0"/>
              </a:rPr>
              <a:t>We rank cities based on three criteria: access to talent, funding, and access to resources</a:t>
            </a:r>
          </a:p>
        </p:txBody>
      </p:sp>
      <p:sp>
        <p:nvSpPr>
          <p:cNvPr id="4" name="Rectangle 3"/>
          <p:cNvSpPr/>
          <p:nvPr/>
        </p:nvSpPr>
        <p:spPr>
          <a:xfrm>
            <a:off x="627126" y="2119622"/>
            <a:ext cx="3227832" cy="1124712"/>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Arial" panose="020B0604020202020204" pitchFamily="34" charset="0"/>
                <a:cs typeface="Arial" panose="020B0604020202020204" pitchFamily="34" charset="0"/>
              </a:rPr>
              <a:t>Talent</a:t>
            </a:r>
          </a:p>
        </p:txBody>
      </p:sp>
      <p:sp>
        <p:nvSpPr>
          <p:cNvPr id="5" name="Rectangle 4"/>
          <p:cNvSpPr/>
          <p:nvPr/>
        </p:nvSpPr>
        <p:spPr>
          <a:xfrm>
            <a:off x="4482084" y="2119622"/>
            <a:ext cx="3227832" cy="1124712"/>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Arial" panose="020B0604020202020204" pitchFamily="34" charset="0"/>
                <a:cs typeface="Arial" panose="020B0604020202020204" pitchFamily="34" charset="0"/>
              </a:rPr>
              <a:t>Funding</a:t>
            </a:r>
          </a:p>
        </p:txBody>
      </p:sp>
      <p:sp>
        <p:nvSpPr>
          <p:cNvPr id="6" name="Rectangle 5"/>
          <p:cNvSpPr/>
          <p:nvPr/>
        </p:nvSpPr>
        <p:spPr>
          <a:xfrm>
            <a:off x="8337042" y="2119622"/>
            <a:ext cx="3227832" cy="1124712"/>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Arial" panose="020B0604020202020204" pitchFamily="34" charset="0"/>
                <a:cs typeface="Arial" panose="020B0604020202020204" pitchFamily="34" charset="0"/>
              </a:rPr>
              <a:t>Resources</a:t>
            </a:r>
          </a:p>
        </p:txBody>
      </p:sp>
      <p:sp>
        <p:nvSpPr>
          <p:cNvPr id="7" name="Rectangle 6"/>
          <p:cNvSpPr/>
          <p:nvPr/>
        </p:nvSpPr>
        <p:spPr>
          <a:xfrm>
            <a:off x="636270" y="3543038"/>
            <a:ext cx="3227832" cy="1339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latin typeface="Arial" panose="020B0604020202020204" pitchFamily="34" charset="0"/>
                <a:cs typeface="Arial" panose="020B0604020202020204" pitchFamily="34" charset="0"/>
              </a:rPr>
              <a:t>Top universities</a:t>
            </a:r>
          </a:p>
        </p:txBody>
      </p:sp>
      <p:sp>
        <p:nvSpPr>
          <p:cNvPr id="8" name="Rectangle 7"/>
          <p:cNvSpPr/>
          <p:nvPr/>
        </p:nvSpPr>
        <p:spPr>
          <a:xfrm>
            <a:off x="4491228" y="3543038"/>
            <a:ext cx="3227832" cy="1339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latin typeface="Arial" panose="020B0604020202020204" pitchFamily="34" charset="0"/>
                <a:cs typeface="Arial" panose="020B0604020202020204" pitchFamily="34" charset="0"/>
              </a:rPr>
              <a:t>NIH</a:t>
            </a:r>
          </a:p>
          <a:p>
            <a:pPr algn="ctr"/>
            <a:endParaRPr lang="en-US" sz="2000" b="1" dirty="0">
              <a:solidFill>
                <a:schemeClr val="tx1"/>
              </a:solidFill>
              <a:latin typeface="Arial" panose="020B0604020202020204" pitchFamily="34" charset="0"/>
              <a:cs typeface="Arial" panose="020B0604020202020204" pitchFamily="34" charset="0"/>
            </a:endParaRPr>
          </a:p>
          <a:p>
            <a:pPr algn="ctr"/>
            <a:r>
              <a:rPr lang="en-US" sz="2000" b="1" dirty="0">
                <a:solidFill>
                  <a:schemeClr val="tx1"/>
                </a:solidFill>
                <a:latin typeface="Arial" panose="020B0604020202020204" pitchFamily="34" charset="0"/>
                <a:cs typeface="Arial" panose="020B0604020202020204" pitchFamily="34" charset="0"/>
              </a:rPr>
              <a:t>Venture Capital</a:t>
            </a:r>
          </a:p>
        </p:txBody>
      </p:sp>
      <p:sp>
        <p:nvSpPr>
          <p:cNvPr id="9" name="Rectangle 8"/>
          <p:cNvSpPr/>
          <p:nvPr/>
        </p:nvSpPr>
        <p:spPr>
          <a:xfrm>
            <a:off x="8346186" y="3543038"/>
            <a:ext cx="3227832" cy="1339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latin typeface="Arial" panose="020B0604020202020204" pitchFamily="34" charset="0"/>
                <a:cs typeface="Arial" panose="020B0604020202020204" pitchFamily="34" charset="0"/>
              </a:rPr>
              <a:t>State Hospitals</a:t>
            </a:r>
          </a:p>
          <a:p>
            <a:pPr algn="ctr"/>
            <a:endParaRPr lang="en-US" sz="2000" b="1" dirty="0">
              <a:solidFill>
                <a:schemeClr val="tx1"/>
              </a:solidFill>
              <a:latin typeface="Arial" panose="020B0604020202020204" pitchFamily="34" charset="0"/>
              <a:cs typeface="Arial" panose="020B0604020202020204" pitchFamily="34" charset="0"/>
            </a:endParaRPr>
          </a:p>
          <a:p>
            <a:pPr algn="ctr"/>
            <a:r>
              <a:rPr lang="en-US" sz="2000" b="1" dirty="0">
                <a:solidFill>
                  <a:schemeClr val="tx1"/>
                </a:solidFill>
                <a:latin typeface="Arial" panose="020B0604020202020204" pitchFamily="34" charset="0"/>
                <a:cs typeface="Arial" panose="020B0604020202020204" pitchFamily="34" charset="0"/>
              </a:rPr>
              <a:t>State Physicians</a:t>
            </a:r>
          </a:p>
        </p:txBody>
      </p:sp>
      <p:sp>
        <p:nvSpPr>
          <p:cNvPr id="10" name="Right Arrow 9"/>
          <p:cNvSpPr/>
          <p:nvPr/>
        </p:nvSpPr>
        <p:spPr>
          <a:xfrm>
            <a:off x="1490472" y="5316342"/>
            <a:ext cx="850392" cy="676656"/>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0828" y="5423838"/>
            <a:ext cx="9610344"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Rank per Category </a:t>
            </a:r>
            <a:r>
              <a:rPr lang="en-US" sz="2400" dirty="0">
                <a:latin typeface="Arial" panose="020B0604020202020204" pitchFamily="34" charset="0"/>
                <a:cs typeface="Arial" panose="020B0604020202020204" pitchFamily="34" charset="0"/>
                <a:sym typeface="Wingdings" panose="05000000000000000000" pitchFamily="2" charset="2"/>
              </a:rPr>
              <a:t> create an aggregated score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386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latin typeface="Arial" panose="020B0604020202020204" pitchFamily="34" charset="0"/>
                <a:cs typeface="Arial" panose="020B0604020202020204" pitchFamily="34" charset="0"/>
              </a:rPr>
              <a:t>Sample ranking per city (here Los Angeles)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1753" r="13745"/>
          <a:stretch/>
        </p:blipFill>
        <p:spPr>
          <a:xfrm>
            <a:off x="2884449" y="1441944"/>
            <a:ext cx="6423103" cy="5326846"/>
          </a:xfrm>
          <a:prstGeom prst="rect">
            <a:avLst/>
          </a:prstGeom>
        </p:spPr>
      </p:pic>
    </p:spTree>
    <p:extLst>
      <p:ext uri="{BB962C8B-B14F-4D97-AF65-F5344CB8AC3E}">
        <p14:creationId xmlns:p14="http://schemas.microsoft.com/office/powerpoint/2010/main" val="170830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Introduction</a:t>
            </a:r>
          </a:p>
          <a:p>
            <a:endParaRPr lang="en-US" dirty="0">
              <a:latin typeface="Arial" panose="020B0604020202020204" pitchFamily="34" charset="0"/>
              <a:cs typeface="Arial" panose="020B0604020202020204" pitchFamily="34" charset="0"/>
            </a:endParaRPr>
          </a:p>
          <a:p>
            <a:r>
              <a:rPr lang="en-US" dirty="0">
                <a:solidFill>
                  <a:schemeClr val="bg2"/>
                </a:solidFill>
                <a:latin typeface="Arial" panose="020B0604020202020204" pitchFamily="34" charset="0"/>
                <a:cs typeface="Arial" panose="020B0604020202020204" pitchFamily="34" charset="0"/>
              </a:rPr>
              <a:t>General Analysis</a:t>
            </a:r>
          </a:p>
          <a:p>
            <a:endParaRPr lang="en-US" dirty="0">
              <a:solidFill>
                <a:schemeClr val="bg2"/>
              </a:solidFill>
              <a:latin typeface="Arial" panose="020B0604020202020204" pitchFamily="34" charset="0"/>
              <a:cs typeface="Arial" panose="020B0604020202020204" pitchFamily="34" charset="0"/>
            </a:endParaRPr>
          </a:p>
          <a:p>
            <a:r>
              <a:rPr lang="en-US" dirty="0">
                <a:solidFill>
                  <a:schemeClr val="bg2"/>
                </a:solidFill>
                <a:latin typeface="Arial" panose="020B0604020202020204" pitchFamily="34" charset="0"/>
                <a:cs typeface="Arial" panose="020B0604020202020204" pitchFamily="34" charset="0"/>
              </a:rPr>
              <a:t>City Analysis</a:t>
            </a:r>
          </a:p>
          <a:p>
            <a:endParaRPr lang="en-US" dirty="0">
              <a:solidFill>
                <a:schemeClr val="bg2"/>
              </a:solidFill>
              <a:latin typeface="Arial" panose="020B0604020202020204" pitchFamily="34" charset="0"/>
              <a:cs typeface="Arial" panose="020B0604020202020204" pitchFamily="34" charset="0"/>
            </a:endParaRPr>
          </a:p>
          <a:p>
            <a:r>
              <a:rPr lang="en-US" dirty="0">
                <a:solidFill>
                  <a:schemeClr val="bg2"/>
                </a:solidFill>
                <a:latin typeface="Arial" panose="020B0604020202020204" pitchFamily="34" charset="0"/>
                <a:cs typeface="Arial" panose="020B0604020202020204" pitchFamily="34" charset="0"/>
              </a:rPr>
              <a:t>Ranking and Conclusion</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1215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1304" y="776598"/>
            <a:ext cx="9989392" cy="6173999"/>
          </a:xfrm>
        </p:spPr>
      </p:pic>
      <p:sp>
        <p:nvSpPr>
          <p:cNvPr id="2" name="Title 1"/>
          <p:cNvSpPr>
            <a:spLocks noGrp="1"/>
          </p:cNvSpPr>
          <p:nvPr>
            <p:ph type="title"/>
          </p:nvPr>
        </p:nvSpPr>
        <p:spPr>
          <a:xfrm>
            <a:off x="838200" y="1"/>
            <a:ext cx="10515600" cy="915494"/>
          </a:xfrm>
        </p:spPr>
        <p:txBody>
          <a:bodyPr>
            <a:noAutofit/>
          </a:bodyPr>
          <a:lstStyle/>
          <a:p>
            <a:r>
              <a:rPr lang="en-US" sz="2600" dirty="0">
                <a:latin typeface="Arial" panose="020B0604020202020204" pitchFamily="34" charset="0"/>
                <a:cs typeface="Arial" panose="020B0604020202020204" pitchFamily="34" charset="0"/>
              </a:rPr>
              <a:t>Based on our ranking, NY and SF are the best places for medical research, while Seattle ranked lowest for the selected cities</a:t>
            </a:r>
          </a:p>
        </p:txBody>
      </p:sp>
    </p:spTree>
    <p:extLst>
      <p:ext uri="{BB962C8B-B14F-4D97-AF65-F5344CB8AC3E}">
        <p14:creationId xmlns:p14="http://schemas.microsoft.com/office/powerpoint/2010/main" val="169863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Concluding Remarks</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Based on our results, NY is the best city for medical research, but there are significant opportunities to improve our ranking:</a:t>
            </a:r>
          </a:p>
          <a:p>
            <a:pPr lvl="1"/>
            <a:r>
              <a:rPr lang="en-US" dirty="0">
                <a:latin typeface="Arial" panose="020B0604020202020204" pitchFamily="34" charset="0"/>
                <a:cs typeface="Arial" panose="020B0604020202020204" pitchFamily="34" charset="0"/>
              </a:rPr>
              <a:t>Fix number of hospitals/physicians</a:t>
            </a:r>
          </a:p>
          <a:p>
            <a:pPr lvl="1"/>
            <a:r>
              <a:rPr lang="en-US" dirty="0">
                <a:latin typeface="Arial" panose="020B0604020202020204" pitchFamily="34" charset="0"/>
                <a:cs typeface="Arial" panose="020B0604020202020204" pitchFamily="34" charset="0"/>
              </a:rPr>
              <a:t>Focus on cities for specific diseases</a:t>
            </a:r>
          </a:p>
          <a:p>
            <a:pPr lvl="1"/>
            <a:r>
              <a:rPr lang="en-US" dirty="0">
                <a:latin typeface="Arial" panose="020B0604020202020204" pitchFamily="34" charset="0"/>
                <a:cs typeface="Arial" panose="020B0604020202020204" pitchFamily="34" charset="0"/>
              </a:rPr>
              <a:t>Etc.</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There are also really interesting trends in medical research beyond city-level</a:t>
            </a:r>
          </a:p>
          <a:p>
            <a:pPr lvl="1"/>
            <a:r>
              <a:rPr lang="en-US" dirty="0">
                <a:latin typeface="Arial" panose="020B0604020202020204" pitchFamily="34" charset="0"/>
                <a:cs typeface="Arial" panose="020B0604020202020204" pitchFamily="34" charset="0"/>
              </a:rPr>
              <a:t>Focus on Cancer, HIV, Brain, and Aging</a:t>
            </a:r>
          </a:p>
          <a:p>
            <a:pPr lvl="1"/>
            <a:r>
              <a:rPr lang="en-US" dirty="0">
                <a:latin typeface="Arial" panose="020B0604020202020204" pitchFamily="34" charset="0"/>
                <a:cs typeface="Arial" panose="020B0604020202020204" pitchFamily="34" charset="0"/>
              </a:rPr>
              <a:t>Funding not necessarily going to the highest instances of a disease</a:t>
            </a:r>
          </a:p>
        </p:txBody>
      </p:sp>
    </p:spTree>
    <p:extLst>
      <p:ext uri="{BB962C8B-B14F-4D97-AF65-F5344CB8AC3E}">
        <p14:creationId xmlns:p14="http://schemas.microsoft.com/office/powerpoint/2010/main" val="390546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Key Question:</a:t>
            </a:r>
            <a:r>
              <a:rPr lang="en-US" sz="4000" dirty="0">
                <a:latin typeface="Arial" panose="020B0604020202020204" pitchFamily="34" charset="0"/>
                <a:cs typeface="Arial" panose="020B0604020202020204" pitchFamily="34" charset="0"/>
              </a:rPr>
              <a:t> where are the best places for health research and innovation?</a:t>
            </a:r>
            <a:endParaRPr lang="en-US" sz="4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can refer to</a:t>
            </a:r>
          </a:p>
          <a:p>
            <a:pPr lvl="1"/>
            <a:r>
              <a:rPr lang="en-US" dirty="0">
                <a:latin typeface="Arial" panose="020B0604020202020204" pitchFamily="34" charset="0"/>
                <a:cs typeface="Arial" panose="020B0604020202020204" pitchFamily="34" charset="0"/>
              </a:rPr>
              <a:t>Types of diseases</a:t>
            </a:r>
          </a:p>
          <a:p>
            <a:pPr lvl="1"/>
            <a:r>
              <a:rPr lang="en-US" dirty="0">
                <a:latin typeface="Arial" panose="020B0604020202020204" pitchFamily="34" charset="0"/>
                <a:cs typeface="Arial" panose="020B0604020202020204" pitchFamily="34" charset="0"/>
              </a:rPr>
              <a:t>How it’s changed overtime</a:t>
            </a:r>
          </a:p>
          <a:p>
            <a:pPr lvl="1"/>
            <a:r>
              <a:rPr lang="en-US" dirty="0">
                <a:latin typeface="Arial" panose="020B0604020202020204" pitchFamily="34" charset="0"/>
                <a:cs typeface="Arial" panose="020B0604020202020204" pitchFamily="34" charset="0"/>
              </a:rPr>
              <a:t>Physical locations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Motivating Facts:</a:t>
            </a:r>
            <a:r>
              <a:rPr lang="en-US" dirty="0">
                <a:latin typeface="Arial" panose="020B0604020202020204" pitchFamily="34" charset="0"/>
                <a:cs typeface="Arial" panose="020B0604020202020204" pitchFamily="34" charset="0"/>
              </a:rPr>
              <a:t> </a:t>
            </a:r>
          </a:p>
          <a:p>
            <a:pPr lvl="1"/>
            <a:r>
              <a:rPr lang="en-US" dirty="0">
                <a:latin typeface="Arial" panose="020B0604020202020204" pitchFamily="34" charset="0"/>
                <a:cs typeface="Arial" panose="020B0604020202020204" pitchFamily="34" charset="0"/>
              </a:rPr>
              <a:t>The National Institute of Health (NIH) has granted over $90B in the last 4 years </a:t>
            </a:r>
          </a:p>
          <a:p>
            <a:pPr lvl="1"/>
            <a:r>
              <a:rPr lang="en-US" dirty="0">
                <a:latin typeface="Arial" panose="020B0604020202020204" pitchFamily="34" charset="0"/>
                <a:cs typeface="Arial" panose="020B0604020202020204" pitchFamily="34" charset="0"/>
              </a:rPr>
              <a:t>Example - Houston: $610M from 1,300 grants in 2016</a:t>
            </a:r>
          </a:p>
          <a:p>
            <a:pPr lvl="1"/>
            <a:r>
              <a:rPr lang="en-US" dirty="0">
                <a:latin typeface="Arial" panose="020B0604020202020204" pitchFamily="34" charset="0"/>
                <a:cs typeface="Arial" panose="020B0604020202020204" pitchFamily="34" charset="0"/>
              </a:rPr>
              <a:t>Over 1000 early stage companies have received VC funding since 2000</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344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Autofit/>
          </a:bodyPr>
          <a:lstStyle/>
          <a:p>
            <a:r>
              <a:rPr lang="en-US" sz="3200" dirty="0">
                <a:latin typeface="Arial" panose="020B0604020202020204" pitchFamily="34" charset="0"/>
                <a:cs typeface="Arial" panose="020B0604020202020204" pitchFamily="34" charset="0"/>
              </a:rPr>
              <a:t>We started by trying to understand what were the major trends, and then focused on a main leverage point: location (specifically city)</a:t>
            </a:r>
          </a:p>
        </p:txBody>
      </p:sp>
      <p:sp>
        <p:nvSpPr>
          <p:cNvPr id="3" name="Content Placeholder 2"/>
          <p:cNvSpPr>
            <a:spLocks noGrp="1"/>
          </p:cNvSpPr>
          <p:nvPr>
            <p:ph idx="1"/>
          </p:nvPr>
        </p:nvSpPr>
        <p:spPr>
          <a:xfrm>
            <a:off x="838200" y="1825624"/>
            <a:ext cx="10515600" cy="4809351"/>
          </a:xfrm>
        </p:spPr>
        <p:txBody>
          <a:bodyPr>
            <a:normAutofit fontScale="85000" lnSpcReduction="10000"/>
          </a:bodyPr>
          <a:lstStyle/>
          <a:p>
            <a:pPr>
              <a:lnSpc>
                <a:spcPct val="100000"/>
              </a:lnSpc>
            </a:pPr>
            <a:endParaRPr lang="en-US" sz="1100" dirty="0">
              <a:latin typeface="Arial" panose="020B0604020202020204" pitchFamily="34" charset="0"/>
              <a:cs typeface="Arial" panose="020B0604020202020204" pitchFamily="34" charset="0"/>
            </a:endParaRPr>
          </a:p>
          <a:p>
            <a:pPr marL="514350" indent="-514350">
              <a:lnSpc>
                <a:spcPct val="100000"/>
              </a:lnSpc>
              <a:buFont typeface="+mj-lt"/>
              <a:buAutoNum type="arabicPeriod"/>
            </a:pPr>
            <a:r>
              <a:rPr lang="en-US" dirty="0">
                <a:latin typeface="Arial" panose="020B0604020202020204" pitchFamily="34" charset="0"/>
                <a:cs typeface="Arial" panose="020B0604020202020204" pitchFamily="34" charset="0"/>
              </a:rPr>
              <a:t>General Analysis: </a:t>
            </a:r>
            <a:r>
              <a:rPr lang="en-US" b="1" dirty="0">
                <a:latin typeface="Arial" panose="020B0604020202020204" pitchFamily="34" charset="0"/>
                <a:cs typeface="Arial" panose="020B0604020202020204" pitchFamily="34" charset="0"/>
              </a:rPr>
              <a:t>Where can we dive deep?  What is important?</a:t>
            </a:r>
          </a:p>
          <a:p>
            <a:pPr lvl="1">
              <a:lnSpc>
                <a:spcPct val="100000"/>
              </a:lnSpc>
            </a:pPr>
            <a:r>
              <a:rPr lang="en-US" dirty="0">
                <a:latin typeface="Arial" panose="020B0604020202020204" pitchFamily="34" charset="0"/>
                <a:cs typeface="Arial" panose="020B0604020202020204" pitchFamily="34" charset="0"/>
              </a:rPr>
              <a:t>What are the trends:</a:t>
            </a:r>
          </a:p>
          <a:p>
            <a:pPr lvl="2">
              <a:lnSpc>
                <a:spcPct val="100000"/>
              </a:lnSpc>
            </a:pPr>
            <a:r>
              <a:rPr lang="en-US" dirty="0">
                <a:latin typeface="Arial" panose="020B0604020202020204" pitchFamily="34" charset="0"/>
                <a:cs typeface="Arial" panose="020B0604020202020204" pitchFamily="34" charset="0"/>
              </a:rPr>
              <a:t>Specific diseases</a:t>
            </a:r>
          </a:p>
          <a:p>
            <a:pPr lvl="2">
              <a:lnSpc>
                <a:spcPct val="100000"/>
              </a:lnSpc>
            </a:pPr>
            <a:r>
              <a:rPr lang="en-US" dirty="0">
                <a:latin typeface="Arial" panose="020B0604020202020204" pitchFamily="34" charset="0"/>
                <a:cs typeface="Arial" panose="020B0604020202020204" pitchFamily="34" charset="0"/>
              </a:rPr>
              <a:t>Time trends</a:t>
            </a:r>
          </a:p>
          <a:p>
            <a:pPr lvl="2">
              <a:lnSpc>
                <a:spcPct val="100000"/>
              </a:lnSpc>
            </a:pPr>
            <a:r>
              <a:rPr lang="en-US" dirty="0">
                <a:latin typeface="Arial" panose="020B0604020202020204" pitchFamily="34" charset="0"/>
                <a:cs typeface="Arial" panose="020B0604020202020204" pitchFamily="34" charset="0"/>
              </a:rPr>
              <a:t>Locations</a:t>
            </a:r>
          </a:p>
          <a:p>
            <a:pPr lvl="2">
              <a:lnSpc>
                <a:spcPct val="100000"/>
              </a:lnSpc>
            </a:pPr>
            <a:endParaRPr lang="en-US" dirty="0">
              <a:latin typeface="Arial" panose="020B0604020202020204" pitchFamily="34" charset="0"/>
              <a:cs typeface="Arial" panose="020B0604020202020204" pitchFamily="34" charset="0"/>
            </a:endParaRPr>
          </a:p>
          <a:p>
            <a:pPr marL="514350" indent="-514350">
              <a:lnSpc>
                <a:spcPct val="100000"/>
              </a:lnSpc>
              <a:buFont typeface="+mj-lt"/>
              <a:buAutoNum type="arabicPeriod"/>
            </a:pPr>
            <a:r>
              <a:rPr lang="en-US" dirty="0">
                <a:latin typeface="Arial" panose="020B0604020202020204" pitchFamily="34" charset="0"/>
                <a:cs typeface="Arial" panose="020B0604020202020204" pitchFamily="34" charset="0"/>
              </a:rPr>
              <a:t>Specific analysis </a:t>
            </a:r>
            <a:r>
              <a:rPr lang="en-US" dirty="0">
                <a:latin typeface="Arial" panose="020B0604020202020204" pitchFamily="34" charset="0"/>
                <a:cs typeface="Arial" panose="020B0604020202020204" pitchFamily="34" charset="0"/>
                <a:sym typeface="Wingdings" panose="05000000000000000000" pitchFamily="2" charset="2"/>
              </a:rPr>
              <a:t> locations  cities  </a:t>
            </a:r>
            <a:r>
              <a:rPr lang="en-US" b="1" dirty="0">
                <a:latin typeface="Arial" panose="020B0604020202020204" pitchFamily="34" charset="0"/>
                <a:cs typeface="Arial" panose="020B0604020202020204" pitchFamily="34" charset="0"/>
                <a:sym typeface="Wingdings" panose="05000000000000000000" pitchFamily="2" charset="2"/>
              </a:rPr>
              <a:t>what differentiates them?</a:t>
            </a:r>
          </a:p>
          <a:p>
            <a:pPr lvl="1">
              <a:lnSpc>
                <a:spcPct val="100000"/>
              </a:lnSpc>
            </a:pPr>
            <a:r>
              <a:rPr lang="en-US" dirty="0">
                <a:latin typeface="Arial" panose="020B0604020202020204" pitchFamily="34" charset="0"/>
                <a:cs typeface="Arial" panose="020B0604020202020204" pitchFamily="34" charset="0"/>
                <a:sym typeface="Wingdings" panose="05000000000000000000" pitchFamily="2" charset="2"/>
              </a:rPr>
              <a:t> “Access to talent”</a:t>
            </a:r>
          </a:p>
          <a:p>
            <a:pPr lvl="1">
              <a:lnSpc>
                <a:spcPct val="100000"/>
              </a:lnSpc>
            </a:pPr>
            <a:r>
              <a:rPr lang="en-US" dirty="0">
                <a:latin typeface="Arial" panose="020B0604020202020204" pitchFamily="34" charset="0"/>
                <a:cs typeface="Arial" panose="020B0604020202020204" pitchFamily="34" charset="0"/>
                <a:sym typeface="Wingdings" panose="05000000000000000000" pitchFamily="2" charset="2"/>
              </a:rPr>
              <a:t> “Access to funding”</a:t>
            </a:r>
          </a:p>
          <a:p>
            <a:pPr lvl="1">
              <a:lnSpc>
                <a:spcPct val="100000"/>
              </a:lnSpc>
            </a:pPr>
            <a:r>
              <a:rPr lang="en-US" dirty="0">
                <a:latin typeface="Arial" panose="020B0604020202020204" pitchFamily="34" charset="0"/>
                <a:cs typeface="Arial" panose="020B0604020202020204" pitchFamily="34" charset="0"/>
                <a:sym typeface="Wingdings" panose="05000000000000000000" pitchFamily="2" charset="2"/>
              </a:rPr>
              <a:t> “Access to resources”</a:t>
            </a:r>
          </a:p>
          <a:p>
            <a:pPr lvl="1">
              <a:lnSpc>
                <a:spcPct val="100000"/>
              </a:lnSpc>
            </a:pPr>
            <a:endParaRPr lang="en-US" dirty="0">
              <a:latin typeface="Arial" panose="020B0604020202020204" pitchFamily="34" charset="0"/>
              <a:cs typeface="Arial" panose="020B0604020202020204" pitchFamily="34" charset="0"/>
              <a:sym typeface="Wingdings" panose="05000000000000000000" pitchFamily="2" charset="2"/>
            </a:endParaRPr>
          </a:p>
          <a:p>
            <a:pPr marL="514350" indent="-514350">
              <a:lnSpc>
                <a:spcPct val="100000"/>
              </a:lnSpc>
              <a:buFont typeface="+mj-lt"/>
              <a:buAutoNum type="arabicPeriod"/>
            </a:pPr>
            <a:r>
              <a:rPr lang="en-US" dirty="0">
                <a:latin typeface="Arial" panose="020B0604020202020204" pitchFamily="34" charset="0"/>
                <a:cs typeface="Arial" panose="020B0604020202020204" pitchFamily="34" charset="0"/>
                <a:sym typeface="Wingdings" panose="05000000000000000000" pitchFamily="2" charset="2"/>
              </a:rPr>
              <a:t>Ranking</a:t>
            </a:r>
          </a:p>
          <a:p>
            <a:pPr>
              <a:lnSpc>
                <a:spcPct val="100000"/>
              </a:lnSpc>
            </a:pPr>
            <a:endParaRPr lang="en-US" dirty="0">
              <a:latin typeface="Arial" panose="020B0604020202020204" pitchFamily="34" charset="0"/>
              <a:cs typeface="Arial" panose="020B0604020202020204" pitchFamily="34" charset="0"/>
              <a:sym typeface="Wingdings" panose="05000000000000000000" pitchFamily="2" charset="2"/>
            </a:endParaRPr>
          </a:p>
          <a:p>
            <a:pPr>
              <a:lnSpc>
                <a:spcPct val="100000"/>
              </a:lnSpc>
            </a:pPr>
            <a:endParaRPr lang="en-US" dirty="0">
              <a:latin typeface="Arial" panose="020B0604020202020204" pitchFamily="34" charset="0"/>
              <a:cs typeface="Arial" panose="020B0604020202020204" pitchFamily="34" charset="0"/>
              <a:sym typeface="Wingdings" panose="05000000000000000000" pitchFamily="2" charset="2"/>
            </a:endParaRPr>
          </a:p>
          <a:p>
            <a:pPr lvl="1">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064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401"/>
            <a:ext cx="10515600" cy="1325563"/>
          </a:xfrm>
        </p:spPr>
        <p:txBody>
          <a:bodyPr/>
          <a:lstStyle/>
          <a:p>
            <a:r>
              <a:rPr lang="en-US" dirty="0">
                <a:latin typeface="Arial" panose="020B0604020202020204" pitchFamily="34" charset="0"/>
                <a:cs typeface="Arial" panose="020B0604020202020204" pitchFamily="34" charset="0"/>
              </a:rPr>
              <a:t>We used </a:t>
            </a:r>
            <a:r>
              <a:rPr lang="en-US" b="1" dirty="0">
                <a:latin typeface="Arial" panose="020B0604020202020204" pitchFamily="34" charset="0"/>
                <a:cs typeface="Arial" panose="020B0604020202020204" pitchFamily="34" charset="0"/>
              </a:rPr>
              <a:t>5</a:t>
            </a:r>
            <a:r>
              <a:rPr lang="en-US" dirty="0">
                <a:latin typeface="Arial" panose="020B0604020202020204" pitchFamily="34" charset="0"/>
                <a:cs typeface="Arial" panose="020B0604020202020204" pitchFamily="34" charset="0"/>
              </a:rPr>
              <a:t> main data sources: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918009"/>
            <a:ext cx="10515600" cy="4818455"/>
          </a:xfrm>
        </p:spPr>
        <p:txBody>
          <a:bodyPr>
            <a:normAutofit/>
          </a:bodyPr>
          <a:lstStyle/>
          <a:p>
            <a:pPr marL="514350" indent="-514350">
              <a:buFont typeface="+mj-lt"/>
              <a:buAutoNum type="arabicPeriod"/>
            </a:pPr>
            <a:r>
              <a:rPr lang="en-US" sz="2000" dirty="0">
                <a:latin typeface="Arial" panose="020B0604020202020204" pitchFamily="34" charset="0"/>
                <a:cs typeface="Arial" panose="020B0604020202020204" pitchFamily="34" charset="0"/>
              </a:rPr>
              <a:t>NIH (the National Institute of Health), 1995,2000,2005,2010, and 2012-2016 </a:t>
            </a:r>
          </a:p>
          <a:p>
            <a:pPr lvl="1"/>
            <a:r>
              <a:rPr lang="en-US" sz="1600" dirty="0">
                <a:latin typeface="Arial" panose="020B0604020202020204" pitchFamily="34" charset="0"/>
                <a:cs typeface="Arial" panose="020B0604020202020204" pitchFamily="34" charset="0"/>
              </a:rPr>
              <a:t>From 2013 to 2016, the NIH grants &gt; $90B for medical research</a:t>
            </a:r>
          </a:p>
          <a:p>
            <a:pPr lvl="1"/>
            <a:endParaRPr lang="en-US" sz="2000" dirty="0">
              <a:latin typeface="Arial" panose="020B0604020202020204" pitchFamily="34" charset="0"/>
              <a:cs typeface="Arial" panose="020B0604020202020204" pitchFamily="34" charset="0"/>
            </a:endParaRPr>
          </a:p>
          <a:p>
            <a:pPr marL="514350" indent="-514350">
              <a:buFont typeface="+mj-lt"/>
              <a:buAutoNum type="arabicPeriod"/>
            </a:pPr>
            <a:r>
              <a:rPr lang="en-US" sz="2000" dirty="0">
                <a:latin typeface="Arial" panose="020B0604020202020204" pitchFamily="34" charset="0"/>
                <a:cs typeface="Arial" panose="020B0604020202020204" pitchFamily="34" charset="0"/>
              </a:rPr>
              <a:t>Thomson One </a:t>
            </a:r>
            <a:r>
              <a:rPr lang="en-US" sz="2000" dirty="0" err="1">
                <a:latin typeface="Arial" panose="020B0604020202020204" pitchFamily="34" charset="0"/>
                <a:cs typeface="Arial" panose="020B0604020202020204" pitchFamily="34" charset="0"/>
              </a:rPr>
              <a:t>VentureXpert</a:t>
            </a:r>
            <a:r>
              <a:rPr lang="en-US" sz="2000" dirty="0">
                <a:latin typeface="Arial" panose="020B0604020202020204" pitchFamily="34" charset="0"/>
                <a:cs typeface="Arial" panose="020B0604020202020204" pitchFamily="34" charset="0"/>
              </a:rPr>
              <a:t>, 2000-2016</a:t>
            </a:r>
          </a:p>
          <a:p>
            <a:pPr lvl="1"/>
            <a:r>
              <a:rPr lang="en-US" sz="1600" dirty="0">
                <a:latin typeface="Arial" panose="020B0604020202020204" pitchFamily="34" charset="0"/>
                <a:cs typeface="Arial" panose="020B0604020202020204" pitchFamily="34" charset="0"/>
              </a:rPr>
              <a:t>Venture capital for startups - Medical Devices and Equipment, Healthcare Services, Biotechnology</a:t>
            </a:r>
          </a:p>
          <a:p>
            <a:pPr lvl="1"/>
            <a:endParaRPr lang="en-US" sz="2000" dirty="0">
              <a:latin typeface="Arial" panose="020B0604020202020204" pitchFamily="34" charset="0"/>
              <a:cs typeface="Arial" panose="020B0604020202020204" pitchFamily="34" charset="0"/>
            </a:endParaRPr>
          </a:p>
          <a:p>
            <a:pPr marL="514350" indent="-514350">
              <a:buFont typeface="+mj-lt"/>
              <a:buAutoNum type="arabicPeriod"/>
            </a:pPr>
            <a:r>
              <a:rPr lang="en-US" sz="2000" dirty="0">
                <a:latin typeface="Arial" panose="020B0604020202020204" pitchFamily="34" charset="0"/>
                <a:cs typeface="Arial" panose="020B0604020202020204" pitchFamily="34" charset="0"/>
              </a:rPr>
              <a:t>AHR (America’s Health Rankings), 2015</a:t>
            </a:r>
          </a:p>
          <a:p>
            <a:pPr lvl="1"/>
            <a:r>
              <a:rPr lang="en-US" sz="1600" dirty="0">
                <a:latin typeface="Arial" panose="020B0604020202020204" pitchFamily="34" charset="0"/>
                <a:cs typeface="Arial" panose="020B0604020202020204" pitchFamily="34" charset="0"/>
              </a:rPr>
              <a:t>Cancer/Cardiovascular Death rate, Diabetes/Obesity rate in each state</a:t>
            </a:r>
          </a:p>
          <a:p>
            <a:pPr lvl="1"/>
            <a:endParaRPr lang="en-US" sz="2000" dirty="0">
              <a:latin typeface="Arial" panose="020B0604020202020204" pitchFamily="34" charset="0"/>
              <a:cs typeface="Arial" panose="020B0604020202020204" pitchFamily="34" charset="0"/>
            </a:endParaRPr>
          </a:p>
          <a:p>
            <a:pPr marL="514350" indent="-514350">
              <a:buFont typeface="+mj-lt"/>
              <a:buAutoNum type="arabicPeriod"/>
            </a:pPr>
            <a:r>
              <a:rPr lang="en-US" sz="2000" dirty="0">
                <a:latin typeface="Arial" panose="020B0604020202020204" pitchFamily="34" charset="0"/>
                <a:cs typeface="Arial" panose="020B0604020202020204" pitchFamily="34" charset="0"/>
              </a:rPr>
              <a:t>Kaiser Family Foundation, 2016</a:t>
            </a:r>
          </a:p>
          <a:p>
            <a:pPr lvl="1"/>
            <a:r>
              <a:rPr lang="en-US" sz="1600" dirty="0">
                <a:latin typeface="Arial" panose="020B0604020202020204" pitchFamily="34" charset="0"/>
                <a:cs typeface="Arial" panose="020B0604020202020204" pitchFamily="34" charset="0"/>
              </a:rPr>
              <a:t>Total Professionally Active Physicians, and Hospitals</a:t>
            </a:r>
          </a:p>
          <a:p>
            <a:pPr lvl="1"/>
            <a:endParaRPr lang="en-US" sz="2000" dirty="0">
              <a:latin typeface="Arial" panose="020B0604020202020204" pitchFamily="34" charset="0"/>
              <a:cs typeface="Arial" panose="020B0604020202020204" pitchFamily="34" charset="0"/>
            </a:endParaRPr>
          </a:p>
          <a:p>
            <a:pPr marL="514350" indent="-514350">
              <a:buFont typeface="+mj-lt"/>
              <a:buAutoNum type="arabicPeriod"/>
            </a:pPr>
            <a:r>
              <a:rPr lang="en-US" sz="2000" dirty="0">
                <a:latin typeface="Arial" panose="020B0604020202020204" pitchFamily="34" charset="0"/>
                <a:cs typeface="Arial" panose="020B0604020202020204" pitchFamily="34" charset="0"/>
              </a:rPr>
              <a:t>Top 100 Universities in the U.S., 2016 (US News)</a:t>
            </a: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25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p:txBody>
          <a:bodyPr/>
          <a:lstStyle/>
          <a:p>
            <a:r>
              <a:rPr lang="en-US" dirty="0">
                <a:solidFill>
                  <a:schemeClr val="bg2"/>
                </a:solidFill>
                <a:latin typeface="Arial" panose="020B0604020202020204" pitchFamily="34" charset="0"/>
                <a:cs typeface="Arial" panose="020B0604020202020204" pitchFamily="34" charset="0"/>
              </a:rPr>
              <a:t>Introduction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General Analysis</a:t>
            </a:r>
          </a:p>
          <a:p>
            <a:pPr lvl="1"/>
            <a:r>
              <a:rPr lang="en-US" dirty="0">
                <a:latin typeface="Arial" panose="020B0604020202020204" pitchFamily="34" charset="0"/>
                <a:cs typeface="Arial" panose="020B0604020202020204" pitchFamily="34" charset="0"/>
              </a:rPr>
              <a:t>“Where can we dive deep?”</a:t>
            </a:r>
          </a:p>
          <a:p>
            <a:pPr lvl="1"/>
            <a:endParaRPr lang="en-US" dirty="0">
              <a:latin typeface="Arial" panose="020B0604020202020204" pitchFamily="34" charset="0"/>
              <a:cs typeface="Arial" panose="020B0604020202020204" pitchFamily="34" charset="0"/>
            </a:endParaRPr>
          </a:p>
          <a:p>
            <a:r>
              <a:rPr lang="en-US" dirty="0">
                <a:solidFill>
                  <a:schemeClr val="bg2"/>
                </a:solidFill>
                <a:latin typeface="Arial" panose="020B0604020202020204" pitchFamily="34" charset="0"/>
                <a:cs typeface="Arial" panose="020B0604020202020204" pitchFamily="34" charset="0"/>
              </a:rPr>
              <a:t>City Analysis</a:t>
            </a:r>
          </a:p>
          <a:p>
            <a:endParaRPr lang="en-US" dirty="0">
              <a:solidFill>
                <a:schemeClr val="bg2"/>
              </a:solidFill>
              <a:latin typeface="Arial" panose="020B0604020202020204" pitchFamily="34" charset="0"/>
              <a:cs typeface="Arial" panose="020B0604020202020204" pitchFamily="34" charset="0"/>
            </a:endParaRPr>
          </a:p>
          <a:p>
            <a:r>
              <a:rPr lang="en-US" dirty="0">
                <a:solidFill>
                  <a:schemeClr val="bg2"/>
                </a:solidFill>
                <a:latin typeface="Arial" panose="020B0604020202020204" pitchFamily="34" charset="0"/>
                <a:cs typeface="Arial" panose="020B0604020202020204" pitchFamily="34" charset="0"/>
              </a:rPr>
              <a:t>Ranking and Conclusion</a:t>
            </a:r>
          </a:p>
          <a:p>
            <a:endParaRPr lang="en-US"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157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sz="2400" dirty="0">
                <a:latin typeface="Arial" panose="020B0604020202020204" pitchFamily="34" charset="0"/>
                <a:cs typeface="Arial" panose="020B0604020202020204" pitchFamily="34" charset="0"/>
              </a:rPr>
              <a:t>Start with diseases: large amount of NIH funding goes to HIV, brain, aging and diabetes related issues</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41443" y="1398638"/>
            <a:ext cx="8309113" cy="5459362"/>
          </a:xfrm>
          <a:prstGeom prst="rect">
            <a:avLst/>
          </a:prstGeom>
        </p:spPr>
      </p:pic>
      <p:sp>
        <p:nvSpPr>
          <p:cNvPr id="3" name="TextBox 2"/>
          <p:cNvSpPr txBox="1"/>
          <p:nvPr/>
        </p:nvSpPr>
        <p:spPr>
          <a:xfrm>
            <a:off x="0" y="6577876"/>
            <a:ext cx="3947532"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*Excludes cancer</a:t>
            </a:r>
          </a:p>
        </p:txBody>
      </p:sp>
    </p:spTree>
    <p:extLst>
      <p:ext uri="{BB962C8B-B14F-4D97-AF65-F5344CB8AC3E}">
        <p14:creationId xmlns:p14="http://schemas.microsoft.com/office/powerpoint/2010/main" val="81249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2192"/>
          </a:xfrm>
        </p:spPr>
        <p:txBody>
          <a:bodyPr>
            <a:normAutofit/>
          </a:bodyPr>
          <a:lstStyle/>
          <a:p>
            <a:r>
              <a:rPr lang="en-US" sz="2400" dirty="0">
                <a:latin typeface="Arial" panose="020B0604020202020204" pitchFamily="34" charset="0"/>
                <a:cs typeface="Arial" panose="020B0604020202020204" pitchFamily="34" charset="0"/>
              </a:rPr>
              <a:t>Next, time:  funding for diseases generally trends with the total NIH funding, but HIV, aging and brain continue to receive high funding regardless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192192"/>
            <a:ext cx="10515600" cy="5665808"/>
          </a:xfrm>
        </p:spPr>
      </p:pic>
    </p:spTree>
    <p:extLst>
      <p:ext uri="{BB962C8B-B14F-4D97-AF65-F5344CB8AC3E}">
        <p14:creationId xmlns:p14="http://schemas.microsoft.com/office/powerpoint/2010/main" val="127336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34318"/>
          </a:xfrm>
        </p:spPr>
        <p:txBody>
          <a:bodyPr>
            <a:normAutofit/>
          </a:bodyPr>
          <a:lstStyle/>
          <a:p>
            <a:r>
              <a:rPr lang="en-US" sz="2200" dirty="0">
                <a:latin typeface="Arial" panose="020B0604020202020204" pitchFamily="34" charset="0"/>
                <a:cs typeface="Arial" panose="020B0604020202020204" pitchFamily="34" charset="0"/>
              </a:rPr>
              <a:t>Now location: California, Massachusetts, and New York have the highest amounts of funding, </a:t>
            </a:r>
            <a:r>
              <a:rPr lang="en-US" altLang="zh-CN" sz="2200" dirty="0">
                <a:latin typeface="Arial" panose="020B0604020202020204" pitchFamily="34" charset="0"/>
                <a:cs typeface="Arial" panose="020B0604020202020204" pitchFamily="34" charset="0"/>
              </a:rPr>
              <a:t>with the top</a:t>
            </a:r>
            <a:r>
              <a:rPr lang="en-US" sz="2200" dirty="0">
                <a:latin typeface="Arial" panose="020B0604020202020204" pitchFamily="34" charset="0"/>
                <a:cs typeface="Arial" panose="020B0604020202020204" pitchFamily="34" charset="0"/>
              </a:rPr>
              <a:t>10 account for over 66% of funding.</a:t>
            </a: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1" y="1037912"/>
            <a:ext cx="9428544" cy="5820087"/>
          </a:xfrm>
        </p:spPr>
      </p:pic>
    </p:spTree>
    <p:extLst>
      <p:ext uri="{BB962C8B-B14F-4D97-AF65-F5344CB8AC3E}">
        <p14:creationId xmlns:p14="http://schemas.microsoft.com/office/powerpoint/2010/main" val="547827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1062</Words>
  <Application>Microsoft Office PowerPoint</Application>
  <PresentationFormat>Widescreen</PresentationFormat>
  <Paragraphs>145</Paragraphs>
  <Slides>21</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等线</vt:lpstr>
      <vt:lpstr>等线 Light</vt:lpstr>
      <vt:lpstr>Arial</vt:lpstr>
      <vt:lpstr>Calibri</vt:lpstr>
      <vt:lpstr>Calibri Light</vt:lpstr>
      <vt:lpstr>Times</vt:lpstr>
      <vt:lpstr>Wingdings</vt:lpstr>
      <vt:lpstr>Office Theme</vt:lpstr>
      <vt:lpstr>Medical research and innovation: where to look? </vt:lpstr>
      <vt:lpstr>Agenda</vt:lpstr>
      <vt:lpstr>Key Question: where are the best places for health research and innovation?</vt:lpstr>
      <vt:lpstr>We started by trying to understand what were the major trends, and then focused on a main leverage point: location (specifically city)</vt:lpstr>
      <vt:lpstr>We used 5 main data sources:</vt:lpstr>
      <vt:lpstr>Agenda</vt:lpstr>
      <vt:lpstr>Start with diseases: large amount of NIH funding goes to HIV, brain, aging and diabetes related issues </vt:lpstr>
      <vt:lpstr>Next, time:  funding for diseases generally trends with the total NIH funding, but HIV, aging and brain continue to receive high funding regardless</vt:lpstr>
      <vt:lpstr>Now location: California, Massachusetts, and New York have the highest amounts of funding, with the top10 account for over 66% of funding.</vt:lpstr>
      <vt:lpstr>Comparing with incidences of diseases: funding are more likely to go to those states with more research institutes/universities/hospitals;  AND the research focus is not highly consistent with the death/disease rate.</vt:lpstr>
      <vt:lpstr>And, states may (not) specialize in specific diseases </vt:lpstr>
      <vt:lpstr>Agenda</vt:lpstr>
      <vt:lpstr>States  Cities: The largest cities by population per state are also the most funded</vt:lpstr>
      <vt:lpstr>Access to Resources: Cities in the largest states have access to the highest number of physicians and hospitals (TX, NY, CA), but that does not necessarily translate to cities (FL)</vt:lpstr>
      <vt:lpstr>Access to Talent: there is not a significant difference in the number of top 100 schools near the cities - both Boston and New York have 2 of the most schools</vt:lpstr>
      <vt:lpstr>Access to Funding:  Boston and New York receive a disproportionately high amount of NIH funding, while Boston, SF, and San Diego have a disproportionately high number of companies that receive VC funding</vt:lpstr>
      <vt:lpstr>Agenda</vt:lpstr>
      <vt:lpstr>We rank cities based on three criteria: access to talent, funding, and access to resources</vt:lpstr>
      <vt:lpstr>Sample ranking per city (here Los Angeles)</vt:lpstr>
      <vt:lpstr>Based on our ranking, NY and SF are the best places for medical research, while Seattle ranked lowest for the selected cities</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Yingying Xu</dc:creator>
  <cp:lastModifiedBy>Yingying Xu</cp:lastModifiedBy>
  <cp:revision>45</cp:revision>
  <dcterms:created xsi:type="dcterms:W3CDTF">2017-04-13T03:22:05Z</dcterms:created>
  <dcterms:modified xsi:type="dcterms:W3CDTF">2017-04-18T01:02:29Z</dcterms:modified>
</cp:coreProperties>
</file>