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VQMBVJ+n5xguc5eR78Qi1N3RZ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5"/>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5"/>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5"/>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6" name="Shape 76"/>
        <p:cNvGrpSpPr/>
        <p:nvPr/>
      </p:nvGrpSpPr>
      <p:grpSpPr>
        <a:xfrm>
          <a:off x="0" y="0"/>
          <a:ext cx="0" cy="0"/>
          <a:chOff x="0" y="0"/>
          <a:chExt cx="0" cy="0"/>
        </a:xfrm>
      </p:grpSpPr>
      <p:pic>
        <p:nvPicPr>
          <p:cNvPr descr="Celestia-R1---OverlayContentHD.png" id="77" name="Google Shape;7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4" name="Shape 84"/>
        <p:cNvGrpSpPr/>
        <p:nvPr/>
      </p:nvGrpSpPr>
      <p:grpSpPr>
        <a:xfrm>
          <a:off x="0" y="0"/>
          <a:ext cx="0" cy="0"/>
          <a:chOff x="0" y="0"/>
          <a:chExt cx="0" cy="0"/>
        </a:xfrm>
      </p:grpSpPr>
      <p:pic>
        <p:nvPicPr>
          <p:cNvPr descr="Celestia-R1---OverlayContentHD.png" id="85" name="Google Shape;85;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5"/>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1" name="Shape 91"/>
        <p:cNvGrpSpPr/>
        <p:nvPr/>
      </p:nvGrpSpPr>
      <p:grpSpPr>
        <a:xfrm>
          <a:off x="0" y="0"/>
          <a:ext cx="0" cy="0"/>
          <a:chOff x="0" y="0"/>
          <a:chExt cx="0" cy="0"/>
        </a:xfrm>
      </p:grpSpPr>
      <p:pic>
        <p:nvPicPr>
          <p:cNvPr descr="Celestia-R1---OverlayContentHD.png" id="92" name="Google Shape;92;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4" name="Google Shape;94;p2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95" name="Google Shape;95;p2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1" name="Shape 101"/>
        <p:cNvGrpSpPr/>
        <p:nvPr/>
      </p:nvGrpSpPr>
      <p:grpSpPr>
        <a:xfrm>
          <a:off x="0" y="0"/>
          <a:ext cx="0" cy="0"/>
          <a:chOff x="0" y="0"/>
          <a:chExt cx="0" cy="0"/>
        </a:xfrm>
      </p:grpSpPr>
      <p:pic>
        <p:nvPicPr>
          <p:cNvPr descr="Celestia-R1---OverlayContentHD.png" id="102" name="Google Shape;10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7"/>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08" name="Shape 108"/>
        <p:cNvGrpSpPr/>
        <p:nvPr/>
      </p:nvGrpSpPr>
      <p:grpSpPr>
        <a:xfrm>
          <a:off x="0" y="0"/>
          <a:ext cx="0" cy="0"/>
          <a:chOff x="0" y="0"/>
          <a:chExt cx="0" cy="0"/>
        </a:xfrm>
      </p:grpSpPr>
      <p:pic>
        <p:nvPicPr>
          <p:cNvPr descr="Celestia-R1---OverlayContentHD.png" id="109" name="Google Shape;109;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1" name="Google Shape;111;p2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s-ES" sz="8000" cap="none">
                <a:solidFill>
                  <a:schemeClr val="lt1"/>
                </a:solidFill>
                <a:latin typeface="Calibri"/>
                <a:ea typeface="Calibri"/>
                <a:cs typeface="Calibri"/>
                <a:sym typeface="Calibri"/>
              </a:rPr>
              <a:t>“</a:t>
            </a:r>
            <a:endParaRPr/>
          </a:p>
        </p:txBody>
      </p:sp>
      <p:sp>
        <p:nvSpPr>
          <p:cNvPr id="112" name="Google Shape;112;p2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18" name="Shape 118"/>
        <p:cNvGrpSpPr/>
        <p:nvPr/>
      </p:nvGrpSpPr>
      <p:grpSpPr>
        <a:xfrm>
          <a:off x="0" y="0"/>
          <a:ext cx="0" cy="0"/>
          <a:chOff x="0" y="0"/>
          <a:chExt cx="0" cy="0"/>
        </a:xfrm>
      </p:grpSpPr>
      <p:pic>
        <p:nvPicPr>
          <p:cNvPr descr="Celestia-R1---OverlayContentHD.png" id="119" name="Google Shape;11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9"/>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pic>
        <p:nvPicPr>
          <p:cNvPr descr="Celestia-R1---OverlayContentHD.png" id="127" name="Google Shape;127;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0"/>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2" name="Google Shape;132;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1"/>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8" name="Shape 18"/>
        <p:cNvGrpSpPr/>
        <p:nvPr/>
      </p:nvGrpSpPr>
      <p:grpSpPr>
        <a:xfrm>
          <a:off x="0" y="0"/>
          <a:ext cx="0" cy="0"/>
          <a:chOff x="0" y="0"/>
          <a:chExt cx="0" cy="0"/>
        </a:xfrm>
      </p:grpSpPr>
      <p:pic>
        <p:nvPicPr>
          <p:cNvPr descr="Celestia-R1---OverlayContentHD.png" id="19" name="Google Shape;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pic>
        <p:nvPicPr>
          <p:cNvPr descr="Celestia-R1---OverlayContentHD.png" id="26" name="Google Shape;26;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7"/>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pic>
        <p:nvPicPr>
          <p:cNvPr descr="Celestia-R1---OverlayContentHD.png" id="33" name="Google Shape;33;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8"/>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19"/>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19"/>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19"/>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pic>
        <p:nvPicPr>
          <p:cNvPr descr="Celestia-R1---OverlayContentHD.png" id="50" name="Google Shape;50;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pic>
        <p:nvPicPr>
          <p:cNvPr descr="Celestia-R1---OverlayContentHD.png" id="56" name="Google Shape;56;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3"/>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3"/>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s-ES"/>
              <a:t>MANUAL DE USUARIO </a:t>
            </a:r>
            <a:endParaRPr/>
          </a:p>
        </p:txBody>
      </p:sp>
      <p:sp>
        <p:nvSpPr>
          <p:cNvPr id="145" name="Google Shape;145;p1"/>
          <p:cNvSpPr txBox="1"/>
          <p:nvPr>
            <p:ph idx="1" type="subTitle"/>
          </p:nvPr>
        </p:nvSpPr>
        <p:spPr>
          <a:xfrm>
            <a:off x="3962400" y="4385721"/>
            <a:ext cx="7197600" cy="2109600"/>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SzPts val="1800"/>
              <a:buNone/>
            </a:pPr>
            <a:br>
              <a:rPr b="0" lang="es-ES"/>
            </a:br>
            <a:r>
              <a:rPr b="1" i="0" lang="es-ES" sz="1800" u="none" strike="noStrike">
                <a:latin typeface="Times New Roman"/>
                <a:ea typeface="Times New Roman"/>
                <a:cs typeface="Times New Roman"/>
                <a:sym typeface="Times New Roman"/>
              </a:rPr>
              <a:t>PROTOTIPO DE UN SISTEMA DE ALUMBRADO PÚBLICO CON PANELES SOLARES.</a:t>
            </a:r>
            <a:endParaRPr b="1" i="0" sz="1800" u="none" strike="noStrike">
              <a:latin typeface="Times New Roman"/>
              <a:ea typeface="Times New Roman"/>
              <a:cs typeface="Times New Roman"/>
              <a:sym typeface="Times New Roman"/>
            </a:endParaRPr>
          </a:p>
          <a:p>
            <a:pPr indent="0" lvl="0" marL="0" rtl="0" algn="ctr">
              <a:spcBef>
                <a:spcPts val="0"/>
              </a:spcBef>
              <a:spcAft>
                <a:spcPts val="0"/>
              </a:spcAft>
              <a:buSzPts val="1800"/>
              <a:buNone/>
            </a:pPr>
            <a:r>
              <a:t/>
            </a:r>
            <a:endParaRPr b="1">
              <a:latin typeface="Times New Roman"/>
              <a:ea typeface="Times New Roman"/>
              <a:cs typeface="Times New Roman"/>
              <a:sym typeface="Times New Roman"/>
            </a:endParaRPr>
          </a:p>
          <a:p>
            <a:pPr indent="0" lvl="0" marL="0" rtl="0" algn="ctr">
              <a:spcBef>
                <a:spcPts val="0"/>
              </a:spcBef>
              <a:spcAft>
                <a:spcPts val="0"/>
              </a:spcAft>
              <a:buSzPts val="1800"/>
              <a:buNone/>
            </a:pPr>
            <a:r>
              <a:rPr b="1" lang="es-ES">
                <a:latin typeface="Times New Roman"/>
                <a:ea typeface="Times New Roman"/>
                <a:cs typeface="Times New Roman"/>
                <a:sym typeface="Times New Roman"/>
              </a:rPr>
              <a:t>UNIVERSIDAD DEL QUINDIO </a:t>
            </a:r>
            <a:endParaRPr b="1">
              <a:latin typeface="Times New Roman"/>
              <a:ea typeface="Times New Roman"/>
              <a:cs typeface="Times New Roman"/>
              <a:sym typeface="Times New Roman"/>
            </a:endParaRPr>
          </a:p>
          <a:p>
            <a:pPr indent="0" lvl="0" marL="0" rtl="0" algn="ctr">
              <a:spcBef>
                <a:spcPts val="0"/>
              </a:spcBef>
              <a:spcAft>
                <a:spcPts val="0"/>
              </a:spcAft>
              <a:buSzPts val="1800"/>
              <a:buNone/>
            </a:pPr>
            <a:r>
              <a:rPr b="1" lang="es-ES">
                <a:latin typeface="Times New Roman"/>
                <a:ea typeface="Times New Roman"/>
                <a:cs typeface="Times New Roman"/>
                <a:sym typeface="Times New Roman"/>
              </a:rPr>
              <a:t>CDIO III</a:t>
            </a:r>
            <a:endParaRPr b="1">
              <a:latin typeface="Times New Roman"/>
              <a:ea typeface="Times New Roman"/>
              <a:cs typeface="Times New Roman"/>
              <a:sym typeface="Times New Roman"/>
            </a:endParaRPr>
          </a:p>
          <a:p>
            <a:pPr indent="0" lvl="0" marL="0" rtl="0" algn="r">
              <a:spcBef>
                <a:spcPts val="800"/>
              </a:spcBef>
              <a:spcAft>
                <a:spcPts val="0"/>
              </a:spcAft>
              <a:buSzPts val="1800"/>
              <a:buNone/>
            </a:pPr>
            <a:br>
              <a:rPr lang="es-ES"/>
            </a:br>
            <a:endParaRPr/>
          </a:p>
        </p:txBody>
      </p:sp>
      <p:pic>
        <p:nvPicPr>
          <p:cNvPr descr="La Energía Solar Concentrada, Casa, La Energía imagen png - imagen  transparente descarga gratuita" id="146" name="Google Shape;146;p1"/>
          <p:cNvPicPr preferRelativeResize="0"/>
          <p:nvPr/>
        </p:nvPicPr>
        <p:blipFill rotWithShape="1">
          <a:blip r:embed="rId3">
            <a:alphaModFix/>
          </a:blip>
          <a:srcRect b="0" l="0" r="0" t="0"/>
          <a:stretch/>
        </p:blipFill>
        <p:spPr>
          <a:xfrm>
            <a:off x="5723145" y="327991"/>
            <a:ext cx="5814392" cy="3101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pic>
        <p:nvPicPr>
          <p:cNvPr descr="Tipos de Cables Eléctricos: Uso, Medidas, Colores y Aislamientos" id="207" name="Google Shape;207;p10"/>
          <p:cNvPicPr preferRelativeResize="0"/>
          <p:nvPr/>
        </p:nvPicPr>
        <p:blipFill rotWithShape="1">
          <a:blip r:embed="rId3">
            <a:alphaModFix/>
          </a:blip>
          <a:srcRect b="0" l="0" r="0" t="0"/>
          <a:stretch/>
        </p:blipFill>
        <p:spPr>
          <a:xfrm>
            <a:off x="5018652" y="3177989"/>
            <a:ext cx="6487547" cy="2819400"/>
          </a:xfrm>
          <a:prstGeom prst="rect">
            <a:avLst/>
          </a:prstGeom>
          <a:noFill/>
          <a:ln>
            <a:noFill/>
          </a:ln>
        </p:spPr>
      </p:pic>
      <p:sp>
        <p:nvSpPr>
          <p:cNvPr id="208" name="Google Shape;208;p10"/>
          <p:cNvSpPr txBox="1"/>
          <p:nvPr/>
        </p:nvSpPr>
        <p:spPr>
          <a:xfrm>
            <a:off x="685801" y="1882588"/>
            <a:ext cx="451372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CABLES.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Para una debida conexión se debe tener en cuenta el calibre necesario para transportar diferentes magnitudes corriente, tenga en cuenta la siguiente tabla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CUIDADOS PARA UNA OPTIMA UTILIZACIÓN DEL SISTEMA FOTOVOLTAICO.</a:t>
            </a:r>
            <a:br>
              <a:rPr lang="es-ES"/>
            </a:br>
            <a:endParaRPr/>
          </a:p>
        </p:txBody>
      </p:sp>
      <p:sp>
        <p:nvSpPr>
          <p:cNvPr id="214" name="Google Shape;214;p11"/>
          <p:cNvSpPr txBox="1"/>
          <p:nvPr/>
        </p:nvSpPr>
        <p:spPr>
          <a:xfrm>
            <a:off x="914400" y="1936376"/>
            <a:ext cx="8337176"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Una vez instalado el sistema fotovoltaico, es importante que el usuario realice una serie de acciones para prolongar la vida y la eficiencia de dicho sistema.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PANEL SOLAR.</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Debe evitar que algún objeto obstruya la captación de rayos solares en el panel, verifique que no haya elementos cercanos que causen una menor captación de energía solar.</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BATERIA.</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No desconecte , limpie o cambien la batería sin la supervisión de un técnico, utilice la energía almacenada de manera racional para evitar descargas del sistema, evite golpear, cambiar de lugar y proteja la batería del agua.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REGULADOR </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Limpie suavemente la caja con un trapo seco, no intente abrir o arreglar ningún elemento en el panel de control , evite que el regulador se moje o llene de polvo.</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CUIDADOS PARA UNA OPTIMA UTILIZACIÓN DEL SISTEMA FOTOVOLTAICO.</a:t>
            </a:r>
            <a:br>
              <a:rPr lang="es-ES"/>
            </a:br>
            <a:endParaRPr/>
          </a:p>
        </p:txBody>
      </p:sp>
      <p:sp>
        <p:nvSpPr>
          <p:cNvPr id="220" name="Google Shape;220;p12"/>
          <p:cNvSpPr txBox="1"/>
          <p:nvPr/>
        </p:nvSpPr>
        <p:spPr>
          <a:xfrm>
            <a:off x="950259" y="2065867"/>
            <a:ext cx="6113929"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MODULO LDR.</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Proteja el modulo contra golpes o humedad, no intente repararlo sin autorización técnica.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REFLECTOR LED </a:t>
            </a:r>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Limpie  una vez al mes con mucho cuidado , utilice un trapo seco para quitar el exceso de residuos.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¿QUÉ HACER EN CASO DE QUE EL SISTEMA FOTOVOLTAICO DEJE DE FUNCIONAR?</a:t>
            </a:r>
            <a:br>
              <a:rPr lang="es-ES"/>
            </a:br>
            <a:endParaRPr/>
          </a:p>
        </p:txBody>
      </p:sp>
      <p:sp>
        <p:nvSpPr>
          <p:cNvPr id="226" name="Google Shape;226;p13"/>
          <p:cNvSpPr txBox="1"/>
          <p:nvPr/>
        </p:nvSpPr>
        <p:spPr>
          <a:xfrm>
            <a:off x="685801" y="2065867"/>
            <a:ext cx="7687234"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En caso de que se active la alarma en el regulador de carga o que el sistema deje de funcionar correctamente , no intente repararlo.</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Debe comunicarse con el proveedor del sistema fotovoltaico para solicitar una visita técnica en el lugar de instalación de dicho sistema.</a:t>
            </a:r>
            <a:endParaRPr sz="1800">
              <a:solidFill>
                <a:schemeClr val="lt1"/>
              </a:solidFill>
              <a:latin typeface="Calibri"/>
              <a:ea typeface="Calibri"/>
              <a:cs typeface="Calibri"/>
              <a:sym typeface="Calibri"/>
            </a:endParaRPr>
          </a:p>
        </p:txBody>
      </p:sp>
      <p:pic>
        <p:nvPicPr>
          <p:cNvPr descr="Cómo Reparar Archivos Dañados Fácil y Rápido" id="227" name="Google Shape;227;p13"/>
          <p:cNvPicPr preferRelativeResize="0"/>
          <p:nvPr/>
        </p:nvPicPr>
        <p:blipFill rotWithShape="1">
          <a:blip r:embed="rId3">
            <a:alphaModFix/>
          </a:blip>
          <a:srcRect b="0" l="0" r="0" t="0"/>
          <a:stretch/>
        </p:blipFill>
        <p:spPr>
          <a:xfrm>
            <a:off x="8606678" y="2722427"/>
            <a:ext cx="2899521" cy="38273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TABLA DE CONTENIDO  </a:t>
            </a:r>
            <a:endParaRPr/>
          </a:p>
        </p:txBody>
      </p:sp>
      <p:sp>
        <p:nvSpPr>
          <p:cNvPr id="152" name="Google Shape;152;p2"/>
          <p:cNvSpPr txBox="1"/>
          <p:nvPr/>
        </p:nvSpPr>
        <p:spPr>
          <a:xfrm>
            <a:off x="685801" y="1815548"/>
            <a:ext cx="5145156"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Utilidad del manual</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¿Por qué usar energías renovables?.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Componentes del sistema Domiciliario (SDF)</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Cuidados para una optima utilización del sistema fotovoltaico.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Calibri"/>
                <a:ea typeface="Calibri"/>
                <a:cs typeface="Calibri"/>
                <a:sym typeface="Calibri"/>
              </a:rPr>
              <a:t>¿Qué hacer en caso de que el sistema fotovoltaico deje de funcionar?</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UTILIDAD DEL MANUAL</a:t>
            </a:r>
            <a:endParaRPr/>
          </a:p>
        </p:txBody>
      </p:sp>
      <p:sp>
        <p:nvSpPr>
          <p:cNvPr id="158" name="Google Shape;158;p3"/>
          <p:cNvSpPr txBox="1"/>
          <p:nvPr/>
        </p:nvSpPr>
        <p:spPr>
          <a:xfrm>
            <a:off x="646045" y="1802296"/>
            <a:ext cx="9306338"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Este manual será de gran importancia para indicar la manera correcta y optima en la cual puede sacar todo el provecho del sistema fotovoltaico que ha sido debidamente instalado en su lugar de residencia.</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Se indicaran los cuidados que debe proporcionarle al sistema de fotovoltaico para que puedan utilizarlo de una manera segura y eficiente, además de indicar los diferentes componentes que conforman el sistema instalado.</a:t>
            </a:r>
            <a:endParaRPr b="0" i="0" sz="1800" u="none" cap="none" strike="noStrike">
              <a:solidFill>
                <a:schemeClr val="lt1"/>
              </a:solidFill>
              <a:latin typeface="Calibri"/>
              <a:ea typeface="Calibri"/>
              <a:cs typeface="Calibri"/>
              <a:sym typeface="Calibri"/>
            </a:endParaRPr>
          </a:p>
        </p:txBody>
      </p:sp>
      <p:pic>
        <p:nvPicPr>
          <p:cNvPr descr="Manual de funciones : Importancia, elementos y utilidad del manual de  funciones" id="159" name="Google Shape;159;p3"/>
          <p:cNvPicPr preferRelativeResize="0"/>
          <p:nvPr/>
        </p:nvPicPr>
        <p:blipFill rotWithShape="1">
          <a:blip r:embed="rId3">
            <a:alphaModFix/>
          </a:blip>
          <a:srcRect b="0" l="0" r="0" t="0"/>
          <a:stretch/>
        </p:blipFill>
        <p:spPr>
          <a:xfrm>
            <a:off x="8717930" y="3429000"/>
            <a:ext cx="3333750" cy="33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¿POR QUÉ USAR ENERGÍAS RENOVABLES?.</a:t>
            </a:r>
            <a:br>
              <a:rPr lang="es-ES"/>
            </a:br>
            <a:endParaRPr/>
          </a:p>
        </p:txBody>
      </p:sp>
      <p:sp>
        <p:nvSpPr>
          <p:cNvPr id="165" name="Google Shape;165;p4"/>
          <p:cNvSpPr txBox="1"/>
          <p:nvPr/>
        </p:nvSpPr>
        <p:spPr>
          <a:xfrm>
            <a:off x="874644" y="1497496"/>
            <a:ext cx="7803192"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A través de los años se ha observado que el medio ambiente se ha deteriorado inmensamente  debido a la gran revolución tecnológica e industrial que genera un aumento en los gases de efecto invernadero debido a que usan combustibles fósiles para  dar energía a sus grandes empresas para dar energía a todos los procesos que son necesarios para obtener un producto.</a:t>
            </a:r>
            <a:endParaRPr/>
          </a:p>
          <a:p>
            <a:pPr indent="0" lvl="0" marL="0" marR="0" rtl="0" algn="just">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s-ES" sz="1800" u="none" cap="none" strike="noStrike">
                <a:solidFill>
                  <a:schemeClr val="lt1"/>
                </a:solidFill>
                <a:latin typeface="Calibri"/>
                <a:ea typeface="Calibri"/>
                <a:cs typeface="Calibri"/>
                <a:sym typeface="Calibri"/>
              </a:rPr>
              <a:t>Es por eso que se ha optado por el uso de energías renovables amigables con el medio ambiente y de uso inagotable, ya que estas no generan ningún efecto secundario en el ambiente, este es el caso de la Energía solar, en donde este tipo de energía utiliza como fuente de suministro energético los rayos solares los cuales son aprovechados mediante el uso de un sistema fotovoltaico el cual se encargara de transformar la energía solar en energía eléctrica la cual será usada para alimentar una gran cantidad de dispositivos que requieran energía eléctrica para su funcionamiento.</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Símbolo de reciclaje con energías renovables | Vector Gratis" id="166" name="Google Shape;166;p4"/>
          <p:cNvPicPr preferRelativeResize="0"/>
          <p:nvPr/>
        </p:nvPicPr>
        <p:blipFill rotWithShape="1">
          <a:blip r:embed="rId3">
            <a:alphaModFix/>
          </a:blip>
          <a:srcRect b="0" l="0" r="0" t="0"/>
          <a:stretch/>
        </p:blipFill>
        <p:spPr>
          <a:xfrm>
            <a:off x="8866679" y="1857655"/>
            <a:ext cx="3142690" cy="31426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 </a:t>
            </a:r>
            <a:br>
              <a:rPr lang="es-ES"/>
            </a:br>
            <a:endParaRPr/>
          </a:p>
        </p:txBody>
      </p:sp>
      <p:sp>
        <p:nvSpPr>
          <p:cNvPr id="172" name="Google Shape;172;p5"/>
          <p:cNvSpPr txBox="1"/>
          <p:nvPr/>
        </p:nvSpPr>
        <p:spPr>
          <a:xfrm>
            <a:off x="685801" y="1616765"/>
            <a:ext cx="8511208"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A continuación se encontraran los elementos mas importantes y sus respectivas 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Panel solar monocristalino, es el elemento encargado de captar los rayos del sol y los transforma en energía eléctrica .</a:t>
            </a:r>
            <a:endParaRPr/>
          </a:p>
          <a:p>
            <a:pPr indent="0" lvl="0" marL="0" marR="0" rtl="0" algn="just">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Características: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Máximo poder de energía 152 W</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Tolerancia (%) 3%</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Voltaje en circuito abierto  21,96 V</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Voltaje máximo 17,57</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Máxima potencia de corriente  8.54</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Corriente en corto circuito 10,2 A</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Eficiencia modulo (%) 17.3</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Eficiencia celdas solares (%) 19.1</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Caja de terminales IP65</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Arial"/>
                <a:ea typeface="Arial"/>
                <a:cs typeface="Arial"/>
                <a:sym typeface="Arial"/>
              </a:rPr>
              <a:t>Temperatura operación -40 -85 Celsius</a:t>
            </a:r>
            <a:r>
              <a:rPr lang="es-ES" sz="1800">
                <a:solidFill>
                  <a:schemeClr val="lt1"/>
                </a:solidFill>
                <a:latin typeface="Calibri"/>
                <a:ea typeface="Calibri"/>
                <a:cs typeface="Calibri"/>
                <a:sym typeface="Calibri"/>
              </a:rPr>
              <a:t>                                                                        </a:t>
            </a:r>
            <a:endParaRPr/>
          </a:p>
        </p:txBody>
      </p:sp>
      <p:pic>
        <p:nvPicPr>
          <p:cNvPr id="173" name="Google Shape;173;p5"/>
          <p:cNvPicPr preferRelativeResize="0"/>
          <p:nvPr/>
        </p:nvPicPr>
        <p:blipFill rotWithShape="1">
          <a:blip r:embed="rId3">
            <a:alphaModFix/>
          </a:blip>
          <a:srcRect b="0" l="0" r="0" t="0"/>
          <a:stretch/>
        </p:blipFill>
        <p:spPr>
          <a:xfrm>
            <a:off x="8778221" y="3429000"/>
            <a:ext cx="2457793" cy="27150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sp>
        <p:nvSpPr>
          <p:cNvPr id="179" name="Google Shape;179;p6"/>
          <p:cNvSpPr txBox="1"/>
          <p:nvPr/>
        </p:nvSpPr>
        <p:spPr>
          <a:xfrm>
            <a:off x="824754" y="1721224"/>
            <a:ext cx="6651812"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Batería </a:t>
            </a:r>
            <a:r>
              <a:rPr lang="es-ES" sz="1800">
                <a:solidFill>
                  <a:schemeClr val="lt1"/>
                </a:solidFill>
                <a:latin typeface="Arial"/>
                <a:ea typeface="Arial"/>
                <a:cs typeface="Arial"/>
                <a:sym typeface="Arial"/>
              </a:rPr>
              <a:t>en </a:t>
            </a:r>
            <a:r>
              <a:rPr b="0" i="0" lang="es-ES" sz="1800" u="none" strike="noStrike">
                <a:solidFill>
                  <a:schemeClr val="lt1"/>
                </a:solidFill>
                <a:latin typeface="Arial"/>
                <a:ea typeface="Arial"/>
                <a:cs typeface="Arial"/>
                <a:sym typeface="Arial"/>
              </a:rPr>
              <a:t>Gel</a:t>
            </a:r>
            <a:r>
              <a:rPr lang="es-ES" sz="1800">
                <a:solidFill>
                  <a:schemeClr val="lt1"/>
                </a:solidFill>
                <a:latin typeface="Arial"/>
                <a:ea typeface="Arial"/>
                <a:cs typeface="Arial"/>
                <a:sym typeface="Arial"/>
              </a:rPr>
              <a:t>, es elemento encargado de almacenar la energía eléctrica producida por el panel solar , energía que se puede utilizar en cualquier hora del dia.</a:t>
            </a:r>
            <a:endParaRPr b="0" i="0" sz="1800" u="none" strike="noStrike">
              <a:solidFill>
                <a:schemeClr val="lt1"/>
              </a:solidFill>
              <a:latin typeface="Arial"/>
              <a:ea typeface="Arial"/>
              <a:cs typeface="Arial"/>
              <a:sym typeface="Arial"/>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Voltaje máximo  12V</a:t>
            </a:r>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Corriente máxima 55 Ah</a:t>
            </a:r>
            <a:endParaRPr/>
          </a:p>
          <a:p>
            <a:pPr indent="-228600" lvl="0" marL="342900" marR="0" rtl="0" algn="l">
              <a:spcBef>
                <a:spcPts val="0"/>
              </a:spcBef>
              <a:spcAft>
                <a:spcPts val="0"/>
              </a:spcAft>
              <a:buClr>
                <a:schemeClr val="lt1"/>
              </a:buClr>
              <a:buSzPts val="1800"/>
              <a:buFont typeface="Calibri"/>
              <a:buNone/>
            </a:pPr>
            <a:r>
              <a:t/>
            </a:r>
            <a:endParaRPr b="0" i="0" sz="1800" u="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0" name="Google Shape;180;p6"/>
          <p:cNvPicPr preferRelativeResize="0"/>
          <p:nvPr/>
        </p:nvPicPr>
        <p:blipFill rotWithShape="1">
          <a:blip r:embed="rId3">
            <a:alphaModFix/>
          </a:blip>
          <a:srcRect b="0" l="0" r="0" t="0"/>
          <a:stretch/>
        </p:blipFill>
        <p:spPr>
          <a:xfrm>
            <a:off x="8586615" y="1721224"/>
            <a:ext cx="2600627" cy="28090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a:t>
            </a:r>
            <a:br>
              <a:rPr lang="es-ES"/>
            </a:br>
            <a:endParaRPr/>
          </a:p>
        </p:txBody>
      </p:sp>
      <p:sp>
        <p:nvSpPr>
          <p:cNvPr id="186" name="Google Shape;186;p7"/>
          <p:cNvSpPr txBox="1"/>
          <p:nvPr/>
        </p:nvSpPr>
        <p:spPr>
          <a:xfrm>
            <a:off x="1181712" y="1667435"/>
            <a:ext cx="9181488"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strike="noStrike">
                <a:solidFill>
                  <a:schemeClr val="lt1"/>
                </a:solidFill>
                <a:latin typeface="Arial"/>
                <a:ea typeface="Arial"/>
                <a:cs typeface="Arial"/>
                <a:sym typeface="Arial"/>
              </a:rPr>
              <a:t>Regulador carga batería panel solar , es el elemento que se encarga de informar el estado de la batería, el cual evita que se genere una sobrecarga (Exceso de energía almacenada) o que se consuma toda la energía almacenada (descarga ) .</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0" lvl="0" marL="0" marR="0" rtl="0" algn="just">
              <a:spcBef>
                <a:spcPts val="0"/>
              </a:spcBef>
              <a:spcAft>
                <a:spcPts val="0"/>
              </a:spcAft>
              <a:buNone/>
            </a:pPr>
            <a:r>
              <a:rPr lang="es-ES" sz="1800">
                <a:solidFill>
                  <a:schemeClr val="lt1"/>
                </a:solidFill>
                <a:latin typeface="Arial"/>
                <a:ea typeface="Arial"/>
                <a:cs typeface="Arial"/>
                <a:sym typeface="Arial"/>
              </a:rPr>
              <a:t>Características</a:t>
            </a:r>
            <a:endParaRPr/>
          </a:p>
          <a:p>
            <a:pPr indent="0" lvl="0" marL="0" marR="0" rtl="0" algn="just">
              <a:spcBef>
                <a:spcPts val="0"/>
              </a:spcBef>
              <a:spcAft>
                <a:spcPts val="0"/>
              </a:spcAft>
              <a:buNone/>
            </a:pPr>
            <a:r>
              <a:t/>
            </a:r>
            <a:endParaRPr sz="1800">
              <a:solidFill>
                <a:schemeClr val="lt1"/>
              </a:solidFill>
              <a:latin typeface="Arial"/>
              <a:ea typeface="Arial"/>
              <a:cs typeface="Arial"/>
              <a:sym typeface="Arial"/>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Tensión Voltaje: DC 12V / 24V</a:t>
            </a:r>
            <a:br>
              <a:rPr lang="es-E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Corriente de carga: 20A</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87" name="Google Shape;187;p7"/>
          <p:cNvPicPr preferRelativeResize="0"/>
          <p:nvPr/>
        </p:nvPicPr>
        <p:blipFill rotWithShape="1">
          <a:blip r:embed="rId3">
            <a:alphaModFix/>
          </a:blip>
          <a:srcRect b="0" l="0" r="0" t="0"/>
          <a:stretch/>
        </p:blipFill>
        <p:spPr>
          <a:xfrm>
            <a:off x="7978588" y="3797842"/>
            <a:ext cx="3769739" cy="24715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s-ES"/>
              <a:t>COMPONENTES DEL SISTEMA ALUMBRADO CON PANEL SOLAR</a:t>
            </a:r>
            <a:br>
              <a:rPr lang="es-ES"/>
            </a:br>
            <a:endParaRPr/>
          </a:p>
        </p:txBody>
      </p:sp>
      <p:sp>
        <p:nvSpPr>
          <p:cNvPr id="193" name="Google Shape;193;p8"/>
          <p:cNvSpPr txBox="1"/>
          <p:nvPr/>
        </p:nvSpPr>
        <p:spPr>
          <a:xfrm>
            <a:off x="932329" y="1577789"/>
            <a:ext cx="6091323"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Modulo LDR con relé, es el elemento que se encarga del control del encendido o apagado de la lampara led.</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Características</a:t>
            </a:r>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Bobina del relé : 12 VDC</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Corriente de los contactos del relé: 10 Amperios</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Con potenciómetro para la sensibilidad de la fotocelda</a:t>
            </a:r>
            <a:endParaRPr sz="18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800"/>
              <a:buFont typeface="Calibri"/>
              <a:buAutoNum type="arabicPeriod"/>
            </a:pPr>
            <a:r>
              <a:rPr b="0" i="0" lang="es-ES" sz="1800">
                <a:solidFill>
                  <a:schemeClr val="lt1"/>
                </a:solidFill>
                <a:latin typeface="Proxima Nova"/>
                <a:ea typeface="Proxima Nova"/>
                <a:cs typeface="Proxima Nova"/>
                <a:sym typeface="Proxima Nova"/>
              </a:rPr>
              <a:t>Fotocelda de 5mm</a:t>
            </a: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pic>
        <p:nvPicPr>
          <p:cNvPr id="194" name="Google Shape;194;p8"/>
          <p:cNvPicPr preferRelativeResize="0"/>
          <p:nvPr/>
        </p:nvPicPr>
        <p:blipFill rotWithShape="1">
          <a:blip r:embed="rId3">
            <a:alphaModFix/>
          </a:blip>
          <a:srcRect b="0" l="0" r="0" t="0"/>
          <a:stretch/>
        </p:blipFill>
        <p:spPr>
          <a:xfrm>
            <a:off x="8428382" y="3690355"/>
            <a:ext cx="2498121" cy="22035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s-ES"/>
              <a:t>COMPONENTES DEL SISTEMA ALUMBRADO CON PANEL SOLAR</a:t>
            </a:r>
            <a:endParaRPr/>
          </a:p>
        </p:txBody>
      </p:sp>
      <p:pic>
        <p:nvPicPr>
          <p:cNvPr id="200" name="Google Shape;200;p9"/>
          <p:cNvPicPr preferRelativeResize="0"/>
          <p:nvPr/>
        </p:nvPicPr>
        <p:blipFill rotWithShape="1">
          <a:blip r:embed="rId3">
            <a:alphaModFix/>
          </a:blip>
          <a:srcRect b="0" l="0" r="0" t="0"/>
          <a:stretch/>
        </p:blipFill>
        <p:spPr>
          <a:xfrm>
            <a:off x="8271391" y="1717987"/>
            <a:ext cx="3234808" cy="3097804"/>
          </a:xfrm>
          <a:prstGeom prst="rect">
            <a:avLst/>
          </a:prstGeom>
          <a:noFill/>
          <a:ln>
            <a:noFill/>
          </a:ln>
        </p:spPr>
      </p:pic>
      <p:sp>
        <p:nvSpPr>
          <p:cNvPr id="201" name="Google Shape;201;p9"/>
          <p:cNvSpPr txBox="1"/>
          <p:nvPr/>
        </p:nvSpPr>
        <p:spPr>
          <a:xfrm>
            <a:off x="896471" y="1882588"/>
            <a:ext cx="6436658"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Reflector LED, es el elemento encargado de utilizar la energía eléctrica para iluminar la zona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Características: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Potencia 20 W</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Vida útil 30.000 Horas</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Voltaje 12V-24V</a:t>
            </a:r>
            <a:endParaRPr/>
          </a:p>
          <a:p>
            <a:pPr indent="-342900" lvl="0" marL="342900" marR="0" rtl="0" algn="just">
              <a:spcBef>
                <a:spcPts val="0"/>
              </a:spcBef>
              <a:spcAft>
                <a:spcPts val="0"/>
              </a:spcAft>
              <a:buClr>
                <a:schemeClr val="lt1"/>
              </a:buClr>
              <a:buSzPts val="1800"/>
              <a:buFont typeface="Calibri"/>
              <a:buAutoNum type="arabicPeriod"/>
            </a:pPr>
            <a:r>
              <a:rPr lang="es-ES" sz="1800">
                <a:solidFill>
                  <a:schemeClr val="lt1"/>
                </a:solidFill>
                <a:latin typeface="Calibri"/>
                <a:ea typeface="Calibri"/>
                <a:cs typeface="Calibri"/>
                <a:sym typeface="Calibri"/>
              </a:rPr>
              <a:t>Lumen 1600</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2021-11-24T19:25:29Z</dcterms:created>
  <dc:creator>rafaelcriolloc@hotmail.com</dc:creator>
</cp:coreProperties>
</file>