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jVDZYX7Nxe6FefOZTTJhIlrQg8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7.xml"/><Relationship Id="rId22" Type="http://schemas.openxmlformats.org/officeDocument/2006/relationships/font" Target="fonts/ProximaNova-italic.fntdata"/><Relationship Id="rId10" Type="http://schemas.openxmlformats.org/officeDocument/2006/relationships/slide" Target="slides/slide6.xml"/><Relationship Id="rId21" Type="http://schemas.openxmlformats.org/officeDocument/2006/relationships/font" Target="fonts/ProximaNova-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6d3014e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06d3014e1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6d3014e13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6d3014e1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15"/>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15"/>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5"/>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15"/>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5"/>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76" name="Shape 76"/>
        <p:cNvGrpSpPr/>
        <p:nvPr/>
      </p:nvGrpSpPr>
      <p:grpSpPr>
        <a:xfrm>
          <a:off x="0" y="0"/>
          <a:ext cx="0" cy="0"/>
          <a:chOff x="0" y="0"/>
          <a:chExt cx="0" cy="0"/>
        </a:xfrm>
      </p:grpSpPr>
      <p:pic>
        <p:nvPicPr>
          <p:cNvPr descr="Celestia-R1---OverlayContentHD.png" id="77" name="Google Shape;77;p2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24"/>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0" name="Google Shape;80;p24"/>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2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84" name="Shape 84"/>
        <p:cNvGrpSpPr/>
        <p:nvPr/>
      </p:nvGrpSpPr>
      <p:grpSpPr>
        <a:xfrm>
          <a:off x="0" y="0"/>
          <a:ext cx="0" cy="0"/>
          <a:chOff x="0" y="0"/>
          <a:chExt cx="0" cy="0"/>
        </a:xfrm>
      </p:grpSpPr>
      <p:pic>
        <p:nvPicPr>
          <p:cNvPr descr="Celestia-R1---OverlayContentHD.png" id="85" name="Google Shape;85;p2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25"/>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2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91" name="Shape 91"/>
        <p:cNvGrpSpPr/>
        <p:nvPr/>
      </p:nvGrpSpPr>
      <p:grpSpPr>
        <a:xfrm>
          <a:off x="0" y="0"/>
          <a:ext cx="0" cy="0"/>
          <a:chOff x="0" y="0"/>
          <a:chExt cx="0" cy="0"/>
        </a:xfrm>
      </p:grpSpPr>
      <p:pic>
        <p:nvPicPr>
          <p:cNvPr descr="Celestia-R1---OverlayContentHD.png" id="92" name="Google Shape;92;p2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26"/>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s-ES" sz="8000" cap="none">
                <a:solidFill>
                  <a:schemeClr val="lt1"/>
                </a:solidFill>
                <a:latin typeface="Calibri"/>
                <a:ea typeface="Calibri"/>
                <a:cs typeface="Calibri"/>
                <a:sym typeface="Calibri"/>
              </a:rPr>
              <a:t>”</a:t>
            </a:r>
            <a:endParaRPr/>
          </a:p>
        </p:txBody>
      </p:sp>
      <p:sp>
        <p:nvSpPr>
          <p:cNvPr id="94" name="Google Shape;94;p26"/>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s-ES" sz="8000" cap="none">
                <a:solidFill>
                  <a:schemeClr val="lt1"/>
                </a:solidFill>
                <a:latin typeface="Calibri"/>
                <a:ea typeface="Calibri"/>
                <a:cs typeface="Calibri"/>
                <a:sym typeface="Calibri"/>
              </a:rPr>
              <a:t>“</a:t>
            </a:r>
            <a:endParaRPr/>
          </a:p>
        </p:txBody>
      </p:sp>
      <p:sp>
        <p:nvSpPr>
          <p:cNvPr id="95" name="Google Shape;95;p26"/>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6"/>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26"/>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2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01" name="Shape 101"/>
        <p:cNvGrpSpPr/>
        <p:nvPr/>
      </p:nvGrpSpPr>
      <p:grpSpPr>
        <a:xfrm>
          <a:off x="0" y="0"/>
          <a:ext cx="0" cy="0"/>
          <a:chOff x="0" y="0"/>
          <a:chExt cx="0" cy="0"/>
        </a:xfrm>
      </p:grpSpPr>
      <p:pic>
        <p:nvPicPr>
          <p:cNvPr descr="Celestia-R1---OverlayContentHD.png" id="102" name="Google Shape;102;p2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27"/>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7"/>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2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r la tarjeta de nombre">
  <p:cSld name="Citar la tarjeta de nombre">
    <p:spTree>
      <p:nvGrpSpPr>
        <p:cNvPr id="108" name="Shape 108"/>
        <p:cNvGrpSpPr/>
        <p:nvPr/>
      </p:nvGrpSpPr>
      <p:grpSpPr>
        <a:xfrm>
          <a:off x="0" y="0"/>
          <a:ext cx="0" cy="0"/>
          <a:chOff x="0" y="0"/>
          <a:chExt cx="0" cy="0"/>
        </a:xfrm>
      </p:grpSpPr>
      <p:pic>
        <p:nvPicPr>
          <p:cNvPr descr="Celestia-R1---OverlayContentHD.png" id="109" name="Google Shape;109;p2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28"/>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s-ES" sz="8000" cap="none">
                <a:solidFill>
                  <a:schemeClr val="lt1"/>
                </a:solidFill>
                <a:latin typeface="Calibri"/>
                <a:ea typeface="Calibri"/>
                <a:cs typeface="Calibri"/>
                <a:sym typeface="Calibri"/>
              </a:rPr>
              <a:t>”</a:t>
            </a:r>
            <a:endParaRPr/>
          </a:p>
        </p:txBody>
      </p:sp>
      <p:sp>
        <p:nvSpPr>
          <p:cNvPr id="111" name="Google Shape;111;p28"/>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s-ES" sz="8000" cap="none">
                <a:solidFill>
                  <a:schemeClr val="lt1"/>
                </a:solidFill>
                <a:latin typeface="Calibri"/>
                <a:ea typeface="Calibri"/>
                <a:cs typeface="Calibri"/>
                <a:sym typeface="Calibri"/>
              </a:rPr>
              <a:t>“</a:t>
            </a:r>
            <a:endParaRPr/>
          </a:p>
        </p:txBody>
      </p:sp>
      <p:sp>
        <p:nvSpPr>
          <p:cNvPr id="112" name="Google Shape;112;p28"/>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28"/>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2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ro o falso">
  <p:cSld name="Verdadero o falso">
    <p:spTree>
      <p:nvGrpSpPr>
        <p:cNvPr id="118" name="Shape 118"/>
        <p:cNvGrpSpPr/>
        <p:nvPr/>
      </p:nvGrpSpPr>
      <p:grpSpPr>
        <a:xfrm>
          <a:off x="0" y="0"/>
          <a:ext cx="0" cy="0"/>
          <a:chOff x="0" y="0"/>
          <a:chExt cx="0" cy="0"/>
        </a:xfrm>
      </p:grpSpPr>
      <p:pic>
        <p:nvPicPr>
          <p:cNvPr descr="Celestia-R1---OverlayContentHD.png" id="119" name="Google Shape;119;p2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29"/>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9"/>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29"/>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2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6" name="Shape 126"/>
        <p:cNvGrpSpPr/>
        <p:nvPr/>
      </p:nvGrpSpPr>
      <p:grpSpPr>
        <a:xfrm>
          <a:off x="0" y="0"/>
          <a:ext cx="0" cy="0"/>
          <a:chOff x="0" y="0"/>
          <a:chExt cx="0" cy="0"/>
        </a:xfrm>
      </p:grpSpPr>
      <p:pic>
        <p:nvPicPr>
          <p:cNvPr descr="Celestia-R1---OverlayContentHD.png" id="127" name="Google Shape;127;p3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30"/>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9" name="Google Shape;129;p3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32" name="Google Shape;132;p3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3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31"/>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1"/>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3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8" name="Shape 18"/>
        <p:cNvGrpSpPr/>
        <p:nvPr/>
      </p:nvGrpSpPr>
      <p:grpSpPr>
        <a:xfrm>
          <a:off x="0" y="0"/>
          <a:ext cx="0" cy="0"/>
          <a:chOff x="0" y="0"/>
          <a:chExt cx="0" cy="0"/>
        </a:xfrm>
      </p:grpSpPr>
      <p:pic>
        <p:nvPicPr>
          <p:cNvPr descr="Celestia-R1---OverlayContentHD.png" id="19" name="Google Shape;19;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1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2" name="Google Shape;22;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5" name="Shape 25"/>
        <p:cNvGrpSpPr/>
        <p:nvPr/>
      </p:nvGrpSpPr>
      <p:grpSpPr>
        <a:xfrm>
          <a:off x="0" y="0"/>
          <a:ext cx="0" cy="0"/>
          <a:chOff x="0" y="0"/>
          <a:chExt cx="0" cy="0"/>
        </a:xfrm>
      </p:grpSpPr>
      <p:pic>
        <p:nvPicPr>
          <p:cNvPr descr="Celestia-R1---OverlayContentHD.png" id="26" name="Google Shape;26;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17"/>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29" name="Google Shape;29;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2" name="Shape 32"/>
        <p:cNvGrpSpPr/>
        <p:nvPr/>
      </p:nvGrpSpPr>
      <p:grpSpPr>
        <a:xfrm>
          <a:off x="0" y="0"/>
          <a:ext cx="0" cy="0"/>
          <a:chOff x="0" y="0"/>
          <a:chExt cx="0" cy="0"/>
        </a:xfrm>
      </p:grpSpPr>
      <p:pic>
        <p:nvPicPr>
          <p:cNvPr descr="Celestia-R1---OverlayContentHD.png" id="33" name="Google Shape;33;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4" name="Google Shape;34;p1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6" name="Google Shape;36;p18"/>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7" name="Google Shape;37;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3" name="Google Shape;43;p19"/>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4" name="Google Shape;44;p19"/>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5" name="Google Shape;45;p19"/>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6" name="Google Shape;46;p1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pic>
        <p:nvPicPr>
          <p:cNvPr descr="Celestia-R1---OverlayContentHD.png" id="50" name="Google Shape;50;p2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1" name="Google Shape;51;p2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5" name="Shape 55"/>
        <p:cNvGrpSpPr/>
        <p:nvPr/>
      </p:nvGrpSpPr>
      <p:grpSpPr>
        <a:xfrm>
          <a:off x="0" y="0"/>
          <a:ext cx="0" cy="0"/>
          <a:chOff x="0" y="0"/>
          <a:chExt cx="0" cy="0"/>
        </a:xfrm>
      </p:grpSpPr>
      <p:pic>
        <p:nvPicPr>
          <p:cNvPr descr="Celestia-R1---OverlayContentHD.png" id="56" name="Google Shape;56;p2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7" name="Google Shape;57;p2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2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22"/>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22"/>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2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2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23"/>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2" name="Google Shape;72;p23"/>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2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4"/>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4800"/>
              <a:buFont typeface="Calibri"/>
              <a:buNone/>
            </a:pPr>
            <a:r>
              <a:rPr lang="es-ES"/>
              <a:t>MANUAL DE USUARIO </a:t>
            </a:r>
            <a:endParaRPr/>
          </a:p>
        </p:txBody>
      </p:sp>
      <p:sp>
        <p:nvSpPr>
          <p:cNvPr id="145" name="Google Shape;145;p1"/>
          <p:cNvSpPr txBox="1"/>
          <p:nvPr>
            <p:ph idx="1" type="subTitle"/>
          </p:nvPr>
        </p:nvSpPr>
        <p:spPr>
          <a:xfrm>
            <a:off x="3962400" y="4385721"/>
            <a:ext cx="7197600" cy="2109600"/>
          </a:xfrm>
          <a:prstGeom prst="rect">
            <a:avLst/>
          </a:prstGeom>
          <a:noFill/>
          <a:ln>
            <a:noFill/>
          </a:ln>
        </p:spPr>
        <p:txBody>
          <a:bodyPr anchorCtr="0" anchor="t" bIns="45700" lIns="91425" spcFirstLastPara="1" rIns="91425" wrap="square" tIns="45700">
            <a:normAutofit lnSpcReduction="20000"/>
          </a:bodyPr>
          <a:lstStyle/>
          <a:p>
            <a:pPr indent="0" lvl="0" marL="0" rtl="0" algn="ctr">
              <a:spcBef>
                <a:spcPts val="0"/>
              </a:spcBef>
              <a:spcAft>
                <a:spcPts val="0"/>
              </a:spcAft>
              <a:buSzPts val="1800"/>
              <a:buNone/>
            </a:pPr>
            <a:br>
              <a:rPr b="0" lang="es-ES"/>
            </a:br>
            <a:r>
              <a:rPr b="1" i="0" lang="es-ES" sz="1800" u="none" strike="noStrike">
                <a:latin typeface="Times New Roman"/>
                <a:ea typeface="Times New Roman"/>
                <a:cs typeface="Times New Roman"/>
                <a:sym typeface="Times New Roman"/>
              </a:rPr>
              <a:t>PROTOTIPO DE UN SISTEMA DE ALUMBRADO PÚBLICO CON PANELES SOLARES.</a:t>
            </a:r>
            <a:endParaRPr b="1" i="0" sz="1800" u="none" strike="noStrike">
              <a:latin typeface="Times New Roman"/>
              <a:ea typeface="Times New Roman"/>
              <a:cs typeface="Times New Roman"/>
              <a:sym typeface="Times New Roman"/>
            </a:endParaRPr>
          </a:p>
          <a:p>
            <a:pPr indent="0" lvl="0" marL="0" rtl="0" algn="ctr">
              <a:spcBef>
                <a:spcPts val="0"/>
              </a:spcBef>
              <a:spcAft>
                <a:spcPts val="0"/>
              </a:spcAft>
              <a:buSzPts val="1800"/>
              <a:buNone/>
            </a:pPr>
            <a:r>
              <a:t/>
            </a:r>
            <a:endParaRPr b="1">
              <a:latin typeface="Times New Roman"/>
              <a:ea typeface="Times New Roman"/>
              <a:cs typeface="Times New Roman"/>
              <a:sym typeface="Times New Roman"/>
            </a:endParaRPr>
          </a:p>
          <a:p>
            <a:pPr indent="0" lvl="0" marL="0" rtl="0" algn="ctr">
              <a:spcBef>
                <a:spcPts val="0"/>
              </a:spcBef>
              <a:spcAft>
                <a:spcPts val="0"/>
              </a:spcAft>
              <a:buSzPts val="1800"/>
              <a:buNone/>
            </a:pPr>
            <a:r>
              <a:rPr b="1" lang="es-ES">
                <a:latin typeface="Times New Roman"/>
                <a:ea typeface="Times New Roman"/>
                <a:cs typeface="Times New Roman"/>
                <a:sym typeface="Times New Roman"/>
              </a:rPr>
              <a:t>UNIVERSIDAD DEL QUINDIO </a:t>
            </a:r>
            <a:endParaRPr b="1">
              <a:latin typeface="Times New Roman"/>
              <a:ea typeface="Times New Roman"/>
              <a:cs typeface="Times New Roman"/>
              <a:sym typeface="Times New Roman"/>
            </a:endParaRPr>
          </a:p>
          <a:p>
            <a:pPr indent="0" lvl="0" marL="0" rtl="0" algn="ctr">
              <a:spcBef>
                <a:spcPts val="0"/>
              </a:spcBef>
              <a:spcAft>
                <a:spcPts val="0"/>
              </a:spcAft>
              <a:buSzPts val="1800"/>
              <a:buNone/>
            </a:pPr>
            <a:r>
              <a:rPr b="1" lang="es-ES">
                <a:latin typeface="Times New Roman"/>
                <a:ea typeface="Times New Roman"/>
                <a:cs typeface="Times New Roman"/>
                <a:sym typeface="Times New Roman"/>
              </a:rPr>
              <a:t>CDIO III</a:t>
            </a:r>
            <a:endParaRPr b="1">
              <a:latin typeface="Times New Roman"/>
              <a:ea typeface="Times New Roman"/>
              <a:cs typeface="Times New Roman"/>
              <a:sym typeface="Times New Roman"/>
            </a:endParaRPr>
          </a:p>
          <a:p>
            <a:pPr indent="0" lvl="0" marL="0" rtl="0" algn="r">
              <a:spcBef>
                <a:spcPts val="800"/>
              </a:spcBef>
              <a:spcAft>
                <a:spcPts val="0"/>
              </a:spcAft>
              <a:buSzPts val="1800"/>
              <a:buNone/>
            </a:pPr>
            <a:br>
              <a:rPr lang="es-ES"/>
            </a:br>
            <a:endParaRPr/>
          </a:p>
        </p:txBody>
      </p:sp>
      <p:pic>
        <p:nvPicPr>
          <p:cNvPr descr="La Energía Solar Concentrada, Casa, La Energía imagen png - imagen  transparente descarga gratuita" id="146" name="Google Shape;146;p1"/>
          <p:cNvPicPr preferRelativeResize="0"/>
          <p:nvPr/>
        </p:nvPicPr>
        <p:blipFill rotWithShape="1">
          <a:blip r:embed="rId3">
            <a:alphaModFix/>
          </a:blip>
          <a:srcRect b="0" l="0" r="0" t="0"/>
          <a:stretch/>
        </p:blipFill>
        <p:spPr>
          <a:xfrm>
            <a:off x="5723145" y="327991"/>
            <a:ext cx="5814392" cy="31010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s-ES"/>
              <a:t>COMPONENTES DEL SISTEMA ALUMBRADO CON PANEL SOLAR</a:t>
            </a:r>
            <a:endParaRPr/>
          </a:p>
        </p:txBody>
      </p:sp>
      <p:pic>
        <p:nvPicPr>
          <p:cNvPr descr="Tipos de Cables Eléctricos: Uso, Medidas, Colores y Aislamientos" id="207" name="Google Shape;207;p10"/>
          <p:cNvPicPr preferRelativeResize="0"/>
          <p:nvPr/>
        </p:nvPicPr>
        <p:blipFill rotWithShape="1">
          <a:blip r:embed="rId3">
            <a:alphaModFix/>
          </a:blip>
          <a:srcRect b="0" l="0" r="0" t="0"/>
          <a:stretch/>
        </p:blipFill>
        <p:spPr>
          <a:xfrm>
            <a:off x="5018652" y="3177989"/>
            <a:ext cx="6487547" cy="2819400"/>
          </a:xfrm>
          <a:prstGeom prst="rect">
            <a:avLst/>
          </a:prstGeom>
          <a:noFill/>
          <a:ln>
            <a:noFill/>
          </a:ln>
        </p:spPr>
      </p:pic>
      <p:sp>
        <p:nvSpPr>
          <p:cNvPr id="208" name="Google Shape;208;p10"/>
          <p:cNvSpPr txBox="1"/>
          <p:nvPr/>
        </p:nvSpPr>
        <p:spPr>
          <a:xfrm>
            <a:off x="685801" y="1882588"/>
            <a:ext cx="4513728"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Calibri"/>
                <a:ea typeface="Calibri"/>
                <a:cs typeface="Calibri"/>
                <a:sym typeface="Calibri"/>
              </a:rPr>
              <a:t>CABLES.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Para una debida conexión se debe tener en cuenta el calibre necesario para transportar diferentes magnitudes corriente, tenga en cuenta la siguiente tabla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06d3014e13_0_0"/>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s-ES"/>
              <a:t>ESQUEMA </a:t>
            </a:r>
            <a:r>
              <a:rPr lang="es-ES"/>
              <a:t>DEL SISTEMA ALUMBRADO CON PANEL SOLAR</a:t>
            </a:r>
            <a:endParaRPr/>
          </a:p>
        </p:txBody>
      </p:sp>
      <p:pic>
        <p:nvPicPr>
          <p:cNvPr id="214" name="Google Shape;214;g106d3014e13_0_0"/>
          <p:cNvPicPr preferRelativeResize="0"/>
          <p:nvPr/>
        </p:nvPicPr>
        <p:blipFill>
          <a:blip r:embed="rId3">
            <a:alphaModFix/>
          </a:blip>
          <a:stretch>
            <a:fillRect/>
          </a:stretch>
        </p:blipFill>
        <p:spPr>
          <a:xfrm>
            <a:off x="2381475" y="1744775"/>
            <a:ext cx="7794726" cy="4808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06d3014e13_0_24"/>
          <p:cNvSpPr txBox="1"/>
          <p:nvPr>
            <p:ph type="title"/>
          </p:nvPr>
        </p:nvSpPr>
        <p:spPr>
          <a:xfrm>
            <a:off x="685801" y="609600"/>
            <a:ext cx="10131300" cy="145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s-ES"/>
              <a:t>ESQUEMA DEL SISTEMA ALUMBRADO CON PANEL SOLAR</a:t>
            </a:r>
            <a:endParaRPr/>
          </a:p>
        </p:txBody>
      </p:sp>
      <p:sp>
        <p:nvSpPr>
          <p:cNvPr id="220" name="Google Shape;220;g106d3014e13_0_24"/>
          <p:cNvSpPr txBox="1"/>
          <p:nvPr>
            <p:ph idx="1" type="body"/>
          </p:nvPr>
        </p:nvSpPr>
        <p:spPr>
          <a:xfrm>
            <a:off x="685801" y="2142067"/>
            <a:ext cx="10131300" cy="3649200"/>
          </a:xfrm>
          <a:prstGeom prst="rect">
            <a:avLst/>
          </a:prstGeom>
        </p:spPr>
        <p:txBody>
          <a:bodyPr anchorCtr="0" anchor="ctr" bIns="45700" lIns="91425" spcFirstLastPara="1" rIns="91425" wrap="square" tIns="45700">
            <a:normAutofit/>
          </a:bodyPr>
          <a:lstStyle/>
          <a:p>
            <a:pPr indent="0" lvl="0" marL="0" rtl="0" algn="l">
              <a:spcBef>
                <a:spcPts val="0"/>
              </a:spcBef>
              <a:spcAft>
                <a:spcPts val="1000"/>
              </a:spcAft>
              <a:buNone/>
            </a:pPr>
            <a:r>
              <a:rPr lang="es-ES"/>
              <a:t>En el esquema anterior se puede observar la forma en la que se deben conectar los diferentes elementos para el sistema fotovoltaico, el elemento que va a ser el nodo principal de conexiones es el Regulador, en donde cada componente va a estar conectado a una salida positiva (+)  y a una salida negativa (-)  ,el regulador  es el que va a administrar y dirigir la </a:t>
            </a:r>
            <a:r>
              <a:rPr lang="es-ES"/>
              <a:t>energía</a:t>
            </a:r>
            <a:r>
              <a:rPr lang="es-ES"/>
              <a:t> para todo el sistema.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s-ES"/>
              <a:t>CUIDADOS PARA UNA </a:t>
            </a:r>
            <a:r>
              <a:rPr lang="es-ES"/>
              <a:t>ÓPTIMA</a:t>
            </a:r>
            <a:r>
              <a:rPr lang="es-ES"/>
              <a:t> UTILIZACIÓN DEL SISTEMA FOTOVOLTAICO.</a:t>
            </a:r>
            <a:br>
              <a:rPr lang="es-ES"/>
            </a:br>
            <a:endParaRPr/>
          </a:p>
        </p:txBody>
      </p:sp>
      <p:sp>
        <p:nvSpPr>
          <p:cNvPr id="226" name="Google Shape;226;p11"/>
          <p:cNvSpPr txBox="1"/>
          <p:nvPr/>
        </p:nvSpPr>
        <p:spPr>
          <a:xfrm>
            <a:off x="914400" y="1936376"/>
            <a:ext cx="8337300" cy="5079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Una vez instalado el sistema fotovoltaico, es importante que el usuario realice una serie de acciones para prolongar la vida y la eficiencia de dicho sistema.</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PANEL SOLAR.</a:t>
            </a:r>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Debe evitar que algún objeto obstruya la captación de rayos solares en el panel, verifique que no haya elementos cercanos que causen una menor captación de energía solar.</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BATERÍA</a:t>
            </a:r>
            <a:r>
              <a:rPr lang="es-ES" sz="1800">
                <a:solidFill>
                  <a:schemeClr val="lt1"/>
                </a:solidFill>
                <a:latin typeface="Calibri"/>
                <a:ea typeface="Calibri"/>
                <a:cs typeface="Calibri"/>
                <a:sym typeface="Calibri"/>
              </a:rPr>
              <a:t>.</a:t>
            </a:r>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No desconecte , limpie o </a:t>
            </a:r>
            <a:r>
              <a:rPr lang="es-ES" sz="1800">
                <a:solidFill>
                  <a:schemeClr val="lt1"/>
                </a:solidFill>
                <a:latin typeface="Calibri"/>
                <a:ea typeface="Calibri"/>
                <a:cs typeface="Calibri"/>
                <a:sym typeface="Calibri"/>
              </a:rPr>
              <a:t>cambie</a:t>
            </a:r>
            <a:r>
              <a:rPr lang="es-ES" sz="1800">
                <a:solidFill>
                  <a:schemeClr val="lt1"/>
                </a:solidFill>
                <a:latin typeface="Calibri"/>
                <a:ea typeface="Calibri"/>
                <a:cs typeface="Calibri"/>
                <a:sym typeface="Calibri"/>
              </a:rPr>
              <a:t> la batería sin la supervisión de un técnico, utilice la energía almacenada de manera racional para evitar descargas del sistema, evite golpear, cambiar de lugar y proteja la batería del agua.</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REGULADOR </a:t>
            </a:r>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Limpie suavemente la caja con un trapo seco, no intente abrir o arreglar ningún elemento en el panel de control , evite que el regulador se moje o llene de polvo.</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s-ES"/>
              <a:t>CUIDADOS PARA UNA </a:t>
            </a:r>
            <a:r>
              <a:rPr lang="es-ES"/>
              <a:t>ÓPTIMA</a:t>
            </a:r>
            <a:r>
              <a:rPr lang="es-ES"/>
              <a:t> UTILIZACIÓN DEL SISTEMA FOTOVOLTAICO.</a:t>
            </a:r>
            <a:br>
              <a:rPr lang="es-ES"/>
            </a:br>
            <a:endParaRPr/>
          </a:p>
        </p:txBody>
      </p:sp>
      <p:sp>
        <p:nvSpPr>
          <p:cNvPr id="232" name="Google Shape;232;p12"/>
          <p:cNvSpPr txBox="1"/>
          <p:nvPr/>
        </p:nvSpPr>
        <p:spPr>
          <a:xfrm>
            <a:off x="950259" y="2065867"/>
            <a:ext cx="6114000" cy="2586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MÓDULO</a:t>
            </a:r>
            <a:r>
              <a:rPr lang="es-ES" sz="1800">
                <a:solidFill>
                  <a:schemeClr val="lt1"/>
                </a:solidFill>
                <a:latin typeface="Calibri"/>
                <a:ea typeface="Calibri"/>
                <a:cs typeface="Calibri"/>
                <a:sym typeface="Calibri"/>
              </a:rPr>
              <a:t> LDR.</a:t>
            </a:r>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Proteja el </a:t>
            </a:r>
            <a:r>
              <a:rPr lang="es-ES" sz="1800">
                <a:solidFill>
                  <a:schemeClr val="lt1"/>
                </a:solidFill>
                <a:latin typeface="Calibri"/>
                <a:ea typeface="Calibri"/>
                <a:cs typeface="Calibri"/>
                <a:sym typeface="Calibri"/>
              </a:rPr>
              <a:t>módulo</a:t>
            </a:r>
            <a:r>
              <a:rPr lang="es-ES" sz="1800">
                <a:solidFill>
                  <a:schemeClr val="lt1"/>
                </a:solidFill>
                <a:latin typeface="Calibri"/>
                <a:ea typeface="Calibri"/>
                <a:cs typeface="Calibri"/>
                <a:sym typeface="Calibri"/>
              </a:rPr>
              <a:t> contra golpes o humedad, no intente repararlo sin autorización técnica.</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REFLECTOR LED </a:t>
            </a:r>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Limpie  una vez al mes con mucho cuidado , utilice un trapo seco para quitar el exceso de residuos.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s-ES"/>
              <a:t>¿QUÉ HACER EN CASO DE QUE EL SISTEMA FOTOVOLTAICO DEJE DE FUNCIONAR?</a:t>
            </a:r>
            <a:br>
              <a:rPr lang="es-ES"/>
            </a:br>
            <a:endParaRPr/>
          </a:p>
        </p:txBody>
      </p:sp>
      <p:sp>
        <p:nvSpPr>
          <p:cNvPr id="238" name="Google Shape;238;p13"/>
          <p:cNvSpPr txBox="1"/>
          <p:nvPr/>
        </p:nvSpPr>
        <p:spPr>
          <a:xfrm>
            <a:off x="685801" y="2065867"/>
            <a:ext cx="7687234" cy="1477328"/>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En caso de que se active la alarma en el regulador de carga o que el sistema deje de funcionar correctamente , no intente repararlo.</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285750" lvl="0" marL="285750" marR="0" rtl="0" algn="just">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Debe comunicarse con el proveedor del sistema fotovoltaico para solicitar una visita técnica en el lugar de instalación de dicho sistema.</a:t>
            </a:r>
            <a:endParaRPr sz="1800">
              <a:solidFill>
                <a:schemeClr val="lt1"/>
              </a:solidFill>
              <a:latin typeface="Calibri"/>
              <a:ea typeface="Calibri"/>
              <a:cs typeface="Calibri"/>
              <a:sym typeface="Calibri"/>
            </a:endParaRPr>
          </a:p>
        </p:txBody>
      </p:sp>
      <p:pic>
        <p:nvPicPr>
          <p:cNvPr descr="Cómo Reparar Archivos Dañados Fácil y Rápido" id="239" name="Google Shape;239;p13"/>
          <p:cNvPicPr preferRelativeResize="0"/>
          <p:nvPr/>
        </p:nvPicPr>
        <p:blipFill rotWithShape="1">
          <a:blip r:embed="rId3">
            <a:alphaModFix/>
          </a:blip>
          <a:srcRect b="0" l="0" r="0" t="0"/>
          <a:stretch/>
        </p:blipFill>
        <p:spPr>
          <a:xfrm>
            <a:off x="8606678" y="2722427"/>
            <a:ext cx="2899521" cy="38273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s-ES"/>
              <a:t>TABLA DE CONTENIDO  </a:t>
            </a:r>
            <a:endParaRPr/>
          </a:p>
        </p:txBody>
      </p:sp>
      <p:sp>
        <p:nvSpPr>
          <p:cNvPr id="152" name="Google Shape;152;p2"/>
          <p:cNvSpPr txBox="1"/>
          <p:nvPr/>
        </p:nvSpPr>
        <p:spPr>
          <a:xfrm>
            <a:off x="685801" y="1815548"/>
            <a:ext cx="5145300" cy="2308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Calibri"/>
                <a:ea typeface="Calibri"/>
                <a:cs typeface="Calibri"/>
                <a:sym typeface="Calibri"/>
              </a:rPr>
              <a:t>Utilidad del manual</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Calibri"/>
                <a:ea typeface="Calibri"/>
                <a:cs typeface="Calibri"/>
                <a:sym typeface="Calibri"/>
              </a:rPr>
              <a:t>¿Por qué usar energías renovables?.</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Calibri"/>
                <a:ea typeface="Calibri"/>
                <a:cs typeface="Calibri"/>
                <a:sym typeface="Calibri"/>
              </a:rPr>
              <a:t>Componentes del sistema Domiciliario (SDF)</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Calibri"/>
                <a:ea typeface="Calibri"/>
                <a:cs typeface="Calibri"/>
                <a:sym typeface="Calibri"/>
              </a:rPr>
              <a:t>Cuidados para una </a:t>
            </a:r>
            <a:r>
              <a:rPr lang="es-ES" sz="1800">
                <a:solidFill>
                  <a:schemeClr val="lt1"/>
                </a:solidFill>
                <a:latin typeface="Calibri"/>
                <a:ea typeface="Calibri"/>
                <a:cs typeface="Calibri"/>
                <a:sym typeface="Calibri"/>
              </a:rPr>
              <a:t>óptima</a:t>
            </a:r>
            <a:r>
              <a:rPr b="0" i="0" lang="es-ES" sz="1800" u="none" cap="none" strike="noStrike">
                <a:solidFill>
                  <a:schemeClr val="lt1"/>
                </a:solidFill>
                <a:latin typeface="Calibri"/>
                <a:ea typeface="Calibri"/>
                <a:cs typeface="Calibri"/>
                <a:sym typeface="Calibri"/>
              </a:rPr>
              <a:t> utilización del sistema fotovoltaico.</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Calibri"/>
                <a:ea typeface="Calibri"/>
                <a:cs typeface="Calibri"/>
                <a:sym typeface="Calibri"/>
              </a:rPr>
              <a:t>¿Qué hacer en caso de que el sistema fotovoltaico deje de funcionar?</a:t>
            </a:r>
            <a:endParaRPr/>
          </a:p>
          <a:p>
            <a:pPr indent="-171450" lvl="0" marL="285750" marR="0" rtl="0" algn="l">
              <a:spcBef>
                <a:spcPts val="0"/>
              </a:spcBef>
              <a:spcAft>
                <a:spcPts val="0"/>
              </a:spcAft>
              <a:buClr>
                <a:schemeClr val="lt1"/>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s-ES"/>
              <a:t>UTILIDAD DEL MANUAL</a:t>
            </a:r>
            <a:endParaRPr/>
          </a:p>
        </p:txBody>
      </p:sp>
      <p:sp>
        <p:nvSpPr>
          <p:cNvPr id="158" name="Google Shape;158;p3"/>
          <p:cNvSpPr txBox="1"/>
          <p:nvPr/>
        </p:nvSpPr>
        <p:spPr>
          <a:xfrm>
            <a:off x="646045" y="1802296"/>
            <a:ext cx="9306300" cy="2031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cap="none" strike="noStrike">
                <a:solidFill>
                  <a:schemeClr val="lt1"/>
                </a:solidFill>
                <a:latin typeface="Calibri"/>
                <a:ea typeface="Calibri"/>
                <a:cs typeface="Calibri"/>
                <a:sym typeface="Calibri"/>
              </a:rPr>
              <a:t>Este manual será de gran importancia para indicar la manera correcta y </a:t>
            </a:r>
            <a:r>
              <a:rPr lang="es-ES" sz="1800">
                <a:solidFill>
                  <a:schemeClr val="lt1"/>
                </a:solidFill>
                <a:latin typeface="Calibri"/>
                <a:ea typeface="Calibri"/>
                <a:cs typeface="Calibri"/>
                <a:sym typeface="Calibri"/>
              </a:rPr>
              <a:t>óptima</a:t>
            </a:r>
            <a:r>
              <a:rPr b="0" i="0" lang="es-ES" sz="1800" u="none" cap="none" strike="noStrike">
                <a:solidFill>
                  <a:schemeClr val="lt1"/>
                </a:solidFill>
                <a:latin typeface="Calibri"/>
                <a:ea typeface="Calibri"/>
                <a:cs typeface="Calibri"/>
                <a:sym typeface="Calibri"/>
              </a:rPr>
              <a:t> en la cual puede sacar todo el provecho del sistema fotovoltaico que ha sido debidamente instalado en su lugar de residencia.</a:t>
            </a:r>
            <a:endParaRPr/>
          </a:p>
          <a:p>
            <a:pPr indent="0" lvl="0" marL="0" marR="0" rtl="0" algn="just">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rPr b="0" i="0" lang="es-ES" sz="1800" u="none" cap="none" strike="noStrike">
                <a:solidFill>
                  <a:schemeClr val="lt1"/>
                </a:solidFill>
                <a:latin typeface="Calibri"/>
                <a:ea typeface="Calibri"/>
                <a:cs typeface="Calibri"/>
                <a:sym typeface="Calibri"/>
              </a:rPr>
              <a:t>Se </a:t>
            </a:r>
            <a:r>
              <a:rPr lang="es-ES" sz="1800">
                <a:solidFill>
                  <a:schemeClr val="lt1"/>
                </a:solidFill>
                <a:latin typeface="Calibri"/>
                <a:ea typeface="Calibri"/>
                <a:cs typeface="Calibri"/>
                <a:sym typeface="Calibri"/>
              </a:rPr>
              <a:t>indicarán</a:t>
            </a:r>
            <a:r>
              <a:rPr b="0" i="0" lang="es-ES" sz="1800" u="none" cap="none" strike="noStrike">
                <a:solidFill>
                  <a:schemeClr val="lt1"/>
                </a:solidFill>
                <a:latin typeface="Calibri"/>
                <a:ea typeface="Calibri"/>
                <a:cs typeface="Calibri"/>
                <a:sym typeface="Calibri"/>
              </a:rPr>
              <a:t> los cuidados que debe proporcionarle al sistema de fotovoltaico para que puedan utilizarlo de una manera segura y eficiente, además de indicar los diferentes componentes que conforman el sistema instalado.</a:t>
            </a:r>
            <a:endParaRPr b="0" i="0" sz="1800" u="none" cap="none" strike="noStrike">
              <a:solidFill>
                <a:schemeClr val="lt1"/>
              </a:solidFill>
              <a:latin typeface="Calibri"/>
              <a:ea typeface="Calibri"/>
              <a:cs typeface="Calibri"/>
              <a:sym typeface="Calibri"/>
            </a:endParaRPr>
          </a:p>
        </p:txBody>
      </p:sp>
      <p:pic>
        <p:nvPicPr>
          <p:cNvPr descr="Manual de funciones : Importancia, elementos y utilidad del manual de  funciones" id="159" name="Google Shape;159;p3"/>
          <p:cNvPicPr preferRelativeResize="0"/>
          <p:nvPr/>
        </p:nvPicPr>
        <p:blipFill rotWithShape="1">
          <a:blip r:embed="rId3">
            <a:alphaModFix/>
          </a:blip>
          <a:srcRect b="0" l="0" r="0" t="0"/>
          <a:stretch/>
        </p:blipFill>
        <p:spPr>
          <a:xfrm>
            <a:off x="8717930" y="3429000"/>
            <a:ext cx="3333750" cy="333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s-ES"/>
              <a:t>¿POR QUÉ USAR ENERGÍAS RENOVABLES?.</a:t>
            </a:r>
            <a:br>
              <a:rPr lang="es-ES"/>
            </a:br>
            <a:endParaRPr/>
          </a:p>
        </p:txBody>
      </p:sp>
      <p:sp>
        <p:nvSpPr>
          <p:cNvPr id="165" name="Google Shape;165;p4"/>
          <p:cNvSpPr txBox="1"/>
          <p:nvPr/>
        </p:nvSpPr>
        <p:spPr>
          <a:xfrm>
            <a:off x="874644" y="1497496"/>
            <a:ext cx="7803192" cy="424731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cap="none" strike="noStrike">
                <a:solidFill>
                  <a:schemeClr val="lt1"/>
                </a:solidFill>
                <a:latin typeface="Calibri"/>
                <a:ea typeface="Calibri"/>
                <a:cs typeface="Calibri"/>
                <a:sym typeface="Calibri"/>
              </a:rPr>
              <a:t>A través de los años se ha observado que el medio ambiente se ha deteriorado inmensamente  debido a la gran revolución tecnológica e industrial que genera un aumento en los gases de efecto invernadero debido a que usan combustibles fósiles para  dar energía a sus grandes empresas para dar energía a todos los procesos que son necesarios para obtener un producto.</a:t>
            </a:r>
            <a:endParaRPr/>
          </a:p>
          <a:p>
            <a:pPr indent="0" lvl="0" marL="0" marR="0" rtl="0" algn="just">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rPr b="0" i="0" lang="es-ES" sz="1800" u="none" cap="none" strike="noStrike">
                <a:solidFill>
                  <a:schemeClr val="lt1"/>
                </a:solidFill>
                <a:latin typeface="Calibri"/>
                <a:ea typeface="Calibri"/>
                <a:cs typeface="Calibri"/>
                <a:sym typeface="Calibri"/>
              </a:rPr>
              <a:t>Es por eso que se ha optado por el uso de energías renovables amigables con el medio ambiente y de uso inagotable, ya que estas no generan ningún efecto secundario en el ambiente, este es el caso de la Energía solar, en donde este tipo de energía utiliza como fuente de suministro energético los rayos solares los cuales son aprovechados mediante el uso de un sistema fotovoltaico el cual se encargara de transformar la energía solar en energía eléctrica la cual será usada para alimentar una gran cantidad de dispositivos que requieran energía eléctrica para su funcionamiento.</a:t>
            </a:r>
            <a:endParaRPr b="0" i="0" sz="18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descr="Símbolo de reciclaje con energías renovables | Vector Gratis" id="166" name="Google Shape;166;p4"/>
          <p:cNvPicPr preferRelativeResize="0"/>
          <p:nvPr/>
        </p:nvPicPr>
        <p:blipFill rotWithShape="1">
          <a:blip r:embed="rId3">
            <a:alphaModFix/>
          </a:blip>
          <a:srcRect b="0" l="0" r="0" t="0"/>
          <a:stretch/>
        </p:blipFill>
        <p:spPr>
          <a:xfrm>
            <a:off x="8866679" y="1857655"/>
            <a:ext cx="3142690" cy="31426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s-ES"/>
              <a:t>COMPONENTES DEL SISTEMA ALUMBRADO CON PANEL SOLAR </a:t>
            </a:r>
            <a:br>
              <a:rPr lang="es-ES"/>
            </a:br>
            <a:endParaRPr/>
          </a:p>
        </p:txBody>
      </p:sp>
      <p:sp>
        <p:nvSpPr>
          <p:cNvPr id="172" name="Google Shape;172;p5"/>
          <p:cNvSpPr txBox="1"/>
          <p:nvPr/>
        </p:nvSpPr>
        <p:spPr>
          <a:xfrm>
            <a:off x="685801" y="1616765"/>
            <a:ext cx="8511300" cy="4802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strike="noStrike">
                <a:solidFill>
                  <a:schemeClr val="lt1"/>
                </a:solidFill>
                <a:latin typeface="Arial"/>
                <a:ea typeface="Arial"/>
                <a:cs typeface="Arial"/>
                <a:sym typeface="Arial"/>
              </a:rPr>
              <a:t>A continuación se </a:t>
            </a:r>
            <a:r>
              <a:rPr lang="es-ES" sz="1800">
                <a:solidFill>
                  <a:schemeClr val="lt1"/>
                </a:solidFill>
              </a:rPr>
              <a:t>encontrarán</a:t>
            </a:r>
            <a:r>
              <a:rPr b="0" i="0" lang="es-ES" sz="1800" u="none" strike="noStrike">
                <a:solidFill>
                  <a:schemeClr val="lt1"/>
                </a:solidFill>
                <a:latin typeface="Arial"/>
                <a:ea typeface="Arial"/>
                <a:cs typeface="Arial"/>
                <a:sym typeface="Arial"/>
              </a:rPr>
              <a:t> los elementos m</a:t>
            </a:r>
            <a:r>
              <a:rPr lang="es-ES" sz="1800">
                <a:solidFill>
                  <a:schemeClr val="lt1"/>
                </a:solidFill>
              </a:rPr>
              <a:t>á</a:t>
            </a:r>
            <a:r>
              <a:rPr b="0" i="0" lang="es-ES" sz="1800" u="none" strike="noStrike">
                <a:solidFill>
                  <a:schemeClr val="lt1"/>
                </a:solidFill>
                <a:latin typeface="Arial"/>
                <a:ea typeface="Arial"/>
                <a:cs typeface="Arial"/>
                <a:sym typeface="Arial"/>
              </a:rPr>
              <a:t>s importantes y sus respectivas características.</a:t>
            </a:r>
            <a:endParaRPr/>
          </a:p>
          <a:p>
            <a:pPr indent="0" lvl="0" marL="0" marR="0" rtl="0" algn="just">
              <a:spcBef>
                <a:spcPts val="0"/>
              </a:spcBef>
              <a:spcAft>
                <a:spcPts val="0"/>
              </a:spcAft>
              <a:buNone/>
            </a:pPr>
            <a:r>
              <a:t/>
            </a:r>
            <a:endParaRPr sz="1800">
              <a:solidFill>
                <a:schemeClr val="lt1"/>
              </a:solidFill>
              <a:latin typeface="Arial"/>
              <a:ea typeface="Arial"/>
              <a:cs typeface="Arial"/>
              <a:sym typeface="Arial"/>
            </a:endParaRPr>
          </a:p>
          <a:p>
            <a:pPr indent="0" lvl="0" marL="0" marR="0" rtl="0" algn="just">
              <a:spcBef>
                <a:spcPts val="0"/>
              </a:spcBef>
              <a:spcAft>
                <a:spcPts val="0"/>
              </a:spcAft>
              <a:buNone/>
            </a:pPr>
            <a:r>
              <a:rPr b="0" i="0" lang="es-ES" sz="1800" u="none" strike="noStrike">
                <a:solidFill>
                  <a:schemeClr val="lt1"/>
                </a:solidFill>
                <a:latin typeface="Arial"/>
                <a:ea typeface="Arial"/>
                <a:cs typeface="Arial"/>
                <a:sym typeface="Arial"/>
              </a:rPr>
              <a:t>Panel solar monocristalino, es el elemento encargado de captar los rayos del sol y los transforma en energía eléctrica .</a:t>
            </a:r>
            <a:endParaRPr/>
          </a:p>
          <a:p>
            <a:pPr indent="0" lvl="0" marL="0" marR="0" rtl="0" algn="just">
              <a:spcBef>
                <a:spcPts val="0"/>
              </a:spcBef>
              <a:spcAft>
                <a:spcPts val="0"/>
              </a:spcAft>
              <a:buNone/>
            </a:pPr>
            <a:r>
              <a:t/>
            </a:r>
            <a:endParaRPr b="0" i="0" sz="1800" u="none" strike="noStrike">
              <a:solidFill>
                <a:schemeClr val="lt1"/>
              </a:solidFill>
              <a:latin typeface="Arial"/>
              <a:ea typeface="Arial"/>
              <a:cs typeface="Arial"/>
              <a:sym typeface="Arial"/>
            </a:endParaRPr>
          </a:p>
          <a:p>
            <a:pPr indent="0" lvl="0" marL="0" marR="0" rtl="0" algn="just">
              <a:spcBef>
                <a:spcPts val="0"/>
              </a:spcBef>
              <a:spcAft>
                <a:spcPts val="0"/>
              </a:spcAft>
              <a:buNone/>
            </a:pPr>
            <a:r>
              <a:rPr lang="es-ES" sz="1800">
                <a:solidFill>
                  <a:schemeClr val="lt1"/>
                </a:solidFill>
                <a:latin typeface="Arial"/>
                <a:ea typeface="Arial"/>
                <a:cs typeface="Arial"/>
                <a:sym typeface="Arial"/>
              </a:rPr>
              <a:t>Características:</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Máximo poder de energía 1</a:t>
            </a:r>
            <a:r>
              <a:rPr lang="es-ES" sz="1800">
                <a:solidFill>
                  <a:schemeClr val="lt1"/>
                </a:solidFill>
              </a:rPr>
              <a:t>65</a:t>
            </a:r>
            <a:r>
              <a:rPr lang="es-ES" sz="1800">
                <a:solidFill>
                  <a:schemeClr val="lt1"/>
                </a:solidFill>
                <a:latin typeface="Arial"/>
                <a:ea typeface="Arial"/>
                <a:cs typeface="Arial"/>
                <a:sym typeface="Arial"/>
              </a:rPr>
              <a:t> W</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Tolerancia (%) 3%</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Voltaje en circuito abierto  21,96 V</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Voltaje máximo 17,57</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Máxima potencia de corriente  8.54</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Corriente en corto circuito 10,2 A</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Eficiencia </a:t>
            </a:r>
            <a:r>
              <a:rPr lang="es-ES" sz="1800">
                <a:solidFill>
                  <a:schemeClr val="lt1"/>
                </a:solidFill>
              </a:rPr>
              <a:t>módulo</a:t>
            </a:r>
            <a:r>
              <a:rPr lang="es-ES" sz="1800">
                <a:solidFill>
                  <a:schemeClr val="lt1"/>
                </a:solidFill>
                <a:latin typeface="Arial"/>
                <a:ea typeface="Arial"/>
                <a:cs typeface="Arial"/>
                <a:sym typeface="Arial"/>
              </a:rPr>
              <a:t> (%) 17.3</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Eficiencia celdas solares (%) 19.1</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Caja de terminales IP65</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Temperatura operación -40 -85 Celsius</a:t>
            </a:r>
            <a:r>
              <a:rPr lang="es-ES" sz="1800">
                <a:solidFill>
                  <a:schemeClr val="lt1"/>
                </a:solidFill>
                <a:latin typeface="Calibri"/>
                <a:ea typeface="Calibri"/>
                <a:cs typeface="Calibri"/>
                <a:sym typeface="Calibri"/>
              </a:rPr>
              <a:t>                                                                        </a:t>
            </a:r>
            <a:endParaRPr/>
          </a:p>
        </p:txBody>
      </p:sp>
      <p:pic>
        <p:nvPicPr>
          <p:cNvPr id="173" name="Google Shape;173;p5"/>
          <p:cNvPicPr preferRelativeResize="0"/>
          <p:nvPr/>
        </p:nvPicPr>
        <p:blipFill rotWithShape="1">
          <a:blip r:embed="rId3">
            <a:alphaModFix/>
          </a:blip>
          <a:srcRect b="0" l="0" r="0" t="0"/>
          <a:stretch/>
        </p:blipFill>
        <p:spPr>
          <a:xfrm>
            <a:off x="8778221" y="3429000"/>
            <a:ext cx="2457793" cy="27150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s-ES"/>
              <a:t>COMPONENTES DEL SISTEMA ALUMBRADO CON PANEL SOLAR</a:t>
            </a:r>
            <a:endParaRPr/>
          </a:p>
        </p:txBody>
      </p:sp>
      <p:sp>
        <p:nvSpPr>
          <p:cNvPr id="179" name="Google Shape;179;p6"/>
          <p:cNvSpPr txBox="1"/>
          <p:nvPr/>
        </p:nvSpPr>
        <p:spPr>
          <a:xfrm>
            <a:off x="824754" y="1997549"/>
            <a:ext cx="6651900" cy="2862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strike="noStrike">
                <a:solidFill>
                  <a:schemeClr val="lt1"/>
                </a:solidFill>
                <a:latin typeface="Arial"/>
                <a:ea typeface="Arial"/>
                <a:cs typeface="Arial"/>
                <a:sym typeface="Arial"/>
              </a:rPr>
              <a:t>Batería </a:t>
            </a:r>
            <a:r>
              <a:rPr lang="es-ES" sz="1800">
                <a:solidFill>
                  <a:schemeClr val="lt1"/>
                </a:solidFill>
                <a:latin typeface="Arial"/>
                <a:ea typeface="Arial"/>
                <a:cs typeface="Arial"/>
                <a:sym typeface="Arial"/>
              </a:rPr>
              <a:t>en </a:t>
            </a:r>
            <a:r>
              <a:rPr b="0" i="0" lang="es-ES" sz="1800" u="none" strike="noStrike">
                <a:solidFill>
                  <a:schemeClr val="lt1"/>
                </a:solidFill>
                <a:latin typeface="Arial"/>
                <a:ea typeface="Arial"/>
                <a:cs typeface="Arial"/>
                <a:sym typeface="Arial"/>
              </a:rPr>
              <a:t>Gel</a:t>
            </a:r>
            <a:r>
              <a:rPr lang="es-ES" sz="1800">
                <a:solidFill>
                  <a:schemeClr val="lt1"/>
                </a:solidFill>
                <a:latin typeface="Arial"/>
                <a:ea typeface="Arial"/>
                <a:cs typeface="Arial"/>
                <a:sym typeface="Arial"/>
              </a:rPr>
              <a:t>, es elemento encargado de almacenar la energía eléctrica producida por el panel solar , energía que se puede utilizar en cualquier hora del dia.</a:t>
            </a:r>
            <a:endParaRPr b="0" i="0" sz="1800" u="none" strike="noStrike">
              <a:solidFill>
                <a:schemeClr val="lt1"/>
              </a:solidFill>
              <a:latin typeface="Arial"/>
              <a:ea typeface="Arial"/>
              <a:cs typeface="Arial"/>
              <a:sym typeface="Arial"/>
            </a:endParaRPr>
          </a:p>
          <a:p>
            <a:pPr indent="0" lvl="0" marL="0" marR="0" rtl="0" algn="just">
              <a:spcBef>
                <a:spcPts val="0"/>
              </a:spcBef>
              <a:spcAft>
                <a:spcPts val="0"/>
              </a:spcAft>
              <a:buNone/>
            </a:pPr>
            <a:r>
              <a:t/>
            </a:r>
            <a:endParaRPr sz="1800">
              <a:solidFill>
                <a:schemeClr val="lt1"/>
              </a:solidFill>
              <a:latin typeface="Arial"/>
              <a:ea typeface="Arial"/>
              <a:cs typeface="Arial"/>
              <a:sym typeface="Arial"/>
            </a:endParaRPr>
          </a:p>
          <a:p>
            <a:pPr indent="0" lvl="0" marL="0" marR="0" rtl="0" algn="just">
              <a:spcBef>
                <a:spcPts val="0"/>
              </a:spcBef>
              <a:spcAft>
                <a:spcPts val="0"/>
              </a:spcAft>
              <a:buNone/>
            </a:pPr>
            <a:r>
              <a:rPr b="0" i="0" lang="es-ES" sz="1800" u="none" strike="noStrike">
                <a:solidFill>
                  <a:schemeClr val="lt1"/>
                </a:solidFill>
                <a:latin typeface="Arial"/>
                <a:ea typeface="Arial"/>
                <a:cs typeface="Arial"/>
                <a:sym typeface="Arial"/>
              </a:rPr>
              <a:t>Características</a:t>
            </a:r>
            <a:endParaRPr/>
          </a:p>
          <a:p>
            <a:pPr indent="0" lvl="0" marL="0" marR="0" rtl="0" algn="just">
              <a:spcBef>
                <a:spcPts val="0"/>
              </a:spcBef>
              <a:spcAft>
                <a:spcPts val="0"/>
              </a:spcAft>
              <a:buNone/>
            </a:pPr>
            <a:r>
              <a:t/>
            </a:r>
            <a:endParaRPr sz="1800">
              <a:solidFill>
                <a:schemeClr val="lt1"/>
              </a:solidFill>
              <a:latin typeface="Arial"/>
              <a:ea typeface="Arial"/>
              <a:cs typeface="Arial"/>
              <a:sym typeface="Arial"/>
            </a:endParaRPr>
          </a:p>
          <a:p>
            <a:pPr indent="0" lvl="0" marL="0" marR="0" rtl="0" algn="just">
              <a:spcBef>
                <a:spcPts val="0"/>
              </a:spcBef>
              <a:spcAft>
                <a:spcPts val="0"/>
              </a:spcAft>
              <a:buNone/>
            </a:pPr>
            <a:r>
              <a:rPr lang="es-ES" sz="1800">
                <a:solidFill>
                  <a:schemeClr val="lt1"/>
                </a:solidFill>
                <a:latin typeface="Arial"/>
                <a:ea typeface="Arial"/>
                <a:cs typeface="Arial"/>
                <a:sym typeface="Arial"/>
              </a:rPr>
              <a:t>Voltaje máximo  12V</a:t>
            </a:r>
            <a:endParaRPr/>
          </a:p>
          <a:p>
            <a:pPr indent="0" lvl="0" marL="0" marR="0" rtl="0" algn="just">
              <a:spcBef>
                <a:spcPts val="0"/>
              </a:spcBef>
              <a:spcAft>
                <a:spcPts val="0"/>
              </a:spcAft>
              <a:buNone/>
            </a:pPr>
            <a:r>
              <a:rPr lang="es-ES" sz="1800">
                <a:solidFill>
                  <a:schemeClr val="lt1"/>
                </a:solidFill>
                <a:latin typeface="Arial"/>
                <a:ea typeface="Arial"/>
                <a:cs typeface="Arial"/>
                <a:sym typeface="Arial"/>
              </a:rPr>
              <a:t>Corriente máxima </a:t>
            </a:r>
            <a:r>
              <a:rPr lang="es-ES" sz="1800">
                <a:solidFill>
                  <a:schemeClr val="lt1"/>
                </a:solidFill>
              </a:rPr>
              <a:t>7</a:t>
            </a:r>
            <a:r>
              <a:rPr lang="es-ES" sz="1800">
                <a:solidFill>
                  <a:schemeClr val="lt1"/>
                </a:solidFill>
                <a:latin typeface="Arial"/>
                <a:ea typeface="Arial"/>
                <a:cs typeface="Arial"/>
                <a:sym typeface="Arial"/>
              </a:rPr>
              <a:t>5 Ah</a:t>
            </a:r>
            <a:endParaRPr/>
          </a:p>
          <a:p>
            <a:pPr indent="-228600" lvl="0" marL="342900" marR="0" rtl="0" algn="l">
              <a:spcBef>
                <a:spcPts val="0"/>
              </a:spcBef>
              <a:spcAft>
                <a:spcPts val="0"/>
              </a:spcAft>
              <a:buClr>
                <a:schemeClr val="lt1"/>
              </a:buClr>
              <a:buSzPts val="1800"/>
              <a:buFont typeface="Calibri"/>
              <a:buNone/>
            </a:pPr>
            <a:r>
              <a:t/>
            </a:r>
            <a:endParaRPr b="0" i="0" sz="1800" u="none" strike="noStrike">
              <a:solidFill>
                <a:schemeClr val="lt1"/>
              </a:solidFill>
              <a:latin typeface="Arial"/>
              <a:ea typeface="Arial"/>
              <a:cs typeface="Arial"/>
              <a:sym typeface="Arial"/>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80" name="Google Shape;180;p6"/>
          <p:cNvPicPr preferRelativeResize="0"/>
          <p:nvPr/>
        </p:nvPicPr>
        <p:blipFill>
          <a:blip r:embed="rId3">
            <a:alphaModFix/>
          </a:blip>
          <a:stretch>
            <a:fillRect/>
          </a:stretch>
        </p:blipFill>
        <p:spPr>
          <a:xfrm>
            <a:off x="8184129" y="2397342"/>
            <a:ext cx="3048000" cy="294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s-ES"/>
              <a:t>COMPONENTES DEL SISTEMA ALUMBRADO CON PANEL SOLAR</a:t>
            </a:r>
            <a:br>
              <a:rPr lang="es-ES"/>
            </a:br>
            <a:endParaRPr/>
          </a:p>
        </p:txBody>
      </p:sp>
      <p:sp>
        <p:nvSpPr>
          <p:cNvPr id="186" name="Google Shape;186;p7"/>
          <p:cNvSpPr txBox="1"/>
          <p:nvPr/>
        </p:nvSpPr>
        <p:spPr>
          <a:xfrm>
            <a:off x="1181712" y="1667435"/>
            <a:ext cx="9181500" cy="2862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strike="noStrike">
                <a:solidFill>
                  <a:schemeClr val="lt1"/>
                </a:solidFill>
                <a:latin typeface="Arial"/>
                <a:ea typeface="Arial"/>
                <a:cs typeface="Arial"/>
                <a:sym typeface="Arial"/>
              </a:rPr>
              <a:t>Regulador carga batería panel solar , es el elemento que se encarga de informar el estado de la batería, el cual evita que se genere una sobrecarga (Exceso de energía almacenada) o que se consuma toda la energía almacenada (descarga ) .</a:t>
            </a:r>
            <a:endParaRPr/>
          </a:p>
          <a:p>
            <a:pPr indent="0" lvl="0" marL="0" marR="0" rtl="0" algn="just">
              <a:spcBef>
                <a:spcPts val="0"/>
              </a:spcBef>
              <a:spcAft>
                <a:spcPts val="0"/>
              </a:spcAft>
              <a:buNone/>
            </a:pPr>
            <a:r>
              <a:t/>
            </a:r>
            <a:endParaRPr sz="1800">
              <a:solidFill>
                <a:schemeClr val="lt1"/>
              </a:solidFill>
              <a:latin typeface="Arial"/>
              <a:ea typeface="Arial"/>
              <a:cs typeface="Arial"/>
              <a:sym typeface="Arial"/>
            </a:endParaRPr>
          </a:p>
          <a:p>
            <a:pPr indent="0" lvl="0" marL="0" marR="0" rtl="0" algn="just">
              <a:spcBef>
                <a:spcPts val="0"/>
              </a:spcBef>
              <a:spcAft>
                <a:spcPts val="0"/>
              </a:spcAft>
              <a:buNone/>
            </a:pPr>
            <a:r>
              <a:rPr lang="es-ES" sz="1800">
                <a:solidFill>
                  <a:schemeClr val="lt1"/>
                </a:solidFill>
                <a:latin typeface="Arial"/>
                <a:ea typeface="Arial"/>
                <a:cs typeface="Arial"/>
                <a:sym typeface="Arial"/>
              </a:rPr>
              <a:t>Características</a:t>
            </a:r>
            <a:endParaRPr/>
          </a:p>
          <a:p>
            <a:pPr indent="0" lvl="0" marL="0" marR="0" rtl="0" algn="just">
              <a:spcBef>
                <a:spcPts val="0"/>
              </a:spcBef>
              <a:spcAft>
                <a:spcPts val="0"/>
              </a:spcAft>
              <a:buNone/>
            </a:pPr>
            <a:r>
              <a:t/>
            </a:r>
            <a:endParaRPr sz="1800">
              <a:solidFill>
                <a:schemeClr val="lt1"/>
              </a:solidFill>
              <a:latin typeface="Arial"/>
              <a:ea typeface="Arial"/>
              <a:cs typeface="Arial"/>
              <a:sym typeface="Arial"/>
            </a:endParaRPr>
          </a:p>
          <a:p>
            <a:pPr indent="-342900" lvl="0" marL="342900" marR="0" rtl="0" algn="just">
              <a:spcBef>
                <a:spcPts val="0"/>
              </a:spcBef>
              <a:spcAft>
                <a:spcPts val="0"/>
              </a:spcAft>
              <a:buClr>
                <a:schemeClr val="lt1"/>
              </a:buClr>
              <a:buSzPts val="1800"/>
              <a:buFont typeface="Calibri"/>
              <a:buAutoNum type="arabicPeriod"/>
            </a:pPr>
            <a:r>
              <a:rPr b="0" i="0" lang="es-ES" sz="1800">
                <a:solidFill>
                  <a:schemeClr val="lt1"/>
                </a:solidFill>
                <a:latin typeface="Proxima Nova"/>
                <a:ea typeface="Proxima Nova"/>
                <a:cs typeface="Proxima Nova"/>
                <a:sym typeface="Proxima Nova"/>
              </a:rPr>
              <a:t>Tensión Voltaje: DC 12V / 24V</a:t>
            </a:r>
            <a:br>
              <a:rPr lang="es-ES" sz="1800">
                <a:solidFill>
                  <a:schemeClr val="lt1"/>
                </a:solidFill>
                <a:latin typeface="Calibri"/>
                <a:ea typeface="Calibri"/>
                <a:cs typeface="Calibri"/>
                <a:sym typeface="Calibri"/>
              </a:rPr>
            </a:br>
            <a:endParaRPr sz="18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800"/>
              <a:buFont typeface="Calibri"/>
              <a:buAutoNum type="arabicPeriod"/>
            </a:pPr>
            <a:r>
              <a:rPr b="0" i="0" lang="es-ES" sz="1800">
                <a:solidFill>
                  <a:schemeClr val="lt1"/>
                </a:solidFill>
                <a:latin typeface="Proxima Nova"/>
                <a:ea typeface="Proxima Nova"/>
                <a:cs typeface="Proxima Nova"/>
                <a:sym typeface="Proxima Nova"/>
              </a:rPr>
              <a:t>Corriente de carga: </a:t>
            </a:r>
            <a:r>
              <a:rPr lang="es-ES" sz="1800">
                <a:solidFill>
                  <a:schemeClr val="lt1"/>
                </a:solidFill>
                <a:latin typeface="Proxima Nova"/>
                <a:ea typeface="Proxima Nova"/>
                <a:cs typeface="Proxima Nova"/>
                <a:sym typeface="Proxima Nova"/>
              </a:rPr>
              <a:t>3</a:t>
            </a:r>
            <a:r>
              <a:rPr b="0" i="0" lang="es-ES" sz="1800">
                <a:solidFill>
                  <a:schemeClr val="lt1"/>
                </a:solidFill>
                <a:latin typeface="Proxima Nova"/>
                <a:ea typeface="Proxima Nova"/>
                <a:cs typeface="Proxima Nova"/>
                <a:sym typeface="Proxima Nova"/>
              </a:rPr>
              <a:t>0A</a:t>
            </a:r>
            <a:endParaRPr sz="1800">
              <a:solidFill>
                <a:schemeClr val="lt1"/>
              </a:solidFill>
              <a:latin typeface="Arial"/>
              <a:ea typeface="Arial"/>
              <a:cs typeface="Arial"/>
              <a:sym typeface="Arial"/>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87" name="Google Shape;187;p7"/>
          <p:cNvPicPr preferRelativeResize="0"/>
          <p:nvPr/>
        </p:nvPicPr>
        <p:blipFill rotWithShape="1">
          <a:blip r:embed="rId3">
            <a:alphaModFix/>
          </a:blip>
          <a:srcRect b="0" l="0" r="0" t="0"/>
          <a:stretch/>
        </p:blipFill>
        <p:spPr>
          <a:xfrm>
            <a:off x="7978588" y="3797842"/>
            <a:ext cx="3769739" cy="24715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s-ES"/>
              <a:t>COMPONENTES DEL SISTEMA ALUMBRADO CON PANEL SOLAR</a:t>
            </a:r>
            <a:br>
              <a:rPr lang="es-ES"/>
            </a:br>
            <a:endParaRPr/>
          </a:p>
        </p:txBody>
      </p:sp>
      <p:sp>
        <p:nvSpPr>
          <p:cNvPr id="193" name="Google Shape;193;p8"/>
          <p:cNvSpPr txBox="1"/>
          <p:nvPr/>
        </p:nvSpPr>
        <p:spPr>
          <a:xfrm>
            <a:off x="914429" y="1721039"/>
            <a:ext cx="6091200" cy="2308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Módulo</a:t>
            </a:r>
            <a:r>
              <a:rPr lang="es-ES" sz="1800">
                <a:solidFill>
                  <a:schemeClr val="lt1"/>
                </a:solidFill>
                <a:latin typeface="Calibri"/>
                <a:ea typeface="Calibri"/>
                <a:cs typeface="Calibri"/>
                <a:sym typeface="Calibri"/>
              </a:rPr>
              <a:t> LDR con relé, es el elemento que se encarga del control del encendido o apagado de la </a:t>
            </a:r>
            <a:r>
              <a:rPr lang="es-ES" sz="1800">
                <a:solidFill>
                  <a:schemeClr val="lt1"/>
                </a:solidFill>
                <a:latin typeface="Calibri"/>
                <a:ea typeface="Calibri"/>
                <a:cs typeface="Calibri"/>
                <a:sym typeface="Calibri"/>
              </a:rPr>
              <a:t>lámpara</a:t>
            </a:r>
            <a:r>
              <a:rPr lang="es-ES" sz="1800">
                <a:solidFill>
                  <a:schemeClr val="lt1"/>
                </a:solidFill>
                <a:latin typeface="Calibri"/>
                <a:ea typeface="Calibri"/>
                <a:cs typeface="Calibri"/>
                <a:sym typeface="Calibri"/>
              </a:rPr>
              <a:t> led.</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Características</a:t>
            </a:r>
            <a:endParaRPr/>
          </a:p>
          <a:p>
            <a:pPr indent="-342900" lvl="0" marL="342900" marR="0" rtl="0" algn="just">
              <a:spcBef>
                <a:spcPts val="0"/>
              </a:spcBef>
              <a:spcAft>
                <a:spcPts val="0"/>
              </a:spcAft>
              <a:buClr>
                <a:schemeClr val="lt1"/>
              </a:buClr>
              <a:buSzPts val="1800"/>
              <a:buFont typeface="Calibri"/>
              <a:buAutoNum type="arabicPeriod"/>
            </a:pPr>
            <a:r>
              <a:rPr b="0" i="0" lang="es-ES" sz="1800">
                <a:solidFill>
                  <a:schemeClr val="lt1"/>
                </a:solidFill>
                <a:latin typeface="Proxima Nova"/>
                <a:ea typeface="Proxima Nova"/>
                <a:cs typeface="Proxima Nova"/>
                <a:sym typeface="Proxima Nova"/>
              </a:rPr>
              <a:t>Bobina del relé : </a:t>
            </a:r>
            <a:r>
              <a:rPr lang="es-ES" sz="1800">
                <a:solidFill>
                  <a:schemeClr val="lt1"/>
                </a:solidFill>
                <a:latin typeface="Proxima Nova"/>
                <a:ea typeface="Proxima Nova"/>
                <a:cs typeface="Proxima Nova"/>
                <a:sym typeface="Proxima Nova"/>
              </a:rPr>
              <a:t>12V DC</a:t>
            </a:r>
            <a:endParaRPr sz="18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800"/>
              <a:buFont typeface="Calibri"/>
              <a:buAutoNum type="arabicPeriod"/>
            </a:pPr>
            <a:r>
              <a:rPr b="0" i="0" lang="es-ES" sz="1800">
                <a:solidFill>
                  <a:schemeClr val="lt1"/>
                </a:solidFill>
                <a:latin typeface="Proxima Nova"/>
                <a:ea typeface="Proxima Nova"/>
                <a:cs typeface="Proxima Nova"/>
                <a:sym typeface="Proxima Nova"/>
              </a:rPr>
              <a:t>Corriente de los contactos del relé: 10 Amperios</a:t>
            </a:r>
            <a:endParaRPr sz="18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800"/>
              <a:buFont typeface="Calibri"/>
              <a:buAutoNum type="arabicPeriod"/>
            </a:pPr>
            <a:r>
              <a:rPr b="0" i="0" lang="es-ES" sz="1800">
                <a:solidFill>
                  <a:schemeClr val="lt1"/>
                </a:solidFill>
                <a:latin typeface="Proxima Nova"/>
                <a:ea typeface="Proxima Nova"/>
                <a:cs typeface="Proxima Nova"/>
                <a:sym typeface="Proxima Nova"/>
              </a:rPr>
              <a:t>Con potenciómetro para la sensibilidad de la fotocelda</a:t>
            </a:r>
            <a:endParaRPr sz="18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800"/>
              <a:buFont typeface="Calibri"/>
              <a:buAutoNum type="arabicPeriod"/>
            </a:pPr>
            <a:r>
              <a:rPr b="0" i="0" lang="es-ES" sz="1800">
                <a:solidFill>
                  <a:schemeClr val="lt1"/>
                </a:solidFill>
                <a:latin typeface="Proxima Nova"/>
                <a:ea typeface="Proxima Nova"/>
                <a:cs typeface="Proxima Nova"/>
                <a:sym typeface="Proxima Nova"/>
              </a:rPr>
              <a:t>Fotocelda de 5mm</a:t>
            </a:r>
            <a:r>
              <a:rPr lang="es-E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pic>
        <p:nvPicPr>
          <p:cNvPr id="194" name="Google Shape;194;p8"/>
          <p:cNvPicPr preferRelativeResize="0"/>
          <p:nvPr/>
        </p:nvPicPr>
        <p:blipFill rotWithShape="1">
          <a:blip r:embed="rId3">
            <a:alphaModFix/>
          </a:blip>
          <a:srcRect b="0" l="0" r="0" t="0"/>
          <a:stretch/>
        </p:blipFill>
        <p:spPr>
          <a:xfrm>
            <a:off x="8428382" y="3690355"/>
            <a:ext cx="2498121" cy="22035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s-ES"/>
              <a:t>COMPONENTES DEL SISTEMA ALUMBRADO CON PANEL SOLAR</a:t>
            </a:r>
            <a:endParaRPr/>
          </a:p>
        </p:txBody>
      </p:sp>
      <p:pic>
        <p:nvPicPr>
          <p:cNvPr id="200" name="Google Shape;200;p9"/>
          <p:cNvPicPr preferRelativeResize="0"/>
          <p:nvPr/>
        </p:nvPicPr>
        <p:blipFill rotWithShape="1">
          <a:blip r:embed="rId3">
            <a:alphaModFix/>
          </a:blip>
          <a:srcRect b="0" l="0" r="0" t="0"/>
          <a:stretch/>
        </p:blipFill>
        <p:spPr>
          <a:xfrm>
            <a:off x="8271391" y="1717987"/>
            <a:ext cx="3234808" cy="3097804"/>
          </a:xfrm>
          <a:prstGeom prst="rect">
            <a:avLst/>
          </a:prstGeom>
          <a:noFill/>
          <a:ln>
            <a:noFill/>
          </a:ln>
        </p:spPr>
      </p:pic>
      <p:sp>
        <p:nvSpPr>
          <p:cNvPr id="201" name="Google Shape;201;p9"/>
          <p:cNvSpPr txBox="1"/>
          <p:nvPr/>
        </p:nvSpPr>
        <p:spPr>
          <a:xfrm>
            <a:off x="896471" y="1882588"/>
            <a:ext cx="6436658"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Reflector LED, es el elemento encargado de utilizar la energía eléctrica para iluminar la zona .</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Características:</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Calibri"/>
                <a:ea typeface="Calibri"/>
                <a:cs typeface="Calibri"/>
                <a:sym typeface="Calibri"/>
              </a:rPr>
              <a:t>Potencia 20 W</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Calibri"/>
                <a:ea typeface="Calibri"/>
                <a:cs typeface="Calibri"/>
                <a:sym typeface="Calibri"/>
              </a:rPr>
              <a:t>Vida útil 30.000 Horas</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Calibri"/>
                <a:ea typeface="Calibri"/>
                <a:cs typeface="Calibri"/>
                <a:sym typeface="Calibri"/>
              </a:rPr>
              <a:t>Voltaje 12V-24V</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Calibri"/>
                <a:ea typeface="Calibri"/>
                <a:cs typeface="Calibri"/>
                <a:sym typeface="Calibri"/>
              </a:rPr>
              <a:t>Lumen 1600</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2021-11-24T19:25:29Z</dcterms:created>
  <dc:creator>rafaelcriolloc@hotmail.com</dc:creator>
</cp:coreProperties>
</file>