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192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61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040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6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389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06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214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63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177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066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20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9A80-B1EF-49C5-9FE9-A24442E91EAF}" type="datetimeFigureOut">
              <a:rPr lang="en-US" smtClean="0"/>
              <a:pPr/>
              <a:t>6/3/2016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D9D8-54C1-47C5-BDD7-A981D9F4E2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63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nglei14@baidu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介绍与讨论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zhanglei14@baidu.com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836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具体实现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分布式多设备运行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原理和多设备运行相同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增加了</a:t>
            </a:r>
            <a:r>
              <a:rPr lang="en-US" altLang="zh-CN" dirty="0" smtClean="0"/>
              <a:t>Checkpoint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Checkpoint</a:t>
            </a:r>
            <a:r>
              <a:rPr lang="zh-CN" altLang="en-US" dirty="0" smtClean="0"/>
              <a:t>机制</a:t>
            </a:r>
            <a:r>
              <a:rPr lang="zh-CN" altLang="en-US" b="1" dirty="0" smtClean="0"/>
              <a:t>也是通过数据流图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每个变量节点都连接到一个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节点和一个</a:t>
            </a:r>
            <a:r>
              <a:rPr lang="en-US" altLang="zh-CN" dirty="0" smtClean="0"/>
              <a:t>Restore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Save</a:t>
            </a:r>
            <a:r>
              <a:rPr lang="zh-CN" altLang="en-US" dirty="0" smtClean="0"/>
              <a:t>节点定期运行</a:t>
            </a:r>
            <a:endParaRPr lang="en-US" altLang="zh-CN" dirty="0" smtClean="0"/>
          </a:p>
          <a:p>
            <a:pPr lvl="2"/>
            <a:r>
              <a:rPr lang="en-US" dirty="0" smtClean="0"/>
              <a:t>Restore</a:t>
            </a:r>
            <a:r>
              <a:rPr lang="zh-CN" altLang="en-US" dirty="0" smtClean="0"/>
              <a:t>节点仅在</a:t>
            </a:r>
            <a:r>
              <a:rPr lang="en-US" altLang="zh-CN" dirty="0" smtClean="0"/>
              <a:t>failure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restart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以上基于数据流图的实现已经足够通用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后续看一些针对性的扩展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2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一些扩展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自动导数计算：也是通过数据流图定义和进行的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705832"/>
            <a:ext cx="4295775" cy="3257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00900" y="2705832"/>
            <a:ext cx="3490548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问题：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内存占用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Forward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阶段早期的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Tensor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在求导数的后期仍然要用到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（图中灰色箭头部分）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可能方案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更好的依赖关系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重算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Save to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53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一些扩展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设备约束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“节点</a:t>
            </a:r>
            <a:r>
              <a:rPr lang="en-US" altLang="zh-CN" dirty="0" smtClean="0"/>
              <a:t>12</a:t>
            </a:r>
            <a:r>
              <a:rPr lang="zh-CN" altLang="en-US" dirty="0" smtClean="0"/>
              <a:t>必须放在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设备上运行”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“节点</a:t>
            </a:r>
            <a:r>
              <a:rPr lang="en-US" altLang="zh-CN" dirty="0" smtClean="0"/>
              <a:t>5</a:t>
            </a:r>
            <a:r>
              <a:rPr lang="zh-CN" altLang="en-US" dirty="0" smtClean="0"/>
              <a:t>和节点</a:t>
            </a:r>
            <a:r>
              <a:rPr lang="en-US" altLang="zh-CN" dirty="0" smtClean="0"/>
              <a:t>7</a:t>
            </a:r>
            <a:r>
              <a:rPr lang="zh-CN" altLang="en-US" dirty="0" smtClean="0"/>
              <a:t>必须在同一个设备上运行”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。。。</a:t>
            </a:r>
            <a:endParaRPr lang="en-US" altLang="zh-CN" dirty="0" smtClean="0"/>
          </a:p>
          <a:p>
            <a:pPr lvl="1"/>
            <a:endParaRPr lang="en-US" dirty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smtClean="0"/>
              <a:t>Node Placement</a:t>
            </a:r>
            <a:r>
              <a:rPr lang="zh-CN" altLang="en-US" dirty="0" smtClean="0"/>
              <a:t>算法略加改进即可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48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一些扩展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对控制流的支持，特别是多轮迭代的支持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不同轮的迭代可以按流水线并行执行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在图划分时加入控制节点，对每个子图的迭代结束发出信号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对多轮迭代的导数计算可以通过图展开重写来完成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1674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一些扩展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Enqueue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Dequeue</a:t>
            </a:r>
            <a:r>
              <a:rPr lang="en-US" altLang="zh-CN" dirty="0" smtClean="0"/>
              <a:t> 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用途：</a:t>
            </a:r>
            <a:endParaRPr lang="en-US" altLang="zh-CN" dirty="0" smtClean="0"/>
          </a:p>
          <a:p>
            <a:pPr lvl="1"/>
            <a:r>
              <a:rPr lang="zh-CN" altLang="en-US" dirty="0"/>
              <a:t>预</a:t>
            </a:r>
            <a:r>
              <a:rPr lang="zh-CN" altLang="en-US" dirty="0" smtClean="0"/>
              <a:t>读数据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控制内存消耗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RNN</a:t>
            </a:r>
            <a:r>
              <a:rPr lang="zh-CN" altLang="en-US" dirty="0" smtClean="0"/>
              <a:t>中对句子进行打包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Shuffling Queue</a:t>
            </a:r>
            <a:r>
              <a:rPr lang="zh-CN" altLang="en-US" dirty="0" smtClean="0"/>
              <a:t>对数据进行</a:t>
            </a:r>
            <a:r>
              <a:rPr lang="en-US" altLang="zh-CN" dirty="0" smtClean="0"/>
              <a:t>shuffle</a:t>
            </a:r>
          </a:p>
          <a:p>
            <a:pPr lvl="1"/>
            <a:r>
              <a:rPr lang="zh-CN" altLang="en-US" dirty="0" smtClean="0"/>
              <a:t>。。。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1335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自动优化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公共子表达式消除</a:t>
            </a:r>
            <a:endParaRPr lang="en-US" altLang="zh-CN" dirty="0" smtClean="0"/>
          </a:p>
          <a:p>
            <a:r>
              <a:rPr lang="zh-CN" altLang="en-US" dirty="0" smtClean="0"/>
              <a:t>控制数据通讯的内存消耗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过早的进行</a:t>
            </a:r>
            <a:r>
              <a:rPr lang="en-US" altLang="zh-CN" dirty="0" err="1" smtClean="0"/>
              <a:t>recv</a:t>
            </a:r>
            <a:r>
              <a:rPr lang="zh-CN" altLang="en-US" dirty="0" smtClean="0"/>
              <a:t>操作消耗大量内存</a:t>
            </a:r>
            <a:endParaRPr lang="en-US" altLang="zh-CN" dirty="0" smtClean="0"/>
          </a:p>
          <a:p>
            <a:pPr lvl="1"/>
            <a:r>
              <a:rPr lang="en-US" dirty="0" smtClean="0"/>
              <a:t>Critical Path</a:t>
            </a:r>
            <a:r>
              <a:rPr lang="zh-CN" altLang="en-US" dirty="0" smtClean="0"/>
              <a:t>决定</a:t>
            </a:r>
            <a:r>
              <a:rPr lang="en-US" altLang="zh-CN" dirty="0" err="1" smtClean="0"/>
              <a:t>recv</a:t>
            </a:r>
            <a:r>
              <a:rPr lang="zh-CN" altLang="en-US" dirty="0" smtClean="0"/>
              <a:t>节点的开始时间</a:t>
            </a:r>
            <a:endParaRPr lang="en-US" altLang="zh-CN" dirty="0" smtClean="0"/>
          </a:p>
          <a:p>
            <a:r>
              <a:rPr lang="zh-CN" altLang="en-US" dirty="0" smtClean="0"/>
              <a:t>异步核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一旦一个节点计算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了一个</a:t>
            </a:r>
            <a:r>
              <a:rPr lang="en-US" altLang="zh-CN" dirty="0" smtClean="0"/>
              <a:t>thread</a:t>
            </a:r>
            <a:r>
              <a:rPr lang="zh-CN" altLang="en-US" dirty="0" smtClean="0"/>
              <a:t>会消耗大量</a:t>
            </a:r>
            <a:r>
              <a:rPr lang="en-US" altLang="zh-CN" dirty="0" smtClean="0"/>
              <a:t>thread</a:t>
            </a:r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适合比如</a:t>
            </a:r>
            <a:r>
              <a:rPr lang="en-US" altLang="zh-CN" dirty="0" smtClean="0"/>
              <a:t>mobile</a:t>
            </a:r>
            <a:r>
              <a:rPr lang="zh-CN" altLang="en-US" dirty="0" smtClean="0"/>
              <a:t>的环境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recv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enqueue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dequeue</a:t>
            </a:r>
            <a:r>
              <a:rPr lang="zh-CN" altLang="en-US" dirty="0" smtClean="0"/>
              <a:t>操作都可以有异步核，节省大量</a:t>
            </a:r>
            <a:r>
              <a:rPr lang="en-US" altLang="zh-CN" dirty="0" smtClean="0"/>
              <a:t>thread</a:t>
            </a:r>
          </a:p>
          <a:p>
            <a:r>
              <a:rPr lang="zh-CN" altLang="en-US" dirty="0" smtClean="0"/>
              <a:t>使用大量优化过的库：</a:t>
            </a:r>
            <a:r>
              <a:rPr lang="en-US" altLang="zh-CN" dirty="0" err="1" smtClean="0"/>
              <a:t>cuBLAS,cuDNN,Eigen</a:t>
            </a:r>
            <a:r>
              <a:rPr lang="en-US" altLang="zh-CN" dirty="0" smtClean="0"/>
              <a:t>,…</a:t>
            </a:r>
          </a:p>
          <a:p>
            <a:r>
              <a:rPr lang="zh-CN" altLang="en-US" dirty="0" smtClean="0"/>
              <a:t>通讯时进行有损压缩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80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应用经验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正确性保证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构造</a:t>
            </a:r>
            <a:r>
              <a:rPr lang="en-US" altLang="zh-CN" dirty="0" err="1" smtClean="0"/>
              <a:t>GoogLeNet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含有</a:t>
            </a:r>
            <a:r>
              <a:rPr lang="en-US" altLang="zh-CN" dirty="0" smtClean="0"/>
              <a:t>36000</a:t>
            </a:r>
            <a:r>
              <a:rPr lang="zh-CN" altLang="en-US" dirty="0" smtClean="0"/>
              <a:t>个节点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保证正确性是个巨大的挑战</a:t>
            </a:r>
            <a:endParaRPr lang="en-US" altLang="zh-CN" dirty="0" smtClean="0"/>
          </a:p>
          <a:p>
            <a:r>
              <a:rPr lang="zh-CN" altLang="en-US" dirty="0" smtClean="0"/>
              <a:t>经验：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从小结构开始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先单机再分布式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用工具自动报告参数个数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学习率置为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来验证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注意浮点精度问题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34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应用经验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常用结构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Parallelism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56" y="1825625"/>
            <a:ext cx="5992690" cy="48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79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应用经验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常用结构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 Parallelism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24" y="2589700"/>
            <a:ext cx="4029075" cy="3419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412" y="2589700"/>
            <a:ext cx="4917952" cy="297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81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应用经验 </a:t>
            </a:r>
            <a:r>
              <a:rPr lang="en-US" altLang="zh-CN" dirty="0" smtClean="0"/>
              <a:t>– TF Dashboard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3192" y="1690688"/>
            <a:ext cx="4876800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48" y="4627558"/>
            <a:ext cx="8803298" cy="21249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6" name="文本框 5"/>
          <p:cNvSpPr txBox="1"/>
          <p:nvPr/>
        </p:nvSpPr>
        <p:spPr>
          <a:xfrm>
            <a:off x="9873574" y="5651771"/>
            <a:ext cx="174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* 监控也是通过数据流图实现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01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背景与动机</a:t>
            </a:r>
            <a:endParaRPr lang="en-US" altLang="zh-CN" dirty="0" smtClean="0"/>
          </a:p>
          <a:p>
            <a:r>
              <a:rPr lang="zh-CN" altLang="en-US" dirty="0" smtClean="0"/>
              <a:t>技术架构</a:t>
            </a:r>
            <a:endParaRPr lang="en-US" altLang="zh-CN" dirty="0" smtClean="0"/>
          </a:p>
          <a:p>
            <a:r>
              <a:rPr lang="zh-CN" altLang="en-US" dirty="0" smtClean="0"/>
              <a:t>应用经验</a:t>
            </a:r>
            <a:endParaRPr lang="en-US" altLang="zh-CN" dirty="0" smtClean="0"/>
          </a:p>
          <a:p>
            <a:r>
              <a:rPr lang="zh-CN" altLang="en-US" dirty="0" smtClean="0"/>
              <a:t>技术对比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60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技术对比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6790808"/>
              </p:ext>
            </p:extLst>
          </p:nvPr>
        </p:nvGraphicFramePr>
        <p:xfrm>
          <a:off x="1381328" y="1591852"/>
          <a:ext cx="961200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251"/>
                <a:gridCol w="4412755"/>
                <a:gridCol w="3204003"/>
              </a:tblGrid>
              <a:tr h="1812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命令式编程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声明式编程</a:t>
                      </a:r>
                      <a:endParaRPr lang="en-US" dirty="0"/>
                    </a:p>
                  </a:txBody>
                  <a:tcPr anchor="ctr"/>
                </a:tc>
              </a:tr>
              <a:tr h="4532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如何执行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a=b+1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effectLst/>
                        </a:rPr>
                        <a:t>需要</a:t>
                      </a:r>
                      <a:r>
                        <a:rPr lang="en-US" altLang="zh-CN" dirty="0">
                          <a:effectLst/>
                        </a:rPr>
                        <a:t>b</a:t>
                      </a:r>
                      <a:r>
                        <a:rPr lang="zh-CN" altLang="en-US" dirty="0">
                          <a:effectLst/>
                        </a:rPr>
                        <a:t>已经被赋值。立即执行加法，将结果保存在</a:t>
                      </a:r>
                      <a:r>
                        <a:rPr lang="en-US" altLang="zh-CN" dirty="0">
                          <a:effectLst/>
                        </a:rPr>
                        <a:t>a</a:t>
                      </a:r>
                      <a:r>
                        <a:rPr lang="zh-CN" altLang="en-US" dirty="0">
                          <a:effectLst/>
                        </a:rPr>
                        <a:t>中。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返回对应</a:t>
                      </a:r>
                      <a:r>
                        <a:rPr lang="zh-CN" altLang="en-US" dirty="0" smtClean="0">
                          <a:effectLst/>
                        </a:rPr>
                        <a:t>的数据流图</a:t>
                      </a:r>
                      <a:r>
                        <a:rPr lang="en-US" altLang="zh-CN" dirty="0" smtClean="0">
                          <a:effectLst/>
                        </a:rPr>
                        <a:t>(dataflow graph</a:t>
                      </a:r>
                      <a:r>
                        <a:rPr lang="en-US" altLang="zh-CN" dirty="0">
                          <a:effectLst/>
                        </a:rPr>
                        <a:t>)</a:t>
                      </a:r>
                      <a:r>
                        <a:rPr lang="zh-CN" altLang="en-US" dirty="0">
                          <a:effectLst/>
                        </a:rPr>
                        <a:t>，我们可以之后对</a:t>
                      </a:r>
                      <a:r>
                        <a:rPr lang="en-US" altLang="zh-CN" dirty="0">
                          <a:effectLst/>
                        </a:rPr>
                        <a:t>b</a:t>
                      </a:r>
                      <a:r>
                        <a:rPr lang="zh-CN" altLang="en-US" dirty="0">
                          <a:effectLst/>
                        </a:rPr>
                        <a:t>进行赋值，然后再执行加法运算</a:t>
                      </a:r>
                    </a:p>
                  </a:txBody>
                  <a:tcPr marL="99060" marR="99060" anchor="ctr"/>
                </a:tc>
              </a:tr>
              <a:tr h="58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优点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语义上容易理解，灵活，可以精确控制行为。通常可以无缝的和主语言交互，方便的利用主语言的各类算法，工具包，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和性能调试器。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在真正开始计算的时候已经拿到了整个计算图，所以我们可以做一系列优化来提升性能。</a:t>
                      </a:r>
                      <a:endParaRPr lang="en-US" dirty="0"/>
                    </a:p>
                  </a:txBody>
                  <a:tcPr anchor="ctr"/>
                </a:tc>
              </a:tr>
              <a:tr h="58916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缺点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实现统一的辅助函数困和提供整体优化都很困难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很多主语言的特性都用不上。某些在主语言中实现简单，但在这里却经常麻烦，例如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if-else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语句。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03506" y="5768498"/>
            <a:ext cx="607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* 以上表格拷贝自</a:t>
            </a:r>
            <a:r>
              <a:rPr lang="en-US" altLang="zh-CN" dirty="0" smtClean="0"/>
              <a:t>https://github.com/dmlc/mxnet/issues/797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278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技术对比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18" y="1938844"/>
            <a:ext cx="9864445" cy="31973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1518" y="5680945"/>
            <a:ext cx="607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* 以上表格拷贝自</a:t>
            </a:r>
            <a:r>
              <a:rPr lang="en-US" altLang="zh-CN" dirty="0" smtClean="0"/>
              <a:t>https://github.com/dmlc/mxnet/issues/797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3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技术对比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1090" y="1583123"/>
            <a:ext cx="4914910" cy="38084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24536" y="4173165"/>
            <a:ext cx="424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TensorFlow</a:t>
            </a:r>
            <a:r>
              <a:rPr lang="zh-CN" altLang="en-US" dirty="0"/>
              <a:t>比其他三者都慢</a:t>
            </a:r>
            <a:r>
              <a:rPr lang="en-US" altLang="zh-CN" dirty="0"/>
              <a:t>2</a:t>
            </a:r>
            <a:r>
              <a:rPr lang="zh-CN" altLang="en-US" dirty="0"/>
              <a:t>倍以上，这可能由于是低版本的</a:t>
            </a:r>
            <a:r>
              <a:rPr lang="en-US" altLang="zh-CN" dirty="0"/>
              <a:t>CUDNN</a:t>
            </a:r>
            <a:r>
              <a:rPr lang="zh-CN" altLang="en-US" dirty="0"/>
              <a:t>和项目刚开源的缘故。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65799" y="5887158"/>
            <a:ext cx="607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* 以上数据拷贝自</a:t>
            </a:r>
            <a:r>
              <a:rPr lang="en-US" altLang="zh-CN" dirty="0" smtClean="0"/>
              <a:t>https://github.com/dmlc/mxnet/issues/797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75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背景与动机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语音、图像、自然语言处理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非常深和复杂的网络结构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需要使用大量的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卡进行数值运算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673113" y="466354"/>
            <a:ext cx="2705100" cy="8791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07138" y="5773742"/>
            <a:ext cx="6738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GoogLeNet</a:t>
            </a:r>
            <a:r>
              <a:rPr lang="en-US" dirty="0" smtClean="0"/>
              <a:t>: 2014 </a:t>
            </a:r>
            <a:r>
              <a:rPr lang="en-US" dirty="0" err="1" smtClean="0"/>
              <a:t>ImageNet</a:t>
            </a:r>
            <a:r>
              <a:rPr lang="en-US" dirty="0" smtClean="0"/>
              <a:t> winner</a:t>
            </a:r>
          </a:p>
          <a:p>
            <a:pPr algn="ctr"/>
            <a:r>
              <a:rPr lang="en-US" dirty="0" smtClean="0"/>
              <a:t>27 layers deep, 100 layers overall, 13.6</a:t>
            </a:r>
            <a:r>
              <a:rPr lang="en-US" altLang="zh-CN" dirty="0" smtClean="0"/>
              <a:t>M parameters, 2B multi-add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00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背景与动机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DistBelief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scalability</a:t>
            </a:r>
            <a:r>
              <a:rPr lang="zh-CN" altLang="en-US" dirty="0" smtClean="0"/>
              <a:t>，但缺乏构造复杂网络的灵活性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需要缩短</a:t>
            </a:r>
            <a:r>
              <a:rPr lang="en-US" altLang="zh-CN" dirty="0" smtClean="0"/>
              <a:t>DNN</a:t>
            </a:r>
            <a:r>
              <a:rPr lang="zh-CN" altLang="en-US" dirty="0" smtClean="0"/>
              <a:t>研发到产品</a:t>
            </a:r>
            <a:r>
              <a:rPr lang="zh-CN" altLang="en-US" dirty="0"/>
              <a:t>部署</a:t>
            </a:r>
            <a:r>
              <a:rPr lang="zh-CN" altLang="en-US" dirty="0" smtClean="0"/>
              <a:t>的时间周期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一套代码，无需重写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统一、高效的使用各种硬件资源：集群、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48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基本概念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690688"/>
            <a:ext cx="6371492" cy="4794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数据流图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节点（有或无状态）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有一或多个输入和一或多个输出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是一个</a:t>
            </a:r>
            <a:r>
              <a:rPr lang="zh-CN" altLang="en-US" b="1" dirty="0" smtClean="0">
                <a:solidFill>
                  <a:srgbClr val="0070C0"/>
                </a:solidFill>
              </a:rPr>
              <a:t>操作</a:t>
            </a:r>
            <a:r>
              <a:rPr lang="zh-CN" altLang="en-US" dirty="0" smtClean="0"/>
              <a:t>的实例（例如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变换、矩阵相乘）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有些节点是</a:t>
            </a:r>
            <a:r>
              <a:rPr lang="zh-CN" altLang="en-US" b="1" dirty="0" smtClean="0">
                <a:solidFill>
                  <a:srgbClr val="0070C0"/>
                </a:solidFill>
              </a:rPr>
              <a:t>控制节点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变量</a:t>
            </a:r>
            <a:endParaRPr lang="en-US" altLang="zh-CN" dirty="0"/>
          </a:p>
          <a:p>
            <a:pPr lvl="2"/>
            <a:r>
              <a:rPr lang="zh-CN" altLang="en-US" sz="2100" dirty="0"/>
              <a:t>一种特殊的节点，表示持久的、可修改的</a:t>
            </a:r>
            <a:r>
              <a:rPr lang="en-US" altLang="zh-CN" sz="2100" dirty="0"/>
              <a:t>Tensor</a:t>
            </a:r>
          </a:p>
          <a:p>
            <a:pPr lvl="1"/>
            <a:r>
              <a:rPr lang="zh-CN" altLang="en-US" dirty="0" smtClean="0"/>
              <a:t>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代表数据流动的方向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数据为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，即多维数组</a:t>
            </a:r>
            <a:endParaRPr lang="en-US" altLang="zh-CN" dirty="0" smtClean="0"/>
          </a:p>
          <a:p>
            <a:pPr lvl="2"/>
            <a:r>
              <a:rPr lang="zh-CN" altLang="en-US" b="1" dirty="0" smtClean="0">
                <a:solidFill>
                  <a:srgbClr val="0070C0"/>
                </a:solidFill>
              </a:rPr>
              <a:t>控制边</a:t>
            </a:r>
            <a:r>
              <a:rPr lang="zh-CN" altLang="en-US" dirty="0" smtClean="0"/>
              <a:t>是表达计算次序的特殊边，无数据流动。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操作：表示一种计算（例如</a:t>
            </a:r>
            <a:r>
              <a:rPr lang="en-US" altLang="zh-CN" dirty="0" smtClean="0"/>
              <a:t>sigmoid</a:t>
            </a:r>
            <a:r>
              <a:rPr lang="zh-CN" altLang="en-US" dirty="0" smtClean="0"/>
              <a:t>变换、矩阵相乘）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核：对操作在一个具体硬件上的具体实现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Session: Client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TF</a:t>
            </a:r>
            <a:r>
              <a:rPr lang="zh-CN" altLang="en-US" dirty="0" smtClean="0"/>
              <a:t>系统交互的界面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创建数据流图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Run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410263" y="1690688"/>
            <a:ext cx="5512797" cy="4827918"/>
            <a:chOff x="6410263" y="1690688"/>
            <a:chExt cx="5512797" cy="482791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0263" y="1690688"/>
              <a:ext cx="5512797" cy="2125532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9774" y="3886826"/>
              <a:ext cx="1574569" cy="2631780"/>
            </a:xfrm>
            <a:prstGeom prst="rect">
              <a:avLst/>
            </a:prstGeom>
          </p:spPr>
        </p:pic>
      </p:grpSp>
      <p:sp>
        <p:nvSpPr>
          <p:cNvPr id="8" name="矩形 7"/>
          <p:cNvSpPr/>
          <p:nvPr/>
        </p:nvSpPr>
        <p:spPr>
          <a:xfrm rot="1641875">
            <a:off x="9685146" y="2238313"/>
            <a:ext cx="1963271" cy="51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Declarative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47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具体实现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Worker Processes and Devices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32" y="2611600"/>
            <a:ext cx="94107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29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具体实现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单设备运行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求解数据流图的依赖关系，顺序执行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多设备运行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两个问题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Node Placement:  </a:t>
            </a:r>
            <a:r>
              <a:rPr lang="zh-CN" altLang="en-US" dirty="0" smtClean="0"/>
              <a:t>哪个节点放到哪个设备上运行？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Cross-Device </a:t>
            </a:r>
            <a:r>
              <a:rPr lang="en-US" altLang="zh-CN" dirty="0" err="1" smtClean="0"/>
              <a:t>Comm</a:t>
            </a:r>
            <a:r>
              <a:rPr lang="en-US" altLang="zh-CN" dirty="0" smtClean="0"/>
              <a:t>:  </a:t>
            </a:r>
            <a:r>
              <a:rPr lang="zh-CN" altLang="en-US" dirty="0" smtClean="0"/>
              <a:t>设备间的数据通讯和同步如何管理？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001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具体实现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6246" cy="48829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多设备运行：</a:t>
            </a:r>
            <a:r>
              <a:rPr lang="en-US" altLang="zh-CN" dirty="0" smtClean="0"/>
              <a:t>Node Placement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Cost Model: </a:t>
            </a:r>
            <a:r>
              <a:rPr lang="zh-CN" altLang="en-US" dirty="0" smtClean="0"/>
              <a:t>估计每个节点的计算量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贪心算法：</a:t>
            </a:r>
            <a:endParaRPr lang="en-US" altLang="zh-CN" dirty="0" smtClean="0"/>
          </a:p>
          <a:p>
            <a:pPr marL="1200150" lvl="2" indent="-285750"/>
            <a:r>
              <a:rPr lang="zh-CN" altLang="en-US" dirty="0" smtClean="0"/>
              <a:t>从依赖关系的起点开始</a:t>
            </a:r>
            <a:endParaRPr lang="en-US" altLang="zh-CN" dirty="0" smtClean="0"/>
          </a:p>
          <a:p>
            <a:pPr marL="1200150" lvl="2" indent="-285750"/>
            <a:r>
              <a:rPr lang="zh-CN" altLang="en-US" dirty="0" smtClean="0"/>
              <a:t>对每个节点，找到可能的设备（有针对该节点操作类型的核实现）</a:t>
            </a:r>
            <a:endParaRPr lang="en-US" altLang="zh-CN" dirty="0" smtClean="0"/>
          </a:p>
          <a:p>
            <a:pPr marL="1200150" lvl="2" indent="-285750"/>
            <a:r>
              <a:rPr lang="zh-CN" altLang="en-US" dirty="0" smtClean="0"/>
              <a:t>用</a:t>
            </a:r>
            <a:r>
              <a:rPr lang="en-US" altLang="zh-CN" dirty="0" smtClean="0"/>
              <a:t>cost model</a:t>
            </a:r>
            <a:r>
              <a:rPr lang="zh-CN" altLang="en-US" dirty="0" smtClean="0"/>
              <a:t>估计计算开销，加上数据传输开销</a:t>
            </a:r>
            <a:endParaRPr lang="en-US" altLang="zh-CN" dirty="0" smtClean="0"/>
          </a:p>
          <a:p>
            <a:pPr marL="1200150" lvl="2" indent="-285750"/>
            <a:r>
              <a:rPr lang="zh-CN" altLang="en-US" dirty="0" smtClean="0"/>
              <a:t>选择最快结束该节点计算的设备</a:t>
            </a:r>
            <a:endParaRPr lang="en-US" altLang="zh-CN" dirty="0" smtClean="0"/>
          </a:p>
          <a:p>
            <a:pPr marL="1200150" lvl="2" indent="-285750"/>
            <a:r>
              <a:rPr lang="zh-CN" altLang="en-US" dirty="0" smtClean="0"/>
              <a:t>选择依赖关系中下一个可以执行的节点，继续上述贪心算法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60541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技术架构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具体实现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602414" cy="48829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多设备运行：</a:t>
            </a:r>
            <a:r>
              <a:rPr lang="en-US" altLang="zh-CN" dirty="0" smtClean="0"/>
              <a:t>Cross-Device Communication 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图划分：每个设备一个子图（含所有分配的节点）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跨设备的边变换为对偶的</a:t>
            </a:r>
            <a:r>
              <a:rPr lang="en-US" altLang="zh-CN" dirty="0" smtClean="0"/>
              <a:t>send/</a:t>
            </a:r>
            <a:r>
              <a:rPr lang="en-US" altLang="zh-CN" dirty="0" err="1" smtClean="0"/>
              <a:t>recv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每个跨设备的</a:t>
            </a:r>
            <a:r>
              <a:rPr lang="en-US" altLang="zh-CN" dirty="0" smtClean="0"/>
              <a:t>Tensor</a:t>
            </a:r>
            <a:r>
              <a:rPr lang="zh-CN" altLang="en-US" dirty="0" smtClean="0"/>
              <a:t>传输仅使用一对</a:t>
            </a:r>
            <a:r>
              <a:rPr lang="en-US" altLang="zh-CN" dirty="0" smtClean="0"/>
              <a:t>send/</a:t>
            </a:r>
            <a:r>
              <a:rPr lang="en-US" altLang="zh-CN" dirty="0" err="1" smtClean="0"/>
              <a:t>recv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5" y="3158636"/>
            <a:ext cx="5257800" cy="245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70277" y="2716825"/>
            <a:ext cx="3490548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优点：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Isolation of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设备通讯及同步全部封装在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send/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recv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节点中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无中心节点的调度更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scalable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Master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节点无须进行调度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仅需让每个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worker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自己运行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调度由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send/</a:t>
            </a:r>
            <a:r>
              <a:rPr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recv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的同步来完成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96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1079</Words>
  <Application>Microsoft Office PowerPoint</Application>
  <PresentationFormat>自定义</PresentationFormat>
  <Paragraphs>175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TensorFlow介绍与讨论 </vt:lpstr>
      <vt:lpstr>概要</vt:lpstr>
      <vt:lpstr>背景与动机</vt:lpstr>
      <vt:lpstr>背景与动机</vt:lpstr>
      <vt:lpstr>技术架构 – 基本概念</vt:lpstr>
      <vt:lpstr>技术架构 – 具体实现</vt:lpstr>
      <vt:lpstr>技术架构 – 具体实现</vt:lpstr>
      <vt:lpstr>技术架构 – 具体实现</vt:lpstr>
      <vt:lpstr>技术架构 – 具体实现</vt:lpstr>
      <vt:lpstr>技术架构 – 具体实现</vt:lpstr>
      <vt:lpstr>技术架构 – 一些扩展</vt:lpstr>
      <vt:lpstr>技术架构 – 一些扩展</vt:lpstr>
      <vt:lpstr>技术架构 – 一些扩展</vt:lpstr>
      <vt:lpstr>技术架构 – 一些扩展</vt:lpstr>
      <vt:lpstr>技术架构 – 自动优化</vt:lpstr>
      <vt:lpstr>应用经验 – 正确性保证</vt:lpstr>
      <vt:lpstr>应用经验 – 常用结构</vt:lpstr>
      <vt:lpstr>应用经验 – 常用结构</vt:lpstr>
      <vt:lpstr>应用经验 – TF Dashboard</vt:lpstr>
      <vt:lpstr>技术对比</vt:lpstr>
      <vt:lpstr>技术对比</vt:lpstr>
      <vt:lpstr>技术对比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Zhang,Lei(Ecom)</dc:creator>
  <cp:lastModifiedBy>caohaijun</cp:lastModifiedBy>
  <cp:revision>32</cp:revision>
  <dcterms:created xsi:type="dcterms:W3CDTF">2015-12-08T08:50:34Z</dcterms:created>
  <dcterms:modified xsi:type="dcterms:W3CDTF">2016-06-03T07:10:55Z</dcterms:modified>
</cp:coreProperties>
</file>