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5"/>
  </p:notesMasterIdLst>
  <p:sldIdLst>
    <p:sldId id="256" r:id="rId2"/>
    <p:sldId id="257" r:id="rId3"/>
    <p:sldId id="258" r:id="rId4"/>
    <p:sldId id="26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v7dBHFJhw533WTA5NRoEI0Bnt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p:cViewPr varScale="1">
        <p:scale>
          <a:sx n="67" d="100"/>
          <a:sy n="67" d="100"/>
        </p:scale>
        <p:origin x="62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884317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895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2" name="Google Shape;3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1247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68742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64556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619278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61456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505508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733761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84135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7518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r>
              <a:rPr lang="en-GB"/>
              <a:t>06/10/2022</a:t>
            </a:r>
          </a:p>
          <a:p>
            <a:pPr marL="0" lvl="0" indent="0" algn="ctr" rtl="0">
              <a:spcBef>
                <a:spcPts val="0"/>
              </a:spcBef>
              <a:spcAft>
                <a:spcPts val="0"/>
              </a:spcAft>
              <a:buNone/>
            </a:pPr>
            <a:endParaRPr lang="en-GB">
              <a:solidFill>
                <a:schemeClr val="lt1"/>
              </a:solidFill>
            </a:endParaRPr>
          </a:p>
        </p:txBody>
      </p:sp>
    </p:spTree>
    <p:extLst>
      <p:ext uri="{BB962C8B-B14F-4D97-AF65-F5344CB8AC3E}">
        <p14:creationId xmlns:p14="http://schemas.microsoft.com/office/powerpoint/2010/main" val="85998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5004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6598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2630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6049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r>
              <a:rPr lang="en-GB"/>
              <a:t>06/10/2022</a:t>
            </a:r>
          </a:p>
          <a:p>
            <a:pPr marL="0" lvl="0" indent="0" algn="ctr" rtl="0">
              <a:spcBef>
                <a:spcPts val="0"/>
              </a:spcBef>
              <a:spcAft>
                <a:spcPts val="0"/>
              </a:spcAft>
              <a:buNone/>
            </a:pPr>
            <a:endParaRPr lang="en-GB">
              <a:solidFill>
                <a:schemeClr val="lt1"/>
              </a:solidFill>
            </a:endParaRPr>
          </a:p>
        </p:txBody>
      </p:sp>
    </p:spTree>
    <p:extLst>
      <p:ext uri="{BB962C8B-B14F-4D97-AF65-F5344CB8AC3E}">
        <p14:creationId xmlns:p14="http://schemas.microsoft.com/office/powerpoint/2010/main" val="271125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379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648380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838216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0" name="Google Shape;250;p1"/>
          <p:cNvSpPr/>
          <p:nvPr/>
        </p:nvSpPr>
        <p:spPr>
          <a:xfrm flipH="1">
            <a:off x="0" y="-3"/>
            <a:ext cx="12192000" cy="6858000"/>
          </a:xfrm>
          <a:prstGeom prst="rect">
            <a:avLst/>
          </a:prstGeom>
          <a:solidFill>
            <a:schemeClr val="accent2">
              <a:lumMod val="20000"/>
              <a:lumOff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1" name="Google Shape;251;p1"/>
          <p:cNvSpPr/>
          <p:nvPr/>
        </p:nvSpPr>
        <p:spPr>
          <a:xfrm flipH="1">
            <a:off x="480861" y="0"/>
            <a:ext cx="7661934" cy="6410329"/>
          </a:xfrm>
          <a:prstGeom prst="rect">
            <a:avLst/>
          </a:prstGeom>
          <a:gradFill>
            <a:gsLst>
              <a:gs pos="0">
                <a:srgbClr val="C59A00">
                  <a:alpha val="44705"/>
                </a:srgbClr>
              </a:gs>
              <a:gs pos="100000">
                <a:srgbClr val="000000">
                  <a:alpha val="28627"/>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2" name="Google Shape;252;p1"/>
          <p:cNvSpPr/>
          <p:nvPr/>
        </p:nvSpPr>
        <p:spPr>
          <a:xfrm rot="10800000" flipH="1">
            <a:off x="311473" y="0"/>
            <a:ext cx="11711139" cy="6410334"/>
          </a:xfrm>
          <a:prstGeom prst="rect">
            <a:avLst/>
          </a:prstGeom>
          <a:gradFill>
            <a:gsLst>
              <a:gs pos="59016">
                <a:schemeClr val="accent3">
                  <a:lumMod val="60000"/>
                  <a:lumOff val="40000"/>
                </a:schemeClr>
              </a:gs>
              <a:gs pos="30300">
                <a:schemeClr val="accent4">
                  <a:lumMod val="60000"/>
                  <a:lumOff val="40000"/>
                </a:schemeClr>
              </a:gs>
              <a:gs pos="0">
                <a:schemeClr val="accent2">
                  <a:lumMod val="60000"/>
                  <a:lumOff val="40000"/>
                </a:schemeClr>
              </a:gs>
              <a:gs pos="100000">
                <a:schemeClr val="bg2">
                  <a:lumMod val="75000"/>
                </a:scheme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entury Gothic"/>
              <a:ea typeface="Century Gothic"/>
              <a:cs typeface="Century Gothic"/>
              <a:sym typeface="Century Gothic"/>
            </a:endParaRPr>
          </a:p>
        </p:txBody>
      </p:sp>
      <p:sp>
        <p:nvSpPr>
          <p:cNvPr id="253" name="Google Shape;253;p1"/>
          <p:cNvSpPr txBox="1">
            <a:spLocks noGrp="1"/>
          </p:cNvSpPr>
          <p:nvPr>
            <p:ph type="ctrTitle"/>
          </p:nvPr>
        </p:nvSpPr>
        <p:spPr>
          <a:xfrm>
            <a:off x="1127208" y="857251"/>
            <a:ext cx="4747280" cy="309806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4800"/>
              <a:buFont typeface="Century Gothic"/>
              <a:buNone/>
            </a:pPr>
            <a:br>
              <a:rPr lang="en-GB" sz="4800" dirty="0">
                <a:solidFill>
                  <a:srgbClr val="FFFFFF"/>
                </a:solidFill>
              </a:rPr>
            </a:br>
            <a:endParaRPr sz="4800" dirty="0">
              <a:solidFill>
                <a:srgbClr val="FFFFFF"/>
              </a:solidFill>
            </a:endParaRPr>
          </a:p>
        </p:txBody>
      </p:sp>
      <p:sp>
        <p:nvSpPr>
          <p:cNvPr id="254" name="Google Shape;254;p1"/>
          <p:cNvSpPr txBox="1">
            <a:spLocks noGrp="1"/>
          </p:cNvSpPr>
          <p:nvPr>
            <p:ph type="subTitle" idx="1"/>
          </p:nvPr>
        </p:nvSpPr>
        <p:spPr>
          <a:xfrm>
            <a:off x="7470481" y="4597481"/>
            <a:ext cx="4393278" cy="12444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GB" b="1" dirty="0">
                <a:solidFill>
                  <a:schemeClr val="tx1">
                    <a:lumMod val="65000"/>
                    <a:lumOff val="35000"/>
                  </a:schemeClr>
                </a:solidFill>
              </a:rPr>
              <a:t>KADIRI  OLUWAFADEJIMI  SARAH</a:t>
            </a:r>
            <a:endParaRPr b="1" dirty="0">
              <a:solidFill>
                <a:schemeClr val="tx1">
                  <a:lumMod val="65000"/>
                  <a:lumOff val="35000"/>
                </a:schemeClr>
              </a:solidFill>
            </a:endParaRPr>
          </a:p>
          <a:p>
            <a:pPr marL="0" lvl="0" indent="0" algn="l" rtl="0">
              <a:spcBef>
                <a:spcPts val="1000"/>
              </a:spcBef>
              <a:spcAft>
                <a:spcPts val="0"/>
              </a:spcAft>
              <a:buSzPts val="1440"/>
              <a:buNone/>
            </a:pPr>
            <a:r>
              <a:rPr lang="en-GB" b="1" dirty="0">
                <a:solidFill>
                  <a:schemeClr val="tx1">
                    <a:lumMod val="65000"/>
                    <a:lumOff val="35000"/>
                  </a:schemeClr>
                </a:solidFill>
              </a:rPr>
              <a:t>DATE: FEBRUARY 24, 2023</a:t>
            </a:r>
            <a:endParaRPr b="1" dirty="0">
              <a:solidFill>
                <a:schemeClr val="tx1">
                  <a:lumMod val="65000"/>
                  <a:lumOff val="35000"/>
                </a:schemeClr>
              </a:solidFill>
            </a:endParaRPr>
          </a:p>
        </p:txBody>
      </p:sp>
      <p:pic>
        <p:nvPicPr>
          <p:cNvPr id="3" name="Picture 2">
            <a:extLst>
              <a:ext uri="{FF2B5EF4-FFF2-40B4-BE49-F238E27FC236}">
                <a16:creationId xmlns:a16="http://schemas.microsoft.com/office/drawing/2014/main" id="{78B553FF-FA42-453B-A03A-C599041019EE}"/>
              </a:ext>
            </a:extLst>
          </p:cNvPr>
          <p:cNvPicPr>
            <a:picLocks noChangeAspect="1"/>
          </p:cNvPicPr>
          <p:nvPr/>
        </p:nvPicPr>
        <p:blipFill>
          <a:blip r:embed="rId3"/>
          <a:stretch>
            <a:fillRect/>
          </a:stretch>
        </p:blipFill>
        <p:spPr>
          <a:xfrm>
            <a:off x="5735960" y="4110213"/>
            <a:ext cx="1935642" cy="1837219"/>
          </a:xfrm>
          <a:prstGeom prst="rect">
            <a:avLst/>
          </a:prstGeom>
        </p:spPr>
      </p:pic>
      <p:pic>
        <p:nvPicPr>
          <p:cNvPr id="5" name="Picture 4">
            <a:extLst>
              <a:ext uri="{FF2B5EF4-FFF2-40B4-BE49-F238E27FC236}">
                <a16:creationId xmlns:a16="http://schemas.microsoft.com/office/drawing/2014/main" id="{AB2FF331-B706-4EBB-98A7-F988144D6656}"/>
              </a:ext>
            </a:extLst>
          </p:cNvPr>
          <p:cNvPicPr>
            <a:picLocks noChangeAspect="1"/>
          </p:cNvPicPr>
          <p:nvPr/>
        </p:nvPicPr>
        <p:blipFill>
          <a:blip r:embed="rId4"/>
          <a:stretch>
            <a:fillRect/>
          </a:stretch>
        </p:blipFill>
        <p:spPr>
          <a:xfrm>
            <a:off x="172052" y="409589"/>
            <a:ext cx="2664115" cy="1641726"/>
          </a:xfrm>
          <a:prstGeom prst="rect">
            <a:avLst/>
          </a:prstGeom>
        </p:spPr>
      </p:pic>
      <p:sp>
        <p:nvSpPr>
          <p:cNvPr id="6" name="TextBox 5">
            <a:extLst>
              <a:ext uri="{FF2B5EF4-FFF2-40B4-BE49-F238E27FC236}">
                <a16:creationId xmlns:a16="http://schemas.microsoft.com/office/drawing/2014/main" id="{27968D4E-75EB-4908-AE20-01A4E343C8C2}"/>
              </a:ext>
            </a:extLst>
          </p:cNvPr>
          <p:cNvSpPr txBox="1"/>
          <p:nvPr/>
        </p:nvSpPr>
        <p:spPr>
          <a:xfrm>
            <a:off x="2556163" y="1081819"/>
            <a:ext cx="4280972" cy="646331"/>
          </a:xfrm>
          <a:prstGeom prst="rect">
            <a:avLst/>
          </a:prstGeom>
          <a:noFill/>
        </p:spPr>
        <p:txBody>
          <a:bodyPr wrap="square" rtlCol="0">
            <a:spAutoFit/>
          </a:bodyPr>
          <a:lstStyle/>
          <a:p>
            <a:r>
              <a:rPr lang="en-US" sz="3600" dirty="0">
                <a:solidFill>
                  <a:schemeClr val="tx1">
                    <a:lumMod val="65000"/>
                    <a:lumOff val="35000"/>
                  </a:schemeClr>
                </a:solidFill>
              </a:rPr>
              <a:t>HOTEL</a:t>
            </a:r>
            <a:r>
              <a:rPr lang="en-US" sz="2800" dirty="0">
                <a:solidFill>
                  <a:schemeClr val="tx1">
                    <a:lumMod val="65000"/>
                    <a:lumOff val="35000"/>
                  </a:schemeClr>
                </a:solidFill>
              </a:rPr>
              <a:t> </a:t>
            </a:r>
            <a:r>
              <a:rPr lang="en-US" sz="3600" dirty="0">
                <a:solidFill>
                  <a:schemeClr val="tx1">
                    <a:lumMod val="65000"/>
                    <a:lumOff val="35000"/>
                  </a:schemeClr>
                </a:solidFill>
              </a:rPr>
              <a:t>ANALYSIS</a:t>
            </a:r>
            <a:r>
              <a:rPr lang="en-US" sz="2800" dirty="0">
                <a:solidFill>
                  <a:schemeClr val="tx1">
                    <a:lumMod val="65000"/>
                    <a:lumOff val="35000"/>
                  </a:schemeClr>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2"/>
        <p:cNvGrpSpPr/>
        <p:nvPr/>
      </p:nvGrpSpPr>
      <p:grpSpPr>
        <a:xfrm>
          <a:off x="0" y="0"/>
          <a:ext cx="0" cy="0"/>
          <a:chOff x="0" y="0"/>
          <a:chExt cx="0" cy="0"/>
        </a:xfrm>
      </p:grpSpPr>
      <p:sp>
        <p:nvSpPr>
          <p:cNvPr id="373" name="Google Shape;373;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4" name="Google Shape;374;p11"/>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5" name="Google Shape;375;p11"/>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6" name="Google Shape;376;p11"/>
          <p:cNvSpPr/>
          <p:nvPr/>
        </p:nvSpPr>
        <p:spPr>
          <a:xfrm rot="-5400000" flipH="1">
            <a:off x="-1180882" y="1638084"/>
            <a:ext cx="6857572" cy="3581401"/>
          </a:xfrm>
          <a:prstGeom prst="rect">
            <a:avLst/>
          </a:prstGeom>
          <a:gradFill>
            <a:gsLst>
              <a:gs pos="0">
                <a:srgbClr val="000000">
                  <a:alpha val="58823"/>
                </a:srgbClr>
              </a:gs>
              <a:gs pos="69000">
                <a:schemeClr val="accent2">
                  <a:lumMod val="60000"/>
                  <a:lumOff val="40000"/>
                </a:scheme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7" name="Google Shape;377;p11"/>
          <p:cNvSpPr/>
          <p:nvPr/>
        </p:nvSpPr>
        <p:spPr>
          <a:xfrm rot="6097846">
            <a:off x="-751171" y="1199271"/>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chemeClr val="accent2">
                  <a:lumMod val="60000"/>
                  <a:lumOff val="40000"/>
                </a:scheme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8" name="Google Shape;378;p11"/>
          <p:cNvSpPr txBox="1">
            <a:spLocks noGrp="1"/>
          </p:cNvSpPr>
          <p:nvPr>
            <p:ph type="ctrTitle"/>
          </p:nvPr>
        </p:nvSpPr>
        <p:spPr>
          <a:xfrm>
            <a:off x="660041" y="2767106"/>
            <a:ext cx="2880828" cy="30719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4000"/>
              <a:buFont typeface="Century Gothic"/>
              <a:buNone/>
            </a:pPr>
            <a:r>
              <a:rPr lang="en-GB" sz="4000">
                <a:solidFill>
                  <a:srgbClr val="FFFFFF"/>
                </a:solidFill>
              </a:rPr>
              <a:t>INSIGHTS</a:t>
            </a:r>
            <a:endParaRPr sz="4000">
              <a:solidFill>
                <a:srgbClr val="FFFFFF"/>
              </a:solidFill>
            </a:endParaRPr>
          </a:p>
        </p:txBody>
      </p:sp>
      <p:sp>
        <p:nvSpPr>
          <p:cNvPr id="379" name="Google Shape;379;p11"/>
          <p:cNvSpPr txBox="1"/>
          <p:nvPr/>
        </p:nvSpPr>
        <p:spPr>
          <a:xfrm>
            <a:off x="4241442" y="-320195"/>
            <a:ext cx="7831222" cy="70172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900" b="1" dirty="0">
                <a:solidFill>
                  <a:schemeClr val="dk1"/>
                </a:solidFill>
                <a:latin typeface="Century Gothic"/>
                <a:ea typeface="Century Gothic"/>
                <a:cs typeface="Century Gothic"/>
                <a:sym typeface="Century Gothic"/>
              </a:rPr>
              <a:t>Hotel Properties by Key Metrics</a:t>
            </a:r>
          </a:p>
          <a:p>
            <a:pPr marL="0" marR="0" lvl="0" indent="0" algn="l" rtl="0">
              <a:spcBef>
                <a:spcPts val="0"/>
              </a:spcBef>
              <a:spcAft>
                <a:spcPts val="0"/>
              </a:spcAft>
              <a:buNone/>
            </a:pPr>
            <a:r>
              <a:rPr lang="en-GB" sz="1800" b="1" dirty="0">
                <a:solidFill>
                  <a:schemeClr val="dk1"/>
                </a:solidFill>
                <a:latin typeface="Century Gothic"/>
                <a:ea typeface="Century Gothic"/>
                <a:cs typeface="Century Gothic"/>
                <a:sym typeface="Century Gothic"/>
              </a:rPr>
              <a:t>Rati</a:t>
            </a:r>
            <a:r>
              <a:rPr lang="en-GB" b="1" dirty="0">
                <a:solidFill>
                  <a:schemeClr val="dk1"/>
                </a:solidFill>
                <a:latin typeface="Century Gothic"/>
                <a:ea typeface="Century Gothic"/>
                <a:cs typeface="Century Gothic"/>
                <a:sym typeface="Century Gothic"/>
              </a:rPr>
              <a:t>ngs:</a:t>
            </a:r>
            <a:endParaRPr lang="en-GB" sz="1800" b="1"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dirty="0" err="1">
                <a:solidFill>
                  <a:schemeClr val="dk1"/>
                </a:solidFill>
                <a:latin typeface="Century Gothic"/>
                <a:ea typeface="Century Gothic"/>
                <a:cs typeface="Century Gothic"/>
                <a:sym typeface="Century Gothic"/>
              </a:rPr>
              <a:t>Clife</a:t>
            </a:r>
            <a:r>
              <a:rPr lang="en-GB" dirty="0">
                <a:solidFill>
                  <a:schemeClr val="dk1"/>
                </a:solidFill>
                <a:latin typeface="Century Gothic"/>
                <a:ea typeface="Century Gothic"/>
                <a:cs typeface="Century Gothic"/>
                <a:sym typeface="Century Gothic"/>
              </a:rPr>
              <a:t> Blu had the highest ratings value of 1.66. </a:t>
            </a:r>
            <a:r>
              <a:rPr lang="en-GB" dirty="0" err="1">
                <a:solidFill>
                  <a:schemeClr val="dk1"/>
                </a:solidFill>
                <a:latin typeface="Century Gothic"/>
                <a:ea typeface="Century Gothic"/>
                <a:cs typeface="Century Gothic"/>
                <a:sym typeface="Century Gothic"/>
              </a:rPr>
              <a:t>Clife</a:t>
            </a:r>
            <a:r>
              <a:rPr lang="en-GB" dirty="0">
                <a:solidFill>
                  <a:schemeClr val="dk1"/>
                </a:solidFill>
                <a:latin typeface="Century Gothic"/>
                <a:ea typeface="Century Gothic"/>
                <a:cs typeface="Century Gothic"/>
                <a:sym typeface="Century Gothic"/>
              </a:rPr>
              <a:t> City and </a:t>
            </a:r>
            <a:r>
              <a:rPr lang="en-GB" dirty="0" err="1">
                <a:solidFill>
                  <a:schemeClr val="dk1"/>
                </a:solidFill>
                <a:latin typeface="Century Gothic"/>
                <a:ea typeface="Century Gothic"/>
                <a:cs typeface="Century Gothic"/>
                <a:sym typeface="Century Gothic"/>
              </a:rPr>
              <a:t>Clife</a:t>
            </a:r>
            <a:r>
              <a:rPr lang="en-GB" dirty="0">
                <a:solidFill>
                  <a:schemeClr val="dk1"/>
                </a:solidFill>
                <a:latin typeface="Century Gothic"/>
                <a:ea typeface="Century Gothic"/>
                <a:cs typeface="Century Gothic"/>
                <a:sym typeface="Century Gothic"/>
              </a:rPr>
              <a:t> Palace had the second highest rating of 1.57 respectively. The hotel with the least rating was </a:t>
            </a:r>
            <a:r>
              <a:rPr lang="en-GB" dirty="0" err="1">
                <a:solidFill>
                  <a:schemeClr val="dk1"/>
                </a:solidFill>
                <a:latin typeface="Century Gothic"/>
                <a:ea typeface="Century Gothic"/>
                <a:cs typeface="Century Gothic"/>
                <a:sym typeface="Century Gothic"/>
              </a:rPr>
              <a:t>Clife</a:t>
            </a:r>
            <a:r>
              <a:rPr lang="en-GB" dirty="0">
                <a:solidFill>
                  <a:schemeClr val="dk1"/>
                </a:solidFill>
                <a:latin typeface="Century Gothic"/>
                <a:ea typeface="Century Gothic"/>
                <a:cs typeface="Century Gothic"/>
                <a:sym typeface="Century Gothic"/>
              </a:rPr>
              <a:t> Seasons with a value of 0.96.</a:t>
            </a:r>
            <a:r>
              <a:rPr lang="en-GB" sz="1800" dirty="0">
                <a:solidFill>
                  <a:schemeClr val="dk1"/>
                </a:solidFill>
                <a:latin typeface="Century Gothic"/>
                <a:ea typeface="Century Gothic"/>
                <a:cs typeface="Century Gothic"/>
                <a:sym typeface="Century Gothic"/>
              </a:rPr>
              <a:t> </a:t>
            </a: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800" b="1" dirty="0">
                <a:solidFill>
                  <a:schemeClr val="dk1"/>
                </a:solidFill>
                <a:latin typeface="Century Gothic"/>
                <a:ea typeface="Century Gothic"/>
                <a:cs typeface="Century Gothic"/>
                <a:sym typeface="Century Gothic"/>
              </a:rPr>
              <a:t>Total Successful Bookings:</a:t>
            </a:r>
          </a:p>
          <a:p>
            <a:pPr marL="0" marR="0" lvl="0" indent="0" algn="l" rtl="0">
              <a:spcBef>
                <a:spcPts val="0"/>
              </a:spcBef>
              <a:spcAft>
                <a:spcPts val="0"/>
              </a:spcAft>
              <a:buNone/>
            </a:pPr>
            <a:r>
              <a:rPr lang="en-US" sz="1800" dirty="0" err="1">
                <a:solidFill>
                  <a:schemeClr val="dk1"/>
                </a:solidFill>
                <a:latin typeface="Century Gothic"/>
                <a:ea typeface="Century Gothic"/>
                <a:cs typeface="Century Gothic"/>
                <a:sym typeface="Century Gothic"/>
              </a:rPr>
              <a:t>Clife</a:t>
            </a:r>
            <a:r>
              <a:rPr lang="en-US" sz="1800" dirty="0">
                <a:solidFill>
                  <a:schemeClr val="dk1"/>
                </a:solidFill>
                <a:latin typeface="Century Gothic"/>
                <a:ea typeface="Century Gothic"/>
                <a:cs typeface="Century Gothic"/>
                <a:sym typeface="Century Gothic"/>
              </a:rPr>
              <a:t> Palace, </a:t>
            </a:r>
            <a:r>
              <a:rPr lang="en-US" sz="1800" dirty="0" err="1">
                <a:solidFill>
                  <a:schemeClr val="dk1"/>
                </a:solidFill>
                <a:latin typeface="Century Gothic"/>
                <a:ea typeface="Century Gothic"/>
                <a:cs typeface="Century Gothic"/>
                <a:sym typeface="Century Gothic"/>
              </a:rPr>
              <a:t>Clife</a:t>
            </a:r>
            <a:r>
              <a:rPr lang="en-US" sz="1800" dirty="0">
                <a:solidFill>
                  <a:schemeClr val="dk1"/>
                </a:solidFill>
                <a:latin typeface="Century Gothic"/>
                <a:ea typeface="Century Gothic"/>
                <a:cs typeface="Century Gothic"/>
                <a:sym typeface="Century Gothic"/>
              </a:rPr>
              <a:t> Exotic and </a:t>
            </a:r>
            <a:r>
              <a:rPr lang="en-US" sz="1800" dirty="0" err="1">
                <a:solidFill>
                  <a:schemeClr val="dk1"/>
                </a:solidFill>
                <a:latin typeface="Century Gothic"/>
                <a:ea typeface="Century Gothic"/>
                <a:cs typeface="Century Gothic"/>
                <a:sym typeface="Century Gothic"/>
              </a:rPr>
              <a:t>Clife</a:t>
            </a:r>
            <a:r>
              <a:rPr lang="en-US" sz="1800" dirty="0">
                <a:solidFill>
                  <a:schemeClr val="dk1"/>
                </a:solidFill>
                <a:latin typeface="Century Gothic"/>
                <a:ea typeface="Century Gothic"/>
                <a:cs typeface="Century Gothic"/>
                <a:sym typeface="Century Gothic"/>
              </a:rPr>
              <a:t> City recorded the highest number of successful bookings, while </a:t>
            </a:r>
            <a:r>
              <a:rPr lang="en-US" sz="1800" dirty="0" err="1">
                <a:solidFill>
                  <a:schemeClr val="dk1"/>
                </a:solidFill>
                <a:latin typeface="Century Gothic"/>
                <a:ea typeface="Century Gothic"/>
                <a:cs typeface="Century Gothic"/>
                <a:sym typeface="Century Gothic"/>
              </a:rPr>
              <a:t>Clife</a:t>
            </a:r>
            <a:r>
              <a:rPr lang="en-US" sz="1800" dirty="0">
                <a:solidFill>
                  <a:schemeClr val="dk1"/>
                </a:solidFill>
                <a:latin typeface="Century Gothic"/>
                <a:ea typeface="Century Gothic"/>
                <a:cs typeface="Century Gothic"/>
                <a:sym typeface="Century Gothic"/>
              </a:rPr>
              <a:t> Seasons had the least amount of successful bookings. </a:t>
            </a: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b="1" dirty="0">
                <a:solidFill>
                  <a:schemeClr val="dk1"/>
                </a:solidFill>
                <a:latin typeface="Century Gothic"/>
                <a:ea typeface="Century Gothic"/>
                <a:cs typeface="Century Gothic"/>
                <a:sym typeface="Century Gothic"/>
              </a:rPr>
              <a:t>Occupancy Rate vs Cancellation Rate:</a:t>
            </a:r>
            <a:endParaRPr sz="1800" b="1"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800" dirty="0">
                <a:solidFill>
                  <a:schemeClr val="dk1"/>
                </a:solidFill>
                <a:latin typeface="Century Gothic"/>
                <a:ea typeface="Century Gothic"/>
                <a:cs typeface="Century Gothic"/>
                <a:sym typeface="Century Gothic"/>
              </a:rPr>
              <a:t>For the period of </a:t>
            </a:r>
            <a:r>
              <a:rPr lang="en-GB" dirty="0">
                <a:solidFill>
                  <a:schemeClr val="dk1"/>
                </a:solidFill>
                <a:latin typeface="Century Gothic"/>
                <a:ea typeface="Century Gothic"/>
                <a:cs typeface="Century Gothic"/>
                <a:sym typeface="Century Gothic"/>
              </a:rPr>
              <a:t>May to July 2022, </a:t>
            </a:r>
            <a:r>
              <a:rPr lang="en-GB" dirty="0" err="1">
                <a:solidFill>
                  <a:schemeClr val="dk1"/>
                </a:solidFill>
                <a:latin typeface="Century Gothic"/>
                <a:ea typeface="Century Gothic"/>
                <a:cs typeface="Century Gothic"/>
                <a:sym typeface="Century Gothic"/>
              </a:rPr>
              <a:t>Clife</a:t>
            </a:r>
            <a:r>
              <a:rPr lang="en-GB" dirty="0">
                <a:solidFill>
                  <a:schemeClr val="dk1"/>
                </a:solidFill>
                <a:latin typeface="Century Gothic"/>
                <a:ea typeface="Century Gothic"/>
                <a:cs typeface="Century Gothic"/>
                <a:sym typeface="Century Gothic"/>
              </a:rPr>
              <a:t> Blu had the highest occupancy rate and lowest cancellation rate values being 71.51% and 28.49% respectively. </a:t>
            </a:r>
            <a:r>
              <a:rPr lang="en-GB" dirty="0" err="1">
                <a:solidFill>
                  <a:schemeClr val="dk1"/>
                </a:solidFill>
                <a:latin typeface="Century Gothic"/>
                <a:ea typeface="Century Gothic"/>
                <a:cs typeface="Century Gothic"/>
                <a:sym typeface="Century Gothic"/>
              </a:rPr>
              <a:t>Clife</a:t>
            </a:r>
            <a:r>
              <a:rPr lang="en-GB" dirty="0">
                <a:solidFill>
                  <a:schemeClr val="dk1"/>
                </a:solidFill>
                <a:latin typeface="Century Gothic"/>
                <a:ea typeface="Century Gothic"/>
                <a:cs typeface="Century Gothic"/>
                <a:sym typeface="Century Gothic"/>
              </a:rPr>
              <a:t> Seasons recorded the highest amount of cancellation with value of 35.76%, seconded by </a:t>
            </a:r>
            <a:r>
              <a:rPr lang="en-GB" dirty="0" err="1">
                <a:solidFill>
                  <a:schemeClr val="dk1"/>
                </a:solidFill>
                <a:latin typeface="Century Gothic"/>
                <a:ea typeface="Century Gothic"/>
                <a:cs typeface="Century Gothic"/>
                <a:sym typeface="Century Gothic"/>
              </a:rPr>
              <a:t>Clife</a:t>
            </a:r>
            <a:r>
              <a:rPr lang="en-GB" dirty="0">
                <a:solidFill>
                  <a:schemeClr val="dk1"/>
                </a:solidFill>
                <a:latin typeface="Century Gothic"/>
                <a:ea typeface="Century Gothic"/>
                <a:cs typeface="Century Gothic"/>
                <a:sym typeface="Century Gothic"/>
              </a:rPr>
              <a:t> Grands  which had 32.33%.</a:t>
            </a:r>
          </a:p>
          <a:p>
            <a:pPr marL="0" marR="0" lvl="0" indent="0" algn="l" rtl="0">
              <a:spcBef>
                <a:spcPts val="0"/>
              </a:spcBef>
              <a:spcAft>
                <a:spcPts val="0"/>
              </a:spcAft>
              <a:buNone/>
            </a:pPr>
            <a:r>
              <a:rPr lang="en-GB" b="1" dirty="0">
                <a:solidFill>
                  <a:schemeClr val="dk1"/>
                </a:solidFill>
                <a:latin typeface="Century Gothic"/>
                <a:ea typeface="Century Gothic"/>
                <a:cs typeface="Century Gothic"/>
                <a:sym typeface="Century Gothic"/>
              </a:rPr>
              <a:t>Revenue:</a:t>
            </a:r>
          </a:p>
          <a:p>
            <a:pPr marL="0" marR="0" lvl="0" indent="0" algn="l" rtl="0">
              <a:spcBef>
                <a:spcPts val="0"/>
              </a:spcBef>
              <a:spcAft>
                <a:spcPts val="0"/>
              </a:spcAft>
              <a:buNone/>
            </a:pPr>
            <a:r>
              <a:rPr lang="en-GB" sz="1800" dirty="0" err="1">
                <a:solidFill>
                  <a:schemeClr val="dk1"/>
                </a:solidFill>
                <a:latin typeface="Century Gothic"/>
                <a:ea typeface="Century Gothic"/>
                <a:cs typeface="Century Gothic"/>
                <a:sym typeface="Century Gothic"/>
              </a:rPr>
              <a:t>Clife</a:t>
            </a:r>
            <a:r>
              <a:rPr lang="en-GB" sz="1800" dirty="0">
                <a:solidFill>
                  <a:schemeClr val="dk1"/>
                </a:solidFill>
                <a:latin typeface="Century Gothic"/>
                <a:ea typeface="Century Gothic"/>
                <a:cs typeface="Century Gothic"/>
                <a:sym typeface="Century Gothic"/>
              </a:rPr>
              <a:t> Exotica generated the highest rev</a:t>
            </a:r>
            <a:r>
              <a:rPr lang="en-GB" dirty="0">
                <a:solidFill>
                  <a:schemeClr val="dk1"/>
                </a:solidFill>
                <a:latin typeface="Century Gothic"/>
                <a:ea typeface="Century Gothic"/>
                <a:cs typeface="Century Gothic"/>
                <a:sym typeface="Century Gothic"/>
              </a:rPr>
              <a:t>enue with value of 316 million  naira, followed by </a:t>
            </a:r>
            <a:r>
              <a:rPr lang="en-GB" dirty="0" err="1">
                <a:solidFill>
                  <a:schemeClr val="dk1"/>
                </a:solidFill>
                <a:latin typeface="Century Gothic"/>
                <a:ea typeface="Century Gothic"/>
                <a:cs typeface="Century Gothic"/>
                <a:sym typeface="Century Gothic"/>
              </a:rPr>
              <a:t>Clife</a:t>
            </a:r>
            <a:r>
              <a:rPr lang="en-GB" dirty="0">
                <a:solidFill>
                  <a:schemeClr val="dk1"/>
                </a:solidFill>
                <a:latin typeface="Century Gothic"/>
                <a:ea typeface="Century Gothic"/>
                <a:cs typeface="Century Gothic"/>
                <a:sym typeface="Century Gothic"/>
              </a:rPr>
              <a:t> Palace 300 million and </a:t>
            </a:r>
            <a:r>
              <a:rPr lang="en-GB" dirty="0" err="1">
                <a:solidFill>
                  <a:schemeClr val="dk1"/>
                </a:solidFill>
                <a:latin typeface="Century Gothic"/>
                <a:ea typeface="Century Gothic"/>
                <a:cs typeface="Century Gothic"/>
                <a:sym typeface="Century Gothic"/>
              </a:rPr>
              <a:t>Clife</a:t>
            </a:r>
            <a:r>
              <a:rPr lang="en-GB" dirty="0">
                <a:solidFill>
                  <a:schemeClr val="dk1"/>
                </a:solidFill>
                <a:latin typeface="Century Gothic"/>
                <a:ea typeface="Century Gothic"/>
                <a:cs typeface="Century Gothic"/>
                <a:sym typeface="Century Gothic"/>
              </a:rPr>
              <a:t> City 282 million naira. Although </a:t>
            </a:r>
            <a:r>
              <a:rPr lang="en-GB" dirty="0" err="1">
                <a:solidFill>
                  <a:schemeClr val="dk1"/>
                </a:solidFill>
                <a:latin typeface="Century Gothic"/>
                <a:ea typeface="Century Gothic"/>
                <a:cs typeface="Century Gothic"/>
                <a:sym typeface="Century Gothic"/>
              </a:rPr>
              <a:t>Clife</a:t>
            </a:r>
            <a:r>
              <a:rPr lang="en-GB" dirty="0">
                <a:solidFill>
                  <a:schemeClr val="dk1"/>
                </a:solidFill>
                <a:latin typeface="Century Gothic"/>
                <a:ea typeface="Century Gothic"/>
                <a:cs typeface="Century Gothic"/>
                <a:sym typeface="Century Gothic"/>
              </a:rPr>
              <a:t> Blu had the highest rating and occupancy rate, it total revenue was 258 million making it the fourth hotel with high revenue generation.</a:t>
            </a:r>
          </a:p>
          <a:p>
            <a:pPr marL="0" marR="0" lvl="0" indent="0" algn="l" rtl="0">
              <a:spcBef>
                <a:spcPts val="0"/>
              </a:spcBef>
              <a:spcAft>
                <a:spcPts val="0"/>
              </a:spcAft>
              <a:buNone/>
            </a:pPr>
            <a:r>
              <a:rPr lang="en-GB" sz="1800" dirty="0">
                <a:solidFill>
                  <a:schemeClr val="dk1"/>
                </a:solidFill>
                <a:latin typeface="Century Gothic"/>
                <a:ea typeface="Century Gothic"/>
                <a:cs typeface="Century Gothic"/>
                <a:sym typeface="Century Gothic"/>
              </a:rPr>
              <a:t>The hotel with the least revenue generation was </a:t>
            </a:r>
            <a:r>
              <a:rPr lang="en-GB" sz="1800" dirty="0" err="1">
                <a:solidFill>
                  <a:schemeClr val="dk1"/>
                </a:solidFill>
                <a:latin typeface="Century Gothic"/>
                <a:ea typeface="Century Gothic"/>
                <a:cs typeface="Century Gothic"/>
                <a:sym typeface="Century Gothic"/>
              </a:rPr>
              <a:t>Clife</a:t>
            </a:r>
            <a:r>
              <a:rPr lang="en-GB" sz="1800" dirty="0">
                <a:solidFill>
                  <a:schemeClr val="dk1"/>
                </a:solidFill>
                <a:latin typeface="Century Gothic"/>
                <a:ea typeface="Century Gothic"/>
                <a:cs typeface="Century Gothic"/>
                <a:sym typeface="Century Gothic"/>
              </a:rPr>
              <a:t> Season with a turnout of 65 million naira.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3"/>
        <p:cNvGrpSpPr/>
        <p:nvPr/>
      </p:nvGrpSpPr>
      <p:grpSpPr>
        <a:xfrm>
          <a:off x="0" y="0"/>
          <a:ext cx="0" cy="0"/>
          <a:chOff x="0" y="0"/>
          <a:chExt cx="0" cy="0"/>
        </a:xfrm>
      </p:grpSpPr>
      <p:sp>
        <p:nvSpPr>
          <p:cNvPr id="384" name="Google Shape;384;p12"/>
          <p:cNvSpPr/>
          <p:nvPr/>
        </p:nvSpPr>
        <p:spPr>
          <a:xfrm>
            <a:off x="0" y="-18248"/>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5" name="Google Shape;385;p12"/>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6" name="Google Shape;386;p12"/>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7" name="Google Shape;387;p12"/>
          <p:cNvSpPr/>
          <p:nvPr/>
        </p:nvSpPr>
        <p:spPr>
          <a:xfrm rot="-5400000" flipH="1">
            <a:off x="-1180882" y="1638085"/>
            <a:ext cx="6857572" cy="3581401"/>
          </a:xfrm>
          <a:prstGeom prst="rect">
            <a:avLst/>
          </a:prstGeom>
          <a:gradFill>
            <a:gsLst>
              <a:gs pos="0">
                <a:srgbClr val="000000">
                  <a:alpha val="58823"/>
                </a:srgbClr>
              </a:gs>
              <a:gs pos="69000">
                <a:schemeClr val="accent3">
                  <a:lumMod val="60000"/>
                  <a:lumOff val="40000"/>
                </a:scheme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8" name="Google Shape;388;p12"/>
          <p:cNvSpPr/>
          <p:nvPr/>
        </p:nvSpPr>
        <p:spPr>
          <a:xfrm rot="6097846">
            <a:off x="-747355" y="1201312"/>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chemeClr val="accent3">
                  <a:lumMod val="60000"/>
                  <a:lumOff val="40000"/>
                </a:scheme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9" name="Google Shape;389;p12"/>
          <p:cNvSpPr txBox="1">
            <a:spLocks noGrp="1"/>
          </p:cNvSpPr>
          <p:nvPr>
            <p:ph type="ctrTitle"/>
          </p:nvPr>
        </p:nvSpPr>
        <p:spPr>
          <a:xfrm>
            <a:off x="660041" y="2767106"/>
            <a:ext cx="2880828" cy="30719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4000"/>
              <a:buFont typeface="Century Gothic"/>
              <a:buNone/>
            </a:pPr>
            <a:r>
              <a:rPr lang="en-GB" sz="4000">
                <a:solidFill>
                  <a:srgbClr val="FFFFFF"/>
                </a:solidFill>
              </a:rPr>
              <a:t>INSIGHTS</a:t>
            </a:r>
            <a:endParaRPr sz="4000">
              <a:solidFill>
                <a:srgbClr val="FFFFFF"/>
              </a:solidFill>
            </a:endParaRPr>
          </a:p>
        </p:txBody>
      </p:sp>
      <p:sp>
        <p:nvSpPr>
          <p:cNvPr id="390" name="Google Shape;390;p12"/>
          <p:cNvSpPr txBox="1"/>
          <p:nvPr/>
        </p:nvSpPr>
        <p:spPr>
          <a:xfrm>
            <a:off x="4038604" y="-86113"/>
            <a:ext cx="8153396" cy="70480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b="1" dirty="0">
                <a:solidFill>
                  <a:schemeClr val="dk1"/>
                </a:solidFill>
                <a:latin typeface="Century Gothic"/>
                <a:ea typeface="Century Gothic"/>
                <a:cs typeface="Century Gothic"/>
                <a:sym typeface="Century Gothic"/>
              </a:rPr>
              <a:t>Total Bookings by City</a:t>
            </a:r>
          </a:p>
          <a:p>
            <a:pPr marL="0" marR="0" lvl="0" indent="0" algn="l" rtl="0">
              <a:spcBef>
                <a:spcPts val="0"/>
              </a:spcBef>
              <a:spcAft>
                <a:spcPts val="0"/>
              </a:spcAft>
              <a:buNone/>
            </a:pPr>
            <a:r>
              <a:rPr lang="en-US" sz="1600" dirty="0">
                <a:solidFill>
                  <a:schemeClr val="dk1"/>
                </a:solidFill>
                <a:latin typeface="Century Gothic"/>
                <a:ea typeface="Century Gothic"/>
                <a:cs typeface="Century Gothic"/>
                <a:sym typeface="Century Gothic"/>
              </a:rPr>
              <a:t>Lagos had the highest number of total bookings with a value of 42941, seconded by Port Harcourt 34454. The city with the least number of booking was Abuja , value being 23927.</a:t>
            </a:r>
            <a:endParaRPr lang="en-GB" sz="16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lang="en-US" sz="16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600" b="1" dirty="0">
                <a:solidFill>
                  <a:schemeClr val="dk1"/>
                </a:solidFill>
                <a:latin typeface="Century Gothic"/>
                <a:ea typeface="Century Gothic"/>
                <a:cs typeface="Century Gothic"/>
                <a:sym typeface="Century Gothic"/>
              </a:rPr>
              <a:t>Occupancy Rate and Average Rating by Week no</a:t>
            </a:r>
            <a:endParaRPr sz="1600" b="1"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The week  with the highest rating was week 28  with rating value of 1.56 and occupancy rate of 61.76%. Week 22 had the least rating with a value of 1.49 and occupancy rate of 61.79%.</a:t>
            </a: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For occupancy rate, week 24 recorded the highest occupancy rate </a:t>
            </a:r>
          </a:p>
          <a:p>
            <a:pPr marL="0" marR="0" lvl="0" indent="0" algn="l" rtl="0">
              <a:spcBef>
                <a:spcPts val="0"/>
              </a:spcBef>
              <a:spcAft>
                <a:spcPts val="0"/>
              </a:spcAft>
              <a:buNone/>
            </a:pPr>
            <a:r>
              <a:rPr lang="en-GB" sz="1600" dirty="0">
                <a:solidFill>
                  <a:schemeClr val="dk1"/>
                </a:solidFill>
                <a:latin typeface="Century Gothic"/>
                <a:ea typeface="Century Gothic"/>
                <a:cs typeface="Century Gothic"/>
                <a:sym typeface="Century Gothic"/>
              </a:rPr>
              <a:t>With a value of 62.39% and rating of 1.48. The week with the least occupancy rate is week 26 with occupancy of 50.98% and rating of 1.52.</a:t>
            </a:r>
          </a:p>
          <a:p>
            <a:pPr marL="0" marR="0" lvl="0" indent="0" algn="l" rtl="0">
              <a:spcBef>
                <a:spcPts val="0"/>
              </a:spcBef>
              <a:spcAft>
                <a:spcPts val="0"/>
              </a:spcAft>
              <a:buNone/>
            </a:pPr>
            <a:endParaRPr lang="en-GB" sz="16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600" b="1" dirty="0">
                <a:solidFill>
                  <a:schemeClr val="dk1"/>
                </a:solidFill>
                <a:latin typeface="Century Gothic"/>
                <a:sym typeface="Century Gothic"/>
              </a:rPr>
              <a:t>Booking by Platform</a:t>
            </a:r>
          </a:p>
          <a:p>
            <a:pPr marL="0" marR="0" lvl="0" indent="0" algn="l" rtl="0">
              <a:spcBef>
                <a:spcPts val="0"/>
              </a:spcBef>
              <a:spcAft>
                <a:spcPts val="0"/>
              </a:spcAft>
              <a:buNone/>
            </a:pPr>
            <a:r>
              <a:rPr lang="en-GB" sz="1600" dirty="0">
                <a:solidFill>
                  <a:schemeClr val="dk1"/>
                </a:solidFill>
                <a:latin typeface="Century Gothic"/>
                <a:sym typeface="Century Gothic"/>
              </a:rPr>
              <a:t>The chart shows that 41% of the booking was done through other channels, 20% was done through Make your Trip, 11% through </a:t>
            </a:r>
            <a:r>
              <a:rPr lang="en-GB" sz="1600" dirty="0" err="1">
                <a:solidFill>
                  <a:schemeClr val="dk1"/>
                </a:solidFill>
                <a:latin typeface="Century Gothic"/>
                <a:sym typeface="Century Gothic"/>
              </a:rPr>
              <a:t>Logtrip</a:t>
            </a:r>
            <a:r>
              <a:rPr lang="en-GB" sz="1600" dirty="0">
                <a:solidFill>
                  <a:schemeClr val="dk1"/>
                </a:solidFill>
                <a:latin typeface="Century Gothic"/>
                <a:sym typeface="Century Gothic"/>
              </a:rPr>
              <a:t> and 10% through direct online request amongst others. Also the least used platform is journey which had 5%.</a:t>
            </a:r>
          </a:p>
          <a:p>
            <a:pPr marL="0" marR="0" lvl="0" indent="0" algn="l" rtl="0">
              <a:spcBef>
                <a:spcPts val="0"/>
              </a:spcBef>
              <a:spcAft>
                <a:spcPts val="0"/>
              </a:spcAft>
              <a:buNone/>
            </a:pPr>
            <a:endParaRPr lang="en-GB" sz="1600" dirty="0">
              <a:solidFill>
                <a:schemeClr val="dk1"/>
              </a:solidFill>
              <a:latin typeface="Century Gothic"/>
              <a:sym typeface="Century Gothic"/>
            </a:endParaRPr>
          </a:p>
          <a:p>
            <a:pPr marL="0" marR="0" lvl="0" indent="0" algn="l" rtl="0">
              <a:spcBef>
                <a:spcPts val="0"/>
              </a:spcBef>
              <a:spcAft>
                <a:spcPts val="0"/>
              </a:spcAft>
              <a:buNone/>
            </a:pPr>
            <a:r>
              <a:rPr lang="en-GB" sz="1600" b="1" dirty="0">
                <a:solidFill>
                  <a:schemeClr val="dk1"/>
                </a:solidFill>
                <a:latin typeface="Century Gothic"/>
                <a:sym typeface="Century Gothic"/>
              </a:rPr>
              <a:t>Booking by Room Category</a:t>
            </a:r>
          </a:p>
          <a:p>
            <a:pPr marL="0" marR="0" lvl="0" indent="0" algn="l" rtl="0">
              <a:spcBef>
                <a:spcPts val="0"/>
              </a:spcBef>
              <a:spcAft>
                <a:spcPts val="0"/>
              </a:spcAft>
              <a:buNone/>
            </a:pPr>
            <a:r>
              <a:rPr lang="en-GB" sz="1600" dirty="0">
                <a:solidFill>
                  <a:schemeClr val="dk1"/>
                </a:solidFill>
                <a:latin typeface="Century Gothic"/>
                <a:sym typeface="Century Gothic"/>
              </a:rPr>
              <a:t>Amongst the room category, the Luxury room sold more and it generated a revenue value of 1.04 billion naira. Where as the business category generated 647,733 million naira.</a:t>
            </a:r>
          </a:p>
          <a:p>
            <a:pPr marL="0" marR="0" lvl="0" indent="0" algn="l" rtl="0">
              <a:spcBef>
                <a:spcPts val="0"/>
              </a:spcBef>
              <a:spcAft>
                <a:spcPts val="0"/>
              </a:spcAft>
              <a:buNone/>
            </a:pPr>
            <a:endParaRPr lang="en-GB" sz="1600" dirty="0">
              <a:solidFill>
                <a:schemeClr val="dk1"/>
              </a:solidFill>
              <a:latin typeface="Century Gothic"/>
              <a:sym typeface="Century Gothic"/>
            </a:endParaRPr>
          </a:p>
          <a:p>
            <a:pPr marL="0" marR="0" lvl="0" indent="0" algn="l" rtl="0">
              <a:spcBef>
                <a:spcPts val="0"/>
              </a:spcBef>
              <a:spcAft>
                <a:spcPts val="0"/>
              </a:spcAft>
              <a:buNone/>
            </a:pPr>
            <a:r>
              <a:rPr lang="en-GB" sz="1600" b="1" dirty="0">
                <a:solidFill>
                  <a:schemeClr val="dk1"/>
                </a:solidFill>
                <a:latin typeface="Century Gothic"/>
                <a:sym typeface="Century Gothic"/>
              </a:rPr>
              <a:t>Occupancy Rate by Day Type</a:t>
            </a:r>
          </a:p>
          <a:p>
            <a:pPr marL="0" marR="0" lvl="0" indent="0" algn="l" rtl="0">
              <a:spcBef>
                <a:spcPts val="0"/>
              </a:spcBef>
              <a:spcAft>
                <a:spcPts val="0"/>
              </a:spcAft>
              <a:buNone/>
            </a:pPr>
            <a:r>
              <a:rPr lang="en-US" sz="1600" dirty="0"/>
              <a:t>When comparing the occupancy rate based on different day types(weekdays and weekend). The weekend recorded occupancy rate of 63%, while weekday had 56%. This shows that more people patronize the hotel on weekends</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4"/>
        <p:cNvGrpSpPr/>
        <p:nvPr/>
      </p:nvGrpSpPr>
      <p:grpSpPr>
        <a:xfrm>
          <a:off x="0" y="0"/>
          <a:ext cx="0" cy="0"/>
          <a:chOff x="0" y="0"/>
          <a:chExt cx="0" cy="0"/>
        </a:xfrm>
      </p:grpSpPr>
      <p:sp>
        <p:nvSpPr>
          <p:cNvPr id="395" name="Google Shape;395;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6" name="Google Shape;396;p13"/>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7" name="Google Shape;397;p13"/>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8" name="Google Shape;398;p13"/>
          <p:cNvSpPr/>
          <p:nvPr/>
        </p:nvSpPr>
        <p:spPr>
          <a:xfrm rot="-5400000" flipH="1">
            <a:off x="-1180882" y="1638085"/>
            <a:ext cx="6857572" cy="3581401"/>
          </a:xfrm>
          <a:prstGeom prst="rect">
            <a:avLst/>
          </a:prstGeom>
          <a:gradFill>
            <a:gsLst>
              <a:gs pos="0">
                <a:srgbClr val="000000">
                  <a:alpha val="58823"/>
                </a:srgbClr>
              </a:gs>
              <a:gs pos="69000">
                <a:srgbClr val="FFCA08">
                  <a:alpha val="0"/>
                </a:srgb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9" name="Google Shape;399;p13"/>
          <p:cNvSpPr/>
          <p:nvPr/>
        </p:nvSpPr>
        <p:spPr>
          <a:xfrm rot="6097846">
            <a:off x="-747355" y="1201312"/>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rgbClr val="FFDE6A">
                  <a:alpha val="0"/>
                </a:srgb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00" name="Google Shape;400;p13"/>
          <p:cNvSpPr txBox="1">
            <a:spLocks noGrp="1"/>
          </p:cNvSpPr>
          <p:nvPr>
            <p:ph type="ctrTitle"/>
          </p:nvPr>
        </p:nvSpPr>
        <p:spPr>
          <a:xfrm>
            <a:off x="68094" y="2767106"/>
            <a:ext cx="3867412" cy="76403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2800"/>
              <a:buFont typeface="Century Gothic"/>
              <a:buNone/>
            </a:pPr>
            <a:r>
              <a:rPr lang="en-GB" sz="2800">
                <a:solidFill>
                  <a:srgbClr val="FFFFFF"/>
                </a:solidFill>
              </a:rPr>
              <a:t>RECOMMENDATION</a:t>
            </a:r>
            <a:endParaRPr sz="2800">
              <a:solidFill>
                <a:srgbClr val="FFFFFF"/>
              </a:solidFill>
            </a:endParaRPr>
          </a:p>
        </p:txBody>
      </p:sp>
      <p:sp>
        <p:nvSpPr>
          <p:cNvPr id="401" name="Google Shape;401;p13"/>
          <p:cNvSpPr txBox="1"/>
          <p:nvPr/>
        </p:nvSpPr>
        <p:spPr>
          <a:xfrm>
            <a:off x="4233507" y="259645"/>
            <a:ext cx="7810381" cy="794059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1" dirty="0">
                <a:latin typeface="+mj-lt"/>
                <a:ea typeface="Century Gothic"/>
                <a:cs typeface="Century Gothic"/>
                <a:sym typeface="Century Gothic"/>
              </a:rPr>
              <a:t>The following are recommendations for reclaiming market share and improving revenue of </a:t>
            </a:r>
            <a:r>
              <a:rPr lang="en-US" sz="1400" b="1" dirty="0" err="1">
                <a:latin typeface="+mj-lt"/>
                <a:ea typeface="Century Gothic"/>
                <a:cs typeface="Century Gothic"/>
                <a:sym typeface="Century Gothic"/>
              </a:rPr>
              <a:t>Clife</a:t>
            </a:r>
            <a:r>
              <a:rPr lang="en-US" sz="1400" b="1" dirty="0">
                <a:latin typeface="+mj-lt"/>
                <a:ea typeface="Century Gothic"/>
                <a:cs typeface="Century Gothic"/>
                <a:sym typeface="Century Gothic"/>
              </a:rPr>
              <a:t> Hotels.</a:t>
            </a:r>
          </a:p>
          <a:p>
            <a:pPr algn="just">
              <a:lnSpc>
                <a:spcPct val="150000"/>
              </a:lnSpc>
            </a:pPr>
            <a:r>
              <a:rPr lang="en-US" sz="1400" b="1" dirty="0">
                <a:latin typeface="+mj-lt"/>
                <a:ea typeface="Century Gothic"/>
                <a:cs typeface="Century Gothic"/>
                <a:sym typeface="Century Gothic"/>
              </a:rPr>
              <a:t>1. </a:t>
            </a:r>
            <a:r>
              <a:rPr lang="en-US" sz="1400" b="1" dirty="0">
                <a:effectLst/>
                <a:latin typeface="+mj-lt"/>
                <a:ea typeface="Calibri" panose="020F0502020204030204" pitchFamily="34" charset="0"/>
                <a:cs typeface="Times New Roman" panose="02020603050405020304" pitchFamily="18" charset="0"/>
              </a:rPr>
              <a:t>Offer charges for premium services like early check-in and late checkout. This is one of the simplest way to increase revenue of the hotel. Although it may be tedious allowing guests check-in early or checkout late if occupancy is high, the use of guest management hospital software can help tackle this problem.</a:t>
            </a:r>
          </a:p>
          <a:p>
            <a:pPr algn="just">
              <a:lnSpc>
                <a:spcPct val="150000"/>
              </a:lnSpc>
            </a:pPr>
            <a:r>
              <a:rPr lang="en-US" sz="1400" b="1" dirty="0">
                <a:latin typeface="+mj-lt"/>
                <a:ea typeface="Calibri" panose="020F0502020204030204" pitchFamily="34" charset="0"/>
                <a:cs typeface="Times New Roman" panose="02020603050405020304" pitchFamily="18" charset="0"/>
              </a:rPr>
              <a:t>2. Partner with local businesses to offer excursions and experiences to leisure guests. This is an efficient way of increasing revenue, as you can offer services of local businesses to your clients at discounted rates. The business will then pay you a commission or a referral fee after your guest purchases their excursions or experiences.</a:t>
            </a:r>
          </a:p>
          <a:p>
            <a:pPr algn="just">
              <a:lnSpc>
                <a:spcPct val="150000"/>
              </a:lnSpc>
            </a:pPr>
            <a:r>
              <a:rPr lang="en-US" sz="1400" b="1" dirty="0">
                <a:latin typeface="+mj-lt"/>
                <a:ea typeface="Calibri" panose="020F0502020204030204" pitchFamily="34" charset="0"/>
                <a:cs typeface="Times New Roman" panose="02020603050405020304" pitchFamily="18" charset="0"/>
              </a:rPr>
              <a:t>3. Increase and improve your ratings and reviews </a:t>
            </a:r>
          </a:p>
          <a:p>
            <a:pPr algn="just">
              <a:lnSpc>
                <a:spcPct val="150000"/>
              </a:lnSpc>
            </a:pPr>
            <a:r>
              <a:rPr lang="en-US" sz="1400" b="1" dirty="0">
                <a:latin typeface="+mj-lt"/>
                <a:ea typeface="Calibri" panose="020F0502020204030204" pitchFamily="34" charset="0"/>
                <a:cs typeface="Times New Roman" panose="02020603050405020304" pitchFamily="18" charset="0"/>
              </a:rPr>
              <a:t>90% of guests check hotel ratings prior to booking a stay. Making sure that your hotel has great reviews online is critical to increasing revenue at your hotel.  Increase staff focus on hospitality by ensuring effective communication with guests before, during and after their stay. Ensure seamless and convenient performance of Booking Platforms as this will encourage them to leave a positive review after their stay.</a:t>
            </a:r>
          </a:p>
          <a:p>
            <a:pPr algn="just">
              <a:lnSpc>
                <a:spcPct val="150000"/>
              </a:lnSpc>
            </a:pPr>
            <a:r>
              <a:rPr lang="en-US" sz="1400" b="1" dirty="0">
                <a:effectLst/>
                <a:latin typeface="+mj-lt"/>
                <a:ea typeface="Calibri" panose="020F0502020204030204" pitchFamily="34" charset="0"/>
                <a:cs typeface="Times New Roman" panose="02020603050405020304" pitchFamily="18" charset="0"/>
              </a:rPr>
              <a:t>4. Take advantage of other upsell opportunities like Parking Fees, Pet Fees, Shuttle Transportation, and Retail or Gift Store.</a:t>
            </a:r>
          </a:p>
          <a:p>
            <a:pPr algn="just">
              <a:lnSpc>
                <a:spcPct val="150000"/>
              </a:lnSpc>
            </a:pPr>
            <a:r>
              <a:rPr lang="en-US" sz="1400" b="1" dirty="0">
                <a:latin typeface="+mj-lt"/>
                <a:ea typeface="Calibri" panose="020F0502020204030204" pitchFamily="34" charset="0"/>
                <a:cs typeface="Times New Roman" panose="02020603050405020304" pitchFamily="18" charset="0"/>
              </a:rPr>
              <a:t>5.</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b="1" dirty="0">
                <a:effectLst/>
                <a:latin typeface="+mj-lt"/>
                <a:ea typeface="Calibri" panose="020F0502020204030204" pitchFamily="34" charset="0"/>
                <a:cs typeface="Times New Roman" panose="02020603050405020304" pitchFamily="18" charset="0"/>
              </a:rPr>
              <a:t>In addition to offering early check-in and late checkout, offer room upgrades pre-arrival.</a:t>
            </a:r>
          </a:p>
          <a:p>
            <a:pPr algn="just">
              <a:lnSpc>
                <a:spcPct val="150000"/>
              </a:lnSpc>
            </a:pPr>
            <a:endParaRPr lang="en-US" sz="1400" b="1" dirty="0">
              <a:effectLst/>
              <a:latin typeface="+mj-lt"/>
              <a:ea typeface="Calibri" panose="020F0502020204030204" pitchFamily="34" charset="0"/>
              <a:cs typeface="Times New Roman" panose="02020603050405020304" pitchFamily="18" charset="0"/>
            </a:endParaRPr>
          </a:p>
          <a:p>
            <a:pPr marL="0" marR="0" lvl="0" indent="0" algn="just" rtl="0">
              <a:lnSpc>
                <a:spcPct val="150000"/>
              </a:lnSpc>
              <a:spcBef>
                <a:spcPts val="0"/>
              </a:spcBef>
              <a:spcAft>
                <a:spcPts val="0"/>
              </a:spcAft>
              <a:buNone/>
            </a:pPr>
            <a:endParaRPr sz="1800" dirty="0">
              <a:solidFill>
                <a:srgbClr val="002060"/>
              </a:solidFill>
              <a:latin typeface="Century Gothic"/>
              <a:ea typeface="Century Gothic"/>
              <a:cs typeface="Century Gothic"/>
              <a:sym typeface="Century Gothic"/>
            </a:endParaRPr>
          </a:p>
          <a:p>
            <a:pPr marL="0" marR="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5"/>
        <p:cNvGrpSpPr/>
        <p:nvPr/>
      </p:nvGrpSpPr>
      <p:grpSpPr>
        <a:xfrm>
          <a:off x="0" y="0"/>
          <a:ext cx="0" cy="0"/>
          <a:chOff x="0" y="0"/>
          <a:chExt cx="0" cy="0"/>
        </a:xfrm>
      </p:grpSpPr>
      <p:sp>
        <p:nvSpPr>
          <p:cNvPr id="406" name="Google Shape;406;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07" name="Google Shape;407;p14"/>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08" name="Google Shape;408;p14"/>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09" name="Google Shape;409;p14"/>
          <p:cNvSpPr/>
          <p:nvPr/>
        </p:nvSpPr>
        <p:spPr>
          <a:xfrm rot="-5400000" flipH="1">
            <a:off x="-1180882" y="1638085"/>
            <a:ext cx="6857572" cy="3581401"/>
          </a:xfrm>
          <a:prstGeom prst="rect">
            <a:avLst/>
          </a:prstGeom>
          <a:gradFill>
            <a:gsLst>
              <a:gs pos="0">
                <a:srgbClr val="000000">
                  <a:alpha val="58823"/>
                </a:srgbClr>
              </a:gs>
              <a:gs pos="69000">
                <a:srgbClr val="FFCA08">
                  <a:alpha val="0"/>
                </a:srgb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0" name="Google Shape;410;p14"/>
          <p:cNvSpPr/>
          <p:nvPr/>
        </p:nvSpPr>
        <p:spPr>
          <a:xfrm rot="6097846">
            <a:off x="-747355" y="1201312"/>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rgbClr val="FFDE6A">
                  <a:alpha val="0"/>
                </a:srgb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1" name="Google Shape;411;p14"/>
          <p:cNvSpPr txBox="1"/>
          <p:nvPr/>
        </p:nvSpPr>
        <p:spPr>
          <a:xfrm>
            <a:off x="4398138" y="478713"/>
            <a:ext cx="7336659" cy="28007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8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8800">
                <a:solidFill>
                  <a:schemeClr val="dk1"/>
                </a:solidFill>
                <a:latin typeface="Century Gothic"/>
                <a:ea typeface="Century Gothic"/>
                <a:cs typeface="Century Gothic"/>
                <a:sym typeface="Century Gothic"/>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5" name="Google Shape;265;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6" name="Google Shape;266;p3"/>
          <p:cNvSpPr/>
          <p:nvPr/>
        </p:nvSpPr>
        <p:spPr>
          <a:xfrm rot="5400000" flipH="1">
            <a:off x="-1410084" y="1410082"/>
            <a:ext cx="6858000" cy="4037836"/>
          </a:xfrm>
          <a:prstGeom prst="rect">
            <a:avLst/>
          </a:prstGeom>
          <a:gradFill>
            <a:gsLst>
              <a:gs pos="0">
                <a:srgbClr val="000000"/>
              </a:gs>
              <a:gs pos="8000">
                <a:srgbClr val="000000"/>
              </a:gs>
              <a:gs pos="100000">
                <a:srgbClr val="C59A00"/>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7" name="Google Shape;267;p3"/>
          <p:cNvSpPr/>
          <p:nvPr/>
        </p:nvSpPr>
        <p:spPr>
          <a:xfrm rot="5400000" flipH="1">
            <a:off x="-1410085" y="1420219"/>
            <a:ext cx="6857999" cy="4037839"/>
          </a:xfrm>
          <a:prstGeom prst="rect">
            <a:avLst/>
          </a:prstGeom>
          <a:gradFill>
            <a:gsLst>
              <a:gs pos="0">
                <a:srgbClr val="000000">
                  <a:alpha val="0"/>
                </a:srgbClr>
              </a:gs>
              <a:gs pos="99000">
                <a:srgbClr val="FFCA08">
                  <a:alpha val="45882"/>
                </a:srgbClr>
              </a:gs>
              <a:gs pos="100000">
                <a:srgbClr val="FFCA08">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8" name="Google Shape;268;p3"/>
          <p:cNvSpPr/>
          <p:nvPr/>
        </p:nvSpPr>
        <p:spPr>
          <a:xfrm rot="5400000" flipH="1">
            <a:off x="767923" y="3588085"/>
            <a:ext cx="2501979" cy="4037841"/>
          </a:xfrm>
          <a:prstGeom prst="rect">
            <a:avLst/>
          </a:prstGeom>
          <a:gradFill>
            <a:gsLst>
              <a:gs pos="0">
                <a:srgbClr val="FFCA08">
                  <a:alpha val="28627"/>
                </a:srgbClr>
              </a:gs>
              <a:gs pos="2000">
                <a:srgbClr val="FFCA08">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9" name="Google Shape;269;p3"/>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FFCA08">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70" name="Google Shape;270;p3"/>
          <p:cNvSpPr/>
          <p:nvPr/>
        </p:nvSpPr>
        <p:spPr>
          <a:xfrm rot="5400000" flipH="1">
            <a:off x="-1410092" y="1399943"/>
            <a:ext cx="6858003" cy="4037835"/>
          </a:xfrm>
          <a:prstGeom prst="rect">
            <a:avLst/>
          </a:prstGeom>
          <a:gradFill>
            <a:gsLst>
              <a:gs pos="99000">
                <a:schemeClr val="accent2">
                  <a:lumMod val="60000"/>
                  <a:lumOff val="40000"/>
                </a:schemeClr>
              </a:gs>
              <a:gs pos="2000">
                <a:srgbClr val="FFDE6A">
                  <a:alpha val="10980"/>
                </a:srgb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71" name="Google Shape;271;p3"/>
          <p:cNvSpPr txBox="1">
            <a:spLocks noGrp="1"/>
          </p:cNvSpPr>
          <p:nvPr>
            <p:ph type="ctrTitle"/>
          </p:nvPr>
        </p:nvSpPr>
        <p:spPr>
          <a:xfrm>
            <a:off x="-1" y="586855"/>
            <a:ext cx="3900973" cy="3387497"/>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FFFF"/>
              </a:buClr>
              <a:buSzPts val="4800"/>
              <a:buFont typeface="Century Gothic"/>
              <a:buNone/>
            </a:pPr>
            <a:r>
              <a:rPr lang="en-GB" sz="4800" dirty="0">
                <a:solidFill>
                  <a:srgbClr val="FFFFFF"/>
                </a:solidFill>
                <a:latin typeface="Century Gothic"/>
                <a:ea typeface="Century Gothic"/>
                <a:cs typeface="Century Gothic"/>
                <a:sym typeface="Century Gothic"/>
              </a:rPr>
              <a:t>TABLE OF CONTENT</a:t>
            </a:r>
            <a:endParaRPr dirty="0"/>
          </a:p>
        </p:txBody>
      </p:sp>
      <p:sp>
        <p:nvSpPr>
          <p:cNvPr id="272" name="Google Shape;272;p3"/>
          <p:cNvSpPr txBox="1"/>
          <p:nvPr/>
        </p:nvSpPr>
        <p:spPr>
          <a:xfrm>
            <a:off x="4720047" y="598061"/>
            <a:ext cx="6776001" cy="5546047"/>
          </a:xfrm>
          <a:prstGeom prst="rect">
            <a:avLst/>
          </a:prstGeom>
          <a:noFill/>
          <a:ln>
            <a:noFill/>
          </a:ln>
        </p:spPr>
        <p:txBody>
          <a:bodyPr spcFirstLastPara="1" wrap="square" lIns="91425" tIns="45700" rIns="91425" bIns="45700" anchor="ctr" anchorCtr="0">
            <a:normAutofit/>
          </a:bodyPr>
          <a:lstStyle/>
          <a:p>
            <a:pPr marL="0" marR="0" lvl="0" indent="0" algn="l" rtl="0">
              <a:lnSpc>
                <a:spcPct val="200000"/>
              </a:lnSpc>
              <a:spcBef>
                <a:spcPts val="0"/>
              </a:spcBef>
              <a:spcAft>
                <a:spcPts val="0"/>
              </a:spcAft>
              <a:buNone/>
            </a:pPr>
            <a:r>
              <a:rPr lang="en-GB" sz="2000" b="0" i="0" u="none" strike="noStrike" cap="none" dirty="0">
                <a:solidFill>
                  <a:schemeClr val="dk1"/>
                </a:solidFill>
                <a:latin typeface="Century Gothic"/>
                <a:ea typeface="Century Gothic"/>
                <a:cs typeface="Century Gothic"/>
                <a:sym typeface="Century Gothic"/>
              </a:rPr>
              <a:t>1. Introduction</a:t>
            </a:r>
            <a:endParaRPr dirty="0"/>
          </a:p>
          <a:p>
            <a:pPr marL="0" marR="0" lvl="0" indent="0" algn="l" rtl="0">
              <a:lnSpc>
                <a:spcPct val="200000"/>
              </a:lnSpc>
              <a:spcBef>
                <a:spcPts val="600"/>
              </a:spcBef>
              <a:spcAft>
                <a:spcPts val="0"/>
              </a:spcAft>
              <a:buNone/>
            </a:pPr>
            <a:r>
              <a:rPr lang="en-GB" sz="2000" b="0" i="0" u="none" strike="noStrike" cap="none" dirty="0">
                <a:solidFill>
                  <a:schemeClr val="dk1"/>
                </a:solidFill>
                <a:latin typeface="Century Gothic"/>
                <a:ea typeface="Century Gothic"/>
                <a:cs typeface="Century Gothic"/>
                <a:sym typeface="Century Gothic"/>
              </a:rPr>
              <a:t>2. Problem Statement</a:t>
            </a:r>
          </a:p>
          <a:p>
            <a:pPr marL="0" marR="0" lvl="0" indent="0" algn="l" rtl="0">
              <a:lnSpc>
                <a:spcPct val="200000"/>
              </a:lnSpc>
              <a:spcBef>
                <a:spcPts val="600"/>
              </a:spcBef>
              <a:spcAft>
                <a:spcPts val="0"/>
              </a:spcAft>
              <a:buNone/>
            </a:pPr>
            <a:r>
              <a:rPr lang="en-GB" sz="2000" dirty="0">
                <a:solidFill>
                  <a:schemeClr val="dk1"/>
                </a:solidFill>
                <a:latin typeface="Century Gothic"/>
                <a:sym typeface="Century Gothic"/>
              </a:rPr>
              <a:t>3.</a:t>
            </a:r>
            <a:r>
              <a:rPr lang="en-GB" sz="1800" b="0" i="0" u="none" strike="noStrike" cap="none" dirty="0">
                <a:solidFill>
                  <a:schemeClr val="dk1"/>
                </a:solidFill>
                <a:latin typeface="Century Gothic"/>
                <a:ea typeface="Century Gothic"/>
                <a:cs typeface="Century Gothic"/>
                <a:sym typeface="Century Gothic"/>
              </a:rPr>
              <a:t> Methodology</a:t>
            </a:r>
            <a:endParaRPr dirty="0"/>
          </a:p>
          <a:p>
            <a:pPr marL="0" marR="0" lvl="0" indent="0" algn="l" rtl="0">
              <a:lnSpc>
                <a:spcPct val="200000"/>
              </a:lnSpc>
              <a:spcBef>
                <a:spcPts val="600"/>
              </a:spcBef>
              <a:spcAft>
                <a:spcPts val="0"/>
              </a:spcAft>
              <a:buNone/>
            </a:pPr>
            <a:r>
              <a:rPr lang="en-GB" sz="2000" b="0" i="0" u="none" strike="noStrike" cap="none" dirty="0">
                <a:solidFill>
                  <a:schemeClr val="dk1"/>
                </a:solidFill>
                <a:latin typeface="Century Gothic"/>
                <a:ea typeface="Century Gothic"/>
                <a:cs typeface="Century Gothic"/>
                <a:sym typeface="Century Gothic"/>
              </a:rPr>
              <a:t>4. Analysis</a:t>
            </a:r>
            <a:br>
              <a:rPr lang="en-GB" sz="2000" b="0" i="0" u="none" strike="noStrike" cap="none" dirty="0">
                <a:solidFill>
                  <a:schemeClr val="dk1"/>
                </a:solidFill>
                <a:latin typeface="Century Gothic"/>
                <a:ea typeface="Century Gothic"/>
                <a:cs typeface="Century Gothic"/>
                <a:sym typeface="Century Gothic"/>
              </a:rPr>
            </a:br>
            <a:r>
              <a:rPr lang="en-GB" sz="2000" b="0" i="0" u="none" strike="noStrike" cap="none" dirty="0">
                <a:solidFill>
                  <a:schemeClr val="dk1"/>
                </a:solidFill>
                <a:latin typeface="Century Gothic"/>
                <a:ea typeface="Century Gothic"/>
                <a:cs typeface="Century Gothic"/>
                <a:sym typeface="Century Gothic"/>
              </a:rPr>
              <a:t>5. Insights</a:t>
            </a:r>
            <a:br>
              <a:rPr lang="en-GB" sz="2000" b="0" i="0" u="none" strike="noStrike" cap="none" dirty="0">
                <a:solidFill>
                  <a:schemeClr val="dk1"/>
                </a:solidFill>
                <a:latin typeface="Century Gothic"/>
                <a:ea typeface="Century Gothic"/>
                <a:cs typeface="Century Gothic"/>
                <a:sym typeface="Century Gothic"/>
              </a:rPr>
            </a:br>
            <a:r>
              <a:rPr lang="en-GB" sz="2000" b="0" i="0" u="none" strike="noStrike" cap="none" dirty="0">
                <a:solidFill>
                  <a:schemeClr val="dk1"/>
                </a:solidFill>
                <a:latin typeface="Century Gothic"/>
                <a:ea typeface="Century Gothic"/>
                <a:cs typeface="Century Gothic"/>
                <a:sym typeface="Century Gothic"/>
              </a:rPr>
              <a:t>6. Recommendation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
          <p:cNvSpPr/>
          <p:nvPr/>
        </p:nvSpPr>
        <p:spPr>
          <a:xfrm>
            <a:off x="0" y="-17140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78" name="Google Shape;278;p4"/>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79" name="Google Shape;279;p4"/>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80" name="Google Shape;280;p4"/>
          <p:cNvSpPr/>
          <p:nvPr/>
        </p:nvSpPr>
        <p:spPr>
          <a:xfrm rot="-5400000" flipH="1">
            <a:off x="-1061783" y="1757183"/>
            <a:ext cx="6857572" cy="3343205"/>
          </a:xfrm>
          <a:prstGeom prst="rect">
            <a:avLst/>
          </a:prstGeom>
          <a:gradFill>
            <a:gsLst>
              <a:gs pos="25254">
                <a:schemeClr val="accent4">
                  <a:lumMod val="60000"/>
                  <a:lumOff val="40000"/>
                </a:schemeClr>
              </a:gs>
              <a:gs pos="0">
                <a:schemeClr val="accent2">
                  <a:lumMod val="60000"/>
                  <a:lumOff val="40000"/>
                </a:schemeClr>
              </a:gs>
              <a:gs pos="69000">
                <a:srgbClr val="FFCA08">
                  <a:alpha val="0"/>
                </a:srgbClr>
              </a:gs>
              <a:gs pos="100000">
                <a:schemeClr val="accent2">
                  <a:lumMod val="60000"/>
                  <a:lumOff val="40000"/>
                </a:scheme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81" name="Google Shape;281;p4"/>
          <p:cNvSpPr/>
          <p:nvPr/>
        </p:nvSpPr>
        <p:spPr>
          <a:xfrm rot="6097846">
            <a:off x="-304200" y="1281998"/>
            <a:ext cx="4619803" cy="3636103"/>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chemeClr val="accent2">
                  <a:lumMod val="75000"/>
                </a:schemeClr>
              </a:gs>
              <a:gs pos="39000">
                <a:srgbClr val="FFDE6A">
                  <a:alpha val="0"/>
                </a:srgb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82" name="Google Shape;282;p4"/>
          <p:cNvSpPr txBox="1">
            <a:spLocks noGrp="1"/>
          </p:cNvSpPr>
          <p:nvPr>
            <p:ph type="ctrTitle"/>
          </p:nvPr>
        </p:nvSpPr>
        <p:spPr>
          <a:xfrm>
            <a:off x="167425" y="2767106"/>
            <a:ext cx="3567448" cy="121706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FFFF"/>
              </a:buClr>
              <a:buSzPct val="100000"/>
              <a:buFont typeface="Century Gothic"/>
              <a:buNone/>
            </a:pPr>
            <a:r>
              <a:rPr lang="en-GB" sz="4000" dirty="0">
                <a:solidFill>
                  <a:srgbClr val="FFFFFF"/>
                </a:solidFill>
              </a:rPr>
              <a:t> INTRODUCTION</a:t>
            </a:r>
            <a:endParaRPr sz="4000" dirty="0">
              <a:solidFill>
                <a:srgbClr val="FFFFFF"/>
              </a:solidFill>
            </a:endParaRPr>
          </a:p>
        </p:txBody>
      </p:sp>
      <p:sp>
        <p:nvSpPr>
          <p:cNvPr id="283" name="Google Shape;283;p4"/>
          <p:cNvSpPr txBox="1"/>
          <p:nvPr/>
        </p:nvSpPr>
        <p:spPr>
          <a:xfrm>
            <a:off x="4289932" y="1556792"/>
            <a:ext cx="7617124" cy="1938952"/>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2000" dirty="0">
                <a:solidFill>
                  <a:schemeClr val="dk1"/>
                </a:solidFill>
                <a:latin typeface="+mj-lt"/>
                <a:ea typeface="Century Gothic"/>
                <a:cs typeface="Century Gothic"/>
                <a:sym typeface="Century Gothic"/>
              </a:rPr>
              <a:t>CLIFE Resort is the owner of several five-star hotels in Nigeria. They've been in the hospitality business for 20 years and </a:t>
            </a:r>
            <a:r>
              <a:rPr lang="en-US" sz="2000" dirty="0">
                <a:solidFill>
                  <a:srgbClr val="1D1C1D"/>
                </a:solidFill>
                <a:effectLst/>
                <a:latin typeface="+mj-lt"/>
                <a:ea typeface="Times New Roman" panose="02020603050405020304" pitchFamily="18" charset="0"/>
              </a:rPr>
              <a:t>they looking to reclaim market share and income</a:t>
            </a:r>
            <a:r>
              <a:rPr lang="en-US" sz="2000" dirty="0">
                <a:solidFill>
                  <a:schemeClr val="dk1"/>
                </a:solidFill>
                <a:latin typeface="+mj-lt"/>
                <a:ea typeface="Century Gothic"/>
                <a:cs typeface="Century Gothic"/>
                <a:sym typeface="Century Gothic"/>
              </a:rPr>
              <a:t>. </a:t>
            </a:r>
            <a:endParaRPr sz="2000" dirty="0">
              <a:solidFill>
                <a:schemeClr val="dk1"/>
              </a:solidFill>
              <a:latin typeface="+mj-lt"/>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entury Gothic"/>
              <a:ea typeface="Century Gothic"/>
              <a:cs typeface="Century Gothic"/>
              <a:sym typeface="Century Gothic"/>
            </a:endParaRPr>
          </a:p>
        </p:txBody>
      </p:sp>
      <p:sp>
        <p:nvSpPr>
          <p:cNvPr id="278" name="Google Shape;278;p4"/>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entury Gothic"/>
              <a:ea typeface="Century Gothic"/>
              <a:cs typeface="Century Gothic"/>
              <a:sym typeface="Century Gothic"/>
            </a:endParaRPr>
          </a:p>
        </p:txBody>
      </p:sp>
      <p:sp>
        <p:nvSpPr>
          <p:cNvPr id="279" name="Google Shape;279;p4"/>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entury Gothic"/>
              <a:ea typeface="Century Gothic"/>
              <a:cs typeface="Century Gothic"/>
              <a:sym typeface="Century Gothic"/>
            </a:endParaRPr>
          </a:p>
        </p:txBody>
      </p:sp>
      <p:sp>
        <p:nvSpPr>
          <p:cNvPr id="280" name="Google Shape;280;p4"/>
          <p:cNvSpPr/>
          <p:nvPr/>
        </p:nvSpPr>
        <p:spPr>
          <a:xfrm rot="-5400000" flipH="1">
            <a:off x="-1061782" y="1757184"/>
            <a:ext cx="6857572" cy="3343204"/>
          </a:xfrm>
          <a:prstGeom prst="rect">
            <a:avLst/>
          </a:prstGeom>
          <a:gradFill>
            <a:gsLst>
              <a:gs pos="0">
                <a:schemeClr val="accent2">
                  <a:lumMod val="60000"/>
                  <a:lumOff val="40000"/>
                </a:schemeClr>
              </a:gs>
              <a:gs pos="69000">
                <a:schemeClr val="accent4">
                  <a:lumMod val="60000"/>
                  <a:lumOff val="40000"/>
                </a:schemeClr>
              </a:gs>
              <a:gs pos="100000">
                <a:srgbClr val="FFCA08">
                  <a:alpha val="0"/>
                </a:srgbClr>
              </a:gs>
            </a:gsLst>
            <a:lin ang="17400000" scaled="0"/>
          </a:gra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entury Gothic"/>
              <a:ea typeface="Century Gothic"/>
              <a:cs typeface="Century Gothic"/>
              <a:sym typeface="Century Gothic"/>
            </a:endParaRPr>
          </a:p>
        </p:txBody>
      </p:sp>
      <p:sp>
        <p:nvSpPr>
          <p:cNvPr id="281" name="Google Shape;281;p4"/>
          <p:cNvSpPr/>
          <p:nvPr/>
        </p:nvSpPr>
        <p:spPr>
          <a:xfrm rot="6097846">
            <a:off x="-304200" y="1281998"/>
            <a:ext cx="4619803" cy="3636103"/>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chemeClr val="accent2">
                  <a:lumMod val="75000"/>
                </a:schemeClr>
              </a:gs>
              <a:gs pos="39000">
                <a:schemeClr val="accent4">
                  <a:lumMod val="60000"/>
                  <a:lumOff val="40000"/>
                </a:scheme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entury Gothic"/>
              <a:ea typeface="Century Gothic"/>
              <a:cs typeface="Century Gothic"/>
              <a:sym typeface="Century Gothic"/>
            </a:endParaRPr>
          </a:p>
        </p:txBody>
      </p:sp>
      <p:sp>
        <p:nvSpPr>
          <p:cNvPr id="282" name="Google Shape;282;p4"/>
          <p:cNvSpPr txBox="1">
            <a:spLocks noGrp="1"/>
          </p:cNvSpPr>
          <p:nvPr>
            <p:ph type="ctrTitle"/>
          </p:nvPr>
        </p:nvSpPr>
        <p:spPr>
          <a:xfrm>
            <a:off x="167425" y="2767106"/>
            <a:ext cx="3567448" cy="121706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FFFF"/>
              </a:buClr>
              <a:buSzPct val="100000"/>
              <a:buFont typeface="Century Gothic"/>
              <a:buNone/>
            </a:pPr>
            <a:r>
              <a:rPr lang="en-GB" sz="4000" dirty="0">
                <a:solidFill>
                  <a:srgbClr val="FFFFFF"/>
                </a:solidFill>
              </a:rPr>
              <a:t> PROBLEM STATEMENT</a:t>
            </a:r>
            <a:endParaRPr sz="4000" dirty="0">
              <a:solidFill>
                <a:srgbClr val="FFFFFF"/>
              </a:solidFill>
            </a:endParaRPr>
          </a:p>
        </p:txBody>
      </p:sp>
      <p:sp>
        <p:nvSpPr>
          <p:cNvPr id="283" name="Google Shape;283;p4"/>
          <p:cNvSpPr txBox="1"/>
          <p:nvPr/>
        </p:nvSpPr>
        <p:spPr>
          <a:xfrm>
            <a:off x="4206029" y="812585"/>
            <a:ext cx="7617124" cy="5126106"/>
          </a:xfrm>
          <a:prstGeom prst="rect">
            <a:avLst/>
          </a:prstGeom>
          <a:noFill/>
          <a:ln>
            <a:noFill/>
          </a:ln>
        </p:spPr>
        <p:txBody>
          <a:bodyPr spcFirstLastPara="1" wrap="square" lIns="91425" tIns="45700" rIns="91425" bIns="45700" anchor="t" anchorCtr="0">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lang="en-US" sz="1800" dirty="0">
                <a:solidFill>
                  <a:srgbClr val="1D1C1D"/>
                </a:solidFill>
                <a:effectLst/>
                <a:latin typeface="+mj-lt"/>
                <a:ea typeface="Times New Roman" panose="02020603050405020304" pitchFamily="18" charset="0"/>
              </a:rPr>
              <a:t>CLIFE is losing market share and revenue in the luxury/business hotels sector as a result of strategic actions by competitors and ineffective decision-making by management. CLIFE's managing director desired to incorporate "Business and Data Intelligence" as a strategic step in order to reclaim market share and income.</a:t>
            </a:r>
          </a:p>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1D1C1D"/>
                </a:solidFill>
                <a:uLnTx/>
                <a:uFillTx/>
                <a:latin typeface="+mj-lt"/>
                <a:ea typeface="Century Gothic"/>
                <a:cs typeface="Century Gothic"/>
                <a:sym typeface="Century Gothic"/>
              </a:rPr>
              <a:t>TASK:</a:t>
            </a: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rgbClr val="1D1C1D"/>
                </a:solidFill>
                <a:effectLst/>
                <a:latin typeface="+mj-lt"/>
                <a:ea typeface="Times New Roman" panose="02020603050405020304" pitchFamily="18" charset="0"/>
                <a:cs typeface="Times New Roman" panose="02020603050405020304" pitchFamily="18" charset="0"/>
              </a:rPr>
              <a:t>Create the metrics according to the metric list.</a:t>
            </a:r>
            <a:endParaRPr lang="en-US" sz="18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rgbClr val="1D1C1D"/>
                </a:solidFill>
                <a:effectLst/>
                <a:latin typeface="+mj-lt"/>
                <a:ea typeface="Times New Roman" panose="02020603050405020304" pitchFamily="18" charset="0"/>
                <a:cs typeface="Times New Roman" panose="02020603050405020304" pitchFamily="18" charset="0"/>
              </a:rPr>
              <a:t>Create a dashboard according to the mock-up provided by stakeholders.</a:t>
            </a:r>
            <a:endParaRPr lang="en-US" sz="1800" dirty="0">
              <a:effectLst/>
              <a:latin typeface="+mj-lt"/>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200000"/>
              </a:lnSpc>
              <a:spcBef>
                <a:spcPts val="0"/>
              </a:spcBef>
              <a:spcAft>
                <a:spcPts val="0"/>
              </a:spcAft>
              <a:buClrTx/>
              <a:buSzTx/>
              <a:buFontTx/>
              <a:buNone/>
              <a:tabLst/>
              <a:defRPr/>
            </a:pPr>
            <a:endParaRPr kumimoji="0" sz="2000" b="0" i="0" u="none" strike="noStrike" kern="1200" cap="none" spc="0" normalizeH="0" baseline="0" noProof="0" dirty="0">
              <a:ln>
                <a:noFill/>
              </a:ln>
              <a:solidFill>
                <a:prstClr val="black"/>
              </a:solidFill>
              <a:effectLst/>
              <a:uLnTx/>
              <a:uFillTx/>
              <a:latin typeface="Century Gothic" panose="020B0502020202020204"/>
              <a:ea typeface="Century Gothic"/>
              <a:cs typeface="Century Gothic"/>
              <a:sym typeface="Century Gothic"/>
            </a:endParaRPr>
          </a:p>
        </p:txBody>
      </p:sp>
    </p:spTree>
    <p:extLst>
      <p:ext uri="{BB962C8B-B14F-4D97-AF65-F5344CB8AC3E}">
        <p14:creationId xmlns:p14="http://schemas.microsoft.com/office/powerpoint/2010/main" val="33680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Google Shape;299;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00" name="Google Shape;300;p6"/>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01" name="Google Shape;301;p6"/>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02" name="Google Shape;302;p6"/>
          <p:cNvSpPr/>
          <p:nvPr/>
        </p:nvSpPr>
        <p:spPr>
          <a:xfrm rot="-5400000" flipH="1">
            <a:off x="-1009370" y="1703133"/>
            <a:ext cx="6857572" cy="2964490"/>
          </a:xfrm>
          <a:prstGeom prst="rect">
            <a:avLst/>
          </a:prstGeom>
          <a:gradFill>
            <a:gsLst>
              <a:gs pos="0">
                <a:srgbClr val="000000">
                  <a:alpha val="58823"/>
                </a:srgbClr>
              </a:gs>
              <a:gs pos="69000">
                <a:schemeClr val="accent3">
                  <a:lumMod val="60000"/>
                  <a:lumOff val="40000"/>
                </a:schemeClr>
              </a:gs>
              <a:gs pos="100000">
                <a:srgbClr val="FFCA08">
                  <a:alpha val="0"/>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03" name="Google Shape;303;p6"/>
          <p:cNvSpPr/>
          <p:nvPr/>
        </p:nvSpPr>
        <p:spPr>
          <a:xfrm rot="6097846">
            <a:off x="-747355" y="1201312"/>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chemeClr val="accent3">
                  <a:lumMod val="75000"/>
                </a:schemeClr>
              </a:gs>
              <a:gs pos="39000">
                <a:schemeClr val="accent3">
                  <a:lumMod val="60000"/>
                  <a:lumOff val="40000"/>
                </a:scheme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04" name="Google Shape;304;p6"/>
          <p:cNvSpPr txBox="1">
            <a:spLocks noGrp="1"/>
          </p:cNvSpPr>
          <p:nvPr>
            <p:ph type="ctrTitle"/>
          </p:nvPr>
        </p:nvSpPr>
        <p:spPr>
          <a:xfrm>
            <a:off x="54108" y="2767106"/>
            <a:ext cx="3984496" cy="30719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3600"/>
              <a:buFont typeface="Century Gothic"/>
              <a:buNone/>
            </a:pPr>
            <a:r>
              <a:rPr lang="en-GB" sz="3600">
                <a:solidFill>
                  <a:srgbClr val="FFFFFF"/>
                </a:solidFill>
              </a:rPr>
              <a:t>METHODOLOGY</a:t>
            </a:r>
            <a:endParaRPr sz="3600">
              <a:solidFill>
                <a:srgbClr val="FFFFFF"/>
              </a:solidFill>
            </a:endParaRPr>
          </a:p>
        </p:txBody>
      </p:sp>
      <p:cxnSp>
        <p:nvCxnSpPr>
          <p:cNvPr id="305" name="Google Shape;305;p6"/>
          <p:cNvCxnSpPr/>
          <p:nvPr/>
        </p:nvCxnSpPr>
        <p:spPr>
          <a:xfrm>
            <a:off x="4233723" y="2808767"/>
            <a:ext cx="7626844" cy="0"/>
          </a:xfrm>
          <a:prstGeom prst="straightConnector1">
            <a:avLst/>
          </a:prstGeom>
          <a:noFill/>
          <a:ln w="38100" cap="flat" cmpd="sng">
            <a:solidFill>
              <a:schemeClr val="accent1"/>
            </a:solidFill>
            <a:prstDash val="solid"/>
            <a:round/>
            <a:headEnd type="none" w="sm" len="sm"/>
            <a:tailEnd type="none" w="sm" len="sm"/>
          </a:ln>
          <a:effectLst>
            <a:outerShdw blurRad="38100" dist="25400" dir="5400000" rotWithShape="0">
              <a:srgbClr val="000000">
                <a:alpha val="44705"/>
              </a:srgbClr>
            </a:outerShdw>
          </a:effectLst>
        </p:spPr>
      </p:cxnSp>
      <p:sp>
        <p:nvSpPr>
          <p:cNvPr id="306" name="Google Shape;306;p6"/>
          <p:cNvSpPr/>
          <p:nvPr/>
        </p:nvSpPr>
        <p:spPr>
          <a:xfrm>
            <a:off x="4546936" y="2680041"/>
            <a:ext cx="260412" cy="257452"/>
          </a:xfrm>
          <a:prstGeom prst="ellipse">
            <a:avLst/>
          </a:prstGeom>
          <a:solidFill>
            <a:srgbClr val="D632B3"/>
          </a:solidFill>
          <a:ln w="19050" cap="rnd"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entury Gothic"/>
                <a:ea typeface="Century Gothic"/>
                <a:cs typeface="Century Gothic"/>
                <a:sym typeface="Century Gothic"/>
              </a:rPr>
              <a:t>1</a:t>
            </a:r>
            <a:endParaRPr sz="1800">
              <a:solidFill>
                <a:schemeClr val="lt1"/>
              </a:solidFill>
              <a:latin typeface="Century Gothic"/>
              <a:ea typeface="Century Gothic"/>
              <a:cs typeface="Century Gothic"/>
              <a:sym typeface="Century Gothic"/>
            </a:endParaRPr>
          </a:p>
        </p:txBody>
      </p:sp>
      <p:sp>
        <p:nvSpPr>
          <p:cNvPr id="307" name="Google Shape;307;p6"/>
          <p:cNvSpPr/>
          <p:nvPr/>
        </p:nvSpPr>
        <p:spPr>
          <a:xfrm>
            <a:off x="6666870" y="2680041"/>
            <a:ext cx="260412" cy="257452"/>
          </a:xfrm>
          <a:prstGeom prst="ellipse">
            <a:avLst/>
          </a:prstGeom>
          <a:solidFill>
            <a:srgbClr val="D632B3"/>
          </a:solidFill>
          <a:ln w="19050" cap="rnd"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entury Gothic"/>
                <a:ea typeface="Century Gothic"/>
                <a:cs typeface="Century Gothic"/>
                <a:sym typeface="Century Gothic"/>
              </a:rPr>
              <a:t>2</a:t>
            </a:r>
            <a:endParaRPr sz="1800">
              <a:solidFill>
                <a:schemeClr val="lt1"/>
              </a:solidFill>
              <a:latin typeface="Century Gothic"/>
              <a:ea typeface="Century Gothic"/>
              <a:cs typeface="Century Gothic"/>
              <a:sym typeface="Century Gothic"/>
            </a:endParaRPr>
          </a:p>
        </p:txBody>
      </p:sp>
      <p:sp>
        <p:nvSpPr>
          <p:cNvPr id="308" name="Google Shape;308;p6"/>
          <p:cNvSpPr/>
          <p:nvPr/>
        </p:nvSpPr>
        <p:spPr>
          <a:xfrm>
            <a:off x="8728737" y="2680041"/>
            <a:ext cx="260412" cy="257452"/>
          </a:xfrm>
          <a:prstGeom prst="ellipse">
            <a:avLst/>
          </a:prstGeom>
          <a:solidFill>
            <a:srgbClr val="D632B3"/>
          </a:solidFill>
          <a:ln w="19050" cap="rnd"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entury Gothic"/>
                <a:ea typeface="Century Gothic"/>
                <a:cs typeface="Century Gothic"/>
                <a:sym typeface="Century Gothic"/>
              </a:rPr>
              <a:t>3</a:t>
            </a:r>
            <a:endParaRPr sz="1800">
              <a:solidFill>
                <a:schemeClr val="lt1"/>
              </a:solidFill>
              <a:latin typeface="Century Gothic"/>
              <a:ea typeface="Century Gothic"/>
              <a:cs typeface="Century Gothic"/>
              <a:sym typeface="Century Gothic"/>
            </a:endParaRPr>
          </a:p>
        </p:txBody>
      </p:sp>
      <p:sp>
        <p:nvSpPr>
          <p:cNvPr id="309" name="Google Shape;309;p6"/>
          <p:cNvSpPr/>
          <p:nvPr/>
        </p:nvSpPr>
        <p:spPr>
          <a:xfrm>
            <a:off x="10783361" y="2673571"/>
            <a:ext cx="260412" cy="257452"/>
          </a:xfrm>
          <a:prstGeom prst="ellipse">
            <a:avLst/>
          </a:prstGeom>
          <a:solidFill>
            <a:srgbClr val="D632B3"/>
          </a:solidFill>
          <a:ln w="19050" cap="rnd"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entury Gothic"/>
                <a:ea typeface="Century Gothic"/>
                <a:cs typeface="Century Gothic"/>
                <a:sym typeface="Century Gothic"/>
              </a:rPr>
              <a:t>4</a:t>
            </a:r>
            <a:endParaRPr sz="1800">
              <a:solidFill>
                <a:schemeClr val="lt1"/>
              </a:solidFill>
              <a:latin typeface="Century Gothic"/>
              <a:ea typeface="Century Gothic"/>
              <a:cs typeface="Century Gothic"/>
              <a:sym typeface="Century Gothic"/>
            </a:endParaRPr>
          </a:p>
        </p:txBody>
      </p:sp>
      <p:sp>
        <p:nvSpPr>
          <p:cNvPr id="310" name="Google Shape;310;p6"/>
          <p:cNvSpPr txBox="1"/>
          <p:nvPr/>
        </p:nvSpPr>
        <p:spPr>
          <a:xfrm>
            <a:off x="4114248" y="184104"/>
            <a:ext cx="28119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rgbClr val="002060"/>
                </a:solidFill>
                <a:latin typeface="Century Gothic"/>
                <a:ea typeface="Century Gothic"/>
                <a:cs typeface="Century Gothic"/>
                <a:sym typeface="Century Gothic"/>
              </a:rPr>
              <a:t>Approach and Timeline</a:t>
            </a:r>
            <a:endParaRPr sz="1800" b="1">
              <a:solidFill>
                <a:srgbClr val="002060"/>
              </a:solidFill>
              <a:latin typeface="Century Gothic"/>
              <a:ea typeface="Century Gothic"/>
              <a:cs typeface="Century Gothic"/>
              <a:sym typeface="Century Gothic"/>
            </a:endParaRPr>
          </a:p>
        </p:txBody>
      </p:sp>
      <p:sp>
        <p:nvSpPr>
          <p:cNvPr id="311" name="Google Shape;311;p6"/>
          <p:cNvSpPr txBox="1"/>
          <p:nvPr/>
        </p:nvSpPr>
        <p:spPr>
          <a:xfrm>
            <a:off x="4143840" y="3036824"/>
            <a:ext cx="1382047" cy="17235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dirty="0">
                <a:solidFill>
                  <a:schemeClr val="dk1"/>
                </a:solidFill>
                <a:latin typeface="Century Gothic"/>
                <a:ea typeface="Century Gothic"/>
                <a:cs typeface="Century Gothic"/>
                <a:sym typeface="Century Gothic"/>
              </a:rPr>
              <a:t>Data and Requirement Gathering</a:t>
            </a:r>
            <a:endParaRPr dirty="0"/>
          </a:p>
          <a:p>
            <a:pPr marL="0" marR="0" lvl="0" indent="0" algn="l" rtl="0">
              <a:spcBef>
                <a:spcPts val="0"/>
              </a:spcBef>
              <a:spcAft>
                <a:spcPts val="0"/>
              </a:spcAft>
              <a:buNone/>
            </a:pPr>
            <a:endParaRPr sz="12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200" dirty="0">
                <a:solidFill>
                  <a:schemeClr val="dk1"/>
                </a:solidFill>
                <a:latin typeface="Century Gothic"/>
                <a:ea typeface="Century Gothic"/>
                <a:cs typeface="Century Gothic"/>
                <a:sym typeface="Century Gothic"/>
              </a:rPr>
              <a:t>-</a:t>
            </a:r>
            <a:r>
              <a:rPr lang="en-GB" sz="1100" dirty="0">
                <a:solidFill>
                  <a:schemeClr val="dk1"/>
                </a:solidFill>
                <a:latin typeface="Century Gothic"/>
                <a:ea typeface="Century Gothic"/>
                <a:cs typeface="Century Gothic"/>
                <a:sym typeface="Century Gothic"/>
              </a:rPr>
              <a:t>Data collection</a:t>
            </a:r>
            <a:endParaRPr dirty="0"/>
          </a:p>
          <a:p>
            <a:pPr marL="0" marR="0" lvl="0" indent="0" algn="l" rtl="0">
              <a:spcBef>
                <a:spcPts val="0"/>
              </a:spcBef>
              <a:spcAft>
                <a:spcPts val="0"/>
              </a:spcAft>
              <a:buNone/>
            </a:pPr>
            <a:r>
              <a:rPr lang="en-GB" sz="1100" dirty="0">
                <a:solidFill>
                  <a:schemeClr val="dk1"/>
                </a:solidFill>
                <a:latin typeface="Century Gothic"/>
                <a:ea typeface="Century Gothic"/>
                <a:cs typeface="Century Gothic"/>
                <a:sym typeface="Century Gothic"/>
              </a:rPr>
              <a:t>- Understanding the business problem</a:t>
            </a:r>
            <a:endParaRPr sz="12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2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200" dirty="0">
              <a:solidFill>
                <a:schemeClr val="dk1"/>
              </a:solidFill>
              <a:latin typeface="Century Gothic"/>
              <a:ea typeface="Century Gothic"/>
              <a:cs typeface="Century Gothic"/>
              <a:sym typeface="Century Gothic"/>
            </a:endParaRPr>
          </a:p>
        </p:txBody>
      </p:sp>
      <p:sp>
        <p:nvSpPr>
          <p:cNvPr id="312" name="Google Shape;312;p6"/>
          <p:cNvSpPr txBox="1"/>
          <p:nvPr/>
        </p:nvSpPr>
        <p:spPr>
          <a:xfrm>
            <a:off x="6235137" y="3036824"/>
            <a:ext cx="1382047" cy="1154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dirty="0">
                <a:solidFill>
                  <a:schemeClr val="dk1"/>
                </a:solidFill>
                <a:latin typeface="Century Gothic"/>
                <a:ea typeface="Century Gothic"/>
                <a:cs typeface="Century Gothic"/>
                <a:sym typeface="Century Gothic"/>
              </a:rPr>
              <a:t>Data Cleaning</a:t>
            </a:r>
            <a:endParaRPr dirty="0"/>
          </a:p>
          <a:p>
            <a:pPr marL="0" marR="0" lvl="0" indent="0" algn="l" rtl="0">
              <a:spcBef>
                <a:spcPts val="0"/>
              </a:spcBef>
              <a:spcAft>
                <a:spcPts val="0"/>
              </a:spcAft>
              <a:buNone/>
            </a:pPr>
            <a:endParaRPr sz="12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sz="1100" dirty="0">
                <a:solidFill>
                  <a:schemeClr val="dk1"/>
                </a:solidFill>
                <a:latin typeface="Century Gothic"/>
                <a:ea typeface="Century Gothic"/>
                <a:cs typeface="Century Gothic"/>
                <a:sym typeface="Century Gothic"/>
              </a:rPr>
              <a:t>-Exploratory data analysis</a:t>
            </a:r>
            <a:endParaRPr dirty="0"/>
          </a:p>
          <a:p>
            <a:pPr marL="0" marR="0" lvl="0" indent="0" algn="l" rtl="0">
              <a:spcBef>
                <a:spcPts val="0"/>
              </a:spcBef>
              <a:spcAft>
                <a:spcPts val="0"/>
              </a:spcAft>
              <a:buNone/>
            </a:pPr>
            <a:r>
              <a:rPr lang="en-GB" sz="1100" dirty="0">
                <a:solidFill>
                  <a:schemeClr val="dk1"/>
                </a:solidFill>
                <a:latin typeface="Century Gothic"/>
                <a:ea typeface="Century Gothic"/>
                <a:cs typeface="Century Gothic"/>
                <a:sym typeface="Century Gothic"/>
              </a:rPr>
              <a:t>-Data quality issues</a:t>
            </a:r>
            <a:endParaRPr dirty="0"/>
          </a:p>
          <a:p>
            <a:pPr marL="0" marR="0" lvl="0" indent="0" algn="l" rtl="0">
              <a:spcBef>
                <a:spcPts val="0"/>
              </a:spcBef>
              <a:spcAft>
                <a:spcPts val="0"/>
              </a:spcAft>
              <a:buNone/>
            </a:pPr>
            <a:endParaRPr sz="1200" dirty="0">
              <a:solidFill>
                <a:schemeClr val="dk1"/>
              </a:solidFill>
              <a:latin typeface="Century Gothic"/>
              <a:ea typeface="Century Gothic"/>
              <a:cs typeface="Century Gothic"/>
              <a:sym typeface="Century Gothic"/>
            </a:endParaRPr>
          </a:p>
        </p:txBody>
      </p:sp>
      <p:sp>
        <p:nvSpPr>
          <p:cNvPr id="313" name="Google Shape;313;p6"/>
          <p:cNvSpPr txBox="1"/>
          <p:nvPr/>
        </p:nvSpPr>
        <p:spPr>
          <a:xfrm>
            <a:off x="8390537" y="3066219"/>
            <a:ext cx="1382047" cy="10002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chemeClr val="dk1"/>
                </a:solidFill>
                <a:latin typeface="Century Gothic"/>
                <a:ea typeface="Century Gothic"/>
                <a:cs typeface="Century Gothic"/>
                <a:sym typeface="Century Gothic"/>
              </a:rPr>
              <a:t>Data Analysis</a:t>
            </a:r>
            <a:endParaRPr/>
          </a:p>
          <a:p>
            <a:pPr marL="0" marR="0" lvl="0" indent="0" algn="l" rtl="0">
              <a:spcBef>
                <a:spcPts val="0"/>
              </a:spcBef>
              <a:spcAft>
                <a:spcPts val="0"/>
              </a:spcAft>
              <a:buNone/>
            </a:pPr>
            <a:endParaRPr sz="1200">
              <a:solidFill>
                <a:schemeClr val="dk1"/>
              </a:solidFill>
              <a:latin typeface="Century Gothic"/>
              <a:ea typeface="Century Gothic"/>
              <a:cs typeface="Century Gothic"/>
              <a:sym typeface="Century Gothic"/>
            </a:endParaRPr>
          </a:p>
          <a:p>
            <a:pPr marL="171450" marR="0" lvl="0" indent="-171450" algn="l" rtl="0">
              <a:spcBef>
                <a:spcPts val="0"/>
              </a:spcBef>
              <a:spcAft>
                <a:spcPts val="0"/>
              </a:spcAft>
              <a:buClr>
                <a:schemeClr val="dk1"/>
              </a:buClr>
              <a:buSzPts val="1100"/>
              <a:buFont typeface="Century Gothic"/>
              <a:buChar char="-"/>
            </a:pPr>
            <a:r>
              <a:rPr lang="en-GB" sz="1100">
                <a:solidFill>
                  <a:schemeClr val="dk1"/>
                </a:solidFill>
                <a:latin typeface="Century Gothic"/>
                <a:ea typeface="Century Gothic"/>
                <a:cs typeface="Century Gothic"/>
                <a:sym typeface="Century Gothic"/>
              </a:rPr>
              <a:t>Visualization</a:t>
            </a:r>
            <a:endParaRPr/>
          </a:p>
          <a:p>
            <a:pPr marL="0" marR="0" lvl="0" indent="0" algn="l" rtl="0">
              <a:spcBef>
                <a:spcPts val="0"/>
              </a:spcBef>
              <a:spcAft>
                <a:spcPts val="0"/>
              </a:spcAft>
              <a:buNone/>
            </a:pPr>
            <a:endParaRPr sz="12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200">
              <a:solidFill>
                <a:schemeClr val="dk1"/>
              </a:solidFill>
              <a:latin typeface="Century Gothic"/>
              <a:ea typeface="Century Gothic"/>
              <a:cs typeface="Century Gothic"/>
              <a:sym typeface="Century Gothic"/>
            </a:endParaRPr>
          </a:p>
        </p:txBody>
      </p:sp>
      <p:sp>
        <p:nvSpPr>
          <p:cNvPr id="314" name="Google Shape;314;p6"/>
          <p:cNvSpPr txBox="1"/>
          <p:nvPr/>
        </p:nvSpPr>
        <p:spPr>
          <a:xfrm>
            <a:off x="10481834" y="3013740"/>
            <a:ext cx="1627788" cy="8156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chemeClr val="dk1"/>
                </a:solidFill>
                <a:latin typeface="Century Gothic"/>
                <a:ea typeface="Century Gothic"/>
                <a:cs typeface="Century Gothic"/>
                <a:sym typeface="Century Gothic"/>
              </a:rPr>
              <a:t>Reports</a:t>
            </a:r>
            <a:endParaRPr/>
          </a:p>
          <a:p>
            <a:pPr marL="0" marR="0" lvl="0" indent="0" algn="l" rtl="0">
              <a:spcBef>
                <a:spcPts val="0"/>
              </a:spcBef>
              <a:spcAft>
                <a:spcPts val="0"/>
              </a:spcAft>
              <a:buNone/>
            </a:pPr>
            <a:endParaRPr sz="1200">
              <a:solidFill>
                <a:schemeClr val="dk1"/>
              </a:solidFill>
              <a:latin typeface="Century Gothic"/>
              <a:ea typeface="Century Gothic"/>
              <a:cs typeface="Century Gothic"/>
              <a:sym typeface="Century Gothic"/>
            </a:endParaRPr>
          </a:p>
          <a:p>
            <a:pPr marL="171450" marR="0" lvl="0" indent="-171450" algn="l" rtl="0">
              <a:spcBef>
                <a:spcPts val="0"/>
              </a:spcBef>
              <a:spcAft>
                <a:spcPts val="0"/>
              </a:spcAft>
              <a:buClr>
                <a:schemeClr val="dk1"/>
              </a:buClr>
              <a:buSzPts val="1100"/>
              <a:buFont typeface="Century Gothic"/>
              <a:buChar char="-"/>
            </a:pPr>
            <a:r>
              <a:rPr lang="en-GB" sz="1100">
                <a:solidFill>
                  <a:schemeClr val="dk1"/>
                </a:solidFill>
                <a:latin typeface="Century Gothic"/>
                <a:ea typeface="Century Gothic"/>
                <a:cs typeface="Century Gothic"/>
                <a:sym typeface="Century Gothic"/>
              </a:rPr>
              <a:t>Analysis</a:t>
            </a:r>
            <a:endParaRPr sz="12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200">
              <a:solidFill>
                <a:schemeClr val="dk1"/>
              </a:solidFill>
              <a:latin typeface="Century Gothic"/>
              <a:ea typeface="Century Gothic"/>
              <a:cs typeface="Century Gothic"/>
              <a:sym typeface="Century Gothic"/>
            </a:endParaRPr>
          </a:p>
        </p:txBody>
      </p:sp>
      <p:sp>
        <p:nvSpPr>
          <p:cNvPr id="315" name="Google Shape;315;p6"/>
          <p:cNvSpPr txBox="1"/>
          <p:nvPr/>
        </p:nvSpPr>
        <p:spPr>
          <a:xfrm>
            <a:off x="4177198" y="2281706"/>
            <a:ext cx="133165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chemeClr val="dk1"/>
                </a:solidFill>
                <a:latin typeface="Century Gothic"/>
                <a:ea typeface="Century Gothic"/>
                <a:cs typeface="Century Gothic"/>
                <a:sym typeface="Century Gothic"/>
              </a:rPr>
              <a:t>May 30, 2022</a:t>
            </a:r>
            <a:endParaRPr sz="1200">
              <a:solidFill>
                <a:schemeClr val="dk1"/>
              </a:solidFill>
              <a:latin typeface="Century Gothic"/>
              <a:ea typeface="Century Gothic"/>
              <a:cs typeface="Century Gothic"/>
              <a:sym typeface="Century Gothic"/>
            </a:endParaRPr>
          </a:p>
        </p:txBody>
      </p:sp>
      <p:sp>
        <p:nvSpPr>
          <p:cNvPr id="316" name="Google Shape;316;p6"/>
          <p:cNvSpPr txBox="1"/>
          <p:nvPr/>
        </p:nvSpPr>
        <p:spPr>
          <a:xfrm>
            <a:off x="6285534" y="2261119"/>
            <a:ext cx="133165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chemeClr val="dk1"/>
                </a:solidFill>
                <a:latin typeface="Century Gothic"/>
                <a:ea typeface="Century Gothic"/>
                <a:cs typeface="Century Gothic"/>
                <a:sym typeface="Century Gothic"/>
              </a:rPr>
              <a:t>June 2, 2022</a:t>
            </a:r>
            <a:endParaRPr sz="1200">
              <a:solidFill>
                <a:schemeClr val="dk1"/>
              </a:solidFill>
              <a:latin typeface="Century Gothic"/>
              <a:ea typeface="Century Gothic"/>
              <a:cs typeface="Century Gothic"/>
              <a:sym typeface="Century Gothic"/>
            </a:endParaRPr>
          </a:p>
        </p:txBody>
      </p:sp>
      <p:sp>
        <p:nvSpPr>
          <p:cNvPr id="317" name="Google Shape;317;p6"/>
          <p:cNvSpPr txBox="1"/>
          <p:nvPr/>
        </p:nvSpPr>
        <p:spPr>
          <a:xfrm>
            <a:off x="8572942" y="2257944"/>
            <a:ext cx="133165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chemeClr val="dk1"/>
                </a:solidFill>
                <a:latin typeface="Century Gothic"/>
                <a:ea typeface="Century Gothic"/>
                <a:cs typeface="Century Gothic"/>
                <a:sym typeface="Century Gothic"/>
              </a:rPr>
              <a:t>June 6, 2022</a:t>
            </a:r>
            <a:endParaRPr sz="1200">
              <a:solidFill>
                <a:schemeClr val="dk1"/>
              </a:solidFill>
              <a:latin typeface="Century Gothic"/>
              <a:ea typeface="Century Gothic"/>
              <a:cs typeface="Century Gothic"/>
              <a:sym typeface="Century Gothic"/>
            </a:endParaRPr>
          </a:p>
        </p:txBody>
      </p:sp>
      <p:sp>
        <p:nvSpPr>
          <p:cNvPr id="318" name="Google Shape;318;p6"/>
          <p:cNvSpPr txBox="1"/>
          <p:nvPr/>
        </p:nvSpPr>
        <p:spPr>
          <a:xfrm>
            <a:off x="10586948" y="2228884"/>
            <a:ext cx="133165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chemeClr val="dk1"/>
                </a:solidFill>
                <a:latin typeface="Century Gothic"/>
                <a:ea typeface="Century Gothic"/>
                <a:cs typeface="Century Gothic"/>
                <a:sym typeface="Century Gothic"/>
              </a:rPr>
              <a:t>June 8, 2022</a:t>
            </a:r>
            <a:endParaRPr sz="1200">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sp>
        <p:nvSpPr>
          <p:cNvPr id="323" name="Google Shape;323;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4" name="Google Shape;324;p7"/>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5" name="Google Shape;325;p7"/>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6" name="Google Shape;326;p7"/>
          <p:cNvSpPr/>
          <p:nvPr/>
        </p:nvSpPr>
        <p:spPr>
          <a:xfrm rot="-5400000" flipH="1">
            <a:off x="-607858" y="1646150"/>
            <a:ext cx="6857572" cy="2435352"/>
          </a:xfrm>
          <a:prstGeom prst="rect">
            <a:avLst/>
          </a:prstGeom>
          <a:gradFill>
            <a:gsLst>
              <a:gs pos="0">
                <a:srgbClr val="000000">
                  <a:alpha val="58823"/>
                </a:srgbClr>
              </a:gs>
              <a:gs pos="69000">
                <a:schemeClr val="accent3">
                  <a:lumMod val="60000"/>
                  <a:lumOff val="40000"/>
                </a:scheme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7" name="Google Shape;327;p7"/>
          <p:cNvSpPr/>
          <p:nvPr/>
        </p:nvSpPr>
        <p:spPr>
          <a:xfrm rot="6097846">
            <a:off x="-747355" y="1201312"/>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4000">
                <a:schemeClr val="accent3">
                  <a:lumMod val="60000"/>
                  <a:lumOff val="40000"/>
                </a:schemeClr>
              </a:gs>
              <a:gs pos="39000">
                <a:srgbClr val="FFDE6A">
                  <a:alpha val="0"/>
                </a:srgbClr>
              </a:gs>
              <a:gs pos="100000">
                <a:schemeClr val="accent3">
                  <a:lumMod val="75000"/>
                </a:scheme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8" name="Google Shape;328;p7"/>
          <p:cNvSpPr txBox="1">
            <a:spLocks noGrp="1"/>
          </p:cNvSpPr>
          <p:nvPr>
            <p:ph type="ctrTitle"/>
          </p:nvPr>
        </p:nvSpPr>
        <p:spPr>
          <a:xfrm>
            <a:off x="660041" y="2767106"/>
            <a:ext cx="2880828" cy="30719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4000"/>
              <a:buFont typeface="Century Gothic"/>
              <a:buNone/>
            </a:pPr>
            <a:r>
              <a:rPr lang="en-GB" sz="4000" dirty="0">
                <a:solidFill>
                  <a:srgbClr val="FFFFFF"/>
                </a:solidFill>
              </a:rPr>
              <a:t>ANALYSIS</a:t>
            </a:r>
            <a:endParaRPr sz="4000" dirty="0">
              <a:solidFill>
                <a:srgbClr val="FFFFFF"/>
              </a:solidFill>
            </a:endParaRPr>
          </a:p>
        </p:txBody>
      </p:sp>
      <p:sp>
        <p:nvSpPr>
          <p:cNvPr id="329" name="Google Shape;329;p7"/>
          <p:cNvSpPr txBox="1"/>
          <p:nvPr/>
        </p:nvSpPr>
        <p:spPr>
          <a:xfrm>
            <a:off x="4270702" y="188640"/>
            <a:ext cx="7761115" cy="6621259"/>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GB" sz="1500" b="1" dirty="0">
                <a:solidFill>
                  <a:schemeClr val="dk1"/>
                </a:solidFill>
                <a:latin typeface="Century Gothic"/>
                <a:ea typeface="Century Gothic"/>
                <a:cs typeface="Century Gothic"/>
                <a:sym typeface="Century Gothic"/>
              </a:rPr>
              <a:t>Data Collection.</a:t>
            </a:r>
            <a:endParaRPr sz="1500" dirty="0">
              <a:solidFill>
                <a:schemeClr val="dk1"/>
              </a:solidFill>
              <a:latin typeface="Century Gothic"/>
              <a:ea typeface="Century Gothic"/>
              <a:cs typeface="Century Gothic"/>
              <a:sym typeface="Century Gothic"/>
            </a:endParaRPr>
          </a:p>
          <a:p>
            <a:pPr marL="0" marR="0" lvl="0" indent="0" algn="l" rtl="0">
              <a:lnSpc>
                <a:spcPct val="107000"/>
              </a:lnSpc>
              <a:spcBef>
                <a:spcPts val="800"/>
              </a:spcBef>
              <a:spcAft>
                <a:spcPts val="0"/>
              </a:spcAft>
              <a:buNone/>
            </a:pPr>
            <a:r>
              <a:rPr lang="en-GB" sz="1500" dirty="0">
                <a:solidFill>
                  <a:schemeClr val="dk1"/>
                </a:solidFill>
                <a:latin typeface="Century Gothic"/>
                <a:ea typeface="Century Gothic"/>
                <a:cs typeface="Century Gothic"/>
                <a:sym typeface="Century Gothic"/>
              </a:rPr>
              <a:t>Octave Data Team provided the data used for this analysis on the 20</a:t>
            </a:r>
            <a:r>
              <a:rPr lang="en-GB" sz="1500" baseline="30000" dirty="0">
                <a:solidFill>
                  <a:schemeClr val="dk1"/>
                </a:solidFill>
                <a:latin typeface="Century Gothic"/>
                <a:ea typeface="Century Gothic"/>
                <a:cs typeface="Century Gothic"/>
                <a:sym typeface="Century Gothic"/>
              </a:rPr>
              <a:t>th</a:t>
            </a:r>
            <a:r>
              <a:rPr lang="en-GB" sz="1500" dirty="0">
                <a:solidFill>
                  <a:schemeClr val="dk1"/>
                </a:solidFill>
                <a:latin typeface="Century Gothic"/>
                <a:ea typeface="Century Gothic"/>
                <a:cs typeface="Century Gothic"/>
                <a:sym typeface="Century Gothic"/>
              </a:rPr>
              <a:t> February 2023. The data is a record of hotel properties and metrics for the period of 3 months being May to July 2022.</a:t>
            </a:r>
            <a:endParaRPr sz="1500" dirty="0">
              <a:solidFill>
                <a:schemeClr val="dk1"/>
              </a:solidFill>
              <a:latin typeface="Century Gothic"/>
              <a:ea typeface="Century Gothic"/>
              <a:cs typeface="Century Gothic"/>
              <a:sym typeface="Century Gothic"/>
            </a:endParaRPr>
          </a:p>
          <a:p>
            <a:pPr marL="0" marR="0" lvl="0" indent="0" algn="l" rtl="0">
              <a:lnSpc>
                <a:spcPct val="107000"/>
              </a:lnSpc>
              <a:spcBef>
                <a:spcPts val="800"/>
              </a:spcBef>
              <a:spcAft>
                <a:spcPts val="0"/>
              </a:spcAft>
              <a:buNone/>
            </a:pPr>
            <a:r>
              <a:rPr lang="en-GB" sz="1500" b="1" dirty="0">
                <a:solidFill>
                  <a:schemeClr val="dk1"/>
                </a:solidFill>
                <a:latin typeface="Century Gothic"/>
                <a:ea typeface="Century Gothic"/>
                <a:cs typeface="Century Gothic"/>
                <a:sym typeface="Century Gothic"/>
              </a:rPr>
              <a:t>Data Cleaning.</a:t>
            </a:r>
            <a:endParaRPr sz="1500" dirty="0">
              <a:solidFill>
                <a:schemeClr val="dk1"/>
              </a:solidFill>
              <a:latin typeface="Century Gothic"/>
              <a:ea typeface="Century Gothic"/>
              <a:cs typeface="Century Gothic"/>
              <a:sym typeface="Century Gothic"/>
            </a:endParaRPr>
          </a:p>
          <a:p>
            <a:pPr marL="0" marR="0" lvl="0" indent="0" algn="l" rtl="0">
              <a:lnSpc>
                <a:spcPct val="107000"/>
              </a:lnSpc>
              <a:spcBef>
                <a:spcPts val="800"/>
              </a:spcBef>
              <a:spcAft>
                <a:spcPts val="0"/>
              </a:spcAft>
              <a:buNone/>
            </a:pPr>
            <a:r>
              <a:rPr lang="en-GB" sz="1500" dirty="0">
                <a:solidFill>
                  <a:schemeClr val="dk1"/>
                </a:solidFill>
                <a:latin typeface="Century Gothic"/>
                <a:ea typeface="Century Gothic"/>
                <a:cs typeface="Century Gothic"/>
                <a:sym typeface="Century Gothic"/>
              </a:rPr>
              <a:t>The following actions were performed in the process of cleaning the data using Power query in Power Bi:</a:t>
            </a:r>
            <a:endParaRPr sz="1500" dirty="0">
              <a:solidFill>
                <a:schemeClr val="dk1"/>
              </a:solidFill>
              <a:latin typeface="Century Gothic"/>
              <a:ea typeface="Century Gothic"/>
              <a:cs typeface="Century Gothic"/>
              <a:sym typeface="Century Gothic"/>
            </a:endParaRPr>
          </a:p>
          <a:p>
            <a:pPr marL="342900" marR="0" lvl="0" indent="-342900" algn="l" rtl="0">
              <a:spcBef>
                <a:spcPts val="800"/>
              </a:spcBef>
              <a:spcAft>
                <a:spcPts val="0"/>
              </a:spcAft>
              <a:buClr>
                <a:schemeClr val="dk1"/>
              </a:buClr>
              <a:buSzPts val="1500"/>
              <a:buFont typeface="Noto Sans Symbols"/>
              <a:buChar char="∙"/>
            </a:pPr>
            <a:r>
              <a:rPr lang="en-GB" sz="1500" dirty="0">
                <a:solidFill>
                  <a:schemeClr val="dk1"/>
                </a:solidFill>
                <a:latin typeface="Century Gothic"/>
                <a:ea typeface="Century Gothic"/>
                <a:cs typeface="Century Gothic"/>
                <a:sym typeface="Century Gothic"/>
              </a:rPr>
              <a:t>The empty cells were replaced from null to zero using replace values.</a:t>
            </a:r>
            <a:endParaRPr sz="1500" dirty="0">
              <a:solidFill>
                <a:schemeClr val="dk1"/>
              </a:solidFill>
              <a:latin typeface="Century Gothic"/>
              <a:ea typeface="Century Gothic"/>
              <a:cs typeface="Century Gothic"/>
              <a:sym typeface="Century Gothic"/>
            </a:endParaRPr>
          </a:p>
          <a:p>
            <a:pPr marL="342900" marR="0" lvl="0" indent="-342900" algn="l" rtl="0">
              <a:spcBef>
                <a:spcPts val="0"/>
              </a:spcBef>
              <a:spcAft>
                <a:spcPts val="0"/>
              </a:spcAft>
              <a:buClr>
                <a:schemeClr val="dk1"/>
              </a:buClr>
              <a:buSzPts val="1500"/>
              <a:buFont typeface="Noto Sans Symbols"/>
              <a:buChar char="∙"/>
            </a:pPr>
            <a:r>
              <a:rPr lang="en-US" sz="1500" dirty="0">
                <a:solidFill>
                  <a:schemeClr val="dk1"/>
                </a:solidFill>
                <a:latin typeface="Century Gothic"/>
                <a:sym typeface="Century Gothic"/>
              </a:rPr>
              <a:t>The date dataset was formatted properly and some measures were added. The revenue and other metric values were formatted to currency.</a:t>
            </a:r>
            <a:endParaRPr sz="1500" dirty="0">
              <a:solidFill>
                <a:schemeClr val="dk1"/>
              </a:solidFill>
              <a:latin typeface="Century Gothic"/>
              <a:ea typeface="Century Gothic"/>
              <a:cs typeface="Century Gothic"/>
              <a:sym typeface="Century Gothic"/>
            </a:endParaRPr>
          </a:p>
          <a:p>
            <a:pPr marL="0" marR="0" lvl="0" indent="0" algn="l" rtl="0">
              <a:lnSpc>
                <a:spcPct val="107000"/>
              </a:lnSpc>
              <a:spcBef>
                <a:spcPts val="0"/>
              </a:spcBef>
              <a:spcAft>
                <a:spcPts val="0"/>
              </a:spcAft>
              <a:buNone/>
            </a:pPr>
            <a:endParaRPr lang="en-GB" sz="1500" b="1" dirty="0">
              <a:solidFill>
                <a:schemeClr val="dk1"/>
              </a:solidFill>
              <a:latin typeface="Century Gothic"/>
              <a:ea typeface="Century Gothic"/>
              <a:cs typeface="Century Gothic"/>
              <a:sym typeface="Century Gothic"/>
            </a:endParaRPr>
          </a:p>
          <a:p>
            <a:pPr marL="0" marR="0" lvl="0" indent="0" algn="l" rtl="0">
              <a:lnSpc>
                <a:spcPct val="107000"/>
              </a:lnSpc>
              <a:spcBef>
                <a:spcPts val="0"/>
              </a:spcBef>
              <a:spcAft>
                <a:spcPts val="0"/>
              </a:spcAft>
              <a:buNone/>
            </a:pPr>
            <a:r>
              <a:rPr lang="en-GB" sz="1500" b="1" dirty="0">
                <a:solidFill>
                  <a:schemeClr val="dk1"/>
                </a:solidFill>
                <a:latin typeface="Century Gothic"/>
                <a:ea typeface="Century Gothic"/>
                <a:cs typeface="Century Gothic"/>
                <a:sym typeface="Century Gothic"/>
              </a:rPr>
              <a:t>Visualization.</a:t>
            </a:r>
            <a:endParaRPr sz="1500" dirty="0">
              <a:solidFill>
                <a:schemeClr val="dk1"/>
              </a:solidFill>
              <a:latin typeface="Century Gothic"/>
              <a:ea typeface="Century Gothic"/>
              <a:cs typeface="Century Gothic"/>
              <a:sym typeface="Century Gothic"/>
            </a:endParaRPr>
          </a:p>
          <a:p>
            <a:pPr marL="0" marR="0" lvl="0" indent="0" algn="l" rtl="0">
              <a:lnSpc>
                <a:spcPct val="107000"/>
              </a:lnSpc>
              <a:spcBef>
                <a:spcPts val="800"/>
              </a:spcBef>
              <a:spcAft>
                <a:spcPts val="0"/>
              </a:spcAft>
              <a:buNone/>
            </a:pPr>
            <a:r>
              <a:rPr lang="en-GB" sz="1500" dirty="0">
                <a:solidFill>
                  <a:schemeClr val="dk1"/>
                </a:solidFill>
                <a:latin typeface="Century Gothic"/>
                <a:ea typeface="Century Gothic"/>
                <a:cs typeface="Century Gothic"/>
                <a:sym typeface="Century Gothic"/>
              </a:rPr>
              <a:t>The clean data was imported to Microsoft Power BI, in order to build visualizations that </a:t>
            </a:r>
            <a:r>
              <a:rPr lang="en-US" sz="1500" dirty="0">
                <a:solidFill>
                  <a:srgbClr val="1D1C1D"/>
                </a:solidFill>
                <a:effectLst/>
                <a:latin typeface="+mj-lt"/>
                <a:ea typeface="Times New Roman" panose="02020603050405020304" pitchFamily="18" charset="0"/>
              </a:rPr>
              <a:t>Provide Insights to the revenue team </a:t>
            </a:r>
            <a:r>
              <a:rPr lang="en-GB" sz="1500" dirty="0">
                <a:solidFill>
                  <a:schemeClr val="dk1"/>
                </a:solidFill>
                <a:latin typeface="Century Gothic"/>
                <a:ea typeface="Century Gothic"/>
                <a:cs typeface="Century Gothic"/>
                <a:sym typeface="Century Gothic"/>
              </a:rPr>
              <a:t>. </a:t>
            </a:r>
            <a:endParaRPr sz="1500" dirty="0">
              <a:solidFill>
                <a:schemeClr val="dk1"/>
              </a:solidFill>
              <a:latin typeface="Century Gothic"/>
              <a:ea typeface="Century Gothic"/>
              <a:cs typeface="Century Gothic"/>
              <a:sym typeface="Century Gothic"/>
            </a:endParaRPr>
          </a:p>
          <a:p>
            <a:pPr marL="0" marR="0" lvl="0" indent="0" algn="l" rtl="0">
              <a:lnSpc>
                <a:spcPct val="107000"/>
              </a:lnSpc>
              <a:spcBef>
                <a:spcPts val="800"/>
              </a:spcBef>
              <a:spcAft>
                <a:spcPts val="0"/>
              </a:spcAft>
              <a:buNone/>
            </a:pPr>
            <a:r>
              <a:rPr lang="en-GB" sz="1500" dirty="0">
                <a:solidFill>
                  <a:schemeClr val="dk1"/>
                </a:solidFill>
                <a:latin typeface="Century Gothic"/>
                <a:ea typeface="Century Gothic"/>
                <a:cs typeface="Century Gothic"/>
                <a:sym typeface="Century Gothic"/>
              </a:rPr>
              <a:t>The following insights were generated from our analysis: </a:t>
            </a:r>
            <a:endParaRPr dirty="0"/>
          </a:p>
          <a:p>
            <a:pPr marL="342900" marR="0" lvl="0" indent="-342900" algn="l" rtl="0">
              <a:spcBef>
                <a:spcPts val="800"/>
              </a:spcBef>
              <a:spcAft>
                <a:spcPts val="0"/>
              </a:spcAft>
              <a:buClr>
                <a:schemeClr val="dk1"/>
              </a:buClr>
              <a:buSzPts val="1500"/>
              <a:buFont typeface="Noto Sans Symbols"/>
              <a:buChar char="∙"/>
            </a:pPr>
            <a:r>
              <a:rPr lang="en-US" sz="1500" dirty="0">
                <a:solidFill>
                  <a:schemeClr val="dk1"/>
                </a:solidFill>
                <a:latin typeface="Century Gothic"/>
                <a:ea typeface="Century Gothic"/>
                <a:cs typeface="Century Gothic"/>
                <a:sym typeface="Century Gothic"/>
              </a:rPr>
              <a:t>Analysis on Hotel Cities based on the Revenue generated, Occupancy Rate and Average Ratings.</a:t>
            </a:r>
            <a:endParaRPr sz="1500" dirty="0">
              <a:solidFill>
                <a:schemeClr val="dk1"/>
              </a:solidFill>
              <a:latin typeface="Century Gothic"/>
              <a:ea typeface="Century Gothic"/>
              <a:cs typeface="Century Gothic"/>
              <a:sym typeface="Century Gothic"/>
            </a:endParaRPr>
          </a:p>
          <a:p>
            <a:pPr marL="342900" marR="0" lvl="0" indent="-342900" algn="l" rtl="0">
              <a:spcBef>
                <a:spcPts val="800"/>
              </a:spcBef>
              <a:spcAft>
                <a:spcPts val="0"/>
              </a:spcAft>
              <a:buClr>
                <a:schemeClr val="dk1"/>
              </a:buClr>
              <a:buSzPts val="1500"/>
              <a:buFont typeface="Noto Sans Symbols"/>
              <a:buChar char="∙"/>
            </a:pPr>
            <a:r>
              <a:rPr lang="en-US" sz="1500" dirty="0">
                <a:solidFill>
                  <a:schemeClr val="dk1"/>
                </a:solidFill>
                <a:latin typeface="Century Gothic"/>
                <a:ea typeface="Century Gothic"/>
                <a:cs typeface="Century Gothic"/>
                <a:sym typeface="Century Gothic"/>
              </a:rPr>
              <a:t>Analysis on Hotel Properties based on Key Metrics like Revenue, Average Ratings, Total Successful Bookings, and Occupancy Rate vs Cancellation Rate.</a:t>
            </a:r>
          </a:p>
          <a:p>
            <a:pPr marL="342900" marR="0" lvl="0" indent="-342900" algn="l" rtl="0">
              <a:spcBef>
                <a:spcPts val="0"/>
              </a:spcBef>
              <a:spcAft>
                <a:spcPts val="0"/>
              </a:spcAft>
              <a:buClr>
                <a:schemeClr val="dk1"/>
              </a:buClr>
              <a:buSzPts val="1500"/>
              <a:buFont typeface="Noto Sans Symbols"/>
              <a:buChar char="∙"/>
            </a:pPr>
            <a:r>
              <a:rPr lang="en-GB" sz="1500" dirty="0">
                <a:solidFill>
                  <a:schemeClr val="dk1"/>
                </a:solidFill>
                <a:latin typeface="Century Gothic"/>
                <a:ea typeface="Century Gothic"/>
                <a:cs typeface="Century Gothic"/>
                <a:sym typeface="Century Gothic"/>
              </a:rPr>
              <a:t>Occupancy Rate and Average Rating based on Week number.</a:t>
            </a:r>
            <a:endParaRPr sz="1500" dirty="0">
              <a:solidFill>
                <a:schemeClr val="dk1"/>
              </a:solidFill>
              <a:latin typeface="Century Gothic"/>
              <a:ea typeface="Century Gothic"/>
              <a:cs typeface="Century Gothic"/>
              <a:sym typeface="Century Gothic"/>
            </a:endParaRPr>
          </a:p>
          <a:p>
            <a:pPr marL="342900" marR="0" lvl="0" indent="-342900" algn="l" rtl="0">
              <a:spcBef>
                <a:spcPts val="800"/>
              </a:spcBef>
              <a:spcAft>
                <a:spcPts val="0"/>
              </a:spcAft>
              <a:buClr>
                <a:schemeClr val="dk1"/>
              </a:buClr>
              <a:buSzPts val="1500"/>
              <a:buFont typeface="Noto Sans Symbols"/>
              <a:buChar char="∙"/>
            </a:pPr>
            <a:r>
              <a:rPr lang="en-GB" sz="1500" dirty="0">
                <a:solidFill>
                  <a:schemeClr val="dk1"/>
                </a:solidFill>
                <a:latin typeface="Century Gothic"/>
                <a:ea typeface="Century Gothic"/>
                <a:cs typeface="Century Gothic"/>
                <a:sym typeface="Century Gothic"/>
              </a:rPr>
              <a:t>Total Bookings by City.</a:t>
            </a:r>
          </a:p>
          <a:p>
            <a:pPr marL="342900" marR="0" lvl="0" indent="-342900" algn="l" rtl="0">
              <a:spcBef>
                <a:spcPts val="800"/>
              </a:spcBef>
              <a:spcAft>
                <a:spcPts val="0"/>
              </a:spcAft>
              <a:buClr>
                <a:schemeClr val="dk1"/>
              </a:buClr>
              <a:buSzPts val="1500"/>
              <a:buFont typeface="Noto Sans Symbols"/>
              <a:buChar char="∙"/>
            </a:pPr>
            <a:r>
              <a:rPr lang="en-GB" sz="1500" dirty="0">
                <a:solidFill>
                  <a:schemeClr val="dk1"/>
                </a:solidFill>
                <a:latin typeface="Century Gothic"/>
                <a:sym typeface="Century Gothic"/>
              </a:rPr>
              <a:t>Hotel Booking by Platform, Room Category and Day Type.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FDE6A">
            <a:alpha val="29803"/>
          </a:srgbClr>
        </a:solidFill>
        <a:effectLst/>
      </p:bgPr>
    </p:bg>
    <p:spTree>
      <p:nvGrpSpPr>
        <p:cNvPr id="1" name="Shape 333"/>
        <p:cNvGrpSpPr/>
        <p:nvPr/>
      </p:nvGrpSpPr>
      <p:grpSpPr>
        <a:xfrm>
          <a:off x="0" y="0"/>
          <a:ext cx="0" cy="0"/>
          <a:chOff x="0" y="0"/>
          <a:chExt cx="0" cy="0"/>
        </a:xfrm>
      </p:grpSpPr>
      <p:sp>
        <p:nvSpPr>
          <p:cNvPr id="334" name="Google Shape;334;p8"/>
          <p:cNvSpPr/>
          <p:nvPr/>
        </p:nvSpPr>
        <p:spPr>
          <a:xfrm>
            <a:off x="0" y="0"/>
            <a:ext cx="12192000" cy="6858000"/>
          </a:xfrm>
          <a:prstGeom prst="rect">
            <a:avLst/>
          </a:prstGeom>
          <a:solidFill>
            <a:srgbClr val="FFDE6A">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5" name="Google Shape;335;p8"/>
          <p:cNvSpPr/>
          <p:nvPr/>
        </p:nvSpPr>
        <p:spPr>
          <a:xfrm rot="5400000" flipH="1">
            <a:off x="-1794066" y="1794065"/>
            <a:ext cx="6875818" cy="3287690"/>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6" name="Google Shape;336;p8"/>
          <p:cNvSpPr/>
          <p:nvPr/>
        </p:nvSpPr>
        <p:spPr>
          <a:xfrm rot="-5400000">
            <a:off x="-569953" y="3071934"/>
            <a:ext cx="4355594" cy="321568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7" name="Google Shape;337;p8"/>
          <p:cNvSpPr/>
          <p:nvPr/>
        </p:nvSpPr>
        <p:spPr>
          <a:xfrm rot="-5400000" flipH="1">
            <a:off x="-1592343" y="2049547"/>
            <a:ext cx="6857572" cy="2758479"/>
          </a:xfrm>
          <a:prstGeom prst="rect">
            <a:avLst/>
          </a:prstGeom>
          <a:gradFill>
            <a:gsLst>
              <a:gs pos="0">
                <a:srgbClr val="000000">
                  <a:alpha val="58823"/>
                </a:srgbClr>
              </a:gs>
              <a:gs pos="69000">
                <a:schemeClr val="accent3">
                  <a:lumMod val="60000"/>
                  <a:lumOff val="40000"/>
                </a:scheme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8" name="Google Shape;338;p8"/>
          <p:cNvSpPr/>
          <p:nvPr/>
        </p:nvSpPr>
        <p:spPr>
          <a:xfrm rot="6097846">
            <a:off x="-1007201" y="1692889"/>
            <a:ext cx="4808302" cy="3472221"/>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rgbClr val="FFDE6A">
                  <a:alpha val="0"/>
                </a:srgb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9" name="Google Shape;339;p8"/>
          <p:cNvSpPr txBox="1">
            <a:spLocks noGrp="1"/>
          </p:cNvSpPr>
          <p:nvPr>
            <p:ph type="ctrTitle"/>
          </p:nvPr>
        </p:nvSpPr>
        <p:spPr>
          <a:xfrm>
            <a:off x="-2140" y="2767106"/>
            <a:ext cx="3775649" cy="30719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3600"/>
              <a:buFont typeface="Century Gothic"/>
              <a:buNone/>
            </a:pPr>
            <a:r>
              <a:rPr lang="en-GB" sz="3600">
                <a:solidFill>
                  <a:srgbClr val="FFFFFF"/>
                </a:solidFill>
              </a:rPr>
              <a:t>VISUALIZATION</a:t>
            </a:r>
            <a:endParaRPr sz="3600">
              <a:solidFill>
                <a:srgbClr val="FFFFFF"/>
              </a:solidFill>
            </a:endParaRPr>
          </a:p>
        </p:txBody>
      </p:sp>
      <p:sp>
        <p:nvSpPr>
          <p:cNvPr id="340" name="Google Shape;340;p8" descr="blob:https://web.whatsapp.com/a50209f0-8972-4771-a792-c3e49def99f0"/>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41" name="Google Shape;341;p8" descr="blob:https://web.whatsapp.com/a50209f0-8972-4771-a792-c3e49def99f0"/>
          <p:cNvSpPr/>
          <p:nvPr/>
        </p:nvSpPr>
        <p:spPr>
          <a:xfrm>
            <a:off x="4601044" y="965915"/>
            <a:ext cx="6194006" cy="53576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42" name="Google Shape;342;p8" descr="blob:https://web.whatsapp.com/a50209f0-8972-4771-a792-c3e49def99f0"/>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5" name="Picture 4">
            <a:extLst>
              <a:ext uri="{FF2B5EF4-FFF2-40B4-BE49-F238E27FC236}">
                <a16:creationId xmlns:a16="http://schemas.microsoft.com/office/drawing/2014/main" id="{87A65023-4E04-486E-9608-8BE2B66003BB}"/>
              </a:ext>
            </a:extLst>
          </p:cNvPr>
          <p:cNvPicPr>
            <a:picLocks noChangeAspect="1"/>
          </p:cNvPicPr>
          <p:nvPr/>
        </p:nvPicPr>
        <p:blipFill>
          <a:blip r:embed="rId3"/>
          <a:stretch>
            <a:fillRect/>
          </a:stretch>
        </p:blipFill>
        <p:spPr>
          <a:xfrm>
            <a:off x="3273302" y="-1"/>
            <a:ext cx="8918696" cy="68575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FDE6A">
            <a:alpha val="29803"/>
          </a:srgbClr>
        </a:solidFill>
        <a:effectLst/>
      </p:bgPr>
    </p:bg>
    <p:spTree>
      <p:nvGrpSpPr>
        <p:cNvPr id="1" name="Shape 347"/>
        <p:cNvGrpSpPr/>
        <p:nvPr/>
      </p:nvGrpSpPr>
      <p:grpSpPr>
        <a:xfrm>
          <a:off x="0" y="0"/>
          <a:ext cx="0" cy="0"/>
          <a:chOff x="0" y="0"/>
          <a:chExt cx="0" cy="0"/>
        </a:xfrm>
      </p:grpSpPr>
      <p:sp>
        <p:nvSpPr>
          <p:cNvPr id="348" name="Google Shape;348;p9"/>
          <p:cNvSpPr/>
          <p:nvPr/>
        </p:nvSpPr>
        <p:spPr>
          <a:xfrm>
            <a:off x="0" y="0"/>
            <a:ext cx="12192000" cy="6858000"/>
          </a:xfrm>
          <a:prstGeom prst="rect">
            <a:avLst/>
          </a:prstGeom>
          <a:solidFill>
            <a:srgbClr val="FFDE6A">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49" name="Google Shape;349;p9"/>
          <p:cNvSpPr/>
          <p:nvPr/>
        </p:nvSpPr>
        <p:spPr>
          <a:xfrm rot="5400000" flipH="1">
            <a:off x="-1974086" y="1974085"/>
            <a:ext cx="6875818" cy="2927650"/>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0" name="Google Shape;350;p9"/>
          <p:cNvSpPr/>
          <p:nvPr/>
        </p:nvSpPr>
        <p:spPr>
          <a:xfrm rot="-5400000">
            <a:off x="-843248" y="3302700"/>
            <a:ext cx="4355594" cy="2754155"/>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1" name="Google Shape;351;p9"/>
          <p:cNvSpPr/>
          <p:nvPr/>
        </p:nvSpPr>
        <p:spPr>
          <a:xfrm rot="-5400000" flipH="1">
            <a:off x="-1558637" y="2705135"/>
            <a:ext cx="6857572" cy="1826966"/>
          </a:xfrm>
          <a:prstGeom prst="rect">
            <a:avLst/>
          </a:prstGeom>
          <a:gradFill>
            <a:gsLst>
              <a:gs pos="0">
                <a:srgbClr val="000000">
                  <a:alpha val="58823"/>
                </a:srgbClr>
              </a:gs>
              <a:gs pos="69000">
                <a:schemeClr val="accent3">
                  <a:lumMod val="60000"/>
                  <a:lumOff val="40000"/>
                </a:scheme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2" name="Google Shape;352;p9"/>
          <p:cNvSpPr/>
          <p:nvPr/>
        </p:nvSpPr>
        <p:spPr>
          <a:xfrm rot="6097846">
            <a:off x="-1407191" y="1267248"/>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rgbClr val="FFDE6A">
                  <a:alpha val="0"/>
                </a:srgb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3" name="Google Shape;353;p9"/>
          <p:cNvSpPr txBox="1">
            <a:spLocks noGrp="1"/>
          </p:cNvSpPr>
          <p:nvPr>
            <p:ph type="ctrTitle"/>
          </p:nvPr>
        </p:nvSpPr>
        <p:spPr>
          <a:xfrm>
            <a:off x="1" y="2767106"/>
            <a:ext cx="3039414" cy="91625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3200"/>
              <a:buFont typeface="Century Gothic"/>
              <a:buNone/>
            </a:pPr>
            <a:r>
              <a:rPr lang="en-GB" sz="3200" dirty="0">
                <a:solidFill>
                  <a:srgbClr val="FFFFFF"/>
                </a:solidFill>
              </a:rPr>
              <a:t>VISUALIZATION</a:t>
            </a:r>
            <a:endParaRPr sz="3200" dirty="0">
              <a:solidFill>
                <a:srgbClr val="FFFFFF"/>
              </a:solidFill>
            </a:endParaRPr>
          </a:p>
        </p:txBody>
      </p:sp>
      <p:sp>
        <p:nvSpPr>
          <p:cNvPr id="354" name="Google Shape;354;p9" descr="blob:https://web.whatsapp.com/a50209f0-8972-4771-a792-c3e49def99f0"/>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55" name="Google Shape;355;p9" descr="blob:https://web.whatsapp.com/a50209f0-8972-4771-a792-c3e49def99f0"/>
          <p:cNvSpPr/>
          <p:nvPr/>
        </p:nvSpPr>
        <p:spPr>
          <a:xfrm>
            <a:off x="4601044" y="965915"/>
            <a:ext cx="6194006" cy="53576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56" name="Google Shape;356;p9" descr="blob:https://web.whatsapp.com/a50209f0-8972-4771-a792-c3e49def99f0"/>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4" name="Picture 3">
            <a:extLst>
              <a:ext uri="{FF2B5EF4-FFF2-40B4-BE49-F238E27FC236}">
                <a16:creationId xmlns:a16="http://schemas.microsoft.com/office/drawing/2014/main" id="{A58E580F-1ADA-4844-917F-F83D94E6FAB3}"/>
              </a:ext>
            </a:extLst>
          </p:cNvPr>
          <p:cNvPicPr>
            <a:picLocks noChangeAspect="1"/>
          </p:cNvPicPr>
          <p:nvPr/>
        </p:nvPicPr>
        <p:blipFill>
          <a:blip r:embed="rId3"/>
          <a:stretch>
            <a:fillRect/>
          </a:stretch>
        </p:blipFill>
        <p:spPr>
          <a:xfrm>
            <a:off x="2927648" y="-17819"/>
            <a:ext cx="9264352" cy="68758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3" name="Google Shape;363;p10"/>
          <p:cNvSpPr/>
          <p:nvPr/>
        </p:nvSpPr>
        <p:spPr>
          <a:xfrm rot="5400000" flipH="1">
            <a:off x="-1417539" y="1417538"/>
            <a:ext cx="6875818" cy="4040744"/>
          </a:xfrm>
          <a:prstGeom prst="rect">
            <a:avLst/>
          </a:prstGeom>
          <a:gradFill>
            <a:gsLst>
              <a:gs pos="0">
                <a:srgbClr val="000000"/>
              </a:gs>
              <a:gs pos="100000">
                <a:srgbClr val="C59A00"/>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4" name="Google Shape;364;p10"/>
          <p:cNvSpPr/>
          <p:nvPr/>
        </p:nvSpPr>
        <p:spPr>
          <a:xfrm rot="-5400000">
            <a:off x="-158495" y="2660473"/>
            <a:ext cx="4355594" cy="4038603"/>
          </a:xfrm>
          <a:prstGeom prst="rect">
            <a:avLst/>
          </a:prstGeom>
          <a:gradFill>
            <a:gsLst>
              <a:gs pos="0">
                <a:srgbClr val="FFCA08">
                  <a:alpha val="49803"/>
                </a:srgbClr>
              </a:gs>
              <a:gs pos="100000">
                <a:srgbClr val="836700">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5" name="Google Shape;365;p10"/>
          <p:cNvSpPr/>
          <p:nvPr/>
        </p:nvSpPr>
        <p:spPr>
          <a:xfrm rot="-5400000" flipH="1">
            <a:off x="-1385817" y="1433145"/>
            <a:ext cx="6857572" cy="3991281"/>
          </a:xfrm>
          <a:prstGeom prst="rect">
            <a:avLst/>
          </a:prstGeom>
          <a:gradFill>
            <a:gsLst>
              <a:gs pos="0">
                <a:srgbClr val="000000">
                  <a:alpha val="58823"/>
                </a:srgbClr>
              </a:gs>
              <a:gs pos="69000">
                <a:schemeClr val="accent3">
                  <a:lumMod val="60000"/>
                  <a:lumOff val="40000"/>
                </a:schemeClr>
              </a:gs>
              <a:gs pos="100000">
                <a:srgbClr val="FFCA08">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6" name="Google Shape;366;p10"/>
          <p:cNvSpPr/>
          <p:nvPr/>
        </p:nvSpPr>
        <p:spPr>
          <a:xfrm rot="6097846">
            <a:off x="-805863" y="1199271"/>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FFDE6A">
                  <a:alpha val="0"/>
                </a:srgbClr>
              </a:gs>
              <a:gs pos="39000">
                <a:srgbClr val="FFDE6A">
                  <a:alpha val="0"/>
                </a:srgbClr>
              </a:gs>
              <a:gs pos="100000">
                <a:srgbClr val="C59A00">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7" name="Google Shape;367;p10"/>
          <p:cNvSpPr txBox="1">
            <a:spLocks noGrp="1"/>
          </p:cNvSpPr>
          <p:nvPr>
            <p:ph type="ctrTitle"/>
          </p:nvPr>
        </p:nvSpPr>
        <p:spPr>
          <a:xfrm>
            <a:off x="660041" y="2767106"/>
            <a:ext cx="2880828" cy="30719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4000"/>
              <a:buFont typeface="Century Gothic"/>
              <a:buNone/>
            </a:pPr>
            <a:r>
              <a:rPr lang="en-GB" sz="4000" dirty="0">
                <a:solidFill>
                  <a:srgbClr val="FFFFFF"/>
                </a:solidFill>
              </a:rPr>
              <a:t>INSIGHTS</a:t>
            </a:r>
            <a:endParaRPr sz="4000" dirty="0">
              <a:solidFill>
                <a:srgbClr val="FFFFFF"/>
              </a:solidFill>
            </a:endParaRPr>
          </a:p>
        </p:txBody>
      </p:sp>
      <p:sp>
        <p:nvSpPr>
          <p:cNvPr id="368" name="Google Shape;368;p10"/>
          <p:cNvSpPr txBox="1"/>
          <p:nvPr/>
        </p:nvSpPr>
        <p:spPr>
          <a:xfrm>
            <a:off x="4085332" y="116632"/>
            <a:ext cx="7446627" cy="100796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900" b="1" dirty="0">
                <a:solidFill>
                  <a:schemeClr val="dk1"/>
                </a:solidFill>
                <a:latin typeface="Century Gothic"/>
                <a:ea typeface="Century Gothic"/>
                <a:cs typeface="Century Gothic"/>
                <a:sym typeface="Century Gothic"/>
              </a:rPr>
              <a:t>Split by City</a:t>
            </a:r>
          </a:p>
          <a:p>
            <a:pPr marL="0" marR="0" lvl="0" indent="0" algn="l" rtl="0">
              <a:spcBef>
                <a:spcPts val="0"/>
              </a:spcBef>
              <a:spcAft>
                <a:spcPts val="0"/>
              </a:spcAft>
              <a:buNone/>
            </a:pPr>
            <a:endParaRPr lang="en-GB" b="1"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GB" b="1" dirty="0">
                <a:solidFill>
                  <a:schemeClr val="dk1"/>
                </a:solidFill>
                <a:latin typeface="Century Gothic"/>
                <a:ea typeface="Century Gothic"/>
                <a:cs typeface="Century Gothic"/>
                <a:sym typeface="Century Gothic"/>
              </a:rPr>
              <a:t>Ratings</a:t>
            </a:r>
            <a:r>
              <a:rPr lang="en-GB" dirty="0">
                <a:solidFill>
                  <a:schemeClr val="dk1"/>
                </a:solidFill>
                <a:latin typeface="Century Gothic"/>
                <a:ea typeface="Century Gothic"/>
                <a:cs typeface="Century Gothic"/>
                <a:sym typeface="Century Gothic"/>
              </a:rPr>
              <a:t>: </a:t>
            </a:r>
          </a:p>
          <a:p>
            <a:pPr marL="0" marR="0" lvl="0" indent="0" algn="l" rtl="0">
              <a:spcBef>
                <a:spcPts val="0"/>
              </a:spcBef>
              <a:spcAft>
                <a:spcPts val="0"/>
              </a:spcAft>
              <a:buNone/>
            </a:pPr>
            <a:r>
              <a:rPr lang="en-GB" dirty="0">
                <a:solidFill>
                  <a:schemeClr val="dk1"/>
                </a:solidFill>
                <a:latin typeface="Century Gothic"/>
                <a:ea typeface="Century Gothic"/>
                <a:cs typeface="Century Gothic"/>
                <a:sym typeface="Century Gothic"/>
              </a:rPr>
              <a:t>The chart shows that Hotels in Abuja have the highest ratings with value of 1.6 , this is followed by Lagos  and Port Harcourt which had rating values of 1.5 respectively.</a:t>
            </a:r>
          </a:p>
          <a:p>
            <a:pPr marL="0" marR="0" lvl="0" indent="0" algn="l" rtl="0">
              <a:spcBef>
                <a:spcPts val="0"/>
              </a:spcBef>
              <a:spcAft>
                <a:spcPts val="0"/>
              </a:spcAft>
              <a:buNone/>
            </a:pPr>
            <a:r>
              <a:rPr lang="en-US" sz="1800" b="1" dirty="0">
                <a:solidFill>
                  <a:schemeClr val="dk1"/>
                </a:solidFill>
                <a:latin typeface="Century Gothic"/>
                <a:ea typeface="Century Gothic"/>
                <a:cs typeface="Century Gothic"/>
                <a:sym typeface="Century Gothic"/>
              </a:rPr>
              <a:t>Occupancy %: </a:t>
            </a:r>
          </a:p>
          <a:p>
            <a:pPr marL="0" marR="0" lvl="0" indent="0" algn="l" rtl="0">
              <a:spcBef>
                <a:spcPts val="0"/>
              </a:spcBef>
              <a:spcAft>
                <a:spcPts val="0"/>
              </a:spcAft>
              <a:buNone/>
            </a:pPr>
            <a:r>
              <a:rPr lang="en-US" sz="1800" dirty="0">
                <a:solidFill>
                  <a:schemeClr val="dk1"/>
                </a:solidFill>
                <a:latin typeface="Century Gothic"/>
                <a:ea typeface="Century Gothic"/>
                <a:cs typeface="Century Gothic"/>
                <a:sym typeface="Century Gothic"/>
              </a:rPr>
              <a:t>Occupancy is the total successful bookings to the total rooms available(capacity). </a:t>
            </a:r>
            <a:r>
              <a:rPr lang="en-US" dirty="0">
                <a:solidFill>
                  <a:schemeClr val="dk1"/>
                </a:solidFill>
                <a:latin typeface="Century Gothic"/>
                <a:ea typeface="Century Gothic"/>
                <a:cs typeface="Century Gothic"/>
                <a:sym typeface="Century Gothic"/>
              </a:rPr>
              <a:t>W</a:t>
            </a:r>
            <a:r>
              <a:rPr lang="en-US" sz="1800" dirty="0">
                <a:solidFill>
                  <a:schemeClr val="dk1"/>
                </a:solidFill>
                <a:latin typeface="Century Gothic"/>
                <a:ea typeface="Century Gothic"/>
                <a:cs typeface="Century Gothic"/>
                <a:sym typeface="Century Gothic"/>
              </a:rPr>
              <a:t>ith 60%</a:t>
            </a:r>
            <a:r>
              <a:rPr lang="en-US" dirty="0">
                <a:solidFill>
                  <a:schemeClr val="dk1"/>
                </a:solidFill>
                <a:latin typeface="Century Gothic"/>
                <a:ea typeface="Century Gothic"/>
                <a:cs typeface="Century Gothic"/>
                <a:sym typeface="Century Gothic"/>
              </a:rPr>
              <a:t>, </a:t>
            </a:r>
            <a:r>
              <a:rPr lang="en-US" sz="1800" dirty="0">
                <a:solidFill>
                  <a:schemeClr val="dk1"/>
                </a:solidFill>
                <a:latin typeface="Century Gothic"/>
                <a:ea typeface="Century Gothic"/>
                <a:cs typeface="Century Gothic"/>
                <a:sym typeface="Century Gothic"/>
              </a:rPr>
              <a:t>Abuja recorded the highest occupancy rate, followed by Port Harcourt and Lagos which had  57.98% and 57.83% respectively.</a:t>
            </a:r>
          </a:p>
          <a:p>
            <a:pPr marL="0" marR="0" lvl="0" indent="0" algn="l" rtl="0">
              <a:spcBef>
                <a:spcPts val="0"/>
              </a:spcBef>
              <a:spcAft>
                <a:spcPts val="0"/>
              </a:spcAft>
              <a:buNone/>
            </a:pPr>
            <a:r>
              <a:rPr lang="en-US" b="1" dirty="0">
                <a:solidFill>
                  <a:schemeClr val="dk1"/>
                </a:solidFill>
                <a:latin typeface="Century Gothic"/>
                <a:ea typeface="Century Gothic"/>
                <a:cs typeface="Century Gothic"/>
                <a:sym typeface="Century Gothic"/>
              </a:rPr>
              <a:t>Revenue: </a:t>
            </a:r>
          </a:p>
          <a:p>
            <a:pPr marL="0" marR="0" lvl="0" indent="0" algn="l" rtl="0">
              <a:spcBef>
                <a:spcPts val="0"/>
              </a:spcBef>
              <a:spcAft>
                <a:spcPts val="0"/>
              </a:spcAft>
              <a:buNone/>
            </a:pPr>
            <a:r>
              <a:rPr lang="en-US" dirty="0">
                <a:solidFill>
                  <a:schemeClr val="dk1"/>
                </a:solidFill>
                <a:latin typeface="Century Gothic"/>
                <a:ea typeface="Century Gothic"/>
                <a:cs typeface="Century Gothic"/>
                <a:sym typeface="Century Gothic"/>
              </a:rPr>
              <a:t>On the basis of revenue generated by each city, Lagos recorded the highest revenue with a value of 661 million naira. In spite of having high ratings and occupancy rate, Abuja had the least revenue turnover with a value of 291 million naira.  </a:t>
            </a: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800" dirty="0">
                <a:solidFill>
                  <a:schemeClr val="dk1"/>
                </a:solidFill>
                <a:latin typeface="Century Gothic"/>
                <a:ea typeface="Century Gothic"/>
                <a:cs typeface="Century Gothic"/>
                <a:sym typeface="Century Gothic"/>
              </a:rPr>
              <a:t>The Overall Rating of the </a:t>
            </a:r>
            <a:r>
              <a:rPr lang="en-US" sz="1800" dirty="0" err="1">
                <a:solidFill>
                  <a:schemeClr val="dk1"/>
                </a:solidFill>
                <a:latin typeface="Century Gothic"/>
                <a:ea typeface="Century Gothic"/>
                <a:cs typeface="Century Gothic"/>
                <a:sym typeface="Century Gothic"/>
              </a:rPr>
              <a:t>Clife</a:t>
            </a:r>
            <a:r>
              <a:rPr lang="en-US" sz="1800" dirty="0">
                <a:solidFill>
                  <a:schemeClr val="dk1"/>
                </a:solidFill>
                <a:latin typeface="Century Gothic"/>
                <a:ea typeface="Century Gothic"/>
                <a:cs typeface="Century Gothic"/>
                <a:sym typeface="Century Gothic"/>
              </a:rPr>
              <a:t> Hotel was 1.52 which is quite low, and the Total Revenue generated by the hotel is 1.69 billion naira.</a:t>
            </a: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551</TotalTime>
  <Words>1279</Words>
  <Application>Microsoft Office PowerPoint</Application>
  <PresentationFormat>Widescreen</PresentationFormat>
  <Paragraphs>125</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Wingdings 3</vt:lpstr>
      <vt:lpstr>Noto Sans Symbols</vt:lpstr>
      <vt:lpstr>Arial</vt:lpstr>
      <vt:lpstr>Century Gothic</vt:lpstr>
      <vt:lpstr>Symbol</vt:lpstr>
      <vt:lpstr>Ion Boardroom</vt:lpstr>
      <vt:lpstr> </vt:lpstr>
      <vt:lpstr>TABLE OF CONTENT</vt:lpstr>
      <vt:lpstr> INTRODUCTION</vt:lpstr>
      <vt:lpstr> PROBLEM STATEMENT</vt:lpstr>
      <vt:lpstr>METHODOLOGY</vt:lpstr>
      <vt:lpstr>ANALYSIS</vt:lpstr>
      <vt:lpstr>VISUALIZATION</vt:lpstr>
      <vt:lpstr>VISUALIZATION</vt:lpstr>
      <vt:lpstr>INSIGHTS</vt:lpstr>
      <vt:lpstr>INSIGHTS</vt:lpstr>
      <vt:lpstr>INSIGHTS</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NOBEL PRIZE AWARD 1901 – 2019</dc:title>
  <dc:creator>USER</dc:creator>
  <cp:lastModifiedBy>Oluwafadejimi Kadiri</cp:lastModifiedBy>
  <cp:revision>36</cp:revision>
  <dcterms:created xsi:type="dcterms:W3CDTF">2022-04-10T13:09:12Z</dcterms:created>
  <dcterms:modified xsi:type="dcterms:W3CDTF">2023-02-25T17:47:59Z</dcterms:modified>
</cp:coreProperties>
</file>