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6"/>
  </p:notesMasterIdLst>
  <p:sldIdLst>
    <p:sldId id="256" r:id="rId2"/>
    <p:sldId id="257" r:id="rId3"/>
    <p:sldId id="258" r:id="rId4"/>
    <p:sldId id="269" r:id="rId5"/>
    <p:sldId id="260" r:id="rId6"/>
    <p:sldId id="261" r:id="rId7"/>
    <p:sldId id="262" r:id="rId8"/>
    <p:sldId id="263" r:id="rId9"/>
    <p:sldId id="270" r:id="rId10"/>
    <p:sldId id="264" r:id="rId11"/>
    <p:sldId id="265" r:id="rId12"/>
    <p:sldId id="266" r:id="rId13"/>
    <p:sldId id="267" r:id="rId14"/>
    <p:sldId id="268"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v7dBHFJhw533WTA5NRoEI0Bnt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92" autoAdjust="0"/>
  </p:normalViewPr>
  <p:slideViewPr>
    <p:cSldViewPr>
      <p:cViewPr varScale="1">
        <p:scale>
          <a:sx n="62" d="100"/>
          <a:sy n="62" d="100"/>
        </p:scale>
        <p:origin x="804"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884317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895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2" name="Google Shape;3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6955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1247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68742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64556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619278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61456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505508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733761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84135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7518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r>
              <a:rPr lang="en-GB"/>
              <a:t>06/10/2022</a:t>
            </a:r>
          </a:p>
          <a:p>
            <a:pPr marL="0" lvl="0" indent="0" algn="ctr" rtl="0">
              <a:spcBef>
                <a:spcPts val="0"/>
              </a:spcBef>
              <a:spcAft>
                <a:spcPts val="0"/>
              </a:spcAft>
              <a:buNone/>
            </a:pPr>
            <a:endParaRPr lang="en-GB">
              <a:solidFill>
                <a:schemeClr val="lt1"/>
              </a:solidFill>
            </a:endParaRPr>
          </a:p>
        </p:txBody>
      </p:sp>
    </p:spTree>
    <p:extLst>
      <p:ext uri="{BB962C8B-B14F-4D97-AF65-F5344CB8AC3E}">
        <p14:creationId xmlns:p14="http://schemas.microsoft.com/office/powerpoint/2010/main" val="85998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5004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6598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2630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6049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r>
              <a:rPr lang="en-GB"/>
              <a:t>06/10/2022</a:t>
            </a:r>
          </a:p>
          <a:p>
            <a:pPr marL="0" lvl="0" indent="0" algn="ctr" rtl="0">
              <a:spcBef>
                <a:spcPts val="0"/>
              </a:spcBef>
              <a:spcAft>
                <a:spcPts val="0"/>
              </a:spcAft>
              <a:buNone/>
            </a:pPr>
            <a:endParaRPr lang="en-GB">
              <a:solidFill>
                <a:schemeClr val="lt1"/>
              </a:solidFill>
            </a:endParaRPr>
          </a:p>
        </p:txBody>
      </p:sp>
    </p:spTree>
    <p:extLst>
      <p:ext uri="{BB962C8B-B14F-4D97-AF65-F5344CB8AC3E}">
        <p14:creationId xmlns:p14="http://schemas.microsoft.com/office/powerpoint/2010/main" val="271125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379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648380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838216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0" name="Google Shape;250;p1"/>
          <p:cNvSpPr/>
          <p:nvPr/>
        </p:nvSpPr>
        <p:spPr>
          <a:xfrm flipH="1">
            <a:off x="0" y="-3"/>
            <a:ext cx="12192000" cy="6858000"/>
          </a:xfrm>
          <a:prstGeom prst="rect">
            <a:avLst/>
          </a:prstGeom>
          <a:solidFill>
            <a:schemeClr val="bg1">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1" name="Google Shape;251;p1"/>
          <p:cNvSpPr/>
          <p:nvPr/>
        </p:nvSpPr>
        <p:spPr>
          <a:xfrm flipH="1">
            <a:off x="480861" y="0"/>
            <a:ext cx="7661934" cy="6410329"/>
          </a:xfrm>
          <a:prstGeom prst="rect">
            <a:avLst/>
          </a:prstGeom>
          <a:gradFill>
            <a:gsLst>
              <a:gs pos="0">
                <a:srgbClr val="C59A00">
                  <a:alpha val="44705"/>
                </a:srgbClr>
              </a:gs>
              <a:gs pos="100000">
                <a:srgbClr val="000000">
                  <a:alpha val="28627"/>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2" name="Google Shape;252;p1"/>
          <p:cNvSpPr/>
          <p:nvPr/>
        </p:nvSpPr>
        <p:spPr>
          <a:xfrm rot="10800000" flipH="1">
            <a:off x="308809" y="0"/>
            <a:ext cx="11711139" cy="6410334"/>
          </a:xfrm>
          <a:prstGeom prst="rect">
            <a:avLst/>
          </a:prstGeom>
          <a:gradFill>
            <a:gsLst>
              <a:gs pos="59016">
                <a:schemeClr val="bg2">
                  <a:lumMod val="50000"/>
                </a:schemeClr>
              </a:gs>
              <a:gs pos="30300">
                <a:schemeClr val="accent4">
                  <a:lumMod val="60000"/>
                  <a:lumOff val="40000"/>
                </a:schemeClr>
              </a:gs>
              <a:gs pos="0">
                <a:schemeClr val="bg2">
                  <a:lumMod val="50000"/>
                </a:schemeClr>
              </a:gs>
              <a:gs pos="100000">
                <a:schemeClr val="bg2">
                  <a:lumMod val="75000"/>
                </a:scheme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entury Gothic"/>
              <a:ea typeface="Century Gothic"/>
              <a:cs typeface="Century Gothic"/>
              <a:sym typeface="Century Gothic"/>
            </a:endParaRPr>
          </a:p>
        </p:txBody>
      </p:sp>
      <p:sp>
        <p:nvSpPr>
          <p:cNvPr id="253" name="Google Shape;253;p1"/>
          <p:cNvSpPr txBox="1">
            <a:spLocks noGrp="1"/>
          </p:cNvSpPr>
          <p:nvPr>
            <p:ph type="ctrTitle"/>
          </p:nvPr>
        </p:nvSpPr>
        <p:spPr>
          <a:xfrm>
            <a:off x="1127208" y="857251"/>
            <a:ext cx="4747280" cy="309806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4800"/>
              <a:buFont typeface="Century Gothic"/>
              <a:buNone/>
            </a:pPr>
            <a:br>
              <a:rPr lang="en-GB" sz="4800" dirty="0">
                <a:solidFill>
                  <a:srgbClr val="FFFFFF"/>
                </a:solidFill>
              </a:rPr>
            </a:br>
            <a:endParaRPr sz="4800" dirty="0">
              <a:solidFill>
                <a:srgbClr val="FFFFFF"/>
              </a:solidFill>
            </a:endParaRPr>
          </a:p>
        </p:txBody>
      </p:sp>
      <p:sp>
        <p:nvSpPr>
          <p:cNvPr id="254" name="Google Shape;254;p1"/>
          <p:cNvSpPr txBox="1">
            <a:spLocks noGrp="1"/>
          </p:cNvSpPr>
          <p:nvPr>
            <p:ph type="subTitle" idx="1"/>
          </p:nvPr>
        </p:nvSpPr>
        <p:spPr>
          <a:xfrm>
            <a:off x="7470481" y="4597481"/>
            <a:ext cx="4393278" cy="12444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GB" b="1" dirty="0">
                <a:solidFill>
                  <a:schemeClr val="tx1">
                    <a:lumMod val="65000"/>
                    <a:lumOff val="35000"/>
                  </a:schemeClr>
                </a:solidFill>
              </a:rPr>
              <a:t>KADIRI  OLUWAFADEJIMI  SARAH</a:t>
            </a:r>
            <a:endParaRPr b="1" dirty="0">
              <a:solidFill>
                <a:schemeClr val="tx1">
                  <a:lumMod val="65000"/>
                  <a:lumOff val="35000"/>
                </a:schemeClr>
              </a:solidFill>
            </a:endParaRPr>
          </a:p>
          <a:p>
            <a:pPr marL="0" lvl="0" indent="0" algn="l" rtl="0">
              <a:spcBef>
                <a:spcPts val="1000"/>
              </a:spcBef>
              <a:spcAft>
                <a:spcPts val="0"/>
              </a:spcAft>
              <a:buSzPts val="1440"/>
              <a:buNone/>
            </a:pPr>
            <a:r>
              <a:rPr lang="en-GB" b="1" dirty="0">
                <a:solidFill>
                  <a:schemeClr val="tx1">
                    <a:lumMod val="65000"/>
                    <a:lumOff val="35000"/>
                  </a:schemeClr>
                </a:solidFill>
              </a:rPr>
              <a:t>DATE: MARCH 4, 2023</a:t>
            </a:r>
            <a:endParaRPr b="1" dirty="0">
              <a:solidFill>
                <a:schemeClr val="tx1">
                  <a:lumMod val="65000"/>
                  <a:lumOff val="35000"/>
                </a:schemeClr>
              </a:solidFill>
            </a:endParaRPr>
          </a:p>
        </p:txBody>
      </p:sp>
      <p:pic>
        <p:nvPicPr>
          <p:cNvPr id="3" name="Picture 2">
            <a:extLst>
              <a:ext uri="{FF2B5EF4-FFF2-40B4-BE49-F238E27FC236}">
                <a16:creationId xmlns:a16="http://schemas.microsoft.com/office/drawing/2014/main" id="{78B553FF-FA42-453B-A03A-C599041019EE}"/>
              </a:ext>
            </a:extLst>
          </p:cNvPr>
          <p:cNvPicPr>
            <a:picLocks noChangeAspect="1"/>
          </p:cNvPicPr>
          <p:nvPr/>
        </p:nvPicPr>
        <p:blipFill>
          <a:blip r:embed="rId3"/>
          <a:stretch>
            <a:fillRect/>
          </a:stretch>
        </p:blipFill>
        <p:spPr>
          <a:xfrm>
            <a:off x="5735960" y="4102169"/>
            <a:ext cx="1935642" cy="1837219"/>
          </a:xfrm>
          <a:prstGeom prst="rect">
            <a:avLst/>
          </a:prstGeom>
        </p:spPr>
      </p:pic>
      <p:pic>
        <p:nvPicPr>
          <p:cNvPr id="5" name="Picture 4">
            <a:extLst>
              <a:ext uri="{FF2B5EF4-FFF2-40B4-BE49-F238E27FC236}">
                <a16:creationId xmlns:a16="http://schemas.microsoft.com/office/drawing/2014/main" id="{AB2FF331-B706-4EBB-98A7-F988144D6656}"/>
              </a:ext>
            </a:extLst>
          </p:cNvPr>
          <p:cNvPicPr>
            <a:picLocks noChangeAspect="1"/>
          </p:cNvPicPr>
          <p:nvPr/>
        </p:nvPicPr>
        <p:blipFill>
          <a:blip r:embed="rId4"/>
          <a:stretch>
            <a:fillRect/>
          </a:stretch>
        </p:blipFill>
        <p:spPr>
          <a:xfrm>
            <a:off x="172052" y="409589"/>
            <a:ext cx="2664115" cy="1641726"/>
          </a:xfrm>
          <a:prstGeom prst="rect">
            <a:avLst/>
          </a:prstGeom>
        </p:spPr>
      </p:pic>
      <p:sp>
        <p:nvSpPr>
          <p:cNvPr id="6" name="TextBox 5">
            <a:extLst>
              <a:ext uri="{FF2B5EF4-FFF2-40B4-BE49-F238E27FC236}">
                <a16:creationId xmlns:a16="http://schemas.microsoft.com/office/drawing/2014/main" id="{27968D4E-75EB-4908-AE20-01A4E343C8C2}"/>
              </a:ext>
            </a:extLst>
          </p:cNvPr>
          <p:cNvSpPr txBox="1"/>
          <p:nvPr/>
        </p:nvSpPr>
        <p:spPr>
          <a:xfrm>
            <a:off x="2556163" y="1081819"/>
            <a:ext cx="4914318" cy="646331"/>
          </a:xfrm>
          <a:prstGeom prst="rect">
            <a:avLst/>
          </a:prstGeom>
          <a:noFill/>
        </p:spPr>
        <p:txBody>
          <a:bodyPr wrap="square" rtlCol="0">
            <a:spAutoFit/>
          </a:bodyPr>
          <a:lstStyle/>
          <a:p>
            <a:r>
              <a:rPr lang="en-US" sz="3600" dirty="0">
                <a:solidFill>
                  <a:schemeClr val="tx1">
                    <a:lumMod val="65000"/>
                    <a:lumOff val="35000"/>
                  </a:schemeClr>
                </a:solidFill>
              </a:rPr>
              <a:t>TELECOM</a:t>
            </a:r>
            <a:r>
              <a:rPr lang="en-US" sz="2800" dirty="0">
                <a:solidFill>
                  <a:schemeClr val="tx1">
                    <a:lumMod val="65000"/>
                    <a:lumOff val="35000"/>
                  </a:schemeClr>
                </a:solidFill>
              </a:rPr>
              <a:t> </a:t>
            </a:r>
            <a:r>
              <a:rPr lang="en-US" sz="3600" dirty="0">
                <a:solidFill>
                  <a:schemeClr val="tx1">
                    <a:lumMod val="65000"/>
                    <a:lumOff val="35000"/>
                  </a:schemeClr>
                </a:solidFill>
              </a:rPr>
              <a:t>ANALYSIS</a:t>
            </a:r>
            <a:r>
              <a:rPr lang="en-US" sz="2800" dirty="0">
                <a:solidFill>
                  <a:schemeClr val="tx1">
                    <a:lumMod val="65000"/>
                    <a:lumOff val="35000"/>
                  </a:schemeClr>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3" name="Google Shape;363;p10"/>
          <p:cNvSpPr/>
          <p:nvPr/>
        </p:nvSpPr>
        <p:spPr>
          <a:xfrm rot="5400000" flipH="1">
            <a:off x="-1794064" y="1794063"/>
            <a:ext cx="6875818" cy="3287693"/>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4" name="Google Shape;364;p10"/>
          <p:cNvSpPr/>
          <p:nvPr/>
        </p:nvSpPr>
        <p:spPr>
          <a:xfrm rot="-5400000">
            <a:off x="-641963" y="3143943"/>
            <a:ext cx="4355594" cy="3071665"/>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5" name="Google Shape;365;p10"/>
          <p:cNvSpPr/>
          <p:nvPr/>
        </p:nvSpPr>
        <p:spPr>
          <a:xfrm rot="-5400000" flipH="1">
            <a:off x="-1784939" y="1784939"/>
            <a:ext cx="6857572" cy="3287689"/>
          </a:xfrm>
          <a:prstGeom prst="rect">
            <a:avLst/>
          </a:prstGeom>
          <a:gradFill>
            <a:gsLst>
              <a:gs pos="0">
                <a:srgbClr val="000000">
                  <a:alpha val="58823"/>
                </a:srgbClr>
              </a:gs>
              <a:gs pos="69000">
                <a:schemeClr val="bg2">
                  <a:lumMod val="75000"/>
                </a:scheme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6" name="Google Shape;366;p10"/>
          <p:cNvSpPr/>
          <p:nvPr/>
        </p:nvSpPr>
        <p:spPr>
          <a:xfrm rot="6097846">
            <a:off x="-835706" y="1707735"/>
            <a:ext cx="4214364" cy="3543590"/>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rgbClr val="FFDE6A">
                  <a:alpha val="0"/>
                </a:srgb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7" name="Google Shape;367;p10"/>
          <p:cNvSpPr txBox="1">
            <a:spLocks noGrp="1"/>
          </p:cNvSpPr>
          <p:nvPr>
            <p:ph type="ctrTitle"/>
          </p:nvPr>
        </p:nvSpPr>
        <p:spPr>
          <a:xfrm>
            <a:off x="660041" y="2767106"/>
            <a:ext cx="2880828" cy="30719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4000"/>
              <a:buFont typeface="Century Gothic"/>
              <a:buNone/>
            </a:pPr>
            <a:r>
              <a:rPr lang="en-GB" sz="4000" dirty="0">
                <a:solidFill>
                  <a:srgbClr val="FFFFFF"/>
                </a:solidFill>
              </a:rPr>
              <a:t>INSIGHTS</a:t>
            </a:r>
            <a:endParaRPr sz="4000" dirty="0">
              <a:solidFill>
                <a:srgbClr val="FFFFFF"/>
              </a:solidFill>
            </a:endParaRPr>
          </a:p>
        </p:txBody>
      </p:sp>
      <p:sp>
        <p:nvSpPr>
          <p:cNvPr id="368" name="Google Shape;368;p10"/>
          <p:cNvSpPr txBox="1"/>
          <p:nvPr/>
        </p:nvSpPr>
        <p:spPr>
          <a:xfrm>
            <a:off x="3287691" y="116632"/>
            <a:ext cx="8856981" cy="9664144"/>
          </a:xfrm>
          <a:prstGeom prst="rect">
            <a:avLst/>
          </a:prstGeom>
          <a:noFill/>
          <a:ln>
            <a:noFill/>
          </a:ln>
        </p:spPr>
        <p:txBody>
          <a:bodyPr spcFirstLastPara="1" wrap="square" lIns="91425" tIns="45700" rIns="91425" bIns="45700" anchor="t" anchorCtr="0">
            <a:spAutoFit/>
          </a:bodyPr>
          <a:lstStyle/>
          <a:p>
            <a:r>
              <a:rPr lang="en-US" sz="1800" b="1" dirty="0">
                <a:solidFill>
                  <a:schemeClr val="dk1"/>
                </a:solidFill>
                <a:latin typeface="Century Gothic"/>
                <a:sym typeface="Century Gothic"/>
              </a:rPr>
              <a:t>METRICS BY CITY FOR BEFORE AND AFTER 5G IMPLEMENETATION</a:t>
            </a:r>
          </a:p>
          <a:p>
            <a:pPr marL="0" marR="0" lvl="0" indent="0" algn="l" rtl="0">
              <a:spcBef>
                <a:spcPts val="0"/>
              </a:spcBef>
              <a:spcAft>
                <a:spcPts val="0"/>
              </a:spcAft>
              <a:buNone/>
            </a:pPr>
            <a:endParaRPr lang="en-GB" b="1"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600" b="1" dirty="0">
                <a:solidFill>
                  <a:schemeClr val="dk1"/>
                </a:solidFill>
                <a:latin typeface="Century Gothic"/>
                <a:ea typeface="Century Gothic"/>
                <a:cs typeface="Century Gothic"/>
                <a:sym typeface="Century Gothic"/>
              </a:rPr>
              <a:t>ARPU(Average Revenue per User) Before vs After5G: </a:t>
            </a: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Based on this chart the top 5 cities whose ARPU were positively affected by the introduction of 5G network are Kano(ARPU value moved from 770 to 926), Abuja(from 787 to 924) , Minna(from 737 to 901), Abeokuta(from 813 to 878) and lastly Warri(from 786 to 869) .</a:t>
            </a:r>
          </a:p>
          <a:p>
            <a:pPr marL="0" marR="0" lvl="0" indent="0" algn="l" rtl="0">
              <a:spcBef>
                <a:spcPts val="0"/>
              </a:spcBef>
              <a:spcAft>
                <a:spcPts val="0"/>
              </a:spcAft>
              <a:buNone/>
            </a:pPr>
            <a:r>
              <a:rPr lang="en-US" sz="1600" b="1" dirty="0">
                <a:solidFill>
                  <a:schemeClr val="dk1"/>
                </a:solidFill>
                <a:latin typeface="Century Gothic"/>
                <a:ea typeface="Century Gothic"/>
                <a:cs typeface="Century Gothic"/>
                <a:sym typeface="Century Gothic"/>
              </a:rPr>
              <a:t>Monthly Unsubscribed Users Before vs After 5G:</a:t>
            </a:r>
          </a:p>
          <a:p>
            <a:pPr marL="0" marR="0" lvl="0" indent="0" algn="l" rtl="0">
              <a:spcBef>
                <a:spcPts val="0"/>
              </a:spcBef>
              <a:spcAft>
                <a:spcPts val="0"/>
              </a:spcAft>
              <a:buNone/>
            </a:pPr>
            <a:r>
              <a:rPr lang="en-US" sz="1600" dirty="0">
                <a:solidFill>
                  <a:schemeClr val="dk1"/>
                </a:solidFill>
                <a:latin typeface="Century Gothic"/>
                <a:ea typeface="Century Gothic"/>
                <a:cs typeface="Century Gothic"/>
                <a:sym typeface="Century Gothic"/>
              </a:rPr>
              <a:t>With the introduction of 5G network, the following cities had the highest number of unsubscribed users.</a:t>
            </a:r>
          </a:p>
          <a:p>
            <a:pPr marL="0" marR="0" lvl="0" indent="0" algn="l" rtl="0">
              <a:spcBef>
                <a:spcPts val="0"/>
              </a:spcBef>
              <a:spcAft>
                <a:spcPts val="0"/>
              </a:spcAft>
              <a:buNone/>
            </a:pPr>
            <a:r>
              <a:rPr lang="en-US" sz="1600" dirty="0">
                <a:solidFill>
                  <a:schemeClr val="dk1"/>
                </a:solidFill>
                <a:latin typeface="Century Gothic"/>
                <a:ea typeface="Century Gothic"/>
                <a:cs typeface="Century Gothic"/>
                <a:sym typeface="Century Gothic"/>
              </a:rPr>
              <a:t>Lagos ,moved from 7.7 thousand to 8.9 thousand unsubscribed users, Port Harcourt, from 6.9 thousand to 8.8 thousand unsubscribed users amongst others. Abuja recorded decrease in unsubscribed users from 9.58 thousand before 5G to 8.37 thousand users after 5G.</a:t>
            </a:r>
          </a:p>
          <a:p>
            <a:pPr marL="0" marR="0" lvl="0" indent="0" algn="l" rtl="0">
              <a:spcBef>
                <a:spcPts val="0"/>
              </a:spcBef>
              <a:spcAft>
                <a:spcPts val="0"/>
              </a:spcAft>
              <a:buNone/>
            </a:pPr>
            <a:r>
              <a:rPr lang="en-US" sz="1600" b="1" dirty="0">
                <a:solidFill>
                  <a:schemeClr val="dk1"/>
                </a:solidFill>
                <a:latin typeface="Century Gothic"/>
                <a:ea typeface="Century Gothic"/>
                <a:cs typeface="Century Gothic"/>
                <a:sym typeface="Century Gothic"/>
              </a:rPr>
              <a:t>Revenue Change Before vs After 5G: </a:t>
            </a:r>
          </a:p>
          <a:p>
            <a:pPr marL="0" marR="0" lvl="0" indent="0" algn="l" rtl="0">
              <a:spcBef>
                <a:spcPts val="0"/>
              </a:spcBef>
              <a:spcAft>
                <a:spcPts val="0"/>
              </a:spcAft>
              <a:buNone/>
            </a:pPr>
            <a:r>
              <a:rPr lang="en-US" sz="1600" dirty="0">
                <a:solidFill>
                  <a:schemeClr val="dk1"/>
                </a:solidFill>
                <a:latin typeface="Century Gothic"/>
                <a:ea typeface="Century Gothic"/>
                <a:cs typeface="Century Gothic"/>
                <a:sym typeface="Century Gothic"/>
              </a:rPr>
              <a:t>The introduction of 5G network had little to no effect on the Average revenue for most cities. Abuja recorded the highest revenue value of 61.2 million dollars  after 5G,  -0.31% change, and revenue of  61.1 million dollars before 5G. </a:t>
            </a:r>
            <a:endParaRPr sz="16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lang="en-US" sz="16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600" b="1" dirty="0">
                <a:solidFill>
                  <a:schemeClr val="dk1"/>
                </a:solidFill>
                <a:latin typeface="Century Gothic"/>
                <a:ea typeface="Century Gothic"/>
                <a:cs typeface="Century Gothic"/>
                <a:sym typeface="Century Gothic"/>
              </a:rPr>
              <a:t>Change in Monthly Active Users Before vs After 5G:</a:t>
            </a:r>
          </a:p>
          <a:p>
            <a:pPr marL="0" marR="0" lvl="0" indent="0" algn="l" rtl="0">
              <a:spcBef>
                <a:spcPts val="0"/>
              </a:spcBef>
              <a:spcAft>
                <a:spcPts val="0"/>
              </a:spcAft>
              <a:buNone/>
            </a:pPr>
            <a:r>
              <a:rPr lang="en-US" sz="1600" dirty="0">
                <a:solidFill>
                  <a:schemeClr val="dk1"/>
                </a:solidFill>
                <a:latin typeface="Century Gothic"/>
                <a:ea typeface="Century Gothic"/>
                <a:cs typeface="Century Gothic"/>
                <a:sym typeface="Century Gothic"/>
              </a:rPr>
              <a:t>The cities with the highest monthly active users after 5G are Abuja (26.8 thousand users), Port Harcourt (24.8 thousand users), and Lagos(22.3 thousand users amongst others. When compared to other </a:t>
            </a:r>
            <a:r>
              <a:rPr lang="en-US" sz="1600" dirty="0" err="1">
                <a:solidFill>
                  <a:schemeClr val="dk1"/>
                </a:solidFill>
                <a:latin typeface="Century Gothic"/>
                <a:ea typeface="Century Gothic"/>
                <a:cs typeface="Century Gothic"/>
                <a:sym typeface="Century Gothic"/>
              </a:rPr>
              <a:t>cities,Owerri</a:t>
            </a:r>
            <a:r>
              <a:rPr lang="en-US" sz="1600" dirty="0">
                <a:solidFill>
                  <a:schemeClr val="dk1"/>
                </a:solidFill>
                <a:latin typeface="Century Gothic"/>
                <a:ea typeface="Century Gothic"/>
                <a:cs typeface="Century Gothic"/>
                <a:sym typeface="Century Gothic"/>
              </a:rPr>
              <a:t> had the highest number of new active users with increase in active users from 16 thousand users to 19 thousand users after 5G.</a:t>
            </a:r>
            <a:endParaRPr sz="16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dirty="0">
                <a:solidFill>
                  <a:schemeClr val="dk1"/>
                </a:solidFill>
                <a:latin typeface="Century Gothic"/>
                <a:ea typeface="Century Gothic"/>
                <a:cs typeface="Century Gothic"/>
                <a:sym typeface="Century Gothic"/>
              </a:rPr>
              <a:t>The company total revenue of 31.8 billion dollars.</a:t>
            </a: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2"/>
        <p:cNvGrpSpPr/>
        <p:nvPr/>
      </p:nvGrpSpPr>
      <p:grpSpPr>
        <a:xfrm>
          <a:off x="0" y="0"/>
          <a:ext cx="0" cy="0"/>
          <a:chOff x="0" y="0"/>
          <a:chExt cx="0" cy="0"/>
        </a:xfrm>
      </p:grpSpPr>
      <p:sp>
        <p:nvSpPr>
          <p:cNvPr id="373" name="Google Shape;373;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4" name="Google Shape;374;p11"/>
          <p:cNvSpPr/>
          <p:nvPr/>
        </p:nvSpPr>
        <p:spPr>
          <a:xfrm rot="5400000" flipH="1">
            <a:off x="-1794064" y="1794063"/>
            <a:ext cx="6875818" cy="3287693"/>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5" name="Google Shape;375;p11"/>
          <p:cNvSpPr/>
          <p:nvPr/>
        </p:nvSpPr>
        <p:spPr>
          <a:xfrm rot="-5400000">
            <a:off x="-533951" y="3035930"/>
            <a:ext cx="4355594" cy="3287689"/>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6" name="Google Shape;376;p11"/>
          <p:cNvSpPr/>
          <p:nvPr/>
        </p:nvSpPr>
        <p:spPr>
          <a:xfrm rot="-5400000" flipH="1">
            <a:off x="-1576658" y="1993223"/>
            <a:ext cx="6857572" cy="2871126"/>
          </a:xfrm>
          <a:prstGeom prst="rect">
            <a:avLst/>
          </a:prstGeom>
          <a:gradFill>
            <a:gsLst>
              <a:gs pos="0">
                <a:srgbClr val="000000">
                  <a:alpha val="58823"/>
                </a:srgbClr>
              </a:gs>
              <a:gs pos="69000">
                <a:schemeClr val="bg2">
                  <a:lumMod val="75000"/>
                </a:scheme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7" name="Google Shape;377;p11"/>
          <p:cNvSpPr/>
          <p:nvPr/>
        </p:nvSpPr>
        <p:spPr>
          <a:xfrm rot="6097846">
            <a:off x="-1023181" y="1448405"/>
            <a:ext cx="4808302" cy="3644963"/>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chemeClr val="tx1">
                  <a:lumMod val="50000"/>
                  <a:lumOff val="50000"/>
                </a:scheme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8" name="Google Shape;378;p11"/>
          <p:cNvSpPr txBox="1">
            <a:spLocks noGrp="1"/>
          </p:cNvSpPr>
          <p:nvPr>
            <p:ph type="ctrTitle"/>
          </p:nvPr>
        </p:nvSpPr>
        <p:spPr>
          <a:xfrm>
            <a:off x="660041" y="2767106"/>
            <a:ext cx="2880828" cy="30719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4000"/>
              <a:buFont typeface="Century Gothic"/>
              <a:buNone/>
            </a:pPr>
            <a:r>
              <a:rPr lang="en-GB" sz="4000" dirty="0">
                <a:solidFill>
                  <a:srgbClr val="FFFFFF"/>
                </a:solidFill>
              </a:rPr>
              <a:t>INSIGHTS</a:t>
            </a:r>
            <a:endParaRPr sz="4000" dirty="0">
              <a:solidFill>
                <a:srgbClr val="FFFFFF"/>
              </a:solidFill>
            </a:endParaRPr>
          </a:p>
        </p:txBody>
      </p:sp>
      <p:sp>
        <p:nvSpPr>
          <p:cNvPr id="379" name="Google Shape;379;p11"/>
          <p:cNvSpPr txBox="1"/>
          <p:nvPr/>
        </p:nvSpPr>
        <p:spPr>
          <a:xfrm>
            <a:off x="3431707" y="-315416"/>
            <a:ext cx="8760292" cy="68325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800" b="1" dirty="0">
                <a:solidFill>
                  <a:schemeClr val="dk1"/>
                </a:solidFill>
                <a:latin typeface="Century Gothic"/>
                <a:ea typeface="Century Gothic"/>
                <a:cs typeface="Century Gothic"/>
                <a:sym typeface="Century Gothic"/>
              </a:rPr>
              <a:t>MONTHLY TRENDS</a:t>
            </a:r>
          </a:p>
          <a:p>
            <a:pPr marL="0" marR="0" lvl="0" indent="0" algn="l" rtl="0">
              <a:spcBef>
                <a:spcPts val="0"/>
              </a:spcBef>
              <a:spcAft>
                <a:spcPts val="0"/>
              </a:spcAft>
              <a:buNone/>
            </a:pPr>
            <a:endParaRPr lang="en-GB" sz="1800" b="1"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600" b="1" dirty="0">
                <a:solidFill>
                  <a:schemeClr val="dk1"/>
                </a:solidFill>
                <a:latin typeface="Century Gothic"/>
                <a:ea typeface="Century Gothic"/>
                <a:cs typeface="Century Gothic"/>
                <a:sym typeface="Century Gothic"/>
              </a:rPr>
              <a:t>Total Active Users:</a:t>
            </a: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The month of February had the highest number of active users 228,280 users, followed by march which had 212,580 active users. June had the lowest turn out of active users with a record of 169,940 thousand active users.</a:t>
            </a:r>
          </a:p>
          <a:p>
            <a:pPr marL="0" marR="0" lvl="0" indent="0" algn="l" rtl="0">
              <a:spcBef>
                <a:spcPts val="0"/>
              </a:spcBef>
              <a:spcAft>
                <a:spcPts val="0"/>
              </a:spcAft>
              <a:buNone/>
            </a:pPr>
            <a:r>
              <a:rPr lang="en-GB" sz="1600" b="1" dirty="0">
                <a:solidFill>
                  <a:schemeClr val="dk1"/>
                </a:solidFill>
                <a:latin typeface="Century Gothic"/>
                <a:ea typeface="Century Gothic"/>
                <a:cs typeface="Century Gothic"/>
                <a:sym typeface="Century Gothic"/>
              </a:rPr>
              <a:t>Total Revenue:</a:t>
            </a: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As expected due to the high number of active users in February, February had the highest revenue, 426 million dollars. Although August was the fourth month with most active users it generated the second highest revenue , 419 million dollars. The month with the lowest turnover is June with the revenue of 358 million dollars.</a:t>
            </a:r>
          </a:p>
          <a:p>
            <a:pPr marL="0" marR="0" lvl="0" indent="0" algn="l" rtl="0">
              <a:spcBef>
                <a:spcPts val="0"/>
              </a:spcBef>
              <a:spcAft>
                <a:spcPts val="0"/>
              </a:spcAft>
              <a:buNone/>
            </a:pPr>
            <a:r>
              <a:rPr lang="en-US" sz="1600" b="1" dirty="0">
                <a:solidFill>
                  <a:schemeClr val="dk1"/>
                </a:solidFill>
                <a:latin typeface="Century Gothic"/>
                <a:ea typeface="Century Gothic"/>
                <a:cs typeface="Century Gothic"/>
                <a:sym typeface="Century Gothic"/>
              </a:rPr>
              <a:t>Active Users Before vs After 5G:</a:t>
            </a:r>
          </a:p>
          <a:p>
            <a:pPr marL="0" marR="0" lvl="0" indent="0" algn="l" rtl="0">
              <a:spcBef>
                <a:spcPts val="0"/>
              </a:spcBef>
              <a:spcAft>
                <a:spcPts val="0"/>
              </a:spcAft>
              <a:buNone/>
            </a:pPr>
            <a:r>
              <a:rPr lang="en-US" sz="1600" dirty="0">
                <a:solidFill>
                  <a:schemeClr val="dk1"/>
                </a:solidFill>
                <a:latin typeface="Century Gothic"/>
                <a:ea typeface="Century Gothic"/>
                <a:cs typeface="Century Gothic"/>
                <a:sym typeface="Century Gothic"/>
              </a:rPr>
              <a:t>The month of January to April mark the pre 5G era and within this period February had the highest number of active users. </a:t>
            </a:r>
          </a:p>
          <a:p>
            <a:pPr marL="0" marR="0" lvl="0" indent="0" algn="l" rtl="0">
              <a:spcBef>
                <a:spcPts val="0"/>
              </a:spcBef>
              <a:spcAft>
                <a:spcPts val="0"/>
              </a:spcAft>
              <a:buNone/>
            </a:pPr>
            <a:r>
              <a:rPr lang="en-US" sz="1600" dirty="0">
                <a:solidFill>
                  <a:schemeClr val="dk1"/>
                </a:solidFill>
                <a:latin typeface="Century Gothic"/>
                <a:ea typeface="Century Gothic"/>
                <a:cs typeface="Century Gothic"/>
                <a:sym typeface="Century Gothic"/>
              </a:rPr>
              <a:t>Upon the introduction of 5G in June the number of active users dropped to 11.3 thousand users. And from June onwards there was a steady increase in the number of active users which later ended with a decline in </a:t>
            </a:r>
            <a:r>
              <a:rPr lang="en-US" sz="1600" dirty="0" err="1">
                <a:solidFill>
                  <a:schemeClr val="dk1"/>
                </a:solidFill>
                <a:latin typeface="Century Gothic"/>
                <a:ea typeface="Century Gothic"/>
                <a:cs typeface="Century Gothic"/>
                <a:sym typeface="Century Gothic"/>
              </a:rPr>
              <a:t>september</a:t>
            </a:r>
            <a:r>
              <a:rPr lang="en-US" sz="1600" dirty="0">
                <a:solidFill>
                  <a:schemeClr val="dk1"/>
                </a:solidFill>
                <a:latin typeface="Century Gothic"/>
                <a:ea typeface="Century Gothic"/>
                <a:cs typeface="Century Gothic"/>
                <a:sym typeface="Century Gothic"/>
              </a:rPr>
              <a:t>. </a:t>
            </a:r>
            <a:endParaRPr sz="16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600" b="1" dirty="0">
                <a:solidFill>
                  <a:schemeClr val="dk1"/>
                </a:solidFill>
                <a:latin typeface="Century Gothic"/>
                <a:ea typeface="Century Gothic"/>
                <a:cs typeface="Century Gothic"/>
                <a:sym typeface="Century Gothic"/>
              </a:rPr>
              <a:t>Average Revenue Before vs After 5G:</a:t>
            </a: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Before 5G February had the highest average revenue of 28.4 million dollars, seconded by March with revenue of 27.4 million dollars. After 5G the average revenue fell to 23.8 million dollars, with steady climb it rose to 27.9 million dollars in August.</a:t>
            </a:r>
          </a:p>
          <a:p>
            <a:pPr marL="0" marR="0" lvl="0" indent="0" algn="l" rtl="0">
              <a:spcBef>
                <a:spcPts val="0"/>
              </a:spcBef>
              <a:spcAft>
                <a:spcPts val="0"/>
              </a:spcAft>
              <a:buNone/>
            </a:pPr>
            <a:r>
              <a:rPr lang="en-GB" sz="1600" b="1" dirty="0">
                <a:solidFill>
                  <a:schemeClr val="dk1"/>
                </a:solidFill>
                <a:latin typeface="Century Gothic"/>
                <a:ea typeface="Century Gothic"/>
                <a:cs typeface="Century Gothic"/>
                <a:sym typeface="Century Gothic"/>
              </a:rPr>
              <a:t>Unsubscribed Users Before vs After 5G:</a:t>
            </a: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Before 5G ,January had the lowest number of unsubscribed users, 11.7 thousand. With the value of 15.5 thousand , April had the highest number of unsubscribed users.</a:t>
            </a: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After 5G, the number of unsubscribed users was 15.6 thousand, over the month it rose to high value of 18.6 thousand and 18.7 thousand users in July and August respectively.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3"/>
        <p:cNvGrpSpPr/>
        <p:nvPr/>
      </p:nvGrpSpPr>
      <p:grpSpPr>
        <a:xfrm>
          <a:off x="0" y="0"/>
          <a:ext cx="0" cy="0"/>
          <a:chOff x="0" y="0"/>
          <a:chExt cx="0" cy="0"/>
        </a:xfrm>
      </p:grpSpPr>
      <p:sp>
        <p:nvSpPr>
          <p:cNvPr id="384" name="Google Shape;384;p12"/>
          <p:cNvSpPr/>
          <p:nvPr/>
        </p:nvSpPr>
        <p:spPr>
          <a:xfrm>
            <a:off x="0" y="-428"/>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5" name="Google Shape;385;p12"/>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6" name="Google Shape;386;p12"/>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7" name="Google Shape;387;p12"/>
          <p:cNvSpPr/>
          <p:nvPr/>
        </p:nvSpPr>
        <p:spPr>
          <a:xfrm rot="-5400000" flipH="1">
            <a:off x="-1180882" y="1638084"/>
            <a:ext cx="6857572" cy="3581401"/>
          </a:xfrm>
          <a:prstGeom prst="rect">
            <a:avLst/>
          </a:prstGeom>
          <a:gradFill>
            <a:gsLst>
              <a:gs pos="0">
                <a:srgbClr val="000000">
                  <a:alpha val="58823"/>
                </a:srgbClr>
              </a:gs>
              <a:gs pos="69000">
                <a:schemeClr val="bg2">
                  <a:lumMod val="75000"/>
                </a:scheme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8" name="Google Shape;388;p12"/>
          <p:cNvSpPr/>
          <p:nvPr/>
        </p:nvSpPr>
        <p:spPr>
          <a:xfrm rot="6097846">
            <a:off x="-747355" y="1201312"/>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chemeClr val="tx1">
                  <a:lumMod val="65000"/>
                  <a:lumOff val="35000"/>
                </a:scheme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9" name="Google Shape;389;p12"/>
          <p:cNvSpPr txBox="1">
            <a:spLocks noGrp="1"/>
          </p:cNvSpPr>
          <p:nvPr>
            <p:ph type="ctrTitle"/>
          </p:nvPr>
        </p:nvSpPr>
        <p:spPr>
          <a:xfrm>
            <a:off x="660041" y="2767106"/>
            <a:ext cx="2880828" cy="30719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4000"/>
              <a:buFont typeface="Century Gothic"/>
              <a:buNone/>
            </a:pPr>
            <a:r>
              <a:rPr lang="en-GB" sz="4000">
                <a:solidFill>
                  <a:srgbClr val="FFFFFF"/>
                </a:solidFill>
              </a:rPr>
              <a:t>INSIGHTS</a:t>
            </a:r>
            <a:endParaRPr sz="4000">
              <a:solidFill>
                <a:srgbClr val="FFFFFF"/>
              </a:solidFill>
            </a:endParaRPr>
          </a:p>
        </p:txBody>
      </p:sp>
      <p:sp>
        <p:nvSpPr>
          <p:cNvPr id="390" name="Google Shape;390;p12"/>
          <p:cNvSpPr txBox="1"/>
          <p:nvPr/>
        </p:nvSpPr>
        <p:spPr>
          <a:xfrm>
            <a:off x="4038604" y="-86113"/>
            <a:ext cx="8153396" cy="5509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16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lang="en-US" sz="16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600" b="1" dirty="0">
                <a:solidFill>
                  <a:schemeClr val="dk1"/>
                </a:solidFill>
                <a:latin typeface="Century Gothic"/>
                <a:ea typeface="Century Gothic"/>
                <a:cs typeface="Century Gothic"/>
                <a:sym typeface="Century Gothic"/>
              </a:rPr>
              <a:t>Top Plans by Revenue</a:t>
            </a:r>
            <a:endParaRPr sz="1600" b="1"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The following plans generated the highest revenue:</a:t>
            </a: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P1(Smart Recharge Pack), revenue of 419.9 million dollars</a:t>
            </a: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P2(Super Saviour Pack), revenue  of 297.3 million dollars</a:t>
            </a: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P3(Elite Save Pack), revenue of 261.54 million dollars</a:t>
            </a: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The Combo pack, Combo Top up and Big Combo Pack had lowest revenue being 22.6 million and 13.1 million dollar respectively.</a:t>
            </a:r>
          </a:p>
          <a:p>
            <a:pPr marL="0" marR="0" lvl="0" indent="0" algn="l" rtl="0">
              <a:spcBef>
                <a:spcPts val="0"/>
              </a:spcBef>
              <a:spcAft>
                <a:spcPts val="0"/>
              </a:spcAft>
              <a:buNone/>
            </a:pPr>
            <a:endParaRPr lang="en-GB" sz="1600" b="1" dirty="0">
              <a:solidFill>
                <a:schemeClr val="dk1"/>
              </a:solidFill>
              <a:latin typeface="Century Gothic"/>
              <a:sym typeface="Century Gothic"/>
            </a:endParaRPr>
          </a:p>
          <a:p>
            <a:pPr marL="0" marR="0" lvl="0" indent="0" algn="l" rtl="0">
              <a:spcBef>
                <a:spcPts val="0"/>
              </a:spcBef>
              <a:spcAft>
                <a:spcPts val="0"/>
              </a:spcAft>
              <a:buNone/>
            </a:pPr>
            <a:r>
              <a:rPr lang="en-GB" sz="1600" b="1" dirty="0">
                <a:solidFill>
                  <a:schemeClr val="dk1"/>
                </a:solidFill>
                <a:latin typeface="Century Gothic"/>
                <a:sym typeface="Century Gothic"/>
              </a:rPr>
              <a:t>Market Share% by Company and Month</a:t>
            </a:r>
          </a:p>
          <a:p>
            <a:pPr marL="0" marR="0" lvl="0" indent="0" algn="l" rtl="0">
              <a:spcBef>
                <a:spcPts val="0"/>
              </a:spcBef>
              <a:spcAft>
                <a:spcPts val="0"/>
              </a:spcAft>
              <a:buNone/>
            </a:pPr>
            <a:r>
              <a:rPr lang="en-US" sz="1600" dirty="0"/>
              <a:t>When comparing CLIFE with other companies, these are the months with highest and lowest Market Share Value;</a:t>
            </a:r>
          </a:p>
          <a:p>
            <a:pPr marL="0" marR="0" lvl="0" indent="0" algn="l" rtl="0">
              <a:spcBef>
                <a:spcPts val="0"/>
              </a:spcBef>
              <a:spcAft>
                <a:spcPts val="0"/>
              </a:spcAft>
              <a:buNone/>
            </a:pPr>
            <a:r>
              <a:rPr lang="en-US" sz="1600" dirty="0"/>
              <a:t>CLIFE: The highest Market Share value was recorded in April, 20.9%, and the lowest in June, 18.7%.</a:t>
            </a:r>
          </a:p>
          <a:p>
            <a:pPr marL="0" marR="0" lvl="0" indent="0" algn="l" rtl="0">
              <a:spcBef>
                <a:spcPts val="0"/>
              </a:spcBef>
              <a:spcAft>
                <a:spcPts val="0"/>
              </a:spcAft>
              <a:buNone/>
            </a:pPr>
            <a:r>
              <a:rPr lang="en-US" sz="1600" dirty="0"/>
              <a:t>FEC: it had the highest Market Share value in September, 36.7% and lowest in January , 34.36%.</a:t>
            </a:r>
          </a:p>
          <a:p>
            <a:pPr marL="0" marR="0" lvl="0" indent="0" algn="l" rtl="0">
              <a:spcBef>
                <a:spcPts val="0"/>
              </a:spcBef>
              <a:spcAft>
                <a:spcPts val="0"/>
              </a:spcAft>
              <a:buNone/>
            </a:pPr>
            <a:r>
              <a:rPr lang="en-US" sz="1600" dirty="0"/>
              <a:t>ICE &amp; </a:t>
            </a:r>
            <a:r>
              <a:rPr lang="en-US" sz="1600" dirty="0" err="1"/>
              <a:t>Luter</a:t>
            </a:r>
            <a:r>
              <a:rPr lang="en-US" sz="1600" dirty="0"/>
              <a:t> : It recorded its highest Market Share value of 34.8% in June and its lowest in March ,26.3%.</a:t>
            </a:r>
          </a:p>
          <a:p>
            <a:pPr marL="0" marR="0" lvl="0" indent="0" algn="l" rtl="0">
              <a:spcBef>
                <a:spcPts val="0"/>
              </a:spcBef>
              <a:spcAft>
                <a:spcPts val="0"/>
              </a:spcAft>
              <a:buNone/>
            </a:pPr>
            <a:r>
              <a:rPr lang="en-US" sz="1600" dirty="0" err="1"/>
              <a:t>Payfone</a:t>
            </a:r>
            <a:r>
              <a:rPr lang="en-US" sz="1600" dirty="0"/>
              <a:t>: It did not record drastic increase or decrease in market share value . Its highest value being 10.89%  in September and lowest 9.87% in February.</a:t>
            </a:r>
          </a:p>
          <a:p>
            <a:pPr marL="0" marR="0" lvl="0" indent="0" algn="l" rtl="0">
              <a:spcBef>
                <a:spcPts val="0"/>
              </a:spcBef>
              <a:spcAft>
                <a:spcPts val="0"/>
              </a:spcAft>
              <a:buNone/>
            </a:pPr>
            <a:endParaRPr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4"/>
        <p:cNvGrpSpPr/>
        <p:nvPr/>
      </p:nvGrpSpPr>
      <p:grpSpPr>
        <a:xfrm>
          <a:off x="0" y="0"/>
          <a:ext cx="0" cy="0"/>
          <a:chOff x="0" y="0"/>
          <a:chExt cx="0" cy="0"/>
        </a:xfrm>
      </p:grpSpPr>
      <p:sp>
        <p:nvSpPr>
          <p:cNvPr id="395" name="Google Shape;395;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6" name="Google Shape;396;p13"/>
          <p:cNvSpPr/>
          <p:nvPr/>
        </p:nvSpPr>
        <p:spPr>
          <a:xfrm rot="5400000" flipH="1">
            <a:off x="-1592695" y="1589744"/>
            <a:ext cx="6878768" cy="3693385"/>
          </a:xfrm>
          <a:prstGeom prst="rect">
            <a:avLst/>
          </a:prstGeom>
          <a:gradFill>
            <a:gsLst>
              <a:gs pos="77519">
                <a:srgbClr val="987700"/>
              </a:gs>
              <a:gs pos="65200">
                <a:srgbClr val="806400"/>
              </a:gs>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7" name="Google Shape;397;p13"/>
          <p:cNvSpPr/>
          <p:nvPr/>
        </p:nvSpPr>
        <p:spPr>
          <a:xfrm rot="-5400000">
            <a:off x="-425937" y="2927918"/>
            <a:ext cx="4355594" cy="3503716"/>
          </a:xfrm>
          <a:prstGeom prst="rect">
            <a:avLst/>
          </a:prstGeom>
          <a:gradFill>
            <a:gsLst>
              <a:gs pos="0">
                <a:schemeClr val="bg2">
                  <a:lumMod val="75000"/>
                </a:scheme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8" name="Google Shape;398;p13"/>
          <p:cNvSpPr/>
          <p:nvPr/>
        </p:nvSpPr>
        <p:spPr>
          <a:xfrm rot="-5400000" flipH="1">
            <a:off x="-1150292" y="1800536"/>
            <a:ext cx="6857572" cy="2829777"/>
          </a:xfrm>
          <a:prstGeom prst="rect">
            <a:avLst/>
          </a:prstGeom>
          <a:gradFill>
            <a:gsLst>
              <a:gs pos="0">
                <a:srgbClr val="000000">
                  <a:alpha val="58823"/>
                </a:srgbClr>
              </a:gs>
              <a:gs pos="69000">
                <a:srgbClr val="FFCA08">
                  <a:alpha val="0"/>
                </a:srgb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9" name="Google Shape;399;p13"/>
          <p:cNvSpPr/>
          <p:nvPr/>
        </p:nvSpPr>
        <p:spPr>
          <a:xfrm rot="6097846">
            <a:off x="-972583" y="1384904"/>
            <a:ext cx="4808302" cy="36287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rgbClr val="FFDE6A">
                  <a:alpha val="0"/>
                </a:srgb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00" name="Google Shape;400;p13"/>
          <p:cNvSpPr txBox="1">
            <a:spLocks noGrp="1"/>
          </p:cNvSpPr>
          <p:nvPr>
            <p:ph type="ctrTitle"/>
          </p:nvPr>
        </p:nvSpPr>
        <p:spPr>
          <a:xfrm>
            <a:off x="68094" y="2767106"/>
            <a:ext cx="3867412" cy="76403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2800"/>
              <a:buFont typeface="Century Gothic"/>
              <a:buNone/>
            </a:pPr>
            <a:r>
              <a:rPr lang="en-GB" sz="2800">
                <a:solidFill>
                  <a:srgbClr val="FFFFFF"/>
                </a:solidFill>
              </a:rPr>
              <a:t>RECOMMENDATION</a:t>
            </a:r>
            <a:endParaRPr sz="2800">
              <a:solidFill>
                <a:srgbClr val="FFFFFF"/>
              </a:solidFill>
            </a:endParaRPr>
          </a:p>
        </p:txBody>
      </p:sp>
      <p:sp>
        <p:nvSpPr>
          <p:cNvPr id="401" name="Google Shape;401;p13"/>
          <p:cNvSpPr txBox="1"/>
          <p:nvPr/>
        </p:nvSpPr>
        <p:spPr>
          <a:xfrm>
            <a:off x="3693383" y="260648"/>
            <a:ext cx="8363067" cy="6878766"/>
          </a:xfrm>
          <a:prstGeom prst="rect">
            <a:avLst/>
          </a:prstGeom>
          <a:noFill/>
          <a:ln>
            <a:noFill/>
          </a:ln>
        </p:spPr>
        <p:txBody>
          <a:bodyPr spcFirstLastPara="1" wrap="square" lIns="91425" tIns="45700" rIns="91425" bIns="45700" anchor="t" anchorCtr="0">
            <a:spAutoFit/>
          </a:bodyPr>
          <a:lstStyle/>
          <a:p>
            <a:pPr algn="just">
              <a:lnSpc>
                <a:spcPct val="150000"/>
              </a:lnSpc>
            </a:pPr>
            <a:r>
              <a:rPr lang="en-US" sz="1400" b="1" dirty="0">
                <a:latin typeface="+mj-lt"/>
                <a:ea typeface="Calibri" panose="020F0502020204030204" pitchFamily="34" charset="0"/>
                <a:cs typeface="Times New Roman" panose="02020603050405020304" pitchFamily="18" charset="0"/>
              </a:rPr>
              <a:t>CONCLUSION:</a:t>
            </a:r>
            <a:endParaRPr lang="en-US" sz="1400" b="1" dirty="0">
              <a:effectLst/>
              <a:latin typeface="+mj-lt"/>
              <a:ea typeface="Calibri" panose="020F0502020204030204" pitchFamily="34" charset="0"/>
              <a:cs typeface="Times New Roman" panose="02020603050405020304" pitchFamily="18" charset="0"/>
            </a:endParaRPr>
          </a:p>
          <a:p>
            <a:pPr algn="just">
              <a:lnSpc>
                <a:spcPct val="150000"/>
              </a:lnSpc>
            </a:pPr>
            <a:r>
              <a:rPr lang="en-US" sz="1400" b="1" dirty="0">
                <a:effectLst/>
                <a:latin typeface="+mj-lt"/>
                <a:ea typeface="Calibri" panose="020F0502020204030204" pitchFamily="34" charset="0"/>
                <a:cs typeface="Times New Roman" panose="02020603050405020304" pitchFamily="18" charset="0"/>
              </a:rPr>
              <a:t>Introduce Referral Programs to clients:</a:t>
            </a:r>
          </a:p>
          <a:p>
            <a:pPr algn="just">
              <a:lnSpc>
                <a:spcPct val="150000"/>
              </a:lnSpc>
            </a:pPr>
            <a:r>
              <a:rPr lang="en-US" sz="1400" dirty="0">
                <a:ea typeface="Calibri" panose="020F0502020204030204" pitchFamily="34" charset="0"/>
                <a:cs typeface="Times New Roman" panose="02020603050405020304" pitchFamily="18" charset="0"/>
              </a:rPr>
              <a:t>G</a:t>
            </a:r>
            <a:r>
              <a:rPr lang="en-US" sz="1400" dirty="0">
                <a:effectLst/>
                <a:ea typeface="Calibri" panose="020F0502020204030204" pitchFamily="34" charset="0"/>
                <a:cs typeface="Times New Roman" panose="02020603050405020304" pitchFamily="18" charset="0"/>
              </a:rPr>
              <a:t>ive </a:t>
            </a:r>
            <a:r>
              <a:rPr lang="en-US" sz="1400" dirty="0">
                <a:ea typeface="Calibri" panose="020F0502020204030204" pitchFamily="34" charset="0"/>
                <a:cs typeface="Times New Roman" panose="02020603050405020304" pitchFamily="18" charset="0"/>
              </a:rPr>
              <a:t>active </a:t>
            </a:r>
            <a:r>
              <a:rPr lang="en-US" sz="1400" dirty="0">
                <a:effectLst/>
                <a:ea typeface="Calibri" panose="020F0502020204030204" pitchFamily="34" charset="0"/>
                <a:cs typeface="Times New Roman" panose="02020603050405020304" pitchFamily="18" charset="0"/>
              </a:rPr>
              <a:t>subscribers discount on their current plan whenever they bring a referral or give them a one-month free subscription</a:t>
            </a:r>
            <a:r>
              <a:rPr lang="en-US" sz="1400" b="1" dirty="0">
                <a:effectLst/>
                <a:latin typeface="+mj-lt"/>
                <a:ea typeface="Calibri" panose="020F0502020204030204" pitchFamily="34" charset="0"/>
                <a:cs typeface="Times New Roman" panose="02020603050405020304" pitchFamily="18" charset="0"/>
              </a:rPr>
              <a:t>.</a:t>
            </a:r>
          </a:p>
          <a:p>
            <a:pPr algn="just">
              <a:lnSpc>
                <a:spcPct val="150000"/>
              </a:lnSpc>
            </a:pPr>
            <a:r>
              <a:rPr lang="en-US" sz="1400" b="1" dirty="0">
                <a:solidFill>
                  <a:schemeClr val="dk1"/>
                </a:solidFill>
                <a:latin typeface="+mj-lt"/>
                <a:ea typeface="Century Gothic"/>
                <a:cs typeface="Century Gothic"/>
                <a:sym typeface="Century Gothic"/>
              </a:rPr>
              <a:t>Bundle 5G services</a:t>
            </a:r>
          </a:p>
          <a:p>
            <a:pPr algn="just">
              <a:lnSpc>
                <a:spcPct val="150000"/>
              </a:lnSpc>
            </a:pPr>
            <a:r>
              <a:rPr lang="en-US" sz="1400" dirty="0">
                <a:solidFill>
                  <a:schemeClr val="dk1"/>
                </a:solidFill>
                <a:latin typeface="Century Gothic"/>
                <a:ea typeface="Century Gothic"/>
                <a:cs typeface="Century Gothic"/>
                <a:sym typeface="Century Gothic"/>
              </a:rPr>
              <a:t>This is easier for new customers, mix your standard offerings with the premium plan and create an irresistible bundle. This could help steal customers from the competitors. Compare the plans that they are offering  with what is on ground, and create competitive packages that are irresistible to your customers.</a:t>
            </a:r>
          </a:p>
          <a:p>
            <a:pPr algn="just">
              <a:lnSpc>
                <a:spcPct val="150000"/>
              </a:lnSpc>
            </a:pPr>
            <a:r>
              <a:rPr lang="en-US" sz="1400" b="1" dirty="0">
                <a:solidFill>
                  <a:schemeClr val="dk1"/>
                </a:solidFill>
                <a:latin typeface="+mj-lt"/>
                <a:ea typeface="Century Gothic"/>
                <a:cs typeface="Century Gothic"/>
                <a:sym typeface="Century Gothic"/>
              </a:rPr>
              <a:t>Focus more on customer retention: </a:t>
            </a:r>
          </a:p>
          <a:p>
            <a:pPr algn="just">
              <a:lnSpc>
                <a:spcPct val="150000"/>
              </a:lnSpc>
            </a:pPr>
            <a:r>
              <a:rPr lang="en-US" sz="1400" dirty="0">
                <a:solidFill>
                  <a:schemeClr val="dk1"/>
                </a:solidFill>
                <a:ea typeface="Century Gothic"/>
                <a:cs typeface="Century Gothic"/>
                <a:sym typeface="Century Gothic"/>
              </a:rPr>
              <a:t>Keep the current customers happy by increasing customer loyalty. Apply the following strategies:</a:t>
            </a:r>
          </a:p>
          <a:p>
            <a:pPr algn="just">
              <a:lnSpc>
                <a:spcPct val="150000"/>
              </a:lnSpc>
            </a:pPr>
            <a:r>
              <a:rPr lang="en-US" sz="1400" dirty="0">
                <a:solidFill>
                  <a:schemeClr val="dk1"/>
                </a:solidFill>
                <a:ea typeface="Century Gothic"/>
                <a:cs typeface="Century Gothic"/>
                <a:sym typeface="Century Gothic"/>
              </a:rPr>
              <a:t>Introduce  loyalty program</a:t>
            </a:r>
          </a:p>
          <a:p>
            <a:pPr algn="just">
              <a:lnSpc>
                <a:spcPct val="150000"/>
              </a:lnSpc>
            </a:pPr>
            <a:r>
              <a:rPr lang="en-US" sz="1400" dirty="0">
                <a:solidFill>
                  <a:schemeClr val="dk1"/>
                </a:solidFill>
                <a:ea typeface="Century Gothic"/>
                <a:cs typeface="Century Gothic"/>
                <a:sym typeface="Century Gothic"/>
              </a:rPr>
              <a:t>Take extreme measures to improve customer service</a:t>
            </a:r>
          </a:p>
          <a:p>
            <a:pPr algn="just">
              <a:lnSpc>
                <a:spcPct val="150000"/>
              </a:lnSpc>
            </a:pPr>
            <a:r>
              <a:rPr lang="en-US" sz="1400" dirty="0">
                <a:solidFill>
                  <a:schemeClr val="dk1"/>
                </a:solidFill>
                <a:ea typeface="Century Gothic"/>
                <a:cs typeface="Century Gothic"/>
                <a:sym typeface="Century Gothic"/>
              </a:rPr>
              <a:t>Keep doing surveys to understand what your customers feel about your service and what they would like you to improve.</a:t>
            </a:r>
          </a:p>
          <a:p>
            <a:pPr algn="just">
              <a:lnSpc>
                <a:spcPct val="150000"/>
              </a:lnSpc>
            </a:pPr>
            <a:r>
              <a:rPr lang="en-US" sz="1400" b="1" dirty="0">
                <a:solidFill>
                  <a:schemeClr val="dk1"/>
                </a:solidFill>
                <a:ea typeface="Century Gothic"/>
                <a:cs typeface="Century Gothic"/>
                <a:sym typeface="Century Gothic"/>
              </a:rPr>
              <a:t>Reward loyal customers:</a:t>
            </a:r>
          </a:p>
          <a:p>
            <a:pPr algn="just">
              <a:lnSpc>
                <a:spcPct val="150000"/>
              </a:lnSpc>
            </a:pPr>
            <a:r>
              <a:rPr lang="en-US" sz="1400" dirty="0">
                <a:solidFill>
                  <a:schemeClr val="dk1"/>
                </a:solidFill>
                <a:ea typeface="Century Gothic"/>
                <a:cs typeface="Century Gothic"/>
                <a:sym typeface="Century Gothic"/>
              </a:rPr>
              <a:t>Reward customers by issuing gift cards or adding something for free to their service bundle. Also give discounts on extended services as this gives them better rates, and they are more willing to continue with our services.</a:t>
            </a:r>
          </a:p>
          <a:p>
            <a:pPr algn="just">
              <a:lnSpc>
                <a:spcPct val="150000"/>
              </a:lnSpc>
            </a:pPr>
            <a:endParaRPr sz="1400" dirty="0">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5"/>
        <p:cNvGrpSpPr/>
        <p:nvPr/>
      </p:nvGrpSpPr>
      <p:grpSpPr>
        <a:xfrm>
          <a:off x="0" y="0"/>
          <a:ext cx="0" cy="0"/>
          <a:chOff x="0" y="0"/>
          <a:chExt cx="0" cy="0"/>
        </a:xfrm>
      </p:grpSpPr>
      <p:sp>
        <p:nvSpPr>
          <p:cNvPr id="406" name="Google Shape;406;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07" name="Google Shape;407;p14"/>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08" name="Google Shape;408;p14"/>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09" name="Google Shape;409;p14"/>
          <p:cNvSpPr/>
          <p:nvPr/>
        </p:nvSpPr>
        <p:spPr>
          <a:xfrm rot="-5400000" flipH="1">
            <a:off x="-1180882" y="1638085"/>
            <a:ext cx="6857572" cy="3581401"/>
          </a:xfrm>
          <a:prstGeom prst="rect">
            <a:avLst/>
          </a:prstGeom>
          <a:gradFill>
            <a:gsLst>
              <a:gs pos="0">
                <a:srgbClr val="000000">
                  <a:alpha val="58823"/>
                </a:srgbClr>
              </a:gs>
              <a:gs pos="69000">
                <a:srgbClr val="FFCA08">
                  <a:alpha val="0"/>
                </a:srgb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0" name="Google Shape;410;p14"/>
          <p:cNvSpPr/>
          <p:nvPr/>
        </p:nvSpPr>
        <p:spPr>
          <a:xfrm rot="6097846">
            <a:off x="-747355" y="1201312"/>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chemeClr val="tx1">
                  <a:lumMod val="65000"/>
                  <a:lumOff val="35000"/>
                </a:scheme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1" name="Google Shape;411;p14"/>
          <p:cNvSpPr txBox="1"/>
          <p:nvPr/>
        </p:nvSpPr>
        <p:spPr>
          <a:xfrm>
            <a:off x="4398138" y="478713"/>
            <a:ext cx="7336659" cy="28007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8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8800">
                <a:solidFill>
                  <a:schemeClr val="dk1"/>
                </a:solidFill>
                <a:latin typeface="Century Gothic"/>
                <a:ea typeface="Century Gothic"/>
                <a:cs typeface="Century Gothic"/>
                <a:sym typeface="Century Gothic"/>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5" name="Google Shape;265;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6" name="Google Shape;266;p3"/>
          <p:cNvSpPr/>
          <p:nvPr/>
        </p:nvSpPr>
        <p:spPr>
          <a:xfrm rot="5400000" flipH="1">
            <a:off x="-1410084" y="1410082"/>
            <a:ext cx="6858000" cy="4037836"/>
          </a:xfrm>
          <a:prstGeom prst="rect">
            <a:avLst/>
          </a:prstGeom>
          <a:gradFill>
            <a:gsLst>
              <a:gs pos="0">
                <a:srgbClr val="000000"/>
              </a:gs>
              <a:gs pos="8000">
                <a:srgbClr val="000000"/>
              </a:gs>
              <a:gs pos="100000">
                <a:srgbClr val="C59A00"/>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7" name="Google Shape;267;p3"/>
          <p:cNvSpPr/>
          <p:nvPr/>
        </p:nvSpPr>
        <p:spPr>
          <a:xfrm rot="5400000" flipH="1">
            <a:off x="-1410085" y="1420219"/>
            <a:ext cx="6857999" cy="4037839"/>
          </a:xfrm>
          <a:prstGeom prst="rect">
            <a:avLst/>
          </a:prstGeom>
          <a:gradFill>
            <a:gsLst>
              <a:gs pos="0">
                <a:srgbClr val="000000">
                  <a:alpha val="0"/>
                </a:srgbClr>
              </a:gs>
              <a:gs pos="99000">
                <a:srgbClr val="FFCA08">
                  <a:alpha val="45882"/>
                </a:srgbClr>
              </a:gs>
              <a:gs pos="100000">
                <a:srgbClr val="FFCA08">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8" name="Google Shape;268;p3"/>
          <p:cNvSpPr/>
          <p:nvPr/>
        </p:nvSpPr>
        <p:spPr>
          <a:xfrm rot="5400000" flipH="1">
            <a:off x="767923" y="3588085"/>
            <a:ext cx="2501979" cy="4037841"/>
          </a:xfrm>
          <a:prstGeom prst="rect">
            <a:avLst/>
          </a:prstGeom>
          <a:gradFill>
            <a:gsLst>
              <a:gs pos="0">
                <a:srgbClr val="FFCA08">
                  <a:alpha val="28627"/>
                </a:srgbClr>
              </a:gs>
              <a:gs pos="2000">
                <a:srgbClr val="FFCA08">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9" name="Google Shape;269;p3"/>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FFCA08">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70" name="Google Shape;270;p3"/>
          <p:cNvSpPr/>
          <p:nvPr/>
        </p:nvSpPr>
        <p:spPr>
          <a:xfrm rot="5400000" flipH="1">
            <a:off x="-1410092" y="1399943"/>
            <a:ext cx="6858003" cy="4037835"/>
          </a:xfrm>
          <a:prstGeom prst="rect">
            <a:avLst/>
          </a:prstGeom>
          <a:gradFill>
            <a:gsLst>
              <a:gs pos="99000">
                <a:schemeClr val="tx1">
                  <a:lumMod val="65000"/>
                  <a:lumOff val="35000"/>
                </a:schemeClr>
              </a:gs>
              <a:gs pos="2000">
                <a:srgbClr val="FFDE6A">
                  <a:alpha val="10980"/>
                </a:srgb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71" name="Google Shape;271;p3"/>
          <p:cNvSpPr txBox="1">
            <a:spLocks noGrp="1"/>
          </p:cNvSpPr>
          <p:nvPr>
            <p:ph type="ctrTitle"/>
          </p:nvPr>
        </p:nvSpPr>
        <p:spPr>
          <a:xfrm>
            <a:off x="-1" y="586855"/>
            <a:ext cx="3900973" cy="3387497"/>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FFFF"/>
              </a:buClr>
              <a:buSzPts val="4800"/>
              <a:buFont typeface="Century Gothic"/>
              <a:buNone/>
            </a:pPr>
            <a:r>
              <a:rPr lang="en-GB" sz="4800" dirty="0">
                <a:solidFill>
                  <a:srgbClr val="FFFFFF"/>
                </a:solidFill>
                <a:latin typeface="Century Gothic"/>
                <a:ea typeface="Century Gothic"/>
                <a:cs typeface="Century Gothic"/>
                <a:sym typeface="Century Gothic"/>
              </a:rPr>
              <a:t>TABLE OF CONTENT</a:t>
            </a:r>
            <a:endParaRPr dirty="0"/>
          </a:p>
        </p:txBody>
      </p:sp>
      <p:sp>
        <p:nvSpPr>
          <p:cNvPr id="272" name="Google Shape;272;p3"/>
          <p:cNvSpPr txBox="1"/>
          <p:nvPr/>
        </p:nvSpPr>
        <p:spPr>
          <a:xfrm>
            <a:off x="4720047" y="598061"/>
            <a:ext cx="6776001" cy="5546047"/>
          </a:xfrm>
          <a:prstGeom prst="rect">
            <a:avLst/>
          </a:prstGeom>
          <a:noFill/>
          <a:ln>
            <a:noFill/>
          </a:ln>
        </p:spPr>
        <p:txBody>
          <a:bodyPr spcFirstLastPara="1" wrap="square" lIns="91425" tIns="45700" rIns="91425" bIns="45700" anchor="ctr" anchorCtr="0">
            <a:normAutofit/>
          </a:bodyPr>
          <a:lstStyle/>
          <a:p>
            <a:pPr marL="0" marR="0" lvl="0" indent="0" algn="l" rtl="0">
              <a:lnSpc>
                <a:spcPct val="200000"/>
              </a:lnSpc>
              <a:spcBef>
                <a:spcPts val="0"/>
              </a:spcBef>
              <a:spcAft>
                <a:spcPts val="0"/>
              </a:spcAft>
              <a:buNone/>
            </a:pPr>
            <a:r>
              <a:rPr lang="en-GB" sz="2000" b="0" i="0" u="none" strike="noStrike" cap="none" dirty="0">
                <a:solidFill>
                  <a:schemeClr val="dk1"/>
                </a:solidFill>
                <a:latin typeface="Century Gothic"/>
                <a:ea typeface="Century Gothic"/>
                <a:cs typeface="Century Gothic"/>
                <a:sym typeface="Century Gothic"/>
              </a:rPr>
              <a:t>1. Introduction</a:t>
            </a:r>
            <a:endParaRPr dirty="0"/>
          </a:p>
          <a:p>
            <a:pPr marL="0" marR="0" lvl="0" indent="0" algn="l" rtl="0">
              <a:lnSpc>
                <a:spcPct val="200000"/>
              </a:lnSpc>
              <a:spcBef>
                <a:spcPts val="600"/>
              </a:spcBef>
              <a:spcAft>
                <a:spcPts val="0"/>
              </a:spcAft>
              <a:buNone/>
            </a:pPr>
            <a:r>
              <a:rPr lang="en-GB" sz="2000" b="0" i="0" u="none" strike="noStrike" cap="none" dirty="0">
                <a:solidFill>
                  <a:schemeClr val="dk1"/>
                </a:solidFill>
                <a:latin typeface="Century Gothic"/>
                <a:ea typeface="Century Gothic"/>
                <a:cs typeface="Century Gothic"/>
                <a:sym typeface="Century Gothic"/>
              </a:rPr>
              <a:t>2. Problem Statement</a:t>
            </a:r>
          </a:p>
          <a:p>
            <a:pPr marL="0" marR="0" lvl="0" indent="0" algn="l" rtl="0">
              <a:lnSpc>
                <a:spcPct val="200000"/>
              </a:lnSpc>
              <a:spcBef>
                <a:spcPts val="600"/>
              </a:spcBef>
              <a:spcAft>
                <a:spcPts val="0"/>
              </a:spcAft>
              <a:buNone/>
            </a:pPr>
            <a:r>
              <a:rPr lang="en-GB" sz="2000" dirty="0">
                <a:solidFill>
                  <a:schemeClr val="dk1"/>
                </a:solidFill>
                <a:latin typeface="Century Gothic"/>
                <a:sym typeface="Century Gothic"/>
              </a:rPr>
              <a:t>3.</a:t>
            </a:r>
            <a:r>
              <a:rPr lang="en-GB" sz="1800" b="0" i="0" u="none" strike="noStrike" cap="none" dirty="0">
                <a:solidFill>
                  <a:schemeClr val="dk1"/>
                </a:solidFill>
                <a:latin typeface="Century Gothic"/>
                <a:ea typeface="Century Gothic"/>
                <a:cs typeface="Century Gothic"/>
                <a:sym typeface="Century Gothic"/>
              </a:rPr>
              <a:t> Methodology</a:t>
            </a:r>
            <a:endParaRPr dirty="0"/>
          </a:p>
          <a:p>
            <a:pPr marL="0" marR="0" lvl="0" indent="0" algn="l" rtl="0">
              <a:lnSpc>
                <a:spcPct val="200000"/>
              </a:lnSpc>
              <a:spcBef>
                <a:spcPts val="600"/>
              </a:spcBef>
              <a:spcAft>
                <a:spcPts val="0"/>
              </a:spcAft>
              <a:buNone/>
            </a:pPr>
            <a:r>
              <a:rPr lang="en-GB" sz="2000" b="0" i="0" u="none" strike="noStrike" cap="none" dirty="0">
                <a:solidFill>
                  <a:schemeClr val="dk1"/>
                </a:solidFill>
                <a:latin typeface="Century Gothic"/>
                <a:ea typeface="Century Gothic"/>
                <a:cs typeface="Century Gothic"/>
                <a:sym typeface="Century Gothic"/>
              </a:rPr>
              <a:t>4. Analysis</a:t>
            </a:r>
            <a:br>
              <a:rPr lang="en-GB" sz="2000" b="0" i="0" u="none" strike="noStrike" cap="none" dirty="0">
                <a:solidFill>
                  <a:schemeClr val="dk1"/>
                </a:solidFill>
                <a:latin typeface="Century Gothic"/>
                <a:ea typeface="Century Gothic"/>
                <a:cs typeface="Century Gothic"/>
                <a:sym typeface="Century Gothic"/>
              </a:rPr>
            </a:br>
            <a:r>
              <a:rPr lang="en-GB" sz="2000" b="0" i="0" u="none" strike="noStrike" cap="none" dirty="0">
                <a:solidFill>
                  <a:schemeClr val="dk1"/>
                </a:solidFill>
                <a:latin typeface="Century Gothic"/>
                <a:ea typeface="Century Gothic"/>
                <a:cs typeface="Century Gothic"/>
                <a:sym typeface="Century Gothic"/>
              </a:rPr>
              <a:t>5. Insights</a:t>
            </a:r>
            <a:br>
              <a:rPr lang="en-GB" sz="2000" b="0" i="0" u="none" strike="noStrike" cap="none" dirty="0">
                <a:solidFill>
                  <a:schemeClr val="dk1"/>
                </a:solidFill>
                <a:latin typeface="Century Gothic"/>
                <a:ea typeface="Century Gothic"/>
                <a:cs typeface="Century Gothic"/>
                <a:sym typeface="Century Gothic"/>
              </a:rPr>
            </a:br>
            <a:r>
              <a:rPr lang="en-GB" sz="2000" b="0" i="0" u="none" strike="noStrike" cap="none" dirty="0">
                <a:solidFill>
                  <a:schemeClr val="dk1"/>
                </a:solidFill>
                <a:latin typeface="Century Gothic"/>
                <a:ea typeface="Century Gothic"/>
                <a:cs typeface="Century Gothic"/>
                <a:sym typeface="Century Gothic"/>
              </a:rPr>
              <a:t>6. Recommendation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
          <p:cNvSpPr/>
          <p:nvPr/>
        </p:nvSpPr>
        <p:spPr>
          <a:xfrm>
            <a:off x="74428" y="-23751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78" name="Google Shape;278;p4"/>
          <p:cNvSpPr/>
          <p:nvPr/>
        </p:nvSpPr>
        <p:spPr>
          <a:xfrm rot="5400000" flipH="1">
            <a:off x="-1536295" y="1298782"/>
            <a:ext cx="7113330"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79" name="Google Shape;279;p4"/>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80" name="Google Shape;280;p4"/>
          <p:cNvSpPr/>
          <p:nvPr/>
        </p:nvSpPr>
        <p:spPr>
          <a:xfrm rot="-5400000" flipH="1">
            <a:off x="-1443596" y="1459131"/>
            <a:ext cx="7113331" cy="3720044"/>
          </a:xfrm>
          <a:prstGeom prst="rect">
            <a:avLst/>
          </a:prstGeom>
          <a:gradFill>
            <a:gsLst>
              <a:gs pos="25254">
                <a:schemeClr val="bg2">
                  <a:lumMod val="50000"/>
                </a:schemeClr>
              </a:gs>
              <a:gs pos="0">
                <a:srgbClr val="FFC000"/>
              </a:gs>
              <a:gs pos="69000">
                <a:srgbClr val="FFC000"/>
              </a:gs>
              <a:gs pos="100000">
                <a:schemeClr val="bg2">
                  <a:lumMod val="50000"/>
                </a:scheme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81" name="Google Shape;281;p4"/>
          <p:cNvSpPr/>
          <p:nvPr/>
        </p:nvSpPr>
        <p:spPr>
          <a:xfrm rot="6097846">
            <a:off x="-365160" y="1373438"/>
            <a:ext cx="4619803" cy="3636103"/>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chemeClr val="tx1">
                  <a:lumMod val="75000"/>
                  <a:lumOff val="25000"/>
                </a:schemeClr>
              </a:gs>
              <a:gs pos="39000">
                <a:srgbClr val="FFDE6A">
                  <a:alpha val="0"/>
                </a:srgb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82" name="Google Shape;282;p4"/>
          <p:cNvSpPr txBox="1">
            <a:spLocks noGrp="1"/>
          </p:cNvSpPr>
          <p:nvPr>
            <p:ph type="ctrTitle"/>
          </p:nvPr>
        </p:nvSpPr>
        <p:spPr>
          <a:xfrm>
            <a:off x="167425" y="2767106"/>
            <a:ext cx="3567448" cy="121706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FFFF"/>
              </a:buClr>
              <a:buSzPct val="100000"/>
              <a:buFont typeface="Century Gothic"/>
              <a:buNone/>
            </a:pPr>
            <a:r>
              <a:rPr lang="en-GB" sz="4000" dirty="0">
                <a:solidFill>
                  <a:srgbClr val="FFFFFF"/>
                </a:solidFill>
              </a:rPr>
              <a:t> INTRODUCTION</a:t>
            </a:r>
            <a:endParaRPr sz="4000" dirty="0">
              <a:solidFill>
                <a:srgbClr val="FFFFFF"/>
              </a:solidFill>
            </a:endParaRPr>
          </a:p>
        </p:txBody>
      </p:sp>
      <p:sp>
        <p:nvSpPr>
          <p:cNvPr id="283" name="Google Shape;283;p4"/>
          <p:cNvSpPr txBox="1"/>
          <p:nvPr/>
        </p:nvSpPr>
        <p:spPr>
          <a:xfrm>
            <a:off x="4289932" y="1556792"/>
            <a:ext cx="7617124" cy="1323399"/>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2000">
                <a:solidFill>
                  <a:schemeClr val="dk1"/>
                </a:solidFill>
                <a:latin typeface="+mj-lt"/>
                <a:ea typeface="Century Gothic"/>
                <a:cs typeface="Century Gothic"/>
                <a:sym typeface="Century Gothic"/>
              </a:rPr>
              <a:t>CLIEF is a major telecom provider in Nigeria, and it, along with other telecom providers, unveiled 5G plans in May 2022</a:t>
            </a:r>
            <a:endParaRPr sz="2000" dirty="0">
              <a:solidFill>
                <a:schemeClr val="dk1"/>
              </a:solidFill>
              <a:latin typeface="+mj-lt"/>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entury Gothic"/>
              <a:ea typeface="Century Gothic"/>
              <a:cs typeface="Century Gothic"/>
              <a:sym typeface="Century Gothic"/>
            </a:endParaRPr>
          </a:p>
        </p:txBody>
      </p:sp>
      <p:sp>
        <p:nvSpPr>
          <p:cNvPr id="278" name="Google Shape;278;p4"/>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entury Gothic"/>
              <a:ea typeface="Century Gothic"/>
              <a:cs typeface="Century Gothic"/>
              <a:sym typeface="Century Gothic"/>
            </a:endParaRPr>
          </a:p>
        </p:txBody>
      </p:sp>
      <p:sp>
        <p:nvSpPr>
          <p:cNvPr id="279" name="Google Shape;279;p4"/>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entury Gothic"/>
              <a:ea typeface="Century Gothic"/>
              <a:cs typeface="Century Gothic"/>
              <a:sym typeface="Century Gothic"/>
            </a:endParaRPr>
          </a:p>
        </p:txBody>
      </p:sp>
      <p:sp>
        <p:nvSpPr>
          <p:cNvPr id="280" name="Google Shape;280;p4"/>
          <p:cNvSpPr/>
          <p:nvPr/>
        </p:nvSpPr>
        <p:spPr>
          <a:xfrm rot="-5400000" flipH="1">
            <a:off x="-1060715" y="1775431"/>
            <a:ext cx="6857572" cy="3343204"/>
          </a:xfrm>
          <a:prstGeom prst="rect">
            <a:avLst/>
          </a:prstGeom>
          <a:gradFill>
            <a:gsLst>
              <a:gs pos="0">
                <a:schemeClr val="tx1">
                  <a:lumMod val="65000"/>
                  <a:lumOff val="35000"/>
                </a:schemeClr>
              </a:gs>
              <a:gs pos="69000">
                <a:schemeClr val="accent4">
                  <a:lumMod val="60000"/>
                  <a:lumOff val="40000"/>
                </a:schemeClr>
              </a:gs>
              <a:gs pos="100000">
                <a:srgbClr val="FFCA08">
                  <a:alpha val="0"/>
                </a:srgbClr>
              </a:gs>
            </a:gsLst>
            <a:lin ang="17400000" scaled="0"/>
          </a:gra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entury Gothic"/>
              <a:ea typeface="Century Gothic"/>
              <a:cs typeface="Century Gothic"/>
              <a:sym typeface="Century Gothic"/>
            </a:endParaRPr>
          </a:p>
        </p:txBody>
      </p:sp>
      <p:sp>
        <p:nvSpPr>
          <p:cNvPr id="281" name="Google Shape;281;p4"/>
          <p:cNvSpPr/>
          <p:nvPr/>
        </p:nvSpPr>
        <p:spPr>
          <a:xfrm rot="6097846">
            <a:off x="-304200" y="1281998"/>
            <a:ext cx="4619803" cy="3636103"/>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chemeClr val="tx1">
                  <a:lumMod val="50000"/>
                  <a:lumOff val="50000"/>
                </a:schemeClr>
              </a:gs>
              <a:gs pos="39000">
                <a:schemeClr val="accent4">
                  <a:lumMod val="60000"/>
                  <a:lumOff val="40000"/>
                </a:scheme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entury Gothic"/>
              <a:ea typeface="Century Gothic"/>
              <a:cs typeface="Century Gothic"/>
              <a:sym typeface="Century Gothic"/>
            </a:endParaRPr>
          </a:p>
        </p:txBody>
      </p:sp>
      <p:sp>
        <p:nvSpPr>
          <p:cNvPr id="282" name="Google Shape;282;p4"/>
          <p:cNvSpPr txBox="1">
            <a:spLocks noGrp="1"/>
          </p:cNvSpPr>
          <p:nvPr>
            <p:ph type="ctrTitle"/>
          </p:nvPr>
        </p:nvSpPr>
        <p:spPr>
          <a:xfrm>
            <a:off x="167425" y="2767106"/>
            <a:ext cx="3567448" cy="121706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FFFF"/>
              </a:buClr>
              <a:buSzPct val="100000"/>
              <a:buFont typeface="Century Gothic"/>
              <a:buNone/>
            </a:pPr>
            <a:r>
              <a:rPr lang="en-GB" sz="4000" dirty="0">
                <a:solidFill>
                  <a:srgbClr val="FFFFFF"/>
                </a:solidFill>
              </a:rPr>
              <a:t> PROBLEM STATEMENT</a:t>
            </a:r>
            <a:endParaRPr sz="4000" dirty="0">
              <a:solidFill>
                <a:srgbClr val="FFFFFF"/>
              </a:solidFill>
            </a:endParaRPr>
          </a:p>
        </p:txBody>
      </p:sp>
      <p:sp>
        <p:nvSpPr>
          <p:cNvPr id="283" name="Google Shape;283;p4"/>
          <p:cNvSpPr txBox="1"/>
          <p:nvPr/>
        </p:nvSpPr>
        <p:spPr>
          <a:xfrm>
            <a:off x="4206029" y="812585"/>
            <a:ext cx="7617124" cy="5632271"/>
          </a:xfrm>
          <a:prstGeom prst="rect">
            <a:avLst/>
          </a:prstGeom>
          <a:noFill/>
          <a:ln>
            <a:noFill/>
          </a:ln>
        </p:spPr>
        <p:txBody>
          <a:bodyPr spcFirstLastPara="1" wrap="square" lIns="91425" tIns="45700" rIns="91425" bIns="45700" anchor="t" anchorCtr="0">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anose="020B0502020202020204"/>
                <a:ea typeface="Century Gothic"/>
                <a:cs typeface="Century Gothic"/>
                <a:sym typeface="Century Gothic"/>
              </a:rPr>
              <a:t>CLIEF's business director asked that their analytics team provide a comparison report of key performance indicators (KPIs) before and after the 5G launch. The management is eager to compare the performance of these times in order to gain insights that will allow them to make informed decisions in order to recover their active user rate and other key metrics. They are also curious as to whether they can optimize their internet plans in order to attract more active customers.</a:t>
            </a:r>
          </a:p>
        </p:txBody>
      </p:sp>
    </p:spTree>
    <p:extLst>
      <p:ext uri="{BB962C8B-B14F-4D97-AF65-F5344CB8AC3E}">
        <p14:creationId xmlns:p14="http://schemas.microsoft.com/office/powerpoint/2010/main" val="33680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Google Shape;299;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00" name="Google Shape;300;p6"/>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01" name="Google Shape;301;p6"/>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02" name="Google Shape;302;p6"/>
          <p:cNvSpPr/>
          <p:nvPr/>
        </p:nvSpPr>
        <p:spPr>
          <a:xfrm rot="-5400000" flipH="1">
            <a:off x="-1097788" y="1721180"/>
            <a:ext cx="6857572" cy="3415212"/>
          </a:xfrm>
          <a:prstGeom prst="rect">
            <a:avLst/>
          </a:prstGeom>
          <a:gradFill>
            <a:gsLst>
              <a:gs pos="0">
                <a:srgbClr val="000000">
                  <a:alpha val="58823"/>
                </a:srgbClr>
              </a:gs>
              <a:gs pos="69000">
                <a:schemeClr val="bg2">
                  <a:lumMod val="75000"/>
                </a:schemeClr>
              </a:gs>
              <a:gs pos="100000">
                <a:srgbClr val="FFCA08">
                  <a:alpha val="0"/>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03" name="Google Shape;303;p6"/>
          <p:cNvSpPr/>
          <p:nvPr/>
        </p:nvSpPr>
        <p:spPr>
          <a:xfrm rot="6097846">
            <a:off x="-748121" y="1290438"/>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chemeClr val="accent4">
                  <a:lumMod val="60000"/>
                  <a:lumOff val="40000"/>
                </a:schemeClr>
              </a:gs>
              <a:gs pos="39000">
                <a:schemeClr val="bg2">
                  <a:lumMod val="75000"/>
                </a:scheme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04" name="Google Shape;304;p6"/>
          <p:cNvSpPr txBox="1">
            <a:spLocks noGrp="1"/>
          </p:cNvSpPr>
          <p:nvPr>
            <p:ph type="ctrTitle"/>
          </p:nvPr>
        </p:nvSpPr>
        <p:spPr>
          <a:xfrm>
            <a:off x="54108" y="2767106"/>
            <a:ext cx="3984496" cy="30719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3600"/>
              <a:buFont typeface="Century Gothic"/>
              <a:buNone/>
            </a:pPr>
            <a:r>
              <a:rPr lang="en-GB" sz="3600">
                <a:solidFill>
                  <a:srgbClr val="FFFFFF"/>
                </a:solidFill>
              </a:rPr>
              <a:t>METHODOLOGY</a:t>
            </a:r>
            <a:endParaRPr sz="3600">
              <a:solidFill>
                <a:srgbClr val="FFFFFF"/>
              </a:solidFill>
            </a:endParaRPr>
          </a:p>
        </p:txBody>
      </p:sp>
      <p:cxnSp>
        <p:nvCxnSpPr>
          <p:cNvPr id="305" name="Google Shape;305;p6"/>
          <p:cNvCxnSpPr/>
          <p:nvPr/>
        </p:nvCxnSpPr>
        <p:spPr>
          <a:xfrm>
            <a:off x="4233723" y="2808767"/>
            <a:ext cx="7626844" cy="0"/>
          </a:xfrm>
          <a:prstGeom prst="straightConnector1">
            <a:avLst/>
          </a:prstGeom>
          <a:noFill/>
          <a:ln w="38100" cap="flat" cmpd="sng">
            <a:solidFill>
              <a:schemeClr val="accent1"/>
            </a:solidFill>
            <a:prstDash val="solid"/>
            <a:round/>
            <a:headEnd type="none" w="sm" len="sm"/>
            <a:tailEnd type="none" w="sm" len="sm"/>
          </a:ln>
          <a:effectLst>
            <a:outerShdw blurRad="38100" dist="25400" dir="5400000" rotWithShape="0">
              <a:srgbClr val="000000">
                <a:alpha val="44705"/>
              </a:srgbClr>
            </a:outerShdw>
          </a:effectLst>
        </p:spPr>
      </p:cxnSp>
      <p:sp>
        <p:nvSpPr>
          <p:cNvPr id="306" name="Google Shape;306;p6"/>
          <p:cNvSpPr/>
          <p:nvPr/>
        </p:nvSpPr>
        <p:spPr>
          <a:xfrm>
            <a:off x="4546936" y="2680041"/>
            <a:ext cx="260412" cy="257452"/>
          </a:xfrm>
          <a:prstGeom prst="ellipse">
            <a:avLst/>
          </a:prstGeom>
          <a:solidFill>
            <a:srgbClr val="D632B3"/>
          </a:solidFill>
          <a:ln w="19050" cap="rnd"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entury Gothic"/>
                <a:ea typeface="Century Gothic"/>
                <a:cs typeface="Century Gothic"/>
                <a:sym typeface="Century Gothic"/>
              </a:rPr>
              <a:t>1</a:t>
            </a:r>
            <a:endParaRPr sz="1800">
              <a:solidFill>
                <a:schemeClr val="lt1"/>
              </a:solidFill>
              <a:latin typeface="Century Gothic"/>
              <a:ea typeface="Century Gothic"/>
              <a:cs typeface="Century Gothic"/>
              <a:sym typeface="Century Gothic"/>
            </a:endParaRPr>
          </a:p>
        </p:txBody>
      </p:sp>
      <p:sp>
        <p:nvSpPr>
          <p:cNvPr id="307" name="Google Shape;307;p6"/>
          <p:cNvSpPr/>
          <p:nvPr/>
        </p:nvSpPr>
        <p:spPr>
          <a:xfrm>
            <a:off x="6666870" y="2680041"/>
            <a:ext cx="260412" cy="257452"/>
          </a:xfrm>
          <a:prstGeom prst="ellipse">
            <a:avLst/>
          </a:prstGeom>
          <a:solidFill>
            <a:srgbClr val="D632B3"/>
          </a:solidFill>
          <a:ln w="19050" cap="rnd"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entury Gothic"/>
                <a:ea typeface="Century Gothic"/>
                <a:cs typeface="Century Gothic"/>
                <a:sym typeface="Century Gothic"/>
              </a:rPr>
              <a:t>2</a:t>
            </a:r>
            <a:endParaRPr sz="1800">
              <a:solidFill>
                <a:schemeClr val="lt1"/>
              </a:solidFill>
              <a:latin typeface="Century Gothic"/>
              <a:ea typeface="Century Gothic"/>
              <a:cs typeface="Century Gothic"/>
              <a:sym typeface="Century Gothic"/>
            </a:endParaRPr>
          </a:p>
        </p:txBody>
      </p:sp>
      <p:sp>
        <p:nvSpPr>
          <p:cNvPr id="308" name="Google Shape;308;p6"/>
          <p:cNvSpPr/>
          <p:nvPr/>
        </p:nvSpPr>
        <p:spPr>
          <a:xfrm>
            <a:off x="8728737" y="2680041"/>
            <a:ext cx="260412" cy="257452"/>
          </a:xfrm>
          <a:prstGeom prst="ellipse">
            <a:avLst/>
          </a:prstGeom>
          <a:solidFill>
            <a:srgbClr val="D632B3"/>
          </a:solidFill>
          <a:ln w="19050" cap="rnd"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entury Gothic"/>
                <a:ea typeface="Century Gothic"/>
                <a:cs typeface="Century Gothic"/>
                <a:sym typeface="Century Gothic"/>
              </a:rPr>
              <a:t>3</a:t>
            </a:r>
            <a:endParaRPr sz="1800">
              <a:solidFill>
                <a:schemeClr val="lt1"/>
              </a:solidFill>
              <a:latin typeface="Century Gothic"/>
              <a:ea typeface="Century Gothic"/>
              <a:cs typeface="Century Gothic"/>
              <a:sym typeface="Century Gothic"/>
            </a:endParaRPr>
          </a:p>
        </p:txBody>
      </p:sp>
      <p:sp>
        <p:nvSpPr>
          <p:cNvPr id="309" name="Google Shape;309;p6"/>
          <p:cNvSpPr/>
          <p:nvPr/>
        </p:nvSpPr>
        <p:spPr>
          <a:xfrm>
            <a:off x="10783361" y="2673571"/>
            <a:ext cx="260412" cy="257452"/>
          </a:xfrm>
          <a:prstGeom prst="ellipse">
            <a:avLst/>
          </a:prstGeom>
          <a:solidFill>
            <a:srgbClr val="D632B3"/>
          </a:solidFill>
          <a:ln w="19050" cap="rnd"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entury Gothic"/>
                <a:ea typeface="Century Gothic"/>
                <a:cs typeface="Century Gothic"/>
                <a:sym typeface="Century Gothic"/>
              </a:rPr>
              <a:t>4</a:t>
            </a:r>
            <a:endParaRPr sz="1800">
              <a:solidFill>
                <a:schemeClr val="lt1"/>
              </a:solidFill>
              <a:latin typeface="Century Gothic"/>
              <a:ea typeface="Century Gothic"/>
              <a:cs typeface="Century Gothic"/>
              <a:sym typeface="Century Gothic"/>
            </a:endParaRPr>
          </a:p>
        </p:txBody>
      </p:sp>
      <p:sp>
        <p:nvSpPr>
          <p:cNvPr id="310" name="Google Shape;310;p6"/>
          <p:cNvSpPr txBox="1"/>
          <p:nvPr/>
        </p:nvSpPr>
        <p:spPr>
          <a:xfrm>
            <a:off x="4114248" y="184104"/>
            <a:ext cx="28119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rgbClr val="002060"/>
                </a:solidFill>
                <a:latin typeface="Century Gothic"/>
                <a:ea typeface="Century Gothic"/>
                <a:cs typeface="Century Gothic"/>
                <a:sym typeface="Century Gothic"/>
              </a:rPr>
              <a:t>Approach and Timeline</a:t>
            </a:r>
            <a:endParaRPr sz="1800" b="1">
              <a:solidFill>
                <a:srgbClr val="002060"/>
              </a:solidFill>
              <a:latin typeface="Century Gothic"/>
              <a:ea typeface="Century Gothic"/>
              <a:cs typeface="Century Gothic"/>
              <a:sym typeface="Century Gothic"/>
            </a:endParaRPr>
          </a:p>
        </p:txBody>
      </p:sp>
      <p:sp>
        <p:nvSpPr>
          <p:cNvPr id="311" name="Google Shape;311;p6"/>
          <p:cNvSpPr txBox="1"/>
          <p:nvPr/>
        </p:nvSpPr>
        <p:spPr>
          <a:xfrm>
            <a:off x="4143840" y="3036824"/>
            <a:ext cx="1382047" cy="17235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dirty="0">
                <a:solidFill>
                  <a:schemeClr val="dk1"/>
                </a:solidFill>
                <a:latin typeface="Century Gothic"/>
                <a:ea typeface="Century Gothic"/>
                <a:cs typeface="Century Gothic"/>
                <a:sym typeface="Century Gothic"/>
              </a:rPr>
              <a:t>Data and Requirement Gathering</a:t>
            </a:r>
            <a:endParaRPr dirty="0"/>
          </a:p>
          <a:p>
            <a:pPr marL="0" marR="0" lvl="0" indent="0" algn="l" rtl="0">
              <a:spcBef>
                <a:spcPts val="0"/>
              </a:spcBef>
              <a:spcAft>
                <a:spcPts val="0"/>
              </a:spcAft>
              <a:buNone/>
            </a:pPr>
            <a:endParaRPr sz="12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200" dirty="0">
                <a:solidFill>
                  <a:schemeClr val="dk1"/>
                </a:solidFill>
                <a:latin typeface="Century Gothic"/>
                <a:ea typeface="Century Gothic"/>
                <a:cs typeface="Century Gothic"/>
                <a:sym typeface="Century Gothic"/>
              </a:rPr>
              <a:t>-</a:t>
            </a:r>
            <a:r>
              <a:rPr lang="en-GB" sz="1100" dirty="0">
                <a:solidFill>
                  <a:schemeClr val="dk1"/>
                </a:solidFill>
                <a:latin typeface="Century Gothic"/>
                <a:ea typeface="Century Gothic"/>
                <a:cs typeface="Century Gothic"/>
                <a:sym typeface="Century Gothic"/>
              </a:rPr>
              <a:t>Data collection</a:t>
            </a:r>
            <a:endParaRPr dirty="0"/>
          </a:p>
          <a:p>
            <a:pPr marL="0" marR="0" lvl="0" indent="0" algn="l" rtl="0">
              <a:spcBef>
                <a:spcPts val="0"/>
              </a:spcBef>
              <a:spcAft>
                <a:spcPts val="0"/>
              </a:spcAft>
              <a:buNone/>
            </a:pPr>
            <a:r>
              <a:rPr lang="en-GB" sz="1100" dirty="0">
                <a:solidFill>
                  <a:schemeClr val="dk1"/>
                </a:solidFill>
                <a:latin typeface="Century Gothic"/>
                <a:ea typeface="Century Gothic"/>
                <a:cs typeface="Century Gothic"/>
                <a:sym typeface="Century Gothic"/>
              </a:rPr>
              <a:t>- Understanding the business problem</a:t>
            </a:r>
            <a:endParaRPr sz="12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2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200" dirty="0">
              <a:solidFill>
                <a:schemeClr val="dk1"/>
              </a:solidFill>
              <a:latin typeface="Century Gothic"/>
              <a:ea typeface="Century Gothic"/>
              <a:cs typeface="Century Gothic"/>
              <a:sym typeface="Century Gothic"/>
            </a:endParaRPr>
          </a:p>
        </p:txBody>
      </p:sp>
      <p:sp>
        <p:nvSpPr>
          <p:cNvPr id="312" name="Google Shape;312;p6"/>
          <p:cNvSpPr txBox="1"/>
          <p:nvPr/>
        </p:nvSpPr>
        <p:spPr>
          <a:xfrm>
            <a:off x="6235137" y="3036824"/>
            <a:ext cx="1382047" cy="1154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dirty="0">
                <a:solidFill>
                  <a:schemeClr val="dk1"/>
                </a:solidFill>
                <a:latin typeface="Century Gothic"/>
                <a:ea typeface="Century Gothic"/>
                <a:cs typeface="Century Gothic"/>
                <a:sym typeface="Century Gothic"/>
              </a:rPr>
              <a:t>Data Cleaning</a:t>
            </a:r>
            <a:endParaRPr dirty="0"/>
          </a:p>
          <a:p>
            <a:pPr marL="0" marR="0" lvl="0" indent="0" algn="l" rtl="0">
              <a:spcBef>
                <a:spcPts val="0"/>
              </a:spcBef>
              <a:spcAft>
                <a:spcPts val="0"/>
              </a:spcAft>
              <a:buNone/>
            </a:pPr>
            <a:endParaRPr sz="12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100" dirty="0">
                <a:solidFill>
                  <a:schemeClr val="dk1"/>
                </a:solidFill>
                <a:latin typeface="Century Gothic"/>
                <a:ea typeface="Century Gothic"/>
                <a:cs typeface="Century Gothic"/>
                <a:sym typeface="Century Gothic"/>
              </a:rPr>
              <a:t>-Exploratory data analysis</a:t>
            </a:r>
            <a:endParaRPr dirty="0"/>
          </a:p>
          <a:p>
            <a:pPr marL="0" marR="0" lvl="0" indent="0" algn="l" rtl="0">
              <a:spcBef>
                <a:spcPts val="0"/>
              </a:spcBef>
              <a:spcAft>
                <a:spcPts val="0"/>
              </a:spcAft>
              <a:buNone/>
            </a:pPr>
            <a:r>
              <a:rPr lang="en-GB" sz="1100" dirty="0">
                <a:solidFill>
                  <a:schemeClr val="dk1"/>
                </a:solidFill>
                <a:latin typeface="Century Gothic"/>
                <a:ea typeface="Century Gothic"/>
                <a:cs typeface="Century Gothic"/>
                <a:sym typeface="Century Gothic"/>
              </a:rPr>
              <a:t>-Data quality issues</a:t>
            </a:r>
            <a:endParaRPr dirty="0"/>
          </a:p>
          <a:p>
            <a:pPr marL="0" marR="0" lvl="0" indent="0" algn="l" rtl="0">
              <a:spcBef>
                <a:spcPts val="0"/>
              </a:spcBef>
              <a:spcAft>
                <a:spcPts val="0"/>
              </a:spcAft>
              <a:buNone/>
            </a:pPr>
            <a:endParaRPr sz="1200" dirty="0">
              <a:solidFill>
                <a:schemeClr val="dk1"/>
              </a:solidFill>
              <a:latin typeface="Century Gothic"/>
              <a:ea typeface="Century Gothic"/>
              <a:cs typeface="Century Gothic"/>
              <a:sym typeface="Century Gothic"/>
            </a:endParaRPr>
          </a:p>
        </p:txBody>
      </p:sp>
      <p:sp>
        <p:nvSpPr>
          <p:cNvPr id="313" name="Google Shape;313;p6"/>
          <p:cNvSpPr txBox="1"/>
          <p:nvPr/>
        </p:nvSpPr>
        <p:spPr>
          <a:xfrm>
            <a:off x="8390537" y="3066219"/>
            <a:ext cx="1382047" cy="10002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chemeClr val="dk1"/>
                </a:solidFill>
                <a:latin typeface="Century Gothic"/>
                <a:ea typeface="Century Gothic"/>
                <a:cs typeface="Century Gothic"/>
                <a:sym typeface="Century Gothic"/>
              </a:rPr>
              <a:t>Data Analysis</a:t>
            </a:r>
            <a:endParaRPr/>
          </a:p>
          <a:p>
            <a:pPr marL="0" marR="0" lvl="0" indent="0" algn="l" rtl="0">
              <a:spcBef>
                <a:spcPts val="0"/>
              </a:spcBef>
              <a:spcAft>
                <a:spcPts val="0"/>
              </a:spcAft>
              <a:buNone/>
            </a:pPr>
            <a:endParaRPr sz="1200">
              <a:solidFill>
                <a:schemeClr val="dk1"/>
              </a:solidFill>
              <a:latin typeface="Century Gothic"/>
              <a:ea typeface="Century Gothic"/>
              <a:cs typeface="Century Gothic"/>
              <a:sym typeface="Century Gothic"/>
            </a:endParaRPr>
          </a:p>
          <a:p>
            <a:pPr marL="171450" marR="0" lvl="0" indent="-171450" algn="l" rtl="0">
              <a:spcBef>
                <a:spcPts val="0"/>
              </a:spcBef>
              <a:spcAft>
                <a:spcPts val="0"/>
              </a:spcAft>
              <a:buClr>
                <a:schemeClr val="dk1"/>
              </a:buClr>
              <a:buSzPts val="1100"/>
              <a:buFont typeface="Century Gothic"/>
              <a:buChar char="-"/>
            </a:pPr>
            <a:r>
              <a:rPr lang="en-GB" sz="1100">
                <a:solidFill>
                  <a:schemeClr val="dk1"/>
                </a:solidFill>
                <a:latin typeface="Century Gothic"/>
                <a:ea typeface="Century Gothic"/>
                <a:cs typeface="Century Gothic"/>
                <a:sym typeface="Century Gothic"/>
              </a:rPr>
              <a:t>Visualization</a:t>
            </a:r>
            <a:endParaRPr/>
          </a:p>
          <a:p>
            <a:pPr marL="0" marR="0" lvl="0" indent="0" algn="l" rtl="0">
              <a:spcBef>
                <a:spcPts val="0"/>
              </a:spcBef>
              <a:spcAft>
                <a:spcPts val="0"/>
              </a:spcAft>
              <a:buNone/>
            </a:pPr>
            <a:endParaRPr sz="12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200">
              <a:solidFill>
                <a:schemeClr val="dk1"/>
              </a:solidFill>
              <a:latin typeface="Century Gothic"/>
              <a:ea typeface="Century Gothic"/>
              <a:cs typeface="Century Gothic"/>
              <a:sym typeface="Century Gothic"/>
            </a:endParaRPr>
          </a:p>
        </p:txBody>
      </p:sp>
      <p:sp>
        <p:nvSpPr>
          <p:cNvPr id="314" name="Google Shape;314;p6"/>
          <p:cNvSpPr txBox="1"/>
          <p:nvPr/>
        </p:nvSpPr>
        <p:spPr>
          <a:xfrm>
            <a:off x="10481834" y="3013740"/>
            <a:ext cx="1627788" cy="8156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chemeClr val="dk1"/>
                </a:solidFill>
                <a:latin typeface="Century Gothic"/>
                <a:ea typeface="Century Gothic"/>
                <a:cs typeface="Century Gothic"/>
                <a:sym typeface="Century Gothic"/>
              </a:rPr>
              <a:t>Reports</a:t>
            </a:r>
            <a:endParaRPr/>
          </a:p>
          <a:p>
            <a:pPr marL="0" marR="0" lvl="0" indent="0" algn="l" rtl="0">
              <a:spcBef>
                <a:spcPts val="0"/>
              </a:spcBef>
              <a:spcAft>
                <a:spcPts val="0"/>
              </a:spcAft>
              <a:buNone/>
            </a:pPr>
            <a:endParaRPr sz="1200">
              <a:solidFill>
                <a:schemeClr val="dk1"/>
              </a:solidFill>
              <a:latin typeface="Century Gothic"/>
              <a:ea typeface="Century Gothic"/>
              <a:cs typeface="Century Gothic"/>
              <a:sym typeface="Century Gothic"/>
            </a:endParaRPr>
          </a:p>
          <a:p>
            <a:pPr marL="171450" marR="0" lvl="0" indent="-171450" algn="l" rtl="0">
              <a:spcBef>
                <a:spcPts val="0"/>
              </a:spcBef>
              <a:spcAft>
                <a:spcPts val="0"/>
              </a:spcAft>
              <a:buClr>
                <a:schemeClr val="dk1"/>
              </a:buClr>
              <a:buSzPts val="1100"/>
              <a:buFont typeface="Century Gothic"/>
              <a:buChar char="-"/>
            </a:pPr>
            <a:r>
              <a:rPr lang="en-GB" sz="1100">
                <a:solidFill>
                  <a:schemeClr val="dk1"/>
                </a:solidFill>
                <a:latin typeface="Century Gothic"/>
                <a:ea typeface="Century Gothic"/>
                <a:cs typeface="Century Gothic"/>
                <a:sym typeface="Century Gothic"/>
              </a:rPr>
              <a:t>Analysis</a:t>
            </a:r>
            <a:endParaRPr sz="12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200">
              <a:solidFill>
                <a:schemeClr val="dk1"/>
              </a:solidFill>
              <a:latin typeface="Century Gothic"/>
              <a:ea typeface="Century Gothic"/>
              <a:cs typeface="Century Gothic"/>
              <a:sym typeface="Century Gothic"/>
            </a:endParaRPr>
          </a:p>
        </p:txBody>
      </p:sp>
      <p:sp>
        <p:nvSpPr>
          <p:cNvPr id="315" name="Google Shape;315;p6"/>
          <p:cNvSpPr txBox="1"/>
          <p:nvPr/>
        </p:nvSpPr>
        <p:spPr>
          <a:xfrm>
            <a:off x="4177198" y="2281706"/>
            <a:ext cx="133165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chemeClr val="dk1"/>
                </a:solidFill>
                <a:latin typeface="Century Gothic"/>
                <a:ea typeface="Century Gothic"/>
                <a:cs typeface="Century Gothic"/>
                <a:sym typeface="Century Gothic"/>
              </a:rPr>
              <a:t>May 30, 2022</a:t>
            </a:r>
            <a:endParaRPr sz="1200">
              <a:solidFill>
                <a:schemeClr val="dk1"/>
              </a:solidFill>
              <a:latin typeface="Century Gothic"/>
              <a:ea typeface="Century Gothic"/>
              <a:cs typeface="Century Gothic"/>
              <a:sym typeface="Century Gothic"/>
            </a:endParaRPr>
          </a:p>
        </p:txBody>
      </p:sp>
      <p:sp>
        <p:nvSpPr>
          <p:cNvPr id="316" name="Google Shape;316;p6"/>
          <p:cNvSpPr txBox="1"/>
          <p:nvPr/>
        </p:nvSpPr>
        <p:spPr>
          <a:xfrm>
            <a:off x="6285534" y="2261119"/>
            <a:ext cx="133165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chemeClr val="dk1"/>
                </a:solidFill>
                <a:latin typeface="Century Gothic"/>
                <a:ea typeface="Century Gothic"/>
                <a:cs typeface="Century Gothic"/>
                <a:sym typeface="Century Gothic"/>
              </a:rPr>
              <a:t>June 2, 2022</a:t>
            </a:r>
            <a:endParaRPr sz="1200">
              <a:solidFill>
                <a:schemeClr val="dk1"/>
              </a:solidFill>
              <a:latin typeface="Century Gothic"/>
              <a:ea typeface="Century Gothic"/>
              <a:cs typeface="Century Gothic"/>
              <a:sym typeface="Century Gothic"/>
            </a:endParaRPr>
          </a:p>
        </p:txBody>
      </p:sp>
      <p:sp>
        <p:nvSpPr>
          <p:cNvPr id="317" name="Google Shape;317;p6"/>
          <p:cNvSpPr txBox="1"/>
          <p:nvPr/>
        </p:nvSpPr>
        <p:spPr>
          <a:xfrm>
            <a:off x="8572942" y="2257944"/>
            <a:ext cx="133165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chemeClr val="dk1"/>
                </a:solidFill>
                <a:latin typeface="Century Gothic"/>
                <a:ea typeface="Century Gothic"/>
                <a:cs typeface="Century Gothic"/>
                <a:sym typeface="Century Gothic"/>
              </a:rPr>
              <a:t>June 6, 2022</a:t>
            </a:r>
            <a:endParaRPr sz="1200">
              <a:solidFill>
                <a:schemeClr val="dk1"/>
              </a:solidFill>
              <a:latin typeface="Century Gothic"/>
              <a:ea typeface="Century Gothic"/>
              <a:cs typeface="Century Gothic"/>
              <a:sym typeface="Century Gothic"/>
            </a:endParaRPr>
          </a:p>
        </p:txBody>
      </p:sp>
      <p:sp>
        <p:nvSpPr>
          <p:cNvPr id="318" name="Google Shape;318;p6"/>
          <p:cNvSpPr txBox="1"/>
          <p:nvPr/>
        </p:nvSpPr>
        <p:spPr>
          <a:xfrm>
            <a:off x="10586948" y="2228884"/>
            <a:ext cx="133165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chemeClr val="dk1"/>
                </a:solidFill>
                <a:latin typeface="Century Gothic"/>
                <a:ea typeface="Century Gothic"/>
                <a:cs typeface="Century Gothic"/>
                <a:sym typeface="Century Gothic"/>
              </a:rPr>
              <a:t>June 8, 2022</a:t>
            </a:r>
            <a:endParaRPr sz="1200">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sp>
        <p:nvSpPr>
          <p:cNvPr id="323" name="Google Shape;323;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4" name="Google Shape;324;p7"/>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5" name="Google Shape;325;p7"/>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6" name="Google Shape;326;p7"/>
          <p:cNvSpPr/>
          <p:nvPr/>
        </p:nvSpPr>
        <p:spPr>
          <a:xfrm rot="-5400000" flipH="1">
            <a:off x="-616058" y="2229357"/>
            <a:ext cx="6857572" cy="2435352"/>
          </a:xfrm>
          <a:prstGeom prst="rect">
            <a:avLst/>
          </a:prstGeom>
          <a:gradFill>
            <a:gsLst>
              <a:gs pos="0">
                <a:srgbClr val="000000">
                  <a:alpha val="58823"/>
                </a:srgbClr>
              </a:gs>
              <a:gs pos="69000">
                <a:schemeClr val="bg2">
                  <a:lumMod val="75000"/>
                </a:scheme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7" name="Google Shape;327;p7"/>
          <p:cNvSpPr/>
          <p:nvPr/>
        </p:nvSpPr>
        <p:spPr>
          <a:xfrm rot="6097846">
            <a:off x="-809099" y="1384667"/>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4000">
                <a:schemeClr val="accent4">
                  <a:lumMod val="40000"/>
                  <a:lumOff val="60000"/>
                </a:schemeClr>
              </a:gs>
              <a:gs pos="39000">
                <a:srgbClr val="FFDE6A">
                  <a:alpha val="0"/>
                </a:srgbClr>
              </a:gs>
              <a:gs pos="100000">
                <a:schemeClr val="bg2">
                  <a:lumMod val="75000"/>
                </a:scheme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8" name="Google Shape;328;p7"/>
          <p:cNvSpPr txBox="1">
            <a:spLocks noGrp="1"/>
          </p:cNvSpPr>
          <p:nvPr>
            <p:ph type="ctrTitle"/>
          </p:nvPr>
        </p:nvSpPr>
        <p:spPr>
          <a:xfrm>
            <a:off x="660041" y="2767106"/>
            <a:ext cx="2880828" cy="30719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4000"/>
              <a:buFont typeface="Century Gothic"/>
              <a:buNone/>
            </a:pPr>
            <a:r>
              <a:rPr lang="en-GB" sz="4000" dirty="0">
                <a:solidFill>
                  <a:srgbClr val="FFFFFF"/>
                </a:solidFill>
              </a:rPr>
              <a:t>ANALYSIS</a:t>
            </a:r>
            <a:endParaRPr sz="4000" dirty="0">
              <a:solidFill>
                <a:srgbClr val="FFFFFF"/>
              </a:solidFill>
            </a:endParaRPr>
          </a:p>
        </p:txBody>
      </p:sp>
      <p:sp>
        <p:nvSpPr>
          <p:cNvPr id="329" name="Google Shape;329;p7"/>
          <p:cNvSpPr txBox="1"/>
          <p:nvPr/>
        </p:nvSpPr>
        <p:spPr>
          <a:xfrm>
            <a:off x="4270702" y="188640"/>
            <a:ext cx="7761115" cy="5744096"/>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GB" sz="1500" b="1" dirty="0">
                <a:solidFill>
                  <a:schemeClr val="dk1"/>
                </a:solidFill>
                <a:latin typeface="Century Gothic"/>
                <a:ea typeface="Century Gothic"/>
                <a:cs typeface="Century Gothic"/>
                <a:sym typeface="Century Gothic"/>
              </a:rPr>
              <a:t>Data Collection.</a:t>
            </a:r>
            <a:endParaRPr sz="1500" dirty="0">
              <a:solidFill>
                <a:schemeClr val="dk1"/>
              </a:solidFill>
              <a:latin typeface="Century Gothic"/>
              <a:ea typeface="Century Gothic"/>
              <a:cs typeface="Century Gothic"/>
              <a:sym typeface="Century Gothic"/>
            </a:endParaRPr>
          </a:p>
          <a:p>
            <a:pPr marL="0" marR="0" lvl="0" indent="0" algn="l" rtl="0">
              <a:lnSpc>
                <a:spcPct val="107000"/>
              </a:lnSpc>
              <a:spcBef>
                <a:spcPts val="800"/>
              </a:spcBef>
              <a:spcAft>
                <a:spcPts val="0"/>
              </a:spcAft>
              <a:buNone/>
            </a:pPr>
            <a:r>
              <a:rPr lang="en-GB" sz="1500" dirty="0">
                <a:solidFill>
                  <a:schemeClr val="dk1"/>
                </a:solidFill>
                <a:latin typeface="Century Gothic"/>
                <a:ea typeface="Century Gothic"/>
                <a:cs typeface="Century Gothic"/>
                <a:sym typeface="Century Gothic"/>
              </a:rPr>
              <a:t>Octave Data Team provided the data used for this analysis on the 27</a:t>
            </a:r>
            <a:r>
              <a:rPr lang="en-GB" sz="1500" baseline="30000" dirty="0">
                <a:solidFill>
                  <a:schemeClr val="dk1"/>
                </a:solidFill>
                <a:latin typeface="Century Gothic"/>
                <a:ea typeface="Century Gothic"/>
                <a:cs typeface="Century Gothic"/>
                <a:sym typeface="Century Gothic"/>
              </a:rPr>
              <a:t>th</a:t>
            </a:r>
            <a:r>
              <a:rPr lang="en-GB" sz="1500" dirty="0">
                <a:solidFill>
                  <a:schemeClr val="dk1"/>
                </a:solidFill>
                <a:latin typeface="Century Gothic"/>
                <a:ea typeface="Century Gothic"/>
                <a:cs typeface="Century Gothic"/>
                <a:sym typeface="Century Gothic"/>
              </a:rPr>
              <a:t> February 2023. The data is a record of hotel properties and metrics for the period of 3 months being January to September 2022.</a:t>
            </a:r>
            <a:endParaRPr sz="1500" dirty="0">
              <a:solidFill>
                <a:schemeClr val="dk1"/>
              </a:solidFill>
              <a:latin typeface="Century Gothic"/>
              <a:ea typeface="Century Gothic"/>
              <a:cs typeface="Century Gothic"/>
              <a:sym typeface="Century Gothic"/>
            </a:endParaRPr>
          </a:p>
          <a:p>
            <a:pPr marL="0" marR="0" lvl="0" indent="0" algn="l" rtl="0">
              <a:lnSpc>
                <a:spcPct val="107000"/>
              </a:lnSpc>
              <a:spcBef>
                <a:spcPts val="800"/>
              </a:spcBef>
              <a:spcAft>
                <a:spcPts val="0"/>
              </a:spcAft>
              <a:buNone/>
            </a:pPr>
            <a:r>
              <a:rPr lang="en-GB" sz="1500" b="1" dirty="0">
                <a:solidFill>
                  <a:schemeClr val="dk1"/>
                </a:solidFill>
                <a:latin typeface="Century Gothic"/>
                <a:ea typeface="Century Gothic"/>
                <a:cs typeface="Century Gothic"/>
                <a:sym typeface="Century Gothic"/>
              </a:rPr>
              <a:t>Data Cleaning.</a:t>
            </a:r>
            <a:endParaRPr sz="1500" dirty="0">
              <a:solidFill>
                <a:schemeClr val="dk1"/>
              </a:solidFill>
              <a:latin typeface="Century Gothic"/>
              <a:ea typeface="Century Gothic"/>
              <a:cs typeface="Century Gothic"/>
              <a:sym typeface="Century Gothic"/>
            </a:endParaRPr>
          </a:p>
          <a:p>
            <a:pPr marL="0" marR="0" lvl="0" indent="0" algn="l" rtl="0">
              <a:lnSpc>
                <a:spcPct val="107000"/>
              </a:lnSpc>
              <a:spcBef>
                <a:spcPts val="800"/>
              </a:spcBef>
              <a:spcAft>
                <a:spcPts val="0"/>
              </a:spcAft>
              <a:buNone/>
            </a:pPr>
            <a:r>
              <a:rPr lang="en-GB" sz="1500" dirty="0">
                <a:solidFill>
                  <a:schemeClr val="dk1"/>
                </a:solidFill>
                <a:latin typeface="Century Gothic"/>
                <a:ea typeface="Century Gothic"/>
                <a:cs typeface="Century Gothic"/>
                <a:sym typeface="Century Gothic"/>
              </a:rPr>
              <a:t>The following actions were performed in the process of cleaning the data using Power query in Power Bi:</a:t>
            </a:r>
            <a:endParaRPr sz="1500" dirty="0">
              <a:solidFill>
                <a:schemeClr val="dk1"/>
              </a:solidFill>
              <a:latin typeface="Century Gothic"/>
              <a:ea typeface="Century Gothic"/>
              <a:cs typeface="Century Gothic"/>
              <a:sym typeface="Century Gothic"/>
            </a:endParaRPr>
          </a:p>
          <a:p>
            <a:pPr marL="342900" marR="0" lvl="0" indent="-342900" algn="l" rtl="0">
              <a:spcBef>
                <a:spcPts val="800"/>
              </a:spcBef>
              <a:spcAft>
                <a:spcPts val="0"/>
              </a:spcAft>
              <a:buClr>
                <a:schemeClr val="dk1"/>
              </a:buClr>
              <a:buSzPts val="1500"/>
              <a:buFont typeface="Noto Sans Symbols"/>
              <a:buChar char="∙"/>
            </a:pPr>
            <a:r>
              <a:rPr lang="en-GB" sz="1500" dirty="0">
                <a:solidFill>
                  <a:schemeClr val="dk1"/>
                </a:solidFill>
                <a:latin typeface="Century Gothic"/>
                <a:ea typeface="Century Gothic"/>
                <a:cs typeface="Century Gothic"/>
                <a:sym typeface="Century Gothic"/>
              </a:rPr>
              <a:t>The empty cells were replaced from null to zero using replace values.</a:t>
            </a:r>
            <a:endParaRPr sz="1500" dirty="0">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500"/>
              <a:buFont typeface="Noto Sans Symbols"/>
              <a:buChar char="∙"/>
            </a:pPr>
            <a:r>
              <a:rPr lang="en-US" sz="1500" dirty="0">
                <a:solidFill>
                  <a:schemeClr val="dk1"/>
                </a:solidFill>
                <a:latin typeface="Century Gothic"/>
                <a:sym typeface="Century Gothic"/>
              </a:rPr>
              <a:t>The date dataset was formatted properly and some measures were added. The revenue and other metric values were formatted to currency.</a:t>
            </a:r>
            <a:endParaRPr sz="1500" dirty="0">
              <a:solidFill>
                <a:schemeClr val="dk1"/>
              </a:solidFill>
              <a:latin typeface="Century Gothic"/>
              <a:ea typeface="Century Gothic"/>
              <a:cs typeface="Century Gothic"/>
              <a:sym typeface="Century Gothic"/>
            </a:endParaRPr>
          </a:p>
          <a:p>
            <a:pPr marL="0" marR="0" lvl="0" indent="0" algn="l" rtl="0">
              <a:lnSpc>
                <a:spcPct val="107000"/>
              </a:lnSpc>
              <a:spcBef>
                <a:spcPts val="0"/>
              </a:spcBef>
              <a:spcAft>
                <a:spcPts val="0"/>
              </a:spcAft>
              <a:buNone/>
            </a:pPr>
            <a:endParaRPr lang="en-GB" sz="1500" b="1" dirty="0">
              <a:solidFill>
                <a:schemeClr val="dk1"/>
              </a:solidFill>
              <a:latin typeface="Century Gothic"/>
              <a:ea typeface="Century Gothic"/>
              <a:cs typeface="Century Gothic"/>
              <a:sym typeface="Century Gothic"/>
            </a:endParaRPr>
          </a:p>
          <a:p>
            <a:pPr marL="0" marR="0" lvl="0" indent="0" algn="l" rtl="0">
              <a:lnSpc>
                <a:spcPct val="107000"/>
              </a:lnSpc>
              <a:spcBef>
                <a:spcPts val="0"/>
              </a:spcBef>
              <a:spcAft>
                <a:spcPts val="0"/>
              </a:spcAft>
              <a:buNone/>
            </a:pPr>
            <a:r>
              <a:rPr lang="en-GB" sz="1500" b="1" dirty="0">
                <a:solidFill>
                  <a:schemeClr val="dk1"/>
                </a:solidFill>
                <a:latin typeface="Century Gothic"/>
                <a:ea typeface="Century Gothic"/>
                <a:cs typeface="Century Gothic"/>
                <a:sym typeface="Century Gothic"/>
              </a:rPr>
              <a:t>Visualization.</a:t>
            </a:r>
            <a:endParaRPr sz="1500" dirty="0">
              <a:solidFill>
                <a:schemeClr val="dk1"/>
              </a:solidFill>
              <a:latin typeface="Century Gothic"/>
              <a:ea typeface="Century Gothic"/>
              <a:cs typeface="Century Gothic"/>
              <a:sym typeface="Century Gothic"/>
            </a:endParaRPr>
          </a:p>
          <a:p>
            <a:pPr marL="0" marR="0" lvl="0" indent="0" algn="l" rtl="0">
              <a:lnSpc>
                <a:spcPct val="107000"/>
              </a:lnSpc>
              <a:spcBef>
                <a:spcPts val="800"/>
              </a:spcBef>
              <a:spcAft>
                <a:spcPts val="0"/>
              </a:spcAft>
              <a:buNone/>
            </a:pPr>
            <a:r>
              <a:rPr lang="en-GB" sz="1500" dirty="0">
                <a:solidFill>
                  <a:schemeClr val="dk1"/>
                </a:solidFill>
                <a:latin typeface="Century Gothic"/>
                <a:ea typeface="Century Gothic"/>
                <a:cs typeface="Century Gothic"/>
                <a:sym typeface="Century Gothic"/>
              </a:rPr>
              <a:t>The clean data was imported to Microsoft Power BI, in order to build visualizations that </a:t>
            </a:r>
            <a:r>
              <a:rPr lang="en-US" sz="1500" dirty="0">
                <a:solidFill>
                  <a:srgbClr val="1D1C1D"/>
                </a:solidFill>
                <a:effectLst/>
                <a:latin typeface="+mj-lt"/>
                <a:ea typeface="Times New Roman" panose="02020603050405020304" pitchFamily="18" charset="0"/>
              </a:rPr>
              <a:t>Provide Insights to the revenue team </a:t>
            </a:r>
            <a:r>
              <a:rPr lang="en-GB" sz="1500" dirty="0">
                <a:solidFill>
                  <a:schemeClr val="dk1"/>
                </a:solidFill>
                <a:latin typeface="Century Gothic"/>
                <a:ea typeface="Century Gothic"/>
                <a:cs typeface="Century Gothic"/>
                <a:sym typeface="Century Gothic"/>
              </a:rPr>
              <a:t>. </a:t>
            </a:r>
            <a:endParaRPr sz="1500" dirty="0">
              <a:solidFill>
                <a:schemeClr val="dk1"/>
              </a:solidFill>
              <a:latin typeface="Century Gothic"/>
              <a:ea typeface="Century Gothic"/>
              <a:cs typeface="Century Gothic"/>
              <a:sym typeface="Century Gothic"/>
            </a:endParaRPr>
          </a:p>
          <a:p>
            <a:pPr marL="0" marR="0" lvl="0" indent="0" algn="l" rtl="0">
              <a:lnSpc>
                <a:spcPct val="107000"/>
              </a:lnSpc>
              <a:spcBef>
                <a:spcPts val="800"/>
              </a:spcBef>
              <a:spcAft>
                <a:spcPts val="0"/>
              </a:spcAft>
              <a:buNone/>
            </a:pPr>
            <a:r>
              <a:rPr lang="en-GB" sz="1500" dirty="0">
                <a:solidFill>
                  <a:schemeClr val="dk1"/>
                </a:solidFill>
                <a:latin typeface="Century Gothic"/>
                <a:ea typeface="Century Gothic"/>
                <a:cs typeface="Century Gothic"/>
                <a:sym typeface="Century Gothic"/>
              </a:rPr>
              <a:t>The following insights were generated from our analysis: </a:t>
            </a:r>
            <a:endParaRPr dirty="0"/>
          </a:p>
          <a:p>
            <a:pPr marR="0" lvl="0" algn="l" rtl="0">
              <a:spcBef>
                <a:spcPts val="800"/>
              </a:spcBef>
              <a:spcAft>
                <a:spcPts val="0"/>
              </a:spcAft>
              <a:buClr>
                <a:schemeClr val="dk1"/>
              </a:buClr>
              <a:buSzPts val="1500"/>
            </a:pPr>
            <a:r>
              <a:rPr lang="en-GB" sz="1500" dirty="0">
                <a:solidFill>
                  <a:schemeClr val="dk1"/>
                </a:solidFill>
                <a:latin typeface="Century Gothic"/>
                <a:sym typeface="Century Gothic"/>
              </a:rPr>
              <a:t>.</a:t>
            </a:r>
            <a:r>
              <a:rPr lang="en-US" sz="1500" dirty="0">
                <a:solidFill>
                  <a:schemeClr val="dk1"/>
                </a:solidFill>
                <a:latin typeface="Century Gothic"/>
                <a:sym typeface="Century Gothic"/>
              </a:rPr>
              <a:t> METRICS BY CITY FOR BEFORE AND AFTER 5G IMPLEMENETATION</a:t>
            </a:r>
          </a:p>
          <a:p>
            <a:pPr marR="0" lvl="0" algn="l" rtl="0">
              <a:spcBef>
                <a:spcPts val="800"/>
              </a:spcBef>
              <a:spcAft>
                <a:spcPts val="0"/>
              </a:spcAft>
              <a:buClr>
                <a:schemeClr val="dk1"/>
              </a:buClr>
              <a:buSzPts val="1500"/>
            </a:pPr>
            <a:r>
              <a:rPr lang="en-US" sz="1500" dirty="0">
                <a:solidFill>
                  <a:schemeClr val="dk1"/>
                </a:solidFill>
                <a:latin typeface="Century Gothic"/>
                <a:sym typeface="Century Gothic"/>
              </a:rPr>
              <a:t>. MONTHLY TRENDS BEFORE AND AFTER 5G</a:t>
            </a:r>
          </a:p>
          <a:p>
            <a:pPr marR="0" lvl="0" algn="l" rtl="0">
              <a:spcBef>
                <a:spcPts val="800"/>
              </a:spcBef>
              <a:spcAft>
                <a:spcPts val="0"/>
              </a:spcAft>
              <a:buClr>
                <a:schemeClr val="dk1"/>
              </a:buClr>
              <a:buSzPts val="1500"/>
            </a:pPr>
            <a:r>
              <a:rPr lang="en-US" sz="1500" dirty="0">
                <a:solidFill>
                  <a:schemeClr val="dk1"/>
                </a:solidFill>
                <a:latin typeface="Century Gothic"/>
                <a:sym typeface="Century Gothic"/>
              </a:rPr>
              <a:t>.TOP PLANS BY REVENUE</a:t>
            </a:r>
          </a:p>
          <a:p>
            <a:pPr marR="0" lvl="0" algn="l" rtl="0">
              <a:spcBef>
                <a:spcPts val="800"/>
              </a:spcBef>
              <a:spcAft>
                <a:spcPts val="0"/>
              </a:spcAft>
              <a:buClr>
                <a:schemeClr val="dk1"/>
              </a:buClr>
              <a:buSzPts val="1500"/>
            </a:pPr>
            <a:r>
              <a:rPr lang="en-US" sz="1500" dirty="0">
                <a:solidFill>
                  <a:schemeClr val="dk1"/>
                </a:solidFill>
                <a:latin typeface="Century Gothic"/>
                <a:sym typeface="Century Gothic"/>
              </a:rPr>
              <a:t>. MARKET SHARE BY COMPANY AND MONTH</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FDE6A">
            <a:alpha val="29803"/>
          </a:srgbClr>
        </a:solidFill>
        <a:effectLst/>
      </p:bgPr>
    </p:bg>
    <p:spTree>
      <p:nvGrpSpPr>
        <p:cNvPr id="1" name="Shape 333"/>
        <p:cNvGrpSpPr/>
        <p:nvPr/>
      </p:nvGrpSpPr>
      <p:grpSpPr>
        <a:xfrm>
          <a:off x="0" y="0"/>
          <a:ext cx="0" cy="0"/>
          <a:chOff x="0" y="0"/>
          <a:chExt cx="0" cy="0"/>
        </a:xfrm>
      </p:grpSpPr>
      <p:sp>
        <p:nvSpPr>
          <p:cNvPr id="334" name="Google Shape;334;p8"/>
          <p:cNvSpPr/>
          <p:nvPr/>
        </p:nvSpPr>
        <p:spPr>
          <a:xfrm>
            <a:off x="0" y="0"/>
            <a:ext cx="12192000" cy="6858000"/>
          </a:xfrm>
          <a:prstGeom prst="rect">
            <a:avLst/>
          </a:prstGeom>
          <a:solidFill>
            <a:srgbClr val="FFDE6A">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5" name="Google Shape;335;p8"/>
          <p:cNvSpPr/>
          <p:nvPr/>
        </p:nvSpPr>
        <p:spPr>
          <a:xfrm rot="5400000" flipH="1">
            <a:off x="-1794066" y="1794065"/>
            <a:ext cx="6875818" cy="3287690"/>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6" name="Google Shape;336;p8"/>
          <p:cNvSpPr/>
          <p:nvPr/>
        </p:nvSpPr>
        <p:spPr>
          <a:xfrm rot="-5400000">
            <a:off x="-569953" y="3071934"/>
            <a:ext cx="4355594" cy="321568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7" name="Google Shape;337;p8"/>
          <p:cNvSpPr/>
          <p:nvPr/>
        </p:nvSpPr>
        <p:spPr>
          <a:xfrm rot="-5400000" flipH="1">
            <a:off x="-1592340" y="2055262"/>
            <a:ext cx="6857572" cy="2758479"/>
          </a:xfrm>
          <a:prstGeom prst="rect">
            <a:avLst/>
          </a:prstGeom>
          <a:gradFill>
            <a:gsLst>
              <a:gs pos="0">
                <a:srgbClr val="000000">
                  <a:alpha val="58823"/>
                </a:srgbClr>
              </a:gs>
              <a:gs pos="69000">
                <a:schemeClr val="bg2">
                  <a:lumMod val="75000"/>
                </a:scheme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8" name="Google Shape;338;p8"/>
          <p:cNvSpPr/>
          <p:nvPr/>
        </p:nvSpPr>
        <p:spPr>
          <a:xfrm rot="6097846">
            <a:off x="-1007201" y="1692889"/>
            <a:ext cx="4808302" cy="3472221"/>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rgbClr val="FFDE6A">
                  <a:alpha val="0"/>
                </a:srgb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9" name="Google Shape;339;p8"/>
          <p:cNvSpPr txBox="1">
            <a:spLocks noGrp="1"/>
          </p:cNvSpPr>
          <p:nvPr>
            <p:ph type="ctrTitle"/>
          </p:nvPr>
        </p:nvSpPr>
        <p:spPr>
          <a:xfrm>
            <a:off x="-2140" y="2767106"/>
            <a:ext cx="3775649" cy="30719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3600"/>
              <a:buFont typeface="Century Gothic"/>
              <a:buNone/>
            </a:pPr>
            <a:r>
              <a:rPr lang="en-GB" sz="3600" dirty="0">
                <a:solidFill>
                  <a:srgbClr val="FFFFFF"/>
                </a:solidFill>
              </a:rPr>
              <a:t>VISUALIZATION</a:t>
            </a:r>
            <a:endParaRPr sz="3600" dirty="0">
              <a:solidFill>
                <a:srgbClr val="FFFFFF"/>
              </a:solidFill>
            </a:endParaRPr>
          </a:p>
        </p:txBody>
      </p:sp>
      <p:sp>
        <p:nvSpPr>
          <p:cNvPr id="340" name="Google Shape;340;p8" descr="blob:https://web.whatsapp.com/a50209f0-8972-4771-a792-c3e49def99f0"/>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41" name="Google Shape;341;p8" descr="blob:https://web.whatsapp.com/a50209f0-8972-4771-a792-c3e49def99f0"/>
          <p:cNvSpPr/>
          <p:nvPr/>
        </p:nvSpPr>
        <p:spPr>
          <a:xfrm>
            <a:off x="4601044" y="965915"/>
            <a:ext cx="6194006" cy="53576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42" name="Google Shape;342;p8" descr="blob:https://web.whatsapp.com/a50209f0-8972-4771-a792-c3e49def99f0"/>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8" name="Picture 7">
            <a:extLst>
              <a:ext uri="{FF2B5EF4-FFF2-40B4-BE49-F238E27FC236}">
                <a16:creationId xmlns:a16="http://schemas.microsoft.com/office/drawing/2014/main" id="{8D651160-453B-439F-A1EB-4FF9A92ACBEF}"/>
              </a:ext>
            </a:extLst>
          </p:cNvPr>
          <p:cNvPicPr>
            <a:picLocks noChangeAspect="1"/>
          </p:cNvPicPr>
          <p:nvPr/>
        </p:nvPicPr>
        <p:blipFill>
          <a:blip r:embed="rId3"/>
          <a:stretch>
            <a:fillRect/>
          </a:stretch>
        </p:blipFill>
        <p:spPr>
          <a:xfrm>
            <a:off x="3287688" y="8609"/>
            <a:ext cx="8904310" cy="68489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FDE6A">
            <a:alpha val="29803"/>
          </a:srgbClr>
        </a:solidFill>
        <a:effectLst/>
      </p:bgPr>
    </p:bg>
    <p:spTree>
      <p:nvGrpSpPr>
        <p:cNvPr id="1" name="Shape 347"/>
        <p:cNvGrpSpPr/>
        <p:nvPr/>
      </p:nvGrpSpPr>
      <p:grpSpPr>
        <a:xfrm>
          <a:off x="0" y="0"/>
          <a:ext cx="0" cy="0"/>
          <a:chOff x="0" y="0"/>
          <a:chExt cx="0" cy="0"/>
        </a:xfrm>
      </p:grpSpPr>
      <p:sp>
        <p:nvSpPr>
          <p:cNvPr id="348" name="Google Shape;348;p9"/>
          <p:cNvSpPr/>
          <p:nvPr/>
        </p:nvSpPr>
        <p:spPr>
          <a:xfrm>
            <a:off x="0" y="0"/>
            <a:ext cx="12192000" cy="6858000"/>
          </a:xfrm>
          <a:prstGeom prst="rect">
            <a:avLst/>
          </a:prstGeom>
          <a:solidFill>
            <a:srgbClr val="FFDE6A">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49" name="Google Shape;349;p9"/>
          <p:cNvSpPr/>
          <p:nvPr/>
        </p:nvSpPr>
        <p:spPr>
          <a:xfrm rot="5400000" flipH="1">
            <a:off x="-1974086" y="1974085"/>
            <a:ext cx="6875818" cy="2927650"/>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0" name="Google Shape;350;p9"/>
          <p:cNvSpPr/>
          <p:nvPr/>
        </p:nvSpPr>
        <p:spPr>
          <a:xfrm rot="-5400000">
            <a:off x="-843248" y="3302700"/>
            <a:ext cx="4355594" cy="2754155"/>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1" name="Google Shape;351;p9"/>
          <p:cNvSpPr/>
          <p:nvPr/>
        </p:nvSpPr>
        <p:spPr>
          <a:xfrm rot="-5400000" flipH="1">
            <a:off x="-1689269" y="2258901"/>
            <a:ext cx="6857572" cy="2376263"/>
          </a:xfrm>
          <a:prstGeom prst="rect">
            <a:avLst/>
          </a:prstGeom>
          <a:gradFill>
            <a:gsLst>
              <a:gs pos="0">
                <a:srgbClr val="000000">
                  <a:alpha val="58823"/>
                </a:srgbClr>
              </a:gs>
              <a:gs pos="69000">
                <a:schemeClr val="bg1">
                  <a:lumMod val="85000"/>
                </a:scheme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2" name="Google Shape;352;p9"/>
          <p:cNvSpPr/>
          <p:nvPr/>
        </p:nvSpPr>
        <p:spPr>
          <a:xfrm rot="6097846">
            <a:off x="-1447485" y="717405"/>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rgbClr val="FFDE6A">
                  <a:alpha val="0"/>
                </a:srgb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3" name="Google Shape;353;p9"/>
          <p:cNvSpPr txBox="1">
            <a:spLocks noGrp="1"/>
          </p:cNvSpPr>
          <p:nvPr>
            <p:ph type="ctrTitle"/>
          </p:nvPr>
        </p:nvSpPr>
        <p:spPr>
          <a:xfrm>
            <a:off x="1" y="2767106"/>
            <a:ext cx="3039414" cy="91625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3200"/>
              <a:buFont typeface="Century Gothic"/>
              <a:buNone/>
            </a:pPr>
            <a:r>
              <a:rPr lang="en-GB" sz="3200" dirty="0">
                <a:solidFill>
                  <a:srgbClr val="FFFFFF"/>
                </a:solidFill>
              </a:rPr>
              <a:t>VISUALIZATION</a:t>
            </a:r>
            <a:endParaRPr sz="3200" dirty="0">
              <a:solidFill>
                <a:srgbClr val="FFFFFF"/>
              </a:solidFill>
            </a:endParaRPr>
          </a:p>
        </p:txBody>
      </p:sp>
      <p:sp>
        <p:nvSpPr>
          <p:cNvPr id="354" name="Google Shape;354;p9" descr="blob:https://web.whatsapp.com/a50209f0-8972-4771-a792-c3e49def99f0"/>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55" name="Google Shape;355;p9" descr="blob:https://web.whatsapp.com/a50209f0-8972-4771-a792-c3e49def99f0"/>
          <p:cNvSpPr/>
          <p:nvPr/>
        </p:nvSpPr>
        <p:spPr>
          <a:xfrm>
            <a:off x="4601044" y="965915"/>
            <a:ext cx="6194006" cy="53576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56" name="Google Shape;356;p9" descr="blob:https://web.whatsapp.com/a50209f0-8972-4771-a792-c3e49def99f0"/>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8" name="Picture 7">
            <a:extLst>
              <a:ext uri="{FF2B5EF4-FFF2-40B4-BE49-F238E27FC236}">
                <a16:creationId xmlns:a16="http://schemas.microsoft.com/office/drawing/2014/main" id="{5BFAD0AE-E77F-4B26-8018-12741BEE8BE3}"/>
              </a:ext>
            </a:extLst>
          </p:cNvPr>
          <p:cNvPicPr>
            <a:picLocks noChangeAspect="1"/>
          </p:cNvPicPr>
          <p:nvPr/>
        </p:nvPicPr>
        <p:blipFill>
          <a:blip r:embed="rId3"/>
          <a:stretch>
            <a:fillRect/>
          </a:stretch>
        </p:blipFill>
        <p:spPr>
          <a:xfrm>
            <a:off x="2927648" y="-5195"/>
            <a:ext cx="9264351" cy="6888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FDE6A">
            <a:alpha val="29803"/>
          </a:srgbClr>
        </a:solidFill>
        <a:effectLst/>
      </p:bgPr>
    </p:bg>
    <p:spTree>
      <p:nvGrpSpPr>
        <p:cNvPr id="1" name="Shape 347"/>
        <p:cNvGrpSpPr/>
        <p:nvPr/>
      </p:nvGrpSpPr>
      <p:grpSpPr>
        <a:xfrm>
          <a:off x="0" y="0"/>
          <a:ext cx="0" cy="0"/>
          <a:chOff x="0" y="0"/>
          <a:chExt cx="0" cy="0"/>
        </a:xfrm>
      </p:grpSpPr>
      <p:sp>
        <p:nvSpPr>
          <p:cNvPr id="348" name="Google Shape;348;p9"/>
          <p:cNvSpPr/>
          <p:nvPr/>
        </p:nvSpPr>
        <p:spPr>
          <a:xfrm>
            <a:off x="0" y="0"/>
            <a:ext cx="12192000" cy="6858000"/>
          </a:xfrm>
          <a:prstGeom prst="rect">
            <a:avLst/>
          </a:prstGeom>
          <a:solidFill>
            <a:srgbClr val="FFDE6A">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49" name="Google Shape;349;p9"/>
          <p:cNvSpPr/>
          <p:nvPr/>
        </p:nvSpPr>
        <p:spPr>
          <a:xfrm rot="5400000" flipH="1">
            <a:off x="-1974085" y="1974086"/>
            <a:ext cx="6875818" cy="2927648"/>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0" name="Google Shape;350;p9"/>
          <p:cNvSpPr/>
          <p:nvPr/>
        </p:nvSpPr>
        <p:spPr>
          <a:xfrm rot="-5400000">
            <a:off x="-843248" y="3302701"/>
            <a:ext cx="4355594" cy="2754155"/>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1" name="Google Shape;351;p9"/>
          <p:cNvSpPr/>
          <p:nvPr/>
        </p:nvSpPr>
        <p:spPr>
          <a:xfrm rot="-5400000" flipH="1">
            <a:off x="-1494690" y="2453481"/>
            <a:ext cx="6857572" cy="1987103"/>
          </a:xfrm>
          <a:prstGeom prst="rect">
            <a:avLst/>
          </a:prstGeom>
          <a:gradFill>
            <a:gsLst>
              <a:gs pos="0">
                <a:srgbClr val="000000">
                  <a:alpha val="58823"/>
                </a:srgbClr>
              </a:gs>
              <a:gs pos="69000">
                <a:schemeClr val="bg1">
                  <a:lumMod val="85000"/>
                </a:scheme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2" name="Google Shape;352;p9"/>
          <p:cNvSpPr/>
          <p:nvPr/>
        </p:nvSpPr>
        <p:spPr>
          <a:xfrm rot="6097846">
            <a:off x="-1057324" y="1632635"/>
            <a:ext cx="4783746" cy="3333717"/>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chemeClr val="bg2">
                  <a:lumMod val="75000"/>
                </a:scheme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3" name="Google Shape;353;p9"/>
          <p:cNvSpPr txBox="1">
            <a:spLocks noGrp="1"/>
          </p:cNvSpPr>
          <p:nvPr>
            <p:ph type="ctrTitle"/>
          </p:nvPr>
        </p:nvSpPr>
        <p:spPr>
          <a:xfrm>
            <a:off x="1" y="2767106"/>
            <a:ext cx="3039414" cy="91625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3200"/>
              <a:buFont typeface="Century Gothic"/>
              <a:buNone/>
            </a:pPr>
            <a:r>
              <a:rPr lang="en-GB" sz="3200" dirty="0">
                <a:solidFill>
                  <a:srgbClr val="FFFFFF"/>
                </a:solidFill>
              </a:rPr>
              <a:t>VISUALIZATION</a:t>
            </a:r>
            <a:endParaRPr sz="3200" dirty="0">
              <a:solidFill>
                <a:srgbClr val="FFFFFF"/>
              </a:solidFill>
            </a:endParaRPr>
          </a:p>
        </p:txBody>
      </p:sp>
      <p:sp>
        <p:nvSpPr>
          <p:cNvPr id="354" name="Google Shape;354;p9" descr="blob:https://web.whatsapp.com/a50209f0-8972-4771-a792-c3e49def99f0"/>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55" name="Google Shape;355;p9" descr="blob:https://web.whatsapp.com/a50209f0-8972-4771-a792-c3e49def99f0"/>
          <p:cNvSpPr/>
          <p:nvPr/>
        </p:nvSpPr>
        <p:spPr>
          <a:xfrm>
            <a:off x="4601044" y="965915"/>
            <a:ext cx="6194006" cy="53576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56" name="Google Shape;356;p9" descr="blob:https://web.whatsapp.com/a50209f0-8972-4771-a792-c3e49def99f0"/>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6" name="Picture 5">
            <a:extLst>
              <a:ext uri="{FF2B5EF4-FFF2-40B4-BE49-F238E27FC236}">
                <a16:creationId xmlns:a16="http://schemas.microsoft.com/office/drawing/2014/main" id="{F3361B8C-CABB-48E0-9F43-730A1C3A5A71}"/>
              </a:ext>
            </a:extLst>
          </p:cNvPr>
          <p:cNvPicPr>
            <a:picLocks noChangeAspect="1"/>
          </p:cNvPicPr>
          <p:nvPr/>
        </p:nvPicPr>
        <p:blipFill>
          <a:blip r:embed="rId3"/>
          <a:stretch>
            <a:fillRect/>
          </a:stretch>
        </p:blipFill>
        <p:spPr>
          <a:xfrm>
            <a:off x="2927648" y="9812"/>
            <a:ext cx="9264351" cy="6829941"/>
          </a:xfrm>
          <a:prstGeom prst="rect">
            <a:avLst/>
          </a:prstGeom>
        </p:spPr>
      </p:pic>
    </p:spTree>
    <p:extLst>
      <p:ext uri="{BB962C8B-B14F-4D97-AF65-F5344CB8AC3E}">
        <p14:creationId xmlns:p14="http://schemas.microsoft.com/office/powerpoint/2010/main" val="4167333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793</TotalTime>
  <Words>1340</Words>
  <Application>Microsoft Office PowerPoint</Application>
  <PresentationFormat>Widescreen</PresentationFormat>
  <Paragraphs>126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Noto Sans Symbols</vt:lpstr>
      <vt:lpstr>Wingdings 3</vt:lpstr>
      <vt:lpstr>Arial</vt:lpstr>
      <vt:lpstr>Century Gothic</vt:lpstr>
      <vt:lpstr>Ion Boardroom</vt:lpstr>
      <vt:lpstr> </vt:lpstr>
      <vt:lpstr>TABLE OF CONTENT</vt:lpstr>
      <vt:lpstr> INTRODUCTION</vt:lpstr>
      <vt:lpstr> PROBLEM STATEMENT</vt:lpstr>
      <vt:lpstr>METHODOLOGY</vt:lpstr>
      <vt:lpstr>ANALYSIS</vt:lpstr>
      <vt:lpstr>VISUALIZATION</vt:lpstr>
      <vt:lpstr>VISUALIZATION</vt:lpstr>
      <vt:lpstr>VISUALIZATION</vt:lpstr>
      <vt:lpstr>INSIGHTS</vt:lpstr>
      <vt:lpstr>INSIGHTS</vt:lpstr>
      <vt:lpstr>INSIGHTS</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NOBEL PRIZE AWARD 1901 – 2019</dc:title>
  <dc:creator>USER</dc:creator>
  <cp:lastModifiedBy>Oluwafadejimi Kadiri</cp:lastModifiedBy>
  <cp:revision>62</cp:revision>
  <dcterms:created xsi:type="dcterms:W3CDTF">2022-04-10T13:09:12Z</dcterms:created>
  <dcterms:modified xsi:type="dcterms:W3CDTF">2023-03-05T02:27:04Z</dcterms:modified>
</cp:coreProperties>
</file>