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7" roundtripDataSignature="AMtx7mhq3kWtTT801t4jsyeHdJuSSVKh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tasets/mexwell/stress-detection-from-social-media-articles" TargetMode="External"/><Relationship Id="rId3" Type="http://schemas.openxmlformats.org/officeDocument/2006/relationships/hyperlink" Target="https://www.kaggle.com/datasets/mexwell/stress-detection-from-social-media-article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AU" sz="1100">
                <a:latin typeface="Arial"/>
                <a:ea typeface="Arial"/>
                <a:cs typeface="Arial"/>
                <a:sym typeface="Arial"/>
              </a:rPr>
              <a:t>Good morning/afternoon, everyone.</a:t>
            </a:r>
            <a:r>
              <a:rPr lang="en-AU" sz="1100">
                <a:latin typeface="Arial"/>
                <a:ea typeface="Arial"/>
                <a:cs typeface="Arial"/>
                <a:sym typeface="Arial"/>
              </a:rPr>
              <a:t> My name is Jimmy Chong, and today, I'll be presenting my capstone project titled "Harnessing NLP to Detect Stress in Social Media."</a:t>
            </a:r>
            <a:endParaRPr/>
          </a:p>
        </p:txBody>
      </p:sp>
      <p:sp>
        <p:nvSpPr>
          <p:cNvPr id="92" name="Google Shape;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b56fee4d3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30b56fee4d3_1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Font typeface="Arial"/>
              <a:buChar char="●"/>
            </a:pPr>
            <a:r>
              <a:rPr lang="en-AU" sz="1100">
                <a:latin typeface="Arial"/>
                <a:ea typeface="Arial"/>
                <a:cs typeface="Arial"/>
                <a:sym typeface="Arial"/>
              </a:rPr>
              <a:t>As you can see in this bar chart, there's a </a:t>
            </a:r>
            <a:r>
              <a:rPr b="1" lang="en-AU" sz="1100">
                <a:latin typeface="Arial"/>
                <a:ea typeface="Arial"/>
                <a:cs typeface="Arial"/>
                <a:sym typeface="Arial"/>
              </a:rPr>
              <a:t>class imbalance</a:t>
            </a:r>
            <a:r>
              <a:rPr lang="en-AU" sz="1100">
                <a:latin typeface="Arial"/>
                <a:ea typeface="Arial"/>
                <a:cs typeface="Arial"/>
                <a:sym typeface="Arial"/>
              </a:rPr>
              <a:t> in the dataset. There are </a:t>
            </a:r>
            <a:r>
              <a:rPr b="1" lang="en-AU" sz="1100">
                <a:latin typeface="Arial"/>
                <a:ea typeface="Arial"/>
                <a:cs typeface="Arial"/>
                <a:sym typeface="Arial"/>
              </a:rPr>
              <a:t>more non-stressful articles than stressful ones.</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This class imbalance can </a:t>
            </a:r>
            <a:r>
              <a:rPr b="1" lang="en-AU" sz="1100">
                <a:latin typeface="Arial"/>
                <a:ea typeface="Arial"/>
                <a:cs typeface="Arial"/>
                <a:sym typeface="Arial"/>
              </a:rPr>
              <a:t>impact modeling</a:t>
            </a:r>
            <a:r>
              <a:rPr lang="en-AU" sz="1100">
                <a:latin typeface="Arial"/>
                <a:ea typeface="Arial"/>
                <a:cs typeface="Arial"/>
                <a:sym typeface="Arial"/>
              </a:rPr>
              <a:t> and may require techniques like </a:t>
            </a:r>
            <a:r>
              <a:rPr b="1" lang="en-AU" sz="1100">
                <a:latin typeface="Arial"/>
                <a:ea typeface="Arial"/>
                <a:cs typeface="Arial"/>
                <a:sym typeface="Arial"/>
              </a:rPr>
              <a:t>class weighting or oversampling</a:t>
            </a:r>
            <a:r>
              <a:rPr lang="en-AU" sz="1100">
                <a:latin typeface="Arial"/>
                <a:ea typeface="Arial"/>
                <a:cs typeface="Arial"/>
                <a:sym typeface="Arial"/>
              </a:rPr>
              <a:t> to address.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For further investigation, it's important to </a:t>
            </a:r>
            <a:r>
              <a:rPr b="1" lang="en-AU" sz="1100">
                <a:latin typeface="Arial"/>
                <a:ea typeface="Arial"/>
                <a:cs typeface="Arial"/>
                <a:sym typeface="Arial"/>
              </a:rPr>
              <a:t>explore the factors contributing to this imbalance.</a:t>
            </a:r>
            <a:r>
              <a:rPr lang="en-AU" sz="1100">
                <a:latin typeface="Arial"/>
                <a:ea typeface="Arial"/>
                <a:cs typeface="Arial"/>
                <a:sym typeface="Arial"/>
              </a:rPr>
              <a:t> This could include labeling difficulty or data collection bias.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Understanding the class imbalance will help us develop a more effective model for stress detection.</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160" name="Google Shape;160;g30b56fee4d3_1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b6c12c3b0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30b6c12c3b0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Font typeface="Arial"/>
              <a:buChar char="●"/>
            </a:pPr>
            <a:r>
              <a:rPr lang="en-AU" sz="1100">
                <a:latin typeface="Arial"/>
                <a:ea typeface="Arial"/>
                <a:cs typeface="Arial"/>
                <a:sym typeface="Arial"/>
              </a:rPr>
              <a:t>As you can see in this histogram, the </a:t>
            </a:r>
            <a:r>
              <a:rPr b="1" lang="en-AU" sz="1100">
                <a:latin typeface="Arial"/>
                <a:ea typeface="Arial"/>
                <a:cs typeface="Arial"/>
                <a:sym typeface="Arial"/>
              </a:rPr>
              <a:t>distribution of text length is skewed</a:t>
            </a:r>
            <a:r>
              <a:rPr lang="en-AU" sz="1100">
                <a:latin typeface="Arial"/>
                <a:ea typeface="Arial"/>
                <a:cs typeface="Arial"/>
                <a:sym typeface="Arial"/>
              </a:rPr>
              <a:t> for both stress and non-stress posts, with most posts being relatively short.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Additionally, the </a:t>
            </a:r>
            <a:r>
              <a:rPr b="1" lang="en-AU" sz="1100">
                <a:latin typeface="Arial"/>
                <a:ea typeface="Arial"/>
                <a:cs typeface="Arial"/>
                <a:sym typeface="Arial"/>
              </a:rPr>
              <a:t>distributions overlap</a:t>
            </a:r>
            <a:r>
              <a:rPr lang="en-AU" sz="1100">
                <a:latin typeface="Arial"/>
                <a:ea typeface="Arial"/>
                <a:cs typeface="Arial"/>
                <a:sym typeface="Arial"/>
              </a:rPr>
              <a:t>, suggesting that text length alone may not be a strong predictor of stress.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However, that </a:t>
            </a:r>
            <a:r>
              <a:rPr b="1" lang="en-AU" sz="1100">
                <a:latin typeface="Arial"/>
                <a:ea typeface="Arial"/>
                <a:cs typeface="Arial"/>
                <a:sym typeface="Arial"/>
              </a:rPr>
              <a:t>non-stressful posts are slightly longer on average</a:t>
            </a:r>
            <a:r>
              <a:rPr lang="en-AU" sz="1100">
                <a:latin typeface="Arial"/>
                <a:ea typeface="Arial"/>
                <a:cs typeface="Arial"/>
                <a:sym typeface="Arial"/>
              </a:rPr>
              <a:t> compared to stressful ones.</a:t>
            </a:r>
            <a:endParaRPr/>
          </a:p>
        </p:txBody>
      </p:sp>
      <p:sp>
        <p:nvSpPr>
          <p:cNvPr id="168" name="Google Shape;168;g30b6c12c3b0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b6c12c3b0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30b6c12c3b0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AU" sz="1100">
                <a:latin typeface="Arial"/>
                <a:ea typeface="Arial"/>
                <a:cs typeface="Arial"/>
                <a:sym typeface="Arial"/>
              </a:rPr>
              <a:t>As you can see in this word cloud:</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AU" sz="1100">
                <a:latin typeface="Arial"/>
                <a:ea typeface="Arial"/>
                <a:cs typeface="Arial"/>
                <a:sym typeface="Arial"/>
              </a:rPr>
              <a:t>Negative emotions:</a:t>
            </a:r>
            <a:r>
              <a:rPr lang="en-AU" sz="1100">
                <a:latin typeface="Arial"/>
                <a:ea typeface="Arial"/>
                <a:cs typeface="Arial"/>
                <a:sym typeface="Arial"/>
              </a:rPr>
              <a:t> Words like "stress," "depressed," "sad," and "anxious" are frequently used.</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Life challenges:</a:t>
            </a:r>
            <a:r>
              <a:rPr lang="en-AU" sz="1100">
                <a:latin typeface="Arial"/>
                <a:ea typeface="Arial"/>
                <a:cs typeface="Arial"/>
                <a:sym typeface="Arial"/>
              </a:rPr>
              <a:t> Terms like "work," "school," "relationships," and "personal problems" are common.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Seeking help:</a:t>
            </a:r>
            <a:r>
              <a:rPr lang="en-AU" sz="1100">
                <a:latin typeface="Arial"/>
                <a:ea typeface="Arial"/>
                <a:cs typeface="Arial"/>
                <a:sym typeface="Arial"/>
              </a:rPr>
              <a:t> Words such as "help," "support," and "therapy" indicate that individuals are seeking assistance.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AU" sz="1100">
                <a:latin typeface="Arial"/>
                <a:ea typeface="Arial"/>
                <a:cs typeface="Arial"/>
                <a:sym typeface="Arial"/>
              </a:rPr>
              <a:t>These findings provide valuable insights into the language used by individuals experiencing stress and can inform the development of stress detection model.</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176" name="Google Shape;176;g30b6c12c3b0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b6c12c3b0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30b6c12c3b0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AU" sz="1100">
                <a:latin typeface="Arial"/>
                <a:ea typeface="Arial"/>
                <a:cs typeface="Arial"/>
                <a:sym typeface="Arial"/>
              </a:rPr>
              <a:t>As you can see in this word cloud, several key themes emerge:</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AU" sz="1100">
                <a:latin typeface="Arial"/>
                <a:ea typeface="Arial"/>
                <a:cs typeface="Arial"/>
                <a:sym typeface="Arial"/>
              </a:rPr>
              <a:t>Positive emotions:</a:t>
            </a:r>
            <a:r>
              <a:rPr lang="en-AU" sz="1100">
                <a:latin typeface="Arial"/>
                <a:ea typeface="Arial"/>
                <a:cs typeface="Arial"/>
                <a:sym typeface="Arial"/>
              </a:rPr>
              <a:t> Words like "happy," "love," "good," and "excited" are frequently used.</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Everyday life:</a:t>
            </a:r>
            <a:r>
              <a:rPr lang="en-AU" sz="1100">
                <a:latin typeface="Arial"/>
                <a:ea typeface="Arial"/>
                <a:cs typeface="Arial"/>
                <a:sym typeface="Arial"/>
              </a:rPr>
              <a:t> Terms like "daily activities," "hobbies," and "social interactions" are common.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Gratitude and appreciation:</a:t>
            </a:r>
            <a:r>
              <a:rPr lang="en-AU" sz="1100">
                <a:latin typeface="Arial"/>
                <a:ea typeface="Arial"/>
                <a:cs typeface="Arial"/>
                <a:sym typeface="Arial"/>
              </a:rPr>
              <a:t> Words such as "thankful," "grateful," and "proud" are frequently mentioned.</a:t>
            </a:r>
            <a:endParaRPr sz="1100">
              <a:latin typeface="Arial"/>
              <a:ea typeface="Arial"/>
              <a:cs typeface="Arial"/>
              <a:sym typeface="Arial"/>
            </a:endParaRPr>
          </a:p>
          <a:p>
            <a:pPr indent="0" lvl="0" marL="0" rtl="0" algn="l">
              <a:lnSpc>
                <a:spcPct val="115000"/>
              </a:lnSpc>
              <a:spcBef>
                <a:spcPts val="1200"/>
              </a:spcBef>
              <a:spcAft>
                <a:spcPts val="0"/>
              </a:spcAft>
              <a:buSzPts val="1100"/>
              <a:buNone/>
            </a:pPr>
            <a:r>
              <a:rPr lang="en-AU" sz="1100">
                <a:latin typeface="Arial"/>
                <a:ea typeface="Arial"/>
                <a:cs typeface="Arial"/>
                <a:sym typeface="Arial"/>
              </a:rPr>
              <a:t>These findings provide valuable insights into the language used by individuals who are not experiencing stress. By comparing these findings with the words associated with stress, we can better understand the words that tell the difference between these two feeling.</a:t>
            </a:r>
            <a:endParaRPr b="1" sz="1100">
              <a:latin typeface="Arial"/>
              <a:ea typeface="Arial"/>
              <a:cs typeface="Arial"/>
              <a:sym typeface="Arial"/>
            </a:endParaRPr>
          </a:p>
        </p:txBody>
      </p:sp>
      <p:sp>
        <p:nvSpPr>
          <p:cNvPr id="184" name="Google Shape;184;g30b6c12c3b0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b56fee4d3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30b56fee4d3_1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AU" sz="1100">
                <a:latin typeface="Arial"/>
                <a:ea typeface="Arial"/>
                <a:cs typeface="Arial"/>
                <a:sym typeface="Arial"/>
              </a:rPr>
              <a:t>First, I split the data into features and the target label.</a:t>
            </a:r>
            <a:r>
              <a:rPr lang="en-AU" sz="1100">
                <a:latin typeface="Arial"/>
                <a:ea typeface="Arial"/>
                <a:cs typeface="Arial"/>
                <a:sym typeface="Arial"/>
              </a:rPr>
              <a:t> The </a:t>
            </a:r>
            <a:r>
              <a:rPr b="1" lang="en-AU" sz="1100">
                <a:latin typeface="Arial"/>
                <a:ea typeface="Arial"/>
                <a:cs typeface="Arial"/>
                <a:sym typeface="Arial"/>
              </a:rPr>
              <a:t>features</a:t>
            </a:r>
            <a:r>
              <a:rPr lang="en-AU" sz="1100">
                <a:latin typeface="Arial"/>
                <a:ea typeface="Arial"/>
                <a:cs typeface="Arial"/>
                <a:sym typeface="Arial"/>
              </a:rPr>
              <a:t> are the </a:t>
            </a:r>
            <a:r>
              <a:rPr b="1" lang="en-AU" sz="1100">
                <a:latin typeface="Arial"/>
                <a:ea typeface="Arial"/>
                <a:cs typeface="Arial"/>
                <a:sym typeface="Arial"/>
              </a:rPr>
              <a:t>titles</a:t>
            </a:r>
            <a:r>
              <a:rPr lang="en-AU" sz="1100">
                <a:latin typeface="Arial"/>
                <a:ea typeface="Arial"/>
                <a:cs typeface="Arial"/>
                <a:sym typeface="Arial"/>
              </a:rPr>
              <a:t> of the posts, while the </a:t>
            </a:r>
            <a:r>
              <a:rPr b="1" lang="en-AU" sz="1100">
                <a:latin typeface="Arial"/>
                <a:ea typeface="Arial"/>
                <a:cs typeface="Arial"/>
                <a:sym typeface="Arial"/>
              </a:rPr>
              <a:t>target</a:t>
            </a:r>
            <a:r>
              <a:rPr lang="en-AU" sz="1100">
                <a:latin typeface="Arial"/>
                <a:ea typeface="Arial"/>
                <a:cs typeface="Arial"/>
                <a:sym typeface="Arial"/>
              </a:rPr>
              <a:t> is the </a:t>
            </a:r>
            <a:r>
              <a:rPr b="1" lang="en-AU" sz="1100">
                <a:latin typeface="Arial"/>
                <a:ea typeface="Arial"/>
                <a:cs typeface="Arial"/>
                <a:sym typeface="Arial"/>
              </a:rPr>
              <a:t>stress label</a:t>
            </a:r>
            <a:r>
              <a:rPr lang="en-AU"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200"/>
              </a:spcBef>
              <a:spcAft>
                <a:spcPts val="0"/>
              </a:spcAft>
              <a:buSzPts val="1100"/>
              <a:buNone/>
            </a:pPr>
            <a:r>
              <a:rPr b="1" lang="en-AU" sz="1100">
                <a:latin typeface="Arial"/>
                <a:ea typeface="Arial"/>
                <a:cs typeface="Arial"/>
                <a:sym typeface="Arial"/>
              </a:rPr>
              <a:t>Next, I divided the data into training and testing sets.</a:t>
            </a:r>
            <a:r>
              <a:rPr lang="en-AU" sz="1100">
                <a:latin typeface="Arial"/>
                <a:ea typeface="Arial"/>
                <a:cs typeface="Arial"/>
                <a:sym typeface="Arial"/>
              </a:rPr>
              <a:t> This is a common practice in machine learning to evaluate the model's performance on unseen data.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AU" sz="1100">
                <a:latin typeface="Arial"/>
                <a:ea typeface="Arial"/>
                <a:cs typeface="Arial"/>
                <a:sym typeface="Arial"/>
              </a:rPr>
              <a:t>I allocated 80% of the data for training</a:t>
            </a:r>
            <a:r>
              <a:rPr lang="en-AU" sz="1100">
                <a:latin typeface="Arial"/>
                <a:ea typeface="Arial"/>
                <a:cs typeface="Arial"/>
                <a:sym typeface="Arial"/>
              </a:rPr>
              <a:t> and </a:t>
            </a:r>
            <a:r>
              <a:rPr b="1" lang="en-AU" sz="1100">
                <a:latin typeface="Arial"/>
                <a:ea typeface="Arial"/>
                <a:cs typeface="Arial"/>
                <a:sym typeface="Arial"/>
              </a:rPr>
              <a:t>20% for testing</a:t>
            </a:r>
            <a:r>
              <a:rPr lang="en-AU" sz="1100">
                <a:latin typeface="Arial"/>
                <a:ea typeface="Arial"/>
                <a:cs typeface="Arial"/>
                <a:sym typeface="Arial"/>
              </a:rPr>
              <a:t>. This split allows the model to learn from a larger portion of the data while reserving a portion for evaluation.</a:t>
            </a:r>
            <a:endParaRPr sz="1100">
              <a:latin typeface="Arial"/>
              <a:ea typeface="Arial"/>
              <a:cs typeface="Arial"/>
              <a:sym typeface="Arial"/>
            </a:endParaRPr>
          </a:p>
          <a:p>
            <a:pPr indent="-228600" lvl="0" marL="457200" marR="0" rtl="0" algn="l">
              <a:lnSpc>
                <a:spcPct val="100000"/>
              </a:lnSpc>
              <a:spcBef>
                <a:spcPts val="1200"/>
              </a:spcBef>
              <a:spcAft>
                <a:spcPts val="0"/>
              </a:spcAft>
              <a:buSzPts val="1400"/>
              <a:buNone/>
            </a:pPr>
            <a:r>
              <a:t/>
            </a:r>
            <a:endParaRPr/>
          </a:p>
        </p:txBody>
      </p:sp>
      <p:sp>
        <p:nvSpPr>
          <p:cNvPr id="192" name="Google Shape;192;g30b56fee4d3_1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b56fee4d3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30b56fee4d3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Class Imbalance:</a:t>
            </a:r>
            <a:r>
              <a:rPr lang="en-AU" sz="1100">
                <a:latin typeface="Arial"/>
                <a:ea typeface="Arial"/>
                <a:cs typeface="Arial"/>
                <a:sym typeface="Arial"/>
              </a:rPr>
              <a:t> There are more non-stressful articles than stressful ones in our dataset. This imbalance can affect model performance and may require adjustments.</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Overlapping Text Length Distributions:</a:t>
            </a:r>
            <a:r>
              <a:rPr lang="en-AU" sz="1100">
                <a:latin typeface="Arial"/>
                <a:ea typeface="Arial"/>
                <a:cs typeface="Arial"/>
                <a:sym typeface="Arial"/>
              </a:rPr>
              <a:t> Text length alone may not be a strong predictor of stress, as the distributions overlap between stress and non-stress articles.</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Distinct Word Patterns:</a:t>
            </a:r>
            <a:r>
              <a:rPr lang="en-AU" sz="1100">
                <a:latin typeface="Arial"/>
                <a:ea typeface="Arial"/>
                <a:cs typeface="Arial"/>
                <a:sym typeface="Arial"/>
              </a:rPr>
              <a:t> Different words are frequently used in stress and non-stress articles. This suggests that analyzing word patterns can provide valuable insights for stress detection.</a:t>
            </a:r>
            <a:br>
              <a:rPr lang="en-AU" sz="1100">
                <a:latin typeface="Arial"/>
                <a:ea typeface="Arial"/>
                <a:cs typeface="Arial"/>
                <a:sym typeface="Arial"/>
              </a:rPr>
            </a:b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00" name="Google Shape;200;g30b56fee4d3_1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The </a:t>
            </a:r>
            <a:r>
              <a:rPr b="1" lang="en-AU" sz="1100">
                <a:latin typeface="Arial"/>
                <a:ea typeface="Arial"/>
                <a:cs typeface="Arial"/>
                <a:sym typeface="Arial"/>
              </a:rPr>
              <a:t>primary feature</a:t>
            </a:r>
            <a:r>
              <a:rPr lang="en-AU" sz="1100">
                <a:latin typeface="Arial"/>
                <a:ea typeface="Arial"/>
                <a:cs typeface="Arial"/>
                <a:sym typeface="Arial"/>
              </a:rPr>
              <a:t> used in this model is the </a:t>
            </a:r>
            <a:r>
              <a:rPr b="1" lang="en-AU" sz="1100">
                <a:latin typeface="Arial"/>
                <a:ea typeface="Arial"/>
                <a:cs typeface="Arial"/>
                <a:sym typeface="Arial"/>
              </a:rPr>
              <a:t>text data</a:t>
            </a:r>
            <a:r>
              <a:rPr lang="en-AU" sz="1100">
                <a:latin typeface="Arial"/>
                <a:ea typeface="Arial"/>
                <a:cs typeface="Arial"/>
                <a:sym typeface="Arial"/>
              </a:rPr>
              <a:t> itself. This text captures </a:t>
            </a:r>
            <a:r>
              <a:rPr b="1" lang="en-AU" sz="1100">
                <a:latin typeface="Arial"/>
                <a:ea typeface="Arial"/>
                <a:cs typeface="Arial"/>
                <a:sym typeface="Arial"/>
              </a:rPr>
              <a:t>sentiment, emotions, and vocabulary</a:t>
            </a:r>
            <a:r>
              <a:rPr lang="en-AU" sz="1100">
                <a:latin typeface="Arial"/>
                <a:ea typeface="Arial"/>
                <a:cs typeface="Arial"/>
                <a:sym typeface="Arial"/>
              </a:rPr>
              <a:t>, which are crucial for understanding the linguistic cues associated with stress.</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Effective </a:t>
            </a:r>
            <a:r>
              <a:rPr b="1" lang="en-AU" sz="1100">
                <a:latin typeface="Arial"/>
                <a:ea typeface="Arial"/>
                <a:cs typeface="Arial"/>
                <a:sym typeface="Arial"/>
              </a:rPr>
              <a:t>feature engineering</a:t>
            </a:r>
            <a:r>
              <a:rPr lang="en-AU" sz="1100">
                <a:latin typeface="Arial"/>
                <a:ea typeface="Arial"/>
                <a:cs typeface="Arial"/>
                <a:sym typeface="Arial"/>
              </a:rPr>
              <a:t> is essential for improving model performance and interpretability. By carefully selecting and transforming the text data, we can extract meaningful features that help the model better understand and predict stress.</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The techniques used in feature engineering include:</a:t>
            </a:r>
            <a:br>
              <a:rPr lang="en-AU"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AU" sz="1100">
                <a:latin typeface="Arial"/>
                <a:ea typeface="Arial"/>
                <a:cs typeface="Arial"/>
                <a:sym typeface="Arial"/>
              </a:rPr>
              <a:t>Text Cleaning:</a:t>
            </a:r>
            <a:r>
              <a:rPr lang="en-AU" sz="1100">
                <a:latin typeface="Arial"/>
                <a:ea typeface="Arial"/>
                <a:cs typeface="Arial"/>
                <a:sym typeface="Arial"/>
              </a:rPr>
              <a:t> Removing irrelevant information like punctuation, stop words, and hashtags.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Text Normalization:</a:t>
            </a:r>
            <a:r>
              <a:rPr lang="en-AU" sz="1100">
                <a:latin typeface="Arial"/>
                <a:ea typeface="Arial"/>
                <a:cs typeface="Arial"/>
                <a:sym typeface="Arial"/>
              </a:rPr>
              <a:t> Lowercasing the text for consistency.</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TF-IDF Vectorization:</a:t>
            </a:r>
            <a:r>
              <a:rPr lang="en-AU" sz="1100">
                <a:latin typeface="Arial"/>
                <a:ea typeface="Arial"/>
                <a:cs typeface="Arial"/>
                <a:sym typeface="Arial"/>
              </a:rPr>
              <a:t> Converting the text into numerical features that represent the importance of each word in the document.</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AU" sz="1100">
                <a:latin typeface="Arial"/>
                <a:ea typeface="Arial"/>
                <a:cs typeface="Arial"/>
                <a:sym typeface="Arial"/>
              </a:rPr>
              <a:t>By applying these techniques, we can create a feature-rich dataset that is well-suited for training our stress detection model.</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208" name="Google Shape;20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b6c12c3b0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30b6c12c3b0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LinearSVC:</a:t>
            </a:r>
            <a:r>
              <a:rPr lang="en-AU" sz="1100">
                <a:latin typeface="Arial"/>
                <a:ea typeface="Arial"/>
                <a:cs typeface="Arial"/>
                <a:sym typeface="Arial"/>
              </a:rPr>
              <a:t> This is a simple linear support vector classifier that was used in the initial model. It's a good choice for text classification tasks due to its efficiency.</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LSTM (Long Short-Term Memory):</a:t>
            </a:r>
            <a:r>
              <a:rPr lang="en-AU" sz="1100">
                <a:latin typeface="Arial"/>
                <a:ea typeface="Arial"/>
                <a:cs typeface="Arial"/>
                <a:sym typeface="Arial"/>
              </a:rPr>
              <a:t> This is a more complex recurrent neural network architecture that was used in the later model. LSTMs are well-suited for sequential data like text, as they can capture long-term dependencies between words.</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By experimenting with different models, we were able to identify the most effective approach for detecting stress in social media text.</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216" name="Google Shape;216;g30b6c12c3b0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b6c12c3b0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30b6c12c3b0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AU" sz="1100">
                <a:latin typeface="Arial"/>
                <a:ea typeface="Arial"/>
                <a:cs typeface="Arial"/>
                <a:sym typeface="Arial"/>
              </a:rPr>
              <a:t>Here the evaluation metrics used to assess the performance of the LinearSVC model.</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AU" sz="1100">
                <a:latin typeface="Arial"/>
                <a:ea typeface="Arial"/>
                <a:cs typeface="Arial"/>
                <a:sym typeface="Arial"/>
              </a:rPr>
              <a:t>Accuracy:</a:t>
            </a:r>
            <a:r>
              <a:rPr lang="en-AU" sz="1100">
                <a:latin typeface="Arial"/>
                <a:ea typeface="Arial"/>
                <a:cs typeface="Arial"/>
                <a:sym typeface="Arial"/>
              </a:rPr>
              <a:t> This measures the overall proportion of correct predictions made by the model.</a:t>
            </a:r>
            <a:br>
              <a:rPr lang="en-AU"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Confusion Matrix:</a:t>
            </a:r>
            <a:r>
              <a:rPr lang="en-AU" sz="1100">
                <a:latin typeface="Arial"/>
                <a:ea typeface="Arial"/>
                <a:cs typeface="Arial"/>
                <a:sym typeface="Arial"/>
              </a:rPr>
              <a:t> This visualizes the number of correct and incorrect predictions for each class (stressful vs. non-stressful). It helps us understand the model's strengths and weaknesses in classifying each class.</a:t>
            </a:r>
            <a:br>
              <a:rPr lang="en-AU"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Classification Report:</a:t>
            </a:r>
            <a:r>
              <a:rPr lang="en-AU" sz="1100">
                <a:latin typeface="Arial"/>
                <a:ea typeface="Arial"/>
                <a:cs typeface="Arial"/>
                <a:sym typeface="Arial"/>
              </a:rPr>
              <a:t> This provides detailed information about the model's performance, including precision, recall, and F1-score for each class.</a:t>
            </a:r>
            <a:br>
              <a:rPr lang="en-AU" sz="1100">
                <a:latin typeface="Arial"/>
                <a:ea typeface="Arial"/>
                <a:cs typeface="Arial"/>
                <a:sym typeface="Arial"/>
              </a:rPr>
            </a:b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Precision</a:t>
            </a:r>
            <a:r>
              <a:rPr lang="en-AU" sz="1100">
                <a:latin typeface="Arial"/>
                <a:ea typeface="Arial"/>
                <a:cs typeface="Arial"/>
                <a:sym typeface="Arial"/>
              </a:rPr>
              <a:t> measures the proportion of correct positive predictions.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Recall</a:t>
            </a:r>
            <a:r>
              <a:rPr lang="en-AU" sz="1100">
                <a:latin typeface="Arial"/>
                <a:ea typeface="Arial"/>
                <a:cs typeface="Arial"/>
                <a:sym typeface="Arial"/>
              </a:rPr>
              <a:t> measures the proportion of actual positive cases that were correctly identified.</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F1-score</a:t>
            </a:r>
            <a:r>
              <a:rPr lang="en-AU" sz="1100">
                <a:latin typeface="Arial"/>
                <a:ea typeface="Arial"/>
                <a:cs typeface="Arial"/>
                <a:sym typeface="Arial"/>
              </a:rPr>
              <a:t> is the harmonic mean of precision and recall, providing a balanced measure of performance.  </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ROC AUC Score:</a:t>
            </a:r>
            <a:r>
              <a:rPr lang="en-AU" sz="1100">
                <a:latin typeface="Arial"/>
                <a:ea typeface="Arial"/>
                <a:cs typeface="Arial"/>
                <a:sym typeface="Arial"/>
              </a:rPr>
              <a:t> This metric is used for imbalanced datasets like ours. It measures the model's ability to distinguish between the two classes. An AUC-ROC score closer to 1 indicates better performance.</a:t>
            </a:r>
            <a:br>
              <a:rPr lang="en-AU" sz="1100">
                <a:latin typeface="Arial"/>
                <a:ea typeface="Arial"/>
                <a:cs typeface="Arial"/>
                <a:sym typeface="Arial"/>
              </a:rPr>
            </a:b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AU" sz="1100">
                <a:latin typeface="Arial"/>
                <a:ea typeface="Arial"/>
                <a:cs typeface="Arial"/>
                <a:sym typeface="Arial"/>
              </a:rPr>
              <a:t>By using these evaluation metrics, we can comprehensively assess the performance of the LinearSVC model and identify areas for improvement.</a:t>
            </a:r>
            <a:endParaRPr sz="1100">
              <a:latin typeface="Arial"/>
              <a:ea typeface="Arial"/>
              <a:cs typeface="Arial"/>
              <a:sym typeface="Arial"/>
            </a:endParaRPr>
          </a:p>
          <a:p>
            <a:pPr indent="-228600" lvl="0" marL="457200" marR="0" rtl="0" algn="l">
              <a:lnSpc>
                <a:spcPct val="100000"/>
              </a:lnSpc>
              <a:spcBef>
                <a:spcPts val="1200"/>
              </a:spcBef>
              <a:spcAft>
                <a:spcPts val="0"/>
              </a:spcAft>
              <a:buSzPts val="1400"/>
              <a:buNone/>
            </a:pPr>
            <a:r>
              <a:t/>
            </a:r>
            <a:endParaRPr/>
          </a:p>
        </p:txBody>
      </p:sp>
      <p:sp>
        <p:nvSpPr>
          <p:cNvPr id="224" name="Google Shape;224;g30b6c12c3b0_0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b6c12c3b0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30b6c12c3b0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This confusion matrix visualizes the performance of the model in classifying stress and non-stress posts.</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Key Findings:</a:t>
            </a:r>
            <a:br>
              <a:rPr b="1" lang="en-AU"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AU" sz="1100">
                <a:latin typeface="Arial"/>
                <a:ea typeface="Arial"/>
                <a:cs typeface="Arial"/>
                <a:sym typeface="Arial"/>
              </a:rPr>
              <a:t>Overall Accuracy:</a:t>
            </a:r>
            <a:r>
              <a:rPr lang="en-AU" sz="1100">
                <a:latin typeface="Arial"/>
                <a:ea typeface="Arial"/>
                <a:cs typeface="Arial"/>
                <a:sym typeface="Arial"/>
              </a:rPr>
              <a:t> 89% of samples were correctly classified, indicating good overall performance.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Class-wise Performance:</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Stress:</a:t>
            </a:r>
            <a:r>
              <a:rPr lang="en-AU" sz="1100">
                <a:latin typeface="Arial"/>
                <a:ea typeface="Arial"/>
                <a:cs typeface="Arial"/>
                <a:sym typeface="Arial"/>
              </a:rPr>
              <a:t> The model achieved a precision of 0.90, recall of 0.92, and F1-score of 0.91, demonstrating strong performance in detecting stress.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Non-Stress:</a:t>
            </a:r>
            <a:r>
              <a:rPr lang="en-AU" sz="1100">
                <a:latin typeface="Arial"/>
                <a:ea typeface="Arial"/>
                <a:cs typeface="Arial"/>
                <a:sym typeface="Arial"/>
              </a:rPr>
              <a:t> The model achieved a precision of 0.88, recall of 0.85, and F1-score of 0.87, indicating good performance in detecting non-stress.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AU" sz="1100">
                <a:latin typeface="Arial"/>
                <a:ea typeface="Arial"/>
                <a:cs typeface="Arial"/>
                <a:sym typeface="Arial"/>
              </a:rPr>
              <a:t>Implications: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AU" sz="1100">
                <a:latin typeface="Arial"/>
                <a:ea typeface="Arial"/>
                <a:cs typeface="Arial"/>
                <a:sym typeface="Arial"/>
              </a:rPr>
              <a:t>The overall good performance of 89% accuracy suggests that the LinearSVC model is effective in detecting stress in social media text.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However, the class imbalance may be impacting the model's performance, potentially leading to a bias towards predicting non-stressful posts.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AU" sz="1100">
                <a:latin typeface="Arial"/>
                <a:ea typeface="Arial"/>
                <a:cs typeface="Arial"/>
                <a:sym typeface="Arial"/>
              </a:rPr>
              <a:t>By analyzing this confusion matrix, we gain a better understanding of the model's strengths and weaknesses, which can inform further improvements.</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232" name="Google Shape;232;g30b6c12c3b0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SzPts val="1400"/>
              <a:buFont typeface="Arial"/>
              <a:buNone/>
            </a:pPr>
            <a:r>
              <a:t/>
            </a:r>
            <a:endParaRPr/>
          </a:p>
          <a:p>
            <a:pPr indent="-298450" lvl="0" marL="457200" rtl="0" algn="l">
              <a:lnSpc>
                <a:spcPct val="115000"/>
              </a:lnSpc>
              <a:spcBef>
                <a:spcPts val="1200"/>
              </a:spcBef>
              <a:spcAft>
                <a:spcPts val="0"/>
              </a:spcAft>
              <a:buClr>
                <a:schemeClr val="dk1"/>
              </a:buClr>
              <a:buSzPts val="1100"/>
              <a:buChar char="●"/>
            </a:pPr>
            <a:r>
              <a:rPr lang="en-AU"/>
              <a:t>T</a:t>
            </a:r>
            <a:r>
              <a:rPr lang="en-AU"/>
              <a:t>o give you a brief overview, agenda for today includes:</a:t>
            </a:r>
            <a:endParaRPr/>
          </a:p>
          <a:p>
            <a:pPr indent="-298450" lvl="1" marL="914400" rtl="0" algn="l">
              <a:lnSpc>
                <a:spcPct val="115000"/>
              </a:lnSpc>
              <a:spcBef>
                <a:spcPts val="0"/>
              </a:spcBef>
              <a:spcAft>
                <a:spcPts val="0"/>
              </a:spcAft>
              <a:buClr>
                <a:schemeClr val="dk1"/>
              </a:buClr>
              <a:buSzPts val="1100"/>
              <a:buChar char="○"/>
            </a:pPr>
            <a:r>
              <a:rPr lang="en-AU"/>
              <a:t>A quick introduction to myself and my background.</a:t>
            </a:r>
            <a:endParaRPr/>
          </a:p>
          <a:p>
            <a:pPr indent="-298450" lvl="1" marL="914400" rtl="0" algn="l">
              <a:lnSpc>
                <a:spcPct val="115000"/>
              </a:lnSpc>
              <a:spcBef>
                <a:spcPts val="0"/>
              </a:spcBef>
              <a:spcAft>
                <a:spcPts val="0"/>
              </a:spcAft>
              <a:buClr>
                <a:schemeClr val="dk1"/>
              </a:buClr>
              <a:buSzPts val="1100"/>
              <a:buChar char="○"/>
            </a:pPr>
            <a:r>
              <a:rPr lang="en-AU"/>
              <a:t>A detailed look at the project context and the business problem we're trying to solve.</a:t>
            </a:r>
            <a:endParaRPr/>
          </a:p>
          <a:p>
            <a:pPr indent="-298450" lvl="1" marL="914400" rtl="0" algn="l">
              <a:lnSpc>
                <a:spcPct val="115000"/>
              </a:lnSpc>
              <a:spcBef>
                <a:spcPts val="0"/>
              </a:spcBef>
              <a:spcAft>
                <a:spcPts val="0"/>
              </a:spcAft>
              <a:buClr>
                <a:schemeClr val="dk1"/>
              </a:buClr>
              <a:buSzPts val="1100"/>
              <a:buChar char="○"/>
            </a:pPr>
            <a:r>
              <a:rPr lang="en-AU"/>
              <a:t>A discussion of the business and data science considerations that went into this project.</a:t>
            </a:r>
            <a:endParaRPr/>
          </a:p>
          <a:p>
            <a:pPr indent="-298450" lvl="1" marL="914400" rtl="0" algn="l">
              <a:lnSpc>
                <a:spcPct val="115000"/>
              </a:lnSpc>
              <a:spcBef>
                <a:spcPts val="0"/>
              </a:spcBef>
              <a:spcAft>
                <a:spcPts val="0"/>
              </a:spcAft>
              <a:buClr>
                <a:schemeClr val="dk1"/>
              </a:buClr>
              <a:buSzPts val="1100"/>
              <a:buChar char="○"/>
            </a:pPr>
            <a:r>
              <a:rPr lang="en-AU"/>
              <a:t>A comprehensive overview of the data we used.</a:t>
            </a:r>
            <a:endParaRPr/>
          </a:p>
          <a:p>
            <a:pPr indent="-298450" lvl="1" marL="914400" rtl="0" algn="l">
              <a:lnSpc>
                <a:spcPct val="115000"/>
              </a:lnSpc>
              <a:spcBef>
                <a:spcPts val="0"/>
              </a:spcBef>
              <a:spcAft>
                <a:spcPts val="0"/>
              </a:spcAft>
              <a:buClr>
                <a:schemeClr val="dk1"/>
              </a:buClr>
              <a:buSzPts val="1100"/>
              <a:buChar char="○"/>
            </a:pPr>
            <a:r>
              <a:rPr lang="en-AU"/>
              <a:t>A deep dive into the data exploration process.</a:t>
            </a:r>
            <a:endParaRPr/>
          </a:p>
          <a:p>
            <a:pPr indent="-298450" lvl="1" marL="914400" rtl="0" algn="l">
              <a:lnSpc>
                <a:spcPct val="115000"/>
              </a:lnSpc>
              <a:spcBef>
                <a:spcPts val="0"/>
              </a:spcBef>
              <a:spcAft>
                <a:spcPts val="0"/>
              </a:spcAft>
              <a:buClr>
                <a:schemeClr val="dk1"/>
              </a:buClr>
              <a:buSzPts val="1100"/>
              <a:buChar char="○"/>
            </a:pPr>
            <a:r>
              <a:rPr lang="en-AU"/>
              <a:t>A breakdown of how we split the data for training and testing.</a:t>
            </a:r>
            <a:endParaRPr/>
          </a:p>
          <a:p>
            <a:pPr indent="-298450" lvl="1" marL="914400" rtl="0" algn="l">
              <a:lnSpc>
                <a:spcPct val="115000"/>
              </a:lnSpc>
              <a:spcBef>
                <a:spcPts val="0"/>
              </a:spcBef>
              <a:spcAft>
                <a:spcPts val="0"/>
              </a:spcAft>
              <a:buClr>
                <a:schemeClr val="dk1"/>
              </a:buClr>
              <a:buSzPts val="1100"/>
              <a:buChar char="○"/>
            </a:pPr>
            <a:r>
              <a:rPr lang="en-AU"/>
              <a:t>A recap of the data overview.</a:t>
            </a:r>
            <a:endParaRPr/>
          </a:p>
          <a:p>
            <a:pPr indent="-298450" lvl="1" marL="914400" rtl="0" algn="l">
              <a:lnSpc>
                <a:spcPct val="115000"/>
              </a:lnSpc>
              <a:spcBef>
                <a:spcPts val="0"/>
              </a:spcBef>
              <a:spcAft>
                <a:spcPts val="0"/>
              </a:spcAft>
              <a:buClr>
                <a:schemeClr val="dk1"/>
              </a:buClr>
              <a:buSzPts val="1100"/>
              <a:buChar char="○"/>
            </a:pPr>
            <a:r>
              <a:rPr lang="en-AU"/>
              <a:t>A presentation of the final deliverable.</a:t>
            </a:r>
            <a:endParaRPr/>
          </a:p>
          <a:p>
            <a:pPr indent="-298450" lvl="1" marL="914400" rtl="0" algn="l">
              <a:lnSpc>
                <a:spcPct val="115000"/>
              </a:lnSpc>
              <a:spcBef>
                <a:spcPts val="0"/>
              </a:spcBef>
              <a:spcAft>
                <a:spcPts val="0"/>
              </a:spcAft>
              <a:buClr>
                <a:schemeClr val="dk1"/>
              </a:buClr>
              <a:buSzPts val="1100"/>
              <a:buChar char="○"/>
            </a:pPr>
            <a:r>
              <a:rPr lang="en-AU"/>
              <a:t>A summary of our findings, conclusions, and future steps.</a:t>
            </a:r>
            <a:endParaRPr/>
          </a:p>
          <a:p>
            <a:pPr indent="-298450" lvl="1" marL="914400" rtl="0" algn="l">
              <a:lnSpc>
                <a:spcPct val="115000"/>
              </a:lnSpc>
              <a:spcBef>
                <a:spcPts val="0"/>
              </a:spcBef>
              <a:spcAft>
                <a:spcPts val="0"/>
              </a:spcAft>
              <a:buClr>
                <a:schemeClr val="dk1"/>
              </a:buClr>
              <a:buSzPts val="1100"/>
              <a:buChar char="○"/>
            </a:pPr>
            <a:r>
              <a:rPr lang="en-AU"/>
              <a:t>And finally, an appendix for any additional information.</a:t>
            </a:r>
            <a:endParaRPr/>
          </a:p>
          <a:p>
            <a:pPr indent="0" lvl="0" marL="0" rtl="0" algn="l">
              <a:lnSpc>
                <a:spcPct val="115000"/>
              </a:lnSpc>
              <a:spcBef>
                <a:spcPts val="1200"/>
              </a:spcBef>
              <a:spcAft>
                <a:spcPts val="0"/>
              </a:spcAft>
              <a:buClr>
                <a:schemeClr val="dk1"/>
              </a:buClr>
              <a:buSzPts val="1100"/>
              <a:buFont typeface="Arial"/>
              <a:buNone/>
            </a:pPr>
            <a:r>
              <a:rPr lang="en-AU"/>
              <a:t>I hope this outline provides a clear understanding of what we'll be covering today. Let's get started!</a:t>
            </a:r>
            <a:endParaRPr/>
          </a:p>
          <a:p>
            <a:pPr indent="-228600" lvl="0" marL="457200" marR="0" rtl="0" algn="l">
              <a:lnSpc>
                <a:spcPct val="100000"/>
              </a:lnSpc>
              <a:spcBef>
                <a:spcPts val="1200"/>
              </a:spcBef>
              <a:spcAft>
                <a:spcPts val="0"/>
              </a:spcAft>
              <a:buSzPts val="1400"/>
              <a:buNone/>
            </a:pPr>
            <a:r>
              <a:t/>
            </a:r>
            <a:endParaRPr/>
          </a:p>
        </p:txBody>
      </p:sp>
      <p:sp>
        <p:nvSpPr>
          <p:cNvPr id="98" name="Google Shape;9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b6c12c3b0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30b6c12c3b0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This classification report summarizes the performance of the model on the test dataset.</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Key Findings:</a:t>
            </a:r>
            <a:br>
              <a:rPr b="1" lang="en-AU"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AU" sz="1100">
                <a:latin typeface="Arial"/>
                <a:ea typeface="Arial"/>
                <a:cs typeface="Arial"/>
                <a:sym typeface="Arial"/>
              </a:rPr>
              <a:t>Overall Accuracy:</a:t>
            </a:r>
            <a:r>
              <a:rPr lang="en-AU" sz="1100">
                <a:latin typeface="Arial"/>
                <a:ea typeface="Arial"/>
                <a:cs typeface="Arial"/>
                <a:sym typeface="Arial"/>
              </a:rPr>
              <a:t> 89% of samples were correctly classified, indicating strong overall performance.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Class-wise Performance:</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Stress:</a:t>
            </a:r>
            <a:r>
              <a:rPr lang="en-AU" sz="1100">
                <a:latin typeface="Arial"/>
                <a:ea typeface="Arial"/>
                <a:cs typeface="Arial"/>
                <a:sym typeface="Arial"/>
              </a:rPr>
              <a:t> The model achieved a precision of 0.90, recall of 0.92, and F1-score of 0.91, demonstrating excellent performance in detecting stress.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Non-Stress:</a:t>
            </a:r>
            <a:r>
              <a:rPr lang="en-AU" sz="1100">
                <a:latin typeface="Arial"/>
                <a:ea typeface="Arial"/>
                <a:cs typeface="Arial"/>
                <a:sym typeface="Arial"/>
              </a:rPr>
              <a:t> The model achieved a precision of 0.88, recall of 0.85, and F1-score of 0.87, indicating good performance in detecting non-stress.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Implications: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The strong overall performance suggests that the LinearSVC model is effective in detecting stress in social media text.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However, the class imbalance may be impacting the model's performance, potentially leading to a bias towards predicting non-stressful posts.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AU" sz="1100">
                <a:latin typeface="Arial"/>
                <a:ea typeface="Arial"/>
                <a:cs typeface="Arial"/>
                <a:sym typeface="Arial"/>
              </a:rPr>
              <a:t>By analyzing this classification report, we gain a comprehensive understanding of the model's performance and can identify areas for improvement, such as addressing the class imbalance.</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240" name="Google Shape;240;g30b6c12c3b0_0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fc36130ab1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2fc36130ab1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AU" sz="1100">
                <a:latin typeface="Arial"/>
                <a:ea typeface="Arial"/>
                <a:cs typeface="Arial"/>
                <a:sym typeface="Arial"/>
              </a:rPr>
              <a:t>This graph illustrates how the model's accuracy and loss changed during training.</a:t>
            </a:r>
            <a:br>
              <a:rPr lang="en-AU" sz="1100">
                <a:latin typeface="Arial"/>
                <a:ea typeface="Arial"/>
                <a:cs typeface="Arial"/>
                <a:sym typeface="Arial"/>
              </a:rPr>
            </a:b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AU" sz="1100">
                <a:latin typeface="Arial"/>
                <a:ea typeface="Arial"/>
                <a:cs typeface="Arial"/>
                <a:sym typeface="Arial"/>
              </a:rPr>
              <a:t>Key Findings:</a:t>
            </a:r>
            <a:br>
              <a:rPr b="1" lang="en-AU"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AU" sz="1100">
                <a:latin typeface="Arial"/>
                <a:ea typeface="Arial"/>
                <a:cs typeface="Arial"/>
                <a:sym typeface="Arial"/>
              </a:rPr>
              <a:t>Improving Accuracy:</a:t>
            </a:r>
            <a:r>
              <a:rPr lang="en-AU" sz="1100">
                <a:latin typeface="Arial"/>
                <a:ea typeface="Arial"/>
                <a:cs typeface="Arial"/>
                <a:sym typeface="Arial"/>
              </a:rPr>
              <a:t> The model learned from the data over time, resulting in higher accuracy.</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Decreasing Loss:</a:t>
            </a:r>
            <a:r>
              <a:rPr lang="en-AU" sz="1100">
                <a:latin typeface="Arial"/>
                <a:ea typeface="Arial"/>
                <a:cs typeface="Arial"/>
                <a:sym typeface="Arial"/>
              </a:rPr>
              <a:t> The model minimized errors as training progressed.</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Overfitting Potential:</a:t>
            </a:r>
            <a:r>
              <a:rPr lang="en-AU" sz="1100">
                <a:latin typeface="Arial"/>
                <a:ea typeface="Arial"/>
                <a:cs typeface="Arial"/>
                <a:sym typeface="Arial"/>
              </a:rPr>
              <a:t> There are signs of overfitting, which means the model might be memorizing the training data too well and not generalizing well to new data.</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AU" sz="1100">
                <a:latin typeface="Arial"/>
                <a:ea typeface="Arial"/>
                <a:cs typeface="Arial"/>
                <a:sym typeface="Arial"/>
              </a:rPr>
              <a:t>Implications:</a:t>
            </a:r>
            <a:br>
              <a:rPr b="1" lang="en-AU"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AU" sz="1100">
                <a:latin typeface="Arial"/>
                <a:ea typeface="Arial"/>
                <a:cs typeface="Arial"/>
                <a:sym typeface="Arial"/>
              </a:rPr>
              <a:t>The high training accuracy is promising, but the potential for overfitting needs to be addressed.</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Techniques like early stopping or regularization can help prevent overfitting and improve the model's generalization performance.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AU" sz="1100">
                <a:latin typeface="Arial"/>
                <a:ea typeface="Arial"/>
                <a:cs typeface="Arial"/>
                <a:sym typeface="Arial"/>
              </a:rPr>
              <a:t>By analyzing this training progress, we can gain insights into the model's behavior and identify areas for optimization.</a:t>
            </a:r>
            <a:endParaRPr sz="1100">
              <a:latin typeface="Arial"/>
              <a:ea typeface="Arial"/>
              <a:cs typeface="Arial"/>
              <a:sym typeface="Arial"/>
            </a:endParaRPr>
          </a:p>
          <a:p>
            <a:pPr indent="0" lvl="0" marL="0" marR="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48" name="Google Shape;248;g2fc36130ab1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b6c12c3b0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30b6c12c3b0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This ROC curve illustrates the performance of the LSTM model in distinguishing between stress and non-stress posts.</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Key Findings:</a:t>
            </a:r>
            <a:br>
              <a:rPr b="1" lang="en-AU"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AU" sz="1100">
                <a:latin typeface="Arial"/>
                <a:ea typeface="Arial"/>
                <a:cs typeface="Arial"/>
                <a:sym typeface="Arial"/>
              </a:rPr>
              <a:t>AUC-ROC Score:</a:t>
            </a:r>
            <a:r>
              <a:rPr lang="en-AU" sz="1100">
                <a:latin typeface="Arial"/>
                <a:ea typeface="Arial"/>
                <a:cs typeface="Arial"/>
                <a:sym typeface="Arial"/>
              </a:rPr>
              <a:t> 0.92, indicating strong overall performance. This means the model is effective at separating stress and non-stress posts.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Curve Shape:</a:t>
            </a:r>
            <a:r>
              <a:rPr lang="en-AU" sz="1100">
                <a:latin typeface="Arial"/>
                <a:ea typeface="Arial"/>
                <a:cs typeface="Arial"/>
                <a:sym typeface="Arial"/>
              </a:rPr>
              <a:t> The upward-sloping curve suggests good discrimination ability. This indicates that the model can effectively distinguish between the two classes across different thresholds.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AU" sz="1100">
                <a:latin typeface="Arial"/>
                <a:ea typeface="Arial"/>
                <a:cs typeface="Arial"/>
                <a:sym typeface="Arial"/>
              </a:rPr>
              <a:t>Implications:</a:t>
            </a:r>
            <a:br>
              <a:rPr b="1" lang="en-AU"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AU" sz="1100">
                <a:latin typeface="Arial"/>
                <a:ea typeface="Arial"/>
                <a:cs typeface="Arial"/>
                <a:sym typeface="Arial"/>
              </a:rPr>
              <a:t>The high AUC-ROC score demonstrates that the LSTM model is an effective tool for stress detection.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To achieve the desired balance between sensitivity and specificity, you can select an appropriate threshold based on the specific requirements of your application.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AU" sz="1100">
                <a:latin typeface="Arial"/>
                <a:ea typeface="Arial"/>
                <a:cs typeface="Arial"/>
                <a:sym typeface="Arial"/>
              </a:rPr>
              <a:t>By analyzing this ROC curve, we can gain further insights into the model's performance and make informed decisions regarding its deployment.</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sz="1100">
              <a:latin typeface="Arial"/>
              <a:ea typeface="Arial"/>
              <a:cs typeface="Arial"/>
              <a:sym typeface="Arial"/>
            </a:endParaRPr>
          </a:p>
        </p:txBody>
      </p:sp>
      <p:sp>
        <p:nvSpPr>
          <p:cNvPr id="256" name="Google Shape;256;g30b6c12c3b0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b6c12c3b0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30b6c12c3b0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This web application allows users to enter a sentence and receive a prediction about the level of stress expressed in the text.</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Sample Sentence:</a:t>
            </a:r>
            <a:r>
              <a:rPr lang="en-AU" sz="1100">
                <a:latin typeface="Arial"/>
                <a:ea typeface="Arial"/>
                <a:cs typeface="Arial"/>
                <a:sym typeface="Arial"/>
              </a:rPr>
              <a:t> "I can't believe I'm still up. It's already midnight. I have so much to do tomorrow, and I feel like I haven't accomplished anything today. My head is spinning, and I can't seem to focus. I just want to crawl into bed and disappear. I'm so tired and overwhelmed. I don't know how I'm going to make it through this week."</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When this sentence is entered into the application, the model predicts </a:t>
            </a:r>
            <a:r>
              <a:rPr b="1" lang="en-AU" sz="1100">
                <a:latin typeface="Arial"/>
                <a:ea typeface="Arial"/>
                <a:cs typeface="Arial"/>
                <a:sym typeface="Arial"/>
              </a:rPr>
              <a:t>high stress levels</a:t>
            </a:r>
            <a:r>
              <a:rPr lang="en-AU" sz="1100">
                <a:latin typeface="Arial"/>
                <a:ea typeface="Arial"/>
                <a:cs typeface="Arial"/>
                <a:sym typeface="Arial"/>
              </a:rPr>
              <a:t>. This demonstrates the model's ability to accurately detect stress in text.</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By deploying this web application, we can make our stress detection model accessible to a wider audience and potentially provide valuable insights for individuals struggling with mental health challenges.</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264" name="Google Shape;264;g30b6c12c3b0_0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fc36130ab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2fc36130ab1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This slide demonstrates how the application handles a </a:t>
            </a:r>
            <a:r>
              <a:rPr b="1" lang="en-AU" sz="1100">
                <a:latin typeface="Arial"/>
                <a:ea typeface="Arial"/>
                <a:cs typeface="Arial"/>
                <a:sym typeface="Arial"/>
              </a:rPr>
              <a:t>non-stressful</a:t>
            </a:r>
            <a:r>
              <a:rPr lang="en-AU" sz="1100">
                <a:latin typeface="Arial"/>
                <a:ea typeface="Arial"/>
                <a:cs typeface="Arial"/>
                <a:sym typeface="Arial"/>
              </a:rPr>
              <a:t> sentence.</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Sample Sentence:</a:t>
            </a:r>
            <a:r>
              <a:rPr lang="en-AU" sz="1100">
                <a:latin typeface="Arial"/>
                <a:ea typeface="Arial"/>
                <a:cs typeface="Arial"/>
                <a:sym typeface="Arial"/>
              </a:rPr>
              <a:t> "Today was absolutely perfect! I woke up feeling refreshed and excited for the day ahead. I spent the morning enjoying a leisurely breakfast with my loved ones, followed by a long walk in the park. The sun was shining, the birds were singing, and I couldn't help but smile. I felt a sense of peace and contentment that I haven't experienced in a long time. It's truly amazing how a simple day filled with gratitude and joy can make such a difference."</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When this sentence is entered into the application, the model correctly predicts </a:t>
            </a:r>
            <a:r>
              <a:rPr b="1" lang="en-AU" sz="1100">
                <a:latin typeface="Arial"/>
                <a:ea typeface="Arial"/>
                <a:cs typeface="Arial"/>
                <a:sym typeface="Arial"/>
              </a:rPr>
              <a:t>low stress levels</a:t>
            </a:r>
            <a:r>
              <a:rPr lang="en-AU" sz="1100">
                <a:latin typeface="Arial"/>
                <a:ea typeface="Arial"/>
                <a:cs typeface="Arial"/>
                <a:sym typeface="Arial"/>
              </a:rPr>
              <a:t>. This demonstrates the model's ability to accurately identify non-stressful text.</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lang="en-AU" sz="1100">
                <a:latin typeface="Arial"/>
                <a:ea typeface="Arial"/>
                <a:cs typeface="Arial"/>
                <a:sym typeface="Arial"/>
              </a:rPr>
              <a:t>By testing the application with both stressful and non-stressful sentences, we can validate its effectiveness in detecting stress across different scenarios.</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273" name="Google Shape;273;g2fc36130ab1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SzPts val="1400"/>
              <a:buFont typeface="Arial"/>
              <a:buNone/>
            </a:pPr>
            <a:r>
              <a:t/>
            </a:r>
            <a:endParaRPr/>
          </a:p>
          <a:p>
            <a:pPr indent="-139700" lvl="0" marL="457200" rtl="0" algn="l">
              <a:lnSpc>
                <a:spcPct val="100000"/>
              </a:lnSpc>
              <a:spcBef>
                <a:spcPts val="0"/>
              </a:spcBef>
              <a:spcAft>
                <a:spcPts val="0"/>
              </a:spcAft>
              <a:buSzPts val="1400"/>
              <a:buFont typeface="Arial"/>
              <a:buNone/>
            </a:pPr>
            <a:r>
              <a:t/>
            </a:r>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Stress Detection Model:</a:t>
            </a:r>
            <a:r>
              <a:rPr lang="en-AU" sz="1100">
                <a:latin typeface="Arial"/>
                <a:ea typeface="Arial"/>
                <a:cs typeface="Arial"/>
                <a:sym typeface="Arial"/>
              </a:rPr>
              <a:t> successfully developed an NLP-based model to detect stress in social media text. This model leverages the power of natural language processing to identify patterns and cues associated with stress.</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Model Performance:</a:t>
            </a:r>
            <a:r>
              <a:rPr lang="en-AU" sz="1100">
                <a:latin typeface="Arial"/>
                <a:ea typeface="Arial"/>
                <a:cs typeface="Arial"/>
                <a:sym typeface="Arial"/>
              </a:rPr>
              <a:t> The model achieved high accuracy and F1-score, demonstrating strong performance in classifying stress and non-stress posts. This indicates that the model is effective in detecting stress accurately.</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Class Imbalance:</a:t>
            </a:r>
            <a:r>
              <a:rPr lang="en-AU" sz="1100">
                <a:latin typeface="Arial"/>
                <a:ea typeface="Arial"/>
                <a:cs typeface="Arial"/>
                <a:sym typeface="Arial"/>
              </a:rPr>
              <a:t> addressed the class imbalance issue in our dataset, which can affect model performance. Techniques like class weighting or oversampling were employed to mitigate the impact of this imbalance.</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Future Directions:</a:t>
            </a:r>
            <a:r>
              <a:rPr lang="en-AU" sz="1100">
                <a:latin typeface="Arial"/>
                <a:ea typeface="Arial"/>
                <a:cs typeface="Arial"/>
                <a:sym typeface="Arial"/>
              </a:rPr>
              <a:t> While the model shows promising results, there are areas for further improvement. Potential future research directions include exploring different NLP techniques, expanding the dataset, and refining the model's ability to handle different language styles and dialects.</a:t>
            </a:r>
            <a:br>
              <a:rPr lang="en-AU" sz="1100">
                <a:latin typeface="Arial"/>
                <a:ea typeface="Arial"/>
                <a:cs typeface="Arial"/>
                <a:sym typeface="Arial"/>
              </a:rPr>
            </a:br>
            <a:endParaRPr sz="1100">
              <a:latin typeface="Arial"/>
              <a:ea typeface="Arial"/>
              <a:cs typeface="Arial"/>
              <a:sym typeface="Arial"/>
            </a:endParaRPr>
          </a:p>
          <a:p>
            <a:pPr indent="-228600" lvl="0" marL="45720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282" name="Google Shape;28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c36130ab1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fc36130ab1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SzPts val="1400"/>
              <a:buFont typeface="Arial"/>
              <a:buNone/>
            </a:pPr>
            <a:r>
              <a:t/>
            </a:r>
            <a:endParaRPr/>
          </a:p>
          <a:p>
            <a:pPr indent="-1397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Accurate Stress Detection:</a:t>
            </a:r>
            <a:r>
              <a:rPr lang="en-AU" sz="1100">
                <a:latin typeface="Arial"/>
                <a:ea typeface="Arial"/>
                <a:cs typeface="Arial"/>
                <a:sym typeface="Arial"/>
              </a:rPr>
              <a:t> successfully developed a model capable of accurately detecting stress in social media text. This demonstrates the model's effectiveness in identifying individuals who may be struggling.</a:t>
            </a:r>
            <a:br>
              <a:rPr lang="en-AU" sz="1100">
                <a:latin typeface="Arial"/>
                <a:ea typeface="Arial"/>
                <a:cs typeface="Arial"/>
                <a:sym typeface="Arial"/>
              </a:rPr>
            </a:br>
            <a:endParaRPr sz="1100">
              <a:latin typeface="Arial"/>
              <a:ea typeface="Arial"/>
              <a:cs typeface="Arial"/>
              <a:sym typeface="Arial"/>
            </a:endParaRPr>
          </a:p>
          <a:p>
            <a:pPr indent="-1397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Valuable Insights:</a:t>
            </a:r>
            <a:r>
              <a:rPr lang="en-AU" sz="1100">
                <a:latin typeface="Arial"/>
                <a:ea typeface="Arial"/>
                <a:cs typeface="Arial"/>
                <a:sym typeface="Arial"/>
              </a:rPr>
              <a:t> This project provided valuable insights into the linguistic patterns associated with stress and non-stress. These findings can contribute to a deeper understanding of how language reflects emotional states.</a:t>
            </a:r>
            <a:br>
              <a:rPr lang="en-AU" sz="1100">
                <a:latin typeface="Arial"/>
                <a:ea typeface="Arial"/>
                <a:cs typeface="Arial"/>
                <a:sym typeface="Arial"/>
              </a:rPr>
            </a:br>
            <a:endParaRPr sz="1100">
              <a:latin typeface="Arial"/>
              <a:ea typeface="Arial"/>
              <a:cs typeface="Arial"/>
              <a:sym typeface="Arial"/>
            </a:endParaRPr>
          </a:p>
          <a:p>
            <a:pPr indent="-139700" lvl="0" marL="457200" rtl="0" algn="l">
              <a:spcBef>
                <a:spcPts val="0"/>
              </a:spcBef>
              <a:spcAft>
                <a:spcPts val="0"/>
              </a:spcAft>
              <a:buClr>
                <a:schemeClr val="dk1"/>
              </a:buClr>
              <a:buSzPts val="1100"/>
              <a:buFont typeface="Arial"/>
              <a:buNone/>
            </a:pPr>
            <a:r>
              <a:rPr b="1" lang="en-AU" sz="1100">
                <a:latin typeface="Arial"/>
                <a:ea typeface="Arial"/>
                <a:cs typeface="Arial"/>
                <a:sym typeface="Arial"/>
              </a:rPr>
              <a:t>Potential for Early Intervention:</a:t>
            </a:r>
            <a:r>
              <a:rPr lang="en-AU" sz="1100">
                <a:latin typeface="Arial"/>
                <a:ea typeface="Arial"/>
                <a:cs typeface="Arial"/>
                <a:sym typeface="Arial"/>
              </a:rPr>
              <a:t> The model can be used for early identification of individuals at risk of stress. This has significant implications for mental health support and intervention, as early detection can lead to more effective interventions.</a:t>
            </a:r>
            <a:endParaRPr sz="1100">
              <a:latin typeface="Arial"/>
              <a:ea typeface="Arial"/>
              <a:cs typeface="Arial"/>
              <a:sym typeface="Arial"/>
            </a:endParaRPr>
          </a:p>
          <a:p>
            <a:pPr indent="-139700" lvl="0" marL="457200" rtl="0" algn="l">
              <a:lnSpc>
                <a:spcPct val="100000"/>
              </a:lnSpc>
              <a:spcBef>
                <a:spcPts val="0"/>
              </a:spcBef>
              <a:spcAft>
                <a:spcPts val="0"/>
              </a:spcAft>
              <a:buSzPts val="1400"/>
              <a:buFont typeface="Arial"/>
              <a:buNone/>
            </a:pPr>
            <a:r>
              <a:t/>
            </a:r>
            <a:endParaRPr/>
          </a:p>
          <a:p>
            <a:pPr indent="-228600" lvl="0" marL="457200" marR="0" rtl="0" algn="l">
              <a:lnSpc>
                <a:spcPct val="100000"/>
              </a:lnSpc>
              <a:spcBef>
                <a:spcPts val="0"/>
              </a:spcBef>
              <a:spcAft>
                <a:spcPts val="0"/>
              </a:spcAft>
              <a:buSzPts val="1400"/>
              <a:buNone/>
            </a:pPr>
            <a:r>
              <a:t/>
            </a:r>
            <a:endParaRPr/>
          </a:p>
        </p:txBody>
      </p:sp>
      <p:sp>
        <p:nvSpPr>
          <p:cNvPr id="289" name="Google Shape;289;g2fc36130ab1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c36130ab1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fc36130ab1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Clr>
                <a:schemeClr val="dk1"/>
              </a:buClr>
              <a:buSzPts val="1100"/>
              <a:buFont typeface="Arial"/>
              <a:buNone/>
            </a:pPr>
            <a:r>
              <a:rPr b="1" lang="en-AU" sz="1100">
                <a:latin typeface="Arial"/>
                <a:ea typeface="Arial"/>
                <a:cs typeface="Arial"/>
                <a:sym typeface="Arial"/>
              </a:rPr>
              <a:t>Deployment:</a:t>
            </a:r>
            <a:r>
              <a:rPr lang="en-AU" sz="1100">
                <a:latin typeface="Arial"/>
                <a:ea typeface="Arial"/>
                <a:cs typeface="Arial"/>
                <a:sym typeface="Arial"/>
              </a:rPr>
              <a:t> The developed model can be integrated into a real-world application, such as a social media platform or a mental health platform. This would allow for the practical application of the model and its potential benefits in early stress detection.</a:t>
            </a:r>
            <a:br>
              <a:rPr lang="en-AU" sz="1100">
                <a:latin typeface="Arial"/>
                <a:ea typeface="Arial"/>
                <a:cs typeface="Arial"/>
                <a:sym typeface="Arial"/>
              </a:rPr>
            </a:br>
            <a:endParaRPr sz="1100">
              <a:latin typeface="Arial"/>
              <a:ea typeface="Arial"/>
              <a:cs typeface="Arial"/>
              <a:sym typeface="Arial"/>
            </a:endParaRPr>
          </a:p>
          <a:p>
            <a:pPr indent="0" lvl="0" marL="228600" rtl="0" algn="l">
              <a:spcBef>
                <a:spcPts val="0"/>
              </a:spcBef>
              <a:spcAft>
                <a:spcPts val="0"/>
              </a:spcAft>
              <a:buClr>
                <a:schemeClr val="dk1"/>
              </a:buClr>
              <a:buSzPts val="1100"/>
              <a:buFont typeface="Arial"/>
              <a:buNone/>
            </a:pPr>
            <a:r>
              <a:rPr b="1" lang="en-AU" sz="1100">
                <a:latin typeface="Arial"/>
                <a:ea typeface="Arial"/>
                <a:cs typeface="Arial"/>
                <a:sym typeface="Arial"/>
              </a:rPr>
              <a:t>Data Collection:</a:t>
            </a:r>
            <a:r>
              <a:rPr lang="en-AU" sz="1100">
                <a:latin typeface="Arial"/>
                <a:ea typeface="Arial"/>
                <a:cs typeface="Arial"/>
                <a:sym typeface="Arial"/>
              </a:rPr>
              <a:t> To further improve the model's generalizability, it's important to collect more diverse and representative data. This would help the model better understand and detect stress in different contexts and populations.</a:t>
            </a:r>
            <a:br>
              <a:rPr lang="en-AU" sz="1100">
                <a:latin typeface="Arial"/>
                <a:ea typeface="Arial"/>
                <a:cs typeface="Arial"/>
                <a:sym typeface="Arial"/>
              </a:rPr>
            </a:br>
            <a:endParaRPr sz="1100">
              <a:latin typeface="Arial"/>
              <a:ea typeface="Arial"/>
              <a:cs typeface="Arial"/>
              <a:sym typeface="Arial"/>
            </a:endParaRPr>
          </a:p>
          <a:p>
            <a:pPr indent="0" lvl="0" marL="228600" rtl="0" algn="l">
              <a:spcBef>
                <a:spcPts val="0"/>
              </a:spcBef>
              <a:spcAft>
                <a:spcPts val="0"/>
              </a:spcAft>
              <a:buClr>
                <a:schemeClr val="dk1"/>
              </a:buClr>
              <a:buSzPts val="1100"/>
              <a:buFont typeface="Arial"/>
              <a:buNone/>
            </a:pPr>
            <a:r>
              <a:rPr b="1" lang="en-AU" sz="1100">
                <a:latin typeface="Arial"/>
                <a:ea typeface="Arial"/>
                <a:cs typeface="Arial"/>
                <a:sym typeface="Arial"/>
              </a:rPr>
              <a:t>Model Refinement:</a:t>
            </a:r>
            <a:r>
              <a:rPr lang="en-AU" sz="1100">
                <a:latin typeface="Arial"/>
                <a:ea typeface="Arial"/>
                <a:cs typeface="Arial"/>
                <a:sym typeface="Arial"/>
              </a:rPr>
              <a:t> Advanced techniques like transfer learning or ensemble methods can be explored to enhance the model's performance. These techniques can help the model learn from existing knowledge and improve its accuracy.</a:t>
            </a:r>
            <a:br>
              <a:rPr lang="en-AU" sz="1100">
                <a:latin typeface="Arial"/>
                <a:ea typeface="Arial"/>
                <a:cs typeface="Arial"/>
                <a:sym typeface="Arial"/>
              </a:rPr>
            </a:br>
            <a:endParaRPr sz="1100">
              <a:latin typeface="Arial"/>
              <a:ea typeface="Arial"/>
              <a:cs typeface="Arial"/>
              <a:sym typeface="Arial"/>
            </a:endParaRPr>
          </a:p>
          <a:p>
            <a:pPr indent="0" lvl="0" marL="228600" rtl="0" algn="l">
              <a:spcBef>
                <a:spcPts val="0"/>
              </a:spcBef>
              <a:spcAft>
                <a:spcPts val="0"/>
              </a:spcAft>
              <a:buClr>
                <a:schemeClr val="dk1"/>
              </a:buClr>
              <a:buSzPts val="1100"/>
              <a:buFont typeface="Arial"/>
              <a:buNone/>
            </a:pPr>
            <a:r>
              <a:rPr b="1" lang="en-AU" sz="1100">
                <a:latin typeface="Arial"/>
                <a:ea typeface="Arial"/>
                <a:cs typeface="Arial"/>
                <a:sym typeface="Arial"/>
              </a:rPr>
              <a:t>Ethical Considerations:</a:t>
            </a:r>
            <a:r>
              <a:rPr lang="en-AU" sz="1100">
                <a:latin typeface="Arial"/>
                <a:ea typeface="Arial"/>
                <a:cs typeface="Arial"/>
                <a:sym typeface="Arial"/>
              </a:rPr>
              <a:t> It's crucial to address the ethical implications of using AI for mental health detection. This includes ensuring privacy, fairness, and avoiding unintended biases in the model's predictions.</a:t>
            </a:r>
            <a:br>
              <a:rPr lang="en-AU" sz="1100">
                <a:latin typeface="Arial"/>
                <a:ea typeface="Arial"/>
                <a:cs typeface="Arial"/>
                <a:sym typeface="Arial"/>
              </a:rPr>
            </a:br>
            <a:endParaRPr sz="1100">
              <a:latin typeface="Arial"/>
              <a:ea typeface="Arial"/>
              <a:cs typeface="Arial"/>
              <a:sym typeface="Arial"/>
            </a:endParaRPr>
          </a:p>
          <a:p>
            <a:pPr indent="0" lvl="0" marL="228600" rtl="0" algn="l">
              <a:spcBef>
                <a:spcPts val="0"/>
              </a:spcBef>
              <a:spcAft>
                <a:spcPts val="0"/>
              </a:spcAft>
              <a:buClr>
                <a:schemeClr val="dk1"/>
              </a:buClr>
              <a:buSzPts val="1100"/>
              <a:buFont typeface="Arial"/>
              <a:buNone/>
            </a:pPr>
            <a:r>
              <a:rPr lang="en-AU" sz="1100">
                <a:latin typeface="Arial"/>
                <a:ea typeface="Arial"/>
                <a:cs typeface="Arial"/>
                <a:sym typeface="Arial"/>
              </a:rPr>
              <a:t>Overall, this project demonstrates the potential of NLP-based approaches for early stress detection. However, it's important to continue addressing ethical considerations and exploring ways to improve the model's performance and generalizability.</a:t>
            </a:r>
            <a:endParaRPr sz="1100">
              <a:latin typeface="Arial"/>
              <a:ea typeface="Arial"/>
              <a:cs typeface="Arial"/>
              <a:sym typeface="Arial"/>
            </a:endParaRPr>
          </a:p>
          <a:p>
            <a:pPr indent="0" lvl="0" marL="228600" rtl="0" algn="l">
              <a:lnSpc>
                <a:spcPct val="100000"/>
              </a:lnSpc>
              <a:spcBef>
                <a:spcPts val="0"/>
              </a:spcBef>
              <a:spcAft>
                <a:spcPts val="0"/>
              </a:spcAft>
              <a:buSzPts val="1400"/>
              <a:buFont typeface="Arial"/>
              <a:buNone/>
            </a:pPr>
            <a:r>
              <a:t/>
            </a:r>
            <a:endParaRPr/>
          </a:p>
          <a:p>
            <a:pPr indent="-139700" lvl="0" marL="457200" rtl="0" algn="l">
              <a:lnSpc>
                <a:spcPct val="100000"/>
              </a:lnSpc>
              <a:spcBef>
                <a:spcPts val="0"/>
              </a:spcBef>
              <a:spcAft>
                <a:spcPts val="0"/>
              </a:spcAft>
              <a:buSzPts val="1400"/>
              <a:buFont typeface="Arial"/>
              <a:buNone/>
            </a:pPr>
            <a:r>
              <a:t/>
            </a:r>
            <a:endParaRPr/>
          </a:p>
          <a:p>
            <a:pPr indent="-228600" lvl="0" marL="457200" marR="0" rtl="0" algn="l">
              <a:lnSpc>
                <a:spcPct val="100000"/>
              </a:lnSpc>
              <a:spcBef>
                <a:spcPts val="0"/>
              </a:spcBef>
              <a:spcAft>
                <a:spcPts val="0"/>
              </a:spcAft>
              <a:buSzPts val="1400"/>
              <a:buNone/>
            </a:pPr>
            <a:r>
              <a:t/>
            </a:r>
            <a:endParaRPr/>
          </a:p>
        </p:txBody>
      </p:sp>
      <p:sp>
        <p:nvSpPr>
          <p:cNvPr id="296" name="Google Shape;296;g2fc36130ab1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b6c12c3b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30b6c12c3b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Font typeface="Arial"/>
              <a:buNone/>
            </a:pPr>
            <a:r>
              <a:rPr b="1" lang="en-AU" sz="1100">
                <a:latin typeface="Arial"/>
                <a:ea typeface="Arial"/>
                <a:cs typeface="Arial"/>
                <a:sym typeface="Arial"/>
              </a:rPr>
              <a:t>Source:</a:t>
            </a:r>
            <a:r>
              <a:rPr lang="en-AU" sz="1100">
                <a:uFill>
                  <a:noFill/>
                </a:uFill>
                <a:latin typeface="Arial"/>
                <a:ea typeface="Arial"/>
                <a:cs typeface="Arial"/>
                <a:sym typeface="Arial"/>
                <a:hlinkClick r:id="rId2"/>
              </a:rPr>
              <a:t> </a:t>
            </a:r>
            <a:r>
              <a:rPr lang="en-AU" sz="1100" u="sng">
                <a:solidFill>
                  <a:schemeClr val="hlink"/>
                </a:solidFill>
                <a:latin typeface="Arial"/>
                <a:ea typeface="Arial"/>
                <a:cs typeface="Arial"/>
                <a:sym typeface="Arial"/>
                <a:hlinkClick r:id="rId3"/>
              </a:rPr>
              <a:t>Kaggle Dataset</a:t>
            </a:r>
            <a:endParaRPr sz="1100" u="sng">
              <a:solidFill>
                <a:schemeClr val="hlink"/>
              </a:solidFill>
              <a:latin typeface="Arial"/>
              <a:ea typeface="Arial"/>
              <a:cs typeface="Arial"/>
              <a:sym typeface="Arial"/>
            </a:endParaRPr>
          </a:p>
          <a:p>
            <a:pPr indent="0" lvl="0" marL="0" rtl="0" algn="l">
              <a:lnSpc>
                <a:spcPct val="115000"/>
              </a:lnSpc>
              <a:spcBef>
                <a:spcPts val="1200"/>
              </a:spcBef>
              <a:spcAft>
                <a:spcPts val="0"/>
              </a:spcAft>
              <a:buSzPts val="1100"/>
              <a:buFont typeface="Arial"/>
              <a:buNone/>
            </a:pPr>
            <a:r>
              <a:rPr b="1" lang="en-AU" sz="1100">
                <a:latin typeface="Arial"/>
                <a:ea typeface="Arial"/>
                <a:cs typeface="Arial"/>
                <a:sym typeface="Arial"/>
              </a:rPr>
              <a:t>Objective:</a:t>
            </a:r>
            <a:r>
              <a:rPr lang="en-AU" sz="1100">
                <a:latin typeface="Arial"/>
                <a:ea typeface="Arial"/>
                <a:cs typeface="Arial"/>
                <a:sym typeface="Arial"/>
              </a:rPr>
              <a:t> Develop a more accurate and efficient NLP-based approach to automatically detect stress in social media text, enabling early intervention and improved mental health support.</a:t>
            </a:r>
            <a:endParaRPr sz="1100">
              <a:latin typeface="Arial"/>
              <a:ea typeface="Arial"/>
              <a:cs typeface="Arial"/>
              <a:sym typeface="Arial"/>
            </a:endParaRPr>
          </a:p>
          <a:p>
            <a:pPr indent="0" lvl="0" marL="0" rtl="0" algn="l">
              <a:lnSpc>
                <a:spcPct val="115000"/>
              </a:lnSpc>
              <a:spcBef>
                <a:spcPts val="1200"/>
              </a:spcBef>
              <a:spcAft>
                <a:spcPts val="0"/>
              </a:spcAft>
              <a:buSzPts val="1100"/>
              <a:buFont typeface="Arial"/>
              <a:buNone/>
            </a:pPr>
            <a:r>
              <a:rPr b="1" lang="en-AU" sz="1100">
                <a:latin typeface="Arial"/>
                <a:ea typeface="Arial"/>
                <a:cs typeface="Arial"/>
                <a:sym typeface="Arial"/>
              </a:rPr>
              <a:t>Datasets: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AU" sz="1100">
                <a:latin typeface="Arial"/>
                <a:ea typeface="Arial"/>
                <a:cs typeface="Arial"/>
                <a:sym typeface="Arial"/>
              </a:rPr>
              <a:t>We constructed four high-quality datasets using text articles from Reddit and Twitter.</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Each article is labeled with a class value of '0' (Stress Negative) or '1' (Stress Positive).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Annotations were done using an automated DNN-based strategy.</a:t>
            </a:r>
            <a:endParaRPr sz="1100">
              <a:latin typeface="Arial"/>
              <a:ea typeface="Arial"/>
              <a:cs typeface="Arial"/>
              <a:sym typeface="Arial"/>
            </a:endParaRPr>
          </a:p>
          <a:p>
            <a:pPr indent="0" lvl="0" marL="0" rtl="0" algn="l">
              <a:lnSpc>
                <a:spcPct val="115000"/>
              </a:lnSpc>
              <a:spcBef>
                <a:spcPts val="1200"/>
              </a:spcBef>
              <a:spcAft>
                <a:spcPts val="0"/>
              </a:spcAft>
              <a:buSzPts val="1100"/>
              <a:buFont typeface="Arial"/>
              <a:buNone/>
            </a:pPr>
            <a:r>
              <a:rPr b="1" lang="en-AU" sz="1100">
                <a:latin typeface="Arial"/>
                <a:ea typeface="Arial"/>
                <a:cs typeface="Arial"/>
                <a:sym typeface="Arial"/>
              </a:rPr>
              <a:t>Dataset Descriptions: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AU" sz="1100">
                <a:latin typeface="Arial"/>
                <a:ea typeface="Arial"/>
                <a:cs typeface="Arial"/>
                <a:sym typeface="Arial"/>
              </a:rPr>
              <a:t>Reddit Combi:</a:t>
            </a:r>
            <a:r>
              <a:rPr lang="en-AU" sz="1100">
                <a:latin typeface="Arial"/>
                <a:ea typeface="Arial"/>
                <a:cs typeface="Arial"/>
                <a:sym typeface="Arial"/>
              </a:rPr>
              <a:t> This dataset combines title and body text from stress and non-stress related subreddits.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Reddit Title:</a:t>
            </a:r>
            <a:r>
              <a:rPr lang="en-AU" sz="1100">
                <a:latin typeface="Arial"/>
                <a:ea typeface="Arial"/>
                <a:cs typeface="Arial"/>
                <a:sym typeface="Arial"/>
              </a:rPr>
              <a:t> This dataset consists of titles from stress and non-stress related subreddits.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Twitter Full:</a:t>
            </a:r>
            <a:r>
              <a:rPr lang="en-AU" sz="1100">
                <a:latin typeface="Arial"/>
                <a:ea typeface="Arial"/>
                <a:cs typeface="Arial"/>
                <a:sym typeface="Arial"/>
              </a:rPr>
              <a:t> This dataset contains stress and non-stress related tweets.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Twitter Non-Advert:</a:t>
            </a:r>
            <a:r>
              <a:rPr lang="en-AU" sz="1100">
                <a:latin typeface="Arial"/>
                <a:ea typeface="Arial"/>
                <a:cs typeface="Arial"/>
                <a:sym typeface="Arial"/>
              </a:rPr>
              <a:t> This dataset is a denoised version of Twitter Full, removing potential advertisements.</a:t>
            </a:r>
            <a:endParaRPr sz="1100">
              <a:latin typeface="Arial"/>
              <a:ea typeface="Arial"/>
              <a:cs typeface="Arial"/>
              <a:sym typeface="Arial"/>
            </a:endParaRPr>
          </a:p>
          <a:p>
            <a:pPr indent="0" lvl="0" marL="0" rtl="0" algn="l">
              <a:lnSpc>
                <a:spcPct val="115000"/>
              </a:lnSpc>
              <a:spcBef>
                <a:spcPts val="1200"/>
              </a:spcBef>
              <a:spcAft>
                <a:spcPts val="0"/>
              </a:spcAft>
              <a:buSzPts val="1100"/>
              <a:buFont typeface="Arial"/>
              <a:buNone/>
            </a:pPr>
            <a:r>
              <a:rPr b="1" lang="en-AU" sz="1100">
                <a:latin typeface="Arial"/>
                <a:ea typeface="Arial"/>
                <a:cs typeface="Arial"/>
                <a:sym typeface="Arial"/>
              </a:rPr>
              <a:t>Data Exploration:</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AU" sz="1100">
                <a:latin typeface="Arial"/>
                <a:ea typeface="Arial"/>
                <a:cs typeface="Arial"/>
                <a:sym typeface="Arial"/>
              </a:rPr>
              <a:t>We explored the data using Python libraries like pandas to understand the number of rows, column names, and data types.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We examined the first few rows of each DataFrame to get a sense of the content and labels.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We checked for missing values and handled them by dropping rows with missing entries (dropna).</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We preprocessed the data:</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Dropped unnecessary columns (Reddit Combi).</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Cleaned hashtags in Twitter data using regular expressions.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Concatenated all preprocessed DataFrames into a single one.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We analyzed the data distribution:</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Visualized the distribution of stress labels using a bar chart.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Examined the distribution of text length for stress and non-stress articles using a histogram.</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Generated word clouds to visualize frequently used words in stress and non-stress articles.</a:t>
            </a:r>
            <a:endParaRPr sz="1100">
              <a:latin typeface="Arial"/>
              <a:ea typeface="Arial"/>
              <a:cs typeface="Arial"/>
              <a:sym typeface="Arial"/>
            </a:endParaRPr>
          </a:p>
          <a:p>
            <a:pPr indent="0" lvl="0" marL="0" rtl="0" algn="l">
              <a:lnSpc>
                <a:spcPct val="115000"/>
              </a:lnSpc>
              <a:spcBef>
                <a:spcPts val="1200"/>
              </a:spcBef>
              <a:spcAft>
                <a:spcPts val="0"/>
              </a:spcAft>
              <a:buSzPts val="1100"/>
              <a:buFont typeface="Arial"/>
              <a:buNone/>
            </a:pPr>
            <a:r>
              <a:rPr b="1" lang="en-AU" sz="1100">
                <a:latin typeface="Arial"/>
                <a:ea typeface="Arial"/>
                <a:cs typeface="Arial"/>
                <a:sym typeface="Arial"/>
              </a:rPr>
              <a:t>Data Split:</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AU" sz="1100">
                <a:latin typeface="Arial"/>
                <a:ea typeface="Arial"/>
                <a:cs typeface="Arial"/>
                <a:sym typeface="Arial"/>
              </a:rPr>
              <a:t>We split the data into features (title) and target (stress label).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We further split the data into training (80%) and testing (20%) sets for model evaluation.</a:t>
            </a:r>
            <a:endParaRPr/>
          </a:p>
          <a:p>
            <a:pPr indent="-139700" lvl="0" marL="457200" rtl="0" algn="l">
              <a:lnSpc>
                <a:spcPct val="100000"/>
              </a:lnSpc>
              <a:spcBef>
                <a:spcPts val="1200"/>
              </a:spcBef>
              <a:spcAft>
                <a:spcPts val="0"/>
              </a:spcAft>
              <a:buSzPts val="1400"/>
              <a:buFont typeface="Arial"/>
              <a:buNone/>
            </a:pPr>
            <a:r>
              <a:t/>
            </a:r>
            <a:endParaRPr/>
          </a:p>
          <a:p>
            <a:pPr indent="-228600" lvl="0" marL="457200" marR="0" rtl="0" algn="l">
              <a:lnSpc>
                <a:spcPct val="100000"/>
              </a:lnSpc>
              <a:spcBef>
                <a:spcPts val="0"/>
              </a:spcBef>
              <a:spcAft>
                <a:spcPts val="0"/>
              </a:spcAft>
              <a:buSzPts val="1400"/>
              <a:buNone/>
            </a:pPr>
            <a:r>
              <a:t/>
            </a:r>
            <a:endParaRPr/>
          </a:p>
        </p:txBody>
      </p:sp>
      <p:sp>
        <p:nvSpPr>
          <p:cNvPr id="309" name="Google Shape;309;g30b6c12c3b0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39700" lvl="0" marL="457200" rtl="0" algn="l">
              <a:lnSpc>
                <a:spcPct val="100000"/>
              </a:lnSpc>
              <a:spcBef>
                <a:spcPts val="0"/>
              </a:spcBef>
              <a:spcAft>
                <a:spcPts val="0"/>
              </a:spcAft>
              <a:buSzPts val="1400"/>
              <a:buFont typeface="Arial"/>
              <a:buNone/>
            </a:pPr>
            <a:r>
              <a:t/>
            </a:r>
            <a:endParaRPr/>
          </a:p>
          <a:p>
            <a:pPr indent="-317500" lvl="0" marL="457200" rtl="0" algn="l">
              <a:spcBef>
                <a:spcPts val="0"/>
              </a:spcBef>
              <a:spcAft>
                <a:spcPts val="0"/>
              </a:spcAft>
              <a:buSzPts val="1400"/>
              <a:buChar char="●"/>
            </a:pPr>
            <a:r>
              <a:rPr lang="en-AU"/>
              <a:t>I'm currently transitioning into the field of Data Science through a Certificate in Data Science/AI from the Institute of Data.</a:t>
            </a:r>
            <a:endParaRPr/>
          </a:p>
          <a:p>
            <a:pPr indent="-317500" lvl="0" marL="457200" rtl="0" algn="l">
              <a:spcBef>
                <a:spcPts val="0"/>
              </a:spcBef>
              <a:spcAft>
                <a:spcPts val="0"/>
              </a:spcAft>
              <a:buSzPts val="1400"/>
              <a:buChar char="●"/>
            </a:pPr>
            <a:r>
              <a:rPr lang="en-AU"/>
              <a:t>My skills include data analysis, machine learning, project management, and programming in Python, C#, VB.NET, and databases.</a:t>
            </a:r>
            <a:endParaRPr/>
          </a:p>
          <a:p>
            <a:pPr indent="-317500" lvl="0" marL="457200" rtl="0" algn="l">
              <a:spcBef>
                <a:spcPts val="0"/>
              </a:spcBef>
              <a:spcAft>
                <a:spcPts val="0"/>
              </a:spcAft>
              <a:buSzPts val="1400"/>
              <a:buChar char="●"/>
            </a:pPr>
            <a:r>
              <a:rPr lang="en-AU"/>
              <a:t>I'm motivated to leverage my technical background and data science skills to solve real-world problems and drive innovation.</a:t>
            </a:r>
            <a:endParaRPr/>
          </a:p>
          <a:p>
            <a:pPr indent="-317500" lvl="0" marL="457200" rtl="0" algn="l">
              <a:spcBef>
                <a:spcPts val="0"/>
              </a:spcBef>
              <a:spcAft>
                <a:spcPts val="0"/>
              </a:spcAft>
              <a:buSzPts val="1400"/>
              <a:buChar char="●"/>
            </a:pPr>
            <a:r>
              <a:rPr lang="en-AU"/>
              <a:t>Some of my key projects include:</a:t>
            </a:r>
            <a:endParaRPr/>
          </a:p>
          <a:p>
            <a:pPr indent="-317500" lvl="1" marL="914400" rtl="0" algn="l">
              <a:spcBef>
                <a:spcPts val="0"/>
              </a:spcBef>
              <a:spcAft>
                <a:spcPts val="0"/>
              </a:spcAft>
              <a:buSzPts val="1400"/>
              <a:buChar char="○"/>
            </a:pPr>
            <a:r>
              <a:rPr lang="en-AU"/>
              <a:t>Developing an NLP-based model to detect stress in social media text.</a:t>
            </a:r>
            <a:endParaRPr/>
          </a:p>
          <a:p>
            <a:pPr indent="-317500" lvl="1" marL="914400" rtl="0" algn="l">
              <a:lnSpc>
                <a:spcPct val="115000"/>
              </a:lnSpc>
              <a:spcBef>
                <a:spcPts val="0"/>
              </a:spcBef>
              <a:spcAft>
                <a:spcPts val="0"/>
              </a:spcAft>
              <a:buSzPts val="1400"/>
              <a:buChar char="○"/>
            </a:pPr>
            <a:r>
              <a:rPr lang="en-AU"/>
              <a:t>Predicting and understanding factors that influence hotel booking cancellations.</a:t>
            </a:r>
            <a:endParaRPr/>
          </a:p>
          <a:p>
            <a:pPr indent="-317500" lvl="1" marL="914400" rtl="0" algn="l">
              <a:lnSpc>
                <a:spcPct val="115000"/>
              </a:lnSpc>
              <a:spcBef>
                <a:spcPts val="0"/>
              </a:spcBef>
              <a:spcAft>
                <a:spcPts val="0"/>
              </a:spcAft>
              <a:buSzPts val="1400"/>
              <a:buChar char="○"/>
            </a:pPr>
            <a:r>
              <a:rPr lang="en-AU"/>
              <a:t>Predicting West Nile Virus presence using machine learning.</a:t>
            </a:r>
            <a:endParaRPr/>
          </a:p>
          <a:p>
            <a:pPr indent="-228600" lvl="0" marL="457200" marR="0" rtl="0" algn="l">
              <a:lnSpc>
                <a:spcPct val="100000"/>
              </a:lnSpc>
              <a:spcBef>
                <a:spcPts val="1200"/>
              </a:spcBef>
              <a:spcAft>
                <a:spcPts val="0"/>
              </a:spcAft>
              <a:buSzPts val="1400"/>
              <a:buNone/>
            </a:pPr>
            <a:r>
              <a:t/>
            </a:r>
            <a:endParaRPr/>
          </a:p>
        </p:txBody>
      </p:sp>
      <p:sp>
        <p:nvSpPr>
          <p:cNvPr id="105" name="Google Shape;10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Font typeface="Arial"/>
              <a:buChar char="●"/>
            </a:pPr>
            <a:r>
              <a:rPr lang="en-AU" sz="1100">
                <a:latin typeface="Arial"/>
                <a:ea typeface="Arial"/>
                <a:cs typeface="Arial"/>
                <a:sym typeface="Arial"/>
              </a:rPr>
              <a:t>This project focuses on </a:t>
            </a:r>
            <a:r>
              <a:rPr b="1" lang="en-AU" sz="1100">
                <a:latin typeface="Arial"/>
                <a:ea typeface="Arial"/>
                <a:cs typeface="Arial"/>
                <a:sym typeface="Arial"/>
              </a:rPr>
              <a:t>NLP and mental health</a:t>
            </a:r>
            <a:r>
              <a:rPr lang="en-AU" sz="1100">
                <a:latin typeface="Arial"/>
                <a:ea typeface="Arial"/>
                <a:cs typeface="Arial"/>
                <a:sym typeface="Arial"/>
              </a:rPr>
              <a:t>. Specifically, aiming to </a:t>
            </a:r>
            <a:r>
              <a:rPr b="1" lang="en-AU" sz="1100">
                <a:latin typeface="Arial"/>
                <a:ea typeface="Arial"/>
                <a:cs typeface="Arial"/>
                <a:sym typeface="Arial"/>
              </a:rPr>
              <a:t>detect stress in social media text</a:t>
            </a:r>
            <a:r>
              <a:rPr lang="en-AU" sz="1100">
                <a:latin typeface="Arial"/>
                <a:ea typeface="Arial"/>
                <a:cs typeface="Arial"/>
                <a:sym typeface="Arial"/>
              </a:rPr>
              <a:t>.</a:t>
            </a:r>
            <a:br>
              <a:rPr lang="en-AU"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The growing concern for mental health and the potential for early intervention, combined with advancements in NLP, make this a significant area of interest.</a:t>
            </a:r>
            <a:br>
              <a:rPr lang="en-AU"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Previous work in this field has explored various NLP techniques, including sentiment analysis, topic modeling, and machine learning. These studies have been conducted on different domains, such as Twitter and Reddit, and have yielded promising results in terms of accuracy.</a:t>
            </a:r>
            <a:br>
              <a:rPr lang="en-AU"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However, these studies also highlight limitations. They often rely on labeled datasets, which can be challenging to obtain, and there's a potential for bias in the models.</a:t>
            </a:r>
            <a:br>
              <a:rPr lang="en-AU"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To address these limitations, this project explores the use of LSTM networks. By leveraging their ability to capture long-term dependencies in text, aim to improve the accuracy and generalizability of the model.</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b="1" sz="1300">
              <a:latin typeface="Arial"/>
              <a:ea typeface="Arial"/>
              <a:cs typeface="Arial"/>
              <a:sym typeface="Arial"/>
            </a:endParaRPr>
          </a:p>
        </p:txBody>
      </p:sp>
      <p:sp>
        <p:nvSpPr>
          <p:cNvPr id="112" name="Google Shape;11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Font typeface="Arial"/>
              <a:buChar char="●"/>
            </a:pPr>
            <a:r>
              <a:rPr lang="en-AU" sz="1100">
                <a:latin typeface="Arial"/>
                <a:ea typeface="Arial"/>
                <a:cs typeface="Arial"/>
                <a:sym typeface="Arial"/>
              </a:rPr>
              <a:t>The stakeholders in this project include </a:t>
            </a:r>
            <a:r>
              <a:rPr b="1" lang="en-AU" sz="1100">
                <a:latin typeface="Arial"/>
                <a:ea typeface="Arial"/>
                <a:cs typeface="Arial"/>
                <a:sym typeface="Arial"/>
              </a:rPr>
              <a:t>mental health professionals, social media platforms, technology companies, and individuals.</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The </a:t>
            </a:r>
            <a:r>
              <a:rPr b="1" lang="en-AU" sz="1100">
                <a:latin typeface="Arial"/>
                <a:ea typeface="Arial"/>
                <a:cs typeface="Arial"/>
                <a:sym typeface="Arial"/>
              </a:rPr>
              <a:t>business question</a:t>
            </a:r>
            <a:r>
              <a:rPr lang="en-AU" sz="1100">
                <a:latin typeface="Arial"/>
                <a:ea typeface="Arial"/>
                <a:cs typeface="Arial"/>
                <a:sym typeface="Arial"/>
              </a:rPr>
              <a:t> trying to answer is: </a:t>
            </a:r>
            <a:r>
              <a:rPr b="1" lang="en-AU" sz="1100">
                <a:latin typeface="Arial"/>
                <a:ea typeface="Arial"/>
                <a:cs typeface="Arial"/>
                <a:sym typeface="Arial"/>
              </a:rPr>
              <a:t>Can we accurately detect stress in social media text?</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By addressing this question, hope to achieve </a:t>
            </a:r>
            <a:r>
              <a:rPr b="1" lang="en-AU" sz="1100">
                <a:latin typeface="Arial"/>
                <a:ea typeface="Arial"/>
                <a:cs typeface="Arial"/>
                <a:sym typeface="Arial"/>
              </a:rPr>
              <a:t>early intervention, improve user experience, and identify new market opportunities.</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In terms of data, need to determine </a:t>
            </a:r>
            <a:r>
              <a:rPr b="1" lang="en-AU" sz="1100">
                <a:latin typeface="Arial"/>
                <a:ea typeface="Arial"/>
                <a:cs typeface="Arial"/>
                <a:sym typeface="Arial"/>
              </a:rPr>
              <a:t>if can extract effective features for stress prediction</a:t>
            </a:r>
            <a:r>
              <a:rPr lang="en-AU" sz="1100">
                <a:latin typeface="Arial"/>
                <a:ea typeface="Arial"/>
                <a:cs typeface="Arial"/>
                <a:sym typeface="Arial"/>
              </a:rPr>
              <a:t>. This will require </a:t>
            </a:r>
            <a:r>
              <a:rPr b="1" lang="en-AU" sz="1100">
                <a:latin typeface="Arial"/>
                <a:ea typeface="Arial"/>
                <a:cs typeface="Arial"/>
                <a:sym typeface="Arial"/>
              </a:rPr>
              <a:t>social media text, stress labels, and metadata.</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The data will be </a:t>
            </a:r>
            <a:r>
              <a:rPr b="1" lang="en-AU" sz="1100">
                <a:latin typeface="Arial"/>
                <a:ea typeface="Arial"/>
                <a:cs typeface="Arial"/>
                <a:sym typeface="Arial"/>
              </a:rPr>
              <a:t>sourced from Reddit, Twitter, and Kaggle.</a:t>
            </a:r>
            <a:r>
              <a:rPr lang="en-AU" sz="1100">
                <a:latin typeface="Arial"/>
                <a:ea typeface="Arial"/>
                <a:cs typeface="Arial"/>
                <a:sym typeface="Arial"/>
              </a:rPr>
              <a:t> It's important to note that this data is </a:t>
            </a:r>
            <a:r>
              <a:rPr b="1" lang="en-AU" sz="1100">
                <a:latin typeface="Arial"/>
                <a:ea typeface="Arial"/>
                <a:cs typeface="Arial"/>
                <a:sym typeface="Arial"/>
              </a:rPr>
              <a:t>user-generated content</a:t>
            </a:r>
            <a:r>
              <a:rPr lang="en-AU"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For future sourcing, need to </a:t>
            </a:r>
            <a:r>
              <a:rPr b="1" lang="en-AU" sz="1100">
                <a:latin typeface="Arial"/>
                <a:ea typeface="Arial"/>
                <a:cs typeface="Arial"/>
                <a:sym typeface="Arial"/>
              </a:rPr>
              <a:t>maintain access to APIs</a:t>
            </a:r>
            <a:r>
              <a:rPr lang="en-AU" sz="1100">
                <a:latin typeface="Arial"/>
                <a:ea typeface="Arial"/>
                <a:cs typeface="Arial"/>
                <a:sym typeface="Arial"/>
              </a:rPr>
              <a:t> and </a:t>
            </a:r>
            <a:r>
              <a:rPr b="1" lang="en-AU" sz="1100">
                <a:latin typeface="Arial"/>
                <a:ea typeface="Arial"/>
                <a:cs typeface="Arial"/>
                <a:sym typeface="Arial"/>
              </a:rPr>
              <a:t>explore other potential platforms.</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By considering these business and data science factors, can ensure the success of project in detecting stress in social media text.</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b="1" sz="1300">
              <a:latin typeface="Arial"/>
              <a:ea typeface="Arial"/>
              <a:cs typeface="Arial"/>
              <a:sym typeface="Arial"/>
            </a:endParaRPr>
          </a:p>
        </p:txBody>
      </p:sp>
      <p:sp>
        <p:nvSpPr>
          <p:cNvPr id="120" name="Google Shape;12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Font typeface="Arial"/>
              <a:buChar char="●"/>
            </a:pPr>
            <a:r>
              <a:rPr lang="en-AU" sz="1100">
                <a:latin typeface="Arial"/>
                <a:ea typeface="Arial"/>
                <a:cs typeface="Arial"/>
                <a:sym typeface="Arial"/>
              </a:rPr>
              <a:t>The dataset was sourced from Kaggle.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The </a:t>
            </a:r>
            <a:r>
              <a:rPr b="1" lang="en-AU" sz="1100">
                <a:latin typeface="Arial"/>
                <a:ea typeface="Arial"/>
                <a:cs typeface="Arial"/>
                <a:sym typeface="Arial"/>
              </a:rPr>
              <a:t>objective</a:t>
            </a:r>
            <a:r>
              <a:rPr lang="en-AU" sz="1100">
                <a:latin typeface="Arial"/>
                <a:ea typeface="Arial"/>
                <a:cs typeface="Arial"/>
                <a:sym typeface="Arial"/>
              </a:rPr>
              <a:t> of this project is to </a:t>
            </a:r>
            <a:r>
              <a:rPr b="1" lang="en-AU" sz="1100">
                <a:latin typeface="Arial"/>
                <a:ea typeface="Arial"/>
                <a:cs typeface="Arial"/>
                <a:sym typeface="Arial"/>
              </a:rPr>
              <a:t>develop a more accurate and efficient NLP-based approach to automatically detect stress in social media text.</a:t>
            </a:r>
            <a:r>
              <a:rPr lang="en-AU" sz="1100">
                <a:latin typeface="Arial"/>
                <a:ea typeface="Arial"/>
                <a:cs typeface="Arial"/>
                <a:sym typeface="Arial"/>
              </a:rPr>
              <a:t> This will enable </a:t>
            </a:r>
            <a:r>
              <a:rPr b="1" lang="en-AU" sz="1100">
                <a:latin typeface="Arial"/>
                <a:ea typeface="Arial"/>
                <a:cs typeface="Arial"/>
                <a:sym typeface="Arial"/>
              </a:rPr>
              <a:t>early intervention and improved mental health support.</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In the following slides, I'll provide more details about the dataset, including its characteristics and how it will be used in the analysis.</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128" name="Google Shape;12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b56fee4d3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30b56fee4d3_1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Font typeface="Arial"/>
              <a:buChar char="●"/>
            </a:pPr>
            <a:r>
              <a:rPr b="1" lang="en-AU" sz="1100">
                <a:latin typeface="Arial"/>
                <a:ea typeface="Arial"/>
                <a:cs typeface="Arial"/>
                <a:sym typeface="Arial"/>
              </a:rPr>
              <a:t>Four datasets</a:t>
            </a:r>
            <a:r>
              <a:rPr lang="en-AU" sz="1100">
                <a:latin typeface="Arial"/>
                <a:ea typeface="Arial"/>
                <a:cs typeface="Arial"/>
                <a:sym typeface="Arial"/>
              </a:rPr>
              <a:t> were created using text articles from </a:t>
            </a:r>
            <a:r>
              <a:rPr b="1" lang="en-AU" sz="1100">
                <a:latin typeface="Arial"/>
                <a:ea typeface="Arial"/>
                <a:cs typeface="Arial"/>
                <a:sym typeface="Arial"/>
              </a:rPr>
              <a:t>Reddit and Twitter</a:t>
            </a:r>
            <a:r>
              <a:rPr lang="en-AU"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Each article is labeled with a class value of </a:t>
            </a:r>
            <a:r>
              <a:rPr b="1" lang="en-AU" sz="1100">
                <a:latin typeface="Arial"/>
                <a:ea typeface="Arial"/>
                <a:cs typeface="Arial"/>
                <a:sym typeface="Arial"/>
              </a:rPr>
              <a:t>'0' (Stress Negative)</a:t>
            </a:r>
            <a:r>
              <a:rPr lang="en-AU" sz="1100">
                <a:latin typeface="Arial"/>
                <a:ea typeface="Arial"/>
                <a:cs typeface="Arial"/>
                <a:sym typeface="Arial"/>
              </a:rPr>
              <a:t> or </a:t>
            </a:r>
            <a:r>
              <a:rPr b="1" lang="en-AU" sz="1100">
                <a:latin typeface="Arial"/>
                <a:ea typeface="Arial"/>
                <a:cs typeface="Arial"/>
                <a:sym typeface="Arial"/>
              </a:rPr>
              <a:t>'1' (Stress Positive)</a:t>
            </a:r>
            <a:r>
              <a:rPr lang="en-AU"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The </a:t>
            </a:r>
            <a:r>
              <a:rPr b="1" lang="en-AU" sz="1100">
                <a:latin typeface="Arial"/>
                <a:ea typeface="Arial"/>
                <a:cs typeface="Arial"/>
                <a:sym typeface="Arial"/>
              </a:rPr>
              <a:t>Reddit Combi</a:t>
            </a:r>
            <a:r>
              <a:rPr lang="en-AU" sz="1100">
                <a:latin typeface="Arial"/>
                <a:ea typeface="Arial"/>
                <a:cs typeface="Arial"/>
                <a:sym typeface="Arial"/>
              </a:rPr>
              <a:t> dataset combines the title and body text from stress and non-stress related subreddits.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The </a:t>
            </a:r>
            <a:r>
              <a:rPr b="1" lang="en-AU" sz="1100">
                <a:latin typeface="Arial"/>
                <a:ea typeface="Arial"/>
                <a:cs typeface="Arial"/>
                <a:sym typeface="Arial"/>
              </a:rPr>
              <a:t>Reddit Title</a:t>
            </a:r>
            <a:r>
              <a:rPr lang="en-AU" sz="1100">
                <a:latin typeface="Arial"/>
                <a:ea typeface="Arial"/>
                <a:cs typeface="Arial"/>
                <a:sym typeface="Arial"/>
              </a:rPr>
              <a:t> dataset consists of titles from stress and non-stress related subreddits.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The </a:t>
            </a:r>
            <a:r>
              <a:rPr b="1" lang="en-AU" sz="1100">
                <a:latin typeface="Arial"/>
                <a:ea typeface="Arial"/>
                <a:cs typeface="Arial"/>
                <a:sym typeface="Arial"/>
              </a:rPr>
              <a:t>Twitter Full</a:t>
            </a:r>
            <a:r>
              <a:rPr lang="en-AU" sz="1100">
                <a:latin typeface="Arial"/>
                <a:ea typeface="Arial"/>
                <a:cs typeface="Arial"/>
                <a:sym typeface="Arial"/>
              </a:rPr>
              <a:t> dataset contains stress and non-stress related tweets.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The </a:t>
            </a:r>
            <a:r>
              <a:rPr b="1" lang="en-AU" sz="1100">
                <a:latin typeface="Arial"/>
                <a:ea typeface="Arial"/>
                <a:cs typeface="Arial"/>
                <a:sym typeface="Arial"/>
              </a:rPr>
              <a:t>Twitter Non-Advert</a:t>
            </a:r>
            <a:r>
              <a:rPr lang="en-AU" sz="1100">
                <a:latin typeface="Arial"/>
                <a:ea typeface="Arial"/>
                <a:cs typeface="Arial"/>
                <a:sym typeface="Arial"/>
              </a:rPr>
              <a:t> dataset is a denoised version of Twitter Full, removing potential advertisements.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AU" sz="1100">
                <a:latin typeface="Arial"/>
                <a:ea typeface="Arial"/>
                <a:cs typeface="Arial"/>
                <a:sym typeface="Arial"/>
              </a:rPr>
              <a:t>These datasets will be used to train and evaluate our model for stress detection.</a:t>
            </a:r>
            <a:endParaRPr sz="1100">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136" name="Google Shape;136;g30b56fee4d3_1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b56fee4d3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30b56fee4d3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AU" sz="1100">
                <a:latin typeface="Arial"/>
                <a:ea typeface="Arial"/>
                <a:cs typeface="Arial"/>
                <a:sym typeface="Arial"/>
              </a:rPr>
              <a:t>First, </a:t>
            </a:r>
            <a:r>
              <a:rPr b="1" lang="en-AU" sz="1100">
                <a:latin typeface="Arial"/>
                <a:ea typeface="Arial"/>
                <a:cs typeface="Arial"/>
                <a:sym typeface="Arial"/>
              </a:rPr>
              <a:t>I explored the data using Python libraries like pandas</a:t>
            </a:r>
            <a:r>
              <a:rPr lang="en-AU" sz="1100">
                <a:latin typeface="Arial"/>
                <a:ea typeface="Arial"/>
                <a:cs typeface="Arial"/>
                <a:sym typeface="Arial"/>
              </a:rPr>
              <a:t> to understand the number of rows, column names, and data types.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Then, </a:t>
            </a:r>
            <a:r>
              <a:rPr b="1" lang="en-AU" sz="1100">
                <a:latin typeface="Arial"/>
                <a:ea typeface="Arial"/>
                <a:cs typeface="Arial"/>
                <a:sym typeface="Arial"/>
              </a:rPr>
              <a:t>I examined the first few rows of each Data Frame</a:t>
            </a:r>
            <a:r>
              <a:rPr lang="en-AU" sz="1100">
                <a:latin typeface="Arial"/>
                <a:ea typeface="Arial"/>
                <a:cs typeface="Arial"/>
                <a:sym typeface="Arial"/>
              </a:rPr>
              <a:t> to get a sense of the content and labels.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Next, </a:t>
            </a:r>
            <a:r>
              <a:rPr b="1" lang="en-AU" sz="1100">
                <a:latin typeface="Arial"/>
                <a:ea typeface="Arial"/>
                <a:cs typeface="Arial"/>
                <a:sym typeface="Arial"/>
              </a:rPr>
              <a:t>I checked for missing values</a:t>
            </a:r>
            <a:r>
              <a:rPr lang="en-AU" sz="1100">
                <a:latin typeface="Arial"/>
                <a:ea typeface="Arial"/>
                <a:cs typeface="Arial"/>
                <a:sym typeface="Arial"/>
              </a:rPr>
              <a:t> and handled them by </a:t>
            </a:r>
            <a:r>
              <a:rPr b="1" lang="en-AU" sz="1100">
                <a:latin typeface="Arial"/>
                <a:ea typeface="Arial"/>
                <a:cs typeface="Arial"/>
                <a:sym typeface="Arial"/>
              </a:rPr>
              <a:t>dropping rows with missing entries</a:t>
            </a:r>
            <a:r>
              <a:rPr lang="en-AU"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Finally, </a:t>
            </a:r>
            <a:r>
              <a:rPr b="1" lang="en-AU" sz="1100">
                <a:latin typeface="Arial"/>
                <a:ea typeface="Arial"/>
                <a:cs typeface="Arial"/>
                <a:sym typeface="Arial"/>
              </a:rPr>
              <a:t>I preprocessed the data</a:t>
            </a:r>
            <a:r>
              <a:rPr lang="en-AU" sz="1100">
                <a:latin typeface="Arial"/>
                <a:ea typeface="Arial"/>
                <a:cs typeface="Arial"/>
                <a:sym typeface="Arial"/>
              </a:rPr>
              <a:t> by:</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Dropping unnecessary columns from the Reddit Combi dataset.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Cleaning hashtags in the Twitter data using regular expressions.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Concatenating all the preprocessed Data Frames into a single one.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To analyze the data distribution, </a:t>
            </a:r>
            <a:r>
              <a:rPr b="1" lang="en-AU" sz="1100">
                <a:latin typeface="Arial"/>
                <a:ea typeface="Arial"/>
                <a:cs typeface="Arial"/>
                <a:sym typeface="Arial"/>
              </a:rPr>
              <a:t>I visualized the distribution of stress labels using a bar chart</a:t>
            </a:r>
            <a:r>
              <a:rPr lang="en-AU"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I also examined the distribution of text length</a:t>
            </a:r>
            <a:r>
              <a:rPr lang="en-AU" sz="1100">
                <a:latin typeface="Arial"/>
                <a:ea typeface="Arial"/>
                <a:cs typeface="Arial"/>
                <a:sym typeface="Arial"/>
              </a:rPr>
              <a:t> for stress and non-stress articles using a histogram.</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AU" sz="1100">
                <a:latin typeface="Arial"/>
                <a:ea typeface="Arial"/>
                <a:cs typeface="Arial"/>
                <a:sym typeface="Arial"/>
              </a:rPr>
              <a:t>Finally, </a:t>
            </a:r>
            <a:r>
              <a:rPr b="1" lang="en-AU" sz="1100">
                <a:latin typeface="Arial"/>
                <a:ea typeface="Arial"/>
                <a:cs typeface="Arial"/>
                <a:sym typeface="Arial"/>
              </a:rPr>
              <a:t>I generated word clouds</a:t>
            </a:r>
            <a:r>
              <a:rPr lang="en-AU" sz="1100">
                <a:latin typeface="Arial"/>
                <a:ea typeface="Arial"/>
                <a:cs typeface="Arial"/>
                <a:sym typeface="Arial"/>
              </a:rPr>
              <a:t> to visualize frequently used words in stress and non-stress articles.</a:t>
            </a:r>
            <a:endParaRPr sz="1100">
              <a:latin typeface="Arial"/>
              <a:ea typeface="Arial"/>
              <a:cs typeface="Arial"/>
              <a:sym typeface="Arial"/>
            </a:endParaRPr>
          </a:p>
          <a:p>
            <a:pPr indent="0" lvl="0" marL="0" rtl="0" algn="l">
              <a:lnSpc>
                <a:spcPct val="115000"/>
              </a:lnSpc>
              <a:spcBef>
                <a:spcPts val="1200"/>
              </a:spcBef>
              <a:spcAft>
                <a:spcPts val="0"/>
              </a:spcAft>
              <a:buNone/>
            </a:pPr>
            <a:r>
              <a:rPr lang="en-AU" sz="1100">
                <a:latin typeface="Arial"/>
                <a:ea typeface="Arial"/>
                <a:cs typeface="Arial"/>
                <a:sym typeface="Arial"/>
              </a:rPr>
              <a:t>This data exploration provided valuable insights into the characteristics of our dataset, which will inform the subsequent steps of our project.</a:t>
            </a:r>
            <a:endParaRPr sz="1100">
              <a:latin typeface="Arial"/>
              <a:ea typeface="Arial"/>
              <a:cs typeface="Arial"/>
              <a:sym typeface="Arial"/>
            </a:endParaRPr>
          </a:p>
          <a:p>
            <a:pPr indent="-228600" lvl="0" marL="457200" marR="0" rtl="0" algn="l">
              <a:lnSpc>
                <a:spcPct val="100000"/>
              </a:lnSpc>
              <a:spcBef>
                <a:spcPts val="1200"/>
              </a:spcBef>
              <a:spcAft>
                <a:spcPts val="0"/>
              </a:spcAft>
              <a:buSzPts val="1400"/>
              <a:buNone/>
            </a:pPr>
            <a:r>
              <a:t/>
            </a:r>
            <a:endParaRPr/>
          </a:p>
        </p:txBody>
      </p:sp>
      <p:sp>
        <p:nvSpPr>
          <p:cNvPr id="144" name="Google Shape;144;g30b56fee4d3_1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b56fee4d3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30b56fee4d3_1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b="1" lang="en-AU" sz="1100">
                <a:latin typeface="Arial"/>
                <a:ea typeface="Arial"/>
                <a:cs typeface="Arial"/>
                <a:sym typeface="Arial"/>
              </a:rPr>
              <a:t>Number of Rows and Columns: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Reddit Combi: 3123 rows, 4 columns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Reddit Title: 5556 rows, 2 columns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Twitter Full: 8900 rows, 3 columns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Twitter Non-Advert: 2051 rows, 2 columns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Data Types: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title: object (text)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label: int64/boolean (stress label)</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body: object (text) (only in Reddit Combi)</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hashtags: object (text) (only in Twitter Full)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Missing Values: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Handled missing values by dropping rows with missing entries in the body column.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AU" sz="1100">
                <a:latin typeface="Arial"/>
                <a:ea typeface="Arial"/>
                <a:cs typeface="Arial"/>
                <a:sym typeface="Arial"/>
              </a:rPr>
              <a:t>Data Preprocessing:</a:t>
            </a:r>
            <a:br>
              <a:rPr b="1" lang="en-AU" sz="1100">
                <a:latin typeface="Arial"/>
                <a:ea typeface="Arial"/>
                <a:cs typeface="Arial"/>
                <a:sym typeface="Arial"/>
              </a:rPr>
            </a:b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Dropped unnecessary columns in Reddit Combi.</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Cleaned hashtags in Twitter Full using regular expressions.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AU" sz="1100">
                <a:latin typeface="Arial"/>
                <a:ea typeface="Arial"/>
                <a:cs typeface="Arial"/>
                <a:sym typeface="Arial"/>
              </a:rPr>
              <a:t>Concatenated all datasets into a single DataFrame.</a:t>
            </a:r>
            <a:endParaRPr sz="1100">
              <a:latin typeface="Arial"/>
              <a:ea typeface="Arial"/>
              <a:cs typeface="Arial"/>
              <a:sym typeface="Arial"/>
            </a:endParaRPr>
          </a:p>
          <a:p>
            <a:pPr indent="0" lvl="0" marL="0" rtl="0" algn="l">
              <a:lnSpc>
                <a:spcPct val="115000"/>
              </a:lnSpc>
              <a:spcBef>
                <a:spcPts val="1200"/>
              </a:spcBef>
              <a:spcAft>
                <a:spcPts val="0"/>
              </a:spcAft>
              <a:buSzPts val="1100"/>
              <a:buNone/>
            </a:pPr>
            <a:r>
              <a:rPr lang="en-AU" sz="1100">
                <a:latin typeface="Arial"/>
                <a:ea typeface="Arial"/>
                <a:cs typeface="Arial"/>
                <a:sym typeface="Arial"/>
              </a:rPr>
              <a:t>This information provides a clearer understanding of the data im working with and how it was prepared for analysis.</a:t>
            </a:r>
            <a:endParaRPr sz="1100">
              <a:latin typeface="Arial"/>
              <a:ea typeface="Arial"/>
              <a:cs typeface="Arial"/>
              <a:sym typeface="Arial"/>
            </a:endParaRPr>
          </a:p>
          <a:p>
            <a:pPr indent="-228600" lvl="0" marL="457200" marR="0" rtl="0" algn="l">
              <a:lnSpc>
                <a:spcPct val="100000"/>
              </a:lnSpc>
              <a:spcBef>
                <a:spcPts val="1200"/>
              </a:spcBef>
              <a:spcAft>
                <a:spcPts val="0"/>
              </a:spcAft>
              <a:buSzPts val="1400"/>
              <a:buNone/>
            </a:pPr>
            <a:r>
              <a:t/>
            </a:r>
            <a:endParaRPr/>
          </a:p>
        </p:txBody>
      </p:sp>
      <p:sp>
        <p:nvSpPr>
          <p:cNvPr id="152" name="Google Shape;152;g30b56fee4d3_1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1" name="Google Shape;5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ck Title black">
  <p:cSld name="Slide Deck Title black">
    <p:bg>
      <p:bgPr>
        <a:solidFill>
          <a:schemeClr val="dk1"/>
        </a:solidFill>
      </p:bgPr>
    </p:bg>
    <p:spTree>
      <p:nvGrpSpPr>
        <p:cNvPr id="59" name="Shape 59"/>
        <p:cNvGrpSpPr/>
        <p:nvPr/>
      </p:nvGrpSpPr>
      <p:grpSpPr>
        <a:xfrm>
          <a:off x="0" y="0"/>
          <a:ext cx="0" cy="0"/>
          <a:chOff x="0" y="0"/>
          <a:chExt cx="0" cy="0"/>
        </a:xfrm>
      </p:grpSpPr>
      <p:sp>
        <p:nvSpPr>
          <p:cNvPr id="60" name="Google Shape;60;p37"/>
          <p:cNvSpPr txBox="1"/>
          <p:nvPr>
            <p:ph type="title"/>
          </p:nvPr>
        </p:nvSpPr>
        <p:spPr>
          <a:xfrm>
            <a:off x="924361" y="275499"/>
            <a:ext cx="10709835" cy="16839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7200"/>
              <a:buFont typeface="Calibri"/>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7"/>
          <p:cNvSpPr txBox="1"/>
          <p:nvPr>
            <p:ph idx="1" type="body"/>
          </p:nvPr>
        </p:nvSpPr>
        <p:spPr>
          <a:xfrm>
            <a:off x="924361" y="2743200"/>
            <a:ext cx="10709835" cy="383003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400"/>
              <a:buNone/>
              <a:defRPr sz="2400">
                <a:solidFill>
                  <a:srgbClr val="A5A5A5"/>
                </a:solidFill>
              </a:defRPr>
            </a:lvl1pPr>
            <a:lvl2pPr indent="-381000" lvl="1" marL="914400" algn="l">
              <a:lnSpc>
                <a:spcPct val="90000"/>
              </a:lnSpc>
              <a:spcBef>
                <a:spcPts val="500"/>
              </a:spcBef>
              <a:spcAft>
                <a:spcPts val="0"/>
              </a:spcAft>
              <a:buClr>
                <a:srgbClr val="A5A5A5"/>
              </a:buClr>
              <a:buSzPts val="2400"/>
              <a:buChar char="•"/>
              <a:defRPr sz="2400">
                <a:solidFill>
                  <a:srgbClr val="A5A5A5"/>
                </a:solidFill>
              </a:defRPr>
            </a:lvl2pPr>
            <a:lvl3pPr indent="-381000" lvl="2" marL="1371600" algn="l">
              <a:lnSpc>
                <a:spcPct val="90000"/>
              </a:lnSpc>
              <a:spcBef>
                <a:spcPts val="500"/>
              </a:spcBef>
              <a:spcAft>
                <a:spcPts val="0"/>
              </a:spcAft>
              <a:buClr>
                <a:srgbClr val="A5A5A5"/>
              </a:buClr>
              <a:buSzPts val="2400"/>
              <a:buChar char="•"/>
              <a:defRPr sz="2400">
                <a:solidFill>
                  <a:srgbClr val="A5A5A5"/>
                </a:solidFill>
              </a:defRPr>
            </a:lvl3pPr>
            <a:lvl4pPr indent="-381000" lvl="3" marL="1828800" algn="l">
              <a:lnSpc>
                <a:spcPct val="90000"/>
              </a:lnSpc>
              <a:spcBef>
                <a:spcPts val="500"/>
              </a:spcBef>
              <a:spcAft>
                <a:spcPts val="0"/>
              </a:spcAft>
              <a:buClr>
                <a:srgbClr val="A5A5A5"/>
              </a:buClr>
              <a:buSzPts val="2400"/>
              <a:buChar char="•"/>
              <a:defRPr sz="2400">
                <a:solidFill>
                  <a:srgbClr val="A5A5A5"/>
                </a:solidFill>
              </a:defRPr>
            </a:lvl4pPr>
            <a:lvl5pPr indent="-381000" lvl="4" marL="2286000" algn="l">
              <a:lnSpc>
                <a:spcPct val="90000"/>
              </a:lnSpc>
              <a:spcBef>
                <a:spcPts val="500"/>
              </a:spcBef>
              <a:spcAft>
                <a:spcPts val="0"/>
              </a:spcAft>
              <a:buClr>
                <a:srgbClr val="A5A5A5"/>
              </a:buClr>
              <a:buSzPts val="2400"/>
              <a:buChar char="•"/>
              <a:defRPr sz="2400">
                <a:solidFill>
                  <a:srgbClr val="A5A5A5"/>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white 1-column">
  <p:cSld name="Section Title white 1-column">
    <p:spTree>
      <p:nvGrpSpPr>
        <p:cNvPr id="62" name="Shape 62"/>
        <p:cNvGrpSpPr/>
        <p:nvPr/>
      </p:nvGrpSpPr>
      <p:grpSpPr>
        <a:xfrm>
          <a:off x="0" y="0"/>
          <a:ext cx="0" cy="0"/>
          <a:chOff x="0" y="0"/>
          <a:chExt cx="0" cy="0"/>
        </a:xfrm>
      </p:grpSpPr>
      <p:sp>
        <p:nvSpPr>
          <p:cNvPr id="63" name="Google Shape;63;p38"/>
          <p:cNvSpPr txBox="1"/>
          <p:nvPr>
            <p:ph type="title"/>
          </p:nvPr>
        </p:nvSpPr>
        <p:spPr>
          <a:xfrm>
            <a:off x="3142051" y="275499"/>
            <a:ext cx="8440349" cy="13024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8"/>
          <p:cNvSpPr txBox="1"/>
          <p:nvPr>
            <p:ph idx="1" type="body"/>
          </p:nvPr>
        </p:nvSpPr>
        <p:spPr>
          <a:xfrm>
            <a:off x="3142051" y="1745524"/>
            <a:ext cx="8440349" cy="482770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3F3F3F"/>
              </a:buClr>
              <a:buSzPts val="2400"/>
              <a:buChar char="•"/>
              <a:defRPr sz="24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81000" lvl="2" marL="1371600" algn="l">
              <a:lnSpc>
                <a:spcPct val="90000"/>
              </a:lnSpc>
              <a:spcBef>
                <a:spcPts val="500"/>
              </a:spcBef>
              <a:spcAft>
                <a:spcPts val="0"/>
              </a:spcAft>
              <a:buClr>
                <a:srgbClr val="3F3F3F"/>
              </a:buClr>
              <a:buSzPts val="2400"/>
              <a:buChar char="•"/>
              <a:defRPr sz="2400">
                <a:solidFill>
                  <a:srgbClr val="3F3F3F"/>
                </a:solidFill>
              </a:defRPr>
            </a:lvl3pPr>
            <a:lvl4pPr indent="-381000" lvl="3" marL="1828800" algn="l">
              <a:lnSpc>
                <a:spcPct val="90000"/>
              </a:lnSpc>
              <a:spcBef>
                <a:spcPts val="500"/>
              </a:spcBef>
              <a:spcAft>
                <a:spcPts val="0"/>
              </a:spcAft>
              <a:buClr>
                <a:srgbClr val="3F3F3F"/>
              </a:buClr>
              <a:buSzPts val="2400"/>
              <a:buChar char="•"/>
              <a:defRPr sz="2400">
                <a:solidFill>
                  <a:srgbClr val="3F3F3F"/>
                </a:solidFill>
              </a:defRPr>
            </a:lvl4pPr>
            <a:lvl5pPr indent="-381000" lvl="4" marL="2286000" algn="l">
              <a:lnSpc>
                <a:spcPct val="90000"/>
              </a:lnSpc>
              <a:spcBef>
                <a:spcPts val="500"/>
              </a:spcBef>
              <a:spcAft>
                <a:spcPts val="0"/>
              </a:spcAft>
              <a:buClr>
                <a:srgbClr val="3F3F3F"/>
              </a:buClr>
              <a:buSzPts val="2400"/>
              <a:buChar char="•"/>
              <a:defRPr sz="2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5" name="Google Shape;65;p38"/>
          <p:cNvCxnSpPr/>
          <p:nvPr/>
        </p:nvCxnSpPr>
        <p:spPr>
          <a:xfrm>
            <a:off x="2842477" y="276934"/>
            <a:ext cx="0" cy="6296299"/>
          </a:xfrm>
          <a:prstGeom prst="straightConnector1">
            <a:avLst/>
          </a:prstGeom>
          <a:noFill/>
          <a:ln cap="flat" cmpd="sng" w="12700">
            <a:solidFill>
              <a:schemeClr val="dk1"/>
            </a:solidFill>
            <a:prstDash val="solid"/>
            <a:miter lim="800000"/>
            <a:headEnd len="sm" w="sm" type="none"/>
            <a:tailEnd len="sm" w="sm" type="none"/>
          </a:ln>
        </p:spPr>
      </p:cxnSp>
      <p:sp>
        <p:nvSpPr>
          <p:cNvPr id="66" name="Google Shape;66;p38"/>
          <p:cNvSpPr txBox="1"/>
          <p:nvPr>
            <p:ph idx="12" type="sldNum"/>
          </p:nvPr>
        </p:nvSpPr>
        <p:spPr>
          <a:xfrm>
            <a:off x="39841" y="6462998"/>
            <a:ext cx="225764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black 1-column">
  <p:cSld name="Section Title black 1-column">
    <p:bg>
      <p:bgPr>
        <a:solidFill>
          <a:schemeClr val="dk1"/>
        </a:solidFill>
      </p:bgPr>
    </p:bg>
    <p:spTree>
      <p:nvGrpSpPr>
        <p:cNvPr id="67" name="Shape 67"/>
        <p:cNvGrpSpPr/>
        <p:nvPr/>
      </p:nvGrpSpPr>
      <p:grpSpPr>
        <a:xfrm>
          <a:off x="0" y="0"/>
          <a:ext cx="0" cy="0"/>
          <a:chOff x="0" y="0"/>
          <a:chExt cx="0" cy="0"/>
        </a:xfrm>
      </p:grpSpPr>
      <p:sp>
        <p:nvSpPr>
          <p:cNvPr id="68" name="Google Shape;68;p39"/>
          <p:cNvSpPr txBox="1"/>
          <p:nvPr>
            <p:ph type="title"/>
          </p:nvPr>
        </p:nvSpPr>
        <p:spPr>
          <a:xfrm>
            <a:off x="3142051" y="275499"/>
            <a:ext cx="8440349" cy="13024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 type="body"/>
          </p:nvPr>
        </p:nvSpPr>
        <p:spPr>
          <a:xfrm>
            <a:off x="3142051" y="1745524"/>
            <a:ext cx="8440349" cy="482770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81000" lvl="1" marL="914400" algn="l">
              <a:lnSpc>
                <a:spcPct val="90000"/>
              </a:lnSpc>
              <a:spcBef>
                <a:spcPts val="500"/>
              </a:spcBef>
              <a:spcAft>
                <a:spcPts val="0"/>
              </a:spcAft>
              <a:buClr>
                <a:schemeClr val="lt1"/>
              </a:buClr>
              <a:buSzPts val="2400"/>
              <a:buChar char="•"/>
              <a:defRPr sz="2400">
                <a:solidFill>
                  <a:schemeClr val="lt1"/>
                </a:solidFill>
              </a:defRPr>
            </a:lvl2pPr>
            <a:lvl3pPr indent="-381000" lvl="2" marL="1371600" algn="l">
              <a:lnSpc>
                <a:spcPct val="90000"/>
              </a:lnSpc>
              <a:spcBef>
                <a:spcPts val="500"/>
              </a:spcBef>
              <a:spcAft>
                <a:spcPts val="0"/>
              </a:spcAft>
              <a:buClr>
                <a:schemeClr val="lt1"/>
              </a:buClr>
              <a:buSzPts val="2400"/>
              <a:buChar char="•"/>
              <a:defRPr sz="2400">
                <a:solidFill>
                  <a:schemeClr val="lt1"/>
                </a:solidFill>
              </a:defRPr>
            </a:lvl3pPr>
            <a:lvl4pPr indent="-381000" lvl="3" marL="1828800" algn="l">
              <a:lnSpc>
                <a:spcPct val="90000"/>
              </a:lnSpc>
              <a:spcBef>
                <a:spcPts val="500"/>
              </a:spcBef>
              <a:spcAft>
                <a:spcPts val="0"/>
              </a:spcAft>
              <a:buClr>
                <a:schemeClr val="lt1"/>
              </a:buClr>
              <a:buSzPts val="2400"/>
              <a:buChar char="•"/>
              <a:defRPr sz="2400">
                <a:solidFill>
                  <a:schemeClr val="lt1"/>
                </a:solidFill>
              </a:defRPr>
            </a:lvl4pPr>
            <a:lvl5pPr indent="-381000" lvl="4" marL="2286000" algn="l">
              <a:lnSpc>
                <a:spcPct val="90000"/>
              </a:lnSpc>
              <a:spcBef>
                <a:spcPts val="500"/>
              </a:spcBef>
              <a:spcAft>
                <a:spcPts val="0"/>
              </a:spcAft>
              <a:buClr>
                <a:schemeClr val="lt1"/>
              </a:buClr>
              <a:buSzPts val="2400"/>
              <a:buChar char="•"/>
              <a:defRPr sz="2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0" name="Google Shape;70;p39"/>
          <p:cNvCxnSpPr/>
          <p:nvPr/>
        </p:nvCxnSpPr>
        <p:spPr>
          <a:xfrm>
            <a:off x="2842477" y="276934"/>
            <a:ext cx="0" cy="6296299"/>
          </a:xfrm>
          <a:prstGeom prst="straightConnector1">
            <a:avLst/>
          </a:prstGeom>
          <a:noFill/>
          <a:ln cap="flat" cmpd="sng" w="12700">
            <a:solidFill>
              <a:schemeClr val="lt1"/>
            </a:solidFill>
            <a:prstDash val="solid"/>
            <a:miter lim="800000"/>
            <a:headEnd len="sm" w="sm" type="none"/>
            <a:tailEnd len="sm" w="sm" type="none"/>
          </a:ln>
        </p:spPr>
      </p:cxnSp>
      <p:pic>
        <p:nvPicPr>
          <p:cNvPr id="71" name="Google Shape;71;p39"/>
          <p:cNvPicPr preferRelativeResize="0"/>
          <p:nvPr/>
        </p:nvPicPr>
        <p:blipFill rotWithShape="1">
          <a:blip r:embed="rId2">
            <a:alphaModFix/>
          </a:blip>
          <a:srcRect b="0" l="0" r="0" t="0"/>
          <a:stretch/>
        </p:blipFill>
        <p:spPr>
          <a:xfrm>
            <a:off x="390747" y="275499"/>
            <a:ext cx="2152157" cy="201690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white 2-column">
  <p:cSld name="Section Title white 2-column">
    <p:spTree>
      <p:nvGrpSpPr>
        <p:cNvPr id="72" name="Shape 72"/>
        <p:cNvGrpSpPr/>
        <p:nvPr/>
      </p:nvGrpSpPr>
      <p:grpSpPr>
        <a:xfrm>
          <a:off x="0" y="0"/>
          <a:ext cx="0" cy="0"/>
          <a:chOff x="0" y="0"/>
          <a:chExt cx="0" cy="0"/>
        </a:xfrm>
      </p:grpSpPr>
      <p:sp>
        <p:nvSpPr>
          <p:cNvPr id="73" name="Google Shape;73;p40"/>
          <p:cNvSpPr txBox="1"/>
          <p:nvPr>
            <p:ph type="title"/>
          </p:nvPr>
        </p:nvSpPr>
        <p:spPr>
          <a:xfrm>
            <a:off x="3142051" y="275499"/>
            <a:ext cx="8440349" cy="13024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 type="body"/>
          </p:nvPr>
        </p:nvSpPr>
        <p:spPr>
          <a:xfrm>
            <a:off x="3142051" y="1745524"/>
            <a:ext cx="8440349" cy="482770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3F3F3F"/>
              </a:buClr>
              <a:buSzPts val="2400"/>
              <a:buChar char="•"/>
              <a:defRPr sz="24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81000" lvl="2" marL="1371600" algn="l">
              <a:lnSpc>
                <a:spcPct val="90000"/>
              </a:lnSpc>
              <a:spcBef>
                <a:spcPts val="500"/>
              </a:spcBef>
              <a:spcAft>
                <a:spcPts val="0"/>
              </a:spcAft>
              <a:buClr>
                <a:srgbClr val="3F3F3F"/>
              </a:buClr>
              <a:buSzPts val="2400"/>
              <a:buChar char="•"/>
              <a:defRPr sz="2400">
                <a:solidFill>
                  <a:srgbClr val="3F3F3F"/>
                </a:solidFill>
              </a:defRPr>
            </a:lvl3pPr>
            <a:lvl4pPr indent="-381000" lvl="3" marL="1828800" algn="l">
              <a:lnSpc>
                <a:spcPct val="90000"/>
              </a:lnSpc>
              <a:spcBef>
                <a:spcPts val="500"/>
              </a:spcBef>
              <a:spcAft>
                <a:spcPts val="0"/>
              </a:spcAft>
              <a:buClr>
                <a:srgbClr val="3F3F3F"/>
              </a:buClr>
              <a:buSzPts val="2400"/>
              <a:buChar char="•"/>
              <a:defRPr sz="2400">
                <a:solidFill>
                  <a:srgbClr val="3F3F3F"/>
                </a:solidFill>
              </a:defRPr>
            </a:lvl4pPr>
            <a:lvl5pPr indent="-381000" lvl="4" marL="2286000" algn="l">
              <a:lnSpc>
                <a:spcPct val="90000"/>
              </a:lnSpc>
              <a:spcBef>
                <a:spcPts val="500"/>
              </a:spcBef>
              <a:spcAft>
                <a:spcPts val="0"/>
              </a:spcAft>
              <a:buClr>
                <a:srgbClr val="3F3F3F"/>
              </a:buClr>
              <a:buSzPts val="2400"/>
              <a:buChar char="•"/>
              <a:defRPr sz="2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5" name="Google Shape;75;p40"/>
          <p:cNvCxnSpPr/>
          <p:nvPr/>
        </p:nvCxnSpPr>
        <p:spPr>
          <a:xfrm>
            <a:off x="2842477" y="276934"/>
            <a:ext cx="0" cy="6296299"/>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black 2-column">
  <p:cSld name="Section Title black 2-column">
    <p:bg>
      <p:bgPr>
        <a:solidFill>
          <a:schemeClr val="dk1"/>
        </a:solidFill>
      </p:bgPr>
    </p:bg>
    <p:spTree>
      <p:nvGrpSpPr>
        <p:cNvPr id="76" name="Shape 76"/>
        <p:cNvGrpSpPr/>
        <p:nvPr/>
      </p:nvGrpSpPr>
      <p:grpSpPr>
        <a:xfrm>
          <a:off x="0" y="0"/>
          <a:ext cx="0" cy="0"/>
          <a:chOff x="0" y="0"/>
          <a:chExt cx="0" cy="0"/>
        </a:xfrm>
      </p:grpSpPr>
      <p:sp>
        <p:nvSpPr>
          <p:cNvPr id="77" name="Google Shape;77;p41"/>
          <p:cNvSpPr txBox="1"/>
          <p:nvPr>
            <p:ph type="title"/>
          </p:nvPr>
        </p:nvSpPr>
        <p:spPr>
          <a:xfrm>
            <a:off x="3142051" y="275499"/>
            <a:ext cx="8440349" cy="13024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1"/>
          <p:cNvSpPr txBox="1"/>
          <p:nvPr>
            <p:ph idx="1" type="body"/>
          </p:nvPr>
        </p:nvSpPr>
        <p:spPr>
          <a:xfrm>
            <a:off x="3142051" y="1745524"/>
            <a:ext cx="8440349" cy="482770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81000" lvl="1" marL="914400" algn="l">
              <a:lnSpc>
                <a:spcPct val="90000"/>
              </a:lnSpc>
              <a:spcBef>
                <a:spcPts val="500"/>
              </a:spcBef>
              <a:spcAft>
                <a:spcPts val="0"/>
              </a:spcAft>
              <a:buClr>
                <a:schemeClr val="lt1"/>
              </a:buClr>
              <a:buSzPts val="2400"/>
              <a:buChar char="•"/>
              <a:defRPr sz="2400">
                <a:solidFill>
                  <a:schemeClr val="lt1"/>
                </a:solidFill>
              </a:defRPr>
            </a:lvl2pPr>
            <a:lvl3pPr indent="-381000" lvl="2" marL="1371600" algn="l">
              <a:lnSpc>
                <a:spcPct val="90000"/>
              </a:lnSpc>
              <a:spcBef>
                <a:spcPts val="500"/>
              </a:spcBef>
              <a:spcAft>
                <a:spcPts val="0"/>
              </a:spcAft>
              <a:buClr>
                <a:schemeClr val="lt1"/>
              </a:buClr>
              <a:buSzPts val="2400"/>
              <a:buChar char="•"/>
              <a:defRPr sz="2400">
                <a:solidFill>
                  <a:schemeClr val="lt1"/>
                </a:solidFill>
              </a:defRPr>
            </a:lvl3pPr>
            <a:lvl4pPr indent="-381000" lvl="3" marL="1828800" algn="l">
              <a:lnSpc>
                <a:spcPct val="90000"/>
              </a:lnSpc>
              <a:spcBef>
                <a:spcPts val="500"/>
              </a:spcBef>
              <a:spcAft>
                <a:spcPts val="0"/>
              </a:spcAft>
              <a:buClr>
                <a:schemeClr val="lt1"/>
              </a:buClr>
              <a:buSzPts val="2400"/>
              <a:buChar char="•"/>
              <a:defRPr sz="2400">
                <a:solidFill>
                  <a:schemeClr val="lt1"/>
                </a:solidFill>
              </a:defRPr>
            </a:lvl4pPr>
            <a:lvl5pPr indent="-381000" lvl="4" marL="2286000" algn="l">
              <a:lnSpc>
                <a:spcPct val="90000"/>
              </a:lnSpc>
              <a:spcBef>
                <a:spcPts val="500"/>
              </a:spcBef>
              <a:spcAft>
                <a:spcPts val="0"/>
              </a:spcAft>
              <a:buClr>
                <a:schemeClr val="lt1"/>
              </a:buClr>
              <a:buSzPts val="2400"/>
              <a:buChar char="•"/>
              <a:defRPr sz="2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9" name="Google Shape;79;p41"/>
          <p:cNvCxnSpPr/>
          <p:nvPr/>
        </p:nvCxnSpPr>
        <p:spPr>
          <a:xfrm>
            <a:off x="2842477" y="276934"/>
            <a:ext cx="0" cy="6296299"/>
          </a:xfrm>
          <a:prstGeom prst="straightConnector1">
            <a:avLst/>
          </a:prstGeom>
          <a:noFill/>
          <a:ln cap="flat" cmpd="sng" w="12700">
            <a:solidFill>
              <a:schemeClr val="lt1"/>
            </a:solidFill>
            <a:prstDash val="solid"/>
            <a:miter lim="800000"/>
            <a:headEnd len="sm" w="sm" type="none"/>
            <a:tailEnd len="sm" w="sm" type="none"/>
          </a:ln>
        </p:spPr>
      </p:cxnSp>
      <p:sp>
        <p:nvSpPr>
          <p:cNvPr id="80" name="Google Shape;80;p41"/>
          <p:cNvSpPr txBox="1"/>
          <p:nvPr>
            <p:ph idx="12" type="sldNum"/>
          </p:nvPr>
        </p:nvSpPr>
        <p:spPr>
          <a:xfrm>
            <a:off x="39841" y="6462998"/>
            <a:ext cx="225764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000"/>
              <a:buFont typeface="Arial"/>
              <a:buNone/>
              <a:defRPr b="0" i="0" sz="2000" u="none" cap="none" strike="noStrike">
                <a:solidFill>
                  <a:srgbClr val="888888"/>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te 1-column">
  <p:cSld name="Title and Content white 1-column">
    <p:spTree>
      <p:nvGrpSpPr>
        <p:cNvPr id="81" name="Shape 81"/>
        <p:cNvGrpSpPr/>
        <p:nvPr/>
      </p:nvGrpSpPr>
      <p:grpSpPr>
        <a:xfrm>
          <a:off x="0" y="0"/>
          <a:ext cx="0" cy="0"/>
          <a:chOff x="0" y="0"/>
          <a:chExt cx="0" cy="0"/>
        </a:xfrm>
      </p:grpSpPr>
      <p:sp>
        <p:nvSpPr>
          <p:cNvPr id="82" name="Google Shape;82;p42"/>
          <p:cNvSpPr txBox="1"/>
          <p:nvPr>
            <p:ph type="title"/>
          </p:nvPr>
        </p:nvSpPr>
        <p:spPr>
          <a:xfrm>
            <a:off x="924361" y="275499"/>
            <a:ext cx="10709835" cy="13024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2"/>
          <p:cNvSpPr txBox="1"/>
          <p:nvPr>
            <p:ph idx="1" type="body"/>
          </p:nvPr>
        </p:nvSpPr>
        <p:spPr>
          <a:xfrm>
            <a:off x="924361" y="1745524"/>
            <a:ext cx="10709835" cy="482770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3F3F3F"/>
              </a:buClr>
              <a:buSzPts val="2400"/>
              <a:buChar char="•"/>
              <a:defRPr sz="24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81000" lvl="2" marL="1371600" algn="l">
              <a:lnSpc>
                <a:spcPct val="90000"/>
              </a:lnSpc>
              <a:spcBef>
                <a:spcPts val="500"/>
              </a:spcBef>
              <a:spcAft>
                <a:spcPts val="0"/>
              </a:spcAft>
              <a:buClr>
                <a:srgbClr val="3F3F3F"/>
              </a:buClr>
              <a:buSzPts val="2400"/>
              <a:buChar char="•"/>
              <a:defRPr sz="2400">
                <a:solidFill>
                  <a:srgbClr val="3F3F3F"/>
                </a:solidFill>
              </a:defRPr>
            </a:lvl3pPr>
            <a:lvl4pPr indent="-381000" lvl="3" marL="1828800" algn="l">
              <a:lnSpc>
                <a:spcPct val="90000"/>
              </a:lnSpc>
              <a:spcBef>
                <a:spcPts val="500"/>
              </a:spcBef>
              <a:spcAft>
                <a:spcPts val="0"/>
              </a:spcAft>
              <a:buClr>
                <a:srgbClr val="3F3F3F"/>
              </a:buClr>
              <a:buSzPts val="2400"/>
              <a:buChar char="•"/>
              <a:defRPr sz="2400">
                <a:solidFill>
                  <a:srgbClr val="3F3F3F"/>
                </a:solidFill>
              </a:defRPr>
            </a:lvl4pPr>
            <a:lvl5pPr indent="-381000" lvl="4" marL="2286000" algn="l">
              <a:lnSpc>
                <a:spcPct val="90000"/>
              </a:lnSpc>
              <a:spcBef>
                <a:spcPts val="500"/>
              </a:spcBef>
              <a:spcAft>
                <a:spcPts val="0"/>
              </a:spcAft>
              <a:buClr>
                <a:srgbClr val="3F3F3F"/>
              </a:buClr>
              <a:buSzPts val="2400"/>
              <a:buChar char="•"/>
              <a:defRPr sz="2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te 2-column">
  <p:cSld name="Title and Content white 2-column">
    <p:spTree>
      <p:nvGrpSpPr>
        <p:cNvPr id="84" name="Shape 84"/>
        <p:cNvGrpSpPr/>
        <p:nvPr/>
      </p:nvGrpSpPr>
      <p:grpSpPr>
        <a:xfrm>
          <a:off x="0" y="0"/>
          <a:ext cx="0" cy="0"/>
          <a:chOff x="0" y="0"/>
          <a:chExt cx="0" cy="0"/>
        </a:xfrm>
      </p:grpSpPr>
      <p:sp>
        <p:nvSpPr>
          <p:cNvPr id="85" name="Google Shape;85;p43"/>
          <p:cNvSpPr txBox="1"/>
          <p:nvPr>
            <p:ph type="title"/>
          </p:nvPr>
        </p:nvSpPr>
        <p:spPr>
          <a:xfrm>
            <a:off x="924361" y="275499"/>
            <a:ext cx="10709835" cy="13024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3"/>
          <p:cNvSpPr txBox="1"/>
          <p:nvPr>
            <p:ph idx="1" type="body"/>
          </p:nvPr>
        </p:nvSpPr>
        <p:spPr>
          <a:xfrm>
            <a:off x="924361" y="1745524"/>
            <a:ext cx="10709835" cy="482770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3F3F3F"/>
              </a:buClr>
              <a:buSzPts val="2400"/>
              <a:buChar char="•"/>
              <a:defRPr sz="24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81000" lvl="2" marL="1371600" algn="l">
              <a:lnSpc>
                <a:spcPct val="90000"/>
              </a:lnSpc>
              <a:spcBef>
                <a:spcPts val="500"/>
              </a:spcBef>
              <a:spcAft>
                <a:spcPts val="0"/>
              </a:spcAft>
              <a:buClr>
                <a:srgbClr val="3F3F3F"/>
              </a:buClr>
              <a:buSzPts val="2400"/>
              <a:buChar char="•"/>
              <a:defRPr sz="2400">
                <a:solidFill>
                  <a:srgbClr val="3F3F3F"/>
                </a:solidFill>
              </a:defRPr>
            </a:lvl3pPr>
            <a:lvl4pPr indent="-381000" lvl="3" marL="1828800" algn="l">
              <a:lnSpc>
                <a:spcPct val="90000"/>
              </a:lnSpc>
              <a:spcBef>
                <a:spcPts val="500"/>
              </a:spcBef>
              <a:spcAft>
                <a:spcPts val="0"/>
              </a:spcAft>
              <a:buClr>
                <a:srgbClr val="3F3F3F"/>
              </a:buClr>
              <a:buSzPts val="2400"/>
              <a:buChar char="•"/>
              <a:defRPr sz="2400">
                <a:solidFill>
                  <a:srgbClr val="3F3F3F"/>
                </a:solidFill>
              </a:defRPr>
            </a:lvl4pPr>
            <a:lvl5pPr indent="-381000" lvl="4" marL="2286000" algn="l">
              <a:lnSpc>
                <a:spcPct val="90000"/>
              </a:lnSpc>
              <a:spcBef>
                <a:spcPts val="500"/>
              </a:spcBef>
              <a:spcAft>
                <a:spcPts val="0"/>
              </a:spcAft>
              <a:buClr>
                <a:srgbClr val="3F3F3F"/>
              </a:buClr>
              <a:buSzPts val="2400"/>
              <a:buChar char="•"/>
              <a:defRPr sz="2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te 3-column">
  <p:cSld name="Title and Content white 3-column">
    <p:spTree>
      <p:nvGrpSpPr>
        <p:cNvPr id="87" name="Shape 87"/>
        <p:cNvGrpSpPr/>
        <p:nvPr/>
      </p:nvGrpSpPr>
      <p:grpSpPr>
        <a:xfrm>
          <a:off x="0" y="0"/>
          <a:ext cx="0" cy="0"/>
          <a:chOff x="0" y="0"/>
          <a:chExt cx="0" cy="0"/>
        </a:xfrm>
      </p:grpSpPr>
      <p:sp>
        <p:nvSpPr>
          <p:cNvPr id="88" name="Google Shape;88;p44"/>
          <p:cNvSpPr txBox="1"/>
          <p:nvPr>
            <p:ph type="title"/>
          </p:nvPr>
        </p:nvSpPr>
        <p:spPr>
          <a:xfrm>
            <a:off x="924361" y="275499"/>
            <a:ext cx="10709835" cy="13024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4"/>
          <p:cNvSpPr txBox="1"/>
          <p:nvPr>
            <p:ph idx="1" type="body"/>
          </p:nvPr>
        </p:nvSpPr>
        <p:spPr>
          <a:xfrm>
            <a:off x="924361" y="1745524"/>
            <a:ext cx="10709835" cy="482770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3F3F3F"/>
              </a:buClr>
              <a:buSzPts val="2400"/>
              <a:buChar char="•"/>
              <a:defRPr sz="24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81000" lvl="2" marL="1371600" algn="l">
              <a:lnSpc>
                <a:spcPct val="90000"/>
              </a:lnSpc>
              <a:spcBef>
                <a:spcPts val="500"/>
              </a:spcBef>
              <a:spcAft>
                <a:spcPts val="0"/>
              </a:spcAft>
              <a:buClr>
                <a:srgbClr val="3F3F3F"/>
              </a:buClr>
              <a:buSzPts val="2400"/>
              <a:buChar char="•"/>
              <a:defRPr sz="2400">
                <a:solidFill>
                  <a:srgbClr val="3F3F3F"/>
                </a:solidFill>
              </a:defRPr>
            </a:lvl3pPr>
            <a:lvl4pPr indent="-381000" lvl="3" marL="1828800" algn="l">
              <a:lnSpc>
                <a:spcPct val="90000"/>
              </a:lnSpc>
              <a:spcBef>
                <a:spcPts val="500"/>
              </a:spcBef>
              <a:spcAft>
                <a:spcPts val="0"/>
              </a:spcAft>
              <a:buClr>
                <a:srgbClr val="3F3F3F"/>
              </a:buClr>
              <a:buSzPts val="2400"/>
              <a:buChar char="•"/>
              <a:defRPr sz="2400">
                <a:solidFill>
                  <a:srgbClr val="3F3F3F"/>
                </a:solidFill>
              </a:defRPr>
            </a:lvl4pPr>
            <a:lvl5pPr indent="-381000" lvl="4" marL="2286000" algn="l">
              <a:lnSpc>
                <a:spcPct val="90000"/>
              </a:lnSpc>
              <a:spcBef>
                <a:spcPts val="500"/>
              </a:spcBef>
              <a:spcAft>
                <a:spcPts val="0"/>
              </a:spcAft>
              <a:buClr>
                <a:srgbClr val="3F3F3F"/>
              </a:buClr>
              <a:buSzPts val="2400"/>
              <a:buChar char="•"/>
              <a:defRPr sz="2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black 1-column">
  <p:cSld name="Title and Content black 1-column">
    <p:bg>
      <p:bgPr>
        <a:solidFill>
          <a:schemeClr val="lt1"/>
        </a:solidFill>
      </p:bgPr>
    </p:bg>
    <p:spTree>
      <p:nvGrpSpPr>
        <p:cNvPr id="15" name="Shape 15"/>
        <p:cNvGrpSpPr/>
        <p:nvPr/>
      </p:nvGrpSpPr>
      <p:grpSpPr>
        <a:xfrm>
          <a:off x="0" y="0"/>
          <a:ext cx="0" cy="0"/>
          <a:chOff x="0" y="0"/>
          <a:chExt cx="0" cy="0"/>
        </a:xfrm>
      </p:grpSpPr>
      <p:sp>
        <p:nvSpPr>
          <p:cNvPr id="16" name="Google Shape;16;p24"/>
          <p:cNvSpPr txBox="1"/>
          <p:nvPr>
            <p:ph type="title"/>
          </p:nvPr>
        </p:nvSpPr>
        <p:spPr>
          <a:xfrm>
            <a:off x="924361" y="275499"/>
            <a:ext cx="10709835" cy="13024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00FF"/>
              </a:buClr>
              <a:buSzPts val="4400"/>
              <a:buFont typeface="Calibri"/>
              <a:buNone/>
              <a:defRPr>
                <a:solidFill>
                  <a:srgbClr val="0000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 type="body"/>
          </p:nvPr>
        </p:nvSpPr>
        <p:spPr>
          <a:xfrm>
            <a:off x="924361" y="1745524"/>
            <a:ext cx="10709835" cy="482770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A5A5A5"/>
              </a:buClr>
              <a:buSzPts val="2400"/>
              <a:buChar char="•"/>
              <a:defRPr sz="2400">
                <a:solidFill>
                  <a:srgbClr val="A5A5A5"/>
                </a:solidFill>
              </a:defRPr>
            </a:lvl1pPr>
            <a:lvl2pPr indent="-381000" lvl="1" marL="914400" algn="l">
              <a:lnSpc>
                <a:spcPct val="90000"/>
              </a:lnSpc>
              <a:spcBef>
                <a:spcPts val="500"/>
              </a:spcBef>
              <a:spcAft>
                <a:spcPts val="0"/>
              </a:spcAft>
              <a:buClr>
                <a:srgbClr val="A5A5A5"/>
              </a:buClr>
              <a:buSzPts val="2400"/>
              <a:buChar char="•"/>
              <a:defRPr sz="2400">
                <a:solidFill>
                  <a:srgbClr val="A5A5A5"/>
                </a:solidFill>
              </a:defRPr>
            </a:lvl2pPr>
            <a:lvl3pPr indent="-381000" lvl="2" marL="1371600" algn="l">
              <a:lnSpc>
                <a:spcPct val="90000"/>
              </a:lnSpc>
              <a:spcBef>
                <a:spcPts val="500"/>
              </a:spcBef>
              <a:spcAft>
                <a:spcPts val="0"/>
              </a:spcAft>
              <a:buClr>
                <a:srgbClr val="A5A5A5"/>
              </a:buClr>
              <a:buSzPts val="2400"/>
              <a:buChar char="•"/>
              <a:defRPr sz="2400">
                <a:solidFill>
                  <a:srgbClr val="A5A5A5"/>
                </a:solidFill>
              </a:defRPr>
            </a:lvl3pPr>
            <a:lvl4pPr indent="-381000" lvl="3" marL="1828800" algn="l">
              <a:lnSpc>
                <a:spcPct val="90000"/>
              </a:lnSpc>
              <a:spcBef>
                <a:spcPts val="500"/>
              </a:spcBef>
              <a:spcAft>
                <a:spcPts val="0"/>
              </a:spcAft>
              <a:buClr>
                <a:srgbClr val="A5A5A5"/>
              </a:buClr>
              <a:buSzPts val="2400"/>
              <a:buChar char="•"/>
              <a:defRPr sz="2400">
                <a:solidFill>
                  <a:srgbClr val="A5A5A5"/>
                </a:solidFill>
              </a:defRPr>
            </a:lvl4pPr>
            <a:lvl5pPr indent="-381000" lvl="4" marL="2286000" algn="l">
              <a:lnSpc>
                <a:spcPct val="90000"/>
              </a:lnSpc>
              <a:spcBef>
                <a:spcPts val="500"/>
              </a:spcBef>
              <a:spcAft>
                <a:spcPts val="0"/>
              </a:spcAft>
              <a:buClr>
                <a:srgbClr val="A5A5A5"/>
              </a:buClr>
              <a:buSzPts val="2400"/>
              <a:buChar char="•"/>
              <a:defRPr sz="2400">
                <a:solidFill>
                  <a:srgbClr val="A5A5A5"/>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8" name="Google Shape;18;p24"/>
          <p:cNvPicPr preferRelativeResize="0"/>
          <p:nvPr/>
        </p:nvPicPr>
        <p:blipFill rotWithShape="1">
          <a:blip r:embed="rId2">
            <a:alphaModFix/>
          </a:blip>
          <a:srcRect b="0" l="0" r="0" t="0"/>
          <a:stretch/>
        </p:blipFill>
        <p:spPr>
          <a:xfrm>
            <a:off x="0" y="156528"/>
            <a:ext cx="857679" cy="85767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0000FF"/>
              </a:buClr>
              <a:buSzPts val="1800"/>
              <a:buNone/>
              <a:defRPr>
                <a:solidFill>
                  <a:srgbClr val="0000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2" name="Google Shape;22;p25"/>
          <p:cNvPicPr preferRelativeResize="0"/>
          <p:nvPr/>
        </p:nvPicPr>
        <p:blipFill rotWithShape="1">
          <a:blip r:embed="rId2">
            <a:alphaModFix/>
          </a:blip>
          <a:srcRect b="0" l="0" r="0" t="0"/>
          <a:stretch/>
        </p:blipFill>
        <p:spPr>
          <a:xfrm>
            <a:off x="0" y="156528"/>
            <a:ext cx="857679" cy="85767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6" name="Google Shape;26;p26"/>
          <p:cNvPicPr preferRelativeResize="0"/>
          <p:nvPr/>
        </p:nvPicPr>
        <p:blipFill rotWithShape="1">
          <a:blip r:embed="rId2">
            <a:alphaModFix/>
          </a:blip>
          <a:srcRect b="0" l="0" r="0" t="0"/>
          <a:stretch/>
        </p:blipFill>
        <p:spPr>
          <a:xfrm>
            <a:off x="0" y="156528"/>
            <a:ext cx="857679" cy="85767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31"/>
          <p:cNvSpPr txBox="1"/>
          <p:nvPr>
            <p:ph type="title"/>
          </p:nvPr>
        </p:nvSpPr>
        <p:spPr>
          <a:xfrm>
            <a:off x="839788" y="365125"/>
            <a:ext cx="10515600"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 name="Google Shape;36;p31"/>
          <p:cNvPicPr preferRelativeResize="0"/>
          <p:nvPr/>
        </p:nvPicPr>
        <p:blipFill rotWithShape="1">
          <a:blip r:embed="rId2">
            <a:alphaModFix/>
          </a:blip>
          <a:srcRect b="0" l="0" r="0" t="0"/>
          <a:stretch/>
        </p:blipFill>
        <p:spPr>
          <a:xfrm>
            <a:off x="0" y="156528"/>
            <a:ext cx="857679" cy="85767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 name="Shape 39"/>
        <p:cNvGrpSpPr/>
        <p:nvPr/>
      </p:nvGrpSpPr>
      <p:grpSpPr>
        <a:xfrm>
          <a:off x="0" y="0"/>
          <a:ext cx="0" cy="0"/>
          <a:chOff x="0" y="0"/>
          <a:chExt cx="0" cy="0"/>
        </a:xfrm>
      </p:grpSpPr>
      <p:sp>
        <p:nvSpPr>
          <p:cNvPr id="40" name="Google Shape;40;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2" name="Google Shape;42;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p:nvPr>
            <p:ph idx="2" type="pic"/>
          </p:nvPr>
        </p:nvSpPr>
        <p:spPr>
          <a:xfrm>
            <a:off x="5183188" y="987425"/>
            <a:ext cx="6172200" cy="4873625"/>
          </a:xfrm>
          <a:prstGeom prst="rect">
            <a:avLst/>
          </a:prstGeom>
          <a:noFill/>
          <a:ln>
            <a:noFill/>
          </a:ln>
        </p:spPr>
      </p:sp>
      <p:sp>
        <p:nvSpPr>
          <p:cNvPr id="46" name="Google Shape;46;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nvSpPr>
        <p:spPr>
          <a:xfrm>
            <a:off x="3735454" y="6356350"/>
            <a:ext cx="4721100" cy="307200"/>
          </a:xfrm>
          <a:prstGeom prst="rect">
            <a:avLst/>
          </a:prstGeom>
          <a:noFill/>
          <a:ln>
            <a:noFill/>
          </a:ln>
        </p:spPr>
        <p:txBody>
          <a:bodyPr anchorCtr="0" anchor="t" bIns="45675" lIns="45675" spcFirstLastPara="1" rIns="45675" wrap="square" tIns="45675">
            <a:noAutofit/>
          </a:bodyPr>
          <a:lstStyle/>
          <a:p>
            <a:pPr indent="0" lvl="0" marL="0" marR="0" rtl="0" algn="ctr">
              <a:lnSpc>
                <a:spcPct val="100000"/>
              </a:lnSpc>
              <a:spcBef>
                <a:spcPts val="0"/>
              </a:spcBef>
              <a:spcAft>
                <a:spcPts val="0"/>
              </a:spcAft>
              <a:buClr>
                <a:srgbClr val="595959"/>
              </a:buClr>
              <a:buSzPts val="1400"/>
              <a:buFont typeface="Calibri"/>
              <a:buNone/>
            </a:pPr>
            <a:r>
              <a:rPr b="0" i="0" lang="en-AU" sz="1400" u="none" cap="none" strike="noStrike">
                <a:solidFill>
                  <a:srgbClr val="595959"/>
                </a:solidFill>
                <a:latin typeface="Calibri"/>
                <a:ea typeface="Calibri"/>
                <a:cs typeface="Calibri"/>
                <a:sym typeface="Calibri"/>
              </a:rPr>
              <a:t>© 2024 Institute of Data</a:t>
            </a:r>
            <a:endParaRPr b="0" i="0" sz="1400" u="none" cap="none" strike="noStrike">
              <a:solidFill>
                <a:srgbClr val="000000"/>
              </a:solidFill>
              <a:latin typeface="Arial"/>
              <a:ea typeface="Arial"/>
              <a:cs typeface="Arial"/>
              <a:sym typeface="Arial"/>
            </a:endParaRPr>
          </a:p>
        </p:txBody>
      </p:sp>
      <p:sp>
        <p:nvSpPr>
          <p:cNvPr id="13" name="Google Shape;13;p22"/>
          <p:cNvSpPr txBox="1"/>
          <p:nvPr/>
        </p:nvSpPr>
        <p:spPr>
          <a:xfrm>
            <a:off x="159709" y="6244421"/>
            <a:ext cx="514200" cy="477000"/>
          </a:xfrm>
          <a:prstGeom prst="rect">
            <a:avLst/>
          </a:prstGeom>
          <a:solidFill>
            <a:srgbClr val="0000FF"/>
          </a:solid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888888"/>
              </a:buClr>
              <a:buSzPts val="1200"/>
              <a:buFont typeface="Calibri"/>
              <a:buNone/>
            </a:pPr>
            <a:fld id="{00000000-1234-1234-1234-123412341234}" type="slidenum">
              <a:rPr b="0" i="0" lang="en-AU" sz="2500" u="none" cap="none" strike="noStrike">
                <a:solidFill>
                  <a:srgbClr val="FFFFFF"/>
                </a:solidFill>
                <a:latin typeface="Calibri"/>
                <a:ea typeface="Calibri"/>
                <a:cs typeface="Calibri"/>
                <a:sym typeface="Calibri"/>
              </a:rPr>
              <a:t>‹#›</a:t>
            </a:fld>
            <a:endParaRPr b="0" i="0" sz="2500" u="none" cap="none" strike="noStrike">
              <a:solidFill>
                <a:srgbClr val="FFFFF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hyperlink" Target="https://socialmediastressdetection-7fzrqotzmpuwlwrcq82kpa.streamlit.app/" TargetMode="External"/><Relationship Id="rId5" Type="http://schemas.openxmlformats.org/officeDocument/2006/relationships/hyperlink" Target="https://socialmediastressdetection-3rrnmlwq4coze4fgihuiq8.streamlit.ap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hyperlink" Target="https://socialmediastressdetection-7fzrqotzmpuwlwrcq82kpa.streamlit.app/" TargetMode="External"/><Relationship Id="rId5" Type="http://schemas.openxmlformats.org/officeDocument/2006/relationships/hyperlink" Target="https://socialmediastressdetection-3rrnmlwq4coze4fgihuiq8.streamlit.ap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kaggle.com/datasets/mexwell/stress-detection-from-social-media-articles" TargetMode="External"/><Relationship Id="rId4" Type="http://schemas.openxmlformats.org/officeDocument/2006/relationships/hyperlink" Target="https://github.com/jimmychong1983/SocialMediaStressDetection" TargetMode="External"/><Relationship Id="rId5" Type="http://schemas.openxmlformats.org/officeDocument/2006/relationships/hyperlink" Target="https://socialmediastressdetection-7fzrqotzmpuwlwrcq82kpa.streamlit.app/" TargetMode="External"/><Relationship Id="rId6" Type="http://schemas.openxmlformats.org/officeDocument/2006/relationships/hyperlink" Target="https://socialmediastressdetection-3rrnmlwq4coze4fgihuiq8.streamlit.a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hyperlink" Target="https://www.kaggle.com/datasets/mexwell/stress-detection-from-social-media-articles" TargetMode="External"/><Relationship Id="rId5" Type="http://schemas.openxmlformats.org/officeDocument/2006/relationships/hyperlink" Target="https://www.kaggle.com/datasets/mexwell/stress-detection-from-social-media-artic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ctrTitle"/>
          </p:nvPr>
        </p:nvSpPr>
        <p:spPr>
          <a:xfrm>
            <a:off x="1524000" y="1340728"/>
            <a:ext cx="9144000" cy="391707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AU" sz="2800">
                <a:solidFill>
                  <a:srgbClr val="0000FF"/>
                </a:solidFill>
              </a:rPr>
              <a:t>Capstone Project</a:t>
            </a:r>
            <a:endParaRPr sz="2800">
              <a:solidFill>
                <a:srgbClr val="0000FF"/>
              </a:solidFill>
            </a:endParaRPr>
          </a:p>
          <a:p>
            <a:pPr indent="0" lvl="0" marL="0" rtl="0" algn="ctr">
              <a:lnSpc>
                <a:spcPct val="90000"/>
              </a:lnSpc>
              <a:spcBef>
                <a:spcPts val="0"/>
              </a:spcBef>
              <a:spcAft>
                <a:spcPts val="0"/>
              </a:spcAft>
              <a:buClr>
                <a:schemeClr val="dk1"/>
              </a:buClr>
              <a:buSzPts val="6000"/>
              <a:buFont typeface="Calibri"/>
              <a:buNone/>
            </a:pPr>
            <a:r>
              <a:rPr lang="en-AU" sz="4100">
                <a:solidFill>
                  <a:srgbClr val="0000FF"/>
                </a:solidFill>
              </a:rPr>
              <a:t>Harnessing NLP to Detect Stress </a:t>
            </a:r>
            <a:endParaRPr sz="4100">
              <a:solidFill>
                <a:srgbClr val="0000FF"/>
              </a:solidFill>
            </a:endParaRPr>
          </a:p>
          <a:p>
            <a:pPr indent="0" lvl="0" marL="0" rtl="0" algn="ctr">
              <a:lnSpc>
                <a:spcPct val="90000"/>
              </a:lnSpc>
              <a:spcBef>
                <a:spcPts val="0"/>
              </a:spcBef>
              <a:spcAft>
                <a:spcPts val="0"/>
              </a:spcAft>
              <a:buClr>
                <a:schemeClr val="dk1"/>
              </a:buClr>
              <a:buSzPts val="6000"/>
              <a:buFont typeface="Calibri"/>
              <a:buNone/>
            </a:pPr>
            <a:r>
              <a:rPr lang="en-AU" sz="4100">
                <a:solidFill>
                  <a:srgbClr val="0000FF"/>
                </a:solidFill>
              </a:rPr>
              <a:t>in </a:t>
            </a:r>
            <a:endParaRPr sz="4100">
              <a:solidFill>
                <a:srgbClr val="0000FF"/>
              </a:solidFill>
            </a:endParaRPr>
          </a:p>
          <a:p>
            <a:pPr indent="0" lvl="0" marL="0" rtl="0" algn="ctr">
              <a:lnSpc>
                <a:spcPct val="90000"/>
              </a:lnSpc>
              <a:spcBef>
                <a:spcPts val="0"/>
              </a:spcBef>
              <a:spcAft>
                <a:spcPts val="0"/>
              </a:spcAft>
              <a:buClr>
                <a:schemeClr val="dk1"/>
              </a:buClr>
              <a:buSzPts val="6000"/>
              <a:buFont typeface="Calibri"/>
              <a:buNone/>
            </a:pPr>
            <a:r>
              <a:rPr lang="en-AU" sz="4100">
                <a:solidFill>
                  <a:srgbClr val="0000FF"/>
                </a:solidFill>
              </a:rPr>
              <a:t>Social Media </a:t>
            </a:r>
            <a:endParaRPr sz="4100">
              <a:solidFill>
                <a:srgbClr val="0000FF"/>
              </a:solidFill>
            </a:endParaRPr>
          </a:p>
          <a:p>
            <a:pPr indent="0" lvl="0" marL="0" rtl="0" algn="ctr">
              <a:lnSpc>
                <a:spcPct val="90000"/>
              </a:lnSpc>
              <a:spcBef>
                <a:spcPts val="0"/>
              </a:spcBef>
              <a:spcAft>
                <a:spcPts val="0"/>
              </a:spcAft>
              <a:buClr>
                <a:schemeClr val="dk1"/>
              </a:buClr>
              <a:buSzPts val="6000"/>
              <a:buFont typeface="Calibri"/>
              <a:buNone/>
            </a:pPr>
            <a:r>
              <a:rPr lang="en-AU" sz="3000">
                <a:solidFill>
                  <a:srgbClr val="0000FF"/>
                </a:solidFill>
              </a:rPr>
              <a:t>Early Intervention for Mental Wellbeing</a:t>
            </a:r>
            <a:br>
              <a:rPr lang="en-AU" sz="3200">
                <a:solidFill>
                  <a:srgbClr val="0000FF"/>
                </a:solidFill>
              </a:rPr>
            </a:br>
            <a:br>
              <a:rPr lang="en-AU" sz="3200">
                <a:solidFill>
                  <a:srgbClr val="0000FF"/>
                </a:solidFill>
              </a:rPr>
            </a:br>
            <a:br>
              <a:rPr lang="en-AU" sz="3200">
                <a:solidFill>
                  <a:srgbClr val="0000FF"/>
                </a:solidFill>
              </a:rPr>
            </a:br>
            <a:r>
              <a:rPr lang="en-AU" sz="3200">
                <a:solidFill>
                  <a:srgbClr val="0000FF"/>
                </a:solidFill>
              </a:rPr>
              <a:t>Presenter: Jimmy Chong</a:t>
            </a:r>
            <a:endParaRPr>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0b56fee4d3_1_6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Data Exploration (3)</a:t>
            </a:r>
            <a:endParaRPr b="1"/>
          </a:p>
          <a:p>
            <a:pPr indent="0" lvl="0" marL="0" rtl="0" algn="l">
              <a:lnSpc>
                <a:spcPct val="90000"/>
              </a:lnSpc>
              <a:spcBef>
                <a:spcPts val="0"/>
              </a:spcBef>
              <a:spcAft>
                <a:spcPts val="0"/>
              </a:spcAft>
              <a:buClr>
                <a:schemeClr val="dk1"/>
              </a:buClr>
              <a:buSzPts val="1800"/>
              <a:buNone/>
            </a:pPr>
            <a:r>
              <a:rPr b="1" lang="en-AU" sz="2200"/>
              <a:t>Frequency of Stressful and Non-Stressful Posts</a:t>
            </a:r>
            <a:endParaRPr b="1" sz="2200"/>
          </a:p>
        </p:txBody>
      </p:sp>
      <p:sp>
        <p:nvSpPr>
          <p:cNvPr id="163" name="Google Shape;163;g30b56fee4d3_1_64"/>
          <p:cNvSpPr txBox="1"/>
          <p:nvPr>
            <p:ph idx="1" type="body"/>
          </p:nvPr>
        </p:nvSpPr>
        <p:spPr>
          <a:xfrm>
            <a:off x="6910426" y="1457125"/>
            <a:ext cx="44298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AU" sz="2200"/>
              <a:t>Key Notes:</a:t>
            </a:r>
            <a:endParaRPr b="1" sz="2200"/>
          </a:p>
          <a:p>
            <a:pPr indent="-368300" lvl="0" marL="457200" rtl="0" algn="l">
              <a:lnSpc>
                <a:spcPct val="115000"/>
              </a:lnSpc>
              <a:spcBef>
                <a:spcPts val="1200"/>
              </a:spcBef>
              <a:spcAft>
                <a:spcPts val="0"/>
              </a:spcAft>
              <a:buSzPts val="2200"/>
              <a:buChar char="●"/>
            </a:pPr>
            <a:r>
              <a:rPr b="1" lang="en-AU" sz="2200"/>
              <a:t>Class imbalance:</a:t>
            </a:r>
            <a:r>
              <a:rPr lang="en-AU" sz="2200"/>
              <a:t> More non-stressful articles than stressful ones.</a:t>
            </a:r>
            <a:endParaRPr sz="2200"/>
          </a:p>
          <a:p>
            <a:pPr indent="-368300" lvl="0" marL="457200" rtl="0" algn="l">
              <a:lnSpc>
                <a:spcPct val="115000"/>
              </a:lnSpc>
              <a:spcBef>
                <a:spcPts val="0"/>
              </a:spcBef>
              <a:spcAft>
                <a:spcPts val="0"/>
              </a:spcAft>
              <a:buSzPts val="2200"/>
              <a:buChar char="●"/>
            </a:pPr>
            <a:r>
              <a:rPr b="1" lang="en-AU" sz="2200"/>
              <a:t>Impact on modeling:</a:t>
            </a:r>
            <a:r>
              <a:rPr lang="en-AU" sz="2200"/>
              <a:t> Require techniques like class weighting or oversampling.</a:t>
            </a:r>
            <a:endParaRPr sz="2200"/>
          </a:p>
          <a:p>
            <a:pPr indent="-368300" lvl="0" marL="457200" rtl="0" algn="l">
              <a:lnSpc>
                <a:spcPct val="115000"/>
              </a:lnSpc>
              <a:spcBef>
                <a:spcPts val="0"/>
              </a:spcBef>
              <a:spcAft>
                <a:spcPts val="0"/>
              </a:spcAft>
              <a:buSzPts val="2200"/>
              <a:buChar char="●"/>
            </a:pPr>
            <a:r>
              <a:rPr b="1" lang="en-AU" sz="2200"/>
              <a:t>Further investigation:</a:t>
            </a:r>
            <a:r>
              <a:rPr lang="en-AU" sz="2200"/>
              <a:t> Explore factors contributing to imbalance (e.g., labeling difficulty, data collection bias).</a:t>
            </a:r>
            <a:endParaRPr sz="2200"/>
          </a:p>
        </p:txBody>
      </p:sp>
      <p:pic>
        <p:nvPicPr>
          <p:cNvPr id="164" name="Google Shape;164;g30b56fee4d3_1_64"/>
          <p:cNvPicPr preferRelativeResize="0"/>
          <p:nvPr/>
        </p:nvPicPr>
        <p:blipFill>
          <a:blip r:embed="rId3">
            <a:alphaModFix/>
          </a:blip>
          <a:stretch>
            <a:fillRect/>
          </a:stretch>
        </p:blipFill>
        <p:spPr>
          <a:xfrm>
            <a:off x="838188" y="1456263"/>
            <a:ext cx="5972175" cy="4352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0b6c12c3b0_0_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Data Exploration (4)</a:t>
            </a:r>
            <a:endParaRPr b="1"/>
          </a:p>
          <a:p>
            <a:pPr indent="0" lvl="0" marL="0" rtl="0" algn="l">
              <a:lnSpc>
                <a:spcPct val="90000"/>
              </a:lnSpc>
              <a:spcBef>
                <a:spcPts val="0"/>
              </a:spcBef>
              <a:spcAft>
                <a:spcPts val="0"/>
              </a:spcAft>
              <a:buClr>
                <a:schemeClr val="dk1"/>
              </a:buClr>
              <a:buSzPts val="1800"/>
              <a:buNone/>
            </a:pPr>
            <a:r>
              <a:rPr b="1" lang="en-AU" sz="2200"/>
              <a:t>Distribution of Text Length</a:t>
            </a:r>
            <a:endParaRPr b="1" sz="2200"/>
          </a:p>
        </p:txBody>
      </p:sp>
      <p:sp>
        <p:nvSpPr>
          <p:cNvPr id="171" name="Google Shape;171;g30b6c12c3b0_0_18"/>
          <p:cNvSpPr txBox="1"/>
          <p:nvPr>
            <p:ph idx="1" type="body"/>
          </p:nvPr>
        </p:nvSpPr>
        <p:spPr>
          <a:xfrm>
            <a:off x="6910426" y="1457125"/>
            <a:ext cx="44298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AU" sz="2200"/>
              <a:t>Key Notes:</a:t>
            </a:r>
            <a:endParaRPr b="1" sz="2200"/>
          </a:p>
          <a:p>
            <a:pPr indent="-368300" lvl="0" marL="457200" rtl="0" algn="l">
              <a:lnSpc>
                <a:spcPct val="115000"/>
              </a:lnSpc>
              <a:spcBef>
                <a:spcPts val="1200"/>
              </a:spcBef>
              <a:spcAft>
                <a:spcPts val="0"/>
              </a:spcAft>
              <a:buSzPts val="2200"/>
              <a:buChar char="●"/>
            </a:pPr>
            <a:r>
              <a:rPr b="1" lang="en-AU" sz="2200"/>
              <a:t>Skewed distribution:</a:t>
            </a:r>
            <a:r>
              <a:rPr lang="en-AU" sz="2200"/>
              <a:t> Most posts are relatively short.</a:t>
            </a:r>
            <a:endParaRPr sz="2200"/>
          </a:p>
          <a:p>
            <a:pPr indent="-368300" lvl="0" marL="457200" rtl="0" algn="l">
              <a:lnSpc>
                <a:spcPct val="115000"/>
              </a:lnSpc>
              <a:spcBef>
                <a:spcPts val="0"/>
              </a:spcBef>
              <a:spcAft>
                <a:spcPts val="0"/>
              </a:spcAft>
              <a:buSzPts val="2200"/>
              <a:buChar char="●"/>
            </a:pPr>
            <a:r>
              <a:rPr b="1" lang="en-AU" sz="2200"/>
              <a:t>Overlapping distributions:</a:t>
            </a:r>
            <a:r>
              <a:rPr lang="en-AU" sz="2200"/>
              <a:t> Text length alone may not be a strong predictor.</a:t>
            </a:r>
            <a:endParaRPr sz="2200"/>
          </a:p>
          <a:p>
            <a:pPr indent="-368300" lvl="0" marL="457200" rtl="0" algn="l">
              <a:lnSpc>
                <a:spcPct val="115000"/>
              </a:lnSpc>
              <a:spcBef>
                <a:spcPts val="0"/>
              </a:spcBef>
              <a:spcAft>
                <a:spcPts val="0"/>
              </a:spcAft>
              <a:buSzPts val="2200"/>
              <a:buChar char="●"/>
            </a:pPr>
            <a:r>
              <a:rPr b="1" lang="en-AU" sz="2200"/>
              <a:t>Non-stressful posts:</a:t>
            </a:r>
            <a:r>
              <a:rPr lang="en-AU" sz="2200"/>
              <a:t> Slightly longer on average</a:t>
            </a:r>
            <a:endParaRPr b="1" sz="2200"/>
          </a:p>
        </p:txBody>
      </p:sp>
      <p:pic>
        <p:nvPicPr>
          <p:cNvPr id="172" name="Google Shape;172;g30b6c12c3b0_0_18"/>
          <p:cNvPicPr preferRelativeResize="0"/>
          <p:nvPr/>
        </p:nvPicPr>
        <p:blipFill rotWithShape="1">
          <a:blip r:embed="rId3">
            <a:alphaModFix/>
          </a:blip>
          <a:srcRect b="7338" l="0" r="0" t="0"/>
          <a:stretch/>
        </p:blipFill>
        <p:spPr>
          <a:xfrm>
            <a:off x="1528775" y="1456275"/>
            <a:ext cx="4638469" cy="4352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0b6c12c3b0_0_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Data Exploration (5)</a:t>
            </a:r>
            <a:endParaRPr b="1"/>
          </a:p>
          <a:p>
            <a:pPr indent="0" lvl="0" marL="0" rtl="0" algn="l">
              <a:lnSpc>
                <a:spcPct val="90000"/>
              </a:lnSpc>
              <a:spcBef>
                <a:spcPts val="0"/>
              </a:spcBef>
              <a:spcAft>
                <a:spcPts val="0"/>
              </a:spcAft>
              <a:buClr>
                <a:schemeClr val="dk1"/>
              </a:buClr>
              <a:buSzPts val="1800"/>
              <a:buNone/>
            </a:pPr>
            <a:r>
              <a:rPr b="1" lang="en-AU" sz="2200"/>
              <a:t>Common Words Associated with Stress</a:t>
            </a:r>
            <a:endParaRPr b="1" sz="2200"/>
          </a:p>
        </p:txBody>
      </p:sp>
      <p:sp>
        <p:nvSpPr>
          <p:cNvPr id="179" name="Google Shape;179;g30b6c12c3b0_0_33"/>
          <p:cNvSpPr txBox="1"/>
          <p:nvPr>
            <p:ph idx="1" type="body"/>
          </p:nvPr>
        </p:nvSpPr>
        <p:spPr>
          <a:xfrm>
            <a:off x="6910426" y="1457125"/>
            <a:ext cx="44298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AU" sz="2200"/>
              <a:t>Key</a:t>
            </a:r>
            <a:r>
              <a:rPr b="1" lang="en-AU" sz="2200"/>
              <a:t> Notes:</a:t>
            </a:r>
            <a:endParaRPr b="1" sz="2200"/>
          </a:p>
          <a:p>
            <a:pPr indent="-368300" lvl="0" marL="457200" rtl="0" algn="l">
              <a:lnSpc>
                <a:spcPct val="115000"/>
              </a:lnSpc>
              <a:spcBef>
                <a:spcPts val="1200"/>
              </a:spcBef>
              <a:spcAft>
                <a:spcPts val="0"/>
              </a:spcAft>
              <a:buSzPts val="2200"/>
              <a:buChar char="●"/>
            </a:pPr>
            <a:r>
              <a:rPr b="1" lang="en-AU" sz="2200"/>
              <a:t>Negative emotions:</a:t>
            </a:r>
            <a:r>
              <a:rPr lang="en-AU" sz="2200"/>
              <a:t> "stress," "depressed," "sad," "anxious"</a:t>
            </a:r>
            <a:endParaRPr sz="2200"/>
          </a:p>
          <a:p>
            <a:pPr indent="-368300" lvl="0" marL="457200" rtl="0" algn="l">
              <a:lnSpc>
                <a:spcPct val="115000"/>
              </a:lnSpc>
              <a:spcBef>
                <a:spcPts val="0"/>
              </a:spcBef>
              <a:spcAft>
                <a:spcPts val="0"/>
              </a:spcAft>
              <a:buSzPts val="2200"/>
              <a:buChar char="●"/>
            </a:pPr>
            <a:r>
              <a:rPr b="1" lang="en-AU" sz="2200"/>
              <a:t>Life challenges:</a:t>
            </a:r>
            <a:r>
              <a:rPr lang="en-AU" sz="2200"/>
              <a:t> "work," "school," "relationships," "personal problems"</a:t>
            </a:r>
            <a:endParaRPr sz="2200"/>
          </a:p>
          <a:p>
            <a:pPr indent="-368300" lvl="0" marL="457200" rtl="0" algn="l">
              <a:lnSpc>
                <a:spcPct val="115000"/>
              </a:lnSpc>
              <a:spcBef>
                <a:spcPts val="0"/>
              </a:spcBef>
              <a:spcAft>
                <a:spcPts val="0"/>
              </a:spcAft>
              <a:buSzPts val="2200"/>
              <a:buChar char="●"/>
            </a:pPr>
            <a:r>
              <a:rPr b="1" lang="en-AU" sz="2200"/>
              <a:t>Seeking help:</a:t>
            </a:r>
            <a:r>
              <a:rPr lang="en-AU" sz="2200"/>
              <a:t> "help," "support," "therapy"</a:t>
            </a:r>
            <a:endParaRPr b="1" sz="2200"/>
          </a:p>
        </p:txBody>
      </p:sp>
      <p:pic>
        <p:nvPicPr>
          <p:cNvPr id="180" name="Google Shape;180;g30b6c12c3b0_0_33"/>
          <p:cNvPicPr preferRelativeResize="0"/>
          <p:nvPr/>
        </p:nvPicPr>
        <p:blipFill rotWithShape="1">
          <a:blip r:embed="rId3">
            <a:alphaModFix/>
          </a:blip>
          <a:srcRect b="9453" l="0" r="0" t="0"/>
          <a:stretch/>
        </p:blipFill>
        <p:spPr>
          <a:xfrm>
            <a:off x="304800" y="1576650"/>
            <a:ext cx="6605626" cy="3621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0b6c12c3b0_0_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Data Exploration (6)</a:t>
            </a:r>
            <a:endParaRPr b="1"/>
          </a:p>
          <a:p>
            <a:pPr indent="0" lvl="0" marL="0" rtl="0" algn="l">
              <a:lnSpc>
                <a:spcPct val="90000"/>
              </a:lnSpc>
              <a:spcBef>
                <a:spcPts val="0"/>
              </a:spcBef>
              <a:spcAft>
                <a:spcPts val="0"/>
              </a:spcAft>
              <a:buClr>
                <a:schemeClr val="dk1"/>
              </a:buClr>
              <a:buSzPts val="1800"/>
              <a:buNone/>
            </a:pPr>
            <a:r>
              <a:rPr b="1" lang="en-AU" sz="2200"/>
              <a:t>Common Words Associated with Non-Stress</a:t>
            </a:r>
            <a:endParaRPr b="1" sz="2200"/>
          </a:p>
        </p:txBody>
      </p:sp>
      <p:sp>
        <p:nvSpPr>
          <p:cNvPr id="187" name="Google Shape;187;g30b6c12c3b0_0_46"/>
          <p:cNvSpPr txBox="1"/>
          <p:nvPr>
            <p:ph idx="1" type="body"/>
          </p:nvPr>
        </p:nvSpPr>
        <p:spPr>
          <a:xfrm>
            <a:off x="6910426" y="1457125"/>
            <a:ext cx="44298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AU" sz="2200"/>
              <a:t>Key Notes:</a:t>
            </a:r>
            <a:endParaRPr b="1" sz="2200"/>
          </a:p>
          <a:p>
            <a:pPr indent="-368300" lvl="0" marL="457200" rtl="0" algn="l">
              <a:lnSpc>
                <a:spcPct val="115000"/>
              </a:lnSpc>
              <a:spcBef>
                <a:spcPts val="1200"/>
              </a:spcBef>
              <a:spcAft>
                <a:spcPts val="0"/>
              </a:spcAft>
              <a:buSzPts val="2200"/>
              <a:buChar char="●"/>
            </a:pPr>
            <a:r>
              <a:rPr b="1" lang="en-AU" sz="2200"/>
              <a:t>Positive emotions:</a:t>
            </a:r>
            <a:r>
              <a:rPr lang="en-AU" sz="2200"/>
              <a:t> "happy," "love," "good," "excited"</a:t>
            </a:r>
            <a:endParaRPr sz="2200"/>
          </a:p>
          <a:p>
            <a:pPr indent="-368300" lvl="0" marL="457200" rtl="0" algn="l">
              <a:lnSpc>
                <a:spcPct val="115000"/>
              </a:lnSpc>
              <a:spcBef>
                <a:spcPts val="0"/>
              </a:spcBef>
              <a:spcAft>
                <a:spcPts val="0"/>
              </a:spcAft>
              <a:buSzPts val="2200"/>
              <a:buChar char="●"/>
            </a:pPr>
            <a:r>
              <a:rPr b="1" lang="en-AU" sz="2200"/>
              <a:t>Everyday life:</a:t>
            </a:r>
            <a:r>
              <a:rPr lang="en-AU" sz="2200"/>
              <a:t> "daily activities," "hobbies," "social interactions"</a:t>
            </a:r>
            <a:endParaRPr sz="2200"/>
          </a:p>
          <a:p>
            <a:pPr indent="-368300" lvl="0" marL="457200" rtl="0" algn="l">
              <a:lnSpc>
                <a:spcPct val="115000"/>
              </a:lnSpc>
              <a:spcBef>
                <a:spcPts val="0"/>
              </a:spcBef>
              <a:spcAft>
                <a:spcPts val="0"/>
              </a:spcAft>
              <a:buSzPts val="2200"/>
              <a:buChar char="●"/>
            </a:pPr>
            <a:r>
              <a:rPr b="1" lang="en-AU" sz="2200"/>
              <a:t>Gratitude and appreciation:</a:t>
            </a:r>
            <a:r>
              <a:rPr lang="en-AU" sz="2200"/>
              <a:t> "thankful," "grateful," "proud"</a:t>
            </a:r>
            <a:endParaRPr b="1" sz="2200"/>
          </a:p>
        </p:txBody>
      </p:sp>
      <p:pic>
        <p:nvPicPr>
          <p:cNvPr id="188" name="Google Shape;188;g30b6c12c3b0_0_46"/>
          <p:cNvPicPr preferRelativeResize="0"/>
          <p:nvPr/>
        </p:nvPicPr>
        <p:blipFill>
          <a:blip r:embed="rId3">
            <a:alphaModFix/>
          </a:blip>
          <a:stretch>
            <a:fillRect/>
          </a:stretch>
        </p:blipFill>
        <p:spPr>
          <a:xfrm>
            <a:off x="358375" y="1576650"/>
            <a:ext cx="6605626" cy="35122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0b56fee4d3_1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Data Split</a:t>
            </a:r>
            <a:endParaRPr b="1"/>
          </a:p>
          <a:p>
            <a:pPr indent="0" lvl="0" marL="0" rtl="0" algn="l">
              <a:lnSpc>
                <a:spcPct val="90000"/>
              </a:lnSpc>
              <a:spcBef>
                <a:spcPts val="0"/>
              </a:spcBef>
              <a:spcAft>
                <a:spcPts val="0"/>
              </a:spcAft>
              <a:buClr>
                <a:schemeClr val="dk1"/>
              </a:buClr>
              <a:buSzPts val="1800"/>
              <a:buNone/>
            </a:pPr>
            <a:r>
              <a:rPr b="1" lang="en-AU" sz="2200"/>
              <a:t>Data Preparation for Modeling</a:t>
            </a:r>
            <a:endParaRPr b="1" sz="2200"/>
          </a:p>
        </p:txBody>
      </p:sp>
      <p:sp>
        <p:nvSpPr>
          <p:cNvPr id="195" name="Google Shape;195;g30b56fee4d3_1_35"/>
          <p:cNvSpPr txBox="1"/>
          <p:nvPr>
            <p:ph idx="1" type="body"/>
          </p:nvPr>
        </p:nvSpPr>
        <p:spPr>
          <a:xfrm>
            <a:off x="824552" y="1457135"/>
            <a:ext cx="10515600" cy="43512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lang="en-AU" sz="2200"/>
              <a:t>Split data into features (title) and target (stress label).</a:t>
            </a:r>
            <a:endParaRPr sz="2200"/>
          </a:p>
          <a:p>
            <a:pPr indent="-368300" lvl="0" marL="457200" rtl="0" algn="l">
              <a:lnSpc>
                <a:spcPct val="115000"/>
              </a:lnSpc>
              <a:spcBef>
                <a:spcPts val="0"/>
              </a:spcBef>
              <a:spcAft>
                <a:spcPts val="0"/>
              </a:spcAft>
              <a:buSzPts val="2200"/>
              <a:buChar char="●"/>
            </a:pPr>
            <a:r>
              <a:rPr lang="en-AU" sz="2200"/>
              <a:t>Split data into training (80%) and testing (20%) sets.</a:t>
            </a:r>
            <a:endParaRPr sz="2200"/>
          </a:p>
        </p:txBody>
      </p:sp>
      <p:pic>
        <p:nvPicPr>
          <p:cNvPr id="196" name="Google Shape;196;g30b56fee4d3_1_35"/>
          <p:cNvPicPr preferRelativeResize="0"/>
          <p:nvPr/>
        </p:nvPicPr>
        <p:blipFill>
          <a:blip r:embed="rId3">
            <a:alphaModFix amt="15000"/>
          </a:blip>
          <a:stretch>
            <a:fillRect/>
          </a:stretch>
        </p:blipFill>
        <p:spPr>
          <a:xfrm>
            <a:off x="6934200" y="1219200"/>
            <a:ext cx="4876800" cy="487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0b56fee4d3_1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Data Overview</a:t>
            </a:r>
            <a:endParaRPr b="1"/>
          </a:p>
        </p:txBody>
      </p:sp>
      <p:pic>
        <p:nvPicPr>
          <p:cNvPr id="203" name="Google Shape;203;g30b56fee4d3_1_19"/>
          <p:cNvPicPr preferRelativeResize="0"/>
          <p:nvPr/>
        </p:nvPicPr>
        <p:blipFill>
          <a:blip r:embed="rId3">
            <a:alphaModFix amt="15000"/>
          </a:blip>
          <a:stretch>
            <a:fillRect/>
          </a:stretch>
        </p:blipFill>
        <p:spPr>
          <a:xfrm>
            <a:off x="7664425" y="1949425"/>
            <a:ext cx="4146575" cy="4146575"/>
          </a:xfrm>
          <a:prstGeom prst="rect">
            <a:avLst/>
          </a:prstGeom>
          <a:noFill/>
          <a:ln>
            <a:noFill/>
          </a:ln>
        </p:spPr>
      </p:pic>
      <p:sp>
        <p:nvSpPr>
          <p:cNvPr id="204" name="Google Shape;204;g30b56fee4d3_1_19"/>
          <p:cNvSpPr txBox="1"/>
          <p:nvPr>
            <p:ph idx="1" type="body"/>
          </p:nvPr>
        </p:nvSpPr>
        <p:spPr>
          <a:xfrm>
            <a:off x="824552" y="1457135"/>
            <a:ext cx="10515600" cy="4351200"/>
          </a:xfrm>
          <a:prstGeom prst="rect">
            <a:avLst/>
          </a:prstGeom>
          <a:noFill/>
          <a:ln>
            <a:noFill/>
          </a:ln>
        </p:spPr>
        <p:txBody>
          <a:bodyPr anchorCtr="0" anchor="t" bIns="45700" lIns="91425" spcFirstLastPara="1" rIns="91425" wrap="square" tIns="45700">
            <a:noAutofit/>
          </a:bodyPr>
          <a:lstStyle/>
          <a:p>
            <a:pPr indent="-368300" lvl="0" marL="457200" rtl="0" algn="l">
              <a:lnSpc>
                <a:spcPct val="150000"/>
              </a:lnSpc>
              <a:spcBef>
                <a:spcPts val="1200"/>
              </a:spcBef>
              <a:spcAft>
                <a:spcPts val="0"/>
              </a:spcAft>
              <a:buSzPts val="2200"/>
              <a:buChar char="●"/>
            </a:pPr>
            <a:r>
              <a:rPr b="1" lang="en-AU" sz="2200"/>
              <a:t>Key Findings:</a:t>
            </a:r>
            <a:endParaRPr b="1" sz="2200"/>
          </a:p>
          <a:p>
            <a:pPr indent="-368300" lvl="1" marL="914400" rtl="0" algn="l">
              <a:lnSpc>
                <a:spcPct val="150000"/>
              </a:lnSpc>
              <a:spcBef>
                <a:spcPts val="0"/>
              </a:spcBef>
              <a:spcAft>
                <a:spcPts val="0"/>
              </a:spcAft>
              <a:buSzPts val="2200"/>
              <a:buFont typeface="Calibri"/>
              <a:buChar char="○"/>
            </a:pPr>
            <a:r>
              <a:rPr b="1" lang="en-AU" sz="2200"/>
              <a:t>Class imbalance: </a:t>
            </a:r>
            <a:r>
              <a:rPr lang="en-AU" sz="2200"/>
              <a:t>More non-stressful articles than stressful ones.</a:t>
            </a:r>
            <a:endParaRPr sz="2200"/>
          </a:p>
          <a:p>
            <a:pPr indent="-368300" lvl="1" marL="914400" rtl="0" algn="l">
              <a:lnSpc>
                <a:spcPct val="150000"/>
              </a:lnSpc>
              <a:spcBef>
                <a:spcPts val="0"/>
              </a:spcBef>
              <a:spcAft>
                <a:spcPts val="0"/>
              </a:spcAft>
              <a:buSzPts val="2200"/>
              <a:buFont typeface="Calibri"/>
              <a:buChar char="○"/>
            </a:pPr>
            <a:r>
              <a:rPr b="1" lang="en-AU" sz="2200"/>
              <a:t>Overlapping text length distributions: </a:t>
            </a:r>
            <a:r>
              <a:rPr lang="en-AU" sz="2200"/>
              <a:t>Text length alone may not be a strong predictor of stress.</a:t>
            </a:r>
            <a:endParaRPr sz="2200"/>
          </a:p>
          <a:p>
            <a:pPr indent="-368300" lvl="1" marL="914400" rtl="0" algn="l">
              <a:lnSpc>
                <a:spcPct val="150000"/>
              </a:lnSpc>
              <a:spcBef>
                <a:spcPts val="0"/>
              </a:spcBef>
              <a:spcAft>
                <a:spcPts val="0"/>
              </a:spcAft>
              <a:buSzPts val="2200"/>
              <a:buFont typeface="Calibri"/>
              <a:buChar char="○"/>
            </a:pPr>
            <a:r>
              <a:rPr b="1" lang="en-AU" sz="2200"/>
              <a:t>Distinct word patterns: </a:t>
            </a:r>
            <a:r>
              <a:rPr lang="en-AU" sz="2200"/>
              <a:t>Different words are frequently used in stress and non-stress articles.</a:t>
            </a:r>
            <a:endParaRPr b="1"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None/>
            </a:pPr>
            <a:r>
              <a:rPr b="1" lang="en-AU"/>
              <a:t>Deliver (1)</a:t>
            </a:r>
            <a:endParaRPr b="1"/>
          </a:p>
          <a:p>
            <a:pPr indent="0" lvl="0" marL="0" rtl="0" algn="l">
              <a:spcBef>
                <a:spcPts val="0"/>
              </a:spcBef>
              <a:spcAft>
                <a:spcPts val="0"/>
              </a:spcAft>
              <a:buClr>
                <a:schemeClr val="dk1"/>
              </a:buClr>
              <a:buSzPts val="1800"/>
              <a:buNone/>
            </a:pPr>
            <a:r>
              <a:rPr b="1" lang="en-AU" sz="2200"/>
              <a:t>Feature Engineering</a:t>
            </a:r>
            <a:endParaRPr b="1"/>
          </a:p>
        </p:txBody>
      </p:sp>
      <p:pic>
        <p:nvPicPr>
          <p:cNvPr id="211" name="Google Shape;211;p15"/>
          <p:cNvPicPr preferRelativeResize="0"/>
          <p:nvPr/>
        </p:nvPicPr>
        <p:blipFill>
          <a:blip r:embed="rId3">
            <a:alphaModFix amt="15000"/>
          </a:blip>
          <a:stretch>
            <a:fillRect/>
          </a:stretch>
        </p:blipFill>
        <p:spPr>
          <a:xfrm>
            <a:off x="7602625" y="2076450"/>
            <a:ext cx="4208375" cy="4019550"/>
          </a:xfrm>
          <a:prstGeom prst="rect">
            <a:avLst/>
          </a:prstGeom>
          <a:noFill/>
          <a:ln>
            <a:noFill/>
          </a:ln>
        </p:spPr>
      </p:pic>
      <p:sp>
        <p:nvSpPr>
          <p:cNvPr id="212" name="Google Shape;212;p15"/>
          <p:cNvSpPr txBox="1"/>
          <p:nvPr>
            <p:ph idx="1" type="body"/>
          </p:nvPr>
        </p:nvSpPr>
        <p:spPr>
          <a:xfrm>
            <a:off x="824552" y="1457135"/>
            <a:ext cx="10515600" cy="43512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b="1" lang="en-AU" sz="2200"/>
              <a:t>Key Features:</a:t>
            </a:r>
            <a:endParaRPr b="1" sz="2200"/>
          </a:p>
          <a:p>
            <a:pPr indent="-342900" lvl="1" marL="914400" rtl="0" algn="l">
              <a:lnSpc>
                <a:spcPct val="115000"/>
              </a:lnSpc>
              <a:spcBef>
                <a:spcPts val="0"/>
              </a:spcBef>
              <a:spcAft>
                <a:spcPts val="0"/>
              </a:spcAft>
              <a:buSzPts val="1800"/>
              <a:buChar char="○"/>
            </a:pPr>
            <a:r>
              <a:rPr lang="en-AU" sz="1800"/>
              <a:t>Text data (primary feature)</a:t>
            </a:r>
            <a:endParaRPr sz="1800"/>
          </a:p>
          <a:p>
            <a:pPr indent="-342900" lvl="1" marL="914400" rtl="0" algn="l">
              <a:lnSpc>
                <a:spcPct val="115000"/>
              </a:lnSpc>
              <a:spcBef>
                <a:spcPts val="0"/>
              </a:spcBef>
              <a:spcAft>
                <a:spcPts val="0"/>
              </a:spcAft>
              <a:buSzPts val="1800"/>
              <a:buChar char="○"/>
            </a:pPr>
            <a:r>
              <a:rPr lang="en-AU" sz="1800"/>
              <a:t>Captures sentiment, emotions, and vocabulary</a:t>
            </a:r>
            <a:endParaRPr sz="1800"/>
          </a:p>
          <a:p>
            <a:pPr indent="-368300" lvl="0" marL="457200" rtl="0" algn="l">
              <a:lnSpc>
                <a:spcPct val="115000"/>
              </a:lnSpc>
              <a:spcBef>
                <a:spcPts val="0"/>
              </a:spcBef>
              <a:spcAft>
                <a:spcPts val="0"/>
              </a:spcAft>
              <a:buSzPts val="2200"/>
              <a:buChar char="●"/>
            </a:pPr>
            <a:r>
              <a:rPr b="1" lang="en-AU" sz="2200"/>
              <a:t>Business Significance:</a:t>
            </a:r>
            <a:endParaRPr b="1" sz="2200"/>
          </a:p>
          <a:p>
            <a:pPr indent="-342900" lvl="1" marL="914400" rtl="0" algn="l">
              <a:lnSpc>
                <a:spcPct val="115000"/>
              </a:lnSpc>
              <a:spcBef>
                <a:spcPts val="0"/>
              </a:spcBef>
              <a:spcAft>
                <a:spcPts val="0"/>
              </a:spcAft>
              <a:buSzPts val="1800"/>
              <a:buChar char="○"/>
            </a:pPr>
            <a:r>
              <a:rPr lang="en-AU" sz="1800"/>
              <a:t>Text features are crucial for understanding the linguistic cues associated with stress.</a:t>
            </a:r>
            <a:endParaRPr sz="1800"/>
          </a:p>
          <a:p>
            <a:pPr indent="-342900" lvl="1" marL="914400" rtl="0" algn="l">
              <a:lnSpc>
                <a:spcPct val="115000"/>
              </a:lnSpc>
              <a:spcBef>
                <a:spcPts val="0"/>
              </a:spcBef>
              <a:spcAft>
                <a:spcPts val="0"/>
              </a:spcAft>
              <a:buSzPts val="1800"/>
              <a:buChar char="○"/>
            </a:pPr>
            <a:r>
              <a:rPr lang="en-AU" sz="1800"/>
              <a:t>Effective feature engineering can improve model performance and interpretability.</a:t>
            </a:r>
            <a:endParaRPr sz="1800"/>
          </a:p>
          <a:p>
            <a:pPr indent="-368300" lvl="0" marL="457200" rtl="0" algn="l">
              <a:lnSpc>
                <a:spcPct val="115000"/>
              </a:lnSpc>
              <a:spcBef>
                <a:spcPts val="0"/>
              </a:spcBef>
              <a:spcAft>
                <a:spcPts val="0"/>
              </a:spcAft>
              <a:buSzPts val="2200"/>
              <a:buChar char="●"/>
            </a:pPr>
            <a:r>
              <a:rPr b="1" lang="en-AU" sz="2200"/>
              <a:t>Techniques:</a:t>
            </a:r>
            <a:endParaRPr b="1" sz="2200"/>
          </a:p>
          <a:p>
            <a:pPr indent="-342900" lvl="1" marL="914400" rtl="0" algn="l">
              <a:lnSpc>
                <a:spcPct val="115000"/>
              </a:lnSpc>
              <a:spcBef>
                <a:spcPts val="0"/>
              </a:spcBef>
              <a:spcAft>
                <a:spcPts val="0"/>
              </a:spcAft>
              <a:buSzPts val="1800"/>
              <a:buChar char="○"/>
            </a:pPr>
            <a:r>
              <a:rPr b="1" lang="en-AU" sz="1800"/>
              <a:t>Text Cleaning:</a:t>
            </a:r>
            <a:endParaRPr b="1" sz="1800"/>
          </a:p>
          <a:p>
            <a:pPr indent="-330200" lvl="2" marL="1371600" rtl="0" algn="l">
              <a:lnSpc>
                <a:spcPct val="115000"/>
              </a:lnSpc>
              <a:spcBef>
                <a:spcPts val="0"/>
              </a:spcBef>
              <a:spcAft>
                <a:spcPts val="0"/>
              </a:spcAft>
              <a:buSzPts val="1600"/>
              <a:buChar char="■"/>
            </a:pPr>
            <a:r>
              <a:rPr lang="en-AU" sz="1600"/>
              <a:t>Removes irrelevant information (punctuation, stop words, hashtags).</a:t>
            </a:r>
            <a:endParaRPr sz="1600"/>
          </a:p>
          <a:p>
            <a:pPr indent="-342900" lvl="1" marL="914400" rtl="0" algn="l">
              <a:lnSpc>
                <a:spcPct val="115000"/>
              </a:lnSpc>
              <a:spcBef>
                <a:spcPts val="0"/>
              </a:spcBef>
              <a:spcAft>
                <a:spcPts val="0"/>
              </a:spcAft>
              <a:buSzPts val="1800"/>
              <a:buChar char="○"/>
            </a:pPr>
            <a:r>
              <a:rPr b="1" lang="en-AU" sz="1800"/>
              <a:t>Text Normalization:</a:t>
            </a:r>
            <a:endParaRPr b="1" sz="1800"/>
          </a:p>
          <a:p>
            <a:pPr indent="-330200" lvl="2" marL="1371600" rtl="0" algn="l">
              <a:lnSpc>
                <a:spcPct val="115000"/>
              </a:lnSpc>
              <a:spcBef>
                <a:spcPts val="0"/>
              </a:spcBef>
              <a:spcAft>
                <a:spcPts val="0"/>
              </a:spcAft>
              <a:buSzPts val="1600"/>
              <a:buChar char="■"/>
            </a:pPr>
            <a:r>
              <a:rPr lang="en-AU" sz="1600"/>
              <a:t>Lowercases text for consistency.</a:t>
            </a:r>
            <a:endParaRPr sz="1600"/>
          </a:p>
          <a:p>
            <a:pPr indent="-342900" lvl="1" marL="914400" rtl="0" algn="l">
              <a:lnSpc>
                <a:spcPct val="115000"/>
              </a:lnSpc>
              <a:spcBef>
                <a:spcPts val="0"/>
              </a:spcBef>
              <a:spcAft>
                <a:spcPts val="0"/>
              </a:spcAft>
              <a:buSzPts val="1800"/>
              <a:buChar char="○"/>
            </a:pPr>
            <a:r>
              <a:rPr b="1" lang="en-AU" sz="1800"/>
              <a:t>TF-IDF Vectorization:</a:t>
            </a:r>
            <a:endParaRPr b="1" sz="1800"/>
          </a:p>
          <a:p>
            <a:pPr indent="-330200" lvl="2" marL="1371600" rtl="0" algn="l">
              <a:lnSpc>
                <a:spcPct val="115000"/>
              </a:lnSpc>
              <a:spcBef>
                <a:spcPts val="0"/>
              </a:spcBef>
              <a:spcAft>
                <a:spcPts val="0"/>
              </a:spcAft>
              <a:buSzPts val="1600"/>
              <a:buChar char="■"/>
            </a:pPr>
            <a:r>
              <a:rPr lang="en-AU" sz="1600"/>
              <a:t>Converts text into numerical features representing word importance.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0b6c12c3b0_0_6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None/>
            </a:pPr>
            <a:r>
              <a:rPr b="1" lang="en-AU"/>
              <a:t>Deliver (2)</a:t>
            </a:r>
            <a:endParaRPr b="1"/>
          </a:p>
          <a:p>
            <a:pPr indent="0" lvl="0" marL="0" rtl="0" algn="l">
              <a:spcBef>
                <a:spcPts val="0"/>
              </a:spcBef>
              <a:spcAft>
                <a:spcPts val="0"/>
              </a:spcAft>
              <a:buClr>
                <a:schemeClr val="dk1"/>
              </a:buClr>
              <a:buSzPts val="1800"/>
              <a:buNone/>
            </a:pPr>
            <a:r>
              <a:rPr b="1" lang="en-AU" sz="2200"/>
              <a:t>Machine Models Used</a:t>
            </a:r>
            <a:endParaRPr b="1"/>
          </a:p>
        </p:txBody>
      </p:sp>
      <p:pic>
        <p:nvPicPr>
          <p:cNvPr id="219" name="Google Shape;219;g30b6c12c3b0_0_64"/>
          <p:cNvPicPr preferRelativeResize="0"/>
          <p:nvPr/>
        </p:nvPicPr>
        <p:blipFill>
          <a:blip r:embed="rId3">
            <a:alphaModFix amt="15000"/>
          </a:blip>
          <a:stretch>
            <a:fillRect/>
          </a:stretch>
        </p:blipFill>
        <p:spPr>
          <a:xfrm>
            <a:off x="7506900" y="2095405"/>
            <a:ext cx="4304100" cy="4000600"/>
          </a:xfrm>
          <a:prstGeom prst="rect">
            <a:avLst/>
          </a:prstGeom>
          <a:noFill/>
          <a:ln>
            <a:noFill/>
          </a:ln>
        </p:spPr>
      </p:pic>
      <p:sp>
        <p:nvSpPr>
          <p:cNvPr id="220" name="Google Shape;220;g30b6c12c3b0_0_64"/>
          <p:cNvSpPr txBox="1"/>
          <p:nvPr>
            <p:ph idx="1" type="body"/>
          </p:nvPr>
        </p:nvSpPr>
        <p:spPr>
          <a:xfrm>
            <a:off x="933602" y="1493485"/>
            <a:ext cx="10515600" cy="43512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b="1" lang="en-AU" sz="2200"/>
              <a:t>LinearSVC: </a:t>
            </a:r>
            <a:r>
              <a:rPr lang="en-AU" sz="2200"/>
              <a:t>This is a linear support vector classifier used in the initial model. It is a good choice for text classification tasks due to its simplicity and efficiency.</a:t>
            </a:r>
            <a:endParaRPr sz="2200"/>
          </a:p>
          <a:p>
            <a:pPr indent="-368300" lvl="0" marL="457200" rtl="0" algn="l">
              <a:lnSpc>
                <a:spcPct val="115000"/>
              </a:lnSpc>
              <a:spcBef>
                <a:spcPts val="0"/>
              </a:spcBef>
              <a:spcAft>
                <a:spcPts val="0"/>
              </a:spcAft>
              <a:buSzPts val="2200"/>
              <a:buChar char="●"/>
            </a:pPr>
            <a:r>
              <a:rPr b="1" lang="en-AU" sz="2200"/>
              <a:t>LSTM (Long Short-Term Memory): </a:t>
            </a:r>
            <a:r>
              <a:rPr lang="en-AU" sz="2200"/>
              <a:t>This is a recurrent neural network architecture used in the later model. LSTMs are well-suited for sequential data like text, as they can capture long-term dependencies between words.</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0b6c12c3b0_0_7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None/>
            </a:pPr>
            <a:r>
              <a:rPr b="1" lang="en-AU"/>
              <a:t>Deliver - </a:t>
            </a:r>
            <a:r>
              <a:rPr b="1" lang="en-AU"/>
              <a:t>LinearSVC </a:t>
            </a:r>
            <a:r>
              <a:rPr b="1" lang="en-AU"/>
              <a:t>(3)</a:t>
            </a:r>
            <a:endParaRPr b="1"/>
          </a:p>
          <a:p>
            <a:pPr indent="0" lvl="0" marL="0" rtl="0" algn="l">
              <a:spcBef>
                <a:spcPts val="0"/>
              </a:spcBef>
              <a:spcAft>
                <a:spcPts val="0"/>
              </a:spcAft>
              <a:buClr>
                <a:schemeClr val="dk1"/>
              </a:buClr>
              <a:buSzPts val="1800"/>
              <a:buNone/>
            </a:pPr>
            <a:r>
              <a:rPr b="1" lang="en-AU" sz="2200"/>
              <a:t>Evaluation Metrics</a:t>
            </a:r>
            <a:endParaRPr b="1"/>
          </a:p>
        </p:txBody>
      </p:sp>
      <p:pic>
        <p:nvPicPr>
          <p:cNvPr id="227" name="Google Shape;227;g30b6c12c3b0_0_73"/>
          <p:cNvPicPr preferRelativeResize="0"/>
          <p:nvPr/>
        </p:nvPicPr>
        <p:blipFill>
          <a:blip r:embed="rId3">
            <a:alphaModFix amt="15000"/>
          </a:blip>
          <a:stretch>
            <a:fillRect/>
          </a:stretch>
        </p:blipFill>
        <p:spPr>
          <a:xfrm>
            <a:off x="8746275" y="2495862"/>
            <a:ext cx="3064725" cy="3600150"/>
          </a:xfrm>
          <a:prstGeom prst="rect">
            <a:avLst/>
          </a:prstGeom>
          <a:noFill/>
          <a:ln>
            <a:noFill/>
          </a:ln>
        </p:spPr>
      </p:pic>
      <p:sp>
        <p:nvSpPr>
          <p:cNvPr id="228" name="Google Shape;228;g30b6c12c3b0_0_73"/>
          <p:cNvSpPr txBox="1"/>
          <p:nvPr>
            <p:ph idx="1" type="body"/>
          </p:nvPr>
        </p:nvSpPr>
        <p:spPr>
          <a:xfrm>
            <a:off x="824552" y="1457135"/>
            <a:ext cx="10515600" cy="43512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b="1" lang="en-AU" sz="2200"/>
              <a:t>Accuracy: </a:t>
            </a:r>
            <a:r>
              <a:rPr lang="en-AU" sz="2200"/>
              <a:t>Measures the proportion of correct predictions made by the model.</a:t>
            </a:r>
            <a:endParaRPr sz="2200"/>
          </a:p>
          <a:p>
            <a:pPr indent="-368300" lvl="0" marL="457200" rtl="0" algn="l">
              <a:lnSpc>
                <a:spcPct val="115000"/>
              </a:lnSpc>
              <a:spcBef>
                <a:spcPts val="0"/>
              </a:spcBef>
              <a:spcAft>
                <a:spcPts val="0"/>
              </a:spcAft>
              <a:buSzPts val="2200"/>
              <a:buChar char="●"/>
            </a:pPr>
            <a:r>
              <a:rPr b="1" lang="en-AU" sz="2200"/>
              <a:t>Confusion Matrix: </a:t>
            </a:r>
            <a:r>
              <a:rPr lang="en-AU" sz="2200"/>
              <a:t>Visualizes the number of correct and incorrect predictions for each class (stressful vs. non-stressful).</a:t>
            </a:r>
            <a:endParaRPr sz="2200"/>
          </a:p>
          <a:p>
            <a:pPr indent="-368300" lvl="0" marL="457200" rtl="0" algn="l">
              <a:lnSpc>
                <a:spcPct val="115000"/>
              </a:lnSpc>
              <a:spcBef>
                <a:spcPts val="0"/>
              </a:spcBef>
              <a:spcAft>
                <a:spcPts val="0"/>
              </a:spcAft>
              <a:buSzPts val="2200"/>
              <a:buChar char="●"/>
            </a:pPr>
            <a:r>
              <a:rPr b="1" lang="en-AU" sz="2200"/>
              <a:t>Classification Report: </a:t>
            </a:r>
            <a:r>
              <a:rPr lang="en-AU" sz="2200"/>
              <a:t>Provides detailed information about the model's performance, including precision, recall, and F1-score for each class.</a:t>
            </a:r>
            <a:endParaRPr sz="2200"/>
          </a:p>
          <a:p>
            <a:pPr indent="-368300" lvl="0" marL="457200" rtl="0" algn="l">
              <a:lnSpc>
                <a:spcPct val="115000"/>
              </a:lnSpc>
              <a:spcBef>
                <a:spcPts val="0"/>
              </a:spcBef>
              <a:spcAft>
                <a:spcPts val="0"/>
              </a:spcAft>
              <a:buSzPts val="2200"/>
              <a:buChar char="●"/>
            </a:pPr>
            <a:r>
              <a:rPr b="1" lang="en-AU" sz="2200"/>
              <a:t>ROC AUC Score: </a:t>
            </a:r>
            <a:r>
              <a:rPr lang="en-AU" sz="2200"/>
              <a:t>This metric is used for imbalanced datasets and measures the model's ability to distinguish between classes (AUC-ROC score closer to 1 indicates better performance).</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0b6c12c3b0_0_8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None/>
            </a:pPr>
            <a:r>
              <a:rPr b="1" lang="en-AU"/>
              <a:t>Deliver</a:t>
            </a:r>
            <a:r>
              <a:rPr b="1" lang="en-AU"/>
              <a:t> - LinearSVC </a:t>
            </a:r>
            <a:r>
              <a:rPr b="1" lang="en-AU"/>
              <a:t>(5)</a:t>
            </a:r>
            <a:endParaRPr b="1"/>
          </a:p>
          <a:p>
            <a:pPr indent="0" lvl="0" marL="0" rtl="0" algn="l">
              <a:spcBef>
                <a:spcPts val="0"/>
              </a:spcBef>
              <a:spcAft>
                <a:spcPts val="0"/>
              </a:spcAft>
              <a:buClr>
                <a:schemeClr val="dk1"/>
              </a:buClr>
              <a:buSzPts val="1800"/>
              <a:buNone/>
            </a:pPr>
            <a:r>
              <a:rPr b="1" lang="en-AU" sz="2200"/>
              <a:t>Evaluation Metrics - </a:t>
            </a:r>
            <a:r>
              <a:rPr b="1" lang="en-AU" sz="2200"/>
              <a:t>Confusion Matrix</a:t>
            </a:r>
            <a:endParaRPr b="1"/>
          </a:p>
        </p:txBody>
      </p:sp>
      <p:sp>
        <p:nvSpPr>
          <p:cNvPr id="235" name="Google Shape;235;g30b6c12c3b0_0_87"/>
          <p:cNvSpPr txBox="1"/>
          <p:nvPr>
            <p:ph idx="1" type="body"/>
          </p:nvPr>
        </p:nvSpPr>
        <p:spPr>
          <a:xfrm>
            <a:off x="6096001" y="1457125"/>
            <a:ext cx="5244300" cy="4351200"/>
          </a:xfrm>
          <a:prstGeom prst="rect">
            <a:avLst/>
          </a:prstGeom>
          <a:noFill/>
          <a:ln>
            <a:noFill/>
          </a:ln>
        </p:spPr>
        <p:txBody>
          <a:bodyPr anchorCtr="0" anchor="t" bIns="45700" lIns="91425" spcFirstLastPara="1" rIns="91425" wrap="square" tIns="45700">
            <a:noAutofit/>
          </a:bodyPr>
          <a:lstStyle/>
          <a:p>
            <a:pPr indent="-336550" lvl="0" marL="457200" rtl="0" algn="l">
              <a:lnSpc>
                <a:spcPct val="115000"/>
              </a:lnSpc>
              <a:spcBef>
                <a:spcPts val="1200"/>
              </a:spcBef>
              <a:spcAft>
                <a:spcPts val="0"/>
              </a:spcAft>
              <a:buSzPts val="1700"/>
              <a:buFont typeface="Calibri"/>
              <a:buChar char="●"/>
            </a:pPr>
            <a:r>
              <a:rPr lang="en-AU" sz="1700"/>
              <a:t>This confusion matrix visualizes the performance of the LinearSVC model in classifying stress and non-stress posts.</a:t>
            </a:r>
            <a:endParaRPr sz="1700"/>
          </a:p>
          <a:p>
            <a:pPr indent="-336550" lvl="0" marL="457200" rtl="0" algn="l">
              <a:lnSpc>
                <a:spcPct val="115000"/>
              </a:lnSpc>
              <a:spcBef>
                <a:spcPts val="0"/>
              </a:spcBef>
              <a:spcAft>
                <a:spcPts val="0"/>
              </a:spcAft>
              <a:buSzPts val="1700"/>
              <a:buFont typeface="Calibri"/>
              <a:buChar char="●"/>
            </a:pPr>
            <a:r>
              <a:rPr b="1" lang="en-AU" sz="1700"/>
              <a:t>Key Findings:</a:t>
            </a:r>
            <a:endParaRPr b="1" sz="1700"/>
          </a:p>
          <a:p>
            <a:pPr indent="-336550" lvl="1" marL="914400" rtl="0" algn="l">
              <a:lnSpc>
                <a:spcPct val="115000"/>
              </a:lnSpc>
              <a:spcBef>
                <a:spcPts val="0"/>
              </a:spcBef>
              <a:spcAft>
                <a:spcPts val="0"/>
              </a:spcAft>
              <a:buSzPts val="1700"/>
              <a:buFont typeface="Arial"/>
              <a:buChar char="○"/>
            </a:pPr>
            <a:r>
              <a:rPr b="1" lang="en-AU" sz="1700"/>
              <a:t>Accuracy:</a:t>
            </a:r>
            <a:r>
              <a:rPr lang="en-AU" sz="1700"/>
              <a:t> 89% of samples were correctly classified.</a:t>
            </a:r>
            <a:endParaRPr sz="1700"/>
          </a:p>
          <a:p>
            <a:pPr indent="-336550" lvl="1" marL="914400" rtl="0" algn="l">
              <a:lnSpc>
                <a:spcPct val="115000"/>
              </a:lnSpc>
              <a:spcBef>
                <a:spcPts val="0"/>
              </a:spcBef>
              <a:spcAft>
                <a:spcPts val="0"/>
              </a:spcAft>
              <a:buSzPts val="1700"/>
              <a:buFont typeface="Calibri"/>
              <a:buChar char="○"/>
            </a:pPr>
            <a:r>
              <a:rPr b="1" lang="en-AU" sz="1700"/>
              <a:t>Class-wise Performance:</a:t>
            </a:r>
            <a:endParaRPr b="1" sz="1700"/>
          </a:p>
          <a:p>
            <a:pPr indent="-336550" lvl="2" marL="1371600" rtl="0" algn="l">
              <a:lnSpc>
                <a:spcPct val="115000"/>
              </a:lnSpc>
              <a:spcBef>
                <a:spcPts val="0"/>
              </a:spcBef>
              <a:spcAft>
                <a:spcPts val="0"/>
              </a:spcAft>
              <a:buSzPts val="1700"/>
              <a:buFont typeface="Arial"/>
              <a:buChar char="■"/>
            </a:pPr>
            <a:r>
              <a:rPr b="1" lang="en-AU" sz="1700"/>
              <a:t>Stress:</a:t>
            </a:r>
            <a:r>
              <a:rPr lang="en-AU" sz="1700"/>
              <a:t> Precision: 0.90, Recall: 0.92, F1-score: 0.91</a:t>
            </a:r>
            <a:endParaRPr sz="1700"/>
          </a:p>
          <a:p>
            <a:pPr indent="-336550" lvl="2" marL="1371600" rtl="0" algn="l">
              <a:lnSpc>
                <a:spcPct val="115000"/>
              </a:lnSpc>
              <a:spcBef>
                <a:spcPts val="0"/>
              </a:spcBef>
              <a:spcAft>
                <a:spcPts val="0"/>
              </a:spcAft>
              <a:buSzPts val="1700"/>
              <a:buFont typeface="Arial"/>
              <a:buChar char="■"/>
            </a:pPr>
            <a:r>
              <a:rPr b="1" lang="en-AU" sz="1700"/>
              <a:t>Non-Stress:</a:t>
            </a:r>
            <a:r>
              <a:rPr lang="en-AU" sz="1700"/>
              <a:t> Precision: 0.88, Recall: 0.85, F1-score: 0.87</a:t>
            </a:r>
            <a:endParaRPr sz="1700"/>
          </a:p>
          <a:p>
            <a:pPr indent="-336550" lvl="0" marL="457200" rtl="0" algn="l">
              <a:lnSpc>
                <a:spcPct val="115000"/>
              </a:lnSpc>
              <a:spcBef>
                <a:spcPts val="0"/>
              </a:spcBef>
              <a:spcAft>
                <a:spcPts val="0"/>
              </a:spcAft>
              <a:buSzPts val="1700"/>
              <a:buFont typeface="Calibri"/>
              <a:buChar char="●"/>
            </a:pPr>
            <a:r>
              <a:rPr b="1" lang="en-AU" sz="1700"/>
              <a:t>Implications:</a:t>
            </a:r>
            <a:endParaRPr b="1" sz="1700"/>
          </a:p>
          <a:p>
            <a:pPr indent="-336550" lvl="1" marL="914400" rtl="0" algn="l">
              <a:lnSpc>
                <a:spcPct val="115000"/>
              </a:lnSpc>
              <a:spcBef>
                <a:spcPts val="0"/>
              </a:spcBef>
              <a:spcAft>
                <a:spcPts val="0"/>
              </a:spcAft>
              <a:buSzPts val="1700"/>
              <a:buFont typeface="Arial"/>
              <a:buChar char="○"/>
            </a:pPr>
            <a:r>
              <a:rPr b="1" lang="en-AU" sz="1700"/>
              <a:t>Overall good performance:</a:t>
            </a:r>
            <a:r>
              <a:rPr lang="en-AU" sz="1700"/>
              <a:t> 89% accuracy.</a:t>
            </a:r>
            <a:endParaRPr sz="1700"/>
          </a:p>
          <a:p>
            <a:pPr indent="-336550" lvl="1" marL="914400" rtl="0" algn="l">
              <a:lnSpc>
                <a:spcPct val="115000"/>
              </a:lnSpc>
              <a:spcBef>
                <a:spcPts val="0"/>
              </a:spcBef>
              <a:spcAft>
                <a:spcPts val="0"/>
              </a:spcAft>
              <a:buSzPts val="1700"/>
              <a:buFont typeface="Arial"/>
              <a:buChar char="○"/>
            </a:pPr>
            <a:r>
              <a:rPr b="1" lang="en-AU" sz="1700"/>
              <a:t>Class imbalance impact:</a:t>
            </a:r>
            <a:r>
              <a:rPr lang="en-AU" sz="1700"/>
              <a:t> Model might be biased towards predicting non-stressful posts.</a:t>
            </a:r>
            <a:endParaRPr sz="1700"/>
          </a:p>
        </p:txBody>
      </p:sp>
      <p:pic>
        <p:nvPicPr>
          <p:cNvPr id="236" name="Google Shape;236;g30b6c12c3b0_0_87"/>
          <p:cNvPicPr preferRelativeResize="0"/>
          <p:nvPr/>
        </p:nvPicPr>
        <p:blipFill>
          <a:blip r:embed="rId3">
            <a:alphaModFix/>
          </a:blip>
          <a:stretch>
            <a:fillRect/>
          </a:stretch>
        </p:blipFill>
        <p:spPr>
          <a:xfrm>
            <a:off x="1054225" y="2577275"/>
            <a:ext cx="4095750" cy="137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Agenda	</a:t>
            </a:r>
            <a:endParaRPr b="1"/>
          </a:p>
        </p:txBody>
      </p:sp>
      <p:sp>
        <p:nvSpPr>
          <p:cNvPr id="101" name="Google Shape;101;p9"/>
          <p:cNvSpPr txBox="1"/>
          <p:nvPr>
            <p:ph idx="1" type="body"/>
          </p:nvPr>
        </p:nvSpPr>
        <p:spPr>
          <a:xfrm>
            <a:off x="824552" y="1457135"/>
            <a:ext cx="10515600" cy="4351338"/>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000"/>
              </a:spcBef>
              <a:spcAft>
                <a:spcPts val="0"/>
              </a:spcAft>
              <a:buSzPts val="2200"/>
              <a:buFont typeface="Calibri"/>
              <a:buChar char="●"/>
            </a:pPr>
            <a:r>
              <a:rPr b="1" lang="en-AU" sz="2200"/>
              <a:t>Bio</a:t>
            </a:r>
            <a:endParaRPr b="1" sz="2200"/>
          </a:p>
          <a:p>
            <a:pPr indent="-368300" lvl="0" marL="457200" rtl="0" algn="l">
              <a:lnSpc>
                <a:spcPct val="115000"/>
              </a:lnSpc>
              <a:spcBef>
                <a:spcPts val="0"/>
              </a:spcBef>
              <a:spcAft>
                <a:spcPts val="0"/>
              </a:spcAft>
              <a:buSzPts val="2200"/>
              <a:buFont typeface="Calibri"/>
              <a:buChar char="●"/>
            </a:pPr>
            <a:r>
              <a:rPr b="1" lang="en-AU" sz="2200"/>
              <a:t>Project Context &amp; Business Problem</a:t>
            </a:r>
            <a:endParaRPr b="1" sz="2200"/>
          </a:p>
          <a:p>
            <a:pPr indent="-368300" lvl="0" marL="457200" rtl="0" algn="l">
              <a:lnSpc>
                <a:spcPct val="115000"/>
              </a:lnSpc>
              <a:spcBef>
                <a:spcPts val="0"/>
              </a:spcBef>
              <a:spcAft>
                <a:spcPts val="0"/>
              </a:spcAft>
              <a:buSzPts val="2200"/>
              <a:buFont typeface="Calibri"/>
              <a:buChar char="●"/>
            </a:pPr>
            <a:r>
              <a:rPr b="1" lang="en-AU" sz="2200"/>
              <a:t>Business &amp; Data Science Considerations</a:t>
            </a:r>
            <a:endParaRPr b="1" sz="2200"/>
          </a:p>
          <a:p>
            <a:pPr indent="-368300" lvl="0" marL="457200" rtl="0" algn="l">
              <a:lnSpc>
                <a:spcPct val="115000"/>
              </a:lnSpc>
              <a:spcBef>
                <a:spcPts val="0"/>
              </a:spcBef>
              <a:spcAft>
                <a:spcPts val="0"/>
              </a:spcAft>
              <a:buSzPts val="2200"/>
              <a:buFont typeface="Calibri"/>
              <a:buChar char="●"/>
            </a:pPr>
            <a:r>
              <a:rPr b="1" lang="en-AU" sz="2200"/>
              <a:t>Data Overview</a:t>
            </a:r>
            <a:endParaRPr b="1" sz="2200"/>
          </a:p>
          <a:p>
            <a:pPr indent="-368300" lvl="0" marL="457200" rtl="0" algn="l">
              <a:lnSpc>
                <a:spcPct val="115000"/>
              </a:lnSpc>
              <a:spcBef>
                <a:spcPts val="0"/>
              </a:spcBef>
              <a:spcAft>
                <a:spcPts val="0"/>
              </a:spcAft>
              <a:buSzPts val="2200"/>
              <a:buFont typeface="Calibri"/>
              <a:buChar char="●"/>
            </a:pPr>
            <a:r>
              <a:rPr b="1" lang="en-AU" sz="2200"/>
              <a:t>Data Exploration</a:t>
            </a:r>
            <a:endParaRPr b="1" sz="2200"/>
          </a:p>
          <a:p>
            <a:pPr indent="-368300" lvl="0" marL="457200" rtl="0" algn="l">
              <a:lnSpc>
                <a:spcPct val="115000"/>
              </a:lnSpc>
              <a:spcBef>
                <a:spcPts val="0"/>
              </a:spcBef>
              <a:spcAft>
                <a:spcPts val="0"/>
              </a:spcAft>
              <a:buSzPts val="2200"/>
              <a:buFont typeface="Calibri"/>
              <a:buChar char="●"/>
            </a:pPr>
            <a:r>
              <a:rPr b="1" lang="en-AU" sz="2200"/>
              <a:t>Data Split</a:t>
            </a:r>
            <a:endParaRPr b="1" sz="2200"/>
          </a:p>
          <a:p>
            <a:pPr indent="-368300" lvl="0" marL="457200" rtl="0" algn="l">
              <a:lnSpc>
                <a:spcPct val="115000"/>
              </a:lnSpc>
              <a:spcBef>
                <a:spcPts val="0"/>
              </a:spcBef>
              <a:spcAft>
                <a:spcPts val="0"/>
              </a:spcAft>
              <a:buSzPts val="2200"/>
              <a:buChar char="●"/>
            </a:pPr>
            <a:r>
              <a:rPr b="1" lang="en-AU" sz="2200"/>
              <a:t>Data Overview</a:t>
            </a:r>
            <a:endParaRPr b="1" sz="2200"/>
          </a:p>
          <a:p>
            <a:pPr indent="-368300" lvl="0" marL="457200" rtl="0" algn="l">
              <a:lnSpc>
                <a:spcPct val="115000"/>
              </a:lnSpc>
              <a:spcBef>
                <a:spcPts val="0"/>
              </a:spcBef>
              <a:spcAft>
                <a:spcPts val="0"/>
              </a:spcAft>
              <a:buSzPts val="2200"/>
              <a:buChar char="●"/>
            </a:pPr>
            <a:r>
              <a:rPr b="1" lang="en-AU" sz="2200"/>
              <a:t>Deliver</a:t>
            </a:r>
            <a:endParaRPr b="1" sz="2200"/>
          </a:p>
          <a:p>
            <a:pPr indent="-368300" lvl="0" marL="457200" rtl="0" algn="l">
              <a:lnSpc>
                <a:spcPct val="115000"/>
              </a:lnSpc>
              <a:spcBef>
                <a:spcPts val="0"/>
              </a:spcBef>
              <a:spcAft>
                <a:spcPts val="0"/>
              </a:spcAft>
              <a:buSzPts val="2200"/>
              <a:buChar char="●"/>
            </a:pPr>
            <a:r>
              <a:rPr b="1" lang="en-AU" sz="2200"/>
              <a:t>Summary, Conclusions &amp; Next Steps	</a:t>
            </a:r>
            <a:endParaRPr b="1" sz="2200"/>
          </a:p>
          <a:p>
            <a:pPr indent="-368300" lvl="0" marL="457200" rtl="0" algn="l">
              <a:lnSpc>
                <a:spcPct val="115000"/>
              </a:lnSpc>
              <a:spcBef>
                <a:spcPts val="0"/>
              </a:spcBef>
              <a:spcAft>
                <a:spcPts val="0"/>
              </a:spcAft>
              <a:buSzPts val="2200"/>
              <a:buChar char="●"/>
            </a:pPr>
            <a:r>
              <a:rPr b="1" lang="en-AU" sz="2200"/>
              <a:t>Appendix</a:t>
            </a:r>
            <a:endParaRPr b="1"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0b6c12c3b0_0_9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None/>
            </a:pPr>
            <a:r>
              <a:rPr b="1" lang="en-AU"/>
              <a:t>Deliver</a:t>
            </a:r>
            <a:r>
              <a:rPr b="1" lang="en-AU"/>
              <a:t> - LinearSVC </a:t>
            </a:r>
            <a:r>
              <a:rPr b="1" lang="en-AU"/>
              <a:t>(6)</a:t>
            </a:r>
            <a:endParaRPr b="1"/>
          </a:p>
          <a:p>
            <a:pPr indent="0" lvl="0" marL="0" rtl="0" algn="l">
              <a:spcBef>
                <a:spcPts val="0"/>
              </a:spcBef>
              <a:spcAft>
                <a:spcPts val="0"/>
              </a:spcAft>
              <a:buClr>
                <a:schemeClr val="dk1"/>
              </a:buClr>
              <a:buSzPts val="1800"/>
              <a:buNone/>
            </a:pPr>
            <a:r>
              <a:rPr b="1" lang="en-AU" sz="2200"/>
              <a:t>Evaluation Metrics - </a:t>
            </a:r>
            <a:r>
              <a:rPr b="1" lang="en-AU" sz="2200"/>
              <a:t>Classification Report</a:t>
            </a:r>
            <a:endParaRPr b="1"/>
          </a:p>
        </p:txBody>
      </p:sp>
      <p:sp>
        <p:nvSpPr>
          <p:cNvPr id="243" name="Google Shape;243;g30b6c12c3b0_0_94"/>
          <p:cNvSpPr txBox="1"/>
          <p:nvPr>
            <p:ph idx="1" type="body"/>
          </p:nvPr>
        </p:nvSpPr>
        <p:spPr>
          <a:xfrm>
            <a:off x="6096001" y="1457125"/>
            <a:ext cx="52443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AU" sz="1800"/>
              <a:t>This classification report summarizes the performance of the LinearSVC model on the test dataset.</a:t>
            </a:r>
            <a:endParaRPr sz="1800"/>
          </a:p>
          <a:p>
            <a:pPr indent="0" lvl="0" marL="0" rtl="0" algn="l">
              <a:lnSpc>
                <a:spcPct val="115000"/>
              </a:lnSpc>
              <a:spcBef>
                <a:spcPts val="1200"/>
              </a:spcBef>
              <a:spcAft>
                <a:spcPts val="0"/>
              </a:spcAft>
              <a:buClr>
                <a:schemeClr val="dk1"/>
              </a:buClr>
              <a:buSzPts val="1100"/>
              <a:buFont typeface="Arial"/>
              <a:buNone/>
            </a:pPr>
            <a:r>
              <a:rPr b="1" lang="en-AU" sz="1800"/>
              <a:t>Key Findings:</a:t>
            </a:r>
            <a:endParaRPr b="1" sz="1800"/>
          </a:p>
          <a:p>
            <a:pPr indent="-342900" lvl="0" marL="457200" rtl="0" algn="l">
              <a:lnSpc>
                <a:spcPct val="115000"/>
              </a:lnSpc>
              <a:spcBef>
                <a:spcPts val="1200"/>
              </a:spcBef>
              <a:spcAft>
                <a:spcPts val="0"/>
              </a:spcAft>
              <a:buSzPts val="1800"/>
              <a:buChar char="●"/>
            </a:pPr>
            <a:r>
              <a:rPr b="1" lang="en-AU" sz="1800"/>
              <a:t>Overall Accuracy:</a:t>
            </a:r>
            <a:r>
              <a:rPr lang="en-AU" sz="1800"/>
              <a:t> 89%</a:t>
            </a:r>
            <a:endParaRPr sz="1800"/>
          </a:p>
          <a:p>
            <a:pPr indent="-342900" lvl="0" marL="457200" rtl="0" algn="l">
              <a:lnSpc>
                <a:spcPct val="115000"/>
              </a:lnSpc>
              <a:spcBef>
                <a:spcPts val="0"/>
              </a:spcBef>
              <a:spcAft>
                <a:spcPts val="0"/>
              </a:spcAft>
              <a:buSzPts val="1800"/>
              <a:buFont typeface="Calibri"/>
              <a:buChar char="●"/>
            </a:pPr>
            <a:r>
              <a:rPr b="1" lang="en-AU" sz="1800"/>
              <a:t>Class-wise Performance:</a:t>
            </a:r>
            <a:endParaRPr b="1" sz="1800"/>
          </a:p>
          <a:p>
            <a:pPr indent="-342900" lvl="1" marL="914400" rtl="0" algn="l">
              <a:lnSpc>
                <a:spcPct val="115000"/>
              </a:lnSpc>
              <a:spcBef>
                <a:spcPts val="0"/>
              </a:spcBef>
              <a:spcAft>
                <a:spcPts val="0"/>
              </a:spcAft>
              <a:buSzPts val="1800"/>
              <a:buChar char="○"/>
            </a:pPr>
            <a:r>
              <a:rPr b="1" lang="en-AU" sz="1800"/>
              <a:t>Stress:</a:t>
            </a:r>
            <a:r>
              <a:rPr lang="en-AU" sz="1800"/>
              <a:t> Precision: 0.90, Recall: 0.92, F1-score: 0.91</a:t>
            </a:r>
            <a:endParaRPr sz="1800"/>
          </a:p>
          <a:p>
            <a:pPr indent="-342900" lvl="1" marL="914400" rtl="0" algn="l">
              <a:lnSpc>
                <a:spcPct val="115000"/>
              </a:lnSpc>
              <a:spcBef>
                <a:spcPts val="0"/>
              </a:spcBef>
              <a:spcAft>
                <a:spcPts val="0"/>
              </a:spcAft>
              <a:buSzPts val="1800"/>
              <a:buChar char="○"/>
            </a:pPr>
            <a:r>
              <a:rPr b="1" lang="en-AU" sz="1800"/>
              <a:t>Non-Stress:</a:t>
            </a:r>
            <a:r>
              <a:rPr lang="en-AU" sz="1800"/>
              <a:t> Precision: 0.88, Recall: 0.85, F1-score: 0.87</a:t>
            </a:r>
            <a:endParaRPr sz="1800"/>
          </a:p>
          <a:p>
            <a:pPr indent="-342900" lvl="1" marL="914400" rtl="0" algn="l">
              <a:lnSpc>
                <a:spcPct val="115000"/>
              </a:lnSpc>
              <a:spcBef>
                <a:spcPts val="0"/>
              </a:spcBef>
              <a:spcAft>
                <a:spcPts val="0"/>
              </a:spcAft>
              <a:buSzPts val="1800"/>
              <a:buFont typeface="Calibri"/>
              <a:buChar char="○"/>
            </a:pPr>
            <a:r>
              <a:rPr b="1" lang="en-AU" sz="1800"/>
              <a:t>Implications:</a:t>
            </a:r>
            <a:endParaRPr b="1" sz="1800"/>
          </a:p>
          <a:p>
            <a:pPr indent="-342900" lvl="0" marL="457200" rtl="0" algn="l">
              <a:lnSpc>
                <a:spcPct val="115000"/>
              </a:lnSpc>
              <a:spcBef>
                <a:spcPts val="0"/>
              </a:spcBef>
              <a:spcAft>
                <a:spcPts val="0"/>
              </a:spcAft>
              <a:buSzPts val="1800"/>
              <a:buFont typeface="Calibri"/>
              <a:buChar char="●"/>
            </a:pPr>
            <a:r>
              <a:rPr lang="en-AU" sz="1800"/>
              <a:t>Strong overall performance.</a:t>
            </a:r>
            <a:endParaRPr sz="1800"/>
          </a:p>
          <a:p>
            <a:pPr indent="-342900" lvl="0" marL="457200" rtl="0" algn="l">
              <a:lnSpc>
                <a:spcPct val="115000"/>
              </a:lnSpc>
              <a:spcBef>
                <a:spcPts val="0"/>
              </a:spcBef>
              <a:spcAft>
                <a:spcPts val="0"/>
              </a:spcAft>
              <a:buSzPts val="1800"/>
              <a:buFont typeface="Calibri"/>
              <a:buChar char="●"/>
            </a:pPr>
            <a:r>
              <a:rPr lang="en-AU" sz="1800"/>
              <a:t>Potential impact of class imbalance.</a:t>
            </a:r>
            <a:endParaRPr sz="1800"/>
          </a:p>
        </p:txBody>
      </p:sp>
      <p:pic>
        <p:nvPicPr>
          <p:cNvPr id="244" name="Google Shape;244;g30b6c12c3b0_0_94"/>
          <p:cNvPicPr preferRelativeResize="0"/>
          <p:nvPr/>
        </p:nvPicPr>
        <p:blipFill>
          <a:blip r:embed="rId3">
            <a:alphaModFix/>
          </a:blip>
          <a:stretch>
            <a:fillRect/>
          </a:stretch>
        </p:blipFill>
        <p:spPr>
          <a:xfrm>
            <a:off x="896450" y="1457125"/>
            <a:ext cx="4581525" cy="449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fc36130ab1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None/>
            </a:pPr>
            <a:r>
              <a:rPr b="1" lang="en-AU"/>
              <a:t>Deliver </a:t>
            </a:r>
            <a:r>
              <a:rPr b="1" lang="en-AU"/>
              <a:t>- </a:t>
            </a:r>
            <a:r>
              <a:rPr b="1" lang="en-AU"/>
              <a:t>LSTM Model Training </a:t>
            </a:r>
            <a:r>
              <a:rPr b="1" lang="en-AU"/>
              <a:t>(</a:t>
            </a:r>
            <a:r>
              <a:rPr b="1" lang="en-AU"/>
              <a:t>7)</a:t>
            </a:r>
            <a:endParaRPr b="1"/>
          </a:p>
          <a:p>
            <a:pPr indent="0" lvl="0" marL="0" rtl="0" algn="l">
              <a:spcBef>
                <a:spcPts val="0"/>
              </a:spcBef>
              <a:spcAft>
                <a:spcPts val="0"/>
              </a:spcAft>
              <a:buClr>
                <a:schemeClr val="dk1"/>
              </a:buClr>
              <a:buSzPts val="1800"/>
              <a:buFont typeface="Arial"/>
              <a:buNone/>
            </a:pPr>
            <a:r>
              <a:rPr b="1" lang="en-AU" sz="2200"/>
              <a:t>LSTM Model Training Progress</a:t>
            </a:r>
            <a:endParaRPr b="1"/>
          </a:p>
        </p:txBody>
      </p:sp>
      <p:sp>
        <p:nvSpPr>
          <p:cNvPr id="251" name="Google Shape;251;g2fc36130ab1_0_14"/>
          <p:cNvSpPr txBox="1"/>
          <p:nvPr>
            <p:ph idx="1" type="body"/>
          </p:nvPr>
        </p:nvSpPr>
        <p:spPr>
          <a:xfrm>
            <a:off x="6096001" y="1457125"/>
            <a:ext cx="52443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AU" sz="1800"/>
              <a:t>This graph illustrates the training progress of the LSTM model, showing the changes in accuracy and loss over the epochs.</a:t>
            </a:r>
            <a:endParaRPr sz="1800"/>
          </a:p>
          <a:p>
            <a:pPr indent="0" lvl="0" marL="0" rtl="0" algn="l">
              <a:lnSpc>
                <a:spcPct val="115000"/>
              </a:lnSpc>
              <a:spcBef>
                <a:spcPts val="1200"/>
              </a:spcBef>
              <a:spcAft>
                <a:spcPts val="0"/>
              </a:spcAft>
              <a:buNone/>
            </a:pPr>
            <a:r>
              <a:rPr b="1" lang="en-AU" sz="1800"/>
              <a:t>Key Findings:</a:t>
            </a:r>
            <a:endParaRPr b="1" sz="1800"/>
          </a:p>
          <a:p>
            <a:pPr indent="-342900" lvl="0" marL="457200" rtl="0" algn="l">
              <a:lnSpc>
                <a:spcPct val="115000"/>
              </a:lnSpc>
              <a:spcBef>
                <a:spcPts val="1200"/>
              </a:spcBef>
              <a:spcAft>
                <a:spcPts val="0"/>
              </a:spcAft>
              <a:buSzPts val="1800"/>
              <a:buChar char="●"/>
            </a:pPr>
            <a:r>
              <a:rPr b="1" lang="en-AU" sz="1800"/>
              <a:t>Improving Accuracy:</a:t>
            </a:r>
            <a:r>
              <a:rPr lang="en-AU" sz="1800"/>
              <a:t> Model learned from data over time.</a:t>
            </a:r>
            <a:endParaRPr sz="1800"/>
          </a:p>
          <a:p>
            <a:pPr indent="-342900" lvl="0" marL="457200" rtl="0" algn="l">
              <a:lnSpc>
                <a:spcPct val="115000"/>
              </a:lnSpc>
              <a:spcBef>
                <a:spcPts val="0"/>
              </a:spcBef>
              <a:spcAft>
                <a:spcPts val="0"/>
              </a:spcAft>
              <a:buSzPts val="1800"/>
              <a:buChar char="●"/>
            </a:pPr>
            <a:r>
              <a:rPr b="1" lang="en-AU" sz="1800"/>
              <a:t>Decreasing Loss:</a:t>
            </a:r>
            <a:r>
              <a:rPr lang="en-AU" sz="1800"/>
              <a:t> Model minimized errors.</a:t>
            </a:r>
            <a:endParaRPr sz="1800"/>
          </a:p>
          <a:p>
            <a:pPr indent="-342900" lvl="0" marL="457200" rtl="0" algn="l">
              <a:lnSpc>
                <a:spcPct val="115000"/>
              </a:lnSpc>
              <a:spcBef>
                <a:spcPts val="0"/>
              </a:spcBef>
              <a:spcAft>
                <a:spcPts val="0"/>
              </a:spcAft>
              <a:buSzPts val="1800"/>
              <a:buChar char="●"/>
            </a:pPr>
            <a:r>
              <a:rPr b="1" lang="en-AU" sz="1800"/>
              <a:t>Overfitting Potential:</a:t>
            </a:r>
            <a:r>
              <a:rPr lang="en-AU" sz="1800"/>
              <a:t> Evidence of overfitting.</a:t>
            </a:r>
            <a:endParaRPr sz="1800"/>
          </a:p>
          <a:p>
            <a:pPr indent="0" lvl="0" marL="0" rtl="0" algn="l">
              <a:lnSpc>
                <a:spcPct val="115000"/>
              </a:lnSpc>
              <a:spcBef>
                <a:spcPts val="1200"/>
              </a:spcBef>
              <a:spcAft>
                <a:spcPts val="0"/>
              </a:spcAft>
              <a:buNone/>
            </a:pPr>
            <a:r>
              <a:rPr b="1" lang="en-AU" sz="1800"/>
              <a:t>Implications:</a:t>
            </a:r>
            <a:endParaRPr b="1" sz="1800"/>
          </a:p>
          <a:p>
            <a:pPr indent="-342900" lvl="0" marL="457200" rtl="0" algn="l">
              <a:lnSpc>
                <a:spcPct val="115000"/>
              </a:lnSpc>
              <a:spcBef>
                <a:spcPts val="1200"/>
              </a:spcBef>
              <a:spcAft>
                <a:spcPts val="0"/>
              </a:spcAft>
              <a:buSzPts val="1800"/>
              <a:buFont typeface="Calibri"/>
              <a:buChar char="●"/>
            </a:pPr>
            <a:r>
              <a:rPr lang="en-AU" sz="1800"/>
              <a:t>High training accuracy but potential overfitting.</a:t>
            </a:r>
            <a:endParaRPr sz="1800"/>
          </a:p>
          <a:p>
            <a:pPr indent="-342900" lvl="0" marL="457200" rtl="0" algn="l">
              <a:lnSpc>
                <a:spcPct val="115000"/>
              </a:lnSpc>
              <a:spcBef>
                <a:spcPts val="0"/>
              </a:spcBef>
              <a:spcAft>
                <a:spcPts val="0"/>
              </a:spcAft>
              <a:buSzPts val="1800"/>
              <a:buFont typeface="Calibri"/>
              <a:buChar char="●"/>
            </a:pPr>
            <a:r>
              <a:rPr lang="en-AU" sz="1800"/>
              <a:t>Explore early stopping or regularization.</a:t>
            </a:r>
            <a:endParaRPr sz="1800"/>
          </a:p>
        </p:txBody>
      </p:sp>
      <p:pic>
        <p:nvPicPr>
          <p:cNvPr id="252" name="Google Shape;252;g2fc36130ab1_0_14"/>
          <p:cNvPicPr preferRelativeResize="0"/>
          <p:nvPr/>
        </p:nvPicPr>
        <p:blipFill>
          <a:blip r:embed="rId3">
            <a:alphaModFix/>
          </a:blip>
          <a:stretch>
            <a:fillRect/>
          </a:stretch>
        </p:blipFill>
        <p:spPr>
          <a:xfrm>
            <a:off x="194225" y="2024425"/>
            <a:ext cx="5791200" cy="23107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0b6c12c3b0_0_1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None/>
            </a:pPr>
            <a:r>
              <a:rPr b="1" lang="en-AU"/>
              <a:t>Deliver </a:t>
            </a:r>
            <a:r>
              <a:rPr b="1" lang="en-AU"/>
              <a:t> - LSTM Model Training </a:t>
            </a:r>
            <a:r>
              <a:rPr b="1" lang="en-AU"/>
              <a:t>(7)</a:t>
            </a:r>
            <a:endParaRPr b="1"/>
          </a:p>
          <a:p>
            <a:pPr indent="0" lvl="0" marL="0" rtl="0" algn="l">
              <a:spcBef>
                <a:spcPts val="0"/>
              </a:spcBef>
              <a:spcAft>
                <a:spcPts val="0"/>
              </a:spcAft>
              <a:buClr>
                <a:schemeClr val="dk1"/>
              </a:buClr>
              <a:buSzPts val="1800"/>
              <a:buNone/>
            </a:pPr>
            <a:r>
              <a:rPr b="1" lang="en-AU" sz="2200"/>
              <a:t>Evaluation Metrics - </a:t>
            </a:r>
            <a:r>
              <a:rPr b="1" lang="en-AU" sz="2200"/>
              <a:t>ROC AUC Score</a:t>
            </a:r>
            <a:endParaRPr b="1"/>
          </a:p>
        </p:txBody>
      </p:sp>
      <p:sp>
        <p:nvSpPr>
          <p:cNvPr id="259" name="Google Shape;259;g30b6c12c3b0_0_101"/>
          <p:cNvSpPr txBox="1"/>
          <p:nvPr>
            <p:ph idx="1" type="body"/>
          </p:nvPr>
        </p:nvSpPr>
        <p:spPr>
          <a:xfrm>
            <a:off x="6096001" y="1457125"/>
            <a:ext cx="52443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AU" sz="1800"/>
              <a:t>This ROC curve illustrates the performance of the LSTM model in distinguishing between stress and non-stress posts.</a:t>
            </a:r>
            <a:endParaRPr sz="1800"/>
          </a:p>
          <a:p>
            <a:pPr indent="0" lvl="0" marL="0" rtl="0" algn="l">
              <a:lnSpc>
                <a:spcPct val="115000"/>
              </a:lnSpc>
              <a:spcBef>
                <a:spcPts val="1200"/>
              </a:spcBef>
              <a:spcAft>
                <a:spcPts val="0"/>
              </a:spcAft>
              <a:buClr>
                <a:schemeClr val="dk1"/>
              </a:buClr>
              <a:buSzPts val="1100"/>
              <a:buFont typeface="Arial"/>
              <a:buNone/>
            </a:pPr>
            <a:r>
              <a:rPr b="1" lang="en-AU" sz="1800"/>
              <a:t>Key Findings:</a:t>
            </a:r>
            <a:endParaRPr b="1" sz="1800"/>
          </a:p>
          <a:p>
            <a:pPr indent="-342900" lvl="0" marL="457200" rtl="0" algn="l">
              <a:lnSpc>
                <a:spcPct val="115000"/>
              </a:lnSpc>
              <a:spcBef>
                <a:spcPts val="1200"/>
              </a:spcBef>
              <a:spcAft>
                <a:spcPts val="0"/>
              </a:spcAft>
              <a:buSzPts val="1800"/>
              <a:buChar char="●"/>
            </a:pPr>
            <a:r>
              <a:rPr b="1" lang="en-AU" sz="1800"/>
              <a:t>AUC-ROC Score:</a:t>
            </a:r>
            <a:r>
              <a:rPr lang="en-AU" sz="1800"/>
              <a:t> 0.92, indicating strong overall performance.</a:t>
            </a:r>
            <a:endParaRPr sz="1800"/>
          </a:p>
          <a:p>
            <a:pPr indent="-342900" lvl="0" marL="457200" rtl="0" algn="l">
              <a:lnSpc>
                <a:spcPct val="115000"/>
              </a:lnSpc>
              <a:spcBef>
                <a:spcPts val="0"/>
              </a:spcBef>
              <a:spcAft>
                <a:spcPts val="0"/>
              </a:spcAft>
              <a:buSzPts val="1800"/>
              <a:buChar char="●"/>
            </a:pPr>
            <a:r>
              <a:rPr b="1" lang="en-AU" sz="1800"/>
              <a:t>Curve Shape:</a:t>
            </a:r>
            <a:r>
              <a:rPr lang="en-AU" sz="1800"/>
              <a:t> Upward-sloping curve, suggesting good discrimination ability.</a:t>
            </a:r>
            <a:endParaRPr sz="1800"/>
          </a:p>
          <a:p>
            <a:pPr indent="0" lvl="0" marL="0" rtl="0" algn="l">
              <a:lnSpc>
                <a:spcPct val="115000"/>
              </a:lnSpc>
              <a:spcBef>
                <a:spcPts val="1200"/>
              </a:spcBef>
              <a:spcAft>
                <a:spcPts val="0"/>
              </a:spcAft>
              <a:buClr>
                <a:schemeClr val="dk1"/>
              </a:buClr>
              <a:buSzPts val="1100"/>
              <a:buFont typeface="Arial"/>
              <a:buNone/>
            </a:pPr>
            <a:r>
              <a:rPr b="1" lang="en-AU" sz="1800"/>
              <a:t>Implications:</a:t>
            </a:r>
            <a:endParaRPr b="1" sz="1800"/>
          </a:p>
          <a:p>
            <a:pPr indent="-342900" lvl="0" marL="457200" rtl="0" algn="l">
              <a:lnSpc>
                <a:spcPct val="115000"/>
              </a:lnSpc>
              <a:spcBef>
                <a:spcPts val="1200"/>
              </a:spcBef>
              <a:spcAft>
                <a:spcPts val="0"/>
              </a:spcAft>
              <a:buSzPts val="1800"/>
              <a:buFont typeface="Calibri"/>
              <a:buChar char="●"/>
            </a:pPr>
            <a:r>
              <a:rPr lang="en-AU" sz="1800"/>
              <a:t>Effective model for stress detection.</a:t>
            </a:r>
            <a:endParaRPr sz="1800"/>
          </a:p>
          <a:p>
            <a:pPr indent="-342900" lvl="0" marL="457200" rtl="0" algn="l">
              <a:lnSpc>
                <a:spcPct val="115000"/>
              </a:lnSpc>
              <a:spcBef>
                <a:spcPts val="0"/>
              </a:spcBef>
              <a:spcAft>
                <a:spcPts val="0"/>
              </a:spcAft>
              <a:buSzPts val="1800"/>
              <a:buFont typeface="Calibri"/>
              <a:buChar char="●"/>
            </a:pPr>
            <a:r>
              <a:rPr lang="en-AU" sz="1800"/>
              <a:t>Threshold selection for desired balance between sensitivity and specificity.</a:t>
            </a:r>
            <a:endParaRPr sz="1800"/>
          </a:p>
        </p:txBody>
      </p:sp>
      <p:pic>
        <p:nvPicPr>
          <p:cNvPr id="260" name="Google Shape;260;g30b6c12c3b0_0_101"/>
          <p:cNvPicPr preferRelativeResize="0"/>
          <p:nvPr/>
        </p:nvPicPr>
        <p:blipFill>
          <a:blip r:embed="rId3">
            <a:alphaModFix/>
          </a:blip>
          <a:stretch>
            <a:fillRect/>
          </a:stretch>
        </p:blipFill>
        <p:spPr>
          <a:xfrm>
            <a:off x="179350" y="1465775"/>
            <a:ext cx="5791200" cy="433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30b6c12c3b0_0_1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None/>
            </a:pPr>
            <a:r>
              <a:rPr b="1" lang="en-AU"/>
              <a:t>Deliver (8)</a:t>
            </a:r>
            <a:endParaRPr b="1"/>
          </a:p>
          <a:p>
            <a:pPr indent="0" lvl="0" marL="0" rtl="0" algn="l">
              <a:spcBef>
                <a:spcPts val="0"/>
              </a:spcBef>
              <a:spcAft>
                <a:spcPts val="0"/>
              </a:spcAft>
              <a:buClr>
                <a:schemeClr val="dk1"/>
              </a:buClr>
              <a:buSzPts val="1800"/>
              <a:buNone/>
            </a:pPr>
            <a:r>
              <a:rPr b="1" lang="en-AU" sz="2200"/>
              <a:t>Deployment  - Stress Detection Web Application (Stress)</a:t>
            </a:r>
            <a:endParaRPr b="1" sz="2200"/>
          </a:p>
        </p:txBody>
      </p:sp>
      <p:sp>
        <p:nvSpPr>
          <p:cNvPr id="267" name="Google Shape;267;g30b6c12c3b0_0_129"/>
          <p:cNvSpPr txBox="1"/>
          <p:nvPr>
            <p:ph idx="1" type="body"/>
          </p:nvPr>
        </p:nvSpPr>
        <p:spPr>
          <a:xfrm>
            <a:off x="6096001" y="1457125"/>
            <a:ext cx="5244300" cy="4351200"/>
          </a:xfrm>
          <a:prstGeom prst="rect">
            <a:avLst/>
          </a:prstGeom>
          <a:noFill/>
          <a:ln>
            <a:noFill/>
          </a:ln>
        </p:spPr>
        <p:txBody>
          <a:bodyPr anchorCtr="0" anchor="t" bIns="45700" lIns="91425" spcFirstLastPara="1" rIns="91425" wrap="square" tIns="45700">
            <a:noAutofit/>
          </a:bodyPr>
          <a:lstStyle/>
          <a:p>
            <a:pPr indent="-368300" lvl="0" marL="457200" rtl="0" algn="just">
              <a:lnSpc>
                <a:spcPct val="150000"/>
              </a:lnSpc>
              <a:spcBef>
                <a:spcPts val="0"/>
              </a:spcBef>
              <a:spcAft>
                <a:spcPts val="0"/>
              </a:spcAft>
              <a:buSzPts val="2200"/>
              <a:buChar char="●"/>
            </a:pPr>
            <a:r>
              <a:rPr b="1" lang="en-AU" sz="2200"/>
              <a:t>Sample sentence:</a:t>
            </a:r>
            <a:r>
              <a:rPr lang="en-AU" sz="2200"/>
              <a:t> “I can’t believe I’m still up. It’s already midnight. I have so much to do tomorrow, and I feel like I haven’t accomplished anything today. My head is spinning, and I can’t seem to focus. I just want to crawl into bed and disappear. I’m so tired and overwhelmed. I don’t know how I’m going to make it through this week.”</a:t>
            </a:r>
            <a:endParaRPr sz="2200"/>
          </a:p>
        </p:txBody>
      </p:sp>
      <p:pic>
        <p:nvPicPr>
          <p:cNvPr id="268" name="Google Shape;268;g30b6c12c3b0_0_129"/>
          <p:cNvPicPr preferRelativeResize="0"/>
          <p:nvPr/>
        </p:nvPicPr>
        <p:blipFill>
          <a:blip r:embed="rId3">
            <a:alphaModFix/>
          </a:blip>
          <a:stretch>
            <a:fillRect/>
          </a:stretch>
        </p:blipFill>
        <p:spPr>
          <a:xfrm>
            <a:off x="304800" y="1643050"/>
            <a:ext cx="5791200" cy="3571875"/>
          </a:xfrm>
          <a:prstGeom prst="rect">
            <a:avLst/>
          </a:prstGeom>
          <a:noFill/>
          <a:ln>
            <a:noFill/>
          </a:ln>
        </p:spPr>
      </p:pic>
      <p:sp>
        <p:nvSpPr>
          <p:cNvPr id="269" name="Google Shape;269;g30b6c12c3b0_0_129"/>
          <p:cNvSpPr txBox="1"/>
          <p:nvPr/>
        </p:nvSpPr>
        <p:spPr>
          <a:xfrm>
            <a:off x="304800" y="5214925"/>
            <a:ext cx="6311100" cy="1092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AU" sz="1300">
                <a:solidFill>
                  <a:schemeClr val="dk1"/>
                </a:solidFill>
                <a:latin typeface="Calibri"/>
                <a:ea typeface="Calibri"/>
                <a:cs typeface="Calibri"/>
                <a:sym typeface="Calibri"/>
              </a:rPr>
              <a:t>Steamlit:</a:t>
            </a:r>
            <a:endParaRPr b="1" sz="13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b="1" lang="en-AU" sz="1300">
                <a:solidFill>
                  <a:schemeClr val="dk1"/>
                </a:solidFill>
                <a:latin typeface="Calibri"/>
                <a:ea typeface="Calibri"/>
                <a:cs typeface="Calibri"/>
                <a:sym typeface="Calibri"/>
              </a:rPr>
              <a:t>V1.0: </a:t>
            </a:r>
            <a:r>
              <a:rPr b="1" lang="en-AU" sz="1300" u="sng">
                <a:solidFill>
                  <a:schemeClr val="hlink"/>
                </a:solidFill>
                <a:latin typeface="Calibri"/>
                <a:ea typeface="Calibri"/>
                <a:cs typeface="Calibri"/>
                <a:sym typeface="Calibri"/>
                <a:hlinkClick r:id="rId4"/>
              </a:rPr>
              <a:t>https://socialmediastressdetection-7fzrqotzmpuwlwrcq82kpa.streamlit.app/</a:t>
            </a:r>
            <a:r>
              <a:rPr b="1" lang="en-AU" sz="1300">
                <a:solidFill>
                  <a:schemeClr val="dk1"/>
                </a:solidFill>
                <a:latin typeface="Calibri"/>
                <a:ea typeface="Calibri"/>
                <a:cs typeface="Calibri"/>
                <a:sym typeface="Calibri"/>
              </a:rPr>
              <a:t> </a:t>
            </a:r>
            <a:endParaRPr b="1" sz="1300">
              <a:solidFill>
                <a:schemeClr val="dk1"/>
              </a:solidFill>
              <a:latin typeface="Calibri"/>
              <a:ea typeface="Calibri"/>
              <a:cs typeface="Calibri"/>
              <a:sym typeface="Calibri"/>
            </a:endParaRPr>
          </a:p>
          <a:p>
            <a:pPr indent="0" lvl="0" marL="0" rtl="0" algn="l">
              <a:lnSpc>
                <a:spcPct val="100000"/>
              </a:lnSpc>
              <a:spcBef>
                <a:spcPts val="1200"/>
              </a:spcBef>
              <a:spcAft>
                <a:spcPts val="1200"/>
              </a:spcAft>
              <a:buNone/>
            </a:pPr>
            <a:r>
              <a:rPr b="1" lang="en-AU" sz="1300">
                <a:solidFill>
                  <a:schemeClr val="dk1"/>
                </a:solidFill>
                <a:latin typeface="Calibri"/>
                <a:ea typeface="Calibri"/>
                <a:cs typeface="Calibri"/>
                <a:sym typeface="Calibri"/>
              </a:rPr>
              <a:t>V0.2 (test): </a:t>
            </a:r>
            <a:r>
              <a:rPr b="1" lang="en-AU" sz="1300" u="sng">
                <a:solidFill>
                  <a:schemeClr val="hlink"/>
                </a:solidFill>
                <a:latin typeface="Calibri"/>
                <a:ea typeface="Calibri"/>
                <a:cs typeface="Calibri"/>
                <a:sym typeface="Calibri"/>
                <a:hlinkClick r:id="rId5"/>
              </a:rPr>
              <a:t>https://socialmediastressdetection-3rrnmlwq4coze4fgihuiq8.streamlit.app/</a:t>
            </a:r>
            <a:r>
              <a:rPr b="1" lang="en-AU" sz="1300">
                <a:solidFill>
                  <a:schemeClr val="dk1"/>
                </a:solidFill>
                <a:latin typeface="Calibri"/>
                <a:ea typeface="Calibri"/>
                <a:cs typeface="Calibri"/>
                <a:sym typeface="Calibri"/>
              </a:rPr>
              <a:t> </a:t>
            </a:r>
            <a:endParaRPr b="1" sz="13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fc36130ab1_0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None/>
            </a:pPr>
            <a:r>
              <a:rPr b="1" lang="en-AU"/>
              <a:t>Deliver (9)</a:t>
            </a:r>
            <a:endParaRPr b="1"/>
          </a:p>
          <a:p>
            <a:pPr indent="0" lvl="0" marL="0" rtl="0" algn="l">
              <a:spcBef>
                <a:spcPts val="0"/>
              </a:spcBef>
              <a:spcAft>
                <a:spcPts val="0"/>
              </a:spcAft>
              <a:buClr>
                <a:schemeClr val="dk1"/>
              </a:buClr>
              <a:buSzPts val="1800"/>
              <a:buNone/>
            </a:pPr>
            <a:r>
              <a:rPr b="1" lang="en-AU" sz="2200"/>
              <a:t>Deployment - Stress Detection Web Application (Non - Stress)</a:t>
            </a:r>
            <a:endParaRPr b="1" sz="2200"/>
          </a:p>
        </p:txBody>
      </p:sp>
      <p:sp>
        <p:nvSpPr>
          <p:cNvPr id="276" name="Google Shape;276;g2fc36130ab1_0_35"/>
          <p:cNvSpPr txBox="1"/>
          <p:nvPr>
            <p:ph idx="1" type="body"/>
          </p:nvPr>
        </p:nvSpPr>
        <p:spPr>
          <a:xfrm>
            <a:off x="6096001" y="1457125"/>
            <a:ext cx="5244300" cy="4351200"/>
          </a:xfrm>
          <a:prstGeom prst="rect">
            <a:avLst/>
          </a:prstGeom>
          <a:noFill/>
          <a:ln>
            <a:noFill/>
          </a:ln>
        </p:spPr>
        <p:txBody>
          <a:bodyPr anchorCtr="0" anchor="t" bIns="45700" lIns="91425" spcFirstLastPara="1" rIns="91425" wrap="square" tIns="45700">
            <a:noAutofit/>
          </a:bodyPr>
          <a:lstStyle/>
          <a:p>
            <a:pPr indent="-349250" lvl="0" marL="457200" rtl="0" algn="just">
              <a:lnSpc>
                <a:spcPct val="150000"/>
              </a:lnSpc>
              <a:spcBef>
                <a:spcPts val="0"/>
              </a:spcBef>
              <a:spcAft>
                <a:spcPts val="0"/>
              </a:spcAft>
              <a:buSzPts val="1900"/>
              <a:buChar char="●"/>
            </a:pPr>
            <a:r>
              <a:rPr b="1" lang="en-AU" sz="1900"/>
              <a:t>Sample sentence:</a:t>
            </a:r>
            <a:r>
              <a:rPr lang="en-AU" sz="1900"/>
              <a:t> “Today was absolutely perfect! I woke up feeling refreshed and excited for the day ahead. I spent the morning enjoying a leisurely breakfast with my loved ones, followed by a long walk in the park. The sun was shining, the birds were singing, and I couldn't help but smile. I felt a sense of peace and contentment that I haven't experienced in a long time. It's truly amazing how a simple day filled with gratitude and joy can make such a difference.”</a:t>
            </a:r>
            <a:endParaRPr b="1" sz="1900"/>
          </a:p>
        </p:txBody>
      </p:sp>
      <p:pic>
        <p:nvPicPr>
          <p:cNvPr id="277" name="Google Shape;277;g2fc36130ab1_0_35"/>
          <p:cNvPicPr preferRelativeResize="0"/>
          <p:nvPr/>
        </p:nvPicPr>
        <p:blipFill>
          <a:blip r:embed="rId3">
            <a:alphaModFix/>
          </a:blip>
          <a:stretch>
            <a:fillRect/>
          </a:stretch>
        </p:blipFill>
        <p:spPr>
          <a:xfrm>
            <a:off x="361950" y="1681163"/>
            <a:ext cx="5734050" cy="3495675"/>
          </a:xfrm>
          <a:prstGeom prst="rect">
            <a:avLst/>
          </a:prstGeom>
          <a:noFill/>
          <a:ln>
            <a:noFill/>
          </a:ln>
        </p:spPr>
      </p:pic>
      <p:sp>
        <p:nvSpPr>
          <p:cNvPr id="278" name="Google Shape;278;g2fc36130ab1_0_35"/>
          <p:cNvSpPr txBox="1"/>
          <p:nvPr/>
        </p:nvSpPr>
        <p:spPr>
          <a:xfrm>
            <a:off x="304800" y="5214925"/>
            <a:ext cx="6311100" cy="1092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AU" sz="1300">
                <a:solidFill>
                  <a:schemeClr val="dk1"/>
                </a:solidFill>
                <a:latin typeface="Calibri"/>
                <a:ea typeface="Calibri"/>
                <a:cs typeface="Calibri"/>
                <a:sym typeface="Calibri"/>
              </a:rPr>
              <a:t>Steamlit:</a:t>
            </a:r>
            <a:endParaRPr b="1" sz="13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b="1" lang="en-AU" sz="1300">
                <a:solidFill>
                  <a:schemeClr val="dk1"/>
                </a:solidFill>
                <a:latin typeface="Calibri"/>
                <a:ea typeface="Calibri"/>
                <a:cs typeface="Calibri"/>
                <a:sym typeface="Calibri"/>
              </a:rPr>
              <a:t>V1.0: </a:t>
            </a:r>
            <a:r>
              <a:rPr b="1" lang="en-AU" sz="1300" u="sng">
                <a:solidFill>
                  <a:schemeClr val="hlink"/>
                </a:solidFill>
                <a:latin typeface="Calibri"/>
                <a:ea typeface="Calibri"/>
                <a:cs typeface="Calibri"/>
                <a:sym typeface="Calibri"/>
                <a:hlinkClick r:id="rId4"/>
              </a:rPr>
              <a:t>https://socialmediastressdetection-7fzrqotzmpuwlwrcq82kpa.streamlit.app/</a:t>
            </a:r>
            <a:r>
              <a:rPr b="1" lang="en-AU" sz="1300">
                <a:solidFill>
                  <a:schemeClr val="dk1"/>
                </a:solidFill>
                <a:latin typeface="Calibri"/>
                <a:ea typeface="Calibri"/>
                <a:cs typeface="Calibri"/>
                <a:sym typeface="Calibri"/>
              </a:rPr>
              <a:t> </a:t>
            </a:r>
            <a:endParaRPr b="1" sz="1300">
              <a:solidFill>
                <a:schemeClr val="dk1"/>
              </a:solidFill>
              <a:latin typeface="Calibri"/>
              <a:ea typeface="Calibri"/>
              <a:cs typeface="Calibri"/>
              <a:sym typeface="Calibri"/>
            </a:endParaRPr>
          </a:p>
          <a:p>
            <a:pPr indent="0" lvl="0" marL="0" rtl="0" algn="l">
              <a:lnSpc>
                <a:spcPct val="100000"/>
              </a:lnSpc>
              <a:spcBef>
                <a:spcPts val="1200"/>
              </a:spcBef>
              <a:spcAft>
                <a:spcPts val="1200"/>
              </a:spcAft>
              <a:buNone/>
            </a:pPr>
            <a:r>
              <a:rPr b="1" lang="en-AU" sz="1300">
                <a:solidFill>
                  <a:schemeClr val="dk1"/>
                </a:solidFill>
                <a:latin typeface="Calibri"/>
                <a:ea typeface="Calibri"/>
                <a:cs typeface="Calibri"/>
                <a:sym typeface="Calibri"/>
              </a:rPr>
              <a:t>V0.2 (test): </a:t>
            </a:r>
            <a:r>
              <a:rPr b="1" lang="en-AU" sz="1300" u="sng">
                <a:solidFill>
                  <a:schemeClr val="hlink"/>
                </a:solidFill>
                <a:latin typeface="Calibri"/>
                <a:ea typeface="Calibri"/>
                <a:cs typeface="Calibri"/>
                <a:sym typeface="Calibri"/>
                <a:hlinkClick r:id="rId5"/>
              </a:rPr>
              <a:t>https://socialmediastressdetection-3rrnmlwq4coze4fgihuiq8.streamlit.app/</a:t>
            </a:r>
            <a:r>
              <a:rPr b="1" lang="en-AU" sz="1300">
                <a:solidFill>
                  <a:schemeClr val="dk1"/>
                </a:solidFill>
                <a:latin typeface="Calibri"/>
                <a:ea typeface="Calibri"/>
                <a:cs typeface="Calibri"/>
                <a:sym typeface="Calibri"/>
              </a:rPr>
              <a:t> </a:t>
            </a:r>
            <a:endParaRPr b="1" sz="13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Summary	</a:t>
            </a:r>
            <a:endParaRPr b="1"/>
          </a:p>
        </p:txBody>
      </p:sp>
      <p:sp>
        <p:nvSpPr>
          <p:cNvPr id="285" name="Google Shape;285;p16"/>
          <p:cNvSpPr txBox="1"/>
          <p:nvPr>
            <p:ph idx="1" type="body"/>
          </p:nvPr>
        </p:nvSpPr>
        <p:spPr>
          <a:xfrm>
            <a:off x="824552" y="1457135"/>
            <a:ext cx="10515600" cy="4351338"/>
          </a:xfrm>
          <a:prstGeom prst="rect">
            <a:avLst/>
          </a:prstGeom>
          <a:noFill/>
          <a:ln>
            <a:noFill/>
          </a:ln>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Calibri"/>
              <a:buChar char="•"/>
            </a:pPr>
            <a:r>
              <a:rPr b="1" lang="en-AU" sz="2400"/>
              <a:t>Stress Detection Model:</a:t>
            </a:r>
            <a:r>
              <a:rPr lang="en-AU" sz="2400"/>
              <a:t> Developed a successful NLP-based model to detect stress in social media text.</a:t>
            </a:r>
            <a:endParaRPr sz="2400"/>
          </a:p>
          <a:p>
            <a:pPr indent="-381000" lvl="0" marL="457200" rtl="0" algn="l">
              <a:spcBef>
                <a:spcPts val="1000"/>
              </a:spcBef>
              <a:spcAft>
                <a:spcPts val="0"/>
              </a:spcAft>
              <a:buSzPts val="2400"/>
              <a:buFont typeface="Calibri"/>
              <a:buChar char="•"/>
            </a:pPr>
            <a:r>
              <a:rPr b="1" lang="en-AU" sz="2400"/>
              <a:t>Model Performance:</a:t>
            </a:r>
            <a:r>
              <a:rPr lang="en-AU" sz="2400"/>
              <a:t> Achieved high accuracy and F1-score, demonstrating strong performance in classifying stress and non-stress posts.</a:t>
            </a:r>
            <a:endParaRPr sz="2400"/>
          </a:p>
          <a:p>
            <a:pPr indent="-381000" lvl="0" marL="457200" rtl="0" algn="l">
              <a:spcBef>
                <a:spcPts val="1000"/>
              </a:spcBef>
              <a:spcAft>
                <a:spcPts val="0"/>
              </a:spcAft>
              <a:buSzPts val="2400"/>
              <a:buFont typeface="Calibri"/>
              <a:buChar char="•"/>
            </a:pPr>
            <a:r>
              <a:rPr b="1" lang="en-AU" sz="2400"/>
              <a:t>Class Imbalance:</a:t>
            </a:r>
            <a:r>
              <a:rPr lang="en-AU" sz="2400"/>
              <a:t> Addressed the class imbalance issue through techniques like class weighting or oversampling.</a:t>
            </a:r>
            <a:endParaRPr sz="2400"/>
          </a:p>
          <a:p>
            <a:pPr indent="-381000" lvl="0" marL="457200" rtl="0" algn="l">
              <a:spcBef>
                <a:spcPts val="1000"/>
              </a:spcBef>
              <a:spcAft>
                <a:spcPts val="0"/>
              </a:spcAft>
              <a:buSzPts val="2400"/>
              <a:buFont typeface="Calibri"/>
              <a:buChar char="•"/>
            </a:pPr>
            <a:r>
              <a:rPr b="1" lang="en-AU" sz="2400"/>
              <a:t>Future Directions:</a:t>
            </a:r>
            <a:r>
              <a:rPr lang="en-AU" sz="2400"/>
              <a:t> Considered potential improvements and future research directions.</a:t>
            </a:r>
            <a:endParaRPr b="1"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fc36130ab1_0_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Conclusions</a:t>
            </a:r>
            <a:endParaRPr b="1"/>
          </a:p>
        </p:txBody>
      </p:sp>
      <p:sp>
        <p:nvSpPr>
          <p:cNvPr id="292" name="Google Shape;292;g2fc36130ab1_0_44"/>
          <p:cNvSpPr txBox="1"/>
          <p:nvPr>
            <p:ph idx="1" type="body"/>
          </p:nvPr>
        </p:nvSpPr>
        <p:spPr>
          <a:xfrm>
            <a:off x="824552" y="1457135"/>
            <a:ext cx="10515600" cy="4351200"/>
          </a:xfrm>
          <a:prstGeom prst="rect">
            <a:avLst/>
          </a:prstGeom>
          <a:noFill/>
          <a:ln>
            <a:noFill/>
          </a:ln>
        </p:spPr>
        <p:txBody>
          <a:bodyPr anchorCtr="0" anchor="t" bIns="45700" lIns="91425" spcFirstLastPara="1" rIns="91425" wrap="square" tIns="45700">
            <a:noAutofit/>
          </a:bodyPr>
          <a:lstStyle/>
          <a:p>
            <a:pPr indent="-368300" lvl="0" marL="457200" rtl="0" algn="l">
              <a:spcBef>
                <a:spcPts val="1000"/>
              </a:spcBef>
              <a:spcAft>
                <a:spcPts val="0"/>
              </a:spcAft>
              <a:buSzPts val="2200"/>
              <a:buFont typeface="Calibri"/>
              <a:buChar char="•"/>
            </a:pPr>
            <a:r>
              <a:rPr b="1" lang="en-AU" sz="2200"/>
              <a:t>Accurate Stress Detection:</a:t>
            </a:r>
            <a:r>
              <a:rPr lang="en-AU" sz="2200"/>
              <a:t> Developed a model capable of accurately detecting stress in social media text.</a:t>
            </a:r>
            <a:endParaRPr sz="2200"/>
          </a:p>
          <a:p>
            <a:pPr indent="-368300" lvl="0" marL="457200" rtl="0" algn="l">
              <a:spcBef>
                <a:spcPts val="1000"/>
              </a:spcBef>
              <a:spcAft>
                <a:spcPts val="0"/>
              </a:spcAft>
              <a:buSzPts val="2200"/>
              <a:buFont typeface="Calibri"/>
              <a:buChar char="•"/>
            </a:pPr>
            <a:r>
              <a:rPr b="1" lang="en-AU" sz="2200"/>
              <a:t>Valuable Insights:</a:t>
            </a:r>
            <a:r>
              <a:rPr lang="en-AU" sz="2200"/>
              <a:t> Gained insights into the linguistic patterns associated with stress and non-stress.</a:t>
            </a:r>
            <a:endParaRPr sz="2200"/>
          </a:p>
          <a:p>
            <a:pPr indent="-368300" lvl="0" marL="457200" rtl="0" algn="l">
              <a:spcBef>
                <a:spcPts val="1000"/>
              </a:spcBef>
              <a:spcAft>
                <a:spcPts val="0"/>
              </a:spcAft>
              <a:buSzPts val="2200"/>
              <a:buFont typeface="Calibri"/>
              <a:buChar char="•"/>
            </a:pPr>
            <a:r>
              <a:rPr b="1" lang="en-AU" sz="2200"/>
              <a:t>Potential for Early Intervention:</a:t>
            </a:r>
            <a:r>
              <a:rPr lang="en-AU" sz="2200"/>
              <a:t> The model can be used for early identification of individuals at risk of stress.</a:t>
            </a:r>
            <a:endParaRPr b="1"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fc36130ab1_0_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Next Steps	</a:t>
            </a:r>
            <a:endParaRPr b="1"/>
          </a:p>
        </p:txBody>
      </p:sp>
      <p:sp>
        <p:nvSpPr>
          <p:cNvPr id="299" name="Google Shape;299;g2fc36130ab1_0_50"/>
          <p:cNvSpPr txBox="1"/>
          <p:nvPr>
            <p:ph idx="1" type="body"/>
          </p:nvPr>
        </p:nvSpPr>
        <p:spPr>
          <a:xfrm>
            <a:off x="824552" y="1457135"/>
            <a:ext cx="10515600" cy="43512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b="1" lang="en-AU" sz="2200"/>
              <a:t>Deployment:</a:t>
            </a:r>
            <a:r>
              <a:rPr lang="en-AU" sz="2200"/>
              <a:t> Integrate the model into a real-world application (e.g., social media platform, mental health platform).</a:t>
            </a:r>
            <a:endParaRPr sz="2200"/>
          </a:p>
          <a:p>
            <a:pPr indent="-368300" lvl="0" marL="457200" rtl="0" algn="l">
              <a:lnSpc>
                <a:spcPct val="115000"/>
              </a:lnSpc>
              <a:spcBef>
                <a:spcPts val="0"/>
              </a:spcBef>
              <a:spcAft>
                <a:spcPts val="0"/>
              </a:spcAft>
              <a:buSzPts val="2200"/>
              <a:buChar char="•"/>
            </a:pPr>
            <a:r>
              <a:rPr b="1" lang="en-AU" sz="2200"/>
              <a:t>Data Collection:</a:t>
            </a:r>
            <a:r>
              <a:rPr lang="en-AU" sz="2200"/>
              <a:t> Collect more diverse and representative data to improve model generalizability.</a:t>
            </a:r>
            <a:endParaRPr sz="2200"/>
          </a:p>
          <a:p>
            <a:pPr indent="-368300" lvl="0" marL="457200" rtl="0" algn="l">
              <a:lnSpc>
                <a:spcPct val="115000"/>
              </a:lnSpc>
              <a:spcBef>
                <a:spcPts val="0"/>
              </a:spcBef>
              <a:spcAft>
                <a:spcPts val="0"/>
              </a:spcAft>
              <a:buSzPts val="2200"/>
              <a:buChar char="•"/>
            </a:pPr>
            <a:r>
              <a:rPr b="1" lang="en-AU" sz="2200"/>
              <a:t>Model Refinement:</a:t>
            </a:r>
            <a:r>
              <a:rPr lang="en-AU" sz="2200"/>
              <a:t> Explore advanced techniques like transfer learning or ensemble methods to further enhance performance.</a:t>
            </a:r>
            <a:endParaRPr sz="2200"/>
          </a:p>
          <a:p>
            <a:pPr indent="-368300" lvl="0" marL="457200" rtl="0" algn="l">
              <a:lnSpc>
                <a:spcPct val="115000"/>
              </a:lnSpc>
              <a:spcBef>
                <a:spcPts val="0"/>
              </a:spcBef>
              <a:spcAft>
                <a:spcPts val="0"/>
              </a:spcAft>
              <a:buSzPts val="2200"/>
              <a:buChar char="•"/>
            </a:pPr>
            <a:r>
              <a:rPr b="1" lang="en-AU" sz="2200"/>
              <a:t>Ethical Considerations:</a:t>
            </a:r>
            <a:r>
              <a:rPr lang="en-AU" sz="2200"/>
              <a:t> Address ethical implications of using AI for mental health detection and ensure privacy and fairness.</a:t>
            </a:r>
            <a:endParaRPr sz="2200"/>
          </a:p>
          <a:p>
            <a:pPr indent="0" lvl="0" marL="0" rtl="0" algn="l">
              <a:lnSpc>
                <a:spcPct val="115000"/>
              </a:lnSpc>
              <a:spcBef>
                <a:spcPts val="1200"/>
              </a:spcBef>
              <a:spcAft>
                <a:spcPts val="1200"/>
              </a:spcAft>
              <a:buNone/>
            </a:pPr>
            <a:r>
              <a:rPr b="1" lang="en-AU" sz="2200"/>
              <a:t>Overall, this project demonstrates the potential of NLP-based approaches for early stress detection and highlights the importance of addressing ethical considerations in AI for mental health.</a:t>
            </a:r>
            <a:endParaRPr b="1"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8"/>
          <p:cNvSpPr txBox="1"/>
          <p:nvPr>
            <p:ph type="ctrTitle"/>
          </p:nvPr>
        </p:nvSpPr>
        <p:spPr>
          <a:xfrm>
            <a:off x="1524000" y="1340729"/>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AU">
                <a:solidFill>
                  <a:srgbClr val="0000FF"/>
                </a:solidFill>
              </a:rPr>
              <a:t>Appendices</a:t>
            </a:r>
            <a:endParaRPr>
              <a:solidFill>
                <a:srgbClr val="0000FF"/>
              </a:solidFill>
            </a:endParaRPr>
          </a:p>
        </p:txBody>
      </p:sp>
      <p:sp>
        <p:nvSpPr>
          <p:cNvPr id="305" name="Google Shape;305;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406400" lvl="0" marL="457200" rtl="0" algn="ctr">
              <a:lnSpc>
                <a:spcPct val="90000"/>
              </a:lnSpc>
              <a:spcBef>
                <a:spcPts val="1000"/>
              </a:spcBef>
              <a:spcAft>
                <a:spcPts val="0"/>
              </a:spcAft>
              <a:buClr>
                <a:schemeClr val="dk1"/>
              </a:buClr>
              <a:buSzPts val="2400"/>
              <a:buNone/>
            </a:pPr>
            <a:r>
              <a:rPr lang="en-AU"/>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30b6c12c3b0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References</a:t>
            </a:r>
            <a:endParaRPr b="1"/>
          </a:p>
        </p:txBody>
      </p:sp>
      <p:sp>
        <p:nvSpPr>
          <p:cNvPr id="312" name="Google Shape;312;g30b6c12c3b0_0_8"/>
          <p:cNvSpPr txBox="1"/>
          <p:nvPr>
            <p:ph idx="1" type="body"/>
          </p:nvPr>
        </p:nvSpPr>
        <p:spPr>
          <a:xfrm>
            <a:off x="824552" y="145713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None/>
            </a:pPr>
            <a:r>
              <a:rPr b="1" lang="en-AU" sz="2200"/>
              <a:t>Data Source: </a:t>
            </a:r>
            <a:r>
              <a:rPr b="1" lang="en-AU" sz="2200" u="sng">
                <a:solidFill>
                  <a:schemeClr val="hlink"/>
                </a:solidFill>
                <a:hlinkClick r:id="rId3"/>
              </a:rPr>
              <a:t>https://www.kaggle.com/datasets/mexwell/stress-detection-from-social-media-articles</a:t>
            </a:r>
            <a:r>
              <a:rPr b="1" lang="en-AU" sz="2200"/>
              <a:t> </a:t>
            </a:r>
            <a:endParaRPr b="1" sz="2200"/>
          </a:p>
          <a:p>
            <a:pPr indent="0" lvl="0" marL="0" rtl="0" algn="l">
              <a:lnSpc>
                <a:spcPct val="150000"/>
              </a:lnSpc>
              <a:spcBef>
                <a:spcPts val="1200"/>
              </a:spcBef>
              <a:spcAft>
                <a:spcPts val="0"/>
              </a:spcAft>
              <a:buNone/>
            </a:pPr>
            <a:r>
              <a:rPr b="1" lang="en-AU" sz="2200"/>
              <a:t>Source Code:</a:t>
            </a:r>
            <a:endParaRPr b="1" sz="2200"/>
          </a:p>
          <a:p>
            <a:pPr indent="0" lvl="0" marL="0" rtl="0" algn="l">
              <a:lnSpc>
                <a:spcPct val="150000"/>
              </a:lnSpc>
              <a:spcBef>
                <a:spcPts val="1200"/>
              </a:spcBef>
              <a:spcAft>
                <a:spcPts val="0"/>
              </a:spcAft>
              <a:buNone/>
            </a:pPr>
            <a:r>
              <a:rPr b="1" lang="en-AU" sz="2200" u="sng">
                <a:solidFill>
                  <a:schemeClr val="hlink"/>
                </a:solidFill>
                <a:hlinkClick r:id="rId4"/>
              </a:rPr>
              <a:t>https://github.com/jimmychong1983/SocialMediaStressDetection</a:t>
            </a:r>
            <a:r>
              <a:rPr b="1" lang="en-AU" sz="2200"/>
              <a:t> </a:t>
            </a:r>
            <a:endParaRPr b="1" sz="2200"/>
          </a:p>
          <a:p>
            <a:pPr indent="0" lvl="0" marL="0" rtl="0" algn="l">
              <a:lnSpc>
                <a:spcPct val="150000"/>
              </a:lnSpc>
              <a:spcBef>
                <a:spcPts val="1200"/>
              </a:spcBef>
              <a:spcAft>
                <a:spcPts val="0"/>
              </a:spcAft>
              <a:buNone/>
            </a:pPr>
            <a:r>
              <a:rPr b="1" lang="en-AU" sz="2200"/>
              <a:t>Steamlit:</a:t>
            </a:r>
            <a:endParaRPr b="1" sz="2200"/>
          </a:p>
          <a:p>
            <a:pPr indent="0" lvl="0" marL="0" rtl="0" algn="l">
              <a:lnSpc>
                <a:spcPct val="150000"/>
              </a:lnSpc>
              <a:spcBef>
                <a:spcPts val="1200"/>
              </a:spcBef>
              <a:spcAft>
                <a:spcPts val="0"/>
              </a:spcAft>
              <a:buNone/>
            </a:pPr>
            <a:r>
              <a:rPr b="1" lang="en-AU" sz="2200"/>
              <a:t>V1.0: </a:t>
            </a:r>
            <a:r>
              <a:rPr b="1" lang="en-AU" sz="2200" u="sng">
                <a:solidFill>
                  <a:schemeClr val="hlink"/>
                </a:solidFill>
                <a:hlinkClick r:id="rId5"/>
              </a:rPr>
              <a:t>https://socialmediastressdetection-7fzrqotzmpuwlwrcq82kpa.streamlit.app/</a:t>
            </a:r>
            <a:r>
              <a:rPr b="1" lang="en-AU" sz="2200"/>
              <a:t> </a:t>
            </a:r>
            <a:endParaRPr b="1" sz="2200"/>
          </a:p>
          <a:p>
            <a:pPr indent="0" lvl="0" marL="0" rtl="0" algn="l">
              <a:lnSpc>
                <a:spcPct val="150000"/>
              </a:lnSpc>
              <a:spcBef>
                <a:spcPts val="1200"/>
              </a:spcBef>
              <a:spcAft>
                <a:spcPts val="1200"/>
              </a:spcAft>
              <a:buNone/>
            </a:pPr>
            <a:r>
              <a:rPr b="1" lang="en-AU" sz="2200"/>
              <a:t>V0.2 (test): </a:t>
            </a:r>
            <a:r>
              <a:rPr b="1" lang="en-AU" sz="2200" u="sng">
                <a:solidFill>
                  <a:schemeClr val="hlink"/>
                </a:solidFill>
                <a:hlinkClick r:id="rId6"/>
              </a:rPr>
              <a:t>https://socialmediastressdetection-3rrnmlwq4coze4fgihuiq8.streamlit.app/</a:t>
            </a:r>
            <a:r>
              <a:rPr b="1" lang="en-AU" sz="2200"/>
              <a:t> </a:t>
            </a:r>
            <a:endParaRPr b="1"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Bio	</a:t>
            </a:r>
            <a:endParaRPr b="1"/>
          </a:p>
        </p:txBody>
      </p:sp>
      <p:sp>
        <p:nvSpPr>
          <p:cNvPr id="108" name="Google Shape;108;p10"/>
          <p:cNvSpPr txBox="1"/>
          <p:nvPr>
            <p:ph idx="1" type="body"/>
          </p:nvPr>
        </p:nvSpPr>
        <p:spPr>
          <a:xfrm>
            <a:off x="824552" y="1457135"/>
            <a:ext cx="10515600" cy="4351338"/>
          </a:xfrm>
          <a:prstGeom prst="rect">
            <a:avLst/>
          </a:prstGeom>
          <a:noFill/>
          <a:ln>
            <a:noFill/>
          </a:ln>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en-AU" sz="2000"/>
              <a:t>Solution Architect</a:t>
            </a:r>
            <a:r>
              <a:rPr lang="en-AU" sz="2000"/>
              <a:t> with experience in software design and project management</a:t>
            </a:r>
            <a:endParaRPr sz="2000"/>
          </a:p>
          <a:p>
            <a:pPr indent="-355600" lvl="0" marL="457200" rtl="0" algn="l">
              <a:spcBef>
                <a:spcPts val="1000"/>
              </a:spcBef>
              <a:spcAft>
                <a:spcPts val="0"/>
              </a:spcAft>
              <a:buSzPts val="2000"/>
              <a:buChar char="•"/>
            </a:pPr>
            <a:r>
              <a:rPr b="1" lang="en-AU" sz="2000"/>
              <a:t>Transitioning to Data Science</a:t>
            </a:r>
            <a:r>
              <a:rPr lang="en-AU" sz="2000"/>
              <a:t> through a Certificate in Data Science/AI from the Institute of Data</a:t>
            </a:r>
            <a:endParaRPr sz="2000"/>
          </a:p>
          <a:p>
            <a:pPr indent="-355600" lvl="0" marL="457200" rtl="0" algn="l">
              <a:spcBef>
                <a:spcPts val="1000"/>
              </a:spcBef>
              <a:spcAft>
                <a:spcPts val="0"/>
              </a:spcAft>
              <a:buSzPts val="2000"/>
              <a:buChar char="•"/>
            </a:pPr>
            <a:r>
              <a:rPr b="1" lang="en-AU" sz="2000"/>
              <a:t>Skills:</a:t>
            </a:r>
            <a:r>
              <a:rPr lang="en-AU" sz="2000"/>
              <a:t> Data analysis, machine learning, project management, programming (Python, C#, VB.NET), databases</a:t>
            </a:r>
            <a:endParaRPr sz="2000"/>
          </a:p>
          <a:p>
            <a:pPr indent="-355600" lvl="0" marL="457200" rtl="0" algn="l">
              <a:spcBef>
                <a:spcPts val="1000"/>
              </a:spcBef>
              <a:spcAft>
                <a:spcPts val="0"/>
              </a:spcAft>
              <a:buSzPts val="2000"/>
              <a:buChar char="•"/>
            </a:pPr>
            <a:r>
              <a:rPr b="1" lang="en-AU" sz="2000"/>
              <a:t>Motivation:</a:t>
            </a:r>
            <a:r>
              <a:rPr lang="en-AU" sz="2000"/>
              <a:t> Leverage technical background and data science skills to solve real-world problems and drive innovation</a:t>
            </a:r>
            <a:endParaRPr sz="2000"/>
          </a:p>
          <a:p>
            <a:pPr indent="0" lvl="0" marL="0" rtl="0" algn="l">
              <a:lnSpc>
                <a:spcPct val="115000"/>
              </a:lnSpc>
              <a:spcBef>
                <a:spcPts val="1200"/>
              </a:spcBef>
              <a:spcAft>
                <a:spcPts val="0"/>
              </a:spcAft>
              <a:buNone/>
            </a:pPr>
            <a:r>
              <a:rPr b="1" lang="en-AU" sz="2000"/>
              <a:t>Key Projects:</a:t>
            </a:r>
            <a:endParaRPr b="1" sz="2000"/>
          </a:p>
          <a:p>
            <a:pPr indent="-355600" lvl="0" marL="457200" rtl="0" algn="l">
              <a:lnSpc>
                <a:spcPct val="115000"/>
              </a:lnSpc>
              <a:spcBef>
                <a:spcPts val="1200"/>
              </a:spcBef>
              <a:spcAft>
                <a:spcPts val="0"/>
              </a:spcAft>
              <a:buSzPts val="2000"/>
              <a:buChar char="●"/>
            </a:pPr>
            <a:r>
              <a:rPr lang="en-AU" sz="2000"/>
              <a:t>Stress Detection: Developing an NLP-based model to detect stress in social media text</a:t>
            </a:r>
            <a:endParaRPr sz="2000"/>
          </a:p>
          <a:p>
            <a:pPr indent="-355600" lvl="0" marL="457200" rtl="0" algn="l">
              <a:lnSpc>
                <a:spcPct val="115000"/>
              </a:lnSpc>
              <a:spcBef>
                <a:spcPts val="0"/>
              </a:spcBef>
              <a:spcAft>
                <a:spcPts val="0"/>
              </a:spcAft>
              <a:buSzPts val="2000"/>
              <a:buChar char="●"/>
            </a:pPr>
            <a:r>
              <a:rPr lang="en-AU" sz="2000"/>
              <a:t>Predicting and Understanding Factors that Influence Hotel Booking Cancellations</a:t>
            </a:r>
            <a:endParaRPr sz="2000"/>
          </a:p>
          <a:p>
            <a:pPr indent="-355600" lvl="0" marL="457200" rtl="0" algn="l">
              <a:lnSpc>
                <a:spcPct val="115000"/>
              </a:lnSpc>
              <a:spcBef>
                <a:spcPts val="0"/>
              </a:spcBef>
              <a:spcAft>
                <a:spcPts val="0"/>
              </a:spcAft>
              <a:buSzPts val="2000"/>
              <a:buChar char="●"/>
            </a:pPr>
            <a:r>
              <a:rPr lang="en-AU" sz="2000"/>
              <a:t>Predicting West Nile Virus Presence Using Machine Learning</a:t>
            </a:r>
            <a:endParaRPr sz="2200"/>
          </a:p>
          <a:p>
            <a:pPr indent="-228600" lvl="0" marL="457200" rtl="0" algn="l">
              <a:lnSpc>
                <a:spcPct val="90000"/>
              </a:lnSpc>
              <a:spcBef>
                <a:spcPts val="1200"/>
              </a:spcBef>
              <a:spcAft>
                <a:spcPts val="0"/>
              </a:spcAft>
              <a:buClr>
                <a:schemeClr val="dk1"/>
              </a:buClr>
              <a:buSzPts val="1800"/>
              <a:buNone/>
            </a:pPr>
            <a:r>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7"/>
          <p:cNvSpPr txBox="1"/>
          <p:nvPr>
            <p:ph type="ctrTitle"/>
          </p:nvPr>
        </p:nvSpPr>
        <p:spPr>
          <a:xfrm>
            <a:off x="1524000" y="1340729"/>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AU">
                <a:solidFill>
                  <a:srgbClr val="0000FF"/>
                </a:solidFill>
              </a:rPr>
              <a:t>Questions</a:t>
            </a:r>
            <a:endParaRPr>
              <a:solidFill>
                <a:srgbClr val="0000FF"/>
              </a:solidFill>
            </a:endParaRPr>
          </a:p>
        </p:txBody>
      </p:sp>
      <p:sp>
        <p:nvSpPr>
          <p:cNvPr id="318" name="Google Shape;318;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406400" lvl="0" marL="457200" rtl="0" algn="ctr">
              <a:lnSpc>
                <a:spcPct val="90000"/>
              </a:lnSpc>
              <a:spcBef>
                <a:spcPts val="1000"/>
              </a:spcBef>
              <a:spcAft>
                <a:spcPts val="0"/>
              </a:spcAft>
              <a:buClr>
                <a:schemeClr val="dk1"/>
              </a:buClr>
              <a:buSzPts val="2400"/>
              <a:buNone/>
            </a:pPr>
            <a:r>
              <a:rPr lang="en-AU"/>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ctrTitle"/>
          </p:nvPr>
        </p:nvSpPr>
        <p:spPr>
          <a:xfrm>
            <a:off x="1524000" y="149085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solidFill>
                <a:srgbClr val="0000FF"/>
              </a:solidFill>
            </a:endParaRPr>
          </a:p>
          <a:p>
            <a:pPr indent="0" lvl="0" marL="0" rtl="0" algn="ctr">
              <a:lnSpc>
                <a:spcPct val="90000"/>
              </a:lnSpc>
              <a:spcBef>
                <a:spcPts val="0"/>
              </a:spcBef>
              <a:spcAft>
                <a:spcPts val="0"/>
              </a:spcAft>
              <a:buClr>
                <a:schemeClr val="dk1"/>
              </a:buClr>
              <a:buSzPts val="6000"/>
              <a:buFont typeface="Calibri"/>
              <a:buNone/>
            </a:pPr>
            <a:r>
              <a:rPr lang="en-AU">
                <a:solidFill>
                  <a:srgbClr val="0000FF"/>
                </a:solidFill>
              </a:rPr>
              <a:t>Thank</a:t>
            </a:r>
            <a:r>
              <a:rPr lang="en-AU">
                <a:solidFill>
                  <a:srgbClr val="0000FF"/>
                </a:solidFill>
              </a:rPr>
              <a:t> you</a:t>
            </a:r>
            <a:endParaRPr>
              <a:solidFill>
                <a:srgbClr val="0000FF"/>
              </a:solidFill>
            </a:endParaRPr>
          </a:p>
          <a:p>
            <a:pPr indent="0" lvl="0" marL="0" rtl="0" algn="ctr">
              <a:lnSpc>
                <a:spcPct val="90000"/>
              </a:lnSpc>
              <a:spcBef>
                <a:spcPts val="0"/>
              </a:spcBef>
              <a:spcAft>
                <a:spcPts val="0"/>
              </a:spcAft>
              <a:buClr>
                <a:schemeClr val="dk1"/>
              </a:buClr>
              <a:buSzPts val="6000"/>
              <a:buFont typeface="Calibri"/>
              <a:buNone/>
            </a:pPr>
            <a:r>
              <a:rPr lang="en-AU">
                <a:solidFill>
                  <a:srgbClr val="0000FF"/>
                </a:solidFill>
              </a:rPr>
              <a:t>End of Presentation</a:t>
            </a:r>
            <a:endParaRPr>
              <a:solidFill>
                <a:srgbClr val="0000FF"/>
              </a:solidFill>
            </a:endParaRPr>
          </a:p>
        </p:txBody>
      </p:sp>
      <p:sp>
        <p:nvSpPr>
          <p:cNvPr id="324" name="Google Shape;324;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406400" lvl="0" marL="457200" rtl="0" algn="ctr">
              <a:lnSpc>
                <a:spcPct val="90000"/>
              </a:lnSpc>
              <a:spcBef>
                <a:spcPts val="1000"/>
              </a:spcBef>
              <a:spcAft>
                <a:spcPts val="0"/>
              </a:spcAft>
              <a:buClr>
                <a:schemeClr val="dk1"/>
              </a:buClr>
              <a:buSzPts val="2400"/>
              <a:buNone/>
            </a:pPr>
            <a:r>
              <a:rPr lang="en-AU"/>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sz="3700"/>
              <a:t>Project Context &amp; Business Problem</a:t>
            </a:r>
            <a:endParaRPr b="1" sz="3700"/>
          </a:p>
        </p:txBody>
      </p:sp>
      <p:sp>
        <p:nvSpPr>
          <p:cNvPr id="115" name="Google Shape;115;p11"/>
          <p:cNvSpPr txBox="1"/>
          <p:nvPr>
            <p:ph idx="1" type="body"/>
          </p:nvPr>
        </p:nvSpPr>
        <p:spPr>
          <a:xfrm>
            <a:off x="824552" y="1457135"/>
            <a:ext cx="10515600" cy="4351338"/>
          </a:xfrm>
          <a:prstGeom prst="rect">
            <a:avLst/>
          </a:prstGeom>
          <a:noFill/>
          <a:ln>
            <a:noFill/>
          </a:ln>
        </p:spPr>
        <p:txBody>
          <a:bodyPr anchorCtr="0" anchor="t" bIns="45700" lIns="91425" spcFirstLastPara="1" rIns="91425" wrap="square" tIns="45700">
            <a:noAutofit/>
          </a:bodyPr>
          <a:lstStyle/>
          <a:p>
            <a:pPr indent="-361950" lvl="1" marL="914400" rtl="0" algn="l">
              <a:lnSpc>
                <a:spcPct val="115000"/>
              </a:lnSpc>
              <a:spcBef>
                <a:spcPts val="500"/>
              </a:spcBef>
              <a:spcAft>
                <a:spcPts val="0"/>
              </a:spcAft>
              <a:buSzPts val="2100"/>
              <a:buFont typeface="Calibri"/>
              <a:buChar char="○"/>
            </a:pPr>
            <a:r>
              <a:rPr b="1" lang="en-AU" sz="2200"/>
              <a:t>Industry: </a:t>
            </a:r>
            <a:r>
              <a:rPr lang="en-AU" sz="2200"/>
              <a:t>NLP and Mental Health</a:t>
            </a:r>
            <a:endParaRPr sz="2200"/>
          </a:p>
          <a:p>
            <a:pPr indent="-361950" lvl="1" marL="914400" rtl="0" algn="l">
              <a:lnSpc>
                <a:spcPct val="115000"/>
              </a:lnSpc>
              <a:spcBef>
                <a:spcPts val="0"/>
              </a:spcBef>
              <a:spcAft>
                <a:spcPts val="0"/>
              </a:spcAft>
              <a:buSzPts val="2100"/>
              <a:buFont typeface="Calibri"/>
              <a:buChar char="○"/>
            </a:pPr>
            <a:r>
              <a:rPr b="1" lang="en-AU" sz="2200"/>
              <a:t>Problem: </a:t>
            </a:r>
            <a:r>
              <a:rPr lang="en-AU" sz="2200"/>
              <a:t>Detecting stress in social media text</a:t>
            </a:r>
            <a:endParaRPr sz="2200"/>
          </a:p>
          <a:p>
            <a:pPr indent="-361950" lvl="1" marL="914400" rtl="0" algn="l">
              <a:lnSpc>
                <a:spcPct val="115000"/>
              </a:lnSpc>
              <a:spcBef>
                <a:spcPts val="0"/>
              </a:spcBef>
              <a:spcAft>
                <a:spcPts val="0"/>
              </a:spcAft>
              <a:buSzPts val="2100"/>
              <a:buFont typeface="Calibri"/>
              <a:buChar char="○"/>
            </a:pPr>
            <a:r>
              <a:rPr b="1" lang="en-AU" sz="2200"/>
              <a:t>Interest: </a:t>
            </a:r>
            <a:r>
              <a:rPr lang="en-AU" sz="2200"/>
              <a:t>Growing mental health concerns, potential for early intervention, NLP advancements</a:t>
            </a:r>
            <a:endParaRPr sz="2200"/>
          </a:p>
          <a:p>
            <a:pPr indent="-361950" lvl="1" marL="914400" rtl="0" algn="l">
              <a:lnSpc>
                <a:spcPct val="115000"/>
              </a:lnSpc>
              <a:spcBef>
                <a:spcPts val="0"/>
              </a:spcBef>
              <a:spcAft>
                <a:spcPts val="0"/>
              </a:spcAft>
              <a:buSzPts val="2100"/>
              <a:buFont typeface="Calibri"/>
              <a:buChar char="○"/>
            </a:pPr>
            <a:r>
              <a:rPr b="1" lang="en-AU" sz="2200"/>
              <a:t>Previous Work:</a:t>
            </a:r>
            <a:endParaRPr b="1" sz="2200"/>
          </a:p>
          <a:p>
            <a:pPr indent="-342900" lvl="2" marL="1371600" rtl="0" algn="l">
              <a:lnSpc>
                <a:spcPct val="115000"/>
              </a:lnSpc>
              <a:spcBef>
                <a:spcPts val="0"/>
              </a:spcBef>
              <a:spcAft>
                <a:spcPts val="0"/>
              </a:spcAft>
              <a:buSzPts val="1800"/>
              <a:buFont typeface="Calibri"/>
              <a:buChar char="■"/>
            </a:pPr>
            <a:r>
              <a:rPr b="1" lang="en-AU" sz="1800"/>
              <a:t>NLP techniques:</a:t>
            </a:r>
            <a:r>
              <a:rPr lang="en-AU" sz="1800"/>
              <a:t> Sentiment analysis, topic modeling, machine learning</a:t>
            </a:r>
            <a:endParaRPr sz="1800"/>
          </a:p>
          <a:p>
            <a:pPr indent="-342900" lvl="2" marL="1371600" rtl="0" algn="l">
              <a:lnSpc>
                <a:spcPct val="115000"/>
              </a:lnSpc>
              <a:spcBef>
                <a:spcPts val="0"/>
              </a:spcBef>
              <a:spcAft>
                <a:spcPts val="0"/>
              </a:spcAft>
              <a:buSzPts val="1800"/>
              <a:buFont typeface="Calibri"/>
              <a:buChar char="■"/>
            </a:pPr>
            <a:r>
              <a:rPr b="1" lang="en-AU" sz="1800"/>
              <a:t>Domains:</a:t>
            </a:r>
            <a:r>
              <a:rPr lang="en-AU" sz="1800"/>
              <a:t> Twitter, Reddit, general datasets</a:t>
            </a:r>
            <a:endParaRPr sz="1800"/>
          </a:p>
          <a:p>
            <a:pPr indent="-342900" lvl="2" marL="1371600" rtl="0" algn="l">
              <a:lnSpc>
                <a:spcPct val="115000"/>
              </a:lnSpc>
              <a:spcBef>
                <a:spcPts val="0"/>
              </a:spcBef>
              <a:spcAft>
                <a:spcPts val="0"/>
              </a:spcAft>
              <a:buSzPts val="1800"/>
              <a:buFont typeface="Calibri"/>
              <a:buChar char="■"/>
            </a:pPr>
            <a:r>
              <a:rPr b="1" lang="en-AU" sz="1800"/>
              <a:t>Key findings:</a:t>
            </a:r>
            <a:r>
              <a:rPr lang="en-AU" sz="1800"/>
              <a:t> Promising accuracy, varying generalizability and robustness</a:t>
            </a:r>
            <a:endParaRPr sz="1800"/>
          </a:p>
          <a:p>
            <a:pPr indent="-342900" lvl="2" marL="1371600" rtl="0" algn="l">
              <a:lnSpc>
                <a:spcPct val="115000"/>
              </a:lnSpc>
              <a:spcBef>
                <a:spcPts val="0"/>
              </a:spcBef>
              <a:spcAft>
                <a:spcPts val="0"/>
              </a:spcAft>
              <a:buSzPts val="1800"/>
              <a:buFont typeface="Calibri"/>
              <a:buChar char="■"/>
            </a:pPr>
            <a:r>
              <a:rPr b="1" lang="en-AU" sz="1800"/>
              <a:t>Limitations:</a:t>
            </a:r>
            <a:r>
              <a:rPr lang="en-AU" sz="1800"/>
              <a:t> Reliance on labeled datasets, potential for bias</a:t>
            </a:r>
            <a:endParaRPr sz="1800"/>
          </a:p>
          <a:p>
            <a:pPr indent="-342900" lvl="2" marL="1371600" rtl="0" algn="l">
              <a:lnSpc>
                <a:spcPct val="115000"/>
              </a:lnSpc>
              <a:spcBef>
                <a:spcPts val="0"/>
              </a:spcBef>
              <a:spcAft>
                <a:spcPts val="0"/>
              </a:spcAft>
              <a:buSzPts val="1800"/>
              <a:buFont typeface="Calibri"/>
              <a:buChar char="■"/>
            </a:pPr>
            <a:r>
              <a:rPr b="1" lang="en-AU" sz="1800"/>
              <a:t>Contribution:</a:t>
            </a:r>
            <a:r>
              <a:rPr lang="en-AU" sz="1800"/>
              <a:t> Exploring LSTM networks, addressing limitations</a:t>
            </a:r>
            <a:endParaRPr sz="1800"/>
          </a:p>
        </p:txBody>
      </p:sp>
      <p:pic>
        <p:nvPicPr>
          <p:cNvPr id="116" name="Google Shape;116;p11"/>
          <p:cNvPicPr preferRelativeResize="0"/>
          <p:nvPr/>
        </p:nvPicPr>
        <p:blipFill rotWithShape="1">
          <a:blip r:embed="rId3">
            <a:alphaModFix amt="15000"/>
          </a:blip>
          <a:srcRect b="0" l="5259" r="13453" t="0"/>
          <a:stretch/>
        </p:blipFill>
        <p:spPr>
          <a:xfrm>
            <a:off x="7879425" y="2745925"/>
            <a:ext cx="3931575" cy="335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Business &amp; Data Science Considerations</a:t>
            </a:r>
            <a:r>
              <a:rPr b="1" lang="en-AU"/>
              <a:t>	</a:t>
            </a:r>
            <a:endParaRPr b="1"/>
          </a:p>
        </p:txBody>
      </p:sp>
      <p:sp>
        <p:nvSpPr>
          <p:cNvPr id="123" name="Google Shape;123;p12"/>
          <p:cNvSpPr txBox="1"/>
          <p:nvPr>
            <p:ph idx="1" type="body"/>
          </p:nvPr>
        </p:nvSpPr>
        <p:spPr>
          <a:xfrm>
            <a:off x="824552" y="1457135"/>
            <a:ext cx="10515600" cy="4351338"/>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000"/>
              </a:spcBef>
              <a:spcAft>
                <a:spcPts val="0"/>
              </a:spcAft>
              <a:buSzPts val="2200"/>
              <a:buChar char="●"/>
            </a:pPr>
            <a:r>
              <a:rPr b="1" lang="en-AU" sz="2200"/>
              <a:t>Stakeholders:</a:t>
            </a:r>
            <a:r>
              <a:rPr lang="en-AU" sz="2200"/>
              <a:t> Mental health professionals, social media platforms, technology companies, individuals</a:t>
            </a:r>
            <a:endParaRPr sz="2200"/>
          </a:p>
          <a:p>
            <a:pPr indent="-368300" lvl="0" marL="457200" rtl="0" algn="l">
              <a:lnSpc>
                <a:spcPct val="115000"/>
              </a:lnSpc>
              <a:spcBef>
                <a:spcPts val="0"/>
              </a:spcBef>
              <a:spcAft>
                <a:spcPts val="0"/>
              </a:spcAft>
              <a:buSzPts val="2200"/>
              <a:buChar char="●"/>
            </a:pPr>
            <a:r>
              <a:rPr b="1" lang="en-AU" sz="2200"/>
              <a:t>Business Question:</a:t>
            </a:r>
            <a:r>
              <a:rPr lang="en-AU" sz="2200"/>
              <a:t> Can we accurately detect stress in social media text?</a:t>
            </a:r>
            <a:endParaRPr sz="2200"/>
          </a:p>
          <a:p>
            <a:pPr indent="-368300" lvl="0" marL="457200" rtl="0" algn="l">
              <a:lnSpc>
                <a:spcPct val="115000"/>
              </a:lnSpc>
              <a:spcBef>
                <a:spcPts val="0"/>
              </a:spcBef>
              <a:spcAft>
                <a:spcPts val="0"/>
              </a:spcAft>
              <a:buSzPts val="2200"/>
              <a:buChar char="●"/>
            </a:pPr>
            <a:r>
              <a:rPr b="1" lang="en-AU" sz="2200"/>
              <a:t>Business Value:</a:t>
            </a:r>
            <a:r>
              <a:rPr lang="en-AU" sz="2200"/>
              <a:t> Early intervention, improved user experience, new market opportunities</a:t>
            </a:r>
            <a:endParaRPr b="1" sz="2200"/>
          </a:p>
          <a:p>
            <a:pPr indent="-368300" lvl="0" marL="457200" rtl="0" algn="l">
              <a:lnSpc>
                <a:spcPct val="115000"/>
              </a:lnSpc>
              <a:spcBef>
                <a:spcPts val="0"/>
              </a:spcBef>
              <a:spcAft>
                <a:spcPts val="0"/>
              </a:spcAft>
              <a:buSzPts val="2200"/>
              <a:buChar char="●"/>
            </a:pPr>
            <a:r>
              <a:rPr b="1" lang="en-AU" sz="2200"/>
              <a:t>Data:</a:t>
            </a:r>
            <a:endParaRPr b="1" sz="2200"/>
          </a:p>
          <a:p>
            <a:pPr indent="-342900" lvl="1" marL="914400" rtl="0" algn="l">
              <a:lnSpc>
                <a:spcPct val="115000"/>
              </a:lnSpc>
              <a:spcBef>
                <a:spcPts val="0"/>
              </a:spcBef>
              <a:spcAft>
                <a:spcPts val="0"/>
              </a:spcAft>
              <a:buSzPts val="1800"/>
              <a:buChar char="○"/>
            </a:pPr>
            <a:r>
              <a:rPr b="1" lang="en-AU" sz="1800"/>
              <a:t>Question:</a:t>
            </a:r>
            <a:r>
              <a:rPr lang="en-AU" sz="1800"/>
              <a:t> Can we extract effective features for stress prediction?</a:t>
            </a:r>
            <a:endParaRPr sz="1800"/>
          </a:p>
          <a:p>
            <a:pPr indent="-342900" lvl="1" marL="914400" rtl="0" algn="l">
              <a:lnSpc>
                <a:spcPct val="115000"/>
              </a:lnSpc>
              <a:spcBef>
                <a:spcPts val="0"/>
              </a:spcBef>
              <a:spcAft>
                <a:spcPts val="0"/>
              </a:spcAft>
              <a:buSzPts val="1800"/>
              <a:buChar char="○"/>
            </a:pPr>
            <a:r>
              <a:rPr b="1" lang="en-AU" sz="1800"/>
              <a:t>Required:</a:t>
            </a:r>
            <a:r>
              <a:rPr lang="en-AU" sz="1800"/>
              <a:t> Social media text, stress labels, metadata</a:t>
            </a:r>
            <a:endParaRPr sz="1800"/>
          </a:p>
          <a:p>
            <a:pPr indent="-342900" lvl="1" marL="914400" rtl="0" algn="l">
              <a:lnSpc>
                <a:spcPct val="115000"/>
              </a:lnSpc>
              <a:spcBef>
                <a:spcPts val="0"/>
              </a:spcBef>
              <a:spcAft>
                <a:spcPts val="0"/>
              </a:spcAft>
              <a:buSzPts val="1800"/>
              <a:buChar char="○"/>
            </a:pPr>
            <a:r>
              <a:rPr b="1" lang="en-AU" sz="1800"/>
              <a:t>Sourced:</a:t>
            </a:r>
            <a:r>
              <a:rPr lang="en-AU" sz="1800"/>
              <a:t> Reddit, Twitter, Kaggle</a:t>
            </a:r>
            <a:endParaRPr sz="1800"/>
          </a:p>
          <a:p>
            <a:pPr indent="-342900" lvl="1" marL="914400" rtl="0" algn="l">
              <a:lnSpc>
                <a:spcPct val="115000"/>
              </a:lnSpc>
              <a:spcBef>
                <a:spcPts val="0"/>
              </a:spcBef>
              <a:spcAft>
                <a:spcPts val="0"/>
              </a:spcAft>
              <a:buSzPts val="1800"/>
              <a:buChar char="○"/>
            </a:pPr>
            <a:r>
              <a:rPr b="1" lang="en-AU" sz="1800"/>
              <a:t>Generation:</a:t>
            </a:r>
            <a:r>
              <a:rPr lang="en-AU" sz="1800"/>
              <a:t> User-generated content</a:t>
            </a:r>
            <a:endParaRPr sz="1800"/>
          </a:p>
          <a:p>
            <a:pPr indent="-342900" lvl="1" marL="914400" rtl="0" algn="l">
              <a:lnSpc>
                <a:spcPct val="115000"/>
              </a:lnSpc>
              <a:spcBef>
                <a:spcPts val="0"/>
              </a:spcBef>
              <a:spcAft>
                <a:spcPts val="0"/>
              </a:spcAft>
              <a:buSzPts val="1800"/>
              <a:buChar char="○"/>
            </a:pPr>
            <a:r>
              <a:rPr b="1" lang="en-AU" sz="1800"/>
              <a:t>Future Sourcing:</a:t>
            </a:r>
            <a:r>
              <a:rPr lang="en-AU" sz="1800"/>
              <a:t> Continued access to APIs, exploring other platforms</a:t>
            </a:r>
            <a:endParaRPr sz="1800"/>
          </a:p>
        </p:txBody>
      </p:sp>
      <p:pic>
        <p:nvPicPr>
          <p:cNvPr id="124" name="Google Shape;124;p12"/>
          <p:cNvPicPr preferRelativeResize="0"/>
          <p:nvPr/>
        </p:nvPicPr>
        <p:blipFill>
          <a:blip r:embed="rId3">
            <a:alphaModFix amt="15000"/>
          </a:blip>
          <a:stretch>
            <a:fillRect/>
          </a:stretch>
        </p:blipFill>
        <p:spPr>
          <a:xfrm>
            <a:off x="6729838" y="3148150"/>
            <a:ext cx="5081162" cy="29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Data Overview (1)</a:t>
            </a:r>
            <a:endParaRPr b="1"/>
          </a:p>
          <a:p>
            <a:pPr indent="0" lvl="0" marL="0" rtl="0" algn="l">
              <a:lnSpc>
                <a:spcPct val="90000"/>
              </a:lnSpc>
              <a:spcBef>
                <a:spcPts val="0"/>
              </a:spcBef>
              <a:spcAft>
                <a:spcPts val="0"/>
              </a:spcAft>
              <a:buClr>
                <a:schemeClr val="dk1"/>
              </a:buClr>
              <a:buSzPts val="1800"/>
              <a:buNone/>
            </a:pPr>
            <a:r>
              <a:rPr b="1" lang="en-AU" sz="2200"/>
              <a:t>Stress Detection from Social Media Articles</a:t>
            </a:r>
            <a:endParaRPr b="1" sz="2200"/>
          </a:p>
        </p:txBody>
      </p:sp>
      <p:pic>
        <p:nvPicPr>
          <p:cNvPr id="131" name="Google Shape;131;p13"/>
          <p:cNvPicPr preferRelativeResize="0"/>
          <p:nvPr/>
        </p:nvPicPr>
        <p:blipFill>
          <a:blip r:embed="rId3">
            <a:alphaModFix amt="15000"/>
          </a:blip>
          <a:stretch>
            <a:fillRect/>
          </a:stretch>
        </p:blipFill>
        <p:spPr>
          <a:xfrm>
            <a:off x="7733625" y="2026097"/>
            <a:ext cx="4077375" cy="4069900"/>
          </a:xfrm>
          <a:prstGeom prst="rect">
            <a:avLst/>
          </a:prstGeom>
          <a:noFill/>
          <a:ln>
            <a:noFill/>
          </a:ln>
        </p:spPr>
      </p:pic>
      <p:sp>
        <p:nvSpPr>
          <p:cNvPr id="132" name="Google Shape;132;p13"/>
          <p:cNvSpPr txBox="1"/>
          <p:nvPr>
            <p:ph idx="1" type="body"/>
          </p:nvPr>
        </p:nvSpPr>
        <p:spPr>
          <a:xfrm>
            <a:off x="824552" y="1457135"/>
            <a:ext cx="10515600" cy="4351200"/>
          </a:xfrm>
          <a:prstGeom prst="rect">
            <a:avLst/>
          </a:prstGeom>
          <a:noFill/>
          <a:ln>
            <a:noFill/>
          </a:ln>
        </p:spPr>
        <p:txBody>
          <a:bodyPr anchorCtr="0" anchor="t" bIns="45700" lIns="91425" spcFirstLastPara="1" rIns="91425" wrap="square" tIns="45700">
            <a:noAutofit/>
          </a:bodyPr>
          <a:lstStyle/>
          <a:p>
            <a:pPr indent="-368300" lvl="0" marL="457200" rtl="0" algn="l">
              <a:lnSpc>
                <a:spcPct val="150000"/>
              </a:lnSpc>
              <a:spcBef>
                <a:spcPts val="1200"/>
              </a:spcBef>
              <a:spcAft>
                <a:spcPts val="0"/>
              </a:spcAft>
              <a:buSzPts val="2200"/>
              <a:buChar char="●"/>
            </a:pPr>
            <a:r>
              <a:rPr b="1" lang="en-AU" sz="2200"/>
              <a:t>Source:</a:t>
            </a:r>
            <a:r>
              <a:rPr lang="en-AU" sz="2200">
                <a:uFill>
                  <a:noFill/>
                </a:uFill>
                <a:hlinkClick r:id="rId4"/>
              </a:rPr>
              <a:t> </a:t>
            </a:r>
            <a:r>
              <a:rPr lang="en-AU" sz="2200" u="sng">
                <a:solidFill>
                  <a:schemeClr val="hlink"/>
                </a:solidFill>
                <a:hlinkClick r:id="rId5"/>
              </a:rPr>
              <a:t>Kaggle Dataset</a:t>
            </a:r>
            <a:endParaRPr sz="2200" u="sng">
              <a:solidFill>
                <a:schemeClr val="hlink"/>
              </a:solidFill>
            </a:endParaRPr>
          </a:p>
          <a:p>
            <a:pPr indent="-368300" lvl="0" marL="457200" rtl="0" algn="l">
              <a:lnSpc>
                <a:spcPct val="150000"/>
              </a:lnSpc>
              <a:spcBef>
                <a:spcPts val="0"/>
              </a:spcBef>
              <a:spcAft>
                <a:spcPts val="0"/>
              </a:spcAft>
              <a:buSzPts val="2200"/>
              <a:buChar char="●"/>
            </a:pPr>
            <a:r>
              <a:rPr b="1" lang="en-AU" sz="2200"/>
              <a:t>Objective:</a:t>
            </a:r>
            <a:r>
              <a:rPr lang="en-AU" sz="2200"/>
              <a:t> Develop a more accurate and efficient NLP-based approach to automatically detect stress in social media text, enabling early intervention and improved mental health support.</a:t>
            </a:r>
            <a:endParaRPr b="1"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30b56fee4d3_1_45"/>
          <p:cNvPicPr preferRelativeResize="0"/>
          <p:nvPr/>
        </p:nvPicPr>
        <p:blipFill>
          <a:blip r:embed="rId3">
            <a:alphaModFix amt="15000"/>
          </a:blip>
          <a:stretch>
            <a:fillRect/>
          </a:stretch>
        </p:blipFill>
        <p:spPr>
          <a:xfrm>
            <a:off x="7696200" y="2181213"/>
            <a:ext cx="4114800" cy="3914775"/>
          </a:xfrm>
          <a:prstGeom prst="rect">
            <a:avLst/>
          </a:prstGeom>
          <a:noFill/>
          <a:ln>
            <a:noFill/>
          </a:ln>
        </p:spPr>
      </p:pic>
      <p:sp>
        <p:nvSpPr>
          <p:cNvPr id="139" name="Google Shape;139;g30b56fee4d3_1_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Data Overview (2)</a:t>
            </a:r>
            <a:endParaRPr b="1"/>
          </a:p>
          <a:p>
            <a:pPr indent="0" lvl="0" marL="0" rtl="0" algn="l">
              <a:lnSpc>
                <a:spcPct val="90000"/>
              </a:lnSpc>
              <a:spcBef>
                <a:spcPts val="0"/>
              </a:spcBef>
              <a:spcAft>
                <a:spcPts val="0"/>
              </a:spcAft>
              <a:buClr>
                <a:schemeClr val="dk1"/>
              </a:buClr>
              <a:buSzPts val="1800"/>
              <a:buNone/>
            </a:pPr>
            <a:r>
              <a:rPr b="1" lang="en-AU" sz="2200"/>
              <a:t>Stress Detection from Social Media Articles</a:t>
            </a:r>
            <a:endParaRPr b="1" sz="2200"/>
          </a:p>
        </p:txBody>
      </p:sp>
      <p:sp>
        <p:nvSpPr>
          <p:cNvPr id="140" name="Google Shape;140;g30b56fee4d3_1_45"/>
          <p:cNvSpPr txBox="1"/>
          <p:nvPr>
            <p:ph idx="1" type="body"/>
          </p:nvPr>
        </p:nvSpPr>
        <p:spPr>
          <a:xfrm>
            <a:off x="824552" y="1457135"/>
            <a:ext cx="10515600" cy="43512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b="1" lang="en-AU" sz="2200"/>
              <a:t>Datasets:</a:t>
            </a:r>
            <a:endParaRPr b="1" sz="2200"/>
          </a:p>
          <a:p>
            <a:pPr indent="-342900" lvl="1" marL="914400" rtl="0" algn="l">
              <a:lnSpc>
                <a:spcPct val="115000"/>
              </a:lnSpc>
              <a:spcBef>
                <a:spcPts val="0"/>
              </a:spcBef>
              <a:spcAft>
                <a:spcPts val="0"/>
              </a:spcAft>
              <a:buSzPts val="1800"/>
              <a:buChar char="○"/>
            </a:pPr>
            <a:r>
              <a:rPr lang="en-AU" sz="1800"/>
              <a:t>Constructed four datasets using text articles from Reddit and Twitter.</a:t>
            </a:r>
            <a:endParaRPr sz="1800"/>
          </a:p>
          <a:p>
            <a:pPr indent="-342900" lvl="1" marL="914400" rtl="0" algn="l">
              <a:lnSpc>
                <a:spcPct val="115000"/>
              </a:lnSpc>
              <a:spcBef>
                <a:spcPts val="0"/>
              </a:spcBef>
              <a:spcAft>
                <a:spcPts val="0"/>
              </a:spcAft>
              <a:buSzPts val="1800"/>
              <a:buChar char="○"/>
            </a:pPr>
            <a:r>
              <a:rPr lang="en-AU" sz="1800"/>
              <a:t>Each article is labeled with a class value of '0' (Stress Negative) or '1' (Stress Positive).</a:t>
            </a:r>
            <a:endParaRPr sz="1800"/>
          </a:p>
          <a:p>
            <a:pPr indent="-368300" lvl="0" marL="457200" rtl="0" algn="l">
              <a:lnSpc>
                <a:spcPct val="115000"/>
              </a:lnSpc>
              <a:spcBef>
                <a:spcPts val="0"/>
              </a:spcBef>
              <a:spcAft>
                <a:spcPts val="0"/>
              </a:spcAft>
              <a:buSzPts val="2200"/>
              <a:buChar char="●"/>
            </a:pPr>
            <a:r>
              <a:rPr b="1" lang="en-AU" sz="2200"/>
              <a:t>Dataset Descriptions:</a:t>
            </a:r>
            <a:endParaRPr b="1" sz="2200"/>
          </a:p>
          <a:p>
            <a:pPr indent="-342900" lvl="1" marL="914400" rtl="0" algn="l">
              <a:lnSpc>
                <a:spcPct val="115000"/>
              </a:lnSpc>
              <a:spcBef>
                <a:spcPts val="0"/>
              </a:spcBef>
              <a:spcAft>
                <a:spcPts val="0"/>
              </a:spcAft>
              <a:buSzPts val="1800"/>
              <a:buChar char="○"/>
            </a:pPr>
            <a:r>
              <a:rPr b="1" lang="en-AU" sz="1800"/>
              <a:t>Reddit Combi:</a:t>
            </a:r>
            <a:r>
              <a:rPr lang="en-AU" sz="1800"/>
              <a:t> This dataset combines title and body text from stress and non-stress related subreddits.</a:t>
            </a:r>
            <a:endParaRPr sz="1800"/>
          </a:p>
          <a:p>
            <a:pPr indent="-342900" lvl="1" marL="914400" rtl="0" algn="l">
              <a:lnSpc>
                <a:spcPct val="115000"/>
              </a:lnSpc>
              <a:spcBef>
                <a:spcPts val="0"/>
              </a:spcBef>
              <a:spcAft>
                <a:spcPts val="0"/>
              </a:spcAft>
              <a:buSzPts val="1800"/>
              <a:buChar char="○"/>
            </a:pPr>
            <a:r>
              <a:rPr b="1" lang="en-AU" sz="1800"/>
              <a:t>Reddit Title:</a:t>
            </a:r>
            <a:r>
              <a:rPr lang="en-AU" sz="1800"/>
              <a:t> This dataset consists of titles from stress and non-stress related subreddits.</a:t>
            </a:r>
            <a:endParaRPr sz="1800"/>
          </a:p>
          <a:p>
            <a:pPr indent="-342900" lvl="1" marL="914400" rtl="0" algn="l">
              <a:lnSpc>
                <a:spcPct val="115000"/>
              </a:lnSpc>
              <a:spcBef>
                <a:spcPts val="0"/>
              </a:spcBef>
              <a:spcAft>
                <a:spcPts val="0"/>
              </a:spcAft>
              <a:buSzPts val="1800"/>
              <a:buChar char="○"/>
            </a:pPr>
            <a:r>
              <a:rPr b="1" lang="en-AU" sz="1800"/>
              <a:t>Twitter Full:</a:t>
            </a:r>
            <a:r>
              <a:rPr lang="en-AU" sz="1800"/>
              <a:t> This dataset contains stress and non-stress related tweets.</a:t>
            </a:r>
            <a:endParaRPr sz="1800"/>
          </a:p>
          <a:p>
            <a:pPr indent="-342900" lvl="1" marL="914400" rtl="0" algn="l">
              <a:lnSpc>
                <a:spcPct val="115000"/>
              </a:lnSpc>
              <a:spcBef>
                <a:spcPts val="0"/>
              </a:spcBef>
              <a:spcAft>
                <a:spcPts val="0"/>
              </a:spcAft>
              <a:buSzPts val="1800"/>
              <a:buChar char="○"/>
            </a:pPr>
            <a:r>
              <a:rPr b="1" lang="en-AU" sz="1800"/>
              <a:t>Twitter Non-Advert:</a:t>
            </a:r>
            <a:r>
              <a:rPr lang="en-AU" sz="1800"/>
              <a:t> This dataset is a denoised version of Twitter Full, removing potential advertisements.</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0b56fee4d3_1_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Data Exploration (1)</a:t>
            </a:r>
            <a:endParaRPr b="1"/>
          </a:p>
          <a:p>
            <a:pPr indent="0" lvl="0" marL="0" rtl="0" algn="l">
              <a:lnSpc>
                <a:spcPct val="90000"/>
              </a:lnSpc>
              <a:spcBef>
                <a:spcPts val="0"/>
              </a:spcBef>
              <a:spcAft>
                <a:spcPts val="0"/>
              </a:spcAft>
              <a:buClr>
                <a:schemeClr val="dk1"/>
              </a:buClr>
              <a:buSzPts val="1800"/>
              <a:buNone/>
            </a:pPr>
            <a:r>
              <a:rPr b="1" lang="en-AU" sz="2200"/>
              <a:t>Understanding the Data</a:t>
            </a:r>
            <a:endParaRPr b="1" sz="2200"/>
          </a:p>
        </p:txBody>
      </p:sp>
      <p:pic>
        <p:nvPicPr>
          <p:cNvPr id="147" name="Google Shape;147;g30b56fee4d3_1_25"/>
          <p:cNvPicPr preferRelativeResize="0"/>
          <p:nvPr/>
        </p:nvPicPr>
        <p:blipFill>
          <a:blip r:embed="rId3">
            <a:alphaModFix amt="15000"/>
          </a:blip>
          <a:stretch>
            <a:fillRect/>
          </a:stretch>
        </p:blipFill>
        <p:spPr>
          <a:xfrm>
            <a:off x="7821950" y="2183150"/>
            <a:ext cx="3989050" cy="3989050"/>
          </a:xfrm>
          <a:prstGeom prst="rect">
            <a:avLst/>
          </a:prstGeom>
          <a:noFill/>
          <a:ln>
            <a:noFill/>
          </a:ln>
        </p:spPr>
      </p:pic>
      <p:sp>
        <p:nvSpPr>
          <p:cNvPr id="148" name="Google Shape;148;g30b56fee4d3_1_25"/>
          <p:cNvSpPr txBox="1"/>
          <p:nvPr>
            <p:ph idx="1" type="body"/>
          </p:nvPr>
        </p:nvSpPr>
        <p:spPr>
          <a:xfrm>
            <a:off x="824552" y="1457135"/>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200"/>
              </a:spcBef>
              <a:spcAft>
                <a:spcPts val="0"/>
              </a:spcAft>
              <a:buSzPts val="2000"/>
              <a:buChar char="●"/>
            </a:pPr>
            <a:r>
              <a:rPr lang="en-AU" sz="2000"/>
              <a:t>Explored the data using Python libraries like pandas to understand the number of rows, column names, and data types.</a:t>
            </a:r>
            <a:endParaRPr sz="2000"/>
          </a:p>
          <a:p>
            <a:pPr indent="-355600" lvl="0" marL="457200" rtl="0" algn="l">
              <a:lnSpc>
                <a:spcPct val="115000"/>
              </a:lnSpc>
              <a:spcBef>
                <a:spcPts val="0"/>
              </a:spcBef>
              <a:spcAft>
                <a:spcPts val="0"/>
              </a:spcAft>
              <a:buSzPts val="2000"/>
              <a:buChar char="●"/>
            </a:pPr>
            <a:r>
              <a:rPr lang="en-AU" sz="2000"/>
              <a:t>Examined the first few rows of each Data Frame to get a sense of the content and labels.</a:t>
            </a:r>
            <a:endParaRPr sz="2000"/>
          </a:p>
          <a:p>
            <a:pPr indent="-355600" lvl="0" marL="457200" rtl="0" algn="l">
              <a:lnSpc>
                <a:spcPct val="115000"/>
              </a:lnSpc>
              <a:spcBef>
                <a:spcPts val="0"/>
              </a:spcBef>
              <a:spcAft>
                <a:spcPts val="0"/>
              </a:spcAft>
              <a:buSzPts val="2000"/>
              <a:buChar char="●"/>
            </a:pPr>
            <a:r>
              <a:rPr lang="en-AU" sz="2000"/>
              <a:t>Checked for missing values and handled them by dropping rows with missing entries (dropna).</a:t>
            </a:r>
            <a:endParaRPr sz="2000"/>
          </a:p>
          <a:p>
            <a:pPr indent="-355600" lvl="0" marL="457200" rtl="0" algn="l">
              <a:lnSpc>
                <a:spcPct val="115000"/>
              </a:lnSpc>
              <a:spcBef>
                <a:spcPts val="0"/>
              </a:spcBef>
              <a:spcAft>
                <a:spcPts val="0"/>
              </a:spcAft>
              <a:buSzPts val="2000"/>
              <a:buChar char="●"/>
            </a:pPr>
            <a:r>
              <a:rPr lang="en-AU" sz="2000"/>
              <a:t>Preprocessed the data:</a:t>
            </a:r>
            <a:endParaRPr sz="2000"/>
          </a:p>
          <a:p>
            <a:pPr indent="-330200" lvl="1" marL="914400" rtl="0" algn="l">
              <a:lnSpc>
                <a:spcPct val="115000"/>
              </a:lnSpc>
              <a:spcBef>
                <a:spcPts val="0"/>
              </a:spcBef>
              <a:spcAft>
                <a:spcPts val="0"/>
              </a:spcAft>
              <a:buSzPts val="1600"/>
              <a:buChar char="○"/>
            </a:pPr>
            <a:r>
              <a:rPr lang="en-AU" sz="1600"/>
              <a:t>Dropped unnecessary columns (Reddit Combi).</a:t>
            </a:r>
            <a:endParaRPr sz="1600"/>
          </a:p>
          <a:p>
            <a:pPr indent="-330200" lvl="1" marL="914400" rtl="0" algn="l">
              <a:lnSpc>
                <a:spcPct val="115000"/>
              </a:lnSpc>
              <a:spcBef>
                <a:spcPts val="0"/>
              </a:spcBef>
              <a:spcAft>
                <a:spcPts val="0"/>
              </a:spcAft>
              <a:buSzPts val="1600"/>
              <a:buChar char="○"/>
            </a:pPr>
            <a:r>
              <a:rPr lang="en-AU" sz="1600"/>
              <a:t>Cleaned hashtags in Twitter data using regular expressions.</a:t>
            </a:r>
            <a:endParaRPr sz="1600"/>
          </a:p>
          <a:p>
            <a:pPr indent="-330200" lvl="1" marL="914400" rtl="0" algn="l">
              <a:lnSpc>
                <a:spcPct val="115000"/>
              </a:lnSpc>
              <a:spcBef>
                <a:spcPts val="0"/>
              </a:spcBef>
              <a:spcAft>
                <a:spcPts val="0"/>
              </a:spcAft>
              <a:buSzPts val="1600"/>
              <a:buChar char="○"/>
            </a:pPr>
            <a:r>
              <a:rPr lang="en-AU" sz="1600"/>
              <a:t>Concatenated all preprocessed Data Frames into a single one.</a:t>
            </a:r>
            <a:endParaRPr sz="1600"/>
          </a:p>
          <a:p>
            <a:pPr indent="-355600" lvl="0" marL="457200" rtl="0" algn="l">
              <a:lnSpc>
                <a:spcPct val="115000"/>
              </a:lnSpc>
              <a:spcBef>
                <a:spcPts val="0"/>
              </a:spcBef>
              <a:spcAft>
                <a:spcPts val="0"/>
              </a:spcAft>
              <a:buSzPts val="2000"/>
              <a:buChar char="●"/>
            </a:pPr>
            <a:r>
              <a:rPr lang="en-AU" sz="2000"/>
              <a:t>Analyzed the data distribution:</a:t>
            </a:r>
            <a:endParaRPr sz="2000"/>
          </a:p>
          <a:p>
            <a:pPr indent="-330200" lvl="1" marL="914400" rtl="0" algn="l">
              <a:lnSpc>
                <a:spcPct val="115000"/>
              </a:lnSpc>
              <a:spcBef>
                <a:spcPts val="0"/>
              </a:spcBef>
              <a:spcAft>
                <a:spcPts val="0"/>
              </a:spcAft>
              <a:buSzPts val="1600"/>
              <a:buChar char="○"/>
            </a:pPr>
            <a:r>
              <a:rPr lang="en-AU" sz="1600"/>
              <a:t>Visualized the distribution of stress labels using a bar chart.</a:t>
            </a:r>
            <a:endParaRPr sz="1600"/>
          </a:p>
          <a:p>
            <a:pPr indent="-330200" lvl="1" marL="914400" rtl="0" algn="l">
              <a:lnSpc>
                <a:spcPct val="115000"/>
              </a:lnSpc>
              <a:spcBef>
                <a:spcPts val="0"/>
              </a:spcBef>
              <a:spcAft>
                <a:spcPts val="0"/>
              </a:spcAft>
              <a:buSzPts val="1600"/>
              <a:buChar char="○"/>
            </a:pPr>
            <a:r>
              <a:rPr lang="en-AU" sz="1600"/>
              <a:t>Examined the distribution of text length for stress and non-stress articles using a histogram.</a:t>
            </a:r>
            <a:endParaRPr sz="1600"/>
          </a:p>
          <a:p>
            <a:pPr indent="-330200" lvl="1" marL="914400" rtl="0" algn="l">
              <a:lnSpc>
                <a:spcPct val="115000"/>
              </a:lnSpc>
              <a:spcBef>
                <a:spcPts val="0"/>
              </a:spcBef>
              <a:spcAft>
                <a:spcPts val="0"/>
              </a:spcAft>
              <a:buSzPts val="1600"/>
              <a:buChar char="○"/>
            </a:pPr>
            <a:r>
              <a:rPr lang="en-AU" sz="1600"/>
              <a:t>Generated word clouds to visualize frequently used words in stress and non-stress articles.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0b56fee4d3_1_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AU"/>
              <a:t>Data Exploration (2)</a:t>
            </a:r>
            <a:endParaRPr b="1"/>
          </a:p>
          <a:p>
            <a:pPr indent="0" lvl="0" marL="0" rtl="0" algn="l">
              <a:lnSpc>
                <a:spcPct val="90000"/>
              </a:lnSpc>
              <a:spcBef>
                <a:spcPts val="0"/>
              </a:spcBef>
              <a:spcAft>
                <a:spcPts val="0"/>
              </a:spcAft>
              <a:buClr>
                <a:schemeClr val="dk1"/>
              </a:buClr>
              <a:buSzPts val="1800"/>
              <a:buNone/>
            </a:pPr>
            <a:r>
              <a:rPr b="1" lang="en-AU" sz="2200"/>
              <a:t>Understanding the Data</a:t>
            </a:r>
            <a:endParaRPr b="1" sz="2200"/>
          </a:p>
        </p:txBody>
      </p:sp>
      <p:sp>
        <p:nvSpPr>
          <p:cNvPr id="155" name="Google Shape;155;g30b56fee4d3_1_58"/>
          <p:cNvSpPr txBox="1"/>
          <p:nvPr>
            <p:ph idx="1" type="body"/>
          </p:nvPr>
        </p:nvSpPr>
        <p:spPr>
          <a:xfrm>
            <a:off x="824552" y="1457135"/>
            <a:ext cx="10515600" cy="43512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200"/>
              </a:spcBef>
              <a:spcAft>
                <a:spcPts val="0"/>
              </a:spcAft>
              <a:buSzPts val="1600"/>
              <a:buFont typeface="Calibri"/>
              <a:buChar char="●"/>
            </a:pPr>
            <a:r>
              <a:rPr b="1" lang="en-AU" sz="1600"/>
              <a:t>Number of Rows and Columns:</a:t>
            </a:r>
            <a:endParaRPr b="1" sz="1600"/>
          </a:p>
          <a:p>
            <a:pPr indent="-317500" lvl="1" marL="914400" rtl="0" algn="l">
              <a:lnSpc>
                <a:spcPct val="115000"/>
              </a:lnSpc>
              <a:spcBef>
                <a:spcPts val="0"/>
              </a:spcBef>
              <a:spcAft>
                <a:spcPts val="0"/>
              </a:spcAft>
              <a:buSzPts val="1400"/>
              <a:buFont typeface="Calibri"/>
              <a:buChar char="○"/>
            </a:pPr>
            <a:r>
              <a:rPr lang="en-AU" sz="1400"/>
              <a:t>Reddit Combi: 3123 rows, 4 columns</a:t>
            </a:r>
            <a:endParaRPr sz="1400"/>
          </a:p>
          <a:p>
            <a:pPr indent="-317500" lvl="1" marL="914400" rtl="0" algn="l">
              <a:lnSpc>
                <a:spcPct val="115000"/>
              </a:lnSpc>
              <a:spcBef>
                <a:spcPts val="0"/>
              </a:spcBef>
              <a:spcAft>
                <a:spcPts val="0"/>
              </a:spcAft>
              <a:buSzPts val="1400"/>
              <a:buFont typeface="Calibri"/>
              <a:buChar char="○"/>
            </a:pPr>
            <a:r>
              <a:rPr lang="en-AU" sz="1400"/>
              <a:t>Reddit Title: 5556 rows, 2 columns</a:t>
            </a:r>
            <a:endParaRPr sz="1400"/>
          </a:p>
          <a:p>
            <a:pPr indent="-317500" lvl="1" marL="914400" rtl="0" algn="l">
              <a:lnSpc>
                <a:spcPct val="115000"/>
              </a:lnSpc>
              <a:spcBef>
                <a:spcPts val="0"/>
              </a:spcBef>
              <a:spcAft>
                <a:spcPts val="0"/>
              </a:spcAft>
              <a:buSzPts val="1400"/>
              <a:buFont typeface="Calibri"/>
              <a:buChar char="○"/>
            </a:pPr>
            <a:r>
              <a:rPr lang="en-AU" sz="1400"/>
              <a:t>Twitter Full: 8900 rows, 3 columns</a:t>
            </a:r>
            <a:endParaRPr sz="1400"/>
          </a:p>
          <a:p>
            <a:pPr indent="-317500" lvl="1" marL="914400" rtl="0" algn="l">
              <a:lnSpc>
                <a:spcPct val="115000"/>
              </a:lnSpc>
              <a:spcBef>
                <a:spcPts val="0"/>
              </a:spcBef>
              <a:spcAft>
                <a:spcPts val="0"/>
              </a:spcAft>
              <a:buSzPts val="1400"/>
              <a:buFont typeface="Calibri"/>
              <a:buChar char="○"/>
            </a:pPr>
            <a:r>
              <a:rPr lang="en-AU" sz="1400"/>
              <a:t>Twitter Non-Advert: 2051 rows, 2 columns</a:t>
            </a:r>
            <a:endParaRPr sz="1400"/>
          </a:p>
          <a:p>
            <a:pPr indent="-330200" lvl="0" marL="457200" rtl="0" algn="l">
              <a:lnSpc>
                <a:spcPct val="115000"/>
              </a:lnSpc>
              <a:spcBef>
                <a:spcPts val="0"/>
              </a:spcBef>
              <a:spcAft>
                <a:spcPts val="0"/>
              </a:spcAft>
              <a:buSzPts val="1600"/>
              <a:buFont typeface="Calibri"/>
              <a:buChar char="●"/>
            </a:pPr>
            <a:r>
              <a:rPr b="1" lang="en-AU" sz="1600"/>
              <a:t>Data Types:</a:t>
            </a:r>
            <a:endParaRPr b="1" sz="1600"/>
          </a:p>
          <a:p>
            <a:pPr indent="-317500" lvl="1" marL="914400" rtl="0" algn="l">
              <a:lnSpc>
                <a:spcPct val="115000"/>
              </a:lnSpc>
              <a:spcBef>
                <a:spcPts val="0"/>
              </a:spcBef>
              <a:spcAft>
                <a:spcPts val="0"/>
              </a:spcAft>
              <a:buSzPts val="1400"/>
              <a:buFont typeface="Calibri"/>
              <a:buChar char="○"/>
            </a:pPr>
            <a:r>
              <a:rPr b="1" lang="en-AU" sz="1400"/>
              <a:t>title</a:t>
            </a:r>
            <a:r>
              <a:rPr lang="en-AU" sz="1400"/>
              <a:t>: object (text)</a:t>
            </a:r>
            <a:endParaRPr sz="1400"/>
          </a:p>
          <a:p>
            <a:pPr indent="-317500" lvl="1" marL="914400" rtl="0" algn="l">
              <a:lnSpc>
                <a:spcPct val="115000"/>
              </a:lnSpc>
              <a:spcBef>
                <a:spcPts val="0"/>
              </a:spcBef>
              <a:spcAft>
                <a:spcPts val="0"/>
              </a:spcAft>
              <a:buSzPts val="1400"/>
              <a:buFont typeface="Calibri"/>
              <a:buChar char="○"/>
            </a:pPr>
            <a:r>
              <a:rPr b="1" lang="en-AU" sz="1400"/>
              <a:t>label</a:t>
            </a:r>
            <a:r>
              <a:rPr lang="en-AU" sz="1400"/>
              <a:t>: int64/</a:t>
            </a:r>
            <a:r>
              <a:rPr lang="en-AU" sz="1400"/>
              <a:t>boolean</a:t>
            </a:r>
            <a:r>
              <a:rPr lang="en-AU" sz="1400"/>
              <a:t> (stress label)</a:t>
            </a:r>
            <a:endParaRPr sz="1400"/>
          </a:p>
          <a:p>
            <a:pPr indent="-317500" lvl="1" marL="914400" rtl="0" algn="l">
              <a:lnSpc>
                <a:spcPct val="115000"/>
              </a:lnSpc>
              <a:spcBef>
                <a:spcPts val="0"/>
              </a:spcBef>
              <a:spcAft>
                <a:spcPts val="0"/>
              </a:spcAft>
              <a:buSzPts val="1400"/>
              <a:buFont typeface="Calibri"/>
              <a:buChar char="○"/>
            </a:pPr>
            <a:r>
              <a:rPr b="1" lang="en-AU" sz="1400"/>
              <a:t>body</a:t>
            </a:r>
            <a:r>
              <a:rPr lang="en-AU" sz="1400"/>
              <a:t>: object (text) (only in Reddit Combi)</a:t>
            </a:r>
            <a:endParaRPr sz="1400"/>
          </a:p>
          <a:p>
            <a:pPr indent="-317500" lvl="1" marL="914400" rtl="0" algn="l">
              <a:lnSpc>
                <a:spcPct val="115000"/>
              </a:lnSpc>
              <a:spcBef>
                <a:spcPts val="0"/>
              </a:spcBef>
              <a:spcAft>
                <a:spcPts val="0"/>
              </a:spcAft>
              <a:buSzPts val="1400"/>
              <a:buFont typeface="Calibri"/>
              <a:buChar char="○"/>
            </a:pPr>
            <a:r>
              <a:rPr b="1" lang="en-AU" sz="1400"/>
              <a:t>hashtags</a:t>
            </a:r>
            <a:r>
              <a:rPr lang="en-AU" sz="1400"/>
              <a:t>: object (text) (only in Twitter Full)</a:t>
            </a:r>
            <a:endParaRPr sz="1400"/>
          </a:p>
          <a:p>
            <a:pPr indent="-330200" lvl="0" marL="457200" rtl="0" algn="l">
              <a:lnSpc>
                <a:spcPct val="115000"/>
              </a:lnSpc>
              <a:spcBef>
                <a:spcPts val="0"/>
              </a:spcBef>
              <a:spcAft>
                <a:spcPts val="0"/>
              </a:spcAft>
              <a:buSzPts val="1600"/>
              <a:buFont typeface="Calibri"/>
              <a:buChar char="●"/>
            </a:pPr>
            <a:r>
              <a:rPr b="1" lang="en-AU" sz="1600"/>
              <a:t>Missing Values:</a:t>
            </a:r>
            <a:endParaRPr b="1" sz="1600"/>
          </a:p>
          <a:p>
            <a:pPr indent="-317500" lvl="1" marL="914400" rtl="0" algn="l">
              <a:lnSpc>
                <a:spcPct val="115000"/>
              </a:lnSpc>
              <a:spcBef>
                <a:spcPts val="0"/>
              </a:spcBef>
              <a:spcAft>
                <a:spcPts val="0"/>
              </a:spcAft>
              <a:buSzPts val="1400"/>
              <a:buFont typeface="Calibri"/>
              <a:buChar char="○"/>
            </a:pPr>
            <a:r>
              <a:rPr lang="en-AU" sz="1400"/>
              <a:t>Handled missing values by dropping rows with missing entries in body column.</a:t>
            </a:r>
            <a:endParaRPr sz="1400"/>
          </a:p>
          <a:p>
            <a:pPr indent="-330200" lvl="0" marL="457200" rtl="0" algn="l">
              <a:lnSpc>
                <a:spcPct val="115000"/>
              </a:lnSpc>
              <a:spcBef>
                <a:spcPts val="0"/>
              </a:spcBef>
              <a:spcAft>
                <a:spcPts val="0"/>
              </a:spcAft>
              <a:buSzPts val="1600"/>
              <a:buFont typeface="Calibri"/>
              <a:buChar char="●"/>
            </a:pPr>
            <a:r>
              <a:rPr b="1" lang="en-AU" sz="1600"/>
              <a:t>Data Preprocessing:</a:t>
            </a:r>
            <a:endParaRPr b="1" sz="1600"/>
          </a:p>
          <a:p>
            <a:pPr indent="-317500" lvl="1" marL="914400" rtl="0" algn="l">
              <a:lnSpc>
                <a:spcPct val="115000"/>
              </a:lnSpc>
              <a:spcBef>
                <a:spcPts val="0"/>
              </a:spcBef>
              <a:spcAft>
                <a:spcPts val="0"/>
              </a:spcAft>
              <a:buSzPts val="1400"/>
              <a:buFont typeface="Calibri"/>
              <a:buChar char="○"/>
            </a:pPr>
            <a:r>
              <a:rPr lang="en-AU" sz="1400"/>
              <a:t>Dropped unnecessary columns in Reddit Combi.</a:t>
            </a:r>
            <a:endParaRPr sz="1400"/>
          </a:p>
          <a:p>
            <a:pPr indent="-317500" lvl="1" marL="914400" rtl="0" algn="l">
              <a:lnSpc>
                <a:spcPct val="115000"/>
              </a:lnSpc>
              <a:spcBef>
                <a:spcPts val="0"/>
              </a:spcBef>
              <a:spcAft>
                <a:spcPts val="0"/>
              </a:spcAft>
              <a:buSzPts val="1400"/>
              <a:buFont typeface="Calibri"/>
              <a:buChar char="○"/>
            </a:pPr>
            <a:r>
              <a:rPr lang="en-AU" sz="1400"/>
              <a:t>Cleaned hashtags in Twitter Full using regular expressions.</a:t>
            </a:r>
            <a:endParaRPr sz="1400"/>
          </a:p>
          <a:p>
            <a:pPr indent="-317500" lvl="1" marL="914400" rtl="0" algn="l">
              <a:lnSpc>
                <a:spcPct val="115000"/>
              </a:lnSpc>
              <a:spcBef>
                <a:spcPts val="0"/>
              </a:spcBef>
              <a:spcAft>
                <a:spcPts val="0"/>
              </a:spcAft>
              <a:buSzPts val="1400"/>
              <a:buFont typeface="Calibri"/>
              <a:buChar char="○"/>
            </a:pPr>
            <a:r>
              <a:rPr lang="en-AU" sz="1400"/>
              <a:t>Concatenated all datasets into a single DataFrame.</a:t>
            </a:r>
            <a:endParaRPr sz="1400"/>
          </a:p>
          <a:p>
            <a:pPr indent="-330200" lvl="0" marL="457200" rtl="0" algn="l">
              <a:lnSpc>
                <a:spcPct val="115000"/>
              </a:lnSpc>
              <a:spcBef>
                <a:spcPts val="0"/>
              </a:spcBef>
              <a:spcAft>
                <a:spcPts val="0"/>
              </a:spcAft>
              <a:buSzPts val="1600"/>
              <a:buChar char="●"/>
            </a:pPr>
            <a:r>
              <a:t/>
            </a:r>
            <a:endParaRPr sz="1400"/>
          </a:p>
        </p:txBody>
      </p:sp>
      <p:pic>
        <p:nvPicPr>
          <p:cNvPr id="156" name="Google Shape;156;g30b56fee4d3_1_58"/>
          <p:cNvPicPr preferRelativeResize="0"/>
          <p:nvPr/>
        </p:nvPicPr>
        <p:blipFill>
          <a:blip r:embed="rId3">
            <a:alphaModFix amt="15000"/>
          </a:blip>
          <a:stretch>
            <a:fillRect/>
          </a:stretch>
        </p:blipFill>
        <p:spPr>
          <a:xfrm>
            <a:off x="8115300" y="1619250"/>
            <a:ext cx="3848100" cy="447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Institute of Data</dc:creator>
</cp:coreProperties>
</file>