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3" roundtripDataSignature="AMtx7mhoUnhgTjPfQTXdPAh2u1oBTr31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datasets/mexwell/stress-detection-from-social-media-articles" TargetMode="External"/><Relationship Id="rId3" Type="http://schemas.openxmlformats.org/officeDocument/2006/relationships/hyperlink" Target="https://www.kaggle.com/datasets/mexwell/stress-detection-from-social-media-articles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datasets/mexwell/stress-detection-from-social-media-articles" TargetMode="External"/><Relationship Id="rId3" Type="http://schemas.openxmlformats.org/officeDocument/2006/relationships/hyperlink" Target="https://www.kaggle.com/datasets/mexwell/stress-detection-from-social-media-articles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0b56fee4d3_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30b56fee4d3_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Description: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This bar chart illustrates the distribution of stress labels within the dataset. It shows a clear class imbalance, with a significantly higher number of non-stressful posts compared to stressful posts.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Key Takeaways: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The dataset is imbalanced, with a higher proportion of non-stressful articles.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This imbalance can impact model performance and may require techniques like class weighting or oversampling to address.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Further investigation into the factors contributing to this imbalance could provide valuable insights into the data collection process and the potential biases present in the dataset.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Additional Notes: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Class Imbalance: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The imbalance in stress labels might be due to various factors, such as the difficulty of accurately labeling stress-related posts or the overall prevalence of stress in the target population.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Data Collection Bias: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The data collection process may have introduced biases, such as a focus on certain types of stress-related content or a lack of representation for certain demographic groups.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Impact on Modeling: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The class imbalance can affect model performance, as models might be biased towards predicting the majority class. Techniques like class weighting or oversampling can help mitigate this issue.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30b56fee4d3_1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0b6c12c3b0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30b6c12c3b0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Description: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This histogram shows the distribution of text lengths for both stressful and non-stressful posts.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Key Takeaways: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Skewness: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The distributions are skewed to the right, indicating that a majority of posts have relatively short lengths, while there are a few longer posts.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Overlapping: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There is some overlap between the distributions, suggesting that text length alone may not be a strong predictor of stress.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Non-Stressful Posts: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The distribution of non-stressful posts is slightly wider and has a heavier tail on the right side, indicating that they tend to be slightly longer than stressful posts.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Implications: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Feature Engineering: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While text length might not be a strong predictor on its own, it could be combined with other features or used as a weighting factor in modeling.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Model Selection: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The skewed distribution and overlap might suggest that models that can handle long sequences, such as LSTM networks, could be more suitable for this task.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30b6c12c3b0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b6c12c3b0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30b6c12c3b0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Description: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This word cloud visualizes the most frequently used words in the text posts labeled as stressful. The size of each word represents its relative frequency within the corpus.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Key Takeaways: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Negative Emotions: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Words like "stress," "depressed," "sad," and "anxious" are prominently featured, highlighting the prevalence of negative emotions in the text.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Life Challenges: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Terms related to work, school, relationships, and personal problems are frequently mentioned, suggesting that these factors contribute to stress.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Seeking Help: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Words like "help," "support," and "therapy" indicate that individuals experiencing stress may be actively seeking assistance.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Implications: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Understanding Stress Triggers: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The word cloud provides insights into the common themes and experiences associated with stress, which can inform intervention strategies and support resources.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Targeted Interventions: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By identifying specific words or phrases related to stress, we can develop more targeted interventions and support messages.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Content Analysis: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The word cloud can be used for content analysis to automatically identify potentially stressful posts and flag them for further review.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30b6c12c3b0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b6c12c3b0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30b6c12c3b0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Description: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This word cloud visualizes the most frequently used words in the text posts labeled as non-stressful. The size of each word represents its relative frequency within the corpus.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Key Takeaways: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Positive Emotions: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Words like "happy," "love," "good," and "excited" are prominently featured, highlighting the prevalence of positive emotions in the text.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Everyday Life: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Terms related to daily activities, hobbies, and social interactions are frequently mentioned, suggesting a focus on positive aspects of life.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Gratitude and Appreciation: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Words like "thankful," "grateful," and "proud" indicate a sense of contentment and appreciation.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Implications: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Understanding Non-Stress Patterns: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The word cloud provides insights into the linguistic patterns associated with non-stressful posts, which can help identify factors contributing to positive mental health.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Contrasting with Stressful Posts: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Comparing this word cloud with the stress word cloud can highlight the differences in language usage between the two categories.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Content Analysis: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The word cloud can be used for content analysis to automatically identify potentially positive posts and provide targeted support or resources.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30b6c12c3b0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0b56fee4d3_1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30b56fee4d3_1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30b56fee4d3_1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b56fee4d3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30b56fee4d3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AU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 </a:t>
            </a:r>
            <a:r>
              <a:rPr lang="en-A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Kaggle Dataset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Develop a more accurate and efficient NLP-based approach to automatically detect stress in social media text, enabling early intervention and improved mental health support.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Datasets: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We constructed four high-quality datasets using text articles from Reddit and Twitter.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Each article is labeled with a class value of '0' (Stress Negative) or '1' (Stress Positive).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Annotations were done using an automated DNN-based strategy.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Dataset Descriptions: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Reddit Combi: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This dataset combines title and body text from stress and non-stress related subreddits.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Reddit Title: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This dataset consists of titles from stress and non-stress related subreddits.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Twitter Full: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This dataset contains stress and non-stress related tweets.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Twitter Non-Advert: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This dataset is a denoised version of Twitter Full, removing potential advertisements.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Data Exploration: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We explored the data using Python libraries like pandas to understand the number of rows, column names, and data types.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We examined the first few rows of each DataFrame to get a sense of the content and labels.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We checked for missing values and handled them by dropping rows with missing entries (dropna).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We preprocessed the data: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Dropped unnecessary columns (Reddit Combi).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Cleaned hashtags in Twitter data using regular expressions.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Concatenated all preprocessed DataFrames into a single one.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We analyzed the data distribution: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Visualized the distribution of stress labels using a bar chart.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Examined the distribution of text length for stress and non-stress articles using a histogram.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Generated word clouds to visualize frequently used words in stress and non-stress articles.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Data Split: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We split the data into features (title) and target (stress label).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We further split the data into training (80%) and testing (20%) sets for model evaluation.</a:t>
            </a:r>
            <a:endParaRPr/>
          </a:p>
          <a:p>
            <a:pPr indent="-1397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g30b56fee4d3_1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What are the most important features and what is the business significance?</a:t>
            </a:r>
            <a:br>
              <a:rPr b="1" lang="en-AU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Text data is the primary feature used in this model.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Text features can capture the sentiment, emotions, and vocabulary used in social media posts, which can be indicative of stress levels.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Feature engineering focuses on pre-processing the text data for machine learning models. This includes steps like: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Removing irrelevant information (e.g., punctuation, stop words)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Lowercasing text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Converting text to numerical representations (e.g., using TF-IDF)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Examples of Feature Engineering Techniques Used:</a:t>
            </a:r>
            <a:br>
              <a:rPr b="1" lang="en-AU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Text Cleaning: Removing punctuation, stop words, and hashtags.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Text Normalization: Lowercasing text for consistency.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TF-IDF Vectorization: Converting text into numerical features that represent the importance of words in a document.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39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0b6c12c3b0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30b6c12c3b0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What are the most important features and what is the business significance?</a:t>
            </a:r>
            <a:br>
              <a:rPr b="1" lang="en-AU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Text data is the primary feature used in this model.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Text features can capture the sentiment, emotions, and vocabulary used in social media posts, which can be indicative of stress levels.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Feature engineering focuses on pre-processing the text data for machine learning models. This includes steps like: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Removing irrelevant information (e.g., punctuation, stop words)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Lowercasing text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Converting text to numerical representations (e.g., using TF-IDF)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Examples of Feature Engineering Techniques Used:</a:t>
            </a:r>
            <a:br>
              <a:rPr b="1" lang="en-AU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Text Cleaning: Removing punctuation, stop words, and hashtags.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Text Normalization: Lowercasing text for consistency.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TF-IDF Vectorization: Converting text into numerical features that represent the importance of words in a document.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39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g30b6c12c3b0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0b6c12c3b0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30b6c12c3b0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30b6c12c3b0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0b6c12c3b0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30b6c12c3b0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g30b6c12c3b0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39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0b6c12c3b0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30b6c12c3b0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g30b6c12c3b0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0b6c12c3b0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30b6c12c3b0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g30b6c12c3b0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0b6c12c3b0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30b6c12c3b0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g30b6c12c3b0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39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0b6c12c3b0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30b6c12c3b0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AU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 </a:t>
            </a:r>
            <a:r>
              <a:rPr lang="en-A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Kaggle Dataset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Develop a more accurate and efficient NLP-based approach to automatically detect stress in social media text, enabling early intervention and improved mental health support.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Datasets: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We constructed four high-quality datasets using text articles from Reddit and Twitter.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Each article is labeled with a class value of '0' (Stress Negative) or '1' (Stress Positive).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Annotations were done using an automated DNN-based strategy.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Dataset Descriptions: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Reddit Combi: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This dataset combines title and body text from stress and non-stress related subreddits.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Reddit Title: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This dataset consists of titles from stress and non-stress related subreddits.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Twitter Full: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This dataset contains stress and non-stress related tweets.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Twitter Non-Advert: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This dataset is a denoised version of Twitter Full, removing potential advertisements.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Data Exploration: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We explored the data using Python libraries like pandas to understand the number of rows, column names, and data types.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We examined the first few rows of each DataFrame to get a sense of the content and labels.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We checked for missing values and handled them by dropping rows with missing entries (dropna).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We preprocessed the data: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Dropped unnecessary columns (Reddit Combi).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Cleaned hashtags in Twitter data using regular expressions.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Concatenated all preprocessed DataFrames into a single one.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We analyzed the data distribution: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Visualized the distribution of stress labels using a bar chart.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Examined the distribution of text length for stress and non-stress articles using a histogram.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Generated word clouds to visualize frequently used words in stress and non-stress articles.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Data Split: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We split the data into features (title) and target (stress label).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We further split the data into training (80%) and testing (20%) sets for model evaluation.</a:t>
            </a:r>
            <a:endParaRPr/>
          </a:p>
          <a:p>
            <a:pPr indent="-1397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g30b6c12c3b0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39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39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39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39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5" name="Google Shape;4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300">
                <a:latin typeface="Arial"/>
                <a:ea typeface="Arial"/>
                <a:cs typeface="Arial"/>
                <a:sym typeface="Arial"/>
              </a:rPr>
              <a:t>Industry or Domain: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Natural Language Processing (NLP)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Mental Health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300">
                <a:latin typeface="Arial"/>
                <a:ea typeface="Arial"/>
                <a:cs typeface="Arial"/>
                <a:sym typeface="Arial"/>
              </a:rPr>
              <a:t>Problem Area: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Detecting stress in social media text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300">
                <a:latin typeface="Arial"/>
                <a:ea typeface="Arial"/>
                <a:cs typeface="Arial"/>
                <a:sym typeface="Arial"/>
              </a:rPr>
              <a:t>Why is this area interesting?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Growing prevalence of mental health issues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Importance of early intervention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Potential for using NLP to analyze large amounts of data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Limited research on stress detection in social media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AU" sz="1300">
                <a:latin typeface="Arial"/>
                <a:ea typeface="Arial"/>
                <a:cs typeface="Arial"/>
                <a:sym typeface="Arial"/>
              </a:rPr>
              <a:t>Previous Work in this Area: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Overview of existing research: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Previous studies have explored various NLP techniques, such as sentiment analysis, topic modeling, and machine learning algorithms, to detect stress in social media text.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Some studies have focused on specific domains, such as Twitter or Reddit, while others have used more general datasets.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Key findings and limitations: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Many studies have reported promising results in terms of accuracy, but the generalizability and robustness of the models can vary.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Some limitations include the reliance on labeled datasets, which can be challenging to obtain, and the potential for bias in the data.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Building upon previous work: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This research aims to contribute to the field by exploring advanced NLP techniques, such as LSTM networks, and addressing the limitations of previous studies.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300">
                <a:latin typeface="Arial"/>
                <a:ea typeface="Arial"/>
                <a:cs typeface="Arial"/>
                <a:sym typeface="Arial"/>
              </a:rPr>
              <a:t>Business Aspects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a) Stakeholders: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Mental health professionals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Social media platforms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Technology companies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Individuals struggling with mental health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b) Business Question: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Can we accurately detect stress in social media text using NLP techniques?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c) Business Value: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Early intervention and improved mental health outcomes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Enhanced user experience on social media platforms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Opportunities for new products and services in the mental health technology space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300">
                <a:latin typeface="Arial"/>
                <a:ea typeface="Arial"/>
                <a:cs typeface="Arial"/>
                <a:sym typeface="Arial"/>
              </a:rPr>
              <a:t>Data Science Aspects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a) Data Question: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Can we effectively extract features from social media text that accurately predict stress levels?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b) Data Required: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Social media text data (e.g., Reddit, Twitter)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Stress labels (indicating whether the text is related to stress)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Metadata (e.g., user demographics, time of posting)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c) Data Sourced: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Reddit and Twitter APIs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Kaggle dataset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d) Data Source, Description, Volume and Quality: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Reddit and Twitter: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User-generated text posts, varying lengths and topics, potential for bias and noise.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Kaggle dataset:</a:t>
            </a:r>
            <a:r>
              <a:rPr lang="en-AU" sz="1100">
                <a:latin typeface="Arial"/>
                <a:ea typeface="Arial"/>
                <a:cs typeface="Arial"/>
                <a:sym typeface="Arial"/>
              </a:rPr>
              <a:t> Preprocessed data with stress labels, volume and quality may vary depending on the specific dataset.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e) How is the data generated?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User-generated content on social media platforms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100">
                <a:latin typeface="Arial"/>
                <a:ea typeface="Arial"/>
                <a:cs typeface="Arial"/>
                <a:sym typeface="Arial"/>
              </a:rPr>
              <a:t>f) How it can be sourced in the future: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Continued access to Reddit and Twitter APIs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Exploring other social media platforms or collecting data through partnerships</a:t>
            </a:r>
            <a:endParaRPr/>
          </a:p>
          <a:p>
            <a:pPr indent="-1397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b56fee4d3_1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30b56fee4d3_1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30b56fee4d3_1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0b56fee4d3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0b56fee4d3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30b56fee4d3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0b56fee4d3_1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30b56fee4d3_1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30b56fee4d3_1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ck Title black">
  <p:cSld name="Slide Deck Title black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/>
          <p:cNvSpPr txBox="1"/>
          <p:nvPr>
            <p:ph type="title"/>
          </p:nvPr>
        </p:nvSpPr>
        <p:spPr>
          <a:xfrm>
            <a:off x="924361" y="275499"/>
            <a:ext cx="10709835" cy="16839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1" type="body"/>
          </p:nvPr>
        </p:nvSpPr>
        <p:spPr>
          <a:xfrm>
            <a:off x="924361" y="2743200"/>
            <a:ext cx="10709835" cy="383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white 1-column">
  <p:cSld name="Section Title white 1-colum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8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5" name="Google Shape;65;p38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38"/>
          <p:cNvSpPr txBox="1"/>
          <p:nvPr>
            <p:ph idx="12" type="sldNum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black 1-column">
  <p:cSld name="Section Title black 1-column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0" name="Google Shape;70;p39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1" name="Google Shape;7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747" y="275499"/>
            <a:ext cx="2152157" cy="2016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white 2-column">
  <p:cSld name="Section Title white 2-colum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40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black 2-column">
  <p:cSld name="Section Title black 2-column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1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9" name="Google Shape;79;p41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" name="Google Shape;80;p41"/>
          <p:cNvSpPr txBox="1"/>
          <p:nvPr>
            <p:ph idx="12" type="sldNum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1-column">
  <p:cSld name="Title and Content white 1-colum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2-column">
  <p:cSld name="Title and Content white 2-colum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3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3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3-column">
  <p:cSld name="Title and Content white 3-colum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4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4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lack 1-column">
  <p:cSld name="Title and Content black 1-column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8" name="Google Shape;1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lack 1-column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" type="body"/>
          </p:nvPr>
        </p:nvSpPr>
        <p:spPr>
          <a:xfrm>
            <a:off x="1267261" y="1523223"/>
            <a:ext cx="10709835" cy="5164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2" type="sldNum"/>
          </p:nvPr>
        </p:nvSpPr>
        <p:spPr>
          <a:xfrm>
            <a:off x="204066" y="6253099"/>
            <a:ext cx="413066" cy="45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line white 1-column" showMasterSp="0">
  <p:cSld name="Outline white 1-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6"/>
          <p:cNvSpPr txBox="1"/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/>
        </p:txBody>
      </p:sp>
      <p:sp>
        <p:nvSpPr>
          <p:cNvPr id="102" name="Google Shape;102;p46"/>
          <p:cNvSpPr txBox="1"/>
          <p:nvPr>
            <p:ph idx="1" type="body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indent="-3810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cxnSp>
        <p:nvCxnSpPr>
          <p:cNvPr id="103" name="Google Shape;103;p46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4" name="Google Shape;104;p46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9483" y="275093"/>
            <a:ext cx="3158747" cy="145788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6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b="0" i="0" lang="en-AU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2024 Institute of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line black 1-column" showMasterSp="0">
  <p:cSld name="Outline black 1-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7"/>
          <p:cNvSpPr txBox="1"/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47"/>
          <p:cNvSpPr txBox="1"/>
          <p:nvPr>
            <p:ph idx="1" type="body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cxnSp>
        <p:nvCxnSpPr>
          <p:cNvPr id="110" name="Google Shape;110;p47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1" name="Google Shape;111;p47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9483" y="275093"/>
            <a:ext cx="3158747" cy="14578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7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b="0" i="0" lang="en-AU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2024 Institute of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8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/>
        </p:txBody>
      </p:sp>
      <p:sp>
        <p:nvSpPr>
          <p:cNvPr id="116" name="Google Shape;116;p48"/>
          <p:cNvSpPr txBox="1"/>
          <p:nvPr>
            <p:ph idx="1" type="body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>
                <a:solidFill>
                  <a:srgbClr val="000000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>
                <a:solidFill>
                  <a:srgbClr val="000000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>
                <a:solidFill>
                  <a:srgbClr val="000000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>
                <a:solidFill>
                  <a:srgbClr val="000000"/>
                </a:solidFill>
              </a:defRPr>
            </a:lvl5pPr>
            <a:lvl6pPr indent="-3810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17" name="Google Shape;117;p48"/>
          <p:cNvSpPr txBox="1"/>
          <p:nvPr>
            <p:ph idx="12" type="sldNum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showMasterSp="0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/>
        </p:txBody>
      </p:sp>
      <p:sp>
        <p:nvSpPr>
          <p:cNvPr id="120" name="Google Shape;120;p49"/>
          <p:cNvSpPr txBox="1"/>
          <p:nvPr>
            <p:ph idx="1" type="body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indent="-3810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21" name="Google Shape;121;p49"/>
          <p:cNvSpPr txBox="1"/>
          <p:nvPr>
            <p:ph idx="12" type="sldNum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showMasterSp="0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0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/>
        </p:txBody>
      </p:sp>
      <p:sp>
        <p:nvSpPr>
          <p:cNvPr id="124" name="Google Shape;124;p50"/>
          <p:cNvSpPr txBox="1"/>
          <p:nvPr>
            <p:ph idx="1" type="body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>
                <a:solidFill>
                  <a:srgbClr val="000000"/>
                </a:solidFill>
              </a:defRPr>
            </a:lvl5pPr>
            <a:lvl6pPr indent="-3810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25" name="Google Shape;125;p50"/>
          <p:cNvSpPr txBox="1"/>
          <p:nvPr>
            <p:ph idx="2" type="body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26" name="Google Shape;126;p50"/>
          <p:cNvSpPr txBox="1"/>
          <p:nvPr>
            <p:ph idx="3" type="body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27" name="Google Shape;127;p5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28" name="Google Shape;128;p50"/>
          <p:cNvSpPr txBox="1"/>
          <p:nvPr>
            <p:ph idx="12" type="sldNum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129" name="Google Shape;129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showMasterSp="0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/>
        </p:txBody>
      </p:sp>
      <p:sp>
        <p:nvSpPr>
          <p:cNvPr id="132" name="Google Shape;132;p51"/>
          <p:cNvSpPr txBox="1"/>
          <p:nvPr>
            <p:ph idx="12" type="sldNum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showMasterSp="0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2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/>
        </p:txBody>
      </p:sp>
      <p:sp>
        <p:nvSpPr>
          <p:cNvPr id="135" name="Google Shape;135;p52"/>
          <p:cNvSpPr txBox="1"/>
          <p:nvPr>
            <p:ph idx="1" type="body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</a:defRPr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</a:defRPr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</a:defRPr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</a:defRPr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solidFill>
                  <a:srgbClr val="000000"/>
                </a:solidFill>
              </a:defRPr>
            </a:lvl5pPr>
            <a:lvl6pPr indent="-3810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36" name="Google Shape;136;p52"/>
          <p:cNvSpPr txBox="1"/>
          <p:nvPr>
            <p:ph idx="2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37" name="Google Shape;137;p52"/>
          <p:cNvSpPr txBox="1"/>
          <p:nvPr>
            <p:ph idx="12" type="sldNum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showMasterSp="0" type="picTx">
  <p:cSld name="PICTURE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3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/>
        </p:txBody>
      </p:sp>
      <p:sp>
        <p:nvSpPr>
          <p:cNvPr id="140" name="Google Shape;140;p53"/>
          <p:cNvSpPr/>
          <p:nvPr>
            <p:ph idx="2" type="pic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53"/>
          <p:cNvSpPr txBox="1"/>
          <p:nvPr>
            <p:ph idx="1" type="body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5pPr>
            <a:lvl6pPr indent="-3810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42" name="Google Shape;142;p53"/>
          <p:cNvSpPr txBox="1"/>
          <p:nvPr>
            <p:ph idx="12" type="sldNum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showMasterSp="0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/>
        </p:txBody>
      </p:sp>
      <p:sp>
        <p:nvSpPr>
          <p:cNvPr id="145" name="Google Shape;145;p54"/>
          <p:cNvSpPr txBox="1"/>
          <p:nvPr>
            <p:ph idx="1" type="body"/>
          </p:nvPr>
        </p:nvSpPr>
        <p:spPr>
          <a:xfrm rot="5400000">
            <a:off x="3920330" y="-1256506"/>
            <a:ext cx="4351340" cy="10515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5pPr>
            <a:lvl6pPr indent="-3810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46" name="Google Shape;146;p54"/>
          <p:cNvSpPr txBox="1"/>
          <p:nvPr>
            <p:ph idx="12" type="sldNum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  <a:defRPr>
                <a:solidFill>
                  <a:srgbClr val="000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2" name="Google Shape;2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showMasterSp="0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5"/>
          <p:cNvSpPr txBox="1"/>
          <p:nvPr>
            <p:ph type="title"/>
          </p:nvPr>
        </p:nvSpPr>
        <p:spPr>
          <a:xfrm rot="5400000">
            <a:off x="7133431" y="1956592"/>
            <a:ext cx="5811840" cy="2628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/>
        </p:txBody>
      </p:sp>
      <p:sp>
        <p:nvSpPr>
          <p:cNvPr id="149" name="Google Shape;149;p55"/>
          <p:cNvSpPr txBox="1"/>
          <p:nvPr>
            <p:ph idx="1" type="body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>
                <a:solidFill>
                  <a:srgbClr val="000000"/>
                </a:solidFill>
              </a:defRPr>
            </a:lvl5pPr>
            <a:lvl6pPr indent="-3810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50" name="Google Shape;150;p55"/>
          <p:cNvSpPr txBox="1"/>
          <p:nvPr>
            <p:ph idx="12" type="sldNum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ck Title black" showMasterSp="0">
  <p:cSld name="Slide Deck Title black">
    <p:bg>
      <p:bgPr>
        <a:solidFill>
          <a:srgbClr val="00000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6"/>
          <p:cNvSpPr txBox="1"/>
          <p:nvPr>
            <p:ph type="title"/>
          </p:nvPr>
        </p:nvSpPr>
        <p:spPr>
          <a:xfrm>
            <a:off x="924361" y="275499"/>
            <a:ext cx="10709835" cy="168393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alibri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/>
        </p:txBody>
      </p:sp>
      <p:sp>
        <p:nvSpPr>
          <p:cNvPr id="153" name="Google Shape;153;p56"/>
          <p:cNvSpPr txBox="1"/>
          <p:nvPr>
            <p:ph idx="1" type="body"/>
          </p:nvPr>
        </p:nvSpPr>
        <p:spPr>
          <a:xfrm>
            <a:off x="924361" y="2743200"/>
            <a:ext cx="10709835" cy="3830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•"/>
              <a:defRPr>
                <a:solidFill>
                  <a:schemeClr val="accent3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•"/>
              <a:defRPr>
                <a:solidFill>
                  <a:schemeClr val="accent3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•"/>
              <a:defRPr>
                <a:solidFill>
                  <a:schemeClr val="accent3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•"/>
              <a:defRPr>
                <a:solidFill>
                  <a:schemeClr val="accent3"/>
                </a:solidFill>
              </a:defRPr>
            </a:lvl5pPr>
            <a:lvl6pPr indent="-3810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54" name="Google Shape;154;p56"/>
          <p:cNvSpPr txBox="1"/>
          <p:nvPr>
            <p:ph idx="12" type="sldNum"/>
          </p:nvPr>
        </p:nvSpPr>
        <p:spPr>
          <a:xfrm>
            <a:off x="8479018" y="6221751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white 1-column" showMasterSp="0">
  <p:cSld name="Section Title white 1-colum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7"/>
          <p:cNvSpPr txBox="1"/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/>
        </p:txBody>
      </p:sp>
      <p:sp>
        <p:nvSpPr>
          <p:cNvPr id="157" name="Google Shape;157;p57"/>
          <p:cNvSpPr txBox="1"/>
          <p:nvPr>
            <p:ph idx="1" type="body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indent="-3810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cxnSp>
        <p:nvCxnSpPr>
          <p:cNvPr id="158" name="Google Shape;158;p57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9" name="Google Shape;159;p57"/>
          <p:cNvSpPr txBox="1"/>
          <p:nvPr>
            <p:ph idx="12" type="sldNum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black 1-column" showMasterSp="0">
  <p:cSld name="Section Title black 1-column">
    <p:bg>
      <p:bgPr>
        <a:solidFill>
          <a:srgbClr val="00000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8"/>
          <p:cNvSpPr txBox="1"/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/>
        </p:txBody>
      </p:sp>
      <p:sp>
        <p:nvSpPr>
          <p:cNvPr id="162" name="Google Shape;162;p58"/>
          <p:cNvSpPr txBox="1"/>
          <p:nvPr>
            <p:ph idx="1" type="body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5pPr>
            <a:lvl6pPr indent="-3810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cxnSp>
        <p:nvCxnSpPr>
          <p:cNvPr id="163" name="Google Shape;163;p58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4" name="Google Shape;164;p58"/>
          <p:cNvSpPr txBox="1"/>
          <p:nvPr>
            <p:ph idx="12" type="sldNum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white 2-column" showMasterSp="0">
  <p:cSld name="Section Title white 2-colum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9"/>
          <p:cNvSpPr txBox="1"/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/>
        </p:txBody>
      </p:sp>
      <p:sp>
        <p:nvSpPr>
          <p:cNvPr id="167" name="Google Shape;167;p59"/>
          <p:cNvSpPr txBox="1"/>
          <p:nvPr>
            <p:ph idx="1" type="body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indent="-3810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cxnSp>
        <p:nvCxnSpPr>
          <p:cNvPr id="168" name="Google Shape;168;p59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9" name="Google Shape;169;p59"/>
          <p:cNvSpPr txBox="1"/>
          <p:nvPr>
            <p:ph idx="12" type="sldNum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black 2-column" showMasterSp="0">
  <p:cSld name="Section Title black 2-column">
    <p:bg>
      <p:bgPr>
        <a:solidFill>
          <a:srgbClr val="00000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0"/>
          <p:cNvSpPr txBox="1"/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/>
        </p:txBody>
      </p:sp>
      <p:sp>
        <p:nvSpPr>
          <p:cNvPr id="172" name="Google Shape;172;p60"/>
          <p:cNvSpPr txBox="1"/>
          <p:nvPr>
            <p:ph idx="1" type="body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>
                <a:solidFill>
                  <a:srgbClr val="FFFFFF"/>
                </a:solidFill>
              </a:defRPr>
            </a:lvl5pPr>
            <a:lvl6pPr indent="-3810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cxnSp>
        <p:nvCxnSpPr>
          <p:cNvPr id="173" name="Google Shape;173;p60"/>
          <p:cNvCxnSpPr/>
          <p:nvPr/>
        </p:nvCxnSpPr>
        <p:spPr>
          <a:xfrm flipH="1">
            <a:off x="2842477" y="276933"/>
            <a:ext cx="1" cy="6296302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4" name="Google Shape;174;p60"/>
          <p:cNvSpPr txBox="1"/>
          <p:nvPr>
            <p:ph idx="12" type="sldNum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1-column" showMasterSp="0">
  <p:cSld name="Title and Content white 1-colum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1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/>
        </p:txBody>
      </p:sp>
      <p:sp>
        <p:nvSpPr>
          <p:cNvPr id="177" name="Google Shape;177;p61"/>
          <p:cNvSpPr txBox="1"/>
          <p:nvPr>
            <p:ph idx="1" type="body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indent="-3810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78" name="Google Shape;178;p61"/>
          <p:cNvSpPr txBox="1"/>
          <p:nvPr>
            <p:ph idx="12" type="sldNum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2-column" showMasterSp="0">
  <p:cSld name="Title and Content white 2-colum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2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/>
        </p:txBody>
      </p:sp>
      <p:sp>
        <p:nvSpPr>
          <p:cNvPr id="181" name="Google Shape;181;p62"/>
          <p:cNvSpPr txBox="1"/>
          <p:nvPr>
            <p:ph idx="1" type="body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indent="-3810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82" name="Google Shape;182;p62"/>
          <p:cNvSpPr txBox="1"/>
          <p:nvPr>
            <p:ph idx="12" type="sldNum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3-column" showMasterSp="0">
  <p:cSld name="Title and Content white 3-colum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3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800"/>
              <a:buNone/>
              <a:defRPr/>
            </a:lvl9pPr>
          </a:lstStyle>
          <a:p/>
        </p:txBody>
      </p:sp>
      <p:sp>
        <p:nvSpPr>
          <p:cNvPr id="185" name="Google Shape;185;p63"/>
          <p:cNvSpPr txBox="1"/>
          <p:nvPr>
            <p:ph idx="1" type="body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5pPr>
            <a:lvl6pPr indent="-3810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/>
        </p:txBody>
      </p:sp>
      <p:sp>
        <p:nvSpPr>
          <p:cNvPr id="186" name="Google Shape;186;p63"/>
          <p:cNvSpPr txBox="1"/>
          <p:nvPr>
            <p:ph idx="12" type="sldNum"/>
          </p:nvPr>
        </p:nvSpPr>
        <p:spPr>
          <a:xfrm>
            <a:off x="39841" y="6457966"/>
            <a:ext cx="386624" cy="375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9" name="Google Shape;189;p6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0" name="Google Shape;190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193" name="Google Shape;193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58" y="55509"/>
            <a:ext cx="667822" cy="667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6" name="Google Shape;2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96" name="Google Shape;196;p6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200" name="Google Shape;200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58" y="55509"/>
            <a:ext cx="667822" cy="667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-column">
  <p:cSld name="Title and Content 1-column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6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3" name="Google Shape;203;p66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66"/>
          <p:cNvSpPr txBox="1"/>
          <p:nvPr/>
        </p:nvSpPr>
        <p:spPr>
          <a:xfrm>
            <a:off x="3735454" y="635635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b="0" i="0" lang="en-AU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2024 Data Science Institute of Australia</a:t>
            </a:r>
            <a:endParaRPr b="0" i="0" sz="1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206" name="Google Shape;206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4058" y="126328"/>
            <a:ext cx="679344" cy="680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1_Blank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lack 1-column">
  <p:cSld name="1_Title and Content black 1-column"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8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rgbClr val="1EBAD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13" name="Google Shape;213;p68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68"/>
          <p:cNvSpPr txBox="1"/>
          <p:nvPr>
            <p:ph idx="12" type="sldNum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215" name="Google Shape;21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4816" y="119031"/>
            <a:ext cx="631246" cy="631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18" name="Google Shape;218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6" name="Google Shape;3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4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43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b="0" i="0" lang="en-AU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2024 Institute of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2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8"/>
          <p:cNvSpPr txBox="1"/>
          <p:nvPr>
            <p:ph idx="1" type="body"/>
          </p:nvPr>
        </p:nvSpPr>
        <p:spPr>
          <a:xfrm>
            <a:off x="1267261" y="1523223"/>
            <a:ext cx="10709835" cy="5164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3" name="Google Shape;93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8"/>
          <p:cNvSpPr txBox="1"/>
          <p:nvPr/>
        </p:nvSpPr>
        <p:spPr>
          <a:xfrm>
            <a:off x="159709" y="6244421"/>
            <a:ext cx="514200" cy="477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8"/>
          <p:cNvSpPr txBox="1"/>
          <p:nvPr/>
        </p:nvSpPr>
        <p:spPr>
          <a:xfrm>
            <a:off x="3735454" y="6356350"/>
            <a:ext cx="4721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b="0" i="0" lang="en-AU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2024 Institute of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692" r:id="rId25"/>
    <p:sldLayoutId id="214748369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kaggle.com/datasets/mexwell/stress-detection-from-social-media-articles" TargetMode="External"/><Relationship Id="rId4" Type="http://schemas.openxmlformats.org/officeDocument/2006/relationships/hyperlink" Target="https://github.com/jimmychong1983/SocialMediaStressDetection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www.kaggle.com/datasets/mexwell/stress-detection-from-social-media-articles" TargetMode="External"/><Relationship Id="rId5" Type="http://schemas.openxmlformats.org/officeDocument/2006/relationships/hyperlink" Target="https://www.kaggle.com/datasets/mexwell/stress-detection-from-social-media-articl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 txBox="1"/>
          <p:nvPr>
            <p:ph type="ctrTitle"/>
          </p:nvPr>
        </p:nvSpPr>
        <p:spPr>
          <a:xfrm>
            <a:off x="1524000" y="1340728"/>
            <a:ext cx="9144000" cy="391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 sz="2800">
                <a:solidFill>
                  <a:srgbClr val="0000FF"/>
                </a:solidFill>
              </a:rPr>
              <a:t>Capstone Project</a:t>
            </a:r>
            <a:endParaRPr sz="28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 sz="4100">
                <a:solidFill>
                  <a:srgbClr val="0000FF"/>
                </a:solidFill>
              </a:rPr>
              <a:t>Harnessing NLP to Detect Stress </a:t>
            </a:r>
            <a:endParaRPr sz="41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 sz="4100">
                <a:solidFill>
                  <a:srgbClr val="0000FF"/>
                </a:solidFill>
              </a:rPr>
              <a:t>in </a:t>
            </a:r>
            <a:endParaRPr sz="41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 sz="4100">
                <a:solidFill>
                  <a:srgbClr val="0000FF"/>
                </a:solidFill>
              </a:rPr>
              <a:t>Social Media </a:t>
            </a:r>
            <a:endParaRPr sz="41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 sz="3000">
                <a:solidFill>
                  <a:srgbClr val="0000FF"/>
                </a:solidFill>
              </a:rPr>
              <a:t>Early Intervention for Mental Wellbeing</a:t>
            </a:r>
            <a:br>
              <a:rPr lang="en-AU" sz="3200">
                <a:solidFill>
                  <a:srgbClr val="0000FF"/>
                </a:solidFill>
              </a:rPr>
            </a:br>
            <a:br>
              <a:rPr lang="en-AU" sz="3200">
                <a:solidFill>
                  <a:srgbClr val="0000FF"/>
                </a:solidFill>
              </a:rPr>
            </a:br>
            <a:br>
              <a:rPr lang="en-AU" sz="3200">
                <a:solidFill>
                  <a:srgbClr val="0000FF"/>
                </a:solidFill>
              </a:rPr>
            </a:br>
            <a:r>
              <a:rPr lang="en-AU" sz="3200">
                <a:solidFill>
                  <a:srgbClr val="0000FF"/>
                </a:solidFill>
              </a:rPr>
              <a:t>Presenter: Jimmy Chong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b56fee4d3_1_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Data Exploration (3)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 sz="2200"/>
              <a:t>Frequency of Stressful and Non-Stressful Posts</a:t>
            </a:r>
            <a:endParaRPr b="1" sz="2200"/>
          </a:p>
        </p:txBody>
      </p:sp>
      <p:sp>
        <p:nvSpPr>
          <p:cNvPr id="294" name="Google Shape;294;g30b56fee4d3_1_64"/>
          <p:cNvSpPr txBox="1"/>
          <p:nvPr>
            <p:ph idx="1" type="body"/>
          </p:nvPr>
        </p:nvSpPr>
        <p:spPr>
          <a:xfrm>
            <a:off x="6910426" y="1457125"/>
            <a:ext cx="4429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AU" sz="2200"/>
              <a:t>Key Notes: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Class imbalance:</a:t>
            </a:r>
            <a:r>
              <a:rPr lang="en-AU" sz="2200"/>
              <a:t> More non-stressful articles than stressful ones.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Impact on modeling:</a:t>
            </a:r>
            <a:r>
              <a:rPr lang="en-AU" sz="2200"/>
              <a:t> Require techniques like class weighting or oversampling.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Further investigation:</a:t>
            </a:r>
            <a:r>
              <a:rPr lang="en-AU" sz="2200"/>
              <a:t> Explore factors contributing to imbalance (e.g., labeling difficulty, data collection bias).</a:t>
            </a:r>
            <a:endParaRPr sz="2200"/>
          </a:p>
        </p:txBody>
      </p:sp>
      <p:pic>
        <p:nvPicPr>
          <p:cNvPr id="295" name="Google Shape;295;g30b56fee4d3_1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88" y="1456263"/>
            <a:ext cx="597217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0b6c12c3b0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Data Exploration (4)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 sz="2200"/>
              <a:t>Distribution of Text Length</a:t>
            </a:r>
            <a:endParaRPr b="1" sz="2200"/>
          </a:p>
        </p:txBody>
      </p:sp>
      <p:sp>
        <p:nvSpPr>
          <p:cNvPr id="302" name="Google Shape;302;g30b6c12c3b0_0_18"/>
          <p:cNvSpPr txBox="1"/>
          <p:nvPr>
            <p:ph idx="1" type="body"/>
          </p:nvPr>
        </p:nvSpPr>
        <p:spPr>
          <a:xfrm>
            <a:off x="6910426" y="1457125"/>
            <a:ext cx="4429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AU" sz="2200"/>
              <a:t>Key Notes: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Skewed distribution:</a:t>
            </a:r>
            <a:r>
              <a:rPr lang="en-AU" sz="2200"/>
              <a:t> Most posts are relatively short.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Overlapping distributions:</a:t>
            </a:r>
            <a:r>
              <a:rPr lang="en-AU" sz="2200"/>
              <a:t> Text length alone may not be a strong predictor.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Non-stressful posts:</a:t>
            </a:r>
            <a:r>
              <a:rPr lang="en-AU" sz="2200"/>
              <a:t> Slightly longer on average</a:t>
            </a:r>
            <a:endParaRPr b="1" sz="2200"/>
          </a:p>
        </p:txBody>
      </p:sp>
      <p:pic>
        <p:nvPicPr>
          <p:cNvPr id="303" name="Google Shape;303;g30b6c12c3b0_0_18"/>
          <p:cNvPicPr preferRelativeResize="0"/>
          <p:nvPr/>
        </p:nvPicPr>
        <p:blipFill rotWithShape="1">
          <a:blip r:embed="rId3">
            <a:alphaModFix/>
          </a:blip>
          <a:srcRect b="7338" l="0" r="0" t="0"/>
          <a:stretch/>
        </p:blipFill>
        <p:spPr>
          <a:xfrm>
            <a:off x="1528775" y="1456275"/>
            <a:ext cx="4638469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b6c12c3b0_0_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Data Exploration (5)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 sz="2200"/>
              <a:t>Common Words Associated with Stress</a:t>
            </a:r>
            <a:endParaRPr b="1" sz="2200"/>
          </a:p>
        </p:txBody>
      </p:sp>
      <p:sp>
        <p:nvSpPr>
          <p:cNvPr id="310" name="Google Shape;310;g30b6c12c3b0_0_33"/>
          <p:cNvSpPr txBox="1"/>
          <p:nvPr>
            <p:ph idx="1" type="body"/>
          </p:nvPr>
        </p:nvSpPr>
        <p:spPr>
          <a:xfrm>
            <a:off x="6910426" y="1457125"/>
            <a:ext cx="4429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AU" sz="2200"/>
              <a:t>Key</a:t>
            </a:r>
            <a:r>
              <a:rPr b="1" lang="en-AU" sz="2200"/>
              <a:t> Notes: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Negative emotions:</a:t>
            </a:r>
            <a:r>
              <a:rPr lang="en-AU" sz="2200"/>
              <a:t> "stress," "depressed," "sad," "anxious"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Life challenges:</a:t>
            </a:r>
            <a:r>
              <a:rPr lang="en-AU" sz="2200"/>
              <a:t> "work," "school," "relationships," "personal problems"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Seeking help:</a:t>
            </a:r>
            <a:r>
              <a:rPr lang="en-AU" sz="2200"/>
              <a:t> "help," "support," "therapy"</a:t>
            </a:r>
            <a:endParaRPr b="1" sz="2200"/>
          </a:p>
        </p:txBody>
      </p:sp>
      <p:pic>
        <p:nvPicPr>
          <p:cNvPr id="311" name="Google Shape;311;g30b6c12c3b0_0_33"/>
          <p:cNvPicPr preferRelativeResize="0"/>
          <p:nvPr/>
        </p:nvPicPr>
        <p:blipFill rotWithShape="1">
          <a:blip r:embed="rId3">
            <a:alphaModFix/>
          </a:blip>
          <a:srcRect b="9453" l="0" r="0" t="0"/>
          <a:stretch/>
        </p:blipFill>
        <p:spPr>
          <a:xfrm>
            <a:off x="304800" y="1576650"/>
            <a:ext cx="6605626" cy="36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0b6c12c3b0_0_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Data Exploration (6)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 sz="2200"/>
              <a:t>Common Words Associated with Non-Stress</a:t>
            </a:r>
            <a:endParaRPr b="1" sz="2200"/>
          </a:p>
        </p:txBody>
      </p:sp>
      <p:sp>
        <p:nvSpPr>
          <p:cNvPr id="318" name="Google Shape;318;g30b6c12c3b0_0_46"/>
          <p:cNvSpPr txBox="1"/>
          <p:nvPr>
            <p:ph idx="1" type="body"/>
          </p:nvPr>
        </p:nvSpPr>
        <p:spPr>
          <a:xfrm>
            <a:off x="6910426" y="1457125"/>
            <a:ext cx="4429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AU" sz="2200"/>
              <a:t>Key Notes: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Positive emotions:</a:t>
            </a:r>
            <a:r>
              <a:rPr lang="en-AU" sz="2200"/>
              <a:t> "happy," "love," "good," "excited"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Everyday life:</a:t>
            </a:r>
            <a:r>
              <a:rPr lang="en-AU" sz="2200"/>
              <a:t> "daily activities," "hobbies," "social interactions"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Gratitude and appreciation:</a:t>
            </a:r>
            <a:r>
              <a:rPr lang="en-AU" sz="2200"/>
              <a:t> "thankful," "grateful," "proud"</a:t>
            </a:r>
            <a:endParaRPr b="1" sz="2200"/>
          </a:p>
        </p:txBody>
      </p:sp>
      <p:pic>
        <p:nvPicPr>
          <p:cNvPr id="319" name="Google Shape;319;g30b6c12c3b0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75" y="1576650"/>
            <a:ext cx="6605626" cy="351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0b56fee4d3_1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Data Split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 sz="2200"/>
              <a:t>Data Preparation for Modeling</a:t>
            </a:r>
            <a:endParaRPr b="1" sz="2200"/>
          </a:p>
        </p:txBody>
      </p:sp>
      <p:sp>
        <p:nvSpPr>
          <p:cNvPr id="326" name="Google Shape;326;g30b56fee4d3_1_35"/>
          <p:cNvSpPr txBox="1"/>
          <p:nvPr>
            <p:ph idx="1" type="body"/>
          </p:nvPr>
        </p:nvSpPr>
        <p:spPr>
          <a:xfrm>
            <a:off x="824552" y="145713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AU" sz="2200"/>
              <a:t>Split data into features (title) and target (stress label).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AU" sz="2200"/>
              <a:t>Split data into training (80%) and testing (20%) sets.</a:t>
            </a:r>
            <a:endParaRPr sz="2200"/>
          </a:p>
        </p:txBody>
      </p:sp>
      <p:pic>
        <p:nvPicPr>
          <p:cNvPr id="327" name="Google Shape;327;g30b56fee4d3_1_35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6934200" y="121920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0b56fee4d3_1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Data Overview</a:t>
            </a:r>
            <a:endParaRPr b="1"/>
          </a:p>
        </p:txBody>
      </p:sp>
      <p:pic>
        <p:nvPicPr>
          <p:cNvPr id="334" name="Google Shape;334;g30b56fee4d3_1_19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7664425" y="1949425"/>
            <a:ext cx="4146575" cy="414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30b56fee4d3_1_19"/>
          <p:cNvSpPr txBox="1"/>
          <p:nvPr>
            <p:ph idx="1" type="body"/>
          </p:nvPr>
        </p:nvSpPr>
        <p:spPr>
          <a:xfrm>
            <a:off x="824552" y="145713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Key Findings:</a:t>
            </a:r>
            <a:endParaRPr b="1"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b="1" lang="en-AU" sz="2200"/>
              <a:t>Class imbalance: </a:t>
            </a:r>
            <a:r>
              <a:rPr lang="en-AU" sz="2200"/>
              <a:t>More non-stressful articles than stressful ones.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b="1" lang="en-AU" sz="2200"/>
              <a:t>Overlapping text length distributions: </a:t>
            </a:r>
            <a:r>
              <a:rPr lang="en-AU" sz="2200"/>
              <a:t>Text length alone may not be a strong predictor of stress.</a:t>
            </a:r>
            <a:endParaRPr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b="1" lang="en-AU" sz="2200"/>
              <a:t>Distinct word patterns: </a:t>
            </a:r>
            <a:r>
              <a:rPr lang="en-AU" sz="2200"/>
              <a:t>Different words are frequently used in stress and non-stress articles.</a:t>
            </a:r>
            <a:endParaRPr b="1"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Deliver (1)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 sz="2200"/>
              <a:t>Feature Engineering</a:t>
            </a:r>
            <a:endParaRPr b="1"/>
          </a:p>
        </p:txBody>
      </p:sp>
      <p:pic>
        <p:nvPicPr>
          <p:cNvPr id="342" name="Google Shape;342;p15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7602625" y="2076450"/>
            <a:ext cx="4208375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5"/>
          <p:cNvSpPr txBox="1"/>
          <p:nvPr>
            <p:ph idx="1" type="body"/>
          </p:nvPr>
        </p:nvSpPr>
        <p:spPr>
          <a:xfrm>
            <a:off x="824552" y="145713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Key Features:</a:t>
            </a:r>
            <a:endParaRPr b="1" sz="2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AU" sz="1800"/>
              <a:t>Text data (primary feature)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AU" sz="1800"/>
              <a:t>Captures sentiment, emotions, and vocabulary</a:t>
            </a:r>
            <a:endParaRPr sz="18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Business Significance:</a:t>
            </a:r>
            <a:endParaRPr b="1" sz="2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AU" sz="1800"/>
              <a:t>Text features are crucial for understanding the linguistic cues associated with stress.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AU" sz="1800"/>
              <a:t>Effective feature engineering can improve model performance and interpretability.</a:t>
            </a:r>
            <a:endParaRPr sz="18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Techniques:</a:t>
            </a:r>
            <a:endParaRPr b="1" sz="2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AU" sz="1800"/>
              <a:t>Text Cleaning:</a:t>
            </a:r>
            <a:endParaRPr b="1" sz="18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AU" sz="1600"/>
              <a:t>Removes irrelevant information (punctuation, stop words, hashtags).</a:t>
            </a:r>
            <a:endParaRPr sz="16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AU" sz="1800"/>
              <a:t>Text Normalization:</a:t>
            </a:r>
            <a:endParaRPr b="1" sz="18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AU" sz="1600"/>
              <a:t>Lowercases text for consistency.</a:t>
            </a:r>
            <a:endParaRPr sz="16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AU" sz="1800"/>
              <a:t>TF-IDF Vectorization:</a:t>
            </a:r>
            <a:endParaRPr b="1" sz="18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AU" sz="1600"/>
              <a:t>Converts text into numerical features representing word importance.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0b6c12c3b0_0_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Deliver (2)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 sz="2200"/>
              <a:t>Machine Models Used</a:t>
            </a:r>
            <a:endParaRPr b="1"/>
          </a:p>
        </p:txBody>
      </p:sp>
      <p:pic>
        <p:nvPicPr>
          <p:cNvPr id="350" name="Google Shape;350;g30b6c12c3b0_0_64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7506900" y="2095405"/>
            <a:ext cx="4304100" cy="40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30b6c12c3b0_0_64"/>
          <p:cNvSpPr txBox="1"/>
          <p:nvPr>
            <p:ph idx="1" type="body"/>
          </p:nvPr>
        </p:nvSpPr>
        <p:spPr>
          <a:xfrm>
            <a:off x="933602" y="149348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LinearSVC: </a:t>
            </a:r>
            <a:r>
              <a:rPr lang="en-AU" sz="2200"/>
              <a:t>This is a linear support vector classifier used in the initial model. It is a good choice for text classification tasks due to its simplicity and efficiency.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LSTM (Long Short-Term Memory): </a:t>
            </a:r>
            <a:r>
              <a:rPr lang="en-AU" sz="2200"/>
              <a:t>This is a recurrent neural network architecture used in the later model. LSTMs are well-suited for sequential data like text, as they can capture long-term dependencies between words.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0b6c12c3b0_0_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Deliver (3)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 sz="2200"/>
              <a:t>Evaluation Metrics</a:t>
            </a:r>
            <a:endParaRPr b="1"/>
          </a:p>
        </p:txBody>
      </p:sp>
      <p:pic>
        <p:nvPicPr>
          <p:cNvPr id="358" name="Google Shape;358;g30b6c12c3b0_0_73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8746275" y="2495862"/>
            <a:ext cx="3064725" cy="36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30b6c12c3b0_0_73"/>
          <p:cNvSpPr txBox="1"/>
          <p:nvPr>
            <p:ph idx="1" type="body"/>
          </p:nvPr>
        </p:nvSpPr>
        <p:spPr>
          <a:xfrm>
            <a:off x="824552" y="145713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Accuracy: </a:t>
            </a:r>
            <a:r>
              <a:rPr lang="en-AU" sz="2200"/>
              <a:t>Measures the proportion of correct predictions made by the model.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Confusion Matrix: </a:t>
            </a:r>
            <a:r>
              <a:rPr lang="en-AU" sz="2200"/>
              <a:t>Visualizes the number of correct and incorrect predictions for each class (stressful vs. non-stressful).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Classification Report: </a:t>
            </a:r>
            <a:r>
              <a:rPr lang="en-AU" sz="2200"/>
              <a:t>Provides detailed information about the model's performance, including precision, recall, and F1-score for each class.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ROC AUC Score: </a:t>
            </a:r>
            <a:r>
              <a:rPr lang="en-AU" sz="2200"/>
              <a:t>This metric is used for imbalanced datasets and measures the model's ability to distinguish between classes (AUC-ROC score closer to 1 indicates better performance).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0b6c12c3b0_0_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Deliver (4)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 sz="2200"/>
              <a:t>Evaluation Metrics - </a:t>
            </a:r>
            <a:r>
              <a:rPr b="1" lang="en-AU" sz="2200"/>
              <a:t>Accuracy</a:t>
            </a:r>
            <a:endParaRPr b="1"/>
          </a:p>
        </p:txBody>
      </p:sp>
      <p:sp>
        <p:nvSpPr>
          <p:cNvPr id="366" name="Google Shape;366;g30b6c12c3b0_0_81"/>
          <p:cNvSpPr txBox="1"/>
          <p:nvPr>
            <p:ph idx="1" type="body"/>
          </p:nvPr>
        </p:nvSpPr>
        <p:spPr>
          <a:xfrm>
            <a:off x="824552" y="145713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Agenda	</a:t>
            </a:r>
            <a:endParaRPr b="1"/>
          </a:p>
        </p:txBody>
      </p:sp>
      <p:sp>
        <p:nvSpPr>
          <p:cNvPr id="232" name="Google Shape;232;p9"/>
          <p:cNvSpPr txBox="1"/>
          <p:nvPr>
            <p:ph idx="1" type="body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b="1" lang="en-AU" sz="2200"/>
              <a:t>Bio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b="1" lang="en-AU" sz="2200"/>
              <a:t>Project Context &amp; Business Problem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b="1" lang="en-AU" sz="2200"/>
              <a:t>Business &amp; Data Science Considerations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b="1" lang="en-AU" sz="2200"/>
              <a:t>Data Overview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b="1" lang="en-AU" sz="2200"/>
              <a:t>Data Exploration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b="1" lang="en-AU" sz="2200"/>
              <a:t>Data Split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Data Overview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Deliver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Summary, Conclusions &amp; Next Steps	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Appendix</a:t>
            </a:r>
            <a:endParaRPr b="1"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0b6c12c3b0_0_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Deliver (5)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 sz="2200"/>
              <a:t>Evaluation Metrics - </a:t>
            </a:r>
            <a:r>
              <a:rPr b="1" lang="en-AU" sz="2200"/>
              <a:t>Confusion Matrix</a:t>
            </a:r>
            <a:endParaRPr b="1"/>
          </a:p>
        </p:txBody>
      </p:sp>
      <p:sp>
        <p:nvSpPr>
          <p:cNvPr id="373" name="Google Shape;373;g30b6c12c3b0_0_87"/>
          <p:cNvSpPr txBox="1"/>
          <p:nvPr>
            <p:ph idx="1" type="body"/>
          </p:nvPr>
        </p:nvSpPr>
        <p:spPr>
          <a:xfrm>
            <a:off x="824552" y="145713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0b6c12c3b0_0_9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Deliver (6)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 sz="2200"/>
              <a:t>Evaluation Metrics - </a:t>
            </a:r>
            <a:r>
              <a:rPr b="1" lang="en-AU" sz="2200"/>
              <a:t>Classification Report</a:t>
            </a:r>
            <a:endParaRPr b="1"/>
          </a:p>
        </p:txBody>
      </p:sp>
      <p:sp>
        <p:nvSpPr>
          <p:cNvPr id="380" name="Google Shape;380;g30b6c12c3b0_0_94"/>
          <p:cNvSpPr txBox="1"/>
          <p:nvPr>
            <p:ph idx="1" type="body"/>
          </p:nvPr>
        </p:nvSpPr>
        <p:spPr>
          <a:xfrm>
            <a:off x="824552" y="145713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0b6c12c3b0_0_10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Deliver (7)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 sz="2200"/>
              <a:t>Evaluation Metrics - </a:t>
            </a:r>
            <a:r>
              <a:rPr b="1" lang="en-AU" sz="2200"/>
              <a:t>ROC AUC Score</a:t>
            </a:r>
            <a:endParaRPr b="1"/>
          </a:p>
        </p:txBody>
      </p:sp>
      <p:sp>
        <p:nvSpPr>
          <p:cNvPr id="387" name="Google Shape;387;g30b6c12c3b0_0_101"/>
          <p:cNvSpPr txBox="1"/>
          <p:nvPr>
            <p:ph idx="1" type="body"/>
          </p:nvPr>
        </p:nvSpPr>
        <p:spPr>
          <a:xfrm>
            <a:off x="824552" y="145713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Summary, Conclusions &amp; Next Steps	</a:t>
            </a:r>
            <a:endParaRPr b="1"/>
          </a:p>
        </p:txBody>
      </p:sp>
      <p:sp>
        <p:nvSpPr>
          <p:cNvPr id="394" name="Google Shape;394;p16"/>
          <p:cNvSpPr txBox="1"/>
          <p:nvPr>
            <p:ph idx="1" type="body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b="1" lang="en-AU" sz="2000">
                <a:solidFill>
                  <a:srgbClr val="0000FF"/>
                </a:solidFill>
              </a:rPr>
              <a:t>Summary</a:t>
            </a:r>
            <a:endParaRPr>
              <a:solidFill>
                <a:srgbClr val="0000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A brief recap of the presentation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b="1" lang="en-AU" sz="2000">
                <a:solidFill>
                  <a:srgbClr val="0000FF"/>
                </a:solidFill>
              </a:rPr>
              <a:t>Conclusions</a:t>
            </a:r>
            <a:endParaRPr>
              <a:solidFill>
                <a:srgbClr val="0000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>
                <a:solidFill>
                  <a:srgbClr val="0C0C0C"/>
                </a:solidFill>
              </a:rPr>
              <a:t>What has been achieved?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b="1" lang="en-AU" sz="2000">
                <a:solidFill>
                  <a:srgbClr val="0000FF"/>
                </a:solidFill>
              </a:rPr>
              <a:t>Next steps</a:t>
            </a:r>
            <a:endParaRPr>
              <a:solidFill>
                <a:srgbClr val="0000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600">
                <a:solidFill>
                  <a:srgbClr val="0C0C0C"/>
                </a:solidFill>
              </a:rPr>
              <a:t>How can this project be developed further and implemented in real life?</a:t>
            </a:r>
            <a:endParaRPr sz="16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/>
          <p:nvPr>
            <p:ph type="ctrTitle"/>
          </p:nvPr>
        </p:nvSpPr>
        <p:spPr>
          <a:xfrm>
            <a:off x="1524000" y="13407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Appendices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00" name="Google Shape;400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0b6c12c3b0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References</a:t>
            </a:r>
            <a:endParaRPr b="1"/>
          </a:p>
        </p:txBody>
      </p:sp>
      <p:sp>
        <p:nvSpPr>
          <p:cNvPr id="407" name="Google Shape;407;g30b6c12c3b0_0_8"/>
          <p:cNvSpPr txBox="1"/>
          <p:nvPr>
            <p:ph idx="1" type="body"/>
          </p:nvPr>
        </p:nvSpPr>
        <p:spPr>
          <a:xfrm>
            <a:off x="824552" y="145713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AU" sz="2200"/>
              <a:t>Data Source: </a:t>
            </a:r>
            <a:r>
              <a:rPr b="1" lang="en-AU" sz="2200" u="sng">
                <a:solidFill>
                  <a:schemeClr val="hlink"/>
                </a:solidFill>
                <a:hlinkClick r:id="rId3"/>
              </a:rPr>
              <a:t>https://www.kaggle.com/datasets/mexwell/stress-detection-from-social-media-articles</a:t>
            </a:r>
            <a:r>
              <a:rPr b="1" lang="en-AU" sz="2200"/>
              <a:t> </a:t>
            </a:r>
            <a:endParaRPr b="1" sz="2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AU" sz="2200"/>
              <a:t>Source Code:</a:t>
            </a:r>
            <a:endParaRPr b="1" sz="2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AU" sz="2200" u="sng">
                <a:solidFill>
                  <a:schemeClr val="hlink"/>
                </a:solidFill>
                <a:hlinkClick r:id="rId4"/>
              </a:rPr>
              <a:t>https://github.com/jimmychong1983/SocialMediaStressDetection</a:t>
            </a:r>
            <a:r>
              <a:rPr b="1" lang="en-AU" sz="2200"/>
              <a:t> </a:t>
            </a:r>
            <a:endParaRPr b="1"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7"/>
          <p:cNvSpPr txBox="1"/>
          <p:nvPr>
            <p:ph type="ctrTitle"/>
          </p:nvPr>
        </p:nvSpPr>
        <p:spPr>
          <a:xfrm>
            <a:off x="1524000" y="13407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Questions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13" name="Google Shape;4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/>
          <p:nvPr>
            <p:ph type="ctrTitle"/>
          </p:nvPr>
        </p:nvSpPr>
        <p:spPr>
          <a:xfrm>
            <a:off x="1524000" y="149085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Thank</a:t>
            </a:r>
            <a:r>
              <a:rPr lang="en-AU">
                <a:solidFill>
                  <a:srgbClr val="0000FF"/>
                </a:solidFill>
              </a:rPr>
              <a:t> you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End of Presentation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19" name="Google Shape;419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0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Case study: Home loans marketing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425" name="Google Shape;4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511" y="1100837"/>
            <a:ext cx="9780608" cy="4995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"/>
          <p:cNvSpPr txBox="1"/>
          <p:nvPr/>
        </p:nvSpPr>
        <p:spPr>
          <a:xfrm>
            <a:off x="4900708" y="5509418"/>
            <a:ext cx="2390591" cy="239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"/>
          <p:cNvSpPr txBox="1"/>
          <p:nvPr/>
        </p:nvSpPr>
        <p:spPr>
          <a:xfrm>
            <a:off x="3695116" y="4705060"/>
            <a:ext cx="4721091" cy="2000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900"/>
              <a:buFont typeface="Arial"/>
              <a:buNone/>
            </a:pPr>
            <a:r>
              <a:rPr b="0" i="0" lang="en-AU" sz="6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0" i="0" sz="6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3" name="Google Shape;433;p1"/>
          <p:cNvCxnSpPr/>
          <p:nvPr/>
        </p:nvCxnSpPr>
        <p:spPr>
          <a:xfrm>
            <a:off x="3915496" y="4565538"/>
            <a:ext cx="4149912" cy="13673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34" name="Google Shape;4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514960"/>
            <a:ext cx="5918414" cy="273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Bio	</a:t>
            </a:r>
            <a:endParaRPr b="1"/>
          </a:p>
        </p:txBody>
      </p:sp>
      <p:sp>
        <p:nvSpPr>
          <p:cNvPr id="239" name="Google Shape;239;p10"/>
          <p:cNvSpPr txBox="1"/>
          <p:nvPr>
            <p:ph idx="1" type="body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Education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Professional experience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Data science learnings and experience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2000">
                <a:solidFill>
                  <a:srgbClr val="0C0C0C"/>
                </a:solidFill>
              </a:rPr>
              <a:t>Relevance to the project</a:t>
            </a:r>
            <a:endParaRPr sz="1800">
              <a:solidFill>
                <a:srgbClr val="0C0C0C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1EBADD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"/>
          <p:cNvSpPr txBox="1"/>
          <p:nvPr>
            <p:ph type="title"/>
          </p:nvPr>
        </p:nvSpPr>
        <p:spPr>
          <a:xfrm>
            <a:off x="924361" y="275498"/>
            <a:ext cx="10709835" cy="1758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AU" sz="7200">
                <a:latin typeface="Cambria"/>
                <a:ea typeface="Cambria"/>
                <a:cs typeface="Cambria"/>
                <a:sym typeface="Cambria"/>
              </a:rPr>
              <a:t>Data Science and AI</a:t>
            </a:r>
            <a:endParaRPr/>
          </a:p>
        </p:txBody>
      </p:sp>
      <p:sp>
        <p:nvSpPr>
          <p:cNvPr id="440" name="Google Shape;440;p2"/>
          <p:cNvSpPr txBox="1"/>
          <p:nvPr>
            <p:ph idx="1" type="body"/>
          </p:nvPr>
        </p:nvSpPr>
        <p:spPr>
          <a:xfrm>
            <a:off x="924361" y="2807123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AU" sz="4500">
                <a:solidFill>
                  <a:schemeClr val="dk1"/>
                </a:solidFill>
              </a:rPr>
              <a:t>Capstone Project</a:t>
            </a:r>
            <a:endParaRPr b="1" sz="4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Harnessing NLP to Detect Stress in Social Media</a:t>
            </a:r>
            <a:endParaRPr b="1"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Intervention for Mental Wellbeing</a:t>
            </a:r>
            <a:endParaRPr sz="4600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4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Capstone Project</a:t>
            </a:r>
            <a:r>
              <a:rPr lang="en-AU"/>
              <a:t>	</a:t>
            </a:r>
            <a:endParaRPr/>
          </a:p>
        </p:txBody>
      </p:sp>
      <p:sp>
        <p:nvSpPr>
          <p:cNvPr id="447" name="Google Shape;447;p3"/>
          <p:cNvSpPr txBox="1"/>
          <p:nvPr>
            <p:ph idx="1" type="body"/>
          </p:nvPr>
        </p:nvSpPr>
        <p:spPr>
          <a:xfrm>
            <a:off x="824552" y="1457135"/>
            <a:ext cx="10515600" cy="4722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AU" sz="2000"/>
              <a:t>You are required to </a:t>
            </a:r>
            <a:r>
              <a:rPr b="1" lang="en-AU" sz="2000">
                <a:solidFill>
                  <a:srgbClr val="0000FF"/>
                </a:solidFill>
              </a:rPr>
              <a:t>define, design and deliver </a:t>
            </a:r>
            <a:r>
              <a:rPr lang="en-AU" sz="2000"/>
              <a:t>a </a:t>
            </a:r>
            <a:r>
              <a:rPr b="1" lang="en-AU" sz="2000">
                <a:solidFill>
                  <a:srgbClr val="0000FF"/>
                </a:solidFill>
              </a:rPr>
              <a:t>data science project</a:t>
            </a:r>
            <a:r>
              <a:rPr b="1" lang="en-AU" sz="2000">
                <a:solidFill>
                  <a:srgbClr val="1DBBDD"/>
                </a:solidFill>
              </a:rPr>
              <a:t> </a:t>
            </a:r>
            <a:r>
              <a:rPr lang="en-AU" sz="2000"/>
              <a:t>towards the end of the course.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AU" sz="2000"/>
              <a:t>Project milestones: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&lt;date tbd&gt; : present </a:t>
            </a:r>
            <a:r>
              <a:rPr b="1" lang="en-AU" sz="1800">
                <a:solidFill>
                  <a:srgbClr val="0000FF"/>
                </a:solidFill>
              </a:rPr>
              <a:t>3 ideas for the project</a:t>
            </a:r>
            <a:endParaRPr>
              <a:solidFill>
                <a:srgbClr val="0000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&lt;date tbd&gt; : decide on one option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&lt;date tbd&gt; : collect data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&lt;date tbd&gt; : present initial findings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&lt;date tbd&gt; : present an update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&lt;date tbd&gt; : Dry run of final presentation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AU" sz="1800"/>
              <a:t>&lt;date tbd&gt; : </a:t>
            </a:r>
            <a:r>
              <a:rPr b="1" lang="en-AU" sz="1800">
                <a:solidFill>
                  <a:srgbClr val="0000FF"/>
                </a:solidFill>
              </a:rPr>
              <a:t>Present final report 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What to present	</a:t>
            </a:r>
            <a:endParaRPr b="1"/>
          </a:p>
        </p:txBody>
      </p:sp>
      <p:sp>
        <p:nvSpPr>
          <p:cNvPr id="454" name="Google Shape;454;p4"/>
          <p:cNvSpPr txBox="1"/>
          <p:nvPr>
            <p:ph idx="1" type="body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b="1" lang="en-AU" sz="2000">
                <a:solidFill>
                  <a:srgbClr val="0000FF"/>
                </a:solidFill>
              </a:rPr>
              <a:t>Business perspective</a:t>
            </a:r>
            <a:endParaRPr>
              <a:solidFill>
                <a:srgbClr val="0000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Business insights uncovered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Business scenarios for how the project can be deployed and used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Approach for estimating business value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b="1" lang="en-AU" sz="2000">
                <a:solidFill>
                  <a:srgbClr val="0000FF"/>
                </a:solidFill>
              </a:rPr>
              <a:t>Technical perspective</a:t>
            </a:r>
            <a:endParaRPr>
              <a:solidFill>
                <a:srgbClr val="0000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Techniques used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Pipeline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Model validation results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1EBADD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Project evaluation criteria	</a:t>
            </a:r>
            <a:endParaRPr b="1"/>
          </a:p>
        </p:txBody>
      </p:sp>
      <p:sp>
        <p:nvSpPr>
          <p:cNvPr id="461" name="Google Shape;461;p5"/>
          <p:cNvSpPr txBox="1"/>
          <p:nvPr>
            <p:ph idx="1" type="body"/>
          </p:nvPr>
        </p:nvSpPr>
        <p:spPr>
          <a:xfrm>
            <a:off x="824552" y="2014595"/>
            <a:ext cx="10515600" cy="3538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b="1" lang="en-AU" sz="1800">
                <a:solidFill>
                  <a:srgbClr val="0000FF"/>
                </a:solidFill>
              </a:rPr>
              <a:t>Definition (20%)</a:t>
            </a:r>
            <a:endParaRPr sz="2400">
              <a:solidFill>
                <a:srgbClr val="0000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Business context, stakeholders and value </a:t>
            </a:r>
            <a:endParaRPr sz="20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Data description, sources, quality </a:t>
            </a:r>
            <a:endParaRPr sz="20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b="1" lang="en-AU" sz="1800">
                <a:solidFill>
                  <a:srgbClr val="0000FF"/>
                </a:solidFill>
              </a:rPr>
              <a:t>Design (30%)</a:t>
            </a:r>
            <a:endParaRPr sz="2400">
              <a:solidFill>
                <a:srgbClr val="0000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Data exploration, analysis and visualisation </a:t>
            </a:r>
            <a:endParaRPr sz="20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Documentation: text document, presentation and Notebook</a:t>
            </a:r>
            <a:endParaRPr sz="20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The project planning, effort allocation and next steps</a:t>
            </a:r>
            <a:endParaRPr sz="20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b="1" lang="en-AU" sz="1800">
                <a:solidFill>
                  <a:srgbClr val="0000FF"/>
                </a:solidFill>
              </a:rPr>
              <a:t>Delivery (50%)</a:t>
            </a:r>
            <a:endParaRPr sz="2400">
              <a:solidFill>
                <a:srgbClr val="0000FF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Feature Engineering </a:t>
            </a:r>
            <a:endParaRPr sz="20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Creation of  an effective reproducible pipeline</a:t>
            </a:r>
            <a:endParaRPr sz="20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Machine Learning model algorithms and accuracy</a:t>
            </a:r>
            <a:endParaRPr sz="2000"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Overall end-to-end solution</a:t>
            </a:r>
            <a:endParaRPr sz="2000"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</a:pPr>
            <a:r>
              <a:rPr lang="en-AU" sz="1800">
                <a:solidFill>
                  <a:srgbClr val="0C0C0C"/>
                </a:solidFill>
              </a:rPr>
              <a:t>Delivery of the presentation, poise and audience engagement</a:t>
            </a:r>
            <a:endParaRPr sz="2000"/>
          </a:p>
          <a:p>
            <a: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1EBADD"/>
              </a:solidFill>
            </a:endParaRPr>
          </a:p>
        </p:txBody>
      </p:sp>
      <p:sp>
        <p:nvSpPr>
          <p:cNvPr id="462" name="Google Shape;462;p5"/>
          <p:cNvSpPr txBox="1"/>
          <p:nvPr/>
        </p:nvSpPr>
        <p:spPr>
          <a:xfrm>
            <a:off x="851848" y="1305166"/>
            <a:ext cx="98854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AU" sz="16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The project is evaluated on the quality, clarity and completeness of the definition, design and delivery of the project.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"/>
          <p:cNvSpPr txBox="1"/>
          <p:nvPr>
            <p:ph type="ctrTitle"/>
          </p:nvPr>
        </p:nvSpPr>
        <p:spPr>
          <a:xfrm>
            <a:off x="1524000" y="13407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Questions?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68" name="Google Shape;468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"/>
          <p:cNvSpPr txBox="1"/>
          <p:nvPr>
            <p:ph type="ctrTitle"/>
          </p:nvPr>
        </p:nvSpPr>
        <p:spPr>
          <a:xfrm>
            <a:off x="1524000" y="13407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AU">
                <a:solidFill>
                  <a:srgbClr val="0000FF"/>
                </a:solidFill>
              </a:rPr>
              <a:t>Presentation Skeleton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74" name="Google Shape;474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AU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850" y="442851"/>
            <a:ext cx="9398124" cy="525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 sz="3700"/>
              <a:t>Project Context &amp; Business Problem</a:t>
            </a:r>
            <a:endParaRPr b="1" sz="3700"/>
          </a:p>
        </p:txBody>
      </p:sp>
      <p:sp>
        <p:nvSpPr>
          <p:cNvPr id="246" name="Google Shape;246;p11"/>
          <p:cNvSpPr txBox="1"/>
          <p:nvPr>
            <p:ph idx="1" type="body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b="1" lang="en-AU" sz="2200"/>
              <a:t>Industry: </a:t>
            </a:r>
            <a:r>
              <a:rPr lang="en-AU" sz="2200"/>
              <a:t>NLP and Mental Health</a:t>
            </a:r>
            <a:endParaRPr sz="22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b="1" lang="en-AU" sz="2200"/>
              <a:t>Problem: </a:t>
            </a:r>
            <a:r>
              <a:rPr lang="en-AU" sz="2200"/>
              <a:t>Detecting stress in social media text</a:t>
            </a:r>
            <a:endParaRPr sz="22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b="1" lang="en-AU" sz="2200"/>
              <a:t>Interest: </a:t>
            </a:r>
            <a:r>
              <a:rPr lang="en-AU" sz="2200"/>
              <a:t>Growing mental health concerns, potential for early intervention, NLP advancements</a:t>
            </a:r>
            <a:endParaRPr sz="22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b="1" lang="en-AU" sz="2200"/>
              <a:t>Previous Work:</a:t>
            </a:r>
            <a:endParaRPr b="1" sz="22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b="1" lang="en-AU" sz="1800"/>
              <a:t>NLP techniques:</a:t>
            </a:r>
            <a:r>
              <a:rPr lang="en-AU" sz="1800"/>
              <a:t> Sentiment analysis, topic modeling, machine learning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b="1" lang="en-AU" sz="1800"/>
              <a:t>Domains:</a:t>
            </a:r>
            <a:r>
              <a:rPr lang="en-AU" sz="1800"/>
              <a:t> Twitter, Reddit, general datasets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b="1" lang="en-AU" sz="1800"/>
              <a:t>Key findings:</a:t>
            </a:r>
            <a:r>
              <a:rPr lang="en-AU" sz="1800"/>
              <a:t> Promising accuracy, varying generalizability and robustness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b="1" lang="en-AU" sz="1800"/>
              <a:t>Limitations:</a:t>
            </a:r>
            <a:r>
              <a:rPr lang="en-AU" sz="1800"/>
              <a:t> Reliance on labeled datasets, potential for bias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b="1" lang="en-AU" sz="1800"/>
              <a:t>Contribution:</a:t>
            </a:r>
            <a:r>
              <a:rPr lang="en-AU" sz="1800"/>
              <a:t> Exploring LSTM networks, addressing limitations</a:t>
            </a:r>
            <a:endParaRPr sz="1800"/>
          </a:p>
        </p:txBody>
      </p:sp>
      <p:pic>
        <p:nvPicPr>
          <p:cNvPr id="247" name="Google Shape;247;p11"/>
          <p:cNvPicPr preferRelativeResize="0"/>
          <p:nvPr/>
        </p:nvPicPr>
        <p:blipFill rotWithShape="1">
          <a:blip r:embed="rId3">
            <a:alphaModFix amt="15000"/>
          </a:blip>
          <a:srcRect b="0" l="5259" r="13453" t="0"/>
          <a:stretch/>
        </p:blipFill>
        <p:spPr>
          <a:xfrm>
            <a:off x="7879425" y="2745925"/>
            <a:ext cx="3931575" cy="33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Business &amp; Data Science Considerations</a:t>
            </a:r>
            <a:r>
              <a:rPr b="1" lang="en-AU"/>
              <a:t>	</a:t>
            </a:r>
            <a:endParaRPr b="1"/>
          </a:p>
        </p:txBody>
      </p:sp>
      <p:sp>
        <p:nvSpPr>
          <p:cNvPr id="254" name="Google Shape;254;p12"/>
          <p:cNvSpPr txBox="1"/>
          <p:nvPr>
            <p:ph idx="1" type="body"/>
          </p:nvPr>
        </p:nvSpPr>
        <p:spPr>
          <a:xfrm>
            <a:off x="824552" y="145713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Stakeholders:</a:t>
            </a:r>
            <a:r>
              <a:rPr lang="en-AU" sz="2200"/>
              <a:t> Mental health professionals, social media platforms, technology companies, individuals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Business Question:</a:t>
            </a:r>
            <a:r>
              <a:rPr lang="en-AU" sz="2200"/>
              <a:t> Can we accurately detect stress in social media text?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Business Value:</a:t>
            </a:r>
            <a:r>
              <a:rPr lang="en-AU" sz="2200"/>
              <a:t> Early intervention, improved user experience, new market opportunities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Data:</a:t>
            </a:r>
            <a:endParaRPr b="1" sz="2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AU" sz="1800"/>
              <a:t>Question:</a:t>
            </a:r>
            <a:r>
              <a:rPr lang="en-AU" sz="1800"/>
              <a:t> Can we extract effective features for stress prediction?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AU" sz="1800"/>
              <a:t>Required:</a:t>
            </a:r>
            <a:r>
              <a:rPr lang="en-AU" sz="1800"/>
              <a:t> Social media text, stress labels, metadata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AU" sz="1800"/>
              <a:t>Sourced:</a:t>
            </a:r>
            <a:r>
              <a:rPr lang="en-AU" sz="1800"/>
              <a:t> Reddit, Twitter, Kaggle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AU" sz="1800"/>
              <a:t>Generation:</a:t>
            </a:r>
            <a:r>
              <a:rPr lang="en-AU" sz="1800"/>
              <a:t> User-generated content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AU" sz="1800"/>
              <a:t>Future Sourcing:</a:t>
            </a:r>
            <a:r>
              <a:rPr lang="en-AU" sz="1800"/>
              <a:t> Continued access to APIs, exploring other platforms</a:t>
            </a:r>
            <a:endParaRPr sz="1800"/>
          </a:p>
        </p:txBody>
      </p:sp>
      <p:pic>
        <p:nvPicPr>
          <p:cNvPr id="255" name="Google Shape;255;p12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6729838" y="3148150"/>
            <a:ext cx="5081162" cy="29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Data Overview (1)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 sz="2200"/>
              <a:t>Stress Detection from Social Media Articles</a:t>
            </a:r>
            <a:endParaRPr b="1" sz="2200"/>
          </a:p>
        </p:txBody>
      </p:sp>
      <p:pic>
        <p:nvPicPr>
          <p:cNvPr id="262" name="Google Shape;262;p13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7733625" y="2026097"/>
            <a:ext cx="4077375" cy="40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3"/>
          <p:cNvSpPr txBox="1"/>
          <p:nvPr>
            <p:ph idx="1" type="body"/>
          </p:nvPr>
        </p:nvSpPr>
        <p:spPr>
          <a:xfrm>
            <a:off x="824552" y="145713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Source:</a:t>
            </a:r>
            <a:r>
              <a:rPr lang="en-AU" sz="2200">
                <a:uFill>
                  <a:noFill/>
                </a:uFill>
                <a:hlinkClick r:id="rId4"/>
              </a:rPr>
              <a:t> </a:t>
            </a:r>
            <a:r>
              <a:rPr lang="en-AU" sz="2200" u="sng">
                <a:solidFill>
                  <a:schemeClr val="hlink"/>
                </a:solidFill>
                <a:hlinkClick r:id="rId5"/>
              </a:rPr>
              <a:t>Kaggle Dataset</a:t>
            </a:r>
            <a:endParaRPr sz="2200" u="sng">
              <a:solidFill>
                <a:schemeClr val="hlink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Objective:</a:t>
            </a:r>
            <a:r>
              <a:rPr lang="en-AU" sz="2200"/>
              <a:t> Develop a more accurate and efficient NLP-based approach to automatically detect stress in social media text, enabling early intervention and improved mental health support.</a:t>
            </a:r>
            <a:endParaRPr b="1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g30b56fee4d3_1_45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7696200" y="2181213"/>
            <a:ext cx="411480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30b56fee4d3_1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Data Overview (2)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 sz="2200"/>
              <a:t>Stress Detection from Social Media Articles</a:t>
            </a:r>
            <a:endParaRPr b="1" sz="2200"/>
          </a:p>
        </p:txBody>
      </p:sp>
      <p:sp>
        <p:nvSpPr>
          <p:cNvPr id="271" name="Google Shape;271;g30b56fee4d3_1_45"/>
          <p:cNvSpPr txBox="1"/>
          <p:nvPr>
            <p:ph idx="1" type="body"/>
          </p:nvPr>
        </p:nvSpPr>
        <p:spPr>
          <a:xfrm>
            <a:off x="824552" y="145713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Datasets:</a:t>
            </a:r>
            <a:endParaRPr b="1" sz="2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AU" sz="1800"/>
              <a:t>Constructed four datasets using text articles from Reddit and Twitter.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AU" sz="1800"/>
              <a:t>Each article is labeled with a class value of '0' (Stress Negative) or '1' (Stress Positive).</a:t>
            </a:r>
            <a:endParaRPr sz="18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AU" sz="2200"/>
              <a:t>Dataset Descriptions:</a:t>
            </a:r>
            <a:endParaRPr b="1" sz="2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AU" sz="1800"/>
              <a:t>Reddit Combi:</a:t>
            </a:r>
            <a:r>
              <a:rPr lang="en-AU" sz="1800"/>
              <a:t> This dataset combines title and body text from stress and non-stress related subreddits.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AU" sz="1800"/>
              <a:t>Reddit Title:</a:t>
            </a:r>
            <a:r>
              <a:rPr lang="en-AU" sz="1800"/>
              <a:t> This dataset consists of titles from stress and non-stress related subreddits.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AU" sz="1800"/>
              <a:t>Twitter Full:</a:t>
            </a:r>
            <a:r>
              <a:rPr lang="en-AU" sz="1800"/>
              <a:t> This dataset contains stress and non-stress related tweets.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AU" sz="1800"/>
              <a:t>Twitter Non-Advert:</a:t>
            </a:r>
            <a:r>
              <a:rPr lang="en-AU" sz="1800"/>
              <a:t> This dataset is a denoised version of Twitter Full, removing potential advertisements.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b56fee4d3_1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Data Exploration (1)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 sz="2200"/>
              <a:t>Understanding the Data</a:t>
            </a:r>
            <a:endParaRPr b="1" sz="2200"/>
          </a:p>
        </p:txBody>
      </p:sp>
      <p:pic>
        <p:nvPicPr>
          <p:cNvPr id="278" name="Google Shape;278;g30b56fee4d3_1_25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7821950" y="2183150"/>
            <a:ext cx="3989050" cy="39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30b56fee4d3_1_25"/>
          <p:cNvSpPr txBox="1"/>
          <p:nvPr>
            <p:ph idx="1" type="body"/>
          </p:nvPr>
        </p:nvSpPr>
        <p:spPr>
          <a:xfrm>
            <a:off x="824552" y="145713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AU" sz="2000"/>
              <a:t>Explored the data using Python libraries like pandas to understand the number of rows, column names, and data types.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AU" sz="2000"/>
              <a:t>Examined the first few rows of each Data Frame to get a sense of the content and labels.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AU" sz="2000"/>
              <a:t>Checked for missing values and handled them by dropping rows with missing entries (dropna).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AU" sz="2000"/>
              <a:t>Preprocessed the data: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AU" sz="1600"/>
              <a:t>Dropped unnecessary columns (Reddit Combi).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AU" sz="1600"/>
              <a:t>Cleaned hashtags in Twitter data using regular expressions.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AU" sz="1600"/>
              <a:t>Concatenated all preprocessed Data Frames into a single one.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AU" sz="2000"/>
              <a:t>Analyzed the data distribution: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AU" sz="1600"/>
              <a:t>Visualized the distribution of stress labels using a bar chart.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AU" sz="1600"/>
              <a:t>Examined the distribution of text length for stress and non-stress articles using a histogram.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AU" sz="1600"/>
              <a:t>Generated word clouds to visualize frequently used words in stress and non-stress articles.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b56fee4d3_1_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/>
              <a:t>Data Exploration (2)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AU" sz="2200"/>
              <a:t>Understanding the Data</a:t>
            </a:r>
            <a:endParaRPr b="1" sz="2200"/>
          </a:p>
        </p:txBody>
      </p:sp>
      <p:sp>
        <p:nvSpPr>
          <p:cNvPr id="286" name="Google Shape;286;g30b56fee4d3_1_58"/>
          <p:cNvSpPr txBox="1"/>
          <p:nvPr>
            <p:ph idx="1" type="body"/>
          </p:nvPr>
        </p:nvSpPr>
        <p:spPr>
          <a:xfrm>
            <a:off x="824552" y="145713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AU" sz="1600"/>
              <a:t>Number of Rows and Columns:</a:t>
            </a:r>
            <a:endParaRPr b="1"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AU" sz="1400"/>
              <a:t>Reddit Combi: 3123 rows, 4 columns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AU" sz="1400"/>
              <a:t>Reddit Title: 5556 rows, 2 columns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AU" sz="1400"/>
              <a:t>Twitter Full: 8900 rows, 3 columns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AU" sz="1400"/>
              <a:t>Twitter Non-Advert: 2051 rows, 2 columns</a:t>
            </a:r>
            <a:endParaRPr sz="14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AU" sz="1600"/>
              <a:t>Data Types:</a:t>
            </a:r>
            <a:endParaRPr b="1"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en-AU" sz="1400"/>
              <a:t>title</a:t>
            </a:r>
            <a:r>
              <a:rPr lang="en-AU" sz="1400"/>
              <a:t>: object (text)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en-AU" sz="1400"/>
              <a:t>label</a:t>
            </a:r>
            <a:r>
              <a:rPr lang="en-AU" sz="1400"/>
              <a:t>: int64/</a:t>
            </a:r>
            <a:r>
              <a:rPr lang="en-AU" sz="1400"/>
              <a:t>boolean</a:t>
            </a:r>
            <a:r>
              <a:rPr lang="en-AU" sz="1400"/>
              <a:t> (stress label)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en-AU" sz="1400"/>
              <a:t>body</a:t>
            </a:r>
            <a:r>
              <a:rPr lang="en-AU" sz="1400"/>
              <a:t>: object (text) (only in Reddit Combi)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b="1" lang="en-AU" sz="1400"/>
              <a:t>hashtags</a:t>
            </a:r>
            <a:r>
              <a:rPr lang="en-AU" sz="1400"/>
              <a:t>: object (text) (only in Twitter Full)</a:t>
            </a:r>
            <a:endParaRPr sz="14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AU" sz="1600"/>
              <a:t>Missing Values:</a:t>
            </a:r>
            <a:endParaRPr b="1"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AU" sz="1400"/>
              <a:t>Handled missing values by dropping rows with missing entries in body column.</a:t>
            </a:r>
            <a:endParaRPr sz="14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en-AU" sz="1600"/>
              <a:t>Data Preprocessing:</a:t>
            </a:r>
            <a:endParaRPr b="1"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AU" sz="1400"/>
              <a:t>Dropped unnecessary columns in Reddit Combi.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AU" sz="1400"/>
              <a:t>Cleaned hashtags in Twitter Full using regular expressions.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AU" sz="1400"/>
              <a:t>Concatenated all datasets into a single DataFrame.</a:t>
            </a:r>
            <a:endParaRPr sz="14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400"/>
          </a:p>
        </p:txBody>
      </p:sp>
      <p:pic>
        <p:nvPicPr>
          <p:cNvPr id="287" name="Google Shape;287;g30b56fee4d3_1_58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8115300" y="1619250"/>
            <a:ext cx="38481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Institute of Data</dc:creator>
</cp:coreProperties>
</file>