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65" r:id="rId4"/>
    <p:sldId id="299" r:id="rId5"/>
    <p:sldId id="258" r:id="rId6"/>
    <p:sldId id="282" r:id="rId7"/>
    <p:sldId id="300" r:id="rId8"/>
    <p:sldId id="301" r:id="rId9"/>
    <p:sldId id="285" r:id="rId10"/>
    <p:sldId id="302" r:id="rId11"/>
    <p:sldId id="303" r:id="rId12"/>
    <p:sldId id="304" r:id="rId13"/>
    <p:sldId id="305" r:id="rId14"/>
    <p:sldId id="306" r:id="rId15"/>
    <p:sldId id="260" r:id="rId16"/>
    <p:sldId id="268" r:id="rId17"/>
    <p:sldId id="261" r:id="rId18"/>
    <p:sldId id="262" r:id="rId19"/>
    <p:sldId id="263" r:id="rId20"/>
    <p:sldId id="264" r:id="rId21"/>
    <p:sldId id="266" r:id="rId22"/>
    <p:sldId id="270" r:id="rId23"/>
    <p:sldId id="267" r:id="rId24"/>
    <p:sldId id="283" r:id="rId25"/>
    <p:sldId id="284" r:id="rId26"/>
    <p:sldId id="286" r:id="rId27"/>
    <p:sldId id="287" r:id="rId28"/>
    <p:sldId id="288" r:id="rId29"/>
    <p:sldId id="289" r:id="rId30"/>
    <p:sldId id="290" r:id="rId31"/>
    <p:sldId id="295" r:id="rId32"/>
    <p:sldId id="296" r:id="rId33"/>
    <p:sldId id="297" r:id="rId34"/>
    <p:sldId id="298" r:id="rId3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8163" autoAdjust="0"/>
  </p:normalViewPr>
  <p:slideViewPr>
    <p:cSldViewPr snapToGrid="0">
      <p:cViewPr varScale="1">
        <p:scale>
          <a:sx n="98" d="100"/>
          <a:sy n="98" d="100"/>
        </p:scale>
        <p:origin x="1424"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4173109F-E924-8549-8F4C-B443CC85BC8C}" type="datetimeFigureOut">
              <a:rPr lang="en-US" smtClean="0"/>
              <a:t>5/13/20</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E46FF723-9840-5C48-B613-B31BFF6014C5}" type="slidenum">
              <a:rPr lang="en-US" smtClean="0"/>
              <a:t>‹#›</a:t>
            </a:fld>
            <a:endParaRPr lang="en-US"/>
          </a:p>
        </p:txBody>
      </p:sp>
    </p:spTree>
    <p:extLst>
      <p:ext uri="{BB962C8B-B14F-4D97-AF65-F5344CB8AC3E}">
        <p14:creationId xmlns:p14="http://schemas.microsoft.com/office/powerpoint/2010/main" val="13170433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9" name="Google Shape;31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748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87" name="Google Shape;587;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195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97" name="Google Shape;597;p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267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0" name="Google Shape;570;p50: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71" name="Google Shape;571;p50: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23</a:t>
            </a:fld>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5610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2: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p5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756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53:notes"/>
          <p:cNvSpPr>
            <a:spLocks noGrp="1" noRot="1" noChangeAspect="1"/>
          </p:cNvSpPr>
          <p:nvPr>
            <p:ph type="sldImg" idx="2"/>
          </p:nvPr>
        </p:nvSpPr>
        <p:spPr>
          <a:xfrm>
            <a:off x="479425" y="617538"/>
            <a:ext cx="6370638" cy="3584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602" name="Google Shape;602;p53:notes"/>
          <p:cNvSpPr txBox="1">
            <a:spLocks noGrp="1"/>
          </p:cNvSpPr>
          <p:nvPr>
            <p:ph type="body" idx="1"/>
          </p:nvPr>
        </p:nvSpPr>
        <p:spPr>
          <a:xfrm>
            <a:off x="550625" y="4559916"/>
            <a:ext cx="6303242" cy="432086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5257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5:notes"/>
          <p:cNvSpPr>
            <a:spLocks noGrp="1" noRot="1" noChangeAspect="1"/>
          </p:cNvSpPr>
          <p:nvPr>
            <p:ph type="sldImg" idx="2"/>
          </p:nvPr>
        </p:nvSpPr>
        <p:spPr>
          <a:xfrm>
            <a:off x="479425" y="617538"/>
            <a:ext cx="6370638" cy="3584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611" name="Google Shape;611;p55:notes"/>
          <p:cNvSpPr txBox="1">
            <a:spLocks noGrp="1"/>
          </p:cNvSpPr>
          <p:nvPr>
            <p:ph type="body" idx="1"/>
          </p:nvPr>
        </p:nvSpPr>
        <p:spPr>
          <a:xfrm>
            <a:off x="550625" y="4559916"/>
            <a:ext cx="6303242" cy="432086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6625" tIns="48300" rIns="96625" bIns="48300" anchor="t" anchorCtr="0">
            <a:noAutofit/>
          </a:bodyPr>
          <a:lstStyle/>
          <a:p>
            <a:pPr marL="0" marR="0" lvl="0" indent="0" algn="l" rtl="0">
              <a:spcBef>
                <a:spcPts val="0"/>
              </a:spcBef>
              <a:spcAft>
                <a:spcPts val="0"/>
              </a:spcAft>
              <a:buNone/>
            </a:pPr>
            <a:r>
              <a:rPr lang="en-US"/>
              <a:t>Subtracting pointer is same as multiplying it by -1 and then adding it</a:t>
            </a: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863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0" name="Google Shape;620;p59: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Clr>
                <a:schemeClr val="dk1"/>
              </a:buClr>
              <a:buFont typeface="Arial"/>
              <a:buNone/>
            </a:pPr>
            <a:endParaRPr sz="1300" b="0" i="0" u="none" strike="noStrike" cap="none">
              <a:solidFill>
                <a:schemeClr val="dk1"/>
              </a:solidFill>
              <a:latin typeface="Calibri"/>
              <a:ea typeface="Calibri"/>
              <a:cs typeface="Calibri"/>
              <a:sym typeface="Calibri"/>
            </a:endParaRPr>
          </a:p>
        </p:txBody>
      </p:sp>
      <p:sp>
        <p:nvSpPr>
          <p:cNvPr id="621" name="Google Shape;621;p59: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rgbClr val="000000"/>
                </a:solidFill>
                <a:latin typeface="Calibri"/>
                <a:ea typeface="Calibri"/>
                <a:cs typeface="Calibri"/>
                <a:sym typeface="Calibri"/>
              </a:rPr>
              <a:t>27</a:t>
            </a:fld>
            <a:endParaRPr sz="13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6751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c7ff24390_0_12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g3c7ff24390_0_1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55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2874edf8d_0_152: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Animate them one at a time, brief selection, include the precedence operators</a:t>
            </a:r>
            <a:endParaRPr/>
          </a:p>
        </p:txBody>
      </p:sp>
      <p:sp>
        <p:nvSpPr>
          <p:cNvPr id="663" name="Google Shape;663;g22874edf8d_0_15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73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p62: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23" name="Google Shape;723;p62: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Calibri"/>
                <a:ea typeface="Calibri"/>
                <a:cs typeface="Calibri"/>
                <a:sym typeface="Calibri"/>
              </a:rPr>
              <a:t>30</a:t>
            </a:fld>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801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29" name="Google Shape;329;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0859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4:notes"/>
          <p:cNvSpPr>
            <a:spLocks noGrp="1" noRot="1" noChangeAspect="1"/>
          </p:cNvSpPr>
          <p:nvPr>
            <p:ph type="sldImg" idx="2"/>
          </p:nvPr>
        </p:nvSpPr>
        <p:spPr>
          <a:xfrm>
            <a:off x="481013" y="617538"/>
            <a:ext cx="6370637" cy="3584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732" name="Google Shape;732;p64:notes"/>
          <p:cNvSpPr txBox="1">
            <a:spLocks noGrp="1"/>
          </p:cNvSpPr>
          <p:nvPr>
            <p:ph type="body" idx="1"/>
          </p:nvPr>
        </p:nvSpPr>
        <p:spPr>
          <a:xfrm>
            <a:off x="550625" y="4559916"/>
            <a:ext cx="6303242" cy="432086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8636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67:notes"/>
          <p:cNvSpPr txBox="1">
            <a:spLocks noGrp="1"/>
          </p:cNvSpPr>
          <p:nvPr>
            <p:ph type="body" idx="1"/>
          </p:nvPr>
        </p:nvSpPr>
        <p:spPr>
          <a:xfrm>
            <a:off x="731520" y="4560570"/>
            <a:ext cx="5852160" cy="432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1" name="Google Shape;741;p6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571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68:notes"/>
          <p:cNvSpPr>
            <a:spLocks noGrp="1" noRot="1" noChangeAspect="1"/>
          </p:cNvSpPr>
          <p:nvPr>
            <p:ph type="sldImg" idx="2"/>
          </p:nvPr>
        </p:nvSpPr>
        <p:spPr>
          <a:xfrm>
            <a:off x="479425" y="617538"/>
            <a:ext cx="6370638" cy="3584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755" name="Google Shape;755;p68:notes"/>
          <p:cNvSpPr txBox="1">
            <a:spLocks noGrp="1"/>
          </p:cNvSpPr>
          <p:nvPr>
            <p:ph type="body" idx="1"/>
          </p:nvPr>
        </p:nvSpPr>
        <p:spPr>
          <a:xfrm>
            <a:off x="550625" y="4559916"/>
            <a:ext cx="6303242" cy="432086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231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09" name="Google Shape;509;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168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27" name="Google Shape;527;p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069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37" name="Google Shape;537;p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621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47" name="Google Shape;547;p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70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Imperfect analogy:  new locker or desk – there may be leftover garbage that prevents you from using it properly.</a:t>
            </a:r>
            <a:endParaRPr sz="1200" b="0" i="0" u="none" strike="noStrike" cap="none">
              <a:solidFill>
                <a:schemeClr val="dk1"/>
              </a:solidFill>
              <a:latin typeface="Calibri"/>
              <a:ea typeface="Calibri"/>
              <a:cs typeface="Calibri"/>
              <a:sym typeface="Calibri"/>
            </a:endParaRPr>
          </a:p>
        </p:txBody>
      </p:sp>
      <p:sp>
        <p:nvSpPr>
          <p:cNvPr id="557" name="Google Shape;557;p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811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5:notes"/>
          <p:cNvSpPr>
            <a:spLocks noGrp="1" noRot="1" noChangeAspect="1"/>
          </p:cNvSpPr>
          <p:nvPr>
            <p:ph type="sldImg" idx="2"/>
          </p:nvPr>
        </p:nvSpPr>
        <p:spPr>
          <a:xfrm>
            <a:off x="479425" y="617538"/>
            <a:ext cx="6370638" cy="3584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566" name="Google Shape;566;p65:notes"/>
          <p:cNvSpPr txBox="1">
            <a:spLocks noGrp="1"/>
          </p:cNvSpPr>
          <p:nvPr>
            <p:ph type="body" idx="1"/>
          </p:nvPr>
        </p:nvSpPr>
        <p:spPr>
          <a:xfrm>
            <a:off x="550625" y="4559916"/>
            <a:ext cx="6303300" cy="4320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6625" tIns="48300" rIns="96625" bIns="483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67" name="Google Shape;567;p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9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77" name="Google Shape;577;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645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40" name="Picture 39"/>
          <p:cNvPicPr/>
          <p:nvPr/>
        </p:nvPicPr>
        <p:blipFill>
          <a:blip r:embed="rId2"/>
          <a:stretch>
            <a:fillRect/>
          </a:stretch>
        </p:blipFill>
        <p:spPr>
          <a:xfrm>
            <a:off x="3602880" y="1604520"/>
            <a:ext cx="4984920" cy="3977280"/>
          </a:xfrm>
          <a:prstGeom prst="rect">
            <a:avLst/>
          </a:prstGeom>
          <a:ln>
            <a:noFill/>
          </a:ln>
        </p:spPr>
      </p:pic>
      <p:pic>
        <p:nvPicPr>
          <p:cNvPr id="41" name="Picture 40"/>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accent1"/>
              </a:buClr>
              <a:buSzPts val="1400"/>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609600" y="1600199"/>
            <a:ext cx="10972800" cy="484632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dt" idx="10"/>
          </p:nvPr>
        </p:nvSpPr>
        <p:spPr>
          <a:xfrm>
            <a:off x="609600" y="6356350"/>
            <a:ext cx="2844800" cy="365100"/>
          </a:xfrm>
          <a:prstGeom prst="rect">
            <a:avLst/>
          </a:prstGeom>
          <a:noFill/>
          <a:ln>
            <a:noFill/>
          </a:ln>
        </p:spPr>
        <p:txBody>
          <a:bodyPr spcFirstLastPara="1" wrap="square" lIns="91425" tIns="91425" rIns="91425" bIns="91425" anchor="ctr" anchorCtr="0">
            <a:noAutofit/>
          </a:bodyPr>
          <a:lstStyle>
            <a:lvl1pPr marL="0" lvl="0" indent="0"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14424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8"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9"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8"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9"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4"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75"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78"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9" name="Picture 78"/>
          <p:cNvPicPr/>
          <p:nvPr/>
        </p:nvPicPr>
        <p:blipFill>
          <a:blip r:embed="rId2"/>
          <a:stretch>
            <a:fillRect/>
          </a:stretch>
        </p:blipFill>
        <p:spPr>
          <a:xfrm>
            <a:off x="3602880" y="1604520"/>
            <a:ext cx="4984920" cy="3977280"/>
          </a:xfrm>
          <a:prstGeom prst="rect">
            <a:avLst/>
          </a:prstGeom>
          <a:ln>
            <a:noFill/>
          </a:ln>
        </p:spPr>
      </p:pic>
      <p:pic>
        <p:nvPicPr>
          <p:cNvPr id="80" name="Picture 79"/>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accent1"/>
              </a:buClr>
              <a:buSzPts val="1400"/>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609600" y="1600199"/>
            <a:ext cx="10972800" cy="484632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4499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a:stretch/>
        </p:blipFill>
        <p:spPr>
          <a:xfrm>
            <a:off x="0" y="6781801"/>
            <a:ext cx="12192000" cy="87313"/>
          </a:xfrm>
          <a:prstGeom prst="rect">
            <a:avLst/>
          </a:prstGeom>
          <a:noFill/>
          <a:ln>
            <a:noFill/>
          </a:ln>
        </p:spPr>
      </p:pic>
      <p:sp>
        <p:nvSpPr>
          <p:cNvPr id="33" name="Google Shape;33;p4"/>
          <p:cNvSpPr txBox="1">
            <a:spLocks noGrp="1"/>
          </p:cNvSpPr>
          <p:nvPr>
            <p:ph type="sldNum" idx="12"/>
          </p:nvPr>
        </p:nvSpPr>
        <p:spPr>
          <a:xfrm>
            <a:off x="9265138" y="579364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60606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sldNum" idx="12"/>
          </p:nvPr>
        </p:nvSpPr>
        <p:spPr>
          <a:xfrm>
            <a:off x="9347200" y="587613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3043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2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6400800"/>
            <a:ext cx="12191040" cy="456120"/>
          </a:xfrm>
          <a:prstGeom prst="rect">
            <a:avLst/>
          </a:prstGeom>
          <a:solidFill>
            <a:srgbClr val="BD582C"/>
          </a:solidFill>
          <a:ln>
            <a:noFill/>
          </a:ln>
        </p:spPr>
      </p:sp>
      <p:sp>
        <p:nvSpPr>
          <p:cNvPr id="9" name="CustomShape 2"/>
          <p:cNvSpPr/>
          <p:nvPr/>
        </p:nvSpPr>
        <p:spPr>
          <a:xfrm>
            <a:off x="0" y="6334200"/>
            <a:ext cx="12191040" cy="64800"/>
          </a:xfrm>
          <a:prstGeom prst="rect">
            <a:avLst/>
          </a:prstGeom>
          <a:solidFill>
            <a:srgbClr val="E48312"/>
          </a:solidFill>
          <a:ln>
            <a:noFill/>
          </a:ln>
        </p:spPr>
      </p:sp>
      <p:sp>
        <p:nvSpPr>
          <p:cNvPr id="2" name="Line 3"/>
          <p:cNvSpPr/>
          <p:nvPr/>
        </p:nvSpPr>
        <p:spPr>
          <a:xfrm>
            <a:off x="1193400" y="1737720"/>
            <a:ext cx="9966960" cy="0"/>
          </a:xfrm>
          <a:prstGeom prst="line">
            <a:avLst/>
          </a:prstGeom>
          <a:ln w="6480">
            <a:solidFill>
              <a:srgbClr val="808080"/>
            </a:solidFill>
            <a:round/>
          </a:ln>
        </p:spPr>
      </p:sp>
      <p:sp>
        <p:nvSpPr>
          <p:cNvPr id="3" name="CustomShape 4"/>
          <p:cNvSpPr/>
          <p:nvPr/>
        </p:nvSpPr>
        <p:spPr>
          <a:xfrm>
            <a:off x="3240" y="6400800"/>
            <a:ext cx="12187800" cy="456120"/>
          </a:xfrm>
          <a:prstGeom prst="rect">
            <a:avLst/>
          </a:prstGeom>
          <a:solidFill>
            <a:srgbClr val="BD582C"/>
          </a:solidFill>
          <a:ln>
            <a:noFill/>
          </a:ln>
        </p:spPr>
      </p:sp>
      <p:sp>
        <p:nvSpPr>
          <p:cNvPr id="4" name="CustomShape 5"/>
          <p:cNvSpPr/>
          <p:nvPr/>
        </p:nvSpPr>
        <p:spPr>
          <a:xfrm>
            <a:off x="0" y="6334200"/>
            <a:ext cx="12187800" cy="63000"/>
          </a:xfrm>
          <a:prstGeom prst="rect">
            <a:avLst/>
          </a:prstGeom>
          <a:solidFill>
            <a:srgbClr val="E48312"/>
          </a:solidFill>
          <a:ln>
            <a:noFill/>
          </a:ln>
        </p:spPr>
      </p:sp>
      <p:sp>
        <p:nvSpPr>
          <p:cNvPr id="5" name="Line 6"/>
          <p:cNvSpPr/>
          <p:nvPr/>
        </p:nvSpPr>
        <p:spPr>
          <a:xfrm>
            <a:off x="1207440" y="4343400"/>
            <a:ext cx="9875520" cy="0"/>
          </a:xfrm>
          <a:prstGeom prst="line">
            <a:avLst/>
          </a:prstGeom>
          <a:ln w="6480">
            <a:solidFill>
              <a:srgbClr val="808080"/>
            </a:solidFill>
            <a:round/>
          </a:ln>
        </p:spPr>
      </p:sp>
      <p:sp>
        <p:nvSpPr>
          <p:cNvPr id="6" name="PlaceHolder 7"/>
          <p:cNvSpPr>
            <a:spLocks noGrp="1"/>
          </p:cNvSpPr>
          <p:nvPr>
            <p:ph type="title"/>
          </p:nvPr>
        </p:nvSpPr>
        <p:spPr>
          <a:xfrm>
            <a:off x="609480" y="273600"/>
            <a:ext cx="10972080" cy="1144800"/>
          </a:xfrm>
          <a:prstGeom prst="rect">
            <a:avLst/>
          </a:prstGeom>
        </p:spPr>
        <p:txBody>
          <a:bodyPr lIns="0" tIns="0" rIns="0" bIns="0" anchor="ctr"/>
          <a:lstStyle/>
          <a:p>
            <a:r>
              <a:rPr lang="en-US">
                <a:latin typeface="Arial"/>
              </a:rPr>
              <a:t>Click to edit the title text format</a:t>
            </a:r>
            <a:endParaRPr/>
          </a:p>
        </p:txBody>
      </p:sp>
      <p:sp>
        <p:nvSpPr>
          <p:cNvPr id="7" name="PlaceHolder 8"/>
          <p:cNvSpPr>
            <a:spLocks noGrp="1"/>
          </p:cNvSpPr>
          <p:nvPr>
            <p:ph type="body"/>
          </p:nvPr>
        </p:nvSpPr>
        <p:spPr>
          <a:xfrm>
            <a:off x="609480" y="1604520"/>
            <a:ext cx="1072800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7"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6400800"/>
            <a:ext cx="12191040" cy="456120"/>
          </a:xfrm>
          <a:prstGeom prst="rect">
            <a:avLst/>
          </a:prstGeom>
          <a:solidFill>
            <a:srgbClr val="BD582C"/>
          </a:solidFill>
          <a:ln>
            <a:noFill/>
          </a:ln>
        </p:spPr>
      </p:sp>
      <p:sp>
        <p:nvSpPr>
          <p:cNvPr id="43" name="CustomShape 2"/>
          <p:cNvSpPr/>
          <p:nvPr/>
        </p:nvSpPr>
        <p:spPr>
          <a:xfrm>
            <a:off x="0" y="6334200"/>
            <a:ext cx="12191040" cy="64800"/>
          </a:xfrm>
          <a:prstGeom prst="rect">
            <a:avLst/>
          </a:prstGeom>
          <a:solidFill>
            <a:srgbClr val="E48312"/>
          </a:solidFill>
          <a:ln>
            <a:noFill/>
          </a:ln>
        </p:spPr>
      </p:sp>
      <p:sp>
        <p:nvSpPr>
          <p:cNvPr id="44" name="Line 3"/>
          <p:cNvSpPr/>
          <p:nvPr/>
        </p:nvSpPr>
        <p:spPr>
          <a:xfrm>
            <a:off x="1193400" y="1737720"/>
            <a:ext cx="9966960" cy="0"/>
          </a:xfrm>
          <a:prstGeom prst="line">
            <a:avLst/>
          </a:prstGeom>
          <a:ln w="6480">
            <a:solidFill>
              <a:srgbClr val="808080"/>
            </a:solidFill>
            <a:round/>
          </a:ln>
        </p:spPr>
      </p:sp>
      <p:sp>
        <p:nvSpPr>
          <p:cNvPr id="45"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46" name="PlaceHolder 5"/>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097280" y="758880"/>
            <a:ext cx="10057320" cy="3565080"/>
          </a:xfrm>
          <a:prstGeom prst="rect">
            <a:avLst/>
          </a:prstGeom>
          <a:noFill/>
          <a:ln>
            <a:noFill/>
          </a:ln>
        </p:spPr>
        <p:txBody>
          <a:bodyPr lIns="90000" tIns="45000" rIns="90000" bIns="45000" anchor="b"/>
          <a:lstStyle/>
          <a:p>
            <a:pPr>
              <a:lnSpc>
                <a:spcPct val="100000"/>
              </a:lnSpc>
            </a:pPr>
            <a:r>
              <a:rPr lang="en-US" sz="8000" dirty="0">
                <a:solidFill>
                  <a:srgbClr val="637052"/>
                </a:solidFill>
                <a:latin typeface="Calibri Light"/>
              </a:rPr>
              <a:t>Introduction to C</a:t>
            </a:r>
            <a:endParaRPr lang="en-US" sz="8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C Syntax: True or False</a:t>
            </a:r>
            <a:endParaRPr/>
          </a:p>
        </p:txBody>
      </p:sp>
      <p:sp>
        <p:nvSpPr>
          <p:cNvPr id="570" name="Google Shape;570;p58"/>
          <p:cNvSpPr txBox="1">
            <a:spLocks noGrp="1"/>
          </p:cNvSpPr>
          <p:nvPr>
            <p:ph type="body" idx="1"/>
          </p:nvPr>
        </p:nvSpPr>
        <p:spPr>
          <a:xfrm>
            <a:off x="609600" y="2011680"/>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No explicit Boolean type in C  (unlike Java)</a:t>
            </a:r>
            <a:endParaRPr dirty="0"/>
          </a:p>
          <a:p>
            <a:pPr marL="342900" indent="-342900"/>
            <a:r>
              <a:rPr lang="en-US" dirty="0"/>
              <a:t>What evaluates to FALSE in C?</a:t>
            </a:r>
            <a:endParaRPr dirty="0"/>
          </a:p>
          <a:p>
            <a:pPr marL="742950" lvl="1" indent="-285750"/>
            <a:r>
              <a:rPr lang="en-US" dirty="0"/>
              <a:t>0 (integer)</a:t>
            </a:r>
            <a:endParaRPr dirty="0"/>
          </a:p>
          <a:p>
            <a:pPr marL="742950" lvl="1" indent="-285750"/>
            <a:r>
              <a:rPr lang="en-US" dirty="0"/>
              <a:t>NULL (a special kind of </a:t>
            </a:r>
            <a:r>
              <a:rPr lang="en-US" i="1" dirty="0"/>
              <a:t>pointer</a:t>
            </a:r>
            <a:r>
              <a:rPr lang="en-US" dirty="0"/>
              <a:t>: more on this later)</a:t>
            </a:r>
            <a:endParaRPr dirty="0"/>
          </a:p>
          <a:p>
            <a:pPr marL="342900" indent="-342900"/>
            <a:r>
              <a:rPr lang="en-US" dirty="0"/>
              <a:t>What evaluates to TRUE in C?</a:t>
            </a:r>
            <a:endParaRPr dirty="0"/>
          </a:p>
          <a:p>
            <a:pPr marL="742950" lvl="1" indent="-285750"/>
            <a:r>
              <a:rPr lang="en-US" dirty="0"/>
              <a:t>Anything that isn’t false is true</a:t>
            </a:r>
            <a:endParaRPr dirty="0"/>
          </a:p>
          <a:p>
            <a:pPr marL="742950" lvl="1" indent="-285750"/>
            <a:r>
              <a:rPr lang="en-US" dirty="0"/>
              <a:t>Same idea as in Scheme: only #f is false, anything else is true!</a:t>
            </a:r>
            <a:endParaRPr dirty="0"/>
          </a:p>
        </p:txBody>
      </p:sp>
    </p:spTree>
    <p:extLst>
      <p:ext uri="{BB962C8B-B14F-4D97-AF65-F5344CB8AC3E}">
        <p14:creationId xmlns:p14="http://schemas.microsoft.com/office/powerpoint/2010/main" val="75384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C Syntax: Control Flow</a:t>
            </a:r>
            <a:endParaRPr/>
          </a:p>
        </p:txBody>
      </p:sp>
      <p:sp>
        <p:nvSpPr>
          <p:cNvPr id="580" name="Google Shape;580;p59"/>
          <p:cNvSpPr txBox="1">
            <a:spLocks noGrp="1"/>
          </p:cNvSpPr>
          <p:nvPr>
            <p:ph type="body" idx="1"/>
          </p:nvPr>
        </p:nvSpPr>
        <p:spPr>
          <a:xfrm>
            <a:off x="609600" y="1875156"/>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Should be similar to what you’ve seen before</a:t>
            </a:r>
            <a:endParaRPr dirty="0"/>
          </a:p>
          <a:p>
            <a:pPr marL="742950" lvl="1" indent="-285750"/>
            <a:r>
              <a:rPr lang="en-US" dirty="0">
                <a:latin typeface="Courier New"/>
                <a:ea typeface="Courier New"/>
                <a:cs typeface="Courier New"/>
                <a:sym typeface="Courier New"/>
              </a:rPr>
              <a:t>if-else</a:t>
            </a:r>
            <a:endParaRPr dirty="0"/>
          </a:p>
          <a:p>
            <a:pPr marL="1143000" lvl="2" indent="-228600"/>
            <a:r>
              <a:rPr lang="en-US" dirty="0">
                <a:latin typeface="Courier New"/>
                <a:ea typeface="Courier New"/>
                <a:cs typeface="Courier New"/>
                <a:sym typeface="Courier New"/>
              </a:rPr>
              <a:t>if (expression) statement</a:t>
            </a:r>
            <a:endParaRPr dirty="0"/>
          </a:p>
          <a:p>
            <a:pPr marL="1143000" lvl="2" indent="-228600"/>
            <a:r>
              <a:rPr lang="en-US" dirty="0">
                <a:latin typeface="Courier New"/>
                <a:ea typeface="Courier New"/>
                <a:cs typeface="Courier New"/>
                <a:sym typeface="Courier New"/>
              </a:rPr>
              <a:t>if (expression) statement1</a:t>
            </a:r>
            <a:endParaRPr dirty="0"/>
          </a:p>
          <a:p>
            <a:pPr marL="1143000" lvl="2" indent="-228600">
              <a:buNone/>
            </a:pPr>
            <a:r>
              <a:rPr lang="en-US" dirty="0">
                <a:latin typeface="Courier New"/>
                <a:ea typeface="Courier New"/>
                <a:cs typeface="Courier New"/>
                <a:sym typeface="Courier New"/>
              </a:rPr>
              <a:t>	else statement2</a:t>
            </a:r>
            <a:endParaRPr dirty="0"/>
          </a:p>
          <a:p>
            <a:pPr marL="742950" lvl="1" indent="-285750"/>
            <a:r>
              <a:rPr lang="en-US" dirty="0">
                <a:latin typeface="Courier New"/>
                <a:ea typeface="Courier New"/>
                <a:cs typeface="Courier New"/>
                <a:sym typeface="Courier New"/>
              </a:rPr>
              <a:t>while</a:t>
            </a:r>
            <a:endParaRPr dirty="0"/>
          </a:p>
          <a:p>
            <a:pPr marL="1143000" lvl="2" indent="-228600"/>
            <a:r>
              <a:rPr lang="en-US" dirty="0">
                <a:latin typeface="Courier New"/>
                <a:ea typeface="Courier New"/>
                <a:cs typeface="Courier New"/>
                <a:sym typeface="Courier New"/>
              </a:rPr>
              <a:t>while (expression)</a:t>
            </a:r>
            <a:endParaRPr dirty="0"/>
          </a:p>
          <a:p>
            <a:pPr marL="1143000" lvl="2" indent="-228600">
              <a:buNone/>
            </a:pPr>
            <a:r>
              <a:rPr lang="en-US" dirty="0">
                <a:latin typeface="Courier New"/>
                <a:ea typeface="Courier New"/>
                <a:cs typeface="Courier New"/>
                <a:sym typeface="Courier New"/>
              </a:rPr>
              <a:t>    statement</a:t>
            </a:r>
            <a:endParaRPr dirty="0"/>
          </a:p>
          <a:p>
            <a:pPr marL="1143000" lvl="2" indent="-228600"/>
            <a:r>
              <a:rPr lang="en-US" dirty="0">
                <a:latin typeface="Courier New"/>
                <a:ea typeface="Courier New"/>
                <a:cs typeface="Courier New"/>
                <a:sym typeface="Courier New"/>
              </a:rPr>
              <a:t>do</a:t>
            </a:r>
            <a:endParaRPr dirty="0"/>
          </a:p>
          <a:p>
            <a:pPr marL="1143000" lvl="2" indent="-228600">
              <a:buNone/>
            </a:pPr>
            <a:r>
              <a:rPr lang="en-US" dirty="0">
                <a:latin typeface="Courier New"/>
                <a:ea typeface="Courier New"/>
                <a:cs typeface="Courier New"/>
                <a:sym typeface="Courier New"/>
              </a:rPr>
              <a:t>    statement</a:t>
            </a:r>
            <a:endParaRPr dirty="0"/>
          </a:p>
          <a:p>
            <a:pPr marL="1143000" lvl="2" indent="-228600">
              <a:buNone/>
            </a:pPr>
            <a:r>
              <a:rPr lang="en-US" dirty="0">
                <a:latin typeface="Courier New"/>
                <a:ea typeface="Courier New"/>
                <a:cs typeface="Courier New"/>
                <a:sym typeface="Courier New"/>
              </a:rPr>
              <a:t>	while (expression);</a:t>
            </a:r>
            <a:endParaRPr dirty="0"/>
          </a:p>
        </p:txBody>
      </p:sp>
    </p:spTree>
    <p:extLst>
      <p:ext uri="{BB962C8B-B14F-4D97-AF65-F5344CB8AC3E}">
        <p14:creationId xmlns:p14="http://schemas.microsoft.com/office/powerpoint/2010/main" val="133231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C Syntax: Control Flow</a:t>
            </a:r>
            <a:endParaRPr/>
          </a:p>
        </p:txBody>
      </p:sp>
      <p:sp>
        <p:nvSpPr>
          <p:cNvPr id="590" name="Google Shape;590;p60"/>
          <p:cNvSpPr txBox="1">
            <a:spLocks noGrp="1"/>
          </p:cNvSpPr>
          <p:nvPr>
            <p:ph type="body" idx="1"/>
          </p:nvPr>
        </p:nvSpPr>
        <p:spPr>
          <a:xfrm>
            <a:off x="609600" y="1875156"/>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Should be similar to what you’ve seen before</a:t>
            </a:r>
            <a:endParaRPr dirty="0">
              <a:latin typeface="Courier New"/>
              <a:ea typeface="Courier New"/>
              <a:cs typeface="Courier New"/>
              <a:sym typeface="Courier New"/>
            </a:endParaRPr>
          </a:p>
          <a:p>
            <a:pPr marL="742950" lvl="1" indent="-285750"/>
            <a:r>
              <a:rPr lang="en-US" dirty="0">
                <a:latin typeface="Courier New"/>
                <a:ea typeface="Courier New"/>
                <a:cs typeface="Courier New"/>
                <a:sym typeface="Courier New"/>
              </a:rPr>
              <a:t>for</a:t>
            </a:r>
            <a:endParaRPr dirty="0"/>
          </a:p>
          <a:p>
            <a:pPr marL="1143000" lvl="2" indent="-228600"/>
            <a:r>
              <a:rPr lang="en-US" dirty="0">
                <a:latin typeface="Courier New"/>
                <a:ea typeface="Courier New"/>
                <a:cs typeface="Courier New"/>
                <a:sym typeface="Courier New"/>
              </a:rPr>
              <a:t>for (initialize; check; update) 	statement</a:t>
            </a:r>
            <a:endParaRPr dirty="0"/>
          </a:p>
          <a:p>
            <a:pPr marL="742950" lvl="1" indent="-285750"/>
            <a:r>
              <a:rPr lang="en-US" dirty="0">
                <a:latin typeface="Courier New"/>
                <a:ea typeface="Courier New"/>
                <a:cs typeface="Courier New"/>
                <a:sym typeface="Courier New"/>
              </a:rPr>
              <a:t>switch</a:t>
            </a:r>
            <a:endParaRPr dirty="0"/>
          </a:p>
          <a:p>
            <a:pPr marL="1143000" lvl="2" indent="-228600"/>
            <a:r>
              <a:rPr lang="en-US" dirty="0">
                <a:latin typeface="Courier New"/>
                <a:ea typeface="Courier New"/>
                <a:cs typeface="Courier New"/>
                <a:sym typeface="Courier New"/>
              </a:rPr>
              <a:t>switch (expression) {</a:t>
            </a:r>
            <a:endParaRPr dirty="0"/>
          </a:p>
          <a:p>
            <a:pPr marL="1143000" lvl="2" indent="-228600">
              <a:buNone/>
            </a:pPr>
            <a:r>
              <a:rPr lang="en-US" dirty="0">
                <a:latin typeface="Courier New"/>
                <a:ea typeface="Courier New"/>
                <a:cs typeface="Courier New"/>
                <a:sym typeface="Courier New"/>
              </a:rPr>
              <a:t>		case const1:    statements</a:t>
            </a:r>
            <a:endParaRPr dirty="0"/>
          </a:p>
          <a:p>
            <a:pPr marL="1143000" lvl="2" indent="-228600">
              <a:buNone/>
            </a:pPr>
            <a:r>
              <a:rPr lang="en-US" dirty="0">
                <a:latin typeface="Courier New"/>
                <a:ea typeface="Courier New"/>
                <a:cs typeface="Courier New"/>
                <a:sym typeface="Courier New"/>
              </a:rPr>
              <a:t>		case const2:    statements</a:t>
            </a:r>
            <a:endParaRPr dirty="0"/>
          </a:p>
          <a:p>
            <a:pPr marL="1143000" lvl="2" indent="-228600">
              <a:buNone/>
            </a:pPr>
            <a:r>
              <a:rPr lang="en-US" dirty="0">
                <a:latin typeface="Courier New"/>
                <a:ea typeface="Courier New"/>
                <a:cs typeface="Courier New"/>
                <a:sym typeface="Courier New"/>
              </a:rPr>
              <a:t>		default:        statements</a:t>
            </a:r>
            <a:endParaRPr dirty="0"/>
          </a:p>
          <a:p>
            <a:pPr marL="1143000" lvl="2" indent="-228600">
              <a:buNone/>
            </a:pPr>
            <a:r>
              <a:rPr lang="en-US" dirty="0">
                <a:latin typeface="Courier New"/>
                <a:ea typeface="Courier New"/>
                <a:cs typeface="Courier New"/>
                <a:sym typeface="Courier New"/>
              </a:rPr>
              <a:t>	}</a:t>
            </a:r>
            <a:endParaRPr dirty="0"/>
          </a:p>
          <a:p>
            <a:pPr marL="1143000" lvl="2" indent="-228600"/>
            <a:r>
              <a:rPr lang="en-US" dirty="0">
                <a:latin typeface="Courier New"/>
                <a:ea typeface="Courier New"/>
                <a:cs typeface="Courier New"/>
                <a:sym typeface="Courier New"/>
              </a:rPr>
              <a:t>break</a:t>
            </a:r>
            <a:endParaRPr dirty="0"/>
          </a:p>
        </p:txBody>
      </p:sp>
    </p:spTree>
    <p:extLst>
      <p:ext uri="{BB962C8B-B14F-4D97-AF65-F5344CB8AC3E}">
        <p14:creationId xmlns:p14="http://schemas.microsoft.com/office/powerpoint/2010/main" val="197562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sz="4200">
                <a:latin typeface="Courier New"/>
                <a:ea typeface="Courier New"/>
                <a:cs typeface="Courier New"/>
                <a:sym typeface="Courier New"/>
              </a:rPr>
              <a:t>switch</a:t>
            </a:r>
            <a:r>
              <a:rPr lang="en-US"/>
              <a:t> and </a:t>
            </a:r>
            <a:r>
              <a:rPr lang="en-US" sz="4200">
                <a:latin typeface="Courier New"/>
                <a:ea typeface="Courier New"/>
                <a:cs typeface="Courier New"/>
                <a:sym typeface="Courier New"/>
              </a:rPr>
              <a:t>break</a:t>
            </a:r>
            <a:endParaRPr sz="4200">
              <a:latin typeface="Courier New"/>
              <a:ea typeface="Courier New"/>
              <a:cs typeface="Courier New"/>
              <a:sym typeface="Courier New"/>
            </a:endParaRPr>
          </a:p>
        </p:txBody>
      </p:sp>
      <p:sp>
        <p:nvSpPr>
          <p:cNvPr id="600" name="Google Shape;600;p61"/>
          <p:cNvSpPr txBox="1">
            <a:spLocks noGrp="1"/>
          </p:cNvSpPr>
          <p:nvPr>
            <p:ph type="body" idx="1"/>
          </p:nvPr>
        </p:nvSpPr>
        <p:spPr>
          <a:xfrm>
            <a:off x="609600" y="1737042"/>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Case statement (</a:t>
            </a:r>
            <a:r>
              <a:rPr lang="en-US" sz="3000" dirty="0">
                <a:latin typeface="Courier New"/>
                <a:ea typeface="Courier New"/>
                <a:cs typeface="Courier New"/>
                <a:sym typeface="Courier New"/>
              </a:rPr>
              <a:t>switch</a:t>
            </a:r>
            <a:r>
              <a:rPr lang="en-US" dirty="0"/>
              <a:t>) requires proper placement of </a:t>
            </a:r>
            <a:r>
              <a:rPr lang="en-US" sz="3000" dirty="0">
                <a:latin typeface="Courier New"/>
                <a:ea typeface="Courier New"/>
                <a:cs typeface="Courier New"/>
                <a:sym typeface="Courier New"/>
              </a:rPr>
              <a:t>break</a:t>
            </a:r>
            <a:r>
              <a:rPr lang="en-US" dirty="0"/>
              <a:t> to work properly</a:t>
            </a:r>
            <a:endParaRPr dirty="0"/>
          </a:p>
          <a:p>
            <a:pPr marL="742950" lvl="1" indent="-285750"/>
            <a:r>
              <a:rPr lang="en-US" dirty="0"/>
              <a:t>“Fall through” effect:  will execute all cases until a </a:t>
            </a:r>
            <a:r>
              <a:rPr lang="en-US" sz="2600" dirty="0">
                <a:latin typeface="Courier New"/>
                <a:ea typeface="Courier New"/>
                <a:cs typeface="Courier New"/>
                <a:sym typeface="Courier New"/>
              </a:rPr>
              <a:t>break</a:t>
            </a:r>
            <a:r>
              <a:rPr lang="en-US" dirty="0"/>
              <a:t> is found</a:t>
            </a:r>
            <a:endParaRPr sz="2600" dirty="0"/>
          </a:p>
          <a:p>
            <a:pPr marL="342900" indent="-139700">
              <a:buNone/>
            </a:pPr>
            <a:endParaRPr dirty="0">
              <a:latin typeface="Courier"/>
              <a:ea typeface="Courier"/>
              <a:cs typeface="Courier"/>
              <a:sym typeface="Courier"/>
            </a:endParaRPr>
          </a:p>
          <a:p>
            <a:pPr marL="342900" indent="-139700">
              <a:buNone/>
            </a:pPr>
            <a:endParaRPr dirty="0">
              <a:latin typeface="Courier"/>
              <a:ea typeface="Courier"/>
              <a:cs typeface="Courier"/>
              <a:sym typeface="Courier"/>
            </a:endParaRPr>
          </a:p>
          <a:p>
            <a:pPr marL="342900" indent="-139700">
              <a:buNone/>
            </a:pPr>
            <a:endParaRPr dirty="0">
              <a:latin typeface="Courier"/>
              <a:ea typeface="Courier"/>
              <a:cs typeface="Courier"/>
              <a:sym typeface="Courier"/>
            </a:endParaRPr>
          </a:p>
          <a:p>
            <a:pPr marL="742950" lvl="1" indent="-107950">
              <a:buNone/>
            </a:pPr>
            <a:endParaRPr dirty="0">
              <a:latin typeface="Courier"/>
              <a:ea typeface="Courier"/>
              <a:cs typeface="Courier"/>
              <a:sym typeface="Courier"/>
            </a:endParaRPr>
          </a:p>
          <a:p>
            <a:pPr marL="742950" lvl="1" indent="-285750"/>
            <a:r>
              <a:rPr lang="en-US" dirty="0"/>
              <a:t>In certain cases, can take advantage of this!</a:t>
            </a:r>
            <a:endParaRPr dirty="0"/>
          </a:p>
        </p:txBody>
      </p:sp>
      <p:sp>
        <p:nvSpPr>
          <p:cNvPr id="604" name="Google Shape;604;p61"/>
          <p:cNvSpPr txBox="1"/>
          <p:nvPr/>
        </p:nvSpPr>
        <p:spPr>
          <a:xfrm>
            <a:off x="3352800" y="3657600"/>
            <a:ext cx="6035040" cy="2286000"/>
          </a:xfrm>
          <a:prstGeom prst="rect">
            <a:avLst/>
          </a:prstGeom>
          <a:noFill/>
          <a:ln>
            <a:noFill/>
          </a:ln>
        </p:spPr>
        <p:txBody>
          <a:bodyPr spcFirstLastPara="1" wrap="square" lIns="91425" tIns="45700" rIns="91425" bIns="45700" anchor="t" anchorCtr="0">
            <a:noAutofit/>
          </a:bodyPr>
          <a:lstStyle/>
          <a:p>
            <a:pPr>
              <a:buClr>
                <a:schemeClr val="dk1"/>
              </a:buClr>
            </a:pPr>
            <a:r>
              <a:rPr lang="en-US" sz="2400">
                <a:solidFill>
                  <a:schemeClr val="dk1"/>
                </a:solidFill>
                <a:latin typeface="Courier New"/>
                <a:ea typeface="Courier New"/>
                <a:cs typeface="Courier New"/>
                <a:sym typeface="Courier New"/>
              </a:rPr>
              <a:t>switch(ch){ </a:t>
            </a:r>
            <a:endParaRPr/>
          </a:p>
          <a:p>
            <a:pPr>
              <a:buClr>
                <a:schemeClr val="dk1"/>
              </a:buClr>
            </a:pPr>
            <a:r>
              <a:rPr lang="en-US" sz="2400">
                <a:solidFill>
                  <a:schemeClr val="dk1"/>
                </a:solidFill>
                <a:latin typeface="Courier New"/>
                <a:ea typeface="Courier New"/>
                <a:cs typeface="Courier New"/>
                <a:sym typeface="Courier New"/>
              </a:rPr>
              <a:t>  case ‘+’: … /* does + and - */</a:t>
            </a:r>
            <a:endParaRPr/>
          </a:p>
          <a:p>
            <a:pPr>
              <a:buClr>
                <a:schemeClr val="dk1"/>
              </a:buClr>
            </a:pPr>
            <a:r>
              <a:rPr lang="en-US" sz="2400">
                <a:solidFill>
                  <a:schemeClr val="dk1"/>
                </a:solidFill>
                <a:latin typeface="Courier New"/>
                <a:ea typeface="Courier New"/>
                <a:cs typeface="Courier New"/>
                <a:sym typeface="Courier New"/>
              </a:rPr>
              <a:t>  case ‘-’: … break;</a:t>
            </a:r>
            <a:endParaRPr/>
          </a:p>
          <a:p>
            <a:pPr>
              <a:buClr>
                <a:schemeClr val="dk1"/>
              </a:buClr>
            </a:pPr>
            <a:r>
              <a:rPr lang="en-US" sz="2400">
                <a:solidFill>
                  <a:schemeClr val="dk1"/>
                </a:solidFill>
                <a:latin typeface="Courier New"/>
                <a:ea typeface="Courier New"/>
                <a:cs typeface="Courier New"/>
                <a:sym typeface="Courier New"/>
              </a:rPr>
              <a:t>  case ‘*’: … break;</a:t>
            </a:r>
            <a:endParaRPr/>
          </a:p>
          <a:p>
            <a:pPr>
              <a:buClr>
                <a:schemeClr val="dk1"/>
              </a:buClr>
            </a:pPr>
            <a:r>
              <a:rPr lang="en-US" sz="2400">
                <a:solidFill>
                  <a:schemeClr val="dk1"/>
                </a:solidFill>
                <a:latin typeface="Courier New"/>
                <a:ea typeface="Courier New"/>
                <a:cs typeface="Courier New"/>
                <a:sym typeface="Courier New"/>
              </a:rPr>
              <a:t>  default: …</a:t>
            </a:r>
            <a:endParaRPr/>
          </a:p>
          <a:p>
            <a:pPr>
              <a:buClr>
                <a:schemeClr val="dk1"/>
              </a:buClr>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91863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4"/>
          <p:cNvGrpSpPr>
            <a:grpSpLocks/>
          </p:cNvGrpSpPr>
          <p:nvPr/>
        </p:nvGrpSpPr>
        <p:grpSpPr bwMode="auto">
          <a:xfrm>
            <a:off x="8619597" y="142878"/>
            <a:ext cx="2878138" cy="6459539"/>
            <a:chOff x="3947" y="154"/>
            <a:chExt cx="1813" cy="4069"/>
          </a:xfrm>
        </p:grpSpPr>
        <p:sp>
          <p:nvSpPr>
            <p:cNvPr id="64" name="Rectangle 32"/>
            <p:cNvSpPr>
              <a:spLocks noChangeArrowheads="1"/>
            </p:cNvSpPr>
            <p:nvPr/>
          </p:nvSpPr>
          <p:spPr bwMode="auto">
            <a:xfrm>
              <a:off x="4055" y="154"/>
              <a:ext cx="1609" cy="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dirty="0">
                  <a:latin typeface="Courier New" charset="0"/>
                </a:rPr>
                <a:t>Name of array (Note that all elements of this array have the same name, </a:t>
              </a:r>
              <a:r>
                <a:rPr lang="en-US" b="1" dirty="0">
                  <a:latin typeface="Courier New" charset="0"/>
                </a:rPr>
                <a:t>c</a:t>
              </a:r>
              <a:r>
                <a:rPr lang="en-US" dirty="0">
                  <a:latin typeface="Courier New" charset="0"/>
                </a:rPr>
                <a:t>)</a:t>
              </a:r>
            </a:p>
            <a:p>
              <a:pPr>
                <a:spcBef>
                  <a:spcPct val="0"/>
                </a:spcBef>
              </a:pPr>
              <a:endParaRPr lang="en-US" sz="1400" dirty="0">
                <a:solidFill>
                  <a:schemeClr val="tx1"/>
                </a:solidFill>
                <a:latin typeface="Courier New" charset="0"/>
              </a:endParaRPr>
            </a:p>
          </p:txBody>
        </p:sp>
        <p:sp>
          <p:nvSpPr>
            <p:cNvPr id="65" name="Rectangle 45"/>
            <p:cNvSpPr>
              <a:spLocks noChangeArrowheads="1"/>
            </p:cNvSpPr>
            <p:nvPr/>
          </p:nvSpPr>
          <p:spPr bwMode="auto">
            <a:xfrm>
              <a:off x="3947" y="3631"/>
              <a:ext cx="1813" cy="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dirty="0">
                  <a:latin typeface="Courier New" charset="0"/>
                </a:rPr>
                <a:t>Position number of the element within array </a:t>
              </a:r>
              <a:r>
                <a:rPr lang="en-US" b="1" dirty="0">
                  <a:latin typeface="Courier New" charset="0"/>
                </a:rPr>
                <a:t>c</a:t>
              </a:r>
              <a:endParaRPr lang="en-US" dirty="0">
                <a:solidFill>
                  <a:schemeClr val="tx1"/>
                </a:solidFill>
                <a:latin typeface="Courier New" charset="0"/>
              </a:endParaRPr>
            </a:p>
          </p:txBody>
        </p:sp>
        <p:sp>
          <p:nvSpPr>
            <p:cNvPr id="66" name="Freeform 46"/>
            <p:cNvSpPr>
              <a:spLocks/>
            </p:cNvSpPr>
            <p:nvPr/>
          </p:nvSpPr>
          <p:spPr bwMode="auto">
            <a:xfrm>
              <a:off x="4147" y="3408"/>
              <a:ext cx="0" cy="231"/>
            </a:xfrm>
            <a:custGeom>
              <a:avLst/>
              <a:gdLst>
                <a:gd name="T0" fmla="*/ 0 w 20000"/>
                <a:gd name="T1" fmla="*/ 0 h 20000"/>
                <a:gd name="T2" fmla="*/ 0 w 20000"/>
                <a:gd name="T3" fmla="*/ 19958 h 20000"/>
              </a:gdLst>
              <a:ahLst/>
              <a:cxnLst>
                <a:cxn ang="0">
                  <a:pos x="T0" y="T1"/>
                </a:cxn>
                <a:cxn ang="0">
                  <a:pos x="T2" y="T3"/>
                </a:cxn>
              </a:cxnLst>
              <a:rect l="0" t="0" r="r" b="b"/>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grpSp>
          <p:nvGrpSpPr>
            <p:cNvPr id="67" name="Group 63"/>
            <p:cNvGrpSpPr>
              <a:grpSpLocks/>
            </p:cNvGrpSpPr>
            <p:nvPr/>
          </p:nvGrpSpPr>
          <p:grpSpPr bwMode="auto">
            <a:xfrm>
              <a:off x="4032" y="1070"/>
              <a:ext cx="1308" cy="2290"/>
              <a:chOff x="4032" y="1304"/>
              <a:chExt cx="1308" cy="2290"/>
            </a:xfrm>
          </p:grpSpPr>
          <p:grpSp>
            <p:nvGrpSpPr>
              <p:cNvPr id="68" name="Group 5"/>
              <p:cNvGrpSpPr>
                <a:grpSpLocks/>
              </p:cNvGrpSpPr>
              <p:nvPr/>
            </p:nvGrpSpPr>
            <p:grpSpPr bwMode="auto">
              <a:xfrm>
                <a:off x="4528" y="1514"/>
                <a:ext cx="812" cy="2080"/>
                <a:chOff x="0" y="-2"/>
                <a:chExt cx="20000" cy="20004"/>
              </a:xfrm>
            </p:grpSpPr>
            <p:sp>
              <p:nvSpPr>
                <p:cNvPr id="110" name="Freeform 6"/>
                <p:cNvSpPr>
                  <a:spLocks/>
                </p:cNvSpPr>
                <p:nvPr/>
              </p:nvSpPr>
              <p:spPr bwMode="auto">
                <a:xfrm>
                  <a:off x="0" y="10000"/>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grpSp>
              <p:nvGrpSpPr>
                <p:cNvPr id="111" name="Group 7"/>
                <p:cNvGrpSpPr>
                  <a:grpSpLocks/>
                </p:cNvGrpSpPr>
                <p:nvPr/>
              </p:nvGrpSpPr>
              <p:grpSpPr bwMode="auto">
                <a:xfrm>
                  <a:off x="0" y="-2"/>
                  <a:ext cx="20000" cy="20004"/>
                  <a:chOff x="0" y="0"/>
                  <a:chExt cx="20000" cy="20004"/>
                </a:xfrm>
              </p:grpSpPr>
              <p:sp>
                <p:nvSpPr>
                  <p:cNvPr id="112" name="Freeform 8"/>
                  <p:cNvSpPr>
                    <a:spLocks/>
                  </p:cNvSpPr>
                  <p:nvPr/>
                </p:nvSpPr>
                <p:spPr bwMode="auto">
                  <a:xfrm>
                    <a:off x="0" y="0"/>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13" name="Freeform 9"/>
                  <p:cNvSpPr>
                    <a:spLocks/>
                  </p:cNvSpPr>
                  <p:nvPr/>
                </p:nvSpPr>
                <p:spPr bwMode="auto">
                  <a:xfrm>
                    <a:off x="0" y="1667"/>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14" name="Freeform 10"/>
                  <p:cNvSpPr>
                    <a:spLocks/>
                  </p:cNvSpPr>
                  <p:nvPr/>
                </p:nvSpPr>
                <p:spPr bwMode="auto">
                  <a:xfrm>
                    <a:off x="0" y="3334"/>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15" name="Freeform 11"/>
                  <p:cNvSpPr>
                    <a:spLocks/>
                  </p:cNvSpPr>
                  <p:nvPr/>
                </p:nvSpPr>
                <p:spPr bwMode="auto">
                  <a:xfrm>
                    <a:off x="0" y="5001"/>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p>
                </p:txBody>
              </p:sp>
              <p:sp>
                <p:nvSpPr>
                  <p:cNvPr id="116" name="Freeform 12"/>
                  <p:cNvSpPr>
                    <a:spLocks/>
                  </p:cNvSpPr>
                  <p:nvPr/>
                </p:nvSpPr>
                <p:spPr bwMode="auto">
                  <a:xfrm>
                    <a:off x="0" y="6668"/>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17" name="Freeform 13"/>
                  <p:cNvSpPr>
                    <a:spLocks/>
                  </p:cNvSpPr>
                  <p:nvPr/>
                </p:nvSpPr>
                <p:spPr bwMode="auto">
                  <a:xfrm>
                    <a:off x="0" y="8335"/>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18" name="Freeform 14"/>
                  <p:cNvSpPr>
                    <a:spLocks/>
                  </p:cNvSpPr>
                  <p:nvPr/>
                </p:nvSpPr>
                <p:spPr bwMode="auto">
                  <a:xfrm>
                    <a:off x="0" y="11669"/>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19" name="Freeform 15"/>
                  <p:cNvSpPr>
                    <a:spLocks/>
                  </p:cNvSpPr>
                  <p:nvPr/>
                </p:nvSpPr>
                <p:spPr bwMode="auto">
                  <a:xfrm>
                    <a:off x="0" y="13336"/>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20" name="Freeform 16"/>
                  <p:cNvSpPr>
                    <a:spLocks/>
                  </p:cNvSpPr>
                  <p:nvPr/>
                </p:nvSpPr>
                <p:spPr bwMode="auto">
                  <a:xfrm>
                    <a:off x="0" y="15003"/>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21" name="Freeform 17"/>
                  <p:cNvSpPr>
                    <a:spLocks/>
                  </p:cNvSpPr>
                  <p:nvPr/>
                </p:nvSpPr>
                <p:spPr bwMode="auto">
                  <a:xfrm>
                    <a:off x="0" y="16670"/>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sp>
                <p:nvSpPr>
                  <p:cNvPr id="122" name="Freeform 18"/>
                  <p:cNvSpPr>
                    <a:spLocks/>
                  </p:cNvSpPr>
                  <p:nvPr/>
                </p:nvSpPr>
                <p:spPr bwMode="auto">
                  <a:xfrm>
                    <a:off x="0" y="18337"/>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p>
                    <a:endParaRPr lang="en-US" sz="1400">
                      <a:solidFill>
                        <a:schemeClr val="bg1">
                          <a:lumMod val="65000"/>
                        </a:schemeClr>
                      </a:solidFill>
                    </a:endParaRPr>
                  </a:p>
                </p:txBody>
              </p:sp>
            </p:grpSp>
          </p:grpSp>
          <p:sp>
            <p:nvSpPr>
              <p:cNvPr id="69" name="Rectangle 19"/>
              <p:cNvSpPr>
                <a:spLocks noChangeArrowheads="1"/>
              </p:cNvSpPr>
              <p:nvPr/>
            </p:nvSpPr>
            <p:spPr bwMode="auto">
              <a:xfrm>
                <a:off x="4100" y="2579"/>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c[6]</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0" name="Rectangle 20"/>
              <p:cNvSpPr>
                <a:spLocks noChangeArrowheads="1"/>
              </p:cNvSpPr>
              <p:nvPr/>
            </p:nvSpPr>
            <p:spPr bwMode="auto">
              <a:xfrm>
                <a:off x="4800" y="1539"/>
                <a:ext cx="225"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-45</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1" name="Rectangle 21"/>
              <p:cNvSpPr>
                <a:spLocks noChangeArrowheads="1"/>
              </p:cNvSpPr>
              <p:nvPr/>
            </p:nvSpPr>
            <p:spPr bwMode="auto">
              <a:xfrm>
                <a:off x="4935" y="1712"/>
                <a:ext cx="90"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6</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2" name="Rectangle 22"/>
              <p:cNvSpPr>
                <a:spLocks noChangeArrowheads="1"/>
              </p:cNvSpPr>
              <p:nvPr/>
            </p:nvSpPr>
            <p:spPr bwMode="auto">
              <a:xfrm>
                <a:off x="4935" y="1886"/>
                <a:ext cx="9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0</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3" name="Rectangle 23"/>
              <p:cNvSpPr>
                <a:spLocks noChangeArrowheads="1"/>
              </p:cNvSpPr>
              <p:nvPr/>
            </p:nvSpPr>
            <p:spPr bwMode="auto">
              <a:xfrm>
                <a:off x="4868" y="2059"/>
                <a:ext cx="157"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72</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4" name="Rectangle 24"/>
              <p:cNvSpPr>
                <a:spLocks noChangeArrowheads="1"/>
              </p:cNvSpPr>
              <p:nvPr/>
            </p:nvSpPr>
            <p:spPr bwMode="auto">
              <a:xfrm>
                <a:off x="4732" y="2232"/>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1543</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5" name="Rectangle 25"/>
              <p:cNvSpPr>
                <a:spLocks noChangeArrowheads="1"/>
              </p:cNvSpPr>
              <p:nvPr/>
            </p:nvSpPr>
            <p:spPr bwMode="auto">
              <a:xfrm>
                <a:off x="4800" y="2406"/>
                <a:ext cx="22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-89</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6" name="Rectangle 26"/>
              <p:cNvSpPr>
                <a:spLocks noChangeArrowheads="1"/>
              </p:cNvSpPr>
              <p:nvPr/>
            </p:nvSpPr>
            <p:spPr bwMode="auto">
              <a:xfrm>
                <a:off x="4935" y="2579"/>
                <a:ext cx="90"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0</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7" name="Rectangle 27"/>
              <p:cNvSpPr>
                <a:spLocks noChangeArrowheads="1"/>
              </p:cNvSpPr>
              <p:nvPr/>
            </p:nvSpPr>
            <p:spPr bwMode="auto">
              <a:xfrm>
                <a:off x="4868" y="2752"/>
                <a:ext cx="157"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62</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8" name="Rectangle 28"/>
              <p:cNvSpPr>
                <a:spLocks noChangeArrowheads="1"/>
              </p:cNvSpPr>
              <p:nvPr/>
            </p:nvSpPr>
            <p:spPr bwMode="auto">
              <a:xfrm>
                <a:off x="4868" y="2926"/>
                <a:ext cx="157"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-3</a:t>
                </a:r>
                <a:endParaRPr lang="en-US" sz="1400">
                  <a:latin typeface="Courier New" charset="0"/>
                </a:endParaRPr>
              </a:p>
              <a:p>
                <a:pPr>
                  <a:spcBef>
                    <a:spcPct val="0"/>
                  </a:spcBef>
                </a:pPr>
                <a:endParaRPr lang="en-US" sz="1400">
                  <a:solidFill>
                    <a:schemeClr val="tx1"/>
                  </a:solidFill>
                  <a:latin typeface="Courier New" charset="0"/>
                </a:endParaRPr>
              </a:p>
            </p:txBody>
          </p:sp>
          <p:sp>
            <p:nvSpPr>
              <p:cNvPr id="79" name="Rectangle 29"/>
              <p:cNvSpPr>
                <a:spLocks noChangeArrowheads="1"/>
              </p:cNvSpPr>
              <p:nvPr/>
            </p:nvSpPr>
            <p:spPr bwMode="auto">
              <a:xfrm>
                <a:off x="4935" y="3099"/>
                <a:ext cx="90"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1</a:t>
                </a:r>
                <a:endParaRPr lang="en-US" sz="1400">
                  <a:latin typeface="Courier New" charset="0"/>
                </a:endParaRPr>
              </a:p>
              <a:p>
                <a:pPr>
                  <a:spcBef>
                    <a:spcPct val="0"/>
                  </a:spcBef>
                </a:pPr>
                <a:endParaRPr lang="en-US" sz="1400">
                  <a:solidFill>
                    <a:schemeClr val="tx1"/>
                  </a:solidFill>
                  <a:latin typeface="Courier New" charset="0"/>
                </a:endParaRPr>
              </a:p>
            </p:txBody>
          </p:sp>
          <p:sp>
            <p:nvSpPr>
              <p:cNvPr id="80" name="Rectangle 30"/>
              <p:cNvSpPr>
                <a:spLocks noChangeArrowheads="1"/>
              </p:cNvSpPr>
              <p:nvPr/>
            </p:nvSpPr>
            <p:spPr bwMode="auto">
              <a:xfrm>
                <a:off x="4732" y="3272"/>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6453</a:t>
                </a:r>
                <a:endParaRPr lang="en-US" sz="1400">
                  <a:latin typeface="Courier New" charset="0"/>
                </a:endParaRPr>
              </a:p>
              <a:p>
                <a:pPr>
                  <a:spcBef>
                    <a:spcPct val="0"/>
                  </a:spcBef>
                </a:pPr>
                <a:endParaRPr lang="en-US" sz="1400">
                  <a:solidFill>
                    <a:schemeClr val="tx1"/>
                  </a:solidFill>
                  <a:latin typeface="Courier New" charset="0"/>
                </a:endParaRPr>
              </a:p>
            </p:txBody>
          </p:sp>
          <p:sp>
            <p:nvSpPr>
              <p:cNvPr id="81" name="Rectangle 31"/>
              <p:cNvSpPr>
                <a:spLocks noChangeArrowheads="1"/>
              </p:cNvSpPr>
              <p:nvPr/>
            </p:nvSpPr>
            <p:spPr bwMode="auto">
              <a:xfrm>
                <a:off x="4868" y="3446"/>
                <a:ext cx="157"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78</a:t>
                </a:r>
                <a:endParaRPr lang="en-US" sz="1400">
                  <a:latin typeface="Courier New" charset="0"/>
                </a:endParaRPr>
              </a:p>
              <a:p>
                <a:pPr>
                  <a:spcBef>
                    <a:spcPct val="0"/>
                  </a:spcBef>
                </a:pPr>
                <a:endParaRPr lang="en-US" sz="1400">
                  <a:solidFill>
                    <a:schemeClr val="tx1"/>
                  </a:solidFill>
                  <a:latin typeface="Courier New" charset="0"/>
                </a:endParaRPr>
              </a:p>
            </p:txBody>
          </p:sp>
          <p:sp>
            <p:nvSpPr>
              <p:cNvPr id="82" name="Freeform 33"/>
              <p:cNvSpPr>
                <a:spLocks/>
              </p:cNvSpPr>
              <p:nvPr/>
            </p:nvSpPr>
            <p:spPr bwMode="auto">
              <a:xfrm>
                <a:off x="4173" y="1304"/>
                <a:ext cx="0" cy="231"/>
              </a:xfrm>
              <a:custGeom>
                <a:avLst/>
                <a:gdLst>
                  <a:gd name="T0" fmla="*/ 0 w 20000"/>
                  <a:gd name="T1" fmla="*/ 19958 h 20000"/>
                  <a:gd name="T2" fmla="*/ 0 w 20000"/>
                  <a:gd name="T3" fmla="*/ 0 h 20000"/>
                </a:gdLst>
                <a:ahLst/>
                <a:cxnLst>
                  <a:cxn ang="0">
                    <a:pos x="T0" y="T1"/>
                  </a:cxn>
                  <a:cxn ang="0">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83" name="Rectangle 34"/>
              <p:cNvSpPr>
                <a:spLocks noChangeArrowheads="1"/>
              </p:cNvSpPr>
              <p:nvPr/>
            </p:nvSpPr>
            <p:spPr bwMode="auto">
              <a:xfrm>
                <a:off x="4100" y="1539"/>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dirty="0">
                    <a:latin typeface="Courier New" charset="0"/>
                  </a:rPr>
                  <a:t>c[0]</a:t>
                </a:r>
                <a:endParaRPr lang="en-US" sz="1400" dirty="0">
                  <a:latin typeface="Courier New" charset="0"/>
                </a:endParaRPr>
              </a:p>
              <a:p>
                <a:pPr>
                  <a:spcBef>
                    <a:spcPct val="0"/>
                  </a:spcBef>
                </a:pPr>
                <a:endParaRPr lang="en-US" sz="1400" dirty="0">
                  <a:solidFill>
                    <a:schemeClr val="tx1"/>
                  </a:solidFill>
                  <a:latin typeface="Courier New" charset="0"/>
                </a:endParaRPr>
              </a:p>
            </p:txBody>
          </p:sp>
          <p:sp>
            <p:nvSpPr>
              <p:cNvPr id="84" name="Rectangle 35"/>
              <p:cNvSpPr>
                <a:spLocks noChangeArrowheads="1"/>
              </p:cNvSpPr>
              <p:nvPr/>
            </p:nvSpPr>
            <p:spPr bwMode="auto">
              <a:xfrm>
                <a:off x="4100" y="1712"/>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dirty="0">
                    <a:latin typeface="Courier New" charset="0"/>
                  </a:rPr>
                  <a:t>c[1]</a:t>
                </a:r>
                <a:endParaRPr lang="en-US" sz="1400" dirty="0">
                  <a:latin typeface="Courier New" charset="0"/>
                </a:endParaRPr>
              </a:p>
              <a:p>
                <a:pPr>
                  <a:spcBef>
                    <a:spcPct val="0"/>
                  </a:spcBef>
                </a:pPr>
                <a:endParaRPr lang="en-US" sz="1400" dirty="0">
                  <a:solidFill>
                    <a:schemeClr val="tx1"/>
                  </a:solidFill>
                  <a:latin typeface="Courier New" charset="0"/>
                </a:endParaRPr>
              </a:p>
            </p:txBody>
          </p:sp>
          <p:sp>
            <p:nvSpPr>
              <p:cNvPr id="85" name="Rectangle 36"/>
              <p:cNvSpPr>
                <a:spLocks noChangeArrowheads="1"/>
              </p:cNvSpPr>
              <p:nvPr/>
            </p:nvSpPr>
            <p:spPr bwMode="auto">
              <a:xfrm>
                <a:off x="4100" y="1886"/>
                <a:ext cx="29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dirty="0">
                    <a:latin typeface="Courier New" charset="0"/>
                  </a:rPr>
                  <a:t>c[2]</a:t>
                </a:r>
                <a:endParaRPr lang="en-US" sz="1400" dirty="0">
                  <a:latin typeface="Courier New" charset="0"/>
                </a:endParaRPr>
              </a:p>
              <a:p>
                <a:pPr>
                  <a:spcBef>
                    <a:spcPct val="0"/>
                  </a:spcBef>
                </a:pPr>
                <a:endParaRPr lang="en-US" sz="1400" dirty="0">
                  <a:solidFill>
                    <a:schemeClr val="tx1"/>
                  </a:solidFill>
                  <a:latin typeface="Courier New" charset="0"/>
                </a:endParaRPr>
              </a:p>
            </p:txBody>
          </p:sp>
          <p:sp>
            <p:nvSpPr>
              <p:cNvPr id="86" name="Rectangle 37"/>
              <p:cNvSpPr>
                <a:spLocks noChangeArrowheads="1"/>
              </p:cNvSpPr>
              <p:nvPr/>
            </p:nvSpPr>
            <p:spPr bwMode="auto">
              <a:xfrm>
                <a:off x="4100" y="2059"/>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c[3]</a:t>
                </a:r>
                <a:endParaRPr lang="en-US" sz="1400">
                  <a:latin typeface="Courier New" charset="0"/>
                </a:endParaRPr>
              </a:p>
              <a:p>
                <a:pPr>
                  <a:spcBef>
                    <a:spcPct val="0"/>
                  </a:spcBef>
                </a:pPr>
                <a:endParaRPr lang="en-US" sz="1400">
                  <a:solidFill>
                    <a:schemeClr val="tx1"/>
                  </a:solidFill>
                  <a:latin typeface="Courier New" charset="0"/>
                </a:endParaRPr>
              </a:p>
            </p:txBody>
          </p:sp>
          <p:sp>
            <p:nvSpPr>
              <p:cNvPr id="87" name="Rectangle 38"/>
              <p:cNvSpPr>
                <a:spLocks noChangeArrowheads="1"/>
              </p:cNvSpPr>
              <p:nvPr/>
            </p:nvSpPr>
            <p:spPr bwMode="auto">
              <a:xfrm>
                <a:off x="4032" y="3446"/>
                <a:ext cx="361"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c[11]</a:t>
                </a:r>
                <a:endParaRPr lang="en-US" sz="1400">
                  <a:latin typeface="Courier New" charset="0"/>
                </a:endParaRPr>
              </a:p>
              <a:p>
                <a:pPr>
                  <a:spcBef>
                    <a:spcPct val="0"/>
                  </a:spcBef>
                </a:pPr>
                <a:endParaRPr lang="en-US" sz="1400">
                  <a:solidFill>
                    <a:schemeClr val="tx1"/>
                  </a:solidFill>
                  <a:latin typeface="Courier New" charset="0"/>
                </a:endParaRPr>
              </a:p>
            </p:txBody>
          </p:sp>
          <p:sp>
            <p:nvSpPr>
              <p:cNvPr id="88" name="Rectangle 39"/>
              <p:cNvSpPr>
                <a:spLocks noChangeArrowheads="1"/>
              </p:cNvSpPr>
              <p:nvPr/>
            </p:nvSpPr>
            <p:spPr bwMode="auto">
              <a:xfrm>
                <a:off x="4032" y="3272"/>
                <a:ext cx="361"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c[10]</a:t>
                </a:r>
                <a:endParaRPr lang="en-US" sz="1400">
                  <a:latin typeface="Courier New" charset="0"/>
                </a:endParaRPr>
              </a:p>
              <a:p>
                <a:pPr>
                  <a:spcBef>
                    <a:spcPct val="0"/>
                  </a:spcBef>
                </a:pPr>
                <a:endParaRPr lang="en-US" sz="1400">
                  <a:solidFill>
                    <a:schemeClr val="tx1"/>
                  </a:solidFill>
                  <a:latin typeface="Courier New" charset="0"/>
                </a:endParaRPr>
              </a:p>
            </p:txBody>
          </p:sp>
          <p:sp>
            <p:nvSpPr>
              <p:cNvPr id="89" name="Rectangle 40"/>
              <p:cNvSpPr>
                <a:spLocks noChangeArrowheads="1"/>
              </p:cNvSpPr>
              <p:nvPr/>
            </p:nvSpPr>
            <p:spPr bwMode="auto">
              <a:xfrm>
                <a:off x="4100" y="3099"/>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c[9]</a:t>
                </a:r>
                <a:endParaRPr lang="en-US" sz="1400">
                  <a:latin typeface="Courier New" charset="0"/>
                </a:endParaRPr>
              </a:p>
              <a:p>
                <a:pPr>
                  <a:spcBef>
                    <a:spcPct val="0"/>
                  </a:spcBef>
                </a:pPr>
                <a:endParaRPr lang="en-US" sz="1400">
                  <a:solidFill>
                    <a:schemeClr val="tx1"/>
                  </a:solidFill>
                  <a:latin typeface="Courier New" charset="0"/>
                </a:endParaRPr>
              </a:p>
            </p:txBody>
          </p:sp>
          <p:sp>
            <p:nvSpPr>
              <p:cNvPr id="90" name="Rectangle 41"/>
              <p:cNvSpPr>
                <a:spLocks noChangeArrowheads="1"/>
              </p:cNvSpPr>
              <p:nvPr/>
            </p:nvSpPr>
            <p:spPr bwMode="auto">
              <a:xfrm>
                <a:off x="4100" y="2926"/>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c[8]</a:t>
                </a:r>
                <a:endParaRPr lang="en-US" sz="1400">
                  <a:latin typeface="Courier New" charset="0"/>
                </a:endParaRPr>
              </a:p>
              <a:p>
                <a:pPr>
                  <a:spcBef>
                    <a:spcPct val="0"/>
                  </a:spcBef>
                </a:pPr>
                <a:endParaRPr lang="en-US" sz="1400">
                  <a:solidFill>
                    <a:schemeClr val="tx1"/>
                  </a:solidFill>
                  <a:latin typeface="Courier New" charset="0"/>
                </a:endParaRPr>
              </a:p>
            </p:txBody>
          </p:sp>
          <p:sp>
            <p:nvSpPr>
              <p:cNvPr id="93" name="Rectangle 42"/>
              <p:cNvSpPr>
                <a:spLocks noChangeArrowheads="1"/>
              </p:cNvSpPr>
              <p:nvPr/>
            </p:nvSpPr>
            <p:spPr bwMode="auto">
              <a:xfrm>
                <a:off x="4100" y="2752"/>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c[7]</a:t>
                </a:r>
                <a:endParaRPr lang="en-US" sz="1400">
                  <a:latin typeface="Courier New" charset="0"/>
                </a:endParaRPr>
              </a:p>
              <a:p>
                <a:pPr>
                  <a:spcBef>
                    <a:spcPct val="0"/>
                  </a:spcBef>
                </a:pPr>
                <a:endParaRPr lang="en-US" sz="1400">
                  <a:solidFill>
                    <a:schemeClr val="tx1"/>
                  </a:solidFill>
                  <a:latin typeface="Courier New" charset="0"/>
                </a:endParaRPr>
              </a:p>
            </p:txBody>
          </p:sp>
          <p:sp>
            <p:nvSpPr>
              <p:cNvPr id="94" name="Rectangle 43"/>
              <p:cNvSpPr>
                <a:spLocks noChangeArrowheads="1"/>
              </p:cNvSpPr>
              <p:nvPr/>
            </p:nvSpPr>
            <p:spPr bwMode="auto">
              <a:xfrm>
                <a:off x="4100" y="2406"/>
                <a:ext cx="29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a:latin typeface="Courier New" charset="0"/>
                  </a:rPr>
                  <a:t>c[5]</a:t>
                </a:r>
                <a:endParaRPr lang="en-US" sz="1400">
                  <a:latin typeface="Courier New" charset="0"/>
                </a:endParaRPr>
              </a:p>
              <a:p>
                <a:pPr>
                  <a:spcBef>
                    <a:spcPct val="0"/>
                  </a:spcBef>
                </a:pPr>
                <a:endParaRPr lang="en-US" sz="1400">
                  <a:solidFill>
                    <a:schemeClr val="tx1"/>
                  </a:solidFill>
                  <a:latin typeface="Courier New" charset="0"/>
                </a:endParaRPr>
              </a:p>
            </p:txBody>
          </p:sp>
          <p:sp>
            <p:nvSpPr>
              <p:cNvPr id="95" name="Rectangle 44"/>
              <p:cNvSpPr>
                <a:spLocks noChangeArrowheads="1"/>
              </p:cNvSpPr>
              <p:nvPr/>
            </p:nvSpPr>
            <p:spPr bwMode="auto">
              <a:xfrm>
                <a:off x="4100" y="2232"/>
                <a:ext cx="293"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rgbClr val="000000"/>
                    </a:solidFill>
                    <a:miter lim="800000"/>
                    <a:headEnd/>
                    <a:tailEnd/>
                  </a14:hiddenLine>
                </a:ext>
              </a:extLst>
            </p:spPr>
            <p:txBody>
              <a:bodyPr lIns="0" tIns="0" rIns="0" bIns="0"/>
              <a:lstStyle/>
              <a:p>
                <a:pPr eaLnBrk="1" hangingPunct="1">
                  <a:spcBef>
                    <a:spcPct val="0"/>
                  </a:spcBef>
                </a:pPr>
                <a:r>
                  <a:rPr lang="en-US" sz="1400" b="1" dirty="0">
                    <a:latin typeface="Courier New" charset="0"/>
                  </a:rPr>
                  <a:t>c[4]</a:t>
                </a:r>
                <a:endParaRPr lang="en-US" sz="1400" dirty="0">
                  <a:latin typeface="Courier New" charset="0"/>
                </a:endParaRPr>
              </a:p>
              <a:p>
                <a:pPr>
                  <a:spcBef>
                    <a:spcPct val="0"/>
                  </a:spcBef>
                </a:pPr>
                <a:endParaRPr lang="en-US" sz="1400" dirty="0">
                  <a:solidFill>
                    <a:schemeClr val="tx1"/>
                  </a:solidFill>
                  <a:latin typeface="Courier New" charset="0"/>
                </a:endParaRPr>
              </a:p>
            </p:txBody>
          </p:sp>
          <p:grpSp>
            <p:nvGrpSpPr>
              <p:cNvPr id="96" name="Group 47"/>
              <p:cNvGrpSpPr>
                <a:grpSpLocks/>
              </p:cNvGrpSpPr>
              <p:nvPr/>
            </p:nvGrpSpPr>
            <p:grpSpPr bwMode="auto">
              <a:xfrm>
                <a:off x="4528" y="1514"/>
                <a:ext cx="812" cy="2080"/>
                <a:chOff x="0" y="-2"/>
                <a:chExt cx="20000" cy="20004"/>
              </a:xfrm>
            </p:grpSpPr>
            <p:sp>
              <p:nvSpPr>
                <p:cNvPr id="97" name="Freeform 48"/>
                <p:cNvSpPr>
                  <a:spLocks/>
                </p:cNvSpPr>
                <p:nvPr/>
              </p:nvSpPr>
              <p:spPr bwMode="auto">
                <a:xfrm>
                  <a:off x="0" y="10000"/>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grpSp>
              <p:nvGrpSpPr>
                <p:cNvPr id="98" name="Group 49"/>
                <p:cNvGrpSpPr>
                  <a:grpSpLocks/>
                </p:cNvGrpSpPr>
                <p:nvPr/>
              </p:nvGrpSpPr>
              <p:grpSpPr bwMode="auto">
                <a:xfrm>
                  <a:off x="0" y="-2"/>
                  <a:ext cx="20000" cy="20004"/>
                  <a:chOff x="0" y="0"/>
                  <a:chExt cx="20000" cy="20004"/>
                </a:xfrm>
              </p:grpSpPr>
              <p:sp>
                <p:nvSpPr>
                  <p:cNvPr id="99" name="Freeform 50"/>
                  <p:cNvSpPr>
                    <a:spLocks/>
                  </p:cNvSpPr>
                  <p:nvPr/>
                </p:nvSpPr>
                <p:spPr bwMode="auto">
                  <a:xfrm>
                    <a:off x="0" y="0"/>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0" name="Freeform 51"/>
                  <p:cNvSpPr>
                    <a:spLocks/>
                  </p:cNvSpPr>
                  <p:nvPr/>
                </p:nvSpPr>
                <p:spPr bwMode="auto">
                  <a:xfrm>
                    <a:off x="0" y="1667"/>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1" name="Freeform 52"/>
                  <p:cNvSpPr>
                    <a:spLocks/>
                  </p:cNvSpPr>
                  <p:nvPr/>
                </p:nvSpPr>
                <p:spPr bwMode="auto">
                  <a:xfrm>
                    <a:off x="0" y="3334"/>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2" name="Freeform 53"/>
                  <p:cNvSpPr>
                    <a:spLocks/>
                  </p:cNvSpPr>
                  <p:nvPr/>
                </p:nvSpPr>
                <p:spPr bwMode="auto">
                  <a:xfrm>
                    <a:off x="0" y="5001"/>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solidFill>
                        <a:schemeClr val="bg1">
                          <a:lumMod val="65000"/>
                        </a:schemeClr>
                      </a:solidFill>
                    </a:endParaRPr>
                  </a:p>
                </p:txBody>
              </p:sp>
              <p:sp>
                <p:nvSpPr>
                  <p:cNvPr id="103" name="Freeform 54"/>
                  <p:cNvSpPr>
                    <a:spLocks/>
                  </p:cNvSpPr>
                  <p:nvPr/>
                </p:nvSpPr>
                <p:spPr bwMode="auto">
                  <a:xfrm>
                    <a:off x="0" y="6668"/>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4" name="Freeform 55"/>
                  <p:cNvSpPr>
                    <a:spLocks/>
                  </p:cNvSpPr>
                  <p:nvPr/>
                </p:nvSpPr>
                <p:spPr bwMode="auto">
                  <a:xfrm>
                    <a:off x="0" y="8335"/>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5" name="Freeform 56"/>
                  <p:cNvSpPr>
                    <a:spLocks/>
                  </p:cNvSpPr>
                  <p:nvPr/>
                </p:nvSpPr>
                <p:spPr bwMode="auto">
                  <a:xfrm>
                    <a:off x="0" y="11669"/>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6" name="Freeform 57"/>
                  <p:cNvSpPr>
                    <a:spLocks/>
                  </p:cNvSpPr>
                  <p:nvPr/>
                </p:nvSpPr>
                <p:spPr bwMode="auto">
                  <a:xfrm>
                    <a:off x="0" y="13336"/>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7" name="Freeform 58"/>
                  <p:cNvSpPr>
                    <a:spLocks/>
                  </p:cNvSpPr>
                  <p:nvPr/>
                </p:nvSpPr>
                <p:spPr bwMode="auto">
                  <a:xfrm>
                    <a:off x="0" y="15003"/>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8" name="Freeform 59"/>
                  <p:cNvSpPr>
                    <a:spLocks/>
                  </p:cNvSpPr>
                  <p:nvPr/>
                </p:nvSpPr>
                <p:spPr bwMode="auto">
                  <a:xfrm>
                    <a:off x="0" y="16670"/>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sp>
                <p:nvSpPr>
                  <p:cNvPr id="109" name="Freeform 60"/>
                  <p:cNvSpPr>
                    <a:spLocks/>
                  </p:cNvSpPr>
                  <p:nvPr/>
                </p:nvSpPr>
                <p:spPr bwMode="auto">
                  <a:xfrm>
                    <a:off x="0" y="18337"/>
                    <a:ext cx="20000" cy="1667"/>
                  </a:xfrm>
                  <a:custGeom>
                    <a:avLst/>
                    <a:gdLst>
                      <a:gd name="T0" fmla="*/ 19986 w 20000"/>
                      <a:gd name="T1" fmla="*/ 0 h 20000"/>
                      <a:gd name="T2" fmla="*/ 19986 w 20000"/>
                      <a:gd name="T3" fmla="*/ 19944 h 20000"/>
                      <a:gd name="T4" fmla="*/ 0 w 20000"/>
                      <a:gd name="T5" fmla="*/ 19944 h 20000"/>
                      <a:gd name="T6" fmla="*/ 0 w 20000"/>
                      <a:gd name="T7" fmla="*/ 0 h 20000"/>
                      <a:gd name="T8" fmla="*/ 19986 w 20000"/>
                      <a:gd name="T9" fmla="*/ 0 h 20000"/>
                    </a:gdLst>
                    <a:ahLst/>
                    <a:cxnLst>
                      <a:cxn ang="0">
                        <a:pos x="T0" y="T1"/>
                      </a:cxn>
                      <a:cxn ang="0">
                        <a:pos x="T2" y="T3"/>
                      </a:cxn>
                      <a:cxn ang="0">
                        <a:pos x="T4" y="T5"/>
                      </a:cxn>
                      <a:cxn ang="0">
                        <a:pos x="T6" y="T7"/>
                      </a:cxn>
                      <a:cxn ang="0">
                        <a:pos x="T8" y="T9"/>
                      </a:cxn>
                    </a:cxnLst>
                    <a:rect l="0" t="0" r="r" b="b"/>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400"/>
                  </a:p>
                </p:txBody>
              </p:sp>
            </p:grpSp>
          </p:grpSp>
        </p:grpSp>
      </p:grpSp>
      <p:sp>
        <p:nvSpPr>
          <p:cNvPr id="91"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dirty="0">
                <a:solidFill>
                  <a:srgbClr val="404040"/>
                </a:solidFill>
                <a:latin typeface="Calibri Light"/>
              </a:rPr>
              <a:t>Arrays</a:t>
            </a:r>
            <a:endParaRPr dirty="0"/>
          </a:p>
        </p:txBody>
      </p:sp>
      <p:sp>
        <p:nvSpPr>
          <p:cNvPr id="4" name="Rectangle 62"/>
          <p:cNvSpPr txBox="1">
            <a:spLocks noChangeArrowheads="1"/>
          </p:cNvSpPr>
          <p:nvPr/>
        </p:nvSpPr>
        <p:spPr>
          <a:xfrm>
            <a:off x="685800" y="1845733"/>
            <a:ext cx="10896600" cy="46312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a:cs typeface="Calibri"/>
              </a:rPr>
              <a:t>Array</a:t>
            </a:r>
          </a:p>
          <a:p>
            <a:pPr lvl="1"/>
            <a:r>
              <a:rPr lang="en-US" dirty="0">
                <a:latin typeface="Calibri"/>
                <a:cs typeface="Calibri"/>
              </a:rPr>
              <a:t>Group of consecutive memory locations </a:t>
            </a:r>
          </a:p>
          <a:p>
            <a:pPr lvl="1"/>
            <a:r>
              <a:rPr lang="en-US" dirty="0">
                <a:latin typeface="Calibri"/>
                <a:cs typeface="Calibri"/>
              </a:rPr>
              <a:t>Same name and type</a:t>
            </a:r>
          </a:p>
          <a:p>
            <a:r>
              <a:rPr lang="en-US" dirty="0">
                <a:latin typeface="Calibri"/>
                <a:cs typeface="Calibri"/>
              </a:rPr>
              <a:t>To refer to an element, specify</a:t>
            </a:r>
          </a:p>
          <a:p>
            <a:pPr lvl="1"/>
            <a:r>
              <a:rPr lang="en-US" dirty="0">
                <a:latin typeface="Calibri"/>
                <a:cs typeface="Calibri"/>
              </a:rPr>
              <a:t>Array name</a:t>
            </a:r>
          </a:p>
          <a:p>
            <a:pPr lvl="1"/>
            <a:r>
              <a:rPr lang="en-US" dirty="0">
                <a:latin typeface="Calibri"/>
                <a:cs typeface="Calibri"/>
              </a:rPr>
              <a:t>Position number</a:t>
            </a:r>
          </a:p>
          <a:p>
            <a:r>
              <a:rPr lang="en-US" dirty="0">
                <a:latin typeface="Calibri"/>
                <a:cs typeface="Calibri"/>
              </a:rPr>
              <a:t>Format:</a:t>
            </a:r>
          </a:p>
          <a:p>
            <a:pPr lvl="2">
              <a:buFontTx/>
              <a:buNone/>
            </a:pPr>
            <a:r>
              <a:rPr lang="en-US" i="1" dirty="0" err="1">
                <a:latin typeface="Calibri"/>
                <a:cs typeface="Calibri"/>
              </a:rPr>
              <a:t>arrayname</a:t>
            </a:r>
            <a:r>
              <a:rPr lang="en-US" b="1" dirty="0">
                <a:latin typeface="Calibri"/>
                <a:cs typeface="Calibri"/>
              </a:rPr>
              <a:t>[</a:t>
            </a:r>
            <a:r>
              <a:rPr lang="en-US" dirty="0">
                <a:latin typeface="Calibri"/>
                <a:cs typeface="Calibri"/>
              </a:rPr>
              <a:t> </a:t>
            </a:r>
            <a:r>
              <a:rPr lang="en-US" i="1" dirty="0">
                <a:latin typeface="Calibri"/>
                <a:cs typeface="Calibri"/>
              </a:rPr>
              <a:t>position number</a:t>
            </a:r>
            <a:r>
              <a:rPr lang="en-US" dirty="0">
                <a:latin typeface="Calibri"/>
                <a:cs typeface="Calibri"/>
              </a:rPr>
              <a:t> </a:t>
            </a:r>
            <a:r>
              <a:rPr lang="en-US" b="1" dirty="0">
                <a:latin typeface="Calibri"/>
                <a:cs typeface="Calibri"/>
              </a:rPr>
              <a:t>]</a:t>
            </a:r>
          </a:p>
          <a:p>
            <a:pPr lvl="1"/>
            <a:r>
              <a:rPr lang="en-US" dirty="0">
                <a:latin typeface="Calibri"/>
                <a:cs typeface="Calibri"/>
              </a:rPr>
              <a:t>First element at position </a:t>
            </a:r>
            <a:r>
              <a:rPr lang="en-US" b="1" dirty="0">
                <a:latin typeface="Calibri"/>
                <a:cs typeface="Calibri"/>
              </a:rPr>
              <a:t>0</a:t>
            </a:r>
          </a:p>
          <a:p>
            <a:pPr lvl="1"/>
            <a:r>
              <a:rPr lang="en-US" b="1" dirty="0">
                <a:latin typeface="Calibri"/>
                <a:cs typeface="Calibri"/>
              </a:rPr>
              <a:t>n</a:t>
            </a:r>
            <a:r>
              <a:rPr lang="en-US" dirty="0">
                <a:latin typeface="Calibri"/>
                <a:cs typeface="Calibri"/>
              </a:rPr>
              <a:t> element array named </a:t>
            </a:r>
            <a:r>
              <a:rPr lang="en-US" b="1" dirty="0">
                <a:latin typeface="Calibri"/>
                <a:cs typeface="Calibri"/>
              </a:rPr>
              <a:t>c</a:t>
            </a:r>
            <a:r>
              <a:rPr lang="en-US" dirty="0">
                <a:latin typeface="Calibri"/>
                <a:cs typeface="Calibri"/>
              </a:rPr>
              <a:t>:</a:t>
            </a:r>
          </a:p>
          <a:p>
            <a:pPr lvl="2"/>
            <a:r>
              <a:rPr lang="en-US" b="1" dirty="0">
                <a:latin typeface="Calibri"/>
                <a:cs typeface="Calibri"/>
              </a:rPr>
              <a:t>c[ 0 ]</a:t>
            </a:r>
            <a:r>
              <a:rPr lang="en-US" dirty="0">
                <a:latin typeface="Calibri"/>
                <a:cs typeface="Calibri"/>
              </a:rPr>
              <a:t>, </a:t>
            </a:r>
            <a:r>
              <a:rPr lang="en-US" b="1" dirty="0">
                <a:latin typeface="Calibri"/>
                <a:cs typeface="Calibri"/>
              </a:rPr>
              <a:t>c[ 1 ]</a:t>
            </a:r>
            <a:r>
              <a:rPr lang="en-US" dirty="0">
                <a:latin typeface="Calibri"/>
                <a:cs typeface="Calibri"/>
              </a:rPr>
              <a:t>...</a:t>
            </a:r>
            <a:r>
              <a:rPr lang="en-US" b="1" dirty="0">
                <a:latin typeface="Calibri"/>
                <a:cs typeface="Calibri"/>
              </a:rPr>
              <a:t>c[ n – 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dirty="0">
                <a:solidFill>
                  <a:srgbClr val="404040"/>
                </a:solidFill>
                <a:latin typeface="Calibri Light"/>
              </a:rPr>
              <a:t>Arrays</a:t>
            </a:r>
            <a:endParaRPr dirty="0"/>
          </a:p>
        </p:txBody>
      </p:sp>
      <p:grpSp>
        <p:nvGrpSpPr>
          <p:cNvPr id="5" name="Group 4"/>
          <p:cNvGrpSpPr/>
          <p:nvPr/>
        </p:nvGrpSpPr>
        <p:grpSpPr>
          <a:xfrm>
            <a:off x="2467800" y="1790280"/>
            <a:ext cx="7049880" cy="4364280"/>
            <a:chOff x="2467800" y="1790280"/>
            <a:chExt cx="7049880" cy="4364280"/>
          </a:xfrm>
        </p:grpSpPr>
        <p:pic>
          <p:nvPicPr>
            <p:cNvPr id="92" name="Content Placeholder 3"/>
            <p:cNvPicPr/>
            <p:nvPr/>
          </p:nvPicPr>
          <p:blipFill>
            <a:blip r:embed="rId2"/>
            <a:stretch>
              <a:fillRect/>
            </a:stretch>
          </p:blipFill>
          <p:spPr>
            <a:xfrm>
              <a:off x="2467800" y="1790280"/>
              <a:ext cx="7049880" cy="4364280"/>
            </a:xfrm>
            <a:prstGeom prst="rect">
              <a:avLst/>
            </a:prstGeom>
            <a:ln>
              <a:noFill/>
            </a:ln>
          </p:spPr>
        </p:pic>
        <p:sp>
          <p:nvSpPr>
            <p:cNvPr id="3" name="TextBox 2"/>
            <p:cNvSpPr txBox="1"/>
            <p:nvPr/>
          </p:nvSpPr>
          <p:spPr>
            <a:xfrm>
              <a:off x="3048000" y="2928471"/>
              <a:ext cx="6320118" cy="369332"/>
            </a:xfrm>
            <a:prstGeom prst="rect">
              <a:avLst/>
            </a:prstGeom>
            <a:solidFill>
              <a:schemeClr val="bg1"/>
            </a:solidFill>
          </p:spPr>
          <p:txBody>
            <a:bodyPr wrap="square" rtlCol="0">
              <a:spAutoFit/>
            </a:bodyPr>
            <a:lstStyle/>
            <a:p>
              <a:endParaRPr lang="en-US" dirty="0"/>
            </a:p>
          </p:txBody>
        </p:sp>
      </p:grpSp>
      <p:cxnSp>
        <p:nvCxnSpPr>
          <p:cNvPr id="8" name="Straight Arrow Connector 7"/>
          <p:cNvCxnSpPr>
            <a:stCxn id="7" idx="3"/>
          </p:cNvCxnSpPr>
          <p:nvPr/>
        </p:nvCxnSpPr>
        <p:spPr>
          <a:xfrm flipV="1">
            <a:off x="2837185" y="2719294"/>
            <a:ext cx="270580" cy="586085"/>
          </a:xfrm>
          <a:prstGeom prst="straightConnector1">
            <a:avLst/>
          </a:prstGeom>
          <a:ln>
            <a:tailEnd type="arrow"/>
          </a:ln>
          <a:effectLst/>
        </p:spPr>
        <p:style>
          <a:lnRef idx="3">
            <a:schemeClr val="dk1"/>
          </a:lnRef>
          <a:fillRef idx="0">
            <a:schemeClr val="dk1"/>
          </a:fillRef>
          <a:effectRef idx="2">
            <a:schemeClr val="dk1"/>
          </a:effectRef>
          <a:fontRef idx="minor">
            <a:schemeClr val="tx1"/>
          </a:fontRef>
        </p:style>
      </p:cxnSp>
      <p:cxnSp>
        <p:nvCxnSpPr>
          <p:cNvPr id="4" name="Straight Arrow Connector 3"/>
          <p:cNvCxnSpPr>
            <a:stCxn id="2" idx="3"/>
          </p:cNvCxnSpPr>
          <p:nvPr/>
        </p:nvCxnSpPr>
        <p:spPr>
          <a:xfrm>
            <a:off x="2746910" y="2357113"/>
            <a:ext cx="360856" cy="33476"/>
          </a:xfrm>
          <a:prstGeom prst="straightConnector1">
            <a:avLst/>
          </a:prstGeom>
          <a:ln>
            <a:tailEnd type="arrow"/>
          </a:ln>
          <a:effectLst/>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1318808" y="3120713"/>
            <a:ext cx="1518377" cy="369332"/>
          </a:xfrm>
          <a:prstGeom prst="rect">
            <a:avLst/>
          </a:prstGeom>
          <a:noFill/>
        </p:spPr>
        <p:txBody>
          <a:bodyPr wrap="none" rtlCol="0">
            <a:spAutoFit/>
          </a:bodyPr>
          <a:lstStyle/>
          <a:p>
            <a:r>
              <a:rPr lang="en-US" b="1" dirty="0"/>
              <a:t>initialization</a:t>
            </a:r>
          </a:p>
        </p:txBody>
      </p:sp>
      <p:sp>
        <p:nvSpPr>
          <p:cNvPr id="2" name="TextBox 1"/>
          <p:cNvSpPr txBox="1"/>
          <p:nvPr/>
        </p:nvSpPr>
        <p:spPr>
          <a:xfrm>
            <a:off x="1330762" y="2172447"/>
            <a:ext cx="1416148" cy="369332"/>
          </a:xfrm>
          <a:prstGeom prst="rect">
            <a:avLst/>
          </a:prstGeom>
          <a:noFill/>
        </p:spPr>
        <p:txBody>
          <a:bodyPr wrap="none" rtlCol="0">
            <a:spAutoFit/>
          </a:bodyPr>
          <a:lstStyle/>
          <a:p>
            <a:r>
              <a:rPr lang="en-US" b="1" dirty="0"/>
              <a:t>declaration</a:t>
            </a:r>
          </a:p>
        </p:txBody>
      </p:sp>
    </p:spTree>
    <p:extLst>
      <p:ext uri="{BB962C8B-B14F-4D97-AF65-F5344CB8AC3E}">
        <p14:creationId xmlns:p14="http://schemas.microsoft.com/office/powerpoint/2010/main" val="36362475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dirty="0">
                <a:solidFill>
                  <a:srgbClr val="404040"/>
                </a:solidFill>
                <a:latin typeface="Calibri Light"/>
              </a:rPr>
              <a:t>Common Array Mistakes</a:t>
            </a:r>
            <a:endParaRPr dirty="0"/>
          </a:p>
        </p:txBody>
      </p:sp>
      <p:sp>
        <p:nvSpPr>
          <p:cNvPr id="94" name="CustomShape 2"/>
          <p:cNvSpPr/>
          <p:nvPr/>
        </p:nvSpPr>
        <p:spPr>
          <a:xfrm>
            <a:off x="1097280" y="1845720"/>
            <a:ext cx="10057320" cy="4022280"/>
          </a:xfrm>
          <a:prstGeom prst="rect">
            <a:avLst/>
          </a:prstGeom>
          <a:noFill/>
          <a:ln>
            <a:noFill/>
          </a:ln>
        </p:spPr>
        <p:txBody>
          <a:bodyPr lIns="0" tIns="45000" rIns="0" bIns="45000"/>
          <a:lstStyle/>
          <a:p>
            <a:pPr marL="571500" indent="-571500">
              <a:lnSpc>
                <a:spcPct val="90000"/>
              </a:lnSpc>
              <a:buFont typeface="Arial"/>
              <a:buChar char="•"/>
            </a:pPr>
            <a:r>
              <a:rPr lang="en-US" sz="3600" dirty="0">
                <a:solidFill>
                  <a:srgbClr val="404040"/>
                </a:solidFill>
                <a:latin typeface="Calibri"/>
              </a:rPr>
              <a:t>C has </a:t>
            </a:r>
            <a:r>
              <a:rPr lang="en-US" sz="3600" b="1" dirty="0">
                <a:solidFill>
                  <a:srgbClr val="404040"/>
                </a:solidFill>
                <a:latin typeface="Calibri"/>
              </a:rPr>
              <a:t>no</a:t>
            </a:r>
            <a:r>
              <a:rPr lang="en-US" sz="3600" dirty="0">
                <a:solidFill>
                  <a:srgbClr val="404040"/>
                </a:solidFill>
                <a:latin typeface="Calibri"/>
              </a:rPr>
              <a:t> array-bound checks. You won’t even get a warning! At best you’ll get a </a:t>
            </a:r>
            <a:r>
              <a:rPr lang="en-US" sz="3600" dirty="0" err="1">
                <a:solidFill>
                  <a:srgbClr val="404040"/>
                </a:solidFill>
                <a:latin typeface="Calibri"/>
              </a:rPr>
              <a:t>segfault</a:t>
            </a:r>
            <a:r>
              <a:rPr lang="en-US" sz="3600" dirty="0">
                <a:solidFill>
                  <a:srgbClr val="404040"/>
                </a:solidFill>
                <a:latin typeface="Calibri"/>
              </a:rPr>
              <a:t> when you try to run it.</a:t>
            </a:r>
            <a:endParaRPr sz="3200" dirty="0"/>
          </a:p>
          <a:p>
            <a:pPr marL="571500" indent="-571500">
              <a:lnSpc>
                <a:spcPct val="90000"/>
              </a:lnSpc>
              <a:buFont typeface="Arial"/>
              <a:buChar char="•"/>
            </a:pPr>
            <a:r>
              <a:rPr lang="en-US" sz="3600" dirty="0">
                <a:solidFill>
                  <a:srgbClr val="404040"/>
                </a:solidFill>
                <a:latin typeface="Calibri"/>
              </a:rPr>
              <a:t>Do not use </a:t>
            </a:r>
            <a:r>
              <a:rPr lang="en-US" sz="3600" dirty="0" err="1">
                <a:solidFill>
                  <a:srgbClr val="404040"/>
                </a:solidFill>
                <a:latin typeface="Calibri"/>
              </a:rPr>
              <a:t>sizeof</a:t>
            </a:r>
            <a:r>
              <a:rPr lang="en-US" sz="3600" dirty="0">
                <a:solidFill>
                  <a:srgbClr val="404040"/>
                </a:solidFill>
                <a:latin typeface="Calibri"/>
              </a:rPr>
              <a:t>(array), it will return the size of one single element, not the underlying memory size.</a:t>
            </a:r>
            <a:endParaRPr sz="3200" dirty="0"/>
          </a:p>
          <a:p>
            <a:pPr>
              <a:lnSpc>
                <a:spcPct val="90000"/>
              </a:lnSpc>
            </a:pPr>
            <a:endParaRPr dirty="0"/>
          </a:p>
        </p:txBody>
      </p:sp>
      <p:sp>
        <p:nvSpPr>
          <p:cNvPr id="95" name="CustomShape 3"/>
          <p:cNvSpPr/>
          <p:nvPr/>
        </p:nvSpPr>
        <p:spPr>
          <a:xfrm>
            <a:off x="4119480" y="5018842"/>
            <a:ext cx="3952080" cy="914040"/>
          </a:xfrm>
          <a:prstGeom prst="rect">
            <a:avLst/>
          </a:prstGeom>
          <a:noFill/>
          <a:ln>
            <a:noFill/>
          </a:ln>
        </p:spPr>
        <p:txBody>
          <a:bodyPr wrap="none" lIns="90000" tIns="45000" rIns="90000" bIns="45000"/>
          <a:lstStyle/>
          <a:p>
            <a:pPr algn="ctr">
              <a:lnSpc>
                <a:spcPct val="100000"/>
              </a:lnSpc>
            </a:pPr>
            <a:r>
              <a:rPr lang="en-US" sz="5400" b="1" dirty="0">
                <a:solidFill>
                  <a:srgbClr val="EABAA5"/>
                </a:solidFill>
                <a:latin typeface="Calibri"/>
              </a:rPr>
              <a:t>SEGFAULT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097280" y="265760"/>
            <a:ext cx="10057320" cy="1449720"/>
          </a:xfrm>
          <a:prstGeom prst="rect">
            <a:avLst/>
          </a:prstGeom>
          <a:noFill/>
          <a:ln>
            <a:noFill/>
          </a:ln>
        </p:spPr>
        <p:txBody>
          <a:bodyPr lIns="90000" tIns="45000" rIns="90000" bIns="45000" anchor="b"/>
          <a:lstStyle/>
          <a:p>
            <a:r>
              <a:rPr lang="en-US" sz="4800" dirty="0">
                <a:solidFill>
                  <a:srgbClr val="404040"/>
                </a:solidFill>
                <a:latin typeface="Calibri Light"/>
              </a:rPr>
              <a:t>Strings in C…</a:t>
            </a:r>
            <a:endParaRPr dirty="0"/>
          </a:p>
        </p:txBody>
      </p:sp>
      <p:sp>
        <p:nvSpPr>
          <p:cNvPr id="97" name="CustomShape 2"/>
          <p:cNvSpPr/>
          <p:nvPr/>
        </p:nvSpPr>
        <p:spPr>
          <a:xfrm>
            <a:off x="1097280" y="1913467"/>
            <a:ext cx="10057320" cy="4234613"/>
          </a:xfrm>
          <a:prstGeom prst="rect">
            <a:avLst/>
          </a:prstGeom>
          <a:noFill/>
          <a:ln>
            <a:noFill/>
          </a:ln>
        </p:spPr>
        <p:txBody>
          <a:bodyPr lIns="0" tIns="45000" rIns="0" bIns="45000"/>
          <a:lstStyle/>
          <a:p>
            <a:pPr marL="571500" indent="-571500">
              <a:lnSpc>
                <a:spcPct val="90000"/>
              </a:lnSpc>
              <a:buFont typeface="Arial"/>
              <a:buChar char="•"/>
            </a:pPr>
            <a:r>
              <a:rPr lang="en-US" sz="4000" dirty="0">
                <a:solidFill>
                  <a:srgbClr val="404040"/>
                </a:solidFill>
                <a:latin typeface="Calibri Light"/>
              </a:rPr>
              <a:t>Just null terminated char arrays!</a:t>
            </a:r>
          </a:p>
          <a:p>
            <a:pPr marL="1028700" lvl="1" indent="-571500">
              <a:lnSpc>
                <a:spcPct val="90000"/>
              </a:lnSpc>
              <a:buFont typeface="Arial"/>
              <a:buChar char="•"/>
            </a:pPr>
            <a:r>
              <a:rPr lang="en-US" sz="4000" dirty="0">
                <a:solidFill>
                  <a:srgbClr val="404040"/>
                </a:solidFill>
                <a:latin typeface="Calibri"/>
              </a:rPr>
              <a:t>For example: “CS3410” is equivalent to:</a:t>
            </a:r>
            <a:endParaRPr lang="en-US" sz="4000" dirty="0"/>
          </a:p>
          <a:p>
            <a:pPr lvl="2">
              <a:lnSpc>
                <a:spcPct val="90000"/>
              </a:lnSpc>
              <a:buFont typeface="Calibri"/>
              <a:buChar char=" "/>
            </a:pPr>
            <a:r>
              <a:rPr lang="en-US" sz="2400" dirty="0">
                <a:solidFill>
                  <a:srgbClr val="404040"/>
                </a:solidFill>
                <a:latin typeface="Courier"/>
                <a:cs typeface="Courier"/>
              </a:rPr>
              <a:t>char </a:t>
            </a:r>
            <a:r>
              <a:rPr lang="en-US" sz="2400" dirty="0" err="1">
                <a:solidFill>
                  <a:srgbClr val="404040"/>
                </a:solidFill>
                <a:latin typeface="Courier"/>
                <a:cs typeface="Courier"/>
              </a:rPr>
              <a:t>str</a:t>
            </a:r>
            <a:r>
              <a:rPr lang="en-US" sz="2400" dirty="0">
                <a:solidFill>
                  <a:srgbClr val="404040"/>
                </a:solidFill>
                <a:latin typeface="Courier"/>
                <a:cs typeface="Courier"/>
              </a:rPr>
              <a:t>[] = {‘C’,‘S’,‘3’,‘4’,‘1’,‘0’,‘\0’};</a:t>
            </a:r>
          </a:p>
          <a:p>
            <a:pPr lvl="2">
              <a:lnSpc>
                <a:spcPct val="90000"/>
              </a:lnSpc>
              <a:buFont typeface="Calibri"/>
              <a:buChar char=" "/>
            </a:pPr>
            <a:endParaRPr lang="en-US" sz="2400" dirty="0">
              <a:latin typeface="Courier"/>
              <a:cs typeface="Courier"/>
            </a:endParaRPr>
          </a:p>
          <a:p>
            <a:pPr marL="571500" indent="-571500">
              <a:lnSpc>
                <a:spcPct val="90000"/>
              </a:lnSpc>
              <a:buFont typeface="Arial"/>
              <a:buChar char="•"/>
            </a:pPr>
            <a:r>
              <a:rPr lang="en-US" sz="4000" dirty="0">
                <a:solidFill>
                  <a:srgbClr val="404040"/>
                </a:solidFill>
                <a:latin typeface="Calibri"/>
              </a:rPr>
              <a:t>Things to note:</a:t>
            </a:r>
            <a:endParaRPr lang="en-US" sz="4000" dirty="0"/>
          </a:p>
          <a:p>
            <a:pPr marL="1028700" lvl="1" indent="-571500">
              <a:lnSpc>
                <a:spcPct val="90000"/>
              </a:lnSpc>
              <a:buFont typeface="Arial"/>
              <a:buChar char="•"/>
            </a:pPr>
            <a:r>
              <a:rPr lang="en-US" sz="2800" dirty="0">
                <a:solidFill>
                  <a:srgbClr val="404040"/>
                </a:solidFill>
                <a:latin typeface="Calibri"/>
              </a:rPr>
              <a:t>&lt;</a:t>
            </a:r>
            <a:r>
              <a:rPr lang="en-US" sz="2800" dirty="0" err="1">
                <a:solidFill>
                  <a:srgbClr val="404040"/>
                </a:solidFill>
                <a:latin typeface="Calibri"/>
              </a:rPr>
              <a:t>string.h</a:t>
            </a:r>
            <a:r>
              <a:rPr lang="en-US" sz="2800" dirty="0">
                <a:solidFill>
                  <a:srgbClr val="404040"/>
                </a:solidFill>
                <a:latin typeface="Calibri"/>
              </a:rPr>
              <a:t>&gt; has common string functions:</a:t>
            </a:r>
            <a:endParaRPr lang="en-US" sz="2400" dirty="0"/>
          </a:p>
          <a:p>
            <a:pPr marL="1028700" lvl="1" indent="-571500">
              <a:lnSpc>
                <a:spcPct val="90000"/>
              </a:lnSpc>
              <a:buFont typeface="Arial"/>
              <a:buChar char="•"/>
            </a:pPr>
            <a:r>
              <a:rPr lang="en-US" sz="2800" dirty="0" err="1">
                <a:solidFill>
                  <a:srgbClr val="404040"/>
                </a:solidFill>
                <a:latin typeface="Calibri"/>
              </a:rPr>
              <a:t>strlen</a:t>
            </a:r>
            <a:r>
              <a:rPr lang="en-US" sz="2800" dirty="0">
                <a:solidFill>
                  <a:srgbClr val="404040"/>
                </a:solidFill>
                <a:latin typeface="Calibri"/>
              </a:rPr>
              <a:t>(s) does not include the terminal character. Be careful when using memory operations which does include the character!</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dirty="0">
                <a:solidFill>
                  <a:srgbClr val="404040"/>
                </a:solidFill>
                <a:latin typeface="Calibri Light"/>
              </a:rPr>
              <a:t>Pointers</a:t>
            </a:r>
            <a:endParaRPr dirty="0"/>
          </a:p>
        </p:txBody>
      </p:sp>
      <p:sp>
        <p:nvSpPr>
          <p:cNvPr id="99" name="CustomShape 2"/>
          <p:cNvSpPr/>
          <p:nvPr/>
        </p:nvSpPr>
        <p:spPr>
          <a:xfrm>
            <a:off x="1097280" y="1845720"/>
            <a:ext cx="10057320" cy="4022280"/>
          </a:xfrm>
          <a:prstGeom prst="rect">
            <a:avLst/>
          </a:prstGeom>
          <a:noFill/>
          <a:ln>
            <a:noFill/>
          </a:ln>
        </p:spPr>
        <p:txBody>
          <a:bodyPr lIns="0" tIns="45000" rIns="0" bIns="45000"/>
          <a:lstStyle/>
          <a:p>
            <a:pPr marL="342900" indent="-342900">
              <a:lnSpc>
                <a:spcPct val="100000"/>
              </a:lnSpc>
              <a:buFont typeface="Arial"/>
              <a:buChar char="•"/>
            </a:pPr>
            <a:r>
              <a:rPr lang="en-US" sz="2500" dirty="0">
                <a:latin typeface="Calibri"/>
                <a:cs typeface="Calibri"/>
              </a:rPr>
              <a:t>A </a:t>
            </a:r>
            <a:r>
              <a:rPr lang="en-US" sz="2500" b="1" dirty="0">
                <a:latin typeface="Calibri"/>
                <a:cs typeface="Calibri"/>
              </a:rPr>
              <a:t>pointer</a:t>
            </a:r>
            <a:r>
              <a:rPr lang="en-US" sz="2500" dirty="0">
                <a:latin typeface="Calibri"/>
                <a:cs typeface="Calibri"/>
              </a:rPr>
              <a:t> is a bit-pattern (generally a number) that represents a memory location.</a:t>
            </a:r>
          </a:p>
          <a:p>
            <a:pPr marL="342900" indent="-342900">
              <a:lnSpc>
                <a:spcPct val="100000"/>
              </a:lnSpc>
              <a:buFont typeface="Arial"/>
              <a:buChar char="•"/>
            </a:pPr>
            <a:r>
              <a:rPr lang="en-US" sz="2500" dirty="0">
                <a:latin typeface="Calibri"/>
                <a:cs typeface="Calibri"/>
              </a:rPr>
              <a:t>To access the data in the memory that the pointer points to, you </a:t>
            </a:r>
            <a:r>
              <a:rPr lang="en-US" sz="2500" b="1" dirty="0">
                <a:latin typeface="Calibri"/>
                <a:cs typeface="Calibri"/>
              </a:rPr>
              <a:t>dereference</a:t>
            </a:r>
            <a:r>
              <a:rPr lang="en-US" sz="2500" dirty="0">
                <a:latin typeface="Calibri"/>
                <a:cs typeface="Calibri"/>
              </a:rPr>
              <a:t> the pointer.</a:t>
            </a:r>
            <a:endParaRPr sz="2500" dirty="0">
              <a:latin typeface="Calibri"/>
              <a:cs typeface="Calibri"/>
            </a:endParaRPr>
          </a:p>
          <a:p>
            <a:pPr marL="342900" indent="-342900">
              <a:lnSpc>
                <a:spcPct val="100000"/>
              </a:lnSpc>
              <a:buFont typeface="Arial"/>
              <a:buChar char="•"/>
            </a:pPr>
            <a:r>
              <a:rPr lang="en-US" sz="2500" dirty="0">
                <a:latin typeface="Calibri"/>
                <a:cs typeface="Calibri"/>
              </a:rPr>
              <a:t>The </a:t>
            </a:r>
            <a:r>
              <a:rPr lang="en-US" sz="2500" b="1" dirty="0">
                <a:latin typeface="Calibri"/>
                <a:cs typeface="Calibri"/>
              </a:rPr>
              <a:t>type of a pointer</a:t>
            </a:r>
            <a:r>
              <a:rPr lang="en-US" sz="2500" dirty="0">
                <a:latin typeface="Calibri"/>
                <a:cs typeface="Calibri"/>
              </a:rPr>
              <a:t> tells the compiler what kind of object to expect when it is dereferenced.</a:t>
            </a:r>
            <a:endParaRPr sz="2500" dirty="0">
              <a:latin typeface="Calibri"/>
              <a:cs typeface="Calibri"/>
            </a:endParaRPr>
          </a:p>
          <a:p>
            <a:pPr marL="800100" lvl="1" indent="-342900">
              <a:buFont typeface="Arial"/>
              <a:buChar char="•"/>
            </a:pPr>
            <a:r>
              <a:rPr lang="en-US" sz="2500" dirty="0">
                <a:latin typeface="Calibri"/>
                <a:cs typeface="Calibri"/>
              </a:rPr>
              <a:t>A “double*” is a pointer representing the memory location of a double.</a:t>
            </a:r>
            <a:endParaRPr sz="2500" dirty="0">
              <a:latin typeface="Calibri"/>
              <a:cs typeface="Calibri"/>
            </a:endParaRPr>
          </a:p>
          <a:p>
            <a:pPr marL="342900" indent="-342900">
              <a:lnSpc>
                <a:spcPct val="100000"/>
              </a:lnSpc>
              <a:buFont typeface="Arial"/>
              <a:buChar char="•"/>
            </a:pPr>
            <a:r>
              <a:rPr lang="en-US" sz="2500" dirty="0">
                <a:latin typeface="Calibri"/>
                <a:cs typeface="Calibri"/>
              </a:rPr>
              <a:t>A pointer does not actually create the data it points to. For the pointer to contain data, some other function must create the data it will point to. </a:t>
            </a:r>
          </a:p>
          <a:p>
            <a:pPr marL="800100" lvl="1" indent="-342900">
              <a:buFont typeface="Arial"/>
              <a:buChar char="•"/>
            </a:pPr>
            <a:r>
              <a:rPr lang="en-US" sz="2500" dirty="0">
                <a:latin typeface="Calibri"/>
                <a:cs typeface="Calibri"/>
              </a:rPr>
              <a:t>This is typically a call to </a:t>
            </a:r>
            <a:r>
              <a:rPr lang="en-US" sz="2500" dirty="0" err="1">
                <a:latin typeface="Calibri"/>
                <a:cs typeface="Calibri"/>
              </a:rPr>
              <a:t>malloc</a:t>
            </a:r>
            <a:r>
              <a:rPr lang="en-US" sz="2500" dirty="0">
                <a:latin typeface="Calibri"/>
                <a:cs typeface="Calibri"/>
              </a:rPr>
              <a:t>.</a:t>
            </a:r>
            <a:endParaRPr sz="2500" dirty="0">
              <a:latin typeface="Calibri"/>
              <a:cs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a:solidFill>
                  <a:srgbClr val="404040"/>
                </a:solidFill>
                <a:latin typeface="Calibri Light"/>
              </a:rPr>
              <a:t>Pointers</a:t>
            </a:r>
            <a:endParaRPr/>
          </a:p>
        </p:txBody>
      </p:sp>
      <p:pic>
        <p:nvPicPr>
          <p:cNvPr id="101" name="Content Placeholder 3"/>
          <p:cNvPicPr/>
          <p:nvPr/>
        </p:nvPicPr>
        <p:blipFill>
          <a:blip r:embed="rId2"/>
          <a:stretch>
            <a:fillRect/>
          </a:stretch>
        </p:blipFill>
        <p:spPr>
          <a:xfrm>
            <a:off x="1321920" y="1806480"/>
            <a:ext cx="9832680" cy="4338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a:spLocks noGrp="1"/>
          </p:cNvSpPr>
          <p:nvPr>
            <p:ph type="title" idx="4294967295"/>
          </p:nvPr>
        </p:nvSpPr>
        <p:spPr>
          <a:xfrm>
            <a:off x="0" y="273050"/>
            <a:ext cx="10972800" cy="1146175"/>
          </a:xfrm>
          <a:prstGeom prst="rect">
            <a:avLst/>
          </a:prstGeom>
          <a:noFill/>
          <a:ln>
            <a:noFill/>
          </a:ln>
        </p:spPr>
        <p:txBody>
          <a:bodyPr spcFirstLastPara="1" wrap="square" lIns="91425" tIns="45700" rIns="91425" bIns="45700" anchor="ctr" anchorCtr="0">
            <a:noAutofit/>
          </a:bodyPr>
          <a:lstStyle/>
          <a:p>
            <a:r>
              <a:rPr lang="en-US"/>
              <a:t>Introduction</a:t>
            </a:r>
            <a:endParaRPr/>
          </a:p>
        </p:txBody>
      </p:sp>
      <p:sp>
        <p:nvSpPr>
          <p:cNvPr id="322" name="Google Shape;322;p36"/>
          <p:cNvSpPr txBox="1">
            <a:spLocks noGrp="1"/>
          </p:cNvSpPr>
          <p:nvPr>
            <p:ph type="subTitle" idx="4294967295"/>
          </p:nvPr>
        </p:nvSpPr>
        <p:spPr>
          <a:xfrm>
            <a:off x="609600" y="1958114"/>
            <a:ext cx="10972800" cy="53086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i="1" dirty="0"/>
              <a:t>C is not a “very high level” language, nor a “big” one, and is not specialized to any particular area of application. But its absence of restrictions and its generality make it more convenient and effective for many tasks than supposedly more powerful languages.</a:t>
            </a:r>
            <a:endParaRPr dirty="0"/>
          </a:p>
          <a:p>
            <a:pPr marL="742950" lvl="1" indent="-285750" algn="r"/>
            <a:r>
              <a:rPr lang="en-US" dirty="0"/>
              <a:t>Kernighan and Ritchie</a:t>
            </a:r>
            <a:endParaRPr dirty="0"/>
          </a:p>
          <a:p>
            <a:pPr marL="342900" indent="-342900"/>
            <a:r>
              <a:rPr lang="en-US" dirty="0"/>
              <a:t>With C we can write programs that allow us to exploit underlying features of the architecture</a:t>
            </a:r>
            <a:endParaRPr dirty="0"/>
          </a:p>
          <a:p>
            <a:pPr marL="342900" indent="-139700">
              <a:buNone/>
            </a:pPr>
            <a:endParaRPr dirty="0"/>
          </a:p>
        </p:txBody>
      </p:sp>
    </p:spTree>
    <p:extLst>
      <p:ext uri="{BB962C8B-B14F-4D97-AF65-F5344CB8AC3E}">
        <p14:creationId xmlns:p14="http://schemas.microsoft.com/office/powerpoint/2010/main" val="224029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a:solidFill>
                  <a:srgbClr val="404040"/>
                </a:solidFill>
                <a:latin typeface="Calibri Light"/>
              </a:rPr>
              <a:t>Pointers: A visual representation</a:t>
            </a:r>
            <a:endParaRPr/>
          </a:p>
        </p:txBody>
      </p:sp>
      <p:sp>
        <p:nvSpPr>
          <p:cNvPr id="105" name="CustomShape 2"/>
          <p:cNvSpPr/>
          <p:nvPr/>
        </p:nvSpPr>
        <p:spPr>
          <a:xfrm>
            <a:off x="1509480" y="3800880"/>
            <a:ext cx="1607400" cy="2323440"/>
          </a:xfrm>
          <a:prstGeom prst="rect">
            <a:avLst/>
          </a:prstGeom>
          <a:solidFill>
            <a:srgbClr val="ADC8DD"/>
          </a:solidFill>
          <a:ln w="15840">
            <a:solidFill>
              <a:srgbClr val="A8600D"/>
            </a:solidFill>
            <a:round/>
          </a:ln>
        </p:spPr>
      </p:sp>
      <p:sp>
        <p:nvSpPr>
          <p:cNvPr id="107" name="CustomShape 4"/>
          <p:cNvSpPr/>
          <p:nvPr/>
        </p:nvSpPr>
        <p:spPr>
          <a:xfrm>
            <a:off x="1667880" y="3132360"/>
            <a:ext cx="1289880" cy="51624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Stack</a:t>
            </a:r>
            <a:endParaRPr/>
          </a:p>
        </p:txBody>
      </p:sp>
      <p:sp>
        <p:nvSpPr>
          <p:cNvPr id="108" name="CustomShape 5"/>
          <p:cNvSpPr/>
          <p:nvPr/>
        </p:nvSpPr>
        <p:spPr>
          <a:xfrm>
            <a:off x="1509480" y="380088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a:solidFill>
                  <a:srgbClr val="000000"/>
                </a:solidFill>
                <a:latin typeface="Calibri"/>
              </a:rPr>
              <a:t>char* d1 </a:t>
            </a:r>
            <a:endParaRPr/>
          </a:p>
        </p:txBody>
      </p:sp>
      <p:sp>
        <p:nvSpPr>
          <p:cNvPr id="109" name="CustomShape 6"/>
          <p:cNvSpPr/>
          <p:nvPr/>
        </p:nvSpPr>
        <p:spPr>
          <a:xfrm>
            <a:off x="8183065" y="2285280"/>
            <a:ext cx="1210680" cy="516240"/>
          </a:xfrm>
          <a:prstGeom prst="rect">
            <a:avLst/>
          </a:prstGeom>
          <a:noFill/>
          <a:ln>
            <a:noFill/>
          </a:ln>
        </p:spPr>
        <p:txBody>
          <a:bodyPr wrap="none" lIns="90000" tIns="45000" rIns="90000" bIns="45000"/>
          <a:lstStyle/>
          <a:p>
            <a:pPr>
              <a:lnSpc>
                <a:spcPct val="100000"/>
              </a:lnSpc>
            </a:pPr>
            <a:r>
              <a:rPr lang="en-US" sz="2800" b="1" dirty="0">
                <a:solidFill>
                  <a:srgbClr val="000000"/>
                </a:solidFill>
                <a:latin typeface="Calibri"/>
              </a:rPr>
              <a:t>Memory</a:t>
            </a:r>
            <a:endParaRPr dirty="0"/>
          </a:p>
        </p:txBody>
      </p:sp>
      <p:sp>
        <p:nvSpPr>
          <p:cNvPr id="110" name="CustomShape 7"/>
          <p:cNvSpPr/>
          <p:nvPr/>
        </p:nvSpPr>
        <p:spPr>
          <a:xfrm>
            <a:off x="3538296" y="4092479"/>
            <a:ext cx="4006997" cy="1674815"/>
          </a:xfrm>
          <a:prstGeom prst="straightConnector1">
            <a:avLst/>
          </a:prstGeom>
          <a:noFill/>
          <a:ln w="12600">
            <a:solidFill>
              <a:srgbClr val="000000"/>
            </a:solidFill>
            <a:round/>
            <a:tailEnd type="triangle" w="med" len="med"/>
          </a:ln>
        </p:spPr>
      </p:sp>
      <p:sp>
        <p:nvSpPr>
          <p:cNvPr id="111" name="CustomShape 8"/>
          <p:cNvSpPr/>
          <p:nvPr/>
        </p:nvSpPr>
        <p:spPr>
          <a:xfrm>
            <a:off x="1507320" y="438300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a:solidFill>
                  <a:srgbClr val="000000"/>
                </a:solidFill>
                <a:latin typeface="Calibri"/>
              </a:rPr>
              <a:t>char* d2 </a:t>
            </a:r>
            <a:endParaRPr/>
          </a:p>
        </p:txBody>
      </p:sp>
      <p:sp>
        <p:nvSpPr>
          <p:cNvPr id="113" name="CustomShape 10"/>
          <p:cNvSpPr/>
          <p:nvPr/>
        </p:nvSpPr>
        <p:spPr>
          <a:xfrm>
            <a:off x="3588120" y="1954080"/>
            <a:ext cx="1413360" cy="363960"/>
          </a:xfrm>
          <a:prstGeom prst="rect">
            <a:avLst/>
          </a:prstGeom>
          <a:noFill/>
          <a:ln>
            <a:noFill/>
          </a:ln>
        </p:spPr>
        <p:txBody>
          <a:bodyPr wrap="none" lIns="90000" tIns="45000" rIns="90000" bIns="45000"/>
          <a:lstStyle/>
          <a:p>
            <a:pPr>
              <a:lnSpc>
                <a:spcPct val="100000"/>
              </a:lnSpc>
            </a:pPr>
            <a:r>
              <a:rPr lang="en-US">
                <a:solidFill>
                  <a:srgbClr val="000000"/>
                </a:solidFill>
                <a:latin typeface="DejaVu Sans Mono"/>
              </a:rPr>
              <a:t>char* d1;</a:t>
            </a:r>
            <a:endParaRPr/>
          </a:p>
        </p:txBody>
      </p:sp>
      <p:sp>
        <p:nvSpPr>
          <p:cNvPr id="114" name="CustomShape 11"/>
          <p:cNvSpPr/>
          <p:nvPr/>
        </p:nvSpPr>
        <p:spPr>
          <a:xfrm>
            <a:off x="3561840" y="2299680"/>
            <a:ext cx="2099160" cy="363960"/>
          </a:xfrm>
          <a:prstGeom prst="rect">
            <a:avLst/>
          </a:prstGeom>
          <a:noFill/>
          <a:ln>
            <a:noFill/>
          </a:ln>
        </p:spPr>
        <p:txBody>
          <a:bodyPr wrap="none" lIns="90000" tIns="45000" rIns="90000" bIns="45000"/>
          <a:lstStyle/>
          <a:p>
            <a:pPr>
              <a:lnSpc>
                <a:spcPct val="100000"/>
              </a:lnSpc>
            </a:pPr>
            <a:r>
              <a:rPr lang="en-US">
                <a:solidFill>
                  <a:srgbClr val="000000"/>
                </a:solidFill>
                <a:latin typeface="DejaVu Sans Mono"/>
              </a:rPr>
              <a:t>d1 = “CS3410”;</a:t>
            </a:r>
            <a:endParaRPr/>
          </a:p>
        </p:txBody>
      </p:sp>
      <p:sp>
        <p:nvSpPr>
          <p:cNvPr id="115" name="CustomShape 12"/>
          <p:cNvSpPr/>
          <p:nvPr/>
        </p:nvSpPr>
        <p:spPr>
          <a:xfrm>
            <a:off x="3588120" y="2654280"/>
            <a:ext cx="1413360" cy="363960"/>
          </a:xfrm>
          <a:prstGeom prst="rect">
            <a:avLst/>
          </a:prstGeom>
          <a:noFill/>
          <a:ln>
            <a:noFill/>
          </a:ln>
        </p:spPr>
        <p:txBody>
          <a:bodyPr wrap="none" lIns="90000" tIns="45000" rIns="90000" bIns="45000"/>
          <a:lstStyle/>
          <a:p>
            <a:pPr>
              <a:lnSpc>
                <a:spcPct val="100000"/>
              </a:lnSpc>
            </a:pPr>
            <a:r>
              <a:rPr lang="en-US">
                <a:solidFill>
                  <a:srgbClr val="000000"/>
                </a:solidFill>
                <a:latin typeface="DejaVu Sans Mono"/>
              </a:rPr>
              <a:t>char* d2;</a:t>
            </a:r>
            <a:endParaRPr/>
          </a:p>
        </p:txBody>
      </p:sp>
      <p:sp>
        <p:nvSpPr>
          <p:cNvPr id="116" name="CustomShape 13"/>
          <p:cNvSpPr/>
          <p:nvPr/>
        </p:nvSpPr>
        <p:spPr>
          <a:xfrm>
            <a:off x="3583080" y="3014280"/>
            <a:ext cx="1550520" cy="363960"/>
          </a:xfrm>
          <a:prstGeom prst="rect">
            <a:avLst/>
          </a:prstGeom>
          <a:noFill/>
          <a:ln>
            <a:noFill/>
          </a:ln>
        </p:spPr>
        <p:txBody>
          <a:bodyPr wrap="none" lIns="90000" tIns="45000" rIns="90000" bIns="45000"/>
          <a:lstStyle/>
          <a:p>
            <a:pPr>
              <a:lnSpc>
                <a:spcPct val="100000"/>
              </a:lnSpc>
            </a:pPr>
            <a:r>
              <a:rPr lang="en-US">
                <a:solidFill>
                  <a:srgbClr val="000000"/>
                </a:solidFill>
                <a:latin typeface="Consolas"/>
              </a:rPr>
              <a:t>d2 = d1+1;</a:t>
            </a:r>
            <a:endParaRPr/>
          </a:p>
        </p:txBody>
      </p:sp>
      <p:sp>
        <p:nvSpPr>
          <p:cNvPr id="117" name="CustomShape 14"/>
          <p:cNvSpPr/>
          <p:nvPr/>
        </p:nvSpPr>
        <p:spPr>
          <a:xfrm>
            <a:off x="3567240" y="3378600"/>
            <a:ext cx="1962000" cy="363960"/>
          </a:xfrm>
          <a:prstGeom prst="rect">
            <a:avLst/>
          </a:prstGeom>
          <a:noFill/>
          <a:ln>
            <a:noFill/>
          </a:ln>
        </p:spPr>
        <p:txBody>
          <a:bodyPr wrap="none" lIns="90000" tIns="45000" rIns="90000" bIns="45000"/>
          <a:lstStyle/>
          <a:p>
            <a:pPr>
              <a:lnSpc>
                <a:spcPct val="100000"/>
              </a:lnSpc>
            </a:pPr>
            <a:r>
              <a:rPr lang="en-US">
                <a:solidFill>
                  <a:srgbClr val="000000"/>
                </a:solidFill>
                <a:latin typeface="DejaVu Sans Mono"/>
              </a:rPr>
              <a:t>//d2[0]==‘S’;</a:t>
            </a:r>
            <a:endParaRPr/>
          </a:p>
        </p:txBody>
      </p:sp>
      <p:sp>
        <p:nvSpPr>
          <p:cNvPr id="118" name="CustomShape 15"/>
          <p:cNvSpPr/>
          <p:nvPr/>
        </p:nvSpPr>
        <p:spPr>
          <a:xfrm>
            <a:off x="3677040" y="5299200"/>
            <a:ext cx="1107000" cy="36396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d2[6]=?</a:t>
            </a:r>
            <a:endParaRPr/>
          </a:p>
        </p:txBody>
      </p:sp>
      <p:sp>
        <p:nvSpPr>
          <p:cNvPr id="119" name="CustomShape 16"/>
          <p:cNvSpPr/>
          <p:nvPr/>
        </p:nvSpPr>
        <p:spPr>
          <a:xfrm>
            <a:off x="3536137" y="4777738"/>
            <a:ext cx="3994216" cy="601085"/>
          </a:xfrm>
          <a:prstGeom prst="straightConnector1">
            <a:avLst/>
          </a:prstGeom>
          <a:noFill/>
          <a:ln w="12600">
            <a:solidFill>
              <a:srgbClr val="000000"/>
            </a:solidFill>
            <a:round/>
            <a:tailEnd type="triangle" w="med" len="med"/>
          </a:ln>
        </p:spPr>
      </p:sp>
      <p:graphicFrame>
        <p:nvGraphicFramePr>
          <p:cNvPr id="2" name="Table 1"/>
          <p:cNvGraphicFramePr>
            <a:graphicFrameLocks noGrp="1"/>
          </p:cNvGraphicFramePr>
          <p:nvPr>
            <p:extLst>
              <p:ext uri="{D42A27DB-BD31-4B8C-83A1-F6EECF244321}">
                <p14:modId xmlns:p14="http://schemas.microsoft.com/office/powerpoint/2010/main" val="2367603049"/>
              </p:ext>
            </p:extLst>
          </p:nvPr>
        </p:nvGraphicFramePr>
        <p:xfrm>
          <a:off x="7534310" y="3014280"/>
          <a:ext cx="2969480" cy="3327400"/>
        </p:xfrm>
        <a:graphic>
          <a:graphicData uri="http://schemas.openxmlformats.org/drawingml/2006/table">
            <a:tbl>
              <a:tblPr firstRow="1" bandRow="1">
                <a:tableStyleId>{5C22544A-7EE6-4342-B048-85BDC9FD1C3A}</a:tableStyleId>
              </a:tblPr>
              <a:tblGrid>
                <a:gridCol w="1484740">
                  <a:extLst>
                    <a:ext uri="{9D8B030D-6E8A-4147-A177-3AD203B41FA5}">
                      <a16:colId xmlns:a16="http://schemas.microsoft.com/office/drawing/2014/main" val="20000"/>
                    </a:ext>
                  </a:extLst>
                </a:gridCol>
                <a:gridCol w="1484740">
                  <a:extLst>
                    <a:ext uri="{9D8B030D-6E8A-4147-A177-3AD203B41FA5}">
                      <a16:colId xmlns:a16="http://schemas.microsoft.com/office/drawing/2014/main" val="20001"/>
                    </a:ext>
                  </a:extLst>
                </a:gridCol>
              </a:tblGrid>
              <a:tr h="0">
                <a:tc>
                  <a:txBody>
                    <a:bodyPr/>
                    <a:lstStyle/>
                    <a:p>
                      <a:r>
                        <a:rPr lang="en-US" dirty="0"/>
                        <a:t>Address</a:t>
                      </a:r>
                    </a:p>
                  </a:txBody>
                  <a:tcPr/>
                </a:tc>
                <a:tc>
                  <a:txBody>
                    <a:bodyPr/>
                    <a:lstStyle/>
                    <a:p>
                      <a:r>
                        <a:rPr lang="en-US" dirty="0"/>
                        <a:t>Value</a:t>
                      </a:r>
                    </a:p>
                  </a:txBody>
                  <a:tcPr/>
                </a:tc>
                <a:extLst>
                  <a:ext uri="{0D108BD9-81ED-4DB2-BD59-A6C34878D82A}">
                    <a16:rowId xmlns:a16="http://schemas.microsoft.com/office/drawing/2014/main" val="10000"/>
                  </a:ext>
                </a:extLst>
              </a:tr>
              <a:tr h="0">
                <a:tc>
                  <a:txBody>
                    <a:bodyPr/>
                    <a:lstStyle/>
                    <a:p>
                      <a:r>
                        <a:rPr lang="en-US" dirty="0"/>
                        <a:t>0x07</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0x06</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0x05</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0x04</a:t>
                      </a:r>
                    </a:p>
                  </a:txBody>
                  <a:tcPr/>
                </a:tc>
                <a:tc>
                  <a:txBody>
                    <a:bodyPr/>
                    <a:lstStyle/>
                    <a:p>
                      <a:r>
                        <a:rPr lang="en-US" dirty="0"/>
                        <a:t>‘4’</a:t>
                      </a:r>
                    </a:p>
                  </a:txBody>
                  <a:tcPr/>
                </a:tc>
                <a:extLst>
                  <a:ext uri="{0D108BD9-81ED-4DB2-BD59-A6C34878D82A}">
                    <a16:rowId xmlns:a16="http://schemas.microsoft.com/office/drawing/2014/main" val="10004"/>
                  </a:ext>
                </a:extLst>
              </a:tr>
              <a:tr h="370840">
                <a:tc>
                  <a:txBody>
                    <a:bodyPr/>
                    <a:lstStyle/>
                    <a:p>
                      <a:r>
                        <a:rPr lang="en-US" dirty="0"/>
                        <a:t>0x03</a:t>
                      </a:r>
                    </a:p>
                  </a:txBody>
                  <a:tcPr/>
                </a:tc>
                <a:tc>
                  <a:txBody>
                    <a:bodyPr/>
                    <a:lstStyle/>
                    <a:p>
                      <a:r>
                        <a:rPr lang="en-US" dirty="0"/>
                        <a:t>‘3’</a:t>
                      </a:r>
                    </a:p>
                  </a:txBody>
                  <a:tcPr/>
                </a:tc>
                <a:extLst>
                  <a:ext uri="{0D108BD9-81ED-4DB2-BD59-A6C34878D82A}">
                    <a16:rowId xmlns:a16="http://schemas.microsoft.com/office/drawing/2014/main" val="10005"/>
                  </a:ext>
                </a:extLst>
              </a:tr>
              <a:tr h="370840">
                <a:tc>
                  <a:txBody>
                    <a:bodyPr/>
                    <a:lstStyle/>
                    <a:p>
                      <a:r>
                        <a:rPr lang="en-US" dirty="0"/>
                        <a:t>0x02</a:t>
                      </a:r>
                    </a:p>
                  </a:txBody>
                  <a:tcPr/>
                </a:tc>
                <a:tc>
                  <a:txBody>
                    <a:bodyPr/>
                    <a:lstStyle/>
                    <a:p>
                      <a:r>
                        <a:rPr lang="en-US" dirty="0"/>
                        <a:t>‘S’</a:t>
                      </a:r>
                    </a:p>
                  </a:txBody>
                  <a:tcPr/>
                </a:tc>
                <a:extLst>
                  <a:ext uri="{0D108BD9-81ED-4DB2-BD59-A6C34878D82A}">
                    <a16:rowId xmlns:a16="http://schemas.microsoft.com/office/drawing/2014/main" val="10006"/>
                  </a:ext>
                </a:extLst>
              </a:tr>
              <a:tr h="370840">
                <a:tc>
                  <a:txBody>
                    <a:bodyPr/>
                    <a:lstStyle/>
                    <a:p>
                      <a:r>
                        <a:rPr lang="en-US" dirty="0"/>
                        <a:t>0x01</a:t>
                      </a:r>
                    </a:p>
                  </a:txBody>
                  <a:tcPr/>
                </a:tc>
                <a:tc>
                  <a:txBody>
                    <a:bodyPr/>
                    <a:lstStyle/>
                    <a:p>
                      <a:r>
                        <a:rPr lang="en-US" dirty="0"/>
                        <a:t>‘C’</a:t>
                      </a:r>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additive="repl">
                                        <p:cTn id="7" dur="500" fill="freeze"/>
                                        <p:tgtEl>
                                          <p:spTgt spid="108"/>
                                        </p:tgtEl>
                                      </p:cBhvr>
                                    </p:animEffect>
                                  </p:childTnLst>
                                </p:cTn>
                              </p:par>
                              <p:par>
                                <p:cTn id="8" presetID="1" presetClass="emph" presetSubtype="2" fill="hold" nodeType="withEffect">
                                  <p:stCondLst>
                                    <p:cond delay="0"/>
                                  </p:stCondLst>
                                  <p:childTnLst>
                                    <p:set>
                                      <p:cBhvr>
                                        <p:cTn id="9" dur="800" fill="hold"/>
                                        <p:tgtEl>
                                          <p:spTgt spid="113"/>
                                        </p:tgtEl>
                                      </p:cBhvr>
                                    </p:set>
                                    <p:set>
                                      <p:cBhvr>
                                        <p:cTn id="10" dur="800" fill="hold"/>
                                        <p:tgtEl>
                                          <p:spTgt spid="113"/>
                                        </p:tgtEl>
                                      </p:cBhvr>
                                    </p:se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additive="repl">
                                        <p:cTn id="15" dur="500" fill="freeze"/>
                                        <p:tgtEl>
                                          <p:spTgt spid="110"/>
                                        </p:tgtEl>
                                      </p:cBhvr>
                                    </p:animEffect>
                                  </p:childTnLst>
                                </p:cTn>
                              </p:par>
                              <p:par>
                                <p:cTn id="16" presetID="1" presetClass="emph" presetSubtype="2" fill="hold" nodeType="withEffect">
                                  <p:stCondLst>
                                    <p:cond delay="0"/>
                                  </p:stCondLst>
                                  <p:childTnLst>
                                    <p:set>
                                      <p:cBhvr>
                                        <p:cTn id="17" dur="800" fill="hold"/>
                                        <p:tgtEl>
                                          <p:spTgt spid="114"/>
                                        </p:tgtEl>
                                      </p:cBhvr>
                                    </p:set>
                                    <p:set>
                                      <p:cBhvr>
                                        <p:cTn id="18" dur="800" fill="hold"/>
                                        <p:tgtEl>
                                          <p:spTgt spid="114"/>
                                        </p:tgtEl>
                                      </p:cBhvr>
                                    </p:se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fade">
                                      <p:cBhvr additive="repl">
                                        <p:cTn id="23" dur="500" fill="freeze"/>
                                        <p:tgtEl>
                                          <p:spTgt spid="111"/>
                                        </p:tgtEl>
                                      </p:cBhvr>
                                    </p:animEffect>
                                  </p:childTnLst>
                                </p:cTn>
                              </p:par>
                              <p:par>
                                <p:cTn id="24" presetID="1" presetClass="emph" presetSubtype="2" fill="hold" nodeType="withEffect">
                                  <p:stCondLst>
                                    <p:cond delay="0"/>
                                  </p:stCondLst>
                                  <p:childTnLst>
                                    <p:set>
                                      <p:cBhvr>
                                        <p:cTn id="25" dur="800" fill="hold"/>
                                        <p:tgtEl>
                                          <p:spTgt spid="115"/>
                                        </p:tgtEl>
                                      </p:cBhvr>
                                    </p:set>
                                    <p:set>
                                      <p:cBhvr>
                                        <p:cTn id="26" dur="800" fill="hold"/>
                                        <p:tgtEl>
                                          <p:spTgt spid="115"/>
                                        </p:tgtEl>
                                      </p:cBhvr>
                                    </p:se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fade">
                                      <p:cBhvr additive="repl">
                                        <p:cTn id="31" dur="500" fill="freeze"/>
                                        <p:tgtEl>
                                          <p:spTgt spid="119"/>
                                        </p:tgtEl>
                                      </p:cBhvr>
                                    </p:animEffect>
                                  </p:childTnLst>
                                </p:cTn>
                              </p:par>
                              <p:par>
                                <p:cTn id="32" presetID="1" presetClass="emph" presetSubtype="2" fill="hold" nodeType="withEffect">
                                  <p:stCondLst>
                                    <p:cond delay="0"/>
                                  </p:stCondLst>
                                  <p:childTnLst>
                                    <p:set>
                                      <p:cBhvr>
                                        <p:cTn id="33" dur="800" fill="hold"/>
                                        <p:tgtEl>
                                          <p:spTgt spid="116"/>
                                        </p:tgtEl>
                                      </p:cBhvr>
                                    </p:set>
                                    <p:set>
                                      <p:cBhvr>
                                        <p:cTn id="34" dur="800" fill="hold"/>
                                        <p:tgtEl>
                                          <p:spTgt spid="116"/>
                                        </p:tgtEl>
                                      </p:cBhvr>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set>
                                      <p:cBhvr>
                                        <p:cTn id="38" dur="800" fill="hold"/>
                                        <p:tgtEl>
                                          <p:spTgt spid="117"/>
                                        </p:tgtEl>
                                      </p:cBhvr>
                                    </p:set>
                                    <p:set>
                                      <p:cBhvr>
                                        <p:cTn id="39" dur="800" fill="hold"/>
                                        <p:tgtEl>
                                          <p:spTgt spid="117"/>
                                        </p:tgtEl>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dirty="0">
                <a:solidFill>
                  <a:srgbClr val="404040"/>
                </a:solidFill>
                <a:latin typeface="Calibri Light"/>
              </a:rPr>
              <a:t>Pointers: A visual representation</a:t>
            </a:r>
            <a:endParaRPr dirty="0"/>
          </a:p>
        </p:txBody>
      </p:sp>
      <p:sp>
        <p:nvSpPr>
          <p:cNvPr id="105" name="CustomShape 2"/>
          <p:cNvSpPr/>
          <p:nvPr/>
        </p:nvSpPr>
        <p:spPr>
          <a:xfrm>
            <a:off x="1509480" y="3800880"/>
            <a:ext cx="1607400" cy="2323440"/>
          </a:xfrm>
          <a:prstGeom prst="rect">
            <a:avLst/>
          </a:prstGeom>
          <a:solidFill>
            <a:srgbClr val="ADC8DD"/>
          </a:solidFill>
          <a:ln w="15840">
            <a:solidFill>
              <a:srgbClr val="A8600D"/>
            </a:solidFill>
            <a:round/>
          </a:ln>
        </p:spPr>
      </p:sp>
      <p:sp>
        <p:nvSpPr>
          <p:cNvPr id="107" name="CustomShape 4"/>
          <p:cNvSpPr/>
          <p:nvPr/>
        </p:nvSpPr>
        <p:spPr>
          <a:xfrm>
            <a:off x="1667880" y="3132360"/>
            <a:ext cx="1289880" cy="51624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Stack</a:t>
            </a:r>
            <a:endParaRPr/>
          </a:p>
        </p:txBody>
      </p:sp>
      <p:sp>
        <p:nvSpPr>
          <p:cNvPr id="108" name="CustomShape 5"/>
          <p:cNvSpPr/>
          <p:nvPr/>
        </p:nvSpPr>
        <p:spPr>
          <a:xfrm>
            <a:off x="1509480" y="380088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dirty="0" err="1">
                <a:solidFill>
                  <a:srgbClr val="000000"/>
                </a:solidFill>
                <a:latin typeface="Calibri"/>
              </a:rPr>
              <a:t>int</a:t>
            </a:r>
            <a:r>
              <a:rPr lang="en-US" dirty="0">
                <a:solidFill>
                  <a:srgbClr val="000000"/>
                </a:solidFill>
                <a:latin typeface="Calibri"/>
              </a:rPr>
              <a:t>* d1 </a:t>
            </a:r>
            <a:endParaRPr dirty="0"/>
          </a:p>
        </p:txBody>
      </p:sp>
      <p:sp>
        <p:nvSpPr>
          <p:cNvPr id="109" name="CustomShape 6"/>
          <p:cNvSpPr/>
          <p:nvPr/>
        </p:nvSpPr>
        <p:spPr>
          <a:xfrm>
            <a:off x="8183065" y="2285280"/>
            <a:ext cx="1210680" cy="516240"/>
          </a:xfrm>
          <a:prstGeom prst="rect">
            <a:avLst/>
          </a:prstGeom>
          <a:noFill/>
          <a:ln>
            <a:noFill/>
          </a:ln>
        </p:spPr>
        <p:txBody>
          <a:bodyPr wrap="none" lIns="90000" tIns="45000" rIns="90000" bIns="45000"/>
          <a:lstStyle/>
          <a:p>
            <a:pPr>
              <a:lnSpc>
                <a:spcPct val="100000"/>
              </a:lnSpc>
            </a:pPr>
            <a:r>
              <a:rPr lang="en-US" sz="2800" b="1" dirty="0">
                <a:solidFill>
                  <a:srgbClr val="000000"/>
                </a:solidFill>
                <a:latin typeface="Calibri"/>
              </a:rPr>
              <a:t>Memory</a:t>
            </a:r>
            <a:endParaRPr dirty="0"/>
          </a:p>
        </p:txBody>
      </p:sp>
      <p:sp>
        <p:nvSpPr>
          <p:cNvPr id="110" name="CustomShape 7"/>
          <p:cNvSpPr/>
          <p:nvPr/>
        </p:nvSpPr>
        <p:spPr>
          <a:xfrm>
            <a:off x="3538296" y="4092479"/>
            <a:ext cx="4006997" cy="1674815"/>
          </a:xfrm>
          <a:prstGeom prst="straightConnector1">
            <a:avLst/>
          </a:prstGeom>
          <a:noFill/>
          <a:ln w="12600">
            <a:solidFill>
              <a:srgbClr val="000000"/>
            </a:solidFill>
            <a:round/>
            <a:tailEnd type="triangle" w="med" len="med"/>
          </a:ln>
        </p:spPr>
      </p:sp>
      <p:sp>
        <p:nvSpPr>
          <p:cNvPr id="111" name="CustomShape 8"/>
          <p:cNvSpPr/>
          <p:nvPr/>
        </p:nvSpPr>
        <p:spPr>
          <a:xfrm>
            <a:off x="1507320" y="438300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dirty="0" err="1">
                <a:solidFill>
                  <a:srgbClr val="000000"/>
                </a:solidFill>
                <a:latin typeface="Calibri"/>
              </a:rPr>
              <a:t>int</a:t>
            </a:r>
            <a:r>
              <a:rPr lang="en-US" dirty="0">
                <a:solidFill>
                  <a:srgbClr val="000000"/>
                </a:solidFill>
                <a:latin typeface="Calibri"/>
              </a:rPr>
              <a:t>* d2 </a:t>
            </a:r>
            <a:endParaRPr dirty="0"/>
          </a:p>
        </p:txBody>
      </p:sp>
      <p:sp>
        <p:nvSpPr>
          <p:cNvPr id="113" name="CustomShape 10"/>
          <p:cNvSpPr/>
          <p:nvPr/>
        </p:nvSpPr>
        <p:spPr>
          <a:xfrm>
            <a:off x="3588120" y="1954080"/>
            <a:ext cx="1413360" cy="363960"/>
          </a:xfrm>
          <a:prstGeom prst="rect">
            <a:avLst/>
          </a:prstGeom>
          <a:noFill/>
          <a:ln>
            <a:noFill/>
          </a:ln>
        </p:spPr>
        <p:txBody>
          <a:bodyPr wrap="none" lIns="90000" tIns="45000" rIns="90000" bIns="45000"/>
          <a:lstStyle/>
          <a:p>
            <a:pPr>
              <a:lnSpc>
                <a:spcPct val="100000"/>
              </a:lnSpc>
            </a:pPr>
            <a:r>
              <a:rPr lang="en-US" dirty="0" err="1">
                <a:solidFill>
                  <a:srgbClr val="000000"/>
                </a:solidFill>
                <a:latin typeface="DejaVu Sans Mono"/>
              </a:rPr>
              <a:t>int</a:t>
            </a:r>
            <a:r>
              <a:rPr lang="en-US" dirty="0">
                <a:solidFill>
                  <a:srgbClr val="000000"/>
                </a:solidFill>
                <a:latin typeface="DejaVu Sans Mono"/>
              </a:rPr>
              <a:t>* d1;</a:t>
            </a:r>
            <a:endParaRPr dirty="0"/>
          </a:p>
        </p:txBody>
      </p:sp>
      <p:sp>
        <p:nvSpPr>
          <p:cNvPr id="114" name="CustomShape 11"/>
          <p:cNvSpPr/>
          <p:nvPr/>
        </p:nvSpPr>
        <p:spPr>
          <a:xfrm>
            <a:off x="3561840" y="2299680"/>
            <a:ext cx="2099160" cy="363960"/>
          </a:xfrm>
          <a:prstGeom prst="rect">
            <a:avLst/>
          </a:prstGeom>
          <a:noFill/>
          <a:ln>
            <a:noFill/>
          </a:ln>
        </p:spPr>
        <p:txBody>
          <a:bodyPr wrap="none" lIns="90000" tIns="45000" rIns="90000" bIns="45000"/>
          <a:lstStyle/>
          <a:p>
            <a:pPr>
              <a:lnSpc>
                <a:spcPct val="100000"/>
              </a:lnSpc>
            </a:pPr>
            <a:r>
              <a:rPr lang="en-US" dirty="0">
                <a:solidFill>
                  <a:srgbClr val="000000"/>
                </a:solidFill>
                <a:latin typeface="DejaVu Sans Mono"/>
              </a:rPr>
              <a:t>d1 = {3,4,1,0,9,8,7};</a:t>
            </a:r>
            <a:endParaRPr dirty="0"/>
          </a:p>
        </p:txBody>
      </p:sp>
      <p:sp>
        <p:nvSpPr>
          <p:cNvPr id="115" name="CustomShape 12"/>
          <p:cNvSpPr/>
          <p:nvPr/>
        </p:nvSpPr>
        <p:spPr>
          <a:xfrm>
            <a:off x="3588120" y="2654280"/>
            <a:ext cx="1413360" cy="363960"/>
          </a:xfrm>
          <a:prstGeom prst="rect">
            <a:avLst/>
          </a:prstGeom>
          <a:noFill/>
          <a:ln>
            <a:noFill/>
          </a:ln>
        </p:spPr>
        <p:txBody>
          <a:bodyPr wrap="none" lIns="90000" tIns="45000" rIns="90000" bIns="45000"/>
          <a:lstStyle/>
          <a:p>
            <a:pPr>
              <a:lnSpc>
                <a:spcPct val="100000"/>
              </a:lnSpc>
            </a:pPr>
            <a:r>
              <a:rPr lang="en-US" dirty="0" err="1">
                <a:solidFill>
                  <a:srgbClr val="000000"/>
                </a:solidFill>
                <a:latin typeface="DejaVu Sans Mono"/>
              </a:rPr>
              <a:t>int</a:t>
            </a:r>
            <a:r>
              <a:rPr lang="en-US" dirty="0">
                <a:solidFill>
                  <a:srgbClr val="000000"/>
                </a:solidFill>
                <a:latin typeface="DejaVu Sans Mono"/>
              </a:rPr>
              <a:t>* d2;</a:t>
            </a:r>
            <a:endParaRPr dirty="0"/>
          </a:p>
        </p:txBody>
      </p:sp>
      <p:sp>
        <p:nvSpPr>
          <p:cNvPr id="116" name="CustomShape 13"/>
          <p:cNvSpPr/>
          <p:nvPr/>
        </p:nvSpPr>
        <p:spPr>
          <a:xfrm>
            <a:off x="3583080" y="3014280"/>
            <a:ext cx="1550520" cy="363960"/>
          </a:xfrm>
          <a:prstGeom prst="rect">
            <a:avLst/>
          </a:prstGeom>
          <a:noFill/>
          <a:ln>
            <a:noFill/>
          </a:ln>
        </p:spPr>
        <p:txBody>
          <a:bodyPr wrap="none" lIns="90000" tIns="45000" rIns="90000" bIns="45000"/>
          <a:lstStyle/>
          <a:p>
            <a:pPr>
              <a:lnSpc>
                <a:spcPct val="100000"/>
              </a:lnSpc>
            </a:pPr>
            <a:r>
              <a:rPr lang="en-US">
                <a:solidFill>
                  <a:srgbClr val="000000"/>
                </a:solidFill>
                <a:latin typeface="Consolas"/>
              </a:rPr>
              <a:t>d2 = d1+1;</a:t>
            </a:r>
            <a:endParaRPr/>
          </a:p>
        </p:txBody>
      </p:sp>
      <p:sp>
        <p:nvSpPr>
          <p:cNvPr id="117" name="CustomShape 14"/>
          <p:cNvSpPr/>
          <p:nvPr/>
        </p:nvSpPr>
        <p:spPr>
          <a:xfrm>
            <a:off x="3567240" y="3378600"/>
            <a:ext cx="1962000" cy="363960"/>
          </a:xfrm>
          <a:prstGeom prst="rect">
            <a:avLst/>
          </a:prstGeom>
          <a:noFill/>
          <a:ln>
            <a:noFill/>
          </a:ln>
        </p:spPr>
        <p:txBody>
          <a:bodyPr wrap="none" lIns="90000" tIns="45000" rIns="90000" bIns="45000"/>
          <a:lstStyle/>
          <a:p>
            <a:pPr>
              <a:lnSpc>
                <a:spcPct val="100000"/>
              </a:lnSpc>
            </a:pPr>
            <a:r>
              <a:rPr lang="en-US" dirty="0">
                <a:solidFill>
                  <a:srgbClr val="000000"/>
                </a:solidFill>
                <a:latin typeface="DejaVu Sans Mono"/>
              </a:rPr>
              <a:t>//d2[0]==4;</a:t>
            </a:r>
            <a:endParaRPr dirty="0"/>
          </a:p>
        </p:txBody>
      </p:sp>
      <p:sp>
        <p:nvSpPr>
          <p:cNvPr id="118" name="CustomShape 15"/>
          <p:cNvSpPr/>
          <p:nvPr/>
        </p:nvSpPr>
        <p:spPr>
          <a:xfrm>
            <a:off x="3677040" y="5299200"/>
            <a:ext cx="1107000" cy="363960"/>
          </a:xfrm>
          <a:prstGeom prst="rect">
            <a:avLst/>
          </a:prstGeom>
          <a:noFill/>
          <a:ln>
            <a:noFill/>
          </a:ln>
        </p:spPr>
        <p:txBody>
          <a:bodyPr wrap="none" lIns="90000" tIns="45000" rIns="90000" bIns="45000"/>
          <a:lstStyle/>
          <a:p>
            <a:pPr>
              <a:lnSpc>
                <a:spcPct val="100000"/>
              </a:lnSpc>
            </a:pPr>
            <a:r>
              <a:rPr lang="en-US">
                <a:solidFill>
                  <a:srgbClr val="000000"/>
                </a:solidFill>
                <a:latin typeface="Calibri"/>
              </a:rPr>
              <a:t>d2[6]=?</a:t>
            </a:r>
            <a:endParaRPr/>
          </a:p>
        </p:txBody>
      </p:sp>
      <p:sp>
        <p:nvSpPr>
          <p:cNvPr id="119" name="CustomShape 16"/>
          <p:cNvSpPr/>
          <p:nvPr/>
        </p:nvSpPr>
        <p:spPr>
          <a:xfrm>
            <a:off x="3536137" y="4777738"/>
            <a:ext cx="3994216" cy="601085"/>
          </a:xfrm>
          <a:prstGeom prst="straightConnector1">
            <a:avLst/>
          </a:prstGeom>
          <a:noFill/>
          <a:ln w="12600">
            <a:solidFill>
              <a:srgbClr val="000000"/>
            </a:solidFill>
            <a:round/>
            <a:tailEnd type="triangle" w="med" len="med"/>
          </a:ln>
        </p:spPr>
      </p:sp>
      <p:graphicFrame>
        <p:nvGraphicFramePr>
          <p:cNvPr id="2" name="Table 1"/>
          <p:cNvGraphicFramePr>
            <a:graphicFrameLocks noGrp="1"/>
          </p:cNvGraphicFramePr>
          <p:nvPr>
            <p:extLst>
              <p:ext uri="{D42A27DB-BD31-4B8C-83A1-F6EECF244321}">
                <p14:modId xmlns:p14="http://schemas.microsoft.com/office/powerpoint/2010/main" val="1799383149"/>
              </p:ext>
            </p:extLst>
          </p:nvPr>
        </p:nvGraphicFramePr>
        <p:xfrm>
          <a:off x="7534310" y="3014280"/>
          <a:ext cx="2969480" cy="3327400"/>
        </p:xfrm>
        <a:graphic>
          <a:graphicData uri="http://schemas.openxmlformats.org/drawingml/2006/table">
            <a:tbl>
              <a:tblPr firstRow="1" bandRow="1">
                <a:tableStyleId>{5C22544A-7EE6-4342-B048-85BDC9FD1C3A}</a:tableStyleId>
              </a:tblPr>
              <a:tblGrid>
                <a:gridCol w="1484740">
                  <a:extLst>
                    <a:ext uri="{9D8B030D-6E8A-4147-A177-3AD203B41FA5}">
                      <a16:colId xmlns:a16="http://schemas.microsoft.com/office/drawing/2014/main" val="20000"/>
                    </a:ext>
                  </a:extLst>
                </a:gridCol>
                <a:gridCol w="1484740">
                  <a:extLst>
                    <a:ext uri="{9D8B030D-6E8A-4147-A177-3AD203B41FA5}">
                      <a16:colId xmlns:a16="http://schemas.microsoft.com/office/drawing/2014/main" val="20001"/>
                    </a:ext>
                  </a:extLst>
                </a:gridCol>
              </a:tblGrid>
              <a:tr h="0">
                <a:tc>
                  <a:txBody>
                    <a:bodyPr/>
                    <a:lstStyle/>
                    <a:p>
                      <a:r>
                        <a:rPr lang="en-US" dirty="0"/>
                        <a:t>Address</a:t>
                      </a:r>
                    </a:p>
                  </a:txBody>
                  <a:tcPr/>
                </a:tc>
                <a:tc>
                  <a:txBody>
                    <a:bodyPr/>
                    <a:lstStyle/>
                    <a:p>
                      <a:r>
                        <a:rPr lang="en-US" dirty="0"/>
                        <a:t>Value</a:t>
                      </a:r>
                    </a:p>
                  </a:txBody>
                  <a:tcPr/>
                </a:tc>
                <a:extLst>
                  <a:ext uri="{0D108BD9-81ED-4DB2-BD59-A6C34878D82A}">
                    <a16:rowId xmlns:a16="http://schemas.microsoft.com/office/drawing/2014/main" val="10000"/>
                  </a:ext>
                </a:extLst>
              </a:tr>
              <a:tr h="0">
                <a:tc>
                  <a:txBody>
                    <a:bodyPr/>
                    <a:lstStyle/>
                    <a:p>
                      <a:r>
                        <a:rPr lang="en-US" dirty="0"/>
                        <a:t>0x18</a:t>
                      </a:r>
                    </a:p>
                  </a:txBody>
                  <a:tcPr/>
                </a:tc>
                <a:tc>
                  <a:txBody>
                    <a:bodyPr/>
                    <a:lstStyle/>
                    <a:p>
                      <a:r>
                        <a:rPr lang="en-US" dirty="0"/>
                        <a:t>7</a:t>
                      </a:r>
                    </a:p>
                  </a:txBody>
                  <a:tcPr/>
                </a:tc>
                <a:extLst>
                  <a:ext uri="{0D108BD9-81ED-4DB2-BD59-A6C34878D82A}">
                    <a16:rowId xmlns:a16="http://schemas.microsoft.com/office/drawing/2014/main" val="10001"/>
                  </a:ext>
                </a:extLst>
              </a:tr>
              <a:tr h="370840">
                <a:tc>
                  <a:txBody>
                    <a:bodyPr/>
                    <a:lstStyle/>
                    <a:p>
                      <a:r>
                        <a:rPr lang="en-US" dirty="0"/>
                        <a:t>0x14</a:t>
                      </a:r>
                    </a:p>
                  </a:txBody>
                  <a:tcPr/>
                </a:tc>
                <a:tc>
                  <a:txBody>
                    <a:bodyPr/>
                    <a:lstStyle/>
                    <a:p>
                      <a:r>
                        <a:rPr lang="en-US" dirty="0"/>
                        <a:t>8</a:t>
                      </a:r>
                    </a:p>
                  </a:txBody>
                  <a:tcPr/>
                </a:tc>
                <a:extLst>
                  <a:ext uri="{0D108BD9-81ED-4DB2-BD59-A6C34878D82A}">
                    <a16:rowId xmlns:a16="http://schemas.microsoft.com/office/drawing/2014/main" val="10002"/>
                  </a:ext>
                </a:extLst>
              </a:tr>
              <a:tr h="370840">
                <a:tc>
                  <a:txBody>
                    <a:bodyPr/>
                    <a:lstStyle/>
                    <a:p>
                      <a:r>
                        <a:rPr lang="en-US" dirty="0"/>
                        <a:t>0x10</a:t>
                      </a:r>
                    </a:p>
                  </a:txBody>
                  <a:tcPr/>
                </a:tc>
                <a:tc>
                  <a:txBody>
                    <a:bodyPr/>
                    <a:lstStyle/>
                    <a:p>
                      <a:r>
                        <a:rPr lang="en-US" dirty="0"/>
                        <a:t>9</a:t>
                      </a:r>
                    </a:p>
                  </a:txBody>
                  <a:tcPr/>
                </a:tc>
                <a:extLst>
                  <a:ext uri="{0D108BD9-81ED-4DB2-BD59-A6C34878D82A}">
                    <a16:rowId xmlns:a16="http://schemas.microsoft.com/office/drawing/2014/main" val="10003"/>
                  </a:ext>
                </a:extLst>
              </a:tr>
              <a:tr h="370840">
                <a:tc>
                  <a:txBody>
                    <a:bodyPr/>
                    <a:lstStyle/>
                    <a:p>
                      <a:r>
                        <a:rPr lang="en-US" dirty="0"/>
                        <a:t>0x0c</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0x08</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0x04</a:t>
                      </a:r>
                    </a:p>
                  </a:txBody>
                  <a:tcPr/>
                </a:tc>
                <a:tc>
                  <a:txBody>
                    <a:bodyPr/>
                    <a:lstStyle/>
                    <a:p>
                      <a:r>
                        <a:rPr lang="en-US" dirty="0"/>
                        <a:t>4</a:t>
                      </a:r>
                    </a:p>
                  </a:txBody>
                  <a:tcPr/>
                </a:tc>
                <a:extLst>
                  <a:ext uri="{0D108BD9-81ED-4DB2-BD59-A6C34878D82A}">
                    <a16:rowId xmlns:a16="http://schemas.microsoft.com/office/drawing/2014/main" val="10006"/>
                  </a:ext>
                </a:extLst>
              </a:tr>
              <a:tr h="370840">
                <a:tc>
                  <a:txBody>
                    <a:bodyPr/>
                    <a:lstStyle/>
                    <a:p>
                      <a:r>
                        <a:rPr lang="en-US" dirty="0"/>
                        <a:t>0x00</a:t>
                      </a:r>
                    </a:p>
                  </a:txBody>
                  <a:tcPr/>
                </a:tc>
                <a:tc>
                  <a:txBody>
                    <a:bodyPr/>
                    <a:lstStyle/>
                    <a:p>
                      <a:r>
                        <a:rPr lang="en-US" dirty="0"/>
                        <a:t>3</a:t>
                      </a:r>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8633026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additive="repl">
                                        <p:cTn id="7" dur="500" fill="freeze"/>
                                        <p:tgtEl>
                                          <p:spTgt spid="108"/>
                                        </p:tgtEl>
                                      </p:cBhvr>
                                    </p:animEffect>
                                  </p:childTnLst>
                                </p:cTn>
                              </p:par>
                              <p:par>
                                <p:cTn id="8" presetID="1" presetClass="emph" presetSubtype="2" fill="hold" nodeType="withEffect">
                                  <p:stCondLst>
                                    <p:cond delay="0"/>
                                  </p:stCondLst>
                                  <p:childTnLst>
                                    <p:set>
                                      <p:cBhvr>
                                        <p:cTn id="9" dur="800" fill="hold"/>
                                        <p:tgtEl>
                                          <p:spTgt spid="113"/>
                                        </p:tgtEl>
                                      </p:cBhvr>
                                    </p:set>
                                    <p:set>
                                      <p:cBhvr>
                                        <p:cTn id="10" dur="800" fill="hold"/>
                                        <p:tgtEl>
                                          <p:spTgt spid="113"/>
                                        </p:tgtEl>
                                      </p:cBhvr>
                                    </p:se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additive="repl">
                                        <p:cTn id="15" dur="500" fill="freeze"/>
                                        <p:tgtEl>
                                          <p:spTgt spid="110"/>
                                        </p:tgtEl>
                                      </p:cBhvr>
                                    </p:animEffect>
                                  </p:childTnLst>
                                </p:cTn>
                              </p:par>
                              <p:par>
                                <p:cTn id="16" presetID="1" presetClass="emph" presetSubtype="2" fill="hold" nodeType="withEffect">
                                  <p:stCondLst>
                                    <p:cond delay="0"/>
                                  </p:stCondLst>
                                  <p:childTnLst>
                                    <p:set>
                                      <p:cBhvr>
                                        <p:cTn id="17" dur="800" fill="hold"/>
                                        <p:tgtEl>
                                          <p:spTgt spid="114"/>
                                        </p:tgtEl>
                                      </p:cBhvr>
                                    </p:set>
                                    <p:set>
                                      <p:cBhvr>
                                        <p:cTn id="18" dur="800" fill="hold"/>
                                        <p:tgtEl>
                                          <p:spTgt spid="114"/>
                                        </p:tgtEl>
                                      </p:cBhvr>
                                    </p:se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fade">
                                      <p:cBhvr additive="repl">
                                        <p:cTn id="23" dur="500" fill="freeze"/>
                                        <p:tgtEl>
                                          <p:spTgt spid="111"/>
                                        </p:tgtEl>
                                      </p:cBhvr>
                                    </p:animEffect>
                                  </p:childTnLst>
                                </p:cTn>
                              </p:par>
                              <p:par>
                                <p:cTn id="24" presetID="1" presetClass="emph" presetSubtype="2" fill="hold" nodeType="withEffect">
                                  <p:stCondLst>
                                    <p:cond delay="0"/>
                                  </p:stCondLst>
                                  <p:childTnLst>
                                    <p:set>
                                      <p:cBhvr>
                                        <p:cTn id="25" dur="800" fill="hold"/>
                                        <p:tgtEl>
                                          <p:spTgt spid="115"/>
                                        </p:tgtEl>
                                      </p:cBhvr>
                                    </p:set>
                                    <p:set>
                                      <p:cBhvr>
                                        <p:cTn id="26" dur="800" fill="hold"/>
                                        <p:tgtEl>
                                          <p:spTgt spid="115"/>
                                        </p:tgtEl>
                                      </p:cBhvr>
                                    </p:se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fade">
                                      <p:cBhvr additive="repl">
                                        <p:cTn id="31" dur="500" fill="freeze"/>
                                        <p:tgtEl>
                                          <p:spTgt spid="119"/>
                                        </p:tgtEl>
                                      </p:cBhvr>
                                    </p:animEffect>
                                  </p:childTnLst>
                                </p:cTn>
                              </p:par>
                              <p:par>
                                <p:cTn id="32" presetID="1" presetClass="emph" presetSubtype="2" fill="hold" nodeType="withEffect">
                                  <p:stCondLst>
                                    <p:cond delay="0"/>
                                  </p:stCondLst>
                                  <p:childTnLst>
                                    <p:set>
                                      <p:cBhvr>
                                        <p:cTn id="33" dur="800" fill="hold"/>
                                        <p:tgtEl>
                                          <p:spTgt spid="116"/>
                                        </p:tgtEl>
                                      </p:cBhvr>
                                    </p:set>
                                    <p:set>
                                      <p:cBhvr>
                                        <p:cTn id="34" dur="800" fill="hold"/>
                                        <p:tgtEl>
                                          <p:spTgt spid="116"/>
                                        </p:tgtEl>
                                      </p:cBhvr>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set>
                                      <p:cBhvr>
                                        <p:cTn id="38" dur="800" fill="hold"/>
                                        <p:tgtEl>
                                          <p:spTgt spid="117"/>
                                        </p:tgtEl>
                                      </p:cBhvr>
                                    </p:set>
                                    <p:set>
                                      <p:cBhvr>
                                        <p:cTn id="39" dur="800" fill="hold"/>
                                        <p:tgtEl>
                                          <p:spTgt spid="117"/>
                                        </p:tgtEl>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a:solidFill>
                  <a:srgbClr val="404040"/>
                </a:solidFill>
                <a:latin typeface="Calibri Light"/>
              </a:rPr>
              <a:t>Pointers to stack variables</a:t>
            </a:r>
            <a:endParaRPr/>
          </a:p>
        </p:txBody>
      </p:sp>
      <p:sp>
        <p:nvSpPr>
          <p:cNvPr id="121" name="CustomShape 2"/>
          <p:cNvSpPr/>
          <p:nvPr/>
        </p:nvSpPr>
        <p:spPr>
          <a:xfrm>
            <a:off x="1509480" y="3800880"/>
            <a:ext cx="1607400" cy="2323440"/>
          </a:xfrm>
          <a:prstGeom prst="rect">
            <a:avLst/>
          </a:prstGeom>
          <a:solidFill>
            <a:srgbClr val="ADC8DD"/>
          </a:solidFill>
          <a:ln w="15840">
            <a:solidFill>
              <a:srgbClr val="A8600D"/>
            </a:solidFill>
            <a:round/>
          </a:ln>
        </p:spPr>
      </p:sp>
      <p:sp>
        <p:nvSpPr>
          <p:cNvPr id="123" name="CustomShape 4"/>
          <p:cNvSpPr/>
          <p:nvPr/>
        </p:nvSpPr>
        <p:spPr>
          <a:xfrm>
            <a:off x="1667880" y="3132360"/>
            <a:ext cx="1289880" cy="516240"/>
          </a:xfrm>
          <a:prstGeom prst="rect">
            <a:avLst/>
          </a:prstGeom>
          <a:noFill/>
          <a:ln>
            <a:noFill/>
          </a:ln>
        </p:spPr>
        <p:txBody>
          <a:bodyPr wrap="none" lIns="90000" tIns="45000" rIns="90000" bIns="45000"/>
          <a:lstStyle/>
          <a:p>
            <a:pPr>
              <a:lnSpc>
                <a:spcPct val="100000"/>
              </a:lnSpc>
            </a:pPr>
            <a:r>
              <a:rPr lang="en-US" sz="2800" b="1">
                <a:solidFill>
                  <a:srgbClr val="000000"/>
                </a:solidFill>
                <a:latin typeface="Calibri"/>
              </a:rPr>
              <a:t>Stack</a:t>
            </a:r>
            <a:endParaRPr/>
          </a:p>
        </p:txBody>
      </p:sp>
      <p:sp>
        <p:nvSpPr>
          <p:cNvPr id="124" name="CustomShape 5"/>
          <p:cNvSpPr/>
          <p:nvPr/>
        </p:nvSpPr>
        <p:spPr>
          <a:xfrm>
            <a:off x="1509480" y="380088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dirty="0">
                <a:solidFill>
                  <a:srgbClr val="000000"/>
                </a:solidFill>
                <a:latin typeface="Calibri"/>
              </a:rPr>
              <a:t>float* d1 </a:t>
            </a:r>
            <a:endParaRPr dirty="0"/>
          </a:p>
        </p:txBody>
      </p:sp>
      <p:sp>
        <p:nvSpPr>
          <p:cNvPr id="126" name="CustomShape 7"/>
          <p:cNvSpPr/>
          <p:nvPr/>
        </p:nvSpPr>
        <p:spPr>
          <a:xfrm>
            <a:off x="1507320" y="438300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a:solidFill>
                  <a:srgbClr val="000000"/>
                </a:solidFill>
                <a:latin typeface="Calibri"/>
              </a:rPr>
              <a:t>local = 42.42</a:t>
            </a:r>
            <a:endParaRPr/>
          </a:p>
        </p:txBody>
      </p:sp>
      <p:sp>
        <p:nvSpPr>
          <p:cNvPr id="127" name="CustomShape 8"/>
          <p:cNvSpPr/>
          <p:nvPr/>
        </p:nvSpPr>
        <p:spPr>
          <a:xfrm>
            <a:off x="3549214" y="1954079"/>
            <a:ext cx="2045346" cy="575587"/>
          </a:xfrm>
          <a:prstGeom prst="rect">
            <a:avLst/>
          </a:prstGeom>
          <a:noFill/>
          <a:ln>
            <a:noFill/>
          </a:ln>
        </p:spPr>
        <p:txBody>
          <a:bodyPr wrap="none" lIns="90000" tIns="45000" rIns="90000" bIns="45000"/>
          <a:lstStyle/>
          <a:p>
            <a:pPr>
              <a:lnSpc>
                <a:spcPct val="100000"/>
              </a:lnSpc>
            </a:pPr>
            <a:r>
              <a:rPr lang="en-US" sz="2400" dirty="0">
                <a:solidFill>
                  <a:srgbClr val="000000"/>
                </a:solidFill>
                <a:latin typeface="Calibri"/>
                <a:cs typeface="Calibri"/>
              </a:rPr>
              <a:t>float* d1;</a:t>
            </a:r>
            <a:endParaRPr sz="2400" dirty="0">
              <a:latin typeface="Calibri"/>
              <a:cs typeface="Calibri"/>
            </a:endParaRPr>
          </a:p>
        </p:txBody>
      </p:sp>
      <p:sp>
        <p:nvSpPr>
          <p:cNvPr id="128" name="CustomShape 9"/>
          <p:cNvSpPr/>
          <p:nvPr/>
        </p:nvSpPr>
        <p:spPr>
          <a:xfrm>
            <a:off x="3530160" y="2299679"/>
            <a:ext cx="3854672" cy="575587"/>
          </a:xfrm>
          <a:prstGeom prst="rect">
            <a:avLst/>
          </a:prstGeom>
          <a:noFill/>
          <a:ln>
            <a:noFill/>
          </a:ln>
        </p:spPr>
        <p:txBody>
          <a:bodyPr wrap="none" lIns="90000" tIns="45000" rIns="90000" bIns="45000"/>
          <a:lstStyle/>
          <a:p>
            <a:pPr>
              <a:lnSpc>
                <a:spcPct val="100000"/>
              </a:lnSpc>
            </a:pPr>
            <a:r>
              <a:rPr lang="en-US" sz="2400">
                <a:solidFill>
                  <a:srgbClr val="000000"/>
                </a:solidFill>
                <a:latin typeface="Calibri"/>
                <a:cs typeface="Calibri"/>
              </a:rPr>
              <a:t>float local = 42.42;</a:t>
            </a:r>
            <a:endParaRPr sz="2400">
              <a:latin typeface="Calibri"/>
              <a:cs typeface="Calibri"/>
            </a:endParaRPr>
          </a:p>
        </p:txBody>
      </p:sp>
      <p:sp>
        <p:nvSpPr>
          <p:cNvPr id="129" name="CustomShape 10"/>
          <p:cNvSpPr/>
          <p:nvPr/>
        </p:nvSpPr>
        <p:spPr>
          <a:xfrm>
            <a:off x="3572279" y="2654279"/>
            <a:ext cx="2407211" cy="575587"/>
          </a:xfrm>
          <a:prstGeom prst="rect">
            <a:avLst/>
          </a:prstGeom>
          <a:noFill/>
          <a:ln>
            <a:noFill/>
          </a:ln>
        </p:spPr>
        <p:txBody>
          <a:bodyPr wrap="none" lIns="90000" tIns="45000" rIns="90000" bIns="45000"/>
          <a:lstStyle/>
          <a:p>
            <a:pPr>
              <a:lnSpc>
                <a:spcPct val="100000"/>
              </a:lnSpc>
            </a:pPr>
            <a:r>
              <a:rPr lang="en-US" sz="2400" dirty="0">
                <a:solidFill>
                  <a:srgbClr val="000000"/>
                </a:solidFill>
                <a:latin typeface="Calibri"/>
                <a:cs typeface="Calibri"/>
              </a:rPr>
              <a:t>d1 = &amp;local;</a:t>
            </a:r>
            <a:endParaRPr sz="2400" dirty="0">
              <a:latin typeface="Calibri"/>
              <a:cs typeface="Calibri"/>
            </a:endParaRPr>
          </a:p>
        </p:txBody>
      </p:sp>
      <p:sp>
        <p:nvSpPr>
          <p:cNvPr id="130" name="CustomShape 11"/>
          <p:cNvSpPr/>
          <p:nvPr/>
        </p:nvSpPr>
        <p:spPr>
          <a:xfrm>
            <a:off x="3554253" y="3014279"/>
            <a:ext cx="1864413" cy="575587"/>
          </a:xfrm>
          <a:prstGeom prst="rect">
            <a:avLst/>
          </a:prstGeom>
          <a:noFill/>
          <a:ln>
            <a:noFill/>
          </a:ln>
        </p:spPr>
        <p:txBody>
          <a:bodyPr wrap="none" lIns="90000" tIns="45000" rIns="90000" bIns="45000"/>
          <a:lstStyle/>
          <a:p>
            <a:pPr>
              <a:lnSpc>
                <a:spcPct val="100000"/>
              </a:lnSpc>
            </a:pPr>
            <a:r>
              <a:rPr lang="en-US" sz="2400" dirty="0">
                <a:solidFill>
                  <a:srgbClr val="000000"/>
                </a:solidFill>
                <a:latin typeface="Calibri"/>
                <a:cs typeface="Calibri"/>
              </a:rPr>
              <a:t>*d1 = 25;</a:t>
            </a:r>
            <a:endParaRPr sz="2400" dirty="0">
              <a:latin typeface="Calibri"/>
              <a:cs typeface="Calibri"/>
            </a:endParaRPr>
          </a:p>
        </p:txBody>
      </p:sp>
      <p:sp>
        <p:nvSpPr>
          <p:cNvPr id="131" name="CustomShape 12"/>
          <p:cNvSpPr/>
          <p:nvPr/>
        </p:nvSpPr>
        <p:spPr>
          <a:xfrm>
            <a:off x="3115080" y="4092840"/>
            <a:ext cx="720" cy="581040"/>
          </a:xfrm>
          <a:prstGeom prst="rect">
            <a:avLst/>
          </a:prstGeom>
          <a:noFill/>
          <a:ln w="12600">
            <a:solidFill>
              <a:srgbClr val="000000"/>
            </a:solidFill>
            <a:round/>
            <a:tailEnd type="triangle" w="med" len="med"/>
          </a:ln>
        </p:spPr>
      </p:sp>
      <p:sp>
        <p:nvSpPr>
          <p:cNvPr id="132" name="CustomShape 13"/>
          <p:cNvSpPr/>
          <p:nvPr/>
        </p:nvSpPr>
        <p:spPr>
          <a:xfrm>
            <a:off x="1505520" y="4381200"/>
            <a:ext cx="1607400" cy="583200"/>
          </a:xfrm>
          <a:prstGeom prst="rect">
            <a:avLst/>
          </a:prstGeom>
          <a:solidFill>
            <a:srgbClr val="ADC8DD"/>
          </a:solidFill>
          <a:ln w="15840">
            <a:solidFill>
              <a:srgbClr val="A8600D"/>
            </a:solidFill>
            <a:round/>
          </a:ln>
        </p:spPr>
        <p:txBody>
          <a:bodyPr lIns="90000" tIns="45000" rIns="90000" bIns="45000" anchor="ctr"/>
          <a:lstStyle/>
          <a:p>
            <a:pPr algn="ctr">
              <a:lnSpc>
                <a:spcPct val="100000"/>
              </a:lnSpc>
            </a:pPr>
            <a:r>
              <a:rPr lang="en-US">
                <a:solidFill>
                  <a:srgbClr val="000000"/>
                </a:solidFill>
                <a:latin typeface="Calibri"/>
              </a:rPr>
              <a:t>local = 25</a:t>
            </a:r>
            <a:endParaRPr/>
          </a:p>
        </p:txBody>
      </p:sp>
      <p:cxnSp>
        <p:nvCxnSpPr>
          <p:cNvPr id="133" name="Line 14"/>
          <p:cNvCxnSpPr/>
          <p:nvPr/>
        </p:nvCxnSpPr>
        <p:spPr>
          <a:xfrm flipH="1">
            <a:off x="3250018" y="4091040"/>
            <a:ext cx="2880" cy="580320"/>
          </a:xfrm>
          <a:prstGeom prst="curvedConnector3">
            <a:avLst>
              <a:gd name="adj1" fmla="val -17023125"/>
            </a:avLst>
          </a:prstGeom>
          <a:ln>
            <a:solidFill>
              <a:srgbClr val="000000"/>
            </a:solidFill>
            <a:tailEnd type="triangle" w="med" len="med"/>
          </a:ln>
        </p:spPr>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additive="repl">
                                        <p:cTn id="7" dur="500" fill="freeze"/>
                                        <p:tgtEl>
                                          <p:spTgt spid="124"/>
                                        </p:tgtEl>
                                      </p:cBhvr>
                                    </p:animEffect>
                                  </p:childTnLst>
                                </p:cTn>
                              </p:par>
                              <p:par>
                                <p:cTn id="8" presetID="1" presetClass="emph" presetSubtype="2" fill="hold" nodeType="withEffect">
                                  <p:stCondLst>
                                    <p:cond delay="0"/>
                                  </p:stCondLst>
                                  <p:childTnLst>
                                    <p:set>
                                      <p:cBhvr>
                                        <p:cTn id="9" dur="800" fill="hold"/>
                                        <p:tgtEl>
                                          <p:spTgt spid="127"/>
                                        </p:tgtEl>
                                      </p:cBhvr>
                                    </p:set>
                                    <p:set>
                                      <p:cBhvr>
                                        <p:cTn id="10" dur="800" fill="hold"/>
                                        <p:tgtEl>
                                          <p:spTgt spid="127"/>
                                        </p:tgtEl>
                                      </p:cBhvr>
                                    </p:se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fade">
                                      <p:cBhvr additive="repl">
                                        <p:cTn id="15" dur="500" fill="freeze"/>
                                        <p:tgtEl>
                                          <p:spTgt spid="126"/>
                                        </p:tgtEl>
                                      </p:cBhvr>
                                    </p:animEffect>
                                  </p:childTnLst>
                                </p:cTn>
                              </p:par>
                              <p:par>
                                <p:cTn id="16" presetID="1" presetClass="emph" presetSubtype="2" fill="hold" nodeType="withEffect">
                                  <p:stCondLst>
                                    <p:cond delay="0"/>
                                  </p:stCondLst>
                                  <p:childTnLst>
                                    <p:set>
                                      <p:cBhvr>
                                        <p:cTn id="17" dur="800" fill="hold"/>
                                        <p:tgtEl>
                                          <p:spTgt spid="128"/>
                                        </p:tgtEl>
                                      </p:cBhvr>
                                    </p:set>
                                    <p:set>
                                      <p:cBhvr>
                                        <p:cTn id="18" dur="800" fill="hold"/>
                                        <p:tgtEl>
                                          <p:spTgt spid="128"/>
                                        </p:tgtEl>
                                      </p:cBhvr>
                                    </p:se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additive="repl">
                                        <p:cTn id="23" dur="500" fill="freeze"/>
                                        <p:tgtEl>
                                          <p:spTgt spid="131"/>
                                        </p:tgtEl>
                                      </p:cBhvr>
                                    </p:animEffect>
                                  </p:childTnLst>
                                </p:cTn>
                              </p:par>
                              <p:par>
                                <p:cTn id="24" presetID="1" presetClass="emph" presetSubtype="2" fill="hold" nodeType="withEffect">
                                  <p:stCondLst>
                                    <p:cond delay="0"/>
                                  </p:stCondLst>
                                  <p:childTnLst>
                                    <p:set>
                                      <p:cBhvr>
                                        <p:cTn id="25" dur="800" fill="hold"/>
                                        <p:tgtEl>
                                          <p:spTgt spid="129"/>
                                        </p:tgtEl>
                                      </p:cBhvr>
                                    </p:set>
                                    <p:set>
                                      <p:cBhvr>
                                        <p:cTn id="26" dur="800" fill="hold"/>
                                        <p:tgtEl>
                                          <p:spTgt spid="129"/>
                                        </p:tgtEl>
                                      </p:cBhvr>
                                    </p:se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132"/>
                                        </p:tgtEl>
                                        <p:attrNameLst>
                                          <p:attrName>style.visibility</p:attrName>
                                        </p:attrNameLst>
                                      </p:cBhvr>
                                      <p:to>
                                        <p:strVal val="visible"/>
                                      </p:to>
                                    </p:set>
                                    <p:animEffect transition="in" filter="fade">
                                      <p:cBhvr additive="repl">
                                        <p:cTn id="31" dur="500" fill="freeze"/>
                                        <p:tgtEl>
                                          <p:spTgt spid="132"/>
                                        </p:tgtEl>
                                      </p:cBhvr>
                                    </p:animEffect>
                                  </p:childTnLst>
                                </p:cTn>
                              </p:par>
                              <p:par>
                                <p:cTn id="32" presetID="1" presetClass="emph" presetSubtype="2" fill="hold" nodeType="withEffect">
                                  <p:stCondLst>
                                    <p:cond delay="0"/>
                                  </p:stCondLst>
                                  <p:childTnLst>
                                    <p:set>
                                      <p:cBhvr>
                                        <p:cTn id="33" dur="800" fill="hold"/>
                                        <p:tgtEl>
                                          <p:spTgt spid="130"/>
                                        </p:tgtEl>
                                      </p:cBhvr>
                                    </p:set>
                                    <p:set>
                                      <p:cBhvr>
                                        <p:cTn id="34" dur="800" fill="hold"/>
                                        <p:tgtEl>
                                          <p:spTgt spid="130"/>
                                        </p:tgtEl>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Agenda</a:t>
            </a:r>
            <a:endParaRPr/>
          </a:p>
        </p:txBody>
      </p:sp>
      <p:sp>
        <p:nvSpPr>
          <p:cNvPr id="574" name="Google Shape;574;p55"/>
          <p:cNvSpPr txBox="1">
            <a:spLocks noGrp="1"/>
          </p:cNvSpPr>
          <p:nvPr>
            <p:ph type="body" idx="1"/>
          </p:nvPr>
        </p:nvSpPr>
        <p:spPr>
          <a:xfrm>
            <a:off x="1981200" y="1600199"/>
            <a:ext cx="82296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A5A5A5"/>
              </a:buClr>
            </a:pPr>
            <a:r>
              <a:rPr lang="en-US">
                <a:solidFill>
                  <a:srgbClr val="A5A5A5"/>
                </a:solidFill>
              </a:rPr>
              <a:t>Miscellaneous C Syntax</a:t>
            </a:r>
            <a:endParaRPr/>
          </a:p>
          <a:p>
            <a:pPr marL="342900" indent="-342900">
              <a:buClr>
                <a:srgbClr val="A5A5A5"/>
              </a:buClr>
            </a:pPr>
            <a:r>
              <a:rPr lang="en-US">
                <a:solidFill>
                  <a:srgbClr val="A5A5A5"/>
                </a:solidFill>
              </a:rPr>
              <a:t>Arrays</a:t>
            </a:r>
            <a:endParaRPr/>
          </a:p>
          <a:p>
            <a:pPr marL="342900" indent="-342900">
              <a:buClr>
                <a:srgbClr val="A5A5A5"/>
              </a:buClr>
            </a:pPr>
            <a:r>
              <a:rPr lang="en-US">
                <a:solidFill>
                  <a:srgbClr val="A5A5A5"/>
                </a:solidFill>
              </a:rPr>
              <a:t>Administrivia</a:t>
            </a:r>
            <a:endParaRPr>
              <a:solidFill>
                <a:srgbClr val="A5A5A5"/>
              </a:solidFill>
            </a:endParaRPr>
          </a:p>
          <a:p>
            <a:pPr marL="342900" indent="-342900">
              <a:buClr>
                <a:srgbClr val="A5A5A5"/>
              </a:buClr>
            </a:pPr>
            <a:r>
              <a:rPr lang="en-US">
                <a:solidFill>
                  <a:srgbClr val="A5A5A5"/>
                </a:solidFill>
              </a:rPr>
              <a:t>Strings</a:t>
            </a:r>
            <a:endParaRPr/>
          </a:p>
          <a:p>
            <a:pPr marL="342900" indent="-342900">
              <a:buClr>
                <a:srgbClr val="FF0000"/>
              </a:buClr>
            </a:pPr>
            <a:r>
              <a:rPr lang="en-US">
                <a:solidFill>
                  <a:srgbClr val="FF0000"/>
                </a:solidFill>
              </a:rPr>
              <a:t>More Pointers</a:t>
            </a:r>
            <a:endParaRPr/>
          </a:p>
          <a:p>
            <a:pPr marL="742950" lvl="1" indent="-285750">
              <a:buClr>
                <a:srgbClr val="FF0000"/>
              </a:buClr>
            </a:pPr>
            <a:r>
              <a:rPr lang="en-US">
                <a:solidFill>
                  <a:srgbClr val="FF0000"/>
                </a:solidFill>
              </a:rPr>
              <a:t>Pointer Arithmetic</a:t>
            </a:r>
            <a:endParaRPr/>
          </a:p>
          <a:p>
            <a:pPr marL="742950" lvl="1" indent="-285750"/>
            <a:r>
              <a:rPr lang="en-US"/>
              <a:t>Pointer Misc</a:t>
            </a:r>
            <a:endParaRPr/>
          </a:p>
        </p:txBody>
      </p:sp>
    </p:spTree>
    <p:extLst>
      <p:ext uri="{BB962C8B-B14F-4D97-AF65-F5344CB8AC3E}">
        <p14:creationId xmlns:p14="http://schemas.microsoft.com/office/powerpoint/2010/main" val="2078600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Pointer Arithmetic</a:t>
            </a:r>
            <a:endParaRPr/>
          </a:p>
        </p:txBody>
      </p:sp>
      <p:sp>
        <p:nvSpPr>
          <p:cNvPr id="583" name="Google Shape;583;p56"/>
          <p:cNvSpPr txBox="1">
            <a:spLocks noGrp="1"/>
          </p:cNvSpPr>
          <p:nvPr>
            <p:ph type="body" idx="1"/>
          </p:nvPr>
        </p:nvSpPr>
        <p:spPr>
          <a:xfrm>
            <a:off x="1981200" y="1929901"/>
            <a:ext cx="8229600" cy="4826000"/>
          </a:xfrm>
          <a:prstGeom prst="rect">
            <a:avLst/>
          </a:prstGeom>
          <a:noFill/>
          <a:ln>
            <a:noFill/>
          </a:ln>
        </p:spPr>
        <p:txBody>
          <a:bodyPr spcFirstLastPara="1" wrap="square" lIns="91425" tIns="45700" rIns="91425" bIns="45700" anchor="t" anchorCtr="0">
            <a:noAutofit/>
          </a:bodyPr>
          <a:lstStyle/>
          <a:p>
            <a:pPr marL="342900" lvl="1" indent="-342900">
              <a:spcBef>
                <a:spcPts val="0"/>
              </a:spcBef>
              <a:buFont typeface="Arial"/>
              <a:buChar char="•"/>
            </a:pPr>
            <a:r>
              <a:rPr lang="en-US" i="1" dirty="0"/>
              <a:t>pointer</a:t>
            </a:r>
            <a:r>
              <a:rPr lang="en-US" dirty="0"/>
              <a:t> ± </a:t>
            </a:r>
            <a:r>
              <a:rPr lang="en-US" i="1" dirty="0"/>
              <a:t>number</a:t>
            </a:r>
            <a:endParaRPr dirty="0"/>
          </a:p>
          <a:p>
            <a:pPr marL="742950" lvl="1" indent="-285750">
              <a:spcBef>
                <a:spcPts val="480"/>
              </a:spcBef>
              <a:buSzPts val="2400"/>
              <a:buFont typeface="Arial"/>
              <a:buChar char="•"/>
            </a:pPr>
            <a:r>
              <a:rPr lang="en-US" sz="2400" dirty="0"/>
              <a:t>e.g. </a:t>
            </a:r>
            <a:r>
              <a:rPr lang="en-US" sz="2400" i="1" dirty="0"/>
              <a:t>pointer</a:t>
            </a:r>
            <a:r>
              <a:rPr lang="en-US" sz="2400" dirty="0"/>
              <a:t> + 1 adds 1 </a:t>
            </a:r>
            <a:r>
              <a:rPr lang="en-US" sz="2400" u="sng" dirty="0"/>
              <a:t>something</a:t>
            </a:r>
            <a:r>
              <a:rPr lang="en-US" sz="2400" dirty="0"/>
              <a:t> to the address</a:t>
            </a:r>
            <a:endParaRPr dirty="0"/>
          </a:p>
          <a:p>
            <a:pPr marL="342900" indent="-342900">
              <a:spcBef>
                <a:spcPts val="560"/>
              </a:spcBef>
              <a:buSzPts val="2800"/>
            </a:pPr>
            <a:r>
              <a:rPr lang="en-US" sz="2800" dirty="0"/>
              <a:t>Compare what happens: (assume </a:t>
            </a:r>
            <a:r>
              <a:rPr lang="en-US" sz="2600" dirty="0">
                <a:latin typeface="Courier New"/>
                <a:ea typeface="Courier New"/>
                <a:cs typeface="Courier New"/>
                <a:sym typeface="Courier New"/>
              </a:rPr>
              <a:t>a</a:t>
            </a:r>
            <a:r>
              <a:rPr lang="en-US" sz="2800" dirty="0"/>
              <a:t> at address 100)</a:t>
            </a:r>
            <a:endParaRPr dirty="0"/>
          </a:p>
          <a:p>
            <a:pPr marL="342900" indent="-165100">
              <a:spcBef>
                <a:spcPts val="560"/>
              </a:spcBef>
              <a:buSzPts val="2800"/>
              <a:buNone/>
            </a:pPr>
            <a:endParaRPr sz="2800" dirty="0"/>
          </a:p>
          <a:p>
            <a:pPr marL="342900" indent="-165100">
              <a:spcBef>
                <a:spcPts val="560"/>
              </a:spcBef>
              <a:buSzPts val="2800"/>
              <a:buNone/>
            </a:pPr>
            <a:endParaRPr sz="2800" dirty="0"/>
          </a:p>
          <a:p>
            <a:pPr marL="342900" indent="-165100">
              <a:spcBef>
                <a:spcPts val="560"/>
              </a:spcBef>
              <a:buSzPts val="2800"/>
              <a:buNone/>
            </a:pPr>
            <a:endParaRPr sz="2800" dirty="0"/>
          </a:p>
          <a:p>
            <a:pPr marL="342900" indent="-165100">
              <a:spcBef>
                <a:spcPts val="560"/>
              </a:spcBef>
              <a:buSzPts val="2800"/>
              <a:buNone/>
            </a:pPr>
            <a:endParaRPr sz="2800" dirty="0"/>
          </a:p>
          <a:p>
            <a:pPr marL="342900" indent="-165100">
              <a:spcBef>
                <a:spcPts val="560"/>
              </a:spcBef>
              <a:buSzPts val="2800"/>
              <a:buNone/>
            </a:pPr>
            <a:endParaRPr sz="2800" dirty="0"/>
          </a:p>
          <a:p>
            <a:pPr marL="342900" indent="-342900">
              <a:spcBef>
                <a:spcPts val="2400"/>
              </a:spcBef>
              <a:buClr>
                <a:srgbClr val="FF0000"/>
              </a:buClr>
              <a:buSzPts val="2800"/>
            </a:pPr>
            <a:r>
              <a:rPr lang="en-US" sz="2800" i="1" dirty="0">
                <a:solidFill>
                  <a:srgbClr val="FF0000"/>
                </a:solidFill>
              </a:rPr>
              <a:t>Pointer arithmetic should be used </a:t>
            </a:r>
            <a:r>
              <a:rPr lang="en-US" sz="2800" i="1" u="sng" dirty="0">
                <a:solidFill>
                  <a:srgbClr val="FF0000"/>
                </a:solidFill>
              </a:rPr>
              <a:t>cautiously</a:t>
            </a:r>
            <a:endParaRPr dirty="0"/>
          </a:p>
          <a:p>
            <a:pPr marL="342900" indent="-165100">
              <a:spcBef>
                <a:spcPts val="560"/>
              </a:spcBef>
              <a:buSzPts val="2800"/>
              <a:buNone/>
            </a:pPr>
            <a:endParaRPr sz="2800" dirty="0"/>
          </a:p>
        </p:txBody>
      </p:sp>
      <p:sp>
        <p:nvSpPr>
          <p:cNvPr id="587" name="Google Shape;587;p56"/>
          <p:cNvSpPr txBox="1"/>
          <p:nvPr/>
        </p:nvSpPr>
        <p:spPr>
          <a:xfrm>
            <a:off x="2438400" y="5394960"/>
            <a:ext cx="2890838" cy="400110"/>
          </a:xfrm>
          <a:prstGeom prst="rect">
            <a:avLst/>
          </a:prstGeom>
          <a:noFill/>
          <a:ln>
            <a:noFill/>
          </a:ln>
        </p:spPr>
        <p:txBody>
          <a:bodyPr spcFirstLastPara="1" wrap="square" lIns="91425" tIns="45700" rIns="91425" bIns="45700" anchor="t" anchorCtr="0">
            <a:noAutofit/>
          </a:bodyPr>
          <a:lstStyle/>
          <a:p>
            <a:r>
              <a:rPr lang="en-US" sz="2000">
                <a:solidFill>
                  <a:schemeClr val="dk1"/>
                </a:solidFill>
                <a:latin typeface="Calibri"/>
                <a:ea typeface="Calibri"/>
                <a:cs typeface="Calibri"/>
                <a:sym typeface="Calibri"/>
              </a:rPr>
              <a:t>Adds </a:t>
            </a:r>
            <a:r>
              <a:rPr lang="en-US" sz="2000">
                <a:solidFill>
                  <a:schemeClr val="dk1"/>
                </a:solidFill>
                <a:latin typeface="Courier New"/>
                <a:ea typeface="Courier New"/>
                <a:cs typeface="Courier New"/>
                <a:sym typeface="Courier New"/>
              </a:rPr>
              <a:t>1*sizeof(char)</a:t>
            </a:r>
            <a:endParaRPr sz="2000">
              <a:solidFill>
                <a:schemeClr val="dk1"/>
              </a:solidFill>
              <a:latin typeface="Calibri"/>
              <a:ea typeface="Calibri"/>
              <a:cs typeface="Calibri"/>
              <a:sym typeface="Calibri"/>
            </a:endParaRPr>
          </a:p>
        </p:txBody>
      </p:sp>
      <p:sp>
        <p:nvSpPr>
          <p:cNvPr id="588" name="Google Shape;588;p56"/>
          <p:cNvSpPr txBox="1"/>
          <p:nvPr/>
        </p:nvSpPr>
        <p:spPr>
          <a:xfrm>
            <a:off x="7010400" y="5394960"/>
            <a:ext cx="2743200" cy="400110"/>
          </a:xfrm>
          <a:prstGeom prst="rect">
            <a:avLst/>
          </a:prstGeom>
          <a:noFill/>
          <a:ln>
            <a:noFill/>
          </a:ln>
        </p:spPr>
        <p:txBody>
          <a:bodyPr spcFirstLastPara="1" wrap="square" lIns="91425" tIns="45700" rIns="91425" bIns="45700" anchor="t" anchorCtr="0">
            <a:noAutofit/>
          </a:bodyPr>
          <a:lstStyle/>
          <a:p>
            <a:pPr algn="r"/>
            <a:r>
              <a:rPr lang="en-US" sz="2000">
                <a:solidFill>
                  <a:schemeClr val="dk1"/>
                </a:solidFill>
                <a:latin typeface="Calibri"/>
                <a:ea typeface="Calibri"/>
                <a:cs typeface="Calibri"/>
                <a:sym typeface="Calibri"/>
              </a:rPr>
              <a:t>Adds </a:t>
            </a:r>
            <a:r>
              <a:rPr lang="en-US" sz="2000">
                <a:solidFill>
                  <a:schemeClr val="dk1"/>
                </a:solidFill>
                <a:latin typeface="Courier New"/>
                <a:ea typeface="Courier New"/>
                <a:cs typeface="Courier New"/>
                <a:sym typeface="Courier New"/>
              </a:rPr>
              <a:t>1*sizeof(int)</a:t>
            </a:r>
            <a:endParaRPr sz="2000">
              <a:solidFill>
                <a:schemeClr val="dk1"/>
              </a:solidFill>
              <a:latin typeface="Calibri"/>
              <a:ea typeface="Calibri"/>
              <a:cs typeface="Calibri"/>
              <a:sym typeface="Calibri"/>
            </a:endParaRPr>
          </a:p>
        </p:txBody>
      </p:sp>
      <p:grpSp>
        <p:nvGrpSpPr>
          <p:cNvPr id="589" name="Google Shape;589;p56"/>
          <p:cNvGrpSpPr/>
          <p:nvPr/>
        </p:nvGrpSpPr>
        <p:grpSpPr>
          <a:xfrm>
            <a:off x="2438400" y="3108961"/>
            <a:ext cx="7315200" cy="461963"/>
            <a:chOff x="836" y="1872"/>
            <a:chExt cx="4608" cy="291"/>
          </a:xfrm>
        </p:grpSpPr>
        <p:sp>
          <p:nvSpPr>
            <p:cNvPr id="590" name="Google Shape;590;p56"/>
            <p:cNvSpPr txBox="1"/>
            <p:nvPr/>
          </p:nvSpPr>
          <p:spPr>
            <a:xfrm>
              <a:off x="836" y="1872"/>
              <a:ext cx="2074" cy="291"/>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r>
                <a:rPr lang="en-US" sz="2400">
                  <a:solidFill>
                    <a:schemeClr val="dk1"/>
                  </a:solidFill>
                  <a:latin typeface="Courier New"/>
                  <a:ea typeface="Courier New"/>
                  <a:cs typeface="Courier New"/>
                  <a:sym typeface="Courier New"/>
                </a:rPr>
                <a:t>char *p; char a;</a:t>
              </a:r>
              <a:endParaRPr/>
            </a:p>
          </p:txBody>
        </p:sp>
        <p:sp>
          <p:nvSpPr>
            <p:cNvPr id="591" name="Google Shape;591;p56"/>
            <p:cNvSpPr txBox="1"/>
            <p:nvPr/>
          </p:nvSpPr>
          <p:spPr>
            <a:xfrm>
              <a:off x="3370" y="1872"/>
              <a:ext cx="2074" cy="291"/>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algn="r"/>
              <a:r>
                <a:rPr lang="en-US" sz="2400">
                  <a:solidFill>
                    <a:schemeClr val="dk1"/>
                  </a:solidFill>
                  <a:latin typeface="Courier New"/>
                  <a:ea typeface="Courier New"/>
                  <a:cs typeface="Courier New"/>
                  <a:sym typeface="Courier New"/>
                </a:rPr>
                <a:t>int *p; int a;</a:t>
              </a:r>
              <a:endParaRPr sz="2400">
                <a:solidFill>
                  <a:schemeClr val="dk1"/>
                </a:solidFill>
                <a:latin typeface="Courier New"/>
                <a:ea typeface="Courier New"/>
                <a:cs typeface="Courier New"/>
                <a:sym typeface="Courier New"/>
              </a:endParaRPr>
            </a:p>
          </p:txBody>
        </p:sp>
      </p:grpSp>
      <p:sp>
        <p:nvSpPr>
          <p:cNvPr id="592" name="Google Shape;592;p56"/>
          <p:cNvSpPr txBox="1"/>
          <p:nvPr/>
        </p:nvSpPr>
        <p:spPr>
          <a:xfrm>
            <a:off x="3810000" y="3749041"/>
            <a:ext cx="4572000" cy="8309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US" sz="2400">
                <a:solidFill>
                  <a:schemeClr val="dk1"/>
                </a:solidFill>
                <a:latin typeface="Courier New"/>
                <a:ea typeface="Courier New"/>
                <a:cs typeface="Courier New"/>
                <a:sym typeface="Courier New"/>
              </a:rPr>
              <a:t>p = &amp;a;</a:t>
            </a:r>
            <a:endParaRPr/>
          </a:p>
          <a:p>
            <a:pPr algn="ctr"/>
            <a:r>
              <a:rPr lang="en-US" sz="2400">
                <a:solidFill>
                  <a:schemeClr val="dk1"/>
                </a:solidFill>
                <a:latin typeface="Courier New"/>
                <a:ea typeface="Courier New"/>
                <a:cs typeface="Courier New"/>
                <a:sym typeface="Courier New"/>
              </a:rPr>
              <a:t>printf(“%u %u\n”,p,p+1);</a:t>
            </a:r>
            <a:endParaRPr/>
          </a:p>
        </p:txBody>
      </p:sp>
      <p:grpSp>
        <p:nvGrpSpPr>
          <p:cNvPr id="593" name="Google Shape;593;p56"/>
          <p:cNvGrpSpPr/>
          <p:nvPr/>
        </p:nvGrpSpPr>
        <p:grpSpPr>
          <a:xfrm>
            <a:off x="2438400" y="4754881"/>
            <a:ext cx="7315200" cy="461963"/>
            <a:chOff x="836" y="1872"/>
            <a:chExt cx="4608" cy="291"/>
          </a:xfrm>
        </p:grpSpPr>
        <p:sp>
          <p:nvSpPr>
            <p:cNvPr id="594" name="Google Shape;594;p56"/>
            <p:cNvSpPr txBox="1"/>
            <p:nvPr/>
          </p:nvSpPr>
          <p:spPr>
            <a:xfrm>
              <a:off x="836" y="1872"/>
              <a:ext cx="1152" cy="291"/>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r>
                <a:rPr lang="en-US" sz="2400" b="1">
                  <a:solidFill>
                    <a:schemeClr val="dk1"/>
                  </a:solidFill>
                  <a:latin typeface="Courier New"/>
                  <a:ea typeface="Courier New"/>
                  <a:cs typeface="Courier New"/>
                  <a:sym typeface="Courier New"/>
                </a:rPr>
                <a:t>100 101</a:t>
              </a:r>
              <a:endParaRPr/>
            </a:p>
          </p:txBody>
        </p:sp>
        <p:sp>
          <p:nvSpPr>
            <p:cNvPr id="595" name="Google Shape;595;p56"/>
            <p:cNvSpPr txBox="1"/>
            <p:nvPr/>
          </p:nvSpPr>
          <p:spPr>
            <a:xfrm>
              <a:off x="4292" y="1872"/>
              <a:ext cx="1152" cy="291"/>
            </a:xfrm>
            <a:prstGeom prst="rect">
              <a:avLst/>
            </a:prstGeom>
            <a:noFill/>
            <a:ln w="9525" cap="flat" cmpd="sng">
              <a:solidFill>
                <a:schemeClr val="dk1"/>
              </a:solidFill>
              <a:prstDash val="solid"/>
              <a:miter lim="8000"/>
              <a:headEnd type="none" w="sm" len="sm"/>
              <a:tailEnd type="none" w="sm" len="sm"/>
            </a:ln>
          </p:spPr>
          <p:txBody>
            <a:bodyPr spcFirstLastPara="1" wrap="square" lIns="91425" tIns="45700" rIns="91425" bIns="45700" anchor="t" anchorCtr="0">
              <a:noAutofit/>
            </a:bodyPr>
            <a:lstStyle/>
            <a:p>
              <a:pPr algn="r"/>
              <a:r>
                <a:rPr lang="en-US" sz="2400" b="1">
                  <a:solidFill>
                    <a:schemeClr val="dk1"/>
                  </a:solidFill>
                  <a:latin typeface="Courier New"/>
                  <a:ea typeface="Courier New"/>
                  <a:cs typeface="Courier New"/>
                  <a:sym typeface="Courier New"/>
                </a:rPr>
                <a:t>100 104</a:t>
              </a:r>
              <a:endParaRPr sz="2400" b="1">
                <a:solidFill>
                  <a:schemeClr val="dk1"/>
                </a:solidFill>
                <a:latin typeface="Courier New"/>
                <a:ea typeface="Courier New"/>
                <a:cs typeface="Courier New"/>
                <a:sym typeface="Courier New"/>
              </a:endParaRPr>
            </a:p>
          </p:txBody>
        </p:sp>
      </p:grpSp>
      <p:sp>
        <p:nvSpPr>
          <p:cNvPr id="596" name="Google Shape;596;p56"/>
          <p:cNvSpPr/>
          <p:nvPr/>
        </p:nvSpPr>
        <p:spPr>
          <a:xfrm rot="10800000">
            <a:off x="2895600" y="3291840"/>
            <a:ext cx="1676400" cy="647700"/>
          </a:xfrm>
          <a:prstGeom prst="arc">
            <a:avLst>
              <a:gd name="adj1" fmla="val 16200000"/>
              <a:gd name="adj2" fmla="val 0"/>
            </a:avLst>
          </a:prstGeom>
          <a:noFill/>
          <a:ln w="38100" cap="flat" cmpd="sng">
            <a:solidFill>
              <a:schemeClr val="dk1"/>
            </a:solidFill>
            <a:prstDash val="solid"/>
            <a:round/>
            <a:headEnd type="triangle" w="med" len="med"/>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597" name="Google Shape;597;p56"/>
          <p:cNvSpPr/>
          <p:nvPr/>
        </p:nvSpPr>
        <p:spPr>
          <a:xfrm rot="10800000" flipH="1">
            <a:off x="7650480" y="3291840"/>
            <a:ext cx="1676400" cy="647700"/>
          </a:xfrm>
          <a:prstGeom prst="arc">
            <a:avLst>
              <a:gd name="adj1" fmla="val 16200000"/>
              <a:gd name="adj2" fmla="val 0"/>
            </a:avLst>
          </a:prstGeom>
          <a:noFill/>
          <a:ln w="38100" cap="flat" cmpd="sng">
            <a:solidFill>
              <a:schemeClr val="dk1"/>
            </a:solidFill>
            <a:prstDash val="solid"/>
            <a:round/>
            <a:headEnd type="triangle" w="med" len="med"/>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598" name="Google Shape;598;p56"/>
          <p:cNvSpPr/>
          <p:nvPr/>
        </p:nvSpPr>
        <p:spPr>
          <a:xfrm rot="10800000" flipH="1">
            <a:off x="3444240" y="4297680"/>
            <a:ext cx="1676400" cy="647700"/>
          </a:xfrm>
          <a:prstGeom prst="arc">
            <a:avLst>
              <a:gd name="adj1" fmla="val 16200000"/>
              <a:gd name="adj2" fmla="val 0"/>
            </a:avLst>
          </a:prstGeom>
          <a:noFill/>
          <a:ln w="38100" cap="flat" cmpd="sng">
            <a:solidFill>
              <a:schemeClr val="dk1"/>
            </a:solidFill>
            <a:prstDash val="solid"/>
            <a:round/>
            <a:headEnd type="triangle" w="med" len="med"/>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599" name="Google Shape;599;p56"/>
          <p:cNvSpPr/>
          <p:nvPr/>
        </p:nvSpPr>
        <p:spPr>
          <a:xfrm rot="10800000">
            <a:off x="7101840" y="4297680"/>
            <a:ext cx="1676400" cy="647700"/>
          </a:xfrm>
          <a:prstGeom prst="arc">
            <a:avLst>
              <a:gd name="adj1" fmla="val 16200000"/>
              <a:gd name="adj2" fmla="val 0"/>
            </a:avLst>
          </a:prstGeom>
          <a:noFill/>
          <a:ln w="38100" cap="flat" cmpd="sng">
            <a:solidFill>
              <a:schemeClr val="dk1"/>
            </a:solidFill>
            <a:prstDash val="solid"/>
            <a:round/>
            <a:headEnd type="triangle" w="med" len="med"/>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539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Pointer Arithmetic</a:t>
            </a:r>
            <a:endParaRPr/>
          </a:p>
        </p:txBody>
      </p:sp>
      <p:sp>
        <p:nvSpPr>
          <p:cNvPr id="605" name="Google Shape;605;p57"/>
          <p:cNvSpPr txBox="1">
            <a:spLocks noGrp="1"/>
          </p:cNvSpPr>
          <p:nvPr>
            <p:ph type="body" idx="1"/>
          </p:nvPr>
        </p:nvSpPr>
        <p:spPr>
          <a:xfrm>
            <a:off x="1981200" y="2070100"/>
            <a:ext cx="8229600" cy="478790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A pointer is just a memory address, so we can </a:t>
            </a:r>
            <a:br>
              <a:rPr lang="en-US" dirty="0"/>
            </a:br>
            <a:r>
              <a:rPr lang="en-US" dirty="0"/>
              <a:t>add to/subtract from it to move through an array</a:t>
            </a:r>
            <a:endParaRPr dirty="0"/>
          </a:p>
          <a:p>
            <a:pPr marL="342900" indent="-342900"/>
            <a:r>
              <a:rPr lang="en-US" dirty="0">
                <a:latin typeface="Courier New"/>
                <a:ea typeface="Courier New"/>
                <a:cs typeface="Courier New"/>
                <a:sym typeface="Courier New"/>
              </a:rPr>
              <a:t>p+1</a:t>
            </a:r>
            <a:r>
              <a:rPr lang="en-US" dirty="0"/>
              <a:t> correctly increments </a:t>
            </a:r>
            <a:r>
              <a:rPr lang="en-US" sz="3000" dirty="0">
                <a:latin typeface="Courier New"/>
                <a:ea typeface="Courier New"/>
                <a:cs typeface="Courier New"/>
                <a:sym typeface="Courier New"/>
              </a:rPr>
              <a:t>p</a:t>
            </a:r>
            <a:r>
              <a:rPr lang="en-US" dirty="0"/>
              <a:t> by </a:t>
            </a:r>
            <a:r>
              <a:rPr lang="en-US" sz="3000" dirty="0" err="1">
                <a:latin typeface="Courier New"/>
                <a:ea typeface="Courier New"/>
                <a:cs typeface="Courier New"/>
                <a:sym typeface="Courier New"/>
              </a:rPr>
              <a:t>sizeof</a:t>
            </a:r>
            <a:r>
              <a:rPr lang="en-US" sz="3000" dirty="0">
                <a:latin typeface="Courier New"/>
                <a:ea typeface="Courier New"/>
                <a:cs typeface="Courier New"/>
                <a:sym typeface="Courier New"/>
              </a:rPr>
              <a:t>(*p)</a:t>
            </a:r>
            <a:endParaRPr dirty="0"/>
          </a:p>
          <a:p>
            <a:pPr marL="742950" lvl="1" indent="-285750"/>
            <a:r>
              <a:rPr lang="en-US" dirty="0"/>
              <a:t>i.e. moves pointer to the next array element</a:t>
            </a:r>
            <a:endParaRPr sz="2600" dirty="0">
              <a:latin typeface="Courier New"/>
              <a:ea typeface="Courier New"/>
              <a:cs typeface="Courier New"/>
              <a:sym typeface="Courier New"/>
            </a:endParaRPr>
          </a:p>
          <a:p>
            <a:pPr marL="342900" indent="-342900"/>
            <a:r>
              <a:rPr lang="en-US" dirty="0"/>
              <a:t>What about an array of structs?</a:t>
            </a:r>
            <a:endParaRPr dirty="0"/>
          </a:p>
          <a:p>
            <a:pPr marL="742950" lvl="1" indent="-285750">
              <a:spcBef>
                <a:spcPts val="520"/>
              </a:spcBef>
              <a:buSzPts val="2600"/>
            </a:pPr>
            <a:r>
              <a:rPr lang="en-US" sz="2600" dirty="0"/>
              <a:t>Struct declaration tells C the size to use, so handled like basic types</a:t>
            </a:r>
            <a:endParaRPr sz="2600" dirty="0"/>
          </a:p>
        </p:txBody>
      </p:sp>
    </p:spTree>
    <p:extLst>
      <p:ext uri="{BB962C8B-B14F-4D97-AF65-F5344CB8AC3E}">
        <p14:creationId xmlns:p14="http://schemas.microsoft.com/office/powerpoint/2010/main" val="155611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4" name="Google Shape;614;p58"/>
          <p:cNvSpPr txBox="1">
            <a:spLocks noGrp="1"/>
          </p:cNvSpPr>
          <p:nvPr>
            <p:ph type="body"/>
          </p:nvPr>
        </p:nvSpPr>
        <p:spPr>
          <a:xfrm>
            <a:off x="609480" y="1860516"/>
            <a:ext cx="10972440" cy="4495834"/>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960"/>
            </a:pPr>
            <a:r>
              <a:rPr lang="en-US" sz="2960" dirty="0"/>
              <a:t>What is valid pointer arithmetic?</a:t>
            </a:r>
            <a:endParaRPr dirty="0"/>
          </a:p>
          <a:p>
            <a:pPr marL="742950" lvl="1" indent="-285750">
              <a:spcBef>
                <a:spcPts val="518"/>
              </a:spcBef>
              <a:buSzPts val="2590"/>
            </a:pPr>
            <a:r>
              <a:rPr lang="en-US" sz="2590" dirty="0"/>
              <a:t>Add an integer to a pointer</a:t>
            </a:r>
            <a:endParaRPr dirty="0"/>
          </a:p>
          <a:p>
            <a:pPr marL="742950" lvl="1" indent="-285750">
              <a:spcBef>
                <a:spcPts val="518"/>
              </a:spcBef>
              <a:buSzPts val="2590"/>
            </a:pPr>
            <a:r>
              <a:rPr lang="en-US" sz="2590" dirty="0"/>
              <a:t>Subtract 2 pointers (in the same array)</a:t>
            </a:r>
            <a:endParaRPr dirty="0"/>
          </a:p>
          <a:p>
            <a:pPr marL="742950" lvl="1" indent="-285750">
              <a:spcBef>
                <a:spcPts val="518"/>
              </a:spcBef>
              <a:buSzPts val="2590"/>
            </a:pPr>
            <a:r>
              <a:rPr lang="en-US" sz="2590" dirty="0"/>
              <a:t>Compare pointers (</a:t>
            </a:r>
            <a:r>
              <a:rPr lang="en-US" sz="2590" dirty="0">
                <a:latin typeface="Courier New"/>
                <a:ea typeface="Courier New"/>
                <a:cs typeface="Courier New"/>
                <a:sym typeface="Courier New"/>
              </a:rPr>
              <a:t>&lt;</a:t>
            </a:r>
            <a:r>
              <a:rPr lang="en-US" sz="2590" dirty="0"/>
              <a:t>, </a:t>
            </a:r>
            <a:r>
              <a:rPr lang="en-US" sz="2590" dirty="0">
                <a:latin typeface="Courier New"/>
                <a:ea typeface="Courier New"/>
                <a:cs typeface="Courier New"/>
                <a:sym typeface="Courier New"/>
              </a:rPr>
              <a:t>&lt;=</a:t>
            </a:r>
            <a:r>
              <a:rPr lang="en-US" sz="2590" dirty="0"/>
              <a:t>, </a:t>
            </a:r>
            <a:r>
              <a:rPr lang="en-US" sz="2590" dirty="0">
                <a:latin typeface="Courier New"/>
                <a:ea typeface="Courier New"/>
                <a:cs typeface="Courier New"/>
                <a:sym typeface="Courier New"/>
              </a:rPr>
              <a:t>==</a:t>
            </a:r>
            <a:r>
              <a:rPr lang="en-US" sz="2590" dirty="0"/>
              <a:t>, </a:t>
            </a:r>
            <a:r>
              <a:rPr lang="en-US" sz="2590" dirty="0">
                <a:latin typeface="Courier New"/>
                <a:ea typeface="Courier New"/>
                <a:cs typeface="Courier New"/>
                <a:sym typeface="Courier New"/>
              </a:rPr>
              <a:t>!=</a:t>
            </a:r>
            <a:r>
              <a:rPr lang="en-US" sz="2590" dirty="0"/>
              <a:t>, </a:t>
            </a:r>
            <a:r>
              <a:rPr lang="en-US" sz="2590" dirty="0">
                <a:latin typeface="Courier New"/>
                <a:ea typeface="Courier New"/>
                <a:cs typeface="Courier New"/>
                <a:sym typeface="Courier New"/>
              </a:rPr>
              <a:t>&gt;</a:t>
            </a:r>
            <a:r>
              <a:rPr lang="en-US" sz="2590" dirty="0"/>
              <a:t>, </a:t>
            </a:r>
            <a:r>
              <a:rPr lang="en-US" sz="2590" dirty="0">
                <a:latin typeface="Courier New"/>
                <a:ea typeface="Courier New"/>
                <a:cs typeface="Courier New"/>
                <a:sym typeface="Courier New"/>
              </a:rPr>
              <a:t>&gt;=</a:t>
            </a:r>
            <a:r>
              <a:rPr lang="en-US" sz="2590" dirty="0"/>
              <a:t>)</a:t>
            </a:r>
            <a:endParaRPr dirty="0"/>
          </a:p>
          <a:p>
            <a:pPr marL="742950" lvl="1" indent="-285750">
              <a:spcBef>
                <a:spcPts val="518"/>
              </a:spcBef>
              <a:buSzPts val="2590"/>
            </a:pPr>
            <a:r>
              <a:rPr lang="en-US" sz="2590" dirty="0"/>
              <a:t>Compare pointer to NULL (indicates that the pointer points to nothing)</a:t>
            </a:r>
            <a:endParaRPr dirty="0"/>
          </a:p>
          <a:p>
            <a:pPr marL="342900" indent="-342900">
              <a:spcBef>
                <a:spcPts val="592"/>
              </a:spcBef>
              <a:buSzPts val="2960"/>
            </a:pPr>
            <a:r>
              <a:rPr lang="en-US" sz="2960" dirty="0"/>
              <a:t>Everything else is illegal since it makes no sense:</a:t>
            </a:r>
            <a:endParaRPr dirty="0"/>
          </a:p>
          <a:p>
            <a:pPr marL="742950" lvl="1" indent="-285750">
              <a:spcBef>
                <a:spcPts val="518"/>
              </a:spcBef>
              <a:buSzPts val="2590"/>
            </a:pPr>
            <a:r>
              <a:rPr lang="en-US" sz="2590" dirty="0"/>
              <a:t>Adding two pointers</a:t>
            </a:r>
            <a:endParaRPr dirty="0"/>
          </a:p>
          <a:p>
            <a:pPr marL="742950" lvl="1" indent="-285750">
              <a:spcBef>
                <a:spcPts val="518"/>
              </a:spcBef>
              <a:buSzPts val="2590"/>
            </a:pPr>
            <a:r>
              <a:rPr lang="en-US" sz="2590" dirty="0"/>
              <a:t>Multiplying pointers </a:t>
            </a:r>
            <a:endParaRPr dirty="0"/>
          </a:p>
          <a:p>
            <a:pPr marL="742950" lvl="1" indent="-285750">
              <a:spcBef>
                <a:spcPts val="518"/>
              </a:spcBef>
              <a:buSzPts val="2590"/>
            </a:pPr>
            <a:r>
              <a:rPr lang="en-US" sz="2590" dirty="0"/>
              <a:t>Subtract pointer from integer</a:t>
            </a:r>
            <a:endParaRPr sz="2590" dirty="0"/>
          </a:p>
        </p:txBody>
      </p:sp>
      <p:sp>
        <p:nvSpPr>
          <p:cNvPr id="613" name="Google Shape;613;p5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Pointer Arithmetic</a:t>
            </a:r>
            <a:endParaRPr/>
          </a:p>
        </p:txBody>
      </p:sp>
    </p:spTree>
    <p:extLst>
      <p:ext uri="{BB962C8B-B14F-4D97-AF65-F5344CB8AC3E}">
        <p14:creationId xmlns:p14="http://schemas.microsoft.com/office/powerpoint/2010/main" val="3004609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9"/>
          <p:cNvSpPr txBox="1"/>
          <p:nvPr/>
        </p:nvSpPr>
        <p:spPr>
          <a:xfrm>
            <a:off x="1981200" y="1600201"/>
            <a:ext cx="8229600" cy="3170099"/>
          </a:xfrm>
          <a:prstGeom prst="rect">
            <a:avLst/>
          </a:prstGeom>
          <a:noFill/>
          <a:ln>
            <a:noFill/>
          </a:ln>
        </p:spPr>
        <p:txBody>
          <a:bodyPr spcFirstLastPara="1" wrap="square" lIns="91425" tIns="45700" rIns="91425" bIns="45700" anchor="t" anchorCtr="0">
            <a:noAutofit/>
          </a:bodyPr>
          <a:lstStyle/>
          <a:p>
            <a:r>
              <a:rPr lang="en-US" sz="2000">
                <a:solidFill>
                  <a:schemeClr val="dk1"/>
                </a:solidFill>
                <a:latin typeface="Courier New"/>
                <a:ea typeface="Courier New"/>
                <a:cs typeface="Courier New"/>
                <a:sym typeface="Courier New"/>
              </a:rPr>
              <a:t>int main(void){</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int </a:t>
            </a:r>
            <a:r>
              <a:rPr lang="en-US" sz="2000">
                <a:solidFill>
                  <a:srgbClr val="3366FF"/>
                </a:solidFill>
                <a:latin typeface="Courier New"/>
                <a:ea typeface="Courier New"/>
                <a:cs typeface="Courier New"/>
                <a:sym typeface="Courier New"/>
              </a:rPr>
              <a:t>A[]</a:t>
            </a:r>
            <a:r>
              <a:rPr lang="en-US" sz="2000">
                <a:solidFill>
                  <a:schemeClr val="dk1"/>
                </a:solidFill>
                <a:latin typeface="Courier New"/>
                <a:ea typeface="Courier New"/>
                <a:cs typeface="Courier New"/>
                <a:sym typeface="Courier New"/>
              </a:rPr>
              <a:t> = {5,10};</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int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 </a:t>
            </a:r>
            <a:r>
              <a:rPr lang="en-US" sz="2000">
                <a:solidFill>
                  <a:srgbClr val="3366FF"/>
                </a:solidFill>
                <a:latin typeface="Courier New"/>
                <a:ea typeface="Courier New"/>
                <a:cs typeface="Courier New"/>
                <a:sym typeface="Courier New"/>
              </a:rPr>
              <a:t>A</a:t>
            </a:r>
            <a:r>
              <a:rPr lang="en-US" sz="2000">
                <a:solidFill>
                  <a:schemeClr val="dk1"/>
                </a:solidFill>
                <a:latin typeface="Courier New"/>
                <a:ea typeface="Courier New"/>
                <a:cs typeface="Courier New"/>
                <a:sym typeface="Courier New"/>
              </a:rPr>
              <a:t>;</a:t>
            </a:r>
            <a:br>
              <a:rPr lang="en-US" sz="2000">
                <a:solidFill>
                  <a:schemeClr val="dk1"/>
                </a:solidFill>
                <a:latin typeface="Courier New"/>
                <a:ea typeface="Courier New"/>
                <a:cs typeface="Courier New"/>
                <a:sym typeface="Courier New"/>
              </a:rPr>
            </a:b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printf(“%u %d %d %d\n”,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a:t>
            </a:r>
            <a:r>
              <a:rPr lang="en-US" sz="2000">
                <a:solidFill>
                  <a:srgbClr val="3366FF"/>
                </a:solidFill>
                <a:latin typeface="Courier New"/>
                <a:ea typeface="Courier New"/>
                <a:cs typeface="Courier New"/>
                <a:sym typeface="Courier New"/>
              </a:rPr>
              <a:t>A[0]</a:t>
            </a:r>
            <a:r>
              <a:rPr lang="en-US" sz="2000">
                <a:solidFill>
                  <a:schemeClr val="dk1"/>
                </a:solidFill>
                <a:latin typeface="Courier New"/>
                <a:ea typeface="Courier New"/>
                <a:cs typeface="Courier New"/>
                <a:sym typeface="Courier New"/>
              </a:rPr>
              <a:t>, </a:t>
            </a:r>
            <a:r>
              <a:rPr lang="en-US" sz="2000">
                <a:solidFill>
                  <a:srgbClr val="3366FF"/>
                </a:solidFill>
                <a:latin typeface="Courier New"/>
                <a:ea typeface="Courier New"/>
                <a:cs typeface="Courier New"/>
                <a:sym typeface="Courier New"/>
              </a:rPr>
              <a:t>A[1]</a:t>
            </a:r>
            <a:r>
              <a:rPr lang="en-US" sz="2000">
                <a:solidFill>
                  <a:schemeClr val="dk1"/>
                </a:solidFill>
                <a:latin typeface="Courier New"/>
                <a:ea typeface="Courier New"/>
                <a:cs typeface="Courier New"/>
                <a:sym typeface="Courier New"/>
              </a:rPr>
              <a:t>);</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+ 1;</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printf(“%u %d %d %d\n”,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a:t>
            </a:r>
            <a:r>
              <a:rPr lang="en-US" sz="2000">
                <a:solidFill>
                  <a:srgbClr val="3366FF"/>
                </a:solidFill>
                <a:latin typeface="Courier New"/>
                <a:ea typeface="Courier New"/>
                <a:cs typeface="Courier New"/>
                <a:sym typeface="Courier New"/>
              </a:rPr>
              <a:t>A[0]</a:t>
            </a:r>
            <a:r>
              <a:rPr lang="en-US" sz="2000">
                <a:solidFill>
                  <a:schemeClr val="dk1"/>
                </a:solidFill>
                <a:latin typeface="Courier New"/>
                <a:ea typeface="Courier New"/>
                <a:cs typeface="Courier New"/>
                <a:sym typeface="Courier New"/>
              </a:rPr>
              <a:t>, </a:t>
            </a:r>
            <a:r>
              <a:rPr lang="en-US" sz="2000">
                <a:solidFill>
                  <a:srgbClr val="3366FF"/>
                </a:solidFill>
                <a:latin typeface="Courier New"/>
                <a:ea typeface="Courier New"/>
                <a:cs typeface="Courier New"/>
                <a:sym typeface="Courier New"/>
              </a:rPr>
              <a:t>A[1]</a:t>
            </a:r>
            <a:r>
              <a:rPr lang="en-US" sz="2000">
                <a:solidFill>
                  <a:schemeClr val="dk1"/>
                </a:solidFill>
                <a:latin typeface="Courier New"/>
                <a:ea typeface="Courier New"/>
                <a:cs typeface="Courier New"/>
                <a:sym typeface="Courier New"/>
              </a:rPr>
              <a:t>);</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+ 1;</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   printf(“%u %d %d %d\n”,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a:t>
            </a:r>
            <a:r>
              <a:rPr lang="en-US" sz="2000">
                <a:solidFill>
                  <a:srgbClr val="FF0000"/>
                </a:solidFill>
                <a:latin typeface="Courier New"/>
                <a:ea typeface="Courier New"/>
                <a:cs typeface="Courier New"/>
                <a:sym typeface="Courier New"/>
              </a:rPr>
              <a:t>*p</a:t>
            </a:r>
            <a:r>
              <a:rPr lang="en-US" sz="2000">
                <a:solidFill>
                  <a:schemeClr val="dk1"/>
                </a:solidFill>
                <a:latin typeface="Courier New"/>
                <a:ea typeface="Courier New"/>
                <a:cs typeface="Courier New"/>
                <a:sym typeface="Courier New"/>
              </a:rPr>
              <a:t>, </a:t>
            </a:r>
            <a:r>
              <a:rPr lang="en-US" sz="2000">
                <a:solidFill>
                  <a:srgbClr val="3366FF"/>
                </a:solidFill>
                <a:latin typeface="Courier New"/>
                <a:ea typeface="Courier New"/>
                <a:cs typeface="Courier New"/>
                <a:sym typeface="Courier New"/>
              </a:rPr>
              <a:t>A[0]</a:t>
            </a:r>
            <a:r>
              <a:rPr lang="en-US" sz="2000">
                <a:solidFill>
                  <a:schemeClr val="dk1"/>
                </a:solidFill>
                <a:latin typeface="Courier New"/>
                <a:ea typeface="Courier New"/>
                <a:cs typeface="Courier New"/>
                <a:sym typeface="Courier New"/>
              </a:rPr>
              <a:t>, </a:t>
            </a:r>
            <a:r>
              <a:rPr lang="en-US" sz="2000">
                <a:solidFill>
                  <a:srgbClr val="3366FF"/>
                </a:solidFill>
                <a:latin typeface="Courier New"/>
                <a:ea typeface="Courier New"/>
                <a:cs typeface="Courier New"/>
                <a:sym typeface="Courier New"/>
              </a:rPr>
              <a:t>A[1]</a:t>
            </a:r>
            <a:r>
              <a:rPr lang="en-US" sz="2000">
                <a:solidFill>
                  <a:schemeClr val="dk1"/>
                </a:solidFill>
                <a:latin typeface="Courier New"/>
                <a:ea typeface="Courier New"/>
                <a:cs typeface="Courier New"/>
                <a:sym typeface="Courier New"/>
              </a:rPr>
              <a:t>);</a:t>
            </a:r>
            <a:br>
              <a:rPr lang="en-US" sz="2000">
                <a:solidFill>
                  <a:schemeClr val="dk1"/>
                </a:solidFill>
                <a:latin typeface="Courier New"/>
                <a:ea typeface="Courier New"/>
                <a:cs typeface="Courier New"/>
                <a:sym typeface="Courier New"/>
              </a:rPr>
            </a:br>
            <a:r>
              <a:rPr lang="en-US" sz="2000">
                <a:solidFill>
                  <a:schemeClr val="dk1"/>
                </a:solidFill>
                <a:latin typeface="Courier New"/>
                <a:ea typeface="Courier New"/>
                <a:cs typeface="Courier New"/>
                <a:sym typeface="Courier New"/>
              </a:rPr>
              <a:t>}</a:t>
            </a:r>
            <a:endParaRPr sz="2000">
              <a:solidFill>
                <a:schemeClr val="dk1"/>
              </a:solidFill>
              <a:latin typeface="Calibri"/>
              <a:ea typeface="Calibri"/>
              <a:cs typeface="Calibri"/>
              <a:sym typeface="Calibri"/>
            </a:endParaRPr>
          </a:p>
        </p:txBody>
      </p:sp>
      <p:sp>
        <p:nvSpPr>
          <p:cNvPr id="625" name="Google Shape;625;p59"/>
          <p:cNvSpPr txBox="1"/>
          <p:nvPr/>
        </p:nvSpPr>
        <p:spPr>
          <a:xfrm>
            <a:off x="1981200" y="482601"/>
            <a:ext cx="7772400" cy="954107"/>
          </a:xfrm>
          <a:prstGeom prst="rect">
            <a:avLst/>
          </a:prstGeom>
          <a:noFill/>
          <a:ln>
            <a:noFill/>
          </a:ln>
        </p:spPr>
        <p:txBody>
          <a:bodyPr spcFirstLastPara="1" wrap="square" lIns="91425" tIns="45700" rIns="91425" bIns="45700" anchor="t" anchorCtr="0">
            <a:noAutofit/>
          </a:bodyPr>
          <a:lstStyle/>
          <a:p>
            <a:r>
              <a:rPr lang="en-US" sz="2800" b="1">
                <a:solidFill>
                  <a:srgbClr val="000000"/>
                </a:solidFill>
                <a:latin typeface="Calibri"/>
                <a:ea typeface="Calibri"/>
                <a:cs typeface="Calibri"/>
                <a:sym typeface="Calibri"/>
              </a:rPr>
              <a:t>Question:</a:t>
            </a:r>
            <a:r>
              <a:rPr lang="en-US" sz="2800">
                <a:solidFill>
                  <a:srgbClr val="000000"/>
                </a:solidFill>
                <a:latin typeface="Calibri"/>
                <a:ea typeface="Calibri"/>
                <a:cs typeface="Calibri"/>
                <a:sym typeface="Calibri"/>
              </a:rPr>
              <a:t>  </a:t>
            </a:r>
            <a:r>
              <a:rPr lang="en-US" sz="2800">
                <a:solidFill>
                  <a:schemeClr val="dk1"/>
                </a:solidFill>
                <a:latin typeface="Calibri"/>
                <a:ea typeface="Calibri"/>
                <a:cs typeface="Calibri"/>
                <a:sym typeface="Calibri"/>
              </a:rPr>
              <a:t>The first </a:t>
            </a:r>
            <a:r>
              <a:rPr lang="en-US" sz="2600">
                <a:solidFill>
                  <a:schemeClr val="dk1"/>
                </a:solidFill>
                <a:latin typeface="Courier New"/>
                <a:ea typeface="Courier New"/>
                <a:cs typeface="Courier New"/>
                <a:sym typeface="Courier New"/>
              </a:rPr>
              <a:t>printf</a:t>
            </a:r>
            <a:r>
              <a:rPr lang="en-US" sz="2800">
                <a:solidFill>
                  <a:schemeClr val="dk1"/>
                </a:solidFill>
                <a:latin typeface="Calibri"/>
                <a:ea typeface="Calibri"/>
                <a:cs typeface="Calibri"/>
                <a:sym typeface="Calibri"/>
              </a:rPr>
              <a:t> outputs </a:t>
            </a:r>
            <a:r>
              <a:rPr lang="en-US" sz="2600">
                <a:solidFill>
                  <a:schemeClr val="dk1"/>
                </a:solidFill>
                <a:latin typeface="Courier New"/>
                <a:ea typeface="Courier New"/>
                <a:cs typeface="Courier New"/>
                <a:sym typeface="Courier New"/>
              </a:rPr>
              <a:t>100 5 5 10</a:t>
            </a:r>
            <a:r>
              <a:rPr lang="en-US" sz="2800">
                <a:solidFill>
                  <a:schemeClr val="dk1"/>
                </a:solidFill>
                <a:latin typeface="Calibri"/>
                <a:ea typeface="Calibri"/>
                <a:cs typeface="Calibri"/>
                <a:sym typeface="Calibri"/>
              </a:rPr>
              <a:t>. What will the next two </a:t>
            </a:r>
            <a:r>
              <a:rPr lang="en-US" sz="2600">
                <a:solidFill>
                  <a:schemeClr val="dk1"/>
                </a:solidFill>
                <a:latin typeface="Courier New"/>
                <a:ea typeface="Courier New"/>
                <a:cs typeface="Courier New"/>
                <a:sym typeface="Courier New"/>
              </a:rPr>
              <a:t>printf</a:t>
            </a:r>
            <a:r>
              <a:rPr lang="en-US" sz="2800">
                <a:solidFill>
                  <a:schemeClr val="dk1"/>
                </a:solidFill>
                <a:latin typeface="Calibri"/>
                <a:ea typeface="Calibri"/>
                <a:cs typeface="Calibri"/>
                <a:sym typeface="Calibri"/>
              </a:rPr>
              <a:t> output?</a:t>
            </a:r>
            <a:endParaRPr/>
          </a:p>
        </p:txBody>
      </p:sp>
      <p:grpSp>
        <p:nvGrpSpPr>
          <p:cNvPr id="626" name="Google Shape;626;p59"/>
          <p:cNvGrpSpPr/>
          <p:nvPr/>
        </p:nvGrpSpPr>
        <p:grpSpPr>
          <a:xfrm>
            <a:off x="2438400" y="4663440"/>
            <a:ext cx="7162800" cy="523220"/>
            <a:chOff x="914614" y="1743729"/>
            <a:chExt cx="7162586" cy="392422"/>
          </a:xfrm>
        </p:grpSpPr>
        <p:sp>
          <p:nvSpPr>
            <p:cNvPr id="627" name="Google Shape;627;p59"/>
            <p:cNvSpPr txBox="1"/>
            <p:nvPr/>
          </p:nvSpPr>
          <p:spPr>
            <a:xfrm>
              <a:off x="1371600" y="1743729"/>
              <a:ext cx="6705600" cy="392422"/>
            </a:xfrm>
            <a:prstGeom prst="rect">
              <a:avLst/>
            </a:prstGeom>
            <a:noFill/>
            <a:ln>
              <a:noFill/>
            </a:ln>
          </p:spPr>
          <p:txBody>
            <a:bodyPr spcFirstLastPara="1" wrap="square" lIns="91425" tIns="45700" rIns="91425" bIns="45700" anchor="t" anchorCtr="0">
              <a:noAutofit/>
            </a:bodyPr>
            <a:lstStyle/>
            <a:p>
              <a:r>
                <a:rPr lang="en-US" sz="2600">
                  <a:solidFill>
                    <a:schemeClr val="accent6"/>
                  </a:solidFill>
                  <a:latin typeface="Courier New"/>
                  <a:ea typeface="Courier New"/>
                  <a:cs typeface="Courier New"/>
                  <a:sym typeface="Courier New"/>
                </a:rPr>
                <a:t>101 10 5 10</a:t>
              </a:r>
              <a:r>
                <a:rPr lang="en-US" sz="2800">
                  <a:solidFill>
                    <a:schemeClr val="accent6"/>
                  </a:solidFill>
                  <a:latin typeface="Calibri"/>
                  <a:ea typeface="Calibri"/>
                  <a:cs typeface="Calibri"/>
                  <a:sym typeface="Calibri"/>
                </a:rPr>
                <a:t>  then  </a:t>
              </a:r>
              <a:r>
                <a:rPr lang="en-US" sz="2600">
                  <a:solidFill>
                    <a:schemeClr val="accent6"/>
                  </a:solidFill>
                  <a:latin typeface="Courier New"/>
                  <a:ea typeface="Courier New"/>
                  <a:cs typeface="Courier New"/>
                  <a:sym typeface="Courier New"/>
                </a:rPr>
                <a:t>101 11 5 11</a:t>
              </a:r>
              <a:endParaRPr sz="2600">
                <a:solidFill>
                  <a:schemeClr val="accent6"/>
                </a:solidFill>
                <a:latin typeface="Courier New"/>
                <a:ea typeface="Courier New"/>
                <a:cs typeface="Courier New"/>
                <a:sym typeface="Courier New"/>
              </a:endParaRPr>
            </a:p>
          </p:txBody>
        </p:sp>
        <p:sp>
          <p:nvSpPr>
            <p:cNvPr id="628" name="Google Shape;628;p59"/>
            <p:cNvSpPr/>
            <p:nvPr/>
          </p:nvSpPr>
          <p:spPr>
            <a:xfrm>
              <a:off x="914614" y="1770103"/>
              <a:ext cx="562958" cy="346255"/>
            </a:xfrm>
            <a:prstGeom prst="rect">
              <a:avLst/>
            </a:prstGeom>
            <a:noFill/>
            <a:ln>
              <a:noFill/>
            </a:ln>
          </p:spPr>
          <p:txBody>
            <a:bodyPr spcFirstLastPara="1" wrap="square" lIns="91425" tIns="45700" rIns="91425" bIns="45700" anchor="t" anchorCtr="0">
              <a:noAutofit/>
            </a:bodyPr>
            <a:lstStyle/>
            <a:p>
              <a:pPr algn="ctr"/>
              <a:r>
                <a:rPr lang="en-US" sz="2400" b="1">
                  <a:solidFill>
                    <a:schemeClr val="dk1"/>
                  </a:solidFill>
                  <a:latin typeface="Calibri"/>
                  <a:ea typeface="Calibri"/>
                  <a:cs typeface="Calibri"/>
                  <a:sym typeface="Calibri"/>
                </a:rPr>
                <a:t>(A)</a:t>
              </a:r>
              <a:endParaRPr/>
            </a:p>
          </p:txBody>
        </p:sp>
      </p:grpSp>
      <p:grpSp>
        <p:nvGrpSpPr>
          <p:cNvPr id="629" name="Google Shape;629;p59"/>
          <p:cNvGrpSpPr/>
          <p:nvPr/>
        </p:nvGrpSpPr>
        <p:grpSpPr>
          <a:xfrm>
            <a:off x="2438400" y="5120640"/>
            <a:ext cx="7162801" cy="523220"/>
            <a:chOff x="914399" y="3240088"/>
            <a:chExt cx="7162801" cy="523220"/>
          </a:xfrm>
        </p:grpSpPr>
        <p:sp>
          <p:nvSpPr>
            <p:cNvPr id="630" name="Google Shape;630;p59"/>
            <p:cNvSpPr txBox="1"/>
            <p:nvPr/>
          </p:nvSpPr>
          <p:spPr>
            <a:xfrm>
              <a:off x="1371600" y="3240088"/>
              <a:ext cx="6705600" cy="523220"/>
            </a:xfrm>
            <a:prstGeom prst="rect">
              <a:avLst/>
            </a:prstGeom>
            <a:noFill/>
            <a:ln>
              <a:noFill/>
            </a:ln>
          </p:spPr>
          <p:txBody>
            <a:bodyPr spcFirstLastPara="1" wrap="square" lIns="91425" tIns="45700" rIns="91425" bIns="45700" anchor="t" anchorCtr="0">
              <a:noAutofit/>
            </a:bodyPr>
            <a:lstStyle/>
            <a:p>
              <a:r>
                <a:rPr lang="en-US" sz="2600">
                  <a:solidFill>
                    <a:srgbClr val="408000"/>
                  </a:solidFill>
                  <a:latin typeface="Courier New"/>
                  <a:ea typeface="Courier New"/>
                  <a:cs typeface="Courier New"/>
                  <a:sym typeface="Courier New"/>
                </a:rPr>
                <a:t>104 10 5 10</a:t>
              </a:r>
              <a:r>
                <a:rPr lang="en-US" sz="2800">
                  <a:solidFill>
                    <a:srgbClr val="408000"/>
                  </a:solidFill>
                  <a:latin typeface="Calibri"/>
                  <a:ea typeface="Calibri"/>
                  <a:cs typeface="Calibri"/>
                  <a:sym typeface="Calibri"/>
                </a:rPr>
                <a:t>  then  </a:t>
              </a:r>
              <a:r>
                <a:rPr lang="en-US" sz="2600">
                  <a:solidFill>
                    <a:srgbClr val="408000"/>
                  </a:solidFill>
                  <a:latin typeface="Courier New"/>
                  <a:ea typeface="Courier New"/>
                  <a:cs typeface="Courier New"/>
                  <a:sym typeface="Courier New"/>
                </a:rPr>
                <a:t>104 11 5 11</a:t>
              </a:r>
              <a:endParaRPr sz="2600">
                <a:solidFill>
                  <a:srgbClr val="408000"/>
                </a:solidFill>
                <a:latin typeface="Courier New"/>
                <a:ea typeface="Courier New"/>
                <a:cs typeface="Courier New"/>
                <a:sym typeface="Courier New"/>
              </a:endParaRPr>
            </a:p>
          </p:txBody>
        </p:sp>
        <p:sp>
          <p:nvSpPr>
            <p:cNvPr id="631" name="Google Shape;631;p59"/>
            <p:cNvSpPr/>
            <p:nvPr/>
          </p:nvSpPr>
          <p:spPr>
            <a:xfrm>
              <a:off x="914399" y="3266464"/>
              <a:ext cx="566928" cy="461665"/>
            </a:xfrm>
            <a:prstGeom prst="rect">
              <a:avLst/>
            </a:prstGeom>
            <a:noFill/>
            <a:ln>
              <a:noFill/>
            </a:ln>
          </p:spPr>
          <p:txBody>
            <a:bodyPr spcFirstLastPara="1" wrap="square" lIns="91425" tIns="45700" rIns="91425" bIns="45700" anchor="t" anchorCtr="0">
              <a:noAutofit/>
            </a:bodyPr>
            <a:lstStyle/>
            <a:p>
              <a:pPr algn="ctr"/>
              <a:r>
                <a:rPr lang="en-US" sz="2400" b="1">
                  <a:solidFill>
                    <a:schemeClr val="dk1"/>
                  </a:solidFill>
                  <a:latin typeface="Calibri"/>
                  <a:ea typeface="Calibri"/>
                  <a:cs typeface="Calibri"/>
                  <a:sym typeface="Calibri"/>
                </a:rPr>
                <a:t>(B)</a:t>
              </a:r>
              <a:endParaRPr/>
            </a:p>
          </p:txBody>
        </p:sp>
      </p:grpSp>
      <p:grpSp>
        <p:nvGrpSpPr>
          <p:cNvPr id="632" name="Google Shape;632;p59"/>
          <p:cNvGrpSpPr/>
          <p:nvPr/>
        </p:nvGrpSpPr>
        <p:grpSpPr>
          <a:xfrm>
            <a:off x="2438400" y="5577840"/>
            <a:ext cx="7162800" cy="523220"/>
            <a:chOff x="914400" y="4154488"/>
            <a:chExt cx="7162800" cy="523220"/>
          </a:xfrm>
        </p:grpSpPr>
        <p:sp>
          <p:nvSpPr>
            <p:cNvPr id="633" name="Google Shape;633;p59"/>
            <p:cNvSpPr txBox="1"/>
            <p:nvPr/>
          </p:nvSpPr>
          <p:spPr>
            <a:xfrm>
              <a:off x="1371600" y="4154488"/>
              <a:ext cx="6705600" cy="523220"/>
            </a:xfrm>
            <a:prstGeom prst="rect">
              <a:avLst/>
            </a:prstGeom>
            <a:noFill/>
            <a:ln>
              <a:noFill/>
            </a:ln>
          </p:spPr>
          <p:txBody>
            <a:bodyPr spcFirstLastPara="1" wrap="square" lIns="91425" tIns="45700" rIns="91425" bIns="45700" anchor="t" anchorCtr="0">
              <a:noAutofit/>
            </a:bodyPr>
            <a:lstStyle/>
            <a:p>
              <a:r>
                <a:rPr lang="en-US" sz="2600">
                  <a:solidFill>
                    <a:srgbClr val="FF66A0"/>
                  </a:solidFill>
                  <a:latin typeface="Courier New"/>
                  <a:ea typeface="Courier New"/>
                  <a:cs typeface="Courier New"/>
                  <a:sym typeface="Courier New"/>
                </a:rPr>
                <a:t>100  6 6 10</a:t>
              </a:r>
              <a:r>
                <a:rPr lang="en-US" sz="2800">
                  <a:solidFill>
                    <a:srgbClr val="FF66A0"/>
                  </a:solidFill>
                  <a:latin typeface="Calibri"/>
                  <a:ea typeface="Calibri"/>
                  <a:cs typeface="Calibri"/>
                  <a:sym typeface="Calibri"/>
                </a:rPr>
                <a:t>  then  </a:t>
              </a:r>
              <a:r>
                <a:rPr lang="en-US" sz="2600">
                  <a:solidFill>
                    <a:srgbClr val="FF66A0"/>
                  </a:solidFill>
                  <a:latin typeface="Courier New"/>
                  <a:ea typeface="Courier New"/>
                  <a:cs typeface="Courier New"/>
                  <a:sym typeface="Courier New"/>
                </a:rPr>
                <a:t>101  6 6 10</a:t>
              </a:r>
              <a:endParaRPr sz="2600">
                <a:solidFill>
                  <a:srgbClr val="FF66A0"/>
                </a:solidFill>
                <a:latin typeface="Courier New"/>
                <a:ea typeface="Courier New"/>
                <a:cs typeface="Courier New"/>
                <a:sym typeface="Courier New"/>
              </a:endParaRPr>
            </a:p>
          </p:txBody>
        </p:sp>
        <p:sp>
          <p:nvSpPr>
            <p:cNvPr id="634" name="Google Shape;634;p59"/>
            <p:cNvSpPr/>
            <p:nvPr/>
          </p:nvSpPr>
          <p:spPr>
            <a:xfrm>
              <a:off x="914400" y="4189656"/>
              <a:ext cx="566928" cy="461665"/>
            </a:xfrm>
            <a:prstGeom prst="rect">
              <a:avLst/>
            </a:prstGeom>
            <a:noFill/>
            <a:ln>
              <a:noFill/>
            </a:ln>
          </p:spPr>
          <p:txBody>
            <a:bodyPr spcFirstLastPara="1" wrap="square" lIns="91425" tIns="45700" rIns="91425" bIns="45700" anchor="t" anchorCtr="0">
              <a:noAutofit/>
            </a:bodyPr>
            <a:lstStyle/>
            <a:p>
              <a:pPr algn="ctr"/>
              <a:r>
                <a:rPr lang="en-US" sz="2400" b="1">
                  <a:solidFill>
                    <a:schemeClr val="dk1"/>
                  </a:solidFill>
                  <a:latin typeface="Calibri"/>
                  <a:ea typeface="Calibri"/>
                  <a:cs typeface="Calibri"/>
                  <a:sym typeface="Calibri"/>
                </a:rPr>
                <a:t>(C)</a:t>
              </a:r>
              <a:endParaRPr/>
            </a:p>
          </p:txBody>
        </p:sp>
      </p:grpSp>
      <p:grpSp>
        <p:nvGrpSpPr>
          <p:cNvPr id="635" name="Google Shape;635;p59"/>
          <p:cNvGrpSpPr/>
          <p:nvPr/>
        </p:nvGrpSpPr>
        <p:grpSpPr>
          <a:xfrm>
            <a:off x="2438400" y="6035040"/>
            <a:ext cx="7162800" cy="523220"/>
            <a:chOff x="914400" y="5068888"/>
            <a:chExt cx="7162800" cy="523220"/>
          </a:xfrm>
        </p:grpSpPr>
        <p:sp>
          <p:nvSpPr>
            <p:cNvPr id="636" name="Google Shape;636;p59"/>
            <p:cNvSpPr txBox="1"/>
            <p:nvPr/>
          </p:nvSpPr>
          <p:spPr>
            <a:xfrm>
              <a:off x="1371600" y="5068888"/>
              <a:ext cx="6705600" cy="523220"/>
            </a:xfrm>
            <a:prstGeom prst="rect">
              <a:avLst/>
            </a:prstGeom>
            <a:noFill/>
            <a:ln>
              <a:noFill/>
            </a:ln>
          </p:spPr>
          <p:txBody>
            <a:bodyPr spcFirstLastPara="1" wrap="square" lIns="91425" tIns="45700" rIns="91425" bIns="45700" anchor="t" anchorCtr="0">
              <a:noAutofit/>
            </a:bodyPr>
            <a:lstStyle/>
            <a:p>
              <a:r>
                <a:rPr lang="en-US" sz="2600" b="1">
                  <a:solidFill>
                    <a:srgbClr val="FFE860"/>
                  </a:solidFill>
                  <a:latin typeface="Courier New"/>
                  <a:ea typeface="Courier New"/>
                  <a:cs typeface="Courier New"/>
                  <a:sym typeface="Courier New"/>
                </a:rPr>
                <a:t>100  6 6 10</a:t>
              </a:r>
              <a:r>
                <a:rPr lang="en-US" sz="2800" b="1">
                  <a:solidFill>
                    <a:srgbClr val="FFE860"/>
                  </a:solidFill>
                  <a:latin typeface="Calibri"/>
                  <a:ea typeface="Calibri"/>
                  <a:cs typeface="Calibri"/>
                  <a:sym typeface="Calibri"/>
                </a:rPr>
                <a:t>  then  </a:t>
              </a:r>
              <a:r>
                <a:rPr lang="en-US" sz="2600" b="1">
                  <a:solidFill>
                    <a:srgbClr val="FFE860"/>
                  </a:solidFill>
                  <a:latin typeface="Courier New"/>
                  <a:ea typeface="Courier New"/>
                  <a:cs typeface="Courier New"/>
                  <a:sym typeface="Courier New"/>
                </a:rPr>
                <a:t>104  6 6 10</a:t>
              </a:r>
              <a:endParaRPr sz="2600" b="1">
                <a:solidFill>
                  <a:srgbClr val="FFE860"/>
                </a:solidFill>
                <a:latin typeface="Courier New"/>
                <a:ea typeface="Courier New"/>
                <a:cs typeface="Courier New"/>
                <a:sym typeface="Courier New"/>
              </a:endParaRPr>
            </a:p>
          </p:txBody>
        </p:sp>
        <p:sp>
          <p:nvSpPr>
            <p:cNvPr id="637" name="Google Shape;637;p59"/>
            <p:cNvSpPr/>
            <p:nvPr/>
          </p:nvSpPr>
          <p:spPr>
            <a:xfrm>
              <a:off x="914400" y="5095264"/>
              <a:ext cx="570990" cy="461665"/>
            </a:xfrm>
            <a:prstGeom prst="rect">
              <a:avLst/>
            </a:prstGeom>
            <a:noFill/>
            <a:ln>
              <a:noFill/>
            </a:ln>
          </p:spPr>
          <p:txBody>
            <a:bodyPr spcFirstLastPara="1" wrap="square" lIns="91425" tIns="45700" rIns="91425" bIns="45700" anchor="t" anchorCtr="0">
              <a:noAutofit/>
            </a:bodyPr>
            <a:lstStyle/>
            <a:p>
              <a:r>
                <a:rPr lang="en-US" sz="2400" b="1">
                  <a:solidFill>
                    <a:schemeClr val="dk1"/>
                  </a:solidFill>
                  <a:latin typeface="Calibri"/>
                  <a:ea typeface="Calibri"/>
                  <a:cs typeface="Calibri"/>
                  <a:sym typeface="Calibri"/>
                </a:rPr>
                <a:t>(D)</a:t>
              </a:r>
              <a:endParaRPr/>
            </a:p>
          </p:txBody>
        </p:sp>
      </p:grpSp>
      <p:grpSp>
        <p:nvGrpSpPr>
          <p:cNvPr id="638" name="Google Shape;638;p59"/>
          <p:cNvGrpSpPr/>
          <p:nvPr/>
        </p:nvGrpSpPr>
        <p:grpSpPr>
          <a:xfrm>
            <a:off x="7650480" y="1508761"/>
            <a:ext cx="2761774" cy="1197293"/>
            <a:chOff x="2915" y="280"/>
            <a:chExt cx="1933" cy="838"/>
          </a:xfrm>
        </p:grpSpPr>
        <p:sp>
          <p:nvSpPr>
            <p:cNvPr id="639" name="Google Shape;639;p59"/>
            <p:cNvSpPr/>
            <p:nvPr/>
          </p:nvSpPr>
          <p:spPr>
            <a:xfrm>
              <a:off x="3024" y="475"/>
              <a:ext cx="1824" cy="384"/>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cxnSp>
          <p:nvCxnSpPr>
            <p:cNvPr id="640" name="Google Shape;640;p59"/>
            <p:cNvCxnSpPr/>
            <p:nvPr/>
          </p:nvCxnSpPr>
          <p:spPr>
            <a:xfrm>
              <a:off x="3456" y="475"/>
              <a:ext cx="0" cy="384"/>
            </a:xfrm>
            <a:prstGeom prst="straightConnector1">
              <a:avLst/>
            </a:prstGeom>
            <a:noFill/>
            <a:ln w="12700" cap="flat" cmpd="sng">
              <a:solidFill>
                <a:schemeClr val="dk1"/>
              </a:solidFill>
              <a:prstDash val="solid"/>
              <a:round/>
              <a:headEnd type="none" w="sm" len="sm"/>
              <a:tailEnd type="none" w="sm" len="sm"/>
            </a:ln>
          </p:spPr>
        </p:cxnSp>
        <p:cxnSp>
          <p:nvCxnSpPr>
            <p:cNvPr id="641" name="Google Shape;641;p59"/>
            <p:cNvCxnSpPr/>
            <p:nvPr/>
          </p:nvCxnSpPr>
          <p:spPr>
            <a:xfrm>
              <a:off x="3888" y="475"/>
              <a:ext cx="0" cy="384"/>
            </a:xfrm>
            <a:prstGeom prst="straightConnector1">
              <a:avLst/>
            </a:prstGeom>
            <a:noFill/>
            <a:ln w="12700" cap="flat" cmpd="sng">
              <a:solidFill>
                <a:schemeClr val="dk1"/>
              </a:solidFill>
              <a:prstDash val="solid"/>
              <a:round/>
              <a:headEnd type="none" w="sm" len="sm"/>
              <a:tailEnd type="none" w="sm" len="sm"/>
            </a:ln>
          </p:spPr>
        </p:cxnSp>
        <p:cxnSp>
          <p:nvCxnSpPr>
            <p:cNvPr id="642" name="Google Shape;642;p59"/>
            <p:cNvCxnSpPr/>
            <p:nvPr/>
          </p:nvCxnSpPr>
          <p:spPr>
            <a:xfrm>
              <a:off x="4368" y="475"/>
              <a:ext cx="0" cy="384"/>
            </a:xfrm>
            <a:prstGeom prst="straightConnector1">
              <a:avLst/>
            </a:prstGeom>
            <a:noFill/>
            <a:ln w="12700" cap="flat" cmpd="sng">
              <a:solidFill>
                <a:schemeClr val="dk1"/>
              </a:solidFill>
              <a:prstDash val="solid"/>
              <a:round/>
              <a:headEnd type="none" w="sm" len="sm"/>
              <a:tailEnd type="none" w="sm" len="sm"/>
            </a:ln>
          </p:spPr>
        </p:cxnSp>
        <p:sp>
          <p:nvSpPr>
            <p:cNvPr id="643" name="Google Shape;643;p59"/>
            <p:cNvSpPr txBox="1"/>
            <p:nvPr/>
          </p:nvSpPr>
          <p:spPr>
            <a:xfrm>
              <a:off x="3382" y="816"/>
              <a:ext cx="605" cy="302"/>
            </a:xfrm>
            <a:prstGeom prst="rect">
              <a:avLst/>
            </a:prstGeom>
            <a:noFill/>
            <a:ln>
              <a:noFill/>
            </a:ln>
          </p:spPr>
          <p:txBody>
            <a:bodyPr spcFirstLastPara="1" wrap="square" lIns="91425" tIns="45700" rIns="91425" bIns="45700" anchor="t" anchorCtr="0">
              <a:noAutofit/>
            </a:bodyPr>
            <a:lstStyle/>
            <a:p>
              <a:pPr algn="ctr"/>
              <a:r>
                <a:rPr lang="en-US" sz="2200" b="1">
                  <a:solidFill>
                    <a:srgbClr val="3366FF"/>
                  </a:solidFill>
                  <a:latin typeface="Courier New"/>
                  <a:ea typeface="Courier New"/>
                  <a:cs typeface="Courier New"/>
                  <a:sym typeface="Courier New"/>
                </a:rPr>
                <a:t>A[1]</a:t>
              </a:r>
              <a:endParaRPr/>
            </a:p>
          </p:txBody>
        </p:sp>
        <p:sp>
          <p:nvSpPr>
            <p:cNvPr id="644" name="Google Shape;644;p59"/>
            <p:cNvSpPr txBox="1"/>
            <p:nvPr/>
          </p:nvSpPr>
          <p:spPr>
            <a:xfrm>
              <a:off x="3120" y="481"/>
              <a:ext cx="302" cy="409"/>
            </a:xfrm>
            <a:prstGeom prst="rect">
              <a:avLst/>
            </a:prstGeom>
            <a:noFill/>
            <a:ln>
              <a:noFill/>
            </a:ln>
          </p:spPr>
          <p:txBody>
            <a:bodyPr spcFirstLastPara="1" wrap="square" lIns="91425" tIns="45700" rIns="91425" bIns="45700" anchor="t" anchorCtr="0">
              <a:noAutofit/>
            </a:bodyPr>
            <a:lstStyle/>
            <a:p>
              <a:r>
                <a:rPr lang="en-US" sz="3200" b="1">
                  <a:solidFill>
                    <a:schemeClr val="dk1"/>
                  </a:solidFill>
                  <a:latin typeface="Courier New"/>
                  <a:ea typeface="Courier New"/>
                  <a:cs typeface="Courier New"/>
                  <a:sym typeface="Courier New"/>
                </a:rPr>
                <a:t>5</a:t>
              </a:r>
              <a:endParaRPr/>
            </a:p>
          </p:txBody>
        </p:sp>
        <p:sp>
          <p:nvSpPr>
            <p:cNvPr id="645" name="Google Shape;645;p59"/>
            <p:cNvSpPr txBox="1"/>
            <p:nvPr/>
          </p:nvSpPr>
          <p:spPr>
            <a:xfrm>
              <a:off x="3456" y="481"/>
              <a:ext cx="475" cy="409"/>
            </a:xfrm>
            <a:prstGeom prst="rect">
              <a:avLst/>
            </a:prstGeom>
            <a:noFill/>
            <a:ln>
              <a:noFill/>
            </a:ln>
          </p:spPr>
          <p:txBody>
            <a:bodyPr spcFirstLastPara="1" wrap="square" lIns="91425" tIns="45700" rIns="91425" bIns="45700" anchor="t" anchorCtr="0">
              <a:noAutofit/>
            </a:bodyPr>
            <a:lstStyle/>
            <a:p>
              <a:r>
                <a:rPr lang="en-US" sz="3200" b="1">
                  <a:solidFill>
                    <a:schemeClr val="dk1"/>
                  </a:solidFill>
                  <a:latin typeface="Courier New"/>
                  <a:ea typeface="Courier New"/>
                  <a:cs typeface="Courier New"/>
                  <a:sym typeface="Courier New"/>
                </a:rPr>
                <a:t>10</a:t>
              </a:r>
              <a:endParaRPr/>
            </a:p>
          </p:txBody>
        </p:sp>
        <p:sp>
          <p:nvSpPr>
            <p:cNvPr id="646" name="Google Shape;646;p59"/>
            <p:cNvSpPr txBox="1"/>
            <p:nvPr/>
          </p:nvSpPr>
          <p:spPr>
            <a:xfrm>
              <a:off x="2915" y="816"/>
              <a:ext cx="605" cy="302"/>
            </a:xfrm>
            <a:prstGeom prst="rect">
              <a:avLst/>
            </a:prstGeom>
            <a:noFill/>
            <a:ln>
              <a:noFill/>
            </a:ln>
          </p:spPr>
          <p:txBody>
            <a:bodyPr spcFirstLastPara="1" wrap="square" lIns="91425" tIns="45700" rIns="91425" bIns="45700" anchor="t" anchorCtr="0">
              <a:noAutofit/>
            </a:bodyPr>
            <a:lstStyle/>
            <a:p>
              <a:pPr algn="ctr"/>
              <a:r>
                <a:rPr lang="en-US" sz="2200" b="1">
                  <a:solidFill>
                    <a:srgbClr val="3366FF"/>
                  </a:solidFill>
                  <a:latin typeface="Courier New"/>
                  <a:ea typeface="Courier New"/>
                  <a:cs typeface="Courier New"/>
                  <a:sym typeface="Courier New"/>
                </a:rPr>
                <a:t>A[0]</a:t>
              </a:r>
              <a:endParaRPr/>
            </a:p>
          </p:txBody>
        </p:sp>
        <p:sp>
          <p:nvSpPr>
            <p:cNvPr id="647" name="Google Shape;647;p59"/>
            <p:cNvSpPr txBox="1"/>
            <p:nvPr/>
          </p:nvSpPr>
          <p:spPr>
            <a:xfrm>
              <a:off x="4482" y="816"/>
              <a:ext cx="231" cy="288"/>
            </a:xfrm>
            <a:prstGeom prst="rect">
              <a:avLst/>
            </a:prstGeom>
            <a:noFill/>
            <a:ln>
              <a:noFill/>
            </a:ln>
          </p:spPr>
          <p:txBody>
            <a:bodyPr spcFirstLastPara="1" wrap="square" lIns="91425" tIns="45700" rIns="91425" bIns="45700" anchor="t" anchorCtr="0">
              <a:noAutofit/>
            </a:bodyPr>
            <a:lstStyle/>
            <a:p>
              <a:pPr algn="ctr"/>
              <a:r>
                <a:rPr lang="en-US" sz="2400" b="1">
                  <a:solidFill>
                    <a:srgbClr val="FF0000"/>
                  </a:solidFill>
                  <a:latin typeface="Courier New"/>
                  <a:ea typeface="Courier New"/>
                  <a:cs typeface="Courier New"/>
                  <a:sym typeface="Courier New"/>
                </a:rPr>
                <a:t>p</a:t>
              </a:r>
              <a:endParaRPr sz="2400" b="1">
                <a:solidFill>
                  <a:srgbClr val="FF0000"/>
                </a:solidFill>
                <a:latin typeface="Courier New"/>
                <a:ea typeface="Courier New"/>
                <a:cs typeface="Courier New"/>
                <a:sym typeface="Courier New"/>
              </a:endParaRPr>
            </a:p>
          </p:txBody>
        </p:sp>
        <p:sp>
          <p:nvSpPr>
            <p:cNvPr id="648" name="Google Shape;648;p59"/>
            <p:cNvSpPr/>
            <p:nvPr/>
          </p:nvSpPr>
          <p:spPr>
            <a:xfrm>
              <a:off x="3307" y="280"/>
              <a:ext cx="1336" cy="384"/>
            </a:xfrm>
            <a:custGeom>
              <a:avLst/>
              <a:gdLst/>
              <a:ahLst/>
              <a:cxnLst/>
              <a:rect l="l" t="t" r="r" b="b"/>
              <a:pathLst>
                <a:path w="120000" h="120000" extrusionOk="0">
                  <a:moveTo>
                    <a:pt x="120000" y="120000"/>
                  </a:moveTo>
                  <a:cubicBezTo>
                    <a:pt x="99335" y="72340"/>
                    <a:pt x="75129" y="14893"/>
                    <a:pt x="55055" y="7446"/>
                  </a:cubicBezTo>
                  <a:cubicBezTo>
                    <a:pt x="34981" y="0"/>
                    <a:pt x="11512" y="60851"/>
                    <a:pt x="0" y="74893"/>
                  </a:cubicBezTo>
                </a:path>
              </a:pathLst>
            </a:cu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grpSp>
      <p:sp>
        <p:nvSpPr>
          <p:cNvPr id="649" name="Google Shape;649;p59"/>
          <p:cNvSpPr/>
          <p:nvPr/>
        </p:nvSpPr>
        <p:spPr>
          <a:xfrm>
            <a:off x="7556500" y="1463040"/>
            <a:ext cx="3017520" cy="128016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50" name="Google Shape;650;p59"/>
          <p:cNvSpPr/>
          <p:nvPr/>
        </p:nvSpPr>
        <p:spPr>
          <a:xfrm>
            <a:off x="2438400" y="5212080"/>
            <a:ext cx="6035040" cy="36576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875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(REVIEW) Operator Precedence</a:t>
            </a:r>
            <a:endParaRPr/>
          </a:p>
        </p:txBody>
      </p:sp>
      <p:sp>
        <p:nvSpPr>
          <p:cNvPr id="659" name="Google Shape;659;p60"/>
          <p:cNvSpPr txBox="1">
            <a:spLocks noGrp="1"/>
          </p:cNvSpPr>
          <p:nvPr>
            <p:ph type="body" idx="1"/>
          </p:nvPr>
        </p:nvSpPr>
        <p:spPr>
          <a:xfrm>
            <a:off x="1981200" y="2253344"/>
            <a:ext cx="8229600" cy="4902300"/>
          </a:xfrm>
          <a:prstGeom prst="rect">
            <a:avLst/>
          </a:prstGeom>
          <a:noFill/>
          <a:ln>
            <a:noFill/>
          </a:ln>
        </p:spPr>
        <p:txBody>
          <a:bodyPr spcFirstLastPara="1" wrap="square" lIns="91425" tIns="45700" rIns="91425" bIns="45700" anchor="t" anchorCtr="0">
            <a:noAutofit/>
          </a:bodyPr>
          <a:lstStyle/>
          <a:p>
            <a:pPr marL="342900" indent="-342900"/>
            <a:r>
              <a:rPr lang="en-US" b="1" dirty="0"/>
              <a:t>Prefix</a:t>
            </a:r>
            <a:r>
              <a:rPr lang="en-US" dirty="0"/>
              <a:t> (++p) takes effect </a:t>
            </a:r>
            <a:r>
              <a:rPr lang="en-US" i="1" dirty="0"/>
              <a:t>immediately</a:t>
            </a:r>
            <a:endParaRPr dirty="0"/>
          </a:p>
          <a:p>
            <a:pPr marL="342900" indent="-342900"/>
            <a:r>
              <a:rPr lang="en-US" b="1" dirty="0"/>
              <a:t>Postfix/Suffix</a:t>
            </a:r>
            <a:r>
              <a:rPr lang="en-US" dirty="0"/>
              <a:t> (p++) takes effect </a:t>
            </a:r>
            <a:r>
              <a:rPr lang="en-US" i="1" dirty="0"/>
              <a:t>last</a:t>
            </a:r>
            <a:endParaRPr i="1" dirty="0"/>
          </a:p>
          <a:p>
            <a:pPr marL="0" indent="0">
              <a:buNone/>
            </a:pPr>
            <a:endParaRPr i="1" dirty="0"/>
          </a:p>
          <a:p>
            <a:pPr marL="342900" indent="-342900">
              <a:spcBef>
                <a:spcPts val="400"/>
              </a:spcBef>
              <a:buNone/>
            </a:pPr>
            <a:r>
              <a:rPr lang="en-US" sz="2000" dirty="0">
                <a:latin typeface="Courier New"/>
                <a:ea typeface="Courier New"/>
                <a:cs typeface="Courier New"/>
                <a:sym typeface="Courier New"/>
              </a:rPr>
              <a:t>int main () {</a:t>
            </a:r>
            <a:endParaRPr dirty="0"/>
          </a:p>
          <a:p>
            <a:pPr marL="342900" indent="-342900">
              <a:spcBef>
                <a:spcPts val="400"/>
              </a:spcBef>
              <a:buNone/>
            </a:pPr>
            <a:r>
              <a:rPr lang="en-US" sz="2000" dirty="0">
                <a:latin typeface="Courier New"/>
                <a:ea typeface="Courier New"/>
                <a:cs typeface="Courier New"/>
                <a:sym typeface="Courier New"/>
              </a:rPr>
              <a:t>	int x = 1;</a:t>
            </a:r>
            <a:endParaRPr dirty="0"/>
          </a:p>
          <a:p>
            <a:pPr marL="342900" indent="-342900">
              <a:spcBef>
                <a:spcPts val="400"/>
              </a:spcBef>
              <a:buNone/>
            </a:pPr>
            <a:r>
              <a:rPr lang="en-US" sz="2000" dirty="0">
                <a:latin typeface="Courier New"/>
                <a:ea typeface="Courier New"/>
                <a:cs typeface="Courier New"/>
                <a:sym typeface="Courier New"/>
              </a:rPr>
              <a:t>	int y = ++x;  // </a:t>
            </a:r>
            <a:r>
              <a:rPr lang="en-US" sz="2000" b="1" dirty="0">
                <a:latin typeface="Courier New"/>
                <a:ea typeface="Courier New"/>
                <a:cs typeface="Courier New"/>
                <a:sym typeface="Courier New"/>
              </a:rPr>
              <a:t>y = 2</a:t>
            </a:r>
            <a:r>
              <a:rPr lang="en-US" sz="2000" dirty="0">
                <a:latin typeface="Courier New"/>
                <a:ea typeface="Courier New"/>
                <a:cs typeface="Courier New"/>
                <a:sym typeface="Courier New"/>
              </a:rPr>
              <a:t>, x = 2</a:t>
            </a:r>
            <a:endParaRPr sz="2000" dirty="0">
              <a:latin typeface="Courier New"/>
              <a:ea typeface="Courier New"/>
              <a:cs typeface="Courier New"/>
              <a:sym typeface="Courier New"/>
            </a:endParaRPr>
          </a:p>
          <a:p>
            <a:pPr marL="342900" indent="-342900">
              <a:spcBef>
                <a:spcPts val="400"/>
              </a:spcBef>
              <a:buNone/>
            </a:pPr>
            <a:r>
              <a:rPr lang="en-US" sz="2000" dirty="0">
                <a:latin typeface="Courier New"/>
                <a:ea typeface="Courier New"/>
                <a:cs typeface="Courier New"/>
                <a:sym typeface="Courier New"/>
              </a:rPr>
              <a:t>	x--;</a:t>
            </a:r>
            <a:endParaRPr sz="2000" dirty="0">
              <a:latin typeface="Courier New"/>
              <a:ea typeface="Courier New"/>
              <a:cs typeface="Courier New"/>
              <a:sym typeface="Courier New"/>
            </a:endParaRPr>
          </a:p>
          <a:p>
            <a:pPr marL="342900" indent="-342900">
              <a:spcBef>
                <a:spcPts val="400"/>
              </a:spcBef>
              <a:buNone/>
            </a:pPr>
            <a:r>
              <a:rPr lang="en-US" sz="2000" dirty="0">
                <a:latin typeface="Courier New"/>
                <a:ea typeface="Courier New"/>
                <a:cs typeface="Courier New"/>
                <a:sym typeface="Courier New"/>
              </a:rPr>
              <a:t>	int z = x++;  // </a:t>
            </a:r>
            <a:r>
              <a:rPr lang="en-US" sz="2000" b="1" dirty="0">
                <a:latin typeface="Courier New"/>
                <a:ea typeface="Courier New"/>
                <a:cs typeface="Courier New"/>
                <a:sym typeface="Courier New"/>
              </a:rPr>
              <a:t>z = 1</a:t>
            </a:r>
            <a:r>
              <a:rPr lang="en-US" sz="2000" dirty="0">
                <a:latin typeface="Courier New"/>
                <a:ea typeface="Courier New"/>
                <a:cs typeface="Courier New"/>
                <a:sym typeface="Courier New"/>
              </a:rPr>
              <a:t>, x = 2</a:t>
            </a:r>
            <a:endParaRPr sz="2000" dirty="0">
              <a:latin typeface="Courier New"/>
              <a:ea typeface="Courier New"/>
              <a:cs typeface="Courier New"/>
              <a:sym typeface="Courier New"/>
            </a:endParaRPr>
          </a:p>
          <a:p>
            <a:pPr marL="342900" indent="-342900">
              <a:spcBef>
                <a:spcPts val="400"/>
              </a:spcBef>
              <a:buNone/>
            </a:pPr>
            <a:r>
              <a:rPr lang="en-US" sz="2000" dirty="0">
                <a:latin typeface="Courier New"/>
                <a:ea typeface="Courier New"/>
                <a:cs typeface="Courier New"/>
                <a:sym typeface="Courier New"/>
              </a:rPr>
              <a:t>	return 0;</a:t>
            </a:r>
            <a:endParaRPr sz="2000" dirty="0">
              <a:latin typeface="Courier New"/>
              <a:ea typeface="Courier New"/>
              <a:cs typeface="Courier New"/>
              <a:sym typeface="Courier New"/>
            </a:endParaRPr>
          </a:p>
          <a:p>
            <a:pPr marL="342900" indent="-342900">
              <a:spcBef>
                <a:spcPts val="400"/>
              </a:spcBef>
              <a:buNone/>
            </a:pPr>
            <a:r>
              <a:rPr lang="en-US" sz="2000" dirty="0">
                <a:latin typeface="Courier New"/>
                <a:ea typeface="Courier New"/>
                <a:cs typeface="Courier New"/>
                <a:sym typeface="Courier New"/>
              </a:rPr>
              <a:t>}</a:t>
            </a:r>
            <a:endParaRPr dirty="0"/>
          </a:p>
          <a:p>
            <a:pPr marL="0" indent="0">
              <a:buNone/>
            </a:pPr>
            <a:endParaRPr dirty="0"/>
          </a:p>
          <a:p>
            <a:pPr marL="0" indent="0">
              <a:buNone/>
            </a:pPr>
            <a:endParaRPr dirty="0"/>
          </a:p>
        </p:txBody>
      </p:sp>
      <p:sp>
        <p:nvSpPr>
          <p:cNvPr id="660" name="Google Shape;660;p60"/>
          <p:cNvSpPr txBox="1"/>
          <p:nvPr/>
        </p:nvSpPr>
        <p:spPr>
          <a:xfrm>
            <a:off x="1524000" y="1841864"/>
            <a:ext cx="9144000" cy="461700"/>
          </a:xfrm>
          <a:prstGeom prst="rect">
            <a:avLst/>
          </a:prstGeom>
          <a:noFill/>
          <a:ln>
            <a:noFill/>
          </a:ln>
        </p:spPr>
        <p:txBody>
          <a:bodyPr spcFirstLastPara="1" wrap="square" lIns="91425" tIns="45700" rIns="91425" bIns="45700" anchor="t" anchorCtr="0">
            <a:noAutofit/>
          </a:bodyPr>
          <a:lstStyle/>
          <a:p>
            <a:pPr algn="ctr"/>
            <a:r>
              <a:rPr lang="en-US" sz="2400" b="1" dirty="0">
                <a:solidFill>
                  <a:srgbClr val="FF0000"/>
                </a:solidFill>
                <a:latin typeface="Calibri"/>
                <a:ea typeface="Calibri"/>
                <a:cs typeface="Calibri"/>
                <a:sym typeface="Calibri"/>
              </a:rPr>
              <a:t>For precedence/order of execution, see Table 2-1 on p. 53 of K&amp;R</a:t>
            </a:r>
            <a:endParaRPr sz="2400" b="1"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160510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1"/>
          <p:cNvSpPr txBox="1">
            <a:spLocks noGrp="1"/>
          </p:cNvSpPr>
          <p:nvPr>
            <p:ph type="body" idx="1"/>
          </p:nvPr>
        </p:nvSpPr>
        <p:spPr>
          <a:xfrm>
            <a:off x="1981200" y="1920300"/>
            <a:ext cx="8229600" cy="4937700"/>
          </a:xfrm>
          <a:prstGeom prst="rect">
            <a:avLst/>
          </a:prstGeom>
          <a:noFill/>
          <a:ln>
            <a:noFill/>
          </a:ln>
        </p:spPr>
        <p:txBody>
          <a:bodyPr spcFirstLastPara="1" wrap="square" lIns="91425" tIns="45700" rIns="91425" bIns="45700" anchor="t" anchorCtr="0">
            <a:noAutofit/>
          </a:bodyPr>
          <a:lstStyle/>
          <a:p>
            <a:pPr marL="342900" indent="-327660">
              <a:lnSpc>
                <a:spcPct val="80000"/>
              </a:lnSpc>
              <a:spcBef>
                <a:spcPts val="0"/>
              </a:spcBef>
              <a:buSzPts val="2960"/>
            </a:pPr>
            <a:r>
              <a:rPr lang="en-US" sz="2960" dirty="0"/>
              <a:t>When multiple prefixal operators are present, they are applied from </a:t>
            </a:r>
            <a:r>
              <a:rPr lang="en-US" sz="2960" i="1" dirty="0"/>
              <a:t>right to left</a:t>
            </a:r>
            <a:endParaRPr sz="2590" dirty="0"/>
          </a:p>
          <a:p>
            <a:pPr marL="0" indent="0">
              <a:lnSpc>
                <a:spcPct val="80000"/>
              </a:lnSpc>
              <a:spcBef>
                <a:spcPts val="592"/>
              </a:spcBef>
              <a:buClr>
                <a:srgbClr val="FF0000"/>
              </a:buClr>
              <a:buNone/>
            </a:pPr>
            <a:r>
              <a:rPr lang="en-US" sz="2775" dirty="0">
                <a:solidFill>
                  <a:srgbClr val="FF0000"/>
                </a:solidFill>
                <a:latin typeface="Courier New"/>
                <a:ea typeface="Courier New"/>
                <a:cs typeface="Courier New"/>
                <a:sym typeface="Courier New"/>
              </a:rPr>
              <a:t>*--p</a:t>
            </a:r>
            <a:r>
              <a:rPr lang="en-US" sz="2960" dirty="0">
                <a:solidFill>
                  <a:srgbClr val="FF0000"/>
                </a:solidFill>
              </a:rPr>
              <a:t> </a:t>
            </a:r>
            <a:r>
              <a:rPr lang="en-US" sz="2960" dirty="0"/>
              <a:t>decrements </a:t>
            </a:r>
            <a:r>
              <a:rPr lang="en-US" sz="2775" dirty="0">
                <a:latin typeface="Courier New"/>
                <a:ea typeface="Courier New"/>
                <a:cs typeface="Courier New"/>
                <a:sym typeface="Courier New"/>
              </a:rPr>
              <a:t>p</a:t>
            </a:r>
            <a:r>
              <a:rPr lang="en-US" sz="2960" dirty="0"/>
              <a:t>, returns </a:t>
            </a:r>
            <a:r>
              <a:rPr lang="en-US" sz="2960" dirty="0" err="1"/>
              <a:t>val</a:t>
            </a:r>
            <a:r>
              <a:rPr lang="en-US" sz="2960" dirty="0"/>
              <a:t> at that </a:t>
            </a:r>
            <a:r>
              <a:rPr lang="en-US" sz="2960" dirty="0" err="1"/>
              <a:t>addr</a:t>
            </a:r>
            <a:endParaRPr sz="2960" dirty="0"/>
          </a:p>
          <a:p>
            <a:pPr marL="742950" lvl="1" indent="-285750">
              <a:lnSpc>
                <a:spcPct val="80000"/>
              </a:lnSpc>
              <a:spcBef>
                <a:spcPts val="518"/>
              </a:spcBef>
              <a:buSzPts val="2590"/>
              <a:buFont typeface="Arial"/>
              <a:buChar char="•"/>
            </a:pPr>
            <a:r>
              <a:rPr lang="en-US" sz="2590" dirty="0">
                <a:latin typeface="Courier New"/>
                <a:ea typeface="Courier New"/>
                <a:cs typeface="Courier New"/>
                <a:sym typeface="Courier New"/>
              </a:rPr>
              <a:t>--</a:t>
            </a:r>
            <a:r>
              <a:rPr lang="en-US" sz="2590" dirty="0"/>
              <a:t> binds to </a:t>
            </a:r>
            <a:r>
              <a:rPr lang="en-US" sz="2590" dirty="0">
                <a:latin typeface="Courier New"/>
                <a:ea typeface="Courier New"/>
                <a:cs typeface="Courier New"/>
                <a:sym typeface="Courier New"/>
              </a:rPr>
              <a:t>p</a:t>
            </a:r>
            <a:r>
              <a:rPr lang="en-US" sz="2590" dirty="0"/>
              <a:t> before </a:t>
            </a:r>
            <a:r>
              <a:rPr lang="en-US" sz="2590" dirty="0">
                <a:latin typeface="Courier New"/>
                <a:ea typeface="Courier New"/>
                <a:cs typeface="Courier New"/>
                <a:sym typeface="Courier New"/>
              </a:rPr>
              <a:t>*</a:t>
            </a:r>
            <a:r>
              <a:rPr lang="en-US" sz="2590" dirty="0"/>
              <a:t> and takes effect first</a:t>
            </a:r>
            <a:endParaRPr dirty="0"/>
          </a:p>
          <a:p>
            <a:pPr marL="0" indent="0">
              <a:lnSpc>
                <a:spcPct val="80000"/>
              </a:lnSpc>
              <a:spcBef>
                <a:spcPts val="592"/>
              </a:spcBef>
              <a:buClr>
                <a:srgbClr val="FF0000"/>
              </a:buClr>
              <a:buNone/>
            </a:pPr>
            <a:r>
              <a:rPr lang="en-US" sz="2775" dirty="0">
                <a:solidFill>
                  <a:srgbClr val="FF0000"/>
                </a:solidFill>
                <a:latin typeface="Courier New"/>
                <a:ea typeface="Courier New"/>
                <a:cs typeface="Courier New"/>
                <a:sym typeface="Courier New"/>
              </a:rPr>
              <a:t>++*p</a:t>
            </a:r>
            <a:r>
              <a:rPr lang="en-US" sz="2960" dirty="0">
                <a:solidFill>
                  <a:srgbClr val="FF0000"/>
                </a:solidFill>
              </a:rPr>
              <a:t> </a:t>
            </a:r>
            <a:r>
              <a:rPr lang="en-US" sz="2960" dirty="0"/>
              <a:t>increments </a:t>
            </a:r>
            <a:r>
              <a:rPr lang="en-US" sz="2775" dirty="0">
                <a:latin typeface="Courier New"/>
                <a:ea typeface="Courier New"/>
                <a:cs typeface="Courier New"/>
                <a:sym typeface="Courier New"/>
              </a:rPr>
              <a:t>*p</a:t>
            </a:r>
            <a:r>
              <a:rPr lang="en-US" sz="2960" dirty="0"/>
              <a:t> and returns that </a:t>
            </a:r>
            <a:r>
              <a:rPr lang="en-US" sz="2960" dirty="0" err="1"/>
              <a:t>val</a:t>
            </a:r>
            <a:endParaRPr sz="2960" dirty="0">
              <a:latin typeface="Courier New"/>
              <a:ea typeface="Courier New"/>
              <a:cs typeface="Courier New"/>
              <a:sym typeface="Courier New"/>
            </a:endParaRPr>
          </a:p>
          <a:p>
            <a:pPr marL="742950" lvl="1" indent="-285750">
              <a:lnSpc>
                <a:spcPct val="80000"/>
              </a:lnSpc>
              <a:spcBef>
                <a:spcPts val="518"/>
              </a:spcBef>
              <a:buSzPts val="2590"/>
              <a:buFont typeface="Arial"/>
              <a:buChar char="•"/>
            </a:pPr>
            <a:r>
              <a:rPr lang="en-US" sz="2590" dirty="0">
                <a:latin typeface="Courier New"/>
                <a:ea typeface="Courier New"/>
                <a:cs typeface="Courier New"/>
                <a:sym typeface="Courier New"/>
              </a:rPr>
              <a:t>*</a:t>
            </a:r>
            <a:r>
              <a:rPr lang="en-US" sz="2590" dirty="0"/>
              <a:t> binds first (get </a:t>
            </a:r>
            <a:r>
              <a:rPr lang="en-US" sz="2590" dirty="0" err="1"/>
              <a:t>val</a:t>
            </a:r>
            <a:r>
              <a:rPr lang="en-US" sz="2590" dirty="0"/>
              <a:t>), then increment immediately</a:t>
            </a:r>
            <a:endParaRPr sz="2590" dirty="0"/>
          </a:p>
          <a:p>
            <a:pPr marL="187960" indent="0">
              <a:lnSpc>
                <a:spcPct val="80000"/>
              </a:lnSpc>
              <a:spcBef>
                <a:spcPts val="592"/>
              </a:spcBef>
              <a:buSzPts val="2960"/>
              <a:buNone/>
            </a:pPr>
            <a:endParaRPr sz="2960" dirty="0"/>
          </a:p>
        </p:txBody>
      </p:sp>
      <p:sp>
        <p:nvSpPr>
          <p:cNvPr id="666" name="Google Shape;666;p6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Increment and Dereference</a:t>
            </a:r>
            <a:endParaRPr/>
          </a:p>
        </p:txBody>
      </p:sp>
    </p:spTree>
    <p:extLst>
      <p:ext uri="{BB962C8B-B14F-4D97-AF65-F5344CB8AC3E}">
        <p14:creationId xmlns:p14="http://schemas.microsoft.com/office/powerpoint/2010/main" val="146662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C Concepts</a:t>
            </a:r>
            <a:endParaRPr/>
          </a:p>
        </p:txBody>
      </p:sp>
      <p:graphicFrame>
        <p:nvGraphicFramePr>
          <p:cNvPr id="335" name="Google Shape;335;p37"/>
          <p:cNvGraphicFramePr/>
          <p:nvPr/>
        </p:nvGraphicFramePr>
        <p:xfrm>
          <a:off x="1981200" y="1540510"/>
          <a:ext cx="8229600" cy="4815920"/>
        </p:xfrm>
        <a:graphic>
          <a:graphicData uri="http://schemas.openxmlformats.org/drawingml/2006/table">
            <a:tbl>
              <a:tblPr firstRow="1" bandRow="1">
                <a:noFil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gridSpan="2">
                  <a:txBody>
                    <a:bodyPr/>
                    <a:lstStyle/>
                    <a:p>
                      <a:pPr marL="0" marR="0" lvl="0" indent="0" algn="l" rtl="0">
                        <a:lnSpc>
                          <a:spcPct val="100000"/>
                        </a:lnSpc>
                        <a:spcBef>
                          <a:spcPts val="0"/>
                        </a:spcBef>
                        <a:spcAft>
                          <a:spcPts val="0"/>
                        </a:spcAft>
                        <a:buClr>
                          <a:schemeClr val="lt1"/>
                        </a:buClr>
                        <a:buFont typeface="Calibri"/>
                        <a:buNone/>
                      </a:pPr>
                      <a:r>
                        <a:rPr lang="en-US" sz="2400" u="none" strike="noStrike" cap="none">
                          <a:solidFill>
                            <a:schemeClr val="lt1"/>
                          </a:solidFill>
                        </a:rPr>
                        <a:t>These concepts distinguish C from other programming languages that you may know:</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000" u="none" strike="noStrike" cap="none"/>
                        <a:t>Compiler</a:t>
                      </a:r>
                      <a:endParaRPr sz="2000"/>
                    </a:p>
                  </a:txBody>
                  <a:tcPr marL="91450" marR="91450" marT="45725" marB="45725"/>
                </a:tc>
                <a:tc>
                  <a:txBody>
                    <a:bodyPr/>
                    <a:lstStyle/>
                    <a:p>
                      <a:pPr marL="0" marR="0" lvl="0" indent="0" algn="l" rtl="0">
                        <a:spcBef>
                          <a:spcPts val="0"/>
                        </a:spcBef>
                        <a:spcAft>
                          <a:spcPts val="0"/>
                        </a:spcAft>
                        <a:buNone/>
                      </a:pPr>
                      <a:r>
                        <a:rPr lang="en-US" sz="2000"/>
                        <a:t>Creates useable programs from C source code</a:t>
                      </a:r>
                      <a:endParaRPr sz="20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000"/>
                        <a:t>Typed variables</a:t>
                      </a:r>
                      <a:endParaRPr sz="2000"/>
                    </a:p>
                  </a:txBody>
                  <a:tcPr marL="91450" marR="91450" marT="45725" marB="45725"/>
                </a:tc>
                <a:tc>
                  <a:txBody>
                    <a:bodyPr/>
                    <a:lstStyle/>
                    <a:p>
                      <a:pPr marL="0" marR="0" lvl="0" indent="0" algn="l" rtl="0">
                        <a:spcBef>
                          <a:spcPts val="0"/>
                        </a:spcBef>
                        <a:spcAft>
                          <a:spcPts val="0"/>
                        </a:spcAft>
                        <a:buNone/>
                      </a:pPr>
                      <a:r>
                        <a:rPr lang="en-US" sz="2000"/>
                        <a:t>Must declare the kind of data the variable will contain</a:t>
                      </a:r>
                      <a:endParaRPr sz="20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000"/>
                        <a:t>Typed functions</a:t>
                      </a:r>
                      <a:endParaRPr sz="2000"/>
                    </a:p>
                  </a:txBody>
                  <a:tcPr marL="91450" marR="91450" marT="45725" marB="45725"/>
                </a:tc>
                <a:tc>
                  <a:txBody>
                    <a:bodyPr/>
                    <a:lstStyle/>
                    <a:p>
                      <a:pPr marL="0" marR="0" lvl="0" indent="0" algn="l" rtl="0">
                        <a:spcBef>
                          <a:spcPts val="0"/>
                        </a:spcBef>
                        <a:spcAft>
                          <a:spcPts val="0"/>
                        </a:spcAft>
                        <a:buNone/>
                      </a:pPr>
                      <a:r>
                        <a:rPr lang="en-US" sz="2000"/>
                        <a:t>Must declare the kind of data returned from the function</a:t>
                      </a:r>
                      <a:endParaRPr sz="20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000"/>
                        <a:t>Header files (</a:t>
                      </a:r>
                      <a:r>
                        <a:rPr lang="en-US" sz="1800">
                          <a:latin typeface="Courier New"/>
                          <a:ea typeface="Courier New"/>
                          <a:cs typeface="Courier New"/>
                          <a:sym typeface="Courier New"/>
                        </a:rPr>
                        <a:t>.h</a:t>
                      </a:r>
                      <a:r>
                        <a:rPr lang="en-US" sz="2000"/>
                        <a:t>)</a:t>
                      </a:r>
                      <a:endParaRPr sz="2000"/>
                    </a:p>
                  </a:txBody>
                  <a:tcPr marL="91450" marR="91450" marT="45725" marB="45725"/>
                </a:tc>
                <a:tc>
                  <a:txBody>
                    <a:bodyPr/>
                    <a:lstStyle/>
                    <a:p>
                      <a:pPr marL="0" marR="0" lvl="0" indent="0" algn="l" rtl="0">
                        <a:spcBef>
                          <a:spcPts val="0"/>
                        </a:spcBef>
                        <a:spcAft>
                          <a:spcPts val="0"/>
                        </a:spcAft>
                        <a:buNone/>
                      </a:pPr>
                      <a:r>
                        <a:rPr lang="en-US" sz="2000"/>
                        <a:t>Allows you to declare functions and variables in separate files</a:t>
                      </a:r>
                      <a:endParaRPr sz="20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000"/>
                        <a:t>Structs</a:t>
                      </a:r>
                      <a:endParaRPr sz="2000"/>
                    </a:p>
                  </a:txBody>
                  <a:tcPr marL="91450" marR="91450" marT="45725" marB="45725"/>
                </a:tc>
                <a:tc>
                  <a:txBody>
                    <a:bodyPr/>
                    <a:lstStyle/>
                    <a:p>
                      <a:pPr marL="0" marR="0" lvl="0" indent="0" algn="l" rtl="0">
                        <a:spcBef>
                          <a:spcPts val="0"/>
                        </a:spcBef>
                        <a:spcAft>
                          <a:spcPts val="0"/>
                        </a:spcAft>
                        <a:buNone/>
                      </a:pPr>
                      <a:r>
                        <a:rPr lang="en-US" sz="2000"/>
                        <a:t>Groups of related values</a:t>
                      </a:r>
                      <a:endParaRPr sz="20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2000"/>
                        <a:t>Enums</a:t>
                      </a:r>
                      <a:endParaRPr sz="2000"/>
                    </a:p>
                  </a:txBody>
                  <a:tcPr marL="91450" marR="91450" marT="45725" marB="45725"/>
                </a:tc>
                <a:tc>
                  <a:txBody>
                    <a:bodyPr/>
                    <a:lstStyle/>
                    <a:p>
                      <a:pPr marL="0" marR="0" lvl="0" indent="0" algn="l" rtl="0">
                        <a:spcBef>
                          <a:spcPts val="0"/>
                        </a:spcBef>
                        <a:spcAft>
                          <a:spcPts val="0"/>
                        </a:spcAft>
                        <a:buNone/>
                      </a:pPr>
                      <a:r>
                        <a:rPr lang="en-US" sz="2000"/>
                        <a:t>Lists of predefined values</a:t>
                      </a:r>
                      <a:endParaRPr sz="20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2000"/>
                        <a:t>Pointers</a:t>
                      </a:r>
                      <a:endParaRPr sz="2000"/>
                    </a:p>
                  </a:txBody>
                  <a:tcPr marL="91450" marR="91450" marT="45725" marB="45725"/>
                </a:tc>
                <a:tc>
                  <a:txBody>
                    <a:bodyPr/>
                    <a:lstStyle/>
                    <a:p>
                      <a:pPr marL="0" marR="0" lvl="0" indent="0" algn="l" rtl="0">
                        <a:spcBef>
                          <a:spcPts val="0"/>
                        </a:spcBef>
                        <a:spcAft>
                          <a:spcPts val="0"/>
                        </a:spcAft>
                        <a:buNone/>
                      </a:pPr>
                      <a:r>
                        <a:rPr lang="en-US" sz="2000"/>
                        <a:t>Aliases to other variables</a:t>
                      </a:r>
                      <a:endParaRPr sz="200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64865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6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Agenda</a:t>
            </a:r>
            <a:endParaRPr/>
          </a:p>
        </p:txBody>
      </p:sp>
      <p:sp>
        <p:nvSpPr>
          <p:cNvPr id="726" name="Google Shape;726;p66"/>
          <p:cNvSpPr txBox="1">
            <a:spLocks noGrp="1"/>
          </p:cNvSpPr>
          <p:nvPr>
            <p:ph type="body" idx="1"/>
          </p:nvPr>
        </p:nvSpPr>
        <p:spPr>
          <a:xfrm>
            <a:off x="1981200" y="1913708"/>
            <a:ext cx="82296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A5A5A5"/>
              </a:buClr>
            </a:pPr>
            <a:r>
              <a:rPr lang="en-US">
                <a:solidFill>
                  <a:srgbClr val="A5A5A5"/>
                </a:solidFill>
              </a:rPr>
              <a:t>C Operators</a:t>
            </a:r>
            <a:endParaRPr>
              <a:solidFill>
                <a:srgbClr val="A5A5A5"/>
              </a:solidFill>
            </a:endParaRPr>
          </a:p>
          <a:p>
            <a:pPr marL="342900" indent="-342900">
              <a:buClr>
                <a:srgbClr val="A5A5A5"/>
              </a:buClr>
            </a:pPr>
            <a:r>
              <a:rPr lang="en-US">
                <a:solidFill>
                  <a:srgbClr val="A5A5A5"/>
                </a:solidFill>
              </a:rPr>
              <a:t>Arrays</a:t>
            </a:r>
            <a:endParaRPr/>
          </a:p>
          <a:p>
            <a:pPr marL="342900" indent="-342900">
              <a:buClr>
                <a:srgbClr val="A5A5A5"/>
              </a:buClr>
            </a:pPr>
            <a:r>
              <a:rPr lang="en-US">
                <a:solidFill>
                  <a:srgbClr val="A5A5A5"/>
                </a:solidFill>
              </a:rPr>
              <a:t>Administrivia</a:t>
            </a:r>
            <a:endParaRPr>
              <a:solidFill>
                <a:srgbClr val="A5A5A5"/>
              </a:solidFill>
            </a:endParaRPr>
          </a:p>
          <a:p>
            <a:pPr marL="342900" indent="-342900">
              <a:buClr>
                <a:srgbClr val="A5A5A5"/>
              </a:buClr>
            </a:pPr>
            <a:r>
              <a:rPr lang="en-US">
                <a:solidFill>
                  <a:srgbClr val="A5A5A5"/>
                </a:solidFill>
              </a:rPr>
              <a:t>Strings</a:t>
            </a:r>
            <a:endParaRPr/>
          </a:p>
          <a:p>
            <a:pPr marL="342900" indent="-342900">
              <a:buClr>
                <a:srgbClr val="FF0000"/>
              </a:buClr>
            </a:pPr>
            <a:r>
              <a:rPr lang="en-US">
                <a:solidFill>
                  <a:srgbClr val="FF0000"/>
                </a:solidFill>
              </a:rPr>
              <a:t>More Pointers</a:t>
            </a:r>
            <a:endParaRPr/>
          </a:p>
          <a:p>
            <a:pPr marL="742950" lvl="1" indent="-285750">
              <a:buClr>
                <a:srgbClr val="A5A5A5"/>
              </a:buClr>
            </a:pPr>
            <a:r>
              <a:rPr lang="en-US">
                <a:solidFill>
                  <a:srgbClr val="A5A5A5"/>
                </a:solidFill>
              </a:rPr>
              <a:t>Pointer Arithmetic</a:t>
            </a:r>
            <a:endParaRPr/>
          </a:p>
          <a:p>
            <a:pPr marL="742950" lvl="1" indent="-285750">
              <a:buClr>
                <a:srgbClr val="FF0000"/>
              </a:buClr>
            </a:pPr>
            <a:r>
              <a:rPr lang="en-US">
                <a:solidFill>
                  <a:srgbClr val="FF0000"/>
                </a:solidFill>
              </a:rPr>
              <a:t>Pointer Misc</a:t>
            </a:r>
            <a:endParaRPr>
              <a:solidFill>
                <a:srgbClr val="FF0000"/>
              </a:solidFill>
            </a:endParaRPr>
          </a:p>
        </p:txBody>
      </p:sp>
    </p:spTree>
    <p:extLst>
      <p:ext uri="{BB962C8B-B14F-4D97-AF65-F5344CB8AC3E}">
        <p14:creationId xmlns:p14="http://schemas.microsoft.com/office/powerpoint/2010/main" val="1649218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Pointers and Allocation</a:t>
            </a:r>
            <a:endParaRPr/>
          </a:p>
        </p:txBody>
      </p:sp>
      <p:sp>
        <p:nvSpPr>
          <p:cNvPr id="735" name="Google Shape;735;p67"/>
          <p:cNvSpPr txBox="1">
            <a:spLocks noGrp="1"/>
          </p:cNvSpPr>
          <p:nvPr>
            <p:ph type="body" idx="1"/>
          </p:nvPr>
        </p:nvSpPr>
        <p:spPr>
          <a:xfrm>
            <a:off x="1981200" y="2032000"/>
            <a:ext cx="8229600" cy="48260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960"/>
            </a:pPr>
            <a:r>
              <a:rPr lang="en-US" sz="2960" dirty="0"/>
              <a:t>When you declare a pointer (e.g. </a:t>
            </a:r>
            <a:r>
              <a:rPr lang="en-US" sz="2590" dirty="0">
                <a:latin typeface="Courier New"/>
                <a:ea typeface="Courier New"/>
                <a:cs typeface="Courier New"/>
                <a:sym typeface="Courier New"/>
              </a:rPr>
              <a:t>int *</a:t>
            </a:r>
            <a:r>
              <a:rPr lang="en-US" sz="2590" dirty="0" err="1">
                <a:latin typeface="Courier New"/>
                <a:ea typeface="Courier New"/>
                <a:cs typeface="Courier New"/>
                <a:sym typeface="Courier New"/>
              </a:rPr>
              <a:t>ptr</a:t>
            </a:r>
            <a:r>
              <a:rPr lang="en-US" sz="2590" dirty="0">
                <a:latin typeface="Courier New"/>
                <a:ea typeface="Courier New"/>
                <a:cs typeface="Courier New"/>
                <a:sym typeface="Courier New"/>
              </a:rPr>
              <a:t>;</a:t>
            </a:r>
            <a:r>
              <a:rPr lang="en-US" sz="2960" dirty="0"/>
              <a:t>), it doesn’t actually point to anything yet</a:t>
            </a:r>
            <a:endParaRPr dirty="0"/>
          </a:p>
          <a:p>
            <a:pPr marL="742950" lvl="1" indent="-285750">
              <a:spcBef>
                <a:spcPts val="518"/>
              </a:spcBef>
              <a:buSzPts val="2590"/>
            </a:pPr>
            <a:r>
              <a:rPr lang="en-US" sz="2590" dirty="0"/>
              <a:t>It points somewhere (garbage; don’t know where)</a:t>
            </a:r>
            <a:endParaRPr dirty="0"/>
          </a:p>
          <a:p>
            <a:pPr marL="742950" lvl="1" indent="-285750">
              <a:spcBef>
                <a:spcPts val="518"/>
              </a:spcBef>
              <a:buSzPts val="2590"/>
            </a:pPr>
            <a:r>
              <a:rPr lang="en-US" sz="2590" dirty="0"/>
              <a:t>Dereferencing will usually cause an error</a:t>
            </a:r>
            <a:endParaRPr dirty="0"/>
          </a:p>
          <a:p>
            <a:pPr marL="342900" indent="-342900">
              <a:spcBef>
                <a:spcPts val="592"/>
              </a:spcBef>
              <a:buSzPts val="2960"/>
            </a:pPr>
            <a:r>
              <a:rPr lang="en-US" sz="2960" b="1" dirty="0"/>
              <a:t>Option 1:</a:t>
            </a:r>
            <a:r>
              <a:rPr lang="en-US" sz="2960" dirty="0"/>
              <a:t>  Point to something that already exists</a:t>
            </a:r>
            <a:endParaRPr dirty="0"/>
          </a:p>
          <a:p>
            <a:pPr marL="742950" lvl="1" indent="-285750">
              <a:spcBef>
                <a:spcPts val="481"/>
              </a:spcBef>
              <a:buSzPts val="2405"/>
            </a:pPr>
            <a:r>
              <a:rPr lang="en-US" sz="2405" dirty="0">
                <a:latin typeface="Courier New"/>
                <a:ea typeface="Courier New"/>
                <a:cs typeface="Courier New"/>
                <a:sym typeface="Courier New"/>
              </a:rPr>
              <a:t>int *</a:t>
            </a:r>
            <a:r>
              <a:rPr lang="en-US" sz="2405" dirty="0" err="1">
                <a:latin typeface="Courier New"/>
                <a:ea typeface="Courier New"/>
                <a:cs typeface="Courier New"/>
                <a:sym typeface="Courier New"/>
              </a:rPr>
              <a:t>ptr,var</a:t>
            </a:r>
            <a:r>
              <a:rPr lang="en-US" sz="2405" dirty="0">
                <a:latin typeface="Courier New"/>
                <a:ea typeface="Courier New"/>
                <a:cs typeface="Courier New"/>
                <a:sym typeface="Courier New"/>
              </a:rPr>
              <a:t>;  var = 5;  </a:t>
            </a:r>
            <a:r>
              <a:rPr lang="en-US" sz="2405" dirty="0" err="1">
                <a:latin typeface="Courier New"/>
                <a:ea typeface="Courier New"/>
                <a:cs typeface="Courier New"/>
                <a:sym typeface="Courier New"/>
              </a:rPr>
              <a:t>ptr</a:t>
            </a:r>
            <a:r>
              <a:rPr lang="en-US" sz="2405" dirty="0">
                <a:latin typeface="Courier New"/>
                <a:ea typeface="Courier New"/>
                <a:cs typeface="Courier New"/>
                <a:sym typeface="Courier New"/>
              </a:rPr>
              <a:t> = &amp;var1;</a:t>
            </a:r>
            <a:endParaRPr dirty="0"/>
          </a:p>
          <a:p>
            <a:pPr marL="742950" lvl="1" indent="-285750">
              <a:spcBef>
                <a:spcPts val="518"/>
              </a:spcBef>
              <a:buSzPts val="2590"/>
            </a:pPr>
            <a:r>
              <a:rPr lang="en-US" sz="2405" dirty="0">
                <a:latin typeface="Courier New"/>
                <a:ea typeface="Courier New"/>
                <a:cs typeface="Courier New"/>
                <a:sym typeface="Courier New"/>
              </a:rPr>
              <a:t>var</a:t>
            </a:r>
            <a:r>
              <a:rPr lang="en-US" sz="2405" dirty="0"/>
              <a:t> </a:t>
            </a:r>
            <a:r>
              <a:rPr lang="en-US" sz="2590" dirty="0"/>
              <a:t>has space implicitly allocated for it (declaration)</a:t>
            </a:r>
            <a:endParaRPr dirty="0"/>
          </a:p>
          <a:p>
            <a:pPr marL="342900" indent="-342900">
              <a:spcBef>
                <a:spcPts val="592"/>
              </a:spcBef>
              <a:buSzPts val="2960"/>
            </a:pPr>
            <a:r>
              <a:rPr lang="en-US" sz="2960" b="1" dirty="0"/>
              <a:t>Option 2:</a:t>
            </a:r>
            <a:r>
              <a:rPr lang="en-US" sz="2960" dirty="0"/>
              <a:t>  Allocate room in memory for new thing to point to (next lecture)</a:t>
            </a:r>
            <a:endParaRPr dirty="0"/>
          </a:p>
          <a:p>
            <a:pPr marL="742950" lvl="1" indent="-144780">
              <a:spcBef>
                <a:spcPts val="444"/>
              </a:spcBef>
              <a:buSzPts val="2220"/>
              <a:buNone/>
            </a:pPr>
            <a:endParaRPr sz="2220" dirty="0">
              <a:latin typeface="Courier New"/>
              <a:ea typeface="Courier New"/>
              <a:cs typeface="Courier New"/>
              <a:sym typeface="Courier New"/>
            </a:endParaRPr>
          </a:p>
          <a:p>
            <a:pPr marL="342900" indent="-154940">
              <a:spcBef>
                <a:spcPts val="592"/>
              </a:spcBef>
              <a:buSzPts val="2960"/>
              <a:buNone/>
            </a:pPr>
            <a:endParaRPr sz="2960" i="1" dirty="0"/>
          </a:p>
        </p:txBody>
      </p:sp>
    </p:spTree>
    <p:extLst>
      <p:ext uri="{BB962C8B-B14F-4D97-AF65-F5344CB8AC3E}">
        <p14:creationId xmlns:p14="http://schemas.microsoft.com/office/powerpoint/2010/main" val="3926906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8"/>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pPr>
              <a:buClr>
                <a:schemeClr val="accent1"/>
              </a:buClr>
            </a:pPr>
            <a:r>
              <a:rPr lang="en-US">
                <a:solidFill>
                  <a:schemeClr val="accent1"/>
                </a:solidFill>
              </a:rPr>
              <a:t>Pointers and Structures</a:t>
            </a:r>
            <a:endParaRPr>
              <a:solidFill>
                <a:schemeClr val="accent1"/>
              </a:solidFill>
            </a:endParaRPr>
          </a:p>
        </p:txBody>
      </p:sp>
      <p:sp>
        <p:nvSpPr>
          <p:cNvPr id="744" name="Google Shape;744;p68"/>
          <p:cNvSpPr txBox="1">
            <a:spLocks noGrp="1"/>
          </p:cNvSpPr>
          <p:nvPr>
            <p:ph type="body" idx="1"/>
          </p:nvPr>
        </p:nvSpPr>
        <p:spPr>
          <a:xfrm>
            <a:off x="1600200" y="1766630"/>
            <a:ext cx="4038600" cy="4525963"/>
          </a:xfrm>
          <a:prstGeom prst="rect">
            <a:avLst/>
          </a:prstGeom>
          <a:noFill/>
          <a:ln>
            <a:noFill/>
          </a:ln>
        </p:spPr>
        <p:txBody>
          <a:bodyPr spcFirstLastPara="1" wrap="square" lIns="91425" tIns="45700" rIns="91425" bIns="45700" anchor="t" anchorCtr="0">
            <a:noAutofit/>
          </a:bodyPr>
          <a:lstStyle/>
          <a:p>
            <a:pPr marL="342900" indent="-342900">
              <a:spcBef>
                <a:spcPts val="0"/>
              </a:spcBef>
              <a:buNone/>
            </a:pPr>
            <a:r>
              <a:rPr lang="en-US" sz="2400" dirty="0"/>
              <a:t>Variable declarations:</a:t>
            </a:r>
            <a:endParaRPr dirty="0"/>
          </a:p>
          <a:p>
            <a:pPr marL="342900" indent="-342900">
              <a:spcBef>
                <a:spcPts val="480"/>
              </a:spcBef>
              <a:buNone/>
            </a:pPr>
            <a:r>
              <a:rPr lang="en-US" sz="2400" dirty="0">
                <a:latin typeface="Courier New"/>
                <a:ea typeface="Courier New"/>
                <a:cs typeface="Courier New"/>
                <a:sym typeface="Courier New"/>
              </a:rPr>
              <a:t>struct Point {</a:t>
            </a:r>
            <a:endParaRPr dirty="0"/>
          </a:p>
          <a:p>
            <a:pPr marL="342900" indent="-342900">
              <a:spcBef>
                <a:spcPts val="480"/>
              </a:spcBef>
              <a:buNone/>
            </a:pPr>
            <a:r>
              <a:rPr lang="en-US" sz="2400" dirty="0">
                <a:latin typeface="Courier New"/>
                <a:ea typeface="Courier New"/>
                <a:cs typeface="Courier New"/>
                <a:sym typeface="Courier New"/>
              </a:rPr>
              <a:t>   int x;</a:t>
            </a:r>
            <a:endParaRPr dirty="0"/>
          </a:p>
          <a:p>
            <a:pPr marL="342900" indent="-342900">
              <a:spcBef>
                <a:spcPts val="480"/>
              </a:spcBef>
              <a:buNone/>
            </a:pPr>
            <a:r>
              <a:rPr lang="en-US" sz="2400" dirty="0">
                <a:latin typeface="Courier New"/>
                <a:ea typeface="Courier New"/>
                <a:cs typeface="Courier New"/>
                <a:sym typeface="Courier New"/>
              </a:rPr>
              <a:t>   int y;</a:t>
            </a:r>
            <a:endParaRPr dirty="0"/>
          </a:p>
          <a:p>
            <a:pPr marL="342900" indent="-342900">
              <a:spcBef>
                <a:spcPts val="480"/>
              </a:spcBef>
              <a:buNone/>
            </a:pPr>
            <a:r>
              <a:rPr lang="en-US" sz="2400" dirty="0">
                <a:latin typeface="Courier New"/>
                <a:ea typeface="Courier New"/>
                <a:cs typeface="Courier New"/>
                <a:sym typeface="Courier New"/>
              </a:rPr>
              <a:t>   struct Point *p;</a:t>
            </a:r>
            <a:endParaRPr dirty="0"/>
          </a:p>
          <a:p>
            <a:pPr marL="342900" indent="-342900">
              <a:spcBef>
                <a:spcPts val="480"/>
              </a:spcBef>
              <a:buNone/>
            </a:pPr>
            <a:r>
              <a:rPr lang="en-US" sz="2400" dirty="0">
                <a:latin typeface="Courier New"/>
                <a:ea typeface="Courier New"/>
                <a:cs typeface="Courier New"/>
                <a:sym typeface="Courier New"/>
              </a:rPr>
              <a:t>};</a:t>
            </a:r>
            <a:endParaRPr dirty="0"/>
          </a:p>
          <a:p>
            <a:pPr marL="342900" indent="-342900">
              <a:spcBef>
                <a:spcPts val="480"/>
              </a:spcBef>
              <a:buNone/>
            </a:pPr>
            <a:endParaRPr sz="2400" dirty="0">
              <a:latin typeface="Courier New"/>
              <a:ea typeface="Courier New"/>
              <a:cs typeface="Courier New"/>
              <a:sym typeface="Courier New"/>
            </a:endParaRPr>
          </a:p>
          <a:p>
            <a:pPr marL="342900" indent="-342900">
              <a:spcBef>
                <a:spcPts val="480"/>
              </a:spcBef>
              <a:buNone/>
            </a:pPr>
            <a:r>
              <a:rPr lang="en-US" sz="2400" dirty="0">
                <a:latin typeface="Courier New"/>
                <a:ea typeface="Courier New"/>
                <a:cs typeface="Courier New"/>
                <a:sym typeface="Courier New"/>
              </a:rPr>
              <a:t>struct Point pt1;</a:t>
            </a:r>
            <a:endParaRPr dirty="0"/>
          </a:p>
          <a:p>
            <a:pPr marL="342900" indent="-342900">
              <a:spcBef>
                <a:spcPts val="480"/>
              </a:spcBef>
              <a:buNone/>
            </a:pPr>
            <a:r>
              <a:rPr lang="en-US" sz="2400" dirty="0">
                <a:latin typeface="Courier New"/>
                <a:ea typeface="Courier New"/>
                <a:cs typeface="Courier New"/>
                <a:sym typeface="Courier New"/>
              </a:rPr>
              <a:t>struct Point pt2;</a:t>
            </a:r>
            <a:endParaRPr dirty="0"/>
          </a:p>
          <a:p>
            <a:pPr marL="342900" indent="-342900">
              <a:spcBef>
                <a:spcPts val="480"/>
              </a:spcBef>
              <a:buNone/>
            </a:pPr>
            <a:r>
              <a:rPr lang="en-US" sz="2400" dirty="0">
                <a:latin typeface="Courier New"/>
                <a:ea typeface="Courier New"/>
                <a:cs typeface="Courier New"/>
                <a:sym typeface="Courier New"/>
              </a:rPr>
              <a:t>struct Point *</a:t>
            </a:r>
            <a:r>
              <a:rPr lang="en-US" sz="2400" dirty="0" err="1">
                <a:latin typeface="Courier New"/>
                <a:ea typeface="Courier New"/>
                <a:cs typeface="Courier New"/>
                <a:sym typeface="Courier New"/>
              </a:rPr>
              <a:t>ptaddr</a:t>
            </a: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p:txBody>
      </p:sp>
      <p:sp>
        <p:nvSpPr>
          <p:cNvPr id="745" name="Google Shape;745;p68"/>
          <p:cNvSpPr txBox="1">
            <a:spLocks noGrp="1"/>
          </p:cNvSpPr>
          <p:nvPr>
            <p:ph type="body" idx="2"/>
          </p:nvPr>
        </p:nvSpPr>
        <p:spPr>
          <a:xfrm>
            <a:off x="6019800" y="1857376"/>
            <a:ext cx="4114800" cy="4864100"/>
          </a:xfrm>
          <a:prstGeom prst="rect">
            <a:avLst/>
          </a:prstGeom>
          <a:noFill/>
          <a:ln>
            <a:noFill/>
          </a:ln>
        </p:spPr>
        <p:txBody>
          <a:bodyPr spcFirstLastPara="1" wrap="square" lIns="91425" tIns="45700" rIns="91425" bIns="45700" anchor="t" anchorCtr="0">
            <a:noAutofit/>
          </a:bodyPr>
          <a:lstStyle/>
          <a:p>
            <a:pPr marL="342900" indent="-342900">
              <a:spcBef>
                <a:spcPts val="0"/>
              </a:spcBef>
              <a:buNone/>
            </a:pPr>
            <a:r>
              <a:rPr lang="en-US" sz="2400" dirty="0"/>
              <a:t>Valid operations:</a:t>
            </a:r>
            <a:endParaRPr dirty="0"/>
          </a:p>
          <a:p>
            <a:pPr marL="342900" indent="-342900">
              <a:spcBef>
                <a:spcPts val="480"/>
              </a:spcBef>
              <a:buNone/>
            </a:pPr>
            <a:r>
              <a:rPr lang="en-US" sz="2400" dirty="0">
                <a:latin typeface="Courier New"/>
                <a:ea typeface="Courier New"/>
                <a:cs typeface="Courier New"/>
                <a:sym typeface="Courier New"/>
              </a:rPr>
              <a:t>/* dot notation */</a:t>
            </a:r>
            <a:endParaRPr dirty="0"/>
          </a:p>
          <a:p>
            <a:pPr marL="342900" indent="-342900">
              <a:spcBef>
                <a:spcPts val="480"/>
              </a:spcBef>
              <a:buNone/>
            </a:pPr>
            <a:r>
              <a:rPr lang="en-US" sz="2400" dirty="0">
                <a:latin typeface="Courier New"/>
                <a:ea typeface="Courier New"/>
                <a:cs typeface="Courier New"/>
                <a:sym typeface="Courier New"/>
              </a:rPr>
              <a:t>int h = pt1.x;</a:t>
            </a:r>
            <a:endParaRPr dirty="0"/>
          </a:p>
          <a:p>
            <a:pPr marL="342900" indent="-342900">
              <a:spcBef>
                <a:spcPts val="480"/>
              </a:spcBef>
              <a:buNone/>
            </a:pPr>
            <a:r>
              <a:rPr lang="en-US" sz="2400" dirty="0">
                <a:latin typeface="Courier New"/>
                <a:ea typeface="Courier New"/>
                <a:cs typeface="Courier New"/>
                <a:sym typeface="Courier New"/>
              </a:rPr>
              <a:t>pt2.y = pt1.y;</a:t>
            </a:r>
            <a:endParaRPr dirty="0"/>
          </a:p>
          <a:p>
            <a:pPr marL="342900" indent="-342900">
              <a:spcBef>
                <a:spcPts val="480"/>
              </a:spcBef>
              <a:buNone/>
            </a:pPr>
            <a:endParaRPr sz="2400" dirty="0">
              <a:latin typeface="Courier New"/>
              <a:ea typeface="Courier New"/>
              <a:cs typeface="Courier New"/>
              <a:sym typeface="Courier New"/>
            </a:endParaRPr>
          </a:p>
          <a:p>
            <a:pPr marL="342900" indent="-342900">
              <a:spcBef>
                <a:spcPts val="480"/>
              </a:spcBef>
              <a:buNone/>
            </a:pPr>
            <a:r>
              <a:rPr lang="en-US" sz="2400" dirty="0">
                <a:latin typeface="Courier New"/>
                <a:ea typeface="Courier New"/>
                <a:cs typeface="Courier New"/>
                <a:sym typeface="Courier New"/>
              </a:rPr>
              <a:t>/* arrow notation */</a:t>
            </a:r>
            <a:endParaRPr dirty="0"/>
          </a:p>
          <a:p>
            <a:pPr marL="342900" indent="-342900">
              <a:spcBef>
                <a:spcPts val="480"/>
              </a:spcBef>
              <a:buNone/>
            </a:pPr>
            <a:r>
              <a:rPr lang="en-US" sz="2400" dirty="0">
                <a:latin typeface="Courier New"/>
                <a:ea typeface="Courier New"/>
                <a:cs typeface="Courier New"/>
                <a:sym typeface="Courier New"/>
              </a:rPr>
              <a:t>int h = </a:t>
            </a:r>
            <a:r>
              <a:rPr lang="en-US" sz="2400" dirty="0" err="1">
                <a:latin typeface="Courier New"/>
                <a:ea typeface="Courier New"/>
                <a:cs typeface="Courier New"/>
                <a:sym typeface="Courier New"/>
              </a:rPr>
              <a:t>ptaddr</a:t>
            </a:r>
            <a:r>
              <a:rPr lang="en-US" sz="2400" dirty="0">
                <a:latin typeface="Courier New"/>
                <a:ea typeface="Courier New"/>
                <a:cs typeface="Courier New"/>
                <a:sym typeface="Courier New"/>
              </a:rPr>
              <a:t>-&gt;x;</a:t>
            </a:r>
            <a:endParaRPr dirty="0"/>
          </a:p>
          <a:p>
            <a:pPr marL="342900" indent="-342900">
              <a:spcBef>
                <a:spcPts val="480"/>
              </a:spcBef>
              <a:buNone/>
            </a:pPr>
            <a:r>
              <a:rPr lang="en-US" sz="2400" dirty="0">
                <a:latin typeface="Courier New"/>
                <a:ea typeface="Courier New"/>
                <a:cs typeface="Courier New"/>
                <a:sym typeface="Courier New"/>
              </a:rPr>
              <a:t>int h = (*</a:t>
            </a:r>
            <a:r>
              <a:rPr lang="en-US" sz="2400" dirty="0" err="1">
                <a:latin typeface="Courier New"/>
                <a:ea typeface="Courier New"/>
                <a:cs typeface="Courier New"/>
                <a:sym typeface="Courier New"/>
              </a:rPr>
              <a:t>ptaddr</a:t>
            </a:r>
            <a:r>
              <a:rPr lang="en-US" sz="2400" dirty="0">
                <a:latin typeface="Courier New"/>
                <a:ea typeface="Courier New"/>
                <a:cs typeface="Courier New"/>
                <a:sym typeface="Courier New"/>
              </a:rPr>
              <a:t>).x;</a:t>
            </a:r>
            <a:endParaRPr dirty="0"/>
          </a:p>
          <a:p>
            <a:pPr marL="342900" indent="-342900">
              <a:spcBef>
                <a:spcPts val="480"/>
              </a:spcBef>
              <a:buNone/>
            </a:pPr>
            <a:endParaRPr sz="2400" dirty="0">
              <a:latin typeface="Courier New"/>
              <a:ea typeface="Courier New"/>
              <a:cs typeface="Courier New"/>
              <a:sym typeface="Courier New"/>
            </a:endParaRPr>
          </a:p>
          <a:p>
            <a:pPr marL="342900" indent="-342900">
              <a:spcBef>
                <a:spcPts val="480"/>
              </a:spcBef>
              <a:buNone/>
            </a:pPr>
            <a:r>
              <a:rPr lang="en-US" sz="2400" dirty="0">
                <a:latin typeface="Courier New"/>
                <a:ea typeface="Courier New"/>
                <a:cs typeface="Courier New"/>
                <a:sym typeface="Courier New"/>
              </a:rPr>
              <a:t>/* This works too */</a:t>
            </a:r>
            <a:endParaRPr dirty="0"/>
          </a:p>
          <a:p>
            <a:pPr marL="342900" indent="-342900">
              <a:spcBef>
                <a:spcPts val="480"/>
              </a:spcBef>
              <a:buNone/>
            </a:pPr>
            <a:r>
              <a:rPr lang="en-US" sz="2400" dirty="0">
                <a:latin typeface="Courier New"/>
                <a:ea typeface="Courier New"/>
                <a:cs typeface="Courier New"/>
                <a:sym typeface="Courier New"/>
              </a:rPr>
              <a:t>pt1 = pt2;</a:t>
            </a:r>
            <a:endParaRPr sz="2400" dirty="0">
              <a:latin typeface="Courier New"/>
              <a:ea typeface="Courier New"/>
              <a:cs typeface="Courier New"/>
              <a:sym typeface="Courier New"/>
            </a:endParaRPr>
          </a:p>
        </p:txBody>
      </p:sp>
      <p:sp>
        <p:nvSpPr>
          <p:cNvPr id="749" name="Google Shape;749;p68"/>
          <p:cNvSpPr txBox="1"/>
          <p:nvPr/>
        </p:nvSpPr>
        <p:spPr>
          <a:xfrm>
            <a:off x="6461760" y="3383281"/>
            <a:ext cx="3566160" cy="646331"/>
          </a:xfrm>
          <a:prstGeom prst="rect">
            <a:avLst/>
          </a:prstGeom>
          <a:noFill/>
          <a:ln>
            <a:noFill/>
          </a:ln>
        </p:spPr>
        <p:txBody>
          <a:bodyPr spcFirstLastPara="1" wrap="square" lIns="91425" tIns="45700" rIns="91425" bIns="45700" anchor="t" anchorCtr="0">
            <a:noAutofit/>
          </a:bodyPr>
          <a:lstStyle/>
          <a:p>
            <a:r>
              <a:rPr lang="en-US">
                <a:solidFill>
                  <a:srgbClr val="FF0000"/>
                </a:solidFill>
                <a:latin typeface="Calibri"/>
                <a:ea typeface="Calibri"/>
                <a:cs typeface="Calibri"/>
                <a:sym typeface="Calibri"/>
              </a:rPr>
              <a:t>Cannot contain an instance of itself, but can point to one</a:t>
            </a:r>
            <a:endParaRPr>
              <a:solidFill>
                <a:srgbClr val="FF0000"/>
              </a:solidFill>
              <a:latin typeface="Calibri"/>
              <a:ea typeface="Calibri"/>
              <a:cs typeface="Calibri"/>
              <a:sym typeface="Calibri"/>
            </a:endParaRPr>
          </a:p>
        </p:txBody>
      </p:sp>
      <p:cxnSp>
        <p:nvCxnSpPr>
          <p:cNvPr id="750" name="Google Shape;750;p68"/>
          <p:cNvCxnSpPr/>
          <p:nvPr/>
        </p:nvCxnSpPr>
        <p:spPr>
          <a:xfrm rot="10800000">
            <a:off x="5588000" y="3581400"/>
            <a:ext cx="822960" cy="0"/>
          </a:xfrm>
          <a:prstGeom prst="straightConnector1">
            <a:avLst/>
          </a:prstGeom>
          <a:noFill/>
          <a:ln w="25400" cap="flat" cmpd="sng">
            <a:solidFill>
              <a:srgbClr val="FF0000"/>
            </a:solidFill>
            <a:prstDash val="solid"/>
            <a:round/>
            <a:headEnd type="none" w="sm" len="sm"/>
            <a:tailEnd type="stealth" w="med" len="med"/>
          </a:ln>
        </p:spPr>
      </p:cxnSp>
      <p:sp>
        <p:nvSpPr>
          <p:cNvPr id="751" name="Google Shape;751;p68"/>
          <p:cNvSpPr txBox="1"/>
          <p:nvPr/>
        </p:nvSpPr>
        <p:spPr>
          <a:xfrm>
            <a:off x="8884920" y="6024880"/>
            <a:ext cx="1783080" cy="369332"/>
          </a:xfrm>
          <a:prstGeom prst="rect">
            <a:avLst/>
          </a:prstGeom>
          <a:noFill/>
          <a:ln>
            <a:noFill/>
          </a:ln>
        </p:spPr>
        <p:txBody>
          <a:bodyPr spcFirstLastPara="1" wrap="square" lIns="91425" tIns="45700" rIns="91425" bIns="45700" anchor="t" anchorCtr="0">
            <a:noAutofit/>
          </a:bodyPr>
          <a:lstStyle/>
          <a:p>
            <a:r>
              <a:rPr lang="en-US">
                <a:solidFill>
                  <a:srgbClr val="FF0000"/>
                </a:solidFill>
                <a:latin typeface="Calibri"/>
                <a:ea typeface="Calibri"/>
                <a:cs typeface="Calibri"/>
                <a:sym typeface="Calibri"/>
              </a:rPr>
              <a:t>Copies contents</a:t>
            </a:r>
            <a:endParaRPr>
              <a:solidFill>
                <a:srgbClr val="FF0000"/>
              </a:solidFill>
              <a:latin typeface="Calibri"/>
              <a:ea typeface="Calibri"/>
              <a:cs typeface="Calibri"/>
              <a:sym typeface="Calibri"/>
            </a:endParaRPr>
          </a:p>
        </p:txBody>
      </p:sp>
      <p:cxnSp>
        <p:nvCxnSpPr>
          <p:cNvPr id="752" name="Google Shape;752;p68"/>
          <p:cNvCxnSpPr/>
          <p:nvPr/>
        </p:nvCxnSpPr>
        <p:spPr>
          <a:xfrm rot="10800000">
            <a:off x="8011160" y="6223000"/>
            <a:ext cx="822960" cy="0"/>
          </a:xfrm>
          <a:prstGeom prst="straightConnector1">
            <a:avLst/>
          </a:prstGeom>
          <a:noFill/>
          <a:ln w="25400" cap="flat" cmpd="sng">
            <a:solidFill>
              <a:srgbClr val="FF0000"/>
            </a:solidFill>
            <a:prstDash val="solid"/>
            <a:round/>
            <a:headEnd type="none" w="sm" len="sm"/>
            <a:tailEnd type="stealth" w="med" len="med"/>
          </a:ln>
        </p:spPr>
      </p:cxnSp>
    </p:spTree>
    <p:extLst>
      <p:ext uri="{BB962C8B-B14F-4D97-AF65-F5344CB8AC3E}">
        <p14:creationId xmlns:p14="http://schemas.microsoft.com/office/powerpoint/2010/main" val="9930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7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1"/>
                                          </p:stCondLst>
                                        </p:cTn>
                                        <p:tgtEl>
                                          <p:spTgt spid="7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9"/>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r>
              <a:rPr lang="en-US"/>
              <a:t>Pointers to Pointers</a:t>
            </a:r>
            <a:endParaRPr/>
          </a:p>
        </p:txBody>
      </p:sp>
      <p:sp>
        <p:nvSpPr>
          <p:cNvPr id="758" name="Google Shape;758;p69"/>
          <p:cNvSpPr txBox="1">
            <a:spLocks noGrp="1"/>
          </p:cNvSpPr>
          <p:nvPr>
            <p:ph type="body" idx="1"/>
          </p:nvPr>
        </p:nvSpPr>
        <p:spPr>
          <a:xfrm>
            <a:off x="1872297" y="1886902"/>
            <a:ext cx="82296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i="1" dirty="0"/>
              <a:t>Pointer to a pointer</a:t>
            </a:r>
            <a:r>
              <a:rPr lang="en-US" dirty="0"/>
              <a:t>, declared as </a:t>
            </a:r>
            <a:r>
              <a:rPr lang="en-US" dirty="0">
                <a:solidFill>
                  <a:srgbClr val="000000"/>
                </a:solidFill>
                <a:latin typeface="Courier New"/>
                <a:ea typeface="Courier New"/>
                <a:cs typeface="Courier New"/>
                <a:sym typeface="Courier New"/>
              </a:rPr>
              <a:t>**h</a:t>
            </a:r>
            <a:endParaRPr dirty="0"/>
          </a:p>
          <a:p>
            <a:pPr marL="342900" indent="-342900"/>
            <a:r>
              <a:rPr lang="en-US" dirty="0"/>
              <a:t>Example:</a:t>
            </a:r>
            <a:endParaRPr dirty="0"/>
          </a:p>
        </p:txBody>
      </p:sp>
      <p:sp>
        <p:nvSpPr>
          <p:cNvPr id="762" name="Google Shape;762;p69"/>
          <p:cNvSpPr txBox="1"/>
          <p:nvPr/>
        </p:nvSpPr>
        <p:spPr>
          <a:xfrm>
            <a:off x="2072641" y="3017520"/>
            <a:ext cx="5346335" cy="3046988"/>
          </a:xfrm>
          <a:prstGeom prst="rect">
            <a:avLst/>
          </a:prstGeom>
          <a:noFill/>
          <a:ln>
            <a:noFill/>
          </a:ln>
        </p:spPr>
        <p:txBody>
          <a:bodyPr spcFirstLastPara="1" wrap="square" lIns="91425" tIns="45700" rIns="91425" bIns="45700" anchor="t" anchorCtr="0">
            <a:noAutofit/>
          </a:bodyPr>
          <a:lstStyle/>
          <a:p>
            <a:r>
              <a:rPr lang="en-US" sz="2400">
                <a:solidFill>
                  <a:schemeClr val="dk1"/>
                </a:solidFill>
                <a:latin typeface="Courier New"/>
                <a:ea typeface="Courier New"/>
                <a:cs typeface="Courier New"/>
                <a:sym typeface="Courier New"/>
              </a:rPr>
              <a:t>void IncrementPtr(int </a:t>
            </a:r>
            <a:r>
              <a:rPr lang="en-US" sz="2400">
                <a:solidFill>
                  <a:srgbClr val="FF0000"/>
                </a:solidFill>
                <a:latin typeface="Courier New"/>
                <a:ea typeface="Courier New"/>
                <a:cs typeface="Courier New"/>
                <a:sym typeface="Courier New"/>
              </a:rPr>
              <a:t>**h</a:t>
            </a: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r>
              <a:rPr lang="en-US" sz="2400">
                <a:solidFill>
                  <a:schemeClr val="dk1"/>
                </a:solidFill>
                <a:latin typeface="Courier New"/>
                <a:ea typeface="Courier New"/>
                <a:cs typeface="Courier New"/>
                <a:sym typeface="Courier New"/>
              </a:rPr>
              <a:t>    </a:t>
            </a:r>
            <a:r>
              <a:rPr lang="en-US" sz="2400">
                <a:solidFill>
                  <a:srgbClr val="FF0000"/>
                </a:solidFill>
                <a:latin typeface="Courier New"/>
                <a:ea typeface="Courier New"/>
                <a:cs typeface="Courier New"/>
                <a:sym typeface="Courier New"/>
              </a:rPr>
              <a:t>*h</a:t>
            </a:r>
            <a:r>
              <a:rPr lang="en-US" sz="2400">
                <a:solidFill>
                  <a:schemeClr val="dk1"/>
                </a:solidFill>
                <a:latin typeface="Courier New"/>
                <a:ea typeface="Courier New"/>
                <a:cs typeface="Courier New"/>
                <a:sym typeface="Courier New"/>
              </a:rPr>
              <a:t> = </a:t>
            </a:r>
            <a:r>
              <a:rPr lang="en-US" sz="2400">
                <a:solidFill>
                  <a:srgbClr val="FF0000"/>
                </a:solidFill>
                <a:latin typeface="Courier New"/>
                <a:ea typeface="Courier New"/>
                <a:cs typeface="Courier New"/>
                <a:sym typeface="Courier New"/>
              </a:rPr>
              <a:t>*h</a:t>
            </a:r>
            <a:r>
              <a:rPr lang="en-US" sz="2400">
                <a:solidFill>
                  <a:schemeClr val="dk1"/>
                </a:solidFill>
                <a:latin typeface="Courier New"/>
                <a:ea typeface="Courier New"/>
                <a:cs typeface="Courier New"/>
                <a:sym typeface="Courier New"/>
              </a:rPr>
              <a:t> + 1;</a:t>
            </a:r>
            <a:endParaRPr/>
          </a:p>
          <a:p>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endParaRPr sz="2400">
              <a:solidFill>
                <a:schemeClr val="dk1"/>
              </a:solidFill>
              <a:latin typeface="Courier New"/>
              <a:ea typeface="Courier New"/>
              <a:cs typeface="Courier New"/>
              <a:sym typeface="Courier New"/>
            </a:endParaRPr>
          </a:p>
          <a:p>
            <a:r>
              <a:rPr lang="en-US" sz="2400">
                <a:solidFill>
                  <a:schemeClr val="dk1"/>
                </a:solidFill>
                <a:latin typeface="Courier New"/>
                <a:ea typeface="Courier New"/>
                <a:cs typeface="Courier New"/>
                <a:sym typeface="Courier New"/>
              </a:rPr>
              <a:t>int A[3] = {50, 60, 70};</a:t>
            </a:r>
            <a:endParaRPr/>
          </a:p>
          <a:p>
            <a:r>
              <a:rPr lang="en-US" sz="2400">
                <a:solidFill>
                  <a:schemeClr val="dk1"/>
                </a:solidFill>
                <a:latin typeface="Courier New"/>
                <a:ea typeface="Courier New"/>
                <a:cs typeface="Courier New"/>
                <a:sym typeface="Courier New"/>
              </a:rPr>
              <a:t>int *q = A;</a:t>
            </a:r>
            <a:endParaRPr/>
          </a:p>
          <a:p>
            <a:r>
              <a:rPr lang="en-US" sz="2400">
                <a:solidFill>
                  <a:schemeClr val="dk1"/>
                </a:solidFill>
                <a:latin typeface="Courier New"/>
                <a:ea typeface="Courier New"/>
                <a:cs typeface="Courier New"/>
                <a:sym typeface="Courier New"/>
              </a:rPr>
              <a:t>IncrementPtr(</a:t>
            </a:r>
            <a:r>
              <a:rPr lang="en-US" sz="2400">
                <a:solidFill>
                  <a:srgbClr val="FF0000"/>
                </a:solidFill>
                <a:latin typeface="Courier New"/>
                <a:ea typeface="Courier New"/>
                <a:cs typeface="Courier New"/>
                <a:sym typeface="Courier New"/>
              </a:rPr>
              <a:t>&amp;</a:t>
            </a:r>
            <a:r>
              <a:rPr lang="en-US" sz="2400">
                <a:solidFill>
                  <a:schemeClr val="dk1"/>
                </a:solidFill>
                <a:latin typeface="Courier New"/>
                <a:ea typeface="Courier New"/>
                <a:cs typeface="Courier New"/>
                <a:sym typeface="Courier New"/>
              </a:rPr>
              <a:t>q);</a:t>
            </a:r>
            <a:endParaRPr/>
          </a:p>
          <a:p>
            <a:r>
              <a:rPr lang="en-US" sz="2400">
                <a:solidFill>
                  <a:schemeClr val="dk1"/>
                </a:solidFill>
                <a:latin typeface="Courier New"/>
                <a:ea typeface="Courier New"/>
                <a:cs typeface="Courier New"/>
                <a:sym typeface="Courier New"/>
              </a:rPr>
              <a:t>printf(“*q = %d\n”, *q);</a:t>
            </a:r>
            <a:endParaRPr/>
          </a:p>
        </p:txBody>
      </p:sp>
      <p:sp>
        <p:nvSpPr>
          <p:cNvPr id="763" name="Google Shape;763;p69"/>
          <p:cNvSpPr txBox="1"/>
          <p:nvPr/>
        </p:nvSpPr>
        <p:spPr>
          <a:xfrm>
            <a:off x="8153401" y="5212080"/>
            <a:ext cx="1465263" cy="457200"/>
          </a:xfrm>
          <a:prstGeom prst="rect">
            <a:avLst/>
          </a:prstGeom>
          <a:noFill/>
          <a:ln>
            <a:noFill/>
          </a:ln>
        </p:spPr>
        <p:txBody>
          <a:bodyPr spcFirstLastPara="1" wrap="square" lIns="91425" tIns="45700" rIns="91425" bIns="45700" anchor="t" anchorCtr="0">
            <a:noAutofit/>
          </a:bodyPr>
          <a:lstStyle/>
          <a:p>
            <a:r>
              <a:rPr lang="en-US" sz="2400" b="1">
                <a:solidFill>
                  <a:schemeClr val="dk1"/>
                </a:solidFill>
                <a:latin typeface="Courier New"/>
                <a:ea typeface="Courier New"/>
                <a:cs typeface="Courier New"/>
                <a:sym typeface="Courier New"/>
              </a:rPr>
              <a:t>*q: </a:t>
            </a:r>
            <a:r>
              <a:rPr lang="en-US" sz="2400" b="1">
                <a:solidFill>
                  <a:srgbClr val="FF0000"/>
                </a:solidFill>
                <a:latin typeface="Courier New"/>
                <a:ea typeface="Courier New"/>
                <a:cs typeface="Courier New"/>
                <a:sym typeface="Courier New"/>
              </a:rPr>
              <a:t>60</a:t>
            </a:r>
            <a:endParaRPr/>
          </a:p>
        </p:txBody>
      </p:sp>
      <p:grpSp>
        <p:nvGrpSpPr>
          <p:cNvPr id="764" name="Google Shape;764;p69"/>
          <p:cNvGrpSpPr/>
          <p:nvPr/>
        </p:nvGrpSpPr>
        <p:grpSpPr>
          <a:xfrm>
            <a:off x="7559040" y="2843212"/>
            <a:ext cx="2971800" cy="1924050"/>
            <a:chOff x="6035040" y="2843212"/>
            <a:chExt cx="2971800" cy="1924050"/>
          </a:xfrm>
        </p:grpSpPr>
        <p:sp>
          <p:nvSpPr>
            <p:cNvPr id="765" name="Google Shape;765;p69"/>
            <p:cNvSpPr/>
            <p:nvPr/>
          </p:nvSpPr>
          <p:spPr>
            <a:xfrm>
              <a:off x="6035040" y="3852862"/>
              <a:ext cx="2971800" cy="914400"/>
            </a:xfrm>
            <a:prstGeom prst="rect">
              <a:avLst/>
            </a:prstGeom>
            <a:noFill/>
            <a:ln w="381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a:solidFill>
                  <a:schemeClr val="dk1"/>
                </a:solidFill>
                <a:latin typeface="Calibri"/>
                <a:ea typeface="Calibri"/>
                <a:cs typeface="Calibri"/>
                <a:sym typeface="Calibri"/>
              </a:endParaRPr>
            </a:p>
          </p:txBody>
        </p:sp>
        <p:cxnSp>
          <p:nvCxnSpPr>
            <p:cNvPr id="766" name="Google Shape;766;p69"/>
            <p:cNvCxnSpPr/>
            <p:nvPr/>
          </p:nvCxnSpPr>
          <p:spPr>
            <a:xfrm rot="10800000">
              <a:off x="7025640" y="3852862"/>
              <a:ext cx="0" cy="914400"/>
            </a:xfrm>
            <a:prstGeom prst="straightConnector1">
              <a:avLst/>
            </a:prstGeom>
            <a:noFill/>
            <a:ln w="38100" cap="flat" cmpd="sng">
              <a:solidFill>
                <a:schemeClr val="dk1"/>
              </a:solidFill>
              <a:prstDash val="solid"/>
              <a:round/>
              <a:headEnd type="none" w="sm" len="sm"/>
              <a:tailEnd type="none" w="sm" len="sm"/>
            </a:ln>
          </p:spPr>
        </p:cxnSp>
        <p:cxnSp>
          <p:nvCxnSpPr>
            <p:cNvPr id="767" name="Google Shape;767;p69"/>
            <p:cNvCxnSpPr/>
            <p:nvPr/>
          </p:nvCxnSpPr>
          <p:spPr>
            <a:xfrm rot="10800000">
              <a:off x="8016240" y="3852862"/>
              <a:ext cx="0" cy="914400"/>
            </a:xfrm>
            <a:prstGeom prst="straightConnector1">
              <a:avLst/>
            </a:prstGeom>
            <a:noFill/>
            <a:ln w="38100" cap="flat" cmpd="sng">
              <a:solidFill>
                <a:schemeClr val="dk1"/>
              </a:solidFill>
              <a:prstDash val="solid"/>
              <a:round/>
              <a:headEnd type="none" w="sm" len="sm"/>
              <a:tailEnd type="none" w="sm" len="sm"/>
            </a:ln>
          </p:spPr>
        </p:cxnSp>
        <p:sp>
          <p:nvSpPr>
            <p:cNvPr id="768" name="Google Shape;768;p69"/>
            <p:cNvSpPr/>
            <p:nvPr/>
          </p:nvSpPr>
          <p:spPr>
            <a:xfrm>
              <a:off x="6203315" y="4122737"/>
              <a:ext cx="611188" cy="519113"/>
            </a:xfrm>
            <a:prstGeom prst="rect">
              <a:avLst/>
            </a:prstGeom>
            <a:noFill/>
            <a:ln>
              <a:noFill/>
            </a:ln>
          </p:spPr>
          <p:txBody>
            <a:bodyPr spcFirstLastPara="1" wrap="square" lIns="91425" tIns="45700" rIns="91425" bIns="45700" anchor="t" anchorCtr="0">
              <a:noAutofit/>
            </a:bodyPr>
            <a:lstStyle/>
            <a:p>
              <a:pPr algn="ctr"/>
              <a:r>
                <a:rPr lang="en-US" sz="2800" b="1">
                  <a:solidFill>
                    <a:schemeClr val="dk1"/>
                  </a:solidFill>
                  <a:latin typeface="Courier New"/>
                  <a:ea typeface="Courier New"/>
                  <a:cs typeface="Courier New"/>
                  <a:sym typeface="Courier New"/>
                </a:rPr>
                <a:t>50</a:t>
              </a:r>
              <a:endParaRPr/>
            </a:p>
          </p:txBody>
        </p:sp>
        <p:sp>
          <p:nvSpPr>
            <p:cNvPr id="769" name="Google Shape;769;p69"/>
            <p:cNvSpPr/>
            <p:nvPr/>
          </p:nvSpPr>
          <p:spPr>
            <a:xfrm>
              <a:off x="7193915" y="4122737"/>
              <a:ext cx="611188" cy="519113"/>
            </a:xfrm>
            <a:prstGeom prst="rect">
              <a:avLst/>
            </a:prstGeom>
            <a:noFill/>
            <a:ln>
              <a:noFill/>
            </a:ln>
          </p:spPr>
          <p:txBody>
            <a:bodyPr spcFirstLastPara="1" wrap="square" lIns="91425" tIns="45700" rIns="91425" bIns="45700" anchor="t" anchorCtr="0">
              <a:noAutofit/>
            </a:bodyPr>
            <a:lstStyle/>
            <a:p>
              <a:pPr algn="ctr"/>
              <a:r>
                <a:rPr lang="en-US" sz="2800" b="1">
                  <a:solidFill>
                    <a:schemeClr val="dk1"/>
                  </a:solidFill>
                  <a:latin typeface="Courier New"/>
                  <a:ea typeface="Courier New"/>
                  <a:cs typeface="Courier New"/>
                  <a:sym typeface="Courier New"/>
                </a:rPr>
                <a:t>60</a:t>
              </a:r>
              <a:endParaRPr/>
            </a:p>
          </p:txBody>
        </p:sp>
        <p:sp>
          <p:nvSpPr>
            <p:cNvPr id="770" name="Google Shape;770;p69"/>
            <p:cNvSpPr/>
            <p:nvPr/>
          </p:nvSpPr>
          <p:spPr>
            <a:xfrm>
              <a:off x="8184515" y="4122737"/>
              <a:ext cx="611188" cy="519113"/>
            </a:xfrm>
            <a:prstGeom prst="rect">
              <a:avLst/>
            </a:prstGeom>
            <a:noFill/>
            <a:ln>
              <a:noFill/>
            </a:ln>
          </p:spPr>
          <p:txBody>
            <a:bodyPr spcFirstLastPara="1" wrap="square" lIns="91425" tIns="45700" rIns="91425" bIns="45700" anchor="t" anchorCtr="0">
              <a:noAutofit/>
            </a:bodyPr>
            <a:lstStyle/>
            <a:p>
              <a:pPr algn="ctr"/>
              <a:r>
                <a:rPr lang="en-US" sz="2800" b="1">
                  <a:solidFill>
                    <a:schemeClr val="dk1"/>
                  </a:solidFill>
                  <a:latin typeface="Courier New"/>
                  <a:ea typeface="Courier New"/>
                  <a:cs typeface="Courier New"/>
                  <a:sym typeface="Courier New"/>
                </a:rPr>
                <a:t>70</a:t>
              </a:r>
              <a:endParaRPr/>
            </a:p>
          </p:txBody>
        </p:sp>
        <p:sp>
          <p:nvSpPr>
            <p:cNvPr id="771" name="Google Shape;771;p69"/>
            <p:cNvSpPr/>
            <p:nvPr/>
          </p:nvSpPr>
          <p:spPr>
            <a:xfrm>
              <a:off x="6155690" y="2843212"/>
              <a:ext cx="396875" cy="519113"/>
            </a:xfrm>
            <a:prstGeom prst="rect">
              <a:avLst/>
            </a:prstGeom>
            <a:noFill/>
            <a:ln>
              <a:noFill/>
            </a:ln>
          </p:spPr>
          <p:txBody>
            <a:bodyPr spcFirstLastPara="1" wrap="square" lIns="91425" tIns="45700" rIns="91425" bIns="45700" anchor="t" anchorCtr="0">
              <a:noAutofit/>
            </a:bodyPr>
            <a:lstStyle/>
            <a:p>
              <a:pPr algn="ctr"/>
              <a:r>
                <a:rPr lang="en-US" sz="2800" b="1">
                  <a:solidFill>
                    <a:schemeClr val="dk1"/>
                  </a:solidFill>
                  <a:latin typeface="Courier New"/>
                  <a:ea typeface="Courier New"/>
                  <a:cs typeface="Courier New"/>
                  <a:sym typeface="Courier New"/>
                </a:rPr>
                <a:t>A</a:t>
              </a:r>
              <a:endParaRPr/>
            </a:p>
          </p:txBody>
        </p:sp>
        <p:cxnSp>
          <p:nvCxnSpPr>
            <p:cNvPr id="772" name="Google Shape;772;p69"/>
            <p:cNvCxnSpPr/>
            <p:nvPr/>
          </p:nvCxnSpPr>
          <p:spPr>
            <a:xfrm>
              <a:off x="6339840" y="3243262"/>
              <a:ext cx="0" cy="457200"/>
            </a:xfrm>
            <a:prstGeom prst="straightConnector1">
              <a:avLst/>
            </a:prstGeom>
            <a:noFill/>
            <a:ln w="38100" cap="flat" cmpd="sng">
              <a:solidFill>
                <a:schemeClr val="dk1"/>
              </a:solidFill>
              <a:prstDash val="solid"/>
              <a:round/>
              <a:headEnd type="none" w="sm" len="sm"/>
              <a:tailEnd type="stealth" w="sm" len="sm"/>
            </a:ln>
          </p:spPr>
        </p:cxnSp>
      </p:grpSp>
      <p:grpSp>
        <p:nvGrpSpPr>
          <p:cNvPr id="773" name="Google Shape;773;p69"/>
          <p:cNvGrpSpPr/>
          <p:nvPr/>
        </p:nvGrpSpPr>
        <p:grpSpPr>
          <a:xfrm>
            <a:off x="8028941" y="2751138"/>
            <a:ext cx="396875" cy="949325"/>
            <a:chOff x="3944" y="2282"/>
            <a:chExt cx="250" cy="598"/>
          </a:xfrm>
        </p:grpSpPr>
        <p:sp>
          <p:nvSpPr>
            <p:cNvPr id="774" name="Google Shape;774;p69"/>
            <p:cNvSpPr/>
            <p:nvPr/>
          </p:nvSpPr>
          <p:spPr>
            <a:xfrm>
              <a:off x="3944" y="2282"/>
              <a:ext cx="250" cy="327"/>
            </a:xfrm>
            <a:prstGeom prst="rect">
              <a:avLst/>
            </a:prstGeom>
            <a:noFill/>
            <a:ln>
              <a:noFill/>
            </a:ln>
          </p:spPr>
          <p:txBody>
            <a:bodyPr spcFirstLastPara="1" wrap="square" lIns="91425" tIns="45700" rIns="91425" bIns="45700" anchor="t" anchorCtr="0">
              <a:noAutofit/>
            </a:bodyPr>
            <a:lstStyle/>
            <a:p>
              <a:pPr algn="ctr"/>
              <a:r>
                <a:rPr lang="en-US" sz="2800" b="1">
                  <a:solidFill>
                    <a:schemeClr val="dk1"/>
                  </a:solidFill>
                  <a:latin typeface="Courier New"/>
                  <a:ea typeface="Courier New"/>
                  <a:cs typeface="Courier New"/>
                  <a:sym typeface="Courier New"/>
                </a:rPr>
                <a:t>q</a:t>
              </a:r>
              <a:endParaRPr/>
            </a:p>
          </p:txBody>
        </p:sp>
        <p:cxnSp>
          <p:nvCxnSpPr>
            <p:cNvPr id="775" name="Google Shape;775;p69"/>
            <p:cNvCxnSpPr/>
            <p:nvPr/>
          </p:nvCxnSpPr>
          <p:spPr>
            <a:xfrm>
              <a:off x="4080" y="2592"/>
              <a:ext cx="0" cy="288"/>
            </a:xfrm>
            <a:prstGeom prst="straightConnector1">
              <a:avLst/>
            </a:prstGeom>
            <a:noFill/>
            <a:ln w="38100" cap="flat" cmpd="sng">
              <a:solidFill>
                <a:schemeClr val="dk1"/>
              </a:solidFill>
              <a:prstDash val="solid"/>
              <a:round/>
              <a:headEnd type="none" w="sm" len="sm"/>
              <a:tailEnd type="stealth" w="sm" len="sm"/>
            </a:ln>
          </p:spPr>
        </p:cxnSp>
      </p:grpSp>
      <p:grpSp>
        <p:nvGrpSpPr>
          <p:cNvPr id="776" name="Google Shape;776;p69"/>
          <p:cNvGrpSpPr/>
          <p:nvPr/>
        </p:nvGrpSpPr>
        <p:grpSpPr>
          <a:xfrm>
            <a:off x="8778241" y="2743201"/>
            <a:ext cx="396875" cy="949325"/>
            <a:chOff x="3944" y="2282"/>
            <a:chExt cx="250" cy="598"/>
          </a:xfrm>
        </p:grpSpPr>
        <p:sp>
          <p:nvSpPr>
            <p:cNvPr id="777" name="Google Shape;777;p69"/>
            <p:cNvSpPr/>
            <p:nvPr/>
          </p:nvSpPr>
          <p:spPr>
            <a:xfrm>
              <a:off x="3944" y="2282"/>
              <a:ext cx="250" cy="327"/>
            </a:xfrm>
            <a:prstGeom prst="rect">
              <a:avLst/>
            </a:prstGeom>
            <a:noFill/>
            <a:ln>
              <a:noFill/>
            </a:ln>
          </p:spPr>
          <p:txBody>
            <a:bodyPr spcFirstLastPara="1" wrap="square" lIns="91425" tIns="45700" rIns="91425" bIns="45700" anchor="t" anchorCtr="0">
              <a:noAutofit/>
            </a:bodyPr>
            <a:lstStyle/>
            <a:p>
              <a:pPr algn="ctr"/>
              <a:r>
                <a:rPr lang="en-US" sz="2800" b="1">
                  <a:solidFill>
                    <a:schemeClr val="dk1"/>
                  </a:solidFill>
                  <a:latin typeface="Courier New"/>
                  <a:ea typeface="Courier New"/>
                  <a:cs typeface="Courier New"/>
                  <a:sym typeface="Courier New"/>
                </a:rPr>
                <a:t>q</a:t>
              </a:r>
              <a:endParaRPr/>
            </a:p>
          </p:txBody>
        </p:sp>
        <p:cxnSp>
          <p:nvCxnSpPr>
            <p:cNvPr id="778" name="Google Shape;778;p69"/>
            <p:cNvCxnSpPr/>
            <p:nvPr/>
          </p:nvCxnSpPr>
          <p:spPr>
            <a:xfrm>
              <a:off x="4080" y="2592"/>
              <a:ext cx="0" cy="288"/>
            </a:xfrm>
            <a:prstGeom prst="straightConnector1">
              <a:avLst/>
            </a:prstGeom>
            <a:noFill/>
            <a:ln w="38100" cap="flat" cmpd="sng">
              <a:solidFill>
                <a:schemeClr val="dk1"/>
              </a:solidFill>
              <a:prstDash val="solid"/>
              <a:round/>
              <a:headEnd type="none" w="sm" len="sm"/>
              <a:tailEnd type="stealth" w="sm" len="sm"/>
            </a:ln>
          </p:spPr>
        </p:cxnSp>
      </p:grpSp>
    </p:spTree>
    <p:extLst>
      <p:ext uri="{BB962C8B-B14F-4D97-AF65-F5344CB8AC3E}">
        <p14:creationId xmlns:p14="http://schemas.microsoft.com/office/powerpoint/2010/main" val="205307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773"/>
                                        </p:tgtEl>
                                        <p:attrNameLst>
                                          <p:attrName>style.visibility</p:attrName>
                                        </p:attrNameLst>
                                      </p:cBhvr>
                                      <p:to>
                                        <p:strVal val="hidden"/>
                                      </p:to>
                                    </p:set>
                                  </p:childTnLst>
                                </p:cTn>
                              </p:par>
                              <p:par>
                                <p:cTn id="15" presetID="1" presetClass="entr" presetSubtype="0" fill="hold" nodeType="withEffect">
                                  <p:stCondLst>
                                    <p:cond delay="500"/>
                                  </p:stCondLst>
                                  <p:childTnLst>
                                    <p:set>
                                      <p:cBhvr>
                                        <p:cTn id="16" dur="1" fill="hold">
                                          <p:stCondLst>
                                            <p:cond delay="0"/>
                                          </p:stCondLst>
                                        </p:cTn>
                                        <p:tgtEl>
                                          <p:spTgt spid="7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097280" y="286560"/>
            <a:ext cx="10057320" cy="1449720"/>
          </a:xfrm>
          <a:prstGeom prst="rect">
            <a:avLst/>
          </a:prstGeom>
          <a:noFill/>
          <a:ln>
            <a:noFill/>
          </a:ln>
        </p:spPr>
        <p:txBody>
          <a:bodyPr lIns="90000" tIns="45000" rIns="90000" bIns="45000" anchor="b"/>
          <a:lstStyle/>
          <a:p>
            <a:pPr>
              <a:lnSpc>
                <a:spcPct val="100000"/>
              </a:lnSpc>
            </a:pPr>
            <a:r>
              <a:rPr lang="en-US" sz="4800">
                <a:solidFill>
                  <a:srgbClr val="404040"/>
                </a:solidFill>
                <a:latin typeface="Calibri Light"/>
              </a:rPr>
              <a:t>Terminology</a:t>
            </a:r>
            <a:endParaRPr/>
          </a:p>
        </p:txBody>
      </p:sp>
      <p:sp>
        <p:nvSpPr>
          <p:cNvPr id="86" name="CustomShape 2"/>
          <p:cNvSpPr/>
          <p:nvPr/>
        </p:nvSpPr>
        <p:spPr>
          <a:xfrm>
            <a:off x="1097280" y="1845720"/>
            <a:ext cx="10057320" cy="4022280"/>
          </a:xfrm>
          <a:prstGeom prst="rect">
            <a:avLst/>
          </a:prstGeom>
          <a:noFill/>
          <a:ln>
            <a:noFill/>
          </a:ln>
        </p:spPr>
        <p:txBody>
          <a:bodyPr lIns="0" tIns="45000" rIns="0" bIns="45000"/>
          <a:lstStyle/>
          <a:p>
            <a:pPr marL="342900" indent="-342900">
              <a:lnSpc>
                <a:spcPct val="90000"/>
              </a:lnSpc>
              <a:buFont typeface="Arial"/>
              <a:buChar char="•"/>
            </a:pPr>
            <a:r>
              <a:rPr lang="en-US" sz="2800" b="1" dirty="0">
                <a:solidFill>
                  <a:srgbClr val="404040"/>
                </a:solidFill>
                <a:latin typeface="Calibri"/>
              </a:rPr>
              <a:t>Compiler: </a:t>
            </a:r>
            <a:r>
              <a:rPr lang="en-US" sz="2800" dirty="0">
                <a:solidFill>
                  <a:srgbClr val="404040"/>
                </a:solidFill>
                <a:latin typeface="Calibri"/>
              </a:rPr>
              <a:t>The program that converts source code into object code (assembly/machine code)</a:t>
            </a:r>
            <a:endParaRPr lang="en-US" sz="2800" dirty="0"/>
          </a:p>
          <a:p>
            <a:pPr marL="800100" lvl="1" indent="-342900">
              <a:lnSpc>
                <a:spcPct val="90000"/>
              </a:lnSpc>
              <a:buFont typeface="Arial"/>
              <a:buChar char="•"/>
            </a:pPr>
            <a:r>
              <a:rPr lang="en-US" sz="2800" dirty="0">
                <a:solidFill>
                  <a:srgbClr val="404040"/>
                </a:solidFill>
                <a:latin typeface="Calibri"/>
              </a:rPr>
              <a:t>You will be using </a:t>
            </a:r>
            <a:r>
              <a:rPr lang="en-US" sz="2800" b="1" dirty="0">
                <a:solidFill>
                  <a:srgbClr val="404040"/>
                </a:solidFill>
                <a:latin typeface="Calibri"/>
              </a:rPr>
              <a:t>GCC</a:t>
            </a:r>
            <a:r>
              <a:rPr lang="en-US" sz="2800" dirty="0">
                <a:solidFill>
                  <a:srgbClr val="404040"/>
                </a:solidFill>
                <a:latin typeface="Calibri"/>
              </a:rPr>
              <a:t> to compile your source before you can run it.</a:t>
            </a:r>
            <a:endParaRPr sz="2800" dirty="0"/>
          </a:p>
          <a:p>
            <a:pPr marL="342900" indent="-342900">
              <a:lnSpc>
                <a:spcPct val="90000"/>
              </a:lnSpc>
              <a:buFont typeface="Arial"/>
              <a:buChar char="•"/>
            </a:pPr>
            <a:r>
              <a:rPr lang="en-US" sz="2800" b="1" dirty="0">
                <a:solidFill>
                  <a:srgbClr val="404040"/>
                </a:solidFill>
                <a:latin typeface="Calibri"/>
              </a:rPr>
              <a:t>Debugger</a:t>
            </a:r>
            <a:r>
              <a:rPr lang="en-US" sz="2800" dirty="0">
                <a:solidFill>
                  <a:srgbClr val="404040"/>
                </a:solidFill>
                <a:latin typeface="Calibri"/>
              </a:rPr>
              <a:t>: The program that allows you to inspect a program while it is running.</a:t>
            </a:r>
            <a:endParaRPr lang="en-US" sz="2800" dirty="0"/>
          </a:p>
          <a:p>
            <a:pPr marL="800100" lvl="1" indent="-342900">
              <a:lnSpc>
                <a:spcPct val="90000"/>
              </a:lnSpc>
              <a:buFont typeface="Arial"/>
              <a:buChar char="•"/>
            </a:pPr>
            <a:r>
              <a:rPr lang="en-US" sz="2800" dirty="0">
                <a:solidFill>
                  <a:srgbClr val="404040"/>
                </a:solidFill>
                <a:latin typeface="Calibri"/>
              </a:rPr>
              <a:t>You will be using </a:t>
            </a:r>
            <a:r>
              <a:rPr lang="en-US" sz="2800" b="1" dirty="0">
                <a:solidFill>
                  <a:srgbClr val="404040"/>
                </a:solidFill>
                <a:latin typeface="Calibri"/>
              </a:rPr>
              <a:t>GDB.</a:t>
            </a:r>
            <a:endParaRPr lang="en-US" sz="2800" b="1" dirty="0"/>
          </a:p>
          <a:p>
            <a:pPr marL="800100" lvl="1" indent="-342900">
              <a:lnSpc>
                <a:spcPct val="90000"/>
              </a:lnSpc>
              <a:buFont typeface="Arial"/>
              <a:buChar char="•"/>
            </a:pPr>
            <a:r>
              <a:rPr lang="en-US" sz="2800" dirty="0">
                <a:solidFill>
                  <a:srgbClr val="404040"/>
                </a:solidFill>
                <a:latin typeface="Calibri"/>
              </a:rPr>
              <a:t>A good alternative is to use print statements everywhere!</a:t>
            </a:r>
            <a:endParaRPr sz="2800" dirty="0"/>
          </a:p>
          <a:p>
            <a:pPr marL="342900" indent="-342900">
              <a:lnSpc>
                <a:spcPct val="90000"/>
              </a:lnSpc>
              <a:buFont typeface="Arial"/>
              <a:buChar char="•"/>
            </a:pPr>
            <a:r>
              <a:rPr lang="en-US" sz="2800" b="1" dirty="0">
                <a:solidFill>
                  <a:srgbClr val="404040"/>
                </a:solidFill>
                <a:latin typeface="Calibri"/>
              </a:rPr>
              <a:t>Header</a:t>
            </a:r>
            <a:r>
              <a:rPr lang="en-US" sz="2800" dirty="0">
                <a:solidFill>
                  <a:srgbClr val="404040"/>
                </a:solidFill>
                <a:latin typeface="Calibri"/>
              </a:rPr>
              <a:t>: File of function and variable declarations</a:t>
            </a:r>
            <a:endParaRPr lang="en-US" sz="2800" dirty="0"/>
          </a:p>
          <a:p>
            <a:pPr marL="800100" lvl="1" indent="-342900">
              <a:lnSpc>
                <a:spcPct val="90000"/>
              </a:lnSpc>
              <a:buFont typeface="Arial"/>
              <a:buChar char="•"/>
            </a:pPr>
            <a:r>
              <a:rPr lang="en-US" sz="2800" dirty="0">
                <a:solidFill>
                  <a:srgbClr val="404040"/>
                </a:solidFill>
                <a:latin typeface="Calibri"/>
              </a:rPr>
              <a:t>If you want to use functions defined in other files, you must include a corresponding header (.h) file.</a:t>
            </a:r>
            <a:endParaRPr sz="2800" dirty="0"/>
          </a:p>
          <a:p>
            <a:pPr>
              <a:lnSpc>
                <a:spcPct val="100000"/>
              </a:lnSpc>
            </a:pP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3"/>
          <p:cNvSpPr txBox="1">
            <a:spLocks noGrp="1"/>
          </p:cNvSpPr>
          <p:nvPr>
            <p:ph type="title" idx="4294967295"/>
          </p:nvPr>
        </p:nvSpPr>
        <p:spPr>
          <a:xfrm>
            <a:off x="0" y="274638"/>
            <a:ext cx="8229600" cy="1143000"/>
          </a:xfrm>
          <a:prstGeom prst="rect">
            <a:avLst/>
          </a:prstGeom>
          <a:noFill/>
          <a:ln>
            <a:noFill/>
          </a:ln>
        </p:spPr>
        <p:txBody>
          <a:bodyPr spcFirstLastPara="1" wrap="square" lIns="91425" tIns="45700" rIns="91425" bIns="45700" anchor="ctr" anchorCtr="0">
            <a:noAutofit/>
          </a:bodyPr>
          <a:lstStyle/>
          <a:p>
            <a:r>
              <a:rPr lang="en-US"/>
              <a:t>Generic C Program Layout</a:t>
            </a:r>
            <a:endParaRPr/>
          </a:p>
        </p:txBody>
      </p:sp>
      <p:sp>
        <p:nvSpPr>
          <p:cNvPr id="512" name="Google Shape;512;p53"/>
          <p:cNvSpPr txBox="1">
            <a:spLocks noGrp="1"/>
          </p:cNvSpPr>
          <p:nvPr>
            <p:ph type="body" idx="4294967295"/>
          </p:nvPr>
        </p:nvSpPr>
        <p:spPr>
          <a:xfrm>
            <a:off x="1981200" y="1628327"/>
            <a:ext cx="8229600" cy="4846638"/>
          </a:xfrm>
          <a:prstGeom prst="rect">
            <a:avLst/>
          </a:prstGeom>
          <a:noFill/>
          <a:ln>
            <a:noFill/>
          </a:ln>
        </p:spPr>
        <p:txBody>
          <a:bodyPr spcFirstLastPara="1" wrap="square" lIns="91425" tIns="45700" rIns="91425" bIns="45700" anchor="t" anchorCtr="0">
            <a:noAutofit/>
          </a:bodyPr>
          <a:lstStyle/>
          <a:p>
            <a:pPr marL="0" indent="0">
              <a:lnSpc>
                <a:spcPct val="80000"/>
              </a:lnSpc>
              <a:spcBef>
                <a:spcPts val="0"/>
              </a:spcBef>
              <a:buNone/>
            </a:pPr>
            <a:r>
              <a:rPr lang="en-US" sz="2240" dirty="0">
                <a:latin typeface="Courier New"/>
                <a:ea typeface="Courier New"/>
                <a:cs typeface="Courier New"/>
                <a:sym typeface="Courier New"/>
              </a:rPr>
              <a:t>#include &lt;</a:t>
            </a:r>
            <a:r>
              <a:rPr lang="en-US" sz="2240" i="1" dirty="0" err="1">
                <a:latin typeface="Courier New"/>
                <a:ea typeface="Courier New"/>
                <a:cs typeface="Courier New"/>
                <a:sym typeface="Courier New"/>
              </a:rPr>
              <a:t>system_files</a:t>
            </a:r>
            <a:r>
              <a:rPr lang="en-US" sz="2240" dirty="0">
                <a:latin typeface="Courier New"/>
                <a:ea typeface="Courier New"/>
                <a:cs typeface="Courier New"/>
                <a:sym typeface="Courier New"/>
              </a:rPr>
              <a:t>&gt;</a:t>
            </a:r>
            <a:endParaRPr dirty="0"/>
          </a:p>
          <a:p>
            <a:pPr marL="0" indent="0">
              <a:lnSpc>
                <a:spcPct val="80000"/>
              </a:lnSpc>
              <a:spcBef>
                <a:spcPts val="448"/>
              </a:spcBef>
              <a:buNone/>
            </a:pPr>
            <a:r>
              <a:rPr lang="en-US" sz="2240" dirty="0">
                <a:latin typeface="Courier New"/>
                <a:ea typeface="Courier New"/>
                <a:cs typeface="Courier New"/>
                <a:sym typeface="Courier New"/>
              </a:rPr>
              <a:t>#include “</a:t>
            </a:r>
            <a:r>
              <a:rPr lang="en-US" sz="2240" i="1" dirty="0" err="1">
                <a:latin typeface="Courier New"/>
                <a:ea typeface="Courier New"/>
                <a:cs typeface="Courier New"/>
                <a:sym typeface="Courier New"/>
              </a:rPr>
              <a:t>local_files</a:t>
            </a:r>
            <a:r>
              <a:rPr lang="en-US" sz="2240" dirty="0">
                <a:latin typeface="Courier New"/>
                <a:ea typeface="Courier New"/>
                <a:cs typeface="Courier New"/>
                <a:sym typeface="Courier New"/>
              </a:rPr>
              <a:t>”</a:t>
            </a:r>
            <a:endParaRPr dirty="0"/>
          </a:p>
          <a:p>
            <a:pPr marL="0" indent="0">
              <a:lnSpc>
                <a:spcPct val="80000"/>
              </a:lnSpc>
              <a:spcBef>
                <a:spcPts val="448"/>
              </a:spcBef>
              <a:buNone/>
            </a:pPr>
            <a:endParaRPr sz="2240" dirty="0">
              <a:latin typeface="Courier New"/>
              <a:ea typeface="Courier New"/>
              <a:cs typeface="Courier New"/>
              <a:sym typeface="Courier New"/>
            </a:endParaRPr>
          </a:p>
          <a:p>
            <a:pPr marL="0" indent="0">
              <a:lnSpc>
                <a:spcPct val="80000"/>
              </a:lnSpc>
              <a:spcBef>
                <a:spcPts val="448"/>
              </a:spcBef>
              <a:buNone/>
            </a:pPr>
            <a:r>
              <a:rPr lang="en-US" sz="2240" dirty="0">
                <a:latin typeface="Courier New"/>
                <a:ea typeface="Courier New"/>
                <a:cs typeface="Courier New"/>
                <a:sym typeface="Courier New"/>
              </a:rPr>
              <a:t>#define </a:t>
            </a:r>
            <a:r>
              <a:rPr lang="en-US" sz="2240" i="1" dirty="0" err="1">
                <a:latin typeface="Courier New"/>
                <a:ea typeface="Courier New"/>
                <a:cs typeface="Courier New"/>
                <a:sym typeface="Courier New"/>
              </a:rPr>
              <a:t>macro_name</a:t>
            </a:r>
            <a:r>
              <a:rPr lang="en-US" sz="2240" i="1" dirty="0">
                <a:latin typeface="Courier New"/>
                <a:ea typeface="Courier New"/>
                <a:cs typeface="Courier New"/>
                <a:sym typeface="Courier New"/>
              </a:rPr>
              <a:t> </a:t>
            </a:r>
            <a:r>
              <a:rPr lang="en-US" sz="2240" i="1" dirty="0" err="1">
                <a:latin typeface="Courier New"/>
                <a:ea typeface="Courier New"/>
                <a:cs typeface="Courier New"/>
                <a:sym typeface="Courier New"/>
              </a:rPr>
              <a:t>macro_expr</a:t>
            </a:r>
            <a:endParaRPr sz="2240" i="1" dirty="0">
              <a:latin typeface="Courier New"/>
              <a:ea typeface="Courier New"/>
              <a:cs typeface="Courier New"/>
              <a:sym typeface="Courier New"/>
            </a:endParaRPr>
          </a:p>
          <a:p>
            <a:pPr marL="0" indent="0">
              <a:lnSpc>
                <a:spcPct val="80000"/>
              </a:lnSpc>
              <a:spcBef>
                <a:spcPts val="448"/>
              </a:spcBef>
              <a:buNone/>
            </a:pPr>
            <a:endParaRPr sz="2240" i="1" dirty="0">
              <a:latin typeface="Courier New"/>
              <a:ea typeface="Courier New"/>
              <a:cs typeface="Courier New"/>
              <a:sym typeface="Courier New"/>
            </a:endParaRPr>
          </a:p>
          <a:p>
            <a:pPr marL="0" indent="0">
              <a:lnSpc>
                <a:spcPct val="80000"/>
              </a:lnSpc>
              <a:spcBef>
                <a:spcPts val="448"/>
              </a:spcBef>
              <a:buNone/>
            </a:pPr>
            <a:r>
              <a:rPr lang="en-US" sz="2240" dirty="0">
                <a:latin typeface="Courier New"/>
                <a:ea typeface="Courier New"/>
                <a:cs typeface="Courier New"/>
                <a:sym typeface="Courier New"/>
              </a:rPr>
              <a:t>/* declare functions */</a:t>
            </a:r>
            <a:endParaRPr dirty="0"/>
          </a:p>
          <a:p>
            <a:pPr marL="0" indent="0">
              <a:lnSpc>
                <a:spcPct val="80000"/>
              </a:lnSpc>
              <a:spcBef>
                <a:spcPts val="448"/>
              </a:spcBef>
              <a:buNone/>
            </a:pPr>
            <a:r>
              <a:rPr lang="en-US" sz="2240" dirty="0">
                <a:latin typeface="Courier New"/>
                <a:ea typeface="Courier New"/>
                <a:cs typeface="Courier New"/>
                <a:sym typeface="Courier New"/>
              </a:rPr>
              <a:t>/* declare global variables and structs */</a:t>
            </a:r>
            <a:endParaRPr dirty="0"/>
          </a:p>
          <a:p>
            <a:pPr marL="0" indent="0">
              <a:lnSpc>
                <a:spcPct val="80000"/>
              </a:lnSpc>
              <a:spcBef>
                <a:spcPts val="448"/>
              </a:spcBef>
              <a:buNone/>
            </a:pPr>
            <a:endParaRPr sz="2240" dirty="0">
              <a:latin typeface="Courier New"/>
              <a:ea typeface="Courier New"/>
              <a:cs typeface="Courier New"/>
              <a:sym typeface="Courier New"/>
            </a:endParaRPr>
          </a:p>
          <a:p>
            <a:pPr marL="0" indent="0">
              <a:lnSpc>
                <a:spcPct val="80000"/>
              </a:lnSpc>
              <a:spcBef>
                <a:spcPts val="448"/>
              </a:spcBef>
              <a:buNone/>
            </a:pPr>
            <a:r>
              <a:rPr lang="en-US" sz="2240" dirty="0">
                <a:latin typeface="Courier New"/>
                <a:ea typeface="Courier New"/>
                <a:cs typeface="Courier New"/>
                <a:sym typeface="Courier New"/>
              </a:rPr>
              <a:t>int main(int </a:t>
            </a:r>
            <a:r>
              <a:rPr lang="en-US" sz="2240" dirty="0" err="1">
                <a:latin typeface="Courier New"/>
                <a:ea typeface="Courier New"/>
                <a:cs typeface="Courier New"/>
                <a:sym typeface="Courier New"/>
              </a:rPr>
              <a:t>argc</a:t>
            </a:r>
            <a:r>
              <a:rPr lang="en-US" sz="2240" dirty="0">
                <a:latin typeface="Courier New"/>
                <a:ea typeface="Courier New"/>
                <a:cs typeface="Courier New"/>
                <a:sym typeface="Courier New"/>
              </a:rPr>
              <a:t>, char *</a:t>
            </a:r>
            <a:r>
              <a:rPr lang="en-US" sz="2240" dirty="0" err="1">
                <a:latin typeface="Courier New"/>
                <a:ea typeface="Courier New"/>
                <a:cs typeface="Courier New"/>
                <a:sym typeface="Courier New"/>
              </a:rPr>
              <a:t>argv</a:t>
            </a:r>
            <a:r>
              <a:rPr lang="en-US" sz="2240" dirty="0">
                <a:latin typeface="Courier New"/>
                <a:ea typeface="Courier New"/>
                <a:cs typeface="Courier New"/>
                <a:sym typeface="Courier New"/>
              </a:rPr>
              <a:t>[]) {</a:t>
            </a:r>
            <a:endParaRPr dirty="0"/>
          </a:p>
          <a:p>
            <a:pPr marL="0" indent="0">
              <a:lnSpc>
                <a:spcPct val="80000"/>
              </a:lnSpc>
              <a:spcBef>
                <a:spcPts val="448"/>
              </a:spcBef>
              <a:buNone/>
            </a:pPr>
            <a:r>
              <a:rPr lang="en-US" sz="2240" dirty="0">
                <a:latin typeface="Courier New"/>
                <a:ea typeface="Courier New"/>
                <a:cs typeface="Courier New"/>
                <a:sym typeface="Courier New"/>
              </a:rPr>
              <a:t>	/* the innards */</a:t>
            </a:r>
            <a:endParaRPr dirty="0"/>
          </a:p>
          <a:p>
            <a:pPr marL="0" indent="0">
              <a:lnSpc>
                <a:spcPct val="80000"/>
              </a:lnSpc>
              <a:spcBef>
                <a:spcPts val="448"/>
              </a:spcBef>
              <a:buNone/>
            </a:pPr>
            <a:r>
              <a:rPr lang="en-US" sz="2240" dirty="0">
                <a:latin typeface="Courier New"/>
                <a:ea typeface="Courier New"/>
                <a:cs typeface="Courier New"/>
                <a:sym typeface="Courier New"/>
              </a:rPr>
              <a:t>}</a:t>
            </a:r>
            <a:endParaRPr dirty="0"/>
          </a:p>
          <a:p>
            <a:pPr marL="0" indent="0">
              <a:lnSpc>
                <a:spcPct val="80000"/>
              </a:lnSpc>
              <a:spcBef>
                <a:spcPts val="448"/>
              </a:spcBef>
              <a:buNone/>
            </a:pPr>
            <a:endParaRPr sz="2240" dirty="0">
              <a:latin typeface="Courier New"/>
              <a:ea typeface="Courier New"/>
              <a:cs typeface="Courier New"/>
              <a:sym typeface="Courier New"/>
            </a:endParaRPr>
          </a:p>
          <a:p>
            <a:pPr marL="0" indent="0">
              <a:lnSpc>
                <a:spcPct val="80000"/>
              </a:lnSpc>
              <a:spcBef>
                <a:spcPts val="448"/>
              </a:spcBef>
              <a:buNone/>
            </a:pPr>
            <a:r>
              <a:rPr lang="en-US" sz="2240" dirty="0">
                <a:latin typeface="Courier New"/>
                <a:ea typeface="Courier New"/>
                <a:cs typeface="Courier New"/>
                <a:sym typeface="Courier New"/>
              </a:rPr>
              <a:t>/* define other functions */</a:t>
            </a:r>
            <a:endParaRPr dirty="0"/>
          </a:p>
        </p:txBody>
      </p:sp>
      <p:grpSp>
        <p:nvGrpSpPr>
          <p:cNvPr id="516" name="Google Shape;516;p53"/>
          <p:cNvGrpSpPr/>
          <p:nvPr/>
        </p:nvGrpSpPr>
        <p:grpSpPr>
          <a:xfrm>
            <a:off x="1960419" y="1444336"/>
            <a:ext cx="8999318" cy="1600200"/>
            <a:chOff x="436418" y="1444336"/>
            <a:chExt cx="7938655" cy="1600200"/>
          </a:xfrm>
        </p:grpSpPr>
        <p:sp>
          <p:nvSpPr>
            <p:cNvPr id="517" name="Google Shape;517;p53"/>
            <p:cNvSpPr/>
            <p:nvPr/>
          </p:nvSpPr>
          <p:spPr>
            <a:xfrm>
              <a:off x="436418" y="1444336"/>
              <a:ext cx="7938655" cy="160020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285750" indent="-171450" algn="r">
                <a:buClr>
                  <a:schemeClr val="dk1"/>
                </a:buClr>
                <a:buSzPts val="1800"/>
              </a:pPr>
              <a:endParaRPr dirty="0">
                <a:solidFill>
                  <a:srgbClr val="FF0000"/>
                </a:solidFill>
                <a:latin typeface="Calibri"/>
                <a:ea typeface="Calibri"/>
                <a:cs typeface="Calibri"/>
                <a:sym typeface="Calibri"/>
              </a:endParaRPr>
            </a:p>
            <a:p>
              <a:pPr algn="r"/>
              <a:r>
                <a:rPr lang="en-US" dirty="0">
                  <a:solidFill>
                    <a:srgbClr val="FF0000"/>
                  </a:solidFill>
                  <a:latin typeface="Calibri"/>
                  <a:ea typeface="Calibri"/>
                  <a:cs typeface="Calibri"/>
                  <a:sym typeface="Calibri"/>
                </a:rPr>
                <a:t>Dumps other files here (</a:t>
              </a:r>
              <a:r>
                <a:rPr lang="en-US" sz="1600" dirty="0">
                  <a:solidFill>
                    <a:srgbClr val="FF0000"/>
                  </a:solidFill>
                  <a:latin typeface="Courier New"/>
                  <a:ea typeface="Courier New"/>
                  <a:cs typeface="Courier New"/>
                  <a:sym typeface="Courier New"/>
                </a:rPr>
                <a:t>.h</a:t>
              </a:r>
              <a:r>
                <a:rPr lang="en-US" dirty="0">
                  <a:solidFill>
                    <a:srgbClr val="FF0000"/>
                  </a:solidFill>
                  <a:latin typeface="Calibri"/>
                  <a:ea typeface="Calibri"/>
                  <a:cs typeface="Calibri"/>
                  <a:sym typeface="Calibri"/>
                </a:rPr>
                <a:t> and </a:t>
              </a:r>
              <a:r>
                <a:rPr lang="en-US" sz="1600" dirty="0">
                  <a:solidFill>
                    <a:srgbClr val="FF0000"/>
                  </a:solidFill>
                  <a:latin typeface="Courier New"/>
                  <a:ea typeface="Courier New"/>
                  <a:cs typeface="Courier New"/>
                  <a:sym typeface="Courier New"/>
                </a:rPr>
                <a:t>.o</a:t>
              </a:r>
              <a:r>
                <a:rPr lang="en-US" dirty="0">
                  <a:solidFill>
                    <a:srgbClr val="FF0000"/>
                  </a:solidFill>
                  <a:latin typeface="Calibri"/>
                  <a:ea typeface="Calibri"/>
                  <a:cs typeface="Calibri"/>
                  <a:sym typeface="Calibri"/>
                </a:rPr>
                <a:t>)</a:t>
              </a:r>
              <a:r>
                <a:rPr lang="en-US" dirty="0">
                  <a:solidFill>
                    <a:schemeClr val="lt1"/>
                  </a:solidFill>
                  <a:latin typeface="Calibri"/>
                  <a:ea typeface="Calibri"/>
                  <a:cs typeface="Calibri"/>
                  <a:sym typeface="Calibri"/>
                </a:rPr>
                <a:t>__</a:t>
              </a:r>
              <a:endParaRPr dirty="0"/>
            </a:p>
            <a:p>
              <a:pPr marL="285750" indent="-146050" algn="r">
                <a:buClr>
                  <a:schemeClr val="dk1"/>
                </a:buClr>
                <a:buSzPts val="2200"/>
              </a:pPr>
              <a:endParaRPr sz="2200" dirty="0">
                <a:solidFill>
                  <a:srgbClr val="FF0000"/>
                </a:solidFill>
                <a:latin typeface="Calibri"/>
                <a:ea typeface="Calibri"/>
                <a:cs typeface="Calibri"/>
                <a:sym typeface="Calibri"/>
              </a:endParaRPr>
            </a:p>
            <a:p>
              <a:pPr marL="285750" indent="-171450" algn="r">
                <a:buClr>
                  <a:schemeClr val="dk1"/>
                </a:buClr>
                <a:buSzPts val="1800"/>
              </a:pPr>
              <a:endParaRPr dirty="0">
                <a:solidFill>
                  <a:srgbClr val="FF0000"/>
                </a:solidFill>
                <a:latin typeface="Calibri"/>
                <a:ea typeface="Calibri"/>
                <a:cs typeface="Calibri"/>
                <a:sym typeface="Calibri"/>
              </a:endParaRPr>
            </a:p>
            <a:p>
              <a:pPr algn="r"/>
              <a:r>
                <a:rPr lang="en-US" dirty="0">
                  <a:solidFill>
                    <a:srgbClr val="FF0000"/>
                  </a:solidFill>
                  <a:latin typeface="Calibri"/>
                  <a:ea typeface="Calibri"/>
                  <a:cs typeface="Calibri"/>
                  <a:sym typeface="Calibri"/>
                </a:rPr>
                <a:t>← Macro substitutions		</a:t>
              </a:r>
              <a:endParaRPr dirty="0">
                <a:solidFill>
                  <a:srgbClr val="FF0000"/>
                </a:solidFill>
                <a:latin typeface="Calibri"/>
                <a:ea typeface="Calibri"/>
                <a:cs typeface="Calibri"/>
                <a:sym typeface="Calibri"/>
              </a:endParaRPr>
            </a:p>
          </p:txBody>
        </p:sp>
        <p:sp>
          <p:nvSpPr>
            <p:cNvPr id="518" name="Google Shape;518;p53"/>
            <p:cNvSpPr/>
            <p:nvPr/>
          </p:nvSpPr>
          <p:spPr>
            <a:xfrm>
              <a:off x="4405745" y="1579418"/>
              <a:ext cx="280555" cy="665018"/>
            </a:xfrm>
            <a:prstGeom prst="rightBrace">
              <a:avLst>
                <a:gd name="adj1" fmla="val 8333"/>
                <a:gd name="adj2" fmla="val 50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pSp>
      <p:sp>
        <p:nvSpPr>
          <p:cNvPr id="519" name="Google Shape;519;p53"/>
          <p:cNvSpPr txBox="1"/>
          <p:nvPr/>
        </p:nvSpPr>
        <p:spPr>
          <a:xfrm>
            <a:off x="7010401" y="1075004"/>
            <a:ext cx="2953987" cy="400110"/>
          </a:xfrm>
          <a:prstGeom prst="rect">
            <a:avLst/>
          </a:prstGeom>
          <a:noFill/>
          <a:ln>
            <a:noFill/>
          </a:ln>
        </p:spPr>
        <p:txBody>
          <a:bodyPr spcFirstLastPara="1" wrap="square" lIns="91425" tIns="45700" rIns="91425" bIns="45700" anchor="t" anchorCtr="0">
            <a:noAutofit/>
          </a:bodyPr>
          <a:lstStyle/>
          <a:p>
            <a:pPr algn="r"/>
            <a:r>
              <a:rPr lang="en-US" sz="2000" b="1">
                <a:solidFill>
                  <a:srgbClr val="FF0000"/>
                </a:solidFill>
                <a:latin typeface="Calibri"/>
                <a:ea typeface="Calibri"/>
                <a:cs typeface="Calibri"/>
                <a:sym typeface="Calibri"/>
              </a:rPr>
              <a:t>Handled by Preprocessor</a:t>
            </a:r>
            <a:endParaRPr sz="2000" b="1">
              <a:solidFill>
                <a:srgbClr val="FF0000"/>
              </a:solidFill>
              <a:latin typeface="Calibri"/>
              <a:ea typeface="Calibri"/>
              <a:cs typeface="Calibri"/>
              <a:sym typeface="Calibri"/>
            </a:endParaRPr>
          </a:p>
        </p:txBody>
      </p:sp>
      <p:sp>
        <p:nvSpPr>
          <p:cNvPr id="520" name="Google Shape;520;p53"/>
          <p:cNvSpPr/>
          <p:nvPr/>
        </p:nvSpPr>
        <p:spPr>
          <a:xfrm>
            <a:off x="1962913" y="3200400"/>
            <a:ext cx="9702218" cy="82296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285750" indent="-285750" algn="r"/>
            <a:endParaRPr>
              <a:solidFill>
                <a:srgbClr val="FF0000"/>
              </a:solidFill>
              <a:latin typeface="Calibri"/>
              <a:ea typeface="Calibri"/>
              <a:cs typeface="Calibri"/>
              <a:sym typeface="Calibri"/>
            </a:endParaRPr>
          </a:p>
        </p:txBody>
      </p:sp>
      <p:sp>
        <p:nvSpPr>
          <p:cNvPr id="521" name="Google Shape;521;p53"/>
          <p:cNvSpPr txBox="1"/>
          <p:nvPr/>
        </p:nvSpPr>
        <p:spPr>
          <a:xfrm>
            <a:off x="8584488" y="3240305"/>
            <a:ext cx="3080643" cy="646331"/>
          </a:xfrm>
          <a:prstGeom prst="rect">
            <a:avLst/>
          </a:prstGeom>
          <a:noFill/>
          <a:ln>
            <a:noFill/>
          </a:ln>
        </p:spPr>
        <p:txBody>
          <a:bodyPr spcFirstLastPara="1" wrap="square" lIns="91425" tIns="45700" rIns="91425" bIns="45700" anchor="t" anchorCtr="0">
            <a:noAutofit/>
          </a:bodyPr>
          <a:lstStyle/>
          <a:p>
            <a:pPr algn="r">
              <a:lnSpc>
                <a:spcPct val="90000"/>
              </a:lnSpc>
            </a:pPr>
            <a:r>
              <a:rPr lang="en-US" sz="2000" b="1" dirty="0">
                <a:solidFill>
                  <a:srgbClr val="FF0000"/>
                </a:solidFill>
                <a:latin typeface="Calibri"/>
                <a:ea typeface="Calibri"/>
                <a:cs typeface="Calibri"/>
                <a:sym typeface="Calibri"/>
              </a:rPr>
              <a:t>Remember rules of scope! </a:t>
            </a:r>
            <a:endParaRPr dirty="0"/>
          </a:p>
          <a:p>
            <a:pPr algn="r">
              <a:lnSpc>
                <a:spcPct val="90000"/>
              </a:lnSpc>
            </a:pPr>
            <a:r>
              <a:rPr lang="en-US" sz="2000" b="1" dirty="0">
                <a:solidFill>
                  <a:srgbClr val="FF0000"/>
                </a:solidFill>
                <a:latin typeface="Calibri"/>
                <a:ea typeface="Calibri"/>
                <a:cs typeface="Calibri"/>
                <a:sym typeface="Calibri"/>
              </a:rPr>
              <a:t>(internal vs. external)</a:t>
            </a:r>
            <a:endParaRPr sz="2000" b="1" dirty="0">
              <a:solidFill>
                <a:srgbClr val="FF0000"/>
              </a:solidFill>
              <a:latin typeface="Calibri"/>
              <a:ea typeface="Calibri"/>
              <a:cs typeface="Calibri"/>
              <a:sym typeface="Calibri"/>
            </a:endParaRPr>
          </a:p>
        </p:txBody>
      </p:sp>
      <p:sp>
        <p:nvSpPr>
          <p:cNvPr id="522" name="Google Shape;522;p53"/>
          <p:cNvSpPr/>
          <p:nvPr/>
        </p:nvSpPr>
        <p:spPr>
          <a:xfrm>
            <a:off x="1962913" y="4206240"/>
            <a:ext cx="9702218" cy="114300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285750" indent="-285750" algn="r"/>
            <a:endParaRPr>
              <a:solidFill>
                <a:srgbClr val="FF0000"/>
              </a:solidFill>
              <a:latin typeface="Calibri"/>
              <a:ea typeface="Calibri"/>
              <a:cs typeface="Calibri"/>
              <a:sym typeface="Calibri"/>
            </a:endParaRPr>
          </a:p>
        </p:txBody>
      </p:sp>
      <p:sp>
        <p:nvSpPr>
          <p:cNvPr id="523" name="Google Shape;523;p53"/>
          <p:cNvSpPr txBox="1"/>
          <p:nvPr/>
        </p:nvSpPr>
        <p:spPr>
          <a:xfrm>
            <a:off x="8077200" y="4423797"/>
            <a:ext cx="2953512" cy="707886"/>
          </a:xfrm>
          <a:prstGeom prst="rect">
            <a:avLst/>
          </a:prstGeom>
          <a:noFill/>
          <a:ln>
            <a:noFill/>
          </a:ln>
        </p:spPr>
        <p:txBody>
          <a:bodyPr spcFirstLastPara="1" wrap="square" lIns="91425" tIns="45700" rIns="91425" bIns="45700" anchor="t" anchorCtr="0">
            <a:noAutofit/>
          </a:bodyPr>
          <a:lstStyle/>
          <a:p>
            <a:pPr algn="r"/>
            <a:r>
              <a:rPr lang="en-US" sz="2000" b="1" dirty="0">
                <a:solidFill>
                  <a:srgbClr val="FF0000"/>
                </a:solidFill>
                <a:latin typeface="Calibri"/>
                <a:ea typeface="Calibri"/>
                <a:cs typeface="Calibri"/>
                <a:sym typeface="Calibri"/>
              </a:rPr>
              <a:t>Programs start at  </a:t>
            </a:r>
            <a:r>
              <a:rPr lang="en-US" b="1" dirty="0">
                <a:solidFill>
                  <a:srgbClr val="FF0000"/>
                </a:solidFill>
                <a:latin typeface="Courier New"/>
                <a:ea typeface="Courier New"/>
                <a:cs typeface="Courier New"/>
                <a:sym typeface="Courier New"/>
              </a:rPr>
              <a:t>main()</a:t>
            </a:r>
            <a:br>
              <a:rPr lang="en-US" b="1" dirty="0">
                <a:solidFill>
                  <a:srgbClr val="FF0000"/>
                </a:solidFill>
                <a:latin typeface="Courier New"/>
                <a:ea typeface="Courier New"/>
                <a:cs typeface="Courier New"/>
                <a:sym typeface="Courier New"/>
              </a:rPr>
            </a:br>
            <a:r>
              <a:rPr lang="en-US" b="1" dirty="0">
                <a:solidFill>
                  <a:srgbClr val="FF0000"/>
                </a:solidFill>
                <a:latin typeface="Courier New"/>
                <a:ea typeface="Courier New"/>
                <a:cs typeface="Courier New"/>
                <a:sym typeface="Courier New"/>
              </a:rPr>
              <a:t>main()</a:t>
            </a:r>
            <a:r>
              <a:rPr lang="en-US" sz="2000" b="1" dirty="0">
                <a:solidFill>
                  <a:srgbClr val="FF0000"/>
                </a:solidFill>
                <a:latin typeface="Calibri"/>
                <a:ea typeface="Calibri"/>
                <a:cs typeface="Calibri"/>
                <a:sym typeface="Calibri"/>
              </a:rPr>
              <a:t> must return </a:t>
            </a:r>
            <a:r>
              <a:rPr lang="en-US" b="1" dirty="0">
                <a:solidFill>
                  <a:srgbClr val="FF0000"/>
                </a:solidFill>
                <a:latin typeface="Courier New"/>
                <a:ea typeface="Courier New"/>
                <a:cs typeface="Courier New"/>
                <a:sym typeface="Courier New"/>
              </a:rPr>
              <a:t>int</a:t>
            </a:r>
            <a:endParaRPr sz="2000" b="1"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14926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51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1"/>
                                          </p:stCondLst>
                                        </p:cTn>
                                        <p:tgtEl>
                                          <p:spTgt spid="51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52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1"/>
                                          </p:stCondLst>
                                        </p:cTn>
                                        <p:tgtEl>
                                          <p:spTgt spid="52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Sample C Code</a:t>
            </a:r>
            <a:endParaRPr/>
          </a:p>
        </p:txBody>
      </p:sp>
      <p:sp>
        <p:nvSpPr>
          <p:cNvPr id="530" name="Google Shape;530;p54"/>
          <p:cNvSpPr txBox="1">
            <a:spLocks noGrp="1"/>
          </p:cNvSpPr>
          <p:nvPr>
            <p:ph type="body" idx="1"/>
          </p:nvPr>
        </p:nvSpPr>
        <p:spPr>
          <a:xfrm>
            <a:off x="609600" y="2011680"/>
            <a:ext cx="10972800" cy="4846320"/>
          </a:xfrm>
          <a:prstGeom prst="rect">
            <a:avLst/>
          </a:prstGeom>
          <a:noFill/>
          <a:ln>
            <a:noFill/>
          </a:ln>
        </p:spPr>
        <p:txBody>
          <a:bodyPr spcFirstLastPara="1" wrap="square" lIns="91425" tIns="45700" rIns="91425" bIns="45700" anchor="t" anchorCtr="0">
            <a:noAutofit/>
          </a:bodyPr>
          <a:lstStyle/>
          <a:p>
            <a:pPr marL="342900" indent="-342900">
              <a:lnSpc>
                <a:spcPct val="80000"/>
              </a:lnSpc>
              <a:spcBef>
                <a:spcPts val="0"/>
              </a:spcBef>
              <a:buNone/>
            </a:pPr>
            <a:r>
              <a:rPr lang="en-US" sz="2480" dirty="0">
                <a:latin typeface="Courier New"/>
                <a:ea typeface="Courier New"/>
                <a:cs typeface="Courier New"/>
                <a:sym typeface="Courier New"/>
              </a:rPr>
              <a:t>#include &lt;</a:t>
            </a:r>
            <a:r>
              <a:rPr lang="en-US" sz="2480" dirty="0" err="1">
                <a:latin typeface="Courier New"/>
                <a:ea typeface="Courier New"/>
                <a:cs typeface="Courier New"/>
                <a:sym typeface="Courier New"/>
              </a:rPr>
              <a:t>stdio.h</a:t>
            </a:r>
            <a:r>
              <a:rPr lang="en-US" sz="2480" dirty="0">
                <a:latin typeface="Courier New"/>
                <a:ea typeface="Courier New"/>
                <a:cs typeface="Courier New"/>
                <a:sym typeface="Courier New"/>
              </a:rPr>
              <a:t>&gt;</a:t>
            </a:r>
            <a:endParaRPr dirty="0"/>
          </a:p>
          <a:p>
            <a:pPr marL="342900" indent="-342900">
              <a:lnSpc>
                <a:spcPct val="80000"/>
              </a:lnSpc>
              <a:spcBef>
                <a:spcPts val="496"/>
              </a:spcBef>
              <a:buNone/>
            </a:pPr>
            <a:r>
              <a:rPr lang="en-US" sz="2480" dirty="0">
                <a:latin typeface="Courier New"/>
                <a:ea typeface="Courier New"/>
                <a:cs typeface="Courier New"/>
                <a:sym typeface="Courier New"/>
              </a:rPr>
              <a:t>#define REPEAT 5</a:t>
            </a:r>
            <a:endParaRPr dirty="0"/>
          </a:p>
          <a:p>
            <a:pPr marL="342900" indent="-342900">
              <a:lnSpc>
                <a:spcPct val="80000"/>
              </a:lnSpc>
              <a:spcBef>
                <a:spcPts val="496"/>
              </a:spcBef>
              <a:buNone/>
            </a:pPr>
            <a:endParaRPr sz="2480" dirty="0">
              <a:latin typeface="Courier New"/>
              <a:ea typeface="Courier New"/>
              <a:cs typeface="Courier New"/>
              <a:sym typeface="Courier New"/>
            </a:endParaRPr>
          </a:p>
          <a:p>
            <a:pPr marL="342900" indent="-342900">
              <a:lnSpc>
                <a:spcPct val="80000"/>
              </a:lnSpc>
              <a:spcBef>
                <a:spcPts val="496"/>
              </a:spcBef>
              <a:buNone/>
            </a:pPr>
            <a:r>
              <a:rPr lang="en-US" sz="2480" dirty="0">
                <a:latin typeface="Courier New"/>
                <a:ea typeface="Courier New"/>
                <a:cs typeface="Courier New"/>
                <a:sym typeface="Courier New"/>
              </a:rPr>
              <a:t>int main(int </a:t>
            </a:r>
            <a:r>
              <a:rPr lang="en-US" sz="2480" dirty="0" err="1">
                <a:latin typeface="Courier New"/>
                <a:ea typeface="Courier New"/>
                <a:cs typeface="Courier New"/>
                <a:sym typeface="Courier New"/>
              </a:rPr>
              <a:t>argc</a:t>
            </a:r>
            <a:r>
              <a:rPr lang="en-US" sz="2480" dirty="0">
                <a:latin typeface="Courier New"/>
                <a:ea typeface="Courier New"/>
                <a:cs typeface="Courier New"/>
                <a:sym typeface="Courier New"/>
              </a:rPr>
              <a:t>, char *</a:t>
            </a:r>
            <a:r>
              <a:rPr lang="en-US" sz="2480" dirty="0" err="1">
                <a:latin typeface="Courier New"/>
                <a:ea typeface="Courier New"/>
                <a:cs typeface="Courier New"/>
                <a:sym typeface="Courier New"/>
              </a:rPr>
              <a:t>argv</a:t>
            </a:r>
            <a:r>
              <a:rPr lang="en-US" sz="2480" dirty="0">
                <a:latin typeface="Courier New"/>
                <a:ea typeface="Courier New"/>
                <a:cs typeface="Courier New"/>
                <a:sym typeface="Courier New"/>
              </a:rPr>
              <a:t>[]) { </a:t>
            </a:r>
            <a:endParaRPr dirty="0"/>
          </a:p>
          <a:p>
            <a:pPr marL="342900" indent="-342900">
              <a:lnSpc>
                <a:spcPct val="80000"/>
              </a:lnSpc>
              <a:spcBef>
                <a:spcPts val="496"/>
              </a:spcBef>
              <a:buNone/>
            </a:pPr>
            <a:r>
              <a:rPr lang="en-US" sz="2480" dirty="0">
                <a:latin typeface="Courier New"/>
                <a:ea typeface="Courier New"/>
                <a:cs typeface="Courier New"/>
                <a:sym typeface="Courier New"/>
              </a:rPr>
              <a:t>	  int </a:t>
            </a:r>
            <a:r>
              <a:rPr lang="en-US" sz="2480" dirty="0" err="1">
                <a:latin typeface="Courier New"/>
                <a:ea typeface="Courier New"/>
                <a:cs typeface="Courier New"/>
                <a:sym typeface="Courier New"/>
              </a:rPr>
              <a:t>i</a:t>
            </a:r>
            <a:r>
              <a:rPr lang="en-US" sz="2480" dirty="0">
                <a:latin typeface="Courier New"/>
                <a:ea typeface="Courier New"/>
                <a:cs typeface="Courier New"/>
                <a:sym typeface="Courier New"/>
              </a:rPr>
              <a:t>;</a:t>
            </a:r>
            <a:endParaRPr dirty="0"/>
          </a:p>
          <a:p>
            <a:pPr marL="342900" indent="-342900">
              <a:lnSpc>
                <a:spcPct val="80000"/>
              </a:lnSpc>
              <a:spcBef>
                <a:spcPts val="496"/>
              </a:spcBef>
              <a:buNone/>
            </a:pPr>
            <a:r>
              <a:rPr lang="en-US" sz="2480" dirty="0">
                <a:latin typeface="Courier New"/>
                <a:ea typeface="Courier New"/>
                <a:cs typeface="Courier New"/>
                <a:sym typeface="Courier New"/>
              </a:rPr>
              <a:t>	  int n = 5;</a:t>
            </a:r>
            <a:endParaRPr dirty="0"/>
          </a:p>
          <a:p>
            <a:pPr marL="342900" indent="-342900">
              <a:lnSpc>
                <a:spcPct val="80000"/>
              </a:lnSpc>
              <a:spcBef>
                <a:spcPts val="496"/>
              </a:spcBef>
              <a:buNone/>
            </a:pPr>
            <a:r>
              <a:rPr lang="en-US" sz="2480" dirty="0">
                <a:latin typeface="Courier New"/>
                <a:ea typeface="Courier New"/>
                <a:cs typeface="Courier New"/>
                <a:sym typeface="Courier New"/>
              </a:rPr>
              <a:t>	  for (</a:t>
            </a:r>
            <a:r>
              <a:rPr lang="en-US" sz="2480" dirty="0" err="1">
                <a:latin typeface="Courier New"/>
                <a:ea typeface="Courier New"/>
                <a:cs typeface="Courier New"/>
                <a:sym typeface="Courier New"/>
              </a:rPr>
              <a:t>i</a:t>
            </a:r>
            <a:r>
              <a:rPr lang="en-US" sz="2480" dirty="0">
                <a:latin typeface="Courier New"/>
                <a:ea typeface="Courier New"/>
                <a:cs typeface="Courier New"/>
                <a:sym typeface="Courier New"/>
              </a:rPr>
              <a:t> = 0; </a:t>
            </a:r>
            <a:r>
              <a:rPr lang="en-US" sz="2480" dirty="0" err="1">
                <a:latin typeface="Courier New"/>
                <a:ea typeface="Courier New"/>
                <a:cs typeface="Courier New"/>
                <a:sym typeface="Courier New"/>
              </a:rPr>
              <a:t>i</a:t>
            </a:r>
            <a:r>
              <a:rPr lang="en-US" sz="2480" dirty="0">
                <a:latin typeface="Courier New"/>
                <a:ea typeface="Courier New"/>
                <a:cs typeface="Courier New"/>
                <a:sym typeface="Courier New"/>
              </a:rPr>
              <a:t> &lt; REPEAT; </a:t>
            </a:r>
            <a:r>
              <a:rPr lang="en-US" sz="2480" dirty="0" err="1">
                <a:latin typeface="Courier New"/>
                <a:ea typeface="Courier New"/>
                <a:cs typeface="Courier New"/>
                <a:sym typeface="Courier New"/>
              </a:rPr>
              <a:t>i</a:t>
            </a:r>
            <a:r>
              <a:rPr lang="en-US" sz="2480" dirty="0">
                <a:latin typeface="Courier New"/>
                <a:ea typeface="Courier New"/>
                <a:cs typeface="Courier New"/>
                <a:sym typeface="Courier New"/>
              </a:rPr>
              <a:t> = </a:t>
            </a:r>
            <a:r>
              <a:rPr lang="en-US" sz="2480" dirty="0" err="1">
                <a:latin typeface="Courier New"/>
                <a:ea typeface="Courier New"/>
                <a:cs typeface="Courier New"/>
                <a:sym typeface="Courier New"/>
              </a:rPr>
              <a:t>i</a:t>
            </a:r>
            <a:r>
              <a:rPr lang="en-US" sz="2480" dirty="0">
                <a:latin typeface="Courier New"/>
                <a:ea typeface="Courier New"/>
                <a:cs typeface="Courier New"/>
                <a:sym typeface="Courier New"/>
              </a:rPr>
              <a:t> + 1) {</a:t>
            </a:r>
            <a:endParaRPr dirty="0"/>
          </a:p>
          <a:p>
            <a:pPr marL="342900" indent="-342900">
              <a:lnSpc>
                <a:spcPct val="80000"/>
              </a:lnSpc>
              <a:spcBef>
                <a:spcPts val="496"/>
              </a:spcBef>
              <a:buNone/>
            </a:pPr>
            <a:r>
              <a:rPr lang="en-US" sz="2480" dirty="0">
                <a:latin typeface="Courier New"/>
                <a:ea typeface="Courier New"/>
                <a:cs typeface="Courier New"/>
                <a:sym typeface="Courier New"/>
              </a:rPr>
              <a:t>		 	</a:t>
            </a:r>
            <a:r>
              <a:rPr lang="en-US" sz="2480" dirty="0" err="1">
                <a:latin typeface="Courier New"/>
                <a:ea typeface="Courier New"/>
                <a:cs typeface="Courier New"/>
                <a:sym typeface="Courier New"/>
              </a:rPr>
              <a:t>printf</a:t>
            </a:r>
            <a:r>
              <a:rPr lang="en-US" sz="2480" dirty="0">
                <a:latin typeface="Courier New"/>
                <a:ea typeface="Courier New"/>
                <a:cs typeface="Courier New"/>
                <a:sym typeface="Courier New"/>
              </a:rPr>
              <a:t>("hello, world\n"); </a:t>
            </a:r>
            <a:endParaRPr dirty="0"/>
          </a:p>
          <a:p>
            <a:pPr marL="342900" indent="-342900">
              <a:lnSpc>
                <a:spcPct val="80000"/>
              </a:lnSpc>
              <a:spcBef>
                <a:spcPts val="496"/>
              </a:spcBef>
              <a:buNone/>
            </a:pPr>
            <a:r>
              <a:rPr lang="en-US" sz="2480" dirty="0">
                <a:latin typeface="Courier New"/>
                <a:ea typeface="Courier New"/>
                <a:cs typeface="Courier New"/>
                <a:sym typeface="Courier New"/>
              </a:rPr>
              <a:t>	  }</a:t>
            </a:r>
            <a:endParaRPr dirty="0"/>
          </a:p>
          <a:p>
            <a:pPr marL="342900" indent="-342900">
              <a:lnSpc>
                <a:spcPct val="80000"/>
              </a:lnSpc>
              <a:spcBef>
                <a:spcPts val="496"/>
              </a:spcBef>
              <a:buNone/>
            </a:pPr>
            <a:r>
              <a:rPr lang="en-US" sz="2480" dirty="0">
                <a:latin typeface="Courier New"/>
                <a:ea typeface="Courier New"/>
                <a:cs typeface="Courier New"/>
                <a:sym typeface="Courier New"/>
              </a:rPr>
              <a:t>	  return 0; </a:t>
            </a:r>
            <a:endParaRPr dirty="0"/>
          </a:p>
          <a:p>
            <a:pPr marL="342900" indent="-342900">
              <a:lnSpc>
                <a:spcPct val="80000"/>
              </a:lnSpc>
              <a:spcBef>
                <a:spcPts val="496"/>
              </a:spcBef>
              <a:buNone/>
            </a:pPr>
            <a:r>
              <a:rPr lang="en-US" sz="2480" dirty="0">
                <a:latin typeface="Courier New"/>
                <a:ea typeface="Courier New"/>
                <a:cs typeface="Courier New"/>
                <a:sym typeface="Courier New"/>
              </a:rPr>
              <a:t>} </a:t>
            </a:r>
            <a:endParaRPr dirty="0"/>
          </a:p>
        </p:txBody>
      </p:sp>
    </p:spTree>
    <p:extLst>
      <p:ext uri="{BB962C8B-B14F-4D97-AF65-F5344CB8AC3E}">
        <p14:creationId xmlns:p14="http://schemas.microsoft.com/office/powerpoint/2010/main" val="182332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C Syntax: </a:t>
            </a:r>
            <a:r>
              <a:rPr lang="en-US" sz="4200" b="1">
                <a:latin typeface="Courier New"/>
                <a:ea typeface="Courier New"/>
                <a:cs typeface="Courier New"/>
                <a:sym typeface="Courier New"/>
              </a:rPr>
              <a:t>main</a:t>
            </a:r>
            <a:endParaRPr sz="4200" b="1">
              <a:latin typeface="Courier New"/>
              <a:ea typeface="Courier New"/>
              <a:cs typeface="Courier New"/>
              <a:sym typeface="Courier New"/>
            </a:endParaRPr>
          </a:p>
        </p:txBody>
      </p:sp>
      <p:sp>
        <p:nvSpPr>
          <p:cNvPr id="540" name="Google Shape;540;p55"/>
          <p:cNvSpPr txBox="1">
            <a:spLocks noGrp="1"/>
          </p:cNvSpPr>
          <p:nvPr>
            <p:ph type="body" idx="1"/>
          </p:nvPr>
        </p:nvSpPr>
        <p:spPr>
          <a:xfrm>
            <a:off x="609600" y="2011680"/>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a:t>To get arguments to the main function, use:</a:t>
            </a:r>
            <a:endParaRPr dirty="0"/>
          </a:p>
          <a:p>
            <a:pPr marL="742950" lvl="1" indent="-285750">
              <a:spcBef>
                <a:spcPts val="520"/>
              </a:spcBef>
              <a:buSzPts val="2600"/>
            </a:pPr>
            <a:r>
              <a:rPr lang="en-US" sz="2600" dirty="0">
                <a:latin typeface="Courier New"/>
                <a:ea typeface="Courier New"/>
                <a:cs typeface="Courier New"/>
                <a:sym typeface="Courier New"/>
              </a:rPr>
              <a:t>int main(int </a:t>
            </a:r>
            <a:r>
              <a:rPr lang="en-US" sz="2600" dirty="0" err="1">
                <a:latin typeface="Courier New"/>
                <a:ea typeface="Courier New"/>
                <a:cs typeface="Courier New"/>
                <a:sym typeface="Courier New"/>
              </a:rPr>
              <a:t>argc</a:t>
            </a:r>
            <a:r>
              <a:rPr lang="en-US" sz="2600" dirty="0">
                <a:latin typeface="Courier New"/>
                <a:ea typeface="Courier New"/>
                <a:cs typeface="Courier New"/>
                <a:sym typeface="Courier New"/>
              </a:rPr>
              <a:t>, char *</a:t>
            </a:r>
            <a:r>
              <a:rPr lang="en-US" sz="2600" dirty="0" err="1">
                <a:latin typeface="Courier New"/>
                <a:ea typeface="Courier New"/>
                <a:cs typeface="Courier New"/>
                <a:sym typeface="Courier New"/>
              </a:rPr>
              <a:t>argv</a:t>
            </a:r>
            <a:r>
              <a:rPr lang="en-US" sz="2600" dirty="0">
                <a:latin typeface="Courier New"/>
                <a:ea typeface="Courier New"/>
                <a:cs typeface="Courier New"/>
                <a:sym typeface="Courier New"/>
              </a:rPr>
              <a:t>[])</a:t>
            </a:r>
            <a:endParaRPr dirty="0"/>
          </a:p>
          <a:p>
            <a:pPr marL="342900" indent="-342900"/>
            <a:r>
              <a:rPr lang="en-US" dirty="0"/>
              <a:t>What does this mean?</a:t>
            </a:r>
            <a:endParaRPr dirty="0"/>
          </a:p>
          <a:p>
            <a:pPr marL="742950" lvl="1" indent="-285750">
              <a:buClr>
                <a:srgbClr val="FF0000"/>
              </a:buClr>
            </a:pPr>
            <a:r>
              <a:rPr lang="en-US" sz="2600" dirty="0" err="1">
                <a:solidFill>
                  <a:srgbClr val="FF0000"/>
                </a:solidFill>
                <a:latin typeface="Courier New"/>
                <a:ea typeface="Courier New"/>
                <a:cs typeface="Courier New"/>
                <a:sym typeface="Courier New"/>
              </a:rPr>
              <a:t>argc</a:t>
            </a:r>
            <a:r>
              <a:rPr lang="en-US" dirty="0">
                <a:solidFill>
                  <a:srgbClr val="FF0000"/>
                </a:solidFill>
              </a:rPr>
              <a:t> </a:t>
            </a:r>
            <a:r>
              <a:rPr lang="en-US" dirty="0"/>
              <a:t>contains the number of strings on the command line (the executable path counts as one, plus one for each argument). </a:t>
            </a:r>
            <a:endParaRPr dirty="0"/>
          </a:p>
          <a:p>
            <a:pPr marL="742950" lvl="1" indent="-285750">
              <a:buClr>
                <a:srgbClr val="FF0000"/>
              </a:buClr>
            </a:pPr>
            <a:r>
              <a:rPr lang="en-US" sz="2600" dirty="0" err="1">
                <a:solidFill>
                  <a:srgbClr val="FF0000"/>
                </a:solidFill>
                <a:latin typeface="Courier New"/>
                <a:ea typeface="Courier New"/>
                <a:cs typeface="Courier New"/>
                <a:sym typeface="Courier New"/>
              </a:rPr>
              <a:t>argv</a:t>
            </a:r>
            <a:r>
              <a:rPr lang="en-US" dirty="0">
                <a:solidFill>
                  <a:srgbClr val="FF0000"/>
                </a:solidFill>
              </a:rPr>
              <a:t> </a:t>
            </a:r>
            <a:r>
              <a:rPr lang="en-US" dirty="0"/>
              <a:t>is an array containing </a:t>
            </a:r>
            <a:r>
              <a:rPr lang="en-US" i="1" dirty="0"/>
              <a:t>pointers</a:t>
            </a:r>
            <a:r>
              <a:rPr lang="en-US" dirty="0"/>
              <a:t> to the arguments as strings (more on pointers</a:t>
            </a:r>
            <a:r>
              <a:rPr lang="en-US" i="1" dirty="0"/>
              <a:t> </a:t>
            </a:r>
            <a:r>
              <a:rPr lang="en-US" dirty="0"/>
              <a:t>later)</a:t>
            </a:r>
            <a:endParaRPr dirty="0"/>
          </a:p>
        </p:txBody>
      </p:sp>
    </p:spTree>
    <p:extLst>
      <p:ext uri="{BB962C8B-B14F-4D97-AF65-F5344CB8AC3E}">
        <p14:creationId xmlns:p14="http://schemas.microsoft.com/office/powerpoint/2010/main" val="3340794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sz="4200" b="1">
                <a:latin typeface="Courier New"/>
                <a:ea typeface="Courier New"/>
                <a:cs typeface="Courier New"/>
                <a:sym typeface="Courier New"/>
              </a:rPr>
              <a:t>main</a:t>
            </a:r>
            <a:r>
              <a:rPr lang="en-US" b="1">
                <a:latin typeface="Courier"/>
                <a:ea typeface="Courier"/>
                <a:cs typeface="Courier"/>
                <a:sym typeface="Courier"/>
              </a:rPr>
              <a:t> </a:t>
            </a:r>
            <a:r>
              <a:rPr lang="en-US">
                <a:latin typeface="Courier"/>
                <a:ea typeface="Courier"/>
                <a:cs typeface="Courier"/>
                <a:sym typeface="Courier"/>
              </a:rPr>
              <a:t>Example</a:t>
            </a:r>
            <a:endParaRPr>
              <a:latin typeface="Courier"/>
              <a:ea typeface="Courier"/>
              <a:cs typeface="Courier"/>
              <a:sym typeface="Courier"/>
            </a:endParaRPr>
          </a:p>
        </p:txBody>
      </p:sp>
      <p:sp>
        <p:nvSpPr>
          <p:cNvPr id="550" name="Google Shape;550;p56"/>
          <p:cNvSpPr txBox="1">
            <a:spLocks noGrp="1"/>
          </p:cNvSpPr>
          <p:nvPr>
            <p:ph type="body" idx="1"/>
          </p:nvPr>
        </p:nvSpPr>
        <p:spPr>
          <a:xfrm>
            <a:off x="609600" y="2011680"/>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buNone/>
            </a:pPr>
            <a:r>
              <a:rPr lang="en-US" sz="3000" dirty="0">
                <a:latin typeface="Courier New"/>
                <a:ea typeface="Courier New"/>
                <a:cs typeface="Courier New"/>
                <a:sym typeface="Courier New"/>
              </a:rPr>
              <a:t>$ ./foo hello 87</a:t>
            </a:r>
            <a:endParaRPr dirty="0"/>
          </a:p>
          <a:p>
            <a:pPr marL="342900" indent="-342900"/>
            <a:r>
              <a:rPr lang="en-US" dirty="0"/>
              <a:t>Here </a:t>
            </a:r>
            <a:r>
              <a:rPr lang="en-US" sz="3000" dirty="0" err="1">
                <a:latin typeface="Courier New"/>
                <a:ea typeface="Courier New"/>
                <a:cs typeface="Courier New"/>
                <a:sym typeface="Courier New"/>
              </a:rPr>
              <a:t>argc</a:t>
            </a:r>
            <a:r>
              <a:rPr lang="en-US" sz="3000" dirty="0">
                <a:latin typeface="Courier New"/>
                <a:ea typeface="Courier New"/>
                <a:cs typeface="Courier New"/>
                <a:sym typeface="Courier New"/>
              </a:rPr>
              <a:t> = 3</a:t>
            </a:r>
            <a:r>
              <a:rPr lang="en-US" dirty="0"/>
              <a:t> and the array </a:t>
            </a:r>
            <a:r>
              <a:rPr lang="en-US" sz="3000" dirty="0" err="1">
                <a:latin typeface="Courier New"/>
                <a:ea typeface="Courier New"/>
                <a:cs typeface="Courier New"/>
                <a:sym typeface="Courier New"/>
              </a:rPr>
              <a:t>argv</a:t>
            </a:r>
            <a:r>
              <a:rPr lang="en-US" dirty="0"/>
              <a:t> contains pointers to the following strings:</a:t>
            </a:r>
            <a:br>
              <a:rPr lang="en-US" dirty="0"/>
            </a:br>
            <a:r>
              <a:rPr lang="en-US" sz="3000" dirty="0">
                <a:latin typeface="Courier New"/>
                <a:ea typeface="Courier New"/>
                <a:cs typeface="Courier New"/>
                <a:sym typeface="Courier New"/>
              </a:rPr>
              <a:t>	</a:t>
            </a:r>
            <a:r>
              <a:rPr lang="en-US" sz="3000" dirty="0" err="1">
                <a:latin typeface="Courier New"/>
                <a:ea typeface="Courier New"/>
                <a:cs typeface="Courier New"/>
                <a:sym typeface="Courier New"/>
              </a:rPr>
              <a:t>argv</a:t>
            </a:r>
            <a:r>
              <a:rPr lang="en-US" sz="3000" dirty="0">
                <a:latin typeface="Courier New"/>
                <a:ea typeface="Courier New"/>
                <a:cs typeface="Courier New"/>
                <a:sym typeface="Courier New"/>
              </a:rPr>
              <a:t>[0] = "./foo"</a:t>
            </a:r>
            <a:br>
              <a:rPr lang="en-US" sz="3000" dirty="0">
                <a:latin typeface="Courier New"/>
                <a:ea typeface="Courier New"/>
                <a:cs typeface="Courier New"/>
                <a:sym typeface="Courier New"/>
              </a:rPr>
            </a:br>
            <a:r>
              <a:rPr lang="en-US" sz="3000" dirty="0">
                <a:latin typeface="Courier New"/>
                <a:ea typeface="Courier New"/>
                <a:cs typeface="Courier New"/>
                <a:sym typeface="Courier New"/>
              </a:rPr>
              <a:t>	</a:t>
            </a:r>
            <a:r>
              <a:rPr lang="en-US" sz="3000" dirty="0" err="1">
                <a:latin typeface="Courier New"/>
                <a:ea typeface="Courier New"/>
                <a:cs typeface="Courier New"/>
                <a:sym typeface="Courier New"/>
              </a:rPr>
              <a:t>argv</a:t>
            </a:r>
            <a:r>
              <a:rPr lang="en-US" sz="3000" dirty="0">
                <a:latin typeface="Courier New"/>
                <a:ea typeface="Courier New"/>
                <a:cs typeface="Courier New"/>
                <a:sym typeface="Courier New"/>
              </a:rPr>
              <a:t>[1] = "hello"</a:t>
            </a:r>
            <a:br>
              <a:rPr lang="en-US" sz="3000" dirty="0">
                <a:latin typeface="Courier New"/>
                <a:ea typeface="Courier New"/>
                <a:cs typeface="Courier New"/>
                <a:sym typeface="Courier New"/>
              </a:rPr>
            </a:br>
            <a:r>
              <a:rPr lang="en-US" sz="3000" dirty="0">
                <a:latin typeface="Courier New"/>
                <a:ea typeface="Courier New"/>
                <a:cs typeface="Courier New"/>
                <a:sym typeface="Courier New"/>
              </a:rPr>
              <a:t>	</a:t>
            </a:r>
            <a:r>
              <a:rPr lang="en-US" sz="3000" dirty="0" err="1">
                <a:latin typeface="Courier New"/>
                <a:ea typeface="Courier New"/>
                <a:cs typeface="Courier New"/>
                <a:sym typeface="Courier New"/>
              </a:rPr>
              <a:t>argv</a:t>
            </a:r>
            <a:r>
              <a:rPr lang="en-US" sz="3000" dirty="0">
                <a:latin typeface="Courier New"/>
                <a:ea typeface="Courier New"/>
                <a:cs typeface="Courier New"/>
                <a:sym typeface="Courier New"/>
              </a:rPr>
              <a:t>[2] = "87"</a:t>
            </a:r>
            <a:endParaRPr dirty="0"/>
          </a:p>
          <a:p>
            <a:pPr marL="342900" indent="-342900">
              <a:spcBef>
                <a:spcPts val="715"/>
              </a:spcBef>
              <a:buSzPts val="3575"/>
            </a:pPr>
            <a:r>
              <a:rPr lang="en-US" sz="3575" dirty="0"/>
              <a:t>We will cover pointers and strings later</a:t>
            </a:r>
            <a:endParaRPr dirty="0"/>
          </a:p>
        </p:txBody>
      </p:sp>
    </p:spTree>
    <p:extLst>
      <p:ext uri="{BB962C8B-B14F-4D97-AF65-F5344CB8AC3E}">
        <p14:creationId xmlns:p14="http://schemas.microsoft.com/office/powerpoint/2010/main" val="47590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C Syntax: Variable Declarations</a:t>
            </a:r>
            <a:endParaRPr/>
          </a:p>
        </p:txBody>
      </p:sp>
      <p:sp>
        <p:nvSpPr>
          <p:cNvPr id="560" name="Google Shape;560;p57"/>
          <p:cNvSpPr txBox="1">
            <a:spLocks noGrp="1"/>
          </p:cNvSpPr>
          <p:nvPr>
            <p:ph type="body" idx="1"/>
          </p:nvPr>
        </p:nvSpPr>
        <p:spPr>
          <a:xfrm>
            <a:off x="609600" y="1875156"/>
            <a:ext cx="10972800" cy="484632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960"/>
            </a:pPr>
            <a:r>
              <a:rPr lang="en-US" sz="2960" i="1" dirty="0"/>
              <a:t>All </a:t>
            </a:r>
            <a:r>
              <a:rPr lang="en-US" sz="2960" dirty="0"/>
              <a:t>variable declarations must appear before they are used (e.g. at the beginning of a block of code)</a:t>
            </a:r>
            <a:endParaRPr dirty="0"/>
          </a:p>
          <a:p>
            <a:pPr marL="342900" indent="-342900">
              <a:spcBef>
                <a:spcPts val="592"/>
              </a:spcBef>
              <a:buClr>
                <a:srgbClr val="FF0000"/>
              </a:buClr>
              <a:buSzPts val="2960"/>
            </a:pPr>
            <a:r>
              <a:rPr lang="en-US" sz="2960" dirty="0">
                <a:solidFill>
                  <a:srgbClr val="FF0000"/>
                </a:solidFill>
              </a:rPr>
              <a:t>A variable may be initialized in its declaration; </a:t>
            </a:r>
            <a:br>
              <a:rPr lang="en-US" sz="2960" dirty="0">
                <a:solidFill>
                  <a:srgbClr val="FF0000"/>
                </a:solidFill>
              </a:rPr>
            </a:br>
            <a:r>
              <a:rPr lang="en-US" sz="2960" dirty="0">
                <a:solidFill>
                  <a:srgbClr val="FF0000"/>
                </a:solidFill>
              </a:rPr>
              <a:t>if not, it holds garbage!</a:t>
            </a:r>
            <a:endParaRPr dirty="0"/>
          </a:p>
          <a:p>
            <a:pPr marL="342900" indent="-342900">
              <a:spcBef>
                <a:spcPts val="592"/>
              </a:spcBef>
              <a:buSzPts val="2960"/>
            </a:pPr>
            <a:r>
              <a:rPr lang="en-US" sz="2960" dirty="0"/>
              <a:t>Variables of the same type may be declared on the same line</a:t>
            </a:r>
            <a:endParaRPr dirty="0"/>
          </a:p>
          <a:p>
            <a:pPr marL="342900" indent="-342900">
              <a:spcBef>
                <a:spcPts val="592"/>
              </a:spcBef>
              <a:buSzPts val="2960"/>
            </a:pPr>
            <a:r>
              <a:rPr lang="en-US" sz="2960" dirty="0"/>
              <a:t>Examples of declarations:</a:t>
            </a:r>
            <a:endParaRPr dirty="0"/>
          </a:p>
          <a:p>
            <a:pPr marL="742950" lvl="1" indent="-285750">
              <a:spcBef>
                <a:spcPts val="518"/>
              </a:spcBef>
              <a:buSzPts val="2590"/>
            </a:pPr>
            <a:r>
              <a:rPr lang="en-US" sz="2590" dirty="0"/>
              <a:t>Correct: 	</a:t>
            </a:r>
            <a:r>
              <a:rPr lang="en-US" sz="2405" dirty="0">
                <a:latin typeface="Courier New"/>
                <a:ea typeface="Courier New"/>
                <a:cs typeface="Courier New"/>
                <a:sym typeface="Courier New"/>
              </a:rPr>
              <a:t>int x;</a:t>
            </a:r>
            <a:br>
              <a:rPr lang="en-US" sz="2405" dirty="0">
                <a:latin typeface="Courier New"/>
                <a:ea typeface="Courier New"/>
                <a:cs typeface="Courier New"/>
                <a:sym typeface="Courier New"/>
              </a:rPr>
            </a:br>
            <a:r>
              <a:rPr lang="en-US" sz="2405" dirty="0">
                <a:latin typeface="Courier New"/>
                <a:ea typeface="Courier New"/>
                <a:cs typeface="Courier New"/>
                <a:sym typeface="Courier New"/>
              </a:rPr>
              <a:t>			int a, b=10, c;</a:t>
            </a:r>
            <a:endParaRPr dirty="0"/>
          </a:p>
          <a:p>
            <a:pPr marL="742950" lvl="1" indent="-285750">
              <a:spcBef>
                <a:spcPts val="518"/>
              </a:spcBef>
              <a:buSzPts val="2590"/>
              <a:buFont typeface="Merriweather Sans"/>
              <a:buChar char="–"/>
            </a:pPr>
            <a:r>
              <a:rPr lang="en-US" sz="2590" dirty="0"/>
              <a:t>Incorrect:</a:t>
            </a:r>
            <a:r>
              <a:rPr lang="en-US" sz="2590" dirty="0">
                <a:latin typeface="Courier"/>
                <a:ea typeface="Courier"/>
                <a:cs typeface="Courier"/>
                <a:sym typeface="Courier"/>
              </a:rPr>
              <a:t> </a:t>
            </a:r>
            <a:r>
              <a:rPr lang="en-US" sz="2405" dirty="0">
                <a:latin typeface="Courier New"/>
                <a:ea typeface="Courier New"/>
                <a:cs typeface="Courier New"/>
                <a:sym typeface="Courier New"/>
              </a:rPr>
              <a:t>short x=1, float y=1.0;</a:t>
            </a:r>
            <a:endParaRPr sz="2405" dirty="0">
              <a:latin typeface="Courier New"/>
              <a:ea typeface="Courier New"/>
              <a:cs typeface="Courier New"/>
              <a:sym typeface="Courier New"/>
            </a:endParaRPr>
          </a:p>
          <a:p>
            <a:pPr marL="2286000" indent="0">
              <a:spcBef>
                <a:spcPts val="518"/>
              </a:spcBef>
              <a:buNone/>
            </a:pPr>
            <a:r>
              <a:rPr lang="en-US" sz="2405" dirty="0">
                <a:latin typeface="Courier New"/>
                <a:ea typeface="Courier New"/>
                <a:cs typeface="Courier New"/>
                <a:sym typeface="Courier New"/>
              </a:rPr>
              <a:t>z = ‘c’;</a:t>
            </a:r>
            <a:endParaRPr sz="2405" dirty="0">
              <a:latin typeface="Courier New"/>
              <a:ea typeface="Courier New"/>
              <a:cs typeface="Courier New"/>
              <a:sym typeface="Courier New"/>
            </a:endParaRPr>
          </a:p>
        </p:txBody>
      </p:sp>
    </p:spTree>
    <p:extLst>
      <p:ext uri="{BB962C8B-B14F-4D97-AF65-F5344CB8AC3E}">
        <p14:creationId xmlns:p14="http://schemas.microsoft.com/office/powerpoint/2010/main" val="112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TotalTime>
  <Words>2338</Words>
  <Application>Microsoft Macintosh PowerPoint</Application>
  <PresentationFormat>Widescreen</PresentationFormat>
  <Paragraphs>401</Paragraphs>
  <Slides>33</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Calibri Light</vt:lpstr>
      <vt:lpstr>Consolas</vt:lpstr>
      <vt:lpstr>Courier</vt:lpstr>
      <vt:lpstr>Courier New</vt:lpstr>
      <vt:lpstr>DejaVu Sans Mono</vt:lpstr>
      <vt:lpstr>Merriweather Sans</vt:lpstr>
      <vt:lpstr>StarSymbol</vt:lpstr>
      <vt:lpstr>Office Theme</vt:lpstr>
      <vt:lpstr>Office Theme</vt:lpstr>
      <vt:lpstr>PowerPoint Presentation</vt:lpstr>
      <vt:lpstr>Introduction</vt:lpstr>
      <vt:lpstr>C Concepts</vt:lpstr>
      <vt:lpstr>PowerPoint Presentation</vt:lpstr>
      <vt:lpstr>Generic C Program Layout</vt:lpstr>
      <vt:lpstr>Sample C Code</vt:lpstr>
      <vt:lpstr>C Syntax: main</vt:lpstr>
      <vt:lpstr>main Example</vt:lpstr>
      <vt:lpstr>C Syntax: Variable Declarations</vt:lpstr>
      <vt:lpstr>C Syntax: True or False</vt:lpstr>
      <vt:lpstr>C Syntax: Control Flow</vt:lpstr>
      <vt:lpstr>C Syntax: Control Flow</vt:lpstr>
      <vt:lpstr>switch and break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Pointer Arithmetic</vt:lpstr>
      <vt:lpstr>Pointer Arithmetic</vt:lpstr>
      <vt:lpstr>Pointer Arithmetic</vt:lpstr>
      <vt:lpstr>PowerPoint Presentation</vt:lpstr>
      <vt:lpstr>(REVIEW) Operator Precedence</vt:lpstr>
      <vt:lpstr>Increment and Dereference</vt:lpstr>
      <vt:lpstr>Agenda</vt:lpstr>
      <vt:lpstr>Pointers and Allocation</vt:lpstr>
      <vt:lpstr>Pointers and Structures</vt:lpstr>
      <vt:lpstr>Pointers to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Arrvindh Shriraman</cp:lastModifiedBy>
  <cp:revision>60</cp:revision>
  <dcterms:modified xsi:type="dcterms:W3CDTF">2020-05-13T20:53:22Z</dcterms:modified>
</cp:coreProperties>
</file>