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79" r:id="rId10"/>
    <p:sldId id="288" r:id="rId11"/>
    <p:sldId id="289" r:id="rId12"/>
    <p:sldId id="290" r:id="rId13"/>
    <p:sldId id="291" r:id="rId14"/>
    <p:sldId id="281" r:id="rId15"/>
    <p:sldId id="261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5" autoAdjust="0"/>
    <p:restoredTop sz="93260"/>
  </p:normalViewPr>
  <p:slideViewPr>
    <p:cSldViewPr snapToGrid="0" snapToObjects="1">
      <p:cViewPr varScale="1">
        <p:scale>
          <a:sx n="51" d="100"/>
          <a:sy n="51" d="100"/>
        </p:scale>
        <p:origin x="3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9530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426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0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2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0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0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62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66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5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70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1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72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2max.pro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2max.pro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2max.pro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926516" y="12080556"/>
            <a:ext cx="9099299" cy="993476"/>
            <a:chOff x="0" y="-6746"/>
            <a:chExt cx="9099298" cy="993474"/>
          </a:xfrm>
        </p:grpSpPr>
        <p:sp>
          <p:nvSpPr>
            <p:cNvPr id="20" name="Shape 20"/>
            <p:cNvSpPr/>
            <p:nvPr/>
          </p:nvSpPr>
          <p:spPr>
            <a:xfrm>
              <a:off x="994592" y="-6747"/>
              <a:ext cx="3170982" cy="549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437452"/>
              <a:ext cx="8108667" cy="549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3237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78835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904433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330031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20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926516" y="12080556"/>
            <a:ext cx="9099299" cy="993476"/>
            <a:chOff x="0" y="-6746"/>
            <a:chExt cx="9099298" cy="993474"/>
          </a:xfrm>
        </p:grpSpPr>
        <p:sp>
          <p:nvSpPr>
            <p:cNvPr id="20" name="Shape 20"/>
            <p:cNvSpPr/>
            <p:nvPr/>
          </p:nvSpPr>
          <p:spPr>
            <a:xfrm>
              <a:off x="994592" y="-6747"/>
              <a:ext cx="3170982" cy="549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437452"/>
              <a:ext cx="8108667" cy="549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819037" y="4603683"/>
            <a:ext cx="4218709" cy="4218709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244635" y="4603683"/>
            <a:ext cx="4218709" cy="4218709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747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0608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83822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414180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7394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7909665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926516" y="12080556"/>
            <a:ext cx="9099299" cy="993476"/>
            <a:chOff x="0" y="-6746"/>
            <a:chExt cx="9099298" cy="993474"/>
          </a:xfrm>
        </p:grpSpPr>
        <p:sp>
          <p:nvSpPr>
            <p:cNvPr id="20" name="Shape 20"/>
            <p:cNvSpPr/>
            <p:nvPr/>
          </p:nvSpPr>
          <p:spPr>
            <a:xfrm>
              <a:off x="994592" y="-6747"/>
              <a:ext cx="3170982" cy="549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r>
                <a:rPr>
                  <a:hlinkClick r:id="rId2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437452"/>
              <a:ext cx="8108667" cy="549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1160859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0608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3822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14180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37394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909665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0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26"/>
          <p:cNvSpPr>
            <a:spLocks noGrp="1"/>
          </p:cNvSpPr>
          <p:nvPr>
            <p:ph type="pic" sz="quarter" idx="31"/>
          </p:nvPr>
        </p:nvSpPr>
        <p:spPr>
          <a:xfrm rot="10800000">
            <a:off x="12372093" y="-409699"/>
            <a:ext cx="2391533" cy="2391533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493977" y="-172262"/>
            <a:ext cx="7375525" cy="737552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491405" y="-2606491"/>
            <a:ext cx="9793865" cy="979386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5612736" y="10504048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4213157" y="13334728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7" name="Picture Placeholder 26"/>
          <p:cNvSpPr>
            <a:spLocks noGrp="1"/>
          </p:cNvSpPr>
          <p:nvPr>
            <p:ph type="pic" sz="quarter" idx="20"/>
          </p:nvPr>
        </p:nvSpPr>
        <p:spPr>
          <a:xfrm rot="10800000">
            <a:off x="6998936" y="10276639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6"/>
          <p:cNvSpPr>
            <a:spLocks noGrp="1"/>
          </p:cNvSpPr>
          <p:nvPr>
            <p:ph type="pic" sz="quarter" idx="21"/>
          </p:nvPr>
        </p:nvSpPr>
        <p:spPr>
          <a:xfrm rot="10800000">
            <a:off x="8441346" y="7436277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6"/>
          <p:cNvSpPr>
            <a:spLocks noGrp="1"/>
          </p:cNvSpPr>
          <p:nvPr>
            <p:ph type="pic" sz="quarter" idx="26"/>
          </p:nvPr>
        </p:nvSpPr>
        <p:spPr>
          <a:xfrm rot="10800000">
            <a:off x="13810586" y="2440592"/>
            <a:ext cx="4716985" cy="471698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Picture Placeholder 26"/>
          <p:cNvSpPr>
            <a:spLocks noGrp="1"/>
          </p:cNvSpPr>
          <p:nvPr>
            <p:ph type="pic" sz="quarter" idx="29"/>
          </p:nvPr>
        </p:nvSpPr>
        <p:spPr>
          <a:xfrm rot="10800000">
            <a:off x="17566368" y="-409697"/>
            <a:ext cx="2409047" cy="2409047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7" name="Picture Placeholder 26"/>
          <p:cNvSpPr>
            <a:spLocks noGrp="1"/>
          </p:cNvSpPr>
          <p:nvPr>
            <p:ph type="pic" sz="quarter" idx="30"/>
          </p:nvPr>
        </p:nvSpPr>
        <p:spPr>
          <a:xfrm rot="10800000">
            <a:off x="22878363" y="-290414"/>
            <a:ext cx="3156111" cy="3156111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239624" y="-977900"/>
            <a:ext cx="7375525" cy="737552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332355" y="7881952"/>
            <a:ext cx="7152549" cy="715254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679056" y="7628405"/>
            <a:ext cx="4217055" cy="421705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286711" y="12234256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-789048" y="12228783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6"/>
          <p:cNvSpPr>
            <a:spLocks noGrp="1"/>
          </p:cNvSpPr>
          <p:nvPr>
            <p:ph type="pic" sz="quarter" idx="19"/>
          </p:nvPr>
        </p:nvSpPr>
        <p:spPr>
          <a:xfrm rot="10800000">
            <a:off x="5587336" y="13115154"/>
            <a:ext cx="2386059" cy="2386059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6"/>
          <p:cNvSpPr>
            <a:spLocks noGrp="1"/>
          </p:cNvSpPr>
          <p:nvPr>
            <p:ph type="pic" sz="quarter" idx="22"/>
          </p:nvPr>
        </p:nvSpPr>
        <p:spPr>
          <a:xfrm rot="10800000">
            <a:off x="1581809" y="2528771"/>
            <a:ext cx="8927655" cy="892765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6"/>
          <p:cNvSpPr>
            <a:spLocks noGrp="1"/>
          </p:cNvSpPr>
          <p:nvPr>
            <p:ph type="pic" sz="quarter" idx="23"/>
          </p:nvPr>
        </p:nvSpPr>
        <p:spPr>
          <a:xfrm rot="10800000">
            <a:off x="581520" y="11968257"/>
            <a:ext cx="5245092" cy="5245092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6"/>
          <p:cNvSpPr>
            <a:spLocks noGrp="1"/>
          </p:cNvSpPr>
          <p:nvPr>
            <p:ph type="pic" sz="quarter" idx="24"/>
          </p:nvPr>
        </p:nvSpPr>
        <p:spPr>
          <a:xfrm rot="10800000">
            <a:off x="-2881174" y="6622096"/>
            <a:ext cx="5778987" cy="5778987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6"/>
          <p:cNvSpPr>
            <a:spLocks noGrp="1"/>
          </p:cNvSpPr>
          <p:nvPr>
            <p:ph type="pic" sz="quarter" idx="25"/>
          </p:nvPr>
        </p:nvSpPr>
        <p:spPr>
          <a:xfrm>
            <a:off x="1777397" y="-6178730"/>
            <a:ext cx="8468247" cy="8468247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icture Placeholder 26"/>
          <p:cNvSpPr>
            <a:spLocks noGrp="1"/>
          </p:cNvSpPr>
          <p:nvPr>
            <p:ph type="pic" sz="quarter" idx="27"/>
          </p:nvPr>
        </p:nvSpPr>
        <p:spPr>
          <a:xfrm rot="10800000">
            <a:off x="17693105" y="12063607"/>
            <a:ext cx="4182223" cy="4182223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6"/>
          <p:cNvSpPr>
            <a:spLocks noGrp="1"/>
          </p:cNvSpPr>
          <p:nvPr>
            <p:ph type="pic" sz="quarter" idx="28"/>
          </p:nvPr>
        </p:nvSpPr>
        <p:spPr>
          <a:xfrm rot="10800000">
            <a:off x="19978698" y="7436275"/>
            <a:ext cx="8959965" cy="8959965"/>
          </a:xfrm>
          <a:prstGeom prst="triangl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98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60413" y="11525250"/>
            <a:ext cx="453650" cy="446276"/>
          </a:xfrm>
        </p:spPr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14824" y="2428874"/>
            <a:ext cx="15754351" cy="1714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14824" y="4143374"/>
            <a:ext cx="15754351" cy="6905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7" r:id="rId5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29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928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156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2198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283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3468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4103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4738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5373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599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</p:sp>
      <p:sp>
        <p:nvSpPr>
          <p:cNvPr id="9" name="Shape 70"/>
          <p:cNvSpPr/>
          <p:nvPr/>
        </p:nvSpPr>
        <p:spPr>
          <a:xfrm>
            <a:off x="-33302" y="-1399"/>
            <a:ext cx="10295978" cy="1373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" y="0"/>
                </a:moveTo>
                <a:lnTo>
                  <a:pt x="7396" y="0"/>
                </a:lnTo>
                <a:lnTo>
                  <a:pt x="21476" y="10546"/>
                </a:lnTo>
                <a:cubicBezTo>
                  <a:pt x="21557" y="10619"/>
                  <a:pt x="21600" y="10711"/>
                  <a:pt x="21598" y="10806"/>
                </a:cubicBezTo>
                <a:cubicBezTo>
                  <a:pt x="21596" y="10908"/>
                  <a:pt x="21542" y="11006"/>
                  <a:pt x="21446" y="11079"/>
                </a:cubicBezTo>
                <a:lnTo>
                  <a:pt x="7413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4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sp>
        <p:nvSpPr>
          <p:cNvPr id="10" name="Shape 71"/>
          <p:cNvSpPr/>
          <p:nvPr/>
        </p:nvSpPr>
        <p:spPr>
          <a:xfrm>
            <a:off x="4011460" y="7229267"/>
            <a:ext cx="13179215" cy="6489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3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sp>
        <p:nvSpPr>
          <p:cNvPr id="11" name="Shape 72"/>
          <p:cNvSpPr/>
          <p:nvPr/>
        </p:nvSpPr>
        <p:spPr>
          <a:xfrm>
            <a:off x="3989415" y="-11860"/>
            <a:ext cx="15139516" cy="1373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sp>
        <p:nvSpPr>
          <p:cNvPr id="17" name="Shape 73"/>
          <p:cNvSpPr/>
          <p:nvPr/>
        </p:nvSpPr>
        <p:spPr>
          <a:xfrm>
            <a:off x="22988658" y="-9419"/>
            <a:ext cx="1410214" cy="1468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sp>
        <p:nvSpPr>
          <p:cNvPr id="18" name="Shape 74"/>
          <p:cNvSpPr txBox="1">
            <a:spLocks/>
          </p:cNvSpPr>
          <p:nvPr/>
        </p:nvSpPr>
        <p:spPr>
          <a:xfrm>
            <a:off x="1124355" y="5525840"/>
            <a:ext cx="6582731" cy="1350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sz="9600" b="1" dirty="0">
                <a:latin typeface="NanumSquareOTF" charset="-127"/>
                <a:ea typeface="NanumSquareOTF" charset="-127"/>
                <a:cs typeface="NanumSquareOTF" charset="-127"/>
              </a:rPr>
              <a:t>SOS Finder</a:t>
            </a:r>
          </a:p>
        </p:txBody>
      </p:sp>
      <p:sp>
        <p:nvSpPr>
          <p:cNvPr id="19" name="Shape 75"/>
          <p:cNvSpPr/>
          <p:nvPr/>
        </p:nvSpPr>
        <p:spPr>
          <a:xfrm>
            <a:off x="1166115" y="6876487"/>
            <a:ext cx="8108513" cy="8679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  <a:latin typeface="NanumSquareOTF" charset="-127"/>
                <a:ea typeface="NanumSquareOTF" charset="-127"/>
                <a:cs typeface="NanumSquareOTF" charset="-127"/>
              </a:rPr>
              <a:t>Sick Open-source Software Finder</a:t>
            </a:r>
            <a:endParaRPr sz="4000" b="1" dirty="0">
              <a:solidFill>
                <a:schemeClr val="accent1"/>
              </a:solidFill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sp>
        <p:nvSpPr>
          <p:cNvPr id="12" name="Shape 75"/>
          <p:cNvSpPr/>
          <p:nvPr/>
        </p:nvSpPr>
        <p:spPr>
          <a:xfrm>
            <a:off x="20422419" y="11485830"/>
            <a:ext cx="3757730" cy="1916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ko-KR" altLang="en-US" sz="4000" b="1" dirty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en-US" altLang="ko-KR" sz="4000" b="1" dirty="0" smtClean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SOFA</a:t>
            </a:r>
            <a:endParaRPr lang="en-US" altLang="ko-KR" sz="4000" b="1" dirty="0">
              <a:solidFill>
                <a:schemeClr val="accent4"/>
              </a:solidFill>
              <a:latin typeface="NanumSquareOTF" charset="-127"/>
              <a:ea typeface="NanumSquareOTF" charset="-127"/>
              <a:cs typeface="NanumSquareOTF" charset="-127"/>
            </a:endParaRPr>
          </a:p>
          <a:p>
            <a:r>
              <a:rPr lang="ko-KR" altLang="en-US" sz="4000" b="1" dirty="0" smtClean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ko-KR" altLang="en-US" sz="4000" b="1" dirty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박민경 </a:t>
            </a:r>
            <a:r>
              <a:rPr lang="ko-KR" altLang="en-US" sz="4000" b="1" dirty="0" smtClean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차진원</a:t>
            </a:r>
            <a:endParaRPr lang="en-US" altLang="ko-KR" sz="4000" b="1" dirty="0">
              <a:solidFill>
                <a:schemeClr val="accent4"/>
              </a:solidFill>
              <a:latin typeface="NanumSquareOTF" charset="-127"/>
              <a:ea typeface="NanumSquareOTF" charset="-127"/>
              <a:cs typeface="NanumSquareOTF" charset="-127"/>
            </a:endParaRPr>
          </a:p>
          <a:p>
            <a:r>
              <a:rPr lang="ko-KR" altLang="en-US" sz="4000" b="1" dirty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ko-KR" altLang="en-US" sz="4000" b="1" dirty="0" smtClean="0">
                <a:solidFill>
                  <a:schemeClr val="accent4"/>
                </a:solidFill>
                <a:latin typeface="NanumSquareOTF" charset="-127"/>
                <a:ea typeface="NanumSquareOTF" charset="-127"/>
                <a:cs typeface="NanumSquareOTF" charset="-127"/>
              </a:rPr>
              <a:t>남혜인 강지형</a:t>
            </a:r>
            <a:endParaRPr sz="4000" b="1" dirty="0">
              <a:solidFill>
                <a:schemeClr val="accent4"/>
              </a:solidFill>
              <a:latin typeface="NanumSquareOTF" charset="-127"/>
              <a:ea typeface="NanumSquareOTF" charset="-127"/>
              <a:cs typeface="NanumSquare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174851"/>
      </p:ext>
    </p:extLst>
  </p:cSld>
  <p:clrMapOvr>
    <a:masterClrMapping/>
  </p:clrMapOvr>
  <p:transition spd="med"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3.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CSS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코드 모듈화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25" y="3471808"/>
            <a:ext cx="15422083" cy="983909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텍스트 상자 5"/>
          <p:cNvSpPr txBox="1"/>
          <p:nvPr/>
        </p:nvSpPr>
        <p:spPr>
          <a:xfrm>
            <a:off x="2074984" y="2388520"/>
            <a:ext cx="7559253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변경 후 </a:t>
            </a:r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코드 </a:t>
            </a:r>
            <a:r>
              <a:rPr kumimoji="0" lang="en-US" altLang="ko-KR" sz="5000" b="1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:</a:t>
            </a:r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 </a:t>
            </a:r>
            <a:r>
              <a:rPr lang="en-US" altLang="ko-KR" sz="5000" b="1" dirty="0" err="1" smtClean="0">
                <a:latin typeface="NanumSquareOTF" charset="-127"/>
                <a:ea typeface="NanumSquareOTF" charset="-127"/>
                <a:cs typeface="NanumSquareOTF" charset="-127"/>
              </a:rPr>
              <a:t>board.css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971547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4.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웹 </a:t>
            </a:r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DB Pool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적용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201614" y="2025535"/>
            <a:ext cx="7559253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데이터 베이스 구조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24189" y="3083517"/>
            <a:ext cx="14483325" cy="569769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24188" y="8810834"/>
            <a:ext cx="14483325" cy="45534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16371276" y="5085979"/>
            <a:ext cx="7559253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kumimoji="0" lang="en-US" altLang="ko-KR" sz="5000" b="1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board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6371276" y="10402220"/>
            <a:ext cx="7559253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altLang="ko-KR" sz="5000" b="1" dirty="0" err="1">
                <a:latin typeface="NanumSquareOTF" charset="-127"/>
                <a:ea typeface="NanumSquareOTF" charset="-127"/>
                <a:cs typeface="NanumSquareOTF" charset="-127"/>
              </a:rPr>
              <a:t>u</a:t>
            </a:r>
            <a:r>
              <a:rPr lang="en-US" altLang="ko-KR" sz="5000" b="1" dirty="0" err="1" smtClean="0">
                <a:latin typeface="NanumSquareOTF" charset="-127"/>
                <a:ea typeface="NanumSquareOTF" charset="-127"/>
                <a:cs typeface="NanumSquareOTF" charset="-127"/>
              </a:rPr>
              <a:t>ser_info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7674006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4.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웹 </a:t>
            </a:r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DB Pool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적용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2919045" y="2660324"/>
            <a:ext cx="17936308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kumimoji="0" lang="en-US" altLang="ko-KR" sz="5000" b="1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1</a:t>
            </a:r>
            <a:r>
              <a:rPr lang="en-US" altLang="ko-KR" sz="5000" b="1" dirty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. </a:t>
            </a:r>
            <a:r>
              <a:rPr lang="en-US" altLang="ko-KR" sz="5000" b="1" dirty="0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DB Pool </a:t>
            </a:r>
            <a:r>
              <a:rPr lang="ko-KR" altLang="en-US" sz="5000" b="1" dirty="0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플랫폼 </a:t>
            </a:r>
            <a:r>
              <a:rPr lang="en-US" altLang="ko-KR" sz="5000" b="1" dirty="0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‘</a:t>
            </a:r>
            <a:r>
              <a:rPr lang="en-US" altLang="ko-KR" sz="5000" b="1" dirty="0" err="1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sqlrelay</a:t>
            </a:r>
            <a:r>
              <a:rPr lang="en-US" altLang="ko-KR" sz="5000" b="1" dirty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;</a:t>
            </a:r>
            <a:r>
              <a:rPr lang="ko-KR" altLang="en-US" sz="5000" b="1" dirty="0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 설치</a:t>
            </a:r>
            <a:r>
              <a:rPr lang="en-US" altLang="ko-KR" sz="5000" b="1" dirty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en-US" altLang="ko-KR" sz="5000" b="1" dirty="0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&amp; </a:t>
            </a:r>
            <a:r>
              <a:rPr lang="ko-KR" altLang="en-US" sz="5000" b="1" dirty="0" smtClean="0">
                <a:solidFill>
                  <a:schemeClr val="tx2"/>
                </a:solidFill>
                <a:latin typeface="NanumSquareOTF" charset="-127"/>
                <a:ea typeface="NanumSquareOTF" charset="-127"/>
                <a:cs typeface="NanumSquareOTF" charset="-127"/>
              </a:rPr>
              <a:t>테스트</a:t>
            </a:r>
            <a:endParaRPr lang="en-US" altLang="ko-KR" sz="5000" b="1" dirty="0">
              <a:solidFill>
                <a:schemeClr val="tx2"/>
              </a:solidFill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332213" y="4149749"/>
            <a:ext cx="16523140" cy="830015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59799822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4.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웹 </a:t>
            </a:r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DB Pool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적용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2919045" y="2660324"/>
            <a:ext cx="17936308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kumimoji="0" lang="en-US" altLang="ko-KR" sz="5000" b="1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2.</a:t>
            </a:r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 기존 데이터베이스에 적용 결과</a:t>
            </a:r>
            <a:endParaRPr lang="en-US" altLang="ko-KR" sz="5000" b="1" dirty="0">
              <a:solidFill>
                <a:schemeClr val="tx2"/>
              </a:solidFill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19045" y="4011612"/>
            <a:ext cx="19020155" cy="741838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9578844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9491800" y="216448"/>
            <a:ext cx="2165125" cy="216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15951" y="6507357"/>
            <a:ext cx="5245092" cy="5245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3762792" y="-2621927"/>
            <a:ext cx="4814161" cy="4814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rot="10800000">
            <a:off x="187917" y="-148505"/>
            <a:ext cx="2514712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0985709" y="7446225"/>
            <a:ext cx="8607233" cy="8607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051961" y="7669448"/>
            <a:ext cx="2391533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887077" y="12228783"/>
            <a:ext cx="2391532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Picture Placeholder 2"/>
          <p:cNvSpPr txBox="1">
            <a:spLocks/>
          </p:cNvSpPr>
          <p:nvPr/>
        </p:nvSpPr>
        <p:spPr>
          <a:xfrm>
            <a:off x="15988716" y="243991"/>
            <a:ext cx="7392338" cy="7401734"/>
          </a:xfrm>
          <a:prstGeom prst="triangl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sp>
      <p:sp>
        <p:nvSpPr>
          <p:cNvPr id="57" name="Picture Placeholder 2"/>
          <p:cNvSpPr txBox="1">
            <a:spLocks/>
          </p:cNvSpPr>
          <p:nvPr/>
        </p:nvSpPr>
        <p:spPr>
          <a:xfrm>
            <a:off x="6997712" y="-1393560"/>
            <a:ext cx="7392338" cy="7401734"/>
          </a:xfrm>
          <a:prstGeom prst="triangl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6286711" y="12234256"/>
            <a:ext cx="2386059" cy="2386059"/>
          </a:xfrm>
        </p:spPr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31"/>
          </p:nvPr>
        </p:nvSpPr>
        <p:spPr/>
      </p:sp>
      <p:grpSp>
        <p:nvGrpSpPr>
          <p:cNvPr id="2" name="Group 1"/>
          <p:cNvGrpSpPr/>
          <p:nvPr/>
        </p:nvGrpSpPr>
        <p:grpSpPr>
          <a:xfrm>
            <a:off x="-3872848" y="-5186811"/>
            <a:ext cx="33142155" cy="23388336"/>
            <a:chOff x="-4199724" y="-6161223"/>
            <a:chExt cx="33142155" cy="23388336"/>
          </a:xfrm>
        </p:grpSpPr>
        <p:sp>
          <p:nvSpPr>
            <p:cNvPr id="328" name="Shape 328"/>
            <p:cNvSpPr/>
            <p:nvPr/>
          </p:nvSpPr>
          <p:spPr>
            <a:xfrm rot="10800000">
              <a:off x="1563905" y="2535998"/>
              <a:ext cx="8955437" cy="895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8512717" y="-163436"/>
              <a:ext cx="7375149" cy="737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 rot="10800000">
              <a:off x="13820466" y="2453565"/>
              <a:ext cx="4715399" cy="471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 rot="10800000">
              <a:off x="8449638" y="7452272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340646" y="7894923"/>
              <a:ext cx="7152549" cy="71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6499698" y="-2593520"/>
              <a:ext cx="9805233" cy="980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 rot="10800000">
              <a:off x="6997712" y="10286873"/>
              <a:ext cx="2391533" cy="239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621027" y="10517020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 rot="10800000">
              <a:off x="19986994" y="7453776"/>
              <a:ext cx="8955437" cy="895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7701399" y="7658697"/>
              <a:ext cx="4194923" cy="419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rot="10800000">
              <a:off x="17688699" y="12081391"/>
              <a:ext cx="4194923" cy="419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 rot="10800000">
              <a:off x="12380387" y="-389603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 rot="10800000">
              <a:off x="17585389" y="-389603"/>
              <a:ext cx="2391532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10800000">
              <a:off x="22886657" y="-266074"/>
              <a:ext cx="3156111" cy="3156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6295004" y="12241754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199724" y="-964762"/>
              <a:ext cx="7375148" cy="737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792355" y="-6161223"/>
              <a:ext cx="8461580" cy="846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 rot="10800000">
              <a:off x="-2891015" y="6622087"/>
              <a:ext cx="5819996" cy="581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 rot="10800000">
              <a:off x="589813" y="11982021"/>
              <a:ext cx="5245092" cy="524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 rot="10800000">
              <a:off x="5595627" y="13125389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221449" y="13342836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-783512" y="12241754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8" name="Shape 74"/>
          <p:cNvSpPr txBox="1">
            <a:spLocks/>
          </p:cNvSpPr>
          <p:nvPr/>
        </p:nvSpPr>
        <p:spPr>
          <a:xfrm>
            <a:off x="5587336" y="5623708"/>
            <a:ext cx="12638437" cy="1350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ctr" hangingPunct="1"/>
            <a:r>
              <a:rPr lang="en-US" sz="110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Question?</a:t>
            </a:r>
            <a:endParaRPr lang="en-US" sz="110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20601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5999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</p:sp>
      <p:sp>
        <p:nvSpPr>
          <p:cNvPr id="9" name="Shape 70"/>
          <p:cNvSpPr/>
          <p:nvPr/>
        </p:nvSpPr>
        <p:spPr>
          <a:xfrm>
            <a:off x="-33302" y="-1399"/>
            <a:ext cx="10295978" cy="1373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" y="0"/>
                </a:moveTo>
                <a:lnTo>
                  <a:pt x="7396" y="0"/>
                </a:lnTo>
                <a:lnTo>
                  <a:pt x="21476" y="10546"/>
                </a:lnTo>
                <a:cubicBezTo>
                  <a:pt x="21557" y="10619"/>
                  <a:pt x="21600" y="10711"/>
                  <a:pt x="21598" y="10806"/>
                </a:cubicBezTo>
                <a:cubicBezTo>
                  <a:pt x="21596" y="10908"/>
                  <a:pt x="21542" y="11006"/>
                  <a:pt x="21446" y="11079"/>
                </a:cubicBezTo>
                <a:lnTo>
                  <a:pt x="7413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4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 dirty="0">
              <a:latin typeface="NanumSquareOTF Bold" charset="-127"/>
              <a:ea typeface="NanumSquareOTF Bold" charset="-127"/>
            </a:endParaRPr>
          </a:p>
        </p:txBody>
      </p:sp>
      <p:sp>
        <p:nvSpPr>
          <p:cNvPr id="10" name="Shape 71"/>
          <p:cNvSpPr/>
          <p:nvPr/>
        </p:nvSpPr>
        <p:spPr>
          <a:xfrm>
            <a:off x="4011460" y="7229267"/>
            <a:ext cx="13179215" cy="6489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3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 dirty="0">
              <a:latin typeface="NanumSquareOTF Bold" charset="-127"/>
              <a:ea typeface="NanumSquareOTF Bold" charset="-127"/>
            </a:endParaRPr>
          </a:p>
        </p:txBody>
      </p:sp>
      <p:sp>
        <p:nvSpPr>
          <p:cNvPr id="11" name="Shape 72"/>
          <p:cNvSpPr/>
          <p:nvPr/>
        </p:nvSpPr>
        <p:spPr>
          <a:xfrm>
            <a:off x="3989415" y="-11860"/>
            <a:ext cx="15139516" cy="1373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 dirty="0">
              <a:latin typeface="NanumSquareOTF Bold" charset="-127"/>
              <a:ea typeface="NanumSquareOTF Bold" charset="-127"/>
            </a:endParaRPr>
          </a:p>
        </p:txBody>
      </p:sp>
      <p:sp>
        <p:nvSpPr>
          <p:cNvPr id="17" name="Shape 73"/>
          <p:cNvSpPr/>
          <p:nvPr/>
        </p:nvSpPr>
        <p:spPr>
          <a:xfrm>
            <a:off x="22988658" y="-9419"/>
            <a:ext cx="1410214" cy="1468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1" dirty="0">
              <a:latin typeface="NanumSquareOTF Bold" charset="-127"/>
              <a:ea typeface="NanumSquareOTF Bold" charset="-127"/>
            </a:endParaRPr>
          </a:p>
        </p:txBody>
      </p:sp>
      <p:sp>
        <p:nvSpPr>
          <p:cNvPr id="18" name="Shape 74"/>
          <p:cNvSpPr txBox="1">
            <a:spLocks/>
          </p:cNvSpPr>
          <p:nvPr/>
        </p:nvSpPr>
        <p:spPr>
          <a:xfrm>
            <a:off x="1124355" y="5525840"/>
            <a:ext cx="6582731" cy="1350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ko-KR" altLang="en-US" sz="9600" b="1" dirty="0">
                <a:latin typeface="NanumSquareOTF Bold" charset="-127"/>
                <a:ea typeface="NanumSquareOTF Bold" charset="-127"/>
              </a:rPr>
              <a:t>감사합니다</a:t>
            </a:r>
            <a:endParaRPr lang="en-US" sz="9600" b="1" dirty="0">
              <a:latin typeface="NanumSquareOTF Bold" charset="-127"/>
              <a:ea typeface="NanumSquareOTF Bold" charset="-127"/>
            </a:endParaRPr>
          </a:p>
        </p:txBody>
      </p:sp>
      <p:sp>
        <p:nvSpPr>
          <p:cNvPr id="19" name="Shape 75"/>
          <p:cNvSpPr/>
          <p:nvPr/>
        </p:nvSpPr>
        <p:spPr>
          <a:xfrm>
            <a:off x="1295299" y="6885906"/>
            <a:ext cx="2845345" cy="8679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4000" b="1" dirty="0">
                <a:solidFill>
                  <a:schemeClr val="accent1"/>
                </a:solidFill>
                <a:latin typeface="NanumSquareOTF Bold" charset="-127"/>
                <a:ea typeface="NanumSquareOTF Bold" charset="-127"/>
              </a:rPr>
              <a:t>Thank you</a:t>
            </a:r>
            <a:endParaRPr sz="4000" b="1" dirty="0">
              <a:solidFill>
                <a:schemeClr val="accent1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13" name="Shape 75"/>
          <p:cNvSpPr/>
          <p:nvPr/>
        </p:nvSpPr>
        <p:spPr>
          <a:xfrm>
            <a:off x="20422419" y="11485830"/>
            <a:ext cx="3757730" cy="1916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ko-KR" altLang="en-US" sz="40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en-US" altLang="ko-KR" sz="40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SOFA</a:t>
            </a:r>
            <a:endParaRPr lang="en-US" altLang="ko-KR" sz="40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  <a:p>
            <a:r>
              <a:rPr lang="ko-KR" altLang="en-US" sz="40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ko-KR" altLang="en-US" sz="40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박민경 </a:t>
            </a:r>
            <a:r>
              <a:rPr lang="ko-KR" altLang="en-US" sz="40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차진원</a:t>
            </a:r>
            <a:endParaRPr lang="en-US" altLang="ko-KR" sz="40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  <a:p>
            <a:r>
              <a:rPr lang="ko-KR" altLang="en-US" sz="40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ko-KR" altLang="en-US" sz="40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남혜인 강지형</a:t>
            </a:r>
            <a:endParaRPr sz="40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49490"/>
      </p:ext>
    </p:extLst>
  </p:cSld>
  <p:clrMapOvr>
    <a:masterClrMapping/>
  </p:clrMapOvr>
  <p:transition spd="med" advClick="0"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9491800" y="216448"/>
            <a:ext cx="2165125" cy="2165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15951" y="6507357"/>
            <a:ext cx="5245092" cy="5245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3762792" y="-2621927"/>
            <a:ext cx="4814161" cy="4814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rot="10800000">
            <a:off x="187917" y="-148505"/>
            <a:ext cx="2514712" cy="251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0985709" y="7446225"/>
            <a:ext cx="8607233" cy="8607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051961" y="7669448"/>
            <a:ext cx="2391533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887077" y="12228783"/>
            <a:ext cx="2391532" cy="239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Picture Placeholder 2"/>
          <p:cNvSpPr txBox="1">
            <a:spLocks/>
          </p:cNvSpPr>
          <p:nvPr/>
        </p:nvSpPr>
        <p:spPr>
          <a:xfrm>
            <a:off x="15988716" y="243991"/>
            <a:ext cx="7392338" cy="7401734"/>
          </a:xfrm>
          <a:prstGeom prst="triangl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sp>
      <p:sp>
        <p:nvSpPr>
          <p:cNvPr id="57" name="Picture Placeholder 2"/>
          <p:cNvSpPr txBox="1">
            <a:spLocks/>
          </p:cNvSpPr>
          <p:nvPr/>
        </p:nvSpPr>
        <p:spPr>
          <a:xfrm>
            <a:off x="6997712" y="-1393560"/>
            <a:ext cx="7392338" cy="7401734"/>
          </a:xfrm>
          <a:prstGeom prst="triangl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6286711" y="12234256"/>
            <a:ext cx="2386059" cy="2386059"/>
          </a:xfrm>
        </p:spPr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31"/>
          </p:nvPr>
        </p:nvSpPr>
        <p:spPr/>
      </p:sp>
      <p:grpSp>
        <p:nvGrpSpPr>
          <p:cNvPr id="2" name="Group 1"/>
          <p:cNvGrpSpPr/>
          <p:nvPr/>
        </p:nvGrpSpPr>
        <p:grpSpPr>
          <a:xfrm>
            <a:off x="-4203048" y="-6171762"/>
            <a:ext cx="33142155" cy="23388336"/>
            <a:chOff x="-4199724" y="-6161223"/>
            <a:chExt cx="33142155" cy="23388336"/>
          </a:xfrm>
        </p:grpSpPr>
        <p:sp>
          <p:nvSpPr>
            <p:cNvPr id="328" name="Shape 328"/>
            <p:cNvSpPr/>
            <p:nvPr/>
          </p:nvSpPr>
          <p:spPr>
            <a:xfrm rot="10800000">
              <a:off x="1563905" y="2535998"/>
              <a:ext cx="8955437" cy="895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8512717" y="-163436"/>
              <a:ext cx="7375149" cy="737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 rot="10800000">
              <a:off x="13820466" y="2453565"/>
              <a:ext cx="4715399" cy="471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 rot="10800000">
              <a:off x="8449638" y="7452272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340646" y="7894923"/>
              <a:ext cx="7152549" cy="71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6499698" y="-2593520"/>
              <a:ext cx="9805233" cy="980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 rot="10800000">
              <a:off x="6997712" y="10286873"/>
              <a:ext cx="2391533" cy="239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621027" y="10517020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 rot="10800000">
              <a:off x="19986994" y="7453776"/>
              <a:ext cx="8955437" cy="895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7701399" y="7658697"/>
              <a:ext cx="4194923" cy="419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 rot="10800000">
              <a:off x="17688699" y="12081391"/>
              <a:ext cx="4194923" cy="419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 rot="10800000">
              <a:off x="12380387" y="-389603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 rot="10800000">
              <a:off x="17585389" y="-389603"/>
              <a:ext cx="2391532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10800000">
              <a:off x="22886657" y="-266074"/>
              <a:ext cx="3156111" cy="3156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6295004" y="12241754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199724" y="-964762"/>
              <a:ext cx="7375148" cy="737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792355" y="-6161223"/>
              <a:ext cx="8461580" cy="846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 rot="10800000">
              <a:off x="-2891015" y="6622087"/>
              <a:ext cx="5819996" cy="5819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 rot="10800000">
              <a:off x="589813" y="11982021"/>
              <a:ext cx="5245092" cy="524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 rot="10800000">
              <a:off x="5595627" y="13125389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221449" y="13342836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-783512" y="12241754"/>
              <a:ext cx="2391533" cy="239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12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8" name="Shape 74"/>
          <p:cNvSpPr txBox="1">
            <a:spLocks/>
          </p:cNvSpPr>
          <p:nvPr/>
        </p:nvSpPr>
        <p:spPr>
          <a:xfrm>
            <a:off x="6437023" y="5681769"/>
            <a:ext cx="9861949" cy="13506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algn="ctr" hangingPunct="1"/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프로젝트  내용</a:t>
            </a:r>
            <a:endParaRPr 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814301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1.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Tokenize 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함수 코드 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단순화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1766022" y="6872004"/>
            <a:ext cx="9227128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0000"/>
                </a:solidFill>
                <a:latin typeface="NanumSquareOTF" charset="-127"/>
                <a:ea typeface="NanumSquareOTF" charset="-127"/>
                <a:cs typeface="NanumSquareOTF" charset="-127"/>
              </a:rPr>
              <a:t>변경 전 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“Tokenize 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함수</a:t>
            </a:r>
            <a:r>
              <a:rPr lang="en-US" altLang="ko-KR" sz="5000" b="1" dirty="0">
                <a:latin typeface="NanumSquareOTF" charset="-127"/>
                <a:ea typeface="NanumSquareOTF" charset="-127"/>
                <a:cs typeface="NanumSquareOTF" charset="-127"/>
              </a:rPr>
              <a:t>"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20"/>
          <a:stretch/>
        </p:blipFill>
        <p:spPr>
          <a:xfrm>
            <a:off x="3512127" y="2184400"/>
            <a:ext cx="7663873" cy="1106798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6" name="텍스트 상자 5"/>
          <p:cNvSpPr txBox="1"/>
          <p:nvPr/>
        </p:nvSpPr>
        <p:spPr>
          <a:xfrm>
            <a:off x="7433578" y="6340525"/>
            <a:ext cx="9544425" cy="1615827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ko-KR" altLang="en-US" sz="10000" b="1" dirty="0" smtClean="0">
                <a:solidFill>
                  <a:srgbClr val="FF0000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rPr>
              <a:t>조건문 단순화</a:t>
            </a:r>
            <a:endParaRPr kumimoji="0" lang="ko-KR" altLang="en-US" sz="10000" b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NanumSquareOTF ExtraBold" charset="-127"/>
              <a:ea typeface="NanumSquareOTF ExtraBold" charset="-127"/>
              <a:cs typeface="NanumSquareOTF ExtraBold" charset="-127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2454203"/>
      </p:ext>
    </p:extLst>
  </p:cSld>
  <p:clrMapOvr>
    <a:masterClrMapping/>
  </p:clrMapOvr>
  <p:transition spd="med"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1.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Tokenize 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함수 코드 단순화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0" y="2237131"/>
            <a:ext cx="9227128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0000"/>
                </a:solidFill>
                <a:latin typeface="NanumSquareOTF" charset="-127"/>
                <a:ea typeface="NanumSquareOTF" charset="-127"/>
                <a:cs typeface="NanumSquareOTF" charset="-127"/>
              </a:rPr>
              <a:t>변경 후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“Tokenize 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함수</a:t>
            </a:r>
            <a:r>
              <a:rPr lang="en-US" altLang="ko-KR" sz="5000" b="1" dirty="0">
                <a:latin typeface="NanumSquareOTF" charset="-127"/>
                <a:ea typeface="NanumSquareOTF" charset="-127"/>
                <a:cs typeface="NanumSquareOTF" charset="-127"/>
              </a:rPr>
              <a:t>"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5" r="17329" b="88551"/>
          <a:stretch/>
        </p:blipFill>
        <p:spPr bwMode="auto">
          <a:xfrm>
            <a:off x="3181926" y="6553200"/>
            <a:ext cx="18179473" cy="22097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텍스트 상자 2"/>
          <p:cNvSpPr txBox="1"/>
          <p:nvPr/>
        </p:nvSpPr>
        <p:spPr>
          <a:xfrm>
            <a:off x="7786190" y="5460172"/>
            <a:ext cx="9245601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1.</a:t>
            </a:r>
            <a:r>
              <a:rPr kumimoji="0" lang="ko-KR" altLang="en-US" sz="5000" b="1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 명령어를 저장한 배열을 생성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608776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1.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Tokenize 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함수 코드 단순화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0" y="2237131"/>
            <a:ext cx="9227128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rgbClr val="FF0000"/>
                </a:solidFill>
                <a:latin typeface="NanumSquareOTF" charset="-127"/>
                <a:ea typeface="NanumSquareOTF" charset="-127"/>
                <a:cs typeface="NanumSquareOTF" charset="-127"/>
              </a:rPr>
              <a:t>변경 후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“Tokenize 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함수</a:t>
            </a:r>
            <a:r>
              <a:rPr lang="en-US" altLang="ko-KR" sz="5000" b="1" dirty="0">
                <a:latin typeface="NanumSquareOTF" charset="-127"/>
                <a:ea typeface="NanumSquareOTF" charset="-127"/>
                <a:cs typeface="NanumSquareOTF" charset="-127"/>
              </a:rPr>
              <a:t>"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754486" y="3106580"/>
            <a:ext cx="16902610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2.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If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문 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: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배열 </a:t>
            </a:r>
            <a:r>
              <a:rPr lang="ko-KR" altLang="en-US" sz="5000" b="1" dirty="0">
                <a:latin typeface="NanumSquareOTF" charset="-127"/>
                <a:ea typeface="NanumSquareOTF" charset="-127"/>
                <a:cs typeface="NanumSquareOTF" charset="-127"/>
              </a:rPr>
              <a:t>안의 명령어와 비교하는 방식으로 변경</a:t>
            </a: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33" y="4376159"/>
            <a:ext cx="13974343" cy="89397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0716381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2.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취약점 진단 모듈 알고리즘 수정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754486" y="2577448"/>
            <a:ext cx="16902610" cy="16158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1.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타겟 파일의 각 라인과 취약점 파일의 첫 라인을 비교한 후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,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같은 경우에만 </a:t>
            </a:r>
            <a:r>
              <a:rPr lang="en-US" altLang="ko-KR" sz="5000" b="1" dirty="0" err="1" smtClean="0">
                <a:latin typeface="NanumSquareOTF" charset="-127"/>
                <a:ea typeface="NanumSquareOTF" charset="-127"/>
                <a:cs typeface="NanumSquareOTF" charset="-127"/>
              </a:rPr>
              <a:t>jaccard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index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계산</a:t>
            </a:r>
            <a:endParaRPr lang="ko-KR" altLang="en-US" sz="5000" b="1" dirty="0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5" b="42954"/>
          <a:stretch/>
        </p:blipFill>
        <p:spPr bwMode="auto">
          <a:xfrm>
            <a:off x="5948044" y="4716476"/>
            <a:ext cx="13152756" cy="69167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6648186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2.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취약점 진단 모듈 알고리즘 수정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754486" y="2660324"/>
            <a:ext cx="16902610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lvl="0" algn="ctr"/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2.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ko-KR" altLang="it-IT" sz="5000" b="1" dirty="0">
                <a:latin typeface="NanumSquareOTF" charset="-127"/>
                <a:ea typeface="NanumSquareOTF" charset="-127"/>
                <a:cs typeface="NanumSquareOTF" charset="-127"/>
              </a:rPr>
              <a:t>알고리즘 변경으로 인한 </a:t>
            </a:r>
            <a:r>
              <a:rPr lang="it-IT" altLang="ko-KR" sz="5000" b="1" dirty="0" err="1">
                <a:latin typeface="NanumSquareOTF" charset="-127"/>
                <a:ea typeface="NanumSquareOTF" charset="-127"/>
                <a:cs typeface="NanumSquareOTF" charset="-127"/>
              </a:rPr>
              <a:t>jaccard</a:t>
            </a:r>
            <a:r>
              <a:rPr lang="it-IT" altLang="ko-KR" sz="5000" b="1" dirty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it-IT" altLang="ko-KR" sz="5000" b="1" dirty="0" err="1" smtClean="0">
                <a:latin typeface="NanumSquareOTF" charset="-127"/>
                <a:ea typeface="NanumSquareOTF" charset="-127"/>
                <a:cs typeface="NanumSquareOTF" charset="-127"/>
              </a:rPr>
              <a:t>containment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ko-KR" altLang="it-IT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계산 삭제</a:t>
            </a:r>
            <a:endParaRPr lang="ko-KR" altLang="it-IT" sz="5000" b="1" dirty="0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44" y="4110400"/>
            <a:ext cx="13845452" cy="8488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5881350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199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2.</a:t>
            </a:r>
            <a:r>
              <a:rPr lang="ko-KR" altLang="en-US" sz="9600" b="1" dirty="0" smtClean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취약점 진단 모듈 알고리즘 수정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754486" y="2577448"/>
            <a:ext cx="16902610" cy="16158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3.</a:t>
            </a:r>
            <a:r>
              <a:rPr lang="ko-KR" altLang="en-US" sz="5000" b="1" dirty="0">
                <a:latin typeface="NanumSquareOTF" charset="-127"/>
                <a:ea typeface="NanumSquareOTF" charset="-127"/>
                <a:cs typeface="NanumSquareOTF" charset="-127"/>
              </a:rPr>
              <a:t> 알고리즘 변경에 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의한</a:t>
            </a:r>
            <a:endParaRPr lang="en-US" altLang="ko-KR" sz="5000" b="1" dirty="0" smtClean="0">
              <a:latin typeface="NanumSquareOTF" charset="-127"/>
              <a:ea typeface="NanumSquareOTF" charset="-127"/>
              <a:cs typeface="NanumSquareOTF" charset="-127"/>
            </a:endParaRPr>
          </a:p>
          <a:p>
            <a:pPr algn="ctr"/>
            <a:r>
              <a:rPr lang="en-US" altLang="ko-KR" sz="5000" b="1" dirty="0" err="1" smtClean="0">
                <a:latin typeface="NanumSquareOTF" charset="-127"/>
                <a:ea typeface="NanumSquareOTF" charset="-127"/>
                <a:cs typeface="NanumSquareOTF" charset="-127"/>
              </a:rPr>
              <a:t>binsearch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함수 </a:t>
            </a:r>
            <a:r>
              <a:rPr lang="ko-KR" altLang="en-US" sz="5000" b="1" dirty="0">
                <a:latin typeface="NanumSquareOTF" charset="-127"/>
                <a:ea typeface="NanumSquareOTF" charset="-127"/>
                <a:cs typeface="NanumSquareOTF" charset="-127"/>
              </a:rPr>
              <a:t>삭제 </a:t>
            </a:r>
            <a:r>
              <a:rPr lang="en-US" altLang="ko-KR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&amp;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 </a:t>
            </a:r>
            <a:r>
              <a:rPr lang="en-US" altLang="ko-KR" sz="5000" b="1" dirty="0" err="1">
                <a:latin typeface="NanumSquareOTF" charset="-127"/>
                <a:ea typeface="NanumSquareOTF" charset="-127"/>
                <a:cs typeface="NanumSquareOTF" charset="-127"/>
              </a:rPr>
              <a:t>jaccard</a:t>
            </a:r>
            <a:r>
              <a:rPr lang="en-US" altLang="ko-KR" sz="5000" b="1" dirty="0">
                <a:latin typeface="NanumSquareOTF" charset="-127"/>
                <a:ea typeface="NanumSquareOTF" charset="-127"/>
                <a:cs typeface="NanumSquareOTF" charset="-127"/>
              </a:rPr>
              <a:t> containment </a:t>
            </a:r>
            <a:r>
              <a:rPr lang="ko-KR" altLang="en-US" sz="5000" b="1" dirty="0">
                <a:latin typeface="NanumSquareOTF" charset="-127"/>
                <a:ea typeface="NanumSquareOTF" charset="-127"/>
                <a:cs typeface="NanumSquareOTF" charset="-127"/>
              </a:rPr>
              <a:t>임계값 </a:t>
            </a:r>
            <a:r>
              <a:rPr lang="ko-KR" altLang="en-US" sz="5000" b="1" dirty="0" smtClean="0">
                <a:latin typeface="NanumSquareOTF" charset="-127"/>
                <a:ea typeface="NanumSquareOTF" charset="-127"/>
                <a:cs typeface="NanumSquareOTF" charset="-127"/>
              </a:rPr>
              <a:t>삭제</a:t>
            </a:r>
            <a:endParaRPr lang="ko-KR" altLang="en-US" sz="5000" b="1" dirty="0">
              <a:latin typeface="NanumSquareOTF" charset="-127"/>
              <a:ea typeface="NanumSquareOTF" charset="-127"/>
              <a:cs typeface="NanumSquareOTF" charset="-127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7"/>
          <a:stretch/>
        </p:blipFill>
        <p:spPr bwMode="auto">
          <a:xfrm>
            <a:off x="5949998" y="4716476"/>
            <a:ext cx="13533755" cy="83269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71464719"/>
      </p:ext>
    </p:extLst>
  </p:cSld>
  <p:clrMapOvr>
    <a:masterClrMapping/>
  </p:clrMapOvr>
  <p:transition spd="med" advClick="0" advTm="1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219200" y="521296"/>
            <a:ext cx="21973184" cy="21390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3.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</a:t>
            </a:r>
            <a:r>
              <a:rPr lang="en-US" altLang="ko-KR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CSS</a:t>
            </a:r>
            <a:r>
              <a:rPr lang="ko-KR" altLang="en-US" sz="9600" b="1" dirty="0">
                <a:solidFill>
                  <a:schemeClr val="accent4"/>
                </a:solidFill>
                <a:latin typeface="NanumSquareOTF Bold" charset="-127"/>
                <a:ea typeface="NanumSquareOTF Bold" charset="-127"/>
              </a:rPr>
              <a:t> 코드 모듈화</a:t>
            </a:r>
            <a:endParaRPr lang="ko-KR" altLang="en-US" sz="9600" b="1" dirty="0">
              <a:solidFill>
                <a:schemeClr val="accent4"/>
              </a:solidFill>
              <a:latin typeface="NanumSquareOTF Bold" charset="-127"/>
              <a:ea typeface="NanumSquareOTF Bold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2074984" y="2660324"/>
            <a:ext cx="7559253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변경 전 </a:t>
            </a:r>
            <a:r>
              <a:rPr kumimoji="0" lang="ko-KR" altLang="en-US" sz="5000" b="1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NanumSquareOTF" charset="-127"/>
                <a:ea typeface="NanumSquareOTF" charset="-127"/>
                <a:cs typeface="NanumSquareOTF" charset="-127"/>
                <a:sym typeface="Roboto Regular"/>
              </a:rPr>
              <a:t>코드</a:t>
            </a:r>
            <a:endParaRPr kumimoji="0" lang="ko-KR" altLang="en-US" sz="5000" b="1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NanumSquareOTF" charset="-127"/>
              <a:ea typeface="NanumSquareOTF" charset="-127"/>
              <a:cs typeface="NanumSquareOTF" charset="-127"/>
              <a:sym typeface="Roboto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59" y="3761145"/>
            <a:ext cx="16763011" cy="905670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7153828" y="6148971"/>
            <a:ext cx="11187671" cy="2846933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ko-KR" altLang="en-US" sz="9000" b="1" dirty="0" smtClean="0">
                <a:solidFill>
                  <a:srgbClr val="FF0000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rPr>
              <a:t>인라인 형태의 코드</a:t>
            </a:r>
            <a:endParaRPr lang="en-US" altLang="ko-KR" sz="9000" b="1" dirty="0" smtClean="0">
              <a:solidFill>
                <a:srgbClr val="FF0000"/>
              </a:solidFill>
              <a:latin typeface="NanumSquareOTF ExtraBold" charset="-127"/>
              <a:ea typeface="NanumSquareOTF ExtraBold" charset="-127"/>
              <a:cs typeface="NanumSquareOTF ExtraBold" charset="-127"/>
            </a:endParaRPr>
          </a:p>
          <a:p>
            <a:pPr algn="ctr"/>
            <a:r>
              <a:rPr lang="ko-KR" altLang="en-US" sz="9000" b="1" dirty="0">
                <a:solidFill>
                  <a:srgbClr val="FF0000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rPr>
              <a:t>→</a:t>
            </a:r>
            <a:r>
              <a:rPr lang="ko-KR" altLang="en-US" sz="9000" b="1" dirty="0" smtClean="0">
                <a:solidFill>
                  <a:srgbClr val="FF0000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rPr>
              <a:t> </a:t>
            </a:r>
            <a:r>
              <a:rPr lang="en-US" altLang="ko-KR" sz="9000" b="1" dirty="0" err="1" smtClean="0">
                <a:solidFill>
                  <a:srgbClr val="FF0000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rPr>
              <a:t>css</a:t>
            </a:r>
            <a:r>
              <a:rPr lang="ko-KR" altLang="en-US" sz="9000" b="1" dirty="0" smtClean="0">
                <a:solidFill>
                  <a:srgbClr val="FF0000"/>
                </a:solidFill>
                <a:latin typeface="NanumSquareOTF ExtraBold" charset="-127"/>
                <a:ea typeface="NanumSquareOTF ExtraBold" charset="-127"/>
                <a:cs typeface="NanumSquareOTF ExtraBold" charset="-127"/>
              </a:rPr>
              <a:t> 클래스화</a:t>
            </a:r>
            <a:endParaRPr kumimoji="0" lang="ko-KR" altLang="en-US" sz="9000" b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NanumSquareOTF ExtraBold" charset="-127"/>
              <a:ea typeface="NanumSquareOTF ExtraBold" charset="-127"/>
              <a:cs typeface="NanumSquareOTF ExtraBold" charset="-127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1416805"/>
      </p:ext>
    </p:extLst>
  </p:cSld>
  <p:clrMapOvr>
    <a:masterClrMapping/>
  </p:clrMapOvr>
  <p:transition spd="med" advClick="0" advTm="1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Emerald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42BF9F"/>
      </a:accent1>
      <a:accent2>
        <a:srgbClr val="37A189"/>
      </a:accent2>
      <a:accent3>
        <a:srgbClr val="0D426E"/>
      </a:accent3>
      <a:accent4>
        <a:srgbClr val="07355A"/>
      </a:accent4>
      <a:accent5>
        <a:srgbClr val="42BF9F"/>
      </a:accent5>
      <a:accent6>
        <a:srgbClr val="37A189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209</Words>
  <Application>Microsoft Macintosh PowerPoint</Application>
  <PresentationFormat>사용자 지정</PresentationFormat>
  <Paragraphs>42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Helvetica Light</vt:lpstr>
      <vt:lpstr>Helvetica Neue</vt:lpstr>
      <vt:lpstr>Helvetica Neue Medium</vt:lpstr>
      <vt:lpstr>NanumSquareOTF</vt:lpstr>
      <vt:lpstr>NanumSquareOTF Bold</vt:lpstr>
      <vt:lpstr>NanumSquareOTF ExtraBold</vt:lpstr>
      <vt:lpstr>Roboto Bold</vt:lpstr>
      <vt:lpstr>Roboto Regular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SAMSUNG</dc:creator>
  <cp:lastModifiedBy>(컴퓨터공학부)박민경</cp:lastModifiedBy>
  <cp:revision>74</cp:revision>
  <dcterms:modified xsi:type="dcterms:W3CDTF">2017-11-28T06:17:14Z</dcterms:modified>
</cp:coreProperties>
</file>