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44" Type="http://schemas.openxmlformats.org/officeDocument/2006/relationships/font" Target="fonts/Lato-bold.fntdata"/><Relationship Id="rId21" Type="http://schemas.openxmlformats.org/officeDocument/2006/relationships/slide" Target="slides/slide17.xml"/><Relationship Id="rId43" Type="http://schemas.openxmlformats.org/officeDocument/2006/relationships/font" Target="fonts/Lato-regular.fntdata"/><Relationship Id="rId24" Type="http://schemas.openxmlformats.org/officeDocument/2006/relationships/slide" Target="slides/slide20.xml"/><Relationship Id="rId46" Type="http://schemas.openxmlformats.org/officeDocument/2006/relationships/font" Target="fonts/Lato-boldItalic.fntdata"/><Relationship Id="rId23" Type="http://schemas.openxmlformats.org/officeDocument/2006/relationships/slide" Target="slides/slide19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1fc23be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1fc23be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1fc23bea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1fc23bea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1fc23be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1fc23be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c1fc23bea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c1fc23bea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c1fc23bea_2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c1fc23bea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c1fc23bea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c1fc23bea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1fc23bea_2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1fc23bea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c1fc23bea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c1fc23bea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c1fc23bea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c1fc23bea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c1fc23bea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c1fc23bea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effb47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effb47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vi"/>
              <a:t> Annotation (@EJB, @Inject), JNDI binding,  will be mentioned within these session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vi"/>
              <a:t>Callbacks (@Postconstruct, @Predestroy, etc)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vi"/>
              <a:t>Consider Singleton/Load balancing in clustering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c1fc23bea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c1fc23bea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c1fc23bea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c1fc23bea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c1fc23bea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c1fc23bea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c1fc23bea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c1fc23bea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c1fc23bea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c1fc23bea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c1fc23bea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c1fc23bea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beffb477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beffb477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beffb477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beffb477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beffb477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beffb477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c1fc23bea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c1fc23bea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1fc23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1fc23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c1fc23bea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c1fc23bea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c1fc23bea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c1fc23bea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c1fc23bea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c1fc23bea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bfb39db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bfb39db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beffb477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beffb477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1fc23be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1fc23be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vi"/>
              <a:t>Complete stack: Persistence, Messaging, Remoting, Scheduling, Web services, Interceptors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vi"/>
              <a:t>Broad vender support: IBM, Oracle, Redhat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vi"/>
              <a:t>Enterprise level feature: Load balancing, clustering, failover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beffb4773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beffb4773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beffb477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beffb477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1fc23be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1fc23be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1fc23be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1fc23be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c1fc23be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c1fc23be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tutorialspoint.com" TargetMode="External"/><Relationship Id="rId4" Type="http://schemas.openxmlformats.org/officeDocument/2006/relationships/hyperlink" Target="https://docs.jboss.org/ejb3/app-server/tutorial/" TargetMode="External"/><Relationship Id="rId5" Type="http://schemas.openxmlformats.org/officeDocument/2006/relationships/hyperlink" Target="https://github.com/jimmydo0704/EJB3Demo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EJB3 in Practise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Dat Do - Jan 2019 - v0.1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Messaging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Implement Subscriber/Receiver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2"/>
          <p:cNvGrpSpPr/>
          <p:nvPr/>
        </p:nvGrpSpPr>
        <p:grpSpPr>
          <a:xfrm>
            <a:off x="182000" y="2420175"/>
            <a:ext cx="6449774" cy="1736725"/>
            <a:chOff x="182000" y="2420175"/>
            <a:chExt cx="6449774" cy="1736725"/>
          </a:xfrm>
        </p:grpSpPr>
        <p:pic>
          <p:nvPicPr>
            <p:cNvPr id="223" name="Google Shape;22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2000" y="2420175"/>
              <a:ext cx="6449774" cy="173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2"/>
            <p:cNvSpPr/>
            <p:nvPr/>
          </p:nvSpPr>
          <p:spPr>
            <a:xfrm>
              <a:off x="5394725" y="2502175"/>
              <a:ext cx="1189800" cy="245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236050" y="2839700"/>
              <a:ext cx="1348200" cy="245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406475" y="3085100"/>
              <a:ext cx="1930500" cy="245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952700" y="3911500"/>
              <a:ext cx="2194200" cy="245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Messaging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Implement Subscriber/Receiver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3"/>
          <p:cNvGrpSpPr/>
          <p:nvPr/>
        </p:nvGrpSpPr>
        <p:grpSpPr>
          <a:xfrm>
            <a:off x="250850" y="2401133"/>
            <a:ext cx="6333650" cy="2070117"/>
            <a:chOff x="250850" y="2401133"/>
            <a:chExt cx="6333650" cy="2070117"/>
          </a:xfrm>
        </p:grpSpPr>
        <p:pic>
          <p:nvPicPr>
            <p:cNvPr id="237" name="Google Shape;23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0850" y="2401133"/>
              <a:ext cx="6333525" cy="2001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3"/>
            <p:cNvSpPr/>
            <p:nvPr/>
          </p:nvSpPr>
          <p:spPr>
            <a:xfrm>
              <a:off x="5447600" y="2472600"/>
              <a:ext cx="1057800" cy="246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5394700" y="3041150"/>
              <a:ext cx="1189800" cy="246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340325" y="3371725"/>
              <a:ext cx="1917300" cy="246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221300" y="4224350"/>
              <a:ext cx="1917300" cy="246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Messaging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Create Topic/Queue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4">
            <a:alphaModFix/>
          </a:blip>
          <a:srcRect b="0" l="0" r="22330" t="0"/>
          <a:stretch/>
        </p:blipFill>
        <p:spPr>
          <a:xfrm>
            <a:off x="180975" y="2405150"/>
            <a:ext cx="6466051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/>
          <p:nvPr/>
        </p:nvSpPr>
        <p:spPr>
          <a:xfrm>
            <a:off x="322175" y="2557925"/>
            <a:ext cx="6236100" cy="55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 to implement business logic?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clients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Implement local client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25" y="2386750"/>
            <a:ext cx="6364452" cy="15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/>
          <p:nvPr/>
        </p:nvSpPr>
        <p:spPr>
          <a:xfrm>
            <a:off x="480850" y="2899700"/>
            <a:ext cx="8166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 to implement business logic?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clients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Implement remote client - standalone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Step 1. Add dependencies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Step 2. Create jndi property file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Step 3. Lookup remote interface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Step 4. Invoke remote methods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 to implement business logic?</a:t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clients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Implement remote client - standalone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Step 1. Add dependencies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950" y="2589650"/>
            <a:ext cx="5019664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 to implement business logic?</a:t>
            </a:r>
            <a:endParaRPr/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clients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Implement remote client - standalone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Step 2. Create jndi property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25" y="2691550"/>
            <a:ext cx="6469402" cy="13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/>
          <p:nvPr/>
        </p:nvSpPr>
        <p:spPr>
          <a:xfrm>
            <a:off x="187825" y="3441825"/>
            <a:ext cx="3064800" cy="38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 to implement business logic?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clients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Implement remote client - standalone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Step 3. Lookup remote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175" y="2524125"/>
            <a:ext cx="4529375" cy="254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/>
          <p:nvPr/>
        </p:nvSpPr>
        <p:spPr>
          <a:xfrm>
            <a:off x="2084925" y="2600325"/>
            <a:ext cx="3680100" cy="1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2498225" y="2937200"/>
            <a:ext cx="2037000" cy="1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2084925" y="4676925"/>
            <a:ext cx="4365600" cy="1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 to implement business logic?</a:t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clients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Implement remote client - standalone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Step 4. Invoke remote methods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8" y="2655900"/>
            <a:ext cx="6475374" cy="7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1297500" y="1567550"/>
            <a:ext cx="566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persistence 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1: Create table in 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2:  Create Entity 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3: Create Datasource and Persistence Unit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4: Create Db Manager with Entity Manager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5: Add more operations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6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/>
          <p:nvPr/>
        </p:nvSpPr>
        <p:spPr>
          <a:xfrm rot="10800000">
            <a:off x="8579450" y="3059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What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Why EJB3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Where and When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How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Q&amp;A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1297500" y="1567550"/>
            <a:ext cx="566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persistence 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1: Create table in database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6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/>
          <p:nvPr/>
        </p:nvSpPr>
        <p:spPr>
          <a:xfrm rot="10800000">
            <a:off x="8579450" y="3059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25" y="2381250"/>
            <a:ext cx="55721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1297500" y="1567550"/>
            <a:ext cx="566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persistence 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2:  Create Entity class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6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/>
          <p:nvPr/>
        </p:nvSpPr>
        <p:spPr>
          <a:xfrm rot="10800000">
            <a:off x="8579450" y="3059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2322750"/>
            <a:ext cx="6271351" cy="27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494050" y="2322750"/>
            <a:ext cx="1489200" cy="31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1691075" y="3271550"/>
            <a:ext cx="19173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798875" y="3655350"/>
            <a:ext cx="1917300" cy="72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553750" y="2908750"/>
            <a:ext cx="15906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1297500" y="1567550"/>
            <a:ext cx="566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persistence 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3: Create Datasource and Persistence Unit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6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/>
          <p:nvPr/>
        </p:nvSpPr>
        <p:spPr>
          <a:xfrm rot="10800000">
            <a:off x="8579450" y="3059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75" y="2612250"/>
            <a:ext cx="6236849" cy="18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/>
          <p:nvPr/>
        </p:nvSpPr>
        <p:spPr>
          <a:xfrm>
            <a:off x="546950" y="2545100"/>
            <a:ext cx="5403000" cy="38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1297500" y="1567550"/>
            <a:ext cx="566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persistence 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3: Create Datasource and Persistence Unit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6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5"/>
          <p:cNvSpPr/>
          <p:nvPr/>
        </p:nvSpPr>
        <p:spPr>
          <a:xfrm rot="10800000">
            <a:off x="8579450" y="3059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50" y="2621428"/>
            <a:ext cx="6346724" cy="13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5"/>
          <p:cNvSpPr/>
          <p:nvPr/>
        </p:nvSpPr>
        <p:spPr>
          <a:xfrm>
            <a:off x="398375" y="2801875"/>
            <a:ext cx="3912000" cy="39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1297500" y="1567550"/>
            <a:ext cx="566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persistence 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4: Create Db Manager with Entity Manager</a:t>
            </a:r>
            <a:endParaRPr/>
          </a:p>
        </p:txBody>
      </p:sp>
      <p:pic>
        <p:nvPicPr>
          <p:cNvPr id="366" name="Google Shape;3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6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/>
          <p:nvPr/>
        </p:nvSpPr>
        <p:spPr>
          <a:xfrm rot="10800000">
            <a:off x="8579450" y="3059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25" y="2620575"/>
            <a:ext cx="6297376" cy="24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/>
          <p:nvPr/>
        </p:nvSpPr>
        <p:spPr>
          <a:xfrm>
            <a:off x="295725" y="2558325"/>
            <a:ext cx="10017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633250" y="3095050"/>
            <a:ext cx="3730200" cy="123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1297500" y="1567550"/>
            <a:ext cx="566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persistence 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5: Add operations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6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/>
          <p:nvPr/>
        </p:nvSpPr>
        <p:spPr>
          <a:xfrm rot="10800000">
            <a:off x="8579450" y="3059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23" y="2534273"/>
            <a:ext cx="6438724" cy="10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/>
          <p:nvPr/>
        </p:nvSpPr>
        <p:spPr>
          <a:xfrm>
            <a:off x="2688850" y="2899700"/>
            <a:ext cx="40380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Reusability</a:t>
            </a:r>
            <a:endParaRPr/>
          </a:p>
        </p:txBody>
      </p:sp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Beans are independent promotes reusability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Remote bean allows to use from external system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Portability</a:t>
            </a:r>
            <a:endParaRPr/>
          </a:p>
        </p:txBody>
      </p:sp>
      <p:sp>
        <p:nvSpPr>
          <p:cNvPr id="392" name="Google Shape;392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Easy to switch to other containers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Easy to change DB server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How? Scalability - Another session :)</a:t>
            </a:r>
            <a:endParaRPr/>
          </a:p>
        </p:txBody>
      </p:sp>
      <p:sp>
        <p:nvSpPr>
          <p:cNvPr id="398" name="Google Shape;398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Load Balancing</a:t>
            </a:r>
            <a:r>
              <a:rPr lang="vi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Clustering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Failover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Supplementary</a:t>
            </a:r>
            <a:endParaRPr/>
          </a:p>
        </p:txBody>
      </p:sp>
      <p:sp>
        <p:nvSpPr>
          <p:cNvPr id="404" name="Google Shape;404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Callbacks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05" name="Google Shape;4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2004150"/>
            <a:ext cx="58197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vi"/>
              <a:t>What?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EJB - Enterprise JavaBeans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Building enterprise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Business logic development focus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No need to care about boilerplate parts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400"/>
              <a:t>Security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400"/>
              <a:t>Transaction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400"/>
              <a:t>Automated persistence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400"/>
              <a:t>...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Supplementary</a:t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Singleton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12" name="Google Shape;4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24200"/>
            <a:ext cx="691515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/>
          <p:nvPr/>
        </p:nvSpPr>
        <p:spPr>
          <a:xfrm>
            <a:off x="1710400" y="1958075"/>
            <a:ext cx="13572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Supplementary</a:t>
            </a:r>
            <a:endParaRPr/>
          </a:p>
        </p:txBody>
      </p:sp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Transaction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Type: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Container managed: Default</a:t>
            </a:r>
            <a:br>
              <a:rPr lang="vi" sz="1800"/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@TransactionManagement(TransactionManagementType.CONTAINER)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@TransactionAttribute(TransactionAttributeType.MANDATORY)</a:t>
            </a:r>
            <a:endParaRPr i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Supplementary</a:t>
            </a:r>
            <a:endParaRPr/>
          </a:p>
        </p:txBody>
      </p:sp>
      <p:sp>
        <p:nvSpPr>
          <p:cNvPr id="425" name="Google Shape;425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Transaction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Type:</a:t>
            </a:r>
            <a:endParaRPr i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Bean managed</a:t>
            </a:r>
            <a:br>
              <a:rPr lang="vi" sz="1800"/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@TransactionManagement(TransactionManagementType.BEAN)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@Resource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private UserTransaction userTransaction;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userTransaction.begin();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userTransaction.commit();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i="1" lang="vi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vi" sz="1300">
                <a:latin typeface="Courier New"/>
                <a:ea typeface="Courier New"/>
                <a:cs typeface="Courier New"/>
                <a:sym typeface="Courier New"/>
              </a:rPr>
              <a:t>userTransaction.rollback()</a:t>
            </a:r>
            <a:endParaRPr i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References</a:t>
            </a:r>
            <a:endParaRPr/>
          </a:p>
        </p:txBody>
      </p:sp>
      <p:sp>
        <p:nvSpPr>
          <p:cNvPr id="431" name="Google Shape;431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https://www.tutorialspoint.com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>
                <a:solidFill>
                  <a:srgbClr val="CFC7C4"/>
                </a:solidFill>
                <a:highlight>
                  <a:srgbClr val="222425"/>
                </a:highlight>
              </a:rPr>
              <a:t>EJB 3 in Action</a:t>
            </a:r>
            <a:br>
              <a:rPr lang="vi">
                <a:solidFill>
                  <a:srgbClr val="CFC7C4"/>
                </a:solidFill>
                <a:highlight>
                  <a:srgbClr val="222425"/>
                </a:highlight>
              </a:rPr>
            </a:br>
            <a:r>
              <a:rPr lang="vi" sz="1000">
                <a:solidFill>
                  <a:srgbClr val="CFC7C4"/>
                </a:solidFill>
                <a:highlight>
                  <a:srgbClr val="222425"/>
                </a:highlight>
              </a:rPr>
              <a:t>Debu Panda, Reza Rahman, Ryan Cuprak</a:t>
            </a:r>
            <a:r>
              <a:rPr lang="vi">
                <a:solidFill>
                  <a:srgbClr val="CFC7C4"/>
                </a:solidFill>
                <a:highlight>
                  <a:srgbClr val="222425"/>
                </a:highlight>
              </a:rPr>
              <a:t> </a:t>
            </a:r>
            <a:endParaRPr>
              <a:solidFill>
                <a:srgbClr val="CFC7C4"/>
              </a:solidFill>
              <a:highlight>
                <a:srgbClr val="222425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C7C4"/>
              </a:buClr>
              <a:buSzPts val="1300"/>
              <a:buAutoNum type="arabicPeriod"/>
            </a:pPr>
            <a:r>
              <a:rPr lang="vi" u="sng">
                <a:solidFill>
                  <a:schemeClr val="hlink"/>
                </a:solidFill>
                <a:highlight>
                  <a:srgbClr val="222425"/>
                </a:highlight>
                <a:hlinkClick r:id="rId4"/>
              </a:rPr>
              <a:t>https://docs.jboss.org/ejb3/app-server/tutorial/</a:t>
            </a:r>
            <a:endParaRPr>
              <a:solidFill>
                <a:srgbClr val="CFC7C4"/>
              </a:solidFill>
              <a:highlight>
                <a:srgbClr val="222425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C7C4"/>
              </a:buClr>
              <a:buSzPts val="1300"/>
              <a:buAutoNum type="arabicPeriod"/>
            </a:pPr>
            <a:r>
              <a:rPr lang="vi">
                <a:solidFill>
                  <a:srgbClr val="CFC7C4"/>
                </a:solidFill>
                <a:highlight>
                  <a:srgbClr val="222425"/>
                </a:highlight>
              </a:rPr>
              <a:t>Demo source code, slide and configuration</a:t>
            </a:r>
            <a:br>
              <a:rPr lang="vi">
                <a:solidFill>
                  <a:srgbClr val="CFC7C4"/>
                </a:solidFill>
                <a:highlight>
                  <a:srgbClr val="222425"/>
                </a:highlight>
              </a:rPr>
            </a:br>
            <a:r>
              <a:rPr lang="vi">
                <a:solidFill>
                  <a:srgbClr val="CFC7C4"/>
                </a:solidFill>
                <a:highlight>
                  <a:srgbClr val="222425"/>
                </a:highlight>
              </a:rPr>
              <a:t> </a:t>
            </a:r>
            <a:r>
              <a:rPr lang="vi" u="sng">
                <a:solidFill>
                  <a:schemeClr val="hlink"/>
                </a:solidFill>
                <a:highlight>
                  <a:srgbClr val="222425"/>
                </a:highlight>
                <a:hlinkClick r:id="rId5"/>
              </a:rPr>
              <a:t>https://github.com/jimmydo0704/EJB3Demo</a:t>
            </a:r>
            <a:r>
              <a:rPr lang="vi">
                <a:solidFill>
                  <a:srgbClr val="CFC7C4"/>
                </a:solidFill>
                <a:highlight>
                  <a:srgbClr val="222425"/>
                </a:highlight>
              </a:rPr>
              <a:t> </a:t>
            </a:r>
            <a:br>
              <a:rPr lang="vi">
                <a:solidFill>
                  <a:srgbClr val="CFC7C4"/>
                </a:solidFill>
                <a:highlight>
                  <a:srgbClr val="222425"/>
                </a:highlight>
              </a:rPr>
            </a:br>
            <a:endParaRPr>
              <a:solidFill>
                <a:srgbClr val="CFC7C4"/>
              </a:solidFill>
              <a:highlight>
                <a:srgbClr val="222425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Q &amp;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Why?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Easy to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Complete stack for server side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Broad vendor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Stable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Enterprise level features ready</a:t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900" y="1567550"/>
            <a:ext cx="2757950" cy="6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Where and when?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Remote access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Portability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Reusability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Scalability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875" y="1567550"/>
            <a:ext cx="1555325" cy="15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875" y="1643725"/>
            <a:ext cx="1259250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100" y="3296244"/>
            <a:ext cx="1555325" cy="105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2733" y="3344700"/>
            <a:ext cx="2538742" cy="10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 to implement business logic?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Business operations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Messaging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clients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Business operations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1: Create remote and/or local interface</a:t>
            </a:r>
            <a:br>
              <a:rPr lang="vi" sz="1800"/>
            </a:br>
            <a:br>
              <a:rPr lang="vi" sz="1800"/>
            </a:br>
            <a:br>
              <a:rPr lang="vi" sz="1800"/>
            </a:br>
            <a:br>
              <a:rPr lang="vi" sz="1800"/>
            </a:br>
            <a:br>
              <a:rPr lang="vi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6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 b="17188" l="0" r="0" t="-8230"/>
          <a:stretch/>
        </p:blipFill>
        <p:spPr>
          <a:xfrm>
            <a:off x="2357450" y="2212375"/>
            <a:ext cx="42767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5">
            <a:alphaModFix/>
          </a:blip>
          <a:srcRect b="0" l="0" r="39860" t="-7054"/>
          <a:stretch/>
        </p:blipFill>
        <p:spPr>
          <a:xfrm>
            <a:off x="2089000" y="3367300"/>
            <a:ext cx="4545175" cy="11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2322625" y="2325875"/>
            <a:ext cx="1057800" cy="19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2094025" y="3476225"/>
            <a:ext cx="1057800" cy="19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Business operations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Step 2: Create Stateless/Stateful bean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0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4">
            <a:alphaModFix/>
          </a:blip>
          <a:srcRect b="2799" l="-2532" r="0" t="0"/>
          <a:stretch/>
        </p:blipFill>
        <p:spPr>
          <a:xfrm>
            <a:off x="396675" y="2264500"/>
            <a:ext cx="6502625" cy="26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>
            <a:off x="555325" y="2264500"/>
            <a:ext cx="1057800" cy="24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636150" y="2449050"/>
            <a:ext cx="3107100" cy="24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 rot="10800000">
            <a:off x="86556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How?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Implement Messaging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Implement Publisher/Sender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463" y="1604963"/>
            <a:ext cx="1590675" cy="254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1"/>
          <p:cNvGrpSpPr/>
          <p:nvPr/>
        </p:nvGrpSpPr>
        <p:grpSpPr>
          <a:xfrm>
            <a:off x="561875" y="2337000"/>
            <a:ext cx="5952500" cy="2169375"/>
            <a:chOff x="561875" y="2337000"/>
            <a:chExt cx="5952500" cy="2169375"/>
          </a:xfrm>
        </p:grpSpPr>
        <p:grpSp>
          <p:nvGrpSpPr>
            <p:cNvPr id="204" name="Google Shape;204;p21"/>
            <p:cNvGrpSpPr/>
            <p:nvPr/>
          </p:nvGrpSpPr>
          <p:grpSpPr>
            <a:xfrm>
              <a:off x="561875" y="2337000"/>
              <a:ext cx="2922125" cy="2169375"/>
              <a:chOff x="561875" y="2337000"/>
              <a:chExt cx="2922125" cy="2169375"/>
            </a:xfrm>
          </p:grpSpPr>
          <p:pic>
            <p:nvPicPr>
              <p:cNvPr id="205" name="Google Shape;205;p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17012" t="0"/>
              <a:stretch/>
            </p:blipFill>
            <p:spPr>
              <a:xfrm>
                <a:off x="561875" y="2337000"/>
                <a:ext cx="2922125" cy="2169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" name="Google Shape;206;p21"/>
              <p:cNvSpPr/>
              <p:nvPr/>
            </p:nvSpPr>
            <p:spPr>
              <a:xfrm>
                <a:off x="652450" y="2345075"/>
                <a:ext cx="1057800" cy="2466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955750" y="2590050"/>
                <a:ext cx="2257500" cy="6957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1160125" y="4109700"/>
                <a:ext cx="1057800" cy="2466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1160125" y="3436525"/>
                <a:ext cx="1057800" cy="2466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21"/>
            <p:cNvGrpSpPr/>
            <p:nvPr/>
          </p:nvGrpSpPr>
          <p:grpSpPr>
            <a:xfrm>
              <a:off x="3664200" y="2337000"/>
              <a:ext cx="2850175" cy="2115950"/>
              <a:chOff x="3664200" y="2641800"/>
              <a:chExt cx="2850175" cy="2115950"/>
            </a:xfrm>
          </p:grpSpPr>
          <p:pic>
            <p:nvPicPr>
              <p:cNvPr id="211" name="Google Shape;211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16443" t="0"/>
              <a:stretch/>
            </p:blipFill>
            <p:spPr>
              <a:xfrm>
                <a:off x="3664200" y="2641800"/>
                <a:ext cx="2850175" cy="2115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2" name="Google Shape;212;p21"/>
              <p:cNvSpPr/>
              <p:nvPr/>
            </p:nvSpPr>
            <p:spPr>
              <a:xfrm>
                <a:off x="4157650" y="3343950"/>
                <a:ext cx="1057800" cy="2466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" name="Google Shape;213;p21"/>
          <p:cNvSpPr/>
          <p:nvPr/>
        </p:nvSpPr>
        <p:spPr>
          <a:xfrm rot="10800000">
            <a:off x="8503250" y="2297650"/>
            <a:ext cx="378300" cy="3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