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0" r:id="rId2"/>
    <p:sldId id="308" r:id="rId3"/>
    <p:sldId id="285" r:id="rId4"/>
    <p:sldId id="298" r:id="rId5"/>
    <p:sldId id="287" r:id="rId6"/>
    <p:sldId id="306" r:id="rId7"/>
    <p:sldId id="289" r:id="rId8"/>
    <p:sldId id="299" r:id="rId9"/>
    <p:sldId id="309" r:id="rId10"/>
    <p:sldId id="310" r:id="rId11"/>
    <p:sldId id="311" r:id="rId12"/>
    <p:sldId id="312" r:id="rId13"/>
    <p:sldId id="307" r:id="rId14"/>
    <p:sldId id="314" r:id="rId15"/>
    <p:sldId id="313" r:id="rId16"/>
    <p:sldId id="296" r:id="rId17"/>
  </p:sldIdLst>
  <p:sldSz cx="12192000" cy="6858000"/>
  <p:notesSz cx="6858000" cy="9144000"/>
  <p:custDataLst>
    <p:tags r:id="rId19"/>
  </p:custDataLst>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735"/>
    <a:srgbClr val="FFFFFF"/>
    <a:srgbClr val="F05834"/>
    <a:srgbClr val="77933C"/>
    <a:srgbClr val="A5B6A0"/>
    <a:srgbClr val="A4B6A1"/>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24.27184" units="1/cm"/>
          <inkml:channelProperty channel="Y" name="resolution" value="62.06897" units="1/cm"/>
          <inkml:channelProperty channel="T" name="resolution" value="1" units="1/dev"/>
        </inkml:channelProperties>
      </inkml:inkSource>
      <inkml:timestamp xml:id="ts0" timeString="2021-11-30T15:26:01.922"/>
    </inkml:context>
    <inkml:brush xml:id="br0">
      <inkml:brushProperty name="width" value="0.05292" units="cm"/>
      <inkml:brushProperty name="height" value="0.05292" units="cm"/>
      <inkml:brushProperty name="color" value="#FF0000"/>
    </inkml:brush>
  </inkml:definitions>
  <inkml:trace contextRef="#ctx0" brushRef="#br0">14709 7227 0,'0'29'250,"0"0"-203,0 0 0,0 0 15,0 0-62,0 0 16,0-1 0,-29 1-1,29 0 110,-29 0-94,29 0 219,0 0-218,0 0-17,-29-29 313</inkml:trace>
  <inkml:trace contextRef="#ctx0" brushRef="#br0" timeOffset="1966.579">14911 7343 0,'-29'0'187,"0"0"-171,0 0-1,0 0 17,0 0-17,29 29 17,-28-29-32,-1 0 46,29 29-46,-29-29 16,0 0 15,0 28-15,0-28 15,0 29 16,0-29-31,0 0-1,0 0 1,1 0 0,-1 0-16,0 0 31,0 29-16,0-29 17,0 0-32,0 0 15,0 0 1,0 0 15,0 0-31,1 29 16,-1-29-1,0 0 32</inkml:trace>
  <inkml:trace contextRef="#ctx0" brushRef="#br0" timeOffset="6846.442">14622 7863 0,'-29'0'187,"0"0"-155,0 0-1,0 0 47,0 0-15,1 0 108,-1 0-155,0 0 0,29 29-16,-29-29 31,29 29 16,-29-29-16,0 0 0,0 0 32,0 0-16,29 29-16,-29-29 0,0 0 47</inkml:trace>
  <inkml:trace contextRef="#ctx0" brushRef="#br0" timeOffset="11293.6252">14362 8181 0,'0'29'235,"0"0"-188,0 0-16,0 0 16,-29-29-16,29 29 16,0 0-16,0-1-15,0 1-1,-29-29-15,29 29 16</inkml:trace>
  <inkml:trace contextRef="#ctx0" brushRef="#br0" timeOffset="13333.6666">14535 8152 0,'0'29'250,"0"0"-234,0 0 0,0 0-16,0 0 15,-29-29 1,29 29 31,0 0-32,0-1 32,-29-28 188,29 29-204,0 0 0,0 0 63,-28-29-79,28 29 17,0 0-17,0 0-15,0 0 16</inkml:trace>
  <inkml:trace contextRef="#ctx0" brushRef="#br0" timeOffset="16687.6532">14160 8268 0,'0'29'140,"28"-29"-109,-28 29 16,29-29 0,0 0 16,0 0-32,0 0 0,0 0 0,0 0-31,0 0 141,0 0-125,0 0 62,-1 0-63,1 0-15,0 0 16,0 0 0,0 0-1,0 0 95,0 0-63,0 0-32,0 29 1,0-29 296,-1 0-296,1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469D8-0A52-4183-ABC4-B101461C2831}" type="datetimeFigureOut">
              <a:rPr lang="es-EC" smtClean="0"/>
              <a:t>30/11/2021</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D7DBB-13C2-4F50-B6AF-EBEDAE882F2F}" type="slidenum">
              <a:rPr lang="es-EC" smtClean="0"/>
              <a:t>‹Nº›</a:t>
            </a:fld>
            <a:endParaRPr lang="es-EC"/>
          </a:p>
        </p:txBody>
      </p:sp>
    </p:spTree>
    <p:extLst>
      <p:ext uri="{BB962C8B-B14F-4D97-AF65-F5344CB8AC3E}">
        <p14:creationId xmlns:p14="http://schemas.microsoft.com/office/powerpoint/2010/main" val="44579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945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914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3843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7879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95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704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9287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fld id="{88C7CADF-C7F0-401E-8861-69319D9EF1CD}" type="slidenum">
              <a:rPr lang="es-EC" smtClean="0"/>
              <a:t>16</a:t>
            </a:fld>
            <a:endParaRPr lang="es-EC"/>
          </a:p>
        </p:txBody>
      </p:sp>
    </p:spTree>
    <p:extLst>
      <p:ext uri="{BB962C8B-B14F-4D97-AF65-F5344CB8AC3E}">
        <p14:creationId xmlns:p14="http://schemas.microsoft.com/office/powerpoint/2010/main" val="444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433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6720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8184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82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paradigma de programación es una manera o estilo de programación de software.</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Paradigma Imperativo.</a:t>
            </a:r>
            <a:r>
              <a:rPr lang="es-ES" sz="1200" kern="1200" dirty="0">
                <a:solidFill>
                  <a:schemeClr val="tx1"/>
                </a:solidFill>
                <a:effectLst/>
                <a:latin typeface="+mn-lt"/>
                <a:ea typeface="+mn-ea"/>
                <a:cs typeface="+mn-cs"/>
              </a:rPr>
              <a:t> Los programas se componen de un conjunto de sentencias que cambian su estado. Son secuencias de comandos que ordenan acciones a la computadora.</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Programación Estructurada</a:t>
            </a:r>
            <a:r>
              <a:rPr lang="es-ES" sz="1200" kern="1200" dirty="0">
                <a:solidFill>
                  <a:schemeClr val="tx1"/>
                </a:solidFill>
                <a:effectLst/>
                <a:latin typeface="+mn-lt"/>
                <a:ea typeface="+mn-ea"/>
                <a:cs typeface="+mn-cs"/>
              </a:rPr>
              <a:t>. </a:t>
            </a:r>
            <a:r>
              <a:rPr lang="es-EC" sz="1200" kern="1200" dirty="0">
                <a:solidFill>
                  <a:schemeClr val="tx1"/>
                </a:solidFill>
                <a:effectLst/>
                <a:latin typeface="+mn-lt"/>
                <a:ea typeface="+mn-ea"/>
                <a:cs typeface="+mn-cs"/>
              </a:rPr>
              <a:t>Ejecución paso a paso de una sentencia o conjunto de sentencias, según el valor de una variable booleana.</a:t>
            </a:r>
          </a:p>
          <a:p>
            <a:r>
              <a:rPr lang="es-ES" sz="1200" b="1" kern="1200" dirty="0">
                <a:solidFill>
                  <a:schemeClr val="tx1"/>
                </a:solidFill>
                <a:effectLst/>
                <a:latin typeface="+mn-lt"/>
                <a:ea typeface="+mn-ea"/>
                <a:cs typeface="+mn-cs"/>
              </a:rPr>
              <a:t>Programación Procedimental</a:t>
            </a:r>
            <a:r>
              <a:rPr lang="es-ES" sz="1200" kern="1200" dirty="0">
                <a:solidFill>
                  <a:schemeClr val="tx1"/>
                </a:solidFill>
                <a:effectLst/>
                <a:latin typeface="+mn-lt"/>
                <a:ea typeface="+mn-ea"/>
                <a:cs typeface="+mn-cs"/>
              </a:rPr>
              <a:t>. Permite desglosar algoritmos en porciones manejables.</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Programación Modular. </a:t>
            </a:r>
            <a:r>
              <a:rPr lang="es-ES" sz="1200" kern="1200" dirty="0">
                <a:solidFill>
                  <a:schemeClr val="tx1"/>
                </a:solidFill>
                <a:effectLst/>
                <a:latin typeface="+mn-lt"/>
                <a:ea typeface="+mn-ea"/>
                <a:cs typeface="+mn-cs"/>
              </a:rPr>
              <a:t>Es muy similar al enfoque procedimental, o más bien lo adapta a los requerimientos de proyectos de software mayores y más amplios.</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Programación Orientada a objetos</a:t>
            </a:r>
            <a:r>
              <a:rPr lang="es-ES" sz="1200" kern="1200" dirty="0">
                <a:solidFill>
                  <a:schemeClr val="tx1"/>
                </a:solidFill>
                <a:effectLst/>
                <a:latin typeface="+mn-lt"/>
                <a:ea typeface="+mn-ea"/>
                <a:cs typeface="+mn-cs"/>
              </a:rPr>
              <a:t>. El comportamiento del programa es llevado a cabo por objetos, entidades que representan elementos del problema a resolver y tienen atributos y comportamiento.</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Paradigma Declarativo.</a:t>
            </a:r>
            <a:r>
              <a:rPr lang="es-ES" sz="1200" kern="1200" dirty="0">
                <a:solidFill>
                  <a:schemeClr val="tx1"/>
                </a:solidFill>
                <a:effectLst/>
                <a:latin typeface="+mn-lt"/>
                <a:ea typeface="+mn-ea"/>
                <a:cs typeface="+mn-cs"/>
              </a:rPr>
              <a:t> Opuesto al imperativo. Los programas describen los resultados esperados sin listar explícitamente los pasos a llevar a cabo para alcanzarlos.</a:t>
            </a:r>
            <a:endParaRPr lang="es-EC" sz="1200" kern="1200" dirty="0">
              <a:solidFill>
                <a:schemeClr val="tx1"/>
              </a:solidFill>
              <a:effectLst/>
              <a:latin typeface="+mn-lt"/>
              <a:ea typeface="+mn-ea"/>
              <a:cs typeface="+mn-cs"/>
            </a:endParaRPr>
          </a:p>
          <a:p>
            <a:r>
              <a:rPr lang="es-ES" sz="1200" b="1" kern="1200" dirty="0" err="1">
                <a:solidFill>
                  <a:schemeClr val="tx1"/>
                </a:solidFill>
                <a:effectLst/>
                <a:latin typeface="+mn-lt"/>
                <a:ea typeface="+mn-ea"/>
                <a:cs typeface="+mn-cs"/>
              </a:rPr>
              <a:t>Lógico.</a:t>
            </a:r>
            <a:r>
              <a:rPr lang="es-ES" sz="1200" kern="1200" dirty="0" err="1">
                <a:solidFill>
                  <a:schemeClr val="tx1"/>
                </a:solidFill>
                <a:effectLst/>
                <a:latin typeface="+mn-lt"/>
                <a:ea typeface="+mn-ea"/>
                <a:cs typeface="+mn-cs"/>
              </a:rPr>
              <a:t>Son</a:t>
            </a:r>
            <a:r>
              <a:rPr lang="es-ES" sz="1200" kern="1200" dirty="0">
                <a:solidFill>
                  <a:schemeClr val="tx1"/>
                </a:solidFill>
                <a:effectLst/>
                <a:latin typeface="+mn-lt"/>
                <a:ea typeface="+mn-ea"/>
                <a:cs typeface="+mn-cs"/>
              </a:rPr>
              <a:t> construidos de hechos, predicados y relaciones</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Funcional.</a:t>
            </a:r>
            <a:r>
              <a:rPr lang="es-ES" sz="1200" kern="1200" dirty="0">
                <a:solidFill>
                  <a:schemeClr val="tx1"/>
                </a:solidFill>
                <a:effectLst/>
                <a:latin typeface="+mn-lt"/>
                <a:ea typeface="+mn-ea"/>
                <a:cs typeface="+mn-cs"/>
              </a:rPr>
              <a:t> Los programas se componen de funciones, es decir, implementaciones de comportamiento que reciben un conjunto de datos de entrada y devuelven un valor de salida.</a:t>
            </a:r>
            <a:endParaRPr lang="es-EC" sz="1200" kern="1200" dirty="0">
              <a:solidFill>
                <a:schemeClr val="tx1"/>
              </a:solidFill>
              <a:effectLst/>
              <a:latin typeface="+mn-lt"/>
              <a:ea typeface="+mn-ea"/>
              <a:cs typeface="+mn-cs"/>
            </a:endParaRPr>
          </a:p>
          <a:p>
            <a:r>
              <a:rPr lang="es-ES" sz="1200" b="1" kern="1200" dirty="0">
                <a:solidFill>
                  <a:schemeClr val="tx1"/>
                </a:solidFill>
                <a:effectLst/>
                <a:latin typeface="+mn-lt"/>
                <a:ea typeface="+mn-ea"/>
                <a:cs typeface="+mn-cs"/>
              </a:rPr>
              <a:t>Programación Reactiva. </a:t>
            </a:r>
            <a:r>
              <a:rPr lang="es-ES" sz="1200" kern="1200" dirty="0">
                <a:solidFill>
                  <a:schemeClr val="tx1"/>
                </a:solidFill>
                <a:effectLst/>
                <a:latin typeface="+mn-lt"/>
                <a:ea typeface="+mn-ea"/>
                <a:cs typeface="+mn-cs"/>
              </a:rPr>
              <a:t>En la programación reactiva observamos cambios en un flujo de datos, por ejemplo un chat en vivo que recibe cientos de comentarios por segundo, o Google </a:t>
            </a:r>
            <a:r>
              <a:rPr lang="es-ES" sz="1200" kern="1200" dirty="0" err="1">
                <a:solidFill>
                  <a:schemeClr val="tx1"/>
                </a:solidFill>
                <a:effectLst/>
                <a:latin typeface="+mn-lt"/>
                <a:ea typeface="+mn-ea"/>
                <a:cs typeface="+mn-cs"/>
              </a:rPr>
              <a:t>Maps</a:t>
            </a:r>
            <a:endParaRPr lang="es-EC" sz="1200" kern="1200" dirty="0">
              <a:solidFill>
                <a:schemeClr val="tx1"/>
              </a:solidFill>
              <a:effectLst/>
              <a:latin typeface="+mn-lt"/>
              <a:ea typeface="+mn-ea"/>
              <a:cs typeface="+mn-cs"/>
            </a:endParaRPr>
          </a:p>
          <a:p>
            <a:endParaRPr lang="es-EC"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58A747-41A4-4071-902F-A5FBE61E6BF9}"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141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694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21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7CADF-C7F0-401E-8861-69319D9EF1CD}" type="slidenum">
              <a:rPr kumimoji="0" lang="es-EC"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C"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82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828800" y="3213340"/>
            <a:ext cx="8534401" cy="2730260"/>
          </a:xfrm>
        </p:spPr>
        <p:txBody>
          <a:bodyPr/>
          <a:lstStyle>
            <a:lvl1pPr marL="0" indent="0" algn="ctr">
              <a:buNone/>
              <a:defRPr>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D4C41554-9EC7-C446-8A8A-A78BDA22FBF0}" type="datetime1">
              <a:rPr lang="es-EC" smtClean="0"/>
              <a:t>30/11/2021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0C0A3B3-E53B-904C-B0D5-96F0434D40F5}" type="slidenum">
              <a:rPr lang="es-ES" smtClean="0"/>
              <a:t>‹Nº›</a:t>
            </a:fld>
            <a:endParaRPr lang="es-ES" dirty="0"/>
          </a:p>
        </p:txBody>
      </p:sp>
      <p:sp>
        <p:nvSpPr>
          <p:cNvPr id="7" name="Título 6"/>
          <p:cNvSpPr>
            <a:spLocks noGrp="1"/>
          </p:cNvSpPr>
          <p:nvPr>
            <p:ph type="title"/>
          </p:nvPr>
        </p:nvSpPr>
        <p:spPr/>
        <p:txBody>
          <a:bodyPr/>
          <a:lstStyle/>
          <a:p>
            <a:r>
              <a:rPr lang="es-ES"/>
              <a:t>Haga clic para modificar el estilo de título del patrón</a:t>
            </a:r>
            <a:endParaRPr lang="es-US"/>
          </a:p>
        </p:txBody>
      </p:sp>
    </p:spTree>
    <p:extLst>
      <p:ext uri="{BB962C8B-B14F-4D97-AF65-F5344CB8AC3E}">
        <p14:creationId xmlns:p14="http://schemas.microsoft.com/office/powerpoint/2010/main" val="246664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ido + gráfico o imagen">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fld id="{5F7FC69A-51F1-4B45-A22F-D8042CA1A0E2}" type="datetime1">
              <a:rPr lang="es-EC" smtClean="0"/>
              <a:t>30/11/2021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0C0A3B3-E53B-904C-B0D5-96F0434D40F5}" type="slidenum">
              <a:rPr lang="es-ES" smtClean="0"/>
              <a:t>‹Nº›</a:t>
            </a:fld>
            <a:endParaRPr lang="es-ES"/>
          </a:p>
        </p:txBody>
      </p:sp>
      <p:sp>
        <p:nvSpPr>
          <p:cNvPr id="8" name="Título 1"/>
          <p:cNvSpPr>
            <a:spLocks noGrp="1"/>
          </p:cNvSpPr>
          <p:nvPr>
            <p:ph type="title"/>
          </p:nvPr>
        </p:nvSpPr>
        <p:spPr>
          <a:xfrm>
            <a:off x="721479" y="524954"/>
            <a:ext cx="5249553" cy="1051854"/>
          </a:xfrm>
        </p:spPr>
        <p:txBody>
          <a:bodyPr anchor="t">
            <a:normAutofit/>
          </a:bodyPr>
          <a:lstStyle>
            <a:lvl1pPr algn="l">
              <a:defRPr sz="4400" b="1" cap="all"/>
            </a:lvl1pPr>
          </a:lstStyle>
          <a:p>
            <a:r>
              <a:rPr lang="es-ES_tradnl" dirty="0"/>
              <a:t>Clic para editar título</a:t>
            </a:r>
            <a:endParaRPr lang="es-ES" dirty="0"/>
          </a:p>
        </p:txBody>
      </p:sp>
      <p:sp>
        <p:nvSpPr>
          <p:cNvPr id="9" name="Marcador de texto 2"/>
          <p:cNvSpPr>
            <a:spLocks noGrp="1"/>
          </p:cNvSpPr>
          <p:nvPr>
            <p:ph type="body" idx="13" hasCustomPrompt="1"/>
          </p:nvPr>
        </p:nvSpPr>
        <p:spPr>
          <a:xfrm>
            <a:off x="721479" y="1755236"/>
            <a:ext cx="5249553" cy="4409118"/>
          </a:xfrm>
        </p:spPr>
        <p:txBody>
          <a:bodyPr anchor="b">
            <a:normAutofit/>
          </a:bodyPr>
          <a:lstStyle>
            <a:lvl1pPr marL="0" indent="0" algn="just">
              <a:buNone/>
              <a:defRPr sz="200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Haga Clic para modificar</a:t>
            </a:r>
          </a:p>
        </p:txBody>
      </p:sp>
    </p:spTree>
    <p:extLst>
      <p:ext uri="{BB962C8B-B14F-4D97-AF65-F5344CB8AC3E}">
        <p14:creationId xmlns:p14="http://schemas.microsoft.com/office/powerpoint/2010/main" val="870864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2F2F281-8B52-EB4A-BA81-29D6BAC61B0B}" type="datetime1">
              <a:rPr lang="es-EC" smtClean="0"/>
              <a:t>30/11/2021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3391012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218307" y="4800600"/>
            <a:ext cx="7315200" cy="566738"/>
          </a:xfrm>
        </p:spPr>
        <p:txBody>
          <a:bodyPr anchor="b">
            <a:normAutofit/>
          </a:bodyPr>
          <a:lstStyle>
            <a:lvl1pPr algn="l">
              <a:defRPr sz="2800" b="1"/>
            </a:lvl1pPr>
          </a:lstStyle>
          <a:p>
            <a:r>
              <a:rPr lang="es-ES_tradnl"/>
              <a:t>Clic para editar título</a:t>
            </a:r>
            <a:endParaRPr lang="es-ES"/>
          </a:p>
        </p:txBody>
      </p:sp>
      <p:sp>
        <p:nvSpPr>
          <p:cNvPr id="3" name="Marcador de posición de imagen 2"/>
          <p:cNvSpPr>
            <a:spLocks noGrp="1"/>
          </p:cNvSpPr>
          <p:nvPr>
            <p:ph type="pic" idx="1"/>
          </p:nvPr>
        </p:nvSpPr>
        <p:spPr>
          <a:xfrm>
            <a:off x="2389718" y="612775"/>
            <a:ext cx="6972381"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531437" y="5466932"/>
            <a:ext cx="9129125" cy="80486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E00F1BAF-563B-4647-85D9-D66F48E7A7C4}" type="datetime1">
              <a:rPr lang="es-EC" smtClean="0"/>
              <a:t>30/11/2021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265629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iografía">
    <p:spTree>
      <p:nvGrpSpPr>
        <p:cNvPr id="1" name=""/>
        <p:cNvGrpSpPr/>
        <p:nvPr/>
      </p:nvGrpSpPr>
      <p:grpSpPr>
        <a:xfrm>
          <a:off x="0" y="0"/>
          <a:ext cx="0" cy="0"/>
          <a:chOff x="0" y="0"/>
          <a:chExt cx="0" cy="0"/>
        </a:xfrm>
      </p:grpSpPr>
      <p:sp>
        <p:nvSpPr>
          <p:cNvPr id="2" name="Título 1"/>
          <p:cNvSpPr>
            <a:spLocks noGrp="1"/>
          </p:cNvSpPr>
          <p:nvPr>
            <p:ph type="title"/>
          </p:nvPr>
        </p:nvSpPr>
        <p:spPr>
          <a:xfrm>
            <a:off x="963085" y="976385"/>
            <a:ext cx="9141079" cy="1051854"/>
          </a:xfrm>
        </p:spPr>
        <p:txBody>
          <a:bodyPr anchor="t">
            <a:normAutofit/>
          </a:bodyPr>
          <a:lstStyle>
            <a:lvl1pPr algn="l">
              <a:defRPr sz="4400" b="1" cap="all">
                <a:solidFill>
                  <a:srgbClr val="00B050"/>
                </a:solidFill>
              </a:defRPr>
            </a:lvl1pPr>
          </a:lstStyle>
          <a:p>
            <a:r>
              <a:rPr lang="es-ES_tradnl" dirty="0"/>
              <a:t>Clic para editar título</a:t>
            </a:r>
            <a:endParaRPr lang="es-ES" dirty="0"/>
          </a:p>
        </p:txBody>
      </p:sp>
      <p:sp>
        <p:nvSpPr>
          <p:cNvPr id="3" name="Marcador de texto 2"/>
          <p:cNvSpPr>
            <a:spLocks noGrp="1"/>
          </p:cNvSpPr>
          <p:nvPr>
            <p:ph type="body" idx="1" hasCustomPrompt="1"/>
          </p:nvPr>
        </p:nvSpPr>
        <p:spPr>
          <a:xfrm>
            <a:off x="1020158" y="2631057"/>
            <a:ext cx="10363200" cy="2881222"/>
          </a:xfrm>
        </p:spPr>
        <p:txBody>
          <a:bodyPr anchor="b">
            <a:normAutofit/>
          </a:bodyPr>
          <a:lstStyle>
            <a:lvl1pPr marL="457200" indent="-457200" algn="just">
              <a:buClr>
                <a:srgbClr val="00B050"/>
              </a:buClr>
              <a:buFont typeface="Calibri" panose="020F0502020204030204" pitchFamily="34" charset="0"/>
              <a:buChar char="»"/>
              <a:defRPr sz="320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a:t>
            </a:r>
          </a:p>
        </p:txBody>
      </p:sp>
      <p:sp>
        <p:nvSpPr>
          <p:cNvPr id="4" name="Marcador de fecha 3"/>
          <p:cNvSpPr>
            <a:spLocks noGrp="1"/>
          </p:cNvSpPr>
          <p:nvPr>
            <p:ph type="dt" sz="half" idx="10"/>
          </p:nvPr>
        </p:nvSpPr>
        <p:spPr/>
        <p:txBody>
          <a:bodyPr/>
          <a:lstStyle/>
          <a:p>
            <a:fld id="{10019892-5601-8D4C-8F78-40F418310E4E}" type="datetime1">
              <a:rPr lang="es-EC" smtClean="0"/>
              <a:t>30/11/2021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163193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sp>
        <p:nvSpPr>
          <p:cNvPr id="2" name="Título 1"/>
          <p:cNvSpPr>
            <a:spLocks noGrp="1"/>
          </p:cNvSpPr>
          <p:nvPr>
            <p:ph type="title"/>
          </p:nvPr>
        </p:nvSpPr>
        <p:spPr>
          <a:xfrm>
            <a:off x="963084" y="976385"/>
            <a:ext cx="9235995" cy="1051854"/>
          </a:xfrm>
        </p:spPr>
        <p:txBody>
          <a:bodyPr anchor="t">
            <a:normAutofit/>
          </a:bodyPr>
          <a:lstStyle>
            <a:lvl1pPr algn="l">
              <a:defRPr sz="4400" b="1" cap="all"/>
            </a:lvl1pPr>
          </a:lstStyle>
          <a:p>
            <a:r>
              <a:rPr lang="es-ES_tradnl" dirty="0"/>
              <a:t>Clic para editar título</a:t>
            </a:r>
            <a:endParaRPr lang="es-ES" dirty="0"/>
          </a:p>
        </p:txBody>
      </p:sp>
      <p:sp>
        <p:nvSpPr>
          <p:cNvPr id="3" name="Marcador de texto 2"/>
          <p:cNvSpPr>
            <a:spLocks noGrp="1"/>
          </p:cNvSpPr>
          <p:nvPr>
            <p:ph type="body" idx="1" hasCustomPrompt="1"/>
          </p:nvPr>
        </p:nvSpPr>
        <p:spPr>
          <a:xfrm>
            <a:off x="963084" y="2156605"/>
            <a:ext cx="10363200" cy="3545455"/>
          </a:xfrm>
        </p:spPr>
        <p:txBody>
          <a:bodyPr anchor="b">
            <a:normAutofit/>
          </a:bodyPr>
          <a:lstStyle>
            <a:lvl1pPr marL="0" indent="0" algn="just">
              <a:buNone/>
              <a:defRPr sz="3200" baseline="0">
                <a:solidFill>
                  <a:schemeClr val="accent3">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Haga Clic para modificar</a:t>
            </a:r>
          </a:p>
        </p:txBody>
      </p:sp>
      <p:sp>
        <p:nvSpPr>
          <p:cNvPr id="4" name="Marcador de fecha 3"/>
          <p:cNvSpPr>
            <a:spLocks noGrp="1"/>
          </p:cNvSpPr>
          <p:nvPr>
            <p:ph type="dt" sz="half" idx="10"/>
          </p:nvPr>
        </p:nvSpPr>
        <p:spPr/>
        <p:txBody>
          <a:bodyPr/>
          <a:lstStyle/>
          <a:p>
            <a:fld id="{10019892-5601-8D4C-8F78-40F418310E4E}" type="datetime1">
              <a:rPr lang="es-EC" smtClean="0"/>
              <a:t>30/11/2021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379187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tivos">
    <p:spTree>
      <p:nvGrpSpPr>
        <p:cNvPr id="1" name=""/>
        <p:cNvGrpSpPr/>
        <p:nvPr/>
      </p:nvGrpSpPr>
      <p:grpSpPr>
        <a:xfrm>
          <a:off x="0" y="0"/>
          <a:ext cx="0" cy="0"/>
          <a:chOff x="0" y="0"/>
          <a:chExt cx="0" cy="0"/>
        </a:xfrm>
      </p:grpSpPr>
      <p:sp>
        <p:nvSpPr>
          <p:cNvPr id="2" name="Título 1"/>
          <p:cNvSpPr>
            <a:spLocks noGrp="1"/>
          </p:cNvSpPr>
          <p:nvPr>
            <p:ph type="title"/>
          </p:nvPr>
        </p:nvSpPr>
        <p:spPr>
          <a:xfrm>
            <a:off x="963085" y="976385"/>
            <a:ext cx="9141079" cy="1051854"/>
          </a:xfrm>
        </p:spPr>
        <p:txBody>
          <a:bodyPr anchor="t">
            <a:normAutofit/>
          </a:bodyPr>
          <a:lstStyle>
            <a:lvl1pPr algn="l">
              <a:defRPr sz="4400" b="1" cap="all"/>
            </a:lvl1pPr>
          </a:lstStyle>
          <a:p>
            <a:r>
              <a:rPr lang="es-ES_tradnl" dirty="0"/>
              <a:t>Clic para editar título</a:t>
            </a:r>
            <a:endParaRPr lang="es-ES" dirty="0"/>
          </a:p>
        </p:txBody>
      </p:sp>
      <p:sp>
        <p:nvSpPr>
          <p:cNvPr id="3" name="Marcador de texto 2"/>
          <p:cNvSpPr>
            <a:spLocks noGrp="1"/>
          </p:cNvSpPr>
          <p:nvPr>
            <p:ph type="body" idx="1" hasCustomPrompt="1"/>
          </p:nvPr>
        </p:nvSpPr>
        <p:spPr>
          <a:xfrm>
            <a:off x="1020158" y="2631057"/>
            <a:ext cx="10363200" cy="2881222"/>
          </a:xfrm>
        </p:spPr>
        <p:txBody>
          <a:bodyPr anchor="b">
            <a:normAutofit/>
          </a:bodyPr>
          <a:lstStyle>
            <a:lvl1pPr marL="0" indent="0" algn="just">
              <a:buNone/>
              <a:defRPr sz="320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Haga Clic para modificar</a:t>
            </a:r>
          </a:p>
        </p:txBody>
      </p:sp>
      <p:sp>
        <p:nvSpPr>
          <p:cNvPr id="4" name="Marcador de fecha 3"/>
          <p:cNvSpPr>
            <a:spLocks noGrp="1"/>
          </p:cNvSpPr>
          <p:nvPr>
            <p:ph type="dt" sz="half" idx="10"/>
          </p:nvPr>
        </p:nvSpPr>
        <p:spPr/>
        <p:txBody>
          <a:bodyPr/>
          <a:lstStyle/>
          <a:p>
            <a:fld id="{10019892-5601-8D4C-8F78-40F418310E4E}" type="datetime1">
              <a:rPr lang="es-EC" smtClean="0"/>
              <a:t>30/11/2021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40166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jetivos 2">
    <p:spTree>
      <p:nvGrpSpPr>
        <p:cNvPr id="1" name=""/>
        <p:cNvGrpSpPr/>
        <p:nvPr/>
      </p:nvGrpSpPr>
      <p:grpSpPr>
        <a:xfrm>
          <a:off x="0" y="0"/>
          <a:ext cx="0" cy="0"/>
          <a:chOff x="0" y="0"/>
          <a:chExt cx="0" cy="0"/>
        </a:xfrm>
      </p:grpSpPr>
      <p:sp>
        <p:nvSpPr>
          <p:cNvPr id="2" name="Título 1"/>
          <p:cNvSpPr>
            <a:spLocks noGrp="1"/>
          </p:cNvSpPr>
          <p:nvPr>
            <p:ph type="title"/>
          </p:nvPr>
        </p:nvSpPr>
        <p:spPr>
          <a:xfrm>
            <a:off x="963085" y="976385"/>
            <a:ext cx="9141079" cy="1051854"/>
          </a:xfrm>
        </p:spPr>
        <p:txBody>
          <a:bodyPr anchor="t">
            <a:normAutofit/>
          </a:bodyPr>
          <a:lstStyle>
            <a:lvl1pPr algn="l">
              <a:defRPr sz="4400" b="1" cap="all"/>
            </a:lvl1pPr>
          </a:lstStyle>
          <a:p>
            <a:r>
              <a:rPr lang="es-ES_tradnl" dirty="0"/>
              <a:t>Clic para editar título</a:t>
            </a:r>
            <a:endParaRPr lang="es-ES" dirty="0"/>
          </a:p>
        </p:txBody>
      </p:sp>
      <p:sp>
        <p:nvSpPr>
          <p:cNvPr id="3" name="Marcador de texto 2"/>
          <p:cNvSpPr>
            <a:spLocks noGrp="1"/>
          </p:cNvSpPr>
          <p:nvPr>
            <p:ph type="body" idx="1" hasCustomPrompt="1"/>
          </p:nvPr>
        </p:nvSpPr>
        <p:spPr>
          <a:xfrm>
            <a:off x="1020159" y="2639683"/>
            <a:ext cx="6685237" cy="2881222"/>
          </a:xfrm>
        </p:spPr>
        <p:txBody>
          <a:bodyPr anchor="b">
            <a:normAutofit/>
          </a:bodyPr>
          <a:lstStyle>
            <a:lvl1pPr marL="0" indent="0" algn="just">
              <a:buNone/>
              <a:defRPr sz="320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Haga Clic para modificar</a:t>
            </a:r>
          </a:p>
        </p:txBody>
      </p:sp>
      <p:sp>
        <p:nvSpPr>
          <p:cNvPr id="7" name="Marcador de posición de imagen 2"/>
          <p:cNvSpPr>
            <a:spLocks noGrp="1"/>
          </p:cNvSpPr>
          <p:nvPr>
            <p:ph type="pic" idx="13"/>
          </p:nvPr>
        </p:nvSpPr>
        <p:spPr>
          <a:xfrm>
            <a:off x="8026401" y="2639683"/>
            <a:ext cx="3130459" cy="288122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8" name="Marcador de fecha 7"/>
          <p:cNvSpPr>
            <a:spLocks noGrp="1"/>
          </p:cNvSpPr>
          <p:nvPr>
            <p:ph type="dt" sz="half" idx="14"/>
          </p:nvPr>
        </p:nvSpPr>
        <p:spPr/>
        <p:txBody>
          <a:bodyPr/>
          <a:lstStyle/>
          <a:p>
            <a:fld id="{52350C17-BFAD-C244-A9E6-9054D678C8AB}" type="datetime1">
              <a:rPr lang="es-EC" smtClean="0"/>
              <a:t>30/11/2021</a:t>
            </a:fld>
            <a:endParaRPr lang="es-ES"/>
          </a:p>
        </p:txBody>
      </p:sp>
      <p:sp>
        <p:nvSpPr>
          <p:cNvPr id="9" name="Marcador de pie de página 8"/>
          <p:cNvSpPr>
            <a:spLocks noGrp="1"/>
          </p:cNvSpPr>
          <p:nvPr>
            <p:ph type="ftr" sz="quarter" idx="15"/>
          </p:nvPr>
        </p:nvSpPr>
        <p:spPr/>
        <p:txBody>
          <a:bodyPr/>
          <a:lstStyle/>
          <a:p>
            <a:endParaRPr lang="es-ES"/>
          </a:p>
        </p:txBody>
      </p:sp>
      <p:sp>
        <p:nvSpPr>
          <p:cNvPr id="10" name="Marcador de número de diapositiva 9"/>
          <p:cNvSpPr>
            <a:spLocks noGrp="1"/>
          </p:cNvSpPr>
          <p:nvPr>
            <p:ph type="sldNum" sz="quarter" idx="16"/>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265623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4638"/>
            <a:ext cx="6407625" cy="1143000"/>
          </a:xfrm>
        </p:spPr>
        <p:txBody>
          <a:bodyPr>
            <a:normAutofit/>
          </a:bodyPr>
          <a:lstStyle>
            <a:lvl1pPr>
              <a:defRPr sz="5400"/>
            </a:lvl1pPr>
          </a:lstStyle>
          <a:p>
            <a:r>
              <a:rPr lang="es-ES_tradnl"/>
              <a:t>Clic para editar título</a:t>
            </a:r>
            <a:endParaRPr lang="es-ES"/>
          </a:p>
        </p:txBody>
      </p:sp>
      <p:sp>
        <p:nvSpPr>
          <p:cNvPr id="3" name="Marcador de contenido 2"/>
          <p:cNvSpPr>
            <a:spLocks noGrp="1"/>
          </p:cNvSpPr>
          <p:nvPr>
            <p:ph idx="1"/>
          </p:nvPr>
        </p:nvSpPr>
        <p:spPr>
          <a:xfrm>
            <a:off x="609601" y="1600202"/>
            <a:ext cx="6407625" cy="4525963"/>
          </a:xfrm>
        </p:spPr>
        <p:txBody>
          <a:bodyPr>
            <a:normAutofit/>
          </a:bodyPr>
          <a:lstStyle>
            <a:lvl1pPr>
              <a:defRPr sz="3200"/>
            </a:lvl1pPr>
            <a:lvl2pPr>
              <a:defRPr sz="3200"/>
            </a:lvl2pPr>
            <a:lvl3pPr>
              <a:defRPr sz="3200"/>
            </a:lvl3pPr>
            <a:lvl4pPr>
              <a:defRPr sz="3200"/>
            </a:lvl4pPr>
            <a:lvl5pPr>
              <a:defRPr sz="3200"/>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10"/>
          </p:nvPr>
        </p:nvSpPr>
        <p:spPr/>
        <p:txBody>
          <a:bodyPr/>
          <a:lstStyle/>
          <a:p>
            <a:fld id="{0B7226C1-49F8-0F40-83A4-32CB0CFB3D27}" type="datetime1">
              <a:rPr lang="es-EC" smtClean="0"/>
              <a:t>30/11/2021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235977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609600" y="646982"/>
            <a:ext cx="5588000" cy="1143000"/>
          </a:xfrm>
        </p:spPr>
        <p:txBody>
          <a:bodyPr>
            <a:normAutofit/>
          </a:bodyPr>
          <a:lstStyle>
            <a:lvl1pPr>
              <a:defRPr sz="4800" b="1"/>
            </a:lvl1pPr>
          </a:lstStyle>
          <a:p>
            <a:r>
              <a:rPr lang="es-ES_tradnl"/>
              <a:t>Clic para editar título</a:t>
            </a:r>
            <a:endParaRPr lang="es-ES"/>
          </a:p>
        </p:txBody>
      </p:sp>
      <p:sp>
        <p:nvSpPr>
          <p:cNvPr id="3" name="Marcador de contenido 2"/>
          <p:cNvSpPr>
            <a:spLocks noGrp="1"/>
          </p:cNvSpPr>
          <p:nvPr>
            <p:ph sz="half" idx="1" hasCustomPrompt="1"/>
          </p:nvPr>
        </p:nvSpPr>
        <p:spPr>
          <a:xfrm>
            <a:off x="609600" y="2156604"/>
            <a:ext cx="5384800" cy="3969561"/>
          </a:xfrm>
        </p:spPr>
        <p:txBody>
          <a:bodyPr>
            <a:normAutofit/>
          </a:bodyPr>
          <a:lstStyle>
            <a:lvl1pPr marL="457200" indent="-457200">
              <a:buClr>
                <a:srgbClr val="00B050"/>
              </a:buClr>
              <a:buFont typeface="Calibri" panose="020F0502020204030204" pitchFamily="34" charset="0"/>
              <a:buChar char="»"/>
              <a:defRPr sz="3200"/>
            </a:lvl1pPr>
            <a:lvl2pPr>
              <a:defRPr sz="3200"/>
            </a:lvl2pPr>
            <a:lvl3pPr>
              <a:defRPr sz="3200"/>
            </a:lvl3pPr>
            <a:lvl4pPr>
              <a:defRPr sz="3200"/>
            </a:lvl4pPr>
            <a:lvl5pPr>
              <a:defRPr sz="3200" b="0">
                <a:solidFill>
                  <a:schemeClr val="tx1">
                    <a:lumMod val="85000"/>
                    <a:lumOff val="15000"/>
                  </a:schemeClr>
                </a:solidFill>
              </a:defRPr>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contenido 3"/>
          <p:cNvSpPr>
            <a:spLocks noGrp="1"/>
          </p:cNvSpPr>
          <p:nvPr>
            <p:ph sz="half" idx="2"/>
          </p:nvPr>
        </p:nvSpPr>
        <p:spPr>
          <a:xfrm>
            <a:off x="6197600" y="2156604"/>
            <a:ext cx="5384800" cy="3969561"/>
          </a:xfrm>
        </p:spPr>
        <p:txBody>
          <a:bodyPr>
            <a:normAutofit/>
          </a:bodyPr>
          <a:lstStyle>
            <a:lvl1pPr marL="342900" indent="-342900">
              <a:buClr>
                <a:srgbClr val="00B050"/>
              </a:buClr>
              <a:buFont typeface="Calibri" panose="020F0502020204030204" pitchFamily="34" charset="0"/>
              <a:buChar char="»"/>
              <a:defRPr sz="3200"/>
            </a:lvl1pPr>
            <a:lvl2pPr marL="742950" indent="-285750">
              <a:buClr>
                <a:srgbClr val="00B050"/>
              </a:buClr>
              <a:buFont typeface="Calibri" panose="020F0502020204030204" pitchFamily="34" charset="0"/>
              <a:buChar char="»"/>
              <a:defRPr sz="3200"/>
            </a:lvl2pPr>
            <a:lvl3pPr marL="1143000" indent="-228600">
              <a:buClr>
                <a:srgbClr val="00B050"/>
              </a:buClr>
              <a:buFont typeface="Calibri" panose="020F0502020204030204" pitchFamily="34" charset="0"/>
              <a:buChar char="»"/>
              <a:defRPr sz="3200"/>
            </a:lvl3pPr>
            <a:lvl4pPr marL="1600200" indent="-228600">
              <a:buClr>
                <a:srgbClr val="00B050"/>
              </a:buClr>
              <a:buFont typeface="Calibri" panose="020F0502020204030204" pitchFamily="34" charset="0"/>
              <a:buChar char="»"/>
              <a:defRPr sz="3200"/>
            </a:lvl4pPr>
            <a:lvl5pPr marL="2057400" indent="-228600">
              <a:buClr>
                <a:srgbClr val="00B050"/>
              </a:buClr>
              <a:buFont typeface="Calibri" panose="020F0502020204030204" pitchFamily="34" charset="0"/>
              <a:buChar char="»"/>
              <a:defRPr sz="3200"/>
            </a:lvl5pPr>
            <a:lvl6pPr>
              <a:defRPr sz="1800"/>
            </a:lvl6pPr>
            <a:lvl7pPr>
              <a:defRPr sz="1800"/>
            </a:lvl7pPr>
            <a:lvl8pPr>
              <a:defRPr sz="1800"/>
            </a:lvl8pPr>
            <a:lvl9pPr>
              <a:defRPr sz="18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5" name="Marcador de fecha 4"/>
          <p:cNvSpPr>
            <a:spLocks noGrp="1"/>
          </p:cNvSpPr>
          <p:nvPr>
            <p:ph type="dt" sz="half" idx="10"/>
          </p:nvPr>
        </p:nvSpPr>
        <p:spPr/>
        <p:txBody>
          <a:bodyPr/>
          <a:lstStyle/>
          <a:p>
            <a:fld id="{7F31B764-8EFE-F54F-9367-907C88CFF21C}" type="datetime1">
              <a:rPr lang="es-EC" smtClean="0"/>
              <a:t>30/11/2021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215935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4638"/>
            <a:ext cx="9658507" cy="1143000"/>
          </a:xfrm>
        </p:spPr>
        <p:txBody>
          <a:bodyPr>
            <a:normAutofit/>
          </a:bodyPr>
          <a:lstStyle>
            <a:lvl1pPr>
              <a:defRPr sz="4800" b="1"/>
            </a:lvl1pPr>
          </a:lstStyle>
          <a:p>
            <a:r>
              <a:rPr lang="es-ES_tradnl"/>
              <a:t>Clic para editar título</a:t>
            </a:r>
            <a:endParaRPr lang="es-ES"/>
          </a:p>
        </p:txBody>
      </p:sp>
      <p:sp>
        <p:nvSpPr>
          <p:cNvPr id="3" name="Marcador de texto 2"/>
          <p:cNvSpPr>
            <a:spLocks noGrp="1"/>
          </p:cNvSpPr>
          <p:nvPr>
            <p:ph type="body" idx="1"/>
          </p:nvPr>
        </p:nvSpPr>
        <p:spPr>
          <a:xfrm>
            <a:off x="609600" y="1949175"/>
            <a:ext cx="5386917"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3071004"/>
            <a:ext cx="5386917" cy="3055159"/>
          </a:xfrm>
        </p:spPr>
        <p:txBody>
          <a:bodyPr>
            <a:normAutofit/>
          </a:bodyPr>
          <a:lstStyle>
            <a:lvl1pPr marL="342900" indent="-342900">
              <a:buClr>
                <a:srgbClr val="00B050"/>
              </a:buClr>
              <a:buFont typeface="Calibri" panose="020F0502020204030204" pitchFamily="34" charset="0"/>
              <a:buChar cha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5" name="Marcador de texto 4"/>
          <p:cNvSpPr>
            <a:spLocks noGrp="1"/>
          </p:cNvSpPr>
          <p:nvPr>
            <p:ph type="body" sz="quarter" idx="3"/>
          </p:nvPr>
        </p:nvSpPr>
        <p:spPr>
          <a:xfrm>
            <a:off x="6193367" y="1949175"/>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7" y="3071004"/>
            <a:ext cx="5389033" cy="3055159"/>
          </a:xfrm>
        </p:spPr>
        <p:txBody>
          <a:bodyPr/>
          <a:lstStyle>
            <a:lvl1pPr marL="342900" indent="-342900">
              <a:buClr>
                <a:srgbClr val="00B050"/>
              </a:buClr>
              <a:buFont typeface="Calibri" panose="020F0502020204030204" pitchFamily="34" charset="0"/>
              <a:buChar cha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7" name="Marcador de fecha 6"/>
          <p:cNvSpPr>
            <a:spLocks noGrp="1"/>
          </p:cNvSpPr>
          <p:nvPr>
            <p:ph type="dt" sz="half" idx="10"/>
          </p:nvPr>
        </p:nvSpPr>
        <p:spPr/>
        <p:txBody>
          <a:bodyPr/>
          <a:lstStyle/>
          <a:p>
            <a:fld id="{6580A0CB-E1C1-AC4C-999E-F8339E6412AC}" type="datetime1">
              <a:rPr lang="es-EC" smtClean="0"/>
              <a:t>30/11/2021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0C0A3B3-E53B-904C-B0D5-96F0434D40F5}" type="slidenum">
              <a:rPr lang="es-ES" smtClean="0"/>
              <a:t>‹Nº›</a:t>
            </a:fld>
            <a:endParaRPr lang="es-ES"/>
          </a:p>
        </p:txBody>
      </p:sp>
    </p:spTree>
    <p:extLst>
      <p:ext uri="{BB962C8B-B14F-4D97-AF65-F5344CB8AC3E}">
        <p14:creationId xmlns:p14="http://schemas.microsoft.com/office/powerpoint/2010/main" val="328951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942CAAEA-9842-4A4E-AE26-F02FA76F6BFE}" type="datetime1">
              <a:rPr lang="es-EC" smtClean="0"/>
              <a:t>30/11/2021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0C0A3B3-E53B-904C-B0D5-96F0434D40F5}" type="slidenum">
              <a:rPr lang="es-ES" smtClean="0"/>
              <a:t>‹Nº›</a:t>
            </a:fld>
            <a:endParaRPr lang="es-ES"/>
          </a:p>
        </p:txBody>
      </p:sp>
      <p:sp>
        <p:nvSpPr>
          <p:cNvPr id="6" name="Título 1"/>
          <p:cNvSpPr>
            <a:spLocks noGrp="1"/>
          </p:cNvSpPr>
          <p:nvPr>
            <p:ph type="title"/>
          </p:nvPr>
        </p:nvSpPr>
        <p:spPr>
          <a:xfrm>
            <a:off x="963084" y="450458"/>
            <a:ext cx="9235995" cy="1051854"/>
          </a:xfrm>
        </p:spPr>
        <p:txBody>
          <a:bodyPr anchor="t">
            <a:normAutofit/>
          </a:bodyPr>
          <a:lstStyle>
            <a:lvl1pPr algn="ctr">
              <a:defRPr sz="4400" b="1" cap="all"/>
            </a:lvl1pPr>
          </a:lstStyle>
          <a:p>
            <a:r>
              <a:rPr lang="es-ES_tradnl" dirty="0"/>
              <a:t>Clic para editar título</a:t>
            </a:r>
            <a:endParaRPr lang="es-ES" dirty="0"/>
          </a:p>
        </p:txBody>
      </p:sp>
    </p:spTree>
    <p:extLst>
      <p:ext uri="{BB962C8B-B14F-4D97-AF65-F5344CB8AC3E}">
        <p14:creationId xmlns:p14="http://schemas.microsoft.com/office/powerpoint/2010/main" val="280509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 gráfico o imagen">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92298" y="1717046"/>
            <a:ext cx="5110904" cy="4409118"/>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5F7FC69A-51F1-4B45-A22F-D8042CA1A0E2}" type="datetime1">
              <a:rPr lang="es-EC" smtClean="0"/>
              <a:t>30/11/2021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0C0A3B3-E53B-904C-B0D5-96F0434D40F5}" type="slidenum">
              <a:rPr lang="es-ES" smtClean="0"/>
              <a:t>‹Nº›</a:t>
            </a:fld>
            <a:endParaRPr lang="es-ES"/>
          </a:p>
        </p:txBody>
      </p:sp>
      <p:sp>
        <p:nvSpPr>
          <p:cNvPr id="8" name="Título 1"/>
          <p:cNvSpPr>
            <a:spLocks noGrp="1"/>
          </p:cNvSpPr>
          <p:nvPr>
            <p:ph type="title"/>
          </p:nvPr>
        </p:nvSpPr>
        <p:spPr>
          <a:xfrm>
            <a:off x="721479" y="524954"/>
            <a:ext cx="9235995" cy="1051854"/>
          </a:xfrm>
        </p:spPr>
        <p:txBody>
          <a:bodyPr anchor="t">
            <a:normAutofit/>
          </a:bodyPr>
          <a:lstStyle>
            <a:lvl1pPr algn="l">
              <a:defRPr sz="4400" b="1" cap="all"/>
            </a:lvl1pPr>
          </a:lstStyle>
          <a:p>
            <a:r>
              <a:rPr lang="es-ES_tradnl" dirty="0"/>
              <a:t>Clic para editar título</a:t>
            </a:r>
            <a:endParaRPr lang="es-ES" dirty="0"/>
          </a:p>
        </p:txBody>
      </p:sp>
      <p:sp>
        <p:nvSpPr>
          <p:cNvPr id="9" name="Marcador de texto 2"/>
          <p:cNvSpPr>
            <a:spLocks noGrp="1"/>
          </p:cNvSpPr>
          <p:nvPr>
            <p:ph type="body" idx="13" hasCustomPrompt="1"/>
          </p:nvPr>
        </p:nvSpPr>
        <p:spPr>
          <a:xfrm>
            <a:off x="721479" y="1755236"/>
            <a:ext cx="5249553" cy="4409118"/>
          </a:xfrm>
        </p:spPr>
        <p:txBody>
          <a:bodyPr anchor="b">
            <a:normAutofit/>
          </a:bodyPr>
          <a:lstStyle>
            <a:lvl1pPr marL="0" indent="0" algn="just">
              <a:buNone/>
              <a:defRPr sz="200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dirty="0"/>
              <a:t>Haga clic para modificar: Haga Clic para modificar</a:t>
            </a:r>
          </a:p>
        </p:txBody>
      </p:sp>
    </p:spTree>
    <p:extLst>
      <p:ext uri="{BB962C8B-B14F-4D97-AF65-F5344CB8AC3E}">
        <p14:creationId xmlns:p14="http://schemas.microsoft.com/office/powerpoint/2010/main" val="251048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1" y="274638"/>
            <a:ext cx="8554040" cy="1143000"/>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4" name="Marcador de fecha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50C17-BFAD-C244-A9E6-9054D678C8AB}" type="datetime1">
              <a:rPr lang="es-EC" smtClean="0"/>
              <a:t>30/11/2021</a:t>
            </a:fld>
            <a:endParaRPr lang="es-ES"/>
          </a:p>
        </p:txBody>
      </p:sp>
      <p:sp>
        <p:nvSpPr>
          <p:cNvPr id="5" name="Marcador de pie de página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C0A3B3-E53B-904C-B0D5-96F0434D40F5}" type="slidenum">
              <a:rPr lang="es-ES" smtClean="0"/>
              <a:t>‹Nº›</a:t>
            </a:fld>
            <a:endParaRPr lang="es-ES"/>
          </a:p>
        </p:txBody>
      </p:sp>
    </p:spTree>
    <p:extLst>
      <p:ext uri="{BB962C8B-B14F-4D97-AF65-F5344CB8AC3E}">
        <p14:creationId xmlns:p14="http://schemas.microsoft.com/office/powerpoint/2010/main" val="3106041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457200" rtl="0" eaLnBrk="1" latinLnBrk="0" hangingPunct="1">
        <a:spcBef>
          <a:spcPct val="0"/>
        </a:spcBef>
        <a:buNone/>
        <a:defRPr sz="48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emf"/><Relationship Id="rId5" Type="http://schemas.openxmlformats.org/officeDocument/2006/relationships/customXml" Target="../ink/ink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4.xml"/><Relationship Id="rId7" Type="http://schemas.openxmlformats.org/officeDocument/2006/relationships/slide" Target="slide5.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4.xml"/><Relationship Id="rId11" Type="http://schemas.openxmlformats.org/officeDocument/2006/relationships/slide" Target="slide13.xml"/><Relationship Id="rId5" Type="http://schemas.openxmlformats.org/officeDocument/2006/relationships/slideLayout" Target="../slideLayouts/slideLayout5.xml"/><Relationship Id="rId10" Type="http://schemas.openxmlformats.org/officeDocument/2006/relationships/slide" Target="slide7.xml"/><Relationship Id="rId4" Type="http://schemas.openxmlformats.org/officeDocument/2006/relationships/tags" Target="../tags/tag5.xml"/><Relationship Id="rId9"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a:extLst>
              <a:ext uri="{FF2B5EF4-FFF2-40B4-BE49-F238E27FC236}">
                <a16:creationId xmlns:a16="http://schemas.microsoft.com/office/drawing/2014/main" id="{F4988AB3-AC7A-4927-B572-6F740DBE2EEF}"/>
              </a:ext>
            </a:extLst>
          </p:cNvPr>
          <p:cNvGrpSpPr/>
          <p:nvPr/>
        </p:nvGrpSpPr>
        <p:grpSpPr>
          <a:xfrm>
            <a:off x="4693440" y="873944"/>
            <a:ext cx="3231297" cy="227856"/>
            <a:chOff x="4679586" y="878988"/>
            <a:chExt cx="1745757" cy="190500"/>
          </a:xfrm>
        </p:grpSpPr>
        <p:sp>
          <p:nvSpPr>
            <p:cNvPr id="3" name="Oval 51">
              <a:extLst>
                <a:ext uri="{FF2B5EF4-FFF2-40B4-BE49-F238E27FC236}">
                  <a16:creationId xmlns:a16="http://schemas.microsoft.com/office/drawing/2014/main" id="{EDA17042-9C8E-413B-BD5D-0EA92465D019}"/>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Oval 52">
              <a:extLst>
                <a:ext uri="{FF2B5EF4-FFF2-40B4-BE49-F238E27FC236}">
                  <a16:creationId xmlns:a16="http://schemas.microsoft.com/office/drawing/2014/main" id="{4EE42AC8-1AFC-442B-AF24-289BA7FA6D5A}"/>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Oval 53">
              <a:extLst>
                <a:ext uri="{FF2B5EF4-FFF2-40B4-BE49-F238E27FC236}">
                  <a16:creationId xmlns:a16="http://schemas.microsoft.com/office/drawing/2014/main" id="{DD0782EC-0AB8-4657-9363-C2E271A13E1E}"/>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Oval 54">
              <a:extLst>
                <a:ext uri="{FF2B5EF4-FFF2-40B4-BE49-F238E27FC236}">
                  <a16:creationId xmlns:a16="http://schemas.microsoft.com/office/drawing/2014/main" id="{1030434A-60BA-42BB-92B9-3E586CBCB6E9}"/>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55">
              <a:extLst>
                <a:ext uri="{FF2B5EF4-FFF2-40B4-BE49-F238E27FC236}">
                  <a16:creationId xmlns:a16="http://schemas.microsoft.com/office/drawing/2014/main" id="{FD4C8546-C512-4907-B308-1F06D9ECA53B}"/>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58">
              <a:extLst>
                <a:ext uri="{FF2B5EF4-FFF2-40B4-BE49-F238E27FC236}">
                  <a16:creationId xmlns:a16="http://schemas.microsoft.com/office/drawing/2014/main" id="{A587E1C0-03AA-41DD-AC6A-919C0918D5B7}"/>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0" name="TextBox 56">
            <a:extLst>
              <a:ext uri="{FF2B5EF4-FFF2-40B4-BE49-F238E27FC236}">
                <a16:creationId xmlns:a16="http://schemas.microsoft.com/office/drawing/2014/main" id="{7967DBDD-7899-4905-8AF2-E521F74D3246}"/>
              </a:ext>
            </a:extLst>
          </p:cNvPr>
          <p:cNvSpPr txBox="1"/>
          <p:nvPr/>
        </p:nvSpPr>
        <p:spPr>
          <a:xfrm>
            <a:off x="1729943" y="116845"/>
            <a:ext cx="893453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9BBB59">
                    <a:lumMod val="50000"/>
                  </a:srgbClr>
                </a:solidFill>
                <a:effectLst/>
                <a:uLnTx/>
                <a:uFillTx/>
                <a:latin typeface="Calibri"/>
                <a:ea typeface="+mn-ea"/>
                <a:cs typeface="+mn-cs"/>
              </a:rPr>
              <a:t>PROGRAMACIÓN</a:t>
            </a:r>
            <a:r>
              <a:rPr kumimoji="0" lang="en-US" sz="3600" b="1" i="0" u="none" strike="noStrike" kern="1200" cap="none" spc="0" normalizeH="0" noProof="0" dirty="0">
                <a:ln>
                  <a:noFill/>
                </a:ln>
                <a:solidFill>
                  <a:srgbClr val="9BBB59">
                    <a:lumMod val="50000"/>
                  </a:srgbClr>
                </a:solidFill>
                <a:effectLst/>
                <a:uLnTx/>
                <a:uFillTx/>
                <a:latin typeface="Calibri"/>
                <a:ea typeface="+mn-ea"/>
                <a:cs typeface="+mn-cs"/>
              </a:rPr>
              <a:t> ORIENTADA A OBJETOS</a:t>
            </a:r>
            <a:endParaRPr kumimoji="0" lang="en-US" sz="3600" b="1" i="0" u="none" strike="noStrike" kern="1200" cap="none" spc="0" normalizeH="0" baseline="0" noProof="0" dirty="0">
              <a:ln>
                <a:noFill/>
              </a:ln>
              <a:solidFill>
                <a:srgbClr val="9BBB59">
                  <a:lumMod val="50000"/>
                </a:srgbClr>
              </a:solidFill>
              <a:effectLst/>
              <a:uLnTx/>
              <a:uFillTx/>
              <a:latin typeface="Calibri"/>
              <a:ea typeface="+mn-ea"/>
              <a:cs typeface="+mn-cs"/>
            </a:endParaRPr>
          </a:p>
        </p:txBody>
      </p:sp>
      <p:sp>
        <p:nvSpPr>
          <p:cNvPr id="17" name="Freeform: Shape 72">
            <a:extLst>
              <a:ext uri="{FF2B5EF4-FFF2-40B4-BE49-F238E27FC236}">
                <a16:creationId xmlns:a16="http://schemas.microsoft.com/office/drawing/2014/main" id="{825ACE90-4068-42EB-BD46-6673B90ECD23}"/>
              </a:ext>
            </a:extLst>
          </p:cNvPr>
          <p:cNvSpPr/>
          <p:nvPr/>
        </p:nvSpPr>
        <p:spPr>
          <a:xfrm rot="5400000">
            <a:off x="1584963" y="4609427"/>
            <a:ext cx="646331" cy="3860892"/>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9" name="Rectángulo 8">
            <a:extLst>
              <a:ext uri="{FF2B5EF4-FFF2-40B4-BE49-F238E27FC236}">
                <a16:creationId xmlns:a16="http://schemas.microsoft.com/office/drawing/2014/main" id="{B482F231-5F98-4071-A85C-5B8B487600C0}"/>
              </a:ext>
            </a:extLst>
          </p:cNvPr>
          <p:cNvSpPr/>
          <p:nvPr/>
        </p:nvSpPr>
        <p:spPr>
          <a:xfrm>
            <a:off x="269828" y="6400182"/>
            <a:ext cx="3276600"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Forte" panose="03060902040502070203" pitchFamily="66" charset="0"/>
                <a:ea typeface="+mn-ea"/>
                <a:cs typeface="+mn-cs"/>
              </a:rPr>
              <a:t>Lsi</a:t>
            </a:r>
            <a:r>
              <a:rPr kumimoji="0" lang="en-US" sz="18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 </a:t>
            </a:r>
            <a:r>
              <a:rPr kumimoji="0" lang="en-US" sz="20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Daniel</a:t>
            </a:r>
            <a:r>
              <a:rPr kumimoji="0" lang="en-US" sz="18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 Vera Paredes, </a:t>
            </a:r>
            <a:r>
              <a:rPr kumimoji="0" lang="en-US" sz="1800" b="1" i="0" u="none" strike="noStrike" kern="1200" cap="none" spc="0" normalizeH="0" baseline="0" noProof="0" dirty="0" err="1">
                <a:ln>
                  <a:noFill/>
                </a:ln>
                <a:solidFill>
                  <a:prstClr val="white"/>
                </a:solidFill>
                <a:effectLst/>
                <a:uLnTx/>
                <a:uFillTx/>
                <a:latin typeface="Forte" panose="03060902040502070203" pitchFamily="66" charset="0"/>
                <a:ea typeface="+mn-ea"/>
                <a:cs typeface="+mn-cs"/>
              </a:rPr>
              <a:t>Msc</a:t>
            </a:r>
            <a:r>
              <a:rPr kumimoji="0" lang="en-US" sz="18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a:t>
            </a:r>
          </a:p>
        </p:txBody>
      </p:sp>
      <p:sp>
        <p:nvSpPr>
          <p:cNvPr id="18" name="Oval 5">
            <a:extLst>
              <a:ext uri="{FF2B5EF4-FFF2-40B4-BE49-F238E27FC236}">
                <a16:creationId xmlns:a16="http://schemas.microsoft.com/office/drawing/2014/main" id="{D048EF6A-4C30-4801-9F43-58898BAA7B5D}"/>
              </a:ext>
            </a:extLst>
          </p:cNvPr>
          <p:cNvSpPr/>
          <p:nvPr/>
        </p:nvSpPr>
        <p:spPr>
          <a:xfrm>
            <a:off x="3485958" y="1385266"/>
            <a:ext cx="6028155" cy="4847253"/>
          </a:xfrm>
          <a:prstGeom prst="ellipse">
            <a:avLst/>
          </a:prstGeom>
          <a:solidFill>
            <a:schemeClr val="bg1"/>
          </a:solidFill>
          <a:ln w="130175">
            <a:solidFill>
              <a:schemeClr val="accent3">
                <a:lumMod val="50000"/>
              </a:schemeClr>
            </a:solidFill>
          </a:ln>
          <a:effectLst>
            <a:innerShdw blurRad="114300">
              <a:prstClr val="black"/>
            </a:innerShdw>
          </a:effectLst>
          <a:scene3d>
            <a:camera prst="orthographicFront"/>
            <a:lightRig rig="threePt" dir="t"/>
          </a:scene3d>
          <a:sp3d>
            <a:bevelT w="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9" name="Group 13">
            <a:extLst>
              <a:ext uri="{FF2B5EF4-FFF2-40B4-BE49-F238E27FC236}">
                <a16:creationId xmlns:a16="http://schemas.microsoft.com/office/drawing/2014/main" id="{AE99A4BF-0197-46EB-A427-DDDBBF7F821F}"/>
              </a:ext>
            </a:extLst>
          </p:cNvPr>
          <p:cNvGrpSpPr/>
          <p:nvPr/>
        </p:nvGrpSpPr>
        <p:grpSpPr>
          <a:xfrm>
            <a:off x="7924737" y="1631714"/>
            <a:ext cx="952055" cy="780304"/>
            <a:chOff x="662610" y="2123782"/>
            <a:chExt cx="662608" cy="523220"/>
          </a:xfrm>
        </p:grpSpPr>
        <p:sp>
          <p:nvSpPr>
            <p:cNvPr id="20" name="Oval 14">
              <a:extLst>
                <a:ext uri="{FF2B5EF4-FFF2-40B4-BE49-F238E27FC236}">
                  <a16:creationId xmlns:a16="http://schemas.microsoft.com/office/drawing/2014/main" id="{6FC03D12-37C0-4F08-B7A3-5F3C7B733D32}"/>
                </a:ext>
              </a:extLst>
            </p:cNvPr>
            <p:cNvSpPr/>
            <p:nvPr/>
          </p:nvSpPr>
          <p:spPr>
            <a:xfrm>
              <a:off x="732304" y="2123782"/>
              <a:ext cx="523220" cy="52322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TextBox 15">
              <a:extLst>
                <a:ext uri="{FF2B5EF4-FFF2-40B4-BE49-F238E27FC236}">
                  <a16:creationId xmlns:a16="http://schemas.microsoft.com/office/drawing/2014/main" id="{C637BF16-54FB-4F0E-8FC5-490B5DFB7776}"/>
                </a:ext>
              </a:extLst>
            </p:cNvPr>
            <p:cNvSpPr txBox="1"/>
            <p:nvPr/>
          </p:nvSpPr>
          <p:spPr>
            <a:xfrm>
              <a:off x="662610" y="2185337"/>
              <a:ext cx="662608" cy="3921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w Cen MT" panose="020B0602020104020603" pitchFamily="34" charset="0"/>
                  <a:ea typeface="+mn-ea"/>
                  <a:cs typeface="+mn-cs"/>
                </a:rPr>
                <a:t>1</a:t>
              </a:r>
            </a:p>
          </p:txBody>
        </p:sp>
      </p:grpSp>
      <p:grpSp>
        <p:nvGrpSpPr>
          <p:cNvPr id="22" name="Grupo 21">
            <a:extLst>
              <a:ext uri="{FF2B5EF4-FFF2-40B4-BE49-F238E27FC236}">
                <a16:creationId xmlns:a16="http://schemas.microsoft.com/office/drawing/2014/main" id="{A0C2F59E-9C13-42A5-91B9-DFCDE28470F2}"/>
              </a:ext>
            </a:extLst>
          </p:cNvPr>
          <p:cNvGrpSpPr/>
          <p:nvPr/>
        </p:nvGrpSpPr>
        <p:grpSpPr>
          <a:xfrm>
            <a:off x="3611054" y="2013960"/>
            <a:ext cx="5809294" cy="3162796"/>
            <a:chOff x="6163175" y="2189131"/>
            <a:chExt cx="5809294" cy="3162796"/>
          </a:xfrm>
        </p:grpSpPr>
        <p:sp>
          <p:nvSpPr>
            <p:cNvPr id="23" name="TextBox 49">
              <a:extLst>
                <a:ext uri="{FF2B5EF4-FFF2-40B4-BE49-F238E27FC236}">
                  <a16:creationId xmlns:a16="http://schemas.microsoft.com/office/drawing/2014/main" id="{C73B1E11-8754-441F-8536-323E5E6D34DB}"/>
                </a:ext>
              </a:extLst>
            </p:cNvPr>
            <p:cNvSpPr txBox="1"/>
            <p:nvPr/>
          </p:nvSpPr>
          <p:spPr>
            <a:xfrm>
              <a:off x="7110566" y="2189131"/>
              <a:ext cx="3144377" cy="584775"/>
            </a:xfrm>
            <a:prstGeom prst="rect">
              <a:avLst/>
            </a:prstGeom>
            <a:noFill/>
          </p:spPr>
          <p:txBody>
            <a:bodyPr wrap="square" rtlCol="0">
              <a:spAutoFit/>
            </a:bodyPr>
            <a:lstStyle>
              <a:defPPr>
                <a:defRPr lang="de-DE"/>
              </a:defPPr>
              <a:lvl1pPr algn="ctr">
                <a:defRPr sz="3600" b="1">
                  <a:solidFill>
                    <a:schemeClr val="accent3">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9BBB59">
                      <a:lumMod val="50000"/>
                    </a:srgbClr>
                  </a:solidFill>
                  <a:effectLst/>
                  <a:uLnTx/>
                  <a:uFillTx/>
                  <a:latin typeface="Calibri"/>
                  <a:ea typeface="+mn-ea"/>
                  <a:cs typeface="+mn-cs"/>
                </a:rPr>
                <a:t>UNIDAD </a:t>
              </a:r>
            </a:p>
          </p:txBody>
        </p:sp>
        <p:sp>
          <p:nvSpPr>
            <p:cNvPr id="24" name="TextBox 56">
              <a:extLst>
                <a:ext uri="{FF2B5EF4-FFF2-40B4-BE49-F238E27FC236}">
                  <a16:creationId xmlns:a16="http://schemas.microsoft.com/office/drawing/2014/main" id="{CAFB5461-844D-40F7-A0A2-DCC1727326C6}"/>
                </a:ext>
              </a:extLst>
            </p:cNvPr>
            <p:cNvSpPr txBox="1"/>
            <p:nvPr/>
          </p:nvSpPr>
          <p:spPr>
            <a:xfrm>
              <a:off x="6435169" y="4705596"/>
              <a:ext cx="5426218" cy="646331"/>
            </a:xfrm>
            <a:prstGeom prst="rect">
              <a:avLst/>
            </a:prstGeom>
            <a:noFill/>
          </p:spPr>
          <p:txBody>
            <a:bodyPr wrap="square" rtlCol="0">
              <a:spAutoFit/>
            </a:bodyPr>
            <a:lstStyle>
              <a:defPPr>
                <a:defRPr lang="de-DE"/>
              </a:defPPr>
              <a:lvl1pPr algn="ctr">
                <a:defRPr sz="3600" b="1">
                  <a:solidFill>
                    <a:schemeClr val="accent3">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9BBB59">
                      <a:lumMod val="75000"/>
                    </a:srgbClr>
                  </a:solidFill>
                  <a:latin typeface="Calibri"/>
                </a:rPr>
                <a:t>DIAGRAMA DE CLASES</a:t>
              </a:r>
              <a:endParaRPr kumimoji="0" lang="en-US" sz="3600" b="1" i="0" u="none" strike="noStrike" kern="1200" cap="none" spc="0" normalizeH="0" baseline="0" noProof="0" dirty="0">
                <a:ln>
                  <a:noFill/>
                </a:ln>
                <a:solidFill>
                  <a:srgbClr val="9BBB59">
                    <a:lumMod val="75000"/>
                  </a:srgbClr>
                </a:solidFill>
                <a:effectLst/>
                <a:uLnTx/>
                <a:uFillTx/>
                <a:latin typeface="Calibri"/>
                <a:ea typeface="+mn-ea"/>
                <a:cs typeface="+mn-cs"/>
              </a:endParaRPr>
            </a:p>
          </p:txBody>
        </p:sp>
        <p:sp>
          <p:nvSpPr>
            <p:cNvPr id="25" name="TextBox 57">
              <a:extLst>
                <a:ext uri="{FF2B5EF4-FFF2-40B4-BE49-F238E27FC236}">
                  <a16:creationId xmlns:a16="http://schemas.microsoft.com/office/drawing/2014/main" id="{8973C379-9781-4654-AE79-E82D16A2FEF7}"/>
                </a:ext>
              </a:extLst>
            </p:cNvPr>
            <p:cNvSpPr txBox="1"/>
            <p:nvPr/>
          </p:nvSpPr>
          <p:spPr>
            <a:xfrm>
              <a:off x="7316016" y="4068070"/>
              <a:ext cx="3160842" cy="584775"/>
            </a:xfrm>
            <a:prstGeom prst="rect">
              <a:avLst/>
            </a:prstGeom>
            <a:noFill/>
          </p:spPr>
          <p:txBody>
            <a:bodyPr wrap="square" rtlCol="0">
              <a:spAutoFit/>
            </a:bodyPr>
            <a:lstStyle>
              <a:defPPr>
                <a:defRPr lang="de-DE"/>
              </a:defPPr>
              <a:lvl1pPr algn="ctr">
                <a:defRPr sz="3600" b="1">
                  <a:solidFill>
                    <a:schemeClr val="accent3">
                      <a:lumMod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9BBB59">
                      <a:lumMod val="50000"/>
                    </a:srgbClr>
                  </a:solidFill>
                  <a:effectLst/>
                  <a:uLnTx/>
                  <a:uFillTx/>
                  <a:latin typeface="Calibri"/>
                  <a:ea typeface="+mn-ea"/>
                  <a:cs typeface="+mn-cs"/>
                </a:rPr>
                <a:t>TEMA </a:t>
              </a:r>
              <a:r>
                <a:rPr kumimoji="0" lang="en-US" sz="3200" b="1" i="0" u="none" strike="noStrike" kern="1200" cap="none" spc="0" normalizeH="0" baseline="0" noProof="0" dirty="0" smtClean="0">
                  <a:ln>
                    <a:noFill/>
                  </a:ln>
                  <a:solidFill>
                    <a:srgbClr val="9BBB59">
                      <a:lumMod val="50000"/>
                    </a:srgbClr>
                  </a:solidFill>
                  <a:effectLst/>
                  <a:uLnTx/>
                  <a:uFillTx/>
                  <a:latin typeface="Calibri"/>
                  <a:ea typeface="+mn-ea"/>
                  <a:cs typeface="+mn-cs"/>
                </a:rPr>
                <a:t>4</a:t>
              </a:r>
              <a:endParaRPr kumimoji="0" lang="en-US" sz="3200" b="1" i="0" u="none" strike="noStrike" kern="1200" cap="none" spc="0" normalizeH="0" baseline="0" noProof="0" dirty="0">
                <a:ln>
                  <a:noFill/>
                </a:ln>
                <a:solidFill>
                  <a:srgbClr val="9BBB59">
                    <a:lumMod val="50000"/>
                  </a:srgbClr>
                </a:solidFill>
                <a:effectLst/>
                <a:uLnTx/>
                <a:uFillTx/>
                <a:latin typeface="Calibri"/>
                <a:ea typeface="+mn-ea"/>
                <a:cs typeface="+mn-cs"/>
              </a:endParaRPr>
            </a:p>
          </p:txBody>
        </p:sp>
        <p:sp>
          <p:nvSpPr>
            <p:cNvPr id="26" name="TextBox 56">
              <a:extLst>
                <a:ext uri="{FF2B5EF4-FFF2-40B4-BE49-F238E27FC236}">
                  <a16:creationId xmlns:a16="http://schemas.microsoft.com/office/drawing/2014/main" id="{9BAB18F2-C2CC-4101-94EC-996DE1C5148D}"/>
                </a:ext>
              </a:extLst>
            </p:cNvPr>
            <p:cNvSpPr txBox="1"/>
            <p:nvPr/>
          </p:nvSpPr>
          <p:spPr>
            <a:xfrm>
              <a:off x="6163175" y="2805966"/>
              <a:ext cx="5809294" cy="1200329"/>
            </a:xfrm>
            <a:prstGeom prst="rect">
              <a:avLst/>
            </a:prstGeom>
            <a:noFill/>
          </p:spPr>
          <p:txBody>
            <a:bodyPr wrap="square" rtlCol="0">
              <a:spAutoFit/>
            </a:bodyPr>
            <a:lstStyle>
              <a:defPPr>
                <a:defRPr lang="de-DE"/>
              </a:defPPr>
              <a:lvl1pPr algn="ctr">
                <a:defRPr sz="3600" b="1">
                  <a:solidFill>
                    <a:schemeClr val="accent3">
                      <a:lumMod val="50000"/>
                    </a:schemeClr>
                  </a:solidFill>
                </a:defRPr>
              </a:lvl1pPr>
            </a:lstStyle>
            <a:p>
              <a:pPr lvl="0">
                <a:defRPr/>
              </a:pPr>
              <a:r>
                <a:rPr lang="es-ES" dirty="0">
                  <a:solidFill>
                    <a:srgbClr val="9BBB59">
                      <a:lumMod val="75000"/>
                    </a:srgbClr>
                  </a:solidFill>
                </a:rPr>
                <a:t>CONCEPTO Y DEFINICIONES</a:t>
              </a:r>
            </a:p>
            <a:p>
              <a:pPr lvl="0">
                <a:defRPr/>
              </a:pPr>
              <a:r>
                <a:rPr lang="es-ES" dirty="0">
                  <a:solidFill>
                    <a:srgbClr val="9BBB59">
                      <a:lumMod val="75000"/>
                    </a:srgbClr>
                  </a:solidFill>
                </a:rPr>
                <a:t> DE LA POO</a:t>
              </a:r>
            </a:p>
          </p:txBody>
        </p:sp>
      </p:grpSp>
    </p:spTree>
    <p:extLst>
      <p:ext uri="{BB962C8B-B14F-4D97-AF65-F5344CB8AC3E}">
        <p14:creationId xmlns:p14="http://schemas.microsoft.com/office/powerpoint/2010/main" val="111690974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par>
                          <p:cTn id="11" fill="hold">
                            <p:stCondLst>
                              <p:cond delay="1000"/>
                            </p:stCondLst>
                            <p:childTnLst>
                              <p:par>
                                <p:cTn id="12" presetID="6"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par>
                          <p:cTn id="15" fill="hold">
                            <p:stCondLst>
                              <p:cond delay="3000"/>
                            </p:stCondLst>
                            <p:childTnLst>
                              <p:par>
                                <p:cTn id="16" presetID="21" presetClass="entr" presetSubtype="1"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heel(1)">
                                      <p:cBhvr>
                                        <p:cTn id="18" dur="2000"/>
                                        <p:tgtEl>
                                          <p:spTgt spid="18"/>
                                        </p:tgtEl>
                                      </p:cBhvr>
                                    </p:animEffect>
                                  </p:childTnLst>
                                </p:cTn>
                              </p:par>
                              <p:par>
                                <p:cTn id="19" presetID="21" presetClass="entr" presetSubtype="1"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heel(1)">
                                      <p:cBhvr>
                                        <p:cTn id="21" dur="2000"/>
                                        <p:tgtEl>
                                          <p:spTgt spid="19"/>
                                        </p:tgtEl>
                                      </p:cBhvr>
                                    </p:animEffect>
                                  </p:childTnLst>
                                </p:cTn>
                              </p:par>
                            </p:childTnLst>
                          </p:cTn>
                        </p:par>
                        <p:par>
                          <p:cTn id="22" fill="hold">
                            <p:stCondLst>
                              <p:cond delay="5000"/>
                            </p:stCondLst>
                            <p:childTnLst>
                              <p:par>
                                <p:cTn id="23" presetID="53" presetClass="entr" presetSubtype="16"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599299" y="182677"/>
            <a:ext cx="882925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rPr>
              <a:t>RELACIONES EN UML</a:t>
            </a:r>
          </a:p>
        </p:txBody>
      </p:sp>
      <p:sp>
        <p:nvSpPr>
          <p:cNvPr id="7" name="Rectángulo 6">
            <a:extLst>
              <a:ext uri="{FF2B5EF4-FFF2-40B4-BE49-F238E27FC236}">
                <a16:creationId xmlns:a16="http://schemas.microsoft.com/office/drawing/2014/main" id="{A13D04EE-6EDD-4E5B-A07F-8BC9C92DB356}"/>
              </a:ext>
            </a:extLst>
          </p:cNvPr>
          <p:cNvSpPr/>
          <p:nvPr/>
        </p:nvSpPr>
        <p:spPr>
          <a:xfrm>
            <a:off x="140649" y="767452"/>
            <a:ext cx="11746549" cy="1384995"/>
          </a:xfrm>
          <a:prstGeom prst="rect">
            <a:avLst/>
          </a:prstGeom>
        </p:spPr>
        <p:txBody>
          <a:bodyPr wrap="square">
            <a:spAutoFit/>
          </a:bodyPr>
          <a:lstStyle/>
          <a:p>
            <a:pPr algn="just"/>
            <a:r>
              <a:rPr lang="es-ES" altLang="es-EC" sz="2800" b="1" dirty="0">
                <a:solidFill>
                  <a:schemeClr val="accent6">
                    <a:lumMod val="75000"/>
                  </a:schemeClr>
                </a:solidFill>
                <a:latin typeface="+mj-lt"/>
              </a:rPr>
              <a:t>AGREGACION. </a:t>
            </a:r>
            <a:r>
              <a:rPr lang="es-ES" altLang="es-EC" sz="2800" b="1" dirty="0">
                <a:latin typeface="+mj-lt"/>
              </a:rPr>
              <a:t>Es un tipo de </a:t>
            </a:r>
            <a:r>
              <a:rPr lang="es-ES" altLang="es-EC" sz="2800" b="1" dirty="0" err="1">
                <a:latin typeface="+mj-lt"/>
              </a:rPr>
              <a:t>asociacion</a:t>
            </a:r>
            <a:r>
              <a:rPr lang="es-ES" altLang="es-EC" sz="2800" b="1" dirty="0">
                <a:latin typeface="+mj-lt"/>
              </a:rPr>
              <a:t> dinámica en la que una de las clases representa un todo y la otra representa parte de ese todo. La destrucción de la clase contenedora no conlleva la destrucción de la clase incluida.</a:t>
            </a:r>
            <a:endParaRPr lang="es-ES" altLang="es-EC" sz="2000" b="1" dirty="0">
              <a:solidFill>
                <a:schemeClr val="tx2">
                  <a:lumMod val="50000"/>
                </a:schemeClr>
              </a:solidFill>
              <a:latin typeface="+mj-lt"/>
            </a:endParaRPr>
          </a:p>
        </p:txBody>
      </p:sp>
      <p:pic>
        <p:nvPicPr>
          <p:cNvPr id="8" name="Picture 2">
            <a:extLst>
              <a:ext uri="{FF2B5EF4-FFF2-40B4-BE49-F238E27FC236}">
                <a16:creationId xmlns:a16="http://schemas.microsoft.com/office/drawing/2014/main" id="{BC42009A-5CB8-492E-BD39-9EAB36AE1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692400" y="2084185"/>
            <a:ext cx="6421120" cy="4505188"/>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5585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anim calcmode="lin" valueType="num">
                                      <p:cBhvr>
                                        <p:cTn id="21" dur="2000" fill="hold"/>
                                        <p:tgtEl>
                                          <p:spTgt spid="8"/>
                                        </p:tgtEl>
                                        <p:attrNameLst>
                                          <p:attrName>ppt_w</p:attrName>
                                        </p:attrNameLst>
                                      </p:cBhvr>
                                      <p:tavLst>
                                        <p:tav tm="0" fmla="#ppt_w*sin(2.5*pi*$)">
                                          <p:val>
                                            <p:fltVal val="0"/>
                                          </p:val>
                                        </p:tav>
                                        <p:tav tm="100000">
                                          <p:val>
                                            <p:fltVal val="1"/>
                                          </p:val>
                                        </p:tav>
                                      </p:tavLst>
                                    </p:anim>
                                    <p:anim calcmode="lin" valueType="num">
                                      <p:cBhvr>
                                        <p:cTn id="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599299" y="182677"/>
            <a:ext cx="882925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rPr>
              <a:t>RELACIONES EN UML</a:t>
            </a:r>
          </a:p>
        </p:txBody>
      </p:sp>
      <p:sp>
        <p:nvSpPr>
          <p:cNvPr id="7" name="Rectángulo 6">
            <a:extLst>
              <a:ext uri="{FF2B5EF4-FFF2-40B4-BE49-F238E27FC236}">
                <a16:creationId xmlns:a16="http://schemas.microsoft.com/office/drawing/2014/main" id="{A13D04EE-6EDD-4E5B-A07F-8BC9C92DB356}"/>
              </a:ext>
            </a:extLst>
          </p:cNvPr>
          <p:cNvSpPr/>
          <p:nvPr/>
        </p:nvSpPr>
        <p:spPr>
          <a:xfrm>
            <a:off x="140649" y="767452"/>
            <a:ext cx="11746549" cy="1815882"/>
          </a:xfrm>
          <a:prstGeom prst="rect">
            <a:avLst/>
          </a:prstGeom>
        </p:spPr>
        <p:txBody>
          <a:bodyPr wrap="square">
            <a:spAutoFit/>
          </a:bodyPr>
          <a:lstStyle/>
          <a:p>
            <a:pPr algn="just"/>
            <a:r>
              <a:rPr lang="es-ES" altLang="es-EC" sz="2800" b="1" dirty="0">
                <a:solidFill>
                  <a:schemeClr val="accent6">
                    <a:lumMod val="75000"/>
                  </a:schemeClr>
                </a:solidFill>
                <a:latin typeface="+mj-lt"/>
              </a:rPr>
              <a:t>COMPOSICION. </a:t>
            </a:r>
            <a:r>
              <a:rPr lang="es-ES" altLang="es-EC" sz="2800" b="1" dirty="0">
                <a:latin typeface="+mj-lt"/>
              </a:rPr>
              <a:t>Es básicamente lo mismo 	que la </a:t>
            </a:r>
            <a:r>
              <a:rPr lang="es-ES" altLang="es-EC" sz="2800" b="1" dirty="0" err="1">
                <a:latin typeface="+mj-lt"/>
              </a:rPr>
              <a:t>agregacion</a:t>
            </a:r>
            <a:r>
              <a:rPr lang="es-ES" altLang="es-EC" sz="2800" b="1" dirty="0">
                <a:latin typeface="+mj-lt"/>
              </a:rPr>
              <a:t>, pero los elementos relacionados no podrían existir independientemente si no formasen parte de dicho todo. Es decir es un tipo de relación dependiente en dónde un objeto más complejo es conformado por objetos más pequeños. </a:t>
            </a:r>
            <a:endParaRPr lang="es-ES" altLang="es-EC" sz="2000" b="1" dirty="0">
              <a:solidFill>
                <a:schemeClr val="tx2">
                  <a:lumMod val="50000"/>
                </a:schemeClr>
              </a:solidFill>
              <a:latin typeface="+mj-lt"/>
            </a:endParaRPr>
          </a:p>
        </p:txBody>
      </p:sp>
      <p:pic>
        <p:nvPicPr>
          <p:cNvPr id="8" name="Picture 2">
            <a:extLst>
              <a:ext uri="{FF2B5EF4-FFF2-40B4-BE49-F238E27FC236}">
                <a16:creationId xmlns:a16="http://schemas.microsoft.com/office/drawing/2014/main" id="{BC42009A-5CB8-492E-BD39-9EAB36AE1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064001" y="2667000"/>
            <a:ext cx="4094480" cy="3662680"/>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146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anim calcmode="lin" valueType="num">
                                      <p:cBhvr>
                                        <p:cTn id="21" dur="2000" fill="hold"/>
                                        <p:tgtEl>
                                          <p:spTgt spid="8"/>
                                        </p:tgtEl>
                                        <p:attrNameLst>
                                          <p:attrName>ppt_w</p:attrName>
                                        </p:attrNameLst>
                                      </p:cBhvr>
                                      <p:tavLst>
                                        <p:tav tm="0" fmla="#ppt_w*sin(2.5*pi*$)">
                                          <p:val>
                                            <p:fltVal val="0"/>
                                          </p:val>
                                        </p:tav>
                                        <p:tav tm="100000">
                                          <p:val>
                                            <p:fltVal val="1"/>
                                          </p:val>
                                        </p:tav>
                                      </p:tavLst>
                                    </p:anim>
                                    <p:anim calcmode="lin" valueType="num">
                                      <p:cBhvr>
                                        <p:cTn id="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599299" y="182677"/>
            <a:ext cx="882925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rPr>
              <a:t>RELACIONES EN UML</a:t>
            </a:r>
          </a:p>
        </p:txBody>
      </p:sp>
      <p:sp>
        <p:nvSpPr>
          <p:cNvPr id="7" name="Rectángulo 6">
            <a:extLst>
              <a:ext uri="{FF2B5EF4-FFF2-40B4-BE49-F238E27FC236}">
                <a16:creationId xmlns:a16="http://schemas.microsoft.com/office/drawing/2014/main" id="{A13D04EE-6EDD-4E5B-A07F-8BC9C92DB356}"/>
              </a:ext>
            </a:extLst>
          </p:cNvPr>
          <p:cNvSpPr/>
          <p:nvPr/>
        </p:nvSpPr>
        <p:spPr>
          <a:xfrm>
            <a:off x="140649" y="767452"/>
            <a:ext cx="11746549" cy="1815882"/>
          </a:xfrm>
          <a:prstGeom prst="rect">
            <a:avLst/>
          </a:prstGeom>
        </p:spPr>
        <p:txBody>
          <a:bodyPr wrap="square">
            <a:spAutoFit/>
          </a:bodyPr>
          <a:lstStyle/>
          <a:p>
            <a:pPr algn="just"/>
            <a:r>
              <a:rPr lang="es-ES" altLang="es-EC" sz="2800" b="1" dirty="0">
                <a:solidFill>
                  <a:schemeClr val="accent6">
                    <a:lumMod val="75000"/>
                  </a:schemeClr>
                </a:solidFill>
                <a:latin typeface="+mj-lt"/>
              </a:rPr>
              <a:t>DEPENDENCIA. </a:t>
            </a:r>
            <a:r>
              <a:rPr lang="es-ES" altLang="es-EC" sz="2800" b="1" dirty="0">
                <a:latin typeface="+mj-lt"/>
              </a:rPr>
              <a:t>Representa una relación </a:t>
            </a:r>
            <a:r>
              <a:rPr lang="es-ES" altLang="es-EC" sz="2800" b="1">
                <a:latin typeface="+mj-lt"/>
              </a:rPr>
              <a:t>de uso, </a:t>
            </a:r>
            <a:r>
              <a:rPr lang="es-ES" altLang="es-EC" sz="2800" b="1" dirty="0">
                <a:latin typeface="+mj-lt"/>
              </a:rPr>
              <a:t>es decir que una clase utiliza a otra y si esta última se altera, la anterior se puede ver afectada, si este cambio es fuerte se utiliza la dependencia caso contrario es recomendable definir la relación como Asociación.</a:t>
            </a:r>
            <a:endParaRPr lang="es-ES" altLang="es-EC" sz="2000" b="1" dirty="0">
              <a:solidFill>
                <a:schemeClr val="tx2">
                  <a:lumMod val="50000"/>
                </a:schemeClr>
              </a:solidFill>
              <a:latin typeface="+mj-lt"/>
            </a:endParaRPr>
          </a:p>
        </p:txBody>
      </p:sp>
      <p:pic>
        <p:nvPicPr>
          <p:cNvPr id="3074" name="Picture 2">
            <a:extLst>
              <a:ext uri="{FF2B5EF4-FFF2-40B4-BE49-F238E27FC236}">
                <a16:creationId xmlns:a16="http://schemas.microsoft.com/office/drawing/2014/main" id="{A6EED8C0-58AE-48A3-BB61-5BE494E3A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3" y="2439924"/>
            <a:ext cx="10256837" cy="359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127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2000"/>
                                        <p:tgtEl>
                                          <p:spTgt spid="3074"/>
                                        </p:tgtEl>
                                      </p:cBhvr>
                                    </p:animEffect>
                                    <p:anim calcmode="lin" valueType="num">
                                      <p:cBhvr>
                                        <p:cTn id="21" dur="2000" fill="hold"/>
                                        <p:tgtEl>
                                          <p:spTgt spid="3074"/>
                                        </p:tgtEl>
                                        <p:attrNameLst>
                                          <p:attrName>ppt_w</p:attrName>
                                        </p:attrNameLst>
                                      </p:cBhvr>
                                      <p:tavLst>
                                        <p:tav tm="0" fmla="#ppt_w*sin(2.5*pi*$)">
                                          <p:val>
                                            <p:fltVal val="0"/>
                                          </p:val>
                                        </p:tav>
                                        <p:tav tm="100000">
                                          <p:val>
                                            <p:fltVal val="1"/>
                                          </p:val>
                                        </p:tav>
                                      </p:tavLst>
                                    </p:anim>
                                    <p:anim calcmode="lin" valueType="num">
                                      <p:cBhvr>
                                        <p:cTn id="22"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484788" y="197508"/>
            <a:ext cx="882925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latin typeface="Calibri"/>
              </a:rPr>
              <a:t>ACTIVIDAD DE CIERRE</a:t>
            </a:r>
          </a:p>
        </p:txBody>
      </p:sp>
      <p:sp>
        <p:nvSpPr>
          <p:cNvPr id="30" name="Rectángulo 29">
            <a:extLst>
              <a:ext uri="{FF2B5EF4-FFF2-40B4-BE49-F238E27FC236}">
                <a16:creationId xmlns:a16="http://schemas.microsoft.com/office/drawing/2014/main" id="{A9C667A4-CB89-4205-9FC4-A3D27236664A}"/>
              </a:ext>
            </a:extLst>
          </p:cNvPr>
          <p:cNvSpPr/>
          <p:nvPr/>
        </p:nvSpPr>
        <p:spPr>
          <a:xfrm>
            <a:off x="1198880" y="782283"/>
            <a:ext cx="10993120" cy="646331"/>
          </a:xfrm>
          <a:prstGeom prst="rect">
            <a:avLst/>
          </a:prstGeom>
        </p:spPr>
        <p:txBody>
          <a:bodyPr wrap="square">
            <a:spAutoFit/>
          </a:bodyPr>
          <a:lstStyle/>
          <a:p>
            <a:r>
              <a:rPr lang="en-US" sz="3600" b="1" dirty="0">
                <a:solidFill>
                  <a:schemeClr val="accent5">
                    <a:lumMod val="50000"/>
                  </a:schemeClr>
                </a:solidFill>
                <a:effectLst>
                  <a:outerShdw blurRad="38100" dist="38100" dir="2700000" algn="tl">
                    <a:srgbClr val="000000">
                      <a:alpha val="43137"/>
                    </a:srgbClr>
                  </a:outerShdw>
                </a:effectLst>
              </a:rPr>
              <a:t>Caso de </a:t>
            </a:r>
            <a:r>
              <a:rPr lang="en-US" sz="3600" b="1" dirty="0" err="1">
                <a:solidFill>
                  <a:schemeClr val="accent5">
                    <a:lumMod val="50000"/>
                  </a:schemeClr>
                </a:solidFill>
                <a:effectLst>
                  <a:outerShdw blurRad="38100" dist="38100" dir="2700000" algn="tl">
                    <a:srgbClr val="000000">
                      <a:alpha val="43137"/>
                    </a:srgbClr>
                  </a:outerShdw>
                </a:effectLst>
              </a:rPr>
              <a:t>Estudio</a:t>
            </a:r>
            <a:r>
              <a:rPr lang="en-US" sz="3600" b="1" dirty="0">
                <a:solidFill>
                  <a:schemeClr val="accent5">
                    <a:lumMod val="50000"/>
                  </a:schemeClr>
                </a:solidFill>
                <a:effectLst>
                  <a:outerShdw blurRad="38100" dist="38100" dir="2700000" algn="tl">
                    <a:srgbClr val="000000">
                      <a:alpha val="43137"/>
                    </a:srgbClr>
                  </a:outerShdw>
                </a:effectLst>
              </a:rPr>
              <a:t>: Sistema de </a:t>
            </a:r>
            <a:r>
              <a:rPr lang="en-US" sz="3600" b="1" dirty="0" err="1">
                <a:solidFill>
                  <a:schemeClr val="accent5">
                    <a:lumMod val="50000"/>
                  </a:schemeClr>
                </a:solidFill>
                <a:effectLst>
                  <a:outerShdw blurRad="38100" dist="38100" dir="2700000" algn="tl">
                    <a:srgbClr val="000000">
                      <a:alpha val="43137"/>
                    </a:srgbClr>
                  </a:outerShdw>
                </a:effectLst>
              </a:rPr>
              <a:t>Gestión</a:t>
            </a:r>
            <a:r>
              <a:rPr lang="en-US" sz="3600" b="1" dirty="0">
                <a:solidFill>
                  <a:schemeClr val="accent5">
                    <a:lumMod val="50000"/>
                  </a:schemeClr>
                </a:solidFill>
                <a:effectLst>
                  <a:outerShdw blurRad="38100" dist="38100" dir="2700000" algn="tl">
                    <a:srgbClr val="000000">
                      <a:alpha val="43137"/>
                    </a:srgbClr>
                  </a:outerShdw>
                </a:effectLst>
              </a:rPr>
              <a:t> de </a:t>
            </a:r>
            <a:r>
              <a:rPr lang="en-US" sz="3600" b="1" dirty="0" err="1">
                <a:solidFill>
                  <a:schemeClr val="accent5">
                    <a:lumMod val="50000"/>
                  </a:schemeClr>
                </a:solidFill>
                <a:effectLst>
                  <a:outerShdw blurRad="38100" dist="38100" dir="2700000" algn="tl">
                    <a:srgbClr val="000000">
                      <a:alpha val="43137"/>
                    </a:srgbClr>
                  </a:outerShdw>
                </a:effectLst>
              </a:rPr>
              <a:t>Pedidos</a:t>
            </a:r>
            <a:endParaRPr lang="en-US" sz="3200" b="1" dirty="0">
              <a:solidFill>
                <a:schemeClr val="tx2">
                  <a:lumMod val="50000"/>
                </a:schemeClr>
              </a:solidFill>
            </a:endParaRPr>
          </a:p>
        </p:txBody>
      </p:sp>
      <p:sp>
        <p:nvSpPr>
          <p:cNvPr id="6" name="Rectángulo 5">
            <a:extLst>
              <a:ext uri="{FF2B5EF4-FFF2-40B4-BE49-F238E27FC236}">
                <a16:creationId xmlns:a16="http://schemas.microsoft.com/office/drawing/2014/main" id="{5DBE8FEF-4E2E-4CF7-B3AB-11DF51976684}"/>
              </a:ext>
            </a:extLst>
          </p:cNvPr>
          <p:cNvSpPr/>
          <p:nvPr/>
        </p:nvSpPr>
        <p:spPr>
          <a:xfrm>
            <a:off x="146682" y="1250604"/>
            <a:ext cx="11505462" cy="6001643"/>
          </a:xfrm>
          <a:prstGeom prst="rect">
            <a:avLst/>
          </a:prstGeom>
        </p:spPr>
        <p:txBody>
          <a:bodyPr wrap="square">
            <a:spAutoFit/>
          </a:bodyPr>
          <a:lstStyle/>
          <a:p>
            <a:pPr algn="just"/>
            <a:r>
              <a:rPr lang="es-ES" altLang="es-EC" sz="2800" b="1" dirty="0">
                <a:solidFill>
                  <a:schemeClr val="accent6">
                    <a:lumMod val="75000"/>
                  </a:schemeClr>
                </a:solidFill>
                <a:latin typeface="+mj-lt"/>
              </a:rPr>
              <a:t>Paso # 1: Análisis de Requisitos del Sistema</a:t>
            </a:r>
          </a:p>
          <a:p>
            <a:pPr marL="457200" indent="-457200" algn="just">
              <a:buFont typeface="Arial" panose="020B0604020202020204" pitchFamily="34" charset="0"/>
              <a:buChar char="•"/>
            </a:pPr>
            <a:r>
              <a:rPr lang="es-ES" altLang="es-EC" sz="2800" b="1" dirty="0">
                <a:latin typeface="+mj-lt"/>
              </a:rPr>
              <a:t>Un cliente puede realizar varios pedidos (uno por cliente).</a:t>
            </a:r>
          </a:p>
          <a:p>
            <a:pPr marL="457200" indent="-457200" algn="just">
              <a:buFont typeface="Arial" panose="020B0604020202020204" pitchFamily="34" charset="0"/>
              <a:buChar char="•"/>
            </a:pPr>
            <a:r>
              <a:rPr lang="es-ES" altLang="es-EC" sz="2800" b="1" dirty="0">
                <a:latin typeface="+mj-lt"/>
              </a:rPr>
              <a:t>Cada pedido esta formado por varias líneas de pedido (cada línea de pedido se refiere a un solo producto).</a:t>
            </a:r>
          </a:p>
          <a:p>
            <a:pPr marL="457200" indent="-457200" algn="just">
              <a:buFont typeface="Arial" panose="020B0604020202020204" pitchFamily="34" charset="0"/>
              <a:buChar char="•"/>
            </a:pPr>
            <a:r>
              <a:rPr lang="es-ES" altLang="es-EC" sz="2800" b="1" dirty="0">
                <a:latin typeface="+mj-lt"/>
              </a:rPr>
              <a:t>Existen dos tipos de clientes que se diferencian en:</a:t>
            </a:r>
          </a:p>
          <a:p>
            <a:pPr algn="just"/>
            <a:r>
              <a:rPr lang="es-ES" altLang="es-EC" sz="2800" b="1" dirty="0">
                <a:latin typeface="+mj-lt"/>
              </a:rPr>
              <a:t>     Cliente Personal. El pago lo realiza con una tarjeta de crédito.</a:t>
            </a:r>
          </a:p>
          <a:p>
            <a:pPr algn="just"/>
            <a:r>
              <a:rPr lang="es-ES" altLang="es-EC" sz="2800" b="1" dirty="0">
                <a:latin typeface="+mj-lt"/>
              </a:rPr>
              <a:t>     Cliente Corporativo. Paga con un contrato y un límite de crédito.</a:t>
            </a:r>
          </a:p>
          <a:p>
            <a:pPr marL="457200" indent="-457200" algn="just">
              <a:buFont typeface="Arial" panose="020B0604020202020204" pitchFamily="34" charset="0"/>
              <a:buChar char="•"/>
            </a:pPr>
            <a:r>
              <a:rPr lang="es-ES" altLang="es-EC" sz="2800" b="1" dirty="0">
                <a:latin typeface="+mj-lt"/>
              </a:rPr>
              <a:t>Los vendedores de la empresa se encargan de atender las peticiones de los clientes corporativos, donde cada vendedor se hace cargo de una cartera de clientes corporativos, y a cada cliente corporativo solo lo atiende un vendedor.</a:t>
            </a:r>
          </a:p>
          <a:p>
            <a:pPr marL="457200" indent="-457200" algn="just">
              <a:buFont typeface="Arial" panose="020B0604020202020204" pitchFamily="34" charset="0"/>
              <a:buChar char="•"/>
            </a:pPr>
            <a:r>
              <a:rPr lang="es-EC" sz="2800" b="1" dirty="0"/>
              <a:t>Dentro de los vendedores hay un jefe que puede tener uno o varios vendedores a cargo.</a:t>
            </a:r>
          </a:p>
          <a:p>
            <a:pPr marL="457200" indent="-457200" algn="just">
              <a:buFont typeface="Arial" panose="020B0604020202020204" pitchFamily="34" charset="0"/>
              <a:buChar char="•"/>
            </a:pPr>
            <a:endParaRPr lang="es-ES" altLang="es-EC" sz="2000" b="1" dirty="0">
              <a:latin typeface="+mj-lt"/>
            </a:endParaRPr>
          </a:p>
        </p:txBody>
      </p:sp>
    </p:spTree>
    <p:extLst>
      <p:ext uri="{BB962C8B-B14F-4D97-AF65-F5344CB8AC3E}">
        <p14:creationId xmlns:p14="http://schemas.microsoft.com/office/powerpoint/2010/main" val="9994075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5801"/>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30"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5DBE8FEF-4E2E-4CF7-B3AB-11DF51976684}"/>
              </a:ext>
            </a:extLst>
          </p:cNvPr>
          <p:cNvSpPr/>
          <p:nvPr/>
        </p:nvSpPr>
        <p:spPr>
          <a:xfrm>
            <a:off x="263843" y="1012954"/>
            <a:ext cx="11505462" cy="6001643"/>
          </a:xfrm>
          <a:prstGeom prst="rect">
            <a:avLst/>
          </a:prstGeom>
        </p:spPr>
        <p:txBody>
          <a:bodyPr wrap="square">
            <a:spAutoFit/>
          </a:bodyPr>
          <a:lstStyle/>
          <a:p>
            <a:pPr algn="just"/>
            <a:r>
              <a:rPr lang="es-ES" altLang="es-EC" sz="2800" b="1" dirty="0">
                <a:solidFill>
                  <a:schemeClr val="accent6">
                    <a:lumMod val="75000"/>
                  </a:schemeClr>
                </a:solidFill>
                <a:latin typeface="+mj-lt"/>
              </a:rPr>
              <a:t>Paso #2:  Identificación de clases</a:t>
            </a:r>
          </a:p>
          <a:p>
            <a:pPr marL="457200" indent="-457200" algn="just">
              <a:buFont typeface="Arial" panose="020B0604020202020204" pitchFamily="34" charset="0"/>
              <a:buChar char="•"/>
            </a:pPr>
            <a:r>
              <a:rPr lang="es-ES" altLang="es-EC" sz="2800" b="1" dirty="0">
                <a:latin typeface="+mj-lt"/>
              </a:rPr>
              <a:t>Un </a:t>
            </a:r>
            <a:r>
              <a:rPr lang="es-ES" altLang="es-EC" sz="2800" b="1" dirty="0">
                <a:highlight>
                  <a:srgbClr val="F05834"/>
                </a:highlight>
                <a:latin typeface="+mj-lt"/>
              </a:rPr>
              <a:t>cliente</a:t>
            </a:r>
            <a:r>
              <a:rPr lang="es-ES" altLang="es-EC" sz="2800" b="1" dirty="0">
                <a:latin typeface="+mj-lt"/>
              </a:rPr>
              <a:t> puede realizar varios </a:t>
            </a:r>
            <a:r>
              <a:rPr lang="es-ES" altLang="es-EC" sz="2800" b="1" dirty="0">
                <a:highlight>
                  <a:srgbClr val="F05834"/>
                </a:highlight>
                <a:latin typeface="+mj-lt"/>
              </a:rPr>
              <a:t>pedidos</a:t>
            </a:r>
            <a:r>
              <a:rPr lang="es-ES" altLang="es-EC" sz="2800" b="1" dirty="0">
                <a:latin typeface="+mj-lt"/>
              </a:rPr>
              <a:t> (uno por cliente).</a:t>
            </a:r>
          </a:p>
          <a:p>
            <a:pPr marL="457200" indent="-457200" algn="just">
              <a:buFont typeface="Arial" panose="020B0604020202020204" pitchFamily="34" charset="0"/>
              <a:buChar char="•"/>
            </a:pPr>
            <a:r>
              <a:rPr lang="es-ES" altLang="es-EC" sz="2800" b="1" dirty="0">
                <a:latin typeface="+mj-lt"/>
              </a:rPr>
              <a:t>Cada pedido esta formado por varias </a:t>
            </a:r>
            <a:r>
              <a:rPr lang="es-ES" altLang="es-EC" sz="2800" b="1" dirty="0">
                <a:highlight>
                  <a:srgbClr val="F05834"/>
                </a:highlight>
                <a:latin typeface="+mj-lt"/>
              </a:rPr>
              <a:t>líneas de pedido </a:t>
            </a:r>
            <a:r>
              <a:rPr lang="es-ES" altLang="es-EC" sz="2800" b="1" dirty="0">
                <a:latin typeface="+mj-lt"/>
              </a:rPr>
              <a:t>(cada línea de pedido se refiere a un solo </a:t>
            </a:r>
            <a:r>
              <a:rPr lang="es-ES" altLang="es-EC" sz="2800" b="1" dirty="0">
                <a:highlight>
                  <a:srgbClr val="F05834"/>
                </a:highlight>
                <a:latin typeface="+mj-lt"/>
              </a:rPr>
              <a:t>producto</a:t>
            </a:r>
            <a:r>
              <a:rPr lang="es-ES" altLang="es-EC" sz="2800" b="1" dirty="0">
                <a:latin typeface="+mj-lt"/>
              </a:rPr>
              <a:t>).</a:t>
            </a:r>
          </a:p>
          <a:p>
            <a:pPr marL="457200" indent="-457200" algn="just">
              <a:buFont typeface="Arial" panose="020B0604020202020204" pitchFamily="34" charset="0"/>
              <a:buChar char="•"/>
            </a:pPr>
            <a:r>
              <a:rPr lang="es-ES" altLang="es-EC" sz="2800" b="1" dirty="0">
                <a:latin typeface="+mj-lt"/>
              </a:rPr>
              <a:t>Existen dos tipos de clientes que se diferencian en:</a:t>
            </a:r>
          </a:p>
          <a:p>
            <a:pPr algn="just"/>
            <a:r>
              <a:rPr lang="es-ES" altLang="es-EC" sz="2800" b="1" dirty="0">
                <a:latin typeface="+mj-lt"/>
              </a:rPr>
              <a:t>     </a:t>
            </a:r>
            <a:r>
              <a:rPr lang="es-ES" altLang="es-EC" sz="2800" b="1" dirty="0">
                <a:highlight>
                  <a:srgbClr val="F05834"/>
                </a:highlight>
                <a:latin typeface="+mj-lt"/>
              </a:rPr>
              <a:t>Cliente Personal</a:t>
            </a:r>
            <a:r>
              <a:rPr lang="es-ES" altLang="es-EC" sz="2800" b="1" dirty="0">
                <a:latin typeface="+mj-lt"/>
              </a:rPr>
              <a:t>. El </a:t>
            </a:r>
            <a:r>
              <a:rPr lang="es-ES" altLang="es-EC" sz="2800" b="1" dirty="0">
                <a:highlight>
                  <a:srgbClr val="F05834"/>
                </a:highlight>
                <a:latin typeface="+mj-lt"/>
              </a:rPr>
              <a:t>pago</a:t>
            </a:r>
            <a:r>
              <a:rPr lang="es-ES" altLang="es-EC" sz="2800" b="1" dirty="0">
                <a:latin typeface="+mj-lt"/>
              </a:rPr>
              <a:t> lo realiza con una </a:t>
            </a:r>
            <a:r>
              <a:rPr lang="es-ES" altLang="es-EC" sz="2800" b="1" dirty="0">
                <a:highlight>
                  <a:srgbClr val="F05834"/>
                </a:highlight>
                <a:latin typeface="+mj-lt"/>
              </a:rPr>
              <a:t>tarjeta de crédito</a:t>
            </a:r>
            <a:r>
              <a:rPr lang="es-ES" altLang="es-EC" sz="2800" b="1" dirty="0">
                <a:latin typeface="+mj-lt"/>
              </a:rPr>
              <a:t>.</a:t>
            </a:r>
          </a:p>
          <a:p>
            <a:pPr algn="just"/>
            <a:r>
              <a:rPr lang="es-ES" altLang="es-EC" sz="2800" b="1" dirty="0">
                <a:latin typeface="+mj-lt"/>
              </a:rPr>
              <a:t>     </a:t>
            </a:r>
            <a:r>
              <a:rPr lang="es-ES" altLang="es-EC" sz="2800" b="1" dirty="0">
                <a:highlight>
                  <a:srgbClr val="F05834"/>
                </a:highlight>
                <a:latin typeface="+mj-lt"/>
              </a:rPr>
              <a:t>Cliente Corporativo</a:t>
            </a:r>
            <a:r>
              <a:rPr lang="es-ES" altLang="es-EC" sz="2800" b="1" dirty="0">
                <a:latin typeface="+mj-lt"/>
              </a:rPr>
              <a:t>. Paga con un </a:t>
            </a:r>
            <a:r>
              <a:rPr lang="es-ES" altLang="es-EC" sz="2800" b="1" dirty="0">
                <a:highlight>
                  <a:srgbClr val="F05834"/>
                </a:highlight>
                <a:latin typeface="+mj-lt"/>
              </a:rPr>
              <a:t>contrato</a:t>
            </a:r>
            <a:r>
              <a:rPr lang="es-ES" altLang="es-EC" sz="2800" b="1" dirty="0">
                <a:latin typeface="+mj-lt"/>
              </a:rPr>
              <a:t> y un límite de crédito.</a:t>
            </a:r>
          </a:p>
          <a:p>
            <a:pPr marL="457200" indent="-457200" algn="just">
              <a:buFont typeface="Arial" panose="020B0604020202020204" pitchFamily="34" charset="0"/>
              <a:buChar char="•"/>
            </a:pPr>
            <a:r>
              <a:rPr lang="es-ES" altLang="es-EC" sz="2800" b="1" dirty="0">
                <a:latin typeface="+mj-lt"/>
              </a:rPr>
              <a:t>Los </a:t>
            </a:r>
            <a:r>
              <a:rPr lang="es-ES" altLang="es-EC" sz="2800" b="1" dirty="0">
                <a:highlight>
                  <a:srgbClr val="F05834"/>
                </a:highlight>
                <a:latin typeface="+mj-lt"/>
              </a:rPr>
              <a:t>vendedores</a:t>
            </a:r>
            <a:r>
              <a:rPr lang="es-ES" altLang="es-EC" sz="2800" b="1" dirty="0">
                <a:latin typeface="+mj-lt"/>
              </a:rPr>
              <a:t> de la empresa se encargan de atender las peticiones de los clientes corporativos, donde cada vendedor se hace cargo de una cartera de clientes corporativos, y a cada cliente corporativo solo lo atiende un vendedor.</a:t>
            </a:r>
          </a:p>
          <a:p>
            <a:pPr marL="457200" indent="-457200" algn="just">
              <a:buFont typeface="Arial" panose="020B0604020202020204" pitchFamily="34" charset="0"/>
              <a:buChar char="•"/>
            </a:pPr>
            <a:r>
              <a:rPr lang="es-EC" sz="2800" b="1" dirty="0"/>
              <a:t>Dentro de los vendedores hay un jefe que puede tener uno o varios vendedores a cargo.</a:t>
            </a:r>
          </a:p>
          <a:p>
            <a:pPr algn="just"/>
            <a:endParaRPr lang="es-ES" altLang="es-EC" sz="2000" b="1" dirty="0">
              <a:latin typeface="+mj-lt"/>
            </a:endParaRPr>
          </a:p>
        </p:txBody>
      </p:sp>
      <p:grpSp>
        <p:nvGrpSpPr>
          <p:cNvPr id="2" name="Grupo 1">
            <a:extLst>
              <a:ext uri="{FF2B5EF4-FFF2-40B4-BE49-F238E27FC236}">
                <a16:creationId xmlns:a16="http://schemas.microsoft.com/office/drawing/2014/main" id="{172D63F7-D07B-427D-ABC0-684BF46383B2}"/>
              </a:ext>
            </a:extLst>
          </p:cNvPr>
          <p:cNvGrpSpPr/>
          <p:nvPr/>
        </p:nvGrpSpPr>
        <p:grpSpPr>
          <a:xfrm>
            <a:off x="721360" y="206374"/>
            <a:ext cx="10891520" cy="646331"/>
            <a:chOff x="721360" y="206374"/>
            <a:chExt cx="10891520" cy="646331"/>
          </a:xfrm>
        </p:grpSpPr>
        <p:sp>
          <p:nvSpPr>
            <p:cNvPr id="23" name="TextBox 56">
              <a:extLst>
                <a:ext uri="{FF2B5EF4-FFF2-40B4-BE49-F238E27FC236}">
                  <a16:creationId xmlns:a16="http://schemas.microsoft.com/office/drawing/2014/main" id="{29345AB2-41F8-4B96-A28C-1911A3094D87}"/>
                </a:ext>
              </a:extLst>
            </p:cNvPr>
            <p:cNvSpPr txBox="1"/>
            <p:nvPr/>
          </p:nvSpPr>
          <p:spPr>
            <a:xfrm>
              <a:off x="721360" y="237153"/>
              <a:ext cx="1089152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endParaRPr lang="en-US" sz="3200" b="1" dirty="0">
                <a:solidFill>
                  <a:schemeClr val="accent3">
                    <a:lumMod val="50000"/>
                  </a:schemeClr>
                </a:solidFill>
                <a:effectLst>
                  <a:outerShdw blurRad="38100" dist="38100" dir="2700000" algn="tl">
                    <a:srgbClr val="000000">
                      <a:alpha val="43137"/>
                    </a:srgbClr>
                  </a:outerShdw>
                </a:effectLst>
                <a:latin typeface="Calibri"/>
              </a:endParaRPr>
            </a:p>
          </p:txBody>
        </p:sp>
        <p:sp>
          <p:nvSpPr>
            <p:cNvPr id="7" name="Rectángulo 6">
              <a:extLst>
                <a:ext uri="{FF2B5EF4-FFF2-40B4-BE49-F238E27FC236}">
                  <a16:creationId xmlns:a16="http://schemas.microsoft.com/office/drawing/2014/main" id="{A320B830-D675-415E-AEA2-A8EF7772FC81}"/>
                </a:ext>
              </a:extLst>
            </p:cNvPr>
            <p:cNvSpPr/>
            <p:nvPr/>
          </p:nvSpPr>
          <p:spPr>
            <a:xfrm>
              <a:off x="1778000" y="206374"/>
              <a:ext cx="8778240" cy="646331"/>
            </a:xfrm>
            <a:prstGeom prst="rect">
              <a:avLst/>
            </a:prstGeom>
          </p:spPr>
          <p:txBody>
            <a:bodyPr wrap="square">
              <a:spAutoFit/>
            </a:bodyPr>
            <a:lstStyle/>
            <a:p>
              <a:r>
                <a:rPr lang="en-US" sz="3600" b="1" dirty="0">
                  <a:solidFill>
                    <a:schemeClr val="accent5">
                      <a:lumMod val="50000"/>
                    </a:schemeClr>
                  </a:solidFill>
                  <a:effectLst>
                    <a:outerShdw blurRad="38100" dist="38100" dir="2700000" algn="tl">
                      <a:srgbClr val="000000">
                        <a:alpha val="43137"/>
                      </a:srgbClr>
                    </a:outerShdw>
                  </a:effectLst>
                </a:rPr>
                <a:t>Desarrollo del Sistema de </a:t>
              </a:r>
              <a:r>
                <a:rPr lang="en-US" sz="3600" b="1" dirty="0" err="1">
                  <a:solidFill>
                    <a:schemeClr val="accent5">
                      <a:lumMod val="50000"/>
                    </a:schemeClr>
                  </a:solidFill>
                  <a:effectLst>
                    <a:outerShdw blurRad="38100" dist="38100" dir="2700000" algn="tl">
                      <a:srgbClr val="000000">
                        <a:alpha val="43137"/>
                      </a:srgbClr>
                    </a:outerShdw>
                  </a:effectLst>
                </a:rPr>
                <a:t>Gestión</a:t>
              </a:r>
              <a:r>
                <a:rPr lang="en-US" sz="3600" b="1" dirty="0">
                  <a:solidFill>
                    <a:schemeClr val="accent5">
                      <a:lumMod val="50000"/>
                    </a:schemeClr>
                  </a:solidFill>
                  <a:effectLst>
                    <a:outerShdw blurRad="38100" dist="38100" dir="2700000" algn="tl">
                      <a:srgbClr val="000000">
                        <a:alpha val="43137"/>
                      </a:srgbClr>
                    </a:outerShdw>
                  </a:effectLst>
                </a:rPr>
                <a:t> de </a:t>
              </a:r>
              <a:r>
                <a:rPr lang="en-US" sz="3600" b="1" dirty="0" err="1">
                  <a:solidFill>
                    <a:schemeClr val="accent5">
                      <a:lumMod val="50000"/>
                    </a:schemeClr>
                  </a:solidFill>
                  <a:effectLst>
                    <a:outerShdw blurRad="38100" dist="38100" dir="2700000" algn="tl">
                      <a:srgbClr val="000000">
                        <a:alpha val="43137"/>
                      </a:srgbClr>
                    </a:outerShdw>
                  </a:effectLst>
                </a:rPr>
                <a:t>Pedidos</a:t>
              </a:r>
              <a:endParaRPr lang="en-US" sz="3200" b="1" dirty="0">
                <a:solidFill>
                  <a:schemeClr val="tx2">
                    <a:lumMod val="50000"/>
                  </a:schemeClr>
                </a:solidFill>
              </a:endParaRPr>
            </a:p>
          </p:txBody>
        </p:sp>
      </p:grpSp>
    </p:spTree>
    <p:extLst>
      <p:ext uri="{BB962C8B-B14F-4D97-AF65-F5344CB8AC3E}">
        <p14:creationId xmlns:p14="http://schemas.microsoft.com/office/powerpoint/2010/main" val="100225465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5DBE8FEF-4E2E-4CF7-B3AB-11DF51976684}"/>
              </a:ext>
            </a:extLst>
          </p:cNvPr>
          <p:cNvSpPr/>
          <p:nvPr/>
        </p:nvSpPr>
        <p:spPr>
          <a:xfrm>
            <a:off x="101294" y="571548"/>
            <a:ext cx="5730274" cy="1200329"/>
          </a:xfrm>
          <a:prstGeom prst="rect">
            <a:avLst/>
          </a:prstGeom>
        </p:spPr>
        <p:txBody>
          <a:bodyPr wrap="square">
            <a:spAutoFit/>
          </a:bodyPr>
          <a:lstStyle/>
          <a:p>
            <a:pPr algn="just"/>
            <a:r>
              <a:rPr lang="es-ES" altLang="es-EC" sz="2400" b="1" dirty="0">
                <a:solidFill>
                  <a:schemeClr val="accent3">
                    <a:lumMod val="50000"/>
                  </a:schemeClr>
                </a:solidFill>
                <a:latin typeface="+mj-lt"/>
              </a:rPr>
              <a:t>Paso #3 Diagramación de las clases:</a:t>
            </a:r>
          </a:p>
          <a:p>
            <a:pPr algn="just"/>
            <a:r>
              <a:rPr lang="es-ES" altLang="es-EC" sz="2400" b="1" dirty="0">
                <a:latin typeface="+mj-lt"/>
              </a:rPr>
              <a:t>  </a:t>
            </a:r>
            <a:r>
              <a:rPr lang="es-ES" altLang="es-EC" sz="2400" b="1" dirty="0" smtClean="0">
                <a:solidFill>
                  <a:srgbClr val="F05834"/>
                </a:solidFill>
                <a:latin typeface="+mj-lt"/>
              </a:rPr>
              <a:t>3.1 </a:t>
            </a:r>
            <a:r>
              <a:rPr lang="es-ES" altLang="es-EC" sz="2400" b="1" dirty="0">
                <a:solidFill>
                  <a:srgbClr val="F05834"/>
                </a:solidFill>
                <a:latin typeface="+mj-lt"/>
              </a:rPr>
              <a:t>Dibujar las clases</a:t>
            </a:r>
          </a:p>
          <a:p>
            <a:pPr algn="just"/>
            <a:endParaRPr lang="es-ES" altLang="es-EC" sz="2400" b="1" dirty="0">
              <a:latin typeface="+mj-lt"/>
            </a:endParaRPr>
          </a:p>
        </p:txBody>
      </p:sp>
      <p:grpSp>
        <p:nvGrpSpPr>
          <p:cNvPr id="7" name="Grupo 6">
            <a:extLst>
              <a:ext uri="{FF2B5EF4-FFF2-40B4-BE49-F238E27FC236}">
                <a16:creationId xmlns:a16="http://schemas.microsoft.com/office/drawing/2014/main" id="{5FDE1321-8D1E-4F76-8FD0-F764235ECF58}"/>
              </a:ext>
            </a:extLst>
          </p:cNvPr>
          <p:cNvGrpSpPr/>
          <p:nvPr/>
        </p:nvGrpSpPr>
        <p:grpSpPr>
          <a:xfrm>
            <a:off x="711859" y="157235"/>
            <a:ext cx="10891520" cy="477743"/>
            <a:chOff x="714840" y="167454"/>
            <a:chExt cx="10891520" cy="630715"/>
          </a:xfrm>
        </p:grpSpPr>
        <p:sp>
          <p:nvSpPr>
            <p:cNvPr id="8" name="TextBox 56">
              <a:extLst>
                <a:ext uri="{FF2B5EF4-FFF2-40B4-BE49-F238E27FC236}">
                  <a16:creationId xmlns:a16="http://schemas.microsoft.com/office/drawing/2014/main" id="{11B8B103-54FF-4005-93DF-16D694737F82}"/>
                </a:ext>
              </a:extLst>
            </p:cNvPr>
            <p:cNvSpPr txBox="1"/>
            <p:nvPr/>
          </p:nvSpPr>
          <p:spPr>
            <a:xfrm>
              <a:off x="714840" y="251195"/>
              <a:ext cx="10891520" cy="546974"/>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endParaRPr lang="en-US" sz="2800" b="1" dirty="0">
                <a:solidFill>
                  <a:schemeClr val="accent3">
                    <a:lumMod val="50000"/>
                  </a:schemeClr>
                </a:solidFill>
                <a:effectLst>
                  <a:outerShdw blurRad="38100" dist="38100" dir="2700000" algn="tl">
                    <a:srgbClr val="000000">
                      <a:alpha val="43137"/>
                    </a:srgbClr>
                  </a:outerShdw>
                </a:effectLst>
                <a:latin typeface="Calibri"/>
              </a:endParaRPr>
            </a:p>
          </p:txBody>
        </p:sp>
        <p:sp>
          <p:nvSpPr>
            <p:cNvPr id="9" name="Rectángulo 8">
              <a:extLst>
                <a:ext uri="{FF2B5EF4-FFF2-40B4-BE49-F238E27FC236}">
                  <a16:creationId xmlns:a16="http://schemas.microsoft.com/office/drawing/2014/main" id="{DF571B73-A093-4CE9-A2A5-F7DB519F07A1}"/>
                </a:ext>
              </a:extLst>
            </p:cNvPr>
            <p:cNvSpPr/>
            <p:nvPr/>
          </p:nvSpPr>
          <p:spPr>
            <a:xfrm>
              <a:off x="1778000" y="167454"/>
              <a:ext cx="8778240" cy="546975"/>
            </a:xfrm>
            <a:prstGeom prst="rect">
              <a:avLst/>
            </a:prstGeom>
          </p:spPr>
          <p:txBody>
            <a:bodyPr wrap="square">
              <a:spAutoFit/>
            </a:bodyPr>
            <a:lstStyle/>
            <a:p>
              <a:r>
                <a:rPr lang="en-US" sz="2800" b="1" dirty="0">
                  <a:solidFill>
                    <a:schemeClr val="accent5">
                      <a:lumMod val="50000"/>
                    </a:schemeClr>
                  </a:solidFill>
                  <a:effectLst>
                    <a:outerShdw blurRad="38100" dist="38100" dir="2700000" algn="tl">
                      <a:srgbClr val="000000">
                        <a:alpha val="43137"/>
                      </a:srgbClr>
                    </a:outerShdw>
                  </a:effectLst>
                </a:rPr>
                <a:t>Desarrollo del Sistema de </a:t>
              </a:r>
              <a:r>
                <a:rPr lang="en-US" sz="2800" b="1" dirty="0" err="1">
                  <a:solidFill>
                    <a:schemeClr val="accent5">
                      <a:lumMod val="50000"/>
                    </a:schemeClr>
                  </a:solidFill>
                  <a:effectLst>
                    <a:outerShdw blurRad="38100" dist="38100" dir="2700000" algn="tl">
                      <a:srgbClr val="000000">
                        <a:alpha val="43137"/>
                      </a:srgbClr>
                    </a:outerShdw>
                  </a:effectLst>
                </a:rPr>
                <a:t>Gestión</a:t>
              </a:r>
              <a:r>
                <a:rPr lang="en-US" sz="2800" b="1" dirty="0">
                  <a:solidFill>
                    <a:schemeClr val="accent5">
                      <a:lumMod val="50000"/>
                    </a:schemeClr>
                  </a:solidFill>
                  <a:effectLst>
                    <a:outerShdw blurRad="38100" dist="38100" dir="2700000" algn="tl">
                      <a:srgbClr val="000000">
                        <a:alpha val="43137"/>
                      </a:srgbClr>
                    </a:outerShdw>
                  </a:effectLst>
                </a:rPr>
                <a:t> de </a:t>
              </a:r>
              <a:r>
                <a:rPr lang="en-US" sz="2800" b="1" dirty="0" err="1">
                  <a:solidFill>
                    <a:schemeClr val="accent5">
                      <a:lumMod val="50000"/>
                    </a:schemeClr>
                  </a:solidFill>
                  <a:effectLst>
                    <a:outerShdw blurRad="38100" dist="38100" dir="2700000" algn="tl">
                      <a:srgbClr val="000000">
                        <a:alpha val="43137"/>
                      </a:srgbClr>
                    </a:outerShdw>
                  </a:effectLst>
                </a:rPr>
                <a:t>Pedidos</a:t>
              </a:r>
              <a:endParaRPr lang="en-US" sz="2400" b="1" dirty="0">
                <a:solidFill>
                  <a:schemeClr val="tx2">
                    <a:lumMod val="50000"/>
                  </a:schemeClr>
                </a:solidFill>
              </a:endParaRPr>
            </a:p>
          </p:txBody>
        </p:sp>
      </p:grpSp>
      <p:grpSp>
        <p:nvGrpSpPr>
          <p:cNvPr id="2" name="Grupo 1">
            <a:extLst>
              <a:ext uri="{FF2B5EF4-FFF2-40B4-BE49-F238E27FC236}">
                <a16:creationId xmlns:a16="http://schemas.microsoft.com/office/drawing/2014/main" id="{8A370267-15B4-44F3-A753-48962A911D83}"/>
              </a:ext>
            </a:extLst>
          </p:cNvPr>
          <p:cNvGrpSpPr/>
          <p:nvPr/>
        </p:nvGrpSpPr>
        <p:grpSpPr>
          <a:xfrm>
            <a:off x="1095121" y="1775686"/>
            <a:ext cx="1593328" cy="677108"/>
            <a:chOff x="1328381" y="2511656"/>
            <a:chExt cx="1844080" cy="677108"/>
          </a:xfrm>
        </p:grpSpPr>
        <p:sp>
          <p:nvSpPr>
            <p:cNvPr id="11" name="CuadroTexto 10">
              <a:extLst>
                <a:ext uri="{FF2B5EF4-FFF2-40B4-BE49-F238E27FC236}">
                  <a16:creationId xmlns:a16="http://schemas.microsoft.com/office/drawing/2014/main" id="{C2A285D5-2061-475A-9776-D14DE6242248}"/>
                </a:ext>
              </a:extLst>
            </p:cNvPr>
            <p:cNvSpPr txBox="1"/>
            <p:nvPr/>
          </p:nvSpPr>
          <p:spPr>
            <a:xfrm>
              <a:off x="1328381" y="2511656"/>
              <a:ext cx="1840206" cy="677108"/>
            </a:xfrm>
            <a:prstGeom prst="rect">
              <a:avLst/>
            </a:prstGeom>
            <a:noFill/>
            <a:ln w="28575">
              <a:solidFill>
                <a:srgbClr val="C00000"/>
              </a:solidFill>
            </a:ln>
          </p:spPr>
          <p:txBody>
            <a:bodyPr wrap="square" rtlCol="0">
              <a:spAutoFit/>
            </a:bodyPr>
            <a:lstStyle/>
            <a:p>
              <a:r>
                <a:rPr lang="es-ES" sz="2000" b="1" dirty="0" smtClean="0">
                  <a:solidFill>
                    <a:srgbClr val="C00000"/>
                  </a:solidFill>
                </a:rPr>
                <a:t>Cliente</a:t>
              </a:r>
            </a:p>
            <a:p>
              <a:endParaRPr lang="es-ES" dirty="0"/>
            </a:p>
          </p:txBody>
        </p:sp>
        <p:cxnSp>
          <p:nvCxnSpPr>
            <p:cNvPr id="12" name="Conector recto 11">
              <a:extLst>
                <a:ext uri="{FF2B5EF4-FFF2-40B4-BE49-F238E27FC236}">
                  <a16:creationId xmlns:a16="http://schemas.microsoft.com/office/drawing/2014/main" id="{EEA6E224-459D-4893-9AFB-30633A47D463}"/>
                </a:ext>
              </a:extLst>
            </p:cNvPr>
            <p:cNvCxnSpPr>
              <a:cxnSpLocks/>
            </p:cNvCxnSpPr>
            <p:nvPr/>
          </p:nvCxnSpPr>
          <p:spPr>
            <a:xfrm>
              <a:off x="1328381" y="2850210"/>
              <a:ext cx="18440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14" name="Grupo 13">
            <a:extLst>
              <a:ext uri="{FF2B5EF4-FFF2-40B4-BE49-F238E27FC236}">
                <a16:creationId xmlns:a16="http://schemas.microsoft.com/office/drawing/2014/main" id="{A6F0EE49-D3A1-426B-99FA-AB02642B8B42}"/>
              </a:ext>
            </a:extLst>
          </p:cNvPr>
          <p:cNvGrpSpPr/>
          <p:nvPr/>
        </p:nvGrpSpPr>
        <p:grpSpPr>
          <a:xfrm>
            <a:off x="4411635" y="1742057"/>
            <a:ext cx="1416174" cy="954107"/>
            <a:chOff x="1328381" y="2511656"/>
            <a:chExt cx="1844080" cy="954107"/>
          </a:xfrm>
        </p:grpSpPr>
        <p:sp>
          <p:nvSpPr>
            <p:cNvPr id="15" name="CuadroTexto 14">
              <a:extLst>
                <a:ext uri="{FF2B5EF4-FFF2-40B4-BE49-F238E27FC236}">
                  <a16:creationId xmlns:a16="http://schemas.microsoft.com/office/drawing/2014/main" id="{95F1465A-C17D-4BB6-B98E-3C2FF4296C5C}"/>
                </a:ext>
              </a:extLst>
            </p:cNvPr>
            <p:cNvSpPr txBox="1"/>
            <p:nvPr/>
          </p:nvSpPr>
          <p:spPr>
            <a:xfrm>
              <a:off x="1328381" y="2511656"/>
              <a:ext cx="1840206" cy="954107"/>
            </a:xfrm>
            <a:prstGeom prst="rect">
              <a:avLst/>
            </a:prstGeom>
            <a:noFill/>
            <a:ln w="28575">
              <a:solidFill>
                <a:srgbClr val="C00000"/>
              </a:solidFill>
            </a:ln>
          </p:spPr>
          <p:txBody>
            <a:bodyPr wrap="square" rtlCol="0">
              <a:spAutoFit/>
            </a:bodyPr>
            <a:lstStyle/>
            <a:p>
              <a:r>
                <a:rPr lang="es-ES" sz="2000" b="1" dirty="0" err="1" smtClean="0">
                  <a:solidFill>
                    <a:srgbClr val="C00000"/>
                  </a:solidFill>
                </a:rPr>
                <a:t>CabVenta</a:t>
              </a:r>
              <a:endParaRPr lang="es-ES" sz="2000" b="1" dirty="0">
                <a:solidFill>
                  <a:srgbClr val="C00000"/>
                </a:solidFill>
              </a:endParaRPr>
            </a:p>
            <a:p>
              <a:r>
                <a:rPr lang="es-ES" b="1" dirty="0">
                  <a:solidFill>
                    <a:srgbClr val="C00000"/>
                  </a:solidFill>
                </a:rPr>
                <a:t>Cliente</a:t>
              </a:r>
            </a:p>
            <a:p>
              <a:r>
                <a:rPr lang="es-ES" dirty="0" err="1" smtClean="0"/>
                <a:t>detalleVen</a:t>
              </a:r>
              <a:endParaRPr lang="es-ES" dirty="0"/>
            </a:p>
          </p:txBody>
        </p:sp>
        <p:cxnSp>
          <p:nvCxnSpPr>
            <p:cNvPr id="16" name="Conector recto 15">
              <a:extLst>
                <a:ext uri="{FF2B5EF4-FFF2-40B4-BE49-F238E27FC236}">
                  <a16:creationId xmlns:a16="http://schemas.microsoft.com/office/drawing/2014/main" id="{8D2A2748-60C9-46AB-B16F-9C8594C51A9C}"/>
                </a:ext>
              </a:extLst>
            </p:cNvPr>
            <p:cNvCxnSpPr>
              <a:cxnSpLocks/>
            </p:cNvCxnSpPr>
            <p:nvPr/>
          </p:nvCxnSpPr>
          <p:spPr>
            <a:xfrm>
              <a:off x="1328381" y="2850210"/>
              <a:ext cx="18440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38" name="Grupo 37">
            <a:extLst>
              <a:ext uri="{FF2B5EF4-FFF2-40B4-BE49-F238E27FC236}">
                <a16:creationId xmlns:a16="http://schemas.microsoft.com/office/drawing/2014/main" id="{2B64B5CA-B37F-447C-9B80-8582C18F98A2}"/>
              </a:ext>
            </a:extLst>
          </p:cNvPr>
          <p:cNvGrpSpPr/>
          <p:nvPr/>
        </p:nvGrpSpPr>
        <p:grpSpPr>
          <a:xfrm>
            <a:off x="7778895" y="1762090"/>
            <a:ext cx="1589981" cy="677108"/>
            <a:chOff x="1328381" y="2511656"/>
            <a:chExt cx="1844080" cy="677108"/>
          </a:xfrm>
        </p:grpSpPr>
        <p:sp>
          <p:nvSpPr>
            <p:cNvPr id="39" name="CuadroTexto 38">
              <a:extLst>
                <a:ext uri="{FF2B5EF4-FFF2-40B4-BE49-F238E27FC236}">
                  <a16:creationId xmlns:a16="http://schemas.microsoft.com/office/drawing/2014/main" id="{E4899FD6-2C8A-4AC5-A934-33E9C4944A27}"/>
                </a:ext>
              </a:extLst>
            </p:cNvPr>
            <p:cNvSpPr txBox="1"/>
            <p:nvPr/>
          </p:nvSpPr>
          <p:spPr>
            <a:xfrm>
              <a:off x="1328381" y="2511656"/>
              <a:ext cx="1840206" cy="677108"/>
            </a:xfrm>
            <a:prstGeom prst="rect">
              <a:avLst/>
            </a:prstGeom>
            <a:noFill/>
            <a:ln w="28575">
              <a:solidFill>
                <a:srgbClr val="C00000"/>
              </a:solidFill>
            </a:ln>
          </p:spPr>
          <p:txBody>
            <a:bodyPr wrap="square" rtlCol="0">
              <a:spAutoFit/>
            </a:bodyPr>
            <a:lstStyle/>
            <a:p>
              <a:r>
                <a:rPr lang="es-ES" sz="2000" b="1" dirty="0" err="1" smtClean="0">
                  <a:solidFill>
                    <a:srgbClr val="C00000"/>
                  </a:solidFill>
                </a:rPr>
                <a:t>DetVenta</a:t>
              </a:r>
              <a:endParaRPr lang="es-ES" sz="2000" b="1" dirty="0">
                <a:solidFill>
                  <a:srgbClr val="C00000"/>
                </a:solidFill>
              </a:endParaRPr>
            </a:p>
            <a:p>
              <a:endParaRPr lang="es-ES" dirty="0"/>
            </a:p>
          </p:txBody>
        </p:sp>
        <p:cxnSp>
          <p:nvCxnSpPr>
            <p:cNvPr id="40" name="Conector recto 39">
              <a:extLst>
                <a:ext uri="{FF2B5EF4-FFF2-40B4-BE49-F238E27FC236}">
                  <a16:creationId xmlns:a16="http://schemas.microsoft.com/office/drawing/2014/main" id="{1A4E1467-77E6-4A13-802D-1993EAA68524}"/>
                </a:ext>
              </a:extLst>
            </p:cNvPr>
            <p:cNvCxnSpPr>
              <a:cxnSpLocks/>
            </p:cNvCxnSpPr>
            <p:nvPr/>
          </p:nvCxnSpPr>
          <p:spPr>
            <a:xfrm>
              <a:off x="1328381" y="2850210"/>
              <a:ext cx="18440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41" name="Grupo 40">
            <a:extLst>
              <a:ext uri="{FF2B5EF4-FFF2-40B4-BE49-F238E27FC236}">
                <a16:creationId xmlns:a16="http://schemas.microsoft.com/office/drawing/2014/main" id="{FDB06962-0E6C-43FA-9ABF-3F93F49B5671}"/>
              </a:ext>
            </a:extLst>
          </p:cNvPr>
          <p:cNvGrpSpPr/>
          <p:nvPr/>
        </p:nvGrpSpPr>
        <p:grpSpPr>
          <a:xfrm>
            <a:off x="10823559" y="1695005"/>
            <a:ext cx="1232816" cy="677108"/>
            <a:chOff x="1328381" y="2511656"/>
            <a:chExt cx="1844080" cy="677108"/>
          </a:xfrm>
        </p:grpSpPr>
        <p:sp>
          <p:nvSpPr>
            <p:cNvPr id="42" name="CuadroTexto 41">
              <a:extLst>
                <a:ext uri="{FF2B5EF4-FFF2-40B4-BE49-F238E27FC236}">
                  <a16:creationId xmlns:a16="http://schemas.microsoft.com/office/drawing/2014/main" id="{5E0764C1-3492-4F44-899D-3B5212A9F493}"/>
                </a:ext>
              </a:extLst>
            </p:cNvPr>
            <p:cNvSpPr txBox="1"/>
            <p:nvPr/>
          </p:nvSpPr>
          <p:spPr>
            <a:xfrm>
              <a:off x="1328381" y="2511656"/>
              <a:ext cx="1840206" cy="677108"/>
            </a:xfrm>
            <a:prstGeom prst="rect">
              <a:avLst/>
            </a:prstGeom>
            <a:noFill/>
            <a:ln w="28575">
              <a:solidFill>
                <a:srgbClr val="C00000"/>
              </a:solidFill>
            </a:ln>
          </p:spPr>
          <p:txBody>
            <a:bodyPr wrap="square" rtlCol="0">
              <a:spAutoFit/>
            </a:bodyPr>
            <a:lstStyle/>
            <a:p>
              <a:r>
                <a:rPr lang="es-ES" sz="2000" b="1" dirty="0" smtClean="0">
                  <a:solidFill>
                    <a:srgbClr val="C00000"/>
                  </a:solidFill>
                </a:rPr>
                <a:t>Articulo</a:t>
              </a:r>
              <a:endParaRPr lang="es-ES" sz="2000" b="1" dirty="0">
                <a:solidFill>
                  <a:srgbClr val="C00000"/>
                </a:solidFill>
              </a:endParaRPr>
            </a:p>
            <a:p>
              <a:endParaRPr lang="es-ES" dirty="0"/>
            </a:p>
          </p:txBody>
        </p:sp>
        <p:cxnSp>
          <p:nvCxnSpPr>
            <p:cNvPr id="43" name="Conector recto 42">
              <a:extLst>
                <a:ext uri="{FF2B5EF4-FFF2-40B4-BE49-F238E27FC236}">
                  <a16:creationId xmlns:a16="http://schemas.microsoft.com/office/drawing/2014/main" id="{E147795A-8A35-4DBC-968C-9919990C7190}"/>
                </a:ext>
              </a:extLst>
            </p:cNvPr>
            <p:cNvCxnSpPr>
              <a:cxnSpLocks/>
            </p:cNvCxnSpPr>
            <p:nvPr/>
          </p:nvCxnSpPr>
          <p:spPr>
            <a:xfrm>
              <a:off x="1328381" y="2850210"/>
              <a:ext cx="18440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44" name="Grupo 43">
            <a:extLst>
              <a:ext uri="{FF2B5EF4-FFF2-40B4-BE49-F238E27FC236}">
                <a16:creationId xmlns:a16="http://schemas.microsoft.com/office/drawing/2014/main" id="{9597335B-138A-462F-B0B6-B45307BA85DE}"/>
              </a:ext>
            </a:extLst>
          </p:cNvPr>
          <p:cNvGrpSpPr/>
          <p:nvPr/>
        </p:nvGrpSpPr>
        <p:grpSpPr>
          <a:xfrm>
            <a:off x="210231" y="3147876"/>
            <a:ext cx="1893872" cy="677108"/>
            <a:chOff x="1328381" y="2511656"/>
            <a:chExt cx="1844080" cy="677108"/>
          </a:xfrm>
        </p:grpSpPr>
        <p:sp>
          <p:nvSpPr>
            <p:cNvPr id="45" name="CuadroTexto 44">
              <a:extLst>
                <a:ext uri="{FF2B5EF4-FFF2-40B4-BE49-F238E27FC236}">
                  <a16:creationId xmlns:a16="http://schemas.microsoft.com/office/drawing/2014/main" id="{574B0F08-E78D-4532-A58E-E70E49D0A6BD}"/>
                </a:ext>
              </a:extLst>
            </p:cNvPr>
            <p:cNvSpPr txBox="1"/>
            <p:nvPr/>
          </p:nvSpPr>
          <p:spPr>
            <a:xfrm>
              <a:off x="1328381" y="2511656"/>
              <a:ext cx="1840206" cy="677108"/>
            </a:xfrm>
            <a:prstGeom prst="rect">
              <a:avLst/>
            </a:prstGeom>
            <a:noFill/>
            <a:ln w="28575">
              <a:solidFill>
                <a:srgbClr val="C00000"/>
              </a:solidFill>
            </a:ln>
          </p:spPr>
          <p:txBody>
            <a:bodyPr wrap="square" rtlCol="0">
              <a:spAutoFit/>
            </a:bodyPr>
            <a:lstStyle/>
            <a:p>
              <a:r>
                <a:rPr lang="es-ES" sz="2000" b="1" dirty="0" err="1">
                  <a:solidFill>
                    <a:srgbClr val="C00000"/>
                  </a:solidFill>
                </a:rPr>
                <a:t>ClientePersonal</a:t>
              </a:r>
              <a:endParaRPr lang="es-ES" sz="2000" b="1" dirty="0">
                <a:solidFill>
                  <a:srgbClr val="C00000"/>
                </a:solidFill>
              </a:endParaRPr>
            </a:p>
            <a:p>
              <a:endParaRPr lang="es-ES" dirty="0"/>
            </a:p>
          </p:txBody>
        </p:sp>
        <p:cxnSp>
          <p:nvCxnSpPr>
            <p:cNvPr id="46" name="Conector recto 45">
              <a:extLst>
                <a:ext uri="{FF2B5EF4-FFF2-40B4-BE49-F238E27FC236}">
                  <a16:creationId xmlns:a16="http://schemas.microsoft.com/office/drawing/2014/main" id="{E28061D5-78EE-4EB6-A685-99C249A46CE6}"/>
                </a:ext>
              </a:extLst>
            </p:cNvPr>
            <p:cNvCxnSpPr>
              <a:cxnSpLocks/>
            </p:cNvCxnSpPr>
            <p:nvPr/>
          </p:nvCxnSpPr>
          <p:spPr>
            <a:xfrm>
              <a:off x="1328381" y="2850210"/>
              <a:ext cx="18440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47" name="Grupo 46">
            <a:extLst>
              <a:ext uri="{FF2B5EF4-FFF2-40B4-BE49-F238E27FC236}">
                <a16:creationId xmlns:a16="http://schemas.microsoft.com/office/drawing/2014/main" id="{67BD1F87-0059-4183-AEC9-96EA73121A3B}"/>
              </a:ext>
            </a:extLst>
          </p:cNvPr>
          <p:cNvGrpSpPr/>
          <p:nvPr/>
        </p:nvGrpSpPr>
        <p:grpSpPr>
          <a:xfrm>
            <a:off x="2688449" y="3153299"/>
            <a:ext cx="2171363" cy="677108"/>
            <a:chOff x="1328381" y="2511656"/>
            <a:chExt cx="2207214" cy="677108"/>
          </a:xfrm>
        </p:grpSpPr>
        <p:sp>
          <p:nvSpPr>
            <p:cNvPr id="48" name="CuadroTexto 47">
              <a:extLst>
                <a:ext uri="{FF2B5EF4-FFF2-40B4-BE49-F238E27FC236}">
                  <a16:creationId xmlns:a16="http://schemas.microsoft.com/office/drawing/2014/main" id="{FBDA86E1-B49F-46AA-98C6-A8F5B073A525}"/>
                </a:ext>
              </a:extLst>
            </p:cNvPr>
            <p:cNvSpPr txBox="1"/>
            <p:nvPr/>
          </p:nvSpPr>
          <p:spPr>
            <a:xfrm>
              <a:off x="1328381" y="2511656"/>
              <a:ext cx="2207214" cy="677108"/>
            </a:xfrm>
            <a:prstGeom prst="rect">
              <a:avLst/>
            </a:prstGeom>
            <a:noFill/>
            <a:ln w="28575">
              <a:solidFill>
                <a:srgbClr val="C00000"/>
              </a:solidFill>
            </a:ln>
          </p:spPr>
          <p:txBody>
            <a:bodyPr wrap="square" rtlCol="0">
              <a:spAutoFit/>
            </a:bodyPr>
            <a:lstStyle/>
            <a:p>
              <a:r>
                <a:rPr lang="es-ES" sz="2000" b="1" dirty="0" err="1">
                  <a:solidFill>
                    <a:srgbClr val="C00000"/>
                  </a:solidFill>
                </a:rPr>
                <a:t>ClienteCorporativo</a:t>
              </a:r>
              <a:endParaRPr lang="es-ES" sz="2000" b="1" dirty="0">
                <a:solidFill>
                  <a:srgbClr val="C00000"/>
                </a:solidFill>
              </a:endParaRPr>
            </a:p>
            <a:p>
              <a:endParaRPr lang="es-ES" dirty="0"/>
            </a:p>
          </p:txBody>
        </p:sp>
        <p:cxnSp>
          <p:nvCxnSpPr>
            <p:cNvPr id="49" name="Conector recto 48">
              <a:extLst>
                <a:ext uri="{FF2B5EF4-FFF2-40B4-BE49-F238E27FC236}">
                  <a16:creationId xmlns:a16="http://schemas.microsoft.com/office/drawing/2014/main" id="{6D46870F-0694-4A89-B1F9-8F41AC8A4020}"/>
                </a:ext>
              </a:extLst>
            </p:cNvPr>
            <p:cNvCxnSpPr>
              <a:cxnSpLocks/>
              <a:endCxn id="48" idx="3"/>
            </p:cNvCxnSpPr>
            <p:nvPr/>
          </p:nvCxnSpPr>
          <p:spPr>
            <a:xfrm>
              <a:off x="1328381" y="2850210"/>
              <a:ext cx="220721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50" name="Grupo 49">
            <a:extLst>
              <a:ext uri="{FF2B5EF4-FFF2-40B4-BE49-F238E27FC236}">
                <a16:creationId xmlns:a16="http://schemas.microsoft.com/office/drawing/2014/main" id="{FA536EB2-E982-41CB-9C3A-55A7FD5281D5}"/>
              </a:ext>
            </a:extLst>
          </p:cNvPr>
          <p:cNvGrpSpPr/>
          <p:nvPr/>
        </p:nvGrpSpPr>
        <p:grpSpPr>
          <a:xfrm>
            <a:off x="6954973" y="3147876"/>
            <a:ext cx="1730446" cy="677108"/>
            <a:chOff x="1300611" y="2511656"/>
            <a:chExt cx="2207214" cy="677108"/>
          </a:xfrm>
        </p:grpSpPr>
        <p:sp>
          <p:nvSpPr>
            <p:cNvPr id="51" name="CuadroTexto 50">
              <a:extLst>
                <a:ext uri="{FF2B5EF4-FFF2-40B4-BE49-F238E27FC236}">
                  <a16:creationId xmlns:a16="http://schemas.microsoft.com/office/drawing/2014/main" id="{B935EED4-323B-4B7F-8FEE-CC64F5C5B347}"/>
                </a:ext>
              </a:extLst>
            </p:cNvPr>
            <p:cNvSpPr txBox="1"/>
            <p:nvPr/>
          </p:nvSpPr>
          <p:spPr>
            <a:xfrm>
              <a:off x="1300611" y="2511656"/>
              <a:ext cx="2207214" cy="677108"/>
            </a:xfrm>
            <a:prstGeom prst="rect">
              <a:avLst/>
            </a:prstGeom>
            <a:noFill/>
            <a:ln w="28575">
              <a:solidFill>
                <a:srgbClr val="C00000"/>
              </a:solidFill>
            </a:ln>
          </p:spPr>
          <p:txBody>
            <a:bodyPr wrap="square" rtlCol="0">
              <a:spAutoFit/>
            </a:bodyPr>
            <a:lstStyle/>
            <a:p>
              <a:r>
                <a:rPr lang="es-ES" sz="2000" b="1" dirty="0">
                  <a:solidFill>
                    <a:srgbClr val="C00000"/>
                  </a:solidFill>
                </a:rPr>
                <a:t>Vendedor</a:t>
              </a:r>
            </a:p>
            <a:p>
              <a:endParaRPr lang="es-ES" dirty="0"/>
            </a:p>
          </p:txBody>
        </p:sp>
        <p:cxnSp>
          <p:nvCxnSpPr>
            <p:cNvPr id="52" name="Conector recto 51">
              <a:extLst>
                <a:ext uri="{FF2B5EF4-FFF2-40B4-BE49-F238E27FC236}">
                  <a16:creationId xmlns:a16="http://schemas.microsoft.com/office/drawing/2014/main" id="{241FB1E0-FD52-44C8-B28D-56B282A0F93F}"/>
                </a:ext>
              </a:extLst>
            </p:cNvPr>
            <p:cNvCxnSpPr>
              <a:cxnSpLocks/>
              <a:endCxn id="51" idx="3"/>
            </p:cNvCxnSpPr>
            <p:nvPr/>
          </p:nvCxnSpPr>
          <p:spPr>
            <a:xfrm>
              <a:off x="1300611" y="2850210"/>
              <a:ext cx="220721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53" name="Grupo 52">
            <a:extLst>
              <a:ext uri="{FF2B5EF4-FFF2-40B4-BE49-F238E27FC236}">
                <a16:creationId xmlns:a16="http://schemas.microsoft.com/office/drawing/2014/main" id="{EF0F9944-05B6-4453-A3C6-5109F7967B27}"/>
              </a:ext>
            </a:extLst>
          </p:cNvPr>
          <p:cNvGrpSpPr/>
          <p:nvPr/>
        </p:nvGrpSpPr>
        <p:grpSpPr>
          <a:xfrm>
            <a:off x="682362" y="4634589"/>
            <a:ext cx="1730446" cy="677108"/>
            <a:chOff x="1328381" y="2511656"/>
            <a:chExt cx="2207214" cy="677108"/>
          </a:xfrm>
        </p:grpSpPr>
        <p:sp>
          <p:nvSpPr>
            <p:cNvPr id="54" name="CuadroTexto 53">
              <a:extLst>
                <a:ext uri="{FF2B5EF4-FFF2-40B4-BE49-F238E27FC236}">
                  <a16:creationId xmlns:a16="http://schemas.microsoft.com/office/drawing/2014/main" id="{7ED68300-4522-435C-AC97-F037720E70EC}"/>
                </a:ext>
              </a:extLst>
            </p:cNvPr>
            <p:cNvSpPr txBox="1"/>
            <p:nvPr/>
          </p:nvSpPr>
          <p:spPr>
            <a:xfrm>
              <a:off x="1328381" y="2511656"/>
              <a:ext cx="2207214" cy="677108"/>
            </a:xfrm>
            <a:prstGeom prst="rect">
              <a:avLst/>
            </a:prstGeom>
            <a:noFill/>
            <a:ln w="28575">
              <a:solidFill>
                <a:srgbClr val="C00000"/>
              </a:solidFill>
            </a:ln>
          </p:spPr>
          <p:txBody>
            <a:bodyPr wrap="square" rtlCol="0">
              <a:spAutoFit/>
            </a:bodyPr>
            <a:lstStyle/>
            <a:p>
              <a:r>
                <a:rPr lang="es-ES" sz="2000" b="1" dirty="0" err="1">
                  <a:solidFill>
                    <a:srgbClr val="C00000"/>
                  </a:solidFill>
                </a:rPr>
                <a:t>TarjetaCredito</a:t>
              </a:r>
              <a:endParaRPr lang="es-ES" sz="2000" b="1" dirty="0">
                <a:solidFill>
                  <a:srgbClr val="C00000"/>
                </a:solidFill>
              </a:endParaRPr>
            </a:p>
            <a:p>
              <a:r>
                <a:rPr lang="es-ES" dirty="0" err="1" smtClean="0"/>
                <a:t>ConsultarSaldo</a:t>
              </a:r>
              <a:r>
                <a:rPr lang="es-ES" dirty="0" smtClean="0"/>
                <a:t>()</a:t>
              </a:r>
              <a:endParaRPr lang="es-ES" dirty="0"/>
            </a:p>
          </p:txBody>
        </p:sp>
        <p:cxnSp>
          <p:nvCxnSpPr>
            <p:cNvPr id="55" name="Conector recto 54">
              <a:extLst>
                <a:ext uri="{FF2B5EF4-FFF2-40B4-BE49-F238E27FC236}">
                  <a16:creationId xmlns:a16="http://schemas.microsoft.com/office/drawing/2014/main" id="{519A7777-D3D1-492D-B0E8-0A4675397D8D}"/>
                </a:ext>
              </a:extLst>
            </p:cNvPr>
            <p:cNvCxnSpPr>
              <a:cxnSpLocks/>
            </p:cNvCxnSpPr>
            <p:nvPr/>
          </p:nvCxnSpPr>
          <p:spPr>
            <a:xfrm>
              <a:off x="1328381" y="2829890"/>
              <a:ext cx="2207214" cy="1487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56" name="Grupo 55">
            <a:extLst>
              <a:ext uri="{FF2B5EF4-FFF2-40B4-BE49-F238E27FC236}">
                <a16:creationId xmlns:a16="http://schemas.microsoft.com/office/drawing/2014/main" id="{EF0454FB-34BF-47BD-948F-4AFCE2CFAF58}"/>
              </a:ext>
            </a:extLst>
          </p:cNvPr>
          <p:cNvGrpSpPr/>
          <p:nvPr/>
        </p:nvGrpSpPr>
        <p:grpSpPr>
          <a:xfrm>
            <a:off x="2966430" y="4629947"/>
            <a:ext cx="1933385" cy="677108"/>
            <a:chOff x="3876655" y="2441534"/>
            <a:chExt cx="2466066" cy="677108"/>
          </a:xfrm>
        </p:grpSpPr>
        <p:sp>
          <p:nvSpPr>
            <p:cNvPr id="57" name="CuadroTexto 56">
              <a:extLst>
                <a:ext uri="{FF2B5EF4-FFF2-40B4-BE49-F238E27FC236}">
                  <a16:creationId xmlns:a16="http://schemas.microsoft.com/office/drawing/2014/main" id="{B7C9A717-333B-40A9-982E-EEA60E86BDA0}"/>
                </a:ext>
              </a:extLst>
            </p:cNvPr>
            <p:cNvSpPr txBox="1"/>
            <p:nvPr/>
          </p:nvSpPr>
          <p:spPr>
            <a:xfrm>
              <a:off x="3876655" y="2441534"/>
              <a:ext cx="2466066" cy="677108"/>
            </a:xfrm>
            <a:prstGeom prst="rect">
              <a:avLst/>
            </a:prstGeom>
            <a:noFill/>
            <a:ln w="28575">
              <a:solidFill>
                <a:srgbClr val="C00000"/>
              </a:solidFill>
            </a:ln>
          </p:spPr>
          <p:txBody>
            <a:bodyPr wrap="square" rtlCol="0">
              <a:spAutoFit/>
            </a:bodyPr>
            <a:lstStyle/>
            <a:p>
              <a:r>
                <a:rPr lang="es-ES" sz="2000" b="1" dirty="0">
                  <a:solidFill>
                    <a:srgbClr val="C00000"/>
                  </a:solidFill>
                </a:rPr>
                <a:t>Contrato</a:t>
              </a:r>
            </a:p>
            <a:p>
              <a:r>
                <a:rPr lang="es-ES" b="1" dirty="0" smtClean="0"/>
                <a:t>+</a:t>
              </a:r>
              <a:r>
                <a:rPr lang="es-ES" b="1" dirty="0" err="1" smtClean="0"/>
                <a:t>ConsultarSaldo</a:t>
              </a:r>
              <a:r>
                <a:rPr lang="es-ES" b="1" dirty="0" smtClean="0"/>
                <a:t>()</a:t>
              </a:r>
              <a:endParaRPr lang="es-ES" b="1" dirty="0"/>
            </a:p>
          </p:txBody>
        </p:sp>
        <p:cxnSp>
          <p:nvCxnSpPr>
            <p:cNvPr id="58" name="Conector recto 57">
              <a:extLst>
                <a:ext uri="{FF2B5EF4-FFF2-40B4-BE49-F238E27FC236}">
                  <a16:creationId xmlns:a16="http://schemas.microsoft.com/office/drawing/2014/main" id="{8CE2506D-4063-49B2-AA91-EB6EAEF29A89}"/>
                </a:ext>
              </a:extLst>
            </p:cNvPr>
            <p:cNvCxnSpPr>
              <a:cxnSpLocks/>
            </p:cNvCxnSpPr>
            <p:nvPr/>
          </p:nvCxnSpPr>
          <p:spPr>
            <a:xfrm>
              <a:off x="3876655" y="2779280"/>
              <a:ext cx="231219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sp>
        <p:nvSpPr>
          <p:cNvPr id="59" name="Rectángulo 58">
            <a:extLst>
              <a:ext uri="{FF2B5EF4-FFF2-40B4-BE49-F238E27FC236}">
                <a16:creationId xmlns:a16="http://schemas.microsoft.com/office/drawing/2014/main" id="{977B682D-8B26-4C1F-B73F-B8F46821B80C}"/>
              </a:ext>
            </a:extLst>
          </p:cNvPr>
          <p:cNvSpPr/>
          <p:nvPr/>
        </p:nvSpPr>
        <p:spPr>
          <a:xfrm>
            <a:off x="210232" y="1233340"/>
            <a:ext cx="5479368" cy="461665"/>
          </a:xfrm>
          <a:prstGeom prst="rect">
            <a:avLst/>
          </a:prstGeom>
        </p:spPr>
        <p:txBody>
          <a:bodyPr wrap="square">
            <a:spAutoFit/>
          </a:bodyPr>
          <a:lstStyle/>
          <a:p>
            <a:r>
              <a:rPr lang="es-ES" altLang="es-EC" sz="2400" b="1" dirty="0">
                <a:solidFill>
                  <a:srgbClr val="F05834"/>
                </a:solidFill>
                <a:latin typeface="+mj-lt"/>
              </a:rPr>
              <a:t>3.2 Establecer las relaciones entre clases</a:t>
            </a:r>
          </a:p>
        </p:txBody>
      </p:sp>
      <p:grpSp>
        <p:nvGrpSpPr>
          <p:cNvPr id="60" name="Grupo 59">
            <a:extLst>
              <a:ext uri="{FF2B5EF4-FFF2-40B4-BE49-F238E27FC236}">
                <a16:creationId xmlns:a16="http://schemas.microsoft.com/office/drawing/2014/main" id="{0B64602D-DD62-4A88-87D3-8BC4E6D6C3F5}"/>
              </a:ext>
            </a:extLst>
          </p:cNvPr>
          <p:cNvGrpSpPr/>
          <p:nvPr/>
        </p:nvGrpSpPr>
        <p:grpSpPr>
          <a:xfrm>
            <a:off x="1172786" y="5881147"/>
            <a:ext cx="2660094" cy="969372"/>
            <a:chOff x="3876656" y="2440726"/>
            <a:chExt cx="2207214" cy="1200329"/>
          </a:xfrm>
        </p:grpSpPr>
        <p:sp>
          <p:nvSpPr>
            <p:cNvPr id="61" name="CuadroTexto 60">
              <a:extLst>
                <a:ext uri="{FF2B5EF4-FFF2-40B4-BE49-F238E27FC236}">
                  <a16:creationId xmlns:a16="http://schemas.microsoft.com/office/drawing/2014/main" id="{658E3BF6-8174-49E4-90B0-431D8F0887B7}"/>
                </a:ext>
              </a:extLst>
            </p:cNvPr>
            <p:cNvSpPr txBox="1"/>
            <p:nvPr/>
          </p:nvSpPr>
          <p:spPr>
            <a:xfrm>
              <a:off x="3876656" y="2440726"/>
              <a:ext cx="2207214" cy="1200329"/>
            </a:xfrm>
            <a:prstGeom prst="rect">
              <a:avLst/>
            </a:prstGeom>
            <a:noFill/>
            <a:ln w="28575">
              <a:solidFill>
                <a:srgbClr val="C00000"/>
              </a:solidFill>
            </a:ln>
          </p:spPr>
          <p:txBody>
            <a:bodyPr wrap="square" rtlCol="0">
              <a:spAutoFit/>
            </a:bodyPr>
            <a:lstStyle/>
            <a:p>
              <a:pPr algn="ctr"/>
              <a:r>
                <a:rPr lang="es-ES" sz="2000" b="1" dirty="0">
                  <a:solidFill>
                    <a:srgbClr val="C00000"/>
                  </a:solidFill>
                </a:rPr>
                <a:t>&lt;&lt;Interface</a:t>
              </a:r>
              <a:r>
                <a:rPr lang="es-EC" sz="2000" b="1" dirty="0">
                  <a:solidFill>
                    <a:srgbClr val="953735"/>
                  </a:solidFill>
                </a:rPr>
                <a:t>&gt;&gt;</a:t>
              </a:r>
            </a:p>
            <a:p>
              <a:pPr algn="ctr"/>
              <a:r>
                <a:rPr lang="es-ES" sz="2000" b="1" dirty="0" err="1">
                  <a:solidFill>
                    <a:srgbClr val="C00000"/>
                  </a:solidFill>
                </a:rPr>
                <a:t>SistemaPago</a:t>
              </a:r>
              <a:endParaRPr lang="es-ES" sz="2000" b="1" dirty="0">
                <a:solidFill>
                  <a:srgbClr val="C00000"/>
                </a:solidFill>
              </a:endParaRPr>
            </a:p>
            <a:p>
              <a:r>
                <a:rPr lang="es-ES" sz="1600" b="1" dirty="0"/>
                <a:t>+</a:t>
              </a:r>
              <a:r>
                <a:rPr lang="es-ES" sz="1600" b="1" dirty="0" err="1"/>
                <a:t>ConsultarSaldo</a:t>
              </a:r>
              <a:r>
                <a:rPr lang="es-ES" sz="1600" b="1" dirty="0"/>
                <a:t>():</a:t>
              </a:r>
              <a:r>
                <a:rPr lang="es-ES" sz="1600" b="1" dirty="0" err="1"/>
                <a:t>float</a:t>
              </a:r>
              <a:endParaRPr lang="es-ES" sz="1600" b="1" dirty="0"/>
            </a:p>
          </p:txBody>
        </p:sp>
        <p:cxnSp>
          <p:nvCxnSpPr>
            <p:cNvPr id="62" name="Conector recto 61">
              <a:extLst>
                <a:ext uri="{FF2B5EF4-FFF2-40B4-BE49-F238E27FC236}">
                  <a16:creationId xmlns:a16="http://schemas.microsoft.com/office/drawing/2014/main" id="{2959F66B-A4BB-4F18-B423-F550BDE42B2F}"/>
                </a:ext>
              </a:extLst>
            </p:cNvPr>
            <p:cNvCxnSpPr>
              <a:cxnSpLocks/>
            </p:cNvCxnSpPr>
            <p:nvPr/>
          </p:nvCxnSpPr>
          <p:spPr>
            <a:xfrm flipV="1">
              <a:off x="3876656" y="3269336"/>
              <a:ext cx="2207214" cy="1"/>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grpSp>
        <p:nvGrpSpPr>
          <p:cNvPr id="65" name="Grupo 64">
            <a:extLst>
              <a:ext uri="{FF2B5EF4-FFF2-40B4-BE49-F238E27FC236}">
                <a16:creationId xmlns:a16="http://schemas.microsoft.com/office/drawing/2014/main" id="{37D52C29-59E9-474F-8590-74C05BFA2438}"/>
              </a:ext>
            </a:extLst>
          </p:cNvPr>
          <p:cNvGrpSpPr/>
          <p:nvPr/>
        </p:nvGrpSpPr>
        <p:grpSpPr>
          <a:xfrm>
            <a:off x="5814150" y="1824991"/>
            <a:ext cx="2030734" cy="410309"/>
            <a:chOff x="3432306" y="2025944"/>
            <a:chExt cx="1887794" cy="343630"/>
          </a:xfrm>
        </p:grpSpPr>
        <p:cxnSp>
          <p:nvCxnSpPr>
            <p:cNvPr id="66" name="Conector recto 65">
              <a:extLst>
                <a:ext uri="{FF2B5EF4-FFF2-40B4-BE49-F238E27FC236}">
                  <a16:creationId xmlns:a16="http://schemas.microsoft.com/office/drawing/2014/main" id="{575AEC30-2074-43F7-8E5F-F6996E7D7889}"/>
                </a:ext>
              </a:extLst>
            </p:cNvPr>
            <p:cNvCxnSpPr/>
            <p:nvPr/>
          </p:nvCxnSpPr>
          <p:spPr>
            <a:xfrm>
              <a:off x="3512937" y="2369574"/>
              <a:ext cx="1726532" cy="0"/>
            </a:xfrm>
            <a:prstGeom prst="line">
              <a:avLst/>
            </a:prstGeom>
            <a:ln w="28575" cap="flat" cmpd="sng" algn="ctr">
              <a:solidFill>
                <a:schemeClr val="dk1"/>
              </a:solidFill>
              <a:prstDash val="solid"/>
              <a:round/>
              <a:headEnd type="diamond" w="lg" len="lg"/>
              <a:tailEnd type="none" w="med" len="med"/>
            </a:ln>
          </p:spPr>
          <p:style>
            <a:lnRef idx="0">
              <a:scrgbClr r="0" g="0" b="0"/>
            </a:lnRef>
            <a:fillRef idx="0">
              <a:scrgbClr r="0" g="0" b="0"/>
            </a:fillRef>
            <a:effectRef idx="0">
              <a:scrgbClr r="0" g="0" b="0"/>
            </a:effectRef>
            <a:fontRef idx="minor">
              <a:schemeClr val="tx1"/>
            </a:fontRef>
          </p:style>
        </p:cxnSp>
        <p:sp>
          <p:nvSpPr>
            <p:cNvPr id="67" name="CuadroTexto 66">
              <a:extLst>
                <a:ext uri="{FF2B5EF4-FFF2-40B4-BE49-F238E27FC236}">
                  <a16:creationId xmlns:a16="http://schemas.microsoft.com/office/drawing/2014/main" id="{D3C74F3F-E357-43A0-8A51-C27139A2A234}"/>
                </a:ext>
              </a:extLst>
            </p:cNvPr>
            <p:cNvSpPr txBox="1"/>
            <p:nvPr/>
          </p:nvSpPr>
          <p:spPr>
            <a:xfrm>
              <a:off x="3432306" y="2025944"/>
              <a:ext cx="1887794" cy="307784"/>
            </a:xfrm>
            <a:prstGeom prst="rect">
              <a:avLst/>
            </a:prstGeom>
            <a:noFill/>
          </p:spPr>
          <p:txBody>
            <a:bodyPr wrap="square" rtlCol="0">
              <a:spAutoFit/>
            </a:bodyPr>
            <a:lstStyle/>
            <a:p>
              <a:r>
                <a:rPr lang="es-ES" sz="1400" b="1" dirty="0"/>
                <a:t> 1</a:t>
              </a:r>
              <a:r>
                <a:rPr lang="es-ES" b="1" dirty="0"/>
                <a:t>  Formado por</a:t>
              </a:r>
              <a:r>
                <a:rPr lang="es-ES" sz="1600" b="1" dirty="0"/>
                <a:t>  </a:t>
              </a:r>
              <a:r>
                <a:rPr lang="es-ES" sz="1400" b="1" dirty="0"/>
                <a:t>1..*</a:t>
              </a:r>
              <a:endParaRPr lang="es-EC" b="1" dirty="0"/>
            </a:p>
          </p:txBody>
        </p:sp>
      </p:grpSp>
      <p:sp>
        <p:nvSpPr>
          <p:cNvPr id="74" name="CuadroTexto 73">
            <a:extLst>
              <a:ext uri="{FF2B5EF4-FFF2-40B4-BE49-F238E27FC236}">
                <a16:creationId xmlns:a16="http://schemas.microsoft.com/office/drawing/2014/main" id="{8FB27AED-2088-49F9-9C7C-F7DBFC425489}"/>
              </a:ext>
            </a:extLst>
          </p:cNvPr>
          <p:cNvSpPr txBox="1"/>
          <p:nvPr/>
        </p:nvSpPr>
        <p:spPr>
          <a:xfrm>
            <a:off x="9331986" y="1775686"/>
            <a:ext cx="1586641" cy="338554"/>
          </a:xfrm>
          <a:prstGeom prst="rect">
            <a:avLst/>
          </a:prstGeom>
          <a:noFill/>
        </p:spPr>
        <p:txBody>
          <a:bodyPr wrap="square" rtlCol="0">
            <a:spAutoFit/>
          </a:bodyPr>
          <a:lstStyle/>
          <a:p>
            <a:r>
              <a:rPr lang="es-ES" sz="1200" b="1" dirty="0"/>
              <a:t>0..*</a:t>
            </a:r>
            <a:r>
              <a:rPr lang="es-ES" sz="1600" b="1" dirty="0"/>
              <a:t> Consta de </a:t>
            </a:r>
            <a:r>
              <a:rPr lang="es-ES" sz="1200" b="1" dirty="0"/>
              <a:t>1</a:t>
            </a:r>
            <a:r>
              <a:rPr lang="es-ES" sz="1050" b="1" dirty="0"/>
              <a:t>..*</a:t>
            </a:r>
            <a:endParaRPr lang="es-EC" sz="1600" b="1" dirty="0"/>
          </a:p>
        </p:txBody>
      </p:sp>
      <p:pic>
        <p:nvPicPr>
          <p:cNvPr id="76" name="Imagen 75">
            <a:extLst>
              <a:ext uri="{FF2B5EF4-FFF2-40B4-BE49-F238E27FC236}">
                <a16:creationId xmlns:a16="http://schemas.microsoft.com/office/drawing/2014/main" id="{DA1978A7-9995-4EB1-9AC0-E0BC0D88C9F8}"/>
              </a:ext>
            </a:extLst>
          </p:cNvPr>
          <p:cNvPicPr>
            <a:picLocks noChangeAspect="1"/>
          </p:cNvPicPr>
          <p:nvPr/>
        </p:nvPicPr>
        <p:blipFill rotWithShape="1">
          <a:blip r:embed="rId3">
            <a:extLst>
              <a:ext uri="{28A0092B-C50C-407E-A947-70E740481C1C}">
                <a14:useLocalDpi xmlns:a14="http://schemas.microsoft.com/office/drawing/2010/main" val="0"/>
              </a:ext>
            </a:extLst>
          </a:blip>
          <a:srcRect l="37456" t="35150" r="38593" b="44893"/>
          <a:stretch/>
        </p:blipFill>
        <p:spPr>
          <a:xfrm rot="10800000">
            <a:off x="2884294" y="1944659"/>
            <a:ext cx="1451289" cy="269593"/>
          </a:xfrm>
          <a:prstGeom prst="rect">
            <a:avLst/>
          </a:prstGeom>
        </p:spPr>
      </p:pic>
      <p:grpSp>
        <p:nvGrpSpPr>
          <p:cNvPr id="81" name="Grupo 80">
            <a:extLst>
              <a:ext uri="{FF2B5EF4-FFF2-40B4-BE49-F238E27FC236}">
                <a16:creationId xmlns:a16="http://schemas.microsoft.com/office/drawing/2014/main" id="{29FC7DEE-3642-460C-987D-59B3EFEE5E66}"/>
              </a:ext>
            </a:extLst>
          </p:cNvPr>
          <p:cNvGrpSpPr/>
          <p:nvPr/>
        </p:nvGrpSpPr>
        <p:grpSpPr>
          <a:xfrm>
            <a:off x="306201" y="2483038"/>
            <a:ext cx="752322" cy="645612"/>
            <a:chOff x="388021" y="2669068"/>
            <a:chExt cx="752322" cy="645612"/>
          </a:xfrm>
        </p:grpSpPr>
        <p:sp>
          <p:nvSpPr>
            <p:cNvPr id="78" name="Triángulo isósceles 77">
              <a:extLst>
                <a:ext uri="{FF2B5EF4-FFF2-40B4-BE49-F238E27FC236}">
                  <a16:creationId xmlns:a16="http://schemas.microsoft.com/office/drawing/2014/main" id="{20E5604C-AA4C-4DDD-AA7D-C706DA7F026C}"/>
                </a:ext>
              </a:extLst>
            </p:cNvPr>
            <p:cNvSpPr/>
            <p:nvPr/>
          </p:nvSpPr>
          <p:spPr>
            <a:xfrm rot="2861784">
              <a:off x="986213" y="2690484"/>
              <a:ext cx="175545" cy="132714"/>
            </a:xfrm>
            <a:prstGeom prst="triangle">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C"/>
            </a:p>
          </p:txBody>
        </p:sp>
        <p:cxnSp>
          <p:nvCxnSpPr>
            <p:cNvPr id="80" name="Conector recto 79">
              <a:extLst>
                <a:ext uri="{FF2B5EF4-FFF2-40B4-BE49-F238E27FC236}">
                  <a16:creationId xmlns:a16="http://schemas.microsoft.com/office/drawing/2014/main" id="{F20CEE52-572D-45CB-8835-3DCD030D2AE0}"/>
                </a:ext>
              </a:extLst>
            </p:cNvPr>
            <p:cNvCxnSpPr/>
            <p:nvPr/>
          </p:nvCxnSpPr>
          <p:spPr>
            <a:xfrm flipV="1">
              <a:off x="388021" y="2808510"/>
              <a:ext cx="647676" cy="506170"/>
            </a:xfrm>
            <a:prstGeom prst="line">
              <a:avLst/>
            </a:prstGeom>
          </p:spPr>
          <p:style>
            <a:lnRef idx="2">
              <a:schemeClr val="dk1"/>
            </a:lnRef>
            <a:fillRef idx="0">
              <a:schemeClr val="dk1"/>
            </a:fillRef>
            <a:effectRef idx="1">
              <a:schemeClr val="dk1"/>
            </a:effectRef>
            <a:fontRef idx="minor">
              <a:schemeClr val="tx1"/>
            </a:fontRef>
          </p:style>
        </p:cxnSp>
      </p:grpSp>
      <p:grpSp>
        <p:nvGrpSpPr>
          <p:cNvPr id="82" name="Grupo 81">
            <a:extLst>
              <a:ext uri="{FF2B5EF4-FFF2-40B4-BE49-F238E27FC236}">
                <a16:creationId xmlns:a16="http://schemas.microsoft.com/office/drawing/2014/main" id="{3E8A1FD7-622F-49E2-BB35-A0B0FA3D52DD}"/>
              </a:ext>
            </a:extLst>
          </p:cNvPr>
          <p:cNvGrpSpPr/>
          <p:nvPr/>
        </p:nvGrpSpPr>
        <p:grpSpPr>
          <a:xfrm rot="15524371">
            <a:off x="2648941" y="2507436"/>
            <a:ext cx="752322" cy="645612"/>
            <a:chOff x="388021" y="2669068"/>
            <a:chExt cx="752322" cy="645612"/>
          </a:xfrm>
        </p:grpSpPr>
        <p:sp>
          <p:nvSpPr>
            <p:cNvPr id="83" name="Triángulo isósceles 82">
              <a:extLst>
                <a:ext uri="{FF2B5EF4-FFF2-40B4-BE49-F238E27FC236}">
                  <a16:creationId xmlns:a16="http://schemas.microsoft.com/office/drawing/2014/main" id="{AC00007F-7B79-4A99-ABC6-8A39B469AAAF}"/>
                </a:ext>
              </a:extLst>
            </p:cNvPr>
            <p:cNvSpPr/>
            <p:nvPr/>
          </p:nvSpPr>
          <p:spPr>
            <a:xfrm rot="2861784">
              <a:off x="986213" y="2690484"/>
              <a:ext cx="175545" cy="132714"/>
            </a:xfrm>
            <a:prstGeom prst="triangle">
              <a:avLst/>
            </a:prstGeom>
            <a:solidFill>
              <a:schemeClr val="bg1"/>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C"/>
            </a:p>
          </p:txBody>
        </p:sp>
        <p:cxnSp>
          <p:nvCxnSpPr>
            <p:cNvPr id="84" name="Conector recto 83">
              <a:extLst>
                <a:ext uri="{FF2B5EF4-FFF2-40B4-BE49-F238E27FC236}">
                  <a16:creationId xmlns:a16="http://schemas.microsoft.com/office/drawing/2014/main" id="{893899FE-C9A6-4CF4-99F4-271F67971E68}"/>
                </a:ext>
              </a:extLst>
            </p:cNvPr>
            <p:cNvCxnSpPr/>
            <p:nvPr/>
          </p:nvCxnSpPr>
          <p:spPr>
            <a:xfrm flipV="1">
              <a:off x="388021" y="2808510"/>
              <a:ext cx="647676" cy="506170"/>
            </a:xfrm>
            <a:prstGeom prst="line">
              <a:avLst/>
            </a:prstGeom>
          </p:spPr>
          <p:style>
            <a:lnRef idx="2">
              <a:schemeClr val="dk1"/>
            </a:lnRef>
            <a:fillRef idx="0">
              <a:schemeClr val="dk1"/>
            </a:fillRef>
            <a:effectRef idx="1">
              <a:schemeClr val="dk1"/>
            </a:effectRef>
            <a:fontRef idx="minor">
              <a:schemeClr val="tx1"/>
            </a:fontRef>
          </p:style>
        </p:cxnSp>
      </p:grpSp>
      <p:grpSp>
        <p:nvGrpSpPr>
          <p:cNvPr id="85" name="Grupo 84">
            <a:extLst>
              <a:ext uri="{FF2B5EF4-FFF2-40B4-BE49-F238E27FC236}">
                <a16:creationId xmlns:a16="http://schemas.microsoft.com/office/drawing/2014/main" id="{9414666E-2F59-4C45-AC2A-99CE5C75024F}"/>
              </a:ext>
            </a:extLst>
          </p:cNvPr>
          <p:cNvGrpSpPr/>
          <p:nvPr/>
        </p:nvGrpSpPr>
        <p:grpSpPr>
          <a:xfrm>
            <a:off x="4783610" y="3213351"/>
            <a:ext cx="2273490" cy="369332"/>
            <a:chOff x="3432306" y="1998167"/>
            <a:chExt cx="1887794" cy="295998"/>
          </a:xfrm>
        </p:grpSpPr>
        <p:cxnSp>
          <p:nvCxnSpPr>
            <p:cNvPr id="86" name="Conector recto 85">
              <a:extLst>
                <a:ext uri="{FF2B5EF4-FFF2-40B4-BE49-F238E27FC236}">
                  <a16:creationId xmlns:a16="http://schemas.microsoft.com/office/drawing/2014/main" id="{1A0788AE-BFAC-49E8-826C-85EF48576296}"/>
                </a:ext>
              </a:extLst>
            </p:cNvPr>
            <p:cNvCxnSpPr/>
            <p:nvPr/>
          </p:nvCxnSpPr>
          <p:spPr>
            <a:xfrm>
              <a:off x="3512937" y="2294165"/>
              <a:ext cx="1726532"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87" name="CuadroTexto 86">
              <a:extLst>
                <a:ext uri="{FF2B5EF4-FFF2-40B4-BE49-F238E27FC236}">
                  <a16:creationId xmlns:a16="http://schemas.microsoft.com/office/drawing/2014/main" id="{39530AAE-1D5A-45F9-8B0C-4BC5A2DB85A8}"/>
                </a:ext>
              </a:extLst>
            </p:cNvPr>
            <p:cNvSpPr txBox="1"/>
            <p:nvPr/>
          </p:nvSpPr>
          <p:spPr>
            <a:xfrm>
              <a:off x="3432306" y="1998167"/>
              <a:ext cx="1887794" cy="295998"/>
            </a:xfrm>
            <a:prstGeom prst="rect">
              <a:avLst/>
            </a:prstGeom>
            <a:noFill/>
          </p:spPr>
          <p:txBody>
            <a:bodyPr wrap="square" rtlCol="0">
              <a:spAutoFit/>
            </a:bodyPr>
            <a:lstStyle/>
            <a:p>
              <a:r>
                <a:rPr lang="es-ES" sz="1400" b="1" dirty="0"/>
                <a:t> *</a:t>
              </a:r>
              <a:r>
                <a:rPr lang="es-ES" b="1" dirty="0"/>
                <a:t>     Asistido por     </a:t>
              </a:r>
              <a:r>
                <a:rPr lang="es-ES" sz="1400" b="1" dirty="0"/>
                <a:t>1</a:t>
              </a:r>
              <a:endParaRPr lang="es-EC" b="1" dirty="0"/>
            </a:p>
          </p:txBody>
        </p:sp>
      </p:grpSp>
      <p:grpSp>
        <p:nvGrpSpPr>
          <p:cNvPr id="99" name="Grupo 98">
            <a:extLst>
              <a:ext uri="{FF2B5EF4-FFF2-40B4-BE49-F238E27FC236}">
                <a16:creationId xmlns:a16="http://schemas.microsoft.com/office/drawing/2014/main" id="{094D687F-7342-48B3-AC22-988513AFD237}"/>
              </a:ext>
            </a:extLst>
          </p:cNvPr>
          <p:cNvGrpSpPr/>
          <p:nvPr/>
        </p:nvGrpSpPr>
        <p:grpSpPr>
          <a:xfrm rot="7707202">
            <a:off x="3127389" y="5432084"/>
            <a:ext cx="392843" cy="320666"/>
            <a:chOff x="388021" y="2669068"/>
            <a:chExt cx="752322" cy="645612"/>
          </a:xfrm>
        </p:grpSpPr>
        <p:sp>
          <p:nvSpPr>
            <p:cNvPr id="100" name="Triángulo isósceles 99">
              <a:extLst>
                <a:ext uri="{FF2B5EF4-FFF2-40B4-BE49-F238E27FC236}">
                  <a16:creationId xmlns:a16="http://schemas.microsoft.com/office/drawing/2014/main" id="{216EDCC5-F77D-4812-BF26-6DECE0BDD803}"/>
                </a:ext>
              </a:extLst>
            </p:cNvPr>
            <p:cNvSpPr/>
            <p:nvPr/>
          </p:nvSpPr>
          <p:spPr>
            <a:xfrm rot="2861784">
              <a:off x="986213" y="2690484"/>
              <a:ext cx="175545" cy="132714"/>
            </a:xfrm>
            <a:prstGeom prst="triangle">
              <a:avLst/>
            </a:prstGeom>
            <a:solidFill>
              <a:schemeClr val="bg1"/>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C"/>
            </a:p>
          </p:txBody>
        </p:sp>
        <p:cxnSp>
          <p:nvCxnSpPr>
            <p:cNvPr id="101" name="Conector recto 100">
              <a:extLst>
                <a:ext uri="{FF2B5EF4-FFF2-40B4-BE49-F238E27FC236}">
                  <a16:creationId xmlns:a16="http://schemas.microsoft.com/office/drawing/2014/main" id="{F6313A7C-36E0-4E90-BBA5-F171877BF69B}"/>
                </a:ext>
              </a:extLst>
            </p:cNvPr>
            <p:cNvCxnSpPr/>
            <p:nvPr/>
          </p:nvCxnSpPr>
          <p:spPr>
            <a:xfrm flipV="1">
              <a:off x="388021" y="2808510"/>
              <a:ext cx="647676" cy="506170"/>
            </a:xfrm>
            <a:prstGeom prst="line">
              <a:avLst/>
            </a:prstGeom>
            <a:ln>
              <a:solidFill>
                <a:schemeClr val="tx1"/>
              </a:solidFill>
              <a:prstDash val="sysDash"/>
            </a:ln>
          </p:spPr>
          <p:style>
            <a:lnRef idx="2">
              <a:schemeClr val="dk1"/>
            </a:lnRef>
            <a:fillRef idx="0">
              <a:schemeClr val="dk1"/>
            </a:fillRef>
            <a:effectRef idx="1">
              <a:schemeClr val="dk1"/>
            </a:effectRef>
            <a:fontRef idx="minor">
              <a:schemeClr val="tx1"/>
            </a:fontRef>
          </p:style>
        </p:cxnSp>
      </p:grpSp>
      <p:grpSp>
        <p:nvGrpSpPr>
          <p:cNvPr id="109" name="Grupo 108">
            <a:extLst>
              <a:ext uri="{FF2B5EF4-FFF2-40B4-BE49-F238E27FC236}">
                <a16:creationId xmlns:a16="http://schemas.microsoft.com/office/drawing/2014/main" id="{3B03224B-834A-4919-A866-A585A43650D8}"/>
              </a:ext>
            </a:extLst>
          </p:cNvPr>
          <p:cNvGrpSpPr/>
          <p:nvPr/>
        </p:nvGrpSpPr>
        <p:grpSpPr>
          <a:xfrm>
            <a:off x="4232613" y="3732298"/>
            <a:ext cx="3597380" cy="2899507"/>
            <a:chOff x="4168878" y="3899103"/>
            <a:chExt cx="3690611" cy="2864028"/>
          </a:xfrm>
        </p:grpSpPr>
        <p:grpSp>
          <p:nvGrpSpPr>
            <p:cNvPr id="102" name="Grupo 101">
              <a:extLst>
                <a:ext uri="{FF2B5EF4-FFF2-40B4-BE49-F238E27FC236}">
                  <a16:creationId xmlns:a16="http://schemas.microsoft.com/office/drawing/2014/main" id="{32A08B46-BD43-4828-8BE7-C1BF076DFC65}"/>
                </a:ext>
              </a:extLst>
            </p:cNvPr>
            <p:cNvGrpSpPr/>
            <p:nvPr/>
          </p:nvGrpSpPr>
          <p:grpSpPr>
            <a:xfrm rot="16200000">
              <a:off x="6263758" y="5167401"/>
              <a:ext cx="2864028" cy="327431"/>
              <a:chOff x="3266143" y="1984854"/>
              <a:chExt cx="2053957" cy="384719"/>
            </a:xfrm>
          </p:grpSpPr>
          <p:cxnSp>
            <p:nvCxnSpPr>
              <p:cNvPr id="103" name="Conector recto 102">
                <a:extLst>
                  <a:ext uri="{FF2B5EF4-FFF2-40B4-BE49-F238E27FC236}">
                    <a16:creationId xmlns:a16="http://schemas.microsoft.com/office/drawing/2014/main" id="{2660BEAB-5BB0-425E-A590-751810B68A99}"/>
                  </a:ext>
                </a:extLst>
              </p:cNvPr>
              <p:cNvCxnSpPr>
                <a:cxnSpLocks/>
              </p:cNvCxnSpPr>
              <p:nvPr/>
            </p:nvCxnSpPr>
            <p:spPr>
              <a:xfrm rot="5400000" flipV="1">
                <a:off x="4252806" y="1382910"/>
                <a:ext cx="0" cy="1973326"/>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04" name="CuadroTexto 103">
                <a:extLst>
                  <a:ext uri="{FF2B5EF4-FFF2-40B4-BE49-F238E27FC236}">
                    <a16:creationId xmlns:a16="http://schemas.microsoft.com/office/drawing/2014/main" id="{04221055-53B5-4400-89F9-0A32E5A70D37}"/>
                  </a:ext>
                </a:extLst>
              </p:cNvPr>
              <p:cNvSpPr txBox="1"/>
              <p:nvPr/>
            </p:nvSpPr>
            <p:spPr>
              <a:xfrm>
                <a:off x="3432306" y="1984854"/>
                <a:ext cx="1887794" cy="307777"/>
              </a:xfrm>
              <a:prstGeom prst="rect">
                <a:avLst/>
              </a:prstGeom>
              <a:noFill/>
            </p:spPr>
            <p:txBody>
              <a:bodyPr wrap="square" rtlCol="0">
                <a:spAutoFit/>
              </a:bodyPr>
              <a:lstStyle/>
              <a:p>
                <a:r>
                  <a:rPr lang="es-ES" sz="1400" b="1" dirty="0"/>
                  <a:t> </a:t>
                </a:r>
                <a:endParaRPr lang="es-EC" b="1" dirty="0"/>
              </a:p>
            </p:txBody>
          </p:sp>
        </p:grpSp>
        <p:cxnSp>
          <p:nvCxnSpPr>
            <p:cNvPr id="106" name="Conector recto de flecha 105">
              <a:extLst>
                <a:ext uri="{FF2B5EF4-FFF2-40B4-BE49-F238E27FC236}">
                  <a16:creationId xmlns:a16="http://schemas.microsoft.com/office/drawing/2014/main" id="{02ED8653-D63E-4323-887F-B3B83261BDA8}"/>
                </a:ext>
              </a:extLst>
            </p:cNvPr>
            <p:cNvCxnSpPr>
              <a:cxnSpLocks/>
            </p:cNvCxnSpPr>
            <p:nvPr/>
          </p:nvCxnSpPr>
          <p:spPr>
            <a:xfrm flipH="1">
              <a:off x="4168878" y="6763131"/>
              <a:ext cx="3690611" cy="0"/>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grpSp>
      <p:grpSp>
        <p:nvGrpSpPr>
          <p:cNvPr id="110" name="Grupo 109">
            <a:extLst>
              <a:ext uri="{FF2B5EF4-FFF2-40B4-BE49-F238E27FC236}">
                <a16:creationId xmlns:a16="http://schemas.microsoft.com/office/drawing/2014/main" id="{940DA8DE-D619-4432-AC1B-847099BAAF02}"/>
              </a:ext>
            </a:extLst>
          </p:cNvPr>
          <p:cNvGrpSpPr/>
          <p:nvPr/>
        </p:nvGrpSpPr>
        <p:grpSpPr>
          <a:xfrm>
            <a:off x="1062135" y="3809484"/>
            <a:ext cx="2164413" cy="835319"/>
            <a:chOff x="1091632" y="3976288"/>
            <a:chExt cx="2164413" cy="835319"/>
          </a:xfrm>
        </p:grpSpPr>
        <p:grpSp>
          <p:nvGrpSpPr>
            <p:cNvPr id="90" name="Grupo 89">
              <a:extLst>
                <a:ext uri="{FF2B5EF4-FFF2-40B4-BE49-F238E27FC236}">
                  <a16:creationId xmlns:a16="http://schemas.microsoft.com/office/drawing/2014/main" id="{D711D4BB-D4C7-407C-AE3C-D6138CF81A0D}"/>
                </a:ext>
              </a:extLst>
            </p:cNvPr>
            <p:cNvGrpSpPr/>
            <p:nvPr/>
          </p:nvGrpSpPr>
          <p:grpSpPr>
            <a:xfrm rot="16200000">
              <a:off x="824161" y="4243759"/>
              <a:ext cx="835319" cy="300377"/>
              <a:chOff x="3432306" y="1984854"/>
              <a:chExt cx="1887794" cy="384720"/>
            </a:xfrm>
          </p:grpSpPr>
          <p:cxnSp>
            <p:nvCxnSpPr>
              <p:cNvPr id="91" name="Conector recto 90">
                <a:extLst>
                  <a:ext uri="{FF2B5EF4-FFF2-40B4-BE49-F238E27FC236}">
                    <a16:creationId xmlns:a16="http://schemas.microsoft.com/office/drawing/2014/main" id="{60BA910B-C851-478B-80BC-A69169A4C5AD}"/>
                  </a:ext>
                </a:extLst>
              </p:cNvPr>
              <p:cNvCxnSpPr/>
              <p:nvPr/>
            </p:nvCxnSpPr>
            <p:spPr>
              <a:xfrm>
                <a:off x="3512937" y="2369574"/>
                <a:ext cx="1726532"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92" name="CuadroTexto 91">
                <a:extLst>
                  <a:ext uri="{FF2B5EF4-FFF2-40B4-BE49-F238E27FC236}">
                    <a16:creationId xmlns:a16="http://schemas.microsoft.com/office/drawing/2014/main" id="{548A5618-EC32-46A2-8723-34B36CFF9C8C}"/>
                  </a:ext>
                </a:extLst>
              </p:cNvPr>
              <p:cNvSpPr txBox="1"/>
              <p:nvPr/>
            </p:nvSpPr>
            <p:spPr>
              <a:xfrm>
                <a:off x="3432306" y="1984854"/>
                <a:ext cx="1887794" cy="307777"/>
              </a:xfrm>
              <a:prstGeom prst="rect">
                <a:avLst/>
              </a:prstGeom>
              <a:noFill/>
            </p:spPr>
            <p:txBody>
              <a:bodyPr wrap="square" rtlCol="0">
                <a:spAutoFit/>
              </a:bodyPr>
              <a:lstStyle/>
              <a:p>
                <a:r>
                  <a:rPr lang="es-ES" sz="1400" b="1" dirty="0"/>
                  <a:t> </a:t>
                </a:r>
                <a:endParaRPr lang="es-EC" b="1" dirty="0"/>
              </a:p>
            </p:txBody>
          </p:sp>
        </p:grpSp>
        <p:sp>
          <p:nvSpPr>
            <p:cNvPr id="107" name="CuadroTexto 106">
              <a:extLst>
                <a:ext uri="{FF2B5EF4-FFF2-40B4-BE49-F238E27FC236}">
                  <a16:creationId xmlns:a16="http://schemas.microsoft.com/office/drawing/2014/main" id="{9562C625-23E5-4513-BE03-B056536AB919}"/>
                </a:ext>
              </a:extLst>
            </p:cNvPr>
            <p:cNvSpPr txBox="1"/>
            <p:nvPr/>
          </p:nvSpPr>
          <p:spPr>
            <a:xfrm>
              <a:off x="1443295" y="4022674"/>
              <a:ext cx="1812750" cy="646331"/>
            </a:xfrm>
            <a:prstGeom prst="rect">
              <a:avLst/>
            </a:prstGeom>
            <a:noFill/>
          </p:spPr>
          <p:txBody>
            <a:bodyPr wrap="square" rtlCol="0">
              <a:spAutoFit/>
            </a:bodyPr>
            <a:lstStyle/>
            <a:p>
              <a:r>
                <a:rPr lang="es-ES" b="1" dirty="0"/>
                <a:t>Usa como medio de pago</a:t>
              </a:r>
              <a:endParaRPr lang="es-EC" b="1" dirty="0"/>
            </a:p>
          </p:txBody>
        </p:sp>
      </p:grpSp>
      <p:grpSp>
        <p:nvGrpSpPr>
          <p:cNvPr id="111" name="Grupo 110">
            <a:extLst>
              <a:ext uri="{FF2B5EF4-FFF2-40B4-BE49-F238E27FC236}">
                <a16:creationId xmlns:a16="http://schemas.microsoft.com/office/drawing/2014/main" id="{CCBAF511-E2C5-4EE4-8FF4-349BABBF7C61}"/>
              </a:ext>
            </a:extLst>
          </p:cNvPr>
          <p:cNvGrpSpPr/>
          <p:nvPr/>
        </p:nvGrpSpPr>
        <p:grpSpPr>
          <a:xfrm>
            <a:off x="3365212" y="3810073"/>
            <a:ext cx="2158788" cy="835319"/>
            <a:chOff x="3394709" y="3976877"/>
            <a:chExt cx="2158788" cy="835319"/>
          </a:xfrm>
        </p:grpSpPr>
        <p:grpSp>
          <p:nvGrpSpPr>
            <p:cNvPr id="93" name="Grupo 92">
              <a:extLst>
                <a:ext uri="{FF2B5EF4-FFF2-40B4-BE49-F238E27FC236}">
                  <a16:creationId xmlns:a16="http://schemas.microsoft.com/office/drawing/2014/main" id="{46FF7C04-6B49-42A3-B931-923161F3CB4D}"/>
                </a:ext>
              </a:extLst>
            </p:cNvPr>
            <p:cNvGrpSpPr/>
            <p:nvPr/>
          </p:nvGrpSpPr>
          <p:grpSpPr>
            <a:xfrm rot="16200000">
              <a:off x="3127238" y="4244348"/>
              <a:ext cx="835319" cy="300377"/>
              <a:chOff x="3432306" y="1984854"/>
              <a:chExt cx="1887794" cy="384720"/>
            </a:xfrm>
          </p:grpSpPr>
          <p:cxnSp>
            <p:nvCxnSpPr>
              <p:cNvPr id="94" name="Conector recto 93">
                <a:extLst>
                  <a:ext uri="{FF2B5EF4-FFF2-40B4-BE49-F238E27FC236}">
                    <a16:creationId xmlns:a16="http://schemas.microsoft.com/office/drawing/2014/main" id="{2022155E-9A91-49D2-BB7C-8B647611A43F}"/>
                  </a:ext>
                </a:extLst>
              </p:cNvPr>
              <p:cNvCxnSpPr/>
              <p:nvPr/>
            </p:nvCxnSpPr>
            <p:spPr>
              <a:xfrm>
                <a:off x="3512937" y="2369574"/>
                <a:ext cx="1726532"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95" name="CuadroTexto 94">
                <a:extLst>
                  <a:ext uri="{FF2B5EF4-FFF2-40B4-BE49-F238E27FC236}">
                    <a16:creationId xmlns:a16="http://schemas.microsoft.com/office/drawing/2014/main" id="{E0E666E0-3A75-4DF0-BA93-B449655D0441}"/>
                  </a:ext>
                </a:extLst>
              </p:cNvPr>
              <p:cNvSpPr txBox="1"/>
              <p:nvPr/>
            </p:nvSpPr>
            <p:spPr>
              <a:xfrm>
                <a:off x="3432306" y="1984854"/>
                <a:ext cx="1887794" cy="307777"/>
              </a:xfrm>
              <a:prstGeom prst="rect">
                <a:avLst/>
              </a:prstGeom>
              <a:noFill/>
            </p:spPr>
            <p:txBody>
              <a:bodyPr wrap="square" rtlCol="0">
                <a:spAutoFit/>
              </a:bodyPr>
              <a:lstStyle/>
              <a:p>
                <a:r>
                  <a:rPr lang="es-ES" sz="1400" b="1" dirty="0"/>
                  <a:t> </a:t>
                </a:r>
                <a:endParaRPr lang="es-EC" b="1" dirty="0"/>
              </a:p>
            </p:txBody>
          </p:sp>
        </p:grpSp>
        <p:sp>
          <p:nvSpPr>
            <p:cNvPr id="108" name="CuadroTexto 107">
              <a:extLst>
                <a:ext uri="{FF2B5EF4-FFF2-40B4-BE49-F238E27FC236}">
                  <a16:creationId xmlns:a16="http://schemas.microsoft.com/office/drawing/2014/main" id="{BBC1E8C5-9F6A-491F-96AA-534A40217967}"/>
                </a:ext>
              </a:extLst>
            </p:cNvPr>
            <p:cNvSpPr txBox="1"/>
            <p:nvPr/>
          </p:nvSpPr>
          <p:spPr>
            <a:xfrm>
              <a:off x="3740747" y="4037306"/>
              <a:ext cx="1812750" cy="646331"/>
            </a:xfrm>
            <a:prstGeom prst="rect">
              <a:avLst/>
            </a:prstGeom>
            <a:noFill/>
          </p:spPr>
          <p:txBody>
            <a:bodyPr wrap="square" rtlCol="0">
              <a:spAutoFit/>
            </a:bodyPr>
            <a:lstStyle/>
            <a:p>
              <a:r>
                <a:rPr lang="es-ES" b="1" dirty="0"/>
                <a:t>Usa como medio de pago</a:t>
              </a:r>
              <a:endParaRPr lang="es-EC" b="1" dirty="0"/>
            </a:p>
          </p:txBody>
        </p:sp>
      </p:grpSp>
      <p:grpSp>
        <p:nvGrpSpPr>
          <p:cNvPr id="125" name="Grupo 124">
            <a:extLst>
              <a:ext uri="{FF2B5EF4-FFF2-40B4-BE49-F238E27FC236}">
                <a16:creationId xmlns:a16="http://schemas.microsoft.com/office/drawing/2014/main" id="{2DFA1037-2797-4DCA-A76D-AD80F7B530FD}"/>
              </a:ext>
            </a:extLst>
          </p:cNvPr>
          <p:cNvGrpSpPr/>
          <p:nvPr/>
        </p:nvGrpSpPr>
        <p:grpSpPr>
          <a:xfrm>
            <a:off x="6829516" y="2729344"/>
            <a:ext cx="3784236" cy="1329682"/>
            <a:chOff x="6859013" y="2896148"/>
            <a:chExt cx="3784236" cy="1329682"/>
          </a:xfrm>
        </p:grpSpPr>
        <p:grpSp>
          <p:nvGrpSpPr>
            <p:cNvPr id="122" name="Grupo 121">
              <a:extLst>
                <a:ext uri="{FF2B5EF4-FFF2-40B4-BE49-F238E27FC236}">
                  <a16:creationId xmlns:a16="http://schemas.microsoft.com/office/drawing/2014/main" id="{5C9229DA-D9E8-4C1B-B547-7C8DAE576D0F}"/>
                </a:ext>
              </a:extLst>
            </p:cNvPr>
            <p:cNvGrpSpPr/>
            <p:nvPr/>
          </p:nvGrpSpPr>
          <p:grpSpPr>
            <a:xfrm>
              <a:off x="8218714" y="2985459"/>
              <a:ext cx="1176319" cy="865310"/>
              <a:chOff x="8218714" y="2985459"/>
              <a:chExt cx="1176319" cy="865310"/>
            </a:xfrm>
          </p:grpSpPr>
          <p:cxnSp>
            <p:nvCxnSpPr>
              <p:cNvPr id="113" name="Conector recto 112">
                <a:extLst>
                  <a:ext uri="{FF2B5EF4-FFF2-40B4-BE49-F238E27FC236}">
                    <a16:creationId xmlns:a16="http://schemas.microsoft.com/office/drawing/2014/main" id="{FBF54665-17F5-440B-BA99-F3152345F75D}"/>
                  </a:ext>
                </a:extLst>
              </p:cNvPr>
              <p:cNvCxnSpPr/>
              <p:nvPr/>
            </p:nvCxnSpPr>
            <p:spPr>
              <a:xfrm>
                <a:off x="8714916" y="3843630"/>
                <a:ext cx="6801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Conector recto 113">
                <a:extLst>
                  <a:ext uri="{FF2B5EF4-FFF2-40B4-BE49-F238E27FC236}">
                    <a16:creationId xmlns:a16="http://schemas.microsoft.com/office/drawing/2014/main" id="{DA6E4115-F53F-4B3C-B799-3B9EC6A179FC}"/>
                  </a:ext>
                </a:extLst>
              </p:cNvPr>
              <p:cNvCxnSpPr>
                <a:cxnSpLocks/>
              </p:cNvCxnSpPr>
              <p:nvPr/>
            </p:nvCxnSpPr>
            <p:spPr>
              <a:xfrm flipV="1">
                <a:off x="9384147" y="2985459"/>
                <a:ext cx="0" cy="8653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Conector recto 115">
                <a:extLst>
                  <a:ext uri="{FF2B5EF4-FFF2-40B4-BE49-F238E27FC236}">
                    <a16:creationId xmlns:a16="http://schemas.microsoft.com/office/drawing/2014/main" id="{C23652C8-E1CF-4C7A-9D95-D5F25C5E7F76}"/>
                  </a:ext>
                </a:extLst>
              </p:cNvPr>
              <p:cNvCxnSpPr>
                <a:cxnSpLocks/>
              </p:cNvCxnSpPr>
              <p:nvPr/>
            </p:nvCxnSpPr>
            <p:spPr>
              <a:xfrm>
                <a:off x="8218714" y="2985459"/>
                <a:ext cx="117631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Conector recto 117">
                <a:extLst>
                  <a:ext uri="{FF2B5EF4-FFF2-40B4-BE49-F238E27FC236}">
                    <a16:creationId xmlns:a16="http://schemas.microsoft.com/office/drawing/2014/main" id="{A1F85F38-D545-472F-A499-DE8B8FECA260}"/>
                  </a:ext>
                </a:extLst>
              </p:cNvPr>
              <p:cNvCxnSpPr>
                <a:cxnSpLocks/>
              </p:cNvCxnSpPr>
              <p:nvPr/>
            </p:nvCxnSpPr>
            <p:spPr>
              <a:xfrm>
                <a:off x="8218714" y="2985459"/>
                <a:ext cx="0" cy="32922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 name="CuadroTexto 122">
              <a:extLst>
                <a:ext uri="{FF2B5EF4-FFF2-40B4-BE49-F238E27FC236}">
                  <a16:creationId xmlns:a16="http://schemas.microsoft.com/office/drawing/2014/main" id="{A2FDDD1F-751F-46A1-9FAE-70C88A7C749C}"/>
                </a:ext>
              </a:extLst>
            </p:cNvPr>
            <p:cNvSpPr txBox="1"/>
            <p:nvPr/>
          </p:nvSpPr>
          <p:spPr>
            <a:xfrm>
              <a:off x="6859013" y="2896148"/>
              <a:ext cx="1888343" cy="369332"/>
            </a:xfrm>
            <a:prstGeom prst="rect">
              <a:avLst/>
            </a:prstGeom>
            <a:noFill/>
          </p:spPr>
          <p:txBody>
            <a:bodyPr wrap="square" rtlCol="0">
              <a:spAutoFit/>
            </a:bodyPr>
            <a:lstStyle/>
            <a:p>
              <a:r>
                <a:rPr lang="es-ES" b="1" dirty="0"/>
                <a:t>Vendedores    0..*</a:t>
              </a:r>
              <a:endParaRPr lang="es-EC" b="1" dirty="0"/>
            </a:p>
          </p:txBody>
        </p:sp>
        <p:sp>
          <p:nvSpPr>
            <p:cNvPr id="124" name="CuadroTexto 123">
              <a:extLst>
                <a:ext uri="{FF2B5EF4-FFF2-40B4-BE49-F238E27FC236}">
                  <a16:creationId xmlns:a16="http://schemas.microsoft.com/office/drawing/2014/main" id="{65175C79-130C-4988-AF2E-927C17C7E1DD}"/>
                </a:ext>
              </a:extLst>
            </p:cNvPr>
            <p:cNvSpPr txBox="1"/>
            <p:nvPr/>
          </p:nvSpPr>
          <p:spPr>
            <a:xfrm>
              <a:off x="8754906" y="3856498"/>
              <a:ext cx="1888343" cy="369332"/>
            </a:xfrm>
            <a:prstGeom prst="rect">
              <a:avLst/>
            </a:prstGeom>
            <a:noFill/>
          </p:spPr>
          <p:txBody>
            <a:bodyPr wrap="square" rtlCol="0">
              <a:spAutoFit/>
            </a:bodyPr>
            <a:lstStyle/>
            <a:p>
              <a:r>
                <a:rPr lang="es-ES" b="1" dirty="0"/>
                <a:t>1  Jefe </a:t>
              </a:r>
              <a:endParaRPr lang="es-EC" b="1" dirty="0"/>
            </a:p>
          </p:txBody>
        </p:sp>
      </p:grpSp>
      <p:grpSp>
        <p:nvGrpSpPr>
          <p:cNvPr id="88" name="Grupo 87">
            <a:extLst>
              <a:ext uri="{FF2B5EF4-FFF2-40B4-BE49-F238E27FC236}">
                <a16:creationId xmlns:a16="http://schemas.microsoft.com/office/drawing/2014/main" id="{00539433-3006-4280-9ABA-22A0C4F3FDD9}"/>
              </a:ext>
            </a:extLst>
          </p:cNvPr>
          <p:cNvGrpSpPr/>
          <p:nvPr/>
        </p:nvGrpSpPr>
        <p:grpSpPr>
          <a:xfrm rot="7707202">
            <a:off x="1588595" y="5402959"/>
            <a:ext cx="392843" cy="320666"/>
            <a:chOff x="388021" y="2669068"/>
            <a:chExt cx="752322" cy="645612"/>
          </a:xfrm>
        </p:grpSpPr>
        <p:sp>
          <p:nvSpPr>
            <p:cNvPr id="89" name="Triángulo isósceles 88">
              <a:extLst>
                <a:ext uri="{FF2B5EF4-FFF2-40B4-BE49-F238E27FC236}">
                  <a16:creationId xmlns:a16="http://schemas.microsoft.com/office/drawing/2014/main" id="{56B93F24-8D2E-43C4-B48F-16A638AF0A22}"/>
                </a:ext>
              </a:extLst>
            </p:cNvPr>
            <p:cNvSpPr/>
            <p:nvPr/>
          </p:nvSpPr>
          <p:spPr>
            <a:xfrm rot="2861784">
              <a:off x="986213" y="2690484"/>
              <a:ext cx="175545" cy="132714"/>
            </a:xfrm>
            <a:prstGeom prst="triangle">
              <a:avLst/>
            </a:prstGeom>
            <a:solidFill>
              <a:schemeClr val="bg1"/>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C"/>
            </a:p>
          </p:txBody>
        </p:sp>
        <p:cxnSp>
          <p:nvCxnSpPr>
            <p:cNvPr id="105" name="Conector recto 104">
              <a:extLst>
                <a:ext uri="{FF2B5EF4-FFF2-40B4-BE49-F238E27FC236}">
                  <a16:creationId xmlns:a16="http://schemas.microsoft.com/office/drawing/2014/main" id="{A7D7A55C-70AC-4D57-85FA-51C13A45058C}"/>
                </a:ext>
              </a:extLst>
            </p:cNvPr>
            <p:cNvCxnSpPr/>
            <p:nvPr/>
          </p:nvCxnSpPr>
          <p:spPr>
            <a:xfrm flipV="1">
              <a:off x="388021" y="2808510"/>
              <a:ext cx="647676" cy="506170"/>
            </a:xfrm>
            <a:prstGeom prst="line">
              <a:avLst/>
            </a:prstGeom>
            <a:ln>
              <a:solidFill>
                <a:schemeClr val="tx1"/>
              </a:solidFill>
              <a:prstDash val="sysDash"/>
            </a:ln>
          </p:spPr>
          <p:style>
            <a:lnRef idx="2">
              <a:schemeClr val="dk1"/>
            </a:lnRef>
            <a:fillRef idx="0">
              <a:schemeClr val="dk1"/>
            </a:fillRef>
            <a:effectRef idx="1">
              <a:schemeClr val="dk1"/>
            </a:effectRef>
            <a:fontRef idx="minor">
              <a:schemeClr val="tx1"/>
            </a:fontRef>
          </p:style>
        </p:cxnSp>
      </p:grpSp>
      <p:grpSp>
        <p:nvGrpSpPr>
          <p:cNvPr id="96" name="Grupo 95">
            <a:extLst>
              <a:ext uri="{FF2B5EF4-FFF2-40B4-BE49-F238E27FC236}">
                <a16:creationId xmlns:a16="http://schemas.microsoft.com/office/drawing/2014/main" id="{8A370267-15B4-44F3-A753-48962A911D83}"/>
              </a:ext>
            </a:extLst>
          </p:cNvPr>
          <p:cNvGrpSpPr/>
          <p:nvPr/>
        </p:nvGrpSpPr>
        <p:grpSpPr>
          <a:xfrm>
            <a:off x="5239595" y="701534"/>
            <a:ext cx="1593328" cy="677108"/>
            <a:chOff x="1328381" y="2511656"/>
            <a:chExt cx="1844080" cy="677108"/>
          </a:xfrm>
        </p:grpSpPr>
        <p:sp>
          <p:nvSpPr>
            <p:cNvPr id="97" name="CuadroTexto 96">
              <a:extLst>
                <a:ext uri="{FF2B5EF4-FFF2-40B4-BE49-F238E27FC236}">
                  <a16:creationId xmlns:a16="http://schemas.microsoft.com/office/drawing/2014/main" id="{C2A285D5-2061-475A-9776-D14DE6242248}"/>
                </a:ext>
              </a:extLst>
            </p:cNvPr>
            <p:cNvSpPr txBox="1"/>
            <p:nvPr/>
          </p:nvSpPr>
          <p:spPr>
            <a:xfrm>
              <a:off x="1328381" y="2511656"/>
              <a:ext cx="1840206" cy="677108"/>
            </a:xfrm>
            <a:prstGeom prst="rect">
              <a:avLst/>
            </a:prstGeom>
            <a:noFill/>
            <a:ln w="28575">
              <a:solidFill>
                <a:srgbClr val="C00000"/>
              </a:solidFill>
            </a:ln>
          </p:spPr>
          <p:txBody>
            <a:bodyPr wrap="square" rtlCol="0">
              <a:spAutoFit/>
            </a:bodyPr>
            <a:lstStyle/>
            <a:p>
              <a:r>
                <a:rPr lang="es-ES" sz="2000" b="1" dirty="0" smtClean="0">
                  <a:solidFill>
                    <a:srgbClr val="C00000"/>
                  </a:solidFill>
                </a:rPr>
                <a:t>Empresa</a:t>
              </a:r>
              <a:endParaRPr lang="es-ES" sz="2000" b="1" dirty="0">
                <a:solidFill>
                  <a:srgbClr val="C00000"/>
                </a:solidFill>
              </a:endParaRPr>
            </a:p>
            <a:p>
              <a:endParaRPr lang="es-ES" dirty="0"/>
            </a:p>
          </p:txBody>
        </p:sp>
        <p:cxnSp>
          <p:nvCxnSpPr>
            <p:cNvPr id="98" name="Conector recto 97">
              <a:extLst>
                <a:ext uri="{FF2B5EF4-FFF2-40B4-BE49-F238E27FC236}">
                  <a16:creationId xmlns:a16="http://schemas.microsoft.com/office/drawing/2014/main" id="{EEA6E224-459D-4893-9AFB-30633A47D463}"/>
                </a:ext>
              </a:extLst>
            </p:cNvPr>
            <p:cNvCxnSpPr>
              <a:cxnSpLocks/>
            </p:cNvCxnSpPr>
            <p:nvPr/>
          </p:nvCxnSpPr>
          <p:spPr>
            <a:xfrm>
              <a:off x="1328381" y="2850210"/>
              <a:ext cx="184408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grpSp>
      <p:cxnSp>
        <p:nvCxnSpPr>
          <p:cNvPr id="4" name="Conector recto 3"/>
          <p:cNvCxnSpPr/>
          <p:nvPr/>
        </p:nvCxnSpPr>
        <p:spPr>
          <a:xfrm flipH="1">
            <a:off x="5555818" y="1379046"/>
            <a:ext cx="242720" cy="305674"/>
          </a:xfrm>
          <a:prstGeom prst="line">
            <a:avLst/>
          </a:prstGeom>
        </p:spPr>
        <p:style>
          <a:lnRef idx="2">
            <a:schemeClr val="accent1"/>
          </a:lnRef>
          <a:fillRef idx="0">
            <a:schemeClr val="accent1"/>
          </a:fillRef>
          <a:effectRef idx="1">
            <a:schemeClr val="accent1"/>
          </a:effectRef>
          <a:fontRef idx="minor">
            <a:schemeClr val="tx1"/>
          </a:fontRef>
        </p:style>
      </p:cxnSp>
      <p:pic>
        <p:nvPicPr>
          <p:cNvPr id="112" name="Imagen 111">
            <a:extLst>
              <a:ext uri="{FF2B5EF4-FFF2-40B4-BE49-F238E27FC236}">
                <a16:creationId xmlns:a16="http://schemas.microsoft.com/office/drawing/2014/main" id="{DA1978A7-9995-4EB1-9AC0-E0BC0D88C9F8}"/>
              </a:ext>
            </a:extLst>
          </p:cNvPr>
          <p:cNvPicPr>
            <a:picLocks noChangeAspect="1"/>
          </p:cNvPicPr>
          <p:nvPr/>
        </p:nvPicPr>
        <p:blipFill rotWithShape="1">
          <a:blip r:embed="rId3">
            <a:extLst>
              <a:ext uri="{28A0092B-C50C-407E-A947-70E740481C1C}">
                <a14:useLocalDpi xmlns:a14="http://schemas.microsoft.com/office/drawing/2010/main" val="0"/>
              </a:ext>
            </a:extLst>
          </a:blip>
          <a:srcRect l="37456" t="35150" r="38593" b="44893"/>
          <a:stretch/>
        </p:blipFill>
        <p:spPr>
          <a:xfrm>
            <a:off x="9363671" y="2117079"/>
            <a:ext cx="1451289" cy="269593"/>
          </a:xfrm>
          <a:prstGeom prst="rect">
            <a:avLst/>
          </a:prstGeom>
        </p:spPr>
      </p:pic>
    </p:spTree>
    <p:extLst>
      <p:ext uri="{BB962C8B-B14F-4D97-AF65-F5344CB8AC3E}">
        <p14:creationId xmlns:p14="http://schemas.microsoft.com/office/powerpoint/2010/main" val="29276613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96"/>
                                        </p:tgtEl>
                                        <p:attrNameLst>
                                          <p:attrName>style.visibility</p:attrName>
                                        </p:attrNameLst>
                                      </p:cBhvr>
                                      <p:to>
                                        <p:strVal val="visible"/>
                                      </p:to>
                                    </p:set>
                                    <p:anim calcmode="lin" valueType="num">
                                      <p:cBhvr>
                                        <p:cTn id="21" dur="500" fill="hold"/>
                                        <p:tgtEl>
                                          <p:spTgt spid="96"/>
                                        </p:tgtEl>
                                        <p:attrNameLst>
                                          <p:attrName>ppt_w</p:attrName>
                                        </p:attrNameLst>
                                      </p:cBhvr>
                                      <p:tavLst>
                                        <p:tav tm="0">
                                          <p:val>
                                            <p:fltVal val="0"/>
                                          </p:val>
                                        </p:tav>
                                        <p:tav tm="100000">
                                          <p:val>
                                            <p:strVal val="#ppt_w"/>
                                          </p:val>
                                        </p:tav>
                                      </p:tavLst>
                                    </p:anim>
                                    <p:anim calcmode="lin" valueType="num">
                                      <p:cBhvr>
                                        <p:cTn id="22" dur="500" fill="hold"/>
                                        <p:tgtEl>
                                          <p:spTgt spid="96"/>
                                        </p:tgtEl>
                                        <p:attrNameLst>
                                          <p:attrName>ppt_h</p:attrName>
                                        </p:attrNameLst>
                                      </p:cBhvr>
                                      <p:tavLst>
                                        <p:tav tm="0">
                                          <p:val>
                                            <p:fltVal val="0"/>
                                          </p:val>
                                        </p:tav>
                                        <p:tav tm="100000">
                                          <p:val>
                                            <p:strVal val="#ppt_h"/>
                                          </p:val>
                                        </p:tav>
                                      </p:tavLst>
                                    </p:anim>
                                    <p:animEffect transition="in" filter="fade">
                                      <p:cBhvr>
                                        <p:cTn id="23" dur="500"/>
                                        <p:tgtEl>
                                          <p:spTgt spid="9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p:cTn id="42" dur="500" fill="hold"/>
                                        <p:tgtEl>
                                          <p:spTgt spid="38"/>
                                        </p:tgtEl>
                                        <p:attrNameLst>
                                          <p:attrName>ppt_w</p:attrName>
                                        </p:attrNameLst>
                                      </p:cBhvr>
                                      <p:tavLst>
                                        <p:tav tm="0">
                                          <p:val>
                                            <p:fltVal val="0"/>
                                          </p:val>
                                        </p:tav>
                                        <p:tav tm="100000">
                                          <p:val>
                                            <p:strVal val="#ppt_w"/>
                                          </p:val>
                                        </p:tav>
                                      </p:tavLst>
                                    </p:anim>
                                    <p:anim calcmode="lin" valueType="num">
                                      <p:cBhvr>
                                        <p:cTn id="43" dur="500" fill="hold"/>
                                        <p:tgtEl>
                                          <p:spTgt spid="38"/>
                                        </p:tgtEl>
                                        <p:attrNameLst>
                                          <p:attrName>ppt_h</p:attrName>
                                        </p:attrNameLst>
                                      </p:cBhvr>
                                      <p:tavLst>
                                        <p:tav tm="0">
                                          <p:val>
                                            <p:fltVal val="0"/>
                                          </p:val>
                                        </p:tav>
                                        <p:tav tm="100000">
                                          <p:val>
                                            <p:strVal val="#ppt_h"/>
                                          </p:val>
                                        </p:tav>
                                      </p:tavLst>
                                    </p:anim>
                                    <p:animEffect transition="in" filter="fade">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p:cTn id="49" dur="500" fill="hold"/>
                                        <p:tgtEl>
                                          <p:spTgt spid="41"/>
                                        </p:tgtEl>
                                        <p:attrNameLst>
                                          <p:attrName>ppt_w</p:attrName>
                                        </p:attrNameLst>
                                      </p:cBhvr>
                                      <p:tavLst>
                                        <p:tav tm="0">
                                          <p:val>
                                            <p:fltVal val="0"/>
                                          </p:val>
                                        </p:tav>
                                        <p:tav tm="100000">
                                          <p:val>
                                            <p:strVal val="#ppt_w"/>
                                          </p:val>
                                        </p:tav>
                                      </p:tavLst>
                                    </p:anim>
                                    <p:anim calcmode="lin" valueType="num">
                                      <p:cBhvr>
                                        <p:cTn id="50" dur="500" fill="hold"/>
                                        <p:tgtEl>
                                          <p:spTgt spid="41"/>
                                        </p:tgtEl>
                                        <p:attrNameLst>
                                          <p:attrName>ppt_h</p:attrName>
                                        </p:attrNameLst>
                                      </p:cBhvr>
                                      <p:tavLst>
                                        <p:tav tm="0">
                                          <p:val>
                                            <p:fltVal val="0"/>
                                          </p:val>
                                        </p:tav>
                                        <p:tav tm="100000">
                                          <p:val>
                                            <p:strVal val="#ppt_h"/>
                                          </p:val>
                                        </p:tav>
                                      </p:tavLst>
                                    </p:anim>
                                    <p:animEffect transition="in" filter="fade">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p:cTn id="56" dur="500" fill="hold"/>
                                        <p:tgtEl>
                                          <p:spTgt spid="44"/>
                                        </p:tgtEl>
                                        <p:attrNameLst>
                                          <p:attrName>ppt_w</p:attrName>
                                        </p:attrNameLst>
                                      </p:cBhvr>
                                      <p:tavLst>
                                        <p:tav tm="0">
                                          <p:val>
                                            <p:fltVal val="0"/>
                                          </p:val>
                                        </p:tav>
                                        <p:tav tm="100000">
                                          <p:val>
                                            <p:strVal val="#ppt_w"/>
                                          </p:val>
                                        </p:tav>
                                      </p:tavLst>
                                    </p:anim>
                                    <p:anim calcmode="lin" valueType="num">
                                      <p:cBhvr>
                                        <p:cTn id="57" dur="500" fill="hold"/>
                                        <p:tgtEl>
                                          <p:spTgt spid="44"/>
                                        </p:tgtEl>
                                        <p:attrNameLst>
                                          <p:attrName>ppt_h</p:attrName>
                                        </p:attrNameLst>
                                      </p:cBhvr>
                                      <p:tavLst>
                                        <p:tav tm="0">
                                          <p:val>
                                            <p:fltVal val="0"/>
                                          </p:val>
                                        </p:tav>
                                        <p:tav tm="100000">
                                          <p:val>
                                            <p:strVal val="#ppt_h"/>
                                          </p:val>
                                        </p:tav>
                                      </p:tavLst>
                                    </p:anim>
                                    <p:animEffect transition="in" filter="fade">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500" fill="hold"/>
                                        <p:tgtEl>
                                          <p:spTgt spid="50"/>
                                        </p:tgtEl>
                                        <p:attrNameLst>
                                          <p:attrName>ppt_w</p:attrName>
                                        </p:attrNameLst>
                                      </p:cBhvr>
                                      <p:tavLst>
                                        <p:tav tm="0">
                                          <p:val>
                                            <p:fltVal val="0"/>
                                          </p:val>
                                        </p:tav>
                                        <p:tav tm="100000">
                                          <p:val>
                                            <p:strVal val="#ppt_w"/>
                                          </p:val>
                                        </p:tav>
                                      </p:tavLst>
                                    </p:anim>
                                    <p:anim calcmode="lin" valueType="num">
                                      <p:cBhvr>
                                        <p:cTn id="71" dur="500" fill="hold"/>
                                        <p:tgtEl>
                                          <p:spTgt spid="50"/>
                                        </p:tgtEl>
                                        <p:attrNameLst>
                                          <p:attrName>ppt_h</p:attrName>
                                        </p:attrNameLst>
                                      </p:cBhvr>
                                      <p:tavLst>
                                        <p:tav tm="0">
                                          <p:val>
                                            <p:fltVal val="0"/>
                                          </p:val>
                                        </p:tav>
                                        <p:tav tm="100000">
                                          <p:val>
                                            <p:strVal val="#ppt_h"/>
                                          </p:val>
                                        </p:tav>
                                      </p:tavLst>
                                    </p:anim>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anim calcmode="lin" valueType="num">
                                      <p:cBhvr>
                                        <p:cTn id="77" dur="500" fill="hold"/>
                                        <p:tgtEl>
                                          <p:spTgt spid="53"/>
                                        </p:tgtEl>
                                        <p:attrNameLst>
                                          <p:attrName>ppt_w</p:attrName>
                                        </p:attrNameLst>
                                      </p:cBhvr>
                                      <p:tavLst>
                                        <p:tav tm="0">
                                          <p:val>
                                            <p:fltVal val="0"/>
                                          </p:val>
                                        </p:tav>
                                        <p:tav tm="100000">
                                          <p:val>
                                            <p:strVal val="#ppt_w"/>
                                          </p:val>
                                        </p:tav>
                                      </p:tavLst>
                                    </p:anim>
                                    <p:anim calcmode="lin" valueType="num">
                                      <p:cBhvr>
                                        <p:cTn id="78" dur="500" fill="hold"/>
                                        <p:tgtEl>
                                          <p:spTgt spid="53"/>
                                        </p:tgtEl>
                                        <p:attrNameLst>
                                          <p:attrName>ppt_h</p:attrName>
                                        </p:attrNameLst>
                                      </p:cBhvr>
                                      <p:tavLst>
                                        <p:tav tm="0">
                                          <p:val>
                                            <p:fltVal val="0"/>
                                          </p:val>
                                        </p:tav>
                                        <p:tav tm="100000">
                                          <p:val>
                                            <p:strVal val="#ppt_h"/>
                                          </p:val>
                                        </p:tav>
                                      </p:tavLst>
                                    </p:anim>
                                    <p:animEffect transition="in" filter="fade">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 calcmode="lin" valueType="num">
                                      <p:cBhvr>
                                        <p:cTn id="84" dur="500" fill="hold"/>
                                        <p:tgtEl>
                                          <p:spTgt spid="56"/>
                                        </p:tgtEl>
                                        <p:attrNameLst>
                                          <p:attrName>ppt_w</p:attrName>
                                        </p:attrNameLst>
                                      </p:cBhvr>
                                      <p:tavLst>
                                        <p:tav tm="0">
                                          <p:val>
                                            <p:fltVal val="0"/>
                                          </p:val>
                                        </p:tav>
                                        <p:tav tm="100000">
                                          <p:val>
                                            <p:strVal val="#ppt_w"/>
                                          </p:val>
                                        </p:tav>
                                      </p:tavLst>
                                    </p:anim>
                                    <p:anim calcmode="lin" valueType="num">
                                      <p:cBhvr>
                                        <p:cTn id="85" dur="500" fill="hold"/>
                                        <p:tgtEl>
                                          <p:spTgt spid="56"/>
                                        </p:tgtEl>
                                        <p:attrNameLst>
                                          <p:attrName>ppt_h</p:attrName>
                                        </p:attrNameLst>
                                      </p:cBhvr>
                                      <p:tavLst>
                                        <p:tav tm="0">
                                          <p:val>
                                            <p:fltVal val="0"/>
                                          </p:val>
                                        </p:tav>
                                        <p:tav tm="100000">
                                          <p:val>
                                            <p:strVal val="#ppt_h"/>
                                          </p:val>
                                        </p:tav>
                                      </p:tavLst>
                                    </p:anim>
                                    <p:animEffect transition="in" filter="fade">
                                      <p:cBhvr>
                                        <p:cTn id="86" dur="500"/>
                                        <p:tgtEl>
                                          <p:spTgt spid="56"/>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60"/>
                                        </p:tgtEl>
                                        <p:attrNameLst>
                                          <p:attrName>style.visibility</p:attrName>
                                        </p:attrNameLst>
                                      </p:cBhvr>
                                      <p:to>
                                        <p:strVal val="visible"/>
                                      </p:to>
                                    </p:set>
                                    <p:anim calcmode="lin" valueType="num">
                                      <p:cBhvr>
                                        <p:cTn id="91" dur="500" fill="hold"/>
                                        <p:tgtEl>
                                          <p:spTgt spid="60"/>
                                        </p:tgtEl>
                                        <p:attrNameLst>
                                          <p:attrName>ppt_w</p:attrName>
                                        </p:attrNameLst>
                                      </p:cBhvr>
                                      <p:tavLst>
                                        <p:tav tm="0">
                                          <p:val>
                                            <p:fltVal val="0"/>
                                          </p:val>
                                        </p:tav>
                                        <p:tav tm="100000">
                                          <p:val>
                                            <p:strVal val="#ppt_w"/>
                                          </p:val>
                                        </p:tav>
                                      </p:tavLst>
                                    </p:anim>
                                    <p:anim calcmode="lin" valueType="num">
                                      <p:cBhvr>
                                        <p:cTn id="92" dur="500" fill="hold"/>
                                        <p:tgtEl>
                                          <p:spTgt spid="60"/>
                                        </p:tgtEl>
                                        <p:attrNameLst>
                                          <p:attrName>ppt_h</p:attrName>
                                        </p:attrNameLst>
                                      </p:cBhvr>
                                      <p:tavLst>
                                        <p:tav tm="0">
                                          <p:val>
                                            <p:fltVal val="0"/>
                                          </p:val>
                                        </p:tav>
                                        <p:tav tm="100000">
                                          <p:val>
                                            <p:strVal val="#ppt_h"/>
                                          </p:val>
                                        </p:tav>
                                      </p:tavLst>
                                    </p:anim>
                                    <p:animEffect transition="in" filter="fade">
                                      <p:cBhvr>
                                        <p:cTn id="93" dur="500"/>
                                        <p:tgtEl>
                                          <p:spTgt spid="60"/>
                                        </p:tgtEl>
                                      </p:cBhvr>
                                    </p:animEffect>
                                  </p:childTnLst>
                                </p:cTn>
                              </p:par>
                            </p:childTnLst>
                          </p:cTn>
                        </p:par>
                        <p:par>
                          <p:cTn id="94" fill="hold">
                            <p:stCondLst>
                              <p:cond delay="500"/>
                            </p:stCondLst>
                            <p:childTnLst>
                              <p:par>
                                <p:cTn id="95" presetID="1" presetClass="entr" presetSubtype="0" fill="hold" grpId="0" nodeType="afterEffect">
                                  <p:stCondLst>
                                    <p:cond delay="0"/>
                                  </p:stCondLst>
                                  <p:iterate type="lt">
                                    <p:tmAbs val="100"/>
                                  </p:iterate>
                                  <p:childTnLst>
                                    <p:set>
                                      <p:cBhvr>
                                        <p:cTn id="96" dur="1" fill="hold">
                                          <p:stCondLst>
                                            <p:cond delay="0"/>
                                          </p:stCondLst>
                                        </p:cTn>
                                        <p:tgtEl>
                                          <p:spTgt spid="5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barn(inVertical)">
                                      <p:cBhvr>
                                        <p:cTn id="101" dur="500"/>
                                        <p:tgtEl>
                                          <p:spTgt spid="4"/>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barn(inVertical)">
                                      <p:cBhvr>
                                        <p:cTn id="106" dur="500"/>
                                        <p:tgtEl>
                                          <p:spTgt spid="76"/>
                                        </p:tgtEl>
                                      </p:cBhvr>
                                    </p:animEffect>
                                  </p:childTnLst>
                                </p:cTn>
                              </p:par>
                            </p:childTnLst>
                          </p:cTn>
                        </p:par>
                      </p:childTnLst>
                    </p:cTn>
                  </p:par>
                  <p:par>
                    <p:cTn id="107" fill="hold">
                      <p:stCondLst>
                        <p:cond delay="indefinite"/>
                      </p:stCondLst>
                      <p:childTnLst>
                        <p:par>
                          <p:cTn id="108" fill="hold">
                            <p:stCondLst>
                              <p:cond delay="0"/>
                            </p:stCondLst>
                            <p:childTnLst>
                              <p:par>
                                <p:cTn id="109" presetID="16" presetClass="entr" presetSubtype="21" fill="hold" nodeType="clickEffect">
                                  <p:stCondLst>
                                    <p:cond delay="0"/>
                                  </p:stCondLst>
                                  <p:childTnLst>
                                    <p:set>
                                      <p:cBhvr>
                                        <p:cTn id="110" dur="1" fill="hold">
                                          <p:stCondLst>
                                            <p:cond delay="0"/>
                                          </p:stCondLst>
                                        </p:cTn>
                                        <p:tgtEl>
                                          <p:spTgt spid="65"/>
                                        </p:tgtEl>
                                        <p:attrNameLst>
                                          <p:attrName>style.visibility</p:attrName>
                                        </p:attrNameLst>
                                      </p:cBhvr>
                                      <p:to>
                                        <p:strVal val="visible"/>
                                      </p:to>
                                    </p:set>
                                    <p:animEffect transition="in" filter="barn(inVertical)">
                                      <p:cBhvr>
                                        <p:cTn id="111" dur="500"/>
                                        <p:tgtEl>
                                          <p:spTgt spid="65"/>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barn(inVertical)">
                                      <p:cBhvr>
                                        <p:cTn id="114" dur="500"/>
                                        <p:tgtEl>
                                          <p:spTgt spid="74"/>
                                        </p:tgtEl>
                                      </p:cBhvr>
                                    </p:animEffect>
                                  </p:childTnLst>
                                </p:cTn>
                              </p:par>
                              <p:par>
                                <p:cTn id="115" presetID="16" presetClass="entr" presetSubtype="21" fill="hold" nodeType="withEffect">
                                  <p:stCondLst>
                                    <p:cond delay="0"/>
                                  </p:stCondLst>
                                  <p:childTnLst>
                                    <p:set>
                                      <p:cBhvr>
                                        <p:cTn id="116" dur="1" fill="hold">
                                          <p:stCondLst>
                                            <p:cond delay="0"/>
                                          </p:stCondLst>
                                        </p:cTn>
                                        <p:tgtEl>
                                          <p:spTgt spid="112"/>
                                        </p:tgtEl>
                                        <p:attrNameLst>
                                          <p:attrName>style.visibility</p:attrName>
                                        </p:attrNameLst>
                                      </p:cBhvr>
                                      <p:to>
                                        <p:strVal val="visible"/>
                                      </p:to>
                                    </p:set>
                                    <p:animEffect transition="in" filter="barn(inVertical)">
                                      <p:cBhvr>
                                        <p:cTn id="117" dur="500"/>
                                        <p:tgtEl>
                                          <p:spTgt spid="112"/>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81"/>
                                        </p:tgtEl>
                                        <p:attrNameLst>
                                          <p:attrName>style.visibility</p:attrName>
                                        </p:attrNameLst>
                                      </p:cBhvr>
                                      <p:to>
                                        <p:strVal val="visible"/>
                                      </p:to>
                                    </p:set>
                                    <p:animEffect transition="in" filter="barn(inVertical)">
                                      <p:cBhvr>
                                        <p:cTn id="122" dur="500"/>
                                        <p:tgtEl>
                                          <p:spTgt spid="81"/>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barn(inVertical)">
                                      <p:cBhvr>
                                        <p:cTn id="127" dur="500"/>
                                        <p:tgtEl>
                                          <p:spTgt spid="82"/>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barn(inVertical)">
                                      <p:cBhvr>
                                        <p:cTn id="132" dur="500"/>
                                        <p:tgtEl>
                                          <p:spTgt spid="85"/>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nodeType="clickEffect">
                                  <p:stCondLst>
                                    <p:cond delay="0"/>
                                  </p:stCondLst>
                                  <p:childTnLst>
                                    <p:set>
                                      <p:cBhvr>
                                        <p:cTn id="136" dur="1" fill="hold">
                                          <p:stCondLst>
                                            <p:cond delay="0"/>
                                          </p:stCondLst>
                                        </p:cTn>
                                        <p:tgtEl>
                                          <p:spTgt spid="110"/>
                                        </p:tgtEl>
                                        <p:attrNameLst>
                                          <p:attrName>style.visibility</p:attrName>
                                        </p:attrNameLst>
                                      </p:cBhvr>
                                      <p:to>
                                        <p:strVal val="visible"/>
                                      </p:to>
                                    </p:set>
                                    <p:animEffect transition="in" filter="barn(inVertical)">
                                      <p:cBhvr>
                                        <p:cTn id="137" dur="500"/>
                                        <p:tgtEl>
                                          <p:spTgt spid="110"/>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nodeType="clickEffect">
                                  <p:stCondLst>
                                    <p:cond delay="0"/>
                                  </p:stCondLst>
                                  <p:childTnLst>
                                    <p:set>
                                      <p:cBhvr>
                                        <p:cTn id="141" dur="1" fill="hold">
                                          <p:stCondLst>
                                            <p:cond delay="0"/>
                                          </p:stCondLst>
                                        </p:cTn>
                                        <p:tgtEl>
                                          <p:spTgt spid="111"/>
                                        </p:tgtEl>
                                        <p:attrNameLst>
                                          <p:attrName>style.visibility</p:attrName>
                                        </p:attrNameLst>
                                      </p:cBhvr>
                                      <p:to>
                                        <p:strVal val="visible"/>
                                      </p:to>
                                    </p:set>
                                    <p:animEffect transition="in" filter="barn(inVertical)">
                                      <p:cBhvr>
                                        <p:cTn id="142" dur="500"/>
                                        <p:tgtEl>
                                          <p:spTgt spid="111"/>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nodeType="click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barn(inVertical)">
                                      <p:cBhvr>
                                        <p:cTn id="147" dur="500"/>
                                        <p:tgtEl>
                                          <p:spTgt spid="99"/>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barn(inVertical)">
                                      <p:cBhvr>
                                        <p:cTn id="152" dur="500"/>
                                        <p:tgtEl>
                                          <p:spTgt spid="88"/>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nodeType="clickEffect">
                                  <p:stCondLst>
                                    <p:cond delay="0"/>
                                  </p:stCondLst>
                                  <p:childTnLst>
                                    <p:set>
                                      <p:cBhvr>
                                        <p:cTn id="156" dur="1" fill="hold">
                                          <p:stCondLst>
                                            <p:cond delay="0"/>
                                          </p:stCondLst>
                                        </p:cTn>
                                        <p:tgtEl>
                                          <p:spTgt spid="109"/>
                                        </p:tgtEl>
                                        <p:attrNameLst>
                                          <p:attrName>style.visibility</p:attrName>
                                        </p:attrNameLst>
                                      </p:cBhvr>
                                      <p:to>
                                        <p:strVal val="visible"/>
                                      </p:to>
                                    </p:set>
                                    <p:animEffect transition="in" filter="barn(inVertical)">
                                      <p:cBhvr>
                                        <p:cTn id="157" dur="500"/>
                                        <p:tgtEl>
                                          <p:spTgt spid="109"/>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nodeType="clickEffect">
                                  <p:stCondLst>
                                    <p:cond delay="0"/>
                                  </p:stCondLst>
                                  <p:childTnLst>
                                    <p:set>
                                      <p:cBhvr>
                                        <p:cTn id="161" dur="1" fill="hold">
                                          <p:stCondLst>
                                            <p:cond delay="0"/>
                                          </p:stCondLst>
                                        </p:cTn>
                                        <p:tgtEl>
                                          <p:spTgt spid="125"/>
                                        </p:tgtEl>
                                        <p:attrNameLst>
                                          <p:attrName>style.visibility</p:attrName>
                                        </p:attrNameLst>
                                      </p:cBhvr>
                                      <p:to>
                                        <p:strVal val="visible"/>
                                      </p:to>
                                    </p:set>
                                    <p:animEffect transition="in" filter="barn(inVertical)">
                                      <p:cBhvr>
                                        <p:cTn id="162"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6" grpId="0"/>
      <p:bldP spid="59" grpId="0"/>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56">
            <a:extLst>
              <a:ext uri="{FF2B5EF4-FFF2-40B4-BE49-F238E27FC236}">
                <a16:creationId xmlns:a16="http://schemas.microsoft.com/office/drawing/2014/main" id="{92BC89EB-E9AA-420C-A76D-67FCD2D997E9}"/>
              </a:ext>
            </a:extLst>
          </p:cNvPr>
          <p:cNvSpPr txBox="1"/>
          <p:nvPr/>
        </p:nvSpPr>
        <p:spPr>
          <a:xfrm>
            <a:off x="1724264" y="528738"/>
            <a:ext cx="7918161" cy="646331"/>
          </a:xfrm>
          <a:prstGeom prst="rect">
            <a:avLst/>
          </a:prstGeom>
          <a:noFill/>
        </p:spPr>
        <p:txBody>
          <a:bodyPr wrap="square" rtlCol="0">
            <a:spAutoFit/>
          </a:bodyPr>
          <a:lstStyle/>
          <a:p>
            <a:pPr algn="ctr"/>
            <a:r>
              <a:rPr lang="en-US" sz="3600" b="1" dirty="0">
                <a:solidFill>
                  <a:schemeClr val="accent3">
                    <a:lumMod val="50000"/>
                  </a:schemeClr>
                </a:solidFill>
              </a:rPr>
              <a:t>BIBLIOGRAFIA</a:t>
            </a:r>
          </a:p>
        </p:txBody>
      </p:sp>
      <p:grpSp>
        <p:nvGrpSpPr>
          <p:cNvPr id="8" name="Group 78">
            <a:extLst>
              <a:ext uri="{FF2B5EF4-FFF2-40B4-BE49-F238E27FC236}">
                <a16:creationId xmlns:a16="http://schemas.microsoft.com/office/drawing/2014/main" id="{011092F7-51DD-4F28-B3AC-E39818AEC7F8}"/>
              </a:ext>
            </a:extLst>
          </p:cNvPr>
          <p:cNvGrpSpPr/>
          <p:nvPr/>
        </p:nvGrpSpPr>
        <p:grpSpPr>
          <a:xfrm>
            <a:off x="4861619" y="1172682"/>
            <a:ext cx="1434489" cy="190500"/>
            <a:chOff x="4679586" y="878988"/>
            <a:chExt cx="1434489" cy="190500"/>
          </a:xfrm>
        </p:grpSpPr>
        <p:sp>
          <p:nvSpPr>
            <p:cNvPr id="9" name="Oval 70">
              <a:extLst>
                <a:ext uri="{FF2B5EF4-FFF2-40B4-BE49-F238E27FC236}">
                  <a16:creationId xmlns:a16="http://schemas.microsoft.com/office/drawing/2014/main" id="{A778DA80-2416-452F-954F-08D385756909}"/>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73">
              <a:extLst>
                <a:ext uri="{FF2B5EF4-FFF2-40B4-BE49-F238E27FC236}">
                  <a16:creationId xmlns:a16="http://schemas.microsoft.com/office/drawing/2014/main" id="{F5693804-A6DE-4FA4-B9E8-D5B10CB1BDE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5">
              <a:extLst>
                <a:ext uri="{FF2B5EF4-FFF2-40B4-BE49-F238E27FC236}">
                  <a16:creationId xmlns:a16="http://schemas.microsoft.com/office/drawing/2014/main" id="{51701925-82CC-46FF-83E0-86EC43BDF084}"/>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76">
              <a:extLst>
                <a:ext uri="{FF2B5EF4-FFF2-40B4-BE49-F238E27FC236}">
                  <a16:creationId xmlns:a16="http://schemas.microsoft.com/office/drawing/2014/main" id="{9A8D839C-EB87-404C-821B-A9416F91C14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77">
              <a:extLst>
                <a:ext uri="{FF2B5EF4-FFF2-40B4-BE49-F238E27FC236}">
                  <a16:creationId xmlns:a16="http://schemas.microsoft.com/office/drawing/2014/main" id="{2EB5F03F-78C6-4BA9-9741-F6D5274E952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Marcador de texto 2"/>
          <p:cNvSpPr txBox="1">
            <a:spLocks/>
          </p:cNvSpPr>
          <p:nvPr/>
        </p:nvSpPr>
        <p:spPr>
          <a:xfrm>
            <a:off x="378520" y="1819013"/>
            <a:ext cx="11454175" cy="4077052"/>
          </a:xfrm>
          <a:prstGeom prst="rect">
            <a:avLst/>
          </a:prstGeom>
        </p:spPr>
        <p:txBody>
          <a:bodyPr>
            <a:noAutofit/>
          </a:bodyPr>
          <a:ls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s-ES" sz="2000" b="1" dirty="0">
                <a:solidFill>
                  <a:schemeClr val="accent3">
                    <a:lumMod val="50000"/>
                  </a:schemeClr>
                </a:solidFill>
              </a:rPr>
              <a:t>SCHACH STEPHEN. (2006). INGENIERÍA DE SOFTWARE CLÁSICA Y ORIENTADA A OBJETOS. : MC GRAW HILL, (1 Ejemplar disponible en Biblioteca</a:t>
            </a:r>
            <a:r>
              <a:rPr lang="es-ES" sz="2000" b="1" dirty="0" smtClean="0">
                <a:solidFill>
                  <a:schemeClr val="accent3">
                    <a:lumMod val="50000"/>
                  </a:schemeClr>
                </a:solidFill>
              </a:rPr>
              <a:t>)</a:t>
            </a:r>
          </a:p>
          <a:p>
            <a:pPr>
              <a:lnSpc>
                <a:spcPct val="150000"/>
              </a:lnSpc>
              <a:buFont typeface="Arial" panose="020B0604020202020204" pitchFamily="34" charset="0"/>
              <a:buChar char="•"/>
            </a:pPr>
            <a:r>
              <a:rPr lang="es-ES" sz="2000" b="1" dirty="0">
                <a:solidFill>
                  <a:schemeClr val="accent3">
                    <a:lumMod val="50000"/>
                  </a:schemeClr>
                </a:solidFill>
              </a:rPr>
              <a:t>NEGRINO, TOM.. (2005). JAVASCRIPT. : PEARSON PRENTICE HALL, (1 Ejemplar disponible en Biblioteca</a:t>
            </a:r>
            <a:r>
              <a:rPr lang="es-ES" sz="2000" b="1" dirty="0" smtClean="0">
                <a:solidFill>
                  <a:schemeClr val="accent3">
                    <a:lumMod val="50000"/>
                  </a:schemeClr>
                </a:solidFill>
              </a:rPr>
              <a:t>)</a:t>
            </a:r>
          </a:p>
          <a:p>
            <a:pPr>
              <a:lnSpc>
                <a:spcPct val="150000"/>
              </a:lnSpc>
              <a:buFont typeface="Arial" panose="020B0604020202020204" pitchFamily="34" charset="0"/>
              <a:buChar char="•"/>
            </a:pPr>
            <a:r>
              <a:rPr lang="es-ES" sz="2000" b="1" dirty="0">
                <a:solidFill>
                  <a:schemeClr val="accent3">
                    <a:lumMod val="50000"/>
                  </a:schemeClr>
                </a:solidFill>
              </a:rPr>
              <a:t> LASS ORELLANA CRISTINA.. (2005). PROGRAMACIÓN ORIENTADA A OBJETOS.. GUAYAQUIL: UNIVERSIDAD DE MILAGRO, (1 Ejemplar disponible en Biblioteca</a:t>
            </a:r>
            <a:r>
              <a:rPr lang="es-ES" sz="2000" b="1" dirty="0" smtClean="0">
                <a:solidFill>
                  <a:schemeClr val="accent3">
                    <a:lumMod val="50000"/>
                  </a:schemeClr>
                </a:solidFill>
              </a:rPr>
              <a:t>)</a:t>
            </a:r>
          </a:p>
          <a:p>
            <a:pPr>
              <a:lnSpc>
                <a:spcPct val="150000"/>
              </a:lnSpc>
              <a:buFont typeface="Arial" panose="020B0604020202020204" pitchFamily="34" charset="0"/>
              <a:buChar char="•"/>
            </a:pPr>
            <a:r>
              <a:rPr lang="es-ES" sz="2000" b="1" dirty="0">
                <a:solidFill>
                  <a:schemeClr val="accent3">
                    <a:lumMod val="50000"/>
                  </a:schemeClr>
                </a:solidFill>
              </a:rPr>
              <a:t>AUBRY, CHRISTOPHE; VAN LANCKER, LUC.. (2017). HTML5 Y CSS3, DOMINE LOS ESTANDARES DE LA CREACION DE SITIOS WEB. BARCELONA: ENI, (3 Ejemplares disponibles en Biblioteca)</a:t>
            </a:r>
            <a:endParaRPr lang="es-ES" sz="2000" b="1" dirty="0">
              <a:solidFill>
                <a:schemeClr val="accent3">
                  <a:lumMod val="50000"/>
                </a:schemeClr>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5315826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6" presetClass="entr" presetSubtype="16"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strVal val="#ppt_w+.3"/>
                                          </p:val>
                                        </p:tav>
                                        <p:tav tm="100000">
                                          <p:val>
                                            <p:strVal val="#ppt_w"/>
                                          </p:val>
                                        </p:tav>
                                      </p:tavLst>
                                    </p:anim>
                                    <p:anim calcmode="lin" valueType="num">
                                      <p:cBhvr>
                                        <p:cTn id="20" dur="1000" fill="hold"/>
                                        <p:tgtEl>
                                          <p:spTgt spid="14"/>
                                        </p:tgtEl>
                                        <p:attrNameLst>
                                          <p:attrName>ppt_h</p:attrName>
                                        </p:attrNameLst>
                                      </p:cBhvr>
                                      <p:tavLst>
                                        <p:tav tm="0">
                                          <p:val>
                                            <p:strVal val="#ppt_h"/>
                                          </p:val>
                                        </p:tav>
                                        <p:tav tm="100000">
                                          <p:val>
                                            <p:strVal val="#ppt_h"/>
                                          </p:val>
                                        </p:tav>
                                      </p:tavLst>
                                    </p:anim>
                                    <p:animEffect transition="in" filter="fade">
                                      <p:cBhvr>
                                        <p:cTn id="2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72">
            <a:extLst>
              <a:ext uri="{FF2B5EF4-FFF2-40B4-BE49-F238E27FC236}">
                <a16:creationId xmlns:a16="http://schemas.microsoft.com/office/drawing/2014/main" id="{825ACE90-4068-42EB-BD46-6673B90ECD23}"/>
              </a:ext>
            </a:extLst>
          </p:cNvPr>
          <p:cNvSpPr/>
          <p:nvPr/>
        </p:nvSpPr>
        <p:spPr>
          <a:xfrm rot="5400000">
            <a:off x="1584963" y="4609427"/>
            <a:ext cx="646331" cy="3860892"/>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9" name="Rectángulo 8">
            <a:extLst>
              <a:ext uri="{FF2B5EF4-FFF2-40B4-BE49-F238E27FC236}">
                <a16:creationId xmlns:a16="http://schemas.microsoft.com/office/drawing/2014/main" id="{B482F231-5F98-4071-A85C-5B8B487600C0}"/>
              </a:ext>
            </a:extLst>
          </p:cNvPr>
          <p:cNvSpPr/>
          <p:nvPr/>
        </p:nvSpPr>
        <p:spPr>
          <a:xfrm>
            <a:off x="269828" y="6400182"/>
            <a:ext cx="3276600"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white"/>
                </a:solidFill>
                <a:effectLst/>
                <a:uLnTx/>
                <a:uFillTx/>
                <a:latin typeface="Forte" panose="03060902040502070203" pitchFamily="66" charset="0"/>
                <a:ea typeface="+mn-ea"/>
                <a:cs typeface="+mn-cs"/>
              </a:rPr>
              <a:t>Lsi</a:t>
            </a:r>
            <a:r>
              <a:rPr kumimoji="0" lang="en-US" sz="18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 </a:t>
            </a:r>
            <a:r>
              <a:rPr kumimoji="0" lang="en-US" sz="20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Daniel</a:t>
            </a:r>
            <a:r>
              <a:rPr kumimoji="0" lang="en-US" sz="18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 Vera Paredes, </a:t>
            </a:r>
            <a:r>
              <a:rPr kumimoji="0" lang="en-US" sz="1800" b="1" i="0" u="none" strike="noStrike" kern="1200" cap="none" spc="0" normalizeH="0" baseline="0" noProof="0" dirty="0" err="1">
                <a:ln>
                  <a:noFill/>
                </a:ln>
                <a:solidFill>
                  <a:prstClr val="white"/>
                </a:solidFill>
                <a:effectLst/>
                <a:uLnTx/>
                <a:uFillTx/>
                <a:latin typeface="Forte" panose="03060902040502070203" pitchFamily="66" charset="0"/>
                <a:ea typeface="+mn-ea"/>
                <a:cs typeface="+mn-cs"/>
              </a:rPr>
              <a:t>Msc</a:t>
            </a:r>
            <a:r>
              <a:rPr kumimoji="0" lang="en-US" sz="1800" b="1" i="0" u="none" strike="noStrike" kern="1200" cap="none" spc="0" normalizeH="0" baseline="0" noProof="0" dirty="0">
                <a:ln>
                  <a:noFill/>
                </a:ln>
                <a:solidFill>
                  <a:prstClr val="white"/>
                </a:solidFill>
                <a:effectLst/>
                <a:uLnTx/>
                <a:uFillTx/>
                <a:latin typeface="Forte" panose="03060902040502070203" pitchFamily="66" charset="0"/>
                <a:ea typeface="+mn-ea"/>
                <a:cs typeface="+mn-cs"/>
              </a:rPr>
              <a:t>.</a:t>
            </a:r>
          </a:p>
        </p:txBody>
      </p:sp>
      <p:sp>
        <p:nvSpPr>
          <p:cNvPr id="27" name="ISPRING_QUIZ_SHAPE2">
            <a:extLst>
              <a:ext uri="{FF2B5EF4-FFF2-40B4-BE49-F238E27FC236}">
                <a16:creationId xmlns:a16="http://schemas.microsoft.com/office/drawing/2014/main" id="{D5214D69-09AF-4F12-B89C-DAB4BE53B89D}"/>
              </a:ext>
            </a:extLst>
          </p:cNvPr>
          <p:cNvSpPr txBox="1"/>
          <p:nvPr/>
        </p:nvSpPr>
        <p:spPr>
          <a:xfrm>
            <a:off x="602344" y="604744"/>
            <a:ext cx="9729651" cy="1384995"/>
          </a:xfrm>
          <a:prstGeom prst="rect">
            <a:avLst/>
          </a:prstGeom>
          <a:noFill/>
          <a:effectLst>
            <a:innerShdw>
              <a:scrgbClr r="0" g="0" b="0">
                <a:alpha val="0"/>
              </a:scrgbClr>
            </a:innerShdw>
          </a:effectLst>
        </p:spPr>
        <p:txBody>
          <a:bodyPr vert="horz" wrap="square" rtlCol="0">
            <a:spAutoFit/>
          </a:bodyPr>
          <a:lstStyle/>
          <a:p>
            <a:pPr algn="ctr"/>
            <a:r>
              <a:rPr lang="es-EC" sz="3000" b="1" dirty="0">
                <a:solidFill>
                  <a:schemeClr val="accent6">
                    <a:lumMod val="50000"/>
                  </a:schemeClr>
                </a:solidFill>
                <a:effectLst/>
                <a:latin typeface="Segoe UI" panose="020B0502040204020203" pitchFamily="34" charset="0"/>
              </a:rPr>
              <a:t>   </a:t>
            </a:r>
            <a:r>
              <a:rPr lang="es-EC" sz="3600" b="1" dirty="0">
                <a:solidFill>
                  <a:schemeClr val="accent3">
                    <a:lumMod val="50000"/>
                  </a:schemeClr>
                </a:solidFill>
                <a:effectLst/>
                <a:latin typeface="Segoe UI" panose="020B0502040204020203" pitchFamily="34" charset="0"/>
              </a:rPr>
              <a:t>¿</a:t>
            </a:r>
            <a:r>
              <a:rPr lang="es-EC" sz="3000" b="1" dirty="0">
                <a:solidFill>
                  <a:schemeClr val="accent3">
                    <a:lumMod val="50000"/>
                  </a:schemeClr>
                </a:solidFill>
                <a:latin typeface="Segoe UI" panose="020B0502040204020203" pitchFamily="34" charset="0"/>
              </a:rPr>
              <a:t>Explique en sus propias palabras que entiende por </a:t>
            </a:r>
            <a:r>
              <a:rPr lang="es-EC" sz="4800" b="1" dirty="0">
                <a:solidFill>
                  <a:srgbClr val="C00000"/>
                </a:solidFill>
                <a:latin typeface="Segoe UI" panose="020B0502040204020203" pitchFamily="34" charset="0"/>
              </a:rPr>
              <a:t>Diagrama de clases?</a:t>
            </a:r>
            <a:endParaRPr lang="es-EC" sz="3000" b="1" dirty="0">
              <a:solidFill>
                <a:srgbClr val="C00000"/>
              </a:solidFill>
              <a:effectLst/>
              <a:latin typeface="Segoe UI" panose="020B0502040204020203" pitchFamily="34" charset="0"/>
            </a:endParaRPr>
          </a:p>
        </p:txBody>
      </p:sp>
      <p:pic>
        <p:nvPicPr>
          <p:cNvPr id="28" name="ISPRING_QUIZ_SHAPE3">
            <a:extLst>
              <a:ext uri="{FF2B5EF4-FFF2-40B4-BE49-F238E27FC236}">
                <a16:creationId xmlns:a16="http://schemas.microsoft.com/office/drawing/2014/main" id="{5632CE91-5F9E-42F8-A343-11136BBD4CA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a:xfrm>
            <a:off x="399144" y="1786539"/>
            <a:ext cx="406400" cy="406400"/>
          </a:xfrm>
          <a:prstGeom prst="rect">
            <a:avLst/>
          </a:prstGeom>
          <a:effectLst>
            <a:innerShdw>
              <a:scrgbClr r="0" g="0" b="0">
                <a:alpha val="0"/>
              </a:scrgbClr>
            </a:innerShdw>
          </a:effectLst>
        </p:spPr>
      </p:pic>
      <p:sp>
        <p:nvSpPr>
          <p:cNvPr id="29" name="TextBox 56">
            <a:extLst>
              <a:ext uri="{FF2B5EF4-FFF2-40B4-BE49-F238E27FC236}">
                <a16:creationId xmlns:a16="http://schemas.microsoft.com/office/drawing/2014/main" id="{56737956-36F2-4BD5-8239-B5E0ACAC478F}"/>
              </a:ext>
            </a:extLst>
          </p:cNvPr>
          <p:cNvSpPr txBox="1"/>
          <p:nvPr/>
        </p:nvSpPr>
        <p:spPr>
          <a:xfrm>
            <a:off x="2456542" y="121206"/>
            <a:ext cx="7278915"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latin typeface="Calibri"/>
              </a:rPr>
              <a:t>ACTIVIDAD DE INICIO</a:t>
            </a:r>
          </a:p>
        </p:txBody>
      </p:sp>
      <p:pic>
        <p:nvPicPr>
          <p:cNvPr id="1026" name="Picture 2">
            <a:extLst>
              <a:ext uri="{FF2B5EF4-FFF2-40B4-BE49-F238E27FC236}">
                <a16:creationId xmlns:a16="http://schemas.microsoft.com/office/drawing/2014/main" id="{44ADBD1A-116E-4EEC-B1DF-B0A2392B0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6" y="1980443"/>
            <a:ext cx="8660721" cy="40330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2" name="Entrada de lápiz 1"/>
              <p14:cNvContentPartPr/>
              <p14:nvPr/>
            </p14:nvContentPartPr>
            <p14:xfrm>
              <a:off x="5076720" y="2601720"/>
              <a:ext cx="291600" cy="489600"/>
            </p14:xfrm>
          </p:contentPart>
        </mc:Choice>
        <mc:Fallback>
          <p:pic>
            <p:nvPicPr>
              <p:cNvPr id="2" name="Entrada de lápiz 1"/>
              <p:cNvPicPr/>
              <p:nvPr/>
            </p:nvPicPr>
            <p:blipFill>
              <a:blip r:embed="rId6"/>
              <a:stretch>
                <a:fillRect/>
              </a:stretch>
            </p:blipFill>
            <p:spPr>
              <a:xfrm>
                <a:off x="5067360" y="2592360"/>
                <a:ext cx="310320" cy="508320"/>
              </a:xfrm>
              <a:prstGeom prst="rect">
                <a:avLst/>
              </a:prstGeom>
            </p:spPr>
          </p:pic>
        </mc:Fallback>
      </mc:AlternateContent>
    </p:spTree>
    <p:extLst>
      <p:ext uri="{BB962C8B-B14F-4D97-AF65-F5344CB8AC3E}">
        <p14:creationId xmlns:p14="http://schemas.microsoft.com/office/powerpoint/2010/main" val="39737981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56">
            <a:extLst>
              <a:ext uri="{FF2B5EF4-FFF2-40B4-BE49-F238E27FC236}">
                <a16:creationId xmlns:a16="http://schemas.microsoft.com/office/drawing/2014/main" id="{BC4A89D0-02AA-416D-BF5C-AACD246CD8C8}"/>
              </a:ext>
            </a:extLst>
          </p:cNvPr>
          <p:cNvSpPr txBox="1"/>
          <p:nvPr/>
        </p:nvSpPr>
        <p:spPr>
          <a:xfrm>
            <a:off x="2919309" y="-30990"/>
            <a:ext cx="542621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9BBB59">
                    <a:lumMod val="50000"/>
                  </a:srgbClr>
                </a:solidFill>
                <a:effectLst/>
                <a:uLnTx/>
                <a:uFillTx/>
                <a:latin typeface="Calibri"/>
                <a:ea typeface="+mn-ea"/>
                <a:cs typeface="+mn-cs"/>
              </a:rPr>
              <a:t>OBJETIVO</a:t>
            </a:r>
          </a:p>
        </p:txBody>
      </p:sp>
      <p:grpSp>
        <p:nvGrpSpPr>
          <p:cNvPr id="12" name="Group 78">
            <a:extLst>
              <a:ext uri="{FF2B5EF4-FFF2-40B4-BE49-F238E27FC236}">
                <a16:creationId xmlns:a16="http://schemas.microsoft.com/office/drawing/2014/main" id="{A6227272-FD0F-449B-BB1C-8729DE9FE294}"/>
              </a:ext>
            </a:extLst>
          </p:cNvPr>
          <p:cNvGrpSpPr/>
          <p:nvPr/>
        </p:nvGrpSpPr>
        <p:grpSpPr>
          <a:xfrm>
            <a:off x="4654854" y="601394"/>
            <a:ext cx="2139341" cy="193784"/>
            <a:chOff x="4679586" y="878988"/>
            <a:chExt cx="1434489" cy="190500"/>
          </a:xfrm>
        </p:grpSpPr>
        <p:sp>
          <p:nvSpPr>
            <p:cNvPr id="13" name="Oval 70">
              <a:extLst>
                <a:ext uri="{FF2B5EF4-FFF2-40B4-BE49-F238E27FC236}">
                  <a16:creationId xmlns:a16="http://schemas.microsoft.com/office/drawing/2014/main" id="{739B0FA8-E0F8-4C17-AC1A-3F11F0FE349F}"/>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Oval 73">
              <a:extLst>
                <a:ext uri="{FF2B5EF4-FFF2-40B4-BE49-F238E27FC236}">
                  <a16:creationId xmlns:a16="http://schemas.microsoft.com/office/drawing/2014/main" id="{0B385627-1B4E-4094-BD7D-0D6A71E37683}"/>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Oval 75">
              <a:extLst>
                <a:ext uri="{FF2B5EF4-FFF2-40B4-BE49-F238E27FC236}">
                  <a16:creationId xmlns:a16="http://schemas.microsoft.com/office/drawing/2014/main" id="{6E75B295-69DE-4053-AD5B-0E7AD5B8A2B0}"/>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Oval 76">
              <a:extLst>
                <a:ext uri="{FF2B5EF4-FFF2-40B4-BE49-F238E27FC236}">
                  <a16:creationId xmlns:a16="http://schemas.microsoft.com/office/drawing/2014/main" id="{62450F29-57B7-4506-9DDE-A5389D834BE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77">
              <a:extLst>
                <a:ext uri="{FF2B5EF4-FFF2-40B4-BE49-F238E27FC236}">
                  <a16:creationId xmlns:a16="http://schemas.microsoft.com/office/drawing/2014/main" id="{3AE3B88E-FEFB-4DC9-B1C0-61CA3B1A321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3" name="Oval 5">
            <a:extLst>
              <a:ext uri="{FF2B5EF4-FFF2-40B4-BE49-F238E27FC236}">
                <a16:creationId xmlns:a16="http://schemas.microsoft.com/office/drawing/2014/main" id="{6A9B4F18-33D7-4177-8ADF-0BA255EB5DB3}"/>
              </a:ext>
            </a:extLst>
          </p:cNvPr>
          <p:cNvSpPr/>
          <p:nvPr/>
        </p:nvSpPr>
        <p:spPr>
          <a:xfrm>
            <a:off x="2733676" y="971550"/>
            <a:ext cx="6410324" cy="5577069"/>
          </a:xfrm>
          <a:prstGeom prst="ellipse">
            <a:avLst/>
          </a:prstGeom>
          <a:solidFill>
            <a:schemeClr val="bg1"/>
          </a:solidFill>
          <a:ln w="130175">
            <a:solidFill>
              <a:schemeClr val="accent3">
                <a:lumMod val="50000"/>
              </a:schemeClr>
            </a:solidFill>
          </a:ln>
          <a:effectLst>
            <a:innerShdw blurRad="114300">
              <a:prstClr val="black"/>
            </a:innerShdw>
          </a:effectLst>
          <a:scene3d>
            <a:camera prst="orthographicFront"/>
            <a:lightRig rig="threePt" dir="t"/>
          </a:scene3d>
          <a:sp3d>
            <a:bevelT w="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24" name="Group 13">
            <a:extLst>
              <a:ext uri="{FF2B5EF4-FFF2-40B4-BE49-F238E27FC236}">
                <a16:creationId xmlns:a16="http://schemas.microsoft.com/office/drawing/2014/main" id="{8F201DC7-4920-4185-B900-6B705673FE86}"/>
              </a:ext>
            </a:extLst>
          </p:cNvPr>
          <p:cNvGrpSpPr/>
          <p:nvPr/>
        </p:nvGrpSpPr>
        <p:grpSpPr>
          <a:xfrm>
            <a:off x="7769976" y="1410818"/>
            <a:ext cx="952055" cy="780304"/>
            <a:chOff x="662610" y="2123782"/>
            <a:chExt cx="662608" cy="523220"/>
          </a:xfrm>
        </p:grpSpPr>
        <p:sp>
          <p:nvSpPr>
            <p:cNvPr id="25" name="Oval 14">
              <a:extLst>
                <a:ext uri="{FF2B5EF4-FFF2-40B4-BE49-F238E27FC236}">
                  <a16:creationId xmlns:a16="http://schemas.microsoft.com/office/drawing/2014/main" id="{3F607F45-6356-4FB0-8C90-FD15874F99D7}"/>
                </a:ext>
              </a:extLst>
            </p:cNvPr>
            <p:cNvSpPr/>
            <p:nvPr/>
          </p:nvSpPr>
          <p:spPr>
            <a:xfrm>
              <a:off x="732304" y="2123782"/>
              <a:ext cx="523220" cy="52322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15">
              <a:extLst>
                <a:ext uri="{FF2B5EF4-FFF2-40B4-BE49-F238E27FC236}">
                  <a16:creationId xmlns:a16="http://schemas.microsoft.com/office/drawing/2014/main" id="{BA8DDCC1-DECF-4E97-B9C4-C21F24CE8E57}"/>
                </a:ext>
              </a:extLst>
            </p:cNvPr>
            <p:cNvSpPr txBox="1"/>
            <p:nvPr/>
          </p:nvSpPr>
          <p:spPr>
            <a:xfrm>
              <a:off x="662610" y="2185337"/>
              <a:ext cx="662608" cy="39211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Tw Cen MT" panose="020B0602020104020603" pitchFamily="34" charset="0"/>
                  <a:ea typeface="+mn-ea"/>
                  <a:cs typeface="+mn-cs"/>
                </a:rPr>
                <a:t>1</a:t>
              </a:r>
            </a:p>
          </p:txBody>
        </p:sp>
      </p:grpSp>
      <p:sp>
        <p:nvSpPr>
          <p:cNvPr id="27" name="Rectángulo 26">
            <a:extLst>
              <a:ext uri="{FF2B5EF4-FFF2-40B4-BE49-F238E27FC236}">
                <a16:creationId xmlns:a16="http://schemas.microsoft.com/office/drawing/2014/main" id="{E178A0DE-6AC0-421B-84B6-E0667ACC0077}"/>
              </a:ext>
            </a:extLst>
          </p:cNvPr>
          <p:cNvSpPr/>
          <p:nvPr/>
        </p:nvSpPr>
        <p:spPr>
          <a:xfrm>
            <a:off x="2962527" y="2263765"/>
            <a:ext cx="5807923" cy="3013197"/>
          </a:xfrm>
          <a:prstGeom prst="rect">
            <a:avLst/>
          </a:prstGeom>
        </p:spPr>
        <p:txBody>
          <a:bodyPr wrap="square">
            <a:spAutoFit/>
          </a:bodyPr>
          <a:lstStyle/>
          <a:p>
            <a:pPr marL="7620" marR="49530" lvl="0" indent="-6350" algn="ctr">
              <a:lnSpc>
                <a:spcPct val="107000"/>
              </a:lnSpc>
            </a:pPr>
            <a:r>
              <a:rPr lang="es-ES" sz="3600" b="1" dirty="0">
                <a:solidFill>
                  <a:schemeClr val="accent3">
                    <a:lumMod val="50000"/>
                  </a:schemeClr>
                </a:solidFill>
                <a:latin typeface="Arial" panose="020B0604020202020204" pitchFamily="34" charset="0"/>
                <a:ea typeface="Arial" panose="020B0604020202020204" pitchFamily="34" charset="0"/>
                <a:cs typeface="Times New Roman" panose="02020603050405020304" pitchFamily="18" charset="0"/>
              </a:rPr>
              <a:t>Comprender la diagramación de clase a través de sus relaciones y asociaciones</a:t>
            </a:r>
          </a:p>
          <a:p>
            <a:pPr marL="7620" marR="49530" lvl="0" indent="-6350" algn="ctr">
              <a:lnSpc>
                <a:spcPct val="107000"/>
              </a:lnSpc>
            </a:pPr>
            <a:endParaRPr kumimoji="0" lang="es-EC" sz="3600" b="1" i="0" u="none" strike="noStrike" kern="1200" cap="none" spc="0" normalizeH="0" baseline="0" noProof="0" dirty="0">
              <a:ln>
                <a:noFill/>
              </a:ln>
              <a:solidFill>
                <a:schemeClr val="accent3">
                  <a:lumMod val="50000"/>
                </a:schemeClr>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166740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14" presetClass="entr" presetSubtype="1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childTnLst>
                          </p:cTn>
                        </p:par>
                        <p:par>
                          <p:cTn id="15" fill="hold">
                            <p:stCondLst>
                              <p:cond delay="1500"/>
                            </p:stCondLst>
                            <p:childTnLst>
                              <p:par>
                                <p:cTn id="16" presetID="21" presetClass="entr" presetSubtype="1"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heel(1)">
                                      <p:cBhvr>
                                        <p:cTn id="18" dur="2000"/>
                                        <p:tgtEl>
                                          <p:spTgt spid="23"/>
                                        </p:tgtEl>
                                      </p:cBhvr>
                                    </p:animEffect>
                                  </p:childTnLst>
                                </p:cTn>
                              </p:par>
                              <p:par>
                                <p:cTn id="19" presetID="21" presetClass="entr" presetSubtype="1"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heel(1)">
                                      <p:cBhvr>
                                        <p:cTn id="21" dur="2000"/>
                                        <p:tgtEl>
                                          <p:spTgt spid="24"/>
                                        </p:tgtEl>
                                      </p:cBhvr>
                                    </p:animEffect>
                                  </p:childTnLst>
                                </p:cTn>
                              </p:par>
                            </p:childTnLst>
                          </p:cTn>
                        </p:par>
                        <p:par>
                          <p:cTn id="22" fill="hold">
                            <p:stCondLst>
                              <p:cond delay="3500"/>
                            </p:stCondLst>
                            <p:childTnLst>
                              <p:par>
                                <p:cTn id="23" presetID="53" presetClass="entr" presetSubtype="16"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3" grpId="0" animBg="1"/>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106">
            <a:extLst>
              <a:ext uri="{FF2B5EF4-FFF2-40B4-BE49-F238E27FC236}">
                <a16:creationId xmlns:a16="http://schemas.microsoft.com/office/drawing/2014/main" id="{32C48641-522D-4F06-BA54-9E8E261842A3}"/>
              </a:ext>
            </a:extLst>
          </p:cNvPr>
          <p:cNvSpPr txBox="1"/>
          <p:nvPr/>
        </p:nvSpPr>
        <p:spPr>
          <a:xfrm>
            <a:off x="2197145" y="1230476"/>
            <a:ext cx="108217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05834"/>
                </a:solidFill>
                <a:effectLst/>
                <a:uLnTx/>
                <a:uFillTx/>
                <a:latin typeface="Tw Cen MT" panose="020B0602020104020603" pitchFamily="34" charset="0"/>
                <a:ea typeface="+mn-ea"/>
                <a:cs typeface="+mn-cs"/>
              </a:rPr>
              <a:t>01</a:t>
            </a:r>
          </a:p>
        </p:txBody>
      </p:sp>
      <p:sp>
        <p:nvSpPr>
          <p:cNvPr id="33" name="TextBox 106">
            <a:extLst>
              <a:ext uri="{FF2B5EF4-FFF2-40B4-BE49-F238E27FC236}">
                <a16:creationId xmlns:a16="http://schemas.microsoft.com/office/drawing/2014/main" id="{89543C7D-1F2F-44A3-BB7D-E86A7F04346E}"/>
              </a:ext>
            </a:extLst>
          </p:cNvPr>
          <p:cNvSpPr txBox="1"/>
          <p:nvPr/>
        </p:nvSpPr>
        <p:spPr>
          <a:xfrm>
            <a:off x="2197145" y="2253908"/>
            <a:ext cx="108217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accent3">
                    <a:lumMod val="75000"/>
                  </a:schemeClr>
                </a:solidFill>
                <a:effectLst/>
                <a:uLnTx/>
                <a:uFillTx/>
                <a:latin typeface="Tw Cen MT" panose="020B0602020104020603" pitchFamily="34" charset="0"/>
                <a:ea typeface="+mn-ea"/>
                <a:cs typeface="+mn-cs"/>
              </a:rPr>
              <a:t>02</a:t>
            </a:r>
          </a:p>
        </p:txBody>
      </p:sp>
      <p:sp>
        <p:nvSpPr>
          <p:cNvPr id="34" name="TextBox 106">
            <a:extLst>
              <a:ext uri="{FF2B5EF4-FFF2-40B4-BE49-F238E27FC236}">
                <a16:creationId xmlns:a16="http://schemas.microsoft.com/office/drawing/2014/main" id="{E1A15EAF-F1A6-44C6-AF16-9C6724C7AF1B}"/>
              </a:ext>
            </a:extLst>
          </p:cNvPr>
          <p:cNvSpPr txBox="1"/>
          <p:nvPr/>
        </p:nvSpPr>
        <p:spPr>
          <a:xfrm>
            <a:off x="2197145" y="4345385"/>
            <a:ext cx="108217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accent5">
                    <a:lumMod val="50000"/>
                  </a:schemeClr>
                </a:solidFill>
                <a:effectLst/>
                <a:uLnTx/>
                <a:uFillTx/>
                <a:latin typeface="Tw Cen MT" panose="020B0602020104020603" pitchFamily="34" charset="0"/>
                <a:ea typeface="+mn-ea"/>
                <a:cs typeface="+mn-cs"/>
              </a:rPr>
              <a:t>04</a:t>
            </a:r>
          </a:p>
        </p:txBody>
      </p:sp>
      <p:sp>
        <p:nvSpPr>
          <p:cNvPr id="35" name="TextBox 106">
            <a:extLst>
              <a:ext uri="{FF2B5EF4-FFF2-40B4-BE49-F238E27FC236}">
                <a16:creationId xmlns:a16="http://schemas.microsoft.com/office/drawing/2014/main" id="{CE066973-CC77-4BF2-B25D-594A8BA93822}"/>
              </a:ext>
            </a:extLst>
          </p:cNvPr>
          <p:cNvSpPr txBox="1"/>
          <p:nvPr/>
        </p:nvSpPr>
        <p:spPr>
          <a:xfrm>
            <a:off x="2197145" y="3269571"/>
            <a:ext cx="108217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C000"/>
                </a:solidFill>
                <a:effectLst/>
                <a:uLnTx/>
                <a:uFillTx/>
                <a:latin typeface="Tw Cen MT" panose="020B0602020104020603" pitchFamily="34" charset="0"/>
                <a:ea typeface="+mn-ea"/>
                <a:cs typeface="+mn-cs"/>
              </a:rPr>
              <a:t>03</a:t>
            </a:r>
          </a:p>
        </p:txBody>
      </p:sp>
      <p:sp>
        <p:nvSpPr>
          <p:cNvPr id="37" name="TextBox 115">
            <a:extLst>
              <a:ext uri="{FF2B5EF4-FFF2-40B4-BE49-F238E27FC236}">
                <a16:creationId xmlns:a16="http://schemas.microsoft.com/office/drawing/2014/main" id="{DBD7A79C-45DA-405C-A947-58E0CF4D0F31}"/>
              </a:ext>
            </a:extLst>
          </p:cNvPr>
          <p:cNvSpPr txBox="1"/>
          <p:nvPr/>
        </p:nvSpPr>
        <p:spPr>
          <a:xfrm>
            <a:off x="3279315" y="2292129"/>
            <a:ext cx="5989901" cy="1077218"/>
          </a:xfrm>
          <a:prstGeom prst="rect">
            <a:avLst/>
          </a:prstGeom>
          <a:noFill/>
        </p:spPr>
        <p:txBody>
          <a:bodyPr wrap="square" rtlCol="0">
            <a:spAutoFit/>
          </a:bodyPr>
          <a:lstStyle/>
          <a:p>
            <a:pPr lvl="0" algn="ctr">
              <a:defRPr/>
            </a:pPr>
            <a:r>
              <a:rPr lang="en-US" sz="3200" b="1" dirty="0">
                <a:solidFill>
                  <a:srgbClr val="77933C"/>
                </a:solidFill>
                <a:effectLst>
                  <a:outerShdw blurRad="38100" dist="38100" dir="2700000" algn="tl">
                    <a:srgbClr val="000000">
                      <a:alpha val="43137"/>
                    </a:srgbClr>
                  </a:outerShdw>
                </a:effectLst>
              </a:rPr>
              <a:t>RELACIONES EN UML GENERALIZACION Y REALIZACION</a:t>
            </a:r>
          </a:p>
        </p:txBody>
      </p:sp>
      <p:sp>
        <p:nvSpPr>
          <p:cNvPr id="38" name="TextBox 115">
            <a:extLst>
              <a:ext uri="{FF2B5EF4-FFF2-40B4-BE49-F238E27FC236}">
                <a16:creationId xmlns:a16="http://schemas.microsoft.com/office/drawing/2014/main" id="{E3022CE7-5074-4898-B48F-54FB6BA97EB1}"/>
              </a:ext>
            </a:extLst>
          </p:cNvPr>
          <p:cNvSpPr txBox="1"/>
          <p:nvPr/>
        </p:nvSpPr>
        <p:spPr>
          <a:xfrm>
            <a:off x="3155490" y="3449214"/>
            <a:ext cx="5757197" cy="584775"/>
          </a:xfrm>
          <a:prstGeom prst="rect">
            <a:avLst/>
          </a:prstGeom>
          <a:noFill/>
        </p:spPr>
        <p:txBody>
          <a:bodyPr wrap="square" rtlCol="0">
            <a:spAutoFit/>
          </a:bodyPr>
          <a:lstStyle/>
          <a:p>
            <a:pPr lvl="0" algn="ctr">
              <a:defRPr/>
            </a:pPr>
            <a:r>
              <a:rPr lang="en-US" sz="3200" b="1" dirty="0">
                <a:solidFill>
                  <a:srgbClr val="FFC000"/>
                </a:solidFill>
                <a:effectLst>
                  <a:outerShdw blurRad="38100" dist="38100" dir="2700000" algn="tl">
                    <a:srgbClr val="000000">
                      <a:alpha val="43137"/>
                    </a:srgbClr>
                  </a:outerShdw>
                </a:effectLst>
              </a:rPr>
              <a:t>ASOCIACION Y DEPENDENCIA </a:t>
            </a:r>
          </a:p>
        </p:txBody>
      </p:sp>
      <p:sp>
        <p:nvSpPr>
          <p:cNvPr id="39" name="TextBox 115">
            <a:extLst>
              <a:ext uri="{FF2B5EF4-FFF2-40B4-BE49-F238E27FC236}">
                <a16:creationId xmlns:a16="http://schemas.microsoft.com/office/drawing/2014/main" id="{9679A4B8-45D5-4DA6-9328-4947C7E5D3A8}"/>
              </a:ext>
            </a:extLst>
          </p:cNvPr>
          <p:cNvSpPr txBox="1"/>
          <p:nvPr/>
        </p:nvSpPr>
        <p:spPr>
          <a:xfrm>
            <a:off x="3324161" y="4422808"/>
            <a:ext cx="5757197" cy="1077218"/>
          </a:xfrm>
          <a:prstGeom prst="rect">
            <a:avLst/>
          </a:prstGeom>
          <a:noFill/>
        </p:spPr>
        <p:txBody>
          <a:bodyPr wrap="square" rtlCol="0">
            <a:spAutoFit/>
          </a:bodyPr>
          <a:lstStyle/>
          <a:p>
            <a:pPr lvl="0" algn="ctr">
              <a:defRPr/>
            </a:pPr>
            <a:r>
              <a:rPr lang="en-US" sz="3200" b="1" dirty="0">
                <a:solidFill>
                  <a:schemeClr val="accent5">
                    <a:lumMod val="50000"/>
                  </a:schemeClr>
                </a:solidFill>
                <a:effectLst>
                  <a:outerShdw blurRad="38100" dist="38100" dir="2700000" algn="tl">
                    <a:srgbClr val="000000">
                      <a:alpha val="43137"/>
                    </a:srgbClr>
                  </a:outerShdw>
                </a:effectLst>
              </a:rPr>
              <a:t>DESAROOLLO DE CASO DE ESTUDIO PROPUESTO</a:t>
            </a:r>
          </a:p>
        </p:txBody>
      </p:sp>
      <p:sp>
        <p:nvSpPr>
          <p:cNvPr id="40" name="TextBox 115">
            <a:extLst>
              <a:ext uri="{FF2B5EF4-FFF2-40B4-BE49-F238E27FC236}">
                <a16:creationId xmlns:a16="http://schemas.microsoft.com/office/drawing/2014/main" id="{4F9DA2C4-724F-4188-BDBC-048CB7B9C088}"/>
              </a:ext>
            </a:extLst>
          </p:cNvPr>
          <p:cNvSpPr txBox="1"/>
          <p:nvPr/>
        </p:nvSpPr>
        <p:spPr>
          <a:xfrm>
            <a:off x="3324161" y="1312543"/>
            <a:ext cx="5588526"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F05834"/>
                </a:solidFill>
                <a:effectLst>
                  <a:outerShdw blurRad="38100" dist="38100" dir="2700000" algn="tl">
                    <a:srgbClr val="000000">
                      <a:alpha val="43137"/>
                    </a:srgbClr>
                  </a:outerShdw>
                </a:effectLst>
                <a:latin typeface="Calibri"/>
              </a:rPr>
              <a:t>ELEMENTOS DEL DIAGRAMA DE CLASE</a:t>
            </a:r>
            <a:endParaRPr kumimoji="0" lang="en-US" sz="3200" b="1" i="0" u="none" strike="noStrike" kern="1200" cap="none" spc="0" normalizeH="0" baseline="0" noProof="0" dirty="0">
              <a:ln>
                <a:noFill/>
              </a:ln>
              <a:solidFill>
                <a:srgbClr val="F05834"/>
              </a:solidFill>
              <a:effectLst>
                <a:outerShdw blurRad="38100" dist="38100" dir="2700000" algn="tl">
                  <a:srgbClr val="000000">
                    <a:alpha val="43137"/>
                  </a:srgbClr>
                </a:outerShdw>
              </a:effectLst>
              <a:uLnTx/>
              <a:uFillTx/>
              <a:latin typeface="Calibri"/>
              <a:ea typeface="+mn-ea"/>
              <a:cs typeface="+mn-cs"/>
            </a:endParaRPr>
          </a:p>
        </p:txBody>
      </p:sp>
      <p:sp>
        <p:nvSpPr>
          <p:cNvPr id="46" name="Freeform 158">
            <a:hlinkClick r:id="rId7" action="ppaction://hlinksldjump" tooltip="Ir a la diapositiva Variables" highlightClick="1">
              <a:snd r:embed="rId8" name="click.wav"/>
            </a:hlinkClick>
            <a:extLst>
              <a:ext uri="{FF2B5EF4-FFF2-40B4-BE49-F238E27FC236}">
                <a16:creationId xmlns:a16="http://schemas.microsoft.com/office/drawing/2014/main" id="{E0D1A254-80B7-4D3E-AB2C-640B652BCDFE}"/>
              </a:ext>
            </a:extLst>
          </p:cNvPr>
          <p:cNvSpPr>
            <a:spLocks/>
          </p:cNvSpPr>
          <p:nvPr>
            <p:custDataLst>
              <p:tags r:id="rId1"/>
            </p:custDataLst>
          </p:nvPr>
        </p:nvSpPr>
        <p:spPr bwMode="auto">
          <a:xfrm>
            <a:off x="9470324" y="1514016"/>
            <a:ext cx="1049062" cy="485775"/>
          </a:xfrm>
          <a:custGeom>
            <a:avLst/>
            <a:gdLst>
              <a:gd name="T0" fmla="*/ 3251 w 4008"/>
              <a:gd name="T1" fmla="*/ 0 h 1225"/>
              <a:gd name="T2" fmla="*/ 3338 w 4008"/>
              <a:gd name="T3" fmla="*/ 12 h 1225"/>
              <a:gd name="T4" fmla="*/ 3418 w 4008"/>
              <a:gd name="T5" fmla="*/ 46 h 1225"/>
              <a:gd name="T6" fmla="*/ 3481 w 4008"/>
              <a:gd name="T7" fmla="*/ 94 h 1225"/>
              <a:gd name="T8" fmla="*/ 3544 w 4008"/>
              <a:gd name="T9" fmla="*/ 144 h 1225"/>
              <a:gd name="T10" fmla="*/ 3613 w 4008"/>
              <a:gd name="T11" fmla="*/ 200 h 1225"/>
              <a:gd name="T12" fmla="*/ 3687 w 4008"/>
              <a:gd name="T13" fmla="*/ 260 h 1225"/>
              <a:gd name="T14" fmla="*/ 3760 w 4008"/>
              <a:gd name="T15" fmla="*/ 321 h 1225"/>
              <a:gd name="T16" fmla="*/ 3831 w 4008"/>
              <a:gd name="T17" fmla="*/ 381 h 1225"/>
              <a:gd name="T18" fmla="*/ 3894 w 4008"/>
              <a:gd name="T19" fmla="*/ 438 h 1225"/>
              <a:gd name="T20" fmla="*/ 3946 w 4008"/>
              <a:gd name="T21" fmla="*/ 489 h 1225"/>
              <a:gd name="T22" fmla="*/ 3985 w 4008"/>
              <a:gd name="T23" fmla="*/ 533 h 1225"/>
              <a:gd name="T24" fmla="*/ 4006 w 4008"/>
              <a:gd name="T25" fmla="*/ 567 h 1225"/>
              <a:gd name="T26" fmla="*/ 4006 w 4008"/>
              <a:gd name="T27" fmla="*/ 592 h 1225"/>
              <a:gd name="T28" fmla="*/ 3985 w 4008"/>
              <a:gd name="T29" fmla="*/ 626 h 1225"/>
              <a:gd name="T30" fmla="*/ 3947 w 4008"/>
              <a:gd name="T31" fmla="*/ 672 h 1225"/>
              <a:gd name="T32" fmla="*/ 3895 w 4008"/>
              <a:gd name="T33" fmla="*/ 728 h 1225"/>
              <a:gd name="T34" fmla="*/ 3833 w 4008"/>
              <a:gd name="T35" fmla="*/ 792 h 1225"/>
              <a:gd name="T36" fmla="*/ 3764 w 4008"/>
              <a:gd name="T37" fmla="*/ 859 h 1225"/>
              <a:gd name="T38" fmla="*/ 3691 w 4008"/>
              <a:gd name="T39" fmla="*/ 927 h 1225"/>
              <a:gd name="T40" fmla="*/ 3618 w 4008"/>
              <a:gd name="T41" fmla="*/ 994 h 1225"/>
              <a:gd name="T42" fmla="*/ 3548 w 4008"/>
              <a:gd name="T43" fmla="*/ 1059 h 1225"/>
              <a:gd name="T44" fmla="*/ 3485 w 4008"/>
              <a:gd name="T45" fmla="*/ 1116 h 1225"/>
              <a:gd name="T46" fmla="*/ 3426 w 4008"/>
              <a:gd name="T47" fmla="*/ 1166 h 1225"/>
              <a:gd name="T48" fmla="*/ 3357 w 4008"/>
              <a:gd name="T49" fmla="*/ 1203 h 1225"/>
              <a:gd name="T50" fmla="*/ 3282 w 4008"/>
              <a:gd name="T51" fmla="*/ 1223 h 1225"/>
              <a:gd name="T52" fmla="*/ 129 w 4008"/>
              <a:gd name="T53" fmla="*/ 1225 h 1225"/>
              <a:gd name="T54" fmla="*/ 72 w 4008"/>
              <a:gd name="T55" fmla="*/ 1212 h 1225"/>
              <a:gd name="T56" fmla="*/ 28 w 4008"/>
              <a:gd name="T57" fmla="*/ 1176 h 1225"/>
              <a:gd name="T58" fmla="*/ 4 w 4008"/>
              <a:gd name="T59" fmla="*/ 1125 h 1225"/>
              <a:gd name="T60" fmla="*/ 0 w 4008"/>
              <a:gd name="T61" fmla="*/ 129 h 1225"/>
              <a:gd name="T62" fmla="*/ 13 w 4008"/>
              <a:gd name="T63" fmla="*/ 73 h 1225"/>
              <a:gd name="T64" fmla="*/ 49 w 4008"/>
              <a:gd name="T65" fmla="*/ 29 h 1225"/>
              <a:gd name="T66" fmla="*/ 98 w 4008"/>
              <a:gd name="T67" fmla="*/ 3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08" h="1225">
                <a:moveTo>
                  <a:pt x="129" y="0"/>
                </a:moveTo>
                <a:lnTo>
                  <a:pt x="3251" y="0"/>
                </a:lnTo>
                <a:lnTo>
                  <a:pt x="3295" y="3"/>
                </a:lnTo>
                <a:lnTo>
                  <a:pt x="3338" y="12"/>
                </a:lnTo>
                <a:lnTo>
                  <a:pt x="3379" y="27"/>
                </a:lnTo>
                <a:lnTo>
                  <a:pt x="3418" y="46"/>
                </a:lnTo>
                <a:lnTo>
                  <a:pt x="3453" y="72"/>
                </a:lnTo>
                <a:lnTo>
                  <a:pt x="3481" y="94"/>
                </a:lnTo>
                <a:lnTo>
                  <a:pt x="3511" y="118"/>
                </a:lnTo>
                <a:lnTo>
                  <a:pt x="3544" y="144"/>
                </a:lnTo>
                <a:lnTo>
                  <a:pt x="3578" y="172"/>
                </a:lnTo>
                <a:lnTo>
                  <a:pt x="3613" y="200"/>
                </a:lnTo>
                <a:lnTo>
                  <a:pt x="3650" y="230"/>
                </a:lnTo>
                <a:lnTo>
                  <a:pt x="3687" y="260"/>
                </a:lnTo>
                <a:lnTo>
                  <a:pt x="3724" y="290"/>
                </a:lnTo>
                <a:lnTo>
                  <a:pt x="3760" y="321"/>
                </a:lnTo>
                <a:lnTo>
                  <a:pt x="3797" y="351"/>
                </a:lnTo>
                <a:lnTo>
                  <a:pt x="3831" y="381"/>
                </a:lnTo>
                <a:lnTo>
                  <a:pt x="3863" y="410"/>
                </a:lnTo>
                <a:lnTo>
                  <a:pt x="3894" y="438"/>
                </a:lnTo>
                <a:lnTo>
                  <a:pt x="3922" y="464"/>
                </a:lnTo>
                <a:lnTo>
                  <a:pt x="3946" y="489"/>
                </a:lnTo>
                <a:lnTo>
                  <a:pt x="3967" y="512"/>
                </a:lnTo>
                <a:lnTo>
                  <a:pt x="3985" y="533"/>
                </a:lnTo>
                <a:lnTo>
                  <a:pt x="3997" y="551"/>
                </a:lnTo>
                <a:lnTo>
                  <a:pt x="4006" y="567"/>
                </a:lnTo>
                <a:lnTo>
                  <a:pt x="4008" y="581"/>
                </a:lnTo>
                <a:lnTo>
                  <a:pt x="4006" y="592"/>
                </a:lnTo>
                <a:lnTo>
                  <a:pt x="3997" y="608"/>
                </a:lnTo>
                <a:lnTo>
                  <a:pt x="3985" y="626"/>
                </a:lnTo>
                <a:lnTo>
                  <a:pt x="3968" y="648"/>
                </a:lnTo>
                <a:lnTo>
                  <a:pt x="3947" y="672"/>
                </a:lnTo>
                <a:lnTo>
                  <a:pt x="3922" y="699"/>
                </a:lnTo>
                <a:lnTo>
                  <a:pt x="3895" y="728"/>
                </a:lnTo>
                <a:lnTo>
                  <a:pt x="3865" y="759"/>
                </a:lnTo>
                <a:lnTo>
                  <a:pt x="3833" y="792"/>
                </a:lnTo>
                <a:lnTo>
                  <a:pt x="3799" y="825"/>
                </a:lnTo>
                <a:lnTo>
                  <a:pt x="3764" y="859"/>
                </a:lnTo>
                <a:lnTo>
                  <a:pt x="3727" y="893"/>
                </a:lnTo>
                <a:lnTo>
                  <a:pt x="3691" y="927"/>
                </a:lnTo>
                <a:lnTo>
                  <a:pt x="3653" y="961"/>
                </a:lnTo>
                <a:lnTo>
                  <a:pt x="3618" y="994"/>
                </a:lnTo>
                <a:lnTo>
                  <a:pt x="3582" y="1027"/>
                </a:lnTo>
                <a:lnTo>
                  <a:pt x="3548" y="1059"/>
                </a:lnTo>
                <a:lnTo>
                  <a:pt x="3515" y="1088"/>
                </a:lnTo>
                <a:lnTo>
                  <a:pt x="3485" y="1116"/>
                </a:lnTo>
                <a:lnTo>
                  <a:pt x="3457" y="1141"/>
                </a:lnTo>
                <a:lnTo>
                  <a:pt x="3426" y="1166"/>
                </a:lnTo>
                <a:lnTo>
                  <a:pt x="3392" y="1187"/>
                </a:lnTo>
                <a:lnTo>
                  <a:pt x="3357" y="1203"/>
                </a:lnTo>
                <a:lnTo>
                  <a:pt x="3319" y="1215"/>
                </a:lnTo>
                <a:lnTo>
                  <a:pt x="3282" y="1223"/>
                </a:lnTo>
                <a:lnTo>
                  <a:pt x="3242" y="1225"/>
                </a:lnTo>
                <a:lnTo>
                  <a:pt x="129" y="1225"/>
                </a:lnTo>
                <a:lnTo>
                  <a:pt x="98" y="1221"/>
                </a:lnTo>
                <a:lnTo>
                  <a:pt x="72" y="1212"/>
                </a:lnTo>
                <a:lnTo>
                  <a:pt x="49" y="1196"/>
                </a:lnTo>
                <a:lnTo>
                  <a:pt x="28" y="1176"/>
                </a:lnTo>
                <a:lnTo>
                  <a:pt x="13" y="1152"/>
                </a:lnTo>
                <a:lnTo>
                  <a:pt x="4" y="1125"/>
                </a:lnTo>
                <a:lnTo>
                  <a:pt x="0" y="1096"/>
                </a:lnTo>
                <a:lnTo>
                  <a:pt x="0" y="129"/>
                </a:lnTo>
                <a:lnTo>
                  <a:pt x="4" y="100"/>
                </a:lnTo>
                <a:lnTo>
                  <a:pt x="13" y="73"/>
                </a:lnTo>
                <a:lnTo>
                  <a:pt x="28" y="49"/>
                </a:lnTo>
                <a:lnTo>
                  <a:pt x="49" y="29"/>
                </a:lnTo>
                <a:lnTo>
                  <a:pt x="72" y="13"/>
                </a:lnTo>
                <a:lnTo>
                  <a:pt x="98" y="3"/>
                </a:lnTo>
                <a:lnTo>
                  <a:pt x="129" y="0"/>
                </a:lnTo>
                <a:close/>
              </a:path>
            </a:pathLst>
          </a:custGeom>
          <a:solidFill>
            <a:srgbClr val="F05834"/>
          </a:solidFill>
          <a:ln w="19050">
            <a:solidFill>
              <a:schemeClr val="accent1"/>
            </a:solidFill>
            <a:prstDash val="solid"/>
            <a:round/>
            <a:headEnd/>
            <a:tailEnd/>
          </a:ln>
          <a:scene3d>
            <a:camera prst="orthographicFront"/>
            <a:lightRig rig="threePt" dir="t"/>
          </a:scene3d>
          <a:sp3d>
            <a:bevelT prst="angle"/>
          </a:sp3d>
        </p:spPr>
        <p:txBody>
          <a:bodyPr vert="horz" wrap="none" lIns="91440" tIns="36000" rIns="216000" bIns="45720" numCol="1" anchor="ctr" anchorCtr="1"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VER</a:t>
            </a:r>
            <a:endParaRPr lang="ru-RU"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8" name="Freeform 158">
            <a:hlinkClick r:id="rId9" action="ppaction://hlinksldjump" highlightClick="1">
              <a:snd r:embed="rId8" name="click.wav"/>
            </a:hlinkClick>
            <a:hlinkHover r:id="" action="ppaction://noaction" highlightClick="1"/>
            <a:extLst>
              <a:ext uri="{FF2B5EF4-FFF2-40B4-BE49-F238E27FC236}">
                <a16:creationId xmlns:a16="http://schemas.microsoft.com/office/drawing/2014/main" id="{E189B744-D8F4-49E6-B2E6-2BBD4B1642BD}"/>
              </a:ext>
            </a:extLst>
          </p:cNvPr>
          <p:cNvSpPr>
            <a:spLocks/>
          </p:cNvSpPr>
          <p:nvPr>
            <p:custDataLst>
              <p:tags r:id="rId2"/>
            </p:custDataLst>
          </p:nvPr>
        </p:nvSpPr>
        <p:spPr bwMode="auto">
          <a:xfrm>
            <a:off x="9470324" y="2544817"/>
            <a:ext cx="1049062" cy="485775"/>
          </a:xfrm>
          <a:custGeom>
            <a:avLst/>
            <a:gdLst>
              <a:gd name="T0" fmla="*/ 3251 w 4008"/>
              <a:gd name="T1" fmla="*/ 0 h 1225"/>
              <a:gd name="T2" fmla="*/ 3338 w 4008"/>
              <a:gd name="T3" fmla="*/ 12 h 1225"/>
              <a:gd name="T4" fmla="*/ 3418 w 4008"/>
              <a:gd name="T5" fmla="*/ 46 h 1225"/>
              <a:gd name="T6" fmla="*/ 3481 w 4008"/>
              <a:gd name="T7" fmla="*/ 94 h 1225"/>
              <a:gd name="T8" fmla="*/ 3544 w 4008"/>
              <a:gd name="T9" fmla="*/ 144 h 1225"/>
              <a:gd name="T10" fmla="*/ 3613 w 4008"/>
              <a:gd name="T11" fmla="*/ 200 h 1225"/>
              <a:gd name="T12" fmla="*/ 3687 w 4008"/>
              <a:gd name="T13" fmla="*/ 260 h 1225"/>
              <a:gd name="T14" fmla="*/ 3760 w 4008"/>
              <a:gd name="T15" fmla="*/ 321 h 1225"/>
              <a:gd name="T16" fmla="*/ 3831 w 4008"/>
              <a:gd name="T17" fmla="*/ 381 h 1225"/>
              <a:gd name="T18" fmla="*/ 3894 w 4008"/>
              <a:gd name="T19" fmla="*/ 438 h 1225"/>
              <a:gd name="T20" fmla="*/ 3946 w 4008"/>
              <a:gd name="T21" fmla="*/ 489 h 1225"/>
              <a:gd name="T22" fmla="*/ 3985 w 4008"/>
              <a:gd name="T23" fmla="*/ 533 h 1225"/>
              <a:gd name="T24" fmla="*/ 4006 w 4008"/>
              <a:gd name="T25" fmla="*/ 567 h 1225"/>
              <a:gd name="T26" fmla="*/ 4006 w 4008"/>
              <a:gd name="T27" fmla="*/ 592 h 1225"/>
              <a:gd name="T28" fmla="*/ 3985 w 4008"/>
              <a:gd name="T29" fmla="*/ 626 h 1225"/>
              <a:gd name="T30" fmla="*/ 3947 w 4008"/>
              <a:gd name="T31" fmla="*/ 672 h 1225"/>
              <a:gd name="T32" fmla="*/ 3895 w 4008"/>
              <a:gd name="T33" fmla="*/ 728 h 1225"/>
              <a:gd name="T34" fmla="*/ 3833 w 4008"/>
              <a:gd name="T35" fmla="*/ 792 h 1225"/>
              <a:gd name="T36" fmla="*/ 3764 w 4008"/>
              <a:gd name="T37" fmla="*/ 859 h 1225"/>
              <a:gd name="T38" fmla="*/ 3691 w 4008"/>
              <a:gd name="T39" fmla="*/ 927 h 1225"/>
              <a:gd name="T40" fmla="*/ 3618 w 4008"/>
              <a:gd name="T41" fmla="*/ 994 h 1225"/>
              <a:gd name="T42" fmla="*/ 3548 w 4008"/>
              <a:gd name="T43" fmla="*/ 1059 h 1225"/>
              <a:gd name="T44" fmla="*/ 3485 w 4008"/>
              <a:gd name="T45" fmla="*/ 1116 h 1225"/>
              <a:gd name="T46" fmla="*/ 3426 w 4008"/>
              <a:gd name="T47" fmla="*/ 1166 h 1225"/>
              <a:gd name="T48" fmla="*/ 3357 w 4008"/>
              <a:gd name="T49" fmla="*/ 1203 h 1225"/>
              <a:gd name="T50" fmla="*/ 3282 w 4008"/>
              <a:gd name="T51" fmla="*/ 1223 h 1225"/>
              <a:gd name="T52" fmla="*/ 129 w 4008"/>
              <a:gd name="T53" fmla="*/ 1225 h 1225"/>
              <a:gd name="T54" fmla="*/ 72 w 4008"/>
              <a:gd name="T55" fmla="*/ 1212 h 1225"/>
              <a:gd name="T56" fmla="*/ 28 w 4008"/>
              <a:gd name="T57" fmla="*/ 1176 h 1225"/>
              <a:gd name="T58" fmla="*/ 4 w 4008"/>
              <a:gd name="T59" fmla="*/ 1125 h 1225"/>
              <a:gd name="T60" fmla="*/ 0 w 4008"/>
              <a:gd name="T61" fmla="*/ 129 h 1225"/>
              <a:gd name="T62" fmla="*/ 13 w 4008"/>
              <a:gd name="T63" fmla="*/ 73 h 1225"/>
              <a:gd name="T64" fmla="*/ 49 w 4008"/>
              <a:gd name="T65" fmla="*/ 29 h 1225"/>
              <a:gd name="T66" fmla="*/ 98 w 4008"/>
              <a:gd name="T67" fmla="*/ 3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08" h="1225">
                <a:moveTo>
                  <a:pt x="129" y="0"/>
                </a:moveTo>
                <a:lnTo>
                  <a:pt x="3251" y="0"/>
                </a:lnTo>
                <a:lnTo>
                  <a:pt x="3295" y="3"/>
                </a:lnTo>
                <a:lnTo>
                  <a:pt x="3338" y="12"/>
                </a:lnTo>
                <a:lnTo>
                  <a:pt x="3379" y="27"/>
                </a:lnTo>
                <a:lnTo>
                  <a:pt x="3418" y="46"/>
                </a:lnTo>
                <a:lnTo>
                  <a:pt x="3453" y="72"/>
                </a:lnTo>
                <a:lnTo>
                  <a:pt x="3481" y="94"/>
                </a:lnTo>
                <a:lnTo>
                  <a:pt x="3511" y="118"/>
                </a:lnTo>
                <a:lnTo>
                  <a:pt x="3544" y="144"/>
                </a:lnTo>
                <a:lnTo>
                  <a:pt x="3578" y="172"/>
                </a:lnTo>
                <a:lnTo>
                  <a:pt x="3613" y="200"/>
                </a:lnTo>
                <a:lnTo>
                  <a:pt x="3650" y="230"/>
                </a:lnTo>
                <a:lnTo>
                  <a:pt x="3687" y="260"/>
                </a:lnTo>
                <a:lnTo>
                  <a:pt x="3724" y="290"/>
                </a:lnTo>
                <a:lnTo>
                  <a:pt x="3760" y="321"/>
                </a:lnTo>
                <a:lnTo>
                  <a:pt x="3797" y="351"/>
                </a:lnTo>
                <a:lnTo>
                  <a:pt x="3831" y="381"/>
                </a:lnTo>
                <a:lnTo>
                  <a:pt x="3863" y="410"/>
                </a:lnTo>
                <a:lnTo>
                  <a:pt x="3894" y="438"/>
                </a:lnTo>
                <a:lnTo>
                  <a:pt x="3922" y="464"/>
                </a:lnTo>
                <a:lnTo>
                  <a:pt x="3946" y="489"/>
                </a:lnTo>
                <a:lnTo>
                  <a:pt x="3967" y="512"/>
                </a:lnTo>
                <a:lnTo>
                  <a:pt x="3985" y="533"/>
                </a:lnTo>
                <a:lnTo>
                  <a:pt x="3997" y="551"/>
                </a:lnTo>
                <a:lnTo>
                  <a:pt x="4006" y="567"/>
                </a:lnTo>
                <a:lnTo>
                  <a:pt x="4008" y="581"/>
                </a:lnTo>
                <a:lnTo>
                  <a:pt x="4006" y="592"/>
                </a:lnTo>
                <a:lnTo>
                  <a:pt x="3997" y="608"/>
                </a:lnTo>
                <a:lnTo>
                  <a:pt x="3985" y="626"/>
                </a:lnTo>
                <a:lnTo>
                  <a:pt x="3968" y="648"/>
                </a:lnTo>
                <a:lnTo>
                  <a:pt x="3947" y="672"/>
                </a:lnTo>
                <a:lnTo>
                  <a:pt x="3922" y="699"/>
                </a:lnTo>
                <a:lnTo>
                  <a:pt x="3895" y="728"/>
                </a:lnTo>
                <a:lnTo>
                  <a:pt x="3865" y="759"/>
                </a:lnTo>
                <a:lnTo>
                  <a:pt x="3833" y="792"/>
                </a:lnTo>
                <a:lnTo>
                  <a:pt x="3799" y="825"/>
                </a:lnTo>
                <a:lnTo>
                  <a:pt x="3764" y="859"/>
                </a:lnTo>
                <a:lnTo>
                  <a:pt x="3727" y="893"/>
                </a:lnTo>
                <a:lnTo>
                  <a:pt x="3691" y="927"/>
                </a:lnTo>
                <a:lnTo>
                  <a:pt x="3653" y="961"/>
                </a:lnTo>
                <a:lnTo>
                  <a:pt x="3618" y="994"/>
                </a:lnTo>
                <a:lnTo>
                  <a:pt x="3582" y="1027"/>
                </a:lnTo>
                <a:lnTo>
                  <a:pt x="3548" y="1059"/>
                </a:lnTo>
                <a:lnTo>
                  <a:pt x="3515" y="1088"/>
                </a:lnTo>
                <a:lnTo>
                  <a:pt x="3485" y="1116"/>
                </a:lnTo>
                <a:lnTo>
                  <a:pt x="3457" y="1141"/>
                </a:lnTo>
                <a:lnTo>
                  <a:pt x="3426" y="1166"/>
                </a:lnTo>
                <a:lnTo>
                  <a:pt x="3392" y="1187"/>
                </a:lnTo>
                <a:lnTo>
                  <a:pt x="3357" y="1203"/>
                </a:lnTo>
                <a:lnTo>
                  <a:pt x="3319" y="1215"/>
                </a:lnTo>
                <a:lnTo>
                  <a:pt x="3282" y="1223"/>
                </a:lnTo>
                <a:lnTo>
                  <a:pt x="3242" y="1225"/>
                </a:lnTo>
                <a:lnTo>
                  <a:pt x="129" y="1225"/>
                </a:lnTo>
                <a:lnTo>
                  <a:pt x="98" y="1221"/>
                </a:lnTo>
                <a:lnTo>
                  <a:pt x="72" y="1212"/>
                </a:lnTo>
                <a:lnTo>
                  <a:pt x="49" y="1196"/>
                </a:lnTo>
                <a:lnTo>
                  <a:pt x="28" y="1176"/>
                </a:lnTo>
                <a:lnTo>
                  <a:pt x="13" y="1152"/>
                </a:lnTo>
                <a:lnTo>
                  <a:pt x="4" y="1125"/>
                </a:lnTo>
                <a:lnTo>
                  <a:pt x="0" y="1096"/>
                </a:lnTo>
                <a:lnTo>
                  <a:pt x="0" y="129"/>
                </a:lnTo>
                <a:lnTo>
                  <a:pt x="4" y="100"/>
                </a:lnTo>
                <a:lnTo>
                  <a:pt x="13" y="73"/>
                </a:lnTo>
                <a:lnTo>
                  <a:pt x="28" y="49"/>
                </a:lnTo>
                <a:lnTo>
                  <a:pt x="49" y="29"/>
                </a:lnTo>
                <a:lnTo>
                  <a:pt x="72" y="13"/>
                </a:lnTo>
                <a:lnTo>
                  <a:pt x="98" y="3"/>
                </a:lnTo>
                <a:lnTo>
                  <a:pt x="129" y="0"/>
                </a:lnTo>
                <a:close/>
              </a:path>
            </a:pathLst>
          </a:custGeom>
          <a:solidFill>
            <a:srgbClr val="77933C"/>
          </a:solidFill>
          <a:ln w="19050">
            <a:solidFill>
              <a:schemeClr val="accent1"/>
            </a:solidFill>
            <a:prstDash val="solid"/>
            <a:round/>
            <a:headEnd/>
            <a:tailEnd/>
          </a:ln>
          <a:scene3d>
            <a:camera prst="orthographicFront"/>
            <a:lightRig rig="threePt" dir="t"/>
          </a:scene3d>
          <a:sp3d>
            <a:bevelT prst="angle"/>
          </a:sp3d>
        </p:spPr>
        <p:txBody>
          <a:bodyPr vert="horz" wrap="none" lIns="91440" tIns="36000" rIns="216000" bIns="45720" numCol="1" anchor="ctr" anchorCtr="1"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VER</a:t>
            </a:r>
            <a:endParaRPr lang="ru-RU"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49" name="Freeform 158">
            <a:hlinkClick r:id="rId10" action="ppaction://hlinksldjump" highlightClick="1">
              <a:snd r:embed="rId8" name="click.wav"/>
            </a:hlinkClick>
            <a:extLst>
              <a:ext uri="{FF2B5EF4-FFF2-40B4-BE49-F238E27FC236}">
                <a16:creationId xmlns:a16="http://schemas.microsoft.com/office/drawing/2014/main" id="{A1C3C925-F3A3-4598-B277-E85B01B833E6}"/>
              </a:ext>
            </a:extLst>
          </p:cNvPr>
          <p:cNvSpPr>
            <a:spLocks/>
          </p:cNvSpPr>
          <p:nvPr>
            <p:custDataLst>
              <p:tags r:id="rId3"/>
            </p:custDataLst>
          </p:nvPr>
        </p:nvSpPr>
        <p:spPr bwMode="auto">
          <a:xfrm>
            <a:off x="9470324" y="3553108"/>
            <a:ext cx="1049062" cy="485775"/>
          </a:xfrm>
          <a:custGeom>
            <a:avLst/>
            <a:gdLst>
              <a:gd name="T0" fmla="*/ 3251 w 4008"/>
              <a:gd name="T1" fmla="*/ 0 h 1225"/>
              <a:gd name="T2" fmla="*/ 3338 w 4008"/>
              <a:gd name="T3" fmla="*/ 12 h 1225"/>
              <a:gd name="T4" fmla="*/ 3418 w 4008"/>
              <a:gd name="T5" fmla="*/ 46 h 1225"/>
              <a:gd name="T6" fmla="*/ 3481 w 4008"/>
              <a:gd name="T7" fmla="*/ 94 h 1225"/>
              <a:gd name="T8" fmla="*/ 3544 w 4008"/>
              <a:gd name="T9" fmla="*/ 144 h 1225"/>
              <a:gd name="T10" fmla="*/ 3613 w 4008"/>
              <a:gd name="T11" fmla="*/ 200 h 1225"/>
              <a:gd name="T12" fmla="*/ 3687 w 4008"/>
              <a:gd name="T13" fmla="*/ 260 h 1225"/>
              <a:gd name="T14" fmla="*/ 3760 w 4008"/>
              <a:gd name="T15" fmla="*/ 321 h 1225"/>
              <a:gd name="T16" fmla="*/ 3831 w 4008"/>
              <a:gd name="T17" fmla="*/ 381 h 1225"/>
              <a:gd name="T18" fmla="*/ 3894 w 4008"/>
              <a:gd name="T19" fmla="*/ 438 h 1225"/>
              <a:gd name="T20" fmla="*/ 3946 w 4008"/>
              <a:gd name="T21" fmla="*/ 489 h 1225"/>
              <a:gd name="T22" fmla="*/ 3985 w 4008"/>
              <a:gd name="T23" fmla="*/ 533 h 1225"/>
              <a:gd name="T24" fmla="*/ 4006 w 4008"/>
              <a:gd name="T25" fmla="*/ 567 h 1225"/>
              <a:gd name="T26" fmla="*/ 4006 w 4008"/>
              <a:gd name="T27" fmla="*/ 592 h 1225"/>
              <a:gd name="T28" fmla="*/ 3985 w 4008"/>
              <a:gd name="T29" fmla="*/ 626 h 1225"/>
              <a:gd name="T30" fmla="*/ 3947 w 4008"/>
              <a:gd name="T31" fmla="*/ 672 h 1225"/>
              <a:gd name="T32" fmla="*/ 3895 w 4008"/>
              <a:gd name="T33" fmla="*/ 728 h 1225"/>
              <a:gd name="T34" fmla="*/ 3833 w 4008"/>
              <a:gd name="T35" fmla="*/ 792 h 1225"/>
              <a:gd name="T36" fmla="*/ 3764 w 4008"/>
              <a:gd name="T37" fmla="*/ 859 h 1225"/>
              <a:gd name="T38" fmla="*/ 3691 w 4008"/>
              <a:gd name="T39" fmla="*/ 927 h 1225"/>
              <a:gd name="T40" fmla="*/ 3618 w 4008"/>
              <a:gd name="T41" fmla="*/ 994 h 1225"/>
              <a:gd name="T42" fmla="*/ 3548 w 4008"/>
              <a:gd name="T43" fmla="*/ 1059 h 1225"/>
              <a:gd name="T44" fmla="*/ 3485 w 4008"/>
              <a:gd name="T45" fmla="*/ 1116 h 1225"/>
              <a:gd name="T46" fmla="*/ 3426 w 4008"/>
              <a:gd name="T47" fmla="*/ 1166 h 1225"/>
              <a:gd name="T48" fmla="*/ 3357 w 4008"/>
              <a:gd name="T49" fmla="*/ 1203 h 1225"/>
              <a:gd name="T50" fmla="*/ 3282 w 4008"/>
              <a:gd name="T51" fmla="*/ 1223 h 1225"/>
              <a:gd name="T52" fmla="*/ 129 w 4008"/>
              <a:gd name="T53" fmla="*/ 1225 h 1225"/>
              <a:gd name="T54" fmla="*/ 72 w 4008"/>
              <a:gd name="T55" fmla="*/ 1212 h 1225"/>
              <a:gd name="T56" fmla="*/ 28 w 4008"/>
              <a:gd name="T57" fmla="*/ 1176 h 1225"/>
              <a:gd name="T58" fmla="*/ 4 w 4008"/>
              <a:gd name="T59" fmla="*/ 1125 h 1225"/>
              <a:gd name="T60" fmla="*/ 0 w 4008"/>
              <a:gd name="T61" fmla="*/ 129 h 1225"/>
              <a:gd name="T62" fmla="*/ 13 w 4008"/>
              <a:gd name="T63" fmla="*/ 73 h 1225"/>
              <a:gd name="T64" fmla="*/ 49 w 4008"/>
              <a:gd name="T65" fmla="*/ 29 h 1225"/>
              <a:gd name="T66" fmla="*/ 98 w 4008"/>
              <a:gd name="T67" fmla="*/ 3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08" h="1225">
                <a:moveTo>
                  <a:pt x="129" y="0"/>
                </a:moveTo>
                <a:lnTo>
                  <a:pt x="3251" y="0"/>
                </a:lnTo>
                <a:lnTo>
                  <a:pt x="3295" y="3"/>
                </a:lnTo>
                <a:lnTo>
                  <a:pt x="3338" y="12"/>
                </a:lnTo>
                <a:lnTo>
                  <a:pt x="3379" y="27"/>
                </a:lnTo>
                <a:lnTo>
                  <a:pt x="3418" y="46"/>
                </a:lnTo>
                <a:lnTo>
                  <a:pt x="3453" y="72"/>
                </a:lnTo>
                <a:lnTo>
                  <a:pt x="3481" y="94"/>
                </a:lnTo>
                <a:lnTo>
                  <a:pt x="3511" y="118"/>
                </a:lnTo>
                <a:lnTo>
                  <a:pt x="3544" y="144"/>
                </a:lnTo>
                <a:lnTo>
                  <a:pt x="3578" y="172"/>
                </a:lnTo>
                <a:lnTo>
                  <a:pt x="3613" y="200"/>
                </a:lnTo>
                <a:lnTo>
                  <a:pt x="3650" y="230"/>
                </a:lnTo>
                <a:lnTo>
                  <a:pt x="3687" y="260"/>
                </a:lnTo>
                <a:lnTo>
                  <a:pt x="3724" y="290"/>
                </a:lnTo>
                <a:lnTo>
                  <a:pt x="3760" y="321"/>
                </a:lnTo>
                <a:lnTo>
                  <a:pt x="3797" y="351"/>
                </a:lnTo>
                <a:lnTo>
                  <a:pt x="3831" y="381"/>
                </a:lnTo>
                <a:lnTo>
                  <a:pt x="3863" y="410"/>
                </a:lnTo>
                <a:lnTo>
                  <a:pt x="3894" y="438"/>
                </a:lnTo>
                <a:lnTo>
                  <a:pt x="3922" y="464"/>
                </a:lnTo>
                <a:lnTo>
                  <a:pt x="3946" y="489"/>
                </a:lnTo>
                <a:lnTo>
                  <a:pt x="3967" y="512"/>
                </a:lnTo>
                <a:lnTo>
                  <a:pt x="3985" y="533"/>
                </a:lnTo>
                <a:lnTo>
                  <a:pt x="3997" y="551"/>
                </a:lnTo>
                <a:lnTo>
                  <a:pt x="4006" y="567"/>
                </a:lnTo>
                <a:lnTo>
                  <a:pt x="4008" y="581"/>
                </a:lnTo>
                <a:lnTo>
                  <a:pt x="4006" y="592"/>
                </a:lnTo>
                <a:lnTo>
                  <a:pt x="3997" y="608"/>
                </a:lnTo>
                <a:lnTo>
                  <a:pt x="3985" y="626"/>
                </a:lnTo>
                <a:lnTo>
                  <a:pt x="3968" y="648"/>
                </a:lnTo>
                <a:lnTo>
                  <a:pt x="3947" y="672"/>
                </a:lnTo>
                <a:lnTo>
                  <a:pt x="3922" y="699"/>
                </a:lnTo>
                <a:lnTo>
                  <a:pt x="3895" y="728"/>
                </a:lnTo>
                <a:lnTo>
                  <a:pt x="3865" y="759"/>
                </a:lnTo>
                <a:lnTo>
                  <a:pt x="3833" y="792"/>
                </a:lnTo>
                <a:lnTo>
                  <a:pt x="3799" y="825"/>
                </a:lnTo>
                <a:lnTo>
                  <a:pt x="3764" y="859"/>
                </a:lnTo>
                <a:lnTo>
                  <a:pt x="3727" y="893"/>
                </a:lnTo>
                <a:lnTo>
                  <a:pt x="3691" y="927"/>
                </a:lnTo>
                <a:lnTo>
                  <a:pt x="3653" y="961"/>
                </a:lnTo>
                <a:lnTo>
                  <a:pt x="3618" y="994"/>
                </a:lnTo>
                <a:lnTo>
                  <a:pt x="3582" y="1027"/>
                </a:lnTo>
                <a:lnTo>
                  <a:pt x="3548" y="1059"/>
                </a:lnTo>
                <a:lnTo>
                  <a:pt x="3515" y="1088"/>
                </a:lnTo>
                <a:lnTo>
                  <a:pt x="3485" y="1116"/>
                </a:lnTo>
                <a:lnTo>
                  <a:pt x="3457" y="1141"/>
                </a:lnTo>
                <a:lnTo>
                  <a:pt x="3426" y="1166"/>
                </a:lnTo>
                <a:lnTo>
                  <a:pt x="3392" y="1187"/>
                </a:lnTo>
                <a:lnTo>
                  <a:pt x="3357" y="1203"/>
                </a:lnTo>
                <a:lnTo>
                  <a:pt x="3319" y="1215"/>
                </a:lnTo>
                <a:lnTo>
                  <a:pt x="3282" y="1223"/>
                </a:lnTo>
                <a:lnTo>
                  <a:pt x="3242" y="1225"/>
                </a:lnTo>
                <a:lnTo>
                  <a:pt x="129" y="1225"/>
                </a:lnTo>
                <a:lnTo>
                  <a:pt x="98" y="1221"/>
                </a:lnTo>
                <a:lnTo>
                  <a:pt x="72" y="1212"/>
                </a:lnTo>
                <a:lnTo>
                  <a:pt x="49" y="1196"/>
                </a:lnTo>
                <a:lnTo>
                  <a:pt x="28" y="1176"/>
                </a:lnTo>
                <a:lnTo>
                  <a:pt x="13" y="1152"/>
                </a:lnTo>
                <a:lnTo>
                  <a:pt x="4" y="1125"/>
                </a:lnTo>
                <a:lnTo>
                  <a:pt x="0" y="1096"/>
                </a:lnTo>
                <a:lnTo>
                  <a:pt x="0" y="129"/>
                </a:lnTo>
                <a:lnTo>
                  <a:pt x="4" y="100"/>
                </a:lnTo>
                <a:lnTo>
                  <a:pt x="13" y="73"/>
                </a:lnTo>
                <a:lnTo>
                  <a:pt x="28" y="49"/>
                </a:lnTo>
                <a:lnTo>
                  <a:pt x="49" y="29"/>
                </a:lnTo>
                <a:lnTo>
                  <a:pt x="72" y="13"/>
                </a:lnTo>
                <a:lnTo>
                  <a:pt x="98" y="3"/>
                </a:lnTo>
                <a:lnTo>
                  <a:pt x="129" y="0"/>
                </a:lnTo>
                <a:close/>
              </a:path>
            </a:pathLst>
          </a:custGeom>
          <a:solidFill>
            <a:srgbClr val="FFC000"/>
          </a:solidFill>
          <a:ln w="19050">
            <a:solidFill>
              <a:schemeClr val="accent1"/>
            </a:solidFill>
            <a:prstDash val="solid"/>
            <a:round/>
            <a:headEnd/>
            <a:tailEnd/>
          </a:ln>
          <a:scene3d>
            <a:camera prst="orthographicFront"/>
            <a:lightRig rig="threePt" dir="t"/>
          </a:scene3d>
          <a:sp3d>
            <a:bevelT prst="angle"/>
          </a:sp3d>
        </p:spPr>
        <p:txBody>
          <a:bodyPr vert="horz" wrap="none" lIns="91440" tIns="36000" rIns="216000" bIns="45720" numCol="1" anchor="ctr" anchorCtr="1"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VER</a:t>
            </a:r>
            <a:endParaRPr lang="ru-RU"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0" name="Freeform 158">
            <a:hlinkClick r:id="rId11" action="ppaction://hlinksldjump" highlightClick="1">
              <a:snd r:embed="rId8" name="click.wav"/>
            </a:hlinkClick>
            <a:extLst>
              <a:ext uri="{FF2B5EF4-FFF2-40B4-BE49-F238E27FC236}">
                <a16:creationId xmlns:a16="http://schemas.microsoft.com/office/drawing/2014/main" id="{55D0305F-840A-48EC-A4C6-9BEAAFE1A7CC}"/>
              </a:ext>
            </a:extLst>
          </p:cNvPr>
          <p:cNvSpPr>
            <a:spLocks/>
          </p:cNvSpPr>
          <p:nvPr>
            <p:custDataLst>
              <p:tags r:id="rId4"/>
            </p:custDataLst>
          </p:nvPr>
        </p:nvSpPr>
        <p:spPr bwMode="auto">
          <a:xfrm>
            <a:off x="9470324" y="4705416"/>
            <a:ext cx="1049062" cy="485775"/>
          </a:xfrm>
          <a:custGeom>
            <a:avLst/>
            <a:gdLst>
              <a:gd name="T0" fmla="*/ 3251 w 4008"/>
              <a:gd name="T1" fmla="*/ 0 h 1225"/>
              <a:gd name="T2" fmla="*/ 3338 w 4008"/>
              <a:gd name="T3" fmla="*/ 12 h 1225"/>
              <a:gd name="T4" fmla="*/ 3418 w 4008"/>
              <a:gd name="T5" fmla="*/ 46 h 1225"/>
              <a:gd name="T6" fmla="*/ 3481 w 4008"/>
              <a:gd name="T7" fmla="*/ 94 h 1225"/>
              <a:gd name="T8" fmla="*/ 3544 w 4008"/>
              <a:gd name="T9" fmla="*/ 144 h 1225"/>
              <a:gd name="T10" fmla="*/ 3613 w 4008"/>
              <a:gd name="T11" fmla="*/ 200 h 1225"/>
              <a:gd name="T12" fmla="*/ 3687 w 4008"/>
              <a:gd name="T13" fmla="*/ 260 h 1225"/>
              <a:gd name="T14" fmla="*/ 3760 w 4008"/>
              <a:gd name="T15" fmla="*/ 321 h 1225"/>
              <a:gd name="T16" fmla="*/ 3831 w 4008"/>
              <a:gd name="T17" fmla="*/ 381 h 1225"/>
              <a:gd name="T18" fmla="*/ 3894 w 4008"/>
              <a:gd name="T19" fmla="*/ 438 h 1225"/>
              <a:gd name="T20" fmla="*/ 3946 w 4008"/>
              <a:gd name="T21" fmla="*/ 489 h 1225"/>
              <a:gd name="T22" fmla="*/ 3985 w 4008"/>
              <a:gd name="T23" fmla="*/ 533 h 1225"/>
              <a:gd name="T24" fmla="*/ 4006 w 4008"/>
              <a:gd name="T25" fmla="*/ 567 h 1225"/>
              <a:gd name="T26" fmla="*/ 4006 w 4008"/>
              <a:gd name="T27" fmla="*/ 592 h 1225"/>
              <a:gd name="T28" fmla="*/ 3985 w 4008"/>
              <a:gd name="T29" fmla="*/ 626 h 1225"/>
              <a:gd name="T30" fmla="*/ 3947 w 4008"/>
              <a:gd name="T31" fmla="*/ 672 h 1225"/>
              <a:gd name="T32" fmla="*/ 3895 w 4008"/>
              <a:gd name="T33" fmla="*/ 728 h 1225"/>
              <a:gd name="T34" fmla="*/ 3833 w 4008"/>
              <a:gd name="T35" fmla="*/ 792 h 1225"/>
              <a:gd name="T36" fmla="*/ 3764 w 4008"/>
              <a:gd name="T37" fmla="*/ 859 h 1225"/>
              <a:gd name="T38" fmla="*/ 3691 w 4008"/>
              <a:gd name="T39" fmla="*/ 927 h 1225"/>
              <a:gd name="T40" fmla="*/ 3618 w 4008"/>
              <a:gd name="T41" fmla="*/ 994 h 1225"/>
              <a:gd name="T42" fmla="*/ 3548 w 4008"/>
              <a:gd name="T43" fmla="*/ 1059 h 1225"/>
              <a:gd name="T44" fmla="*/ 3485 w 4008"/>
              <a:gd name="T45" fmla="*/ 1116 h 1225"/>
              <a:gd name="T46" fmla="*/ 3426 w 4008"/>
              <a:gd name="T47" fmla="*/ 1166 h 1225"/>
              <a:gd name="T48" fmla="*/ 3357 w 4008"/>
              <a:gd name="T49" fmla="*/ 1203 h 1225"/>
              <a:gd name="T50" fmla="*/ 3282 w 4008"/>
              <a:gd name="T51" fmla="*/ 1223 h 1225"/>
              <a:gd name="T52" fmla="*/ 129 w 4008"/>
              <a:gd name="T53" fmla="*/ 1225 h 1225"/>
              <a:gd name="T54" fmla="*/ 72 w 4008"/>
              <a:gd name="T55" fmla="*/ 1212 h 1225"/>
              <a:gd name="T56" fmla="*/ 28 w 4008"/>
              <a:gd name="T57" fmla="*/ 1176 h 1225"/>
              <a:gd name="T58" fmla="*/ 4 w 4008"/>
              <a:gd name="T59" fmla="*/ 1125 h 1225"/>
              <a:gd name="T60" fmla="*/ 0 w 4008"/>
              <a:gd name="T61" fmla="*/ 129 h 1225"/>
              <a:gd name="T62" fmla="*/ 13 w 4008"/>
              <a:gd name="T63" fmla="*/ 73 h 1225"/>
              <a:gd name="T64" fmla="*/ 49 w 4008"/>
              <a:gd name="T65" fmla="*/ 29 h 1225"/>
              <a:gd name="T66" fmla="*/ 98 w 4008"/>
              <a:gd name="T67" fmla="*/ 3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08" h="1225">
                <a:moveTo>
                  <a:pt x="129" y="0"/>
                </a:moveTo>
                <a:lnTo>
                  <a:pt x="3251" y="0"/>
                </a:lnTo>
                <a:lnTo>
                  <a:pt x="3295" y="3"/>
                </a:lnTo>
                <a:lnTo>
                  <a:pt x="3338" y="12"/>
                </a:lnTo>
                <a:lnTo>
                  <a:pt x="3379" y="27"/>
                </a:lnTo>
                <a:lnTo>
                  <a:pt x="3418" y="46"/>
                </a:lnTo>
                <a:lnTo>
                  <a:pt x="3453" y="72"/>
                </a:lnTo>
                <a:lnTo>
                  <a:pt x="3481" y="94"/>
                </a:lnTo>
                <a:lnTo>
                  <a:pt x="3511" y="118"/>
                </a:lnTo>
                <a:lnTo>
                  <a:pt x="3544" y="144"/>
                </a:lnTo>
                <a:lnTo>
                  <a:pt x="3578" y="172"/>
                </a:lnTo>
                <a:lnTo>
                  <a:pt x="3613" y="200"/>
                </a:lnTo>
                <a:lnTo>
                  <a:pt x="3650" y="230"/>
                </a:lnTo>
                <a:lnTo>
                  <a:pt x="3687" y="260"/>
                </a:lnTo>
                <a:lnTo>
                  <a:pt x="3724" y="290"/>
                </a:lnTo>
                <a:lnTo>
                  <a:pt x="3760" y="321"/>
                </a:lnTo>
                <a:lnTo>
                  <a:pt x="3797" y="351"/>
                </a:lnTo>
                <a:lnTo>
                  <a:pt x="3831" y="381"/>
                </a:lnTo>
                <a:lnTo>
                  <a:pt x="3863" y="410"/>
                </a:lnTo>
                <a:lnTo>
                  <a:pt x="3894" y="438"/>
                </a:lnTo>
                <a:lnTo>
                  <a:pt x="3922" y="464"/>
                </a:lnTo>
                <a:lnTo>
                  <a:pt x="3946" y="489"/>
                </a:lnTo>
                <a:lnTo>
                  <a:pt x="3967" y="512"/>
                </a:lnTo>
                <a:lnTo>
                  <a:pt x="3985" y="533"/>
                </a:lnTo>
                <a:lnTo>
                  <a:pt x="3997" y="551"/>
                </a:lnTo>
                <a:lnTo>
                  <a:pt x="4006" y="567"/>
                </a:lnTo>
                <a:lnTo>
                  <a:pt x="4008" y="581"/>
                </a:lnTo>
                <a:lnTo>
                  <a:pt x="4006" y="592"/>
                </a:lnTo>
                <a:lnTo>
                  <a:pt x="3997" y="608"/>
                </a:lnTo>
                <a:lnTo>
                  <a:pt x="3985" y="626"/>
                </a:lnTo>
                <a:lnTo>
                  <a:pt x="3968" y="648"/>
                </a:lnTo>
                <a:lnTo>
                  <a:pt x="3947" y="672"/>
                </a:lnTo>
                <a:lnTo>
                  <a:pt x="3922" y="699"/>
                </a:lnTo>
                <a:lnTo>
                  <a:pt x="3895" y="728"/>
                </a:lnTo>
                <a:lnTo>
                  <a:pt x="3865" y="759"/>
                </a:lnTo>
                <a:lnTo>
                  <a:pt x="3833" y="792"/>
                </a:lnTo>
                <a:lnTo>
                  <a:pt x="3799" y="825"/>
                </a:lnTo>
                <a:lnTo>
                  <a:pt x="3764" y="859"/>
                </a:lnTo>
                <a:lnTo>
                  <a:pt x="3727" y="893"/>
                </a:lnTo>
                <a:lnTo>
                  <a:pt x="3691" y="927"/>
                </a:lnTo>
                <a:lnTo>
                  <a:pt x="3653" y="961"/>
                </a:lnTo>
                <a:lnTo>
                  <a:pt x="3618" y="994"/>
                </a:lnTo>
                <a:lnTo>
                  <a:pt x="3582" y="1027"/>
                </a:lnTo>
                <a:lnTo>
                  <a:pt x="3548" y="1059"/>
                </a:lnTo>
                <a:lnTo>
                  <a:pt x="3515" y="1088"/>
                </a:lnTo>
                <a:lnTo>
                  <a:pt x="3485" y="1116"/>
                </a:lnTo>
                <a:lnTo>
                  <a:pt x="3457" y="1141"/>
                </a:lnTo>
                <a:lnTo>
                  <a:pt x="3426" y="1166"/>
                </a:lnTo>
                <a:lnTo>
                  <a:pt x="3392" y="1187"/>
                </a:lnTo>
                <a:lnTo>
                  <a:pt x="3357" y="1203"/>
                </a:lnTo>
                <a:lnTo>
                  <a:pt x="3319" y="1215"/>
                </a:lnTo>
                <a:lnTo>
                  <a:pt x="3282" y="1223"/>
                </a:lnTo>
                <a:lnTo>
                  <a:pt x="3242" y="1225"/>
                </a:lnTo>
                <a:lnTo>
                  <a:pt x="129" y="1225"/>
                </a:lnTo>
                <a:lnTo>
                  <a:pt x="98" y="1221"/>
                </a:lnTo>
                <a:lnTo>
                  <a:pt x="72" y="1212"/>
                </a:lnTo>
                <a:lnTo>
                  <a:pt x="49" y="1196"/>
                </a:lnTo>
                <a:lnTo>
                  <a:pt x="28" y="1176"/>
                </a:lnTo>
                <a:lnTo>
                  <a:pt x="13" y="1152"/>
                </a:lnTo>
                <a:lnTo>
                  <a:pt x="4" y="1125"/>
                </a:lnTo>
                <a:lnTo>
                  <a:pt x="0" y="1096"/>
                </a:lnTo>
                <a:lnTo>
                  <a:pt x="0" y="129"/>
                </a:lnTo>
                <a:lnTo>
                  <a:pt x="4" y="100"/>
                </a:lnTo>
                <a:lnTo>
                  <a:pt x="13" y="73"/>
                </a:lnTo>
                <a:lnTo>
                  <a:pt x="28" y="49"/>
                </a:lnTo>
                <a:lnTo>
                  <a:pt x="49" y="29"/>
                </a:lnTo>
                <a:lnTo>
                  <a:pt x="72" y="13"/>
                </a:lnTo>
                <a:lnTo>
                  <a:pt x="98" y="3"/>
                </a:lnTo>
                <a:lnTo>
                  <a:pt x="129" y="0"/>
                </a:lnTo>
                <a:close/>
              </a:path>
            </a:pathLst>
          </a:custGeom>
          <a:solidFill>
            <a:schemeClr val="tx2"/>
          </a:solidFill>
          <a:ln w="19050">
            <a:solidFill>
              <a:schemeClr val="accent1"/>
            </a:solidFill>
            <a:prstDash val="solid"/>
            <a:round/>
            <a:headEnd/>
            <a:tailEnd/>
          </a:ln>
          <a:scene3d>
            <a:camera prst="orthographicFront"/>
            <a:lightRig rig="threePt" dir="t"/>
          </a:scene3d>
          <a:sp3d>
            <a:bevelT prst="angle"/>
          </a:sp3d>
        </p:spPr>
        <p:txBody>
          <a:bodyPr vert="horz" wrap="none" lIns="91440" tIns="36000" rIns="216000" bIns="45720" numCol="1" anchor="ctr" anchorCtr="1"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VER</a:t>
            </a:r>
            <a:endParaRPr lang="ru-RU" sz="1700" dirty="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endParaRPr>
          </a:p>
        </p:txBody>
      </p:sp>
      <p:sp>
        <p:nvSpPr>
          <p:cNvPr id="51" name="TextBox 56">
            <a:extLst>
              <a:ext uri="{FF2B5EF4-FFF2-40B4-BE49-F238E27FC236}">
                <a16:creationId xmlns:a16="http://schemas.microsoft.com/office/drawing/2014/main" id="{F2B83662-EBF7-4055-9D35-ECF4FEC86D12}"/>
              </a:ext>
            </a:extLst>
          </p:cNvPr>
          <p:cNvSpPr txBox="1"/>
          <p:nvPr/>
        </p:nvSpPr>
        <p:spPr>
          <a:xfrm>
            <a:off x="2197145" y="424410"/>
            <a:ext cx="8322241"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latin typeface="Calibri"/>
              </a:rPr>
              <a:t>DIAGRAMA DE CLASES</a:t>
            </a:r>
          </a:p>
        </p:txBody>
      </p:sp>
      <p:sp>
        <p:nvSpPr>
          <p:cNvPr id="56" name="Rectángulo: una sola esquina cortada 55">
            <a:extLst>
              <a:ext uri="{FF2B5EF4-FFF2-40B4-BE49-F238E27FC236}">
                <a16:creationId xmlns:a16="http://schemas.microsoft.com/office/drawing/2014/main" id="{ABB77F73-C302-4122-A987-281CAD82C569}"/>
              </a:ext>
            </a:extLst>
          </p:cNvPr>
          <p:cNvSpPr/>
          <p:nvPr/>
        </p:nvSpPr>
        <p:spPr>
          <a:xfrm>
            <a:off x="1" y="6428145"/>
            <a:ext cx="10646228" cy="443448"/>
          </a:xfrm>
          <a:prstGeom prst="snip1Rect">
            <a:avLst/>
          </a:prstGeom>
          <a:solidFill>
            <a:srgbClr val="A5B6A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C"/>
          </a:p>
        </p:txBody>
      </p:sp>
      <p:sp>
        <p:nvSpPr>
          <p:cNvPr id="57" name="Rectángulo 56">
            <a:extLst>
              <a:ext uri="{FF2B5EF4-FFF2-40B4-BE49-F238E27FC236}">
                <a16:creationId xmlns:a16="http://schemas.microsoft.com/office/drawing/2014/main" id="{C5F78244-4FE1-4F83-88C1-719162E7A8C0}"/>
              </a:ext>
            </a:extLst>
          </p:cNvPr>
          <p:cNvSpPr/>
          <p:nvPr/>
        </p:nvSpPr>
        <p:spPr>
          <a:xfrm>
            <a:off x="-685800" y="6428145"/>
            <a:ext cx="4611811" cy="400110"/>
          </a:xfrm>
          <a:prstGeom prst="rect">
            <a:avLst/>
          </a:prstGeom>
        </p:spPr>
        <p:txBody>
          <a:bodyPr wrap="square">
            <a:spAutoFit/>
          </a:bodyPr>
          <a:lstStyle/>
          <a:p>
            <a:pPr marR="0" lvl="0" indent="0" algn="ctr" fontAlgn="auto">
              <a:lnSpc>
                <a:spcPct val="100000"/>
              </a:lnSpc>
              <a:spcBef>
                <a:spcPts val="0"/>
              </a:spcBef>
              <a:spcAft>
                <a:spcPts val="0"/>
              </a:spcAft>
              <a:buClrTx/>
              <a:buSzTx/>
              <a:buFontTx/>
              <a:buNone/>
              <a:tabLst/>
              <a:defRPr/>
            </a:pPr>
            <a:r>
              <a:rPr lang="en-US" sz="2000" b="1" dirty="0" err="1">
                <a:solidFill>
                  <a:schemeClr val="bg1"/>
                </a:solidFill>
                <a:effectLst>
                  <a:outerShdw blurRad="38100" dist="38100" dir="2700000" algn="tl">
                    <a:srgbClr val="000000">
                      <a:alpha val="43137"/>
                    </a:srgbClr>
                  </a:outerShdw>
                </a:effectLst>
                <a:latin typeface="Calibri"/>
              </a:rPr>
              <a:t>Lsi</a:t>
            </a:r>
            <a:r>
              <a:rPr lang="en-US" sz="2000" b="1" dirty="0">
                <a:solidFill>
                  <a:schemeClr val="bg1"/>
                </a:solidFill>
                <a:effectLst>
                  <a:outerShdw blurRad="38100" dist="38100" dir="2700000" algn="tl">
                    <a:srgbClr val="000000">
                      <a:alpha val="43137"/>
                    </a:srgbClr>
                  </a:outerShdw>
                </a:effectLst>
                <a:latin typeface="Calibri"/>
              </a:rPr>
              <a:t>. Daniel Vera Paredes. </a:t>
            </a:r>
            <a:r>
              <a:rPr lang="en-US" sz="2000" b="1" dirty="0" err="1">
                <a:solidFill>
                  <a:schemeClr val="bg1"/>
                </a:solidFill>
                <a:effectLst>
                  <a:outerShdw blurRad="38100" dist="38100" dir="2700000" algn="tl">
                    <a:srgbClr val="000000">
                      <a:alpha val="43137"/>
                    </a:srgbClr>
                  </a:outerShdw>
                </a:effectLst>
                <a:latin typeface="Calibri"/>
              </a:rPr>
              <a:t>Msc</a:t>
            </a:r>
            <a:r>
              <a:rPr lang="en-US" sz="2000" b="1" dirty="0">
                <a:solidFill>
                  <a:schemeClr val="bg1"/>
                </a:solidFill>
                <a:effectLst>
                  <a:outerShdw blurRad="38100" dist="38100" dir="2700000" algn="tl">
                    <a:srgbClr val="000000">
                      <a:alpha val="43137"/>
                    </a:srgbClr>
                  </a:outerShdw>
                </a:effectLst>
                <a:latin typeface="Calibri"/>
              </a:rPr>
              <a:t>.</a:t>
            </a:r>
          </a:p>
        </p:txBody>
      </p:sp>
    </p:spTree>
    <p:extLst>
      <p:ext uri="{BB962C8B-B14F-4D97-AF65-F5344CB8AC3E}">
        <p14:creationId xmlns:p14="http://schemas.microsoft.com/office/powerpoint/2010/main" val="27500182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1"/>
                                        </p:tgtEl>
                                        <p:attrNameLst>
                                          <p:attrName>ppt_y</p:attrName>
                                        </p:attrNameLst>
                                      </p:cBhvr>
                                      <p:tavLst>
                                        <p:tav tm="0">
                                          <p:val>
                                            <p:strVal val="#ppt_y"/>
                                          </p:val>
                                        </p:tav>
                                        <p:tav tm="100000">
                                          <p:val>
                                            <p:strVal val="#ppt_y"/>
                                          </p:val>
                                        </p:tav>
                                      </p:tavLst>
                                    </p:anim>
                                    <p:anim calcmode="lin" valueType="num">
                                      <p:cBhvr>
                                        <p:cTn id="1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1"/>
                                        </p:tgtEl>
                                      </p:cBhvr>
                                    </p:animEffect>
                                  </p:childTnLst>
                                </p:cTn>
                              </p:par>
                            </p:childTnLst>
                          </p:cTn>
                        </p:par>
                        <p:par>
                          <p:cTn id="17" fill="hold">
                            <p:stCondLst>
                              <p:cond delay="1050"/>
                            </p:stCondLst>
                            <p:childTnLst>
                              <p:par>
                                <p:cTn id="18" presetID="50" presetClass="entr" presetSubtype="0" decel="10000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1000" fill="hold"/>
                                        <p:tgtEl>
                                          <p:spTgt spid="40"/>
                                        </p:tgtEl>
                                        <p:attrNameLst>
                                          <p:attrName>ppt_w</p:attrName>
                                        </p:attrNameLst>
                                      </p:cBhvr>
                                      <p:tavLst>
                                        <p:tav tm="0">
                                          <p:val>
                                            <p:strVal val="#ppt_w+.3"/>
                                          </p:val>
                                        </p:tav>
                                        <p:tav tm="100000">
                                          <p:val>
                                            <p:strVal val="#ppt_w"/>
                                          </p:val>
                                        </p:tav>
                                      </p:tavLst>
                                    </p:anim>
                                    <p:anim calcmode="lin" valueType="num">
                                      <p:cBhvr>
                                        <p:cTn id="21" dur="1000" fill="hold"/>
                                        <p:tgtEl>
                                          <p:spTgt spid="40"/>
                                        </p:tgtEl>
                                        <p:attrNameLst>
                                          <p:attrName>ppt_h</p:attrName>
                                        </p:attrNameLst>
                                      </p:cBhvr>
                                      <p:tavLst>
                                        <p:tav tm="0">
                                          <p:val>
                                            <p:strVal val="#ppt_h"/>
                                          </p:val>
                                        </p:tav>
                                        <p:tav tm="100000">
                                          <p:val>
                                            <p:strVal val="#ppt_h"/>
                                          </p:val>
                                        </p:tav>
                                      </p:tavLst>
                                    </p:anim>
                                    <p:animEffect transition="in" filter="fade">
                                      <p:cBhvr>
                                        <p:cTn id="22" dur="1000"/>
                                        <p:tgtEl>
                                          <p:spTgt spid="40"/>
                                        </p:tgtEl>
                                      </p:cBhvr>
                                    </p:animEffect>
                                  </p:childTnLst>
                                </p:cTn>
                              </p:par>
                            </p:childTnLst>
                          </p:cTn>
                        </p:par>
                        <p:par>
                          <p:cTn id="23" fill="hold">
                            <p:stCondLst>
                              <p:cond delay="20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6"/>
                                        </p:tgtEl>
                                        <p:attrNameLst>
                                          <p:attrName>ppt_y</p:attrName>
                                        </p:attrNameLst>
                                      </p:cBhvr>
                                      <p:tavLst>
                                        <p:tav tm="0">
                                          <p:val>
                                            <p:strVal val="#ppt_y"/>
                                          </p:val>
                                        </p:tav>
                                        <p:tav tm="100000">
                                          <p:val>
                                            <p:strVal val="#ppt_y"/>
                                          </p:val>
                                        </p:tav>
                                      </p:tavLst>
                                    </p:anim>
                                    <p:anim calcmode="lin" valueType="num">
                                      <p:cBhvr>
                                        <p:cTn id="28"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6"/>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33"/>
                                        </p:tgtEl>
                                        <p:attrNameLst>
                                          <p:attrName>ppt_y</p:attrName>
                                        </p:attrNameLst>
                                      </p:cBhvr>
                                      <p:tavLst>
                                        <p:tav tm="0">
                                          <p:val>
                                            <p:strVal val="#ppt_y"/>
                                          </p:val>
                                        </p:tav>
                                        <p:tav tm="100000">
                                          <p:val>
                                            <p:strVal val="#ppt_y"/>
                                          </p:val>
                                        </p:tav>
                                      </p:tavLst>
                                    </p:anim>
                                    <p:anim calcmode="lin" valueType="num">
                                      <p:cBhvr>
                                        <p:cTn id="36"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33"/>
                                        </p:tgtEl>
                                      </p:cBhvr>
                                    </p:animEffect>
                                  </p:childTnLst>
                                </p:cTn>
                              </p:par>
                            </p:childTnLst>
                          </p:cTn>
                        </p:par>
                        <p:par>
                          <p:cTn id="39" fill="hold">
                            <p:stCondLst>
                              <p:cond delay="3200"/>
                            </p:stCondLst>
                            <p:childTnLst>
                              <p:par>
                                <p:cTn id="40" presetID="50" presetClass="entr" presetSubtype="0" decel="100000" fill="hold" grpId="0" nodeType="after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strVal val="#ppt_w+.3"/>
                                          </p:val>
                                        </p:tav>
                                        <p:tav tm="100000">
                                          <p:val>
                                            <p:strVal val="#ppt_w"/>
                                          </p:val>
                                        </p:tav>
                                      </p:tavLst>
                                    </p:anim>
                                    <p:anim calcmode="lin" valueType="num">
                                      <p:cBhvr>
                                        <p:cTn id="43" dur="1000" fill="hold"/>
                                        <p:tgtEl>
                                          <p:spTgt spid="37"/>
                                        </p:tgtEl>
                                        <p:attrNameLst>
                                          <p:attrName>ppt_h</p:attrName>
                                        </p:attrNameLst>
                                      </p:cBhvr>
                                      <p:tavLst>
                                        <p:tav tm="0">
                                          <p:val>
                                            <p:strVal val="#ppt_h"/>
                                          </p:val>
                                        </p:tav>
                                        <p:tav tm="100000">
                                          <p:val>
                                            <p:strVal val="#ppt_h"/>
                                          </p:val>
                                        </p:tav>
                                      </p:tavLst>
                                    </p:anim>
                                    <p:animEffect transition="in" filter="fade">
                                      <p:cBhvr>
                                        <p:cTn id="44" dur="1000"/>
                                        <p:tgtEl>
                                          <p:spTgt spid="37"/>
                                        </p:tgtEl>
                                      </p:cBhvr>
                                    </p:animEffect>
                                  </p:childTnLst>
                                </p:cTn>
                              </p:par>
                            </p:childTnLst>
                          </p:cTn>
                        </p:par>
                        <p:par>
                          <p:cTn id="45" fill="hold">
                            <p:stCondLst>
                              <p:cond delay="4200"/>
                            </p:stCondLst>
                            <p:childTnLst>
                              <p:par>
                                <p:cTn id="46" presetID="41" presetClass="entr" presetSubtype="0" fill="hold" grpId="0" nodeType="afterEffect">
                                  <p:stCondLst>
                                    <p:cond delay="0"/>
                                  </p:stCondLst>
                                  <p:iterate type="lt">
                                    <p:tmPct val="10000"/>
                                  </p:iterate>
                                  <p:childTnLst>
                                    <p:set>
                                      <p:cBhvr>
                                        <p:cTn id="47" dur="1" fill="hold">
                                          <p:stCondLst>
                                            <p:cond delay="0"/>
                                          </p:stCondLst>
                                        </p:cTn>
                                        <p:tgtEl>
                                          <p:spTgt spid="48"/>
                                        </p:tgtEl>
                                        <p:attrNameLst>
                                          <p:attrName>style.visibility</p:attrName>
                                        </p:attrNameLst>
                                      </p:cBhvr>
                                      <p:to>
                                        <p:strVal val="visible"/>
                                      </p:to>
                                    </p:set>
                                    <p:anim calcmode="lin" valueType="num">
                                      <p:cBhvr>
                                        <p:cTn id="48" dur="500" fill="hold"/>
                                        <p:tgtEl>
                                          <p:spTgt spid="48"/>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48"/>
                                        </p:tgtEl>
                                        <p:attrNameLst>
                                          <p:attrName>ppt_y</p:attrName>
                                        </p:attrNameLst>
                                      </p:cBhvr>
                                      <p:tavLst>
                                        <p:tav tm="0">
                                          <p:val>
                                            <p:strVal val="#ppt_y"/>
                                          </p:val>
                                        </p:tav>
                                        <p:tav tm="100000">
                                          <p:val>
                                            <p:strVal val="#ppt_y"/>
                                          </p:val>
                                        </p:tav>
                                      </p:tavLst>
                                    </p:anim>
                                    <p:anim calcmode="lin" valueType="num">
                                      <p:cBhvr>
                                        <p:cTn id="50" dur="500" fill="hold"/>
                                        <p:tgtEl>
                                          <p:spTgt spid="48"/>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48"/>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48"/>
                                        </p:tgtEl>
                                      </p:cBhvr>
                                    </p:animEffect>
                                  </p:childTnLst>
                                </p:cTn>
                              </p:par>
                            </p:childTnLst>
                          </p:cTn>
                        </p:par>
                        <p:par>
                          <p:cTn id="53" fill="hold">
                            <p:stCondLst>
                              <p:cond delay="4800"/>
                            </p:stCondLst>
                            <p:childTnLst>
                              <p:par>
                                <p:cTn id="54" presetID="50" presetClass="entr" presetSubtype="0" decel="10000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p:cTn id="56" dur="1000" fill="hold"/>
                                        <p:tgtEl>
                                          <p:spTgt spid="35"/>
                                        </p:tgtEl>
                                        <p:attrNameLst>
                                          <p:attrName>ppt_w</p:attrName>
                                        </p:attrNameLst>
                                      </p:cBhvr>
                                      <p:tavLst>
                                        <p:tav tm="0">
                                          <p:val>
                                            <p:strVal val="#ppt_w+.3"/>
                                          </p:val>
                                        </p:tav>
                                        <p:tav tm="100000">
                                          <p:val>
                                            <p:strVal val="#ppt_w"/>
                                          </p:val>
                                        </p:tav>
                                      </p:tavLst>
                                    </p:anim>
                                    <p:anim calcmode="lin" valueType="num">
                                      <p:cBhvr>
                                        <p:cTn id="57" dur="1000" fill="hold"/>
                                        <p:tgtEl>
                                          <p:spTgt spid="35"/>
                                        </p:tgtEl>
                                        <p:attrNameLst>
                                          <p:attrName>ppt_h</p:attrName>
                                        </p:attrNameLst>
                                      </p:cBhvr>
                                      <p:tavLst>
                                        <p:tav tm="0">
                                          <p:val>
                                            <p:strVal val="#ppt_h"/>
                                          </p:val>
                                        </p:tav>
                                        <p:tav tm="100000">
                                          <p:val>
                                            <p:strVal val="#ppt_h"/>
                                          </p:val>
                                        </p:tav>
                                      </p:tavLst>
                                    </p:anim>
                                    <p:animEffect transition="in" filter="fade">
                                      <p:cBhvr>
                                        <p:cTn id="58" dur="1000"/>
                                        <p:tgtEl>
                                          <p:spTgt spid="35"/>
                                        </p:tgtEl>
                                      </p:cBhvr>
                                    </p:animEffect>
                                  </p:childTnLst>
                                </p:cTn>
                              </p:par>
                            </p:childTnLst>
                          </p:cTn>
                        </p:par>
                        <p:par>
                          <p:cTn id="59" fill="hold">
                            <p:stCondLst>
                              <p:cond delay="5800"/>
                            </p:stCondLst>
                            <p:childTnLst>
                              <p:par>
                                <p:cTn id="60" presetID="50" presetClass="entr" presetSubtype="0" decel="100000" fill="hold" grpId="0" nodeType="afterEffect">
                                  <p:stCondLst>
                                    <p:cond delay="0"/>
                                  </p:stCondLst>
                                  <p:childTnLst>
                                    <p:set>
                                      <p:cBhvr>
                                        <p:cTn id="61" dur="1" fill="hold">
                                          <p:stCondLst>
                                            <p:cond delay="0"/>
                                          </p:stCondLst>
                                        </p:cTn>
                                        <p:tgtEl>
                                          <p:spTgt spid="38"/>
                                        </p:tgtEl>
                                        <p:attrNameLst>
                                          <p:attrName>style.visibility</p:attrName>
                                        </p:attrNameLst>
                                      </p:cBhvr>
                                      <p:to>
                                        <p:strVal val="visible"/>
                                      </p:to>
                                    </p:set>
                                    <p:anim calcmode="lin" valueType="num">
                                      <p:cBhvr>
                                        <p:cTn id="62" dur="1000" fill="hold"/>
                                        <p:tgtEl>
                                          <p:spTgt spid="38"/>
                                        </p:tgtEl>
                                        <p:attrNameLst>
                                          <p:attrName>ppt_w</p:attrName>
                                        </p:attrNameLst>
                                      </p:cBhvr>
                                      <p:tavLst>
                                        <p:tav tm="0">
                                          <p:val>
                                            <p:strVal val="#ppt_w+.3"/>
                                          </p:val>
                                        </p:tav>
                                        <p:tav tm="100000">
                                          <p:val>
                                            <p:strVal val="#ppt_w"/>
                                          </p:val>
                                        </p:tav>
                                      </p:tavLst>
                                    </p:anim>
                                    <p:anim calcmode="lin" valueType="num">
                                      <p:cBhvr>
                                        <p:cTn id="63" dur="1000" fill="hold"/>
                                        <p:tgtEl>
                                          <p:spTgt spid="38"/>
                                        </p:tgtEl>
                                        <p:attrNameLst>
                                          <p:attrName>ppt_h</p:attrName>
                                        </p:attrNameLst>
                                      </p:cBhvr>
                                      <p:tavLst>
                                        <p:tav tm="0">
                                          <p:val>
                                            <p:strVal val="#ppt_h"/>
                                          </p:val>
                                        </p:tav>
                                        <p:tav tm="100000">
                                          <p:val>
                                            <p:strVal val="#ppt_h"/>
                                          </p:val>
                                        </p:tav>
                                      </p:tavLst>
                                    </p:anim>
                                    <p:animEffect transition="in" filter="fade">
                                      <p:cBhvr>
                                        <p:cTn id="64" dur="1000"/>
                                        <p:tgtEl>
                                          <p:spTgt spid="38"/>
                                        </p:tgtEl>
                                      </p:cBhvr>
                                    </p:animEffect>
                                  </p:childTnLst>
                                </p:cTn>
                              </p:par>
                            </p:childTnLst>
                          </p:cTn>
                        </p:par>
                        <p:par>
                          <p:cTn id="65" fill="hold">
                            <p:stCondLst>
                              <p:cond delay="68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49"/>
                                        </p:tgtEl>
                                        <p:attrNameLst>
                                          <p:attrName>style.visibility</p:attrName>
                                        </p:attrNameLst>
                                      </p:cBhvr>
                                      <p:to>
                                        <p:strVal val="visible"/>
                                      </p:to>
                                    </p:set>
                                    <p:anim calcmode="lin" valueType="num">
                                      <p:cBhvr>
                                        <p:cTn id="68" dur="500" fill="hold"/>
                                        <p:tgtEl>
                                          <p:spTgt spid="49"/>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49"/>
                                        </p:tgtEl>
                                        <p:attrNameLst>
                                          <p:attrName>ppt_y</p:attrName>
                                        </p:attrNameLst>
                                      </p:cBhvr>
                                      <p:tavLst>
                                        <p:tav tm="0">
                                          <p:val>
                                            <p:strVal val="#ppt_y"/>
                                          </p:val>
                                        </p:tav>
                                        <p:tav tm="100000">
                                          <p:val>
                                            <p:strVal val="#ppt_y"/>
                                          </p:val>
                                        </p:tav>
                                      </p:tavLst>
                                    </p:anim>
                                    <p:anim calcmode="lin" valueType="num">
                                      <p:cBhvr>
                                        <p:cTn id="70" dur="500" fill="hold"/>
                                        <p:tgtEl>
                                          <p:spTgt spid="49"/>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49"/>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49"/>
                                        </p:tgtEl>
                                      </p:cBhvr>
                                    </p:animEffect>
                                  </p:childTnLst>
                                </p:cTn>
                              </p:par>
                            </p:childTnLst>
                          </p:cTn>
                        </p:par>
                        <p:par>
                          <p:cTn id="73" fill="hold">
                            <p:stCondLst>
                              <p:cond delay="7400"/>
                            </p:stCondLst>
                            <p:childTnLst>
                              <p:par>
                                <p:cTn id="74" presetID="41" presetClass="entr" presetSubtype="0" fill="hold" grpId="0" nodeType="afterEffect">
                                  <p:stCondLst>
                                    <p:cond delay="0"/>
                                  </p:stCondLst>
                                  <p:iterate type="lt">
                                    <p:tmPct val="10000"/>
                                  </p:iterate>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77" dur="500" fill="hold"/>
                                        <p:tgtEl>
                                          <p:spTgt spid="34"/>
                                        </p:tgtEl>
                                        <p:attrNameLst>
                                          <p:attrName>ppt_y</p:attrName>
                                        </p:attrNameLst>
                                      </p:cBhvr>
                                      <p:tavLst>
                                        <p:tav tm="0">
                                          <p:val>
                                            <p:strVal val="#ppt_y"/>
                                          </p:val>
                                        </p:tav>
                                        <p:tav tm="100000">
                                          <p:val>
                                            <p:strVal val="#ppt_y"/>
                                          </p:val>
                                        </p:tav>
                                      </p:tavLst>
                                    </p:anim>
                                    <p:anim calcmode="lin" valueType="num">
                                      <p:cBhvr>
                                        <p:cTn id="78"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79"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80" dur="500" tmFilter="0,0; .5, 1; 1, 1"/>
                                        <p:tgtEl>
                                          <p:spTgt spid="34"/>
                                        </p:tgtEl>
                                      </p:cBhvr>
                                    </p:animEffect>
                                  </p:childTnLst>
                                </p:cTn>
                              </p:par>
                            </p:childTnLst>
                          </p:cTn>
                        </p:par>
                        <p:par>
                          <p:cTn id="81" fill="hold">
                            <p:stCondLst>
                              <p:cond delay="7950"/>
                            </p:stCondLst>
                            <p:childTnLst>
                              <p:par>
                                <p:cTn id="82" presetID="50" presetClass="entr" presetSubtype="0" decel="100000" fill="hold" grpId="0" nodeType="after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p:cTn id="84" dur="1000" fill="hold"/>
                                        <p:tgtEl>
                                          <p:spTgt spid="39"/>
                                        </p:tgtEl>
                                        <p:attrNameLst>
                                          <p:attrName>ppt_w</p:attrName>
                                        </p:attrNameLst>
                                      </p:cBhvr>
                                      <p:tavLst>
                                        <p:tav tm="0">
                                          <p:val>
                                            <p:strVal val="#ppt_w+.3"/>
                                          </p:val>
                                        </p:tav>
                                        <p:tav tm="100000">
                                          <p:val>
                                            <p:strVal val="#ppt_w"/>
                                          </p:val>
                                        </p:tav>
                                      </p:tavLst>
                                    </p:anim>
                                    <p:anim calcmode="lin" valueType="num">
                                      <p:cBhvr>
                                        <p:cTn id="85" dur="1000" fill="hold"/>
                                        <p:tgtEl>
                                          <p:spTgt spid="39"/>
                                        </p:tgtEl>
                                        <p:attrNameLst>
                                          <p:attrName>ppt_h</p:attrName>
                                        </p:attrNameLst>
                                      </p:cBhvr>
                                      <p:tavLst>
                                        <p:tav tm="0">
                                          <p:val>
                                            <p:strVal val="#ppt_h"/>
                                          </p:val>
                                        </p:tav>
                                        <p:tav tm="100000">
                                          <p:val>
                                            <p:strVal val="#ppt_h"/>
                                          </p:val>
                                        </p:tav>
                                      </p:tavLst>
                                    </p:anim>
                                    <p:animEffect transition="in" filter="fade">
                                      <p:cBhvr>
                                        <p:cTn id="86" dur="1000"/>
                                        <p:tgtEl>
                                          <p:spTgt spid="39"/>
                                        </p:tgtEl>
                                      </p:cBhvr>
                                    </p:animEffect>
                                  </p:childTnLst>
                                </p:cTn>
                              </p:par>
                            </p:childTnLst>
                          </p:cTn>
                        </p:par>
                        <p:par>
                          <p:cTn id="87" fill="hold">
                            <p:stCondLst>
                              <p:cond delay="8950"/>
                            </p:stCondLst>
                            <p:childTnLst>
                              <p:par>
                                <p:cTn id="88" presetID="41" presetClass="entr" presetSubtype="0" fill="hold" grpId="0" nodeType="afterEffect">
                                  <p:stCondLst>
                                    <p:cond delay="0"/>
                                  </p:stCondLst>
                                  <p:iterate type="lt">
                                    <p:tmPct val="10000"/>
                                  </p:iterate>
                                  <p:childTnLst>
                                    <p:set>
                                      <p:cBhvr>
                                        <p:cTn id="89" dur="1" fill="hold">
                                          <p:stCondLst>
                                            <p:cond delay="0"/>
                                          </p:stCondLst>
                                        </p:cTn>
                                        <p:tgtEl>
                                          <p:spTgt spid="50"/>
                                        </p:tgtEl>
                                        <p:attrNameLst>
                                          <p:attrName>style.visibility</p:attrName>
                                        </p:attrNameLst>
                                      </p:cBhvr>
                                      <p:to>
                                        <p:strVal val="visible"/>
                                      </p:to>
                                    </p:set>
                                    <p:anim calcmode="lin" valueType="num">
                                      <p:cBhvr>
                                        <p:cTn id="90" dur="500" fill="hold"/>
                                        <p:tgtEl>
                                          <p:spTgt spid="50"/>
                                        </p:tgtEl>
                                        <p:attrNameLst>
                                          <p:attrName>ppt_x</p:attrName>
                                        </p:attrNameLst>
                                      </p:cBhvr>
                                      <p:tavLst>
                                        <p:tav tm="0">
                                          <p:val>
                                            <p:strVal val="#ppt_x"/>
                                          </p:val>
                                        </p:tav>
                                        <p:tav tm="50000">
                                          <p:val>
                                            <p:strVal val="#ppt_x+.1"/>
                                          </p:val>
                                        </p:tav>
                                        <p:tav tm="100000">
                                          <p:val>
                                            <p:strVal val="#ppt_x"/>
                                          </p:val>
                                        </p:tav>
                                      </p:tavLst>
                                    </p:anim>
                                    <p:anim calcmode="lin" valueType="num">
                                      <p:cBhvr>
                                        <p:cTn id="91" dur="500" fill="hold"/>
                                        <p:tgtEl>
                                          <p:spTgt spid="50"/>
                                        </p:tgtEl>
                                        <p:attrNameLst>
                                          <p:attrName>ppt_y</p:attrName>
                                        </p:attrNameLst>
                                      </p:cBhvr>
                                      <p:tavLst>
                                        <p:tav tm="0">
                                          <p:val>
                                            <p:strVal val="#ppt_y"/>
                                          </p:val>
                                        </p:tav>
                                        <p:tav tm="100000">
                                          <p:val>
                                            <p:strVal val="#ppt_y"/>
                                          </p:val>
                                        </p:tav>
                                      </p:tavLst>
                                    </p:anim>
                                    <p:anim calcmode="lin" valueType="num">
                                      <p:cBhvr>
                                        <p:cTn id="92" dur="500" fill="hold"/>
                                        <p:tgtEl>
                                          <p:spTgt spid="50"/>
                                        </p:tgtEl>
                                        <p:attrNameLst>
                                          <p:attrName>ppt_h</p:attrName>
                                        </p:attrNameLst>
                                      </p:cBhvr>
                                      <p:tavLst>
                                        <p:tav tm="0">
                                          <p:val>
                                            <p:strVal val="#ppt_h/10"/>
                                          </p:val>
                                        </p:tav>
                                        <p:tav tm="50000">
                                          <p:val>
                                            <p:strVal val="#ppt_h+.01"/>
                                          </p:val>
                                        </p:tav>
                                        <p:tav tm="100000">
                                          <p:val>
                                            <p:strVal val="#ppt_h"/>
                                          </p:val>
                                        </p:tav>
                                      </p:tavLst>
                                    </p:anim>
                                    <p:anim calcmode="lin" valueType="num">
                                      <p:cBhvr>
                                        <p:cTn id="93" dur="500" fill="hold"/>
                                        <p:tgtEl>
                                          <p:spTgt spid="50"/>
                                        </p:tgtEl>
                                        <p:attrNameLst>
                                          <p:attrName>ppt_w</p:attrName>
                                        </p:attrNameLst>
                                      </p:cBhvr>
                                      <p:tavLst>
                                        <p:tav tm="0">
                                          <p:val>
                                            <p:strVal val="#ppt_w/10"/>
                                          </p:val>
                                        </p:tav>
                                        <p:tav tm="50000">
                                          <p:val>
                                            <p:strVal val="#ppt_w+.01"/>
                                          </p:val>
                                        </p:tav>
                                        <p:tav tm="100000">
                                          <p:val>
                                            <p:strVal val="#ppt_w"/>
                                          </p:val>
                                        </p:tav>
                                      </p:tavLst>
                                    </p:anim>
                                    <p:animEffect transition="in" filter="fade">
                                      <p:cBhvr>
                                        <p:cTn id="94" dur="500" tmFilter="0,0; .5, 1; 1, 1"/>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bldP spid="34" grpId="0"/>
      <p:bldP spid="35" grpId="0"/>
      <p:bldP spid="37" grpId="0"/>
      <p:bldP spid="38" grpId="0"/>
      <p:bldP spid="39" grpId="0"/>
      <p:bldP spid="40" grpId="0"/>
      <p:bldP spid="46" grpId="0" animBg="1"/>
      <p:bldP spid="48" grpId="0" animBg="1"/>
      <p:bldP spid="49" grpId="0" animBg="1"/>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3882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59" name="TextBox 56">
            <a:extLst>
              <a:ext uri="{FF2B5EF4-FFF2-40B4-BE49-F238E27FC236}">
                <a16:creationId xmlns:a16="http://schemas.microsoft.com/office/drawing/2014/main" id="{4E348462-5119-4698-8B03-40B9B13E83C9}"/>
              </a:ext>
            </a:extLst>
          </p:cNvPr>
          <p:cNvSpPr txBox="1"/>
          <p:nvPr/>
        </p:nvSpPr>
        <p:spPr>
          <a:xfrm>
            <a:off x="2685418" y="183071"/>
            <a:ext cx="7278915"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latin typeface="Calibri"/>
              </a:rPr>
              <a:t>ELEMENTOS DEL DIAGRAMA DE CLASE</a:t>
            </a:r>
          </a:p>
        </p:txBody>
      </p:sp>
      <p:sp>
        <p:nvSpPr>
          <p:cNvPr id="13" name="Rectángulo 12">
            <a:extLst>
              <a:ext uri="{FF2B5EF4-FFF2-40B4-BE49-F238E27FC236}">
                <a16:creationId xmlns:a16="http://schemas.microsoft.com/office/drawing/2014/main" id="{736D278B-87FC-4916-AC34-E0E9B12C578D}"/>
              </a:ext>
            </a:extLst>
          </p:cNvPr>
          <p:cNvSpPr/>
          <p:nvPr/>
        </p:nvSpPr>
        <p:spPr>
          <a:xfrm>
            <a:off x="221931" y="703221"/>
            <a:ext cx="10120950" cy="1692771"/>
          </a:xfrm>
          <a:prstGeom prst="rect">
            <a:avLst/>
          </a:prstGeom>
        </p:spPr>
        <p:txBody>
          <a:bodyPr wrap="square">
            <a:spAutoFit/>
          </a:bodyPr>
          <a:lstStyle/>
          <a:p>
            <a:r>
              <a:rPr lang="es-ES" altLang="es-EC" sz="3200" b="1" dirty="0">
                <a:solidFill>
                  <a:schemeClr val="accent6">
                    <a:lumMod val="75000"/>
                  </a:schemeClr>
                </a:solidFill>
                <a:latin typeface="+mj-lt"/>
              </a:rPr>
              <a:t>Clase. </a:t>
            </a:r>
            <a:r>
              <a:rPr lang="es-ES" altLang="es-EC" sz="2800" b="1" dirty="0">
                <a:solidFill>
                  <a:schemeClr val="tx2">
                    <a:lumMod val="50000"/>
                  </a:schemeClr>
                </a:solidFill>
                <a:latin typeface="+mj-lt"/>
              </a:rPr>
              <a:t>Es una abstracción de un grupo de objetos</a:t>
            </a:r>
          </a:p>
          <a:p>
            <a:pPr algn="just"/>
            <a:r>
              <a:rPr lang="es-ES" altLang="es-EC" sz="2400" b="1" dirty="0">
                <a:solidFill>
                  <a:schemeClr val="tx2">
                    <a:lumMod val="50000"/>
                  </a:schemeClr>
                </a:solidFill>
                <a:latin typeface="+mj-lt"/>
              </a:rPr>
              <a:t>Atributos (+</a:t>
            </a:r>
            <a:r>
              <a:rPr lang="es-ES" altLang="es-EC" sz="2400" b="1" dirty="0" err="1">
                <a:solidFill>
                  <a:schemeClr val="tx2">
                    <a:lumMod val="50000"/>
                  </a:schemeClr>
                </a:solidFill>
                <a:latin typeface="+mj-lt"/>
              </a:rPr>
              <a:t>public</a:t>
            </a:r>
            <a:r>
              <a:rPr lang="es-ES" altLang="es-EC" sz="2400" b="1" dirty="0">
                <a:solidFill>
                  <a:schemeClr val="tx2">
                    <a:lumMod val="50000"/>
                  </a:schemeClr>
                </a:solidFill>
                <a:latin typeface="+mj-lt"/>
              </a:rPr>
              <a:t> –</a:t>
            </a:r>
            <a:r>
              <a:rPr lang="es-ES" altLang="es-EC" sz="2400" b="1" dirty="0" err="1">
                <a:solidFill>
                  <a:schemeClr val="tx2">
                    <a:lumMod val="50000"/>
                  </a:schemeClr>
                </a:solidFill>
                <a:latin typeface="+mj-lt"/>
              </a:rPr>
              <a:t>private</a:t>
            </a:r>
            <a:r>
              <a:rPr lang="es-ES" altLang="es-EC" sz="2400" b="1" dirty="0">
                <a:solidFill>
                  <a:schemeClr val="tx2">
                    <a:lumMod val="50000"/>
                  </a:schemeClr>
                </a:solidFill>
                <a:latin typeface="+mj-lt"/>
              </a:rPr>
              <a:t> #protect) </a:t>
            </a:r>
          </a:p>
          <a:p>
            <a:pPr algn="just"/>
            <a:r>
              <a:rPr lang="es-ES" altLang="es-EC" sz="2400" b="1" dirty="0">
                <a:solidFill>
                  <a:schemeClr val="tx2">
                    <a:lumMod val="50000"/>
                  </a:schemeClr>
                </a:solidFill>
                <a:latin typeface="+mj-lt"/>
              </a:rPr>
              <a:t>Métodos (Comportamiento)</a:t>
            </a:r>
          </a:p>
          <a:p>
            <a:pPr algn="just"/>
            <a:r>
              <a:rPr lang="es-ES" altLang="es-EC" sz="2400" b="1" dirty="0">
                <a:solidFill>
                  <a:schemeClr val="tx2">
                    <a:lumMod val="50000"/>
                  </a:schemeClr>
                </a:solidFill>
                <a:latin typeface="+mj-lt"/>
              </a:rPr>
              <a:t>Mensajes (eventos, forma de comunicación con otros objetos)</a:t>
            </a:r>
          </a:p>
        </p:txBody>
      </p:sp>
      <p:sp>
        <p:nvSpPr>
          <p:cNvPr id="10" name="Rectángulo 9">
            <a:extLst>
              <a:ext uri="{FF2B5EF4-FFF2-40B4-BE49-F238E27FC236}">
                <a16:creationId xmlns:a16="http://schemas.microsoft.com/office/drawing/2014/main" id="{DC83B51F-5765-4BE8-8D62-FBB245E31A93}"/>
              </a:ext>
            </a:extLst>
          </p:cNvPr>
          <p:cNvSpPr/>
          <p:nvPr/>
        </p:nvSpPr>
        <p:spPr>
          <a:xfrm>
            <a:off x="465227" y="2830960"/>
            <a:ext cx="5571172" cy="584775"/>
          </a:xfrm>
          <a:prstGeom prst="rect">
            <a:avLst/>
          </a:prstGeom>
        </p:spPr>
        <p:txBody>
          <a:bodyPr wrap="square">
            <a:spAutoFit/>
          </a:bodyPr>
          <a:lstStyle/>
          <a:p>
            <a:pPr algn="just"/>
            <a:endParaRPr lang="es-ES" altLang="es-EC" sz="3200" b="1" dirty="0">
              <a:solidFill>
                <a:schemeClr val="tx2">
                  <a:lumMod val="50000"/>
                </a:schemeClr>
              </a:solidFill>
              <a:latin typeface="+mj-lt"/>
            </a:endParaRPr>
          </a:p>
        </p:txBody>
      </p:sp>
      <p:sp>
        <p:nvSpPr>
          <p:cNvPr id="11" name="Rectángulo 10">
            <a:extLst>
              <a:ext uri="{FF2B5EF4-FFF2-40B4-BE49-F238E27FC236}">
                <a16:creationId xmlns:a16="http://schemas.microsoft.com/office/drawing/2014/main" id="{E9FBA9C0-86F5-42E2-A7DF-2950955E340A}"/>
              </a:ext>
            </a:extLst>
          </p:cNvPr>
          <p:cNvSpPr/>
          <p:nvPr/>
        </p:nvSpPr>
        <p:spPr>
          <a:xfrm>
            <a:off x="181698" y="2504199"/>
            <a:ext cx="6138230" cy="1015663"/>
          </a:xfrm>
          <a:prstGeom prst="rect">
            <a:avLst/>
          </a:prstGeom>
        </p:spPr>
        <p:txBody>
          <a:bodyPr wrap="square">
            <a:spAutoFit/>
          </a:bodyPr>
          <a:lstStyle/>
          <a:p>
            <a:r>
              <a:rPr lang="es-ES" altLang="es-EC" sz="3200" b="1" dirty="0">
                <a:solidFill>
                  <a:schemeClr val="accent6">
                    <a:lumMod val="75000"/>
                  </a:schemeClr>
                </a:solidFill>
                <a:latin typeface="+mj-lt"/>
              </a:rPr>
              <a:t>Relaciones. </a:t>
            </a:r>
            <a:r>
              <a:rPr lang="es-ES" altLang="es-EC" sz="2800" b="1" dirty="0">
                <a:solidFill>
                  <a:schemeClr val="tx2">
                    <a:lumMod val="50000"/>
                  </a:schemeClr>
                </a:solidFill>
                <a:latin typeface="+mj-lt"/>
              </a:rPr>
              <a:t>Forma de conectarse y comunicarse de una clase con otra</a:t>
            </a:r>
          </a:p>
        </p:txBody>
      </p:sp>
      <p:sp>
        <p:nvSpPr>
          <p:cNvPr id="19" name="Rectángulo 18">
            <a:extLst>
              <a:ext uri="{FF2B5EF4-FFF2-40B4-BE49-F238E27FC236}">
                <a16:creationId xmlns:a16="http://schemas.microsoft.com/office/drawing/2014/main" id="{C79EBC46-C877-40A3-8F88-3D4EB9BC0372}"/>
              </a:ext>
            </a:extLst>
          </p:cNvPr>
          <p:cNvSpPr/>
          <p:nvPr/>
        </p:nvSpPr>
        <p:spPr>
          <a:xfrm>
            <a:off x="212518" y="3623990"/>
            <a:ext cx="5475725" cy="3170099"/>
          </a:xfrm>
          <a:prstGeom prst="rect">
            <a:avLst/>
          </a:prstGeom>
        </p:spPr>
        <p:txBody>
          <a:bodyPr wrap="square">
            <a:spAutoFit/>
          </a:bodyPr>
          <a:lstStyle/>
          <a:p>
            <a:r>
              <a:rPr lang="es-ES" altLang="es-EC" sz="3200" b="1" dirty="0">
                <a:solidFill>
                  <a:schemeClr val="accent6">
                    <a:lumMod val="75000"/>
                  </a:schemeClr>
                </a:solidFill>
                <a:latin typeface="+mj-lt"/>
              </a:rPr>
              <a:t>Cardinalidad. </a:t>
            </a:r>
            <a:r>
              <a:rPr lang="es-ES" altLang="es-EC" sz="2800" b="1" dirty="0">
                <a:solidFill>
                  <a:schemeClr val="tx2">
                    <a:lumMod val="50000"/>
                  </a:schemeClr>
                </a:solidFill>
                <a:latin typeface="+mj-lt"/>
              </a:rPr>
              <a:t>Definen cuantos objetos participan en la </a:t>
            </a:r>
            <a:r>
              <a:rPr lang="es-ES" altLang="es-EC" sz="2800" b="1" dirty="0" err="1">
                <a:solidFill>
                  <a:schemeClr val="tx2">
                    <a:lumMod val="50000"/>
                  </a:schemeClr>
                </a:solidFill>
                <a:latin typeface="+mj-lt"/>
              </a:rPr>
              <a:t>relacion</a:t>
            </a:r>
            <a:r>
              <a:rPr lang="es-ES" altLang="es-EC" sz="2800" b="1" dirty="0">
                <a:solidFill>
                  <a:schemeClr val="tx2">
                    <a:lumMod val="50000"/>
                  </a:schemeClr>
                </a:solidFill>
                <a:latin typeface="+mj-lt"/>
              </a:rPr>
              <a:t>:</a:t>
            </a:r>
          </a:p>
          <a:p>
            <a:pPr marL="457200" indent="-457200">
              <a:buFont typeface="Arial" panose="020B0604020202020204" pitchFamily="34" charset="0"/>
              <a:buChar char="•"/>
            </a:pPr>
            <a:r>
              <a:rPr lang="es-ES" altLang="es-EC" sz="2800" b="1" dirty="0">
                <a:solidFill>
                  <a:schemeClr val="tx2">
                    <a:lumMod val="50000"/>
                  </a:schemeClr>
                </a:solidFill>
                <a:latin typeface="+mj-lt"/>
              </a:rPr>
              <a:t>*= Cero, uno o n</a:t>
            </a:r>
          </a:p>
          <a:p>
            <a:pPr marL="457200" indent="-457200">
              <a:buFont typeface="Arial" panose="020B0604020202020204" pitchFamily="34" charset="0"/>
              <a:buChar char="•"/>
            </a:pPr>
            <a:r>
              <a:rPr lang="es-ES" altLang="es-EC" sz="2800" b="1" dirty="0">
                <a:solidFill>
                  <a:schemeClr val="tx2">
                    <a:lumMod val="50000"/>
                  </a:schemeClr>
                </a:solidFill>
                <a:latin typeface="+mj-lt"/>
              </a:rPr>
              <a:t>0,1 = Cero o uno</a:t>
            </a:r>
          </a:p>
          <a:p>
            <a:pPr marL="457200" indent="-457200">
              <a:buFont typeface="Arial" panose="020B0604020202020204" pitchFamily="34" charset="0"/>
              <a:buChar char="•"/>
            </a:pPr>
            <a:r>
              <a:rPr lang="es-ES" altLang="es-EC" sz="2800" b="1" dirty="0">
                <a:solidFill>
                  <a:schemeClr val="tx2">
                    <a:lumMod val="50000"/>
                  </a:schemeClr>
                </a:solidFill>
                <a:latin typeface="+mj-lt"/>
              </a:rPr>
              <a:t>1..* = Uno o más</a:t>
            </a:r>
          </a:p>
          <a:p>
            <a:pPr marL="457200" indent="-457200">
              <a:buFont typeface="Arial" panose="020B0604020202020204" pitchFamily="34" charset="0"/>
              <a:buChar char="•"/>
            </a:pPr>
            <a:r>
              <a:rPr lang="es-ES" altLang="es-EC" sz="2800" b="1" dirty="0">
                <a:solidFill>
                  <a:schemeClr val="tx2">
                    <a:lumMod val="50000"/>
                  </a:schemeClr>
                </a:solidFill>
                <a:latin typeface="+mj-lt"/>
              </a:rPr>
              <a:t>1 = Exactamente uno</a:t>
            </a:r>
          </a:p>
          <a:p>
            <a:pPr marL="457200" indent="-457200">
              <a:buFont typeface="Arial" panose="020B0604020202020204" pitchFamily="34" charset="0"/>
              <a:buChar char="•"/>
            </a:pPr>
            <a:r>
              <a:rPr lang="es-ES" altLang="es-EC" sz="2800" b="1" dirty="0">
                <a:solidFill>
                  <a:schemeClr val="tx2">
                    <a:lumMod val="50000"/>
                  </a:schemeClr>
                </a:solidFill>
                <a:latin typeface="+mj-lt"/>
              </a:rPr>
              <a:t>1..5 = Entre uno y cinco</a:t>
            </a:r>
          </a:p>
        </p:txBody>
      </p:sp>
      <p:grpSp>
        <p:nvGrpSpPr>
          <p:cNvPr id="25" name="Grupo 24">
            <a:extLst>
              <a:ext uri="{FF2B5EF4-FFF2-40B4-BE49-F238E27FC236}">
                <a16:creationId xmlns:a16="http://schemas.microsoft.com/office/drawing/2014/main" id="{DC5975CC-55BE-4CA0-9C7C-5CBA884412C3}"/>
              </a:ext>
            </a:extLst>
          </p:cNvPr>
          <p:cNvGrpSpPr/>
          <p:nvPr/>
        </p:nvGrpSpPr>
        <p:grpSpPr>
          <a:xfrm>
            <a:off x="5688243" y="2305911"/>
            <a:ext cx="4978960" cy="4267609"/>
            <a:chOff x="5688243" y="2305911"/>
            <a:chExt cx="4978960" cy="4267609"/>
          </a:xfrm>
        </p:grpSpPr>
        <p:pic>
          <p:nvPicPr>
            <p:cNvPr id="15" name="Imagen 14">
              <a:extLst>
                <a:ext uri="{FF2B5EF4-FFF2-40B4-BE49-F238E27FC236}">
                  <a16:creationId xmlns:a16="http://schemas.microsoft.com/office/drawing/2014/main" id="{9E42F280-71A0-4F53-B6C6-DA45AD0CEE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88243" y="3964336"/>
              <a:ext cx="4978960" cy="2609184"/>
            </a:xfrm>
            <a:prstGeom prst="rect">
              <a:avLst/>
            </a:prstGeom>
          </p:spPr>
        </p:pic>
        <p:pic>
          <p:nvPicPr>
            <p:cNvPr id="24" name="Imagen 23">
              <a:extLst>
                <a:ext uri="{FF2B5EF4-FFF2-40B4-BE49-F238E27FC236}">
                  <a16:creationId xmlns:a16="http://schemas.microsoft.com/office/drawing/2014/main" id="{503E2306-8D52-4074-95DD-006DED5E4898}"/>
                </a:ext>
              </a:extLst>
            </p:cNvPr>
            <p:cNvPicPr>
              <a:picLocks noChangeAspect="1"/>
            </p:cNvPicPr>
            <p:nvPr/>
          </p:nvPicPr>
          <p:blipFill rotWithShape="1">
            <a:blip r:embed="rId4">
              <a:extLst>
                <a:ext uri="{28A0092B-C50C-407E-A947-70E740481C1C}">
                  <a14:useLocalDpi xmlns:a14="http://schemas.microsoft.com/office/drawing/2010/main" val="0"/>
                </a:ext>
              </a:extLst>
            </a:blip>
            <a:srcRect l="20563" t="4414" r="17015" b="10028"/>
            <a:stretch/>
          </p:blipFill>
          <p:spPr>
            <a:xfrm>
              <a:off x="5688243" y="2305911"/>
              <a:ext cx="4978960" cy="1692771"/>
            </a:xfrm>
            <a:prstGeom prst="rect">
              <a:avLst/>
            </a:prstGeom>
          </p:spPr>
        </p:pic>
      </p:grpSp>
    </p:spTree>
    <p:extLst>
      <p:ext uri="{BB962C8B-B14F-4D97-AF65-F5344CB8AC3E}">
        <p14:creationId xmlns:p14="http://schemas.microsoft.com/office/powerpoint/2010/main" val="95388348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edge">
                                      <p:cBhvr>
                                        <p:cTn id="7" dur="2000"/>
                                        <p:tgtEl>
                                          <p:spTgt spid="59"/>
                                        </p:tgtEl>
                                      </p:cBhvr>
                                    </p:animEffect>
                                  </p:childTnLst>
                                </p:cTn>
                              </p:par>
                            </p:childTnLst>
                          </p:cTn>
                        </p:par>
                        <p:par>
                          <p:cTn id="8" fill="hold">
                            <p:stCondLst>
                              <p:cond delay="2000"/>
                            </p:stCondLst>
                            <p:childTnLst>
                              <p:par>
                                <p:cTn id="9" presetID="1" presetClass="entr" presetSubtype="0" fill="hold" grpId="0" nodeType="afterEffect">
                                  <p:stCondLst>
                                    <p:cond delay="0"/>
                                  </p:stCondLst>
                                  <p:iterate type="lt">
                                    <p:tmAbs val="100"/>
                                  </p:iterate>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100"/>
                                  </p:iterate>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2000"/>
                                        <p:tgtEl>
                                          <p:spTgt spid="25"/>
                                        </p:tgtEl>
                                      </p:cBhvr>
                                    </p:animEffect>
                                    <p:anim calcmode="lin" valueType="num">
                                      <p:cBhvr>
                                        <p:cTn id="24" dur="2000" fill="hold"/>
                                        <p:tgtEl>
                                          <p:spTgt spid="25"/>
                                        </p:tgtEl>
                                        <p:attrNameLst>
                                          <p:attrName>ppt_w</p:attrName>
                                        </p:attrNameLst>
                                      </p:cBhvr>
                                      <p:tavLst>
                                        <p:tav tm="0" fmla="#ppt_w*sin(2.5*pi*$)">
                                          <p:val>
                                            <p:fltVal val="0"/>
                                          </p:val>
                                        </p:tav>
                                        <p:tav tm="100000">
                                          <p:val>
                                            <p:fltVal val="1"/>
                                          </p:val>
                                        </p:tav>
                                      </p:tavLst>
                                    </p:anim>
                                    <p:anim calcmode="lin" valueType="num">
                                      <p:cBhvr>
                                        <p:cTn id="25" dur="2000" fill="hold"/>
                                        <p:tgtEl>
                                          <p:spTgt spid="25"/>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nodePh="1">
                                  <p:stCondLst>
                                    <p:cond delay="0"/>
                                  </p:stCondLst>
                                  <p:endCondLst>
                                    <p:cond evt="begin" delay="0">
                                      <p:tn val="34"/>
                                    </p:cond>
                                  </p:endCondLst>
                                  <p:iterate type="lt">
                                    <p:tmAbs val="100"/>
                                  </p:iterate>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9" grpId="0" animBg="1"/>
      <p:bldP spid="13" grpId="0"/>
      <p:bldP spid="10" grpId="0"/>
      <p:bldP spid="11"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56">
            <a:extLst>
              <a:ext uri="{FF2B5EF4-FFF2-40B4-BE49-F238E27FC236}">
                <a16:creationId xmlns:a16="http://schemas.microsoft.com/office/drawing/2014/main" id="{276A6566-0B95-411B-B159-259C890ECC4D}"/>
              </a:ext>
            </a:extLst>
          </p:cNvPr>
          <p:cNvSpPr txBox="1"/>
          <p:nvPr/>
        </p:nvSpPr>
        <p:spPr>
          <a:xfrm>
            <a:off x="2321479" y="102274"/>
            <a:ext cx="7278915"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rPr>
              <a:t>ELEMENTOS DEL DIAGRAMA DE CLASE</a:t>
            </a:r>
          </a:p>
        </p:txBody>
      </p:sp>
      <p:pic>
        <p:nvPicPr>
          <p:cNvPr id="3" name="Imagen 2">
            <a:extLst>
              <a:ext uri="{FF2B5EF4-FFF2-40B4-BE49-F238E27FC236}">
                <a16:creationId xmlns:a16="http://schemas.microsoft.com/office/drawing/2014/main" id="{ADD2841E-577F-44E5-A60B-1629AB6D898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15764" y="999719"/>
            <a:ext cx="8090344" cy="5244641"/>
          </a:xfrm>
          <a:prstGeom prst="rect">
            <a:avLst/>
          </a:prstGeom>
          <a:effectLst>
            <a:glow rad="152400">
              <a:schemeClr val="accent1">
                <a:alpha val="82000"/>
              </a:schemeClr>
            </a:glow>
          </a:effectLst>
        </p:spPr>
      </p:pic>
    </p:spTree>
    <p:extLst>
      <p:ext uri="{BB962C8B-B14F-4D97-AF65-F5344CB8AC3E}">
        <p14:creationId xmlns:p14="http://schemas.microsoft.com/office/powerpoint/2010/main" val="62727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down)">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365747" y="239169"/>
            <a:ext cx="8034476"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latin typeface="Calibri"/>
              </a:rPr>
              <a:t>RELACIONES EN UML</a:t>
            </a:r>
          </a:p>
        </p:txBody>
      </p:sp>
      <mc:AlternateContent xmlns:mc="http://schemas.openxmlformats.org/markup-compatibility/2006">
        <mc:Choice xmlns:pslz="http://schemas.microsoft.com/office/powerpoint/2016/slidezoom" xmlns="" Requires="pslz">
          <p:graphicFrame>
            <p:nvGraphicFramePr>
              <p:cNvPr id="9" name="Vista general de diapositiva 8">
                <a:extLst>
                  <a:ext uri="{FF2B5EF4-FFF2-40B4-BE49-F238E27FC236}">
                    <a16:creationId xmlns:a16="http://schemas.microsoft.com/office/drawing/2014/main" id="{0D0C0B48-3A72-4AAD-9B6D-EB79A98A48EA}"/>
                  </a:ext>
                </a:extLst>
              </p:cNvPr>
              <p:cNvGraphicFramePr>
                <a:graphicFrameLocks noChangeAspect="1"/>
              </p:cNvGraphicFramePr>
              <p:nvPr>
                <p:extLst>
                  <p:ext uri="{D42A27DB-BD31-4B8C-83A1-F6EECF244321}">
                    <p14:modId xmlns:p14="http://schemas.microsoft.com/office/powerpoint/2010/main" val="3881923360"/>
                  </p:ext>
                </p:extLst>
              </p:nvPr>
            </p:nvGraphicFramePr>
            <p:xfrm>
              <a:off x="-2460171" y="4868636"/>
              <a:ext cx="3048000" cy="1714500"/>
            </p:xfrm>
            <a:graphic>
              <a:graphicData uri="http://schemas.microsoft.com/office/powerpoint/2016/slidezoom">
                <pslz:sldZm>
                  <pslz:sldZmObj sldId="299" cId="2271226611">
                    <pslz:zmPr id="{C38ECA7E-E909-460D-89AF-E4754DE0AC1F}"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p166:spPr>
                    </pslz:zmPr>
                  </pslz:sldZmObj>
                </pslz:sldZm>
              </a:graphicData>
            </a:graphic>
          </p:graphicFrame>
        </mc:Choice>
        <mc:Fallback>
          <p:pic>
            <p:nvPicPr>
              <p:cNvPr id="9" name="Vista general de diapositiva 8">
                <a:hlinkClick r:id="rId4" action="ppaction://hlinksldjump"/>
                <a:extLst>
                  <a:ext uri="{FF2B5EF4-FFF2-40B4-BE49-F238E27FC236}">
                    <a16:creationId xmlns:a16="http://schemas.microsoft.com/office/drawing/2014/main" id="{0D0C0B48-3A72-4AAD-9B6D-EB79A98A48EA}"/>
                  </a:ext>
                </a:extLst>
              </p:cNvPr>
              <p:cNvPicPr>
                <a:picLocks noGrp="1" noRot="1" noChangeAspect="1" noMove="1" noResize="1" noEditPoints="1" noAdjustHandles="1" noChangeArrowheads="1" noChangeShapeType="1"/>
              </p:cNvPicPr>
              <p:nvPr/>
            </p:nvPicPr>
            <p:blipFill>
              <a:blip r:embed="rId5"/>
              <a:stretch>
                <a:fillRect/>
              </a:stretch>
            </p:blipFill>
            <p:spPr>
              <a:xfrm>
                <a:off x="-2460171" y="4868636"/>
                <a:ext cx="3048000" cy="1714500"/>
              </a:xfrm>
              <a:prstGeom prst="rect">
                <a:avLst/>
              </a:prstGeom>
            </p:spPr>
          </p:pic>
        </mc:Fallback>
      </mc:AlternateContent>
      <p:sp>
        <p:nvSpPr>
          <p:cNvPr id="7" name="Rectángulo 6">
            <a:extLst>
              <a:ext uri="{FF2B5EF4-FFF2-40B4-BE49-F238E27FC236}">
                <a16:creationId xmlns:a16="http://schemas.microsoft.com/office/drawing/2014/main" id="{FAD485C7-6748-4582-804E-F0C7D96391E2}"/>
              </a:ext>
            </a:extLst>
          </p:cNvPr>
          <p:cNvSpPr/>
          <p:nvPr/>
        </p:nvSpPr>
        <p:spPr>
          <a:xfrm>
            <a:off x="140650" y="823944"/>
            <a:ext cx="11746549" cy="1877437"/>
          </a:xfrm>
          <a:prstGeom prst="rect">
            <a:avLst/>
          </a:prstGeom>
        </p:spPr>
        <p:txBody>
          <a:bodyPr wrap="square">
            <a:spAutoFit/>
          </a:bodyPr>
          <a:lstStyle/>
          <a:p>
            <a:pPr algn="just"/>
            <a:r>
              <a:rPr lang="es-ES" altLang="es-EC" sz="3200" b="1" dirty="0">
                <a:solidFill>
                  <a:schemeClr val="accent6">
                    <a:lumMod val="75000"/>
                  </a:schemeClr>
                </a:solidFill>
                <a:latin typeface="+mj-lt"/>
              </a:rPr>
              <a:t>GENERALIZACION. </a:t>
            </a:r>
            <a:r>
              <a:rPr lang="es-ES" altLang="es-EC" sz="2800" b="1" dirty="0">
                <a:solidFill>
                  <a:schemeClr val="tx2">
                    <a:lumMod val="50000"/>
                  </a:schemeClr>
                </a:solidFill>
                <a:latin typeface="+mj-lt"/>
              </a:rPr>
              <a:t>Indica una relación de </a:t>
            </a:r>
            <a:r>
              <a:rPr lang="es-ES" altLang="es-EC" sz="2800" b="1" dirty="0">
                <a:solidFill>
                  <a:srgbClr val="F05834"/>
                </a:solidFill>
                <a:latin typeface="+mj-lt"/>
              </a:rPr>
              <a:t>Herencia</a:t>
            </a:r>
            <a:r>
              <a:rPr lang="es-ES" altLang="es-EC" sz="2800" b="1" dirty="0">
                <a:solidFill>
                  <a:schemeClr val="tx2">
                    <a:lumMod val="50000"/>
                  </a:schemeClr>
                </a:solidFill>
                <a:latin typeface="+mj-lt"/>
              </a:rPr>
              <a:t> entre dos clases donde una subclase hereda los métodos y atributos especificados por una Super Clase, la Subclase además de poseer sus propios métodos y atributos, poseerá las características y comportamientos visibles de la Super Clase.</a:t>
            </a:r>
            <a:endParaRPr lang="es-ES" altLang="es-EC" sz="2400" b="1" dirty="0">
              <a:solidFill>
                <a:schemeClr val="tx2">
                  <a:lumMod val="50000"/>
                </a:schemeClr>
              </a:solidFill>
              <a:latin typeface="+mj-lt"/>
            </a:endParaRPr>
          </a:p>
        </p:txBody>
      </p:sp>
      <p:pic>
        <p:nvPicPr>
          <p:cNvPr id="2050" name="Picture 2">
            <a:extLst>
              <a:ext uri="{FF2B5EF4-FFF2-40B4-BE49-F238E27FC236}">
                <a16:creationId xmlns:a16="http://schemas.microsoft.com/office/drawing/2014/main" id="{622CCA17-D874-4931-8E31-4A2F81E75E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442720" y="2702560"/>
            <a:ext cx="9144000" cy="3807160"/>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4627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2000"/>
                                        <p:tgtEl>
                                          <p:spTgt spid="2050"/>
                                        </p:tgtEl>
                                      </p:cBhvr>
                                    </p:animEffect>
                                    <p:anim calcmode="lin" valueType="num">
                                      <p:cBhvr>
                                        <p:cTn id="21" dur="2000" fill="hold"/>
                                        <p:tgtEl>
                                          <p:spTgt spid="2050"/>
                                        </p:tgtEl>
                                        <p:attrNameLst>
                                          <p:attrName>ppt_w</p:attrName>
                                        </p:attrNameLst>
                                      </p:cBhvr>
                                      <p:tavLst>
                                        <p:tav tm="0" fmla="#ppt_w*sin(2.5*pi*$)">
                                          <p:val>
                                            <p:fltVal val="0"/>
                                          </p:val>
                                        </p:tav>
                                        <p:tav tm="100000">
                                          <p:val>
                                            <p:fltVal val="1"/>
                                          </p:val>
                                        </p:tav>
                                      </p:tavLst>
                                    </p:anim>
                                    <p:anim calcmode="lin" valueType="num">
                                      <p:cBhvr>
                                        <p:cTn id="22"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599299" y="182677"/>
            <a:ext cx="882925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rPr>
              <a:t>RELACIONES EN UML</a:t>
            </a:r>
          </a:p>
        </p:txBody>
      </p:sp>
      <p:sp>
        <p:nvSpPr>
          <p:cNvPr id="7" name="Rectángulo 6">
            <a:extLst>
              <a:ext uri="{FF2B5EF4-FFF2-40B4-BE49-F238E27FC236}">
                <a16:creationId xmlns:a16="http://schemas.microsoft.com/office/drawing/2014/main" id="{A13D04EE-6EDD-4E5B-A07F-8BC9C92DB356}"/>
              </a:ext>
            </a:extLst>
          </p:cNvPr>
          <p:cNvSpPr/>
          <p:nvPr/>
        </p:nvSpPr>
        <p:spPr>
          <a:xfrm>
            <a:off x="140649" y="767452"/>
            <a:ext cx="11746549" cy="1446550"/>
          </a:xfrm>
          <a:prstGeom prst="rect">
            <a:avLst/>
          </a:prstGeom>
        </p:spPr>
        <p:txBody>
          <a:bodyPr wrap="square">
            <a:spAutoFit/>
          </a:bodyPr>
          <a:lstStyle/>
          <a:p>
            <a:pPr algn="just"/>
            <a:r>
              <a:rPr lang="es-ES" altLang="es-EC" sz="3200" b="1" dirty="0" err="1">
                <a:solidFill>
                  <a:schemeClr val="accent6">
                    <a:lumMod val="75000"/>
                  </a:schemeClr>
                </a:solidFill>
                <a:latin typeface="+mj-lt"/>
              </a:rPr>
              <a:t>REALIZACION.</a:t>
            </a:r>
            <a:r>
              <a:rPr lang="es-ES" altLang="es-EC" sz="2800" b="1" dirty="0" err="1">
                <a:solidFill>
                  <a:schemeClr val="tx2">
                    <a:lumMod val="50000"/>
                  </a:schemeClr>
                </a:solidFill>
                <a:latin typeface="+mj-lt"/>
              </a:rPr>
              <a:t>Mediante</a:t>
            </a:r>
            <a:r>
              <a:rPr lang="es-ES" altLang="es-EC" sz="2800" b="1" dirty="0">
                <a:solidFill>
                  <a:schemeClr val="tx2">
                    <a:lumMod val="50000"/>
                  </a:schemeClr>
                </a:solidFill>
                <a:latin typeface="+mj-lt"/>
              </a:rPr>
              <a:t> la Realización uno de los elementos define características que deberá desarrollar el que lo implemente. En los diagramas de clases se utilizan para representar las relaciones con interfaces.</a:t>
            </a:r>
            <a:endParaRPr lang="es-ES" altLang="es-EC" sz="2400" b="1" dirty="0">
              <a:solidFill>
                <a:schemeClr val="tx2">
                  <a:lumMod val="50000"/>
                </a:schemeClr>
              </a:solidFill>
              <a:latin typeface="+mj-lt"/>
            </a:endParaRPr>
          </a:p>
        </p:txBody>
      </p:sp>
      <p:pic>
        <p:nvPicPr>
          <p:cNvPr id="8" name="Picture 2">
            <a:extLst>
              <a:ext uri="{FF2B5EF4-FFF2-40B4-BE49-F238E27FC236}">
                <a16:creationId xmlns:a16="http://schemas.microsoft.com/office/drawing/2014/main" id="{BC42009A-5CB8-492E-BD39-9EAB36AE1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16480" y="2291835"/>
            <a:ext cx="6746240" cy="4165457"/>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266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anim calcmode="lin" valueType="num">
                                      <p:cBhvr>
                                        <p:cTn id="21" dur="2000" fill="hold"/>
                                        <p:tgtEl>
                                          <p:spTgt spid="8"/>
                                        </p:tgtEl>
                                        <p:attrNameLst>
                                          <p:attrName>ppt_w</p:attrName>
                                        </p:attrNameLst>
                                      </p:cBhvr>
                                      <p:tavLst>
                                        <p:tav tm="0" fmla="#ppt_w*sin(2.5*pi*$)">
                                          <p:val>
                                            <p:fltVal val="0"/>
                                          </p:val>
                                        </p:tav>
                                        <p:tav tm="100000">
                                          <p:val>
                                            <p:fltVal val="1"/>
                                          </p:val>
                                        </p:tav>
                                      </p:tavLst>
                                    </p:anim>
                                    <p:anim calcmode="lin" valueType="num">
                                      <p:cBhvr>
                                        <p:cTn id="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ángulo 26">
            <a:extLst>
              <a:ext uri="{FF2B5EF4-FFF2-40B4-BE49-F238E27FC236}">
                <a16:creationId xmlns:a16="http://schemas.microsoft.com/office/drawing/2014/main" id="{E178A0DE-6AC0-421B-84B6-E0667ACC0077}"/>
              </a:ext>
            </a:extLst>
          </p:cNvPr>
          <p:cNvSpPr/>
          <p:nvPr/>
        </p:nvSpPr>
        <p:spPr>
          <a:xfrm>
            <a:off x="11769305" y="3843630"/>
            <a:ext cx="4795800" cy="1634871"/>
          </a:xfrm>
          <a:prstGeom prst="rect">
            <a:avLst/>
          </a:prstGeom>
        </p:spPr>
        <p:txBody>
          <a:bodyPr wrap="square">
            <a:spAutoFit/>
          </a:bodyPr>
          <a:lstStyle/>
          <a:p>
            <a:pPr marL="7620" marR="49530" lvl="0" indent="-6350" algn="ctr">
              <a:lnSpc>
                <a:spcPct val="107000"/>
              </a:lnSpc>
            </a:pPr>
            <a:endParaRPr kumimoji="0" lang="es-ES"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a:p>
            <a:pPr marL="7620" marR="49530" lvl="0" indent="-6350" algn="ctr">
              <a:lnSpc>
                <a:spcPct val="107000"/>
              </a:lnSpc>
            </a:pPr>
            <a:r>
              <a:rPr lang="es-EC" sz="3200" b="1" dirty="0">
                <a:solidFill>
                  <a:schemeClr val="bg1"/>
                </a:solidFill>
                <a:latin typeface="Arial" panose="020B0604020202020204" pitchFamily="34" charset="0"/>
                <a:ea typeface="Arial" panose="020B0604020202020204" pitchFamily="34" charset="0"/>
                <a:cs typeface="Times New Roman" panose="02020603050405020304" pitchFamily="18" charset="0"/>
              </a:rPr>
              <a:t>.</a:t>
            </a:r>
          </a:p>
          <a:p>
            <a:pPr marL="7620" marR="49530" lvl="0" indent="-6350" algn="ctr">
              <a:lnSpc>
                <a:spcPct val="107000"/>
              </a:lnSpc>
            </a:pPr>
            <a:endParaRPr kumimoji="0" lang="es-EC" sz="320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Times New Roman" panose="02020603050405020304" pitchFamily="18" charset="0"/>
            </a:endParaRPr>
          </a:p>
        </p:txBody>
      </p:sp>
      <p:sp>
        <p:nvSpPr>
          <p:cNvPr id="23" name="TextBox 56">
            <a:extLst>
              <a:ext uri="{FF2B5EF4-FFF2-40B4-BE49-F238E27FC236}">
                <a16:creationId xmlns:a16="http://schemas.microsoft.com/office/drawing/2014/main" id="{29345AB2-41F8-4B96-A28C-1911A3094D87}"/>
              </a:ext>
            </a:extLst>
          </p:cNvPr>
          <p:cNvSpPr txBox="1"/>
          <p:nvPr/>
        </p:nvSpPr>
        <p:spPr>
          <a:xfrm>
            <a:off x="1599299" y="182677"/>
            <a:ext cx="8829250" cy="584775"/>
          </a:xfrm>
          <a:prstGeom prst="rect">
            <a:avLst/>
          </a:prstGeom>
          <a:ln w="76200">
            <a:solidFill>
              <a:schemeClr val="tx1"/>
            </a:solidFill>
          </a:ln>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defRPr/>
            </a:pPr>
            <a:r>
              <a:rPr lang="en-US" sz="3200" b="1" dirty="0">
                <a:solidFill>
                  <a:schemeClr val="accent3">
                    <a:lumMod val="50000"/>
                  </a:schemeClr>
                </a:solidFill>
                <a:effectLst>
                  <a:outerShdw blurRad="38100" dist="38100" dir="2700000" algn="tl">
                    <a:srgbClr val="000000">
                      <a:alpha val="43137"/>
                    </a:srgbClr>
                  </a:outerShdw>
                </a:effectLst>
              </a:rPr>
              <a:t>RELACIONES EN UML</a:t>
            </a:r>
          </a:p>
        </p:txBody>
      </p:sp>
      <p:sp>
        <p:nvSpPr>
          <p:cNvPr id="7" name="Rectángulo 6">
            <a:extLst>
              <a:ext uri="{FF2B5EF4-FFF2-40B4-BE49-F238E27FC236}">
                <a16:creationId xmlns:a16="http://schemas.microsoft.com/office/drawing/2014/main" id="{A13D04EE-6EDD-4E5B-A07F-8BC9C92DB356}"/>
              </a:ext>
            </a:extLst>
          </p:cNvPr>
          <p:cNvSpPr/>
          <p:nvPr/>
        </p:nvSpPr>
        <p:spPr>
          <a:xfrm>
            <a:off x="140649" y="767452"/>
            <a:ext cx="11746549" cy="2062103"/>
          </a:xfrm>
          <a:prstGeom prst="rect">
            <a:avLst/>
          </a:prstGeom>
        </p:spPr>
        <p:txBody>
          <a:bodyPr wrap="square">
            <a:spAutoFit/>
          </a:bodyPr>
          <a:lstStyle/>
          <a:p>
            <a:pPr algn="just"/>
            <a:r>
              <a:rPr lang="es-ES" altLang="es-EC" sz="3200" b="1" dirty="0">
                <a:solidFill>
                  <a:schemeClr val="accent6">
                    <a:lumMod val="75000"/>
                  </a:schemeClr>
                </a:solidFill>
                <a:latin typeface="+mj-lt"/>
              </a:rPr>
              <a:t>ASOCIACIÓN. </a:t>
            </a:r>
            <a:r>
              <a:rPr lang="es-ES" altLang="es-EC" sz="3200" b="1" dirty="0">
                <a:latin typeface="+mj-lt"/>
              </a:rPr>
              <a:t>Especifica que dos clases u objetos están relacionados pero no forman parte de un todo.  Cabe destacar que no es una relación fuerte, es decir, el tiempo de vida de un objeto no depende del otro.</a:t>
            </a:r>
            <a:endParaRPr lang="es-ES" altLang="es-EC" sz="2400" b="1" dirty="0">
              <a:latin typeface="+mj-lt"/>
            </a:endParaRPr>
          </a:p>
        </p:txBody>
      </p:sp>
      <p:pic>
        <p:nvPicPr>
          <p:cNvPr id="8" name="Picture 2">
            <a:extLst>
              <a:ext uri="{FF2B5EF4-FFF2-40B4-BE49-F238E27FC236}">
                <a16:creationId xmlns:a16="http://schemas.microsoft.com/office/drawing/2014/main" id="{BC42009A-5CB8-492E-BD39-9EAB36AE1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304802" y="2895544"/>
            <a:ext cx="6963989" cy="3733805"/>
          </a:xfrm>
          <a:prstGeom prst="rect">
            <a:avLst/>
          </a:prstGeom>
          <a:noFill/>
          <a:effectLst>
            <a:glow rad="101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EA58F4B-FA0C-4BCA-AA03-C618E9E1D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4360" y="4291424"/>
            <a:ext cx="2944198" cy="1423029"/>
          </a:xfrm>
          <a:prstGeom prst="rect">
            <a:avLst/>
          </a:prstGeom>
          <a:effectLst>
            <a:glow rad="139700">
              <a:schemeClr val="accent6">
                <a:satMod val="175000"/>
                <a:alpha val="40000"/>
              </a:schemeClr>
            </a:glow>
          </a:effectLst>
        </p:spPr>
      </p:pic>
      <p:sp>
        <p:nvSpPr>
          <p:cNvPr id="9" name="Rectángulo 8">
            <a:extLst>
              <a:ext uri="{FF2B5EF4-FFF2-40B4-BE49-F238E27FC236}">
                <a16:creationId xmlns:a16="http://schemas.microsoft.com/office/drawing/2014/main" id="{C6550534-7F60-4FA2-AD62-C8280F14AE39}"/>
              </a:ext>
            </a:extLst>
          </p:cNvPr>
          <p:cNvSpPr/>
          <p:nvPr/>
        </p:nvSpPr>
        <p:spPr>
          <a:xfrm>
            <a:off x="7426959" y="2721764"/>
            <a:ext cx="4543112" cy="1569660"/>
          </a:xfrm>
          <a:prstGeom prst="rect">
            <a:avLst/>
          </a:prstGeom>
        </p:spPr>
        <p:txBody>
          <a:bodyPr wrap="square">
            <a:spAutoFit/>
          </a:bodyPr>
          <a:lstStyle/>
          <a:p>
            <a:pPr algn="just"/>
            <a:r>
              <a:rPr lang="es-ES" altLang="es-EC" sz="2400" b="1" dirty="0">
                <a:latin typeface="+mj-lt"/>
              </a:rPr>
              <a:t>Si la asociación es entre objetos de la misma clase nos encontramos con una </a:t>
            </a:r>
            <a:r>
              <a:rPr lang="es-ES" altLang="es-EC" sz="2400" b="1" dirty="0">
                <a:solidFill>
                  <a:srgbClr val="F05834"/>
                </a:solidFill>
                <a:latin typeface="+mj-lt"/>
              </a:rPr>
              <a:t>asociación reflexiva</a:t>
            </a:r>
            <a:r>
              <a:rPr lang="es-ES" altLang="es-EC" sz="2400" b="1" dirty="0">
                <a:latin typeface="+mj-lt"/>
              </a:rPr>
              <a:t>.</a:t>
            </a:r>
            <a:endParaRPr lang="es-ES" altLang="es-EC" b="1" dirty="0">
              <a:latin typeface="+mj-lt"/>
            </a:endParaRPr>
          </a:p>
        </p:txBody>
      </p:sp>
    </p:spTree>
    <p:extLst>
      <p:ext uri="{BB962C8B-B14F-4D97-AF65-F5344CB8AC3E}">
        <p14:creationId xmlns:p14="http://schemas.microsoft.com/office/powerpoint/2010/main" val="42692207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0"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edge">
                                      <p:cBhvr>
                                        <p:cTn id="12" dur="2000"/>
                                        <p:tgtEl>
                                          <p:spTgt spid="23"/>
                                        </p:tgtEl>
                                      </p:cBhvr>
                                    </p:animEffect>
                                  </p:childTnLst>
                                </p:cTn>
                              </p:par>
                            </p:childTnLst>
                          </p:cTn>
                        </p:par>
                        <p:par>
                          <p:cTn id="13" fill="hold">
                            <p:stCondLst>
                              <p:cond delay="2000"/>
                            </p:stCondLst>
                            <p:childTnLst>
                              <p:par>
                                <p:cTn id="14" presetID="1" presetClass="entr" presetSubtype="0" fill="hold" grpId="0" nodeType="afterEffect">
                                  <p:stCondLst>
                                    <p:cond delay="0"/>
                                  </p:stCondLst>
                                  <p:iterate type="lt">
                                    <p:tmAbs val="100"/>
                                  </p:iterate>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anim calcmode="lin" valueType="num">
                                      <p:cBhvr>
                                        <p:cTn id="21" dur="2000" fill="hold"/>
                                        <p:tgtEl>
                                          <p:spTgt spid="8"/>
                                        </p:tgtEl>
                                        <p:attrNameLst>
                                          <p:attrName>ppt_w</p:attrName>
                                        </p:attrNameLst>
                                      </p:cBhvr>
                                      <p:tavLst>
                                        <p:tav tm="0" fmla="#ppt_w*sin(2.5*pi*$)">
                                          <p:val>
                                            <p:fltVal val="0"/>
                                          </p:val>
                                        </p:tav>
                                        <p:tav tm="100000">
                                          <p:val>
                                            <p:fltVal val="1"/>
                                          </p:val>
                                        </p:tav>
                                      </p:tavLst>
                                    </p:anim>
                                    <p:anim calcmode="lin" valueType="num">
                                      <p:cBhvr>
                                        <p:cTn id="22"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2000"/>
                                        <p:tgtEl>
                                          <p:spTgt spid="3"/>
                                        </p:tgtEl>
                                      </p:cBhvr>
                                    </p:animEffect>
                                    <p:anim calcmode="lin" valueType="num">
                                      <p:cBhvr>
                                        <p:cTn id="32" dur="2000" fill="hold"/>
                                        <p:tgtEl>
                                          <p:spTgt spid="3"/>
                                        </p:tgtEl>
                                        <p:attrNameLst>
                                          <p:attrName>ppt_w</p:attrName>
                                        </p:attrNameLst>
                                      </p:cBhvr>
                                      <p:tavLst>
                                        <p:tav tm="0" fmla="#ppt_w*sin(2.5*pi*$)">
                                          <p:val>
                                            <p:fltVal val="0"/>
                                          </p:val>
                                        </p:tav>
                                        <p:tav tm="100000">
                                          <p:val>
                                            <p:fltVal val="1"/>
                                          </p:val>
                                        </p:tav>
                                      </p:tavLst>
                                    </p:anim>
                                    <p:anim calcmode="lin" valueType="num">
                                      <p:cBhvr>
                                        <p:cTn id="33"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3" grpId="0" animBg="1"/>
      <p:bldP spid="7"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3EEA6C2A-652A-4E3D-841D-3B33F9FAD897}"/>
  <p:tag name="ISPRING_PROJECT_VERSION" val="9.3"/>
  <p:tag name="ISPRING_PROJECT_FOLDER_UPDATED" val="1"/>
  <p:tag name="ISPRING_SCREEN_RECS_UPDATED" val="D:\unemi\ProgramacionWeb\Diapositivas\1- Unidad1 - tema2\tema2\"/>
  <p:tag name="ISPRING_LMS_API_VERSION" val="SCORM 1.2"/>
  <p:tag name="ISPRING_ULTRA_SCORM_COURSE_ID" val="8352465F-37CA-400A-BEF8-558EEC3C7953"/>
  <p:tag name="ISPRING_CMI5_LAUNCH_METHOD" val="any window"/>
  <p:tag name="ISPRINGCLOUDFOLDERID" val="1"/>
  <p:tag name="ISPRINGONLINEFOLDERID" val="1"/>
  <p:tag name="ISPRING_OUTPUT_FOLDER" val="[[&quot;]qw\u001C{77B1F5EB-BCA2-414A-ADA1-FF652A80A638}&quot;,&quot;D:\\unemi\\ProgramacionWeb\\Diapositivas\\1- Unidad1 - tema2&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PASSING_SCORE" val="80.000000"/>
  <p:tag name="ISPRING_CURRENT_PLAYER_ID" val="universal"/>
  <p:tag name="ISPRING_PRESENTATION_TITLE" val="tema2"/>
  <p:tag name="ISPRING_FIRST_PUBLISH" val="1"/>
  <p:tag name="ISPRING_SCORM_ENDPOINT" val="&lt;endpoint&gt;&lt;enable&gt;0&lt;/enable&gt;&lt;lrs&gt;http://&lt;/lrs&gt;&lt;auth&gt;0&lt;/auth&gt;&lt;login&gt;&lt;/login&gt;&lt;password&gt;&lt;/password&gt;&lt;key&gt;&lt;/key&gt;&lt;name&gt;&lt;/name&gt;&lt;email&gt;&lt;/email&gt;&lt;/endpoint&gt;&#10;"/>
  <p:tag name="ISPRING_RESOURCE_FOLDER" val="D:\unemi\ProgramacionWeb\Diapositivas\Unidad1-Tema2\"/>
  <p:tag name="ISPRING_PRESENTATION_PATH" val="D:\unemi\ProgramacionWeb\Diapositivas\Unidad1-Tema2.pptx"/>
</p:tagLst>
</file>

<file path=ppt/tags/tag2.xml><?xml version="1.0" encoding="utf-8"?>
<p:tagLst xmlns:a="http://schemas.openxmlformats.org/drawingml/2006/main" xmlns:r="http://schemas.openxmlformats.org/officeDocument/2006/relationships" xmlns:p="http://schemas.openxmlformats.org/presentationml/2006/main">
  <p:tag name="ISPRING_CONTENTLIB_ASSET_META" val="{&quot;ai&quot;:&quot;VAq-kO5KfbgvjVDSXv3qKg&quot;,&quot;gi&quot;:&quot;1VL0m8RcGQyUsvOj5I5ZkQ&quot;,&quot;ti&quot;:&quot;ui_elements&quot;,&quot;vs&quot;:{&quot;f&quot;:[336],&quot;i&quot;:{&quot;d&quot;:&quot;VAq-kO5KfbgvjVDSXv3qKg&quot;,&quot;p&quot;:true}}}"/>
</p:tagLst>
</file>

<file path=ppt/tags/tag3.xml><?xml version="1.0" encoding="utf-8"?>
<p:tagLst xmlns:a="http://schemas.openxmlformats.org/drawingml/2006/main" xmlns:r="http://schemas.openxmlformats.org/officeDocument/2006/relationships" xmlns:p="http://schemas.openxmlformats.org/presentationml/2006/main">
  <p:tag name="ISPRING_CONTENTLIB_ASSET_META" val="{&quot;ai&quot;:&quot;VAq-kO5KfbgvjVDSXv3qKg&quot;,&quot;gi&quot;:&quot;1VL0m8RcGQyUsvOj5I5ZkQ&quot;,&quot;ti&quot;:&quot;ui_elements&quot;,&quot;vs&quot;:{&quot;f&quot;:[336],&quot;i&quot;:{&quot;d&quot;:&quot;VAq-kO5KfbgvjVDSXv3qKg&quot;,&quot;p&quot;:true}}}"/>
</p:tagLst>
</file>

<file path=ppt/tags/tag4.xml><?xml version="1.0" encoding="utf-8"?>
<p:tagLst xmlns:a="http://schemas.openxmlformats.org/drawingml/2006/main" xmlns:r="http://schemas.openxmlformats.org/officeDocument/2006/relationships" xmlns:p="http://schemas.openxmlformats.org/presentationml/2006/main">
  <p:tag name="ISPRING_CONTENTLIB_ASSET_META" val="{&quot;ai&quot;:&quot;VAq-kO5KfbgvjVDSXv3qKg&quot;,&quot;gi&quot;:&quot;1VL0m8RcGQyUsvOj5I5ZkQ&quot;,&quot;ti&quot;:&quot;ui_elements&quot;,&quot;vs&quot;:{&quot;f&quot;:[336],&quot;i&quot;:{&quot;d&quot;:&quot;VAq-kO5KfbgvjVDSXv3qKg&quot;,&quot;p&quot;:true}}}"/>
</p:tagLst>
</file>

<file path=ppt/tags/tag5.xml><?xml version="1.0" encoding="utf-8"?>
<p:tagLst xmlns:a="http://schemas.openxmlformats.org/drawingml/2006/main" xmlns:r="http://schemas.openxmlformats.org/officeDocument/2006/relationships" xmlns:p="http://schemas.openxmlformats.org/presentationml/2006/main">
  <p:tag name="ISPRING_CONTENTLIB_ASSET_META" val="{&quot;ai&quot;:&quot;VAq-kO5KfbgvjVDSXv3qKg&quot;,&quot;gi&quot;:&quot;1VL0m8RcGQyUsvOj5I5ZkQ&quot;,&quot;ti&quot;:&quot;ui_elements&quot;,&quot;vs&quot;:{&quot;f&quot;:[336],&quot;i&quot;:{&quot;d&quot;:&quot;VAq-kO5KfbgvjVDSXv3qKg&quot;,&quot;p&quot;:true}}}"/>
</p:tagLst>
</file>

<file path=ppt/theme/theme1.xml><?xml version="1.0" encoding="utf-8"?>
<a:theme xmlns:a="http://schemas.openxmlformats.org/drawingml/2006/main" name="1_Tema de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5974</TotalTime>
  <Words>900</Words>
  <Application>Microsoft Office PowerPoint</Application>
  <PresentationFormat>Panorámica</PresentationFormat>
  <Paragraphs>155</Paragraphs>
  <Slides>16</Slides>
  <Notes>16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Algerian</vt:lpstr>
      <vt:lpstr>Arial</vt:lpstr>
      <vt:lpstr>Calibri</vt:lpstr>
      <vt:lpstr>Forte</vt:lpstr>
      <vt:lpstr>Open Sans Semibold</vt:lpstr>
      <vt:lpstr>Segoe UI</vt:lpstr>
      <vt:lpstr>Times New Roman</vt:lpstr>
      <vt:lpstr>Tw Cen MT</vt:lpstr>
      <vt:lpstr>Verdana</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tema2</dc:title>
  <dc:creator>Unemi</dc:creator>
  <cp:lastModifiedBy>DOCENTE_UNEMI</cp:lastModifiedBy>
  <cp:revision>281</cp:revision>
  <dcterms:created xsi:type="dcterms:W3CDTF">2020-05-25T13:06:23Z</dcterms:created>
  <dcterms:modified xsi:type="dcterms:W3CDTF">2021-12-01T01:24:39Z</dcterms:modified>
</cp:coreProperties>
</file>