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72" r:id="rId2"/>
    <p:sldId id="280" r:id="rId3"/>
    <p:sldId id="282" r:id="rId4"/>
    <p:sldId id="281" r:id="rId5"/>
    <p:sldId id="273" r:id="rId6"/>
    <p:sldId id="274" r:id="rId7"/>
    <p:sldId id="283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3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502ED-38DF-43AC-A8CD-F9D3E3173CC4}" type="datetime1">
              <a:rPr lang="es-ES" smtClean="0"/>
              <a:t>27/01/2018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97EB-C63E-4831-9239-7FC098CD3FD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834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DAD7FE-6CFB-4941-843F-5B8FA3E21170}" type="datetime1">
              <a:rPr lang="es-ES" noProof="0" smtClean="0"/>
              <a:t>27/01/2018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2574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559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ángulo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recto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kumimoji="0" lang="es-ES" noProof="0" dirty="0"/>
          </a:p>
        </p:txBody>
      </p:sp>
      <p:sp>
        <p:nvSpPr>
          <p:cNvPr id="30" name="Marcador de fech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F0D198-0886-401E-862C-EF3536AA44DD}" type="datetime1">
              <a:rPr lang="es-ES" noProof="0" smtClean="0"/>
              <a:t>27/01/2018</a:t>
            </a:fld>
            <a:endParaRPr lang="es-ES" noProof="0" dirty="0"/>
          </a:p>
        </p:txBody>
      </p:sp>
      <p:sp>
        <p:nvSpPr>
          <p:cNvPr id="19" name="Marcador de pie de página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7" name="Marcador de número de diapositiva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E184A9-C1BE-4691-8290-38F7E3B9E2EA}" type="datetime1">
              <a:rPr lang="es-ES" noProof="0" smtClean="0"/>
              <a:t>27/01/2018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37EF8-1A52-460D-8FA5-88CB8E631AE8}" type="datetime1">
              <a:rPr lang="es-ES" noProof="0" smtClean="0"/>
              <a:t>27/01/2018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72DA2-4E32-43A8-88C9-F7DB2E98E079}" type="datetime1">
              <a:rPr lang="es-ES" noProof="0" smtClean="0"/>
              <a:t>27/01/2018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40A2F-3117-4E4B-AFC9-CB157300D9A8}" type="datetime1">
              <a:rPr lang="es-ES" noProof="0" smtClean="0"/>
              <a:t>27/01/2018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983E3B-19EF-4B0A-B85C-B5EE2F3F66E9}" type="datetime1">
              <a:rPr lang="es-ES" noProof="0" smtClean="0"/>
              <a:t>27/01/2018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2287-7AED-4508-BA8B-A33013696AEC}" type="datetime1">
              <a:rPr lang="es-ES" noProof="0" smtClean="0"/>
              <a:t>27/01/2018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BD4DFD-A822-4FD8-BFBF-197CBA855426}" type="datetime1">
              <a:rPr lang="es-ES" noProof="0" smtClean="0"/>
              <a:t>27/01/2018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84916D-9C1E-4B35-A1BA-B043FBD4F6CF}" type="datetime1">
              <a:rPr lang="es-ES" noProof="0" smtClean="0"/>
              <a:t>27/01/2018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DA92C-EA07-4844-A9C0-7671CE0A3023}" type="datetime1">
              <a:rPr lang="es-ES" noProof="0" smtClean="0"/>
              <a:t>27/01/2018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con una esquina recortada y redondeada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12" name="Triángulo rectángul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kumimoji="0"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A37C7A-AEB8-4B08-B7A3-C61470375C39}" type="datetime1">
              <a:rPr lang="es-ES" noProof="0" smtClean="0"/>
              <a:t>27/01/2018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Forma lib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s-E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b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s-E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ángulo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a libre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s-E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a libre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s-E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a libre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s-ES" sz="1800" noProof="0" dirty="0"/>
                </a:p>
              </p:txBody>
            </p:sp>
            <p:sp>
              <p:nvSpPr>
                <p:cNvPr id="33" name="Forma libre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s-ES" sz="1800" noProof="0" dirty="0"/>
                </a:p>
              </p:txBody>
            </p:sp>
          </p:grpSp>
        </p:grpSp>
      </p:grpSp>
      <p:sp>
        <p:nvSpPr>
          <p:cNvPr id="9" name="Marcador de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0" name="Marcador de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es-ES" noProof="0" dirty="0" smtClean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 dirty="0" smtClean="0"/>
              <a:t>Segundo nivel</a:t>
            </a:r>
          </a:p>
          <a:p>
            <a:pPr lvl="2" rtl="0" eaLnBrk="1" latinLnBrk="0" hangingPunct="1"/>
            <a:r>
              <a:rPr lang="es-ES" noProof="0" dirty="0" smtClean="0"/>
              <a:t>Tercer nivel</a:t>
            </a:r>
          </a:p>
          <a:p>
            <a:pPr lvl="3" rtl="0" eaLnBrk="1" latinLnBrk="0" hangingPunct="1"/>
            <a:r>
              <a:rPr lang="es-ES" noProof="0" dirty="0" smtClean="0"/>
              <a:t>Cuarto nivel</a:t>
            </a:r>
          </a:p>
          <a:p>
            <a:pPr lvl="4" rtl="0" eaLnBrk="1" latinLnBrk="0" hangingPunct="1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1811FD10-D06B-4536-8048-7D2897F296FB}" type="datetime1">
              <a:rPr lang="es-ES" noProof="0" smtClean="0"/>
              <a:t>27/01/2018</a:t>
            </a:fld>
            <a:endParaRPr lang="es-ES" noProof="0" dirty="0"/>
          </a:p>
        </p:txBody>
      </p:sp>
      <p:sp>
        <p:nvSpPr>
          <p:cNvPr id="22" name="Marcador de pie de página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8" name="Marcador de número de diapositiva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Developing a Software Project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Ing. Saulo Pineda Cubillas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proyecto?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3556" r="11972"/>
          <a:stretch/>
        </p:blipFill>
        <p:spPr>
          <a:xfrm>
            <a:off x="609600" y="1847088"/>
            <a:ext cx="7263685" cy="48768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993487" y="1865376"/>
            <a:ext cx="3863662" cy="18159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200" dirty="0" smtClean="0"/>
              <a:t>Un </a:t>
            </a:r>
            <a:r>
              <a:rPr lang="es-ES" sz="1200" dirty="0"/>
              <a:t>proyecto es un esfuerzo que se lleva a cabo para crear un producto, servicio o resultado único, y tiene la característica de ser naturalmente temporal, es decir, que tiene un inicio y un final establecidos, y que el final se alcanza cuando se logran los objetivos del proyecto o cuando se termina el proyecto porque sus objetivos no se cumplirán o no pueden ser cumplidos, o cuando ya no existe la necesidad que dio origen al proyecto.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933904" y="3488114"/>
            <a:ext cx="2103549" cy="3863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PMBOK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9174050" y="4814636"/>
            <a:ext cx="1725769" cy="7747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Proyecto</a:t>
            </a:r>
            <a:endParaRPr lang="es-ES" dirty="0"/>
          </a:p>
        </p:txBody>
      </p:sp>
      <p:sp>
        <p:nvSpPr>
          <p:cNvPr id="9" name="Elipse 8"/>
          <p:cNvSpPr/>
          <p:nvPr/>
        </p:nvSpPr>
        <p:spPr>
          <a:xfrm>
            <a:off x="10891232" y="5589429"/>
            <a:ext cx="1287888" cy="57954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Resultado</a:t>
            </a:r>
            <a:endParaRPr lang="es-ES" sz="1200" dirty="0"/>
          </a:p>
        </p:txBody>
      </p:sp>
      <p:sp>
        <p:nvSpPr>
          <p:cNvPr id="10" name="Cerrar llave 9"/>
          <p:cNvSpPr/>
          <p:nvPr/>
        </p:nvSpPr>
        <p:spPr>
          <a:xfrm>
            <a:off x="8727580" y="4462528"/>
            <a:ext cx="311240" cy="16098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angular 11"/>
          <p:cNvCxnSpPr>
            <a:stCxn id="8" idx="3"/>
            <a:endCxn id="9" idx="0"/>
          </p:cNvCxnSpPr>
          <p:nvPr/>
        </p:nvCxnSpPr>
        <p:spPr>
          <a:xfrm>
            <a:off x="10899819" y="5202033"/>
            <a:ext cx="635357" cy="387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1242943" y="4666322"/>
            <a:ext cx="88036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output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7904619" y="5017366"/>
            <a:ext cx="75212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Input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6" y="4462528"/>
            <a:ext cx="609504" cy="609504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50262" y="4020283"/>
            <a:ext cx="97334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Tiempo</a:t>
            </a:r>
          </a:p>
        </p:txBody>
      </p:sp>
      <p:cxnSp>
        <p:nvCxnSpPr>
          <p:cNvPr id="22" name="Conector recto de flecha 21"/>
          <p:cNvCxnSpPr>
            <a:stCxn id="9" idx="4"/>
          </p:cNvCxnSpPr>
          <p:nvPr/>
        </p:nvCxnSpPr>
        <p:spPr>
          <a:xfrm flipH="1">
            <a:off x="9691929" y="6168978"/>
            <a:ext cx="1843247" cy="14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8434556" y="6239829"/>
            <a:ext cx="93807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Exitoso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10279420" y="6397351"/>
            <a:ext cx="96212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Fracaso</a:t>
            </a:r>
          </a:p>
        </p:txBody>
      </p:sp>
      <p:cxnSp>
        <p:nvCxnSpPr>
          <p:cNvPr id="32" name="Conector recto de flecha 31"/>
          <p:cNvCxnSpPr>
            <a:stCxn id="9" idx="4"/>
            <a:endCxn id="25" idx="0"/>
          </p:cNvCxnSpPr>
          <p:nvPr/>
        </p:nvCxnSpPr>
        <p:spPr>
          <a:xfrm flipH="1">
            <a:off x="10760482" y="6168978"/>
            <a:ext cx="774694" cy="22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289" y="6283164"/>
            <a:ext cx="243840" cy="243840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569" y="6452101"/>
            <a:ext cx="259831" cy="2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5" y="1048979"/>
            <a:ext cx="11521359" cy="569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148" y="118102"/>
            <a:ext cx="9588223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Partes de un proyecto informático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32013" y="1422085"/>
            <a:ext cx="11614244" cy="1017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95919" y="1154688"/>
            <a:ext cx="3168202" cy="4121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Proyecto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461027" y="1769540"/>
            <a:ext cx="1352282" cy="4121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Inicio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5099839" y="1769540"/>
            <a:ext cx="1736502" cy="4574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Ejecución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485764" y="1808449"/>
            <a:ext cx="1736502" cy="4121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Control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9685779" y="1814886"/>
            <a:ext cx="1946855" cy="4121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Cierre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2665926" y="1808449"/>
            <a:ext cx="1736502" cy="4121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Planificación</a:t>
            </a:r>
            <a:endParaRPr lang="es-ES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2243038" y="2439516"/>
            <a:ext cx="0" cy="42888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688262" y="2439516"/>
            <a:ext cx="0" cy="42888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7254041" y="2439516"/>
            <a:ext cx="0" cy="42888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9549733" y="2455101"/>
            <a:ext cx="0" cy="42888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21" y="1975602"/>
            <a:ext cx="461027" cy="461027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16" y="1930800"/>
            <a:ext cx="457200" cy="45720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05" y="1930800"/>
            <a:ext cx="524301" cy="52430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64" y="1916630"/>
            <a:ext cx="485539" cy="48553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15" y="1930800"/>
            <a:ext cx="382137" cy="382137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417" y="2014511"/>
            <a:ext cx="346881" cy="346881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02" y="2002499"/>
            <a:ext cx="327546" cy="32754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127" y="2028694"/>
            <a:ext cx="354842" cy="354842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874" y="1987751"/>
            <a:ext cx="395785" cy="395785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6229" y="2815986"/>
            <a:ext cx="2182577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Documentación Inicial</a:t>
            </a:r>
          </a:p>
          <a:p>
            <a:pPr marL="171450" indent="-171450">
              <a:buFontTx/>
              <a:buChar char="-"/>
            </a:pPr>
            <a:r>
              <a:rPr lang="es-ES" sz="1200" dirty="0" smtClean="0"/>
              <a:t>Project Charter.</a:t>
            </a:r>
            <a:endParaRPr lang="es-ES" sz="1200" dirty="0"/>
          </a:p>
          <a:p>
            <a:pPr marL="171450" indent="-171450">
              <a:buFontTx/>
              <a:buChar char="-"/>
            </a:pPr>
            <a:r>
              <a:rPr lang="es-ES" sz="1200" dirty="0" smtClean="0"/>
              <a:t>Análisis de requerimientos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2269" y="4295992"/>
            <a:ext cx="2102305" cy="83099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Requerimientos del Sistema</a:t>
            </a:r>
            <a:endParaRPr lang="es-ES" sz="1200" dirty="0"/>
          </a:p>
          <a:p>
            <a:pPr marL="171450" indent="-171450">
              <a:buFontTx/>
              <a:buChar char="-"/>
            </a:pPr>
            <a:r>
              <a:rPr lang="es-ES" sz="1200" dirty="0" smtClean="0"/>
              <a:t>Entrevista.</a:t>
            </a:r>
          </a:p>
          <a:p>
            <a:pPr marL="171450" indent="-171450">
              <a:buFontTx/>
              <a:buChar char="-"/>
            </a:pPr>
            <a:r>
              <a:rPr lang="es-ES" sz="1200" dirty="0" smtClean="0"/>
              <a:t>Elaboración de doc.</a:t>
            </a:r>
          </a:p>
          <a:p>
            <a:pPr marL="628650" lvl="1" indent="-171450">
              <a:buFontTx/>
              <a:buChar char="-"/>
            </a:pPr>
            <a:r>
              <a:rPr lang="es-ES" sz="1200" dirty="0" smtClean="0"/>
              <a:t>ANR / PS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2351503" y="2894639"/>
            <a:ext cx="2228296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Elaboración de Cronograma</a:t>
            </a:r>
          </a:p>
          <a:p>
            <a:pPr marL="171450" indent="-171450">
              <a:buFontTx/>
              <a:buChar char="-"/>
            </a:pPr>
            <a:r>
              <a:rPr lang="es-ES" sz="1200" dirty="0" smtClean="0"/>
              <a:t>Definición de tiempos</a:t>
            </a:r>
          </a:p>
          <a:p>
            <a:pPr marL="171450" indent="-171450">
              <a:buFontTx/>
              <a:buChar char="-"/>
            </a:pPr>
            <a:r>
              <a:rPr lang="es-ES" sz="1200" dirty="0" smtClean="0"/>
              <a:t>Definición de costos</a:t>
            </a:r>
          </a:p>
          <a:p>
            <a:pPr marL="171450" indent="-171450">
              <a:buFontTx/>
              <a:buChar char="-"/>
            </a:pPr>
            <a:r>
              <a:rPr lang="es-ES" sz="1200" dirty="0" smtClean="0"/>
              <a:t>Definición de Inicio y Fin</a:t>
            </a:r>
          </a:p>
        </p:txBody>
      </p:sp>
      <p:sp>
        <p:nvSpPr>
          <p:cNvPr id="36" name="Flecha derecha 35"/>
          <p:cNvSpPr/>
          <p:nvPr/>
        </p:nvSpPr>
        <p:spPr>
          <a:xfrm>
            <a:off x="2087686" y="1916237"/>
            <a:ext cx="238836" cy="19654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 derecha 36"/>
          <p:cNvSpPr/>
          <p:nvPr/>
        </p:nvSpPr>
        <p:spPr>
          <a:xfrm>
            <a:off x="4751516" y="1918443"/>
            <a:ext cx="238836" cy="19654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lecha derecha 37"/>
          <p:cNvSpPr/>
          <p:nvPr/>
        </p:nvSpPr>
        <p:spPr>
          <a:xfrm>
            <a:off x="7070934" y="1919139"/>
            <a:ext cx="238836" cy="19654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 derecha 39"/>
          <p:cNvSpPr/>
          <p:nvPr/>
        </p:nvSpPr>
        <p:spPr>
          <a:xfrm>
            <a:off x="9378896" y="1876536"/>
            <a:ext cx="238836" cy="19654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2382080" y="5019350"/>
            <a:ext cx="2228297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Elaboración de los equipos de trabajo de acuerdo a sus necesidades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4865514" y="2835911"/>
            <a:ext cx="2228297" cy="138499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Elaboración de Documentos del proyecto.</a:t>
            </a:r>
          </a:p>
          <a:p>
            <a:pPr marL="171450" indent="-171450">
              <a:buFontTx/>
              <a:buChar char="-"/>
            </a:pPr>
            <a:r>
              <a:rPr lang="es-ES" sz="1200" dirty="0" smtClean="0"/>
              <a:t>Documento detallando de funcionabilidad</a:t>
            </a:r>
          </a:p>
          <a:p>
            <a:pPr marL="171450" indent="-171450">
              <a:buFontTx/>
              <a:buChar char="-"/>
            </a:pPr>
            <a:r>
              <a:rPr lang="es-ES" sz="1200" dirty="0" smtClean="0"/>
              <a:t>Documento especificado de Desarrollo.</a:t>
            </a:r>
          </a:p>
          <a:p>
            <a:pPr marL="171450" indent="-171450">
              <a:buFontTx/>
              <a:buChar char="-"/>
            </a:pPr>
            <a:r>
              <a:rPr lang="es-ES" sz="1200" dirty="0" smtClean="0"/>
              <a:t>Panes de Pruebas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869056" y="4834683"/>
            <a:ext cx="2228297" cy="10156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Desarrollo del Sistema</a:t>
            </a:r>
          </a:p>
          <a:p>
            <a:pPr marL="171450" indent="-171450">
              <a:buFontTx/>
              <a:buChar char="-"/>
            </a:pPr>
            <a:r>
              <a:rPr lang="es-ES" sz="1200" dirty="0" smtClean="0"/>
              <a:t>Diseño del sistema</a:t>
            </a:r>
          </a:p>
          <a:p>
            <a:pPr marL="628650" lvl="1" indent="-171450">
              <a:buFontTx/>
              <a:buChar char="-"/>
            </a:pPr>
            <a:r>
              <a:rPr lang="es-ES" sz="1200" dirty="0" smtClean="0"/>
              <a:t>Base de datos</a:t>
            </a:r>
          </a:p>
          <a:p>
            <a:pPr marL="628650" lvl="1" indent="-171450">
              <a:buFontTx/>
              <a:buChar char="-"/>
            </a:pPr>
            <a:r>
              <a:rPr lang="es-ES" sz="1200" dirty="0" smtClean="0"/>
              <a:t>Interfaces</a:t>
            </a:r>
            <a:r>
              <a:rPr lang="es-ES" sz="1200" dirty="0"/>
              <a:t> </a:t>
            </a:r>
            <a:r>
              <a:rPr lang="es-ES" sz="1200" dirty="0" smtClean="0"/>
              <a:t>Gráficas</a:t>
            </a:r>
          </a:p>
          <a:p>
            <a:pPr marL="628650" lvl="1" indent="-171450">
              <a:buFontTx/>
              <a:buChar char="-"/>
            </a:pPr>
            <a:r>
              <a:rPr lang="es-ES" sz="1200" dirty="0" smtClean="0"/>
              <a:t>Interface de sistema</a:t>
            </a:r>
            <a:endParaRPr lang="es-ES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7499092" y="3891433"/>
            <a:ext cx="1773914" cy="46166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Control de los avances del proyecto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7513556" y="5440725"/>
            <a:ext cx="1773914" cy="27699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Ejecución de Pruebas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9858720" y="3462317"/>
            <a:ext cx="1773914" cy="46166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Implementación o entrega del proyecto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9858187" y="4955977"/>
            <a:ext cx="1773914" cy="2769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Cierre del proyecto</a:t>
            </a:r>
          </a:p>
        </p:txBody>
      </p:sp>
      <p:cxnSp>
        <p:nvCxnSpPr>
          <p:cNvPr id="50" name="Conector recto de flecha 49"/>
          <p:cNvCxnSpPr>
            <a:stCxn id="32" idx="2"/>
            <a:endCxn id="33" idx="0"/>
          </p:cNvCxnSpPr>
          <p:nvPr/>
        </p:nvCxnSpPr>
        <p:spPr>
          <a:xfrm flipH="1">
            <a:off x="1083422" y="3462317"/>
            <a:ext cx="14096" cy="83367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33" idx="3"/>
            <a:endCxn id="34" idx="1"/>
          </p:cNvCxnSpPr>
          <p:nvPr/>
        </p:nvCxnSpPr>
        <p:spPr>
          <a:xfrm flipV="1">
            <a:off x="2134574" y="3310138"/>
            <a:ext cx="216929" cy="140135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33" idx="3"/>
            <a:endCxn id="41" idx="0"/>
          </p:cNvCxnSpPr>
          <p:nvPr/>
        </p:nvCxnSpPr>
        <p:spPr>
          <a:xfrm>
            <a:off x="2134574" y="4711491"/>
            <a:ext cx="1361655" cy="30785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33" idx="3"/>
            <a:endCxn id="42" idx="1"/>
          </p:cNvCxnSpPr>
          <p:nvPr/>
        </p:nvCxnSpPr>
        <p:spPr>
          <a:xfrm flipV="1">
            <a:off x="2134574" y="3528409"/>
            <a:ext cx="2730940" cy="11830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1" idx="3"/>
            <a:endCxn id="43" idx="1"/>
          </p:cNvCxnSpPr>
          <p:nvPr/>
        </p:nvCxnSpPr>
        <p:spPr>
          <a:xfrm flipV="1">
            <a:off x="4610377" y="5342515"/>
            <a:ext cx="258679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42" idx="2"/>
            <a:endCxn id="43" idx="0"/>
          </p:cNvCxnSpPr>
          <p:nvPr/>
        </p:nvCxnSpPr>
        <p:spPr>
          <a:xfrm>
            <a:off x="5979663" y="4220906"/>
            <a:ext cx="3542" cy="61377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42" idx="3"/>
            <a:endCxn id="44" idx="0"/>
          </p:cNvCxnSpPr>
          <p:nvPr/>
        </p:nvCxnSpPr>
        <p:spPr>
          <a:xfrm>
            <a:off x="7093811" y="3528409"/>
            <a:ext cx="1292238" cy="36302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43" idx="3"/>
            <a:endCxn id="44" idx="2"/>
          </p:cNvCxnSpPr>
          <p:nvPr/>
        </p:nvCxnSpPr>
        <p:spPr>
          <a:xfrm flipV="1">
            <a:off x="7097353" y="4353098"/>
            <a:ext cx="1288696" cy="9894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stCxn id="44" idx="2"/>
            <a:endCxn id="45" idx="0"/>
          </p:cNvCxnSpPr>
          <p:nvPr/>
        </p:nvCxnSpPr>
        <p:spPr>
          <a:xfrm>
            <a:off x="8386049" y="4353098"/>
            <a:ext cx="14464" cy="108762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43" idx="3"/>
          </p:cNvCxnSpPr>
          <p:nvPr/>
        </p:nvCxnSpPr>
        <p:spPr>
          <a:xfrm>
            <a:off x="7097353" y="5342515"/>
            <a:ext cx="558771" cy="23670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7513556" y="6066687"/>
            <a:ext cx="1773914" cy="4616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Aceptación de Producto o servicio</a:t>
            </a:r>
          </a:p>
        </p:txBody>
      </p:sp>
      <p:cxnSp>
        <p:nvCxnSpPr>
          <p:cNvPr id="79" name="Conector recto de flecha 78"/>
          <p:cNvCxnSpPr>
            <a:stCxn id="45" idx="2"/>
            <a:endCxn id="77" idx="0"/>
          </p:cNvCxnSpPr>
          <p:nvPr/>
        </p:nvCxnSpPr>
        <p:spPr>
          <a:xfrm>
            <a:off x="8400513" y="5717724"/>
            <a:ext cx="0" cy="34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77" idx="3"/>
            <a:endCxn id="47" idx="1"/>
          </p:cNvCxnSpPr>
          <p:nvPr/>
        </p:nvCxnSpPr>
        <p:spPr>
          <a:xfrm flipV="1">
            <a:off x="9287470" y="3693150"/>
            <a:ext cx="571250" cy="260437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44" idx="3"/>
            <a:endCxn id="47" idx="1"/>
          </p:cNvCxnSpPr>
          <p:nvPr/>
        </p:nvCxnSpPr>
        <p:spPr>
          <a:xfrm flipV="1">
            <a:off x="9273006" y="3693150"/>
            <a:ext cx="585714" cy="42911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47" idx="2"/>
            <a:endCxn id="48" idx="0"/>
          </p:cNvCxnSpPr>
          <p:nvPr/>
        </p:nvCxnSpPr>
        <p:spPr>
          <a:xfrm flipH="1">
            <a:off x="10745144" y="3923982"/>
            <a:ext cx="533" cy="103199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3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Orden del día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Project Charter</a:t>
            </a:r>
            <a:endParaRPr lang="es-ES" dirty="0"/>
          </a:p>
          <a:p>
            <a:pPr rtl="0"/>
            <a:r>
              <a:rPr lang="es-ES" dirty="0" smtClean="0"/>
              <a:t>Conociendo herramientas a utilizar</a:t>
            </a:r>
            <a:endParaRPr lang="es-ES" dirty="0"/>
          </a:p>
          <a:p>
            <a:pPr lvl="1"/>
            <a:r>
              <a:rPr lang="es-ES" dirty="0" err="1" smtClean="0"/>
              <a:t>GitHub</a:t>
            </a:r>
            <a:endParaRPr lang="es-ES" dirty="0" smtClean="0"/>
          </a:p>
          <a:p>
            <a:pPr lvl="1"/>
            <a:r>
              <a:rPr lang="es-ES" dirty="0" err="1" smtClean="0"/>
              <a:t>Trello</a:t>
            </a:r>
            <a:endParaRPr lang="es-ES" dirty="0" smtClean="0"/>
          </a:p>
          <a:p>
            <a:pPr lvl="1"/>
            <a:r>
              <a:rPr lang="es-ES" dirty="0" err="1" smtClean="0"/>
              <a:t>Bizagi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32013" y="1422085"/>
            <a:ext cx="11614244" cy="1017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95919" y="1154688"/>
            <a:ext cx="3168202" cy="4121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Proyecto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61027" y="1769540"/>
            <a:ext cx="1352282" cy="4121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Inicio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64" y="1916630"/>
            <a:ext cx="485539" cy="485539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762747" y="1494473"/>
            <a:ext cx="5022568" cy="8726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ítulo 2"/>
          <p:cNvSpPr>
            <a:spLocks noGrp="1"/>
          </p:cNvSpPr>
          <p:nvPr>
            <p:ph type="title"/>
          </p:nvPr>
        </p:nvSpPr>
        <p:spPr>
          <a:xfrm>
            <a:off x="3901041" y="1453678"/>
            <a:ext cx="4633434" cy="774228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000" dirty="0" smtClean="0"/>
              <a:t>Project chárter</a:t>
            </a:r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(acta de constitución de proyecto)</a:t>
            </a:r>
            <a:endParaRPr lang="es-ES" sz="2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21" y="1975602"/>
            <a:ext cx="461027" cy="461027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137168" y="3087362"/>
            <a:ext cx="3892032" cy="30394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El </a:t>
            </a:r>
            <a:r>
              <a:rPr lang="es-ES" b="1" dirty="0"/>
              <a:t>Project </a:t>
            </a:r>
            <a:r>
              <a:rPr lang="es-ES" b="1" dirty="0" err="1"/>
              <a:t>Charter</a:t>
            </a:r>
            <a:r>
              <a:rPr lang="es-ES" dirty="0"/>
              <a:t>, o acta de constitución en español, es el documento que oficializa el inicio del proyecto, nombra oficialmente al director del proyecto, y define los principales objetivos y restricciones que este debe cumplir. Por tanto es uno de los documentos más importantes en las etapas iniciales del proyecto.</a:t>
            </a: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80" y="2706912"/>
            <a:ext cx="4206989" cy="38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65668" cy="30994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099402"/>
            <a:ext cx="5165668" cy="30864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322" y="0"/>
            <a:ext cx="6117678" cy="37871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322" y="3787134"/>
            <a:ext cx="6117678" cy="289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2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luvia de idea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9_TF03460637.potx" id="{F200C24D-A64B-40C8-A076-385076850F7D}" vid="{61DF3097-A1CE-41D9-9E7C-2786F60E7D4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lluvia de ideas de empresa</Template>
  <TotalTime>2937</TotalTime>
  <Words>238</Words>
  <Application>Microsoft Office PowerPoint</Application>
  <PresentationFormat>Panorámica</PresentationFormat>
  <Paragraphs>58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Palatino Linotype</vt:lpstr>
      <vt:lpstr>Wingdings 2</vt:lpstr>
      <vt:lpstr>Presentación de lluvia de ideas</vt:lpstr>
      <vt:lpstr>Developing a Software Project</vt:lpstr>
      <vt:lpstr>¿Qué es un proyecto?</vt:lpstr>
      <vt:lpstr>Presentación de PowerPoint</vt:lpstr>
      <vt:lpstr>Partes de un proyecto informático</vt:lpstr>
      <vt:lpstr>Orden del día</vt:lpstr>
      <vt:lpstr>Project chárter (acta de constitución de proyecto)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Software Project</dc:title>
  <dc:creator>Saulo Pineda Cubillas</dc:creator>
  <cp:lastModifiedBy>Saulo Pineda Cubillas</cp:lastModifiedBy>
  <cp:revision>12</cp:revision>
  <dcterms:created xsi:type="dcterms:W3CDTF">2018-01-25T18:18:46Z</dcterms:created>
  <dcterms:modified xsi:type="dcterms:W3CDTF">2018-01-29T17:26:18Z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