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9"/>
  </p:notesMasterIdLst>
  <p:sldIdLst>
    <p:sldId id="258" r:id="rId2"/>
    <p:sldId id="257" r:id="rId3"/>
    <p:sldId id="261" r:id="rId4"/>
    <p:sldId id="284" r:id="rId5"/>
    <p:sldId id="256" r:id="rId6"/>
    <p:sldId id="263" r:id="rId7"/>
    <p:sldId id="27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EAAC8E-CAAE-4EAE-B7D3-479E352B4FA9}">
  <a:tblStyle styleId="{31EAAC8E-CAAE-4EAE-B7D3-479E352B4F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07872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54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281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51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04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93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156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78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◈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5051925" y="1082904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72" name="Google Shape;72;p14"/>
          <p:cNvSpPr txBox="1">
            <a:spLocks noGrp="1"/>
          </p:cNvSpPr>
          <p:nvPr>
            <p:ph type="ctrTitle" idx="4294967295"/>
          </p:nvPr>
        </p:nvSpPr>
        <p:spPr>
          <a:xfrm>
            <a:off x="1544775" y="1049950"/>
            <a:ext cx="3234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err="1" smtClean="0"/>
              <a:t>Sistem</a:t>
            </a:r>
            <a:r>
              <a:rPr lang="en-US" sz="3400" dirty="0" smtClean="0"/>
              <a:t> </a:t>
            </a:r>
            <a:r>
              <a:rPr lang="en-US" sz="3400" dirty="0" err="1" smtClean="0"/>
              <a:t>Berbasis</a:t>
            </a:r>
            <a:r>
              <a:rPr lang="en-US" sz="3400" dirty="0" smtClean="0"/>
              <a:t> </a:t>
            </a:r>
            <a:r>
              <a:rPr lang="en-US" sz="3400" dirty="0" err="1" smtClean="0"/>
              <a:t>Pengetahuan</a:t>
            </a:r>
            <a:endParaRPr sz="3400"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294967295"/>
          </p:nvPr>
        </p:nvSpPr>
        <p:spPr>
          <a:xfrm>
            <a:off x="1544700" y="2249575"/>
            <a:ext cx="32343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/>
              <a:t>Jimmy </a:t>
            </a:r>
            <a:r>
              <a:rPr lang="en-US" sz="1800" dirty="0" err="1"/>
              <a:t>Feriawan</a:t>
            </a:r>
            <a:endParaRPr lang="en-US" sz="18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/>
              <a:t>16103020039</a:t>
            </a:r>
            <a:endParaRPr sz="18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sz="1400" dirty="0"/>
              <a:t>IDENTIFIKASI KEMATANGAN BUAH TOMAT BERDASARKAN WARNA MENGGUNAKAN METODE JARINGAN SYARAF TIRUAN (</a:t>
            </a:r>
            <a:r>
              <a:rPr lang="id-ID" sz="1400" dirty="0" smtClean="0"/>
              <a:t>JST</a:t>
            </a:r>
            <a:r>
              <a:rPr lang="en-US" sz="1400" dirty="0" smtClean="0"/>
              <a:t>)</a:t>
            </a:r>
            <a:endParaRPr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1556175" y="1578150"/>
            <a:ext cx="3292500" cy="22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err="1" smtClean="0">
                <a:solidFill>
                  <a:srgbClr val="25212A"/>
                </a:solidFill>
              </a:rPr>
              <a:t>Sella</a:t>
            </a:r>
            <a:r>
              <a:rPr lang="en-US" sz="1200" b="1" dirty="0" smtClean="0">
                <a:solidFill>
                  <a:srgbClr val="25212A"/>
                </a:solidFill>
              </a:rPr>
              <a:t> </a:t>
            </a:r>
            <a:r>
              <a:rPr lang="en-US" sz="1200" b="1" dirty="0" err="1" smtClean="0">
                <a:solidFill>
                  <a:srgbClr val="25212A"/>
                </a:solidFill>
              </a:rPr>
              <a:t>Kusumaningtyas</a:t>
            </a:r>
            <a:endParaRPr sz="1200" dirty="0">
              <a:solidFill>
                <a:srgbClr val="25212A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/>
              <a:t>Program </a:t>
            </a:r>
            <a:r>
              <a:rPr lang="en-US" sz="1200" dirty="0" err="1" smtClean="0"/>
              <a:t>Studi</a:t>
            </a:r>
            <a:r>
              <a:rPr lang="en-US" sz="1200" dirty="0" smtClean="0"/>
              <a:t> </a:t>
            </a:r>
            <a:r>
              <a:rPr lang="en-US" sz="1200" dirty="0" err="1" smtClean="0"/>
              <a:t>Teknik</a:t>
            </a:r>
            <a:r>
              <a:rPr lang="en-US" sz="1200" dirty="0" smtClean="0"/>
              <a:t> </a:t>
            </a:r>
            <a:r>
              <a:rPr lang="en-US" sz="1200" dirty="0" err="1" smtClean="0"/>
              <a:t>Informatika</a:t>
            </a:r>
            <a:r>
              <a:rPr lang="en-US" sz="1200" dirty="0" smtClean="0"/>
              <a:t>, </a:t>
            </a:r>
            <a:r>
              <a:rPr lang="en-US" sz="1200" dirty="0" err="1" smtClean="0"/>
              <a:t>Jurusan</a:t>
            </a:r>
            <a:r>
              <a:rPr lang="en-US" sz="1200" dirty="0" smtClean="0"/>
              <a:t> </a:t>
            </a:r>
            <a:r>
              <a:rPr lang="en-US" sz="1200" dirty="0" err="1" smtClean="0"/>
              <a:t>Teknologi</a:t>
            </a:r>
            <a:r>
              <a:rPr lang="en-US" sz="1200" dirty="0" smtClean="0"/>
              <a:t> </a:t>
            </a:r>
            <a:r>
              <a:rPr lang="en-US" sz="1200" dirty="0" err="1" smtClean="0"/>
              <a:t>Informasi</a:t>
            </a:r>
            <a:r>
              <a:rPr lang="en-US" sz="1200" dirty="0" smtClean="0"/>
              <a:t>, </a:t>
            </a:r>
            <a:r>
              <a:rPr lang="en-US" sz="1200" dirty="0" err="1" smtClean="0"/>
              <a:t>Politeknik</a:t>
            </a:r>
            <a:r>
              <a:rPr lang="en-US" sz="1200" dirty="0" smtClean="0"/>
              <a:t> </a:t>
            </a:r>
            <a:r>
              <a:rPr lang="en-US" sz="1200" dirty="0" err="1" smtClean="0"/>
              <a:t>Negeri</a:t>
            </a:r>
            <a:r>
              <a:rPr lang="en-US" sz="1200" dirty="0" smtClean="0"/>
              <a:t> Malang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u="sng" dirty="0" smtClean="0">
                <a:solidFill>
                  <a:srgbClr val="0070C0"/>
                </a:solidFill>
              </a:rPr>
              <a:t>sellakusumaa@gmail.com</a:t>
            </a:r>
            <a:endParaRPr sz="1200" u="sng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5069775" y="1578150"/>
            <a:ext cx="3103200" cy="22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 smtClean="0"/>
              <a:t>Rosa Andrie Asmara</a:t>
            </a:r>
            <a:endParaRPr sz="1200" dirty="0">
              <a:solidFill>
                <a:srgbClr val="25212A"/>
              </a:solidFill>
            </a:endParaRPr>
          </a:p>
          <a:p>
            <a:pPr marL="0" indent="0">
              <a:buNone/>
            </a:pPr>
            <a:r>
              <a:rPr lang="en-US" sz="1200" dirty="0"/>
              <a:t>Program </a:t>
            </a:r>
            <a:r>
              <a:rPr lang="en-US" sz="1200" dirty="0" err="1"/>
              <a:t>Studi</a:t>
            </a:r>
            <a:r>
              <a:rPr lang="en-US" sz="1200" dirty="0"/>
              <a:t> </a:t>
            </a:r>
            <a:r>
              <a:rPr lang="en-US" sz="1200" dirty="0" err="1"/>
              <a:t>Teknik</a:t>
            </a:r>
            <a:r>
              <a:rPr lang="en-US" sz="1200" dirty="0"/>
              <a:t> </a:t>
            </a:r>
            <a:r>
              <a:rPr lang="en-US" sz="1200" dirty="0" err="1"/>
              <a:t>Informatika</a:t>
            </a:r>
            <a:r>
              <a:rPr lang="en-US" sz="1200" dirty="0"/>
              <a:t>, </a:t>
            </a:r>
            <a:r>
              <a:rPr lang="en-US" sz="1200" dirty="0" err="1"/>
              <a:t>Jurusan</a:t>
            </a:r>
            <a:r>
              <a:rPr lang="en-US" sz="1200" dirty="0"/>
              <a:t> </a:t>
            </a:r>
            <a:r>
              <a:rPr lang="en-US" sz="1200" dirty="0" err="1"/>
              <a:t>Teknologi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, </a:t>
            </a:r>
            <a:r>
              <a:rPr lang="en-US" sz="1200" dirty="0" err="1"/>
              <a:t>Politeknik</a:t>
            </a:r>
            <a:r>
              <a:rPr lang="en-US" sz="1200" dirty="0"/>
              <a:t> </a:t>
            </a:r>
            <a:r>
              <a:rPr lang="en-US" sz="1200" dirty="0" err="1"/>
              <a:t>Negeri</a:t>
            </a:r>
            <a:r>
              <a:rPr lang="en-US" sz="1200" dirty="0"/>
              <a:t> </a:t>
            </a:r>
            <a:r>
              <a:rPr lang="en-US" sz="1200" dirty="0" smtClean="0"/>
              <a:t>Malang</a:t>
            </a:r>
            <a:endParaRPr lang="en-US" sz="12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2"/>
          </p:nvPr>
        </p:nvSpPr>
        <p:spPr>
          <a:xfrm>
            <a:off x="1556175" y="3677325"/>
            <a:ext cx="66168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A64D79"/>
              </a:solidFill>
            </a:endParaRP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1800" dirty="0" err="1"/>
              <a:t>Jurnal</a:t>
            </a:r>
            <a:r>
              <a:rPr lang="en-US" sz="1800" dirty="0"/>
              <a:t> </a:t>
            </a:r>
            <a:r>
              <a:rPr lang="en-US" sz="1800" dirty="0" err="1" smtClean="0"/>
              <a:t>Gradien</a:t>
            </a:r>
            <a:r>
              <a:rPr lang="en-US" sz="1800" dirty="0" smtClean="0"/>
              <a:t> </a:t>
            </a:r>
            <a:r>
              <a:rPr lang="en-US" sz="1800" dirty="0"/>
              <a:t>Vol. 11 No. 1 </a:t>
            </a:r>
            <a:r>
              <a:rPr lang="en-US" sz="1800" dirty="0" err="1"/>
              <a:t>Januari</a:t>
            </a:r>
            <a:r>
              <a:rPr lang="en-US" sz="1800" dirty="0"/>
              <a:t> </a:t>
            </a:r>
            <a:r>
              <a:rPr lang="en-US" sz="1800" dirty="0" smtClean="0"/>
              <a:t>2015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id-ID" sz="1400" u="sng" dirty="0">
                <a:solidFill>
                  <a:srgbClr val="0070C0"/>
                </a:solidFill>
              </a:rPr>
              <a:t>http://jip.polinema.ac.id/ojs3/index.php/jip/article/view/59</a:t>
            </a:r>
            <a:endParaRPr sz="1400" u="sng" dirty="0">
              <a:solidFill>
                <a:srgbClr val="0070C0"/>
              </a:solidFill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556175" y="528880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Arsitektur </a:t>
            </a:r>
            <a:r>
              <a:rPr lang="en" i="1" dirty="0" smtClean="0"/>
              <a:t>Single Perceptron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556175" y="1252926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911641" y="1809764"/>
            <a:ext cx="650806" cy="2694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>
                  <a:noFill/>
                  <a:prstDash val="solid"/>
                </a:ln>
                <a:solidFill>
                  <a:schemeClr val="tx1"/>
                </a:solidFill>
              </a:rPr>
              <a:t>RED</a:t>
            </a:r>
            <a:endParaRPr lang="id-ID" sz="1000" dirty="0">
              <a:ln w="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1637" y="2553256"/>
            <a:ext cx="650807" cy="2872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>
                  <a:noFill/>
                  <a:prstDash val="solid"/>
                </a:ln>
                <a:solidFill>
                  <a:schemeClr val="tx1"/>
                </a:solidFill>
              </a:rPr>
              <a:t>GREEN</a:t>
            </a:r>
            <a:endParaRPr lang="id-ID" sz="1000" dirty="0">
              <a:ln w="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11638" y="3314469"/>
            <a:ext cx="650807" cy="2554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>
                  <a:noFill/>
                  <a:prstDash val="solid"/>
                </a:ln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3" name="Oval 2"/>
          <p:cNvSpPr/>
          <p:nvPr/>
        </p:nvSpPr>
        <p:spPr>
          <a:xfrm>
            <a:off x="3051544" y="1795650"/>
            <a:ext cx="297712" cy="297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51544" y="3288469"/>
            <a:ext cx="297712" cy="297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51544" y="2548002"/>
            <a:ext cx="297712" cy="297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03405" y="1795650"/>
            <a:ext cx="297712" cy="2977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03405" y="3288469"/>
            <a:ext cx="297712" cy="2977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03405" y="2548002"/>
            <a:ext cx="297712" cy="2977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55266" y="1795650"/>
            <a:ext cx="297712" cy="297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355266" y="3288469"/>
            <a:ext cx="297712" cy="297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55266" y="2548002"/>
            <a:ext cx="297712" cy="297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0699" y="1734288"/>
            <a:ext cx="793240" cy="4187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n w="0">
                  <a:noFill/>
                  <a:prstDash val="solid"/>
                </a:ln>
                <a:solidFill>
                  <a:schemeClr val="tx1"/>
                </a:solidFill>
              </a:rPr>
              <a:t>M</a:t>
            </a:r>
            <a:r>
              <a:rPr lang="en-US" sz="1000" dirty="0" err="1" smtClean="0">
                <a:ln w="0">
                  <a:noFill/>
                  <a:prstDash val="solid"/>
                </a:ln>
                <a:solidFill>
                  <a:schemeClr val="tx1"/>
                </a:solidFill>
              </a:rPr>
              <a:t>atang</a:t>
            </a:r>
            <a:endParaRPr lang="id-ID" sz="1000" dirty="0">
              <a:ln w="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00696" y="2501130"/>
            <a:ext cx="793243" cy="3795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n w="0">
                  <a:noFill/>
                  <a:prstDash val="solid"/>
                </a:ln>
                <a:solidFill>
                  <a:schemeClr val="tx1"/>
                </a:solidFill>
              </a:rPr>
              <a:t>Setengah</a:t>
            </a:r>
            <a:r>
              <a:rPr lang="en-US" sz="1000" dirty="0" smtClean="0">
                <a:ln w="0">
                  <a:noFill/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ln w="0">
                  <a:noFill/>
                  <a:prstDash val="solid"/>
                </a:ln>
                <a:solidFill>
                  <a:schemeClr val="tx1"/>
                </a:solidFill>
              </a:rPr>
              <a:t>matang</a:t>
            </a:r>
            <a:endParaRPr lang="id-ID" sz="1000" dirty="0">
              <a:ln w="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00696" y="3247532"/>
            <a:ext cx="793242" cy="3795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n w="0">
                  <a:noFill/>
                  <a:prstDash val="solid"/>
                </a:ln>
                <a:solidFill>
                  <a:schemeClr val="tx1"/>
                </a:solidFill>
              </a:rPr>
              <a:t>M</a:t>
            </a:r>
            <a:r>
              <a:rPr lang="en-US" sz="1000" dirty="0" err="1" smtClean="0">
                <a:ln w="0">
                  <a:noFill/>
                  <a:prstDash val="solid"/>
                </a:ln>
                <a:solidFill>
                  <a:schemeClr val="tx1"/>
                </a:solidFill>
              </a:rPr>
              <a:t>entah</a:t>
            </a:r>
            <a:endParaRPr lang="en-US" sz="1000" dirty="0" smtClean="0">
              <a:ln w="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2" idx="3"/>
            <a:endCxn id="3" idx="2"/>
          </p:cNvCxnSpPr>
          <p:nvPr/>
        </p:nvCxnSpPr>
        <p:spPr>
          <a:xfrm>
            <a:off x="2562447" y="1944506"/>
            <a:ext cx="4890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</p:cNvCxnSpPr>
          <p:nvPr/>
        </p:nvCxnSpPr>
        <p:spPr>
          <a:xfrm flipV="1">
            <a:off x="2562444" y="2696331"/>
            <a:ext cx="489100" cy="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9" idx="2"/>
          </p:cNvCxnSpPr>
          <p:nvPr/>
        </p:nvCxnSpPr>
        <p:spPr>
          <a:xfrm flipV="1">
            <a:off x="2562445" y="3437325"/>
            <a:ext cx="489099" cy="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6"/>
            <a:endCxn id="11" idx="2"/>
          </p:cNvCxnSpPr>
          <p:nvPr/>
        </p:nvCxnSpPr>
        <p:spPr>
          <a:xfrm>
            <a:off x="3349256" y="1944506"/>
            <a:ext cx="8541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6"/>
          </p:cNvCxnSpPr>
          <p:nvPr/>
        </p:nvCxnSpPr>
        <p:spPr>
          <a:xfrm flipV="1">
            <a:off x="3349256" y="2696331"/>
            <a:ext cx="854149" cy="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6"/>
            <a:endCxn id="12" idx="2"/>
          </p:cNvCxnSpPr>
          <p:nvPr/>
        </p:nvCxnSpPr>
        <p:spPr>
          <a:xfrm>
            <a:off x="3349256" y="3437325"/>
            <a:ext cx="8541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4" idx="2"/>
          </p:cNvCxnSpPr>
          <p:nvPr/>
        </p:nvCxnSpPr>
        <p:spPr>
          <a:xfrm>
            <a:off x="4501117" y="1943979"/>
            <a:ext cx="854149" cy="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6"/>
            <a:endCxn id="16" idx="2"/>
          </p:cNvCxnSpPr>
          <p:nvPr/>
        </p:nvCxnSpPr>
        <p:spPr>
          <a:xfrm>
            <a:off x="4501117" y="2696858"/>
            <a:ext cx="8541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6"/>
            <a:endCxn id="15" idx="2"/>
          </p:cNvCxnSpPr>
          <p:nvPr/>
        </p:nvCxnSpPr>
        <p:spPr>
          <a:xfrm>
            <a:off x="4501117" y="3437325"/>
            <a:ext cx="8541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6"/>
            <a:endCxn id="16" idx="2"/>
          </p:cNvCxnSpPr>
          <p:nvPr/>
        </p:nvCxnSpPr>
        <p:spPr>
          <a:xfrm>
            <a:off x="4501117" y="1944506"/>
            <a:ext cx="854149" cy="752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5" idx="2"/>
          </p:cNvCxnSpPr>
          <p:nvPr/>
        </p:nvCxnSpPr>
        <p:spPr>
          <a:xfrm>
            <a:off x="4501117" y="1950449"/>
            <a:ext cx="854149" cy="14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4" idx="2"/>
          </p:cNvCxnSpPr>
          <p:nvPr/>
        </p:nvCxnSpPr>
        <p:spPr>
          <a:xfrm flipV="1">
            <a:off x="4501117" y="1944506"/>
            <a:ext cx="854149" cy="751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6" idx="2"/>
          </p:cNvCxnSpPr>
          <p:nvPr/>
        </p:nvCxnSpPr>
        <p:spPr>
          <a:xfrm flipV="1">
            <a:off x="4501117" y="2696858"/>
            <a:ext cx="854149" cy="74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6"/>
            <a:endCxn id="14" idx="2"/>
          </p:cNvCxnSpPr>
          <p:nvPr/>
        </p:nvCxnSpPr>
        <p:spPr>
          <a:xfrm flipV="1">
            <a:off x="4501117" y="1944506"/>
            <a:ext cx="854149" cy="1492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5" idx="2"/>
          </p:cNvCxnSpPr>
          <p:nvPr/>
        </p:nvCxnSpPr>
        <p:spPr>
          <a:xfrm>
            <a:off x="4501117" y="2693887"/>
            <a:ext cx="854149" cy="74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6"/>
            <a:endCxn id="17" idx="1"/>
          </p:cNvCxnSpPr>
          <p:nvPr/>
        </p:nvCxnSpPr>
        <p:spPr>
          <a:xfrm flipV="1">
            <a:off x="5652978" y="1943674"/>
            <a:ext cx="847721" cy="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6"/>
            <a:endCxn id="18" idx="1"/>
          </p:cNvCxnSpPr>
          <p:nvPr/>
        </p:nvCxnSpPr>
        <p:spPr>
          <a:xfrm flipV="1">
            <a:off x="5652978" y="2690915"/>
            <a:ext cx="847718" cy="5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6"/>
            <a:endCxn id="19" idx="1"/>
          </p:cNvCxnSpPr>
          <p:nvPr/>
        </p:nvCxnSpPr>
        <p:spPr>
          <a:xfrm flipV="1">
            <a:off x="5652978" y="3437324"/>
            <a:ext cx="8477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902454" y="3989400"/>
            <a:ext cx="899614" cy="2694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>
                  <a:noFill/>
                  <a:prstDash val="solid"/>
                </a:ln>
                <a:solidFill>
                  <a:schemeClr val="tx1"/>
                </a:solidFill>
              </a:rPr>
              <a:t>h</a:t>
            </a:r>
            <a:r>
              <a:rPr lang="en-US" sz="1000" dirty="0" smtClean="0">
                <a:ln w="0">
                  <a:noFill/>
                  <a:prstDash val="solid"/>
                </a:ln>
                <a:solidFill>
                  <a:schemeClr val="tx1"/>
                </a:solidFill>
              </a:rPr>
              <a:t>idden layer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750593" y="3989400"/>
            <a:ext cx="899614" cy="2694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>
                  <a:noFill/>
                  <a:prstDash val="solid"/>
                </a:ln>
                <a:solidFill>
                  <a:schemeClr val="tx1"/>
                </a:solidFill>
              </a:rPr>
              <a:t>input layer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054315" y="3989400"/>
            <a:ext cx="899614" cy="2694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>
                  <a:noFill/>
                  <a:prstDash val="solid"/>
                </a:ln>
                <a:solidFill>
                  <a:schemeClr val="tx1"/>
                </a:solidFill>
              </a:rPr>
              <a:t>h</a:t>
            </a:r>
            <a:r>
              <a:rPr lang="en-US" sz="1000" dirty="0" smtClean="0">
                <a:ln w="0">
                  <a:noFill/>
                  <a:prstDash val="solid"/>
                </a:ln>
                <a:solidFill>
                  <a:schemeClr val="tx1"/>
                </a:solidFill>
              </a:rPr>
              <a:t>idden layer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3200400" y="3710763"/>
            <a:ext cx="0" cy="278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9" idx="0"/>
          </p:cNvCxnSpPr>
          <p:nvPr/>
        </p:nvCxnSpPr>
        <p:spPr>
          <a:xfrm flipV="1">
            <a:off x="4352261" y="3710763"/>
            <a:ext cx="0" cy="278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0"/>
          </p:cNvCxnSpPr>
          <p:nvPr/>
        </p:nvCxnSpPr>
        <p:spPr>
          <a:xfrm flipV="1">
            <a:off x="5504122" y="3710763"/>
            <a:ext cx="0" cy="278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Training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 sz="2000" dirty="0" smtClean="0"/>
              <a:t>7000 epoch</a:t>
            </a:r>
            <a:endParaRPr sz="20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◈"/>
            </a:pPr>
            <a:r>
              <a:rPr lang="en-US" sz="2000" dirty="0" smtClean="0"/>
              <a:t>30 data (</a:t>
            </a:r>
            <a:r>
              <a:rPr lang="en-US" sz="2000" dirty="0" err="1" smtClean="0"/>
              <a:t>tomat</a:t>
            </a:r>
            <a:r>
              <a:rPr lang="en-US" sz="2000" dirty="0" smtClean="0"/>
              <a:t> </a:t>
            </a:r>
            <a:r>
              <a:rPr lang="en-US" sz="2000" dirty="0" err="1" smtClean="0"/>
              <a:t>hijau</a:t>
            </a:r>
            <a:r>
              <a:rPr lang="en-US" sz="2000" dirty="0" smtClean="0"/>
              <a:t>, </a:t>
            </a:r>
            <a:r>
              <a:rPr lang="en-US" sz="2000" dirty="0" err="1" smtClean="0"/>
              <a:t>tomat</a:t>
            </a:r>
            <a:r>
              <a:rPr lang="en-US" sz="2000" dirty="0" smtClean="0"/>
              <a:t> </a:t>
            </a:r>
            <a:r>
              <a:rPr lang="en-US" sz="2000" dirty="0" err="1" smtClean="0"/>
              <a:t>kombinasi</a:t>
            </a:r>
            <a:r>
              <a:rPr lang="en-US" sz="2000" dirty="0" smtClean="0"/>
              <a:t> </a:t>
            </a:r>
            <a:r>
              <a:rPr lang="en-US" sz="2000" dirty="0" err="1" smtClean="0"/>
              <a:t>kuning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merah</a:t>
            </a:r>
            <a:r>
              <a:rPr lang="en-US" sz="2000" dirty="0" smtClean="0"/>
              <a:t>, </a:t>
            </a:r>
            <a:r>
              <a:rPr lang="en-US" sz="2000" dirty="0" err="1" smtClean="0"/>
              <a:t>tomat</a:t>
            </a:r>
            <a:r>
              <a:rPr lang="en-US" sz="2000" dirty="0" smtClean="0"/>
              <a:t> </a:t>
            </a:r>
            <a:r>
              <a:rPr lang="en-US" sz="2000" dirty="0" err="1" smtClean="0"/>
              <a:t>merah</a:t>
            </a:r>
            <a:r>
              <a:rPr lang="en-US" sz="2000" dirty="0" smtClean="0"/>
              <a:t>)</a:t>
            </a:r>
            <a:endParaRPr lang="en-US" sz="2000" dirty="0"/>
          </a:p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18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072274"/>
              </p:ext>
            </p:extLst>
          </p:nvPr>
        </p:nvGraphicFramePr>
        <p:xfrm>
          <a:off x="1562985" y="861237"/>
          <a:ext cx="6609990" cy="2126364"/>
        </p:xfrm>
        <a:graphic>
          <a:graphicData uri="http://schemas.openxmlformats.org/drawingml/2006/table">
            <a:tbl>
              <a:tblPr firstRow="1" bandRow="1">
                <a:tableStyleId>{31EAAC8E-CAAE-4EAE-B7D3-479E352B4FA9}</a:tableStyleId>
              </a:tblPr>
              <a:tblGrid>
                <a:gridCol w="1321998"/>
                <a:gridCol w="1321998"/>
                <a:gridCol w="1321998"/>
                <a:gridCol w="1321998"/>
                <a:gridCol w="1321998"/>
              </a:tblGrid>
              <a:tr h="61968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Kategori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Tomat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Jumlah</a:t>
                      </a:r>
                      <a:r>
                        <a:rPr lang="en-US" b="1" dirty="0" smtClean="0"/>
                        <a:t> Sample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Sesuai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Error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Tingkat </a:t>
                      </a:r>
                      <a:r>
                        <a:rPr lang="en-US" b="1" dirty="0" err="1" smtClean="0"/>
                        <a:t>Akurasi</a:t>
                      </a:r>
                      <a:endParaRPr lang="id-ID" b="1" dirty="0"/>
                    </a:p>
                  </a:txBody>
                  <a:tcPr anchor="ctr"/>
                </a:tc>
              </a:tr>
              <a:tr h="44349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Mentah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10%</a:t>
                      </a:r>
                      <a:endParaRPr lang="id-ID" b="1" dirty="0"/>
                    </a:p>
                  </a:txBody>
                  <a:tcPr anchor="ctr"/>
                </a:tc>
              </a:tr>
              <a:tr h="61968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Setengah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Matang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6,66%</a:t>
                      </a:r>
                      <a:endParaRPr lang="id-ID" b="1" dirty="0"/>
                    </a:p>
                  </a:txBody>
                  <a:tcPr anchor="ctr"/>
                </a:tc>
              </a:tr>
              <a:tr h="44349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Matang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26,66%</a:t>
                      </a:r>
                      <a:endParaRPr lang="id-ID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Google Shape;93;p17"/>
          <p:cNvSpPr txBox="1">
            <a:spLocks/>
          </p:cNvSpPr>
          <p:nvPr/>
        </p:nvSpPr>
        <p:spPr>
          <a:xfrm>
            <a:off x="1562985" y="3136605"/>
            <a:ext cx="6609989" cy="1284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3500">
              <a:buSzPts val="2600"/>
            </a:pPr>
            <a:r>
              <a:rPr lang="fi-FI" dirty="0" smtClean="0">
                <a:solidFill>
                  <a:schemeClr val="tx1"/>
                </a:solidFill>
              </a:rPr>
              <a:t>         Jumlah Data Identifikasi          x 100%</a:t>
            </a:r>
          </a:p>
          <a:p>
            <a:pPr marL="63500">
              <a:buSzPts val="2600"/>
            </a:pPr>
            <a:r>
              <a:rPr lang="fi-FI" dirty="0" smtClean="0">
                <a:solidFill>
                  <a:schemeClr val="tx1"/>
                </a:solidFill>
              </a:rPr>
              <a:t>Jumlah Pengambilan Seluruh data </a:t>
            </a:r>
          </a:p>
          <a:p>
            <a:pPr marL="63500">
              <a:buSzPts val="2600"/>
            </a:pPr>
            <a:endParaRPr lang="fi-FI" dirty="0" smtClean="0">
              <a:solidFill>
                <a:schemeClr val="tx1"/>
              </a:solidFill>
            </a:endParaRPr>
          </a:p>
          <a:p>
            <a:pPr marL="63500">
              <a:buSzPts val="2600"/>
            </a:pPr>
            <a:r>
              <a:rPr lang="fi-FI" b="1" dirty="0" smtClean="0">
                <a:solidFill>
                  <a:schemeClr val="tx1"/>
                </a:solidFill>
              </a:rPr>
              <a:t>13     x 100% = </a:t>
            </a:r>
            <a:r>
              <a:rPr lang="fi-FI" b="1" dirty="0" smtClean="0">
                <a:solidFill>
                  <a:srgbClr val="00B050"/>
                </a:solidFill>
              </a:rPr>
              <a:t>43%</a:t>
            </a:r>
          </a:p>
          <a:p>
            <a:pPr marL="63500">
              <a:buSzPts val="2600"/>
            </a:pPr>
            <a:r>
              <a:rPr lang="fi-FI" b="1" dirty="0" smtClean="0">
                <a:solidFill>
                  <a:schemeClr val="tx1"/>
                </a:solidFill>
              </a:rPr>
              <a:t>30</a:t>
            </a:r>
            <a:endParaRPr lang="fi-FI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743740" y="3434317"/>
            <a:ext cx="267940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26782" y="4072270"/>
            <a:ext cx="404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Kelebihan</a:t>
            </a:r>
          </a:p>
          <a:p>
            <a:pPr marL="342900" indent="-342900"/>
            <a:r>
              <a:rPr lang="en" sz="1800" dirty="0" smtClean="0"/>
              <a:t>Bekerja baik pada tomat yang matang</a:t>
            </a: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 smtClean="0"/>
              <a:t>Kekurangan</a:t>
            </a:r>
            <a:endParaRPr lang="en-US" b="1" dirty="0" smtClean="0"/>
          </a:p>
          <a:p>
            <a:pPr marL="342900" indent="-342900"/>
            <a:r>
              <a:rPr lang="en-US" sz="2000" dirty="0" err="1" smtClean="0"/>
              <a:t>Terbatas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kualitas</a:t>
            </a:r>
            <a:r>
              <a:rPr lang="en-US" sz="2000" dirty="0" smtClean="0"/>
              <a:t> </a:t>
            </a:r>
            <a:r>
              <a:rPr lang="en-US" sz="2000" dirty="0" err="1" smtClean="0"/>
              <a:t>kamera</a:t>
            </a:r>
            <a:endParaRPr lang="en-US" sz="2000" dirty="0" smtClean="0"/>
          </a:p>
          <a:p>
            <a:pPr marL="342900" indent="-342900"/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single hidden layer</a:t>
            </a:r>
            <a:endParaRPr sz="2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57" name="Google Shape;257;p35"/>
          <p:cNvSpPr/>
          <p:nvPr/>
        </p:nvSpPr>
        <p:spPr>
          <a:xfrm>
            <a:off x="5051925" y="1082904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3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59" name="Google Shape;259;p35"/>
          <p:cNvSpPr txBox="1">
            <a:spLocks noGrp="1"/>
          </p:cNvSpPr>
          <p:nvPr>
            <p:ph type="ctrTitle" idx="4294967295"/>
          </p:nvPr>
        </p:nvSpPr>
        <p:spPr>
          <a:xfrm>
            <a:off x="1544775" y="1049950"/>
            <a:ext cx="3234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4294967295"/>
          </p:nvPr>
        </p:nvSpPr>
        <p:spPr>
          <a:xfrm>
            <a:off x="1544700" y="2249575"/>
            <a:ext cx="32343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Any questions</a:t>
            </a:r>
            <a:r>
              <a:rPr lang="en" sz="1800" b="1" dirty="0" smtClean="0"/>
              <a:t>?</a:t>
            </a:r>
            <a:endParaRPr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186</Words>
  <Application>Microsoft Office PowerPoint</Application>
  <PresentationFormat>On-screen Show (16:9)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Oswald</vt:lpstr>
      <vt:lpstr>Tinos</vt:lpstr>
      <vt:lpstr>Quintus template</vt:lpstr>
      <vt:lpstr>Sistem Berbasis Pengetahuan</vt:lpstr>
      <vt:lpstr>IDENTIFIKASI KEMATANGAN BUAH TOMAT BERDASARKAN WARNA MENGGUNAKAN METODE JARINGAN SYARAF TIRUAN (JST)</vt:lpstr>
      <vt:lpstr>Arsitektur Single Perceptron</vt:lpstr>
      <vt:lpstr>Training</vt:lpstr>
      <vt:lpstr>PowerPoint Presentation</vt:lpstr>
      <vt:lpstr>YOU CAN ALSO SPLIT YOUR CONTENT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IDENTIFIKASI KEMATANGAN BUAH TOMAT BERDASARKAN WARNA MENGGUNAKAN METODE JARINGAN SYARAF TIRUAN (JST)</dc:title>
  <dc:creator>User</dc:creator>
  <cp:lastModifiedBy>User</cp:lastModifiedBy>
  <cp:revision>14</cp:revision>
  <dcterms:modified xsi:type="dcterms:W3CDTF">2019-03-10T16:48:41Z</dcterms:modified>
</cp:coreProperties>
</file>