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59" r:id="rId5"/>
    <p:sldId id="269" r:id="rId6"/>
    <p:sldId id="270" r:id="rId7"/>
    <p:sldId id="271" r:id="rId8"/>
    <p:sldId id="272" r:id="rId9"/>
    <p:sldId id="273" r:id="rId10"/>
    <p:sldId id="274"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016210"/>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2800" dirty="0"/>
              <a:t>G2M Case Study</a:t>
            </a:r>
          </a:p>
          <a:p>
            <a:r>
              <a:rPr lang="en-US" sz="2800" dirty="0"/>
              <a:t>Virtual Internship</a:t>
            </a:r>
          </a:p>
          <a:p>
            <a:endParaRPr lang="en-US" sz="4000" dirty="0"/>
          </a:p>
          <a:p>
            <a:r>
              <a:rPr lang="en-US" sz="2800" b="1" dirty="0"/>
              <a:t>October 13,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627667" y="1604449"/>
            <a:ext cx="10936665" cy="5047536"/>
          </a:xfrm>
          <a:prstGeom prst="rect">
            <a:avLst/>
          </a:prstGeom>
          <a:noFill/>
          <a:ln w="28575">
            <a:solidFill>
              <a:schemeClr val="bg1">
                <a:lumMod val="50000"/>
              </a:schemeClr>
            </a:solidFill>
          </a:ln>
        </p:spPr>
        <p:txBody>
          <a:bodyPr wrap="square" rtlCol="0">
            <a:spAutoFit/>
          </a:bodyPr>
          <a:lstStyle/>
          <a:p>
            <a:r>
              <a:rPr lang="en-US" sz="2800" dirty="0"/>
              <a:t>Summary</a:t>
            </a:r>
          </a:p>
          <a:p>
            <a:endParaRPr lang="en-US" sz="1600" dirty="0"/>
          </a:p>
          <a:p>
            <a:r>
              <a:rPr lang="en-US" dirty="0"/>
              <a:t>After analysis, we made the following observations:</a:t>
            </a:r>
          </a:p>
          <a:p>
            <a:endParaRPr lang="en-US" dirty="0"/>
          </a:p>
          <a:p>
            <a:pPr marL="342900" indent="-342900">
              <a:buFont typeface="+mj-lt"/>
              <a:buAutoNum type="arabicPeriod"/>
            </a:pPr>
            <a:r>
              <a:rPr lang="en-US" i="0" dirty="0">
                <a:effectLst/>
              </a:rPr>
              <a:t> </a:t>
            </a:r>
            <a:r>
              <a:rPr lang="en-US" b="1" i="0" dirty="0">
                <a:effectLst/>
              </a:rPr>
              <a:t>Yellow Cab </a:t>
            </a:r>
            <a:r>
              <a:rPr lang="en-US" i="0" dirty="0">
                <a:effectLst/>
              </a:rPr>
              <a:t>has processed more transactions than Pink Cab. Users of both companies prefer using card for payment.</a:t>
            </a:r>
          </a:p>
          <a:p>
            <a:pPr marL="342900" indent="-342900">
              <a:buFont typeface="+mj-lt"/>
              <a:buAutoNum type="arabicPeriod"/>
            </a:pPr>
            <a:r>
              <a:rPr lang="en-US" dirty="0"/>
              <a:t>There is a hot marketplace  in </a:t>
            </a:r>
            <a:r>
              <a:rPr lang="en-US" b="1" dirty="0"/>
              <a:t>New York </a:t>
            </a:r>
            <a:r>
              <a:rPr lang="en-US" dirty="0"/>
              <a:t>and </a:t>
            </a:r>
            <a:r>
              <a:rPr lang="en-US" b="1" dirty="0"/>
              <a:t>Chicago</a:t>
            </a:r>
            <a:r>
              <a:rPr lang="en-US" dirty="0"/>
              <a:t>.</a:t>
            </a:r>
          </a:p>
          <a:p>
            <a:pPr marL="342900" indent="-342900">
              <a:buFont typeface="+mj-lt"/>
              <a:buAutoNum type="arabicPeriod"/>
            </a:pPr>
            <a:r>
              <a:rPr lang="en-US" dirty="0"/>
              <a:t>Typical car rides do not exceed </a:t>
            </a:r>
            <a:r>
              <a:rPr lang="en-US" b="1" dirty="0"/>
              <a:t>40 kilometers</a:t>
            </a:r>
            <a:r>
              <a:rPr lang="en-US" dirty="0"/>
              <a:t>.</a:t>
            </a:r>
          </a:p>
          <a:p>
            <a:pPr marL="342900" indent="-342900">
              <a:buFont typeface="+mj-lt"/>
              <a:buAutoNum type="arabicPeriod"/>
            </a:pPr>
            <a:r>
              <a:rPr lang="en-US" dirty="0"/>
              <a:t>Yellow Cab is </a:t>
            </a:r>
            <a:r>
              <a:rPr lang="en-US" b="1" dirty="0"/>
              <a:t>more profitable </a:t>
            </a:r>
            <a:r>
              <a:rPr lang="en-US" dirty="0"/>
              <a:t>than Pink Cab</a:t>
            </a:r>
          </a:p>
          <a:p>
            <a:pPr marL="342900" indent="-342900">
              <a:buFont typeface="+mj-lt"/>
              <a:buAutoNum type="arabicPeriod"/>
            </a:pPr>
            <a:r>
              <a:rPr lang="en-US" dirty="0"/>
              <a:t>The majority of cab riders are </a:t>
            </a:r>
            <a:r>
              <a:rPr lang="en-US" b="1" dirty="0">
                <a:effectLst/>
              </a:rPr>
              <a:t>40-year-old or younger</a:t>
            </a:r>
            <a:r>
              <a:rPr lang="en-US" i="0" dirty="0">
                <a:effectLst/>
              </a:rPr>
              <a:t>.</a:t>
            </a:r>
          </a:p>
          <a:p>
            <a:endParaRPr lang="en-US" sz="1600" dirty="0"/>
          </a:p>
          <a:p>
            <a:r>
              <a:rPr lang="en-US" sz="2800" dirty="0"/>
              <a:t>Recommendations</a:t>
            </a:r>
          </a:p>
          <a:p>
            <a:pPr marL="342900" indent="-342900">
              <a:buFont typeface="+mj-lt"/>
              <a:buAutoNum type="arabicPeriod"/>
            </a:pPr>
            <a:r>
              <a:rPr lang="en-US" dirty="0"/>
              <a:t>Given its profitable history, we recommend Yellow Cab for investment.</a:t>
            </a:r>
          </a:p>
          <a:p>
            <a:pPr marL="342900" indent="-342900">
              <a:buFont typeface="+mj-lt"/>
              <a:buAutoNum type="arabicPeriod"/>
            </a:pPr>
            <a:r>
              <a:rPr lang="en-US" dirty="0"/>
              <a:t>Your main target cities should be New York and Chicago, and target population, young as well as middle-aged adults.</a:t>
            </a:r>
          </a:p>
          <a:p>
            <a:pPr marL="342900" indent="-342900">
              <a:buFont typeface="+mj-lt"/>
              <a:buAutoNum type="arabicPeriod"/>
            </a:pPr>
            <a:r>
              <a:rPr lang="en-US" dirty="0"/>
              <a:t>Given that most payments occur by card, we recommend setting up business models that take advantage of that fact.</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Problem Statement</a:t>
            </a:r>
          </a:p>
          <a:p>
            <a:pPr algn="just"/>
            <a:r>
              <a:rPr lang="en-US" sz="2800" dirty="0">
                <a:solidFill>
                  <a:srgbClr val="FF6600"/>
                </a:solidFill>
              </a:rPr>
              <a:t>         Data Exploration</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838200" y="1652353"/>
            <a:ext cx="10515600" cy="4351338"/>
          </a:xfrm>
        </p:spPr>
        <p:txBody>
          <a:bodyPr>
            <a:normAutofit lnSpcReduction="10000"/>
          </a:bodyPr>
          <a:lstStyle/>
          <a:p>
            <a:pPr marL="0" indent="0" algn="ctr">
              <a:buNone/>
            </a:pPr>
            <a:r>
              <a:rPr lang="en-US" sz="3900" b="1" dirty="0"/>
              <a:t>Task</a:t>
            </a:r>
          </a:p>
          <a:p>
            <a:pPr marL="0" indent="0">
              <a:buNone/>
            </a:pPr>
            <a:r>
              <a:rPr lang="en-US" sz="1800" b="1" dirty="0"/>
              <a:t>The Client</a:t>
            </a:r>
            <a:endParaRPr lang="en-US" sz="1800" dirty="0"/>
          </a:p>
          <a:p>
            <a:r>
              <a:rPr lang="en-US" sz="18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US" sz="1800" dirty="0"/>
          </a:p>
          <a:p>
            <a:pPr marL="0" indent="0">
              <a:buNone/>
            </a:pPr>
            <a:r>
              <a:rPr lang="en-US" sz="1800" b="1" dirty="0"/>
              <a:t>Project delivery:</a:t>
            </a:r>
            <a:endParaRPr lang="en-US" sz="1800" dirty="0"/>
          </a:p>
          <a:p>
            <a:r>
              <a:rPr lang="en-US" sz="1800" dirty="0"/>
              <a:t>You have been provided with multiple data sets that contains information on 2 cab companies. Each file (data set) provided represents different aspects of the customer profile. XYZ is interested in using your actionable insights to help them identify the right company to make their investment.</a:t>
            </a:r>
          </a:p>
          <a:p>
            <a:pPr marL="0" indent="0">
              <a:buNone/>
            </a:pPr>
            <a:endParaRPr lang="en-US" sz="1800" dirty="0"/>
          </a:p>
          <a:p>
            <a:r>
              <a:rPr lang="en-US" sz="1800" dirty="0"/>
              <a:t>The outcome of your delivery will be a presentation to XYZ’s Executive team. This presentation will be judged based on the visuals provided, the quality of your analysis and the value of your recommendations and insights.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dirty="0">
                <a:solidFill>
                  <a:srgbClr val="FF6600"/>
                </a:solidFill>
                <a:latin typeface="+mn-lt"/>
              </a:rPr>
              <a:t>Problem Statement</a:t>
            </a:r>
            <a:endParaRPr lang="en-US" sz="3600" b="1" dirty="0">
              <a:solidFill>
                <a:schemeClr val="accent2"/>
              </a:solidFill>
              <a:latin typeface="+mn-lt"/>
              <a:cs typeface="Calibri" panose="020F0502020204030204" pitchFamily="34" charset="0"/>
            </a:endParaRP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46232" y="4225734"/>
            <a:ext cx="10707568" cy="1891287"/>
          </a:xfrm>
          <a:prstGeom prst="rect">
            <a:avLst/>
          </a:prstGeom>
          <a:noFill/>
          <a:ln w="28575">
            <a:solidFill>
              <a:schemeClr val="bg1">
                <a:lumMod val="50000"/>
              </a:schemeClr>
            </a:solidFill>
          </a:ln>
        </p:spPr>
        <p:txBody>
          <a:bodyPr wrap="square" rtlCol="0">
            <a:spAutoFit/>
          </a:bodyPr>
          <a:lstStyle/>
          <a:p>
            <a:pPr marL="285750" indent="-285750">
              <a:lnSpc>
                <a:spcPct val="150000"/>
              </a:lnSpc>
              <a:buFont typeface="Arial" panose="020B0604020202020204" pitchFamily="34" charset="0"/>
              <a:buChar char="•"/>
            </a:pPr>
            <a:r>
              <a:rPr lang="en-US" sz="2000" dirty="0"/>
              <a:t>The available data was quite clean.</a:t>
            </a:r>
          </a:p>
          <a:p>
            <a:pPr lvl="1">
              <a:lnSpc>
                <a:spcPct val="150000"/>
              </a:lnSpc>
            </a:pPr>
            <a:r>
              <a:rPr lang="en-US" sz="2000" dirty="0"/>
              <a:t>No duplicates were found; only 2 columns required data transformation.</a:t>
            </a:r>
          </a:p>
          <a:p>
            <a:pPr marL="285750" indent="-285750">
              <a:lnSpc>
                <a:spcPct val="150000"/>
              </a:lnSpc>
              <a:buFont typeface="Arial" panose="020B0604020202020204" pitchFamily="34" charset="0"/>
              <a:buChar char="•"/>
            </a:pPr>
            <a:r>
              <a:rPr lang="en-US" sz="2000" dirty="0"/>
              <a:t>To facilitate analysis, columns of different tables were combined to create more meaningful tables.</a:t>
            </a:r>
          </a:p>
          <a:p>
            <a:pPr marL="285750" indent="-285750">
              <a:lnSpc>
                <a:spcPct val="150000"/>
              </a:lnSpc>
              <a:buFont typeface="Arial" panose="020B0604020202020204" pitchFamily="34" charset="0"/>
              <a:buChar char="•"/>
            </a:pPr>
            <a:r>
              <a:rPr lang="en-US" sz="2000" dirty="0"/>
              <a:t>The data spans a 3-year period (January 2016 to December 2018)</a:t>
            </a:r>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6440395" y="2307622"/>
            <a:ext cx="4831612" cy="1066749"/>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graphicFrame>
        <p:nvGraphicFramePr>
          <p:cNvPr id="2" name="Table 2">
            <a:extLst>
              <a:ext uri="{FF2B5EF4-FFF2-40B4-BE49-F238E27FC236}">
                <a16:creationId xmlns:a16="http://schemas.microsoft.com/office/drawing/2014/main" id="{5098E538-A158-4464-ABFD-0C9C3ACE9643}"/>
              </a:ext>
            </a:extLst>
          </p:cNvPr>
          <p:cNvGraphicFramePr>
            <a:graphicFrameLocks noGrp="1"/>
          </p:cNvGraphicFramePr>
          <p:nvPr>
            <p:extLst>
              <p:ext uri="{D42A27DB-BD31-4B8C-83A1-F6EECF244321}">
                <p14:modId xmlns:p14="http://schemas.microsoft.com/office/powerpoint/2010/main" val="405907031"/>
              </p:ext>
            </p:extLst>
          </p:nvPr>
        </p:nvGraphicFramePr>
        <p:xfrm>
          <a:off x="641083" y="2199133"/>
          <a:ext cx="4957007" cy="1371600"/>
        </p:xfrm>
        <a:graphic>
          <a:graphicData uri="http://schemas.openxmlformats.org/drawingml/2006/table">
            <a:tbl>
              <a:tblPr firstRow="1" bandRow="1">
                <a:tableStyleId>{5940675A-B579-460E-94D1-54222C63F5DA}</a:tableStyleId>
              </a:tblPr>
              <a:tblGrid>
                <a:gridCol w="1440807">
                  <a:extLst>
                    <a:ext uri="{9D8B030D-6E8A-4147-A177-3AD203B41FA5}">
                      <a16:colId xmlns:a16="http://schemas.microsoft.com/office/drawing/2014/main" val="540777668"/>
                    </a:ext>
                  </a:extLst>
                </a:gridCol>
                <a:gridCol w="1758100">
                  <a:extLst>
                    <a:ext uri="{9D8B030D-6E8A-4147-A177-3AD203B41FA5}">
                      <a16:colId xmlns:a16="http://schemas.microsoft.com/office/drawing/2014/main" val="1555181963"/>
                    </a:ext>
                  </a:extLst>
                </a:gridCol>
                <a:gridCol w="1758100">
                  <a:extLst>
                    <a:ext uri="{9D8B030D-6E8A-4147-A177-3AD203B41FA5}">
                      <a16:colId xmlns:a16="http://schemas.microsoft.com/office/drawing/2014/main" val="661245217"/>
                    </a:ext>
                  </a:extLst>
                </a:gridCol>
              </a:tblGrid>
              <a:tr h="211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 Number of entries</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t>Number of attributes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4246853"/>
                  </a:ext>
                </a:extLst>
              </a:tr>
              <a:tr h="211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Cab_Data.csv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359392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2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301911"/>
                  </a:ext>
                </a:extLst>
              </a:tr>
              <a:tr h="211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Customer_ID.csv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49171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69941009"/>
                  </a:ext>
                </a:extLst>
              </a:tr>
              <a:tr h="2722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Transaction_ID.csv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440098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3147923"/>
                  </a:ext>
                </a:extLst>
              </a:tr>
              <a:tr h="173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City.csv</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3860889"/>
                  </a:ext>
                </a:extLst>
              </a:tr>
            </a:tbl>
          </a:graphicData>
        </a:graphic>
      </p:graphicFrame>
      <p:sp>
        <p:nvSpPr>
          <p:cNvPr id="3" name="TextBox 2">
            <a:extLst>
              <a:ext uri="{FF2B5EF4-FFF2-40B4-BE49-F238E27FC236}">
                <a16:creationId xmlns:a16="http://schemas.microsoft.com/office/drawing/2014/main" id="{208C3228-7C37-4BA3-B0E9-019102B5D9A5}"/>
              </a:ext>
            </a:extLst>
          </p:cNvPr>
          <p:cNvSpPr txBox="1"/>
          <p:nvPr/>
        </p:nvSpPr>
        <p:spPr>
          <a:xfrm>
            <a:off x="2479314" y="1798918"/>
            <a:ext cx="1280543" cy="369332"/>
          </a:xfrm>
          <a:prstGeom prst="rect">
            <a:avLst/>
          </a:prstGeom>
          <a:noFill/>
        </p:spPr>
        <p:txBody>
          <a:bodyPr wrap="none" rtlCol="0">
            <a:spAutoFit/>
          </a:bodyPr>
          <a:lstStyle/>
          <a:p>
            <a:r>
              <a:rPr lang="en-US" b="1" dirty="0"/>
              <a:t>Data Intake</a:t>
            </a:r>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EDA:</a:t>
            </a:r>
            <a:br>
              <a:rPr lang="en-US" b="1" dirty="0">
                <a:solidFill>
                  <a:schemeClr val="accent2"/>
                </a:solidFill>
              </a:rPr>
            </a:br>
            <a:r>
              <a:rPr lang="en-US" b="1" dirty="0">
                <a:solidFill>
                  <a:schemeClr val="accent2"/>
                </a:solidFill>
              </a:rPr>
              <a:t>1. Transaction Overview</a:t>
            </a:r>
          </a:p>
        </p:txBody>
      </p:sp>
      <p:pic>
        <p:nvPicPr>
          <p:cNvPr id="2050" name="Picture 2">
            <a:extLst>
              <a:ext uri="{FF2B5EF4-FFF2-40B4-BE49-F238E27FC236}">
                <a16:creationId xmlns:a16="http://schemas.microsoft.com/office/drawing/2014/main" id="{EBE0C674-7811-4937-BDD5-50A10A43B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096" y="3429000"/>
            <a:ext cx="8620125" cy="31337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1477328"/>
          </a:xfrm>
          <a:prstGeom prst="rect">
            <a:avLst/>
          </a:prstGeom>
          <a:noFill/>
          <a:ln w="28575">
            <a:solidFill>
              <a:schemeClr val="bg1">
                <a:lumMod val="50000"/>
              </a:schemeClr>
            </a:solidFill>
          </a:ln>
        </p:spPr>
        <p:txBody>
          <a:bodyPr wrap="square">
            <a:spAutoFit/>
          </a:bodyPr>
          <a:lstStyle/>
          <a:p>
            <a:r>
              <a:rPr lang="en-US" b="0" i="0" dirty="0">
                <a:effectLst/>
                <a:latin typeface="Helvetica Neue"/>
              </a:rPr>
              <a:t>From the plot below, we can see that the </a:t>
            </a:r>
            <a:r>
              <a:rPr lang="en-US" b="1" i="0" dirty="0">
                <a:effectLst/>
                <a:latin typeface="Helvetica Neue"/>
              </a:rPr>
              <a:t>Yellow Cab</a:t>
            </a:r>
            <a:r>
              <a:rPr lang="en-US" b="0" i="0" dirty="0">
                <a:effectLst/>
                <a:latin typeface="Helvetica Neue"/>
              </a:rPr>
              <a:t> company has overwhelmingly processed more transactions than Pink Cab.</a:t>
            </a:r>
            <a:br>
              <a:rPr lang="en-US" dirty="0"/>
            </a:br>
            <a:br>
              <a:rPr lang="en-US" dirty="0"/>
            </a:br>
            <a:r>
              <a:rPr lang="en-US" b="0" i="0" dirty="0">
                <a:effectLst/>
                <a:latin typeface="Helvetica Neue"/>
              </a:rPr>
              <a:t>For both companies, the majority of payments where made by </a:t>
            </a:r>
            <a:r>
              <a:rPr lang="en-US" b="1" i="0" dirty="0">
                <a:effectLst/>
                <a:latin typeface="Helvetica Neue"/>
              </a:rPr>
              <a:t>Card</a:t>
            </a:r>
            <a:r>
              <a:rPr lang="en-US" b="0" i="0" dirty="0">
                <a:effectLst/>
                <a:latin typeface="Helvetica Neue"/>
              </a:rPr>
              <a:t>. This suggests that users of both cab companies find this payment method more convenient.</a:t>
            </a:r>
            <a:endParaRPr lang="en-US" dirty="0"/>
          </a:p>
        </p:txBody>
      </p:sp>
    </p:spTree>
    <p:extLst>
      <p:ext uri="{BB962C8B-B14F-4D97-AF65-F5344CB8AC3E}">
        <p14:creationId xmlns:p14="http://schemas.microsoft.com/office/powerpoint/2010/main" val="975047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EDA:</a:t>
            </a:r>
            <a:br>
              <a:rPr lang="en-US" b="1" dirty="0">
                <a:solidFill>
                  <a:schemeClr val="accent2"/>
                </a:solidFill>
              </a:rPr>
            </a:br>
            <a:r>
              <a:rPr lang="en-US" b="1" dirty="0">
                <a:solidFill>
                  <a:schemeClr val="accent2"/>
                </a:solidFill>
              </a:rPr>
              <a:t>2. Locations</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24508"/>
            <a:ext cx="10972800" cy="646331"/>
          </a:xfrm>
          <a:prstGeom prst="rect">
            <a:avLst/>
          </a:prstGeom>
          <a:noFill/>
          <a:ln w="28575">
            <a:solidFill>
              <a:schemeClr val="bg1">
                <a:lumMod val="50000"/>
              </a:schemeClr>
            </a:solidFill>
          </a:ln>
        </p:spPr>
        <p:txBody>
          <a:bodyPr wrap="square">
            <a:spAutoFit/>
          </a:bodyPr>
          <a:lstStyle/>
          <a:p>
            <a:r>
              <a:rPr lang="en-US" b="0" i="0" dirty="0">
                <a:effectLst/>
                <a:latin typeface="Helvetica Neue"/>
              </a:rPr>
              <a:t>We can get more insight into the transactions by further classifying them by the locations where they occurred. Most of the transactions occurred in </a:t>
            </a:r>
            <a:r>
              <a:rPr lang="en-US" b="1" i="0" dirty="0">
                <a:effectLst/>
                <a:latin typeface="Helvetica Neue"/>
              </a:rPr>
              <a:t>Chicago</a:t>
            </a:r>
            <a:r>
              <a:rPr lang="en-US" b="0" i="0" dirty="0">
                <a:effectLst/>
                <a:latin typeface="Helvetica Neue"/>
              </a:rPr>
              <a:t> and </a:t>
            </a:r>
            <a:r>
              <a:rPr lang="en-US" b="1" i="0" dirty="0">
                <a:effectLst/>
                <a:latin typeface="Helvetica Neue"/>
              </a:rPr>
              <a:t>New York</a:t>
            </a:r>
            <a:r>
              <a:rPr lang="en-US" b="0" i="0" dirty="0">
                <a:effectLst/>
                <a:latin typeface="Helvetica Neue"/>
              </a:rPr>
              <a:t>.</a:t>
            </a:r>
            <a:endParaRPr lang="en-US" dirty="0"/>
          </a:p>
        </p:txBody>
      </p:sp>
      <p:pic>
        <p:nvPicPr>
          <p:cNvPr id="3074" name="Picture 2">
            <a:extLst>
              <a:ext uri="{FF2B5EF4-FFF2-40B4-BE49-F238E27FC236}">
                <a16:creationId xmlns:a16="http://schemas.microsoft.com/office/drawing/2014/main" id="{3E740CB8-2DBF-4AC7-A122-7BFD60753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77" y="2819400"/>
            <a:ext cx="81438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38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EDA:</a:t>
            </a:r>
            <a:br>
              <a:rPr lang="en-US" b="1" dirty="0">
                <a:solidFill>
                  <a:schemeClr val="accent2"/>
                </a:solidFill>
              </a:rPr>
            </a:br>
            <a:r>
              <a:rPr lang="en-US" b="1" dirty="0">
                <a:solidFill>
                  <a:schemeClr val="accent2"/>
                </a:solidFill>
              </a:rPr>
              <a:t>3. Car Ride Activities</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529967"/>
            <a:ext cx="10972800" cy="1477328"/>
          </a:xfrm>
          <a:prstGeom prst="rect">
            <a:avLst/>
          </a:prstGeom>
          <a:noFill/>
          <a:ln w="28575">
            <a:solidFill>
              <a:schemeClr val="bg1">
                <a:lumMod val="50000"/>
              </a:schemeClr>
            </a:solidFill>
          </a:ln>
        </p:spPr>
        <p:txBody>
          <a:bodyPr wrap="square">
            <a:spAutoFit/>
          </a:bodyPr>
          <a:lstStyle/>
          <a:p>
            <a:pPr marL="285750" indent="-285750">
              <a:buFont typeface="Arial" panose="020B0604020202020204" pitchFamily="34" charset="0"/>
              <a:buChar char="•"/>
            </a:pPr>
            <a:r>
              <a:rPr lang="en-US" b="0" i="0" dirty="0">
                <a:effectLst/>
                <a:latin typeface="Helvetica Neue"/>
              </a:rPr>
              <a:t>If we look at the histograms of the number of kilometers/ride, we observe that the distances are uniformly distributed </a:t>
            </a:r>
            <a:r>
              <a:rPr lang="en-US" b="1" i="0" dirty="0">
                <a:effectLst/>
                <a:latin typeface="Helvetica Neue"/>
              </a:rPr>
              <a:t>between 0 km and 40 km</a:t>
            </a:r>
            <a:r>
              <a:rPr lang="en-US" b="0" i="0" dirty="0">
                <a:effectLst/>
                <a:latin typeface="Helvetica Neue"/>
              </a:rPr>
              <a:t>. Fewer rides exceed 40 kilometers.</a:t>
            </a:r>
          </a:p>
          <a:p>
            <a:pPr marL="285750" indent="-285750">
              <a:buFont typeface="Arial" panose="020B0604020202020204" pitchFamily="34" charset="0"/>
              <a:buChar char="•"/>
            </a:pPr>
            <a:endParaRPr lang="en-US" b="0" i="0" dirty="0">
              <a:effectLst/>
              <a:latin typeface="Helvetica Neue"/>
            </a:endParaRPr>
          </a:p>
          <a:p>
            <a:pPr marL="285750" indent="-285750">
              <a:buFont typeface="Arial" panose="020B0604020202020204" pitchFamily="34" charset="0"/>
              <a:buChar char="•"/>
            </a:pPr>
            <a:r>
              <a:rPr lang="en-US" b="0" i="0" dirty="0">
                <a:effectLst/>
                <a:latin typeface="Helvetica Neue"/>
              </a:rPr>
              <a:t>By plotting a histogram of the dates of the transactions over the 2016-2018 period, we observe that both companies recorded their </a:t>
            </a:r>
            <a:r>
              <a:rPr lang="en-US" b="1" i="0" dirty="0">
                <a:effectLst/>
                <a:latin typeface="Helvetica Neue"/>
              </a:rPr>
              <a:t>highest number of activities in 2017 and 2018</a:t>
            </a:r>
            <a:endParaRPr lang="en-US" dirty="0"/>
          </a:p>
        </p:txBody>
      </p:sp>
      <p:pic>
        <p:nvPicPr>
          <p:cNvPr id="4098" name="Picture 2">
            <a:extLst>
              <a:ext uri="{FF2B5EF4-FFF2-40B4-BE49-F238E27FC236}">
                <a16:creationId xmlns:a16="http://schemas.microsoft.com/office/drawing/2014/main" id="{E3FAA749-8911-4EFB-B6D6-DF6CFD3E2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15" y="3077529"/>
            <a:ext cx="5431451" cy="372054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CE457CA-9795-4CB7-B913-C86C23EBA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835" y="3149998"/>
            <a:ext cx="48958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84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EDA:</a:t>
            </a:r>
            <a:br>
              <a:rPr lang="en-US" b="1" dirty="0">
                <a:solidFill>
                  <a:schemeClr val="accent2"/>
                </a:solidFill>
              </a:rPr>
            </a:br>
            <a:r>
              <a:rPr lang="en-US" b="1" dirty="0">
                <a:solidFill>
                  <a:schemeClr val="accent2"/>
                </a:solidFill>
              </a:rPr>
              <a:t>4. Financial History of Companies</a:t>
            </a:r>
          </a:p>
        </p:txBody>
      </p:sp>
      <p:sp>
        <p:nvSpPr>
          <p:cNvPr id="19" name="TextBox 18">
            <a:extLst>
              <a:ext uri="{FF2B5EF4-FFF2-40B4-BE49-F238E27FC236}">
                <a16:creationId xmlns:a16="http://schemas.microsoft.com/office/drawing/2014/main" id="{C4F94767-290C-4487-87DE-A67558E1E75F}"/>
              </a:ext>
            </a:extLst>
          </p:cNvPr>
          <p:cNvSpPr txBox="1"/>
          <p:nvPr/>
        </p:nvSpPr>
        <p:spPr>
          <a:xfrm>
            <a:off x="603315" y="1601274"/>
            <a:ext cx="10972800" cy="646331"/>
          </a:xfrm>
          <a:prstGeom prst="rect">
            <a:avLst/>
          </a:prstGeom>
          <a:noFill/>
          <a:ln w="28575">
            <a:solidFill>
              <a:schemeClr val="bg1">
                <a:lumMod val="50000"/>
              </a:schemeClr>
            </a:solidFill>
          </a:ln>
        </p:spPr>
        <p:txBody>
          <a:bodyPr wrap="square">
            <a:spAutoFit/>
          </a:bodyPr>
          <a:lstStyle/>
          <a:p>
            <a:r>
              <a:rPr lang="en-US" b="0" i="0" dirty="0">
                <a:effectLst/>
                <a:latin typeface="Helvetica Neue"/>
              </a:rPr>
              <a:t>By plotting a histogram of the profits, we readily see that </a:t>
            </a:r>
            <a:r>
              <a:rPr lang="en-US" b="1" i="0" dirty="0">
                <a:effectLst/>
                <a:latin typeface="Helvetica Neue"/>
              </a:rPr>
              <a:t>Yellow Cab</a:t>
            </a:r>
            <a:r>
              <a:rPr lang="en-US" b="0" i="0" dirty="0">
                <a:effectLst/>
                <a:latin typeface="Helvetica Neue"/>
              </a:rPr>
              <a:t> has had </a:t>
            </a:r>
            <a:r>
              <a:rPr lang="en-US" b="1" i="0" dirty="0">
                <a:effectLst/>
                <a:latin typeface="Helvetica Neue"/>
              </a:rPr>
              <a:t>higher earnings</a:t>
            </a:r>
            <a:r>
              <a:rPr lang="en-US" b="0" i="0" dirty="0">
                <a:effectLst/>
                <a:latin typeface="Helvetica Neue"/>
              </a:rPr>
              <a:t>. This totally makes sense given that they have processed more transactions than Pink Cab.</a:t>
            </a:r>
            <a:endParaRPr lang="en-US" dirty="0"/>
          </a:p>
        </p:txBody>
      </p:sp>
      <p:pic>
        <p:nvPicPr>
          <p:cNvPr id="5122" name="Picture 2">
            <a:extLst>
              <a:ext uri="{FF2B5EF4-FFF2-40B4-BE49-F238E27FC236}">
                <a16:creationId xmlns:a16="http://schemas.microsoft.com/office/drawing/2014/main" id="{4E2E1636-4CE0-479F-9635-4F0D420FE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656" y="2463389"/>
            <a:ext cx="5630687" cy="424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13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EDA:</a:t>
            </a:r>
            <a:br>
              <a:rPr lang="en-US" b="1" dirty="0">
                <a:solidFill>
                  <a:schemeClr val="accent2"/>
                </a:solidFill>
              </a:rPr>
            </a:br>
            <a:r>
              <a:rPr lang="en-US" b="1" dirty="0">
                <a:solidFill>
                  <a:schemeClr val="accent2"/>
                </a:solidFill>
              </a:rPr>
              <a:t>5. Profile of Customers</a:t>
            </a:r>
          </a:p>
        </p:txBody>
      </p:sp>
      <p:sp>
        <p:nvSpPr>
          <p:cNvPr id="19" name="TextBox 18">
            <a:extLst>
              <a:ext uri="{FF2B5EF4-FFF2-40B4-BE49-F238E27FC236}">
                <a16:creationId xmlns:a16="http://schemas.microsoft.com/office/drawing/2014/main" id="{C4F94767-290C-4487-87DE-A67558E1E75F}"/>
              </a:ext>
            </a:extLst>
          </p:cNvPr>
          <p:cNvSpPr txBox="1"/>
          <p:nvPr/>
        </p:nvSpPr>
        <p:spPr>
          <a:xfrm>
            <a:off x="543319" y="1978346"/>
            <a:ext cx="5590095" cy="1200329"/>
          </a:xfrm>
          <a:prstGeom prst="rect">
            <a:avLst/>
          </a:prstGeom>
          <a:noFill/>
          <a:ln w="28575">
            <a:solidFill>
              <a:schemeClr val="bg1">
                <a:lumMod val="50000"/>
              </a:schemeClr>
            </a:solidFill>
          </a:ln>
        </p:spPr>
        <p:txBody>
          <a:bodyPr wrap="square">
            <a:spAutoFit/>
          </a:bodyPr>
          <a:lstStyle/>
          <a:p>
            <a:pPr marL="285750" indent="-285750">
              <a:buFont typeface="Arial" panose="020B0604020202020204" pitchFamily="34" charset="0"/>
              <a:buChar char="•"/>
            </a:pPr>
            <a:r>
              <a:rPr lang="en-US" i="0" dirty="0">
                <a:effectLst/>
                <a:latin typeface="Helvetica Neue"/>
              </a:rPr>
              <a:t>Most cab riders are </a:t>
            </a:r>
            <a:r>
              <a:rPr lang="en-US" b="1" i="0" dirty="0">
                <a:effectLst/>
                <a:latin typeface="Helvetica Neue"/>
              </a:rPr>
              <a:t>40-year-old or younger</a:t>
            </a:r>
            <a:r>
              <a:rPr lang="en-US" i="0" dirty="0">
                <a:effectLst/>
                <a:latin typeface="Helvetica Neue"/>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latin typeface="Helvetica Neue"/>
              </a:rPr>
              <a:t>M</a:t>
            </a:r>
            <a:r>
              <a:rPr lang="en-US" b="1" i="0" dirty="0">
                <a:effectLst/>
                <a:latin typeface="Helvetica Neue"/>
              </a:rPr>
              <a:t>ales</a:t>
            </a:r>
            <a:r>
              <a:rPr lang="en-US" i="0" dirty="0">
                <a:effectLst/>
                <a:latin typeface="Helvetica Neue"/>
              </a:rPr>
              <a:t> used cab riding services more often than females</a:t>
            </a:r>
            <a:endParaRPr lang="en-US" dirty="0"/>
          </a:p>
        </p:txBody>
      </p:sp>
      <p:pic>
        <p:nvPicPr>
          <p:cNvPr id="6146" name="Picture 2">
            <a:extLst>
              <a:ext uri="{FF2B5EF4-FFF2-40B4-BE49-F238E27FC236}">
                <a16:creationId xmlns:a16="http://schemas.microsoft.com/office/drawing/2014/main" id="{119B21CE-186F-409F-9CDA-F2F5086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642" y="1483180"/>
            <a:ext cx="3459638" cy="26342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65100B7-616A-47AF-91C3-E9F6A3A3B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105" y="4504610"/>
            <a:ext cx="825817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91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Exploratory Data Analysis</Template>
  <TotalTime>73</TotalTime>
  <Words>651</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Helvetica Neue</vt:lpstr>
      <vt:lpstr>Arial</vt:lpstr>
      <vt:lpstr>Calibri</vt:lpstr>
      <vt:lpstr>Calibri Light</vt:lpstr>
      <vt:lpstr>Office Theme</vt:lpstr>
      <vt:lpstr>PowerPoint Presentation</vt:lpstr>
      <vt:lpstr>   Agenda</vt:lpstr>
      <vt:lpstr>Problem Statement</vt:lpstr>
      <vt:lpstr>Data Exploration</vt:lpstr>
      <vt:lpstr>EDA: 1. Transaction Overview</vt:lpstr>
      <vt:lpstr>EDA: 2. Locations</vt:lpstr>
      <vt:lpstr>EDA: 3. Car Ride Activities</vt:lpstr>
      <vt:lpstr>EDA: 4. Financial History of Companies</vt:lpstr>
      <vt:lpstr>EDA: 5. Profile of Customers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Jean</dc:creator>
  <cp:lastModifiedBy>Jimmy Jean</cp:lastModifiedBy>
  <cp:revision>32</cp:revision>
  <dcterms:created xsi:type="dcterms:W3CDTF">2021-10-13T02:00:16Z</dcterms:created>
  <dcterms:modified xsi:type="dcterms:W3CDTF">2021-10-13T03:22:20Z</dcterms:modified>
</cp:coreProperties>
</file>