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1" r:id="rId2"/>
  </p:sldIdLst>
  <p:sldSz cx="24688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AA00"/>
    <a:srgbClr val="884A28"/>
    <a:srgbClr val="00003D"/>
    <a:srgbClr val="000069"/>
    <a:srgbClr val="073A07"/>
    <a:srgbClr val="046307"/>
    <a:srgbClr val="072506"/>
    <a:srgbClr val="F97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5718"/>
  </p:normalViewPr>
  <p:slideViewPr>
    <p:cSldViewPr snapToGrid="0">
      <p:cViewPr>
        <p:scale>
          <a:sx n="86" d="100"/>
          <a:sy n="86" d="100"/>
        </p:scale>
        <p:origin x="-1240" y="-7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E99A7-B6EC-E14A-A6FF-8AF2A90D9370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70BA0-E6CF-9F4B-B3A5-B541A81AA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1pPr>
    <a:lvl2pPr marL="1448410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2pPr>
    <a:lvl3pPr marL="2896819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3pPr>
    <a:lvl4pPr marL="4345229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4pPr>
    <a:lvl5pPr marL="5793638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5pPr>
    <a:lvl6pPr marL="7242048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6pPr>
    <a:lvl7pPr marL="8690458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7pPr>
    <a:lvl8pPr marL="10138867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8pPr>
    <a:lvl9pPr marL="11587277" algn="l" defTabSz="2896819" rtl="0" eaLnBrk="1" latinLnBrk="0" hangingPunct="1">
      <a:defRPr sz="38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70BA0-E6CF-9F4B-B3A5-B541A81AA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1660" y="5387342"/>
            <a:ext cx="20985480" cy="1146048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17289782"/>
            <a:ext cx="18516600" cy="7947658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8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1752600"/>
            <a:ext cx="5323523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6" y="1752600"/>
            <a:ext cx="15661958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8" y="8206749"/>
            <a:ext cx="21294090" cy="13693138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8" y="22029429"/>
            <a:ext cx="21294090" cy="7200898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/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8763000"/>
            <a:ext cx="104927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8763000"/>
            <a:ext cx="104927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1752607"/>
            <a:ext cx="2129409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3" y="8069582"/>
            <a:ext cx="10444518" cy="395477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3" y="12024360"/>
            <a:ext cx="1044451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6" y="8069582"/>
            <a:ext cx="10495956" cy="3954778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6" y="12024360"/>
            <a:ext cx="1049595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8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2194560"/>
            <a:ext cx="7962781" cy="76809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4739647"/>
            <a:ext cx="12498705" cy="2339340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9875520"/>
            <a:ext cx="7962781" cy="1829562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2194560"/>
            <a:ext cx="7962781" cy="76809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4739647"/>
            <a:ext cx="12498705" cy="23393400"/>
          </a:xfrm>
        </p:spPr>
        <p:txBody>
          <a:bodyPr anchor="t"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1" y="9875520"/>
            <a:ext cx="7962781" cy="18295622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1752607"/>
            <a:ext cx="2129409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8763000"/>
            <a:ext cx="2129409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30510487"/>
            <a:ext cx="55549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382B-9049-1E42-86EB-63E4BABFB569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30510487"/>
            <a:ext cx="833247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30510487"/>
            <a:ext cx="55549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7CB9-B13D-5941-A867-C7B63F62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4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/>
            </a:gs>
            <a:gs pos="45000">
              <a:srgbClr val="FF0000">
                <a:alpha val="40916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0B8C4167-72D7-EFDC-615A-DC228C4DD74D}"/>
              </a:ext>
            </a:extLst>
          </p:cNvPr>
          <p:cNvSpPr/>
          <p:nvPr/>
        </p:nvSpPr>
        <p:spPr>
          <a:xfrm>
            <a:off x="250147" y="11383697"/>
            <a:ext cx="12645689" cy="1133856"/>
          </a:xfrm>
          <a:custGeom>
            <a:avLst>
              <a:gd name="f0" fmla="val 19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r>
              <a:rPr lang="en-US" sz="6000" dirty="0">
                <a:solidFill>
                  <a:srgbClr val="FFFFFF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1. Comb Design Protocol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E2905A0-9699-4805-4A0F-38DE74E0D498}"/>
              </a:ext>
            </a:extLst>
          </p:cNvPr>
          <p:cNvSpPr/>
          <p:nvPr/>
        </p:nvSpPr>
        <p:spPr>
          <a:xfrm>
            <a:off x="259697" y="12682698"/>
            <a:ext cx="12636139" cy="6898830"/>
          </a:xfrm>
          <a:prstGeom prst="roundRect">
            <a:avLst>
              <a:gd name="adj" fmla="val 15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69" name="Freeform: Shape 14">
            <a:extLst>
              <a:ext uri="{FF2B5EF4-FFF2-40B4-BE49-F238E27FC236}">
                <a16:creationId xmlns:a16="http://schemas.microsoft.com/office/drawing/2014/main" id="{65D33BD0-63F4-EF95-F3AD-3232832A67D4}"/>
              </a:ext>
            </a:extLst>
          </p:cNvPr>
          <p:cNvSpPr/>
          <p:nvPr/>
        </p:nvSpPr>
        <p:spPr>
          <a:xfrm>
            <a:off x="11336137" y="28785302"/>
            <a:ext cx="13167360" cy="1133856"/>
          </a:xfrm>
          <a:custGeom>
            <a:avLst>
              <a:gd name="f0" fmla="val 19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r>
              <a:rPr lang="en-US" sz="6000" dirty="0">
                <a:solidFill>
                  <a:srgbClr val="FFFFFF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6. References</a:t>
            </a:r>
          </a:p>
        </p:txBody>
      </p:sp>
      <p:sp>
        <p:nvSpPr>
          <p:cNvPr id="1570" name="Rounded Rectangle 1569">
            <a:extLst>
              <a:ext uri="{FF2B5EF4-FFF2-40B4-BE49-F238E27FC236}">
                <a16:creationId xmlns:a16="http://schemas.microsoft.com/office/drawing/2014/main" id="{90D8411D-7DAE-C9CE-7733-A174E7C8A847}"/>
              </a:ext>
            </a:extLst>
          </p:cNvPr>
          <p:cNvSpPr/>
          <p:nvPr/>
        </p:nvSpPr>
        <p:spPr>
          <a:xfrm>
            <a:off x="11336131" y="30050897"/>
            <a:ext cx="13167360" cy="2688486"/>
          </a:xfrm>
          <a:prstGeom prst="roundRect">
            <a:avLst>
              <a:gd name="adj" fmla="val 94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Mattis Reisner, Do H. Jeon, Carsten Schindler, Henning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Schomerus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Fabrice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Mortessagne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Ulrich Kuhl,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Tsampikos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Kottos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Self-Shielded Topological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Reciever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Protectors Phys. Ref. A 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</a:rPr>
              <a:t>13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034067 - 2020</a:t>
            </a:r>
            <a:endParaRPr lang="en-US" sz="2400" b="0" i="0" u="none" strike="noStrike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William R. Sweeney, Chia Wei Hsu, A. Douglas Stone, Theory of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R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eflectionless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cattering Modes Phys. Rev. A </a:t>
            </a: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102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, 063511 – 2020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J. K.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Asbóth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L.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oroszlány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A.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Pályi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, A Short Course on Topological Insulators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</a:rPr>
              <a:t>arXiv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1509.02295v1 - 2015</a:t>
            </a:r>
          </a:p>
        </p:txBody>
      </p:sp>
      <p:sp>
        <p:nvSpPr>
          <p:cNvPr id="1572" name="Freeform: Shape 4">
            <a:extLst>
              <a:ext uri="{FF2B5EF4-FFF2-40B4-BE49-F238E27FC236}">
                <a16:creationId xmlns:a16="http://schemas.microsoft.com/office/drawing/2014/main" id="{8617C478-7A68-7F45-B3EE-7E10C8665D11}"/>
              </a:ext>
            </a:extLst>
          </p:cNvPr>
          <p:cNvSpPr/>
          <p:nvPr/>
        </p:nvSpPr>
        <p:spPr>
          <a:xfrm>
            <a:off x="187045" y="182935"/>
            <a:ext cx="24323040" cy="2880360"/>
          </a:xfrm>
          <a:custGeom>
            <a:avLst>
              <a:gd name="f0" fmla="val 169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endParaRPr lang="en-US" sz="6000" dirty="0">
              <a:solidFill>
                <a:schemeClr val="bg1"/>
              </a:solidFill>
              <a:latin typeface="Cambria" panose="02040503050406030204" pitchFamily="18" charset="0"/>
              <a:ea typeface="Arial" pitchFamily="2"/>
              <a:cs typeface="Lucidasans" pitchFamily="2"/>
            </a:endParaRPr>
          </a:p>
        </p:txBody>
      </p:sp>
      <p:sp>
        <p:nvSpPr>
          <p:cNvPr id="1893" name="TextBox 1892">
            <a:extLst>
              <a:ext uri="{FF2B5EF4-FFF2-40B4-BE49-F238E27FC236}">
                <a16:creationId xmlns:a16="http://schemas.microsoft.com/office/drawing/2014/main" id="{E984FBD5-E87D-ACBC-4FA0-9984387ECA64}"/>
              </a:ext>
            </a:extLst>
          </p:cNvPr>
          <p:cNvSpPr txBox="1"/>
          <p:nvPr/>
        </p:nvSpPr>
        <p:spPr>
          <a:xfrm>
            <a:off x="182881" y="2585488"/>
            <a:ext cx="2431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WTICS Lab, Wesleyan University</a:t>
            </a:r>
          </a:p>
        </p:txBody>
      </p:sp>
      <p:sp>
        <p:nvSpPr>
          <p:cNvPr id="1894" name="TextBox 1893">
            <a:extLst>
              <a:ext uri="{FF2B5EF4-FFF2-40B4-BE49-F238E27FC236}">
                <a16:creationId xmlns:a16="http://schemas.microsoft.com/office/drawing/2014/main" id="{FF8C715B-0AF4-F82E-B517-807F3300EF5E}"/>
              </a:ext>
            </a:extLst>
          </p:cNvPr>
          <p:cNvSpPr txBox="1"/>
          <p:nvPr/>
        </p:nvSpPr>
        <p:spPr>
          <a:xfrm>
            <a:off x="182880" y="1921675"/>
            <a:ext cx="24327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Z. Li, L. Fernandez, Z. Lin, T. </a:t>
            </a:r>
            <a:r>
              <a:rPr lang="en-US" sz="4400" dirty="0" err="1">
                <a:solidFill>
                  <a:schemeClr val="bg1"/>
                </a:solidFill>
              </a:rPr>
              <a:t>Kottos</a:t>
            </a:r>
            <a:endParaRPr lang="en-US" sz="4400" baseline="30000" dirty="0">
              <a:solidFill>
                <a:schemeClr val="bg1"/>
              </a:solidFill>
              <a:latin typeface="Cambria" panose="02040503050406030204" pitchFamily="18" charset="0"/>
              <a:ea typeface="Arial" pitchFamily="2"/>
              <a:cs typeface="Lucidasans" pitchFamily="2"/>
            </a:endParaRPr>
          </a:p>
        </p:txBody>
      </p:sp>
      <p:grpSp>
        <p:nvGrpSpPr>
          <p:cNvPr id="1895" name="Group 1894">
            <a:extLst>
              <a:ext uri="{FF2B5EF4-FFF2-40B4-BE49-F238E27FC236}">
                <a16:creationId xmlns:a16="http://schemas.microsoft.com/office/drawing/2014/main" id="{800FFF89-2DCD-6668-A4A3-B6F6A1CC9648}"/>
              </a:ext>
            </a:extLst>
          </p:cNvPr>
          <p:cNvGrpSpPr>
            <a:grpSpLocks noChangeAspect="1"/>
          </p:cNvGrpSpPr>
          <p:nvPr/>
        </p:nvGrpSpPr>
        <p:grpSpPr>
          <a:xfrm>
            <a:off x="22255332" y="576751"/>
            <a:ext cx="1990827" cy="2084590"/>
            <a:chOff x="32397480" y="1624680"/>
            <a:chExt cx="2759399" cy="2889360"/>
          </a:xfrm>
        </p:grpSpPr>
        <p:sp>
          <p:nvSpPr>
            <p:cNvPr id="1896" name="Freeform: Shape 9">
              <a:extLst>
                <a:ext uri="{FF2B5EF4-FFF2-40B4-BE49-F238E27FC236}">
                  <a16:creationId xmlns:a16="http://schemas.microsoft.com/office/drawing/2014/main" id="{4072B515-DE82-9533-7399-5CC68A017523}"/>
                </a:ext>
              </a:extLst>
            </p:cNvPr>
            <p:cNvSpPr/>
            <p:nvPr/>
          </p:nvSpPr>
          <p:spPr>
            <a:xfrm>
              <a:off x="32397480" y="1624680"/>
              <a:ext cx="2759399" cy="2889360"/>
            </a:xfrm>
            <a:custGeom>
              <a:avLst>
                <a:gd name="f0" fmla="val 854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81000" tIns="40500" rIns="81000" bIns="40500" anchor="ctr" anchorCtr="0" compatLnSpc="0">
              <a:noAutofit/>
            </a:bodyPr>
            <a:lstStyle/>
            <a:p>
              <a:pPr hangingPunct="0"/>
              <a:endParaRPr lang="en-US" sz="1620">
                <a:latin typeface="Cambria" panose="02040503050406030204" pitchFamily="18" charset="0"/>
                <a:ea typeface="Arial" pitchFamily="2"/>
                <a:cs typeface="Lucidasans" pitchFamily="2"/>
              </a:endParaRPr>
            </a:p>
          </p:txBody>
        </p:sp>
        <p:pic>
          <p:nvPicPr>
            <p:cNvPr id="1897" name="Picture 1896">
              <a:extLst>
                <a:ext uri="{FF2B5EF4-FFF2-40B4-BE49-F238E27FC236}">
                  <a16:creationId xmlns:a16="http://schemas.microsoft.com/office/drawing/2014/main" id="{797807AB-F7E3-31A7-67B2-E035D5AC8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32476680" y="1860119"/>
              <a:ext cx="2601720" cy="25898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8" name="Picture 1897" descr="Shape, arrow&#10;&#10;Description automatically generated">
            <a:extLst>
              <a:ext uri="{FF2B5EF4-FFF2-40B4-BE49-F238E27FC236}">
                <a16:creationId xmlns:a16="http://schemas.microsoft.com/office/drawing/2014/main" id="{FBEE5AD8-D46B-36C4-D7F2-E0A35FD006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B"/>
              </a:clrFrom>
              <a:clrTo>
                <a:srgbClr val="FCFCFB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399184" y="528302"/>
            <a:ext cx="2119866" cy="1828800"/>
          </a:xfrm>
          <a:prstGeom prst="rect">
            <a:avLst/>
          </a:prstGeom>
        </p:spPr>
      </p:pic>
      <p:sp>
        <p:nvSpPr>
          <p:cNvPr id="2002" name="TextBox 2001">
            <a:extLst>
              <a:ext uri="{FF2B5EF4-FFF2-40B4-BE49-F238E27FC236}">
                <a16:creationId xmlns:a16="http://schemas.microsoft.com/office/drawing/2014/main" id="{6CEB1B20-A3F0-30E1-7A68-C0079AD7A72B}"/>
              </a:ext>
            </a:extLst>
          </p:cNvPr>
          <p:cNvSpPr txBox="1"/>
          <p:nvPr/>
        </p:nvSpPr>
        <p:spPr>
          <a:xfrm>
            <a:off x="182880" y="241878"/>
            <a:ext cx="2430224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5900" dirty="0">
                <a:solidFill>
                  <a:schemeClr val="bg1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Generation of Frequency Combs via</a:t>
            </a:r>
          </a:p>
        </p:txBody>
      </p:sp>
      <p:sp>
        <p:nvSpPr>
          <p:cNvPr id="2003" name="TextBox 2002">
            <a:extLst>
              <a:ext uri="{FF2B5EF4-FFF2-40B4-BE49-F238E27FC236}">
                <a16:creationId xmlns:a16="http://schemas.microsoft.com/office/drawing/2014/main" id="{2BC8A012-4B93-BF71-AF5B-51F9BF89E18D}"/>
              </a:ext>
            </a:extLst>
          </p:cNvPr>
          <p:cNvSpPr txBox="1"/>
          <p:nvPr/>
        </p:nvSpPr>
        <p:spPr>
          <a:xfrm>
            <a:off x="203674" y="1046047"/>
            <a:ext cx="2407214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5900" dirty="0">
                <a:solidFill>
                  <a:schemeClr val="bg1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Physics-Informed Bayesian Optimization</a:t>
            </a:r>
          </a:p>
        </p:txBody>
      </p:sp>
      <p:sp>
        <p:nvSpPr>
          <p:cNvPr id="1866" name="Rounded Rectangle 1865">
            <a:extLst>
              <a:ext uri="{FF2B5EF4-FFF2-40B4-BE49-F238E27FC236}">
                <a16:creationId xmlns:a16="http://schemas.microsoft.com/office/drawing/2014/main" id="{8CE52626-D0E4-C217-CC1B-9A3290D103AA}"/>
              </a:ext>
            </a:extLst>
          </p:cNvPr>
          <p:cNvSpPr>
            <a:spLocks/>
          </p:cNvSpPr>
          <p:nvPr/>
        </p:nvSpPr>
        <p:spPr>
          <a:xfrm>
            <a:off x="16072646" y="3246152"/>
            <a:ext cx="8412480" cy="7855981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TextBox 1874">
            <a:extLst>
              <a:ext uri="{FF2B5EF4-FFF2-40B4-BE49-F238E27FC236}">
                <a16:creationId xmlns:a16="http://schemas.microsoft.com/office/drawing/2014/main" id="{4F15C149-7ECB-FF2B-F2DD-BA16EC688391}"/>
              </a:ext>
            </a:extLst>
          </p:cNvPr>
          <p:cNvSpPr txBox="1"/>
          <p:nvPr/>
        </p:nvSpPr>
        <p:spPr>
          <a:xfrm>
            <a:off x="16556900" y="3335461"/>
            <a:ext cx="2576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Results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BFA6C2-F47C-F53D-8B44-5E471967C16A}"/>
              </a:ext>
            </a:extLst>
          </p:cNvPr>
          <p:cNvGrpSpPr/>
          <p:nvPr/>
        </p:nvGrpSpPr>
        <p:grpSpPr>
          <a:xfrm>
            <a:off x="16352723" y="7461282"/>
            <a:ext cx="7757302" cy="3640851"/>
            <a:chOff x="3032320" y="1487596"/>
            <a:chExt cx="7099104" cy="4601367"/>
          </a:xfrm>
        </p:grpSpPr>
        <p:pic>
          <p:nvPicPr>
            <p:cNvPr id="3" name="图片 2" descr="图表, 直方图&#10;&#10;描述已自动生成">
              <a:extLst>
                <a:ext uri="{FF2B5EF4-FFF2-40B4-BE49-F238E27FC236}">
                  <a16:creationId xmlns:a16="http://schemas.microsoft.com/office/drawing/2014/main" id="{A41D1A5B-7DC1-86BB-54E6-7629D3BE4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7" t="5926" b="9891"/>
            <a:stretch/>
          </p:blipFill>
          <p:spPr>
            <a:xfrm>
              <a:off x="3588579" y="1487596"/>
              <a:ext cx="6542845" cy="408406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A1DD95-75FD-515E-0E77-8B17C829FF6B}"/>
                </a:ext>
              </a:extLst>
            </p:cNvPr>
            <p:cNvSpPr txBox="1"/>
            <p:nvPr/>
          </p:nvSpPr>
          <p:spPr>
            <a:xfrm rot="16200000">
              <a:off x="2059875" y="2910289"/>
              <a:ext cx="2314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/>
                <a:t>Magnitude</a:t>
              </a:r>
              <a:endParaRPr kumimoji="1" lang="zh-CN" altLang="en-US" i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794566A-72CD-EBE7-A893-B44B33D9CF52}"/>
                </a:ext>
              </a:extLst>
            </p:cNvPr>
            <p:cNvSpPr txBox="1"/>
            <p:nvPr/>
          </p:nvSpPr>
          <p:spPr>
            <a:xfrm>
              <a:off x="6130565" y="5658201"/>
              <a:ext cx="2754637" cy="430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/>
                <a:t>Frequency (Hz)</a:t>
              </a:r>
              <a:endParaRPr kumimoji="1" lang="zh-CN" altLang="en-US" i="1" dirty="0"/>
            </a:p>
          </p:txBody>
        </p:sp>
      </p:grpSp>
      <p:sp>
        <p:nvSpPr>
          <p:cNvPr id="8" name="Rounded Rectangle 1865">
            <a:extLst>
              <a:ext uri="{FF2B5EF4-FFF2-40B4-BE49-F238E27FC236}">
                <a16:creationId xmlns:a16="http://schemas.microsoft.com/office/drawing/2014/main" id="{C0489F34-5ACA-603B-FE6C-DC47B491F05E}"/>
              </a:ext>
            </a:extLst>
          </p:cNvPr>
          <p:cNvSpPr>
            <a:spLocks/>
          </p:cNvSpPr>
          <p:nvPr/>
        </p:nvSpPr>
        <p:spPr>
          <a:xfrm>
            <a:off x="217500" y="3229840"/>
            <a:ext cx="15539423" cy="7872293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FDD44A6-C4E1-1071-C2BB-D06631E6BE48}"/>
              </a:ext>
            </a:extLst>
          </p:cNvPr>
          <p:cNvGrpSpPr/>
          <p:nvPr/>
        </p:nvGrpSpPr>
        <p:grpSpPr>
          <a:xfrm>
            <a:off x="16303868" y="4015857"/>
            <a:ext cx="7957255" cy="3534257"/>
            <a:chOff x="434896" y="4035555"/>
            <a:chExt cx="7957255" cy="3689252"/>
          </a:xfrm>
        </p:grpSpPr>
        <p:pic>
          <p:nvPicPr>
            <p:cNvPr id="6" name="图片 5" descr="图表, 条形图&#10;&#10;描述已自动生成">
              <a:extLst>
                <a:ext uri="{FF2B5EF4-FFF2-40B4-BE49-F238E27FC236}">
                  <a16:creationId xmlns:a16="http://schemas.microsoft.com/office/drawing/2014/main" id="{9E16C7B4-6844-168B-D71D-79F7A35FD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30" t="7250" b="11667"/>
            <a:stretch/>
          </p:blipFill>
          <p:spPr>
            <a:xfrm>
              <a:off x="1156197" y="4263835"/>
              <a:ext cx="7235954" cy="346097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597BC2-49A7-3857-CF30-029750C57930}"/>
                </a:ext>
              </a:extLst>
            </p:cNvPr>
            <p:cNvSpPr txBox="1"/>
            <p:nvPr/>
          </p:nvSpPr>
          <p:spPr>
            <a:xfrm rot="16200000">
              <a:off x="-351976" y="5148144"/>
              <a:ext cx="1977320" cy="403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/>
                <a:t>Magnitude</a:t>
              </a:r>
              <a:endParaRPr kumimoji="1" lang="zh-CN" altLang="en-US" i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D4A9090-C044-709D-1FD9-1308745E1C54}"/>
                </a:ext>
              </a:extLst>
            </p:cNvPr>
            <p:cNvSpPr txBox="1"/>
            <p:nvPr/>
          </p:nvSpPr>
          <p:spPr>
            <a:xfrm>
              <a:off x="3229242" y="4035555"/>
              <a:ext cx="314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/>
                <a:t>Fourier Power Spectrum</a:t>
              </a:r>
              <a:endParaRPr kumimoji="1" lang="zh-CN" altLang="en-US" i="1" dirty="0"/>
            </a:p>
          </p:txBody>
        </p:sp>
      </p:grpSp>
      <p:sp>
        <p:nvSpPr>
          <p:cNvPr id="10" name="TextBox 1874">
            <a:extLst>
              <a:ext uri="{FF2B5EF4-FFF2-40B4-BE49-F238E27FC236}">
                <a16:creationId xmlns:a16="http://schemas.microsoft.com/office/drawing/2014/main" id="{53A94748-6BFD-AC94-4A29-7113462842A0}"/>
              </a:ext>
            </a:extLst>
          </p:cNvPr>
          <p:cNvSpPr txBox="1"/>
          <p:nvPr/>
        </p:nvSpPr>
        <p:spPr>
          <a:xfrm>
            <a:off x="461796" y="3466198"/>
            <a:ext cx="4297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mbria" panose="02040503050406030204" pitchFamily="18" charset="0"/>
              </a:rPr>
              <a:t>Applications</a:t>
            </a:r>
          </a:p>
        </p:txBody>
      </p:sp>
      <p:pic>
        <p:nvPicPr>
          <p:cNvPr id="16" name="图片 15" descr="手机屏幕截图&#10;&#10;低可信度描述已自动生成">
            <a:extLst>
              <a:ext uri="{FF2B5EF4-FFF2-40B4-BE49-F238E27FC236}">
                <a16:creationId xmlns:a16="http://schemas.microsoft.com/office/drawing/2014/main" id="{E646B8B9-B399-A56E-5370-071B41B46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996" y="4870929"/>
            <a:ext cx="10298088" cy="6231204"/>
          </a:xfrm>
          <a:prstGeom prst="rect">
            <a:avLst/>
          </a:prstGeom>
        </p:spPr>
      </p:pic>
      <p:sp>
        <p:nvSpPr>
          <p:cNvPr id="17" name="TextBox 1">
            <a:extLst>
              <a:ext uri="{FF2B5EF4-FFF2-40B4-BE49-F238E27FC236}">
                <a16:creationId xmlns:a16="http://schemas.microsoft.com/office/drawing/2014/main" id="{6B51AF98-4C92-B8DC-FA80-1E8BA878AFDC}"/>
              </a:ext>
            </a:extLst>
          </p:cNvPr>
          <p:cNvSpPr txBox="1"/>
          <p:nvPr/>
        </p:nvSpPr>
        <p:spPr>
          <a:xfrm>
            <a:off x="11091319" y="4914794"/>
            <a:ext cx="6018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Optical signal processing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0BA1209-31F8-F850-3DCD-7D9B2E62C218}"/>
              </a:ext>
            </a:extLst>
          </p:cNvPr>
          <p:cNvGrpSpPr/>
          <p:nvPr/>
        </p:nvGrpSpPr>
        <p:grpSpPr>
          <a:xfrm>
            <a:off x="217500" y="12990293"/>
            <a:ext cx="4593388" cy="6002749"/>
            <a:chOff x="1504307" y="1428750"/>
            <a:chExt cx="2527262" cy="4171950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3891B55E-5ECE-CBA6-EC58-ED815EA36597}"/>
                </a:ext>
              </a:extLst>
            </p:cNvPr>
            <p:cNvSpPr/>
            <p:nvPr/>
          </p:nvSpPr>
          <p:spPr>
            <a:xfrm>
              <a:off x="1528763" y="1428750"/>
              <a:ext cx="2443162" cy="417195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4EF2467D-16BF-3CCB-CBCC-9DD2B5D92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15056" y="2237395"/>
              <a:ext cx="2078362" cy="3212013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5302ADB-0953-EFEB-8E5E-29202B6B559F}"/>
                </a:ext>
              </a:extLst>
            </p:cNvPr>
            <p:cNvSpPr txBox="1"/>
            <p:nvPr/>
          </p:nvSpPr>
          <p:spPr>
            <a:xfrm>
              <a:off x="1504307" y="1597129"/>
              <a:ext cx="2527262" cy="49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Universal Modeling for Nonlinear </a:t>
              </a:r>
            </a:p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Multi-cavity Systems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5C28CAF-5D60-1339-4A99-893BEDA5A51E}"/>
              </a:ext>
            </a:extLst>
          </p:cNvPr>
          <p:cNvGrpSpPr/>
          <p:nvPr/>
        </p:nvGrpSpPr>
        <p:grpSpPr>
          <a:xfrm>
            <a:off x="8376437" y="13008623"/>
            <a:ext cx="4440533" cy="6002748"/>
            <a:chOff x="7696201" y="1428750"/>
            <a:chExt cx="2578413" cy="4171950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FDE3BC9C-1D81-42D3-37F0-395D7D4EA457}"/>
                </a:ext>
              </a:extLst>
            </p:cNvPr>
            <p:cNvSpPr/>
            <p:nvPr/>
          </p:nvSpPr>
          <p:spPr>
            <a:xfrm>
              <a:off x="7696201" y="1428750"/>
              <a:ext cx="2578413" cy="4171950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9DFED3B-27DD-088B-DB92-C841A0211EF8}"/>
                </a:ext>
              </a:extLst>
            </p:cNvPr>
            <p:cNvSpPr txBox="1"/>
            <p:nvPr/>
          </p:nvSpPr>
          <p:spPr>
            <a:xfrm>
              <a:off x="8070057" y="1605176"/>
              <a:ext cx="1695448" cy="57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Bayesian Optimization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8" name="Picture 2" descr="Shallow Understanding on Bayesian Optimization | by Ramraj ...">
              <a:extLst>
                <a:ext uri="{FF2B5EF4-FFF2-40B4-BE49-F238E27FC236}">
                  <a16:creationId xmlns:a16="http://schemas.microsoft.com/office/drawing/2014/main" id="{71CB6F8F-4E50-FBB5-1144-E69576F236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3"/>
            <a:stretch/>
          </p:blipFill>
          <p:spPr bwMode="auto">
            <a:xfrm>
              <a:off x="7806721" y="1984230"/>
              <a:ext cx="2343812" cy="3316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下弧形箭头 58">
            <a:extLst>
              <a:ext uri="{FF2B5EF4-FFF2-40B4-BE49-F238E27FC236}">
                <a16:creationId xmlns:a16="http://schemas.microsoft.com/office/drawing/2014/main" id="{E0F1A64F-F45D-E3D6-F692-AD8EAE3E0DED}"/>
              </a:ext>
            </a:extLst>
          </p:cNvPr>
          <p:cNvSpPr/>
          <p:nvPr/>
        </p:nvSpPr>
        <p:spPr>
          <a:xfrm>
            <a:off x="4746933" y="15356986"/>
            <a:ext cx="3724276" cy="732992"/>
          </a:xfrm>
          <a:prstGeom prst="curvedDownArrow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下弧形箭头 59">
            <a:extLst>
              <a:ext uri="{FF2B5EF4-FFF2-40B4-BE49-F238E27FC236}">
                <a16:creationId xmlns:a16="http://schemas.microsoft.com/office/drawing/2014/main" id="{7F91E960-1421-53EB-C3F1-843E08A44111}"/>
              </a:ext>
            </a:extLst>
          </p:cNvPr>
          <p:cNvSpPr/>
          <p:nvPr/>
        </p:nvSpPr>
        <p:spPr>
          <a:xfrm rot="10800000">
            <a:off x="4642969" y="16133948"/>
            <a:ext cx="3724276" cy="732992"/>
          </a:xfrm>
          <a:prstGeom prst="curvedDownArrow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B3C86AB-5736-FB23-6265-9F458F6112D1}"/>
              </a:ext>
            </a:extLst>
          </p:cNvPr>
          <p:cNvGrpSpPr/>
          <p:nvPr/>
        </p:nvGrpSpPr>
        <p:grpSpPr>
          <a:xfrm>
            <a:off x="4897254" y="13215917"/>
            <a:ext cx="3329557" cy="2100430"/>
            <a:chOff x="5015301" y="1229299"/>
            <a:chExt cx="2973001" cy="1114025"/>
          </a:xfrm>
        </p:grpSpPr>
        <p:sp>
          <p:nvSpPr>
            <p:cNvPr id="63" name="圆角矩形 62">
              <a:extLst>
                <a:ext uri="{FF2B5EF4-FFF2-40B4-BE49-F238E27FC236}">
                  <a16:creationId xmlns:a16="http://schemas.microsoft.com/office/drawing/2014/main" id="{F9762807-DC9F-9954-06DE-1908AB092B7C}"/>
                </a:ext>
              </a:extLst>
            </p:cNvPr>
            <p:cNvSpPr/>
            <p:nvPr/>
          </p:nvSpPr>
          <p:spPr>
            <a:xfrm>
              <a:off x="5015301" y="1252620"/>
              <a:ext cx="2973001" cy="109070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56" name="文本框 1855">
              <a:extLst>
                <a:ext uri="{FF2B5EF4-FFF2-40B4-BE49-F238E27FC236}">
                  <a16:creationId xmlns:a16="http://schemas.microsoft.com/office/drawing/2014/main" id="{BDEABF28-151D-5762-6ADE-F1E37E13328A}"/>
                </a:ext>
              </a:extLst>
            </p:cNvPr>
            <p:cNvSpPr txBox="1"/>
            <p:nvPr/>
          </p:nvSpPr>
          <p:spPr>
            <a:xfrm>
              <a:off x="5359152" y="1229299"/>
              <a:ext cx="2207817" cy="277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/>
                <a:t>Physics-based methodology to exploit limit cycles</a:t>
              </a:r>
              <a:endParaRPr kumimoji="1" lang="zh-CN" altLang="en-US" sz="1400" dirty="0"/>
            </a:p>
          </p:txBody>
        </p:sp>
        <p:pic>
          <p:nvPicPr>
            <p:cNvPr id="1857" name="图片 1856" descr="图示&#10;&#10;描述已自动生成">
              <a:extLst>
                <a:ext uri="{FF2B5EF4-FFF2-40B4-BE49-F238E27FC236}">
                  <a16:creationId xmlns:a16="http://schemas.microsoft.com/office/drawing/2014/main" id="{90052CDC-DA8C-F188-F3D6-6B9CB42DE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" t="7187" r="1391" b="5322"/>
            <a:stretch/>
          </p:blipFill>
          <p:spPr>
            <a:xfrm>
              <a:off x="5145015" y="1492289"/>
              <a:ext cx="2706136" cy="736660"/>
            </a:xfrm>
            <a:prstGeom prst="rect">
              <a:avLst/>
            </a:prstGeom>
          </p:spPr>
        </p:pic>
      </p:grpSp>
      <p:grpSp>
        <p:nvGrpSpPr>
          <p:cNvPr id="1861" name="组合 1860">
            <a:extLst>
              <a:ext uri="{FF2B5EF4-FFF2-40B4-BE49-F238E27FC236}">
                <a16:creationId xmlns:a16="http://schemas.microsoft.com/office/drawing/2014/main" id="{78CD6C48-0038-6FCF-2F84-534388372A14}"/>
              </a:ext>
            </a:extLst>
          </p:cNvPr>
          <p:cNvGrpSpPr/>
          <p:nvPr/>
        </p:nvGrpSpPr>
        <p:grpSpPr>
          <a:xfrm>
            <a:off x="4854056" y="16866928"/>
            <a:ext cx="3372755" cy="2074971"/>
            <a:chOff x="4456336" y="4554129"/>
            <a:chExt cx="3329557" cy="2074971"/>
          </a:xfrm>
        </p:grpSpPr>
        <p:grpSp>
          <p:nvGrpSpPr>
            <p:cNvPr id="1862" name="组合 1861">
              <a:extLst>
                <a:ext uri="{FF2B5EF4-FFF2-40B4-BE49-F238E27FC236}">
                  <a16:creationId xmlns:a16="http://schemas.microsoft.com/office/drawing/2014/main" id="{B4920511-52E4-606A-BC84-A75DA0C14195}"/>
                </a:ext>
              </a:extLst>
            </p:cNvPr>
            <p:cNvGrpSpPr/>
            <p:nvPr/>
          </p:nvGrpSpPr>
          <p:grpSpPr>
            <a:xfrm>
              <a:off x="4456336" y="4554129"/>
              <a:ext cx="3329557" cy="2074971"/>
              <a:chOff x="4456336" y="4599285"/>
              <a:chExt cx="3329557" cy="2074971"/>
            </a:xfrm>
          </p:grpSpPr>
          <p:grpSp>
            <p:nvGrpSpPr>
              <p:cNvPr id="1891" name="组合 1890">
                <a:extLst>
                  <a:ext uri="{FF2B5EF4-FFF2-40B4-BE49-F238E27FC236}">
                    <a16:creationId xmlns:a16="http://schemas.microsoft.com/office/drawing/2014/main" id="{309CECBF-3CD5-0A82-5378-11C7604F53B6}"/>
                  </a:ext>
                </a:extLst>
              </p:cNvPr>
              <p:cNvGrpSpPr/>
              <p:nvPr/>
            </p:nvGrpSpPr>
            <p:grpSpPr>
              <a:xfrm>
                <a:off x="4456336" y="4599285"/>
                <a:ext cx="3329557" cy="2074971"/>
                <a:chOff x="4142937" y="4669875"/>
                <a:chExt cx="3329557" cy="1866625"/>
              </a:xfrm>
            </p:grpSpPr>
            <p:sp>
              <p:nvSpPr>
                <p:cNvPr id="1910" name="圆角矩形 1909">
                  <a:extLst>
                    <a:ext uri="{FF2B5EF4-FFF2-40B4-BE49-F238E27FC236}">
                      <a16:creationId xmlns:a16="http://schemas.microsoft.com/office/drawing/2014/main" id="{2876A2D8-4A57-58EF-9AF3-DB0F44B70985}"/>
                    </a:ext>
                  </a:extLst>
                </p:cNvPr>
                <p:cNvSpPr/>
                <p:nvPr/>
              </p:nvSpPr>
              <p:spPr>
                <a:xfrm>
                  <a:off x="4142937" y="4669875"/>
                  <a:ext cx="3329557" cy="1866625"/>
                </a:xfrm>
                <a:prstGeom prst="roundRect">
                  <a:avLst/>
                </a:prstGeom>
                <a:solidFill>
                  <a:srgbClr val="FF0000">
                    <a:alpha val="2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pic>
              <p:nvPicPr>
                <p:cNvPr id="1911" name="图片 1910" descr="图表, 直方图&#10;&#10;描述已自动生成">
                  <a:extLst>
                    <a:ext uri="{FF2B5EF4-FFF2-40B4-BE49-F238E27FC236}">
                      <a16:creationId xmlns:a16="http://schemas.microsoft.com/office/drawing/2014/main" id="{99CFA8F6-F3DC-A016-379C-F19BF9F7D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454" t="6455" b="6247"/>
                <a:stretch/>
              </p:blipFill>
              <p:spPr>
                <a:xfrm>
                  <a:off x="4518424" y="5089113"/>
                  <a:ext cx="2576659" cy="1103802"/>
                </a:xfrm>
                <a:prstGeom prst="rect">
                  <a:avLst/>
                </a:prstGeom>
              </p:spPr>
            </p:pic>
          </p:grpSp>
          <p:sp>
            <p:nvSpPr>
              <p:cNvPr id="1905" name="文本框 1904">
                <a:extLst>
                  <a:ext uri="{FF2B5EF4-FFF2-40B4-BE49-F238E27FC236}">
                    <a16:creationId xmlns:a16="http://schemas.microsoft.com/office/drawing/2014/main" id="{E8B4BD06-1D80-3AF9-0032-041FC906AFF4}"/>
                  </a:ext>
                </a:extLst>
              </p:cNvPr>
              <p:cNvSpPr txBox="1"/>
              <p:nvPr/>
            </p:nvSpPr>
            <p:spPr>
              <a:xfrm>
                <a:off x="5555327" y="6270350"/>
                <a:ext cx="16256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i="1" dirty="0"/>
                  <a:t>frequency (</a:t>
                </a:r>
                <a:r>
                  <a:rPr kumimoji="1" lang="en-US" altLang="zh-CN" sz="1400" i="1" dirty="0" err="1"/>
                  <a:t>a.u</a:t>
                </a:r>
                <a:r>
                  <a:rPr kumimoji="1" lang="en-US" altLang="zh-CN" sz="1400" i="1" dirty="0"/>
                  <a:t>)</a:t>
                </a:r>
                <a:endParaRPr kumimoji="1" lang="zh-CN" altLang="en-US" sz="1400" i="1" dirty="0"/>
              </a:p>
            </p:txBody>
          </p:sp>
          <p:sp>
            <p:nvSpPr>
              <p:cNvPr id="1907" name="文本框 1906">
                <a:extLst>
                  <a:ext uri="{FF2B5EF4-FFF2-40B4-BE49-F238E27FC236}">
                    <a16:creationId xmlns:a16="http://schemas.microsoft.com/office/drawing/2014/main" id="{7FA56DAC-31AB-F4B6-D8D2-83AA1A66B6FF}"/>
                  </a:ext>
                </a:extLst>
              </p:cNvPr>
              <p:cNvSpPr txBox="1"/>
              <p:nvPr/>
            </p:nvSpPr>
            <p:spPr>
              <a:xfrm rot="16200000">
                <a:off x="3858402" y="5368183"/>
                <a:ext cx="1625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i="1" dirty="0"/>
                  <a:t>magnitude (</a:t>
                </a:r>
                <a:r>
                  <a:rPr kumimoji="1" lang="en-US" altLang="zh-CN" sz="1400" i="1" dirty="0" err="1"/>
                  <a:t>a.u</a:t>
                </a:r>
                <a:r>
                  <a:rPr kumimoji="1" lang="en-US" altLang="zh-CN" sz="1400" i="1" dirty="0"/>
                  <a:t>)</a:t>
                </a:r>
                <a:endParaRPr kumimoji="1" lang="zh-CN" altLang="en-US" sz="1400" i="1" dirty="0"/>
              </a:p>
            </p:txBody>
          </p:sp>
          <p:cxnSp>
            <p:nvCxnSpPr>
              <p:cNvPr id="1909" name="直线连接符 1908">
                <a:extLst>
                  <a:ext uri="{FF2B5EF4-FFF2-40B4-BE49-F238E27FC236}">
                    <a16:creationId xmlns:a16="http://schemas.microsoft.com/office/drawing/2014/main" id="{BFF972DF-8E74-DCDD-54C4-599C364A5AE8}"/>
                  </a:ext>
                </a:extLst>
              </p:cNvPr>
              <p:cNvCxnSpPr/>
              <p:nvPr/>
            </p:nvCxnSpPr>
            <p:spPr>
              <a:xfrm>
                <a:off x="4825068" y="5301330"/>
                <a:ext cx="2545154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65" name="文本框 1864">
              <a:extLst>
                <a:ext uri="{FF2B5EF4-FFF2-40B4-BE49-F238E27FC236}">
                  <a16:creationId xmlns:a16="http://schemas.microsoft.com/office/drawing/2014/main" id="{D22B29AD-1B27-94B3-14D3-7B8EC021D003}"/>
                </a:ext>
              </a:extLst>
            </p:cNvPr>
            <p:cNvSpPr txBox="1"/>
            <p:nvPr/>
          </p:nvSpPr>
          <p:spPr>
            <a:xfrm>
              <a:off x="4565469" y="4635408"/>
              <a:ext cx="3163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cs typeface="Arial" panose="020B0604020202020204" pitchFamily="34" charset="0"/>
                </a:rPr>
                <a:t>Optimal</a:t>
              </a:r>
              <a:r>
                <a:rPr kumimoji="1" lang="en-US" altLang="zh-CN" sz="1400" dirty="0"/>
                <a:t> Parameters for Comb-Shaping</a:t>
              </a:r>
              <a:endParaRPr kumimoji="1" lang="zh-CN" altLang="en-US" sz="1400" dirty="0"/>
            </a:p>
          </p:txBody>
        </p:sp>
      </p:grpSp>
      <p:sp>
        <p:nvSpPr>
          <p:cNvPr id="1912" name="Rounded Rectangle 41">
            <a:extLst>
              <a:ext uri="{FF2B5EF4-FFF2-40B4-BE49-F238E27FC236}">
                <a16:creationId xmlns:a16="http://schemas.microsoft.com/office/drawing/2014/main" id="{B02E02B8-CBA8-59DF-5B59-3F6744151297}"/>
              </a:ext>
            </a:extLst>
          </p:cNvPr>
          <p:cNvSpPr/>
          <p:nvPr/>
        </p:nvSpPr>
        <p:spPr>
          <a:xfrm>
            <a:off x="13160765" y="12682698"/>
            <a:ext cx="11349319" cy="6898830"/>
          </a:xfrm>
          <a:prstGeom prst="roundRect">
            <a:avLst>
              <a:gd name="adj" fmla="val 15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14" name="Freeform: Shape 14">
            <a:extLst>
              <a:ext uri="{FF2B5EF4-FFF2-40B4-BE49-F238E27FC236}">
                <a16:creationId xmlns:a16="http://schemas.microsoft.com/office/drawing/2014/main" id="{7AADD708-AC28-623A-E43A-953A57C59AA8}"/>
              </a:ext>
            </a:extLst>
          </p:cNvPr>
          <p:cNvSpPr/>
          <p:nvPr/>
        </p:nvSpPr>
        <p:spPr>
          <a:xfrm>
            <a:off x="13151215" y="11383697"/>
            <a:ext cx="11333911" cy="1133856"/>
          </a:xfrm>
          <a:custGeom>
            <a:avLst>
              <a:gd name="f0" fmla="val 19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r>
              <a:rPr lang="en-US" sz="6000" dirty="0">
                <a:solidFill>
                  <a:srgbClr val="FFFFFF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2. Dynamical Systems</a:t>
            </a:r>
          </a:p>
        </p:txBody>
      </p:sp>
      <p:sp>
        <p:nvSpPr>
          <p:cNvPr id="1915" name="Arrow: Right 7">
            <a:extLst>
              <a:ext uri="{FF2B5EF4-FFF2-40B4-BE49-F238E27FC236}">
                <a16:creationId xmlns:a16="http://schemas.microsoft.com/office/drawing/2014/main" id="{CA3D1C6B-AA2B-BC06-C546-B7361E67CBFF}"/>
              </a:ext>
            </a:extLst>
          </p:cNvPr>
          <p:cNvSpPr/>
          <p:nvPr/>
        </p:nvSpPr>
        <p:spPr>
          <a:xfrm>
            <a:off x="14009085" y="13662403"/>
            <a:ext cx="9427335" cy="1062507"/>
          </a:xfrm>
          <a:prstGeom prst="rightArrow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Complexity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1916" name="Group 27">
            <a:extLst>
              <a:ext uri="{FF2B5EF4-FFF2-40B4-BE49-F238E27FC236}">
                <a16:creationId xmlns:a16="http://schemas.microsoft.com/office/drawing/2014/main" id="{BE05C9CF-F5A7-4D8F-0CC2-8EF3D7D599D5}"/>
              </a:ext>
            </a:extLst>
          </p:cNvPr>
          <p:cNvGrpSpPr/>
          <p:nvPr/>
        </p:nvGrpSpPr>
        <p:grpSpPr>
          <a:xfrm>
            <a:off x="13872644" y="14595009"/>
            <a:ext cx="2650015" cy="2153440"/>
            <a:chOff x="1187936" y="1784305"/>
            <a:chExt cx="2650015" cy="2153440"/>
          </a:xfrm>
        </p:grpSpPr>
        <p:pic>
          <p:nvPicPr>
            <p:cNvPr id="1917" name="图片 1916" descr="图表, 散点图&#10;&#10;已自动生成说明">
              <a:extLst>
                <a:ext uri="{FF2B5EF4-FFF2-40B4-BE49-F238E27FC236}">
                  <a16:creationId xmlns:a16="http://schemas.microsoft.com/office/drawing/2014/main" id="{E878CE24-5A1D-047A-2526-1D8CF7483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8542" t="7475" r="3641" b="6805"/>
            <a:stretch/>
          </p:blipFill>
          <p:spPr>
            <a:xfrm>
              <a:off x="1187936" y="1993281"/>
              <a:ext cx="2650015" cy="1944464"/>
            </a:xfrm>
            <a:prstGeom prst="rect">
              <a:avLst/>
            </a:prstGeom>
          </p:spPr>
        </p:pic>
        <p:sp>
          <p:nvSpPr>
            <p:cNvPr id="1918" name="TextBox 10">
              <a:extLst>
                <a:ext uri="{FF2B5EF4-FFF2-40B4-BE49-F238E27FC236}">
                  <a16:creationId xmlns:a16="http://schemas.microsoft.com/office/drawing/2014/main" id="{09B59DE3-66BA-C73D-7613-F677AFC62CED}"/>
                </a:ext>
              </a:extLst>
            </p:cNvPr>
            <p:cNvSpPr txBox="1"/>
            <p:nvPr/>
          </p:nvSpPr>
          <p:spPr>
            <a:xfrm>
              <a:off x="1738648" y="1784305"/>
              <a:ext cx="200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Fixed points</a:t>
              </a:r>
            </a:p>
          </p:txBody>
        </p:sp>
      </p:grpSp>
      <p:grpSp>
        <p:nvGrpSpPr>
          <p:cNvPr id="1919" name="Group 28">
            <a:extLst>
              <a:ext uri="{FF2B5EF4-FFF2-40B4-BE49-F238E27FC236}">
                <a16:creationId xmlns:a16="http://schemas.microsoft.com/office/drawing/2014/main" id="{51390B0B-6F59-36B9-BFEC-0E5F0881B5F4}"/>
              </a:ext>
            </a:extLst>
          </p:cNvPr>
          <p:cNvGrpSpPr/>
          <p:nvPr/>
        </p:nvGrpSpPr>
        <p:grpSpPr>
          <a:xfrm>
            <a:off x="17505880" y="14540244"/>
            <a:ext cx="2549655" cy="2287281"/>
            <a:chOff x="4821172" y="1729540"/>
            <a:chExt cx="2549655" cy="2287281"/>
          </a:xfrm>
        </p:grpSpPr>
        <p:pic>
          <p:nvPicPr>
            <p:cNvPr id="1536" name="图片 1535" descr="图表, 雷达图&#10;&#10;已自动生成说明">
              <a:extLst>
                <a:ext uri="{FF2B5EF4-FFF2-40B4-BE49-F238E27FC236}">
                  <a16:creationId xmlns:a16="http://schemas.microsoft.com/office/drawing/2014/main" id="{D41E21CE-4E8E-2EC2-8627-1BF395F2A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10038" t="10645" r="4739" b="6281"/>
            <a:stretch/>
          </p:blipFill>
          <p:spPr>
            <a:xfrm>
              <a:off x="4821172" y="2153637"/>
              <a:ext cx="2549655" cy="1863184"/>
            </a:xfrm>
            <a:prstGeom prst="rect">
              <a:avLst/>
            </a:prstGeom>
          </p:spPr>
        </p:pic>
        <p:sp>
          <p:nvSpPr>
            <p:cNvPr id="1537" name="TextBox 11">
              <a:extLst>
                <a:ext uri="{FF2B5EF4-FFF2-40B4-BE49-F238E27FC236}">
                  <a16:creationId xmlns:a16="http://schemas.microsoft.com/office/drawing/2014/main" id="{1CFB247F-2872-2B46-93C2-406612EAC0B4}"/>
                </a:ext>
              </a:extLst>
            </p:cNvPr>
            <p:cNvSpPr txBox="1"/>
            <p:nvPr/>
          </p:nvSpPr>
          <p:spPr>
            <a:xfrm>
              <a:off x="5243847" y="1729540"/>
              <a:ext cx="200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Limit cycles</a:t>
              </a:r>
            </a:p>
          </p:txBody>
        </p:sp>
      </p:grpSp>
      <p:grpSp>
        <p:nvGrpSpPr>
          <p:cNvPr id="1538" name="Group 29">
            <a:extLst>
              <a:ext uri="{FF2B5EF4-FFF2-40B4-BE49-F238E27FC236}">
                <a16:creationId xmlns:a16="http://schemas.microsoft.com/office/drawing/2014/main" id="{BBD4CAD1-B027-8C41-EB4A-3F715FB3FF6B}"/>
              </a:ext>
            </a:extLst>
          </p:cNvPr>
          <p:cNvGrpSpPr/>
          <p:nvPr/>
        </p:nvGrpSpPr>
        <p:grpSpPr>
          <a:xfrm>
            <a:off x="20794372" y="14534729"/>
            <a:ext cx="3345020" cy="2501458"/>
            <a:chOff x="8109664" y="1724025"/>
            <a:chExt cx="3345020" cy="2501458"/>
          </a:xfrm>
        </p:grpSpPr>
        <p:pic>
          <p:nvPicPr>
            <p:cNvPr id="1539" name="Picture 6" descr="File:Lorenz Attractor from Gauss ...">
              <a:extLst>
                <a:ext uri="{FF2B5EF4-FFF2-40B4-BE49-F238E27FC236}">
                  <a16:creationId xmlns:a16="http://schemas.microsoft.com/office/drawing/2014/main" id="{B6714BA1-FB60-D311-989C-37238D8181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5"/>
            <a:stretch/>
          </p:blipFill>
          <p:spPr bwMode="auto">
            <a:xfrm>
              <a:off x="8109664" y="1993281"/>
              <a:ext cx="3230183" cy="223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0" name="TextBox 12">
              <a:extLst>
                <a:ext uri="{FF2B5EF4-FFF2-40B4-BE49-F238E27FC236}">
                  <a16:creationId xmlns:a16="http://schemas.microsoft.com/office/drawing/2014/main" id="{04827064-EA83-9D1E-6AF9-B07AC14E7BB7}"/>
                </a:ext>
              </a:extLst>
            </p:cNvPr>
            <p:cNvSpPr txBox="1"/>
            <p:nvPr/>
          </p:nvSpPr>
          <p:spPr>
            <a:xfrm>
              <a:off x="9452019" y="1724025"/>
              <a:ext cx="2002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Chaos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1" name="TextBox 30">
                <a:extLst>
                  <a:ext uri="{FF2B5EF4-FFF2-40B4-BE49-F238E27FC236}">
                    <a16:creationId xmlns:a16="http://schemas.microsoft.com/office/drawing/2014/main" id="{070948AD-A4CC-951F-5A4A-9FB579E1A82B}"/>
                  </a:ext>
                </a:extLst>
              </p:cNvPr>
              <p:cNvSpPr txBox="1"/>
              <p:nvPr/>
            </p:nvSpPr>
            <p:spPr>
              <a:xfrm>
                <a:off x="16925575" y="12630557"/>
                <a:ext cx="3785190" cy="101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41" name="TextBox 30">
                <a:extLst>
                  <a:ext uri="{FF2B5EF4-FFF2-40B4-BE49-F238E27FC236}">
                    <a16:creationId xmlns:a16="http://schemas.microsoft.com/office/drawing/2014/main" id="{070948AD-A4CC-951F-5A4A-9FB579E1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5575" y="12630557"/>
                <a:ext cx="3785190" cy="1017010"/>
              </a:xfrm>
              <a:prstGeom prst="rect">
                <a:avLst/>
              </a:prstGeom>
              <a:blipFill>
                <a:blip r:embed="rId1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2" name="Group 16">
            <a:extLst>
              <a:ext uri="{FF2B5EF4-FFF2-40B4-BE49-F238E27FC236}">
                <a16:creationId xmlns:a16="http://schemas.microsoft.com/office/drawing/2014/main" id="{E7366D09-B9F6-9803-A5E3-26BB88F063A5}"/>
              </a:ext>
            </a:extLst>
          </p:cNvPr>
          <p:cNvGrpSpPr/>
          <p:nvPr/>
        </p:nvGrpSpPr>
        <p:grpSpPr>
          <a:xfrm>
            <a:off x="13388261" y="15433304"/>
            <a:ext cx="10921198" cy="3963364"/>
            <a:chOff x="761508" y="2894357"/>
            <a:chExt cx="10921198" cy="3963364"/>
          </a:xfrm>
        </p:grpSpPr>
        <p:grpSp>
          <p:nvGrpSpPr>
            <p:cNvPr id="1543" name="Group 26">
              <a:extLst>
                <a:ext uri="{FF2B5EF4-FFF2-40B4-BE49-F238E27FC236}">
                  <a16:creationId xmlns:a16="http://schemas.microsoft.com/office/drawing/2014/main" id="{8ACA5D67-D2E8-7570-BF21-90647AD08430}"/>
                </a:ext>
              </a:extLst>
            </p:cNvPr>
            <p:cNvGrpSpPr/>
            <p:nvPr/>
          </p:nvGrpSpPr>
          <p:grpSpPr>
            <a:xfrm>
              <a:off x="992150" y="4402110"/>
              <a:ext cx="10405651" cy="2455611"/>
              <a:chOff x="934196" y="4130354"/>
              <a:chExt cx="10323608" cy="3084935"/>
            </a:xfrm>
          </p:grpSpPr>
          <p:pic>
            <p:nvPicPr>
              <p:cNvPr id="1550" name="Picture 15">
                <a:extLst>
                  <a:ext uri="{FF2B5EF4-FFF2-40B4-BE49-F238E27FC236}">
                    <a16:creationId xmlns:a16="http://schemas.microsoft.com/office/drawing/2014/main" id="{BE064F95-50D4-78C1-8AF9-CFFA3CA17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1516" y="4637444"/>
                <a:ext cx="2096288" cy="1612529"/>
              </a:xfrm>
              <a:prstGeom prst="rect">
                <a:avLst/>
              </a:prstGeom>
            </p:spPr>
          </p:pic>
          <p:grpSp>
            <p:nvGrpSpPr>
              <p:cNvPr id="1551" name="Group 22">
                <a:extLst>
                  <a:ext uri="{FF2B5EF4-FFF2-40B4-BE49-F238E27FC236}">
                    <a16:creationId xmlns:a16="http://schemas.microsoft.com/office/drawing/2014/main" id="{B0077B6B-2433-39E6-9437-2705612395FE}"/>
                  </a:ext>
                </a:extLst>
              </p:cNvPr>
              <p:cNvGrpSpPr/>
              <p:nvPr/>
            </p:nvGrpSpPr>
            <p:grpSpPr>
              <a:xfrm>
                <a:off x="4647682" y="4674720"/>
                <a:ext cx="2868686" cy="1419904"/>
                <a:chOff x="4583514" y="5314768"/>
                <a:chExt cx="3120657" cy="1486056"/>
              </a:xfrm>
            </p:grpSpPr>
            <p:pic>
              <p:nvPicPr>
                <p:cNvPr id="1556" name="图片 32" descr="图表, 直方图&#10;&#10;描述已自动生成">
                  <a:extLst>
                    <a:ext uri="{FF2B5EF4-FFF2-40B4-BE49-F238E27FC236}">
                      <a16:creationId xmlns:a16="http://schemas.microsoft.com/office/drawing/2014/main" id="{FA76AB05-595E-C477-05E4-85A5BD987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454" t="6455" b="6247"/>
                <a:stretch/>
              </p:blipFill>
              <p:spPr>
                <a:xfrm>
                  <a:off x="4583514" y="5314768"/>
                  <a:ext cx="3120657" cy="1486056"/>
                </a:xfrm>
                <a:prstGeom prst="rect">
                  <a:avLst/>
                </a:prstGeom>
              </p:spPr>
            </p:pic>
            <p:cxnSp>
              <p:nvCxnSpPr>
                <p:cNvPr id="1557" name="Straight Connector 17">
                  <a:extLst>
                    <a:ext uri="{FF2B5EF4-FFF2-40B4-BE49-F238E27FC236}">
                      <a16:creationId xmlns:a16="http://schemas.microsoft.com/office/drawing/2014/main" id="{9532D07D-223C-9470-3E98-FB53A2759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8159" y="5657704"/>
                  <a:ext cx="303136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52" name="Picture 19">
                <a:extLst>
                  <a:ext uri="{FF2B5EF4-FFF2-40B4-BE49-F238E27FC236}">
                    <a16:creationId xmlns:a16="http://schemas.microsoft.com/office/drawing/2014/main" id="{35B75C90-3B43-0ADB-19F6-2C550D81C9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4196" y="4627083"/>
                <a:ext cx="2068338" cy="1612529"/>
              </a:xfrm>
              <a:prstGeom prst="rect">
                <a:avLst/>
              </a:prstGeom>
            </p:spPr>
          </p:pic>
          <p:sp>
            <p:nvSpPr>
              <p:cNvPr id="1553" name="Right Brace 23">
                <a:extLst>
                  <a:ext uri="{FF2B5EF4-FFF2-40B4-BE49-F238E27FC236}">
                    <a16:creationId xmlns:a16="http://schemas.microsoft.com/office/drawing/2014/main" id="{368E9948-1519-7113-F0C0-8A46C0E9E95C}"/>
                  </a:ext>
                </a:extLst>
              </p:cNvPr>
              <p:cNvSpPr/>
              <p:nvPr/>
            </p:nvSpPr>
            <p:spPr>
              <a:xfrm rot="16200000">
                <a:off x="5842454" y="256266"/>
                <a:ext cx="507089" cy="8255266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4" name="TextBox 24">
                <a:extLst>
                  <a:ext uri="{FF2B5EF4-FFF2-40B4-BE49-F238E27FC236}">
                    <a16:creationId xmlns:a16="http://schemas.microsoft.com/office/drawing/2014/main" id="{D958A50E-2C6E-78AF-5737-91F0A1DE735B}"/>
                  </a:ext>
                </a:extLst>
              </p:cNvPr>
              <p:cNvSpPr txBox="1"/>
              <p:nvPr/>
            </p:nvSpPr>
            <p:spPr>
              <a:xfrm>
                <a:off x="2983442" y="6557978"/>
                <a:ext cx="6435675" cy="657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Inverse Design of Limit Cycles</a:t>
                </a:r>
              </a:p>
            </p:txBody>
          </p:sp>
          <p:sp>
            <p:nvSpPr>
              <p:cNvPr id="1555" name="Rectangle 25">
                <a:extLst>
                  <a:ext uri="{FF2B5EF4-FFF2-40B4-BE49-F238E27FC236}">
                    <a16:creationId xmlns:a16="http://schemas.microsoft.com/office/drawing/2014/main" id="{AF87C441-BE91-FD2A-1A92-75158F0F4E41}"/>
                  </a:ext>
                </a:extLst>
              </p:cNvPr>
              <p:cNvSpPr/>
              <p:nvPr/>
            </p:nvSpPr>
            <p:spPr>
              <a:xfrm>
                <a:off x="3361092" y="6609699"/>
                <a:ext cx="5578549" cy="60559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4" name="TextBox 2">
              <a:extLst>
                <a:ext uri="{FF2B5EF4-FFF2-40B4-BE49-F238E27FC236}">
                  <a16:creationId xmlns:a16="http://schemas.microsoft.com/office/drawing/2014/main" id="{8E3D3E45-F146-216E-C972-AE2FC04AF71C}"/>
                </a:ext>
              </a:extLst>
            </p:cNvPr>
            <p:cNvSpPr txBox="1"/>
            <p:nvPr/>
          </p:nvSpPr>
          <p:spPr>
            <a:xfrm rot="16200000">
              <a:off x="-645258" y="4405563"/>
              <a:ext cx="30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Power Spectrum</a:t>
              </a:r>
            </a:p>
          </p:txBody>
        </p:sp>
        <p:sp>
          <p:nvSpPr>
            <p:cNvPr id="1545" name="TextBox 3">
              <a:extLst>
                <a:ext uri="{FF2B5EF4-FFF2-40B4-BE49-F238E27FC236}">
                  <a16:creationId xmlns:a16="http://schemas.microsoft.com/office/drawing/2014/main" id="{E8771D2C-20FB-4594-05B6-F2D74CC7608E}"/>
                </a:ext>
              </a:extLst>
            </p:cNvPr>
            <p:cNvSpPr txBox="1"/>
            <p:nvPr/>
          </p:nvSpPr>
          <p:spPr>
            <a:xfrm rot="16200000">
              <a:off x="3067606" y="4301123"/>
              <a:ext cx="30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Power Spectrum</a:t>
              </a:r>
            </a:p>
          </p:txBody>
        </p:sp>
        <p:sp>
          <p:nvSpPr>
            <p:cNvPr id="1546" name="TextBox 4">
              <a:extLst>
                <a:ext uri="{FF2B5EF4-FFF2-40B4-BE49-F238E27FC236}">
                  <a16:creationId xmlns:a16="http://schemas.microsoft.com/office/drawing/2014/main" id="{24590E8C-31B3-71C6-CF68-212B419BF011}"/>
                </a:ext>
              </a:extLst>
            </p:cNvPr>
            <p:cNvSpPr txBox="1"/>
            <p:nvPr/>
          </p:nvSpPr>
          <p:spPr>
            <a:xfrm rot="16200000">
              <a:off x="7654449" y="4363850"/>
              <a:ext cx="3090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Power Spectrum</a:t>
              </a:r>
            </a:p>
          </p:txBody>
        </p:sp>
        <p:sp>
          <p:nvSpPr>
            <p:cNvPr id="1547" name="TextBox 8">
              <a:extLst>
                <a:ext uri="{FF2B5EF4-FFF2-40B4-BE49-F238E27FC236}">
                  <a16:creationId xmlns:a16="http://schemas.microsoft.com/office/drawing/2014/main" id="{30F99E71-E195-8ADC-28F5-4BE762E68728}"/>
                </a:ext>
              </a:extLst>
            </p:cNvPr>
            <p:cNvSpPr txBox="1"/>
            <p:nvPr/>
          </p:nvSpPr>
          <p:spPr>
            <a:xfrm>
              <a:off x="1616973" y="5991185"/>
              <a:ext cx="1734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Frequency</a:t>
              </a:r>
            </a:p>
          </p:txBody>
        </p:sp>
        <p:sp>
          <p:nvSpPr>
            <p:cNvPr id="1548" name="TextBox 13">
              <a:extLst>
                <a:ext uri="{FF2B5EF4-FFF2-40B4-BE49-F238E27FC236}">
                  <a16:creationId xmlns:a16="http://schemas.microsoft.com/office/drawing/2014/main" id="{B8B8ADAA-C1B0-4BC9-DB0B-9E272E0BE1A3}"/>
                </a:ext>
              </a:extLst>
            </p:cNvPr>
            <p:cNvSpPr txBox="1"/>
            <p:nvPr/>
          </p:nvSpPr>
          <p:spPr>
            <a:xfrm>
              <a:off x="5742493" y="5933844"/>
              <a:ext cx="1734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Frequency</a:t>
              </a:r>
            </a:p>
          </p:txBody>
        </p:sp>
        <p:sp>
          <p:nvSpPr>
            <p:cNvPr id="1549" name="TextBox 14">
              <a:extLst>
                <a:ext uri="{FF2B5EF4-FFF2-40B4-BE49-F238E27FC236}">
                  <a16:creationId xmlns:a16="http://schemas.microsoft.com/office/drawing/2014/main" id="{DFE65956-224B-9D39-C757-CC177ED93E85}"/>
                </a:ext>
              </a:extLst>
            </p:cNvPr>
            <p:cNvSpPr txBox="1"/>
            <p:nvPr/>
          </p:nvSpPr>
          <p:spPr>
            <a:xfrm>
              <a:off x="9948419" y="6036509"/>
              <a:ext cx="17342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Frequency</a:t>
              </a:r>
            </a:p>
          </p:txBody>
        </p:sp>
      </p:grpSp>
      <p:sp>
        <p:nvSpPr>
          <p:cNvPr id="1558" name="Freeform: Shape 14">
            <a:extLst>
              <a:ext uri="{FF2B5EF4-FFF2-40B4-BE49-F238E27FC236}">
                <a16:creationId xmlns:a16="http://schemas.microsoft.com/office/drawing/2014/main" id="{629D7487-AE95-9CCC-874D-90769E932173}"/>
              </a:ext>
            </a:extLst>
          </p:cNvPr>
          <p:cNvSpPr/>
          <p:nvPr/>
        </p:nvSpPr>
        <p:spPr>
          <a:xfrm>
            <a:off x="250148" y="19716616"/>
            <a:ext cx="9778272" cy="1133856"/>
          </a:xfrm>
          <a:custGeom>
            <a:avLst>
              <a:gd name="f0" fmla="val 19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r>
              <a:rPr lang="en-US" sz="6000" dirty="0">
                <a:solidFill>
                  <a:srgbClr val="FFFFFF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3. Coupled Mode Theory</a:t>
            </a:r>
          </a:p>
        </p:txBody>
      </p:sp>
      <p:sp>
        <p:nvSpPr>
          <p:cNvPr id="1559" name="Rounded Rectangle 41">
            <a:extLst>
              <a:ext uri="{FF2B5EF4-FFF2-40B4-BE49-F238E27FC236}">
                <a16:creationId xmlns:a16="http://schemas.microsoft.com/office/drawing/2014/main" id="{D2029A13-AA17-F6FC-B457-5431DA1DFD1B}"/>
              </a:ext>
            </a:extLst>
          </p:cNvPr>
          <p:cNvSpPr/>
          <p:nvPr/>
        </p:nvSpPr>
        <p:spPr>
          <a:xfrm>
            <a:off x="259698" y="21015617"/>
            <a:ext cx="9768722" cy="6898830"/>
          </a:xfrm>
          <a:prstGeom prst="roundRect">
            <a:avLst>
              <a:gd name="adj" fmla="val 15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1587" name="Picture 16">
            <a:extLst>
              <a:ext uri="{FF2B5EF4-FFF2-40B4-BE49-F238E27FC236}">
                <a16:creationId xmlns:a16="http://schemas.microsoft.com/office/drawing/2014/main" id="{BF95DCCA-04C8-AB65-C1FA-D1FC7B0CFD2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1002" y="23478612"/>
            <a:ext cx="6648792" cy="977950"/>
          </a:xfrm>
          <a:prstGeom prst="rect">
            <a:avLst/>
          </a:prstGeom>
        </p:spPr>
      </p:pic>
      <p:sp>
        <p:nvSpPr>
          <p:cNvPr id="1588" name="文本框 1587">
            <a:extLst>
              <a:ext uri="{FF2B5EF4-FFF2-40B4-BE49-F238E27FC236}">
                <a16:creationId xmlns:a16="http://schemas.microsoft.com/office/drawing/2014/main" id="{15404D8B-A8B4-85EC-F492-750C9E866FBA}"/>
              </a:ext>
            </a:extLst>
          </p:cNvPr>
          <p:cNvSpPr txBox="1"/>
          <p:nvPr/>
        </p:nvSpPr>
        <p:spPr>
          <a:xfrm>
            <a:off x="1031360" y="24593183"/>
            <a:ext cx="425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polar coordinates,</a:t>
            </a:r>
          </a:p>
          <a:p>
            <a:endParaRPr lang="en-US" altLang="zh-CN" sz="2000" b="0" dirty="0"/>
          </a:p>
          <a:p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9" name="椭圆 1588">
                <a:extLst>
                  <a:ext uri="{FF2B5EF4-FFF2-40B4-BE49-F238E27FC236}">
                    <a16:creationId xmlns:a16="http://schemas.microsoft.com/office/drawing/2014/main" id="{D5D2FE69-549F-1ECB-3D16-C00BD8921DA5}"/>
                  </a:ext>
                </a:extLst>
              </p:cNvPr>
              <p:cNvSpPr/>
              <p:nvPr/>
            </p:nvSpPr>
            <p:spPr>
              <a:xfrm>
                <a:off x="2692591" y="21813420"/>
                <a:ext cx="1243012" cy="124301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89" name="椭圆 1588">
                <a:extLst>
                  <a:ext uri="{FF2B5EF4-FFF2-40B4-BE49-F238E27FC236}">
                    <a16:creationId xmlns:a16="http://schemas.microsoft.com/office/drawing/2014/main" id="{D5D2FE69-549F-1ECB-3D16-C00BD8921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591" y="21813420"/>
                <a:ext cx="1243012" cy="124301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0" name="椭圆 1589">
                <a:extLst>
                  <a:ext uri="{FF2B5EF4-FFF2-40B4-BE49-F238E27FC236}">
                    <a16:creationId xmlns:a16="http://schemas.microsoft.com/office/drawing/2014/main" id="{849F9192-14C4-BA80-913A-A691D7EE3F95}"/>
                  </a:ext>
                </a:extLst>
              </p:cNvPr>
              <p:cNvSpPr/>
              <p:nvPr/>
            </p:nvSpPr>
            <p:spPr>
              <a:xfrm>
                <a:off x="6628796" y="21813420"/>
                <a:ext cx="1243012" cy="12430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0" name="椭圆 1589">
                <a:extLst>
                  <a:ext uri="{FF2B5EF4-FFF2-40B4-BE49-F238E27FC236}">
                    <a16:creationId xmlns:a16="http://schemas.microsoft.com/office/drawing/2014/main" id="{849F9192-14C4-BA80-913A-A691D7EE3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96" y="21813420"/>
                <a:ext cx="1243012" cy="1243012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1" name="直线连接符 1590">
            <a:extLst>
              <a:ext uri="{FF2B5EF4-FFF2-40B4-BE49-F238E27FC236}">
                <a16:creationId xmlns:a16="http://schemas.microsoft.com/office/drawing/2014/main" id="{F1901997-77B4-8965-08D5-31693BA7DC31}"/>
              </a:ext>
            </a:extLst>
          </p:cNvPr>
          <p:cNvCxnSpPr>
            <a:cxnSpLocks/>
            <a:stCxn id="1590" idx="2"/>
          </p:cNvCxnSpPr>
          <p:nvPr/>
        </p:nvCxnSpPr>
        <p:spPr>
          <a:xfrm flipH="1" flipV="1">
            <a:off x="3943701" y="22433135"/>
            <a:ext cx="2685095" cy="1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2" name="曲线连接符 1591">
            <a:extLst>
              <a:ext uri="{FF2B5EF4-FFF2-40B4-BE49-F238E27FC236}">
                <a16:creationId xmlns:a16="http://schemas.microsoft.com/office/drawing/2014/main" id="{14044277-962D-6AC4-B32C-9F13F1D86635}"/>
              </a:ext>
            </a:extLst>
          </p:cNvPr>
          <p:cNvCxnSpPr>
            <a:cxnSpLocks/>
            <a:endCxn id="1589" idx="2"/>
          </p:cNvCxnSpPr>
          <p:nvPr/>
        </p:nvCxnSpPr>
        <p:spPr>
          <a:xfrm rot="5400000" flipH="1" flipV="1">
            <a:off x="1920091" y="22541152"/>
            <a:ext cx="878725" cy="666275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3" name="文本框 1592">
                <a:extLst>
                  <a:ext uri="{FF2B5EF4-FFF2-40B4-BE49-F238E27FC236}">
                    <a16:creationId xmlns:a16="http://schemas.microsoft.com/office/drawing/2014/main" id="{46D918B7-BE99-039B-D3A7-0BD9328446B7}"/>
                  </a:ext>
                </a:extLst>
              </p:cNvPr>
              <p:cNvSpPr txBox="1"/>
              <p:nvPr/>
            </p:nvSpPr>
            <p:spPr>
              <a:xfrm>
                <a:off x="3028347" y="21370148"/>
                <a:ext cx="571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3" name="文本框 1592">
                <a:extLst>
                  <a:ext uri="{FF2B5EF4-FFF2-40B4-BE49-F238E27FC236}">
                    <a16:creationId xmlns:a16="http://schemas.microsoft.com/office/drawing/2014/main" id="{46D918B7-BE99-039B-D3A7-0BD932844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47" y="21370148"/>
                <a:ext cx="57150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4" name="文本框 1593">
                <a:extLst>
                  <a:ext uri="{FF2B5EF4-FFF2-40B4-BE49-F238E27FC236}">
                    <a16:creationId xmlns:a16="http://schemas.microsoft.com/office/drawing/2014/main" id="{6F9F08A4-3478-DB8D-4FE9-2EA1F3623E51}"/>
                  </a:ext>
                </a:extLst>
              </p:cNvPr>
              <p:cNvSpPr txBox="1"/>
              <p:nvPr/>
            </p:nvSpPr>
            <p:spPr>
              <a:xfrm>
                <a:off x="6964552" y="21370147"/>
                <a:ext cx="571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4" name="文本框 1593">
                <a:extLst>
                  <a:ext uri="{FF2B5EF4-FFF2-40B4-BE49-F238E27FC236}">
                    <a16:creationId xmlns:a16="http://schemas.microsoft.com/office/drawing/2014/main" id="{6F9F08A4-3478-DB8D-4FE9-2EA1F3623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52" y="21370147"/>
                <a:ext cx="57150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5" name="文本框 1594">
                <a:extLst>
                  <a:ext uri="{FF2B5EF4-FFF2-40B4-BE49-F238E27FC236}">
                    <a16:creationId xmlns:a16="http://schemas.microsoft.com/office/drawing/2014/main" id="{8276E7D6-8A9C-0182-C521-4FFD9BF7C892}"/>
                  </a:ext>
                </a:extLst>
              </p:cNvPr>
              <p:cNvSpPr txBox="1"/>
              <p:nvPr/>
            </p:nvSpPr>
            <p:spPr>
              <a:xfrm>
                <a:off x="925127" y="22522680"/>
                <a:ext cx="1285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5" name="文本框 1594">
                <a:extLst>
                  <a:ext uri="{FF2B5EF4-FFF2-40B4-BE49-F238E27FC236}">
                    <a16:creationId xmlns:a16="http://schemas.microsoft.com/office/drawing/2014/main" id="{8276E7D6-8A9C-0182-C521-4FFD9BF7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7" y="22522680"/>
                <a:ext cx="1285875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6" name="文本框 1595">
                <a:extLst>
                  <a:ext uri="{FF2B5EF4-FFF2-40B4-BE49-F238E27FC236}">
                    <a16:creationId xmlns:a16="http://schemas.microsoft.com/office/drawing/2014/main" id="{F83B5446-5181-8781-7AE6-DFA317CB4B2D}"/>
                  </a:ext>
                </a:extLst>
              </p:cNvPr>
              <p:cNvSpPr txBox="1"/>
              <p:nvPr/>
            </p:nvSpPr>
            <p:spPr>
              <a:xfrm>
                <a:off x="8330059" y="22496530"/>
                <a:ext cx="1285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brk m:alnAt="7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6" name="文本框 1595">
                <a:extLst>
                  <a:ext uri="{FF2B5EF4-FFF2-40B4-BE49-F238E27FC236}">
                    <a16:creationId xmlns:a16="http://schemas.microsoft.com/office/drawing/2014/main" id="{F83B5446-5181-8781-7AE6-DFA317CB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59" y="22496530"/>
                <a:ext cx="1285875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7" name="曲线连接符 1596">
            <a:extLst>
              <a:ext uri="{FF2B5EF4-FFF2-40B4-BE49-F238E27FC236}">
                <a16:creationId xmlns:a16="http://schemas.microsoft.com/office/drawing/2014/main" id="{EB82C695-3665-DF8B-69DD-F20DABA84749}"/>
              </a:ext>
            </a:extLst>
          </p:cNvPr>
          <p:cNvCxnSpPr>
            <a:cxnSpLocks/>
            <a:stCxn id="1590" idx="6"/>
          </p:cNvCxnSpPr>
          <p:nvPr/>
        </p:nvCxnSpPr>
        <p:spPr>
          <a:xfrm>
            <a:off x="7871808" y="22434926"/>
            <a:ext cx="641033" cy="916305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8" name="文本框 1597">
                <a:extLst>
                  <a:ext uri="{FF2B5EF4-FFF2-40B4-BE49-F238E27FC236}">
                    <a16:creationId xmlns:a16="http://schemas.microsoft.com/office/drawing/2014/main" id="{FCE69BE7-CE7E-5DCD-9AC6-9DD1A206A7F0}"/>
                  </a:ext>
                </a:extLst>
              </p:cNvPr>
              <p:cNvSpPr txBox="1"/>
              <p:nvPr/>
            </p:nvSpPr>
            <p:spPr>
              <a:xfrm>
                <a:off x="5057886" y="21926275"/>
                <a:ext cx="42386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kumimoji="1" lang="en-US" altLang="zh-CN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598" name="文本框 1597">
                <a:extLst>
                  <a:ext uri="{FF2B5EF4-FFF2-40B4-BE49-F238E27FC236}">
                    <a16:creationId xmlns:a16="http://schemas.microsoft.com/office/drawing/2014/main" id="{FCE69BE7-CE7E-5DCD-9AC6-9DD1A206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886" y="21926275"/>
                <a:ext cx="423862" cy="7386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9" name="文本框 1598">
                <a:extLst>
                  <a:ext uri="{FF2B5EF4-FFF2-40B4-BE49-F238E27FC236}">
                    <a16:creationId xmlns:a16="http://schemas.microsoft.com/office/drawing/2014/main" id="{4395C3EB-ACE8-3314-328A-93272200CDAB}"/>
                  </a:ext>
                </a:extLst>
              </p:cNvPr>
              <p:cNvSpPr txBox="1"/>
              <p:nvPr/>
            </p:nvSpPr>
            <p:spPr>
              <a:xfrm>
                <a:off x="978528" y="27014459"/>
                <a:ext cx="6343650" cy="600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99" name="文本框 1598">
                <a:extLst>
                  <a:ext uri="{FF2B5EF4-FFF2-40B4-BE49-F238E27FC236}">
                    <a16:creationId xmlns:a16="http://schemas.microsoft.com/office/drawing/2014/main" id="{4395C3EB-ACE8-3314-328A-93272200C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28" y="27014459"/>
                <a:ext cx="6343650" cy="600229"/>
              </a:xfrm>
              <a:prstGeom prst="rect">
                <a:avLst/>
              </a:prstGeom>
              <a:blipFill>
                <a:blip r:embed="rId2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4" name="文本框 1983">
                <a:extLst>
                  <a:ext uri="{FF2B5EF4-FFF2-40B4-BE49-F238E27FC236}">
                    <a16:creationId xmlns:a16="http://schemas.microsoft.com/office/drawing/2014/main" id="{ECF9754B-99D4-D5BB-C501-40C5BFAF0848}"/>
                  </a:ext>
                </a:extLst>
              </p:cNvPr>
              <p:cNvSpPr txBox="1"/>
              <p:nvPr/>
            </p:nvSpPr>
            <p:spPr>
              <a:xfrm>
                <a:off x="925127" y="25744091"/>
                <a:ext cx="3923411" cy="67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84" name="文本框 1983">
                <a:extLst>
                  <a:ext uri="{FF2B5EF4-FFF2-40B4-BE49-F238E27FC236}">
                    <a16:creationId xmlns:a16="http://schemas.microsoft.com/office/drawing/2014/main" id="{ECF9754B-99D4-D5BB-C501-40C5BFAF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7" y="25744091"/>
                <a:ext cx="3923411" cy="676660"/>
              </a:xfrm>
              <a:prstGeom prst="rect">
                <a:avLst/>
              </a:prstGeom>
              <a:blipFill>
                <a:blip r:embed="rId2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5" name="文本框 1984">
                <a:extLst>
                  <a:ext uri="{FF2B5EF4-FFF2-40B4-BE49-F238E27FC236}">
                    <a16:creationId xmlns:a16="http://schemas.microsoft.com/office/drawing/2014/main" id="{0C1CD08B-4661-6A77-A5F2-96E2977BDAD3}"/>
                  </a:ext>
                </a:extLst>
              </p:cNvPr>
              <p:cNvSpPr txBox="1"/>
              <p:nvPr/>
            </p:nvSpPr>
            <p:spPr>
              <a:xfrm>
                <a:off x="1011517" y="26420751"/>
                <a:ext cx="5699996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zh-CN" sz="2000" dirty="0"/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985" name="文本框 1984">
                <a:extLst>
                  <a:ext uri="{FF2B5EF4-FFF2-40B4-BE49-F238E27FC236}">
                    <a16:creationId xmlns:a16="http://schemas.microsoft.com/office/drawing/2014/main" id="{0C1CD08B-4661-6A77-A5F2-96E2977B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7" y="26420751"/>
                <a:ext cx="5699996" cy="71865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3" name="文本框 1992">
                <a:extLst>
                  <a:ext uri="{FF2B5EF4-FFF2-40B4-BE49-F238E27FC236}">
                    <a16:creationId xmlns:a16="http://schemas.microsoft.com/office/drawing/2014/main" id="{548F59F4-6C09-FB3E-6D4F-989415C080DC}"/>
                  </a:ext>
                </a:extLst>
              </p:cNvPr>
              <p:cNvSpPr txBox="1"/>
              <p:nvPr/>
            </p:nvSpPr>
            <p:spPr>
              <a:xfrm>
                <a:off x="1011517" y="24967354"/>
                <a:ext cx="3875292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993" name="文本框 1992">
                <a:extLst>
                  <a:ext uri="{FF2B5EF4-FFF2-40B4-BE49-F238E27FC236}">
                    <a16:creationId xmlns:a16="http://schemas.microsoft.com/office/drawing/2014/main" id="{548F59F4-6C09-FB3E-6D4F-989415C0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7" y="24967354"/>
                <a:ext cx="3875292" cy="676660"/>
              </a:xfrm>
              <a:prstGeom prst="rect">
                <a:avLst/>
              </a:prstGeom>
              <a:blipFill>
                <a:blip r:embed="rId2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94" name="Picture 13">
            <a:extLst>
              <a:ext uri="{FF2B5EF4-FFF2-40B4-BE49-F238E27FC236}">
                <a16:creationId xmlns:a16="http://schemas.microsoft.com/office/drawing/2014/main" id="{35686FE4-14BE-71B6-7A18-3CE7A02DE75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57274" y="23435738"/>
            <a:ext cx="4673840" cy="1016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95" name="TextBox 21">
                <a:extLst>
                  <a:ext uri="{FF2B5EF4-FFF2-40B4-BE49-F238E27FC236}">
                    <a16:creationId xmlns:a16="http://schemas.microsoft.com/office/drawing/2014/main" id="{B7407C1C-CCEB-D939-F54D-00CAC91749E7}"/>
                  </a:ext>
                </a:extLst>
              </p:cNvPr>
              <p:cNvSpPr txBox="1"/>
              <p:nvPr/>
            </p:nvSpPr>
            <p:spPr>
              <a:xfrm>
                <a:off x="3861515" y="23533051"/>
                <a:ext cx="1825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brk m:alnAt="7"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5" name="TextBox 21">
                <a:extLst>
                  <a:ext uri="{FF2B5EF4-FFF2-40B4-BE49-F238E27FC236}">
                    <a16:creationId xmlns:a16="http://schemas.microsoft.com/office/drawing/2014/main" id="{B7407C1C-CCEB-D939-F54D-00CAC917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15" y="23533051"/>
                <a:ext cx="1825158" cy="369332"/>
              </a:xfrm>
              <a:prstGeom prst="rect">
                <a:avLst/>
              </a:prstGeom>
              <a:blipFill>
                <a:blip r:embed="rId3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6" name="TextBox 22">
                <a:extLst>
                  <a:ext uri="{FF2B5EF4-FFF2-40B4-BE49-F238E27FC236}">
                    <a16:creationId xmlns:a16="http://schemas.microsoft.com/office/drawing/2014/main" id="{933108BD-63CD-8732-5AD8-09EDABBB8D39}"/>
                  </a:ext>
                </a:extLst>
              </p:cNvPr>
              <p:cNvSpPr txBox="1"/>
              <p:nvPr/>
            </p:nvSpPr>
            <p:spPr>
              <a:xfrm>
                <a:off x="3628224" y="23989147"/>
                <a:ext cx="190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6" name="TextBox 22">
                <a:extLst>
                  <a:ext uri="{FF2B5EF4-FFF2-40B4-BE49-F238E27FC236}">
                    <a16:creationId xmlns:a16="http://schemas.microsoft.com/office/drawing/2014/main" id="{933108BD-63CD-8732-5AD8-09EDABBB8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24" y="23989147"/>
                <a:ext cx="190717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7" name="TextBox 23">
                <a:extLst>
                  <a:ext uri="{FF2B5EF4-FFF2-40B4-BE49-F238E27FC236}">
                    <a16:creationId xmlns:a16="http://schemas.microsoft.com/office/drawing/2014/main" id="{4531CF9F-0E86-B3C0-394D-5784F454F645}"/>
                  </a:ext>
                </a:extLst>
              </p:cNvPr>
              <p:cNvSpPr txBox="1"/>
              <p:nvPr/>
            </p:nvSpPr>
            <p:spPr>
              <a:xfrm>
                <a:off x="6644035" y="23533051"/>
                <a:ext cx="64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7" name="TextBox 23">
                <a:extLst>
                  <a:ext uri="{FF2B5EF4-FFF2-40B4-BE49-F238E27FC236}">
                    <a16:creationId xmlns:a16="http://schemas.microsoft.com/office/drawing/2014/main" id="{4531CF9F-0E86-B3C0-394D-5784F454F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035" y="23533051"/>
                <a:ext cx="64103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8" name="TextBox 25">
                <a:extLst>
                  <a:ext uri="{FF2B5EF4-FFF2-40B4-BE49-F238E27FC236}">
                    <a16:creationId xmlns:a16="http://schemas.microsoft.com/office/drawing/2014/main" id="{DFBF5435-7908-D92F-C46A-E7901E2FFB39}"/>
                  </a:ext>
                </a:extLst>
              </p:cNvPr>
              <p:cNvSpPr txBox="1"/>
              <p:nvPr/>
            </p:nvSpPr>
            <p:spPr>
              <a:xfrm>
                <a:off x="6084929" y="23986890"/>
                <a:ext cx="2046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brk m:alnAt="7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8" name="TextBox 25">
                <a:extLst>
                  <a:ext uri="{FF2B5EF4-FFF2-40B4-BE49-F238E27FC236}">
                    <a16:creationId xmlns:a16="http://schemas.microsoft.com/office/drawing/2014/main" id="{DFBF5435-7908-D92F-C46A-E7901E2FF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29" y="23986890"/>
                <a:ext cx="2046185" cy="369332"/>
              </a:xfrm>
              <a:prstGeom prst="rect">
                <a:avLst/>
              </a:prstGeom>
              <a:blipFill>
                <a:blip r:embed="rId3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9" name="TextBox 28">
                <a:extLst>
                  <a:ext uri="{FF2B5EF4-FFF2-40B4-BE49-F238E27FC236}">
                    <a16:creationId xmlns:a16="http://schemas.microsoft.com/office/drawing/2014/main" id="{B2A348B8-435A-DF59-7DDC-8B3BFED1502E}"/>
                  </a:ext>
                </a:extLst>
              </p:cNvPr>
              <p:cNvSpPr txBox="1"/>
              <p:nvPr/>
            </p:nvSpPr>
            <p:spPr>
              <a:xfrm>
                <a:off x="5931376" y="23986890"/>
                <a:ext cx="92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9" name="TextBox 28">
                <a:extLst>
                  <a:ext uri="{FF2B5EF4-FFF2-40B4-BE49-F238E27FC236}">
                    <a16:creationId xmlns:a16="http://schemas.microsoft.com/office/drawing/2014/main" id="{B2A348B8-435A-DF59-7DDC-8B3BFED1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76" y="23986890"/>
                <a:ext cx="92683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0" name="TextBox 29">
                <a:extLst>
                  <a:ext uri="{FF2B5EF4-FFF2-40B4-BE49-F238E27FC236}">
                    <a16:creationId xmlns:a16="http://schemas.microsoft.com/office/drawing/2014/main" id="{3835EA70-9F3F-6540-1997-AC2CEE6F602D}"/>
                  </a:ext>
                </a:extLst>
              </p:cNvPr>
              <p:cNvSpPr txBox="1"/>
              <p:nvPr/>
            </p:nvSpPr>
            <p:spPr>
              <a:xfrm>
                <a:off x="3599847" y="23537823"/>
                <a:ext cx="926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00" name="TextBox 29">
                <a:extLst>
                  <a:ext uri="{FF2B5EF4-FFF2-40B4-BE49-F238E27FC236}">
                    <a16:creationId xmlns:a16="http://schemas.microsoft.com/office/drawing/2014/main" id="{3835EA70-9F3F-6540-1997-AC2CEE6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7" y="23537823"/>
                <a:ext cx="92683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9" name="Freeform: Shape 14">
            <a:extLst>
              <a:ext uri="{FF2B5EF4-FFF2-40B4-BE49-F238E27FC236}">
                <a16:creationId xmlns:a16="http://schemas.microsoft.com/office/drawing/2014/main" id="{CEE706BE-8E63-CAE1-F0F0-FE96915AE4FB}"/>
              </a:ext>
            </a:extLst>
          </p:cNvPr>
          <p:cNvSpPr/>
          <p:nvPr/>
        </p:nvSpPr>
        <p:spPr>
          <a:xfrm>
            <a:off x="10223292" y="19723277"/>
            <a:ext cx="14196260" cy="1133856"/>
          </a:xfrm>
          <a:custGeom>
            <a:avLst>
              <a:gd name="f0" fmla="val 19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0000"/>
          </a:solidFill>
          <a:ln>
            <a:noFill/>
            <a:prstDash val="solid"/>
          </a:ln>
        </p:spPr>
        <p:txBody>
          <a:bodyPr vert="horz" wrap="none" lIns="81000" tIns="40500" rIns="81000" bIns="40500" anchor="ctr" anchorCtr="0" compatLnSpc="0">
            <a:noAutofit/>
          </a:bodyPr>
          <a:lstStyle/>
          <a:p>
            <a:pPr algn="ctr" hangingPunct="0"/>
            <a:r>
              <a:rPr lang="en-US" sz="6000" dirty="0">
                <a:solidFill>
                  <a:srgbClr val="FFFFFF"/>
                </a:solidFill>
                <a:latin typeface="Cambria" panose="02040503050406030204" pitchFamily="18" charset="0"/>
                <a:ea typeface="Arial" pitchFamily="2"/>
                <a:cs typeface="Lucidasans" pitchFamily="2"/>
              </a:rPr>
              <a:t>4. Physics-Informed Bayesian Optimization</a:t>
            </a:r>
          </a:p>
        </p:txBody>
      </p:sp>
      <p:sp>
        <p:nvSpPr>
          <p:cNvPr id="2050" name="Rounded Rectangle 41">
            <a:extLst>
              <a:ext uri="{FF2B5EF4-FFF2-40B4-BE49-F238E27FC236}">
                <a16:creationId xmlns:a16="http://schemas.microsoft.com/office/drawing/2014/main" id="{D740E2DB-2831-2E99-60FF-7B7C59ACCD1D}"/>
              </a:ext>
            </a:extLst>
          </p:cNvPr>
          <p:cNvSpPr/>
          <p:nvPr/>
        </p:nvSpPr>
        <p:spPr>
          <a:xfrm>
            <a:off x="10222911" y="21016424"/>
            <a:ext cx="14163722" cy="6898023"/>
          </a:xfrm>
          <a:prstGeom prst="roundRect">
            <a:avLst>
              <a:gd name="adj" fmla="val 15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4E248164-08BD-A7E0-63C8-5D142654E609}"/>
                  </a:ext>
                </a:extLst>
              </p:cNvPr>
              <p:cNvSpPr txBox="1"/>
              <p:nvPr/>
            </p:nvSpPr>
            <p:spPr>
              <a:xfrm>
                <a:off x="11276452" y="21335377"/>
                <a:ext cx="10455275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limLow>
                          <m:limLow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𝑠𝑢𝑏𝑗𝑒𝑐𝑡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func>
                          <m:func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kumimoji="1" lang="en-US" altLang="zh-CN" sz="2800" b="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4E248164-08BD-A7E0-63C8-5D142654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6452" y="21335377"/>
                <a:ext cx="10455275" cy="772712"/>
              </a:xfrm>
              <a:prstGeom prst="rect">
                <a:avLst/>
              </a:prstGeom>
              <a:blipFill>
                <a:blip r:embed="rId36"/>
                <a:stretch>
                  <a:fillRect l="-1335" t="-1147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2" name="Group 161">
            <a:extLst>
              <a:ext uri="{FF2B5EF4-FFF2-40B4-BE49-F238E27FC236}">
                <a16:creationId xmlns:a16="http://schemas.microsoft.com/office/drawing/2014/main" id="{A67A97C4-444F-1A27-E248-EFFAE69C9ED1}"/>
              </a:ext>
            </a:extLst>
          </p:cNvPr>
          <p:cNvGrpSpPr/>
          <p:nvPr/>
        </p:nvGrpSpPr>
        <p:grpSpPr>
          <a:xfrm>
            <a:off x="11994867" y="23235473"/>
            <a:ext cx="2405603" cy="3247854"/>
            <a:chOff x="1131495" y="2498182"/>
            <a:chExt cx="2405603" cy="3247854"/>
          </a:xfrm>
        </p:grpSpPr>
        <p:sp>
          <p:nvSpPr>
            <p:cNvPr id="2053" name="Rectangle: Rounded Corners 2">
              <a:extLst>
                <a:ext uri="{FF2B5EF4-FFF2-40B4-BE49-F238E27FC236}">
                  <a16:creationId xmlns:a16="http://schemas.microsoft.com/office/drawing/2014/main" id="{AC9C131B-4D1E-1797-6ACE-E53C9ADFC7EF}"/>
                </a:ext>
              </a:extLst>
            </p:cNvPr>
            <p:cNvSpPr/>
            <p:nvPr/>
          </p:nvSpPr>
          <p:spPr>
            <a:xfrm>
              <a:off x="1131495" y="2498182"/>
              <a:ext cx="2405603" cy="714428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Initialization</a:t>
              </a:r>
            </a:p>
          </p:txBody>
        </p:sp>
        <p:sp>
          <p:nvSpPr>
            <p:cNvPr id="2054" name="Rectangle: Rounded Corners 151">
              <a:extLst>
                <a:ext uri="{FF2B5EF4-FFF2-40B4-BE49-F238E27FC236}">
                  <a16:creationId xmlns:a16="http://schemas.microsoft.com/office/drawing/2014/main" id="{84BADCD0-D232-9DDB-9FBC-5CC4018DDBCB}"/>
                </a:ext>
              </a:extLst>
            </p:cNvPr>
            <p:cNvSpPr/>
            <p:nvPr/>
          </p:nvSpPr>
          <p:spPr>
            <a:xfrm>
              <a:off x="1131495" y="3785118"/>
              <a:ext cx="2405603" cy="714428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</p:txBody>
        </p:sp>
        <p:sp>
          <p:nvSpPr>
            <p:cNvPr id="2055" name="Rectangle: Rounded Corners 152">
              <a:extLst>
                <a:ext uri="{FF2B5EF4-FFF2-40B4-BE49-F238E27FC236}">
                  <a16:creationId xmlns:a16="http://schemas.microsoft.com/office/drawing/2014/main" id="{98153560-C965-37E2-2DB9-318EFE8E9953}"/>
                </a:ext>
              </a:extLst>
            </p:cNvPr>
            <p:cNvSpPr/>
            <p:nvPr/>
          </p:nvSpPr>
          <p:spPr>
            <a:xfrm>
              <a:off x="1131495" y="5031608"/>
              <a:ext cx="2405603" cy="714428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</a:p>
          </p:txBody>
        </p:sp>
        <p:cxnSp>
          <p:nvCxnSpPr>
            <p:cNvPr id="2056" name="Straight Arrow Connector 154">
              <a:extLst>
                <a:ext uri="{FF2B5EF4-FFF2-40B4-BE49-F238E27FC236}">
                  <a16:creationId xmlns:a16="http://schemas.microsoft.com/office/drawing/2014/main" id="{B08AA8CF-0109-9BBC-1D21-C34B759962E3}"/>
                </a:ext>
              </a:extLst>
            </p:cNvPr>
            <p:cNvCxnSpPr>
              <a:stCxn id="2053" idx="2"/>
              <a:endCxn id="2054" idx="0"/>
            </p:cNvCxnSpPr>
            <p:nvPr/>
          </p:nvCxnSpPr>
          <p:spPr>
            <a:xfrm>
              <a:off x="2334297" y="3212610"/>
              <a:ext cx="0" cy="5725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7" name="Straight Arrow Connector 156">
              <a:extLst>
                <a:ext uri="{FF2B5EF4-FFF2-40B4-BE49-F238E27FC236}">
                  <a16:creationId xmlns:a16="http://schemas.microsoft.com/office/drawing/2014/main" id="{8B703C0C-FF68-5276-CE40-1F36FACF9CBC}"/>
                </a:ext>
              </a:extLst>
            </p:cNvPr>
            <p:cNvCxnSpPr>
              <a:stCxn id="2054" idx="2"/>
              <a:endCxn id="2055" idx="0"/>
            </p:cNvCxnSpPr>
            <p:nvPr/>
          </p:nvCxnSpPr>
          <p:spPr>
            <a:xfrm>
              <a:off x="2334297" y="4499546"/>
              <a:ext cx="0" cy="5320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8" name="Connector: Curved 160">
              <a:extLst>
                <a:ext uri="{FF2B5EF4-FFF2-40B4-BE49-F238E27FC236}">
                  <a16:creationId xmlns:a16="http://schemas.microsoft.com/office/drawing/2014/main" id="{B906E29E-8D1C-D20C-6D36-48E8DD56C5FF}"/>
                </a:ext>
              </a:extLst>
            </p:cNvPr>
            <p:cNvCxnSpPr>
              <a:stCxn id="2055" idx="1"/>
              <a:endCxn id="2054" idx="1"/>
            </p:cNvCxnSpPr>
            <p:nvPr/>
          </p:nvCxnSpPr>
          <p:spPr>
            <a:xfrm rot="10800000">
              <a:off x="1131495" y="4142332"/>
              <a:ext cx="12700" cy="124649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59" name="Group 13">
            <a:extLst>
              <a:ext uri="{FF2B5EF4-FFF2-40B4-BE49-F238E27FC236}">
                <a16:creationId xmlns:a16="http://schemas.microsoft.com/office/drawing/2014/main" id="{9140E878-F600-69AC-EA5A-A78013BB0819}"/>
              </a:ext>
            </a:extLst>
          </p:cNvPr>
          <p:cNvGrpSpPr/>
          <p:nvPr/>
        </p:nvGrpSpPr>
        <p:grpSpPr>
          <a:xfrm>
            <a:off x="16554532" y="21993088"/>
            <a:ext cx="5177195" cy="5123131"/>
            <a:chOff x="6109930" y="1787858"/>
            <a:chExt cx="5177195" cy="5123131"/>
          </a:xfrm>
        </p:grpSpPr>
        <p:grpSp>
          <p:nvGrpSpPr>
            <p:cNvPr id="2060" name="组合 2059">
              <a:extLst>
                <a:ext uri="{FF2B5EF4-FFF2-40B4-BE49-F238E27FC236}">
                  <a16:creationId xmlns:a16="http://schemas.microsoft.com/office/drawing/2014/main" id="{821DC61B-CA77-2D7D-FBFE-1A3B2E47A165}"/>
                </a:ext>
              </a:extLst>
            </p:cNvPr>
            <p:cNvGrpSpPr/>
            <p:nvPr/>
          </p:nvGrpSpPr>
          <p:grpSpPr>
            <a:xfrm>
              <a:off x="6109930" y="1787858"/>
              <a:ext cx="5177195" cy="5123131"/>
              <a:chOff x="6109930" y="1787858"/>
              <a:chExt cx="5177195" cy="5123131"/>
            </a:xfrm>
          </p:grpSpPr>
          <p:grpSp>
            <p:nvGrpSpPr>
              <p:cNvPr id="1601" name="组合 1600">
                <a:extLst>
                  <a:ext uri="{FF2B5EF4-FFF2-40B4-BE49-F238E27FC236}">
                    <a16:creationId xmlns:a16="http://schemas.microsoft.com/office/drawing/2014/main" id="{A3FA402B-6E66-D43B-4DF9-9F3E7BA846D9}"/>
                  </a:ext>
                </a:extLst>
              </p:cNvPr>
              <p:cNvGrpSpPr/>
              <p:nvPr/>
            </p:nvGrpSpPr>
            <p:grpSpPr>
              <a:xfrm>
                <a:off x="6109930" y="2145943"/>
                <a:ext cx="5177195" cy="4765046"/>
                <a:chOff x="6144238" y="1976389"/>
                <a:chExt cx="5177195" cy="4765046"/>
              </a:xfrm>
            </p:grpSpPr>
            <p:grpSp>
              <p:nvGrpSpPr>
                <p:cNvPr id="1603" name="组合 1602">
                  <a:extLst>
                    <a:ext uri="{FF2B5EF4-FFF2-40B4-BE49-F238E27FC236}">
                      <a16:creationId xmlns:a16="http://schemas.microsoft.com/office/drawing/2014/main" id="{7DE6EFDF-ABA6-BB4A-9B59-2FCC9E207628}"/>
                    </a:ext>
                  </a:extLst>
                </p:cNvPr>
                <p:cNvGrpSpPr/>
                <p:nvPr/>
              </p:nvGrpSpPr>
              <p:grpSpPr>
                <a:xfrm>
                  <a:off x="6144238" y="1976389"/>
                  <a:ext cx="5177195" cy="4446576"/>
                  <a:chOff x="6144238" y="1976389"/>
                  <a:chExt cx="5177195" cy="4446576"/>
                </a:xfrm>
              </p:grpSpPr>
              <p:grpSp>
                <p:nvGrpSpPr>
                  <p:cNvPr id="1605" name="Group 98">
                    <a:extLst>
                      <a:ext uri="{FF2B5EF4-FFF2-40B4-BE49-F238E27FC236}">
                        <a16:creationId xmlns:a16="http://schemas.microsoft.com/office/drawing/2014/main" id="{C0A37E88-0F4C-C35B-31EF-F5D687B1FAF6}"/>
                      </a:ext>
                    </a:extLst>
                  </p:cNvPr>
                  <p:cNvGrpSpPr/>
                  <p:nvPr/>
                </p:nvGrpSpPr>
                <p:grpSpPr>
                  <a:xfrm>
                    <a:off x="6144238" y="1976389"/>
                    <a:ext cx="5177195" cy="4446576"/>
                    <a:chOff x="5825724" y="1952310"/>
                    <a:chExt cx="5177195" cy="4446576"/>
                  </a:xfrm>
                </p:grpSpPr>
                <p:grpSp>
                  <p:nvGrpSpPr>
                    <p:cNvPr id="1607" name="Group 66">
                      <a:extLst>
                        <a:ext uri="{FF2B5EF4-FFF2-40B4-BE49-F238E27FC236}">
                          <a16:creationId xmlns:a16="http://schemas.microsoft.com/office/drawing/2014/main" id="{5EC2C24C-EBA0-83BC-6A50-06A6516C93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25724" y="1952310"/>
                      <a:ext cx="4756514" cy="1500593"/>
                      <a:chOff x="5825724" y="1952310"/>
                      <a:chExt cx="4756514" cy="1500593"/>
                    </a:xfrm>
                  </p:grpSpPr>
                  <p:grpSp>
                    <p:nvGrpSpPr>
                      <p:cNvPr id="1635" name="Group 53">
                        <a:extLst>
                          <a:ext uri="{FF2B5EF4-FFF2-40B4-BE49-F238E27FC236}">
                            <a16:creationId xmlns:a16="http://schemas.microsoft.com/office/drawing/2014/main" id="{22973328-AAC9-0FC6-5721-10500DE6B4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03397" y="1952310"/>
                        <a:ext cx="4378841" cy="1500593"/>
                        <a:chOff x="6461053" y="2126922"/>
                        <a:chExt cx="4378841" cy="1225987"/>
                      </a:xfrm>
                    </p:grpSpPr>
                    <p:sp>
                      <p:nvSpPr>
                        <p:cNvPr id="1637" name="Rectangle 3">
                          <a:extLst>
                            <a:ext uri="{FF2B5EF4-FFF2-40B4-BE49-F238E27FC236}">
                              <a16:creationId xmlns:a16="http://schemas.microsoft.com/office/drawing/2014/main" id="{ADE311C2-54CB-82D8-BF09-123602BEC8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9914" y="2126922"/>
                          <a:ext cx="4369980" cy="12259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38" name="Freeform: Shape 36">
                          <a:extLst>
                            <a:ext uri="{FF2B5EF4-FFF2-40B4-BE49-F238E27FC236}">
                              <a16:creationId xmlns:a16="http://schemas.microsoft.com/office/drawing/2014/main" id="{54396AEE-DAE7-FF86-771C-6FCF095D5D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8772" y="2296633"/>
                          <a:ext cx="4352261" cy="908566"/>
                        </a:xfrm>
                        <a:custGeom>
                          <a:avLst/>
                          <a:gdLst>
                            <a:gd name="connsiteX0" fmla="*/ 0 w 4352261"/>
                            <a:gd name="connsiteY0" fmla="*/ 0 h 908566"/>
                            <a:gd name="connsiteX1" fmla="*/ 878958 w 4352261"/>
                            <a:gd name="connsiteY1" fmla="*/ 155944 h 908566"/>
                            <a:gd name="connsiteX2" fmla="*/ 1431851 w 4352261"/>
                            <a:gd name="connsiteY2" fmla="*/ 687572 h 908566"/>
                            <a:gd name="connsiteX3" fmla="*/ 1899684 w 4352261"/>
                            <a:gd name="connsiteY3" fmla="*/ 304800 h 908566"/>
                            <a:gd name="connsiteX4" fmla="*/ 3019647 w 4352261"/>
                            <a:gd name="connsiteY4" fmla="*/ 630865 h 908566"/>
                            <a:gd name="connsiteX5" fmla="*/ 3749749 w 4352261"/>
                            <a:gd name="connsiteY5" fmla="*/ 389860 h 908566"/>
                            <a:gd name="connsiteX6" fmla="*/ 4352261 w 4352261"/>
                            <a:gd name="connsiteY6" fmla="*/ 907311 h 9085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52261" h="908566">
                              <a:moveTo>
                                <a:pt x="0" y="0"/>
                              </a:moveTo>
                              <a:cubicBezTo>
                                <a:pt x="320158" y="20674"/>
                                <a:pt x="640316" y="41349"/>
                                <a:pt x="878958" y="155944"/>
                              </a:cubicBezTo>
                              <a:cubicBezTo>
                                <a:pt x="1117600" y="270539"/>
                                <a:pt x="1261730" y="662763"/>
                                <a:pt x="1431851" y="687572"/>
                              </a:cubicBezTo>
                              <a:cubicBezTo>
                                <a:pt x="1601972" y="712381"/>
                                <a:pt x="1635051" y="314251"/>
                                <a:pt x="1899684" y="304800"/>
                              </a:cubicBezTo>
                              <a:cubicBezTo>
                                <a:pt x="2164317" y="295349"/>
                                <a:pt x="2711303" y="616688"/>
                                <a:pt x="3019647" y="630865"/>
                              </a:cubicBezTo>
                              <a:cubicBezTo>
                                <a:pt x="3327991" y="645042"/>
                                <a:pt x="3527647" y="343786"/>
                                <a:pt x="3749749" y="389860"/>
                              </a:cubicBezTo>
                              <a:cubicBezTo>
                                <a:pt x="3971851" y="435934"/>
                                <a:pt x="4249480" y="936846"/>
                                <a:pt x="4352261" y="907311"/>
                              </a:cubicBez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639" name="Straight Connector 42">
                          <a:extLst>
                            <a:ext uri="{FF2B5EF4-FFF2-40B4-BE49-F238E27FC236}">
                              <a16:creationId xmlns:a16="http://schemas.microsoft.com/office/drawing/2014/main" id="{D21EC3FC-9B29-D773-46CA-5ECFBEF49DB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6469914" y="2615609"/>
                          <a:ext cx="4361119" cy="0"/>
                        </a:xfrm>
                        <a:prstGeom prst="line">
                          <a:avLst/>
                        </a:prstGeom>
                        <a:ln w="12700"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40" name="Rectangle 43">
                          <a:extLst>
                            <a:ext uri="{FF2B5EF4-FFF2-40B4-BE49-F238E27FC236}">
                              <a16:creationId xmlns:a16="http://schemas.microsoft.com/office/drawing/2014/main" id="{6C99955F-E5F9-7D0A-0386-FCF41FC64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1053" y="2126922"/>
                          <a:ext cx="4369980" cy="908566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2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641" name="Straight Connector 46">
                          <a:extLst>
                            <a:ext uri="{FF2B5EF4-FFF2-40B4-BE49-F238E27FC236}">
                              <a16:creationId xmlns:a16="http://schemas.microsoft.com/office/drawing/2014/main" id="{F5E4278F-F6EC-7D9A-ACDE-4E4C2DBE74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478772" y="3176539"/>
                          <a:ext cx="4352261" cy="23079"/>
                        </a:xfrm>
                        <a:prstGeom prst="line">
                          <a:avLst/>
                        </a:prstGeom>
                        <a:ln w="28575">
                          <a:solidFill>
                            <a:srgbClr val="92D05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36" name="TextBox 63">
                            <a:extLst>
                              <a:ext uri="{FF2B5EF4-FFF2-40B4-BE49-F238E27FC236}">
                                <a16:creationId xmlns:a16="http://schemas.microsoft.com/office/drawing/2014/main" id="{88AF88B4-0007-8E3C-16D0-4889E13D5A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5421181" y="2376831"/>
                            <a:ext cx="117841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zh-CN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𝐿𝑜𝑠𝑠</m:t>
                                  </m:r>
                                  <m:d>
                                    <m:d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</m:acc>
                                    </m:e>
                                  </m:d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4E745D94-73EF-4D3B-0A90-7F035A0A373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16200000">
                            <a:off x="5421181" y="2376831"/>
                            <a:ext cx="1178417" cy="369332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 l="-23333" t="-7216" r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608" name="Group 67">
                      <a:extLst>
                        <a:ext uri="{FF2B5EF4-FFF2-40B4-BE49-F238E27FC236}">
                          <a16:creationId xmlns:a16="http://schemas.microsoft.com/office/drawing/2014/main" id="{E5D70379-E2EC-B9C4-B223-528C4C8F3A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1027" y="3451131"/>
                      <a:ext cx="4731211" cy="1500593"/>
                      <a:chOff x="5861661" y="3969042"/>
                      <a:chExt cx="4731211" cy="1500593"/>
                    </a:xfrm>
                  </p:grpSpPr>
                  <p:sp>
                    <p:nvSpPr>
                      <p:cNvPr id="1626" name="Rectangle: Rounded Corners 27">
                        <a:extLst>
                          <a:ext uri="{FF2B5EF4-FFF2-40B4-BE49-F238E27FC236}">
                            <a16:creationId xmlns:a16="http://schemas.microsoft.com/office/drawing/2014/main" id="{D1BBB2F5-8098-01D2-D24B-F5B2BD2EB0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6817" y="4159361"/>
                        <a:ext cx="2405603" cy="714428"/>
                      </a:xfrm>
                      <a:prstGeom prst="roundRect">
                        <a:avLst/>
                      </a:prstGeom>
                      <a:solidFill>
                        <a:srgbClr val="FF0000">
                          <a:alpha val="20000"/>
                        </a:srgb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Sample</a:t>
                        </a:r>
                      </a:p>
                    </p:txBody>
                  </p:sp>
                  <p:grpSp>
                    <p:nvGrpSpPr>
                      <p:cNvPr id="1627" name="Group 52">
                        <a:extLst>
                          <a:ext uri="{FF2B5EF4-FFF2-40B4-BE49-F238E27FC236}">
                            <a16:creationId xmlns:a16="http://schemas.microsoft.com/office/drawing/2014/main" id="{D43E1139-27A9-3503-2F9C-3258A4039D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17057" y="3969042"/>
                        <a:ext cx="4369980" cy="1500593"/>
                        <a:chOff x="6469914" y="3352909"/>
                        <a:chExt cx="4369980" cy="1225987"/>
                      </a:xfrm>
                    </p:grpSpPr>
                    <p:sp>
                      <p:nvSpPr>
                        <p:cNvPr id="1633" name="Rectangle 30">
                          <a:extLst>
                            <a:ext uri="{FF2B5EF4-FFF2-40B4-BE49-F238E27FC236}">
                              <a16:creationId xmlns:a16="http://schemas.microsoft.com/office/drawing/2014/main" id="{0D87AE06-6B3C-22C9-3D63-A7A081F832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9914" y="3352909"/>
                          <a:ext cx="4369980" cy="12259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34" name="Freeform: Shape 37">
                          <a:extLst>
                            <a:ext uri="{FF2B5EF4-FFF2-40B4-BE49-F238E27FC236}">
                              <a16:creationId xmlns:a16="http://schemas.microsoft.com/office/drawing/2014/main" id="{34C28DEC-512C-ADF6-1E3B-9E01819D81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8772" y="3511619"/>
                          <a:ext cx="4352261" cy="908566"/>
                        </a:xfrm>
                        <a:custGeom>
                          <a:avLst/>
                          <a:gdLst>
                            <a:gd name="connsiteX0" fmla="*/ 0 w 4352261"/>
                            <a:gd name="connsiteY0" fmla="*/ 0 h 908566"/>
                            <a:gd name="connsiteX1" fmla="*/ 878958 w 4352261"/>
                            <a:gd name="connsiteY1" fmla="*/ 155944 h 908566"/>
                            <a:gd name="connsiteX2" fmla="*/ 1431851 w 4352261"/>
                            <a:gd name="connsiteY2" fmla="*/ 687572 h 908566"/>
                            <a:gd name="connsiteX3" fmla="*/ 1899684 w 4352261"/>
                            <a:gd name="connsiteY3" fmla="*/ 304800 h 908566"/>
                            <a:gd name="connsiteX4" fmla="*/ 3019647 w 4352261"/>
                            <a:gd name="connsiteY4" fmla="*/ 630865 h 908566"/>
                            <a:gd name="connsiteX5" fmla="*/ 3749749 w 4352261"/>
                            <a:gd name="connsiteY5" fmla="*/ 389860 h 908566"/>
                            <a:gd name="connsiteX6" fmla="*/ 4352261 w 4352261"/>
                            <a:gd name="connsiteY6" fmla="*/ 907311 h 9085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52261" h="908566">
                              <a:moveTo>
                                <a:pt x="0" y="0"/>
                              </a:moveTo>
                              <a:cubicBezTo>
                                <a:pt x="320158" y="20674"/>
                                <a:pt x="640316" y="41349"/>
                                <a:pt x="878958" y="155944"/>
                              </a:cubicBezTo>
                              <a:cubicBezTo>
                                <a:pt x="1117600" y="270539"/>
                                <a:pt x="1261730" y="662763"/>
                                <a:pt x="1431851" y="687572"/>
                              </a:cubicBezTo>
                              <a:cubicBezTo>
                                <a:pt x="1601972" y="712381"/>
                                <a:pt x="1635051" y="314251"/>
                                <a:pt x="1899684" y="304800"/>
                              </a:cubicBezTo>
                              <a:cubicBezTo>
                                <a:pt x="2164317" y="295349"/>
                                <a:pt x="2711303" y="616688"/>
                                <a:pt x="3019647" y="630865"/>
                              </a:cubicBezTo>
                              <a:cubicBezTo>
                                <a:pt x="3327991" y="645042"/>
                                <a:pt x="3527647" y="343786"/>
                                <a:pt x="3749749" y="389860"/>
                              </a:cubicBezTo>
                              <a:cubicBezTo>
                                <a:pt x="3971851" y="435934"/>
                                <a:pt x="4249480" y="936846"/>
                                <a:pt x="4352261" y="907311"/>
                              </a:cubicBez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628" name="Oval 57">
                        <a:extLst>
                          <a:ext uri="{FF2B5EF4-FFF2-40B4-BE49-F238E27FC236}">
                            <a16:creationId xmlns:a16="http://schemas.microsoft.com/office/drawing/2014/main" id="{4662214D-5125-DC8F-F4CC-3B002F7BF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3838" y="4565176"/>
                        <a:ext cx="92149" cy="9214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9" name="Freeform: Shape 58">
                        <a:extLst>
                          <a:ext uri="{FF2B5EF4-FFF2-40B4-BE49-F238E27FC236}">
                            <a16:creationId xmlns:a16="http://schemas.microsoft.com/office/drawing/2014/main" id="{A9EDDC32-32C5-F785-725A-629D5B530A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9346" y="4494115"/>
                        <a:ext cx="4359349" cy="443893"/>
                      </a:xfrm>
                      <a:custGeom>
                        <a:avLst/>
                        <a:gdLst>
                          <a:gd name="connsiteX0" fmla="*/ 0 w 4359349"/>
                          <a:gd name="connsiteY0" fmla="*/ 380097 h 443893"/>
                          <a:gd name="connsiteX1" fmla="*/ 723014 w 4359349"/>
                          <a:gd name="connsiteY1" fmla="*/ 11502 h 443893"/>
                          <a:gd name="connsiteX2" fmla="*/ 2296633 w 4359349"/>
                          <a:gd name="connsiteY2" fmla="*/ 124916 h 443893"/>
                          <a:gd name="connsiteX3" fmla="*/ 4359349 w 4359349"/>
                          <a:gd name="connsiteY3" fmla="*/ 443893 h 4438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59349" h="443893">
                            <a:moveTo>
                              <a:pt x="0" y="380097"/>
                            </a:moveTo>
                            <a:cubicBezTo>
                              <a:pt x="170121" y="217064"/>
                              <a:pt x="340242" y="54032"/>
                              <a:pt x="723014" y="11502"/>
                            </a:cubicBezTo>
                            <a:cubicBezTo>
                              <a:pt x="1105786" y="-31028"/>
                              <a:pt x="1690577" y="52851"/>
                              <a:pt x="2296633" y="124916"/>
                            </a:cubicBezTo>
                            <a:cubicBezTo>
                              <a:pt x="2902689" y="196981"/>
                              <a:pt x="3997842" y="434442"/>
                              <a:pt x="4359349" y="443893"/>
                            </a:cubicBezTo>
                          </a:path>
                        </a:pathLst>
                      </a:custGeom>
                      <a:noFill/>
                      <a:ln>
                        <a:solidFill>
                          <a:schemeClr val="accent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30" name="Freeform: Shape 60">
                        <a:extLst>
                          <a:ext uri="{FF2B5EF4-FFF2-40B4-BE49-F238E27FC236}">
                            <a16:creationId xmlns:a16="http://schemas.microsoft.com/office/drawing/2014/main" id="{93392F6F-1C10-0A8A-1202-52AD83212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2258" y="4165375"/>
                        <a:ext cx="2197395" cy="985284"/>
                      </a:xfrm>
                      <a:custGeom>
                        <a:avLst/>
                        <a:gdLst>
                          <a:gd name="connsiteX0" fmla="*/ 0 w 2197395"/>
                          <a:gd name="connsiteY0" fmla="*/ 297712 h 985284"/>
                          <a:gd name="connsiteX1" fmla="*/ 212651 w 2197395"/>
                          <a:gd name="connsiteY1" fmla="*/ 113414 h 985284"/>
                          <a:gd name="connsiteX2" fmla="*/ 432390 w 2197395"/>
                          <a:gd name="connsiteY2" fmla="*/ 28353 h 985284"/>
                          <a:gd name="connsiteX3" fmla="*/ 730102 w 2197395"/>
                          <a:gd name="connsiteY3" fmla="*/ 0 h 985284"/>
                          <a:gd name="connsiteX4" fmla="*/ 1169581 w 2197395"/>
                          <a:gd name="connsiteY4" fmla="*/ 0 h 985284"/>
                          <a:gd name="connsiteX5" fmla="*/ 1446027 w 2197395"/>
                          <a:gd name="connsiteY5" fmla="*/ 85060 h 985284"/>
                          <a:gd name="connsiteX6" fmla="*/ 1793358 w 2197395"/>
                          <a:gd name="connsiteY6" fmla="*/ 205563 h 985284"/>
                          <a:gd name="connsiteX7" fmla="*/ 1977655 w 2197395"/>
                          <a:gd name="connsiteY7" fmla="*/ 304800 h 985284"/>
                          <a:gd name="connsiteX8" fmla="*/ 2169041 w 2197395"/>
                          <a:gd name="connsiteY8" fmla="*/ 396949 h 985284"/>
                          <a:gd name="connsiteX9" fmla="*/ 2197395 w 2197395"/>
                          <a:gd name="connsiteY9" fmla="*/ 446567 h 985284"/>
                          <a:gd name="connsiteX10" fmla="*/ 2041451 w 2197395"/>
                          <a:gd name="connsiteY10" fmla="*/ 545805 h 985284"/>
                          <a:gd name="connsiteX11" fmla="*/ 1906772 w 2197395"/>
                          <a:gd name="connsiteY11" fmla="*/ 552893 h 985284"/>
                          <a:gd name="connsiteX12" fmla="*/ 1736651 w 2197395"/>
                          <a:gd name="connsiteY12" fmla="*/ 552893 h 985284"/>
                          <a:gd name="connsiteX13" fmla="*/ 1467293 w 2197395"/>
                          <a:gd name="connsiteY13" fmla="*/ 531628 h 985284"/>
                          <a:gd name="connsiteX14" fmla="*/ 1226288 w 2197395"/>
                          <a:gd name="connsiteY14" fmla="*/ 567070 h 985284"/>
                          <a:gd name="connsiteX15" fmla="*/ 956930 w 2197395"/>
                          <a:gd name="connsiteY15" fmla="*/ 630865 h 985284"/>
                          <a:gd name="connsiteX16" fmla="*/ 637953 w 2197395"/>
                          <a:gd name="connsiteY16" fmla="*/ 751367 h 985284"/>
                          <a:gd name="connsiteX17" fmla="*/ 425302 w 2197395"/>
                          <a:gd name="connsiteY17" fmla="*/ 815163 h 985284"/>
                          <a:gd name="connsiteX18" fmla="*/ 255181 w 2197395"/>
                          <a:gd name="connsiteY18" fmla="*/ 886047 h 985284"/>
                          <a:gd name="connsiteX19" fmla="*/ 106325 w 2197395"/>
                          <a:gd name="connsiteY19" fmla="*/ 949842 h 985284"/>
                          <a:gd name="connsiteX20" fmla="*/ 0 w 2197395"/>
                          <a:gd name="connsiteY20" fmla="*/ 985284 h 9852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197395" h="985284">
                            <a:moveTo>
                              <a:pt x="0" y="297712"/>
                            </a:moveTo>
                            <a:lnTo>
                              <a:pt x="212651" y="113414"/>
                            </a:lnTo>
                            <a:lnTo>
                              <a:pt x="432390" y="28353"/>
                            </a:lnTo>
                            <a:lnTo>
                              <a:pt x="730102" y="0"/>
                            </a:lnTo>
                            <a:lnTo>
                              <a:pt x="1169581" y="0"/>
                            </a:lnTo>
                            <a:lnTo>
                              <a:pt x="1446027" y="85060"/>
                            </a:lnTo>
                            <a:lnTo>
                              <a:pt x="1793358" y="205563"/>
                            </a:lnTo>
                            <a:lnTo>
                              <a:pt x="1977655" y="304800"/>
                            </a:lnTo>
                            <a:lnTo>
                              <a:pt x="2169041" y="396949"/>
                            </a:lnTo>
                            <a:lnTo>
                              <a:pt x="2197395" y="446567"/>
                            </a:lnTo>
                            <a:lnTo>
                              <a:pt x="2041451" y="545805"/>
                            </a:lnTo>
                            <a:lnTo>
                              <a:pt x="1906772" y="552893"/>
                            </a:lnTo>
                            <a:lnTo>
                              <a:pt x="1736651" y="552893"/>
                            </a:lnTo>
                            <a:lnTo>
                              <a:pt x="1467293" y="531628"/>
                            </a:lnTo>
                            <a:lnTo>
                              <a:pt x="1226288" y="567070"/>
                            </a:lnTo>
                            <a:lnTo>
                              <a:pt x="956930" y="630865"/>
                            </a:lnTo>
                            <a:lnTo>
                              <a:pt x="637953" y="751367"/>
                            </a:lnTo>
                            <a:lnTo>
                              <a:pt x="425302" y="815163"/>
                            </a:lnTo>
                            <a:lnTo>
                              <a:pt x="255181" y="886047"/>
                            </a:lnTo>
                            <a:lnTo>
                              <a:pt x="106325" y="949842"/>
                            </a:lnTo>
                            <a:lnTo>
                              <a:pt x="0" y="985284"/>
                            </a:lnTo>
                          </a:path>
                        </a:pathLst>
                      </a:custGeom>
                      <a:solidFill>
                        <a:schemeClr val="accent1">
                          <a:alpha val="2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  <a:p>
                        <a:pPr algn="ctr"/>
                        <a:endParaRPr lang="en-US" dirty="0"/>
                      </a:p>
                      <a:p>
                        <a:pPr algn="ctr"/>
                        <a:endParaRPr lang="en-US" dirty="0"/>
                      </a:p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31" name="Freeform: Shape 61">
                        <a:extLst>
                          <a:ext uri="{FF2B5EF4-FFF2-40B4-BE49-F238E27FC236}">
                            <a16:creationId xmlns:a16="http://schemas.microsoft.com/office/drawing/2014/main" id="{75AB421B-3D77-C33E-27C2-01E501762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23830" y="4406380"/>
                        <a:ext cx="2169042" cy="921488"/>
                      </a:xfrm>
                      <a:custGeom>
                        <a:avLst/>
                        <a:gdLst>
                          <a:gd name="connsiteX0" fmla="*/ 0 w 2169042"/>
                          <a:gd name="connsiteY0" fmla="*/ 198474 h 921488"/>
                          <a:gd name="connsiteX1" fmla="*/ 241004 w 2169042"/>
                          <a:gd name="connsiteY1" fmla="*/ 134679 h 921488"/>
                          <a:gd name="connsiteX2" fmla="*/ 382772 w 2169042"/>
                          <a:gd name="connsiteY2" fmla="*/ 106325 h 921488"/>
                          <a:gd name="connsiteX3" fmla="*/ 623776 w 2169042"/>
                          <a:gd name="connsiteY3" fmla="*/ 77972 h 921488"/>
                          <a:gd name="connsiteX4" fmla="*/ 730102 w 2169042"/>
                          <a:gd name="connsiteY4" fmla="*/ 56707 h 921488"/>
                          <a:gd name="connsiteX5" fmla="*/ 1169581 w 2169042"/>
                          <a:gd name="connsiteY5" fmla="*/ 56707 h 921488"/>
                          <a:gd name="connsiteX6" fmla="*/ 1304260 w 2169042"/>
                          <a:gd name="connsiteY6" fmla="*/ 21265 h 921488"/>
                          <a:gd name="connsiteX7" fmla="*/ 1474381 w 2169042"/>
                          <a:gd name="connsiteY7" fmla="*/ 0 h 921488"/>
                          <a:gd name="connsiteX8" fmla="*/ 1850065 w 2169042"/>
                          <a:gd name="connsiteY8" fmla="*/ 49618 h 921488"/>
                          <a:gd name="connsiteX9" fmla="*/ 2126511 w 2169042"/>
                          <a:gd name="connsiteY9" fmla="*/ 21265 h 921488"/>
                          <a:gd name="connsiteX10" fmla="*/ 2169042 w 2169042"/>
                          <a:gd name="connsiteY10" fmla="*/ 21265 h 921488"/>
                          <a:gd name="connsiteX11" fmla="*/ 2169042 w 2169042"/>
                          <a:gd name="connsiteY11" fmla="*/ 921488 h 921488"/>
                          <a:gd name="connsiteX12" fmla="*/ 1991832 w 2169042"/>
                          <a:gd name="connsiteY12" fmla="*/ 829339 h 921488"/>
                          <a:gd name="connsiteX13" fmla="*/ 1871330 w 2169042"/>
                          <a:gd name="connsiteY13" fmla="*/ 786809 h 921488"/>
                          <a:gd name="connsiteX14" fmla="*/ 1630325 w 2169042"/>
                          <a:gd name="connsiteY14" fmla="*/ 723014 h 921488"/>
                          <a:gd name="connsiteX15" fmla="*/ 1247553 w 2169042"/>
                          <a:gd name="connsiteY15" fmla="*/ 637953 h 921488"/>
                          <a:gd name="connsiteX16" fmla="*/ 914400 w 2169042"/>
                          <a:gd name="connsiteY16" fmla="*/ 545804 h 921488"/>
                          <a:gd name="connsiteX17" fmla="*/ 652130 w 2169042"/>
                          <a:gd name="connsiteY17" fmla="*/ 439479 h 921488"/>
                          <a:gd name="connsiteX18" fmla="*/ 226828 w 2169042"/>
                          <a:gd name="connsiteY18" fmla="*/ 297711 h 921488"/>
                          <a:gd name="connsiteX19" fmla="*/ 120502 w 2169042"/>
                          <a:gd name="connsiteY19" fmla="*/ 269358 h 921488"/>
                          <a:gd name="connsiteX20" fmla="*/ 0 w 2169042"/>
                          <a:gd name="connsiteY20" fmla="*/ 198474 h 921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2169042" h="921488">
                            <a:moveTo>
                              <a:pt x="0" y="198474"/>
                            </a:moveTo>
                            <a:lnTo>
                              <a:pt x="241004" y="134679"/>
                            </a:lnTo>
                            <a:lnTo>
                              <a:pt x="382772" y="106325"/>
                            </a:lnTo>
                            <a:lnTo>
                              <a:pt x="623776" y="77972"/>
                            </a:lnTo>
                            <a:cubicBezTo>
                              <a:pt x="725324" y="56212"/>
                              <a:pt x="689184" y="56707"/>
                              <a:pt x="730102" y="56707"/>
                            </a:cubicBezTo>
                            <a:lnTo>
                              <a:pt x="1169581" y="56707"/>
                            </a:lnTo>
                            <a:lnTo>
                              <a:pt x="1304260" y="21265"/>
                            </a:lnTo>
                            <a:lnTo>
                              <a:pt x="1474381" y="0"/>
                            </a:lnTo>
                            <a:lnTo>
                              <a:pt x="1850065" y="49618"/>
                            </a:lnTo>
                            <a:lnTo>
                              <a:pt x="2126511" y="21265"/>
                            </a:lnTo>
                            <a:lnTo>
                              <a:pt x="2169042" y="21265"/>
                            </a:lnTo>
                            <a:lnTo>
                              <a:pt x="2169042" y="921488"/>
                            </a:lnTo>
                            <a:lnTo>
                              <a:pt x="1991832" y="829339"/>
                            </a:lnTo>
                            <a:lnTo>
                              <a:pt x="1871330" y="786809"/>
                            </a:lnTo>
                            <a:lnTo>
                              <a:pt x="1630325" y="723014"/>
                            </a:lnTo>
                            <a:lnTo>
                              <a:pt x="1247553" y="637953"/>
                            </a:lnTo>
                            <a:lnTo>
                              <a:pt x="914400" y="545804"/>
                            </a:lnTo>
                            <a:lnTo>
                              <a:pt x="652130" y="439479"/>
                            </a:lnTo>
                            <a:lnTo>
                              <a:pt x="226828" y="297711"/>
                            </a:lnTo>
                            <a:lnTo>
                              <a:pt x="120502" y="269358"/>
                            </a:lnTo>
                            <a:lnTo>
                              <a:pt x="0" y="198474"/>
                            </a:lnTo>
                            <a:close/>
                          </a:path>
                        </a:pathLst>
                      </a:custGeom>
                      <a:solidFill>
                        <a:schemeClr val="accent1">
                          <a:alpha val="2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32" name="TextBox 65">
                            <a:extLst>
                              <a:ext uri="{FF2B5EF4-FFF2-40B4-BE49-F238E27FC236}">
                                <a16:creationId xmlns:a16="http://schemas.microsoft.com/office/drawing/2014/main" id="{A3FB2574-25B1-A813-B53D-011D16168B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5457118" y="4501500"/>
                            <a:ext cx="117841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zh-CN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𝐿𝑜𝑠𝑠</m:t>
                                  </m:r>
                                  <m:d>
                                    <m:d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</m:acc>
                                    </m:e>
                                  </m:d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7BF73ADA-4285-F83A-131B-079039DE485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16200000">
                            <a:off x="5457118" y="4501500"/>
                            <a:ext cx="1178417" cy="369332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l="-22951" t="-7254" r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09" name="Freeform: Shape 68">
                      <a:extLst>
                        <a:ext uri="{FF2B5EF4-FFF2-40B4-BE49-F238E27FC236}">
                          <a16:creationId xmlns:a16="http://schemas.microsoft.com/office/drawing/2014/main" id="{310CE84B-3D0A-588A-CEE2-8C9A7B7AC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4056" y="4579483"/>
                      <a:ext cx="4327302" cy="375325"/>
                    </a:xfrm>
                    <a:custGeom>
                      <a:avLst/>
                      <a:gdLst>
                        <a:gd name="connsiteX0" fmla="*/ 0 w 4327302"/>
                        <a:gd name="connsiteY0" fmla="*/ 301271 h 375325"/>
                        <a:gd name="connsiteX1" fmla="*/ 489398 w 4327302"/>
                        <a:gd name="connsiteY1" fmla="*/ 211119 h 375325"/>
                        <a:gd name="connsiteX2" fmla="*/ 637505 w 4327302"/>
                        <a:gd name="connsiteY2" fmla="*/ 17936 h 375325"/>
                        <a:gd name="connsiteX3" fmla="*/ 850006 w 4327302"/>
                        <a:gd name="connsiteY3" fmla="*/ 17936 h 375325"/>
                        <a:gd name="connsiteX4" fmla="*/ 1088265 w 4327302"/>
                        <a:gd name="connsiteY4" fmla="*/ 101649 h 375325"/>
                        <a:gd name="connsiteX5" fmla="*/ 1300767 w 4327302"/>
                        <a:gd name="connsiteY5" fmla="*/ 153164 h 375325"/>
                        <a:gd name="connsiteX6" fmla="*/ 1506829 w 4327302"/>
                        <a:gd name="connsiteY6" fmla="*/ 211119 h 375325"/>
                        <a:gd name="connsiteX7" fmla="*/ 1719330 w 4327302"/>
                        <a:gd name="connsiteY7" fmla="*/ 269074 h 375325"/>
                        <a:gd name="connsiteX8" fmla="*/ 1860998 w 4327302"/>
                        <a:gd name="connsiteY8" fmla="*/ 352787 h 375325"/>
                        <a:gd name="connsiteX9" fmla="*/ 1918952 w 4327302"/>
                        <a:gd name="connsiteY9" fmla="*/ 372105 h 375325"/>
                        <a:gd name="connsiteX10" fmla="*/ 2240924 w 4327302"/>
                        <a:gd name="connsiteY10" fmla="*/ 365666 h 375325"/>
                        <a:gd name="connsiteX11" fmla="*/ 2472744 w 4327302"/>
                        <a:gd name="connsiteY11" fmla="*/ 281953 h 375325"/>
                        <a:gd name="connsiteX12" fmla="*/ 2653048 w 4327302"/>
                        <a:gd name="connsiteY12" fmla="*/ 243316 h 375325"/>
                        <a:gd name="connsiteX13" fmla="*/ 2859110 w 4327302"/>
                        <a:gd name="connsiteY13" fmla="*/ 230438 h 375325"/>
                        <a:gd name="connsiteX14" fmla="*/ 3058733 w 4327302"/>
                        <a:gd name="connsiteY14" fmla="*/ 223998 h 375325"/>
                        <a:gd name="connsiteX15" fmla="*/ 3232598 w 4327302"/>
                        <a:gd name="connsiteY15" fmla="*/ 236877 h 375325"/>
                        <a:gd name="connsiteX16" fmla="*/ 3496614 w 4327302"/>
                        <a:gd name="connsiteY16" fmla="*/ 256195 h 375325"/>
                        <a:gd name="connsiteX17" fmla="*/ 3882981 w 4327302"/>
                        <a:gd name="connsiteY17" fmla="*/ 223998 h 375325"/>
                        <a:gd name="connsiteX18" fmla="*/ 4037527 w 4327302"/>
                        <a:gd name="connsiteY18" fmla="*/ 185361 h 375325"/>
                        <a:gd name="connsiteX19" fmla="*/ 4237150 w 4327302"/>
                        <a:gd name="connsiteY19" fmla="*/ 185361 h 375325"/>
                        <a:gd name="connsiteX20" fmla="*/ 4327302 w 4327302"/>
                        <a:gd name="connsiteY20" fmla="*/ 185361 h 3753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4327302" h="375325">
                          <a:moveTo>
                            <a:pt x="0" y="301271"/>
                          </a:moveTo>
                          <a:cubicBezTo>
                            <a:pt x="191573" y="279806"/>
                            <a:pt x="383147" y="258341"/>
                            <a:pt x="489398" y="211119"/>
                          </a:cubicBezTo>
                          <a:cubicBezTo>
                            <a:pt x="595649" y="163897"/>
                            <a:pt x="577404" y="50133"/>
                            <a:pt x="637505" y="17936"/>
                          </a:cubicBezTo>
                          <a:cubicBezTo>
                            <a:pt x="697606" y="-14261"/>
                            <a:pt x="774879" y="3984"/>
                            <a:pt x="850006" y="17936"/>
                          </a:cubicBezTo>
                          <a:cubicBezTo>
                            <a:pt x="925133" y="31888"/>
                            <a:pt x="1013138" y="79111"/>
                            <a:pt x="1088265" y="101649"/>
                          </a:cubicBezTo>
                          <a:cubicBezTo>
                            <a:pt x="1163392" y="124187"/>
                            <a:pt x="1231006" y="134919"/>
                            <a:pt x="1300767" y="153164"/>
                          </a:cubicBezTo>
                          <a:cubicBezTo>
                            <a:pt x="1370528" y="171409"/>
                            <a:pt x="1506829" y="211119"/>
                            <a:pt x="1506829" y="211119"/>
                          </a:cubicBezTo>
                          <a:cubicBezTo>
                            <a:pt x="1576589" y="230437"/>
                            <a:pt x="1660302" y="245463"/>
                            <a:pt x="1719330" y="269074"/>
                          </a:cubicBezTo>
                          <a:cubicBezTo>
                            <a:pt x="1778358" y="292685"/>
                            <a:pt x="1827728" y="335615"/>
                            <a:pt x="1860998" y="352787"/>
                          </a:cubicBezTo>
                          <a:cubicBezTo>
                            <a:pt x="1894268" y="369959"/>
                            <a:pt x="1855631" y="369959"/>
                            <a:pt x="1918952" y="372105"/>
                          </a:cubicBezTo>
                          <a:cubicBezTo>
                            <a:pt x="1982273" y="374252"/>
                            <a:pt x="2148625" y="380691"/>
                            <a:pt x="2240924" y="365666"/>
                          </a:cubicBezTo>
                          <a:cubicBezTo>
                            <a:pt x="2333223" y="350641"/>
                            <a:pt x="2404057" y="302345"/>
                            <a:pt x="2472744" y="281953"/>
                          </a:cubicBezTo>
                          <a:cubicBezTo>
                            <a:pt x="2541431" y="261561"/>
                            <a:pt x="2588654" y="251902"/>
                            <a:pt x="2653048" y="243316"/>
                          </a:cubicBezTo>
                          <a:cubicBezTo>
                            <a:pt x="2717442" y="234730"/>
                            <a:pt x="2791496" y="233658"/>
                            <a:pt x="2859110" y="230438"/>
                          </a:cubicBezTo>
                          <a:cubicBezTo>
                            <a:pt x="2926724" y="227218"/>
                            <a:pt x="2996485" y="222925"/>
                            <a:pt x="3058733" y="223998"/>
                          </a:cubicBezTo>
                          <a:cubicBezTo>
                            <a:pt x="3120981" y="225071"/>
                            <a:pt x="3232598" y="236877"/>
                            <a:pt x="3232598" y="236877"/>
                          </a:cubicBezTo>
                          <a:cubicBezTo>
                            <a:pt x="3305578" y="242243"/>
                            <a:pt x="3388217" y="258341"/>
                            <a:pt x="3496614" y="256195"/>
                          </a:cubicBezTo>
                          <a:cubicBezTo>
                            <a:pt x="3605011" y="254049"/>
                            <a:pt x="3792829" y="235804"/>
                            <a:pt x="3882981" y="223998"/>
                          </a:cubicBezTo>
                          <a:cubicBezTo>
                            <a:pt x="3973133" y="212192"/>
                            <a:pt x="3978499" y="191800"/>
                            <a:pt x="4037527" y="185361"/>
                          </a:cubicBezTo>
                          <a:cubicBezTo>
                            <a:pt x="4096555" y="178922"/>
                            <a:pt x="4237150" y="185361"/>
                            <a:pt x="4237150" y="185361"/>
                          </a:cubicBezTo>
                          <a:cubicBezTo>
                            <a:pt x="4285446" y="185361"/>
                            <a:pt x="4292958" y="229364"/>
                            <a:pt x="4327302" y="185361"/>
                          </a:cubicBezTo>
                        </a:path>
                      </a:pathLst>
                    </a:custGeom>
                    <a:ln w="19050"/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0" name="Isosceles Triangle 69">
                      <a:extLst>
                        <a:ext uri="{FF2B5EF4-FFF2-40B4-BE49-F238E27FC236}">
                          <a16:creationId xmlns:a16="http://schemas.microsoft.com/office/drawing/2014/main" id="{3B235BC8-4289-6534-83F5-1F40E636954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866183" y="4435879"/>
                      <a:ext cx="193183" cy="11640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11" name="Group 72">
                      <a:extLst>
                        <a:ext uri="{FF2B5EF4-FFF2-40B4-BE49-F238E27FC236}">
                          <a16:creationId xmlns:a16="http://schemas.microsoft.com/office/drawing/2014/main" id="{1B590332-415E-EE7D-8EDB-0B8C2F057A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1026" y="4898293"/>
                      <a:ext cx="4725376" cy="1500593"/>
                      <a:chOff x="5861661" y="3969042"/>
                      <a:chExt cx="4725376" cy="1500593"/>
                    </a:xfrm>
                  </p:grpSpPr>
                  <p:sp>
                    <p:nvSpPr>
                      <p:cNvPr id="1620" name="Rectangle: Rounded Corners 73">
                        <a:extLst>
                          <a:ext uri="{FF2B5EF4-FFF2-40B4-BE49-F238E27FC236}">
                            <a16:creationId xmlns:a16="http://schemas.microsoft.com/office/drawing/2014/main" id="{4A5D5F95-60D6-62F9-4B12-488FA4B05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6817" y="4159361"/>
                        <a:ext cx="2405603" cy="714428"/>
                      </a:xfrm>
                      <a:prstGeom prst="roundRect">
                        <a:avLst/>
                      </a:prstGeom>
                      <a:solidFill>
                        <a:srgbClr val="FF0000">
                          <a:alpha val="20000"/>
                        </a:srgb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Sample</a:t>
                        </a:r>
                      </a:p>
                    </p:txBody>
                  </p:sp>
                  <p:grpSp>
                    <p:nvGrpSpPr>
                      <p:cNvPr id="1621" name="Group 74">
                        <a:extLst>
                          <a:ext uri="{FF2B5EF4-FFF2-40B4-BE49-F238E27FC236}">
                            <a16:creationId xmlns:a16="http://schemas.microsoft.com/office/drawing/2014/main" id="{5477E69A-75D2-D3C1-F6E9-4ECB82FBBB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17057" y="3969042"/>
                        <a:ext cx="4369980" cy="1500593"/>
                        <a:chOff x="6469914" y="3352909"/>
                        <a:chExt cx="4369980" cy="1225987"/>
                      </a:xfrm>
                    </p:grpSpPr>
                    <p:sp>
                      <p:nvSpPr>
                        <p:cNvPr id="1624" name="Rectangle 80">
                          <a:extLst>
                            <a:ext uri="{FF2B5EF4-FFF2-40B4-BE49-F238E27FC236}">
                              <a16:creationId xmlns:a16="http://schemas.microsoft.com/office/drawing/2014/main" id="{6FE7AEEA-3225-E9F5-4C48-B85F731FBE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69914" y="3352909"/>
                          <a:ext cx="4369980" cy="12259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625" name="Freeform: Shape 81">
                          <a:extLst>
                            <a:ext uri="{FF2B5EF4-FFF2-40B4-BE49-F238E27FC236}">
                              <a16:creationId xmlns:a16="http://schemas.microsoft.com/office/drawing/2014/main" id="{3693BD82-FAA5-0D71-594D-475CBA133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8772" y="3511619"/>
                          <a:ext cx="4352261" cy="908566"/>
                        </a:xfrm>
                        <a:custGeom>
                          <a:avLst/>
                          <a:gdLst>
                            <a:gd name="connsiteX0" fmla="*/ 0 w 4352261"/>
                            <a:gd name="connsiteY0" fmla="*/ 0 h 908566"/>
                            <a:gd name="connsiteX1" fmla="*/ 878958 w 4352261"/>
                            <a:gd name="connsiteY1" fmla="*/ 155944 h 908566"/>
                            <a:gd name="connsiteX2" fmla="*/ 1431851 w 4352261"/>
                            <a:gd name="connsiteY2" fmla="*/ 687572 h 908566"/>
                            <a:gd name="connsiteX3" fmla="*/ 1899684 w 4352261"/>
                            <a:gd name="connsiteY3" fmla="*/ 304800 h 908566"/>
                            <a:gd name="connsiteX4" fmla="*/ 3019647 w 4352261"/>
                            <a:gd name="connsiteY4" fmla="*/ 630865 h 908566"/>
                            <a:gd name="connsiteX5" fmla="*/ 3749749 w 4352261"/>
                            <a:gd name="connsiteY5" fmla="*/ 389860 h 908566"/>
                            <a:gd name="connsiteX6" fmla="*/ 4352261 w 4352261"/>
                            <a:gd name="connsiteY6" fmla="*/ 907311 h 9085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352261" h="908566">
                              <a:moveTo>
                                <a:pt x="0" y="0"/>
                              </a:moveTo>
                              <a:cubicBezTo>
                                <a:pt x="320158" y="20674"/>
                                <a:pt x="640316" y="41349"/>
                                <a:pt x="878958" y="155944"/>
                              </a:cubicBezTo>
                              <a:cubicBezTo>
                                <a:pt x="1117600" y="270539"/>
                                <a:pt x="1261730" y="662763"/>
                                <a:pt x="1431851" y="687572"/>
                              </a:cubicBezTo>
                              <a:cubicBezTo>
                                <a:pt x="1601972" y="712381"/>
                                <a:pt x="1635051" y="314251"/>
                                <a:pt x="1899684" y="304800"/>
                              </a:cubicBezTo>
                              <a:cubicBezTo>
                                <a:pt x="2164317" y="295349"/>
                                <a:pt x="2711303" y="616688"/>
                                <a:pt x="3019647" y="630865"/>
                              </a:cubicBezTo>
                              <a:cubicBezTo>
                                <a:pt x="3327991" y="645042"/>
                                <a:pt x="3527647" y="343786"/>
                                <a:pt x="3749749" y="389860"/>
                              </a:cubicBezTo>
                              <a:cubicBezTo>
                                <a:pt x="3971851" y="435934"/>
                                <a:pt x="4249480" y="936846"/>
                                <a:pt x="4352261" y="907311"/>
                              </a:cubicBez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622" name="Oval 75">
                        <a:extLst>
                          <a:ext uri="{FF2B5EF4-FFF2-40B4-BE49-F238E27FC236}">
                            <a16:creationId xmlns:a16="http://schemas.microsoft.com/office/drawing/2014/main" id="{E83FE6C5-3BF2-3BCB-CAC1-740CDE925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3838" y="4565176"/>
                        <a:ext cx="92149" cy="9214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23" name="TextBox 79">
                            <a:extLst>
                              <a:ext uri="{FF2B5EF4-FFF2-40B4-BE49-F238E27FC236}">
                                <a16:creationId xmlns:a16="http://schemas.microsoft.com/office/drawing/2014/main" id="{B6C0DD7F-735A-7EEB-8A4C-3A65C3E19CF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5457118" y="4501500"/>
                            <a:ext cx="117841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zh-CN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𝐿𝑜𝑠𝑠</m:t>
                                  </m:r>
                                  <m:d>
                                    <m:dPr>
                                      <m:ctrlPr>
                                        <a:rPr kumimoji="1" lang="en-US" altLang="zh-CN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1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</m:acc>
                                    </m:e>
                                  </m:d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Box 79">
                            <a:extLst>
                              <a:ext uri="{FF2B5EF4-FFF2-40B4-BE49-F238E27FC236}">
                                <a16:creationId xmlns:a16="http://schemas.microsoft.com/office/drawing/2014/main" id="{EE1F81B2-EA55-8284-84C6-26A21826A16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16200000">
                            <a:off x="5457118" y="4501500"/>
                            <a:ext cx="1178417" cy="369332"/>
                          </a:xfrm>
                          <a:prstGeom prst="rect">
                            <a:avLst/>
                          </a:prstGeom>
                          <a:blipFill>
                            <a:blip r:embed="rId39"/>
                            <a:stretch>
                              <a:fillRect l="-22951" t="-7216" r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12" name="Oval 84">
                      <a:extLst>
                        <a:ext uri="{FF2B5EF4-FFF2-40B4-BE49-F238E27FC236}">
                          <a16:creationId xmlns:a16="http://schemas.microsoft.com/office/drawing/2014/main" id="{244FEAC9-E825-68AF-3217-066E21F45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6699" y="5188315"/>
                      <a:ext cx="92149" cy="92149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3" name="Freeform: Shape 85">
                      <a:extLst>
                        <a:ext uri="{FF2B5EF4-FFF2-40B4-BE49-F238E27FC236}">
                          <a16:creationId xmlns:a16="http://schemas.microsoft.com/office/drawing/2014/main" id="{E1911DB8-7868-15DD-6272-9C17CD1E0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4056" y="5165123"/>
                      <a:ext cx="4365938" cy="857667"/>
                    </a:xfrm>
                    <a:custGeom>
                      <a:avLst/>
                      <a:gdLst>
                        <a:gd name="connsiteX0" fmla="*/ 0 w 4365938"/>
                        <a:gd name="connsiteY0" fmla="*/ 63700 h 857667"/>
                        <a:gd name="connsiteX1" fmla="*/ 296214 w 4365938"/>
                        <a:gd name="connsiteY1" fmla="*/ 5745 h 857667"/>
                        <a:gd name="connsiteX2" fmla="*/ 425003 w 4365938"/>
                        <a:gd name="connsiteY2" fmla="*/ 5745 h 857667"/>
                        <a:gd name="connsiteX3" fmla="*/ 624626 w 4365938"/>
                        <a:gd name="connsiteY3" fmla="*/ 37942 h 857667"/>
                        <a:gd name="connsiteX4" fmla="*/ 753414 w 4365938"/>
                        <a:gd name="connsiteY4" fmla="*/ 50821 h 857667"/>
                        <a:gd name="connsiteX5" fmla="*/ 914400 w 4365938"/>
                        <a:gd name="connsiteY5" fmla="*/ 108776 h 857667"/>
                        <a:gd name="connsiteX6" fmla="*/ 1010992 w 4365938"/>
                        <a:gd name="connsiteY6" fmla="*/ 115215 h 857667"/>
                        <a:gd name="connsiteX7" fmla="*/ 1139781 w 4365938"/>
                        <a:gd name="connsiteY7" fmla="*/ 115215 h 857667"/>
                        <a:gd name="connsiteX8" fmla="*/ 1378040 w 4365938"/>
                        <a:gd name="connsiteY8" fmla="*/ 173170 h 857667"/>
                        <a:gd name="connsiteX9" fmla="*/ 1513268 w 4365938"/>
                        <a:gd name="connsiteY9" fmla="*/ 244004 h 857667"/>
                        <a:gd name="connsiteX10" fmla="*/ 1777285 w 4365938"/>
                        <a:gd name="connsiteY10" fmla="*/ 308398 h 857667"/>
                        <a:gd name="connsiteX11" fmla="*/ 2009105 w 4365938"/>
                        <a:gd name="connsiteY11" fmla="*/ 347035 h 857667"/>
                        <a:gd name="connsiteX12" fmla="*/ 2105696 w 4365938"/>
                        <a:gd name="connsiteY12" fmla="*/ 366353 h 857667"/>
                        <a:gd name="connsiteX13" fmla="*/ 2182969 w 4365938"/>
                        <a:gd name="connsiteY13" fmla="*/ 379232 h 857667"/>
                        <a:gd name="connsiteX14" fmla="*/ 2318198 w 4365938"/>
                        <a:gd name="connsiteY14" fmla="*/ 385671 h 857667"/>
                        <a:gd name="connsiteX15" fmla="*/ 2556457 w 4365938"/>
                        <a:gd name="connsiteY15" fmla="*/ 443626 h 857667"/>
                        <a:gd name="connsiteX16" fmla="*/ 2846231 w 4365938"/>
                        <a:gd name="connsiteY16" fmla="*/ 501581 h 857667"/>
                        <a:gd name="connsiteX17" fmla="*/ 3097369 w 4365938"/>
                        <a:gd name="connsiteY17" fmla="*/ 533778 h 857667"/>
                        <a:gd name="connsiteX18" fmla="*/ 3406462 w 4365938"/>
                        <a:gd name="connsiteY18" fmla="*/ 572415 h 857667"/>
                        <a:gd name="connsiteX19" fmla="*/ 3709116 w 4365938"/>
                        <a:gd name="connsiteY19" fmla="*/ 585294 h 857667"/>
                        <a:gd name="connsiteX20" fmla="*/ 3979572 w 4365938"/>
                        <a:gd name="connsiteY20" fmla="*/ 591733 h 857667"/>
                        <a:gd name="connsiteX21" fmla="*/ 4101921 w 4365938"/>
                        <a:gd name="connsiteY21" fmla="*/ 591733 h 857667"/>
                        <a:gd name="connsiteX22" fmla="*/ 4237150 w 4365938"/>
                        <a:gd name="connsiteY22" fmla="*/ 714083 h 857667"/>
                        <a:gd name="connsiteX23" fmla="*/ 4314423 w 4365938"/>
                        <a:gd name="connsiteY23" fmla="*/ 746280 h 857667"/>
                        <a:gd name="connsiteX24" fmla="*/ 4365938 w 4365938"/>
                        <a:gd name="connsiteY24" fmla="*/ 746280 h 8576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4365938" h="857667">
                          <a:moveTo>
                            <a:pt x="0" y="63700"/>
                          </a:moveTo>
                          <a:cubicBezTo>
                            <a:pt x="112690" y="39552"/>
                            <a:pt x="225380" y="15404"/>
                            <a:pt x="296214" y="5745"/>
                          </a:cubicBezTo>
                          <a:cubicBezTo>
                            <a:pt x="367048" y="-3914"/>
                            <a:pt x="370268" y="379"/>
                            <a:pt x="425003" y="5745"/>
                          </a:cubicBezTo>
                          <a:cubicBezTo>
                            <a:pt x="479738" y="11111"/>
                            <a:pt x="569891" y="30429"/>
                            <a:pt x="624626" y="37942"/>
                          </a:cubicBezTo>
                          <a:cubicBezTo>
                            <a:pt x="679361" y="45455"/>
                            <a:pt x="705118" y="39015"/>
                            <a:pt x="753414" y="50821"/>
                          </a:cubicBezTo>
                          <a:cubicBezTo>
                            <a:pt x="801710" y="62627"/>
                            <a:pt x="871470" y="98044"/>
                            <a:pt x="914400" y="108776"/>
                          </a:cubicBezTo>
                          <a:cubicBezTo>
                            <a:pt x="957330" y="119508"/>
                            <a:pt x="973429" y="114142"/>
                            <a:pt x="1010992" y="115215"/>
                          </a:cubicBezTo>
                          <a:cubicBezTo>
                            <a:pt x="1048555" y="116288"/>
                            <a:pt x="1078606" y="105556"/>
                            <a:pt x="1139781" y="115215"/>
                          </a:cubicBezTo>
                          <a:cubicBezTo>
                            <a:pt x="1200956" y="124874"/>
                            <a:pt x="1315792" y="151705"/>
                            <a:pt x="1378040" y="173170"/>
                          </a:cubicBezTo>
                          <a:cubicBezTo>
                            <a:pt x="1440288" y="194635"/>
                            <a:pt x="1446727" y="221466"/>
                            <a:pt x="1513268" y="244004"/>
                          </a:cubicBezTo>
                          <a:cubicBezTo>
                            <a:pt x="1579809" y="266542"/>
                            <a:pt x="1694645" y="291226"/>
                            <a:pt x="1777285" y="308398"/>
                          </a:cubicBezTo>
                          <a:cubicBezTo>
                            <a:pt x="1859925" y="325570"/>
                            <a:pt x="1954370" y="337376"/>
                            <a:pt x="2009105" y="347035"/>
                          </a:cubicBezTo>
                          <a:cubicBezTo>
                            <a:pt x="2063840" y="356694"/>
                            <a:pt x="2076719" y="360987"/>
                            <a:pt x="2105696" y="366353"/>
                          </a:cubicBezTo>
                          <a:cubicBezTo>
                            <a:pt x="2134673" y="371719"/>
                            <a:pt x="2147552" y="376012"/>
                            <a:pt x="2182969" y="379232"/>
                          </a:cubicBezTo>
                          <a:cubicBezTo>
                            <a:pt x="2218386" y="382452"/>
                            <a:pt x="2255950" y="374939"/>
                            <a:pt x="2318198" y="385671"/>
                          </a:cubicBezTo>
                          <a:cubicBezTo>
                            <a:pt x="2380446" y="396403"/>
                            <a:pt x="2468452" y="424308"/>
                            <a:pt x="2556457" y="443626"/>
                          </a:cubicBezTo>
                          <a:cubicBezTo>
                            <a:pt x="2644462" y="462944"/>
                            <a:pt x="2756079" y="486556"/>
                            <a:pt x="2846231" y="501581"/>
                          </a:cubicBezTo>
                          <a:cubicBezTo>
                            <a:pt x="2936383" y="516606"/>
                            <a:pt x="3097369" y="533778"/>
                            <a:pt x="3097369" y="533778"/>
                          </a:cubicBezTo>
                          <a:cubicBezTo>
                            <a:pt x="3190741" y="545584"/>
                            <a:pt x="3304504" y="563829"/>
                            <a:pt x="3406462" y="572415"/>
                          </a:cubicBezTo>
                          <a:cubicBezTo>
                            <a:pt x="3508420" y="581001"/>
                            <a:pt x="3709116" y="585294"/>
                            <a:pt x="3709116" y="585294"/>
                          </a:cubicBezTo>
                          <a:lnTo>
                            <a:pt x="3979572" y="591733"/>
                          </a:lnTo>
                          <a:cubicBezTo>
                            <a:pt x="4045040" y="592806"/>
                            <a:pt x="4058991" y="571341"/>
                            <a:pt x="4101921" y="591733"/>
                          </a:cubicBezTo>
                          <a:cubicBezTo>
                            <a:pt x="4144851" y="612125"/>
                            <a:pt x="4201733" y="688325"/>
                            <a:pt x="4237150" y="714083"/>
                          </a:cubicBezTo>
                          <a:cubicBezTo>
                            <a:pt x="4272567" y="739841"/>
                            <a:pt x="4292958" y="740914"/>
                            <a:pt x="4314423" y="746280"/>
                          </a:cubicBezTo>
                          <a:cubicBezTo>
                            <a:pt x="4335888" y="751646"/>
                            <a:pt x="4357352" y="994198"/>
                            <a:pt x="4365938" y="74628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4" name="Freeform: Shape 87">
                      <a:extLst>
                        <a:ext uri="{FF2B5EF4-FFF2-40B4-BE49-F238E27FC236}">
                          <a16:creationId xmlns:a16="http://schemas.microsoft.com/office/drawing/2014/main" id="{E64AB25C-4C38-CD15-15BB-E2858A4C5A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7617" y="4887532"/>
                      <a:ext cx="746975" cy="579550"/>
                    </a:xfrm>
                    <a:custGeom>
                      <a:avLst/>
                      <a:gdLst>
                        <a:gd name="connsiteX0" fmla="*/ 0 w 746975"/>
                        <a:gd name="connsiteY0" fmla="*/ 579550 h 579550"/>
                        <a:gd name="connsiteX1" fmla="*/ 0 w 746975"/>
                        <a:gd name="connsiteY1" fmla="*/ 0 h 579550"/>
                        <a:gd name="connsiteX2" fmla="*/ 251138 w 746975"/>
                        <a:gd name="connsiteY2" fmla="*/ 51516 h 579550"/>
                        <a:gd name="connsiteX3" fmla="*/ 354169 w 746975"/>
                        <a:gd name="connsiteY3" fmla="*/ 64395 h 579550"/>
                        <a:gd name="connsiteX4" fmla="*/ 528034 w 746975"/>
                        <a:gd name="connsiteY4" fmla="*/ 122350 h 579550"/>
                        <a:gd name="connsiteX5" fmla="*/ 585989 w 746975"/>
                        <a:gd name="connsiteY5" fmla="*/ 160986 h 579550"/>
                        <a:gd name="connsiteX6" fmla="*/ 701898 w 746975"/>
                        <a:gd name="connsiteY6" fmla="*/ 289775 h 579550"/>
                        <a:gd name="connsiteX7" fmla="*/ 746975 w 746975"/>
                        <a:gd name="connsiteY7" fmla="*/ 328412 h 579550"/>
                        <a:gd name="connsiteX8" fmla="*/ 740535 w 746975"/>
                        <a:gd name="connsiteY8" fmla="*/ 405685 h 579550"/>
                        <a:gd name="connsiteX9" fmla="*/ 624625 w 746975"/>
                        <a:gd name="connsiteY9" fmla="*/ 450761 h 579550"/>
                        <a:gd name="connsiteX10" fmla="*/ 547352 w 746975"/>
                        <a:gd name="connsiteY10" fmla="*/ 463640 h 579550"/>
                        <a:gd name="connsiteX11" fmla="*/ 405684 w 746975"/>
                        <a:gd name="connsiteY11" fmla="*/ 463640 h 579550"/>
                        <a:gd name="connsiteX12" fmla="*/ 276896 w 746975"/>
                        <a:gd name="connsiteY12" fmla="*/ 470079 h 579550"/>
                        <a:gd name="connsiteX13" fmla="*/ 83713 w 746975"/>
                        <a:gd name="connsiteY13" fmla="*/ 521595 h 579550"/>
                        <a:gd name="connsiteX14" fmla="*/ 0 w 746975"/>
                        <a:gd name="connsiteY14" fmla="*/ 579550 h 579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46975" h="579550">
                          <a:moveTo>
                            <a:pt x="0" y="579550"/>
                          </a:moveTo>
                          <a:lnTo>
                            <a:pt x="0" y="0"/>
                          </a:lnTo>
                          <a:lnTo>
                            <a:pt x="251138" y="51516"/>
                          </a:lnTo>
                          <a:lnTo>
                            <a:pt x="354169" y="64395"/>
                          </a:lnTo>
                          <a:lnTo>
                            <a:pt x="528034" y="122350"/>
                          </a:lnTo>
                          <a:lnTo>
                            <a:pt x="585989" y="160986"/>
                          </a:lnTo>
                          <a:lnTo>
                            <a:pt x="701898" y="289775"/>
                          </a:lnTo>
                          <a:lnTo>
                            <a:pt x="746975" y="328412"/>
                          </a:lnTo>
                          <a:lnTo>
                            <a:pt x="740535" y="405685"/>
                          </a:lnTo>
                          <a:lnTo>
                            <a:pt x="624625" y="450761"/>
                          </a:lnTo>
                          <a:lnTo>
                            <a:pt x="547352" y="463640"/>
                          </a:lnTo>
                          <a:lnTo>
                            <a:pt x="405684" y="463640"/>
                          </a:lnTo>
                          <a:lnTo>
                            <a:pt x="276896" y="470079"/>
                          </a:lnTo>
                          <a:lnTo>
                            <a:pt x="83713" y="521595"/>
                          </a:lnTo>
                          <a:lnTo>
                            <a:pt x="0" y="579550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5" name="Freeform: Shape 90">
                      <a:extLst>
                        <a:ext uri="{FF2B5EF4-FFF2-40B4-BE49-F238E27FC236}">
                          <a16:creationId xmlns:a16="http://schemas.microsoft.com/office/drawing/2014/main" id="{C9B6A237-69F1-0355-EF74-312FC44F4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6789" y="5093594"/>
                      <a:ext cx="1410236" cy="605307"/>
                    </a:xfrm>
                    <a:custGeom>
                      <a:avLst/>
                      <a:gdLst>
                        <a:gd name="connsiteX0" fmla="*/ 0 w 1410236"/>
                        <a:gd name="connsiteY0" fmla="*/ 141668 h 605307"/>
                        <a:gd name="connsiteX1" fmla="*/ 115910 w 1410236"/>
                        <a:gd name="connsiteY1" fmla="*/ 64395 h 605307"/>
                        <a:gd name="connsiteX2" fmla="*/ 218941 w 1410236"/>
                        <a:gd name="connsiteY2" fmla="*/ 45076 h 605307"/>
                        <a:gd name="connsiteX3" fmla="*/ 315532 w 1410236"/>
                        <a:gd name="connsiteY3" fmla="*/ 25758 h 605307"/>
                        <a:gd name="connsiteX4" fmla="*/ 624625 w 1410236"/>
                        <a:gd name="connsiteY4" fmla="*/ 0 h 605307"/>
                        <a:gd name="connsiteX5" fmla="*/ 759853 w 1410236"/>
                        <a:gd name="connsiteY5" fmla="*/ 6440 h 605307"/>
                        <a:gd name="connsiteX6" fmla="*/ 837126 w 1410236"/>
                        <a:gd name="connsiteY6" fmla="*/ 25758 h 605307"/>
                        <a:gd name="connsiteX7" fmla="*/ 1004552 w 1410236"/>
                        <a:gd name="connsiteY7" fmla="*/ 109471 h 605307"/>
                        <a:gd name="connsiteX8" fmla="*/ 1062507 w 1410236"/>
                        <a:gd name="connsiteY8" fmla="*/ 128789 h 605307"/>
                        <a:gd name="connsiteX9" fmla="*/ 1139780 w 1410236"/>
                        <a:gd name="connsiteY9" fmla="*/ 167426 h 605307"/>
                        <a:gd name="connsiteX10" fmla="*/ 1217053 w 1410236"/>
                        <a:gd name="connsiteY10" fmla="*/ 206062 h 605307"/>
                        <a:gd name="connsiteX11" fmla="*/ 1320084 w 1410236"/>
                        <a:gd name="connsiteY11" fmla="*/ 296214 h 605307"/>
                        <a:gd name="connsiteX12" fmla="*/ 1410236 w 1410236"/>
                        <a:gd name="connsiteY12" fmla="*/ 399245 h 605307"/>
                        <a:gd name="connsiteX13" fmla="*/ 1410236 w 1410236"/>
                        <a:gd name="connsiteY13" fmla="*/ 476519 h 605307"/>
                        <a:gd name="connsiteX14" fmla="*/ 1332963 w 1410236"/>
                        <a:gd name="connsiteY14" fmla="*/ 566671 h 605307"/>
                        <a:gd name="connsiteX15" fmla="*/ 1255690 w 1410236"/>
                        <a:gd name="connsiteY15" fmla="*/ 566671 h 605307"/>
                        <a:gd name="connsiteX16" fmla="*/ 1133341 w 1410236"/>
                        <a:gd name="connsiteY16" fmla="*/ 605307 h 605307"/>
                        <a:gd name="connsiteX17" fmla="*/ 998112 w 1410236"/>
                        <a:gd name="connsiteY17" fmla="*/ 585989 h 605307"/>
                        <a:gd name="connsiteX18" fmla="*/ 727656 w 1410236"/>
                        <a:gd name="connsiteY18" fmla="*/ 585989 h 605307"/>
                        <a:gd name="connsiteX19" fmla="*/ 579549 w 1410236"/>
                        <a:gd name="connsiteY19" fmla="*/ 566671 h 605307"/>
                        <a:gd name="connsiteX20" fmla="*/ 444321 w 1410236"/>
                        <a:gd name="connsiteY20" fmla="*/ 489398 h 605307"/>
                        <a:gd name="connsiteX21" fmla="*/ 321972 w 1410236"/>
                        <a:gd name="connsiteY21" fmla="*/ 412124 h 605307"/>
                        <a:gd name="connsiteX22" fmla="*/ 70834 w 1410236"/>
                        <a:gd name="connsiteY22" fmla="*/ 315533 h 605307"/>
                        <a:gd name="connsiteX23" fmla="*/ 0 w 1410236"/>
                        <a:gd name="connsiteY23" fmla="*/ 141668 h 605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410236" h="605307">
                          <a:moveTo>
                            <a:pt x="0" y="141668"/>
                          </a:moveTo>
                          <a:lnTo>
                            <a:pt x="115910" y="64395"/>
                          </a:lnTo>
                          <a:lnTo>
                            <a:pt x="218941" y="45076"/>
                          </a:lnTo>
                          <a:lnTo>
                            <a:pt x="315532" y="25758"/>
                          </a:lnTo>
                          <a:lnTo>
                            <a:pt x="624625" y="0"/>
                          </a:lnTo>
                          <a:lnTo>
                            <a:pt x="759853" y="6440"/>
                          </a:lnTo>
                          <a:cubicBezTo>
                            <a:pt x="832758" y="26323"/>
                            <a:pt x="806213" y="25758"/>
                            <a:pt x="837126" y="25758"/>
                          </a:cubicBezTo>
                          <a:lnTo>
                            <a:pt x="1004552" y="109471"/>
                          </a:lnTo>
                          <a:lnTo>
                            <a:pt x="1062507" y="128789"/>
                          </a:lnTo>
                          <a:lnTo>
                            <a:pt x="1139780" y="167426"/>
                          </a:lnTo>
                          <a:lnTo>
                            <a:pt x="1217053" y="206062"/>
                          </a:lnTo>
                          <a:lnTo>
                            <a:pt x="1320084" y="296214"/>
                          </a:lnTo>
                          <a:lnTo>
                            <a:pt x="1410236" y="399245"/>
                          </a:lnTo>
                          <a:lnTo>
                            <a:pt x="1410236" y="476519"/>
                          </a:lnTo>
                          <a:lnTo>
                            <a:pt x="1332963" y="566671"/>
                          </a:lnTo>
                          <a:lnTo>
                            <a:pt x="1255690" y="566671"/>
                          </a:lnTo>
                          <a:lnTo>
                            <a:pt x="1133341" y="605307"/>
                          </a:lnTo>
                          <a:lnTo>
                            <a:pt x="998112" y="585989"/>
                          </a:lnTo>
                          <a:lnTo>
                            <a:pt x="727656" y="585989"/>
                          </a:lnTo>
                          <a:lnTo>
                            <a:pt x="579549" y="566671"/>
                          </a:lnTo>
                          <a:lnTo>
                            <a:pt x="444321" y="489398"/>
                          </a:lnTo>
                          <a:lnTo>
                            <a:pt x="321972" y="412124"/>
                          </a:lnTo>
                          <a:lnTo>
                            <a:pt x="70834" y="315533"/>
                          </a:lnTo>
                          <a:lnTo>
                            <a:pt x="0" y="141668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6" name="Freeform: Shape 91">
                      <a:extLst>
                        <a:ext uri="{FF2B5EF4-FFF2-40B4-BE49-F238E27FC236}">
                          <a16:creationId xmlns:a16="http://schemas.microsoft.com/office/drawing/2014/main" id="{E1C5D91F-712A-F19C-FAEA-27512F38F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99721" y="5422605"/>
                      <a:ext cx="2154865" cy="652130"/>
                    </a:xfrm>
                    <a:custGeom>
                      <a:avLst/>
                      <a:gdLst>
                        <a:gd name="connsiteX0" fmla="*/ 0 w 2154865"/>
                        <a:gd name="connsiteY0" fmla="*/ 120502 h 652130"/>
                        <a:gd name="connsiteX1" fmla="*/ 219739 w 2154865"/>
                        <a:gd name="connsiteY1" fmla="*/ 42530 h 652130"/>
                        <a:gd name="connsiteX2" fmla="*/ 361507 w 2154865"/>
                        <a:gd name="connsiteY2" fmla="*/ 0 h 652130"/>
                        <a:gd name="connsiteX3" fmla="*/ 666307 w 2154865"/>
                        <a:gd name="connsiteY3" fmla="*/ 7088 h 652130"/>
                        <a:gd name="connsiteX4" fmla="*/ 1006549 w 2154865"/>
                        <a:gd name="connsiteY4" fmla="*/ 14176 h 652130"/>
                        <a:gd name="connsiteX5" fmla="*/ 1346791 w 2154865"/>
                        <a:gd name="connsiteY5" fmla="*/ 49618 h 652130"/>
                        <a:gd name="connsiteX6" fmla="*/ 1410586 w 2154865"/>
                        <a:gd name="connsiteY6" fmla="*/ 56707 h 652130"/>
                        <a:gd name="connsiteX7" fmla="*/ 1637414 w 2154865"/>
                        <a:gd name="connsiteY7" fmla="*/ 120502 h 652130"/>
                        <a:gd name="connsiteX8" fmla="*/ 1708298 w 2154865"/>
                        <a:gd name="connsiteY8" fmla="*/ 134679 h 652130"/>
                        <a:gd name="connsiteX9" fmla="*/ 1899684 w 2154865"/>
                        <a:gd name="connsiteY9" fmla="*/ 205562 h 652130"/>
                        <a:gd name="connsiteX10" fmla="*/ 1984744 w 2154865"/>
                        <a:gd name="connsiteY10" fmla="*/ 269358 h 652130"/>
                        <a:gd name="connsiteX11" fmla="*/ 2027274 w 2154865"/>
                        <a:gd name="connsiteY11" fmla="*/ 333153 h 652130"/>
                        <a:gd name="connsiteX12" fmla="*/ 2126512 w 2154865"/>
                        <a:gd name="connsiteY12" fmla="*/ 396948 h 652130"/>
                        <a:gd name="connsiteX13" fmla="*/ 2154865 w 2154865"/>
                        <a:gd name="connsiteY13" fmla="*/ 517451 h 652130"/>
                        <a:gd name="connsiteX14" fmla="*/ 2154865 w 2154865"/>
                        <a:gd name="connsiteY14" fmla="*/ 538716 h 652130"/>
                        <a:gd name="connsiteX15" fmla="*/ 1970567 w 2154865"/>
                        <a:gd name="connsiteY15" fmla="*/ 609600 h 652130"/>
                        <a:gd name="connsiteX16" fmla="*/ 1722474 w 2154865"/>
                        <a:gd name="connsiteY16" fmla="*/ 652130 h 652130"/>
                        <a:gd name="connsiteX17" fmla="*/ 1481470 w 2154865"/>
                        <a:gd name="connsiteY17" fmla="*/ 574158 h 652130"/>
                        <a:gd name="connsiteX18" fmla="*/ 1226288 w 2154865"/>
                        <a:gd name="connsiteY18" fmla="*/ 538716 h 652130"/>
                        <a:gd name="connsiteX19" fmla="*/ 765544 w 2154865"/>
                        <a:gd name="connsiteY19" fmla="*/ 517451 h 652130"/>
                        <a:gd name="connsiteX20" fmla="*/ 545805 w 2154865"/>
                        <a:gd name="connsiteY20" fmla="*/ 446567 h 652130"/>
                        <a:gd name="connsiteX21" fmla="*/ 375684 w 2154865"/>
                        <a:gd name="connsiteY21" fmla="*/ 340242 h 652130"/>
                        <a:gd name="connsiteX22" fmla="*/ 205563 w 2154865"/>
                        <a:gd name="connsiteY22" fmla="*/ 276446 h 652130"/>
                        <a:gd name="connsiteX23" fmla="*/ 0 w 2154865"/>
                        <a:gd name="connsiteY23" fmla="*/ 120502 h 6521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154865" h="652130">
                          <a:moveTo>
                            <a:pt x="0" y="120502"/>
                          </a:moveTo>
                          <a:lnTo>
                            <a:pt x="219739" y="42530"/>
                          </a:lnTo>
                          <a:lnTo>
                            <a:pt x="361507" y="0"/>
                          </a:lnTo>
                          <a:lnTo>
                            <a:pt x="666307" y="7088"/>
                          </a:lnTo>
                          <a:lnTo>
                            <a:pt x="1006549" y="14176"/>
                          </a:lnTo>
                          <a:lnTo>
                            <a:pt x="1346791" y="49618"/>
                          </a:lnTo>
                          <a:lnTo>
                            <a:pt x="1410586" y="56707"/>
                          </a:lnTo>
                          <a:lnTo>
                            <a:pt x="1637414" y="120502"/>
                          </a:lnTo>
                          <a:lnTo>
                            <a:pt x="1708298" y="134679"/>
                          </a:lnTo>
                          <a:lnTo>
                            <a:pt x="1899684" y="205562"/>
                          </a:lnTo>
                          <a:lnTo>
                            <a:pt x="1984744" y="269358"/>
                          </a:lnTo>
                          <a:lnTo>
                            <a:pt x="2027274" y="333153"/>
                          </a:lnTo>
                          <a:lnTo>
                            <a:pt x="2126512" y="396948"/>
                          </a:lnTo>
                          <a:lnTo>
                            <a:pt x="2154865" y="517451"/>
                          </a:lnTo>
                          <a:lnTo>
                            <a:pt x="2154865" y="538716"/>
                          </a:lnTo>
                          <a:lnTo>
                            <a:pt x="1970567" y="609600"/>
                          </a:lnTo>
                          <a:lnTo>
                            <a:pt x="1722474" y="652130"/>
                          </a:lnTo>
                          <a:lnTo>
                            <a:pt x="1481470" y="574158"/>
                          </a:lnTo>
                          <a:lnTo>
                            <a:pt x="1226288" y="538716"/>
                          </a:lnTo>
                          <a:lnTo>
                            <a:pt x="765544" y="517451"/>
                          </a:lnTo>
                          <a:lnTo>
                            <a:pt x="545805" y="446567"/>
                          </a:lnTo>
                          <a:lnTo>
                            <a:pt x="375684" y="340242"/>
                          </a:lnTo>
                          <a:lnTo>
                            <a:pt x="205563" y="276446"/>
                          </a:lnTo>
                          <a:lnTo>
                            <a:pt x="0" y="120502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alpha val="2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7" name="Freeform: Shape 94">
                      <a:extLst>
                        <a:ext uri="{FF2B5EF4-FFF2-40B4-BE49-F238E27FC236}">
                          <a16:creationId xmlns:a16="http://schemas.microsoft.com/office/drawing/2014/main" id="{173502D1-F41C-404D-2F28-7F4BB5006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6502" y="6103088"/>
                      <a:ext cx="4380614" cy="290624"/>
                    </a:xfrm>
                    <a:custGeom>
                      <a:avLst/>
                      <a:gdLst>
                        <a:gd name="connsiteX0" fmla="*/ 0 w 4380614"/>
                        <a:gd name="connsiteY0" fmla="*/ 290624 h 290624"/>
                        <a:gd name="connsiteX1" fmla="*/ 63796 w 4380614"/>
                        <a:gd name="connsiteY1" fmla="*/ 233917 h 290624"/>
                        <a:gd name="connsiteX2" fmla="*/ 99238 w 4380614"/>
                        <a:gd name="connsiteY2" fmla="*/ 219740 h 290624"/>
                        <a:gd name="connsiteX3" fmla="*/ 233917 w 4380614"/>
                        <a:gd name="connsiteY3" fmla="*/ 198475 h 290624"/>
                        <a:gd name="connsiteX4" fmla="*/ 418214 w 4380614"/>
                        <a:gd name="connsiteY4" fmla="*/ 177210 h 290624"/>
                        <a:gd name="connsiteX5" fmla="*/ 510363 w 4380614"/>
                        <a:gd name="connsiteY5" fmla="*/ 184298 h 290624"/>
                        <a:gd name="connsiteX6" fmla="*/ 630865 w 4380614"/>
                        <a:gd name="connsiteY6" fmla="*/ 205563 h 290624"/>
                        <a:gd name="connsiteX7" fmla="*/ 673396 w 4380614"/>
                        <a:gd name="connsiteY7" fmla="*/ 219740 h 290624"/>
                        <a:gd name="connsiteX8" fmla="*/ 673396 w 4380614"/>
                        <a:gd name="connsiteY8" fmla="*/ 262270 h 290624"/>
                        <a:gd name="connsiteX9" fmla="*/ 715926 w 4380614"/>
                        <a:gd name="connsiteY9" fmla="*/ 283535 h 290624"/>
                        <a:gd name="connsiteX10" fmla="*/ 843517 w 4380614"/>
                        <a:gd name="connsiteY10" fmla="*/ 241005 h 290624"/>
                        <a:gd name="connsiteX11" fmla="*/ 935665 w 4380614"/>
                        <a:gd name="connsiteY11" fmla="*/ 191386 h 290624"/>
                        <a:gd name="connsiteX12" fmla="*/ 1013638 w 4380614"/>
                        <a:gd name="connsiteY12" fmla="*/ 170121 h 290624"/>
                        <a:gd name="connsiteX13" fmla="*/ 1254642 w 4380614"/>
                        <a:gd name="connsiteY13" fmla="*/ 155945 h 290624"/>
                        <a:gd name="connsiteX14" fmla="*/ 1332614 w 4380614"/>
                        <a:gd name="connsiteY14" fmla="*/ 155945 h 290624"/>
                        <a:gd name="connsiteX15" fmla="*/ 1545265 w 4380614"/>
                        <a:gd name="connsiteY15" fmla="*/ 134679 h 290624"/>
                        <a:gd name="connsiteX16" fmla="*/ 1630326 w 4380614"/>
                        <a:gd name="connsiteY16" fmla="*/ 127591 h 290624"/>
                        <a:gd name="connsiteX17" fmla="*/ 1722475 w 4380614"/>
                        <a:gd name="connsiteY17" fmla="*/ 127591 h 290624"/>
                        <a:gd name="connsiteX18" fmla="*/ 1828800 w 4380614"/>
                        <a:gd name="connsiteY18" fmla="*/ 141768 h 290624"/>
                        <a:gd name="connsiteX19" fmla="*/ 1956391 w 4380614"/>
                        <a:gd name="connsiteY19" fmla="*/ 177210 h 290624"/>
                        <a:gd name="connsiteX20" fmla="*/ 2020186 w 4380614"/>
                        <a:gd name="connsiteY20" fmla="*/ 226828 h 290624"/>
                        <a:gd name="connsiteX21" fmla="*/ 2105247 w 4380614"/>
                        <a:gd name="connsiteY21" fmla="*/ 262270 h 290624"/>
                        <a:gd name="connsiteX22" fmla="*/ 2147777 w 4380614"/>
                        <a:gd name="connsiteY22" fmla="*/ 283535 h 290624"/>
                        <a:gd name="connsiteX23" fmla="*/ 2268279 w 4380614"/>
                        <a:gd name="connsiteY23" fmla="*/ 255182 h 290624"/>
                        <a:gd name="connsiteX24" fmla="*/ 2445489 w 4380614"/>
                        <a:gd name="connsiteY24" fmla="*/ 233917 h 290624"/>
                        <a:gd name="connsiteX25" fmla="*/ 2523461 w 4380614"/>
                        <a:gd name="connsiteY25" fmla="*/ 219740 h 290624"/>
                        <a:gd name="connsiteX26" fmla="*/ 2693582 w 4380614"/>
                        <a:gd name="connsiteY26" fmla="*/ 212652 h 290624"/>
                        <a:gd name="connsiteX27" fmla="*/ 2806996 w 4380614"/>
                        <a:gd name="connsiteY27" fmla="*/ 212652 h 290624"/>
                        <a:gd name="connsiteX28" fmla="*/ 2906233 w 4380614"/>
                        <a:gd name="connsiteY28" fmla="*/ 226828 h 290624"/>
                        <a:gd name="connsiteX29" fmla="*/ 3033824 w 4380614"/>
                        <a:gd name="connsiteY29" fmla="*/ 226828 h 290624"/>
                        <a:gd name="connsiteX30" fmla="*/ 3161414 w 4380614"/>
                        <a:gd name="connsiteY30" fmla="*/ 233917 h 290624"/>
                        <a:gd name="connsiteX31" fmla="*/ 3296093 w 4380614"/>
                        <a:gd name="connsiteY31" fmla="*/ 191386 h 290624"/>
                        <a:gd name="connsiteX32" fmla="*/ 3359889 w 4380614"/>
                        <a:gd name="connsiteY32" fmla="*/ 177210 h 290624"/>
                        <a:gd name="connsiteX33" fmla="*/ 3530010 w 4380614"/>
                        <a:gd name="connsiteY33" fmla="*/ 148856 h 290624"/>
                        <a:gd name="connsiteX34" fmla="*/ 3636335 w 4380614"/>
                        <a:gd name="connsiteY34" fmla="*/ 134679 h 290624"/>
                        <a:gd name="connsiteX35" fmla="*/ 3820633 w 4380614"/>
                        <a:gd name="connsiteY35" fmla="*/ 163033 h 290624"/>
                        <a:gd name="connsiteX36" fmla="*/ 3997842 w 4380614"/>
                        <a:gd name="connsiteY36" fmla="*/ 148856 h 290624"/>
                        <a:gd name="connsiteX37" fmla="*/ 4097079 w 4380614"/>
                        <a:gd name="connsiteY37" fmla="*/ 134679 h 290624"/>
                        <a:gd name="connsiteX38" fmla="*/ 4245935 w 4380614"/>
                        <a:gd name="connsiteY38" fmla="*/ 70884 h 290624"/>
                        <a:gd name="connsiteX39" fmla="*/ 4309731 w 4380614"/>
                        <a:gd name="connsiteY39" fmla="*/ 28354 h 290624"/>
                        <a:gd name="connsiteX40" fmla="*/ 4380614 w 4380614"/>
                        <a:gd name="connsiteY40" fmla="*/ 0 h 290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4380614" h="290624">
                          <a:moveTo>
                            <a:pt x="0" y="290624"/>
                          </a:moveTo>
                          <a:cubicBezTo>
                            <a:pt x="21265" y="271722"/>
                            <a:pt x="47256" y="245731"/>
                            <a:pt x="63796" y="233917"/>
                          </a:cubicBezTo>
                          <a:cubicBezTo>
                            <a:pt x="80336" y="222103"/>
                            <a:pt x="70885" y="225647"/>
                            <a:pt x="99238" y="219740"/>
                          </a:cubicBezTo>
                          <a:cubicBezTo>
                            <a:pt x="127591" y="213833"/>
                            <a:pt x="180754" y="205563"/>
                            <a:pt x="233917" y="198475"/>
                          </a:cubicBezTo>
                          <a:cubicBezTo>
                            <a:pt x="287080" y="191387"/>
                            <a:pt x="372140" y="179573"/>
                            <a:pt x="418214" y="177210"/>
                          </a:cubicBezTo>
                          <a:cubicBezTo>
                            <a:pt x="464288" y="174847"/>
                            <a:pt x="474921" y="179573"/>
                            <a:pt x="510363" y="184298"/>
                          </a:cubicBezTo>
                          <a:cubicBezTo>
                            <a:pt x="545805" y="189023"/>
                            <a:pt x="603693" y="199656"/>
                            <a:pt x="630865" y="205563"/>
                          </a:cubicBezTo>
                          <a:cubicBezTo>
                            <a:pt x="658037" y="211470"/>
                            <a:pt x="666308" y="210289"/>
                            <a:pt x="673396" y="219740"/>
                          </a:cubicBezTo>
                          <a:cubicBezTo>
                            <a:pt x="680485" y="229191"/>
                            <a:pt x="666308" y="251638"/>
                            <a:pt x="673396" y="262270"/>
                          </a:cubicBezTo>
                          <a:cubicBezTo>
                            <a:pt x="680484" y="272902"/>
                            <a:pt x="687573" y="287079"/>
                            <a:pt x="715926" y="283535"/>
                          </a:cubicBezTo>
                          <a:cubicBezTo>
                            <a:pt x="744279" y="279991"/>
                            <a:pt x="806894" y="256363"/>
                            <a:pt x="843517" y="241005"/>
                          </a:cubicBezTo>
                          <a:cubicBezTo>
                            <a:pt x="880140" y="225647"/>
                            <a:pt x="907312" y="203200"/>
                            <a:pt x="935665" y="191386"/>
                          </a:cubicBezTo>
                          <a:cubicBezTo>
                            <a:pt x="964018" y="179572"/>
                            <a:pt x="960475" y="176028"/>
                            <a:pt x="1013638" y="170121"/>
                          </a:cubicBezTo>
                          <a:cubicBezTo>
                            <a:pt x="1066801" y="164214"/>
                            <a:pt x="1201480" y="158308"/>
                            <a:pt x="1254642" y="155945"/>
                          </a:cubicBezTo>
                          <a:cubicBezTo>
                            <a:pt x="1307804" y="153582"/>
                            <a:pt x="1284177" y="159489"/>
                            <a:pt x="1332614" y="155945"/>
                          </a:cubicBezTo>
                          <a:cubicBezTo>
                            <a:pt x="1381051" y="152401"/>
                            <a:pt x="1545265" y="134679"/>
                            <a:pt x="1545265" y="134679"/>
                          </a:cubicBezTo>
                          <a:cubicBezTo>
                            <a:pt x="1594884" y="129953"/>
                            <a:pt x="1600791" y="128772"/>
                            <a:pt x="1630326" y="127591"/>
                          </a:cubicBezTo>
                          <a:cubicBezTo>
                            <a:pt x="1659861" y="126410"/>
                            <a:pt x="1689396" y="125228"/>
                            <a:pt x="1722475" y="127591"/>
                          </a:cubicBezTo>
                          <a:cubicBezTo>
                            <a:pt x="1755554" y="129954"/>
                            <a:pt x="1789814" y="133498"/>
                            <a:pt x="1828800" y="141768"/>
                          </a:cubicBezTo>
                          <a:cubicBezTo>
                            <a:pt x="1867786" y="150038"/>
                            <a:pt x="1924493" y="163033"/>
                            <a:pt x="1956391" y="177210"/>
                          </a:cubicBezTo>
                          <a:cubicBezTo>
                            <a:pt x="1988289" y="191387"/>
                            <a:pt x="1995377" y="212651"/>
                            <a:pt x="2020186" y="226828"/>
                          </a:cubicBezTo>
                          <a:cubicBezTo>
                            <a:pt x="2044995" y="241005"/>
                            <a:pt x="2083982" y="252819"/>
                            <a:pt x="2105247" y="262270"/>
                          </a:cubicBezTo>
                          <a:cubicBezTo>
                            <a:pt x="2126512" y="271721"/>
                            <a:pt x="2120605" y="284716"/>
                            <a:pt x="2147777" y="283535"/>
                          </a:cubicBezTo>
                          <a:cubicBezTo>
                            <a:pt x="2174949" y="282354"/>
                            <a:pt x="2218660" y="263452"/>
                            <a:pt x="2268279" y="255182"/>
                          </a:cubicBezTo>
                          <a:cubicBezTo>
                            <a:pt x="2317898" y="246912"/>
                            <a:pt x="2402959" y="239824"/>
                            <a:pt x="2445489" y="233917"/>
                          </a:cubicBezTo>
                          <a:cubicBezTo>
                            <a:pt x="2488019" y="228010"/>
                            <a:pt x="2482112" y="223284"/>
                            <a:pt x="2523461" y="219740"/>
                          </a:cubicBezTo>
                          <a:cubicBezTo>
                            <a:pt x="2564810" y="216196"/>
                            <a:pt x="2646326" y="213833"/>
                            <a:pt x="2693582" y="212652"/>
                          </a:cubicBezTo>
                          <a:cubicBezTo>
                            <a:pt x="2740838" y="211471"/>
                            <a:pt x="2771554" y="210289"/>
                            <a:pt x="2806996" y="212652"/>
                          </a:cubicBezTo>
                          <a:cubicBezTo>
                            <a:pt x="2842438" y="215015"/>
                            <a:pt x="2868428" y="224465"/>
                            <a:pt x="2906233" y="226828"/>
                          </a:cubicBezTo>
                          <a:cubicBezTo>
                            <a:pt x="2944038" y="229191"/>
                            <a:pt x="2991294" y="225647"/>
                            <a:pt x="3033824" y="226828"/>
                          </a:cubicBezTo>
                          <a:cubicBezTo>
                            <a:pt x="3076354" y="228009"/>
                            <a:pt x="3117702" y="239824"/>
                            <a:pt x="3161414" y="233917"/>
                          </a:cubicBezTo>
                          <a:cubicBezTo>
                            <a:pt x="3205126" y="228010"/>
                            <a:pt x="3263014" y="200837"/>
                            <a:pt x="3296093" y="191386"/>
                          </a:cubicBezTo>
                          <a:cubicBezTo>
                            <a:pt x="3329172" y="181935"/>
                            <a:pt x="3320903" y="184298"/>
                            <a:pt x="3359889" y="177210"/>
                          </a:cubicBezTo>
                          <a:cubicBezTo>
                            <a:pt x="3398875" y="170122"/>
                            <a:pt x="3483936" y="155944"/>
                            <a:pt x="3530010" y="148856"/>
                          </a:cubicBezTo>
                          <a:cubicBezTo>
                            <a:pt x="3576084" y="141768"/>
                            <a:pt x="3587898" y="132316"/>
                            <a:pt x="3636335" y="134679"/>
                          </a:cubicBezTo>
                          <a:cubicBezTo>
                            <a:pt x="3684772" y="137042"/>
                            <a:pt x="3760382" y="160670"/>
                            <a:pt x="3820633" y="163033"/>
                          </a:cubicBezTo>
                          <a:cubicBezTo>
                            <a:pt x="3880884" y="165396"/>
                            <a:pt x="3951768" y="153582"/>
                            <a:pt x="3997842" y="148856"/>
                          </a:cubicBezTo>
                          <a:cubicBezTo>
                            <a:pt x="4043916" y="144130"/>
                            <a:pt x="4055730" y="147674"/>
                            <a:pt x="4097079" y="134679"/>
                          </a:cubicBezTo>
                          <a:cubicBezTo>
                            <a:pt x="4138428" y="121684"/>
                            <a:pt x="4210493" y="88605"/>
                            <a:pt x="4245935" y="70884"/>
                          </a:cubicBezTo>
                          <a:cubicBezTo>
                            <a:pt x="4281377" y="53163"/>
                            <a:pt x="4287285" y="40168"/>
                            <a:pt x="4309731" y="28354"/>
                          </a:cubicBezTo>
                          <a:cubicBezTo>
                            <a:pt x="4332177" y="16540"/>
                            <a:pt x="4338084" y="255181"/>
                            <a:pt x="4380614" y="0"/>
                          </a:cubicBezTo>
                        </a:path>
                      </a:pathLst>
                    </a:custGeom>
                    <a:ln w="28575"/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8" name="Isosceles Triangle 95">
                      <a:extLst>
                        <a:ext uri="{FF2B5EF4-FFF2-40B4-BE49-F238E27FC236}">
                          <a16:creationId xmlns:a16="http://schemas.microsoft.com/office/drawing/2014/main" id="{82E99C1C-1F59-585E-848D-E73F9B38850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0441058" y="5992392"/>
                      <a:ext cx="193183" cy="11640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19" name="TextBox 96">
                          <a:extLst>
                            <a:ext uri="{FF2B5EF4-FFF2-40B4-BE49-F238E27FC236}">
                              <a16:creationId xmlns:a16="http://schemas.microsoft.com/office/drawing/2014/main" id="{9DFC3FFE-4E1F-050A-CD88-A8F89B201E5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9692770" y="3652007"/>
                          <a:ext cx="225096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𝐸𝑥𝑝𝑒𝑐𝑡𝑒𝑑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𝐼𝑚𝑝𝑟𝑜𝑣𝑒𝑚𝑒𝑛𝑡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DEEF8C60-F0DE-E199-1CA6-26E3C5BC25B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9692770" y="3652007"/>
                          <a:ext cx="2250965" cy="369332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13333" t="-813" b="-157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06" name="Isosceles Triangle 4">
                    <a:extLst>
                      <a:ext uri="{FF2B5EF4-FFF2-40B4-BE49-F238E27FC236}">
                        <a16:creationId xmlns:a16="http://schemas.microsoft.com/office/drawing/2014/main" id="{AB858F82-8A66-8163-65D3-A2C9639990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624017" y="3156173"/>
                    <a:ext cx="183044" cy="109791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4" name="TextBox 5">
                      <a:extLst>
                        <a:ext uri="{FF2B5EF4-FFF2-40B4-BE49-F238E27FC236}">
                          <a16:creationId xmlns:a16="http://schemas.microsoft.com/office/drawing/2014/main" id="{4B12A058-D266-39F1-B995-FCFD44260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3821" y="6372103"/>
                      <a:ext cx="1880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𝑃𝑎𝑟𝑎𝑚𝑒𝑡𝑒𝑟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0497A00F-36AB-5A41-F7CD-03B4605C92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23821" y="6372103"/>
                      <a:ext cx="1880090" cy="369332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02" name="TextBox 189">
                <a:extLst>
                  <a:ext uri="{FF2B5EF4-FFF2-40B4-BE49-F238E27FC236}">
                    <a16:creationId xmlns:a16="http://schemas.microsoft.com/office/drawing/2014/main" id="{587B774D-AFF0-F2C0-5B15-9B06D612EF3E}"/>
                  </a:ext>
                </a:extLst>
              </p:cNvPr>
              <p:cNvSpPr txBox="1"/>
              <p:nvPr/>
            </p:nvSpPr>
            <p:spPr>
              <a:xfrm>
                <a:off x="7789513" y="1787858"/>
                <a:ext cx="2158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Physics-Agnostic</a:t>
                </a:r>
              </a:p>
            </p:txBody>
          </p:sp>
        </p:grpSp>
        <p:sp>
          <p:nvSpPr>
            <p:cNvPr id="2061" name="文本框 2060">
              <a:extLst>
                <a:ext uri="{FF2B5EF4-FFF2-40B4-BE49-F238E27FC236}">
                  <a16:creationId xmlns:a16="http://schemas.microsoft.com/office/drawing/2014/main" id="{52452247-AD4A-0FC1-CFE8-16431914B3EF}"/>
                </a:ext>
              </a:extLst>
            </p:cNvPr>
            <p:cNvSpPr txBox="1"/>
            <p:nvPr/>
          </p:nvSpPr>
          <p:spPr>
            <a:xfrm>
              <a:off x="9563563" y="2188126"/>
              <a:ext cx="121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Iteration 0</a:t>
              </a:r>
              <a:endParaRPr kumimoji="1" lang="zh-CN" altLang="en-US" dirty="0"/>
            </a:p>
          </p:txBody>
        </p:sp>
        <p:sp>
          <p:nvSpPr>
            <p:cNvPr id="2070" name="文本框 2069">
              <a:extLst>
                <a:ext uri="{FF2B5EF4-FFF2-40B4-BE49-F238E27FC236}">
                  <a16:creationId xmlns:a16="http://schemas.microsoft.com/office/drawing/2014/main" id="{D74D8387-AB4B-B2C0-299C-6942AC318ED1}"/>
                </a:ext>
              </a:extLst>
            </p:cNvPr>
            <p:cNvSpPr txBox="1"/>
            <p:nvPr/>
          </p:nvSpPr>
          <p:spPr>
            <a:xfrm>
              <a:off x="9563563" y="3675110"/>
              <a:ext cx="121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Iteration 1</a:t>
              </a:r>
              <a:endParaRPr kumimoji="1" lang="zh-CN" altLang="en-US" dirty="0"/>
            </a:p>
          </p:txBody>
        </p:sp>
        <p:sp>
          <p:nvSpPr>
            <p:cNvPr id="1600" name="文本框 1599">
              <a:extLst>
                <a:ext uri="{FF2B5EF4-FFF2-40B4-BE49-F238E27FC236}">
                  <a16:creationId xmlns:a16="http://schemas.microsoft.com/office/drawing/2014/main" id="{E26E95F7-6B42-C269-AE57-4D43DD9AD63B}"/>
                </a:ext>
              </a:extLst>
            </p:cNvPr>
            <p:cNvSpPr txBox="1"/>
            <p:nvPr/>
          </p:nvSpPr>
          <p:spPr>
            <a:xfrm>
              <a:off x="9581791" y="5160483"/>
              <a:ext cx="1211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Iteration 2</a:t>
              </a:r>
              <a:endParaRPr kumimoji="1" lang="zh-CN" altLang="en-US" dirty="0"/>
            </a:p>
          </p:txBody>
        </p:sp>
      </p:grpSp>
      <p:sp>
        <p:nvSpPr>
          <p:cNvPr id="1642" name="TextBox 16">
            <a:extLst>
              <a:ext uri="{FF2B5EF4-FFF2-40B4-BE49-F238E27FC236}">
                <a16:creationId xmlns:a16="http://schemas.microsoft.com/office/drawing/2014/main" id="{62331F9F-2BE5-1AA2-AEA6-1F8887C0ADA8}"/>
              </a:ext>
            </a:extLst>
          </p:cNvPr>
          <p:cNvSpPr txBox="1"/>
          <p:nvPr/>
        </p:nvSpPr>
        <p:spPr>
          <a:xfrm>
            <a:off x="11494951" y="22313104"/>
            <a:ext cx="406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Loss=target comb – current comb</a:t>
            </a:r>
          </a:p>
        </p:txBody>
      </p:sp>
      <p:sp>
        <p:nvSpPr>
          <p:cNvPr id="1643" name="文本框 32">
            <a:extLst>
              <a:ext uri="{FF2B5EF4-FFF2-40B4-BE49-F238E27FC236}">
                <a16:creationId xmlns:a16="http://schemas.microsoft.com/office/drawing/2014/main" id="{A03321C5-2E49-3D38-9F19-457FDCD03FFC}"/>
              </a:ext>
            </a:extLst>
          </p:cNvPr>
          <p:cNvSpPr txBox="1"/>
          <p:nvPr/>
        </p:nvSpPr>
        <p:spPr>
          <a:xfrm>
            <a:off x="20615371" y="21213974"/>
            <a:ext cx="169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Limit cycle condition</a:t>
            </a:r>
            <a:endParaRPr kumimoji="1" lang="zh-CN" altLang="en-US" sz="2400" dirty="0"/>
          </a:p>
        </p:txBody>
      </p:sp>
      <p:cxnSp>
        <p:nvCxnSpPr>
          <p:cNvPr id="1644" name="直线箭头连接符 31">
            <a:extLst>
              <a:ext uri="{FF2B5EF4-FFF2-40B4-BE49-F238E27FC236}">
                <a16:creationId xmlns:a16="http://schemas.microsoft.com/office/drawing/2014/main" id="{B4ABC978-36B0-C118-5FB0-536BFE25420F}"/>
              </a:ext>
            </a:extLst>
          </p:cNvPr>
          <p:cNvCxnSpPr/>
          <p:nvPr/>
        </p:nvCxnSpPr>
        <p:spPr>
          <a:xfrm flipH="1">
            <a:off x="19456789" y="21623437"/>
            <a:ext cx="124177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915" grpId="0" animBg="1"/>
      <p:bldP spid="1541" grpId="0"/>
      <p:bldP spid="1588" grpId="0"/>
      <p:bldP spid="1589" grpId="0" animBg="1"/>
      <p:bldP spid="1590" grpId="0" animBg="1"/>
      <p:bldP spid="1593" grpId="0"/>
      <p:bldP spid="1594" grpId="0"/>
      <p:bldP spid="1595" grpId="0"/>
      <p:bldP spid="1596" grpId="0"/>
      <p:bldP spid="1598" grpId="0"/>
      <p:bldP spid="1599" grpId="0"/>
      <p:bldP spid="1984" grpId="0"/>
      <p:bldP spid="1985" grpId="0"/>
      <p:bldP spid="1993" grpId="0"/>
      <p:bldP spid="1995" grpId="0"/>
      <p:bldP spid="1996" grpId="0"/>
      <p:bldP spid="1997" grpId="0"/>
      <p:bldP spid="1998" grpId="0"/>
      <p:bldP spid="1999" grpId="0"/>
      <p:bldP spid="2000" grpId="0"/>
      <p:bldP spid="2051" grpId="0"/>
      <p:bldP spid="1642" grpId="0"/>
      <p:bldP spid="164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29031</TotalTime>
  <Words>328</Words>
  <Application>Microsoft Macintosh PowerPoint</Application>
  <PresentationFormat>自定义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Cambria Math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 Dowling</dc:creator>
  <cp:lastModifiedBy>Zheming Li</cp:lastModifiedBy>
  <cp:revision>15</cp:revision>
  <dcterms:created xsi:type="dcterms:W3CDTF">2023-07-12T17:47:03Z</dcterms:created>
  <dcterms:modified xsi:type="dcterms:W3CDTF">2024-07-18T23:42:00Z</dcterms:modified>
</cp:coreProperties>
</file>