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4"/>
  </p:sldMasterIdLst>
  <p:notesMasterIdLst>
    <p:notesMasterId r:id="rId24"/>
  </p:notesMasterIdLst>
  <p:handoutMasterIdLst>
    <p:handoutMasterId r:id="rId25"/>
  </p:handoutMasterIdLst>
  <p:sldIdLst>
    <p:sldId id="265" r:id="rId5"/>
    <p:sldId id="266" r:id="rId6"/>
    <p:sldId id="267" r:id="rId7"/>
    <p:sldId id="269" r:id="rId8"/>
    <p:sldId id="268" r:id="rId9"/>
    <p:sldId id="270" r:id="rId10"/>
    <p:sldId id="278" r:id="rId11"/>
    <p:sldId id="276" r:id="rId12"/>
    <p:sldId id="277" r:id="rId13"/>
    <p:sldId id="283" r:id="rId14"/>
    <p:sldId id="279" r:id="rId15"/>
    <p:sldId id="280" r:id="rId16"/>
    <p:sldId id="289" r:id="rId17"/>
    <p:sldId id="271" r:id="rId18"/>
    <p:sldId id="281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5" autoAdjust="0"/>
    <p:restoredTop sz="96727" autoAdjust="0"/>
  </p:normalViewPr>
  <p:slideViewPr>
    <p:cSldViewPr snapToGrid="0" showGuides="1">
      <p:cViewPr varScale="1">
        <p:scale>
          <a:sx n="127" d="100"/>
          <a:sy n="127" d="100"/>
        </p:scale>
        <p:origin x="43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9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28C90-E591-4ABC-A84D-FD824F4A81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871F17-16BE-4884-8F09-C1CA77F3EAC4}">
      <dgm:prSet/>
      <dgm:spPr/>
      <dgm:t>
        <a:bodyPr/>
        <a:lstStyle/>
        <a:p>
          <a:r>
            <a:rPr lang="fr-FR"/>
            <a:t>Présentations </a:t>
          </a:r>
          <a:endParaRPr lang="en-US"/>
        </a:p>
      </dgm:t>
    </dgm:pt>
    <dgm:pt modelId="{05258B23-7A43-4D84-BE6C-21E070AF25C2}" type="parTrans" cxnId="{F6154F61-5D65-4FC4-9304-B741D2FFD46D}">
      <dgm:prSet/>
      <dgm:spPr/>
      <dgm:t>
        <a:bodyPr/>
        <a:lstStyle/>
        <a:p>
          <a:endParaRPr lang="en-US"/>
        </a:p>
      </dgm:t>
    </dgm:pt>
    <dgm:pt modelId="{77D04448-B2B1-4D09-9587-ACA1913CBFF5}" type="sibTrans" cxnId="{F6154F61-5D65-4FC4-9304-B741D2FFD46D}">
      <dgm:prSet/>
      <dgm:spPr/>
      <dgm:t>
        <a:bodyPr/>
        <a:lstStyle/>
        <a:p>
          <a:endParaRPr lang="en-US"/>
        </a:p>
      </dgm:t>
    </dgm:pt>
    <dgm:pt modelId="{9B62496E-BD9E-44CE-898A-1E010E2EAF65}">
      <dgm:prSet/>
      <dgm:spPr/>
      <dgm:t>
        <a:bodyPr/>
        <a:lstStyle/>
        <a:p>
          <a:r>
            <a:rPr lang="fr-FR"/>
            <a:t>Introduction au concept de qualité</a:t>
          </a:r>
          <a:endParaRPr lang="en-US"/>
        </a:p>
      </dgm:t>
    </dgm:pt>
    <dgm:pt modelId="{0CF8ADB0-9E67-47DE-8FF4-67B46162F066}" type="parTrans" cxnId="{4DDAF25F-B969-42FE-BB33-855394C6C862}">
      <dgm:prSet/>
      <dgm:spPr/>
      <dgm:t>
        <a:bodyPr/>
        <a:lstStyle/>
        <a:p>
          <a:endParaRPr lang="en-US"/>
        </a:p>
      </dgm:t>
    </dgm:pt>
    <dgm:pt modelId="{F9A2A5B2-C396-4F50-9BB0-9471FEF099B3}" type="sibTrans" cxnId="{4DDAF25F-B969-42FE-BB33-855394C6C862}">
      <dgm:prSet/>
      <dgm:spPr/>
      <dgm:t>
        <a:bodyPr/>
        <a:lstStyle/>
        <a:p>
          <a:endParaRPr lang="en-US"/>
        </a:p>
      </dgm:t>
    </dgm:pt>
    <dgm:pt modelId="{EAF5BF08-030F-4038-8858-E298CE225DF9}" type="pres">
      <dgm:prSet presAssocID="{ED128C90-E591-4ABC-A84D-FD824F4A81DE}" presName="linear" presStyleCnt="0">
        <dgm:presLayoutVars>
          <dgm:animLvl val="lvl"/>
          <dgm:resizeHandles val="exact"/>
        </dgm:presLayoutVars>
      </dgm:prSet>
      <dgm:spPr/>
    </dgm:pt>
    <dgm:pt modelId="{DADA59A9-953E-43E7-9812-5E6C34BA9099}" type="pres">
      <dgm:prSet presAssocID="{C8871F17-16BE-4884-8F09-C1CA77F3EA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F25F1E-0B25-4965-85B2-F690FDB848E0}" type="pres">
      <dgm:prSet presAssocID="{77D04448-B2B1-4D09-9587-ACA1913CBFF5}" presName="spacer" presStyleCnt="0"/>
      <dgm:spPr/>
    </dgm:pt>
    <dgm:pt modelId="{E6907257-350D-4514-BBC5-EFEDA0E73D47}" type="pres">
      <dgm:prSet presAssocID="{9B62496E-BD9E-44CE-898A-1E010E2EAF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DDAF25F-B969-42FE-BB33-855394C6C862}" srcId="{ED128C90-E591-4ABC-A84D-FD824F4A81DE}" destId="{9B62496E-BD9E-44CE-898A-1E010E2EAF65}" srcOrd="1" destOrd="0" parTransId="{0CF8ADB0-9E67-47DE-8FF4-67B46162F066}" sibTransId="{F9A2A5B2-C396-4F50-9BB0-9471FEF099B3}"/>
    <dgm:cxn modelId="{F6154F61-5D65-4FC4-9304-B741D2FFD46D}" srcId="{ED128C90-E591-4ABC-A84D-FD824F4A81DE}" destId="{C8871F17-16BE-4884-8F09-C1CA77F3EAC4}" srcOrd="0" destOrd="0" parTransId="{05258B23-7A43-4D84-BE6C-21E070AF25C2}" sibTransId="{77D04448-B2B1-4D09-9587-ACA1913CBFF5}"/>
    <dgm:cxn modelId="{560C4E86-091B-4835-85DE-A3895D7CA762}" type="presOf" srcId="{9B62496E-BD9E-44CE-898A-1E010E2EAF65}" destId="{E6907257-350D-4514-BBC5-EFEDA0E73D47}" srcOrd="0" destOrd="0" presId="urn:microsoft.com/office/officeart/2005/8/layout/vList2"/>
    <dgm:cxn modelId="{E30DD2A2-E798-494A-B968-07CFC47FA40C}" type="presOf" srcId="{C8871F17-16BE-4884-8F09-C1CA77F3EAC4}" destId="{DADA59A9-953E-43E7-9812-5E6C34BA9099}" srcOrd="0" destOrd="0" presId="urn:microsoft.com/office/officeart/2005/8/layout/vList2"/>
    <dgm:cxn modelId="{385AB4B0-2CEB-40F0-8C0B-9067C3CE18DB}" type="presOf" srcId="{ED128C90-E591-4ABC-A84D-FD824F4A81DE}" destId="{EAF5BF08-030F-4038-8858-E298CE225DF9}" srcOrd="0" destOrd="0" presId="urn:microsoft.com/office/officeart/2005/8/layout/vList2"/>
    <dgm:cxn modelId="{E0EACDED-39F6-4992-8A3F-8D8B4BF15741}" type="presParOf" srcId="{EAF5BF08-030F-4038-8858-E298CE225DF9}" destId="{DADA59A9-953E-43E7-9812-5E6C34BA9099}" srcOrd="0" destOrd="0" presId="urn:microsoft.com/office/officeart/2005/8/layout/vList2"/>
    <dgm:cxn modelId="{593D2975-78EC-4302-A40D-AAD1C3619F31}" type="presParOf" srcId="{EAF5BF08-030F-4038-8858-E298CE225DF9}" destId="{9FF25F1E-0B25-4965-85B2-F690FDB848E0}" srcOrd="1" destOrd="0" presId="urn:microsoft.com/office/officeart/2005/8/layout/vList2"/>
    <dgm:cxn modelId="{F338A62F-64E7-4522-B6A5-AA8B523EDB49}" type="presParOf" srcId="{EAF5BF08-030F-4038-8858-E298CE225DF9}" destId="{E6907257-350D-4514-BBC5-EFEDA0E73D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A59A9-953E-43E7-9812-5E6C34BA9099}">
      <dsp:nvSpPr>
        <dsp:cNvPr id="0" name=""/>
        <dsp:cNvSpPr/>
      </dsp:nvSpPr>
      <dsp:spPr>
        <a:xfrm>
          <a:off x="0" y="27614"/>
          <a:ext cx="5423378" cy="13308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Présentations </a:t>
          </a:r>
          <a:endParaRPr lang="en-US" sz="3500" kern="1200"/>
        </a:p>
      </dsp:txBody>
      <dsp:txXfrm>
        <a:off x="64968" y="92582"/>
        <a:ext cx="5293442" cy="1200938"/>
      </dsp:txXfrm>
    </dsp:sp>
    <dsp:sp modelId="{E6907257-350D-4514-BBC5-EFEDA0E73D47}">
      <dsp:nvSpPr>
        <dsp:cNvPr id="0" name=""/>
        <dsp:cNvSpPr/>
      </dsp:nvSpPr>
      <dsp:spPr>
        <a:xfrm>
          <a:off x="0" y="1459289"/>
          <a:ext cx="5423378" cy="1330874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Introduction au concept de qualité</a:t>
          </a:r>
          <a:endParaRPr lang="en-US" sz="3500" kern="1200"/>
        </a:p>
      </dsp:txBody>
      <dsp:txXfrm>
        <a:off x="64968" y="1524257"/>
        <a:ext cx="5293442" cy="1200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D3219A-75C0-4E09-81D8-07B08B329A80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885645-4090-46EC-B88C-5C997E9166C1}" type="datetime1">
              <a:rPr lang="fr-FR" noProof="0" smtClean="0"/>
              <a:t>08/06/2022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5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77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92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141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1245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2677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77963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noProof="0" smtClean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99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153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1A7A5D-B13D-49C4-B7F4-D583D6F53063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5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08/06/2022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13660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08/06/2022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2759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08/06/2022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74251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08/06/2022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1185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08/06/2022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60012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2D1425-9EE9-4038-A8F9-3BCD47DCED41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ED98CB-F975-4422-A942-38F1FA9B0C27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2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 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25AFF-DB74-486A-8B15-3C26CDA56CCE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A4C305-DA62-421D-B6E0-6A29EC9487A1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94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08/06/2022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94493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AAE710-946E-4C7F-A4E2-6F595348EE98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9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FE9B5D-81FF-42C1-9024-9AEDAF5F2CA4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3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08/06/2022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371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FA9488-D589-4DC3-BEE3-1C92FD8BA2B2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3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79D9A7-8BEC-4B5F-8006-B7A03D5A75BF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9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C3A8D3-7C0E-4B37-B51D-D6F35AA2428B}" type="datetime1">
              <a:rPr lang="fr-FR" smtClean="0"/>
              <a:t>08/06/2022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5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CB735F6-E3EB-4234-8FB8-612347B3ACA8}" type="datetime1">
              <a:rPr lang="fr-FR" noProof="0" smtClean="0"/>
              <a:t>08/06/2022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45559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68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.visual-paradigm.com/cegep-shawinigan" TargetMode="External"/><Relationship Id="rId2" Type="http://schemas.openxmlformats.org/officeDocument/2006/relationships/hyperlink" Target="https://s-jira.cshawi.ca:84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nttproject.biz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Qualité logicielle de base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Cours 1 – Expliquer le concept de qualité</a:t>
            </a:r>
          </a:p>
        </p:txBody>
      </p:sp>
      <p:pic>
        <p:nvPicPr>
          <p:cNvPr id="3074" name="Picture 2" descr="Aucune description de photo disponible.">
            <a:extLst>
              <a:ext uri="{FF2B5EF4-FFF2-40B4-BE49-F238E27FC236}">
                <a16:creationId xmlns:a16="http://schemas.microsoft.com/office/drawing/2014/main" id="{1D06ED98-06E2-4E93-9952-0BE8CADB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057" y="4599282"/>
            <a:ext cx="1781525" cy="17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DA9E10-CE57-44C9-86B3-744AF00C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CA" sz="33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Concepts de qualité</a:t>
            </a:r>
            <a:br>
              <a:rPr lang="fr-CA" sz="33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CA" sz="33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0254C-1A1B-4551-BB65-6E59644F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1400" dirty="0">
                <a:solidFill>
                  <a:schemeClr val="bg1"/>
                </a:solidFill>
              </a:rPr>
              <a:t>Assurance des processus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400" dirty="0">
                <a:solidFill>
                  <a:schemeClr val="bg1"/>
                </a:solidFill>
              </a:rPr>
              <a:t>Activités menées pour s’assurer que les méthodes et techniques utilisées sont intégrées, cohérentes et correctement appliquées.</a:t>
            </a:r>
          </a:p>
          <a:p>
            <a:pPr marL="0" indent="0">
              <a:lnSpc>
                <a:spcPct val="90000"/>
              </a:lnSpc>
              <a:buNone/>
            </a:pPr>
            <a:endParaRPr lang="fr-CA" sz="1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CA" sz="1400" dirty="0">
                <a:solidFill>
                  <a:schemeClr val="bg1"/>
                </a:solidFill>
              </a:rPr>
              <a:t>Emphase 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400" dirty="0">
                <a:solidFill>
                  <a:schemeClr val="bg1"/>
                </a:solidFill>
              </a:rPr>
              <a:t>Coûts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400" dirty="0">
                <a:solidFill>
                  <a:schemeClr val="bg1"/>
                </a:solidFill>
              </a:rPr>
              <a:t>Temps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400" dirty="0">
                <a:solidFill>
                  <a:schemeClr val="bg1"/>
                </a:solidFill>
              </a:rPr>
              <a:t>Spécifications techniques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400" dirty="0">
                <a:solidFill>
                  <a:schemeClr val="bg1"/>
                </a:solidFill>
              </a:rPr>
              <a:t>Mesures de tests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400" dirty="0" err="1">
                <a:solidFill>
                  <a:schemeClr val="bg1"/>
                </a:solidFill>
              </a:rPr>
              <a:t>Prototyping</a:t>
            </a:r>
            <a:endParaRPr lang="fr-CA" sz="14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F84731-AFD4-4F9D-89FC-D92DCE5E7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82562"/>
            <a:ext cx="5143500" cy="2880360"/>
          </a:xfrm>
          <a:prstGeom prst="rect">
            <a:avLst/>
          </a:prstGeom>
          <a:noFill/>
        </p:spPr>
      </p:pic>
      <p:sp>
        <p:nvSpPr>
          <p:cNvPr id="43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Nuage 4">
            <a:extLst>
              <a:ext uri="{FF2B5EF4-FFF2-40B4-BE49-F238E27FC236}">
                <a16:creationId xmlns:a16="http://schemas.microsoft.com/office/drawing/2014/main" id="{36E85338-E7A6-4078-A6C1-8918C45D3FE0}"/>
              </a:ext>
            </a:extLst>
          </p:cNvPr>
          <p:cNvSpPr/>
          <p:nvPr/>
        </p:nvSpPr>
        <p:spPr>
          <a:xfrm>
            <a:off x="3608002" y="3347141"/>
            <a:ext cx="2475570" cy="15953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Planification et organisation</a:t>
            </a:r>
          </a:p>
        </p:txBody>
      </p:sp>
    </p:spTree>
    <p:extLst>
      <p:ext uri="{BB962C8B-B14F-4D97-AF65-F5344CB8AC3E}">
        <p14:creationId xmlns:p14="http://schemas.microsoft.com/office/powerpoint/2010/main" val="24519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A9E10-CE57-44C9-86B3-744AF00C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Concepts de qualité </a:t>
            </a:r>
            <a:r>
              <a:rPr lang="fr-CA" dirty="0"/>
              <a:t>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0254C-1A1B-4551-BB65-6E59644F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Assurance des produits</a:t>
            </a:r>
          </a:p>
          <a:p>
            <a:pPr marL="0" indent="0">
              <a:buNone/>
            </a:pPr>
            <a:r>
              <a:rPr lang="fr-CA" dirty="0"/>
              <a:t>Activités menées pour développer un produit et s’assurer de sa qualité, intégralité et possibilité de récupération en cas de catastrophe potentielle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Emphase :</a:t>
            </a:r>
          </a:p>
          <a:p>
            <a:pPr marL="0" indent="0">
              <a:buNone/>
            </a:pPr>
            <a:r>
              <a:rPr lang="fr-CA" dirty="0"/>
              <a:t>Produit (système et ses composants)</a:t>
            </a:r>
          </a:p>
          <a:p>
            <a:pPr marL="0" indent="0">
              <a:buNone/>
            </a:pPr>
            <a:r>
              <a:rPr lang="fr-CA" dirty="0"/>
              <a:t>Méthodes utilisées pour assurer sa qualité</a:t>
            </a:r>
          </a:p>
        </p:txBody>
      </p:sp>
      <p:sp>
        <p:nvSpPr>
          <p:cNvPr id="4" name="Nuage 3">
            <a:extLst>
              <a:ext uri="{FF2B5EF4-FFF2-40B4-BE49-F238E27FC236}">
                <a16:creationId xmlns:a16="http://schemas.microsoft.com/office/drawing/2014/main" id="{821F2D95-3F65-4C18-AAAB-DE7BBC196A06}"/>
              </a:ext>
            </a:extLst>
          </p:cNvPr>
          <p:cNvSpPr/>
          <p:nvPr/>
        </p:nvSpPr>
        <p:spPr>
          <a:xfrm>
            <a:off x="5943600" y="3813717"/>
            <a:ext cx="3033132" cy="18622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Qualité consommateur</a:t>
            </a:r>
          </a:p>
        </p:txBody>
      </p:sp>
    </p:spTree>
    <p:extLst>
      <p:ext uri="{BB962C8B-B14F-4D97-AF65-F5344CB8AC3E}">
        <p14:creationId xmlns:p14="http://schemas.microsoft.com/office/powerpoint/2010/main" val="131060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0DA9E10-CE57-44C9-86B3-744AF00C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Concepts de </a:t>
            </a:r>
            <a:r>
              <a:rPr lang="fr-CA" dirty="0">
                <a:ea typeface="Calibri" panose="020F0502020204030204" pitchFamily="34" charset="0"/>
                <a:cs typeface="Times New Roman" panose="02020603050405020304" pitchFamily="18" charset="0"/>
              </a:rPr>
              <a:t>qualité </a:t>
            </a:r>
            <a:r>
              <a:rPr lang="fr-CA" dirty="0"/>
              <a:t>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0254C-1A1B-4551-BB65-6E59644F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CA" dirty="0"/>
              <a:t>Assurance qualité</a:t>
            </a:r>
          </a:p>
          <a:p>
            <a:pPr marL="0" indent="0">
              <a:buNone/>
            </a:pPr>
            <a:r>
              <a:rPr lang="fr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Activités menées pour s’assurer que les standards de qualité sont respectés et que le plan de qualité est suivi. Qu’est-ce qui fait qu’on commence ou qu’on arrête les tests.</a:t>
            </a:r>
          </a:p>
          <a:p>
            <a:pPr marL="0" indent="0">
              <a:buNone/>
            </a:pPr>
            <a:endParaRPr lang="fr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Emphase :</a:t>
            </a:r>
          </a:p>
          <a:p>
            <a:pPr marL="0" indent="0">
              <a:buNone/>
            </a:pPr>
            <a:r>
              <a:rPr lang="fr-CA" dirty="0">
                <a:ea typeface="Calibri" panose="020F0502020204030204" pitchFamily="34" charset="0"/>
                <a:cs typeface="Times New Roman" panose="02020603050405020304" pitchFamily="18" charset="0"/>
              </a:rPr>
              <a:t>Vérification et validation</a:t>
            </a:r>
          </a:p>
          <a:p>
            <a:pPr marL="0" indent="0">
              <a:buNone/>
            </a:pPr>
            <a:r>
              <a:rPr lang="fr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Simulation</a:t>
            </a:r>
          </a:p>
          <a:p>
            <a:pPr marL="0" indent="0">
              <a:buNone/>
            </a:pPr>
            <a:r>
              <a:rPr lang="fr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Tests</a:t>
            </a:r>
          </a:p>
          <a:p>
            <a:pPr marL="0" indent="0">
              <a:buNone/>
            </a:pPr>
            <a:endParaRPr lang="fr-C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Nuage 3">
            <a:extLst>
              <a:ext uri="{FF2B5EF4-FFF2-40B4-BE49-F238E27FC236}">
                <a16:creationId xmlns:a16="http://schemas.microsoft.com/office/drawing/2014/main" id="{D6AC9435-00C5-4AE6-A143-A3B2F9B925EF}"/>
              </a:ext>
            </a:extLst>
          </p:cNvPr>
          <p:cNvSpPr/>
          <p:nvPr/>
        </p:nvSpPr>
        <p:spPr>
          <a:xfrm>
            <a:off x="6610572" y="4023360"/>
            <a:ext cx="3318735" cy="19398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CA" dirty="0"/>
              <a:t>Critères d’entrée et sortie / Critères d’acceptation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446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A9E10-CE57-44C9-86B3-744AF00C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39" cy="1320800"/>
          </a:xfrm>
        </p:spPr>
        <p:txBody>
          <a:bodyPr>
            <a:normAutofit/>
          </a:bodyPr>
          <a:lstStyle/>
          <a:p>
            <a:r>
              <a:rPr lang="fr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Différence entre assurance qualité et contrôle qualité</a:t>
            </a:r>
            <a:endParaRPr lang="fr-CA" dirty="0"/>
          </a:p>
        </p:txBody>
      </p:sp>
      <p:pic>
        <p:nvPicPr>
          <p:cNvPr id="1026" name="Picture 2" descr="Cessez de dépenser pour une planification stratégique sans outil | Revue  Gestion">
            <a:extLst>
              <a:ext uri="{FF2B5EF4-FFF2-40B4-BE49-F238E27FC236}">
                <a16:creationId xmlns:a16="http://schemas.microsoft.com/office/drawing/2014/main" id="{0E0125BC-AA16-4E06-9D45-2187178E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r="51802" b="-1"/>
          <a:stretch/>
        </p:blipFill>
        <p:spPr bwMode="auto">
          <a:xfrm>
            <a:off x="20" y="10"/>
            <a:ext cx="2328794" cy="4236843"/>
          </a:xfrm>
          <a:custGeom>
            <a:avLst/>
            <a:gdLst/>
            <a:ahLst/>
            <a:cxnLst/>
            <a:rect l="l" t="t" r="r" b="b"/>
            <a:pathLst>
              <a:path w="2328814" h="4236853">
                <a:moveTo>
                  <a:pt x="0" y="0"/>
                </a:moveTo>
                <a:lnTo>
                  <a:pt x="1674254" y="0"/>
                </a:lnTo>
                <a:lnTo>
                  <a:pt x="2328814" y="4236853"/>
                </a:lnTo>
                <a:lnTo>
                  <a:pt x="16388" y="4236853"/>
                </a:lnTo>
                <a:lnTo>
                  <a:pt x="0" y="4139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d You Know? Grad School Can Affect Whether Students Take a Class Pass/Fail  — The James G. Martin Center for Academic Renewal">
            <a:extLst>
              <a:ext uri="{FF2B5EF4-FFF2-40B4-BE49-F238E27FC236}">
                <a16:creationId xmlns:a16="http://schemas.microsoft.com/office/drawing/2014/main" id="{79C45DD1-0FE5-4229-B4CD-2F2B73C57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" r="-3" b="2663"/>
          <a:stretch/>
        </p:blipFill>
        <p:spPr bwMode="auto">
          <a:xfrm>
            <a:off x="16388" y="4236854"/>
            <a:ext cx="2717668" cy="2630875"/>
          </a:xfrm>
          <a:custGeom>
            <a:avLst/>
            <a:gdLst/>
            <a:ahLst/>
            <a:cxnLst/>
            <a:rect l="l" t="t" r="r" b="b"/>
            <a:pathLst>
              <a:path w="2717668" h="2630875">
                <a:moveTo>
                  <a:pt x="0" y="0"/>
                </a:moveTo>
                <a:lnTo>
                  <a:pt x="2312426" y="0"/>
                </a:lnTo>
                <a:lnTo>
                  <a:pt x="2717668" y="2623063"/>
                </a:lnTo>
                <a:lnTo>
                  <a:pt x="2717668" y="2630875"/>
                </a:lnTo>
                <a:lnTo>
                  <a:pt x="445069" y="26308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Isosceles Triangle 8">
            <a:extLst>
              <a:ext uri="{FF2B5EF4-FFF2-40B4-BE49-F238E27FC236}">
                <a16:creationId xmlns:a16="http://schemas.microsoft.com/office/drawing/2014/main" id="{E12A58BC-85FA-4CDB-9A72-C795A2FA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A7036D8-75BB-4F2E-AB56-19D977CA4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333" y="4236854"/>
            <a:ext cx="228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0254C-1A1B-4551-BB65-6E59644F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3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Assurance qualité : Planification et validation des activités</a:t>
            </a:r>
          </a:p>
          <a:p>
            <a:pPr marL="0" indent="0">
              <a:buNone/>
            </a:pPr>
            <a:endParaRPr lang="fr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ontrôle qualité : </a:t>
            </a: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Réalisation </a:t>
            </a: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ces activités et résultats obtenus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21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0E70F-AAFA-42B1-84A4-1FD5B367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Techniques et approches de tests</a:t>
            </a:r>
            <a:br>
              <a:rPr lang="fr-FR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59667-D89A-4242-AD59-48ECA68D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01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CA" dirty="0"/>
              <a:t>Méthodes de tests 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Boîte blanche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Boîte noire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Boîte grise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TDD (Test Driven </a:t>
            </a:r>
            <a:r>
              <a:rPr lang="fr-CA" dirty="0" err="1"/>
              <a:t>Development</a:t>
            </a:r>
            <a:r>
              <a:rPr lang="fr-CA" dirty="0"/>
              <a:t>)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188900-753A-43E0-8E19-C3475B91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330" y="2131388"/>
            <a:ext cx="2407574" cy="17182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E542DD-5263-4240-8579-21965BD1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104" y="3118714"/>
            <a:ext cx="2933247" cy="14634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B169FC5-8790-4857-8F67-A208269D0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104" y="1607771"/>
            <a:ext cx="2933247" cy="10853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8F33040-8416-49C7-A163-0BD66646A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314" y="4806267"/>
            <a:ext cx="3488841" cy="19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0E70F-AAFA-42B1-84A4-1FD5B367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z="3200" dirty="0">
                <a:effectLst/>
                <a:ea typeface="Calibri" panose="020F0502020204030204" pitchFamily="34" charset="0"/>
              </a:rPr>
              <a:t>Caractéristiques qui définissent la qualité d’un produit logiciel</a:t>
            </a:r>
            <a:br>
              <a:rPr lang="fr-FR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59667-D89A-4242-AD59-48ECA68D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11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ISO 25000 pour le client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ArialMT"/>
                <a:cs typeface="Calibri" panose="020F0502020204030204" pitchFamily="34" charset="0"/>
              </a:rPr>
              <a:t>● </a:t>
            </a: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Facilité d’utilisation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ArialMT"/>
                <a:cs typeface="Calibri" panose="020F0502020204030204" pitchFamily="34" charset="0"/>
              </a:rPr>
              <a:t>● </a:t>
            </a: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Documentation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ArialMT"/>
                <a:cs typeface="Calibri" panose="020F0502020204030204" pitchFamily="34" charset="0"/>
              </a:rPr>
              <a:t>● </a:t>
            </a: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Tolérance aux défauts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ArialMT"/>
                <a:cs typeface="Calibri" panose="020F0502020204030204" pitchFamily="34" charset="0"/>
              </a:rPr>
              <a:t>● </a:t>
            </a: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Fréquence des défauts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ArialMT"/>
                <a:cs typeface="Calibri" panose="020F0502020204030204" pitchFamily="34" charset="0"/>
              </a:rPr>
              <a:t>● </a:t>
            </a: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Impact des défauts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ArialMT"/>
                <a:cs typeface="Calibri" panose="020F0502020204030204" pitchFamily="34" charset="0"/>
              </a:rPr>
              <a:t>● </a:t>
            </a: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Prix vs Fiabilité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ArialMT"/>
              </a:rPr>
              <a:t>● </a:t>
            </a: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</a:rPr>
              <a:t>Performance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99D00C-4046-4D7D-BB06-B09EBF6613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23" y="2624146"/>
            <a:ext cx="8596668" cy="2493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7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0E70F-AAFA-42B1-84A4-1FD5B367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dirty="0">
                <a:effectLst/>
                <a:ea typeface="Calibri" panose="020F0502020204030204" pitchFamily="34" charset="0"/>
              </a:rPr>
              <a:t>Types de données utilisées en mesure de qualité</a:t>
            </a:r>
            <a:br>
              <a:rPr lang="fr-FR" sz="3200" dirty="0"/>
            </a:br>
            <a:endParaRPr lang="fr-CA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59667-D89A-4242-AD59-48ECA68D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678"/>
            <a:ext cx="10467588" cy="500230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solidFill>
                  <a:srgbClr val="1155CD"/>
                </a:solidFill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https://en.wikipedia.org/wiki/Software_measurement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Mesure de processus : Amélioration du développement logiciel ou maintenance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 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Mesure de produit : Caractéristiques de qualité du produit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 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dirty="0">
                <a:effectLst/>
                <a:latin typeface="Calibri" panose="020F0502020204030204" pitchFamily="34" charset="0"/>
                <a:ea typeface="SourceSansPro-Regular"/>
                <a:cs typeface="Calibri" panose="020F0502020204030204" pitchFamily="34" charset="0"/>
              </a:rPr>
              <a:t>Mesure de projet : Caractéristiques du projet et de son exécution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Autres types de données : Spécifications, code et design, tests, documentation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158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0E70F-AAFA-42B1-84A4-1FD5B367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dirty="0">
                <a:effectLst/>
                <a:ea typeface="Calibri" panose="020F0502020204030204" pitchFamily="34" charset="0"/>
              </a:rPr>
              <a:t>Processus de mesure de la qualité</a:t>
            </a:r>
            <a:br>
              <a:rPr lang="fr-FR" sz="3200" dirty="0"/>
            </a:br>
            <a:endParaRPr lang="fr-CA" sz="32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3E75180-161A-4AFD-9A90-83824EE94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4556" y="1488281"/>
            <a:ext cx="6257005" cy="3881437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C5735E9-3201-4C62-A65E-0A7995B50E1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7" y="1763005"/>
            <a:ext cx="4937222" cy="3186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41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0E70F-AAFA-42B1-84A4-1FD5B367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dirty="0">
                <a:effectLst/>
                <a:ea typeface="Calibri" panose="020F0502020204030204" pitchFamily="34" charset="0"/>
              </a:rPr>
              <a:t>Modèles de pratiques exemplaires</a:t>
            </a:r>
            <a:br>
              <a:rPr lang="fr-FR" sz="3200" dirty="0"/>
            </a:br>
            <a:endParaRPr lang="fr-CA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59667-D89A-4242-AD59-48ECA68D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ISO/CEI 25010 :2011 (Qualité produit logiciel)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IEEE 730-2014 (Plan d’assurance qualité, modèle, gabarit)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CMMI (5 niveaux de maturité)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ITIL (Stratégie et gestion des services informatiques)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CobIT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(5 principes)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2050" name="Picture 2" descr="Capability Maturity Model Integration (CMMI) | Cyber Security and Exploits">
            <a:extLst>
              <a:ext uri="{FF2B5EF4-FFF2-40B4-BE49-F238E27FC236}">
                <a16:creationId xmlns:a16="http://schemas.microsoft.com/office/drawing/2014/main" id="{6AC1D69C-9DEA-4B2F-B342-DADBF0BA7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47" y="3388467"/>
            <a:ext cx="5812206" cy="321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6F80A5A-823E-4887-B548-285841AB2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632" y="4263992"/>
            <a:ext cx="2456398" cy="22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63167-AFD7-4D06-9B98-8981359A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Outils pour la session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9A7DF-B1B4-4832-BD77-FC194211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54EBEF-29BB-4511-8167-61199344A3C6}"/>
              </a:ext>
            </a:extLst>
          </p:cNvPr>
          <p:cNvSpPr txBox="1">
            <a:spLocks/>
          </p:cNvSpPr>
          <p:nvPr/>
        </p:nvSpPr>
        <p:spPr>
          <a:xfrm>
            <a:off x="544546" y="1690024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fr-CA" dirty="0"/>
              <a:t>Jira et </a:t>
            </a:r>
            <a:r>
              <a:rPr lang="fr-CA" dirty="0" err="1"/>
              <a:t>Zephyr</a:t>
            </a:r>
            <a:r>
              <a:rPr lang="fr-CA" dirty="0"/>
              <a:t> for Jira : </a:t>
            </a:r>
            <a:r>
              <a:rPr lang="fr-CA" dirty="0">
                <a:hlinkClick r:id="rId2"/>
              </a:rPr>
              <a:t>https://s-jira.cshawi.ca:8443/</a:t>
            </a:r>
            <a:r>
              <a:rPr lang="fr-CA" dirty="0"/>
              <a:t> </a:t>
            </a:r>
          </a:p>
          <a:p>
            <a:pPr>
              <a:buFont typeface="Wingdings 3" charset="2"/>
              <a:buAutoNum type="arabicPeriod"/>
            </a:pPr>
            <a:r>
              <a:rPr lang="fr-CA" dirty="0"/>
              <a:t>Visual </a:t>
            </a:r>
            <a:r>
              <a:rPr lang="fr-CA" dirty="0" err="1"/>
              <a:t>Paradigm</a:t>
            </a:r>
            <a:r>
              <a:rPr lang="fr-CA" dirty="0"/>
              <a:t> (si vous ne l’avez pas déjà) : </a:t>
            </a:r>
            <a:r>
              <a:rPr lang="fr-CA" dirty="0">
                <a:hlinkClick r:id="rId3"/>
              </a:rPr>
              <a:t>https://ap.visual-paradigm.com/cegep-shawinigan</a:t>
            </a:r>
            <a:r>
              <a:rPr lang="fr-CA" dirty="0"/>
              <a:t> </a:t>
            </a:r>
          </a:p>
          <a:p>
            <a:pPr>
              <a:buFont typeface="Wingdings 3" charset="2"/>
              <a:buAutoNum type="arabicPeriod"/>
            </a:pPr>
            <a:r>
              <a:rPr lang="fr-CA" dirty="0"/>
              <a:t>Gantt Project : </a:t>
            </a:r>
            <a:r>
              <a:rPr lang="fr-CA" dirty="0">
                <a:hlinkClick r:id="rId4"/>
              </a:rPr>
              <a:t>https://www.ganttproject.biz/download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4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rtlCol="0" anchor="ctr">
            <a:normAutofit/>
          </a:bodyPr>
          <a:lstStyle/>
          <a:p>
            <a:pPr rtl="0"/>
            <a:r>
              <a:rPr lang="fr-FR" sz="4400"/>
              <a:t>Plan de match!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ce réservé du contenu 13">
            <a:extLst>
              <a:ext uri="{FF2B5EF4-FFF2-40B4-BE49-F238E27FC236}">
                <a16:creationId xmlns:a16="http://schemas.microsoft.com/office/drawing/2014/main" id="{21655F12-81C8-449A-AE25-46BAA42E5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879774"/>
              </p:ext>
            </p:extLst>
          </p:nvPr>
        </p:nvGraphicFramePr>
        <p:xfrm>
          <a:off x="5980286" y="2015877"/>
          <a:ext cx="5423378" cy="2817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 title="Disposition de titre et de contenu avec graphique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Faisons connaissance!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31ACD-DE5F-4356-BEC6-17F40D520B0F}"/>
              </a:ext>
            </a:extLst>
          </p:cNvPr>
          <p:cNvSpPr/>
          <p:nvPr/>
        </p:nvSpPr>
        <p:spPr>
          <a:xfrm>
            <a:off x="1192772" y="1702405"/>
            <a:ext cx="87702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Jean-François Ratelle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Parcours académique : Droit, littérature et cinéma, AEC en qualité logicielle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Expériences professionnelles : Manutention, critique de films, chef d’équipe au centre des congrès de Québec, Spécialiste en qualité logicielle chez </a:t>
            </a:r>
            <a:r>
              <a:rPr lang="fr-FR" dirty="0" err="1"/>
              <a:t>Cognibox</a:t>
            </a:r>
            <a:endParaRPr lang="fr-FR" dirty="0"/>
          </a:p>
          <a:p>
            <a:pPr lvl="0"/>
            <a:endParaRPr lang="fr-FR" dirty="0"/>
          </a:p>
          <a:p>
            <a:pPr lvl="0"/>
            <a:r>
              <a:rPr lang="fr-FR" dirty="0"/>
              <a:t>Je viens de Shawinigan.</a:t>
            </a:r>
          </a:p>
          <a:p>
            <a:pPr lvl="0"/>
            <a:endParaRPr lang="fr-FR" dirty="0"/>
          </a:p>
          <a:p>
            <a:r>
              <a:rPr lang="fr-FR" dirty="0"/>
              <a:t>Pourquoi la qualité logicielle? Curieux, soucis du détail et du travail bien fait, attiré par la recherche, les investigations, les nouvelles technologies.</a:t>
            </a:r>
          </a:p>
          <a:p>
            <a:endParaRPr lang="fr-FR" dirty="0"/>
          </a:p>
          <a:p>
            <a:r>
              <a:rPr lang="fr-FR" dirty="0"/>
              <a:t>Intérêts : films, séries, musique, lecture, écriture, guitare, pêche, </a:t>
            </a:r>
            <a:r>
              <a:rPr lang="fr-FR" dirty="0" err="1"/>
              <a:t>Krunker</a:t>
            </a:r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pic>
        <p:nvPicPr>
          <p:cNvPr id="1026" name="Picture 2" descr="Marksman | Krunker.io Wiki | Fandom">
            <a:extLst>
              <a:ext uri="{FF2B5EF4-FFF2-40B4-BE49-F238E27FC236}">
                <a16:creationId xmlns:a16="http://schemas.microsoft.com/office/drawing/2014/main" id="{14A57A1E-83B2-432A-AB0C-FB9413F3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94504" y="5249970"/>
            <a:ext cx="816236" cy="124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nd blown / Mind explosion - YouTube">
            <a:extLst>
              <a:ext uri="{FF2B5EF4-FFF2-40B4-BE49-F238E27FC236}">
                <a16:creationId xmlns:a16="http://schemas.microsoft.com/office/drawing/2014/main" id="{F8F64AB8-3388-4211-8AE5-08C96B5A0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r="20386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34DB39-830B-4E74-A5E5-10B4498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CA" dirty="0"/>
              <a:t>Votre tour!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4A528-1477-49DB-8BB9-DC25D41D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fr-CA" dirty="0"/>
              <a:t>Nom, parcours, etc.</a:t>
            </a:r>
          </a:p>
          <a:p>
            <a:r>
              <a:rPr lang="fr-CA" dirty="0"/>
              <a:t>Pourquoi le développement logiciel?</a:t>
            </a:r>
          </a:p>
          <a:p>
            <a:r>
              <a:rPr lang="fr-CA" dirty="0"/>
              <a:t>Qu’est-ce qui vous passionne?</a:t>
            </a:r>
          </a:p>
          <a:p>
            <a:endParaRPr lang="fr-CA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62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384D-C1FB-4562-9371-7186CAA6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Avant de commencer…</a:t>
            </a:r>
            <a:br>
              <a:rPr lang="fr-FR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AC0E4-493D-4C35-8A02-BB73C792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785328" cy="3880773"/>
          </a:xfrm>
        </p:spPr>
        <p:txBody>
          <a:bodyPr/>
          <a:lstStyle/>
          <a:p>
            <a:r>
              <a:rPr lang="fr-FR" dirty="0"/>
              <a:t>À venir : plan de cours, modalités et dates des évaluations…</a:t>
            </a:r>
          </a:p>
          <a:p>
            <a:r>
              <a:rPr lang="fr-FR" dirty="0">
                <a:sym typeface="Wingdings" panose="05000000000000000000" pitchFamily="2" charset="2"/>
              </a:rPr>
              <a:t>Je demeure disponible pour vos questions les mercredis et jeudis de 18h30 à 19h30 via le Zoom du cégep, sinon en tout temps par </a:t>
            </a:r>
            <a:r>
              <a:rPr lang="fr-FR" dirty="0" err="1">
                <a:sym typeface="Wingdings" panose="05000000000000000000" pitchFamily="2" charset="2"/>
              </a:rPr>
              <a:t>Mio</a:t>
            </a:r>
            <a:r>
              <a:rPr lang="fr-FR" i="1" dirty="0">
                <a:sym typeface="Wingdings" panose="05000000000000000000" pitchFamily="2" charset="2"/>
              </a:rPr>
              <a:t>.  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32898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4F4CC17-6BDC-4195-A9ED-D2BEAE3E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CA" dirty="0"/>
              <a:t>Objectifs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9B3EA-B3A1-4606-8C3F-4D14F40BD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374"/>
            <a:ext cx="9691158" cy="466702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  <a:t>Développer 2 compétences : </a:t>
            </a:r>
          </a:p>
          <a:p>
            <a:pPr lvl="0"/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Utiliser une approche qualité tout au long du cycle de vie d’un logiciel </a:t>
            </a:r>
          </a:p>
          <a:p>
            <a:pPr lvl="1"/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Analyser les besoins</a:t>
            </a:r>
          </a:p>
          <a:p>
            <a:pPr lvl="1"/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Modéliser les différents attributs du logiciel</a:t>
            </a:r>
          </a:p>
          <a:p>
            <a:pPr lvl="0"/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Planifier des tests de logiciels </a:t>
            </a:r>
          </a:p>
          <a:p>
            <a:pPr lvl="1"/>
            <a:r>
              <a:rPr lang="fr-CA" b="0" i="0" dirty="0">
                <a:solidFill>
                  <a:schemeClr val="tx1"/>
                </a:solidFill>
                <a:effectLst/>
                <a:latin typeface="WordVisi_MSFontService"/>
              </a:rPr>
              <a:t>Expliquer le concept de qualité</a:t>
            </a:r>
            <a:endParaRPr lang="fr-CA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CA" b="0" i="0" dirty="0">
                <a:solidFill>
                  <a:schemeClr val="tx1"/>
                </a:solidFill>
                <a:effectLst/>
                <a:latin typeface="WordVisi_MSFontService"/>
              </a:rPr>
              <a:t>Décrire le processus de tests</a:t>
            </a:r>
            <a:endParaRPr lang="fr-CA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CA" b="0" i="0" dirty="0">
                <a:solidFill>
                  <a:schemeClr val="tx1"/>
                </a:solidFill>
                <a:effectLst/>
                <a:latin typeface="WordVisi_MSFontService"/>
              </a:rPr>
              <a:t>Rédiger un plan de tests</a:t>
            </a:r>
          </a:p>
          <a:p>
            <a:pPr lvl="1"/>
            <a:r>
              <a:rPr lang="fr-CA" b="0" i="0" dirty="0">
                <a:solidFill>
                  <a:schemeClr val="tx1"/>
                </a:solidFill>
                <a:effectLst/>
                <a:latin typeface="WordVisi_MSFontService"/>
              </a:rPr>
              <a:t>Recueillir les éléments constituant l’environnement de tests</a:t>
            </a:r>
          </a:p>
          <a:p>
            <a:pPr lvl="1"/>
            <a:r>
              <a:rPr lang="fr-CA" b="0" i="0" dirty="0">
                <a:solidFill>
                  <a:schemeClr val="tx1"/>
                </a:solidFill>
                <a:effectLst/>
                <a:latin typeface="WordVisi_MSFontService"/>
              </a:rPr>
              <a:t>Préparer les données de tests</a:t>
            </a:r>
          </a:p>
          <a:p>
            <a:pPr lvl="1"/>
            <a:r>
              <a:rPr lang="fr-CA" b="0" i="0" dirty="0">
                <a:solidFill>
                  <a:schemeClr val="tx1"/>
                </a:solidFill>
                <a:effectLst/>
                <a:latin typeface="WordVisi_MSFontService"/>
              </a:rPr>
              <a:t>Préparer la matrice de traçabilité</a:t>
            </a:r>
            <a:endParaRPr lang="fr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fr-CA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fr-FR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625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Puzzle blanc avec une pièce rouge">
            <a:extLst>
              <a:ext uri="{FF2B5EF4-FFF2-40B4-BE49-F238E27FC236}">
                <a16:creationId xmlns:a16="http://schemas.microsoft.com/office/drawing/2014/main" id="{447EC28C-2F91-42EC-AA1C-679C4197F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4275" r="17198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ED57C6-9519-4FA4-80E3-CC2F8FC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Expliquer le concept de qualité</a:t>
            </a:r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6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425C8-FD40-4C2F-993D-2EEEA64F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8A23D-161A-4203-A914-BACF5989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Contexte : Pourquoi la qualité?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Exemple de criticité liée à la qualité</a:t>
            </a:r>
          </a:p>
          <a:p>
            <a:endParaRPr lang="fr-CA" dirty="0"/>
          </a:p>
          <a:p>
            <a:r>
              <a:rPr lang="fr-CA" dirty="0"/>
              <a:t>Crise du logiciel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1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A9E10-CE57-44C9-86B3-744AF00C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Définition claire de la notion qualité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0254C-1A1B-4551-BB65-6E59644F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Perfection?</a:t>
            </a:r>
          </a:p>
          <a:p>
            <a:endParaRPr lang="fr-CA" dirty="0"/>
          </a:p>
          <a:p>
            <a:r>
              <a:rPr lang="fr-CA" dirty="0"/>
              <a:t>Tester à 100% une application?</a:t>
            </a:r>
          </a:p>
          <a:p>
            <a:endParaRPr lang="fr-CA" dirty="0"/>
          </a:p>
          <a:p>
            <a:r>
              <a:rPr lang="fr-CA" dirty="0"/>
              <a:t>Une question de choix : facteurs de priorisation et de criticité</a:t>
            </a:r>
          </a:p>
          <a:p>
            <a:endParaRPr lang="fr-CA" dirty="0"/>
          </a:p>
          <a:p>
            <a:r>
              <a:rPr lang="fr-CA" dirty="0"/>
              <a:t>Objectif : se dépasser, réunir besoin et solution pour obtenir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7734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8820</TotalTime>
  <Words>712</Words>
  <Application>Microsoft Office PowerPoint</Application>
  <PresentationFormat>Grand écran</PresentationFormat>
  <Paragraphs>140</Paragraphs>
  <Slides>19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WordVisi_MSFontService</vt:lpstr>
      <vt:lpstr>Facette</vt:lpstr>
      <vt:lpstr>Qualité logicielle de base</vt:lpstr>
      <vt:lpstr>Plan de match!</vt:lpstr>
      <vt:lpstr>Faisons connaissance!</vt:lpstr>
      <vt:lpstr>Votre tour!</vt:lpstr>
      <vt:lpstr>Avant de commencer… </vt:lpstr>
      <vt:lpstr>Objectifs du cours</vt:lpstr>
      <vt:lpstr>Expliquer le concept de qualité</vt:lpstr>
      <vt:lpstr>Introduction</vt:lpstr>
      <vt:lpstr>Définition claire de la notion qualité</vt:lpstr>
      <vt:lpstr>Concepts de qualité </vt:lpstr>
      <vt:lpstr>Concepts de qualité (suite)</vt:lpstr>
      <vt:lpstr>Concepts de qualité (suite)</vt:lpstr>
      <vt:lpstr>Différence entre assurance qualité et contrôle qualité</vt:lpstr>
      <vt:lpstr>Techniques et approches de tests </vt:lpstr>
      <vt:lpstr>Caractéristiques qui définissent la qualité d’un produit logiciel </vt:lpstr>
      <vt:lpstr>Types de données utilisées en mesure de qualité </vt:lpstr>
      <vt:lpstr>Processus de mesure de la qualité </vt:lpstr>
      <vt:lpstr>Modèles de pratiques exemplaires </vt:lpstr>
      <vt:lpstr>Outils pour la session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des tests</dc:title>
  <dc:creator>Jean-François Ratelle</dc:creator>
  <cp:lastModifiedBy>Jean-François Ratelle</cp:lastModifiedBy>
  <cp:revision>70</cp:revision>
  <dcterms:created xsi:type="dcterms:W3CDTF">2019-04-26T02:44:49Z</dcterms:created>
  <dcterms:modified xsi:type="dcterms:W3CDTF">2022-06-08T12:43:02Z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