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4"/>
  </p:sldMasterIdLst>
  <p:notesMasterIdLst>
    <p:notesMasterId r:id="rId21"/>
  </p:notesMasterIdLst>
  <p:handoutMasterIdLst>
    <p:handoutMasterId r:id="rId22"/>
  </p:handoutMasterIdLst>
  <p:sldIdLst>
    <p:sldId id="265" r:id="rId5"/>
    <p:sldId id="266" r:id="rId6"/>
    <p:sldId id="278" r:id="rId7"/>
    <p:sldId id="291" r:id="rId8"/>
    <p:sldId id="292" r:id="rId9"/>
    <p:sldId id="298" r:id="rId10"/>
    <p:sldId id="297" r:id="rId11"/>
    <p:sldId id="299" r:id="rId12"/>
    <p:sldId id="300" r:id="rId13"/>
    <p:sldId id="301" r:id="rId14"/>
    <p:sldId id="293" r:id="rId15"/>
    <p:sldId id="294" r:id="rId16"/>
    <p:sldId id="295" r:id="rId17"/>
    <p:sldId id="303" r:id="rId18"/>
    <p:sldId id="290" r:id="rId19"/>
    <p:sldId id="30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6357" autoAdjust="0"/>
  </p:normalViewPr>
  <p:slideViewPr>
    <p:cSldViewPr snapToGrid="0" showGuides="1">
      <p:cViewPr varScale="1">
        <p:scale>
          <a:sx n="122" d="100"/>
          <a:sy n="122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29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128C90-E591-4ABC-A84D-FD824F4A81D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742C773-F510-4D52-8D1E-8898838A0BA7}">
      <dgm:prSet/>
      <dgm:spPr/>
      <dgm:t>
        <a:bodyPr/>
        <a:lstStyle/>
        <a:p>
          <a:r>
            <a:rPr lang="en-US" dirty="0"/>
            <a:t>Décrire le processus de tests</a:t>
          </a:r>
        </a:p>
      </dgm:t>
    </dgm:pt>
    <dgm:pt modelId="{428F4125-7F7D-40CA-80A1-EC047AB4FB4E}" type="parTrans" cxnId="{5D2E02A9-99C3-43DB-9ABD-1AC71879A1A5}">
      <dgm:prSet/>
      <dgm:spPr/>
      <dgm:t>
        <a:bodyPr/>
        <a:lstStyle/>
        <a:p>
          <a:endParaRPr lang="en-US"/>
        </a:p>
      </dgm:t>
    </dgm:pt>
    <dgm:pt modelId="{4355BB6E-7679-4C16-9EF8-335B76D395CC}" type="sibTrans" cxnId="{5D2E02A9-99C3-43DB-9ABD-1AC71879A1A5}">
      <dgm:prSet/>
      <dgm:spPr/>
      <dgm:t>
        <a:bodyPr/>
        <a:lstStyle/>
        <a:p>
          <a:endParaRPr lang="en-US"/>
        </a:p>
      </dgm:t>
    </dgm:pt>
    <dgm:pt modelId="{9B62496E-BD9E-44CE-898A-1E010E2EAF65}">
      <dgm:prSet/>
      <dgm:spPr/>
      <dgm:t>
        <a:bodyPr/>
        <a:lstStyle/>
        <a:p>
          <a:r>
            <a:rPr lang="en-US" dirty="0" err="1"/>
            <a:t>Exercices</a:t>
          </a:r>
          <a:endParaRPr lang="en-US" dirty="0"/>
        </a:p>
      </dgm:t>
    </dgm:pt>
    <dgm:pt modelId="{0CF8ADB0-9E67-47DE-8FF4-67B46162F066}" type="parTrans" cxnId="{4DDAF25F-B969-42FE-BB33-855394C6C862}">
      <dgm:prSet/>
      <dgm:spPr/>
      <dgm:t>
        <a:bodyPr/>
        <a:lstStyle/>
        <a:p>
          <a:endParaRPr lang="en-US"/>
        </a:p>
      </dgm:t>
    </dgm:pt>
    <dgm:pt modelId="{F9A2A5B2-C396-4F50-9BB0-9471FEF099B3}" type="sibTrans" cxnId="{4DDAF25F-B969-42FE-BB33-855394C6C862}">
      <dgm:prSet/>
      <dgm:spPr/>
      <dgm:t>
        <a:bodyPr/>
        <a:lstStyle/>
        <a:p>
          <a:endParaRPr lang="en-US"/>
        </a:p>
      </dgm:t>
    </dgm:pt>
    <dgm:pt modelId="{EAF5BF08-030F-4038-8858-E298CE225DF9}" type="pres">
      <dgm:prSet presAssocID="{ED128C90-E591-4ABC-A84D-FD824F4A81DE}" presName="linear" presStyleCnt="0">
        <dgm:presLayoutVars>
          <dgm:animLvl val="lvl"/>
          <dgm:resizeHandles val="exact"/>
        </dgm:presLayoutVars>
      </dgm:prSet>
      <dgm:spPr/>
    </dgm:pt>
    <dgm:pt modelId="{23726DA3-76E2-4D49-9E6C-73DFE3F2EF79}" type="pres">
      <dgm:prSet presAssocID="{B742C773-F510-4D52-8D1E-8898838A0BA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4B3BC52-0994-463E-8058-528DAD40F3C5}" type="pres">
      <dgm:prSet presAssocID="{4355BB6E-7679-4C16-9EF8-335B76D395CC}" presName="spacer" presStyleCnt="0"/>
      <dgm:spPr/>
    </dgm:pt>
    <dgm:pt modelId="{E6907257-350D-4514-BBC5-EFEDA0E73D47}" type="pres">
      <dgm:prSet presAssocID="{9B62496E-BD9E-44CE-898A-1E010E2EAF6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DDAF25F-B969-42FE-BB33-855394C6C862}" srcId="{ED128C90-E591-4ABC-A84D-FD824F4A81DE}" destId="{9B62496E-BD9E-44CE-898A-1E010E2EAF65}" srcOrd="1" destOrd="0" parTransId="{0CF8ADB0-9E67-47DE-8FF4-67B46162F066}" sibTransId="{F9A2A5B2-C396-4F50-9BB0-9471FEF099B3}"/>
    <dgm:cxn modelId="{560C4E86-091B-4835-85DE-A3895D7CA762}" type="presOf" srcId="{9B62496E-BD9E-44CE-898A-1E010E2EAF65}" destId="{E6907257-350D-4514-BBC5-EFEDA0E73D47}" srcOrd="0" destOrd="0" presId="urn:microsoft.com/office/officeart/2005/8/layout/vList2"/>
    <dgm:cxn modelId="{5D2E02A9-99C3-43DB-9ABD-1AC71879A1A5}" srcId="{ED128C90-E591-4ABC-A84D-FD824F4A81DE}" destId="{B742C773-F510-4D52-8D1E-8898838A0BA7}" srcOrd="0" destOrd="0" parTransId="{428F4125-7F7D-40CA-80A1-EC047AB4FB4E}" sibTransId="{4355BB6E-7679-4C16-9EF8-335B76D395CC}"/>
    <dgm:cxn modelId="{385AB4B0-2CEB-40F0-8C0B-9067C3CE18DB}" type="presOf" srcId="{ED128C90-E591-4ABC-A84D-FD824F4A81DE}" destId="{EAF5BF08-030F-4038-8858-E298CE225DF9}" srcOrd="0" destOrd="0" presId="urn:microsoft.com/office/officeart/2005/8/layout/vList2"/>
    <dgm:cxn modelId="{D0E67FFC-3677-407C-87D1-1121EBF7615B}" type="presOf" srcId="{B742C773-F510-4D52-8D1E-8898838A0BA7}" destId="{23726DA3-76E2-4D49-9E6C-73DFE3F2EF79}" srcOrd="0" destOrd="0" presId="urn:microsoft.com/office/officeart/2005/8/layout/vList2"/>
    <dgm:cxn modelId="{0EBF8ABF-2FD8-4A75-8EBC-28A0DBF93116}" type="presParOf" srcId="{EAF5BF08-030F-4038-8858-E298CE225DF9}" destId="{23726DA3-76E2-4D49-9E6C-73DFE3F2EF79}" srcOrd="0" destOrd="0" presId="urn:microsoft.com/office/officeart/2005/8/layout/vList2"/>
    <dgm:cxn modelId="{36CA1C2F-291B-41A6-8097-50C32110257A}" type="presParOf" srcId="{EAF5BF08-030F-4038-8858-E298CE225DF9}" destId="{D4B3BC52-0994-463E-8058-528DAD40F3C5}" srcOrd="1" destOrd="0" presId="urn:microsoft.com/office/officeart/2005/8/layout/vList2"/>
    <dgm:cxn modelId="{F338A62F-64E7-4522-B6A5-AA8B523EDB49}" type="presParOf" srcId="{EAF5BF08-030F-4038-8858-E298CE225DF9}" destId="{E6907257-350D-4514-BBC5-EFEDA0E73D4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26DA3-76E2-4D49-9E6C-73DFE3F2EF79}">
      <dsp:nvSpPr>
        <dsp:cNvPr id="0" name=""/>
        <dsp:cNvSpPr/>
      </dsp:nvSpPr>
      <dsp:spPr>
        <a:xfrm>
          <a:off x="0" y="17557"/>
          <a:ext cx="7135481" cy="23552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Décrire le processus de tests</a:t>
          </a:r>
        </a:p>
      </dsp:txBody>
      <dsp:txXfrm>
        <a:off x="114972" y="132529"/>
        <a:ext cx="6905537" cy="2125266"/>
      </dsp:txXfrm>
    </dsp:sp>
    <dsp:sp modelId="{E6907257-350D-4514-BBC5-EFEDA0E73D47}">
      <dsp:nvSpPr>
        <dsp:cNvPr id="0" name=""/>
        <dsp:cNvSpPr/>
      </dsp:nvSpPr>
      <dsp:spPr>
        <a:xfrm>
          <a:off x="0" y="2548447"/>
          <a:ext cx="7135481" cy="2355210"/>
        </a:xfrm>
        <a:prstGeom prst="roundRect">
          <a:avLst/>
        </a:prstGeom>
        <a:gradFill rotWithShape="0">
          <a:gsLst>
            <a:gs pos="0">
              <a:schemeClr val="accent2">
                <a:hueOff val="-838123"/>
                <a:satOff val="-9658"/>
                <a:lumOff val="2159"/>
                <a:alphaOff val="0"/>
                <a:tint val="96000"/>
                <a:lumMod val="100000"/>
              </a:schemeClr>
            </a:gs>
            <a:gs pos="78000">
              <a:schemeClr val="accent2">
                <a:hueOff val="-838123"/>
                <a:satOff val="-9658"/>
                <a:lumOff val="215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 err="1"/>
            <a:t>Exercices</a:t>
          </a:r>
          <a:endParaRPr lang="en-US" sz="6100" kern="1200" dirty="0"/>
        </a:p>
      </dsp:txBody>
      <dsp:txXfrm>
        <a:off x="114972" y="2663419"/>
        <a:ext cx="6905537" cy="2125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CD3219A-75C0-4E09-81D8-07B08B329A80}" type="datetime1">
              <a:rPr lang="fr-FR" smtClean="0"/>
              <a:t>14/06/2022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885645-4090-46EC-B88C-5C997E9166C1}" type="datetime1">
              <a:rPr lang="fr-FR" noProof="0" smtClean="0"/>
              <a:t>14/06/2022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452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8774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1A7A5D-B13D-49C4-B7F4-D583D6F53063}" type="datetime1">
              <a:rPr lang="fr-FR" smtClean="0"/>
              <a:t>14/06/2022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654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B735F6-E3EB-4234-8FB8-612347B3ACA8}" type="datetime1">
              <a:rPr lang="fr-FR" noProof="0" smtClean="0"/>
              <a:t>14/06/2022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136608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B735F6-E3EB-4234-8FB8-612347B3ACA8}" type="datetime1">
              <a:rPr lang="fr-FR" noProof="0" smtClean="0"/>
              <a:t>14/06/2022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327599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B735F6-E3EB-4234-8FB8-612347B3ACA8}" type="datetime1">
              <a:rPr lang="fr-FR" noProof="0" smtClean="0"/>
              <a:t>14/06/2022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574251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B735F6-E3EB-4234-8FB8-612347B3ACA8}" type="datetime1">
              <a:rPr lang="fr-FR" noProof="0" smtClean="0"/>
              <a:t>14/06/2022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61185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B735F6-E3EB-4234-8FB8-612347B3ACA8}" type="datetime1">
              <a:rPr lang="fr-FR" noProof="0" smtClean="0"/>
              <a:t>14/06/2022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760012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72D1425-9EE9-4038-A8F9-3BCD47DCED41}" type="datetime1">
              <a:rPr lang="fr-FR" smtClean="0"/>
              <a:t>14/06/2022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0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3ED98CB-F975-4422-A942-38F1FA9B0C27}" type="datetime1">
              <a:rPr lang="fr-FR" smtClean="0"/>
              <a:t>14/06/2022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526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 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C25AFF-DB74-486A-8B15-3C26CDA56CCE}" type="datetime1">
              <a:rPr lang="fr-FR" smtClean="0"/>
              <a:t>14/06/2022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9A4C305-DA62-421D-B6E0-6A29EC9487A1}" type="datetime1">
              <a:rPr lang="fr-FR" smtClean="0"/>
              <a:t>14/06/2022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494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B735F6-E3EB-4234-8FB8-612347B3ACA8}" type="datetime1">
              <a:rPr lang="fr-FR" noProof="0" smtClean="0"/>
              <a:t>14/06/2022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194493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AAAE710-946E-4C7F-A4E2-6F595348EE98}" type="datetime1">
              <a:rPr lang="fr-FR" smtClean="0"/>
              <a:t>14/06/2022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393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FE9B5D-81FF-42C1-9024-9AEDAF5F2CA4}" type="datetime1">
              <a:rPr lang="fr-FR" smtClean="0"/>
              <a:t>14/06/2022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139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B735F6-E3EB-4234-8FB8-612347B3ACA8}" type="datetime1">
              <a:rPr lang="fr-FR" noProof="0" smtClean="0"/>
              <a:t>14/06/2022</a:t>
            </a:fld>
            <a:endParaRPr lang="fr-F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  <a:endParaRPr lang="fr-F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137179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9FA9488-D589-4DC3-BEE3-1C92FD8BA2B2}" type="datetime1">
              <a:rPr lang="fr-FR" smtClean="0"/>
              <a:t>14/06/2022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432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979D9A7-8BEC-4B5F-8006-B7A03D5A75BF}" type="datetime1">
              <a:rPr lang="fr-FR" smtClean="0"/>
              <a:t>14/06/2022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798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3C3A8D3-7C0E-4B37-B51D-D6F35AA2428B}" type="datetime1">
              <a:rPr lang="fr-FR" smtClean="0"/>
              <a:t>14/06/2022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251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CB735F6-E3EB-4234-8FB8-612347B3ACA8}" type="datetime1">
              <a:rPr lang="fr-FR" noProof="0" smtClean="0"/>
              <a:t>14/06/2022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71B7BAC7-FE87-40F6-AA24-4F4685D1B022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45559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68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464" userDrawn="1">
          <p15:clr>
            <a:srgbClr val="F26B43"/>
          </p15:clr>
        </p15:guide>
        <p15:guide id="4" pos="7152" userDrawn="1">
          <p15:clr>
            <a:srgbClr val="F26B43"/>
          </p15:clr>
        </p15:guide>
        <p15:guide id="5" pos="98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clic-formation.net/seance-13-diagramme-de-gantt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bluestacks.com/fr/index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anifesteagile.f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/>
              <a:t>Qualité logicielle de base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Cours 2 – Décrire le processus de tests</a:t>
            </a:r>
          </a:p>
        </p:txBody>
      </p:sp>
      <p:pic>
        <p:nvPicPr>
          <p:cNvPr id="1026" name="Picture 2" descr="Audit des processus - Formation online audit écofi">
            <a:extLst>
              <a:ext uri="{FF2B5EF4-FFF2-40B4-BE49-F238E27FC236}">
                <a16:creationId xmlns:a16="http://schemas.microsoft.com/office/drawing/2014/main" id="{8ED6B90A-E5C3-4A38-8453-64AAEE09D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288" y="4599282"/>
            <a:ext cx="2432580" cy="170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B2076A-6D4E-42D0-B600-A717308A7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467693" cy="1320800"/>
          </a:xfrm>
        </p:spPr>
        <p:txBody>
          <a:bodyPr/>
          <a:lstStyle/>
          <a:p>
            <a:r>
              <a:rPr lang="fr-CA" dirty="0"/>
              <a:t>Évaluation des critères de sortie et rapports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3F92D0-F6E8-43B8-8B29-42E3C0CB0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Préalablement définis lors de la planification</a:t>
            </a:r>
          </a:p>
          <a:p>
            <a:endParaRPr lang="fr-CA" dirty="0"/>
          </a:p>
          <a:p>
            <a:r>
              <a:rPr lang="fr-CA" dirty="0"/>
              <a:t>Vérifier la complétion (critères ont été remplis ou non)</a:t>
            </a:r>
          </a:p>
          <a:p>
            <a:endParaRPr lang="fr-CA" dirty="0"/>
          </a:p>
          <a:p>
            <a:r>
              <a:rPr lang="fr-CA" dirty="0"/>
              <a:t>Modifications ou autres tests nécessaires ?</a:t>
            </a:r>
          </a:p>
          <a:p>
            <a:endParaRPr lang="fr-CA" dirty="0"/>
          </a:p>
          <a:p>
            <a:r>
              <a:rPr lang="fr-CA" dirty="0"/>
              <a:t>Rédiger un rapport des résultats</a:t>
            </a:r>
          </a:p>
        </p:txBody>
      </p:sp>
      <p:pic>
        <p:nvPicPr>
          <p:cNvPr id="4" name="Shape 186">
            <a:extLst>
              <a:ext uri="{FF2B5EF4-FFF2-40B4-BE49-F238E27FC236}">
                <a16:creationId xmlns:a16="http://schemas.microsoft.com/office/drawing/2014/main" id="{C394F208-515D-4D47-A297-ADDEE42C32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50185" y="1590183"/>
            <a:ext cx="2533098" cy="38832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9F5769-525F-40F4-A1CE-CC4627D158B8}"/>
              </a:ext>
            </a:extLst>
          </p:cNvPr>
          <p:cNvSpPr/>
          <p:nvPr/>
        </p:nvSpPr>
        <p:spPr>
          <a:xfrm>
            <a:off x="8250185" y="4131254"/>
            <a:ext cx="2533098" cy="4984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5658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B2076A-6D4E-42D0-B600-A717308A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Activités de clôtures des tests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3F92D0-F6E8-43B8-8B29-42E3C0CB0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Les tests sont terminés</a:t>
            </a:r>
          </a:p>
          <a:p>
            <a:endParaRPr lang="fr-CA" dirty="0"/>
          </a:p>
          <a:p>
            <a:r>
              <a:rPr lang="fr-CA" dirty="0"/>
              <a:t>Vérification de la documentation</a:t>
            </a:r>
          </a:p>
          <a:p>
            <a:endParaRPr lang="fr-CA" dirty="0"/>
          </a:p>
          <a:p>
            <a:r>
              <a:rPr lang="fr-CA" dirty="0"/>
              <a:t>Fermeture et archivage de l’environnement de tests s’il y a lieu</a:t>
            </a:r>
          </a:p>
          <a:p>
            <a:endParaRPr lang="fr-CA" dirty="0"/>
          </a:p>
          <a:p>
            <a:r>
              <a:rPr lang="fr-CA" dirty="0"/>
              <a:t>Post-mortem des tests (rétrospective pour s’améliorer)</a:t>
            </a:r>
          </a:p>
        </p:txBody>
      </p:sp>
      <p:pic>
        <p:nvPicPr>
          <p:cNvPr id="4" name="Shape 186">
            <a:extLst>
              <a:ext uri="{FF2B5EF4-FFF2-40B4-BE49-F238E27FC236}">
                <a16:creationId xmlns:a16="http://schemas.microsoft.com/office/drawing/2014/main" id="{EDF15C95-FEAE-4060-992B-C364D00B85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50185" y="1590183"/>
            <a:ext cx="2533098" cy="38832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1682B6-DB6D-42BA-B31C-5C0792B1829E}"/>
              </a:ext>
            </a:extLst>
          </p:cNvPr>
          <p:cNvSpPr/>
          <p:nvPr/>
        </p:nvSpPr>
        <p:spPr>
          <a:xfrm>
            <a:off x="8250185" y="4968657"/>
            <a:ext cx="2533098" cy="4984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602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B2076A-6D4E-42D0-B600-A717308A7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fr-CA"/>
              <a:t>Concepts de vérification et validation 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3F92D0-F6E8-43B8-8B29-42E3C0CB0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6081867" cy="3880773"/>
          </a:xfrm>
        </p:spPr>
        <p:txBody>
          <a:bodyPr>
            <a:normAutofit/>
          </a:bodyPr>
          <a:lstStyle/>
          <a:p>
            <a:r>
              <a:rPr lang="fr-CA" dirty="0"/>
              <a:t>Communément appelé V&amp;V</a:t>
            </a:r>
          </a:p>
          <a:p>
            <a:r>
              <a:rPr lang="fr-CA" dirty="0"/>
              <a:t>Son but : s’assurer que le logiciel est examiné de différentes manières</a:t>
            </a:r>
          </a:p>
          <a:p>
            <a:endParaRPr lang="fr-CA" dirty="0"/>
          </a:p>
          <a:p>
            <a:r>
              <a:rPr lang="fr-CA" dirty="0"/>
              <a:t>On vérifie par des </a:t>
            </a:r>
            <a:r>
              <a:rPr lang="fr-CA" u="sng" dirty="0"/>
              <a:t>processus</a:t>
            </a:r>
          </a:p>
          <a:p>
            <a:r>
              <a:rPr lang="fr-CA" dirty="0"/>
              <a:t>On valide le </a:t>
            </a:r>
            <a:r>
              <a:rPr lang="fr-CA" u="sng" dirty="0"/>
              <a:t>produit</a:t>
            </a:r>
          </a:p>
          <a:p>
            <a:endParaRPr lang="fr-CA" dirty="0"/>
          </a:p>
        </p:txBody>
      </p:sp>
      <p:pic>
        <p:nvPicPr>
          <p:cNvPr id="4" name="Picture 4" descr="Inspector Clouseau | Pink panthers, Actors funny, Pink panther cartoon">
            <a:extLst>
              <a:ext uri="{FF2B5EF4-FFF2-40B4-BE49-F238E27FC236}">
                <a16:creationId xmlns:a16="http://schemas.microsoft.com/office/drawing/2014/main" id="{33AEB32A-44EF-4B0B-87AC-B7D4D3DA50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169"/>
          <a:stretch/>
        </p:blipFill>
        <p:spPr bwMode="auto">
          <a:xfrm>
            <a:off x="677334" y="2159331"/>
            <a:ext cx="3144597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08A8E21-08C3-47FA-9DE6-034E4C97E98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719" y="4677878"/>
            <a:ext cx="4552152" cy="17380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031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B2076A-6D4E-42D0-B600-A717308A7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631323" cy="1320800"/>
          </a:xfrm>
        </p:spPr>
        <p:txBody>
          <a:bodyPr/>
          <a:lstStyle/>
          <a:p>
            <a:r>
              <a:rPr lang="fr-CA" dirty="0"/>
              <a:t>Prévision d’un contrôle des délais et coûts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3F92D0-F6E8-43B8-8B29-42E3C0CB0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Prévision = planification</a:t>
            </a:r>
          </a:p>
          <a:p>
            <a:endParaRPr lang="fr-CA" dirty="0"/>
          </a:p>
          <a:p>
            <a:r>
              <a:rPr lang="fr-CA" dirty="0"/>
              <a:t>Structure de découpage </a:t>
            </a:r>
          </a:p>
          <a:p>
            <a:pPr lvl="1"/>
            <a:r>
              <a:rPr lang="fr-CA" dirty="0"/>
              <a:t>Facilite l’évaluation des coûts</a:t>
            </a:r>
          </a:p>
          <a:p>
            <a:pPr lvl="1"/>
            <a:r>
              <a:rPr lang="fr-CA" dirty="0"/>
              <a:t>L’évaluation du temps</a:t>
            </a:r>
          </a:p>
          <a:p>
            <a:pPr lvl="1"/>
            <a:r>
              <a:rPr lang="fr-CA" dirty="0"/>
              <a:t>L’évaluation de la performance</a:t>
            </a:r>
          </a:p>
          <a:p>
            <a:endParaRPr lang="fr-CA" dirty="0"/>
          </a:p>
          <a:p>
            <a:r>
              <a:rPr lang="fr-CA" dirty="0"/>
              <a:t>Les coûts sont directement liés au temps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C74A8DC-3DE6-4F7A-8BA6-E0CC4D540878}"/>
              </a:ext>
            </a:extLst>
          </p:cNvPr>
          <p:cNvSpPr txBox="1"/>
          <p:nvPr/>
        </p:nvSpPr>
        <p:spPr>
          <a:xfrm>
            <a:off x="5733805" y="5902219"/>
            <a:ext cx="45074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Pour plus de détails : </a:t>
            </a:r>
          </a:p>
          <a:p>
            <a:r>
              <a:rPr lang="fr-CA" sz="1400" dirty="0"/>
              <a:t>- Chapitre 4.3 de Management de projet</a:t>
            </a:r>
          </a:p>
          <a:p>
            <a:r>
              <a:rPr lang="fr-CA" sz="1400" dirty="0"/>
              <a:t>- PMBOK</a:t>
            </a:r>
          </a:p>
        </p:txBody>
      </p:sp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55020D91-1DFB-4172-873E-907AAC420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718" y="1561068"/>
            <a:ext cx="5244698" cy="284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2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B2076A-6D4E-42D0-B600-A717308A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Diagramme de Gantt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3F92D0-F6E8-43B8-8B29-42E3C0CB0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Outil qui représente visuellement l’état d’avancement des tâches d’un projet</a:t>
            </a:r>
          </a:p>
          <a:p>
            <a:r>
              <a:rPr lang="fr-CA" dirty="0"/>
              <a:t>Souvent précédé d’un PERT (Project </a:t>
            </a:r>
            <a:r>
              <a:rPr lang="fr-CA" dirty="0" err="1"/>
              <a:t>Evaluation</a:t>
            </a:r>
            <a:r>
              <a:rPr lang="fr-CA" dirty="0"/>
              <a:t> and </a:t>
            </a:r>
            <a:r>
              <a:rPr lang="fr-CA" dirty="0" err="1"/>
              <a:t>Review</a:t>
            </a:r>
            <a:r>
              <a:rPr lang="fr-CA" dirty="0"/>
              <a:t> Technique)</a:t>
            </a:r>
          </a:p>
          <a:p>
            <a:r>
              <a:rPr lang="fr-CA" dirty="0">
                <a:hlinkClick r:id="rId2"/>
              </a:rPr>
              <a:t>https://www.clic-formation.net/seance-13-diagramme-de-gantt.html</a:t>
            </a:r>
            <a:r>
              <a:rPr lang="fr-CA" dirty="0"/>
              <a:t> </a:t>
            </a:r>
          </a:p>
          <a:p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D211B72-CB9F-48D5-952D-783D16BC2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488" y="3570973"/>
            <a:ext cx="7245023" cy="293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661DAD-A4AE-4FC3-89E8-81721C5D4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42" y="643467"/>
            <a:ext cx="5224164" cy="1375608"/>
          </a:xfrm>
        </p:spPr>
        <p:txBody>
          <a:bodyPr anchor="ctr"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Exercice documentation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7D17B6-DF0A-49B8-8B07-56A1B6F09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36" y="1872576"/>
            <a:ext cx="5005630" cy="407804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fr-CA" sz="1600" dirty="0">
                <a:solidFill>
                  <a:schemeClr val="bg1"/>
                </a:solidFill>
              </a:rPr>
              <a:t>Individuellement ou en équipe :</a:t>
            </a:r>
          </a:p>
          <a:p>
            <a:pPr marL="0" indent="0">
              <a:lnSpc>
                <a:spcPct val="90000"/>
              </a:lnSpc>
              <a:buNone/>
            </a:pPr>
            <a:endParaRPr lang="fr-CA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fr-CA" sz="1600" dirty="0">
                <a:solidFill>
                  <a:schemeClr val="bg1"/>
                </a:solidFill>
              </a:rPr>
              <a:t>Téléchargez le jeu </a:t>
            </a:r>
            <a:r>
              <a:rPr lang="fr-CA" sz="1600" dirty="0" err="1">
                <a:solidFill>
                  <a:schemeClr val="bg1"/>
                </a:solidFill>
              </a:rPr>
              <a:t>Homeless</a:t>
            </a:r>
            <a:r>
              <a:rPr lang="fr-CA" sz="1600" dirty="0">
                <a:solidFill>
                  <a:schemeClr val="bg1"/>
                </a:solidFill>
              </a:rPr>
              <a:t> sur un appareil mobile Android (Utilisez </a:t>
            </a:r>
            <a:r>
              <a:rPr lang="fr-CA" sz="1600" dirty="0" err="1">
                <a:solidFill>
                  <a:schemeClr val="bg1"/>
                </a:solidFill>
              </a:rPr>
              <a:t>BlueStacks</a:t>
            </a:r>
            <a:r>
              <a:rPr lang="fr-CA" sz="1600" dirty="0">
                <a:solidFill>
                  <a:schemeClr val="bg1"/>
                </a:solidFill>
              </a:rPr>
              <a:t> sinon </a:t>
            </a:r>
            <a:r>
              <a:rPr lang="fr-CA" sz="1600" dirty="0">
                <a:solidFill>
                  <a:schemeClr val="bg1"/>
                </a:solidFill>
                <a:hlinkClick r:id="rId2"/>
              </a:rPr>
              <a:t>https://www.bluestacks.com/fr/index.html</a:t>
            </a:r>
            <a:r>
              <a:rPr lang="fr-CA" sz="1600" dirty="0">
                <a:solidFill>
                  <a:schemeClr val="bg1"/>
                </a:solidFill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endParaRPr lang="fr-CA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fr-CA" sz="1600" dirty="0">
                <a:solidFill>
                  <a:schemeClr val="bg1"/>
                </a:solidFill>
              </a:rPr>
              <a:t>Remplissez la fiche </a:t>
            </a:r>
            <a:r>
              <a:rPr lang="fr-CA" sz="1600" dirty="0" err="1">
                <a:solidFill>
                  <a:schemeClr val="bg1"/>
                </a:solidFill>
              </a:rPr>
              <a:t>excel</a:t>
            </a:r>
            <a:r>
              <a:rPr lang="fr-CA" sz="1600" dirty="0">
                <a:solidFill>
                  <a:schemeClr val="bg1"/>
                </a:solidFill>
              </a:rPr>
              <a:t> </a:t>
            </a:r>
            <a:r>
              <a:rPr lang="fr-CA" sz="1600" dirty="0" err="1">
                <a:solidFill>
                  <a:schemeClr val="bg1"/>
                </a:solidFill>
              </a:rPr>
              <a:t>Homeless</a:t>
            </a:r>
            <a:r>
              <a:rPr lang="fr-CA" sz="1600" dirty="0">
                <a:solidFill>
                  <a:schemeClr val="bg1"/>
                </a:solidFill>
              </a:rPr>
              <a:t> (gabarit LTC et TC) pour le scénario suivant : Obtenir emploi criminel - « </a:t>
            </a:r>
            <a:r>
              <a:rPr lang="fr-CA" sz="1600" dirty="0" err="1">
                <a:solidFill>
                  <a:schemeClr val="bg1"/>
                </a:solidFill>
              </a:rPr>
              <a:t>Steal</a:t>
            </a:r>
            <a:r>
              <a:rPr lang="fr-CA" sz="1600" dirty="0">
                <a:solidFill>
                  <a:schemeClr val="bg1"/>
                </a:solidFill>
              </a:rPr>
              <a:t> bicycle ». Il s’agit de faire un </a:t>
            </a:r>
            <a:r>
              <a:rPr lang="fr-CA" sz="1600" dirty="0" err="1">
                <a:solidFill>
                  <a:schemeClr val="bg1"/>
                </a:solidFill>
              </a:rPr>
              <a:t>Level</a:t>
            </a:r>
            <a:r>
              <a:rPr lang="fr-CA" sz="1600" dirty="0">
                <a:solidFill>
                  <a:schemeClr val="bg1"/>
                </a:solidFill>
              </a:rPr>
              <a:t> Test Case pour ce scénario.</a:t>
            </a:r>
          </a:p>
          <a:p>
            <a:pPr>
              <a:lnSpc>
                <a:spcPct val="90000"/>
              </a:lnSpc>
            </a:pPr>
            <a:endParaRPr lang="fr-CA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fr-CA" sz="1600" dirty="0">
                <a:solidFill>
                  <a:schemeClr val="bg1"/>
                </a:solidFill>
              </a:rPr>
              <a:t>***</a:t>
            </a:r>
            <a:r>
              <a:rPr lang="fr-CA" sz="1600" i="1" dirty="0">
                <a:solidFill>
                  <a:schemeClr val="bg1"/>
                </a:solidFill>
              </a:rPr>
              <a:t>on pourrait transposer tout ça dans Jira et </a:t>
            </a:r>
            <a:r>
              <a:rPr lang="fr-CA" sz="1600" i="1" dirty="0" err="1">
                <a:solidFill>
                  <a:schemeClr val="bg1"/>
                </a:solidFill>
              </a:rPr>
              <a:t>Zephyr</a:t>
            </a:r>
            <a:r>
              <a:rPr lang="fr-CA" sz="1600" i="1" dirty="0">
                <a:solidFill>
                  <a:schemeClr val="bg1"/>
                </a:solidFill>
              </a:rPr>
              <a:t> par la suite</a:t>
            </a:r>
          </a:p>
          <a:p>
            <a:pPr>
              <a:lnSpc>
                <a:spcPct val="90000"/>
              </a:lnSpc>
            </a:pPr>
            <a:endParaRPr lang="fr-CA" sz="16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fr-CA" sz="1100" dirty="0">
              <a:solidFill>
                <a:schemeClr val="bg1"/>
              </a:solidFill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DF85176D-2E07-414F-B722-E3E015D16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932" y="972608"/>
            <a:ext cx="2523638" cy="4900269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294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AE6B78-6837-4384-B16C-EC9F1EE2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 diagramme de Gantt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8FE27A-A16C-4585-A2E6-26F029EB6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811" y="1270000"/>
            <a:ext cx="8596668" cy="5249071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fr-CA" sz="1800" dirty="0">
                <a:solidFill>
                  <a:schemeClr val="tx1">
                    <a:lumMod val="95000"/>
                  </a:schemeClr>
                </a:solidFill>
              </a:rPr>
              <a:t>Individuellement ou en équipe :</a:t>
            </a:r>
          </a:p>
          <a:p>
            <a:pPr marL="0" indent="0">
              <a:lnSpc>
                <a:spcPct val="90000"/>
              </a:lnSpc>
              <a:buNone/>
            </a:pPr>
            <a:endParaRPr lang="fr-CA" sz="18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fr-CA" sz="1800" dirty="0">
                <a:solidFill>
                  <a:schemeClr val="tx1">
                    <a:lumMod val="95000"/>
                  </a:schemeClr>
                </a:solidFill>
              </a:rPr>
              <a:t>Téléchargez </a:t>
            </a:r>
            <a:r>
              <a:rPr lang="fr-CA" sz="1800" dirty="0" err="1">
                <a:solidFill>
                  <a:schemeClr val="tx1">
                    <a:lumMod val="95000"/>
                  </a:schemeClr>
                </a:solidFill>
              </a:rPr>
              <a:t>GanttProject</a:t>
            </a:r>
            <a:r>
              <a:rPr lang="fr-CA" sz="1800" dirty="0">
                <a:solidFill>
                  <a:schemeClr val="tx1">
                    <a:lumMod val="95000"/>
                  </a:schemeClr>
                </a:solidFill>
              </a:rPr>
              <a:t> (vous pouvez utiliser un autre logiciel ou Google Gantt si vous préférez)</a:t>
            </a:r>
          </a:p>
          <a:p>
            <a:pPr>
              <a:lnSpc>
                <a:spcPct val="90000"/>
              </a:lnSpc>
            </a:pPr>
            <a:endParaRPr lang="fr-CA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fr-CA" sz="1800" dirty="0">
                <a:solidFill>
                  <a:schemeClr val="tx1">
                    <a:lumMod val="95000"/>
                  </a:schemeClr>
                </a:solidFill>
              </a:rPr>
              <a:t>Concevez le diagramme de Gantt à partir de ces informations: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fr-CA" u="sng" dirty="0">
                <a:solidFill>
                  <a:schemeClr val="tx1">
                    <a:lumMod val="95000"/>
                  </a:schemeClr>
                </a:solidFill>
              </a:rPr>
              <a:t>Tâches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fr-CA" dirty="0">
                <a:solidFill>
                  <a:schemeClr val="tx1">
                    <a:lumMod val="95000"/>
                  </a:schemeClr>
                </a:solidFill>
              </a:rPr>
              <a:t>A: choisir le menu (30 min)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fr-CA" dirty="0">
                <a:solidFill>
                  <a:schemeClr val="tx1">
                    <a:lumMod val="95000"/>
                  </a:schemeClr>
                </a:solidFill>
              </a:rPr>
              <a:t>B: acheter les ingrédients (90 min)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fr-CA" dirty="0">
                <a:solidFill>
                  <a:schemeClr val="tx1">
                    <a:lumMod val="95000"/>
                  </a:schemeClr>
                </a:solidFill>
              </a:rPr>
              <a:t>C: préparer l’apéritif (30 min)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fr-CA" dirty="0">
                <a:solidFill>
                  <a:schemeClr val="tx1">
                    <a:lumMod val="95000"/>
                  </a:schemeClr>
                </a:solidFill>
              </a:rPr>
              <a:t>D: nettoyer la table (10 min)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fr-CA" dirty="0">
                <a:solidFill>
                  <a:schemeClr val="tx1">
                    <a:lumMod val="95000"/>
                  </a:schemeClr>
                </a:solidFill>
              </a:rPr>
              <a:t>E: mettre la table (10 min)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fr-CA" dirty="0">
                <a:solidFill>
                  <a:schemeClr val="tx1">
                    <a:lumMod val="95000"/>
                  </a:schemeClr>
                </a:solidFill>
              </a:rPr>
              <a:t>F: préparer les ingrédients (30 min)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fr-CA" dirty="0">
                <a:solidFill>
                  <a:schemeClr val="tx1">
                    <a:lumMod val="95000"/>
                  </a:schemeClr>
                </a:solidFill>
              </a:rPr>
              <a:t>G: cuisiner les plats (60 min)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fr-CA" dirty="0">
                <a:solidFill>
                  <a:schemeClr val="tx1">
                    <a:lumMod val="95000"/>
                  </a:schemeClr>
                </a:solidFill>
              </a:rPr>
              <a:t>H: servir le repas (10 min)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fr-CA" u="sng" dirty="0">
                <a:solidFill>
                  <a:schemeClr val="tx1">
                    <a:lumMod val="95000"/>
                  </a:schemeClr>
                </a:solidFill>
              </a:rPr>
              <a:t>Contraintes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fr-CA" dirty="0">
                <a:solidFill>
                  <a:schemeClr val="tx1">
                    <a:lumMod val="95000"/>
                  </a:schemeClr>
                </a:solidFill>
              </a:rPr>
              <a:t>B doit être après A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fr-CA" dirty="0">
                <a:solidFill>
                  <a:schemeClr val="tx1">
                    <a:lumMod val="95000"/>
                  </a:schemeClr>
                </a:solidFill>
              </a:rPr>
              <a:t>C et F doivent être après B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fr-CA" dirty="0">
                <a:solidFill>
                  <a:schemeClr val="tx1">
                    <a:lumMod val="95000"/>
                  </a:schemeClr>
                </a:solidFill>
              </a:rPr>
              <a:t>E doit être après D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fr-CA" dirty="0">
                <a:solidFill>
                  <a:schemeClr val="tx1">
                    <a:lumMod val="95000"/>
                  </a:schemeClr>
                </a:solidFill>
              </a:rPr>
              <a:t>G doit être après F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fr-CA" dirty="0">
                <a:solidFill>
                  <a:schemeClr val="tx1">
                    <a:lumMod val="95000"/>
                  </a:schemeClr>
                </a:solidFill>
              </a:rPr>
              <a:t>H doit être après C, G et E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fr-CA" i="1" dirty="0">
                <a:solidFill>
                  <a:schemeClr val="tx1">
                    <a:lumMod val="95000"/>
                  </a:schemeClr>
                </a:solidFill>
              </a:rPr>
              <a:t>(L’unité de temps dans </a:t>
            </a:r>
            <a:r>
              <a:rPr lang="fr-CA" i="1" dirty="0" err="1">
                <a:solidFill>
                  <a:schemeClr val="tx1">
                    <a:lumMod val="95000"/>
                  </a:schemeClr>
                </a:solidFill>
              </a:rPr>
              <a:t>GanttProject</a:t>
            </a:r>
            <a:r>
              <a:rPr lang="fr-CA" i="1" dirty="0">
                <a:solidFill>
                  <a:schemeClr val="tx1">
                    <a:lumMod val="95000"/>
                  </a:schemeClr>
                </a:solidFill>
              </a:rPr>
              <a:t> est en jour)</a:t>
            </a:r>
          </a:p>
          <a:p>
            <a:pPr lvl="1">
              <a:lnSpc>
                <a:spcPct val="90000"/>
              </a:lnSpc>
            </a:pPr>
            <a:endParaRPr lang="fr-CA" dirty="0">
              <a:solidFill>
                <a:schemeClr val="tx1">
                  <a:lumMod val="9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endParaRPr lang="fr-CA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fr-CA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</a:pPr>
            <a:endParaRPr lang="fr-CA" sz="1800" dirty="0">
              <a:solidFill>
                <a:schemeClr val="accent1"/>
              </a:solidFill>
            </a:endParaRPr>
          </a:p>
          <a:p>
            <a:endParaRPr lang="fr-CA" dirty="0"/>
          </a:p>
        </p:txBody>
      </p:sp>
      <p:pic>
        <p:nvPicPr>
          <p:cNvPr id="5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E0C32F54-BB1C-4B35-9F59-C037F95AF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518" y="3236494"/>
            <a:ext cx="4882460" cy="236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0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rtlCol="0" anchor="ctr">
            <a:normAutofit/>
          </a:bodyPr>
          <a:lstStyle/>
          <a:p>
            <a:pPr rtl="0"/>
            <a:r>
              <a:rPr lang="fr-FR" sz="4400"/>
              <a:t>Plan de match!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Espace réservé du contenu 13">
            <a:extLst>
              <a:ext uri="{FF2B5EF4-FFF2-40B4-BE49-F238E27FC236}">
                <a16:creationId xmlns:a16="http://schemas.microsoft.com/office/drawing/2014/main" id="{21655F12-81C8-449A-AE25-46BAA42E5A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176884"/>
              </p:ext>
            </p:extLst>
          </p:nvPr>
        </p:nvGraphicFramePr>
        <p:xfrm>
          <a:off x="4665663" y="949872"/>
          <a:ext cx="7135481" cy="492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8">
            <a:extLst>
              <a:ext uri="{FF2B5EF4-FFF2-40B4-BE49-F238E27FC236}">
                <a16:creationId xmlns:a16="http://schemas.microsoft.com/office/drawing/2014/main" id="{6A761A44-A936-4382-8A16-7ED6A2903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59EE73-661E-48AA-A374-BF2B850F5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53EA91-5E43-427F-B0AB-1B8A496BC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57571081-E136-40F9-B123-3A16F53BE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73197C11-EFC2-4F71-BEFF-B7EE3EEF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74C7561-7217-4DBC-8C63-2BB8560D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6EB4E4EC-EA7F-4A46-9AF5-7E3E4E543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9048D13B-C50D-4EF9-AB6D-86713B7D4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8213FFC7-C869-40A9-8DBD-B311B342E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029FB91-93F5-4D40-9014-8D5108951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6022FD2-DE49-41E6-B3BF-B113018CA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0" name="Picture 4" descr="Puzzle blanc avec une pièce rouge">
            <a:extLst>
              <a:ext uri="{FF2B5EF4-FFF2-40B4-BE49-F238E27FC236}">
                <a16:creationId xmlns:a16="http://schemas.microsoft.com/office/drawing/2014/main" id="{447EC28C-2F91-42EC-AA1C-679C4197FB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24275" r="17198"/>
          <a:stretch/>
        </p:blipFill>
        <p:spPr>
          <a:xfrm>
            <a:off x="5053263" y="-1"/>
            <a:ext cx="7135561" cy="6858001"/>
          </a:xfrm>
          <a:custGeom>
            <a:avLst/>
            <a:gdLst/>
            <a:ahLst/>
            <a:cxnLst/>
            <a:rect l="l" t="t" r="r" b="b"/>
            <a:pathLst>
              <a:path w="7135561" h="6858001">
                <a:moveTo>
                  <a:pt x="450267" y="0"/>
                </a:moveTo>
                <a:lnTo>
                  <a:pt x="7135561" y="0"/>
                </a:lnTo>
                <a:lnTo>
                  <a:pt x="7135561" y="6858001"/>
                </a:lnTo>
                <a:lnTo>
                  <a:pt x="98089" y="6858001"/>
                </a:lnTo>
                <a:lnTo>
                  <a:pt x="1873508" y="4521201"/>
                </a:lnTo>
                <a:close/>
                <a:moveTo>
                  <a:pt x="0" y="0"/>
                </a:moveTo>
                <a:lnTo>
                  <a:pt x="450267" y="0"/>
                </a:lnTo>
                <a:lnTo>
                  <a:pt x="0" y="482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6ED57C6-9519-4FA4-80E3-CC2F8FC9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1678666"/>
            <a:ext cx="5123515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Décrire le processus de tests</a:t>
            </a:r>
          </a:p>
        </p:txBody>
      </p:sp>
      <p:cxnSp>
        <p:nvCxnSpPr>
          <p:cNvPr id="41" name="Straight Connector 20">
            <a:extLst>
              <a:ext uri="{FF2B5EF4-FFF2-40B4-BE49-F238E27FC236}">
                <a16:creationId xmlns:a16="http://schemas.microsoft.com/office/drawing/2014/main" id="{D6329892-480C-49E2-BD6B-45E98C95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22">
            <a:extLst>
              <a:ext uri="{FF2B5EF4-FFF2-40B4-BE49-F238E27FC236}">
                <a16:creationId xmlns:a16="http://schemas.microsoft.com/office/drawing/2014/main" id="{27138EE9-D930-4AF5-8DCA-D506DFDDA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23">
            <a:extLst>
              <a:ext uri="{FF2B5EF4-FFF2-40B4-BE49-F238E27FC236}">
                <a16:creationId xmlns:a16="http://schemas.microsoft.com/office/drawing/2014/main" id="{8B2A878B-CC9E-4401-8BAA-9D344B5AB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5">
            <a:extLst>
              <a:ext uri="{FF2B5EF4-FFF2-40B4-BE49-F238E27FC236}">
                <a16:creationId xmlns:a16="http://schemas.microsoft.com/office/drawing/2014/main" id="{6DD53AF4-988B-41E6-AB9C-E5ADE7FCA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24">
            <a:extLst>
              <a:ext uri="{FF2B5EF4-FFF2-40B4-BE49-F238E27FC236}">
                <a16:creationId xmlns:a16="http://schemas.microsoft.com/office/drawing/2014/main" id="{E3E2BE66-B731-4E8F-92AE-434C347FE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7">
            <a:extLst>
              <a:ext uri="{FF2B5EF4-FFF2-40B4-BE49-F238E27FC236}">
                <a16:creationId xmlns:a16="http://schemas.microsoft.com/office/drawing/2014/main" id="{1C04AA99-545A-4E18-A307-96512638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28">
            <a:extLst>
              <a:ext uri="{FF2B5EF4-FFF2-40B4-BE49-F238E27FC236}">
                <a16:creationId xmlns:a16="http://schemas.microsoft.com/office/drawing/2014/main" id="{D21765B3-48FB-47ED-AFBD-CE583447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9">
            <a:extLst>
              <a:ext uri="{FF2B5EF4-FFF2-40B4-BE49-F238E27FC236}">
                <a16:creationId xmlns:a16="http://schemas.microsoft.com/office/drawing/2014/main" id="{9908EBEC-783D-4C0E-AE8E-165D6FAC6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Isosceles Triangle 29">
            <a:extLst>
              <a:ext uri="{FF2B5EF4-FFF2-40B4-BE49-F238E27FC236}">
                <a16:creationId xmlns:a16="http://schemas.microsoft.com/office/drawing/2014/main" id="{D9A05D3D-E46B-44B4-BDFD-F9F117379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761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B2076A-6D4E-42D0-B600-A717308A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Qu’est-ce qu’un processus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3F92D0-F6E8-43B8-8B29-42E3C0CB0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>
                <a:ea typeface="Calibri" panose="020F0502020204030204" pitchFamily="34" charset="0"/>
              </a:rPr>
              <a:t>S</a:t>
            </a:r>
            <a:r>
              <a:rPr lang="fr-CA" sz="1800" dirty="0">
                <a:effectLst/>
                <a:ea typeface="Calibri" panose="020F0502020204030204" pitchFamily="34" charset="0"/>
              </a:rPr>
              <a:t>érie d'étapes suivies pour atteindre une fin</a:t>
            </a:r>
          </a:p>
          <a:p>
            <a:pPr marL="0" indent="0">
              <a:buNone/>
            </a:pPr>
            <a:endParaRPr lang="fr-CA" sz="1800" dirty="0">
              <a:effectLst/>
              <a:ea typeface="Calibri" panose="020F0502020204030204" pitchFamily="34" charset="0"/>
            </a:endParaRPr>
          </a:p>
          <a:p>
            <a:r>
              <a:rPr lang="fr-CA" dirty="0"/>
              <a:t>Petit récit de Voyageur et Passante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sz="1800" dirty="0">
                <a:effectLst/>
                <a:ea typeface="Calibri" panose="020F0502020204030204" pitchFamily="34" charset="0"/>
              </a:rPr>
              <a:t>Si le processus est suffisamment complexe ou si plus d'une personne doit suivre le processus, que devrait-on mettre en place? </a:t>
            </a:r>
          </a:p>
          <a:p>
            <a:endParaRPr lang="fr-CA" dirty="0"/>
          </a:p>
          <a:p>
            <a:r>
              <a:rPr lang="fr-CA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https://manifesteagile.fr/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097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B2076A-6D4E-42D0-B600-A717308A7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fr-CA" dirty="0"/>
              <a:t>Processus fondamental de tests</a:t>
            </a:r>
          </a:p>
        </p:txBody>
      </p:sp>
      <p:pic>
        <p:nvPicPr>
          <p:cNvPr id="5" name="Shape 179">
            <a:extLst>
              <a:ext uri="{FF2B5EF4-FFF2-40B4-BE49-F238E27FC236}">
                <a16:creationId xmlns:a16="http://schemas.microsoft.com/office/drawing/2014/main" id="{8DA26F1A-0903-46C1-B096-A40CF73975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7333" y="2802372"/>
            <a:ext cx="2596281" cy="2596281"/>
          </a:xfrm>
          <a:prstGeom prst="rect">
            <a:avLst/>
          </a:prstGeom>
          <a:noFill/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3F92D0-F6E8-43B8-8B29-42E3C0CB0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362" y="2160589"/>
            <a:ext cx="4017795" cy="3880773"/>
          </a:xfrm>
        </p:spPr>
        <p:txBody>
          <a:bodyPr>
            <a:normAutofit/>
          </a:bodyPr>
          <a:lstStyle/>
          <a:p>
            <a:r>
              <a:rPr lang="fr-CA" sz="1500" dirty="0"/>
              <a:t>Objectifs (rappel) : </a:t>
            </a:r>
          </a:p>
          <a:p>
            <a:pPr lvl="1"/>
            <a:r>
              <a:rPr lang="fr-CA" sz="1500" dirty="0"/>
              <a:t>Trouver des anomalies</a:t>
            </a:r>
          </a:p>
          <a:p>
            <a:pPr lvl="1"/>
            <a:r>
              <a:rPr lang="fr-CA" sz="1500" dirty="0"/>
              <a:t>Obtenir de la confiance</a:t>
            </a:r>
          </a:p>
          <a:p>
            <a:pPr lvl="1"/>
            <a:r>
              <a:rPr lang="fr-CA" sz="1500" dirty="0"/>
              <a:t>Fournir des informations pour la prise de décision</a:t>
            </a:r>
          </a:p>
          <a:p>
            <a:pPr lvl="1"/>
            <a:r>
              <a:rPr lang="fr-CA" sz="1500" dirty="0"/>
              <a:t>Prévenir les défauts</a:t>
            </a:r>
          </a:p>
        </p:txBody>
      </p:sp>
      <p:pic>
        <p:nvPicPr>
          <p:cNvPr id="4" name="Shape 186">
            <a:extLst>
              <a:ext uri="{FF2B5EF4-FFF2-40B4-BE49-F238E27FC236}">
                <a16:creationId xmlns:a16="http://schemas.microsoft.com/office/drawing/2014/main" id="{F995A8C0-5E5C-4148-8596-AB6136C34B9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33806" y="2158074"/>
            <a:ext cx="2533098" cy="3883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476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B2076A-6D4E-42D0-B600-A717308A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Itération des activités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3F92D0-F6E8-43B8-8B29-42E3C0CB0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Pas de rigidité dans la séquence</a:t>
            </a:r>
          </a:p>
          <a:p>
            <a:r>
              <a:rPr lang="fr-CA" dirty="0" err="1"/>
              <a:t>Réexamination</a:t>
            </a:r>
            <a:r>
              <a:rPr lang="fr-CA" dirty="0"/>
              <a:t> des activités antérieures</a:t>
            </a:r>
          </a:p>
          <a:p>
            <a:r>
              <a:rPr lang="fr-CA" dirty="0"/>
              <a:t>Dépendance et indépendance des fonctionnalités</a:t>
            </a:r>
          </a:p>
          <a:p>
            <a:r>
              <a:rPr lang="fr-CA" dirty="0"/>
              <a:t>Imprévus : pression du temps, planification écourtée…</a:t>
            </a:r>
          </a:p>
          <a:p>
            <a:pPr marL="0" indent="0">
              <a:buNone/>
            </a:pPr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B4DE73-2E46-4CF5-A7EA-EA693681EFC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209" y="1136816"/>
            <a:ext cx="2490521" cy="3445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79">
            <a:extLst>
              <a:ext uri="{FF2B5EF4-FFF2-40B4-BE49-F238E27FC236}">
                <a16:creationId xmlns:a16="http://schemas.microsoft.com/office/drawing/2014/main" id="{4214F211-1D65-4A39-9BC6-2754E8F4674C}"/>
              </a:ext>
            </a:extLst>
          </p:cNvPr>
          <p:cNvPicPr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9285" y="4812972"/>
            <a:ext cx="1690370" cy="16262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970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B2076A-6D4E-42D0-B600-A717308A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Planification et contrôle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3F92D0-F6E8-43B8-8B29-42E3C0CB0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Déterminer ce qui va être testé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Définir les critères de réalisation des tests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Surveillance et contrôle tout au long des activités</a:t>
            </a:r>
          </a:p>
          <a:p>
            <a:pPr marL="0" indent="0">
              <a:buNone/>
            </a:pPr>
            <a:endParaRPr lang="fr-CA" dirty="0"/>
          </a:p>
        </p:txBody>
      </p:sp>
      <p:pic>
        <p:nvPicPr>
          <p:cNvPr id="4" name="Shape 186">
            <a:extLst>
              <a:ext uri="{FF2B5EF4-FFF2-40B4-BE49-F238E27FC236}">
                <a16:creationId xmlns:a16="http://schemas.microsoft.com/office/drawing/2014/main" id="{1A85AF74-99F4-4DE2-85E4-C1DAF996ED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50185" y="1590183"/>
            <a:ext cx="2533098" cy="388328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5CB252-CD5E-4DAE-8FCD-7398AE4B5D37}"/>
              </a:ext>
            </a:extLst>
          </p:cNvPr>
          <p:cNvSpPr/>
          <p:nvPr/>
        </p:nvSpPr>
        <p:spPr>
          <a:xfrm>
            <a:off x="8250185" y="1590183"/>
            <a:ext cx="2533098" cy="4984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0485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B2076A-6D4E-42D0-B600-A717308A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Analyse et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3F92D0-F6E8-43B8-8B29-42E3C0CB0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Détails précis des éléments à tester (conditions / scénarios)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Conception des cas de tests</a:t>
            </a:r>
          </a:p>
          <a:p>
            <a:endParaRPr lang="fr-CA" dirty="0"/>
          </a:p>
          <a:p>
            <a:r>
              <a:rPr lang="fr-CA" dirty="0"/>
              <a:t>Doit prendre en compte les données de tests</a:t>
            </a:r>
          </a:p>
          <a:p>
            <a:endParaRPr lang="fr-CA" dirty="0"/>
          </a:p>
          <a:p>
            <a:r>
              <a:rPr lang="fr-CA" dirty="0"/>
              <a:t>Prédire le comportement du logiciel selon les circonstances</a:t>
            </a:r>
          </a:p>
          <a:p>
            <a:pPr marL="0" indent="0">
              <a:buNone/>
            </a:pPr>
            <a:endParaRPr lang="fr-CA" dirty="0"/>
          </a:p>
        </p:txBody>
      </p:sp>
      <p:pic>
        <p:nvPicPr>
          <p:cNvPr id="4" name="Shape 186">
            <a:extLst>
              <a:ext uri="{FF2B5EF4-FFF2-40B4-BE49-F238E27FC236}">
                <a16:creationId xmlns:a16="http://schemas.microsoft.com/office/drawing/2014/main" id="{0200FBEA-3463-4AA7-970F-39172E5AAE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02059" y="1570933"/>
            <a:ext cx="2533098" cy="38832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D9BFA6-4317-4DA1-8517-A702371A0D87}"/>
              </a:ext>
            </a:extLst>
          </p:cNvPr>
          <p:cNvSpPr/>
          <p:nvPr/>
        </p:nvSpPr>
        <p:spPr>
          <a:xfrm>
            <a:off x="8202059" y="2408330"/>
            <a:ext cx="2533098" cy="4984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0168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B2076A-6D4E-42D0-B600-A717308A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Implémentation et exécution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3F92D0-F6E8-43B8-8B29-42E3C0CB0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Exécution des tests (y comprit la configuration)</a:t>
            </a:r>
          </a:p>
          <a:p>
            <a:endParaRPr lang="fr-CA" dirty="0"/>
          </a:p>
          <a:p>
            <a:r>
              <a:rPr lang="fr-CA" dirty="0"/>
              <a:t>Vérifier l’environnement</a:t>
            </a:r>
          </a:p>
          <a:p>
            <a:endParaRPr lang="fr-CA" dirty="0"/>
          </a:p>
          <a:p>
            <a:r>
              <a:rPr lang="fr-CA" dirty="0"/>
              <a:t>Les tests les plus importants sont exécutés en premier</a:t>
            </a:r>
          </a:p>
          <a:p>
            <a:endParaRPr lang="fr-CA" dirty="0"/>
          </a:p>
          <a:p>
            <a:r>
              <a:rPr lang="fr-CA" dirty="0"/>
              <a:t>Enregistrement des résultats et enquête</a:t>
            </a:r>
          </a:p>
          <a:p>
            <a:endParaRPr lang="fr-CA" dirty="0"/>
          </a:p>
          <a:p>
            <a:r>
              <a:rPr lang="fr-CA" dirty="0"/>
              <a:t>Test de reprise et test de régression</a:t>
            </a:r>
          </a:p>
        </p:txBody>
      </p:sp>
      <p:pic>
        <p:nvPicPr>
          <p:cNvPr id="4" name="Shape 186">
            <a:extLst>
              <a:ext uri="{FF2B5EF4-FFF2-40B4-BE49-F238E27FC236}">
                <a16:creationId xmlns:a16="http://schemas.microsoft.com/office/drawing/2014/main" id="{93E3964D-2982-4E03-B4DF-F6C1A8498A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50185" y="1590183"/>
            <a:ext cx="2533098" cy="38832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92D22F-8BFE-4589-8BDD-C3217E7BB78A}"/>
              </a:ext>
            </a:extLst>
          </p:cNvPr>
          <p:cNvSpPr/>
          <p:nvPr/>
        </p:nvSpPr>
        <p:spPr>
          <a:xfrm>
            <a:off x="8250185" y="3293848"/>
            <a:ext cx="2533098" cy="4984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1050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Personnalisé 1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DBEFF9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DD01B8-816B-49B7-8C81-03AB51D87C54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8105</TotalTime>
  <Words>633</Words>
  <Application>Microsoft Office PowerPoint</Application>
  <PresentationFormat>Grand écran</PresentationFormat>
  <Paragraphs>122</Paragraphs>
  <Slides>16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Facette</vt:lpstr>
      <vt:lpstr>Qualité logicielle de base</vt:lpstr>
      <vt:lpstr>Plan de match!</vt:lpstr>
      <vt:lpstr>Décrire le processus de tests</vt:lpstr>
      <vt:lpstr>Qu’est-ce qu’un processus ?</vt:lpstr>
      <vt:lpstr>Processus fondamental de tests</vt:lpstr>
      <vt:lpstr>Itération des activités</vt:lpstr>
      <vt:lpstr>Planification et contrôle</vt:lpstr>
      <vt:lpstr>Analyse et conception</vt:lpstr>
      <vt:lpstr>Implémentation et exécution</vt:lpstr>
      <vt:lpstr>Évaluation des critères de sortie et rapports</vt:lpstr>
      <vt:lpstr>Activités de clôtures des tests</vt:lpstr>
      <vt:lpstr>Concepts de vérification et validation </vt:lpstr>
      <vt:lpstr>Prévision d’un contrôle des délais et coûts</vt:lpstr>
      <vt:lpstr>Diagramme de Gantt</vt:lpstr>
      <vt:lpstr>Exercice documentation</vt:lpstr>
      <vt:lpstr>Exercice diagramme de Gantt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Réalisation des tests</dc:title>
  <dc:creator>Jean-François Ratelle</dc:creator>
  <cp:lastModifiedBy>Jean-François Ratelle</cp:lastModifiedBy>
  <cp:revision>121</cp:revision>
  <dcterms:created xsi:type="dcterms:W3CDTF">2019-04-26T02:44:49Z</dcterms:created>
  <dcterms:modified xsi:type="dcterms:W3CDTF">2022-06-14T22:12:31Z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