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4"/>
  </p:sldMasterIdLst>
  <p:notesMasterIdLst>
    <p:notesMasterId r:id="rId31"/>
  </p:notesMasterIdLst>
  <p:handoutMasterIdLst>
    <p:handoutMasterId r:id="rId32"/>
  </p:handoutMasterIdLst>
  <p:sldIdLst>
    <p:sldId id="265" r:id="rId5"/>
    <p:sldId id="266" r:id="rId6"/>
    <p:sldId id="278" r:id="rId7"/>
    <p:sldId id="307" r:id="rId8"/>
    <p:sldId id="308" r:id="rId9"/>
    <p:sldId id="312" r:id="rId10"/>
    <p:sldId id="309" r:id="rId11"/>
    <p:sldId id="310" r:id="rId12"/>
    <p:sldId id="313" r:id="rId13"/>
    <p:sldId id="314" r:id="rId14"/>
    <p:sldId id="315" r:id="rId15"/>
    <p:sldId id="311" r:id="rId16"/>
    <p:sldId id="316" r:id="rId17"/>
    <p:sldId id="30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6727" autoAdjust="0"/>
  </p:normalViewPr>
  <p:slideViewPr>
    <p:cSldViewPr snapToGrid="0" showGuides="1">
      <p:cViewPr varScale="1">
        <p:scale>
          <a:sx n="127" d="100"/>
          <a:sy n="127" d="100"/>
        </p:scale>
        <p:origin x="414" y="12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29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128C90-E591-4ABC-A84D-FD824F4A81DE}"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B742C773-F510-4D52-8D1E-8898838A0BA7}">
      <dgm:prSet/>
      <dgm:spPr/>
      <dgm:t>
        <a:bodyPr/>
        <a:lstStyle/>
        <a:p>
          <a:r>
            <a:rPr lang="en-US" dirty="0" err="1"/>
            <a:t>Analyser</a:t>
          </a:r>
          <a:r>
            <a:rPr lang="en-US" dirty="0"/>
            <a:t> les </a:t>
          </a:r>
          <a:r>
            <a:rPr lang="en-US" dirty="0" err="1"/>
            <a:t>besoins</a:t>
          </a:r>
          <a:endParaRPr lang="en-US" dirty="0"/>
        </a:p>
      </dgm:t>
    </dgm:pt>
    <dgm:pt modelId="{428F4125-7F7D-40CA-80A1-EC047AB4FB4E}" type="parTrans" cxnId="{5D2E02A9-99C3-43DB-9ABD-1AC71879A1A5}">
      <dgm:prSet/>
      <dgm:spPr/>
      <dgm:t>
        <a:bodyPr/>
        <a:lstStyle/>
        <a:p>
          <a:endParaRPr lang="en-US"/>
        </a:p>
      </dgm:t>
    </dgm:pt>
    <dgm:pt modelId="{4355BB6E-7679-4C16-9EF8-335B76D395CC}" type="sibTrans" cxnId="{5D2E02A9-99C3-43DB-9ABD-1AC71879A1A5}">
      <dgm:prSet/>
      <dgm:spPr/>
      <dgm:t>
        <a:bodyPr/>
        <a:lstStyle/>
        <a:p>
          <a:endParaRPr lang="en-US"/>
        </a:p>
      </dgm:t>
    </dgm:pt>
    <dgm:pt modelId="{9B62496E-BD9E-44CE-898A-1E010E2EAF65}">
      <dgm:prSet/>
      <dgm:spPr/>
      <dgm:t>
        <a:bodyPr/>
        <a:lstStyle/>
        <a:p>
          <a:r>
            <a:rPr lang="en-US" dirty="0" err="1"/>
            <a:t>Modéliser</a:t>
          </a:r>
          <a:r>
            <a:rPr lang="en-US" dirty="0"/>
            <a:t> les </a:t>
          </a:r>
          <a:r>
            <a:rPr lang="en-US" dirty="0" err="1"/>
            <a:t>attributs</a:t>
          </a:r>
          <a:r>
            <a:rPr lang="en-US" dirty="0"/>
            <a:t> du </a:t>
          </a:r>
          <a:r>
            <a:rPr lang="en-US" dirty="0" err="1"/>
            <a:t>logiciel</a:t>
          </a:r>
          <a:endParaRPr lang="en-US" dirty="0"/>
        </a:p>
      </dgm:t>
    </dgm:pt>
    <dgm:pt modelId="{0CF8ADB0-9E67-47DE-8FF4-67B46162F066}" type="parTrans" cxnId="{4DDAF25F-B969-42FE-BB33-855394C6C862}">
      <dgm:prSet/>
      <dgm:spPr/>
      <dgm:t>
        <a:bodyPr/>
        <a:lstStyle/>
        <a:p>
          <a:endParaRPr lang="en-US"/>
        </a:p>
      </dgm:t>
    </dgm:pt>
    <dgm:pt modelId="{F9A2A5B2-C396-4F50-9BB0-9471FEF099B3}" type="sibTrans" cxnId="{4DDAF25F-B969-42FE-BB33-855394C6C862}">
      <dgm:prSet/>
      <dgm:spPr/>
      <dgm:t>
        <a:bodyPr/>
        <a:lstStyle/>
        <a:p>
          <a:endParaRPr lang="en-US"/>
        </a:p>
      </dgm:t>
    </dgm:pt>
    <dgm:pt modelId="{F03311A8-6786-450A-BFCE-BD2E5A00A4BD}">
      <dgm:prSet/>
      <dgm:spPr/>
      <dgm:t>
        <a:bodyPr/>
        <a:lstStyle/>
        <a:p>
          <a:r>
            <a:rPr lang="en-US" dirty="0" err="1"/>
            <a:t>Exercice</a:t>
          </a:r>
          <a:r>
            <a:rPr lang="en-US" dirty="0"/>
            <a:t> + TP</a:t>
          </a:r>
        </a:p>
      </dgm:t>
    </dgm:pt>
    <dgm:pt modelId="{8F1DA118-83DE-4971-BDB4-401C24A1A795}" type="parTrans" cxnId="{A4806842-5DDD-45CA-AA51-87F8D21A1BC9}">
      <dgm:prSet/>
      <dgm:spPr/>
      <dgm:t>
        <a:bodyPr/>
        <a:lstStyle/>
        <a:p>
          <a:endParaRPr lang="fr-CA"/>
        </a:p>
      </dgm:t>
    </dgm:pt>
    <dgm:pt modelId="{B8918B3B-9BDD-4279-8711-3E9E07CD17F9}" type="sibTrans" cxnId="{A4806842-5DDD-45CA-AA51-87F8D21A1BC9}">
      <dgm:prSet/>
      <dgm:spPr/>
      <dgm:t>
        <a:bodyPr/>
        <a:lstStyle/>
        <a:p>
          <a:endParaRPr lang="fr-CA"/>
        </a:p>
      </dgm:t>
    </dgm:pt>
    <dgm:pt modelId="{EAF5BF08-030F-4038-8858-E298CE225DF9}" type="pres">
      <dgm:prSet presAssocID="{ED128C90-E591-4ABC-A84D-FD824F4A81DE}" presName="linear" presStyleCnt="0">
        <dgm:presLayoutVars>
          <dgm:animLvl val="lvl"/>
          <dgm:resizeHandles val="exact"/>
        </dgm:presLayoutVars>
      </dgm:prSet>
      <dgm:spPr/>
    </dgm:pt>
    <dgm:pt modelId="{23726DA3-76E2-4D49-9E6C-73DFE3F2EF79}" type="pres">
      <dgm:prSet presAssocID="{B742C773-F510-4D52-8D1E-8898838A0BA7}" presName="parentText" presStyleLbl="node1" presStyleIdx="0" presStyleCnt="3">
        <dgm:presLayoutVars>
          <dgm:chMax val="0"/>
          <dgm:bulletEnabled val="1"/>
        </dgm:presLayoutVars>
      </dgm:prSet>
      <dgm:spPr/>
    </dgm:pt>
    <dgm:pt modelId="{D4B3BC52-0994-463E-8058-528DAD40F3C5}" type="pres">
      <dgm:prSet presAssocID="{4355BB6E-7679-4C16-9EF8-335B76D395CC}" presName="spacer" presStyleCnt="0"/>
      <dgm:spPr/>
    </dgm:pt>
    <dgm:pt modelId="{E6907257-350D-4514-BBC5-EFEDA0E73D47}" type="pres">
      <dgm:prSet presAssocID="{9B62496E-BD9E-44CE-898A-1E010E2EAF65}" presName="parentText" presStyleLbl="node1" presStyleIdx="1" presStyleCnt="3">
        <dgm:presLayoutVars>
          <dgm:chMax val="0"/>
          <dgm:bulletEnabled val="1"/>
        </dgm:presLayoutVars>
      </dgm:prSet>
      <dgm:spPr/>
    </dgm:pt>
    <dgm:pt modelId="{50C5D2CB-8922-4D09-BF77-1BB674196FD9}" type="pres">
      <dgm:prSet presAssocID="{F9A2A5B2-C396-4F50-9BB0-9471FEF099B3}" presName="spacer" presStyleCnt="0"/>
      <dgm:spPr/>
    </dgm:pt>
    <dgm:pt modelId="{FBDEB257-D8DD-4063-AC1C-059B6B099914}" type="pres">
      <dgm:prSet presAssocID="{F03311A8-6786-450A-BFCE-BD2E5A00A4BD}" presName="parentText" presStyleLbl="node1" presStyleIdx="2" presStyleCnt="3">
        <dgm:presLayoutVars>
          <dgm:chMax val="0"/>
          <dgm:bulletEnabled val="1"/>
        </dgm:presLayoutVars>
      </dgm:prSet>
      <dgm:spPr/>
    </dgm:pt>
  </dgm:ptLst>
  <dgm:cxnLst>
    <dgm:cxn modelId="{4DDAF25F-B969-42FE-BB33-855394C6C862}" srcId="{ED128C90-E591-4ABC-A84D-FD824F4A81DE}" destId="{9B62496E-BD9E-44CE-898A-1E010E2EAF65}" srcOrd="1" destOrd="0" parTransId="{0CF8ADB0-9E67-47DE-8FF4-67B46162F066}" sibTransId="{F9A2A5B2-C396-4F50-9BB0-9471FEF099B3}"/>
    <dgm:cxn modelId="{A4806842-5DDD-45CA-AA51-87F8D21A1BC9}" srcId="{ED128C90-E591-4ABC-A84D-FD824F4A81DE}" destId="{F03311A8-6786-450A-BFCE-BD2E5A00A4BD}" srcOrd="2" destOrd="0" parTransId="{8F1DA118-83DE-4971-BDB4-401C24A1A795}" sibTransId="{B8918B3B-9BDD-4279-8711-3E9E07CD17F9}"/>
    <dgm:cxn modelId="{96A74A7E-84CD-4DD9-9280-B3A42461C8CE}" type="presOf" srcId="{F03311A8-6786-450A-BFCE-BD2E5A00A4BD}" destId="{FBDEB257-D8DD-4063-AC1C-059B6B099914}" srcOrd="0" destOrd="0" presId="urn:microsoft.com/office/officeart/2005/8/layout/vList2"/>
    <dgm:cxn modelId="{560C4E86-091B-4835-85DE-A3895D7CA762}" type="presOf" srcId="{9B62496E-BD9E-44CE-898A-1E010E2EAF65}" destId="{E6907257-350D-4514-BBC5-EFEDA0E73D47}" srcOrd="0" destOrd="0" presId="urn:microsoft.com/office/officeart/2005/8/layout/vList2"/>
    <dgm:cxn modelId="{5D2E02A9-99C3-43DB-9ABD-1AC71879A1A5}" srcId="{ED128C90-E591-4ABC-A84D-FD824F4A81DE}" destId="{B742C773-F510-4D52-8D1E-8898838A0BA7}" srcOrd="0" destOrd="0" parTransId="{428F4125-7F7D-40CA-80A1-EC047AB4FB4E}" sibTransId="{4355BB6E-7679-4C16-9EF8-335B76D395CC}"/>
    <dgm:cxn modelId="{385AB4B0-2CEB-40F0-8C0B-9067C3CE18DB}" type="presOf" srcId="{ED128C90-E591-4ABC-A84D-FD824F4A81DE}" destId="{EAF5BF08-030F-4038-8858-E298CE225DF9}" srcOrd="0" destOrd="0" presId="urn:microsoft.com/office/officeart/2005/8/layout/vList2"/>
    <dgm:cxn modelId="{D0E67FFC-3677-407C-87D1-1121EBF7615B}" type="presOf" srcId="{B742C773-F510-4D52-8D1E-8898838A0BA7}" destId="{23726DA3-76E2-4D49-9E6C-73DFE3F2EF79}" srcOrd="0" destOrd="0" presId="urn:microsoft.com/office/officeart/2005/8/layout/vList2"/>
    <dgm:cxn modelId="{0EBF8ABF-2FD8-4A75-8EBC-28A0DBF93116}" type="presParOf" srcId="{EAF5BF08-030F-4038-8858-E298CE225DF9}" destId="{23726DA3-76E2-4D49-9E6C-73DFE3F2EF79}" srcOrd="0" destOrd="0" presId="urn:microsoft.com/office/officeart/2005/8/layout/vList2"/>
    <dgm:cxn modelId="{36CA1C2F-291B-41A6-8097-50C32110257A}" type="presParOf" srcId="{EAF5BF08-030F-4038-8858-E298CE225DF9}" destId="{D4B3BC52-0994-463E-8058-528DAD40F3C5}" srcOrd="1" destOrd="0" presId="urn:microsoft.com/office/officeart/2005/8/layout/vList2"/>
    <dgm:cxn modelId="{F338A62F-64E7-4522-B6A5-AA8B523EDB49}" type="presParOf" srcId="{EAF5BF08-030F-4038-8858-E298CE225DF9}" destId="{E6907257-350D-4514-BBC5-EFEDA0E73D47}" srcOrd="2" destOrd="0" presId="urn:microsoft.com/office/officeart/2005/8/layout/vList2"/>
    <dgm:cxn modelId="{DE25985C-DAFB-4688-9F87-E3F86FB534A5}" type="presParOf" srcId="{EAF5BF08-030F-4038-8858-E298CE225DF9}" destId="{50C5D2CB-8922-4D09-BF77-1BB674196FD9}" srcOrd="3" destOrd="0" presId="urn:microsoft.com/office/officeart/2005/8/layout/vList2"/>
    <dgm:cxn modelId="{8CDF4C43-49C2-40D3-BB40-ECC268A45917}" type="presParOf" srcId="{EAF5BF08-030F-4038-8858-E298CE225DF9}" destId="{FBDEB257-D8DD-4063-AC1C-059B6B09991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26DA3-76E2-4D49-9E6C-73DFE3F2EF79}">
      <dsp:nvSpPr>
        <dsp:cNvPr id="0" name=""/>
        <dsp:cNvSpPr/>
      </dsp:nvSpPr>
      <dsp:spPr>
        <a:xfrm>
          <a:off x="0" y="580005"/>
          <a:ext cx="7070396" cy="8189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err="1"/>
            <a:t>Analyser</a:t>
          </a:r>
          <a:r>
            <a:rPr lang="en-US" sz="3500" kern="1200" dirty="0"/>
            <a:t> les </a:t>
          </a:r>
          <a:r>
            <a:rPr lang="en-US" sz="3500" kern="1200" dirty="0" err="1"/>
            <a:t>besoins</a:t>
          </a:r>
          <a:endParaRPr lang="en-US" sz="3500" kern="1200" dirty="0"/>
        </a:p>
      </dsp:txBody>
      <dsp:txXfrm>
        <a:off x="39980" y="619985"/>
        <a:ext cx="6990436" cy="739039"/>
      </dsp:txXfrm>
    </dsp:sp>
    <dsp:sp modelId="{E6907257-350D-4514-BBC5-EFEDA0E73D47}">
      <dsp:nvSpPr>
        <dsp:cNvPr id="0" name=""/>
        <dsp:cNvSpPr/>
      </dsp:nvSpPr>
      <dsp:spPr>
        <a:xfrm>
          <a:off x="0" y="1499805"/>
          <a:ext cx="7070396" cy="818999"/>
        </a:xfrm>
        <a:prstGeom prst="roundRect">
          <a:avLst/>
        </a:prstGeom>
        <a:gradFill rotWithShape="0">
          <a:gsLst>
            <a:gs pos="0">
              <a:schemeClr val="accent2">
                <a:hueOff val="-81595"/>
                <a:satOff val="-4716"/>
                <a:lumOff val="6471"/>
                <a:alphaOff val="0"/>
                <a:tint val="96000"/>
                <a:lumMod val="100000"/>
              </a:schemeClr>
            </a:gs>
            <a:gs pos="78000">
              <a:schemeClr val="accent2">
                <a:hueOff val="-81595"/>
                <a:satOff val="-471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err="1"/>
            <a:t>Modéliser</a:t>
          </a:r>
          <a:r>
            <a:rPr lang="en-US" sz="3500" kern="1200" dirty="0"/>
            <a:t> les </a:t>
          </a:r>
          <a:r>
            <a:rPr lang="en-US" sz="3500" kern="1200" dirty="0" err="1"/>
            <a:t>attributs</a:t>
          </a:r>
          <a:r>
            <a:rPr lang="en-US" sz="3500" kern="1200" dirty="0"/>
            <a:t> du </a:t>
          </a:r>
          <a:r>
            <a:rPr lang="en-US" sz="3500" kern="1200" dirty="0" err="1"/>
            <a:t>logiciel</a:t>
          </a:r>
          <a:endParaRPr lang="en-US" sz="3500" kern="1200" dirty="0"/>
        </a:p>
      </dsp:txBody>
      <dsp:txXfrm>
        <a:off x="39980" y="1539785"/>
        <a:ext cx="6990436" cy="739039"/>
      </dsp:txXfrm>
    </dsp:sp>
    <dsp:sp modelId="{FBDEB257-D8DD-4063-AC1C-059B6B099914}">
      <dsp:nvSpPr>
        <dsp:cNvPr id="0" name=""/>
        <dsp:cNvSpPr/>
      </dsp:nvSpPr>
      <dsp:spPr>
        <a:xfrm>
          <a:off x="0" y="2419605"/>
          <a:ext cx="7070396" cy="818999"/>
        </a:xfrm>
        <a:prstGeom prst="roundRect">
          <a:avLst/>
        </a:prstGeom>
        <a:gradFill rotWithShape="0">
          <a:gsLst>
            <a:gs pos="0">
              <a:schemeClr val="accent2">
                <a:hueOff val="-163190"/>
                <a:satOff val="-9432"/>
                <a:lumOff val="12941"/>
                <a:alphaOff val="0"/>
                <a:tint val="96000"/>
                <a:lumMod val="100000"/>
              </a:schemeClr>
            </a:gs>
            <a:gs pos="78000">
              <a:schemeClr val="accent2">
                <a:hueOff val="-163190"/>
                <a:satOff val="-9432"/>
                <a:lumOff val="1294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err="1"/>
            <a:t>Exercice</a:t>
          </a:r>
          <a:r>
            <a:rPr lang="en-US" sz="3500" kern="1200" dirty="0"/>
            <a:t> + TP</a:t>
          </a:r>
        </a:p>
      </dsp:txBody>
      <dsp:txXfrm>
        <a:off x="39980" y="2459585"/>
        <a:ext cx="6990436" cy="7390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CD3219A-75C0-4E09-81D8-07B08B329A80}" type="datetime1">
              <a:rPr lang="fr-FR" smtClean="0"/>
              <a:t>21/06/2022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fr-FR" smtClean="0"/>
              <a:t>‹N°›</a:t>
            </a:fld>
            <a:endParaRPr lang="fr-FR"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F885645-4090-46EC-B88C-5C997E9166C1}" type="datetime1">
              <a:rPr lang="fr-FR" noProof="0" smtClean="0"/>
              <a:t>21/06/2022</a:t>
            </a:fld>
            <a:endParaRPr lang="fr-FR" noProof="0" dirty="0"/>
          </a:p>
        </p:txBody>
      </p:sp>
      <p:sp>
        <p:nvSpPr>
          <p:cNvPr id="4" name="Espace réservé d’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fr-FR" noProof="0" smtClean="0"/>
              <a:t>‹N°›</a:t>
            </a:fld>
            <a:endParaRPr lang="fr-FR"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10E1E9A-E921-4174-A0FC-51868D7AC568}" type="slidenum">
              <a:rPr lang="fr-FR" smtClean="0"/>
              <a:t>1</a:t>
            </a:fld>
            <a:endParaRPr lang="fr-FR" dirty="0"/>
          </a:p>
        </p:txBody>
      </p:sp>
    </p:spTree>
    <p:extLst>
      <p:ext uri="{BB962C8B-B14F-4D97-AF65-F5344CB8AC3E}">
        <p14:creationId xmlns:p14="http://schemas.microsoft.com/office/powerpoint/2010/main" val="421452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10E1E9A-E921-4174-A0FC-51868D7AC568}" type="slidenum">
              <a:rPr lang="fr-FR" smtClean="0"/>
              <a:t>2</a:t>
            </a:fld>
            <a:endParaRPr lang="fr-FR" dirty="0"/>
          </a:p>
        </p:txBody>
      </p:sp>
    </p:spTree>
    <p:extLst>
      <p:ext uri="{BB962C8B-B14F-4D97-AF65-F5344CB8AC3E}">
        <p14:creationId xmlns:p14="http://schemas.microsoft.com/office/powerpoint/2010/main" val="51877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rtl="0"/>
            <a:fld id="{F21A7A5D-B13D-49C4-B7F4-D583D6F53063}" type="datetime1">
              <a:rPr lang="fr-FR" smtClean="0"/>
              <a:t>21/06/2022</a:t>
            </a:fld>
            <a:endParaRPr lang="fr-FR" dirty="0"/>
          </a:p>
        </p:txBody>
      </p:sp>
      <p:sp>
        <p:nvSpPr>
          <p:cNvPr id="5" name="Footer Placeholder 4"/>
          <p:cNvSpPr>
            <a:spLocks noGrp="1"/>
          </p:cNvSpPr>
          <p:nvPr>
            <p:ph type="ftr" sz="quarter" idx="11"/>
          </p:nvPr>
        </p:nvSpPr>
        <p:spPr/>
        <p:txBody>
          <a:bodyPr/>
          <a:lstStyle/>
          <a:p>
            <a:pPr rtl="0"/>
            <a:r>
              <a:rPr lang="fr-FR"/>
              <a:t>Ajouter un pied de page</a:t>
            </a:r>
            <a:endParaRPr lang="fr-FR" dirty="0"/>
          </a:p>
        </p:txBody>
      </p:sp>
      <p:sp>
        <p:nvSpPr>
          <p:cNvPr id="6" name="Slide Number Placeholder 5"/>
          <p:cNvSpPr>
            <a:spLocks noGrp="1"/>
          </p:cNvSpPr>
          <p:nvPr>
            <p:ph type="sldNum" sz="quarter" idx="12"/>
          </p:nvPr>
        </p:nvSpPr>
        <p:spPr/>
        <p:txBody>
          <a:bodyPr/>
          <a:lstStyle/>
          <a:p>
            <a:pPr rtl="0"/>
            <a:fld id="{71B7BAC7-FE87-40F6-AA24-4F4685D1B022}" type="slidenum">
              <a:rPr lang="fr-FR" smtClean="0"/>
              <a:t>‹N°›</a:t>
            </a:fld>
            <a:endParaRPr lang="fr-FR" dirty="0"/>
          </a:p>
        </p:txBody>
      </p:sp>
    </p:spTree>
    <p:extLst>
      <p:ext uri="{BB962C8B-B14F-4D97-AF65-F5344CB8AC3E}">
        <p14:creationId xmlns:p14="http://schemas.microsoft.com/office/powerpoint/2010/main" val="353912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DCB735F6-E3EB-4234-8FB8-612347B3ACA8}" type="datetime1">
              <a:rPr lang="fr-FR" noProof="0" smtClean="0"/>
              <a:t>21/06/2022</a:t>
            </a:fld>
            <a:endParaRPr lang="fr-FR" noProof="0" dirty="0"/>
          </a:p>
        </p:txBody>
      </p:sp>
      <p:sp>
        <p:nvSpPr>
          <p:cNvPr id="5" name="Footer Placeholder 4"/>
          <p:cNvSpPr>
            <a:spLocks noGrp="1"/>
          </p:cNvSpPr>
          <p:nvPr>
            <p:ph type="ftr" sz="quarter" idx="11"/>
          </p:nvPr>
        </p:nvSpPr>
        <p:spPr/>
        <p:txBody>
          <a:bodyPr/>
          <a:lstStyle/>
          <a:p>
            <a:pPr rtl="0"/>
            <a:r>
              <a:rPr lang="fr-FR" noProof="0"/>
              <a:t>Ajouter un pied de page</a:t>
            </a:r>
            <a:endParaRPr lang="fr-FR" noProof="0" dirty="0"/>
          </a:p>
        </p:txBody>
      </p:sp>
      <p:sp>
        <p:nvSpPr>
          <p:cNvPr id="6" name="Slide Number Placeholder 5"/>
          <p:cNvSpPr>
            <a:spLocks noGrp="1"/>
          </p:cNvSpPr>
          <p:nvPr>
            <p:ph type="sldNum" sz="quarter" idx="12"/>
          </p:nvPr>
        </p:nvSpPr>
        <p:spPr/>
        <p:txBody>
          <a:bodyPr/>
          <a:lstStyle/>
          <a:p>
            <a:pPr rtl="0"/>
            <a:fld id="{71B7BAC7-FE87-40F6-AA24-4F4685D1B022}" type="slidenum">
              <a:rPr lang="fr-FR" noProof="0" smtClean="0"/>
              <a:pPr rtl="0"/>
              <a:t>‹N°›</a:t>
            </a:fld>
            <a:endParaRPr lang="fr-FR" noProof="0" dirty="0"/>
          </a:p>
        </p:txBody>
      </p:sp>
    </p:spTree>
    <p:extLst>
      <p:ext uri="{BB962C8B-B14F-4D97-AF65-F5344CB8AC3E}">
        <p14:creationId xmlns:p14="http://schemas.microsoft.com/office/powerpoint/2010/main" val="24329519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DCB735F6-E3EB-4234-8FB8-612347B3ACA8}" type="datetime1">
              <a:rPr lang="fr-FR" noProof="0" smtClean="0"/>
              <a:t>21/06/2022</a:t>
            </a:fld>
            <a:endParaRPr lang="fr-FR" noProof="0" dirty="0"/>
          </a:p>
        </p:txBody>
      </p:sp>
      <p:sp>
        <p:nvSpPr>
          <p:cNvPr id="5" name="Footer Placeholder 4"/>
          <p:cNvSpPr>
            <a:spLocks noGrp="1"/>
          </p:cNvSpPr>
          <p:nvPr>
            <p:ph type="ftr" sz="quarter" idx="11"/>
          </p:nvPr>
        </p:nvSpPr>
        <p:spPr/>
        <p:txBody>
          <a:bodyPr/>
          <a:lstStyle/>
          <a:p>
            <a:pPr rtl="0"/>
            <a:r>
              <a:rPr lang="fr-FR" noProof="0"/>
              <a:t>Ajouter un pied de page</a:t>
            </a:r>
            <a:endParaRPr lang="fr-FR" noProof="0" dirty="0"/>
          </a:p>
        </p:txBody>
      </p:sp>
      <p:sp>
        <p:nvSpPr>
          <p:cNvPr id="6" name="Slide Number Placeholder 5"/>
          <p:cNvSpPr>
            <a:spLocks noGrp="1"/>
          </p:cNvSpPr>
          <p:nvPr>
            <p:ph type="sldNum" sz="quarter" idx="12"/>
          </p:nvPr>
        </p:nvSpPr>
        <p:spPr/>
        <p:txBody>
          <a:bodyPr/>
          <a:lstStyle/>
          <a:p>
            <a:pPr rtl="0"/>
            <a:fld id="{71B7BAC7-FE87-40F6-AA24-4F4685D1B022}" type="slidenum">
              <a:rPr lang="fr-FR" noProof="0" smtClean="0"/>
              <a:pPr rtl="0"/>
              <a:t>‹N°›</a:t>
            </a:fld>
            <a:endParaRPr lang="fr-FR" noProof="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539192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DCB735F6-E3EB-4234-8FB8-612347B3ACA8}" type="datetime1">
              <a:rPr lang="fr-FR" noProof="0" smtClean="0"/>
              <a:t>21/06/2022</a:t>
            </a:fld>
            <a:endParaRPr lang="fr-FR" noProof="0" dirty="0"/>
          </a:p>
        </p:txBody>
      </p:sp>
      <p:sp>
        <p:nvSpPr>
          <p:cNvPr id="5" name="Footer Placeholder 4"/>
          <p:cNvSpPr>
            <a:spLocks noGrp="1"/>
          </p:cNvSpPr>
          <p:nvPr>
            <p:ph type="ftr" sz="quarter" idx="11"/>
          </p:nvPr>
        </p:nvSpPr>
        <p:spPr/>
        <p:txBody>
          <a:bodyPr/>
          <a:lstStyle/>
          <a:p>
            <a:pPr rtl="0"/>
            <a:r>
              <a:rPr lang="fr-FR" noProof="0"/>
              <a:t>Ajouter un pied de page</a:t>
            </a:r>
            <a:endParaRPr lang="fr-FR" noProof="0" dirty="0"/>
          </a:p>
        </p:txBody>
      </p:sp>
      <p:sp>
        <p:nvSpPr>
          <p:cNvPr id="6" name="Slide Number Placeholder 5"/>
          <p:cNvSpPr>
            <a:spLocks noGrp="1"/>
          </p:cNvSpPr>
          <p:nvPr>
            <p:ph type="sldNum" sz="quarter" idx="12"/>
          </p:nvPr>
        </p:nvSpPr>
        <p:spPr/>
        <p:txBody>
          <a:bodyPr/>
          <a:lstStyle/>
          <a:p>
            <a:pPr rtl="0"/>
            <a:fld id="{71B7BAC7-FE87-40F6-AA24-4F4685D1B022}" type="slidenum">
              <a:rPr lang="fr-FR" noProof="0" smtClean="0"/>
              <a:pPr rtl="0"/>
              <a:t>‹N°›</a:t>
            </a:fld>
            <a:endParaRPr lang="fr-FR" noProof="0" dirty="0"/>
          </a:p>
        </p:txBody>
      </p:sp>
    </p:spTree>
    <p:extLst>
      <p:ext uri="{BB962C8B-B14F-4D97-AF65-F5344CB8AC3E}">
        <p14:creationId xmlns:p14="http://schemas.microsoft.com/office/powerpoint/2010/main" val="34698117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DCB735F6-E3EB-4234-8FB8-612347B3ACA8}" type="datetime1">
              <a:rPr lang="fr-FR" noProof="0" smtClean="0"/>
              <a:t>21/06/2022</a:t>
            </a:fld>
            <a:endParaRPr lang="fr-FR" noProof="0" dirty="0"/>
          </a:p>
        </p:txBody>
      </p:sp>
      <p:sp>
        <p:nvSpPr>
          <p:cNvPr id="5" name="Footer Placeholder 4"/>
          <p:cNvSpPr>
            <a:spLocks noGrp="1"/>
          </p:cNvSpPr>
          <p:nvPr>
            <p:ph type="ftr" sz="quarter" idx="11"/>
          </p:nvPr>
        </p:nvSpPr>
        <p:spPr/>
        <p:txBody>
          <a:bodyPr/>
          <a:lstStyle/>
          <a:p>
            <a:pPr rtl="0"/>
            <a:r>
              <a:rPr lang="fr-FR" noProof="0"/>
              <a:t>Ajouter un pied de page</a:t>
            </a:r>
            <a:endParaRPr lang="fr-FR" noProof="0" dirty="0"/>
          </a:p>
        </p:txBody>
      </p:sp>
      <p:sp>
        <p:nvSpPr>
          <p:cNvPr id="6" name="Slide Number Placeholder 5"/>
          <p:cNvSpPr>
            <a:spLocks noGrp="1"/>
          </p:cNvSpPr>
          <p:nvPr>
            <p:ph type="sldNum" sz="quarter" idx="12"/>
          </p:nvPr>
        </p:nvSpPr>
        <p:spPr/>
        <p:txBody>
          <a:bodyPr/>
          <a:lstStyle/>
          <a:p>
            <a:pPr rtl="0"/>
            <a:fld id="{71B7BAC7-FE87-40F6-AA24-4F4685D1B022}" type="slidenum">
              <a:rPr lang="fr-FR" noProof="0" smtClean="0"/>
              <a:pPr rtl="0"/>
              <a:t>‹N°›</a:t>
            </a:fld>
            <a:endParaRPr lang="fr-FR" noProof="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03026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DCB735F6-E3EB-4234-8FB8-612347B3ACA8}" type="datetime1">
              <a:rPr lang="fr-FR" noProof="0" smtClean="0"/>
              <a:t>21/06/2022</a:t>
            </a:fld>
            <a:endParaRPr lang="fr-FR" noProof="0" dirty="0"/>
          </a:p>
        </p:txBody>
      </p:sp>
      <p:sp>
        <p:nvSpPr>
          <p:cNvPr id="5" name="Footer Placeholder 4"/>
          <p:cNvSpPr>
            <a:spLocks noGrp="1"/>
          </p:cNvSpPr>
          <p:nvPr>
            <p:ph type="ftr" sz="quarter" idx="11"/>
          </p:nvPr>
        </p:nvSpPr>
        <p:spPr/>
        <p:txBody>
          <a:bodyPr/>
          <a:lstStyle/>
          <a:p>
            <a:pPr rtl="0"/>
            <a:r>
              <a:rPr lang="fr-FR" noProof="0"/>
              <a:t>Ajouter un pied de page</a:t>
            </a:r>
            <a:endParaRPr lang="fr-FR" noProof="0" dirty="0"/>
          </a:p>
        </p:txBody>
      </p:sp>
      <p:sp>
        <p:nvSpPr>
          <p:cNvPr id="6" name="Slide Number Placeholder 5"/>
          <p:cNvSpPr>
            <a:spLocks noGrp="1"/>
          </p:cNvSpPr>
          <p:nvPr>
            <p:ph type="sldNum" sz="quarter" idx="12"/>
          </p:nvPr>
        </p:nvSpPr>
        <p:spPr/>
        <p:txBody>
          <a:bodyPr/>
          <a:lstStyle/>
          <a:p>
            <a:pPr rtl="0"/>
            <a:fld id="{71B7BAC7-FE87-40F6-AA24-4F4685D1B022}" type="slidenum">
              <a:rPr lang="fr-FR" noProof="0" smtClean="0"/>
              <a:pPr rtl="0"/>
              <a:t>‹N°›</a:t>
            </a:fld>
            <a:endParaRPr lang="fr-FR" noProof="0" dirty="0"/>
          </a:p>
        </p:txBody>
      </p:sp>
    </p:spTree>
    <p:extLst>
      <p:ext uri="{BB962C8B-B14F-4D97-AF65-F5344CB8AC3E}">
        <p14:creationId xmlns:p14="http://schemas.microsoft.com/office/powerpoint/2010/main" val="41122852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B72D1425-9EE9-4038-A8F9-3BCD47DCED41}" type="datetime1">
              <a:rPr lang="fr-FR" smtClean="0"/>
              <a:t>21/06/2022</a:t>
            </a:fld>
            <a:endParaRPr lang="fr-FR" dirty="0"/>
          </a:p>
        </p:txBody>
      </p:sp>
      <p:sp>
        <p:nvSpPr>
          <p:cNvPr id="5" name="Footer Placeholder 4"/>
          <p:cNvSpPr>
            <a:spLocks noGrp="1"/>
          </p:cNvSpPr>
          <p:nvPr>
            <p:ph type="ftr" sz="quarter" idx="11"/>
          </p:nvPr>
        </p:nvSpPr>
        <p:spPr/>
        <p:txBody>
          <a:bodyPr/>
          <a:lstStyle/>
          <a:p>
            <a:pPr rtl="0"/>
            <a:r>
              <a:rPr lang="fr-FR"/>
              <a:t>Ajouter un pied de page</a:t>
            </a:r>
            <a:endParaRPr lang="fr-FR" dirty="0"/>
          </a:p>
        </p:txBody>
      </p:sp>
      <p:sp>
        <p:nvSpPr>
          <p:cNvPr id="6" name="Slide Number Placeholder 5"/>
          <p:cNvSpPr>
            <a:spLocks noGrp="1"/>
          </p:cNvSpPr>
          <p:nvPr>
            <p:ph type="sldNum" sz="quarter" idx="12"/>
          </p:nvPr>
        </p:nvSpPr>
        <p:spPr/>
        <p:txBody>
          <a:bodyPr/>
          <a:lstStyle/>
          <a:p>
            <a:pPr rtl="0"/>
            <a:fld id="{71B7BAC7-FE87-40F6-AA24-4F4685D1B022}" type="slidenum">
              <a:rPr lang="fr-FR" smtClean="0"/>
              <a:t>‹N°›</a:t>
            </a:fld>
            <a:endParaRPr lang="fr-FR" dirty="0"/>
          </a:p>
        </p:txBody>
      </p:sp>
    </p:spTree>
    <p:extLst>
      <p:ext uri="{BB962C8B-B14F-4D97-AF65-F5344CB8AC3E}">
        <p14:creationId xmlns:p14="http://schemas.microsoft.com/office/powerpoint/2010/main" val="69031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D3ED98CB-F975-4422-A942-38F1FA9B0C27}" type="datetime1">
              <a:rPr lang="fr-FR" smtClean="0"/>
              <a:t>21/06/2022</a:t>
            </a:fld>
            <a:endParaRPr lang="fr-FR" dirty="0"/>
          </a:p>
        </p:txBody>
      </p:sp>
      <p:sp>
        <p:nvSpPr>
          <p:cNvPr id="5" name="Footer Placeholder 4"/>
          <p:cNvSpPr>
            <a:spLocks noGrp="1"/>
          </p:cNvSpPr>
          <p:nvPr>
            <p:ph type="ftr" sz="quarter" idx="11"/>
          </p:nvPr>
        </p:nvSpPr>
        <p:spPr/>
        <p:txBody>
          <a:bodyPr/>
          <a:lstStyle/>
          <a:p>
            <a:pPr rtl="0"/>
            <a:r>
              <a:rPr lang="fr-FR"/>
              <a:t>Ajouter un pied de page</a:t>
            </a:r>
            <a:endParaRPr lang="fr-FR" dirty="0"/>
          </a:p>
        </p:txBody>
      </p:sp>
      <p:sp>
        <p:nvSpPr>
          <p:cNvPr id="6" name="Slide Number Placeholder 5"/>
          <p:cNvSpPr>
            <a:spLocks noGrp="1"/>
          </p:cNvSpPr>
          <p:nvPr>
            <p:ph type="sldNum" sz="quarter" idx="12"/>
          </p:nvPr>
        </p:nvSpPr>
        <p:spPr/>
        <p:txBody>
          <a:bodyPr/>
          <a:lstStyle/>
          <a:p>
            <a:pPr rtl="0"/>
            <a:fld id="{71B7BAC7-FE87-40F6-AA24-4F4685D1B022}" type="slidenum">
              <a:rPr lang="fr-FR" smtClean="0"/>
              <a:t>‹N°›</a:t>
            </a:fld>
            <a:endParaRPr lang="fr-FR" dirty="0"/>
          </a:p>
        </p:txBody>
      </p:sp>
    </p:spTree>
    <p:extLst>
      <p:ext uri="{BB962C8B-B14F-4D97-AF65-F5344CB8AC3E}">
        <p14:creationId xmlns:p14="http://schemas.microsoft.com/office/powerpoint/2010/main" val="123282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mage avec légende">
    <p:spTree>
      <p:nvGrpSpPr>
        <p:cNvPr id="1" name=""/>
        <p:cNvGrpSpPr/>
        <p:nvPr/>
      </p:nvGrpSpPr>
      <p:grpSpPr>
        <a:xfrm>
          <a:off x="0" y="0"/>
          <a:ext cx="0" cy="0"/>
          <a:chOff x="0" y="0"/>
          <a:chExt cx="0" cy="0"/>
        </a:xfrm>
      </p:grpSpPr>
      <p:sp>
        <p:nvSpPr>
          <p:cNvPr id="9" name="Titre 1"/>
          <p:cNvSpPr>
            <a:spLocks noGrp="1"/>
          </p:cNvSpPr>
          <p:nvPr>
            <p:ph type="title"/>
          </p:nvPr>
        </p:nvSpPr>
        <p:spPr>
          <a:xfrm>
            <a:off x="1562100" y="457200"/>
            <a:ext cx="3932237" cy="1600200"/>
          </a:xfrm>
        </p:spPr>
        <p:txBody>
          <a:bodyPr rtlCol="0" anchor="b"/>
          <a:lstStyle>
            <a:lvl1pPr>
              <a:defRPr sz="3200"/>
            </a:lvl1pPr>
          </a:lstStyle>
          <a:p>
            <a:pPr rtl="0"/>
            <a:r>
              <a:rPr lang="fr-FR"/>
              <a:t>Modifiez le style du titre</a:t>
            </a:r>
            <a:endParaRPr lang="fr-FR"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5678904" y="987425"/>
            <a:ext cx="5678424"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fr-FR" dirty="0"/>
          </a:p>
        </p:txBody>
      </p:sp>
      <p:sp>
        <p:nvSpPr>
          <p:cNvPr id="8" name="Espace réservé du texte 3"/>
          <p:cNvSpPr>
            <a:spLocks noGrp="1"/>
          </p:cNvSpPr>
          <p:nvPr>
            <p:ph type="body" sz="half" idx="2"/>
          </p:nvPr>
        </p:nvSpPr>
        <p:spPr>
          <a:xfrm>
            <a:off x="1562100"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p>
            <a:pPr rtl="0"/>
            <a:fld id="{0AC25AFF-DB74-486A-8B15-3C26CDA56CCE}" type="datetime1">
              <a:rPr lang="fr-FR" smtClean="0"/>
              <a:t>21/06/2022</a:t>
            </a:fld>
            <a:endParaRPr lang="fr-FR" dirty="0"/>
          </a:p>
        </p:txBody>
      </p:sp>
      <p:sp>
        <p:nvSpPr>
          <p:cNvPr id="6" name="Espace réservé du pied de page 5"/>
          <p:cNvSpPr>
            <a:spLocks noGrp="1"/>
          </p:cNvSpPr>
          <p:nvPr>
            <p:ph type="ftr" sz="quarter" idx="11"/>
          </p:nvPr>
        </p:nvSpPr>
        <p:spPr/>
        <p:txBody>
          <a:bodyPr rtlCol="0"/>
          <a:lstStyle/>
          <a:p>
            <a:pPr rtl="0"/>
            <a:r>
              <a:rPr lang="fr-FR" dirty="0"/>
              <a:t>Ajouter un pied de page</a:t>
            </a:r>
          </a:p>
        </p:txBody>
      </p:sp>
      <p:sp>
        <p:nvSpPr>
          <p:cNvPr id="7" name="Espace réservé du numéro de diapositive 6"/>
          <p:cNvSpPr>
            <a:spLocks noGrp="1"/>
          </p:cNvSpPr>
          <p:nvPr>
            <p:ph type="sldNum" sz="quarter" idx="12"/>
          </p:nvPr>
        </p:nvSpPr>
        <p:spPr/>
        <p:txBody>
          <a:bodyPr rtlCol="0"/>
          <a:lstStyle/>
          <a:p>
            <a:pPr rtl="0"/>
            <a:fld id="{71B7BAC7-FE87-40F6-AA24-4F4685D1B022}" type="slidenum">
              <a:rPr lang="fr-FR" smtClean="0"/>
              <a:t>‹N°›</a:t>
            </a:fld>
            <a:endParaRPr lang="fr-FR" dirty="0"/>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59A4C305-DA62-421D-B6E0-6A29EC9487A1}" type="datetime1">
              <a:rPr lang="fr-FR" smtClean="0"/>
              <a:t>21/06/2022</a:t>
            </a:fld>
            <a:endParaRPr lang="fr-FR" dirty="0"/>
          </a:p>
        </p:txBody>
      </p:sp>
      <p:sp>
        <p:nvSpPr>
          <p:cNvPr id="5" name="Footer Placeholder 4"/>
          <p:cNvSpPr>
            <a:spLocks noGrp="1"/>
          </p:cNvSpPr>
          <p:nvPr>
            <p:ph type="ftr" sz="quarter" idx="11"/>
          </p:nvPr>
        </p:nvSpPr>
        <p:spPr/>
        <p:txBody>
          <a:bodyPr/>
          <a:lstStyle/>
          <a:p>
            <a:pPr rtl="0"/>
            <a:r>
              <a:rPr lang="fr-FR"/>
              <a:t>Ajouter un pied de page</a:t>
            </a:r>
            <a:endParaRPr lang="fr-FR" dirty="0"/>
          </a:p>
        </p:txBody>
      </p:sp>
      <p:sp>
        <p:nvSpPr>
          <p:cNvPr id="6" name="Slide Number Placeholder 5"/>
          <p:cNvSpPr>
            <a:spLocks noGrp="1"/>
          </p:cNvSpPr>
          <p:nvPr>
            <p:ph type="sldNum" sz="quarter" idx="12"/>
          </p:nvPr>
        </p:nvSpPr>
        <p:spPr/>
        <p:txBody>
          <a:bodyPr/>
          <a:lstStyle/>
          <a:p>
            <a:pPr rtl="0"/>
            <a:fld id="{71B7BAC7-FE87-40F6-AA24-4F4685D1B022}" type="slidenum">
              <a:rPr lang="fr-FR" smtClean="0"/>
              <a:t>‹N°›</a:t>
            </a:fld>
            <a:endParaRPr lang="fr-FR" dirty="0"/>
          </a:p>
        </p:txBody>
      </p:sp>
    </p:spTree>
    <p:extLst>
      <p:ext uri="{BB962C8B-B14F-4D97-AF65-F5344CB8AC3E}">
        <p14:creationId xmlns:p14="http://schemas.microsoft.com/office/powerpoint/2010/main" val="31959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DCB735F6-E3EB-4234-8FB8-612347B3ACA8}" type="datetime1">
              <a:rPr lang="fr-FR" noProof="0" smtClean="0"/>
              <a:t>21/06/2022</a:t>
            </a:fld>
            <a:endParaRPr lang="fr-FR" noProof="0" dirty="0"/>
          </a:p>
        </p:txBody>
      </p:sp>
      <p:sp>
        <p:nvSpPr>
          <p:cNvPr id="5" name="Footer Placeholder 4"/>
          <p:cNvSpPr>
            <a:spLocks noGrp="1"/>
          </p:cNvSpPr>
          <p:nvPr>
            <p:ph type="ftr" sz="quarter" idx="11"/>
          </p:nvPr>
        </p:nvSpPr>
        <p:spPr/>
        <p:txBody>
          <a:bodyPr/>
          <a:lstStyle/>
          <a:p>
            <a:pPr rtl="0"/>
            <a:r>
              <a:rPr lang="fr-FR" noProof="0"/>
              <a:t>Ajouter un pied de page</a:t>
            </a:r>
            <a:endParaRPr lang="fr-FR" noProof="0" dirty="0"/>
          </a:p>
        </p:txBody>
      </p:sp>
      <p:sp>
        <p:nvSpPr>
          <p:cNvPr id="6" name="Slide Number Placeholder 5"/>
          <p:cNvSpPr>
            <a:spLocks noGrp="1"/>
          </p:cNvSpPr>
          <p:nvPr>
            <p:ph type="sldNum" sz="quarter" idx="12"/>
          </p:nvPr>
        </p:nvSpPr>
        <p:spPr/>
        <p:txBody>
          <a:bodyPr/>
          <a:lstStyle/>
          <a:p>
            <a:pPr rtl="0"/>
            <a:fld id="{71B7BAC7-FE87-40F6-AA24-4F4685D1B022}" type="slidenum">
              <a:rPr lang="fr-FR" noProof="0" smtClean="0"/>
              <a:pPr rtl="0"/>
              <a:t>‹N°›</a:t>
            </a:fld>
            <a:endParaRPr lang="fr-FR" noProof="0" dirty="0"/>
          </a:p>
        </p:txBody>
      </p:sp>
    </p:spTree>
    <p:extLst>
      <p:ext uri="{BB962C8B-B14F-4D97-AF65-F5344CB8AC3E}">
        <p14:creationId xmlns:p14="http://schemas.microsoft.com/office/powerpoint/2010/main" val="732027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rtl="0"/>
            <a:fld id="{5AAAE710-946E-4C7F-A4E2-6F595348EE98}" type="datetime1">
              <a:rPr lang="fr-FR" smtClean="0"/>
              <a:t>21/06/2022</a:t>
            </a:fld>
            <a:endParaRPr lang="fr-FR" dirty="0"/>
          </a:p>
        </p:txBody>
      </p:sp>
      <p:sp>
        <p:nvSpPr>
          <p:cNvPr id="6" name="Footer Placeholder 5"/>
          <p:cNvSpPr>
            <a:spLocks noGrp="1"/>
          </p:cNvSpPr>
          <p:nvPr>
            <p:ph type="ftr" sz="quarter" idx="11"/>
          </p:nvPr>
        </p:nvSpPr>
        <p:spPr/>
        <p:txBody>
          <a:bodyPr/>
          <a:lstStyle/>
          <a:p>
            <a:pPr rtl="0"/>
            <a:r>
              <a:rPr lang="fr-FR"/>
              <a:t>Ajouter un pied de page</a:t>
            </a:r>
            <a:endParaRPr lang="fr-FR" dirty="0"/>
          </a:p>
        </p:txBody>
      </p:sp>
      <p:sp>
        <p:nvSpPr>
          <p:cNvPr id="7" name="Slide Number Placeholder 6"/>
          <p:cNvSpPr>
            <a:spLocks noGrp="1"/>
          </p:cNvSpPr>
          <p:nvPr>
            <p:ph type="sldNum" sz="quarter" idx="12"/>
          </p:nvPr>
        </p:nvSpPr>
        <p:spPr/>
        <p:txBody>
          <a:bodyPr/>
          <a:lstStyle/>
          <a:p>
            <a:pPr rtl="0"/>
            <a:fld id="{71B7BAC7-FE87-40F6-AA24-4F4685D1B022}" type="slidenum">
              <a:rPr lang="fr-FR" smtClean="0"/>
              <a:t>‹N°›</a:t>
            </a:fld>
            <a:endParaRPr lang="fr-FR" dirty="0"/>
          </a:p>
        </p:txBody>
      </p:sp>
    </p:spTree>
    <p:extLst>
      <p:ext uri="{BB962C8B-B14F-4D97-AF65-F5344CB8AC3E}">
        <p14:creationId xmlns:p14="http://schemas.microsoft.com/office/powerpoint/2010/main" val="30847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rtl="0"/>
            <a:fld id="{0EFE9B5D-81FF-42C1-9024-9AEDAF5F2CA4}" type="datetime1">
              <a:rPr lang="fr-FR" smtClean="0"/>
              <a:t>21/06/2022</a:t>
            </a:fld>
            <a:endParaRPr lang="fr-FR" dirty="0"/>
          </a:p>
        </p:txBody>
      </p:sp>
      <p:sp>
        <p:nvSpPr>
          <p:cNvPr id="8" name="Footer Placeholder 7"/>
          <p:cNvSpPr>
            <a:spLocks noGrp="1"/>
          </p:cNvSpPr>
          <p:nvPr>
            <p:ph type="ftr" sz="quarter" idx="11"/>
          </p:nvPr>
        </p:nvSpPr>
        <p:spPr/>
        <p:txBody>
          <a:bodyPr/>
          <a:lstStyle/>
          <a:p>
            <a:pPr rtl="0"/>
            <a:r>
              <a:rPr lang="fr-FR"/>
              <a:t>Ajouter un pied de page</a:t>
            </a:r>
            <a:endParaRPr lang="fr-FR" dirty="0"/>
          </a:p>
        </p:txBody>
      </p:sp>
      <p:sp>
        <p:nvSpPr>
          <p:cNvPr id="9" name="Slide Number Placeholder 8"/>
          <p:cNvSpPr>
            <a:spLocks noGrp="1"/>
          </p:cNvSpPr>
          <p:nvPr>
            <p:ph type="sldNum" sz="quarter" idx="12"/>
          </p:nvPr>
        </p:nvSpPr>
        <p:spPr/>
        <p:txBody>
          <a:bodyPr/>
          <a:lstStyle/>
          <a:p>
            <a:pPr rtl="0"/>
            <a:fld id="{71B7BAC7-FE87-40F6-AA24-4F4685D1B022}" type="slidenum">
              <a:rPr lang="fr-FR" smtClean="0"/>
              <a:t>‹N°›</a:t>
            </a:fld>
            <a:endParaRPr lang="fr-FR" dirty="0"/>
          </a:p>
        </p:txBody>
      </p:sp>
    </p:spTree>
    <p:extLst>
      <p:ext uri="{BB962C8B-B14F-4D97-AF65-F5344CB8AC3E}">
        <p14:creationId xmlns:p14="http://schemas.microsoft.com/office/powerpoint/2010/main" val="372365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rtl="0"/>
            <a:fld id="{DCB735F6-E3EB-4234-8FB8-612347B3ACA8}" type="datetime1">
              <a:rPr lang="fr-FR" noProof="0" smtClean="0"/>
              <a:t>21/06/2022</a:t>
            </a:fld>
            <a:endParaRPr lang="fr-FR" noProof="0" dirty="0"/>
          </a:p>
        </p:txBody>
      </p:sp>
      <p:sp>
        <p:nvSpPr>
          <p:cNvPr id="4" name="Footer Placeholder 3"/>
          <p:cNvSpPr>
            <a:spLocks noGrp="1"/>
          </p:cNvSpPr>
          <p:nvPr>
            <p:ph type="ftr" sz="quarter" idx="11"/>
          </p:nvPr>
        </p:nvSpPr>
        <p:spPr/>
        <p:txBody>
          <a:bodyPr/>
          <a:lstStyle/>
          <a:p>
            <a:pPr rtl="0"/>
            <a:r>
              <a:rPr lang="fr-FR" noProof="0"/>
              <a:t>Ajouter un pied de page</a:t>
            </a:r>
            <a:endParaRPr lang="fr-FR" noProof="0" dirty="0"/>
          </a:p>
        </p:txBody>
      </p:sp>
      <p:sp>
        <p:nvSpPr>
          <p:cNvPr id="5" name="Slide Number Placeholder 4"/>
          <p:cNvSpPr>
            <a:spLocks noGrp="1"/>
          </p:cNvSpPr>
          <p:nvPr>
            <p:ph type="sldNum" sz="quarter" idx="12"/>
          </p:nvPr>
        </p:nvSpPr>
        <p:spPr/>
        <p:txBody>
          <a:bodyPr/>
          <a:lstStyle/>
          <a:p>
            <a:pPr rtl="0"/>
            <a:fld id="{71B7BAC7-FE87-40F6-AA24-4F4685D1B022}" type="slidenum">
              <a:rPr lang="fr-FR" noProof="0" smtClean="0"/>
              <a:pPr rtl="0"/>
              <a:t>‹N°›</a:t>
            </a:fld>
            <a:endParaRPr lang="fr-FR" noProof="0" dirty="0"/>
          </a:p>
        </p:txBody>
      </p:sp>
    </p:spTree>
    <p:extLst>
      <p:ext uri="{BB962C8B-B14F-4D97-AF65-F5344CB8AC3E}">
        <p14:creationId xmlns:p14="http://schemas.microsoft.com/office/powerpoint/2010/main" val="11045049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B9FA9488-D589-4DC3-BEE3-1C92FD8BA2B2}" type="datetime1">
              <a:rPr lang="fr-FR" smtClean="0"/>
              <a:t>21/06/2022</a:t>
            </a:fld>
            <a:endParaRPr lang="fr-FR" dirty="0"/>
          </a:p>
        </p:txBody>
      </p:sp>
      <p:sp>
        <p:nvSpPr>
          <p:cNvPr id="3" name="Footer Placeholder 2"/>
          <p:cNvSpPr>
            <a:spLocks noGrp="1"/>
          </p:cNvSpPr>
          <p:nvPr>
            <p:ph type="ftr" sz="quarter" idx="11"/>
          </p:nvPr>
        </p:nvSpPr>
        <p:spPr/>
        <p:txBody>
          <a:bodyPr/>
          <a:lstStyle/>
          <a:p>
            <a:pPr rtl="0"/>
            <a:r>
              <a:rPr lang="fr-FR"/>
              <a:t>Ajouter un pied de page</a:t>
            </a:r>
            <a:endParaRPr lang="fr-FR" dirty="0"/>
          </a:p>
        </p:txBody>
      </p:sp>
      <p:sp>
        <p:nvSpPr>
          <p:cNvPr id="4" name="Slide Number Placeholder 3"/>
          <p:cNvSpPr>
            <a:spLocks noGrp="1"/>
          </p:cNvSpPr>
          <p:nvPr>
            <p:ph type="sldNum" sz="quarter" idx="12"/>
          </p:nvPr>
        </p:nvSpPr>
        <p:spPr/>
        <p:txBody>
          <a:bodyPr/>
          <a:lstStyle/>
          <a:p>
            <a:pPr rtl="0"/>
            <a:fld id="{71B7BAC7-FE87-40F6-AA24-4F4685D1B022}" type="slidenum">
              <a:rPr lang="fr-FR" smtClean="0"/>
              <a:t>‹N°›</a:t>
            </a:fld>
            <a:endParaRPr lang="fr-FR" dirty="0"/>
          </a:p>
        </p:txBody>
      </p:sp>
    </p:spTree>
    <p:extLst>
      <p:ext uri="{BB962C8B-B14F-4D97-AF65-F5344CB8AC3E}">
        <p14:creationId xmlns:p14="http://schemas.microsoft.com/office/powerpoint/2010/main" val="39827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2979D9A7-8BEC-4B5F-8006-B7A03D5A75BF}" type="datetime1">
              <a:rPr lang="fr-FR" smtClean="0"/>
              <a:t>21/06/2022</a:t>
            </a:fld>
            <a:endParaRPr lang="fr-FR" dirty="0"/>
          </a:p>
        </p:txBody>
      </p:sp>
      <p:sp>
        <p:nvSpPr>
          <p:cNvPr id="6" name="Footer Placeholder 5"/>
          <p:cNvSpPr>
            <a:spLocks noGrp="1"/>
          </p:cNvSpPr>
          <p:nvPr>
            <p:ph type="ftr" sz="quarter" idx="11"/>
          </p:nvPr>
        </p:nvSpPr>
        <p:spPr/>
        <p:txBody>
          <a:bodyPr/>
          <a:lstStyle/>
          <a:p>
            <a:pPr rtl="0"/>
            <a:r>
              <a:rPr lang="fr-FR"/>
              <a:t>Ajouter un pied de page</a:t>
            </a:r>
            <a:endParaRPr lang="fr-FR" dirty="0"/>
          </a:p>
        </p:txBody>
      </p:sp>
      <p:sp>
        <p:nvSpPr>
          <p:cNvPr id="7" name="Slide Number Placeholder 6"/>
          <p:cNvSpPr>
            <a:spLocks noGrp="1"/>
          </p:cNvSpPr>
          <p:nvPr>
            <p:ph type="sldNum" sz="quarter" idx="12"/>
          </p:nvPr>
        </p:nvSpPr>
        <p:spPr/>
        <p:txBody>
          <a:bodyPr/>
          <a:lstStyle/>
          <a:p>
            <a:pPr rtl="0"/>
            <a:fld id="{71B7BAC7-FE87-40F6-AA24-4F4685D1B022}" type="slidenum">
              <a:rPr lang="fr-FR" smtClean="0"/>
              <a:t>‹N°›</a:t>
            </a:fld>
            <a:endParaRPr lang="fr-FR" dirty="0"/>
          </a:p>
        </p:txBody>
      </p:sp>
    </p:spTree>
    <p:extLst>
      <p:ext uri="{BB962C8B-B14F-4D97-AF65-F5344CB8AC3E}">
        <p14:creationId xmlns:p14="http://schemas.microsoft.com/office/powerpoint/2010/main" val="240320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13C3A8D3-7C0E-4B37-B51D-D6F35AA2428B}" type="datetime1">
              <a:rPr lang="fr-FR" smtClean="0"/>
              <a:t>21/06/2022</a:t>
            </a:fld>
            <a:endParaRPr lang="fr-FR" dirty="0"/>
          </a:p>
        </p:txBody>
      </p:sp>
      <p:sp>
        <p:nvSpPr>
          <p:cNvPr id="6" name="Footer Placeholder 5"/>
          <p:cNvSpPr>
            <a:spLocks noGrp="1"/>
          </p:cNvSpPr>
          <p:nvPr>
            <p:ph type="ftr" sz="quarter" idx="11"/>
          </p:nvPr>
        </p:nvSpPr>
        <p:spPr/>
        <p:txBody>
          <a:bodyPr/>
          <a:lstStyle/>
          <a:p>
            <a:pPr rtl="0"/>
            <a:r>
              <a:rPr lang="fr-FR"/>
              <a:t>Ajouter un pied de page</a:t>
            </a:r>
            <a:endParaRPr lang="fr-FR" dirty="0"/>
          </a:p>
        </p:txBody>
      </p:sp>
      <p:sp>
        <p:nvSpPr>
          <p:cNvPr id="7" name="Slide Number Placeholder 6"/>
          <p:cNvSpPr>
            <a:spLocks noGrp="1"/>
          </p:cNvSpPr>
          <p:nvPr>
            <p:ph type="sldNum" sz="quarter" idx="12"/>
          </p:nvPr>
        </p:nvSpPr>
        <p:spPr/>
        <p:txBody>
          <a:bodyPr/>
          <a:lstStyle/>
          <a:p>
            <a:pPr rtl="0"/>
            <a:fld id="{71B7BAC7-FE87-40F6-AA24-4F4685D1B022}" type="slidenum">
              <a:rPr lang="fr-FR" smtClean="0"/>
              <a:t>‹N°›</a:t>
            </a:fld>
            <a:endParaRPr lang="fr-FR" dirty="0"/>
          </a:p>
        </p:txBody>
      </p:sp>
    </p:spTree>
    <p:extLst>
      <p:ext uri="{BB962C8B-B14F-4D97-AF65-F5344CB8AC3E}">
        <p14:creationId xmlns:p14="http://schemas.microsoft.com/office/powerpoint/2010/main" val="407076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DCB735F6-E3EB-4234-8FB8-612347B3ACA8}" type="datetime1">
              <a:rPr lang="fr-FR" noProof="0" smtClean="0"/>
              <a:t>21/06/2022</a:t>
            </a:fld>
            <a:endParaRPr lang="fr-FR" noProof="0"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fr-FR" noProof="0"/>
              <a:t>Ajouter un pied de page</a:t>
            </a:r>
            <a:endParaRPr lang="fr-FR" noProof="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rtl="0"/>
            <a:fld id="{71B7BAC7-FE87-40F6-AA24-4F4685D1B022}" type="slidenum">
              <a:rPr lang="fr-FR" noProof="0" smtClean="0"/>
              <a:pPr rtl="0"/>
              <a:t>‹N°›</a:t>
            </a:fld>
            <a:endParaRPr lang="fr-FR" noProof="0" dirty="0"/>
          </a:p>
        </p:txBody>
      </p:sp>
    </p:spTree>
    <p:extLst>
      <p:ext uri="{BB962C8B-B14F-4D97-AF65-F5344CB8AC3E}">
        <p14:creationId xmlns:p14="http://schemas.microsoft.com/office/powerpoint/2010/main" val="695792458"/>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68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464" userDrawn="1">
          <p15:clr>
            <a:srgbClr val="F26B43"/>
          </p15:clr>
        </p15:guide>
        <p15:guide id="4" pos="7152" userDrawn="1">
          <p15:clr>
            <a:srgbClr val="F26B43"/>
          </p15:clr>
        </p15:guide>
        <p15:guide id="5" pos="984" userDrawn="1">
          <p15:clr>
            <a:srgbClr val="F26B43"/>
          </p15:clr>
        </p15:guide>
        <p15:guide id="6"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fr-FR"/>
              <a:t>Qualité logicielle de base</a:t>
            </a:r>
            <a:endParaRPr lang="fr-FR" dirty="0"/>
          </a:p>
        </p:txBody>
      </p:sp>
      <p:sp>
        <p:nvSpPr>
          <p:cNvPr id="3" name="Sous-titre 2"/>
          <p:cNvSpPr>
            <a:spLocks noGrp="1"/>
          </p:cNvSpPr>
          <p:nvPr>
            <p:ph type="subTitle" idx="1"/>
          </p:nvPr>
        </p:nvSpPr>
        <p:spPr/>
        <p:txBody>
          <a:bodyPr rtlCol="0"/>
          <a:lstStyle/>
          <a:p>
            <a:pPr rtl="0"/>
            <a:r>
              <a:rPr lang="fr-FR" dirty="0"/>
              <a:t>Cours 3 – Analyser les besoins | Modéliser les attributs du logiciel</a:t>
            </a:r>
          </a:p>
        </p:txBody>
      </p:sp>
      <p:pic>
        <p:nvPicPr>
          <p:cNvPr id="5" name="Image 4" descr="Une image contenant texte&#10;&#10;Description générée automatiquement">
            <a:extLst>
              <a:ext uri="{FF2B5EF4-FFF2-40B4-BE49-F238E27FC236}">
                <a16:creationId xmlns:a16="http://schemas.microsoft.com/office/drawing/2014/main" id="{EBC6C89E-2A8F-45A2-A204-0159E912FEDD}"/>
              </a:ext>
            </a:extLst>
          </p:cNvPr>
          <p:cNvPicPr>
            <a:picLocks noChangeAspect="1"/>
          </p:cNvPicPr>
          <p:nvPr/>
        </p:nvPicPr>
        <p:blipFill>
          <a:blip r:embed="rId3"/>
          <a:stretch>
            <a:fillRect/>
          </a:stretch>
        </p:blipFill>
        <p:spPr>
          <a:xfrm>
            <a:off x="3808122" y="4599282"/>
            <a:ext cx="3164825" cy="1841353"/>
          </a:xfrm>
          <a:prstGeom prst="rect">
            <a:avLst/>
          </a:prstGeom>
        </p:spPr>
      </p:pic>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7B6660-0583-4432-A0AC-7BF6941382A5}"/>
              </a:ext>
            </a:extLst>
          </p:cNvPr>
          <p:cNvSpPr>
            <a:spLocks noGrp="1"/>
          </p:cNvSpPr>
          <p:nvPr>
            <p:ph type="title"/>
          </p:nvPr>
        </p:nvSpPr>
        <p:spPr/>
        <p:txBody>
          <a:bodyPr/>
          <a:lstStyle/>
          <a:p>
            <a:r>
              <a:rPr lang="fr-CA" dirty="0"/>
              <a:t>5.Prototypes</a:t>
            </a:r>
          </a:p>
        </p:txBody>
      </p:sp>
      <p:sp>
        <p:nvSpPr>
          <p:cNvPr id="3" name="Espace réservé du contenu 2">
            <a:extLst>
              <a:ext uri="{FF2B5EF4-FFF2-40B4-BE49-F238E27FC236}">
                <a16:creationId xmlns:a16="http://schemas.microsoft.com/office/drawing/2014/main" id="{0E0E37C2-49DF-4588-A465-00430F094868}"/>
              </a:ext>
            </a:extLst>
          </p:cNvPr>
          <p:cNvSpPr>
            <a:spLocks noGrp="1"/>
          </p:cNvSpPr>
          <p:nvPr>
            <p:ph idx="1"/>
          </p:nvPr>
        </p:nvSpPr>
        <p:spPr/>
        <p:txBody>
          <a:bodyPr/>
          <a:lstStyle/>
          <a:p>
            <a:pPr algn="just">
              <a:lnSpc>
                <a:spcPct val="107000"/>
              </a:lnSpc>
            </a:pPr>
            <a:r>
              <a:rPr lang="fr-CA" sz="1800" dirty="0">
                <a:effectLst/>
                <a:latin typeface="Calibri" panose="020F0502020204030204" pitchFamily="34" charset="0"/>
                <a:ea typeface="Times New Roman" panose="02020603050405020304" pitchFamily="18" charset="0"/>
                <a:cs typeface="Calibri" panose="020F0502020204030204" pitchFamily="34" charset="0"/>
              </a:rPr>
              <a:t>Peut être une application non fonctionnelle (des maquettes représentant les écrans seulement – interfaces graphiques)</a:t>
            </a:r>
            <a:endParaRPr lang="fr-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CA" sz="1800" dirty="0">
                <a:effectLst/>
                <a:latin typeface="Calibri" panose="020F0502020204030204" pitchFamily="34" charset="0"/>
                <a:ea typeface="Times New Roman" panose="02020603050405020304" pitchFamily="18" charset="0"/>
                <a:cs typeface="Calibri" panose="020F0502020204030204" pitchFamily="34" charset="0"/>
              </a:rPr>
              <a:t>Peut-être des diagrammes noir et blanc des écrans</a:t>
            </a:r>
            <a:endParaRPr lang="fr-CA"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fr-CA" dirty="0"/>
          </a:p>
        </p:txBody>
      </p:sp>
      <p:pic>
        <p:nvPicPr>
          <p:cNvPr id="5" name="Image 4">
            <a:extLst>
              <a:ext uri="{FF2B5EF4-FFF2-40B4-BE49-F238E27FC236}">
                <a16:creationId xmlns:a16="http://schemas.microsoft.com/office/drawing/2014/main" id="{B28FDAEF-2674-4B2C-A4DA-566B7D249DFF}"/>
              </a:ext>
            </a:extLst>
          </p:cNvPr>
          <p:cNvPicPr>
            <a:picLocks noChangeAspect="1"/>
          </p:cNvPicPr>
          <p:nvPr/>
        </p:nvPicPr>
        <p:blipFill>
          <a:blip r:embed="rId2"/>
          <a:stretch>
            <a:fillRect/>
          </a:stretch>
        </p:blipFill>
        <p:spPr>
          <a:xfrm>
            <a:off x="1007446" y="3505168"/>
            <a:ext cx="4521683" cy="2743232"/>
          </a:xfrm>
          <a:prstGeom prst="rect">
            <a:avLst/>
          </a:prstGeom>
        </p:spPr>
      </p:pic>
      <p:pic>
        <p:nvPicPr>
          <p:cNvPr id="4098" name="Picture 2">
            <a:extLst>
              <a:ext uri="{FF2B5EF4-FFF2-40B4-BE49-F238E27FC236}">
                <a16:creationId xmlns:a16="http://schemas.microsoft.com/office/drawing/2014/main" id="{0D3F3F29-80E0-495A-BF5C-C42652A4C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873" y="2611265"/>
            <a:ext cx="3412945" cy="403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9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9F2592-483C-49D4-9362-72059FB07C83}"/>
              </a:ext>
            </a:extLst>
          </p:cNvPr>
          <p:cNvSpPr>
            <a:spLocks noGrp="1"/>
          </p:cNvSpPr>
          <p:nvPr>
            <p:ph type="title"/>
          </p:nvPr>
        </p:nvSpPr>
        <p:spPr/>
        <p:txBody>
          <a:bodyPr/>
          <a:lstStyle/>
          <a:p>
            <a:r>
              <a:rPr lang="fr-CA" dirty="0"/>
              <a:t>6.Diagrammes d’utilisation</a:t>
            </a:r>
          </a:p>
        </p:txBody>
      </p:sp>
      <p:sp>
        <p:nvSpPr>
          <p:cNvPr id="3" name="Espace réservé du contenu 2">
            <a:extLst>
              <a:ext uri="{FF2B5EF4-FFF2-40B4-BE49-F238E27FC236}">
                <a16:creationId xmlns:a16="http://schemas.microsoft.com/office/drawing/2014/main" id="{6AD06F90-5788-4D32-A09A-2909CBE7662D}"/>
              </a:ext>
            </a:extLst>
          </p:cNvPr>
          <p:cNvSpPr>
            <a:spLocks noGrp="1"/>
          </p:cNvSpPr>
          <p:nvPr>
            <p:ph idx="1"/>
          </p:nvPr>
        </p:nvSpPr>
        <p:spPr/>
        <p:txBody>
          <a:bodyPr/>
          <a:lstStyle/>
          <a:p>
            <a:pPr algn="just">
              <a:lnSpc>
                <a:spcPct val="107000"/>
              </a:lnSpc>
              <a:spcAft>
                <a:spcPts val="800"/>
              </a:spcAft>
            </a:pPr>
            <a:r>
              <a:rPr lang="fr-CA" sz="1800" dirty="0">
                <a:effectLst/>
                <a:latin typeface="Calibri" panose="020F0502020204030204" pitchFamily="34" charset="0"/>
                <a:ea typeface="Calibri" panose="020F0502020204030204" pitchFamily="34" charset="0"/>
                <a:cs typeface="Calibri" panose="020F0502020204030204" pitchFamily="34" charset="0"/>
              </a:rPr>
              <a:t>Ce que ça fait</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fr-CA" sz="1800" dirty="0">
                <a:effectLst/>
                <a:latin typeface="Calibri" panose="020F0502020204030204" pitchFamily="34" charset="0"/>
                <a:ea typeface="Times New Roman" panose="02020603050405020304" pitchFamily="18" charset="0"/>
                <a:cs typeface="Calibri" panose="020F0502020204030204" pitchFamily="34" charset="0"/>
              </a:rPr>
              <a:t>Ça offre des scénarios d’utilisation</a:t>
            </a:r>
            <a:endParaRPr lang="fr-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fr-CA" sz="1800" dirty="0">
                <a:effectLst/>
                <a:latin typeface="Calibri" panose="020F0502020204030204" pitchFamily="34" charset="0"/>
                <a:ea typeface="Times New Roman" panose="02020603050405020304" pitchFamily="18" charset="0"/>
                <a:cs typeface="Calibri" panose="020F0502020204030204" pitchFamily="34" charset="0"/>
              </a:rPr>
              <a:t>Ça évite le jargon technique</a:t>
            </a:r>
            <a:endParaRPr lang="fr-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fr-CA" sz="1800" dirty="0">
                <a:effectLst/>
                <a:latin typeface="Calibri" panose="020F0502020204030204" pitchFamily="34" charset="0"/>
                <a:ea typeface="Times New Roman" panose="02020603050405020304" pitchFamily="18" charset="0"/>
                <a:cs typeface="Calibri" panose="020F0502020204030204" pitchFamily="34" charset="0"/>
              </a:rPr>
              <a:t>Ça décrit les différentes interactions avec le système</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CA"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fr-CA" sz="1800" dirty="0">
                <a:effectLst/>
                <a:latin typeface="Calibri" panose="020F0502020204030204" pitchFamily="34" charset="0"/>
                <a:ea typeface="Calibri" panose="020F0502020204030204" pitchFamily="34" charset="0"/>
                <a:cs typeface="Calibri" panose="020F0502020204030204" pitchFamily="34" charset="0"/>
              </a:rPr>
              <a:t>Ce que ça ne fait pas</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fr-CA" sz="1800" dirty="0">
                <a:effectLst/>
                <a:latin typeface="Calibri" panose="020F0502020204030204" pitchFamily="34" charset="0"/>
                <a:ea typeface="Times New Roman" panose="02020603050405020304" pitchFamily="18" charset="0"/>
                <a:cs typeface="Calibri" panose="020F0502020204030204" pitchFamily="34" charset="0"/>
              </a:rPr>
              <a:t>Ça ne décrit pas le fonctionnement interne du système</a:t>
            </a:r>
            <a:endParaRPr lang="fr-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fr-CA" sz="1800" dirty="0">
                <a:effectLst/>
                <a:latin typeface="Calibri" panose="020F0502020204030204" pitchFamily="34" charset="0"/>
                <a:ea typeface="Times New Roman" panose="02020603050405020304" pitchFamily="18" charset="0"/>
                <a:cs typeface="Calibri" panose="020F0502020204030204" pitchFamily="34" charset="0"/>
              </a:rPr>
              <a:t>Ça ne décrit pas les étapes d’implémentation du système</a:t>
            </a:r>
            <a:endParaRPr lang="fr-CA"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fr-CA" dirty="0"/>
          </a:p>
        </p:txBody>
      </p:sp>
      <p:pic>
        <p:nvPicPr>
          <p:cNvPr id="5" name="Image 4">
            <a:extLst>
              <a:ext uri="{FF2B5EF4-FFF2-40B4-BE49-F238E27FC236}">
                <a16:creationId xmlns:a16="http://schemas.microsoft.com/office/drawing/2014/main" id="{BC11C35E-B3B3-4F6A-B8A4-4F561D7630C4}"/>
              </a:ext>
            </a:extLst>
          </p:cNvPr>
          <p:cNvPicPr>
            <a:picLocks noChangeAspect="1"/>
          </p:cNvPicPr>
          <p:nvPr/>
        </p:nvPicPr>
        <p:blipFill>
          <a:blip r:embed="rId2"/>
          <a:stretch>
            <a:fillRect/>
          </a:stretch>
        </p:blipFill>
        <p:spPr>
          <a:xfrm>
            <a:off x="7685249" y="2856209"/>
            <a:ext cx="1775402" cy="1664439"/>
          </a:xfrm>
          <a:prstGeom prst="rect">
            <a:avLst/>
          </a:prstGeom>
        </p:spPr>
      </p:pic>
    </p:spTree>
    <p:extLst>
      <p:ext uri="{BB962C8B-B14F-4D97-AF65-F5344CB8AC3E}">
        <p14:creationId xmlns:p14="http://schemas.microsoft.com/office/powerpoint/2010/main" val="117782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06ED6A-2E66-4484-8E6C-64089BDCDC5D}"/>
              </a:ext>
            </a:extLst>
          </p:cNvPr>
          <p:cNvSpPr>
            <a:spLocks noGrp="1"/>
          </p:cNvSpPr>
          <p:nvPr>
            <p:ph type="title"/>
          </p:nvPr>
        </p:nvSpPr>
        <p:spPr>
          <a:xfrm>
            <a:off x="677334" y="609600"/>
            <a:ext cx="5222281" cy="1320800"/>
          </a:xfrm>
        </p:spPr>
        <p:txBody>
          <a:bodyPr>
            <a:normAutofit/>
          </a:bodyPr>
          <a:lstStyle/>
          <a:p>
            <a:r>
              <a:rPr lang="fr-CA" dirty="0"/>
              <a:t>7.Spécification du système</a:t>
            </a:r>
          </a:p>
        </p:txBody>
      </p:sp>
      <p:sp>
        <p:nvSpPr>
          <p:cNvPr id="71" name="Isosceles Triangle 8">
            <a:extLst>
              <a:ext uri="{FF2B5EF4-FFF2-40B4-BE49-F238E27FC236}">
                <a16:creationId xmlns:a16="http://schemas.microsoft.com/office/drawing/2014/main" id="{DA1F20DA-F85D-4CEE-B5FB-AB118133E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E3B2F2F5-7858-43C1-99CB-025737AD4438}"/>
              </a:ext>
            </a:extLst>
          </p:cNvPr>
          <p:cNvSpPr>
            <a:spLocks noGrp="1"/>
          </p:cNvSpPr>
          <p:nvPr>
            <p:ph idx="1"/>
          </p:nvPr>
        </p:nvSpPr>
        <p:spPr>
          <a:xfrm>
            <a:off x="681001" y="2160589"/>
            <a:ext cx="5211607" cy="3880773"/>
          </a:xfrm>
        </p:spPr>
        <p:txBody>
          <a:bodyPr>
            <a:normAutofit/>
          </a:bodyPr>
          <a:lstStyle/>
          <a:p>
            <a:pPr>
              <a:spcAft>
                <a:spcPts val="800"/>
              </a:spcAft>
            </a:pPr>
            <a:r>
              <a:rPr lang="fr-CA">
                <a:effectLst/>
                <a:latin typeface="Calibri" panose="020F0502020204030204" pitchFamily="34" charset="0"/>
                <a:ea typeface="Calibri" panose="020F0502020204030204" pitchFamily="34" charset="0"/>
                <a:cs typeface="Calibri" panose="020F0502020204030204" pitchFamily="34" charset="0"/>
              </a:rPr>
              <a:t>Liste complète des informations collectées + les besoins non fonctionnels du système</a:t>
            </a:r>
            <a:endParaRPr lang="fr-CA">
              <a:effectLst/>
              <a:latin typeface="Calibri" panose="020F0502020204030204" pitchFamily="34" charset="0"/>
              <a:ea typeface="Calibri" panose="020F0502020204030204" pitchFamily="34" charset="0"/>
              <a:cs typeface="Times New Roman" panose="02020603050405020304" pitchFamily="18" charset="0"/>
            </a:endParaRPr>
          </a:p>
          <a:p>
            <a:pPr fontAlgn="base"/>
            <a:r>
              <a:rPr lang="fr-CA">
                <a:effectLst/>
                <a:latin typeface="Calibri" panose="020F0502020204030204" pitchFamily="34" charset="0"/>
                <a:ea typeface="Times New Roman" panose="02020603050405020304" pitchFamily="18" charset="0"/>
              </a:rPr>
              <a:t>Description juste des besoins fonctionnels et non fonctionnels (contraintes)</a:t>
            </a:r>
          </a:p>
          <a:p>
            <a:pPr>
              <a:spcAft>
                <a:spcPts val="800"/>
              </a:spcAft>
            </a:pPr>
            <a:r>
              <a:rPr lang="fr-CA">
                <a:effectLst/>
                <a:latin typeface="Calibri" panose="020F0502020204030204" pitchFamily="34" charset="0"/>
                <a:ea typeface="Calibri" panose="020F0502020204030204" pitchFamily="34" charset="0"/>
                <a:cs typeface="Calibri" panose="020F0502020204030204" pitchFamily="34" charset="0"/>
              </a:rPr>
              <a:t>Exemples de besoins non fonctionnels </a:t>
            </a:r>
          </a:p>
          <a:p>
            <a:pPr lvl="1">
              <a:spcAft>
                <a:spcPts val="800"/>
              </a:spcAft>
            </a:pPr>
            <a:r>
              <a:rPr lang="fr-CA" dirty="0">
                <a:effectLst/>
                <a:latin typeface="Calibri" panose="020F0502020204030204" pitchFamily="34" charset="0"/>
                <a:ea typeface="Calibri" panose="020F0502020204030204" pitchFamily="34" charset="0"/>
                <a:cs typeface="Calibri" panose="020F0502020204030204" pitchFamily="34" charset="0"/>
              </a:rPr>
              <a:t>copie de sécurité du système</a:t>
            </a:r>
            <a:endParaRPr lang="fr-CA">
              <a:effectLst/>
              <a:latin typeface="Calibri" panose="020F0502020204030204" pitchFamily="34" charset="0"/>
              <a:ea typeface="Calibri" panose="020F0502020204030204" pitchFamily="34" charset="0"/>
              <a:cs typeface="Calibri" panose="020F0502020204030204" pitchFamily="34" charset="0"/>
            </a:endParaRPr>
          </a:p>
          <a:p>
            <a:pPr lvl="1">
              <a:spcAft>
                <a:spcPts val="800"/>
              </a:spcAft>
            </a:pPr>
            <a:r>
              <a:rPr lang="fr-CA" dirty="0">
                <a:effectLst/>
                <a:latin typeface="Calibri" panose="020F0502020204030204" pitchFamily="34" charset="0"/>
                <a:ea typeface="Calibri" panose="020F0502020204030204" pitchFamily="34" charset="0"/>
                <a:cs typeface="Calibri" panose="020F0502020204030204" pitchFamily="34" charset="0"/>
              </a:rPr>
              <a:t>rapidité, performance du système </a:t>
            </a:r>
            <a:endParaRPr lang="fr-CA">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buNone/>
            </a:pPr>
            <a:endParaRPr lang="fr-CA">
              <a:effectLst/>
              <a:latin typeface="Times New Roman" panose="02020603050405020304" pitchFamily="18" charset="0"/>
              <a:ea typeface="Times New Roman" panose="02020603050405020304" pitchFamily="18" charset="0"/>
            </a:endParaRPr>
          </a:p>
          <a:p>
            <a:endParaRPr lang="fr-CA" dirty="0"/>
          </a:p>
        </p:txBody>
      </p:sp>
      <p:pic>
        <p:nvPicPr>
          <p:cNvPr id="5122" name="Picture 2" descr="The Power of Checklists in the Workplace - Focus">
            <a:extLst>
              <a:ext uri="{FF2B5EF4-FFF2-40B4-BE49-F238E27FC236}">
                <a16:creationId xmlns:a16="http://schemas.microsoft.com/office/drawing/2014/main" id="{2510775C-E370-471A-B4CF-72AAFBD66F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30" r="13471" b="-1"/>
          <a:stretch/>
        </p:blipFill>
        <p:spPr bwMode="auto">
          <a:xfrm>
            <a:off x="6129405" y="609600"/>
            <a:ext cx="3144597" cy="312724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descr="Une image contenant jack, équipement électronique, appareil photo, blanc&#10;&#10;Description générée automatiquement">
            <a:extLst>
              <a:ext uri="{FF2B5EF4-FFF2-40B4-BE49-F238E27FC236}">
                <a16:creationId xmlns:a16="http://schemas.microsoft.com/office/drawing/2014/main" id="{839CDA23-2EFA-4A71-A182-8061910A38E7}"/>
              </a:ext>
            </a:extLst>
          </p:cNvPr>
          <p:cNvPicPr>
            <a:picLocks noChangeAspect="1"/>
          </p:cNvPicPr>
          <p:nvPr/>
        </p:nvPicPr>
        <p:blipFill rotWithShape="1">
          <a:blip r:embed="rId3"/>
          <a:srcRect t="3891" r="-2" b="34129"/>
          <a:stretch/>
        </p:blipFill>
        <p:spPr>
          <a:xfrm>
            <a:off x="6129405" y="3965447"/>
            <a:ext cx="3144597" cy="2076245"/>
          </a:xfrm>
          <a:prstGeom prst="rect">
            <a:avLst/>
          </a:prstGeom>
        </p:spPr>
      </p:pic>
    </p:spTree>
    <p:extLst>
      <p:ext uri="{BB962C8B-B14F-4D97-AF65-F5344CB8AC3E}">
        <p14:creationId xmlns:p14="http://schemas.microsoft.com/office/powerpoint/2010/main" val="341635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B62D37-6173-49CA-82DC-D58D02F6376D}"/>
              </a:ext>
            </a:extLst>
          </p:cNvPr>
          <p:cNvSpPr>
            <a:spLocks noGrp="1"/>
          </p:cNvSpPr>
          <p:nvPr>
            <p:ph type="title"/>
          </p:nvPr>
        </p:nvSpPr>
        <p:spPr/>
        <p:txBody>
          <a:bodyPr/>
          <a:lstStyle/>
          <a:p>
            <a:r>
              <a:rPr lang="fr-CA" dirty="0"/>
              <a:t>Les types de besoins et leurs causes de différences</a:t>
            </a:r>
          </a:p>
        </p:txBody>
      </p:sp>
      <p:pic>
        <p:nvPicPr>
          <p:cNvPr id="4" name="Image 3">
            <a:extLst>
              <a:ext uri="{FF2B5EF4-FFF2-40B4-BE49-F238E27FC236}">
                <a16:creationId xmlns:a16="http://schemas.microsoft.com/office/drawing/2014/main" id="{7FC7E6F3-FDBD-4893-89FF-A9B78B8845EA}"/>
              </a:ext>
            </a:extLst>
          </p:cNvPr>
          <p:cNvPicPr/>
          <p:nvPr/>
        </p:nvPicPr>
        <p:blipFill rotWithShape="1">
          <a:blip r:embed="rId2"/>
          <a:srcRect l="2621" t="19433" r="1373" b="4156"/>
          <a:stretch/>
        </p:blipFill>
        <p:spPr bwMode="auto">
          <a:xfrm>
            <a:off x="1891098" y="2041887"/>
            <a:ext cx="8409803" cy="36448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765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4" descr="Puzzle blanc avec une pièce rouge">
            <a:extLst>
              <a:ext uri="{FF2B5EF4-FFF2-40B4-BE49-F238E27FC236}">
                <a16:creationId xmlns:a16="http://schemas.microsoft.com/office/drawing/2014/main" id="{447EC28C-2F91-42EC-AA1C-679C4197FB8E}"/>
              </a:ext>
            </a:extLst>
          </p:cNvPr>
          <p:cNvPicPr>
            <a:picLocks noChangeAspect="1"/>
          </p:cNvPicPr>
          <p:nvPr/>
        </p:nvPicPr>
        <p:blipFill rotWithShape="1">
          <a:blip r:embed="rId2">
            <a:duotone>
              <a:prstClr val="black"/>
              <a:prstClr val="white"/>
            </a:duotone>
          </a:blip>
          <a:srcRect l="24275" r="17198"/>
          <a:stretch/>
        </p:blipFill>
        <p:spPr>
          <a:xfrm>
            <a:off x="5053263" y="-1"/>
            <a:ext cx="7135561" cy="6858001"/>
          </a:xfrm>
          <a:custGeom>
            <a:avLst/>
            <a:gdLst/>
            <a:ahLst/>
            <a:cxnLst/>
            <a:rect l="l" t="t" r="r" b="b"/>
            <a:pathLst>
              <a:path w="7135561" h="6858001">
                <a:moveTo>
                  <a:pt x="450267" y="0"/>
                </a:moveTo>
                <a:lnTo>
                  <a:pt x="7135561" y="0"/>
                </a:lnTo>
                <a:lnTo>
                  <a:pt x="7135561" y="6858001"/>
                </a:lnTo>
                <a:lnTo>
                  <a:pt x="98089" y="6858001"/>
                </a:lnTo>
                <a:lnTo>
                  <a:pt x="1873508" y="4521201"/>
                </a:lnTo>
                <a:close/>
                <a:moveTo>
                  <a:pt x="0" y="0"/>
                </a:moveTo>
                <a:lnTo>
                  <a:pt x="450267" y="0"/>
                </a:lnTo>
                <a:lnTo>
                  <a:pt x="0" y="482"/>
                </a:lnTo>
                <a:close/>
              </a:path>
            </a:pathLst>
          </a:custGeom>
        </p:spPr>
      </p:pic>
      <p:sp>
        <p:nvSpPr>
          <p:cNvPr id="2" name="Titre 1">
            <a:extLst>
              <a:ext uri="{FF2B5EF4-FFF2-40B4-BE49-F238E27FC236}">
                <a16:creationId xmlns:a16="http://schemas.microsoft.com/office/drawing/2014/main" id="{E6ED57C6-9519-4FA4-80E3-CC2F8FC981C3}"/>
              </a:ext>
            </a:extLst>
          </p:cNvPr>
          <p:cNvSpPr>
            <a:spLocks noGrp="1"/>
          </p:cNvSpPr>
          <p:nvPr>
            <p:ph type="title"/>
          </p:nvPr>
        </p:nvSpPr>
        <p:spPr>
          <a:xfrm>
            <a:off x="668866" y="1678666"/>
            <a:ext cx="5123515" cy="2369093"/>
          </a:xfrm>
        </p:spPr>
        <p:txBody>
          <a:bodyPr vert="horz" lIns="91440" tIns="45720" rIns="91440" bIns="45720" rtlCol="0" anchor="b">
            <a:normAutofit/>
          </a:bodyPr>
          <a:lstStyle/>
          <a:p>
            <a:pPr algn="r"/>
            <a:r>
              <a:rPr lang="en-US" sz="4800" dirty="0" err="1"/>
              <a:t>Modéliser</a:t>
            </a:r>
            <a:r>
              <a:rPr lang="en-US" sz="4800" dirty="0"/>
              <a:t> les </a:t>
            </a:r>
            <a:r>
              <a:rPr lang="en-US" sz="4800" dirty="0" err="1"/>
              <a:t>attributs</a:t>
            </a:r>
            <a:r>
              <a:rPr lang="en-US" sz="4800" dirty="0"/>
              <a:t> du </a:t>
            </a:r>
            <a:r>
              <a:rPr lang="en-US" sz="4800" dirty="0" err="1"/>
              <a:t>logiciel</a:t>
            </a:r>
            <a:endParaRPr lang="en-US" sz="4800" dirty="0"/>
          </a:p>
        </p:txBody>
      </p:sp>
    </p:spTree>
    <p:extLst>
      <p:ext uri="{BB962C8B-B14F-4D97-AF65-F5344CB8AC3E}">
        <p14:creationId xmlns:p14="http://schemas.microsoft.com/office/powerpoint/2010/main" val="38714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B89680-CF3D-4CC4-9892-A8FA1CDBD73B}"/>
              </a:ext>
            </a:extLst>
          </p:cNvPr>
          <p:cNvSpPr>
            <a:spLocks noGrp="1"/>
          </p:cNvSpPr>
          <p:nvPr>
            <p:ph type="title"/>
          </p:nvPr>
        </p:nvSpPr>
        <p:spPr/>
        <p:txBody>
          <a:bodyPr/>
          <a:lstStyle/>
          <a:p>
            <a:r>
              <a:rPr lang="fr-CA" dirty="0"/>
              <a:t>Qu’est-ce que UML?</a:t>
            </a:r>
          </a:p>
        </p:txBody>
      </p:sp>
      <p:sp>
        <p:nvSpPr>
          <p:cNvPr id="3" name="Espace réservé du contenu 2">
            <a:extLst>
              <a:ext uri="{FF2B5EF4-FFF2-40B4-BE49-F238E27FC236}">
                <a16:creationId xmlns:a16="http://schemas.microsoft.com/office/drawing/2014/main" id="{CE31AFEB-F1FA-445A-8A0C-863A7E82CA72}"/>
              </a:ext>
            </a:extLst>
          </p:cNvPr>
          <p:cNvSpPr>
            <a:spLocks noGrp="1"/>
          </p:cNvSpPr>
          <p:nvPr>
            <p:ph idx="1"/>
          </p:nvPr>
        </p:nvSpPr>
        <p:spPr/>
        <p:txBody>
          <a:bodyPr/>
          <a:lstStyle/>
          <a:p>
            <a:pPr algn="just"/>
            <a:r>
              <a:rPr lang="fr-CA" sz="1800" dirty="0">
                <a:effectLst/>
                <a:latin typeface="Calibri" panose="020F0502020204030204" pitchFamily="34" charset="0"/>
                <a:ea typeface="Calibri" panose="020F0502020204030204" pitchFamily="34" charset="0"/>
                <a:cs typeface="Calibri" panose="020F0502020204030204" pitchFamily="34" charset="0"/>
              </a:rPr>
              <a:t>Un langage de modélisation unifié (</a:t>
            </a:r>
            <a:r>
              <a:rPr lang="fr-CA" sz="1800" dirty="0" err="1">
                <a:effectLst/>
                <a:latin typeface="Calibri" panose="020F0502020204030204" pitchFamily="34" charset="0"/>
                <a:ea typeface="Calibri" panose="020F0502020204030204" pitchFamily="34" charset="0"/>
                <a:cs typeface="Calibri" panose="020F0502020204030204" pitchFamily="34" charset="0"/>
              </a:rPr>
              <a:t>Unified</a:t>
            </a:r>
            <a:r>
              <a:rPr lang="fr-CA" sz="1800" dirty="0">
                <a:effectLst/>
                <a:latin typeface="Calibri" panose="020F0502020204030204" pitchFamily="34" charset="0"/>
                <a:ea typeface="Calibri" panose="020F0502020204030204" pitchFamily="34" charset="0"/>
                <a:cs typeface="Calibri" panose="020F0502020204030204" pitchFamily="34" charset="0"/>
              </a:rPr>
              <a:t> Modeling </a:t>
            </a:r>
            <a:r>
              <a:rPr lang="fr-CA" sz="1800" dirty="0" err="1">
                <a:effectLst/>
                <a:latin typeface="Calibri" panose="020F0502020204030204" pitchFamily="34" charset="0"/>
                <a:ea typeface="Calibri" panose="020F0502020204030204" pitchFamily="34" charset="0"/>
                <a:cs typeface="Calibri" panose="020F0502020204030204" pitchFamily="34" charset="0"/>
              </a:rPr>
              <a:t>Language</a:t>
            </a:r>
            <a:r>
              <a:rPr lang="fr-CA" sz="1800" dirty="0">
                <a:effectLst/>
                <a:latin typeface="Calibri" panose="020F0502020204030204" pitchFamily="34" charset="0"/>
                <a:ea typeface="Calibri" panose="020F0502020204030204" pitchFamily="34" charset="0"/>
                <a:cs typeface="Calibri" panose="020F0502020204030204" pitchFamily="34" charset="0"/>
              </a:rPr>
              <a:t> (UML))</a:t>
            </a:r>
          </a:p>
          <a:p>
            <a:pPr algn="just"/>
            <a:r>
              <a:rPr lang="fr-CA" dirty="0">
                <a:latin typeface="Calibri" panose="020F0502020204030204" pitchFamily="34" charset="0"/>
                <a:ea typeface="Calibri" panose="020F0502020204030204" pitchFamily="34" charset="0"/>
                <a:cs typeface="Calibri" panose="020F0502020204030204" pitchFamily="34" charset="0"/>
              </a:rPr>
              <a:t>L</a:t>
            </a:r>
            <a:r>
              <a:rPr lang="fr-CA" sz="1800" dirty="0">
                <a:effectLst/>
                <a:latin typeface="Calibri" panose="020F0502020204030204" pitchFamily="34" charset="0"/>
                <a:ea typeface="Calibri" panose="020F0502020204030204" pitchFamily="34" charset="0"/>
                <a:cs typeface="Calibri" panose="020F0502020204030204" pitchFamily="34" charset="0"/>
              </a:rPr>
              <a:t>angage de modélisation graphique à base de pictogrammes conçu pour fournir une méthode normalisée pour visualiser la conception d'un système. </a:t>
            </a:r>
          </a:p>
          <a:p>
            <a:pPr algn="just"/>
            <a:r>
              <a:rPr lang="fr-CA" sz="1800" dirty="0">
                <a:effectLst/>
                <a:latin typeface="Calibri" panose="020F0502020204030204" pitchFamily="34" charset="0"/>
                <a:ea typeface="Calibri" panose="020F0502020204030204" pitchFamily="34" charset="0"/>
                <a:cs typeface="Calibri" panose="020F0502020204030204" pitchFamily="34" charset="0"/>
              </a:rPr>
              <a:t>Il est couramment utilisé en développement logiciel et en conception orientée objet.</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CA" dirty="0"/>
          </a:p>
        </p:txBody>
      </p:sp>
      <p:pic>
        <p:nvPicPr>
          <p:cNvPr id="6148" name="Picture 4" descr="UML (informatique) — Wikipédia">
            <a:extLst>
              <a:ext uri="{FF2B5EF4-FFF2-40B4-BE49-F238E27FC236}">
                <a16:creationId xmlns:a16="http://schemas.microsoft.com/office/drawing/2014/main" id="{D39D9B19-629F-4AA6-ACF1-825504BFA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988" y="3709851"/>
            <a:ext cx="3644942"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04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6B5BE1-5CA4-40E7-9DA5-71C18C06F042}"/>
              </a:ext>
            </a:extLst>
          </p:cNvPr>
          <p:cNvSpPr>
            <a:spLocks noGrp="1"/>
          </p:cNvSpPr>
          <p:nvPr>
            <p:ph type="title"/>
          </p:nvPr>
        </p:nvSpPr>
        <p:spPr/>
        <p:txBody>
          <a:bodyPr/>
          <a:lstStyle/>
          <a:p>
            <a:r>
              <a:rPr lang="fr-CA" dirty="0"/>
              <a:t>Les différents diagrammes proposés par UML</a:t>
            </a:r>
          </a:p>
        </p:txBody>
      </p:sp>
      <p:pic>
        <p:nvPicPr>
          <p:cNvPr id="4" name="Image 3">
            <a:extLst>
              <a:ext uri="{FF2B5EF4-FFF2-40B4-BE49-F238E27FC236}">
                <a16:creationId xmlns:a16="http://schemas.microsoft.com/office/drawing/2014/main" id="{3593B324-5324-408A-AE8C-1753D043AA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81051" y="1849256"/>
            <a:ext cx="8103870" cy="4224973"/>
          </a:xfrm>
          <a:prstGeom prst="rect">
            <a:avLst/>
          </a:prstGeom>
          <a:noFill/>
          <a:ln>
            <a:noFill/>
          </a:ln>
        </p:spPr>
      </p:pic>
      <p:sp>
        <p:nvSpPr>
          <p:cNvPr id="5" name="Ellipse 4">
            <a:extLst>
              <a:ext uri="{FF2B5EF4-FFF2-40B4-BE49-F238E27FC236}">
                <a16:creationId xmlns:a16="http://schemas.microsoft.com/office/drawing/2014/main" id="{3C0193CC-CED1-4EEB-80A6-B79283CBA7DF}"/>
              </a:ext>
            </a:extLst>
          </p:cNvPr>
          <p:cNvSpPr/>
          <p:nvPr/>
        </p:nvSpPr>
        <p:spPr>
          <a:xfrm>
            <a:off x="7428411" y="3274423"/>
            <a:ext cx="1306286" cy="6879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8984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D63C5D-4156-4EE3-8A7B-4F9E9BA0D682}"/>
              </a:ext>
            </a:extLst>
          </p:cNvPr>
          <p:cNvSpPr>
            <a:spLocks noGrp="1"/>
          </p:cNvSpPr>
          <p:nvPr>
            <p:ph type="title"/>
          </p:nvPr>
        </p:nvSpPr>
        <p:spPr/>
        <p:txBody>
          <a:bodyPr/>
          <a:lstStyle/>
          <a:p>
            <a:r>
              <a:rPr lang="fr-CA" dirty="0"/>
              <a:t>Le cas d’utilisation</a:t>
            </a:r>
          </a:p>
        </p:txBody>
      </p:sp>
      <p:sp>
        <p:nvSpPr>
          <p:cNvPr id="3" name="Espace réservé du contenu 2">
            <a:extLst>
              <a:ext uri="{FF2B5EF4-FFF2-40B4-BE49-F238E27FC236}">
                <a16:creationId xmlns:a16="http://schemas.microsoft.com/office/drawing/2014/main" id="{797B8002-4761-4B5A-88CF-46EA72B6E9CD}"/>
              </a:ext>
            </a:extLst>
          </p:cNvPr>
          <p:cNvSpPr>
            <a:spLocks noGrp="1"/>
          </p:cNvSpPr>
          <p:nvPr>
            <p:ph idx="1"/>
          </p:nvPr>
        </p:nvSpPr>
        <p:spPr/>
        <p:txBody>
          <a:bodyPr/>
          <a:lstStyle/>
          <a:p>
            <a:r>
              <a:rPr lang="fr-CA" dirty="0"/>
              <a:t>Permet de décrire l’interaction entre l’acteur et le système</a:t>
            </a:r>
          </a:p>
          <a:p>
            <a:r>
              <a:rPr lang="fr-CA" dirty="0"/>
              <a:t>Permet à l’utilisateur du système et ceux qui le conçoivent d’atteindre leurs objectifs</a:t>
            </a:r>
          </a:p>
          <a:p>
            <a:r>
              <a:rPr lang="fr-CA" dirty="0"/>
              <a:t>Les « use cases » sont représentés par une ellipse (un ovale) sous-titré par le nom du cas </a:t>
            </a:r>
          </a:p>
          <a:p>
            <a:r>
              <a:rPr lang="fr-CA" dirty="0"/>
              <a:t>Un acteur et un use case sont mis en relation par une ligne</a:t>
            </a:r>
          </a:p>
        </p:txBody>
      </p:sp>
    </p:spTree>
    <p:extLst>
      <p:ext uri="{BB962C8B-B14F-4D97-AF65-F5344CB8AC3E}">
        <p14:creationId xmlns:p14="http://schemas.microsoft.com/office/powerpoint/2010/main" val="117415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91CC70-611B-41CB-A659-BB0430C8262A}"/>
              </a:ext>
            </a:extLst>
          </p:cNvPr>
          <p:cNvSpPr>
            <a:spLocks noGrp="1"/>
          </p:cNvSpPr>
          <p:nvPr>
            <p:ph type="title"/>
          </p:nvPr>
        </p:nvSpPr>
        <p:spPr/>
        <p:txBody>
          <a:bodyPr/>
          <a:lstStyle/>
          <a:p>
            <a:r>
              <a:rPr lang="fr-CA" dirty="0"/>
              <a:t>Exemple de cas d’utilisation simple</a:t>
            </a:r>
          </a:p>
        </p:txBody>
      </p:sp>
      <p:pic>
        <p:nvPicPr>
          <p:cNvPr id="4" name="Image 3">
            <a:extLst>
              <a:ext uri="{FF2B5EF4-FFF2-40B4-BE49-F238E27FC236}">
                <a16:creationId xmlns:a16="http://schemas.microsoft.com/office/drawing/2014/main" id="{6E8AB931-155B-4808-8CAC-7F49869A41CE}"/>
              </a:ext>
            </a:extLst>
          </p:cNvPr>
          <p:cNvPicPr/>
          <p:nvPr/>
        </p:nvPicPr>
        <p:blipFill rotWithShape="1">
          <a:blip r:embed="rId2">
            <a:extLst>
              <a:ext uri="{28A0092B-C50C-407E-A947-70E740481C1C}">
                <a14:useLocalDpi xmlns:a14="http://schemas.microsoft.com/office/drawing/2010/main" val="0"/>
              </a:ext>
            </a:extLst>
          </a:blip>
          <a:srcRect l="15327" r="16618" b="7248"/>
          <a:stretch/>
        </p:blipFill>
        <p:spPr bwMode="auto">
          <a:xfrm>
            <a:off x="3663042" y="1686288"/>
            <a:ext cx="4049486" cy="4143919"/>
          </a:xfrm>
          <a:prstGeom prst="rect">
            <a:avLst/>
          </a:prstGeom>
          <a:noFill/>
          <a:ln>
            <a:noFill/>
          </a:ln>
          <a:extLst>
            <a:ext uri="{53640926-AAD7-44D8-BBD7-CCE9431645EC}">
              <a14:shadowObscured xmlns:a14="http://schemas.microsoft.com/office/drawing/2010/main"/>
            </a:ext>
          </a:extLst>
        </p:spPr>
      </p:pic>
      <p:sp>
        <p:nvSpPr>
          <p:cNvPr id="6" name="ZoneTexte 5">
            <a:extLst>
              <a:ext uri="{FF2B5EF4-FFF2-40B4-BE49-F238E27FC236}">
                <a16:creationId xmlns:a16="http://schemas.microsoft.com/office/drawing/2014/main" id="{7F3992A9-02EB-4F95-B422-7C673887E78C}"/>
              </a:ext>
            </a:extLst>
          </p:cNvPr>
          <p:cNvSpPr txBox="1"/>
          <p:nvPr/>
        </p:nvSpPr>
        <p:spPr>
          <a:xfrm>
            <a:off x="507273" y="6484243"/>
            <a:ext cx="7670075" cy="373757"/>
          </a:xfrm>
          <a:prstGeom prst="rect">
            <a:avLst/>
          </a:prstGeom>
          <a:noFill/>
        </p:spPr>
        <p:txBody>
          <a:bodyPr wrap="square">
            <a:spAutoFit/>
          </a:bodyPr>
          <a:lstStyle/>
          <a:p>
            <a:pPr algn="just">
              <a:lnSpc>
                <a:spcPct val="107000"/>
              </a:lnSpc>
              <a:spcAft>
                <a:spcPts val="800"/>
              </a:spcAft>
            </a:pPr>
            <a:r>
              <a:rPr lang="fr-CA" sz="1800" dirty="0">
                <a:effectLst/>
                <a:latin typeface="ArialMT"/>
                <a:ea typeface="Calibri" panose="020F0502020204030204" pitchFamily="34" charset="0"/>
                <a:cs typeface="ArialMT"/>
              </a:rPr>
              <a:t>Source : UML 2 Pratique de la mod</a:t>
            </a:r>
            <a:r>
              <a:rPr lang="fr-CA" sz="1800" dirty="0">
                <a:effectLst/>
                <a:latin typeface="ArialMT"/>
                <a:ea typeface="ArialMT"/>
                <a:cs typeface="ArialMT"/>
              </a:rPr>
              <a:t>é</a:t>
            </a:r>
            <a:r>
              <a:rPr lang="fr-CA" sz="1800" dirty="0">
                <a:effectLst/>
                <a:latin typeface="ArialMT"/>
                <a:ea typeface="Calibri" panose="020F0502020204030204" pitchFamily="34" charset="0"/>
                <a:cs typeface="ArialMT"/>
              </a:rPr>
              <a:t>lisation, Pearson </a:t>
            </a:r>
            <a:r>
              <a:rPr lang="fr-CA" sz="1800" dirty="0" err="1">
                <a:effectLst/>
                <a:latin typeface="ArialMT"/>
                <a:ea typeface="Calibri" panose="020F0502020204030204" pitchFamily="34" charset="0"/>
                <a:cs typeface="ArialMT"/>
              </a:rPr>
              <a:t>Education</a:t>
            </a:r>
            <a:endParaRPr lang="fr-CA"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ZoneTexte 7">
            <a:extLst>
              <a:ext uri="{FF2B5EF4-FFF2-40B4-BE49-F238E27FC236}">
                <a16:creationId xmlns:a16="http://schemas.microsoft.com/office/drawing/2014/main" id="{1BC5A5F3-129D-441E-B599-15388084BC96}"/>
              </a:ext>
            </a:extLst>
          </p:cNvPr>
          <p:cNvSpPr txBox="1"/>
          <p:nvPr/>
        </p:nvSpPr>
        <p:spPr>
          <a:xfrm>
            <a:off x="507273" y="3125927"/>
            <a:ext cx="2958739" cy="1264642"/>
          </a:xfrm>
          <a:prstGeom prst="rect">
            <a:avLst/>
          </a:prstGeom>
          <a:noFill/>
        </p:spPr>
        <p:txBody>
          <a:bodyPr wrap="square">
            <a:spAutoFit/>
          </a:bodyPr>
          <a:lstStyle/>
          <a:p>
            <a:pPr algn="just">
              <a:lnSpc>
                <a:spcPct val="107000"/>
              </a:lnSpc>
              <a:spcAft>
                <a:spcPts val="800"/>
              </a:spcAft>
            </a:pPr>
            <a:r>
              <a:rPr lang="fr-CA" sz="1800" b="1" dirty="0">
                <a:effectLst/>
                <a:latin typeface="Calibri" panose="020F0502020204030204" pitchFamily="34" charset="0"/>
                <a:ea typeface="Times New Roman" panose="02020603050405020304" pitchFamily="18" charset="0"/>
                <a:cs typeface="Calibri" panose="020F0502020204030204" pitchFamily="34" charset="0"/>
              </a:rPr>
              <a:t>Le système principalement utilisé = boîte englobante tous les cas (dans l’exemple, la station-service)</a:t>
            </a:r>
            <a:endParaRPr lang="fr-CA"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ZoneTexte 9">
            <a:extLst>
              <a:ext uri="{FF2B5EF4-FFF2-40B4-BE49-F238E27FC236}">
                <a16:creationId xmlns:a16="http://schemas.microsoft.com/office/drawing/2014/main" id="{A1180206-CDDF-45BE-ACA0-E4FCFE63C50E}"/>
              </a:ext>
            </a:extLst>
          </p:cNvPr>
          <p:cNvSpPr txBox="1"/>
          <p:nvPr/>
        </p:nvSpPr>
        <p:spPr>
          <a:xfrm>
            <a:off x="7909558" y="3095899"/>
            <a:ext cx="3672840" cy="1561005"/>
          </a:xfrm>
          <a:prstGeom prst="rect">
            <a:avLst/>
          </a:prstGeom>
          <a:noFill/>
        </p:spPr>
        <p:txBody>
          <a:bodyPr wrap="square">
            <a:spAutoFit/>
          </a:bodyPr>
          <a:lstStyle/>
          <a:p>
            <a:pPr>
              <a:lnSpc>
                <a:spcPct val="107000"/>
              </a:lnSpc>
              <a:spcAft>
                <a:spcPts val="800"/>
              </a:spcAft>
            </a:pPr>
            <a:r>
              <a:rPr lang="fr-CA" sz="1800" b="1" dirty="0">
                <a:effectLst/>
                <a:latin typeface="Calibri" panose="020F0502020204030204" pitchFamily="34" charset="0"/>
                <a:ea typeface="Times New Roman" panose="02020603050405020304" pitchFamily="18" charset="0"/>
                <a:cs typeface="Calibri" panose="020F0502020204030204" pitchFamily="34" charset="0"/>
              </a:rPr>
              <a:t>Un système externe sera la plupart du temps représenté par un autre acteur (bonhomme) qu’on positionnera à droite, naturellement à l’extérieur du système principal.</a:t>
            </a:r>
            <a:endParaRPr lang="fr-CA"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560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2DC938-0349-4022-9D77-3BD430C1A392}"/>
              </a:ext>
            </a:extLst>
          </p:cNvPr>
          <p:cNvSpPr>
            <a:spLocks noGrp="1"/>
          </p:cNvSpPr>
          <p:nvPr>
            <p:ph type="title"/>
          </p:nvPr>
        </p:nvSpPr>
        <p:spPr/>
        <p:txBody>
          <a:bodyPr/>
          <a:lstStyle/>
          <a:p>
            <a:r>
              <a:rPr lang="fr-CA" dirty="0"/>
              <a:t>Généralisation</a:t>
            </a:r>
          </a:p>
        </p:txBody>
      </p:sp>
      <p:sp>
        <p:nvSpPr>
          <p:cNvPr id="3" name="Espace réservé du contenu 2">
            <a:extLst>
              <a:ext uri="{FF2B5EF4-FFF2-40B4-BE49-F238E27FC236}">
                <a16:creationId xmlns:a16="http://schemas.microsoft.com/office/drawing/2014/main" id="{41D74427-8394-43DD-943C-6D6D3543FA47}"/>
              </a:ext>
            </a:extLst>
          </p:cNvPr>
          <p:cNvSpPr>
            <a:spLocks noGrp="1"/>
          </p:cNvSpPr>
          <p:nvPr>
            <p:ph idx="1"/>
          </p:nvPr>
        </p:nvSpPr>
        <p:spPr/>
        <p:txBody>
          <a:bodyPr/>
          <a:lstStyle/>
          <a:p>
            <a:r>
              <a:rPr lang="fr-CA" sz="1800" dirty="0">
                <a:effectLst/>
                <a:latin typeface="Calibri" panose="020F0502020204030204" pitchFamily="34" charset="0"/>
                <a:ea typeface="Calibri" panose="020F0502020204030204" pitchFamily="34" charset="0"/>
                <a:cs typeface="Calibri" panose="020F0502020204030204" pitchFamily="34" charset="0"/>
              </a:rPr>
              <a:t>La relation de généralisation. Un cas A est une généralisation d’un cas B si B est un cas particulier de A. À la figure 1.8, la consultation d’un compte bancaire via Internet est un cas particulier de la consultation. Cette relation de généralisation/spécialisation est présente dans la plupart des diagrammes UML et se traduit par le concept d’héritage dans les langages orientés objet.</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CA" dirty="0"/>
          </a:p>
        </p:txBody>
      </p:sp>
    </p:spTree>
    <p:extLst>
      <p:ext uri="{BB962C8B-B14F-4D97-AF65-F5344CB8AC3E}">
        <p14:creationId xmlns:p14="http://schemas.microsoft.com/office/powerpoint/2010/main" val="197723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390856" y="1382486"/>
            <a:ext cx="4172435" cy="4093028"/>
          </a:xfrm>
        </p:spPr>
        <p:txBody>
          <a:bodyPr rtlCol="0" anchor="ctr">
            <a:normAutofit/>
          </a:bodyPr>
          <a:lstStyle/>
          <a:p>
            <a:pPr rtl="0"/>
            <a:r>
              <a:rPr lang="fr-FR" sz="4400" dirty="0"/>
              <a:t>Plan de match!</a:t>
            </a:r>
          </a:p>
        </p:txBody>
      </p:sp>
      <p:graphicFrame>
        <p:nvGraphicFramePr>
          <p:cNvPr id="16" name="Espace réservé du contenu 13">
            <a:extLst>
              <a:ext uri="{FF2B5EF4-FFF2-40B4-BE49-F238E27FC236}">
                <a16:creationId xmlns:a16="http://schemas.microsoft.com/office/drawing/2014/main" id="{21655F12-81C8-449A-AE25-46BAA42E5A20}"/>
              </a:ext>
            </a:extLst>
          </p:cNvPr>
          <p:cNvGraphicFramePr>
            <a:graphicFrameLocks noGrp="1"/>
          </p:cNvGraphicFramePr>
          <p:nvPr>
            <p:ph idx="1"/>
            <p:extLst>
              <p:ext uri="{D42A27DB-BD31-4B8C-83A1-F6EECF244321}">
                <p14:modId xmlns:p14="http://schemas.microsoft.com/office/powerpoint/2010/main" val="4005595047"/>
              </p:ext>
            </p:extLst>
          </p:nvPr>
        </p:nvGraphicFramePr>
        <p:xfrm>
          <a:off x="4563291" y="1592219"/>
          <a:ext cx="7070396" cy="3818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BAD02B-6E75-420A-A8F6-7A4A652980A7}"/>
              </a:ext>
            </a:extLst>
          </p:cNvPr>
          <p:cNvSpPr>
            <a:spLocks noGrp="1"/>
          </p:cNvSpPr>
          <p:nvPr>
            <p:ph type="title"/>
          </p:nvPr>
        </p:nvSpPr>
        <p:spPr/>
        <p:txBody>
          <a:bodyPr/>
          <a:lstStyle/>
          <a:p>
            <a:r>
              <a:rPr lang="fr-CA" dirty="0"/>
              <a:t>Exemples:</a:t>
            </a:r>
          </a:p>
        </p:txBody>
      </p:sp>
      <p:pic>
        <p:nvPicPr>
          <p:cNvPr id="4" name="Image 3">
            <a:extLst>
              <a:ext uri="{FF2B5EF4-FFF2-40B4-BE49-F238E27FC236}">
                <a16:creationId xmlns:a16="http://schemas.microsoft.com/office/drawing/2014/main" id="{A6121F33-55C7-4BBB-B086-0CD866BBACC0}"/>
              </a:ext>
            </a:extLst>
          </p:cNvPr>
          <p:cNvPicPr/>
          <p:nvPr/>
        </p:nvPicPr>
        <p:blipFill rotWithShape="1">
          <a:blip r:embed="rId2">
            <a:extLst>
              <a:ext uri="{28A0092B-C50C-407E-A947-70E740481C1C}">
                <a14:useLocalDpi xmlns:a14="http://schemas.microsoft.com/office/drawing/2010/main" val="0"/>
              </a:ext>
            </a:extLst>
          </a:blip>
          <a:srcRect b="3022"/>
          <a:stretch/>
        </p:blipFill>
        <p:spPr bwMode="auto">
          <a:xfrm>
            <a:off x="677334" y="1593669"/>
            <a:ext cx="4225592" cy="3144655"/>
          </a:xfrm>
          <a:prstGeom prst="rect">
            <a:avLst/>
          </a:prstGeom>
          <a:noFill/>
          <a:ln>
            <a:noFill/>
          </a:ln>
          <a:extLst>
            <a:ext uri="{53640926-AAD7-44D8-BBD7-CCE9431645EC}">
              <a14:shadowObscured xmlns:a14="http://schemas.microsoft.com/office/drawing/2010/main"/>
            </a:ext>
          </a:extLst>
        </p:spPr>
      </p:pic>
      <p:sp>
        <p:nvSpPr>
          <p:cNvPr id="6" name="ZoneTexte 5">
            <a:extLst>
              <a:ext uri="{FF2B5EF4-FFF2-40B4-BE49-F238E27FC236}">
                <a16:creationId xmlns:a16="http://schemas.microsoft.com/office/drawing/2014/main" id="{041894B4-8CEF-4064-A7D7-8F5F251DAF07}"/>
              </a:ext>
            </a:extLst>
          </p:cNvPr>
          <p:cNvSpPr txBox="1"/>
          <p:nvPr/>
        </p:nvSpPr>
        <p:spPr>
          <a:xfrm>
            <a:off x="2188027" y="5363164"/>
            <a:ext cx="7243355" cy="369332"/>
          </a:xfrm>
          <a:prstGeom prst="rect">
            <a:avLst/>
          </a:prstGeom>
          <a:noFill/>
        </p:spPr>
        <p:txBody>
          <a:bodyPr wrap="square">
            <a:spAutoFit/>
          </a:bodyPr>
          <a:lstStyle/>
          <a:p>
            <a:r>
              <a:rPr lang="fr-CA" sz="1800" dirty="0">
                <a:effectLst/>
                <a:latin typeface="Calibri" panose="020F0502020204030204" pitchFamily="34" charset="0"/>
                <a:ea typeface="Calibri" panose="020F0502020204030204" pitchFamily="34" charset="0"/>
              </a:rPr>
              <a:t>En termes simples, la généralisation est une précision du cas d’utilisation.</a:t>
            </a:r>
            <a:endParaRPr lang="fr-CA" dirty="0"/>
          </a:p>
        </p:txBody>
      </p:sp>
      <p:pic>
        <p:nvPicPr>
          <p:cNvPr id="7" name="Image 6">
            <a:extLst>
              <a:ext uri="{FF2B5EF4-FFF2-40B4-BE49-F238E27FC236}">
                <a16:creationId xmlns:a16="http://schemas.microsoft.com/office/drawing/2014/main" id="{551836BE-6BC6-4069-B240-468D3EE8606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45634" y="1764937"/>
            <a:ext cx="5640080" cy="2754812"/>
          </a:xfrm>
          <a:prstGeom prst="rect">
            <a:avLst/>
          </a:prstGeom>
          <a:noFill/>
          <a:ln>
            <a:noFill/>
          </a:ln>
        </p:spPr>
      </p:pic>
    </p:spTree>
    <p:extLst>
      <p:ext uri="{BB962C8B-B14F-4D97-AF65-F5344CB8AC3E}">
        <p14:creationId xmlns:p14="http://schemas.microsoft.com/office/powerpoint/2010/main" val="321791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09804C-9AA9-4858-A7F2-2A9FFD9B2EE4}"/>
              </a:ext>
            </a:extLst>
          </p:cNvPr>
          <p:cNvSpPr>
            <a:spLocks noGrp="1"/>
          </p:cNvSpPr>
          <p:nvPr>
            <p:ph type="title"/>
          </p:nvPr>
        </p:nvSpPr>
        <p:spPr/>
        <p:txBody>
          <a:bodyPr/>
          <a:lstStyle/>
          <a:p>
            <a:r>
              <a:rPr lang="fr-CA" dirty="0"/>
              <a:t>L’inclusion</a:t>
            </a:r>
          </a:p>
        </p:txBody>
      </p:sp>
      <p:sp>
        <p:nvSpPr>
          <p:cNvPr id="3" name="Espace réservé du contenu 2">
            <a:extLst>
              <a:ext uri="{FF2B5EF4-FFF2-40B4-BE49-F238E27FC236}">
                <a16:creationId xmlns:a16="http://schemas.microsoft.com/office/drawing/2014/main" id="{00F6191D-594A-4A1F-86EF-CFAD245F1D29}"/>
              </a:ext>
            </a:extLst>
          </p:cNvPr>
          <p:cNvSpPr>
            <a:spLocks noGrp="1"/>
          </p:cNvSpPr>
          <p:nvPr>
            <p:ph idx="1"/>
          </p:nvPr>
        </p:nvSpPr>
        <p:spPr/>
        <p:txBody>
          <a:bodyPr/>
          <a:lstStyle/>
          <a:p>
            <a:r>
              <a:rPr lang="fr-CA" sz="1800" dirty="0">
                <a:effectLst/>
                <a:latin typeface="Calibri" panose="020F0502020204030204" pitchFamily="34" charset="0"/>
                <a:ea typeface="Calibri" panose="020F0502020204030204" pitchFamily="34" charset="0"/>
                <a:cs typeface="Calibri" panose="020F0502020204030204" pitchFamily="34" charset="0"/>
              </a:rPr>
              <a:t>La relation d’inclusion. Un cas A est inclus dans un cas B si le comportement décrit par le cas A est inclus dans le comportement du cas B : on dit alors que le cas B dépend de A. Cette dépendance est symbolisée par le stéréotype inclut. Par exemple, l’accès aux informations d’un compte bancaire inclut nécessairement une phase d’authentification avec un mot de passe.</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CA" dirty="0"/>
          </a:p>
        </p:txBody>
      </p:sp>
    </p:spTree>
    <p:extLst>
      <p:ext uri="{BB962C8B-B14F-4D97-AF65-F5344CB8AC3E}">
        <p14:creationId xmlns:p14="http://schemas.microsoft.com/office/powerpoint/2010/main" val="60658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23DA1B-B349-44AC-BE4D-39B09D53DA7C}"/>
              </a:ext>
            </a:extLst>
          </p:cNvPr>
          <p:cNvSpPr>
            <a:spLocks noGrp="1"/>
          </p:cNvSpPr>
          <p:nvPr>
            <p:ph type="title"/>
          </p:nvPr>
        </p:nvSpPr>
        <p:spPr/>
        <p:txBody>
          <a:bodyPr/>
          <a:lstStyle/>
          <a:p>
            <a:r>
              <a:rPr lang="fr-CA" dirty="0"/>
              <a:t>Exemple du « </a:t>
            </a:r>
            <a:r>
              <a:rPr lang="fr-CA" dirty="0" err="1"/>
              <a:t>include</a:t>
            </a:r>
            <a:r>
              <a:rPr lang="fr-CA" dirty="0"/>
              <a:t> »</a:t>
            </a:r>
          </a:p>
        </p:txBody>
      </p:sp>
      <p:sp>
        <p:nvSpPr>
          <p:cNvPr id="5" name="ZoneTexte 4">
            <a:extLst>
              <a:ext uri="{FF2B5EF4-FFF2-40B4-BE49-F238E27FC236}">
                <a16:creationId xmlns:a16="http://schemas.microsoft.com/office/drawing/2014/main" id="{6F8F7769-89FA-47C9-8FFC-15BCCD627263}"/>
              </a:ext>
            </a:extLst>
          </p:cNvPr>
          <p:cNvSpPr txBox="1"/>
          <p:nvPr/>
        </p:nvSpPr>
        <p:spPr>
          <a:xfrm>
            <a:off x="2283823" y="5341082"/>
            <a:ext cx="6668588" cy="671915"/>
          </a:xfrm>
          <a:prstGeom prst="rect">
            <a:avLst/>
          </a:prstGeom>
          <a:noFill/>
        </p:spPr>
        <p:txBody>
          <a:bodyPr wrap="square">
            <a:spAutoFit/>
          </a:bodyPr>
          <a:lstStyle/>
          <a:p>
            <a:pPr algn="just">
              <a:lnSpc>
                <a:spcPct val="107000"/>
              </a:lnSpc>
              <a:spcAft>
                <a:spcPts val="800"/>
              </a:spcAft>
            </a:pPr>
            <a:r>
              <a:rPr lang="fr-CA" sz="1800" dirty="0">
                <a:effectLst/>
                <a:latin typeface="Calibri" panose="020F0502020204030204" pitchFamily="34" charset="0"/>
                <a:ea typeface="Calibri" panose="020F0502020204030204" pitchFamily="34" charset="0"/>
                <a:cs typeface="Calibri" panose="020F0502020204030204" pitchFamily="34" charset="0"/>
              </a:rPr>
              <a:t>En termes simples, l’inclusion inclus des actions dans l’action principale. Lesdites actions incluses, sont nécessairement effectuées.</a:t>
            </a:r>
            <a:endParaRPr lang="fr-CA"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a:extLst>
              <a:ext uri="{FF2B5EF4-FFF2-40B4-BE49-F238E27FC236}">
                <a16:creationId xmlns:a16="http://schemas.microsoft.com/office/drawing/2014/main" id="{F6B116D8-3142-4371-BEF9-53AB1F89AB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88325" y="1611086"/>
            <a:ext cx="6494417" cy="3316515"/>
          </a:xfrm>
          <a:prstGeom prst="rect">
            <a:avLst/>
          </a:prstGeom>
          <a:noFill/>
          <a:ln>
            <a:noFill/>
          </a:ln>
        </p:spPr>
      </p:pic>
    </p:spTree>
    <p:extLst>
      <p:ext uri="{BB962C8B-B14F-4D97-AF65-F5344CB8AC3E}">
        <p14:creationId xmlns:p14="http://schemas.microsoft.com/office/powerpoint/2010/main" val="289217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C03B95-2342-4A43-B1B0-61902BB2C9F3}"/>
              </a:ext>
            </a:extLst>
          </p:cNvPr>
          <p:cNvSpPr>
            <a:spLocks noGrp="1"/>
          </p:cNvSpPr>
          <p:nvPr>
            <p:ph type="title"/>
          </p:nvPr>
        </p:nvSpPr>
        <p:spPr/>
        <p:txBody>
          <a:bodyPr/>
          <a:lstStyle/>
          <a:p>
            <a:r>
              <a:rPr lang="fr-CA" dirty="0"/>
              <a:t>L’extension</a:t>
            </a:r>
          </a:p>
        </p:txBody>
      </p:sp>
      <p:sp>
        <p:nvSpPr>
          <p:cNvPr id="3" name="Espace réservé du contenu 2">
            <a:extLst>
              <a:ext uri="{FF2B5EF4-FFF2-40B4-BE49-F238E27FC236}">
                <a16:creationId xmlns:a16="http://schemas.microsoft.com/office/drawing/2014/main" id="{A9E303B8-7197-44CD-AE62-D51C8D01B97A}"/>
              </a:ext>
            </a:extLst>
          </p:cNvPr>
          <p:cNvSpPr>
            <a:spLocks noGrp="1"/>
          </p:cNvSpPr>
          <p:nvPr>
            <p:ph idx="1"/>
          </p:nvPr>
        </p:nvSpPr>
        <p:spPr/>
        <p:txBody>
          <a:bodyPr/>
          <a:lstStyle/>
          <a:p>
            <a:pPr algn="just">
              <a:lnSpc>
                <a:spcPct val="107000"/>
              </a:lnSpc>
              <a:spcAft>
                <a:spcPts val="800"/>
              </a:spcAft>
            </a:pPr>
            <a:r>
              <a:rPr lang="fr-CA" sz="1800" dirty="0">
                <a:effectLst/>
                <a:latin typeface="Calibri" panose="020F0502020204030204" pitchFamily="34" charset="0"/>
                <a:ea typeface="ArialMT"/>
                <a:cs typeface="Calibri" panose="020F0502020204030204" pitchFamily="34" charset="0"/>
              </a:rPr>
              <a:t>La relation d’extension. Si le comportement de B peut être étendu par le comportement de A, on dit alors que A étend B. Une extension est souvent soumise à condition. Graphiquement, la condition est exprimée sous la forme d’une note (qui divise la bulle en spécifiant qu’il s’agit d’un « extension point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CA" sz="1800" dirty="0">
                <a:effectLst/>
                <a:latin typeface="Calibri" panose="020F0502020204030204" pitchFamily="34" charset="0"/>
                <a:ea typeface="ArialMT"/>
                <a:cs typeface="Calibri" panose="020F0502020204030204" pitchFamily="34" charset="0"/>
              </a:rPr>
              <a:t>L’extension n’est pas nécessairement incluse dans le cas qu’elle étend. Elle est hypothétique ou soumise à des conditions.</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CA" dirty="0"/>
          </a:p>
        </p:txBody>
      </p:sp>
    </p:spTree>
    <p:extLst>
      <p:ext uri="{BB962C8B-B14F-4D97-AF65-F5344CB8AC3E}">
        <p14:creationId xmlns:p14="http://schemas.microsoft.com/office/powerpoint/2010/main" val="403156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8DBF8-E405-4E38-B6E3-CD95FE165B5A}"/>
              </a:ext>
            </a:extLst>
          </p:cNvPr>
          <p:cNvSpPr>
            <a:spLocks noGrp="1"/>
          </p:cNvSpPr>
          <p:nvPr>
            <p:ph type="title"/>
          </p:nvPr>
        </p:nvSpPr>
        <p:spPr/>
        <p:txBody>
          <a:bodyPr/>
          <a:lstStyle/>
          <a:p>
            <a:r>
              <a:rPr lang="fr-CA" dirty="0"/>
              <a:t>Exemple du « </a:t>
            </a:r>
            <a:r>
              <a:rPr lang="fr-CA" dirty="0" err="1"/>
              <a:t>extend</a:t>
            </a:r>
            <a:r>
              <a:rPr lang="fr-CA" dirty="0"/>
              <a:t> »</a:t>
            </a:r>
          </a:p>
        </p:txBody>
      </p:sp>
      <p:pic>
        <p:nvPicPr>
          <p:cNvPr id="4" name="Image 3">
            <a:extLst>
              <a:ext uri="{FF2B5EF4-FFF2-40B4-BE49-F238E27FC236}">
                <a16:creationId xmlns:a16="http://schemas.microsoft.com/office/drawing/2014/main" id="{AC742A83-0026-4B0B-9898-310B8B0301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9588" y="1472928"/>
            <a:ext cx="5547088" cy="4431484"/>
          </a:xfrm>
          <a:prstGeom prst="rect">
            <a:avLst/>
          </a:prstGeom>
          <a:noFill/>
          <a:ln>
            <a:noFill/>
          </a:ln>
        </p:spPr>
      </p:pic>
    </p:spTree>
    <p:extLst>
      <p:ext uri="{BB962C8B-B14F-4D97-AF65-F5344CB8AC3E}">
        <p14:creationId xmlns:p14="http://schemas.microsoft.com/office/powerpoint/2010/main" val="102804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CBBC47-E1E4-45C1-9E46-E96872DBA329}"/>
              </a:ext>
            </a:extLst>
          </p:cNvPr>
          <p:cNvSpPr>
            <a:spLocks noGrp="1"/>
          </p:cNvSpPr>
          <p:nvPr>
            <p:ph type="title"/>
          </p:nvPr>
        </p:nvSpPr>
        <p:spPr/>
        <p:txBody>
          <a:bodyPr/>
          <a:lstStyle/>
          <a:p>
            <a:r>
              <a:rPr lang="fr-CA" dirty="0"/>
              <a:t>Exercice seul ou en équipe</a:t>
            </a:r>
          </a:p>
        </p:txBody>
      </p:sp>
      <p:pic>
        <p:nvPicPr>
          <p:cNvPr id="7" name="Image 6">
            <a:extLst>
              <a:ext uri="{FF2B5EF4-FFF2-40B4-BE49-F238E27FC236}">
                <a16:creationId xmlns:a16="http://schemas.microsoft.com/office/drawing/2014/main" id="{39582117-3E67-4A7E-9A46-9D4D1972EA20}"/>
              </a:ext>
            </a:extLst>
          </p:cNvPr>
          <p:cNvPicPr>
            <a:picLocks noChangeAspect="1"/>
          </p:cNvPicPr>
          <p:nvPr/>
        </p:nvPicPr>
        <p:blipFill>
          <a:blip r:embed="rId2"/>
          <a:stretch>
            <a:fillRect/>
          </a:stretch>
        </p:blipFill>
        <p:spPr>
          <a:xfrm>
            <a:off x="3642970" y="4288473"/>
            <a:ext cx="4906060" cy="1629002"/>
          </a:xfrm>
          <a:prstGeom prst="rect">
            <a:avLst/>
          </a:prstGeom>
        </p:spPr>
      </p:pic>
      <p:sp>
        <p:nvSpPr>
          <p:cNvPr id="9" name="ZoneTexte 8">
            <a:extLst>
              <a:ext uri="{FF2B5EF4-FFF2-40B4-BE49-F238E27FC236}">
                <a16:creationId xmlns:a16="http://schemas.microsoft.com/office/drawing/2014/main" id="{47C79479-EAD5-4733-BB20-E779662317C6}"/>
              </a:ext>
            </a:extLst>
          </p:cNvPr>
          <p:cNvSpPr txBox="1"/>
          <p:nvPr/>
        </p:nvSpPr>
        <p:spPr>
          <a:xfrm>
            <a:off x="2684418" y="1481534"/>
            <a:ext cx="6398622" cy="2585323"/>
          </a:xfrm>
          <a:prstGeom prst="rect">
            <a:avLst/>
          </a:prstGeom>
          <a:noFill/>
        </p:spPr>
        <p:txBody>
          <a:bodyPr wrap="square">
            <a:spAutoFit/>
          </a:bodyPr>
          <a:lstStyle/>
          <a:p>
            <a:pPr algn="just"/>
            <a:r>
              <a:rPr lang="fr-CA" sz="1800" b="0" i="0" u="none" strike="noStrike" baseline="0" dirty="0">
                <a:latin typeface="Perpetua" panose="02020502060401020303" pitchFamily="18" charset="0"/>
              </a:rPr>
              <a:t>Choisissez et dessinez les relations entre les cas suivants :</a:t>
            </a:r>
          </a:p>
          <a:p>
            <a:pPr algn="just"/>
            <a:r>
              <a:rPr lang="fr-CA" sz="1800" b="0" i="0" u="none" strike="noStrike" baseline="0" dirty="0">
                <a:latin typeface="Perpetua" panose="02020502060401020303" pitchFamily="18" charset="0"/>
              </a:rPr>
              <a:t>1. Une agence de voyages organise des voyages où l’hébergement se fait en</a:t>
            </a:r>
          </a:p>
          <a:p>
            <a:pPr algn="just"/>
            <a:r>
              <a:rPr lang="fr-CA" sz="1800" b="0" i="0" u="none" strike="noStrike" baseline="0" dirty="0">
                <a:latin typeface="Perpetua" panose="02020502060401020303" pitchFamily="18" charset="0"/>
              </a:rPr>
              <a:t>hôtel. Le client doit disposer d’un taxi quand il arrive à la gare pour se</a:t>
            </a:r>
          </a:p>
          <a:p>
            <a:pPr algn="just"/>
            <a:r>
              <a:rPr lang="fr-CA" sz="1800" b="0" i="0" u="none" strike="noStrike" baseline="0" dirty="0">
                <a:latin typeface="Perpetua" panose="02020502060401020303" pitchFamily="18" charset="0"/>
              </a:rPr>
              <a:t>rendre à l’hôtel.</a:t>
            </a:r>
          </a:p>
          <a:p>
            <a:pPr algn="just"/>
            <a:r>
              <a:rPr lang="fr-CA" sz="1800" b="0" i="0" u="none" strike="noStrike" baseline="0" dirty="0">
                <a:latin typeface="Perpetua" panose="02020502060401020303" pitchFamily="18" charset="0"/>
              </a:rPr>
              <a:t>2. Certains clients demandent à l’agent de voyages d’établir une facture</a:t>
            </a:r>
          </a:p>
          <a:p>
            <a:pPr algn="just"/>
            <a:r>
              <a:rPr lang="fr-CA" sz="1800" b="0" i="0" u="none" strike="noStrike" baseline="0" dirty="0">
                <a:latin typeface="Perpetua" panose="02020502060401020303" pitchFamily="18" charset="0"/>
              </a:rPr>
              <a:t>détaillée. Cela donne lieu à un nouveau cas d’utilisation appelé « </a:t>
            </a:r>
            <a:r>
              <a:rPr lang="fr-CA" dirty="0">
                <a:latin typeface="Perpetua" panose="02020502060401020303" pitchFamily="18" charset="0"/>
              </a:rPr>
              <a:t>É</a:t>
            </a:r>
            <a:r>
              <a:rPr lang="fr-CA" sz="1800" b="0" i="0" u="none" strike="noStrike" baseline="0" dirty="0">
                <a:latin typeface="Perpetua" panose="02020502060401020303" pitchFamily="18" charset="0"/>
              </a:rPr>
              <a:t>tablir</a:t>
            </a:r>
          </a:p>
          <a:p>
            <a:pPr algn="just"/>
            <a:r>
              <a:rPr lang="fr-CA" sz="1800" b="0" i="0" u="none" strike="noStrike" baseline="0" dirty="0">
                <a:latin typeface="Perpetua" panose="02020502060401020303" pitchFamily="18" charset="0"/>
              </a:rPr>
              <a:t>une facture détaillée ». Comment mettre ce cas en relation avec les cas</a:t>
            </a:r>
          </a:p>
          <a:p>
            <a:pPr algn="just"/>
            <a:r>
              <a:rPr lang="fr-CA" sz="1800" b="0" i="0" u="none" strike="noStrike" baseline="0" dirty="0">
                <a:latin typeface="Perpetua" panose="02020502060401020303" pitchFamily="18" charset="0"/>
              </a:rPr>
              <a:t>existants ?</a:t>
            </a:r>
          </a:p>
          <a:p>
            <a:pPr algn="just"/>
            <a:r>
              <a:rPr lang="fr-CA" sz="1800" b="0" i="0" u="none" strike="noStrike" baseline="0" dirty="0">
                <a:latin typeface="Perpetua" panose="02020502060401020303" pitchFamily="18" charset="0"/>
              </a:rPr>
              <a:t>3. Le voyage se fait soit par avion, soit par train. Comment modéliser cela ?</a:t>
            </a:r>
            <a:endParaRPr lang="fr-CA" dirty="0"/>
          </a:p>
        </p:txBody>
      </p:sp>
    </p:spTree>
    <p:extLst>
      <p:ext uri="{BB962C8B-B14F-4D97-AF65-F5344CB8AC3E}">
        <p14:creationId xmlns:p14="http://schemas.microsoft.com/office/powerpoint/2010/main" val="148643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699DE6-F2B4-4505-B36B-6E2A346FF24B}"/>
              </a:ext>
            </a:extLst>
          </p:cNvPr>
          <p:cNvSpPr>
            <a:spLocks noGrp="1"/>
          </p:cNvSpPr>
          <p:nvPr>
            <p:ph type="title"/>
          </p:nvPr>
        </p:nvSpPr>
        <p:spPr/>
        <p:txBody>
          <a:bodyPr/>
          <a:lstStyle/>
          <a:p>
            <a:r>
              <a:rPr lang="fr-CA" dirty="0"/>
              <a:t>TP à remettre le 6 juillet 23:59:59</a:t>
            </a:r>
          </a:p>
        </p:txBody>
      </p:sp>
      <p:sp>
        <p:nvSpPr>
          <p:cNvPr id="3" name="Espace réservé du contenu 2">
            <a:extLst>
              <a:ext uri="{FF2B5EF4-FFF2-40B4-BE49-F238E27FC236}">
                <a16:creationId xmlns:a16="http://schemas.microsoft.com/office/drawing/2014/main" id="{AF13C699-B8D3-4C3C-A07B-86A226BFC19E}"/>
              </a:ext>
            </a:extLst>
          </p:cNvPr>
          <p:cNvSpPr>
            <a:spLocks noGrp="1"/>
          </p:cNvSpPr>
          <p:nvPr>
            <p:ph idx="1"/>
          </p:nvPr>
        </p:nvSpPr>
        <p:spPr/>
        <p:txBody>
          <a:bodyPr/>
          <a:lstStyle/>
          <a:p>
            <a:r>
              <a:rPr lang="fr-CA" dirty="0"/>
              <a:t>L’énoncé sera déposé sur Léa sous peu</a:t>
            </a:r>
          </a:p>
          <a:p>
            <a:r>
              <a:rPr lang="fr-CA" dirty="0"/>
              <a:t>À remettre individuellement</a:t>
            </a:r>
          </a:p>
          <a:p>
            <a:r>
              <a:rPr lang="fr-CA" dirty="0"/>
              <a:t>Les critères : </a:t>
            </a:r>
          </a:p>
          <a:p>
            <a:pPr lvl="1"/>
            <a:r>
              <a:rPr lang="fr-CA" dirty="0"/>
              <a:t>Modéliser un système qui représente la logique des 11 situations</a:t>
            </a:r>
          </a:p>
          <a:p>
            <a:pPr lvl="1"/>
            <a:r>
              <a:rPr lang="fr-CA" dirty="0"/>
              <a:t>Utiliser les bons choix de liaisons</a:t>
            </a:r>
          </a:p>
          <a:p>
            <a:pPr marL="0" indent="0">
              <a:buNone/>
            </a:pPr>
            <a:endParaRPr lang="fr-CA" dirty="0"/>
          </a:p>
          <a:p>
            <a:r>
              <a:rPr lang="fr-CA" dirty="0"/>
              <a:t>Bon travail!</a:t>
            </a:r>
          </a:p>
          <a:p>
            <a:pPr marL="457200" lvl="1" indent="0">
              <a:buNone/>
            </a:pPr>
            <a:endParaRPr lang="fr-CA" dirty="0"/>
          </a:p>
        </p:txBody>
      </p:sp>
    </p:spTree>
    <p:extLst>
      <p:ext uri="{BB962C8B-B14F-4D97-AF65-F5344CB8AC3E}">
        <p14:creationId xmlns:p14="http://schemas.microsoft.com/office/powerpoint/2010/main" val="391556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 name="Picture 4" descr="Puzzle blanc avec une pièce rouge">
            <a:extLst>
              <a:ext uri="{FF2B5EF4-FFF2-40B4-BE49-F238E27FC236}">
                <a16:creationId xmlns:a16="http://schemas.microsoft.com/office/drawing/2014/main" id="{447EC28C-2F91-42EC-AA1C-679C4197FB8E}"/>
              </a:ext>
            </a:extLst>
          </p:cNvPr>
          <p:cNvPicPr>
            <a:picLocks noChangeAspect="1"/>
          </p:cNvPicPr>
          <p:nvPr/>
        </p:nvPicPr>
        <p:blipFill rotWithShape="1">
          <a:blip r:embed="rId2">
            <a:duotone>
              <a:prstClr val="black"/>
              <a:prstClr val="white"/>
            </a:duotone>
          </a:blip>
          <a:srcRect l="24275" r="17198"/>
          <a:stretch/>
        </p:blipFill>
        <p:spPr>
          <a:xfrm>
            <a:off x="5053263" y="-1"/>
            <a:ext cx="7135561" cy="6858001"/>
          </a:xfrm>
          <a:custGeom>
            <a:avLst/>
            <a:gdLst/>
            <a:ahLst/>
            <a:cxnLst/>
            <a:rect l="l" t="t" r="r" b="b"/>
            <a:pathLst>
              <a:path w="7135561" h="6858001">
                <a:moveTo>
                  <a:pt x="450267" y="0"/>
                </a:moveTo>
                <a:lnTo>
                  <a:pt x="7135561" y="0"/>
                </a:lnTo>
                <a:lnTo>
                  <a:pt x="7135561" y="6858001"/>
                </a:lnTo>
                <a:lnTo>
                  <a:pt x="98089" y="6858001"/>
                </a:lnTo>
                <a:lnTo>
                  <a:pt x="1873508" y="4521201"/>
                </a:lnTo>
                <a:close/>
                <a:moveTo>
                  <a:pt x="0" y="0"/>
                </a:moveTo>
                <a:lnTo>
                  <a:pt x="450267" y="0"/>
                </a:lnTo>
                <a:lnTo>
                  <a:pt x="0" y="482"/>
                </a:lnTo>
                <a:close/>
              </a:path>
            </a:pathLst>
          </a:custGeom>
        </p:spPr>
      </p:pic>
      <p:sp>
        <p:nvSpPr>
          <p:cNvPr id="2" name="Titre 1">
            <a:extLst>
              <a:ext uri="{FF2B5EF4-FFF2-40B4-BE49-F238E27FC236}">
                <a16:creationId xmlns:a16="http://schemas.microsoft.com/office/drawing/2014/main" id="{E6ED57C6-9519-4FA4-80E3-CC2F8FC981C3}"/>
              </a:ext>
            </a:extLst>
          </p:cNvPr>
          <p:cNvSpPr>
            <a:spLocks noGrp="1"/>
          </p:cNvSpPr>
          <p:nvPr>
            <p:ph type="title"/>
          </p:nvPr>
        </p:nvSpPr>
        <p:spPr>
          <a:xfrm>
            <a:off x="668866" y="1678666"/>
            <a:ext cx="5123515" cy="2369093"/>
          </a:xfrm>
        </p:spPr>
        <p:txBody>
          <a:bodyPr vert="horz" lIns="91440" tIns="45720" rIns="91440" bIns="45720" rtlCol="0" anchor="b">
            <a:normAutofit/>
          </a:bodyPr>
          <a:lstStyle/>
          <a:p>
            <a:pPr algn="r"/>
            <a:r>
              <a:rPr lang="en-US" sz="4800" dirty="0" err="1"/>
              <a:t>Analyser</a:t>
            </a:r>
            <a:r>
              <a:rPr lang="en-US" sz="4800" dirty="0"/>
              <a:t> les </a:t>
            </a:r>
            <a:r>
              <a:rPr lang="en-US" sz="4800" dirty="0" err="1"/>
              <a:t>besoins</a:t>
            </a:r>
            <a:endParaRPr lang="en-US" sz="4800" dirty="0"/>
          </a:p>
        </p:txBody>
      </p:sp>
    </p:spTree>
    <p:extLst>
      <p:ext uri="{BB962C8B-B14F-4D97-AF65-F5344CB8AC3E}">
        <p14:creationId xmlns:p14="http://schemas.microsoft.com/office/powerpoint/2010/main" val="115761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B55402-3E75-484B-BCAB-88611C893ECC}"/>
              </a:ext>
            </a:extLst>
          </p:cNvPr>
          <p:cNvSpPr>
            <a:spLocks noGrp="1"/>
          </p:cNvSpPr>
          <p:nvPr>
            <p:ph type="title"/>
          </p:nvPr>
        </p:nvSpPr>
        <p:spPr/>
        <p:txBody>
          <a:bodyPr/>
          <a:lstStyle/>
          <a:p>
            <a:r>
              <a:rPr lang="fr-CA" dirty="0"/>
              <a:t>On recueille les besoins auprès de qui?</a:t>
            </a:r>
          </a:p>
        </p:txBody>
      </p:sp>
      <p:sp>
        <p:nvSpPr>
          <p:cNvPr id="3" name="Espace réservé du contenu 2">
            <a:extLst>
              <a:ext uri="{FF2B5EF4-FFF2-40B4-BE49-F238E27FC236}">
                <a16:creationId xmlns:a16="http://schemas.microsoft.com/office/drawing/2014/main" id="{CFA23958-8CC7-4F90-B9F4-EF4421C8AEE7}"/>
              </a:ext>
            </a:extLst>
          </p:cNvPr>
          <p:cNvSpPr>
            <a:spLocks noGrp="1"/>
          </p:cNvSpPr>
          <p:nvPr>
            <p:ph idx="1"/>
          </p:nvPr>
        </p:nvSpPr>
        <p:spPr/>
        <p:txBody>
          <a:bodyPr/>
          <a:lstStyle/>
          <a:p>
            <a:r>
              <a:rPr lang="fr-CA" dirty="0"/>
              <a:t>Ceux qui opèrent le système</a:t>
            </a:r>
          </a:p>
          <a:p>
            <a:r>
              <a:rPr lang="fr-CA" dirty="0"/>
              <a:t>Ceux qui en bénéficient</a:t>
            </a:r>
          </a:p>
          <a:p>
            <a:r>
              <a:rPr lang="fr-CA" dirty="0"/>
              <a:t>Ceux susceptibles d’acheter et/ou utiliser</a:t>
            </a:r>
          </a:p>
          <a:p>
            <a:r>
              <a:rPr lang="fr-CA" dirty="0"/>
              <a:t>Organismes qui régissent des aspects du système </a:t>
            </a:r>
          </a:p>
          <a:p>
            <a:r>
              <a:rPr lang="fr-CA" dirty="0"/>
              <a:t>Personnes ou organismes opposés au système</a:t>
            </a:r>
          </a:p>
          <a:p>
            <a:r>
              <a:rPr lang="fr-CA" dirty="0"/>
              <a:t>Organismes responsables de systèmes liés</a:t>
            </a:r>
          </a:p>
          <a:p>
            <a:r>
              <a:rPr lang="fr-CA" dirty="0"/>
              <a:t>Organisations sœurs qui pourraient subir ou influer</a:t>
            </a:r>
          </a:p>
          <a:p>
            <a:r>
              <a:rPr lang="fr-CA" dirty="0"/>
              <a:t>Toute personne ayant un intérêt en lien avec le système</a:t>
            </a:r>
          </a:p>
        </p:txBody>
      </p:sp>
    </p:spTree>
    <p:extLst>
      <p:ext uri="{BB962C8B-B14F-4D97-AF65-F5344CB8AC3E}">
        <p14:creationId xmlns:p14="http://schemas.microsoft.com/office/powerpoint/2010/main" val="120490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4E452D-BAB2-40CD-970D-05B845D814D4}"/>
              </a:ext>
            </a:extLst>
          </p:cNvPr>
          <p:cNvSpPr>
            <a:spLocks noGrp="1"/>
          </p:cNvSpPr>
          <p:nvPr>
            <p:ph type="title"/>
          </p:nvPr>
        </p:nvSpPr>
        <p:spPr/>
        <p:txBody>
          <a:bodyPr/>
          <a:lstStyle/>
          <a:p>
            <a:r>
              <a:rPr lang="fr-CA" dirty="0"/>
              <a:t>Par quels moyens?</a:t>
            </a:r>
          </a:p>
        </p:txBody>
      </p:sp>
      <p:sp>
        <p:nvSpPr>
          <p:cNvPr id="3" name="Espace réservé du contenu 2">
            <a:extLst>
              <a:ext uri="{FF2B5EF4-FFF2-40B4-BE49-F238E27FC236}">
                <a16:creationId xmlns:a16="http://schemas.microsoft.com/office/drawing/2014/main" id="{E22EEEDA-1269-4050-9C0E-EA4891400326}"/>
              </a:ext>
            </a:extLst>
          </p:cNvPr>
          <p:cNvSpPr>
            <a:spLocks noGrp="1"/>
          </p:cNvSpPr>
          <p:nvPr>
            <p:ph idx="1"/>
          </p:nvPr>
        </p:nvSpPr>
        <p:spPr/>
        <p:txBody>
          <a:bodyPr/>
          <a:lstStyle/>
          <a:p>
            <a:r>
              <a:rPr lang="fr-CA" dirty="0"/>
              <a:t>1.Entrevues</a:t>
            </a:r>
          </a:p>
          <a:p>
            <a:r>
              <a:rPr lang="fr-CA" dirty="0"/>
              <a:t>2.Sessions d’échange</a:t>
            </a:r>
          </a:p>
          <a:p>
            <a:r>
              <a:rPr lang="fr-CA" dirty="0"/>
              <a:t>3.Liste des exigences</a:t>
            </a:r>
          </a:p>
          <a:p>
            <a:r>
              <a:rPr lang="fr-CA" dirty="0"/>
              <a:t>4.Objectifs mesurables</a:t>
            </a:r>
          </a:p>
          <a:p>
            <a:r>
              <a:rPr lang="fr-CA" dirty="0"/>
              <a:t>5.Prototypes</a:t>
            </a:r>
          </a:p>
          <a:p>
            <a:r>
              <a:rPr lang="fr-CA" dirty="0"/>
              <a:t>6.Diagrammes d’utilisation</a:t>
            </a:r>
          </a:p>
          <a:p>
            <a:r>
              <a:rPr lang="fr-CA" dirty="0"/>
              <a:t>7.Spécifications du système</a:t>
            </a:r>
          </a:p>
        </p:txBody>
      </p:sp>
    </p:spTree>
    <p:extLst>
      <p:ext uri="{BB962C8B-B14F-4D97-AF65-F5344CB8AC3E}">
        <p14:creationId xmlns:p14="http://schemas.microsoft.com/office/powerpoint/2010/main" val="280031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246D83-0CE5-4AF2-909D-4AD8FC09AC83}"/>
              </a:ext>
            </a:extLst>
          </p:cNvPr>
          <p:cNvSpPr>
            <a:spLocks noGrp="1"/>
          </p:cNvSpPr>
          <p:nvPr>
            <p:ph type="title"/>
          </p:nvPr>
        </p:nvSpPr>
        <p:spPr>
          <a:xfrm>
            <a:off x="5536734" y="609600"/>
            <a:ext cx="3737268" cy="1320800"/>
          </a:xfrm>
        </p:spPr>
        <p:txBody>
          <a:bodyPr>
            <a:normAutofit/>
          </a:bodyPr>
          <a:lstStyle/>
          <a:p>
            <a:r>
              <a:rPr lang="fr-CA" dirty="0"/>
              <a:t>1.Entrevue</a:t>
            </a:r>
          </a:p>
        </p:txBody>
      </p:sp>
      <p:sp>
        <p:nvSpPr>
          <p:cNvPr id="3" name="Espace réservé du contenu 2">
            <a:extLst>
              <a:ext uri="{FF2B5EF4-FFF2-40B4-BE49-F238E27FC236}">
                <a16:creationId xmlns:a16="http://schemas.microsoft.com/office/drawing/2014/main" id="{AA9E6097-5253-4DA3-9188-8672B2BFD4BD}"/>
              </a:ext>
            </a:extLst>
          </p:cNvPr>
          <p:cNvSpPr>
            <a:spLocks noGrp="1"/>
          </p:cNvSpPr>
          <p:nvPr>
            <p:ph idx="1"/>
          </p:nvPr>
        </p:nvSpPr>
        <p:spPr>
          <a:xfrm>
            <a:off x="5190267" y="1411651"/>
            <a:ext cx="5921869" cy="5015274"/>
          </a:xfrm>
        </p:spPr>
        <p:txBody>
          <a:bodyPr>
            <a:normAutofit/>
          </a:bodyPr>
          <a:lstStyle/>
          <a:p>
            <a:pPr>
              <a:lnSpc>
                <a:spcPct val="90000"/>
              </a:lnSpc>
              <a:spcAft>
                <a:spcPts val="800"/>
              </a:spcAft>
            </a:pPr>
            <a:r>
              <a:rPr lang="fr-CA" sz="1100" dirty="0">
                <a:effectLst/>
                <a:latin typeface="Calibri" panose="020F0502020204030204" pitchFamily="34" charset="0"/>
                <a:ea typeface="Calibri" panose="020F0502020204030204" pitchFamily="34" charset="0"/>
                <a:cs typeface="Calibri" panose="020F0502020204030204" pitchFamily="34" charset="0"/>
              </a:rPr>
              <a:t>Exemple de questions générales qu’on peut utiliser pour recueillir une base d’informations :</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90000"/>
              </a:lnSpc>
              <a:buFont typeface="Symbol" panose="05050102010706020507" pitchFamily="18" charset="2"/>
              <a:buChar char=""/>
            </a:pPr>
            <a:r>
              <a:rPr lang="fr-CA" sz="1100" dirty="0">
                <a:effectLst/>
                <a:latin typeface="Calibri" panose="020F0502020204030204" pitchFamily="34" charset="0"/>
                <a:ea typeface="ArialMT"/>
                <a:cs typeface="Calibri" panose="020F0502020204030204" pitchFamily="34" charset="0"/>
              </a:rPr>
              <a:t>Quel est votre rôle dans le projet ?</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90000"/>
              </a:lnSpc>
              <a:buFont typeface="Symbol" panose="05050102010706020507" pitchFamily="18" charset="2"/>
              <a:buChar char=""/>
            </a:pPr>
            <a:r>
              <a:rPr lang="fr-CA" sz="1100" dirty="0">
                <a:effectLst/>
                <a:latin typeface="Calibri" panose="020F0502020204030204" pitchFamily="34" charset="0"/>
                <a:ea typeface="ArialMT"/>
                <a:cs typeface="Calibri" panose="020F0502020204030204" pitchFamily="34" charset="0"/>
              </a:rPr>
              <a:t>Comment faites-vous actuellement ?</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90000"/>
              </a:lnSpc>
              <a:buFont typeface="Symbol" panose="05050102010706020507" pitchFamily="18" charset="2"/>
              <a:buChar char=""/>
            </a:pPr>
            <a:r>
              <a:rPr lang="fr-CA" sz="1100" dirty="0">
                <a:effectLst/>
                <a:latin typeface="Calibri" panose="020F0502020204030204" pitchFamily="34" charset="0"/>
                <a:ea typeface="ArialMT"/>
                <a:cs typeface="Calibri" panose="020F0502020204030204" pitchFamily="34" charset="0"/>
              </a:rPr>
              <a:t>Qu’est-ce que le système sera ?</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90000"/>
              </a:lnSpc>
              <a:buFont typeface="Symbol" panose="05050102010706020507" pitchFamily="18" charset="2"/>
              <a:buChar char=""/>
            </a:pPr>
            <a:r>
              <a:rPr lang="fr-CA" sz="1100" dirty="0">
                <a:effectLst/>
                <a:latin typeface="Calibri" panose="020F0502020204030204" pitchFamily="34" charset="0"/>
                <a:ea typeface="ArialMT"/>
                <a:cs typeface="Calibri" panose="020F0502020204030204" pitchFamily="34" charset="0"/>
              </a:rPr>
              <a:t>Pour qui est fait le système ?</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90000"/>
              </a:lnSpc>
              <a:buFont typeface="Symbol" panose="05050102010706020507" pitchFamily="18" charset="2"/>
              <a:buChar char=""/>
            </a:pPr>
            <a:r>
              <a:rPr lang="fr-CA" sz="1100" dirty="0">
                <a:effectLst/>
                <a:latin typeface="Calibri" panose="020F0502020204030204" pitchFamily="34" charset="0"/>
                <a:ea typeface="ArialMT"/>
                <a:cs typeface="Calibri" panose="020F0502020204030204" pitchFamily="34" charset="0"/>
              </a:rPr>
              <a:t>Quand sera disponible une première version ?</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90000"/>
              </a:lnSpc>
              <a:buFont typeface="Symbol" panose="05050102010706020507" pitchFamily="18" charset="2"/>
              <a:buChar char=""/>
            </a:pPr>
            <a:r>
              <a:rPr lang="fr-CA" sz="1100" dirty="0">
                <a:effectLst/>
                <a:latin typeface="Calibri" panose="020F0502020204030204" pitchFamily="34" charset="0"/>
                <a:ea typeface="ArialMT"/>
                <a:cs typeface="Calibri" panose="020F0502020204030204" pitchFamily="34" charset="0"/>
              </a:rPr>
              <a:t>Quelles sont vos inquiétudes ? Quel est le pire scénario ?</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90000"/>
              </a:lnSpc>
              <a:buFont typeface="Symbol" panose="05050102010706020507" pitchFamily="18" charset="2"/>
              <a:buChar char=""/>
            </a:pPr>
            <a:r>
              <a:rPr lang="fr-CA" sz="1100" dirty="0">
                <a:effectLst/>
                <a:latin typeface="Calibri" panose="020F0502020204030204" pitchFamily="34" charset="0"/>
                <a:ea typeface="ArialMT"/>
                <a:cs typeface="Calibri" panose="020F0502020204030204" pitchFamily="34" charset="0"/>
              </a:rPr>
              <a:t>Qu’est-ce que ce projet pourrait accomplir pour la compagnie ?</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90000"/>
              </a:lnSpc>
              <a:buFont typeface="Symbol" panose="05050102010706020507" pitchFamily="18" charset="2"/>
              <a:buChar char=""/>
            </a:pPr>
            <a:r>
              <a:rPr lang="fr-CA" sz="1100" dirty="0">
                <a:effectLst/>
                <a:latin typeface="Calibri" panose="020F0502020204030204" pitchFamily="34" charset="0"/>
                <a:ea typeface="ArialMT"/>
                <a:cs typeface="Calibri" panose="020F0502020204030204" pitchFamily="34" charset="0"/>
              </a:rPr>
              <a:t>Comment, personnellement, pourriez-vous définir le succès du projet ?</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90000"/>
              </a:lnSpc>
              <a:buFont typeface="Symbol" panose="05050102010706020507" pitchFamily="18" charset="2"/>
              <a:buChar char=""/>
            </a:pPr>
            <a:r>
              <a:rPr lang="fr-CA" sz="1100" dirty="0">
                <a:effectLst/>
                <a:latin typeface="Calibri" panose="020F0502020204030204" pitchFamily="34" charset="0"/>
                <a:ea typeface="ArialMT"/>
                <a:cs typeface="Calibri" panose="020F0502020204030204" pitchFamily="34" charset="0"/>
              </a:rPr>
              <a:t>Pensez-vous que nous devrions discuter avec quelqu’un qui n’est pas sur notre liste ? Qui ?</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90000"/>
              </a:lnSpc>
              <a:spcAft>
                <a:spcPts val="800"/>
              </a:spcAft>
              <a:buFont typeface="Symbol" panose="05050102010706020507" pitchFamily="18" charset="2"/>
              <a:buChar char=""/>
            </a:pPr>
            <a:r>
              <a:rPr lang="fr-CA" sz="1100" dirty="0">
                <a:effectLst/>
                <a:latin typeface="Calibri" panose="020F0502020204030204" pitchFamily="34" charset="0"/>
                <a:ea typeface="ArialMT"/>
                <a:cs typeface="Calibri" panose="020F0502020204030204" pitchFamily="34" charset="0"/>
              </a:rPr>
              <a:t>Comment aimeriez-vous être impliqué dans la suite du projet ? Quel est le meilleur moyen de vous joindre ?</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800"/>
              </a:spcAft>
            </a:pPr>
            <a:r>
              <a:rPr lang="fr-CA" sz="1100" dirty="0">
                <a:effectLst/>
                <a:latin typeface="Calibri" panose="020F0502020204030204" pitchFamily="34" charset="0"/>
                <a:ea typeface="Calibri" panose="020F0502020204030204" pitchFamily="34" charset="0"/>
                <a:cs typeface="Calibri" panose="020F0502020204030204" pitchFamily="34" charset="0"/>
              </a:rPr>
              <a:t>Exemple de questions pour un département des ventes :</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90000"/>
              </a:lnSpc>
              <a:buFont typeface="Symbol" panose="05050102010706020507" pitchFamily="18" charset="2"/>
              <a:buChar char=""/>
            </a:pPr>
            <a:r>
              <a:rPr lang="fr-CA" sz="1100" dirty="0">
                <a:effectLst/>
                <a:latin typeface="Calibri" panose="020F0502020204030204" pitchFamily="34" charset="0"/>
                <a:ea typeface="ArialMT"/>
                <a:cs typeface="Calibri" panose="020F0502020204030204" pitchFamily="34" charset="0"/>
              </a:rPr>
              <a:t>Q</a:t>
            </a:r>
            <a:r>
              <a:rPr lang="fr-CA" sz="1100" dirty="0">
                <a:effectLst/>
                <a:latin typeface="Calibri" panose="020F0502020204030204" pitchFamily="34" charset="0"/>
                <a:ea typeface="Calibri" panose="020F0502020204030204" pitchFamily="34" charset="0"/>
                <a:cs typeface="Calibri" panose="020F0502020204030204" pitchFamily="34" charset="0"/>
              </a:rPr>
              <a:t>ui sont vos clients et utilisateurs aujourd’hui et comment voulez-vous que ça évolue dans les 5 prochaines années ?</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90000"/>
              </a:lnSpc>
              <a:buFont typeface="Symbol" panose="05050102010706020507" pitchFamily="18" charset="2"/>
              <a:buChar char=""/>
            </a:pPr>
            <a:r>
              <a:rPr lang="fr-CA" sz="1100" dirty="0">
                <a:effectLst/>
                <a:latin typeface="Calibri" panose="020F0502020204030204" pitchFamily="34" charset="0"/>
                <a:ea typeface="Calibri" panose="020F0502020204030204" pitchFamily="34" charset="0"/>
                <a:cs typeface="Calibri" panose="020F0502020204030204" pitchFamily="34" charset="0"/>
              </a:rPr>
              <a:t>Comment le système s’harmonise avec la stratégie globale du produit ?</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90000"/>
              </a:lnSpc>
              <a:spcAft>
                <a:spcPts val="800"/>
              </a:spcAft>
              <a:buFont typeface="Symbol" panose="05050102010706020507" pitchFamily="18" charset="2"/>
              <a:buChar char=""/>
            </a:pPr>
            <a:r>
              <a:rPr lang="fr-CA" sz="1100" dirty="0">
                <a:effectLst/>
                <a:latin typeface="Calibri" panose="020F0502020204030204" pitchFamily="34" charset="0"/>
                <a:ea typeface="Calibri" panose="020F0502020204030204" pitchFamily="34" charset="0"/>
                <a:cs typeface="Calibri" panose="020F0502020204030204" pitchFamily="34" charset="0"/>
              </a:rPr>
              <a:t>Qui sont les principaux compétiteurs et qu’est-ce qui vous inquiète à leur propos ?</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fr-CA" sz="700" dirty="0"/>
          </a:p>
        </p:txBody>
      </p:sp>
      <p:pic>
        <p:nvPicPr>
          <p:cNvPr id="1026" name="Picture 2" descr="Mongrain (1993)">
            <a:extLst>
              <a:ext uri="{FF2B5EF4-FFF2-40B4-BE49-F238E27FC236}">
                <a16:creationId xmlns:a16="http://schemas.microsoft.com/office/drawing/2014/main" id="{B293C2D7-57A4-4318-A6A9-DB7BCD3514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375" r="15625"/>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135" name="Isosceles Triangle 134">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2173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440D0C-692D-455F-9125-97321EBF020B}"/>
              </a:ext>
            </a:extLst>
          </p:cNvPr>
          <p:cNvSpPr>
            <a:spLocks noGrp="1"/>
          </p:cNvSpPr>
          <p:nvPr>
            <p:ph type="title"/>
          </p:nvPr>
        </p:nvSpPr>
        <p:spPr/>
        <p:txBody>
          <a:bodyPr/>
          <a:lstStyle/>
          <a:p>
            <a:r>
              <a:rPr lang="fr-CA" dirty="0"/>
              <a:t>2.Sessions d’échange</a:t>
            </a:r>
          </a:p>
        </p:txBody>
      </p:sp>
      <p:sp>
        <p:nvSpPr>
          <p:cNvPr id="3" name="Espace réservé du contenu 2">
            <a:extLst>
              <a:ext uri="{FF2B5EF4-FFF2-40B4-BE49-F238E27FC236}">
                <a16:creationId xmlns:a16="http://schemas.microsoft.com/office/drawing/2014/main" id="{6E1E1305-720C-4864-82CF-53E4389DBFC5}"/>
              </a:ext>
            </a:extLst>
          </p:cNvPr>
          <p:cNvSpPr>
            <a:spLocks noGrp="1"/>
          </p:cNvSpPr>
          <p:nvPr>
            <p:ph idx="1"/>
          </p:nvPr>
        </p:nvSpPr>
        <p:spPr/>
        <p:txBody>
          <a:bodyPr>
            <a:normAutofit/>
          </a:bodyPr>
          <a:lstStyle/>
          <a:p>
            <a:pPr fontAlgn="base">
              <a:lnSpc>
                <a:spcPct val="150000"/>
              </a:lnSpc>
            </a:pPr>
            <a:r>
              <a:rPr lang="fr-CA" sz="1800" dirty="0">
                <a:solidFill>
                  <a:schemeClr val="tx1"/>
                </a:solidFill>
                <a:effectLst/>
                <a:latin typeface="Calibri" panose="020F0502020204030204" pitchFamily="34" charset="0"/>
                <a:ea typeface="Times New Roman" panose="02020603050405020304" pitchFamily="18" charset="0"/>
              </a:rPr>
              <a:t>Peuvent être présents :</a:t>
            </a:r>
            <a:endParaRPr lang="fr-CA" sz="1800" dirty="0">
              <a:solidFill>
                <a:schemeClr val="tx1"/>
              </a:solidFill>
              <a:effectLst/>
              <a:latin typeface="Times New Roman" panose="02020603050405020304" pitchFamily="18" charset="0"/>
              <a:ea typeface="Times New Roman" panose="02020603050405020304" pitchFamily="18" charset="0"/>
            </a:endParaRPr>
          </a:p>
          <a:p>
            <a:pPr marL="342900" lvl="0" indent="-342900" fontAlgn="base">
              <a:lnSpc>
                <a:spcPct val="150000"/>
              </a:lnSpc>
              <a:buFont typeface="Calibri" panose="020F0502020204030204" pitchFamily="34" charset="0"/>
              <a:buChar char="-"/>
            </a:pPr>
            <a:r>
              <a:rPr lang="fr-CA" sz="1800" dirty="0">
                <a:solidFill>
                  <a:schemeClr val="tx1"/>
                </a:solidFill>
                <a:effectLst/>
                <a:latin typeface="Calibri" panose="020F0502020204030204" pitchFamily="34" charset="0"/>
                <a:ea typeface="Times New Roman" panose="02020603050405020304" pitchFamily="18" charset="0"/>
              </a:rPr>
              <a:t>Un chef de session (gestionnaire de projet)</a:t>
            </a:r>
            <a:endParaRPr lang="fr-CA" sz="1800" dirty="0">
              <a:solidFill>
                <a:schemeClr val="tx1"/>
              </a:solidFill>
              <a:effectLst/>
              <a:latin typeface="Times New Roman" panose="02020603050405020304" pitchFamily="18" charset="0"/>
              <a:ea typeface="Times New Roman" panose="02020603050405020304" pitchFamily="18" charset="0"/>
            </a:endParaRPr>
          </a:p>
          <a:p>
            <a:pPr marL="342900" lvl="0" indent="-342900" fontAlgn="base">
              <a:lnSpc>
                <a:spcPct val="150000"/>
              </a:lnSpc>
              <a:buFont typeface="Calibri" panose="020F0502020204030204" pitchFamily="34" charset="0"/>
              <a:buChar char="-"/>
            </a:pPr>
            <a:r>
              <a:rPr lang="fr-CA" sz="1800" dirty="0">
                <a:solidFill>
                  <a:schemeClr val="tx1"/>
                </a:solidFill>
                <a:effectLst/>
                <a:latin typeface="Calibri" panose="020F0502020204030204" pitchFamily="34" charset="0"/>
                <a:ea typeface="Times New Roman" panose="02020603050405020304" pitchFamily="18" charset="0"/>
              </a:rPr>
              <a:t>Un analyste</a:t>
            </a:r>
            <a:endParaRPr lang="fr-CA" sz="1800" dirty="0">
              <a:solidFill>
                <a:schemeClr val="tx1"/>
              </a:solidFill>
              <a:effectLst/>
              <a:latin typeface="Times New Roman" panose="02020603050405020304" pitchFamily="18" charset="0"/>
              <a:ea typeface="Times New Roman" panose="02020603050405020304" pitchFamily="18" charset="0"/>
            </a:endParaRPr>
          </a:p>
          <a:p>
            <a:pPr marL="342900" lvl="0" indent="-342900" fontAlgn="base">
              <a:lnSpc>
                <a:spcPct val="150000"/>
              </a:lnSpc>
              <a:buFont typeface="Calibri" panose="020F0502020204030204" pitchFamily="34" charset="0"/>
              <a:buChar char="-"/>
            </a:pPr>
            <a:r>
              <a:rPr lang="fr-CA" sz="1800" dirty="0">
                <a:solidFill>
                  <a:schemeClr val="tx1"/>
                </a:solidFill>
                <a:effectLst/>
                <a:latin typeface="Calibri" panose="020F0502020204030204" pitchFamily="34" charset="0"/>
                <a:ea typeface="Times New Roman" panose="02020603050405020304" pitchFamily="18" charset="0"/>
              </a:rPr>
              <a:t>Des utilisateurs</a:t>
            </a:r>
            <a:endParaRPr lang="fr-CA" sz="1800" dirty="0">
              <a:solidFill>
                <a:schemeClr val="tx1"/>
              </a:solidFill>
              <a:effectLst/>
              <a:latin typeface="Times New Roman" panose="02020603050405020304" pitchFamily="18" charset="0"/>
              <a:ea typeface="Times New Roman" panose="02020603050405020304" pitchFamily="18" charset="0"/>
            </a:endParaRPr>
          </a:p>
          <a:p>
            <a:pPr marL="342900" lvl="0" indent="-342900" fontAlgn="base">
              <a:lnSpc>
                <a:spcPct val="150000"/>
              </a:lnSpc>
              <a:buFont typeface="Calibri" panose="020F0502020204030204" pitchFamily="34" charset="0"/>
              <a:buChar char="-"/>
            </a:pPr>
            <a:r>
              <a:rPr lang="fr-CA" sz="1800" dirty="0">
                <a:solidFill>
                  <a:schemeClr val="tx1"/>
                </a:solidFill>
                <a:effectLst/>
                <a:latin typeface="Calibri" panose="020F0502020204030204" pitchFamily="34" charset="0"/>
                <a:ea typeface="Times New Roman" panose="02020603050405020304" pitchFamily="18" charset="0"/>
              </a:rPr>
              <a:t>Un développeur (programmeur ou QA)</a:t>
            </a:r>
            <a:endParaRPr lang="fr-CA" sz="1800" dirty="0">
              <a:solidFill>
                <a:schemeClr val="tx1"/>
              </a:solidFill>
              <a:effectLst/>
              <a:latin typeface="Times New Roman" panose="02020603050405020304" pitchFamily="18" charset="0"/>
              <a:ea typeface="Times New Roman" panose="02020603050405020304" pitchFamily="18" charset="0"/>
            </a:endParaRPr>
          </a:p>
          <a:p>
            <a:pPr marL="342900" lvl="0" indent="-342900" fontAlgn="base">
              <a:lnSpc>
                <a:spcPct val="150000"/>
              </a:lnSpc>
              <a:buFont typeface="Calibri" panose="020F0502020204030204" pitchFamily="34" charset="0"/>
              <a:buChar char="-"/>
            </a:pPr>
            <a:r>
              <a:rPr lang="fr-CA" sz="1800" dirty="0">
                <a:solidFill>
                  <a:schemeClr val="tx1"/>
                </a:solidFill>
                <a:effectLst/>
                <a:latin typeface="Calibri" panose="020F0502020204030204" pitchFamily="34" charset="0"/>
                <a:ea typeface="Times New Roman" panose="02020603050405020304" pitchFamily="18" charset="0"/>
              </a:rPr>
              <a:t>Un expert du domaine</a:t>
            </a:r>
            <a:endParaRPr lang="fr-CA" sz="1800" dirty="0">
              <a:solidFill>
                <a:schemeClr val="tx1"/>
              </a:solidFill>
              <a:effectLst/>
              <a:latin typeface="Times New Roman" panose="02020603050405020304" pitchFamily="18" charset="0"/>
              <a:ea typeface="Times New Roman" panose="02020603050405020304" pitchFamily="18" charset="0"/>
            </a:endParaRPr>
          </a:p>
          <a:p>
            <a:endParaRPr lang="fr-CA" dirty="0">
              <a:solidFill>
                <a:schemeClr val="tx1"/>
              </a:solidFill>
            </a:endParaRPr>
          </a:p>
        </p:txBody>
      </p:sp>
      <p:pic>
        <p:nvPicPr>
          <p:cNvPr id="5" name="Image 4" descr="Une image contenant texte, jouet&#10;&#10;Description générée automatiquement">
            <a:extLst>
              <a:ext uri="{FF2B5EF4-FFF2-40B4-BE49-F238E27FC236}">
                <a16:creationId xmlns:a16="http://schemas.microsoft.com/office/drawing/2014/main" id="{2CC9A4CD-AAD0-4D05-8CD1-F3C655F75DDA}"/>
              </a:ext>
            </a:extLst>
          </p:cNvPr>
          <p:cNvPicPr>
            <a:picLocks noChangeAspect="1"/>
          </p:cNvPicPr>
          <p:nvPr/>
        </p:nvPicPr>
        <p:blipFill>
          <a:blip r:embed="rId2"/>
          <a:stretch>
            <a:fillRect/>
          </a:stretch>
        </p:blipFill>
        <p:spPr>
          <a:xfrm>
            <a:off x="4893462" y="3429000"/>
            <a:ext cx="3937029" cy="1800404"/>
          </a:xfrm>
          <a:prstGeom prst="rect">
            <a:avLst/>
          </a:prstGeom>
        </p:spPr>
      </p:pic>
    </p:spTree>
    <p:extLst>
      <p:ext uri="{BB962C8B-B14F-4D97-AF65-F5344CB8AC3E}">
        <p14:creationId xmlns:p14="http://schemas.microsoft.com/office/powerpoint/2010/main" val="260277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CF453B-5CE6-45FC-A7A7-8B52175F978D}"/>
              </a:ext>
            </a:extLst>
          </p:cNvPr>
          <p:cNvSpPr>
            <a:spLocks noGrp="1"/>
          </p:cNvSpPr>
          <p:nvPr>
            <p:ph type="title"/>
          </p:nvPr>
        </p:nvSpPr>
        <p:spPr/>
        <p:txBody>
          <a:bodyPr/>
          <a:lstStyle/>
          <a:p>
            <a:r>
              <a:rPr lang="fr-CA" dirty="0"/>
              <a:t>3.Liste des exigences</a:t>
            </a:r>
          </a:p>
        </p:txBody>
      </p:sp>
      <p:sp>
        <p:nvSpPr>
          <p:cNvPr id="3" name="Espace réservé du contenu 2">
            <a:extLst>
              <a:ext uri="{FF2B5EF4-FFF2-40B4-BE49-F238E27FC236}">
                <a16:creationId xmlns:a16="http://schemas.microsoft.com/office/drawing/2014/main" id="{68413A07-9077-4CE2-8A7E-266CE72902E7}"/>
              </a:ext>
            </a:extLst>
          </p:cNvPr>
          <p:cNvSpPr>
            <a:spLocks noGrp="1"/>
          </p:cNvSpPr>
          <p:nvPr>
            <p:ph idx="1"/>
          </p:nvPr>
        </p:nvSpPr>
        <p:spPr>
          <a:xfrm>
            <a:off x="581540" y="1550989"/>
            <a:ext cx="5453500" cy="3880773"/>
          </a:xfrm>
        </p:spPr>
        <p:txBody>
          <a:bodyPr/>
          <a:lstStyle/>
          <a:p>
            <a:pPr fontAlgn="base">
              <a:lnSpc>
                <a:spcPct val="150000"/>
              </a:lnSpc>
            </a:pPr>
            <a:r>
              <a:rPr lang="fr-CA" sz="1800" dirty="0">
                <a:solidFill>
                  <a:schemeClr val="tx1"/>
                </a:solidFill>
                <a:effectLst/>
                <a:latin typeface="Calibri" panose="020F0502020204030204" pitchFamily="34" charset="0"/>
                <a:ea typeface="Times New Roman" panose="02020603050405020304" pitchFamily="18" charset="0"/>
              </a:rPr>
              <a:t>Type contrat : Liste exhaustive des exigences. Peut contenir une centaine de pages si le système est complexe.</a:t>
            </a:r>
          </a:p>
          <a:p>
            <a:pPr fontAlgn="base">
              <a:lnSpc>
                <a:spcPct val="150000"/>
              </a:lnSpc>
            </a:pPr>
            <a:r>
              <a:rPr lang="fr-CA" sz="1800" dirty="0">
                <a:solidFill>
                  <a:schemeClr val="tx1"/>
                </a:solidFill>
                <a:effectLst/>
                <a:latin typeface="Calibri" panose="020F0502020204030204" pitchFamily="34" charset="0"/>
                <a:ea typeface="Times New Roman" panose="02020603050405020304" pitchFamily="18" charset="0"/>
              </a:rPr>
              <a:t>Type agile : Histoires (Stories) d’utilisation afin de décrire les exigences du système dans des situations précises. Utilisées aussi afin de se mettre le plus possible dans la peau de l’utilisateur (peut être sous forme de persona).</a:t>
            </a:r>
            <a:endParaRPr lang="fr-CA" sz="1800" dirty="0">
              <a:solidFill>
                <a:schemeClr val="tx1"/>
              </a:solidFill>
              <a:effectLst/>
              <a:latin typeface="Times New Roman" panose="02020603050405020304" pitchFamily="18" charset="0"/>
              <a:ea typeface="Times New Roman" panose="02020603050405020304" pitchFamily="18" charset="0"/>
            </a:endParaRPr>
          </a:p>
          <a:p>
            <a:endParaRPr lang="fr-CA" dirty="0">
              <a:solidFill>
                <a:schemeClr val="tx1"/>
              </a:solidFill>
            </a:endParaRPr>
          </a:p>
        </p:txBody>
      </p:sp>
      <p:pic>
        <p:nvPicPr>
          <p:cNvPr id="2052" name="Picture 4" descr="Sketch Of Stack Of Work Papers Stock Illustration - Illustration of papers,  documents: 111216812">
            <a:extLst>
              <a:ext uri="{FF2B5EF4-FFF2-40B4-BE49-F238E27FC236}">
                <a16:creationId xmlns:a16="http://schemas.microsoft.com/office/drawing/2014/main" id="{5B770154-8405-4E4E-8FF3-D99DB40B7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33448"/>
            <a:ext cx="843747" cy="1193903"/>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descr="Une image contenant texte&#10;&#10;Description générée automatiquement">
            <a:extLst>
              <a:ext uri="{FF2B5EF4-FFF2-40B4-BE49-F238E27FC236}">
                <a16:creationId xmlns:a16="http://schemas.microsoft.com/office/drawing/2014/main" id="{F61C0616-4939-4403-98BA-240707B37523}"/>
              </a:ext>
            </a:extLst>
          </p:cNvPr>
          <p:cNvPicPr>
            <a:picLocks noChangeAspect="1"/>
          </p:cNvPicPr>
          <p:nvPr/>
        </p:nvPicPr>
        <p:blipFill rotWithShape="1">
          <a:blip r:embed="rId3"/>
          <a:srcRect l="5242" r="2218"/>
          <a:stretch/>
        </p:blipFill>
        <p:spPr>
          <a:xfrm>
            <a:off x="6096000" y="2743512"/>
            <a:ext cx="3997234" cy="3911473"/>
          </a:xfrm>
          <a:prstGeom prst="rect">
            <a:avLst/>
          </a:prstGeom>
        </p:spPr>
      </p:pic>
      <p:sp>
        <p:nvSpPr>
          <p:cNvPr id="7" name="Flèche : droite 6">
            <a:extLst>
              <a:ext uri="{FF2B5EF4-FFF2-40B4-BE49-F238E27FC236}">
                <a16:creationId xmlns:a16="http://schemas.microsoft.com/office/drawing/2014/main" id="{96B45701-9FFD-458D-916C-D5BFDFE15A52}"/>
              </a:ext>
            </a:extLst>
          </p:cNvPr>
          <p:cNvSpPr/>
          <p:nvPr/>
        </p:nvSpPr>
        <p:spPr>
          <a:xfrm rot="9107779">
            <a:off x="9817120" y="3260597"/>
            <a:ext cx="1237827" cy="461554"/>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118054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Isosceles Triangle 7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re 1">
            <a:extLst>
              <a:ext uri="{FF2B5EF4-FFF2-40B4-BE49-F238E27FC236}">
                <a16:creationId xmlns:a16="http://schemas.microsoft.com/office/drawing/2014/main" id="{1D50DD12-44A5-436C-A2C8-11E97FAEAC8D}"/>
              </a:ext>
            </a:extLst>
          </p:cNvPr>
          <p:cNvSpPr>
            <a:spLocks noGrp="1"/>
          </p:cNvSpPr>
          <p:nvPr>
            <p:ph type="title"/>
          </p:nvPr>
        </p:nvSpPr>
        <p:spPr>
          <a:xfrm>
            <a:off x="612794" y="652176"/>
            <a:ext cx="4978109" cy="1375608"/>
          </a:xfrm>
        </p:spPr>
        <p:txBody>
          <a:bodyPr anchor="ctr">
            <a:normAutofit/>
          </a:bodyPr>
          <a:lstStyle/>
          <a:p>
            <a:r>
              <a:rPr lang="fr-CA" dirty="0"/>
              <a:t>4.Objectifs mesurables</a:t>
            </a:r>
          </a:p>
        </p:txBody>
      </p:sp>
      <p:sp>
        <p:nvSpPr>
          <p:cNvPr id="3" name="Espace réservé du contenu 2">
            <a:extLst>
              <a:ext uri="{FF2B5EF4-FFF2-40B4-BE49-F238E27FC236}">
                <a16:creationId xmlns:a16="http://schemas.microsoft.com/office/drawing/2014/main" id="{67A4AEEC-08CB-45D6-9CC4-6C654D99210F}"/>
              </a:ext>
            </a:extLst>
          </p:cNvPr>
          <p:cNvSpPr>
            <a:spLocks noGrp="1"/>
          </p:cNvSpPr>
          <p:nvPr>
            <p:ph idx="1"/>
          </p:nvPr>
        </p:nvSpPr>
        <p:spPr>
          <a:xfrm>
            <a:off x="673754" y="2160590"/>
            <a:ext cx="3973943" cy="3440110"/>
          </a:xfrm>
        </p:spPr>
        <p:txBody>
          <a:bodyPr>
            <a:normAutofit/>
          </a:bodyPr>
          <a:lstStyle/>
          <a:p>
            <a:pPr>
              <a:lnSpc>
                <a:spcPct val="90000"/>
              </a:lnSpc>
              <a:spcAft>
                <a:spcPts val="800"/>
              </a:spcAft>
            </a:pPr>
            <a:r>
              <a:rPr lang="fr-CA" sz="1500" dirty="0">
                <a:solidFill>
                  <a:schemeClr val="bg1"/>
                </a:solidFill>
                <a:latin typeface="Calibri" panose="020F0502020204030204" pitchFamily="34" charset="0"/>
                <a:ea typeface="Calibri" panose="020F0502020204030204" pitchFamily="34" charset="0"/>
                <a:cs typeface="Calibri" panose="020F0502020204030204" pitchFamily="34" charset="0"/>
              </a:rPr>
              <a:t>Prendre la l</a:t>
            </a:r>
            <a:r>
              <a:rPr lang="fr-CA" sz="15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iste des exigences comme indices et demander à plusieurs reprises "Pourquoi?" jusqu'à ce que les objectifs réels d'affaires soient découverts.</a:t>
            </a:r>
            <a:endParaRPr lang="fr-CA"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800"/>
              </a:spcAft>
            </a:pPr>
            <a:r>
              <a:rPr lang="fr-CA" sz="15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Les intervenants et les développeurs peuvent concevoir des tests pour mesurer quel niveau de chaque objectif a été atteint jusqu'ici.</a:t>
            </a:r>
            <a:endParaRPr lang="fr-CA"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800"/>
              </a:spcAft>
            </a:pPr>
            <a:r>
              <a:rPr lang="fr-CA" sz="15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Une fois qu’un petit ensemble d'objectifs critiques mesurées a été mis en place, il est envisageable d’offrir des solutions avant la fin complète du projet.</a:t>
            </a:r>
            <a:endParaRPr lang="fr-CA"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fr-CA" sz="1500" dirty="0">
              <a:solidFill>
                <a:schemeClr val="bg1"/>
              </a:solidFill>
            </a:endParaRPr>
          </a:p>
        </p:txBody>
      </p:sp>
      <p:pic>
        <p:nvPicPr>
          <p:cNvPr id="3074" name="Picture 2">
            <a:extLst>
              <a:ext uri="{FF2B5EF4-FFF2-40B4-BE49-F238E27FC236}">
                <a16:creationId xmlns:a16="http://schemas.microsoft.com/office/drawing/2014/main" id="{EC139F9C-0F9D-4BD1-BB9B-8EBB7900B8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2136867"/>
            <a:ext cx="5143500" cy="2571750"/>
          </a:xfrm>
          <a:prstGeom prst="rect">
            <a:avLst/>
          </a:prstGeom>
          <a:noFill/>
          <a:extLst>
            <a:ext uri="{909E8E84-426E-40DD-AFC4-6F175D3DCCD1}">
              <a14:hiddenFill xmlns:a14="http://schemas.microsoft.com/office/drawing/2010/main">
                <a:solidFill>
                  <a:srgbClr val="FFFFFF"/>
                </a:solidFill>
              </a14:hiddenFill>
            </a:ext>
          </a:extLst>
        </p:spPr>
      </p:pic>
      <p:sp>
        <p:nvSpPr>
          <p:cNvPr id="77" name="Isosceles Triangle 7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675997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te">
  <a:themeElements>
    <a:clrScheme name="Jaune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3.xml><?xml version="1.0" encoding="utf-8"?>
<ds:datastoreItem xmlns:ds="http://schemas.openxmlformats.org/officeDocument/2006/customXml" ds:itemID="{DEDD01B8-816B-49B7-8C81-03AB51D87C5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15624</TotalTime>
  <Words>1194</Words>
  <Application>Microsoft Office PowerPoint</Application>
  <PresentationFormat>Grand écran</PresentationFormat>
  <Paragraphs>121</Paragraphs>
  <Slides>26</Slides>
  <Notes>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26</vt:i4>
      </vt:variant>
    </vt:vector>
  </HeadingPairs>
  <TitlesOfParts>
    <vt:vector size="35" baseType="lpstr">
      <vt:lpstr>Arial</vt:lpstr>
      <vt:lpstr>ArialMT</vt:lpstr>
      <vt:lpstr>Calibri</vt:lpstr>
      <vt:lpstr>Perpetua</vt:lpstr>
      <vt:lpstr>Symbol</vt:lpstr>
      <vt:lpstr>Times New Roman</vt:lpstr>
      <vt:lpstr>Trebuchet MS</vt:lpstr>
      <vt:lpstr>Wingdings 3</vt:lpstr>
      <vt:lpstr>Facette</vt:lpstr>
      <vt:lpstr>Qualité logicielle de base</vt:lpstr>
      <vt:lpstr>Plan de match!</vt:lpstr>
      <vt:lpstr>Analyser les besoins</vt:lpstr>
      <vt:lpstr>On recueille les besoins auprès de qui?</vt:lpstr>
      <vt:lpstr>Par quels moyens?</vt:lpstr>
      <vt:lpstr>1.Entrevue</vt:lpstr>
      <vt:lpstr>2.Sessions d’échange</vt:lpstr>
      <vt:lpstr>3.Liste des exigences</vt:lpstr>
      <vt:lpstr>4.Objectifs mesurables</vt:lpstr>
      <vt:lpstr>5.Prototypes</vt:lpstr>
      <vt:lpstr>6.Diagrammes d’utilisation</vt:lpstr>
      <vt:lpstr>7.Spécification du système</vt:lpstr>
      <vt:lpstr>Les types de besoins et leurs causes de différences</vt:lpstr>
      <vt:lpstr>Modéliser les attributs du logiciel</vt:lpstr>
      <vt:lpstr>Qu’est-ce que UML?</vt:lpstr>
      <vt:lpstr>Les différents diagrammes proposés par UML</vt:lpstr>
      <vt:lpstr>Le cas d’utilisation</vt:lpstr>
      <vt:lpstr>Exemple de cas d’utilisation simple</vt:lpstr>
      <vt:lpstr>Généralisation</vt:lpstr>
      <vt:lpstr>Exemples:</vt:lpstr>
      <vt:lpstr>L’inclusion</vt:lpstr>
      <vt:lpstr>Exemple du « include »</vt:lpstr>
      <vt:lpstr>L’extension</vt:lpstr>
      <vt:lpstr>Exemple du « extend »</vt:lpstr>
      <vt:lpstr>Exercice seul ou en équipe</vt:lpstr>
      <vt:lpstr>TP à remettre le 6 juillet 23:59:59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Réalisation des tests</dc:title>
  <dc:creator>Jean-François Ratelle</dc:creator>
  <cp:lastModifiedBy>Jean-François Ratelle</cp:lastModifiedBy>
  <cp:revision>153</cp:revision>
  <dcterms:created xsi:type="dcterms:W3CDTF">2019-04-26T02:44:49Z</dcterms:created>
  <dcterms:modified xsi:type="dcterms:W3CDTF">2022-06-22T02:13:34Z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