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79A62A-3820-4FFA-8413-D9157CCF7BAE}">
  <a:tblStyle styleId="{D179A62A-3820-4FFA-8413-D9157CCF7B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21ffc72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21ffc72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8bf5131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8bf5131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Pulled from a variety of sources, including both the articles Professor Davis provided and ones we found on our own. After researching and reading these articles, we decided that _ were the most important factors to look at.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3bbf0a34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3bbf0a34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3bbf0a3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3bbf0a3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8bf5131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8bf5131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Kickstarter Project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Allyssa Utecht, Jimmy Horvath, Andrew Plate</a:t>
            </a:r>
            <a:endParaRPr dirty="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225" y="2468475"/>
            <a:ext cx="2402851" cy="240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4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5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5" dirty="0"/>
              <a:t>“Predicting Outcomes in Crowdfunding Campaigns with Textual, Visual, and Linguistic Signals”</a:t>
            </a:r>
            <a:br>
              <a:rPr lang="en" sz="2005" dirty="0"/>
            </a:br>
            <a:endParaRPr sz="2005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5" dirty="0"/>
              <a:t>Kaminski and Hopp</a:t>
            </a:r>
            <a:endParaRPr sz="2005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37400" y="320100"/>
            <a:ext cx="4166400" cy="4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Focus on impact of visual and linguistic characteristics on consumer perception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Text that is more abstract and “emotionally salient” → increase campaign success more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As opposed to text related to finance, texts that tries to elicit excitement and inclusion increases campaign success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In the startup stage, objective info and quantitative facts are limited, so positive psychological language is important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Focused only on technology and product-design related campaigns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“</a:t>
            </a:r>
            <a:r>
              <a:rPr lang="en" sz="2000" dirty="0">
                <a:solidFill>
                  <a:srgbClr val="FFFFFF"/>
                </a:solidFill>
              </a:rPr>
              <a:t>Money Talks: A Predictive Model on Crowdfunding Success Using Project Description</a:t>
            </a:r>
            <a:r>
              <a:rPr lang="en" sz="2000" dirty="0"/>
              <a:t>”</a:t>
            </a:r>
            <a:endParaRPr sz="2000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37400" y="500925"/>
            <a:ext cx="4166400" cy="3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2210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Viewed project descriptions as marketing tools for crowdfunding campaigns</a:t>
            </a:r>
            <a:endParaRPr sz="1900"/>
          </a:p>
          <a:p>
            <a:pPr marL="457200" lvl="0" indent="-32210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Valued 3 argument dimensions</a:t>
            </a:r>
            <a:endParaRPr sz="1900"/>
          </a:p>
          <a:p>
            <a:pPr marL="914400" lvl="1" indent="-322103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Amount of data</a:t>
            </a:r>
            <a:endParaRPr sz="1900"/>
          </a:p>
          <a:p>
            <a:pPr marL="914400" lvl="1" indent="-322103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Ease of understanding (fog)</a:t>
            </a:r>
            <a:endParaRPr sz="1900"/>
          </a:p>
          <a:p>
            <a:pPr marL="914400" lvl="1" indent="-322103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Objectivity</a:t>
            </a:r>
            <a:endParaRPr sz="1900"/>
          </a:p>
          <a:p>
            <a:pPr marL="457200" lvl="0" indent="-32210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Proposed model, with these variables included, provided a 73% rate of accuracy</a:t>
            </a:r>
            <a:endParaRPr sz="1900"/>
          </a:p>
          <a:p>
            <a:pPr marL="457200" lvl="0" indent="-32210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“These results together show that our newly introduced variables have significant practical impacts on the funding success of projects”</a:t>
            </a:r>
            <a:endParaRPr sz="1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29257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Similarly, our group has focused on the readability and length of kickstarter campaigns in determining their success rates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250188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Source: </a:t>
            </a:r>
            <a:r>
              <a:rPr lang="en" sz="2200" dirty="0"/>
              <a:t>“</a:t>
            </a:r>
            <a:r>
              <a:rPr lang="en-US" sz="2200" dirty="0"/>
              <a:t>The Language that Gets People to Give: </a:t>
            </a:r>
            <a:br>
              <a:rPr lang="en-US" sz="2200" dirty="0"/>
            </a:br>
            <a:r>
              <a:rPr lang="en-US" sz="2200" dirty="0"/>
              <a:t>Phrases that Predict Success on Kickstarter</a:t>
            </a:r>
            <a:r>
              <a:rPr lang="en" sz="2200" dirty="0"/>
              <a:t>” </a:t>
            </a:r>
            <a:endParaRPr sz="2200" dirty="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r="50082"/>
          <a:stretch/>
        </p:blipFill>
        <p:spPr>
          <a:xfrm>
            <a:off x="1449450" y="1313688"/>
            <a:ext cx="3069476" cy="25161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518925" y="1565200"/>
            <a:ext cx="4270200" cy="3321900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rgbClr val="434343">
                <a:alpha val="0"/>
              </a:srgbClr>
            </a:outerShdw>
            <a:reflection stA="0" endPos="1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48765"/>
          <a:stretch/>
        </p:blipFill>
        <p:spPr>
          <a:xfrm>
            <a:off x="4518913" y="1313700"/>
            <a:ext cx="3150423" cy="25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996675" y="3009500"/>
            <a:ext cx="1280100" cy="16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052700" y="2490000"/>
            <a:ext cx="1390800" cy="16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996675" y="3666300"/>
            <a:ext cx="1280100" cy="16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996675" y="2199375"/>
            <a:ext cx="1280100" cy="16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585700" y="3412425"/>
            <a:ext cx="2857800" cy="16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6052700" y="3575925"/>
            <a:ext cx="1334700" cy="16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996675" y="2604438"/>
            <a:ext cx="1280100" cy="16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024650" y="2075025"/>
            <a:ext cx="1390800" cy="16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92075" y="3931650"/>
            <a:ext cx="8846100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Reasons 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Social Proof, Social Identity, </a:t>
            </a:r>
            <a:r>
              <a:rPr lang="en" sz="13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Liking, </a:t>
            </a:r>
            <a:r>
              <a:rPr lang="en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General Phrases, Scarcity, Authority, LIWC and Sentiment, General Phrases 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Liking</a:t>
            </a:r>
            <a:r>
              <a:rPr lang="en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People are more likely to comply with a person or product if they like them. Positive remarks about another person’s attitudes and performance increases liking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Surprised Us / What We Have Learned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01" name="Google Shape;101;p17"/>
          <p:cNvGraphicFramePr/>
          <p:nvPr>
            <p:extLst>
              <p:ext uri="{D42A27DB-BD31-4B8C-83A1-F6EECF244321}">
                <p14:modId xmlns:p14="http://schemas.microsoft.com/office/powerpoint/2010/main" val="1913850653"/>
              </p:ext>
            </p:extLst>
          </p:nvPr>
        </p:nvGraphicFramePr>
        <p:xfrm>
          <a:off x="136975" y="1443350"/>
          <a:ext cx="4766800" cy="3019935"/>
        </p:xfrm>
        <a:graphic>
          <a:graphicData uri="http://schemas.openxmlformats.org/drawingml/2006/table">
            <a:tbl>
              <a:tblPr>
                <a:noFill/>
                <a:tableStyleId>{D179A62A-3820-4FFA-8413-D9157CCF7BAE}</a:tableStyleId>
              </a:tblPr>
              <a:tblGrid>
                <a:gridCol w="23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Merriweather"/>
                        </a:rPr>
                        <a:t>Surprising</a:t>
                      </a:r>
                      <a:endParaRPr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Merriweather"/>
                        </a:rPr>
                        <a:t>Takeaways</a:t>
                      </a:r>
                      <a:endParaRPr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66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erriweather"/>
                        <a:buAutoNum type="arabicPeriod"/>
                      </a:pPr>
                      <a:r>
                        <a:rPr lang="en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Merriweather"/>
                        </a:rPr>
                        <a:t>Model Errors with Story and Risks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erriweather"/>
                        <a:buAutoNum type="arabicPeriod"/>
                      </a:pPr>
                      <a:endParaRPr lang="e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erriweather"/>
                        <a:buAutoNum type="arabicPeriod"/>
                      </a:pPr>
                      <a:r>
                        <a:rPr lang="en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Merriweather"/>
                        </a:rPr>
                        <a:t>Risks and Story sections deem different analyses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erriweather"/>
                        <a:buAutoNum type="arabicPeriod"/>
                      </a:pPr>
                      <a:endParaRPr lang="e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erriweather"/>
                        <a:buAutoNum type="arabicPeriod"/>
                      </a:pPr>
                      <a:r>
                        <a:rPr lang="en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Merriweather"/>
                        </a:rPr>
                        <a:t>Sheer Kickstarter Project quantity</a:t>
                      </a:r>
                      <a:endParaRPr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erriweather"/>
                        <a:buAutoNum type="arabicPeriod"/>
                      </a:pPr>
                      <a:r>
                        <a:rPr lang="en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Merriweather"/>
                        </a:rPr>
                        <a:t>Include info below both variables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erriweather"/>
                        <a:buAutoNum type="arabicPeriod"/>
                      </a:pPr>
                      <a:endParaRPr lang="e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erriweather"/>
                        <a:buAutoNum type="arabicPeriod"/>
                      </a:pPr>
                      <a:r>
                        <a:rPr lang="en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Merriweather"/>
                        </a:rPr>
                        <a:t>Will move the initial code from under risks to story 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erriweather"/>
                        <a:buAutoNum type="arabicPeriod"/>
                      </a:pPr>
                      <a:endParaRPr lang="e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erriweather"/>
                        <a:buAutoNum type="arabicPeriod"/>
                      </a:pPr>
                      <a:r>
                        <a:rPr lang="en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Merriweather"/>
                        </a:rPr>
                        <a:t>Must be decisive on sample size</a:t>
                      </a:r>
                      <a:endParaRPr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Merriweath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000" y="1443350"/>
            <a:ext cx="3928976" cy="18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fog and sentiment functions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Separated text into “Story” and “Risks”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Fog of entire text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Tokenizing the text and creating a wordlist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Sentiment analysis - created a lexicon of positive and negative words and phrases, based on lists provided in sources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Set score to be 0 or 1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Tested model on a set of sample Kickstarter campaigns that were from the Technology and Product Design categories - 16 successful, and 14 unsuccessful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Merriweather</vt:lpstr>
      <vt:lpstr>Roboto</vt:lpstr>
      <vt:lpstr>Paradigm</vt:lpstr>
      <vt:lpstr>Kickstarter Project</vt:lpstr>
      <vt:lpstr>Source:  “Predicting Outcomes in Crowdfunding Campaigns with Textual, Visual, and Linguistic Signals”  Kaminski and Hopp  </vt:lpstr>
      <vt:lpstr>Source:  “Money Talks: A Predictive Model on Crowdfunding Success Using Project Description”</vt:lpstr>
      <vt:lpstr>Source: “The Language that Gets People to Give:  Phrases that Predict Success on Kickstarter” </vt:lpstr>
      <vt:lpstr>What Surprised Us / What We Have Learned   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Project</dc:title>
  <cp:lastModifiedBy>Jimmy Horvath</cp:lastModifiedBy>
  <cp:revision>1</cp:revision>
  <dcterms:modified xsi:type="dcterms:W3CDTF">2023-12-08T04:14:32Z</dcterms:modified>
</cp:coreProperties>
</file>