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65" r:id="rId2"/>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F42"/>
    <a:srgbClr val="C51F44"/>
    <a:srgbClr val="F78C21"/>
    <a:srgbClr val="F644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00" autoAdjust="0"/>
    <p:restoredTop sz="97327" autoAdjust="0"/>
  </p:normalViewPr>
  <p:slideViewPr>
    <p:cSldViewPr snapToGrid="0">
      <p:cViewPr varScale="1">
        <p:scale>
          <a:sx n="106" d="100"/>
          <a:sy n="106" d="100"/>
        </p:scale>
        <p:origin x="-1074"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90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634D3E-D6A5-4651-981A-EF58795D686E}" type="datetimeFigureOut">
              <a:rPr lang="zh-TW" altLang="en-US" smtClean="0"/>
              <a:t>2020/11/6</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4CC03F-68C1-483B-9FED-D589274BFEAC}" type="slidenum">
              <a:rPr lang="zh-TW" altLang="en-US" smtClean="0"/>
              <a:t>‹#›</a:t>
            </a:fld>
            <a:endParaRPr lang="zh-TW" altLang="en-US"/>
          </a:p>
        </p:txBody>
      </p:sp>
    </p:spTree>
    <p:extLst>
      <p:ext uri="{BB962C8B-B14F-4D97-AF65-F5344CB8AC3E}">
        <p14:creationId xmlns:p14="http://schemas.microsoft.com/office/powerpoint/2010/main" val="2294231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DD0BD-705F-41FD-B427-419C9C9B716F}" type="datetimeFigureOut">
              <a:rPr lang="zh-TW" altLang="en-US" smtClean="0"/>
              <a:t>2020/11/6</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255FC-75D4-490D-88CB-4AD4FAE548D1}" type="slidenum">
              <a:rPr lang="zh-TW" altLang="en-US" smtClean="0"/>
              <a:t>‹#›</a:t>
            </a:fld>
            <a:endParaRPr lang="zh-TW" altLang="en-US"/>
          </a:p>
        </p:txBody>
      </p:sp>
    </p:spTree>
    <p:extLst>
      <p:ext uri="{BB962C8B-B14F-4D97-AF65-F5344CB8AC3E}">
        <p14:creationId xmlns:p14="http://schemas.microsoft.com/office/powerpoint/2010/main" val="338850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投影片封面">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25072"/>
            <a:ext cx="8286447" cy="2575378"/>
          </a:xfrm>
        </p:spPr>
        <p:txBody>
          <a:bodyPr anchor="ctr">
            <a:noAutofit/>
          </a:bodyPr>
          <a:lstStyle>
            <a:lvl1pPr>
              <a:lnSpc>
                <a:spcPct val="100000"/>
              </a:lnSpc>
              <a:defRPr sz="4000" spc="-80" baseline="0">
                <a:solidFill>
                  <a:schemeClr val="tx1"/>
                </a:solidFill>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none" spc="120" baseline="0">
                <a:solidFill>
                  <a:srgbClr val="C51042"/>
                </a:solidFill>
                <a:latin typeface="+mj-ea"/>
                <a:ea typeface="+mj-ea"/>
                <a:cs typeface="Noto Sans CJK TC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 </a:t>
            </a:r>
            <a:r>
              <a:rPr lang="zh-TW" altLang="en-US" dirty="0" smtClean="0"/>
              <a:t>按一下以編輯母片子標題樣式</a:t>
            </a:r>
            <a:endParaRPr lang="en-US" dirty="0"/>
          </a:p>
        </p:txBody>
      </p:sp>
      <p:sp>
        <p:nvSpPr>
          <p:cNvPr id="9" name="Rectangle 8"/>
          <p:cNvSpPr/>
          <p:nvPr/>
        </p:nvSpPr>
        <p:spPr>
          <a:xfrm>
            <a:off x="9037636" y="3634740"/>
            <a:ext cx="142876" cy="1508760"/>
          </a:xfrm>
          <a:prstGeom prst="rect">
            <a:avLst/>
          </a:prstGeom>
          <a:solidFill>
            <a:srgbClr val="A5A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p:cNvSpPr/>
          <p:nvPr/>
        </p:nvSpPr>
        <p:spPr>
          <a:xfrm>
            <a:off x="9037636" y="0"/>
            <a:ext cx="142876" cy="363474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文字方塊 10"/>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spTree>
    <p:extLst>
      <p:ext uri="{BB962C8B-B14F-4D97-AF65-F5344CB8AC3E}">
        <p14:creationId xmlns:p14="http://schemas.microsoft.com/office/powerpoint/2010/main" val="342364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區段標頭">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4000" b="1" cap="none" spc="-80" baseline="0">
                <a:solidFill>
                  <a:schemeClr val="tx1"/>
                </a:solidFill>
                <a:latin typeface="+mn-ea"/>
                <a:ea typeface="+mn-ea"/>
                <a:cs typeface="Gen Shin Gothic Medium" pitchFamily="34" charset="-120"/>
              </a:defRPr>
            </a:lvl1pPr>
          </a:lstStyle>
          <a:p>
            <a:r>
              <a:rPr lang="zh-TW" altLang="en-US" dirty="0" smtClean="0"/>
              <a:t>按一下以編輯母片標題樣式</a:t>
            </a:r>
            <a:endParaRPr lang="en-US" dirty="0"/>
          </a:p>
        </p:txBody>
      </p:sp>
    </p:spTree>
    <p:extLst>
      <p:ext uri="{BB962C8B-B14F-4D97-AF65-F5344CB8AC3E}">
        <p14:creationId xmlns:p14="http://schemas.microsoft.com/office/powerpoint/2010/main" val="352134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311724" y="114539"/>
            <a:ext cx="8489376" cy="633606"/>
          </a:xfrm>
        </p:spPr>
        <p:txBody>
          <a:bodyPr/>
          <a:lstStyle>
            <a:lvl1pPr>
              <a:defRPr>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311727" y="883227"/>
            <a:ext cx="8364681" cy="368022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Tree>
    <p:extLst>
      <p:ext uri="{BB962C8B-B14F-4D97-AF65-F5344CB8AC3E}">
        <p14:creationId xmlns:p14="http://schemas.microsoft.com/office/powerpoint/2010/main" val="19891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Image 含標題的圖片 (以圖片為主要內容的簡報頁面)">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51042"/>
              </a:solidFill>
              <a:latin typeface="Noto Sans CJK TC Regular" pitchFamily="34" charset="-120"/>
              <a:ea typeface="Noto Sans CJK TC Regular" pitchFamily="34" charset="-120"/>
            </a:endParaRPr>
          </a:p>
        </p:txBody>
      </p:sp>
      <p:sp>
        <p:nvSpPr>
          <p:cNvPr id="3" name="Picture Placeholder 2"/>
          <p:cNvSpPr>
            <a:spLocks noGrp="1"/>
          </p:cNvSpPr>
          <p:nvPr>
            <p:ph type="pic" idx="1"/>
          </p:nvPr>
        </p:nvSpPr>
        <p:spPr>
          <a:xfrm>
            <a:off x="-1" y="0"/>
            <a:ext cx="9144001" cy="3634740"/>
          </a:xfrm>
          <a:solidFill>
            <a:schemeClr val="bg1">
              <a:lumMod val="75000"/>
            </a:schemeClr>
          </a:solidFill>
        </p:spPr>
        <p:txBody>
          <a:bodyPr/>
          <a:lstStyle>
            <a:lvl1pPr marL="0" indent="0">
              <a:buNone/>
              <a:defRPr sz="3200">
                <a:latin typeface="+mn-ea"/>
                <a:ea typeface="+mn-ea"/>
                <a:cs typeface="Gen Shin Gothic Medium"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dirty="0" smtClean="0"/>
              <a:t>將圖片拖曳至版面配置區或按一下圖示以新增</a:t>
            </a:r>
            <a:endParaRPr lang="en-US" dirty="0"/>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smtClean="0"/>
              <a:t>按一下以編輯母片文字樣式</a:t>
            </a:r>
          </a:p>
        </p:txBody>
      </p:sp>
      <p:sp>
        <p:nvSpPr>
          <p:cNvPr id="8" name="Title 7"/>
          <p:cNvSpPr>
            <a:spLocks noGrp="1"/>
          </p:cNvSpPr>
          <p:nvPr>
            <p:ph type="title"/>
          </p:nvPr>
        </p:nvSpPr>
        <p:spPr>
          <a:xfrm>
            <a:off x="457200" y="3714750"/>
            <a:ext cx="8153400" cy="571500"/>
          </a:xfrm>
        </p:spPr>
        <p:txBody>
          <a:bodyPr anchor="t">
            <a:normAutofit/>
          </a:bodyPr>
          <a:lstStyle>
            <a:lvl1pPr>
              <a:defRPr sz="3200">
                <a:solidFill>
                  <a:srgbClr val="C51042"/>
                </a:solidFill>
                <a:latin typeface="+mn-ea"/>
                <a:ea typeface="+mn-ea"/>
                <a:cs typeface="Gen Shin Gothic Medium" pitchFamily="34" charset="-120"/>
              </a:defRPr>
            </a:lvl1pPr>
          </a:lstStyle>
          <a:p>
            <a:r>
              <a:rPr lang="zh-TW" altLang="en-US" dirty="0" smtClean="0"/>
              <a:t>按一下以編輯母片標題樣式</a:t>
            </a:r>
            <a:endParaRPr lang="en-US" dirty="0"/>
          </a:p>
        </p:txBody>
      </p:sp>
      <p:sp>
        <p:nvSpPr>
          <p:cNvPr id="10" name="文字方塊 9"/>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pic>
        <p:nvPicPr>
          <p:cNvPr id="11" name="圖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241" y="4639614"/>
            <a:ext cx="2636242" cy="367970"/>
          </a:xfrm>
          <a:prstGeom prst="rect">
            <a:avLst/>
          </a:prstGeom>
        </p:spPr>
      </p:pic>
      <p:pic>
        <p:nvPicPr>
          <p:cNvPr id="12" name="Picture 2" descr="C:\Users\yiwenchen\Desktop\WE CONNECT WE PROTECT.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t="36919"/>
          <a:stretch/>
        </p:blipFill>
        <p:spPr bwMode="auto">
          <a:xfrm>
            <a:off x="5912997" y="4834862"/>
            <a:ext cx="2002663" cy="1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簡報末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85851"/>
            <a:ext cx="7772400" cy="2353540"/>
          </a:xfrm>
        </p:spPr>
        <p:txBody>
          <a:bodyPr anchor="ctr">
            <a:noAutofit/>
          </a:bodyPr>
          <a:lstStyle>
            <a:lvl1pPr algn="l">
              <a:lnSpc>
                <a:spcPct val="100000"/>
              </a:lnSpc>
              <a:defRPr sz="8800" b="1" cap="none" spc="-80" baseline="0">
                <a:solidFill>
                  <a:schemeClr val="tx1"/>
                </a:solidFill>
                <a:latin typeface="+mn-ea"/>
                <a:ea typeface="+mn-ea"/>
                <a:cs typeface="Gen Shin Gothic Medium" pitchFamily="34" charset="-120"/>
              </a:defRPr>
            </a:lvl1pPr>
          </a:lstStyle>
          <a:p>
            <a:r>
              <a:rPr lang="en-US" dirty="0" smtClean="0"/>
              <a:t>Thank you</a:t>
            </a:r>
            <a:endParaRPr lang="en-US" dirty="0"/>
          </a:p>
        </p:txBody>
      </p:sp>
      <p:sp>
        <p:nvSpPr>
          <p:cNvPr id="4" name="矩形 3"/>
          <p:cNvSpPr/>
          <p:nvPr userDrawn="1"/>
        </p:nvSpPr>
        <p:spPr>
          <a:xfrm>
            <a:off x="457198" y="3502343"/>
            <a:ext cx="7772402" cy="861774"/>
          </a:xfrm>
          <a:prstGeom prst="rect">
            <a:avLst/>
          </a:prstGeom>
        </p:spPr>
        <p:txBody>
          <a:bodyPr wrap="square" anchor="ctr">
            <a:spAutoFit/>
          </a:bodyPr>
          <a:lstStyle/>
          <a:p>
            <a:pPr>
              <a:defRPr/>
            </a:pPr>
            <a:r>
              <a:rPr lang="zh-TW" altLang="en-US" sz="1000" dirty="0">
                <a:solidFill>
                  <a:srgbClr val="000000"/>
                </a:solidFill>
                <a:latin typeface="+mn-ea"/>
                <a:ea typeface="+mn-ea"/>
              </a:rPr>
              <a:t>本資料均屬機密，僅供指定之收件人使用，未經寄件人許可不得揭露、複製或散佈本信件。</a:t>
            </a:r>
            <a:endParaRPr lang="en-US" altLang="zh-TW" sz="1000" dirty="0">
              <a:solidFill>
                <a:srgbClr val="000000"/>
              </a:solidFill>
              <a:latin typeface="+mn-ea"/>
              <a:ea typeface="+mn-ea"/>
            </a:endParaRPr>
          </a:p>
          <a:p>
            <a:pPr>
              <a:defRPr/>
            </a:pPr>
            <a:endParaRPr lang="en-US" altLang="zh-TW" sz="1000" dirty="0">
              <a:solidFill>
                <a:srgbClr val="000000"/>
              </a:solidFill>
              <a:latin typeface="+mn-ea"/>
              <a:ea typeface="+mn-ea"/>
            </a:endParaRPr>
          </a:p>
          <a:p>
            <a:pPr>
              <a:defRPr/>
            </a:pPr>
            <a:r>
              <a:rPr lang="en-US" altLang="zh-TW" sz="1000" dirty="0">
                <a:solidFill>
                  <a:srgbClr val="000000"/>
                </a:solidFill>
                <a:latin typeface="+mn-ea"/>
                <a:ea typeface="+mn-ea"/>
              </a:rPr>
              <a:t>This message and any attachments are confidential and may be legally privileged.  Any unauthorized review, use or distribution by anyone other than the intended  recipient is strictly prohibited. If you are not the intended recipient, please  immediately notify the sender, completely delete this documents, and destroy all copies. Your cooperation will be highly appreciated.</a:t>
            </a:r>
            <a:endParaRPr lang="zh-TW" altLang="en-US" sz="1000" dirty="0">
              <a:solidFill>
                <a:srgbClr val="000000"/>
              </a:solidFill>
              <a:latin typeface="+mn-ea"/>
              <a:ea typeface="+mn-ea"/>
            </a:endParaRPr>
          </a:p>
        </p:txBody>
      </p:sp>
    </p:spTree>
    <p:extLst>
      <p:ext uri="{BB962C8B-B14F-4D97-AF65-F5344CB8AC3E}">
        <p14:creationId xmlns:p14="http://schemas.microsoft.com/office/powerpoint/2010/main" val="306988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336" y="114539"/>
            <a:ext cx="8437419" cy="633606"/>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11727" y="872836"/>
            <a:ext cx="8427028" cy="3721787"/>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Rectangle 6"/>
          <p:cNvSpPr/>
          <p:nvPr/>
        </p:nvSpPr>
        <p:spPr>
          <a:xfrm>
            <a:off x="9001124" y="0"/>
            <a:ext cx="142876" cy="1028700"/>
          </a:xfrm>
          <a:prstGeom prst="rect">
            <a:avLst/>
          </a:prstGeom>
          <a:solidFill>
            <a:srgbClr val="A5A6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9001124" y="1028700"/>
            <a:ext cx="142876" cy="4114800"/>
          </a:xfrm>
          <a:prstGeom prst="rect">
            <a:avLst/>
          </a:prstGeom>
          <a:solidFill>
            <a:srgbClr val="C51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文字方塊 8"/>
          <p:cNvSpPr txBox="1"/>
          <p:nvPr userDrawn="1"/>
        </p:nvSpPr>
        <p:spPr>
          <a:xfrm>
            <a:off x="4494740" y="4877877"/>
            <a:ext cx="1171964" cy="246221"/>
          </a:xfrm>
          <a:prstGeom prst="rect">
            <a:avLst/>
          </a:prstGeom>
          <a:noFill/>
        </p:spPr>
        <p:txBody>
          <a:bodyPr wrap="square" rtlCol="0">
            <a:spAutoFit/>
          </a:bodyPr>
          <a:lstStyle/>
          <a:p>
            <a:fld id="{56F7DEA0-C3EC-46B2-9B57-DB84C1849BC5}" type="slidenum">
              <a:rPr lang="zh-TW" altLang="en-US" sz="1000">
                <a:solidFill>
                  <a:srgbClr val="000000"/>
                </a:solidFill>
                <a:latin typeface="Noto Sans CJK TC Regular" pitchFamily="34" charset="-120"/>
                <a:ea typeface="Noto Sans CJK TC Regular" pitchFamily="34" charset="-120"/>
              </a:rPr>
              <a:pPr/>
              <a:t>‹#›</a:t>
            </a:fld>
            <a:endParaRPr lang="zh-TW" altLang="en-US" sz="1000" dirty="0">
              <a:solidFill>
                <a:srgbClr val="000000"/>
              </a:solidFill>
              <a:latin typeface="Noto Sans CJK TC Regular" pitchFamily="34" charset="-120"/>
              <a:ea typeface="Noto Sans CJK TC Regular" pitchFamily="34" charset="-120"/>
            </a:endParaRPr>
          </a:p>
        </p:txBody>
      </p:sp>
      <p:pic>
        <p:nvPicPr>
          <p:cNvPr id="10" name="圖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49328" y="4753121"/>
            <a:ext cx="771144" cy="213360"/>
          </a:xfrm>
          <a:prstGeom prst="rect">
            <a:avLst/>
          </a:prstGeom>
        </p:spPr>
      </p:pic>
      <p:pic>
        <p:nvPicPr>
          <p:cNvPr id="13" name="圖片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03241" y="4614675"/>
            <a:ext cx="2636242" cy="367970"/>
          </a:xfrm>
          <a:prstGeom prst="rect">
            <a:avLst/>
          </a:prstGeom>
        </p:spPr>
      </p:pic>
      <p:pic>
        <p:nvPicPr>
          <p:cNvPr id="1026" name="Picture 2" descr="C:\Users\yiwenchen\Desktop\WE CONNECT WE PROTECT.jp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t="36919"/>
          <a:stretch/>
        </p:blipFill>
        <p:spPr bwMode="auto">
          <a:xfrm>
            <a:off x="5912997" y="4834862"/>
            <a:ext cx="2002663" cy="1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0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p:txStyles>
    <p:titleStyle>
      <a:lvl1pPr algn="l" defTabSz="914400" rtl="0" eaLnBrk="1" latinLnBrk="0" hangingPunct="1">
        <a:spcBef>
          <a:spcPct val="0"/>
        </a:spcBef>
        <a:buNone/>
        <a:defRPr sz="3600" b="1" kern="1200" cap="none" spc="-60" baseline="0">
          <a:solidFill>
            <a:srgbClr val="C51042"/>
          </a:solidFill>
          <a:latin typeface="+mn-ea"/>
          <a:ea typeface="+mn-ea"/>
          <a:cs typeface="Gen Shin Gothic Medium" pitchFamily="34" charset="-120"/>
        </a:defRPr>
      </a:lvl1pPr>
    </p:titleStyle>
    <p:bodyStyle>
      <a:lvl1pPr marL="0" indent="0" algn="l" defTabSz="914400" rtl="0" eaLnBrk="1" latinLnBrk="0" hangingPunct="1">
        <a:spcBef>
          <a:spcPct val="20000"/>
        </a:spcBef>
        <a:spcAft>
          <a:spcPts val="600"/>
        </a:spcAft>
        <a:buFont typeface="Arial" pitchFamily="34" charset="0"/>
        <a:buNone/>
        <a:defRPr sz="1800" b="0" i="0" kern="1200">
          <a:solidFill>
            <a:schemeClr val="tx1"/>
          </a:solidFill>
          <a:latin typeface="+mn-ea"/>
          <a:ea typeface="+mn-ea"/>
          <a:cs typeface="Gen Shin Gothic Normal" pitchFamily="34" charset="-120"/>
        </a:defRPr>
      </a:lvl1pPr>
      <a:lvl2pPr marL="457200" indent="-18288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2pPr>
      <a:lvl3pPr marL="1143000" indent="-22860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3pPr>
      <a:lvl4pPr marL="1600200" indent="-228600" algn="l" defTabSz="914400" rtl="0" eaLnBrk="1" latinLnBrk="0" hangingPunct="1">
        <a:spcBef>
          <a:spcPct val="20000"/>
        </a:spcBef>
        <a:buClr>
          <a:schemeClr val="tx2"/>
        </a:buClr>
        <a:buFont typeface="Arial" pitchFamily="34" charset="0"/>
        <a:buChar char="•"/>
        <a:defRPr sz="1800" b="0" i="0" kern="1200">
          <a:solidFill>
            <a:schemeClr val="tx1"/>
          </a:solidFill>
          <a:latin typeface="+mn-ea"/>
          <a:ea typeface="+mn-ea"/>
          <a:cs typeface="Gen Shin Gothic Normal" pitchFamily="34" charset="-120"/>
        </a:defRPr>
      </a:lvl4pPr>
      <a:lvl5pPr marL="2057400" indent="-228600" algn="l" defTabSz="914400" rtl="0" eaLnBrk="1" latinLnBrk="0" hangingPunct="1">
        <a:spcBef>
          <a:spcPct val="20000"/>
        </a:spcBef>
        <a:buClr>
          <a:schemeClr val="tx2"/>
        </a:buClr>
        <a:buFont typeface="Arial" pitchFamily="34" charset="0"/>
        <a:buChar char="•"/>
        <a:defRPr sz="1800" b="0" i="0" kern="1200" baseline="0">
          <a:solidFill>
            <a:schemeClr val="tx1"/>
          </a:solidFill>
          <a:latin typeface="+mn-ea"/>
          <a:ea typeface="+mn-ea"/>
          <a:cs typeface="Gen Shin Gothic Normal" pitchFamily="34" charset="-120"/>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Calibri" pitchFamily="34" charset="0"/>
                <a:cs typeface="Calibri" pitchFamily="34" charset="0"/>
              </a:rPr>
              <a:t>Russia	</a:t>
            </a:r>
            <a:endParaRPr lang="zh-TW" altLang="en-US" dirty="0">
              <a:latin typeface="Calibri" pitchFamily="34" charset="0"/>
              <a:cs typeface="Calibri" pitchFamily="34" charset="0"/>
            </a:endParaRPr>
          </a:p>
        </p:txBody>
      </p:sp>
      <p:sp>
        <p:nvSpPr>
          <p:cNvPr id="5" name="文字方塊 4"/>
          <p:cNvSpPr txBox="1"/>
          <p:nvPr/>
        </p:nvSpPr>
        <p:spPr>
          <a:xfrm>
            <a:off x="1324799" y="1018384"/>
            <a:ext cx="995785" cy="40011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p:spPr>
        <p:txBody>
          <a:bodyPr wrap="none" rtlCol="0">
            <a:spAutoFit/>
          </a:bodyPr>
          <a:lstStyle/>
          <a:p>
            <a:pPr algn="ctr"/>
            <a:r>
              <a:rPr lang="en-US" altLang="zh-CN" sz="2000" b="1" dirty="0" smtClean="0">
                <a:solidFill>
                  <a:schemeClr val="bg1"/>
                </a:solidFill>
                <a:latin typeface="Calibri" pitchFamily="34" charset="0"/>
                <a:cs typeface="Calibri" pitchFamily="34" charset="0"/>
              </a:rPr>
              <a:t>Specific</a:t>
            </a:r>
            <a:endParaRPr lang="zh-TW" altLang="en-US" sz="2000" b="1" dirty="0">
              <a:solidFill>
                <a:schemeClr val="bg1"/>
              </a:solidFill>
              <a:latin typeface="Calibri" pitchFamily="34" charset="0"/>
              <a:cs typeface="Calibri" pitchFamily="34" charset="0"/>
            </a:endParaRPr>
          </a:p>
        </p:txBody>
      </p:sp>
      <p:sp>
        <p:nvSpPr>
          <p:cNvPr id="6" name="文字方塊 5"/>
          <p:cNvSpPr txBox="1"/>
          <p:nvPr/>
        </p:nvSpPr>
        <p:spPr>
          <a:xfrm>
            <a:off x="2625205" y="1018384"/>
            <a:ext cx="1448602" cy="40011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p:spPr>
        <p:txBody>
          <a:bodyPr wrap="none" rtlCol="0">
            <a:spAutoFit/>
          </a:bodyPr>
          <a:lstStyle/>
          <a:p>
            <a:pPr algn="ctr"/>
            <a:r>
              <a:rPr lang="en-US" altLang="zh-CN" sz="2000" b="1" dirty="0" smtClean="0">
                <a:solidFill>
                  <a:schemeClr val="bg1"/>
                </a:solidFill>
                <a:latin typeface="Calibri" pitchFamily="34" charset="0"/>
                <a:cs typeface="Calibri" pitchFamily="34" charset="0"/>
              </a:rPr>
              <a:t>Measurable</a:t>
            </a:r>
            <a:endParaRPr lang="zh-TW" altLang="en-US" sz="2000" b="1" dirty="0">
              <a:solidFill>
                <a:schemeClr val="bg1"/>
              </a:solidFill>
              <a:latin typeface="Calibri" pitchFamily="34" charset="0"/>
              <a:cs typeface="Calibri" pitchFamily="34" charset="0"/>
            </a:endParaRPr>
          </a:p>
        </p:txBody>
      </p:sp>
      <p:sp>
        <p:nvSpPr>
          <p:cNvPr id="7" name="文字方塊 6"/>
          <p:cNvSpPr txBox="1"/>
          <p:nvPr/>
        </p:nvSpPr>
        <p:spPr>
          <a:xfrm>
            <a:off x="4323156" y="1018384"/>
            <a:ext cx="1286955" cy="40011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p:spPr>
        <p:txBody>
          <a:bodyPr wrap="none" rtlCol="0">
            <a:spAutoFit/>
          </a:bodyPr>
          <a:lstStyle/>
          <a:p>
            <a:pPr algn="ctr"/>
            <a:r>
              <a:rPr lang="en-US" altLang="zh-CN" sz="2000" b="1" dirty="0" smtClean="0">
                <a:solidFill>
                  <a:schemeClr val="bg1"/>
                </a:solidFill>
                <a:latin typeface="Calibri" pitchFamily="34" charset="0"/>
                <a:cs typeface="Calibri" pitchFamily="34" charset="0"/>
              </a:rPr>
              <a:t>Attainable</a:t>
            </a:r>
            <a:endParaRPr lang="zh-TW" altLang="en-US" sz="2000" b="1" dirty="0">
              <a:solidFill>
                <a:schemeClr val="bg1"/>
              </a:solidFill>
              <a:latin typeface="Calibri" pitchFamily="34" charset="0"/>
              <a:cs typeface="Calibri" pitchFamily="34" charset="0"/>
            </a:endParaRPr>
          </a:p>
        </p:txBody>
      </p:sp>
      <p:sp>
        <p:nvSpPr>
          <p:cNvPr id="8" name="文字方塊 7"/>
          <p:cNvSpPr txBox="1"/>
          <p:nvPr/>
        </p:nvSpPr>
        <p:spPr>
          <a:xfrm>
            <a:off x="5841571" y="1018384"/>
            <a:ext cx="1114408" cy="40011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p:spPr>
        <p:txBody>
          <a:bodyPr wrap="none" rtlCol="0">
            <a:spAutoFit/>
          </a:bodyPr>
          <a:lstStyle/>
          <a:p>
            <a:pPr algn="ctr"/>
            <a:r>
              <a:rPr lang="en-US" altLang="zh-CN" sz="2000" b="1" dirty="0" smtClean="0">
                <a:solidFill>
                  <a:schemeClr val="bg1"/>
                </a:solidFill>
                <a:latin typeface="Calibri" pitchFamily="34" charset="0"/>
                <a:cs typeface="Calibri" pitchFamily="34" charset="0"/>
              </a:rPr>
              <a:t>Relevant</a:t>
            </a:r>
            <a:endParaRPr lang="zh-TW" altLang="en-US" sz="2000" b="1" dirty="0">
              <a:solidFill>
                <a:schemeClr val="bg1"/>
              </a:solidFill>
              <a:latin typeface="Calibri" pitchFamily="34" charset="0"/>
              <a:cs typeface="Calibri" pitchFamily="34" charset="0"/>
            </a:endParaRPr>
          </a:p>
        </p:txBody>
      </p:sp>
      <p:sp>
        <p:nvSpPr>
          <p:cNvPr id="9" name="文字方塊 8"/>
          <p:cNvSpPr txBox="1"/>
          <p:nvPr/>
        </p:nvSpPr>
        <p:spPr>
          <a:xfrm>
            <a:off x="7244569" y="1020163"/>
            <a:ext cx="1425390" cy="40011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p:spPr>
        <p:txBody>
          <a:bodyPr wrap="none" rtlCol="0">
            <a:spAutoFit/>
          </a:bodyPr>
          <a:lstStyle/>
          <a:p>
            <a:pPr algn="ctr"/>
            <a:r>
              <a:rPr lang="en-US" altLang="zh-CN" sz="2000" b="1" dirty="0" smtClean="0">
                <a:solidFill>
                  <a:schemeClr val="bg1"/>
                </a:solidFill>
                <a:latin typeface="Calibri" pitchFamily="34" charset="0"/>
                <a:cs typeface="Calibri" pitchFamily="34" charset="0"/>
              </a:rPr>
              <a:t>Time-based</a:t>
            </a:r>
            <a:endParaRPr lang="zh-TW" altLang="en-US" sz="2000" b="1" dirty="0">
              <a:solidFill>
                <a:schemeClr val="bg1"/>
              </a:solidFill>
              <a:latin typeface="Calibri" pitchFamily="34" charset="0"/>
              <a:cs typeface="Calibri" pitchFamily="34" charset="0"/>
            </a:endParaRPr>
          </a:p>
        </p:txBody>
      </p:sp>
      <p:sp>
        <p:nvSpPr>
          <p:cNvPr id="10" name="文字方塊 9"/>
          <p:cNvSpPr txBox="1"/>
          <p:nvPr/>
        </p:nvSpPr>
        <p:spPr>
          <a:xfrm>
            <a:off x="1236714" y="1694329"/>
            <a:ext cx="1171954" cy="646331"/>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提升客戶對產品了解程度和產品生命週期</a:t>
            </a:r>
            <a:endParaRPr lang="zh-TW" altLang="en-US" sz="1200" dirty="0">
              <a:latin typeface="微軟正黑體" pitchFamily="34" charset="-120"/>
              <a:ea typeface="微軟正黑體" pitchFamily="34" charset="-120"/>
            </a:endParaRPr>
          </a:p>
        </p:txBody>
      </p:sp>
      <p:sp>
        <p:nvSpPr>
          <p:cNvPr id="12" name="文字方塊 11"/>
          <p:cNvSpPr txBox="1"/>
          <p:nvPr/>
        </p:nvSpPr>
        <p:spPr>
          <a:xfrm>
            <a:off x="80682" y="1863605"/>
            <a:ext cx="1027580" cy="30777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p:spPr>
        <p:txBody>
          <a:bodyPr wrap="square" rtlCol="0">
            <a:spAutoFit/>
          </a:bodyPr>
          <a:lstStyle/>
          <a:p>
            <a:pPr algn="ctr"/>
            <a:r>
              <a:rPr lang="zh-CN" altLang="en-US" sz="1400" b="1" dirty="0" smtClean="0">
                <a:latin typeface="微軟正黑體" pitchFamily="34" charset="-120"/>
                <a:ea typeface="微軟正黑體" pitchFamily="34" charset="-120"/>
              </a:rPr>
              <a:t>元件推廣</a:t>
            </a:r>
            <a:endParaRPr lang="zh-TW" altLang="en-US" sz="1400" b="1" dirty="0">
              <a:latin typeface="微軟正黑體" pitchFamily="34" charset="-120"/>
              <a:ea typeface="微軟正黑體" pitchFamily="34" charset="-120"/>
            </a:endParaRPr>
          </a:p>
        </p:txBody>
      </p:sp>
      <p:sp>
        <p:nvSpPr>
          <p:cNvPr id="13" name="文字方塊 12"/>
          <p:cNvSpPr txBox="1"/>
          <p:nvPr/>
        </p:nvSpPr>
        <p:spPr>
          <a:xfrm>
            <a:off x="2394765" y="1663550"/>
            <a:ext cx="1909482" cy="830997"/>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完成對客戶的培訓，培訓完畢後會有測驗驗收，成績需達</a:t>
            </a:r>
            <a:r>
              <a:rPr lang="en-US" altLang="zh-CN" sz="1200" dirty="0" smtClean="0">
                <a:latin typeface="微軟正黑體" pitchFamily="34" charset="-120"/>
                <a:ea typeface="微軟正黑體" pitchFamily="34" charset="-120"/>
              </a:rPr>
              <a:t>80</a:t>
            </a:r>
            <a:r>
              <a:rPr lang="zh-CN" altLang="en-US" sz="1200" dirty="0" smtClean="0">
                <a:latin typeface="微軟正黑體" pitchFamily="34" charset="-120"/>
                <a:ea typeface="微軟正黑體" pitchFamily="34" charset="-120"/>
              </a:rPr>
              <a:t>分，未達成再安排時間再次培訓</a:t>
            </a:r>
            <a:endParaRPr lang="zh-TW" altLang="en-US" sz="1200" dirty="0">
              <a:latin typeface="微軟正黑體" pitchFamily="34" charset="-120"/>
              <a:ea typeface="微軟正黑體" pitchFamily="34" charset="-120"/>
            </a:endParaRPr>
          </a:p>
        </p:txBody>
      </p:sp>
      <p:sp>
        <p:nvSpPr>
          <p:cNvPr id="14" name="文字方塊 13"/>
          <p:cNvSpPr txBox="1"/>
          <p:nvPr/>
        </p:nvSpPr>
        <p:spPr>
          <a:xfrm>
            <a:off x="4380656" y="1694329"/>
            <a:ext cx="1171954" cy="646331"/>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安排線上培訓，由公司</a:t>
            </a:r>
            <a:r>
              <a:rPr lang="en-US" altLang="zh-CN" sz="1200" dirty="0" smtClean="0">
                <a:latin typeface="微軟正黑體" pitchFamily="34" charset="-120"/>
                <a:ea typeface="微軟正黑體" pitchFamily="34" charset="-120"/>
              </a:rPr>
              <a:t>PM</a:t>
            </a:r>
            <a:r>
              <a:rPr lang="zh-CN" altLang="en-US" sz="1200" dirty="0" smtClean="0">
                <a:latin typeface="微軟正黑體" pitchFamily="34" charset="-120"/>
                <a:ea typeface="微軟正黑體" pitchFamily="34" charset="-120"/>
              </a:rPr>
              <a:t>講師授課</a:t>
            </a:r>
            <a:endParaRPr lang="zh-TW" altLang="en-US" sz="1200" dirty="0">
              <a:latin typeface="微軟正黑體" pitchFamily="34" charset="-120"/>
              <a:ea typeface="微軟正黑體" pitchFamily="34" charset="-120"/>
            </a:endParaRPr>
          </a:p>
        </p:txBody>
      </p:sp>
      <p:sp>
        <p:nvSpPr>
          <p:cNvPr id="15" name="文字方塊 14"/>
          <p:cNvSpPr txBox="1"/>
          <p:nvPr/>
        </p:nvSpPr>
        <p:spPr>
          <a:xfrm>
            <a:off x="5812798" y="1694329"/>
            <a:ext cx="1171954" cy="830997"/>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面向終端客戶時更能凸顯公司產品特色與服務品質</a:t>
            </a:r>
            <a:endParaRPr lang="zh-TW" altLang="en-US" sz="1200" dirty="0">
              <a:latin typeface="微軟正黑體" pitchFamily="34" charset="-120"/>
              <a:ea typeface="微軟正黑體" pitchFamily="34" charset="-120"/>
            </a:endParaRPr>
          </a:p>
        </p:txBody>
      </p:sp>
      <p:sp>
        <p:nvSpPr>
          <p:cNvPr id="16" name="文字方塊 15"/>
          <p:cNvSpPr txBox="1"/>
          <p:nvPr/>
        </p:nvSpPr>
        <p:spPr>
          <a:xfrm>
            <a:off x="7371287" y="1694327"/>
            <a:ext cx="1171954" cy="461665"/>
          </a:xfrm>
          <a:prstGeom prst="rect">
            <a:avLst/>
          </a:prstGeom>
          <a:noFill/>
        </p:spPr>
        <p:txBody>
          <a:bodyPr wrap="square" rtlCol="0">
            <a:spAutoFit/>
          </a:bodyPr>
          <a:lstStyle/>
          <a:p>
            <a:r>
              <a:rPr lang="en-US" altLang="zh-CN" sz="1200" dirty="0" smtClean="0">
                <a:latin typeface="微軟正黑體" pitchFamily="34" charset="-120"/>
                <a:ea typeface="微軟正黑體" pitchFamily="34" charset="-120"/>
              </a:rPr>
              <a:t>2021Q1</a:t>
            </a:r>
            <a:r>
              <a:rPr lang="zh-CN" altLang="en-US" sz="1200" dirty="0" smtClean="0">
                <a:latin typeface="微軟正黑體" pitchFamily="34" charset="-120"/>
                <a:ea typeface="微軟正黑體" pitchFamily="34" charset="-120"/>
              </a:rPr>
              <a:t>底前完成</a:t>
            </a:r>
            <a:endParaRPr lang="zh-TW" altLang="en-US" sz="1200" dirty="0">
              <a:latin typeface="微軟正黑體" pitchFamily="34" charset="-120"/>
              <a:ea typeface="微軟正黑體" pitchFamily="34" charset="-120"/>
            </a:endParaRPr>
          </a:p>
        </p:txBody>
      </p:sp>
      <p:sp>
        <p:nvSpPr>
          <p:cNvPr id="17" name="文字方塊 16"/>
          <p:cNvSpPr txBox="1"/>
          <p:nvPr/>
        </p:nvSpPr>
        <p:spPr>
          <a:xfrm>
            <a:off x="1236714" y="2886635"/>
            <a:ext cx="1171954" cy="646331"/>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俄羅斯市場元件銷售額成長</a:t>
            </a:r>
            <a:r>
              <a:rPr lang="en-US" altLang="zh-CN" sz="1200" dirty="0" smtClean="0">
                <a:latin typeface="微軟正黑體" pitchFamily="34" charset="-120"/>
                <a:ea typeface="微軟正黑體" pitchFamily="34" charset="-120"/>
              </a:rPr>
              <a:t>10%</a:t>
            </a:r>
            <a:endParaRPr lang="zh-TW" altLang="en-US" sz="1200" dirty="0">
              <a:latin typeface="微軟正黑體" pitchFamily="34" charset="-120"/>
              <a:ea typeface="微軟正黑體" pitchFamily="34" charset="-120"/>
            </a:endParaRPr>
          </a:p>
        </p:txBody>
      </p:sp>
      <p:sp>
        <p:nvSpPr>
          <p:cNvPr id="18" name="文字方塊 17"/>
          <p:cNvSpPr txBox="1"/>
          <p:nvPr/>
        </p:nvSpPr>
        <p:spPr>
          <a:xfrm>
            <a:off x="80682" y="3055911"/>
            <a:ext cx="1027580" cy="2616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8100000" scaled="1"/>
            <a:tileRect/>
          </a:gradFill>
        </p:spPr>
        <p:txBody>
          <a:bodyPr wrap="square" rtlCol="0">
            <a:spAutoFit/>
          </a:bodyPr>
          <a:lstStyle/>
          <a:p>
            <a:pPr algn="ctr"/>
            <a:r>
              <a:rPr lang="zh-CN" altLang="en-US" sz="1100" b="1" dirty="0" smtClean="0">
                <a:latin typeface="微軟正黑體" pitchFamily="34" charset="-120"/>
                <a:ea typeface="微軟正黑體" pitchFamily="34" charset="-120"/>
              </a:rPr>
              <a:t>元件出貨提升</a:t>
            </a:r>
            <a:endParaRPr lang="zh-TW" altLang="en-US" sz="1100" b="1" dirty="0">
              <a:latin typeface="微軟正黑體" pitchFamily="34" charset="-120"/>
              <a:ea typeface="微軟正黑體" pitchFamily="34" charset="-120"/>
            </a:endParaRPr>
          </a:p>
        </p:txBody>
      </p:sp>
      <p:sp>
        <p:nvSpPr>
          <p:cNvPr id="19" name="文字方塊 18"/>
          <p:cNvSpPr txBox="1"/>
          <p:nvPr/>
        </p:nvSpPr>
        <p:spPr>
          <a:xfrm>
            <a:off x="2394765" y="2855856"/>
            <a:ext cx="1909482" cy="461665"/>
          </a:xfrm>
          <a:prstGeom prst="rect">
            <a:avLst/>
          </a:prstGeom>
          <a:noFill/>
        </p:spPr>
        <p:txBody>
          <a:bodyPr wrap="square" rtlCol="0">
            <a:spAutoFit/>
          </a:bodyPr>
          <a:lstStyle/>
          <a:p>
            <a:r>
              <a:rPr lang="en-US" altLang="zh-TW" sz="1200" dirty="0" smtClean="0">
                <a:latin typeface="微軟正黑體" pitchFamily="34" charset="-120"/>
                <a:ea typeface="微軟正黑體" pitchFamily="34" charset="-120"/>
              </a:rPr>
              <a:t>2020</a:t>
            </a:r>
            <a:r>
              <a:rPr lang="zh-CN" altLang="en-US" sz="1200" dirty="0" smtClean="0">
                <a:latin typeface="微軟正黑體" pitchFamily="34" charset="-120"/>
                <a:ea typeface="微軟正黑體" pitchFamily="34" charset="-120"/>
              </a:rPr>
              <a:t>年總金額為</a:t>
            </a:r>
            <a:r>
              <a:rPr lang="en-US" altLang="zh-CN" sz="1200" dirty="0" smtClean="0">
                <a:latin typeface="微軟正黑體" pitchFamily="34" charset="-120"/>
                <a:ea typeface="微軟正黑體" pitchFamily="34" charset="-120"/>
              </a:rPr>
              <a:t>428</a:t>
            </a:r>
            <a:r>
              <a:rPr lang="zh-CN" altLang="en-US" sz="1200" dirty="0" smtClean="0">
                <a:latin typeface="微軟正黑體" pitchFamily="34" charset="-120"/>
                <a:ea typeface="微軟正黑體" pitchFamily="34" charset="-120"/>
              </a:rPr>
              <a:t>萬，</a:t>
            </a:r>
            <a:r>
              <a:rPr lang="en-US" altLang="zh-CN" sz="1200" dirty="0" smtClean="0">
                <a:latin typeface="微軟正黑體" pitchFamily="34" charset="-120"/>
                <a:ea typeface="微軟正黑體" pitchFamily="34" charset="-120"/>
              </a:rPr>
              <a:t>2021</a:t>
            </a:r>
            <a:r>
              <a:rPr lang="zh-CN" altLang="en-US" sz="1200" dirty="0" smtClean="0">
                <a:latin typeface="微軟正黑體" pitchFamily="34" charset="-120"/>
                <a:ea typeface="微軟正黑體" pitchFamily="34" charset="-120"/>
              </a:rPr>
              <a:t>年提升至</a:t>
            </a:r>
            <a:r>
              <a:rPr lang="en-US" altLang="zh-CN" sz="1200" dirty="0" smtClean="0">
                <a:latin typeface="微軟正黑體" pitchFamily="34" charset="-120"/>
                <a:ea typeface="微軟正黑體" pitchFamily="34" charset="-120"/>
              </a:rPr>
              <a:t>480</a:t>
            </a:r>
            <a:r>
              <a:rPr lang="zh-CN" altLang="en-US" sz="1200" dirty="0" smtClean="0">
                <a:latin typeface="微軟正黑體" pitchFamily="34" charset="-120"/>
                <a:ea typeface="微軟正黑體" pitchFamily="34" charset="-120"/>
              </a:rPr>
              <a:t>萬。</a:t>
            </a:r>
            <a:endParaRPr lang="zh-TW" altLang="en-US" sz="1200" dirty="0">
              <a:latin typeface="微軟正黑體" pitchFamily="34" charset="-120"/>
              <a:ea typeface="微軟正黑體" pitchFamily="34" charset="-120"/>
            </a:endParaRPr>
          </a:p>
        </p:txBody>
      </p:sp>
      <p:sp>
        <p:nvSpPr>
          <p:cNvPr id="20" name="文字方塊 19"/>
          <p:cNvSpPr txBox="1"/>
          <p:nvPr/>
        </p:nvSpPr>
        <p:spPr>
          <a:xfrm>
            <a:off x="4380656" y="2886635"/>
            <a:ext cx="1171954" cy="1569660"/>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目前</a:t>
            </a:r>
            <a:r>
              <a:rPr lang="en-US" altLang="zh-CN" sz="1200" dirty="0" smtClean="0">
                <a:latin typeface="微軟正黑體" pitchFamily="34" charset="-120"/>
                <a:ea typeface="微軟正黑體" pitchFamily="34" charset="-120"/>
              </a:rPr>
              <a:t>MT-SYSTEM</a:t>
            </a:r>
            <a:r>
              <a:rPr lang="zh-CN" altLang="en-US" sz="1200" dirty="0" smtClean="0">
                <a:latin typeface="微軟正黑體" pitchFamily="34" charset="-120"/>
                <a:ea typeface="微軟正黑體" pitchFamily="34" charset="-120"/>
              </a:rPr>
              <a:t>已</a:t>
            </a:r>
            <a:r>
              <a:rPr lang="zh-CN" altLang="en-US" sz="1200" dirty="0">
                <a:latin typeface="微軟正黑體" pitchFamily="34" charset="-120"/>
                <a:ea typeface="微軟正黑體" pitchFamily="34" charset="-120"/>
              </a:rPr>
              <a:t>送</a:t>
            </a:r>
            <a:r>
              <a:rPr lang="zh-CN" altLang="en-US" sz="1200" dirty="0" smtClean="0">
                <a:latin typeface="微軟正黑體" pitchFamily="34" charset="-120"/>
                <a:ea typeface="微軟正黑體" pitchFamily="34" charset="-120"/>
              </a:rPr>
              <a:t>樣新客戶測試並取得良好反饋，並將嘗試向現有天線客戶推薦帶入我司產品</a:t>
            </a:r>
            <a:endParaRPr lang="zh-TW" altLang="en-US" sz="1200" dirty="0">
              <a:latin typeface="微軟正黑體" pitchFamily="34" charset="-120"/>
              <a:ea typeface="微軟正黑體" pitchFamily="34" charset="-120"/>
            </a:endParaRPr>
          </a:p>
        </p:txBody>
      </p:sp>
      <p:sp>
        <p:nvSpPr>
          <p:cNvPr id="21" name="文字方塊 20"/>
          <p:cNvSpPr txBox="1"/>
          <p:nvPr/>
        </p:nvSpPr>
        <p:spPr>
          <a:xfrm>
            <a:off x="5812798" y="2886635"/>
            <a:ext cx="1171954" cy="1384995"/>
          </a:xfrm>
          <a:prstGeom prst="rect">
            <a:avLst/>
          </a:prstGeom>
          <a:noFill/>
        </p:spPr>
        <p:txBody>
          <a:bodyPr wrap="square" rtlCol="0">
            <a:spAutoFit/>
          </a:bodyPr>
          <a:lstStyle/>
          <a:p>
            <a:r>
              <a:rPr lang="zh-CN" altLang="en-US" sz="1200" dirty="0" smtClean="0">
                <a:latin typeface="微軟正黑體" pitchFamily="34" charset="-120"/>
                <a:ea typeface="微軟正黑體" pitchFamily="34" charset="-120"/>
              </a:rPr>
              <a:t>接受產品訓練之後，在疫情時代缺乏原廠陪同拜訪之下，可以更完整的回覆客戶的需求</a:t>
            </a:r>
            <a:endParaRPr lang="zh-TW" altLang="en-US" sz="1200" dirty="0">
              <a:latin typeface="微軟正黑體" pitchFamily="34" charset="-120"/>
              <a:ea typeface="微軟正黑體" pitchFamily="34" charset="-120"/>
            </a:endParaRPr>
          </a:p>
        </p:txBody>
      </p:sp>
      <p:sp>
        <p:nvSpPr>
          <p:cNvPr id="22" name="文字方塊 21"/>
          <p:cNvSpPr txBox="1"/>
          <p:nvPr/>
        </p:nvSpPr>
        <p:spPr>
          <a:xfrm>
            <a:off x="7371287" y="2886633"/>
            <a:ext cx="1171954" cy="461665"/>
          </a:xfrm>
          <a:prstGeom prst="rect">
            <a:avLst/>
          </a:prstGeom>
          <a:noFill/>
        </p:spPr>
        <p:txBody>
          <a:bodyPr wrap="square" rtlCol="0">
            <a:spAutoFit/>
          </a:bodyPr>
          <a:lstStyle/>
          <a:p>
            <a:r>
              <a:rPr lang="en-US" altLang="zh-CN" sz="1200" dirty="0" smtClean="0">
                <a:latin typeface="微軟正黑體" pitchFamily="34" charset="-120"/>
                <a:ea typeface="微軟正黑體" pitchFamily="34" charset="-120"/>
              </a:rPr>
              <a:t>2021Q3</a:t>
            </a:r>
            <a:r>
              <a:rPr lang="zh-CN" altLang="en-US" sz="1200" dirty="0" smtClean="0">
                <a:latin typeface="微軟正黑體" pitchFamily="34" charset="-120"/>
                <a:ea typeface="微軟正黑體" pitchFamily="34" charset="-120"/>
              </a:rPr>
              <a:t>前可以看到成效</a:t>
            </a:r>
            <a:endParaRPr lang="zh-TW" altLang="en-US" sz="1200" dirty="0">
              <a:latin typeface="微軟正黑體" pitchFamily="34" charset="-120"/>
              <a:ea typeface="微軟正黑體" pitchFamily="34" charset="-120"/>
            </a:endParaRPr>
          </a:p>
        </p:txBody>
      </p:sp>
    </p:spTree>
    <p:extLst>
      <p:ext uri="{BB962C8B-B14F-4D97-AF65-F5344CB8AC3E}">
        <p14:creationId xmlns:p14="http://schemas.microsoft.com/office/powerpoint/2010/main" val="4107187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礎">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864</TotalTime>
  <Words>152</Words>
  <Application>Microsoft Office PowerPoint</Application>
  <PresentationFormat>如螢幕大小 (16:9)</PresentationFormat>
  <Paragraphs>18</Paragraphs>
  <Slides>1</Slides>
  <Notes>0</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基礎</vt:lpstr>
      <vt:lpstr>Russia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term</dc:creator>
  <cp:lastModifiedBy>KaiHsu [許凱智]</cp:lastModifiedBy>
  <cp:revision>57</cp:revision>
  <dcterms:created xsi:type="dcterms:W3CDTF">2017-06-29T07:30:46Z</dcterms:created>
  <dcterms:modified xsi:type="dcterms:W3CDTF">2020-11-06T09:35:22Z</dcterms:modified>
</cp:coreProperties>
</file>