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67" r:id="rId2"/>
    <p:sldId id="265" r:id="rId3"/>
    <p:sldId id="269" r:id="rId4"/>
    <p:sldId id="268" r:id="rId5"/>
    <p:sldId id="270" r:id="rId6"/>
    <p:sldId id="271" r:id="rId7"/>
    <p:sldId id="272" r:id="rId8"/>
    <p:sldId id="273" r:id="rId9"/>
    <p:sldId id="274" r:id="rId10"/>
    <p:sldId id="261" r:id="rId11"/>
    <p:sldId id="275" r:id="rId12"/>
    <p:sldId id="276" r:id="rId13"/>
    <p:sldId id="277" r:id="rId14"/>
    <p:sldId id="278" r:id="rId15"/>
    <p:sldId id="279" r:id="rId16"/>
    <p:sldId id="280" r:id="rId17"/>
    <p:sldId id="281" r:id="rId18"/>
    <p:sldId id="282" r:id="rId19"/>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F42"/>
    <a:srgbClr val="C51F44"/>
    <a:srgbClr val="F78C21"/>
    <a:srgbClr val="F644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00" autoAdjust="0"/>
    <p:restoredTop sz="97327" autoAdjust="0"/>
  </p:normalViewPr>
  <p:slideViewPr>
    <p:cSldViewPr snapToGrid="0">
      <p:cViewPr varScale="1">
        <p:scale>
          <a:sx n="106" d="100"/>
          <a:sy n="106" d="100"/>
        </p:scale>
        <p:origin x="-1026"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90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634D3E-D6A5-4651-981A-EF58795D686E}" type="datetimeFigureOut">
              <a:rPr lang="zh-TW" altLang="en-US" smtClean="0"/>
              <a:t>2020/10/28</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4CC03F-68C1-483B-9FED-D589274BFEAC}" type="slidenum">
              <a:rPr lang="zh-TW" altLang="en-US" smtClean="0"/>
              <a:t>‹#›</a:t>
            </a:fld>
            <a:endParaRPr lang="zh-TW" altLang="en-US"/>
          </a:p>
        </p:txBody>
      </p:sp>
    </p:spTree>
    <p:extLst>
      <p:ext uri="{BB962C8B-B14F-4D97-AF65-F5344CB8AC3E}">
        <p14:creationId xmlns:p14="http://schemas.microsoft.com/office/powerpoint/2010/main" val="2294231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EDD0BD-705F-41FD-B427-419C9C9B716F}" type="datetimeFigureOut">
              <a:rPr lang="zh-TW" altLang="en-US" smtClean="0"/>
              <a:t>2020/10/28</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3255FC-75D4-490D-88CB-4AD4FAE548D1}" type="slidenum">
              <a:rPr lang="zh-TW" altLang="en-US" smtClean="0"/>
              <a:t>‹#›</a:t>
            </a:fld>
            <a:endParaRPr lang="zh-TW" altLang="en-US"/>
          </a:p>
        </p:txBody>
      </p:sp>
    </p:spTree>
    <p:extLst>
      <p:ext uri="{BB962C8B-B14F-4D97-AF65-F5344CB8AC3E}">
        <p14:creationId xmlns:p14="http://schemas.microsoft.com/office/powerpoint/2010/main" val="338850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投影片封面">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25072"/>
            <a:ext cx="8286447" cy="2575378"/>
          </a:xfrm>
        </p:spPr>
        <p:txBody>
          <a:bodyPr anchor="ctr">
            <a:noAutofit/>
          </a:bodyPr>
          <a:lstStyle>
            <a:lvl1pPr>
              <a:lnSpc>
                <a:spcPct val="100000"/>
              </a:lnSpc>
              <a:defRPr sz="4000" spc="-80" baseline="0">
                <a:solidFill>
                  <a:schemeClr val="tx1"/>
                </a:solidFill>
                <a:latin typeface="+mn-ea"/>
                <a:ea typeface="+mn-ea"/>
                <a:cs typeface="Gen Shin Gothic Medium" pitchFamily="34" charset="-120"/>
              </a:defRPr>
            </a:lvl1pPr>
          </a:lstStyle>
          <a:p>
            <a:r>
              <a:rPr lang="zh-TW" altLang="en-US" dirty="0" smtClean="0"/>
              <a:t>按一下以編輯母片標題樣式</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none" spc="120" baseline="0">
                <a:solidFill>
                  <a:srgbClr val="C51042"/>
                </a:solidFill>
                <a:latin typeface="+mj-ea"/>
                <a:ea typeface="+mj-ea"/>
                <a:cs typeface="Noto Sans CJK TC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 </a:t>
            </a:r>
            <a:r>
              <a:rPr lang="zh-TW" altLang="en-US" dirty="0" smtClean="0"/>
              <a:t>按一下以編輯母片子標題樣式</a:t>
            </a:r>
            <a:endParaRPr lang="en-US" dirty="0"/>
          </a:p>
        </p:txBody>
      </p:sp>
      <p:sp>
        <p:nvSpPr>
          <p:cNvPr id="9" name="Rectangle 8"/>
          <p:cNvSpPr/>
          <p:nvPr/>
        </p:nvSpPr>
        <p:spPr>
          <a:xfrm>
            <a:off x="9037636" y="3634740"/>
            <a:ext cx="142876" cy="1508760"/>
          </a:xfrm>
          <a:prstGeom prst="rect">
            <a:avLst/>
          </a:prstGeom>
          <a:solidFill>
            <a:srgbClr val="A5A6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p:cNvSpPr/>
          <p:nvPr/>
        </p:nvSpPr>
        <p:spPr>
          <a:xfrm>
            <a:off x="9037636" y="0"/>
            <a:ext cx="142876" cy="3634740"/>
          </a:xfrm>
          <a:prstGeom prst="rect">
            <a:avLst/>
          </a:prstGeom>
          <a:solidFill>
            <a:srgbClr val="C51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文字方塊 10"/>
          <p:cNvSpPr txBox="1"/>
          <p:nvPr userDrawn="1"/>
        </p:nvSpPr>
        <p:spPr>
          <a:xfrm>
            <a:off x="4494740" y="4877877"/>
            <a:ext cx="1171964" cy="246221"/>
          </a:xfrm>
          <a:prstGeom prst="rect">
            <a:avLst/>
          </a:prstGeom>
          <a:noFill/>
        </p:spPr>
        <p:txBody>
          <a:bodyPr wrap="square" rtlCol="0">
            <a:spAutoFit/>
          </a:bodyPr>
          <a:lstStyle/>
          <a:p>
            <a:fld id="{56F7DEA0-C3EC-46B2-9B57-DB84C1849BC5}" type="slidenum">
              <a:rPr lang="zh-TW" altLang="en-US" sz="1000">
                <a:solidFill>
                  <a:srgbClr val="000000"/>
                </a:solidFill>
                <a:latin typeface="Noto Sans CJK TC Regular" pitchFamily="34" charset="-120"/>
                <a:ea typeface="Noto Sans CJK TC Regular" pitchFamily="34" charset="-120"/>
              </a:rPr>
              <a:pPr/>
              <a:t>‹#›</a:t>
            </a:fld>
            <a:endParaRPr lang="zh-TW" altLang="en-US" sz="1000" dirty="0">
              <a:solidFill>
                <a:srgbClr val="000000"/>
              </a:solidFill>
              <a:latin typeface="Noto Sans CJK TC Regular" pitchFamily="34" charset="-120"/>
              <a:ea typeface="Noto Sans CJK TC Regular" pitchFamily="34" charset="-120"/>
            </a:endParaRPr>
          </a:p>
        </p:txBody>
      </p:sp>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49328" y="4753121"/>
            <a:ext cx="771144" cy="213360"/>
          </a:xfrm>
          <a:prstGeom prst="rect">
            <a:avLst/>
          </a:prstGeom>
        </p:spPr>
      </p:pic>
    </p:spTree>
    <p:extLst>
      <p:ext uri="{BB962C8B-B14F-4D97-AF65-F5344CB8AC3E}">
        <p14:creationId xmlns:p14="http://schemas.microsoft.com/office/powerpoint/2010/main" val="342364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區段標頭">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4000" b="1" cap="none" spc="-80" baseline="0">
                <a:solidFill>
                  <a:schemeClr val="tx1"/>
                </a:solidFill>
                <a:latin typeface="+mn-ea"/>
                <a:ea typeface="+mn-ea"/>
                <a:cs typeface="Gen Shin Gothic Medium" pitchFamily="34" charset="-120"/>
              </a:defRPr>
            </a:lvl1pPr>
          </a:lstStyle>
          <a:p>
            <a:r>
              <a:rPr lang="zh-TW" altLang="en-US" dirty="0" smtClean="0"/>
              <a:t>按一下以編輯母片標題樣式</a:t>
            </a:r>
            <a:endParaRPr lang="en-US" dirty="0"/>
          </a:p>
        </p:txBody>
      </p:sp>
    </p:spTree>
    <p:extLst>
      <p:ext uri="{BB962C8B-B14F-4D97-AF65-F5344CB8AC3E}">
        <p14:creationId xmlns:p14="http://schemas.microsoft.com/office/powerpoint/2010/main" val="352134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311724" y="114539"/>
            <a:ext cx="8489376" cy="633606"/>
          </a:xfrm>
        </p:spPr>
        <p:txBody>
          <a:bodyPr/>
          <a:lstStyle>
            <a:lvl1pPr>
              <a:defRPr>
                <a:latin typeface="+mn-ea"/>
                <a:ea typeface="+mn-ea"/>
                <a:cs typeface="Gen Shin Gothic Medium" pitchFamily="34" charset="-120"/>
              </a:defRPr>
            </a:lvl1pPr>
          </a:lstStyle>
          <a:p>
            <a:r>
              <a:rPr lang="zh-TW" altLang="en-US" dirty="0" smtClean="0"/>
              <a:t>按一下以編輯母片標題樣式</a:t>
            </a:r>
            <a:endParaRPr lang="en-US" dirty="0"/>
          </a:p>
        </p:txBody>
      </p:sp>
      <p:sp>
        <p:nvSpPr>
          <p:cNvPr id="3" name="Content Placeholder 2"/>
          <p:cNvSpPr>
            <a:spLocks noGrp="1"/>
          </p:cNvSpPr>
          <p:nvPr>
            <p:ph idx="1"/>
          </p:nvPr>
        </p:nvSpPr>
        <p:spPr>
          <a:xfrm>
            <a:off x="311727" y="883227"/>
            <a:ext cx="8364681" cy="3680223"/>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Tree>
    <p:extLst>
      <p:ext uri="{BB962C8B-B14F-4D97-AF65-F5344CB8AC3E}">
        <p14:creationId xmlns:p14="http://schemas.microsoft.com/office/powerpoint/2010/main" val="198918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Image 含標題的圖片 (以圖片為主要內容的簡報頁面)">
    <p:spTree>
      <p:nvGrpSpPr>
        <p:cNvPr id="1" name=""/>
        <p:cNvGrpSpPr/>
        <p:nvPr/>
      </p:nvGrpSpPr>
      <p:grpSpPr>
        <a:xfrm>
          <a:off x="0" y="0"/>
          <a:ext cx="0" cy="0"/>
          <a:chOff x="0" y="0"/>
          <a:chExt cx="0" cy="0"/>
        </a:xfrm>
      </p:grpSpPr>
      <p:sp>
        <p:nvSpPr>
          <p:cNvPr id="9" name="Rectangle 8"/>
          <p:cNvSpPr/>
          <p:nvPr/>
        </p:nvSpPr>
        <p:spPr>
          <a:xfrm>
            <a:off x="9001124" y="3634740"/>
            <a:ext cx="142876" cy="1508760"/>
          </a:xfrm>
          <a:prstGeom prst="rect">
            <a:avLst/>
          </a:prstGeom>
          <a:solidFill>
            <a:srgbClr val="C51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51042"/>
              </a:solidFill>
              <a:latin typeface="Noto Sans CJK TC Regular" pitchFamily="34" charset="-120"/>
              <a:ea typeface="Noto Sans CJK TC Regular" pitchFamily="34" charset="-120"/>
            </a:endParaRPr>
          </a:p>
        </p:txBody>
      </p:sp>
      <p:sp>
        <p:nvSpPr>
          <p:cNvPr id="3" name="Picture Placeholder 2"/>
          <p:cNvSpPr>
            <a:spLocks noGrp="1"/>
          </p:cNvSpPr>
          <p:nvPr>
            <p:ph type="pic" idx="1"/>
          </p:nvPr>
        </p:nvSpPr>
        <p:spPr>
          <a:xfrm>
            <a:off x="-1" y="0"/>
            <a:ext cx="9144001" cy="3634740"/>
          </a:xfrm>
          <a:solidFill>
            <a:schemeClr val="bg1">
              <a:lumMod val="75000"/>
            </a:schemeClr>
          </a:solidFill>
        </p:spPr>
        <p:txBody>
          <a:bodyPr/>
          <a:lstStyle>
            <a:lvl1pPr marL="0" indent="0">
              <a:buNone/>
              <a:defRPr sz="3200">
                <a:latin typeface="+mn-ea"/>
                <a:ea typeface="+mn-ea"/>
                <a:cs typeface="Gen Shin Gothic Medium"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dirty="0" smtClean="0"/>
              <a:t>將圖片拖曳至版面配置區或按一下圖示以新增</a:t>
            </a:r>
            <a:endParaRPr lang="en-US" dirty="0"/>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atin typeface="+mn-ea"/>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dirty="0" smtClean="0"/>
              <a:t>按一下以編輯母片文字樣式</a:t>
            </a:r>
          </a:p>
        </p:txBody>
      </p:sp>
      <p:sp>
        <p:nvSpPr>
          <p:cNvPr id="8" name="Title 7"/>
          <p:cNvSpPr>
            <a:spLocks noGrp="1"/>
          </p:cNvSpPr>
          <p:nvPr>
            <p:ph type="title"/>
          </p:nvPr>
        </p:nvSpPr>
        <p:spPr>
          <a:xfrm>
            <a:off x="457200" y="3714750"/>
            <a:ext cx="8153400" cy="571500"/>
          </a:xfrm>
        </p:spPr>
        <p:txBody>
          <a:bodyPr anchor="t">
            <a:normAutofit/>
          </a:bodyPr>
          <a:lstStyle>
            <a:lvl1pPr>
              <a:defRPr sz="3200">
                <a:solidFill>
                  <a:srgbClr val="C51042"/>
                </a:solidFill>
                <a:latin typeface="+mn-ea"/>
                <a:ea typeface="+mn-ea"/>
                <a:cs typeface="Gen Shin Gothic Medium" pitchFamily="34" charset="-120"/>
              </a:defRPr>
            </a:lvl1pPr>
          </a:lstStyle>
          <a:p>
            <a:r>
              <a:rPr lang="zh-TW" altLang="en-US" dirty="0" smtClean="0"/>
              <a:t>按一下以編輯母片標題樣式</a:t>
            </a:r>
            <a:endParaRPr lang="en-US" dirty="0"/>
          </a:p>
        </p:txBody>
      </p:sp>
      <p:sp>
        <p:nvSpPr>
          <p:cNvPr id="10" name="文字方塊 9"/>
          <p:cNvSpPr txBox="1"/>
          <p:nvPr userDrawn="1"/>
        </p:nvSpPr>
        <p:spPr>
          <a:xfrm>
            <a:off x="4494740" y="4877877"/>
            <a:ext cx="1171964" cy="246221"/>
          </a:xfrm>
          <a:prstGeom prst="rect">
            <a:avLst/>
          </a:prstGeom>
          <a:noFill/>
        </p:spPr>
        <p:txBody>
          <a:bodyPr wrap="square" rtlCol="0">
            <a:spAutoFit/>
          </a:bodyPr>
          <a:lstStyle/>
          <a:p>
            <a:fld id="{56F7DEA0-C3EC-46B2-9B57-DB84C1849BC5}" type="slidenum">
              <a:rPr lang="zh-TW" altLang="en-US" sz="1000">
                <a:solidFill>
                  <a:srgbClr val="000000"/>
                </a:solidFill>
                <a:latin typeface="Noto Sans CJK TC Regular" pitchFamily="34" charset="-120"/>
                <a:ea typeface="Noto Sans CJK TC Regular" pitchFamily="34" charset="-120"/>
              </a:rPr>
              <a:pPr/>
              <a:t>‹#›</a:t>
            </a:fld>
            <a:endParaRPr lang="zh-TW" altLang="en-US" sz="1000" dirty="0">
              <a:solidFill>
                <a:srgbClr val="000000"/>
              </a:solidFill>
              <a:latin typeface="Noto Sans CJK TC Regular" pitchFamily="34" charset="-120"/>
              <a:ea typeface="Noto Sans CJK TC Regular" pitchFamily="34" charset="-120"/>
            </a:endParaRPr>
          </a:p>
        </p:txBody>
      </p:sp>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49328" y="4753121"/>
            <a:ext cx="771144" cy="213360"/>
          </a:xfrm>
          <a:prstGeom prst="rect">
            <a:avLst/>
          </a:prstGeom>
        </p:spPr>
      </p:pic>
      <p:pic>
        <p:nvPicPr>
          <p:cNvPr id="11" name="圖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241" y="4639614"/>
            <a:ext cx="2636242" cy="367970"/>
          </a:xfrm>
          <a:prstGeom prst="rect">
            <a:avLst/>
          </a:prstGeom>
        </p:spPr>
      </p:pic>
      <p:pic>
        <p:nvPicPr>
          <p:cNvPr id="12" name="Picture 2" descr="C:\Users\yiwenchen\Desktop\WE CONNECT WE PROTECT.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t="36919"/>
          <a:stretch/>
        </p:blipFill>
        <p:spPr bwMode="auto">
          <a:xfrm>
            <a:off x="5912997" y="4834862"/>
            <a:ext cx="2002663" cy="13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9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簡報末頁">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5851"/>
            <a:ext cx="7772400" cy="2353540"/>
          </a:xfrm>
        </p:spPr>
        <p:txBody>
          <a:bodyPr anchor="ctr">
            <a:noAutofit/>
          </a:bodyPr>
          <a:lstStyle>
            <a:lvl1pPr algn="l">
              <a:lnSpc>
                <a:spcPct val="100000"/>
              </a:lnSpc>
              <a:defRPr sz="8800" b="1" cap="none" spc="-80" baseline="0">
                <a:solidFill>
                  <a:schemeClr val="tx1"/>
                </a:solidFill>
                <a:latin typeface="+mn-ea"/>
                <a:ea typeface="+mn-ea"/>
                <a:cs typeface="Gen Shin Gothic Medium" pitchFamily="34" charset="-120"/>
              </a:defRPr>
            </a:lvl1pPr>
          </a:lstStyle>
          <a:p>
            <a:r>
              <a:rPr lang="en-US" dirty="0" smtClean="0"/>
              <a:t>Thank you</a:t>
            </a:r>
            <a:endParaRPr lang="en-US" dirty="0"/>
          </a:p>
        </p:txBody>
      </p:sp>
      <p:sp>
        <p:nvSpPr>
          <p:cNvPr id="4" name="矩形 3"/>
          <p:cNvSpPr/>
          <p:nvPr userDrawn="1"/>
        </p:nvSpPr>
        <p:spPr>
          <a:xfrm>
            <a:off x="457198" y="3502343"/>
            <a:ext cx="7772402" cy="861774"/>
          </a:xfrm>
          <a:prstGeom prst="rect">
            <a:avLst/>
          </a:prstGeom>
        </p:spPr>
        <p:txBody>
          <a:bodyPr wrap="square" anchor="ctr">
            <a:spAutoFit/>
          </a:bodyPr>
          <a:lstStyle/>
          <a:p>
            <a:pPr>
              <a:defRPr/>
            </a:pPr>
            <a:r>
              <a:rPr lang="zh-TW" altLang="en-US" sz="1000" dirty="0">
                <a:solidFill>
                  <a:srgbClr val="000000"/>
                </a:solidFill>
                <a:latin typeface="+mn-ea"/>
                <a:ea typeface="+mn-ea"/>
              </a:rPr>
              <a:t>本資料均屬機密，僅供指定之收件人使用，未經寄件人許可不得揭露、複製或散佈本信件。</a:t>
            </a:r>
            <a:endParaRPr lang="en-US" altLang="zh-TW" sz="1000" dirty="0">
              <a:solidFill>
                <a:srgbClr val="000000"/>
              </a:solidFill>
              <a:latin typeface="+mn-ea"/>
              <a:ea typeface="+mn-ea"/>
            </a:endParaRPr>
          </a:p>
          <a:p>
            <a:pPr>
              <a:defRPr/>
            </a:pPr>
            <a:endParaRPr lang="en-US" altLang="zh-TW" sz="1000" dirty="0">
              <a:solidFill>
                <a:srgbClr val="000000"/>
              </a:solidFill>
              <a:latin typeface="+mn-ea"/>
              <a:ea typeface="+mn-ea"/>
            </a:endParaRPr>
          </a:p>
          <a:p>
            <a:pPr>
              <a:defRPr/>
            </a:pPr>
            <a:r>
              <a:rPr lang="en-US" altLang="zh-TW" sz="1000" dirty="0">
                <a:solidFill>
                  <a:srgbClr val="000000"/>
                </a:solidFill>
                <a:latin typeface="+mn-ea"/>
                <a:ea typeface="+mn-ea"/>
              </a:rPr>
              <a:t>This message and any attachments are confidential and may be legally privileged.  Any unauthorized review, use or distribution by anyone other than the intended  recipient is strictly prohibited. If you are not the intended recipient, please  immediately notify the sender, completely delete this documents, and destroy all copies. Your cooperation will be highly appreciated.</a:t>
            </a:r>
            <a:endParaRPr lang="zh-TW" altLang="en-US" sz="1000" dirty="0">
              <a:solidFill>
                <a:srgbClr val="000000"/>
              </a:solidFill>
              <a:latin typeface="+mn-ea"/>
              <a:ea typeface="+mn-ea"/>
            </a:endParaRPr>
          </a:p>
        </p:txBody>
      </p:sp>
    </p:spTree>
    <p:extLst>
      <p:ext uri="{BB962C8B-B14F-4D97-AF65-F5344CB8AC3E}">
        <p14:creationId xmlns:p14="http://schemas.microsoft.com/office/powerpoint/2010/main" val="3069889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336" y="114539"/>
            <a:ext cx="8437419" cy="633606"/>
          </a:xfrm>
          <a:prstGeom prst="rect">
            <a:avLst/>
          </a:prstGeom>
        </p:spPr>
        <p:txBody>
          <a:bodyPr vert="horz" lIns="91440" tIns="45720" rIns="91440" bIns="45720" rtlCol="0" anchor="t">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311727" y="872836"/>
            <a:ext cx="8427028" cy="3721787"/>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7" name="Rectangle 6"/>
          <p:cNvSpPr/>
          <p:nvPr/>
        </p:nvSpPr>
        <p:spPr>
          <a:xfrm>
            <a:off x="9001124" y="0"/>
            <a:ext cx="142876" cy="1028700"/>
          </a:xfrm>
          <a:prstGeom prst="rect">
            <a:avLst/>
          </a:prstGeom>
          <a:solidFill>
            <a:srgbClr val="A5A6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Rectangle 7"/>
          <p:cNvSpPr/>
          <p:nvPr/>
        </p:nvSpPr>
        <p:spPr>
          <a:xfrm>
            <a:off x="9001124" y="1028700"/>
            <a:ext cx="142876" cy="4114800"/>
          </a:xfrm>
          <a:prstGeom prst="rect">
            <a:avLst/>
          </a:prstGeom>
          <a:solidFill>
            <a:srgbClr val="C51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文字方塊 8"/>
          <p:cNvSpPr txBox="1"/>
          <p:nvPr userDrawn="1"/>
        </p:nvSpPr>
        <p:spPr>
          <a:xfrm>
            <a:off x="4494740" y="4877877"/>
            <a:ext cx="1171964" cy="246221"/>
          </a:xfrm>
          <a:prstGeom prst="rect">
            <a:avLst/>
          </a:prstGeom>
          <a:noFill/>
        </p:spPr>
        <p:txBody>
          <a:bodyPr wrap="square" rtlCol="0">
            <a:spAutoFit/>
          </a:bodyPr>
          <a:lstStyle/>
          <a:p>
            <a:fld id="{56F7DEA0-C3EC-46B2-9B57-DB84C1849BC5}" type="slidenum">
              <a:rPr lang="zh-TW" altLang="en-US" sz="1000">
                <a:solidFill>
                  <a:srgbClr val="000000"/>
                </a:solidFill>
                <a:latin typeface="Noto Sans CJK TC Regular" pitchFamily="34" charset="-120"/>
                <a:ea typeface="Noto Sans CJK TC Regular" pitchFamily="34" charset="-120"/>
              </a:rPr>
              <a:pPr/>
              <a:t>‹#›</a:t>
            </a:fld>
            <a:endParaRPr lang="zh-TW" altLang="en-US" sz="1000" dirty="0">
              <a:solidFill>
                <a:srgbClr val="000000"/>
              </a:solidFill>
              <a:latin typeface="Noto Sans CJK TC Regular" pitchFamily="34" charset="-120"/>
              <a:ea typeface="Noto Sans CJK TC Regular" pitchFamily="34" charset="-120"/>
            </a:endParaRPr>
          </a:p>
        </p:txBody>
      </p:sp>
      <p:pic>
        <p:nvPicPr>
          <p:cNvPr id="10" name="圖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049328" y="4753121"/>
            <a:ext cx="771144" cy="213360"/>
          </a:xfrm>
          <a:prstGeom prst="rect">
            <a:avLst/>
          </a:prstGeom>
        </p:spPr>
      </p:pic>
      <p:pic>
        <p:nvPicPr>
          <p:cNvPr id="13" name="圖片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03241" y="4614675"/>
            <a:ext cx="2636242" cy="367970"/>
          </a:xfrm>
          <a:prstGeom prst="rect">
            <a:avLst/>
          </a:prstGeom>
        </p:spPr>
      </p:pic>
      <p:pic>
        <p:nvPicPr>
          <p:cNvPr id="1026" name="Picture 2" descr="C:\Users\yiwenchen\Desktop\WE CONNECT WE PROTECT.jpg"/>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rcRect t="36919"/>
          <a:stretch/>
        </p:blipFill>
        <p:spPr bwMode="auto">
          <a:xfrm>
            <a:off x="5912997" y="4834862"/>
            <a:ext cx="2002663" cy="13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70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p:txStyles>
    <p:titleStyle>
      <a:lvl1pPr algn="l" defTabSz="914400" rtl="0" eaLnBrk="1" latinLnBrk="0" hangingPunct="1">
        <a:spcBef>
          <a:spcPct val="0"/>
        </a:spcBef>
        <a:buNone/>
        <a:defRPr sz="3600" b="1" kern="1200" cap="none" spc="-60" baseline="0">
          <a:solidFill>
            <a:srgbClr val="C51042"/>
          </a:solidFill>
          <a:latin typeface="+mn-ea"/>
          <a:ea typeface="+mn-ea"/>
          <a:cs typeface="Gen Shin Gothic Medium" pitchFamily="34" charset="-120"/>
        </a:defRPr>
      </a:lvl1pPr>
    </p:titleStyle>
    <p:bodyStyle>
      <a:lvl1pPr marL="0" indent="0" algn="l" defTabSz="914400" rtl="0" eaLnBrk="1" latinLnBrk="0" hangingPunct="1">
        <a:spcBef>
          <a:spcPct val="20000"/>
        </a:spcBef>
        <a:spcAft>
          <a:spcPts val="600"/>
        </a:spcAft>
        <a:buFont typeface="Arial" pitchFamily="34" charset="0"/>
        <a:buNone/>
        <a:defRPr sz="1800" b="0" i="0" kern="1200">
          <a:solidFill>
            <a:schemeClr val="tx1"/>
          </a:solidFill>
          <a:latin typeface="+mn-ea"/>
          <a:ea typeface="+mn-ea"/>
          <a:cs typeface="Gen Shin Gothic Normal" pitchFamily="34" charset="-120"/>
        </a:defRPr>
      </a:lvl1pPr>
      <a:lvl2pPr marL="457200" indent="-182880" algn="l" defTabSz="914400" rtl="0" eaLnBrk="1" latinLnBrk="0" hangingPunct="1">
        <a:spcBef>
          <a:spcPct val="20000"/>
        </a:spcBef>
        <a:buClr>
          <a:schemeClr val="tx2"/>
        </a:buClr>
        <a:buFont typeface="Arial" pitchFamily="34" charset="0"/>
        <a:buChar char="•"/>
        <a:defRPr sz="1800" b="0" i="0" kern="1200">
          <a:solidFill>
            <a:schemeClr val="tx1"/>
          </a:solidFill>
          <a:latin typeface="+mn-ea"/>
          <a:ea typeface="+mn-ea"/>
          <a:cs typeface="Gen Shin Gothic Normal" pitchFamily="34" charset="-120"/>
        </a:defRPr>
      </a:lvl2pPr>
      <a:lvl3pPr marL="1143000" indent="-228600" algn="l" defTabSz="914400" rtl="0" eaLnBrk="1" latinLnBrk="0" hangingPunct="1">
        <a:spcBef>
          <a:spcPct val="20000"/>
        </a:spcBef>
        <a:buClr>
          <a:schemeClr val="tx2"/>
        </a:buClr>
        <a:buFont typeface="Arial" pitchFamily="34" charset="0"/>
        <a:buChar char="•"/>
        <a:defRPr sz="1800" b="0" i="0" kern="1200">
          <a:solidFill>
            <a:schemeClr val="tx1"/>
          </a:solidFill>
          <a:latin typeface="+mn-ea"/>
          <a:ea typeface="+mn-ea"/>
          <a:cs typeface="Gen Shin Gothic Normal" pitchFamily="34" charset="-120"/>
        </a:defRPr>
      </a:lvl3pPr>
      <a:lvl4pPr marL="1600200" indent="-228600" algn="l" defTabSz="914400" rtl="0" eaLnBrk="1" latinLnBrk="0" hangingPunct="1">
        <a:spcBef>
          <a:spcPct val="20000"/>
        </a:spcBef>
        <a:buClr>
          <a:schemeClr val="tx2"/>
        </a:buClr>
        <a:buFont typeface="Arial" pitchFamily="34" charset="0"/>
        <a:buChar char="•"/>
        <a:defRPr sz="1800" b="0" i="0" kern="1200">
          <a:solidFill>
            <a:schemeClr val="tx1"/>
          </a:solidFill>
          <a:latin typeface="+mn-ea"/>
          <a:ea typeface="+mn-ea"/>
          <a:cs typeface="Gen Shin Gothic Normal" pitchFamily="34" charset="-120"/>
        </a:defRPr>
      </a:lvl4pPr>
      <a:lvl5pPr marL="2057400" indent="-228600" algn="l" defTabSz="914400" rtl="0" eaLnBrk="1" latinLnBrk="0" hangingPunct="1">
        <a:spcBef>
          <a:spcPct val="20000"/>
        </a:spcBef>
        <a:buClr>
          <a:schemeClr val="tx2"/>
        </a:buClr>
        <a:buFont typeface="Arial" pitchFamily="34" charset="0"/>
        <a:buChar char="•"/>
        <a:defRPr sz="1800" b="0" i="0" kern="1200" baseline="0">
          <a:solidFill>
            <a:schemeClr val="tx1"/>
          </a:solidFill>
          <a:latin typeface="+mn-ea"/>
          <a:ea typeface="+mn-ea"/>
          <a:cs typeface="Gen Shin Gothic Normal" pitchFamily="34" charset="-120"/>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rotWithShape="1">
          <a:blip r:embed="rId2" cstate="email">
            <a:extLst>
              <a:ext uri="{28A0092B-C50C-407E-A947-70E740481C1C}">
                <a14:useLocalDpi xmlns:a14="http://schemas.microsoft.com/office/drawing/2010/main"/>
              </a:ext>
            </a:extLst>
          </a:blip>
          <a:srcRect r="1660"/>
          <a:stretch/>
        </p:blipFill>
        <p:spPr>
          <a:xfrm>
            <a:off x="401234" y="0"/>
            <a:ext cx="8602917" cy="5143500"/>
          </a:xfrm>
          <a:prstGeom prst="rect">
            <a:avLst/>
          </a:prstGeom>
        </p:spPr>
      </p:pic>
      <p:sp>
        <p:nvSpPr>
          <p:cNvPr id="5" name="頁尾版面配置區 4"/>
          <p:cNvSpPr txBox="1">
            <a:spLocks/>
          </p:cNvSpPr>
          <p:nvPr/>
        </p:nvSpPr>
        <p:spPr>
          <a:xfrm>
            <a:off x="152410" y="4805201"/>
            <a:ext cx="4018039" cy="224789"/>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chemeClr val="tx1">
                    <a:lumMod val="50000"/>
                    <a:lumOff val="50000"/>
                  </a:schemeClr>
                </a:solidFill>
                <a:latin typeface="+mn-ea"/>
              </a:rPr>
              <a:t>Copyright </a:t>
            </a:r>
            <a:r>
              <a:rPr lang="en-US" sz="1050" baseline="30000" dirty="0" smtClean="0">
                <a:solidFill>
                  <a:schemeClr val="tx1">
                    <a:lumMod val="50000"/>
                    <a:lumOff val="50000"/>
                  </a:schemeClr>
                </a:solidFill>
                <a:latin typeface="+mn-ea"/>
              </a:rPr>
              <a:t>©</a:t>
            </a:r>
            <a:r>
              <a:rPr lang="en-US" sz="1050" dirty="0" smtClean="0">
                <a:solidFill>
                  <a:schemeClr val="tx1">
                    <a:lumMod val="50000"/>
                    <a:lumOff val="50000"/>
                  </a:schemeClr>
                </a:solidFill>
                <a:latin typeface="+mn-ea"/>
              </a:rPr>
              <a:t> by Passive System Alliance  |  All rights reserved.</a:t>
            </a:r>
            <a:endParaRPr lang="en-US" sz="1050" dirty="0">
              <a:solidFill>
                <a:schemeClr val="tx1">
                  <a:lumMod val="50000"/>
                  <a:lumOff val="50000"/>
                </a:schemeClr>
              </a:solidFill>
              <a:latin typeface="+mn-ea"/>
            </a:endParaRPr>
          </a:p>
        </p:txBody>
      </p:sp>
      <p:pic>
        <p:nvPicPr>
          <p:cNvPr id="7" name="Picture 3" descr="\\cnfs\Sales\F. Marketing (勿刪)\11.華科企業識別規範\CMYK\PSA-logo運用_CMYK-佳邦.g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2650" b="12865"/>
          <a:stretch/>
        </p:blipFill>
        <p:spPr bwMode="auto">
          <a:xfrm>
            <a:off x="152410" y="1920432"/>
            <a:ext cx="5017407" cy="85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480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kumimoji="1" lang="en-US" altLang="zh-TW" dirty="0" smtClean="0"/>
              <a:t>Thank you</a:t>
            </a:r>
            <a:endParaRPr kumimoji="1" lang="zh-TW" altLang="en-US" dirty="0"/>
          </a:p>
        </p:txBody>
      </p:sp>
    </p:spTree>
    <p:extLst>
      <p:ext uri="{BB962C8B-B14F-4D97-AF65-F5344CB8AC3E}">
        <p14:creationId xmlns:p14="http://schemas.microsoft.com/office/powerpoint/2010/main" val="3528863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CN" altLang="en-US" dirty="0" smtClean="0">
                <a:latin typeface="微軟正黑體" pitchFamily="34" charset="-120"/>
                <a:ea typeface="微軟正黑體" pitchFamily="34" charset="-120"/>
              </a:rPr>
              <a:t>總表</a:t>
            </a:r>
            <a:endParaRPr lang="zh-TW" altLang="en-US" dirty="0">
              <a:latin typeface="微軟正黑體" pitchFamily="34" charset="-120"/>
              <a:ea typeface="微軟正黑體" pitchFamily="34" charset="-120"/>
            </a:endParaRPr>
          </a:p>
        </p:txBody>
      </p:sp>
      <p:sp>
        <p:nvSpPr>
          <p:cNvPr id="5" name="文字方塊 4"/>
          <p:cNvSpPr txBox="1"/>
          <p:nvPr/>
        </p:nvSpPr>
        <p:spPr>
          <a:xfrm>
            <a:off x="1622417" y="1437305"/>
            <a:ext cx="1258678" cy="369332"/>
          </a:xfrm>
          <a:prstGeom prst="rect">
            <a:avLst/>
          </a:prstGeom>
          <a:noFill/>
        </p:spPr>
        <p:txBody>
          <a:bodyPr wrap="none" rtlCol="0">
            <a:spAutoFit/>
          </a:bodyPr>
          <a:lstStyle/>
          <a:p>
            <a:r>
              <a:rPr lang="en-US" altLang="zh-TW" b="1" dirty="0" smtClean="0">
                <a:latin typeface="+mj-ea"/>
                <a:ea typeface="+mj-ea"/>
                <a:cs typeface="Calibri" pitchFamily="34" charset="0"/>
              </a:rPr>
              <a:t>RF/</a:t>
            </a:r>
            <a:r>
              <a:rPr lang="zh-CN" altLang="en-US" b="1" dirty="0" smtClean="0">
                <a:latin typeface="+mj-ea"/>
                <a:ea typeface="+mj-ea"/>
                <a:cs typeface="Calibri" pitchFamily="34" charset="0"/>
              </a:rPr>
              <a:t>總金額</a:t>
            </a:r>
            <a:endParaRPr lang="zh-TW" altLang="en-US" b="1" dirty="0">
              <a:latin typeface="+mj-ea"/>
              <a:ea typeface="+mj-ea"/>
              <a:cs typeface="Calibri" pitchFamily="34" charset="0"/>
            </a:endParaRPr>
          </a:p>
        </p:txBody>
      </p:sp>
      <p:sp>
        <p:nvSpPr>
          <p:cNvPr id="9" name="文字方塊 8"/>
          <p:cNvSpPr txBox="1"/>
          <p:nvPr/>
        </p:nvSpPr>
        <p:spPr>
          <a:xfrm>
            <a:off x="5594692" y="1437305"/>
            <a:ext cx="2307042" cy="369332"/>
          </a:xfrm>
          <a:prstGeom prst="rect">
            <a:avLst/>
          </a:prstGeom>
          <a:noFill/>
        </p:spPr>
        <p:txBody>
          <a:bodyPr wrap="none" rtlCol="0">
            <a:spAutoFit/>
          </a:bodyPr>
          <a:lstStyle>
            <a:defPPr>
              <a:defRPr lang="zh-TW"/>
            </a:defPPr>
            <a:lvl1pPr>
              <a:defRPr b="1">
                <a:latin typeface="Calibri" pitchFamily="34" charset="0"/>
                <a:cs typeface="Calibri" pitchFamily="34" charset="0"/>
              </a:defRPr>
            </a:lvl1pPr>
          </a:lstStyle>
          <a:p>
            <a:r>
              <a:rPr lang="en-US" altLang="zh-TW" dirty="0">
                <a:latin typeface="+mj-ea"/>
                <a:ea typeface="+mj-ea"/>
              </a:rPr>
              <a:t>Component</a:t>
            </a:r>
            <a:r>
              <a:rPr lang="en-US" altLang="zh-TW" dirty="0" smtClean="0">
                <a:latin typeface="+mj-ea"/>
                <a:ea typeface="+mj-ea"/>
              </a:rPr>
              <a:t>/</a:t>
            </a:r>
            <a:r>
              <a:rPr lang="zh-CN" altLang="en-US" dirty="0" smtClean="0">
                <a:latin typeface="+mj-ea"/>
                <a:ea typeface="+mj-ea"/>
              </a:rPr>
              <a:t>總金額</a:t>
            </a:r>
            <a:endParaRPr lang="zh-TW" altLang="en-US" dirty="0">
              <a:latin typeface="+mj-ea"/>
              <a:ea typeface="+mj-ea"/>
            </a:endParaRPr>
          </a:p>
        </p:txBody>
      </p:sp>
      <p:graphicFrame>
        <p:nvGraphicFramePr>
          <p:cNvPr id="7" name="表格 6"/>
          <p:cNvGraphicFramePr>
            <a:graphicFrameLocks noGrp="1"/>
          </p:cNvGraphicFramePr>
          <p:nvPr>
            <p:extLst>
              <p:ext uri="{D42A27DB-BD31-4B8C-83A1-F6EECF244321}">
                <p14:modId xmlns:p14="http://schemas.microsoft.com/office/powerpoint/2010/main" val="831617224"/>
              </p:ext>
            </p:extLst>
          </p:nvPr>
        </p:nvGraphicFramePr>
        <p:xfrm>
          <a:off x="2724711" y="228600"/>
          <a:ext cx="6081776" cy="977062"/>
        </p:xfrm>
        <a:graphic>
          <a:graphicData uri="http://schemas.openxmlformats.org/drawingml/2006/table">
            <a:tbl>
              <a:tblPr>
                <a:tableStyleId>{8799B23B-EC83-4686-B30A-512413B5E67A}</a:tableStyleId>
              </a:tblPr>
              <a:tblGrid>
                <a:gridCol w="480082"/>
                <a:gridCol w="1346857"/>
                <a:gridCol w="1297644"/>
                <a:gridCol w="683282"/>
                <a:gridCol w="1297644"/>
                <a:gridCol w="976267"/>
              </a:tblGrid>
              <a:tr h="236162">
                <a:tc>
                  <a:txBody>
                    <a:bodyPr/>
                    <a:lstStyle/>
                    <a:p>
                      <a:pPr algn="ctr" fontAlgn="b"/>
                      <a:endParaRPr lang="zh-TW" altLang="en-US" sz="1400" b="1" i="0" u="none" strike="noStrike" dirty="0">
                        <a:solidFill>
                          <a:srgbClr val="000000"/>
                        </a:solidFill>
                        <a:effectLst/>
                        <a:latin typeface="+mj-ea"/>
                        <a:ea typeface="+mj-ea"/>
                      </a:endParaRPr>
                    </a:p>
                  </a:txBody>
                  <a:tcPr marL="11441" marR="11441" marT="11441" marB="0" anchor="ctr"/>
                </a:tc>
                <a:tc>
                  <a:txBody>
                    <a:bodyPr/>
                    <a:lstStyle/>
                    <a:p>
                      <a:pPr algn="ctr" fontAlgn="b"/>
                      <a:r>
                        <a:rPr lang="en-US" altLang="zh-TW" sz="1600" u="none" strike="noStrike" dirty="0">
                          <a:effectLst/>
                          <a:latin typeface="+mj-ea"/>
                          <a:ea typeface="+mj-ea"/>
                        </a:rPr>
                        <a:t>2019</a:t>
                      </a:r>
                      <a:r>
                        <a:rPr lang="zh-TW" altLang="en-US" sz="1600"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11441" marR="11441" marT="11441" marB="0" anchor="ctr"/>
                </a:tc>
                <a:tc>
                  <a:txBody>
                    <a:bodyPr/>
                    <a:lstStyle/>
                    <a:p>
                      <a:pPr algn="ctr" fontAlgn="b"/>
                      <a:r>
                        <a:rPr lang="en-US" altLang="zh-TW" sz="1600" u="none" strike="noStrike" dirty="0">
                          <a:effectLst/>
                          <a:latin typeface="+mj-ea"/>
                          <a:ea typeface="+mj-ea"/>
                        </a:rPr>
                        <a:t>2020</a:t>
                      </a:r>
                      <a:r>
                        <a:rPr lang="zh-TW" altLang="en-US" sz="1600"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11441" marR="11441" marT="11441" marB="0" anchor="ctr"/>
                </a:tc>
                <a:tc>
                  <a:txBody>
                    <a:bodyPr/>
                    <a:lstStyle/>
                    <a:p>
                      <a:pPr marL="0" algn="ctr" defTabSz="914400" rtl="0" eaLnBrk="1" fontAlgn="b" latinLnBrk="0" hangingPunct="1"/>
                      <a:r>
                        <a:rPr lang="zh-CN" altLang="en-US" sz="1600" u="none" strike="noStrike" kern="1200" dirty="0" smtClean="0">
                          <a:solidFill>
                            <a:schemeClr val="tx1"/>
                          </a:solidFill>
                          <a:effectLst/>
                          <a:latin typeface="微軟正黑體" pitchFamily="34" charset="-120"/>
                          <a:ea typeface="微軟正黑體" pitchFamily="34" charset="-120"/>
                          <a:cs typeface="+mn-cs"/>
                        </a:rPr>
                        <a:t>成長率</a:t>
                      </a:r>
                      <a:endParaRPr lang="zh-TW" altLang="en-US" sz="1600" u="none" strike="noStrike" kern="1200" dirty="0">
                        <a:solidFill>
                          <a:schemeClr val="tx1"/>
                        </a:solidFill>
                        <a:effectLst/>
                        <a:latin typeface="微軟正黑體" pitchFamily="34" charset="-120"/>
                        <a:ea typeface="微軟正黑體" pitchFamily="34" charset="-120"/>
                        <a:cs typeface="+mn-cs"/>
                      </a:endParaRPr>
                    </a:p>
                  </a:txBody>
                  <a:tcPr marL="11441" marR="11441" marT="11441" marB="0" anchor="ctr"/>
                </a:tc>
                <a:tc>
                  <a:txBody>
                    <a:bodyPr/>
                    <a:lstStyle/>
                    <a:p>
                      <a:pPr algn="ctr" fontAlgn="b"/>
                      <a:r>
                        <a:rPr lang="en-US" altLang="zh-TW" sz="1600" u="none" strike="noStrike" dirty="0">
                          <a:effectLst/>
                          <a:latin typeface="+mj-ea"/>
                          <a:ea typeface="+mj-ea"/>
                        </a:rPr>
                        <a:t>2021</a:t>
                      </a:r>
                      <a:r>
                        <a:rPr lang="zh-TW" altLang="en-US" sz="1600"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11441" marR="11441" marT="11441" marB="0" anchor="ctr"/>
                </a:tc>
                <a:tc>
                  <a:txBody>
                    <a:bodyPr/>
                    <a:lstStyle/>
                    <a:p>
                      <a:pPr algn="ctr" fontAlgn="b"/>
                      <a:r>
                        <a:rPr lang="zh-TW" altLang="en-US" sz="1600" u="none" strike="noStrike" dirty="0">
                          <a:effectLst/>
                          <a:latin typeface="+mj-ea"/>
                          <a:ea typeface="+mj-ea"/>
                        </a:rPr>
                        <a:t>成長率</a:t>
                      </a:r>
                      <a:endParaRPr lang="zh-TW" altLang="en-US" sz="1600" b="1" i="0" u="none" strike="noStrike" dirty="0">
                        <a:solidFill>
                          <a:srgbClr val="000000"/>
                        </a:solidFill>
                        <a:effectLst/>
                        <a:latin typeface="+mj-ea"/>
                        <a:ea typeface="+mj-ea"/>
                      </a:endParaRPr>
                    </a:p>
                  </a:txBody>
                  <a:tcPr marL="11441" marR="11441" marT="11441" marB="0" anchor="ctr"/>
                </a:tc>
              </a:tr>
              <a:tr h="337853">
                <a:tc>
                  <a:txBody>
                    <a:bodyPr/>
                    <a:lstStyle/>
                    <a:p>
                      <a:pPr algn="ctr" fontAlgn="b"/>
                      <a:r>
                        <a:rPr lang="zh-TW" altLang="en-US" sz="1600" u="none" strike="noStrike" dirty="0">
                          <a:effectLst/>
                          <a:latin typeface="+mj-ea"/>
                          <a:ea typeface="+mj-ea"/>
                        </a:rPr>
                        <a:t>元件</a:t>
                      </a:r>
                      <a:endParaRPr lang="zh-TW" altLang="en-US" sz="1600" b="1" i="0" u="none" strike="noStrike" dirty="0">
                        <a:solidFill>
                          <a:srgbClr val="000000"/>
                        </a:solidFill>
                        <a:effectLst/>
                        <a:latin typeface="+mj-ea"/>
                        <a:ea typeface="+mj-ea"/>
                      </a:endParaRPr>
                    </a:p>
                  </a:txBody>
                  <a:tcPr marL="11441" marR="11441" marT="11441"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304,064,641 </a:t>
                      </a:r>
                      <a:endParaRPr lang="en-US" altLang="zh-TW" sz="1400" b="1" i="0" u="none" strike="noStrike" dirty="0">
                        <a:solidFill>
                          <a:srgbClr val="000000"/>
                        </a:solidFill>
                        <a:effectLst/>
                        <a:latin typeface="+mj-ea"/>
                        <a:ea typeface="+mj-ea"/>
                      </a:endParaRPr>
                    </a:p>
                  </a:txBody>
                  <a:tcPr marL="11441" marR="11441" marT="11441"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354,654,392 </a:t>
                      </a:r>
                      <a:endParaRPr lang="en-US" altLang="zh-TW" sz="1400" b="1" i="0" u="none" strike="noStrike" dirty="0">
                        <a:solidFill>
                          <a:srgbClr val="000000"/>
                        </a:solidFill>
                        <a:effectLst/>
                        <a:latin typeface="+mj-ea"/>
                        <a:ea typeface="+mj-ea"/>
                      </a:endParaRPr>
                    </a:p>
                  </a:txBody>
                  <a:tcPr marL="11441" marR="11441" marT="11441" marB="0" anchor="b"/>
                </a:tc>
                <a:tc>
                  <a:txBody>
                    <a:bodyPr/>
                    <a:lstStyle/>
                    <a:p>
                      <a:pPr algn="r" fontAlgn="b"/>
                      <a:r>
                        <a:rPr lang="en-US" altLang="zh-TW" sz="1400" u="none" strike="noStrike" dirty="0">
                          <a:effectLst/>
                          <a:latin typeface="+mj-ea"/>
                          <a:ea typeface="+mj-ea"/>
                        </a:rPr>
                        <a:t>117%</a:t>
                      </a:r>
                      <a:endParaRPr lang="en-US" altLang="zh-TW" sz="1400" b="1" i="0" u="none" strike="noStrike" dirty="0">
                        <a:solidFill>
                          <a:srgbClr val="000000"/>
                        </a:solidFill>
                        <a:effectLst/>
                        <a:latin typeface="+mj-ea"/>
                        <a:ea typeface="+mj-ea"/>
                      </a:endParaRPr>
                    </a:p>
                  </a:txBody>
                  <a:tcPr marL="11441" marR="11441" marT="11441"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402,419,871 </a:t>
                      </a:r>
                      <a:endParaRPr lang="en-US" altLang="zh-TW" sz="1400" b="1" i="0" u="none" strike="noStrike" dirty="0">
                        <a:solidFill>
                          <a:srgbClr val="000000"/>
                        </a:solidFill>
                        <a:effectLst/>
                        <a:latin typeface="+mj-ea"/>
                        <a:ea typeface="+mj-ea"/>
                      </a:endParaRPr>
                    </a:p>
                  </a:txBody>
                  <a:tcPr marL="11441" marR="11441" marT="11441" marB="0" anchor="b"/>
                </a:tc>
                <a:tc>
                  <a:txBody>
                    <a:bodyPr/>
                    <a:lstStyle/>
                    <a:p>
                      <a:pPr algn="r" fontAlgn="b"/>
                      <a:r>
                        <a:rPr lang="en-US" altLang="zh-TW" sz="1400" u="none" strike="noStrike" dirty="0">
                          <a:effectLst/>
                          <a:latin typeface="+mj-ea"/>
                          <a:ea typeface="+mj-ea"/>
                        </a:rPr>
                        <a:t>13%</a:t>
                      </a:r>
                      <a:endParaRPr lang="en-US" altLang="zh-TW" sz="1400" b="1" i="0" u="none" strike="noStrike" dirty="0">
                        <a:solidFill>
                          <a:srgbClr val="000000"/>
                        </a:solidFill>
                        <a:effectLst/>
                        <a:latin typeface="+mj-ea"/>
                        <a:ea typeface="+mj-ea"/>
                      </a:endParaRPr>
                    </a:p>
                  </a:txBody>
                  <a:tcPr marL="11441" marR="11441" marT="11441" marB="0" anchor="b"/>
                </a:tc>
              </a:tr>
              <a:tr h="383928">
                <a:tc>
                  <a:txBody>
                    <a:bodyPr/>
                    <a:lstStyle/>
                    <a:p>
                      <a:pPr algn="ctr" fontAlgn="b"/>
                      <a:r>
                        <a:rPr lang="zh-TW" altLang="en-US" sz="1600" u="none" strike="noStrike" dirty="0">
                          <a:effectLst/>
                          <a:latin typeface="+mj-ea"/>
                          <a:ea typeface="+mj-ea"/>
                        </a:rPr>
                        <a:t>天線</a:t>
                      </a:r>
                      <a:endParaRPr lang="zh-TW" altLang="en-US" sz="1600" b="1" i="0" u="none" strike="noStrike" dirty="0">
                        <a:solidFill>
                          <a:srgbClr val="000000"/>
                        </a:solidFill>
                        <a:effectLst/>
                        <a:latin typeface="+mj-ea"/>
                        <a:ea typeface="+mj-ea"/>
                      </a:endParaRPr>
                    </a:p>
                  </a:txBody>
                  <a:tcPr marL="11441" marR="11441" marT="11441" marB="0" anchor="b"/>
                </a:tc>
                <a:tc>
                  <a:txBody>
                    <a:bodyPr/>
                    <a:lstStyle/>
                    <a:p>
                      <a:pPr algn="l" fontAlgn="b"/>
                      <a:r>
                        <a:rPr lang="zh-TW" altLang="en-US" sz="1400" u="none" strike="noStrike">
                          <a:effectLst/>
                          <a:latin typeface="+mj-ea"/>
                          <a:ea typeface="+mj-ea"/>
                        </a:rPr>
                        <a:t>       </a:t>
                      </a:r>
                      <a:r>
                        <a:rPr lang="en-US" altLang="zh-TW" sz="1400" u="none" strike="noStrike">
                          <a:effectLst/>
                          <a:latin typeface="+mj-ea"/>
                          <a:ea typeface="+mj-ea"/>
                        </a:rPr>
                        <a:t>24,675,616 </a:t>
                      </a:r>
                      <a:endParaRPr lang="en-US" altLang="zh-TW" sz="1400" b="1" i="0" u="none" strike="noStrike">
                        <a:solidFill>
                          <a:srgbClr val="000000"/>
                        </a:solidFill>
                        <a:effectLst/>
                        <a:latin typeface="+mj-ea"/>
                        <a:ea typeface="+mj-ea"/>
                      </a:endParaRPr>
                    </a:p>
                  </a:txBody>
                  <a:tcPr marL="11441" marR="11441" marT="11441"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56,953,711 </a:t>
                      </a:r>
                      <a:endParaRPr lang="en-US" altLang="zh-TW" sz="1400" b="1" i="0" u="none" strike="noStrike" dirty="0">
                        <a:solidFill>
                          <a:srgbClr val="000000"/>
                        </a:solidFill>
                        <a:effectLst/>
                        <a:latin typeface="+mj-ea"/>
                        <a:ea typeface="+mj-ea"/>
                      </a:endParaRPr>
                    </a:p>
                  </a:txBody>
                  <a:tcPr marL="11441" marR="11441" marT="11441" marB="0" anchor="b"/>
                </a:tc>
                <a:tc>
                  <a:txBody>
                    <a:bodyPr/>
                    <a:lstStyle/>
                    <a:p>
                      <a:pPr algn="r" fontAlgn="b"/>
                      <a:r>
                        <a:rPr lang="en-US" altLang="zh-TW" sz="1400" u="none" strike="noStrike" dirty="0">
                          <a:effectLst/>
                          <a:latin typeface="+mj-ea"/>
                          <a:ea typeface="+mj-ea"/>
                        </a:rPr>
                        <a:t>231%</a:t>
                      </a:r>
                      <a:endParaRPr lang="en-US" altLang="zh-TW" sz="1400" b="1" i="0" u="none" strike="noStrike" dirty="0">
                        <a:solidFill>
                          <a:srgbClr val="000000"/>
                        </a:solidFill>
                        <a:effectLst/>
                        <a:latin typeface="+mj-ea"/>
                        <a:ea typeface="+mj-ea"/>
                      </a:endParaRPr>
                    </a:p>
                  </a:txBody>
                  <a:tcPr marL="11441" marR="11441" marT="11441" marB="0" anchor="b"/>
                </a:tc>
                <a:tc>
                  <a:txBody>
                    <a:bodyPr/>
                    <a:lstStyle/>
                    <a:p>
                      <a:pPr algn="l" fontAlgn="b"/>
                      <a:r>
                        <a:rPr lang="zh-TW" altLang="en-US" sz="1400" u="none" strike="noStrike" dirty="0">
                          <a:effectLst/>
                          <a:latin typeface="+mj-ea"/>
                          <a:ea typeface="+mj-ea"/>
                        </a:rPr>
                        <a:t>     </a:t>
                      </a:r>
                      <a:r>
                        <a:rPr lang="en-US" altLang="zh-TW" sz="1400" u="none" strike="noStrike" dirty="0" smtClean="0">
                          <a:effectLst/>
                          <a:latin typeface="+mj-ea"/>
                          <a:ea typeface="+mj-ea"/>
                        </a:rPr>
                        <a:t> 84,664,094  </a:t>
                      </a:r>
                      <a:endParaRPr lang="en-US" altLang="zh-TW" sz="1400" b="1" i="0" u="none" strike="noStrike" dirty="0">
                        <a:solidFill>
                          <a:srgbClr val="000000"/>
                        </a:solidFill>
                        <a:effectLst/>
                        <a:latin typeface="+mj-ea"/>
                        <a:ea typeface="+mj-ea"/>
                      </a:endParaRPr>
                    </a:p>
                  </a:txBody>
                  <a:tcPr marL="11441" marR="11441" marT="11441" marB="0" anchor="b"/>
                </a:tc>
                <a:tc>
                  <a:txBody>
                    <a:bodyPr/>
                    <a:lstStyle/>
                    <a:p>
                      <a:pPr algn="r" fontAlgn="b"/>
                      <a:r>
                        <a:rPr lang="en-US" altLang="zh-TW" sz="1400" u="none" strike="noStrike" dirty="0" smtClean="0">
                          <a:effectLst/>
                          <a:latin typeface="+mj-ea"/>
                          <a:ea typeface="+mj-ea"/>
                        </a:rPr>
                        <a:t>49%</a:t>
                      </a:r>
                      <a:endParaRPr lang="en-US" altLang="zh-TW" sz="1400" b="1" i="0" u="none" strike="noStrike" dirty="0">
                        <a:solidFill>
                          <a:srgbClr val="000000"/>
                        </a:solidFill>
                        <a:effectLst/>
                        <a:latin typeface="+mj-ea"/>
                        <a:ea typeface="+mj-ea"/>
                      </a:endParaRPr>
                    </a:p>
                  </a:txBody>
                  <a:tcPr marL="11441" marR="11441" marT="11441" marB="0" anchor="b"/>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39" y="1892786"/>
            <a:ext cx="4090033" cy="245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9190" y="1892786"/>
            <a:ext cx="4318045" cy="245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401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t">
            <a:normAutofit fontScale="90000"/>
          </a:bodyPr>
          <a:lstStyle/>
          <a:p>
            <a:r>
              <a:rPr lang="en-US" altLang="zh-TW" dirty="0">
                <a:latin typeface="微軟正黑體" pitchFamily="34" charset="-120"/>
                <a:ea typeface="微軟正黑體" pitchFamily="34" charset="-120"/>
              </a:rPr>
              <a:t>OED/OED TEAM</a:t>
            </a:r>
            <a:r>
              <a:rPr lang="zh-CN" altLang="en-US" dirty="0">
                <a:latin typeface="微軟正黑體" pitchFamily="34" charset="-120"/>
                <a:ea typeface="微軟正黑體" pitchFamily="34" charset="-120"/>
              </a:rPr>
              <a:t>整體業績</a:t>
            </a:r>
            <a:r>
              <a:rPr lang="en-US" altLang="zh-CN" dirty="0">
                <a:latin typeface="微軟正黑體" pitchFamily="34" charset="-120"/>
                <a:ea typeface="微軟正黑體" pitchFamily="34" charset="-120"/>
              </a:rPr>
              <a:t>/</a:t>
            </a:r>
            <a:r>
              <a:rPr lang="zh-CN" altLang="en-US" dirty="0">
                <a:latin typeface="微軟正黑體" pitchFamily="34" charset="-120"/>
                <a:ea typeface="微軟正黑體" pitchFamily="34" charset="-120"/>
              </a:rPr>
              <a:t>預算</a:t>
            </a:r>
            <a:endParaRPr lang="zh-TW" altLang="en-US" dirty="0">
              <a:latin typeface="微軟正黑體" pitchFamily="34" charset="-120"/>
              <a:ea typeface="微軟正黑體" pitchFamily="34" charset="-12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10" y="1193800"/>
            <a:ext cx="4840287"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3667685412"/>
              </p:ext>
            </p:extLst>
          </p:nvPr>
        </p:nvGraphicFramePr>
        <p:xfrm>
          <a:off x="5220072" y="1131590"/>
          <a:ext cx="3671417" cy="2800350"/>
        </p:xfrm>
        <a:graphic>
          <a:graphicData uri="http://schemas.openxmlformats.org/drawingml/2006/table">
            <a:tbl>
              <a:tblPr/>
              <a:tblGrid>
                <a:gridCol w="739775"/>
                <a:gridCol w="977214"/>
                <a:gridCol w="977214"/>
                <a:gridCol w="977214"/>
              </a:tblGrid>
              <a:tr h="200025">
                <a:tc>
                  <a:txBody>
                    <a:bodyPr/>
                    <a:lstStyle/>
                    <a:p>
                      <a:pPr algn="l" fontAlgn="b"/>
                      <a:r>
                        <a:rPr lang="en-US" altLang="zh-CN" sz="1100" b="1" i="0" u="none" strike="noStrike" dirty="0" smtClean="0">
                          <a:solidFill>
                            <a:srgbClr val="000000"/>
                          </a:solidFill>
                          <a:effectLst/>
                          <a:latin typeface="+mj-ea"/>
                          <a:ea typeface="+mj-ea"/>
                        </a:rPr>
                        <a:t>Month</a:t>
                      </a:r>
                      <a:endParaRPr lang="zh-TW" altLang="en-US" sz="1100" b="1" i="0" u="none" strike="noStrike" dirty="0">
                        <a:solidFill>
                          <a:srgbClr val="000000"/>
                        </a:solidFill>
                        <a:effectLst/>
                        <a:latin typeface="+mj-ea"/>
                        <a:ea typeface="+mj-ea"/>
                      </a:endParaRP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2019</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2020</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2021</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r>
              <a:tr h="200025">
                <a:tc>
                  <a:txBody>
                    <a:bodyPr/>
                    <a:lstStyle/>
                    <a:p>
                      <a:pPr algn="l" fontAlgn="b"/>
                      <a:r>
                        <a:rPr lang="en-US" sz="1100" b="0" i="0" u="none" strike="noStrike">
                          <a:solidFill>
                            <a:srgbClr val="000000"/>
                          </a:solidFill>
                          <a:effectLst/>
                          <a:latin typeface="+mj-ea"/>
                          <a:ea typeface="+mj-ea"/>
                        </a:rPr>
                        <a:t>January</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25,854,965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27,146,524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32,387,974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r>
              <a:tr h="200025">
                <a:tc>
                  <a:txBody>
                    <a:bodyPr/>
                    <a:lstStyle/>
                    <a:p>
                      <a:pPr algn="l" fontAlgn="b"/>
                      <a:r>
                        <a:rPr lang="en-US" sz="1100" b="0" i="0" u="none" strike="noStrike">
                          <a:solidFill>
                            <a:srgbClr val="000000"/>
                          </a:solidFill>
                          <a:effectLst/>
                          <a:latin typeface="+mj-ea"/>
                          <a:ea typeface="+mj-ea"/>
                        </a:rPr>
                        <a:t>February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15,938,064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17,108,471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33,252,842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March</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24,500,861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25,716,597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37,066,527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April</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20,623,562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26,300,480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38,034,077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May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21,839,943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26,971,671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43,753,840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June</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30,333,264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30,451,019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40,415,407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July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35,337,537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36,940,011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43,477,177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August</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41,876,530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39,670,159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46,709,664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September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37,537,432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49,882,938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46,310,608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October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28,359,088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50,586,855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47,246,749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November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27,747,244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44,447,437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41,560,568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December</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18,791,767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36,561,054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36,868,534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r>
              <a:tr h="200025">
                <a:tc>
                  <a:txBody>
                    <a:bodyPr/>
                    <a:lstStyle/>
                    <a:p>
                      <a:pPr algn="l" fontAlgn="b"/>
                      <a:r>
                        <a:rPr lang="en-US" altLang="zh-CN" sz="1100" b="1" i="0" u="none" strike="noStrike" dirty="0" smtClean="0">
                          <a:solidFill>
                            <a:srgbClr val="000000"/>
                          </a:solidFill>
                          <a:effectLst/>
                          <a:latin typeface="+mj-ea"/>
                          <a:ea typeface="+mj-ea"/>
                        </a:rPr>
                        <a:t>Total</a:t>
                      </a:r>
                      <a:endParaRPr lang="zh-TW" altLang="en-US" sz="1100" b="1" i="0" u="none" strike="noStrike" dirty="0">
                        <a:solidFill>
                          <a:srgbClr val="000000"/>
                        </a:solidFill>
                        <a:effectLst/>
                        <a:latin typeface="+mj-ea"/>
                        <a:ea typeface="+mj-ea"/>
                      </a:endParaRP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a:solidFill>
                            <a:srgbClr val="000000"/>
                          </a:solidFill>
                          <a:effectLst/>
                          <a:latin typeface="+mj-ea"/>
                          <a:ea typeface="+mj-ea"/>
                        </a:rPr>
                        <a:t>328,740,257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a:solidFill>
                            <a:srgbClr val="000000"/>
                          </a:solidFill>
                          <a:effectLst/>
                          <a:latin typeface="+mj-ea"/>
                          <a:ea typeface="+mj-ea"/>
                        </a:rPr>
                        <a:t>411,783,215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dirty="0">
                          <a:solidFill>
                            <a:srgbClr val="000000"/>
                          </a:solidFill>
                          <a:effectLst/>
                          <a:latin typeface="+mj-ea"/>
                          <a:ea typeface="+mj-ea"/>
                        </a:rPr>
                        <a:t>487,083,966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r>
            </a:tbl>
          </a:graphicData>
        </a:graphic>
      </p:graphicFrame>
    </p:spTree>
    <p:extLst>
      <p:ext uri="{BB962C8B-B14F-4D97-AF65-F5344CB8AC3E}">
        <p14:creationId xmlns:p14="http://schemas.microsoft.com/office/powerpoint/2010/main" val="627895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CN" dirty="0" smtClean="0">
                <a:latin typeface="微軟正黑體" pitchFamily="34" charset="-120"/>
                <a:ea typeface="微軟正黑體" pitchFamily="34" charset="-120"/>
              </a:rPr>
              <a:t>Russia</a:t>
            </a:r>
            <a:endParaRPr lang="zh-TW" altLang="en-US" dirty="0">
              <a:latin typeface="微軟正黑體" pitchFamily="34" charset="-120"/>
              <a:ea typeface="微軟正黑體" pitchFamily="34" charset="-120"/>
            </a:endParaRPr>
          </a:p>
        </p:txBody>
      </p:sp>
      <p:sp>
        <p:nvSpPr>
          <p:cNvPr id="7" name="文字方塊 6"/>
          <p:cNvSpPr txBox="1"/>
          <p:nvPr/>
        </p:nvSpPr>
        <p:spPr>
          <a:xfrm>
            <a:off x="1715786" y="1437305"/>
            <a:ext cx="1258678" cy="369332"/>
          </a:xfrm>
          <a:prstGeom prst="rect">
            <a:avLst/>
          </a:prstGeom>
          <a:noFill/>
        </p:spPr>
        <p:txBody>
          <a:bodyPr wrap="none" rtlCol="0">
            <a:spAutoFit/>
          </a:bodyPr>
          <a:lstStyle/>
          <a:p>
            <a:r>
              <a:rPr lang="en-US" altLang="zh-TW" b="1" dirty="0" smtClean="0">
                <a:latin typeface="+mj-ea"/>
                <a:ea typeface="+mj-ea"/>
                <a:cs typeface="Calibri" pitchFamily="34" charset="0"/>
              </a:rPr>
              <a:t>RF/</a:t>
            </a:r>
            <a:r>
              <a:rPr lang="zh-CN" altLang="en-US" b="1" dirty="0" smtClean="0">
                <a:latin typeface="+mj-ea"/>
                <a:ea typeface="+mj-ea"/>
                <a:cs typeface="Calibri" pitchFamily="34" charset="0"/>
              </a:rPr>
              <a:t>總金額</a:t>
            </a:r>
            <a:endParaRPr lang="zh-TW" altLang="en-US" b="1" dirty="0">
              <a:latin typeface="+mj-ea"/>
              <a:ea typeface="+mj-ea"/>
              <a:cs typeface="Calibri" pitchFamily="34" charset="0"/>
            </a:endParaRPr>
          </a:p>
        </p:txBody>
      </p:sp>
      <p:sp>
        <p:nvSpPr>
          <p:cNvPr id="8" name="文字方塊 7"/>
          <p:cNvSpPr txBox="1"/>
          <p:nvPr/>
        </p:nvSpPr>
        <p:spPr>
          <a:xfrm>
            <a:off x="5605600" y="1437305"/>
            <a:ext cx="2307042" cy="369332"/>
          </a:xfrm>
          <a:prstGeom prst="rect">
            <a:avLst/>
          </a:prstGeom>
          <a:noFill/>
        </p:spPr>
        <p:txBody>
          <a:bodyPr wrap="none" rtlCol="0">
            <a:spAutoFit/>
          </a:bodyPr>
          <a:lstStyle>
            <a:defPPr>
              <a:defRPr lang="zh-TW"/>
            </a:defPPr>
            <a:lvl1pPr>
              <a:defRPr b="1">
                <a:latin typeface="Calibri" pitchFamily="34" charset="0"/>
                <a:cs typeface="Calibri" pitchFamily="34" charset="0"/>
              </a:defRPr>
            </a:lvl1pPr>
          </a:lstStyle>
          <a:p>
            <a:r>
              <a:rPr lang="en-US" altLang="zh-TW" dirty="0">
                <a:latin typeface="+mj-ea"/>
                <a:ea typeface="+mj-ea"/>
              </a:rPr>
              <a:t>Component</a:t>
            </a:r>
            <a:r>
              <a:rPr lang="en-US" altLang="zh-TW" dirty="0" smtClean="0">
                <a:latin typeface="+mj-ea"/>
                <a:ea typeface="+mj-ea"/>
              </a:rPr>
              <a:t>/</a:t>
            </a:r>
            <a:r>
              <a:rPr lang="zh-CN" altLang="en-US" dirty="0" smtClean="0">
                <a:latin typeface="+mj-ea"/>
                <a:ea typeface="+mj-ea"/>
              </a:rPr>
              <a:t>總金額</a:t>
            </a:r>
            <a:endParaRPr lang="zh-TW" altLang="en-US" dirty="0">
              <a:latin typeface="+mj-ea"/>
              <a:ea typeface="+mj-ea"/>
            </a:endParaRPr>
          </a:p>
        </p:txBody>
      </p:sp>
      <p:graphicFrame>
        <p:nvGraphicFramePr>
          <p:cNvPr id="5" name="表格 4"/>
          <p:cNvGraphicFramePr>
            <a:graphicFrameLocks noGrp="1"/>
          </p:cNvGraphicFramePr>
          <p:nvPr>
            <p:extLst>
              <p:ext uri="{D42A27DB-BD31-4B8C-83A1-F6EECF244321}">
                <p14:modId xmlns:p14="http://schemas.microsoft.com/office/powerpoint/2010/main" val="2141915541"/>
              </p:ext>
            </p:extLst>
          </p:nvPr>
        </p:nvGraphicFramePr>
        <p:xfrm>
          <a:off x="2906924" y="456230"/>
          <a:ext cx="5842000" cy="760095"/>
        </p:xfrm>
        <a:graphic>
          <a:graphicData uri="http://schemas.openxmlformats.org/drawingml/2006/table">
            <a:tbl>
              <a:tblPr>
                <a:tableStyleId>{8799B23B-EC83-4686-B30A-512413B5E67A}</a:tableStyleId>
              </a:tblPr>
              <a:tblGrid>
                <a:gridCol w="476250"/>
                <a:gridCol w="1327150"/>
                <a:gridCol w="1238250"/>
                <a:gridCol w="749300"/>
                <a:gridCol w="1238250"/>
                <a:gridCol w="812800"/>
              </a:tblGrid>
              <a:tr h="200025">
                <a:tc>
                  <a:txBody>
                    <a:bodyPr/>
                    <a:lstStyle/>
                    <a:p>
                      <a:pPr algn="l" fontAlgn="b"/>
                      <a:endParaRPr lang="zh-TW" altLang="en-US" sz="1600" b="0"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2019</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2020</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zh-CN" altLang="en-US" sz="1600" b="1" u="none" strike="noStrike" dirty="0" smtClean="0">
                          <a:effectLst/>
                          <a:latin typeface="微軟正黑體" pitchFamily="34" charset="-120"/>
                          <a:ea typeface="微軟正黑體" pitchFamily="34" charset="-120"/>
                        </a:rPr>
                        <a:t>成長</a:t>
                      </a:r>
                      <a:r>
                        <a:rPr lang="zh-TW" altLang="en-US" sz="1600" b="1" u="none" strike="noStrike" dirty="0" smtClean="0">
                          <a:effectLst/>
                          <a:latin typeface="+mj-ea"/>
                          <a:ea typeface="+mj-ea"/>
                        </a:rPr>
                        <a:t>率</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2021</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600" b="1" u="none" strike="noStrike" dirty="0">
                          <a:effectLst/>
                          <a:latin typeface="+mj-ea"/>
                          <a:ea typeface="+mj-ea"/>
                        </a:rPr>
                        <a:t>成長率</a:t>
                      </a:r>
                      <a:endParaRPr lang="zh-TW" altLang="en-US" sz="1600" b="1" i="0" u="none" strike="noStrike" dirty="0">
                        <a:solidFill>
                          <a:srgbClr val="000000"/>
                        </a:solidFill>
                        <a:effectLst/>
                        <a:latin typeface="+mj-ea"/>
                        <a:ea typeface="+mj-ea"/>
                      </a:endParaRPr>
                    </a:p>
                  </a:txBody>
                  <a:tcPr marL="9525" marR="9525" marT="9525" marB="0" anchor="b"/>
                </a:tc>
              </a:tr>
              <a:tr h="200025">
                <a:tc>
                  <a:txBody>
                    <a:bodyPr/>
                    <a:lstStyle/>
                    <a:p>
                      <a:pPr algn="l" fontAlgn="b"/>
                      <a:r>
                        <a:rPr lang="zh-TW" altLang="en-US" sz="1600" b="1" u="none" strike="noStrike">
                          <a:effectLst/>
                          <a:latin typeface="+mj-ea"/>
                          <a:ea typeface="+mj-ea"/>
                        </a:rPr>
                        <a:t>元件</a:t>
                      </a:r>
                      <a:endParaRPr lang="zh-TW" altLang="en-US" sz="1600" b="1" i="0" u="none" strike="noStrike">
                        <a:solidFill>
                          <a:srgbClr val="000000"/>
                        </a:solidFill>
                        <a:effectLst/>
                        <a:latin typeface="+mj-ea"/>
                        <a:ea typeface="+mj-ea"/>
                      </a:endParaRPr>
                    </a:p>
                  </a:txBody>
                  <a:tcPr marL="9525" marR="9525" marT="9525"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25,940,003 </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33,530,197 </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r" fontAlgn="b"/>
                      <a:r>
                        <a:rPr lang="en-US" altLang="zh-TW" sz="1400" u="none" strike="noStrike" dirty="0">
                          <a:effectLst/>
                          <a:latin typeface="+mj-ea"/>
                          <a:ea typeface="+mj-ea"/>
                        </a:rPr>
                        <a:t>129%</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31,887,231 </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r" fontAlgn="b"/>
                      <a:r>
                        <a:rPr lang="en-US" altLang="zh-TW" sz="1400" u="none" strike="noStrike">
                          <a:effectLst/>
                          <a:latin typeface="+mj-ea"/>
                          <a:ea typeface="+mj-ea"/>
                        </a:rPr>
                        <a:t>-5%</a:t>
                      </a:r>
                      <a:endParaRPr lang="en-US" altLang="zh-TW" sz="1400" b="0" i="0" u="none" strike="noStrike">
                        <a:solidFill>
                          <a:srgbClr val="000000"/>
                        </a:solidFill>
                        <a:effectLst/>
                        <a:latin typeface="+mj-ea"/>
                        <a:ea typeface="+mj-ea"/>
                      </a:endParaRPr>
                    </a:p>
                  </a:txBody>
                  <a:tcPr marL="9525" marR="9525" marT="9525" marB="0" anchor="b"/>
                </a:tc>
              </a:tr>
              <a:tr h="200025">
                <a:tc>
                  <a:txBody>
                    <a:bodyPr/>
                    <a:lstStyle/>
                    <a:p>
                      <a:pPr algn="l" fontAlgn="b"/>
                      <a:r>
                        <a:rPr lang="zh-TW" altLang="en-US" sz="1600" b="1" u="none" strike="noStrike" dirty="0">
                          <a:effectLst/>
                          <a:latin typeface="+mj-ea"/>
                          <a:ea typeface="+mj-ea"/>
                        </a:rPr>
                        <a:t>天線</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19,137,937 </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a:effectLst/>
                          <a:latin typeface="+mj-ea"/>
                          <a:ea typeface="+mj-ea"/>
                        </a:rPr>
                        <a:t>     </a:t>
                      </a:r>
                      <a:r>
                        <a:rPr lang="en-US" altLang="zh-TW" sz="1400" u="none" strike="noStrike">
                          <a:effectLst/>
                          <a:latin typeface="+mj-ea"/>
                          <a:ea typeface="+mj-ea"/>
                        </a:rPr>
                        <a:t>41,286,005 </a:t>
                      </a:r>
                      <a:endParaRPr lang="en-US" altLang="zh-TW" sz="1400" b="0" i="0" u="none" strike="noStrike">
                        <a:solidFill>
                          <a:srgbClr val="000000"/>
                        </a:solidFill>
                        <a:effectLst/>
                        <a:latin typeface="+mj-ea"/>
                        <a:ea typeface="+mj-ea"/>
                      </a:endParaRPr>
                    </a:p>
                  </a:txBody>
                  <a:tcPr marL="9525" marR="9525" marT="9525" marB="0" anchor="b"/>
                </a:tc>
                <a:tc>
                  <a:txBody>
                    <a:bodyPr/>
                    <a:lstStyle/>
                    <a:p>
                      <a:pPr algn="r" fontAlgn="b"/>
                      <a:r>
                        <a:rPr lang="en-US" altLang="zh-TW" sz="1400" u="none" strike="noStrike" dirty="0">
                          <a:effectLst/>
                          <a:latin typeface="+mj-ea"/>
                          <a:ea typeface="+mj-ea"/>
                        </a:rPr>
                        <a:t>216%</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ctr" fontAlgn="b"/>
                      <a:r>
                        <a:rPr lang="zh-TW" altLang="en-US" sz="1400" u="none" strike="noStrike" dirty="0" smtClean="0">
                          <a:effectLst/>
                          <a:latin typeface="+mj-ea"/>
                          <a:ea typeface="+mj-ea"/>
                        </a:rPr>
                        <a:t> </a:t>
                      </a:r>
                      <a:r>
                        <a:rPr lang="en-US" altLang="zh-TW" sz="1400" u="none" strike="noStrike" dirty="0" smtClean="0">
                          <a:effectLst/>
                          <a:latin typeface="+mj-ea"/>
                          <a:ea typeface="+mj-ea"/>
                        </a:rPr>
                        <a:t>51,543,521 </a:t>
                      </a:r>
                      <a:endParaRPr lang="en-US" altLang="zh-TW" sz="1400" u="none" strike="noStrike" dirty="0">
                        <a:effectLst/>
                        <a:latin typeface="+mj-ea"/>
                        <a:ea typeface="+mj-ea"/>
                      </a:endParaRPr>
                    </a:p>
                  </a:txBody>
                  <a:tcPr marL="9525" marR="9525" marT="9525" marB="0" anchor="b"/>
                </a:tc>
                <a:tc>
                  <a:txBody>
                    <a:bodyPr/>
                    <a:lstStyle/>
                    <a:p>
                      <a:pPr algn="r" fontAlgn="b"/>
                      <a:r>
                        <a:rPr lang="en-US" altLang="zh-TW" sz="1400" u="none" strike="noStrike" dirty="0" smtClean="0">
                          <a:effectLst/>
                          <a:latin typeface="+mj-ea"/>
                          <a:ea typeface="+mj-ea"/>
                        </a:rPr>
                        <a:t>25%</a:t>
                      </a:r>
                      <a:endParaRPr lang="en-US" altLang="zh-TW" sz="1400" u="none" strike="noStrike" dirty="0">
                        <a:effectLst/>
                        <a:latin typeface="+mj-ea"/>
                        <a:ea typeface="+mj-ea"/>
                      </a:endParaRPr>
                    </a:p>
                  </a:txBody>
                  <a:tcPr marL="9525" marR="9525" marT="9525" marB="0" anchor="b"/>
                </a:tc>
              </a:tr>
            </a:tbl>
          </a:graphicData>
        </a:graphic>
      </p:graphicFrame>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220" y="1904997"/>
            <a:ext cx="3973802" cy="238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224" y="1904997"/>
            <a:ext cx="3973801" cy="238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378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t">
            <a:normAutofit fontScale="90000"/>
          </a:bodyPr>
          <a:lstStyle/>
          <a:p>
            <a:r>
              <a:rPr lang="en-US" altLang="zh-CN" dirty="0" smtClean="0">
                <a:latin typeface="微軟正黑體" pitchFamily="34" charset="-120"/>
                <a:ea typeface="微軟正黑體" pitchFamily="34" charset="-120"/>
              </a:rPr>
              <a:t>Russia</a:t>
            </a:r>
            <a:r>
              <a:rPr lang="zh-CN" altLang="en-US" dirty="0" smtClean="0">
                <a:latin typeface="微軟正黑體" pitchFamily="34" charset="-120"/>
                <a:ea typeface="微軟正黑體" pitchFamily="34" charset="-120"/>
              </a:rPr>
              <a:t>整體</a:t>
            </a:r>
            <a:r>
              <a:rPr lang="zh-CN" altLang="en-US" dirty="0">
                <a:latin typeface="微軟正黑體" pitchFamily="34" charset="-120"/>
                <a:ea typeface="微軟正黑體" pitchFamily="34" charset="-120"/>
              </a:rPr>
              <a:t>業績</a:t>
            </a:r>
            <a:r>
              <a:rPr lang="en-US" altLang="zh-CN" dirty="0">
                <a:latin typeface="微軟正黑體" pitchFamily="34" charset="-120"/>
                <a:ea typeface="微軟正黑體" pitchFamily="34" charset="-120"/>
              </a:rPr>
              <a:t>/</a:t>
            </a:r>
            <a:r>
              <a:rPr lang="zh-CN" altLang="en-US" dirty="0">
                <a:latin typeface="微軟正黑體" pitchFamily="34" charset="-120"/>
                <a:ea typeface="微軟正黑體" pitchFamily="34" charset="-120"/>
              </a:rPr>
              <a:t>預算</a:t>
            </a:r>
            <a:endParaRPr lang="zh-TW" altLang="en-US" dirty="0">
              <a:latin typeface="微軟正黑體" pitchFamily="34" charset="-120"/>
              <a:ea typeface="微軟正黑體" pitchFamily="34" charset="-12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68" y="1193800"/>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表格 4"/>
          <p:cNvGraphicFramePr>
            <a:graphicFrameLocks noGrp="1"/>
          </p:cNvGraphicFramePr>
          <p:nvPr>
            <p:extLst>
              <p:ext uri="{D42A27DB-BD31-4B8C-83A1-F6EECF244321}">
                <p14:modId xmlns:p14="http://schemas.microsoft.com/office/powerpoint/2010/main" val="1343533900"/>
              </p:ext>
            </p:extLst>
          </p:nvPr>
        </p:nvGraphicFramePr>
        <p:xfrm>
          <a:off x="5114225" y="1149350"/>
          <a:ext cx="3404786" cy="2800350"/>
        </p:xfrm>
        <a:graphic>
          <a:graphicData uri="http://schemas.openxmlformats.org/drawingml/2006/table">
            <a:tbl>
              <a:tblPr/>
              <a:tblGrid>
                <a:gridCol w="739775"/>
                <a:gridCol w="888337"/>
                <a:gridCol w="888337"/>
                <a:gridCol w="888337"/>
              </a:tblGrid>
              <a:tr h="200025">
                <a:tc>
                  <a:txBody>
                    <a:bodyPr/>
                    <a:lstStyle/>
                    <a:p>
                      <a:pPr algn="l" fontAlgn="b"/>
                      <a:r>
                        <a:rPr lang="en-US" altLang="zh-CN" sz="1100" b="1" i="0" u="none" strike="noStrike" dirty="0" smtClean="0">
                          <a:solidFill>
                            <a:srgbClr val="000000"/>
                          </a:solidFill>
                          <a:effectLst/>
                          <a:latin typeface="+mj-ea"/>
                          <a:ea typeface="+mj-ea"/>
                        </a:rPr>
                        <a:t>Month</a:t>
                      </a:r>
                      <a:endParaRPr lang="zh-TW" altLang="en-US" sz="1100" b="1" i="0" u="none" strike="noStrike" dirty="0">
                        <a:solidFill>
                          <a:srgbClr val="000000"/>
                        </a:solidFill>
                        <a:effectLst/>
                        <a:latin typeface="+mj-ea"/>
                        <a:ea typeface="+mj-ea"/>
                      </a:endParaRP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2019</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2020</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2021</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r>
              <a:tr h="200025">
                <a:tc>
                  <a:txBody>
                    <a:bodyPr/>
                    <a:lstStyle/>
                    <a:p>
                      <a:pPr algn="l" fontAlgn="b"/>
                      <a:r>
                        <a:rPr lang="en-US" sz="1100" b="0" i="0" u="none" strike="noStrike">
                          <a:solidFill>
                            <a:srgbClr val="000000"/>
                          </a:solidFill>
                          <a:effectLst/>
                          <a:latin typeface="+mj-ea"/>
                          <a:ea typeface="+mj-ea"/>
                        </a:rPr>
                        <a:t>January</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2,434,615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4,549,644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5,685,169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r>
              <a:tr h="200025">
                <a:tc>
                  <a:txBody>
                    <a:bodyPr/>
                    <a:lstStyle/>
                    <a:p>
                      <a:pPr algn="l" fontAlgn="b"/>
                      <a:r>
                        <a:rPr lang="en-US" sz="1100" b="0" i="0" u="none" strike="noStrike">
                          <a:solidFill>
                            <a:srgbClr val="000000"/>
                          </a:solidFill>
                          <a:effectLst/>
                          <a:latin typeface="+mj-ea"/>
                          <a:ea typeface="+mj-ea"/>
                        </a:rPr>
                        <a:t>February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351,304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3,038,591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6,547,128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March</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3,459,919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2,679,917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6,201,288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April</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4,121,187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3,895,774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6,293,963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May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4,418,977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2,811,315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6,303,264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June</a:t>
                      </a:r>
                    </a:p>
                  </a:txBody>
                  <a:tcPr marL="9525" marR="9525" marT="9525" marB="0" anchor="b">
                    <a:lnL>
                      <a:noFill/>
                    </a:lnL>
                    <a:lnR>
                      <a:noFill/>
                    </a:lnR>
                    <a:lnT>
                      <a:noFill/>
                    </a:lnT>
                    <a:lnB>
                      <a:noFill/>
                    </a:lnB>
                  </a:tcPr>
                </a:tc>
                <a:tc>
                  <a:txBody>
                    <a:bodyPr/>
                    <a:lstStyle/>
                    <a:p>
                      <a:pPr algn="r" fontAlgn="b"/>
                      <a:r>
                        <a:rPr lang="en-US" altLang="zh-TW" sz="1100" b="0" i="0" u="none" strike="noStrike" dirty="0">
                          <a:solidFill>
                            <a:srgbClr val="000000"/>
                          </a:solidFill>
                          <a:effectLst/>
                          <a:latin typeface="+mj-ea"/>
                          <a:ea typeface="+mj-ea"/>
                        </a:rPr>
                        <a:t>3,794,357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4,245,858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6,301,487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July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5,048,363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6,256,773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9,257,255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August</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2,892,931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6,153,263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6,959,287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September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5,722,167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10,860,647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7,124,772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October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3,580,561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8,437,844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7,050,621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November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5,718,210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8,467,821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6,792,172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December</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3,535,349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13,418,753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8,914,345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r>
              <a:tr h="200025">
                <a:tc>
                  <a:txBody>
                    <a:bodyPr/>
                    <a:lstStyle/>
                    <a:p>
                      <a:pPr algn="l" fontAlgn="b"/>
                      <a:r>
                        <a:rPr lang="en-US" altLang="zh-CN" sz="1100" b="1" i="0" u="none" strike="noStrike" dirty="0" smtClean="0">
                          <a:solidFill>
                            <a:srgbClr val="000000"/>
                          </a:solidFill>
                          <a:effectLst/>
                          <a:latin typeface="+mj-ea"/>
                          <a:ea typeface="+mj-ea"/>
                        </a:rPr>
                        <a:t>Total</a:t>
                      </a:r>
                      <a:endParaRPr lang="zh-TW" altLang="en-US" sz="1100" b="1" i="0" u="none" strike="noStrike" dirty="0">
                        <a:solidFill>
                          <a:srgbClr val="000000"/>
                        </a:solidFill>
                        <a:effectLst/>
                        <a:latin typeface="+mj-ea"/>
                        <a:ea typeface="+mj-ea"/>
                      </a:endParaRP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a:solidFill>
                            <a:srgbClr val="000000"/>
                          </a:solidFill>
                          <a:effectLst/>
                          <a:latin typeface="+mj-ea"/>
                          <a:ea typeface="+mj-ea"/>
                        </a:rPr>
                        <a:t>45,077,940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a:solidFill>
                            <a:srgbClr val="000000"/>
                          </a:solidFill>
                          <a:effectLst/>
                          <a:latin typeface="+mj-ea"/>
                          <a:ea typeface="+mj-ea"/>
                        </a:rPr>
                        <a:t>74,816,202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dirty="0">
                          <a:solidFill>
                            <a:srgbClr val="000000"/>
                          </a:solidFill>
                          <a:effectLst/>
                          <a:latin typeface="+mj-ea"/>
                          <a:ea typeface="+mj-ea"/>
                        </a:rPr>
                        <a:t>83,430,752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r>
            </a:tbl>
          </a:graphicData>
        </a:graphic>
      </p:graphicFrame>
    </p:spTree>
    <p:extLst>
      <p:ext uri="{BB962C8B-B14F-4D97-AF65-F5344CB8AC3E}">
        <p14:creationId xmlns:p14="http://schemas.microsoft.com/office/powerpoint/2010/main" val="3322952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微軟正黑體" pitchFamily="34" charset="-120"/>
                <a:ea typeface="微軟正黑體" pitchFamily="34" charset="-120"/>
              </a:rPr>
              <a:t>OEM/ODM</a:t>
            </a:r>
            <a:endParaRPr lang="zh-TW" altLang="en-US" dirty="0">
              <a:latin typeface="微軟正黑體" pitchFamily="34" charset="-120"/>
              <a:ea typeface="微軟正黑體" pitchFamily="34" charset="-120"/>
            </a:endParaRPr>
          </a:p>
        </p:txBody>
      </p:sp>
      <p:sp>
        <p:nvSpPr>
          <p:cNvPr id="7" name="文字方塊 6"/>
          <p:cNvSpPr txBox="1"/>
          <p:nvPr/>
        </p:nvSpPr>
        <p:spPr>
          <a:xfrm>
            <a:off x="1715786" y="1437305"/>
            <a:ext cx="1258678" cy="369332"/>
          </a:xfrm>
          <a:prstGeom prst="rect">
            <a:avLst/>
          </a:prstGeom>
          <a:noFill/>
        </p:spPr>
        <p:txBody>
          <a:bodyPr wrap="none" rtlCol="0">
            <a:spAutoFit/>
          </a:bodyPr>
          <a:lstStyle/>
          <a:p>
            <a:r>
              <a:rPr lang="en-US" altLang="zh-TW" b="1" dirty="0" smtClean="0">
                <a:latin typeface="+mj-ea"/>
                <a:ea typeface="+mj-ea"/>
                <a:cs typeface="Calibri" pitchFamily="34" charset="0"/>
              </a:rPr>
              <a:t>RF/</a:t>
            </a:r>
            <a:r>
              <a:rPr lang="zh-CN" altLang="en-US" b="1" dirty="0" smtClean="0">
                <a:latin typeface="+mj-ea"/>
                <a:ea typeface="+mj-ea"/>
                <a:cs typeface="Calibri" pitchFamily="34" charset="0"/>
              </a:rPr>
              <a:t>總金額</a:t>
            </a:r>
            <a:endParaRPr lang="zh-TW" altLang="en-US" b="1" dirty="0">
              <a:latin typeface="+mj-ea"/>
              <a:ea typeface="+mj-ea"/>
              <a:cs typeface="Calibri" pitchFamily="34" charset="0"/>
            </a:endParaRPr>
          </a:p>
        </p:txBody>
      </p:sp>
      <p:sp>
        <p:nvSpPr>
          <p:cNvPr id="8" name="文字方塊 7"/>
          <p:cNvSpPr txBox="1"/>
          <p:nvPr/>
        </p:nvSpPr>
        <p:spPr>
          <a:xfrm>
            <a:off x="5605600" y="1437305"/>
            <a:ext cx="2307042" cy="369332"/>
          </a:xfrm>
          <a:prstGeom prst="rect">
            <a:avLst/>
          </a:prstGeom>
          <a:noFill/>
        </p:spPr>
        <p:txBody>
          <a:bodyPr wrap="none" rtlCol="0">
            <a:spAutoFit/>
          </a:bodyPr>
          <a:lstStyle>
            <a:defPPr>
              <a:defRPr lang="zh-TW"/>
            </a:defPPr>
            <a:lvl1pPr>
              <a:defRPr b="1">
                <a:latin typeface="Calibri" pitchFamily="34" charset="0"/>
                <a:cs typeface="Calibri" pitchFamily="34" charset="0"/>
              </a:defRPr>
            </a:lvl1pPr>
          </a:lstStyle>
          <a:p>
            <a:r>
              <a:rPr lang="en-US" altLang="zh-TW" dirty="0">
                <a:latin typeface="+mj-ea"/>
                <a:ea typeface="+mj-ea"/>
              </a:rPr>
              <a:t>Component</a:t>
            </a:r>
            <a:r>
              <a:rPr lang="en-US" altLang="zh-TW" dirty="0" smtClean="0">
                <a:latin typeface="+mj-ea"/>
                <a:ea typeface="+mj-ea"/>
              </a:rPr>
              <a:t>/</a:t>
            </a:r>
            <a:r>
              <a:rPr lang="zh-CN" altLang="en-US" dirty="0" smtClean="0">
                <a:latin typeface="+mj-ea"/>
                <a:ea typeface="+mj-ea"/>
              </a:rPr>
              <a:t>總金額</a:t>
            </a:r>
            <a:endParaRPr lang="zh-TW" altLang="en-US" dirty="0">
              <a:latin typeface="+mj-ea"/>
              <a:ea typeface="+mj-ea"/>
            </a:endParaRPr>
          </a:p>
        </p:txBody>
      </p:sp>
      <p:graphicFrame>
        <p:nvGraphicFramePr>
          <p:cNvPr id="5" name="表格 4"/>
          <p:cNvGraphicFramePr>
            <a:graphicFrameLocks noGrp="1"/>
          </p:cNvGraphicFramePr>
          <p:nvPr>
            <p:extLst>
              <p:ext uri="{D42A27DB-BD31-4B8C-83A1-F6EECF244321}">
                <p14:modId xmlns:p14="http://schemas.microsoft.com/office/powerpoint/2010/main" val="3199298025"/>
              </p:ext>
            </p:extLst>
          </p:nvPr>
        </p:nvGraphicFramePr>
        <p:xfrm>
          <a:off x="2906924" y="456230"/>
          <a:ext cx="5842000" cy="760095"/>
        </p:xfrm>
        <a:graphic>
          <a:graphicData uri="http://schemas.openxmlformats.org/drawingml/2006/table">
            <a:tbl>
              <a:tblPr>
                <a:tableStyleId>{8799B23B-EC83-4686-B30A-512413B5E67A}</a:tableStyleId>
              </a:tblPr>
              <a:tblGrid>
                <a:gridCol w="476250"/>
                <a:gridCol w="1327150"/>
                <a:gridCol w="1238250"/>
                <a:gridCol w="749300"/>
                <a:gridCol w="1238250"/>
                <a:gridCol w="812800"/>
              </a:tblGrid>
              <a:tr h="200025">
                <a:tc>
                  <a:txBody>
                    <a:bodyPr/>
                    <a:lstStyle/>
                    <a:p>
                      <a:pPr algn="l" fontAlgn="b"/>
                      <a:endParaRPr lang="zh-TW" altLang="en-US" sz="1600" b="0"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2019</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2020</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600" b="1" u="none" strike="noStrike" dirty="0" smtClean="0">
                          <a:effectLst/>
                          <a:latin typeface="+mj-ea"/>
                          <a:ea typeface="+mj-ea"/>
                        </a:rPr>
                        <a:t>成</a:t>
                      </a:r>
                      <a:r>
                        <a:rPr lang="zh-CN" altLang="en-US" sz="1600" b="1" u="none" strike="noStrike" dirty="0" smtClean="0">
                          <a:effectLst/>
                          <a:latin typeface="微軟正黑體" pitchFamily="34" charset="-120"/>
                          <a:ea typeface="微軟正黑體" pitchFamily="34" charset="-120"/>
                        </a:rPr>
                        <a:t>長</a:t>
                      </a:r>
                      <a:r>
                        <a:rPr lang="zh-TW" altLang="en-US" sz="1600" b="1" u="none" strike="noStrike" dirty="0" smtClean="0">
                          <a:effectLst/>
                          <a:latin typeface="+mj-ea"/>
                          <a:ea typeface="+mj-ea"/>
                        </a:rPr>
                        <a:t>率</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2021</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600" b="1" u="none" strike="noStrike" dirty="0">
                          <a:effectLst/>
                          <a:latin typeface="+mj-ea"/>
                          <a:ea typeface="+mj-ea"/>
                        </a:rPr>
                        <a:t>成長率</a:t>
                      </a:r>
                      <a:endParaRPr lang="zh-TW" altLang="en-US" sz="1600" b="1" i="0" u="none" strike="noStrike" dirty="0">
                        <a:solidFill>
                          <a:srgbClr val="000000"/>
                        </a:solidFill>
                        <a:effectLst/>
                        <a:latin typeface="+mj-ea"/>
                        <a:ea typeface="+mj-ea"/>
                      </a:endParaRPr>
                    </a:p>
                  </a:txBody>
                  <a:tcPr marL="9525" marR="9525" marT="9525" marB="0" anchor="b"/>
                </a:tc>
              </a:tr>
              <a:tr h="200025">
                <a:tc>
                  <a:txBody>
                    <a:bodyPr/>
                    <a:lstStyle/>
                    <a:p>
                      <a:pPr algn="l" fontAlgn="b"/>
                      <a:r>
                        <a:rPr lang="zh-TW" altLang="en-US" sz="1600" b="1" u="none" strike="noStrike">
                          <a:effectLst/>
                          <a:latin typeface="+mj-ea"/>
                          <a:ea typeface="+mj-ea"/>
                        </a:rPr>
                        <a:t>元件</a:t>
                      </a:r>
                      <a:endParaRPr lang="zh-TW" altLang="en-US" sz="1600" b="1" i="0" u="none" strike="noStrike">
                        <a:solidFill>
                          <a:srgbClr val="000000"/>
                        </a:solidFill>
                        <a:effectLst/>
                        <a:latin typeface="+mj-ea"/>
                        <a:ea typeface="+mj-ea"/>
                      </a:endParaRPr>
                    </a:p>
                  </a:txBody>
                  <a:tcPr marL="9525" marR="9525" marT="9525"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25,940,003 </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33,530,197 </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r" fontAlgn="b"/>
                      <a:r>
                        <a:rPr lang="en-US" altLang="zh-TW" sz="1400" u="none" strike="noStrike" dirty="0">
                          <a:effectLst/>
                          <a:latin typeface="+mj-ea"/>
                          <a:ea typeface="+mj-ea"/>
                        </a:rPr>
                        <a:t>129%</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a:effectLst/>
                          <a:latin typeface="+mj-ea"/>
                          <a:ea typeface="+mj-ea"/>
                        </a:rPr>
                        <a:t>     </a:t>
                      </a:r>
                      <a:r>
                        <a:rPr lang="en-US" altLang="zh-TW" sz="1400" u="none" strike="noStrike">
                          <a:effectLst/>
                          <a:latin typeface="+mj-ea"/>
                          <a:ea typeface="+mj-ea"/>
                        </a:rPr>
                        <a:t>31,887,231 </a:t>
                      </a:r>
                      <a:endParaRPr lang="en-US" altLang="zh-TW" sz="1400" b="0" i="0" u="none" strike="noStrike">
                        <a:solidFill>
                          <a:srgbClr val="000000"/>
                        </a:solidFill>
                        <a:effectLst/>
                        <a:latin typeface="+mj-ea"/>
                        <a:ea typeface="+mj-ea"/>
                      </a:endParaRPr>
                    </a:p>
                  </a:txBody>
                  <a:tcPr marL="9525" marR="9525" marT="9525" marB="0" anchor="b"/>
                </a:tc>
                <a:tc>
                  <a:txBody>
                    <a:bodyPr/>
                    <a:lstStyle/>
                    <a:p>
                      <a:pPr algn="r" fontAlgn="b"/>
                      <a:r>
                        <a:rPr lang="en-US" altLang="zh-TW" sz="1400" u="none" strike="noStrike">
                          <a:effectLst/>
                          <a:latin typeface="+mj-ea"/>
                          <a:ea typeface="+mj-ea"/>
                        </a:rPr>
                        <a:t>-5%</a:t>
                      </a:r>
                      <a:endParaRPr lang="en-US" altLang="zh-TW" sz="1400" b="0" i="0" u="none" strike="noStrike">
                        <a:solidFill>
                          <a:srgbClr val="000000"/>
                        </a:solidFill>
                        <a:effectLst/>
                        <a:latin typeface="+mj-ea"/>
                        <a:ea typeface="+mj-ea"/>
                      </a:endParaRPr>
                    </a:p>
                  </a:txBody>
                  <a:tcPr marL="9525" marR="9525" marT="9525" marB="0" anchor="b"/>
                </a:tc>
              </a:tr>
              <a:tr h="200025">
                <a:tc>
                  <a:txBody>
                    <a:bodyPr/>
                    <a:lstStyle/>
                    <a:p>
                      <a:pPr algn="l" fontAlgn="b"/>
                      <a:r>
                        <a:rPr lang="zh-TW" altLang="en-US" sz="1600" b="1" u="none" strike="noStrike" dirty="0">
                          <a:effectLst/>
                          <a:latin typeface="+mj-ea"/>
                          <a:ea typeface="+mj-ea"/>
                        </a:rPr>
                        <a:t>天線</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19,137,937 </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a:effectLst/>
                          <a:latin typeface="+mj-ea"/>
                          <a:ea typeface="+mj-ea"/>
                        </a:rPr>
                        <a:t>     </a:t>
                      </a:r>
                      <a:r>
                        <a:rPr lang="en-US" altLang="zh-TW" sz="1400" u="none" strike="noStrike">
                          <a:effectLst/>
                          <a:latin typeface="+mj-ea"/>
                          <a:ea typeface="+mj-ea"/>
                        </a:rPr>
                        <a:t>41,286,005 </a:t>
                      </a:r>
                      <a:endParaRPr lang="en-US" altLang="zh-TW" sz="1400" b="0" i="0" u="none" strike="noStrike">
                        <a:solidFill>
                          <a:srgbClr val="000000"/>
                        </a:solidFill>
                        <a:effectLst/>
                        <a:latin typeface="+mj-ea"/>
                        <a:ea typeface="+mj-ea"/>
                      </a:endParaRPr>
                    </a:p>
                  </a:txBody>
                  <a:tcPr marL="9525" marR="9525" marT="9525" marB="0" anchor="b"/>
                </a:tc>
                <a:tc>
                  <a:txBody>
                    <a:bodyPr/>
                    <a:lstStyle/>
                    <a:p>
                      <a:pPr algn="r" fontAlgn="b"/>
                      <a:r>
                        <a:rPr lang="en-US" altLang="zh-TW" sz="1400" u="none" strike="noStrike" dirty="0">
                          <a:effectLst/>
                          <a:latin typeface="+mj-ea"/>
                          <a:ea typeface="+mj-ea"/>
                        </a:rPr>
                        <a:t>216%</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63,514,513 </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r" fontAlgn="b"/>
                      <a:r>
                        <a:rPr lang="en-US" altLang="zh-TW" sz="1400" u="none" strike="noStrike" dirty="0">
                          <a:effectLst/>
                          <a:latin typeface="+mj-ea"/>
                          <a:ea typeface="+mj-ea"/>
                        </a:rPr>
                        <a:t>54%</a:t>
                      </a:r>
                      <a:endParaRPr lang="en-US" altLang="zh-TW" sz="1400" b="0" i="0" u="none" strike="noStrike" dirty="0">
                        <a:solidFill>
                          <a:srgbClr val="000000"/>
                        </a:solidFill>
                        <a:effectLst/>
                        <a:latin typeface="+mj-ea"/>
                        <a:ea typeface="+mj-ea"/>
                      </a:endParaRPr>
                    </a:p>
                  </a:txBody>
                  <a:tcPr marL="9525" marR="9525" marT="9525" marB="0" anchor="b"/>
                </a:tc>
              </a:tr>
            </a:tbl>
          </a:graphicData>
        </a:graphic>
      </p:graphicFrame>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73" y="1905102"/>
            <a:ext cx="3752103" cy="238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549" y="1905101"/>
            <a:ext cx="4195144" cy="238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2948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t">
            <a:normAutofit fontScale="90000"/>
          </a:bodyPr>
          <a:lstStyle/>
          <a:p>
            <a:r>
              <a:rPr lang="en-US" altLang="zh-CN" dirty="0" smtClean="0">
                <a:latin typeface="微軟正黑體" pitchFamily="34" charset="-120"/>
                <a:ea typeface="微軟正黑體" pitchFamily="34" charset="-120"/>
              </a:rPr>
              <a:t>OEM/ODM</a:t>
            </a:r>
            <a:r>
              <a:rPr lang="zh-CN" altLang="en-US" dirty="0" smtClean="0">
                <a:latin typeface="微軟正黑體" pitchFamily="34" charset="-120"/>
                <a:ea typeface="微軟正黑體" pitchFamily="34" charset="-120"/>
              </a:rPr>
              <a:t>整體</a:t>
            </a:r>
            <a:r>
              <a:rPr lang="zh-CN" altLang="en-US" dirty="0">
                <a:latin typeface="微軟正黑體" pitchFamily="34" charset="-120"/>
                <a:ea typeface="微軟正黑體" pitchFamily="34" charset="-120"/>
              </a:rPr>
              <a:t>業績</a:t>
            </a:r>
            <a:r>
              <a:rPr lang="en-US" altLang="zh-CN" dirty="0">
                <a:latin typeface="微軟正黑體" pitchFamily="34" charset="-120"/>
                <a:ea typeface="微軟正黑體" pitchFamily="34" charset="-120"/>
              </a:rPr>
              <a:t>/</a:t>
            </a:r>
            <a:r>
              <a:rPr lang="zh-CN" altLang="en-US" dirty="0">
                <a:latin typeface="微軟正黑體" pitchFamily="34" charset="-120"/>
                <a:ea typeface="微軟正黑體" pitchFamily="34" charset="-120"/>
              </a:rPr>
              <a:t>預算</a:t>
            </a:r>
            <a:endParaRPr lang="zh-TW" altLang="en-US" dirty="0">
              <a:latin typeface="微軟正黑體" pitchFamily="34" charset="-120"/>
              <a:ea typeface="微軟正黑體" pitchFamily="34" charset="-12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16" y="1193800"/>
            <a:ext cx="4840287"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表格 4"/>
          <p:cNvGraphicFramePr>
            <a:graphicFrameLocks noGrp="1"/>
          </p:cNvGraphicFramePr>
          <p:nvPr>
            <p:extLst>
              <p:ext uri="{D42A27DB-BD31-4B8C-83A1-F6EECF244321}">
                <p14:modId xmlns:p14="http://schemas.microsoft.com/office/powerpoint/2010/main" val="638135556"/>
              </p:ext>
            </p:extLst>
          </p:nvPr>
        </p:nvGraphicFramePr>
        <p:xfrm>
          <a:off x="5162550" y="1171575"/>
          <a:ext cx="3671417" cy="2800350"/>
        </p:xfrm>
        <a:graphic>
          <a:graphicData uri="http://schemas.openxmlformats.org/drawingml/2006/table">
            <a:tbl>
              <a:tblPr/>
              <a:tblGrid>
                <a:gridCol w="739775"/>
                <a:gridCol w="977214"/>
                <a:gridCol w="977214"/>
                <a:gridCol w="977214"/>
              </a:tblGrid>
              <a:tr h="200025">
                <a:tc>
                  <a:txBody>
                    <a:bodyPr/>
                    <a:lstStyle/>
                    <a:p>
                      <a:pPr algn="l" fontAlgn="b"/>
                      <a:r>
                        <a:rPr lang="en-US" altLang="zh-CN" sz="1100" b="1" i="0" u="none" strike="noStrike" dirty="0" smtClean="0">
                          <a:solidFill>
                            <a:srgbClr val="000000"/>
                          </a:solidFill>
                          <a:effectLst/>
                          <a:latin typeface="+mj-ea"/>
                          <a:ea typeface="+mj-ea"/>
                        </a:rPr>
                        <a:t>Month</a:t>
                      </a:r>
                      <a:endParaRPr lang="zh-TW" altLang="en-US" sz="1100" b="1" i="0" u="none" strike="noStrike" dirty="0">
                        <a:solidFill>
                          <a:srgbClr val="000000"/>
                        </a:solidFill>
                        <a:effectLst/>
                        <a:latin typeface="+mj-ea"/>
                        <a:ea typeface="+mj-ea"/>
                      </a:endParaRP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2019</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2020</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2021</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r>
              <a:tr h="200025">
                <a:tc>
                  <a:txBody>
                    <a:bodyPr/>
                    <a:lstStyle/>
                    <a:p>
                      <a:pPr algn="l" fontAlgn="b"/>
                      <a:r>
                        <a:rPr lang="en-US" sz="1100" b="0" i="0" u="none" strike="noStrike">
                          <a:solidFill>
                            <a:srgbClr val="000000"/>
                          </a:solidFill>
                          <a:effectLst/>
                          <a:latin typeface="+mj-ea"/>
                          <a:ea typeface="+mj-ea"/>
                        </a:rPr>
                        <a:t>January</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23,420,350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22,596,880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21,971,145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r>
              <a:tr h="200025">
                <a:tc>
                  <a:txBody>
                    <a:bodyPr/>
                    <a:lstStyle/>
                    <a:p>
                      <a:pPr algn="l" fontAlgn="b"/>
                      <a:r>
                        <a:rPr lang="en-US" sz="1100" b="0" i="0" u="none" strike="noStrike">
                          <a:solidFill>
                            <a:srgbClr val="000000"/>
                          </a:solidFill>
                          <a:effectLst/>
                          <a:latin typeface="+mj-ea"/>
                          <a:ea typeface="+mj-ea"/>
                        </a:rPr>
                        <a:t>February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15,586,760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14,069,881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21,971,145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March</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21,040,941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23,029,208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26,523,228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April</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16,494,676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22,404,706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26,484,362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May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17,405,869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24,160,355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33,108,564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June</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26,538,907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26,174,787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33,397,769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July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30,289,174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30,683,237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33,343,720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August</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38,983,599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31,901,893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38,804,335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September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31,815,265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38,939,818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38,804,335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October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24,769,260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41,698,829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38,755,387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November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21,890,055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26,848,774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34,386,895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December</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15,216,003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23,142,301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27,280,232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r>
              <a:tr h="200025">
                <a:tc>
                  <a:txBody>
                    <a:bodyPr/>
                    <a:lstStyle/>
                    <a:p>
                      <a:pPr algn="l" fontAlgn="b"/>
                      <a:r>
                        <a:rPr lang="en-US" altLang="zh-CN" sz="1100" b="1" i="0" u="none" strike="noStrike" dirty="0" smtClean="0">
                          <a:solidFill>
                            <a:srgbClr val="000000"/>
                          </a:solidFill>
                          <a:effectLst/>
                          <a:latin typeface="+mj-ea"/>
                          <a:ea typeface="+mj-ea"/>
                        </a:rPr>
                        <a:t>Total</a:t>
                      </a:r>
                      <a:endParaRPr lang="zh-TW" altLang="en-US" sz="1100" b="1" i="0" u="none" strike="noStrike" dirty="0">
                        <a:solidFill>
                          <a:srgbClr val="000000"/>
                        </a:solidFill>
                        <a:effectLst/>
                        <a:latin typeface="+mj-ea"/>
                        <a:ea typeface="+mj-ea"/>
                      </a:endParaRP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a:solidFill>
                            <a:srgbClr val="000000"/>
                          </a:solidFill>
                          <a:effectLst/>
                          <a:latin typeface="+mj-ea"/>
                          <a:ea typeface="+mj-ea"/>
                        </a:rPr>
                        <a:t>283,450,858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a:solidFill>
                            <a:srgbClr val="000000"/>
                          </a:solidFill>
                          <a:effectLst/>
                          <a:latin typeface="+mj-ea"/>
                          <a:ea typeface="+mj-ea"/>
                        </a:rPr>
                        <a:t>325,650,668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dirty="0">
                          <a:solidFill>
                            <a:srgbClr val="000000"/>
                          </a:solidFill>
                          <a:effectLst/>
                          <a:latin typeface="+mj-ea"/>
                          <a:ea typeface="+mj-ea"/>
                        </a:rPr>
                        <a:t>374,831,119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r>
            </a:tbl>
          </a:graphicData>
        </a:graphic>
      </p:graphicFrame>
    </p:spTree>
    <p:extLst>
      <p:ext uri="{BB962C8B-B14F-4D97-AF65-F5344CB8AC3E}">
        <p14:creationId xmlns:p14="http://schemas.microsoft.com/office/powerpoint/2010/main" val="1296727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微軟正黑體" pitchFamily="34" charset="-120"/>
                <a:ea typeface="微軟正黑體" pitchFamily="34" charset="-120"/>
              </a:rPr>
              <a:t>INDIA</a:t>
            </a:r>
            <a:endParaRPr lang="zh-TW" altLang="en-US" dirty="0">
              <a:latin typeface="微軟正黑體" pitchFamily="34" charset="-120"/>
              <a:ea typeface="微軟正黑體" pitchFamily="34" charset="-120"/>
            </a:endParaRPr>
          </a:p>
        </p:txBody>
      </p:sp>
      <p:sp>
        <p:nvSpPr>
          <p:cNvPr id="7" name="文字方塊 6"/>
          <p:cNvSpPr txBox="1"/>
          <p:nvPr/>
        </p:nvSpPr>
        <p:spPr>
          <a:xfrm>
            <a:off x="1715786" y="1437305"/>
            <a:ext cx="1258678" cy="369332"/>
          </a:xfrm>
          <a:prstGeom prst="rect">
            <a:avLst/>
          </a:prstGeom>
          <a:noFill/>
        </p:spPr>
        <p:txBody>
          <a:bodyPr wrap="none" rtlCol="0">
            <a:spAutoFit/>
          </a:bodyPr>
          <a:lstStyle/>
          <a:p>
            <a:r>
              <a:rPr lang="en-US" altLang="zh-TW" b="1" dirty="0" smtClean="0">
                <a:latin typeface="+mj-ea"/>
                <a:ea typeface="+mj-ea"/>
                <a:cs typeface="Calibri" pitchFamily="34" charset="0"/>
              </a:rPr>
              <a:t>RF/</a:t>
            </a:r>
            <a:r>
              <a:rPr lang="zh-CN" altLang="en-US" b="1" dirty="0" smtClean="0">
                <a:latin typeface="+mj-ea"/>
                <a:ea typeface="+mj-ea"/>
                <a:cs typeface="Calibri" pitchFamily="34" charset="0"/>
              </a:rPr>
              <a:t>總金額</a:t>
            </a:r>
            <a:endParaRPr lang="zh-TW" altLang="en-US" b="1" dirty="0">
              <a:latin typeface="+mj-ea"/>
              <a:ea typeface="+mj-ea"/>
              <a:cs typeface="Calibri" pitchFamily="34" charset="0"/>
            </a:endParaRPr>
          </a:p>
        </p:txBody>
      </p:sp>
      <p:sp>
        <p:nvSpPr>
          <p:cNvPr id="8" name="文字方塊 7"/>
          <p:cNvSpPr txBox="1"/>
          <p:nvPr/>
        </p:nvSpPr>
        <p:spPr>
          <a:xfrm>
            <a:off x="5605600" y="1437305"/>
            <a:ext cx="2307042" cy="369332"/>
          </a:xfrm>
          <a:prstGeom prst="rect">
            <a:avLst/>
          </a:prstGeom>
          <a:noFill/>
        </p:spPr>
        <p:txBody>
          <a:bodyPr wrap="none" rtlCol="0">
            <a:spAutoFit/>
          </a:bodyPr>
          <a:lstStyle>
            <a:defPPr>
              <a:defRPr lang="zh-TW"/>
            </a:defPPr>
            <a:lvl1pPr>
              <a:defRPr b="1">
                <a:latin typeface="Calibri" pitchFamily="34" charset="0"/>
                <a:cs typeface="Calibri" pitchFamily="34" charset="0"/>
              </a:defRPr>
            </a:lvl1pPr>
          </a:lstStyle>
          <a:p>
            <a:r>
              <a:rPr lang="en-US" altLang="zh-TW" dirty="0">
                <a:latin typeface="+mj-ea"/>
                <a:ea typeface="+mj-ea"/>
              </a:rPr>
              <a:t>Component</a:t>
            </a:r>
            <a:r>
              <a:rPr lang="en-US" altLang="zh-TW" dirty="0" smtClean="0">
                <a:latin typeface="+mj-ea"/>
                <a:ea typeface="+mj-ea"/>
              </a:rPr>
              <a:t>/</a:t>
            </a:r>
            <a:r>
              <a:rPr lang="zh-CN" altLang="en-US" dirty="0" smtClean="0">
                <a:latin typeface="+mj-ea"/>
                <a:ea typeface="+mj-ea"/>
              </a:rPr>
              <a:t>總金額</a:t>
            </a:r>
            <a:endParaRPr lang="zh-TW" altLang="en-US" dirty="0">
              <a:latin typeface="+mj-ea"/>
              <a:ea typeface="+mj-ea"/>
            </a:endParaRPr>
          </a:p>
        </p:txBody>
      </p:sp>
      <p:graphicFrame>
        <p:nvGraphicFramePr>
          <p:cNvPr id="5" name="表格 4"/>
          <p:cNvGraphicFramePr>
            <a:graphicFrameLocks noGrp="1"/>
          </p:cNvGraphicFramePr>
          <p:nvPr>
            <p:extLst>
              <p:ext uri="{D42A27DB-BD31-4B8C-83A1-F6EECF244321}">
                <p14:modId xmlns:p14="http://schemas.microsoft.com/office/powerpoint/2010/main" val="1331855047"/>
              </p:ext>
            </p:extLst>
          </p:nvPr>
        </p:nvGraphicFramePr>
        <p:xfrm>
          <a:off x="2906924" y="456230"/>
          <a:ext cx="5842000" cy="760095"/>
        </p:xfrm>
        <a:graphic>
          <a:graphicData uri="http://schemas.openxmlformats.org/drawingml/2006/table">
            <a:tbl>
              <a:tblPr>
                <a:tableStyleId>{8799B23B-EC83-4686-B30A-512413B5E67A}</a:tableStyleId>
              </a:tblPr>
              <a:tblGrid>
                <a:gridCol w="476250"/>
                <a:gridCol w="1327150"/>
                <a:gridCol w="1238250"/>
                <a:gridCol w="749300"/>
                <a:gridCol w="1238250"/>
                <a:gridCol w="812800"/>
              </a:tblGrid>
              <a:tr h="200025">
                <a:tc>
                  <a:txBody>
                    <a:bodyPr/>
                    <a:lstStyle/>
                    <a:p>
                      <a:pPr algn="l" fontAlgn="b"/>
                      <a:endParaRPr lang="zh-TW" altLang="en-US" sz="1600" b="0"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2019</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2020</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600" b="1" u="none" strike="noStrike" dirty="0" smtClean="0">
                          <a:effectLst/>
                          <a:latin typeface="+mj-ea"/>
                          <a:ea typeface="+mj-ea"/>
                        </a:rPr>
                        <a:t>成</a:t>
                      </a:r>
                      <a:r>
                        <a:rPr lang="zh-CN" altLang="en-US" sz="1600" b="1" u="none" strike="noStrike" dirty="0" smtClean="0">
                          <a:effectLst/>
                          <a:latin typeface="微軟正黑體" pitchFamily="34" charset="-120"/>
                          <a:ea typeface="微軟正黑體" pitchFamily="34" charset="-120"/>
                        </a:rPr>
                        <a:t>長</a:t>
                      </a:r>
                      <a:r>
                        <a:rPr lang="zh-TW" altLang="en-US" sz="1600" b="1" u="none" strike="noStrike" dirty="0" smtClean="0">
                          <a:effectLst/>
                          <a:latin typeface="+mj-ea"/>
                          <a:ea typeface="+mj-ea"/>
                        </a:rPr>
                        <a:t>率</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2021</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600" b="1" u="none" strike="noStrike" dirty="0">
                          <a:effectLst/>
                          <a:latin typeface="+mj-ea"/>
                          <a:ea typeface="+mj-ea"/>
                        </a:rPr>
                        <a:t>成長率</a:t>
                      </a:r>
                      <a:endParaRPr lang="zh-TW" altLang="en-US" sz="1600" b="1" i="0" u="none" strike="noStrike" dirty="0">
                        <a:solidFill>
                          <a:srgbClr val="000000"/>
                        </a:solidFill>
                        <a:effectLst/>
                        <a:latin typeface="+mj-ea"/>
                        <a:ea typeface="+mj-ea"/>
                      </a:endParaRPr>
                    </a:p>
                  </a:txBody>
                  <a:tcPr marL="9525" marR="9525" marT="9525" marB="0" anchor="b"/>
                </a:tc>
              </a:tr>
              <a:tr h="200025">
                <a:tc>
                  <a:txBody>
                    <a:bodyPr/>
                    <a:lstStyle/>
                    <a:p>
                      <a:pPr algn="l" fontAlgn="b"/>
                      <a:r>
                        <a:rPr lang="zh-TW" altLang="en-US" sz="1600" b="1" u="none" strike="noStrike">
                          <a:effectLst/>
                          <a:latin typeface="+mj-ea"/>
                          <a:ea typeface="+mj-ea"/>
                        </a:rPr>
                        <a:t>元件</a:t>
                      </a:r>
                      <a:endParaRPr lang="zh-TW" altLang="en-US" sz="1600" b="1" i="0" u="none" strike="noStrike">
                        <a:solidFill>
                          <a:srgbClr val="000000"/>
                        </a:solidFill>
                        <a:effectLst/>
                        <a:latin typeface="+mj-ea"/>
                        <a:ea typeface="+mj-ea"/>
                      </a:endParaRPr>
                    </a:p>
                  </a:txBody>
                  <a:tcPr marL="9525" marR="9525" marT="9525" marB="0" anchor="b"/>
                </a:tc>
                <a:tc>
                  <a:txBody>
                    <a:bodyPr/>
                    <a:lstStyle/>
                    <a:p>
                      <a:pPr algn="r" fontAlgn="b"/>
                      <a:r>
                        <a:rPr lang="zh-TW" altLang="en-US" sz="1400" u="none" strike="noStrike" dirty="0" smtClean="0">
                          <a:effectLst/>
                          <a:latin typeface="+mj-ea"/>
                          <a:ea typeface="+mj-ea"/>
                        </a:rPr>
                        <a:t> </a:t>
                      </a:r>
                      <a:r>
                        <a:rPr lang="en-US" altLang="zh-TW" sz="1400" u="none" strike="noStrike" dirty="0" smtClean="0">
                          <a:effectLst/>
                          <a:latin typeface="+mj-ea"/>
                          <a:ea typeface="+mj-ea"/>
                        </a:rPr>
                        <a:t>9,267 </a:t>
                      </a:r>
                      <a:endParaRPr lang="en-US" altLang="zh-TW" sz="1400" u="none" strike="noStrike" dirty="0">
                        <a:effectLst/>
                        <a:latin typeface="+mj-ea"/>
                        <a:ea typeface="+mj-ea"/>
                      </a:endParaRPr>
                    </a:p>
                  </a:txBody>
                  <a:tcPr marL="9525" marR="9525" marT="9525" marB="0" anchor="b"/>
                </a:tc>
                <a:tc>
                  <a:txBody>
                    <a:bodyPr/>
                    <a:lstStyle/>
                    <a:p>
                      <a:pPr algn="r" fontAlgn="b"/>
                      <a:r>
                        <a:rPr lang="zh-TW" altLang="en-US" sz="1400" u="none" strike="noStrike" dirty="0" smtClean="0">
                          <a:effectLst/>
                          <a:latin typeface="+mj-ea"/>
                          <a:ea typeface="+mj-ea"/>
                        </a:rPr>
                        <a:t> </a:t>
                      </a:r>
                      <a:r>
                        <a:rPr lang="en-US" altLang="zh-TW" sz="1400" u="none" strike="noStrike" dirty="0" smtClean="0">
                          <a:effectLst/>
                          <a:latin typeface="+mj-ea"/>
                          <a:ea typeface="+mj-ea"/>
                        </a:rPr>
                        <a:t>12,319 </a:t>
                      </a:r>
                      <a:endParaRPr lang="en-US" altLang="zh-TW" sz="1400" u="none" strike="noStrike" dirty="0">
                        <a:effectLst/>
                        <a:latin typeface="+mj-ea"/>
                        <a:ea typeface="+mj-ea"/>
                      </a:endParaRPr>
                    </a:p>
                  </a:txBody>
                  <a:tcPr marL="9525" marR="9525" marT="9525" marB="0" anchor="b"/>
                </a:tc>
                <a:tc>
                  <a:txBody>
                    <a:bodyPr/>
                    <a:lstStyle/>
                    <a:p>
                      <a:pPr algn="r" fontAlgn="b"/>
                      <a:r>
                        <a:rPr lang="en-US" altLang="zh-TW" sz="1400" u="none" strike="noStrike" dirty="0" smtClean="0">
                          <a:effectLst/>
                          <a:latin typeface="+mj-ea"/>
                          <a:ea typeface="+mj-ea"/>
                        </a:rPr>
                        <a:t>133%</a:t>
                      </a:r>
                      <a:endParaRPr lang="en-US" altLang="zh-TW" sz="1400" u="none" strike="noStrike" dirty="0">
                        <a:effectLst/>
                        <a:latin typeface="+mj-ea"/>
                        <a:ea typeface="+mj-ea"/>
                      </a:endParaRPr>
                    </a:p>
                  </a:txBody>
                  <a:tcPr marL="9525" marR="9525" marT="9525" marB="0" anchor="b"/>
                </a:tc>
                <a:tc>
                  <a:txBody>
                    <a:bodyPr/>
                    <a:lstStyle/>
                    <a:p>
                      <a:pPr algn="r" fontAlgn="b"/>
                      <a:r>
                        <a:rPr lang="en-US" altLang="zh-TW" sz="1400" u="none" strike="noStrike" dirty="0" smtClean="0">
                          <a:effectLst/>
                          <a:latin typeface="+mj-ea"/>
                          <a:ea typeface="+mj-ea"/>
                        </a:rPr>
                        <a:t>0</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r" fontAlgn="b"/>
                      <a:r>
                        <a:rPr lang="en-US" altLang="zh-TW" sz="1400" u="none" strike="noStrike" dirty="0" smtClean="0">
                          <a:effectLst/>
                          <a:latin typeface="+mj-ea"/>
                          <a:ea typeface="+mj-ea"/>
                        </a:rPr>
                        <a:t>-100%</a:t>
                      </a:r>
                    </a:p>
                  </a:txBody>
                  <a:tcPr marL="9525" marR="9525" marT="9525" marB="0" anchor="b"/>
                </a:tc>
              </a:tr>
              <a:tr h="200025">
                <a:tc>
                  <a:txBody>
                    <a:bodyPr/>
                    <a:lstStyle/>
                    <a:p>
                      <a:pPr algn="l" fontAlgn="b"/>
                      <a:r>
                        <a:rPr lang="zh-TW" altLang="en-US" sz="1600" b="1" u="none" strike="noStrike" dirty="0">
                          <a:effectLst/>
                          <a:latin typeface="+mj-ea"/>
                          <a:ea typeface="+mj-ea"/>
                        </a:rPr>
                        <a:t>天線</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r" fontAlgn="b"/>
                      <a:r>
                        <a:rPr lang="zh-TW" altLang="en-US" sz="1400" u="none" strike="noStrike" dirty="0" smtClean="0">
                          <a:effectLst/>
                          <a:latin typeface="+mj-ea"/>
                          <a:ea typeface="+mj-ea"/>
                        </a:rPr>
                        <a:t> </a:t>
                      </a:r>
                      <a:r>
                        <a:rPr lang="en-US" altLang="zh-TW" sz="1400" u="none" strike="noStrike" dirty="0" smtClean="0">
                          <a:effectLst/>
                          <a:latin typeface="+mj-ea"/>
                          <a:ea typeface="+mj-ea"/>
                        </a:rPr>
                        <a:t>202,192 </a:t>
                      </a:r>
                      <a:endParaRPr lang="en-US" altLang="zh-TW" sz="1400" u="none" strike="noStrike" dirty="0">
                        <a:effectLst/>
                        <a:latin typeface="+mj-ea"/>
                        <a:ea typeface="+mj-ea"/>
                      </a:endParaRPr>
                    </a:p>
                  </a:txBody>
                  <a:tcPr marL="9525" marR="9525" marT="9525" marB="0" anchor="b"/>
                </a:tc>
                <a:tc>
                  <a:txBody>
                    <a:bodyPr/>
                    <a:lstStyle/>
                    <a:p>
                      <a:pPr algn="r" fontAlgn="b"/>
                      <a:r>
                        <a:rPr lang="zh-TW" altLang="en-US" sz="1400" u="none" strike="noStrike" dirty="0" smtClean="0">
                          <a:effectLst/>
                          <a:latin typeface="+mj-ea"/>
                          <a:ea typeface="+mj-ea"/>
                        </a:rPr>
                        <a:t> </a:t>
                      </a:r>
                      <a:r>
                        <a:rPr lang="en-US" altLang="zh-TW" sz="1400" u="none" strike="noStrike" dirty="0" smtClean="0">
                          <a:effectLst/>
                          <a:latin typeface="+mj-ea"/>
                          <a:ea typeface="+mj-ea"/>
                        </a:rPr>
                        <a:t>11,304,026 </a:t>
                      </a:r>
                      <a:endParaRPr lang="en-US" altLang="zh-TW" sz="1400" u="none" strike="noStrike" dirty="0">
                        <a:effectLst/>
                        <a:latin typeface="+mj-ea"/>
                        <a:ea typeface="+mj-ea"/>
                      </a:endParaRPr>
                    </a:p>
                  </a:txBody>
                  <a:tcPr marL="9525" marR="9525" marT="9525" marB="0" anchor="b"/>
                </a:tc>
                <a:tc>
                  <a:txBody>
                    <a:bodyPr/>
                    <a:lstStyle/>
                    <a:p>
                      <a:pPr algn="r" fontAlgn="b"/>
                      <a:r>
                        <a:rPr lang="en-US" altLang="zh-TW" sz="1400" u="none" strike="noStrike" dirty="0" smtClean="0">
                          <a:effectLst/>
                          <a:latin typeface="+mj-ea"/>
                          <a:ea typeface="+mj-ea"/>
                        </a:rPr>
                        <a:t>5591%</a:t>
                      </a:r>
                      <a:endParaRPr lang="en-US" altLang="zh-TW" sz="1400" u="none" strike="noStrike" dirty="0">
                        <a:effectLst/>
                        <a:latin typeface="+mj-ea"/>
                        <a:ea typeface="+mj-ea"/>
                      </a:endParaRPr>
                    </a:p>
                  </a:txBody>
                  <a:tcPr marL="9525" marR="9525" marT="9525" marB="0" anchor="b"/>
                </a:tc>
                <a:tc>
                  <a:txBody>
                    <a:bodyPr/>
                    <a:lstStyle/>
                    <a:p>
                      <a:pPr algn="r" fontAlgn="b"/>
                      <a:r>
                        <a:rPr lang="en-US" altLang="zh-TW" sz="1400" u="none" strike="noStrike" dirty="0" smtClean="0">
                          <a:effectLst/>
                          <a:latin typeface="+mj-ea"/>
                          <a:ea typeface="+mj-ea"/>
                        </a:rPr>
                        <a:t> 28,822,095 </a:t>
                      </a:r>
                    </a:p>
                  </a:txBody>
                  <a:tcPr marL="9525" marR="9525" marT="9525" marB="0" anchor="b"/>
                </a:tc>
                <a:tc>
                  <a:txBody>
                    <a:bodyPr/>
                    <a:lstStyle/>
                    <a:p>
                      <a:pPr algn="r" fontAlgn="b"/>
                      <a:r>
                        <a:rPr lang="en-US" altLang="zh-TW" sz="1400" u="none" strike="noStrike" dirty="0" smtClean="0">
                          <a:effectLst/>
                          <a:latin typeface="+mj-ea"/>
                          <a:ea typeface="+mj-ea"/>
                        </a:rPr>
                        <a:t>155%</a:t>
                      </a:r>
                    </a:p>
                  </a:txBody>
                  <a:tcPr marL="9525" marR="9525" marT="9525" marB="0" anchor="b"/>
                </a:tc>
              </a:tr>
            </a:tbl>
          </a:graphicData>
        </a:graphic>
      </p:graphicFrame>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11" y="1939580"/>
            <a:ext cx="3874227" cy="235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233" y="1939580"/>
            <a:ext cx="3369775" cy="2354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4750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t">
            <a:normAutofit fontScale="90000"/>
          </a:bodyPr>
          <a:lstStyle/>
          <a:p>
            <a:r>
              <a:rPr lang="en-US" altLang="zh-CN" dirty="0" smtClean="0">
                <a:latin typeface="微軟正黑體" pitchFamily="34" charset="-120"/>
                <a:ea typeface="微軟正黑體" pitchFamily="34" charset="-120"/>
              </a:rPr>
              <a:t>INDIA</a:t>
            </a:r>
            <a:r>
              <a:rPr lang="zh-CN" altLang="en-US" dirty="0" smtClean="0">
                <a:latin typeface="微軟正黑體" pitchFamily="34" charset="-120"/>
                <a:ea typeface="微軟正黑體" pitchFamily="34" charset="-120"/>
              </a:rPr>
              <a:t>整體</a:t>
            </a:r>
            <a:r>
              <a:rPr lang="zh-CN" altLang="en-US" dirty="0">
                <a:latin typeface="微軟正黑體" pitchFamily="34" charset="-120"/>
                <a:ea typeface="微軟正黑體" pitchFamily="34" charset="-120"/>
              </a:rPr>
              <a:t>業績</a:t>
            </a:r>
            <a:r>
              <a:rPr lang="en-US" altLang="zh-CN" dirty="0">
                <a:latin typeface="微軟正黑體" pitchFamily="34" charset="-120"/>
                <a:ea typeface="微軟正黑體" pitchFamily="34" charset="-120"/>
              </a:rPr>
              <a:t>/</a:t>
            </a:r>
            <a:r>
              <a:rPr lang="zh-CN" altLang="en-US" dirty="0">
                <a:latin typeface="微軟正黑體" pitchFamily="34" charset="-120"/>
                <a:ea typeface="微軟正黑體" pitchFamily="34" charset="-120"/>
              </a:rPr>
              <a:t>預算</a:t>
            </a:r>
            <a:endParaRPr lang="zh-TW" altLang="en-US" dirty="0">
              <a:latin typeface="微軟正黑體" pitchFamily="34" charset="-120"/>
              <a:ea typeface="微軟正黑體" pitchFamily="34" charset="-12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21" y="1193800"/>
            <a:ext cx="4535487"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表格 2"/>
          <p:cNvGraphicFramePr>
            <a:graphicFrameLocks noGrp="1"/>
          </p:cNvGraphicFramePr>
          <p:nvPr>
            <p:extLst>
              <p:ext uri="{D42A27DB-BD31-4B8C-83A1-F6EECF244321}">
                <p14:modId xmlns:p14="http://schemas.microsoft.com/office/powerpoint/2010/main" val="293580380"/>
              </p:ext>
            </p:extLst>
          </p:nvPr>
        </p:nvGraphicFramePr>
        <p:xfrm>
          <a:off x="5396753" y="1149350"/>
          <a:ext cx="3354000" cy="2800350"/>
        </p:xfrm>
        <a:graphic>
          <a:graphicData uri="http://schemas.openxmlformats.org/drawingml/2006/table">
            <a:tbl>
              <a:tblPr/>
              <a:tblGrid>
                <a:gridCol w="739775"/>
                <a:gridCol w="837567"/>
                <a:gridCol w="888329"/>
                <a:gridCol w="888329"/>
              </a:tblGrid>
              <a:tr h="200025">
                <a:tc>
                  <a:txBody>
                    <a:bodyPr/>
                    <a:lstStyle/>
                    <a:p>
                      <a:pPr algn="l" fontAlgn="b"/>
                      <a:r>
                        <a:rPr lang="en-US" altLang="zh-CN" sz="1100" b="1" i="0" u="none" strike="noStrike" dirty="0" smtClean="0">
                          <a:solidFill>
                            <a:srgbClr val="000000"/>
                          </a:solidFill>
                          <a:effectLst/>
                          <a:latin typeface="+mj-ea"/>
                          <a:ea typeface="+mj-ea"/>
                        </a:rPr>
                        <a:t>Month</a:t>
                      </a:r>
                      <a:endParaRPr lang="zh-TW" altLang="en-US" sz="1100" b="1" i="0" u="none" strike="noStrike" dirty="0">
                        <a:solidFill>
                          <a:srgbClr val="000000"/>
                        </a:solidFill>
                        <a:effectLst/>
                        <a:latin typeface="+mj-ea"/>
                        <a:ea typeface="+mj-ea"/>
                      </a:endParaRP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2019</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2020</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2021</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r>
              <a:tr h="200025">
                <a:tc>
                  <a:txBody>
                    <a:bodyPr/>
                    <a:lstStyle/>
                    <a:p>
                      <a:pPr algn="l" fontAlgn="b"/>
                      <a:r>
                        <a:rPr lang="en-US" sz="1100" b="0" i="0" u="none" strike="noStrike">
                          <a:solidFill>
                            <a:srgbClr val="000000"/>
                          </a:solidFill>
                          <a:effectLst/>
                          <a:latin typeface="+mj-ea"/>
                          <a:ea typeface="+mj-ea"/>
                        </a:rPr>
                        <a:t>January</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4,731,660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r>
              <a:tr h="200025">
                <a:tc>
                  <a:txBody>
                    <a:bodyPr/>
                    <a:lstStyle/>
                    <a:p>
                      <a:pPr algn="l" fontAlgn="b"/>
                      <a:r>
                        <a:rPr lang="en-US" sz="1100" b="0" i="0" u="none" strike="noStrike">
                          <a:solidFill>
                            <a:srgbClr val="000000"/>
                          </a:solidFill>
                          <a:effectLst/>
                          <a:latin typeface="+mj-ea"/>
                          <a:ea typeface="+mj-ea"/>
                        </a:rPr>
                        <a:t>February</a:t>
                      </a:r>
                    </a:p>
                  </a:txBody>
                  <a:tcPr marL="9525" marR="9525" marT="9525" marB="0" anchor="b">
                    <a:lnL>
                      <a:noFill/>
                    </a:lnL>
                    <a:lnR>
                      <a:noFill/>
                    </a:lnR>
                    <a:lnT>
                      <a:noFill/>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a:noFill/>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4,734,570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March</a:t>
                      </a:r>
                    </a:p>
                  </a:txBody>
                  <a:tcPr marL="9525" marR="9525" marT="9525" marB="0" anchor="b">
                    <a:lnL>
                      <a:noFill/>
                    </a:lnL>
                    <a:lnR>
                      <a:noFill/>
                    </a:lnR>
                    <a:lnT>
                      <a:noFill/>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7,472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4,342,011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April</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7,699 </a:t>
                      </a:r>
                    </a:p>
                  </a:txBody>
                  <a:tcPr marL="9525" marR="9525" marT="9525" marB="0" anchor="b">
                    <a:lnL>
                      <a:noFill/>
                    </a:lnL>
                    <a:lnR>
                      <a:noFill/>
                    </a:lnR>
                    <a:lnT>
                      <a:noFill/>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5,255,751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May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15,098 </a:t>
                      </a:r>
                    </a:p>
                  </a:txBody>
                  <a:tcPr marL="9525" marR="9525" marT="9525" marB="0" anchor="b">
                    <a:lnL>
                      <a:noFill/>
                    </a:lnL>
                    <a:lnR>
                      <a:noFill/>
                    </a:lnR>
                    <a:lnT>
                      <a:noFill/>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4,342,011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June</a:t>
                      </a:r>
                    </a:p>
                  </a:txBody>
                  <a:tcPr marL="9525" marR="9525" marT="9525" marB="0" anchor="b">
                    <a:lnL>
                      <a:noFill/>
                    </a:lnL>
                    <a:lnR>
                      <a:noFill/>
                    </a:lnR>
                    <a:lnT>
                      <a:noFill/>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30,373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716,151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July</a:t>
                      </a:r>
                    </a:p>
                  </a:txBody>
                  <a:tcPr marL="9525" marR="9525" marT="9525" marB="0" anchor="b">
                    <a:lnL>
                      <a:noFill/>
                    </a:lnL>
                    <a:lnR>
                      <a:noFill/>
                    </a:lnR>
                    <a:lnT>
                      <a:noFill/>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a:noFill/>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876,201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August</a:t>
                      </a:r>
                    </a:p>
                  </a:txBody>
                  <a:tcPr marL="9525" marR="9525" marT="9525" marB="0" anchor="b">
                    <a:lnL>
                      <a:noFill/>
                    </a:lnL>
                    <a:lnR>
                      <a:noFill/>
                    </a:lnR>
                    <a:lnT>
                      <a:noFill/>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1,615,002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946,041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September</a:t>
                      </a:r>
                    </a:p>
                  </a:txBody>
                  <a:tcPr marL="9525" marR="9525" marT="9525" marB="0" anchor="b">
                    <a:lnL>
                      <a:noFill/>
                    </a:lnL>
                    <a:lnR>
                      <a:noFill/>
                    </a:lnR>
                    <a:lnT>
                      <a:noFill/>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82,473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381,501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October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9,267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450,183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1,440,741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November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138,980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9,130,842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381,501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December</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40,415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673,956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r>
              <a:tr h="200025">
                <a:tc>
                  <a:txBody>
                    <a:bodyPr/>
                    <a:lstStyle/>
                    <a:p>
                      <a:pPr algn="l" fontAlgn="b"/>
                      <a:r>
                        <a:rPr lang="en-US" altLang="zh-CN" sz="1100" b="1" i="0" u="none" strike="noStrike" dirty="0" smtClean="0">
                          <a:solidFill>
                            <a:srgbClr val="000000"/>
                          </a:solidFill>
                          <a:effectLst/>
                          <a:latin typeface="+mj-ea"/>
                          <a:ea typeface="+mj-ea"/>
                        </a:rPr>
                        <a:t>Total</a:t>
                      </a:r>
                      <a:endParaRPr lang="zh-TW" altLang="en-US" sz="1100" b="1" i="0" u="none" strike="noStrike" dirty="0">
                        <a:solidFill>
                          <a:srgbClr val="000000"/>
                        </a:solidFill>
                        <a:effectLst/>
                        <a:latin typeface="+mj-ea"/>
                        <a:ea typeface="+mj-ea"/>
                      </a:endParaRP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a:solidFill>
                            <a:srgbClr val="000000"/>
                          </a:solidFill>
                          <a:effectLst/>
                          <a:latin typeface="+mj-ea"/>
                          <a:ea typeface="+mj-ea"/>
                        </a:rPr>
                        <a:t>211,459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a:solidFill>
                            <a:srgbClr val="000000"/>
                          </a:solidFill>
                          <a:effectLst/>
                          <a:latin typeface="+mj-ea"/>
                          <a:ea typeface="+mj-ea"/>
                        </a:rPr>
                        <a:t>11,316,345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dirty="0">
                          <a:solidFill>
                            <a:srgbClr val="000000"/>
                          </a:solidFill>
                          <a:effectLst/>
                          <a:latin typeface="+mj-ea"/>
                          <a:ea typeface="+mj-ea"/>
                        </a:rPr>
                        <a:t>28,822,095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r>
            </a:tbl>
          </a:graphicData>
        </a:graphic>
      </p:graphicFrame>
    </p:spTree>
    <p:extLst>
      <p:ext uri="{BB962C8B-B14F-4D97-AF65-F5344CB8AC3E}">
        <p14:creationId xmlns:p14="http://schemas.microsoft.com/office/powerpoint/2010/main" val="2103205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CN" altLang="en-US" dirty="0" smtClean="0">
                <a:latin typeface="微軟正黑體" pitchFamily="34" charset="-120"/>
                <a:ea typeface="微軟正黑體" pitchFamily="34" charset="-120"/>
              </a:rPr>
              <a:t>總表</a:t>
            </a:r>
            <a:endParaRPr lang="zh-TW" altLang="en-US" dirty="0">
              <a:latin typeface="微軟正黑體" pitchFamily="34" charset="-120"/>
              <a:ea typeface="微軟正黑體" pitchFamily="34" charset="-120"/>
            </a:endParaRPr>
          </a:p>
        </p:txBody>
      </p:sp>
      <p:sp>
        <p:nvSpPr>
          <p:cNvPr id="5" name="文字方塊 4"/>
          <p:cNvSpPr txBox="1"/>
          <p:nvPr/>
        </p:nvSpPr>
        <p:spPr>
          <a:xfrm>
            <a:off x="1622417" y="1437305"/>
            <a:ext cx="1258678" cy="369332"/>
          </a:xfrm>
          <a:prstGeom prst="rect">
            <a:avLst/>
          </a:prstGeom>
          <a:noFill/>
        </p:spPr>
        <p:txBody>
          <a:bodyPr wrap="none" rtlCol="0">
            <a:spAutoFit/>
          </a:bodyPr>
          <a:lstStyle/>
          <a:p>
            <a:r>
              <a:rPr lang="en-US" altLang="zh-TW" b="1" dirty="0" smtClean="0">
                <a:latin typeface="+mj-ea"/>
                <a:ea typeface="+mj-ea"/>
                <a:cs typeface="Calibri" pitchFamily="34" charset="0"/>
              </a:rPr>
              <a:t>RF/</a:t>
            </a:r>
            <a:r>
              <a:rPr lang="zh-CN" altLang="en-US" b="1" dirty="0" smtClean="0">
                <a:latin typeface="+mj-ea"/>
                <a:ea typeface="+mj-ea"/>
                <a:cs typeface="Calibri" pitchFamily="34" charset="0"/>
              </a:rPr>
              <a:t>總金額</a:t>
            </a:r>
            <a:endParaRPr lang="zh-TW" altLang="en-US" b="1" dirty="0">
              <a:latin typeface="+mj-ea"/>
              <a:ea typeface="+mj-ea"/>
              <a:cs typeface="Calibri" pitchFamily="34" charset="0"/>
            </a:endParaRPr>
          </a:p>
        </p:txBody>
      </p:sp>
      <p:sp>
        <p:nvSpPr>
          <p:cNvPr id="9" name="文字方塊 8"/>
          <p:cNvSpPr txBox="1"/>
          <p:nvPr/>
        </p:nvSpPr>
        <p:spPr>
          <a:xfrm>
            <a:off x="5594692" y="1437305"/>
            <a:ext cx="2307042" cy="369332"/>
          </a:xfrm>
          <a:prstGeom prst="rect">
            <a:avLst/>
          </a:prstGeom>
          <a:noFill/>
        </p:spPr>
        <p:txBody>
          <a:bodyPr wrap="none" rtlCol="0">
            <a:spAutoFit/>
          </a:bodyPr>
          <a:lstStyle>
            <a:defPPr>
              <a:defRPr lang="zh-TW"/>
            </a:defPPr>
            <a:lvl1pPr>
              <a:defRPr b="1">
                <a:latin typeface="Calibri" pitchFamily="34" charset="0"/>
                <a:cs typeface="Calibri" pitchFamily="34" charset="0"/>
              </a:defRPr>
            </a:lvl1pPr>
          </a:lstStyle>
          <a:p>
            <a:r>
              <a:rPr lang="en-US" altLang="zh-TW" dirty="0">
                <a:latin typeface="+mj-ea"/>
                <a:ea typeface="+mj-ea"/>
              </a:rPr>
              <a:t>Component</a:t>
            </a:r>
            <a:r>
              <a:rPr lang="en-US" altLang="zh-TW" dirty="0" smtClean="0">
                <a:latin typeface="+mj-ea"/>
                <a:ea typeface="+mj-ea"/>
              </a:rPr>
              <a:t>/</a:t>
            </a:r>
            <a:r>
              <a:rPr lang="zh-CN" altLang="en-US" dirty="0" smtClean="0">
                <a:latin typeface="+mj-ea"/>
                <a:ea typeface="+mj-ea"/>
              </a:rPr>
              <a:t>總金額</a:t>
            </a:r>
            <a:endParaRPr lang="zh-TW" altLang="en-US" dirty="0">
              <a:latin typeface="+mj-ea"/>
              <a:ea typeface="+mj-ea"/>
            </a:endParaRP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91" y="1892786"/>
            <a:ext cx="4318044" cy="245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表格 6"/>
          <p:cNvGraphicFramePr>
            <a:graphicFrameLocks noGrp="1"/>
          </p:cNvGraphicFramePr>
          <p:nvPr>
            <p:extLst>
              <p:ext uri="{D42A27DB-BD31-4B8C-83A1-F6EECF244321}">
                <p14:modId xmlns:p14="http://schemas.microsoft.com/office/powerpoint/2010/main" val="2108420814"/>
              </p:ext>
            </p:extLst>
          </p:nvPr>
        </p:nvGraphicFramePr>
        <p:xfrm>
          <a:off x="2724711" y="228600"/>
          <a:ext cx="6081776" cy="977062"/>
        </p:xfrm>
        <a:graphic>
          <a:graphicData uri="http://schemas.openxmlformats.org/drawingml/2006/table">
            <a:tbl>
              <a:tblPr>
                <a:tableStyleId>{8799B23B-EC83-4686-B30A-512413B5E67A}</a:tableStyleId>
              </a:tblPr>
              <a:tblGrid>
                <a:gridCol w="480082"/>
                <a:gridCol w="1346857"/>
                <a:gridCol w="1297644"/>
                <a:gridCol w="683282"/>
                <a:gridCol w="1297644"/>
                <a:gridCol w="976267"/>
              </a:tblGrid>
              <a:tr h="236162">
                <a:tc>
                  <a:txBody>
                    <a:bodyPr/>
                    <a:lstStyle/>
                    <a:p>
                      <a:pPr algn="ctr" fontAlgn="b"/>
                      <a:endParaRPr lang="zh-TW" altLang="en-US" sz="1400" b="1" i="0" u="none" strike="noStrike" dirty="0">
                        <a:solidFill>
                          <a:srgbClr val="000000"/>
                        </a:solidFill>
                        <a:effectLst/>
                        <a:latin typeface="+mj-ea"/>
                        <a:ea typeface="+mj-ea"/>
                      </a:endParaRPr>
                    </a:p>
                  </a:txBody>
                  <a:tcPr marL="11441" marR="11441" marT="11441" marB="0" anchor="ctr"/>
                </a:tc>
                <a:tc>
                  <a:txBody>
                    <a:bodyPr/>
                    <a:lstStyle/>
                    <a:p>
                      <a:pPr algn="ctr" fontAlgn="b"/>
                      <a:r>
                        <a:rPr lang="en-US" altLang="zh-TW" sz="1600" u="none" strike="noStrike" dirty="0">
                          <a:effectLst/>
                          <a:latin typeface="+mj-ea"/>
                          <a:ea typeface="+mj-ea"/>
                        </a:rPr>
                        <a:t>2019</a:t>
                      </a:r>
                      <a:r>
                        <a:rPr lang="zh-TW" altLang="en-US" sz="1600"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11441" marR="11441" marT="11441" marB="0" anchor="ctr"/>
                </a:tc>
                <a:tc>
                  <a:txBody>
                    <a:bodyPr/>
                    <a:lstStyle/>
                    <a:p>
                      <a:pPr algn="ctr" fontAlgn="b"/>
                      <a:r>
                        <a:rPr lang="en-US" altLang="zh-TW" sz="1600" u="none" strike="noStrike" dirty="0">
                          <a:effectLst/>
                          <a:latin typeface="+mj-ea"/>
                          <a:ea typeface="+mj-ea"/>
                        </a:rPr>
                        <a:t>2020</a:t>
                      </a:r>
                      <a:r>
                        <a:rPr lang="zh-TW" altLang="en-US" sz="1600"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11441" marR="11441" marT="11441" marB="0" anchor="ctr"/>
                </a:tc>
                <a:tc>
                  <a:txBody>
                    <a:bodyPr/>
                    <a:lstStyle/>
                    <a:p>
                      <a:pPr marL="0" algn="ctr" defTabSz="914400" rtl="0" eaLnBrk="1" fontAlgn="b" latinLnBrk="0" hangingPunct="1"/>
                      <a:r>
                        <a:rPr lang="zh-CN" altLang="en-US" sz="1600" u="none" strike="noStrike" kern="1200" dirty="0" smtClean="0">
                          <a:solidFill>
                            <a:schemeClr val="tx1"/>
                          </a:solidFill>
                          <a:effectLst/>
                          <a:latin typeface="微軟正黑體" pitchFamily="34" charset="-120"/>
                          <a:ea typeface="微軟正黑體" pitchFamily="34" charset="-120"/>
                          <a:cs typeface="+mn-cs"/>
                        </a:rPr>
                        <a:t>成長率</a:t>
                      </a:r>
                      <a:endParaRPr lang="zh-TW" altLang="en-US" sz="1600" u="none" strike="noStrike" kern="1200" dirty="0">
                        <a:solidFill>
                          <a:schemeClr val="tx1"/>
                        </a:solidFill>
                        <a:effectLst/>
                        <a:latin typeface="微軟正黑體" pitchFamily="34" charset="-120"/>
                        <a:ea typeface="微軟正黑體" pitchFamily="34" charset="-120"/>
                        <a:cs typeface="+mn-cs"/>
                      </a:endParaRPr>
                    </a:p>
                  </a:txBody>
                  <a:tcPr marL="11441" marR="11441" marT="11441" marB="0" anchor="ctr"/>
                </a:tc>
                <a:tc>
                  <a:txBody>
                    <a:bodyPr/>
                    <a:lstStyle/>
                    <a:p>
                      <a:pPr algn="ctr" fontAlgn="b"/>
                      <a:r>
                        <a:rPr lang="en-US" altLang="zh-TW" sz="1600" u="none" strike="noStrike" dirty="0">
                          <a:effectLst/>
                          <a:latin typeface="+mj-ea"/>
                          <a:ea typeface="+mj-ea"/>
                        </a:rPr>
                        <a:t>2021</a:t>
                      </a:r>
                      <a:r>
                        <a:rPr lang="zh-TW" altLang="en-US" sz="1600"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11441" marR="11441" marT="11441" marB="0" anchor="ctr"/>
                </a:tc>
                <a:tc>
                  <a:txBody>
                    <a:bodyPr/>
                    <a:lstStyle/>
                    <a:p>
                      <a:pPr algn="ctr" fontAlgn="b"/>
                      <a:r>
                        <a:rPr lang="zh-TW" altLang="en-US" sz="1600" u="none" strike="noStrike" dirty="0">
                          <a:effectLst/>
                          <a:latin typeface="+mj-ea"/>
                          <a:ea typeface="+mj-ea"/>
                        </a:rPr>
                        <a:t>成長率</a:t>
                      </a:r>
                      <a:endParaRPr lang="zh-TW" altLang="en-US" sz="1600" b="1" i="0" u="none" strike="noStrike" dirty="0">
                        <a:solidFill>
                          <a:srgbClr val="000000"/>
                        </a:solidFill>
                        <a:effectLst/>
                        <a:latin typeface="+mj-ea"/>
                        <a:ea typeface="+mj-ea"/>
                      </a:endParaRPr>
                    </a:p>
                  </a:txBody>
                  <a:tcPr marL="11441" marR="11441" marT="11441" marB="0" anchor="ctr"/>
                </a:tc>
              </a:tr>
              <a:tr h="337853">
                <a:tc>
                  <a:txBody>
                    <a:bodyPr/>
                    <a:lstStyle/>
                    <a:p>
                      <a:pPr algn="ctr" fontAlgn="b"/>
                      <a:r>
                        <a:rPr lang="zh-TW" altLang="en-US" sz="1600" u="none" strike="noStrike" dirty="0">
                          <a:effectLst/>
                          <a:latin typeface="+mj-ea"/>
                          <a:ea typeface="+mj-ea"/>
                        </a:rPr>
                        <a:t>元件</a:t>
                      </a:r>
                      <a:endParaRPr lang="zh-TW" altLang="en-US" sz="1600" b="1" i="0" u="none" strike="noStrike" dirty="0">
                        <a:solidFill>
                          <a:srgbClr val="000000"/>
                        </a:solidFill>
                        <a:effectLst/>
                        <a:latin typeface="+mj-ea"/>
                        <a:ea typeface="+mj-ea"/>
                      </a:endParaRPr>
                    </a:p>
                  </a:txBody>
                  <a:tcPr marL="11441" marR="11441" marT="11441"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304,064,641 </a:t>
                      </a:r>
                      <a:endParaRPr lang="en-US" altLang="zh-TW" sz="1400" b="1" i="0" u="none" strike="noStrike" dirty="0">
                        <a:solidFill>
                          <a:srgbClr val="000000"/>
                        </a:solidFill>
                        <a:effectLst/>
                        <a:latin typeface="+mj-ea"/>
                        <a:ea typeface="+mj-ea"/>
                      </a:endParaRPr>
                    </a:p>
                  </a:txBody>
                  <a:tcPr marL="11441" marR="11441" marT="11441"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354,654,392 </a:t>
                      </a:r>
                      <a:endParaRPr lang="en-US" altLang="zh-TW" sz="1400" b="1" i="0" u="none" strike="noStrike" dirty="0">
                        <a:solidFill>
                          <a:srgbClr val="000000"/>
                        </a:solidFill>
                        <a:effectLst/>
                        <a:latin typeface="+mj-ea"/>
                        <a:ea typeface="+mj-ea"/>
                      </a:endParaRPr>
                    </a:p>
                  </a:txBody>
                  <a:tcPr marL="11441" marR="11441" marT="11441" marB="0" anchor="b"/>
                </a:tc>
                <a:tc>
                  <a:txBody>
                    <a:bodyPr/>
                    <a:lstStyle/>
                    <a:p>
                      <a:pPr algn="r" fontAlgn="b"/>
                      <a:r>
                        <a:rPr lang="en-US" altLang="zh-TW" sz="1400" u="none" strike="noStrike" dirty="0">
                          <a:effectLst/>
                          <a:latin typeface="+mj-ea"/>
                          <a:ea typeface="+mj-ea"/>
                        </a:rPr>
                        <a:t>117%</a:t>
                      </a:r>
                      <a:endParaRPr lang="en-US" altLang="zh-TW" sz="1400" b="1" i="0" u="none" strike="noStrike" dirty="0">
                        <a:solidFill>
                          <a:srgbClr val="000000"/>
                        </a:solidFill>
                        <a:effectLst/>
                        <a:latin typeface="+mj-ea"/>
                        <a:ea typeface="+mj-ea"/>
                      </a:endParaRPr>
                    </a:p>
                  </a:txBody>
                  <a:tcPr marL="11441" marR="11441" marT="11441"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402,419,871 </a:t>
                      </a:r>
                      <a:endParaRPr lang="en-US" altLang="zh-TW" sz="1400" b="1" i="0" u="none" strike="noStrike" dirty="0">
                        <a:solidFill>
                          <a:srgbClr val="000000"/>
                        </a:solidFill>
                        <a:effectLst/>
                        <a:latin typeface="+mj-ea"/>
                        <a:ea typeface="+mj-ea"/>
                      </a:endParaRPr>
                    </a:p>
                  </a:txBody>
                  <a:tcPr marL="11441" marR="11441" marT="11441" marB="0" anchor="b"/>
                </a:tc>
                <a:tc>
                  <a:txBody>
                    <a:bodyPr/>
                    <a:lstStyle/>
                    <a:p>
                      <a:pPr algn="r" fontAlgn="b"/>
                      <a:r>
                        <a:rPr lang="en-US" altLang="zh-TW" sz="1400" u="none" strike="noStrike" dirty="0">
                          <a:effectLst/>
                          <a:latin typeface="+mj-ea"/>
                          <a:ea typeface="+mj-ea"/>
                        </a:rPr>
                        <a:t>13%</a:t>
                      </a:r>
                      <a:endParaRPr lang="en-US" altLang="zh-TW" sz="1400" b="1" i="0" u="none" strike="noStrike" dirty="0">
                        <a:solidFill>
                          <a:srgbClr val="000000"/>
                        </a:solidFill>
                        <a:effectLst/>
                        <a:latin typeface="+mj-ea"/>
                        <a:ea typeface="+mj-ea"/>
                      </a:endParaRPr>
                    </a:p>
                  </a:txBody>
                  <a:tcPr marL="11441" marR="11441" marT="11441" marB="0" anchor="b"/>
                </a:tc>
              </a:tr>
              <a:tr h="383928">
                <a:tc>
                  <a:txBody>
                    <a:bodyPr/>
                    <a:lstStyle/>
                    <a:p>
                      <a:pPr algn="ctr" fontAlgn="b"/>
                      <a:r>
                        <a:rPr lang="zh-TW" altLang="en-US" sz="1600" u="none" strike="noStrike" dirty="0">
                          <a:effectLst/>
                          <a:latin typeface="+mj-ea"/>
                          <a:ea typeface="+mj-ea"/>
                        </a:rPr>
                        <a:t>天線</a:t>
                      </a:r>
                      <a:endParaRPr lang="zh-TW" altLang="en-US" sz="1600" b="1" i="0" u="none" strike="noStrike" dirty="0">
                        <a:solidFill>
                          <a:srgbClr val="000000"/>
                        </a:solidFill>
                        <a:effectLst/>
                        <a:latin typeface="+mj-ea"/>
                        <a:ea typeface="+mj-ea"/>
                      </a:endParaRPr>
                    </a:p>
                  </a:txBody>
                  <a:tcPr marL="11441" marR="11441" marT="11441" marB="0" anchor="b"/>
                </a:tc>
                <a:tc>
                  <a:txBody>
                    <a:bodyPr/>
                    <a:lstStyle/>
                    <a:p>
                      <a:pPr algn="l" fontAlgn="b"/>
                      <a:r>
                        <a:rPr lang="zh-TW" altLang="en-US" sz="1400" u="none" strike="noStrike">
                          <a:effectLst/>
                          <a:latin typeface="+mj-ea"/>
                          <a:ea typeface="+mj-ea"/>
                        </a:rPr>
                        <a:t>       </a:t>
                      </a:r>
                      <a:r>
                        <a:rPr lang="en-US" altLang="zh-TW" sz="1400" u="none" strike="noStrike">
                          <a:effectLst/>
                          <a:latin typeface="+mj-ea"/>
                          <a:ea typeface="+mj-ea"/>
                        </a:rPr>
                        <a:t>24,675,616 </a:t>
                      </a:r>
                      <a:endParaRPr lang="en-US" altLang="zh-TW" sz="1400" b="1" i="0" u="none" strike="noStrike">
                        <a:solidFill>
                          <a:srgbClr val="000000"/>
                        </a:solidFill>
                        <a:effectLst/>
                        <a:latin typeface="+mj-ea"/>
                        <a:ea typeface="+mj-ea"/>
                      </a:endParaRPr>
                    </a:p>
                  </a:txBody>
                  <a:tcPr marL="11441" marR="11441" marT="11441"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56,953,711 </a:t>
                      </a:r>
                      <a:endParaRPr lang="en-US" altLang="zh-TW" sz="1400" b="1" i="0" u="none" strike="noStrike" dirty="0">
                        <a:solidFill>
                          <a:srgbClr val="000000"/>
                        </a:solidFill>
                        <a:effectLst/>
                        <a:latin typeface="+mj-ea"/>
                        <a:ea typeface="+mj-ea"/>
                      </a:endParaRPr>
                    </a:p>
                  </a:txBody>
                  <a:tcPr marL="11441" marR="11441" marT="11441" marB="0" anchor="b"/>
                </a:tc>
                <a:tc>
                  <a:txBody>
                    <a:bodyPr/>
                    <a:lstStyle/>
                    <a:p>
                      <a:pPr algn="r" fontAlgn="b"/>
                      <a:r>
                        <a:rPr lang="en-US" altLang="zh-TW" sz="1400" u="none" strike="noStrike" dirty="0">
                          <a:effectLst/>
                          <a:latin typeface="+mj-ea"/>
                          <a:ea typeface="+mj-ea"/>
                        </a:rPr>
                        <a:t>231%</a:t>
                      </a:r>
                      <a:endParaRPr lang="en-US" altLang="zh-TW" sz="1400" b="1" i="0" u="none" strike="noStrike" dirty="0">
                        <a:solidFill>
                          <a:srgbClr val="000000"/>
                        </a:solidFill>
                        <a:effectLst/>
                        <a:latin typeface="+mj-ea"/>
                        <a:ea typeface="+mj-ea"/>
                      </a:endParaRPr>
                    </a:p>
                  </a:txBody>
                  <a:tcPr marL="11441" marR="11441" marT="11441" marB="0" anchor="b"/>
                </a:tc>
                <a:tc>
                  <a:txBody>
                    <a:bodyPr/>
                    <a:lstStyle/>
                    <a:p>
                      <a:pPr algn="l" fontAlgn="b"/>
                      <a:r>
                        <a:rPr lang="zh-TW" altLang="en-US" sz="1400" u="none" strike="noStrike" dirty="0">
                          <a:effectLst/>
                          <a:latin typeface="+mj-ea"/>
                          <a:ea typeface="+mj-ea"/>
                        </a:rPr>
                        <a:t>     </a:t>
                      </a:r>
                      <a:r>
                        <a:rPr lang="en-US" altLang="zh-TW" sz="1400" u="none" strike="noStrike" dirty="0" smtClean="0">
                          <a:effectLst/>
                          <a:latin typeface="+mj-ea"/>
                          <a:ea typeface="+mj-ea"/>
                        </a:rPr>
                        <a:t> 84,664,094  </a:t>
                      </a:r>
                      <a:endParaRPr lang="en-US" altLang="zh-TW" sz="1400" b="1" i="0" u="none" strike="noStrike" dirty="0">
                        <a:solidFill>
                          <a:srgbClr val="000000"/>
                        </a:solidFill>
                        <a:effectLst/>
                        <a:latin typeface="+mj-ea"/>
                        <a:ea typeface="+mj-ea"/>
                      </a:endParaRPr>
                    </a:p>
                  </a:txBody>
                  <a:tcPr marL="11441" marR="11441" marT="11441" marB="0" anchor="b"/>
                </a:tc>
                <a:tc>
                  <a:txBody>
                    <a:bodyPr/>
                    <a:lstStyle/>
                    <a:p>
                      <a:pPr algn="r" fontAlgn="b"/>
                      <a:r>
                        <a:rPr lang="en-US" altLang="zh-TW" sz="1400" u="none" strike="noStrike" dirty="0" smtClean="0">
                          <a:effectLst/>
                          <a:latin typeface="+mj-ea"/>
                          <a:ea typeface="+mj-ea"/>
                        </a:rPr>
                        <a:t>49%</a:t>
                      </a:r>
                      <a:endParaRPr lang="en-US" altLang="zh-TW" sz="1400" b="1" i="0" u="none" strike="noStrike" dirty="0">
                        <a:solidFill>
                          <a:srgbClr val="000000"/>
                        </a:solidFill>
                        <a:effectLst/>
                        <a:latin typeface="+mj-ea"/>
                        <a:ea typeface="+mj-ea"/>
                      </a:endParaRPr>
                    </a:p>
                  </a:txBody>
                  <a:tcPr marL="11441" marR="11441" marT="11441" marB="0" anchor="b"/>
                </a:tc>
              </a:tr>
            </a:tbl>
          </a:graphicData>
        </a:graphic>
      </p:graphicFrame>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02" y="1892786"/>
            <a:ext cx="4166507" cy="2458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7187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t">
            <a:normAutofit fontScale="90000"/>
          </a:bodyPr>
          <a:lstStyle/>
          <a:p>
            <a:r>
              <a:rPr lang="en-US" altLang="zh-TW" dirty="0">
                <a:latin typeface="微軟正黑體" pitchFamily="34" charset="-120"/>
                <a:ea typeface="微軟正黑體" pitchFamily="34" charset="-120"/>
              </a:rPr>
              <a:t>OED/OED TEAM</a:t>
            </a:r>
            <a:r>
              <a:rPr lang="zh-CN" altLang="en-US" dirty="0">
                <a:latin typeface="微軟正黑體" pitchFamily="34" charset="-120"/>
                <a:ea typeface="微軟正黑體" pitchFamily="34" charset="-120"/>
              </a:rPr>
              <a:t>整體業績</a:t>
            </a:r>
            <a:r>
              <a:rPr lang="en-US" altLang="zh-CN" dirty="0">
                <a:latin typeface="微軟正黑體" pitchFamily="34" charset="-120"/>
                <a:ea typeface="微軟正黑體" pitchFamily="34" charset="-120"/>
              </a:rPr>
              <a:t>/</a:t>
            </a:r>
            <a:r>
              <a:rPr lang="zh-CN" altLang="en-US" dirty="0">
                <a:latin typeface="微軟正黑體" pitchFamily="34" charset="-120"/>
                <a:ea typeface="微軟正黑體" pitchFamily="34" charset="-120"/>
              </a:rPr>
              <a:t>預算</a:t>
            </a:r>
            <a:endParaRPr lang="zh-TW" altLang="en-US" dirty="0">
              <a:latin typeface="微軟正黑體" pitchFamily="34" charset="-120"/>
              <a:ea typeface="微軟正黑體" pitchFamily="34"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2823754146"/>
              </p:ext>
            </p:extLst>
          </p:nvPr>
        </p:nvGraphicFramePr>
        <p:xfrm>
          <a:off x="5311661" y="1183935"/>
          <a:ext cx="3543301" cy="2800350"/>
        </p:xfrm>
        <a:graphic>
          <a:graphicData uri="http://schemas.openxmlformats.org/drawingml/2006/table">
            <a:tbl>
              <a:tblPr/>
              <a:tblGrid>
                <a:gridCol w="1589251"/>
                <a:gridCol w="977025"/>
                <a:gridCol w="977025"/>
              </a:tblGrid>
              <a:tr h="200025">
                <a:tc>
                  <a:txBody>
                    <a:bodyPr/>
                    <a:lstStyle/>
                    <a:p>
                      <a:pPr algn="l" fontAlgn="b"/>
                      <a:r>
                        <a:rPr lang="en-US" altLang="zh-TW" sz="1100" b="1" i="0" u="none" strike="noStrike" dirty="0" smtClean="0">
                          <a:solidFill>
                            <a:srgbClr val="000000"/>
                          </a:solidFill>
                          <a:effectLst/>
                          <a:latin typeface="+mj-ea"/>
                          <a:ea typeface="+mj-ea"/>
                        </a:rPr>
                        <a:t>Month</a:t>
                      </a:r>
                      <a:endParaRPr lang="zh-TW" altLang="en-US" sz="1100" b="1" i="0" u="none" strike="noStrike" dirty="0">
                        <a:solidFill>
                          <a:srgbClr val="000000"/>
                        </a:solidFill>
                        <a:effectLst/>
                        <a:latin typeface="+mj-ea"/>
                        <a:ea typeface="+mj-ea"/>
                      </a:endParaRP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2020</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2021</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r>
              <a:tr h="200025">
                <a:tc>
                  <a:txBody>
                    <a:bodyPr/>
                    <a:lstStyle/>
                    <a:p>
                      <a:pPr algn="l" fontAlgn="b"/>
                      <a:r>
                        <a:rPr lang="en-US" sz="1100" b="0" i="0" u="none" strike="noStrike">
                          <a:solidFill>
                            <a:srgbClr val="000000"/>
                          </a:solidFill>
                          <a:effectLst/>
                          <a:latin typeface="+mj-ea"/>
                          <a:ea typeface="+mj-ea"/>
                        </a:rPr>
                        <a:t>January</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27,146,524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32,387,974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r>
              <a:tr h="200025">
                <a:tc>
                  <a:txBody>
                    <a:bodyPr/>
                    <a:lstStyle/>
                    <a:p>
                      <a:pPr algn="l" fontAlgn="b"/>
                      <a:r>
                        <a:rPr lang="en-US" sz="1100" b="0" i="0" u="none" strike="noStrike">
                          <a:solidFill>
                            <a:srgbClr val="000000"/>
                          </a:solidFill>
                          <a:effectLst/>
                          <a:latin typeface="+mj-ea"/>
                          <a:ea typeface="+mj-ea"/>
                        </a:rPr>
                        <a:t>February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17,108,471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33,252,842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March</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25,716,597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37,066,527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April</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26,300,480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38,034,077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May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26,971,671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43,753,840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June</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30,451,019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40,415,407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July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36,940,011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43,477,177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August</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39,670,159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46,709,664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September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49,882,938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46,310,608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October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50,586,855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47,246,749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November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44,447,437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41,560,568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December</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36,561,054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36,868,534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r>
              <a:tr h="200025">
                <a:tc>
                  <a:txBody>
                    <a:bodyPr/>
                    <a:lstStyle/>
                    <a:p>
                      <a:pPr algn="l" fontAlgn="b"/>
                      <a:r>
                        <a:rPr lang="en-US" altLang="zh-TW" sz="1100" b="1" i="0" u="none" strike="noStrike" dirty="0" smtClean="0">
                          <a:solidFill>
                            <a:srgbClr val="000000"/>
                          </a:solidFill>
                          <a:effectLst/>
                          <a:latin typeface="+mj-ea"/>
                          <a:ea typeface="+mj-ea"/>
                        </a:rPr>
                        <a:t>Total</a:t>
                      </a:r>
                      <a:endParaRPr lang="zh-TW" altLang="en-US" sz="1100" b="1" i="0" u="none" strike="noStrike" dirty="0">
                        <a:solidFill>
                          <a:srgbClr val="000000"/>
                        </a:solidFill>
                        <a:effectLst/>
                        <a:latin typeface="+mj-ea"/>
                        <a:ea typeface="+mj-ea"/>
                      </a:endParaRP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a:solidFill>
                            <a:srgbClr val="000000"/>
                          </a:solidFill>
                          <a:effectLst/>
                          <a:latin typeface="+mj-ea"/>
                          <a:ea typeface="+mj-ea"/>
                        </a:rPr>
                        <a:t>411,783,215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dirty="0">
                          <a:solidFill>
                            <a:srgbClr val="000000"/>
                          </a:solidFill>
                          <a:effectLst/>
                          <a:latin typeface="+mj-ea"/>
                          <a:ea typeface="+mj-ea"/>
                        </a:rPr>
                        <a:t>487,083,966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r>
            </a:tbl>
          </a:graphicData>
        </a:graphic>
      </p:graphicFrame>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03598"/>
            <a:ext cx="4840287"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81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CN" dirty="0" smtClean="0">
                <a:latin typeface="微軟正黑體" pitchFamily="34" charset="-120"/>
                <a:ea typeface="微軟正黑體" pitchFamily="34" charset="-120"/>
              </a:rPr>
              <a:t>Russia</a:t>
            </a:r>
            <a:endParaRPr lang="zh-TW" altLang="en-US" dirty="0">
              <a:latin typeface="微軟正黑體" pitchFamily="34" charset="-120"/>
              <a:ea typeface="微軟正黑體" pitchFamily="34" charset="-120"/>
            </a:endParaRPr>
          </a:p>
        </p:txBody>
      </p:sp>
      <p:sp>
        <p:nvSpPr>
          <p:cNvPr id="7" name="文字方塊 6"/>
          <p:cNvSpPr txBox="1"/>
          <p:nvPr/>
        </p:nvSpPr>
        <p:spPr>
          <a:xfrm>
            <a:off x="1715786" y="1437305"/>
            <a:ext cx="1258678" cy="369332"/>
          </a:xfrm>
          <a:prstGeom prst="rect">
            <a:avLst/>
          </a:prstGeom>
          <a:noFill/>
        </p:spPr>
        <p:txBody>
          <a:bodyPr wrap="none" rtlCol="0">
            <a:spAutoFit/>
          </a:bodyPr>
          <a:lstStyle/>
          <a:p>
            <a:r>
              <a:rPr lang="en-US" altLang="zh-TW" b="1" dirty="0" smtClean="0">
                <a:latin typeface="+mj-ea"/>
                <a:ea typeface="+mj-ea"/>
                <a:cs typeface="Calibri" pitchFamily="34" charset="0"/>
              </a:rPr>
              <a:t>RF/</a:t>
            </a:r>
            <a:r>
              <a:rPr lang="zh-CN" altLang="en-US" b="1" dirty="0" smtClean="0">
                <a:latin typeface="+mj-ea"/>
                <a:ea typeface="+mj-ea"/>
                <a:cs typeface="Calibri" pitchFamily="34" charset="0"/>
              </a:rPr>
              <a:t>總金額</a:t>
            </a:r>
            <a:endParaRPr lang="zh-TW" altLang="en-US" b="1" dirty="0">
              <a:latin typeface="+mj-ea"/>
              <a:ea typeface="+mj-ea"/>
              <a:cs typeface="Calibri" pitchFamily="34" charset="0"/>
            </a:endParaRPr>
          </a:p>
        </p:txBody>
      </p:sp>
      <p:sp>
        <p:nvSpPr>
          <p:cNvPr id="8" name="文字方塊 7"/>
          <p:cNvSpPr txBox="1"/>
          <p:nvPr/>
        </p:nvSpPr>
        <p:spPr>
          <a:xfrm>
            <a:off x="5605600" y="1437305"/>
            <a:ext cx="2307042" cy="369332"/>
          </a:xfrm>
          <a:prstGeom prst="rect">
            <a:avLst/>
          </a:prstGeom>
          <a:noFill/>
        </p:spPr>
        <p:txBody>
          <a:bodyPr wrap="none" rtlCol="0">
            <a:spAutoFit/>
          </a:bodyPr>
          <a:lstStyle>
            <a:defPPr>
              <a:defRPr lang="zh-TW"/>
            </a:defPPr>
            <a:lvl1pPr>
              <a:defRPr b="1">
                <a:latin typeface="Calibri" pitchFamily="34" charset="0"/>
                <a:cs typeface="Calibri" pitchFamily="34" charset="0"/>
              </a:defRPr>
            </a:lvl1pPr>
          </a:lstStyle>
          <a:p>
            <a:r>
              <a:rPr lang="en-US" altLang="zh-TW" dirty="0">
                <a:latin typeface="+mj-ea"/>
                <a:ea typeface="+mj-ea"/>
              </a:rPr>
              <a:t>Component</a:t>
            </a:r>
            <a:r>
              <a:rPr lang="en-US" altLang="zh-TW" dirty="0" smtClean="0">
                <a:latin typeface="+mj-ea"/>
                <a:ea typeface="+mj-ea"/>
              </a:rPr>
              <a:t>/</a:t>
            </a:r>
            <a:r>
              <a:rPr lang="zh-CN" altLang="en-US" dirty="0" smtClean="0">
                <a:latin typeface="+mj-ea"/>
                <a:ea typeface="+mj-ea"/>
              </a:rPr>
              <a:t>總金額</a:t>
            </a:r>
            <a:endParaRPr lang="zh-TW" altLang="en-US" dirty="0">
              <a:latin typeface="+mj-ea"/>
              <a:ea typeface="+mj-ea"/>
            </a:endParaRPr>
          </a:p>
        </p:txBody>
      </p:sp>
      <p:graphicFrame>
        <p:nvGraphicFramePr>
          <p:cNvPr id="5" name="表格 4"/>
          <p:cNvGraphicFramePr>
            <a:graphicFrameLocks noGrp="1"/>
          </p:cNvGraphicFramePr>
          <p:nvPr>
            <p:extLst>
              <p:ext uri="{D42A27DB-BD31-4B8C-83A1-F6EECF244321}">
                <p14:modId xmlns:p14="http://schemas.microsoft.com/office/powerpoint/2010/main" val="3748170733"/>
              </p:ext>
            </p:extLst>
          </p:nvPr>
        </p:nvGraphicFramePr>
        <p:xfrm>
          <a:off x="2906924" y="456230"/>
          <a:ext cx="5842000" cy="760095"/>
        </p:xfrm>
        <a:graphic>
          <a:graphicData uri="http://schemas.openxmlformats.org/drawingml/2006/table">
            <a:tbl>
              <a:tblPr>
                <a:tableStyleId>{8799B23B-EC83-4686-B30A-512413B5E67A}</a:tableStyleId>
              </a:tblPr>
              <a:tblGrid>
                <a:gridCol w="476250"/>
                <a:gridCol w="1327150"/>
                <a:gridCol w="1238250"/>
                <a:gridCol w="749300"/>
                <a:gridCol w="1238250"/>
                <a:gridCol w="812800"/>
              </a:tblGrid>
              <a:tr h="200025">
                <a:tc>
                  <a:txBody>
                    <a:bodyPr/>
                    <a:lstStyle/>
                    <a:p>
                      <a:pPr algn="l" fontAlgn="b"/>
                      <a:endParaRPr lang="zh-TW" altLang="en-US" sz="1600" b="0"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2019</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2020</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zh-CN" altLang="en-US" sz="1600" b="1" u="none" strike="noStrike" dirty="0" smtClean="0">
                          <a:effectLst/>
                          <a:latin typeface="微軟正黑體" pitchFamily="34" charset="-120"/>
                          <a:ea typeface="微軟正黑體" pitchFamily="34" charset="-120"/>
                        </a:rPr>
                        <a:t>成長</a:t>
                      </a:r>
                      <a:r>
                        <a:rPr lang="zh-TW" altLang="en-US" sz="1600" b="1" u="none" strike="noStrike" dirty="0" smtClean="0">
                          <a:effectLst/>
                          <a:latin typeface="+mj-ea"/>
                          <a:ea typeface="+mj-ea"/>
                        </a:rPr>
                        <a:t>率</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2021</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600" b="1" u="none" strike="noStrike" dirty="0">
                          <a:effectLst/>
                          <a:latin typeface="+mj-ea"/>
                          <a:ea typeface="+mj-ea"/>
                        </a:rPr>
                        <a:t>成長率</a:t>
                      </a:r>
                      <a:endParaRPr lang="zh-TW" altLang="en-US" sz="1600" b="1" i="0" u="none" strike="noStrike" dirty="0">
                        <a:solidFill>
                          <a:srgbClr val="000000"/>
                        </a:solidFill>
                        <a:effectLst/>
                        <a:latin typeface="+mj-ea"/>
                        <a:ea typeface="+mj-ea"/>
                      </a:endParaRPr>
                    </a:p>
                  </a:txBody>
                  <a:tcPr marL="9525" marR="9525" marT="9525" marB="0" anchor="b"/>
                </a:tc>
              </a:tr>
              <a:tr h="200025">
                <a:tc>
                  <a:txBody>
                    <a:bodyPr/>
                    <a:lstStyle/>
                    <a:p>
                      <a:pPr algn="l" fontAlgn="b"/>
                      <a:r>
                        <a:rPr lang="zh-TW" altLang="en-US" sz="1600" b="1" u="none" strike="noStrike">
                          <a:effectLst/>
                          <a:latin typeface="+mj-ea"/>
                          <a:ea typeface="+mj-ea"/>
                        </a:rPr>
                        <a:t>元件</a:t>
                      </a:r>
                      <a:endParaRPr lang="zh-TW" altLang="en-US" sz="1600" b="1" i="0" u="none" strike="noStrike">
                        <a:solidFill>
                          <a:srgbClr val="000000"/>
                        </a:solidFill>
                        <a:effectLst/>
                        <a:latin typeface="+mj-ea"/>
                        <a:ea typeface="+mj-ea"/>
                      </a:endParaRPr>
                    </a:p>
                  </a:txBody>
                  <a:tcPr marL="9525" marR="9525" marT="9525"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25,940,003 </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33,530,197 </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r" fontAlgn="b"/>
                      <a:r>
                        <a:rPr lang="en-US" altLang="zh-TW" sz="1400" u="none" strike="noStrike" dirty="0">
                          <a:effectLst/>
                          <a:latin typeface="+mj-ea"/>
                          <a:ea typeface="+mj-ea"/>
                        </a:rPr>
                        <a:t>129%</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31,887,231 </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r" fontAlgn="b"/>
                      <a:r>
                        <a:rPr lang="en-US" altLang="zh-TW" sz="1400" u="none" strike="noStrike">
                          <a:effectLst/>
                          <a:latin typeface="+mj-ea"/>
                          <a:ea typeface="+mj-ea"/>
                        </a:rPr>
                        <a:t>-5%</a:t>
                      </a:r>
                      <a:endParaRPr lang="en-US" altLang="zh-TW" sz="1400" b="0" i="0" u="none" strike="noStrike">
                        <a:solidFill>
                          <a:srgbClr val="000000"/>
                        </a:solidFill>
                        <a:effectLst/>
                        <a:latin typeface="+mj-ea"/>
                        <a:ea typeface="+mj-ea"/>
                      </a:endParaRPr>
                    </a:p>
                  </a:txBody>
                  <a:tcPr marL="9525" marR="9525" marT="9525" marB="0" anchor="b"/>
                </a:tc>
              </a:tr>
              <a:tr h="200025">
                <a:tc>
                  <a:txBody>
                    <a:bodyPr/>
                    <a:lstStyle/>
                    <a:p>
                      <a:pPr algn="l" fontAlgn="b"/>
                      <a:r>
                        <a:rPr lang="zh-TW" altLang="en-US" sz="1600" b="1" u="none" strike="noStrike" dirty="0">
                          <a:effectLst/>
                          <a:latin typeface="+mj-ea"/>
                          <a:ea typeface="+mj-ea"/>
                        </a:rPr>
                        <a:t>天線</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19,137,937 </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a:effectLst/>
                          <a:latin typeface="+mj-ea"/>
                          <a:ea typeface="+mj-ea"/>
                        </a:rPr>
                        <a:t>     </a:t>
                      </a:r>
                      <a:r>
                        <a:rPr lang="en-US" altLang="zh-TW" sz="1400" u="none" strike="noStrike">
                          <a:effectLst/>
                          <a:latin typeface="+mj-ea"/>
                          <a:ea typeface="+mj-ea"/>
                        </a:rPr>
                        <a:t>41,286,005 </a:t>
                      </a:r>
                      <a:endParaRPr lang="en-US" altLang="zh-TW" sz="1400" b="0" i="0" u="none" strike="noStrike">
                        <a:solidFill>
                          <a:srgbClr val="000000"/>
                        </a:solidFill>
                        <a:effectLst/>
                        <a:latin typeface="+mj-ea"/>
                        <a:ea typeface="+mj-ea"/>
                      </a:endParaRPr>
                    </a:p>
                  </a:txBody>
                  <a:tcPr marL="9525" marR="9525" marT="9525" marB="0" anchor="b"/>
                </a:tc>
                <a:tc>
                  <a:txBody>
                    <a:bodyPr/>
                    <a:lstStyle/>
                    <a:p>
                      <a:pPr algn="r" fontAlgn="b"/>
                      <a:r>
                        <a:rPr lang="en-US" altLang="zh-TW" sz="1400" u="none" strike="noStrike" dirty="0">
                          <a:effectLst/>
                          <a:latin typeface="+mj-ea"/>
                          <a:ea typeface="+mj-ea"/>
                        </a:rPr>
                        <a:t>216%</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ctr" fontAlgn="b"/>
                      <a:r>
                        <a:rPr lang="zh-TW" altLang="en-US" sz="1400" u="none" strike="noStrike" dirty="0" smtClean="0">
                          <a:effectLst/>
                          <a:latin typeface="+mj-ea"/>
                          <a:ea typeface="+mj-ea"/>
                        </a:rPr>
                        <a:t> </a:t>
                      </a:r>
                      <a:r>
                        <a:rPr lang="en-US" altLang="zh-TW" sz="1400" u="none" strike="noStrike" dirty="0" smtClean="0">
                          <a:effectLst/>
                          <a:latin typeface="+mj-ea"/>
                          <a:ea typeface="+mj-ea"/>
                        </a:rPr>
                        <a:t>51,543,521 </a:t>
                      </a:r>
                      <a:endParaRPr lang="en-US" altLang="zh-TW" sz="1400" u="none" strike="noStrike" dirty="0">
                        <a:effectLst/>
                        <a:latin typeface="+mj-ea"/>
                        <a:ea typeface="+mj-ea"/>
                      </a:endParaRPr>
                    </a:p>
                  </a:txBody>
                  <a:tcPr marL="9525" marR="9525" marT="9525" marB="0" anchor="b"/>
                </a:tc>
                <a:tc>
                  <a:txBody>
                    <a:bodyPr/>
                    <a:lstStyle/>
                    <a:p>
                      <a:pPr algn="r" fontAlgn="b"/>
                      <a:r>
                        <a:rPr lang="en-US" altLang="zh-TW" sz="1400" u="none" strike="noStrike" dirty="0" smtClean="0">
                          <a:effectLst/>
                          <a:latin typeface="+mj-ea"/>
                          <a:ea typeface="+mj-ea"/>
                        </a:rPr>
                        <a:t>25%</a:t>
                      </a:r>
                      <a:endParaRPr lang="en-US" altLang="zh-TW" sz="1400" u="none" strike="noStrike" dirty="0">
                        <a:effectLst/>
                        <a:latin typeface="+mj-ea"/>
                        <a:ea typeface="+mj-ea"/>
                      </a:endParaRPr>
                    </a:p>
                  </a:txBody>
                  <a:tcPr marL="9525" marR="9525" marT="9525" marB="0" anchor="b"/>
                </a:tc>
              </a:tr>
            </a:tbl>
          </a:graphicData>
        </a:graphic>
      </p:graphicFrame>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219" y="1904997"/>
            <a:ext cx="3973803" cy="2388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224" y="1904997"/>
            <a:ext cx="3973801" cy="238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7988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t">
            <a:normAutofit fontScale="90000"/>
          </a:bodyPr>
          <a:lstStyle/>
          <a:p>
            <a:r>
              <a:rPr lang="en-US" altLang="zh-CN" dirty="0" smtClean="0">
                <a:latin typeface="微軟正黑體" pitchFamily="34" charset="-120"/>
                <a:ea typeface="微軟正黑體" pitchFamily="34" charset="-120"/>
              </a:rPr>
              <a:t>Russia</a:t>
            </a:r>
            <a:r>
              <a:rPr lang="zh-CN" altLang="en-US" dirty="0" smtClean="0">
                <a:latin typeface="微軟正黑體" pitchFamily="34" charset="-120"/>
                <a:ea typeface="微軟正黑體" pitchFamily="34" charset="-120"/>
              </a:rPr>
              <a:t>整體</a:t>
            </a:r>
            <a:r>
              <a:rPr lang="zh-CN" altLang="en-US" dirty="0">
                <a:latin typeface="微軟正黑體" pitchFamily="34" charset="-120"/>
                <a:ea typeface="微軟正黑體" pitchFamily="34" charset="-120"/>
              </a:rPr>
              <a:t>業績</a:t>
            </a:r>
            <a:r>
              <a:rPr lang="en-US" altLang="zh-CN" dirty="0">
                <a:latin typeface="微軟正黑體" pitchFamily="34" charset="-120"/>
                <a:ea typeface="微軟正黑體" pitchFamily="34" charset="-120"/>
              </a:rPr>
              <a:t>/</a:t>
            </a:r>
            <a:r>
              <a:rPr lang="zh-CN" altLang="en-US" dirty="0">
                <a:latin typeface="微軟正黑體" pitchFamily="34" charset="-120"/>
                <a:ea typeface="微軟正黑體" pitchFamily="34" charset="-120"/>
              </a:rPr>
              <a:t>預算</a:t>
            </a:r>
            <a:endParaRPr lang="zh-TW" altLang="en-US" dirty="0">
              <a:latin typeface="微軟正黑體" pitchFamily="34" charset="-120"/>
              <a:ea typeface="微軟正黑體" pitchFamily="34" charset="-12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60" y="1195388"/>
            <a:ext cx="4670425"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2709663396"/>
              </p:ext>
            </p:extLst>
          </p:nvPr>
        </p:nvGraphicFramePr>
        <p:xfrm>
          <a:off x="5280819" y="1150938"/>
          <a:ext cx="3365500" cy="2800350"/>
        </p:xfrm>
        <a:graphic>
          <a:graphicData uri="http://schemas.openxmlformats.org/drawingml/2006/table">
            <a:tbl>
              <a:tblPr/>
              <a:tblGrid>
                <a:gridCol w="1589176"/>
                <a:gridCol w="888162"/>
                <a:gridCol w="888162"/>
              </a:tblGrid>
              <a:tr h="200025">
                <a:tc>
                  <a:txBody>
                    <a:bodyPr/>
                    <a:lstStyle/>
                    <a:p>
                      <a:pPr algn="l" fontAlgn="b"/>
                      <a:r>
                        <a:rPr lang="en-US" altLang="zh-TW" sz="1100" b="1" i="0" u="none" strike="noStrike" dirty="0" smtClean="0">
                          <a:solidFill>
                            <a:srgbClr val="000000"/>
                          </a:solidFill>
                          <a:effectLst/>
                          <a:latin typeface="+mj-ea"/>
                          <a:ea typeface="+mj-ea"/>
                        </a:rPr>
                        <a:t>Month</a:t>
                      </a:r>
                      <a:endParaRPr lang="zh-TW" altLang="en-US" sz="1100" b="1" i="0" u="none" strike="noStrike" dirty="0">
                        <a:solidFill>
                          <a:srgbClr val="000000"/>
                        </a:solidFill>
                        <a:effectLst/>
                        <a:latin typeface="+mj-ea"/>
                        <a:ea typeface="+mj-ea"/>
                      </a:endParaRP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2020</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2021</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r>
              <a:tr h="200025">
                <a:tc>
                  <a:txBody>
                    <a:bodyPr/>
                    <a:lstStyle/>
                    <a:p>
                      <a:pPr algn="l" fontAlgn="b"/>
                      <a:r>
                        <a:rPr lang="en-US" sz="1100" b="0" i="0" u="none" strike="noStrike">
                          <a:solidFill>
                            <a:srgbClr val="000000"/>
                          </a:solidFill>
                          <a:effectLst/>
                          <a:latin typeface="+mj-ea"/>
                          <a:ea typeface="+mj-ea"/>
                        </a:rPr>
                        <a:t>January</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4,549,644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5,685,169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r>
              <a:tr h="200025">
                <a:tc>
                  <a:txBody>
                    <a:bodyPr/>
                    <a:lstStyle/>
                    <a:p>
                      <a:pPr algn="l" fontAlgn="b"/>
                      <a:r>
                        <a:rPr lang="en-US" sz="1100" b="0" i="0" u="none" strike="noStrike">
                          <a:solidFill>
                            <a:srgbClr val="000000"/>
                          </a:solidFill>
                          <a:effectLst/>
                          <a:latin typeface="+mj-ea"/>
                          <a:ea typeface="+mj-ea"/>
                        </a:rPr>
                        <a:t>February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3,038,591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6,547,128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March</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2,679,917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6,201,288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April</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3,895,774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6,293,963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May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2,811,315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6,303,264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June</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4,245,858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6,301,487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July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6,256,773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9,257,255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August</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6,153,263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6,959,287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September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10,860,647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7,124,772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October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8,437,844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7,050,621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November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8,467,821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6,792,172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December</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13,418,753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8,914,345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r>
              <a:tr h="200025">
                <a:tc>
                  <a:txBody>
                    <a:bodyPr/>
                    <a:lstStyle/>
                    <a:p>
                      <a:pPr algn="l" fontAlgn="b"/>
                      <a:r>
                        <a:rPr lang="en-US" altLang="zh-TW" sz="1100" b="1" i="0" u="none" strike="noStrike" dirty="0" smtClean="0">
                          <a:solidFill>
                            <a:srgbClr val="000000"/>
                          </a:solidFill>
                          <a:effectLst/>
                          <a:latin typeface="+mj-ea"/>
                          <a:ea typeface="+mj-ea"/>
                        </a:rPr>
                        <a:t>Total</a:t>
                      </a:r>
                      <a:endParaRPr lang="zh-TW" altLang="en-US" sz="1100" b="1" i="0" u="none" strike="noStrike" dirty="0">
                        <a:solidFill>
                          <a:srgbClr val="000000"/>
                        </a:solidFill>
                        <a:effectLst/>
                        <a:latin typeface="+mj-ea"/>
                        <a:ea typeface="+mj-ea"/>
                      </a:endParaRP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a:solidFill>
                            <a:srgbClr val="000000"/>
                          </a:solidFill>
                          <a:effectLst/>
                          <a:latin typeface="+mj-ea"/>
                          <a:ea typeface="+mj-ea"/>
                        </a:rPr>
                        <a:t>74,816,202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dirty="0">
                          <a:solidFill>
                            <a:srgbClr val="000000"/>
                          </a:solidFill>
                          <a:effectLst/>
                          <a:latin typeface="+mj-ea"/>
                          <a:ea typeface="+mj-ea"/>
                        </a:rPr>
                        <a:t>83,430,752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r>
            </a:tbl>
          </a:graphicData>
        </a:graphic>
      </p:graphicFrame>
    </p:spTree>
    <p:extLst>
      <p:ext uri="{BB962C8B-B14F-4D97-AF65-F5344CB8AC3E}">
        <p14:creationId xmlns:p14="http://schemas.microsoft.com/office/powerpoint/2010/main" val="2152136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微軟正黑體" pitchFamily="34" charset="-120"/>
                <a:ea typeface="微軟正黑體" pitchFamily="34" charset="-120"/>
              </a:rPr>
              <a:t>OEM/ODM</a:t>
            </a:r>
            <a:endParaRPr lang="zh-TW" altLang="en-US" dirty="0">
              <a:latin typeface="微軟正黑體" pitchFamily="34" charset="-120"/>
              <a:ea typeface="微軟正黑體" pitchFamily="34" charset="-120"/>
            </a:endParaRPr>
          </a:p>
        </p:txBody>
      </p:sp>
      <p:sp>
        <p:nvSpPr>
          <p:cNvPr id="7" name="文字方塊 6"/>
          <p:cNvSpPr txBox="1"/>
          <p:nvPr/>
        </p:nvSpPr>
        <p:spPr>
          <a:xfrm>
            <a:off x="1715786" y="1437305"/>
            <a:ext cx="1258678" cy="369332"/>
          </a:xfrm>
          <a:prstGeom prst="rect">
            <a:avLst/>
          </a:prstGeom>
          <a:noFill/>
        </p:spPr>
        <p:txBody>
          <a:bodyPr wrap="none" rtlCol="0">
            <a:spAutoFit/>
          </a:bodyPr>
          <a:lstStyle/>
          <a:p>
            <a:r>
              <a:rPr lang="en-US" altLang="zh-TW" b="1" dirty="0" smtClean="0">
                <a:latin typeface="+mj-ea"/>
                <a:ea typeface="+mj-ea"/>
                <a:cs typeface="Calibri" pitchFamily="34" charset="0"/>
              </a:rPr>
              <a:t>RF/</a:t>
            </a:r>
            <a:r>
              <a:rPr lang="zh-CN" altLang="en-US" b="1" dirty="0" smtClean="0">
                <a:latin typeface="+mj-ea"/>
                <a:ea typeface="+mj-ea"/>
                <a:cs typeface="Calibri" pitchFamily="34" charset="0"/>
              </a:rPr>
              <a:t>總金額</a:t>
            </a:r>
            <a:endParaRPr lang="zh-TW" altLang="en-US" b="1" dirty="0">
              <a:latin typeface="+mj-ea"/>
              <a:ea typeface="+mj-ea"/>
              <a:cs typeface="Calibri" pitchFamily="34" charset="0"/>
            </a:endParaRPr>
          </a:p>
        </p:txBody>
      </p:sp>
      <p:sp>
        <p:nvSpPr>
          <p:cNvPr id="8" name="文字方塊 7"/>
          <p:cNvSpPr txBox="1"/>
          <p:nvPr/>
        </p:nvSpPr>
        <p:spPr>
          <a:xfrm>
            <a:off x="5605600" y="1437305"/>
            <a:ext cx="2307042" cy="369332"/>
          </a:xfrm>
          <a:prstGeom prst="rect">
            <a:avLst/>
          </a:prstGeom>
          <a:noFill/>
        </p:spPr>
        <p:txBody>
          <a:bodyPr wrap="none" rtlCol="0">
            <a:spAutoFit/>
          </a:bodyPr>
          <a:lstStyle>
            <a:defPPr>
              <a:defRPr lang="zh-TW"/>
            </a:defPPr>
            <a:lvl1pPr>
              <a:defRPr b="1">
                <a:latin typeface="Calibri" pitchFamily="34" charset="0"/>
                <a:cs typeface="Calibri" pitchFamily="34" charset="0"/>
              </a:defRPr>
            </a:lvl1pPr>
          </a:lstStyle>
          <a:p>
            <a:r>
              <a:rPr lang="en-US" altLang="zh-TW" dirty="0">
                <a:latin typeface="+mj-ea"/>
                <a:ea typeface="+mj-ea"/>
              </a:rPr>
              <a:t>Component</a:t>
            </a:r>
            <a:r>
              <a:rPr lang="en-US" altLang="zh-TW" dirty="0" smtClean="0">
                <a:latin typeface="+mj-ea"/>
                <a:ea typeface="+mj-ea"/>
              </a:rPr>
              <a:t>/</a:t>
            </a:r>
            <a:r>
              <a:rPr lang="zh-CN" altLang="en-US" dirty="0" smtClean="0">
                <a:latin typeface="+mj-ea"/>
                <a:ea typeface="+mj-ea"/>
              </a:rPr>
              <a:t>總金額</a:t>
            </a:r>
            <a:endParaRPr lang="zh-TW" altLang="en-US" dirty="0">
              <a:latin typeface="+mj-ea"/>
              <a:ea typeface="+mj-ea"/>
            </a:endParaRPr>
          </a:p>
        </p:txBody>
      </p:sp>
      <p:graphicFrame>
        <p:nvGraphicFramePr>
          <p:cNvPr id="5" name="表格 4"/>
          <p:cNvGraphicFramePr>
            <a:graphicFrameLocks noGrp="1"/>
          </p:cNvGraphicFramePr>
          <p:nvPr>
            <p:extLst>
              <p:ext uri="{D42A27DB-BD31-4B8C-83A1-F6EECF244321}">
                <p14:modId xmlns:p14="http://schemas.microsoft.com/office/powerpoint/2010/main" val="1156440558"/>
              </p:ext>
            </p:extLst>
          </p:nvPr>
        </p:nvGraphicFramePr>
        <p:xfrm>
          <a:off x="2906924" y="456230"/>
          <a:ext cx="5842000" cy="760095"/>
        </p:xfrm>
        <a:graphic>
          <a:graphicData uri="http://schemas.openxmlformats.org/drawingml/2006/table">
            <a:tbl>
              <a:tblPr>
                <a:tableStyleId>{8799B23B-EC83-4686-B30A-512413B5E67A}</a:tableStyleId>
              </a:tblPr>
              <a:tblGrid>
                <a:gridCol w="476250"/>
                <a:gridCol w="1327150"/>
                <a:gridCol w="1238250"/>
                <a:gridCol w="749300"/>
                <a:gridCol w="1238250"/>
                <a:gridCol w="812800"/>
              </a:tblGrid>
              <a:tr h="200025">
                <a:tc>
                  <a:txBody>
                    <a:bodyPr/>
                    <a:lstStyle/>
                    <a:p>
                      <a:pPr algn="l" fontAlgn="b"/>
                      <a:endParaRPr lang="zh-TW" altLang="en-US" sz="1600" b="0"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2019</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2020</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600" b="1" u="none" strike="noStrike" dirty="0" smtClean="0">
                          <a:effectLst/>
                          <a:latin typeface="+mj-ea"/>
                          <a:ea typeface="+mj-ea"/>
                        </a:rPr>
                        <a:t>成</a:t>
                      </a:r>
                      <a:r>
                        <a:rPr lang="zh-CN" altLang="en-US" sz="1600" b="1" u="none" strike="noStrike" dirty="0" smtClean="0">
                          <a:effectLst/>
                          <a:latin typeface="微軟正黑體" pitchFamily="34" charset="-120"/>
                          <a:ea typeface="微軟正黑體" pitchFamily="34" charset="-120"/>
                        </a:rPr>
                        <a:t>長</a:t>
                      </a:r>
                      <a:r>
                        <a:rPr lang="zh-TW" altLang="en-US" sz="1600" b="1" u="none" strike="noStrike" dirty="0" smtClean="0">
                          <a:effectLst/>
                          <a:latin typeface="+mj-ea"/>
                          <a:ea typeface="+mj-ea"/>
                        </a:rPr>
                        <a:t>率</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2021</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600" b="1" u="none" strike="noStrike" dirty="0">
                          <a:effectLst/>
                          <a:latin typeface="+mj-ea"/>
                          <a:ea typeface="+mj-ea"/>
                        </a:rPr>
                        <a:t>成長率</a:t>
                      </a:r>
                      <a:endParaRPr lang="zh-TW" altLang="en-US" sz="1600" b="1" i="0" u="none" strike="noStrike" dirty="0">
                        <a:solidFill>
                          <a:srgbClr val="000000"/>
                        </a:solidFill>
                        <a:effectLst/>
                        <a:latin typeface="+mj-ea"/>
                        <a:ea typeface="+mj-ea"/>
                      </a:endParaRPr>
                    </a:p>
                  </a:txBody>
                  <a:tcPr marL="9525" marR="9525" marT="9525" marB="0" anchor="b"/>
                </a:tc>
              </a:tr>
              <a:tr h="200025">
                <a:tc>
                  <a:txBody>
                    <a:bodyPr/>
                    <a:lstStyle/>
                    <a:p>
                      <a:pPr algn="l" fontAlgn="b"/>
                      <a:r>
                        <a:rPr lang="zh-TW" altLang="en-US" sz="1600" b="1" u="none" strike="noStrike">
                          <a:effectLst/>
                          <a:latin typeface="+mj-ea"/>
                          <a:ea typeface="+mj-ea"/>
                        </a:rPr>
                        <a:t>元件</a:t>
                      </a:r>
                      <a:endParaRPr lang="zh-TW" altLang="en-US" sz="1600" b="1" i="0" u="none" strike="noStrike">
                        <a:solidFill>
                          <a:srgbClr val="000000"/>
                        </a:solidFill>
                        <a:effectLst/>
                        <a:latin typeface="+mj-ea"/>
                        <a:ea typeface="+mj-ea"/>
                      </a:endParaRPr>
                    </a:p>
                  </a:txBody>
                  <a:tcPr marL="9525" marR="9525" marT="9525"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25,940,003 </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33,530,197 </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r" fontAlgn="b"/>
                      <a:r>
                        <a:rPr lang="en-US" altLang="zh-TW" sz="1400" u="none" strike="noStrike" dirty="0">
                          <a:effectLst/>
                          <a:latin typeface="+mj-ea"/>
                          <a:ea typeface="+mj-ea"/>
                        </a:rPr>
                        <a:t>129%</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a:effectLst/>
                          <a:latin typeface="+mj-ea"/>
                          <a:ea typeface="+mj-ea"/>
                        </a:rPr>
                        <a:t>     </a:t>
                      </a:r>
                      <a:r>
                        <a:rPr lang="en-US" altLang="zh-TW" sz="1400" u="none" strike="noStrike">
                          <a:effectLst/>
                          <a:latin typeface="+mj-ea"/>
                          <a:ea typeface="+mj-ea"/>
                        </a:rPr>
                        <a:t>31,887,231 </a:t>
                      </a:r>
                      <a:endParaRPr lang="en-US" altLang="zh-TW" sz="1400" b="0" i="0" u="none" strike="noStrike">
                        <a:solidFill>
                          <a:srgbClr val="000000"/>
                        </a:solidFill>
                        <a:effectLst/>
                        <a:latin typeface="+mj-ea"/>
                        <a:ea typeface="+mj-ea"/>
                      </a:endParaRPr>
                    </a:p>
                  </a:txBody>
                  <a:tcPr marL="9525" marR="9525" marT="9525" marB="0" anchor="b"/>
                </a:tc>
                <a:tc>
                  <a:txBody>
                    <a:bodyPr/>
                    <a:lstStyle/>
                    <a:p>
                      <a:pPr algn="r" fontAlgn="b"/>
                      <a:r>
                        <a:rPr lang="en-US" altLang="zh-TW" sz="1400" u="none" strike="noStrike">
                          <a:effectLst/>
                          <a:latin typeface="+mj-ea"/>
                          <a:ea typeface="+mj-ea"/>
                        </a:rPr>
                        <a:t>-5%</a:t>
                      </a:r>
                      <a:endParaRPr lang="en-US" altLang="zh-TW" sz="1400" b="0" i="0" u="none" strike="noStrike">
                        <a:solidFill>
                          <a:srgbClr val="000000"/>
                        </a:solidFill>
                        <a:effectLst/>
                        <a:latin typeface="+mj-ea"/>
                        <a:ea typeface="+mj-ea"/>
                      </a:endParaRPr>
                    </a:p>
                  </a:txBody>
                  <a:tcPr marL="9525" marR="9525" marT="9525" marB="0" anchor="b"/>
                </a:tc>
              </a:tr>
              <a:tr h="200025">
                <a:tc>
                  <a:txBody>
                    <a:bodyPr/>
                    <a:lstStyle/>
                    <a:p>
                      <a:pPr algn="l" fontAlgn="b"/>
                      <a:r>
                        <a:rPr lang="zh-TW" altLang="en-US" sz="1600" b="1" u="none" strike="noStrike" dirty="0">
                          <a:effectLst/>
                          <a:latin typeface="+mj-ea"/>
                          <a:ea typeface="+mj-ea"/>
                        </a:rPr>
                        <a:t>天線</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19,137,937 </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a:effectLst/>
                          <a:latin typeface="+mj-ea"/>
                          <a:ea typeface="+mj-ea"/>
                        </a:rPr>
                        <a:t>     </a:t>
                      </a:r>
                      <a:r>
                        <a:rPr lang="en-US" altLang="zh-TW" sz="1400" u="none" strike="noStrike">
                          <a:effectLst/>
                          <a:latin typeface="+mj-ea"/>
                          <a:ea typeface="+mj-ea"/>
                        </a:rPr>
                        <a:t>41,286,005 </a:t>
                      </a:r>
                      <a:endParaRPr lang="en-US" altLang="zh-TW" sz="1400" b="0" i="0" u="none" strike="noStrike">
                        <a:solidFill>
                          <a:srgbClr val="000000"/>
                        </a:solidFill>
                        <a:effectLst/>
                        <a:latin typeface="+mj-ea"/>
                        <a:ea typeface="+mj-ea"/>
                      </a:endParaRPr>
                    </a:p>
                  </a:txBody>
                  <a:tcPr marL="9525" marR="9525" marT="9525" marB="0" anchor="b"/>
                </a:tc>
                <a:tc>
                  <a:txBody>
                    <a:bodyPr/>
                    <a:lstStyle/>
                    <a:p>
                      <a:pPr algn="r" fontAlgn="b"/>
                      <a:r>
                        <a:rPr lang="en-US" altLang="zh-TW" sz="1400" u="none" strike="noStrike" dirty="0">
                          <a:effectLst/>
                          <a:latin typeface="+mj-ea"/>
                          <a:ea typeface="+mj-ea"/>
                        </a:rPr>
                        <a:t>216%</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400" u="none" strike="noStrike" dirty="0">
                          <a:effectLst/>
                          <a:latin typeface="+mj-ea"/>
                          <a:ea typeface="+mj-ea"/>
                        </a:rPr>
                        <a:t>     </a:t>
                      </a:r>
                      <a:r>
                        <a:rPr lang="en-US" altLang="zh-TW" sz="1400" u="none" strike="noStrike" dirty="0">
                          <a:effectLst/>
                          <a:latin typeface="+mj-ea"/>
                          <a:ea typeface="+mj-ea"/>
                        </a:rPr>
                        <a:t>63,514,513 </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r" fontAlgn="b"/>
                      <a:r>
                        <a:rPr lang="en-US" altLang="zh-TW" sz="1400" u="none" strike="noStrike" dirty="0">
                          <a:effectLst/>
                          <a:latin typeface="+mj-ea"/>
                          <a:ea typeface="+mj-ea"/>
                        </a:rPr>
                        <a:t>54%</a:t>
                      </a:r>
                      <a:endParaRPr lang="en-US" altLang="zh-TW" sz="1400" b="0" i="0" u="none" strike="noStrike" dirty="0">
                        <a:solidFill>
                          <a:srgbClr val="000000"/>
                        </a:solidFill>
                        <a:effectLst/>
                        <a:latin typeface="+mj-ea"/>
                        <a:ea typeface="+mj-ea"/>
                      </a:endParaRPr>
                    </a:p>
                  </a:txBody>
                  <a:tcPr marL="9525" marR="9525" marT="9525" marB="0" anchor="b"/>
                </a:tc>
              </a:tr>
            </a:tbl>
          </a:graphicData>
        </a:graphic>
      </p:graphicFrame>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43" y="1904556"/>
            <a:ext cx="3752964" cy="23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067" y="1904555"/>
            <a:ext cx="4196107" cy="23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115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t">
            <a:normAutofit fontScale="90000"/>
          </a:bodyPr>
          <a:lstStyle/>
          <a:p>
            <a:r>
              <a:rPr lang="en-US" altLang="zh-CN" dirty="0" smtClean="0">
                <a:latin typeface="微軟正黑體" pitchFamily="34" charset="-120"/>
                <a:ea typeface="微軟正黑體" pitchFamily="34" charset="-120"/>
              </a:rPr>
              <a:t>OEM/ODM</a:t>
            </a:r>
            <a:r>
              <a:rPr lang="zh-CN" altLang="en-US" dirty="0" smtClean="0">
                <a:latin typeface="微軟正黑體" pitchFamily="34" charset="-120"/>
                <a:ea typeface="微軟正黑體" pitchFamily="34" charset="-120"/>
              </a:rPr>
              <a:t>整體</a:t>
            </a:r>
            <a:r>
              <a:rPr lang="zh-CN" altLang="en-US" dirty="0">
                <a:latin typeface="微軟正黑體" pitchFamily="34" charset="-120"/>
                <a:ea typeface="微軟正黑體" pitchFamily="34" charset="-120"/>
              </a:rPr>
              <a:t>業績</a:t>
            </a:r>
            <a:r>
              <a:rPr lang="en-US" altLang="zh-CN" dirty="0">
                <a:latin typeface="微軟正黑體" pitchFamily="34" charset="-120"/>
                <a:ea typeface="微軟正黑體" pitchFamily="34" charset="-120"/>
              </a:rPr>
              <a:t>/</a:t>
            </a:r>
            <a:r>
              <a:rPr lang="zh-CN" altLang="en-US" dirty="0">
                <a:latin typeface="微軟正黑體" pitchFamily="34" charset="-120"/>
                <a:ea typeface="微軟正黑體" pitchFamily="34" charset="-120"/>
              </a:rPr>
              <a:t>預算</a:t>
            </a:r>
            <a:endParaRPr lang="zh-TW" altLang="en-US" dirty="0">
              <a:latin typeface="微軟正黑體" pitchFamily="34" charset="-120"/>
              <a:ea typeface="微軟正黑體" pitchFamily="34" charset="-12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48" y="1195388"/>
            <a:ext cx="4840287"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2971866292"/>
              </p:ext>
            </p:extLst>
          </p:nvPr>
        </p:nvGraphicFramePr>
        <p:xfrm>
          <a:off x="5213689" y="1195388"/>
          <a:ext cx="3543301" cy="2800350"/>
        </p:xfrm>
        <a:graphic>
          <a:graphicData uri="http://schemas.openxmlformats.org/drawingml/2006/table">
            <a:tbl>
              <a:tblPr/>
              <a:tblGrid>
                <a:gridCol w="1589251"/>
                <a:gridCol w="977025"/>
                <a:gridCol w="977025"/>
              </a:tblGrid>
              <a:tr h="200025">
                <a:tc>
                  <a:txBody>
                    <a:bodyPr/>
                    <a:lstStyle/>
                    <a:p>
                      <a:pPr algn="l" fontAlgn="b"/>
                      <a:r>
                        <a:rPr lang="en-US" altLang="zh-TW" sz="1100" b="1" i="0" u="none" strike="noStrike" dirty="0" smtClean="0">
                          <a:solidFill>
                            <a:srgbClr val="000000"/>
                          </a:solidFill>
                          <a:effectLst/>
                          <a:latin typeface="+mj-ea"/>
                          <a:ea typeface="+mj-ea"/>
                        </a:rPr>
                        <a:t>Month</a:t>
                      </a:r>
                      <a:endParaRPr lang="zh-TW" altLang="en-US" sz="1100" b="1" i="0" u="none" strike="noStrike" dirty="0">
                        <a:solidFill>
                          <a:srgbClr val="000000"/>
                        </a:solidFill>
                        <a:effectLst/>
                        <a:latin typeface="+mj-ea"/>
                        <a:ea typeface="+mj-ea"/>
                      </a:endParaRP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2020</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2021</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r>
              <a:tr h="200025">
                <a:tc>
                  <a:txBody>
                    <a:bodyPr/>
                    <a:lstStyle/>
                    <a:p>
                      <a:pPr algn="l" fontAlgn="b"/>
                      <a:r>
                        <a:rPr lang="en-US" sz="1100" b="0" i="0" u="none" strike="noStrike">
                          <a:solidFill>
                            <a:srgbClr val="000000"/>
                          </a:solidFill>
                          <a:effectLst/>
                          <a:latin typeface="+mj-ea"/>
                          <a:ea typeface="+mj-ea"/>
                        </a:rPr>
                        <a:t>January</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22,596,880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21,971,145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r>
              <a:tr h="200025">
                <a:tc>
                  <a:txBody>
                    <a:bodyPr/>
                    <a:lstStyle/>
                    <a:p>
                      <a:pPr algn="l" fontAlgn="b"/>
                      <a:r>
                        <a:rPr lang="en-US" sz="1100" b="0" i="0" u="none" strike="noStrike">
                          <a:solidFill>
                            <a:srgbClr val="000000"/>
                          </a:solidFill>
                          <a:effectLst/>
                          <a:latin typeface="+mj-ea"/>
                          <a:ea typeface="+mj-ea"/>
                        </a:rPr>
                        <a:t>February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14,069,881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21,971,145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March</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23,029,208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26,523,228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April</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22,404,706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26,484,362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May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24,160,355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33,108,564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June</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26,174,787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33,397,769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July</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30,683,237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33,343,720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August</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31,901,893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38,804,335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September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38,939,818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38,804,335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October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41,698,829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38,755,387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November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26,848,774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34,386,895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December</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23,142,301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27,280,232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r>
              <a:tr h="200025">
                <a:tc>
                  <a:txBody>
                    <a:bodyPr/>
                    <a:lstStyle/>
                    <a:p>
                      <a:pPr algn="l" fontAlgn="b"/>
                      <a:r>
                        <a:rPr lang="en-US" altLang="zh-TW" sz="1100" b="1" i="0" u="none" strike="noStrike" dirty="0" smtClean="0">
                          <a:solidFill>
                            <a:srgbClr val="000000"/>
                          </a:solidFill>
                          <a:effectLst/>
                          <a:latin typeface="+mj-ea"/>
                          <a:ea typeface="+mj-ea"/>
                        </a:rPr>
                        <a:t>Total</a:t>
                      </a:r>
                      <a:endParaRPr lang="zh-TW" altLang="en-US" sz="1100" b="1" i="0" u="none" strike="noStrike" dirty="0">
                        <a:solidFill>
                          <a:srgbClr val="000000"/>
                        </a:solidFill>
                        <a:effectLst/>
                        <a:latin typeface="+mj-ea"/>
                        <a:ea typeface="+mj-ea"/>
                      </a:endParaRP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a:solidFill>
                            <a:srgbClr val="000000"/>
                          </a:solidFill>
                          <a:effectLst/>
                          <a:latin typeface="+mj-ea"/>
                          <a:ea typeface="+mj-ea"/>
                        </a:rPr>
                        <a:t>325,650,668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dirty="0">
                          <a:solidFill>
                            <a:srgbClr val="000000"/>
                          </a:solidFill>
                          <a:effectLst/>
                          <a:latin typeface="+mj-ea"/>
                          <a:ea typeface="+mj-ea"/>
                        </a:rPr>
                        <a:t>374,831,119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r>
            </a:tbl>
          </a:graphicData>
        </a:graphic>
      </p:graphicFrame>
    </p:spTree>
    <p:extLst>
      <p:ext uri="{BB962C8B-B14F-4D97-AF65-F5344CB8AC3E}">
        <p14:creationId xmlns:p14="http://schemas.microsoft.com/office/powerpoint/2010/main" val="3424188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微軟正黑體" pitchFamily="34" charset="-120"/>
                <a:ea typeface="微軟正黑體" pitchFamily="34" charset="-120"/>
              </a:rPr>
              <a:t>INDIA</a:t>
            </a:r>
            <a:endParaRPr lang="zh-TW" altLang="en-US" dirty="0">
              <a:latin typeface="微軟正黑體" pitchFamily="34" charset="-120"/>
              <a:ea typeface="微軟正黑體" pitchFamily="34" charset="-120"/>
            </a:endParaRPr>
          </a:p>
        </p:txBody>
      </p:sp>
      <p:sp>
        <p:nvSpPr>
          <p:cNvPr id="7" name="文字方塊 6"/>
          <p:cNvSpPr txBox="1"/>
          <p:nvPr/>
        </p:nvSpPr>
        <p:spPr>
          <a:xfrm>
            <a:off x="1715786" y="1437305"/>
            <a:ext cx="1258678" cy="369332"/>
          </a:xfrm>
          <a:prstGeom prst="rect">
            <a:avLst/>
          </a:prstGeom>
          <a:noFill/>
        </p:spPr>
        <p:txBody>
          <a:bodyPr wrap="none" rtlCol="0">
            <a:spAutoFit/>
          </a:bodyPr>
          <a:lstStyle/>
          <a:p>
            <a:r>
              <a:rPr lang="en-US" altLang="zh-TW" b="1" dirty="0" smtClean="0">
                <a:latin typeface="+mj-ea"/>
                <a:ea typeface="+mj-ea"/>
                <a:cs typeface="Calibri" pitchFamily="34" charset="0"/>
              </a:rPr>
              <a:t>RF/</a:t>
            </a:r>
            <a:r>
              <a:rPr lang="zh-CN" altLang="en-US" b="1" dirty="0" smtClean="0">
                <a:latin typeface="+mj-ea"/>
                <a:ea typeface="+mj-ea"/>
                <a:cs typeface="Calibri" pitchFamily="34" charset="0"/>
              </a:rPr>
              <a:t>總金額</a:t>
            </a:r>
            <a:endParaRPr lang="zh-TW" altLang="en-US" b="1" dirty="0">
              <a:latin typeface="+mj-ea"/>
              <a:ea typeface="+mj-ea"/>
              <a:cs typeface="Calibri" pitchFamily="34" charset="0"/>
            </a:endParaRPr>
          </a:p>
        </p:txBody>
      </p:sp>
      <p:sp>
        <p:nvSpPr>
          <p:cNvPr id="8" name="文字方塊 7"/>
          <p:cNvSpPr txBox="1"/>
          <p:nvPr/>
        </p:nvSpPr>
        <p:spPr>
          <a:xfrm>
            <a:off x="5605600" y="1437305"/>
            <a:ext cx="2307042" cy="369332"/>
          </a:xfrm>
          <a:prstGeom prst="rect">
            <a:avLst/>
          </a:prstGeom>
          <a:noFill/>
        </p:spPr>
        <p:txBody>
          <a:bodyPr wrap="none" rtlCol="0">
            <a:spAutoFit/>
          </a:bodyPr>
          <a:lstStyle>
            <a:defPPr>
              <a:defRPr lang="zh-TW"/>
            </a:defPPr>
            <a:lvl1pPr>
              <a:defRPr b="1">
                <a:latin typeface="Calibri" pitchFamily="34" charset="0"/>
                <a:cs typeface="Calibri" pitchFamily="34" charset="0"/>
              </a:defRPr>
            </a:lvl1pPr>
          </a:lstStyle>
          <a:p>
            <a:r>
              <a:rPr lang="en-US" altLang="zh-TW" dirty="0">
                <a:latin typeface="+mj-ea"/>
                <a:ea typeface="+mj-ea"/>
              </a:rPr>
              <a:t>Component</a:t>
            </a:r>
            <a:r>
              <a:rPr lang="en-US" altLang="zh-TW" dirty="0" smtClean="0">
                <a:latin typeface="+mj-ea"/>
                <a:ea typeface="+mj-ea"/>
              </a:rPr>
              <a:t>/</a:t>
            </a:r>
            <a:r>
              <a:rPr lang="zh-CN" altLang="en-US" dirty="0" smtClean="0">
                <a:latin typeface="+mj-ea"/>
                <a:ea typeface="+mj-ea"/>
              </a:rPr>
              <a:t>總金額</a:t>
            </a:r>
            <a:endParaRPr lang="zh-TW" altLang="en-US" dirty="0">
              <a:latin typeface="+mj-ea"/>
              <a:ea typeface="+mj-ea"/>
            </a:endParaRPr>
          </a:p>
        </p:txBody>
      </p:sp>
      <p:graphicFrame>
        <p:nvGraphicFramePr>
          <p:cNvPr id="5" name="表格 4"/>
          <p:cNvGraphicFramePr>
            <a:graphicFrameLocks noGrp="1"/>
          </p:cNvGraphicFramePr>
          <p:nvPr>
            <p:extLst>
              <p:ext uri="{D42A27DB-BD31-4B8C-83A1-F6EECF244321}">
                <p14:modId xmlns:p14="http://schemas.microsoft.com/office/powerpoint/2010/main" val="3153242096"/>
              </p:ext>
            </p:extLst>
          </p:nvPr>
        </p:nvGraphicFramePr>
        <p:xfrm>
          <a:off x="2906924" y="456230"/>
          <a:ext cx="5842000" cy="760095"/>
        </p:xfrm>
        <a:graphic>
          <a:graphicData uri="http://schemas.openxmlformats.org/drawingml/2006/table">
            <a:tbl>
              <a:tblPr>
                <a:tableStyleId>{8799B23B-EC83-4686-B30A-512413B5E67A}</a:tableStyleId>
              </a:tblPr>
              <a:tblGrid>
                <a:gridCol w="476250"/>
                <a:gridCol w="1327150"/>
                <a:gridCol w="1238250"/>
                <a:gridCol w="749300"/>
                <a:gridCol w="1238250"/>
                <a:gridCol w="812800"/>
              </a:tblGrid>
              <a:tr h="200025">
                <a:tc>
                  <a:txBody>
                    <a:bodyPr/>
                    <a:lstStyle/>
                    <a:p>
                      <a:pPr algn="l" fontAlgn="b"/>
                      <a:endParaRPr lang="zh-TW" altLang="en-US" sz="1600" b="0"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2019</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2020</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600" b="1" u="none" strike="noStrike" dirty="0" smtClean="0">
                          <a:effectLst/>
                          <a:latin typeface="+mj-ea"/>
                          <a:ea typeface="+mj-ea"/>
                        </a:rPr>
                        <a:t>成</a:t>
                      </a:r>
                      <a:r>
                        <a:rPr lang="zh-CN" altLang="en-US" sz="1600" b="1" u="none" strike="noStrike" dirty="0" smtClean="0">
                          <a:effectLst/>
                          <a:latin typeface="微軟正黑體" pitchFamily="34" charset="-120"/>
                          <a:ea typeface="微軟正黑體" pitchFamily="34" charset="-120"/>
                        </a:rPr>
                        <a:t>長</a:t>
                      </a:r>
                      <a:r>
                        <a:rPr lang="zh-TW" altLang="en-US" sz="1600" b="1" u="none" strike="noStrike" dirty="0" smtClean="0">
                          <a:effectLst/>
                          <a:latin typeface="+mj-ea"/>
                          <a:ea typeface="+mj-ea"/>
                        </a:rPr>
                        <a:t>率</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en-US" altLang="zh-TW" sz="1600" b="1" u="none" strike="noStrike" dirty="0">
                          <a:effectLst/>
                          <a:latin typeface="+mj-ea"/>
                          <a:ea typeface="+mj-ea"/>
                        </a:rPr>
                        <a:t>2021</a:t>
                      </a:r>
                      <a:r>
                        <a:rPr lang="zh-TW" altLang="en-US" sz="1600" b="1" u="none" strike="noStrike" dirty="0">
                          <a:effectLst/>
                          <a:latin typeface="+mj-ea"/>
                          <a:ea typeface="+mj-ea"/>
                        </a:rPr>
                        <a:t>年</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l" fontAlgn="b"/>
                      <a:r>
                        <a:rPr lang="zh-TW" altLang="en-US" sz="1600" b="1" u="none" strike="noStrike" dirty="0">
                          <a:effectLst/>
                          <a:latin typeface="+mj-ea"/>
                          <a:ea typeface="+mj-ea"/>
                        </a:rPr>
                        <a:t>成長率</a:t>
                      </a:r>
                      <a:endParaRPr lang="zh-TW" altLang="en-US" sz="1600" b="1" i="0" u="none" strike="noStrike" dirty="0">
                        <a:solidFill>
                          <a:srgbClr val="000000"/>
                        </a:solidFill>
                        <a:effectLst/>
                        <a:latin typeface="+mj-ea"/>
                        <a:ea typeface="+mj-ea"/>
                      </a:endParaRPr>
                    </a:p>
                  </a:txBody>
                  <a:tcPr marL="9525" marR="9525" marT="9525" marB="0" anchor="b"/>
                </a:tc>
              </a:tr>
              <a:tr h="200025">
                <a:tc>
                  <a:txBody>
                    <a:bodyPr/>
                    <a:lstStyle/>
                    <a:p>
                      <a:pPr algn="l" fontAlgn="b"/>
                      <a:r>
                        <a:rPr lang="zh-TW" altLang="en-US" sz="1600" b="1" u="none" strike="noStrike">
                          <a:effectLst/>
                          <a:latin typeface="+mj-ea"/>
                          <a:ea typeface="+mj-ea"/>
                        </a:rPr>
                        <a:t>元件</a:t>
                      </a:r>
                      <a:endParaRPr lang="zh-TW" altLang="en-US" sz="1600" b="1" i="0" u="none" strike="noStrike">
                        <a:solidFill>
                          <a:srgbClr val="000000"/>
                        </a:solidFill>
                        <a:effectLst/>
                        <a:latin typeface="+mj-ea"/>
                        <a:ea typeface="+mj-ea"/>
                      </a:endParaRPr>
                    </a:p>
                  </a:txBody>
                  <a:tcPr marL="9525" marR="9525" marT="9525" marB="0" anchor="b"/>
                </a:tc>
                <a:tc>
                  <a:txBody>
                    <a:bodyPr/>
                    <a:lstStyle/>
                    <a:p>
                      <a:pPr algn="r" fontAlgn="b"/>
                      <a:r>
                        <a:rPr lang="zh-TW" altLang="en-US" sz="1400" u="none" strike="noStrike" dirty="0" smtClean="0">
                          <a:effectLst/>
                          <a:latin typeface="+mj-ea"/>
                          <a:ea typeface="+mj-ea"/>
                        </a:rPr>
                        <a:t> </a:t>
                      </a:r>
                      <a:r>
                        <a:rPr lang="en-US" altLang="zh-TW" sz="1400" u="none" strike="noStrike" dirty="0" smtClean="0">
                          <a:effectLst/>
                          <a:latin typeface="+mj-ea"/>
                          <a:ea typeface="+mj-ea"/>
                        </a:rPr>
                        <a:t>9,267 </a:t>
                      </a:r>
                      <a:endParaRPr lang="en-US" altLang="zh-TW" sz="1400" u="none" strike="noStrike" dirty="0">
                        <a:effectLst/>
                        <a:latin typeface="+mj-ea"/>
                        <a:ea typeface="+mj-ea"/>
                      </a:endParaRPr>
                    </a:p>
                  </a:txBody>
                  <a:tcPr marL="9525" marR="9525" marT="9525" marB="0" anchor="b"/>
                </a:tc>
                <a:tc>
                  <a:txBody>
                    <a:bodyPr/>
                    <a:lstStyle/>
                    <a:p>
                      <a:pPr algn="r" fontAlgn="b"/>
                      <a:r>
                        <a:rPr lang="zh-TW" altLang="en-US" sz="1400" u="none" strike="noStrike" dirty="0" smtClean="0">
                          <a:effectLst/>
                          <a:latin typeface="+mj-ea"/>
                          <a:ea typeface="+mj-ea"/>
                        </a:rPr>
                        <a:t> </a:t>
                      </a:r>
                      <a:r>
                        <a:rPr lang="en-US" altLang="zh-TW" sz="1400" u="none" strike="noStrike" dirty="0" smtClean="0">
                          <a:effectLst/>
                          <a:latin typeface="+mj-ea"/>
                          <a:ea typeface="+mj-ea"/>
                        </a:rPr>
                        <a:t>12,319 </a:t>
                      </a:r>
                      <a:endParaRPr lang="en-US" altLang="zh-TW" sz="1400" u="none" strike="noStrike" dirty="0">
                        <a:effectLst/>
                        <a:latin typeface="+mj-ea"/>
                        <a:ea typeface="+mj-ea"/>
                      </a:endParaRPr>
                    </a:p>
                  </a:txBody>
                  <a:tcPr marL="9525" marR="9525" marT="9525" marB="0" anchor="b"/>
                </a:tc>
                <a:tc>
                  <a:txBody>
                    <a:bodyPr/>
                    <a:lstStyle/>
                    <a:p>
                      <a:pPr algn="r" fontAlgn="b"/>
                      <a:r>
                        <a:rPr lang="en-US" altLang="zh-TW" sz="1400" u="none" strike="noStrike" dirty="0" smtClean="0">
                          <a:effectLst/>
                          <a:latin typeface="+mj-ea"/>
                          <a:ea typeface="+mj-ea"/>
                        </a:rPr>
                        <a:t>133%</a:t>
                      </a:r>
                      <a:endParaRPr lang="en-US" altLang="zh-TW" sz="1400" u="none" strike="noStrike" dirty="0">
                        <a:effectLst/>
                        <a:latin typeface="+mj-ea"/>
                        <a:ea typeface="+mj-ea"/>
                      </a:endParaRPr>
                    </a:p>
                  </a:txBody>
                  <a:tcPr marL="9525" marR="9525" marT="9525" marB="0" anchor="b"/>
                </a:tc>
                <a:tc>
                  <a:txBody>
                    <a:bodyPr/>
                    <a:lstStyle/>
                    <a:p>
                      <a:pPr algn="r" fontAlgn="b"/>
                      <a:r>
                        <a:rPr lang="en-US" altLang="zh-TW" sz="1400" u="none" strike="noStrike" dirty="0" smtClean="0">
                          <a:effectLst/>
                          <a:latin typeface="+mj-ea"/>
                          <a:ea typeface="+mj-ea"/>
                        </a:rPr>
                        <a:t>0</a:t>
                      </a:r>
                      <a:endParaRPr lang="en-US" altLang="zh-TW" sz="1400" b="0" i="0" u="none" strike="noStrike" dirty="0">
                        <a:solidFill>
                          <a:srgbClr val="000000"/>
                        </a:solidFill>
                        <a:effectLst/>
                        <a:latin typeface="+mj-ea"/>
                        <a:ea typeface="+mj-ea"/>
                      </a:endParaRPr>
                    </a:p>
                  </a:txBody>
                  <a:tcPr marL="9525" marR="9525" marT="9525" marB="0" anchor="b"/>
                </a:tc>
                <a:tc>
                  <a:txBody>
                    <a:bodyPr/>
                    <a:lstStyle/>
                    <a:p>
                      <a:pPr algn="r" fontAlgn="b"/>
                      <a:r>
                        <a:rPr lang="en-US" altLang="zh-TW" sz="1400" u="none" strike="noStrike" dirty="0" smtClean="0">
                          <a:effectLst/>
                          <a:latin typeface="+mj-ea"/>
                          <a:ea typeface="+mj-ea"/>
                        </a:rPr>
                        <a:t>-100%</a:t>
                      </a:r>
                    </a:p>
                  </a:txBody>
                  <a:tcPr marL="9525" marR="9525" marT="9525" marB="0" anchor="b"/>
                </a:tc>
              </a:tr>
              <a:tr h="200025">
                <a:tc>
                  <a:txBody>
                    <a:bodyPr/>
                    <a:lstStyle/>
                    <a:p>
                      <a:pPr algn="l" fontAlgn="b"/>
                      <a:r>
                        <a:rPr lang="zh-TW" altLang="en-US" sz="1600" b="1" u="none" strike="noStrike" dirty="0">
                          <a:effectLst/>
                          <a:latin typeface="+mj-ea"/>
                          <a:ea typeface="+mj-ea"/>
                        </a:rPr>
                        <a:t>天線</a:t>
                      </a:r>
                      <a:endParaRPr lang="zh-TW" altLang="en-US" sz="1600" b="1" i="0" u="none" strike="noStrike" dirty="0">
                        <a:solidFill>
                          <a:srgbClr val="000000"/>
                        </a:solidFill>
                        <a:effectLst/>
                        <a:latin typeface="+mj-ea"/>
                        <a:ea typeface="+mj-ea"/>
                      </a:endParaRPr>
                    </a:p>
                  </a:txBody>
                  <a:tcPr marL="9525" marR="9525" marT="9525" marB="0" anchor="b"/>
                </a:tc>
                <a:tc>
                  <a:txBody>
                    <a:bodyPr/>
                    <a:lstStyle/>
                    <a:p>
                      <a:pPr algn="r" fontAlgn="b"/>
                      <a:r>
                        <a:rPr lang="zh-TW" altLang="en-US" sz="1400" u="none" strike="noStrike" dirty="0" smtClean="0">
                          <a:effectLst/>
                          <a:latin typeface="+mj-ea"/>
                          <a:ea typeface="+mj-ea"/>
                        </a:rPr>
                        <a:t> </a:t>
                      </a:r>
                      <a:r>
                        <a:rPr lang="en-US" altLang="zh-TW" sz="1400" u="none" strike="noStrike" dirty="0" smtClean="0">
                          <a:effectLst/>
                          <a:latin typeface="+mj-ea"/>
                          <a:ea typeface="+mj-ea"/>
                        </a:rPr>
                        <a:t>202,192 </a:t>
                      </a:r>
                      <a:endParaRPr lang="en-US" altLang="zh-TW" sz="1400" u="none" strike="noStrike" dirty="0">
                        <a:effectLst/>
                        <a:latin typeface="+mj-ea"/>
                        <a:ea typeface="+mj-ea"/>
                      </a:endParaRPr>
                    </a:p>
                  </a:txBody>
                  <a:tcPr marL="9525" marR="9525" marT="9525" marB="0" anchor="b"/>
                </a:tc>
                <a:tc>
                  <a:txBody>
                    <a:bodyPr/>
                    <a:lstStyle/>
                    <a:p>
                      <a:pPr algn="r" fontAlgn="b"/>
                      <a:r>
                        <a:rPr lang="zh-TW" altLang="en-US" sz="1400" u="none" strike="noStrike" dirty="0" smtClean="0">
                          <a:effectLst/>
                          <a:latin typeface="+mj-ea"/>
                          <a:ea typeface="+mj-ea"/>
                        </a:rPr>
                        <a:t> </a:t>
                      </a:r>
                      <a:r>
                        <a:rPr lang="en-US" altLang="zh-TW" sz="1400" u="none" strike="noStrike" dirty="0" smtClean="0">
                          <a:effectLst/>
                          <a:latin typeface="+mj-ea"/>
                          <a:ea typeface="+mj-ea"/>
                        </a:rPr>
                        <a:t>11,304,026 </a:t>
                      </a:r>
                      <a:endParaRPr lang="en-US" altLang="zh-TW" sz="1400" u="none" strike="noStrike" dirty="0">
                        <a:effectLst/>
                        <a:latin typeface="+mj-ea"/>
                        <a:ea typeface="+mj-ea"/>
                      </a:endParaRPr>
                    </a:p>
                  </a:txBody>
                  <a:tcPr marL="9525" marR="9525" marT="9525" marB="0" anchor="b"/>
                </a:tc>
                <a:tc>
                  <a:txBody>
                    <a:bodyPr/>
                    <a:lstStyle/>
                    <a:p>
                      <a:pPr algn="r" fontAlgn="b"/>
                      <a:r>
                        <a:rPr lang="en-US" altLang="zh-TW" sz="1400" u="none" strike="noStrike" dirty="0" smtClean="0">
                          <a:effectLst/>
                          <a:latin typeface="+mj-ea"/>
                          <a:ea typeface="+mj-ea"/>
                        </a:rPr>
                        <a:t>5591%</a:t>
                      </a:r>
                      <a:endParaRPr lang="en-US" altLang="zh-TW" sz="1400" u="none" strike="noStrike" dirty="0">
                        <a:effectLst/>
                        <a:latin typeface="+mj-ea"/>
                        <a:ea typeface="+mj-ea"/>
                      </a:endParaRPr>
                    </a:p>
                  </a:txBody>
                  <a:tcPr marL="9525" marR="9525" marT="9525" marB="0" anchor="b"/>
                </a:tc>
                <a:tc>
                  <a:txBody>
                    <a:bodyPr/>
                    <a:lstStyle/>
                    <a:p>
                      <a:pPr algn="r" fontAlgn="b"/>
                      <a:r>
                        <a:rPr lang="en-US" altLang="zh-TW" sz="1400" u="none" strike="noStrike" dirty="0" smtClean="0">
                          <a:effectLst/>
                          <a:latin typeface="+mj-ea"/>
                          <a:ea typeface="+mj-ea"/>
                        </a:rPr>
                        <a:t> 28,822,095 </a:t>
                      </a:r>
                    </a:p>
                  </a:txBody>
                  <a:tcPr marL="9525" marR="9525" marT="9525" marB="0" anchor="b"/>
                </a:tc>
                <a:tc>
                  <a:txBody>
                    <a:bodyPr/>
                    <a:lstStyle/>
                    <a:p>
                      <a:pPr algn="r" fontAlgn="b"/>
                      <a:r>
                        <a:rPr lang="en-US" altLang="zh-TW" sz="1400" u="none" strike="noStrike" dirty="0" smtClean="0">
                          <a:effectLst/>
                          <a:latin typeface="+mj-ea"/>
                          <a:ea typeface="+mj-ea"/>
                        </a:rPr>
                        <a:t>155%</a:t>
                      </a:r>
                    </a:p>
                  </a:txBody>
                  <a:tcPr marL="9525" marR="9525" marT="9525" marB="0" anchor="b"/>
                </a:tc>
              </a:tr>
            </a:tbl>
          </a:graphicData>
        </a:graphic>
      </p:graphicFrame>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763" y="1939579"/>
            <a:ext cx="3624716" cy="235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92" y="1939579"/>
            <a:ext cx="3916265" cy="235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106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t">
            <a:normAutofit fontScale="90000"/>
          </a:bodyPr>
          <a:lstStyle/>
          <a:p>
            <a:r>
              <a:rPr lang="en-US" altLang="zh-CN" dirty="0" smtClean="0">
                <a:latin typeface="微軟正黑體" pitchFamily="34" charset="-120"/>
                <a:ea typeface="微軟正黑體" pitchFamily="34" charset="-120"/>
              </a:rPr>
              <a:t>INDIA</a:t>
            </a:r>
            <a:r>
              <a:rPr lang="zh-CN" altLang="en-US" dirty="0" smtClean="0">
                <a:latin typeface="微軟正黑體" pitchFamily="34" charset="-120"/>
                <a:ea typeface="微軟正黑體" pitchFamily="34" charset="-120"/>
              </a:rPr>
              <a:t>整體</a:t>
            </a:r>
            <a:r>
              <a:rPr lang="zh-CN" altLang="en-US" dirty="0">
                <a:latin typeface="微軟正黑體" pitchFamily="34" charset="-120"/>
                <a:ea typeface="微軟正黑體" pitchFamily="34" charset="-120"/>
              </a:rPr>
              <a:t>業績</a:t>
            </a:r>
            <a:r>
              <a:rPr lang="en-US" altLang="zh-CN" dirty="0">
                <a:latin typeface="微軟正黑體" pitchFamily="34" charset="-120"/>
                <a:ea typeface="微軟正黑體" pitchFamily="34" charset="-120"/>
              </a:rPr>
              <a:t>/</a:t>
            </a:r>
            <a:r>
              <a:rPr lang="zh-CN" altLang="en-US" dirty="0">
                <a:latin typeface="微軟正黑體" pitchFamily="34" charset="-120"/>
                <a:ea typeface="微軟正黑體" pitchFamily="34" charset="-120"/>
              </a:rPr>
              <a:t>預算</a:t>
            </a:r>
            <a:endParaRPr lang="zh-TW" altLang="en-US" dirty="0">
              <a:latin typeface="微軟正黑體" pitchFamily="34" charset="-120"/>
              <a:ea typeface="微軟正黑體" pitchFamily="34" charset="-12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278" y="1195388"/>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表格 4"/>
          <p:cNvGraphicFramePr>
            <a:graphicFrameLocks noGrp="1"/>
          </p:cNvGraphicFramePr>
          <p:nvPr>
            <p:extLst>
              <p:ext uri="{D42A27DB-BD31-4B8C-83A1-F6EECF244321}">
                <p14:modId xmlns:p14="http://schemas.microsoft.com/office/powerpoint/2010/main" val="2708957927"/>
              </p:ext>
            </p:extLst>
          </p:nvPr>
        </p:nvGraphicFramePr>
        <p:xfrm>
          <a:off x="5313476" y="1173163"/>
          <a:ext cx="3365500" cy="2800350"/>
        </p:xfrm>
        <a:graphic>
          <a:graphicData uri="http://schemas.openxmlformats.org/drawingml/2006/table">
            <a:tbl>
              <a:tblPr/>
              <a:tblGrid>
                <a:gridCol w="1589176"/>
                <a:gridCol w="888162"/>
                <a:gridCol w="888162"/>
              </a:tblGrid>
              <a:tr h="200025">
                <a:tc>
                  <a:txBody>
                    <a:bodyPr/>
                    <a:lstStyle/>
                    <a:p>
                      <a:pPr algn="l" fontAlgn="b"/>
                      <a:r>
                        <a:rPr lang="en-US" altLang="zh-TW" sz="1100" b="1" i="0" u="none" strike="noStrike" dirty="0" smtClean="0">
                          <a:solidFill>
                            <a:srgbClr val="000000"/>
                          </a:solidFill>
                          <a:effectLst/>
                          <a:latin typeface="+mj-ea"/>
                          <a:ea typeface="+mj-ea"/>
                        </a:rPr>
                        <a:t>Month</a:t>
                      </a:r>
                      <a:endParaRPr lang="zh-TW" altLang="en-US" sz="1100" b="1" i="0" u="none" strike="noStrike" dirty="0">
                        <a:solidFill>
                          <a:srgbClr val="000000"/>
                        </a:solidFill>
                        <a:effectLst/>
                        <a:latin typeface="+mj-ea"/>
                        <a:ea typeface="+mj-ea"/>
                      </a:endParaRP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2020</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US" altLang="zh-TW" sz="1100" b="1" i="0" u="none" strike="noStrike">
                          <a:solidFill>
                            <a:srgbClr val="000000"/>
                          </a:solidFill>
                          <a:effectLst/>
                          <a:latin typeface="+mj-ea"/>
                          <a:ea typeface="+mj-ea"/>
                        </a:rPr>
                        <a:t>2021</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r>
              <a:tr h="200025">
                <a:tc>
                  <a:txBody>
                    <a:bodyPr/>
                    <a:lstStyle/>
                    <a:p>
                      <a:pPr algn="l" fontAlgn="b"/>
                      <a:r>
                        <a:rPr lang="en-US" sz="1100" b="0" i="0" u="none" strike="noStrike">
                          <a:solidFill>
                            <a:srgbClr val="000000"/>
                          </a:solidFill>
                          <a:effectLst/>
                          <a:latin typeface="+mj-ea"/>
                          <a:ea typeface="+mj-ea"/>
                        </a:rPr>
                        <a:t>January</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altLang="zh-TW" sz="1100" b="0" i="0" u="none" strike="noStrike">
                          <a:solidFill>
                            <a:srgbClr val="000000"/>
                          </a:solidFill>
                          <a:effectLst/>
                          <a:latin typeface="+mj-ea"/>
                          <a:ea typeface="+mj-ea"/>
                        </a:rPr>
                        <a:t>4,731,660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tcPr>
                </a:tc>
              </a:tr>
              <a:tr h="200025">
                <a:tc>
                  <a:txBody>
                    <a:bodyPr/>
                    <a:lstStyle/>
                    <a:p>
                      <a:pPr algn="l" fontAlgn="b"/>
                      <a:r>
                        <a:rPr lang="en-US" sz="1100" b="0" i="0" u="none" strike="noStrike">
                          <a:solidFill>
                            <a:srgbClr val="000000"/>
                          </a:solidFill>
                          <a:effectLst/>
                          <a:latin typeface="+mj-ea"/>
                          <a:ea typeface="+mj-ea"/>
                        </a:rPr>
                        <a:t>February</a:t>
                      </a:r>
                    </a:p>
                  </a:txBody>
                  <a:tcPr marL="9525" marR="9525" marT="9525" marB="0" anchor="b">
                    <a:lnL>
                      <a:noFill/>
                    </a:lnL>
                    <a:lnR>
                      <a:noFill/>
                    </a:lnR>
                    <a:lnT>
                      <a:noFill/>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4,734,570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March</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7,472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4,342,011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April</a:t>
                      </a:r>
                    </a:p>
                  </a:txBody>
                  <a:tcPr marL="9525" marR="9525" marT="9525" marB="0" anchor="b">
                    <a:lnL>
                      <a:noFill/>
                    </a:lnL>
                    <a:lnR>
                      <a:noFill/>
                    </a:lnR>
                    <a:lnT>
                      <a:noFill/>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5,255,751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May</a:t>
                      </a:r>
                    </a:p>
                  </a:txBody>
                  <a:tcPr marL="9525" marR="9525" marT="9525" marB="0" anchor="b">
                    <a:lnL>
                      <a:noFill/>
                    </a:lnL>
                    <a:lnR>
                      <a:noFill/>
                    </a:lnR>
                    <a:lnT>
                      <a:noFill/>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4,342,011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June</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30,373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716,151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July</a:t>
                      </a:r>
                    </a:p>
                  </a:txBody>
                  <a:tcPr marL="9525" marR="9525" marT="9525" marB="0" anchor="b">
                    <a:lnL>
                      <a:noFill/>
                    </a:lnL>
                    <a:lnR>
                      <a:noFill/>
                    </a:lnR>
                    <a:lnT>
                      <a:noFill/>
                    </a:lnT>
                    <a:lnB>
                      <a:noFill/>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876,201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August</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1,615,002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946,041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September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82,473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381,501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October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450,183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1,440,741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November</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9,130,842 </a:t>
                      </a:r>
                    </a:p>
                  </a:txBody>
                  <a:tcPr marL="9525" marR="9525" marT="9525" marB="0" anchor="b">
                    <a:lnL>
                      <a:noFill/>
                    </a:lnL>
                    <a:lnR>
                      <a:noFill/>
                    </a:lnR>
                    <a:lnT>
                      <a:noFill/>
                    </a:lnT>
                    <a:lnB>
                      <a:noFill/>
                    </a:lnB>
                  </a:tcPr>
                </a:tc>
                <a:tc>
                  <a:txBody>
                    <a:bodyPr/>
                    <a:lstStyle/>
                    <a:p>
                      <a:pPr algn="r" fontAlgn="b"/>
                      <a:r>
                        <a:rPr lang="en-US" altLang="zh-TW" sz="1100" b="0" i="0" u="none" strike="noStrike">
                          <a:solidFill>
                            <a:srgbClr val="000000"/>
                          </a:solidFill>
                          <a:effectLst/>
                          <a:latin typeface="+mj-ea"/>
                          <a:ea typeface="+mj-ea"/>
                        </a:rPr>
                        <a:t>381,501 </a:t>
                      </a: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effectLst/>
                          <a:latin typeface="+mj-ea"/>
                          <a:ea typeface="+mj-ea"/>
                        </a:rPr>
                        <a:t>December</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endParaRPr lang="zh-TW" altLang="en-US" sz="1100" b="0" i="0" u="none" strike="noStrike">
                        <a:solidFill>
                          <a:srgbClr val="000000"/>
                        </a:solidFill>
                        <a:effectLst/>
                        <a:latin typeface="+mj-ea"/>
                        <a:ea typeface="+mj-ea"/>
                      </a:endParaRP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altLang="zh-TW" sz="1100" b="0" i="0" u="none" strike="noStrike">
                          <a:solidFill>
                            <a:srgbClr val="000000"/>
                          </a:solidFill>
                          <a:effectLst/>
                          <a:latin typeface="+mj-ea"/>
                          <a:ea typeface="+mj-ea"/>
                        </a:rPr>
                        <a:t>673,956 </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tcPr>
                </a:tc>
              </a:tr>
              <a:tr h="200025">
                <a:tc>
                  <a:txBody>
                    <a:bodyPr/>
                    <a:lstStyle/>
                    <a:p>
                      <a:pPr algn="l" fontAlgn="b"/>
                      <a:r>
                        <a:rPr lang="en-US" altLang="zh-TW" sz="1100" b="1" i="0" u="none" strike="noStrike" dirty="0" smtClean="0">
                          <a:solidFill>
                            <a:srgbClr val="000000"/>
                          </a:solidFill>
                          <a:effectLst/>
                          <a:latin typeface="+mj-ea"/>
                          <a:ea typeface="+mj-ea"/>
                        </a:rPr>
                        <a:t>Total</a:t>
                      </a:r>
                      <a:endParaRPr lang="zh-TW" altLang="en-US" sz="1100" b="1" i="0" u="none" strike="noStrike" dirty="0">
                        <a:solidFill>
                          <a:srgbClr val="000000"/>
                        </a:solidFill>
                        <a:effectLst/>
                        <a:latin typeface="+mj-ea"/>
                        <a:ea typeface="+mj-ea"/>
                      </a:endParaRP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a:solidFill>
                            <a:srgbClr val="000000"/>
                          </a:solidFill>
                          <a:effectLst/>
                          <a:latin typeface="+mj-ea"/>
                          <a:ea typeface="+mj-ea"/>
                        </a:rPr>
                        <a:t>11,316,345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US" altLang="zh-TW" sz="1100" b="1" i="0" u="none" strike="noStrike" dirty="0">
                          <a:solidFill>
                            <a:srgbClr val="000000"/>
                          </a:solidFill>
                          <a:effectLst/>
                          <a:latin typeface="+mj-ea"/>
                          <a:ea typeface="+mj-ea"/>
                        </a:rPr>
                        <a:t>28,822,095 </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r>
            </a:tbl>
          </a:graphicData>
        </a:graphic>
      </p:graphicFrame>
    </p:spTree>
    <p:extLst>
      <p:ext uri="{BB962C8B-B14F-4D97-AF65-F5344CB8AC3E}">
        <p14:creationId xmlns:p14="http://schemas.microsoft.com/office/powerpoint/2010/main" val="9778139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礎">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981</TotalTime>
  <Words>750</Words>
  <Application>Microsoft Office PowerPoint</Application>
  <PresentationFormat>如螢幕大小 (16:9)</PresentationFormat>
  <Paragraphs>543</Paragraphs>
  <Slides>18</Slides>
  <Notes>0</Notes>
  <HiddenSlides>0</HiddenSlides>
  <MMClips>0</MMClips>
  <ScaleCrop>false</ScaleCrop>
  <HeadingPairs>
    <vt:vector size="4" baseType="variant">
      <vt:variant>
        <vt:lpstr>佈景主題</vt:lpstr>
      </vt:variant>
      <vt:variant>
        <vt:i4>1</vt:i4>
      </vt:variant>
      <vt:variant>
        <vt:lpstr>投影片標題</vt:lpstr>
      </vt:variant>
      <vt:variant>
        <vt:i4>18</vt:i4>
      </vt:variant>
    </vt:vector>
  </HeadingPairs>
  <TitlesOfParts>
    <vt:vector size="19" baseType="lpstr">
      <vt:lpstr>基礎</vt:lpstr>
      <vt:lpstr>PowerPoint 簡報</vt:lpstr>
      <vt:lpstr>總表</vt:lpstr>
      <vt:lpstr>OED/OED TEAM整體業績/預算</vt:lpstr>
      <vt:lpstr>Russia</vt:lpstr>
      <vt:lpstr>Russia整體業績/預算</vt:lpstr>
      <vt:lpstr>OEM/ODM</vt:lpstr>
      <vt:lpstr>OEM/ODM整體業績/預算</vt:lpstr>
      <vt:lpstr>INDIA</vt:lpstr>
      <vt:lpstr>INDIA整體業績/預算</vt:lpstr>
      <vt:lpstr>Thank you</vt:lpstr>
      <vt:lpstr>總表</vt:lpstr>
      <vt:lpstr>OED/OED TEAM整體業績/預算</vt:lpstr>
      <vt:lpstr>Russia</vt:lpstr>
      <vt:lpstr>Russia整體業績/預算</vt:lpstr>
      <vt:lpstr>OEM/ODM</vt:lpstr>
      <vt:lpstr>OEM/ODM整體業績/預算</vt:lpstr>
      <vt:lpstr>INDIA</vt:lpstr>
      <vt:lpstr>INDIA整體業績/預算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term</dc:creator>
  <cp:lastModifiedBy>KaiHsu [許凱智]</cp:lastModifiedBy>
  <cp:revision>67</cp:revision>
  <dcterms:created xsi:type="dcterms:W3CDTF">2017-06-29T07:30:46Z</dcterms:created>
  <dcterms:modified xsi:type="dcterms:W3CDTF">2020-10-28T09:08:34Z</dcterms:modified>
</cp:coreProperties>
</file>