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3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10D06-D04B-92C7-D762-B7FD85341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0D2E85-92C6-905F-9276-1A3FCC474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BC0284-6D5A-7E80-4962-86E70603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AF7AF8-E556-A689-5F59-67D86615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E7B15-179F-D8A3-7B94-02A53E7E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36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DCBD2-AD05-ED7F-9918-58748EC6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DD8DF-D30D-D0CD-280B-F9C0EA62C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BBF74-C62C-9C8F-73EE-0284B1C7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A0000-32C7-8552-9A51-8D8156F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16D31D-1C33-A43A-A7B2-E47D4900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48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CC0C2C-65EC-6B30-3C72-BE248C9F2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EAAE74-2F99-8676-E047-8FA897AC5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FBF4BF-96CC-03DE-2D87-95FAD2A0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C2D94-E479-9E1F-82AC-814D821F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1646DD-5446-8172-FB88-99AAD7C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73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0BCDD-86B5-A680-D834-FD2D4F69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0BDA79-6625-AB4C-4D32-21804CC5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AA649-9E33-FD45-6112-1E903D26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777B-50B7-CE48-B782-EAF178B3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93264-8DF8-7025-E89D-855ECF15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6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EA8538-771D-9730-A1B8-A3444567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ABA992-0AB2-B34D-301D-AC9D61F0E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CF3CD1-3C6E-1E86-BA7D-DACE34D3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6A73EE-DBCA-4AB4-EA72-E6950546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A18986-F968-6DF0-42D2-41F5547C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41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7D2D44-BDF4-DF73-1761-92CD77EF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8AA36-E978-EE19-4CAA-71BC607EA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19AFEE-AF90-5268-70FF-8E3021D3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F84BE2-37CF-46E0-06BC-91C6300F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2D6D7E-1D21-8664-83DE-E81C26B3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F1A107-A383-C13E-93CB-EBB4ECB5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37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0E337-11C4-FC3B-D540-44ED7F39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327545-07E2-3E29-C413-19928D32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7E0348-871F-C865-11D9-7C067347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0CEF23-0B47-0391-E3E7-0A632B9AC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D87748-D981-74AF-C6A3-D41618EAC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E54137-2556-E282-3D17-4A08C7E1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0F53008-55C8-A4CB-5619-486E83FB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2E2890-298B-00BE-3459-3FF750CA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5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1D94-0C25-3277-AC4A-0F0E25EF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203F29-8AF5-CF15-8D60-D545555A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61908F-8677-33A6-FB6D-0EFC0C58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4D1F9C-F619-AA33-9B85-915DB7E3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69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996D88-8AC4-E212-1592-509F491F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8D9B06-59E4-A4F8-483D-F4F9F12B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1B4466-7C07-7B83-25EA-DF619AA2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30684-0F18-FFBA-EB10-87675D87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387A81-8C0E-F6F6-6B38-CD979558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C1AC32-0C5A-B6CC-7328-6C2A723F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6C89B-F3DB-E69E-9111-C0A25FA4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1E6CA4-ECF8-A555-A7EA-777CF3BF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29DE01-50B5-B39A-7DB0-34501397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8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99A48-6844-27B6-E5CD-D87FFBC3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905C6F-CBC4-4B2A-10E6-5145314C4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85154C-1BF9-1E74-4293-181E64C52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2DF048-6D4F-B627-9DA1-8B2A58B1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24E484-4864-147A-21A2-8329A1FE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4D9091-C7C0-174F-BB61-BE4C5875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99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DB4A84-CC3E-5F22-ADAA-FDDFB79A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A204D6-346D-0484-CC4D-4B082E98A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200EC-A750-60B8-D6C2-B55250109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7615C-FC2B-4218-BD53-64EF35CC7C18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ABE3EF-71D3-2D0E-87AF-1F635DEE0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AEA85E-1A0C-8BC4-4789-8BA9A674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E6405-48B2-422F-A4AA-9C8FC11EDC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8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45F43A-60CC-3E87-E7D9-CAC49ADB512C}"/>
              </a:ext>
            </a:extLst>
          </p:cNvPr>
          <p:cNvSpPr/>
          <p:nvPr/>
        </p:nvSpPr>
        <p:spPr>
          <a:xfrm>
            <a:off x="2533650" y="394566"/>
            <a:ext cx="3816000" cy="12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2FFF5C-3D64-AA06-1C7C-99EFE04BB1C1}"/>
              </a:ext>
            </a:extLst>
          </p:cNvPr>
          <p:cNvSpPr/>
          <p:nvPr/>
        </p:nvSpPr>
        <p:spPr>
          <a:xfrm>
            <a:off x="2533650" y="394566"/>
            <a:ext cx="1333500" cy="3429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Andsodhcd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FD1585-E186-C873-8522-813FCF0B7615}"/>
              </a:ext>
            </a:extLst>
          </p:cNvPr>
          <p:cNvSpPr/>
          <p:nvPr/>
        </p:nvSpPr>
        <p:spPr>
          <a:xfrm>
            <a:off x="2533650" y="785091"/>
            <a:ext cx="2581275" cy="86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9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Nirmatrelvir</a:t>
            </a:r>
          </a:p>
          <a:p>
            <a:pPr>
              <a:lnSpc>
                <a:spcPts val="9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3CL proteinase inhibitors</a:t>
            </a:r>
          </a:p>
          <a:p>
            <a:pPr>
              <a:lnSpc>
                <a:spcPts val="900"/>
              </a:lnSpc>
            </a:pPr>
            <a:endParaRPr lang="en-US" altLang="zh-TW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Oral use.</a:t>
            </a:r>
          </a:p>
          <a:p>
            <a:pPr>
              <a:lnSpc>
                <a:spcPts val="9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special pill</a:t>
            </a:r>
          </a:p>
          <a:p>
            <a:pPr>
              <a:lnSpc>
                <a:spcPts val="900"/>
              </a:lnSpc>
            </a:pPr>
            <a:endParaRPr lang="en-US" altLang="zh-TW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EXP.  09/11/27</a:t>
            </a:r>
            <a:endParaRPr lang="zh-TW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ECE0A9-AD1D-7592-BCAC-B64387C341DA}"/>
              </a:ext>
            </a:extLst>
          </p:cNvPr>
          <p:cNvSpPr/>
          <p:nvPr/>
        </p:nvSpPr>
        <p:spPr>
          <a:xfrm>
            <a:off x="5143500" y="1466304"/>
            <a:ext cx="1149000" cy="232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9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TEST-367842394</a:t>
            </a:r>
            <a:endParaRPr lang="zh-TW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arcode">
            <a:extLst>
              <a:ext uri="{FF2B5EF4-FFF2-40B4-BE49-F238E27FC236}">
                <a16:creationId xmlns:a16="http://schemas.microsoft.com/office/drawing/2014/main" id="{08FE1306-851A-E6F8-3B0C-EC6EBDCCB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24"/>
          <a:stretch>
            <a:fillRect/>
          </a:stretch>
        </p:blipFill>
        <p:spPr bwMode="auto">
          <a:xfrm>
            <a:off x="5148262" y="1149156"/>
            <a:ext cx="1149000" cy="35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62243A3-707D-274B-D395-8E7870B42E50}"/>
              </a:ext>
            </a:extLst>
          </p:cNvPr>
          <p:cNvSpPr/>
          <p:nvPr/>
        </p:nvSpPr>
        <p:spPr>
          <a:xfrm>
            <a:off x="3971924" y="461552"/>
            <a:ext cx="2399157" cy="64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9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Applicable to: Adults and children (over 12 years old and weighing at least 40 kg) diagnosed with mild to moderate novel coronavirus disease (COVID-19) within 5 days of onset and with risk factors for severe illness.</a:t>
            </a:r>
            <a:endParaRPr lang="zh-TW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A55BFD-1FC7-97DB-4924-09403F953496}"/>
              </a:ext>
            </a:extLst>
          </p:cNvPr>
          <p:cNvSpPr/>
          <p:nvPr/>
        </p:nvSpPr>
        <p:spPr>
          <a:xfrm>
            <a:off x="3555206" y="1191882"/>
            <a:ext cx="1531144" cy="460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900"/>
              </a:lnSpc>
            </a:pPr>
            <a:r>
              <a:rPr lang="en-US" altLang="zh-TW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side effects: taste disturbance, diarrhea, nausea, vomiting, headache</a:t>
            </a:r>
            <a:endParaRPr lang="zh-TW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F703E3-2D31-AC55-10DC-E97E4B81C131}"/>
              </a:ext>
            </a:extLst>
          </p:cNvPr>
          <p:cNvSpPr/>
          <p:nvPr/>
        </p:nvSpPr>
        <p:spPr>
          <a:xfrm>
            <a:off x="2533650" y="1971714"/>
            <a:ext cx="2772000" cy="106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C5DDBD-D0B9-C966-D094-3D9963288B8E}"/>
              </a:ext>
            </a:extLst>
          </p:cNvPr>
          <p:cNvSpPr/>
          <p:nvPr/>
        </p:nvSpPr>
        <p:spPr>
          <a:xfrm>
            <a:off x="2533650" y="1971714"/>
            <a:ext cx="2772000" cy="171412"/>
          </a:xfrm>
          <a:prstGeom prst="rect">
            <a:avLst/>
          </a:prstGeom>
          <a:solidFill>
            <a:srgbClr val="A937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精神好製藥</a:t>
            </a:r>
          </a:p>
        </p:txBody>
      </p:sp>
      <p:pic>
        <p:nvPicPr>
          <p:cNvPr id="1028" name="Picture 4" descr="Barcode">
            <a:extLst>
              <a:ext uri="{FF2B5EF4-FFF2-40B4-BE49-F238E27FC236}">
                <a16:creationId xmlns:a16="http://schemas.microsoft.com/office/drawing/2014/main" id="{E256EB5A-4144-E580-EDD9-EBD276CAB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658"/>
          <a:stretch>
            <a:fillRect/>
          </a:stretch>
        </p:blipFill>
        <p:spPr bwMode="auto">
          <a:xfrm>
            <a:off x="3434682" y="2204376"/>
            <a:ext cx="1827880" cy="18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CF7F406-0CB0-FCC5-F61C-D55A3184988E}"/>
              </a:ext>
            </a:extLst>
          </p:cNvPr>
          <p:cNvSpPr/>
          <p:nvPr/>
        </p:nvSpPr>
        <p:spPr>
          <a:xfrm>
            <a:off x="2505075" y="2169358"/>
            <a:ext cx="1827881" cy="86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900"/>
              </a:lnSpc>
            </a:pPr>
            <a:r>
              <a:rPr lang="en-US" altLang="zh-TW" sz="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 </a:t>
            </a:r>
            <a:r>
              <a:rPr lang="zh-TW" altLang="en-US" sz="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毫克</a:t>
            </a:r>
            <a:endParaRPr lang="en-US" altLang="zh-TW" sz="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</a:pPr>
            <a:r>
              <a:rPr lang="en-US" altLang="zh-TW" sz="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Antipsychotics</a:t>
            </a:r>
          </a:p>
          <a:p>
            <a:pPr>
              <a:lnSpc>
                <a:spcPts val="900"/>
              </a:lnSpc>
            </a:pPr>
            <a:endParaRPr lang="en-US" altLang="zh-TW" sz="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</a:pPr>
            <a:r>
              <a:rPr lang="en-US" altLang="zh-TW" sz="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Oral use.</a:t>
            </a:r>
          </a:p>
          <a:p>
            <a:pPr>
              <a:lnSpc>
                <a:spcPts val="900"/>
              </a:lnSpc>
            </a:pPr>
            <a:r>
              <a:rPr lang="en-US" altLang="zh-TW" sz="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special pill</a:t>
            </a:r>
          </a:p>
          <a:p>
            <a:pPr>
              <a:lnSpc>
                <a:spcPts val="900"/>
              </a:lnSpc>
            </a:pPr>
            <a:endParaRPr lang="en-US" altLang="zh-TW" sz="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</a:pPr>
            <a:r>
              <a:rPr lang="en-US" altLang="zh-TW" sz="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EXP.  02/08/27</a:t>
            </a:r>
            <a:endParaRPr lang="zh-TW" altLang="en-US" sz="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EDB277-86B1-31BB-864B-C629BC13ADE2}"/>
              </a:ext>
            </a:extLst>
          </p:cNvPr>
          <p:cNvSpPr txBox="1"/>
          <p:nvPr/>
        </p:nvSpPr>
        <p:spPr>
          <a:xfrm>
            <a:off x="3322809" y="2743594"/>
            <a:ext cx="1995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7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可能副作用：嗜睡、頭暈、體重增加、口乾、便秘、姿勢性低血壓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3345DB-B180-DBE9-4DB9-2C0258E087EE}"/>
              </a:ext>
            </a:extLst>
          </p:cNvPr>
          <p:cNvSpPr txBox="1"/>
          <p:nvPr/>
        </p:nvSpPr>
        <p:spPr>
          <a:xfrm>
            <a:off x="3320474" y="2402855"/>
            <a:ext cx="199593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消除精神分裂症的「陽性病徵」，例如幻覺、妄想、思想混亂等。有助眠功效，適用於對其他藥不適應者。</a:t>
            </a:r>
          </a:p>
        </p:txBody>
      </p:sp>
    </p:spTree>
    <p:extLst>
      <p:ext uri="{BB962C8B-B14F-4D97-AF65-F5344CB8AC3E}">
        <p14:creationId xmlns:p14="http://schemas.microsoft.com/office/powerpoint/2010/main" val="173042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136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Aptos</vt:lpstr>
      <vt:lpstr>Aptos Display</vt:lpstr>
      <vt:lpstr>Arial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劉雅雯</dc:creator>
  <cp:lastModifiedBy>劉雅雯</cp:lastModifiedBy>
  <cp:revision>10</cp:revision>
  <dcterms:created xsi:type="dcterms:W3CDTF">2025-07-23T06:33:14Z</dcterms:created>
  <dcterms:modified xsi:type="dcterms:W3CDTF">2025-07-29T01:40:04Z</dcterms:modified>
</cp:coreProperties>
</file>