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63" r:id="rId4"/>
    <p:sldId id="257" r:id="rId5"/>
    <p:sldId id="258" r:id="rId6"/>
    <p:sldId id="259" r:id="rId7"/>
    <p:sldId id="260" r:id="rId8"/>
    <p:sldId id="262" r:id="rId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google.com/forms/d/e/1FAIpQLSfK5CsdFBUxGHYS24fV_C5-PqoVqyh45n0oj6FZECfwR3MEFg/viewform" TargetMode="Externa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4" name="Picture 3"/>
          <p:cNvPicPr>
            <a:picLocks noChangeAspect="1"/>
          </p:cNvPicPr>
          <p:nvPr/>
        </p:nvPicPr>
        <p:blipFill>
          <a:blip r:embed="rId1"/>
          <a:stretch>
            <a:fillRect/>
          </a:stretch>
        </p:blipFill>
        <p:spPr>
          <a:xfrm>
            <a:off x="-297180" y="-363220"/>
            <a:ext cx="12786995" cy="7584440"/>
          </a:xfrm>
          <a:prstGeom prst="rect">
            <a:avLst/>
          </a:prstGeom>
        </p:spPr>
      </p:pic>
      <p:sp>
        <p:nvSpPr>
          <p:cNvPr id="5" name="Text Box 4"/>
          <p:cNvSpPr txBox="1"/>
          <p:nvPr/>
        </p:nvSpPr>
        <p:spPr>
          <a:xfrm>
            <a:off x="3488055" y="1855470"/>
            <a:ext cx="5536565" cy="2214880"/>
          </a:xfrm>
          <a:prstGeom prst="rect">
            <a:avLst/>
          </a:prstGeom>
          <a:noFill/>
        </p:spPr>
        <p:txBody>
          <a:bodyPr wrap="square" rtlCol="0">
            <a:spAutoFit/>
          </a:bodyPr>
          <a:p>
            <a:pPr algn="l"/>
            <a:r>
              <a:rPr lang="en-US" sz="69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rPr>
              <a:t>Blueno </a:t>
            </a:r>
            <a:endParaRPr lang="en-US" sz="69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endParaRPr>
          </a:p>
          <a:p>
            <a:pPr algn="l"/>
            <a:r>
              <a:rPr lang="en-US" sz="69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rPr>
              <a:t>        Match</a:t>
            </a:r>
            <a:endParaRPr lang="en-US" sz="69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endParaRPr>
          </a:p>
        </p:txBody>
      </p:sp>
      <p:sp>
        <p:nvSpPr>
          <p:cNvPr id="6" name="Text Box 5"/>
          <p:cNvSpPr txBox="1"/>
          <p:nvPr/>
        </p:nvSpPr>
        <p:spPr>
          <a:xfrm>
            <a:off x="7936865" y="6000750"/>
            <a:ext cx="4387215" cy="368300"/>
          </a:xfrm>
          <a:prstGeom prst="rect">
            <a:avLst/>
          </a:prstGeom>
          <a:noFill/>
        </p:spPr>
        <p:txBody>
          <a:bodyPr wrap="square" rtlCol="0">
            <a:spAutoFit/>
          </a:bodyPr>
          <a:p>
            <a:r>
              <a:rPr lang="en-US">
                <a:solidFill>
                  <a:schemeClr val="bg1"/>
                </a:solidFill>
                <a:latin typeface="American Typewriter Regular" panose="02090604020004020304" charset="0"/>
                <a:cs typeface="American Typewriter Regular" panose="02090604020004020304" charset="0"/>
              </a:rPr>
              <a:t>Made by Jimmy Chen</a:t>
            </a:r>
            <a:endParaRPr lang="en-US">
              <a:solidFill>
                <a:schemeClr val="bg1"/>
              </a:solidFill>
              <a:latin typeface="American Typewriter Regular" panose="02090604020004020304" charset="0"/>
              <a:cs typeface="American Typewriter Regular" panose="02090604020004020304" charset="0"/>
            </a:endParaRPr>
          </a:p>
        </p:txBody>
      </p:sp>
      <p:pic>
        <p:nvPicPr>
          <p:cNvPr id="7" name="Picture 6"/>
          <p:cNvPicPr>
            <a:picLocks noChangeAspect="1"/>
          </p:cNvPicPr>
          <p:nvPr/>
        </p:nvPicPr>
        <p:blipFill>
          <a:blip r:embed="rId2"/>
          <a:stretch>
            <a:fillRect/>
          </a:stretch>
        </p:blipFill>
        <p:spPr>
          <a:xfrm>
            <a:off x="939165" y="4070350"/>
            <a:ext cx="2858770" cy="285877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1"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24155" y="-197485"/>
            <a:ext cx="12640945" cy="7252970"/>
          </a:xfrm>
          <a:prstGeom prst="rect">
            <a:avLst/>
          </a:prstGeom>
        </p:spPr>
      </p:pic>
      <p:sp>
        <p:nvSpPr>
          <p:cNvPr id="6" name="Text Box 5"/>
          <p:cNvSpPr txBox="1"/>
          <p:nvPr/>
        </p:nvSpPr>
        <p:spPr>
          <a:xfrm>
            <a:off x="3115945" y="-5715"/>
            <a:ext cx="5536565" cy="768350"/>
          </a:xfrm>
          <a:prstGeom prst="rect">
            <a:avLst/>
          </a:prstGeom>
          <a:noFill/>
        </p:spPr>
        <p:txBody>
          <a:bodyPr wrap="square" rtlCol="0">
            <a:spAutoFit/>
          </a:bodyPr>
          <a:p>
            <a:pPr algn="ctr"/>
            <a:r>
              <a:rPr lang="en-US" sz="44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rPr>
              <a:t>About the “Team”</a:t>
            </a:r>
            <a:endParaRPr lang="en-US" sz="44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endParaRPr>
          </a:p>
        </p:txBody>
      </p:sp>
      <p:pic>
        <p:nvPicPr>
          <p:cNvPr id="5" name="Picture 4" descr="IMG_4535"/>
          <p:cNvPicPr>
            <a:picLocks noChangeAspect="1"/>
          </p:cNvPicPr>
          <p:nvPr/>
        </p:nvPicPr>
        <p:blipFill>
          <a:blip r:embed="rId2"/>
          <a:stretch>
            <a:fillRect/>
          </a:stretch>
        </p:blipFill>
        <p:spPr>
          <a:xfrm>
            <a:off x="9317355" y="365125"/>
            <a:ext cx="2036445" cy="3622040"/>
          </a:xfrm>
          <a:prstGeom prst="rect">
            <a:avLst/>
          </a:prstGeom>
        </p:spPr>
      </p:pic>
      <p:sp>
        <p:nvSpPr>
          <p:cNvPr id="7" name="Text Box 6"/>
          <p:cNvSpPr txBox="1"/>
          <p:nvPr/>
        </p:nvSpPr>
        <p:spPr>
          <a:xfrm>
            <a:off x="1490980" y="1083945"/>
            <a:ext cx="7246620" cy="5259070"/>
          </a:xfrm>
          <a:prstGeom prst="rect">
            <a:avLst/>
          </a:prstGeom>
          <a:noFill/>
          <a:ln w="50800" cmpd="sng">
            <a:solidFill>
              <a:schemeClr val="bg1"/>
            </a:solidFill>
            <a:prstDash val="solid"/>
          </a:ln>
        </p:spPr>
        <p:txBody>
          <a:bodyPr wrap="square" rtlCol="0">
            <a:spAutoFit/>
          </a:bodyPr>
          <a:p>
            <a:pPr marL="285750" indent="-285750">
              <a:lnSpc>
                <a:spcPct val="140000"/>
              </a:lnSpc>
              <a:buFont typeface="Arial" panose="020B0604020202090204" pitchFamily="34" charset="0"/>
              <a:buChar char="•"/>
            </a:pPr>
            <a:r>
              <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rPr>
              <a:t>Hey everyone! I'm Jimmy Chen from Hangzhou, China. </a:t>
            </a:r>
            <a:endPar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endParaRPr>
          </a:p>
          <a:p>
            <a:pPr marL="285750" indent="-285750">
              <a:lnSpc>
                <a:spcPct val="140000"/>
              </a:lnSpc>
              <a:buFont typeface="Arial" panose="020B0604020202090204" pitchFamily="34" charset="0"/>
              <a:buChar char="•"/>
            </a:pPr>
            <a:r>
              <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rPr>
              <a:t>I'm a (rising) Junior studying APMA-CS.</a:t>
            </a:r>
            <a:endPar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endParaRPr>
          </a:p>
          <a:p>
            <a:pPr marL="285750" indent="-285750">
              <a:lnSpc>
                <a:spcPct val="140000"/>
              </a:lnSpc>
              <a:buFont typeface="Arial" panose="020B0604020202090204" pitchFamily="34" charset="0"/>
              <a:buChar char="•"/>
            </a:pPr>
            <a:r>
              <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rPr>
              <a:t>My hobbies are sitcoms and Chinese netfictions, maybe also tiktok memes and combat sports/anime.</a:t>
            </a:r>
            <a:endPar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endParaRPr>
          </a:p>
          <a:p>
            <a:pPr marL="285750" indent="-285750">
              <a:lnSpc>
                <a:spcPct val="140000"/>
              </a:lnSpc>
              <a:buFont typeface="Arial" panose="020B0604020202090204" pitchFamily="34" charset="0"/>
              <a:buChar char="•"/>
            </a:pPr>
            <a:r>
              <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rPr>
              <a:t>In my spare time, you can see me doing RPL works.</a:t>
            </a:r>
            <a:endPar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endParaRPr>
          </a:p>
          <a:p>
            <a:pPr marL="285750" indent="-285750">
              <a:lnSpc>
                <a:spcPct val="140000"/>
              </a:lnSpc>
              <a:buFont typeface="Arial" panose="020B0604020202090204" pitchFamily="34" charset="0"/>
              <a:buChar char="•"/>
            </a:pPr>
            <a:r>
              <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rPr>
              <a:t>You can Email me to jimmy_chen@brown.edu</a:t>
            </a:r>
            <a:endPar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0" fill="hold"/>
                                        <p:tgtEl>
                                          <p:spTgt spid="6"/>
                                        </p:tgtEl>
                                        <p:attrNameLst>
                                          <p:attrName>ppt_w</p:attrName>
                                        </p:attrNameLst>
                                      </p:cBhvr>
                                      <p:tavLst>
                                        <p:tav tm="0" fmla="#ppt_w*sin(2.5*pi*$)">
                                          <p:val>
                                            <p:fltVal val="0"/>
                                          </p:val>
                                        </p:tav>
                                        <p:tav tm="100000">
                                          <p:val>
                                            <p:fltVal val="1"/>
                                          </p:val>
                                        </p:tav>
                                      </p:tavLst>
                                    </p:anim>
                                    <p:anim calcmode="lin" valueType="num">
                                      <p:cBhvr>
                                        <p:cTn id="8" dur="5000" fill="hold"/>
                                        <p:tgtEl>
                                          <p:spTgt spid="6"/>
                                        </p:tgtEl>
                                        <p:attrNameLst>
                                          <p:attrName>ppt_h</p:attrName>
                                        </p:attrNameLst>
                                      </p:cBhvr>
                                      <p:tavLst>
                                        <p:tav tm="0">
                                          <p:val>
                                            <p:strVal val="#ppt_h"/>
                                          </p:val>
                                        </p:tav>
                                        <p:tav tm="100000">
                                          <p:val>
                                            <p:strVal val="#ppt_h"/>
                                          </p:val>
                                        </p:tav>
                                      </p:tavLst>
                                    </p:anim>
                                  </p:childTnLst>
                                </p:cTn>
                              </p:par>
                              <p:par>
                                <p:cTn id="9" presetID="19" presetClass="entr" presetSubtype="10" fill="hold" grpId="2"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0" fill="hold"/>
                                        <p:tgtEl>
                                          <p:spTgt spid="7"/>
                                        </p:tgtEl>
                                        <p:attrNameLst>
                                          <p:attrName>ppt_w</p:attrName>
                                        </p:attrNameLst>
                                      </p:cBhvr>
                                      <p:tavLst>
                                        <p:tav tm="0" fmla="#ppt_w*sin(2.5*pi*$)">
                                          <p:val>
                                            <p:fltVal val="0"/>
                                          </p:val>
                                        </p:tav>
                                        <p:tav tm="100000">
                                          <p:val>
                                            <p:fltVal val="1"/>
                                          </p:val>
                                        </p:tav>
                                      </p:tavLst>
                                    </p:anim>
                                    <p:anim calcmode="lin" valueType="num">
                                      <p:cBhvr>
                                        <p:cTn id="12" dur="5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94945" y="-361315"/>
            <a:ext cx="13846175" cy="7431405"/>
          </a:xfrm>
          <a:prstGeom prst="rect">
            <a:avLst/>
          </a:prstGeom>
        </p:spPr>
      </p:pic>
      <p:sp>
        <p:nvSpPr>
          <p:cNvPr id="6" name="Text Box 5"/>
          <p:cNvSpPr txBox="1"/>
          <p:nvPr/>
        </p:nvSpPr>
        <p:spPr>
          <a:xfrm>
            <a:off x="1339215" y="817245"/>
            <a:ext cx="12502515" cy="5077460"/>
          </a:xfrm>
          <a:prstGeom prst="rect">
            <a:avLst/>
          </a:prstGeom>
          <a:noFill/>
        </p:spPr>
        <p:txBody>
          <a:bodyPr wrap="square" rtlCol="0">
            <a:spAutoFit/>
          </a:bodyPr>
          <a:p>
            <a:pPr marL="457200" indent="-457200" algn="l">
              <a:buFont typeface="Arial" panose="020B0604020202090204" pitchFamily="34" charset="0"/>
              <a:buChar char="•"/>
            </a:pPr>
            <a:r>
              <a:rPr lang="en-US" sz="3200" b="1">
                <a:solidFill>
                  <a:schemeClr val="bg1"/>
                </a:solidFill>
                <a:latin typeface="American Typewriter Bold" panose="02090604020004020304" charset="0"/>
                <a:cs typeface="American Typewriter Bold" panose="02090604020004020304" charset="0"/>
              </a:rPr>
              <a:t>Lonely on Friday nights?</a:t>
            </a:r>
            <a:endParaRPr lang="en-US" sz="3200" b="1">
              <a:solidFill>
                <a:schemeClr val="bg1"/>
              </a:solidFill>
              <a:latin typeface="American Typewriter Bold" panose="02090604020004020304" charset="0"/>
              <a:cs typeface="American Typewriter Bold" panose="02090604020004020304" charset="0"/>
            </a:endParaRPr>
          </a:p>
          <a:p>
            <a:pPr marL="457200" indent="-457200" algn="l">
              <a:buFont typeface="Arial" panose="020B0604020202090204" pitchFamily="34" charset="0"/>
              <a:buChar char="•"/>
            </a:pPr>
            <a:endParaRPr lang="en-US" sz="3200" b="1">
              <a:solidFill>
                <a:schemeClr val="bg1"/>
              </a:solidFill>
              <a:latin typeface="American Typewriter Bold" panose="02090604020004020304" charset="0"/>
              <a:cs typeface="American Typewriter Bold" panose="02090604020004020304" charset="0"/>
            </a:endParaRPr>
          </a:p>
          <a:p>
            <a:pPr marL="457200" indent="-457200" algn="l">
              <a:buFont typeface="Arial" panose="020B0604020202090204" pitchFamily="34" charset="0"/>
              <a:buChar char="•"/>
            </a:pPr>
            <a:r>
              <a:rPr lang="en-US" sz="3200" b="1">
                <a:solidFill>
                  <a:schemeClr val="bg1"/>
                </a:solidFill>
                <a:latin typeface="American Typewriter Bold" panose="02090604020004020304" charset="0"/>
                <a:cs typeface="American Typewriter Bold" panose="02090604020004020304" charset="0"/>
              </a:rPr>
              <a:t>Can't find a friend?</a:t>
            </a:r>
            <a:endParaRPr lang="en-US" sz="3200" b="1">
              <a:solidFill>
                <a:schemeClr val="bg1"/>
              </a:solidFill>
              <a:latin typeface="American Typewriter Bold" panose="02090604020004020304" charset="0"/>
              <a:cs typeface="American Typewriter Bold" panose="02090604020004020304" charset="0"/>
            </a:endParaRPr>
          </a:p>
          <a:p>
            <a:pPr marL="457200" indent="-457200" algn="l">
              <a:buFont typeface="Arial" panose="020B0604020202090204" pitchFamily="34" charset="0"/>
              <a:buChar char="•"/>
            </a:pPr>
            <a:endParaRPr lang="en-US" sz="3200" b="1">
              <a:solidFill>
                <a:schemeClr val="bg1"/>
              </a:solidFill>
              <a:latin typeface="American Typewriter Bold" panose="02090604020004020304" charset="0"/>
              <a:cs typeface="American Typewriter Bold" panose="02090604020004020304" charset="0"/>
            </a:endParaRPr>
          </a:p>
          <a:p>
            <a:pPr marL="457200" indent="-457200" algn="l">
              <a:buFont typeface="Arial" panose="020B0604020202090204" pitchFamily="34" charset="0"/>
              <a:buChar char="•"/>
            </a:pPr>
            <a:r>
              <a:rPr lang="en-US" sz="3200" b="1">
                <a:solidFill>
                  <a:schemeClr val="bg1"/>
                </a:solidFill>
                <a:latin typeface="American Typewriter Bold" panose="02090604020004020304" charset="0"/>
                <a:cs typeface="American Typewriter Bold" panose="02090604020004020304" charset="0"/>
              </a:rPr>
              <a:t>Want to meet people of similar interests?</a:t>
            </a:r>
            <a:endParaRPr lang="en-US" sz="3200" b="1">
              <a:solidFill>
                <a:schemeClr val="bg1"/>
              </a:solidFill>
            </a:endParaRPr>
          </a:p>
          <a:p>
            <a:pPr marL="457200" indent="-457200" algn="l">
              <a:buFont typeface="Arial" panose="020B0604020202090204" pitchFamily="34" charset="0"/>
              <a:buChar char="•"/>
            </a:pPr>
            <a:endParaRPr lang="en-US" sz="3200" b="1">
              <a:solidFill>
                <a:schemeClr val="bg1"/>
              </a:solidFill>
            </a:endParaRPr>
          </a:p>
          <a:p>
            <a:pPr indent="0" algn="l">
              <a:buFont typeface="Arial" panose="020B0604020202090204" pitchFamily="34" charset="0"/>
              <a:buNone/>
            </a:pPr>
            <a:r>
              <a:rPr lang="en-US" sz="6600" b="1">
                <a:ln w="22225">
                  <a:solidFill>
                    <a:schemeClr val="accent2"/>
                  </a:solidFill>
                  <a:prstDash val="solid"/>
                </a:ln>
                <a:solidFill>
                  <a:schemeClr val="accent2">
                    <a:lumMod val="40000"/>
                    <a:lumOff val="60000"/>
                  </a:schemeClr>
                </a:solidFill>
                <a:effectLst/>
                <a:latin typeface="American Typewriter Bold" panose="02090604020004020304" charset="0"/>
                <a:cs typeface="American Typewriter Bold" panose="02090604020004020304" charset="0"/>
              </a:rPr>
              <a:t>Type “Blueno Match” in Facebook</a:t>
            </a:r>
            <a:endParaRPr lang="en-US" sz="6600" b="1">
              <a:ln w="22225">
                <a:solidFill>
                  <a:schemeClr val="accent2"/>
                </a:solidFill>
                <a:prstDash val="solid"/>
              </a:ln>
              <a:solidFill>
                <a:schemeClr val="accent2">
                  <a:lumMod val="40000"/>
                  <a:lumOff val="60000"/>
                </a:schemeClr>
              </a:solidFill>
              <a:effectLst/>
              <a:latin typeface="American Typewriter Bold" panose="02090604020004020304" charset="0"/>
              <a:cs typeface="American Typewriter Bold" panose="02090604020004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6"/>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6"/>
                                        </p:tgtEl>
                                        <p:attrNameLst>
                                          <p:attrName>ppt_y</p:attrName>
                                        </p:attrNameLst>
                                      </p:cBhvr>
                                      <p:tavLst>
                                        <p:tav tm="0">
                                          <p:val>
                                            <p:strVal val="#ppt_y"/>
                                          </p:val>
                                        </p:tav>
                                        <p:tav tm="100000">
                                          <p:val>
                                            <p:strVal val="#ppt_y"/>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09880" y="-210185"/>
            <a:ext cx="12811760" cy="7599045"/>
          </a:xfrm>
          <a:prstGeom prst="rect">
            <a:avLst/>
          </a:prstGeom>
        </p:spPr>
      </p:pic>
      <p:sp>
        <p:nvSpPr>
          <p:cNvPr id="5" name="Text Box 4"/>
          <p:cNvSpPr txBox="1"/>
          <p:nvPr/>
        </p:nvSpPr>
        <p:spPr>
          <a:xfrm>
            <a:off x="1496695" y="958215"/>
            <a:ext cx="8775065" cy="5631180"/>
          </a:xfrm>
          <a:prstGeom prst="rect">
            <a:avLst/>
          </a:prstGeom>
          <a:noFill/>
        </p:spPr>
        <p:txBody>
          <a:bodyPr wrap="square" rtlCol="0">
            <a:spAutoFit/>
          </a:bodyPr>
          <a:p>
            <a:pPr marL="285750" indent="-285750">
              <a:buFont typeface="Arial" panose="020B0604020202090204" pitchFamily="34" charset="0"/>
              <a:buChar char="•"/>
            </a:pPr>
            <a:r>
              <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rPr>
              <a:t>With COVID happening, a lot of people are being unable to make friends with similar interests because less social events are going on. Our program, Blueno Match, helps deal with this issue by setting up a system to match people with those who are similar for friends. </a:t>
            </a:r>
            <a:endPar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endParaRPr>
          </a:p>
          <a:p>
            <a:pPr marL="285750" indent="-285750">
              <a:buFont typeface="Arial" panose="020B0604020202090204" pitchFamily="34" charset="0"/>
              <a:buChar char="•"/>
            </a:pPr>
            <a:endPar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endParaRPr>
          </a:p>
          <a:p>
            <a:pPr marL="285750" indent="-285750">
              <a:buFont typeface="Arial" panose="020B0604020202090204" pitchFamily="34" charset="0"/>
              <a:buChar char="•"/>
            </a:pPr>
            <a:r>
              <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rPr>
              <a:t>Basically, you fill a survey answering a bunch of questions before Thursday at 12PM. Then on Friday morning at 8AM you will receive an Email telling you who you are matched with. </a:t>
            </a:r>
            <a:r>
              <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sym typeface="+mn-ea"/>
              </a:rPr>
              <a:t>We will release a new survey every week. </a:t>
            </a:r>
            <a:r>
              <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rPr>
              <a:t>The person you are matched with is the person who is the most similar with you based on your answers. Then you can Email that person to meet up.</a:t>
            </a:r>
            <a:endParaRPr lang="en-US" sz="2400" b="1">
              <a:solidFill>
                <a:schemeClr val="bg1"/>
              </a:solidFill>
              <a:effectLst>
                <a:outerShdw blurRad="38100" dist="19050" dir="2700000" algn="tl" rotWithShape="0">
                  <a:schemeClr val="dk1">
                    <a:alpha val="40000"/>
                  </a:schemeClr>
                </a:outerShdw>
              </a:effectLst>
              <a:latin typeface="American Typewriter Bold" panose="02090604020004020304" charset="0"/>
              <a:cs typeface="American Typewriter Bold" panose="02090604020004020304" charset="0"/>
            </a:endParaRPr>
          </a:p>
        </p:txBody>
      </p:sp>
      <p:sp>
        <p:nvSpPr>
          <p:cNvPr id="6" name="Text Box 5"/>
          <p:cNvSpPr txBox="1"/>
          <p:nvPr/>
        </p:nvSpPr>
        <p:spPr>
          <a:xfrm>
            <a:off x="3115945" y="-5715"/>
            <a:ext cx="5536565" cy="768350"/>
          </a:xfrm>
          <a:prstGeom prst="rect">
            <a:avLst/>
          </a:prstGeom>
          <a:noFill/>
        </p:spPr>
        <p:txBody>
          <a:bodyPr wrap="square" rtlCol="0">
            <a:spAutoFit/>
          </a:bodyPr>
          <a:p>
            <a:pPr algn="ctr"/>
            <a:r>
              <a:rPr lang="en-US" sz="44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rPr>
              <a:t>Overview</a:t>
            </a:r>
            <a:endParaRPr lang="en-US" sz="44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endParaRPr>
          </a:p>
        </p:txBody>
      </p:sp>
      <p:sp>
        <p:nvSpPr>
          <p:cNvPr id="7" name="Text Box 6">
            <a:hlinkClick r:id="rId2" action="ppaction://hlinkfile"/>
          </p:cNvPr>
          <p:cNvSpPr txBox="1"/>
          <p:nvPr/>
        </p:nvSpPr>
        <p:spPr>
          <a:xfrm>
            <a:off x="10025380" y="86995"/>
            <a:ext cx="1328420" cy="583565"/>
          </a:xfrm>
          <a:prstGeom prst="rect">
            <a:avLst/>
          </a:prstGeom>
          <a:noFill/>
        </p:spPr>
        <p:txBody>
          <a:bodyPr wrap="square" rtlCol="0">
            <a:spAutoFit/>
          </a:bodyPr>
          <a:p>
            <a:pPr algn="ctr"/>
            <a:r>
              <a:rPr lang="en-US" sz="32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rPr>
              <a:t>Link</a:t>
            </a:r>
            <a:endParaRPr lang="en-US" sz="32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0" fill="hold"/>
                                        <p:tgtEl>
                                          <p:spTgt spid="6"/>
                                        </p:tgtEl>
                                        <p:attrNameLst>
                                          <p:attrName>ppt_w</p:attrName>
                                        </p:attrNameLst>
                                      </p:cBhvr>
                                      <p:tavLst>
                                        <p:tav tm="0" fmla="#ppt_w*sin(2.5*pi*$)">
                                          <p:val>
                                            <p:fltVal val="0"/>
                                          </p:val>
                                        </p:tav>
                                        <p:tav tm="100000">
                                          <p:val>
                                            <p:fltVal val="1"/>
                                          </p:val>
                                        </p:tav>
                                      </p:tavLst>
                                    </p:anim>
                                    <p:anim calcmode="lin" valueType="num">
                                      <p:cBhvr>
                                        <p:cTn id="8" dur="5000" fill="hold"/>
                                        <p:tgtEl>
                                          <p:spTgt spid="6"/>
                                        </p:tgtEl>
                                        <p:attrNameLst>
                                          <p:attrName>ppt_h</p:attrName>
                                        </p:attrNameLst>
                                      </p:cBhvr>
                                      <p:tavLst>
                                        <p:tav tm="0">
                                          <p:val>
                                            <p:strVal val="#ppt_h"/>
                                          </p:val>
                                        </p:tav>
                                        <p:tav tm="100000">
                                          <p:val>
                                            <p:strVal val="#ppt_h"/>
                                          </p:val>
                                        </p:tav>
                                      </p:tavLst>
                                    </p:anim>
                                  </p:childTnLst>
                                </p:cTn>
                              </p:par>
                              <p:par>
                                <p:cTn id="9" presetID="19" presetClass="entr" presetSubtype="10" fill="hold" grpId="2"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0" fill="hold"/>
                                        <p:tgtEl>
                                          <p:spTgt spid="5"/>
                                        </p:tgtEl>
                                        <p:attrNameLst>
                                          <p:attrName>ppt_w</p:attrName>
                                        </p:attrNameLst>
                                      </p:cBhvr>
                                      <p:tavLst>
                                        <p:tav tm="0" fmla="#ppt_w*sin(2.5*pi*$)">
                                          <p:val>
                                            <p:fltVal val="0"/>
                                          </p:val>
                                        </p:tav>
                                        <p:tav tm="100000">
                                          <p:val>
                                            <p:fltVal val="1"/>
                                          </p:val>
                                        </p:tav>
                                      </p:tavLst>
                                    </p:anim>
                                    <p:anim calcmode="lin" valueType="num">
                                      <p:cBhvr>
                                        <p:cTn id="12" dur="5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9" presetClass="entr" presetSubtype="10" fill="hold" grpId="2"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0" fill="hold"/>
                                        <p:tgtEl>
                                          <p:spTgt spid="7"/>
                                        </p:tgtEl>
                                        <p:attrNameLst>
                                          <p:attrName>ppt_w</p:attrName>
                                        </p:attrNameLst>
                                      </p:cBhvr>
                                      <p:tavLst>
                                        <p:tav tm="0" fmla="#ppt_w*sin(2.5*pi*$)">
                                          <p:val>
                                            <p:fltVal val="0"/>
                                          </p:val>
                                        </p:tav>
                                        <p:tav tm="100000">
                                          <p:val>
                                            <p:fltVal val="1"/>
                                          </p:val>
                                        </p:tav>
                                      </p:tavLst>
                                    </p:anim>
                                    <p:anim calcmode="lin" valueType="num">
                                      <p:cBhvr>
                                        <p:cTn id="18" dur="5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6" grpId="1"/>
      <p:bldP spid="5" grpId="1"/>
      <p:bldP spid="6" grpId="2"/>
      <p:bldP spid="5" grpId="2"/>
      <p:bldP spid="7" grpId="0"/>
      <p:bldP spid="7" grpId="1"/>
      <p:bldP spid="7"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39115" y="-351155"/>
            <a:ext cx="13740130" cy="7572375"/>
          </a:xfrm>
          <a:prstGeom prst="rect">
            <a:avLst/>
          </a:prstGeom>
        </p:spPr>
      </p:pic>
      <p:sp>
        <p:nvSpPr>
          <p:cNvPr id="5" name="Text Box 4"/>
          <p:cNvSpPr txBox="1"/>
          <p:nvPr/>
        </p:nvSpPr>
        <p:spPr>
          <a:xfrm>
            <a:off x="2051050" y="906145"/>
            <a:ext cx="7283450" cy="5262245"/>
          </a:xfrm>
          <a:prstGeom prst="rect">
            <a:avLst/>
          </a:prstGeom>
          <a:noFill/>
        </p:spPr>
        <p:txBody>
          <a:bodyPr wrap="square" rtlCol="0" anchor="t">
            <a:spAutoFit/>
          </a:bodyPr>
          <a:p>
            <a:pPr marL="342900" indent="-342900">
              <a:buFont typeface="Arial" panose="020B0604020202090204" pitchFamily="34" charset="0"/>
              <a:buChar char="•"/>
            </a:pPr>
            <a:r>
              <a:rPr lang="en-US" sz="2400" b="1">
                <a:solidFill>
                  <a:schemeClr val="bg1"/>
                </a:solidFill>
                <a:latin typeface="American Typewriter Bold" panose="02090604020004020304" charset="0"/>
                <a:cs typeface="American Typewriter Bold" panose="02090604020004020304" charset="0"/>
                <a:sym typeface="+mn-ea"/>
              </a:rPr>
              <a:t>People are matched based on questions they answer in the survey, including the classes they take, whether they are substance-free, their native language(s), their hobbies, their political affiliations, and the cultural clubs they are in.</a:t>
            </a:r>
            <a:endParaRPr lang="en-US" sz="2400" b="1">
              <a:solidFill>
                <a:schemeClr val="bg1"/>
              </a:solidFill>
              <a:latin typeface="American Typewriter Bold" panose="02090604020004020304" charset="0"/>
              <a:cs typeface="American Typewriter Bold" panose="02090604020004020304" charset="0"/>
            </a:endParaRPr>
          </a:p>
          <a:p>
            <a:pPr marL="342900" indent="-342900">
              <a:buFont typeface="Arial" panose="020B0604020202090204" pitchFamily="34" charset="0"/>
              <a:buChar char="•"/>
            </a:pPr>
            <a:endParaRPr lang="en-US" sz="2400" b="1">
              <a:solidFill>
                <a:schemeClr val="bg1"/>
              </a:solidFill>
              <a:latin typeface="American Typewriter Bold" panose="02090604020004020304" charset="0"/>
              <a:cs typeface="American Typewriter Bold" panose="02090604020004020304" charset="0"/>
            </a:endParaRPr>
          </a:p>
          <a:p>
            <a:pPr marL="342900" indent="-342900">
              <a:buFont typeface="Arial" panose="020B0604020202090204" pitchFamily="34" charset="0"/>
              <a:buChar char="•"/>
            </a:pPr>
            <a:r>
              <a:rPr lang="en-US" sz="2400" b="1">
                <a:solidFill>
                  <a:schemeClr val="bg1"/>
                </a:solidFill>
                <a:latin typeface="American Typewriter Bold" panose="02090604020004020304" charset="0"/>
                <a:cs typeface="American Typewriter Bold" panose="02090604020004020304" charset="0"/>
                <a:sym typeface="+mn-ea"/>
              </a:rPr>
              <a:t>We understand that different factors matter differently for different people. So our program allows you to choose your own weightings for the factors when comparing your matching scores with others. The person with the highest score with you will be matched with you.</a:t>
            </a:r>
            <a:endParaRPr lang="en-US" sz="2400" b="1">
              <a:latin typeface="American Typewriter Bold" panose="02090604020004020304" charset="0"/>
              <a:cs typeface="American Typewriter Bold" panose="02090604020004020304" charset="0"/>
            </a:endParaRPr>
          </a:p>
        </p:txBody>
      </p:sp>
      <p:sp>
        <p:nvSpPr>
          <p:cNvPr id="6" name="Text Box 5"/>
          <p:cNvSpPr txBox="1"/>
          <p:nvPr/>
        </p:nvSpPr>
        <p:spPr>
          <a:xfrm>
            <a:off x="3115945" y="-5715"/>
            <a:ext cx="5536565" cy="768350"/>
          </a:xfrm>
          <a:prstGeom prst="rect">
            <a:avLst/>
          </a:prstGeom>
          <a:noFill/>
        </p:spPr>
        <p:txBody>
          <a:bodyPr wrap="square" rtlCol="0">
            <a:spAutoFit/>
          </a:bodyPr>
          <a:p>
            <a:pPr algn="ctr"/>
            <a:r>
              <a:rPr lang="en-US" sz="44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rPr>
              <a:t>Overview</a:t>
            </a:r>
            <a:endParaRPr lang="en-US" sz="44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 from="(-#ppt_w/2)" to="(#ppt_x)" calcmode="lin" valueType="num">
                                      <p:cBhvr>
                                        <p:cTn id="7" dur="600" fill="hold">
                                          <p:stCondLst>
                                            <p:cond delay="0"/>
                                          </p:stCondLst>
                                        </p:cTn>
                                        <p:tgtEl>
                                          <p:spTgt spid="5"/>
                                        </p:tgtEl>
                                        <p:attrNameLst>
                                          <p:attrName>ppt_x</p:attrName>
                                        </p:attrNameLst>
                                      </p:cBhvr>
                                    </p:anim>
                                    <p:anim from="0" to="-1.0" calcmode="lin" valueType="num">
                                      <p:cBhvr>
                                        <p:cTn id="8" dur="200" decel="50000" autoRev="1" fill="hold">
                                          <p:stCondLst>
                                            <p:cond delay="600"/>
                                          </p:stCondLst>
                                        </p:cTn>
                                        <p:tgtEl>
                                          <p:spTgt spid="5"/>
                                        </p:tgtEl>
                                        <p:attrNameLst>
                                          <p:attrName>xshear</p:attrName>
                                        </p:attrNameLst>
                                      </p:cBhvr>
                                    </p:anim>
                                    <p:animScale>
                                      <p:cBhvr>
                                        <p:cTn id="9" dur="200" decel="100000" autoRev="1" fill="hold">
                                          <p:stCondLst>
                                            <p:cond delay="600"/>
                                          </p:stCondLst>
                                        </p:cTn>
                                        <p:tgtEl>
                                          <p:spTgt spid="5"/>
                                        </p:tgtEl>
                                      </p:cBhvr>
                                      <p:from x="100000" y="100000"/>
                                      <p:to x="80000" y="100000"/>
                                    </p:animScale>
                                    <p:anim by="(#ppt_h/3+#ppt_w*0.1)" calcmode="lin" valueType="num">
                                      <p:cBhvr additive="sum">
                                        <p:cTn id="10" dur="200" decel="100000" autoRev="1" fill="hold">
                                          <p:stCondLst>
                                            <p:cond delay="600"/>
                                          </p:stCondLst>
                                        </p:cTn>
                                        <p:tgtEl>
                                          <p:spTgt spid="5"/>
                                        </p:tgtEl>
                                        <p:attrNameLst>
                                          <p:attrName>ppt_x</p:attrName>
                                        </p:attrNameLst>
                                      </p:cBhvr>
                                    </p:anim>
                                  </p:childTnLst>
                                </p:cTn>
                              </p:par>
                              <p:par>
                                <p:cTn id="11" presetID="34" presetClass="entr" presetSubtype="0" fill="hold" grpId="2" nodeType="withEffect">
                                  <p:stCondLst>
                                    <p:cond delay="0"/>
                                  </p:stCondLst>
                                  <p:childTnLst>
                                    <p:set>
                                      <p:cBhvr>
                                        <p:cTn id="12" dur="1" fill="hold">
                                          <p:stCondLst>
                                            <p:cond delay="0"/>
                                          </p:stCondLst>
                                        </p:cTn>
                                        <p:tgtEl>
                                          <p:spTgt spid="6"/>
                                        </p:tgtEl>
                                        <p:attrNameLst>
                                          <p:attrName>style.visibility</p:attrName>
                                        </p:attrNameLst>
                                      </p:cBhvr>
                                      <p:to>
                                        <p:strVal val="visible"/>
                                      </p:to>
                                    </p:set>
                                    <p:anim from="(-#ppt_w/2)" to="(#ppt_x)" calcmode="lin" valueType="num">
                                      <p:cBhvr>
                                        <p:cTn id="13" dur="600" fill="hold">
                                          <p:stCondLst>
                                            <p:cond delay="0"/>
                                          </p:stCondLst>
                                        </p:cTn>
                                        <p:tgtEl>
                                          <p:spTgt spid="6"/>
                                        </p:tgtEl>
                                        <p:attrNameLst>
                                          <p:attrName>ppt_x</p:attrName>
                                        </p:attrNameLst>
                                      </p:cBhvr>
                                    </p:anim>
                                    <p:anim from="0" to="-1.0" calcmode="lin" valueType="num">
                                      <p:cBhvr>
                                        <p:cTn id="14" dur="200" decel="50000" autoRev="1" fill="hold">
                                          <p:stCondLst>
                                            <p:cond delay="600"/>
                                          </p:stCondLst>
                                        </p:cTn>
                                        <p:tgtEl>
                                          <p:spTgt spid="6"/>
                                        </p:tgtEl>
                                        <p:attrNameLst>
                                          <p:attrName>xshear</p:attrName>
                                        </p:attrNameLst>
                                      </p:cBhvr>
                                    </p:anim>
                                    <p:animScale>
                                      <p:cBhvr>
                                        <p:cTn id="15" dur="200" decel="100000" autoRev="1" fill="hold">
                                          <p:stCondLst>
                                            <p:cond delay="600"/>
                                          </p:stCondLst>
                                        </p:cTn>
                                        <p:tgtEl>
                                          <p:spTgt spid="6"/>
                                        </p:tgtEl>
                                      </p:cBhvr>
                                      <p:from x="100000" y="100000"/>
                                      <p:to x="80000" y="100000"/>
                                    </p:animScale>
                                    <p:anim by="(#ppt_h/3+#ppt_w*0.1)" calcmode="lin" valueType="num">
                                      <p:cBhvr additive="sum">
                                        <p:cTn id="16" dur="200" decel="100000" autoRev="1" fill="hold">
                                          <p:stCondLst>
                                            <p:cond delay="600"/>
                                          </p:stCondLst>
                                        </p:cTn>
                                        <p:tgtEl>
                                          <p:spTgt spid="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5" grpId="1"/>
      <p:bldP spid="6" grpId="1"/>
      <p:bldP spid="5" grpId="2"/>
      <p:bldP spid="6"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64820" y="-173355"/>
            <a:ext cx="13568680" cy="7334250"/>
          </a:xfrm>
          <a:prstGeom prst="rect">
            <a:avLst/>
          </a:prstGeom>
        </p:spPr>
      </p:pic>
      <p:sp>
        <p:nvSpPr>
          <p:cNvPr id="6" name="Text Box 5"/>
          <p:cNvSpPr txBox="1"/>
          <p:nvPr/>
        </p:nvSpPr>
        <p:spPr>
          <a:xfrm>
            <a:off x="3115945" y="-5715"/>
            <a:ext cx="5536565" cy="768350"/>
          </a:xfrm>
          <a:prstGeom prst="rect">
            <a:avLst/>
          </a:prstGeom>
          <a:noFill/>
        </p:spPr>
        <p:txBody>
          <a:bodyPr wrap="square" rtlCol="0">
            <a:spAutoFit/>
          </a:bodyPr>
          <a:p>
            <a:pPr algn="ctr"/>
            <a:r>
              <a:rPr lang="en-US" sz="44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rPr>
              <a:t>TLDR</a:t>
            </a:r>
            <a:endParaRPr lang="en-US" sz="4400" b="1">
              <a:solidFill>
                <a:schemeClr val="bg1"/>
              </a:solidFill>
              <a:effectLst>
                <a:outerShdw blurRad="38100" dist="25400" dir="5400000" algn="ctr" rotWithShape="0">
                  <a:srgbClr val="6E747A">
                    <a:alpha val="43000"/>
                  </a:srgbClr>
                </a:outerShdw>
              </a:effectLst>
              <a:latin typeface="American Typewriter Bold" panose="02090604020004020304" charset="0"/>
              <a:cs typeface="American Typewriter Bold" panose="02090604020004020304" charset="0"/>
            </a:endParaRPr>
          </a:p>
        </p:txBody>
      </p:sp>
      <p:sp>
        <p:nvSpPr>
          <p:cNvPr id="5" name="Text Box 4"/>
          <p:cNvSpPr txBox="1"/>
          <p:nvPr/>
        </p:nvSpPr>
        <p:spPr>
          <a:xfrm>
            <a:off x="1104265" y="1531620"/>
            <a:ext cx="10431145" cy="3476625"/>
          </a:xfrm>
          <a:prstGeom prst="rect">
            <a:avLst/>
          </a:prstGeom>
          <a:noFill/>
        </p:spPr>
        <p:txBody>
          <a:bodyPr wrap="square" rtlCol="0" anchor="t">
            <a:spAutoFit/>
          </a:bodyPr>
          <a:p>
            <a:pPr marL="342900" indent="-342900">
              <a:buFont typeface="Arial" panose="020B0604020202090204" pitchFamily="34" charset="0"/>
              <a:buChar char="•"/>
            </a:pPr>
            <a:r>
              <a:rPr lang="en-US" sz="4400" b="1">
                <a:solidFill>
                  <a:schemeClr val="bg1"/>
                </a:solidFill>
                <a:latin typeface="American Typewriter Bold" panose="02090604020004020304" charset="0"/>
                <a:cs typeface="American Typewriter Bold" panose="02090604020004020304" charset="0"/>
                <a:sym typeface="+mn-ea"/>
              </a:rPr>
              <a:t>Fill Survey before Thur. 12PM</a:t>
            </a:r>
            <a:endParaRPr lang="en-US" sz="4400" b="1">
              <a:solidFill>
                <a:schemeClr val="bg1"/>
              </a:solidFill>
              <a:latin typeface="American Typewriter Bold" panose="02090604020004020304" charset="0"/>
              <a:cs typeface="American Typewriter Bold" panose="02090604020004020304" charset="0"/>
              <a:sym typeface="+mn-ea"/>
            </a:endParaRPr>
          </a:p>
          <a:p>
            <a:pPr marL="342900" indent="-342900">
              <a:buFont typeface="Arial" panose="020B0604020202090204" pitchFamily="34" charset="0"/>
              <a:buChar char="•"/>
            </a:pPr>
            <a:endParaRPr lang="en-US" sz="4400" b="1">
              <a:solidFill>
                <a:schemeClr val="bg1"/>
              </a:solidFill>
              <a:latin typeface="American Typewriter Bold" panose="02090604020004020304" charset="0"/>
              <a:cs typeface="American Typewriter Bold" panose="02090604020004020304" charset="0"/>
              <a:sym typeface="+mn-ea"/>
            </a:endParaRPr>
          </a:p>
          <a:p>
            <a:pPr marL="342900" indent="-342900">
              <a:buFont typeface="Arial" panose="020B0604020202090204" pitchFamily="34" charset="0"/>
              <a:buChar char="•"/>
            </a:pPr>
            <a:r>
              <a:rPr lang="en-US" sz="4400" b="1">
                <a:solidFill>
                  <a:schemeClr val="bg1"/>
                </a:solidFill>
                <a:latin typeface="American Typewriter Bold" panose="02090604020004020304" charset="0"/>
                <a:cs typeface="American Typewriter Bold" panose="02090604020004020304" charset="0"/>
              </a:rPr>
              <a:t>Get Match at Fri. 8AM</a:t>
            </a:r>
            <a:endParaRPr lang="en-US" sz="4400" b="1">
              <a:solidFill>
                <a:schemeClr val="bg1"/>
              </a:solidFill>
              <a:latin typeface="American Typewriter Bold" panose="02090604020004020304" charset="0"/>
              <a:cs typeface="American Typewriter Bold" panose="02090604020004020304" charset="0"/>
            </a:endParaRPr>
          </a:p>
          <a:p>
            <a:pPr indent="0">
              <a:buFont typeface="Arial" panose="020B0604020202090204" pitchFamily="34" charset="0"/>
              <a:buNone/>
            </a:pPr>
            <a:endParaRPr lang="en-US" sz="4400" b="1">
              <a:solidFill>
                <a:schemeClr val="bg1"/>
              </a:solidFill>
              <a:latin typeface="American Typewriter Bold" panose="02090604020004020304" charset="0"/>
              <a:cs typeface="American Typewriter Bold" panose="02090604020004020304" charset="0"/>
            </a:endParaRPr>
          </a:p>
          <a:p>
            <a:pPr marL="342900" indent="-342900">
              <a:buFont typeface="Arial" panose="020B0604020202090204" pitchFamily="34" charset="0"/>
              <a:buChar char="•"/>
            </a:pPr>
            <a:r>
              <a:rPr lang="en-US" sz="4400" b="1">
                <a:solidFill>
                  <a:schemeClr val="bg1"/>
                </a:solidFill>
                <a:latin typeface="American Typewriter Bold" panose="02090604020004020304" charset="0"/>
                <a:cs typeface="American Typewriter Bold" panose="02090604020004020304" charset="0"/>
              </a:rPr>
              <a:t>Happening every week</a:t>
            </a:r>
            <a:endParaRPr lang="en-US" sz="4400" b="1">
              <a:solidFill>
                <a:schemeClr val="bg1"/>
              </a:solidFill>
              <a:latin typeface="American Typewriter Bold" panose="02090604020004020304" charset="0"/>
              <a:cs typeface="American Typewriter Bold" panose="02090604020004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6" grpId="1"/>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38505" y="-510540"/>
            <a:ext cx="14549755" cy="8277225"/>
          </a:xfrm>
          <a:prstGeom prst="rect">
            <a:avLst/>
          </a:prstGeom>
        </p:spPr>
      </p:pic>
      <p:sp>
        <p:nvSpPr>
          <p:cNvPr id="5" name="Text Box 4"/>
          <p:cNvSpPr txBox="1"/>
          <p:nvPr/>
        </p:nvSpPr>
        <p:spPr>
          <a:xfrm>
            <a:off x="2114550" y="2550795"/>
            <a:ext cx="10431145" cy="1198880"/>
          </a:xfrm>
          <a:prstGeom prst="rect">
            <a:avLst/>
          </a:prstGeom>
          <a:noFill/>
        </p:spPr>
        <p:txBody>
          <a:bodyPr wrap="square" rtlCol="0" anchor="t">
            <a:spAutoFit/>
          </a:bodyPr>
          <a:p>
            <a:pPr marL="571500" indent="-571500" algn="l">
              <a:buFont typeface="Arial" panose="020B0604020202090204" pitchFamily="34" charset="0"/>
              <a:buChar char="•"/>
            </a:pPr>
            <a:r>
              <a:rPr lang="en-US" sz="7200" b="1">
                <a:solidFill>
                  <a:schemeClr val="bg1"/>
                </a:solidFill>
                <a:latin typeface="American Typewriter Bold" panose="02090604020004020304" charset="0"/>
                <a:cs typeface="American Typewriter Bold" panose="02090604020004020304" charset="0"/>
              </a:rPr>
              <a:t>Have fun folks!</a:t>
            </a:r>
            <a:endParaRPr lang="en-US" sz="7200" b="1">
              <a:solidFill>
                <a:schemeClr val="bg1"/>
              </a:solidFill>
              <a:latin typeface="American Typewriter Bold" panose="02090604020004020304" charset="0"/>
              <a:cs typeface="American Typewriter Bold" panose="02090604020004020304" charset="0"/>
            </a:endParaRPr>
          </a:p>
        </p:txBody>
      </p:sp>
      <p:sp>
        <p:nvSpPr>
          <p:cNvPr id="6" name="Text Box 5"/>
          <p:cNvSpPr txBox="1"/>
          <p:nvPr/>
        </p:nvSpPr>
        <p:spPr>
          <a:xfrm>
            <a:off x="-551815" y="4044950"/>
            <a:ext cx="11905615" cy="3415030"/>
          </a:xfrm>
          <a:prstGeom prst="rect">
            <a:avLst/>
          </a:prstGeom>
          <a:noFill/>
        </p:spPr>
        <p:txBody>
          <a:bodyPr wrap="square" rtlCol="0">
            <a:spAutoFit/>
          </a:bodyPr>
          <a:p>
            <a:pPr marL="685800" indent="-685800" algn="l">
              <a:buFont typeface="Arial" panose="020B0604020202090204" pitchFamily="34" charset="0"/>
              <a:buChar char="•"/>
            </a:pPr>
            <a:r>
              <a:rPr lang="en-US" sz="5400" b="1">
                <a:ln w="22225">
                  <a:solidFill>
                    <a:srgbClr val="0DAE0C"/>
                  </a:solidFill>
                  <a:prstDash val="solid"/>
                </a:ln>
                <a:solidFill>
                  <a:srgbClr val="0DAE0C"/>
                </a:solidFill>
                <a:effectLst>
                  <a:outerShdw blurRad="38100" dist="38100" dir="2700000" algn="tl">
                    <a:srgbClr val="000000">
                      <a:alpha val="43137"/>
                    </a:srgbClr>
                  </a:outerShdw>
                </a:effectLst>
                <a:latin typeface="American Typewriter Regular" panose="02090604020004020304" charset="0"/>
                <a:cs typeface="American Typewriter Regular" panose="02090604020004020304" charset="0"/>
                <a:sym typeface="+mn-ea"/>
              </a:rPr>
              <a:t>Credit:</a:t>
            </a:r>
            <a:endParaRPr lang="en-US" sz="5400" b="1">
              <a:ln w="22225">
                <a:solidFill>
                  <a:srgbClr val="0DAE0C"/>
                </a:solidFill>
                <a:prstDash val="solid"/>
              </a:ln>
              <a:solidFill>
                <a:srgbClr val="0DAE0C"/>
              </a:solidFill>
              <a:effectLst>
                <a:outerShdw blurRad="38100" dist="38100" dir="2700000" algn="tl">
                  <a:srgbClr val="000000">
                    <a:alpha val="43137"/>
                  </a:srgbClr>
                </a:outerShdw>
              </a:effectLst>
              <a:latin typeface="American Typewriter Regular" panose="02090604020004020304" charset="0"/>
              <a:cs typeface="American Typewriter Regular" panose="02090604020004020304" charset="0"/>
            </a:endParaRPr>
          </a:p>
          <a:p>
            <a:pPr marL="685800" indent="-685800" algn="l">
              <a:buFont typeface="Arial" panose="020B0604020202090204" pitchFamily="34" charset="0"/>
              <a:buChar char="•"/>
            </a:pPr>
            <a:r>
              <a:rPr lang="en-US" sz="5400">
                <a:ln w="22225">
                  <a:solidFill>
                    <a:srgbClr val="0DAE0C"/>
                  </a:solidFill>
                  <a:prstDash val="solid"/>
                </a:ln>
                <a:solidFill>
                  <a:srgbClr val="0DAE0C"/>
                </a:solidFill>
                <a:effectLst>
                  <a:outerShdw blurRad="38100" dist="38100" dir="2700000" algn="tl">
                    <a:srgbClr val="000000">
                      <a:alpha val="43137"/>
                    </a:srgbClr>
                  </a:outerShdw>
                </a:effectLst>
                <a:latin typeface="American Typewriter Regular" panose="02090604020004020304" charset="0"/>
                <a:cs typeface="American Typewriter Regular" panose="02090604020004020304" charset="0"/>
                <a:sym typeface="+mn-ea"/>
              </a:rPr>
              <a:t>Background Music: The Magnificent Seven (Main Theme) by Elmer Bernstein</a:t>
            </a:r>
            <a:endParaRPr lang="en-US" sz="5400">
              <a:latin typeface="American Typewriter Regular" panose="02090604020004020304" charset="0"/>
              <a:cs typeface="American Typewriter Regular" panose="02090604020004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xit" presetSubtype="1" fill="hold" grpId="2" nodeType="afterEffect">
                                  <p:stCondLst>
                                    <p:cond delay="0"/>
                                  </p:stCondLst>
                                  <p:childTnLst>
                                    <p:anim calcmode="lin" valueType="num">
                                      <p:cBhvr additive="base">
                                        <p:cTn id="11" dur="2000"/>
                                        <p:tgtEl>
                                          <p:spTgt spid="6"/>
                                        </p:tgtEl>
                                        <p:attrNameLst>
                                          <p:attrName>ppt_x</p:attrName>
                                        </p:attrNameLst>
                                      </p:cBhvr>
                                      <p:tavLst>
                                        <p:tav tm="0">
                                          <p:val>
                                            <p:strVal val="ppt_x"/>
                                          </p:val>
                                        </p:tav>
                                        <p:tav tm="100000">
                                          <p:val>
                                            <p:strVal val="ppt_x"/>
                                          </p:val>
                                        </p:tav>
                                      </p:tavLst>
                                    </p:anim>
                                    <p:anim calcmode="lin" valueType="num">
                                      <p:cBhvr additive="base">
                                        <p:cTn id="12" dur="2000"/>
                                        <p:tgtEl>
                                          <p:spTgt spid="6"/>
                                        </p:tgtEl>
                                        <p:attrNameLst>
                                          <p:attrName>ppt_y</p:attrName>
                                        </p:attrNameLst>
                                      </p:cBhvr>
                                      <p:tavLst>
                                        <p:tav tm="0">
                                          <p:val>
                                            <p:strVal val="ppt_y"/>
                                          </p:val>
                                        </p:tav>
                                        <p:tav tm="100000">
                                          <p:val>
                                            <p:strVal val="0-ppt_h/2"/>
                                          </p:val>
                                        </p:tav>
                                      </p:tavLst>
                                    </p:anim>
                                    <p:set>
                                      <p:cBhvr>
                                        <p:cTn id="13" dur="1" fill="hold">
                                          <p:stCondLst>
                                            <p:cond delay="1996"/>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1768</Words>
  <Application>WPS Spreadsheets</Application>
  <PresentationFormat>Widescreen</PresentationFormat>
  <Paragraphs>48</Paragraphs>
  <Slides>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SimSun</vt:lpstr>
      <vt:lpstr>Wingdings</vt:lpstr>
      <vt:lpstr>American Typewriter Bold</vt:lpstr>
      <vt:lpstr>American Typewriter Regular</vt:lpstr>
      <vt:lpstr>Calibri Light</vt:lpstr>
      <vt:lpstr>Helvetica Neue</vt:lpstr>
      <vt:lpstr>Calibri</vt:lpstr>
      <vt:lpstr>微软雅黑</vt:lpstr>
      <vt:lpstr>汉仪旗黑</vt:lpstr>
      <vt:lpstr>ＭＳ Ｐゴシック</vt:lpstr>
      <vt:lpstr>Arial Unicode MS</vt:lpstr>
      <vt:lpstr>宋体-简</vt:lpstr>
      <vt:lpstr>Hiragino Maru Gothic ProN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jimmyjianchen</dc:creator>
  <cp:lastModifiedBy>jimmyjianchen</cp:lastModifiedBy>
  <cp:revision>11</cp:revision>
  <dcterms:created xsi:type="dcterms:W3CDTF">2021-09-02T21:25:13Z</dcterms:created>
  <dcterms:modified xsi:type="dcterms:W3CDTF">2021-09-02T21:25:13Z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1033-2.6.0.4284</vt:lpwstr>
  </property>
</Properties>
</file>