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67" r:id="rId2"/>
    <p:sldId id="258" r:id="rId3"/>
  </p:sldIdLst>
  <p:sldSz cx="24384000" cy="13716000"/>
  <p:notesSz cx="6858000" cy="9144000"/>
  <p:custDataLst>
    <p:tags r:id="rId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01"/>
    <p:restoredTop sz="92585"/>
  </p:normalViewPr>
  <p:slideViewPr>
    <p:cSldViewPr snapToGrid="0">
      <p:cViewPr varScale="1">
        <p:scale>
          <a:sx n="59" d="100"/>
          <a:sy n="59" d="100"/>
        </p:scale>
        <p:origin x="87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1pPr>
    <a:lvl2pPr indent="228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2pPr>
    <a:lvl3pPr indent="457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3pPr>
    <a:lvl4pPr indent="685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4pPr>
    <a:lvl5pPr indent="9144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5pPr>
    <a:lvl6pPr indent="11430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6pPr>
    <a:lvl7pPr indent="1371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7pPr>
    <a:lvl8pPr indent="1600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8pPr>
    <a:lvl9pPr indent="1828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401" y="10358436"/>
            <a:ext cx="324054" cy="3299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957226-EDC6-3246-8354-A1F83E19B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0705" y="4628923"/>
            <a:ext cx="19096990" cy="2955925"/>
          </a:xfrm>
        </p:spPr>
        <p:txBody>
          <a:bodyPr anchor="ctr" anchorCtr="0"/>
          <a:lstStyle>
            <a:lvl1pPr>
              <a:defRPr sz="11500" b="1">
                <a:latin typeface="Source Han Sans CN Bold" panose="020B0800000000000000" charset="-122"/>
                <a:ea typeface="Source Han Sans CN Bold" panose="020B0800000000000000" charset="-122"/>
              </a:defRPr>
            </a:lvl1pPr>
          </a:lstStyle>
          <a:p>
            <a:r>
              <a:rPr lang="zh-CN" altLang="en-US" dirty="0"/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879298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0CEB05-ED4A-0E63-4FD3-17C2241B62CB}"/>
              </a:ext>
            </a:extLst>
          </p:cNvPr>
          <p:cNvSpPr txBox="1"/>
          <p:nvPr userDrawn="1"/>
        </p:nvSpPr>
        <p:spPr>
          <a:xfrm rot="19071958">
            <a:off x="3720610" y="3662285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2E405C-FD95-0400-7C54-47D146C5BFCB}"/>
              </a:ext>
            </a:extLst>
          </p:cNvPr>
          <p:cNvSpPr txBox="1"/>
          <p:nvPr userDrawn="1"/>
        </p:nvSpPr>
        <p:spPr>
          <a:xfrm rot="19071958">
            <a:off x="6198845" y="4277814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25F93-0950-7080-5EBC-506EF7A0CA59}"/>
              </a:ext>
            </a:extLst>
          </p:cNvPr>
          <p:cNvSpPr txBox="1"/>
          <p:nvPr userDrawn="1"/>
        </p:nvSpPr>
        <p:spPr>
          <a:xfrm rot="19071958">
            <a:off x="12392341" y="6728552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21492B-DDC3-2347-C570-3FF37D09D752}"/>
              </a:ext>
            </a:extLst>
          </p:cNvPr>
          <p:cNvSpPr txBox="1"/>
          <p:nvPr userDrawn="1"/>
        </p:nvSpPr>
        <p:spPr>
          <a:xfrm rot="19071958">
            <a:off x="9911982" y="5111441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2F8BD2-EA17-9A50-6515-E6AD64D6F8BD}"/>
              </a:ext>
            </a:extLst>
          </p:cNvPr>
          <p:cNvSpPr txBox="1"/>
          <p:nvPr userDrawn="1"/>
        </p:nvSpPr>
        <p:spPr>
          <a:xfrm rot="19071958">
            <a:off x="15201408" y="8192583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89A2E0-1B3D-CF41-3773-EBD927D9C772}"/>
              </a:ext>
            </a:extLst>
          </p:cNvPr>
          <p:cNvSpPr txBox="1"/>
          <p:nvPr userDrawn="1"/>
        </p:nvSpPr>
        <p:spPr>
          <a:xfrm rot="19071958">
            <a:off x="17932155" y="9827412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084637" cy="2837687"/>
          </a:xfrm>
          <a:prstGeom prst="rect">
            <a:avLst/>
          </a:prstGeom>
        </p:spPr>
        <p:txBody>
          <a:bodyPr anchor="t"/>
          <a:lstStyle>
            <a:lvl1pPr algn="l">
              <a:defRPr sz="80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2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9012233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E21B9D-2428-85CE-923F-265D0114DBCA}"/>
              </a:ext>
            </a:extLst>
          </p:cNvPr>
          <p:cNvSpPr txBox="1"/>
          <p:nvPr userDrawn="1"/>
        </p:nvSpPr>
        <p:spPr>
          <a:xfrm rot="19071958">
            <a:off x="3720610" y="3662285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CCD08C-0854-98AD-21FC-BDECE4C6A8D7}"/>
              </a:ext>
            </a:extLst>
          </p:cNvPr>
          <p:cNvSpPr txBox="1"/>
          <p:nvPr userDrawn="1"/>
        </p:nvSpPr>
        <p:spPr>
          <a:xfrm rot="19071958">
            <a:off x="6198845" y="4277814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951374-37EA-CB70-5778-D2AAB7AB6333}"/>
              </a:ext>
            </a:extLst>
          </p:cNvPr>
          <p:cNvSpPr txBox="1"/>
          <p:nvPr userDrawn="1"/>
        </p:nvSpPr>
        <p:spPr>
          <a:xfrm rot="19071958">
            <a:off x="12392341" y="6728552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CF27C7-4EA3-FE03-2F20-ADA20EAA73F2}"/>
              </a:ext>
            </a:extLst>
          </p:cNvPr>
          <p:cNvSpPr txBox="1"/>
          <p:nvPr userDrawn="1"/>
        </p:nvSpPr>
        <p:spPr>
          <a:xfrm rot="19071958">
            <a:off x="9911982" y="5111441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88F782-B7ED-898E-464B-8E6FC970E057}"/>
              </a:ext>
            </a:extLst>
          </p:cNvPr>
          <p:cNvSpPr txBox="1"/>
          <p:nvPr userDrawn="1"/>
        </p:nvSpPr>
        <p:spPr>
          <a:xfrm rot="19071958">
            <a:off x="15201408" y="8192583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E9E2EE-0102-F353-20F8-2BB3AB2BB388}"/>
              </a:ext>
            </a:extLst>
          </p:cNvPr>
          <p:cNvSpPr txBox="1"/>
          <p:nvPr userDrawn="1"/>
        </p:nvSpPr>
        <p:spPr>
          <a:xfrm rot="19071958">
            <a:off x="17932155" y="9827412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4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423452" cy="2837687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r>
              <a:rPr lang="en-US" dirty="0" err="1"/>
              <a:t>dsfas</a:t>
            </a:r>
            <a:endParaRPr dirty="0"/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8833192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FA7963-45CB-366A-2552-AB2504932929}"/>
              </a:ext>
            </a:extLst>
          </p:cNvPr>
          <p:cNvSpPr txBox="1"/>
          <p:nvPr userDrawn="1"/>
        </p:nvSpPr>
        <p:spPr>
          <a:xfrm rot="19071958">
            <a:off x="3720610" y="3662285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ABDEE4-AD42-DFBF-A1AC-4E299453A06D}"/>
              </a:ext>
            </a:extLst>
          </p:cNvPr>
          <p:cNvSpPr txBox="1"/>
          <p:nvPr userDrawn="1"/>
        </p:nvSpPr>
        <p:spPr>
          <a:xfrm rot="19071958">
            <a:off x="6198845" y="4277814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313647-BE3A-50E0-286D-C63CBC2338CF}"/>
              </a:ext>
            </a:extLst>
          </p:cNvPr>
          <p:cNvSpPr txBox="1"/>
          <p:nvPr userDrawn="1"/>
        </p:nvSpPr>
        <p:spPr>
          <a:xfrm rot="19071958">
            <a:off x="12392341" y="6728552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4534A8-0305-0298-D281-09C14745AEB0}"/>
              </a:ext>
            </a:extLst>
          </p:cNvPr>
          <p:cNvSpPr txBox="1"/>
          <p:nvPr userDrawn="1"/>
        </p:nvSpPr>
        <p:spPr>
          <a:xfrm rot="19071958">
            <a:off x="9911982" y="5111441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A7347D-454F-2395-1432-B148C54508DE}"/>
              </a:ext>
            </a:extLst>
          </p:cNvPr>
          <p:cNvSpPr txBox="1"/>
          <p:nvPr userDrawn="1"/>
        </p:nvSpPr>
        <p:spPr>
          <a:xfrm rot="19071958">
            <a:off x="15201408" y="8192583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2B6397-5C03-EC01-4945-E97EACB9B189}"/>
              </a:ext>
            </a:extLst>
          </p:cNvPr>
          <p:cNvSpPr txBox="1"/>
          <p:nvPr userDrawn="1"/>
        </p:nvSpPr>
        <p:spPr>
          <a:xfrm rot="19071958">
            <a:off x="17932155" y="9827412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6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359948" y="3840078"/>
            <a:ext cx="18880973" cy="7177398"/>
          </a:xfrm>
          <a:prstGeom prst="rect">
            <a:avLst/>
          </a:prstGeom>
        </p:spPr>
        <p:txBody>
          <a:bodyPr/>
          <a:lstStyle>
            <a:lvl1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1pPr>
            <a:lvl2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29026" y="2274976"/>
            <a:ext cx="17159754" cy="1199854"/>
          </a:xfrm>
          <a:prstGeom prst="rect">
            <a:avLst/>
          </a:prstGeom>
        </p:spPr>
        <p:txBody>
          <a:bodyPr anchor="t"/>
          <a:lstStyle>
            <a:lvl1pPr algn="l">
              <a:defRPr sz="6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74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1159209" y="4528523"/>
            <a:ext cx="22065582" cy="445601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6837945E-693D-5036-999E-3575C55F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257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845E77-FAE1-48F7-70AB-C188D75CAC24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002060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CFB891-D4D5-8F5B-3D8F-4D1A87D278D7}"/>
              </a:ext>
            </a:extLst>
          </p:cNvPr>
          <p:cNvSpPr txBox="1"/>
          <p:nvPr userDrawn="1"/>
        </p:nvSpPr>
        <p:spPr>
          <a:xfrm rot="19071958">
            <a:off x="3720610" y="3662285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E697E7-991B-BE63-425C-5D632096BD1D}"/>
              </a:ext>
            </a:extLst>
          </p:cNvPr>
          <p:cNvSpPr txBox="1"/>
          <p:nvPr userDrawn="1"/>
        </p:nvSpPr>
        <p:spPr>
          <a:xfrm rot="19071958">
            <a:off x="6198845" y="4277814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D8927C-62AE-47D0-F906-944ECC86A22F}"/>
              </a:ext>
            </a:extLst>
          </p:cNvPr>
          <p:cNvSpPr txBox="1"/>
          <p:nvPr userDrawn="1"/>
        </p:nvSpPr>
        <p:spPr>
          <a:xfrm rot="19071958">
            <a:off x="12392341" y="6728552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47A8C4-0E32-CDE5-1254-0DFE4D5C2A6D}"/>
              </a:ext>
            </a:extLst>
          </p:cNvPr>
          <p:cNvSpPr txBox="1"/>
          <p:nvPr userDrawn="1"/>
        </p:nvSpPr>
        <p:spPr>
          <a:xfrm rot="19071958">
            <a:off x="9911982" y="5111441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9653B7-15B6-35CD-CA88-6AD5649FA606}"/>
              </a:ext>
            </a:extLst>
          </p:cNvPr>
          <p:cNvSpPr txBox="1"/>
          <p:nvPr userDrawn="1"/>
        </p:nvSpPr>
        <p:spPr>
          <a:xfrm rot="19071958">
            <a:off x="15201408" y="8192583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82AE6D-A5EC-1D0B-57D5-05FF0E60AFC6}"/>
              </a:ext>
            </a:extLst>
          </p:cNvPr>
          <p:cNvSpPr txBox="1"/>
          <p:nvPr userDrawn="1"/>
        </p:nvSpPr>
        <p:spPr>
          <a:xfrm rot="19071958">
            <a:off x="17932155" y="9827412"/>
            <a:ext cx="7289800" cy="309957"/>
          </a:xfrm>
          <a:prstGeom prst="rect">
            <a:avLst/>
          </a:prstGeom>
        </p:spPr>
        <p:txBody>
          <a:bodyPr vert="horz" wrap="squar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en-US" altLang="zh-CN" sz="4000" b="1" dirty="0">
                <a:solidFill>
                  <a:srgbClr val="FFFFFF">
                    <a:alpha val="7897"/>
                  </a:srgbClr>
                </a:solidFill>
                <a:latin typeface="+mn-ea"/>
                <a:ea typeface="+mn-ea"/>
              </a:rPr>
              <a:t>JIMMY SHI</a:t>
            </a:r>
            <a:endParaRPr kumimoji="1" lang="zh-CN" altLang="en-US" sz="4000" b="1" dirty="0">
              <a:solidFill>
                <a:srgbClr val="FFFFFF">
                  <a:alpha val="7897"/>
                </a:srgbClr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3" r:id="rId3"/>
    <p:sldLayoutId id="2147483655" r:id="rId4"/>
    <p:sldLayoutId id="2147483659" r:id="rId5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9pPr>
    </p:titleStyle>
    <p:bodyStyle>
      <a:lvl1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1pPr>
      <a:lvl2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2pPr>
      <a:lvl3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3pPr>
      <a:lvl4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4pPr>
      <a:lvl5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5pPr>
      <a:lvl6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">
            <a:extLst>
              <a:ext uri="{FF2B5EF4-FFF2-40B4-BE49-F238E27FC236}">
                <a16:creationId xmlns:a16="http://schemas.microsoft.com/office/drawing/2014/main" id="{AF3BCBF1-8FED-2713-D424-5EA209E742A6}"/>
              </a:ext>
            </a:extLst>
          </p:cNvPr>
          <p:cNvSpPr/>
          <p:nvPr/>
        </p:nvSpPr>
        <p:spPr>
          <a:xfrm>
            <a:off x="762610" y="2514601"/>
            <a:ext cx="22860000" cy="1751990"/>
          </a:xfrm>
          <a:prstGeom prst="roundRect">
            <a:avLst>
              <a:gd name="adj" fmla="val 9077"/>
            </a:avLst>
          </a:prstGeom>
          <a:solidFill>
            <a:srgbClr val="F9FAFB"/>
          </a:solidFill>
          <a:ln/>
          <a:effectLst>
            <a:outerShdw blurRad="12700" dist="12700" dir="16200000" algn="bl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endParaRPr lang="zh-CN" altLang="en-US" sz="4800"/>
          </a:p>
        </p:txBody>
      </p:sp>
      <p:sp>
        <p:nvSpPr>
          <p:cNvPr id="6" name="Shape 9">
            <a:extLst>
              <a:ext uri="{FF2B5EF4-FFF2-40B4-BE49-F238E27FC236}">
                <a16:creationId xmlns:a16="http://schemas.microsoft.com/office/drawing/2014/main" id="{4D76BEFE-A3CA-2097-FBA5-AF4033B162E1}"/>
              </a:ext>
            </a:extLst>
          </p:cNvPr>
          <p:cNvSpPr/>
          <p:nvPr/>
        </p:nvSpPr>
        <p:spPr>
          <a:xfrm>
            <a:off x="762611" y="2514601"/>
            <a:ext cx="76810" cy="1751990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7" name="Shape 10">
            <a:extLst>
              <a:ext uri="{FF2B5EF4-FFF2-40B4-BE49-F238E27FC236}">
                <a16:creationId xmlns:a16="http://schemas.microsoft.com/office/drawing/2014/main" id="{EB1703F9-2454-7D6E-36AD-D894FB9F5D11}"/>
              </a:ext>
            </a:extLst>
          </p:cNvPr>
          <p:cNvSpPr/>
          <p:nvPr/>
        </p:nvSpPr>
        <p:spPr>
          <a:xfrm>
            <a:off x="1219811" y="2933396"/>
            <a:ext cx="837590" cy="914400"/>
          </a:xfrm>
          <a:prstGeom prst="roundRect">
            <a:avLst>
              <a:gd name="adj" fmla="val 218341"/>
            </a:avLst>
          </a:prstGeom>
          <a:solidFill>
            <a:srgbClr val="FEF2F2"/>
          </a:solidFill>
          <a:ln/>
        </p:spPr>
        <p:txBody>
          <a:bodyPr/>
          <a:lstStyle/>
          <a:p>
            <a:endParaRPr lang="zh-CN" altLang="en-US" sz="4800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00FD0AAF-89AF-FFE8-5F9B-C0001473C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8411" y="3171141"/>
            <a:ext cx="380390" cy="380390"/>
          </a:xfrm>
          <a:prstGeom prst="rect">
            <a:avLst/>
          </a:prstGeom>
        </p:spPr>
      </p:pic>
      <p:sp>
        <p:nvSpPr>
          <p:cNvPr id="9" name="Shape 11">
            <a:extLst>
              <a:ext uri="{FF2B5EF4-FFF2-40B4-BE49-F238E27FC236}">
                <a16:creationId xmlns:a16="http://schemas.microsoft.com/office/drawing/2014/main" id="{C7E15BCD-0557-3486-1B1F-94442A74F08A}"/>
              </a:ext>
            </a:extLst>
          </p:cNvPr>
          <p:cNvSpPr/>
          <p:nvPr/>
        </p:nvSpPr>
        <p:spPr>
          <a:xfrm>
            <a:off x="762610" y="4723791"/>
            <a:ext cx="16954354" cy="1751990"/>
          </a:xfrm>
          <a:prstGeom prst="roundRect">
            <a:avLst>
              <a:gd name="adj" fmla="val 9077"/>
            </a:avLst>
          </a:prstGeom>
          <a:solidFill>
            <a:srgbClr val="F9FAFB"/>
          </a:solidFill>
          <a:ln/>
          <a:effectLst>
            <a:outerShdw blurRad="12700" dist="12700" dir="16200000" algn="bl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endParaRPr lang="zh-CN" altLang="en-US" sz="4800"/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2DF373B5-F2FD-0624-C29E-DC5226CB04EB}"/>
              </a:ext>
            </a:extLst>
          </p:cNvPr>
          <p:cNvSpPr/>
          <p:nvPr/>
        </p:nvSpPr>
        <p:spPr>
          <a:xfrm>
            <a:off x="762611" y="4723791"/>
            <a:ext cx="76810" cy="1751990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612298EF-DC74-9ED4-1F0D-AF17F638BC39}"/>
              </a:ext>
            </a:extLst>
          </p:cNvPr>
          <p:cNvSpPr/>
          <p:nvPr/>
        </p:nvSpPr>
        <p:spPr>
          <a:xfrm>
            <a:off x="762610" y="6934811"/>
            <a:ext cx="16954354" cy="1751990"/>
          </a:xfrm>
          <a:prstGeom prst="roundRect">
            <a:avLst>
              <a:gd name="adj" fmla="val 9077"/>
            </a:avLst>
          </a:prstGeom>
          <a:solidFill>
            <a:srgbClr val="F9FAFB"/>
          </a:solidFill>
          <a:ln/>
          <a:effectLst>
            <a:outerShdw blurRad="12700" dist="12700" dir="16200000" algn="bl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endParaRPr lang="zh-CN" altLang="en-US" sz="4800"/>
          </a:p>
        </p:txBody>
      </p:sp>
      <p:sp>
        <p:nvSpPr>
          <p:cNvPr id="12" name="Shape 14">
            <a:extLst>
              <a:ext uri="{FF2B5EF4-FFF2-40B4-BE49-F238E27FC236}">
                <a16:creationId xmlns:a16="http://schemas.microsoft.com/office/drawing/2014/main" id="{63A85761-7975-DA5F-8589-BCCD87DDB114}"/>
              </a:ext>
            </a:extLst>
          </p:cNvPr>
          <p:cNvSpPr/>
          <p:nvPr/>
        </p:nvSpPr>
        <p:spPr>
          <a:xfrm>
            <a:off x="762611" y="6934811"/>
            <a:ext cx="76810" cy="1751990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13" name="Text 15">
            <a:extLst>
              <a:ext uri="{FF2B5EF4-FFF2-40B4-BE49-F238E27FC236}">
                <a16:creationId xmlns:a16="http://schemas.microsoft.com/office/drawing/2014/main" id="{3099D40F-EE0A-A096-BB90-C2316DAF416D}"/>
              </a:ext>
            </a:extLst>
          </p:cNvPr>
          <p:cNvSpPr txBox="1"/>
          <p:nvPr/>
        </p:nvSpPr>
        <p:spPr>
          <a:xfrm>
            <a:off x="2362810" y="2933396"/>
            <a:ext cx="9868204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3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未来所有企业必须是智能体企业（Agentic Enterprise）</a:t>
            </a:r>
            <a:endParaRPr lang="en-US" sz="3000" dirty="0"/>
          </a:p>
        </p:txBody>
      </p:sp>
      <p:sp>
        <p:nvSpPr>
          <p:cNvPr id="14" name="Text 16">
            <a:extLst>
              <a:ext uri="{FF2B5EF4-FFF2-40B4-BE49-F238E27FC236}">
                <a16:creationId xmlns:a16="http://schemas.microsoft.com/office/drawing/2014/main" id="{DB74FDAE-B5C2-C940-DD88-F7463186AC4D}"/>
              </a:ext>
            </a:extLst>
          </p:cNvPr>
          <p:cNvSpPr txBox="1"/>
          <p:nvPr/>
        </p:nvSpPr>
        <p:spPr>
          <a:xfrm>
            <a:off x="2362810" y="3467404"/>
            <a:ext cx="14573708" cy="3822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重构机会仅属于先行者，落后者将在智能体革命中被迅速淘汰。市场窗口期已开启，现在行动是唯一选择。</a:t>
            </a:r>
            <a:endParaRPr lang="en-US" dirty="0"/>
          </a:p>
        </p:txBody>
      </p:sp>
      <p:sp>
        <p:nvSpPr>
          <p:cNvPr id="15" name="Shape 17">
            <a:extLst>
              <a:ext uri="{FF2B5EF4-FFF2-40B4-BE49-F238E27FC236}">
                <a16:creationId xmlns:a16="http://schemas.microsoft.com/office/drawing/2014/main" id="{92FD11E2-4928-3EED-ABF8-28FAF1135B0D}"/>
              </a:ext>
            </a:extLst>
          </p:cNvPr>
          <p:cNvSpPr/>
          <p:nvPr/>
        </p:nvSpPr>
        <p:spPr>
          <a:xfrm>
            <a:off x="1219810" y="5144414"/>
            <a:ext cx="932688" cy="914400"/>
          </a:xfrm>
          <a:prstGeom prst="roundRect">
            <a:avLst>
              <a:gd name="adj" fmla="val 200000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zh-CN" altLang="en-US" sz="4800"/>
          </a:p>
        </p:txBody>
      </p:sp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84103F09-A2F9-86A4-E388-BFDABB0474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8410" y="5382159"/>
            <a:ext cx="475488" cy="380390"/>
          </a:xfrm>
          <a:prstGeom prst="rect">
            <a:avLst/>
          </a:prstGeom>
        </p:spPr>
      </p:pic>
      <p:sp>
        <p:nvSpPr>
          <p:cNvPr id="17" name="Text 18">
            <a:extLst>
              <a:ext uri="{FF2B5EF4-FFF2-40B4-BE49-F238E27FC236}">
                <a16:creationId xmlns:a16="http://schemas.microsoft.com/office/drawing/2014/main" id="{6F39B8EC-9328-8F4A-B12B-5F65262A9AFD}"/>
              </a:ext>
            </a:extLst>
          </p:cNvPr>
          <p:cNvSpPr txBox="1"/>
          <p:nvPr/>
        </p:nvSpPr>
        <p:spPr>
          <a:xfrm>
            <a:off x="2457909" y="5144414"/>
            <a:ext cx="485912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3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我们一起来共建智能体企业</a:t>
            </a:r>
            <a:endParaRPr lang="en-US" sz="3000" dirty="0"/>
          </a:p>
        </p:txBody>
      </p:sp>
      <p:sp>
        <p:nvSpPr>
          <p:cNvPr id="18" name="Text 19">
            <a:extLst>
              <a:ext uri="{FF2B5EF4-FFF2-40B4-BE49-F238E27FC236}">
                <a16:creationId xmlns:a16="http://schemas.microsoft.com/office/drawing/2014/main" id="{DA650872-1E3D-24E2-E3AA-C8541BC6040C}"/>
              </a:ext>
            </a:extLst>
          </p:cNvPr>
          <p:cNvSpPr txBox="1"/>
          <p:nvPr/>
        </p:nvSpPr>
        <p:spPr>
          <a:xfrm>
            <a:off x="2362810" y="7175300"/>
            <a:ext cx="600212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3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行业顶尖专家实战分享与沙盘演练</a:t>
            </a:r>
            <a:endParaRPr lang="en-US" sz="3000" dirty="0"/>
          </a:p>
        </p:txBody>
      </p:sp>
      <p:sp>
        <p:nvSpPr>
          <p:cNvPr id="19" name="Text 20">
            <a:extLst>
              <a:ext uri="{FF2B5EF4-FFF2-40B4-BE49-F238E27FC236}">
                <a16:creationId xmlns:a16="http://schemas.microsoft.com/office/drawing/2014/main" id="{E3690010-417F-2F67-FE24-DD61322D284E}"/>
              </a:ext>
            </a:extLst>
          </p:cNvPr>
          <p:cNvSpPr txBox="1"/>
          <p:nvPr/>
        </p:nvSpPr>
        <p:spPr>
          <a:xfrm>
            <a:off x="2457908" y="5676596"/>
            <a:ext cx="12382804" cy="3822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学习如何"做正确的事"和"把事做正确"，掌握从战略自洽到运营系统重构的全方位方法论。</a:t>
            </a:r>
            <a:endParaRPr lang="en-US" dirty="0"/>
          </a:p>
        </p:txBody>
      </p:sp>
      <p:sp>
        <p:nvSpPr>
          <p:cNvPr id="20" name="Text 21">
            <a:extLst>
              <a:ext uri="{FF2B5EF4-FFF2-40B4-BE49-F238E27FC236}">
                <a16:creationId xmlns:a16="http://schemas.microsoft.com/office/drawing/2014/main" id="{B927A742-C246-FCD0-9864-623FE55EFBCA}"/>
              </a:ext>
            </a:extLst>
          </p:cNvPr>
          <p:cNvSpPr txBox="1"/>
          <p:nvPr/>
        </p:nvSpPr>
        <p:spPr>
          <a:xfrm>
            <a:off x="2419502" y="7887614"/>
            <a:ext cx="14068958" cy="46817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由具备成功实战经验和投资背景的专家领衔，通过分享AI时代</a:t>
            </a:r>
            <a:r>
              <a:rPr lang="zh-CN" altLang="en-US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“变”，结合方法论，</a:t>
            </a:r>
            <a:r>
              <a:rPr lang="en-US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实战案例解析和互动沙盘演练，助您打造智能体企业</a:t>
            </a:r>
            <a:r>
              <a:rPr lang="en-US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。</a:t>
            </a:r>
            <a:endParaRPr lang="en-US" dirty="0"/>
          </a:p>
        </p:txBody>
      </p:sp>
      <p:sp>
        <p:nvSpPr>
          <p:cNvPr id="21" name="Shape 22">
            <a:extLst>
              <a:ext uri="{FF2B5EF4-FFF2-40B4-BE49-F238E27FC236}">
                <a16:creationId xmlns:a16="http://schemas.microsoft.com/office/drawing/2014/main" id="{C84EC570-7405-D81B-1A17-639DA32E58B6}"/>
              </a:ext>
            </a:extLst>
          </p:cNvPr>
          <p:cNvSpPr/>
          <p:nvPr/>
        </p:nvSpPr>
        <p:spPr>
          <a:xfrm>
            <a:off x="1219810" y="7353604"/>
            <a:ext cx="896112" cy="914400"/>
          </a:xfrm>
          <a:prstGeom prst="roundRect">
            <a:avLst>
              <a:gd name="adj" fmla="val 204082"/>
            </a:avLst>
          </a:prstGeom>
          <a:solidFill>
            <a:srgbClr val="ECFDF5"/>
          </a:solidFill>
          <a:ln/>
        </p:spPr>
        <p:txBody>
          <a:bodyPr/>
          <a:lstStyle/>
          <a:p>
            <a:endParaRPr lang="zh-CN" altLang="en-US" sz="4800"/>
          </a:p>
        </p:txBody>
      </p:sp>
      <p:pic>
        <p:nvPicPr>
          <p:cNvPr id="22" name="Image 3" descr="preencoded.png">
            <a:extLst>
              <a:ext uri="{FF2B5EF4-FFF2-40B4-BE49-F238E27FC236}">
                <a16:creationId xmlns:a16="http://schemas.microsoft.com/office/drawing/2014/main" id="{0EF2E977-CA49-6160-605E-A90085CA94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282" r="-1282"/>
          <a:stretch/>
        </p:blipFill>
        <p:spPr>
          <a:xfrm>
            <a:off x="1448410" y="7591349"/>
            <a:ext cx="438912" cy="380390"/>
          </a:xfrm>
          <a:prstGeom prst="rect">
            <a:avLst/>
          </a:prstGeom>
        </p:spPr>
      </p:pic>
      <p:sp>
        <p:nvSpPr>
          <p:cNvPr id="23" name="Shape 23">
            <a:extLst>
              <a:ext uri="{FF2B5EF4-FFF2-40B4-BE49-F238E27FC236}">
                <a16:creationId xmlns:a16="http://schemas.microsoft.com/office/drawing/2014/main" id="{416A038F-ADE8-EEEB-EC02-BA90AB07528C}"/>
              </a:ext>
            </a:extLst>
          </p:cNvPr>
          <p:cNvSpPr/>
          <p:nvPr/>
        </p:nvSpPr>
        <p:spPr>
          <a:xfrm>
            <a:off x="762610" y="9295791"/>
            <a:ext cx="16954354" cy="2591410"/>
          </a:xfrm>
          <a:prstGeom prst="roundRect">
            <a:avLst>
              <a:gd name="adj" fmla="val 0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96660CD-EDE2-195E-66E8-E62E334F6950}"/>
              </a:ext>
            </a:extLst>
          </p:cNvPr>
          <p:cNvSpPr txBox="1"/>
          <p:nvPr/>
        </p:nvSpPr>
        <p:spPr>
          <a:xfrm>
            <a:off x="4441087" y="10066937"/>
            <a:ext cx="6205423" cy="9326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4400" b="1" dirty="0" err="1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首期训练营即将开始</a:t>
            </a:r>
            <a:endParaRPr lang="en-US" sz="44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02D0C334-925B-9ABE-23AE-7CCD79333DFC}"/>
              </a:ext>
            </a:extLst>
          </p:cNvPr>
          <p:cNvSpPr/>
          <p:nvPr/>
        </p:nvSpPr>
        <p:spPr>
          <a:xfrm>
            <a:off x="12191696" y="9840774"/>
            <a:ext cx="3467404" cy="1143000"/>
          </a:xfrm>
          <a:prstGeom prst="roundRect">
            <a:avLst>
              <a:gd name="adj" fmla="val 21333"/>
            </a:avLst>
          </a:prstGeom>
          <a:solidFill>
            <a:srgbClr val="4C6FFF"/>
          </a:solidFill>
          <a:ln/>
          <a:effectLst>
            <a:outerShdw blurRad="101600" dist="38100" dir="5400000" algn="bl" rotWithShape="0">
              <a:srgbClr val="4C6FFF">
                <a:alpha val="30000"/>
              </a:srgbClr>
            </a:outerShdw>
          </a:effectLst>
        </p:spPr>
        <p:txBody>
          <a:bodyPr/>
          <a:lstStyle/>
          <a:p>
            <a:endParaRPr lang="zh-CN" altLang="en-US" sz="4800"/>
          </a:p>
        </p:txBody>
      </p:sp>
      <p:sp>
        <p:nvSpPr>
          <p:cNvPr id="31" name="Text 30">
            <a:extLst>
              <a:ext uri="{FF2B5EF4-FFF2-40B4-BE49-F238E27FC236}">
                <a16:creationId xmlns:a16="http://schemas.microsoft.com/office/drawing/2014/main" id="{D08D93BB-2B0D-E211-FB16-5FA595D2965B}"/>
              </a:ext>
            </a:extLst>
          </p:cNvPr>
          <p:cNvSpPr txBox="1"/>
          <p:nvPr/>
        </p:nvSpPr>
        <p:spPr>
          <a:xfrm>
            <a:off x="13020142" y="10189162"/>
            <a:ext cx="1810512" cy="5340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3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立即报名</a:t>
            </a:r>
            <a:endParaRPr lang="en-US" sz="3000" dirty="0"/>
          </a:p>
        </p:txBody>
      </p:sp>
      <p:sp>
        <p:nvSpPr>
          <p:cNvPr id="32" name="Text 31">
            <a:extLst>
              <a:ext uri="{FF2B5EF4-FFF2-40B4-BE49-F238E27FC236}">
                <a16:creationId xmlns:a16="http://schemas.microsoft.com/office/drawing/2014/main" id="{5560E28D-17A4-55A2-9315-AEDCA2EA678C}"/>
              </a:ext>
            </a:extLst>
          </p:cNvPr>
          <p:cNvSpPr txBox="1"/>
          <p:nvPr/>
        </p:nvSpPr>
        <p:spPr>
          <a:xfrm>
            <a:off x="18280652" y="11529836"/>
            <a:ext cx="5674076" cy="64739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32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扫描二维码加入社群了解详情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3" name="Shape 32">
            <a:extLst>
              <a:ext uri="{FF2B5EF4-FFF2-40B4-BE49-F238E27FC236}">
                <a16:creationId xmlns:a16="http://schemas.microsoft.com/office/drawing/2014/main" id="{5A6B2871-03B0-4825-5985-69E415BA4AA6}"/>
              </a:ext>
            </a:extLst>
          </p:cNvPr>
          <p:cNvSpPr/>
          <p:nvPr/>
        </p:nvSpPr>
        <p:spPr>
          <a:xfrm>
            <a:off x="762610" y="12344401"/>
            <a:ext cx="22860000" cy="647395"/>
          </a:xfrm>
          <a:prstGeom prst="roundRect">
            <a:avLst>
              <a:gd name="adj" fmla="val 24504"/>
            </a:avLst>
          </a:prstGeom>
          <a:solidFill>
            <a:srgbClr val="F9FAFB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34" name="Shape 33">
            <a:extLst>
              <a:ext uri="{FF2B5EF4-FFF2-40B4-BE49-F238E27FC236}">
                <a16:creationId xmlns:a16="http://schemas.microsoft.com/office/drawing/2014/main" id="{CED9D653-9FAD-C819-7C4D-8B00783902BC}"/>
              </a:ext>
            </a:extLst>
          </p:cNvPr>
          <p:cNvSpPr/>
          <p:nvPr/>
        </p:nvSpPr>
        <p:spPr>
          <a:xfrm flipH="1">
            <a:off x="716892" y="12344401"/>
            <a:ext cx="45719" cy="647395"/>
          </a:xfrm>
          <a:prstGeom prst="rect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35" name="Text 34">
            <a:extLst>
              <a:ext uri="{FF2B5EF4-FFF2-40B4-BE49-F238E27FC236}">
                <a16:creationId xmlns:a16="http://schemas.microsoft.com/office/drawing/2014/main" id="{1932DC36-9A72-CCDB-FE8E-02A21A502ACE}"/>
              </a:ext>
            </a:extLst>
          </p:cNvPr>
          <p:cNvSpPr txBox="1"/>
          <p:nvPr/>
        </p:nvSpPr>
        <p:spPr>
          <a:xfrm>
            <a:off x="1163117" y="12505664"/>
            <a:ext cx="13145414" cy="3822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"智能体企业不是未来，而是现在。不行动的代价远高于行动的风险。" — Jimmy Shi，课程导师</a:t>
            </a:r>
            <a:endParaRPr lang="en-US" dirty="0"/>
          </a:p>
        </p:txBody>
      </p:sp>
      <p:sp>
        <p:nvSpPr>
          <p:cNvPr id="36" name="Shape 35">
            <a:extLst>
              <a:ext uri="{FF2B5EF4-FFF2-40B4-BE49-F238E27FC236}">
                <a16:creationId xmlns:a16="http://schemas.microsoft.com/office/drawing/2014/main" id="{990E5098-EDDB-2E64-5371-9E5E077F191C}"/>
              </a:ext>
            </a:extLst>
          </p:cNvPr>
          <p:cNvSpPr/>
          <p:nvPr/>
        </p:nvSpPr>
        <p:spPr>
          <a:xfrm>
            <a:off x="1" y="12840004"/>
            <a:ext cx="24383390" cy="18288"/>
          </a:xfrm>
          <a:prstGeom prst="rect">
            <a:avLst/>
          </a:prstGeom>
          <a:solidFill>
            <a:srgbClr val="F1F5F9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39" name="Text 5">
            <a:extLst>
              <a:ext uri="{FF2B5EF4-FFF2-40B4-BE49-F238E27FC236}">
                <a16:creationId xmlns:a16="http://schemas.microsoft.com/office/drawing/2014/main" id="{1CA7FEC2-8761-C117-A63C-02745CFE05DD}"/>
              </a:ext>
            </a:extLst>
          </p:cNvPr>
          <p:cNvSpPr txBox="1"/>
          <p:nvPr/>
        </p:nvSpPr>
        <p:spPr>
          <a:xfrm>
            <a:off x="762610" y="724204"/>
            <a:ext cx="9326269" cy="8394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5400" dirty="0" err="1">
                <a:solidFill>
                  <a:srgbClr val="FFFFFF"/>
                </a:solidFill>
                <a:latin typeface="Helvetica" pitchFamily="2" charset="0"/>
                <a:ea typeface="Inter" pitchFamily="34" charset="-122"/>
                <a:cs typeface="Inter" pitchFamily="34" charset="-120"/>
              </a:rPr>
              <a:t>智能体企业Agentic</a:t>
            </a:r>
            <a:r>
              <a:rPr lang="en-US" sz="5400" dirty="0">
                <a:solidFill>
                  <a:srgbClr val="FFFFFF"/>
                </a:solidFill>
                <a:latin typeface="Helvetica" pitchFamily="2" charset="0"/>
                <a:ea typeface="Inter" pitchFamily="34" charset="-122"/>
                <a:cs typeface="Inter" pitchFamily="34" charset="-120"/>
              </a:rPr>
              <a:t> Enterprise</a:t>
            </a:r>
            <a:endParaRPr lang="en-US" sz="5400" dirty="0">
              <a:solidFill>
                <a:srgbClr val="FFFFFF"/>
              </a:solidFill>
              <a:latin typeface="Helvetica" pitchFamily="2" charset="0"/>
            </a:endParaRPr>
          </a:p>
        </p:txBody>
      </p:sp>
      <p:sp>
        <p:nvSpPr>
          <p:cNvPr id="40" name="Text 6">
            <a:extLst>
              <a:ext uri="{FF2B5EF4-FFF2-40B4-BE49-F238E27FC236}">
                <a16:creationId xmlns:a16="http://schemas.microsoft.com/office/drawing/2014/main" id="{00BD83CD-EC32-815E-72A9-77627713A487}"/>
              </a:ext>
            </a:extLst>
          </p:cNvPr>
          <p:cNvSpPr txBox="1"/>
          <p:nvPr/>
        </p:nvSpPr>
        <p:spPr>
          <a:xfrm>
            <a:off x="10028836" y="631242"/>
            <a:ext cx="3963010" cy="8394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5400" dirty="0" err="1">
                <a:solidFill>
                  <a:srgbClr val="FFFFFF"/>
                </a:solidFill>
                <a:latin typeface="Helvetica" pitchFamily="2" charset="0"/>
                <a:ea typeface="Inter" pitchFamily="34" charset="-122"/>
                <a:cs typeface="Inter" pitchFamily="34" charset="-120"/>
              </a:rPr>
              <a:t>共建训练营</a:t>
            </a:r>
            <a:endParaRPr lang="en-US" sz="5400" dirty="0">
              <a:solidFill>
                <a:srgbClr val="FFFFFF"/>
              </a:solidFill>
              <a:latin typeface="Helvetica" pitchFamily="2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BA600E1-1CD0-DF52-F39A-73C75F65AF84}"/>
              </a:ext>
            </a:extLst>
          </p:cNvPr>
          <p:cNvGrpSpPr/>
          <p:nvPr/>
        </p:nvGrpSpPr>
        <p:grpSpPr>
          <a:xfrm>
            <a:off x="20745909" y="305411"/>
            <a:ext cx="3333902" cy="534010"/>
            <a:chOff x="20745909" y="305411"/>
            <a:chExt cx="3333902" cy="534010"/>
          </a:xfrm>
        </p:grpSpPr>
        <p:sp>
          <p:nvSpPr>
            <p:cNvPr id="44" name="Shape 3">
              <a:extLst>
                <a:ext uri="{FF2B5EF4-FFF2-40B4-BE49-F238E27FC236}">
                  <a16:creationId xmlns:a16="http://schemas.microsoft.com/office/drawing/2014/main" id="{DE6D5ABE-ED13-48C0-3F69-73E4F5128AAE}"/>
                </a:ext>
              </a:extLst>
            </p:cNvPr>
            <p:cNvSpPr/>
            <p:nvPr/>
          </p:nvSpPr>
          <p:spPr>
            <a:xfrm>
              <a:off x="20745909" y="305411"/>
              <a:ext cx="3333902" cy="534010"/>
            </a:xfrm>
            <a:prstGeom prst="roundRect">
              <a:avLst>
                <a:gd name="adj" fmla="val 342465"/>
              </a:avLst>
            </a:prstGeom>
            <a:solidFill>
              <a:srgbClr val="FF3A29"/>
            </a:solidFill>
            <a:ln/>
            <a:effectLst>
              <a:outerShdw blurRad="63500" dist="38100" dir="5400000" algn="bl" rotWithShape="0">
                <a:srgbClr val="FF3A29">
                  <a:alpha val="25000"/>
                </a:srgbClr>
              </a:outerShdw>
            </a:effectLst>
          </p:spPr>
          <p:txBody>
            <a:bodyPr/>
            <a:lstStyle/>
            <a:p>
              <a:endParaRPr lang="zh-CN" altLang="en-US" sz="4800"/>
            </a:p>
          </p:txBody>
        </p:sp>
        <p:pic>
          <p:nvPicPr>
            <p:cNvPr id="45" name="Image 0" descr="preencoded.png">
              <a:extLst>
                <a:ext uri="{FF2B5EF4-FFF2-40B4-BE49-F238E27FC236}">
                  <a16:creationId xmlns:a16="http://schemas.microsoft.com/office/drawing/2014/main" id="{72FBB0FB-394C-8B68-5025-BBB8B326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3480" r="-3480"/>
            <a:stretch/>
          </p:blipFill>
          <p:spPr>
            <a:xfrm>
              <a:off x="21045830" y="471830"/>
              <a:ext cx="267004" cy="285292"/>
            </a:xfrm>
            <a:prstGeom prst="rect">
              <a:avLst/>
            </a:prstGeom>
          </p:spPr>
        </p:pic>
        <p:sp>
          <p:nvSpPr>
            <p:cNvPr id="46" name="Text 4">
              <a:extLst>
                <a:ext uri="{FF2B5EF4-FFF2-40B4-BE49-F238E27FC236}">
                  <a16:creationId xmlns:a16="http://schemas.microsoft.com/office/drawing/2014/main" id="{10675206-8D82-206E-76FD-1BB511C94A84}"/>
                </a:ext>
              </a:extLst>
            </p:cNvPr>
            <p:cNvSpPr txBox="1"/>
            <p:nvPr/>
          </p:nvSpPr>
          <p:spPr>
            <a:xfrm>
              <a:off x="21369529" y="352958"/>
              <a:ext cx="2620670" cy="4206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名额有限，速速报名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EDF4D09-A453-37B5-A44F-07CC881FDF97}"/>
              </a:ext>
            </a:extLst>
          </p:cNvPr>
          <p:cNvSpPr txBox="1"/>
          <p:nvPr/>
        </p:nvSpPr>
        <p:spPr>
          <a:xfrm>
            <a:off x="1198512" y="1900384"/>
            <a:ext cx="8191986" cy="321435"/>
          </a:xfrm>
          <a:prstGeom prst="rect">
            <a:avLst/>
          </a:prstGeom>
        </p:spPr>
        <p:txBody>
          <a:bodyPr vert="horz" wrap="none" lIns="0" tIns="31115" rIns="0" bIns="0" spcCol="360000" rtlCol="0">
            <a:spAutoFit/>
          </a:bodyPr>
          <a:lstStyle/>
          <a:p>
            <a:pPr marL="12700" marR="5080" indent="373380" algn="l">
              <a:lnSpc>
                <a:spcPts val="1950"/>
              </a:lnSpc>
              <a:spcBef>
                <a:spcPts val="245"/>
              </a:spcBef>
            </a:pPr>
            <a:r>
              <a:rPr kumimoji="1" lang="zh-CN" altLang="en-US" sz="32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从理论到实践，打造智能体企业核心竞争力</a:t>
            </a:r>
          </a:p>
        </p:txBody>
      </p:sp>
      <p:sp>
        <p:nvSpPr>
          <p:cNvPr id="3" name="Shape 14">
            <a:extLst>
              <a:ext uri="{FF2B5EF4-FFF2-40B4-BE49-F238E27FC236}">
                <a16:creationId xmlns:a16="http://schemas.microsoft.com/office/drawing/2014/main" id="{5BDFAA19-33A0-940A-8E0B-51160688789D}"/>
              </a:ext>
            </a:extLst>
          </p:cNvPr>
          <p:cNvSpPr/>
          <p:nvPr/>
        </p:nvSpPr>
        <p:spPr>
          <a:xfrm>
            <a:off x="685800" y="9274012"/>
            <a:ext cx="76810" cy="2743782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4800"/>
          </a:p>
        </p:txBody>
      </p:sp>
      <p:pic>
        <p:nvPicPr>
          <p:cNvPr id="42" name="图片 41" descr="QR 代码&#10;&#10;描述已自动生成">
            <a:extLst>
              <a:ext uri="{FF2B5EF4-FFF2-40B4-BE49-F238E27FC236}">
                <a16:creationId xmlns:a16="http://schemas.microsoft.com/office/drawing/2014/main" id="{C2A4C5E1-DF48-8E1E-5364-2C9EED7303D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t="7423" r="9430" b="17001"/>
          <a:stretch/>
        </p:blipFill>
        <p:spPr>
          <a:xfrm>
            <a:off x="18278458" y="4592008"/>
            <a:ext cx="5198477" cy="6811076"/>
          </a:xfrm>
          <a:prstGeom prst="rect">
            <a:avLst/>
          </a:prstGeom>
        </p:spPr>
      </p:pic>
      <p:pic>
        <p:nvPicPr>
          <p:cNvPr id="25" name="图片 24" descr="QR 代码&#10;&#10;描述已自动生成">
            <a:extLst>
              <a:ext uri="{FF2B5EF4-FFF2-40B4-BE49-F238E27FC236}">
                <a16:creationId xmlns:a16="http://schemas.microsoft.com/office/drawing/2014/main" id="{D97AE84A-5C64-30F9-2FC9-581D592796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034" y="6078163"/>
            <a:ext cx="5161901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849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" y="1"/>
            <a:ext cx="24383390" cy="1585021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3" name="Shape 1"/>
          <p:cNvSpPr/>
          <p:nvPr/>
        </p:nvSpPr>
        <p:spPr>
          <a:xfrm>
            <a:off x="610" y="439825"/>
            <a:ext cx="24383390" cy="1585021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4" name="Shape 2"/>
          <p:cNvSpPr/>
          <p:nvPr/>
        </p:nvSpPr>
        <p:spPr>
          <a:xfrm>
            <a:off x="1" y="1"/>
            <a:ext cx="24383390" cy="151790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4800"/>
          </a:p>
        </p:txBody>
      </p:sp>
      <p:sp>
        <p:nvSpPr>
          <p:cNvPr id="5" name="Text 3"/>
          <p:cNvSpPr txBox="1"/>
          <p:nvPr/>
        </p:nvSpPr>
        <p:spPr>
          <a:xfrm>
            <a:off x="4225313" y="792088"/>
            <a:ext cx="15360960" cy="8394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打造智能体企业系统课程</a:t>
            </a:r>
            <a:r>
              <a:rPr lang="zh-CN" altLang="en-US" sz="54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zh-CN" sz="54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–</a:t>
            </a:r>
            <a:r>
              <a:rPr lang="zh-CN" altLang="en-US" sz="54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创业的新高度</a:t>
            </a:r>
            <a:endParaRPr lang="en-US" sz="5400" dirty="0"/>
          </a:p>
        </p:txBody>
      </p:sp>
      <p:sp>
        <p:nvSpPr>
          <p:cNvPr id="6" name="Text 4"/>
          <p:cNvSpPr txBox="1"/>
          <p:nvPr/>
        </p:nvSpPr>
        <p:spPr>
          <a:xfrm>
            <a:off x="7741310" y="1962302"/>
            <a:ext cx="9173260" cy="4005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6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从AI趋势到实战落地的完整知识体系，方法论，和构建路径</a:t>
            </a:r>
            <a:endParaRPr lang="en-US" sz="2600" dirty="0"/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C319A44-0CE4-813E-1EE5-4211505DB024}"/>
              </a:ext>
            </a:extLst>
          </p:cNvPr>
          <p:cNvGrpSpPr/>
          <p:nvPr/>
        </p:nvGrpSpPr>
        <p:grpSpPr>
          <a:xfrm>
            <a:off x="762610" y="3048610"/>
            <a:ext cx="22860001" cy="10266881"/>
            <a:chOff x="762610" y="3048610"/>
            <a:chExt cx="22860001" cy="11583619"/>
          </a:xfrm>
        </p:grpSpPr>
        <p:sp>
          <p:nvSpPr>
            <p:cNvPr id="7" name="Shape 5"/>
            <p:cNvSpPr/>
            <p:nvPr/>
          </p:nvSpPr>
          <p:spPr>
            <a:xfrm>
              <a:off x="762610" y="3048610"/>
              <a:ext cx="5429708" cy="2686508"/>
            </a:xfrm>
            <a:prstGeom prst="roundRect">
              <a:avLst>
                <a:gd name="adj" fmla="val 5793"/>
              </a:avLst>
            </a:prstGeom>
            <a:solidFill>
              <a:srgbClr val="F8FAFC"/>
            </a:solidFill>
            <a:ln w="12700">
              <a:solidFill>
                <a:srgbClr val="E2E8F0"/>
              </a:solidFill>
              <a:prstDash val="solid"/>
            </a:ln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8" name="Shape 6"/>
            <p:cNvSpPr/>
            <p:nvPr/>
          </p:nvSpPr>
          <p:spPr>
            <a:xfrm>
              <a:off x="6572708" y="3048610"/>
              <a:ext cx="5429708" cy="2686508"/>
            </a:xfrm>
            <a:prstGeom prst="roundRect">
              <a:avLst>
                <a:gd name="adj" fmla="val 5793"/>
              </a:avLst>
            </a:prstGeom>
            <a:solidFill>
              <a:srgbClr val="F8FAFC"/>
            </a:solidFill>
            <a:ln w="12700">
              <a:solidFill>
                <a:srgbClr val="E2E8F0"/>
              </a:solidFill>
              <a:prstDash val="solid"/>
            </a:ln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9" name="Shape 7"/>
            <p:cNvSpPr/>
            <p:nvPr/>
          </p:nvSpPr>
          <p:spPr>
            <a:xfrm>
              <a:off x="1161289" y="3514955"/>
              <a:ext cx="762610" cy="762610"/>
            </a:xfrm>
            <a:prstGeom prst="ellipse">
              <a:avLst/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pic>
          <p:nvPicPr>
            <p:cNvPr id="10" name="Image 0" descr="preencoded.png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389889" y="3743555"/>
              <a:ext cx="305410" cy="305410"/>
            </a:xfrm>
            <a:prstGeom prst="rect">
              <a:avLst/>
            </a:prstGeom>
          </p:spPr>
        </p:pic>
        <p:sp>
          <p:nvSpPr>
            <p:cNvPr id="11" name="Shape 8"/>
            <p:cNvSpPr/>
            <p:nvPr/>
          </p:nvSpPr>
          <p:spPr>
            <a:xfrm>
              <a:off x="12382804" y="3048610"/>
              <a:ext cx="5429708" cy="2686508"/>
            </a:xfrm>
            <a:prstGeom prst="roundRect">
              <a:avLst>
                <a:gd name="adj" fmla="val 5793"/>
              </a:avLst>
            </a:prstGeom>
            <a:solidFill>
              <a:srgbClr val="F8FAFC"/>
            </a:solidFill>
            <a:ln w="12700">
              <a:solidFill>
                <a:srgbClr val="E2E8F0"/>
              </a:solidFill>
              <a:prstDash val="solid"/>
            </a:ln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12" name="Shape 9"/>
            <p:cNvSpPr/>
            <p:nvPr/>
          </p:nvSpPr>
          <p:spPr>
            <a:xfrm>
              <a:off x="18192902" y="3048610"/>
              <a:ext cx="5429708" cy="2686508"/>
            </a:xfrm>
            <a:prstGeom prst="roundRect">
              <a:avLst>
                <a:gd name="adj" fmla="val 5793"/>
              </a:avLst>
            </a:prstGeom>
            <a:solidFill>
              <a:srgbClr val="F8FAFC"/>
            </a:solidFill>
            <a:ln w="12700">
              <a:solidFill>
                <a:srgbClr val="E2E8F0"/>
              </a:solidFill>
              <a:prstDash val="solid"/>
            </a:ln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13" name="Shape 10"/>
            <p:cNvSpPr/>
            <p:nvPr/>
          </p:nvSpPr>
          <p:spPr>
            <a:xfrm>
              <a:off x="762610" y="6115508"/>
              <a:ext cx="5429708" cy="2686508"/>
            </a:xfrm>
            <a:prstGeom prst="roundRect">
              <a:avLst>
                <a:gd name="adj" fmla="val 5793"/>
              </a:avLst>
            </a:prstGeom>
            <a:solidFill>
              <a:srgbClr val="F8FAFC"/>
            </a:solidFill>
            <a:ln w="12700">
              <a:solidFill>
                <a:srgbClr val="E2E8F0"/>
              </a:solidFill>
              <a:prstDash val="solid"/>
            </a:ln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14" name="Shape 11"/>
            <p:cNvSpPr/>
            <p:nvPr/>
          </p:nvSpPr>
          <p:spPr>
            <a:xfrm>
              <a:off x="6572708" y="6115508"/>
              <a:ext cx="5429708" cy="2686508"/>
            </a:xfrm>
            <a:prstGeom prst="roundRect">
              <a:avLst>
                <a:gd name="adj" fmla="val 5793"/>
              </a:avLst>
            </a:prstGeom>
            <a:solidFill>
              <a:srgbClr val="F8FAFC"/>
            </a:solidFill>
            <a:ln w="12700">
              <a:solidFill>
                <a:srgbClr val="E2E8F0"/>
              </a:solidFill>
              <a:prstDash val="solid"/>
            </a:ln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15" name="Shape 12"/>
            <p:cNvSpPr/>
            <p:nvPr/>
          </p:nvSpPr>
          <p:spPr>
            <a:xfrm>
              <a:off x="12382804" y="6115508"/>
              <a:ext cx="5429708" cy="2686508"/>
            </a:xfrm>
            <a:prstGeom prst="roundRect">
              <a:avLst>
                <a:gd name="adj" fmla="val 5793"/>
              </a:avLst>
            </a:prstGeom>
            <a:solidFill>
              <a:srgbClr val="F8FAFC"/>
            </a:solidFill>
            <a:ln w="12700">
              <a:solidFill>
                <a:srgbClr val="E2E8F0"/>
              </a:solidFill>
              <a:prstDash val="solid"/>
            </a:ln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16" name="Shape 13"/>
            <p:cNvSpPr/>
            <p:nvPr/>
          </p:nvSpPr>
          <p:spPr>
            <a:xfrm>
              <a:off x="6973215" y="3514955"/>
              <a:ext cx="762610" cy="762610"/>
            </a:xfrm>
            <a:prstGeom prst="ellipse">
              <a:avLst/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17" name="Shape 14"/>
            <p:cNvSpPr/>
            <p:nvPr/>
          </p:nvSpPr>
          <p:spPr>
            <a:xfrm>
              <a:off x="12783313" y="3514955"/>
              <a:ext cx="762610" cy="762610"/>
            </a:xfrm>
            <a:prstGeom prst="ellipse">
              <a:avLst/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18" name="Shape 15"/>
            <p:cNvSpPr/>
            <p:nvPr/>
          </p:nvSpPr>
          <p:spPr>
            <a:xfrm>
              <a:off x="18593411" y="3514955"/>
              <a:ext cx="762610" cy="762610"/>
            </a:xfrm>
            <a:prstGeom prst="ellipse">
              <a:avLst/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19" name="Shape 16"/>
            <p:cNvSpPr/>
            <p:nvPr/>
          </p:nvSpPr>
          <p:spPr>
            <a:xfrm>
              <a:off x="1161289" y="6581853"/>
              <a:ext cx="762610" cy="762610"/>
            </a:xfrm>
            <a:prstGeom prst="ellipse">
              <a:avLst/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20" name="Shape 17"/>
            <p:cNvSpPr/>
            <p:nvPr/>
          </p:nvSpPr>
          <p:spPr>
            <a:xfrm>
              <a:off x="6973215" y="6581853"/>
              <a:ext cx="762610" cy="762610"/>
            </a:xfrm>
            <a:prstGeom prst="ellipse">
              <a:avLst/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21" name="Shape 18"/>
            <p:cNvSpPr/>
            <p:nvPr/>
          </p:nvSpPr>
          <p:spPr>
            <a:xfrm>
              <a:off x="12783313" y="6581853"/>
              <a:ext cx="762610" cy="762610"/>
            </a:xfrm>
            <a:prstGeom prst="ellipse">
              <a:avLst/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22" name="Text 19"/>
            <p:cNvSpPr txBox="1"/>
            <p:nvPr/>
          </p:nvSpPr>
          <p:spPr>
            <a:xfrm>
              <a:off x="2229308" y="3485693"/>
              <a:ext cx="925372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b="1" dirty="0">
                  <a:solidFill>
                    <a:srgbClr val="4C6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模块 1</a:t>
              </a:r>
              <a:endParaRPr lang="en-US" sz="2000" dirty="0"/>
            </a:p>
          </p:txBody>
        </p:sp>
        <p:sp>
          <p:nvSpPr>
            <p:cNvPr id="23" name="Text 20"/>
            <p:cNvSpPr txBox="1"/>
            <p:nvPr/>
          </p:nvSpPr>
          <p:spPr>
            <a:xfrm>
              <a:off x="8039405" y="3485693"/>
              <a:ext cx="982066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b="1" dirty="0">
                  <a:solidFill>
                    <a:srgbClr val="4C6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模块 2</a:t>
              </a:r>
              <a:endParaRPr lang="en-US" sz="2000" dirty="0"/>
            </a:p>
          </p:txBody>
        </p:sp>
        <p:sp>
          <p:nvSpPr>
            <p:cNvPr id="24" name="Text 21"/>
            <p:cNvSpPr txBox="1"/>
            <p:nvPr/>
          </p:nvSpPr>
          <p:spPr>
            <a:xfrm>
              <a:off x="8039405" y="6552591"/>
              <a:ext cx="982066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b="1" dirty="0">
                  <a:solidFill>
                    <a:srgbClr val="4C6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模块 6</a:t>
              </a:r>
              <a:endParaRPr lang="en-US" sz="2000" dirty="0"/>
            </a:p>
          </p:txBody>
        </p:sp>
        <p:sp>
          <p:nvSpPr>
            <p:cNvPr id="25" name="Text 22"/>
            <p:cNvSpPr txBox="1"/>
            <p:nvPr/>
          </p:nvSpPr>
          <p:spPr>
            <a:xfrm>
              <a:off x="2229308" y="3924604"/>
              <a:ext cx="2686508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AI行业现状与趋势</a:t>
              </a:r>
              <a:endParaRPr lang="en-US" dirty="0"/>
            </a:p>
          </p:txBody>
        </p:sp>
        <p:sp>
          <p:nvSpPr>
            <p:cNvPr id="26" name="Text 23"/>
            <p:cNvSpPr txBox="1"/>
            <p:nvPr/>
          </p:nvSpPr>
          <p:spPr>
            <a:xfrm>
              <a:off x="1161289" y="4590288"/>
              <a:ext cx="4678070" cy="70591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Agentic Enterprise与行业新周期，探索第四次文明革命浪潮</a:t>
              </a:r>
              <a:endParaRPr lang="en-US" sz="2000" dirty="0"/>
            </a:p>
          </p:txBody>
        </p:sp>
        <p:pic>
          <p:nvPicPr>
            <p:cNvPr id="27" name="Image 1" descr="preencoded.png"/>
            <p:cNvPicPr>
              <a:picLocks noChangeAspect="1"/>
            </p:cNvPicPr>
            <p:nvPr/>
          </p:nvPicPr>
          <p:blipFill>
            <a:blip r:embed="rId4"/>
            <a:srcRect t="-180" b="-180"/>
            <a:stretch/>
          </p:blipFill>
          <p:spPr>
            <a:xfrm>
              <a:off x="7163411" y="3743555"/>
              <a:ext cx="380390" cy="305410"/>
            </a:xfrm>
            <a:prstGeom prst="rect">
              <a:avLst/>
            </a:prstGeom>
          </p:spPr>
        </p:pic>
        <p:sp>
          <p:nvSpPr>
            <p:cNvPr id="28" name="Text 24"/>
            <p:cNvSpPr txBox="1"/>
            <p:nvPr/>
          </p:nvSpPr>
          <p:spPr>
            <a:xfrm>
              <a:off x="13849503" y="3485693"/>
              <a:ext cx="982066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b="1" dirty="0">
                  <a:solidFill>
                    <a:srgbClr val="4C6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模块 3</a:t>
              </a:r>
              <a:endParaRPr lang="en-US" sz="2000" dirty="0"/>
            </a:p>
          </p:txBody>
        </p:sp>
        <p:sp>
          <p:nvSpPr>
            <p:cNvPr id="29" name="Text 25"/>
            <p:cNvSpPr txBox="1"/>
            <p:nvPr/>
          </p:nvSpPr>
          <p:spPr>
            <a:xfrm>
              <a:off x="19659601" y="3485693"/>
              <a:ext cx="982066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b="1" dirty="0">
                  <a:solidFill>
                    <a:srgbClr val="4C6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模块 4</a:t>
              </a:r>
              <a:endParaRPr lang="en-US" sz="2000" dirty="0"/>
            </a:p>
          </p:txBody>
        </p:sp>
        <p:sp>
          <p:nvSpPr>
            <p:cNvPr id="30" name="Text 26"/>
            <p:cNvSpPr txBox="1"/>
            <p:nvPr/>
          </p:nvSpPr>
          <p:spPr>
            <a:xfrm>
              <a:off x="8039405" y="3924604"/>
              <a:ext cx="2382926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智能体企业定义</a:t>
              </a:r>
              <a:endParaRPr lang="en-US" dirty="0"/>
            </a:p>
          </p:txBody>
        </p:sp>
        <p:sp>
          <p:nvSpPr>
            <p:cNvPr id="31" name="Text 27"/>
            <p:cNvSpPr txBox="1"/>
            <p:nvPr/>
          </p:nvSpPr>
          <p:spPr>
            <a:xfrm>
              <a:off x="13849503" y="3924604"/>
              <a:ext cx="2382926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战略与运营框架</a:t>
              </a:r>
              <a:endParaRPr lang="en-US" dirty="0"/>
            </a:p>
          </p:txBody>
        </p:sp>
        <p:sp>
          <p:nvSpPr>
            <p:cNvPr id="32" name="Text 28"/>
            <p:cNvSpPr txBox="1"/>
            <p:nvPr/>
          </p:nvSpPr>
          <p:spPr>
            <a:xfrm>
              <a:off x="6973214" y="4590288"/>
              <a:ext cx="4734764" cy="70591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智能体企业定义、趋势与案例分析，AI时代的企业新物种</a:t>
              </a:r>
              <a:endParaRPr lang="en-US" sz="2000" dirty="0"/>
            </a:p>
          </p:txBody>
        </p:sp>
        <p:pic>
          <p:nvPicPr>
            <p:cNvPr id="33" name="Image 2" descr="preencoded.png"/>
            <p:cNvPicPr>
              <a:picLocks noChangeAspect="1"/>
            </p:cNvPicPr>
            <p:nvPr/>
          </p:nvPicPr>
          <p:blipFill>
            <a:blip r:embed="rId5"/>
            <a:srcRect l="-33" r="-33"/>
            <a:stretch/>
          </p:blipFill>
          <p:spPr>
            <a:xfrm>
              <a:off x="12991797" y="3743555"/>
              <a:ext cx="343814" cy="305410"/>
            </a:xfrm>
            <a:prstGeom prst="rect">
              <a:avLst/>
            </a:prstGeom>
          </p:spPr>
        </p:pic>
        <p:sp>
          <p:nvSpPr>
            <p:cNvPr id="34" name="Text 29"/>
            <p:cNvSpPr txBox="1"/>
            <p:nvPr/>
          </p:nvSpPr>
          <p:spPr>
            <a:xfrm>
              <a:off x="12783313" y="4590288"/>
              <a:ext cx="4621378" cy="70591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Agentic Enterprise Canvas框架，实现10倍价值企业转型</a:t>
              </a:r>
              <a:endParaRPr lang="en-US" sz="2000" dirty="0"/>
            </a:p>
          </p:txBody>
        </p:sp>
        <p:pic>
          <p:nvPicPr>
            <p:cNvPr id="35" name="Image 3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18822011" y="3743555"/>
              <a:ext cx="305410" cy="305410"/>
            </a:xfrm>
            <a:prstGeom prst="rect">
              <a:avLst/>
            </a:prstGeom>
          </p:spPr>
        </p:pic>
        <p:sp>
          <p:nvSpPr>
            <p:cNvPr id="36" name="Text 30"/>
            <p:cNvSpPr txBox="1"/>
            <p:nvPr/>
          </p:nvSpPr>
          <p:spPr>
            <a:xfrm>
              <a:off x="2229309" y="6552591"/>
              <a:ext cx="982066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b="1" dirty="0">
                  <a:solidFill>
                    <a:srgbClr val="4C6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模块 5</a:t>
              </a:r>
              <a:endParaRPr lang="en-US" sz="2000" dirty="0"/>
            </a:p>
          </p:txBody>
        </p:sp>
        <p:sp>
          <p:nvSpPr>
            <p:cNvPr id="37" name="Text 31"/>
            <p:cNvSpPr txBox="1"/>
            <p:nvPr/>
          </p:nvSpPr>
          <p:spPr>
            <a:xfrm>
              <a:off x="19659600" y="3924604"/>
              <a:ext cx="1772108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智能体产品</a:t>
              </a:r>
              <a:endParaRPr lang="en-US" dirty="0"/>
            </a:p>
          </p:txBody>
        </p:sp>
        <p:sp>
          <p:nvSpPr>
            <p:cNvPr id="38" name="Text 32"/>
            <p:cNvSpPr txBox="1"/>
            <p:nvPr/>
          </p:nvSpPr>
          <p:spPr>
            <a:xfrm>
              <a:off x="18593410" y="4590288"/>
              <a:ext cx="4753052" cy="70591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打造10倍价值的智能体产品，智能物种重构时代的创业突破</a:t>
              </a:r>
              <a:endParaRPr lang="en-US" sz="2000" dirty="0"/>
            </a:p>
          </p:txBody>
        </p:sp>
        <p:pic>
          <p:nvPicPr>
            <p:cNvPr id="39" name="Image 4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389889" y="6810453"/>
              <a:ext cx="305410" cy="305410"/>
            </a:xfrm>
            <a:prstGeom prst="rect">
              <a:avLst/>
            </a:prstGeom>
          </p:spPr>
        </p:pic>
        <p:sp>
          <p:nvSpPr>
            <p:cNvPr id="40" name="Text 33"/>
            <p:cNvSpPr txBox="1"/>
            <p:nvPr/>
          </p:nvSpPr>
          <p:spPr>
            <a:xfrm>
              <a:off x="2229308" y="6991502"/>
              <a:ext cx="2077516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技术基础设施</a:t>
              </a:r>
              <a:endParaRPr lang="en-US" dirty="0"/>
            </a:p>
          </p:txBody>
        </p:sp>
        <p:sp>
          <p:nvSpPr>
            <p:cNvPr id="41" name="Text 34"/>
            <p:cNvSpPr txBox="1"/>
            <p:nvPr/>
          </p:nvSpPr>
          <p:spPr>
            <a:xfrm>
              <a:off x="1161288" y="7659014"/>
              <a:ext cx="4716476" cy="70591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Agentic AI基础设施，应用智能的核心技术栈与实施方案</a:t>
              </a:r>
              <a:endParaRPr lang="en-US" sz="2000" dirty="0"/>
            </a:p>
          </p:txBody>
        </p:sp>
        <p:pic>
          <p:nvPicPr>
            <p:cNvPr id="42" name="Image 5" descr="preencoded.png"/>
            <p:cNvPicPr>
              <a:picLocks noChangeAspect="1"/>
            </p:cNvPicPr>
            <p:nvPr/>
          </p:nvPicPr>
          <p:blipFill>
            <a:blip r:embed="rId8"/>
            <a:srcRect t="-180" b="-180"/>
            <a:stretch/>
          </p:blipFill>
          <p:spPr>
            <a:xfrm>
              <a:off x="7163411" y="6810453"/>
              <a:ext cx="380390" cy="305410"/>
            </a:xfrm>
            <a:prstGeom prst="rect">
              <a:avLst/>
            </a:prstGeom>
          </p:spPr>
        </p:pic>
        <p:pic>
          <p:nvPicPr>
            <p:cNvPr id="43" name="Image 6" descr="preencoded.png"/>
            <p:cNvPicPr>
              <a:picLocks noChangeAspect="1"/>
            </p:cNvPicPr>
            <p:nvPr/>
          </p:nvPicPr>
          <p:blipFill>
            <a:blip r:embed="rId9"/>
            <a:srcRect t="-180" b="-180"/>
            <a:stretch/>
          </p:blipFill>
          <p:spPr>
            <a:xfrm>
              <a:off x="12973509" y="6810453"/>
              <a:ext cx="380390" cy="305410"/>
            </a:xfrm>
            <a:prstGeom prst="rect">
              <a:avLst/>
            </a:prstGeom>
          </p:spPr>
        </p:pic>
        <p:sp>
          <p:nvSpPr>
            <p:cNvPr id="44" name="Shape 35"/>
            <p:cNvSpPr/>
            <p:nvPr/>
          </p:nvSpPr>
          <p:spPr>
            <a:xfrm>
              <a:off x="18192902" y="6115508"/>
              <a:ext cx="5429708" cy="2686508"/>
            </a:xfrm>
            <a:prstGeom prst="roundRect">
              <a:avLst>
                <a:gd name="adj" fmla="val 5793"/>
              </a:avLst>
            </a:prstGeom>
            <a:solidFill>
              <a:srgbClr val="F8FAFC"/>
            </a:solidFill>
            <a:ln w="12700">
              <a:solidFill>
                <a:srgbClr val="E2E8F0"/>
              </a:solidFill>
              <a:prstDash val="solid"/>
            </a:ln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45" name="Shape 36"/>
            <p:cNvSpPr/>
            <p:nvPr/>
          </p:nvSpPr>
          <p:spPr>
            <a:xfrm>
              <a:off x="18593411" y="6581853"/>
              <a:ext cx="762610" cy="762610"/>
            </a:xfrm>
            <a:prstGeom prst="ellipse">
              <a:avLst/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46" name="Text 37"/>
            <p:cNvSpPr txBox="1"/>
            <p:nvPr/>
          </p:nvSpPr>
          <p:spPr>
            <a:xfrm>
              <a:off x="13849503" y="6552591"/>
              <a:ext cx="963778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b="1" dirty="0">
                  <a:solidFill>
                    <a:srgbClr val="4C6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模块 7</a:t>
              </a:r>
              <a:endParaRPr lang="en-US" sz="2000" dirty="0"/>
            </a:p>
          </p:txBody>
        </p:sp>
        <p:sp>
          <p:nvSpPr>
            <p:cNvPr id="47" name="Text 38"/>
            <p:cNvSpPr txBox="1"/>
            <p:nvPr/>
          </p:nvSpPr>
          <p:spPr>
            <a:xfrm>
              <a:off x="8039404" y="6991502"/>
              <a:ext cx="2686508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智能体企业的运营</a:t>
              </a:r>
              <a:endParaRPr lang="en-US" dirty="0"/>
            </a:p>
          </p:txBody>
        </p:sp>
        <p:sp>
          <p:nvSpPr>
            <p:cNvPr id="48" name="Text 39"/>
            <p:cNvSpPr txBox="1"/>
            <p:nvPr/>
          </p:nvSpPr>
          <p:spPr>
            <a:xfrm>
              <a:off x="13849503" y="6991502"/>
              <a:ext cx="2172614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AI Native团队</a:t>
              </a:r>
              <a:endParaRPr lang="en-US" dirty="0"/>
            </a:p>
          </p:txBody>
        </p:sp>
        <p:sp>
          <p:nvSpPr>
            <p:cNvPr id="49" name="Text 40"/>
            <p:cNvSpPr txBox="1"/>
            <p:nvPr/>
          </p:nvSpPr>
          <p:spPr>
            <a:xfrm>
              <a:off x="6973214" y="7659014"/>
              <a:ext cx="4734764" cy="70591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战略、执行、文化、运营的系统性重构框架，10倍效率，1/10成本</a:t>
              </a:r>
              <a:endParaRPr lang="en-US" sz="2000" dirty="0"/>
            </a:p>
          </p:txBody>
        </p:sp>
        <p:sp>
          <p:nvSpPr>
            <p:cNvPr id="50" name="Text 41"/>
            <p:cNvSpPr txBox="1"/>
            <p:nvPr/>
          </p:nvSpPr>
          <p:spPr>
            <a:xfrm>
              <a:off x="12783312" y="7659014"/>
              <a:ext cx="4734764" cy="70591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打造AI原生团队，智能体企业的核心竞争力</a:t>
              </a:r>
              <a:endParaRPr lang="en-US" sz="2000" dirty="0"/>
            </a:p>
          </p:txBody>
        </p:sp>
        <p:pic>
          <p:nvPicPr>
            <p:cNvPr id="51" name="Image 7" descr="preencoded.png"/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18822011" y="6810453"/>
              <a:ext cx="305410" cy="305410"/>
            </a:xfrm>
            <a:prstGeom prst="rect">
              <a:avLst/>
            </a:prstGeom>
          </p:spPr>
        </p:pic>
        <p:sp>
          <p:nvSpPr>
            <p:cNvPr id="52" name="Text 42"/>
            <p:cNvSpPr txBox="1"/>
            <p:nvPr/>
          </p:nvSpPr>
          <p:spPr>
            <a:xfrm>
              <a:off x="19659601" y="6552591"/>
              <a:ext cx="982066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b="1" dirty="0">
                  <a:solidFill>
                    <a:srgbClr val="4C6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模块 8</a:t>
              </a:r>
              <a:endParaRPr lang="en-US" sz="2000" dirty="0"/>
            </a:p>
          </p:txBody>
        </p:sp>
        <p:sp>
          <p:nvSpPr>
            <p:cNvPr id="53" name="Text 43"/>
            <p:cNvSpPr txBox="1"/>
            <p:nvPr/>
          </p:nvSpPr>
          <p:spPr>
            <a:xfrm>
              <a:off x="19659601" y="6991502"/>
              <a:ext cx="1468526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1F2937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融资策略</a:t>
              </a:r>
              <a:endParaRPr lang="en-US" dirty="0"/>
            </a:p>
          </p:txBody>
        </p:sp>
        <p:sp>
          <p:nvSpPr>
            <p:cNvPr id="54" name="Text 44"/>
            <p:cNvSpPr txBox="1"/>
            <p:nvPr/>
          </p:nvSpPr>
          <p:spPr>
            <a:xfrm>
              <a:off x="18593410" y="7659014"/>
              <a:ext cx="4716476" cy="70591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Agentic AI时代创业成功融资密码，投资人视角解析</a:t>
              </a:r>
              <a:endParaRPr lang="en-US" sz="2000" dirty="0"/>
            </a:p>
          </p:txBody>
        </p:sp>
        <p:sp>
          <p:nvSpPr>
            <p:cNvPr id="55" name="Text 45"/>
            <p:cNvSpPr txBox="1"/>
            <p:nvPr/>
          </p:nvSpPr>
          <p:spPr>
            <a:xfrm>
              <a:off x="762611" y="9411005"/>
              <a:ext cx="4191610" cy="5340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3000" b="1" dirty="0">
                  <a:solidFill>
                    <a:srgbClr val="2563EB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特别课程内容 独家干货</a:t>
              </a:r>
              <a:endParaRPr lang="en-US" sz="3000" dirty="0"/>
            </a:p>
          </p:txBody>
        </p:sp>
        <p:sp>
          <p:nvSpPr>
            <p:cNvPr id="56" name="Shape 46"/>
            <p:cNvSpPr/>
            <p:nvPr/>
          </p:nvSpPr>
          <p:spPr>
            <a:xfrm>
              <a:off x="762611" y="10248596"/>
              <a:ext cx="11278210" cy="1371600"/>
            </a:xfrm>
            <a:prstGeom prst="roundRect">
              <a:avLst>
                <a:gd name="adj" fmla="val 22222"/>
              </a:avLst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57" name="Shape 47"/>
            <p:cNvSpPr/>
            <p:nvPr/>
          </p:nvSpPr>
          <p:spPr>
            <a:xfrm>
              <a:off x="762611" y="10248596"/>
              <a:ext cx="76810" cy="1371600"/>
            </a:xfrm>
            <a:prstGeom prst="rect">
              <a:avLst/>
            </a:prstGeom>
            <a:solidFill>
              <a:srgbClr val="4C6F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58" name="Shape 48"/>
            <p:cNvSpPr/>
            <p:nvPr/>
          </p:nvSpPr>
          <p:spPr>
            <a:xfrm>
              <a:off x="12344401" y="10248596"/>
              <a:ext cx="11278210" cy="1371600"/>
            </a:xfrm>
            <a:prstGeom prst="roundRect">
              <a:avLst>
                <a:gd name="adj" fmla="val 22222"/>
              </a:avLst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59" name="Shape 49"/>
            <p:cNvSpPr/>
            <p:nvPr/>
          </p:nvSpPr>
          <p:spPr>
            <a:xfrm>
              <a:off x="12344401" y="10248596"/>
              <a:ext cx="76810" cy="1371600"/>
            </a:xfrm>
            <a:prstGeom prst="rect">
              <a:avLst/>
            </a:prstGeom>
            <a:solidFill>
              <a:srgbClr val="4C6F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60" name="Shape 50"/>
            <p:cNvSpPr/>
            <p:nvPr/>
          </p:nvSpPr>
          <p:spPr>
            <a:xfrm>
              <a:off x="762611" y="11925604"/>
              <a:ext cx="11278210" cy="1371600"/>
            </a:xfrm>
            <a:prstGeom prst="roundRect">
              <a:avLst>
                <a:gd name="adj" fmla="val 22222"/>
              </a:avLst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61" name="Shape 51"/>
            <p:cNvSpPr/>
            <p:nvPr/>
          </p:nvSpPr>
          <p:spPr>
            <a:xfrm>
              <a:off x="762611" y="11925604"/>
              <a:ext cx="76810" cy="1371600"/>
            </a:xfrm>
            <a:prstGeom prst="rect">
              <a:avLst/>
            </a:prstGeom>
            <a:solidFill>
              <a:srgbClr val="4C6F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62" name="Shape 52"/>
            <p:cNvSpPr/>
            <p:nvPr/>
          </p:nvSpPr>
          <p:spPr>
            <a:xfrm>
              <a:off x="12344401" y="11925604"/>
              <a:ext cx="11278210" cy="1371600"/>
            </a:xfrm>
            <a:prstGeom prst="roundRect">
              <a:avLst>
                <a:gd name="adj" fmla="val 22222"/>
              </a:avLst>
            </a:prstGeom>
            <a:solidFill>
              <a:srgbClr val="EBF0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63" name="Shape 53"/>
            <p:cNvSpPr/>
            <p:nvPr/>
          </p:nvSpPr>
          <p:spPr>
            <a:xfrm>
              <a:off x="12344401" y="11925604"/>
              <a:ext cx="76810" cy="1371600"/>
            </a:xfrm>
            <a:prstGeom prst="rect">
              <a:avLst/>
            </a:prstGeom>
            <a:solidFill>
              <a:srgbClr val="4C6F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64" name="Shape 54"/>
            <p:cNvSpPr/>
            <p:nvPr/>
          </p:nvSpPr>
          <p:spPr>
            <a:xfrm>
              <a:off x="11106302" y="10058400"/>
              <a:ext cx="742492" cy="475488"/>
            </a:xfrm>
            <a:prstGeom prst="roundRect">
              <a:avLst>
                <a:gd name="adj" fmla="val 184615"/>
              </a:avLst>
            </a:prstGeom>
            <a:solidFill>
              <a:srgbClr val="4C6F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65" name="Shape 55"/>
            <p:cNvSpPr/>
            <p:nvPr/>
          </p:nvSpPr>
          <p:spPr>
            <a:xfrm>
              <a:off x="22688092" y="10058400"/>
              <a:ext cx="742492" cy="475488"/>
            </a:xfrm>
            <a:prstGeom prst="roundRect">
              <a:avLst>
                <a:gd name="adj" fmla="val 184615"/>
              </a:avLst>
            </a:prstGeom>
            <a:solidFill>
              <a:srgbClr val="4C6F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66" name="Shape 56"/>
            <p:cNvSpPr/>
            <p:nvPr/>
          </p:nvSpPr>
          <p:spPr>
            <a:xfrm>
              <a:off x="11106302" y="11735410"/>
              <a:ext cx="742492" cy="475488"/>
            </a:xfrm>
            <a:prstGeom prst="roundRect">
              <a:avLst>
                <a:gd name="adj" fmla="val 184615"/>
              </a:avLst>
            </a:prstGeom>
            <a:solidFill>
              <a:srgbClr val="4C6F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67" name="Text 57"/>
            <p:cNvSpPr txBox="1"/>
            <p:nvPr/>
          </p:nvSpPr>
          <p:spPr>
            <a:xfrm>
              <a:off x="11258092" y="10153498"/>
              <a:ext cx="596188" cy="26700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1600" b="1" dirty="0">
                  <a:solidFill>
                    <a:srgbClr val="FFF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独家</a:t>
              </a:r>
              <a:endParaRPr lang="en-US" sz="1600" dirty="0"/>
            </a:p>
          </p:txBody>
        </p:sp>
        <p:sp>
          <p:nvSpPr>
            <p:cNvPr id="68" name="Shape 58"/>
            <p:cNvSpPr/>
            <p:nvPr/>
          </p:nvSpPr>
          <p:spPr>
            <a:xfrm>
              <a:off x="1181405" y="10554005"/>
              <a:ext cx="762610" cy="762610"/>
            </a:xfrm>
            <a:prstGeom prst="roundRect">
              <a:avLst>
                <a:gd name="adj" fmla="val 239808"/>
              </a:avLst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pic>
          <p:nvPicPr>
            <p:cNvPr id="69" name="Image 8" descr="preencoded.png"/>
            <p:cNvPicPr>
              <a:picLocks noChangeAspect="1"/>
            </p:cNvPicPr>
            <p:nvPr/>
          </p:nvPicPr>
          <p:blipFill>
            <a:blip r:embed="rId11"/>
            <a:srcRect t="-43" b="-43"/>
            <a:stretch/>
          </p:blipFill>
          <p:spPr>
            <a:xfrm>
              <a:off x="1428292" y="10782605"/>
              <a:ext cx="267004" cy="305410"/>
            </a:xfrm>
            <a:prstGeom prst="rect">
              <a:avLst/>
            </a:prstGeom>
          </p:spPr>
        </p:pic>
        <p:sp>
          <p:nvSpPr>
            <p:cNvPr id="70" name="Shape 59"/>
            <p:cNvSpPr/>
            <p:nvPr/>
          </p:nvSpPr>
          <p:spPr>
            <a:xfrm>
              <a:off x="22688092" y="11735410"/>
              <a:ext cx="742492" cy="475488"/>
            </a:xfrm>
            <a:prstGeom prst="roundRect">
              <a:avLst>
                <a:gd name="adj" fmla="val 184615"/>
              </a:avLst>
            </a:prstGeom>
            <a:solidFill>
              <a:srgbClr val="4C6FFF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71" name="Text 60"/>
            <p:cNvSpPr txBox="1"/>
            <p:nvPr/>
          </p:nvSpPr>
          <p:spPr>
            <a:xfrm>
              <a:off x="22841712" y="10153498"/>
              <a:ext cx="596188" cy="26700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1600" b="1" dirty="0">
                  <a:solidFill>
                    <a:srgbClr val="FFF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独家</a:t>
              </a:r>
              <a:endParaRPr lang="en-US" sz="1600" dirty="0"/>
            </a:p>
          </p:txBody>
        </p:sp>
        <p:sp>
          <p:nvSpPr>
            <p:cNvPr id="72" name="Text 61"/>
            <p:cNvSpPr txBox="1"/>
            <p:nvPr/>
          </p:nvSpPr>
          <p:spPr>
            <a:xfrm>
              <a:off x="11258092" y="11830508"/>
              <a:ext cx="596188" cy="26700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1600" b="1" dirty="0">
                  <a:solidFill>
                    <a:srgbClr val="FFF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独家</a:t>
              </a:r>
              <a:endParaRPr lang="en-US" sz="1600" dirty="0"/>
            </a:p>
          </p:txBody>
        </p:sp>
        <p:sp>
          <p:nvSpPr>
            <p:cNvPr id="73" name="Text 62"/>
            <p:cNvSpPr txBox="1"/>
            <p:nvPr/>
          </p:nvSpPr>
          <p:spPr>
            <a:xfrm>
              <a:off x="22841712" y="11830508"/>
              <a:ext cx="596188" cy="26700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1600" b="1" dirty="0">
                  <a:solidFill>
                    <a:srgbClr val="FFFFF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独家</a:t>
              </a:r>
              <a:endParaRPr lang="en-US" sz="1600" dirty="0"/>
            </a:p>
          </p:txBody>
        </p:sp>
        <p:sp>
          <p:nvSpPr>
            <p:cNvPr id="74" name="Shape 63"/>
            <p:cNvSpPr/>
            <p:nvPr/>
          </p:nvSpPr>
          <p:spPr>
            <a:xfrm>
              <a:off x="12763197" y="10554005"/>
              <a:ext cx="762610" cy="762610"/>
            </a:xfrm>
            <a:prstGeom prst="roundRect">
              <a:avLst>
                <a:gd name="adj" fmla="val 239808"/>
              </a:avLst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75" name="Shape 64"/>
            <p:cNvSpPr/>
            <p:nvPr/>
          </p:nvSpPr>
          <p:spPr>
            <a:xfrm>
              <a:off x="1181405" y="12231015"/>
              <a:ext cx="762610" cy="762610"/>
            </a:xfrm>
            <a:prstGeom prst="roundRect">
              <a:avLst>
                <a:gd name="adj" fmla="val 239808"/>
              </a:avLst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76" name="Shape 65"/>
            <p:cNvSpPr/>
            <p:nvPr/>
          </p:nvSpPr>
          <p:spPr>
            <a:xfrm>
              <a:off x="12763197" y="12231015"/>
              <a:ext cx="762610" cy="762610"/>
            </a:xfrm>
            <a:prstGeom prst="roundRect">
              <a:avLst>
                <a:gd name="adj" fmla="val 239808"/>
              </a:avLst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77" name="Text 66"/>
            <p:cNvSpPr txBox="1"/>
            <p:nvPr/>
          </p:nvSpPr>
          <p:spPr>
            <a:xfrm>
              <a:off x="2172614" y="10554004"/>
              <a:ext cx="4400093" cy="3218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FF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3天的训练营</a:t>
              </a:r>
              <a:r>
                <a:rPr lang="zh-CN" altLang="en-US" b="1" dirty="0">
                  <a:solidFill>
                    <a:srgbClr val="FF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， </a:t>
              </a:r>
              <a:r>
                <a:rPr lang="en-US" altLang="zh-CN" b="1" dirty="0">
                  <a:solidFill>
                    <a:srgbClr val="FF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3</a:t>
              </a:r>
              <a:r>
                <a:rPr lang="zh-CN" altLang="en-US" b="1" dirty="0">
                  <a:solidFill>
                    <a:srgbClr val="FF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万元学费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Text 67"/>
            <p:cNvSpPr txBox="1"/>
            <p:nvPr/>
          </p:nvSpPr>
          <p:spPr>
            <a:xfrm>
              <a:off x="13754405" y="10554004"/>
              <a:ext cx="3297326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 err="1">
                  <a:solidFill>
                    <a:srgbClr val="FF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完整知识体系方法论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 68"/>
            <p:cNvSpPr txBox="1"/>
            <p:nvPr/>
          </p:nvSpPr>
          <p:spPr>
            <a:xfrm>
              <a:off x="2172614" y="10991089"/>
              <a:ext cx="2068372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密集式实战培训</a:t>
              </a:r>
              <a:endParaRPr lang="en-US" sz="2000" dirty="0"/>
            </a:p>
          </p:txBody>
        </p:sp>
        <p:pic>
          <p:nvPicPr>
            <p:cNvPr id="80" name="Image 9" descr="preencoded.png"/>
            <p:cNvPicPr>
              <a:picLocks noChangeAspect="1"/>
            </p:cNvPicPr>
            <p:nvPr/>
          </p:nvPicPr>
          <p:blipFill>
            <a:blip r:embed="rId12"/>
            <a:srcRect t="-43" b="-43"/>
            <a:stretch/>
          </p:blipFill>
          <p:spPr>
            <a:xfrm>
              <a:off x="13011912" y="10782605"/>
              <a:ext cx="267004" cy="305410"/>
            </a:xfrm>
            <a:prstGeom prst="rect">
              <a:avLst/>
            </a:prstGeom>
          </p:spPr>
        </p:pic>
        <p:sp>
          <p:nvSpPr>
            <p:cNvPr id="81" name="Text 69"/>
            <p:cNvSpPr txBox="1"/>
            <p:nvPr/>
          </p:nvSpPr>
          <p:spPr>
            <a:xfrm>
              <a:off x="13754405" y="10991089"/>
              <a:ext cx="5535778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从AI趋势到实战落地的系统性框架与实施路径</a:t>
              </a:r>
              <a:endParaRPr lang="en-US" sz="2000" dirty="0"/>
            </a:p>
          </p:txBody>
        </p:sp>
        <p:pic>
          <p:nvPicPr>
            <p:cNvPr id="82" name="Image 10" descr="preencoded.png"/>
            <p:cNvPicPr>
              <a:picLocks noChangeAspect="1"/>
            </p:cNvPicPr>
            <p:nvPr/>
          </p:nvPicPr>
          <p:blipFill>
            <a:blip r:embed="rId13"/>
            <a:srcRect t="-180" b="-180"/>
            <a:stretch/>
          </p:blipFill>
          <p:spPr>
            <a:xfrm>
              <a:off x="1371601" y="12459615"/>
              <a:ext cx="380390" cy="305410"/>
            </a:xfrm>
            <a:prstGeom prst="rect">
              <a:avLst/>
            </a:prstGeom>
          </p:spPr>
        </p:pic>
        <p:sp>
          <p:nvSpPr>
            <p:cNvPr id="83" name="Text 70"/>
            <p:cNvSpPr txBox="1"/>
            <p:nvPr/>
          </p:nvSpPr>
          <p:spPr>
            <a:xfrm>
              <a:off x="2172614" y="12231014"/>
              <a:ext cx="3600908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FF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体验最领先的智能体产品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Text 71"/>
            <p:cNvSpPr txBox="1"/>
            <p:nvPr/>
          </p:nvSpPr>
          <p:spPr>
            <a:xfrm>
              <a:off x="2172614" y="12668099"/>
              <a:ext cx="5001768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亲身体验顶级智能体产品，洞察技术前沿</a:t>
              </a:r>
              <a:endParaRPr lang="en-US" sz="2000" dirty="0"/>
            </a:p>
          </p:txBody>
        </p:sp>
        <p:pic>
          <p:nvPicPr>
            <p:cNvPr id="85" name="Image 11" descr="preencoded.png"/>
            <p:cNvPicPr>
              <a:picLocks noChangeAspect="1"/>
            </p:cNvPicPr>
            <p:nvPr/>
          </p:nvPicPr>
          <p:blipFill>
            <a:blip r:embed="rId14"/>
            <a:srcRect t="-180" b="-180"/>
            <a:stretch/>
          </p:blipFill>
          <p:spPr>
            <a:xfrm>
              <a:off x="12953391" y="12459615"/>
              <a:ext cx="380390" cy="305410"/>
            </a:xfrm>
            <a:prstGeom prst="rect">
              <a:avLst/>
            </a:prstGeom>
          </p:spPr>
        </p:pic>
        <p:sp>
          <p:nvSpPr>
            <p:cNvPr id="86" name="Text 72"/>
            <p:cNvSpPr txBox="1"/>
            <p:nvPr/>
          </p:nvSpPr>
          <p:spPr>
            <a:xfrm>
              <a:off x="13754404" y="12231014"/>
              <a:ext cx="3600908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b="1" dirty="0">
                  <a:solidFill>
                    <a:srgbClr val="FF0000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智能体企业沙盘共创演练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 73"/>
            <p:cNvSpPr txBox="1"/>
            <p:nvPr/>
          </p:nvSpPr>
          <p:spPr>
            <a:xfrm>
              <a:off x="13754405" y="12668099"/>
              <a:ext cx="5535778" cy="32552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4B5563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实战模拟与共创演练，掌握企业转型关键技能</a:t>
              </a:r>
              <a:endParaRPr lang="en-US" sz="2000" dirty="0"/>
            </a:p>
          </p:txBody>
        </p:sp>
        <p:sp>
          <p:nvSpPr>
            <p:cNvPr id="88" name="Shape 74"/>
            <p:cNvSpPr/>
            <p:nvPr/>
          </p:nvSpPr>
          <p:spPr>
            <a:xfrm>
              <a:off x="762610" y="13602615"/>
              <a:ext cx="22860000" cy="1029614"/>
            </a:xfrm>
            <a:prstGeom prst="roundRect">
              <a:avLst>
                <a:gd name="adj" fmla="val 26314"/>
              </a:avLst>
            </a:prstGeom>
            <a:solidFill>
              <a:srgbClr val="EFF6FF"/>
            </a:solidFill>
            <a:ln w="12700">
              <a:solidFill>
                <a:srgbClr val="BFDBFE"/>
              </a:solidFill>
              <a:prstDash val="solid"/>
            </a:ln>
          </p:spPr>
          <p:txBody>
            <a:bodyPr/>
            <a:lstStyle/>
            <a:p>
              <a:endParaRPr lang="zh-CN" altLang="en-US" sz="4800"/>
            </a:p>
          </p:txBody>
        </p:sp>
        <p:sp>
          <p:nvSpPr>
            <p:cNvPr id="89" name="Text 75"/>
            <p:cNvSpPr txBox="1"/>
            <p:nvPr/>
          </p:nvSpPr>
          <p:spPr>
            <a:xfrm>
              <a:off x="1086309" y="13926312"/>
              <a:ext cx="13611758" cy="3822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l"/>
              <a:r>
                <a:rPr lang="en-US" sz="2000" dirty="0">
                  <a:solidFill>
                    <a:srgbClr val="1E40AF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课程价值： 行业深度认知解读，实战战略方法论落地路径，独家干货分享，助您抓住智能体AI时代企业跃迁的先机</a:t>
              </a:r>
              <a:endParaRPr lang="en-US" sz="2000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0a0f79a-1b95-40aa-b523-c66e258befad"/>
  <p:tag name="COMMONDATA" val="eyJoZGlkIjoiNmY0ODZmOGE1YmFmMzVjMDc1MGNjYmRjY2Y3YTMxZWUifQ=="/>
</p:tagLst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/>
      <a:bodyPr vert="horz" wrap="square" lIns="0" tIns="31115" rIns="0" bIns="0" spcCol="360000" rtlCol="0">
        <a:spAutoFit/>
      </a:bodyPr>
      <a:lstStyle>
        <a:defPPr marL="12700" marR="5080" indent="373380" algn="l">
          <a:lnSpc>
            <a:spcPts val="1950"/>
          </a:lnSpc>
          <a:spcBef>
            <a:spcPts val="245"/>
          </a:spcBef>
          <a:defRPr sz="4000" b="1" dirty="0" smtClean="0">
            <a:solidFill>
              <a:schemeClr val="accent1">
                <a:lumMod val="7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29157</TotalTime>
  <Words>204</Words>
  <Application>Microsoft Macintosh PowerPoint</Application>
  <PresentationFormat>自定义</PresentationFormat>
  <Paragraphs>55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华文楷体</vt:lpstr>
      <vt:lpstr>Microsoft YaHei</vt:lpstr>
      <vt:lpstr>Inter</vt:lpstr>
      <vt:lpstr>Source Han Sans CN</vt:lpstr>
      <vt:lpstr>Source Han Sans CN Bold</vt:lpstr>
      <vt:lpstr>Source Han Sans CN Regular</vt:lpstr>
      <vt:lpstr>Corbel</vt:lpstr>
      <vt:lpstr>Helvetica</vt:lpstr>
      <vt:lpstr>Helvetica Neue</vt:lpstr>
      <vt:lpstr>Helvetica Neue Medium</vt:lpstr>
      <vt:lpstr>Black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JImmy Shi</cp:lastModifiedBy>
  <cp:revision>165</cp:revision>
  <dcterms:created xsi:type="dcterms:W3CDTF">2024-11-19T03:31:02Z</dcterms:created>
  <dcterms:modified xsi:type="dcterms:W3CDTF">2025-09-27T05:33:01Z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928B02752541DCD5A55DF4642BF0BB1A_42</vt:lpwstr>
  </property>
  <property fmtid="{D5CDD505-2E9C-101B-9397-08002B2CF9AE}" pid="3" name="KSOProductBuildVer">
    <vt:lpwstr>2052-6.10.1.8873</vt:lpwstr>
  </property>
</Properties>
</file>