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10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05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一些文字和图案&#10;&#10;描述已自动生成">
            <a:extLst>
              <a:ext uri="{FF2B5EF4-FFF2-40B4-BE49-F238E27FC236}">
                <a16:creationId xmlns:a16="http://schemas.microsoft.com/office/drawing/2014/main" id="{50C537F4-27FA-7CC5-5A61-AB222CC301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27.png"/><Relationship Id="rId10" Type="http://schemas.openxmlformats.org/officeDocument/2006/relationships/image" Target="../media/image31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Shape 3"/>
          <p:cNvSpPr/>
          <p:nvPr/>
        </p:nvSpPr>
        <p:spPr>
          <a:xfrm>
            <a:off x="381305" y="609905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1064" r="-1064"/>
          <a:stretch/>
        </p:blipFill>
        <p:spPr>
          <a:xfrm>
            <a:off x="461772" y="714146"/>
            <a:ext cx="219456" cy="171907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0673791" y="466344"/>
            <a:ext cx="1243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 市场规模</a:t>
            </a:r>
            <a:endParaRPr lang="en-US" sz="1000" dirty="0"/>
          </a:p>
        </p:txBody>
      </p:sp>
      <p:sp>
        <p:nvSpPr>
          <p:cNvPr id="8" name="Text 5"/>
          <p:cNvSpPr txBox="1"/>
          <p:nvPr/>
        </p:nvSpPr>
        <p:spPr>
          <a:xfrm>
            <a:off x="10588752" y="657454"/>
            <a:ext cx="1400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$15B+ ARR</a:t>
            </a:r>
            <a:endParaRPr lang="en-US" sz="1800" dirty="0"/>
          </a:p>
        </p:txBody>
      </p:sp>
      <p:sp>
        <p:nvSpPr>
          <p:cNvPr id="9" name="Text 6"/>
          <p:cNvSpPr txBox="1"/>
          <p:nvPr/>
        </p:nvSpPr>
        <p:spPr>
          <a:xfrm>
            <a:off x="9498787" y="961949"/>
            <a:ext cx="24149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CAGR 43.8% | 预计2034年达$196.6B</a:t>
            </a:r>
            <a:endParaRPr lang="en-US" sz="1000" dirty="0"/>
          </a:p>
        </p:txBody>
      </p:sp>
      <p:sp>
        <p:nvSpPr>
          <p:cNvPr id="10" name="Text 7"/>
          <p:cNvSpPr txBox="1"/>
          <p:nvPr/>
        </p:nvSpPr>
        <p:spPr>
          <a:xfrm>
            <a:off x="381305" y="14666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演示主题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381305" y="2781605"/>
            <a:ext cx="18955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NATIVE团队四大特征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381305" y="1714500"/>
            <a:ext cx="592531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打造AI原生团队 — 智能体企业的灵魂</a:t>
            </a:r>
            <a:endParaRPr lang="en-US" sz="2700" dirty="0"/>
          </a:p>
        </p:txBody>
      </p:sp>
      <p:sp>
        <p:nvSpPr>
          <p:cNvPr id="13" name="Text 10"/>
          <p:cNvSpPr txBox="1"/>
          <p:nvPr/>
        </p:nvSpPr>
        <p:spPr>
          <a:xfrm>
            <a:off x="381305" y="2210105"/>
            <a:ext cx="3620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Native团队画像与传统团队的对比分析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381305" y="304769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2"/>
          <p:cNvSpPr/>
          <p:nvPr/>
        </p:nvSpPr>
        <p:spPr>
          <a:xfrm>
            <a:off x="3276295" y="304769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3"/>
          <p:cNvSpPr/>
          <p:nvPr/>
        </p:nvSpPr>
        <p:spPr>
          <a:xfrm>
            <a:off x="9068105" y="304769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4"/>
          <p:cNvSpPr/>
          <p:nvPr/>
        </p:nvSpPr>
        <p:spPr>
          <a:xfrm>
            <a:off x="543154" y="3209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4"/>
          <a:srcRect l="-760" r="-760"/>
          <a:stretch/>
        </p:blipFill>
        <p:spPr>
          <a:xfrm>
            <a:off x="657454" y="3314700"/>
            <a:ext cx="152705" cy="171907"/>
          </a:xfrm>
          <a:prstGeom prst="rect">
            <a:avLst/>
          </a:prstGeom>
        </p:spPr>
      </p:pic>
      <p:sp>
        <p:nvSpPr>
          <p:cNvPr id="19" name="Shape 15"/>
          <p:cNvSpPr/>
          <p:nvPr/>
        </p:nvSpPr>
        <p:spPr>
          <a:xfrm>
            <a:off x="6172200" y="3047695"/>
            <a:ext cx="2743200" cy="1200607"/>
          </a:xfrm>
          <a:prstGeom prst="roundRect">
            <a:avLst>
              <a:gd name="adj" fmla="val 48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Shape 16"/>
          <p:cNvSpPr/>
          <p:nvPr/>
        </p:nvSpPr>
        <p:spPr>
          <a:xfrm>
            <a:off x="3438144" y="3209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Shape 17"/>
          <p:cNvSpPr/>
          <p:nvPr/>
        </p:nvSpPr>
        <p:spPr>
          <a:xfrm>
            <a:off x="6334049" y="3209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" name="Shape 18"/>
          <p:cNvSpPr/>
          <p:nvPr/>
        </p:nvSpPr>
        <p:spPr>
          <a:xfrm>
            <a:off x="9229954" y="3209544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19"/>
          <p:cNvSpPr txBox="1"/>
          <p:nvPr/>
        </p:nvSpPr>
        <p:spPr>
          <a:xfrm>
            <a:off x="1037844" y="33055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AI信仰创始人</a:t>
            </a:r>
            <a:endParaRPr lang="en-US" sz="1200" dirty="0"/>
          </a:p>
        </p:txBody>
      </p:sp>
      <p:sp>
        <p:nvSpPr>
          <p:cNvPr id="24" name="Text 20"/>
          <p:cNvSpPr txBox="1"/>
          <p:nvPr/>
        </p:nvSpPr>
        <p:spPr>
          <a:xfrm>
            <a:off x="3933749" y="330555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AI深度协作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543154" y="3715207"/>
            <a:ext cx="25200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全栈Builder，追求Slope/Velocity，小而快团队</a:t>
            </a:r>
            <a:endParaRPr lang="en-US" sz="1000" dirty="0"/>
          </a:p>
        </p:txBody>
      </p:sp>
      <p:pic>
        <p:nvPicPr>
          <p:cNvPr id="26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543300" y="3314700"/>
            <a:ext cx="171907" cy="171907"/>
          </a:xfrm>
          <a:prstGeom prst="rect">
            <a:avLst/>
          </a:prstGeom>
        </p:spPr>
      </p:pic>
      <p:sp>
        <p:nvSpPr>
          <p:cNvPr id="27" name="Text 22"/>
          <p:cNvSpPr txBox="1"/>
          <p:nvPr/>
        </p:nvSpPr>
        <p:spPr>
          <a:xfrm>
            <a:off x="6829654" y="330555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</a:t>
            </a:r>
            <a:endParaRPr lang="en-US" sz="1200" dirty="0"/>
          </a:p>
        </p:txBody>
      </p:sp>
      <p:sp>
        <p:nvSpPr>
          <p:cNvPr id="28" name="Text 23"/>
          <p:cNvSpPr txBox="1"/>
          <p:nvPr/>
        </p:nvSpPr>
        <p:spPr>
          <a:xfrm>
            <a:off x="3438144" y="3715207"/>
            <a:ext cx="24432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AI工具成为团队成员，Pro级协作而非简单问答</a:t>
            </a:r>
            <a:endParaRPr lang="en-US" sz="1000" dirty="0"/>
          </a:p>
        </p:txBody>
      </p:sp>
      <p:pic>
        <p:nvPicPr>
          <p:cNvPr id="29" name="Image 3" descr="preencoded.png"/>
          <p:cNvPicPr>
            <a:picLocks noChangeAspect="1"/>
          </p:cNvPicPr>
          <p:nvPr/>
        </p:nvPicPr>
        <p:blipFill>
          <a:blip r:embed="rId6"/>
          <a:srcRect l="-1064" r="-1064"/>
          <a:stretch/>
        </p:blipFill>
        <p:spPr>
          <a:xfrm>
            <a:off x="6415430" y="3314700"/>
            <a:ext cx="219456" cy="171907"/>
          </a:xfrm>
          <a:prstGeom prst="rect">
            <a:avLst/>
          </a:prstGeom>
        </p:spPr>
      </p:pic>
      <p:sp>
        <p:nvSpPr>
          <p:cNvPr id="30" name="Text 24"/>
          <p:cNvSpPr txBox="1"/>
          <p:nvPr/>
        </p:nvSpPr>
        <p:spPr>
          <a:xfrm>
            <a:off x="6334049" y="3715207"/>
            <a:ext cx="24816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构建Agent生态，实现价值指数级跃迁与复利效应</a:t>
            </a:r>
            <a:endParaRPr lang="en-US" sz="1000" dirty="0"/>
          </a:p>
        </p:txBody>
      </p:sp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9334195" y="3314700"/>
            <a:ext cx="171907" cy="171907"/>
          </a:xfrm>
          <a:prstGeom prst="rect">
            <a:avLst/>
          </a:prstGeom>
        </p:spPr>
      </p:pic>
      <p:sp>
        <p:nvSpPr>
          <p:cNvPr id="32" name="Text 25"/>
          <p:cNvSpPr txBox="1"/>
          <p:nvPr/>
        </p:nvSpPr>
        <p:spPr>
          <a:xfrm>
            <a:off x="9724644" y="3305556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爆发式增长</a:t>
            </a:r>
            <a:endParaRPr lang="en-US" sz="1200" dirty="0"/>
          </a:p>
        </p:txBody>
      </p:sp>
      <p:sp>
        <p:nvSpPr>
          <p:cNvPr id="33" name="Text 26"/>
          <p:cNvSpPr txBox="1"/>
          <p:nvPr/>
        </p:nvSpPr>
        <p:spPr>
          <a:xfrm>
            <a:off x="9229954" y="3715207"/>
            <a:ext cx="24249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100x年增长，RPE达$808K，7x更少员工实现4x更快增长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Text 1"/>
          <p:cNvSpPr txBox="1"/>
          <p:nvPr/>
        </p:nvSpPr>
        <p:spPr>
          <a:xfrm>
            <a:off x="228600" y="323698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认知高度决定起点</a:t>
            </a:r>
            <a:endParaRPr lang="en-US" sz="1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590702"/>
            <a:ext cx="7644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企业家在认知、方法论、自洽的实现路径程度决定起点高度</a:t>
            </a:r>
            <a:endParaRPr lang="en-US" sz="22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990295"/>
            <a:ext cx="49725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深层次认知模型：不只追求"快"，而是从"高度"审视智能体企业创新路径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161995" y="4401007"/>
            <a:ext cx="228600" cy="228600"/>
          </a:xfrm>
          <a:prstGeom prst="ellipse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 txBox="1"/>
          <p:nvPr/>
        </p:nvSpPr>
        <p:spPr>
          <a:xfrm>
            <a:off x="3247949" y="4414723"/>
            <a:ext cx="1673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5861304" y="3638398"/>
            <a:ext cx="228600" cy="228600"/>
          </a:xfrm>
          <a:prstGeom prst="ellipse">
            <a:avLst/>
          </a:prstGeom>
          <a:solidFill>
            <a:srgbClr val="F97316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9" name="Text 7"/>
          <p:cNvSpPr txBox="1"/>
          <p:nvPr/>
        </p:nvSpPr>
        <p:spPr>
          <a:xfrm>
            <a:off x="5933542" y="3653028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8560613" y="2876702"/>
            <a:ext cx="228600" cy="228600"/>
          </a:xfrm>
          <a:prstGeom prst="ellipse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 txBox="1"/>
          <p:nvPr/>
        </p:nvSpPr>
        <p:spPr>
          <a:xfrm>
            <a:off x="8631022" y="2890418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11259007" y="2115007"/>
            <a:ext cx="228600" cy="228600"/>
          </a:xfrm>
          <a:prstGeom prst="ellipse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Text 11"/>
          <p:cNvSpPr txBox="1"/>
          <p:nvPr/>
        </p:nvSpPr>
        <p:spPr>
          <a:xfrm>
            <a:off x="11328502" y="2128723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14" name="Shape 12"/>
          <p:cNvSpPr/>
          <p:nvPr/>
        </p:nvSpPr>
        <p:spPr>
          <a:xfrm>
            <a:off x="815645" y="3962095"/>
            <a:ext cx="2590495" cy="1047902"/>
          </a:xfrm>
          <a:prstGeom prst="roundRect">
            <a:avLst>
              <a:gd name="adj" fmla="val 6346"/>
            </a:avLst>
          </a:prstGeom>
          <a:solidFill>
            <a:srgbClr val="FEE2E2"/>
          </a:solidFill>
          <a:ln w="12700">
            <a:solidFill>
              <a:srgbClr val="EF4444"/>
            </a:solidFill>
            <a:prstDash val="solid"/>
          </a:ln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3"/>
          <p:cNvSpPr/>
          <p:nvPr/>
        </p:nvSpPr>
        <p:spPr>
          <a:xfrm>
            <a:off x="1014984" y="3857854"/>
            <a:ext cx="571500" cy="209398"/>
          </a:xfrm>
          <a:prstGeom prst="roundRect">
            <a:avLst>
              <a:gd name="adj" fmla="val 238189"/>
            </a:avLst>
          </a:prstGeom>
          <a:solidFill>
            <a:srgbClr val="EF4444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4"/>
          <p:cNvSpPr txBox="1"/>
          <p:nvPr/>
        </p:nvSpPr>
        <p:spPr>
          <a:xfrm>
            <a:off x="1110996" y="3886200"/>
            <a:ext cx="4672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1</a:t>
            </a:r>
            <a:endParaRPr lang="en-US" sz="900" dirty="0"/>
          </a:p>
        </p:txBody>
      </p:sp>
      <p:sp>
        <p:nvSpPr>
          <p:cNvPr id="17" name="Text 15"/>
          <p:cNvSpPr txBox="1"/>
          <p:nvPr/>
        </p:nvSpPr>
        <p:spPr>
          <a:xfrm>
            <a:off x="939089" y="4229100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先下场再说</a:t>
            </a:r>
            <a:endParaRPr lang="en-US" sz="1300" dirty="0"/>
          </a:p>
        </p:txBody>
      </p:sp>
      <p:sp>
        <p:nvSpPr>
          <p:cNvPr id="18" name="Text 16"/>
          <p:cNvSpPr txBox="1"/>
          <p:nvPr/>
        </p:nvSpPr>
        <p:spPr>
          <a:xfrm>
            <a:off x="939089" y="4515307"/>
            <a:ext cx="23673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行动优先，无明确方法论支撑，试错为主，边实践边认知，摸索性前进</a:t>
            </a:r>
            <a:endParaRPr lang="en-US" sz="1000" dirty="0"/>
          </a:p>
        </p:txBody>
      </p:sp>
      <p:sp>
        <p:nvSpPr>
          <p:cNvPr id="19" name="Shape 17"/>
          <p:cNvSpPr/>
          <p:nvPr/>
        </p:nvSpPr>
        <p:spPr>
          <a:xfrm>
            <a:off x="3514039" y="3010205"/>
            <a:ext cx="2590495" cy="1238098"/>
          </a:xfrm>
          <a:prstGeom prst="roundRect">
            <a:avLst>
              <a:gd name="adj" fmla="val 4545"/>
            </a:avLst>
          </a:prstGeom>
          <a:solidFill>
            <a:srgbClr val="FFEDD5"/>
          </a:solidFill>
          <a:ln w="12700">
            <a:solidFill>
              <a:srgbClr val="F97316"/>
            </a:solidFill>
            <a:prstDash val="solid"/>
          </a:ln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0" name="Shape 18"/>
          <p:cNvSpPr/>
          <p:nvPr/>
        </p:nvSpPr>
        <p:spPr>
          <a:xfrm>
            <a:off x="3714293" y="2905049"/>
            <a:ext cx="590702" cy="209398"/>
          </a:xfrm>
          <a:prstGeom prst="roundRect">
            <a:avLst>
              <a:gd name="adj" fmla="val 238189"/>
            </a:avLst>
          </a:prstGeom>
          <a:solidFill>
            <a:srgbClr val="F97316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19"/>
          <p:cNvSpPr txBox="1"/>
          <p:nvPr/>
        </p:nvSpPr>
        <p:spPr>
          <a:xfrm>
            <a:off x="3809390" y="2933395"/>
            <a:ext cx="486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2</a:t>
            </a:r>
            <a:endParaRPr lang="en-US" sz="900" dirty="0"/>
          </a:p>
        </p:txBody>
      </p:sp>
      <p:sp>
        <p:nvSpPr>
          <p:cNvPr id="22" name="Text 20"/>
          <p:cNvSpPr txBox="1"/>
          <p:nvPr/>
        </p:nvSpPr>
        <p:spPr>
          <a:xfrm>
            <a:off x="3638398" y="3276295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以做生意的思路下场</a:t>
            </a:r>
            <a:endParaRPr lang="en-US" sz="1300" dirty="0"/>
          </a:p>
        </p:txBody>
      </p:sp>
      <p:sp>
        <p:nvSpPr>
          <p:cNvPr id="23" name="Text 21"/>
          <p:cNvSpPr txBox="1"/>
          <p:nvPr/>
        </p:nvSpPr>
        <p:spPr>
          <a:xfrm>
            <a:off x="3638398" y="3562502"/>
            <a:ext cx="2367382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关注短期收入和市场反馈，能敏捷应对竞争，容易人格化竞争，专注商业模式验证</a:t>
            </a:r>
            <a:endParaRPr lang="en-US" sz="1000" dirty="0"/>
          </a:p>
        </p:txBody>
      </p:sp>
      <p:sp>
        <p:nvSpPr>
          <p:cNvPr id="24" name="Shape 22"/>
          <p:cNvSpPr/>
          <p:nvPr/>
        </p:nvSpPr>
        <p:spPr>
          <a:xfrm>
            <a:off x="6213348" y="2438705"/>
            <a:ext cx="2590495" cy="1047902"/>
          </a:xfrm>
          <a:prstGeom prst="roundRect">
            <a:avLst>
              <a:gd name="adj" fmla="val 6346"/>
            </a:avLst>
          </a:prstGeom>
          <a:solidFill>
            <a:srgbClr val="D1FAE5"/>
          </a:solidFill>
          <a:ln w="12700">
            <a:solidFill>
              <a:srgbClr val="10B981"/>
            </a:solidFill>
            <a:prstDash val="solid"/>
          </a:ln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5" name="Shape 23"/>
          <p:cNvSpPr/>
          <p:nvPr/>
        </p:nvSpPr>
        <p:spPr>
          <a:xfrm>
            <a:off x="6413602" y="2333549"/>
            <a:ext cx="590702" cy="209398"/>
          </a:xfrm>
          <a:prstGeom prst="roundRect">
            <a:avLst>
              <a:gd name="adj" fmla="val 238189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" name="Text 24"/>
          <p:cNvSpPr txBox="1"/>
          <p:nvPr/>
        </p:nvSpPr>
        <p:spPr>
          <a:xfrm>
            <a:off x="6508699" y="2361895"/>
            <a:ext cx="4864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3</a:t>
            </a:r>
            <a:endParaRPr lang="en-US" sz="900" dirty="0"/>
          </a:p>
        </p:txBody>
      </p:sp>
      <p:sp>
        <p:nvSpPr>
          <p:cNvPr id="27" name="Text 25"/>
          <p:cNvSpPr txBox="1"/>
          <p:nvPr/>
        </p:nvSpPr>
        <p:spPr>
          <a:xfrm>
            <a:off x="6336792" y="2704795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自洽框架化差异化商业化</a:t>
            </a:r>
            <a:endParaRPr lang="en-US" sz="1300" dirty="0"/>
          </a:p>
        </p:txBody>
      </p:sp>
      <p:sp>
        <p:nvSpPr>
          <p:cNvPr id="28" name="Text 26"/>
          <p:cNvSpPr txBox="1"/>
          <p:nvPr/>
        </p:nvSpPr>
        <p:spPr>
          <a:xfrm>
            <a:off x="6336792" y="2991002"/>
            <a:ext cx="23673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系统化思维构建业务，结合框架与商业逻辑，在AI时代寻找差异化竞争优势</a:t>
            </a:r>
            <a:endParaRPr lang="en-US" sz="1000" dirty="0"/>
          </a:p>
        </p:txBody>
      </p:sp>
      <p:sp>
        <p:nvSpPr>
          <p:cNvPr id="29" name="Shape 27"/>
          <p:cNvSpPr/>
          <p:nvPr/>
        </p:nvSpPr>
        <p:spPr>
          <a:xfrm>
            <a:off x="8912657" y="1676095"/>
            <a:ext cx="2590495" cy="1047902"/>
          </a:xfrm>
          <a:prstGeom prst="roundRect">
            <a:avLst>
              <a:gd name="adj" fmla="val 6346"/>
            </a:avLst>
          </a:prstGeom>
          <a:solidFill>
            <a:srgbClr val="DBEAFE"/>
          </a:solidFill>
          <a:ln w="12700">
            <a:solidFill>
              <a:srgbClr val="3B82F6"/>
            </a:solidFill>
            <a:prstDash val="solid"/>
          </a:ln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0" name="Shape 28"/>
          <p:cNvSpPr/>
          <p:nvPr/>
        </p:nvSpPr>
        <p:spPr>
          <a:xfrm>
            <a:off x="9111996" y="1571854"/>
            <a:ext cx="599846" cy="209398"/>
          </a:xfrm>
          <a:prstGeom prst="roundRect">
            <a:avLst>
              <a:gd name="adj" fmla="val 238189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1" name="Text 29"/>
          <p:cNvSpPr txBox="1"/>
          <p:nvPr/>
        </p:nvSpPr>
        <p:spPr>
          <a:xfrm>
            <a:off x="9207094" y="1600200"/>
            <a:ext cx="4956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4</a:t>
            </a:r>
            <a:endParaRPr lang="en-US" sz="900" dirty="0"/>
          </a:p>
        </p:txBody>
      </p:sp>
      <p:sp>
        <p:nvSpPr>
          <p:cNvPr id="32" name="Text 30"/>
          <p:cNvSpPr txBox="1"/>
          <p:nvPr/>
        </p:nvSpPr>
        <p:spPr>
          <a:xfrm>
            <a:off x="9036101" y="1943100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自洽的星辰大海</a:t>
            </a:r>
            <a:endParaRPr lang="en-US" sz="1300" dirty="0"/>
          </a:p>
        </p:txBody>
      </p:sp>
      <p:sp>
        <p:nvSpPr>
          <p:cNvPr id="33" name="Text 31"/>
          <p:cNvSpPr txBox="1"/>
          <p:nvPr/>
        </p:nvSpPr>
        <p:spPr>
          <a:xfrm>
            <a:off x="9036101" y="2229307"/>
            <a:ext cx="23673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宏大愿景与系统化执行力并重，通过AI智能体重塑行业，团队文化高度自洽</a:t>
            </a:r>
            <a:endParaRPr lang="en-US" sz="1000" dirty="0"/>
          </a:p>
        </p:txBody>
      </p:sp>
      <p:sp>
        <p:nvSpPr>
          <p:cNvPr id="34" name="Shape 32"/>
          <p:cNvSpPr/>
          <p:nvPr/>
        </p:nvSpPr>
        <p:spPr>
          <a:xfrm>
            <a:off x="228600" y="5352898"/>
            <a:ext cx="5790895" cy="571500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5" name="Shape 33"/>
          <p:cNvSpPr/>
          <p:nvPr/>
        </p:nvSpPr>
        <p:spPr>
          <a:xfrm>
            <a:off x="228600" y="5352898"/>
            <a:ext cx="38405" cy="57150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6" name="Shape 34"/>
          <p:cNvSpPr/>
          <p:nvPr/>
        </p:nvSpPr>
        <p:spPr>
          <a:xfrm>
            <a:off x="228600" y="6038698"/>
            <a:ext cx="5790895" cy="571500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7" name="Shape 35"/>
          <p:cNvSpPr/>
          <p:nvPr/>
        </p:nvSpPr>
        <p:spPr>
          <a:xfrm>
            <a:off x="228600" y="6038698"/>
            <a:ext cx="38405" cy="57150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8" name="Shape 36"/>
          <p:cNvSpPr/>
          <p:nvPr/>
        </p:nvSpPr>
        <p:spPr>
          <a:xfrm>
            <a:off x="6172200" y="5352898"/>
            <a:ext cx="5790895" cy="571500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9" name="Shape 37"/>
          <p:cNvSpPr/>
          <p:nvPr/>
        </p:nvSpPr>
        <p:spPr>
          <a:xfrm>
            <a:off x="6172200" y="5352898"/>
            <a:ext cx="38405" cy="57150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0" name="Shape 38"/>
          <p:cNvSpPr/>
          <p:nvPr/>
        </p:nvSpPr>
        <p:spPr>
          <a:xfrm>
            <a:off x="6172200" y="6038698"/>
            <a:ext cx="5790895" cy="571500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1" name="Shape 39"/>
          <p:cNvSpPr/>
          <p:nvPr/>
        </p:nvSpPr>
        <p:spPr>
          <a:xfrm>
            <a:off x="6172200" y="6038698"/>
            <a:ext cx="38405" cy="57150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2" name="Text 40"/>
          <p:cNvSpPr txBox="1"/>
          <p:nvPr/>
        </p:nvSpPr>
        <p:spPr>
          <a:xfrm>
            <a:off x="381305" y="544799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认知决定高度</a:t>
            </a:r>
            <a:endParaRPr lang="en-US" sz="1200" dirty="0"/>
          </a:p>
        </p:txBody>
      </p:sp>
      <p:sp>
        <p:nvSpPr>
          <p:cNvPr id="43" name="Text 41"/>
          <p:cNvSpPr txBox="1"/>
          <p:nvPr/>
        </p:nvSpPr>
        <p:spPr>
          <a:xfrm>
            <a:off x="381305" y="6133795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方法论影响路径</a:t>
            </a:r>
            <a:endParaRPr lang="en-US" sz="1200" dirty="0"/>
          </a:p>
        </p:txBody>
      </p:sp>
      <p:sp>
        <p:nvSpPr>
          <p:cNvPr id="44" name="Text 42"/>
          <p:cNvSpPr txBox="1"/>
          <p:nvPr/>
        </p:nvSpPr>
        <p:spPr>
          <a:xfrm>
            <a:off x="6324905" y="544799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自洽性决定可持续性</a:t>
            </a:r>
            <a:endParaRPr lang="en-US" sz="1200" dirty="0"/>
          </a:p>
        </p:txBody>
      </p:sp>
      <p:sp>
        <p:nvSpPr>
          <p:cNvPr id="45" name="Text 43"/>
          <p:cNvSpPr txBox="1"/>
          <p:nvPr/>
        </p:nvSpPr>
        <p:spPr>
          <a:xfrm>
            <a:off x="6324905" y="613379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AI原生团队层次跃迁</a:t>
            </a:r>
            <a:endParaRPr lang="en-US" sz="1200" dirty="0"/>
          </a:p>
        </p:txBody>
      </p:sp>
      <p:sp>
        <p:nvSpPr>
          <p:cNvPr id="46" name="Text 44"/>
          <p:cNvSpPr txBox="1"/>
          <p:nvPr/>
        </p:nvSpPr>
        <p:spPr>
          <a:xfrm>
            <a:off x="381305" y="5667451"/>
            <a:ext cx="4234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创始人对AI的认知深度决定企业起点层级，高维度认知避免低水平重复</a:t>
            </a:r>
            <a:endParaRPr lang="en-US" sz="1000" dirty="0"/>
          </a:p>
        </p:txBody>
      </p:sp>
      <p:sp>
        <p:nvSpPr>
          <p:cNvPr id="47" name="Text 45"/>
          <p:cNvSpPr txBox="1"/>
          <p:nvPr/>
        </p:nvSpPr>
        <p:spPr>
          <a:xfrm>
            <a:off x="381305" y="6353251"/>
            <a:ext cx="3700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系统化方法论能避免低水平重复试错，加速企业穿越低效区间</a:t>
            </a:r>
            <a:endParaRPr lang="en-US" sz="1000" dirty="0"/>
          </a:p>
        </p:txBody>
      </p:sp>
      <p:sp>
        <p:nvSpPr>
          <p:cNvPr id="48" name="Text 46"/>
          <p:cNvSpPr txBox="1"/>
          <p:nvPr/>
        </p:nvSpPr>
        <p:spPr>
          <a:xfrm>
            <a:off x="6324905" y="5667451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战略自洽性保持方向一致，避免内耗与路径依赖错误</a:t>
            </a:r>
            <a:endParaRPr lang="en-US" sz="1000" dirty="0"/>
          </a:p>
        </p:txBody>
      </p:sp>
      <p:sp>
        <p:nvSpPr>
          <p:cNvPr id="49" name="Text 47"/>
          <p:cNvSpPr txBox="1"/>
          <p:nvPr/>
        </p:nvSpPr>
        <p:spPr>
          <a:xfrm>
            <a:off x="6324905" y="6353251"/>
            <a:ext cx="4433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真正的AI原生团队起点应在Level 3-4，从高维度思考决定了成功的天花板</a:t>
            </a:r>
            <a:endParaRPr lang="en-US" sz="1000" dirty="0"/>
          </a:p>
        </p:txBody>
      </p:sp>
      <p:sp>
        <p:nvSpPr>
          <p:cNvPr id="50" name="Shape 48"/>
          <p:cNvSpPr/>
          <p:nvPr/>
        </p:nvSpPr>
        <p:spPr>
          <a:xfrm>
            <a:off x="3080614" y="4943246"/>
            <a:ext cx="1524305" cy="19202"/>
          </a:xfrm>
          <a:prstGeom prst="rect">
            <a:avLst/>
          </a:prstGeom>
          <a:solidFill>
            <a:srgbClr val="9CA3A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1" name="Shape 49"/>
          <p:cNvSpPr/>
          <p:nvPr/>
        </p:nvSpPr>
        <p:spPr>
          <a:xfrm>
            <a:off x="5779922" y="4181551"/>
            <a:ext cx="1524305" cy="19202"/>
          </a:xfrm>
          <a:prstGeom prst="rect">
            <a:avLst/>
          </a:prstGeom>
          <a:solidFill>
            <a:srgbClr val="9CA3A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" name="Shape 50"/>
          <p:cNvSpPr/>
          <p:nvPr/>
        </p:nvSpPr>
        <p:spPr>
          <a:xfrm>
            <a:off x="8479231" y="3418942"/>
            <a:ext cx="1524305" cy="19202"/>
          </a:xfrm>
          <a:prstGeom prst="rect">
            <a:avLst/>
          </a:prstGeom>
          <a:solidFill>
            <a:srgbClr val="9CA3AF"/>
          </a:solidFill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381305" y="457200"/>
            <a:ext cx="11430000" cy="1218895"/>
          </a:xfrm>
          <a:prstGeom prst="roundRect">
            <a:avLst>
              <a:gd name="adj" fmla="val 4689"/>
            </a:avLst>
          </a:prstGeom>
          <a:solidFill>
            <a:srgbClr val="FFFFFF">
              <a:alpha val="8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Text 2"/>
          <p:cNvSpPr txBox="1"/>
          <p:nvPr/>
        </p:nvSpPr>
        <p:spPr>
          <a:xfrm>
            <a:off x="495605" y="5907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演示概览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495605" y="875995"/>
            <a:ext cx="493958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打造AI原生团队 — 智能体企业的灵魂</a:t>
            </a:r>
            <a:endParaRPr lang="en-US" sz="2200" dirty="0"/>
          </a:p>
        </p:txBody>
      </p:sp>
      <p:sp>
        <p:nvSpPr>
          <p:cNvPr id="6" name="Text 4"/>
          <p:cNvSpPr txBox="1"/>
          <p:nvPr/>
        </p:nvSpPr>
        <p:spPr>
          <a:xfrm>
            <a:off x="495605" y="1324051"/>
            <a:ext cx="4758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从创始人特质到组织变革，从产品形态到增长模式的深度解析</a:t>
            </a:r>
            <a:endParaRPr lang="en-US" sz="1300" dirty="0"/>
          </a:p>
        </p:txBody>
      </p:sp>
      <p:sp>
        <p:nvSpPr>
          <p:cNvPr id="7" name="Text 5"/>
          <p:cNvSpPr txBox="1"/>
          <p:nvPr/>
        </p:nvSpPr>
        <p:spPr>
          <a:xfrm>
            <a:off x="381305" y="1848002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本演示回答的核心问题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248095" y="184800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381305" y="2133295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8"/>
          <p:cNvSpPr/>
          <p:nvPr/>
        </p:nvSpPr>
        <p:spPr>
          <a:xfrm>
            <a:off x="381305" y="2133295"/>
            <a:ext cx="38405" cy="49560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9"/>
          <p:cNvSpPr/>
          <p:nvPr/>
        </p:nvSpPr>
        <p:spPr>
          <a:xfrm>
            <a:off x="381305" y="2762402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10"/>
          <p:cNvSpPr/>
          <p:nvPr/>
        </p:nvSpPr>
        <p:spPr>
          <a:xfrm>
            <a:off x="381305" y="2762402"/>
            <a:ext cx="38405" cy="49560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1"/>
          <p:cNvSpPr/>
          <p:nvPr/>
        </p:nvSpPr>
        <p:spPr>
          <a:xfrm>
            <a:off x="381305" y="3390595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Shape 12"/>
          <p:cNvSpPr/>
          <p:nvPr/>
        </p:nvSpPr>
        <p:spPr>
          <a:xfrm>
            <a:off x="381305" y="3390595"/>
            <a:ext cx="38405" cy="49560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3"/>
          <p:cNvSpPr/>
          <p:nvPr/>
        </p:nvSpPr>
        <p:spPr>
          <a:xfrm>
            <a:off x="381305" y="4019702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4"/>
          <p:cNvSpPr/>
          <p:nvPr/>
        </p:nvSpPr>
        <p:spPr>
          <a:xfrm>
            <a:off x="381305" y="4019702"/>
            <a:ext cx="38405" cy="49560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5"/>
          <p:cNvSpPr/>
          <p:nvPr/>
        </p:nvSpPr>
        <p:spPr>
          <a:xfrm>
            <a:off x="381305" y="4647895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6"/>
          <p:cNvSpPr/>
          <p:nvPr/>
        </p:nvSpPr>
        <p:spPr>
          <a:xfrm>
            <a:off x="381305" y="4647895"/>
            <a:ext cx="38405" cy="49560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Shape 17"/>
          <p:cNvSpPr/>
          <p:nvPr/>
        </p:nvSpPr>
        <p:spPr>
          <a:xfrm>
            <a:off x="571500" y="2266798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Shape 18"/>
          <p:cNvSpPr/>
          <p:nvPr/>
        </p:nvSpPr>
        <p:spPr>
          <a:xfrm>
            <a:off x="571500" y="289590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Shape 19"/>
          <p:cNvSpPr/>
          <p:nvPr/>
        </p:nvSpPr>
        <p:spPr>
          <a:xfrm>
            <a:off x="571500" y="3524098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" name="Shape 20"/>
          <p:cNvSpPr/>
          <p:nvPr/>
        </p:nvSpPr>
        <p:spPr>
          <a:xfrm>
            <a:off x="571500" y="4153205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3" name="Shape 21"/>
          <p:cNvSpPr/>
          <p:nvPr/>
        </p:nvSpPr>
        <p:spPr>
          <a:xfrm>
            <a:off x="571500" y="4781398"/>
            <a:ext cx="228600" cy="228600"/>
          </a:xfrm>
          <a:prstGeom prst="ellipse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22"/>
          <p:cNvSpPr txBox="1"/>
          <p:nvPr/>
        </p:nvSpPr>
        <p:spPr>
          <a:xfrm>
            <a:off x="657454" y="2281428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643738" y="2909621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642823" y="3538728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27" name="Text 25"/>
          <p:cNvSpPr txBox="1"/>
          <p:nvPr/>
        </p:nvSpPr>
        <p:spPr>
          <a:xfrm>
            <a:off x="640994" y="4166921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28" name="Text 26"/>
          <p:cNvSpPr txBox="1"/>
          <p:nvPr/>
        </p:nvSpPr>
        <p:spPr>
          <a:xfrm>
            <a:off x="644652" y="4796028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000" dirty="0"/>
          </a:p>
        </p:txBody>
      </p:sp>
      <p:sp>
        <p:nvSpPr>
          <p:cNvPr id="29" name="Text 27"/>
          <p:cNvSpPr txBox="1"/>
          <p:nvPr/>
        </p:nvSpPr>
        <p:spPr>
          <a:xfrm>
            <a:off x="914400" y="2276856"/>
            <a:ext cx="32817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Native团队与传统团队有何根本区别？</a:t>
            </a:r>
            <a:endParaRPr lang="en-US" sz="1300" dirty="0"/>
          </a:p>
        </p:txBody>
      </p:sp>
      <p:sp>
        <p:nvSpPr>
          <p:cNvPr id="30" name="Text 28"/>
          <p:cNvSpPr txBox="1"/>
          <p:nvPr/>
        </p:nvSpPr>
        <p:spPr>
          <a:xfrm>
            <a:off x="914400" y="2905049"/>
            <a:ext cx="25959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如何构建真正的AI Native团队？</a:t>
            </a:r>
            <a:endParaRPr lang="en-US" sz="1300" dirty="0"/>
          </a:p>
        </p:txBody>
      </p:sp>
      <p:sp>
        <p:nvSpPr>
          <p:cNvPr id="31" name="Text 29"/>
          <p:cNvSpPr txBox="1"/>
          <p:nvPr/>
        </p:nvSpPr>
        <p:spPr>
          <a:xfrm>
            <a:off x="914400" y="3534156"/>
            <a:ext cx="24249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Native产品的本质是什么？</a:t>
            </a:r>
            <a:endParaRPr lang="en-US" sz="1300" dirty="0"/>
          </a:p>
        </p:txBody>
      </p:sp>
      <p:sp>
        <p:nvSpPr>
          <p:cNvPr id="32" name="Text 30"/>
          <p:cNvSpPr txBox="1"/>
          <p:nvPr/>
        </p:nvSpPr>
        <p:spPr>
          <a:xfrm>
            <a:off x="914400" y="4162349"/>
            <a:ext cx="32817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为什么AI Native公司能实现爆发式增长？</a:t>
            </a:r>
            <a:endParaRPr lang="en-US" sz="1300" dirty="0"/>
          </a:p>
        </p:txBody>
      </p:sp>
      <p:sp>
        <p:nvSpPr>
          <p:cNvPr id="33" name="Text 31"/>
          <p:cNvSpPr txBox="1"/>
          <p:nvPr/>
        </p:nvSpPr>
        <p:spPr>
          <a:xfrm>
            <a:off x="914400" y="4791456"/>
            <a:ext cx="30531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创始人认知如何决定AI企业起点高度？</a:t>
            </a:r>
            <a:endParaRPr lang="en-US" sz="1300" dirty="0"/>
          </a:p>
        </p:txBody>
      </p:sp>
      <p:sp>
        <p:nvSpPr>
          <p:cNvPr id="34" name="Shape 32"/>
          <p:cNvSpPr/>
          <p:nvPr/>
        </p:nvSpPr>
        <p:spPr>
          <a:xfrm>
            <a:off x="6248095" y="2133295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5" name="Shape 33"/>
          <p:cNvSpPr/>
          <p:nvPr/>
        </p:nvSpPr>
        <p:spPr>
          <a:xfrm>
            <a:off x="6248095" y="2133295"/>
            <a:ext cx="38405" cy="49560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6" name="Shape 34"/>
          <p:cNvSpPr/>
          <p:nvPr/>
        </p:nvSpPr>
        <p:spPr>
          <a:xfrm>
            <a:off x="6248095" y="2762402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7" name="Shape 35"/>
          <p:cNvSpPr/>
          <p:nvPr/>
        </p:nvSpPr>
        <p:spPr>
          <a:xfrm>
            <a:off x="6248095" y="2762402"/>
            <a:ext cx="38405" cy="49560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8" name="Shape 36"/>
          <p:cNvSpPr/>
          <p:nvPr/>
        </p:nvSpPr>
        <p:spPr>
          <a:xfrm>
            <a:off x="6248095" y="3390595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9" name="Shape 37"/>
          <p:cNvSpPr/>
          <p:nvPr/>
        </p:nvSpPr>
        <p:spPr>
          <a:xfrm>
            <a:off x="6248095" y="3390595"/>
            <a:ext cx="38405" cy="49560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0" name="Shape 38"/>
          <p:cNvSpPr/>
          <p:nvPr/>
        </p:nvSpPr>
        <p:spPr>
          <a:xfrm>
            <a:off x="6248095" y="4019702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1" name="Shape 39"/>
          <p:cNvSpPr/>
          <p:nvPr/>
        </p:nvSpPr>
        <p:spPr>
          <a:xfrm>
            <a:off x="6248095" y="4019702"/>
            <a:ext cx="38405" cy="49560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2" name="Shape 40"/>
          <p:cNvSpPr/>
          <p:nvPr/>
        </p:nvSpPr>
        <p:spPr>
          <a:xfrm>
            <a:off x="6248095" y="4647895"/>
            <a:ext cx="5562295" cy="495605"/>
          </a:xfrm>
          <a:prstGeom prst="rect">
            <a:avLst/>
          </a:prstGeom>
          <a:solidFill>
            <a:srgbClr val="F9FAFB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3" name="Shape 41"/>
          <p:cNvSpPr/>
          <p:nvPr/>
        </p:nvSpPr>
        <p:spPr>
          <a:xfrm>
            <a:off x="6248095" y="4647895"/>
            <a:ext cx="38405" cy="49560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4" name="Shape 42"/>
          <p:cNvSpPr/>
          <p:nvPr/>
        </p:nvSpPr>
        <p:spPr>
          <a:xfrm>
            <a:off x="6439205" y="2266798"/>
            <a:ext cx="228600" cy="228600"/>
          </a:xfrm>
          <a:prstGeom prst="ellipse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5" name="Shape 43"/>
          <p:cNvSpPr/>
          <p:nvPr/>
        </p:nvSpPr>
        <p:spPr>
          <a:xfrm>
            <a:off x="6439205" y="2895905"/>
            <a:ext cx="228600" cy="228600"/>
          </a:xfrm>
          <a:prstGeom prst="ellipse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6" name="Shape 44"/>
          <p:cNvSpPr/>
          <p:nvPr/>
        </p:nvSpPr>
        <p:spPr>
          <a:xfrm>
            <a:off x="6439205" y="3524098"/>
            <a:ext cx="228600" cy="228600"/>
          </a:xfrm>
          <a:prstGeom prst="ellipse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7" name="Shape 45"/>
          <p:cNvSpPr/>
          <p:nvPr/>
        </p:nvSpPr>
        <p:spPr>
          <a:xfrm>
            <a:off x="6439205" y="4153205"/>
            <a:ext cx="228600" cy="228600"/>
          </a:xfrm>
          <a:prstGeom prst="ellipse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8" name="Shape 46"/>
          <p:cNvSpPr/>
          <p:nvPr/>
        </p:nvSpPr>
        <p:spPr>
          <a:xfrm>
            <a:off x="6439205" y="4781398"/>
            <a:ext cx="228600" cy="228600"/>
          </a:xfrm>
          <a:prstGeom prst="ellipse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9" name="Text 47"/>
          <p:cNvSpPr txBox="1"/>
          <p:nvPr/>
        </p:nvSpPr>
        <p:spPr>
          <a:xfrm>
            <a:off x="6525158" y="2281428"/>
            <a:ext cx="157277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000" dirty="0"/>
          </a:p>
        </p:txBody>
      </p:sp>
      <p:sp>
        <p:nvSpPr>
          <p:cNvPr id="50" name="Text 48"/>
          <p:cNvSpPr txBox="1"/>
          <p:nvPr/>
        </p:nvSpPr>
        <p:spPr>
          <a:xfrm>
            <a:off x="6511442" y="2909621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000" dirty="0"/>
          </a:p>
        </p:txBody>
      </p:sp>
      <p:sp>
        <p:nvSpPr>
          <p:cNvPr id="51" name="Text 49"/>
          <p:cNvSpPr txBox="1"/>
          <p:nvPr/>
        </p:nvSpPr>
        <p:spPr>
          <a:xfrm>
            <a:off x="6510528" y="3538728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000" dirty="0"/>
          </a:p>
        </p:txBody>
      </p:sp>
      <p:sp>
        <p:nvSpPr>
          <p:cNvPr id="52" name="Text 50"/>
          <p:cNvSpPr txBox="1"/>
          <p:nvPr/>
        </p:nvSpPr>
        <p:spPr>
          <a:xfrm>
            <a:off x="6508699" y="4166921"/>
            <a:ext cx="195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000" dirty="0"/>
          </a:p>
        </p:txBody>
      </p:sp>
      <p:sp>
        <p:nvSpPr>
          <p:cNvPr id="53" name="Text 51"/>
          <p:cNvSpPr txBox="1"/>
          <p:nvPr/>
        </p:nvSpPr>
        <p:spPr>
          <a:xfrm>
            <a:off x="6512357" y="4796028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000" dirty="0"/>
          </a:p>
        </p:txBody>
      </p:sp>
      <p:sp>
        <p:nvSpPr>
          <p:cNvPr id="54" name="Text 52"/>
          <p:cNvSpPr txBox="1"/>
          <p:nvPr/>
        </p:nvSpPr>
        <p:spPr>
          <a:xfrm>
            <a:off x="6782105" y="2276856"/>
            <a:ext cx="25392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创始人AI信仰与全栈能力是基石</a:t>
            </a:r>
            <a:endParaRPr lang="en-US" sz="1300" dirty="0"/>
          </a:p>
        </p:txBody>
      </p:sp>
      <p:sp>
        <p:nvSpPr>
          <p:cNvPr id="55" name="Text 53"/>
          <p:cNvSpPr txBox="1"/>
          <p:nvPr/>
        </p:nvSpPr>
        <p:spPr>
          <a:xfrm>
            <a:off x="6782105" y="2905049"/>
            <a:ext cx="30623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AI是团队成员，需要Teammate式协作</a:t>
            </a:r>
            <a:endParaRPr lang="en-US" sz="1300" dirty="0"/>
          </a:p>
        </p:txBody>
      </p:sp>
      <p:sp>
        <p:nvSpPr>
          <p:cNvPr id="56" name="Text 54"/>
          <p:cNvSpPr txBox="1"/>
          <p:nvPr/>
        </p:nvSpPr>
        <p:spPr>
          <a:xfrm>
            <a:off x="6782105" y="3534156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智能体产品构建生态复利</a:t>
            </a:r>
            <a:endParaRPr lang="en-US" sz="1300" dirty="0"/>
          </a:p>
        </p:txBody>
      </p:sp>
      <p:sp>
        <p:nvSpPr>
          <p:cNvPr id="57" name="Text 55"/>
          <p:cNvSpPr txBox="1"/>
          <p:nvPr/>
        </p:nvSpPr>
        <p:spPr>
          <a:xfrm>
            <a:off x="6782105" y="4162349"/>
            <a:ext cx="21195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从Level 3-4认知高度出发</a:t>
            </a:r>
            <a:endParaRPr lang="en-US" sz="1300" dirty="0"/>
          </a:p>
        </p:txBody>
      </p:sp>
      <p:sp>
        <p:nvSpPr>
          <p:cNvPr id="58" name="Text 56"/>
          <p:cNvSpPr txBox="1"/>
          <p:nvPr/>
        </p:nvSpPr>
        <p:spPr>
          <a:xfrm>
            <a:off x="6782105" y="4791456"/>
            <a:ext cx="23865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实现1/10降本，4-7x效率提升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Text 1"/>
          <p:cNvSpPr txBox="1"/>
          <p:nvPr/>
        </p:nvSpPr>
        <p:spPr>
          <a:xfrm>
            <a:off x="381305" y="47640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政策与趋势分析</a:t>
            </a:r>
            <a:endParaRPr lang="en-US" sz="1200" dirty="0"/>
          </a:p>
        </p:txBody>
      </p:sp>
      <p:sp>
        <p:nvSpPr>
          <p:cNvPr id="4" name="Text 2"/>
          <p:cNvSpPr txBox="1"/>
          <p:nvPr/>
        </p:nvSpPr>
        <p:spPr>
          <a:xfrm>
            <a:off x="381305" y="761695"/>
            <a:ext cx="589147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从美国H1B政策改变看到未来人才需求的趋势</a:t>
            </a:r>
            <a:endParaRPr lang="en-US" sz="2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1209751"/>
            <a:ext cx="3729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全球智能经济下的人才结构转型与企业应对策略</a:t>
            </a:r>
            <a:endParaRPr lang="en-US" sz="13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1772107"/>
            <a:ext cx="15435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美国H1B新政策解析</a:t>
            </a:r>
            <a:endParaRPr lang="en-US" sz="1200" dirty="0"/>
          </a:p>
        </p:txBody>
      </p:sp>
      <p:sp>
        <p:nvSpPr>
          <p:cNvPr id="7" name="Text 5"/>
          <p:cNvSpPr txBox="1"/>
          <p:nvPr/>
        </p:nvSpPr>
        <p:spPr>
          <a:xfrm>
            <a:off x="6248095" y="1772107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未来人才需求趋势解读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81305" y="2057400"/>
            <a:ext cx="5562295" cy="1104595"/>
          </a:xfrm>
          <a:prstGeom prst="rect">
            <a:avLst/>
          </a:prstGeom>
          <a:solidFill>
            <a:srgbClr val="F9FAFB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9" name="Shape 7"/>
          <p:cNvSpPr/>
          <p:nvPr/>
        </p:nvSpPr>
        <p:spPr>
          <a:xfrm>
            <a:off x="381305" y="2057400"/>
            <a:ext cx="38405" cy="11045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0" name="Shape 8"/>
          <p:cNvSpPr/>
          <p:nvPr/>
        </p:nvSpPr>
        <p:spPr>
          <a:xfrm>
            <a:off x="571500" y="2171700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rcRect t="-100" b="-100"/>
          <a:stretch/>
        </p:blipFill>
        <p:spPr>
          <a:xfrm>
            <a:off x="685800" y="2266798"/>
            <a:ext cx="114300" cy="152705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381305" y="3314700"/>
            <a:ext cx="5562295" cy="1485900"/>
          </a:xfrm>
          <a:prstGeom prst="rect">
            <a:avLst/>
          </a:prstGeom>
          <a:solidFill>
            <a:srgbClr val="F9FAFB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0"/>
          <p:cNvSpPr/>
          <p:nvPr/>
        </p:nvSpPr>
        <p:spPr>
          <a:xfrm>
            <a:off x="381305" y="3314700"/>
            <a:ext cx="38405" cy="1485900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Shape 11"/>
          <p:cNvSpPr/>
          <p:nvPr/>
        </p:nvSpPr>
        <p:spPr>
          <a:xfrm>
            <a:off x="571500" y="3429000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Text 12"/>
          <p:cNvSpPr txBox="1"/>
          <p:nvPr/>
        </p:nvSpPr>
        <p:spPr>
          <a:xfrm>
            <a:off x="1028700" y="2229307"/>
            <a:ext cx="1638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H1B申请费用要求</a:t>
            </a:r>
            <a:endParaRPr lang="en-US" sz="1500" dirty="0"/>
          </a:p>
        </p:txBody>
      </p:sp>
      <p:sp>
        <p:nvSpPr>
          <p:cNvPr id="16" name="Text 13"/>
          <p:cNvSpPr txBox="1"/>
          <p:nvPr/>
        </p:nvSpPr>
        <p:spPr>
          <a:xfrm>
            <a:off x="571500" y="2609698"/>
            <a:ext cx="5324551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美国最新政策对H-1B签证申请征收100,000美元费用，这一大幅提升尤其影响初级人才岗位申请</a:t>
            </a:r>
            <a:endParaRPr lang="en-US" sz="120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647395" y="3524098"/>
            <a:ext cx="190195" cy="152705"/>
          </a:xfrm>
          <a:prstGeom prst="rect">
            <a:avLst/>
          </a:prstGeom>
        </p:spPr>
      </p:pic>
      <p:sp>
        <p:nvSpPr>
          <p:cNvPr id="18" name="Text 14"/>
          <p:cNvSpPr txBox="1"/>
          <p:nvPr/>
        </p:nvSpPr>
        <p:spPr>
          <a:xfrm>
            <a:off x="1028700" y="3486607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政策出发点</a:t>
            </a:r>
            <a:endParaRPr lang="en-US" sz="1500" dirty="0"/>
          </a:p>
        </p:txBody>
      </p:sp>
      <p:sp>
        <p:nvSpPr>
          <p:cNvPr id="19" name="Text 15"/>
          <p:cNvSpPr txBox="1"/>
          <p:nvPr/>
        </p:nvSpPr>
        <p:spPr>
          <a:xfrm>
            <a:off x="933602" y="3866998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推动美国科技行业向高端人才倾斜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933602" y="4172407"/>
            <a:ext cx="24003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应对AI自动化带来的就业市场变革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933602" y="4476902"/>
            <a:ext cx="2714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确保引进的外国人才能带来实质性价值</a:t>
            </a:r>
            <a:endParaRPr lang="en-US" sz="1200" dirty="0"/>
          </a:p>
        </p:txBody>
      </p:sp>
      <p:sp>
        <p:nvSpPr>
          <p:cNvPr id="22" name="Shape 18"/>
          <p:cNvSpPr/>
          <p:nvPr/>
        </p:nvSpPr>
        <p:spPr>
          <a:xfrm>
            <a:off x="381305" y="4953305"/>
            <a:ext cx="5562295" cy="914400"/>
          </a:xfrm>
          <a:prstGeom prst="roundRect">
            <a:avLst>
              <a:gd name="adj" fmla="val 6250"/>
            </a:avLst>
          </a:prstGeom>
          <a:solidFill>
            <a:srgbClr val="EFF6FF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3095" y="5134356"/>
            <a:ext cx="228600" cy="228600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875995" y="51242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政策影响预估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875995" y="5343754"/>
            <a:ext cx="49962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预计将减少30%-40%的H1B申请数量，尤其是IT服务外包、初级开发等岗位申请将显著下降</a:t>
            </a:r>
            <a:endParaRPr lang="en-US" sz="1000" dirty="0"/>
          </a:p>
        </p:txBody>
      </p:sp>
      <p:sp>
        <p:nvSpPr>
          <p:cNvPr id="26" name="Shape 21"/>
          <p:cNvSpPr/>
          <p:nvPr/>
        </p:nvSpPr>
        <p:spPr>
          <a:xfrm>
            <a:off x="6248095" y="2057400"/>
            <a:ext cx="5562295" cy="1333195"/>
          </a:xfrm>
          <a:prstGeom prst="rect">
            <a:avLst/>
          </a:prstGeom>
          <a:solidFill>
            <a:srgbClr val="F9FAFB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7" name="Shape 22"/>
          <p:cNvSpPr/>
          <p:nvPr/>
        </p:nvSpPr>
        <p:spPr>
          <a:xfrm>
            <a:off x="6248095" y="2057400"/>
            <a:ext cx="38405" cy="133319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8" name="Shape 23"/>
          <p:cNvSpPr/>
          <p:nvPr/>
        </p:nvSpPr>
        <p:spPr>
          <a:xfrm>
            <a:off x="6439205" y="2171700"/>
            <a:ext cx="342900" cy="342900"/>
          </a:xfrm>
          <a:prstGeom prst="ellipse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9" name="Image 3" descr="preencoded.png"/>
          <p:cNvPicPr>
            <a:picLocks noChangeAspect="1"/>
          </p:cNvPicPr>
          <p:nvPr/>
        </p:nvPicPr>
        <p:blipFill>
          <a:blip r:embed="rId6"/>
          <a:srcRect t="-43" b="-43"/>
          <a:stretch/>
        </p:blipFill>
        <p:spPr>
          <a:xfrm>
            <a:off x="6543446" y="2266798"/>
            <a:ext cx="133502" cy="152705"/>
          </a:xfrm>
          <a:prstGeom prst="rect">
            <a:avLst/>
          </a:prstGeom>
        </p:spPr>
      </p:pic>
      <p:sp>
        <p:nvSpPr>
          <p:cNvPr id="30" name="Shape 24"/>
          <p:cNvSpPr/>
          <p:nvPr/>
        </p:nvSpPr>
        <p:spPr>
          <a:xfrm>
            <a:off x="6248095" y="3543300"/>
            <a:ext cx="5562295" cy="1104595"/>
          </a:xfrm>
          <a:prstGeom prst="rect">
            <a:avLst/>
          </a:prstGeom>
          <a:solidFill>
            <a:srgbClr val="F9FAFB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1" name="Shape 25"/>
          <p:cNvSpPr/>
          <p:nvPr/>
        </p:nvSpPr>
        <p:spPr>
          <a:xfrm>
            <a:off x="6248095" y="3543300"/>
            <a:ext cx="38405" cy="1104595"/>
          </a:xfrm>
          <a:prstGeom prst="rect">
            <a:avLst/>
          </a:prstGeom>
          <a:solidFill>
            <a:srgbClr val="22C55E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2" name="Shape 26"/>
          <p:cNvSpPr/>
          <p:nvPr/>
        </p:nvSpPr>
        <p:spPr>
          <a:xfrm>
            <a:off x="6439205" y="3657600"/>
            <a:ext cx="342900" cy="342900"/>
          </a:xfrm>
          <a:prstGeom prst="ellipse">
            <a:avLst/>
          </a:prstGeom>
          <a:solidFill>
            <a:srgbClr val="DCFCE7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3" name="Text 27"/>
          <p:cNvSpPr txBox="1"/>
          <p:nvPr/>
        </p:nvSpPr>
        <p:spPr>
          <a:xfrm>
            <a:off x="6896405" y="2229307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人才趋势更趋高端</a:t>
            </a:r>
            <a:endParaRPr lang="en-US" sz="1500" dirty="0"/>
          </a:p>
        </p:txBody>
      </p:sp>
      <p:sp>
        <p:nvSpPr>
          <p:cNvPr id="34" name="Text 28"/>
          <p:cNvSpPr txBox="1"/>
          <p:nvPr/>
        </p:nvSpPr>
        <p:spPr>
          <a:xfrm>
            <a:off x="6439205" y="2609698"/>
            <a:ext cx="5306263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企业将优先聘用能够进行战略思考、创新设计和AI协作的高端人才，技术+领域知识的复合型人才更受青睐。各国正在重新思考智能劳动力的趋势和构成，企业需更快地思考和采取行动。</a:t>
            </a:r>
            <a:endParaRPr lang="en-US" sz="1200" dirty="0"/>
          </a:p>
        </p:txBody>
      </p:sp>
      <p:pic>
        <p:nvPicPr>
          <p:cNvPr id="35" name="Image 4" descr="preencoded.png"/>
          <p:cNvPicPr>
            <a:picLocks noChangeAspect="1"/>
          </p:cNvPicPr>
          <p:nvPr/>
        </p:nvPicPr>
        <p:blipFill>
          <a:blip r:embed="rId7"/>
          <a:srcRect t="-180" b="-180"/>
          <a:stretch/>
        </p:blipFill>
        <p:spPr>
          <a:xfrm>
            <a:off x="6515100" y="3752698"/>
            <a:ext cx="190195" cy="152705"/>
          </a:xfrm>
          <a:prstGeom prst="rect">
            <a:avLst/>
          </a:prstGeom>
        </p:spPr>
      </p:pic>
      <p:sp>
        <p:nvSpPr>
          <p:cNvPr id="36" name="Text 29"/>
          <p:cNvSpPr txBox="1"/>
          <p:nvPr/>
        </p:nvSpPr>
        <p:spPr>
          <a:xfrm>
            <a:off x="6896405" y="3715207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智能体替代重复性白领工作</a:t>
            </a:r>
            <a:endParaRPr lang="en-US" sz="1500" dirty="0"/>
          </a:p>
        </p:txBody>
      </p:sp>
      <p:sp>
        <p:nvSpPr>
          <p:cNvPr id="37" name="Text 30"/>
          <p:cNvSpPr txBox="1"/>
          <p:nvPr/>
        </p:nvSpPr>
        <p:spPr>
          <a:xfrm>
            <a:off x="6439205" y="4095598"/>
            <a:ext cx="52962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AI智能体将逐步承担数据处理、初级编程、内容创作等标准化工作，相关就业岗位将面临结构性转变</a:t>
            </a:r>
            <a:endParaRPr lang="en-US" sz="1200" dirty="0"/>
          </a:p>
        </p:txBody>
      </p:sp>
      <p:sp>
        <p:nvSpPr>
          <p:cNvPr id="38" name="Shape 31"/>
          <p:cNvSpPr/>
          <p:nvPr/>
        </p:nvSpPr>
        <p:spPr>
          <a:xfrm>
            <a:off x="6248095" y="4953305"/>
            <a:ext cx="5562295" cy="914400"/>
          </a:xfrm>
          <a:prstGeom prst="roundRect">
            <a:avLst>
              <a:gd name="adj" fmla="val 6250"/>
            </a:avLst>
          </a:prstGeom>
          <a:solidFill>
            <a:srgbClr val="F0FDF4">
              <a:alpha val="2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9" name="Image 5" descr="preencoded.png"/>
          <p:cNvPicPr>
            <a:picLocks noChangeAspect="1"/>
          </p:cNvPicPr>
          <p:nvPr/>
        </p:nvPicPr>
        <p:blipFill>
          <a:blip r:embed="rId8"/>
          <a:srcRect l="-133" r="-133"/>
          <a:stretch/>
        </p:blipFill>
        <p:spPr>
          <a:xfrm>
            <a:off x="6400800" y="5134356"/>
            <a:ext cx="171907" cy="228600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6687007" y="5124298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企业行动建议</a:t>
            </a:r>
            <a:endParaRPr lang="en-US" sz="1200" dirty="0"/>
          </a:p>
        </p:txBody>
      </p:sp>
      <p:sp>
        <p:nvSpPr>
          <p:cNvPr id="41" name="Text 33"/>
          <p:cNvSpPr txBox="1"/>
          <p:nvPr/>
        </p:nvSpPr>
        <p:spPr>
          <a:xfrm>
            <a:off x="6687007" y="5343754"/>
            <a:ext cx="50630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加速AI Native团队建设，投资员工AI能力培养，关注高端人才的吸引与保留，优化人才结构以适应智能经济时代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228600" y="478231"/>
            <a:ext cx="457200" cy="4572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42900" y="592531"/>
            <a:ext cx="228600" cy="228600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800100" y="602590"/>
            <a:ext cx="11676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AI信仰创始人</a:t>
            </a:r>
            <a:endParaRPr lang="en-US" sz="1300" dirty="0"/>
          </a:p>
        </p:txBody>
      </p:sp>
      <p:sp>
        <p:nvSpPr>
          <p:cNvPr id="6" name="Text 3"/>
          <p:cNvSpPr txBox="1"/>
          <p:nvPr/>
        </p:nvSpPr>
        <p:spPr>
          <a:xfrm>
            <a:off x="11030407" y="314554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创始人效率倍增</a:t>
            </a:r>
            <a:endParaRPr lang="en-US" sz="1000" dirty="0"/>
          </a:p>
        </p:txBody>
      </p:sp>
      <p:sp>
        <p:nvSpPr>
          <p:cNvPr id="7" name="Text 4"/>
          <p:cNvSpPr txBox="1"/>
          <p:nvPr/>
        </p:nvSpPr>
        <p:spPr>
          <a:xfrm>
            <a:off x="10935310" y="514807"/>
            <a:ext cx="11722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7x 更少员工</a:t>
            </a:r>
            <a:endParaRPr lang="en-US" sz="1500" dirty="0"/>
          </a:p>
        </p:txBody>
      </p:sp>
      <p:sp>
        <p:nvSpPr>
          <p:cNvPr id="8" name="Text 5"/>
          <p:cNvSpPr txBox="1"/>
          <p:nvPr/>
        </p:nvSpPr>
        <p:spPr>
          <a:xfrm>
            <a:off x="9815170" y="771754"/>
            <a:ext cx="22530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4x 更快增长 | 高达 $808K 员工产值</a:t>
            </a:r>
            <a:endParaRPr lang="en-US" sz="1000" dirty="0"/>
          </a:p>
        </p:txBody>
      </p:sp>
      <p:sp>
        <p:nvSpPr>
          <p:cNvPr id="9" name="Text 6"/>
          <p:cNvSpPr txBox="1"/>
          <p:nvPr/>
        </p:nvSpPr>
        <p:spPr>
          <a:xfrm>
            <a:off x="10422331" y="961949"/>
            <a:ext cx="162214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800" i="1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数据来源: SaaStr SVB 2024报告</a:t>
            </a:r>
            <a:endParaRPr lang="en-US" sz="800" dirty="0"/>
          </a:p>
        </p:txBody>
      </p:sp>
      <p:sp>
        <p:nvSpPr>
          <p:cNvPr id="10" name="Text 7"/>
          <p:cNvSpPr txBox="1"/>
          <p:nvPr/>
        </p:nvSpPr>
        <p:spPr>
          <a:xfrm>
            <a:off x="228600" y="1242670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核心特征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228600" y="2233879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创始人关键能力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228600" y="476768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案例研究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228600" y="1490472"/>
            <a:ext cx="291967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从信仰到全栈Builder</a:t>
            </a:r>
            <a:endParaRPr lang="en-US" sz="2200" dirty="0"/>
          </a:p>
        </p:txBody>
      </p:sp>
      <p:sp>
        <p:nvSpPr>
          <p:cNvPr id="14" name="Text 11"/>
          <p:cNvSpPr txBox="1"/>
          <p:nvPr/>
        </p:nvSpPr>
        <p:spPr>
          <a:xfrm>
            <a:off x="228600" y="1890979"/>
            <a:ext cx="11278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Native创始人不仅将AI视为工具，而是将其视为重塑行业的关键力量。他们具备技术融合、产品思维和指数增长思维，打造小而精锐的团队快速学习、发布和迭代。</a:t>
            </a:r>
            <a:endParaRPr lang="en-US" sz="1200" dirty="0"/>
          </a:p>
        </p:txBody>
      </p:sp>
      <p:sp>
        <p:nvSpPr>
          <p:cNvPr id="15" name="Shape 12"/>
          <p:cNvSpPr/>
          <p:nvPr/>
        </p:nvSpPr>
        <p:spPr>
          <a:xfrm>
            <a:off x="228600" y="2481682"/>
            <a:ext cx="3866998" cy="895198"/>
          </a:xfrm>
          <a:prstGeom prst="roundRect">
            <a:avLst>
              <a:gd name="adj" fmla="val 869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3"/>
          <p:cNvSpPr/>
          <p:nvPr/>
        </p:nvSpPr>
        <p:spPr>
          <a:xfrm>
            <a:off x="4166006" y="2481682"/>
            <a:ext cx="3866998" cy="895198"/>
          </a:xfrm>
          <a:prstGeom prst="roundRect">
            <a:avLst>
              <a:gd name="adj" fmla="val 869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4"/>
          <p:cNvSpPr/>
          <p:nvPr/>
        </p:nvSpPr>
        <p:spPr>
          <a:xfrm>
            <a:off x="8102498" y="2481682"/>
            <a:ext cx="3866998" cy="895198"/>
          </a:xfrm>
          <a:prstGeom prst="roundRect">
            <a:avLst>
              <a:gd name="adj" fmla="val 869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5"/>
          <p:cNvSpPr/>
          <p:nvPr/>
        </p:nvSpPr>
        <p:spPr>
          <a:xfrm>
            <a:off x="314554" y="2566721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0449" y="2643530"/>
            <a:ext cx="152705" cy="152705"/>
          </a:xfrm>
          <a:prstGeom prst="rect">
            <a:avLst/>
          </a:prstGeom>
        </p:spPr>
      </p:pic>
      <p:sp>
        <p:nvSpPr>
          <p:cNvPr id="20" name="Shape 16"/>
          <p:cNvSpPr/>
          <p:nvPr/>
        </p:nvSpPr>
        <p:spPr>
          <a:xfrm>
            <a:off x="4251046" y="2566721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17"/>
          <p:cNvSpPr txBox="1"/>
          <p:nvPr/>
        </p:nvSpPr>
        <p:spPr>
          <a:xfrm>
            <a:off x="694944" y="2624328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AI信仰者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4632350" y="2624328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Slope/Velocity导向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314554" y="2919679"/>
            <a:ext cx="36914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坚信AI将重塑一切行业，以AI为核心战略思维，而非单纯工具或趋势追随</a:t>
            </a:r>
            <a:endParaRPr lang="en-US" sz="1000" dirty="0"/>
          </a:p>
        </p:txBody>
      </p:sp>
      <p:pic>
        <p:nvPicPr>
          <p:cNvPr id="24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27855" y="2643530"/>
            <a:ext cx="152705" cy="152705"/>
          </a:xfrm>
          <a:prstGeom prst="rect">
            <a:avLst/>
          </a:prstGeom>
        </p:spPr>
      </p:pic>
      <p:sp>
        <p:nvSpPr>
          <p:cNvPr id="25" name="Shape 20"/>
          <p:cNvSpPr/>
          <p:nvPr/>
        </p:nvSpPr>
        <p:spPr>
          <a:xfrm>
            <a:off x="8188452" y="2566721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" name="Text 21"/>
          <p:cNvSpPr txBox="1"/>
          <p:nvPr/>
        </p:nvSpPr>
        <p:spPr>
          <a:xfrm>
            <a:off x="4251046" y="2919679"/>
            <a:ext cx="37773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追求指数级提升，关注增长斜率和速度，通过AI实现10x效率和1/10成本</a:t>
            </a:r>
            <a:endParaRPr lang="en-US" sz="1000" dirty="0"/>
          </a:p>
        </p:txBody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rcRect l="-33" r="-33"/>
          <a:stretch/>
        </p:blipFill>
        <p:spPr>
          <a:xfrm>
            <a:off x="8255203" y="2643530"/>
            <a:ext cx="171907" cy="152705"/>
          </a:xfrm>
          <a:prstGeom prst="rect">
            <a:avLst/>
          </a:prstGeom>
        </p:spPr>
      </p:pic>
      <p:sp>
        <p:nvSpPr>
          <p:cNvPr id="28" name="Text 22"/>
          <p:cNvSpPr txBox="1"/>
          <p:nvPr/>
        </p:nvSpPr>
        <p:spPr>
          <a:xfrm>
            <a:off x="8568842" y="2624328"/>
            <a:ext cx="9436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全栈Builder</a:t>
            </a:r>
            <a:endParaRPr lang="en-US" sz="1200" dirty="0"/>
          </a:p>
        </p:txBody>
      </p:sp>
      <p:sp>
        <p:nvSpPr>
          <p:cNvPr id="29" name="Text 23"/>
          <p:cNvSpPr txBox="1"/>
          <p:nvPr/>
        </p:nvSpPr>
        <p:spPr>
          <a:xfrm>
            <a:off x="8188452" y="2919679"/>
            <a:ext cx="37005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产品、模型、工程、增长一体化，在小而精简的团队中快速实验和迭代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28600" y="3510382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学习与执行模式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6172200" y="3510382"/>
            <a:ext cx="12481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AI创始人超能力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418795" y="3767328"/>
            <a:ext cx="2167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LIGHTING FAST：极速实验和迭代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418795" y="3995928"/>
            <a:ext cx="19769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最大化LLM能力作为全栈构建者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418795" y="4224528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组建更小、更扁平化的团队</a:t>
            </a:r>
            <a:endParaRPr lang="en-US" sz="1000" dirty="0"/>
          </a:p>
        </p:txBody>
      </p:sp>
      <p:sp>
        <p:nvSpPr>
          <p:cNvPr id="35" name="Text 29"/>
          <p:cNvSpPr txBox="1"/>
          <p:nvPr/>
        </p:nvSpPr>
        <p:spPr>
          <a:xfrm>
            <a:off x="418795" y="4453128"/>
            <a:ext cx="20336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用AI-First思维重构公司所有流程</a:t>
            </a:r>
            <a:endParaRPr lang="en-US" sz="1000" dirty="0"/>
          </a:p>
        </p:txBody>
      </p:sp>
      <p:sp>
        <p:nvSpPr>
          <p:cNvPr id="36" name="Shape 30"/>
          <p:cNvSpPr/>
          <p:nvPr/>
        </p:nvSpPr>
        <p:spPr>
          <a:xfrm>
            <a:off x="6172200" y="3757270"/>
            <a:ext cx="5790895" cy="800100"/>
          </a:xfrm>
          <a:prstGeom prst="roundRect">
            <a:avLst>
              <a:gd name="adj" fmla="val 8163"/>
            </a:avLst>
          </a:prstGeom>
          <a:solidFill>
            <a:srgbClr val="EFF6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7"/>
          <a:srcRect t="-1100" b="-1100"/>
          <a:stretch/>
        </p:blipFill>
        <p:spPr>
          <a:xfrm>
            <a:off x="6248095" y="3862426"/>
            <a:ext cx="114300" cy="133502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6439205" y="3834079"/>
            <a:ext cx="19577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使用AI作为"超级创始人"倍增器</a:t>
            </a:r>
            <a:endParaRPr lang="en-US" sz="1000" dirty="0"/>
          </a:p>
        </p:txBody>
      </p:sp>
      <p:pic>
        <p:nvPicPr>
          <p:cNvPr id="39" name="Image 5" descr="preencoded.png"/>
          <p:cNvPicPr>
            <a:picLocks noChangeAspect="1"/>
          </p:cNvPicPr>
          <p:nvPr/>
        </p:nvPicPr>
        <p:blipFill>
          <a:blip r:embed="rId7"/>
          <a:srcRect t="-1100" b="-1100"/>
          <a:stretch/>
        </p:blipFill>
        <p:spPr>
          <a:xfrm>
            <a:off x="6248095" y="4091026"/>
            <a:ext cx="114300" cy="133502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6439205" y="4062679"/>
            <a:ext cx="1834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同时掌握战略思考与执行细节</a:t>
            </a:r>
            <a:endParaRPr lang="en-US" sz="1000" dirty="0"/>
          </a:p>
        </p:txBody>
      </p:sp>
      <p:pic>
        <p:nvPicPr>
          <p:cNvPr id="41" name="Image 6" descr="preencoded.png"/>
          <p:cNvPicPr>
            <a:picLocks noChangeAspect="1"/>
          </p:cNvPicPr>
          <p:nvPr/>
        </p:nvPicPr>
        <p:blipFill>
          <a:blip r:embed="rId7"/>
          <a:srcRect t="-1100" b="-1100"/>
          <a:stretch/>
        </p:blipFill>
        <p:spPr>
          <a:xfrm>
            <a:off x="6248095" y="4319626"/>
            <a:ext cx="114300" cy="133502"/>
          </a:xfrm>
          <a:prstGeom prst="rect">
            <a:avLst/>
          </a:prstGeom>
        </p:spPr>
      </p:pic>
      <p:sp>
        <p:nvSpPr>
          <p:cNvPr id="42" name="Text 33"/>
          <p:cNvSpPr txBox="1"/>
          <p:nvPr/>
        </p:nvSpPr>
        <p:spPr>
          <a:xfrm>
            <a:off x="6439205" y="4291279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具备AI与传统产业知识的跨界融合能力</a:t>
            </a:r>
            <a:endParaRPr lang="en-US" sz="1000" dirty="0"/>
          </a:p>
        </p:txBody>
      </p:sp>
      <p:sp>
        <p:nvSpPr>
          <p:cNvPr id="43" name="Shape 34"/>
          <p:cNvSpPr/>
          <p:nvPr/>
        </p:nvSpPr>
        <p:spPr>
          <a:xfrm>
            <a:off x="228600" y="5014570"/>
            <a:ext cx="5790895" cy="990295"/>
          </a:xfrm>
          <a:prstGeom prst="roundRect">
            <a:avLst>
              <a:gd name="adj" fmla="val 5327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4" name="Shape 35"/>
          <p:cNvSpPr/>
          <p:nvPr/>
        </p:nvSpPr>
        <p:spPr>
          <a:xfrm>
            <a:off x="6172200" y="5014570"/>
            <a:ext cx="5790895" cy="990295"/>
          </a:xfrm>
          <a:prstGeom prst="roundRect">
            <a:avLst>
              <a:gd name="adj" fmla="val 5327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5" name="Text 36"/>
          <p:cNvSpPr txBox="1"/>
          <p:nvPr/>
        </p:nvSpPr>
        <p:spPr>
          <a:xfrm>
            <a:off x="304495" y="5110582"/>
            <a:ext cx="876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Elon Musk</a:t>
            </a:r>
            <a:endParaRPr lang="en-US" sz="1200" dirty="0"/>
          </a:p>
        </p:txBody>
      </p:sp>
      <p:sp>
        <p:nvSpPr>
          <p:cNvPr id="46" name="Text 37"/>
          <p:cNvSpPr txBox="1"/>
          <p:nvPr/>
        </p:nvSpPr>
        <p:spPr>
          <a:xfrm>
            <a:off x="6248095" y="5110582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景坤</a:t>
            </a:r>
            <a:endParaRPr lang="en-US" sz="1200" dirty="0"/>
          </a:p>
        </p:txBody>
      </p:sp>
      <p:sp>
        <p:nvSpPr>
          <p:cNvPr id="47" name="Text 38"/>
          <p:cNvSpPr txBox="1"/>
          <p:nvPr/>
        </p:nvSpPr>
        <p:spPr>
          <a:xfrm>
            <a:off x="495605" y="5367528"/>
            <a:ext cx="20528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Visionary + 一线工程师双重角色</a:t>
            </a:r>
            <a:endParaRPr lang="en-US" sz="1000" dirty="0"/>
          </a:p>
        </p:txBody>
      </p:sp>
      <p:sp>
        <p:nvSpPr>
          <p:cNvPr id="48" name="Text 39"/>
          <p:cNvSpPr txBox="1"/>
          <p:nvPr/>
        </p:nvSpPr>
        <p:spPr>
          <a:xfrm>
            <a:off x="495605" y="5557723"/>
            <a:ext cx="19961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Physical AI信仰者，重塑制造业</a:t>
            </a:r>
            <a:endParaRPr lang="en-US" sz="1000" dirty="0"/>
          </a:p>
        </p:txBody>
      </p:sp>
      <p:sp>
        <p:nvSpPr>
          <p:cNvPr id="49" name="Text 40"/>
          <p:cNvSpPr txBox="1"/>
          <p:nvPr/>
        </p:nvSpPr>
        <p:spPr>
          <a:xfrm>
            <a:off x="495605" y="5747918"/>
            <a:ext cx="2386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Robotaxi与Optimose是Tesla未来核心</a:t>
            </a:r>
            <a:endParaRPr lang="en-US" sz="1000" dirty="0"/>
          </a:p>
        </p:txBody>
      </p:sp>
      <p:sp>
        <p:nvSpPr>
          <p:cNvPr id="50" name="Text 41"/>
          <p:cNvSpPr txBox="1"/>
          <p:nvPr/>
        </p:nvSpPr>
        <p:spPr>
          <a:xfrm>
            <a:off x="6439205" y="5367528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小度智能成功经验，AI产品实战派</a:t>
            </a:r>
            <a:endParaRPr lang="en-US" sz="1000" dirty="0"/>
          </a:p>
        </p:txBody>
      </p:sp>
      <p:sp>
        <p:nvSpPr>
          <p:cNvPr id="51" name="Text 42"/>
          <p:cNvSpPr txBox="1"/>
          <p:nvPr/>
        </p:nvSpPr>
        <p:spPr>
          <a:xfrm>
            <a:off x="6439205" y="5557723"/>
            <a:ext cx="19385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重度拥抱agentic AI，引领趋势</a:t>
            </a:r>
            <a:endParaRPr lang="en-US" sz="1000" dirty="0"/>
          </a:p>
        </p:txBody>
      </p:sp>
      <p:sp>
        <p:nvSpPr>
          <p:cNvPr id="52" name="Text 43"/>
          <p:cNvSpPr txBox="1"/>
          <p:nvPr/>
        </p:nvSpPr>
        <p:spPr>
          <a:xfrm>
            <a:off x="6439205" y="5747918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学习能力强，快速落地执行力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Text 1"/>
          <p:cNvSpPr txBox="1"/>
          <p:nvPr/>
        </p:nvSpPr>
        <p:spPr>
          <a:xfrm>
            <a:off x="228600" y="476402"/>
            <a:ext cx="108173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AI原生</a:t>
            </a:r>
            <a:endParaRPr lang="en-US" sz="2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847649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团队协作</a:t>
            </a:r>
            <a:endParaRPr lang="en-US" sz="1300" dirty="0"/>
          </a:p>
        </p:txBody>
      </p:sp>
      <p:sp>
        <p:nvSpPr>
          <p:cNvPr id="5" name="Text 3"/>
          <p:cNvSpPr txBox="1"/>
          <p:nvPr/>
        </p:nvSpPr>
        <p:spPr>
          <a:xfrm>
            <a:off x="11162995" y="3145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协作效率提升</a:t>
            </a:r>
            <a:endParaRPr lang="en-US" sz="1000" dirty="0"/>
          </a:p>
        </p:txBody>
      </p:sp>
      <p:sp>
        <p:nvSpPr>
          <p:cNvPr id="6" name="Text 4"/>
          <p:cNvSpPr txBox="1"/>
          <p:nvPr/>
        </p:nvSpPr>
        <p:spPr>
          <a:xfrm>
            <a:off x="11152937" y="495605"/>
            <a:ext cx="10341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2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4x-7x</a:t>
            </a:r>
            <a:endParaRPr lang="en-US" sz="2200" dirty="0"/>
          </a:p>
        </p:txBody>
      </p:sp>
      <p:sp>
        <p:nvSpPr>
          <p:cNvPr id="7" name="Text 5"/>
          <p:cNvSpPr txBox="1"/>
          <p:nvPr/>
        </p:nvSpPr>
        <p:spPr>
          <a:xfrm>
            <a:off x="10322662" y="847649"/>
            <a:ext cx="7196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人效提升 |</a:t>
            </a:r>
            <a:endParaRPr lang="en-US" sz="1000" dirty="0"/>
          </a:p>
        </p:txBody>
      </p:sp>
      <p:sp>
        <p:nvSpPr>
          <p:cNvPr id="8" name="Text 6"/>
          <p:cNvSpPr txBox="1"/>
          <p:nvPr/>
        </p:nvSpPr>
        <p:spPr>
          <a:xfrm>
            <a:off x="11296498" y="847649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收入留存率</a:t>
            </a:r>
            <a:endParaRPr lang="en-US" sz="1000" dirty="0"/>
          </a:p>
        </p:txBody>
      </p:sp>
      <p:sp>
        <p:nvSpPr>
          <p:cNvPr id="9" name="Text 7"/>
          <p:cNvSpPr txBox="1"/>
          <p:nvPr/>
        </p:nvSpPr>
        <p:spPr>
          <a:xfrm>
            <a:off x="10938053" y="847649"/>
            <a:ext cx="4626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132%</a:t>
            </a:r>
            <a:endParaRPr lang="en-US" sz="1000" dirty="0"/>
          </a:p>
        </p:txBody>
      </p:sp>
      <p:sp>
        <p:nvSpPr>
          <p:cNvPr id="10" name="Text 8"/>
          <p:cNvSpPr txBox="1"/>
          <p:nvPr/>
        </p:nvSpPr>
        <p:spPr>
          <a:xfrm>
            <a:off x="9944100" y="1076249"/>
            <a:ext cx="2119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数据来源：SaaStr SVB 2024报告</a:t>
            </a:r>
            <a:endParaRPr lang="en-US" sz="1000" dirty="0"/>
          </a:p>
        </p:txBody>
      </p:sp>
      <p:sp>
        <p:nvSpPr>
          <p:cNvPr id="11" name="Text 9"/>
          <p:cNvSpPr txBox="1"/>
          <p:nvPr/>
        </p:nvSpPr>
        <p:spPr>
          <a:xfrm>
            <a:off x="228600" y="1429207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团队协作新范式</a:t>
            </a:r>
            <a:endParaRPr lang="en-US" sz="1200" dirty="0"/>
          </a:p>
        </p:txBody>
      </p:sp>
      <p:sp>
        <p:nvSpPr>
          <p:cNvPr id="12" name="Text 10"/>
          <p:cNvSpPr txBox="1"/>
          <p:nvPr/>
        </p:nvSpPr>
        <p:spPr>
          <a:xfrm>
            <a:off x="228600" y="1676095"/>
            <a:ext cx="25630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Native团队核心变革</a:t>
            </a:r>
            <a:endParaRPr lang="en-US" sz="1800" dirty="0"/>
          </a:p>
        </p:txBody>
      </p:sp>
      <p:sp>
        <p:nvSpPr>
          <p:cNvPr id="13" name="Text 11"/>
          <p:cNvSpPr txBox="1"/>
          <p:nvPr/>
        </p:nvSpPr>
        <p:spPr>
          <a:xfrm>
            <a:off x="228600" y="2018995"/>
            <a:ext cx="5606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传统团队与AI Native团队在技能要求、工具应用、协作模式和角色定位上发生了根本性转变。</a:t>
            </a:r>
            <a:endParaRPr lang="en-US" sz="1000" dirty="0"/>
          </a:p>
        </p:txBody>
      </p:sp>
      <p:sp>
        <p:nvSpPr>
          <p:cNvPr id="14" name="Text 12"/>
          <p:cNvSpPr txBox="1"/>
          <p:nvPr/>
        </p:nvSpPr>
        <p:spPr>
          <a:xfrm>
            <a:off x="228600" y="2333549"/>
            <a:ext cx="1077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四大核心变革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228600" y="2572207"/>
            <a:ext cx="2876702" cy="1399946"/>
          </a:xfrm>
          <a:prstGeom prst="roundRect">
            <a:avLst>
              <a:gd name="adj" fmla="val 2666"/>
            </a:avLst>
          </a:prstGeom>
          <a:solidFill>
            <a:srgbClr val="F9FAFB">
              <a:alpha val="70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4"/>
          <p:cNvSpPr/>
          <p:nvPr/>
        </p:nvSpPr>
        <p:spPr>
          <a:xfrm>
            <a:off x="3181198" y="2572207"/>
            <a:ext cx="2876702" cy="1399946"/>
          </a:xfrm>
          <a:prstGeom prst="roundRect">
            <a:avLst>
              <a:gd name="adj" fmla="val 2666"/>
            </a:avLst>
          </a:prstGeom>
          <a:solidFill>
            <a:srgbClr val="F9FAFB">
              <a:alpha val="70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5"/>
          <p:cNvSpPr/>
          <p:nvPr/>
        </p:nvSpPr>
        <p:spPr>
          <a:xfrm>
            <a:off x="6133795" y="2572207"/>
            <a:ext cx="2876702" cy="1399946"/>
          </a:xfrm>
          <a:prstGeom prst="roundRect">
            <a:avLst>
              <a:gd name="adj" fmla="val 2666"/>
            </a:avLst>
          </a:prstGeom>
          <a:solidFill>
            <a:srgbClr val="F9FAFB">
              <a:alpha val="70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6"/>
          <p:cNvSpPr/>
          <p:nvPr/>
        </p:nvSpPr>
        <p:spPr>
          <a:xfrm>
            <a:off x="352044" y="26956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0" descr="preencoded.png"/>
          <p:cNvPicPr>
            <a:picLocks noChangeAspect="1"/>
          </p:cNvPicPr>
          <p:nvPr/>
        </p:nvPicPr>
        <p:blipFill>
          <a:blip r:embed="rId3"/>
          <a:srcRect l="-1064" r="-1064"/>
          <a:stretch/>
        </p:blipFill>
        <p:spPr>
          <a:xfrm>
            <a:off x="414223" y="2781605"/>
            <a:ext cx="219456" cy="171907"/>
          </a:xfrm>
          <a:prstGeom prst="rect">
            <a:avLst/>
          </a:prstGeom>
        </p:spPr>
      </p:pic>
      <p:sp>
        <p:nvSpPr>
          <p:cNvPr id="20" name="Shape 17"/>
          <p:cNvSpPr/>
          <p:nvPr/>
        </p:nvSpPr>
        <p:spPr>
          <a:xfrm>
            <a:off x="3305556" y="26956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Text 18"/>
          <p:cNvSpPr txBox="1"/>
          <p:nvPr/>
        </p:nvSpPr>
        <p:spPr>
          <a:xfrm>
            <a:off x="771754" y="27715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团队AI技能刚需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3724351" y="2771546"/>
            <a:ext cx="14859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AI工具升级</a:t>
            </a:r>
            <a:endParaRPr lang="en-US" sz="1200" dirty="0"/>
          </a:p>
        </p:txBody>
      </p:sp>
      <p:sp>
        <p:nvSpPr>
          <p:cNvPr id="23" name="Text 20"/>
          <p:cNvSpPr txBox="1"/>
          <p:nvPr/>
        </p:nvSpPr>
        <p:spPr>
          <a:xfrm>
            <a:off x="6676949" y="2771546"/>
            <a:ext cx="13533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Teammate式协作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352044" y="3124505"/>
            <a:ext cx="26343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熟练AI提示工程、深度上下文理解、识别高质量输出能力成为必备技能</a:t>
            </a:r>
            <a:endParaRPr lang="en-US" sz="1000" dirty="0"/>
          </a:p>
        </p:txBody>
      </p:sp>
      <p:sp>
        <p:nvSpPr>
          <p:cNvPr id="25" name="Shape 22"/>
          <p:cNvSpPr/>
          <p:nvPr/>
        </p:nvSpPr>
        <p:spPr>
          <a:xfrm>
            <a:off x="352044" y="3543300"/>
            <a:ext cx="2628900" cy="304495"/>
          </a:xfrm>
          <a:prstGeom prst="rect">
            <a:avLst/>
          </a:prstGeom>
          <a:solidFill>
            <a:srgbClr val="F0F7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" name="Shape 23"/>
          <p:cNvSpPr/>
          <p:nvPr/>
        </p:nvSpPr>
        <p:spPr>
          <a:xfrm>
            <a:off x="352044" y="3543300"/>
            <a:ext cx="28346" cy="3044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4"/>
          <a:srcRect t="-524" b="-524"/>
          <a:stretch/>
        </p:blipFill>
        <p:spPr>
          <a:xfrm>
            <a:off x="457200" y="3625596"/>
            <a:ext cx="152705" cy="123444"/>
          </a:xfrm>
          <a:prstGeom prst="rect">
            <a:avLst/>
          </a:prstGeom>
        </p:spPr>
      </p:pic>
      <p:sp>
        <p:nvSpPr>
          <p:cNvPr id="28" name="Text 24"/>
          <p:cNvSpPr txBox="1"/>
          <p:nvPr/>
        </p:nvSpPr>
        <p:spPr>
          <a:xfrm>
            <a:off x="3305556" y="3124505"/>
            <a:ext cx="25008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从被动响应工具到主动规划与执行的智能Agent，具备自主决策能力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6258154" y="3124505"/>
            <a:ext cx="26343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AI作为团队成员参与迭代共创，而非简单问答，形成反馈循环</a:t>
            </a:r>
            <a:endParaRPr lang="en-US" sz="1000" dirty="0"/>
          </a:p>
        </p:txBody>
      </p:sp>
      <p:sp>
        <p:nvSpPr>
          <p:cNvPr id="30" name="Shape 26"/>
          <p:cNvSpPr/>
          <p:nvPr/>
        </p:nvSpPr>
        <p:spPr>
          <a:xfrm>
            <a:off x="6258154" y="3543300"/>
            <a:ext cx="2628900" cy="304495"/>
          </a:xfrm>
          <a:prstGeom prst="rect">
            <a:avLst/>
          </a:prstGeom>
          <a:solidFill>
            <a:srgbClr val="F0F7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1" name="Shape 27"/>
          <p:cNvSpPr/>
          <p:nvPr/>
        </p:nvSpPr>
        <p:spPr>
          <a:xfrm>
            <a:off x="6258154" y="3543300"/>
            <a:ext cx="28346" cy="3044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2" name="Text 28"/>
          <p:cNvSpPr txBox="1"/>
          <p:nvPr/>
        </p:nvSpPr>
        <p:spPr>
          <a:xfrm>
            <a:off x="647395" y="3610051"/>
            <a:ext cx="17026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每位成员都需掌握AI工具使用</a:t>
            </a:r>
            <a:endParaRPr lang="en-US" sz="900" dirty="0"/>
          </a:p>
        </p:txBody>
      </p:sp>
      <p:pic>
        <p:nvPicPr>
          <p:cNvPr id="33" name="Image 2" descr="preencoded.png"/>
          <p:cNvPicPr>
            <a:picLocks noChangeAspect="1"/>
          </p:cNvPicPr>
          <p:nvPr/>
        </p:nvPicPr>
        <p:blipFill>
          <a:blip r:embed="rId5"/>
          <a:srcRect l="-1064" r="-1064"/>
          <a:stretch/>
        </p:blipFill>
        <p:spPr>
          <a:xfrm>
            <a:off x="3366821" y="2781605"/>
            <a:ext cx="219456" cy="171907"/>
          </a:xfrm>
          <a:prstGeom prst="rect">
            <a:avLst/>
          </a:prstGeom>
        </p:spPr>
      </p:pic>
      <p:sp>
        <p:nvSpPr>
          <p:cNvPr id="34" name="Shape 29"/>
          <p:cNvSpPr/>
          <p:nvPr/>
        </p:nvSpPr>
        <p:spPr>
          <a:xfrm>
            <a:off x="6258154" y="26956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5" name="Shape 30"/>
          <p:cNvSpPr/>
          <p:nvPr/>
        </p:nvSpPr>
        <p:spPr>
          <a:xfrm>
            <a:off x="3305556" y="3543300"/>
            <a:ext cx="2628900" cy="304495"/>
          </a:xfrm>
          <a:prstGeom prst="rect">
            <a:avLst/>
          </a:prstGeom>
          <a:solidFill>
            <a:srgbClr val="F0F7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6" name="Shape 31"/>
          <p:cNvSpPr/>
          <p:nvPr/>
        </p:nvSpPr>
        <p:spPr>
          <a:xfrm>
            <a:off x="3305556" y="3543300"/>
            <a:ext cx="28346" cy="3044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7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409798" y="3625596"/>
            <a:ext cx="123444" cy="123444"/>
          </a:xfrm>
          <a:prstGeom prst="rect">
            <a:avLst/>
          </a:prstGeom>
        </p:spPr>
      </p:pic>
      <p:sp>
        <p:nvSpPr>
          <p:cNvPr id="38" name="Text 32"/>
          <p:cNvSpPr txBox="1"/>
          <p:nvPr/>
        </p:nvSpPr>
        <p:spPr>
          <a:xfrm>
            <a:off x="3571646" y="3610051"/>
            <a:ext cx="18461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Claude / Perplexity / AutoGPT</a:t>
            </a:r>
            <a:endParaRPr lang="en-US" sz="900" dirty="0"/>
          </a:p>
        </p:txBody>
      </p:sp>
      <p:pic>
        <p:nvPicPr>
          <p:cNvPr id="39" name="Image 4" descr="preencoded.png"/>
          <p:cNvPicPr>
            <a:picLocks noChangeAspect="1"/>
          </p:cNvPicPr>
          <p:nvPr/>
        </p:nvPicPr>
        <p:blipFill>
          <a:blip r:embed="rId7"/>
          <a:srcRect l="-1064" r="-1064"/>
          <a:stretch/>
        </p:blipFill>
        <p:spPr>
          <a:xfrm>
            <a:off x="6319418" y="2781605"/>
            <a:ext cx="219456" cy="171907"/>
          </a:xfrm>
          <a:prstGeom prst="rect">
            <a:avLst/>
          </a:prstGeom>
        </p:spPr>
      </p:pic>
      <p:pic>
        <p:nvPicPr>
          <p:cNvPr id="4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362395" y="3625596"/>
            <a:ext cx="123444" cy="123444"/>
          </a:xfrm>
          <a:prstGeom prst="rect">
            <a:avLst/>
          </a:prstGeom>
        </p:spPr>
      </p:pic>
      <p:sp>
        <p:nvSpPr>
          <p:cNvPr id="41" name="Shape 33"/>
          <p:cNvSpPr/>
          <p:nvPr/>
        </p:nvSpPr>
        <p:spPr>
          <a:xfrm>
            <a:off x="9087307" y="2572207"/>
            <a:ext cx="2876702" cy="1399946"/>
          </a:xfrm>
          <a:prstGeom prst="roundRect">
            <a:avLst>
              <a:gd name="adj" fmla="val 2666"/>
            </a:avLst>
          </a:prstGeom>
          <a:solidFill>
            <a:srgbClr val="F9FAFB">
              <a:alpha val="70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" name="Shape 34"/>
          <p:cNvSpPr/>
          <p:nvPr/>
        </p:nvSpPr>
        <p:spPr>
          <a:xfrm>
            <a:off x="9210751" y="26956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3" name="Text 35"/>
          <p:cNvSpPr txBox="1"/>
          <p:nvPr/>
        </p:nvSpPr>
        <p:spPr>
          <a:xfrm>
            <a:off x="9629546" y="27715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人类角色重定位</a:t>
            </a:r>
            <a:endParaRPr lang="en-US" sz="1200" dirty="0"/>
          </a:p>
        </p:txBody>
      </p:sp>
      <p:sp>
        <p:nvSpPr>
          <p:cNvPr id="44" name="Shape 36"/>
          <p:cNvSpPr/>
          <p:nvPr/>
        </p:nvSpPr>
        <p:spPr>
          <a:xfrm>
            <a:off x="9210751" y="3353105"/>
            <a:ext cx="2628900" cy="304495"/>
          </a:xfrm>
          <a:prstGeom prst="rect">
            <a:avLst/>
          </a:prstGeom>
          <a:solidFill>
            <a:srgbClr val="F0F7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5" name="Shape 37"/>
          <p:cNvSpPr/>
          <p:nvPr/>
        </p:nvSpPr>
        <p:spPr>
          <a:xfrm>
            <a:off x="9210751" y="3353105"/>
            <a:ext cx="28346" cy="3044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6" name="Text 38"/>
          <p:cNvSpPr txBox="1"/>
          <p:nvPr/>
        </p:nvSpPr>
        <p:spPr>
          <a:xfrm>
            <a:off x="6524244" y="3610051"/>
            <a:ext cx="14648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通过多轮对话引导与改进</a:t>
            </a:r>
            <a:endParaRPr lang="en-US" sz="900" dirty="0"/>
          </a:p>
        </p:txBody>
      </p:sp>
      <p:pic>
        <p:nvPicPr>
          <p:cNvPr id="47" name="Image 6" descr="preencoded.png"/>
          <p:cNvPicPr>
            <a:picLocks noChangeAspect="1"/>
          </p:cNvPicPr>
          <p:nvPr/>
        </p:nvPicPr>
        <p:blipFill>
          <a:blip r:embed="rId9"/>
          <a:srcRect l="-760" r="-760"/>
          <a:stretch/>
        </p:blipFill>
        <p:spPr>
          <a:xfrm>
            <a:off x="9305849" y="2781605"/>
            <a:ext cx="152705" cy="171907"/>
          </a:xfrm>
          <a:prstGeom prst="rect">
            <a:avLst/>
          </a:prstGeom>
        </p:spPr>
      </p:pic>
      <p:sp>
        <p:nvSpPr>
          <p:cNvPr id="48" name="Text 39"/>
          <p:cNvSpPr txBox="1"/>
          <p:nvPr/>
        </p:nvSpPr>
        <p:spPr>
          <a:xfrm>
            <a:off x="9210751" y="3124505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从执行者转变为需求定义者、导演和评估者</a:t>
            </a:r>
            <a:endParaRPr lang="en-US" sz="1000" dirty="0"/>
          </a:p>
        </p:txBody>
      </p:sp>
      <p:pic>
        <p:nvPicPr>
          <p:cNvPr id="49" name="Image 7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9315907" y="3435401"/>
            <a:ext cx="123444" cy="123444"/>
          </a:xfrm>
          <a:prstGeom prst="rect">
            <a:avLst/>
          </a:prstGeom>
        </p:spPr>
      </p:pic>
      <p:sp>
        <p:nvSpPr>
          <p:cNvPr id="50" name="Text 40"/>
          <p:cNvSpPr txBox="1"/>
          <p:nvPr/>
        </p:nvSpPr>
        <p:spPr>
          <a:xfrm>
            <a:off x="9477756" y="3419856"/>
            <a:ext cx="15883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关注创意、方向与质量把控</a:t>
            </a:r>
            <a:endParaRPr lang="en-US" sz="900" dirty="0"/>
          </a:p>
        </p:txBody>
      </p:sp>
      <p:sp>
        <p:nvSpPr>
          <p:cNvPr id="51" name="Text 41"/>
          <p:cNvSpPr txBox="1"/>
          <p:nvPr/>
        </p:nvSpPr>
        <p:spPr>
          <a:xfrm>
            <a:off x="228600" y="4138574"/>
            <a:ext cx="12481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AI协作实践案例</a:t>
            </a:r>
            <a:endParaRPr lang="en-US" sz="1200" dirty="0"/>
          </a:p>
        </p:txBody>
      </p:sp>
      <p:sp>
        <p:nvSpPr>
          <p:cNvPr id="52" name="Text 42"/>
          <p:cNvSpPr txBox="1"/>
          <p:nvPr/>
        </p:nvSpPr>
        <p:spPr>
          <a:xfrm>
            <a:off x="228600" y="5501030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工具使用模式转变</a:t>
            </a:r>
            <a:endParaRPr lang="en-US" sz="1200" dirty="0"/>
          </a:p>
        </p:txBody>
      </p:sp>
      <p:sp>
        <p:nvSpPr>
          <p:cNvPr id="53" name="Text 43"/>
          <p:cNvSpPr txBox="1"/>
          <p:nvPr/>
        </p:nvSpPr>
        <p:spPr>
          <a:xfrm>
            <a:off x="6172200" y="4138574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生产力对比</a:t>
            </a:r>
            <a:endParaRPr lang="en-US" sz="1200" dirty="0"/>
          </a:p>
        </p:txBody>
      </p:sp>
      <p:sp>
        <p:nvSpPr>
          <p:cNvPr id="54" name="Text 44"/>
          <p:cNvSpPr txBox="1"/>
          <p:nvPr/>
        </p:nvSpPr>
        <p:spPr>
          <a:xfrm>
            <a:off x="6172200" y="5386730"/>
            <a:ext cx="14008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人类角色重新定义</a:t>
            </a:r>
            <a:endParaRPr lang="en-US" sz="1200" dirty="0"/>
          </a:p>
        </p:txBody>
      </p:sp>
      <p:sp>
        <p:nvSpPr>
          <p:cNvPr id="55" name="Text 45"/>
          <p:cNvSpPr txBox="1"/>
          <p:nvPr/>
        </p:nvSpPr>
        <p:spPr>
          <a:xfrm>
            <a:off x="228600" y="4395521"/>
            <a:ext cx="559155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代码开发：通过Peer Programming引导AI写高质量代码工具：Claude Code / Cursor AI</a:t>
            </a:r>
            <a:endParaRPr lang="en-US" sz="1200" dirty="0"/>
          </a:p>
        </p:txBody>
      </p:sp>
      <p:sp>
        <p:nvSpPr>
          <p:cNvPr id="56" name="Text 46"/>
          <p:cNvSpPr txBox="1"/>
          <p:nvPr/>
        </p:nvSpPr>
        <p:spPr>
          <a:xfrm>
            <a:off x="437998" y="4891126"/>
            <a:ext cx="44961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内容创作：用分层prompt技术写专业稿件工具：Claude / GPT-4</a:t>
            </a:r>
            <a:endParaRPr lang="en-US" sz="1200" dirty="0"/>
          </a:p>
        </p:txBody>
      </p:sp>
      <p:sp>
        <p:nvSpPr>
          <p:cNvPr id="57" name="Text 47"/>
          <p:cNvSpPr txBox="1"/>
          <p:nvPr/>
        </p:nvSpPr>
        <p:spPr>
          <a:xfrm>
            <a:off x="437998" y="5158130"/>
            <a:ext cx="40965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产品设计：AI辅助生成交互原型工具：Midjourney / Figma</a:t>
            </a:r>
            <a:endParaRPr lang="en-US" sz="1200" dirty="0"/>
          </a:p>
        </p:txBody>
      </p:sp>
      <p:sp>
        <p:nvSpPr>
          <p:cNvPr id="58" name="Shape 48"/>
          <p:cNvSpPr/>
          <p:nvPr/>
        </p:nvSpPr>
        <p:spPr>
          <a:xfrm>
            <a:off x="228600" y="5738774"/>
            <a:ext cx="5790895" cy="418795"/>
          </a:xfrm>
          <a:prstGeom prst="roundRect">
            <a:avLst>
              <a:gd name="adj" fmla="val 29774"/>
            </a:avLst>
          </a:prstGeom>
          <a:solidFill>
            <a:srgbClr val="EFF6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9" name="Text 49"/>
          <p:cNvSpPr txBox="1"/>
          <p:nvPr/>
        </p:nvSpPr>
        <p:spPr>
          <a:xfrm>
            <a:off x="342900" y="5862218"/>
            <a:ext cx="3796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关键亮点：像teammate一样与AI合作迭代共创，而非简单问答</a:t>
            </a:r>
            <a:endParaRPr lang="en-US" sz="1000" dirty="0"/>
          </a:p>
        </p:txBody>
      </p:sp>
      <p:sp>
        <p:nvSpPr>
          <p:cNvPr id="60" name="Text 50"/>
          <p:cNvSpPr txBox="1"/>
          <p:nvPr/>
        </p:nvSpPr>
        <p:spPr>
          <a:xfrm>
            <a:off x="228600" y="6243523"/>
            <a:ext cx="58055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工作流从"人类完成所有执行"转变为"人类定需求→AI执行初稿→人类评估与指导→AI迭代优化"的协作式循环。</a:t>
            </a:r>
            <a:endParaRPr lang="en-US" sz="1000" dirty="0"/>
          </a:p>
        </p:txBody>
      </p:sp>
      <p:sp>
        <p:nvSpPr>
          <p:cNvPr id="61" name="Text 51"/>
          <p:cNvSpPr txBox="1"/>
          <p:nvPr/>
        </p:nvSpPr>
        <p:spPr>
          <a:xfrm>
            <a:off x="6362395" y="4386377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人均效率：AI公司$808K vs 非AI公司$420K</a:t>
            </a:r>
            <a:endParaRPr lang="en-US" sz="1000" dirty="0"/>
          </a:p>
        </p:txBody>
      </p:sp>
      <p:sp>
        <p:nvSpPr>
          <p:cNvPr id="62" name="Text 52"/>
          <p:cNvSpPr txBox="1"/>
          <p:nvPr/>
        </p:nvSpPr>
        <p:spPr>
          <a:xfrm>
            <a:off x="6362395" y="4614977"/>
            <a:ext cx="17291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7倍更少员工，4倍更快增长</a:t>
            </a:r>
            <a:endParaRPr lang="en-US" sz="1000" dirty="0"/>
          </a:p>
        </p:txBody>
      </p:sp>
      <p:sp>
        <p:nvSpPr>
          <p:cNvPr id="63" name="Text 53"/>
          <p:cNvSpPr txBox="1"/>
          <p:nvPr/>
        </p:nvSpPr>
        <p:spPr>
          <a:xfrm>
            <a:off x="6362395" y="4843577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AI工具每周节省4小时工作时间/人</a:t>
            </a:r>
            <a:endParaRPr lang="en-US" sz="1000" dirty="0"/>
          </a:p>
        </p:txBody>
      </p:sp>
      <p:sp>
        <p:nvSpPr>
          <p:cNvPr id="64" name="Text 54"/>
          <p:cNvSpPr txBox="1"/>
          <p:nvPr/>
        </p:nvSpPr>
        <p:spPr>
          <a:xfrm>
            <a:off x="6362395" y="507217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开发速度提升3-5倍，错误率下降40%</a:t>
            </a:r>
            <a:endParaRPr lang="en-US" sz="1000" dirty="0"/>
          </a:p>
        </p:txBody>
      </p:sp>
      <p:sp>
        <p:nvSpPr>
          <p:cNvPr id="65" name="Shape 55"/>
          <p:cNvSpPr/>
          <p:nvPr/>
        </p:nvSpPr>
        <p:spPr>
          <a:xfrm>
            <a:off x="6172200" y="5624474"/>
            <a:ext cx="5790895" cy="1143000"/>
          </a:xfrm>
          <a:prstGeom prst="roundRect">
            <a:avLst>
              <a:gd name="adj" fmla="val 5333"/>
            </a:avLst>
          </a:prstGeom>
          <a:solidFill>
            <a:srgbClr val="F9FAFB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6" name="Shape 56"/>
          <p:cNvSpPr/>
          <p:nvPr/>
        </p:nvSpPr>
        <p:spPr>
          <a:xfrm>
            <a:off x="6172200" y="5624474"/>
            <a:ext cx="38405" cy="114300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7" name="Text 57"/>
          <p:cNvSpPr txBox="1"/>
          <p:nvPr/>
        </p:nvSpPr>
        <p:spPr>
          <a:xfrm>
            <a:off x="6324905" y="5757977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从执行者到导演的转变</a:t>
            </a:r>
            <a:endParaRPr lang="en-US" sz="1200" dirty="0"/>
          </a:p>
        </p:txBody>
      </p:sp>
      <p:sp>
        <p:nvSpPr>
          <p:cNvPr id="68" name="Text 58"/>
          <p:cNvSpPr txBox="1"/>
          <p:nvPr/>
        </p:nvSpPr>
        <p:spPr>
          <a:xfrm>
            <a:off x="6324905" y="6014923"/>
            <a:ext cx="271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⚠️</a:t>
            </a:r>
            <a:endParaRPr lang="en-US" sz="1000" dirty="0"/>
          </a:p>
        </p:txBody>
      </p:sp>
      <p:sp>
        <p:nvSpPr>
          <p:cNvPr id="69" name="Text 59"/>
          <p:cNvSpPr txBox="1"/>
          <p:nvPr/>
        </p:nvSpPr>
        <p:spPr>
          <a:xfrm>
            <a:off x="6491326" y="6014923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编码细节实现</a:t>
            </a:r>
            <a:endParaRPr lang="en-US" sz="1000" dirty="0"/>
          </a:p>
        </p:txBody>
      </p:sp>
      <p:sp>
        <p:nvSpPr>
          <p:cNvPr id="70" name="Text 60"/>
          <p:cNvSpPr txBox="1"/>
          <p:nvPr/>
        </p:nvSpPr>
        <p:spPr>
          <a:xfrm>
            <a:off x="9019642" y="6014923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</a:t>
            </a:r>
            <a:endParaRPr lang="en-US" sz="1000" dirty="0"/>
          </a:p>
        </p:txBody>
      </p:sp>
      <p:sp>
        <p:nvSpPr>
          <p:cNvPr id="71" name="Text 61"/>
          <p:cNvSpPr txBox="1"/>
          <p:nvPr/>
        </p:nvSpPr>
        <p:spPr>
          <a:xfrm>
            <a:off x="10007194" y="6014923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✓ 架构设计与审核</a:t>
            </a:r>
            <a:endParaRPr lang="en-US" sz="1000" dirty="0"/>
          </a:p>
        </p:txBody>
      </p:sp>
      <p:sp>
        <p:nvSpPr>
          <p:cNvPr id="72" name="Text 62"/>
          <p:cNvSpPr txBox="1"/>
          <p:nvPr/>
        </p:nvSpPr>
        <p:spPr>
          <a:xfrm>
            <a:off x="6324905" y="6243523"/>
            <a:ext cx="271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⚠️</a:t>
            </a:r>
            <a:endParaRPr lang="en-US" sz="1000" dirty="0"/>
          </a:p>
        </p:txBody>
      </p:sp>
      <p:sp>
        <p:nvSpPr>
          <p:cNvPr id="73" name="Text 63"/>
          <p:cNvSpPr txBox="1"/>
          <p:nvPr/>
        </p:nvSpPr>
        <p:spPr>
          <a:xfrm>
            <a:off x="6491326" y="6243523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编写全部内容</a:t>
            </a:r>
            <a:endParaRPr lang="en-US" sz="1000" dirty="0"/>
          </a:p>
        </p:txBody>
      </p:sp>
      <p:sp>
        <p:nvSpPr>
          <p:cNvPr id="74" name="Text 64"/>
          <p:cNvSpPr txBox="1"/>
          <p:nvPr/>
        </p:nvSpPr>
        <p:spPr>
          <a:xfrm>
            <a:off x="9019642" y="6243523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</a:t>
            </a:r>
            <a:endParaRPr lang="en-US" sz="1000" dirty="0"/>
          </a:p>
        </p:txBody>
      </p:sp>
      <p:sp>
        <p:nvSpPr>
          <p:cNvPr id="75" name="Text 65"/>
          <p:cNvSpPr txBox="1"/>
          <p:nvPr/>
        </p:nvSpPr>
        <p:spPr>
          <a:xfrm>
            <a:off x="10007194" y="6243523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✓ 内容策略与编辑</a:t>
            </a:r>
            <a:endParaRPr lang="en-US" sz="1000" dirty="0"/>
          </a:p>
        </p:txBody>
      </p:sp>
      <p:sp>
        <p:nvSpPr>
          <p:cNvPr id="76" name="Text 66"/>
          <p:cNvSpPr txBox="1"/>
          <p:nvPr/>
        </p:nvSpPr>
        <p:spPr>
          <a:xfrm>
            <a:off x="6324905" y="6472123"/>
            <a:ext cx="2715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⚠️</a:t>
            </a:r>
            <a:endParaRPr lang="en-US" sz="1000" dirty="0"/>
          </a:p>
        </p:txBody>
      </p:sp>
      <p:sp>
        <p:nvSpPr>
          <p:cNvPr id="77" name="Text 67"/>
          <p:cNvSpPr txBox="1"/>
          <p:nvPr/>
        </p:nvSpPr>
        <p:spPr>
          <a:xfrm>
            <a:off x="6491326" y="6472123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重复性数据处理</a:t>
            </a:r>
            <a:endParaRPr lang="en-US" sz="1000" dirty="0"/>
          </a:p>
        </p:txBody>
      </p:sp>
      <p:sp>
        <p:nvSpPr>
          <p:cNvPr id="78" name="Text 68"/>
          <p:cNvSpPr txBox="1"/>
          <p:nvPr/>
        </p:nvSpPr>
        <p:spPr>
          <a:xfrm>
            <a:off x="9019642" y="6472123"/>
            <a:ext cx="2340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</a:t>
            </a:r>
            <a:endParaRPr lang="en-US" sz="1000" dirty="0"/>
          </a:p>
        </p:txBody>
      </p:sp>
      <p:sp>
        <p:nvSpPr>
          <p:cNvPr id="79" name="Text 69"/>
          <p:cNvSpPr txBox="1"/>
          <p:nvPr/>
        </p:nvSpPr>
        <p:spPr>
          <a:xfrm>
            <a:off x="10007194" y="6472123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✓ 洞察力与决策制定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228600" y="437998"/>
            <a:ext cx="418795" cy="4187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9126" y="552298"/>
            <a:ext cx="237744" cy="190195"/>
          </a:xfrm>
          <a:prstGeom prst="rect">
            <a:avLst/>
          </a:prstGeom>
        </p:spPr>
      </p:pic>
      <p:sp>
        <p:nvSpPr>
          <p:cNvPr id="5" name="Text 2"/>
          <p:cNvSpPr txBox="1"/>
          <p:nvPr/>
        </p:nvSpPr>
        <p:spPr>
          <a:xfrm>
            <a:off x="724205" y="533095"/>
            <a:ext cx="1114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</a:t>
            </a:r>
            <a:endParaRPr lang="en-US" sz="1500" dirty="0"/>
          </a:p>
        </p:txBody>
      </p:sp>
      <p:sp>
        <p:nvSpPr>
          <p:cNvPr id="6" name="Text 3"/>
          <p:cNvSpPr txBox="1"/>
          <p:nvPr/>
        </p:nvSpPr>
        <p:spPr>
          <a:xfrm>
            <a:off x="11162995" y="31455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市场规模预测</a:t>
            </a:r>
            <a:endParaRPr lang="en-US" sz="1000" dirty="0"/>
          </a:p>
        </p:txBody>
      </p:sp>
      <p:sp>
        <p:nvSpPr>
          <p:cNvPr id="7" name="Text 4"/>
          <p:cNvSpPr txBox="1"/>
          <p:nvPr/>
        </p:nvSpPr>
        <p:spPr>
          <a:xfrm>
            <a:off x="11056010" y="504749"/>
            <a:ext cx="10863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8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$196.6B</a:t>
            </a:r>
            <a:endParaRPr lang="en-US" sz="1800" dirty="0"/>
          </a:p>
        </p:txBody>
      </p:sp>
      <p:sp>
        <p:nvSpPr>
          <p:cNvPr id="8" name="Text 5"/>
          <p:cNvSpPr txBox="1"/>
          <p:nvPr/>
        </p:nvSpPr>
        <p:spPr>
          <a:xfrm>
            <a:off x="9087307" y="809244"/>
            <a:ext cx="2977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2024: $5.2B → 2034: $196.6B | CAGR: 43.8%</a:t>
            </a:r>
            <a:endParaRPr lang="en-US" sz="1000" dirty="0"/>
          </a:p>
        </p:txBody>
      </p:sp>
      <p:sp>
        <p:nvSpPr>
          <p:cNvPr id="9" name="Text 6"/>
          <p:cNvSpPr txBox="1"/>
          <p:nvPr/>
        </p:nvSpPr>
        <p:spPr>
          <a:xfrm>
            <a:off x="228600" y="1123798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产品范式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228600" y="1371600"/>
            <a:ext cx="539678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只做智能体AI产品：智能复利，10倍价值</a:t>
            </a:r>
            <a:endParaRPr lang="en-US" sz="2200" dirty="0"/>
          </a:p>
        </p:txBody>
      </p:sp>
      <p:sp>
        <p:nvSpPr>
          <p:cNvPr id="11" name="Text 8"/>
          <p:cNvSpPr txBox="1"/>
          <p:nvPr/>
        </p:nvSpPr>
        <p:spPr>
          <a:xfrm>
            <a:off x="228600" y="1809598"/>
            <a:ext cx="85158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Native团队聚焦构建Agentic AI产品是未来制胜关键。智能体产品不仅有自主行动与学习能力，还能创造指数级价值增长。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228600" y="2152498"/>
            <a:ext cx="1877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智能体产品五大核心组件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1075334" y="2476195"/>
            <a:ext cx="418795" cy="4187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 l="-760" r="-760"/>
          <a:stretch/>
        </p:blipFill>
        <p:spPr>
          <a:xfrm>
            <a:off x="1208837" y="2600554"/>
            <a:ext cx="152705" cy="171907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1017727" y="296265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强大知识</a:t>
            </a:r>
            <a:endParaRPr lang="en-US" sz="1000" dirty="0"/>
          </a:p>
        </p:txBody>
      </p:sp>
      <p:sp>
        <p:nvSpPr>
          <p:cNvPr id="16" name="Text 12"/>
          <p:cNvSpPr txBox="1"/>
          <p:nvPr/>
        </p:nvSpPr>
        <p:spPr>
          <a:xfrm>
            <a:off x="751637" y="3152851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海量领域专业知识</a:t>
            </a:r>
            <a:endParaRPr lang="en-US" sz="10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2435047" y="2817266"/>
            <a:ext cx="105156" cy="171907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3481121" y="2476195"/>
            <a:ext cx="418795" cy="4187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604565" y="2600554"/>
            <a:ext cx="171907" cy="171907"/>
          </a:xfrm>
          <a:prstGeom prst="rect">
            <a:avLst/>
          </a:prstGeom>
        </p:spPr>
      </p:pic>
      <p:sp>
        <p:nvSpPr>
          <p:cNvPr id="20" name="Text 14"/>
          <p:cNvSpPr txBox="1"/>
          <p:nvPr/>
        </p:nvSpPr>
        <p:spPr>
          <a:xfrm>
            <a:off x="3490265" y="2962656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强推理</a:t>
            </a:r>
            <a:endParaRPr lang="en-US" sz="1000" dirty="0"/>
          </a:p>
        </p:txBody>
      </p:sp>
      <p:sp>
        <p:nvSpPr>
          <p:cNvPr id="21" name="Text 15"/>
          <p:cNvSpPr txBox="1"/>
          <p:nvPr/>
        </p:nvSpPr>
        <p:spPr>
          <a:xfrm>
            <a:off x="3090672" y="31528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多步骤复杂逻辑推导</a:t>
            </a:r>
            <a:endParaRPr lang="en-US" sz="1000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4840834" y="2817266"/>
            <a:ext cx="105156" cy="171907"/>
          </a:xfrm>
          <a:prstGeom prst="rect">
            <a:avLst/>
          </a:prstGeom>
        </p:spPr>
      </p:pic>
      <p:sp>
        <p:nvSpPr>
          <p:cNvPr id="23" name="Shape 16"/>
          <p:cNvSpPr/>
          <p:nvPr/>
        </p:nvSpPr>
        <p:spPr>
          <a:xfrm>
            <a:off x="5886907" y="2476195"/>
            <a:ext cx="418795" cy="4187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010351" y="2600554"/>
            <a:ext cx="171907" cy="171907"/>
          </a:xfrm>
          <a:prstGeom prst="rect">
            <a:avLst/>
          </a:prstGeom>
        </p:spPr>
      </p:pic>
      <p:sp>
        <p:nvSpPr>
          <p:cNvPr id="25" name="Text 17"/>
          <p:cNvSpPr txBox="1"/>
          <p:nvPr/>
        </p:nvSpPr>
        <p:spPr>
          <a:xfrm>
            <a:off x="5829300" y="296265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工具使用</a:t>
            </a:r>
            <a:endParaRPr lang="en-US" sz="1000" dirty="0"/>
          </a:p>
        </p:txBody>
      </p:sp>
      <p:sp>
        <p:nvSpPr>
          <p:cNvPr id="26" name="Text 18"/>
          <p:cNvSpPr txBox="1"/>
          <p:nvPr/>
        </p:nvSpPr>
        <p:spPr>
          <a:xfrm>
            <a:off x="5522976" y="3152851"/>
            <a:ext cx="12527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API与外部系统集成</a:t>
            </a:r>
            <a:endParaRPr lang="en-US" sz="10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7246620" y="2817266"/>
            <a:ext cx="105156" cy="171907"/>
          </a:xfrm>
          <a:prstGeom prst="rect">
            <a:avLst/>
          </a:prstGeom>
        </p:spPr>
      </p:pic>
      <p:sp>
        <p:nvSpPr>
          <p:cNvPr id="28" name="Shape 19"/>
          <p:cNvSpPr/>
          <p:nvPr/>
        </p:nvSpPr>
        <p:spPr>
          <a:xfrm>
            <a:off x="8291779" y="2476195"/>
            <a:ext cx="418795" cy="4187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416138" y="2600554"/>
            <a:ext cx="171907" cy="171907"/>
          </a:xfrm>
          <a:prstGeom prst="rect">
            <a:avLst/>
          </a:prstGeom>
        </p:spPr>
      </p:pic>
      <p:sp>
        <p:nvSpPr>
          <p:cNvPr id="30" name="Text 20"/>
          <p:cNvSpPr txBox="1"/>
          <p:nvPr/>
        </p:nvSpPr>
        <p:spPr>
          <a:xfrm>
            <a:off x="8235086" y="296265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目标规划</a:t>
            </a:r>
            <a:endParaRPr lang="en-US" sz="1000" dirty="0"/>
          </a:p>
        </p:txBody>
      </p:sp>
      <p:sp>
        <p:nvSpPr>
          <p:cNvPr id="31" name="Text 21"/>
          <p:cNvSpPr txBox="1"/>
          <p:nvPr/>
        </p:nvSpPr>
        <p:spPr>
          <a:xfrm>
            <a:off x="7901330" y="31528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自主路径采集与执行</a:t>
            </a:r>
            <a:endParaRPr lang="en-US" sz="1000" dirty="0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5"/>
          <a:srcRect t="-1087" b="-1087"/>
          <a:stretch/>
        </p:blipFill>
        <p:spPr>
          <a:xfrm>
            <a:off x="9652406" y="2817266"/>
            <a:ext cx="105156" cy="171907"/>
          </a:xfrm>
          <a:prstGeom prst="rect">
            <a:avLst/>
          </a:prstGeom>
        </p:spPr>
      </p:pic>
      <p:sp>
        <p:nvSpPr>
          <p:cNvPr id="33" name="Shape 22"/>
          <p:cNvSpPr/>
          <p:nvPr/>
        </p:nvSpPr>
        <p:spPr>
          <a:xfrm>
            <a:off x="10697566" y="2476195"/>
            <a:ext cx="418795" cy="4187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4" name="Image 9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10821924" y="2600554"/>
            <a:ext cx="171907" cy="171907"/>
          </a:xfrm>
          <a:prstGeom prst="rect">
            <a:avLst/>
          </a:prstGeom>
        </p:spPr>
      </p:pic>
      <p:sp>
        <p:nvSpPr>
          <p:cNvPr id="35" name="Text 23"/>
          <p:cNvSpPr txBox="1"/>
          <p:nvPr/>
        </p:nvSpPr>
        <p:spPr>
          <a:xfrm>
            <a:off x="10640873" y="2962656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自主学习</a:t>
            </a:r>
            <a:endParaRPr lang="en-US" sz="1000" dirty="0"/>
          </a:p>
        </p:txBody>
      </p:sp>
      <p:sp>
        <p:nvSpPr>
          <p:cNvPr id="36" name="Text 24"/>
          <p:cNvSpPr txBox="1"/>
          <p:nvPr/>
        </p:nvSpPr>
        <p:spPr>
          <a:xfrm>
            <a:off x="10307117" y="31528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持续演进与自我优化</a:t>
            </a:r>
            <a:endParaRPr lang="en-US" sz="1000" dirty="0"/>
          </a:p>
        </p:txBody>
      </p:sp>
      <p:sp>
        <p:nvSpPr>
          <p:cNvPr id="37" name="Shape 25"/>
          <p:cNvSpPr/>
          <p:nvPr/>
        </p:nvSpPr>
        <p:spPr>
          <a:xfrm>
            <a:off x="228600" y="3486607"/>
            <a:ext cx="5753405" cy="2219249"/>
          </a:xfrm>
          <a:prstGeom prst="roundRect">
            <a:avLst>
              <a:gd name="adj" fmla="val 1415"/>
            </a:avLst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8" name="Text 26"/>
          <p:cNvSpPr txBox="1"/>
          <p:nvPr/>
        </p:nvSpPr>
        <p:spPr>
          <a:xfrm>
            <a:off x="256946" y="3534156"/>
            <a:ext cx="23436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传统SAAS VS AI NATIVE产品</a:t>
            </a:r>
            <a:endParaRPr lang="en-US" sz="1200" dirty="0"/>
          </a:p>
        </p:txBody>
      </p:sp>
      <p:sp>
        <p:nvSpPr>
          <p:cNvPr id="39" name="Text 27"/>
          <p:cNvSpPr txBox="1"/>
          <p:nvPr/>
        </p:nvSpPr>
        <p:spPr>
          <a:xfrm>
            <a:off x="6210605" y="3504895"/>
            <a:ext cx="15627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基于产品构建生态层</a:t>
            </a:r>
            <a:endParaRPr lang="en-US" sz="1200" dirty="0"/>
          </a:p>
        </p:txBody>
      </p:sp>
      <p:sp>
        <p:nvSpPr>
          <p:cNvPr id="40" name="Shape 28"/>
          <p:cNvSpPr/>
          <p:nvPr/>
        </p:nvSpPr>
        <p:spPr>
          <a:xfrm>
            <a:off x="256946" y="4143146"/>
            <a:ext cx="2286000" cy="19202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1" name="Shape 29"/>
          <p:cNvSpPr/>
          <p:nvPr/>
        </p:nvSpPr>
        <p:spPr>
          <a:xfrm>
            <a:off x="2535631" y="4143146"/>
            <a:ext cx="1600200" cy="19202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2" name="Shape 30"/>
          <p:cNvSpPr/>
          <p:nvPr/>
        </p:nvSpPr>
        <p:spPr>
          <a:xfrm>
            <a:off x="4134917" y="4143146"/>
            <a:ext cx="1819656" cy="19202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3" name="Text 31"/>
          <p:cNvSpPr txBox="1"/>
          <p:nvPr/>
        </p:nvSpPr>
        <p:spPr>
          <a:xfrm>
            <a:off x="352044" y="3866998"/>
            <a:ext cx="4032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维度</a:t>
            </a:r>
            <a:endParaRPr lang="en-US" sz="1100" dirty="0"/>
          </a:p>
        </p:txBody>
      </p:sp>
      <p:sp>
        <p:nvSpPr>
          <p:cNvPr id="44" name="Text 32"/>
          <p:cNvSpPr txBox="1"/>
          <p:nvPr/>
        </p:nvSpPr>
        <p:spPr>
          <a:xfrm>
            <a:off x="2630729" y="3866998"/>
            <a:ext cx="7461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传统SaaS</a:t>
            </a:r>
            <a:endParaRPr lang="en-US" sz="1100" dirty="0"/>
          </a:p>
        </p:txBody>
      </p:sp>
      <p:sp>
        <p:nvSpPr>
          <p:cNvPr id="45" name="Text 33"/>
          <p:cNvSpPr txBox="1"/>
          <p:nvPr/>
        </p:nvSpPr>
        <p:spPr>
          <a:xfrm>
            <a:off x="4230014" y="3866998"/>
            <a:ext cx="1022299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Native产品</a:t>
            </a:r>
            <a:endParaRPr lang="en-US" sz="1100" dirty="0"/>
          </a:p>
        </p:txBody>
      </p:sp>
      <p:sp>
        <p:nvSpPr>
          <p:cNvPr id="46" name="Shape 34"/>
          <p:cNvSpPr/>
          <p:nvPr/>
        </p:nvSpPr>
        <p:spPr>
          <a:xfrm>
            <a:off x="256946" y="4529938"/>
            <a:ext cx="22860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7" name="Shape 35"/>
          <p:cNvSpPr/>
          <p:nvPr/>
        </p:nvSpPr>
        <p:spPr>
          <a:xfrm>
            <a:off x="2535631" y="4529938"/>
            <a:ext cx="16002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8" name="Shape 36"/>
          <p:cNvSpPr/>
          <p:nvPr/>
        </p:nvSpPr>
        <p:spPr>
          <a:xfrm>
            <a:off x="256946" y="4911242"/>
            <a:ext cx="22860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9" name="Shape 37"/>
          <p:cNvSpPr/>
          <p:nvPr/>
        </p:nvSpPr>
        <p:spPr>
          <a:xfrm>
            <a:off x="2535631" y="4911242"/>
            <a:ext cx="16002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0" name="Shape 38"/>
          <p:cNvSpPr/>
          <p:nvPr/>
        </p:nvSpPr>
        <p:spPr>
          <a:xfrm>
            <a:off x="256946" y="5287061"/>
            <a:ext cx="22860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1" name="Shape 39"/>
          <p:cNvSpPr/>
          <p:nvPr/>
        </p:nvSpPr>
        <p:spPr>
          <a:xfrm>
            <a:off x="2535631" y="5287061"/>
            <a:ext cx="16002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" name="Shape 40"/>
          <p:cNvSpPr/>
          <p:nvPr/>
        </p:nvSpPr>
        <p:spPr>
          <a:xfrm>
            <a:off x="256946" y="5662879"/>
            <a:ext cx="22860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3" name="Shape 41"/>
          <p:cNvSpPr/>
          <p:nvPr/>
        </p:nvSpPr>
        <p:spPr>
          <a:xfrm>
            <a:off x="2535631" y="5662879"/>
            <a:ext cx="1600200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4" name="Text 42"/>
          <p:cNvSpPr txBox="1"/>
          <p:nvPr/>
        </p:nvSpPr>
        <p:spPr>
          <a:xfrm>
            <a:off x="352044" y="4252874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智能水平</a:t>
            </a:r>
            <a:endParaRPr lang="en-US" sz="1100" dirty="0"/>
          </a:p>
        </p:txBody>
      </p:sp>
      <p:sp>
        <p:nvSpPr>
          <p:cNvPr id="55" name="Text 43"/>
          <p:cNvSpPr txBox="1"/>
          <p:nvPr/>
        </p:nvSpPr>
        <p:spPr>
          <a:xfrm>
            <a:off x="2630729" y="4252874"/>
            <a:ext cx="831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预定义逻辑</a:t>
            </a:r>
            <a:endParaRPr lang="en-US" sz="1100" dirty="0"/>
          </a:p>
        </p:txBody>
      </p:sp>
      <p:sp>
        <p:nvSpPr>
          <p:cNvPr id="56" name="Text 44"/>
          <p:cNvSpPr txBox="1"/>
          <p:nvPr/>
        </p:nvSpPr>
        <p:spPr>
          <a:xfrm>
            <a:off x="352044" y="4629607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价值创造</a:t>
            </a:r>
            <a:endParaRPr lang="en-US" sz="1100" dirty="0"/>
          </a:p>
        </p:txBody>
      </p:sp>
      <p:sp>
        <p:nvSpPr>
          <p:cNvPr id="57" name="Text 45"/>
          <p:cNvSpPr txBox="1"/>
          <p:nvPr/>
        </p:nvSpPr>
        <p:spPr>
          <a:xfrm>
            <a:off x="2630729" y="4629607"/>
            <a:ext cx="9747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功能堆叠驱动</a:t>
            </a:r>
            <a:endParaRPr lang="en-US" sz="1100" dirty="0"/>
          </a:p>
        </p:txBody>
      </p:sp>
      <p:sp>
        <p:nvSpPr>
          <p:cNvPr id="58" name="Text 46"/>
          <p:cNvSpPr txBox="1"/>
          <p:nvPr/>
        </p:nvSpPr>
        <p:spPr>
          <a:xfrm>
            <a:off x="352044" y="5005426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用户参与</a:t>
            </a:r>
            <a:endParaRPr lang="en-US" sz="1100" dirty="0"/>
          </a:p>
        </p:txBody>
      </p:sp>
      <p:sp>
        <p:nvSpPr>
          <p:cNvPr id="59" name="Text 47"/>
          <p:cNvSpPr txBox="1"/>
          <p:nvPr/>
        </p:nvSpPr>
        <p:spPr>
          <a:xfrm>
            <a:off x="2630729" y="5005426"/>
            <a:ext cx="9747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被动使用工具</a:t>
            </a:r>
            <a:endParaRPr lang="en-US" sz="1100" dirty="0"/>
          </a:p>
        </p:txBody>
      </p:sp>
      <p:sp>
        <p:nvSpPr>
          <p:cNvPr id="60" name="Text 48"/>
          <p:cNvSpPr txBox="1"/>
          <p:nvPr/>
        </p:nvSpPr>
        <p:spPr>
          <a:xfrm>
            <a:off x="352044" y="5381244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边界扩展</a:t>
            </a:r>
            <a:endParaRPr lang="en-US" sz="1100" dirty="0"/>
          </a:p>
        </p:txBody>
      </p:sp>
      <p:sp>
        <p:nvSpPr>
          <p:cNvPr id="61" name="Text 49"/>
          <p:cNvSpPr txBox="1"/>
          <p:nvPr/>
        </p:nvSpPr>
        <p:spPr>
          <a:xfrm>
            <a:off x="2630729" y="5381244"/>
            <a:ext cx="831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功能性延伸</a:t>
            </a:r>
            <a:endParaRPr lang="en-US" sz="1100" dirty="0"/>
          </a:p>
        </p:txBody>
      </p:sp>
      <p:sp>
        <p:nvSpPr>
          <p:cNvPr id="62" name="Shape 50"/>
          <p:cNvSpPr/>
          <p:nvPr/>
        </p:nvSpPr>
        <p:spPr>
          <a:xfrm>
            <a:off x="4134917" y="4529938"/>
            <a:ext cx="1819656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3" name="Shape 51"/>
          <p:cNvSpPr/>
          <p:nvPr/>
        </p:nvSpPr>
        <p:spPr>
          <a:xfrm>
            <a:off x="4134917" y="4911242"/>
            <a:ext cx="1819656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4" name="Shape 52"/>
          <p:cNvSpPr/>
          <p:nvPr/>
        </p:nvSpPr>
        <p:spPr>
          <a:xfrm>
            <a:off x="4134917" y="5287061"/>
            <a:ext cx="1819656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5" name="Shape 53"/>
          <p:cNvSpPr/>
          <p:nvPr/>
        </p:nvSpPr>
        <p:spPr>
          <a:xfrm>
            <a:off x="4134917" y="5662879"/>
            <a:ext cx="1819656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6" name="Text 54"/>
          <p:cNvSpPr txBox="1"/>
          <p:nvPr/>
        </p:nvSpPr>
        <p:spPr>
          <a:xfrm>
            <a:off x="4230014" y="4252874"/>
            <a:ext cx="111739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自主行动与学习</a:t>
            </a:r>
            <a:endParaRPr lang="en-US" sz="1100" dirty="0"/>
          </a:p>
        </p:txBody>
      </p:sp>
      <p:sp>
        <p:nvSpPr>
          <p:cNvPr id="67" name="Text 55"/>
          <p:cNvSpPr txBox="1"/>
          <p:nvPr/>
        </p:nvSpPr>
        <p:spPr>
          <a:xfrm>
            <a:off x="4230014" y="4629607"/>
            <a:ext cx="9747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智能跃迁驱动</a:t>
            </a:r>
            <a:endParaRPr lang="en-US" sz="1100" dirty="0"/>
          </a:p>
        </p:txBody>
      </p:sp>
      <p:sp>
        <p:nvSpPr>
          <p:cNvPr id="68" name="Text 56"/>
          <p:cNvSpPr txBox="1"/>
          <p:nvPr/>
        </p:nvSpPr>
        <p:spPr>
          <a:xfrm>
            <a:off x="4230014" y="5005426"/>
            <a:ext cx="97475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协作关系演进</a:t>
            </a:r>
            <a:endParaRPr lang="en-US" sz="1100" dirty="0"/>
          </a:p>
        </p:txBody>
      </p:sp>
      <p:sp>
        <p:nvSpPr>
          <p:cNvPr id="69" name="Text 57"/>
          <p:cNvSpPr txBox="1"/>
          <p:nvPr/>
        </p:nvSpPr>
        <p:spPr>
          <a:xfrm>
            <a:off x="4230014" y="5381244"/>
            <a:ext cx="8311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生态性扩张</a:t>
            </a:r>
            <a:endParaRPr lang="en-US" sz="1100" dirty="0"/>
          </a:p>
        </p:txBody>
      </p:sp>
      <p:sp>
        <p:nvSpPr>
          <p:cNvPr id="70" name="Shape 58"/>
          <p:cNvSpPr/>
          <p:nvPr/>
        </p:nvSpPr>
        <p:spPr>
          <a:xfrm>
            <a:off x="228600" y="5814670"/>
            <a:ext cx="5753405" cy="819302"/>
          </a:xfrm>
          <a:prstGeom prst="roundRect">
            <a:avLst>
              <a:gd name="adj" fmla="val 10382"/>
            </a:avLst>
          </a:prstGeom>
          <a:solidFill>
            <a:srgbClr val="F9FAFB">
              <a:alpha val="80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Shape 59"/>
          <p:cNvSpPr/>
          <p:nvPr/>
        </p:nvSpPr>
        <p:spPr>
          <a:xfrm>
            <a:off x="352044" y="5939028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72" name="Image 10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48056" y="6034126"/>
            <a:ext cx="152705" cy="152705"/>
          </a:xfrm>
          <a:prstGeom prst="rect">
            <a:avLst/>
          </a:prstGeom>
        </p:spPr>
      </p:pic>
      <p:sp>
        <p:nvSpPr>
          <p:cNvPr id="73" name="Text 60"/>
          <p:cNvSpPr txBox="1"/>
          <p:nvPr/>
        </p:nvSpPr>
        <p:spPr>
          <a:xfrm>
            <a:off x="771754" y="6014923"/>
            <a:ext cx="9811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10x价值跃迁</a:t>
            </a:r>
            <a:endParaRPr lang="en-US" sz="1200" dirty="0"/>
          </a:p>
        </p:txBody>
      </p:sp>
      <p:sp>
        <p:nvSpPr>
          <p:cNvPr id="74" name="Text 61"/>
          <p:cNvSpPr txBox="1"/>
          <p:nvPr/>
        </p:nvSpPr>
        <p:spPr>
          <a:xfrm>
            <a:off x="352044" y="6329477"/>
            <a:ext cx="32250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10x用户体验提升，10x效率增长，同时降低90%成本</a:t>
            </a:r>
            <a:endParaRPr lang="en-US" sz="1000" dirty="0"/>
          </a:p>
        </p:txBody>
      </p:sp>
      <p:sp>
        <p:nvSpPr>
          <p:cNvPr id="75" name="Shape 62"/>
          <p:cNvSpPr/>
          <p:nvPr/>
        </p:nvSpPr>
        <p:spPr>
          <a:xfrm>
            <a:off x="6210605" y="3752698"/>
            <a:ext cx="5753405" cy="418795"/>
          </a:xfrm>
          <a:prstGeom prst="roundRect">
            <a:avLst>
              <a:gd name="adj" fmla="val 29774"/>
            </a:avLst>
          </a:prstGeom>
          <a:solidFill>
            <a:srgbClr val="EFF6FF">
              <a:alpha val="8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76" name="Image 11" descr="preencoded.png"/>
          <p:cNvPicPr>
            <a:picLocks noChangeAspect="1"/>
          </p:cNvPicPr>
          <p:nvPr/>
        </p:nvPicPr>
        <p:blipFill>
          <a:blip r:embed="rId11"/>
          <a:srcRect l="-2512" r="-2512"/>
          <a:stretch/>
        </p:blipFill>
        <p:spPr>
          <a:xfrm>
            <a:off x="6324905" y="3893515"/>
            <a:ext cx="105156" cy="133502"/>
          </a:xfrm>
          <a:prstGeom prst="rect">
            <a:avLst/>
          </a:prstGeom>
        </p:spPr>
      </p:pic>
      <p:sp>
        <p:nvSpPr>
          <p:cNvPr id="77" name="Text 63"/>
          <p:cNvSpPr txBox="1"/>
          <p:nvPr/>
        </p:nvSpPr>
        <p:spPr>
          <a:xfrm>
            <a:off x="6467551" y="3877056"/>
            <a:ext cx="33393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Native产品通过构建多层生态系统实现价值指数增长</a:t>
            </a:r>
            <a:endParaRPr lang="en-US" sz="1000" dirty="0"/>
          </a:p>
        </p:txBody>
      </p:sp>
      <p:sp>
        <p:nvSpPr>
          <p:cNvPr id="78" name="Text 64"/>
          <p:cNvSpPr txBox="1"/>
          <p:nvPr/>
        </p:nvSpPr>
        <p:spPr>
          <a:xfrm>
            <a:off x="6210605" y="4248302"/>
            <a:ext cx="3324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数据层：用户数据反哺模型，形成数据飞轮效应</a:t>
            </a:r>
            <a:endParaRPr lang="en-US" sz="1200" dirty="0"/>
          </a:p>
        </p:txBody>
      </p:sp>
      <p:sp>
        <p:nvSpPr>
          <p:cNvPr id="79" name="Text 65"/>
          <p:cNvSpPr txBox="1"/>
          <p:nvPr/>
        </p:nvSpPr>
        <p:spPr>
          <a:xfrm>
            <a:off x="6210605" y="4552798"/>
            <a:ext cx="34107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工具层：API与外部系统集成，提供功能组件复用</a:t>
            </a:r>
            <a:endParaRPr lang="en-US" sz="1200" dirty="0"/>
          </a:p>
        </p:txBody>
      </p:sp>
      <p:sp>
        <p:nvSpPr>
          <p:cNvPr id="80" name="Text 66"/>
          <p:cNvSpPr txBox="1"/>
          <p:nvPr/>
        </p:nvSpPr>
        <p:spPr>
          <a:xfrm>
            <a:off x="6210605" y="4858207"/>
            <a:ext cx="3324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能力层：持续学习与演进的智能核心，知识积累</a:t>
            </a:r>
            <a:endParaRPr lang="en-US" sz="1200" dirty="0"/>
          </a:p>
        </p:txBody>
      </p:sp>
      <p:sp>
        <p:nvSpPr>
          <p:cNvPr id="81" name="Text 67"/>
          <p:cNvSpPr txBox="1"/>
          <p:nvPr/>
        </p:nvSpPr>
        <p:spPr>
          <a:xfrm>
            <a:off x="6210605" y="5162702"/>
            <a:ext cx="3743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生态层：开放协作网络，多Agent协同创造超线性价值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Shape 1"/>
          <p:cNvSpPr/>
          <p:nvPr/>
        </p:nvSpPr>
        <p:spPr>
          <a:xfrm>
            <a:off x="190195" y="267005"/>
            <a:ext cx="2895905" cy="990295"/>
          </a:xfrm>
          <a:prstGeom prst="roundRect">
            <a:avLst>
              <a:gd name="adj" fmla="val 7103"/>
            </a:avLst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Text 2"/>
          <p:cNvSpPr txBox="1"/>
          <p:nvPr/>
        </p:nvSpPr>
        <p:spPr>
          <a:xfrm>
            <a:off x="286207" y="38130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爆发式增长模式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286207" y="638251"/>
            <a:ext cx="1772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爆发式增长模式</a:t>
            </a:r>
            <a:endParaRPr lang="en-US" sz="1800" dirty="0"/>
          </a:p>
        </p:txBody>
      </p:sp>
      <p:sp>
        <p:nvSpPr>
          <p:cNvPr id="6" name="Text 4"/>
          <p:cNvSpPr txBox="1"/>
          <p:nvPr/>
        </p:nvSpPr>
        <p:spPr>
          <a:xfrm>
            <a:off x="286207" y="981151"/>
            <a:ext cx="28053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Native公司展现出的非线性增长与价值创造</a:t>
            </a:r>
            <a:endParaRPr lang="en-US" sz="1000" dirty="0"/>
          </a:p>
        </p:txBody>
      </p:sp>
      <p:sp>
        <p:nvSpPr>
          <p:cNvPr id="7" name="Shape 5"/>
          <p:cNvSpPr/>
          <p:nvPr/>
        </p:nvSpPr>
        <p:spPr>
          <a:xfrm>
            <a:off x="9485071" y="381305"/>
            <a:ext cx="2523744" cy="761695"/>
          </a:xfrm>
          <a:prstGeom prst="roundRect">
            <a:avLst>
              <a:gd name="adj" fmla="val 12005"/>
            </a:avLst>
          </a:prstGeom>
          <a:solidFill>
            <a:srgbClr val="FFFFFF">
              <a:alpha val="7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Text 6"/>
          <p:cNvSpPr txBox="1"/>
          <p:nvPr/>
        </p:nvSpPr>
        <p:spPr>
          <a:xfrm>
            <a:off x="10894162" y="476402"/>
            <a:ext cx="11055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AI市场规模</a:t>
            </a:r>
            <a:endParaRPr lang="en-US" sz="900" dirty="0"/>
          </a:p>
        </p:txBody>
      </p:sp>
      <p:sp>
        <p:nvSpPr>
          <p:cNvPr id="9" name="Text 7"/>
          <p:cNvSpPr txBox="1"/>
          <p:nvPr/>
        </p:nvSpPr>
        <p:spPr>
          <a:xfrm>
            <a:off x="11150194" y="647395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5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$196.6B</a:t>
            </a:r>
            <a:endParaRPr lang="en-US" sz="1500" dirty="0"/>
          </a:p>
        </p:txBody>
      </p:sp>
      <p:sp>
        <p:nvSpPr>
          <p:cNvPr id="10" name="Text 8"/>
          <p:cNvSpPr txBox="1"/>
          <p:nvPr/>
        </p:nvSpPr>
        <p:spPr>
          <a:xfrm>
            <a:off x="9580169" y="895198"/>
            <a:ext cx="24195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2024年$5.2B → 2034年预测 | CAGR 43.8%</a:t>
            </a:r>
            <a:endParaRPr lang="en-US" sz="900" dirty="0"/>
          </a:p>
        </p:txBody>
      </p:sp>
      <p:sp>
        <p:nvSpPr>
          <p:cNvPr id="11" name="Shape 9"/>
          <p:cNvSpPr/>
          <p:nvPr/>
        </p:nvSpPr>
        <p:spPr>
          <a:xfrm>
            <a:off x="190195" y="1333195"/>
            <a:ext cx="3886200" cy="1086307"/>
          </a:xfrm>
          <a:prstGeom prst="roundRect">
            <a:avLst>
              <a:gd name="adj" fmla="val 590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10"/>
          <p:cNvSpPr/>
          <p:nvPr/>
        </p:nvSpPr>
        <p:spPr>
          <a:xfrm>
            <a:off x="314554" y="14575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rcRect l="-760" r="-760"/>
          <a:stretch/>
        </p:blipFill>
        <p:spPr>
          <a:xfrm>
            <a:off x="409651" y="1543507"/>
            <a:ext cx="152705" cy="171907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4153205" y="1333195"/>
            <a:ext cx="3886200" cy="1086307"/>
          </a:xfrm>
          <a:prstGeom prst="roundRect">
            <a:avLst>
              <a:gd name="adj" fmla="val 590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2"/>
          <p:cNvSpPr/>
          <p:nvPr/>
        </p:nvSpPr>
        <p:spPr>
          <a:xfrm>
            <a:off x="8115300" y="1333195"/>
            <a:ext cx="3886200" cy="1086307"/>
          </a:xfrm>
          <a:prstGeom prst="roundRect">
            <a:avLst>
              <a:gd name="adj" fmla="val 590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" name="Shape 13"/>
          <p:cNvSpPr/>
          <p:nvPr/>
        </p:nvSpPr>
        <p:spPr>
          <a:xfrm>
            <a:off x="190195" y="4343400"/>
            <a:ext cx="3886200" cy="1238098"/>
          </a:xfrm>
          <a:prstGeom prst="roundRect">
            <a:avLst>
              <a:gd name="adj" fmla="val 454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4"/>
          <p:cNvSpPr/>
          <p:nvPr/>
        </p:nvSpPr>
        <p:spPr>
          <a:xfrm>
            <a:off x="4276649" y="14575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5"/>
          <p:cNvSpPr/>
          <p:nvPr/>
        </p:nvSpPr>
        <p:spPr>
          <a:xfrm>
            <a:off x="8238744" y="145755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Text 16"/>
          <p:cNvSpPr txBox="1"/>
          <p:nvPr/>
        </p:nvSpPr>
        <p:spPr>
          <a:xfrm>
            <a:off x="733349" y="1533449"/>
            <a:ext cx="20007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Lightning FAST Execution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4695444" y="1533449"/>
            <a:ext cx="21241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Monetize Earlier and Faster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8658454" y="1533449"/>
            <a:ext cx="19431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Redefine Growth Metrics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314554" y="1848002"/>
            <a:ext cx="1776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AI团队发布速度比传统快10x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4276649" y="1848002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更早找到付费模式，加速收入</a:t>
            </a:r>
            <a:endParaRPr lang="en-US" sz="1000" dirty="0"/>
          </a:p>
        </p:txBody>
      </p:sp>
      <p:sp>
        <p:nvSpPr>
          <p:cNvPr id="24" name="Text 21"/>
          <p:cNvSpPr txBox="1"/>
          <p:nvPr/>
        </p:nvSpPr>
        <p:spPr>
          <a:xfrm>
            <a:off x="8238744" y="1848002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AI驱动复利增长，超越传统指标</a:t>
            </a:r>
            <a:endParaRPr lang="en-US" sz="1000" dirty="0"/>
          </a:p>
        </p:txBody>
      </p:sp>
      <p:sp>
        <p:nvSpPr>
          <p:cNvPr id="25" name="Shape 22"/>
          <p:cNvSpPr/>
          <p:nvPr/>
        </p:nvSpPr>
        <p:spPr>
          <a:xfrm>
            <a:off x="314554" y="2104949"/>
            <a:ext cx="28346" cy="1901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6" name="Shape 23"/>
          <p:cNvSpPr/>
          <p:nvPr/>
        </p:nvSpPr>
        <p:spPr>
          <a:xfrm>
            <a:off x="4276649" y="2104949"/>
            <a:ext cx="28346" cy="1901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7" name="Text 24"/>
          <p:cNvSpPr txBox="1"/>
          <p:nvPr/>
        </p:nvSpPr>
        <p:spPr>
          <a:xfrm>
            <a:off x="418795" y="2115007"/>
            <a:ext cx="20528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案例：Genspark每周发布新功能</a:t>
            </a:r>
            <a:endParaRPr lang="en-US" sz="1000" dirty="0"/>
          </a:p>
        </p:txBody>
      </p:sp>
      <p:pic>
        <p:nvPicPr>
          <p:cNvPr id="28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362602" y="1543507"/>
            <a:ext cx="171907" cy="171907"/>
          </a:xfrm>
          <a:prstGeom prst="rect">
            <a:avLst/>
          </a:prstGeom>
        </p:spPr>
      </p:pic>
      <p:sp>
        <p:nvSpPr>
          <p:cNvPr id="29" name="Text 25"/>
          <p:cNvSpPr txBox="1"/>
          <p:nvPr/>
        </p:nvSpPr>
        <p:spPr>
          <a:xfrm>
            <a:off x="4381805" y="2115007"/>
            <a:ext cx="1919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案例：推出2周内即实现货币化</a:t>
            </a:r>
            <a:endParaRPr lang="en-US" sz="1000" dirty="0"/>
          </a:p>
        </p:txBody>
      </p:sp>
      <p:pic>
        <p:nvPicPr>
          <p:cNvPr id="30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24698" y="1543507"/>
            <a:ext cx="171907" cy="171907"/>
          </a:xfrm>
          <a:prstGeom prst="rect">
            <a:avLst/>
          </a:prstGeom>
        </p:spPr>
      </p:pic>
      <p:sp>
        <p:nvSpPr>
          <p:cNvPr id="31" name="Shape 26"/>
          <p:cNvSpPr/>
          <p:nvPr/>
        </p:nvSpPr>
        <p:spPr>
          <a:xfrm>
            <a:off x="8238744" y="2104949"/>
            <a:ext cx="28346" cy="1901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2" name="Text 27"/>
          <p:cNvSpPr txBox="1"/>
          <p:nvPr/>
        </p:nvSpPr>
        <p:spPr>
          <a:xfrm>
            <a:off x="8343900" y="2115007"/>
            <a:ext cx="1901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案例：Cursor ARR两个月翻倍</a:t>
            </a:r>
            <a:endParaRPr lang="en-US" sz="1000" dirty="0"/>
          </a:p>
        </p:txBody>
      </p:sp>
      <p:sp>
        <p:nvSpPr>
          <p:cNvPr id="33" name="Text 28"/>
          <p:cNvSpPr txBox="1"/>
          <p:nvPr/>
        </p:nvSpPr>
        <p:spPr>
          <a:xfrm>
            <a:off x="190195" y="2553005"/>
            <a:ext cx="22201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NATIVE代表企业增长表现</a:t>
            </a:r>
            <a:endParaRPr lang="en-US" sz="1200" dirty="0"/>
          </a:p>
        </p:txBody>
      </p:sp>
      <p:sp>
        <p:nvSpPr>
          <p:cNvPr id="34" name="Shape 29"/>
          <p:cNvSpPr/>
          <p:nvPr/>
        </p:nvSpPr>
        <p:spPr>
          <a:xfrm>
            <a:off x="190195" y="2800807"/>
            <a:ext cx="11811305" cy="1429207"/>
          </a:xfrm>
          <a:prstGeom prst="roundRect">
            <a:avLst>
              <a:gd name="adj" fmla="val 3412"/>
            </a:avLst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5" name="Image 3" descr="preencoded.png"/>
          <p:cNvPicPr>
            <a:picLocks noChangeAspect="1"/>
          </p:cNvPicPr>
          <p:nvPr/>
        </p:nvPicPr>
        <p:blipFill>
          <a:blip r:embed="rId6"/>
          <a:srcRect t="-6" b="-6"/>
          <a:stretch/>
        </p:blipFill>
        <p:spPr>
          <a:xfrm>
            <a:off x="267005" y="2876702"/>
            <a:ext cx="11658600" cy="1276502"/>
          </a:xfrm>
          <a:prstGeom prst="rect">
            <a:avLst/>
          </a:prstGeom>
        </p:spPr>
      </p:pic>
      <p:sp>
        <p:nvSpPr>
          <p:cNvPr id="36" name="Shape 30"/>
          <p:cNvSpPr/>
          <p:nvPr/>
        </p:nvSpPr>
        <p:spPr>
          <a:xfrm>
            <a:off x="314554" y="446684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00507" y="4552798"/>
            <a:ext cx="171907" cy="171907"/>
          </a:xfrm>
          <a:prstGeom prst="rect">
            <a:avLst/>
          </a:prstGeom>
        </p:spPr>
      </p:pic>
      <p:sp>
        <p:nvSpPr>
          <p:cNvPr id="38" name="Shape 31"/>
          <p:cNvSpPr/>
          <p:nvPr/>
        </p:nvSpPr>
        <p:spPr>
          <a:xfrm>
            <a:off x="4153205" y="4343400"/>
            <a:ext cx="3886200" cy="1238098"/>
          </a:xfrm>
          <a:prstGeom prst="roundRect">
            <a:avLst>
              <a:gd name="adj" fmla="val 454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Shape 32"/>
          <p:cNvSpPr/>
          <p:nvPr/>
        </p:nvSpPr>
        <p:spPr>
          <a:xfrm>
            <a:off x="8115300" y="4343400"/>
            <a:ext cx="3886200" cy="1238098"/>
          </a:xfrm>
          <a:prstGeom prst="roundRect">
            <a:avLst>
              <a:gd name="adj" fmla="val 454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Text 33"/>
          <p:cNvSpPr txBox="1"/>
          <p:nvPr/>
        </p:nvSpPr>
        <p:spPr>
          <a:xfrm>
            <a:off x="314554" y="4858207"/>
            <a:ext cx="1004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2024年: $3.7B</a:t>
            </a:r>
            <a:endParaRPr lang="en-US" sz="1000" dirty="0"/>
          </a:p>
        </p:txBody>
      </p:sp>
      <p:sp>
        <p:nvSpPr>
          <p:cNvPr id="41" name="Text 34"/>
          <p:cNvSpPr txBox="1"/>
          <p:nvPr/>
        </p:nvSpPr>
        <p:spPr>
          <a:xfrm>
            <a:off x="314554" y="5048402"/>
            <a:ext cx="14621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2025年7月: $12B ARR</a:t>
            </a:r>
            <a:endParaRPr lang="en-US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4276649" y="4858207"/>
            <a:ext cx="1004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2024年底: $1B</a:t>
            </a:r>
            <a:endParaRPr lang="en-US" sz="1000" dirty="0"/>
          </a:p>
        </p:txBody>
      </p:sp>
      <p:sp>
        <p:nvSpPr>
          <p:cNvPr id="43" name="Text 36"/>
          <p:cNvSpPr txBox="1"/>
          <p:nvPr/>
        </p:nvSpPr>
        <p:spPr>
          <a:xfrm>
            <a:off x="4276649" y="5048402"/>
            <a:ext cx="14054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2025年7月: $5B ARR</a:t>
            </a:r>
            <a:endParaRPr lang="en-US" sz="1000" dirty="0"/>
          </a:p>
        </p:txBody>
      </p:sp>
      <p:sp>
        <p:nvSpPr>
          <p:cNvPr id="44" name="Text 37"/>
          <p:cNvSpPr txBox="1"/>
          <p:nvPr/>
        </p:nvSpPr>
        <p:spPr>
          <a:xfrm>
            <a:off x="8238744" y="4858207"/>
            <a:ext cx="10433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2024年初: $1M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8238744" y="5048402"/>
            <a:ext cx="1614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2025年6月: $500M ARR</a:t>
            </a:r>
            <a:endParaRPr lang="en-US" sz="1000" dirty="0"/>
          </a:p>
        </p:txBody>
      </p:sp>
      <p:sp>
        <p:nvSpPr>
          <p:cNvPr id="46" name="Text 39"/>
          <p:cNvSpPr txBox="1"/>
          <p:nvPr/>
        </p:nvSpPr>
        <p:spPr>
          <a:xfrm>
            <a:off x="190195" y="5715000"/>
            <a:ext cx="21717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传统VS AI NATIVE增长模式</a:t>
            </a:r>
            <a:endParaRPr lang="en-US" sz="1200" dirty="0"/>
          </a:p>
        </p:txBody>
      </p:sp>
      <p:sp>
        <p:nvSpPr>
          <p:cNvPr id="47" name="Shape 40"/>
          <p:cNvSpPr/>
          <p:nvPr/>
        </p:nvSpPr>
        <p:spPr>
          <a:xfrm>
            <a:off x="4276649" y="446684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8" name="Shape 41"/>
          <p:cNvSpPr/>
          <p:nvPr/>
        </p:nvSpPr>
        <p:spPr>
          <a:xfrm>
            <a:off x="8238744" y="4466844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9" name="Text 42"/>
          <p:cNvSpPr txBox="1"/>
          <p:nvPr/>
        </p:nvSpPr>
        <p:spPr>
          <a:xfrm>
            <a:off x="733349" y="4543654"/>
            <a:ext cx="6675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</a:t>
            </a:r>
            <a:endParaRPr lang="en-US" sz="1200" dirty="0"/>
          </a:p>
        </p:txBody>
      </p:sp>
      <p:sp>
        <p:nvSpPr>
          <p:cNvPr id="50" name="Text 43"/>
          <p:cNvSpPr txBox="1"/>
          <p:nvPr/>
        </p:nvSpPr>
        <p:spPr>
          <a:xfrm>
            <a:off x="4695444" y="4543654"/>
            <a:ext cx="8485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Anthropic</a:t>
            </a:r>
            <a:endParaRPr lang="en-US" sz="1200" dirty="0"/>
          </a:p>
        </p:txBody>
      </p:sp>
      <p:sp>
        <p:nvSpPr>
          <p:cNvPr id="51" name="Shape 44"/>
          <p:cNvSpPr/>
          <p:nvPr/>
        </p:nvSpPr>
        <p:spPr>
          <a:xfrm>
            <a:off x="3328416" y="4524451"/>
            <a:ext cx="629107" cy="228600"/>
          </a:xfrm>
          <a:prstGeom prst="roundRect">
            <a:avLst>
              <a:gd name="adj" fmla="val 266667"/>
            </a:avLst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" name="Shape 45"/>
          <p:cNvSpPr/>
          <p:nvPr/>
        </p:nvSpPr>
        <p:spPr>
          <a:xfrm>
            <a:off x="7399325" y="4524451"/>
            <a:ext cx="523951" cy="228600"/>
          </a:xfrm>
          <a:prstGeom prst="roundRect">
            <a:avLst>
              <a:gd name="adj" fmla="val 266667"/>
            </a:avLst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3" name="Text 46"/>
          <p:cNvSpPr txBox="1"/>
          <p:nvPr/>
        </p:nvSpPr>
        <p:spPr>
          <a:xfrm>
            <a:off x="3405226" y="4562856"/>
            <a:ext cx="5623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3.2x增长</a:t>
            </a:r>
            <a:endParaRPr lang="en-US" sz="900" dirty="0"/>
          </a:p>
        </p:txBody>
      </p:sp>
      <p:sp>
        <p:nvSpPr>
          <p:cNvPr id="54" name="Text 47"/>
          <p:cNvSpPr txBox="1"/>
          <p:nvPr/>
        </p:nvSpPr>
        <p:spPr>
          <a:xfrm>
            <a:off x="314554" y="5277002"/>
            <a:ext cx="2024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驱动: ChatGPT企业版、API收入</a:t>
            </a:r>
            <a:endParaRPr lang="en-US" sz="1000" dirty="0"/>
          </a:p>
        </p:txBody>
      </p:sp>
      <p:pic>
        <p:nvPicPr>
          <p:cNvPr id="55" name="Image 5" descr="preencoded.png"/>
          <p:cNvPicPr>
            <a:picLocks noChangeAspect="1"/>
          </p:cNvPicPr>
          <p:nvPr/>
        </p:nvPicPr>
        <p:blipFill>
          <a:blip r:embed="rId3"/>
          <a:srcRect l="-760" r="-760"/>
          <a:stretch/>
        </p:blipFill>
        <p:spPr>
          <a:xfrm>
            <a:off x="4371746" y="4552798"/>
            <a:ext cx="152705" cy="171907"/>
          </a:xfrm>
          <a:prstGeom prst="rect">
            <a:avLst/>
          </a:prstGeom>
        </p:spPr>
      </p:pic>
      <p:sp>
        <p:nvSpPr>
          <p:cNvPr id="56" name="Text 48"/>
          <p:cNvSpPr txBox="1"/>
          <p:nvPr/>
        </p:nvSpPr>
        <p:spPr>
          <a:xfrm>
            <a:off x="8658454" y="4543654"/>
            <a:ext cx="6199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</a:t>
            </a:r>
            <a:endParaRPr lang="en-US" sz="1200" dirty="0"/>
          </a:p>
        </p:txBody>
      </p:sp>
      <p:sp>
        <p:nvSpPr>
          <p:cNvPr id="57" name="Shape 49"/>
          <p:cNvSpPr/>
          <p:nvPr/>
        </p:nvSpPr>
        <p:spPr>
          <a:xfrm>
            <a:off x="11210544" y="4524451"/>
            <a:ext cx="676656" cy="228600"/>
          </a:xfrm>
          <a:prstGeom prst="roundRect">
            <a:avLst>
              <a:gd name="adj" fmla="val 266667"/>
            </a:avLst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8" name="Text 50"/>
          <p:cNvSpPr txBox="1"/>
          <p:nvPr/>
        </p:nvSpPr>
        <p:spPr>
          <a:xfrm>
            <a:off x="7475220" y="4562856"/>
            <a:ext cx="4572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5x增长</a:t>
            </a:r>
            <a:endParaRPr lang="en-US" sz="900" dirty="0"/>
          </a:p>
        </p:txBody>
      </p:sp>
      <p:sp>
        <p:nvSpPr>
          <p:cNvPr id="59" name="Text 51"/>
          <p:cNvSpPr txBox="1"/>
          <p:nvPr/>
        </p:nvSpPr>
        <p:spPr>
          <a:xfrm>
            <a:off x="11287354" y="4562856"/>
            <a:ext cx="6099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500x增长</a:t>
            </a:r>
            <a:endParaRPr lang="en-US" sz="900" dirty="0"/>
          </a:p>
        </p:txBody>
      </p:sp>
      <p:sp>
        <p:nvSpPr>
          <p:cNvPr id="60" name="Text 52"/>
          <p:cNvSpPr txBox="1"/>
          <p:nvPr/>
        </p:nvSpPr>
        <p:spPr>
          <a:xfrm>
            <a:off x="4276649" y="5277002"/>
            <a:ext cx="1805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驱动: Claude API、企业合同</a:t>
            </a:r>
            <a:endParaRPr lang="en-US" sz="1000" dirty="0"/>
          </a:p>
        </p:txBody>
      </p:sp>
      <p:pic>
        <p:nvPicPr>
          <p:cNvPr id="61" name="Image 6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24698" y="4552798"/>
            <a:ext cx="171907" cy="171907"/>
          </a:xfrm>
          <a:prstGeom prst="rect">
            <a:avLst/>
          </a:prstGeom>
        </p:spPr>
      </p:pic>
      <p:sp>
        <p:nvSpPr>
          <p:cNvPr id="62" name="Text 53"/>
          <p:cNvSpPr txBox="1"/>
          <p:nvPr/>
        </p:nvSpPr>
        <p:spPr>
          <a:xfrm>
            <a:off x="8238744" y="52770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驱动: 史上最快SaaS增长</a:t>
            </a:r>
            <a:endParaRPr lang="en-US" sz="1000" dirty="0"/>
          </a:p>
        </p:txBody>
      </p:sp>
      <p:sp>
        <p:nvSpPr>
          <p:cNvPr id="63" name="Shape 54"/>
          <p:cNvSpPr/>
          <p:nvPr/>
        </p:nvSpPr>
        <p:spPr>
          <a:xfrm>
            <a:off x="190195" y="5962802"/>
            <a:ext cx="5867705" cy="724205"/>
          </a:xfrm>
          <a:prstGeom prst="roundRect">
            <a:avLst>
              <a:gd name="adj" fmla="val 13291"/>
            </a:avLst>
          </a:prstGeom>
          <a:solidFill>
            <a:srgbClr val="EBF0FF">
              <a:alpha val="9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4" name="Text 55"/>
          <p:cNvSpPr txBox="1"/>
          <p:nvPr/>
        </p:nvSpPr>
        <p:spPr>
          <a:xfrm>
            <a:off x="267005" y="6048756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Native: 闪电式执行，周级迭代</a:t>
            </a:r>
            <a:endParaRPr lang="en-US" sz="1000" dirty="0"/>
          </a:p>
        </p:txBody>
      </p:sp>
      <p:sp>
        <p:nvSpPr>
          <p:cNvPr id="65" name="Text 56"/>
          <p:cNvSpPr txBox="1"/>
          <p:nvPr/>
        </p:nvSpPr>
        <p:spPr>
          <a:xfrm>
            <a:off x="267005" y="6238951"/>
            <a:ext cx="20912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全球500强超50%已采用AI工具</a:t>
            </a:r>
            <a:endParaRPr lang="en-US" sz="1000" dirty="0"/>
          </a:p>
        </p:txBody>
      </p:sp>
      <p:sp>
        <p:nvSpPr>
          <p:cNvPr id="66" name="Text 57"/>
          <p:cNvSpPr txBox="1"/>
          <p:nvPr/>
        </p:nvSpPr>
        <p:spPr>
          <a:xfrm>
            <a:off x="267005" y="6429146"/>
            <a:ext cx="25100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Genspark通过"vibe working"增长3倍</a:t>
            </a:r>
            <a:endParaRPr lang="en-US" sz="1000" dirty="0"/>
          </a:p>
        </p:txBody>
      </p:sp>
      <p:sp>
        <p:nvSpPr>
          <p:cNvPr id="67" name="Shape 58"/>
          <p:cNvSpPr/>
          <p:nvPr/>
        </p:nvSpPr>
        <p:spPr>
          <a:xfrm>
            <a:off x="6133795" y="5962802"/>
            <a:ext cx="5867705" cy="724205"/>
          </a:xfrm>
          <a:prstGeom prst="roundRect">
            <a:avLst>
              <a:gd name="adj" fmla="val 9968"/>
            </a:avLst>
          </a:prstGeom>
          <a:solidFill>
            <a:srgbClr val="FEF2F2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8" name="Text 59"/>
          <p:cNvSpPr txBox="1"/>
          <p:nvPr/>
        </p:nvSpPr>
        <p:spPr>
          <a:xfrm>
            <a:off x="6210605" y="6048756"/>
            <a:ext cx="1910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传统企业: 资源丰富但执行缓慢</a:t>
            </a:r>
            <a:endParaRPr lang="en-US" sz="1000" dirty="0"/>
          </a:p>
        </p:txBody>
      </p:sp>
      <p:sp>
        <p:nvSpPr>
          <p:cNvPr id="69" name="Text 60"/>
          <p:cNvSpPr txBox="1"/>
          <p:nvPr/>
        </p:nvSpPr>
        <p:spPr>
          <a:xfrm>
            <a:off x="6210605" y="6238951"/>
            <a:ext cx="1681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产品开发周期通常以月计</a:t>
            </a:r>
            <a:endParaRPr lang="en-US" sz="1000" dirty="0"/>
          </a:p>
        </p:txBody>
      </p:sp>
      <p:sp>
        <p:nvSpPr>
          <p:cNvPr id="70" name="Text 61"/>
          <p:cNvSpPr txBox="1"/>
          <p:nvPr/>
        </p:nvSpPr>
        <p:spPr>
          <a:xfrm>
            <a:off x="6210605" y="6429146"/>
            <a:ext cx="2110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80%传统企业仍处于AI实验阶段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Text 1"/>
          <p:cNvSpPr txBox="1"/>
          <p:nvPr/>
        </p:nvSpPr>
        <p:spPr>
          <a:xfrm>
            <a:off x="228600" y="323698"/>
            <a:ext cx="80741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核心对比</a:t>
            </a:r>
            <a:endParaRPr lang="en-US" sz="1200" dirty="0"/>
          </a:p>
        </p:txBody>
      </p:sp>
      <p:sp>
        <p:nvSpPr>
          <p:cNvPr id="4" name="Text 2"/>
          <p:cNvSpPr txBox="1"/>
          <p:nvPr/>
        </p:nvSpPr>
        <p:spPr>
          <a:xfrm>
            <a:off x="228600" y="586130"/>
            <a:ext cx="366308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传统企业 vs AI Native团队</a:t>
            </a:r>
            <a:endParaRPr lang="en-US" sz="2200" dirty="0"/>
          </a:p>
        </p:txBody>
      </p:sp>
      <p:sp>
        <p:nvSpPr>
          <p:cNvPr id="5" name="Text 3"/>
          <p:cNvSpPr txBox="1"/>
          <p:nvPr/>
        </p:nvSpPr>
        <p:spPr>
          <a:xfrm>
            <a:off x="228600" y="1024128"/>
            <a:ext cx="41148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四个核心维度的详细对比，展示AI Native团队的颠覆性优势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228600" y="1423721"/>
            <a:ext cx="2029054" cy="4187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7" name="Text 5"/>
          <p:cNvSpPr txBox="1"/>
          <p:nvPr/>
        </p:nvSpPr>
        <p:spPr>
          <a:xfrm>
            <a:off x="362102" y="1538021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维度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2252167" y="1423721"/>
            <a:ext cx="4858207" cy="4187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9" name="Text 7"/>
          <p:cNvSpPr txBox="1"/>
          <p:nvPr/>
        </p:nvSpPr>
        <p:spPr>
          <a:xfrm>
            <a:off x="2384755" y="1538021"/>
            <a:ext cx="10954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传统企业/团队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7107631" y="1423721"/>
            <a:ext cx="4858207" cy="4187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Text 9"/>
          <p:cNvSpPr txBox="1"/>
          <p:nvPr/>
        </p:nvSpPr>
        <p:spPr>
          <a:xfrm>
            <a:off x="7241134" y="1538021"/>
            <a:ext cx="10863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228600" y="1843430"/>
            <a:ext cx="2029054" cy="543154"/>
          </a:xfrm>
          <a:prstGeom prst="rect">
            <a:avLst/>
          </a:prstGeom>
          <a:solidFill>
            <a:srgbClr val="EBF0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1"/>
          <p:cNvSpPr/>
          <p:nvPr/>
        </p:nvSpPr>
        <p:spPr>
          <a:xfrm>
            <a:off x="228600" y="2377440"/>
            <a:ext cx="2029054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Shape 12"/>
          <p:cNvSpPr/>
          <p:nvPr/>
        </p:nvSpPr>
        <p:spPr>
          <a:xfrm>
            <a:off x="362102" y="1957730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rcRect t="-43" b="-43"/>
          <a:stretch/>
        </p:blipFill>
        <p:spPr>
          <a:xfrm>
            <a:off x="448056" y="2033626"/>
            <a:ext cx="133502" cy="152705"/>
          </a:xfrm>
          <a:prstGeom prst="rect">
            <a:avLst/>
          </a:prstGeom>
        </p:spPr>
      </p:pic>
      <p:sp>
        <p:nvSpPr>
          <p:cNvPr id="16" name="Shape 13"/>
          <p:cNvSpPr/>
          <p:nvPr/>
        </p:nvSpPr>
        <p:spPr>
          <a:xfrm>
            <a:off x="228600" y="2381098"/>
            <a:ext cx="2029054" cy="666598"/>
          </a:xfrm>
          <a:prstGeom prst="rect">
            <a:avLst/>
          </a:prstGeom>
          <a:solidFill>
            <a:srgbClr val="EBF0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7" name="Shape 14"/>
          <p:cNvSpPr/>
          <p:nvPr/>
        </p:nvSpPr>
        <p:spPr>
          <a:xfrm>
            <a:off x="228600" y="3038551"/>
            <a:ext cx="2029054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8" name="Shape 15"/>
          <p:cNvSpPr/>
          <p:nvPr/>
        </p:nvSpPr>
        <p:spPr>
          <a:xfrm>
            <a:off x="228600" y="3047695"/>
            <a:ext cx="2029054" cy="543154"/>
          </a:xfrm>
          <a:prstGeom prst="rect">
            <a:avLst/>
          </a:prstGeom>
          <a:solidFill>
            <a:srgbClr val="EBF0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9" name="Shape 16"/>
          <p:cNvSpPr/>
          <p:nvPr/>
        </p:nvSpPr>
        <p:spPr>
          <a:xfrm>
            <a:off x="228600" y="3581705"/>
            <a:ext cx="2029054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0" name="Shape 17"/>
          <p:cNvSpPr/>
          <p:nvPr/>
        </p:nvSpPr>
        <p:spPr>
          <a:xfrm>
            <a:off x="228600" y="3590849"/>
            <a:ext cx="2029054" cy="543154"/>
          </a:xfrm>
          <a:prstGeom prst="rect">
            <a:avLst/>
          </a:prstGeom>
          <a:solidFill>
            <a:srgbClr val="EBF0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1" name="Shape 18"/>
          <p:cNvSpPr/>
          <p:nvPr/>
        </p:nvSpPr>
        <p:spPr>
          <a:xfrm>
            <a:off x="362102" y="2499970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" name="Shape 19"/>
          <p:cNvSpPr/>
          <p:nvPr/>
        </p:nvSpPr>
        <p:spPr>
          <a:xfrm>
            <a:off x="362102" y="3167482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3" name="Shape 20"/>
          <p:cNvSpPr/>
          <p:nvPr/>
        </p:nvSpPr>
        <p:spPr>
          <a:xfrm>
            <a:off x="362102" y="3709721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4" name="Text 21"/>
          <p:cNvSpPr txBox="1"/>
          <p:nvPr/>
        </p:nvSpPr>
        <p:spPr>
          <a:xfrm>
            <a:off x="761695" y="1995221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Founder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1371600" y="1995221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创始人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761695" y="2538374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1166774" y="2538374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761695" y="3204972"/>
            <a:ext cx="695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Product</a:t>
            </a:r>
            <a:endParaRPr lang="en-US" sz="1200" dirty="0"/>
          </a:p>
        </p:txBody>
      </p:sp>
      <p:sp>
        <p:nvSpPr>
          <p:cNvPr id="29" name="Text 26"/>
          <p:cNvSpPr txBox="1"/>
          <p:nvPr/>
        </p:nvSpPr>
        <p:spPr>
          <a:xfrm>
            <a:off x="1341425" y="3204972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产品逻辑</a:t>
            </a:r>
            <a:endParaRPr lang="en-US" sz="1200" dirty="0"/>
          </a:p>
        </p:txBody>
      </p:sp>
      <p:sp>
        <p:nvSpPr>
          <p:cNvPr id="30" name="Text 27"/>
          <p:cNvSpPr txBox="1"/>
          <p:nvPr/>
        </p:nvSpPr>
        <p:spPr>
          <a:xfrm>
            <a:off x="761695" y="3748126"/>
            <a:ext cx="657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Growth</a:t>
            </a:r>
            <a:endParaRPr lang="en-US" sz="1200" dirty="0"/>
          </a:p>
        </p:txBody>
      </p:sp>
      <p:sp>
        <p:nvSpPr>
          <p:cNvPr id="31" name="Text 28"/>
          <p:cNvSpPr txBox="1"/>
          <p:nvPr/>
        </p:nvSpPr>
        <p:spPr>
          <a:xfrm>
            <a:off x="1299362" y="3748126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增长模式</a:t>
            </a:r>
            <a:endParaRPr lang="en-US" sz="1200" dirty="0"/>
          </a:p>
        </p:txBody>
      </p:sp>
      <p:sp>
        <p:nvSpPr>
          <p:cNvPr id="32" name="Shape 29"/>
          <p:cNvSpPr/>
          <p:nvPr/>
        </p:nvSpPr>
        <p:spPr>
          <a:xfrm>
            <a:off x="2252167" y="1843430"/>
            <a:ext cx="4858207" cy="543154"/>
          </a:xfrm>
          <a:prstGeom prst="rect">
            <a:avLst/>
          </a:prstGeom>
          <a:solidFill>
            <a:srgbClr val="F3F4F6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3" name="Shape 30"/>
          <p:cNvSpPr/>
          <p:nvPr/>
        </p:nvSpPr>
        <p:spPr>
          <a:xfrm>
            <a:off x="2252167" y="2377440"/>
            <a:ext cx="4858207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4" name="Shape 31"/>
          <p:cNvSpPr/>
          <p:nvPr/>
        </p:nvSpPr>
        <p:spPr>
          <a:xfrm>
            <a:off x="2252167" y="2381098"/>
            <a:ext cx="4858207" cy="666598"/>
          </a:xfrm>
          <a:prstGeom prst="rect">
            <a:avLst/>
          </a:prstGeom>
          <a:solidFill>
            <a:srgbClr val="F3F4F6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5" name="Shape 32"/>
          <p:cNvSpPr/>
          <p:nvPr/>
        </p:nvSpPr>
        <p:spPr>
          <a:xfrm>
            <a:off x="2252167" y="3038551"/>
            <a:ext cx="4858207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6" name="Shape 33"/>
          <p:cNvSpPr/>
          <p:nvPr/>
        </p:nvSpPr>
        <p:spPr>
          <a:xfrm>
            <a:off x="2252167" y="3047695"/>
            <a:ext cx="4858207" cy="543154"/>
          </a:xfrm>
          <a:prstGeom prst="rect">
            <a:avLst/>
          </a:prstGeom>
          <a:solidFill>
            <a:srgbClr val="F3F4F6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7" name="Shape 34"/>
          <p:cNvSpPr/>
          <p:nvPr/>
        </p:nvSpPr>
        <p:spPr>
          <a:xfrm>
            <a:off x="2252167" y="3581705"/>
            <a:ext cx="4858207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8" name="Shape 35"/>
          <p:cNvSpPr/>
          <p:nvPr/>
        </p:nvSpPr>
        <p:spPr>
          <a:xfrm>
            <a:off x="2252167" y="3590849"/>
            <a:ext cx="4858207" cy="543154"/>
          </a:xfrm>
          <a:prstGeom prst="rect">
            <a:avLst/>
          </a:prstGeom>
          <a:solidFill>
            <a:srgbClr val="F3F4F6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9" name="Text 36"/>
          <p:cNvSpPr txBox="1"/>
          <p:nvPr/>
        </p:nvSpPr>
        <p:spPr>
          <a:xfrm>
            <a:off x="2384755" y="1966874"/>
            <a:ext cx="28602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把AI当趋势，探索性使用 执行节奏相对缓慢</a:t>
            </a:r>
            <a:endParaRPr lang="en-US" sz="1100" dirty="0"/>
          </a:p>
        </p:txBody>
      </p:sp>
      <p:sp>
        <p:nvSpPr>
          <p:cNvPr id="40" name="Text 37"/>
          <p:cNvSpPr txBox="1"/>
          <p:nvPr/>
        </p:nvSpPr>
        <p:spPr>
          <a:xfrm>
            <a:off x="2384755" y="2510028"/>
            <a:ext cx="199339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AI偶尔使用 人类主导，AI辅助</a:t>
            </a:r>
            <a:endParaRPr lang="en-US" sz="1100" dirty="0"/>
          </a:p>
        </p:txBody>
      </p:sp>
      <p:sp>
        <p:nvSpPr>
          <p:cNvPr id="41" name="Text 38"/>
          <p:cNvSpPr txBox="1"/>
          <p:nvPr/>
        </p:nvSpPr>
        <p:spPr>
          <a:xfrm>
            <a:off x="2384755" y="3719779"/>
            <a:ext cx="27267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线性增长，依赖销售与人力 商业化路径慢</a:t>
            </a:r>
            <a:endParaRPr lang="en-US" sz="1100" dirty="0"/>
          </a:p>
        </p:txBody>
      </p:sp>
      <p:sp>
        <p:nvSpPr>
          <p:cNvPr id="42" name="Shape 39"/>
          <p:cNvSpPr/>
          <p:nvPr/>
        </p:nvSpPr>
        <p:spPr>
          <a:xfrm>
            <a:off x="7107631" y="1843430"/>
            <a:ext cx="4858207" cy="543154"/>
          </a:xfrm>
          <a:prstGeom prst="rect">
            <a:avLst/>
          </a:prstGeom>
          <a:solidFill>
            <a:srgbClr val="EBF5FF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Shape 40"/>
          <p:cNvSpPr/>
          <p:nvPr/>
        </p:nvSpPr>
        <p:spPr>
          <a:xfrm>
            <a:off x="7107631" y="2381098"/>
            <a:ext cx="4858207" cy="666598"/>
          </a:xfrm>
          <a:prstGeom prst="rect">
            <a:avLst/>
          </a:prstGeom>
          <a:solidFill>
            <a:srgbClr val="EBF5FF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Text 41"/>
          <p:cNvSpPr txBox="1"/>
          <p:nvPr/>
        </p:nvSpPr>
        <p:spPr>
          <a:xfrm>
            <a:off x="7254850" y="1966874"/>
            <a:ext cx="466984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AI信仰者 追求slope/velocity/throughput 全栈builder，小团队快速迭代</a:t>
            </a:r>
            <a:endParaRPr lang="en-US" sz="1100" dirty="0"/>
          </a:p>
        </p:txBody>
      </p:sp>
      <p:pic>
        <p:nvPicPr>
          <p:cNvPr id="45" name="Image 1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418795" y="2576779"/>
            <a:ext cx="190195" cy="152705"/>
          </a:xfrm>
          <a:prstGeom prst="rect">
            <a:avLst/>
          </a:prstGeom>
        </p:spPr>
      </p:pic>
      <p:sp>
        <p:nvSpPr>
          <p:cNvPr id="46" name="Text 42"/>
          <p:cNvSpPr txBox="1"/>
          <p:nvPr/>
        </p:nvSpPr>
        <p:spPr>
          <a:xfrm>
            <a:off x="7254850" y="2510028"/>
            <a:ext cx="4565599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AI工具=团队成员 1/10降本 擅长使用各种AI工具引导AI产出专业成果 AI First工作方式，深度嵌入日常</a:t>
            </a:r>
            <a:endParaRPr lang="en-US" sz="1100" dirty="0"/>
          </a:p>
        </p:txBody>
      </p:sp>
      <p:pic>
        <p:nvPicPr>
          <p:cNvPr id="4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7998" y="3243377"/>
            <a:ext cx="152705" cy="152705"/>
          </a:xfrm>
          <a:prstGeom prst="rect">
            <a:avLst/>
          </a:prstGeom>
        </p:spPr>
      </p:pic>
      <p:sp>
        <p:nvSpPr>
          <p:cNvPr id="48" name="Text 43"/>
          <p:cNvSpPr txBox="1"/>
          <p:nvPr/>
        </p:nvSpPr>
        <p:spPr>
          <a:xfrm>
            <a:off x="2384755" y="3176626"/>
            <a:ext cx="244144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功能堆叠，渐进式改进 价值提升有限</a:t>
            </a:r>
            <a:endParaRPr lang="en-US" sz="1100" dirty="0"/>
          </a:p>
        </p:txBody>
      </p:sp>
      <p:sp>
        <p:nvSpPr>
          <p:cNvPr id="49" name="Shape 44"/>
          <p:cNvSpPr/>
          <p:nvPr/>
        </p:nvSpPr>
        <p:spPr>
          <a:xfrm>
            <a:off x="7107631" y="3047695"/>
            <a:ext cx="4858207" cy="543154"/>
          </a:xfrm>
          <a:prstGeom prst="rect">
            <a:avLst/>
          </a:prstGeom>
          <a:solidFill>
            <a:srgbClr val="EBF5FF">
              <a:alpha val="85000"/>
            </a:srgbClr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" name="Shape 45"/>
          <p:cNvSpPr/>
          <p:nvPr/>
        </p:nvSpPr>
        <p:spPr>
          <a:xfrm>
            <a:off x="7107631" y="3590849"/>
            <a:ext cx="4858207" cy="543154"/>
          </a:xfrm>
          <a:prstGeom prst="rect">
            <a:avLst/>
          </a:prstGeom>
          <a:solidFill>
            <a:srgbClr val="EBF5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1" name="Shape 46"/>
          <p:cNvSpPr/>
          <p:nvPr/>
        </p:nvSpPr>
        <p:spPr>
          <a:xfrm>
            <a:off x="7107631" y="3590849"/>
            <a:ext cx="28346" cy="543154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2" name="Text 47"/>
          <p:cNvSpPr txBox="1"/>
          <p:nvPr/>
        </p:nvSpPr>
        <p:spPr>
          <a:xfrm>
            <a:off x="7254850" y="3176626"/>
            <a:ext cx="382219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 10x体验 / 效率 / 成本优势 嵌入生态，复利增长</a:t>
            </a:r>
            <a:endParaRPr lang="en-US" sz="1100" dirty="0"/>
          </a:p>
        </p:txBody>
      </p:sp>
      <p:pic>
        <p:nvPicPr>
          <p:cNvPr id="53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7998" y="3786530"/>
            <a:ext cx="152705" cy="152705"/>
          </a:xfrm>
          <a:prstGeom prst="rect">
            <a:avLst/>
          </a:prstGeom>
        </p:spPr>
      </p:pic>
      <p:sp>
        <p:nvSpPr>
          <p:cNvPr id="54" name="Text 48"/>
          <p:cNvSpPr txBox="1"/>
          <p:nvPr/>
        </p:nvSpPr>
        <p:spPr>
          <a:xfrm>
            <a:off x="7254850" y="3719779"/>
            <a:ext cx="305043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闪电式执行 更早找到付费路径 指数型增长指标</a:t>
            </a:r>
            <a:endParaRPr lang="en-US" sz="1100" dirty="0"/>
          </a:p>
        </p:txBody>
      </p:sp>
      <p:sp>
        <p:nvSpPr>
          <p:cNvPr id="55" name="Text 49"/>
          <p:cNvSpPr txBox="1"/>
          <p:nvPr/>
        </p:nvSpPr>
        <p:spPr>
          <a:xfrm>
            <a:off x="9726473" y="4338828"/>
            <a:ext cx="23527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Cursor：史上最快SaaS增长记录</a:t>
            </a:r>
            <a:endParaRPr lang="en-US" sz="1200" dirty="0"/>
          </a:p>
        </p:txBody>
      </p:sp>
      <p:sp>
        <p:nvSpPr>
          <p:cNvPr id="56" name="Text 50"/>
          <p:cNvSpPr txBox="1"/>
          <p:nvPr/>
        </p:nvSpPr>
        <p:spPr>
          <a:xfrm>
            <a:off x="9315907" y="4567428"/>
            <a:ext cx="2791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$1M → $500M ARR（500x）</a:t>
            </a:r>
            <a:endParaRPr lang="en-US" sz="1500" dirty="0"/>
          </a:p>
        </p:txBody>
      </p:sp>
      <p:sp>
        <p:nvSpPr>
          <p:cNvPr id="57" name="Text 51"/>
          <p:cNvSpPr txBox="1"/>
          <p:nvPr/>
        </p:nvSpPr>
        <p:spPr>
          <a:xfrm>
            <a:off x="9314078" y="4824374"/>
            <a:ext cx="2757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仅用18个月，完成传统SaaS 5-10年增长历程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Text 1"/>
          <p:cNvSpPr txBox="1"/>
          <p:nvPr/>
        </p:nvSpPr>
        <p:spPr>
          <a:xfrm>
            <a:off x="304495" y="362102"/>
            <a:ext cx="3838651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7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如何构建AI Native团队</a:t>
            </a:r>
            <a:endParaRPr lang="en-US" sz="2700" dirty="0"/>
          </a:p>
        </p:txBody>
      </p:sp>
      <p:sp>
        <p:nvSpPr>
          <p:cNvPr id="4" name="Text 2"/>
          <p:cNvSpPr txBox="1"/>
          <p:nvPr/>
        </p:nvSpPr>
        <p:spPr>
          <a:xfrm>
            <a:off x="304495" y="780898"/>
            <a:ext cx="4124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实用招聘与选人指南 · 强调实践能力与自我学习</a:t>
            </a:r>
            <a:endParaRPr lang="en-US" sz="1500" dirty="0"/>
          </a:p>
        </p:txBody>
      </p:sp>
      <p:sp>
        <p:nvSpPr>
          <p:cNvPr id="5" name="Text 3"/>
          <p:cNvSpPr txBox="1"/>
          <p:nvPr/>
        </p:nvSpPr>
        <p:spPr>
          <a:xfrm>
            <a:off x="304495" y="1285646"/>
            <a:ext cx="8531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五大要素</a:t>
            </a:r>
            <a:endParaRPr lang="en-US" sz="1300" dirty="0"/>
          </a:p>
        </p:txBody>
      </p:sp>
      <p:sp>
        <p:nvSpPr>
          <p:cNvPr id="6" name="Shape 4"/>
          <p:cNvSpPr/>
          <p:nvPr/>
        </p:nvSpPr>
        <p:spPr>
          <a:xfrm>
            <a:off x="304495" y="1609344"/>
            <a:ext cx="3733495" cy="1181405"/>
          </a:xfrm>
          <a:prstGeom prst="roundRect">
            <a:avLst>
              <a:gd name="adj" fmla="val 4994"/>
            </a:avLst>
          </a:prstGeom>
          <a:solidFill>
            <a:srgbClr val="F9F9F9">
              <a:alpha val="85000"/>
            </a:srgbClr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Shape 5"/>
          <p:cNvSpPr/>
          <p:nvPr/>
        </p:nvSpPr>
        <p:spPr>
          <a:xfrm>
            <a:off x="476402" y="17812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876349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304495" y="4496105"/>
            <a:ext cx="8531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4229100" y="1609344"/>
            <a:ext cx="3733495" cy="1181405"/>
          </a:xfrm>
          <a:prstGeom prst="roundRect">
            <a:avLst>
              <a:gd name="adj" fmla="val 4994"/>
            </a:avLst>
          </a:prstGeom>
          <a:solidFill>
            <a:srgbClr val="F9F9F9">
              <a:alpha val="85000"/>
            </a:srgbClr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1" name="Shape 8"/>
          <p:cNvSpPr/>
          <p:nvPr/>
        </p:nvSpPr>
        <p:spPr>
          <a:xfrm>
            <a:off x="304495" y="2980944"/>
            <a:ext cx="3733495" cy="1181405"/>
          </a:xfrm>
          <a:prstGeom prst="roundRect">
            <a:avLst>
              <a:gd name="adj" fmla="val 4994"/>
            </a:avLst>
          </a:prstGeom>
          <a:solidFill>
            <a:srgbClr val="F9F9F9">
              <a:alpha val="85000"/>
            </a:srgbClr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2" name="Shape 9"/>
          <p:cNvSpPr/>
          <p:nvPr/>
        </p:nvSpPr>
        <p:spPr>
          <a:xfrm>
            <a:off x="4229100" y="2980944"/>
            <a:ext cx="3733495" cy="1181405"/>
          </a:xfrm>
          <a:prstGeom prst="roundRect">
            <a:avLst>
              <a:gd name="adj" fmla="val 4994"/>
            </a:avLst>
          </a:prstGeom>
          <a:solidFill>
            <a:srgbClr val="F9F9F9">
              <a:alpha val="85000"/>
            </a:srgbClr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13" name="Shape 10"/>
          <p:cNvSpPr/>
          <p:nvPr/>
        </p:nvSpPr>
        <p:spPr>
          <a:xfrm>
            <a:off x="4401007" y="17812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4" name="Shape 11"/>
          <p:cNvSpPr/>
          <p:nvPr/>
        </p:nvSpPr>
        <p:spPr>
          <a:xfrm>
            <a:off x="476402" y="31528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5" name="Shape 12"/>
          <p:cNvSpPr/>
          <p:nvPr/>
        </p:nvSpPr>
        <p:spPr>
          <a:xfrm>
            <a:off x="4401007" y="31528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6" name="Text 13"/>
          <p:cNvSpPr txBox="1"/>
          <p:nvPr/>
        </p:nvSpPr>
        <p:spPr>
          <a:xfrm>
            <a:off x="952805" y="1809598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筛选而不是培养</a:t>
            </a:r>
            <a:endParaRPr lang="en-US" sz="1300" dirty="0"/>
          </a:p>
        </p:txBody>
      </p:sp>
      <p:sp>
        <p:nvSpPr>
          <p:cNvPr id="17" name="Text 14"/>
          <p:cNvSpPr txBox="1"/>
          <p:nvPr/>
        </p:nvSpPr>
        <p:spPr>
          <a:xfrm>
            <a:off x="4876495" y="3181198"/>
            <a:ext cx="16907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引入Agentic AI产品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952805" y="2152498"/>
            <a:ext cx="2991002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选择经验者 + AI &gt; 新手 + AI 不接受不拥抱AI的</a:t>
            </a:r>
            <a:endParaRPr lang="en-US" sz="1200" dirty="0"/>
          </a:p>
        </p:txBody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96105" y="1876349"/>
            <a:ext cx="152705" cy="152705"/>
          </a:xfrm>
          <a:prstGeom prst="rect">
            <a:avLst/>
          </a:prstGeom>
        </p:spPr>
      </p:pic>
      <p:sp>
        <p:nvSpPr>
          <p:cNvPr id="20" name="Shape 16"/>
          <p:cNvSpPr/>
          <p:nvPr/>
        </p:nvSpPr>
        <p:spPr>
          <a:xfrm>
            <a:off x="8153705" y="1609344"/>
            <a:ext cx="3733495" cy="1181405"/>
          </a:xfrm>
          <a:prstGeom prst="roundRect">
            <a:avLst>
              <a:gd name="adj" fmla="val 4994"/>
            </a:avLst>
          </a:prstGeom>
          <a:solidFill>
            <a:srgbClr val="F9F9F9">
              <a:alpha val="85000"/>
            </a:srgbClr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21" name="Shape 17"/>
          <p:cNvSpPr/>
          <p:nvPr/>
        </p:nvSpPr>
        <p:spPr>
          <a:xfrm>
            <a:off x="8324698" y="1781251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22" name="Text 18"/>
          <p:cNvSpPr txBox="1"/>
          <p:nvPr/>
        </p:nvSpPr>
        <p:spPr>
          <a:xfrm>
            <a:off x="4876495" y="1809598"/>
            <a:ext cx="1338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AI工具能力测试</a:t>
            </a:r>
            <a:endParaRPr lang="en-US" sz="1300" dirty="0"/>
          </a:p>
        </p:txBody>
      </p:sp>
      <p:sp>
        <p:nvSpPr>
          <p:cNvPr id="23" name="Text 19"/>
          <p:cNvSpPr txBox="1"/>
          <p:nvPr/>
        </p:nvSpPr>
        <p:spPr>
          <a:xfrm>
            <a:off x="952805" y="3181198"/>
            <a:ext cx="19193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持续分享best practice</a:t>
            </a:r>
            <a:endParaRPr lang="en-US" sz="1300" dirty="0"/>
          </a:p>
        </p:txBody>
      </p:sp>
      <p:sp>
        <p:nvSpPr>
          <p:cNvPr id="24" name="Text 20"/>
          <p:cNvSpPr txBox="1"/>
          <p:nvPr/>
        </p:nvSpPr>
        <p:spPr>
          <a:xfrm>
            <a:off x="4876495" y="2152498"/>
            <a:ext cx="3010205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面试看其能否用AI工具完成靠人力无法完成的任务，验证AI思维</a:t>
            </a:r>
            <a:endParaRPr lang="en-US" sz="1200" dirty="0"/>
          </a:p>
        </p:txBody>
      </p:sp>
      <p:pic>
        <p:nvPicPr>
          <p:cNvPr id="25" name="Image 2" descr="preencoded.png"/>
          <p:cNvPicPr>
            <a:picLocks noChangeAspect="1"/>
          </p:cNvPicPr>
          <p:nvPr/>
        </p:nvPicPr>
        <p:blipFill>
          <a:blip r:embed="rId5"/>
          <a:srcRect t="-180" b="-180"/>
          <a:stretch/>
        </p:blipFill>
        <p:spPr>
          <a:xfrm>
            <a:off x="8401507" y="1876349"/>
            <a:ext cx="190195" cy="152705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8801100" y="1809598"/>
            <a:ext cx="11676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通过AI学习AI</a:t>
            </a:r>
            <a:endParaRPr lang="en-US" sz="1300" dirty="0"/>
          </a:p>
        </p:txBody>
      </p:sp>
      <p:sp>
        <p:nvSpPr>
          <p:cNvPr id="27" name="Text 22"/>
          <p:cNvSpPr txBox="1"/>
          <p:nvPr/>
        </p:nvSpPr>
        <p:spPr>
          <a:xfrm>
            <a:off x="8801100" y="2152498"/>
            <a:ext cx="3010205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使用世界最领先的AI产品，自主学习成长，快速掌握前沿能力</a:t>
            </a:r>
            <a:endParaRPr lang="en-US" sz="1200" dirty="0"/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6"/>
          <a:srcRect t="-43" b="-43"/>
          <a:stretch/>
        </p:blipFill>
        <p:spPr>
          <a:xfrm>
            <a:off x="580644" y="3247949"/>
            <a:ext cx="133502" cy="152705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952805" y="3524098"/>
            <a:ext cx="3010205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团队内部建立AI工具使用经验分享机制，集体进步而非个体孤立</a:t>
            </a:r>
            <a:endParaRPr lang="en-US" sz="1200" dirty="0"/>
          </a:p>
        </p:txBody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rcRect t="-180" b="-180"/>
          <a:stretch/>
        </p:blipFill>
        <p:spPr>
          <a:xfrm>
            <a:off x="4476902" y="3247949"/>
            <a:ext cx="190195" cy="152705"/>
          </a:xfrm>
          <a:prstGeom prst="rect">
            <a:avLst/>
          </a:prstGeom>
        </p:spPr>
      </p:pic>
      <p:sp>
        <p:nvSpPr>
          <p:cNvPr id="31" name="Text 24"/>
          <p:cNvSpPr txBox="1"/>
          <p:nvPr/>
        </p:nvSpPr>
        <p:spPr>
          <a:xfrm>
            <a:off x="4876495" y="3524098"/>
            <a:ext cx="2991002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优先使用优秀的Agentic AI产品提升运营效率，必要时自主开发专用工具</a:t>
            </a:r>
            <a:endParaRPr lang="en-US" sz="1200" dirty="0"/>
          </a:p>
        </p:txBody>
      </p:sp>
      <p:sp>
        <p:nvSpPr>
          <p:cNvPr id="32" name="Shape 25"/>
          <p:cNvSpPr/>
          <p:nvPr/>
        </p:nvSpPr>
        <p:spPr>
          <a:xfrm>
            <a:off x="304495" y="4819802"/>
            <a:ext cx="5695798" cy="1466698"/>
          </a:xfrm>
          <a:prstGeom prst="roundRect">
            <a:avLst>
              <a:gd name="adj" fmla="val 3239"/>
            </a:avLst>
          </a:prstGeom>
          <a:solidFill>
            <a:srgbClr val="EBF0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3" name="Shape 26"/>
          <p:cNvSpPr/>
          <p:nvPr/>
        </p:nvSpPr>
        <p:spPr>
          <a:xfrm>
            <a:off x="6191402" y="4819802"/>
            <a:ext cx="5695798" cy="1466698"/>
          </a:xfrm>
          <a:prstGeom prst="roundRect">
            <a:avLst>
              <a:gd name="adj" fmla="val 3239"/>
            </a:avLst>
          </a:prstGeom>
          <a:solidFill>
            <a:srgbClr val="EBF0FF">
              <a:alpha val="85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4" name="Shape 27"/>
          <p:cNvSpPr/>
          <p:nvPr/>
        </p:nvSpPr>
        <p:spPr>
          <a:xfrm>
            <a:off x="495605" y="5009998"/>
            <a:ext cx="381305" cy="381305"/>
          </a:xfrm>
          <a:prstGeom prst="ellipse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35" name="Image 5" descr="preencoded.png"/>
          <p:cNvPicPr>
            <a:picLocks noChangeAspect="1"/>
          </p:cNvPicPr>
          <p:nvPr/>
        </p:nvPicPr>
        <p:blipFill>
          <a:blip r:embed="rId8"/>
          <a:srcRect l="-1773" r="-1773"/>
          <a:stretch/>
        </p:blipFill>
        <p:spPr>
          <a:xfrm>
            <a:off x="619049" y="5115154"/>
            <a:ext cx="133502" cy="171907"/>
          </a:xfrm>
          <a:prstGeom prst="rect">
            <a:avLst/>
          </a:prstGeom>
        </p:spPr>
      </p:pic>
      <p:sp>
        <p:nvSpPr>
          <p:cNvPr id="36" name="Shape 28"/>
          <p:cNvSpPr/>
          <p:nvPr/>
        </p:nvSpPr>
        <p:spPr>
          <a:xfrm>
            <a:off x="6381598" y="5009998"/>
            <a:ext cx="381305" cy="381305"/>
          </a:xfrm>
          <a:prstGeom prst="ellipse">
            <a:avLst/>
          </a:prstGeom>
          <a:solidFill>
            <a:srgbClr val="4C6FFF"/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7" name="Text 29"/>
          <p:cNvSpPr txBox="1"/>
          <p:nvPr/>
        </p:nvSpPr>
        <p:spPr>
          <a:xfrm>
            <a:off x="1009498" y="5038344"/>
            <a:ext cx="29196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AI时代没有"年纪太老"或"公司太久"</a:t>
            </a:r>
            <a:endParaRPr lang="en-US" sz="1300" dirty="0"/>
          </a:p>
        </p:txBody>
      </p:sp>
      <p:sp>
        <p:nvSpPr>
          <p:cNvPr id="38" name="Text 30"/>
          <p:cNvSpPr txBox="1"/>
          <p:nvPr/>
        </p:nvSpPr>
        <p:spPr>
          <a:xfrm>
            <a:off x="1009498" y="5381244"/>
            <a:ext cx="486735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案例：79岁的Larry Ellison亲自主导Oracle AI转型，一年内发布50+AI产品，成功实现业务增长与股价提升，推动该公司从传统企业向AI驱动型公司转变</a:t>
            </a:r>
            <a:endParaRPr lang="en-US" sz="1200" dirty="0"/>
          </a:p>
        </p:txBody>
      </p:sp>
      <p:pic>
        <p:nvPicPr>
          <p:cNvPr id="39" name="Image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486754" y="5115154"/>
            <a:ext cx="171907" cy="171907"/>
          </a:xfrm>
          <a:prstGeom prst="rect">
            <a:avLst/>
          </a:prstGeom>
        </p:spPr>
      </p:pic>
      <p:sp>
        <p:nvSpPr>
          <p:cNvPr id="40" name="Text 31"/>
          <p:cNvSpPr txBox="1"/>
          <p:nvPr/>
        </p:nvSpPr>
        <p:spPr>
          <a:xfrm>
            <a:off x="6896405" y="5038344"/>
            <a:ext cx="25392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AI工具使用：从手艺活到无门槛</a:t>
            </a:r>
            <a:endParaRPr lang="en-US" sz="1300" dirty="0"/>
          </a:p>
        </p:txBody>
      </p:sp>
      <p:sp>
        <p:nvSpPr>
          <p:cNvPr id="41" name="Text 32"/>
          <p:cNvSpPr txBox="1"/>
          <p:nvPr/>
        </p:nvSpPr>
        <p:spPr>
          <a:xfrm>
            <a:off x="6896405" y="5381244"/>
            <a:ext cx="481065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当下使用好AI工具是个有经验的手艺活，需要掌握prompt技巧和AI思维，但未来随着persona agent的发展，使用门槛将大幅降低，让每个人都能轻松驾驭AI能力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1114</Words>
  <Application>Microsoft Macintosh PowerPoint</Application>
  <PresentationFormat>宽屏</PresentationFormat>
  <Paragraphs>302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Inter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JImmy Shi</cp:lastModifiedBy>
  <cp:revision>2</cp:revision>
  <dcterms:created xsi:type="dcterms:W3CDTF">2025-09-28T10:07:48Z</dcterms:created>
  <dcterms:modified xsi:type="dcterms:W3CDTF">2025-09-28T10:12:01Z</dcterms:modified>
</cp:coreProperties>
</file>