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82860e3aa3d77c8bbda1ea3c04f53606" ContentType="image/82860e3aa3d77c8bbda1ea3c04f53606"/>
  <Default Extension="af0f79a5cf7e9eab43c4fadb098e5fed" ContentType="image/af0f79a5cf7e9eab43c4fadb098e5fed"/>
  <Default Extension="bd9f22d067eea49304a4ddf108c80d93" ContentType="image/bd9f22d067eea49304a4ddf108c80d93"/>
  <Default Extension="80647599ef29e0527e0966919ed330f3" ContentType="image/80647599ef29e0527e0966919ed330f3"/>
  <Default Extension="e5b92da7a505094fa42da6e8878c9ac4" ContentType="image/e5b92da7a505094fa42da6e8878c9ac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notesMasterIdLst>
    <p:notesMasterId r:id="rId24"/>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82860e3aa3d77c8bbda1ea3c04f53606"/><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82860e3aa3d77c8bbda1ea3c04f53606"/><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image" Target="../media/image-10-8.png"/><Relationship Id="rId9" Type="http://schemas.openxmlformats.org/officeDocument/2006/relationships/image" Target="../media/image-10-9.png"/><Relationship Id="rId10" Type="http://schemas.openxmlformats.org/officeDocument/2006/relationships/slideLayout" Target="../slideLayouts/slideLayout1.xml"/><Relationship Id="rId11"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82860e3aa3d77c8bbda1ea3c04f53606"/><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bd9f22d067eea49304a4ddf108c80d93"/><Relationship Id="rId6" Type="http://schemas.openxmlformats.org/officeDocument/2006/relationships/image" Target="../media/image-11-6.png"/><Relationship Id="rId7" Type="http://schemas.openxmlformats.org/officeDocument/2006/relationships/image" Target="../media/image-11-7.80647599ef29e0527e0966919ed330f3"/><Relationship Id="rId8" Type="http://schemas.openxmlformats.org/officeDocument/2006/relationships/slideLayout" Target="../slideLayouts/slideLayout1.xml"/><Relationship Id="rId9"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82860e3aa3d77c8bbda1ea3c04f53606"/><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slideLayout" Target="../slideLayouts/slideLayout1.xml"/><Relationship Id="rId6"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82860e3aa3d77c8bbda1ea3c04f53606"/><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image" Target="../media/image-13-6.png"/><Relationship Id="rId7" Type="http://schemas.openxmlformats.org/officeDocument/2006/relationships/image" Target="../media/image-13-7.png"/><Relationship Id="rId8" Type="http://schemas.openxmlformats.org/officeDocument/2006/relationships/image" Target="../media/image-13-8.png"/><Relationship Id="rId9" Type="http://schemas.openxmlformats.org/officeDocument/2006/relationships/slideLayout" Target="../slideLayouts/slideLayout1.xml"/><Relationship Id="rId10"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82860e3aa3d77c8bbda1ea3c04f53606"/><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image" Target="../media/image-14-6.png"/><Relationship Id="rId7" Type="http://schemas.openxmlformats.org/officeDocument/2006/relationships/image" Target="../media/image-14-7.png"/><Relationship Id="rId8" Type="http://schemas.openxmlformats.org/officeDocument/2006/relationships/image" Target="../media/image-14-8.png"/><Relationship Id="rId9" Type="http://schemas.openxmlformats.org/officeDocument/2006/relationships/image" Target="../media/image-14-9.png"/><Relationship Id="rId10" Type="http://schemas.openxmlformats.org/officeDocument/2006/relationships/image" Target="../media/image-14-10.png"/><Relationship Id="rId11" Type="http://schemas.openxmlformats.org/officeDocument/2006/relationships/image" Target="../media/image-14-11.png"/><Relationship Id="rId12" Type="http://schemas.openxmlformats.org/officeDocument/2006/relationships/image" Target="../media/image-14-12.png"/><Relationship Id="rId13" Type="http://schemas.openxmlformats.org/officeDocument/2006/relationships/image" Target="../media/image-14-13.png"/><Relationship Id="rId14" Type="http://schemas.openxmlformats.org/officeDocument/2006/relationships/image" Target="../media/image-14-14.png"/><Relationship Id="rId15" Type="http://schemas.openxmlformats.org/officeDocument/2006/relationships/image" Target="../media/image-14-15.png"/><Relationship Id="rId16" Type="http://schemas.openxmlformats.org/officeDocument/2006/relationships/image" Target="../media/image-14-16.png"/><Relationship Id="rId17" Type="http://schemas.openxmlformats.org/officeDocument/2006/relationships/image" Target="../media/image-14-17.png"/><Relationship Id="rId18" Type="http://schemas.openxmlformats.org/officeDocument/2006/relationships/image" Target="../media/image-14-18.png"/><Relationship Id="rId19" Type="http://schemas.openxmlformats.org/officeDocument/2006/relationships/image" Target="../media/image-14-19.png"/><Relationship Id="rId20" Type="http://schemas.openxmlformats.org/officeDocument/2006/relationships/image" Target="../media/image-14-20.png"/><Relationship Id="rId21" Type="http://schemas.openxmlformats.org/officeDocument/2006/relationships/image" Target="../media/image-14-21.png"/><Relationship Id="rId22" Type="http://schemas.openxmlformats.org/officeDocument/2006/relationships/slideLayout" Target="../slideLayouts/slideLayout1.xml"/><Relationship Id="rId2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82860e3aa3d77c8bbda1ea3c04f53606"/><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image" Target="../media/image-15-5.png"/><Relationship Id="rId6" Type="http://schemas.openxmlformats.org/officeDocument/2006/relationships/image" Target="../media/image-15-6.png"/><Relationship Id="rId7" Type="http://schemas.openxmlformats.org/officeDocument/2006/relationships/image" Target="../media/image-15-7.png"/><Relationship Id="rId8" Type="http://schemas.openxmlformats.org/officeDocument/2006/relationships/image" Target="../media/image-15-8.png"/><Relationship Id="rId9" Type="http://schemas.openxmlformats.org/officeDocument/2006/relationships/image" Target="../media/image-15-9.png"/><Relationship Id="rId10" Type="http://schemas.openxmlformats.org/officeDocument/2006/relationships/slideLayout" Target="../slideLayouts/slideLayout1.xml"/><Relationship Id="rId11"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82860e3aa3d77c8bbda1ea3c04f53606"/><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image" Target="../media/image-16-4.png"/><Relationship Id="rId5" Type="http://schemas.openxmlformats.org/officeDocument/2006/relationships/image" Target="../media/image-16-5.png"/><Relationship Id="rId6" Type="http://schemas.openxmlformats.org/officeDocument/2006/relationships/image" Target="../media/image-16-6.png"/><Relationship Id="rId7" Type="http://schemas.openxmlformats.org/officeDocument/2006/relationships/image" Target="../media/image-16-7.png"/><Relationship Id="rId8" Type="http://schemas.openxmlformats.org/officeDocument/2006/relationships/slideLayout" Target="../slideLayouts/slideLayout1.xml"/><Relationship Id="rId9"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82860e3aa3d77c8bbda1ea3c04f53606"/><Relationship Id="rId2" Type="http://schemas.openxmlformats.org/officeDocument/2006/relationships/image" Target="../media/image-17-2.e5b92da7a505094fa42da6e8878c9ac4"/><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image" Target="../media/image-17-5.png"/><Relationship Id="rId6" Type="http://schemas.openxmlformats.org/officeDocument/2006/relationships/slideLayout" Target="../slideLayouts/slideLayout1.xml"/><Relationship Id="rId7"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82860e3aa3d77c8bbda1ea3c04f53606"/><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slideLayout" Target="../slideLayouts/slideLayout1.xml"/><Relationship Id="rId6"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82860e3aa3d77c8bbda1ea3c04f53606"/><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image" Target="../media/image-19-4.png"/><Relationship Id="rId5" Type="http://schemas.openxmlformats.org/officeDocument/2006/relationships/image" Target="../media/image-19-5.png"/><Relationship Id="rId6" Type="http://schemas.openxmlformats.org/officeDocument/2006/relationships/slideLayout" Target="../slideLayouts/slideLayout1.xml"/><Relationship Id="rId7"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82860e3aa3d77c8bbda1ea3c04f53606"/><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slideLayout" Target="../slideLayouts/slideLayout1.xml"/><Relationship Id="rId9"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82860e3aa3d77c8bbda1ea3c04f53606"/><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image" Target="../media/image-20-5.png"/><Relationship Id="rId6" Type="http://schemas.openxmlformats.org/officeDocument/2006/relationships/image" Target="../media/image-20-6.png"/><Relationship Id="rId7" Type="http://schemas.openxmlformats.org/officeDocument/2006/relationships/image" Target="../media/image-20-7.png"/><Relationship Id="rId8" Type="http://schemas.openxmlformats.org/officeDocument/2006/relationships/slideLayout" Target="../slideLayouts/slideLayout1.xml"/><Relationship Id="rId9"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82860e3aa3d77c8bbda1ea3c04f53606"/><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82860e3aa3d77c8bbda1ea3c04f53606"/><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image" Target="../media/image-22-4.png"/><Relationship Id="rId5" Type="http://schemas.openxmlformats.org/officeDocument/2006/relationships/image" Target="../media/image-22-5.png"/><Relationship Id="rId6" Type="http://schemas.openxmlformats.org/officeDocument/2006/relationships/image" Target="../media/image-22-6.png"/><Relationship Id="rId7" Type="http://schemas.openxmlformats.org/officeDocument/2006/relationships/image" Target="../media/image-22-7.png"/><Relationship Id="rId8" Type="http://schemas.openxmlformats.org/officeDocument/2006/relationships/slideLayout" Target="../slideLayouts/slideLayout1.xml"/><Relationship Id="rId9"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image" Target="../media/image-3-1.82860e3aa3d77c8bbda1ea3c04f53606"/><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1.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82860e3aa3d77c8bbda1ea3c04f53606"/><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slideLayout" Target="../slideLayouts/slideLayout1.xml"/><Relationship Id="rId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82860e3aa3d77c8bbda1ea3c04f53606"/><Relationship Id="rId2" Type="http://schemas.openxmlformats.org/officeDocument/2006/relationships/image" Target="../media/image-5-2.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82860e3aa3d77c8bbda1ea3c04f53606"/><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image" Target="../media/image-6-7.png"/><Relationship Id="rId8" Type="http://schemas.openxmlformats.org/officeDocument/2006/relationships/image" Target="../media/image-6-8.png"/><Relationship Id="rId9" Type="http://schemas.openxmlformats.org/officeDocument/2006/relationships/image" Target="../media/image-6-9.png"/><Relationship Id="rId10" Type="http://schemas.openxmlformats.org/officeDocument/2006/relationships/image" Target="../media/image-6-10.png"/><Relationship Id="rId11" Type="http://schemas.openxmlformats.org/officeDocument/2006/relationships/image" Target="../media/image-6-11.png"/><Relationship Id="rId12" Type="http://schemas.openxmlformats.org/officeDocument/2006/relationships/image" Target="../media/image-6-12.png"/><Relationship Id="rId13" Type="http://schemas.openxmlformats.org/officeDocument/2006/relationships/image" Target="../media/image-6-13.png"/><Relationship Id="rId14" Type="http://schemas.openxmlformats.org/officeDocument/2006/relationships/image" Target="../media/image-6-14.png"/><Relationship Id="rId15" Type="http://schemas.openxmlformats.org/officeDocument/2006/relationships/slideLayout" Target="../slideLayouts/slideLayout1.xml"/><Relationship Id="rId1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82860e3aa3d77c8bbda1ea3c04f53606"/><Relationship Id="rId2" Type="http://schemas.openxmlformats.org/officeDocument/2006/relationships/image" Target="../media/image-7-2.af0f79a5cf7e9eab43c4fadb098e5fed"/><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82860e3aa3d77c8bbda1ea3c04f53606"/><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slideLayout" Target="../slideLayouts/slideLayout1.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82860e3aa3d77c8bbda1ea3c04f53606"/><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image" Target="../media/image-9-7.png"/><Relationship Id="rId8" Type="http://schemas.openxmlformats.org/officeDocument/2006/relationships/image" Target="../media/image-9-8.png"/><Relationship Id="rId9" Type="http://schemas.openxmlformats.org/officeDocument/2006/relationships/image" Target="../media/image-9-9.png"/><Relationship Id="rId10" Type="http://schemas.openxmlformats.org/officeDocument/2006/relationships/slideLayout" Target="../slideLayouts/slideLayout1.xml"/><Relationship Id="rId11"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sp>
        <p:nvSpPr>
          <p:cNvPr id="3" name="Text 0"/>
          <p:cNvSpPr txBox="1"/>
          <p:nvPr/>
        </p:nvSpPr>
        <p:spPr>
          <a:xfrm>
            <a:off x="914400" y="2210105"/>
            <a:ext cx="948233"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技术颠覆力量</a:t>
            </a:r>
            <a:endParaRPr lang="en-US" sz="1000" dirty="0"/>
          </a:p>
        </p:txBody>
      </p:sp>
      <p:sp>
        <p:nvSpPr>
          <p:cNvPr id="4" name="Text 1"/>
          <p:cNvSpPr txBox="1"/>
          <p:nvPr/>
        </p:nvSpPr>
        <p:spPr>
          <a:xfrm>
            <a:off x="914400" y="2562149"/>
            <a:ext cx="10182758" cy="685800"/>
          </a:xfrm>
          <a:prstGeom prst="rect">
            <a:avLst/>
          </a:prstGeom>
          <a:noFill/>
          <a:ln/>
        </p:spPr>
        <p:txBody>
          <a:bodyPr wrap="square" lIns="0" tIns="0" rIns="0" bIns="0" rtlCol="0" anchor="ctr"/>
          <a:lstStyle/>
          <a:p>
            <a:pPr algn="l" indent="0" marL="0">
              <a:buNone/>
            </a:pPr>
            <a:r>
              <a:rPr lang="en-US" sz="4500" b="1" dirty="0">
                <a:solidFill>
                  <a:srgbClr val="1E40AF"/>
                </a:solidFill>
                <a:latin typeface="Inter" pitchFamily="34" charset="0"/>
                <a:ea typeface="Inter" pitchFamily="34" charset="-122"/>
                <a:cs typeface="Inter" pitchFamily="34" charset="-120"/>
              </a:rPr>
              <a:t>Agentic AI基础设施：应用智能的核弹</a:t>
            </a:r>
            <a:endParaRPr lang="en-US" sz="4500" dirty="0"/>
          </a:p>
        </p:txBody>
      </p:sp>
      <p:sp>
        <p:nvSpPr>
          <p:cNvPr id="5" name="Shape 2"/>
          <p:cNvSpPr/>
          <p:nvPr/>
        </p:nvSpPr>
        <p:spPr>
          <a:xfrm>
            <a:off x="914400" y="3419856"/>
            <a:ext cx="761695" cy="38405"/>
          </a:xfrm>
          <a:prstGeom prst="rect">
            <a:avLst/>
          </a:prstGeom>
          <a:solidFill>
            <a:srgbClr val="2563EB"/>
          </a:solidFill>
          <a:ln/>
          <a:effectLst>
            <a:outerShdw sx="100000" sy="100000" kx="0" ky="0" algn="bl" rotWithShape="0" blurRad="76200" dist="12700" dir="16200000">
              <a:srgbClr val="ffffff">
                <a:alpha val="90000"/>
              </a:srgbClr>
            </a:outerShdw>
          </a:effectLst>
        </p:spPr>
      </p:sp>
      <p:sp>
        <p:nvSpPr>
          <p:cNvPr id="6" name="Text 3"/>
          <p:cNvSpPr txBox="1"/>
          <p:nvPr/>
        </p:nvSpPr>
        <p:spPr>
          <a:xfrm>
            <a:off x="914400" y="3810305"/>
            <a:ext cx="5496458" cy="648310"/>
          </a:xfrm>
          <a:prstGeom prst="rect">
            <a:avLst/>
          </a:prstGeom>
          <a:noFill/>
          <a:ln/>
        </p:spPr>
        <p:txBody>
          <a:bodyPr wrap="square" lIns="0" tIns="0" rIns="0" bIns="0" rtlCol="0" anchor="ctr"/>
          <a:lstStyle/>
          <a:p>
            <a:pPr algn="l" indent="0" marL="0">
              <a:buNone/>
            </a:pPr>
            <a:r>
              <a:rPr lang="en-US" sz="1800" dirty="0">
                <a:solidFill>
                  <a:srgbClr val="4B5563"/>
                </a:solidFill>
                <a:latin typeface="Inter" pitchFamily="34" charset="0"/>
                <a:ea typeface="Inter" pitchFamily="34" charset="-122"/>
                <a:cs typeface="Inter" pitchFamily="34" charset="-120"/>
              </a:rPr>
              <a:t>重新定义智能应用的底层规则 掌握核心基础设施，引爆链式反应级的应用智能革命</a:t>
            </a:r>
            <a:endParaRPr lang="en-US" sz="1800" dirty="0"/>
          </a:p>
        </p:txBody>
      </p:sp>
      <p:sp>
        <p:nvSpPr>
          <p:cNvPr id="7" name="Text 4"/>
          <p:cNvSpPr txBox="1"/>
          <p:nvPr/>
        </p:nvSpPr>
        <p:spPr>
          <a:xfrm>
            <a:off x="1828800" y="4705502"/>
            <a:ext cx="2414930"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2025战略制高点 · 技术与投资双重视角</a:t>
            </a:r>
            <a:endParaRPr lang="en-US" sz="1000" dirty="0"/>
          </a:p>
        </p:txBody>
      </p:sp>
      <p:sp>
        <p:nvSpPr>
          <p:cNvPr id="8" name="Text 5"/>
          <p:cNvSpPr txBox="1"/>
          <p:nvPr/>
        </p:nvSpPr>
        <p:spPr>
          <a:xfrm>
            <a:off x="9050731" y="4705502"/>
            <a:ext cx="32433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布局先发 · 构建壁垒 · 抢占Agentic AI基础设施主导权</a:t>
            </a:r>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609905" y="457200"/>
            <a:ext cx="10972800" cy="1190549"/>
          </a:xfrm>
          <a:prstGeom prst="roundRect">
            <a:avLst>
              <a:gd name="adj" fmla="val 4916"/>
            </a:avLst>
          </a:prstGeom>
          <a:solidFill>
            <a:srgbClr val="FFFFFF">
              <a:alpha val="85000"/>
            </a:srgbClr>
          </a:solidFill>
          <a:ln/>
        </p:spPr>
      </p:sp>
      <p:sp>
        <p:nvSpPr>
          <p:cNvPr id="4" name="Shape 1"/>
          <p:cNvSpPr/>
          <p:nvPr/>
        </p:nvSpPr>
        <p:spPr>
          <a:xfrm>
            <a:off x="752551" y="1019556"/>
            <a:ext cx="571500" cy="28346"/>
          </a:xfrm>
          <a:prstGeom prst="rect">
            <a:avLst/>
          </a:prstGeom>
          <a:solidFill>
            <a:srgbClr val="2563EB"/>
          </a:solidFill>
          <a:ln/>
        </p:spPr>
      </p:sp>
      <p:sp>
        <p:nvSpPr>
          <p:cNvPr id="5" name="Text 2"/>
          <p:cNvSpPr txBox="1"/>
          <p:nvPr/>
        </p:nvSpPr>
        <p:spPr>
          <a:xfrm>
            <a:off x="752551" y="1171346"/>
            <a:ext cx="386242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2024-2025年Agentic AI基础设施领域的主要赛道与代表性项目</a:t>
            </a:r>
            <a:endParaRPr lang="en-US" sz="1000" dirty="0"/>
          </a:p>
        </p:txBody>
      </p:sp>
      <p:sp>
        <p:nvSpPr>
          <p:cNvPr id="6" name="Shape 3"/>
          <p:cNvSpPr/>
          <p:nvPr/>
        </p:nvSpPr>
        <p:spPr>
          <a:xfrm>
            <a:off x="609905" y="1790395"/>
            <a:ext cx="28346" cy="2723998"/>
          </a:xfrm>
          <a:prstGeom prst="rect">
            <a:avLst/>
          </a:prstGeom>
          <a:solidFill>
            <a:srgbClr val="3B82F6"/>
          </a:solidFill>
          <a:ln/>
        </p:spPr>
      </p:sp>
      <p:sp>
        <p:nvSpPr>
          <p:cNvPr id="7" name="Shape 4"/>
          <p:cNvSpPr/>
          <p:nvPr/>
        </p:nvSpPr>
        <p:spPr>
          <a:xfrm>
            <a:off x="609905" y="4667098"/>
            <a:ext cx="28346" cy="1324051"/>
          </a:xfrm>
          <a:prstGeom prst="rect">
            <a:avLst/>
          </a:prstGeom>
          <a:solidFill>
            <a:srgbClr val="8B5CF6"/>
          </a:solidFill>
          <a:ln/>
        </p:spPr>
      </p:sp>
      <p:sp>
        <p:nvSpPr>
          <p:cNvPr id="8" name="Text 5"/>
          <p:cNvSpPr txBox="1"/>
          <p:nvPr/>
        </p:nvSpPr>
        <p:spPr>
          <a:xfrm>
            <a:off x="752551" y="1809598"/>
            <a:ext cx="1167689"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模型接入与协议层</a:t>
            </a:r>
            <a:endParaRPr lang="en-US" sz="1000" dirty="0"/>
          </a:p>
        </p:txBody>
      </p:sp>
      <p:sp>
        <p:nvSpPr>
          <p:cNvPr id="9" name="Shape 6"/>
          <p:cNvSpPr/>
          <p:nvPr/>
        </p:nvSpPr>
        <p:spPr>
          <a:xfrm>
            <a:off x="752551" y="2066544"/>
            <a:ext cx="3419856" cy="1333195"/>
          </a:xfrm>
          <a:prstGeom prst="roundRect">
            <a:avLst>
              <a:gd name="adj" fmla="val 3919"/>
            </a:avLst>
          </a:prstGeom>
          <a:solidFill>
            <a:srgbClr val="FFFFFF">
              <a:alpha val="85000"/>
            </a:srgbClr>
          </a:solidFill>
          <a:ln w="12700">
            <a:solidFill>
              <a:srgbClr val="E5E7EB"/>
            </a:solidFill>
            <a:prstDash val="solid"/>
          </a:ln>
          <a:effectLst>
            <a:outerShdw sx="100000" sy="100000" kx="0" ky="0" algn="bl" rotWithShape="0" blurRad="25400" dist="12700" dir="5400000">
              <a:srgbClr val="000000">
                <a:alpha val="5000"/>
              </a:srgbClr>
            </a:outerShdw>
          </a:effectLst>
        </p:spPr>
      </p:sp>
      <p:sp>
        <p:nvSpPr>
          <p:cNvPr id="10" name="Shape 7"/>
          <p:cNvSpPr/>
          <p:nvPr/>
        </p:nvSpPr>
        <p:spPr>
          <a:xfrm>
            <a:off x="752551" y="3471977"/>
            <a:ext cx="3419856" cy="1047902"/>
          </a:xfrm>
          <a:prstGeom prst="roundRect">
            <a:avLst>
              <a:gd name="adj" fmla="val 6346"/>
            </a:avLst>
          </a:prstGeom>
          <a:solidFill>
            <a:srgbClr val="FFFFFF">
              <a:alpha val="85000"/>
            </a:srgbClr>
          </a:solidFill>
          <a:ln w="12700">
            <a:solidFill>
              <a:srgbClr val="E5E7EB"/>
            </a:solidFill>
            <a:prstDash val="solid"/>
          </a:ln>
          <a:effectLst>
            <a:outerShdw sx="100000" sy="100000" kx="0" ky="0" algn="bl" rotWithShape="0" blurRad="25400" dist="12700" dir="5400000">
              <a:srgbClr val="000000">
                <a:alpha val="5000"/>
              </a:srgbClr>
            </a:outerShdw>
          </a:effectLst>
        </p:spPr>
      </p:sp>
      <p:sp>
        <p:nvSpPr>
          <p:cNvPr id="11" name="Text 8"/>
          <p:cNvSpPr txBox="1"/>
          <p:nvPr/>
        </p:nvSpPr>
        <p:spPr>
          <a:xfrm>
            <a:off x="875995" y="2200046"/>
            <a:ext cx="1217066" cy="152705"/>
          </a:xfrm>
          <a:prstGeom prst="rect">
            <a:avLst/>
          </a:prstGeom>
          <a:noFill/>
          <a:ln/>
        </p:spPr>
        <p:txBody>
          <a:bodyPr wrap="square" lIns="0" tIns="0" rIns="0" bIns="0" rtlCol="0" anchor="ctr"/>
          <a:lstStyle/>
          <a:p>
            <a:pPr algn="l" indent="0" marL="0">
              <a:buNone/>
            </a:pPr>
            <a:r>
              <a:rPr lang="en-US" sz="900" b="1" dirty="0">
                <a:solidFill>
                  <a:srgbClr val="2563EB"/>
                </a:solidFill>
                <a:latin typeface="Inter" pitchFamily="34" charset="0"/>
                <a:ea typeface="Inter" pitchFamily="34" charset="-122"/>
                <a:cs typeface="Inter" pitchFamily="34" charset="-120"/>
              </a:rPr>
              <a:t>模型聚合与统一访问</a:t>
            </a:r>
            <a:endParaRPr lang="en-US" sz="900" dirty="0"/>
          </a:p>
        </p:txBody>
      </p:sp>
      <p:pic>
        <p:nvPicPr>
          <p:cNvPr id="12" name="Image 1" descr="preencoded.png">    </p:cNvPr>
          <p:cNvPicPr>
            <a:picLocks noChangeAspect="1"/>
          </p:cNvPicPr>
          <p:nvPr/>
        </p:nvPicPr>
        <p:blipFill>
          <a:blip r:embed="rId2"/>
          <a:srcRect l="0" r="0" t="-100" b="-100"/>
          <a:stretch/>
        </p:blipFill>
        <p:spPr>
          <a:xfrm>
            <a:off x="3927348" y="2207362"/>
            <a:ext cx="114300" cy="152705"/>
          </a:xfrm>
          <a:prstGeom prst="rect">
            <a:avLst/>
          </a:prstGeom>
        </p:spPr>
      </p:pic>
      <p:sp>
        <p:nvSpPr>
          <p:cNvPr id="13" name="Text 9"/>
          <p:cNvSpPr txBox="1"/>
          <p:nvPr/>
        </p:nvSpPr>
        <p:spPr>
          <a:xfrm>
            <a:off x="875995" y="3605479"/>
            <a:ext cx="969264" cy="152705"/>
          </a:xfrm>
          <a:prstGeom prst="rect">
            <a:avLst/>
          </a:prstGeom>
          <a:noFill/>
          <a:ln/>
        </p:spPr>
        <p:txBody>
          <a:bodyPr wrap="square" lIns="0" tIns="0" rIns="0" bIns="0" rtlCol="0" anchor="ctr"/>
          <a:lstStyle/>
          <a:p>
            <a:pPr algn="l" indent="0" marL="0">
              <a:buNone/>
            </a:pPr>
            <a:r>
              <a:rPr lang="en-US" sz="900" b="1" dirty="0">
                <a:solidFill>
                  <a:srgbClr val="2563EB"/>
                </a:solidFill>
                <a:latin typeface="Inter" pitchFamily="34" charset="0"/>
                <a:ea typeface="Inter" pitchFamily="34" charset="-122"/>
                <a:cs typeface="Inter" pitchFamily="34" charset="-120"/>
              </a:rPr>
              <a:t>标准协议与网关</a:t>
            </a:r>
            <a:endParaRPr lang="en-US" sz="900" dirty="0"/>
          </a:p>
        </p:txBody>
      </p:sp>
      <p:sp>
        <p:nvSpPr>
          <p:cNvPr id="14" name="Shape 10"/>
          <p:cNvSpPr/>
          <p:nvPr/>
        </p:nvSpPr>
        <p:spPr>
          <a:xfrm>
            <a:off x="875995" y="2471623"/>
            <a:ext cx="800100" cy="228600"/>
          </a:xfrm>
          <a:prstGeom prst="roundRect">
            <a:avLst>
              <a:gd name="adj" fmla="val 200000"/>
            </a:avLst>
          </a:prstGeom>
          <a:solidFill>
            <a:srgbClr val="DBEAFE"/>
          </a:solidFill>
          <a:ln/>
        </p:spPr>
      </p:sp>
      <p:sp>
        <p:nvSpPr>
          <p:cNvPr id="15" name="Shape 11"/>
          <p:cNvSpPr/>
          <p:nvPr/>
        </p:nvSpPr>
        <p:spPr>
          <a:xfrm>
            <a:off x="1712671" y="2471623"/>
            <a:ext cx="580644" cy="228600"/>
          </a:xfrm>
          <a:prstGeom prst="roundRect">
            <a:avLst>
              <a:gd name="adj" fmla="val 200000"/>
            </a:avLst>
          </a:prstGeom>
          <a:solidFill>
            <a:srgbClr val="DBEAFE"/>
          </a:solidFill>
          <a:ln/>
        </p:spPr>
      </p:sp>
      <p:sp>
        <p:nvSpPr>
          <p:cNvPr id="16" name="Shape 12"/>
          <p:cNvSpPr/>
          <p:nvPr/>
        </p:nvSpPr>
        <p:spPr>
          <a:xfrm>
            <a:off x="2330806" y="2471623"/>
            <a:ext cx="780898" cy="228600"/>
          </a:xfrm>
          <a:prstGeom prst="roundRect">
            <a:avLst>
              <a:gd name="adj" fmla="val 200000"/>
            </a:avLst>
          </a:prstGeom>
          <a:solidFill>
            <a:srgbClr val="DBEAFE"/>
          </a:solidFill>
          <a:ln/>
        </p:spPr>
      </p:sp>
      <p:sp>
        <p:nvSpPr>
          <p:cNvPr id="17" name="Shape 13"/>
          <p:cNvSpPr/>
          <p:nvPr/>
        </p:nvSpPr>
        <p:spPr>
          <a:xfrm>
            <a:off x="3147365" y="2471623"/>
            <a:ext cx="685800" cy="228600"/>
          </a:xfrm>
          <a:prstGeom prst="roundRect">
            <a:avLst>
              <a:gd name="adj" fmla="val 200000"/>
            </a:avLst>
          </a:prstGeom>
          <a:solidFill>
            <a:srgbClr val="DBEAFE"/>
          </a:solidFill>
          <a:ln/>
        </p:spPr>
      </p:sp>
      <p:sp>
        <p:nvSpPr>
          <p:cNvPr id="18" name="Shape 14"/>
          <p:cNvSpPr/>
          <p:nvPr/>
        </p:nvSpPr>
        <p:spPr>
          <a:xfrm>
            <a:off x="875995" y="2757830"/>
            <a:ext cx="437998" cy="228600"/>
          </a:xfrm>
          <a:prstGeom prst="roundRect">
            <a:avLst>
              <a:gd name="adj" fmla="val 200000"/>
            </a:avLst>
          </a:prstGeom>
          <a:solidFill>
            <a:srgbClr val="DBEAFE"/>
          </a:solidFill>
          <a:ln/>
        </p:spPr>
      </p:sp>
      <p:sp>
        <p:nvSpPr>
          <p:cNvPr id="19" name="Shape 15"/>
          <p:cNvSpPr/>
          <p:nvPr/>
        </p:nvSpPr>
        <p:spPr>
          <a:xfrm>
            <a:off x="875995" y="3877056"/>
            <a:ext cx="647395" cy="228600"/>
          </a:xfrm>
          <a:prstGeom prst="roundRect">
            <a:avLst>
              <a:gd name="adj" fmla="val 200000"/>
            </a:avLst>
          </a:prstGeom>
          <a:solidFill>
            <a:srgbClr val="DBEAFE"/>
          </a:solidFill>
          <a:ln/>
        </p:spPr>
      </p:sp>
      <p:sp>
        <p:nvSpPr>
          <p:cNvPr id="20" name="Text 16"/>
          <p:cNvSpPr txBox="1"/>
          <p:nvPr/>
        </p:nvSpPr>
        <p:spPr>
          <a:xfrm>
            <a:off x="952805" y="2510028"/>
            <a:ext cx="734263"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OpenRouter</a:t>
            </a:r>
            <a:endParaRPr lang="en-US" sz="900" dirty="0"/>
          </a:p>
        </p:txBody>
      </p:sp>
      <p:sp>
        <p:nvSpPr>
          <p:cNvPr id="21" name="Text 17"/>
          <p:cNvSpPr txBox="1"/>
          <p:nvPr/>
        </p:nvSpPr>
        <p:spPr>
          <a:xfrm>
            <a:off x="1788566" y="2510028"/>
            <a:ext cx="514807"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LiteLLM</a:t>
            </a:r>
            <a:endParaRPr lang="en-US" sz="900" dirty="0"/>
          </a:p>
        </p:txBody>
      </p:sp>
      <p:sp>
        <p:nvSpPr>
          <p:cNvPr id="22" name="Text 18"/>
          <p:cNvSpPr txBox="1"/>
          <p:nvPr/>
        </p:nvSpPr>
        <p:spPr>
          <a:xfrm>
            <a:off x="2406701" y="2510028"/>
            <a:ext cx="715061"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Together AI</a:t>
            </a:r>
            <a:endParaRPr lang="en-US" sz="900" dirty="0"/>
          </a:p>
        </p:txBody>
      </p:sp>
      <p:sp>
        <p:nvSpPr>
          <p:cNvPr id="23" name="Text 19"/>
          <p:cNvSpPr txBox="1"/>
          <p:nvPr/>
        </p:nvSpPr>
        <p:spPr>
          <a:xfrm>
            <a:off x="3224174" y="2510028"/>
            <a:ext cx="619963"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Fireworks</a:t>
            </a:r>
            <a:endParaRPr lang="en-US" sz="900" dirty="0"/>
          </a:p>
        </p:txBody>
      </p:sp>
      <p:sp>
        <p:nvSpPr>
          <p:cNvPr id="24" name="Text 20"/>
          <p:cNvSpPr txBox="1"/>
          <p:nvPr/>
        </p:nvSpPr>
        <p:spPr>
          <a:xfrm>
            <a:off x="952805" y="2795321"/>
            <a:ext cx="372161"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Fal.ai</a:t>
            </a:r>
            <a:endParaRPr lang="en-US" sz="900" dirty="0"/>
          </a:p>
        </p:txBody>
      </p:sp>
      <p:sp>
        <p:nvSpPr>
          <p:cNvPr id="25" name="Text 21"/>
          <p:cNvSpPr txBox="1"/>
          <p:nvPr/>
        </p:nvSpPr>
        <p:spPr>
          <a:xfrm>
            <a:off x="875995" y="3109874"/>
            <a:ext cx="2334463"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统一API接入多种LLM，支持模型与价格选择</a:t>
            </a:r>
            <a:endParaRPr lang="en-US" sz="900" dirty="0"/>
          </a:p>
        </p:txBody>
      </p:sp>
      <p:pic>
        <p:nvPicPr>
          <p:cNvPr id="26" name="Image 2" descr="preencoded.png">    </p:cNvPr>
          <p:cNvPicPr>
            <a:picLocks noChangeAspect="1"/>
          </p:cNvPicPr>
          <p:nvPr/>
        </p:nvPicPr>
        <p:blipFill>
          <a:blip r:embed="rId3"/>
          <a:srcRect l="0" r="0" t="-180" b="-180"/>
          <a:stretch/>
        </p:blipFill>
        <p:spPr>
          <a:xfrm>
            <a:off x="3851453" y="3612794"/>
            <a:ext cx="190195" cy="152705"/>
          </a:xfrm>
          <a:prstGeom prst="rect">
            <a:avLst/>
          </a:prstGeom>
        </p:spPr>
      </p:pic>
      <p:sp>
        <p:nvSpPr>
          <p:cNvPr id="27" name="Shape 22"/>
          <p:cNvSpPr/>
          <p:nvPr/>
        </p:nvSpPr>
        <p:spPr>
          <a:xfrm>
            <a:off x="1555394" y="3877056"/>
            <a:ext cx="923544" cy="228600"/>
          </a:xfrm>
          <a:prstGeom prst="roundRect">
            <a:avLst>
              <a:gd name="adj" fmla="val 200000"/>
            </a:avLst>
          </a:prstGeom>
          <a:solidFill>
            <a:srgbClr val="DBEAFE"/>
          </a:solidFill>
          <a:ln/>
        </p:spPr>
      </p:sp>
      <p:sp>
        <p:nvSpPr>
          <p:cNvPr id="28" name="Text 23"/>
          <p:cNvSpPr txBox="1"/>
          <p:nvPr/>
        </p:nvSpPr>
        <p:spPr>
          <a:xfrm>
            <a:off x="952805" y="3914546"/>
            <a:ext cx="581558"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MCP协议</a:t>
            </a:r>
            <a:endParaRPr lang="en-US" sz="900" dirty="0"/>
          </a:p>
        </p:txBody>
      </p:sp>
      <p:sp>
        <p:nvSpPr>
          <p:cNvPr id="29" name="Text 24"/>
          <p:cNvSpPr txBox="1"/>
          <p:nvPr/>
        </p:nvSpPr>
        <p:spPr>
          <a:xfrm>
            <a:off x="1631290" y="3914546"/>
            <a:ext cx="857707"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MCP Gateway</a:t>
            </a:r>
            <a:endParaRPr lang="en-US" sz="900" dirty="0"/>
          </a:p>
        </p:txBody>
      </p:sp>
      <p:sp>
        <p:nvSpPr>
          <p:cNvPr id="30" name="Text 25"/>
          <p:cNvSpPr txBox="1"/>
          <p:nvPr/>
        </p:nvSpPr>
        <p:spPr>
          <a:xfrm>
            <a:off x="875995" y="4229100"/>
            <a:ext cx="21433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标准化AI模型交互协议，数据与工具连接</a:t>
            </a:r>
            <a:endParaRPr lang="en-US" sz="900" dirty="0"/>
          </a:p>
        </p:txBody>
      </p:sp>
      <p:sp>
        <p:nvSpPr>
          <p:cNvPr id="31" name="Text 26"/>
          <p:cNvSpPr txBox="1"/>
          <p:nvPr/>
        </p:nvSpPr>
        <p:spPr>
          <a:xfrm>
            <a:off x="752551" y="4686300"/>
            <a:ext cx="1167689" cy="162763"/>
          </a:xfrm>
          <a:prstGeom prst="rect">
            <a:avLst/>
          </a:prstGeom>
          <a:noFill/>
          <a:ln/>
        </p:spPr>
        <p:txBody>
          <a:bodyPr wrap="square" lIns="0" tIns="0" rIns="0" bIns="0" rtlCol="0" anchor="ctr"/>
          <a:lstStyle/>
          <a:p>
            <a:pPr algn="l" indent="0" marL="0">
              <a:buNone/>
            </a:pPr>
            <a:r>
              <a:rPr lang="en-US" sz="1000" b="1" dirty="0">
                <a:solidFill>
                  <a:srgbClr val="6D28D9"/>
                </a:solidFill>
                <a:latin typeface="Inter" pitchFamily="34" charset="0"/>
                <a:ea typeface="Inter" pitchFamily="34" charset="-122"/>
                <a:cs typeface="Inter" pitchFamily="34" charset="-120"/>
              </a:rPr>
              <a:t>基础计算与存储层</a:t>
            </a:r>
            <a:endParaRPr lang="en-US" sz="1000" dirty="0"/>
          </a:p>
        </p:txBody>
      </p:sp>
      <p:sp>
        <p:nvSpPr>
          <p:cNvPr id="32" name="Shape 27"/>
          <p:cNvSpPr/>
          <p:nvPr/>
        </p:nvSpPr>
        <p:spPr>
          <a:xfrm>
            <a:off x="752551" y="4943246"/>
            <a:ext cx="3419856" cy="1047902"/>
          </a:xfrm>
          <a:prstGeom prst="roundRect">
            <a:avLst>
              <a:gd name="adj" fmla="val 6346"/>
            </a:avLst>
          </a:prstGeom>
          <a:solidFill>
            <a:srgbClr val="FFFFFF">
              <a:alpha val="85000"/>
            </a:srgbClr>
          </a:solidFill>
          <a:ln w="12700">
            <a:solidFill>
              <a:srgbClr val="E5E7EB"/>
            </a:solidFill>
            <a:prstDash val="solid"/>
          </a:ln>
          <a:effectLst>
            <a:outerShdw sx="100000" sy="100000" kx="0" ky="0" algn="bl" rotWithShape="0" blurRad="25400" dist="12700" dir="5400000">
              <a:srgbClr val="000000">
                <a:alpha val="5000"/>
              </a:srgbClr>
            </a:outerShdw>
          </a:effectLst>
        </p:spPr>
      </p:sp>
      <p:sp>
        <p:nvSpPr>
          <p:cNvPr id="33" name="Text 28"/>
          <p:cNvSpPr txBox="1"/>
          <p:nvPr/>
        </p:nvSpPr>
        <p:spPr>
          <a:xfrm>
            <a:off x="875995" y="5076749"/>
            <a:ext cx="969264" cy="152705"/>
          </a:xfrm>
          <a:prstGeom prst="rect">
            <a:avLst/>
          </a:prstGeom>
          <a:noFill/>
          <a:ln/>
        </p:spPr>
        <p:txBody>
          <a:bodyPr wrap="square" lIns="0" tIns="0" rIns="0" bIns="0" rtlCol="0" anchor="ctr"/>
          <a:lstStyle/>
          <a:p>
            <a:pPr algn="l" indent="0" marL="0">
              <a:buNone/>
            </a:pPr>
            <a:r>
              <a:rPr lang="en-US" sz="900" b="1" dirty="0">
                <a:solidFill>
                  <a:srgbClr val="7C3AED"/>
                </a:solidFill>
                <a:latin typeface="Inter" pitchFamily="34" charset="0"/>
                <a:ea typeface="Inter" pitchFamily="34" charset="-122"/>
                <a:cs typeface="Inter" pitchFamily="34" charset="-120"/>
              </a:rPr>
              <a:t>向量存储与检索</a:t>
            </a:r>
            <a:endParaRPr lang="en-US" sz="900" dirty="0"/>
          </a:p>
        </p:txBody>
      </p:sp>
      <p:pic>
        <p:nvPicPr>
          <p:cNvPr id="34" name="Image 3" descr="preencoded.png">    </p:cNvPr>
          <p:cNvPicPr>
            <a:picLocks noChangeAspect="1"/>
          </p:cNvPicPr>
          <p:nvPr/>
        </p:nvPicPr>
        <p:blipFill>
          <a:blip r:embed="rId4"/>
          <a:srcRect l="0" r="0" t="-43" b="-43"/>
          <a:stretch/>
        </p:blipFill>
        <p:spPr>
          <a:xfrm>
            <a:off x="3908146" y="5084064"/>
            <a:ext cx="133502" cy="152705"/>
          </a:xfrm>
          <a:prstGeom prst="rect">
            <a:avLst/>
          </a:prstGeom>
        </p:spPr>
      </p:pic>
      <p:sp>
        <p:nvSpPr>
          <p:cNvPr id="35" name="Shape 29"/>
          <p:cNvSpPr/>
          <p:nvPr/>
        </p:nvSpPr>
        <p:spPr>
          <a:xfrm>
            <a:off x="4317797" y="1790395"/>
            <a:ext cx="28346" cy="2438705"/>
          </a:xfrm>
          <a:prstGeom prst="rect">
            <a:avLst/>
          </a:prstGeom>
          <a:solidFill>
            <a:srgbClr val="10B981"/>
          </a:solidFill>
          <a:ln/>
        </p:spPr>
      </p:sp>
      <p:sp>
        <p:nvSpPr>
          <p:cNvPr id="36" name="Shape 30"/>
          <p:cNvSpPr/>
          <p:nvPr/>
        </p:nvSpPr>
        <p:spPr>
          <a:xfrm>
            <a:off x="875995" y="5348326"/>
            <a:ext cx="657454" cy="228600"/>
          </a:xfrm>
          <a:prstGeom prst="roundRect">
            <a:avLst>
              <a:gd name="adj" fmla="val 200000"/>
            </a:avLst>
          </a:prstGeom>
          <a:solidFill>
            <a:srgbClr val="EDE9FE"/>
          </a:solidFill>
          <a:ln/>
        </p:spPr>
      </p:sp>
      <p:sp>
        <p:nvSpPr>
          <p:cNvPr id="37" name="Shape 31"/>
          <p:cNvSpPr/>
          <p:nvPr/>
        </p:nvSpPr>
        <p:spPr>
          <a:xfrm>
            <a:off x="1570025" y="5348326"/>
            <a:ext cx="580644" cy="228600"/>
          </a:xfrm>
          <a:prstGeom prst="roundRect">
            <a:avLst>
              <a:gd name="adj" fmla="val 200000"/>
            </a:avLst>
          </a:prstGeom>
          <a:solidFill>
            <a:srgbClr val="EDE9FE"/>
          </a:solidFill>
          <a:ln/>
        </p:spPr>
      </p:sp>
      <p:sp>
        <p:nvSpPr>
          <p:cNvPr id="38" name="Shape 32"/>
          <p:cNvSpPr/>
          <p:nvPr/>
        </p:nvSpPr>
        <p:spPr>
          <a:xfrm>
            <a:off x="2185416" y="5348326"/>
            <a:ext cx="657454" cy="228600"/>
          </a:xfrm>
          <a:prstGeom prst="roundRect">
            <a:avLst>
              <a:gd name="adj" fmla="val 200000"/>
            </a:avLst>
          </a:prstGeom>
          <a:solidFill>
            <a:srgbClr val="EDE9FE"/>
          </a:solidFill>
          <a:ln/>
        </p:spPr>
      </p:sp>
      <p:sp>
        <p:nvSpPr>
          <p:cNvPr id="39" name="Shape 33"/>
          <p:cNvSpPr/>
          <p:nvPr/>
        </p:nvSpPr>
        <p:spPr>
          <a:xfrm>
            <a:off x="2872130" y="5348326"/>
            <a:ext cx="504749" cy="228600"/>
          </a:xfrm>
          <a:prstGeom prst="roundRect">
            <a:avLst>
              <a:gd name="adj" fmla="val 200000"/>
            </a:avLst>
          </a:prstGeom>
          <a:solidFill>
            <a:srgbClr val="EDE9FE"/>
          </a:solidFill>
          <a:ln/>
        </p:spPr>
      </p:sp>
      <p:sp>
        <p:nvSpPr>
          <p:cNvPr id="40" name="Text 34"/>
          <p:cNvSpPr txBox="1"/>
          <p:nvPr/>
        </p:nvSpPr>
        <p:spPr>
          <a:xfrm>
            <a:off x="952805" y="5386730"/>
            <a:ext cx="590702" cy="143561"/>
          </a:xfrm>
          <a:prstGeom prst="rect">
            <a:avLst/>
          </a:prstGeom>
          <a:noFill/>
          <a:ln/>
        </p:spPr>
        <p:txBody>
          <a:bodyPr wrap="square" lIns="0" tIns="0" rIns="0" bIns="0" rtlCol="0" anchor="ctr"/>
          <a:lstStyle/>
          <a:p>
            <a:pPr algn="l" indent="0" marL="0">
              <a:buNone/>
            </a:pPr>
            <a:r>
              <a:rPr lang="en-US" sz="900" dirty="0">
                <a:solidFill>
                  <a:srgbClr val="6D28D9"/>
                </a:solidFill>
                <a:latin typeface="Inter" pitchFamily="34" charset="0"/>
                <a:ea typeface="Inter" pitchFamily="34" charset="-122"/>
                <a:cs typeface="Inter" pitchFamily="34" charset="-120"/>
              </a:rPr>
              <a:t>Pinecone</a:t>
            </a:r>
            <a:endParaRPr lang="en-US" sz="900" dirty="0"/>
          </a:p>
        </p:txBody>
      </p:sp>
      <p:sp>
        <p:nvSpPr>
          <p:cNvPr id="41" name="Text 35"/>
          <p:cNvSpPr txBox="1"/>
          <p:nvPr/>
        </p:nvSpPr>
        <p:spPr>
          <a:xfrm>
            <a:off x="1645920" y="5386730"/>
            <a:ext cx="514807" cy="143561"/>
          </a:xfrm>
          <a:prstGeom prst="rect">
            <a:avLst/>
          </a:prstGeom>
          <a:noFill/>
          <a:ln/>
        </p:spPr>
        <p:txBody>
          <a:bodyPr wrap="square" lIns="0" tIns="0" rIns="0" bIns="0" rtlCol="0" anchor="ctr"/>
          <a:lstStyle/>
          <a:p>
            <a:pPr algn="l" indent="0" marL="0">
              <a:buNone/>
            </a:pPr>
            <a:r>
              <a:rPr lang="en-US" sz="900" dirty="0">
                <a:solidFill>
                  <a:srgbClr val="6D28D9"/>
                </a:solidFill>
                <a:latin typeface="Inter" pitchFamily="34" charset="0"/>
                <a:ea typeface="Inter" pitchFamily="34" charset="-122"/>
                <a:cs typeface="Inter" pitchFamily="34" charset="-120"/>
              </a:rPr>
              <a:t>Chroma</a:t>
            </a:r>
            <a:endParaRPr lang="en-US" sz="900" dirty="0"/>
          </a:p>
        </p:txBody>
      </p:sp>
      <p:sp>
        <p:nvSpPr>
          <p:cNvPr id="42" name="Text 36"/>
          <p:cNvSpPr txBox="1"/>
          <p:nvPr/>
        </p:nvSpPr>
        <p:spPr>
          <a:xfrm>
            <a:off x="2261311" y="5386730"/>
            <a:ext cx="590702" cy="143561"/>
          </a:xfrm>
          <a:prstGeom prst="rect">
            <a:avLst/>
          </a:prstGeom>
          <a:noFill/>
          <a:ln/>
        </p:spPr>
        <p:txBody>
          <a:bodyPr wrap="square" lIns="0" tIns="0" rIns="0" bIns="0" rtlCol="0" anchor="ctr"/>
          <a:lstStyle/>
          <a:p>
            <a:pPr algn="l" indent="0" marL="0">
              <a:buNone/>
            </a:pPr>
            <a:r>
              <a:rPr lang="en-US" sz="900" dirty="0">
                <a:solidFill>
                  <a:srgbClr val="6D28D9"/>
                </a:solidFill>
                <a:latin typeface="Inter" pitchFamily="34" charset="0"/>
                <a:ea typeface="Inter" pitchFamily="34" charset="-122"/>
                <a:cs typeface="Inter" pitchFamily="34" charset="-120"/>
              </a:rPr>
              <a:t>Weaviate</a:t>
            </a:r>
            <a:endParaRPr lang="en-US" sz="900" dirty="0"/>
          </a:p>
        </p:txBody>
      </p:sp>
      <p:sp>
        <p:nvSpPr>
          <p:cNvPr id="43" name="Text 37"/>
          <p:cNvSpPr txBox="1"/>
          <p:nvPr/>
        </p:nvSpPr>
        <p:spPr>
          <a:xfrm>
            <a:off x="2948026" y="5386730"/>
            <a:ext cx="438912" cy="143561"/>
          </a:xfrm>
          <a:prstGeom prst="rect">
            <a:avLst/>
          </a:prstGeom>
          <a:noFill/>
          <a:ln/>
        </p:spPr>
        <p:txBody>
          <a:bodyPr wrap="square" lIns="0" tIns="0" rIns="0" bIns="0" rtlCol="0" anchor="ctr"/>
          <a:lstStyle/>
          <a:p>
            <a:pPr algn="l" indent="0" marL="0">
              <a:buNone/>
            </a:pPr>
            <a:r>
              <a:rPr lang="en-US" sz="900" dirty="0">
                <a:solidFill>
                  <a:srgbClr val="6D28D9"/>
                </a:solidFill>
                <a:latin typeface="Inter" pitchFamily="34" charset="0"/>
                <a:ea typeface="Inter" pitchFamily="34" charset="-122"/>
                <a:cs typeface="Inter" pitchFamily="34" charset="-120"/>
              </a:rPr>
              <a:t>Milvus</a:t>
            </a:r>
            <a:endParaRPr lang="en-US" sz="900" dirty="0"/>
          </a:p>
        </p:txBody>
      </p:sp>
      <p:sp>
        <p:nvSpPr>
          <p:cNvPr id="44" name="Text 38"/>
          <p:cNvSpPr txBox="1"/>
          <p:nvPr/>
        </p:nvSpPr>
        <p:spPr>
          <a:xfrm>
            <a:off x="875995" y="5700370"/>
            <a:ext cx="24670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高性能向量数据库，支持Agent记忆与知识检索</a:t>
            </a:r>
            <a:endParaRPr lang="en-US" sz="900" dirty="0"/>
          </a:p>
        </p:txBody>
      </p:sp>
      <p:sp>
        <p:nvSpPr>
          <p:cNvPr id="45" name="Text 39"/>
          <p:cNvSpPr txBox="1"/>
          <p:nvPr/>
        </p:nvSpPr>
        <p:spPr>
          <a:xfrm>
            <a:off x="4460443" y="1809598"/>
            <a:ext cx="1100938" cy="162763"/>
          </a:xfrm>
          <a:prstGeom prst="rect">
            <a:avLst/>
          </a:prstGeom>
          <a:noFill/>
          <a:ln/>
        </p:spPr>
        <p:txBody>
          <a:bodyPr wrap="square" lIns="0" tIns="0" rIns="0" bIns="0" rtlCol="0" anchor="ctr"/>
          <a:lstStyle/>
          <a:p>
            <a:pPr algn="l" indent="0" marL="0">
              <a:buNone/>
            </a:pPr>
            <a:r>
              <a:rPr lang="en-US" sz="1000" b="1" dirty="0">
                <a:solidFill>
                  <a:srgbClr val="111827"/>
                </a:solidFill>
                <a:latin typeface="Inter" pitchFamily="34" charset="0"/>
                <a:ea typeface="Inter" pitchFamily="34" charset="-122"/>
                <a:cs typeface="Inter" pitchFamily="34" charset="-120"/>
              </a:rPr>
              <a:t>Agentic OS项目</a:t>
            </a:r>
            <a:endParaRPr lang="en-US" sz="1000" dirty="0"/>
          </a:p>
        </p:txBody>
      </p:sp>
      <p:sp>
        <p:nvSpPr>
          <p:cNvPr id="46" name="Shape 40"/>
          <p:cNvSpPr/>
          <p:nvPr/>
        </p:nvSpPr>
        <p:spPr>
          <a:xfrm>
            <a:off x="4460443" y="2066544"/>
            <a:ext cx="3419856" cy="1047902"/>
          </a:xfrm>
          <a:prstGeom prst="roundRect">
            <a:avLst>
              <a:gd name="adj" fmla="val 6346"/>
            </a:avLst>
          </a:prstGeom>
          <a:solidFill>
            <a:srgbClr val="FFFFFF">
              <a:alpha val="85000"/>
            </a:srgbClr>
          </a:solidFill>
          <a:ln w="12700">
            <a:solidFill>
              <a:srgbClr val="E5E7EB"/>
            </a:solidFill>
            <a:prstDash val="solid"/>
          </a:ln>
          <a:effectLst>
            <a:outerShdw sx="100000" sy="100000" kx="0" ky="0" algn="bl" rotWithShape="0" blurRad="25400" dist="12700" dir="5400000">
              <a:srgbClr val="000000">
                <a:alpha val="5000"/>
              </a:srgbClr>
            </a:outerShdw>
          </a:effectLst>
        </p:spPr>
      </p:sp>
      <p:sp>
        <p:nvSpPr>
          <p:cNvPr id="47" name="Shape 41"/>
          <p:cNvSpPr/>
          <p:nvPr/>
        </p:nvSpPr>
        <p:spPr>
          <a:xfrm>
            <a:off x="4460443" y="3185770"/>
            <a:ext cx="3419856" cy="1047902"/>
          </a:xfrm>
          <a:prstGeom prst="roundRect">
            <a:avLst>
              <a:gd name="adj" fmla="val 6346"/>
            </a:avLst>
          </a:prstGeom>
          <a:solidFill>
            <a:srgbClr val="FFFFFF">
              <a:alpha val="85000"/>
            </a:srgbClr>
          </a:solidFill>
          <a:ln w="12700">
            <a:solidFill>
              <a:srgbClr val="E5E7EB"/>
            </a:solidFill>
            <a:prstDash val="solid"/>
          </a:ln>
          <a:effectLst>
            <a:outerShdw sx="100000" sy="100000" kx="0" ky="0" algn="bl" rotWithShape="0" blurRad="25400" dist="12700" dir="5400000">
              <a:srgbClr val="000000">
                <a:alpha val="5000"/>
              </a:srgbClr>
            </a:outerShdw>
          </a:effectLst>
        </p:spPr>
      </p:sp>
      <p:sp>
        <p:nvSpPr>
          <p:cNvPr id="48" name="Text 42"/>
          <p:cNvSpPr txBox="1"/>
          <p:nvPr/>
        </p:nvSpPr>
        <p:spPr>
          <a:xfrm>
            <a:off x="4584802" y="2200046"/>
            <a:ext cx="1016813" cy="152705"/>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开源Agentic OS</a:t>
            </a:r>
            <a:endParaRPr lang="en-US" sz="900" dirty="0"/>
          </a:p>
        </p:txBody>
      </p:sp>
      <p:pic>
        <p:nvPicPr>
          <p:cNvPr id="49" name="Image 4" descr="preencoded.png">    </p:cNvPr>
          <p:cNvPicPr>
            <a:picLocks noChangeAspect="1"/>
          </p:cNvPicPr>
          <p:nvPr/>
        </p:nvPicPr>
        <p:blipFill>
          <a:blip r:embed="rId5"/>
          <a:srcRect l="0" r="0" t="0" b="0"/>
          <a:stretch/>
        </p:blipFill>
        <p:spPr>
          <a:xfrm>
            <a:off x="7597750" y="2207362"/>
            <a:ext cx="152705" cy="152705"/>
          </a:xfrm>
          <a:prstGeom prst="rect">
            <a:avLst/>
          </a:prstGeom>
        </p:spPr>
      </p:pic>
      <p:sp>
        <p:nvSpPr>
          <p:cNvPr id="50" name="Text 43"/>
          <p:cNvSpPr txBox="1"/>
          <p:nvPr/>
        </p:nvSpPr>
        <p:spPr>
          <a:xfrm>
            <a:off x="4584802" y="3319272"/>
            <a:ext cx="1055218" cy="152705"/>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商业Agentic平台</a:t>
            </a:r>
            <a:endParaRPr lang="en-US" sz="900" dirty="0"/>
          </a:p>
        </p:txBody>
      </p:sp>
      <p:sp>
        <p:nvSpPr>
          <p:cNvPr id="51" name="Text 44"/>
          <p:cNvSpPr txBox="1"/>
          <p:nvPr/>
        </p:nvSpPr>
        <p:spPr>
          <a:xfrm>
            <a:off x="4660697" y="2510028"/>
            <a:ext cx="571500"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gemin cli</a:t>
            </a:r>
            <a:endParaRPr lang="en-US" sz="900" dirty="0"/>
          </a:p>
        </p:txBody>
      </p:sp>
      <p:sp>
        <p:nvSpPr>
          <p:cNvPr id="52" name="Text 45"/>
          <p:cNvSpPr txBox="1"/>
          <p:nvPr/>
        </p:nvSpPr>
        <p:spPr>
          <a:xfrm>
            <a:off x="5336438" y="2510028"/>
            <a:ext cx="695858"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openhands</a:t>
            </a:r>
            <a:endParaRPr lang="en-US" sz="900" dirty="0"/>
          </a:p>
        </p:txBody>
      </p:sp>
      <p:sp>
        <p:nvSpPr>
          <p:cNvPr id="53" name="Text 46"/>
          <p:cNvSpPr txBox="1"/>
          <p:nvPr/>
        </p:nvSpPr>
        <p:spPr>
          <a:xfrm>
            <a:off x="6129223" y="2510028"/>
            <a:ext cx="724205"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openmanus</a:t>
            </a:r>
            <a:endParaRPr lang="en-US" sz="900" dirty="0"/>
          </a:p>
        </p:txBody>
      </p:sp>
      <p:sp>
        <p:nvSpPr>
          <p:cNvPr id="54" name="Text 47"/>
          <p:cNvSpPr txBox="1"/>
          <p:nvPr/>
        </p:nvSpPr>
        <p:spPr>
          <a:xfrm>
            <a:off x="6952183" y="2510028"/>
            <a:ext cx="5431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lemon ai</a:t>
            </a:r>
            <a:endParaRPr lang="en-US" sz="900" dirty="0"/>
          </a:p>
        </p:txBody>
      </p:sp>
      <p:sp>
        <p:nvSpPr>
          <p:cNvPr id="55" name="Text 48"/>
          <p:cNvSpPr txBox="1"/>
          <p:nvPr/>
        </p:nvSpPr>
        <p:spPr>
          <a:xfrm>
            <a:off x="4584802" y="2824582"/>
            <a:ext cx="22384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Agent操作系统，任务规划与资源调度框架</a:t>
            </a:r>
            <a:endParaRPr lang="en-US" sz="900" dirty="0"/>
          </a:p>
        </p:txBody>
      </p:sp>
      <p:pic>
        <p:nvPicPr>
          <p:cNvPr id="56" name="Image 5" descr="preencoded.png">    </p:cNvPr>
          <p:cNvPicPr>
            <a:picLocks noChangeAspect="1"/>
          </p:cNvPicPr>
          <p:nvPr/>
        </p:nvPicPr>
        <p:blipFill>
          <a:blip r:embed="rId6"/>
          <a:srcRect l="0" r="0" t="-100" b="-100"/>
          <a:stretch/>
        </p:blipFill>
        <p:spPr>
          <a:xfrm>
            <a:off x="7636154" y="3326587"/>
            <a:ext cx="114300" cy="152705"/>
          </a:xfrm>
          <a:prstGeom prst="rect">
            <a:avLst/>
          </a:prstGeom>
        </p:spPr>
      </p:pic>
      <p:sp>
        <p:nvSpPr>
          <p:cNvPr id="57" name="Shape 49"/>
          <p:cNvSpPr/>
          <p:nvPr/>
        </p:nvSpPr>
        <p:spPr>
          <a:xfrm>
            <a:off x="4317797" y="4381805"/>
            <a:ext cx="28346" cy="1609344"/>
          </a:xfrm>
          <a:prstGeom prst="rect">
            <a:avLst/>
          </a:prstGeom>
          <a:solidFill>
            <a:srgbClr val="F59E0B"/>
          </a:solidFill>
          <a:ln/>
        </p:spPr>
      </p:sp>
      <p:sp>
        <p:nvSpPr>
          <p:cNvPr id="58" name="Shape 50"/>
          <p:cNvSpPr/>
          <p:nvPr/>
        </p:nvSpPr>
        <p:spPr>
          <a:xfrm>
            <a:off x="8026603" y="1790395"/>
            <a:ext cx="28346" cy="2438705"/>
          </a:xfrm>
          <a:prstGeom prst="rect">
            <a:avLst/>
          </a:prstGeom>
          <a:solidFill>
            <a:srgbClr val="EC4899"/>
          </a:solidFill>
          <a:ln/>
        </p:spPr>
      </p:sp>
      <p:sp>
        <p:nvSpPr>
          <p:cNvPr id="59" name="Text 51"/>
          <p:cNvSpPr txBox="1"/>
          <p:nvPr/>
        </p:nvSpPr>
        <p:spPr>
          <a:xfrm>
            <a:off x="4660697" y="3629254"/>
            <a:ext cx="619963"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Anthropic</a:t>
            </a:r>
            <a:endParaRPr lang="en-US" sz="900" dirty="0"/>
          </a:p>
        </p:txBody>
      </p:sp>
      <p:sp>
        <p:nvSpPr>
          <p:cNvPr id="60" name="Text 52"/>
          <p:cNvSpPr txBox="1"/>
          <p:nvPr/>
        </p:nvSpPr>
        <p:spPr>
          <a:xfrm>
            <a:off x="5375758" y="3629254"/>
            <a:ext cx="848563"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OpenAI Agent</a:t>
            </a:r>
            <a:endParaRPr lang="en-US" sz="900" dirty="0"/>
          </a:p>
        </p:txBody>
      </p:sp>
      <p:sp>
        <p:nvSpPr>
          <p:cNvPr id="61" name="Text 53"/>
          <p:cNvSpPr txBox="1"/>
          <p:nvPr/>
        </p:nvSpPr>
        <p:spPr>
          <a:xfrm>
            <a:off x="6319418" y="3629254"/>
            <a:ext cx="609905"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Genspark</a:t>
            </a:r>
            <a:endParaRPr lang="en-US" sz="900" dirty="0"/>
          </a:p>
        </p:txBody>
      </p:sp>
      <p:sp>
        <p:nvSpPr>
          <p:cNvPr id="62" name="Text 54"/>
          <p:cNvSpPr txBox="1"/>
          <p:nvPr/>
        </p:nvSpPr>
        <p:spPr>
          <a:xfrm>
            <a:off x="7032650" y="3629254"/>
            <a:ext cx="457200"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Manus</a:t>
            </a:r>
            <a:endParaRPr lang="en-US" sz="900" dirty="0"/>
          </a:p>
        </p:txBody>
      </p:sp>
      <p:sp>
        <p:nvSpPr>
          <p:cNvPr id="63" name="Text 55"/>
          <p:cNvSpPr txBox="1"/>
          <p:nvPr/>
        </p:nvSpPr>
        <p:spPr>
          <a:xfrm>
            <a:off x="4584802" y="3943807"/>
            <a:ext cx="2067458"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企业级Agentic OS解决方案与生态系统</a:t>
            </a:r>
            <a:endParaRPr lang="en-US" sz="900" dirty="0"/>
          </a:p>
        </p:txBody>
      </p:sp>
      <p:sp>
        <p:nvSpPr>
          <p:cNvPr id="64" name="Text 56"/>
          <p:cNvSpPr txBox="1"/>
          <p:nvPr/>
        </p:nvSpPr>
        <p:spPr>
          <a:xfrm>
            <a:off x="4460443" y="4401007"/>
            <a:ext cx="1167689" cy="162763"/>
          </a:xfrm>
          <a:prstGeom prst="rect">
            <a:avLst/>
          </a:prstGeom>
          <a:noFill/>
          <a:ln/>
        </p:spPr>
        <p:txBody>
          <a:bodyPr wrap="square" lIns="0" tIns="0" rIns="0" bIns="0" rtlCol="0" anchor="ctr"/>
          <a:lstStyle/>
          <a:p>
            <a:pPr algn="l" indent="0" marL="0">
              <a:buNone/>
            </a:pPr>
            <a:r>
              <a:rPr lang="en-US" sz="1000" b="1" dirty="0">
                <a:solidFill>
                  <a:srgbClr val="111827"/>
                </a:solidFill>
                <a:latin typeface="Inter" pitchFamily="34" charset="0"/>
                <a:ea typeface="Inter" pitchFamily="34" charset="-122"/>
                <a:cs typeface="Inter" pitchFamily="34" charset="-120"/>
              </a:rPr>
              <a:t>工具使用与交互层</a:t>
            </a:r>
            <a:endParaRPr lang="en-US" sz="1000" dirty="0"/>
          </a:p>
        </p:txBody>
      </p:sp>
      <p:sp>
        <p:nvSpPr>
          <p:cNvPr id="65" name="Shape 57"/>
          <p:cNvSpPr/>
          <p:nvPr/>
        </p:nvSpPr>
        <p:spPr>
          <a:xfrm>
            <a:off x="4460443" y="4657954"/>
            <a:ext cx="3419856" cy="1333195"/>
          </a:xfrm>
          <a:prstGeom prst="roundRect">
            <a:avLst>
              <a:gd name="adj" fmla="val 3919"/>
            </a:avLst>
          </a:prstGeom>
          <a:solidFill>
            <a:srgbClr val="FFFFFF">
              <a:alpha val="85000"/>
            </a:srgbClr>
          </a:solidFill>
          <a:ln w="12700">
            <a:solidFill>
              <a:srgbClr val="E5E7EB"/>
            </a:solidFill>
            <a:prstDash val="solid"/>
          </a:ln>
          <a:effectLst>
            <a:outerShdw sx="100000" sy="100000" kx="0" ky="0" algn="bl" rotWithShape="0" blurRad="25400" dist="12700" dir="5400000">
              <a:srgbClr val="000000">
                <a:alpha val="5000"/>
              </a:srgbClr>
            </a:outerShdw>
          </a:effectLst>
        </p:spPr>
      </p:sp>
      <p:sp>
        <p:nvSpPr>
          <p:cNvPr id="66" name="Text 58"/>
          <p:cNvSpPr txBox="1"/>
          <p:nvPr/>
        </p:nvSpPr>
        <p:spPr>
          <a:xfrm>
            <a:off x="4584802" y="4791456"/>
            <a:ext cx="960120" cy="152705"/>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Computer Use</a:t>
            </a:r>
            <a:endParaRPr lang="en-US" sz="900" dirty="0"/>
          </a:p>
        </p:txBody>
      </p:sp>
      <p:pic>
        <p:nvPicPr>
          <p:cNvPr id="67" name="Image 6" descr="preencoded.png">    </p:cNvPr>
          <p:cNvPicPr>
            <a:picLocks noChangeAspect="1"/>
          </p:cNvPicPr>
          <p:nvPr/>
        </p:nvPicPr>
        <p:blipFill>
          <a:blip r:embed="rId7"/>
          <a:srcRect l="-33" r="-33" t="0" b="0"/>
          <a:stretch/>
        </p:blipFill>
        <p:spPr>
          <a:xfrm>
            <a:off x="7578547" y="4797857"/>
            <a:ext cx="171907" cy="152705"/>
          </a:xfrm>
          <a:prstGeom prst="rect">
            <a:avLst/>
          </a:prstGeom>
        </p:spPr>
      </p:pic>
      <p:sp>
        <p:nvSpPr>
          <p:cNvPr id="68" name="Text 59"/>
          <p:cNvSpPr txBox="1"/>
          <p:nvPr/>
        </p:nvSpPr>
        <p:spPr>
          <a:xfrm>
            <a:off x="4660697" y="5100523"/>
            <a:ext cx="619963"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Anthropic</a:t>
            </a:r>
            <a:endParaRPr lang="en-US" sz="900" dirty="0"/>
          </a:p>
        </p:txBody>
      </p:sp>
      <p:sp>
        <p:nvSpPr>
          <p:cNvPr id="69" name="Text 60"/>
          <p:cNvSpPr txBox="1"/>
          <p:nvPr/>
        </p:nvSpPr>
        <p:spPr>
          <a:xfrm>
            <a:off x="5375758" y="5100523"/>
            <a:ext cx="7717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OpenAI CUA</a:t>
            </a:r>
            <a:endParaRPr lang="en-US" sz="900" dirty="0"/>
          </a:p>
        </p:txBody>
      </p:sp>
      <p:sp>
        <p:nvSpPr>
          <p:cNvPr id="70" name="Text 61"/>
          <p:cNvSpPr txBox="1"/>
          <p:nvPr/>
        </p:nvSpPr>
        <p:spPr>
          <a:xfrm>
            <a:off x="6244438" y="5100523"/>
            <a:ext cx="866851"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Computer Use</a:t>
            </a:r>
            <a:endParaRPr lang="en-US" sz="900" dirty="0"/>
          </a:p>
        </p:txBody>
      </p:sp>
      <p:sp>
        <p:nvSpPr>
          <p:cNvPr id="71" name="Text 62"/>
          <p:cNvSpPr txBox="1"/>
          <p:nvPr/>
        </p:nvSpPr>
        <p:spPr>
          <a:xfrm>
            <a:off x="4660697" y="5386730"/>
            <a:ext cx="6574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Playwright</a:t>
            </a:r>
            <a:endParaRPr lang="en-US" sz="900" dirty="0"/>
          </a:p>
        </p:txBody>
      </p:sp>
      <p:sp>
        <p:nvSpPr>
          <p:cNvPr id="72" name="Text 63"/>
          <p:cNvSpPr txBox="1"/>
          <p:nvPr/>
        </p:nvSpPr>
        <p:spPr>
          <a:xfrm>
            <a:off x="4584802" y="5700370"/>
            <a:ext cx="1810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模型控制UI界面交互与自动化操作</a:t>
            </a:r>
            <a:endParaRPr lang="en-US" sz="900" dirty="0"/>
          </a:p>
        </p:txBody>
      </p:sp>
      <p:sp>
        <p:nvSpPr>
          <p:cNvPr id="73" name="Text 64"/>
          <p:cNvSpPr txBox="1"/>
          <p:nvPr/>
        </p:nvSpPr>
        <p:spPr>
          <a:xfrm>
            <a:off x="8169250" y="1809598"/>
            <a:ext cx="1167689" cy="162763"/>
          </a:xfrm>
          <a:prstGeom prst="rect">
            <a:avLst/>
          </a:prstGeom>
          <a:noFill/>
          <a:ln/>
        </p:spPr>
        <p:txBody>
          <a:bodyPr wrap="square" lIns="0" tIns="0" rIns="0" bIns="0" rtlCol="0" anchor="ctr"/>
          <a:lstStyle/>
          <a:p>
            <a:pPr algn="l" indent="0" marL="0">
              <a:buNone/>
            </a:pPr>
            <a:r>
              <a:rPr lang="en-US" sz="1000" b="1" dirty="0">
                <a:solidFill>
                  <a:srgbClr val="BE185D"/>
                </a:solidFill>
                <a:latin typeface="Inter" pitchFamily="34" charset="0"/>
                <a:ea typeface="Inter" pitchFamily="34" charset="-122"/>
                <a:cs typeface="Inter" pitchFamily="34" charset="-120"/>
              </a:rPr>
              <a:t>开发环境与框架层</a:t>
            </a:r>
            <a:endParaRPr lang="en-US" sz="1000" dirty="0"/>
          </a:p>
        </p:txBody>
      </p:sp>
      <p:sp>
        <p:nvSpPr>
          <p:cNvPr id="74" name="Shape 65"/>
          <p:cNvSpPr/>
          <p:nvPr/>
        </p:nvSpPr>
        <p:spPr>
          <a:xfrm>
            <a:off x="8169250" y="2066544"/>
            <a:ext cx="3419856" cy="1047902"/>
          </a:xfrm>
          <a:prstGeom prst="roundRect">
            <a:avLst>
              <a:gd name="adj" fmla="val 6346"/>
            </a:avLst>
          </a:prstGeom>
          <a:solidFill>
            <a:srgbClr val="FFFFFF">
              <a:alpha val="85000"/>
            </a:srgbClr>
          </a:solidFill>
          <a:ln w="12700">
            <a:solidFill>
              <a:srgbClr val="E5E7EB"/>
            </a:solidFill>
            <a:prstDash val="solid"/>
          </a:ln>
          <a:effectLst>
            <a:outerShdw sx="100000" sy="100000" kx="0" ky="0" algn="bl" rotWithShape="0" blurRad="25400" dist="12700" dir="5400000">
              <a:srgbClr val="000000">
                <a:alpha val="5000"/>
              </a:srgbClr>
            </a:outerShdw>
          </a:effectLst>
        </p:spPr>
      </p:sp>
      <p:sp>
        <p:nvSpPr>
          <p:cNvPr id="75" name="Shape 66"/>
          <p:cNvSpPr/>
          <p:nvPr/>
        </p:nvSpPr>
        <p:spPr>
          <a:xfrm>
            <a:off x="8169250" y="3185770"/>
            <a:ext cx="3419856" cy="1047902"/>
          </a:xfrm>
          <a:prstGeom prst="roundRect">
            <a:avLst>
              <a:gd name="adj" fmla="val 6346"/>
            </a:avLst>
          </a:prstGeom>
          <a:solidFill>
            <a:srgbClr val="FFFFFF">
              <a:alpha val="85000"/>
            </a:srgbClr>
          </a:solidFill>
          <a:ln w="12700">
            <a:solidFill>
              <a:srgbClr val="E5E7EB"/>
            </a:solidFill>
            <a:prstDash val="solid"/>
          </a:ln>
          <a:effectLst>
            <a:outerShdw sx="100000" sy="100000" kx="0" ky="0" algn="bl" rotWithShape="0" blurRad="25400" dist="12700" dir="5400000">
              <a:srgbClr val="000000">
                <a:alpha val="5000"/>
              </a:srgbClr>
            </a:outerShdw>
          </a:effectLst>
        </p:spPr>
      </p:sp>
      <p:sp>
        <p:nvSpPr>
          <p:cNvPr id="76" name="Text 67"/>
          <p:cNvSpPr txBox="1"/>
          <p:nvPr/>
        </p:nvSpPr>
        <p:spPr>
          <a:xfrm>
            <a:off x="8292694" y="2200046"/>
            <a:ext cx="1303020" cy="152705"/>
          </a:xfrm>
          <a:prstGeom prst="rect">
            <a:avLst/>
          </a:prstGeom>
          <a:noFill/>
          <a:ln/>
        </p:spPr>
        <p:txBody>
          <a:bodyPr wrap="square" lIns="0" tIns="0" rIns="0" bIns="0" rtlCol="0" anchor="ctr"/>
          <a:lstStyle/>
          <a:p>
            <a:pPr algn="l" indent="0" marL="0">
              <a:buNone/>
            </a:pPr>
            <a:r>
              <a:rPr lang="en-US" sz="900" b="1" dirty="0">
                <a:solidFill>
                  <a:srgbClr val="DB2777"/>
                </a:solidFill>
                <a:latin typeface="Inter" pitchFamily="34" charset="0"/>
                <a:ea typeface="Inter" pitchFamily="34" charset="-122"/>
                <a:cs typeface="Inter" pitchFamily="34" charset="-120"/>
              </a:rPr>
              <a:t>Agent开发环境(ADE)</a:t>
            </a:r>
            <a:endParaRPr lang="en-US" sz="900" dirty="0"/>
          </a:p>
        </p:txBody>
      </p:sp>
      <p:pic>
        <p:nvPicPr>
          <p:cNvPr id="77" name="Image 7" descr="preencoded.png">    </p:cNvPr>
          <p:cNvPicPr>
            <a:picLocks noChangeAspect="1"/>
          </p:cNvPicPr>
          <p:nvPr/>
        </p:nvPicPr>
        <p:blipFill>
          <a:blip r:embed="rId8"/>
          <a:srcRect l="0" r="0" t="-180" b="-180"/>
          <a:stretch/>
        </p:blipFill>
        <p:spPr>
          <a:xfrm>
            <a:off x="11268151" y="2207362"/>
            <a:ext cx="190195" cy="152705"/>
          </a:xfrm>
          <a:prstGeom prst="rect">
            <a:avLst/>
          </a:prstGeom>
        </p:spPr>
      </p:pic>
      <p:sp>
        <p:nvSpPr>
          <p:cNvPr id="78" name="Text 68"/>
          <p:cNvSpPr txBox="1"/>
          <p:nvPr/>
        </p:nvSpPr>
        <p:spPr>
          <a:xfrm>
            <a:off x="8292694" y="3319272"/>
            <a:ext cx="845820" cy="152705"/>
          </a:xfrm>
          <a:prstGeom prst="rect">
            <a:avLst/>
          </a:prstGeom>
          <a:noFill/>
          <a:ln/>
        </p:spPr>
        <p:txBody>
          <a:bodyPr wrap="square" lIns="0" tIns="0" rIns="0" bIns="0" rtlCol="0" anchor="ctr"/>
          <a:lstStyle/>
          <a:p>
            <a:pPr algn="l" indent="0" marL="0">
              <a:buNone/>
            </a:pPr>
            <a:r>
              <a:rPr lang="en-US" sz="900" b="1" dirty="0">
                <a:solidFill>
                  <a:srgbClr val="DB2777"/>
                </a:solidFill>
                <a:latin typeface="Inter" pitchFamily="34" charset="0"/>
                <a:ea typeface="Inter" pitchFamily="34" charset="-122"/>
                <a:cs typeface="Inter" pitchFamily="34" charset="-120"/>
              </a:rPr>
              <a:t>多智能体编排</a:t>
            </a:r>
            <a:endParaRPr lang="en-US" sz="900" dirty="0"/>
          </a:p>
        </p:txBody>
      </p:sp>
      <p:sp>
        <p:nvSpPr>
          <p:cNvPr id="79" name="Shape 69"/>
          <p:cNvSpPr/>
          <p:nvPr/>
        </p:nvSpPr>
        <p:spPr>
          <a:xfrm>
            <a:off x="8292694" y="2471623"/>
            <a:ext cx="418795" cy="228600"/>
          </a:xfrm>
          <a:prstGeom prst="roundRect">
            <a:avLst>
              <a:gd name="adj" fmla="val 200000"/>
            </a:avLst>
          </a:prstGeom>
          <a:solidFill>
            <a:srgbClr val="FCE7F3"/>
          </a:solidFill>
          <a:ln/>
        </p:spPr>
      </p:sp>
      <p:sp>
        <p:nvSpPr>
          <p:cNvPr id="80" name="Shape 70"/>
          <p:cNvSpPr/>
          <p:nvPr/>
        </p:nvSpPr>
        <p:spPr>
          <a:xfrm>
            <a:off x="8741664" y="2471623"/>
            <a:ext cx="362102" cy="228600"/>
          </a:xfrm>
          <a:prstGeom prst="roundRect">
            <a:avLst>
              <a:gd name="adj" fmla="val 200000"/>
            </a:avLst>
          </a:prstGeom>
          <a:solidFill>
            <a:srgbClr val="FCE7F3"/>
          </a:solidFill>
          <a:ln/>
        </p:spPr>
      </p:sp>
      <p:sp>
        <p:nvSpPr>
          <p:cNvPr id="81" name="Shape 71"/>
          <p:cNvSpPr/>
          <p:nvPr/>
        </p:nvSpPr>
        <p:spPr>
          <a:xfrm>
            <a:off x="9138514" y="2471623"/>
            <a:ext cx="437998" cy="228600"/>
          </a:xfrm>
          <a:prstGeom prst="roundRect">
            <a:avLst>
              <a:gd name="adj" fmla="val 200000"/>
            </a:avLst>
          </a:prstGeom>
          <a:solidFill>
            <a:srgbClr val="FCE7F3"/>
          </a:solidFill>
          <a:ln/>
        </p:spPr>
      </p:sp>
      <p:sp>
        <p:nvSpPr>
          <p:cNvPr id="82" name="Shape 72"/>
          <p:cNvSpPr/>
          <p:nvPr/>
        </p:nvSpPr>
        <p:spPr>
          <a:xfrm>
            <a:off x="8292694" y="3590849"/>
            <a:ext cx="629107" cy="228600"/>
          </a:xfrm>
          <a:prstGeom prst="roundRect">
            <a:avLst>
              <a:gd name="adj" fmla="val 200000"/>
            </a:avLst>
          </a:prstGeom>
          <a:solidFill>
            <a:srgbClr val="FCE7F3"/>
          </a:solidFill>
          <a:ln/>
        </p:spPr>
      </p:sp>
      <p:sp>
        <p:nvSpPr>
          <p:cNvPr id="83" name="Shape 73"/>
          <p:cNvSpPr/>
          <p:nvPr/>
        </p:nvSpPr>
        <p:spPr>
          <a:xfrm>
            <a:off x="8953805" y="3590849"/>
            <a:ext cx="543154" cy="228600"/>
          </a:xfrm>
          <a:prstGeom prst="roundRect">
            <a:avLst>
              <a:gd name="adj" fmla="val 200000"/>
            </a:avLst>
          </a:prstGeom>
          <a:solidFill>
            <a:srgbClr val="FCE7F3"/>
          </a:solidFill>
          <a:ln/>
        </p:spPr>
      </p:sp>
      <p:sp>
        <p:nvSpPr>
          <p:cNvPr id="84" name="Shape 74"/>
          <p:cNvSpPr/>
          <p:nvPr/>
        </p:nvSpPr>
        <p:spPr>
          <a:xfrm>
            <a:off x="9528962" y="3590849"/>
            <a:ext cx="676656" cy="228600"/>
          </a:xfrm>
          <a:prstGeom prst="roundRect">
            <a:avLst>
              <a:gd name="adj" fmla="val 200000"/>
            </a:avLst>
          </a:prstGeom>
          <a:solidFill>
            <a:srgbClr val="FCE7F3"/>
          </a:solidFill>
          <a:ln/>
        </p:spPr>
      </p:sp>
      <p:sp>
        <p:nvSpPr>
          <p:cNvPr id="85" name="Text 75"/>
          <p:cNvSpPr txBox="1"/>
          <p:nvPr/>
        </p:nvSpPr>
        <p:spPr>
          <a:xfrm>
            <a:off x="8369503" y="2510028"/>
            <a:ext cx="352958" cy="143561"/>
          </a:xfrm>
          <a:prstGeom prst="rect">
            <a:avLst/>
          </a:prstGeom>
          <a:noFill/>
          <a:ln/>
        </p:spPr>
        <p:txBody>
          <a:bodyPr wrap="square" lIns="0" tIns="0" rIns="0" bIns="0" rtlCol="0" anchor="ctr"/>
          <a:lstStyle/>
          <a:p>
            <a:pPr algn="l" indent="0" marL="0">
              <a:buNone/>
            </a:pPr>
            <a:r>
              <a:rPr lang="en-US" sz="900" dirty="0">
                <a:solidFill>
                  <a:srgbClr val="BE185D"/>
                </a:solidFill>
                <a:latin typeface="Inter" pitchFamily="34" charset="0"/>
                <a:ea typeface="Inter" pitchFamily="34" charset="-122"/>
                <a:cs typeface="Inter" pitchFamily="34" charset="-120"/>
              </a:rPr>
              <a:t>DIFY</a:t>
            </a:r>
            <a:endParaRPr lang="en-US" sz="900" dirty="0"/>
          </a:p>
        </p:txBody>
      </p:sp>
      <p:sp>
        <p:nvSpPr>
          <p:cNvPr id="86" name="Text 76"/>
          <p:cNvSpPr txBox="1"/>
          <p:nvPr/>
        </p:nvSpPr>
        <p:spPr>
          <a:xfrm>
            <a:off x="8818474" y="2510028"/>
            <a:ext cx="295351" cy="143561"/>
          </a:xfrm>
          <a:prstGeom prst="rect">
            <a:avLst/>
          </a:prstGeom>
          <a:noFill/>
          <a:ln/>
        </p:spPr>
        <p:txBody>
          <a:bodyPr wrap="square" lIns="0" tIns="0" rIns="0" bIns="0" rtlCol="0" anchor="ctr"/>
          <a:lstStyle/>
          <a:p>
            <a:pPr algn="l" indent="0" marL="0">
              <a:buNone/>
            </a:pPr>
            <a:r>
              <a:rPr lang="en-US" sz="900" dirty="0">
                <a:solidFill>
                  <a:srgbClr val="BE185D"/>
                </a:solidFill>
                <a:latin typeface="Inter" pitchFamily="34" charset="0"/>
                <a:ea typeface="Inter" pitchFamily="34" charset="-122"/>
                <a:cs typeface="Inter" pitchFamily="34" charset="-120"/>
              </a:rPr>
              <a:t>n8n</a:t>
            </a:r>
            <a:endParaRPr lang="en-US" sz="900" dirty="0"/>
          </a:p>
        </p:txBody>
      </p:sp>
      <p:sp>
        <p:nvSpPr>
          <p:cNvPr id="87" name="Text 77"/>
          <p:cNvSpPr txBox="1"/>
          <p:nvPr/>
        </p:nvSpPr>
        <p:spPr>
          <a:xfrm>
            <a:off x="9214409" y="2510028"/>
            <a:ext cx="372161" cy="143561"/>
          </a:xfrm>
          <a:prstGeom prst="rect">
            <a:avLst/>
          </a:prstGeom>
          <a:noFill/>
          <a:ln/>
        </p:spPr>
        <p:txBody>
          <a:bodyPr wrap="square" lIns="0" tIns="0" rIns="0" bIns="0" rtlCol="0" anchor="ctr"/>
          <a:lstStyle/>
          <a:p>
            <a:pPr algn="l" indent="0" marL="0">
              <a:buNone/>
            </a:pPr>
            <a:r>
              <a:rPr lang="en-US" sz="900" dirty="0">
                <a:solidFill>
                  <a:srgbClr val="BE185D"/>
                </a:solidFill>
                <a:latin typeface="Inter" pitchFamily="34" charset="0"/>
                <a:ea typeface="Inter" pitchFamily="34" charset="-122"/>
                <a:cs typeface="Inter" pitchFamily="34" charset="-120"/>
              </a:rPr>
              <a:t>Coze</a:t>
            </a:r>
            <a:endParaRPr lang="en-US" sz="900" dirty="0"/>
          </a:p>
        </p:txBody>
      </p:sp>
      <p:sp>
        <p:nvSpPr>
          <p:cNvPr id="88" name="Text 78"/>
          <p:cNvSpPr txBox="1"/>
          <p:nvPr/>
        </p:nvSpPr>
        <p:spPr>
          <a:xfrm>
            <a:off x="8292694" y="2824582"/>
            <a:ext cx="1933956"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低代码/可视化Agent开发工具与环境</a:t>
            </a:r>
            <a:endParaRPr lang="en-US" sz="900" dirty="0"/>
          </a:p>
        </p:txBody>
      </p:sp>
      <p:pic>
        <p:nvPicPr>
          <p:cNvPr id="89" name="Image 8" descr="preencoded.png">    </p:cNvPr>
          <p:cNvPicPr>
            <a:picLocks noChangeAspect="1"/>
          </p:cNvPicPr>
          <p:nvPr/>
        </p:nvPicPr>
        <p:blipFill>
          <a:blip r:embed="rId9"/>
          <a:srcRect l="-33" r="-33" t="0" b="0"/>
          <a:stretch/>
        </p:blipFill>
        <p:spPr>
          <a:xfrm>
            <a:off x="11287354" y="3326587"/>
            <a:ext cx="171907" cy="152705"/>
          </a:xfrm>
          <a:prstGeom prst="rect">
            <a:avLst/>
          </a:prstGeom>
        </p:spPr>
      </p:pic>
      <p:sp>
        <p:nvSpPr>
          <p:cNvPr id="90" name="Text 79"/>
          <p:cNvSpPr txBox="1"/>
          <p:nvPr/>
        </p:nvSpPr>
        <p:spPr>
          <a:xfrm>
            <a:off x="8369503" y="3629254"/>
            <a:ext cx="562356" cy="143561"/>
          </a:xfrm>
          <a:prstGeom prst="rect">
            <a:avLst/>
          </a:prstGeom>
          <a:noFill/>
          <a:ln/>
        </p:spPr>
        <p:txBody>
          <a:bodyPr wrap="square" lIns="0" tIns="0" rIns="0" bIns="0" rtlCol="0" anchor="ctr"/>
          <a:lstStyle/>
          <a:p>
            <a:pPr algn="l" indent="0" marL="0">
              <a:buNone/>
            </a:pPr>
            <a:r>
              <a:rPr lang="en-US" sz="900" dirty="0">
                <a:solidFill>
                  <a:srgbClr val="BE185D"/>
                </a:solidFill>
                <a:latin typeface="Inter" pitchFamily="34" charset="0"/>
                <a:ea typeface="Inter" pitchFamily="34" charset="-122"/>
                <a:cs typeface="Inter" pitchFamily="34" charset="-120"/>
              </a:rPr>
              <a:t>AutoGen</a:t>
            </a:r>
            <a:endParaRPr lang="en-US" sz="900" dirty="0"/>
          </a:p>
        </p:txBody>
      </p:sp>
      <p:sp>
        <p:nvSpPr>
          <p:cNvPr id="91" name="Text 80"/>
          <p:cNvSpPr txBox="1"/>
          <p:nvPr/>
        </p:nvSpPr>
        <p:spPr>
          <a:xfrm>
            <a:off x="9030614" y="3629254"/>
            <a:ext cx="476402" cy="143561"/>
          </a:xfrm>
          <a:prstGeom prst="rect">
            <a:avLst/>
          </a:prstGeom>
          <a:noFill/>
          <a:ln/>
        </p:spPr>
        <p:txBody>
          <a:bodyPr wrap="square" lIns="0" tIns="0" rIns="0" bIns="0" rtlCol="0" anchor="ctr"/>
          <a:lstStyle/>
          <a:p>
            <a:pPr algn="l" indent="0" marL="0">
              <a:buNone/>
            </a:pPr>
            <a:r>
              <a:rPr lang="en-US" sz="900" dirty="0">
                <a:solidFill>
                  <a:srgbClr val="BE185D"/>
                </a:solidFill>
                <a:latin typeface="Inter" pitchFamily="34" charset="0"/>
                <a:ea typeface="Inter" pitchFamily="34" charset="-122"/>
                <a:cs typeface="Inter" pitchFamily="34" charset="-120"/>
              </a:rPr>
              <a:t>CrewAI</a:t>
            </a:r>
            <a:endParaRPr lang="en-US" sz="900" dirty="0"/>
          </a:p>
        </p:txBody>
      </p:sp>
      <p:sp>
        <p:nvSpPr>
          <p:cNvPr id="92" name="Text 81"/>
          <p:cNvSpPr txBox="1"/>
          <p:nvPr/>
        </p:nvSpPr>
        <p:spPr>
          <a:xfrm>
            <a:off x="9605772" y="3629254"/>
            <a:ext cx="609905" cy="143561"/>
          </a:xfrm>
          <a:prstGeom prst="rect">
            <a:avLst/>
          </a:prstGeom>
          <a:noFill/>
          <a:ln/>
        </p:spPr>
        <p:txBody>
          <a:bodyPr wrap="square" lIns="0" tIns="0" rIns="0" bIns="0" rtlCol="0" anchor="ctr"/>
          <a:lstStyle/>
          <a:p>
            <a:pPr algn="l" indent="0" marL="0">
              <a:buNone/>
            </a:pPr>
            <a:r>
              <a:rPr lang="en-US" sz="900" dirty="0">
                <a:solidFill>
                  <a:srgbClr val="BE185D"/>
                </a:solidFill>
                <a:latin typeface="Inter" pitchFamily="34" charset="0"/>
                <a:ea typeface="Inter" pitchFamily="34" charset="-122"/>
                <a:cs typeface="Inter" pitchFamily="34" charset="-120"/>
              </a:rPr>
              <a:t>Swarm AI</a:t>
            </a:r>
            <a:endParaRPr lang="en-US" sz="900" dirty="0"/>
          </a:p>
        </p:txBody>
      </p:sp>
      <p:sp>
        <p:nvSpPr>
          <p:cNvPr id="93" name="Text 82"/>
          <p:cNvSpPr txBox="1"/>
          <p:nvPr/>
        </p:nvSpPr>
        <p:spPr>
          <a:xfrm>
            <a:off x="8292694" y="3943807"/>
            <a:ext cx="15526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多Agent协作框架与通信机制</a:t>
            </a:r>
            <a:endParaRPr lang="en-US" sz="900" dirty="0"/>
          </a:p>
        </p:txBody>
      </p:sp>
      <p:sp>
        <p:nvSpPr>
          <p:cNvPr id="94" name="Shape 83"/>
          <p:cNvSpPr/>
          <p:nvPr/>
        </p:nvSpPr>
        <p:spPr>
          <a:xfrm>
            <a:off x="609905" y="6062472"/>
            <a:ext cx="10972800" cy="990295"/>
          </a:xfrm>
          <a:prstGeom prst="roundRect">
            <a:avLst>
              <a:gd name="adj" fmla="val 7103"/>
            </a:avLst>
          </a:prstGeom>
          <a:solidFill>
            <a:srgbClr val="FFFFFF">
              <a:alpha val="85000"/>
            </a:srgbClr>
          </a:solidFill>
          <a:ln/>
        </p:spPr>
      </p:sp>
      <p:sp>
        <p:nvSpPr>
          <p:cNvPr id="95" name="Text 84"/>
          <p:cNvSpPr txBox="1"/>
          <p:nvPr/>
        </p:nvSpPr>
        <p:spPr>
          <a:xfrm>
            <a:off x="752551" y="6215177"/>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技术演进脉络</a:t>
            </a:r>
            <a:endParaRPr lang="en-US" sz="1000" dirty="0"/>
          </a:p>
        </p:txBody>
      </p:sp>
      <p:sp>
        <p:nvSpPr>
          <p:cNvPr id="96" name="Text 85"/>
          <p:cNvSpPr txBox="1"/>
          <p:nvPr/>
        </p:nvSpPr>
        <p:spPr>
          <a:xfrm>
            <a:off x="1484986" y="6482182"/>
            <a:ext cx="769925" cy="152705"/>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2022-2023</a:t>
            </a:r>
            <a:endParaRPr lang="en-US" sz="900" dirty="0"/>
          </a:p>
        </p:txBody>
      </p:sp>
      <p:sp>
        <p:nvSpPr>
          <p:cNvPr id="97" name="Shape 86"/>
          <p:cNvSpPr/>
          <p:nvPr/>
        </p:nvSpPr>
        <p:spPr>
          <a:xfrm>
            <a:off x="752551" y="6657746"/>
            <a:ext cx="2143354" cy="38405"/>
          </a:xfrm>
          <a:prstGeom prst="rect">
            <a:avLst/>
          </a:prstGeom>
          <a:solidFill>
            <a:srgbClr val="E5E7EB"/>
          </a:solidFill>
          <a:ln/>
        </p:spPr>
      </p:sp>
      <p:sp>
        <p:nvSpPr>
          <p:cNvPr id="98" name="Shape 87"/>
          <p:cNvSpPr/>
          <p:nvPr/>
        </p:nvSpPr>
        <p:spPr>
          <a:xfrm>
            <a:off x="752551" y="6657746"/>
            <a:ext cx="2143354" cy="38405"/>
          </a:xfrm>
          <a:prstGeom prst="rect">
            <a:avLst/>
          </a:prstGeom>
          <a:solidFill>
            <a:srgbClr val="60A5FA"/>
          </a:solidFill>
          <a:ln/>
        </p:spPr>
      </p:sp>
      <p:sp>
        <p:nvSpPr>
          <p:cNvPr id="99" name="Text 88"/>
          <p:cNvSpPr txBox="1"/>
          <p:nvPr/>
        </p:nvSpPr>
        <p:spPr>
          <a:xfrm>
            <a:off x="1197864" y="6743700"/>
            <a:ext cx="13341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LLM API与初代对话工具</a:t>
            </a:r>
            <a:endParaRPr lang="en-US" sz="900" dirty="0"/>
          </a:p>
        </p:txBody>
      </p:sp>
      <p:sp>
        <p:nvSpPr>
          <p:cNvPr id="100" name="Text 89"/>
          <p:cNvSpPr txBox="1"/>
          <p:nvPr/>
        </p:nvSpPr>
        <p:spPr>
          <a:xfrm>
            <a:off x="3620110" y="6482182"/>
            <a:ext cx="769925" cy="152705"/>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2023-2024</a:t>
            </a:r>
            <a:endParaRPr lang="en-US" sz="900" dirty="0"/>
          </a:p>
        </p:txBody>
      </p:sp>
      <p:sp>
        <p:nvSpPr>
          <p:cNvPr id="101" name="Shape 90"/>
          <p:cNvSpPr/>
          <p:nvPr/>
        </p:nvSpPr>
        <p:spPr>
          <a:xfrm>
            <a:off x="2889504" y="6657746"/>
            <a:ext cx="2143354" cy="38405"/>
          </a:xfrm>
          <a:prstGeom prst="rect">
            <a:avLst/>
          </a:prstGeom>
          <a:solidFill>
            <a:srgbClr val="E5E7EB"/>
          </a:solidFill>
          <a:ln/>
        </p:spPr>
      </p:sp>
      <p:sp>
        <p:nvSpPr>
          <p:cNvPr id="102" name="Shape 91"/>
          <p:cNvSpPr/>
          <p:nvPr/>
        </p:nvSpPr>
        <p:spPr>
          <a:xfrm>
            <a:off x="2889504" y="6657746"/>
            <a:ext cx="1714500" cy="38405"/>
          </a:xfrm>
          <a:prstGeom prst="rect">
            <a:avLst/>
          </a:prstGeom>
          <a:solidFill>
            <a:srgbClr val="60A5FA"/>
          </a:solidFill>
          <a:ln/>
        </p:spPr>
      </p:sp>
      <p:sp>
        <p:nvSpPr>
          <p:cNvPr id="103" name="Text 92"/>
          <p:cNvSpPr txBox="1"/>
          <p:nvPr/>
        </p:nvSpPr>
        <p:spPr>
          <a:xfrm>
            <a:off x="3351276" y="6743700"/>
            <a:ext cx="1305763"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RAG与Function Calling</a:t>
            </a:r>
            <a:endParaRPr lang="en-US" sz="900" dirty="0"/>
          </a:p>
        </p:txBody>
      </p:sp>
      <p:sp>
        <p:nvSpPr>
          <p:cNvPr id="104" name="Text 93"/>
          <p:cNvSpPr txBox="1"/>
          <p:nvPr/>
        </p:nvSpPr>
        <p:spPr>
          <a:xfrm>
            <a:off x="5759806" y="6482182"/>
            <a:ext cx="769925" cy="152705"/>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2024-2025</a:t>
            </a:r>
            <a:endParaRPr lang="en-US" sz="900" dirty="0"/>
          </a:p>
        </p:txBody>
      </p:sp>
      <p:sp>
        <p:nvSpPr>
          <p:cNvPr id="105" name="Shape 94"/>
          <p:cNvSpPr/>
          <p:nvPr/>
        </p:nvSpPr>
        <p:spPr>
          <a:xfrm>
            <a:off x="5027371" y="6657746"/>
            <a:ext cx="2143354" cy="38405"/>
          </a:xfrm>
          <a:prstGeom prst="rect">
            <a:avLst/>
          </a:prstGeom>
          <a:solidFill>
            <a:srgbClr val="E5E7EB"/>
          </a:solidFill>
          <a:ln/>
        </p:spPr>
      </p:sp>
      <p:sp>
        <p:nvSpPr>
          <p:cNvPr id="106" name="Shape 95"/>
          <p:cNvSpPr/>
          <p:nvPr/>
        </p:nvSpPr>
        <p:spPr>
          <a:xfrm>
            <a:off x="5027371" y="6657746"/>
            <a:ext cx="1285646" cy="38405"/>
          </a:xfrm>
          <a:prstGeom prst="rect">
            <a:avLst/>
          </a:prstGeom>
          <a:solidFill>
            <a:srgbClr val="60A5FA"/>
          </a:solidFill>
          <a:ln/>
        </p:spPr>
      </p:sp>
      <p:sp>
        <p:nvSpPr>
          <p:cNvPr id="107" name="Text 96"/>
          <p:cNvSpPr txBox="1"/>
          <p:nvPr/>
        </p:nvSpPr>
        <p:spPr>
          <a:xfrm>
            <a:off x="5345582" y="6743700"/>
            <a:ext cx="1591056"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Agentic OS与Computer Use</a:t>
            </a:r>
            <a:endParaRPr lang="en-US" sz="900" dirty="0"/>
          </a:p>
        </p:txBody>
      </p:sp>
      <p:sp>
        <p:nvSpPr>
          <p:cNvPr id="108" name="Shape 97"/>
          <p:cNvSpPr/>
          <p:nvPr/>
        </p:nvSpPr>
        <p:spPr>
          <a:xfrm>
            <a:off x="7164324" y="6565392"/>
            <a:ext cx="2143354" cy="38405"/>
          </a:xfrm>
          <a:prstGeom prst="rect">
            <a:avLst/>
          </a:prstGeom>
          <a:solidFill>
            <a:srgbClr val="E5E7EB"/>
          </a:solidFill>
          <a:ln/>
        </p:spPr>
      </p:sp>
      <p:sp>
        <p:nvSpPr>
          <p:cNvPr id="109" name="Shape 98"/>
          <p:cNvSpPr/>
          <p:nvPr/>
        </p:nvSpPr>
        <p:spPr>
          <a:xfrm>
            <a:off x="7164324" y="6565392"/>
            <a:ext cx="543154" cy="38405"/>
          </a:xfrm>
          <a:prstGeom prst="rect">
            <a:avLst/>
          </a:prstGeom>
          <a:solidFill>
            <a:srgbClr val="60A5FA"/>
          </a:solidFill>
          <a:ln/>
        </p:spPr>
      </p:sp>
      <p:sp>
        <p:nvSpPr>
          <p:cNvPr id="110" name="Text 99"/>
          <p:cNvSpPr txBox="1"/>
          <p:nvPr/>
        </p:nvSpPr>
        <p:spPr>
          <a:xfrm>
            <a:off x="7776058" y="6650431"/>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多智能体协作框架</a:t>
            </a:r>
            <a:endParaRPr lang="en-US" sz="900" dirty="0"/>
          </a:p>
        </p:txBody>
      </p:sp>
      <p:sp>
        <p:nvSpPr>
          <p:cNvPr id="111" name="Shape 100"/>
          <p:cNvSpPr/>
          <p:nvPr/>
        </p:nvSpPr>
        <p:spPr>
          <a:xfrm>
            <a:off x="9302191" y="6565392"/>
            <a:ext cx="2143354" cy="38405"/>
          </a:xfrm>
          <a:prstGeom prst="rect">
            <a:avLst/>
          </a:prstGeom>
          <a:solidFill>
            <a:srgbClr val="E5E7EB"/>
          </a:solidFill>
          <a:ln/>
        </p:spPr>
      </p:sp>
      <p:sp>
        <p:nvSpPr>
          <p:cNvPr id="112" name="Shape 101"/>
          <p:cNvSpPr/>
          <p:nvPr/>
        </p:nvSpPr>
        <p:spPr>
          <a:xfrm>
            <a:off x="9302191" y="6565392"/>
            <a:ext cx="181051" cy="38405"/>
          </a:xfrm>
          <a:prstGeom prst="rect">
            <a:avLst/>
          </a:prstGeom>
          <a:solidFill>
            <a:srgbClr val="60A5FA"/>
          </a:solidFill>
          <a:ln/>
        </p:spPr>
      </p:sp>
      <p:sp>
        <p:nvSpPr>
          <p:cNvPr id="113" name="Text 102"/>
          <p:cNvSpPr txBox="1"/>
          <p:nvPr/>
        </p:nvSpPr>
        <p:spPr>
          <a:xfrm>
            <a:off x="9856318" y="6650431"/>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通用智能体操作系统</a:t>
            </a:r>
            <a:endParaRPr lang="en-US" sz="900" dirty="0"/>
          </a:p>
        </p:txBody>
      </p:sp>
      <p:sp>
        <p:nvSpPr>
          <p:cNvPr id="114" name="Shape 103"/>
          <p:cNvSpPr/>
          <p:nvPr/>
        </p:nvSpPr>
        <p:spPr>
          <a:xfrm>
            <a:off x="1143000" y="1714500"/>
            <a:ext cx="57607" cy="57607"/>
          </a:xfrm>
          <a:prstGeom prst="ellipse">
            <a:avLst/>
          </a:prstGeom>
          <a:solidFill>
            <a:srgbClr val="3B82F6"/>
          </a:solidFill>
          <a:ln/>
        </p:spPr>
      </p:sp>
      <p:sp>
        <p:nvSpPr>
          <p:cNvPr id="115" name="Shape 104"/>
          <p:cNvSpPr/>
          <p:nvPr/>
        </p:nvSpPr>
        <p:spPr>
          <a:xfrm>
            <a:off x="857707" y="2190902"/>
            <a:ext cx="57607" cy="57607"/>
          </a:xfrm>
          <a:prstGeom prst="ellipse">
            <a:avLst/>
          </a:prstGeom>
          <a:solidFill>
            <a:srgbClr val="3B82F6"/>
          </a:solidFill>
          <a:ln/>
        </p:spPr>
      </p:sp>
      <p:sp>
        <p:nvSpPr>
          <p:cNvPr id="116" name="Shape 105"/>
          <p:cNvSpPr/>
          <p:nvPr/>
        </p:nvSpPr>
        <p:spPr>
          <a:xfrm>
            <a:off x="1333195" y="2667305"/>
            <a:ext cx="57607" cy="57607"/>
          </a:xfrm>
          <a:prstGeom prst="ellipse">
            <a:avLst/>
          </a:prstGeom>
          <a:solidFill>
            <a:srgbClr val="3B82F6"/>
          </a:solidFill>
          <a:ln/>
        </p:spPr>
      </p:sp>
      <p:sp>
        <p:nvSpPr>
          <p:cNvPr id="117" name="Shape 106"/>
          <p:cNvSpPr/>
          <p:nvPr/>
        </p:nvSpPr>
        <p:spPr>
          <a:xfrm>
            <a:off x="1047902" y="3143707"/>
            <a:ext cx="57607" cy="57607"/>
          </a:xfrm>
          <a:prstGeom prst="ellipse">
            <a:avLst/>
          </a:prstGeom>
          <a:solidFill>
            <a:srgbClr val="3B82F6"/>
          </a:solidFill>
          <a:ln/>
        </p:spPr>
      </p:sp>
      <p:sp>
        <p:nvSpPr>
          <p:cNvPr id="118" name="Shape 107"/>
          <p:cNvSpPr/>
          <p:nvPr/>
        </p:nvSpPr>
        <p:spPr>
          <a:xfrm>
            <a:off x="1238098" y="3619195"/>
            <a:ext cx="57607" cy="57607"/>
          </a:xfrm>
          <a:prstGeom prst="ellipse">
            <a:avLst/>
          </a:prstGeom>
          <a:solidFill>
            <a:srgbClr val="3B82F6"/>
          </a:solidFill>
          <a:ln/>
        </p:spPr>
      </p:sp>
      <p:sp>
        <p:nvSpPr>
          <p:cNvPr id="119" name="Shape 108"/>
          <p:cNvSpPr/>
          <p:nvPr/>
        </p:nvSpPr>
        <p:spPr>
          <a:xfrm>
            <a:off x="1134770" y="1878178"/>
            <a:ext cx="381305" cy="9144"/>
          </a:xfrm>
          <a:prstGeom prst="rect">
            <a:avLst/>
          </a:prstGeom>
          <a:solidFill>
            <a:srgbClr val="3B82F6">
              <a:alpha val="20000"/>
            </a:srgbClr>
          </a:solidFill>
          <a:ln/>
        </p:spPr>
      </p:sp>
      <p:sp>
        <p:nvSpPr>
          <p:cNvPr id="120" name="Shape 109"/>
          <p:cNvSpPr/>
          <p:nvPr/>
        </p:nvSpPr>
        <p:spPr>
          <a:xfrm>
            <a:off x="873252" y="2100377"/>
            <a:ext cx="476402" cy="9144"/>
          </a:xfrm>
          <a:prstGeom prst="rect">
            <a:avLst/>
          </a:prstGeom>
          <a:solidFill>
            <a:srgbClr val="3B82F6">
              <a:alpha val="20000"/>
            </a:srgbClr>
          </a:solidFill>
          <a:ln/>
        </p:spPr>
      </p:sp>
      <p:sp>
        <p:nvSpPr>
          <p:cNvPr id="121" name="Shape 110"/>
          <p:cNvSpPr/>
          <p:nvPr/>
        </p:nvSpPr>
        <p:spPr>
          <a:xfrm>
            <a:off x="1324966" y="2830068"/>
            <a:ext cx="381305" cy="9144"/>
          </a:xfrm>
          <a:prstGeom prst="rect">
            <a:avLst/>
          </a:prstGeom>
          <a:solidFill>
            <a:srgbClr val="3B82F6">
              <a:alpha val="20000"/>
            </a:srgbClr>
          </a:solidFill>
          <a:ln/>
        </p:spPr>
      </p:sp>
      <p:sp>
        <p:nvSpPr>
          <p:cNvPr id="122" name="Shape 111"/>
          <p:cNvSpPr/>
          <p:nvPr/>
        </p:nvSpPr>
        <p:spPr>
          <a:xfrm>
            <a:off x="1080821" y="3253435"/>
            <a:ext cx="476402" cy="9144"/>
          </a:xfrm>
          <a:prstGeom prst="rect">
            <a:avLst/>
          </a:prstGeom>
          <a:solidFill>
            <a:srgbClr val="3B82F6">
              <a:alpha val="20000"/>
            </a:srgbClr>
          </a:solidFill>
          <a:ln/>
        </p:spPr>
      </p:sp>
      <p:sp>
        <p:nvSpPr>
          <p:cNvPr id="123" name="Text 112"/>
          <p:cNvSpPr txBox="1"/>
          <p:nvPr/>
        </p:nvSpPr>
        <p:spPr>
          <a:xfrm>
            <a:off x="752551" y="609905"/>
            <a:ext cx="4496105"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Agentic Infra Landscape：技术生态地图</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1067105" y="457200"/>
            <a:ext cx="10058400" cy="1133856"/>
          </a:xfrm>
          <a:prstGeom prst="roundRect">
            <a:avLst>
              <a:gd name="adj" fmla="val 2711"/>
            </a:avLst>
          </a:prstGeom>
          <a:solidFill>
            <a:srgbClr val="FFFFFF">
              <a:alpha val="85000"/>
            </a:srgbClr>
          </a:solidFill>
          <a:ln/>
        </p:spPr>
      </p:sp>
      <p:sp>
        <p:nvSpPr>
          <p:cNvPr id="4" name="Shape 1"/>
          <p:cNvSpPr/>
          <p:nvPr/>
        </p:nvSpPr>
        <p:spPr>
          <a:xfrm>
            <a:off x="1162202" y="972007"/>
            <a:ext cx="571500" cy="28346"/>
          </a:xfrm>
          <a:prstGeom prst="rect">
            <a:avLst/>
          </a:prstGeom>
          <a:solidFill>
            <a:srgbClr val="2563EB"/>
          </a:solidFill>
          <a:ln/>
        </p:spPr>
      </p:sp>
      <p:sp>
        <p:nvSpPr>
          <p:cNvPr id="5" name="Text 2"/>
          <p:cNvSpPr txBox="1"/>
          <p:nvPr/>
        </p:nvSpPr>
        <p:spPr>
          <a:xfrm>
            <a:off x="1162202" y="1133856"/>
            <a:ext cx="28675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构建智能体操作系统的三种技术路径对比</a:t>
            </a:r>
            <a:endParaRPr lang="en-US" sz="1200" dirty="0"/>
          </a:p>
        </p:txBody>
      </p:sp>
      <p:sp>
        <p:nvSpPr>
          <p:cNvPr id="6" name="Shape 3"/>
          <p:cNvSpPr/>
          <p:nvPr/>
        </p:nvSpPr>
        <p:spPr>
          <a:xfrm>
            <a:off x="1067105" y="1591056"/>
            <a:ext cx="3228746" cy="2219249"/>
          </a:xfrm>
          <a:prstGeom prst="rect">
            <a:avLst/>
          </a:prstGeom>
          <a:solidFill>
            <a:srgbClr val="FFFFFF">
              <a:alpha val="85000"/>
            </a:srgbClr>
          </a:solidFill>
          <a:ln/>
        </p:spPr>
      </p:sp>
      <p:sp>
        <p:nvSpPr>
          <p:cNvPr id="7" name="Shape 4"/>
          <p:cNvSpPr/>
          <p:nvPr/>
        </p:nvSpPr>
        <p:spPr>
          <a:xfrm>
            <a:off x="1067105" y="1591056"/>
            <a:ext cx="28346" cy="2219249"/>
          </a:xfrm>
          <a:prstGeom prst="rect">
            <a:avLst/>
          </a:prstGeom>
          <a:solidFill>
            <a:srgbClr val="3B82F6"/>
          </a:solidFill>
          <a:ln/>
        </p:spPr>
      </p:sp>
      <p:pic>
        <p:nvPicPr>
          <p:cNvPr id="8" name="Image 1" descr="preencoded.png">    </p:cNvPr>
          <p:cNvPicPr>
            <a:picLocks noChangeAspect="1"/>
          </p:cNvPicPr>
          <p:nvPr/>
        </p:nvPicPr>
        <p:blipFill>
          <a:blip r:embed="rId2"/>
          <a:srcRect l="-760" r="-760" t="0" b="0"/>
          <a:stretch/>
        </p:blipFill>
        <p:spPr>
          <a:xfrm>
            <a:off x="1248156" y="1772107"/>
            <a:ext cx="152705" cy="171907"/>
          </a:xfrm>
          <a:prstGeom prst="rect">
            <a:avLst/>
          </a:prstGeom>
        </p:spPr>
      </p:pic>
      <p:sp>
        <p:nvSpPr>
          <p:cNvPr id="9" name="Text 5"/>
          <p:cNvSpPr txBox="1"/>
          <p:nvPr/>
        </p:nvSpPr>
        <p:spPr>
          <a:xfrm>
            <a:off x="1476756" y="1762049"/>
            <a:ext cx="1248156"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闭源Agentic OS</a:t>
            </a:r>
            <a:endParaRPr lang="en-US" sz="1200" dirty="0"/>
          </a:p>
        </p:txBody>
      </p:sp>
      <p:sp>
        <p:nvSpPr>
          <p:cNvPr id="10" name="Text 6"/>
          <p:cNvSpPr txBox="1"/>
          <p:nvPr/>
        </p:nvSpPr>
        <p:spPr>
          <a:xfrm>
            <a:off x="1248156" y="2057400"/>
            <a:ext cx="26535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大厂主导的AI coding agent，内核是agent OS，可执行通用agentic tasks</a:t>
            </a:r>
            <a:endParaRPr lang="en-US" sz="1000" dirty="0"/>
          </a:p>
        </p:txBody>
      </p:sp>
      <p:sp>
        <p:nvSpPr>
          <p:cNvPr id="11" name="Text 7"/>
          <p:cNvSpPr txBox="1"/>
          <p:nvPr/>
        </p:nvSpPr>
        <p:spPr>
          <a:xfrm>
            <a:off x="1248156" y="2553005"/>
            <a:ext cx="633679"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代表项目</a:t>
            </a:r>
            <a:endParaRPr lang="en-US" sz="1000" dirty="0"/>
          </a:p>
        </p:txBody>
      </p:sp>
      <p:sp>
        <p:nvSpPr>
          <p:cNvPr id="12" name="Text 8"/>
          <p:cNvSpPr txBox="1"/>
          <p:nvPr/>
        </p:nvSpPr>
        <p:spPr>
          <a:xfrm>
            <a:off x="1248156" y="3129077"/>
            <a:ext cx="1300277"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技术优势：自研模型</a:t>
            </a:r>
            <a:endParaRPr lang="en-US" sz="1000" dirty="0"/>
          </a:p>
        </p:txBody>
      </p:sp>
      <p:sp>
        <p:nvSpPr>
          <p:cNvPr id="13" name="Shape 9"/>
          <p:cNvSpPr/>
          <p:nvPr/>
        </p:nvSpPr>
        <p:spPr>
          <a:xfrm>
            <a:off x="1266444" y="2790749"/>
            <a:ext cx="761695" cy="200254"/>
          </a:xfrm>
          <a:prstGeom prst="roundRect">
            <a:avLst>
              <a:gd name="adj" fmla="val 260926"/>
            </a:avLst>
          </a:prstGeom>
          <a:solidFill>
            <a:srgbClr val="DBEAFE"/>
          </a:solidFill>
          <a:ln/>
        </p:spPr>
      </p:sp>
      <p:sp>
        <p:nvSpPr>
          <p:cNvPr id="14" name="Shape 10"/>
          <p:cNvSpPr/>
          <p:nvPr/>
        </p:nvSpPr>
        <p:spPr>
          <a:xfrm>
            <a:off x="2061058" y="2790749"/>
            <a:ext cx="657454" cy="200254"/>
          </a:xfrm>
          <a:prstGeom prst="roundRect">
            <a:avLst>
              <a:gd name="adj" fmla="val 260926"/>
            </a:avLst>
          </a:prstGeom>
          <a:solidFill>
            <a:srgbClr val="DBEAFE"/>
          </a:solidFill>
          <a:ln/>
        </p:spPr>
      </p:sp>
      <p:sp>
        <p:nvSpPr>
          <p:cNvPr id="15" name="Shape 11"/>
          <p:cNvSpPr/>
          <p:nvPr/>
        </p:nvSpPr>
        <p:spPr>
          <a:xfrm>
            <a:off x="2750515" y="2790749"/>
            <a:ext cx="838505" cy="200254"/>
          </a:xfrm>
          <a:prstGeom prst="roundRect">
            <a:avLst>
              <a:gd name="adj" fmla="val 260926"/>
            </a:avLst>
          </a:prstGeom>
          <a:solidFill>
            <a:srgbClr val="DBEAFE"/>
          </a:solidFill>
          <a:ln/>
        </p:spPr>
      </p:sp>
      <p:sp>
        <p:nvSpPr>
          <p:cNvPr id="16" name="Text 12"/>
          <p:cNvSpPr txBox="1"/>
          <p:nvPr/>
        </p:nvSpPr>
        <p:spPr>
          <a:xfrm>
            <a:off x="1324051" y="2819095"/>
            <a:ext cx="726948" cy="133502"/>
          </a:xfrm>
          <a:prstGeom prst="rect">
            <a:avLst/>
          </a:prstGeom>
          <a:noFill/>
          <a:ln/>
        </p:spPr>
        <p:txBody>
          <a:bodyPr wrap="square" lIns="0" tIns="0" rIns="0" bIns="0" rtlCol="0" anchor="ctr"/>
          <a:lstStyle/>
          <a:p>
            <a:pPr algn="l" indent="0" marL="0">
              <a:buNone/>
            </a:pPr>
            <a:r>
              <a:rPr lang="en-US" sz="800" dirty="0">
                <a:solidFill>
                  <a:srgbClr val="1E40AF"/>
                </a:solidFill>
                <a:latin typeface="Inter" pitchFamily="34" charset="0"/>
                <a:ea typeface="Inter" pitchFamily="34" charset="-122"/>
                <a:cs typeface="Inter" pitchFamily="34" charset="-120"/>
              </a:rPr>
              <a:t>Claude Code</a:t>
            </a:r>
            <a:endParaRPr lang="en-US" sz="800" dirty="0"/>
          </a:p>
        </p:txBody>
      </p:sp>
      <p:sp>
        <p:nvSpPr>
          <p:cNvPr id="17" name="Text 13"/>
          <p:cNvSpPr txBox="1"/>
          <p:nvPr/>
        </p:nvSpPr>
        <p:spPr>
          <a:xfrm>
            <a:off x="2118665" y="2819095"/>
            <a:ext cx="621792" cy="133502"/>
          </a:xfrm>
          <a:prstGeom prst="rect">
            <a:avLst/>
          </a:prstGeom>
          <a:noFill/>
          <a:ln/>
        </p:spPr>
        <p:txBody>
          <a:bodyPr wrap="square" lIns="0" tIns="0" rIns="0" bIns="0" rtlCol="0" anchor="ctr"/>
          <a:lstStyle/>
          <a:p>
            <a:pPr algn="l" indent="0" marL="0">
              <a:buNone/>
            </a:pPr>
            <a:r>
              <a:rPr lang="en-US" sz="800" dirty="0">
                <a:solidFill>
                  <a:srgbClr val="1E40AF"/>
                </a:solidFill>
                <a:latin typeface="Inter" pitchFamily="34" charset="0"/>
                <a:ea typeface="Inter" pitchFamily="34" charset="-122"/>
                <a:cs typeface="Inter" pitchFamily="34" charset="-120"/>
              </a:rPr>
              <a:t>Gemini CLI</a:t>
            </a:r>
            <a:endParaRPr lang="en-US" sz="800" dirty="0"/>
          </a:p>
        </p:txBody>
      </p:sp>
      <p:sp>
        <p:nvSpPr>
          <p:cNvPr id="18" name="Text 14"/>
          <p:cNvSpPr txBox="1"/>
          <p:nvPr/>
        </p:nvSpPr>
        <p:spPr>
          <a:xfrm>
            <a:off x="2808122" y="2819095"/>
            <a:ext cx="802843" cy="133502"/>
          </a:xfrm>
          <a:prstGeom prst="rect">
            <a:avLst/>
          </a:prstGeom>
          <a:noFill/>
          <a:ln/>
        </p:spPr>
        <p:txBody>
          <a:bodyPr wrap="square" lIns="0" tIns="0" rIns="0" bIns="0" rtlCol="0" anchor="ctr"/>
          <a:lstStyle/>
          <a:p>
            <a:pPr algn="l" indent="0" marL="0">
              <a:buNone/>
            </a:pPr>
            <a:r>
              <a:rPr lang="en-US" sz="800" dirty="0">
                <a:solidFill>
                  <a:srgbClr val="1E40AF"/>
                </a:solidFill>
                <a:latin typeface="Inter" pitchFamily="34" charset="0"/>
                <a:ea typeface="Inter" pitchFamily="34" charset="-122"/>
                <a:cs typeface="Inter" pitchFamily="34" charset="-120"/>
              </a:rPr>
              <a:t>OpenAI Codex</a:t>
            </a:r>
            <a:endParaRPr lang="en-US" sz="800" dirty="0"/>
          </a:p>
        </p:txBody>
      </p:sp>
      <p:sp>
        <p:nvSpPr>
          <p:cNvPr id="19" name="Shape 15"/>
          <p:cNvSpPr/>
          <p:nvPr/>
        </p:nvSpPr>
        <p:spPr>
          <a:xfrm>
            <a:off x="4483303" y="1591056"/>
            <a:ext cx="3228746" cy="2219249"/>
          </a:xfrm>
          <a:prstGeom prst="rect">
            <a:avLst/>
          </a:prstGeom>
          <a:solidFill>
            <a:srgbClr val="FFFFFF">
              <a:alpha val="85000"/>
            </a:srgbClr>
          </a:solidFill>
          <a:ln/>
        </p:spPr>
      </p:sp>
      <p:sp>
        <p:nvSpPr>
          <p:cNvPr id="20" name="Shape 16"/>
          <p:cNvSpPr/>
          <p:nvPr/>
        </p:nvSpPr>
        <p:spPr>
          <a:xfrm>
            <a:off x="4483303" y="1591056"/>
            <a:ext cx="28346" cy="2219249"/>
          </a:xfrm>
          <a:prstGeom prst="rect">
            <a:avLst/>
          </a:prstGeom>
          <a:solidFill>
            <a:srgbClr val="8B5CF6"/>
          </a:solidFill>
          <a:ln/>
        </p:spPr>
      </p:sp>
      <p:pic>
        <p:nvPicPr>
          <p:cNvPr id="21" name="Image 2" descr="preencoded.png">    </p:cNvPr>
          <p:cNvPicPr>
            <a:picLocks noChangeAspect="1"/>
          </p:cNvPicPr>
          <p:nvPr/>
        </p:nvPicPr>
        <p:blipFill>
          <a:blip r:embed="rId3"/>
          <a:srcRect l="0" r="0" t="0" b="0"/>
          <a:stretch/>
        </p:blipFill>
        <p:spPr>
          <a:xfrm>
            <a:off x="4664354" y="1772107"/>
            <a:ext cx="171907" cy="171907"/>
          </a:xfrm>
          <a:prstGeom prst="rect">
            <a:avLst/>
          </a:prstGeom>
        </p:spPr>
      </p:pic>
      <p:sp>
        <p:nvSpPr>
          <p:cNvPr id="22" name="Text 17"/>
          <p:cNvSpPr txBox="1"/>
          <p:nvPr/>
        </p:nvSpPr>
        <p:spPr>
          <a:xfrm>
            <a:off x="4911242" y="1762049"/>
            <a:ext cx="1172261" cy="191110"/>
          </a:xfrm>
          <a:prstGeom prst="rect">
            <a:avLst/>
          </a:prstGeom>
          <a:noFill/>
          <a:ln/>
        </p:spPr>
        <p:txBody>
          <a:bodyPr wrap="square" lIns="0" tIns="0" rIns="0" bIns="0" rtlCol="0" anchor="ctr"/>
          <a:lstStyle/>
          <a:p>
            <a:pPr algn="l" indent="0" marL="0">
              <a:buNone/>
            </a:pPr>
            <a:r>
              <a:rPr lang="en-US" sz="1200" b="1" dirty="0">
                <a:solidFill>
                  <a:srgbClr val="6D28D9"/>
                </a:solidFill>
                <a:latin typeface="Inter" pitchFamily="34" charset="0"/>
                <a:ea typeface="Inter" pitchFamily="34" charset="-122"/>
                <a:cs typeface="Inter" pitchFamily="34" charset="-120"/>
              </a:rPr>
              <a:t>通用Agent平台</a:t>
            </a:r>
            <a:endParaRPr lang="en-US" sz="1200" dirty="0"/>
          </a:p>
        </p:txBody>
      </p:sp>
      <p:sp>
        <p:nvSpPr>
          <p:cNvPr id="23" name="Text 18"/>
          <p:cNvSpPr txBox="1"/>
          <p:nvPr/>
        </p:nvSpPr>
        <p:spPr>
          <a:xfrm>
            <a:off x="4664354" y="2057400"/>
            <a:ext cx="29580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运行在自研agent OS上的通用智能体平台，封装底层复杂性</a:t>
            </a:r>
            <a:endParaRPr lang="en-US" sz="1000" dirty="0"/>
          </a:p>
        </p:txBody>
      </p:sp>
      <p:sp>
        <p:nvSpPr>
          <p:cNvPr id="24" name="Text 19"/>
          <p:cNvSpPr txBox="1"/>
          <p:nvPr/>
        </p:nvSpPr>
        <p:spPr>
          <a:xfrm>
            <a:off x="4664354" y="2553005"/>
            <a:ext cx="633679" cy="162763"/>
          </a:xfrm>
          <a:prstGeom prst="rect">
            <a:avLst/>
          </a:prstGeom>
          <a:noFill/>
          <a:ln/>
        </p:spPr>
        <p:txBody>
          <a:bodyPr wrap="square" lIns="0" tIns="0" rIns="0" bIns="0" rtlCol="0" anchor="ctr"/>
          <a:lstStyle/>
          <a:p>
            <a:pPr algn="l" indent="0" marL="0">
              <a:buNone/>
            </a:pPr>
            <a:r>
              <a:rPr lang="en-US" sz="1000" dirty="0">
                <a:solidFill>
                  <a:srgbClr val="7C3AED"/>
                </a:solidFill>
                <a:latin typeface="Inter" pitchFamily="34" charset="0"/>
                <a:ea typeface="Inter" pitchFamily="34" charset="-122"/>
                <a:cs typeface="Inter" pitchFamily="34" charset="-120"/>
              </a:rPr>
              <a:t>代表项目</a:t>
            </a:r>
            <a:endParaRPr lang="en-US" sz="1000" dirty="0"/>
          </a:p>
        </p:txBody>
      </p:sp>
      <p:sp>
        <p:nvSpPr>
          <p:cNvPr id="25" name="Text 20"/>
          <p:cNvSpPr txBox="1"/>
          <p:nvPr/>
        </p:nvSpPr>
        <p:spPr>
          <a:xfrm>
            <a:off x="4664354" y="3129077"/>
            <a:ext cx="1300277" cy="162763"/>
          </a:xfrm>
          <a:prstGeom prst="rect">
            <a:avLst/>
          </a:prstGeom>
          <a:noFill/>
          <a:ln/>
        </p:spPr>
        <p:txBody>
          <a:bodyPr wrap="square" lIns="0" tIns="0" rIns="0" bIns="0" rtlCol="0" anchor="ctr"/>
          <a:lstStyle/>
          <a:p>
            <a:pPr algn="l" indent="0" marL="0">
              <a:buNone/>
            </a:pPr>
            <a:r>
              <a:rPr lang="en-US" sz="1000" dirty="0">
                <a:solidFill>
                  <a:srgbClr val="7C3AED"/>
                </a:solidFill>
                <a:latin typeface="Inter" pitchFamily="34" charset="0"/>
                <a:ea typeface="Inter" pitchFamily="34" charset="-122"/>
                <a:cs typeface="Inter" pitchFamily="34" charset="-120"/>
              </a:rPr>
              <a:t>技术优势：场景优化</a:t>
            </a:r>
            <a:endParaRPr lang="en-US" sz="1000" dirty="0"/>
          </a:p>
        </p:txBody>
      </p:sp>
      <p:sp>
        <p:nvSpPr>
          <p:cNvPr id="26" name="Shape 21"/>
          <p:cNvSpPr/>
          <p:nvPr/>
        </p:nvSpPr>
        <p:spPr>
          <a:xfrm>
            <a:off x="4682642" y="2790749"/>
            <a:ext cx="599846" cy="200254"/>
          </a:xfrm>
          <a:prstGeom prst="roundRect">
            <a:avLst>
              <a:gd name="adj" fmla="val 260926"/>
            </a:avLst>
          </a:prstGeom>
          <a:solidFill>
            <a:srgbClr val="EDE9FE"/>
          </a:solidFill>
          <a:ln/>
        </p:spPr>
      </p:sp>
      <p:sp>
        <p:nvSpPr>
          <p:cNvPr id="27" name="Shape 22"/>
          <p:cNvSpPr/>
          <p:nvPr/>
        </p:nvSpPr>
        <p:spPr>
          <a:xfrm>
            <a:off x="5314493" y="2790749"/>
            <a:ext cx="448056" cy="200254"/>
          </a:xfrm>
          <a:prstGeom prst="roundRect">
            <a:avLst>
              <a:gd name="adj" fmla="val 260926"/>
            </a:avLst>
          </a:prstGeom>
          <a:solidFill>
            <a:srgbClr val="EDE9FE"/>
          </a:solidFill>
          <a:ln/>
        </p:spPr>
      </p:sp>
      <p:sp>
        <p:nvSpPr>
          <p:cNvPr id="28" name="Shape 23"/>
          <p:cNvSpPr/>
          <p:nvPr/>
        </p:nvSpPr>
        <p:spPr>
          <a:xfrm>
            <a:off x="5800039" y="2790749"/>
            <a:ext cx="448056" cy="200254"/>
          </a:xfrm>
          <a:prstGeom prst="roundRect">
            <a:avLst>
              <a:gd name="adj" fmla="val 260926"/>
            </a:avLst>
          </a:prstGeom>
          <a:solidFill>
            <a:srgbClr val="EDE9FE"/>
          </a:solidFill>
          <a:ln/>
        </p:spPr>
      </p:sp>
      <p:sp>
        <p:nvSpPr>
          <p:cNvPr id="29" name="Shape 24"/>
          <p:cNvSpPr/>
          <p:nvPr/>
        </p:nvSpPr>
        <p:spPr>
          <a:xfrm>
            <a:off x="6282842" y="2790749"/>
            <a:ext cx="562356" cy="200254"/>
          </a:xfrm>
          <a:prstGeom prst="roundRect">
            <a:avLst>
              <a:gd name="adj" fmla="val 260926"/>
            </a:avLst>
          </a:prstGeom>
          <a:solidFill>
            <a:srgbClr val="EDE9FE"/>
          </a:solidFill>
          <a:ln/>
        </p:spPr>
      </p:sp>
      <p:sp>
        <p:nvSpPr>
          <p:cNvPr id="30" name="Text 25"/>
          <p:cNvSpPr txBox="1"/>
          <p:nvPr/>
        </p:nvSpPr>
        <p:spPr>
          <a:xfrm>
            <a:off x="4740250" y="2819095"/>
            <a:ext cx="565099" cy="133502"/>
          </a:xfrm>
          <a:prstGeom prst="rect">
            <a:avLst/>
          </a:prstGeom>
          <a:noFill/>
          <a:ln/>
        </p:spPr>
        <p:txBody>
          <a:bodyPr wrap="square" lIns="0" tIns="0" rIns="0" bIns="0" rtlCol="0" anchor="ctr"/>
          <a:lstStyle/>
          <a:p>
            <a:pPr algn="l" indent="0" marL="0">
              <a:buNone/>
            </a:pPr>
            <a:r>
              <a:rPr lang="en-US" sz="800" dirty="0">
                <a:solidFill>
                  <a:srgbClr val="5B21B6"/>
                </a:solidFill>
                <a:latin typeface="Inter" pitchFamily="34" charset="0"/>
                <a:ea typeface="Inter" pitchFamily="34" charset="-122"/>
                <a:cs typeface="Inter" pitchFamily="34" charset="-120"/>
              </a:rPr>
              <a:t>Genspark</a:t>
            </a:r>
            <a:endParaRPr lang="en-US" sz="800" dirty="0"/>
          </a:p>
        </p:txBody>
      </p:sp>
      <p:sp>
        <p:nvSpPr>
          <p:cNvPr id="31" name="Text 26"/>
          <p:cNvSpPr txBox="1"/>
          <p:nvPr/>
        </p:nvSpPr>
        <p:spPr>
          <a:xfrm>
            <a:off x="5372100" y="2819095"/>
            <a:ext cx="412394" cy="133502"/>
          </a:xfrm>
          <a:prstGeom prst="rect">
            <a:avLst/>
          </a:prstGeom>
          <a:noFill/>
          <a:ln/>
        </p:spPr>
        <p:txBody>
          <a:bodyPr wrap="square" lIns="0" tIns="0" rIns="0" bIns="0" rtlCol="0" anchor="ctr"/>
          <a:lstStyle/>
          <a:p>
            <a:pPr algn="l" indent="0" marL="0">
              <a:buNone/>
            </a:pPr>
            <a:r>
              <a:rPr lang="en-US" sz="800" dirty="0">
                <a:solidFill>
                  <a:srgbClr val="5B21B6"/>
                </a:solidFill>
                <a:latin typeface="Inter" pitchFamily="34" charset="0"/>
                <a:ea typeface="Inter" pitchFamily="34" charset="-122"/>
                <a:cs typeface="Inter" pitchFamily="34" charset="-120"/>
              </a:rPr>
              <a:t>Manus</a:t>
            </a:r>
            <a:endParaRPr lang="en-US" sz="800" dirty="0"/>
          </a:p>
        </p:txBody>
      </p:sp>
      <p:sp>
        <p:nvSpPr>
          <p:cNvPr id="32" name="Text 27"/>
          <p:cNvSpPr txBox="1"/>
          <p:nvPr/>
        </p:nvSpPr>
        <p:spPr>
          <a:xfrm>
            <a:off x="5856732" y="2819095"/>
            <a:ext cx="412394" cy="133502"/>
          </a:xfrm>
          <a:prstGeom prst="rect">
            <a:avLst/>
          </a:prstGeom>
          <a:noFill/>
          <a:ln/>
        </p:spPr>
        <p:txBody>
          <a:bodyPr wrap="square" lIns="0" tIns="0" rIns="0" bIns="0" rtlCol="0" anchor="ctr"/>
          <a:lstStyle/>
          <a:p>
            <a:pPr algn="l" indent="0" marL="0">
              <a:buNone/>
            </a:pPr>
            <a:r>
              <a:rPr lang="en-US" sz="800" dirty="0">
                <a:solidFill>
                  <a:srgbClr val="5B21B6"/>
                </a:solidFill>
                <a:latin typeface="Inter" pitchFamily="34" charset="0"/>
                <a:ea typeface="Inter" pitchFamily="34" charset="-122"/>
                <a:cs typeface="Inter" pitchFamily="34" charset="-120"/>
              </a:rPr>
              <a:t>Tray.io</a:t>
            </a:r>
            <a:endParaRPr lang="en-US" sz="800" dirty="0"/>
          </a:p>
        </p:txBody>
      </p:sp>
      <p:sp>
        <p:nvSpPr>
          <p:cNvPr id="33" name="Text 28"/>
          <p:cNvSpPr txBox="1"/>
          <p:nvPr/>
        </p:nvSpPr>
        <p:spPr>
          <a:xfrm>
            <a:off x="6340450" y="2819095"/>
            <a:ext cx="526694" cy="133502"/>
          </a:xfrm>
          <a:prstGeom prst="rect">
            <a:avLst/>
          </a:prstGeom>
          <a:noFill/>
          <a:ln/>
        </p:spPr>
        <p:txBody>
          <a:bodyPr wrap="square" lIns="0" tIns="0" rIns="0" bIns="0" rtlCol="0" anchor="ctr"/>
          <a:lstStyle/>
          <a:p>
            <a:pPr algn="l" indent="0" marL="0">
              <a:buNone/>
            </a:pPr>
            <a:r>
              <a:rPr lang="en-US" sz="800" dirty="0">
                <a:solidFill>
                  <a:srgbClr val="5B21B6"/>
                </a:solidFill>
                <a:latin typeface="Inter" pitchFamily="34" charset="0"/>
                <a:ea typeface="Inter" pitchFamily="34" charset="-122"/>
                <a:cs typeface="Inter" pitchFamily="34" charset="-120"/>
              </a:rPr>
              <a:t>Botpress</a:t>
            </a:r>
            <a:endParaRPr lang="en-US" sz="800" dirty="0"/>
          </a:p>
        </p:txBody>
      </p:sp>
      <p:sp>
        <p:nvSpPr>
          <p:cNvPr id="34" name="Shape 29"/>
          <p:cNvSpPr/>
          <p:nvPr/>
        </p:nvSpPr>
        <p:spPr>
          <a:xfrm>
            <a:off x="7899502" y="1591056"/>
            <a:ext cx="3228746" cy="2219249"/>
          </a:xfrm>
          <a:prstGeom prst="rect">
            <a:avLst/>
          </a:prstGeom>
          <a:solidFill>
            <a:srgbClr val="FFFFFF">
              <a:alpha val="85000"/>
            </a:srgbClr>
          </a:solidFill>
          <a:ln/>
        </p:spPr>
      </p:sp>
      <p:sp>
        <p:nvSpPr>
          <p:cNvPr id="35" name="Shape 30"/>
          <p:cNvSpPr/>
          <p:nvPr/>
        </p:nvSpPr>
        <p:spPr>
          <a:xfrm>
            <a:off x="7899502" y="1591056"/>
            <a:ext cx="28346" cy="2219249"/>
          </a:xfrm>
          <a:prstGeom prst="rect">
            <a:avLst/>
          </a:prstGeom>
          <a:solidFill>
            <a:srgbClr val="10B981"/>
          </a:solidFill>
          <a:ln/>
        </p:spPr>
      </p:sp>
      <p:pic>
        <p:nvPicPr>
          <p:cNvPr id="36" name="Image 3" descr="preencoded.png">    </p:cNvPr>
          <p:cNvPicPr>
            <a:picLocks noChangeAspect="1"/>
          </p:cNvPicPr>
          <p:nvPr/>
        </p:nvPicPr>
        <p:blipFill>
          <a:blip r:embed="rId4"/>
          <a:srcRect l="-760" r="-760" t="0" b="0"/>
          <a:stretch/>
        </p:blipFill>
        <p:spPr>
          <a:xfrm>
            <a:off x="8080553" y="1772107"/>
            <a:ext cx="152705" cy="171907"/>
          </a:xfrm>
          <a:prstGeom prst="rect">
            <a:avLst/>
          </a:prstGeom>
        </p:spPr>
      </p:pic>
      <p:sp>
        <p:nvSpPr>
          <p:cNvPr id="37" name="Text 31"/>
          <p:cNvSpPr txBox="1"/>
          <p:nvPr/>
        </p:nvSpPr>
        <p:spPr>
          <a:xfrm>
            <a:off x="8309153" y="1762049"/>
            <a:ext cx="1552651"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开源Agentic OS项目</a:t>
            </a:r>
            <a:endParaRPr lang="en-US" sz="1200" dirty="0"/>
          </a:p>
        </p:txBody>
      </p:sp>
      <p:sp>
        <p:nvSpPr>
          <p:cNvPr id="38" name="Text 32"/>
          <p:cNvSpPr txBox="1"/>
          <p:nvPr/>
        </p:nvSpPr>
        <p:spPr>
          <a:xfrm>
            <a:off x="8080553" y="2057400"/>
            <a:ext cx="294802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社区主导的开源Agentic OS项目，提供灵活定制与创新实验能力</a:t>
            </a:r>
            <a:endParaRPr lang="en-US" sz="1000" dirty="0"/>
          </a:p>
        </p:txBody>
      </p:sp>
      <p:sp>
        <p:nvSpPr>
          <p:cNvPr id="39" name="Text 33"/>
          <p:cNvSpPr txBox="1"/>
          <p:nvPr/>
        </p:nvSpPr>
        <p:spPr>
          <a:xfrm>
            <a:off x="8080553" y="2553005"/>
            <a:ext cx="633679" cy="162763"/>
          </a:xfrm>
          <a:prstGeom prst="rect">
            <a:avLst/>
          </a:prstGeom>
          <a:noFill/>
          <a:ln/>
        </p:spPr>
        <p:txBody>
          <a:bodyPr wrap="square" lIns="0" tIns="0" rIns="0" bIns="0" rtlCol="0" anchor="ctr"/>
          <a:lstStyle/>
          <a:p>
            <a:pPr algn="l" indent="0" marL="0">
              <a:buNone/>
            </a:pPr>
            <a:r>
              <a:rPr lang="en-US" sz="1000" dirty="0">
                <a:solidFill>
                  <a:srgbClr val="059669"/>
                </a:solidFill>
                <a:latin typeface="Inter" pitchFamily="34" charset="0"/>
                <a:ea typeface="Inter" pitchFamily="34" charset="-122"/>
                <a:cs typeface="Inter" pitchFamily="34" charset="-120"/>
              </a:rPr>
              <a:t>代表项目</a:t>
            </a:r>
            <a:endParaRPr lang="en-US" sz="1000" dirty="0"/>
          </a:p>
        </p:txBody>
      </p:sp>
      <p:sp>
        <p:nvSpPr>
          <p:cNvPr id="40" name="Text 34"/>
          <p:cNvSpPr txBox="1"/>
          <p:nvPr/>
        </p:nvSpPr>
        <p:spPr>
          <a:xfrm>
            <a:off x="8080553" y="3362249"/>
            <a:ext cx="1300277" cy="162763"/>
          </a:xfrm>
          <a:prstGeom prst="rect">
            <a:avLst/>
          </a:prstGeom>
          <a:noFill/>
          <a:ln/>
        </p:spPr>
        <p:txBody>
          <a:bodyPr wrap="square" lIns="0" tIns="0" rIns="0" bIns="0" rtlCol="0" anchor="ctr"/>
          <a:lstStyle/>
          <a:p>
            <a:pPr algn="l" indent="0" marL="0">
              <a:buNone/>
            </a:pPr>
            <a:r>
              <a:rPr lang="en-US" sz="1000" dirty="0">
                <a:solidFill>
                  <a:srgbClr val="059669"/>
                </a:solidFill>
                <a:latin typeface="Inter" pitchFamily="34" charset="0"/>
                <a:ea typeface="Inter" pitchFamily="34" charset="-122"/>
                <a:cs typeface="Inter" pitchFamily="34" charset="-120"/>
              </a:rPr>
              <a:t>技术优势：开放智能</a:t>
            </a:r>
            <a:endParaRPr lang="en-US" sz="1000" dirty="0"/>
          </a:p>
        </p:txBody>
      </p:sp>
      <p:sp>
        <p:nvSpPr>
          <p:cNvPr id="41" name="Shape 35"/>
          <p:cNvSpPr/>
          <p:nvPr/>
        </p:nvSpPr>
        <p:spPr>
          <a:xfrm>
            <a:off x="8099755" y="2790749"/>
            <a:ext cx="705002" cy="200254"/>
          </a:xfrm>
          <a:prstGeom prst="roundRect">
            <a:avLst>
              <a:gd name="adj" fmla="val 260926"/>
            </a:avLst>
          </a:prstGeom>
          <a:solidFill>
            <a:srgbClr val="D1FAE5"/>
          </a:solidFill>
          <a:ln/>
        </p:spPr>
      </p:sp>
      <p:sp>
        <p:nvSpPr>
          <p:cNvPr id="42" name="Shape 36"/>
          <p:cNvSpPr/>
          <p:nvPr/>
        </p:nvSpPr>
        <p:spPr>
          <a:xfrm>
            <a:off x="8836762" y="2790749"/>
            <a:ext cx="590702" cy="200254"/>
          </a:xfrm>
          <a:prstGeom prst="roundRect">
            <a:avLst>
              <a:gd name="adj" fmla="val 260926"/>
            </a:avLst>
          </a:prstGeom>
          <a:solidFill>
            <a:srgbClr val="D1FAE5"/>
          </a:solidFill>
          <a:ln/>
        </p:spPr>
      </p:sp>
      <p:sp>
        <p:nvSpPr>
          <p:cNvPr id="43" name="Shape 37"/>
          <p:cNvSpPr/>
          <p:nvPr/>
        </p:nvSpPr>
        <p:spPr>
          <a:xfrm>
            <a:off x="9456725" y="2790749"/>
            <a:ext cx="371246" cy="200254"/>
          </a:xfrm>
          <a:prstGeom prst="roundRect">
            <a:avLst>
              <a:gd name="adj" fmla="val 260926"/>
            </a:avLst>
          </a:prstGeom>
          <a:solidFill>
            <a:srgbClr val="D1FAE5"/>
          </a:solidFill>
          <a:ln/>
        </p:spPr>
      </p:sp>
      <p:sp>
        <p:nvSpPr>
          <p:cNvPr id="44" name="Shape 38"/>
          <p:cNvSpPr/>
          <p:nvPr/>
        </p:nvSpPr>
        <p:spPr>
          <a:xfrm>
            <a:off x="9859061" y="2790749"/>
            <a:ext cx="752551" cy="200254"/>
          </a:xfrm>
          <a:prstGeom prst="roundRect">
            <a:avLst>
              <a:gd name="adj" fmla="val 260926"/>
            </a:avLst>
          </a:prstGeom>
          <a:solidFill>
            <a:srgbClr val="D1FAE5"/>
          </a:solidFill>
          <a:ln/>
        </p:spPr>
      </p:sp>
      <p:sp>
        <p:nvSpPr>
          <p:cNvPr id="45" name="Shape 39"/>
          <p:cNvSpPr/>
          <p:nvPr/>
        </p:nvSpPr>
        <p:spPr>
          <a:xfrm>
            <a:off x="8099755" y="3023921"/>
            <a:ext cx="371246" cy="200254"/>
          </a:xfrm>
          <a:prstGeom prst="roundRect">
            <a:avLst>
              <a:gd name="adj" fmla="val 260926"/>
            </a:avLst>
          </a:prstGeom>
          <a:solidFill>
            <a:srgbClr val="D1FAE5"/>
          </a:solidFill>
          <a:ln/>
        </p:spPr>
      </p:sp>
      <p:sp>
        <p:nvSpPr>
          <p:cNvPr id="46" name="Shape 40"/>
          <p:cNvSpPr/>
          <p:nvPr/>
        </p:nvSpPr>
        <p:spPr>
          <a:xfrm>
            <a:off x="8505749" y="3023921"/>
            <a:ext cx="476402" cy="200254"/>
          </a:xfrm>
          <a:prstGeom prst="roundRect">
            <a:avLst>
              <a:gd name="adj" fmla="val 260926"/>
            </a:avLst>
          </a:prstGeom>
          <a:solidFill>
            <a:srgbClr val="D1FAE5"/>
          </a:solidFill>
          <a:ln/>
        </p:spPr>
      </p:sp>
      <p:sp>
        <p:nvSpPr>
          <p:cNvPr id="47" name="Shape 41"/>
          <p:cNvSpPr/>
          <p:nvPr/>
        </p:nvSpPr>
        <p:spPr>
          <a:xfrm>
            <a:off x="9018727" y="3023921"/>
            <a:ext cx="362102" cy="200254"/>
          </a:xfrm>
          <a:prstGeom prst="roundRect">
            <a:avLst>
              <a:gd name="adj" fmla="val 260926"/>
            </a:avLst>
          </a:prstGeom>
          <a:solidFill>
            <a:srgbClr val="D1FAE5"/>
          </a:solidFill>
          <a:ln/>
        </p:spPr>
      </p:sp>
      <p:sp>
        <p:nvSpPr>
          <p:cNvPr id="48" name="Shape 42"/>
          <p:cNvSpPr/>
          <p:nvPr/>
        </p:nvSpPr>
        <p:spPr>
          <a:xfrm>
            <a:off x="9414662" y="3023921"/>
            <a:ext cx="657454" cy="200254"/>
          </a:xfrm>
          <a:prstGeom prst="roundRect">
            <a:avLst>
              <a:gd name="adj" fmla="val 260926"/>
            </a:avLst>
          </a:prstGeom>
          <a:solidFill>
            <a:srgbClr val="D1FAE5"/>
          </a:solidFill>
          <a:ln/>
        </p:spPr>
      </p:sp>
      <p:sp>
        <p:nvSpPr>
          <p:cNvPr id="49" name="Text 43"/>
          <p:cNvSpPr txBox="1"/>
          <p:nvPr/>
        </p:nvSpPr>
        <p:spPr>
          <a:xfrm>
            <a:off x="8156448" y="2819095"/>
            <a:ext cx="669341"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OpenHands</a:t>
            </a:r>
            <a:endParaRPr lang="en-US" sz="800" dirty="0"/>
          </a:p>
        </p:txBody>
      </p:sp>
      <p:sp>
        <p:nvSpPr>
          <p:cNvPr id="50" name="Text 44"/>
          <p:cNvSpPr txBox="1"/>
          <p:nvPr/>
        </p:nvSpPr>
        <p:spPr>
          <a:xfrm>
            <a:off x="8894369" y="2819095"/>
            <a:ext cx="555041"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Lemon AI</a:t>
            </a:r>
            <a:endParaRPr lang="en-US" sz="800" dirty="0"/>
          </a:p>
        </p:txBody>
      </p:sp>
      <p:sp>
        <p:nvSpPr>
          <p:cNvPr id="51" name="Text 45"/>
          <p:cNvSpPr txBox="1"/>
          <p:nvPr/>
        </p:nvSpPr>
        <p:spPr>
          <a:xfrm>
            <a:off x="9513418" y="2819095"/>
            <a:ext cx="336499"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Suna</a:t>
            </a:r>
            <a:endParaRPr lang="en-US" sz="800" dirty="0"/>
          </a:p>
        </p:txBody>
      </p:sp>
      <p:sp>
        <p:nvSpPr>
          <p:cNvPr id="52" name="Text 46"/>
          <p:cNvSpPr txBox="1"/>
          <p:nvPr/>
        </p:nvSpPr>
        <p:spPr>
          <a:xfrm>
            <a:off x="9915754" y="2819095"/>
            <a:ext cx="716890"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Open Manus</a:t>
            </a:r>
            <a:endParaRPr lang="en-US" sz="800" dirty="0"/>
          </a:p>
        </p:txBody>
      </p:sp>
      <p:sp>
        <p:nvSpPr>
          <p:cNvPr id="53" name="Text 47"/>
          <p:cNvSpPr txBox="1"/>
          <p:nvPr/>
        </p:nvSpPr>
        <p:spPr>
          <a:xfrm>
            <a:off x="8156448" y="3053182"/>
            <a:ext cx="336499"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Kode</a:t>
            </a:r>
            <a:endParaRPr lang="en-US" sz="800" dirty="0"/>
          </a:p>
        </p:txBody>
      </p:sp>
      <p:sp>
        <p:nvSpPr>
          <p:cNvPr id="54" name="Text 48"/>
          <p:cNvSpPr txBox="1"/>
          <p:nvPr/>
        </p:nvSpPr>
        <p:spPr>
          <a:xfrm>
            <a:off x="8563356" y="3053182"/>
            <a:ext cx="440741"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ii agent</a:t>
            </a:r>
            <a:endParaRPr lang="en-US" sz="800" dirty="0"/>
          </a:p>
        </p:txBody>
      </p:sp>
      <p:sp>
        <p:nvSpPr>
          <p:cNvPr id="55" name="Text 49"/>
          <p:cNvSpPr txBox="1"/>
          <p:nvPr/>
        </p:nvSpPr>
        <p:spPr>
          <a:xfrm>
            <a:off x="9076334" y="3053182"/>
            <a:ext cx="326441"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OWL</a:t>
            </a:r>
            <a:endParaRPr lang="en-US" sz="800" dirty="0"/>
          </a:p>
        </p:txBody>
      </p:sp>
      <p:sp>
        <p:nvSpPr>
          <p:cNvPr id="56" name="Text 50"/>
          <p:cNvSpPr txBox="1"/>
          <p:nvPr/>
        </p:nvSpPr>
        <p:spPr>
          <a:xfrm>
            <a:off x="9471355" y="3053182"/>
            <a:ext cx="621792"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Gemini CLI</a:t>
            </a:r>
            <a:endParaRPr lang="en-US" sz="800" dirty="0"/>
          </a:p>
        </p:txBody>
      </p:sp>
      <p:pic>
        <p:nvPicPr>
          <p:cNvPr id="57" name="Image 4" descr="https://page.gensparksite.com/v1/base64_upload/bd9f22d067eea49304a4ddf108c80d93">    </p:cNvPr>
          <p:cNvPicPr>
            <a:picLocks noChangeAspect="1"/>
          </p:cNvPicPr>
          <p:nvPr/>
        </p:nvPicPr>
        <p:blipFill>
          <a:blip r:embed="rId5"/>
          <a:srcRect l="0" r="0" t="28985" b="28985"/>
          <a:stretch/>
        </p:blipFill>
        <p:spPr>
          <a:xfrm>
            <a:off x="1067105" y="3952951"/>
            <a:ext cx="4533595" cy="1714500"/>
          </a:xfrm>
          <a:prstGeom prst="rect">
            <a:avLst/>
          </a:prstGeom>
        </p:spPr>
      </p:pic>
      <p:pic>
        <p:nvPicPr>
          <p:cNvPr id="58" name="Image 5" descr="preencoded.png">    </p:cNvPr>
          <p:cNvPicPr>
            <a:picLocks noChangeAspect="1"/>
          </p:cNvPicPr>
          <p:nvPr/>
        </p:nvPicPr>
        <p:blipFill>
          <a:blip r:embed="rId6"/>
          <a:srcRect l="0" r="0" t="0" b="0"/>
          <a:stretch/>
        </p:blipFill>
        <p:spPr>
          <a:xfrm>
            <a:off x="5982005" y="4695444"/>
            <a:ext cx="228600" cy="228600"/>
          </a:xfrm>
          <a:prstGeom prst="rect">
            <a:avLst/>
          </a:prstGeom>
        </p:spPr>
      </p:pic>
      <p:pic>
        <p:nvPicPr>
          <p:cNvPr id="59" name="Image 6" descr="https://page.gensparksite.com/v1/base64_upload/80647599ef29e0527e0966919ed330f3">    </p:cNvPr>
          <p:cNvPicPr>
            <a:picLocks noChangeAspect="1"/>
          </p:cNvPicPr>
          <p:nvPr/>
        </p:nvPicPr>
        <p:blipFill>
          <a:blip r:embed="rId7"/>
          <a:srcRect l="0" r="0" t="21288" b="21288"/>
          <a:stretch/>
        </p:blipFill>
        <p:spPr>
          <a:xfrm>
            <a:off x="6599225" y="3952951"/>
            <a:ext cx="4533595" cy="1714500"/>
          </a:xfrm>
          <a:prstGeom prst="rect">
            <a:avLst/>
          </a:prstGeom>
        </p:spPr>
      </p:pic>
      <p:sp>
        <p:nvSpPr>
          <p:cNvPr id="60" name="Shape 51"/>
          <p:cNvSpPr/>
          <p:nvPr/>
        </p:nvSpPr>
        <p:spPr>
          <a:xfrm>
            <a:off x="1067105" y="5810098"/>
            <a:ext cx="10058400" cy="1123798"/>
          </a:xfrm>
          <a:prstGeom prst="roundRect">
            <a:avLst>
              <a:gd name="adj" fmla="val 5516"/>
            </a:avLst>
          </a:prstGeom>
          <a:solidFill>
            <a:srgbClr val="FFFFFF">
              <a:alpha val="85000"/>
            </a:srgbClr>
          </a:solidFill>
          <a:ln w="12700">
            <a:solidFill>
              <a:srgbClr val="E5E7EB"/>
            </a:solidFill>
            <a:prstDash val="solid"/>
          </a:ln>
        </p:spPr>
      </p:sp>
      <p:sp>
        <p:nvSpPr>
          <p:cNvPr id="61" name="Text 52"/>
          <p:cNvSpPr txBox="1"/>
          <p:nvPr/>
        </p:nvSpPr>
        <p:spPr>
          <a:xfrm>
            <a:off x="1190549" y="5952744"/>
            <a:ext cx="1495958" cy="19111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技术趋势与未来展望</a:t>
            </a:r>
            <a:endParaRPr lang="en-US" sz="1200" dirty="0"/>
          </a:p>
        </p:txBody>
      </p:sp>
      <p:sp>
        <p:nvSpPr>
          <p:cNvPr id="62" name="Text 53"/>
          <p:cNvSpPr txBox="1"/>
          <p:nvPr/>
        </p:nvSpPr>
        <p:spPr>
          <a:xfrm>
            <a:off x="1190549" y="6210605"/>
            <a:ext cx="1300277" cy="162763"/>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大厂主导的闭源格局</a:t>
            </a:r>
            <a:endParaRPr lang="en-US" sz="1000" dirty="0"/>
          </a:p>
        </p:txBody>
      </p:sp>
      <p:sp>
        <p:nvSpPr>
          <p:cNvPr id="63" name="Text 54"/>
          <p:cNvSpPr txBox="1"/>
          <p:nvPr/>
        </p:nvSpPr>
        <p:spPr>
          <a:xfrm>
            <a:off x="1190549" y="6439205"/>
            <a:ext cx="3215030"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大厂将持续投入顶级资源开发闭源Agentic OS，通过企业级服务和API赋能商业应用，保持技术领先。</a:t>
            </a:r>
            <a:endParaRPr lang="en-US" sz="1000" dirty="0"/>
          </a:p>
        </p:txBody>
      </p:sp>
      <p:sp>
        <p:nvSpPr>
          <p:cNvPr id="64" name="Text 55"/>
          <p:cNvSpPr txBox="1"/>
          <p:nvPr/>
        </p:nvSpPr>
        <p:spPr>
          <a:xfrm>
            <a:off x="4498848" y="6439205"/>
            <a:ext cx="3281782"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更多垂直领域创业公司将构建自研Agent平台，专注行业场景的智能化改造，形成领域特化平台。</a:t>
            </a:r>
            <a:endParaRPr lang="en-US" sz="1000" dirty="0"/>
          </a:p>
        </p:txBody>
      </p:sp>
      <p:sp>
        <p:nvSpPr>
          <p:cNvPr id="65" name="Text 56"/>
          <p:cNvSpPr txBox="1"/>
          <p:nvPr/>
        </p:nvSpPr>
        <p:spPr>
          <a:xfrm>
            <a:off x="7807147" y="6439205"/>
            <a:ext cx="3215030"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开源Agentic OS项目将快速迭代，通过社区协作形成标准和最佳实践，降低企业采用门槛。</a:t>
            </a:r>
            <a:endParaRPr lang="en-US" sz="1000" dirty="0"/>
          </a:p>
        </p:txBody>
      </p:sp>
      <p:sp>
        <p:nvSpPr>
          <p:cNvPr id="66" name="Text 57"/>
          <p:cNvSpPr txBox="1"/>
          <p:nvPr/>
        </p:nvSpPr>
        <p:spPr>
          <a:xfrm>
            <a:off x="4498848" y="6210605"/>
            <a:ext cx="1281989" cy="162763"/>
          </a:xfrm>
          <a:prstGeom prst="rect">
            <a:avLst/>
          </a:prstGeom>
          <a:noFill/>
          <a:ln/>
        </p:spPr>
        <p:txBody>
          <a:bodyPr wrap="square" lIns="0" tIns="0" rIns="0" bIns="0" rtlCol="0" anchor="ctr"/>
          <a:lstStyle/>
          <a:p>
            <a:pPr algn="l" indent="0" marL="0">
              <a:buNone/>
            </a:pPr>
            <a:r>
              <a:rPr lang="en-US" sz="1000" dirty="0">
                <a:solidFill>
                  <a:srgbClr val="7C3AED"/>
                </a:solidFill>
                <a:latin typeface="Inter" pitchFamily="34" charset="0"/>
                <a:ea typeface="Inter" pitchFamily="34" charset="-122"/>
                <a:cs typeface="Inter" pitchFamily="34" charset="-120"/>
              </a:rPr>
              <a:t>自研Agent平台增多</a:t>
            </a:r>
            <a:endParaRPr lang="en-US" sz="1000" dirty="0"/>
          </a:p>
        </p:txBody>
      </p:sp>
      <p:sp>
        <p:nvSpPr>
          <p:cNvPr id="67" name="Text 58"/>
          <p:cNvSpPr txBox="1"/>
          <p:nvPr/>
        </p:nvSpPr>
        <p:spPr>
          <a:xfrm>
            <a:off x="7807147" y="6210605"/>
            <a:ext cx="1167689" cy="162763"/>
          </a:xfrm>
          <a:prstGeom prst="rect">
            <a:avLst/>
          </a:prstGeom>
          <a:noFill/>
          <a:ln/>
        </p:spPr>
        <p:txBody>
          <a:bodyPr wrap="square" lIns="0" tIns="0" rIns="0" bIns="0" rtlCol="0" anchor="ctr"/>
          <a:lstStyle/>
          <a:p>
            <a:pPr algn="l" indent="0" marL="0">
              <a:buNone/>
            </a:pPr>
            <a:r>
              <a:rPr lang="en-US" sz="1000" dirty="0">
                <a:solidFill>
                  <a:srgbClr val="059669"/>
                </a:solidFill>
                <a:latin typeface="Inter" pitchFamily="34" charset="0"/>
                <a:ea typeface="Inter" pitchFamily="34" charset="-122"/>
                <a:cs typeface="Inter" pitchFamily="34" charset="-120"/>
              </a:rPr>
              <a:t>开源生态蓬勃发展</a:t>
            </a:r>
            <a:endParaRPr lang="en-US" sz="1000" dirty="0"/>
          </a:p>
        </p:txBody>
      </p:sp>
      <p:sp>
        <p:nvSpPr>
          <p:cNvPr id="68" name="Text 59"/>
          <p:cNvSpPr txBox="1"/>
          <p:nvPr/>
        </p:nvSpPr>
        <p:spPr>
          <a:xfrm>
            <a:off x="1162202" y="562356"/>
            <a:ext cx="1686154"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主流Agent OS</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914400" y="381305"/>
            <a:ext cx="10362895" cy="981151"/>
          </a:xfrm>
          <a:prstGeom prst="roundRect">
            <a:avLst>
              <a:gd name="adj" fmla="val 5429"/>
            </a:avLst>
          </a:prstGeom>
          <a:solidFill>
            <a:srgbClr val="FFFFFF">
              <a:alpha val="85000"/>
            </a:srgbClr>
          </a:solidFill>
          <a:ln/>
        </p:spPr>
      </p:sp>
      <p:sp>
        <p:nvSpPr>
          <p:cNvPr id="4" name="Shape 1"/>
          <p:cNvSpPr/>
          <p:nvPr/>
        </p:nvSpPr>
        <p:spPr>
          <a:xfrm>
            <a:off x="1009498" y="857707"/>
            <a:ext cx="571500" cy="28346"/>
          </a:xfrm>
          <a:prstGeom prst="rect">
            <a:avLst/>
          </a:prstGeom>
          <a:solidFill>
            <a:srgbClr val="2563EB"/>
          </a:solidFill>
          <a:ln/>
        </p:spPr>
      </p:sp>
      <p:sp>
        <p:nvSpPr>
          <p:cNvPr id="5" name="Text 2"/>
          <p:cNvSpPr txBox="1"/>
          <p:nvPr/>
        </p:nvSpPr>
        <p:spPr>
          <a:xfrm>
            <a:off x="1009498" y="972007"/>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多模型聚合、统一接入与智能路由的关键基础设施</a:t>
            </a:r>
            <a:endParaRPr lang="en-US" sz="1000" dirty="0"/>
          </a:p>
        </p:txBody>
      </p:sp>
      <p:sp>
        <p:nvSpPr>
          <p:cNvPr id="6" name="Shape 3"/>
          <p:cNvSpPr/>
          <p:nvPr/>
        </p:nvSpPr>
        <p:spPr>
          <a:xfrm>
            <a:off x="914400" y="1457554"/>
            <a:ext cx="10362895" cy="1000354"/>
          </a:xfrm>
          <a:prstGeom prst="roundRect">
            <a:avLst>
              <a:gd name="adj" fmla="val 6964"/>
            </a:avLst>
          </a:prstGeom>
          <a:solidFill>
            <a:srgbClr val="EFF6FF">
              <a:alpha val="85000"/>
            </a:srgbClr>
          </a:solidFill>
          <a:ln w="12700">
            <a:solidFill>
              <a:srgbClr val="DBEAFE"/>
            </a:solidFill>
            <a:prstDash val="solid"/>
          </a:ln>
        </p:spPr>
      </p:sp>
      <p:sp>
        <p:nvSpPr>
          <p:cNvPr id="7" name="Text 4"/>
          <p:cNvSpPr txBox="1"/>
          <p:nvPr/>
        </p:nvSpPr>
        <p:spPr>
          <a:xfrm>
            <a:off x="1076249" y="1638605"/>
            <a:ext cx="2781605"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什么是Open Intelligence（开放智能）</a:t>
            </a:r>
            <a:endParaRPr lang="en-US" sz="1200" dirty="0"/>
          </a:p>
        </p:txBody>
      </p:sp>
      <p:sp>
        <p:nvSpPr>
          <p:cNvPr id="8" name="Text 5"/>
          <p:cNvSpPr txBox="1"/>
          <p:nvPr/>
        </p:nvSpPr>
        <p:spPr>
          <a:xfrm>
            <a:off x="1076249" y="1933956"/>
            <a:ext cx="10092233"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开放智能是一种构建开放、可访问、可互操作的AI模型生态系统的方法，通过统一接口访问多种模型，实现智能路由、故障转移和成本优化。核心是打破AI供应商壁垒，建立标准化的API和协议，让企业可以灵活使用最适合特定任务的模型。</a:t>
            </a:r>
            <a:endParaRPr lang="en-US" sz="1000" dirty="0"/>
          </a:p>
        </p:txBody>
      </p:sp>
      <p:sp>
        <p:nvSpPr>
          <p:cNvPr id="9" name="Shape 6"/>
          <p:cNvSpPr/>
          <p:nvPr/>
        </p:nvSpPr>
        <p:spPr>
          <a:xfrm>
            <a:off x="914400" y="2605126"/>
            <a:ext cx="3381451" cy="571500"/>
          </a:xfrm>
          <a:prstGeom prst="roundRect">
            <a:avLst>
              <a:gd name="adj" fmla="val 10667"/>
            </a:avLst>
          </a:prstGeom>
          <a:solidFill>
            <a:srgbClr val="F0FDF4">
              <a:alpha val="85000"/>
            </a:srgbClr>
          </a:solidFill>
          <a:ln w="12700">
            <a:solidFill>
              <a:srgbClr val="D1FAE5"/>
            </a:solidFill>
            <a:prstDash val="solid"/>
          </a:ln>
        </p:spPr>
      </p:sp>
      <p:sp>
        <p:nvSpPr>
          <p:cNvPr id="10" name="Text 7"/>
          <p:cNvSpPr txBox="1"/>
          <p:nvPr/>
        </p:nvSpPr>
        <p:spPr>
          <a:xfrm>
            <a:off x="1037844" y="2700223"/>
            <a:ext cx="1300277" cy="162763"/>
          </a:xfrm>
          <a:prstGeom prst="rect">
            <a:avLst/>
          </a:prstGeom>
          <a:noFill/>
          <a:ln/>
        </p:spPr>
        <p:txBody>
          <a:bodyPr wrap="square" lIns="0" tIns="0" rIns="0" bIns="0" rtlCol="0" anchor="ctr"/>
          <a:lstStyle/>
          <a:p>
            <a:pPr algn="l" indent="0" marL="0">
              <a:buNone/>
            </a:pPr>
            <a:r>
              <a:rPr lang="en-US" sz="1000" dirty="0">
                <a:solidFill>
                  <a:srgbClr val="047857"/>
                </a:solidFill>
                <a:latin typeface="Inter" pitchFamily="34" charset="0"/>
                <a:ea typeface="Inter" pitchFamily="34" charset="-122"/>
                <a:cs typeface="Inter" pitchFamily="34" charset="-120"/>
              </a:rPr>
              <a:t>降低供应商锁定风险</a:t>
            </a:r>
            <a:endParaRPr lang="en-US" sz="1000" dirty="0"/>
          </a:p>
        </p:txBody>
      </p:sp>
      <p:sp>
        <p:nvSpPr>
          <p:cNvPr id="11" name="Text 8"/>
          <p:cNvSpPr txBox="1"/>
          <p:nvPr/>
        </p:nvSpPr>
        <p:spPr>
          <a:xfrm>
            <a:off x="1037844" y="2928823"/>
            <a:ext cx="2953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减少技术依赖，避免单一厂商绑定，保持技术选择自由度</a:t>
            </a:r>
            <a:endParaRPr lang="en-US" sz="900" dirty="0"/>
          </a:p>
        </p:txBody>
      </p:sp>
      <p:sp>
        <p:nvSpPr>
          <p:cNvPr id="12" name="Shape 9"/>
          <p:cNvSpPr/>
          <p:nvPr/>
        </p:nvSpPr>
        <p:spPr>
          <a:xfrm>
            <a:off x="4406494" y="2605126"/>
            <a:ext cx="3381451" cy="571500"/>
          </a:xfrm>
          <a:prstGeom prst="roundRect">
            <a:avLst>
              <a:gd name="adj" fmla="val 10667"/>
            </a:avLst>
          </a:prstGeom>
          <a:solidFill>
            <a:srgbClr val="EEF2FF">
              <a:alpha val="85000"/>
            </a:srgbClr>
          </a:solidFill>
          <a:ln w="12700">
            <a:solidFill>
              <a:srgbClr val="E0E7FF"/>
            </a:solidFill>
            <a:prstDash val="solid"/>
          </a:ln>
        </p:spPr>
      </p:sp>
      <p:sp>
        <p:nvSpPr>
          <p:cNvPr id="13" name="Text 10"/>
          <p:cNvSpPr txBox="1"/>
          <p:nvPr/>
        </p:nvSpPr>
        <p:spPr>
          <a:xfrm>
            <a:off x="4530852" y="2700223"/>
            <a:ext cx="1034186" cy="162763"/>
          </a:xfrm>
          <a:prstGeom prst="rect">
            <a:avLst/>
          </a:prstGeom>
          <a:noFill/>
          <a:ln/>
        </p:spPr>
        <p:txBody>
          <a:bodyPr wrap="square" lIns="0" tIns="0" rIns="0" bIns="0" rtlCol="0" anchor="ctr"/>
          <a:lstStyle/>
          <a:p>
            <a:pPr algn="l" indent="0" marL="0">
              <a:buNone/>
            </a:pPr>
            <a:r>
              <a:rPr lang="en-US" sz="1000" dirty="0">
                <a:solidFill>
                  <a:srgbClr val="4338CA"/>
                </a:solidFill>
                <a:latin typeface="Inter" pitchFamily="34" charset="0"/>
                <a:ea typeface="Inter" pitchFamily="34" charset="-122"/>
                <a:cs typeface="Inter" pitchFamily="34" charset="-120"/>
              </a:rPr>
              <a:t>优化AI成本结构</a:t>
            </a:r>
            <a:endParaRPr lang="en-US" sz="1000" dirty="0"/>
          </a:p>
        </p:txBody>
      </p:sp>
      <p:sp>
        <p:nvSpPr>
          <p:cNvPr id="14" name="Text 11"/>
          <p:cNvSpPr txBox="1"/>
          <p:nvPr/>
        </p:nvSpPr>
        <p:spPr>
          <a:xfrm>
            <a:off x="4530852" y="2928823"/>
            <a:ext cx="2953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动态选择性价比最优模型，按需付费，降低总体运营成本</a:t>
            </a:r>
            <a:endParaRPr lang="en-US" sz="900" dirty="0"/>
          </a:p>
        </p:txBody>
      </p:sp>
      <p:sp>
        <p:nvSpPr>
          <p:cNvPr id="15" name="Shape 12"/>
          <p:cNvSpPr/>
          <p:nvPr/>
        </p:nvSpPr>
        <p:spPr>
          <a:xfrm>
            <a:off x="7899502" y="2605126"/>
            <a:ext cx="3381451" cy="571500"/>
          </a:xfrm>
          <a:prstGeom prst="roundRect">
            <a:avLst>
              <a:gd name="adj" fmla="val 10667"/>
            </a:avLst>
          </a:prstGeom>
          <a:solidFill>
            <a:srgbClr val="FFFBEB">
              <a:alpha val="85000"/>
            </a:srgbClr>
          </a:solidFill>
          <a:ln w="12700">
            <a:solidFill>
              <a:srgbClr val="E5E7EB"/>
            </a:solidFill>
            <a:prstDash val="solid"/>
          </a:ln>
        </p:spPr>
      </p:sp>
      <p:sp>
        <p:nvSpPr>
          <p:cNvPr id="16" name="Text 13"/>
          <p:cNvSpPr txBox="1"/>
          <p:nvPr/>
        </p:nvSpPr>
        <p:spPr>
          <a:xfrm>
            <a:off x="8022946" y="2700223"/>
            <a:ext cx="11676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提高全球可访问性</a:t>
            </a:r>
            <a:endParaRPr lang="en-US" sz="1000" dirty="0"/>
          </a:p>
        </p:txBody>
      </p:sp>
      <p:sp>
        <p:nvSpPr>
          <p:cNvPr id="17" name="Text 14"/>
          <p:cNvSpPr txBox="1"/>
          <p:nvPr/>
        </p:nvSpPr>
        <p:spPr>
          <a:xfrm>
            <a:off x="8022946" y="2928823"/>
            <a:ext cx="3182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解决地域限制问题，使用本地合规模型，满足各地区法规要求</a:t>
            </a:r>
            <a:endParaRPr lang="en-US" sz="900" dirty="0"/>
          </a:p>
        </p:txBody>
      </p:sp>
      <p:sp>
        <p:nvSpPr>
          <p:cNvPr id="18" name="Shape 15"/>
          <p:cNvSpPr/>
          <p:nvPr/>
        </p:nvSpPr>
        <p:spPr>
          <a:xfrm>
            <a:off x="914400" y="3347618"/>
            <a:ext cx="3381451" cy="571500"/>
          </a:xfrm>
          <a:prstGeom prst="roundRect">
            <a:avLst>
              <a:gd name="adj" fmla="val 10667"/>
            </a:avLst>
          </a:prstGeom>
          <a:solidFill>
            <a:srgbClr val="F5F3FF">
              <a:alpha val="85000"/>
            </a:srgbClr>
          </a:solidFill>
          <a:ln w="12700">
            <a:solidFill>
              <a:srgbClr val="E5E7EB"/>
            </a:solidFill>
            <a:prstDash val="solid"/>
          </a:ln>
        </p:spPr>
      </p:sp>
      <p:sp>
        <p:nvSpPr>
          <p:cNvPr id="19" name="Text 16"/>
          <p:cNvSpPr txBox="1"/>
          <p:nvPr/>
        </p:nvSpPr>
        <p:spPr>
          <a:xfrm>
            <a:off x="1037844" y="3443630"/>
            <a:ext cx="9006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增强系统弹性</a:t>
            </a:r>
            <a:endParaRPr lang="en-US" sz="1000" dirty="0"/>
          </a:p>
        </p:txBody>
      </p:sp>
      <p:sp>
        <p:nvSpPr>
          <p:cNvPr id="20" name="Text 17"/>
          <p:cNvSpPr txBox="1"/>
          <p:nvPr/>
        </p:nvSpPr>
        <p:spPr>
          <a:xfrm>
            <a:off x="1037844" y="3672230"/>
            <a:ext cx="2496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多模型故障转移机制，提高服务可靠性与稳定性</a:t>
            </a:r>
            <a:endParaRPr lang="en-US" sz="900" dirty="0"/>
          </a:p>
        </p:txBody>
      </p:sp>
      <p:sp>
        <p:nvSpPr>
          <p:cNvPr id="21" name="Shape 18"/>
          <p:cNvSpPr/>
          <p:nvPr/>
        </p:nvSpPr>
        <p:spPr>
          <a:xfrm>
            <a:off x="4406494" y="3347618"/>
            <a:ext cx="3381451" cy="571500"/>
          </a:xfrm>
          <a:prstGeom prst="roundRect">
            <a:avLst>
              <a:gd name="adj" fmla="val 10667"/>
            </a:avLst>
          </a:prstGeom>
          <a:solidFill>
            <a:srgbClr val="FFF1F2">
              <a:alpha val="85000"/>
            </a:srgbClr>
          </a:solidFill>
          <a:ln w="12700">
            <a:solidFill>
              <a:srgbClr val="E5E7EB"/>
            </a:solidFill>
            <a:prstDash val="solid"/>
          </a:ln>
        </p:spPr>
      </p:sp>
      <p:sp>
        <p:nvSpPr>
          <p:cNvPr id="22" name="Text 19"/>
          <p:cNvSpPr txBox="1"/>
          <p:nvPr/>
        </p:nvSpPr>
        <p:spPr>
          <a:xfrm>
            <a:off x="4530852" y="3443630"/>
            <a:ext cx="1034186"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简化开发工作流</a:t>
            </a:r>
            <a:endParaRPr lang="en-US" sz="1000" dirty="0"/>
          </a:p>
        </p:txBody>
      </p:sp>
      <p:sp>
        <p:nvSpPr>
          <p:cNvPr id="23" name="Text 20"/>
          <p:cNvSpPr txBox="1"/>
          <p:nvPr/>
        </p:nvSpPr>
        <p:spPr>
          <a:xfrm>
            <a:off x="4530852" y="3672230"/>
            <a:ext cx="2677363"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统一API降低集成复杂度，加速开发周期和产品迭代</a:t>
            </a:r>
            <a:endParaRPr lang="en-US" sz="900" dirty="0"/>
          </a:p>
        </p:txBody>
      </p:sp>
      <p:sp>
        <p:nvSpPr>
          <p:cNvPr id="24" name="Shape 21"/>
          <p:cNvSpPr/>
          <p:nvPr/>
        </p:nvSpPr>
        <p:spPr>
          <a:xfrm>
            <a:off x="7899502" y="3347618"/>
            <a:ext cx="3381451" cy="571500"/>
          </a:xfrm>
          <a:prstGeom prst="roundRect">
            <a:avLst>
              <a:gd name="adj" fmla="val 10667"/>
            </a:avLst>
          </a:prstGeom>
          <a:solidFill>
            <a:srgbClr val="ECFEFF">
              <a:alpha val="85000"/>
            </a:srgbClr>
          </a:solidFill>
          <a:ln w="12700">
            <a:solidFill>
              <a:srgbClr val="E5E7EB"/>
            </a:solidFill>
            <a:prstDash val="solid"/>
          </a:ln>
        </p:spPr>
      </p:sp>
      <p:sp>
        <p:nvSpPr>
          <p:cNvPr id="25" name="Text 22"/>
          <p:cNvSpPr txBox="1"/>
          <p:nvPr/>
        </p:nvSpPr>
        <p:spPr>
          <a:xfrm>
            <a:off x="8022946" y="3443630"/>
            <a:ext cx="11676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前沿能力持续跟进</a:t>
            </a:r>
            <a:endParaRPr lang="en-US" sz="1000" dirty="0"/>
          </a:p>
        </p:txBody>
      </p:sp>
      <p:sp>
        <p:nvSpPr>
          <p:cNvPr id="26" name="Text 23"/>
          <p:cNvSpPr txBox="1"/>
          <p:nvPr/>
        </p:nvSpPr>
        <p:spPr>
          <a:xfrm>
            <a:off x="8022946" y="3672230"/>
            <a:ext cx="2839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快速整合新兴模型，无需修改应用代码适配新模型能力</a:t>
            </a:r>
            <a:endParaRPr lang="en-US" sz="900" dirty="0"/>
          </a:p>
        </p:txBody>
      </p:sp>
      <p:sp>
        <p:nvSpPr>
          <p:cNvPr id="27" name="Shape 24"/>
          <p:cNvSpPr/>
          <p:nvPr/>
        </p:nvSpPr>
        <p:spPr>
          <a:xfrm>
            <a:off x="914400" y="4052621"/>
            <a:ext cx="3390595" cy="2686507"/>
          </a:xfrm>
          <a:prstGeom prst="roundRect">
            <a:avLst>
              <a:gd name="adj" fmla="val 483"/>
            </a:avLst>
          </a:prstGeom>
          <a:solidFill>
            <a:srgbClr val="ECFDF5">
              <a:alpha val="85000"/>
            </a:srgbClr>
          </a:solidFill>
          <a:ln w="12700">
            <a:solidFill>
              <a:srgbClr val="E5E7EB"/>
            </a:solidFill>
            <a:prstDash val="solid"/>
          </a:ln>
        </p:spPr>
      </p:sp>
      <p:pic>
        <p:nvPicPr>
          <p:cNvPr id="28" name="Image 1" descr="preencoded.png">    </p:cNvPr>
          <p:cNvPicPr>
            <a:picLocks noChangeAspect="1"/>
          </p:cNvPicPr>
          <p:nvPr/>
        </p:nvPicPr>
        <p:blipFill>
          <a:blip r:embed="rId2"/>
          <a:srcRect l="0" r="0" t="-1100" b="-1100"/>
          <a:stretch/>
        </p:blipFill>
        <p:spPr>
          <a:xfrm>
            <a:off x="1019556" y="4186123"/>
            <a:ext cx="114300" cy="133502"/>
          </a:xfrm>
          <a:prstGeom prst="rect">
            <a:avLst/>
          </a:prstGeom>
        </p:spPr>
      </p:pic>
      <p:sp>
        <p:nvSpPr>
          <p:cNvPr id="29" name="Text 25"/>
          <p:cNvSpPr txBox="1"/>
          <p:nvPr/>
        </p:nvSpPr>
        <p:spPr>
          <a:xfrm>
            <a:off x="1171346" y="4157777"/>
            <a:ext cx="633679" cy="191110"/>
          </a:xfrm>
          <a:prstGeom prst="rect">
            <a:avLst/>
          </a:prstGeom>
          <a:noFill/>
          <a:ln/>
        </p:spPr>
        <p:txBody>
          <a:bodyPr wrap="square" lIns="0" tIns="0" rIns="0" bIns="0" rtlCol="0" anchor="ctr"/>
          <a:lstStyle/>
          <a:p>
            <a:pPr algn="l" indent="0" marL="0">
              <a:buNone/>
            </a:pPr>
            <a:r>
              <a:rPr lang="en-US" sz="1000" b="1" dirty="0">
                <a:solidFill>
                  <a:srgbClr val="111827"/>
                </a:solidFill>
                <a:latin typeface="Inter" pitchFamily="34" charset="0"/>
                <a:ea typeface="Inter" pitchFamily="34" charset="-122"/>
                <a:cs typeface="Inter" pitchFamily="34" charset="-120"/>
              </a:rPr>
              <a:t>开源方案</a:t>
            </a:r>
            <a:endParaRPr lang="en-US" sz="1000" dirty="0"/>
          </a:p>
        </p:txBody>
      </p:sp>
      <p:sp>
        <p:nvSpPr>
          <p:cNvPr id="30" name="Text 26"/>
          <p:cNvSpPr txBox="1"/>
          <p:nvPr/>
        </p:nvSpPr>
        <p:spPr>
          <a:xfrm>
            <a:off x="1190549" y="4424782"/>
            <a:ext cx="3029407"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LiteLLM - 轻量级模型聚合，支持100+模型</a:t>
            </a:r>
            <a:endParaRPr lang="en-US" sz="1200" dirty="0"/>
          </a:p>
        </p:txBody>
      </p:sp>
      <p:sp>
        <p:nvSpPr>
          <p:cNvPr id="31" name="Text 27"/>
          <p:cNvSpPr txBox="1"/>
          <p:nvPr/>
        </p:nvSpPr>
        <p:spPr>
          <a:xfrm>
            <a:off x="1190549" y="4660697"/>
            <a:ext cx="2991002" cy="391363"/>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IBM/mcp-context-forge - MCP Gateway开源实现</a:t>
            </a:r>
            <a:endParaRPr lang="en-US" sz="1200" dirty="0"/>
          </a:p>
        </p:txBody>
      </p:sp>
      <p:sp>
        <p:nvSpPr>
          <p:cNvPr id="32" name="Text 28"/>
          <p:cNvSpPr txBox="1"/>
          <p:nvPr/>
        </p:nvSpPr>
        <p:spPr>
          <a:xfrm>
            <a:off x="1190549" y="5095037"/>
            <a:ext cx="23719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RouteLLM - 基于偏好的智能路由</a:t>
            </a:r>
            <a:endParaRPr lang="en-US" sz="1200" dirty="0"/>
          </a:p>
        </p:txBody>
      </p:sp>
      <p:sp>
        <p:nvSpPr>
          <p:cNvPr id="33" name="Text 29"/>
          <p:cNvSpPr txBox="1"/>
          <p:nvPr/>
        </p:nvSpPr>
        <p:spPr>
          <a:xfrm>
            <a:off x="1190549" y="5330952"/>
            <a:ext cx="276240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Portkey-AI/gateway - 轻量级开源网关</a:t>
            </a:r>
            <a:endParaRPr lang="en-US" sz="1200" dirty="0"/>
          </a:p>
        </p:txBody>
      </p:sp>
      <p:sp>
        <p:nvSpPr>
          <p:cNvPr id="34" name="Shape 30"/>
          <p:cNvSpPr/>
          <p:nvPr/>
        </p:nvSpPr>
        <p:spPr>
          <a:xfrm>
            <a:off x="1037844" y="5586070"/>
            <a:ext cx="514807" cy="200254"/>
          </a:xfrm>
          <a:prstGeom prst="roundRect">
            <a:avLst>
              <a:gd name="adj" fmla="val 260926"/>
            </a:avLst>
          </a:prstGeom>
          <a:solidFill>
            <a:srgbClr val="2563EB">
              <a:alpha val="10000"/>
            </a:srgbClr>
          </a:solidFill>
          <a:ln/>
        </p:spPr>
      </p:sp>
      <p:sp>
        <p:nvSpPr>
          <p:cNvPr id="35" name="Shape 31"/>
          <p:cNvSpPr/>
          <p:nvPr/>
        </p:nvSpPr>
        <p:spPr>
          <a:xfrm>
            <a:off x="1591056" y="5586070"/>
            <a:ext cx="466344" cy="200254"/>
          </a:xfrm>
          <a:prstGeom prst="roundRect">
            <a:avLst>
              <a:gd name="adj" fmla="val 260926"/>
            </a:avLst>
          </a:prstGeom>
          <a:solidFill>
            <a:srgbClr val="2563EB">
              <a:alpha val="10000"/>
            </a:srgbClr>
          </a:solidFill>
          <a:ln/>
        </p:spPr>
      </p:sp>
      <p:sp>
        <p:nvSpPr>
          <p:cNvPr id="36" name="Shape 32"/>
          <p:cNvSpPr/>
          <p:nvPr/>
        </p:nvSpPr>
        <p:spPr>
          <a:xfrm>
            <a:off x="2091233" y="5586070"/>
            <a:ext cx="428854" cy="200254"/>
          </a:xfrm>
          <a:prstGeom prst="roundRect">
            <a:avLst>
              <a:gd name="adj" fmla="val 260926"/>
            </a:avLst>
          </a:prstGeom>
          <a:solidFill>
            <a:srgbClr val="2563EB">
              <a:alpha val="10000"/>
            </a:srgbClr>
          </a:solidFill>
          <a:ln/>
        </p:spPr>
      </p:sp>
      <p:sp>
        <p:nvSpPr>
          <p:cNvPr id="37" name="Text 33"/>
          <p:cNvSpPr txBox="1"/>
          <p:nvPr/>
        </p:nvSpPr>
        <p:spPr>
          <a:xfrm>
            <a:off x="1095451" y="5614416"/>
            <a:ext cx="479146" cy="133502"/>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MIT许可</a:t>
            </a:r>
            <a:endParaRPr lang="en-US" sz="800" dirty="0"/>
          </a:p>
        </p:txBody>
      </p:sp>
      <p:sp>
        <p:nvSpPr>
          <p:cNvPr id="38" name="Text 34"/>
          <p:cNvSpPr txBox="1"/>
          <p:nvPr/>
        </p:nvSpPr>
        <p:spPr>
          <a:xfrm>
            <a:off x="1647749" y="5614416"/>
            <a:ext cx="431597" cy="133502"/>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Python</a:t>
            </a:r>
            <a:endParaRPr lang="en-US" sz="800" dirty="0"/>
          </a:p>
        </p:txBody>
      </p:sp>
      <p:sp>
        <p:nvSpPr>
          <p:cNvPr id="39" name="Text 35"/>
          <p:cNvSpPr txBox="1"/>
          <p:nvPr/>
        </p:nvSpPr>
        <p:spPr>
          <a:xfrm>
            <a:off x="2148840" y="5614416"/>
            <a:ext cx="393192" cy="133502"/>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自托管</a:t>
            </a:r>
            <a:endParaRPr lang="en-US" sz="800" dirty="0"/>
          </a:p>
        </p:txBody>
      </p:sp>
      <p:sp>
        <p:nvSpPr>
          <p:cNvPr id="40" name="Shape 36"/>
          <p:cNvSpPr/>
          <p:nvPr/>
        </p:nvSpPr>
        <p:spPr>
          <a:xfrm>
            <a:off x="4401007" y="4052621"/>
            <a:ext cx="3390595" cy="2686507"/>
          </a:xfrm>
          <a:prstGeom prst="roundRect">
            <a:avLst>
              <a:gd name="adj" fmla="val 483"/>
            </a:avLst>
          </a:prstGeom>
          <a:solidFill>
            <a:srgbClr val="EFF6FF">
              <a:alpha val="85000"/>
            </a:srgbClr>
          </a:solidFill>
          <a:ln w="12700">
            <a:solidFill>
              <a:srgbClr val="DBEAFE"/>
            </a:solidFill>
            <a:prstDash val="solid"/>
          </a:ln>
        </p:spPr>
      </p:sp>
      <p:pic>
        <p:nvPicPr>
          <p:cNvPr id="41" name="Image 2" descr="preencoded.png">    </p:cNvPr>
          <p:cNvPicPr>
            <a:picLocks noChangeAspect="1"/>
          </p:cNvPicPr>
          <p:nvPr/>
        </p:nvPicPr>
        <p:blipFill>
          <a:blip r:embed="rId3"/>
          <a:srcRect l="-2512" r="-2512" t="0" b="0"/>
          <a:stretch/>
        </p:blipFill>
        <p:spPr>
          <a:xfrm>
            <a:off x="4505249" y="4186123"/>
            <a:ext cx="105156" cy="133502"/>
          </a:xfrm>
          <a:prstGeom prst="rect">
            <a:avLst/>
          </a:prstGeom>
        </p:spPr>
      </p:pic>
      <p:sp>
        <p:nvSpPr>
          <p:cNvPr id="42" name="Text 37"/>
          <p:cNvSpPr txBox="1"/>
          <p:nvPr/>
        </p:nvSpPr>
        <p:spPr>
          <a:xfrm>
            <a:off x="4647895" y="4157777"/>
            <a:ext cx="900684" cy="191110"/>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闭源商业平台</a:t>
            </a:r>
            <a:endParaRPr lang="en-US" sz="1000" dirty="0"/>
          </a:p>
        </p:txBody>
      </p:sp>
      <p:sp>
        <p:nvSpPr>
          <p:cNvPr id="43" name="Text 38"/>
          <p:cNvSpPr txBox="1"/>
          <p:nvPr/>
        </p:nvSpPr>
        <p:spPr>
          <a:xfrm>
            <a:off x="4677156" y="4424782"/>
            <a:ext cx="2438705"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OpenRouter - 300+模型聚合网关</a:t>
            </a:r>
            <a:endParaRPr lang="en-US" sz="1200" dirty="0"/>
          </a:p>
        </p:txBody>
      </p:sp>
      <p:sp>
        <p:nvSpPr>
          <p:cNvPr id="44" name="Text 39"/>
          <p:cNvSpPr txBox="1"/>
          <p:nvPr/>
        </p:nvSpPr>
        <p:spPr>
          <a:xfrm>
            <a:off x="4677156" y="4660697"/>
            <a:ext cx="207660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FAL.ai - 多模态图像生成专项</a:t>
            </a:r>
            <a:endParaRPr lang="en-US" sz="1200" dirty="0"/>
          </a:p>
        </p:txBody>
      </p:sp>
      <p:sp>
        <p:nvSpPr>
          <p:cNvPr id="45" name="Text 40"/>
          <p:cNvSpPr txBox="1"/>
          <p:nvPr/>
        </p:nvSpPr>
        <p:spPr>
          <a:xfrm>
            <a:off x="4677156" y="4896612"/>
            <a:ext cx="21433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Together.ai - 高性能模型聚合</a:t>
            </a:r>
            <a:endParaRPr lang="en-US" sz="1200" dirty="0"/>
          </a:p>
        </p:txBody>
      </p:sp>
      <p:sp>
        <p:nvSpPr>
          <p:cNvPr id="46" name="Text 41"/>
          <p:cNvSpPr txBox="1"/>
          <p:nvPr/>
        </p:nvSpPr>
        <p:spPr>
          <a:xfrm>
            <a:off x="4677156" y="5132527"/>
            <a:ext cx="22960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CometAPI - 新兴500+模型支持</a:t>
            </a:r>
            <a:endParaRPr lang="en-US" sz="1200" dirty="0"/>
          </a:p>
        </p:txBody>
      </p:sp>
      <p:sp>
        <p:nvSpPr>
          <p:cNvPr id="47" name="Text 42"/>
          <p:cNvSpPr txBox="1"/>
          <p:nvPr/>
        </p:nvSpPr>
        <p:spPr>
          <a:xfrm>
            <a:off x="4677156" y="5369357"/>
            <a:ext cx="203911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TeamAI - 企业级多模型管理</a:t>
            </a:r>
            <a:endParaRPr lang="en-US" sz="1200" dirty="0"/>
          </a:p>
        </p:txBody>
      </p:sp>
      <p:sp>
        <p:nvSpPr>
          <p:cNvPr id="48" name="Shape 43"/>
          <p:cNvSpPr/>
          <p:nvPr/>
        </p:nvSpPr>
        <p:spPr>
          <a:xfrm>
            <a:off x="4524451" y="5624474"/>
            <a:ext cx="371246" cy="200254"/>
          </a:xfrm>
          <a:prstGeom prst="roundRect">
            <a:avLst>
              <a:gd name="adj" fmla="val 260926"/>
            </a:avLst>
          </a:prstGeom>
          <a:solidFill>
            <a:srgbClr val="2563EB">
              <a:alpha val="10000"/>
            </a:srgbClr>
          </a:solidFill>
          <a:ln/>
        </p:spPr>
      </p:sp>
      <p:sp>
        <p:nvSpPr>
          <p:cNvPr id="49" name="Shape 44"/>
          <p:cNvSpPr/>
          <p:nvPr/>
        </p:nvSpPr>
        <p:spPr>
          <a:xfrm>
            <a:off x="4928616" y="5624474"/>
            <a:ext cx="495605" cy="200254"/>
          </a:xfrm>
          <a:prstGeom prst="roundRect">
            <a:avLst>
              <a:gd name="adj" fmla="val 260926"/>
            </a:avLst>
          </a:prstGeom>
          <a:solidFill>
            <a:srgbClr val="2563EB">
              <a:alpha val="10000"/>
            </a:srgbClr>
          </a:solidFill>
          <a:ln/>
        </p:spPr>
      </p:sp>
      <p:sp>
        <p:nvSpPr>
          <p:cNvPr id="50" name="Shape 45"/>
          <p:cNvSpPr/>
          <p:nvPr/>
        </p:nvSpPr>
        <p:spPr>
          <a:xfrm>
            <a:off x="5458054" y="5624474"/>
            <a:ext cx="418795" cy="200254"/>
          </a:xfrm>
          <a:prstGeom prst="roundRect">
            <a:avLst>
              <a:gd name="adj" fmla="val 260926"/>
            </a:avLst>
          </a:prstGeom>
          <a:solidFill>
            <a:srgbClr val="2563EB">
              <a:alpha val="10000"/>
            </a:srgbClr>
          </a:solidFill>
          <a:ln/>
        </p:spPr>
      </p:sp>
      <p:sp>
        <p:nvSpPr>
          <p:cNvPr id="51" name="Text 46"/>
          <p:cNvSpPr txBox="1"/>
          <p:nvPr/>
        </p:nvSpPr>
        <p:spPr>
          <a:xfrm>
            <a:off x="4581144" y="5652821"/>
            <a:ext cx="336499" cy="133502"/>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SaaS</a:t>
            </a:r>
            <a:endParaRPr lang="en-US" sz="800" dirty="0"/>
          </a:p>
        </p:txBody>
      </p:sp>
      <p:sp>
        <p:nvSpPr>
          <p:cNvPr id="52" name="Text 47"/>
          <p:cNvSpPr txBox="1"/>
          <p:nvPr/>
        </p:nvSpPr>
        <p:spPr>
          <a:xfrm>
            <a:off x="4986223" y="5652821"/>
            <a:ext cx="459943" cy="133502"/>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API计费</a:t>
            </a:r>
            <a:endParaRPr lang="en-US" sz="800" dirty="0"/>
          </a:p>
        </p:txBody>
      </p:sp>
      <p:sp>
        <p:nvSpPr>
          <p:cNvPr id="53" name="Text 48"/>
          <p:cNvSpPr txBox="1"/>
          <p:nvPr/>
        </p:nvSpPr>
        <p:spPr>
          <a:xfrm>
            <a:off x="5515661" y="5652821"/>
            <a:ext cx="384048" cy="133502"/>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高SLA</a:t>
            </a:r>
            <a:endParaRPr lang="en-US" sz="800" dirty="0"/>
          </a:p>
        </p:txBody>
      </p:sp>
      <p:sp>
        <p:nvSpPr>
          <p:cNvPr id="54" name="Shape 49"/>
          <p:cNvSpPr/>
          <p:nvPr/>
        </p:nvSpPr>
        <p:spPr>
          <a:xfrm>
            <a:off x="7886700" y="4052621"/>
            <a:ext cx="3390595" cy="2686507"/>
          </a:xfrm>
          <a:prstGeom prst="roundRect">
            <a:avLst>
              <a:gd name="adj" fmla="val 483"/>
            </a:avLst>
          </a:prstGeom>
          <a:solidFill>
            <a:srgbClr val="F5F3FF">
              <a:alpha val="85000"/>
            </a:srgbClr>
          </a:solidFill>
          <a:ln w="12700">
            <a:solidFill>
              <a:srgbClr val="EDE9FE"/>
            </a:solidFill>
            <a:prstDash val="solid"/>
          </a:ln>
        </p:spPr>
      </p:sp>
      <p:pic>
        <p:nvPicPr>
          <p:cNvPr id="55" name="Image 3" descr="preencoded.png">    </p:cNvPr>
          <p:cNvPicPr>
            <a:picLocks noChangeAspect="1"/>
          </p:cNvPicPr>
          <p:nvPr/>
        </p:nvPicPr>
        <p:blipFill>
          <a:blip r:embed="rId4"/>
          <a:srcRect l="-1507" r="-1507" t="0" b="0"/>
          <a:stretch/>
        </p:blipFill>
        <p:spPr>
          <a:xfrm>
            <a:off x="7991856" y="4186123"/>
            <a:ext cx="171907" cy="133502"/>
          </a:xfrm>
          <a:prstGeom prst="rect">
            <a:avLst/>
          </a:prstGeom>
        </p:spPr>
      </p:pic>
      <p:sp>
        <p:nvSpPr>
          <p:cNvPr id="56" name="Text 50"/>
          <p:cNvSpPr txBox="1"/>
          <p:nvPr/>
        </p:nvSpPr>
        <p:spPr>
          <a:xfrm>
            <a:off x="8201254" y="4157777"/>
            <a:ext cx="633679" cy="191110"/>
          </a:xfrm>
          <a:prstGeom prst="rect">
            <a:avLst/>
          </a:prstGeom>
          <a:noFill/>
          <a:ln/>
        </p:spPr>
        <p:txBody>
          <a:bodyPr wrap="square" lIns="0" tIns="0" rIns="0" bIns="0" rtlCol="0" anchor="ctr"/>
          <a:lstStyle/>
          <a:p>
            <a:pPr algn="l" indent="0" marL="0">
              <a:buNone/>
            </a:pPr>
            <a:r>
              <a:rPr lang="en-US" sz="1000" b="1" dirty="0">
                <a:solidFill>
                  <a:srgbClr val="6D28D9"/>
                </a:solidFill>
                <a:latin typeface="Inter" pitchFamily="34" charset="0"/>
                <a:ea typeface="Inter" pitchFamily="34" charset="-122"/>
                <a:cs typeface="Inter" pitchFamily="34" charset="-120"/>
              </a:rPr>
              <a:t>自研路径</a:t>
            </a:r>
            <a:endParaRPr lang="en-US" sz="1000" dirty="0"/>
          </a:p>
        </p:txBody>
      </p:sp>
      <p:sp>
        <p:nvSpPr>
          <p:cNvPr id="57" name="Text 51"/>
          <p:cNvSpPr txBox="1"/>
          <p:nvPr/>
        </p:nvSpPr>
        <p:spPr>
          <a:xfrm>
            <a:off x="8162849" y="4424782"/>
            <a:ext cx="270571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技术架构 - 微服务+API网关+容器编排</a:t>
            </a:r>
            <a:endParaRPr lang="en-US" sz="1200" dirty="0"/>
          </a:p>
        </p:txBody>
      </p:sp>
      <p:sp>
        <p:nvSpPr>
          <p:cNvPr id="58" name="Text 52"/>
          <p:cNvSpPr txBox="1"/>
          <p:nvPr/>
        </p:nvSpPr>
        <p:spPr>
          <a:xfrm>
            <a:off x="8162849" y="4660697"/>
            <a:ext cx="3020263" cy="391363"/>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核心组件 - 模型接入层、智能路由引擎、监控系统</a:t>
            </a:r>
            <a:endParaRPr lang="en-US" sz="1200" dirty="0"/>
          </a:p>
        </p:txBody>
      </p:sp>
      <p:sp>
        <p:nvSpPr>
          <p:cNvPr id="59" name="Text 53"/>
          <p:cNvSpPr txBox="1"/>
          <p:nvPr/>
        </p:nvSpPr>
        <p:spPr>
          <a:xfrm>
            <a:off x="8162849" y="5095037"/>
            <a:ext cx="3020263" cy="391363"/>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安全保障 - 数据私有化、零信任架构、密钥管理</a:t>
            </a:r>
            <a:endParaRPr lang="en-US" sz="1200" dirty="0"/>
          </a:p>
        </p:txBody>
      </p:sp>
      <p:sp>
        <p:nvSpPr>
          <p:cNvPr id="60" name="Text 54"/>
          <p:cNvSpPr txBox="1"/>
          <p:nvPr/>
        </p:nvSpPr>
        <p:spPr>
          <a:xfrm>
            <a:off x="8162849" y="5529377"/>
            <a:ext cx="3020263" cy="391363"/>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成本控制 - 调用量分析、模型选择优化、缓存策略</a:t>
            </a:r>
            <a:endParaRPr lang="en-US" sz="1200" dirty="0"/>
          </a:p>
        </p:txBody>
      </p:sp>
      <p:sp>
        <p:nvSpPr>
          <p:cNvPr id="61" name="Text 55"/>
          <p:cNvSpPr txBox="1"/>
          <p:nvPr/>
        </p:nvSpPr>
        <p:spPr>
          <a:xfrm>
            <a:off x="8162849" y="5963717"/>
            <a:ext cx="3124505" cy="391363"/>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扩展接口 - 自定义指标、模型评估、A/B测试平台</a:t>
            </a:r>
            <a:endParaRPr lang="en-US" sz="1200" dirty="0"/>
          </a:p>
        </p:txBody>
      </p:sp>
      <p:sp>
        <p:nvSpPr>
          <p:cNvPr id="62" name="Shape 56"/>
          <p:cNvSpPr/>
          <p:nvPr/>
        </p:nvSpPr>
        <p:spPr>
          <a:xfrm>
            <a:off x="8010144" y="6416345"/>
            <a:ext cx="533095" cy="200254"/>
          </a:xfrm>
          <a:prstGeom prst="roundRect">
            <a:avLst>
              <a:gd name="adj" fmla="val 260926"/>
            </a:avLst>
          </a:prstGeom>
          <a:solidFill>
            <a:srgbClr val="2563EB">
              <a:alpha val="10000"/>
            </a:srgbClr>
          </a:solidFill>
          <a:ln/>
        </p:spPr>
      </p:sp>
      <p:sp>
        <p:nvSpPr>
          <p:cNvPr id="63" name="Shape 57"/>
          <p:cNvSpPr/>
          <p:nvPr/>
        </p:nvSpPr>
        <p:spPr>
          <a:xfrm>
            <a:off x="8581644" y="6416345"/>
            <a:ext cx="533095" cy="200254"/>
          </a:xfrm>
          <a:prstGeom prst="roundRect">
            <a:avLst>
              <a:gd name="adj" fmla="val 260926"/>
            </a:avLst>
          </a:prstGeom>
          <a:solidFill>
            <a:srgbClr val="2563EB">
              <a:alpha val="10000"/>
            </a:srgbClr>
          </a:solidFill>
          <a:ln/>
        </p:spPr>
      </p:sp>
      <p:sp>
        <p:nvSpPr>
          <p:cNvPr id="64" name="Shape 58"/>
          <p:cNvSpPr/>
          <p:nvPr/>
        </p:nvSpPr>
        <p:spPr>
          <a:xfrm>
            <a:off x="9153144" y="6416345"/>
            <a:ext cx="638251" cy="200254"/>
          </a:xfrm>
          <a:prstGeom prst="roundRect">
            <a:avLst>
              <a:gd name="adj" fmla="val 260926"/>
            </a:avLst>
          </a:prstGeom>
          <a:solidFill>
            <a:srgbClr val="2563EB">
              <a:alpha val="10000"/>
            </a:srgbClr>
          </a:solidFill>
          <a:ln/>
        </p:spPr>
      </p:sp>
      <p:sp>
        <p:nvSpPr>
          <p:cNvPr id="65" name="Text 59"/>
          <p:cNvSpPr txBox="1"/>
          <p:nvPr/>
        </p:nvSpPr>
        <p:spPr>
          <a:xfrm>
            <a:off x="8067751" y="6445606"/>
            <a:ext cx="498348" cy="133502"/>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完全控制</a:t>
            </a:r>
            <a:endParaRPr lang="en-US" sz="800" dirty="0"/>
          </a:p>
        </p:txBody>
      </p:sp>
      <p:sp>
        <p:nvSpPr>
          <p:cNvPr id="66" name="Text 60"/>
          <p:cNvSpPr txBox="1"/>
          <p:nvPr/>
        </p:nvSpPr>
        <p:spPr>
          <a:xfrm>
            <a:off x="8639251" y="6445606"/>
            <a:ext cx="498348" cy="133502"/>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定制化强</a:t>
            </a:r>
            <a:endParaRPr lang="en-US" sz="800" dirty="0"/>
          </a:p>
        </p:txBody>
      </p:sp>
      <p:sp>
        <p:nvSpPr>
          <p:cNvPr id="67" name="Text 61"/>
          <p:cNvSpPr txBox="1"/>
          <p:nvPr/>
        </p:nvSpPr>
        <p:spPr>
          <a:xfrm>
            <a:off x="9210751" y="6445606"/>
            <a:ext cx="602590" cy="133502"/>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技术壁垒高</a:t>
            </a:r>
            <a:endParaRPr lang="en-US" sz="800" dirty="0"/>
          </a:p>
        </p:txBody>
      </p:sp>
      <p:sp>
        <p:nvSpPr>
          <p:cNvPr id="68" name="Text 62"/>
          <p:cNvSpPr txBox="1"/>
          <p:nvPr/>
        </p:nvSpPr>
        <p:spPr>
          <a:xfrm>
            <a:off x="1009498" y="485546"/>
            <a:ext cx="3734410"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Open Intelligence：开放智能生态</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761695" y="228600"/>
            <a:ext cx="10668305" cy="905256"/>
          </a:xfrm>
          <a:prstGeom prst="roundRect">
            <a:avLst>
              <a:gd name="adj" fmla="val 8506"/>
            </a:avLst>
          </a:prstGeom>
          <a:solidFill>
            <a:srgbClr val="FFFFFF">
              <a:alpha val="85000"/>
            </a:srgbClr>
          </a:solidFill>
          <a:ln/>
        </p:spPr>
      </p:sp>
      <p:sp>
        <p:nvSpPr>
          <p:cNvPr id="4" name="Shape 1"/>
          <p:cNvSpPr/>
          <p:nvPr/>
        </p:nvSpPr>
        <p:spPr>
          <a:xfrm>
            <a:off x="875995" y="705002"/>
            <a:ext cx="571500" cy="28346"/>
          </a:xfrm>
          <a:prstGeom prst="rect">
            <a:avLst/>
          </a:prstGeom>
          <a:solidFill>
            <a:srgbClr val="2563EB"/>
          </a:solidFill>
          <a:ln/>
        </p:spPr>
      </p:sp>
      <p:sp>
        <p:nvSpPr>
          <p:cNvPr id="5" name="Text 2"/>
          <p:cNvSpPr txBox="1"/>
          <p:nvPr/>
        </p:nvSpPr>
        <p:spPr>
          <a:xfrm>
            <a:off x="875995" y="800100"/>
            <a:ext cx="48060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Agentic AI与现实计算环境交互的关键基础设施 → "对话型"到"操作型"智能演进</a:t>
            </a:r>
            <a:endParaRPr lang="en-US" sz="1000" dirty="0"/>
          </a:p>
        </p:txBody>
      </p:sp>
      <p:sp>
        <p:nvSpPr>
          <p:cNvPr id="6" name="Shape 3"/>
          <p:cNvSpPr/>
          <p:nvPr/>
        </p:nvSpPr>
        <p:spPr>
          <a:xfrm>
            <a:off x="761695" y="1285646"/>
            <a:ext cx="10668305" cy="685800"/>
          </a:xfrm>
          <a:prstGeom prst="roundRect">
            <a:avLst>
              <a:gd name="adj" fmla="val 14815"/>
            </a:avLst>
          </a:prstGeom>
          <a:solidFill>
            <a:srgbClr val="FFFFFF">
              <a:alpha val="85000"/>
            </a:srgbClr>
          </a:solidFill>
          <a:ln w="12700">
            <a:solidFill>
              <a:srgbClr val="DBEAFE"/>
            </a:solidFill>
            <a:prstDash val="solid"/>
          </a:ln>
        </p:spPr>
      </p:sp>
      <p:sp>
        <p:nvSpPr>
          <p:cNvPr id="7" name="Text 4"/>
          <p:cNvSpPr txBox="1"/>
          <p:nvPr/>
        </p:nvSpPr>
        <p:spPr>
          <a:xfrm>
            <a:off x="886054" y="1429207"/>
            <a:ext cx="1638605"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什么是Computer Use</a:t>
            </a:r>
            <a:endParaRPr lang="en-US" sz="1200" dirty="0"/>
          </a:p>
        </p:txBody>
      </p:sp>
      <p:sp>
        <p:nvSpPr>
          <p:cNvPr id="8" name="Text 5"/>
          <p:cNvSpPr txBox="1"/>
          <p:nvPr/>
        </p:nvSpPr>
        <p:spPr>
          <a:xfrm>
            <a:off x="886054" y="1666951"/>
            <a:ext cx="6482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AI系统理解和操作计算机界面能力 → 通过观察屏幕并执行鼠标/键盘操作 → 直接与OS、应用程序和网页交互</a:t>
            </a:r>
            <a:endParaRPr lang="en-US" sz="1000" dirty="0"/>
          </a:p>
        </p:txBody>
      </p:sp>
      <p:sp>
        <p:nvSpPr>
          <p:cNvPr id="9" name="Shape 6"/>
          <p:cNvSpPr/>
          <p:nvPr/>
        </p:nvSpPr>
        <p:spPr>
          <a:xfrm>
            <a:off x="761695" y="2085746"/>
            <a:ext cx="5257800" cy="2553005"/>
          </a:xfrm>
          <a:prstGeom prst="rect">
            <a:avLst/>
          </a:prstGeom>
          <a:solidFill>
            <a:srgbClr val="FFFFFF">
              <a:alpha val="85000"/>
            </a:srgbClr>
          </a:solidFill>
          <a:ln/>
        </p:spPr>
      </p:sp>
      <p:sp>
        <p:nvSpPr>
          <p:cNvPr id="10" name="Shape 7"/>
          <p:cNvSpPr/>
          <p:nvPr/>
        </p:nvSpPr>
        <p:spPr>
          <a:xfrm>
            <a:off x="761695" y="2085746"/>
            <a:ext cx="28346" cy="2553005"/>
          </a:xfrm>
          <a:prstGeom prst="rect">
            <a:avLst/>
          </a:prstGeom>
          <a:solidFill>
            <a:srgbClr val="10B981"/>
          </a:solidFill>
          <a:ln/>
        </p:spPr>
      </p:sp>
      <p:sp>
        <p:nvSpPr>
          <p:cNvPr id="11" name="Text 8"/>
          <p:cNvSpPr txBox="1"/>
          <p:nvPr/>
        </p:nvSpPr>
        <p:spPr>
          <a:xfrm>
            <a:off x="905256" y="2200046"/>
            <a:ext cx="1038758"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技术实现流程</a:t>
            </a:r>
            <a:endParaRPr lang="en-US" sz="1200" dirty="0"/>
          </a:p>
        </p:txBody>
      </p:sp>
      <p:sp>
        <p:nvSpPr>
          <p:cNvPr id="12" name="Shape 9"/>
          <p:cNvSpPr/>
          <p:nvPr/>
        </p:nvSpPr>
        <p:spPr>
          <a:xfrm>
            <a:off x="905256" y="2486254"/>
            <a:ext cx="647395" cy="495605"/>
          </a:xfrm>
          <a:prstGeom prst="roundRect">
            <a:avLst>
              <a:gd name="adj" fmla="val 14192"/>
            </a:avLst>
          </a:prstGeom>
          <a:solidFill>
            <a:srgbClr val="DBEAFE"/>
          </a:solidFill>
          <a:ln/>
        </p:spPr>
      </p:sp>
      <p:pic>
        <p:nvPicPr>
          <p:cNvPr id="13" name="Image 1" descr="preencoded.png">    </p:cNvPr>
          <p:cNvPicPr>
            <a:picLocks noChangeAspect="1"/>
          </p:cNvPicPr>
          <p:nvPr/>
        </p:nvPicPr>
        <p:blipFill>
          <a:blip r:embed="rId2"/>
          <a:srcRect l="0" r="0" t="0" b="0"/>
          <a:stretch/>
        </p:blipFill>
        <p:spPr>
          <a:xfrm>
            <a:off x="1162202" y="2550262"/>
            <a:ext cx="133502" cy="133502"/>
          </a:xfrm>
          <a:prstGeom prst="rect">
            <a:avLst/>
          </a:prstGeom>
        </p:spPr>
      </p:pic>
      <p:sp>
        <p:nvSpPr>
          <p:cNvPr id="14" name="Text 10"/>
          <p:cNvSpPr txBox="1"/>
          <p:nvPr/>
        </p:nvSpPr>
        <p:spPr>
          <a:xfrm>
            <a:off x="961949" y="2743200"/>
            <a:ext cx="63367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屏幕捕获</a:t>
            </a:r>
            <a:endParaRPr lang="en-US" sz="1000" dirty="0"/>
          </a:p>
        </p:txBody>
      </p:sp>
      <p:pic>
        <p:nvPicPr>
          <p:cNvPr id="15" name="Image 2" descr="preencoded.png">    </p:cNvPr>
          <p:cNvPicPr>
            <a:picLocks noChangeAspect="1"/>
          </p:cNvPicPr>
          <p:nvPr/>
        </p:nvPicPr>
        <p:blipFill>
          <a:blip r:embed="rId3"/>
          <a:srcRect l="-2571" r="-2571" t="0" b="0"/>
          <a:stretch/>
        </p:blipFill>
        <p:spPr>
          <a:xfrm>
            <a:off x="1839773" y="2676449"/>
            <a:ext cx="105156" cy="114300"/>
          </a:xfrm>
          <a:prstGeom prst="rect">
            <a:avLst/>
          </a:prstGeom>
        </p:spPr>
      </p:pic>
      <p:sp>
        <p:nvSpPr>
          <p:cNvPr id="16" name="Shape 11"/>
          <p:cNvSpPr/>
          <p:nvPr/>
        </p:nvSpPr>
        <p:spPr>
          <a:xfrm>
            <a:off x="2232050" y="2486254"/>
            <a:ext cx="1019556" cy="495605"/>
          </a:xfrm>
          <a:prstGeom prst="roundRect">
            <a:avLst>
              <a:gd name="adj" fmla="val 14192"/>
            </a:avLst>
          </a:prstGeom>
          <a:solidFill>
            <a:srgbClr val="E0E7FF"/>
          </a:solidFill>
          <a:ln/>
        </p:spPr>
      </p:sp>
      <p:pic>
        <p:nvPicPr>
          <p:cNvPr id="17" name="Image 3" descr="preencoded.png">    </p:cNvPr>
          <p:cNvPicPr>
            <a:picLocks noChangeAspect="1"/>
          </p:cNvPicPr>
          <p:nvPr/>
        </p:nvPicPr>
        <p:blipFill>
          <a:blip r:embed="rId4"/>
          <a:srcRect l="-1507" r="-1507" t="0" b="0"/>
          <a:stretch/>
        </p:blipFill>
        <p:spPr>
          <a:xfrm>
            <a:off x="2655418" y="2550262"/>
            <a:ext cx="171907" cy="133502"/>
          </a:xfrm>
          <a:prstGeom prst="rect">
            <a:avLst/>
          </a:prstGeom>
        </p:spPr>
      </p:pic>
      <p:sp>
        <p:nvSpPr>
          <p:cNvPr id="18" name="Text 12"/>
          <p:cNvSpPr txBox="1"/>
          <p:nvPr/>
        </p:nvSpPr>
        <p:spPr>
          <a:xfrm>
            <a:off x="2289658" y="2743200"/>
            <a:ext cx="1004926"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DOM/图像识别</a:t>
            </a:r>
            <a:endParaRPr lang="en-US" sz="1000" dirty="0"/>
          </a:p>
        </p:txBody>
      </p:sp>
      <p:pic>
        <p:nvPicPr>
          <p:cNvPr id="19" name="Image 4" descr="preencoded.png">    </p:cNvPr>
          <p:cNvPicPr>
            <a:picLocks noChangeAspect="1"/>
          </p:cNvPicPr>
          <p:nvPr/>
        </p:nvPicPr>
        <p:blipFill>
          <a:blip r:embed="rId5"/>
          <a:srcRect l="-2571" r="-2571" t="0" b="0"/>
          <a:stretch/>
        </p:blipFill>
        <p:spPr>
          <a:xfrm>
            <a:off x="3536899" y="2676449"/>
            <a:ext cx="105156" cy="114300"/>
          </a:xfrm>
          <a:prstGeom prst="rect">
            <a:avLst/>
          </a:prstGeom>
        </p:spPr>
      </p:pic>
      <p:sp>
        <p:nvSpPr>
          <p:cNvPr id="20" name="Shape 13"/>
          <p:cNvSpPr/>
          <p:nvPr/>
        </p:nvSpPr>
        <p:spPr>
          <a:xfrm>
            <a:off x="3929177" y="2486254"/>
            <a:ext cx="647395" cy="495605"/>
          </a:xfrm>
          <a:prstGeom prst="roundRect">
            <a:avLst>
              <a:gd name="adj" fmla="val 14192"/>
            </a:avLst>
          </a:prstGeom>
          <a:solidFill>
            <a:srgbClr val="EDE9FE"/>
          </a:solidFill>
          <a:ln/>
        </p:spPr>
      </p:sp>
      <p:pic>
        <p:nvPicPr>
          <p:cNvPr id="21" name="Image 5" descr="preencoded.png">    </p:cNvPr>
          <p:cNvPicPr>
            <a:picLocks noChangeAspect="1"/>
          </p:cNvPicPr>
          <p:nvPr/>
        </p:nvPicPr>
        <p:blipFill>
          <a:blip r:embed="rId6"/>
          <a:srcRect l="-837" r="-837" t="0" b="0"/>
          <a:stretch/>
        </p:blipFill>
        <p:spPr>
          <a:xfrm>
            <a:off x="4176979" y="2550262"/>
            <a:ext cx="152705" cy="133502"/>
          </a:xfrm>
          <a:prstGeom prst="rect">
            <a:avLst/>
          </a:prstGeom>
        </p:spPr>
      </p:pic>
      <p:sp>
        <p:nvSpPr>
          <p:cNvPr id="22" name="Text 14"/>
          <p:cNvSpPr txBox="1"/>
          <p:nvPr/>
        </p:nvSpPr>
        <p:spPr>
          <a:xfrm>
            <a:off x="3986784" y="2743200"/>
            <a:ext cx="63367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行动规划</a:t>
            </a:r>
            <a:endParaRPr lang="en-US" sz="1000" dirty="0"/>
          </a:p>
        </p:txBody>
      </p:sp>
      <p:pic>
        <p:nvPicPr>
          <p:cNvPr id="23" name="Image 6" descr="preencoded.png">    </p:cNvPr>
          <p:cNvPicPr>
            <a:picLocks noChangeAspect="1"/>
          </p:cNvPicPr>
          <p:nvPr/>
        </p:nvPicPr>
        <p:blipFill>
          <a:blip r:embed="rId7"/>
          <a:srcRect l="-2571" r="-2571" t="0" b="0"/>
          <a:stretch/>
        </p:blipFill>
        <p:spPr>
          <a:xfrm>
            <a:off x="4864608" y="2676449"/>
            <a:ext cx="105156" cy="114300"/>
          </a:xfrm>
          <a:prstGeom prst="rect">
            <a:avLst/>
          </a:prstGeom>
        </p:spPr>
      </p:pic>
      <p:sp>
        <p:nvSpPr>
          <p:cNvPr id="24" name="Shape 15"/>
          <p:cNvSpPr/>
          <p:nvPr/>
        </p:nvSpPr>
        <p:spPr>
          <a:xfrm>
            <a:off x="5256886" y="2486254"/>
            <a:ext cx="647395" cy="495605"/>
          </a:xfrm>
          <a:prstGeom prst="roundRect">
            <a:avLst>
              <a:gd name="adj" fmla="val 14192"/>
            </a:avLst>
          </a:prstGeom>
          <a:solidFill>
            <a:srgbClr val="FCE7F3"/>
          </a:solidFill>
          <a:ln/>
        </p:spPr>
      </p:sp>
      <p:pic>
        <p:nvPicPr>
          <p:cNvPr id="25" name="Image 7" descr="preencoded.png">    </p:cNvPr>
          <p:cNvPicPr>
            <a:picLocks noChangeAspect="1"/>
          </p:cNvPicPr>
          <p:nvPr/>
        </p:nvPicPr>
        <p:blipFill>
          <a:blip r:embed="rId8"/>
          <a:srcRect l="-1507" r="-1507" t="0" b="0"/>
          <a:stretch/>
        </p:blipFill>
        <p:spPr>
          <a:xfrm>
            <a:off x="5537606" y="2550262"/>
            <a:ext cx="85954" cy="133502"/>
          </a:xfrm>
          <a:prstGeom prst="rect">
            <a:avLst/>
          </a:prstGeom>
        </p:spPr>
      </p:pic>
      <p:sp>
        <p:nvSpPr>
          <p:cNvPr id="26" name="Text 16"/>
          <p:cNvSpPr txBox="1"/>
          <p:nvPr/>
        </p:nvSpPr>
        <p:spPr>
          <a:xfrm>
            <a:off x="5314493" y="2743200"/>
            <a:ext cx="633679" cy="162763"/>
          </a:xfrm>
          <a:prstGeom prst="rect">
            <a:avLst/>
          </a:prstGeom>
          <a:noFill/>
          <a:ln/>
        </p:spPr>
        <p:txBody>
          <a:bodyPr wrap="square" lIns="0" tIns="0" rIns="0" bIns="0" rtlCol="0" anchor="ctr"/>
          <a:lstStyle/>
          <a:p>
            <a:pPr algn="ctr" indent="0" marL="0">
              <a:buNone/>
            </a:pPr>
            <a:r>
              <a:rPr lang="en-US" sz="1000" dirty="0">
                <a:solidFill>
                  <a:srgbClr val="111827"/>
                </a:solidFill>
                <a:latin typeface="Inter" pitchFamily="34" charset="0"/>
                <a:ea typeface="Inter" pitchFamily="34" charset="-122"/>
                <a:cs typeface="Inter" pitchFamily="34" charset="-120"/>
              </a:rPr>
              <a:t>操作执行</a:t>
            </a:r>
            <a:endParaRPr lang="en-US" sz="1000" dirty="0"/>
          </a:p>
        </p:txBody>
      </p:sp>
      <p:sp>
        <p:nvSpPr>
          <p:cNvPr id="27" name="Shape 17"/>
          <p:cNvSpPr/>
          <p:nvPr/>
        </p:nvSpPr>
        <p:spPr>
          <a:xfrm>
            <a:off x="905256" y="3057754"/>
            <a:ext cx="5000854" cy="1123798"/>
          </a:xfrm>
          <a:prstGeom prst="roundRect">
            <a:avLst>
              <a:gd name="adj" fmla="val 2758"/>
            </a:avLst>
          </a:prstGeom>
          <a:solidFill>
            <a:srgbClr val="FFFFFF"/>
          </a:solidFill>
          <a:ln w="12700">
            <a:solidFill>
              <a:srgbClr val="F3F4F6"/>
            </a:solidFill>
            <a:prstDash val="solid"/>
          </a:ln>
        </p:spPr>
      </p:sp>
      <p:sp>
        <p:nvSpPr>
          <p:cNvPr id="28" name="Text 18"/>
          <p:cNvSpPr txBox="1"/>
          <p:nvPr/>
        </p:nvSpPr>
        <p:spPr>
          <a:xfrm>
            <a:off x="1028700" y="3191256"/>
            <a:ext cx="15389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DOM/图像识别技术双轨</a:t>
            </a:r>
            <a:endParaRPr lang="en-US" sz="1000" dirty="0"/>
          </a:p>
        </p:txBody>
      </p:sp>
      <p:sp>
        <p:nvSpPr>
          <p:cNvPr id="29" name="Text 19"/>
          <p:cNvSpPr txBox="1"/>
          <p:nvPr/>
        </p:nvSpPr>
        <p:spPr>
          <a:xfrm>
            <a:off x="1181405" y="3419856"/>
            <a:ext cx="4120286"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基于DOM解析 → 网页结构化分析 → 元素属性提取 → 层次关系建模</a:t>
            </a:r>
            <a:endParaRPr lang="en-US" sz="1000" dirty="0"/>
          </a:p>
        </p:txBody>
      </p:sp>
      <p:sp>
        <p:nvSpPr>
          <p:cNvPr id="30" name="Text 20"/>
          <p:cNvSpPr txBox="1"/>
          <p:nvPr/>
        </p:nvSpPr>
        <p:spPr>
          <a:xfrm>
            <a:off x="1181405" y="3648456"/>
            <a:ext cx="43296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基于图像识别 → 计算机视觉技术 → 非网页界面元素识别 → UI组件定位</a:t>
            </a:r>
            <a:endParaRPr lang="en-US" sz="1000" dirty="0"/>
          </a:p>
        </p:txBody>
      </p:sp>
      <p:sp>
        <p:nvSpPr>
          <p:cNvPr id="31" name="Text 21"/>
          <p:cNvSpPr txBox="1"/>
          <p:nvPr/>
        </p:nvSpPr>
        <p:spPr>
          <a:xfrm>
            <a:off x="1181405" y="3877056"/>
            <a:ext cx="4377233"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多模态理解 → 文本+视觉+上下文 → 界面完整模型构建 → 智能交互基础</a:t>
            </a:r>
            <a:endParaRPr lang="en-US" sz="1000" dirty="0"/>
          </a:p>
        </p:txBody>
      </p:sp>
      <p:sp>
        <p:nvSpPr>
          <p:cNvPr id="32" name="Shape 22"/>
          <p:cNvSpPr/>
          <p:nvPr/>
        </p:nvSpPr>
        <p:spPr>
          <a:xfrm>
            <a:off x="6172200" y="2085746"/>
            <a:ext cx="5257800" cy="2553005"/>
          </a:xfrm>
          <a:prstGeom prst="rect">
            <a:avLst/>
          </a:prstGeom>
          <a:solidFill>
            <a:srgbClr val="FFFFFF">
              <a:alpha val="85000"/>
            </a:srgbClr>
          </a:solidFill>
          <a:ln/>
        </p:spPr>
      </p:sp>
      <p:sp>
        <p:nvSpPr>
          <p:cNvPr id="33" name="Shape 23"/>
          <p:cNvSpPr/>
          <p:nvPr/>
        </p:nvSpPr>
        <p:spPr>
          <a:xfrm>
            <a:off x="6172200" y="2085746"/>
            <a:ext cx="28346" cy="2553005"/>
          </a:xfrm>
          <a:prstGeom prst="rect">
            <a:avLst/>
          </a:prstGeom>
          <a:solidFill>
            <a:srgbClr val="0EA5E9"/>
          </a:solidFill>
          <a:ln/>
        </p:spPr>
      </p:sp>
      <p:sp>
        <p:nvSpPr>
          <p:cNvPr id="34" name="Text 24"/>
          <p:cNvSpPr txBox="1"/>
          <p:nvPr/>
        </p:nvSpPr>
        <p:spPr>
          <a:xfrm>
            <a:off x="6314846" y="2200046"/>
            <a:ext cx="2334463" cy="191110"/>
          </a:xfrm>
          <a:prstGeom prst="rect">
            <a:avLst/>
          </a:prstGeom>
          <a:noFill/>
          <a:ln/>
        </p:spPr>
        <p:txBody>
          <a:bodyPr wrap="square" lIns="0" tIns="0" rIns="0" bIns="0" rtlCol="0" anchor="ctr"/>
          <a:lstStyle/>
          <a:p>
            <a:pPr algn="l" indent="0" marL="0">
              <a:buNone/>
            </a:pPr>
            <a:r>
              <a:rPr lang="en-US" sz="1200" b="1" dirty="0">
                <a:solidFill>
                  <a:srgbClr val="111827"/>
                </a:solidFill>
                <a:latin typeface="Inter" pitchFamily="34" charset="0"/>
                <a:ea typeface="Inter" pitchFamily="34" charset="-122"/>
                <a:cs typeface="Inter" pitchFamily="34" charset="-120"/>
              </a:rPr>
              <a:t>Computer Use与Agent OS协同</a:t>
            </a:r>
            <a:endParaRPr lang="en-US" sz="1200" dirty="0"/>
          </a:p>
        </p:txBody>
      </p:sp>
      <p:sp>
        <p:nvSpPr>
          <p:cNvPr id="35" name="Shape 25"/>
          <p:cNvSpPr/>
          <p:nvPr/>
        </p:nvSpPr>
        <p:spPr>
          <a:xfrm>
            <a:off x="6314846" y="2486254"/>
            <a:ext cx="5000854" cy="761695"/>
          </a:xfrm>
          <a:prstGeom prst="roundRect">
            <a:avLst>
              <a:gd name="adj" fmla="val 6002"/>
            </a:avLst>
          </a:prstGeom>
          <a:solidFill>
            <a:srgbClr val="FFFFFF"/>
          </a:solidFill>
          <a:ln w="12700">
            <a:solidFill>
              <a:srgbClr val="F3F4F6"/>
            </a:solidFill>
            <a:prstDash val="solid"/>
          </a:ln>
        </p:spPr>
      </p:sp>
      <p:sp>
        <p:nvSpPr>
          <p:cNvPr id="36" name="Text 26"/>
          <p:cNvSpPr txBox="1"/>
          <p:nvPr/>
        </p:nvSpPr>
        <p:spPr>
          <a:xfrm>
            <a:off x="6400800" y="2581351"/>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环境感知与交互</a:t>
            </a:r>
            <a:endParaRPr lang="en-US" sz="1000" dirty="0"/>
          </a:p>
        </p:txBody>
      </p:sp>
      <p:sp>
        <p:nvSpPr>
          <p:cNvPr id="37" name="Shape 27"/>
          <p:cNvSpPr/>
          <p:nvPr/>
        </p:nvSpPr>
        <p:spPr>
          <a:xfrm>
            <a:off x="6314846" y="3323844"/>
            <a:ext cx="5000854" cy="571500"/>
          </a:xfrm>
          <a:prstGeom prst="roundRect">
            <a:avLst>
              <a:gd name="adj" fmla="val 10667"/>
            </a:avLst>
          </a:prstGeom>
          <a:solidFill>
            <a:srgbClr val="FFFFFF"/>
          </a:solidFill>
          <a:ln w="12700">
            <a:solidFill>
              <a:srgbClr val="F3F4F6"/>
            </a:solidFill>
            <a:prstDash val="solid"/>
          </a:ln>
        </p:spPr>
      </p:sp>
      <p:sp>
        <p:nvSpPr>
          <p:cNvPr id="38" name="Text 28"/>
          <p:cNvSpPr txBox="1"/>
          <p:nvPr/>
        </p:nvSpPr>
        <p:spPr>
          <a:xfrm>
            <a:off x="6400800" y="2790749"/>
            <a:ext cx="492038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 OS"眼睛" → 环境观察和理解 → Agent OS"手" → 界面操作执行 → 感知与行动范围扩展</a:t>
            </a:r>
            <a:endParaRPr lang="en-US" sz="1000" dirty="0"/>
          </a:p>
        </p:txBody>
      </p:sp>
      <p:sp>
        <p:nvSpPr>
          <p:cNvPr id="39" name="Text 29"/>
          <p:cNvSpPr txBox="1"/>
          <p:nvPr/>
        </p:nvSpPr>
        <p:spPr>
          <a:xfrm>
            <a:off x="6400800" y="3419856"/>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任务编排与执行</a:t>
            </a:r>
            <a:endParaRPr lang="en-US" sz="1000" dirty="0"/>
          </a:p>
        </p:txBody>
      </p:sp>
      <p:sp>
        <p:nvSpPr>
          <p:cNvPr id="40" name="Shape 30"/>
          <p:cNvSpPr/>
          <p:nvPr/>
        </p:nvSpPr>
        <p:spPr>
          <a:xfrm>
            <a:off x="6314846" y="3972154"/>
            <a:ext cx="5000854" cy="571500"/>
          </a:xfrm>
          <a:prstGeom prst="roundRect">
            <a:avLst>
              <a:gd name="adj" fmla="val 10667"/>
            </a:avLst>
          </a:prstGeom>
          <a:solidFill>
            <a:srgbClr val="FFFFFF"/>
          </a:solidFill>
          <a:ln w="12700">
            <a:solidFill>
              <a:srgbClr val="F3F4F6"/>
            </a:solidFill>
            <a:prstDash val="solid"/>
          </a:ln>
        </p:spPr>
      </p:sp>
      <p:sp>
        <p:nvSpPr>
          <p:cNvPr id="41" name="Text 31"/>
          <p:cNvSpPr txBox="1"/>
          <p:nvPr/>
        </p:nvSpPr>
        <p:spPr>
          <a:xfrm>
            <a:off x="6400800" y="3629254"/>
            <a:ext cx="45107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高层任务规划(OS) → 低层操作执行(CU) → 分层协作架构 → 复杂任务处理</a:t>
            </a:r>
            <a:endParaRPr lang="en-US" sz="1000" dirty="0"/>
          </a:p>
        </p:txBody>
      </p:sp>
      <p:sp>
        <p:nvSpPr>
          <p:cNvPr id="42" name="Text 32"/>
          <p:cNvSpPr txBox="1"/>
          <p:nvPr/>
        </p:nvSpPr>
        <p:spPr>
          <a:xfrm>
            <a:off x="6400800" y="4067251"/>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工具链扩展</a:t>
            </a:r>
            <a:endParaRPr lang="en-US" sz="1000" dirty="0"/>
          </a:p>
        </p:txBody>
      </p:sp>
      <p:sp>
        <p:nvSpPr>
          <p:cNvPr id="43" name="Text 33"/>
          <p:cNvSpPr txBox="1"/>
          <p:nvPr/>
        </p:nvSpPr>
        <p:spPr>
          <a:xfrm>
            <a:off x="6400800" y="4276649"/>
            <a:ext cx="48060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无API集成需求 → 任何计算机软件调用 → 工具生态极大扩展 → 智能体能力倍增</a:t>
            </a:r>
            <a:endParaRPr lang="en-US" sz="1000" dirty="0"/>
          </a:p>
        </p:txBody>
      </p:sp>
      <p:sp>
        <p:nvSpPr>
          <p:cNvPr id="44" name="Shape 34"/>
          <p:cNvSpPr/>
          <p:nvPr/>
        </p:nvSpPr>
        <p:spPr>
          <a:xfrm>
            <a:off x="761695" y="4828946"/>
            <a:ext cx="10668305" cy="1276502"/>
          </a:xfrm>
          <a:prstGeom prst="rect">
            <a:avLst/>
          </a:prstGeom>
          <a:solidFill>
            <a:srgbClr val="FFFFFF">
              <a:alpha val="85000"/>
            </a:srgbClr>
          </a:solidFill>
          <a:ln/>
        </p:spPr>
      </p:sp>
      <p:sp>
        <p:nvSpPr>
          <p:cNvPr id="45" name="Shape 35"/>
          <p:cNvSpPr/>
          <p:nvPr/>
        </p:nvSpPr>
        <p:spPr>
          <a:xfrm>
            <a:off x="761695" y="4828946"/>
            <a:ext cx="28346" cy="1276502"/>
          </a:xfrm>
          <a:prstGeom prst="rect">
            <a:avLst/>
          </a:prstGeom>
          <a:solidFill>
            <a:srgbClr val="8B5CF6"/>
          </a:solidFill>
          <a:ln/>
        </p:spPr>
      </p:sp>
      <p:sp>
        <p:nvSpPr>
          <p:cNvPr id="46" name="Text 36"/>
          <p:cNvSpPr txBox="1"/>
          <p:nvPr/>
        </p:nvSpPr>
        <p:spPr>
          <a:xfrm>
            <a:off x="905256" y="4943246"/>
            <a:ext cx="2410358" cy="191110"/>
          </a:xfrm>
          <a:prstGeom prst="rect">
            <a:avLst/>
          </a:prstGeom>
          <a:noFill/>
          <a:ln/>
        </p:spPr>
        <p:txBody>
          <a:bodyPr wrap="square" lIns="0" tIns="0" rIns="0" bIns="0" rtlCol="0" anchor="ctr"/>
          <a:lstStyle/>
          <a:p>
            <a:pPr algn="l" indent="0" marL="0">
              <a:buNone/>
            </a:pPr>
            <a:r>
              <a:rPr lang="en-US" sz="1200" b="1" dirty="0">
                <a:solidFill>
                  <a:srgbClr val="6D28D9"/>
                </a:solidFill>
                <a:latin typeface="Inter" pitchFamily="34" charset="0"/>
                <a:ea typeface="Inter" pitchFamily="34" charset="-122"/>
                <a:cs typeface="Inter" pitchFamily="34" charset="-120"/>
              </a:rPr>
              <a:t>未来技术路线：数据驱动智能内化</a:t>
            </a:r>
            <a:endParaRPr lang="en-US" sz="1200" dirty="0"/>
          </a:p>
        </p:txBody>
      </p:sp>
      <p:sp>
        <p:nvSpPr>
          <p:cNvPr id="47" name="Shape 37"/>
          <p:cNvSpPr/>
          <p:nvPr/>
        </p:nvSpPr>
        <p:spPr>
          <a:xfrm>
            <a:off x="905256" y="5229454"/>
            <a:ext cx="3400654" cy="780898"/>
          </a:xfrm>
          <a:prstGeom prst="roundRect">
            <a:avLst>
              <a:gd name="adj" fmla="val 5712"/>
            </a:avLst>
          </a:prstGeom>
          <a:solidFill>
            <a:srgbClr val="FFFFFF"/>
          </a:solidFill>
          <a:ln w="12700">
            <a:solidFill>
              <a:srgbClr val="F3F4F6"/>
            </a:solidFill>
            <a:prstDash val="solid"/>
          </a:ln>
        </p:spPr>
      </p:sp>
      <p:sp>
        <p:nvSpPr>
          <p:cNvPr id="48" name="Shape 38"/>
          <p:cNvSpPr/>
          <p:nvPr/>
        </p:nvSpPr>
        <p:spPr>
          <a:xfrm>
            <a:off x="4412894" y="5229454"/>
            <a:ext cx="3400654" cy="780898"/>
          </a:xfrm>
          <a:prstGeom prst="roundRect">
            <a:avLst>
              <a:gd name="adj" fmla="val 5712"/>
            </a:avLst>
          </a:prstGeom>
          <a:solidFill>
            <a:srgbClr val="FFFFFF"/>
          </a:solidFill>
          <a:ln w="12700">
            <a:solidFill>
              <a:srgbClr val="F3F4F6"/>
            </a:solidFill>
            <a:prstDash val="solid"/>
          </a:ln>
        </p:spPr>
      </p:sp>
      <p:sp>
        <p:nvSpPr>
          <p:cNvPr id="49" name="Shape 39"/>
          <p:cNvSpPr/>
          <p:nvPr/>
        </p:nvSpPr>
        <p:spPr>
          <a:xfrm>
            <a:off x="7921447" y="5229454"/>
            <a:ext cx="3400654" cy="780898"/>
          </a:xfrm>
          <a:prstGeom prst="roundRect">
            <a:avLst>
              <a:gd name="adj" fmla="val 5712"/>
            </a:avLst>
          </a:prstGeom>
          <a:solidFill>
            <a:srgbClr val="FFFFFF"/>
          </a:solidFill>
          <a:ln w="12700">
            <a:solidFill>
              <a:srgbClr val="F3F4F6"/>
            </a:solidFill>
            <a:prstDash val="solid"/>
          </a:ln>
        </p:spPr>
      </p:sp>
      <p:sp>
        <p:nvSpPr>
          <p:cNvPr id="50" name="Text 40"/>
          <p:cNvSpPr txBox="1"/>
          <p:nvPr/>
        </p:nvSpPr>
        <p:spPr>
          <a:xfrm>
            <a:off x="990295" y="5324551"/>
            <a:ext cx="1034186" cy="162763"/>
          </a:xfrm>
          <a:prstGeom prst="rect">
            <a:avLst/>
          </a:prstGeom>
          <a:noFill/>
          <a:ln/>
        </p:spPr>
        <p:txBody>
          <a:bodyPr wrap="square" lIns="0" tIns="0" rIns="0" bIns="0" rtlCol="0" anchor="ctr"/>
          <a:lstStyle/>
          <a:p>
            <a:pPr algn="l" indent="0" marL="0">
              <a:buNone/>
            </a:pPr>
            <a:r>
              <a:rPr lang="en-US" sz="1000" dirty="0">
                <a:solidFill>
                  <a:srgbClr val="7C3AED"/>
                </a:solidFill>
                <a:latin typeface="Inter" pitchFamily="34" charset="0"/>
                <a:ea typeface="Inter" pitchFamily="34" charset="-122"/>
                <a:cs typeface="Inter" pitchFamily="34" charset="-120"/>
              </a:rPr>
              <a:t>自监督学习流程</a:t>
            </a:r>
            <a:endParaRPr lang="en-US" sz="1000" dirty="0"/>
          </a:p>
        </p:txBody>
      </p:sp>
      <p:sp>
        <p:nvSpPr>
          <p:cNvPr id="51" name="Text 41"/>
          <p:cNvSpPr txBox="1"/>
          <p:nvPr/>
        </p:nvSpPr>
        <p:spPr>
          <a:xfrm>
            <a:off x="990295" y="5553151"/>
            <a:ext cx="3320186" cy="352958"/>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人类界面交互数据收集 → 观察与模仿学习 → 端到端训练 → 规则依赖消除 → 泛化能力提升</a:t>
            </a:r>
            <a:endParaRPr lang="en-US" sz="1000" dirty="0"/>
          </a:p>
        </p:txBody>
      </p:sp>
      <p:sp>
        <p:nvSpPr>
          <p:cNvPr id="52" name="Text 42"/>
          <p:cNvSpPr txBox="1"/>
          <p:nvPr/>
        </p:nvSpPr>
        <p:spPr>
          <a:xfrm>
            <a:off x="4498848" y="5324551"/>
            <a:ext cx="1300277" cy="162763"/>
          </a:xfrm>
          <a:prstGeom prst="rect">
            <a:avLst/>
          </a:prstGeom>
          <a:noFill/>
          <a:ln/>
        </p:spPr>
        <p:txBody>
          <a:bodyPr wrap="square" lIns="0" tIns="0" rIns="0" bIns="0" rtlCol="0" anchor="ctr"/>
          <a:lstStyle/>
          <a:p>
            <a:pPr algn="l" indent="0" marL="0">
              <a:buNone/>
            </a:pPr>
            <a:r>
              <a:rPr lang="en-US" sz="1000" dirty="0">
                <a:solidFill>
                  <a:srgbClr val="7C3AED"/>
                </a:solidFill>
                <a:latin typeface="Inter" pitchFamily="34" charset="0"/>
                <a:ea typeface="Inter" pitchFamily="34" charset="-122"/>
                <a:cs typeface="Inter" pitchFamily="34" charset="-120"/>
              </a:rPr>
              <a:t>内化的界面交互能力</a:t>
            </a:r>
            <a:endParaRPr lang="en-US" sz="1000" dirty="0"/>
          </a:p>
        </p:txBody>
      </p:sp>
      <p:sp>
        <p:nvSpPr>
          <p:cNvPr id="53" name="Text 43"/>
          <p:cNvSpPr txBox="1"/>
          <p:nvPr/>
        </p:nvSpPr>
        <p:spPr>
          <a:xfrm>
            <a:off x="4498848" y="5553151"/>
            <a:ext cx="3272638" cy="352958"/>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UI理解与操作无需分解 → 理解-规划-执行流程整合 → 模型参数直接编码 → 外部工程依赖降低</a:t>
            </a:r>
            <a:endParaRPr lang="en-US" sz="1000" dirty="0"/>
          </a:p>
        </p:txBody>
      </p:sp>
      <p:sp>
        <p:nvSpPr>
          <p:cNvPr id="54" name="Text 44"/>
          <p:cNvSpPr txBox="1"/>
          <p:nvPr/>
        </p:nvSpPr>
        <p:spPr>
          <a:xfrm>
            <a:off x="8007401" y="5324551"/>
            <a:ext cx="900684" cy="162763"/>
          </a:xfrm>
          <a:prstGeom prst="rect">
            <a:avLst/>
          </a:prstGeom>
          <a:noFill/>
          <a:ln/>
        </p:spPr>
        <p:txBody>
          <a:bodyPr wrap="square" lIns="0" tIns="0" rIns="0" bIns="0" rtlCol="0" anchor="ctr"/>
          <a:lstStyle/>
          <a:p>
            <a:pPr algn="l" indent="0" marL="0">
              <a:buNone/>
            </a:pPr>
            <a:r>
              <a:rPr lang="en-US" sz="1000" dirty="0">
                <a:solidFill>
                  <a:srgbClr val="7C3AED"/>
                </a:solidFill>
                <a:latin typeface="Inter" pitchFamily="34" charset="0"/>
                <a:ea typeface="Inter" pitchFamily="34" charset="-122"/>
                <a:cs typeface="Inter" pitchFamily="34" charset="-120"/>
              </a:rPr>
              <a:t>关键技术挑战</a:t>
            </a:r>
            <a:endParaRPr lang="en-US" sz="1000" dirty="0"/>
          </a:p>
        </p:txBody>
      </p:sp>
      <p:sp>
        <p:nvSpPr>
          <p:cNvPr id="55" name="Text 45"/>
          <p:cNvSpPr txBox="1"/>
          <p:nvPr/>
        </p:nvSpPr>
        <p:spPr>
          <a:xfrm>
            <a:off x="8007401" y="5553151"/>
            <a:ext cx="3225089" cy="352958"/>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大规模数据需求 → 训练资源密集 → 安全边界确保 → 流畅交互体验保证 → 多界面兼容性</a:t>
            </a:r>
            <a:endParaRPr lang="en-US" sz="1000" dirty="0"/>
          </a:p>
        </p:txBody>
      </p:sp>
      <p:sp>
        <p:nvSpPr>
          <p:cNvPr id="56" name="Text 46"/>
          <p:cNvSpPr txBox="1"/>
          <p:nvPr/>
        </p:nvSpPr>
        <p:spPr>
          <a:xfrm>
            <a:off x="875995" y="352044"/>
            <a:ext cx="4295851"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Computer Use：AI操作界面的核心能力</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914400" y="381305"/>
            <a:ext cx="10362895" cy="905256"/>
          </a:xfrm>
          <a:prstGeom prst="roundRect">
            <a:avLst>
              <a:gd name="adj" fmla="val 6380"/>
            </a:avLst>
          </a:prstGeom>
          <a:solidFill>
            <a:srgbClr val="FFFFFF">
              <a:alpha val="85000"/>
            </a:srgbClr>
          </a:solidFill>
          <a:ln/>
        </p:spPr>
      </p:sp>
      <p:sp>
        <p:nvSpPr>
          <p:cNvPr id="4" name="Shape 1"/>
          <p:cNvSpPr/>
          <p:nvPr/>
        </p:nvSpPr>
        <p:spPr>
          <a:xfrm>
            <a:off x="1009498" y="857707"/>
            <a:ext cx="571500" cy="28346"/>
          </a:xfrm>
          <a:prstGeom prst="rect">
            <a:avLst/>
          </a:prstGeom>
          <a:solidFill>
            <a:srgbClr val="2563EB"/>
          </a:solidFill>
          <a:ln/>
        </p:spPr>
      </p:sp>
      <p:sp>
        <p:nvSpPr>
          <p:cNvPr id="5" name="Text 2"/>
          <p:cNvSpPr txBox="1"/>
          <p:nvPr/>
        </p:nvSpPr>
        <p:spPr>
          <a:xfrm>
            <a:off x="1009498" y="972007"/>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计算机交互技术的实现方案与商业价值</a:t>
            </a:r>
            <a:endParaRPr lang="en-US" sz="1000" dirty="0"/>
          </a:p>
        </p:txBody>
      </p:sp>
      <p:sp>
        <p:nvSpPr>
          <p:cNvPr id="6" name="Shape 3"/>
          <p:cNvSpPr/>
          <p:nvPr/>
        </p:nvSpPr>
        <p:spPr>
          <a:xfrm>
            <a:off x="914400" y="1419149"/>
            <a:ext cx="5067605" cy="666598"/>
          </a:xfrm>
          <a:prstGeom prst="roundRect">
            <a:avLst>
              <a:gd name="adj" fmla="val 15677"/>
            </a:avLst>
          </a:prstGeom>
          <a:solidFill>
            <a:srgbClr val="EFF6FF">
              <a:alpha val="85000"/>
            </a:srgbClr>
          </a:solidFill>
          <a:ln w="12700">
            <a:solidFill>
              <a:srgbClr val="DBEAFE"/>
            </a:solidFill>
            <a:prstDash val="solid"/>
          </a:ln>
        </p:spPr>
      </p:sp>
      <p:pic>
        <p:nvPicPr>
          <p:cNvPr id="7" name="Image 1" descr="preencoded.png">    </p:cNvPr>
          <p:cNvPicPr>
            <a:picLocks noChangeAspect="1"/>
          </p:cNvPicPr>
          <p:nvPr/>
        </p:nvPicPr>
        <p:blipFill>
          <a:blip r:embed="rId2"/>
          <a:srcRect l="0" r="0" t="0" b="0"/>
          <a:stretch/>
        </p:blipFill>
        <p:spPr>
          <a:xfrm>
            <a:off x="1037844" y="1580998"/>
            <a:ext cx="152705" cy="152705"/>
          </a:xfrm>
          <a:prstGeom prst="rect">
            <a:avLst/>
          </a:prstGeom>
        </p:spPr>
      </p:pic>
      <p:sp>
        <p:nvSpPr>
          <p:cNvPr id="8" name="Text 4"/>
          <p:cNvSpPr txBox="1"/>
          <p:nvPr/>
        </p:nvSpPr>
        <p:spPr>
          <a:xfrm>
            <a:off x="1266444" y="1543507"/>
            <a:ext cx="1648663" cy="22860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主要供应商与实现方案</a:t>
            </a:r>
            <a:endParaRPr lang="en-US" sz="1200" dirty="0"/>
          </a:p>
        </p:txBody>
      </p:sp>
      <p:sp>
        <p:nvSpPr>
          <p:cNvPr id="9" name="Text 5"/>
          <p:cNvSpPr txBox="1"/>
          <p:nvPr/>
        </p:nvSpPr>
        <p:spPr>
          <a:xfrm>
            <a:off x="1037844" y="1809598"/>
            <a:ext cx="1819656"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AI操控计算机界面 • 关键实现技术</a:t>
            </a:r>
            <a:endParaRPr lang="en-US" sz="900" dirty="0"/>
          </a:p>
        </p:txBody>
      </p:sp>
      <p:sp>
        <p:nvSpPr>
          <p:cNvPr id="10" name="Shape 6"/>
          <p:cNvSpPr/>
          <p:nvPr/>
        </p:nvSpPr>
        <p:spPr>
          <a:xfrm>
            <a:off x="914400" y="2200046"/>
            <a:ext cx="5067605" cy="619049"/>
          </a:xfrm>
          <a:prstGeom prst="roundRect">
            <a:avLst>
              <a:gd name="adj" fmla="val 13635"/>
            </a:avLst>
          </a:prstGeom>
          <a:solidFill>
            <a:srgbClr val="FFFFFF">
              <a:alpha val="85000"/>
            </a:srgbClr>
          </a:solidFill>
          <a:ln/>
        </p:spPr>
      </p:sp>
      <p:sp>
        <p:nvSpPr>
          <p:cNvPr id="11" name="Text 7"/>
          <p:cNvSpPr txBox="1"/>
          <p:nvPr/>
        </p:nvSpPr>
        <p:spPr>
          <a:xfrm>
            <a:off x="1009498" y="2326234"/>
            <a:ext cx="1034186"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Computer Use</a:t>
            </a:r>
            <a:endParaRPr lang="en-US" sz="1000" dirty="0"/>
          </a:p>
        </p:txBody>
      </p:sp>
      <p:sp>
        <p:nvSpPr>
          <p:cNvPr id="12" name="Shape 8"/>
          <p:cNvSpPr/>
          <p:nvPr/>
        </p:nvSpPr>
        <p:spPr>
          <a:xfrm>
            <a:off x="4867351" y="2314346"/>
            <a:ext cx="533095" cy="200254"/>
          </a:xfrm>
          <a:prstGeom prst="roundRect">
            <a:avLst>
              <a:gd name="adj" fmla="val 260926"/>
            </a:avLst>
          </a:prstGeom>
          <a:solidFill>
            <a:srgbClr val="2563EB">
              <a:alpha val="10000"/>
            </a:srgbClr>
          </a:solidFill>
          <a:ln/>
        </p:spPr>
      </p:sp>
      <p:sp>
        <p:nvSpPr>
          <p:cNvPr id="13" name="Text 9"/>
          <p:cNvSpPr txBox="1"/>
          <p:nvPr/>
        </p:nvSpPr>
        <p:spPr>
          <a:xfrm>
            <a:off x="4924044" y="2343607"/>
            <a:ext cx="498348" cy="133502"/>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标准协议</a:t>
            </a:r>
            <a:endParaRPr lang="en-US" sz="800" dirty="0"/>
          </a:p>
        </p:txBody>
      </p:sp>
      <p:sp>
        <p:nvSpPr>
          <p:cNvPr id="14" name="Shape 10"/>
          <p:cNvSpPr/>
          <p:nvPr/>
        </p:nvSpPr>
        <p:spPr>
          <a:xfrm>
            <a:off x="5438851" y="2314346"/>
            <a:ext cx="428854" cy="200254"/>
          </a:xfrm>
          <a:prstGeom prst="roundRect">
            <a:avLst>
              <a:gd name="adj" fmla="val 260926"/>
            </a:avLst>
          </a:prstGeom>
          <a:solidFill>
            <a:srgbClr val="2563EB">
              <a:alpha val="10000"/>
            </a:srgbClr>
          </a:solidFill>
          <a:ln/>
        </p:spPr>
      </p:sp>
      <p:sp>
        <p:nvSpPr>
          <p:cNvPr id="15" name="Text 11"/>
          <p:cNvSpPr txBox="1"/>
          <p:nvPr/>
        </p:nvSpPr>
        <p:spPr>
          <a:xfrm>
            <a:off x="5495544" y="2343607"/>
            <a:ext cx="393192" cy="133502"/>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开放式</a:t>
            </a:r>
            <a:endParaRPr lang="en-US" sz="800" dirty="0"/>
          </a:p>
        </p:txBody>
      </p:sp>
      <p:sp>
        <p:nvSpPr>
          <p:cNvPr id="16" name="Text 12"/>
          <p:cNvSpPr txBox="1"/>
          <p:nvPr/>
        </p:nvSpPr>
        <p:spPr>
          <a:xfrm>
            <a:off x="1009498" y="2566721"/>
            <a:ext cx="3934663"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AI操控计算机界面标准 → 跨平台适配 → 多接入点支持 → 界面操作通用接口</a:t>
            </a:r>
            <a:endParaRPr lang="en-US" sz="900" dirty="0"/>
          </a:p>
        </p:txBody>
      </p:sp>
      <p:sp>
        <p:nvSpPr>
          <p:cNvPr id="17" name="Shape 13"/>
          <p:cNvSpPr/>
          <p:nvPr/>
        </p:nvSpPr>
        <p:spPr>
          <a:xfrm>
            <a:off x="914400" y="2890418"/>
            <a:ext cx="5067605" cy="619049"/>
          </a:xfrm>
          <a:prstGeom prst="roundRect">
            <a:avLst>
              <a:gd name="adj" fmla="val 13635"/>
            </a:avLst>
          </a:prstGeom>
          <a:solidFill>
            <a:srgbClr val="FFFFFF">
              <a:alpha val="85000"/>
            </a:srgbClr>
          </a:solidFill>
          <a:ln/>
        </p:spPr>
      </p:sp>
      <p:sp>
        <p:nvSpPr>
          <p:cNvPr id="18" name="Text 14"/>
          <p:cNvSpPr txBox="1"/>
          <p:nvPr/>
        </p:nvSpPr>
        <p:spPr>
          <a:xfrm>
            <a:off x="1009498" y="3016606"/>
            <a:ext cx="1062533"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Anthropic CUA</a:t>
            </a:r>
            <a:endParaRPr lang="en-US" sz="1000" dirty="0"/>
          </a:p>
        </p:txBody>
      </p:sp>
      <p:sp>
        <p:nvSpPr>
          <p:cNvPr id="19" name="Shape 15"/>
          <p:cNvSpPr/>
          <p:nvPr/>
        </p:nvSpPr>
        <p:spPr>
          <a:xfrm>
            <a:off x="4833518" y="3004718"/>
            <a:ext cx="533095" cy="200254"/>
          </a:xfrm>
          <a:prstGeom prst="roundRect">
            <a:avLst>
              <a:gd name="adj" fmla="val 260926"/>
            </a:avLst>
          </a:prstGeom>
          <a:solidFill>
            <a:srgbClr val="2563EB">
              <a:alpha val="10000"/>
            </a:srgbClr>
          </a:solidFill>
          <a:ln/>
        </p:spPr>
      </p:sp>
      <p:sp>
        <p:nvSpPr>
          <p:cNvPr id="20" name="Text 16"/>
          <p:cNvSpPr txBox="1"/>
          <p:nvPr/>
        </p:nvSpPr>
        <p:spPr>
          <a:xfrm>
            <a:off x="4891126" y="3033979"/>
            <a:ext cx="498348" cy="133502"/>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商业实现</a:t>
            </a:r>
            <a:endParaRPr lang="en-US" sz="800" dirty="0"/>
          </a:p>
        </p:txBody>
      </p:sp>
      <p:sp>
        <p:nvSpPr>
          <p:cNvPr id="21" name="Shape 17"/>
          <p:cNvSpPr/>
          <p:nvPr/>
        </p:nvSpPr>
        <p:spPr>
          <a:xfrm>
            <a:off x="5405018" y="3004718"/>
            <a:ext cx="466344" cy="200254"/>
          </a:xfrm>
          <a:prstGeom prst="roundRect">
            <a:avLst>
              <a:gd name="adj" fmla="val 260926"/>
            </a:avLst>
          </a:prstGeom>
          <a:solidFill>
            <a:srgbClr val="2563EB">
              <a:alpha val="10000"/>
            </a:srgbClr>
          </a:solidFill>
          <a:ln/>
        </p:spPr>
      </p:sp>
      <p:sp>
        <p:nvSpPr>
          <p:cNvPr id="22" name="Text 18"/>
          <p:cNvSpPr txBox="1"/>
          <p:nvPr/>
        </p:nvSpPr>
        <p:spPr>
          <a:xfrm>
            <a:off x="5462626" y="3033979"/>
            <a:ext cx="431597" cy="133502"/>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Claude</a:t>
            </a:r>
            <a:endParaRPr lang="en-US" sz="800" dirty="0"/>
          </a:p>
        </p:txBody>
      </p:sp>
      <p:sp>
        <p:nvSpPr>
          <p:cNvPr id="23" name="Text 19"/>
          <p:cNvSpPr txBox="1"/>
          <p:nvPr/>
        </p:nvSpPr>
        <p:spPr>
          <a:xfrm>
            <a:off x="1009498" y="3258007"/>
            <a:ext cx="46680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Anthropic专有实现 → 沙箱环境 → 设计为安全交互 → Claude 3全系列支持 → 结构化输出</a:t>
            </a:r>
            <a:endParaRPr lang="en-US" sz="900" dirty="0"/>
          </a:p>
        </p:txBody>
      </p:sp>
      <p:sp>
        <p:nvSpPr>
          <p:cNvPr id="24" name="Shape 20"/>
          <p:cNvSpPr/>
          <p:nvPr/>
        </p:nvSpPr>
        <p:spPr>
          <a:xfrm>
            <a:off x="914400" y="3581705"/>
            <a:ext cx="5067605" cy="771754"/>
          </a:xfrm>
          <a:prstGeom prst="roundRect">
            <a:avLst>
              <a:gd name="adj" fmla="val 8777"/>
            </a:avLst>
          </a:prstGeom>
          <a:solidFill>
            <a:srgbClr val="FFFFFF">
              <a:alpha val="85000"/>
            </a:srgbClr>
          </a:solidFill>
          <a:ln/>
        </p:spPr>
      </p:sp>
      <p:sp>
        <p:nvSpPr>
          <p:cNvPr id="25" name="Text 21"/>
          <p:cNvSpPr txBox="1"/>
          <p:nvPr/>
        </p:nvSpPr>
        <p:spPr>
          <a:xfrm>
            <a:off x="1009498" y="3707892"/>
            <a:ext cx="795528"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Playwright</a:t>
            </a:r>
            <a:endParaRPr lang="en-US" sz="1000" dirty="0"/>
          </a:p>
        </p:txBody>
      </p:sp>
      <p:sp>
        <p:nvSpPr>
          <p:cNvPr id="26" name="Shape 22"/>
          <p:cNvSpPr/>
          <p:nvPr/>
        </p:nvSpPr>
        <p:spPr>
          <a:xfrm>
            <a:off x="4853635" y="3696005"/>
            <a:ext cx="657454" cy="200254"/>
          </a:xfrm>
          <a:prstGeom prst="roundRect">
            <a:avLst>
              <a:gd name="adj" fmla="val 260926"/>
            </a:avLst>
          </a:prstGeom>
          <a:solidFill>
            <a:srgbClr val="2563EB">
              <a:alpha val="10000"/>
            </a:srgbClr>
          </a:solidFill>
          <a:ln/>
        </p:spPr>
      </p:sp>
      <p:sp>
        <p:nvSpPr>
          <p:cNvPr id="27" name="Text 23"/>
          <p:cNvSpPr txBox="1"/>
          <p:nvPr/>
        </p:nvSpPr>
        <p:spPr>
          <a:xfrm>
            <a:off x="4910328" y="3724351"/>
            <a:ext cx="621792" cy="133502"/>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Web自动化</a:t>
            </a:r>
            <a:endParaRPr lang="en-US" sz="800" dirty="0"/>
          </a:p>
        </p:txBody>
      </p:sp>
      <p:sp>
        <p:nvSpPr>
          <p:cNvPr id="28" name="Shape 24"/>
          <p:cNvSpPr/>
          <p:nvPr/>
        </p:nvSpPr>
        <p:spPr>
          <a:xfrm>
            <a:off x="5544007" y="3696005"/>
            <a:ext cx="323698" cy="200254"/>
          </a:xfrm>
          <a:prstGeom prst="roundRect">
            <a:avLst>
              <a:gd name="adj" fmla="val 260926"/>
            </a:avLst>
          </a:prstGeom>
          <a:solidFill>
            <a:srgbClr val="2563EB">
              <a:alpha val="10000"/>
            </a:srgbClr>
          </a:solidFill>
          <a:ln/>
        </p:spPr>
      </p:sp>
      <p:sp>
        <p:nvSpPr>
          <p:cNvPr id="29" name="Text 25"/>
          <p:cNvSpPr txBox="1"/>
          <p:nvPr/>
        </p:nvSpPr>
        <p:spPr>
          <a:xfrm>
            <a:off x="5600700" y="3724351"/>
            <a:ext cx="288950" cy="133502"/>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开源</a:t>
            </a:r>
            <a:endParaRPr lang="en-US" sz="800" dirty="0"/>
          </a:p>
        </p:txBody>
      </p:sp>
      <p:sp>
        <p:nvSpPr>
          <p:cNvPr id="30" name="Text 26"/>
          <p:cNvSpPr txBox="1"/>
          <p:nvPr/>
        </p:nvSpPr>
        <p:spPr>
          <a:xfrm>
            <a:off x="1009498" y="3948379"/>
            <a:ext cx="4963363"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网页浏览器自动化框架 → 跨浏览器支持 → 可靠DOM操作 → AI与自动化集成基础 → 强大调试工具</a:t>
            </a:r>
            <a:endParaRPr lang="en-US" sz="900" dirty="0"/>
          </a:p>
        </p:txBody>
      </p:sp>
      <p:sp>
        <p:nvSpPr>
          <p:cNvPr id="31" name="Shape 27"/>
          <p:cNvSpPr/>
          <p:nvPr/>
        </p:nvSpPr>
        <p:spPr>
          <a:xfrm>
            <a:off x="914400" y="4424782"/>
            <a:ext cx="5067605" cy="619049"/>
          </a:xfrm>
          <a:prstGeom prst="roundRect">
            <a:avLst>
              <a:gd name="adj" fmla="val 13635"/>
            </a:avLst>
          </a:prstGeom>
          <a:solidFill>
            <a:srgbClr val="FFFFFF">
              <a:alpha val="85000"/>
            </a:srgbClr>
          </a:solidFill>
          <a:ln/>
        </p:spPr>
      </p:sp>
      <p:sp>
        <p:nvSpPr>
          <p:cNvPr id="32" name="Text 28"/>
          <p:cNvSpPr txBox="1"/>
          <p:nvPr/>
        </p:nvSpPr>
        <p:spPr>
          <a:xfrm>
            <a:off x="1009498" y="4550969"/>
            <a:ext cx="900684"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自研开源方案</a:t>
            </a:r>
            <a:endParaRPr lang="en-US" sz="1000" dirty="0"/>
          </a:p>
        </p:txBody>
      </p:sp>
      <p:sp>
        <p:nvSpPr>
          <p:cNvPr id="33" name="Shape 29"/>
          <p:cNvSpPr/>
          <p:nvPr/>
        </p:nvSpPr>
        <p:spPr>
          <a:xfrm>
            <a:off x="4867351" y="4539082"/>
            <a:ext cx="533095" cy="200254"/>
          </a:xfrm>
          <a:prstGeom prst="roundRect">
            <a:avLst>
              <a:gd name="adj" fmla="val 260926"/>
            </a:avLst>
          </a:prstGeom>
          <a:solidFill>
            <a:srgbClr val="2563EB">
              <a:alpha val="10000"/>
            </a:srgbClr>
          </a:solidFill>
          <a:ln/>
        </p:spPr>
      </p:sp>
      <p:sp>
        <p:nvSpPr>
          <p:cNvPr id="34" name="Text 30"/>
          <p:cNvSpPr txBox="1"/>
          <p:nvPr/>
        </p:nvSpPr>
        <p:spPr>
          <a:xfrm>
            <a:off x="4924044" y="4567428"/>
            <a:ext cx="498348" cy="133502"/>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自主可控</a:t>
            </a:r>
            <a:endParaRPr lang="en-US" sz="800" dirty="0"/>
          </a:p>
        </p:txBody>
      </p:sp>
      <p:sp>
        <p:nvSpPr>
          <p:cNvPr id="35" name="Shape 31"/>
          <p:cNvSpPr/>
          <p:nvPr/>
        </p:nvSpPr>
        <p:spPr>
          <a:xfrm>
            <a:off x="5438851" y="4539082"/>
            <a:ext cx="428854" cy="200254"/>
          </a:xfrm>
          <a:prstGeom prst="roundRect">
            <a:avLst>
              <a:gd name="adj" fmla="val 260926"/>
            </a:avLst>
          </a:prstGeom>
          <a:solidFill>
            <a:srgbClr val="2563EB">
              <a:alpha val="10000"/>
            </a:srgbClr>
          </a:solidFill>
          <a:ln/>
        </p:spPr>
      </p:sp>
      <p:sp>
        <p:nvSpPr>
          <p:cNvPr id="36" name="Text 32"/>
          <p:cNvSpPr txBox="1"/>
          <p:nvPr/>
        </p:nvSpPr>
        <p:spPr>
          <a:xfrm>
            <a:off x="5495544" y="4567428"/>
            <a:ext cx="393192" cy="133502"/>
          </a:xfrm>
          <a:prstGeom prst="rect">
            <a:avLst/>
          </a:prstGeom>
          <a:noFill/>
          <a:ln/>
        </p:spPr>
        <p:txBody>
          <a:bodyPr wrap="square" lIns="0" tIns="0" rIns="0" bIns="0" rtlCol="0" anchor="ctr"/>
          <a:lstStyle/>
          <a:p>
            <a:pPr algn="l" indent="0" marL="0">
              <a:buNone/>
            </a:pPr>
            <a:r>
              <a:rPr lang="en-US" sz="800" dirty="0">
                <a:solidFill>
                  <a:srgbClr val="111827"/>
                </a:solidFill>
                <a:latin typeface="Inter" pitchFamily="34" charset="0"/>
                <a:ea typeface="Inter" pitchFamily="34" charset="-122"/>
                <a:cs typeface="Inter" pitchFamily="34" charset="-120"/>
              </a:rPr>
              <a:t>定制化</a:t>
            </a:r>
            <a:endParaRPr lang="en-US" sz="800" dirty="0"/>
          </a:p>
        </p:txBody>
      </p:sp>
      <p:sp>
        <p:nvSpPr>
          <p:cNvPr id="37" name="Text 33"/>
          <p:cNvSpPr txBox="1"/>
          <p:nvPr/>
        </p:nvSpPr>
        <p:spPr>
          <a:xfrm>
            <a:off x="1009498" y="4791456"/>
            <a:ext cx="4696358"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基于开源组件 → 定制化界面交互 → 降低依赖风险 → 垂直场景专用优化 → 私有化部署支持</a:t>
            </a:r>
            <a:endParaRPr lang="en-US" sz="900" dirty="0"/>
          </a:p>
        </p:txBody>
      </p:sp>
      <p:sp>
        <p:nvSpPr>
          <p:cNvPr id="38" name="Shape 34"/>
          <p:cNvSpPr/>
          <p:nvPr/>
        </p:nvSpPr>
        <p:spPr>
          <a:xfrm>
            <a:off x="914400" y="5152644"/>
            <a:ext cx="5067605" cy="1047902"/>
          </a:xfrm>
          <a:prstGeom prst="roundRect">
            <a:avLst>
              <a:gd name="adj" fmla="val 6346"/>
            </a:avLst>
          </a:prstGeom>
          <a:solidFill>
            <a:srgbClr val="EFF6FF">
              <a:alpha val="85000"/>
            </a:srgbClr>
          </a:solidFill>
          <a:ln w="12700">
            <a:solidFill>
              <a:srgbClr val="DBEAFE"/>
            </a:solidFill>
            <a:prstDash val="solid"/>
          </a:ln>
        </p:spPr>
      </p:sp>
      <p:sp>
        <p:nvSpPr>
          <p:cNvPr id="39" name="Text 35"/>
          <p:cNvSpPr txBox="1"/>
          <p:nvPr/>
        </p:nvSpPr>
        <p:spPr>
          <a:xfrm>
            <a:off x="1037844" y="5286146"/>
            <a:ext cx="900684"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技术路径对比</a:t>
            </a:r>
            <a:endParaRPr lang="en-US" sz="1000" dirty="0"/>
          </a:p>
        </p:txBody>
      </p:sp>
      <p:sp>
        <p:nvSpPr>
          <p:cNvPr id="40" name="Shape 36"/>
          <p:cNvSpPr/>
          <p:nvPr/>
        </p:nvSpPr>
        <p:spPr>
          <a:xfrm>
            <a:off x="1037844" y="5544007"/>
            <a:ext cx="228600" cy="228600"/>
          </a:xfrm>
          <a:prstGeom prst="ellipse">
            <a:avLst/>
          </a:prstGeom>
          <a:solidFill>
            <a:srgbClr val="DBEAFE"/>
          </a:solidFill>
          <a:ln/>
        </p:spPr>
      </p:sp>
      <p:pic>
        <p:nvPicPr>
          <p:cNvPr id="41" name="Image 2" descr="preencoded.png">    </p:cNvPr>
          <p:cNvPicPr>
            <a:picLocks noChangeAspect="1"/>
          </p:cNvPicPr>
          <p:nvPr/>
        </p:nvPicPr>
        <p:blipFill>
          <a:blip r:embed="rId3"/>
          <a:srcRect l="0" r="0" t="0" b="0"/>
          <a:stretch/>
        </p:blipFill>
        <p:spPr>
          <a:xfrm>
            <a:off x="1095451" y="5600700"/>
            <a:ext cx="114300" cy="114300"/>
          </a:xfrm>
          <a:prstGeom prst="rect">
            <a:avLst/>
          </a:prstGeom>
        </p:spPr>
      </p:pic>
      <p:sp>
        <p:nvSpPr>
          <p:cNvPr id="42" name="Text 37"/>
          <p:cNvSpPr txBox="1"/>
          <p:nvPr/>
        </p:nvSpPr>
        <p:spPr>
          <a:xfrm>
            <a:off x="1343254" y="5581498"/>
            <a:ext cx="1133856"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商业API → 快速实现</a:t>
            </a:r>
            <a:endParaRPr lang="en-US" sz="900" dirty="0"/>
          </a:p>
        </p:txBody>
      </p:sp>
      <p:sp>
        <p:nvSpPr>
          <p:cNvPr id="43" name="Shape 38"/>
          <p:cNvSpPr/>
          <p:nvPr/>
        </p:nvSpPr>
        <p:spPr>
          <a:xfrm>
            <a:off x="3486607" y="5544007"/>
            <a:ext cx="228600" cy="228600"/>
          </a:xfrm>
          <a:prstGeom prst="ellipse">
            <a:avLst/>
          </a:prstGeom>
          <a:solidFill>
            <a:srgbClr val="D1FAE5"/>
          </a:solidFill>
          <a:ln/>
        </p:spPr>
      </p:sp>
      <p:pic>
        <p:nvPicPr>
          <p:cNvPr id="44" name="Image 3" descr="preencoded.png">    </p:cNvPr>
          <p:cNvPicPr>
            <a:picLocks noChangeAspect="1"/>
          </p:cNvPicPr>
          <p:nvPr/>
        </p:nvPicPr>
        <p:blipFill>
          <a:blip r:embed="rId4"/>
          <a:srcRect l="-2571" r="-2571" t="0" b="0"/>
          <a:stretch/>
        </p:blipFill>
        <p:spPr>
          <a:xfrm>
            <a:off x="3547872" y="5600700"/>
            <a:ext cx="105156" cy="114300"/>
          </a:xfrm>
          <a:prstGeom prst="rect">
            <a:avLst/>
          </a:prstGeom>
        </p:spPr>
      </p:pic>
      <p:sp>
        <p:nvSpPr>
          <p:cNvPr id="45" name="Text 39"/>
          <p:cNvSpPr txBox="1"/>
          <p:nvPr/>
        </p:nvSpPr>
        <p:spPr>
          <a:xfrm>
            <a:off x="3791102" y="5581498"/>
            <a:ext cx="11814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开源方案 → 灵活定制</a:t>
            </a:r>
            <a:endParaRPr lang="en-US" sz="900" dirty="0"/>
          </a:p>
        </p:txBody>
      </p:sp>
      <p:sp>
        <p:nvSpPr>
          <p:cNvPr id="46" name="Shape 40"/>
          <p:cNvSpPr/>
          <p:nvPr/>
        </p:nvSpPr>
        <p:spPr>
          <a:xfrm>
            <a:off x="1037844" y="5848502"/>
            <a:ext cx="228600" cy="228600"/>
          </a:xfrm>
          <a:prstGeom prst="ellipse">
            <a:avLst/>
          </a:prstGeom>
          <a:solidFill>
            <a:srgbClr val="EDE9FE"/>
          </a:solidFill>
          <a:ln/>
        </p:spPr>
      </p:sp>
      <p:pic>
        <p:nvPicPr>
          <p:cNvPr id="47" name="Image 4" descr="preencoded.png">    </p:cNvPr>
          <p:cNvPicPr>
            <a:picLocks noChangeAspect="1"/>
          </p:cNvPicPr>
          <p:nvPr/>
        </p:nvPicPr>
        <p:blipFill>
          <a:blip r:embed="rId5"/>
          <a:srcRect l="-2571" r="-2571" t="0" b="0"/>
          <a:stretch/>
        </p:blipFill>
        <p:spPr>
          <a:xfrm>
            <a:off x="1100023" y="5905195"/>
            <a:ext cx="105156" cy="114300"/>
          </a:xfrm>
          <a:prstGeom prst="rect">
            <a:avLst/>
          </a:prstGeom>
        </p:spPr>
      </p:pic>
      <p:sp>
        <p:nvSpPr>
          <p:cNvPr id="48" name="Text 41"/>
          <p:cNvSpPr txBox="1"/>
          <p:nvPr/>
        </p:nvSpPr>
        <p:spPr>
          <a:xfrm>
            <a:off x="1343254" y="5886907"/>
            <a:ext cx="11814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隐私敏感 → 本地实现</a:t>
            </a:r>
            <a:endParaRPr lang="en-US" sz="900" dirty="0"/>
          </a:p>
        </p:txBody>
      </p:sp>
      <p:sp>
        <p:nvSpPr>
          <p:cNvPr id="49" name="Shape 42"/>
          <p:cNvSpPr/>
          <p:nvPr/>
        </p:nvSpPr>
        <p:spPr>
          <a:xfrm>
            <a:off x="3486607" y="5848502"/>
            <a:ext cx="228600" cy="228600"/>
          </a:xfrm>
          <a:prstGeom prst="ellipse">
            <a:avLst/>
          </a:prstGeom>
          <a:solidFill>
            <a:srgbClr val="FCE7F3"/>
          </a:solidFill>
          <a:ln/>
        </p:spPr>
      </p:sp>
      <p:pic>
        <p:nvPicPr>
          <p:cNvPr id="50" name="Image 5" descr="preencoded.png">    </p:cNvPr>
          <p:cNvPicPr>
            <a:picLocks noChangeAspect="1"/>
          </p:cNvPicPr>
          <p:nvPr/>
        </p:nvPicPr>
        <p:blipFill>
          <a:blip r:embed="rId6"/>
          <a:srcRect l="0" r="0" t="0" b="0"/>
          <a:stretch/>
        </p:blipFill>
        <p:spPr>
          <a:xfrm>
            <a:off x="3543300" y="5905195"/>
            <a:ext cx="114300" cy="114300"/>
          </a:xfrm>
          <a:prstGeom prst="rect">
            <a:avLst/>
          </a:prstGeom>
        </p:spPr>
      </p:pic>
      <p:sp>
        <p:nvSpPr>
          <p:cNvPr id="51" name="Text 43"/>
          <p:cNvSpPr txBox="1"/>
          <p:nvPr/>
        </p:nvSpPr>
        <p:spPr>
          <a:xfrm>
            <a:off x="3791102" y="5886907"/>
            <a:ext cx="11814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混合架构 → 平衡方案</a:t>
            </a:r>
            <a:endParaRPr lang="en-US" sz="900" dirty="0"/>
          </a:p>
        </p:txBody>
      </p:sp>
      <p:sp>
        <p:nvSpPr>
          <p:cNvPr id="52" name="Shape 44"/>
          <p:cNvSpPr/>
          <p:nvPr/>
        </p:nvSpPr>
        <p:spPr>
          <a:xfrm>
            <a:off x="6210605" y="1419149"/>
            <a:ext cx="5067605" cy="666598"/>
          </a:xfrm>
          <a:prstGeom prst="roundRect">
            <a:avLst>
              <a:gd name="adj" fmla="val 15677"/>
            </a:avLst>
          </a:prstGeom>
          <a:solidFill>
            <a:srgbClr val="EFF6FF">
              <a:alpha val="85000"/>
            </a:srgbClr>
          </a:solidFill>
          <a:ln w="12700">
            <a:solidFill>
              <a:srgbClr val="DBEAFE"/>
            </a:solidFill>
            <a:prstDash val="solid"/>
          </a:ln>
        </p:spPr>
      </p:sp>
      <p:pic>
        <p:nvPicPr>
          <p:cNvPr id="53" name="Image 6" descr="preencoded.png">    </p:cNvPr>
          <p:cNvPicPr>
            <a:picLocks noChangeAspect="1"/>
          </p:cNvPicPr>
          <p:nvPr/>
        </p:nvPicPr>
        <p:blipFill>
          <a:blip r:embed="rId7"/>
          <a:srcRect l="-33" r="-33" t="0" b="0"/>
          <a:stretch/>
        </p:blipFill>
        <p:spPr>
          <a:xfrm>
            <a:off x="6334049" y="1580998"/>
            <a:ext cx="171907" cy="152705"/>
          </a:xfrm>
          <a:prstGeom prst="rect">
            <a:avLst/>
          </a:prstGeom>
        </p:spPr>
      </p:pic>
      <p:sp>
        <p:nvSpPr>
          <p:cNvPr id="54" name="Text 45"/>
          <p:cNvSpPr txBox="1"/>
          <p:nvPr/>
        </p:nvSpPr>
        <p:spPr>
          <a:xfrm>
            <a:off x="6581851" y="1543507"/>
            <a:ext cx="1828800" cy="22860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Computer Use 应用案例</a:t>
            </a:r>
            <a:endParaRPr lang="en-US" sz="1200" dirty="0"/>
          </a:p>
        </p:txBody>
      </p:sp>
      <p:sp>
        <p:nvSpPr>
          <p:cNvPr id="55" name="Text 46"/>
          <p:cNvSpPr txBox="1"/>
          <p:nvPr/>
        </p:nvSpPr>
        <p:spPr>
          <a:xfrm>
            <a:off x="6334049" y="1809598"/>
            <a:ext cx="20958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AI操作计算机界面 → 实际场景价值创造</a:t>
            </a:r>
            <a:endParaRPr lang="en-US" sz="900" dirty="0"/>
          </a:p>
        </p:txBody>
      </p:sp>
      <p:sp>
        <p:nvSpPr>
          <p:cNvPr id="56" name="Shape 47"/>
          <p:cNvSpPr/>
          <p:nvPr/>
        </p:nvSpPr>
        <p:spPr>
          <a:xfrm>
            <a:off x="6210605" y="2200046"/>
            <a:ext cx="5067605" cy="2143354"/>
          </a:xfrm>
          <a:prstGeom prst="rect">
            <a:avLst/>
          </a:prstGeom>
          <a:solidFill>
            <a:srgbClr val="FFFFFF">
              <a:alpha val="85000"/>
            </a:srgbClr>
          </a:solidFill>
          <a:ln/>
        </p:spPr>
      </p:sp>
      <p:sp>
        <p:nvSpPr>
          <p:cNvPr id="57" name="Shape 48"/>
          <p:cNvSpPr/>
          <p:nvPr/>
        </p:nvSpPr>
        <p:spPr>
          <a:xfrm>
            <a:off x="6210605" y="2200046"/>
            <a:ext cx="28346" cy="2143354"/>
          </a:xfrm>
          <a:prstGeom prst="rect">
            <a:avLst/>
          </a:prstGeom>
          <a:solidFill>
            <a:srgbClr val="6366F1"/>
          </a:solidFill>
          <a:ln/>
        </p:spPr>
      </p:sp>
      <p:pic>
        <p:nvPicPr>
          <p:cNvPr id="58" name="Image 7" descr="preencoded.png">    </p:cNvPr>
          <p:cNvPicPr>
            <a:picLocks noChangeAspect="1"/>
          </p:cNvPicPr>
          <p:nvPr/>
        </p:nvPicPr>
        <p:blipFill>
          <a:blip r:embed="rId8"/>
          <a:srcRect l="-1507" r="-1507" t="0" b="0"/>
          <a:stretch/>
        </p:blipFill>
        <p:spPr>
          <a:xfrm>
            <a:off x="6353251" y="2364638"/>
            <a:ext cx="171907" cy="133502"/>
          </a:xfrm>
          <a:prstGeom prst="rect">
            <a:avLst/>
          </a:prstGeom>
        </p:spPr>
      </p:pic>
      <p:sp>
        <p:nvSpPr>
          <p:cNvPr id="59" name="Text 49"/>
          <p:cNvSpPr txBox="1"/>
          <p:nvPr/>
        </p:nvSpPr>
        <p:spPr>
          <a:xfrm>
            <a:off x="6601054" y="2336292"/>
            <a:ext cx="2138782" cy="191110"/>
          </a:xfrm>
          <a:prstGeom prst="rect">
            <a:avLst/>
          </a:prstGeom>
          <a:noFill/>
          <a:ln/>
        </p:spPr>
        <p:txBody>
          <a:bodyPr wrap="square" lIns="0" tIns="0" rIns="0" bIns="0" rtlCol="0" anchor="ctr"/>
          <a:lstStyle/>
          <a:p>
            <a:pPr algn="l" indent="0" marL="0">
              <a:buNone/>
            </a:pPr>
            <a:r>
              <a:rPr lang="en-US" sz="1000" b="1" dirty="0">
                <a:solidFill>
                  <a:srgbClr val="4338CA"/>
                </a:solidFill>
                <a:latin typeface="Inter" pitchFamily="34" charset="0"/>
                <a:ea typeface="Inter" pitchFamily="34" charset="-122"/>
                <a:cs typeface="Inter" pitchFamily="34" charset="-120"/>
              </a:rPr>
              <a:t>Manus：企业级智能体自动化平台</a:t>
            </a:r>
            <a:endParaRPr lang="en-US" sz="1000" dirty="0"/>
          </a:p>
        </p:txBody>
      </p:sp>
      <p:sp>
        <p:nvSpPr>
          <p:cNvPr id="60" name="Shape 50"/>
          <p:cNvSpPr/>
          <p:nvPr/>
        </p:nvSpPr>
        <p:spPr>
          <a:xfrm>
            <a:off x="10506456" y="2333549"/>
            <a:ext cx="638251" cy="200254"/>
          </a:xfrm>
          <a:prstGeom prst="roundRect">
            <a:avLst>
              <a:gd name="adj" fmla="val 260926"/>
            </a:avLst>
          </a:prstGeom>
          <a:solidFill>
            <a:srgbClr val="2563EB">
              <a:alpha val="10000"/>
            </a:srgbClr>
          </a:solidFill>
          <a:ln/>
        </p:spPr>
      </p:sp>
      <p:sp>
        <p:nvSpPr>
          <p:cNvPr id="61" name="Text 51"/>
          <p:cNvSpPr txBox="1"/>
          <p:nvPr/>
        </p:nvSpPr>
        <p:spPr>
          <a:xfrm>
            <a:off x="10563149" y="2361895"/>
            <a:ext cx="602590" cy="133502"/>
          </a:xfrm>
          <a:prstGeom prst="rect">
            <a:avLst/>
          </a:prstGeom>
          <a:noFill/>
          <a:ln/>
        </p:spPr>
        <p:txBody>
          <a:bodyPr wrap="square" lIns="0" tIns="0" rIns="0" bIns="0" rtlCol="0" anchor="ctr"/>
          <a:lstStyle/>
          <a:p>
            <a:pPr algn="l" indent="0" marL="0">
              <a:buNone/>
            </a:pPr>
            <a:r>
              <a:rPr lang="en-US" sz="800" dirty="0">
                <a:solidFill>
                  <a:srgbClr val="3730A3"/>
                </a:solidFill>
                <a:latin typeface="Inter" pitchFamily="34" charset="0"/>
                <a:ea typeface="Inter" pitchFamily="34" charset="-122"/>
                <a:cs typeface="Inter" pitchFamily="34" charset="-120"/>
              </a:rPr>
              <a:t>企业自动化</a:t>
            </a:r>
            <a:endParaRPr lang="en-US" sz="800" dirty="0"/>
          </a:p>
        </p:txBody>
      </p:sp>
      <p:sp>
        <p:nvSpPr>
          <p:cNvPr id="62" name="Text 52"/>
          <p:cNvSpPr txBox="1"/>
          <p:nvPr/>
        </p:nvSpPr>
        <p:spPr>
          <a:xfrm>
            <a:off x="6353251" y="2624328"/>
            <a:ext cx="46104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Computer Use技术 → 企业级自动化平台 → 直接操作企业应用界面 → 复杂工作流自动化</a:t>
            </a:r>
            <a:endParaRPr lang="en-US" sz="900" dirty="0"/>
          </a:p>
        </p:txBody>
      </p:sp>
      <p:sp>
        <p:nvSpPr>
          <p:cNvPr id="63" name="Text 53"/>
          <p:cNvSpPr txBox="1"/>
          <p:nvPr/>
        </p:nvSpPr>
        <p:spPr>
          <a:xfrm>
            <a:off x="6353251" y="2890418"/>
            <a:ext cx="553212" cy="143561"/>
          </a:xfrm>
          <a:prstGeom prst="rect">
            <a:avLst/>
          </a:prstGeom>
          <a:noFill/>
          <a:ln/>
        </p:spPr>
        <p:txBody>
          <a:bodyPr wrap="square" lIns="0" tIns="0" rIns="0" bIns="0" rtlCol="0" anchor="ctr"/>
          <a:lstStyle/>
          <a:p>
            <a:pPr algn="l" indent="0" marL="0">
              <a:buNone/>
            </a:pPr>
            <a:r>
              <a:rPr lang="en-US" sz="900" dirty="0">
                <a:solidFill>
                  <a:srgbClr val="4338CA"/>
                </a:solidFill>
                <a:latin typeface="Inter" pitchFamily="34" charset="0"/>
                <a:ea typeface="Inter" pitchFamily="34" charset="-122"/>
                <a:cs typeface="Inter" pitchFamily="34" charset="-120"/>
              </a:rPr>
              <a:t>技术价值</a:t>
            </a:r>
            <a:endParaRPr lang="en-US" sz="900" dirty="0"/>
          </a:p>
        </p:txBody>
      </p:sp>
      <p:pic>
        <p:nvPicPr>
          <p:cNvPr id="64" name="Image 8" descr="preencoded.png">    </p:cNvPr>
          <p:cNvPicPr>
            <a:picLocks noChangeAspect="1"/>
          </p:cNvPicPr>
          <p:nvPr/>
        </p:nvPicPr>
        <p:blipFill>
          <a:blip r:embed="rId9"/>
          <a:srcRect l="0" r="0" t="0" b="0"/>
          <a:stretch/>
        </p:blipFill>
        <p:spPr>
          <a:xfrm>
            <a:off x="6353251" y="3100730"/>
            <a:ext cx="114300" cy="114300"/>
          </a:xfrm>
          <a:prstGeom prst="rect">
            <a:avLst/>
          </a:prstGeom>
        </p:spPr>
      </p:pic>
      <p:sp>
        <p:nvSpPr>
          <p:cNvPr id="65" name="Text 54"/>
          <p:cNvSpPr txBox="1"/>
          <p:nvPr/>
        </p:nvSpPr>
        <p:spPr>
          <a:xfrm>
            <a:off x="6505956" y="3081528"/>
            <a:ext cx="1705356"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无API集成 → 直接操作任何软件</a:t>
            </a:r>
            <a:endParaRPr lang="en-US" sz="900" dirty="0"/>
          </a:p>
        </p:txBody>
      </p:sp>
      <p:pic>
        <p:nvPicPr>
          <p:cNvPr id="66" name="Image 9" descr="preencoded.png">    </p:cNvPr>
          <p:cNvPicPr>
            <a:picLocks noChangeAspect="1"/>
          </p:cNvPicPr>
          <p:nvPr/>
        </p:nvPicPr>
        <p:blipFill>
          <a:blip r:embed="rId10"/>
          <a:srcRect l="0" r="0" t="0" b="0"/>
          <a:stretch/>
        </p:blipFill>
        <p:spPr>
          <a:xfrm>
            <a:off x="8796528" y="3100730"/>
            <a:ext cx="114300" cy="114300"/>
          </a:xfrm>
          <a:prstGeom prst="rect">
            <a:avLst/>
          </a:prstGeom>
        </p:spPr>
      </p:pic>
      <p:sp>
        <p:nvSpPr>
          <p:cNvPr id="67" name="Text 55"/>
          <p:cNvSpPr txBox="1"/>
          <p:nvPr/>
        </p:nvSpPr>
        <p:spPr>
          <a:xfrm>
            <a:off x="8948318" y="3081528"/>
            <a:ext cx="15819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图像识别+DOM解析双轨并行</a:t>
            </a:r>
            <a:endParaRPr lang="en-US" sz="900" dirty="0"/>
          </a:p>
        </p:txBody>
      </p:sp>
      <p:pic>
        <p:nvPicPr>
          <p:cNvPr id="68" name="Image 10" descr="preencoded.png">    </p:cNvPr>
          <p:cNvPicPr>
            <a:picLocks noChangeAspect="1"/>
          </p:cNvPicPr>
          <p:nvPr/>
        </p:nvPicPr>
        <p:blipFill>
          <a:blip r:embed="rId11"/>
          <a:srcRect l="0" r="0" t="0" b="0"/>
          <a:stretch/>
        </p:blipFill>
        <p:spPr>
          <a:xfrm>
            <a:off x="6353251" y="3329330"/>
            <a:ext cx="114300" cy="114300"/>
          </a:xfrm>
          <a:prstGeom prst="rect">
            <a:avLst/>
          </a:prstGeom>
        </p:spPr>
      </p:pic>
      <p:sp>
        <p:nvSpPr>
          <p:cNvPr id="69" name="Text 56"/>
          <p:cNvSpPr txBox="1"/>
          <p:nvPr/>
        </p:nvSpPr>
        <p:spPr>
          <a:xfrm>
            <a:off x="6505956" y="3310128"/>
            <a:ext cx="16386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安全沙箱环境 → 确保操作边界</a:t>
            </a:r>
            <a:endParaRPr lang="en-US" sz="900" dirty="0"/>
          </a:p>
        </p:txBody>
      </p:sp>
      <p:pic>
        <p:nvPicPr>
          <p:cNvPr id="70" name="Image 11" descr="preencoded.png">    </p:cNvPr>
          <p:cNvPicPr>
            <a:picLocks noChangeAspect="1"/>
          </p:cNvPicPr>
          <p:nvPr/>
        </p:nvPicPr>
        <p:blipFill>
          <a:blip r:embed="rId12"/>
          <a:srcRect l="0" r="0" t="0" b="0"/>
          <a:stretch/>
        </p:blipFill>
        <p:spPr>
          <a:xfrm>
            <a:off x="8796528" y="3329330"/>
            <a:ext cx="114300" cy="114300"/>
          </a:xfrm>
          <a:prstGeom prst="rect">
            <a:avLst/>
          </a:prstGeom>
        </p:spPr>
      </p:pic>
      <p:sp>
        <p:nvSpPr>
          <p:cNvPr id="71" name="Text 57"/>
          <p:cNvSpPr txBox="1"/>
          <p:nvPr/>
        </p:nvSpPr>
        <p:spPr>
          <a:xfrm>
            <a:off x="8948318" y="3310128"/>
            <a:ext cx="18004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跨平台兼容(Windows/Mac/Web)</a:t>
            </a:r>
            <a:endParaRPr lang="en-US" sz="900" dirty="0"/>
          </a:p>
        </p:txBody>
      </p:sp>
      <p:sp>
        <p:nvSpPr>
          <p:cNvPr id="72" name="Text 58"/>
          <p:cNvSpPr txBox="1"/>
          <p:nvPr/>
        </p:nvSpPr>
        <p:spPr>
          <a:xfrm>
            <a:off x="6353251" y="3576218"/>
            <a:ext cx="553212" cy="143561"/>
          </a:xfrm>
          <a:prstGeom prst="rect">
            <a:avLst/>
          </a:prstGeom>
          <a:noFill/>
          <a:ln/>
        </p:spPr>
        <p:txBody>
          <a:bodyPr wrap="square" lIns="0" tIns="0" rIns="0" bIns="0" rtlCol="0" anchor="ctr"/>
          <a:lstStyle/>
          <a:p>
            <a:pPr algn="l" indent="0" marL="0">
              <a:buNone/>
            </a:pPr>
            <a:r>
              <a:rPr lang="en-US" sz="900" dirty="0">
                <a:solidFill>
                  <a:srgbClr val="4338CA"/>
                </a:solidFill>
                <a:latin typeface="Inter" pitchFamily="34" charset="0"/>
                <a:ea typeface="Inter" pitchFamily="34" charset="-122"/>
                <a:cs typeface="Inter" pitchFamily="34" charset="-120"/>
              </a:rPr>
              <a:t>应用场景</a:t>
            </a:r>
            <a:endParaRPr lang="en-US" sz="900" dirty="0"/>
          </a:p>
        </p:txBody>
      </p:sp>
      <p:sp>
        <p:nvSpPr>
          <p:cNvPr id="73" name="Shape 59"/>
          <p:cNvSpPr/>
          <p:nvPr/>
        </p:nvSpPr>
        <p:spPr>
          <a:xfrm>
            <a:off x="6353251" y="3767328"/>
            <a:ext cx="4809744" cy="457200"/>
          </a:xfrm>
          <a:prstGeom prst="roundRect">
            <a:avLst>
              <a:gd name="adj" fmla="val 33333"/>
            </a:avLst>
          </a:prstGeom>
          <a:solidFill>
            <a:srgbClr val="EEF2FF"/>
          </a:solidFill>
          <a:ln/>
        </p:spPr>
      </p:sp>
      <p:sp>
        <p:nvSpPr>
          <p:cNvPr id="74" name="Text 60"/>
          <p:cNvSpPr txBox="1"/>
          <p:nvPr/>
        </p:nvSpPr>
        <p:spPr>
          <a:xfrm>
            <a:off x="6429146" y="3843223"/>
            <a:ext cx="4743907"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财务报表自动化 → CRM系统操作 → ERP数据录入 → 审批流程自动化 → 月节省数千小时 → 错误率降低80%+ → 适用于重复性高规则明确业务流程</a:t>
            </a:r>
            <a:endParaRPr lang="en-US" sz="900" dirty="0"/>
          </a:p>
        </p:txBody>
      </p:sp>
      <p:sp>
        <p:nvSpPr>
          <p:cNvPr id="75" name="Shape 61"/>
          <p:cNvSpPr/>
          <p:nvPr/>
        </p:nvSpPr>
        <p:spPr>
          <a:xfrm>
            <a:off x="6210605" y="4453128"/>
            <a:ext cx="5067605" cy="2295144"/>
          </a:xfrm>
          <a:prstGeom prst="rect">
            <a:avLst/>
          </a:prstGeom>
          <a:solidFill>
            <a:srgbClr val="FFFFFF">
              <a:alpha val="85000"/>
            </a:srgbClr>
          </a:solidFill>
          <a:ln/>
        </p:spPr>
      </p:sp>
      <p:sp>
        <p:nvSpPr>
          <p:cNvPr id="76" name="Shape 62"/>
          <p:cNvSpPr/>
          <p:nvPr/>
        </p:nvSpPr>
        <p:spPr>
          <a:xfrm>
            <a:off x="6210605" y="4453128"/>
            <a:ext cx="28346" cy="2295144"/>
          </a:xfrm>
          <a:prstGeom prst="rect">
            <a:avLst/>
          </a:prstGeom>
          <a:solidFill>
            <a:srgbClr val="8B5CF6"/>
          </a:solidFill>
          <a:ln/>
        </p:spPr>
      </p:sp>
      <p:pic>
        <p:nvPicPr>
          <p:cNvPr id="77" name="Image 12" descr="preencoded.png">    </p:cNvPr>
          <p:cNvPicPr>
            <a:picLocks noChangeAspect="1"/>
          </p:cNvPicPr>
          <p:nvPr/>
        </p:nvPicPr>
        <p:blipFill>
          <a:blip r:embed="rId13"/>
          <a:srcRect l="0" r="0" t="0" b="0"/>
          <a:stretch/>
        </p:blipFill>
        <p:spPr>
          <a:xfrm>
            <a:off x="6353251" y="4616806"/>
            <a:ext cx="133502" cy="133502"/>
          </a:xfrm>
          <a:prstGeom prst="rect">
            <a:avLst/>
          </a:prstGeom>
        </p:spPr>
      </p:pic>
      <p:sp>
        <p:nvSpPr>
          <p:cNvPr id="78" name="Text 63"/>
          <p:cNvSpPr txBox="1"/>
          <p:nvPr/>
        </p:nvSpPr>
        <p:spPr>
          <a:xfrm>
            <a:off x="6562649" y="4588459"/>
            <a:ext cx="2453335" cy="191110"/>
          </a:xfrm>
          <a:prstGeom prst="rect">
            <a:avLst/>
          </a:prstGeom>
          <a:noFill/>
          <a:ln/>
        </p:spPr>
        <p:txBody>
          <a:bodyPr wrap="square" lIns="0" tIns="0" rIns="0" bIns="0" rtlCol="0" anchor="ctr"/>
          <a:lstStyle/>
          <a:p>
            <a:pPr algn="l" indent="0" marL="0">
              <a:buNone/>
            </a:pPr>
            <a:r>
              <a:rPr lang="en-US" sz="1000" b="1" dirty="0">
                <a:solidFill>
                  <a:srgbClr val="6D28D9"/>
                </a:solidFill>
                <a:latin typeface="Inter" pitchFamily="34" charset="0"/>
                <a:ea typeface="Inter" pitchFamily="34" charset="-122"/>
                <a:cs typeface="Inter" pitchFamily="34" charset="-120"/>
              </a:rPr>
              <a:t>Fellow AI Browser：智能网页浏览助手</a:t>
            </a:r>
            <a:endParaRPr lang="en-US" sz="1000" dirty="0"/>
          </a:p>
        </p:txBody>
      </p:sp>
      <p:sp>
        <p:nvSpPr>
          <p:cNvPr id="79" name="Shape 64"/>
          <p:cNvSpPr/>
          <p:nvPr/>
        </p:nvSpPr>
        <p:spPr>
          <a:xfrm>
            <a:off x="10506456" y="4586630"/>
            <a:ext cx="638251" cy="200254"/>
          </a:xfrm>
          <a:prstGeom prst="roundRect">
            <a:avLst>
              <a:gd name="adj" fmla="val 260926"/>
            </a:avLst>
          </a:prstGeom>
          <a:solidFill>
            <a:srgbClr val="2563EB">
              <a:alpha val="10000"/>
            </a:srgbClr>
          </a:solidFill>
          <a:ln/>
        </p:spPr>
      </p:sp>
      <p:sp>
        <p:nvSpPr>
          <p:cNvPr id="80" name="Text 65"/>
          <p:cNvSpPr txBox="1"/>
          <p:nvPr/>
        </p:nvSpPr>
        <p:spPr>
          <a:xfrm>
            <a:off x="10563149" y="4614977"/>
            <a:ext cx="602590" cy="133502"/>
          </a:xfrm>
          <a:prstGeom prst="rect">
            <a:avLst/>
          </a:prstGeom>
          <a:noFill/>
          <a:ln/>
        </p:spPr>
        <p:txBody>
          <a:bodyPr wrap="square" lIns="0" tIns="0" rIns="0" bIns="0" rtlCol="0" anchor="ctr"/>
          <a:lstStyle/>
          <a:p>
            <a:pPr algn="l" indent="0" marL="0">
              <a:buNone/>
            </a:pPr>
            <a:r>
              <a:rPr lang="en-US" sz="800" dirty="0">
                <a:solidFill>
                  <a:srgbClr val="5B21B6"/>
                </a:solidFill>
                <a:latin typeface="Inter" pitchFamily="34" charset="0"/>
                <a:ea typeface="Inter" pitchFamily="34" charset="-122"/>
                <a:cs typeface="Inter" pitchFamily="34" charset="-120"/>
              </a:rPr>
              <a:t>消费级应用</a:t>
            </a:r>
            <a:endParaRPr lang="en-US" sz="800" dirty="0"/>
          </a:p>
        </p:txBody>
      </p:sp>
      <p:sp>
        <p:nvSpPr>
          <p:cNvPr id="81" name="Text 66"/>
          <p:cNvSpPr txBox="1"/>
          <p:nvPr/>
        </p:nvSpPr>
        <p:spPr>
          <a:xfrm>
            <a:off x="6353251" y="4876495"/>
            <a:ext cx="4896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Computer Use技术 → 智能浏览体验 → 理解网页内容 → 执行复杂任务 → 全方位网页浏览辅助</a:t>
            </a:r>
            <a:endParaRPr lang="en-US" sz="900" dirty="0"/>
          </a:p>
        </p:txBody>
      </p:sp>
      <p:sp>
        <p:nvSpPr>
          <p:cNvPr id="82" name="Text 67"/>
          <p:cNvSpPr txBox="1"/>
          <p:nvPr/>
        </p:nvSpPr>
        <p:spPr>
          <a:xfrm>
            <a:off x="6353251" y="5143500"/>
            <a:ext cx="553212" cy="143561"/>
          </a:xfrm>
          <a:prstGeom prst="rect">
            <a:avLst/>
          </a:prstGeom>
          <a:noFill/>
          <a:ln/>
        </p:spPr>
        <p:txBody>
          <a:bodyPr wrap="square" lIns="0" tIns="0" rIns="0" bIns="0" rtlCol="0" anchor="ctr"/>
          <a:lstStyle/>
          <a:p>
            <a:pPr algn="l" indent="0" marL="0">
              <a:buNone/>
            </a:pPr>
            <a:r>
              <a:rPr lang="en-US" sz="900" dirty="0">
                <a:solidFill>
                  <a:srgbClr val="6D28D9"/>
                </a:solidFill>
                <a:latin typeface="Inter" pitchFamily="34" charset="0"/>
                <a:ea typeface="Inter" pitchFamily="34" charset="-122"/>
                <a:cs typeface="Inter" pitchFamily="34" charset="-120"/>
              </a:rPr>
              <a:t>技术价值</a:t>
            </a:r>
            <a:endParaRPr lang="en-US" sz="900" dirty="0"/>
          </a:p>
        </p:txBody>
      </p:sp>
      <p:pic>
        <p:nvPicPr>
          <p:cNvPr id="83" name="Image 13" descr="preencoded.png">    </p:cNvPr>
          <p:cNvPicPr>
            <a:picLocks noChangeAspect="1"/>
          </p:cNvPicPr>
          <p:nvPr/>
        </p:nvPicPr>
        <p:blipFill>
          <a:blip r:embed="rId14"/>
          <a:srcRect l="0" r="0" t="0" b="0"/>
          <a:stretch/>
        </p:blipFill>
        <p:spPr>
          <a:xfrm>
            <a:off x="6353251" y="5352898"/>
            <a:ext cx="114300" cy="114300"/>
          </a:xfrm>
          <a:prstGeom prst="rect">
            <a:avLst/>
          </a:prstGeom>
        </p:spPr>
      </p:pic>
      <p:sp>
        <p:nvSpPr>
          <p:cNvPr id="84" name="Text 68"/>
          <p:cNvSpPr txBox="1"/>
          <p:nvPr/>
        </p:nvSpPr>
        <p:spPr>
          <a:xfrm>
            <a:off x="6505956" y="5333695"/>
            <a:ext cx="139080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深度网页DOM理解与分析</a:t>
            </a:r>
            <a:endParaRPr lang="en-US" sz="900" dirty="0"/>
          </a:p>
        </p:txBody>
      </p:sp>
      <p:pic>
        <p:nvPicPr>
          <p:cNvPr id="85" name="Image 14" descr="preencoded.png">    </p:cNvPr>
          <p:cNvPicPr>
            <a:picLocks noChangeAspect="1"/>
          </p:cNvPicPr>
          <p:nvPr/>
        </p:nvPicPr>
        <p:blipFill>
          <a:blip r:embed="rId15"/>
          <a:srcRect l="0" r="0" t="0" b="0"/>
          <a:stretch/>
        </p:blipFill>
        <p:spPr>
          <a:xfrm>
            <a:off x="8796528" y="5352898"/>
            <a:ext cx="114300" cy="114300"/>
          </a:xfrm>
          <a:prstGeom prst="rect">
            <a:avLst/>
          </a:prstGeom>
        </p:spPr>
      </p:pic>
      <p:sp>
        <p:nvSpPr>
          <p:cNvPr id="86" name="Text 69"/>
          <p:cNvSpPr txBox="1"/>
          <p:nvPr/>
        </p:nvSpPr>
        <p:spPr>
          <a:xfrm>
            <a:off x="8948318" y="5333695"/>
            <a:ext cx="1353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隐私保护与用户数据安全</a:t>
            </a:r>
            <a:endParaRPr lang="en-US" sz="900" dirty="0"/>
          </a:p>
        </p:txBody>
      </p:sp>
      <p:pic>
        <p:nvPicPr>
          <p:cNvPr id="87" name="Image 15" descr="preencoded.png">    </p:cNvPr>
          <p:cNvPicPr>
            <a:picLocks noChangeAspect="1"/>
          </p:cNvPicPr>
          <p:nvPr/>
        </p:nvPicPr>
        <p:blipFill>
          <a:blip r:embed="rId16"/>
          <a:srcRect l="0" r="0" t="0" b="0"/>
          <a:stretch/>
        </p:blipFill>
        <p:spPr>
          <a:xfrm>
            <a:off x="6353251" y="5581498"/>
            <a:ext cx="114300" cy="114300"/>
          </a:xfrm>
          <a:prstGeom prst="rect">
            <a:avLst/>
          </a:prstGeom>
        </p:spPr>
      </p:pic>
      <p:sp>
        <p:nvSpPr>
          <p:cNvPr id="88" name="Text 70"/>
          <p:cNvSpPr txBox="1"/>
          <p:nvPr/>
        </p:nvSpPr>
        <p:spPr>
          <a:xfrm>
            <a:off x="6505956" y="5562295"/>
            <a:ext cx="1353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多步骤交互流程自动执行</a:t>
            </a:r>
            <a:endParaRPr lang="en-US" sz="900" dirty="0"/>
          </a:p>
        </p:txBody>
      </p:sp>
      <p:pic>
        <p:nvPicPr>
          <p:cNvPr id="89" name="Image 16" descr="preencoded.png">    </p:cNvPr>
          <p:cNvPicPr>
            <a:picLocks noChangeAspect="1"/>
          </p:cNvPicPr>
          <p:nvPr/>
        </p:nvPicPr>
        <p:blipFill>
          <a:blip r:embed="rId17"/>
          <a:srcRect l="0" r="0" t="0" b="0"/>
          <a:stretch/>
        </p:blipFill>
        <p:spPr>
          <a:xfrm>
            <a:off x="8796528" y="5581498"/>
            <a:ext cx="114300" cy="114300"/>
          </a:xfrm>
          <a:prstGeom prst="rect">
            <a:avLst/>
          </a:prstGeom>
        </p:spPr>
      </p:pic>
      <p:sp>
        <p:nvSpPr>
          <p:cNvPr id="90" name="Text 71"/>
          <p:cNvSpPr txBox="1"/>
          <p:nvPr/>
        </p:nvSpPr>
        <p:spPr>
          <a:xfrm>
            <a:off x="8948318" y="5562295"/>
            <a:ext cx="12390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跨网站数据整合与分析</a:t>
            </a:r>
            <a:endParaRPr lang="en-US" sz="900" dirty="0"/>
          </a:p>
        </p:txBody>
      </p:sp>
      <p:sp>
        <p:nvSpPr>
          <p:cNvPr id="91" name="Text 72"/>
          <p:cNvSpPr txBox="1"/>
          <p:nvPr/>
        </p:nvSpPr>
        <p:spPr>
          <a:xfrm>
            <a:off x="6353251" y="5829300"/>
            <a:ext cx="553212" cy="143561"/>
          </a:xfrm>
          <a:prstGeom prst="rect">
            <a:avLst/>
          </a:prstGeom>
          <a:noFill/>
          <a:ln/>
        </p:spPr>
        <p:txBody>
          <a:bodyPr wrap="square" lIns="0" tIns="0" rIns="0" bIns="0" rtlCol="0" anchor="ctr"/>
          <a:lstStyle/>
          <a:p>
            <a:pPr algn="l" indent="0" marL="0">
              <a:buNone/>
            </a:pPr>
            <a:r>
              <a:rPr lang="en-US" sz="900" dirty="0">
                <a:solidFill>
                  <a:srgbClr val="6D28D9"/>
                </a:solidFill>
                <a:latin typeface="Inter" pitchFamily="34" charset="0"/>
                <a:ea typeface="Inter" pitchFamily="34" charset="-122"/>
                <a:cs typeface="Inter" pitchFamily="34" charset="-120"/>
              </a:rPr>
              <a:t>应用场景</a:t>
            </a:r>
            <a:endParaRPr lang="en-US" sz="900" dirty="0"/>
          </a:p>
        </p:txBody>
      </p:sp>
      <p:sp>
        <p:nvSpPr>
          <p:cNvPr id="92" name="Shape 73"/>
          <p:cNvSpPr/>
          <p:nvPr/>
        </p:nvSpPr>
        <p:spPr>
          <a:xfrm>
            <a:off x="6353251" y="6019495"/>
            <a:ext cx="4809744" cy="609905"/>
          </a:xfrm>
          <a:prstGeom prst="roundRect">
            <a:avLst>
              <a:gd name="adj" fmla="val 18741"/>
            </a:avLst>
          </a:prstGeom>
          <a:solidFill>
            <a:srgbClr val="F5F3FF"/>
          </a:solidFill>
          <a:ln/>
        </p:spPr>
      </p:sp>
      <p:sp>
        <p:nvSpPr>
          <p:cNvPr id="93" name="Text 74"/>
          <p:cNvSpPr txBox="1"/>
          <p:nvPr/>
        </p:nvSpPr>
        <p:spPr>
          <a:xfrm>
            <a:off x="6429146" y="6096305"/>
            <a:ext cx="4677156" cy="448056"/>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用户调研 → 购物比价 → 旅行规划 → 研究信息整合 → 自然语言请求 → 多网站自动浏览 → 关键信息提取 → 表单填写 → 选项比较 → 汇总报告生成 → 被动浏览→主动协作 → 信息效率提升</a:t>
            </a:r>
            <a:endParaRPr lang="en-US" sz="900" dirty="0"/>
          </a:p>
        </p:txBody>
      </p:sp>
      <p:sp>
        <p:nvSpPr>
          <p:cNvPr id="94" name="Shape 75"/>
          <p:cNvSpPr/>
          <p:nvPr/>
        </p:nvSpPr>
        <p:spPr>
          <a:xfrm>
            <a:off x="6210605" y="6858000"/>
            <a:ext cx="5067605" cy="933602"/>
          </a:xfrm>
          <a:prstGeom prst="roundRect">
            <a:avLst>
              <a:gd name="adj" fmla="val 7995"/>
            </a:avLst>
          </a:prstGeom>
          <a:solidFill>
            <a:srgbClr val="F9FAFB">
              <a:alpha val="85000"/>
            </a:srgbClr>
          </a:solidFill>
          <a:ln w="12700">
            <a:solidFill>
              <a:srgbClr val="E5E7EB"/>
            </a:solidFill>
            <a:prstDash val="solid"/>
          </a:ln>
        </p:spPr>
      </p:sp>
      <p:pic>
        <p:nvPicPr>
          <p:cNvPr id="95" name="Image 17" descr="preencoded.png">    </p:cNvPr>
          <p:cNvPicPr>
            <a:picLocks noChangeAspect="1"/>
          </p:cNvPicPr>
          <p:nvPr/>
        </p:nvPicPr>
        <p:blipFill>
          <a:blip r:embed="rId18"/>
          <a:srcRect l="-2512" r="-2512" t="0" b="0"/>
          <a:stretch/>
        </p:blipFill>
        <p:spPr>
          <a:xfrm>
            <a:off x="6334049" y="7010705"/>
            <a:ext cx="105156" cy="133502"/>
          </a:xfrm>
          <a:prstGeom prst="rect">
            <a:avLst/>
          </a:prstGeom>
        </p:spPr>
      </p:pic>
      <p:sp>
        <p:nvSpPr>
          <p:cNvPr id="96" name="Text 76"/>
          <p:cNvSpPr txBox="1"/>
          <p:nvPr/>
        </p:nvSpPr>
        <p:spPr>
          <a:xfrm>
            <a:off x="6515100" y="6981444"/>
            <a:ext cx="1834286" cy="191110"/>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Computer Use技术价值总结</a:t>
            </a:r>
            <a:endParaRPr lang="en-US" sz="1000" dirty="0"/>
          </a:p>
        </p:txBody>
      </p:sp>
      <p:sp>
        <p:nvSpPr>
          <p:cNvPr id="97" name="Text 77"/>
          <p:cNvSpPr txBox="1"/>
          <p:nvPr/>
        </p:nvSpPr>
        <p:spPr>
          <a:xfrm>
            <a:off x="6334049" y="7210044"/>
            <a:ext cx="2496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AI"看见"+"操作"计算机界面 → 三大核心价值：</a:t>
            </a:r>
            <a:endParaRPr lang="en-US" sz="900" dirty="0"/>
          </a:p>
        </p:txBody>
      </p:sp>
      <p:sp>
        <p:nvSpPr>
          <p:cNvPr id="98" name="Shape 78"/>
          <p:cNvSpPr/>
          <p:nvPr/>
        </p:nvSpPr>
        <p:spPr>
          <a:xfrm>
            <a:off x="6334049" y="7438644"/>
            <a:ext cx="228600" cy="228600"/>
          </a:xfrm>
          <a:prstGeom prst="ellipse">
            <a:avLst/>
          </a:prstGeom>
          <a:solidFill>
            <a:srgbClr val="DBEAFE"/>
          </a:solidFill>
          <a:ln/>
        </p:spPr>
      </p:sp>
      <p:pic>
        <p:nvPicPr>
          <p:cNvPr id="99" name="Image 18" descr="preencoded.png">    </p:cNvPr>
          <p:cNvPicPr>
            <a:picLocks noChangeAspect="1"/>
          </p:cNvPicPr>
          <p:nvPr/>
        </p:nvPicPr>
        <p:blipFill>
          <a:blip r:embed="rId19"/>
          <a:srcRect l="0" r="0" t="0" b="0"/>
          <a:stretch/>
        </p:blipFill>
        <p:spPr>
          <a:xfrm>
            <a:off x="6391656" y="7496251"/>
            <a:ext cx="114300" cy="114300"/>
          </a:xfrm>
          <a:prstGeom prst="rect">
            <a:avLst/>
          </a:prstGeom>
        </p:spPr>
      </p:pic>
      <p:sp>
        <p:nvSpPr>
          <p:cNvPr id="100" name="Text 79"/>
          <p:cNvSpPr txBox="1"/>
          <p:nvPr/>
        </p:nvSpPr>
        <p:spPr>
          <a:xfrm>
            <a:off x="6638544" y="7477049"/>
            <a:ext cx="8860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扩展AI工具生态</a:t>
            </a:r>
            <a:endParaRPr lang="en-US" sz="900" dirty="0"/>
          </a:p>
        </p:txBody>
      </p:sp>
      <p:sp>
        <p:nvSpPr>
          <p:cNvPr id="101" name="Shape 80"/>
          <p:cNvSpPr/>
          <p:nvPr/>
        </p:nvSpPr>
        <p:spPr>
          <a:xfrm>
            <a:off x="7966253" y="7438644"/>
            <a:ext cx="228600" cy="228600"/>
          </a:xfrm>
          <a:prstGeom prst="ellipse">
            <a:avLst/>
          </a:prstGeom>
          <a:solidFill>
            <a:srgbClr val="D1FAE5"/>
          </a:solidFill>
          <a:ln/>
        </p:spPr>
      </p:sp>
      <p:pic>
        <p:nvPicPr>
          <p:cNvPr id="102" name="Image 19" descr="preencoded.png">    </p:cNvPr>
          <p:cNvPicPr>
            <a:picLocks noChangeAspect="1"/>
          </p:cNvPicPr>
          <p:nvPr/>
        </p:nvPicPr>
        <p:blipFill>
          <a:blip r:embed="rId20"/>
          <a:srcRect l="0" r="0" t="-80" b="-80"/>
          <a:stretch/>
        </p:blipFill>
        <p:spPr>
          <a:xfrm>
            <a:off x="8009230" y="7496251"/>
            <a:ext cx="142646" cy="114300"/>
          </a:xfrm>
          <a:prstGeom prst="rect">
            <a:avLst/>
          </a:prstGeom>
        </p:spPr>
      </p:pic>
      <p:sp>
        <p:nvSpPr>
          <p:cNvPr id="103" name="Text 81"/>
          <p:cNvSpPr txBox="1"/>
          <p:nvPr/>
        </p:nvSpPr>
        <p:spPr>
          <a:xfrm>
            <a:off x="8270748" y="7477049"/>
            <a:ext cx="1010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自动化复杂工作流</a:t>
            </a:r>
            <a:endParaRPr lang="en-US" sz="900" dirty="0"/>
          </a:p>
        </p:txBody>
      </p:sp>
      <p:sp>
        <p:nvSpPr>
          <p:cNvPr id="104" name="Shape 82"/>
          <p:cNvSpPr/>
          <p:nvPr/>
        </p:nvSpPr>
        <p:spPr>
          <a:xfrm>
            <a:off x="9597542" y="7438644"/>
            <a:ext cx="228600" cy="228600"/>
          </a:xfrm>
          <a:prstGeom prst="ellipse">
            <a:avLst/>
          </a:prstGeom>
          <a:solidFill>
            <a:srgbClr val="FEF3C7"/>
          </a:solidFill>
          <a:ln/>
        </p:spPr>
      </p:sp>
      <p:pic>
        <p:nvPicPr>
          <p:cNvPr id="105" name="Image 20" descr="preencoded.png">    </p:cNvPr>
          <p:cNvPicPr>
            <a:picLocks noChangeAspect="1"/>
          </p:cNvPicPr>
          <p:nvPr/>
        </p:nvPicPr>
        <p:blipFill>
          <a:blip r:embed="rId21"/>
          <a:srcRect l="0" r="0" t="0" b="0"/>
          <a:stretch/>
        </p:blipFill>
        <p:spPr>
          <a:xfrm>
            <a:off x="9655150" y="7496251"/>
            <a:ext cx="114300" cy="114300"/>
          </a:xfrm>
          <a:prstGeom prst="rect">
            <a:avLst/>
          </a:prstGeom>
        </p:spPr>
      </p:pic>
      <p:sp>
        <p:nvSpPr>
          <p:cNvPr id="106" name="Text 83"/>
          <p:cNvSpPr txBox="1"/>
          <p:nvPr/>
        </p:nvSpPr>
        <p:spPr>
          <a:xfrm>
            <a:off x="9902952" y="7477049"/>
            <a:ext cx="1010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提升人机交互效率</a:t>
            </a:r>
            <a:endParaRPr lang="en-US" sz="900" dirty="0"/>
          </a:p>
        </p:txBody>
      </p:sp>
      <p:sp>
        <p:nvSpPr>
          <p:cNvPr id="107" name="Text 84"/>
          <p:cNvSpPr txBox="1"/>
          <p:nvPr/>
        </p:nvSpPr>
        <p:spPr>
          <a:xfrm>
            <a:off x="1009498" y="485546"/>
            <a:ext cx="4753051"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Computer Use技术：供应商生态与应用案例</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pic>
        <p:nvPicPr>
          <p:cNvPr id="3" name="Image 1" descr="preencoded.png">    </p:cNvPr>
          <p:cNvPicPr>
            <a:picLocks noChangeAspect="1"/>
          </p:cNvPicPr>
          <p:nvPr/>
        </p:nvPicPr>
        <p:blipFill>
          <a:blip r:embed="rId2">
            <a:alphaModFix amt="5000"/>
          </a:blip>
          <a:srcRect l="-5" r="-5" t="0" b="0"/>
          <a:stretch/>
        </p:blipFill>
        <p:spPr>
          <a:xfrm>
            <a:off x="9239098" y="571500"/>
            <a:ext cx="2381098" cy="1904695"/>
          </a:xfrm>
          <a:prstGeom prst="rect">
            <a:avLst/>
          </a:prstGeom>
        </p:spPr>
      </p:pic>
      <p:sp>
        <p:nvSpPr>
          <p:cNvPr id="4" name="Shape 0"/>
          <p:cNvSpPr/>
          <p:nvPr/>
        </p:nvSpPr>
        <p:spPr>
          <a:xfrm>
            <a:off x="1067105" y="457200"/>
            <a:ext cx="10058400" cy="1209751"/>
          </a:xfrm>
          <a:prstGeom prst="roundRect">
            <a:avLst>
              <a:gd name="adj" fmla="val 4761"/>
            </a:avLst>
          </a:prstGeom>
          <a:solidFill>
            <a:srgbClr val="FFFFFF">
              <a:alpha val="85000"/>
            </a:srgbClr>
          </a:solidFill>
          <a:ln/>
        </p:spPr>
      </p:sp>
      <p:sp>
        <p:nvSpPr>
          <p:cNvPr id="5" name="Shape 1"/>
          <p:cNvSpPr/>
          <p:nvPr/>
        </p:nvSpPr>
        <p:spPr>
          <a:xfrm>
            <a:off x="1181405" y="990295"/>
            <a:ext cx="571500" cy="28346"/>
          </a:xfrm>
          <a:prstGeom prst="rect">
            <a:avLst/>
          </a:prstGeom>
          <a:solidFill>
            <a:srgbClr val="2563EB"/>
          </a:solidFill>
          <a:ln/>
        </p:spPr>
      </p:sp>
      <p:sp>
        <p:nvSpPr>
          <p:cNvPr id="6" name="Text 2"/>
          <p:cNvSpPr txBox="1"/>
          <p:nvPr/>
        </p:nvSpPr>
        <p:spPr>
          <a:xfrm>
            <a:off x="1181405" y="1143000"/>
            <a:ext cx="25676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三大核心技术共同构建Agent OS生态系统</a:t>
            </a:r>
            <a:endParaRPr lang="en-US" sz="1000" dirty="0"/>
          </a:p>
        </p:txBody>
      </p:sp>
      <p:sp>
        <p:nvSpPr>
          <p:cNvPr id="7" name="Shape 3"/>
          <p:cNvSpPr/>
          <p:nvPr/>
        </p:nvSpPr>
        <p:spPr>
          <a:xfrm>
            <a:off x="1067105" y="1742846"/>
            <a:ext cx="10058400" cy="1028700"/>
          </a:xfrm>
          <a:prstGeom prst="roundRect">
            <a:avLst>
              <a:gd name="adj" fmla="val 6584"/>
            </a:avLst>
          </a:prstGeom>
          <a:solidFill>
            <a:srgbClr val="FFFFFF">
              <a:alpha val="85000"/>
            </a:srgbClr>
          </a:solidFill>
          <a:ln/>
        </p:spPr>
      </p:sp>
      <p:sp>
        <p:nvSpPr>
          <p:cNvPr id="8" name="Shape 4"/>
          <p:cNvSpPr/>
          <p:nvPr/>
        </p:nvSpPr>
        <p:spPr>
          <a:xfrm>
            <a:off x="1181405" y="1857146"/>
            <a:ext cx="3181198" cy="800100"/>
          </a:xfrm>
          <a:prstGeom prst="roundRect">
            <a:avLst>
              <a:gd name="adj" fmla="val 10884"/>
            </a:avLst>
          </a:prstGeom>
          <a:solidFill>
            <a:srgbClr val="EEF2FF"/>
          </a:solidFill>
          <a:ln/>
        </p:spPr>
      </p:sp>
      <p:pic>
        <p:nvPicPr>
          <p:cNvPr id="9" name="Image 2" descr="preencoded.png">    </p:cNvPr>
          <p:cNvPicPr>
            <a:picLocks noChangeAspect="1"/>
          </p:cNvPicPr>
          <p:nvPr/>
        </p:nvPicPr>
        <p:blipFill>
          <a:blip r:embed="rId3"/>
          <a:srcRect l="0" r="0" t="0" b="0"/>
          <a:stretch/>
        </p:blipFill>
        <p:spPr>
          <a:xfrm>
            <a:off x="2649017" y="1933956"/>
            <a:ext cx="237744" cy="190195"/>
          </a:xfrm>
          <a:prstGeom prst="rect">
            <a:avLst/>
          </a:prstGeom>
        </p:spPr>
      </p:pic>
      <p:sp>
        <p:nvSpPr>
          <p:cNvPr id="10" name="Text 5"/>
          <p:cNvSpPr txBox="1"/>
          <p:nvPr/>
        </p:nvSpPr>
        <p:spPr>
          <a:xfrm>
            <a:off x="1902866" y="2214677"/>
            <a:ext cx="1848002" cy="191110"/>
          </a:xfrm>
          <a:prstGeom prst="rect">
            <a:avLst/>
          </a:prstGeom>
          <a:noFill/>
          <a:ln/>
        </p:spPr>
        <p:txBody>
          <a:bodyPr wrap="square" lIns="0" tIns="0" rIns="0" bIns="0" rtlCol="0" anchor="ctr"/>
          <a:lstStyle/>
          <a:p>
            <a:pPr algn="ctr" indent="0" marL="0">
              <a:buNone/>
            </a:pPr>
            <a:r>
              <a:rPr lang="en-US" sz="1200" b="1" dirty="0">
                <a:solidFill>
                  <a:srgbClr val="4338CA"/>
                </a:solidFill>
                <a:latin typeface="Inter" pitchFamily="34" charset="0"/>
                <a:ea typeface="Inter" pitchFamily="34" charset="-122"/>
                <a:cs typeface="Inter" pitchFamily="34" charset="-120"/>
              </a:rPr>
              <a:t>Model Context Protocol</a:t>
            </a:r>
            <a:endParaRPr lang="en-US" sz="1200" dirty="0"/>
          </a:p>
        </p:txBody>
      </p:sp>
      <p:sp>
        <p:nvSpPr>
          <p:cNvPr id="11" name="Text 6"/>
          <p:cNvSpPr txBox="1"/>
          <p:nvPr/>
        </p:nvSpPr>
        <p:spPr>
          <a:xfrm>
            <a:off x="2083003" y="2424074"/>
            <a:ext cx="14676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智能体与环境数据交换协议</a:t>
            </a:r>
            <a:endParaRPr lang="en-US" sz="900" dirty="0"/>
          </a:p>
        </p:txBody>
      </p:sp>
      <p:pic>
        <p:nvPicPr>
          <p:cNvPr id="12" name="Image 3" descr="preencoded.png">    </p:cNvPr>
          <p:cNvPicPr>
            <a:picLocks noChangeAspect="1"/>
          </p:cNvPicPr>
          <p:nvPr/>
        </p:nvPicPr>
        <p:blipFill>
          <a:blip r:embed="rId4"/>
          <a:srcRect l="-760" r="-760" t="0" b="0"/>
          <a:stretch/>
        </p:blipFill>
        <p:spPr>
          <a:xfrm>
            <a:off x="4356202" y="2168957"/>
            <a:ext cx="152705" cy="171907"/>
          </a:xfrm>
          <a:prstGeom prst="rect">
            <a:avLst/>
          </a:prstGeom>
        </p:spPr>
      </p:pic>
      <p:sp>
        <p:nvSpPr>
          <p:cNvPr id="13" name="Shape 7"/>
          <p:cNvSpPr/>
          <p:nvPr/>
        </p:nvSpPr>
        <p:spPr>
          <a:xfrm>
            <a:off x="4508906" y="1857146"/>
            <a:ext cx="3181198" cy="800100"/>
          </a:xfrm>
          <a:prstGeom prst="roundRect">
            <a:avLst>
              <a:gd name="adj" fmla="val 10884"/>
            </a:avLst>
          </a:prstGeom>
          <a:solidFill>
            <a:srgbClr val="F5F3FF"/>
          </a:solidFill>
          <a:ln/>
        </p:spPr>
      </p:sp>
      <p:pic>
        <p:nvPicPr>
          <p:cNvPr id="14" name="Image 4" descr="preencoded.png">    </p:cNvPr>
          <p:cNvPicPr>
            <a:picLocks noChangeAspect="1"/>
          </p:cNvPicPr>
          <p:nvPr/>
        </p:nvPicPr>
        <p:blipFill>
          <a:blip r:embed="rId5"/>
          <a:srcRect l="0" r="0" t="0" b="0"/>
          <a:stretch/>
        </p:blipFill>
        <p:spPr>
          <a:xfrm>
            <a:off x="5976518" y="1933956"/>
            <a:ext cx="237744" cy="190195"/>
          </a:xfrm>
          <a:prstGeom prst="rect">
            <a:avLst/>
          </a:prstGeom>
        </p:spPr>
      </p:pic>
      <p:sp>
        <p:nvSpPr>
          <p:cNvPr id="15" name="Text 8"/>
          <p:cNvSpPr txBox="1"/>
          <p:nvPr/>
        </p:nvSpPr>
        <p:spPr>
          <a:xfrm>
            <a:off x="5502859" y="2214677"/>
            <a:ext cx="1305763" cy="191110"/>
          </a:xfrm>
          <a:prstGeom prst="rect">
            <a:avLst/>
          </a:prstGeom>
          <a:noFill/>
          <a:ln/>
        </p:spPr>
        <p:txBody>
          <a:bodyPr wrap="square" lIns="0" tIns="0" rIns="0" bIns="0" rtlCol="0" anchor="ctr"/>
          <a:lstStyle/>
          <a:p>
            <a:pPr algn="ctr" indent="0" marL="0">
              <a:buNone/>
            </a:pPr>
            <a:r>
              <a:rPr lang="en-US" sz="1200" b="1" dirty="0">
                <a:solidFill>
                  <a:srgbClr val="6D28D9"/>
                </a:solidFill>
                <a:latin typeface="Inter" pitchFamily="34" charset="0"/>
                <a:ea typeface="Inter" pitchFamily="34" charset="-122"/>
                <a:cs typeface="Inter" pitchFamily="34" charset="-120"/>
              </a:rPr>
              <a:t>Function Calling</a:t>
            </a:r>
            <a:endParaRPr lang="en-US" sz="1200" dirty="0"/>
          </a:p>
        </p:txBody>
      </p:sp>
      <p:sp>
        <p:nvSpPr>
          <p:cNvPr id="16" name="Text 9"/>
          <p:cNvSpPr txBox="1"/>
          <p:nvPr/>
        </p:nvSpPr>
        <p:spPr>
          <a:xfrm>
            <a:off x="5581498" y="2424074"/>
            <a:ext cx="11247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智能体工具调用能力</a:t>
            </a:r>
            <a:endParaRPr lang="en-US" sz="900" dirty="0"/>
          </a:p>
        </p:txBody>
      </p:sp>
      <p:pic>
        <p:nvPicPr>
          <p:cNvPr id="17" name="Image 5" descr="preencoded.png">    </p:cNvPr>
          <p:cNvPicPr>
            <a:picLocks noChangeAspect="1"/>
          </p:cNvPicPr>
          <p:nvPr/>
        </p:nvPicPr>
        <p:blipFill>
          <a:blip r:embed="rId6"/>
          <a:srcRect l="-760" r="-760" t="0" b="0"/>
          <a:stretch/>
        </p:blipFill>
        <p:spPr>
          <a:xfrm>
            <a:off x="7683703" y="2168957"/>
            <a:ext cx="152705" cy="171907"/>
          </a:xfrm>
          <a:prstGeom prst="rect">
            <a:avLst/>
          </a:prstGeom>
        </p:spPr>
      </p:pic>
      <p:sp>
        <p:nvSpPr>
          <p:cNvPr id="18" name="Shape 10"/>
          <p:cNvSpPr/>
          <p:nvPr/>
        </p:nvSpPr>
        <p:spPr>
          <a:xfrm>
            <a:off x="7835494" y="1857146"/>
            <a:ext cx="3181198" cy="800100"/>
          </a:xfrm>
          <a:prstGeom prst="roundRect">
            <a:avLst>
              <a:gd name="adj" fmla="val 10884"/>
            </a:avLst>
          </a:prstGeom>
          <a:solidFill>
            <a:srgbClr val="FDF2F8"/>
          </a:solidFill>
          <a:ln/>
        </p:spPr>
      </p:sp>
      <p:pic>
        <p:nvPicPr>
          <p:cNvPr id="19" name="Image 6" descr="preencoded.png">    </p:cNvPr>
          <p:cNvPicPr>
            <a:picLocks noChangeAspect="1"/>
          </p:cNvPicPr>
          <p:nvPr/>
        </p:nvPicPr>
        <p:blipFill>
          <a:blip r:embed="rId7"/>
          <a:srcRect l="0" r="0" t="0" b="0"/>
          <a:stretch/>
        </p:blipFill>
        <p:spPr>
          <a:xfrm>
            <a:off x="9304020" y="1933956"/>
            <a:ext cx="237744" cy="190195"/>
          </a:xfrm>
          <a:prstGeom prst="rect">
            <a:avLst/>
          </a:prstGeom>
        </p:spPr>
      </p:pic>
      <p:sp>
        <p:nvSpPr>
          <p:cNvPr id="20" name="Text 11"/>
          <p:cNvSpPr txBox="1"/>
          <p:nvPr/>
        </p:nvSpPr>
        <p:spPr>
          <a:xfrm>
            <a:off x="9202522" y="2214677"/>
            <a:ext cx="562356" cy="191110"/>
          </a:xfrm>
          <a:prstGeom prst="rect">
            <a:avLst/>
          </a:prstGeom>
          <a:noFill/>
          <a:ln/>
        </p:spPr>
        <p:txBody>
          <a:bodyPr wrap="square" lIns="0" tIns="0" rIns="0" bIns="0" rtlCol="0" anchor="ctr"/>
          <a:lstStyle/>
          <a:p>
            <a:pPr algn="ctr" indent="0" marL="0">
              <a:buNone/>
            </a:pPr>
            <a:r>
              <a:rPr lang="en-US" sz="1200" b="1" dirty="0">
                <a:solidFill>
                  <a:srgbClr val="BE185D"/>
                </a:solidFill>
                <a:latin typeface="Inter" pitchFamily="34" charset="0"/>
                <a:ea typeface="Inter" pitchFamily="34" charset="-122"/>
                <a:cs typeface="Inter" pitchFamily="34" charset="-120"/>
              </a:rPr>
              <a:t>Agent</a:t>
            </a:r>
            <a:endParaRPr lang="en-US" sz="1200" dirty="0"/>
          </a:p>
        </p:txBody>
      </p:sp>
      <p:sp>
        <p:nvSpPr>
          <p:cNvPr id="21" name="Text 12"/>
          <p:cNvSpPr txBox="1"/>
          <p:nvPr/>
        </p:nvSpPr>
        <p:spPr>
          <a:xfrm>
            <a:off x="8794699" y="2424074"/>
            <a:ext cx="13533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智能体生态系统核心单元</a:t>
            </a:r>
            <a:endParaRPr lang="en-US" sz="900" dirty="0"/>
          </a:p>
        </p:txBody>
      </p:sp>
      <p:sp>
        <p:nvSpPr>
          <p:cNvPr id="22" name="Shape 13"/>
          <p:cNvSpPr/>
          <p:nvPr/>
        </p:nvSpPr>
        <p:spPr>
          <a:xfrm>
            <a:off x="1067105" y="3109874"/>
            <a:ext cx="3276295" cy="1067105"/>
          </a:xfrm>
          <a:prstGeom prst="rect">
            <a:avLst/>
          </a:prstGeom>
          <a:solidFill>
            <a:srgbClr val="FFFFFF">
              <a:alpha val="85000"/>
            </a:srgbClr>
          </a:solidFill>
          <a:ln/>
        </p:spPr>
      </p:sp>
      <p:sp>
        <p:nvSpPr>
          <p:cNvPr id="23" name="Shape 14"/>
          <p:cNvSpPr/>
          <p:nvPr/>
        </p:nvSpPr>
        <p:spPr>
          <a:xfrm>
            <a:off x="1067105" y="3109874"/>
            <a:ext cx="28346" cy="1067105"/>
          </a:xfrm>
          <a:prstGeom prst="rect">
            <a:avLst/>
          </a:prstGeom>
          <a:solidFill>
            <a:srgbClr val="6366F1"/>
          </a:solidFill>
          <a:ln/>
        </p:spPr>
      </p:sp>
      <p:sp>
        <p:nvSpPr>
          <p:cNvPr id="24" name="Text 15"/>
          <p:cNvSpPr txBox="1"/>
          <p:nvPr/>
        </p:nvSpPr>
        <p:spPr>
          <a:xfrm>
            <a:off x="1209751" y="3215030"/>
            <a:ext cx="948233" cy="162763"/>
          </a:xfrm>
          <a:prstGeom prst="rect">
            <a:avLst/>
          </a:prstGeom>
          <a:noFill/>
          <a:ln/>
        </p:spPr>
        <p:txBody>
          <a:bodyPr wrap="square" lIns="0" tIns="0" rIns="0" bIns="0" rtlCol="0" anchor="ctr"/>
          <a:lstStyle/>
          <a:p>
            <a:pPr algn="l" indent="0" marL="0">
              <a:buNone/>
            </a:pPr>
            <a:r>
              <a:rPr lang="en-US" sz="1000" b="1" dirty="0">
                <a:solidFill>
                  <a:srgbClr val="4338CA"/>
                </a:solidFill>
                <a:latin typeface="Inter" pitchFamily="34" charset="0"/>
                <a:ea typeface="Inter" pitchFamily="34" charset="-122"/>
                <a:cs typeface="Inter" pitchFamily="34" charset="-120"/>
              </a:rPr>
              <a:t>MCP核心价值</a:t>
            </a:r>
            <a:endParaRPr lang="en-US" sz="1000" dirty="0"/>
          </a:p>
        </p:txBody>
      </p:sp>
      <p:sp>
        <p:nvSpPr>
          <p:cNvPr id="25" name="Text 16"/>
          <p:cNvSpPr txBox="1"/>
          <p:nvPr/>
        </p:nvSpPr>
        <p:spPr>
          <a:xfrm>
            <a:off x="1209751" y="3471977"/>
            <a:ext cx="207660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统一通信标准 → Agent与环境交互接口</a:t>
            </a:r>
            <a:endParaRPr lang="en-US" sz="900" dirty="0"/>
          </a:p>
        </p:txBody>
      </p:sp>
      <p:sp>
        <p:nvSpPr>
          <p:cNvPr id="26" name="Text 17"/>
          <p:cNvSpPr txBox="1"/>
          <p:nvPr/>
        </p:nvSpPr>
        <p:spPr>
          <a:xfrm>
            <a:off x="1209751" y="3700577"/>
            <a:ext cx="19815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结构化数据流 → 提升上下文理解能力</a:t>
            </a:r>
            <a:endParaRPr lang="en-US" sz="900" dirty="0"/>
          </a:p>
        </p:txBody>
      </p:sp>
      <p:sp>
        <p:nvSpPr>
          <p:cNvPr id="27" name="Text 18"/>
          <p:cNvSpPr txBox="1"/>
          <p:nvPr/>
        </p:nvSpPr>
        <p:spPr>
          <a:xfrm>
            <a:off x="1209751" y="3929177"/>
            <a:ext cx="19815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能力动态扩展 → 协议化工具接入机制</a:t>
            </a:r>
            <a:endParaRPr lang="en-US" sz="900" dirty="0"/>
          </a:p>
        </p:txBody>
      </p:sp>
      <p:sp>
        <p:nvSpPr>
          <p:cNvPr id="28" name="Shape 19"/>
          <p:cNvSpPr/>
          <p:nvPr/>
        </p:nvSpPr>
        <p:spPr>
          <a:xfrm>
            <a:off x="4457700" y="3109874"/>
            <a:ext cx="3276295" cy="1067105"/>
          </a:xfrm>
          <a:prstGeom prst="rect">
            <a:avLst/>
          </a:prstGeom>
          <a:solidFill>
            <a:srgbClr val="FFFFFF">
              <a:alpha val="85000"/>
            </a:srgbClr>
          </a:solidFill>
          <a:ln/>
        </p:spPr>
      </p:sp>
      <p:sp>
        <p:nvSpPr>
          <p:cNvPr id="29" name="Shape 20"/>
          <p:cNvSpPr/>
          <p:nvPr/>
        </p:nvSpPr>
        <p:spPr>
          <a:xfrm>
            <a:off x="4457700" y="3109874"/>
            <a:ext cx="28346" cy="1067105"/>
          </a:xfrm>
          <a:prstGeom prst="rect">
            <a:avLst/>
          </a:prstGeom>
          <a:solidFill>
            <a:srgbClr val="8B5CF6"/>
          </a:solidFill>
          <a:ln/>
        </p:spPr>
      </p:sp>
      <p:sp>
        <p:nvSpPr>
          <p:cNvPr id="30" name="Text 21"/>
          <p:cNvSpPr txBox="1"/>
          <p:nvPr/>
        </p:nvSpPr>
        <p:spPr>
          <a:xfrm>
            <a:off x="4600346" y="3215030"/>
            <a:ext cx="1672438" cy="162763"/>
          </a:xfrm>
          <a:prstGeom prst="rect">
            <a:avLst/>
          </a:prstGeom>
          <a:noFill/>
          <a:ln/>
        </p:spPr>
        <p:txBody>
          <a:bodyPr wrap="square" lIns="0" tIns="0" rIns="0" bIns="0" rtlCol="0" anchor="ctr"/>
          <a:lstStyle/>
          <a:p>
            <a:pPr algn="l" indent="0" marL="0">
              <a:buNone/>
            </a:pPr>
            <a:r>
              <a:rPr lang="en-US" sz="1000" b="1" dirty="0">
                <a:solidFill>
                  <a:srgbClr val="6D28D9"/>
                </a:solidFill>
                <a:latin typeface="Inter" pitchFamily="34" charset="0"/>
                <a:ea typeface="Inter" pitchFamily="34" charset="-122"/>
                <a:cs typeface="Inter" pitchFamily="34" charset="-120"/>
              </a:rPr>
              <a:t>Function Calling核心价值</a:t>
            </a:r>
            <a:endParaRPr lang="en-US" sz="1000" dirty="0"/>
          </a:p>
        </p:txBody>
      </p:sp>
      <p:sp>
        <p:nvSpPr>
          <p:cNvPr id="31" name="Text 22"/>
          <p:cNvSpPr txBox="1"/>
          <p:nvPr/>
        </p:nvSpPr>
        <p:spPr>
          <a:xfrm>
            <a:off x="4600346" y="3471977"/>
            <a:ext cx="22101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智能体行动能力 → 意图转化为可执行操作</a:t>
            </a:r>
            <a:endParaRPr lang="en-US" sz="900" dirty="0"/>
          </a:p>
        </p:txBody>
      </p:sp>
      <p:sp>
        <p:nvSpPr>
          <p:cNvPr id="32" name="Text 23"/>
          <p:cNvSpPr txBox="1"/>
          <p:nvPr/>
        </p:nvSpPr>
        <p:spPr>
          <a:xfrm>
            <a:off x="4600346" y="3700577"/>
            <a:ext cx="20958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工具使用规范 → 标准化调用与响应流程</a:t>
            </a:r>
            <a:endParaRPr lang="en-US" sz="900" dirty="0"/>
          </a:p>
        </p:txBody>
      </p:sp>
      <p:sp>
        <p:nvSpPr>
          <p:cNvPr id="33" name="Text 24"/>
          <p:cNvSpPr txBox="1"/>
          <p:nvPr/>
        </p:nvSpPr>
        <p:spPr>
          <a:xfrm>
            <a:off x="4600346" y="3929177"/>
            <a:ext cx="20958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生态建设基础 → 第三方开发者工具接入</a:t>
            </a:r>
            <a:endParaRPr lang="en-US" sz="900" dirty="0"/>
          </a:p>
        </p:txBody>
      </p:sp>
      <p:sp>
        <p:nvSpPr>
          <p:cNvPr id="34" name="Shape 25"/>
          <p:cNvSpPr/>
          <p:nvPr/>
        </p:nvSpPr>
        <p:spPr>
          <a:xfrm>
            <a:off x="7848295" y="3109874"/>
            <a:ext cx="3276295" cy="1067105"/>
          </a:xfrm>
          <a:prstGeom prst="rect">
            <a:avLst/>
          </a:prstGeom>
          <a:solidFill>
            <a:srgbClr val="FFFFFF">
              <a:alpha val="85000"/>
            </a:srgbClr>
          </a:solidFill>
          <a:ln/>
        </p:spPr>
      </p:sp>
      <p:sp>
        <p:nvSpPr>
          <p:cNvPr id="35" name="Shape 26"/>
          <p:cNvSpPr/>
          <p:nvPr/>
        </p:nvSpPr>
        <p:spPr>
          <a:xfrm>
            <a:off x="7848295" y="3109874"/>
            <a:ext cx="28346" cy="1067105"/>
          </a:xfrm>
          <a:prstGeom prst="rect">
            <a:avLst/>
          </a:prstGeom>
          <a:solidFill>
            <a:srgbClr val="EC4899"/>
          </a:solidFill>
          <a:ln/>
        </p:spPr>
      </p:sp>
      <p:sp>
        <p:nvSpPr>
          <p:cNvPr id="36" name="Text 27"/>
          <p:cNvSpPr txBox="1"/>
          <p:nvPr/>
        </p:nvSpPr>
        <p:spPr>
          <a:xfrm>
            <a:off x="7991856" y="3215030"/>
            <a:ext cx="1291133" cy="162763"/>
          </a:xfrm>
          <a:prstGeom prst="rect">
            <a:avLst/>
          </a:prstGeom>
          <a:noFill/>
          <a:ln/>
        </p:spPr>
        <p:txBody>
          <a:bodyPr wrap="square" lIns="0" tIns="0" rIns="0" bIns="0" rtlCol="0" anchor="ctr"/>
          <a:lstStyle/>
          <a:p>
            <a:pPr algn="l" indent="0" marL="0">
              <a:buNone/>
            </a:pPr>
            <a:r>
              <a:rPr lang="en-US" sz="1000" b="1" dirty="0">
                <a:solidFill>
                  <a:srgbClr val="BE185D"/>
                </a:solidFill>
                <a:latin typeface="Inter" pitchFamily="34" charset="0"/>
                <a:ea typeface="Inter" pitchFamily="34" charset="-122"/>
                <a:cs typeface="Inter" pitchFamily="34" charset="-120"/>
              </a:rPr>
              <a:t>Agent生态核心价值</a:t>
            </a:r>
            <a:endParaRPr lang="en-US" sz="1000" dirty="0"/>
          </a:p>
        </p:txBody>
      </p:sp>
      <p:sp>
        <p:nvSpPr>
          <p:cNvPr id="37" name="Text 28"/>
          <p:cNvSpPr txBox="1"/>
          <p:nvPr/>
        </p:nvSpPr>
        <p:spPr>
          <a:xfrm>
            <a:off x="7991856" y="3471977"/>
            <a:ext cx="22101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智能体协作 → 多智能体分工完成复杂任务</a:t>
            </a:r>
            <a:endParaRPr lang="en-US" sz="900" dirty="0"/>
          </a:p>
        </p:txBody>
      </p:sp>
      <p:sp>
        <p:nvSpPr>
          <p:cNvPr id="38" name="Text 29"/>
          <p:cNvSpPr txBox="1"/>
          <p:nvPr/>
        </p:nvSpPr>
        <p:spPr>
          <a:xfrm>
            <a:off x="7991856" y="3700577"/>
            <a:ext cx="17529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专业化分工 → 垂直领域能力互补</a:t>
            </a:r>
            <a:endParaRPr lang="en-US" sz="900" dirty="0"/>
          </a:p>
        </p:txBody>
      </p:sp>
      <p:sp>
        <p:nvSpPr>
          <p:cNvPr id="39" name="Text 30"/>
          <p:cNvSpPr txBox="1"/>
          <p:nvPr/>
        </p:nvSpPr>
        <p:spPr>
          <a:xfrm>
            <a:off x="7991856" y="3929177"/>
            <a:ext cx="20958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集体智能涌现 → 网络效应价值指数增长</a:t>
            </a:r>
            <a:endParaRPr lang="en-US" sz="900" dirty="0"/>
          </a:p>
        </p:txBody>
      </p:sp>
      <p:sp>
        <p:nvSpPr>
          <p:cNvPr id="40" name="Shape 31"/>
          <p:cNvSpPr/>
          <p:nvPr/>
        </p:nvSpPr>
        <p:spPr>
          <a:xfrm>
            <a:off x="1067105" y="4519879"/>
            <a:ext cx="10058400" cy="895198"/>
          </a:xfrm>
          <a:prstGeom prst="roundRect">
            <a:avLst>
              <a:gd name="adj" fmla="val 8693"/>
            </a:avLst>
          </a:prstGeom>
          <a:solidFill>
            <a:srgbClr val="FFFFFF"/>
          </a:solidFill>
          <a:ln w="12700">
            <a:solidFill>
              <a:srgbClr val="E5E7EB"/>
            </a:solidFill>
            <a:prstDash val="solid"/>
          </a:ln>
        </p:spPr>
      </p:sp>
      <p:sp>
        <p:nvSpPr>
          <p:cNvPr id="41" name="Shape 32"/>
          <p:cNvSpPr/>
          <p:nvPr/>
        </p:nvSpPr>
        <p:spPr>
          <a:xfrm>
            <a:off x="1228954" y="4700930"/>
            <a:ext cx="152705" cy="152705"/>
          </a:xfrm>
          <a:prstGeom prst="roundRect">
            <a:avLst>
              <a:gd name="adj" fmla="val 598802"/>
            </a:avLst>
          </a:prstGeom>
          <a:solidFill>
            <a:srgbClr val="6366F1"/>
          </a:solidFill>
          <a:ln/>
        </p:spPr>
      </p:sp>
      <p:sp>
        <p:nvSpPr>
          <p:cNvPr id="42" name="Text 33"/>
          <p:cNvSpPr txBox="1"/>
          <p:nvPr/>
        </p:nvSpPr>
        <p:spPr>
          <a:xfrm>
            <a:off x="1457554" y="4690872"/>
            <a:ext cx="151058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Agent OS作为生态中枢</a:t>
            </a:r>
            <a:endParaRPr lang="en-US" sz="1000" dirty="0"/>
          </a:p>
        </p:txBody>
      </p:sp>
      <p:sp>
        <p:nvSpPr>
          <p:cNvPr id="43" name="Text 34"/>
          <p:cNvSpPr txBox="1"/>
          <p:nvPr/>
        </p:nvSpPr>
        <p:spPr>
          <a:xfrm>
            <a:off x="6400800" y="4690872"/>
            <a:ext cx="116768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生态价值倍增机制</a:t>
            </a:r>
            <a:endParaRPr lang="en-US" sz="1000" dirty="0"/>
          </a:p>
        </p:txBody>
      </p:sp>
      <p:sp>
        <p:nvSpPr>
          <p:cNvPr id="44" name="Text 35"/>
          <p:cNvSpPr txBox="1"/>
          <p:nvPr/>
        </p:nvSpPr>
        <p:spPr>
          <a:xfrm>
            <a:off x="1228954" y="4947818"/>
            <a:ext cx="4772254"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提供核心调度、协调与执行能力 → 通过MCP与Function Calling连接智能体和外部工具 → 形成基础设施层</a:t>
            </a:r>
            <a:endParaRPr lang="en-US" sz="900" dirty="0"/>
          </a:p>
        </p:txBody>
      </p:sp>
      <p:sp>
        <p:nvSpPr>
          <p:cNvPr id="45" name="Text 36"/>
          <p:cNvSpPr txBox="1"/>
          <p:nvPr/>
        </p:nvSpPr>
        <p:spPr>
          <a:xfrm>
            <a:off x="6172200" y="4947818"/>
            <a:ext cx="4791456"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第三方开发与自研结合 → 智能体互联互通 → 每增加一个智能体，整体生态价值呈指数级增长</a:t>
            </a:r>
            <a:endParaRPr lang="en-US" sz="900" dirty="0"/>
          </a:p>
        </p:txBody>
      </p:sp>
      <p:sp>
        <p:nvSpPr>
          <p:cNvPr id="46" name="Shape 37"/>
          <p:cNvSpPr/>
          <p:nvPr/>
        </p:nvSpPr>
        <p:spPr>
          <a:xfrm>
            <a:off x="6172200" y="4700930"/>
            <a:ext cx="152705" cy="152705"/>
          </a:xfrm>
          <a:prstGeom prst="roundRect">
            <a:avLst>
              <a:gd name="adj" fmla="val 598802"/>
            </a:avLst>
          </a:prstGeom>
          <a:solidFill>
            <a:srgbClr val="10B981"/>
          </a:solidFill>
          <a:ln/>
        </p:spPr>
      </p:sp>
      <p:sp>
        <p:nvSpPr>
          <p:cNvPr id="47" name="Shape 38"/>
          <p:cNvSpPr/>
          <p:nvPr/>
        </p:nvSpPr>
        <p:spPr>
          <a:xfrm>
            <a:off x="1067105" y="5643677"/>
            <a:ext cx="10058400" cy="895198"/>
          </a:xfrm>
          <a:prstGeom prst="roundRect">
            <a:avLst>
              <a:gd name="adj" fmla="val 8693"/>
            </a:avLst>
          </a:prstGeom>
          <a:solidFill>
            <a:srgbClr val="FFFFFF"/>
          </a:solidFill>
          <a:ln w="12700">
            <a:solidFill>
              <a:srgbClr val="DBEAFE"/>
            </a:solidFill>
            <a:prstDash val="solid"/>
          </a:ln>
        </p:spPr>
      </p:sp>
      <p:sp>
        <p:nvSpPr>
          <p:cNvPr id="48" name="Text 39"/>
          <p:cNvSpPr txBox="1"/>
          <p:nvPr/>
        </p:nvSpPr>
        <p:spPr>
          <a:xfrm>
            <a:off x="1228954" y="5814670"/>
            <a:ext cx="1300277"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智能体生态构建路径</a:t>
            </a:r>
            <a:endParaRPr lang="en-US" sz="1000" dirty="0"/>
          </a:p>
        </p:txBody>
      </p:sp>
      <p:pic>
        <p:nvPicPr>
          <p:cNvPr id="49" name="Image 7" descr="preencoded.png">    </p:cNvPr>
          <p:cNvPicPr>
            <a:picLocks noChangeAspect="1"/>
          </p:cNvPicPr>
          <p:nvPr/>
        </p:nvPicPr>
        <p:blipFill>
          <a:blip r:embed="rId8"/>
          <a:srcRect l="0" r="0" t="0" b="0"/>
          <a:stretch/>
        </p:blipFill>
        <p:spPr>
          <a:xfrm>
            <a:off x="1228954" y="6148426"/>
            <a:ext cx="152705" cy="152705"/>
          </a:xfrm>
          <a:prstGeom prst="rect">
            <a:avLst/>
          </a:prstGeom>
        </p:spPr>
      </p:pic>
      <p:sp>
        <p:nvSpPr>
          <p:cNvPr id="50" name="Text 40"/>
          <p:cNvSpPr txBox="1"/>
          <p:nvPr/>
        </p:nvSpPr>
        <p:spPr>
          <a:xfrm>
            <a:off x="1457554" y="6072530"/>
            <a:ext cx="6675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第三方生态</a:t>
            </a:r>
            <a:endParaRPr lang="en-US" sz="900" dirty="0"/>
          </a:p>
        </p:txBody>
      </p:sp>
      <p:sp>
        <p:nvSpPr>
          <p:cNvPr id="51" name="Text 41"/>
          <p:cNvSpPr txBox="1"/>
          <p:nvPr/>
        </p:nvSpPr>
        <p:spPr>
          <a:xfrm>
            <a:off x="6439205" y="6072530"/>
            <a:ext cx="5532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自研体系</a:t>
            </a:r>
            <a:endParaRPr lang="en-US" sz="900" dirty="0"/>
          </a:p>
        </p:txBody>
      </p:sp>
      <p:sp>
        <p:nvSpPr>
          <p:cNvPr id="52" name="Text 42"/>
          <p:cNvSpPr txBox="1"/>
          <p:nvPr/>
        </p:nvSpPr>
        <p:spPr>
          <a:xfrm>
            <a:off x="1457554" y="6224321"/>
            <a:ext cx="220096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创新多样性 + 专业领域覆盖 + 开发者共创</a:t>
            </a:r>
            <a:endParaRPr lang="en-US" sz="900" dirty="0"/>
          </a:p>
        </p:txBody>
      </p:sp>
      <p:pic>
        <p:nvPicPr>
          <p:cNvPr id="53" name="Image 8" descr="preencoded.png">    </p:cNvPr>
          <p:cNvPicPr>
            <a:picLocks noChangeAspect="1"/>
          </p:cNvPicPr>
          <p:nvPr/>
        </p:nvPicPr>
        <p:blipFill>
          <a:blip r:embed="rId9"/>
          <a:srcRect l="0" r="0" t="-180" b="-180"/>
          <a:stretch/>
        </p:blipFill>
        <p:spPr>
          <a:xfrm>
            <a:off x="6172200" y="6148426"/>
            <a:ext cx="190195" cy="152705"/>
          </a:xfrm>
          <a:prstGeom prst="rect">
            <a:avLst/>
          </a:prstGeom>
        </p:spPr>
      </p:pic>
      <p:sp>
        <p:nvSpPr>
          <p:cNvPr id="54" name="Text 43"/>
          <p:cNvSpPr txBox="1"/>
          <p:nvPr/>
        </p:nvSpPr>
        <p:spPr>
          <a:xfrm>
            <a:off x="6439205" y="6224321"/>
            <a:ext cx="208666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定制化深度 + 战略能力保障 + 技术壁垒</a:t>
            </a:r>
            <a:endParaRPr lang="en-US" sz="900" dirty="0"/>
          </a:p>
        </p:txBody>
      </p:sp>
      <p:sp>
        <p:nvSpPr>
          <p:cNvPr id="55" name="Shape 44"/>
          <p:cNvSpPr/>
          <p:nvPr/>
        </p:nvSpPr>
        <p:spPr>
          <a:xfrm>
            <a:off x="1429207" y="1714500"/>
            <a:ext cx="57607" cy="57607"/>
          </a:xfrm>
          <a:prstGeom prst="ellipse">
            <a:avLst/>
          </a:prstGeom>
          <a:solidFill>
            <a:srgbClr val="3B82F6"/>
          </a:solidFill>
          <a:ln/>
        </p:spPr>
      </p:sp>
      <p:sp>
        <p:nvSpPr>
          <p:cNvPr id="56" name="Shape 45"/>
          <p:cNvSpPr/>
          <p:nvPr/>
        </p:nvSpPr>
        <p:spPr>
          <a:xfrm>
            <a:off x="1904695" y="2095805"/>
            <a:ext cx="57607" cy="57607"/>
          </a:xfrm>
          <a:prstGeom prst="ellipse">
            <a:avLst/>
          </a:prstGeom>
          <a:solidFill>
            <a:srgbClr val="3B82F6"/>
          </a:solidFill>
          <a:ln/>
        </p:spPr>
      </p:sp>
      <p:sp>
        <p:nvSpPr>
          <p:cNvPr id="57" name="Shape 46"/>
          <p:cNvSpPr/>
          <p:nvPr/>
        </p:nvSpPr>
        <p:spPr>
          <a:xfrm>
            <a:off x="1333195" y="2476195"/>
            <a:ext cx="57607" cy="57607"/>
          </a:xfrm>
          <a:prstGeom prst="ellipse">
            <a:avLst/>
          </a:prstGeom>
          <a:solidFill>
            <a:srgbClr val="3B82F6"/>
          </a:solidFill>
          <a:ln/>
        </p:spPr>
      </p:sp>
      <p:sp>
        <p:nvSpPr>
          <p:cNvPr id="58" name="Shape 47"/>
          <p:cNvSpPr/>
          <p:nvPr/>
        </p:nvSpPr>
        <p:spPr>
          <a:xfrm>
            <a:off x="1444752" y="1861718"/>
            <a:ext cx="476402" cy="9144"/>
          </a:xfrm>
          <a:prstGeom prst="rect">
            <a:avLst/>
          </a:prstGeom>
          <a:solidFill>
            <a:srgbClr val="3B82F6">
              <a:alpha val="20000"/>
            </a:srgbClr>
          </a:solidFill>
          <a:ln/>
        </p:spPr>
      </p:sp>
      <p:sp>
        <p:nvSpPr>
          <p:cNvPr id="59" name="Shape 48"/>
          <p:cNvSpPr/>
          <p:nvPr/>
        </p:nvSpPr>
        <p:spPr>
          <a:xfrm>
            <a:off x="1837944" y="1940357"/>
            <a:ext cx="571500" cy="9144"/>
          </a:xfrm>
          <a:prstGeom prst="rect">
            <a:avLst/>
          </a:prstGeom>
          <a:solidFill>
            <a:srgbClr val="3B82F6">
              <a:alpha val="20000"/>
            </a:srgbClr>
          </a:solidFill>
          <a:ln/>
        </p:spPr>
      </p:sp>
      <p:sp>
        <p:nvSpPr>
          <p:cNvPr id="60" name="Text 49"/>
          <p:cNvSpPr txBox="1"/>
          <p:nvPr/>
        </p:nvSpPr>
        <p:spPr>
          <a:xfrm>
            <a:off x="1181405" y="580644"/>
            <a:ext cx="4096512"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MCP、Function Calling与Agent生态</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1067105" y="457200"/>
            <a:ext cx="10058400" cy="1019556"/>
          </a:xfrm>
          <a:prstGeom prst="roundRect">
            <a:avLst>
              <a:gd name="adj" fmla="val 6706"/>
            </a:avLst>
          </a:prstGeom>
          <a:solidFill>
            <a:srgbClr val="FFFFFF">
              <a:alpha val="85000"/>
            </a:srgbClr>
          </a:solidFill>
          <a:ln/>
        </p:spPr>
      </p:sp>
      <p:sp>
        <p:nvSpPr>
          <p:cNvPr id="4" name="Shape 1"/>
          <p:cNvSpPr/>
          <p:nvPr/>
        </p:nvSpPr>
        <p:spPr>
          <a:xfrm>
            <a:off x="1162202" y="972007"/>
            <a:ext cx="571500" cy="28346"/>
          </a:xfrm>
          <a:prstGeom prst="rect">
            <a:avLst/>
          </a:prstGeom>
          <a:solidFill>
            <a:srgbClr val="2563EB"/>
          </a:solidFill>
          <a:ln/>
        </p:spPr>
      </p:sp>
      <p:sp>
        <p:nvSpPr>
          <p:cNvPr id="5" name="Text 2"/>
          <p:cNvSpPr txBox="1"/>
          <p:nvPr/>
        </p:nvSpPr>
        <p:spPr>
          <a:xfrm>
            <a:off x="1162202" y="1123798"/>
            <a:ext cx="52916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Agentic AI基础设施中的记忆管理与上下文融合：没有记忆就没有智能就没有个性化智能</a:t>
            </a:r>
            <a:endParaRPr lang="en-US" sz="1000" dirty="0"/>
          </a:p>
        </p:txBody>
      </p:sp>
      <p:sp>
        <p:nvSpPr>
          <p:cNvPr id="6" name="Shape 3"/>
          <p:cNvSpPr/>
          <p:nvPr/>
        </p:nvSpPr>
        <p:spPr>
          <a:xfrm>
            <a:off x="1067105" y="1476756"/>
            <a:ext cx="10058400" cy="875995"/>
          </a:xfrm>
          <a:prstGeom prst="rect">
            <a:avLst/>
          </a:prstGeom>
          <a:solidFill>
            <a:srgbClr val="FFFFFF">
              <a:alpha val="85000"/>
            </a:srgbClr>
          </a:solidFill>
          <a:ln/>
        </p:spPr>
      </p:sp>
      <p:sp>
        <p:nvSpPr>
          <p:cNvPr id="7" name="Shape 4"/>
          <p:cNvSpPr/>
          <p:nvPr/>
        </p:nvSpPr>
        <p:spPr>
          <a:xfrm>
            <a:off x="1067105" y="1476756"/>
            <a:ext cx="38405" cy="875995"/>
          </a:xfrm>
          <a:prstGeom prst="rect">
            <a:avLst/>
          </a:prstGeom>
          <a:solidFill>
            <a:srgbClr val="3B82F6"/>
          </a:solidFill>
          <a:ln/>
        </p:spPr>
      </p:sp>
      <p:sp>
        <p:nvSpPr>
          <p:cNvPr id="8" name="Text 5"/>
          <p:cNvSpPr txBox="1"/>
          <p:nvPr/>
        </p:nvSpPr>
        <p:spPr>
          <a:xfrm>
            <a:off x="1257300" y="1600200"/>
            <a:ext cx="1300277"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智能系统的核心能力</a:t>
            </a:r>
            <a:endParaRPr lang="en-US" sz="1000" dirty="0"/>
          </a:p>
        </p:txBody>
      </p:sp>
      <p:sp>
        <p:nvSpPr>
          <p:cNvPr id="9" name="Text 6"/>
          <p:cNvSpPr txBox="1"/>
          <p:nvPr/>
        </p:nvSpPr>
        <p:spPr>
          <a:xfrm>
            <a:off x="1257300" y="1867205"/>
            <a:ext cx="9768535"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记忆与上下文管理 → 智能体系统基础能力 → 无记忆则无智能 → 无个性化记忆则无个性化智能。人类智能本质：经验积累、提取与应用。Agentic AI需强大Memory系统支持 → 从单一交互迈向持续学习与适应 → "工具"到"智能体"关键转变步骤。个性化记忆系统赋能 → 智能体个性形成 → 用户专属体验构建。</a:t>
            </a:r>
            <a:endParaRPr lang="en-US" sz="1000" dirty="0"/>
          </a:p>
        </p:txBody>
      </p:sp>
      <p:sp>
        <p:nvSpPr>
          <p:cNvPr id="10" name="Shape 7"/>
          <p:cNvSpPr/>
          <p:nvPr/>
        </p:nvSpPr>
        <p:spPr>
          <a:xfrm>
            <a:off x="1067105" y="2505456"/>
            <a:ext cx="10058400" cy="1352398"/>
          </a:xfrm>
          <a:prstGeom prst="roundRect">
            <a:avLst>
              <a:gd name="adj" fmla="val 3809"/>
            </a:avLst>
          </a:prstGeom>
          <a:solidFill>
            <a:srgbClr val="FFFFFF">
              <a:alpha val="85000"/>
            </a:srgbClr>
          </a:solidFill>
          <a:ln w="12700">
            <a:solidFill>
              <a:srgbClr val="3B82F6">
                <a:alpha val="30000"/>
              </a:srgbClr>
            </a:solidFill>
            <a:prstDash val="solid"/>
          </a:ln>
        </p:spPr>
      </p:sp>
      <p:sp>
        <p:nvSpPr>
          <p:cNvPr id="11" name="Text 8"/>
          <p:cNvSpPr txBox="1"/>
          <p:nvPr/>
        </p:nvSpPr>
        <p:spPr>
          <a:xfrm>
            <a:off x="1228954" y="2676449"/>
            <a:ext cx="1976933"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Agentic Memory系统层级架构</a:t>
            </a:r>
            <a:endParaRPr lang="en-US" sz="1000" dirty="0"/>
          </a:p>
        </p:txBody>
      </p:sp>
      <p:sp>
        <p:nvSpPr>
          <p:cNvPr id="12" name="Shape 9"/>
          <p:cNvSpPr/>
          <p:nvPr/>
        </p:nvSpPr>
        <p:spPr>
          <a:xfrm>
            <a:off x="1228954" y="2933395"/>
            <a:ext cx="3133649" cy="761695"/>
          </a:xfrm>
          <a:prstGeom prst="roundRect">
            <a:avLst>
              <a:gd name="adj" fmla="val 12005"/>
            </a:avLst>
          </a:prstGeom>
          <a:solidFill>
            <a:srgbClr val="EEF2FF">
              <a:alpha val="85000"/>
            </a:srgbClr>
          </a:solidFill>
          <a:ln/>
        </p:spPr>
      </p:sp>
      <p:pic>
        <p:nvPicPr>
          <p:cNvPr id="13" name="Image 1" descr="preencoded.png">    </p:cNvPr>
          <p:cNvPicPr>
            <a:picLocks noChangeAspect="1"/>
          </p:cNvPicPr>
          <p:nvPr/>
        </p:nvPicPr>
        <p:blipFill>
          <a:blip r:embed="rId2"/>
          <a:srcRect l="0" r="0" t="0" b="0"/>
          <a:stretch/>
        </p:blipFill>
        <p:spPr>
          <a:xfrm>
            <a:off x="2698394" y="3010205"/>
            <a:ext cx="190195" cy="190195"/>
          </a:xfrm>
          <a:prstGeom prst="rect">
            <a:avLst/>
          </a:prstGeom>
        </p:spPr>
      </p:pic>
      <p:sp>
        <p:nvSpPr>
          <p:cNvPr id="14" name="Text 10"/>
          <p:cNvSpPr txBox="1"/>
          <p:nvPr/>
        </p:nvSpPr>
        <p:spPr>
          <a:xfrm>
            <a:off x="2393899" y="3281782"/>
            <a:ext cx="900684" cy="162763"/>
          </a:xfrm>
          <a:prstGeom prst="rect">
            <a:avLst/>
          </a:prstGeom>
          <a:noFill/>
          <a:ln/>
        </p:spPr>
        <p:txBody>
          <a:bodyPr wrap="square" lIns="0" tIns="0" rIns="0" bIns="0" rtlCol="0" anchor="ctr"/>
          <a:lstStyle/>
          <a:p>
            <a:pPr algn="ctr" indent="0" marL="0">
              <a:buNone/>
            </a:pPr>
            <a:r>
              <a:rPr lang="en-US" sz="1000" b="1" dirty="0">
                <a:solidFill>
                  <a:srgbClr val="4338CA"/>
                </a:solidFill>
                <a:latin typeface="Inter" pitchFamily="34" charset="0"/>
                <a:ea typeface="Inter" pitchFamily="34" charset="-122"/>
                <a:cs typeface="Inter" pitchFamily="34" charset="-120"/>
              </a:rPr>
              <a:t>短期工作记忆</a:t>
            </a:r>
            <a:endParaRPr lang="en-US" sz="1000" dirty="0"/>
          </a:p>
        </p:txBody>
      </p:sp>
      <p:sp>
        <p:nvSpPr>
          <p:cNvPr id="15" name="Text 11"/>
          <p:cNvSpPr txBox="1"/>
          <p:nvPr/>
        </p:nvSpPr>
        <p:spPr>
          <a:xfrm>
            <a:off x="2165299" y="3461918"/>
            <a:ext cx="13533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上下文窗口内的即时记忆</a:t>
            </a:r>
            <a:endParaRPr lang="en-US" sz="900" dirty="0"/>
          </a:p>
        </p:txBody>
      </p:sp>
      <p:sp>
        <p:nvSpPr>
          <p:cNvPr id="16" name="Text 12"/>
          <p:cNvSpPr txBox="1"/>
          <p:nvPr/>
        </p:nvSpPr>
        <p:spPr>
          <a:xfrm>
            <a:off x="4358945" y="3212287"/>
            <a:ext cx="300838" cy="200254"/>
          </a:xfrm>
          <a:prstGeom prst="rect">
            <a:avLst/>
          </a:prstGeom>
          <a:noFill/>
          <a:ln/>
        </p:spPr>
        <p:txBody>
          <a:bodyPr wrap="square" lIns="0" tIns="0" rIns="0" bIns="0" rtlCol="0" anchor="ctr"/>
          <a:lstStyle/>
          <a:p>
            <a:pPr algn="l" indent="0" marL="0">
              <a:buNone/>
            </a:pPr>
            <a:r>
              <a:rPr lang="en-US" sz="1300" dirty="0">
                <a:solidFill>
                  <a:srgbClr val="3B82F6"/>
                </a:solidFill>
                <a:latin typeface="Inter" pitchFamily="34" charset="0"/>
                <a:ea typeface="Inter" pitchFamily="34" charset="-122"/>
                <a:cs typeface="Inter" pitchFamily="34" charset="-120"/>
              </a:rPr>
              <a:t>→</a:t>
            </a:r>
            <a:endParaRPr lang="en-US" sz="1300" dirty="0"/>
          </a:p>
        </p:txBody>
      </p:sp>
      <p:sp>
        <p:nvSpPr>
          <p:cNvPr id="17" name="Shape 13"/>
          <p:cNvSpPr/>
          <p:nvPr/>
        </p:nvSpPr>
        <p:spPr>
          <a:xfrm>
            <a:off x="4530852" y="2933395"/>
            <a:ext cx="3133649" cy="761695"/>
          </a:xfrm>
          <a:prstGeom prst="roundRect">
            <a:avLst>
              <a:gd name="adj" fmla="val 12005"/>
            </a:avLst>
          </a:prstGeom>
          <a:solidFill>
            <a:srgbClr val="F5F3FF">
              <a:alpha val="85000"/>
            </a:srgbClr>
          </a:solidFill>
          <a:ln/>
        </p:spPr>
      </p:sp>
      <p:pic>
        <p:nvPicPr>
          <p:cNvPr id="18" name="Image 2" descr="preencoded.png">    </p:cNvPr>
          <p:cNvPicPr>
            <a:picLocks noChangeAspect="1"/>
          </p:cNvPicPr>
          <p:nvPr/>
        </p:nvPicPr>
        <p:blipFill>
          <a:blip r:embed="rId3"/>
          <a:srcRect l="0" r="0" t="0" b="0"/>
          <a:stretch/>
        </p:blipFill>
        <p:spPr>
          <a:xfrm>
            <a:off x="6001207" y="3010205"/>
            <a:ext cx="190195" cy="190195"/>
          </a:xfrm>
          <a:prstGeom prst="rect">
            <a:avLst/>
          </a:prstGeom>
        </p:spPr>
      </p:pic>
      <p:sp>
        <p:nvSpPr>
          <p:cNvPr id="19" name="Text 14"/>
          <p:cNvSpPr txBox="1"/>
          <p:nvPr/>
        </p:nvSpPr>
        <p:spPr>
          <a:xfrm>
            <a:off x="5695798" y="3281782"/>
            <a:ext cx="900684" cy="162763"/>
          </a:xfrm>
          <a:prstGeom prst="rect">
            <a:avLst/>
          </a:prstGeom>
          <a:noFill/>
          <a:ln/>
        </p:spPr>
        <p:txBody>
          <a:bodyPr wrap="square" lIns="0" tIns="0" rIns="0" bIns="0" rtlCol="0" anchor="ctr"/>
          <a:lstStyle/>
          <a:p>
            <a:pPr algn="ctr" indent="0" marL="0">
              <a:buNone/>
            </a:pPr>
            <a:r>
              <a:rPr lang="en-US" sz="1000" b="1" dirty="0">
                <a:solidFill>
                  <a:srgbClr val="6D28D9"/>
                </a:solidFill>
                <a:latin typeface="Inter" pitchFamily="34" charset="0"/>
                <a:ea typeface="Inter" pitchFamily="34" charset="-122"/>
                <a:cs typeface="Inter" pitchFamily="34" charset="-120"/>
              </a:rPr>
              <a:t>长期向量记忆</a:t>
            </a:r>
            <a:endParaRPr lang="en-US" sz="1000" dirty="0"/>
          </a:p>
        </p:txBody>
      </p:sp>
      <p:sp>
        <p:nvSpPr>
          <p:cNvPr id="20" name="Text 15"/>
          <p:cNvSpPr txBox="1"/>
          <p:nvPr/>
        </p:nvSpPr>
        <p:spPr>
          <a:xfrm>
            <a:off x="5524805" y="3461918"/>
            <a:ext cx="12390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可检索的历史交互数据</a:t>
            </a:r>
            <a:endParaRPr lang="en-US" sz="900" dirty="0"/>
          </a:p>
        </p:txBody>
      </p:sp>
      <p:sp>
        <p:nvSpPr>
          <p:cNvPr id="21" name="Text 16"/>
          <p:cNvSpPr txBox="1"/>
          <p:nvPr/>
        </p:nvSpPr>
        <p:spPr>
          <a:xfrm>
            <a:off x="7661758" y="3212287"/>
            <a:ext cx="300838" cy="200254"/>
          </a:xfrm>
          <a:prstGeom prst="rect">
            <a:avLst/>
          </a:prstGeom>
          <a:noFill/>
          <a:ln/>
        </p:spPr>
        <p:txBody>
          <a:bodyPr wrap="square" lIns="0" tIns="0" rIns="0" bIns="0" rtlCol="0" anchor="ctr"/>
          <a:lstStyle/>
          <a:p>
            <a:pPr algn="l" indent="0" marL="0">
              <a:buNone/>
            </a:pPr>
            <a:r>
              <a:rPr lang="en-US" sz="1300" dirty="0">
                <a:solidFill>
                  <a:srgbClr val="3B82F6"/>
                </a:solidFill>
                <a:latin typeface="Inter" pitchFamily="34" charset="0"/>
                <a:ea typeface="Inter" pitchFamily="34" charset="-122"/>
                <a:cs typeface="Inter" pitchFamily="34" charset="-120"/>
              </a:rPr>
              <a:t>→</a:t>
            </a:r>
            <a:endParaRPr lang="en-US" sz="1300" dirty="0"/>
          </a:p>
        </p:txBody>
      </p:sp>
      <p:sp>
        <p:nvSpPr>
          <p:cNvPr id="22" name="Shape 17"/>
          <p:cNvSpPr/>
          <p:nvPr/>
        </p:nvSpPr>
        <p:spPr>
          <a:xfrm>
            <a:off x="7832750" y="2933395"/>
            <a:ext cx="3133649" cy="761695"/>
          </a:xfrm>
          <a:prstGeom prst="roundRect">
            <a:avLst>
              <a:gd name="adj" fmla="val 12005"/>
            </a:avLst>
          </a:prstGeom>
          <a:solidFill>
            <a:srgbClr val="FDF2F8">
              <a:alpha val="85000"/>
            </a:srgbClr>
          </a:solidFill>
          <a:ln/>
        </p:spPr>
      </p:sp>
      <p:pic>
        <p:nvPicPr>
          <p:cNvPr id="23" name="Image 3" descr="preencoded.png">    </p:cNvPr>
          <p:cNvPicPr>
            <a:picLocks noChangeAspect="1"/>
          </p:cNvPicPr>
          <p:nvPr/>
        </p:nvPicPr>
        <p:blipFill>
          <a:blip r:embed="rId4"/>
          <a:srcRect l="-1648" r="-1648" t="0" b="0"/>
          <a:stretch/>
        </p:blipFill>
        <p:spPr>
          <a:xfrm>
            <a:off x="9312250" y="3010205"/>
            <a:ext cx="171907" cy="190195"/>
          </a:xfrm>
          <a:prstGeom prst="rect">
            <a:avLst/>
          </a:prstGeom>
        </p:spPr>
      </p:pic>
      <p:sp>
        <p:nvSpPr>
          <p:cNvPr id="24" name="Text 18"/>
          <p:cNvSpPr txBox="1"/>
          <p:nvPr/>
        </p:nvSpPr>
        <p:spPr>
          <a:xfrm>
            <a:off x="8709660" y="3281782"/>
            <a:ext cx="1481328" cy="162763"/>
          </a:xfrm>
          <a:prstGeom prst="rect">
            <a:avLst/>
          </a:prstGeom>
          <a:noFill/>
          <a:ln/>
        </p:spPr>
        <p:txBody>
          <a:bodyPr wrap="square" lIns="0" tIns="0" rIns="0" bIns="0" rtlCol="0" anchor="ctr"/>
          <a:lstStyle/>
          <a:p>
            <a:pPr algn="ctr" indent="0" marL="0">
              <a:buNone/>
            </a:pPr>
            <a:r>
              <a:rPr lang="en-US" sz="1000" b="1" dirty="0">
                <a:solidFill>
                  <a:srgbClr val="BE185D"/>
                </a:solidFill>
                <a:latin typeface="Inter" pitchFamily="34" charset="0"/>
                <a:ea typeface="Inter" pitchFamily="34" charset="-122"/>
                <a:cs typeface="Inter" pitchFamily="34" charset="-120"/>
              </a:rPr>
              <a:t>Converged Data Lake</a:t>
            </a:r>
            <a:endParaRPr lang="en-US" sz="1000" dirty="0"/>
          </a:p>
        </p:txBody>
      </p:sp>
      <p:sp>
        <p:nvSpPr>
          <p:cNvPr id="25" name="Text 19"/>
          <p:cNvSpPr txBox="1"/>
          <p:nvPr/>
        </p:nvSpPr>
        <p:spPr>
          <a:xfrm>
            <a:off x="8883396" y="3461918"/>
            <a:ext cx="11247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统一存储与语义索引</a:t>
            </a:r>
            <a:endParaRPr lang="en-US" sz="900" dirty="0"/>
          </a:p>
        </p:txBody>
      </p:sp>
      <p:sp>
        <p:nvSpPr>
          <p:cNvPr id="26" name="Shape 20"/>
          <p:cNvSpPr/>
          <p:nvPr/>
        </p:nvSpPr>
        <p:spPr>
          <a:xfrm>
            <a:off x="1067105" y="4005072"/>
            <a:ext cx="3258007" cy="1676095"/>
          </a:xfrm>
          <a:prstGeom prst="rect">
            <a:avLst/>
          </a:prstGeom>
          <a:solidFill>
            <a:srgbClr val="FFFFFF">
              <a:alpha val="85000"/>
            </a:srgbClr>
          </a:solidFill>
          <a:ln/>
        </p:spPr>
      </p:sp>
      <p:sp>
        <p:nvSpPr>
          <p:cNvPr id="27" name="Shape 21"/>
          <p:cNvSpPr/>
          <p:nvPr/>
        </p:nvSpPr>
        <p:spPr>
          <a:xfrm>
            <a:off x="1067105" y="4005072"/>
            <a:ext cx="28346" cy="1676095"/>
          </a:xfrm>
          <a:prstGeom prst="rect">
            <a:avLst/>
          </a:prstGeom>
          <a:solidFill>
            <a:srgbClr val="6366F1"/>
          </a:solidFill>
          <a:ln/>
        </p:spPr>
      </p:sp>
      <p:sp>
        <p:nvSpPr>
          <p:cNvPr id="28" name="Text 22"/>
          <p:cNvSpPr txBox="1"/>
          <p:nvPr/>
        </p:nvSpPr>
        <p:spPr>
          <a:xfrm>
            <a:off x="1209751" y="4110228"/>
            <a:ext cx="1167689" cy="162763"/>
          </a:xfrm>
          <a:prstGeom prst="rect">
            <a:avLst/>
          </a:prstGeom>
          <a:noFill/>
          <a:ln/>
        </p:spPr>
        <p:txBody>
          <a:bodyPr wrap="square" lIns="0" tIns="0" rIns="0" bIns="0" rtlCol="0" anchor="ctr"/>
          <a:lstStyle/>
          <a:p>
            <a:pPr algn="l" indent="0" marL="0">
              <a:buNone/>
            </a:pPr>
            <a:r>
              <a:rPr lang="en-US" sz="1000" b="1" dirty="0">
                <a:solidFill>
                  <a:srgbClr val="4338CA"/>
                </a:solidFill>
                <a:latin typeface="Inter" pitchFamily="34" charset="0"/>
                <a:ea typeface="Inter" pitchFamily="34" charset="-122"/>
                <a:cs typeface="Inter" pitchFamily="34" charset="-120"/>
              </a:rPr>
              <a:t>短期工作记忆技术</a:t>
            </a:r>
            <a:endParaRPr lang="en-US" sz="1000" dirty="0"/>
          </a:p>
        </p:txBody>
      </p:sp>
      <p:sp>
        <p:nvSpPr>
          <p:cNvPr id="29" name="Text 23"/>
          <p:cNvSpPr txBox="1"/>
          <p:nvPr/>
        </p:nvSpPr>
        <p:spPr>
          <a:xfrm>
            <a:off x="1209751" y="4367174"/>
            <a:ext cx="236281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实现机制：基于Token限制的上下文窗口管理</a:t>
            </a:r>
            <a:endParaRPr lang="en-US" sz="900" dirty="0"/>
          </a:p>
        </p:txBody>
      </p:sp>
      <p:sp>
        <p:nvSpPr>
          <p:cNvPr id="30" name="Text 24"/>
          <p:cNvSpPr txBox="1"/>
          <p:nvPr/>
        </p:nvSpPr>
        <p:spPr>
          <a:xfrm>
            <a:off x="1209751" y="4595774"/>
            <a:ext cx="23820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核心技术：滑动窗口、重要性过滤、压缩摘要</a:t>
            </a:r>
            <a:endParaRPr lang="en-US" sz="900" dirty="0"/>
          </a:p>
        </p:txBody>
      </p:sp>
      <p:sp>
        <p:nvSpPr>
          <p:cNvPr id="31" name="Text 25"/>
          <p:cNvSpPr txBox="1"/>
          <p:nvPr/>
        </p:nvSpPr>
        <p:spPr>
          <a:xfrm>
            <a:off x="1209751" y="4824374"/>
            <a:ext cx="269565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典型实现：Claude 200K窗口、GPT-4 128K上下文</a:t>
            </a:r>
            <a:endParaRPr lang="en-US" sz="900" dirty="0"/>
          </a:p>
        </p:txBody>
      </p:sp>
      <p:sp>
        <p:nvSpPr>
          <p:cNvPr id="32" name="Text 26"/>
          <p:cNvSpPr txBox="1"/>
          <p:nvPr/>
        </p:nvSpPr>
        <p:spPr>
          <a:xfrm>
            <a:off x="1209751" y="5052974"/>
            <a:ext cx="2153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性能特点：高速访问，易遗忘，窗口有限</a:t>
            </a:r>
            <a:endParaRPr lang="en-US" sz="900" dirty="0"/>
          </a:p>
        </p:txBody>
      </p:sp>
      <p:sp>
        <p:nvSpPr>
          <p:cNvPr id="33" name="Text 27"/>
          <p:cNvSpPr txBox="1"/>
          <p:nvPr/>
        </p:nvSpPr>
        <p:spPr>
          <a:xfrm>
            <a:off x="1209751" y="5281574"/>
            <a:ext cx="23820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技术挑战：长文本处理、幻觉问题、语义衰减</a:t>
            </a:r>
            <a:endParaRPr lang="en-US" sz="900" dirty="0"/>
          </a:p>
        </p:txBody>
      </p:sp>
      <p:sp>
        <p:nvSpPr>
          <p:cNvPr id="34" name="Shape 28"/>
          <p:cNvSpPr/>
          <p:nvPr/>
        </p:nvSpPr>
        <p:spPr>
          <a:xfrm>
            <a:off x="4470502" y="4005072"/>
            <a:ext cx="3258007" cy="1676095"/>
          </a:xfrm>
          <a:prstGeom prst="rect">
            <a:avLst/>
          </a:prstGeom>
          <a:solidFill>
            <a:srgbClr val="FFFFFF">
              <a:alpha val="85000"/>
            </a:srgbClr>
          </a:solidFill>
          <a:ln/>
        </p:spPr>
      </p:sp>
      <p:sp>
        <p:nvSpPr>
          <p:cNvPr id="35" name="Shape 29"/>
          <p:cNvSpPr/>
          <p:nvPr/>
        </p:nvSpPr>
        <p:spPr>
          <a:xfrm>
            <a:off x="4470502" y="4005072"/>
            <a:ext cx="28346" cy="1676095"/>
          </a:xfrm>
          <a:prstGeom prst="rect">
            <a:avLst/>
          </a:prstGeom>
          <a:solidFill>
            <a:srgbClr val="8B5CF6"/>
          </a:solidFill>
          <a:ln/>
        </p:spPr>
      </p:sp>
      <p:sp>
        <p:nvSpPr>
          <p:cNvPr id="36" name="Text 30"/>
          <p:cNvSpPr txBox="1"/>
          <p:nvPr/>
        </p:nvSpPr>
        <p:spPr>
          <a:xfrm>
            <a:off x="4613148" y="4110228"/>
            <a:ext cx="1167689" cy="162763"/>
          </a:xfrm>
          <a:prstGeom prst="rect">
            <a:avLst/>
          </a:prstGeom>
          <a:noFill/>
          <a:ln/>
        </p:spPr>
        <p:txBody>
          <a:bodyPr wrap="square" lIns="0" tIns="0" rIns="0" bIns="0" rtlCol="0" anchor="ctr"/>
          <a:lstStyle/>
          <a:p>
            <a:pPr algn="l" indent="0" marL="0">
              <a:buNone/>
            </a:pPr>
            <a:r>
              <a:rPr lang="en-US" sz="1000" b="1" dirty="0">
                <a:solidFill>
                  <a:srgbClr val="6D28D9"/>
                </a:solidFill>
                <a:latin typeface="Inter" pitchFamily="34" charset="0"/>
                <a:ea typeface="Inter" pitchFamily="34" charset="-122"/>
                <a:cs typeface="Inter" pitchFamily="34" charset="-120"/>
              </a:rPr>
              <a:t>长期向量记忆系统</a:t>
            </a:r>
            <a:endParaRPr lang="en-US" sz="1000" dirty="0"/>
          </a:p>
        </p:txBody>
      </p:sp>
      <p:sp>
        <p:nvSpPr>
          <p:cNvPr id="37" name="Text 31"/>
          <p:cNvSpPr txBox="1"/>
          <p:nvPr/>
        </p:nvSpPr>
        <p:spPr>
          <a:xfrm>
            <a:off x="4613148" y="4367174"/>
            <a:ext cx="254386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实现机制：向量化存储 + 相似性检索 + 记忆召回</a:t>
            </a:r>
            <a:endParaRPr lang="en-US" sz="900" dirty="0"/>
          </a:p>
        </p:txBody>
      </p:sp>
      <p:sp>
        <p:nvSpPr>
          <p:cNvPr id="38" name="Text 32"/>
          <p:cNvSpPr txBox="1"/>
          <p:nvPr/>
        </p:nvSpPr>
        <p:spPr>
          <a:xfrm>
            <a:off x="4613148" y="4595774"/>
            <a:ext cx="23820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核心技术：向量数据库、嵌入模型、语义索引</a:t>
            </a:r>
            <a:endParaRPr lang="en-US" sz="900" dirty="0"/>
          </a:p>
        </p:txBody>
      </p:sp>
      <p:sp>
        <p:nvSpPr>
          <p:cNvPr id="39" name="Text 33"/>
          <p:cNvSpPr txBox="1"/>
          <p:nvPr/>
        </p:nvSpPr>
        <p:spPr>
          <a:xfrm>
            <a:off x="4613148" y="4824374"/>
            <a:ext cx="26005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技术选型：Pinecone、Milvus、Chroma、FAISS</a:t>
            </a:r>
            <a:endParaRPr lang="en-US" sz="900" dirty="0"/>
          </a:p>
        </p:txBody>
      </p:sp>
      <p:sp>
        <p:nvSpPr>
          <p:cNvPr id="40" name="Text 34"/>
          <p:cNvSpPr txBox="1"/>
          <p:nvPr/>
        </p:nvSpPr>
        <p:spPr>
          <a:xfrm>
            <a:off x="4613148" y="5052974"/>
            <a:ext cx="228600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优化策略：分层存储、索引分片、ANN算法</a:t>
            </a:r>
            <a:endParaRPr lang="en-US" sz="900" dirty="0"/>
          </a:p>
        </p:txBody>
      </p:sp>
      <p:sp>
        <p:nvSpPr>
          <p:cNvPr id="41" name="Text 35"/>
          <p:cNvSpPr txBox="1"/>
          <p:nvPr/>
        </p:nvSpPr>
        <p:spPr>
          <a:xfrm>
            <a:off x="4613148" y="5281574"/>
            <a:ext cx="2610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技术进展：自动记忆合并、重要性打分、衰减机制</a:t>
            </a:r>
            <a:endParaRPr lang="en-US" sz="900" dirty="0"/>
          </a:p>
        </p:txBody>
      </p:sp>
      <p:sp>
        <p:nvSpPr>
          <p:cNvPr id="42" name="Shape 36"/>
          <p:cNvSpPr/>
          <p:nvPr/>
        </p:nvSpPr>
        <p:spPr>
          <a:xfrm>
            <a:off x="7873898" y="4005072"/>
            <a:ext cx="3258007" cy="1676095"/>
          </a:xfrm>
          <a:prstGeom prst="rect">
            <a:avLst/>
          </a:prstGeom>
          <a:solidFill>
            <a:srgbClr val="FFFFFF">
              <a:alpha val="85000"/>
            </a:srgbClr>
          </a:solidFill>
          <a:ln/>
        </p:spPr>
      </p:sp>
      <p:sp>
        <p:nvSpPr>
          <p:cNvPr id="43" name="Shape 37"/>
          <p:cNvSpPr/>
          <p:nvPr/>
        </p:nvSpPr>
        <p:spPr>
          <a:xfrm>
            <a:off x="7873898" y="4005072"/>
            <a:ext cx="28346" cy="1676095"/>
          </a:xfrm>
          <a:prstGeom prst="rect">
            <a:avLst/>
          </a:prstGeom>
          <a:solidFill>
            <a:srgbClr val="EC4899"/>
          </a:solidFill>
          <a:ln/>
        </p:spPr>
      </p:sp>
      <p:sp>
        <p:nvSpPr>
          <p:cNvPr id="44" name="Text 38"/>
          <p:cNvSpPr txBox="1"/>
          <p:nvPr/>
        </p:nvSpPr>
        <p:spPr>
          <a:xfrm>
            <a:off x="8016545" y="4110228"/>
            <a:ext cx="2033626" cy="162763"/>
          </a:xfrm>
          <a:prstGeom prst="rect">
            <a:avLst/>
          </a:prstGeom>
          <a:noFill/>
          <a:ln/>
        </p:spPr>
        <p:txBody>
          <a:bodyPr wrap="square" lIns="0" tIns="0" rIns="0" bIns="0" rtlCol="0" anchor="ctr"/>
          <a:lstStyle/>
          <a:p>
            <a:pPr algn="l" indent="0" marL="0">
              <a:buNone/>
            </a:pPr>
            <a:r>
              <a:rPr lang="en-US" sz="1000" b="1" dirty="0">
                <a:solidFill>
                  <a:srgbClr val="BE185D"/>
                </a:solidFill>
                <a:latin typeface="Inter" pitchFamily="34" charset="0"/>
                <a:ea typeface="Inter" pitchFamily="34" charset="-122"/>
                <a:cs typeface="Inter" pitchFamily="34" charset="-120"/>
              </a:rPr>
              <a:t>Converged Data Lake/Catalog</a:t>
            </a:r>
            <a:endParaRPr lang="en-US" sz="1000" dirty="0"/>
          </a:p>
        </p:txBody>
      </p:sp>
      <p:sp>
        <p:nvSpPr>
          <p:cNvPr id="45" name="Text 39"/>
          <p:cNvSpPr txBox="1"/>
          <p:nvPr/>
        </p:nvSpPr>
        <p:spPr>
          <a:xfrm>
            <a:off x="8016545" y="4367174"/>
            <a:ext cx="265816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架构设计：统一存储接口 + 多模态索引 + 语义目录</a:t>
            </a:r>
            <a:endParaRPr lang="en-US" sz="900" dirty="0"/>
          </a:p>
        </p:txBody>
      </p:sp>
      <p:sp>
        <p:nvSpPr>
          <p:cNvPr id="46" name="Text 40"/>
          <p:cNvSpPr txBox="1"/>
          <p:nvPr/>
        </p:nvSpPr>
        <p:spPr>
          <a:xfrm>
            <a:off x="8016545" y="4595774"/>
            <a:ext cx="219090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技术优势：结构化/非结构化数据统一处理</a:t>
            </a:r>
            <a:endParaRPr lang="en-US" sz="900" dirty="0"/>
          </a:p>
        </p:txBody>
      </p:sp>
      <p:sp>
        <p:nvSpPr>
          <p:cNvPr id="47" name="Text 41"/>
          <p:cNvSpPr txBox="1"/>
          <p:nvPr/>
        </p:nvSpPr>
        <p:spPr>
          <a:xfrm>
            <a:off x="8016545" y="4824374"/>
            <a:ext cx="2563063"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实现框架：LlamaIndex、LangChain Memory、VectorHub</a:t>
            </a:r>
            <a:endParaRPr lang="en-US" sz="900" dirty="0"/>
          </a:p>
        </p:txBody>
      </p:sp>
      <p:sp>
        <p:nvSpPr>
          <p:cNvPr id="48" name="Text 42"/>
          <p:cNvSpPr txBox="1"/>
          <p:nvPr/>
        </p:nvSpPr>
        <p:spPr>
          <a:xfrm>
            <a:off x="8016545" y="5205679"/>
            <a:ext cx="2610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数据处理：自动清洗、去重、版本控制、增量更新</a:t>
            </a:r>
            <a:endParaRPr lang="en-US" sz="900" dirty="0"/>
          </a:p>
        </p:txBody>
      </p:sp>
      <p:sp>
        <p:nvSpPr>
          <p:cNvPr id="49" name="Text 43"/>
          <p:cNvSpPr txBox="1"/>
          <p:nvPr/>
        </p:nvSpPr>
        <p:spPr>
          <a:xfrm>
            <a:off x="8016545" y="5434279"/>
            <a:ext cx="27249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工程挑战：大规模数据一致性、查询性能、隐私安全</a:t>
            </a:r>
            <a:endParaRPr lang="en-US" sz="900" dirty="0"/>
          </a:p>
        </p:txBody>
      </p:sp>
      <p:sp>
        <p:nvSpPr>
          <p:cNvPr id="50" name="Shape 44"/>
          <p:cNvSpPr/>
          <p:nvPr/>
        </p:nvSpPr>
        <p:spPr>
          <a:xfrm>
            <a:off x="1067105" y="5948172"/>
            <a:ext cx="10058400" cy="819302"/>
          </a:xfrm>
          <a:prstGeom prst="roundRect">
            <a:avLst>
              <a:gd name="adj" fmla="val 10382"/>
            </a:avLst>
          </a:prstGeom>
          <a:solidFill>
            <a:srgbClr val="FFFFFF">
              <a:alpha val="85000"/>
            </a:srgbClr>
          </a:solidFill>
          <a:ln w="12700">
            <a:solidFill>
              <a:srgbClr val="3B82F6">
                <a:alpha val="30000"/>
              </a:srgbClr>
            </a:solidFill>
            <a:prstDash val="solid"/>
          </a:ln>
        </p:spPr>
      </p:sp>
      <p:sp>
        <p:nvSpPr>
          <p:cNvPr id="51" name="Text 45"/>
          <p:cNvSpPr txBox="1"/>
          <p:nvPr/>
        </p:nvSpPr>
        <p:spPr>
          <a:xfrm>
            <a:off x="1228954" y="6120079"/>
            <a:ext cx="900684"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记忆系统趋势</a:t>
            </a:r>
            <a:endParaRPr lang="en-US" sz="1000" dirty="0"/>
          </a:p>
        </p:txBody>
      </p:sp>
      <p:pic>
        <p:nvPicPr>
          <p:cNvPr id="52" name="Image 4" descr="preencoded.png">    </p:cNvPr>
          <p:cNvPicPr>
            <a:picLocks noChangeAspect="1"/>
          </p:cNvPicPr>
          <p:nvPr/>
        </p:nvPicPr>
        <p:blipFill>
          <a:blip r:embed="rId5"/>
          <a:srcRect l="0" r="0" t="0" b="0"/>
          <a:stretch/>
        </p:blipFill>
        <p:spPr>
          <a:xfrm>
            <a:off x="1228954" y="6424574"/>
            <a:ext cx="171907" cy="171907"/>
          </a:xfrm>
          <a:prstGeom prst="rect">
            <a:avLst/>
          </a:prstGeom>
        </p:spPr>
      </p:pic>
      <p:sp>
        <p:nvSpPr>
          <p:cNvPr id="53" name="Text 46"/>
          <p:cNvSpPr txBox="1"/>
          <p:nvPr/>
        </p:nvSpPr>
        <p:spPr>
          <a:xfrm>
            <a:off x="1476756" y="6424574"/>
            <a:ext cx="900684"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智能记忆系统</a:t>
            </a:r>
            <a:endParaRPr lang="en-US" sz="1000" dirty="0"/>
          </a:p>
        </p:txBody>
      </p:sp>
      <p:pic>
        <p:nvPicPr>
          <p:cNvPr id="54" name="Image 5" descr="preencoded.png">    </p:cNvPr>
          <p:cNvPicPr>
            <a:picLocks noChangeAspect="1"/>
          </p:cNvPicPr>
          <p:nvPr/>
        </p:nvPicPr>
        <p:blipFill>
          <a:blip r:embed="rId6"/>
          <a:srcRect l="-1064" r="-1064" t="0" b="0"/>
          <a:stretch/>
        </p:blipFill>
        <p:spPr>
          <a:xfrm>
            <a:off x="4524451" y="6424574"/>
            <a:ext cx="219456" cy="171907"/>
          </a:xfrm>
          <a:prstGeom prst="rect">
            <a:avLst/>
          </a:prstGeom>
        </p:spPr>
      </p:pic>
      <p:sp>
        <p:nvSpPr>
          <p:cNvPr id="55" name="Text 47"/>
          <p:cNvSpPr txBox="1"/>
          <p:nvPr/>
        </p:nvSpPr>
        <p:spPr>
          <a:xfrm>
            <a:off x="4819802" y="6424574"/>
            <a:ext cx="1357884"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跨Agents记忆和共享</a:t>
            </a:r>
            <a:endParaRPr lang="en-US" sz="1000" dirty="0"/>
          </a:p>
        </p:txBody>
      </p:sp>
      <p:pic>
        <p:nvPicPr>
          <p:cNvPr id="56" name="Image 6" descr="preencoded.png">    </p:cNvPr>
          <p:cNvPicPr>
            <a:picLocks noChangeAspect="1"/>
          </p:cNvPicPr>
          <p:nvPr/>
        </p:nvPicPr>
        <p:blipFill>
          <a:blip r:embed="rId7"/>
          <a:srcRect l="0" r="0" t="-841" b="-841"/>
          <a:stretch/>
        </p:blipFill>
        <p:spPr>
          <a:xfrm>
            <a:off x="7819949" y="6424574"/>
            <a:ext cx="190195" cy="171907"/>
          </a:xfrm>
          <a:prstGeom prst="rect">
            <a:avLst/>
          </a:prstGeom>
        </p:spPr>
      </p:pic>
      <p:sp>
        <p:nvSpPr>
          <p:cNvPr id="57" name="Text 48"/>
          <p:cNvSpPr txBox="1"/>
          <p:nvPr/>
        </p:nvSpPr>
        <p:spPr>
          <a:xfrm>
            <a:off x="8086954" y="6424574"/>
            <a:ext cx="196778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高质量、持续学习进化、个性化</a:t>
            </a:r>
            <a:endParaRPr lang="en-US" sz="1000" dirty="0"/>
          </a:p>
        </p:txBody>
      </p:sp>
      <p:sp>
        <p:nvSpPr>
          <p:cNvPr id="58" name="Text 49"/>
          <p:cNvSpPr txBox="1"/>
          <p:nvPr/>
        </p:nvSpPr>
        <p:spPr>
          <a:xfrm>
            <a:off x="1162202" y="562356"/>
            <a:ext cx="7515454"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Memory &amp; Context系统：智能的核心基石，更是个人智能体的关键基石</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1067105" y="952805"/>
            <a:ext cx="571500" cy="28346"/>
          </a:xfrm>
          <a:prstGeom prst="rect">
            <a:avLst/>
          </a:prstGeom>
          <a:solidFill>
            <a:srgbClr val="2563EB"/>
          </a:solidFill>
          <a:ln/>
        </p:spPr>
      </p:sp>
      <p:sp>
        <p:nvSpPr>
          <p:cNvPr id="4" name="Shape 1"/>
          <p:cNvSpPr/>
          <p:nvPr/>
        </p:nvSpPr>
        <p:spPr>
          <a:xfrm>
            <a:off x="1067105" y="1095451"/>
            <a:ext cx="4972507" cy="933602"/>
          </a:xfrm>
          <a:prstGeom prst="roundRect">
            <a:avLst>
              <a:gd name="adj" fmla="val 3998"/>
            </a:avLst>
          </a:prstGeom>
          <a:solidFill>
            <a:srgbClr val="FFFFFF">
              <a:alpha val="85000"/>
            </a:srgbClr>
          </a:solidFill>
          <a:ln w="12700">
            <a:solidFill>
              <a:srgbClr val="E5E7EB"/>
            </a:solidFill>
            <a:prstDash val="solid"/>
          </a:ln>
        </p:spPr>
      </p:sp>
      <p:sp>
        <p:nvSpPr>
          <p:cNvPr id="5" name="Text 2"/>
          <p:cNvSpPr txBox="1"/>
          <p:nvPr/>
        </p:nvSpPr>
        <p:spPr>
          <a:xfrm>
            <a:off x="1209751" y="1238098"/>
            <a:ext cx="438912" cy="143561"/>
          </a:xfrm>
          <a:prstGeom prst="rect">
            <a:avLst/>
          </a:prstGeom>
          <a:noFill/>
          <a:ln/>
        </p:spPr>
        <p:txBody>
          <a:bodyPr wrap="square" lIns="0" tIns="0" rIns="0" bIns="0" rtlCol="0" anchor="ctr"/>
          <a:lstStyle/>
          <a:p>
            <a:pPr algn="l" indent="0" marL="0">
              <a:buNone/>
            </a:pPr>
            <a:r>
              <a:rPr lang="en-US" sz="900" b="1" dirty="0">
                <a:solidFill>
                  <a:srgbClr val="2563EB"/>
                </a:solidFill>
                <a:latin typeface="Inter" pitchFamily="34" charset="0"/>
                <a:ea typeface="Inter" pitchFamily="34" charset="-122"/>
                <a:cs typeface="Inter" pitchFamily="34" charset="-120"/>
              </a:rPr>
              <a:t>Mem0</a:t>
            </a:r>
            <a:endParaRPr lang="en-US" sz="900" dirty="0"/>
          </a:p>
        </p:txBody>
      </p:sp>
      <p:sp>
        <p:nvSpPr>
          <p:cNvPr id="6" name="Shape 3"/>
          <p:cNvSpPr/>
          <p:nvPr/>
        </p:nvSpPr>
        <p:spPr>
          <a:xfrm>
            <a:off x="5495544" y="1181405"/>
            <a:ext cx="428854" cy="267005"/>
          </a:xfrm>
          <a:prstGeom prst="roundRect">
            <a:avLst>
              <a:gd name="adj" fmla="val 48924"/>
            </a:avLst>
          </a:prstGeom>
          <a:solidFill>
            <a:srgbClr val="DBEAFE"/>
          </a:solidFill>
          <a:ln/>
        </p:spPr>
      </p:sp>
      <p:sp>
        <p:nvSpPr>
          <p:cNvPr id="7" name="Text 4"/>
          <p:cNvSpPr txBox="1"/>
          <p:nvPr/>
        </p:nvSpPr>
        <p:spPr>
          <a:xfrm>
            <a:off x="5553151" y="1218895"/>
            <a:ext cx="428854"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领先</a:t>
            </a:r>
            <a:endParaRPr lang="en-US" sz="1200" dirty="0"/>
          </a:p>
        </p:txBody>
      </p:sp>
      <p:sp>
        <p:nvSpPr>
          <p:cNvPr id="8" name="Text 5"/>
          <p:cNvSpPr txBox="1"/>
          <p:nvPr/>
        </p:nvSpPr>
        <p:spPr>
          <a:xfrm>
            <a:off x="1209751" y="1505102"/>
            <a:ext cx="4819802"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自我优化的通用Memory层，提供个性化AI体验，减少成本并增强用户体验。专为AI agents提供智能记忆系统。</a:t>
            </a:r>
            <a:endParaRPr lang="en-US" sz="1200" dirty="0"/>
          </a:p>
        </p:txBody>
      </p:sp>
      <p:sp>
        <p:nvSpPr>
          <p:cNvPr id="9" name="Shape 6"/>
          <p:cNvSpPr/>
          <p:nvPr/>
        </p:nvSpPr>
        <p:spPr>
          <a:xfrm>
            <a:off x="6152998" y="1095451"/>
            <a:ext cx="4972507" cy="933602"/>
          </a:xfrm>
          <a:prstGeom prst="roundRect">
            <a:avLst>
              <a:gd name="adj" fmla="val 3998"/>
            </a:avLst>
          </a:prstGeom>
          <a:solidFill>
            <a:srgbClr val="FFFFFF">
              <a:alpha val="85000"/>
            </a:srgbClr>
          </a:solidFill>
          <a:ln w="12700">
            <a:solidFill>
              <a:srgbClr val="E5E7EB"/>
            </a:solidFill>
            <a:prstDash val="solid"/>
          </a:ln>
        </p:spPr>
      </p:sp>
      <p:sp>
        <p:nvSpPr>
          <p:cNvPr id="10" name="Text 7"/>
          <p:cNvSpPr txBox="1"/>
          <p:nvPr/>
        </p:nvSpPr>
        <p:spPr>
          <a:xfrm>
            <a:off x="6295644" y="1238098"/>
            <a:ext cx="705002" cy="143561"/>
          </a:xfrm>
          <a:prstGeom prst="rect">
            <a:avLst/>
          </a:prstGeom>
          <a:noFill/>
          <a:ln/>
        </p:spPr>
        <p:txBody>
          <a:bodyPr wrap="square" lIns="0" tIns="0" rIns="0" bIns="0" rtlCol="0" anchor="ctr"/>
          <a:lstStyle/>
          <a:p>
            <a:pPr algn="l" indent="0" marL="0">
              <a:buNone/>
            </a:pPr>
            <a:r>
              <a:rPr lang="en-US" sz="900" b="1" dirty="0">
                <a:solidFill>
                  <a:srgbClr val="059669"/>
                </a:solidFill>
                <a:latin typeface="Inter" pitchFamily="34" charset="0"/>
                <a:ea typeface="Inter" pitchFamily="34" charset="-122"/>
                <a:cs typeface="Inter" pitchFamily="34" charset="-120"/>
              </a:rPr>
              <a:t>Memobase</a:t>
            </a:r>
            <a:endParaRPr lang="en-US" sz="900" dirty="0"/>
          </a:p>
        </p:txBody>
      </p:sp>
      <p:sp>
        <p:nvSpPr>
          <p:cNvPr id="11" name="Shape 8"/>
          <p:cNvSpPr/>
          <p:nvPr/>
        </p:nvSpPr>
        <p:spPr>
          <a:xfrm>
            <a:off x="10429646" y="1181405"/>
            <a:ext cx="580644" cy="267005"/>
          </a:xfrm>
          <a:prstGeom prst="roundRect">
            <a:avLst>
              <a:gd name="adj" fmla="val 48924"/>
            </a:avLst>
          </a:prstGeom>
          <a:solidFill>
            <a:srgbClr val="D1FAE5"/>
          </a:solidFill>
          <a:ln/>
        </p:spPr>
      </p:sp>
      <p:sp>
        <p:nvSpPr>
          <p:cNvPr id="12" name="Text 9"/>
          <p:cNvSpPr txBox="1"/>
          <p:nvPr/>
        </p:nvSpPr>
        <p:spPr>
          <a:xfrm>
            <a:off x="10487254" y="1218895"/>
            <a:ext cx="581558" cy="191110"/>
          </a:xfrm>
          <a:prstGeom prst="rect">
            <a:avLst/>
          </a:prstGeom>
          <a:noFill/>
          <a:ln/>
        </p:spPr>
        <p:txBody>
          <a:bodyPr wrap="square" lIns="0" tIns="0" rIns="0" bIns="0" rtlCol="0" anchor="ctr"/>
          <a:lstStyle/>
          <a:p>
            <a:pPr algn="l" indent="0" marL="0">
              <a:buNone/>
            </a:pPr>
            <a:r>
              <a:rPr lang="en-US" sz="1200" dirty="0">
                <a:solidFill>
                  <a:srgbClr val="059669"/>
                </a:solidFill>
                <a:latin typeface="Inter" pitchFamily="34" charset="0"/>
                <a:ea typeface="Inter" pitchFamily="34" charset="-122"/>
                <a:cs typeface="Inter" pitchFamily="34" charset="-120"/>
              </a:rPr>
              <a:t>结构化</a:t>
            </a:r>
            <a:endParaRPr lang="en-US" sz="1200" dirty="0"/>
          </a:p>
        </p:txBody>
      </p:sp>
      <p:sp>
        <p:nvSpPr>
          <p:cNvPr id="13" name="Text 10"/>
          <p:cNvSpPr txBox="1"/>
          <p:nvPr/>
        </p:nvSpPr>
        <p:spPr>
          <a:xfrm>
            <a:off x="6295644" y="1505102"/>
            <a:ext cx="4686300"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通过结构化用户档案实现AI应用的长期记忆，支持跨会话的个性化交互体验。专注于记忆检索与上下文管理。</a:t>
            </a:r>
            <a:endParaRPr lang="en-US" sz="1200" dirty="0"/>
          </a:p>
        </p:txBody>
      </p:sp>
      <p:sp>
        <p:nvSpPr>
          <p:cNvPr id="14" name="Shape 11"/>
          <p:cNvSpPr/>
          <p:nvPr/>
        </p:nvSpPr>
        <p:spPr>
          <a:xfrm>
            <a:off x="1067105" y="2180844"/>
            <a:ext cx="3200400" cy="1524305"/>
          </a:xfrm>
          <a:prstGeom prst="rect">
            <a:avLst/>
          </a:prstGeom>
          <a:solidFill>
            <a:srgbClr val="FFFFFF">
              <a:alpha val="85000"/>
            </a:srgbClr>
          </a:solidFill>
          <a:ln/>
        </p:spPr>
      </p:sp>
      <p:sp>
        <p:nvSpPr>
          <p:cNvPr id="15" name="Shape 12"/>
          <p:cNvSpPr/>
          <p:nvPr/>
        </p:nvSpPr>
        <p:spPr>
          <a:xfrm>
            <a:off x="1067105" y="2180844"/>
            <a:ext cx="28346" cy="1524305"/>
          </a:xfrm>
          <a:prstGeom prst="rect">
            <a:avLst/>
          </a:prstGeom>
          <a:solidFill>
            <a:srgbClr val="8B5CF6"/>
          </a:solidFill>
          <a:ln/>
        </p:spPr>
      </p:sp>
      <p:sp>
        <p:nvSpPr>
          <p:cNvPr id="16" name="Text 13"/>
          <p:cNvSpPr txBox="1"/>
          <p:nvPr/>
        </p:nvSpPr>
        <p:spPr>
          <a:xfrm>
            <a:off x="1209751" y="2286000"/>
            <a:ext cx="2072030" cy="162763"/>
          </a:xfrm>
          <a:prstGeom prst="rect">
            <a:avLst/>
          </a:prstGeom>
          <a:noFill/>
          <a:ln/>
        </p:spPr>
        <p:txBody>
          <a:bodyPr wrap="square" lIns="0" tIns="0" rIns="0" bIns="0" rtlCol="0" anchor="ctr"/>
          <a:lstStyle/>
          <a:p>
            <a:pPr algn="l" indent="0" marL="0">
              <a:buNone/>
            </a:pPr>
            <a:r>
              <a:rPr lang="en-US" sz="1000" b="1" dirty="0">
                <a:solidFill>
                  <a:srgbClr val="6D28D9"/>
                </a:solidFill>
                <a:latin typeface="Inter" pitchFamily="34" charset="0"/>
                <a:ea typeface="Inter" pitchFamily="34" charset="-122"/>
                <a:cs typeface="Inter" pitchFamily="34" charset="-120"/>
              </a:rPr>
              <a:t>Memory作为独立的Agentic系统</a:t>
            </a:r>
            <a:endParaRPr lang="en-US" sz="1000" dirty="0"/>
          </a:p>
        </p:txBody>
      </p:sp>
      <p:sp>
        <p:nvSpPr>
          <p:cNvPr id="17" name="Text 14"/>
          <p:cNvSpPr txBox="1"/>
          <p:nvPr/>
        </p:nvSpPr>
        <p:spPr>
          <a:xfrm>
            <a:off x="1209751" y="2542946"/>
            <a:ext cx="2153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范式转变：从被动存储转向主动智能系统</a:t>
            </a:r>
            <a:endParaRPr lang="en-US" sz="900" dirty="0"/>
          </a:p>
        </p:txBody>
      </p:sp>
      <p:sp>
        <p:nvSpPr>
          <p:cNvPr id="18" name="Text 15"/>
          <p:cNvSpPr txBox="1"/>
          <p:nvPr/>
        </p:nvSpPr>
        <p:spPr>
          <a:xfrm>
            <a:off x="1209751" y="2771546"/>
            <a:ext cx="2496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自主行为：主动推断关联、提取规律、预测需求</a:t>
            </a:r>
            <a:endParaRPr lang="en-US" sz="900" dirty="0"/>
          </a:p>
        </p:txBody>
      </p:sp>
      <p:sp>
        <p:nvSpPr>
          <p:cNvPr id="19" name="Text 16"/>
          <p:cNvSpPr txBox="1"/>
          <p:nvPr/>
        </p:nvSpPr>
        <p:spPr>
          <a:xfrm>
            <a:off x="1209751" y="3000146"/>
            <a:ext cx="2267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自我学习：持续优化记忆的索引和检索方式</a:t>
            </a:r>
            <a:endParaRPr lang="en-US" sz="900" dirty="0"/>
          </a:p>
        </p:txBody>
      </p:sp>
      <p:sp>
        <p:nvSpPr>
          <p:cNvPr id="20" name="Text 17"/>
          <p:cNvSpPr txBox="1"/>
          <p:nvPr/>
        </p:nvSpPr>
        <p:spPr>
          <a:xfrm>
            <a:off x="1209751" y="3228746"/>
            <a:ext cx="242956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与Agent OS协同：成为独立决策单元而非工具</a:t>
            </a:r>
            <a:endParaRPr lang="en-US" sz="900" dirty="0"/>
          </a:p>
        </p:txBody>
      </p:sp>
      <p:sp>
        <p:nvSpPr>
          <p:cNvPr id="21" name="Text 18"/>
          <p:cNvSpPr txBox="1"/>
          <p:nvPr/>
        </p:nvSpPr>
        <p:spPr>
          <a:xfrm>
            <a:off x="1209751" y="3457346"/>
            <a:ext cx="23820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多模态整合：跨模态信息统一语义理解与映射</a:t>
            </a:r>
            <a:endParaRPr lang="en-US" sz="900" dirty="0"/>
          </a:p>
        </p:txBody>
      </p:sp>
      <p:sp>
        <p:nvSpPr>
          <p:cNvPr id="22" name="Shape 19"/>
          <p:cNvSpPr/>
          <p:nvPr/>
        </p:nvSpPr>
        <p:spPr>
          <a:xfrm>
            <a:off x="4496105" y="2180844"/>
            <a:ext cx="3200400" cy="3066898"/>
          </a:xfrm>
          <a:prstGeom prst="roundRect">
            <a:avLst>
              <a:gd name="adj" fmla="val 741"/>
            </a:avLst>
          </a:prstGeom>
          <a:solidFill>
            <a:srgbClr val="FFFFF0">
              <a:alpha val="85000"/>
            </a:srgbClr>
          </a:solidFill>
          <a:ln w="12700">
            <a:solidFill>
              <a:srgbClr val="E5E7EB"/>
            </a:solidFill>
            <a:prstDash val="solid"/>
          </a:ln>
        </p:spPr>
      </p:sp>
      <p:sp>
        <p:nvSpPr>
          <p:cNvPr id="23" name="Text 20"/>
          <p:cNvSpPr txBox="1"/>
          <p:nvPr/>
        </p:nvSpPr>
        <p:spPr>
          <a:xfrm>
            <a:off x="5059375" y="2314346"/>
            <a:ext cx="2177186" cy="352958"/>
          </a:xfrm>
          <a:prstGeom prst="rect">
            <a:avLst/>
          </a:prstGeom>
          <a:noFill/>
          <a:ln/>
        </p:spPr>
        <p:txBody>
          <a:bodyPr wrap="square" lIns="0" tIns="0" rIns="0" bIns="0" rtlCol="0" anchor="ctr"/>
          <a:lstStyle/>
          <a:p>
            <a:pPr algn="ctr" indent="0" marL="0">
              <a:buNone/>
            </a:pPr>
            <a:r>
              <a:rPr lang="en-US" sz="1000" dirty="0">
                <a:solidFill>
                  <a:srgbClr val="374151"/>
                </a:solidFill>
                <a:latin typeface="Inter" pitchFamily="34" charset="0"/>
                <a:ea typeface="Inter" pitchFamily="34" charset="-122"/>
                <a:cs typeface="Inter" pitchFamily="34" charset="-120"/>
              </a:rPr>
              <a:t>More Intelligence, More Ambient Data&amp;Tools/Less Prompt</a:t>
            </a:r>
            <a:endParaRPr lang="en-US" sz="1000" dirty="0"/>
          </a:p>
        </p:txBody>
      </p:sp>
      <p:pic>
        <p:nvPicPr>
          <p:cNvPr id="24" name="Image 1" descr="https://page.gensparksite.com/v1/base64_upload/e5b92da7a505094fa42da6e8878c9ac4">    </p:cNvPr>
          <p:cNvPicPr>
            <a:picLocks noChangeAspect="1"/>
          </p:cNvPicPr>
          <p:nvPr/>
        </p:nvPicPr>
        <p:blipFill>
          <a:blip r:embed="rId2"/>
          <a:srcRect l="162" r="162" t="0" b="0"/>
          <a:stretch/>
        </p:blipFill>
        <p:spPr>
          <a:xfrm>
            <a:off x="4619549" y="2846527"/>
            <a:ext cx="2952598" cy="1857146"/>
          </a:xfrm>
          <a:prstGeom prst="rect">
            <a:avLst/>
          </a:prstGeom>
        </p:spPr>
      </p:pic>
      <p:sp>
        <p:nvSpPr>
          <p:cNvPr id="25" name="Text 21"/>
          <p:cNvSpPr txBox="1"/>
          <p:nvPr/>
        </p:nvSpPr>
        <p:spPr>
          <a:xfrm>
            <a:off x="4627778" y="4819802"/>
            <a:ext cx="3029407" cy="29535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随着Context增加，被动环境数据占比提高，主动提示需求减少</a:t>
            </a:r>
            <a:endParaRPr lang="en-US" sz="900" dirty="0"/>
          </a:p>
        </p:txBody>
      </p:sp>
      <p:sp>
        <p:nvSpPr>
          <p:cNvPr id="26" name="Shape 22"/>
          <p:cNvSpPr/>
          <p:nvPr/>
        </p:nvSpPr>
        <p:spPr>
          <a:xfrm>
            <a:off x="7925105" y="2180844"/>
            <a:ext cx="3200400" cy="1676095"/>
          </a:xfrm>
          <a:prstGeom prst="rect">
            <a:avLst/>
          </a:prstGeom>
          <a:solidFill>
            <a:srgbClr val="FFFFFF">
              <a:alpha val="85000"/>
            </a:srgbClr>
          </a:solidFill>
          <a:ln/>
        </p:spPr>
      </p:sp>
      <p:sp>
        <p:nvSpPr>
          <p:cNvPr id="27" name="Shape 23"/>
          <p:cNvSpPr/>
          <p:nvPr/>
        </p:nvSpPr>
        <p:spPr>
          <a:xfrm>
            <a:off x="7925105" y="2180844"/>
            <a:ext cx="28346" cy="1676095"/>
          </a:xfrm>
          <a:prstGeom prst="rect">
            <a:avLst/>
          </a:prstGeom>
          <a:solidFill>
            <a:srgbClr val="10B981"/>
          </a:solidFill>
          <a:ln/>
        </p:spPr>
      </p:sp>
      <p:sp>
        <p:nvSpPr>
          <p:cNvPr id="28" name="Text 24"/>
          <p:cNvSpPr txBox="1"/>
          <p:nvPr/>
        </p:nvSpPr>
        <p:spPr>
          <a:xfrm>
            <a:off x="8067751" y="2286000"/>
            <a:ext cx="2376526" cy="162763"/>
          </a:xfrm>
          <a:prstGeom prst="rect">
            <a:avLst/>
          </a:prstGeom>
          <a:noFill/>
          <a:ln/>
        </p:spPr>
        <p:txBody>
          <a:bodyPr wrap="square" lIns="0" tIns="0" rIns="0" bIns="0" rtlCol="0" anchor="ctr"/>
          <a:lstStyle/>
          <a:p>
            <a:pPr algn="l" indent="0" marL="0">
              <a:buNone/>
            </a:pPr>
            <a:r>
              <a:rPr lang="en-US" sz="1000" b="1" dirty="0">
                <a:solidFill>
                  <a:srgbClr val="059669"/>
                </a:solidFill>
                <a:latin typeface="Inter" pitchFamily="34" charset="0"/>
                <a:ea typeface="Inter" pitchFamily="34" charset="-122"/>
                <a:cs typeface="Inter" pitchFamily="34" charset="-120"/>
              </a:rPr>
              <a:t>高智商大存储Memory实现"心有灵犀"</a:t>
            </a:r>
            <a:endParaRPr lang="en-US" sz="1000" dirty="0"/>
          </a:p>
        </p:txBody>
      </p:sp>
      <p:sp>
        <p:nvSpPr>
          <p:cNvPr id="29" name="Text 25"/>
          <p:cNvSpPr txBox="1"/>
          <p:nvPr/>
        </p:nvSpPr>
        <p:spPr>
          <a:xfrm>
            <a:off x="8067751" y="2542946"/>
            <a:ext cx="27249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环境数据优于指令：大量环境信息减少明确指令需求</a:t>
            </a:r>
            <a:endParaRPr lang="en-US" sz="900" dirty="0"/>
          </a:p>
        </p:txBody>
      </p:sp>
      <p:sp>
        <p:nvSpPr>
          <p:cNvPr id="30" name="Text 26"/>
          <p:cNvSpPr txBox="1"/>
          <p:nvPr/>
        </p:nvSpPr>
        <p:spPr>
          <a:xfrm>
            <a:off x="8067751" y="2771546"/>
            <a:ext cx="2610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隐式理解：通过历史交互与环境感知预测用户意图</a:t>
            </a:r>
            <a:endParaRPr lang="en-US" sz="900" dirty="0"/>
          </a:p>
        </p:txBody>
      </p:sp>
      <p:sp>
        <p:nvSpPr>
          <p:cNvPr id="31" name="Text 27"/>
          <p:cNvSpPr txBox="1"/>
          <p:nvPr/>
        </p:nvSpPr>
        <p:spPr>
          <a:xfrm>
            <a:off x="8067751" y="3000146"/>
            <a:ext cx="2953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连续性智能：维持持久身份与连贯记忆，产生连续性体验</a:t>
            </a:r>
            <a:endParaRPr lang="en-US" sz="900" dirty="0"/>
          </a:p>
        </p:txBody>
      </p:sp>
      <p:sp>
        <p:nvSpPr>
          <p:cNvPr id="32" name="Text 28"/>
          <p:cNvSpPr txBox="1"/>
          <p:nvPr/>
        </p:nvSpPr>
        <p:spPr>
          <a:xfrm>
            <a:off x="8067751" y="3228746"/>
            <a:ext cx="2496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语境全景感知：环境、历史、偏好的全方位整合</a:t>
            </a:r>
            <a:endParaRPr lang="en-US" sz="900" dirty="0"/>
          </a:p>
        </p:txBody>
      </p:sp>
      <p:sp>
        <p:nvSpPr>
          <p:cNvPr id="33" name="Text 29"/>
          <p:cNvSpPr txBox="1"/>
          <p:nvPr/>
        </p:nvSpPr>
        <p:spPr>
          <a:xfrm>
            <a:off x="8067751" y="3457346"/>
            <a:ext cx="2943454"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少量提示高效输出："一点即通"，从最小提示中理解全部意图</a:t>
            </a:r>
            <a:endParaRPr lang="en-US" sz="900" dirty="0"/>
          </a:p>
        </p:txBody>
      </p:sp>
      <p:sp>
        <p:nvSpPr>
          <p:cNvPr id="34" name="Shape 30"/>
          <p:cNvSpPr/>
          <p:nvPr/>
        </p:nvSpPr>
        <p:spPr>
          <a:xfrm>
            <a:off x="1067105" y="5514746"/>
            <a:ext cx="10058400" cy="780898"/>
          </a:xfrm>
          <a:prstGeom prst="roundRect">
            <a:avLst>
              <a:gd name="adj" fmla="val 11424"/>
            </a:avLst>
          </a:prstGeom>
          <a:solidFill>
            <a:srgbClr val="FFFFFF"/>
          </a:solidFill>
          <a:ln w="12700">
            <a:solidFill>
              <a:srgbClr val="DBEAFE"/>
            </a:solidFill>
            <a:prstDash val="solid"/>
          </a:ln>
        </p:spPr>
      </p:sp>
      <p:sp>
        <p:nvSpPr>
          <p:cNvPr id="35" name="Text 31"/>
          <p:cNvSpPr txBox="1"/>
          <p:nvPr/>
        </p:nvSpPr>
        <p:spPr>
          <a:xfrm>
            <a:off x="1190549" y="5639105"/>
            <a:ext cx="781812"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记忆系统趋势</a:t>
            </a:r>
            <a:endParaRPr lang="en-US" sz="900" dirty="0"/>
          </a:p>
        </p:txBody>
      </p:sp>
      <p:sp>
        <p:nvSpPr>
          <p:cNvPr id="36" name="Shape 32"/>
          <p:cNvSpPr/>
          <p:nvPr/>
        </p:nvSpPr>
        <p:spPr>
          <a:xfrm>
            <a:off x="2192731" y="5867705"/>
            <a:ext cx="228600" cy="228600"/>
          </a:xfrm>
          <a:prstGeom prst="ellipse">
            <a:avLst/>
          </a:prstGeom>
          <a:solidFill>
            <a:srgbClr val="EFF6FF"/>
          </a:solidFill>
          <a:ln/>
        </p:spPr>
      </p:sp>
      <p:pic>
        <p:nvPicPr>
          <p:cNvPr id="37" name="Image 2" descr="preencoded.png">    </p:cNvPr>
          <p:cNvPicPr>
            <a:picLocks noChangeAspect="1"/>
          </p:cNvPicPr>
          <p:nvPr/>
        </p:nvPicPr>
        <p:blipFill>
          <a:blip r:embed="rId3"/>
          <a:srcRect l="0" r="0" t="0" b="0"/>
          <a:stretch/>
        </p:blipFill>
        <p:spPr>
          <a:xfrm>
            <a:off x="2231136" y="5905195"/>
            <a:ext cx="152705" cy="152705"/>
          </a:xfrm>
          <a:prstGeom prst="rect">
            <a:avLst/>
          </a:prstGeom>
        </p:spPr>
      </p:pic>
      <p:sp>
        <p:nvSpPr>
          <p:cNvPr id="38" name="Shape 33"/>
          <p:cNvSpPr/>
          <p:nvPr/>
        </p:nvSpPr>
        <p:spPr>
          <a:xfrm>
            <a:off x="5320894" y="5867705"/>
            <a:ext cx="228600" cy="228600"/>
          </a:xfrm>
          <a:prstGeom prst="ellipse">
            <a:avLst/>
          </a:prstGeom>
          <a:solidFill>
            <a:srgbClr val="EFF6FF"/>
          </a:solidFill>
          <a:ln/>
        </p:spPr>
      </p:sp>
      <p:sp>
        <p:nvSpPr>
          <p:cNvPr id="39" name="Text 34"/>
          <p:cNvSpPr txBox="1"/>
          <p:nvPr/>
        </p:nvSpPr>
        <p:spPr>
          <a:xfrm>
            <a:off x="2498141" y="5905195"/>
            <a:ext cx="9528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智能记忆系统 🧠</a:t>
            </a:r>
            <a:endParaRPr lang="en-US" sz="900" dirty="0"/>
          </a:p>
        </p:txBody>
      </p:sp>
      <p:pic>
        <p:nvPicPr>
          <p:cNvPr id="40" name="Image 3" descr="preencoded.png">    </p:cNvPr>
          <p:cNvPicPr>
            <a:picLocks noChangeAspect="1"/>
          </p:cNvPicPr>
          <p:nvPr/>
        </p:nvPicPr>
        <p:blipFill>
          <a:blip r:embed="rId4"/>
          <a:srcRect l="0" r="0" t="-180" b="-180"/>
          <a:stretch/>
        </p:blipFill>
        <p:spPr>
          <a:xfrm>
            <a:off x="5340096" y="5905195"/>
            <a:ext cx="190195" cy="152705"/>
          </a:xfrm>
          <a:prstGeom prst="rect">
            <a:avLst/>
          </a:prstGeom>
        </p:spPr>
      </p:pic>
      <p:sp>
        <p:nvSpPr>
          <p:cNvPr id="41" name="Shape 35"/>
          <p:cNvSpPr/>
          <p:nvPr/>
        </p:nvSpPr>
        <p:spPr>
          <a:xfrm>
            <a:off x="8377733" y="5867705"/>
            <a:ext cx="228600" cy="228600"/>
          </a:xfrm>
          <a:prstGeom prst="ellipse">
            <a:avLst/>
          </a:prstGeom>
          <a:solidFill>
            <a:srgbClr val="EFF6FF"/>
          </a:solidFill>
          <a:ln/>
        </p:spPr>
      </p:sp>
      <p:sp>
        <p:nvSpPr>
          <p:cNvPr id="42" name="Text 36"/>
          <p:cNvSpPr txBox="1"/>
          <p:nvPr/>
        </p:nvSpPr>
        <p:spPr>
          <a:xfrm>
            <a:off x="5625389" y="5905195"/>
            <a:ext cx="133411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跨Agents记忆和共享 🌐</a:t>
            </a:r>
            <a:endParaRPr lang="en-US" sz="900" dirty="0"/>
          </a:p>
        </p:txBody>
      </p:sp>
      <p:pic>
        <p:nvPicPr>
          <p:cNvPr id="43" name="Image 4" descr="preencoded.png">    </p:cNvPr>
          <p:cNvPicPr>
            <a:picLocks noChangeAspect="1"/>
          </p:cNvPicPr>
          <p:nvPr/>
        </p:nvPicPr>
        <p:blipFill>
          <a:blip r:embed="rId5"/>
          <a:srcRect l="0" r="0" t="0" b="0"/>
          <a:stretch/>
        </p:blipFill>
        <p:spPr>
          <a:xfrm>
            <a:off x="8416138" y="5905195"/>
            <a:ext cx="152705" cy="152705"/>
          </a:xfrm>
          <a:prstGeom prst="rect">
            <a:avLst/>
          </a:prstGeom>
        </p:spPr>
      </p:pic>
      <p:sp>
        <p:nvSpPr>
          <p:cNvPr id="44" name="Text 37"/>
          <p:cNvSpPr txBox="1"/>
          <p:nvPr/>
        </p:nvSpPr>
        <p:spPr>
          <a:xfrm>
            <a:off x="8682228" y="5905195"/>
            <a:ext cx="18672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高质量、持续学习进化、个性化 📈</a:t>
            </a:r>
            <a:endParaRPr lang="en-US" sz="900" dirty="0"/>
          </a:p>
        </p:txBody>
      </p:sp>
      <p:sp>
        <p:nvSpPr>
          <p:cNvPr id="45" name="Shape 38"/>
          <p:cNvSpPr/>
          <p:nvPr/>
        </p:nvSpPr>
        <p:spPr>
          <a:xfrm>
            <a:off x="1429207" y="1714500"/>
            <a:ext cx="57607" cy="57607"/>
          </a:xfrm>
          <a:prstGeom prst="ellipse">
            <a:avLst/>
          </a:prstGeom>
          <a:solidFill>
            <a:srgbClr val="3B82F6"/>
          </a:solidFill>
          <a:ln/>
        </p:spPr>
      </p:sp>
      <p:sp>
        <p:nvSpPr>
          <p:cNvPr id="46" name="Shape 39"/>
          <p:cNvSpPr/>
          <p:nvPr/>
        </p:nvSpPr>
        <p:spPr>
          <a:xfrm>
            <a:off x="1904695" y="2095805"/>
            <a:ext cx="57607" cy="57607"/>
          </a:xfrm>
          <a:prstGeom prst="ellipse">
            <a:avLst/>
          </a:prstGeom>
          <a:solidFill>
            <a:srgbClr val="3B82F6"/>
          </a:solidFill>
          <a:ln/>
        </p:spPr>
      </p:sp>
      <p:sp>
        <p:nvSpPr>
          <p:cNvPr id="47" name="Shape 40"/>
          <p:cNvSpPr/>
          <p:nvPr/>
        </p:nvSpPr>
        <p:spPr>
          <a:xfrm>
            <a:off x="1333195" y="2476195"/>
            <a:ext cx="57607" cy="57607"/>
          </a:xfrm>
          <a:prstGeom prst="ellipse">
            <a:avLst/>
          </a:prstGeom>
          <a:solidFill>
            <a:srgbClr val="3B82F6"/>
          </a:solidFill>
          <a:ln/>
        </p:spPr>
      </p:sp>
      <p:sp>
        <p:nvSpPr>
          <p:cNvPr id="48" name="Shape 41"/>
          <p:cNvSpPr/>
          <p:nvPr/>
        </p:nvSpPr>
        <p:spPr>
          <a:xfrm>
            <a:off x="1067105" y="381305"/>
            <a:ext cx="10058400" cy="457200"/>
          </a:xfrm>
          <a:prstGeom prst="roundRect">
            <a:avLst>
              <a:gd name="adj" fmla="val 16667"/>
            </a:avLst>
          </a:prstGeom>
          <a:solidFill>
            <a:srgbClr val="FFFFFF"/>
          </a:solidFill>
          <a:ln/>
        </p:spPr>
      </p:sp>
      <p:sp>
        <p:nvSpPr>
          <p:cNvPr id="49" name="Text 42"/>
          <p:cNvSpPr txBox="1"/>
          <p:nvPr/>
        </p:nvSpPr>
        <p:spPr>
          <a:xfrm>
            <a:off x="1218895" y="466344"/>
            <a:ext cx="5191963"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Memory与Context的未来：超越存储的智能系统</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1067105" y="304495"/>
            <a:ext cx="10058400" cy="1095451"/>
          </a:xfrm>
          <a:prstGeom prst="roundRect">
            <a:avLst>
              <a:gd name="adj" fmla="val 5807"/>
            </a:avLst>
          </a:prstGeom>
          <a:solidFill>
            <a:srgbClr val="FFFFFF">
              <a:alpha val="85000"/>
            </a:srgbClr>
          </a:solidFill>
          <a:ln/>
        </p:spPr>
      </p:sp>
      <p:sp>
        <p:nvSpPr>
          <p:cNvPr id="4" name="Shape 1"/>
          <p:cNvSpPr/>
          <p:nvPr/>
        </p:nvSpPr>
        <p:spPr>
          <a:xfrm>
            <a:off x="1162202" y="819302"/>
            <a:ext cx="571500" cy="28346"/>
          </a:xfrm>
          <a:prstGeom prst="rect">
            <a:avLst/>
          </a:prstGeom>
          <a:solidFill>
            <a:srgbClr val="2563EB"/>
          </a:solidFill>
          <a:ln/>
        </p:spPr>
      </p:sp>
      <p:sp>
        <p:nvSpPr>
          <p:cNvPr id="5" name="Text 2"/>
          <p:cNvSpPr txBox="1"/>
          <p:nvPr/>
        </p:nvSpPr>
        <p:spPr>
          <a:xfrm>
            <a:off x="1162202" y="972007"/>
            <a:ext cx="44823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三大开发Agent的不同需求带动了多样化的技术路径，并非必然的演进关系</a:t>
            </a:r>
            <a:endParaRPr lang="en-US" sz="1000" dirty="0"/>
          </a:p>
        </p:txBody>
      </p:sp>
      <p:sp>
        <p:nvSpPr>
          <p:cNvPr id="6" name="Shape 3"/>
          <p:cNvSpPr/>
          <p:nvPr/>
        </p:nvSpPr>
        <p:spPr>
          <a:xfrm>
            <a:off x="1067105" y="1476756"/>
            <a:ext cx="3258007" cy="838505"/>
          </a:xfrm>
          <a:prstGeom prst="roundRect">
            <a:avLst>
              <a:gd name="adj" fmla="val 9914"/>
            </a:avLst>
          </a:prstGeom>
          <a:solidFill>
            <a:srgbClr val="FFFFFF">
              <a:alpha val="85000"/>
            </a:srgbClr>
          </a:solidFill>
          <a:ln/>
        </p:spPr>
      </p:sp>
      <p:pic>
        <p:nvPicPr>
          <p:cNvPr id="7" name="Image 1" descr="preencoded.png">    </p:cNvPr>
          <p:cNvPicPr>
            <a:picLocks noChangeAspect="1"/>
          </p:cNvPicPr>
          <p:nvPr/>
        </p:nvPicPr>
        <p:blipFill>
          <a:blip r:embed="rId2"/>
          <a:srcRect l="0" r="0" t="0" b="0"/>
          <a:stretch/>
        </p:blipFill>
        <p:spPr>
          <a:xfrm>
            <a:off x="2573122" y="1571854"/>
            <a:ext cx="237744" cy="190195"/>
          </a:xfrm>
          <a:prstGeom prst="rect">
            <a:avLst/>
          </a:prstGeom>
        </p:spPr>
      </p:pic>
      <p:sp>
        <p:nvSpPr>
          <p:cNvPr id="8" name="Text 4"/>
          <p:cNvSpPr txBox="1"/>
          <p:nvPr/>
        </p:nvSpPr>
        <p:spPr>
          <a:xfrm>
            <a:off x="2158898" y="1852574"/>
            <a:ext cx="1191463" cy="191110"/>
          </a:xfrm>
          <a:prstGeom prst="rect">
            <a:avLst/>
          </a:prstGeom>
          <a:noFill/>
          <a:ln/>
        </p:spPr>
        <p:txBody>
          <a:bodyPr wrap="square" lIns="0" tIns="0" rIns="0" bIns="0" rtlCol="0" anchor="ctr"/>
          <a:lstStyle/>
          <a:p>
            <a:pPr algn="ctr" indent="0" marL="0">
              <a:buNone/>
            </a:pPr>
            <a:r>
              <a:rPr lang="en-US" sz="1200" b="1" dirty="0">
                <a:solidFill>
                  <a:srgbClr val="1D4ED8"/>
                </a:solidFill>
                <a:latin typeface="Inter" pitchFamily="34" charset="0"/>
                <a:ea typeface="Inter" pitchFamily="34" charset="-122"/>
                <a:cs typeface="Inter" pitchFamily="34" charset="-120"/>
              </a:rPr>
              <a:t>代码式开发路径</a:t>
            </a:r>
            <a:endParaRPr lang="en-US" sz="1200" dirty="0"/>
          </a:p>
        </p:txBody>
      </p:sp>
      <p:sp>
        <p:nvSpPr>
          <p:cNvPr id="9" name="Text 5"/>
          <p:cNvSpPr txBox="1"/>
          <p:nvPr/>
        </p:nvSpPr>
        <p:spPr>
          <a:xfrm>
            <a:off x="2292401" y="2061972"/>
            <a:ext cx="8961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传统开发者体验</a:t>
            </a:r>
            <a:endParaRPr lang="en-US" sz="900" dirty="0"/>
          </a:p>
        </p:txBody>
      </p:sp>
      <p:sp>
        <p:nvSpPr>
          <p:cNvPr id="10" name="Shape 6"/>
          <p:cNvSpPr/>
          <p:nvPr/>
        </p:nvSpPr>
        <p:spPr>
          <a:xfrm>
            <a:off x="4470502" y="1476756"/>
            <a:ext cx="3258007" cy="838505"/>
          </a:xfrm>
          <a:prstGeom prst="roundRect">
            <a:avLst>
              <a:gd name="adj" fmla="val 9914"/>
            </a:avLst>
          </a:prstGeom>
          <a:solidFill>
            <a:srgbClr val="FFFFFF">
              <a:alpha val="85000"/>
            </a:srgbClr>
          </a:solidFill>
          <a:ln/>
        </p:spPr>
      </p:sp>
      <p:pic>
        <p:nvPicPr>
          <p:cNvPr id="11" name="Image 2" descr="preencoded.png">    </p:cNvPr>
          <p:cNvPicPr>
            <a:picLocks noChangeAspect="1"/>
          </p:cNvPicPr>
          <p:nvPr/>
        </p:nvPicPr>
        <p:blipFill>
          <a:blip r:embed="rId3"/>
          <a:srcRect l="-1282" r="-1282" t="0" b="0"/>
          <a:stretch/>
        </p:blipFill>
        <p:spPr>
          <a:xfrm>
            <a:off x="5986577" y="1571854"/>
            <a:ext cx="219456" cy="190195"/>
          </a:xfrm>
          <a:prstGeom prst="rect">
            <a:avLst/>
          </a:prstGeom>
        </p:spPr>
      </p:pic>
      <p:sp>
        <p:nvSpPr>
          <p:cNvPr id="12" name="Text 7"/>
          <p:cNvSpPr txBox="1"/>
          <p:nvPr/>
        </p:nvSpPr>
        <p:spPr>
          <a:xfrm>
            <a:off x="5562295" y="1852574"/>
            <a:ext cx="1191463" cy="191110"/>
          </a:xfrm>
          <a:prstGeom prst="rect">
            <a:avLst/>
          </a:prstGeom>
          <a:noFill/>
          <a:ln/>
        </p:spPr>
        <p:txBody>
          <a:bodyPr wrap="square" lIns="0" tIns="0" rIns="0" bIns="0" rtlCol="0" anchor="ctr"/>
          <a:lstStyle/>
          <a:p>
            <a:pPr algn="ctr" indent="0" marL="0">
              <a:buNone/>
            </a:pPr>
            <a:r>
              <a:rPr lang="en-US" sz="1200" b="1" dirty="0">
                <a:solidFill>
                  <a:srgbClr val="6D28D9"/>
                </a:solidFill>
                <a:latin typeface="Inter" pitchFamily="34" charset="0"/>
                <a:ea typeface="Inter" pitchFamily="34" charset="-122"/>
                <a:cs typeface="Inter" pitchFamily="34" charset="-120"/>
              </a:rPr>
              <a:t>智能工作流路径</a:t>
            </a:r>
            <a:endParaRPr lang="en-US" sz="1200" dirty="0"/>
          </a:p>
        </p:txBody>
      </p:sp>
      <p:sp>
        <p:nvSpPr>
          <p:cNvPr id="13" name="Text 8"/>
          <p:cNvSpPr txBox="1"/>
          <p:nvPr/>
        </p:nvSpPr>
        <p:spPr>
          <a:xfrm>
            <a:off x="5753405" y="2061972"/>
            <a:ext cx="7818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高级用户体验</a:t>
            </a:r>
            <a:endParaRPr lang="en-US" sz="900" dirty="0"/>
          </a:p>
        </p:txBody>
      </p:sp>
      <p:sp>
        <p:nvSpPr>
          <p:cNvPr id="14" name="Shape 9"/>
          <p:cNvSpPr/>
          <p:nvPr/>
        </p:nvSpPr>
        <p:spPr>
          <a:xfrm>
            <a:off x="7873898" y="1476756"/>
            <a:ext cx="3258007" cy="838505"/>
          </a:xfrm>
          <a:prstGeom prst="roundRect">
            <a:avLst>
              <a:gd name="adj" fmla="val 9914"/>
            </a:avLst>
          </a:prstGeom>
          <a:solidFill>
            <a:srgbClr val="FFFFFF">
              <a:alpha val="85000"/>
            </a:srgbClr>
          </a:solidFill>
          <a:ln/>
        </p:spPr>
      </p:sp>
      <p:pic>
        <p:nvPicPr>
          <p:cNvPr id="15" name="Image 3" descr="preencoded.png">    </p:cNvPr>
          <p:cNvPicPr>
            <a:picLocks noChangeAspect="1"/>
          </p:cNvPicPr>
          <p:nvPr/>
        </p:nvPicPr>
        <p:blipFill>
          <a:blip r:embed="rId4"/>
          <a:srcRect l="-1282" r="-1282" t="0" b="0"/>
          <a:stretch/>
        </p:blipFill>
        <p:spPr>
          <a:xfrm>
            <a:off x="9389974" y="1571854"/>
            <a:ext cx="219456" cy="190195"/>
          </a:xfrm>
          <a:prstGeom prst="rect">
            <a:avLst/>
          </a:prstGeom>
        </p:spPr>
      </p:pic>
      <p:sp>
        <p:nvSpPr>
          <p:cNvPr id="16" name="Text 10"/>
          <p:cNvSpPr txBox="1"/>
          <p:nvPr/>
        </p:nvSpPr>
        <p:spPr>
          <a:xfrm>
            <a:off x="8962034" y="1852574"/>
            <a:ext cx="1191463" cy="191110"/>
          </a:xfrm>
          <a:prstGeom prst="rect">
            <a:avLst/>
          </a:prstGeom>
          <a:noFill/>
          <a:ln/>
        </p:spPr>
        <p:txBody>
          <a:bodyPr wrap="square" lIns="0" tIns="0" rIns="0" bIns="0" rtlCol="0" anchor="ctr"/>
          <a:lstStyle/>
          <a:p>
            <a:pPr algn="ctr" indent="0" marL="0">
              <a:buNone/>
            </a:pPr>
            <a:r>
              <a:rPr lang="en-US" sz="1200" b="1" dirty="0">
                <a:solidFill>
                  <a:srgbClr val="111827"/>
                </a:solidFill>
                <a:latin typeface="Inter" pitchFamily="34" charset="0"/>
                <a:ea typeface="Inter" pitchFamily="34" charset="-122"/>
                <a:cs typeface="Inter" pitchFamily="34" charset="-120"/>
              </a:rPr>
              <a:t>无代码ADE路径</a:t>
            </a:r>
            <a:endParaRPr lang="en-US" sz="1200" dirty="0"/>
          </a:p>
        </p:txBody>
      </p:sp>
      <p:sp>
        <p:nvSpPr>
          <p:cNvPr id="17" name="Text 11"/>
          <p:cNvSpPr txBox="1"/>
          <p:nvPr/>
        </p:nvSpPr>
        <p:spPr>
          <a:xfrm>
            <a:off x="9099194" y="2061972"/>
            <a:ext cx="8961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企业工作流体验</a:t>
            </a:r>
            <a:endParaRPr lang="en-US" sz="900" dirty="0"/>
          </a:p>
        </p:txBody>
      </p:sp>
      <p:sp>
        <p:nvSpPr>
          <p:cNvPr id="18" name="Shape 12"/>
          <p:cNvSpPr/>
          <p:nvPr/>
        </p:nvSpPr>
        <p:spPr>
          <a:xfrm>
            <a:off x="1067105" y="2538374"/>
            <a:ext cx="3200400" cy="1904695"/>
          </a:xfrm>
          <a:prstGeom prst="rect">
            <a:avLst/>
          </a:prstGeom>
          <a:solidFill>
            <a:srgbClr val="FFFFFF">
              <a:alpha val="85000"/>
            </a:srgbClr>
          </a:solidFill>
          <a:ln/>
        </p:spPr>
      </p:sp>
      <p:sp>
        <p:nvSpPr>
          <p:cNvPr id="19" name="Shape 13"/>
          <p:cNvSpPr/>
          <p:nvPr/>
        </p:nvSpPr>
        <p:spPr>
          <a:xfrm>
            <a:off x="1067105" y="2538374"/>
            <a:ext cx="28346" cy="1904695"/>
          </a:xfrm>
          <a:prstGeom prst="rect">
            <a:avLst/>
          </a:prstGeom>
          <a:solidFill>
            <a:srgbClr val="3B82F6"/>
          </a:solidFill>
          <a:ln/>
        </p:spPr>
      </p:sp>
      <p:sp>
        <p:nvSpPr>
          <p:cNvPr id="20" name="Text 14"/>
          <p:cNvSpPr txBox="1"/>
          <p:nvPr/>
        </p:nvSpPr>
        <p:spPr>
          <a:xfrm>
            <a:off x="1248156" y="2661818"/>
            <a:ext cx="1034186"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代码式开发路径</a:t>
            </a:r>
            <a:endParaRPr lang="en-US" sz="1000" dirty="0"/>
          </a:p>
        </p:txBody>
      </p:sp>
      <p:sp>
        <p:nvSpPr>
          <p:cNvPr id="21" name="Text 15"/>
          <p:cNvSpPr txBox="1"/>
          <p:nvPr/>
        </p:nvSpPr>
        <p:spPr>
          <a:xfrm>
            <a:off x="1410005" y="2957170"/>
            <a:ext cx="1810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面向用户：专业开发者、技术团队</a:t>
            </a:r>
            <a:endParaRPr lang="en-US" sz="900" dirty="0"/>
          </a:p>
        </p:txBody>
      </p:sp>
      <p:sp>
        <p:nvSpPr>
          <p:cNvPr id="22" name="Text 16"/>
          <p:cNvSpPr txBox="1"/>
          <p:nvPr/>
        </p:nvSpPr>
        <p:spPr>
          <a:xfrm>
            <a:off x="1410005" y="3224174"/>
            <a:ext cx="212415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开发模式：通过编码Agent进行程序开发</a:t>
            </a:r>
            <a:endParaRPr lang="en-US" sz="900" dirty="0"/>
          </a:p>
        </p:txBody>
      </p:sp>
      <p:sp>
        <p:nvSpPr>
          <p:cNvPr id="23" name="Text 17"/>
          <p:cNvSpPr txBox="1"/>
          <p:nvPr/>
        </p:nvSpPr>
        <p:spPr>
          <a:xfrm>
            <a:off x="1248156" y="3491179"/>
            <a:ext cx="2743200"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代表产品：Claude Code、Gemini CLI、OpenAI Codex</a:t>
            </a:r>
            <a:endParaRPr lang="en-US" sz="900" dirty="0"/>
          </a:p>
        </p:txBody>
      </p:sp>
      <p:sp>
        <p:nvSpPr>
          <p:cNvPr id="24" name="Text 18"/>
          <p:cNvSpPr txBox="1"/>
          <p:nvPr/>
        </p:nvSpPr>
        <p:spPr>
          <a:xfrm>
            <a:off x="1410005" y="3909974"/>
            <a:ext cx="1124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技术优势：自研模型</a:t>
            </a:r>
            <a:endParaRPr lang="en-US" sz="900" dirty="0"/>
          </a:p>
        </p:txBody>
      </p:sp>
      <p:sp>
        <p:nvSpPr>
          <p:cNvPr id="25" name="Text 19"/>
          <p:cNvSpPr txBox="1"/>
          <p:nvPr/>
        </p:nvSpPr>
        <p:spPr>
          <a:xfrm>
            <a:off x="1410005" y="4176979"/>
            <a:ext cx="2039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应用场景：专业软件开发、代码库管理</a:t>
            </a:r>
            <a:endParaRPr lang="en-US" sz="900" dirty="0"/>
          </a:p>
        </p:txBody>
      </p:sp>
      <p:sp>
        <p:nvSpPr>
          <p:cNvPr id="26" name="Shape 20"/>
          <p:cNvSpPr/>
          <p:nvPr/>
        </p:nvSpPr>
        <p:spPr>
          <a:xfrm>
            <a:off x="4496105" y="2538374"/>
            <a:ext cx="3200400" cy="1904695"/>
          </a:xfrm>
          <a:prstGeom prst="rect">
            <a:avLst/>
          </a:prstGeom>
          <a:solidFill>
            <a:srgbClr val="FFFFFF">
              <a:alpha val="85000"/>
            </a:srgbClr>
          </a:solidFill>
          <a:ln/>
        </p:spPr>
      </p:sp>
      <p:sp>
        <p:nvSpPr>
          <p:cNvPr id="27" name="Shape 21"/>
          <p:cNvSpPr/>
          <p:nvPr/>
        </p:nvSpPr>
        <p:spPr>
          <a:xfrm>
            <a:off x="4496105" y="2538374"/>
            <a:ext cx="28346" cy="1904695"/>
          </a:xfrm>
          <a:prstGeom prst="rect">
            <a:avLst/>
          </a:prstGeom>
          <a:solidFill>
            <a:srgbClr val="8B5CF6"/>
          </a:solidFill>
          <a:ln/>
        </p:spPr>
      </p:sp>
      <p:sp>
        <p:nvSpPr>
          <p:cNvPr id="28" name="Text 22"/>
          <p:cNvSpPr txBox="1"/>
          <p:nvPr/>
        </p:nvSpPr>
        <p:spPr>
          <a:xfrm>
            <a:off x="4677156" y="2661818"/>
            <a:ext cx="1034186" cy="162763"/>
          </a:xfrm>
          <a:prstGeom prst="rect">
            <a:avLst/>
          </a:prstGeom>
          <a:noFill/>
          <a:ln/>
        </p:spPr>
        <p:txBody>
          <a:bodyPr wrap="square" lIns="0" tIns="0" rIns="0" bIns="0" rtlCol="0" anchor="ctr"/>
          <a:lstStyle/>
          <a:p>
            <a:pPr algn="l" indent="0" marL="0">
              <a:buNone/>
            </a:pPr>
            <a:r>
              <a:rPr lang="en-US" sz="1000" b="1" dirty="0">
                <a:solidFill>
                  <a:srgbClr val="6D28D9"/>
                </a:solidFill>
                <a:latin typeface="Inter" pitchFamily="34" charset="0"/>
                <a:ea typeface="Inter" pitchFamily="34" charset="-122"/>
                <a:cs typeface="Inter" pitchFamily="34" charset="-120"/>
              </a:rPr>
              <a:t>智能工作流路径</a:t>
            </a:r>
            <a:endParaRPr lang="en-US" sz="1000" dirty="0"/>
          </a:p>
        </p:txBody>
      </p:sp>
      <p:sp>
        <p:nvSpPr>
          <p:cNvPr id="29" name="Text 23"/>
          <p:cNvSpPr txBox="1"/>
          <p:nvPr/>
        </p:nvSpPr>
        <p:spPr>
          <a:xfrm>
            <a:off x="4839005" y="2957170"/>
            <a:ext cx="2039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面向用户：Power Users、创意工作者</a:t>
            </a:r>
            <a:endParaRPr lang="en-US" sz="900" dirty="0"/>
          </a:p>
        </p:txBody>
      </p:sp>
      <p:sp>
        <p:nvSpPr>
          <p:cNvPr id="30" name="Text 24"/>
          <p:cNvSpPr txBox="1"/>
          <p:nvPr/>
        </p:nvSpPr>
        <p:spPr>
          <a:xfrm>
            <a:off x="4839005" y="3224174"/>
            <a:ext cx="15819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开发模式：智能体工作流开发</a:t>
            </a:r>
            <a:endParaRPr lang="en-US" sz="900" dirty="0"/>
          </a:p>
        </p:txBody>
      </p:sp>
      <p:sp>
        <p:nvSpPr>
          <p:cNvPr id="31" name="Text 25"/>
          <p:cNvSpPr txBox="1"/>
          <p:nvPr/>
        </p:nvSpPr>
        <p:spPr>
          <a:xfrm>
            <a:off x="4677156" y="3491179"/>
            <a:ext cx="2610612"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代表产品：Anthropic、OpenAI、Genspark、Manus</a:t>
            </a:r>
            <a:endParaRPr lang="en-US" sz="900" dirty="0"/>
          </a:p>
        </p:txBody>
      </p:sp>
      <p:sp>
        <p:nvSpPr>
          <p:cNvPr id="32" name="Text 26"/>
          <p:cNvSpPr txBox="1"/>
          <p:nvPr/>
        </p:nvSpPr>
        <p:spPr>
          <a:xfrm>
            <a:off x="4839005" y="3909974"/>
            <a:ext cx="1124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技术优势：场景优化</a:t>
            </a:r>
            <a:endParaRPr lang="en-US" sz="900" dirty="0"/>
          </a:p>
        </p:txBody>
      </p:sp>
      <p:sp>
        <p:nvSpPr>
          <p:cNvPr id="33" name="Text 27"/>
          <p:cNvSpPr txBox="1"/>
          <p:nvPr/>
        </p:nvSpPr>
        <p:spPr>
          <a:xfrm>
            <a:off x="4839005" y="4176979"/>
            <a:ext cx="2153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应用场景：智能体工作流、创意内容生产</a:t>
            </a:r>
            <a:endParaRPr lang="en-US" sz="900" dirty="0"/>
          </a:p>
        </p:txBody>
      </p:sp>
      <p:sp>
        <p:nvSpPr>
          <p:cNvPr id="34" name="Shape 28"/>
          <p:cNvSpPr/>
          <p:nvPr/>
        </p:nvSpPr>
        <p:spPr>
          <a:xfrm>
            <a:off x="7925105" y="2538374"/>
            <a:ext cx="3200400" cy="1904695"/>
          </a:xfrm>
          <a:prstGeom prst="rect">
            <a:avLst/>
          </a:prstGeom>
          <a:solidFill>
            <a:srgbClr val="FFFFFF">
              <a:alpha val="85000"/>
            </a:srgbClr>
          </a:solidFill>
          <a:ln/>
        </p:spPr>
      </p:sp>
      <p:sp>
        <p:nvSpPr>
          <p:cNvPr id="35" name="Shape 29"/>
          <p:cNvSpPr/>
          <p:nvPr/>
        </p:nvSpPr>
        <p:spPr>
          <a:xfrm>
            <a:off x="7925105" y="2538374"/>
            <a:ext cx="28346" cy="1904695"/>
          </a:xfrm>
          <a:prstGeom prst="rect">
            <a:avLst/>
          </a:prstGeom>
          <a:solidFill>
            <a:srgbClr val="F59E0B"/>
          </a:solidFill>
          <a:ln/>
        </p:spPr>
      </p:sp>
      <p:sp>
        <p:nvSpPr>
          <p:cNvPr id="36" name="Text 30"/>
          <p:cNvSpPr txBox="1"/>
          <p:nvPr/>
        </p:nvSpPr>
        <p:spPr>
          <a:xfrm>
            <a:off x="8106156" y="2661818"/>
            <a:ext cx="1043330" cy="162763"/>
          </a:xfrm>
          <a:prstGeom prst="rect">
            <a:avLst/>
          </a:prstGeom>
          <a:noFill/>
          <a:ln/>
        </p:spPr>
        <p:txBody>
          <a:bodyPr wrap="square" lIns="0" tIns="0" rIns="0" bIns="0" rtlCol="0" anchor="ctr"/>
          <a:lstStyle/>
          <a:p>
            <a:pPr algn="l" indent="0" marL="0">
              <a:buNone/>
            </a:pPr>
            <a:r>
              <a:rPr lang="en-US" sz="1000" b="1" dirty="0">
                <a:solidFill>
                  <a:srgbClr val="111827"/>
                </a:solidFill>
                <a:latin typeface="Inter" pitchFamily="34" charset="0"/>
                <a:ea typeface="Inter" pitchFamily="34" charset="-122"/>
                <a:cs typeface="Inter" pitchFamily="34" charset="-120"/>
              </a:rPr>
              <a:t>无代码ADE路径</a:t>
            </a:r>
            <a:endParaRPr lang="en-US" sz="1000" dirty="0"/>
          </a:p>
        </p:txBody>
      </p:sp>
      <p:sp>
        <p:nvSpPr>
          <p:cNvPr id="37" name="Text 31"/>
          <p:cNvSpPr txBox="1"/>
          <p:nvPr/>
        </p:nvSpPr>
        <p:spPr>
          <a:xfrm>
            <a:off x="8268005" y="2957170"/>
            <a:ext cx="1810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面向用户：企业用户、流程设计师</a:t>
            </a:r>
            <a:endParaRPr lang="en-US" sz="900" dirty="0"/>
          </a:p>
        </p:txBody>
      </p:sp>
      <p:sp>
        <p:nvSpPr>
          <p:cNvPr id="38" name="Text 32"/>
          <p:cNvSpPr txBox="1"/>
          <p:nvPr/>
        </p:nvSpPr>
        <p:spPr>
          <a:xfrm>
            <a:off x="8268005" y="3224174"/>
            <a:ext cx="1924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开发模式：企业工作流的无代码开发</a:t>
            </a:r>
            <a:endParaRPr lang="en-US" sz="900" dirty="0"/>
          </a:p>
        </p:txBody>
      </p:sp>
      <p:sp>
        <p:nvSpPr>
          <p:cNvPr id="39" name="Text 33"/>
          <p:cNvSpPr txBox="1"/>
          <p:nvPr/>
        </p:nvSpPr>
        <p:spPr>
          <a:xfrm>
            <a:off x="8268005" y="3491179"/>
            <a:ext cx="27249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代表产品：DIFY、n8n、CrewAI、ComfyUI、Coze</a:t>
            </a:r>
            <a:endParaRPr lang="en-US" sz="900" dirty="0"/>
          </a:p>
        </p:txBody>
      </p:sp>
      <p:sp>
        <p:nvSpPr>
          <p:cNvPr id="40" name="Text 34"/>
          <p:cNvSpPr txBox="1"/>
          <p:nvPr/>
        </p:nvSpPr>
        <p:spPr>
          <a:xfrm>
            <a:off x="8268005" y="3757270"/>
            <a:ext cx="1124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技术优势：开放智能</a:t>
            </a:r>
            <a:endParaRPr lang="en-US" sz="900" dirty="0"/>
          </a:p>
        </p:txBody>
      </p:sp>
      <p:sp>
        <p:nvSpPr>
          <p:cNvPr id="41" name="Text 35"/>
          <p:cNvSpPr txBox="1"/>
          <p:nvPr/>
        </p:nvSpPr>
        <p:spPr>
          <a:xfrm>
            <a:off x="8268005" y="4024274"/>
            <a:ext cx="2039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应用场景：业务流程自动化、企业智能</a:t>
            </a:r>
            <a:endParaRPr lang="en-US" sz="900" dirty="0"/>
          </a:p>
        </p:txBody>
      </p:sp>
      <p:sp>
        <p:nvSpPr>
          <p:cNvPr id="42" name="Shape 36"/>
          <p:cNvSpPr/>
          <p:nvPr/>
        </p:nvSpPr>
        <p:spPr>
          <a:xfrm>
            <a:off x="1067105" y="4748479"/>
            <a:ext cx="10058400" cy="914400"/>
          </a:xfrm>
          <a:prstGeom prst="roundRect">
            <a:avLst>
              <a:gd name="adj" fmla="val 8333"/>
            </a:avLst>
          </a:prstGeom>
          <a:solidFill>
            <a:srgbClr val="FFFFFF">
              <a:alpha val="85000"/>
            </a:srgbClr>
          </a:solidFill>
          <a:ln/>
        </p:spPr>
      </p:sp>
      <p:sp>
        <p:nvSpPr>
          <p:cNvPr id="43" name="Shape 37"/>
          <p:cNvSpPr/>
          <p:nvPr/>
        </p:nvSpPr>
        <p:spPr>
          <a:xfrm>
            <a:off x="1067105" y="5814670"/>
            <a:ext cx="10058400" cy="685800"/>
          </a:xfrm>
          <a:prstGeom prst="roundRect">
            <a:avLst>
              <a:gd name="adj" fmla="val 14815"/>
            </a:avLst>
          </a:prstGeom>
          <a:solidFill>
            <a:srgbClr val="FFFFFF">
              <a:alpha val="85000"/>
            </a:srgbClr>
          </a:solidFill>
          <a:ln/>
        </p:spPr>
      </p:sp>
      <p:sp>
        <p:nvSpPr>
          <p:cNvPr id="44" name="Text 38"/>
          <p:cNvSpPr txBox="1"/>
          <p:nvPr/>
        </p:nvSpPr>
        <p:spPr>
          <a:xfrm>
            <a:off x="1162202" y="4843577"/>
            <a:ext cx="1353312" cy="143561"/>
          </a:xfrm>
          <a:prstGeom prst="rect">
            <a:avLst/>
          </a:prstGeom>
          <a:noFill/>
          <a:ln/>
        </p:spPr>
        <p:txBody>
          <a:bodyPr wrap="square" lIns="0" tIns="0" rIns="0" bIns="0" rtlCol="0" anchor="ctr"/>
          <a:lstStyle/>
          <a:p>
            <a:pPr algn="l" indent="0" marL="0">
              <a:buNone/>
            </a:pPr>
            <a:r>
              <a:rPr lang="en-US" sz="900" b="1" dirty="0">
                <a:solidFill>
                  <a:srgbClr val="374151"/>
                </a:solidFill>
                <a:latin typeface="Inter" pitchFamily="34" charset="0"/>
                <a:ea typeface="Inter" pitchFamily="34" charset="-122"/>
                <a:cs typeface="Inter" pitchFamily="34" charset="-120"/>
              </a:rPr>
              <a:t>不同需求驱动的技术路径</a:t>
            </a:r>
            <a:endParaRPr lang="en-US" sz="900" dirty="0"/>
          </a:p>
        </p:txBody>
      </p:sp>
      <p:sp>
        <p:nvSpPr>
          <p:cNvPr id="45" name="Text 39"/>
          <p:cNvSpPr txBox="1"/>
          <p:nvPr/>
        </p:nvSpPr>
        <p:spPr>
          <a:xfrm>
            <a:off x="1162202" y="5072177"/>
            <a:ext cx="8961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开发者体验需求</a:t>
            </a:r>
            <a:endParaRPr lang="en-US" sz="900" dirty="0"/>
          </a:p>
        </p:txBody>
      </p:sp>
      <p:sp>
        <p:nvSpPr>
          <p:cNvPr id="46" name="Text 40"/>
          <p:cNvSpPr txBox="1"/>
          <p:nvPr/>
        </p:nvSpPr>
        <p:spPr>
          <a:xfrm>
            <a:off x="1162202" y="5262372"/>
            <a:ext cx="3248863"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代码优先、IDE集成、版本控制、团队协作，强调开发效率与专业控制</a:t>
            </a:r>
            <a:endParaRPr lang="en-US" sz="900" dirty="0"/>
          </a:p>
        </p:txBody>
      </p:sp>
      <p:sp>
        <p:nvSpPr>
          <p:cNvPr id="47" name="Text 41"/>
          <p:cNvSpPr txBox="1"/>
          <p:nvPr/>
        </p:nvSpPr>
        <p:spPr>
          <a:xfrm>
            <a:off x="4502506" y="5262372"/>
            <a:ext cx="31821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灵活构建、直观控制、组件复用，专注创意表达与复杂问题解决</a:t>
            </a:r>
            <a:endParaRPr lang="en-US" sz="900" dirty="0"/>
          </a:p>
        </p:txBody>
      </p:sp>
      <p:sp>
        <p:nvSpPr>
          <p:cNvPr id="48" name="Text 42"/>
          <p:cNvSpPr txBox="1"/>
          <p:nvPr/>
        </p:nvSpPr>
        <p:spPr>
          <a:xfrm>
            <a:off x="7841894" y="5262372"/>
            <a:ext cx="31821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无代码接入、流程可视化、系统集成、安全合规，强调易用性与业务价值</a:t>
            </a:r>
            <a:endParaRPr lang="en-US" sz="900" dirty="0"/>
          </a:p>
        </p:txBody>
      </p:sp>
      <p:sp>
        <p:nvSpPr>
          <p:cNvPr id="49" name="Text 43"/>
          <p:cNvSpPr txBox="1"/>
          <p:nvPr/>
        </p:nvSpPr>
        <p:spPr>
          <a:xfrm>
            <a:off x="4502506" y="5072177"/>
            <a:ext cx="781812" cy="143561"/>
          </a:xfrm>
          <a:prstGeom prst="rect">
            <a:avLst/>
          </a:prstGeom>
          <a:noFill/>
          <a:ln/>
        </p:spPr>
        <p:txBody>
          <a:bodyPr wrap="square" lIns="0" tIns="0" rIns="0" bIns="0" rtlCol="0" anchor="ctr"/>
          <a:lstStyle/>
          <a:p>
            <a:pPr algn="l" indent="0" marL="0">
              <a:buNone/>
            </a:pPr>
            <a:r>
              <a:rPr lang="en-US" sz="900" dirty="0">
                <a:solidFill>
                  <a:srgbClr val="7C3AED"/>
                </a:solidFill>
                <a:latin typeface="Inter" pitchFamily="34" charset="0"/>
                <a:ea typeface="Inter" pitchFamily="34" charset="-122"/>
                <a:cs typeface="Inter" pitchFamily="34" charset="-120"/>
              </a:rPr>
              <a:t>高级用户需求</a:t>
            </a:r>
            <a:endParaRPr lang="en-US" sz="900" dirty="0"/>
          </a:p>
        </p:txBody>
      </p:sp>
      <p:sp>
        <p:nvSpPr>
          <p:cNvPr id="50" name="Text 44"/>
          <p:cNvSpPr txBox="1"/>
          <p:nvPr/>
        </p:nvSpPr>
        <p:spPr>
          <a:xfrm>
            <a:off x="7841894" y="5072177"/>
            <a:ext cx="781812"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企业流程需求</a:t>
            </a:r>
            <a:endParaRPr lang="en-US" sz="900" dirty="0"/>
          </a:p>
        </p:txBody>
      </p:sp>
      <p:sp>
        <p:nvSpPr>
          <p:cNvPr id="51" name="Text 45"/>
          <p:cNvSpPr txBox="1"/>
          <p:nvPr/>
        </p:nvSpPr>
        <p:spPr>
          <a:xfrm>
            <a:off x="1162202" y="5910682"/>
            <a:ext cx="1124712"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技术趋势与市场展望</a:t>
            </a:r>
            <a:endParaRPr lang="en-US" sz="900" dirty="0"/>
          </a:p>
        </p:txBody>
      </p:sp>
      <p:sp>
        <p:nvSpPr>
          <p:cNvPr id="52" name="Text 46"/>
          <p:cNvSpPr txBox="1"/>
          <p:nvPr/>
        </p:nvSpPr>
        <p:spPr>
          <a:xfrm>
            <a:off x="1162202" y="6100877"/>
            <a:ext cx="9915754"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这三种开发路径相互补充而非替代关系，由不同的用户需求和应用场景驱动发展。未来将看到更多路径间的融合与互操作性增强，构建更完整的AI开发生态系统。关键技术突破集中在模型与工具链整合、垂直场景优化以及企业级定制化能力方面。</a:t>
            </a:r>
            <a:endParaRPr lang="en-US" sz="900" dirty="0"/>
          </a:p>
        </p:txBody>
      </p:sp>
      <p:sp>
        <p:nvSpPr>
          <p:cNvPr id="53" name="Text 47"/>
          <p:cNvSpPr txBox="1"/>
          <p:nvPr/>
        </p:nvSpPr>
        <p:spPr>
          <a:xfrm>
            <a:off x="1162202" y="409651"/>
            <a:ext cx="2638958"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AI Coding三种开发路径</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914400" y="457200"/>
            <a:ext cx="10362895" cy="942746"/>
          </a:xfrm>
          <a:prstGeom prst="roundRect">
            <a:avLst>
              <a:gd name="adj" fmla="val 7838"/>
            </a:avLst>
          </a:prstGeom>
          <a:solidFill>
            <a:srgbClr val="FFFFFF">
              <a:alpha val="85000"/>
            </a:srgbClr>
          </a:solidFill>
          <a:ln/>
        </p:spPr>
      </p:sp>
      <p:sp>
        <p:nvSpPr>
          <p:cNvPr id="4" name="Shape 1"/>
          <p:cNvSpPr/>
          <p:nvPr/>
        </p:nvSpPr>
        <p:spPr>
          <a:xfrm>
            <a:off x="1067105" y="952805"/>
            <a:ext cx="571500" cy="28346"/>
          </a:xfrm>
          <a:prstGeom prst="rect">
            <a:avLst/>
          </a:prstGeom>
          <a:solidFill>
            <a:srgbClr val="2563EB"/>
          </a:solidFill>
          <a:ln/>
        </p:spPr>
      </p:sp>
      <p:sp>
        <p:nvSpPr>
          <p:cNvPr id="5" name="Text 2"/>
          <p:cNvSpPr txBox="1"/>
          <p:nvPr/>
        </p:nvSpPr>
        <p:spPr>
          <a:xfrm>
            <a:off x="1067105" y="1067105"/>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打造四大关键能力，形成企业智能化核心竞争力</a:t>
            </a:r>
            <a:endParaRPr lang="en-US" sz="1000" dirty="0"/>
          </a:p>
        </p:txBody>
      </p:sp>
      <p:sp>
        <p:nvSpPr>
          <p:cNvPr id="6" name="Shape 3"/>
          <p:cNvSpPr/>
          <p:nvPr/>
        </p:nvSpPr>
        <p:spPr>
          <a:xfrm>
            <a:off x="914400" y="1552651"/>
            <a:ext cx="5067605" cy="1295705"/>
          </a:xfrm>
          <a:prstGeom prst="rect">
            <a:avLst/>
          </a:prstGeom>
          <a:solidFill>
            <a:srgbClr val="FFFFFF">
              <a:alpha val="85000"/>
            </a:srgbClr>
          </a:solidFill>
          <a:ln/>
        </p:spPr>
      </p:sp>
      <p:sp>
        <p:nvSpPr>
          <p:cNvPr id="7" name="Shape 4"/>
          <p:cNvSpPr/>
          <p:nvPr/>
        </p:nvSpPr>
        <p:spPr>
          <a:xfrm>
            <a:off x="914400" y="1552651"/>
            <a:ext cx="38405" cy="1295705"/>
          </a:xfrm>
          <a:prstGeom prst="rect">
            <a:avLst/>
          </a:prstGeom>
          <a:solidFill>
            <a:srgbClr val="3B82F6"/>
          </a:solidFill>
          <a:ln/>
        </p:spPr>
      </p:sp>
      <p:sp>
        <p:nvSpPr>
          <p:cNvPr id="8" name="Shape 5"/>
          <p:cNvSpPr/>
          <p:nvPr/>
        </p:nvSpPr>
        <p:spPr>
          <a:xfrm>
            <a:off x="1067105" y="1666951"/>
            <a:ext cx="304495" cy="304495"/>
          </a:xfrm>
          <a:prstGeom prst="roundRect">
            <a:avLst>
              <a:gd name="adj" fmla="val 56306"/>
            </a:avLst>
          </a:prstGeom>
          <a:solidFill>
            <a:srgbClr val="3B82F6">
              <a:alpha val="15000"/>
            </a:srgbClr>
          </a:solidFill>
          <a:ln/>
        </p:spPr>
      </p:sp>
      <p:pic>
        <p:nvPicPr>
          <p:cNvPr id="9" name="Image 1" descr="preencoded.png">    </p:cNvPr>
          <p:cNvPicPr>
            <a:picLocks noChangeAspect="1"/>
          </p:cNvPicPr>
          <p:nvPr/>
        </p:nvPicPr>
        <p:blipFill>
          <a:blip r:embed="rId2"/>
          <a:srcRect l="0" r="0" t="0" b="0"/>
          <a:stretch/>
        </p:blipFill>
        <p:spPr>
          <a:xfrm>
            <a:off x="1143000" y="1742846"/>
            <a:ext cx="152705" cy="152705"/>
          </a:xfrm>
          <a:prstGeom prst="rect">
            <a:avLst/>
          </a:prstGeom>
        </p:spPr>
      </p:pic>
      <p:sp>
        <p:nvSpPr>
          <p:cNvPr id="10" name="Text 6"/>
          <p:cNvSpPr txBox="1"/>
          <p:nvPr/>
        </p:nvSpPr>
        <p:spPr>
          <a:xfrm>
            <a:off x="1466698" y="1723644"/>
            <a:ext cx="3314700"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需求管理 - 业务目标、业务需求、业务场景管理</a:t>
            </a:r>
            <a:endParaRPr lang="en-US" sz="1200" dirty="0"/>
          </a:p>
        </p:txBody>
      </p:sp>
      <p:sp>
        <p:nvSpPr>
          <p:cNvPr id="11" name="Text 7"/>
          <p:cNvSpPr txBox="1"/>
          <p:nvPr/>
        </p:nvSpPr>
        <p:spPr>
          <a:xfrm>
            <a:off x="1143000" y="2057400"/>
            <a:ext cx="35679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核心能力：业务场景与需求管理系统，技术和业务需求匹配</a:t>
            </a:r>
            <a:endParaRPr lang="en-US" sz="1000" dirty="0"/>
          </a:p>
        </p:txBody>
      </p:sp>
      <p:sp>
        <p:nvSpPr>
          <p:cNvPr id="12" name="Text 8"/>
          <p:cNvSpPr txBox="1"/>
          <p:nvPr/>
        </p:nvSpPr>
        <p:spPr>
          <a:xfrm>
            <a:off x="1143000" y="2286000"/>
            <a:ext cx="3462833"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能力建设：建立AI能力中台架构，形成MVP快速原型能力</a:t>
            </a:r>
            <a:endParaRPr lang="en-US" sz="1000" dirty="0"/>
          </a:p>
        </p:txBody>
      </p:sp>
      <p:sp>
        <p:nvSpPr>
          <p:cNvPr id="13" name="Text 9"/>
          <p:cNvSpPr txBox="1"/>
          <p:nvPr/>
        </p:nvSpPr>
        <p:spPr>
          <a:xfrm>
            <a:off x="1143000" y="2514600"/>
            <a:ext cx="31007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实际优化：复合目标和RoI目标分析，经济价值评估</a:t>
            </a:r>
            <a:endParaRPr lang="en-US" sz="1000" dirty="0"/>
          </a:p>
        </p:txBody>
      </p:sp>
      <p:sp>
        <p:nvSpPr>
          <p:cNvPr id="14" name="Shape 10"/>
          <p:cNvSpPr/>
          <p:nvPr/>
        </p:nvSpPr>
        <p:spPr>
          <a:xfrm>
            <a:off x="6210605" y="1552651"/>
            <a:ext cx="5067605" cy="1295705"/>
          </a:xfrm>
          <a:prstGeom prst="rect">
            <a:avLst/>
          </a:prstGeom>
          <a:solidFill>
            <a:srgbClr val="FFFFFF">
              <a:alpha val="85000"/>
            </a:srgbClr>
          </a:solidFill>
          <a:ln/>
        </p:spPr>
      </p:sp>
      <p:sp>
        <p:nvSpPr>
          <p:cNvPr id="15" name="Shape 11"/>
          <p:cNvSpPr/>
          <p:nvPr/>
        </p:nvSpPr>
        <p:spPr>
          <a:xfrm>
            <a:off x="6210605" y="1552651"/>
            <a:ext cx="38405" cy="1295705"/>
          </a:xfrm>
          <a:prstGeom prst="rect">
            <a:avLst/>
          </a:prstGeom>
          <a:solidFill>
            <a:srgbClr val="8B5CF6"/>
          </a:solidFill>
          <a:ln/>
        </p:spPr>
      </p:sp>
      <p:sp>
        <p:nvSpPr>
          <p:cNvPr id="16" name="Shape 12"/>
          <p:cNvSpPr/>
          <p:nvPr/>
        </p:nvSpPr>
        <p:spPr>
          <a:xfrm>
            <a:off x="6362395" y="1666951"/>
            <a:ext cx="304495" cy="304495"/>
          </a:xfrm>
          <a:prstGeom prst="roundRect">
            <a:avLst>
              <a:gd name="adj" fmla="val 56306"/>
            </a:avLst>
          </a:prstGeom>
          <a:solidFill>
            <a:srgbClr val="8B5CF6">
              <a:alpha val="15000"/>
            </a:srgbClr>
          </a:solidFill>
          <a:ln/>
        </p:spPr>
      </p:sp>
      <p:pic>
        <p:nvPicPr>
          <p:cNvPr id="17" name="Image 2" descr="preencoded.png">    </p:cNvPr>
          <p:cNvPicPr>
            <a:picLocks noChangeAspect="1"/>
          </p:cNvPicPr>
          <p:nvPr/>
        </p:nvPicPr>
        <p:blipFill>
          <a:blip r:embed="rId3"/>
          <a:srcRect l="0" r="0" t="0" b="0"/>
          <a:stretch/>
        </p:blipFill>
        <p:spPr>
          <a:xfrm>
            <a:off x="6439205" y="1742846"/>
            <a:ext cx="152705" cy="152705"/>
          </a:xfrm>
          <a:prstGeom prst="rect">
            <a:avLst/>
          </a:prstGeom>
        </p:spPr>
      </p:pic>
      <p:sp>
        <p:nvSpPr>
          <p:cNvPr id="18" name="Text 13"/>
          <p:cNvSpPr txBox="1"/>
          <p:nvPr/>
        </p:nvSpPr>
        <p:spPr>
          <a:xfrm>
            <a:off x="6762902" y="1723644"/>
            <a:ext cx="2610612" cy="191110"/>
          </a:xfrm>
          <a:prstGeom prst="rect">
            <a:avLst/>
          </a:prstGeom>
          <a:noFill/>
          <a:ln/>
        </p:spPr>
        <p:txBody>
          <a:bodyPr wrap="square" lIns="0" tIns="0" rIns="0" bIns="0" rtlCol="0" anchor="ctr"/>
          <a:lstStyle/>
          <a:p>
            <a:pPr algn="l" indent="0" marL="0">
              <a:buNone/>
            </a:pPr>
            <a:r>
              <a:rPr lang="en-US" sz="1200" b="1" dirty="0">
                <a:solidFill>
                  <a:srgbClr val="6D28D9"/>
                </a:solidFill>
                <a:latin typeface="Inter" pitchFamily="34" charset="0"/>
                <a:ea typeface="Inter" pitchFamily="34" charset="-122"/>
                <a:cs typeface="Inter" pitchFamily="34" charset="-120"/>
              </a:rPr>
              <a:t>智能工具 - 自研/开源智能生产力工具</a:t>
            </a:r>
            <a:endParaRPr lang="en-US" sz="1200" dirty="0"/>
          </a:p>
        </p:txBody>
      </p:sp>
      <p:sp>
        <p:nvSpPr>
          <p:cNvPr id="19" name="Text 14"/>
          <p:cNvSpPr txBox="1"/>
          <p:nvPr/>
        </p:nvSpPr>
        <p:spPr>
          <a:xfrm>
            <a:off x="6439205" y="2057400"/>
            <a:ext cx="34344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核心能力：建立工具生态系统能力，开源与自研工具融合</a:t>
            </a:r>
            <a:endParaRPr lang="en-US" sz="1000" dirty="0"/>
          </a:p>
        </p:txBody>
      </p:sp>
      <p:sp>
        <p:nvSpPr>
          <p:cNvPr id="20" name="Text 15"/>
          <p:cNvSpPr txBox="1"/>
          <p:nvPr/>
        </p:nvSpPr>
        <p:spPr>
          <a:xfrm>
            <a:off x="6439205" y="2286000"/>
            <a:ext cx="36722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能力建设：企业级AI能力工具集成，形成Agent工具调用能力</a:t>
            </a:r>
            <a:endParaRPr lang="en-US" sz="1000" dirty="0"/>
          </a:p>
        </p:txBody>
      </p:sp>
      <p:sp>
        <p:nvSpPr>
          <p:cNvPr id="21" name="Text 16"/>
          <p:cNvSpPr txBox="1"/>
          <p:nvPr/>
        </p:nvSpPr>
        <p:spPr>
          <a:xfrm>
            <a:off x="6439205" y="2514600"/>
            <a:ext cx="31674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实际优化：专业工具集成与定制，垂直行业能力拓展</a:t>
            </a:r>
            <a:endParaRPr lang="en-US" sz="1000" dirty="0"/>
          </a:p>
        </p:txBody>
      </p:sp>
      <p:sp>
        <p:nvSpPr>
          <p:cNvPr id="22" name="Shape 17"/>
          <p:cNvSpPr/>
          <p:nvPr/>
        </p:nvSpPr>
        <p:spPr>
          <a:xfrm>
            <a:off x="914400" y="3076956"/>
            <a:ext cx="5067605" cy="1295705"/>
          </a:xfrm>
          <a:prstGeom prst="rect">
            <a:avLst/>
          </a:prstGeom>
          <a:solidFill>
            <a:srgbClr val="FFFFFF">
              <a:alpha val="85000"/>
            </a:srgbClr>
          </a:solidFill>
          <a:ln/>
        </p:spPr>
      </p:sp>
      <p:sp>
        <p:nvSpPr>
          <p:cNvPr id="23" name="Shape 18"/>
          <p:cNvSpPr/>
          <p:nvPr/>
        </p:nvSpPr>
        <p:spPr>
          <a:xfrm>
            <a:off x="914400" y="3076956"/>
            <a:ext cx="38405" cy="1295705"/>
          </a:xfrm>
          <a:prstGeom prst="rect">
            <a:avLst/>
          </a:prstGeom>
          <a:solidFill>
            <a:srgbClr val="10B981"/>
          </a:solidFill>
          <a:ln/>
        </p:spPr>
      </p:sp>
      <p:sp>
        <p:nvSpPr>
          <p:cNvPr id="24" name="Shape 19"/>
          <p:cNvSpPr/>
          <p:nvPr/>
        </p:nvSpPr>
        <p:spPr>
          <a:xfrm>
            <a:off x="1067105" y="3191256"/>
            <a:ext cx="304495" cy="304495"/>
          </a:xfrm>
          <a:prstGeom prst="roundRect">
            <a:avLst>
              <a:gd name="adj" fmla="val 56306"/>
            </a:avLst>
          </a:prstGeom>
          <a:solidFill>
            <a:srgbClr val="10B981">
              <a:alpha val="15000"/>
            </a:srgbClr>
          </a:solidFill>
          <a:ln/>
        </p:spPr>
      </p:sp>
      <p:pic>
        <p:nvPicPr>
          <p:cNvPr id="25" name="Image 3" descr="preencoded.png">    </p:cNvPr>
          <p:cNvPicPr>
            <a:picLocks noChangeAspect="1"/>
          </p:cNvPicPr>
          <p:nvPr/>
        </p:nvPicPr>
        <p:blipFill>
          <a:blip r:embed="rId4"/>
          <a:srcRect l="0" r="0" t="-43" b="-43"/>
          <a:stretch/>
        </p:blipFill>
        <p:spPr>
          <a:xfrm>
            <a:off x="1152144" y="3267151"/>
            <a:ext cx="133502" cy="152705"/>
          </a:xfrm>
          <a:prstGeom prst="rect">
            <a:avLst/>
          </a:prstGeom>
        </p:spPr>
      </p:pic>
      <p:sp>
        <p:nvSpPr>
          <p:cNvPr id="26" name="Text 20"/>
          <p:cNvSpPr txBox="1"/>
          <p:nvPr/>
        </p:nvSpPr>
        <p:spPr>
          <a:xfrm>
            <a:off x="1466698" y="3247949"/>
            <a:ext cx="2248510"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私有数据 - 数据隐私与安全管控</a:t>
            </a:r>
            <a:endParaRPr lang="en-US" sz="1200" dirty="0"/>
          </a:p>
        </p:txBody>
      </p:sp>
      <p:sp>
        <p:nvSpPr>
          <p:cNvPr id="27" name="Text 21"/>
          <p:cNvSpPr txBox="1"/>
          <p:nvPr/>
        </p:nvSpPr>
        <p:spPr>
          <a:xfrm>
            <a:off x="1143000" y="3581705"/>
            <a:ext cx="33009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核心能力：隐私保护，数据安全管理，向量数据库集成</a:t>
            </a:r>
            <a:endParaRPr lang="en-US" sz="1000" dirty="0"/>
          </a:p>
        </p:txBody>
      </p:sp>
      <p:sp>
        <p:nvSpPr>
          <p:cNvPr id="28" name="Text 22"/>
          <p:cNvSpPr txBox="1"/>
          <p:nvPr/>
        </p:nvSpPr>
        <p:spPr>
          <a:xfrm>
            <a:off x="1143000" y="3810305"/>
            <a:ext cx="35679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能力建设：建立私有数据管理平台，形成敏感数据处理流程</a:t>
            </a:r>
            <a:endParaRPr lang="en-US" sz="1000" dirty="0"/>
          </a:p>
        </p:txBody>
      </p:sp>
      <p:sp>
        <p:nvSpPr>
          <p:cNvPr id="29" name="Text 23"/>
          <p:cNvSpPr txBox="1"/>
          <p:nvPr/>
        </p:nvSpPr>
        <p:spPr>
          <a:xfrm>
            <a:off x="1143000" y="4038905"/>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实际优化：数据质量保障系统，数据安全合规能力</a:t>
            </a:r>
            <a:endParaRPr lang="en-US" sz="1000" dirty="0"/>
          </a:p>
        </p:txBody>
      </p:sp>
      <p:sp>
        <p:nvSpPr>
          <p:cNvPr id="30" name="Shape 24"/>
          <p:cNvSpPr/>
          <p:nvPr/>
        </p:nvSpPr>
        <p:spPr>
          <a:xfrm>
            <a:off x="6210605" y="3076956"/>
            <a:ext cx="5067605" cy="1295705"/>
          </a:xfrm>
          <a:prstGeom prst="rect">
            <a:avLst/>
          </a:prstGeom>
          <a:solidFill>
            <a:srgbClr val="FFFFFF">
              <a:alpha val="85000"/>
            </a:srgbClr>
          </a:solidFill>
          <a:ln/>
        </p:spPr>
      </p:sp>
      <p:sp>
        <p:nvSpPr>
          <p:cNvPr id="31" name="Shape 25"/>
          <p:cNvSpPr/>
          <p:nvPr/>
        </p:nvSpPr>
        <p:spPr>
          <a:xfrm>
            <a:off x="6210605" y="3076956"/>
            <a:ext cx="38405" cy="1295705"/>
          </a:xfrm>
          <a:prstGeom prst="rect">
            <a:avLst/>
          </a:prstGeom>
          <a:solidFill>
            <a:srgbClr val="EC4899"/>
          </a:solidFill>
          <a:ln/>
        </p:spPr>
      </p:sp>
      <p:sp>
        <p:nvSpPr>
          <p:cNvPr id="32" name="Shape 26"/>
          <p:cNvSpPr/>
          <p:nvPr/>
        </p:nvSpPr>
        <p:spPr>
          <a:xfrm>
            <a:off x="6362395" y="3191256"/>
            <a:ext cx="304495" cy="304495"/>
          </a:xfrm>
          <a:prstGeom prst="roundRect">
            <a:avLst>
              <a:gd name="adj" fmla="val 56306"/>
            </a:avLst>
          </a:prstGeom>
          <a:solidFill>
            <a:srgbClr val="EC4899">
              <a:alpha val="15000"/>
            </a:srgbClr>
          </a:solidFill>
          <a:ln/>
        </p:spPr>
      </p:sp>
      <p:pic>
        <p:nvPicPr>
          <p:cNvPr id="33" name="Image 4" descr="preencoded.png">    </p:cNvPr>
          <p:cNvPicPr>
            <a:picLocks noChangeAspect="1"/>
          </p:cNvPicPr>
          <p:nvPr/>
        </p:nvPicPr>
        <p:blipFill>
          <a:blip r:embed="rId5"/>
          <a:srcRect l="0" r="0" t="-43" b="-43"/>
          <a:stretch/>
        </p:blipFill>
        <p:spPr>
          <a:xfrm>
            <a:off x="6448349" y="3267151"/>
            <a:ext cx="133502" cy="152705"/>
          </a:xfrm>
          <a:prstGeom prst="rect">
            <a:avLst/>
          </a:prstGeom>
        </p:spPr>
      </p:pic>
      <p:sp>
        <p:nvSpPr>
          <p:cNvPr id="34" name="Text 27"/>
          <p:cNvSpPr txBox="1"/>
          <p:nvPr/>
        </p:nvSpPr>
        <p:spPr>
          <a:xfrm>
            <a:off x="6762902" y="3247949"/>
            <a:ext cx="4229100" cy="191110"/>
          </a:xfrm>
          <a:prstGeom prst="rect">
            <a:avLst/>
          </a:prstGeom>
          <a:noFill/>
          <a:ln/>
        </p:spPr>
        <p:txBody>
          <a:bodyPr wrap="square" lIns="0" tIns="0" rIns="0" bIns="0" rtlCol="0" anchor="ctr"/>
          <a:lstStyle/>
          <a:p>
            <a:pPr algn="l" indent="0" marL="0">
              <a:buNone/>
            </a:pPr>
            <a:r>
              <a:rPr lang="en-US" sz="1200" b="1" dirty="0">
                <a:solidFill>
                  <a:srgbClr val="BE185D"/>
                </a:solidFill>
                <a:latin typeface="Inter" pitchFamily="34" charset="0"/>
                <a:ea typeface="Inter" pitchFamily="34" charset="-122"/>
                <a:cs typeface="Inter" pitchFamily="34" charset="-120"/>
              </a:rPr>
              <a:t>评估与数字化学习 - 智能体系统的效果，评估反馈和优化系统</a:t>
            </a:r>
            <a:endParaRPr lang="en-US" sz="1200" dirty="0"/>
          </a:p>
        </p:txBody>
      </p:sp>
      <p:sp>
        <p:nvSpPr>
          <p:cNvPr id="35" name="Text 28"/>
          <p:cNvSpPr txBox="1"/>
          <p:nvPr/>
        </p:nvSpPr>
        <p:spPr>
          <a:xfrm>
            <a:off x="6439205" y="3581705"/>
            <a:ext cx="29004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核心能力：评估与数字化系统，多维度效果评估</a:t>
            </a:r>
            <a:endParaRPr lang="en-US" sz="1000" dirty="0"/>
          </a:p>
        </p:txBody>
      </p:sp>
      <p:sp>
        <p:nvSpPr>
          <p:cNvPr id="36" name="Text 29"/>
          <p:cNvSpPr txBox="1"/>
          <p:nvPr/>
        </p:nvSpPr>
        <p:spPr>
          <a:xfrm>
            <a:off x="6439205" y="3810305"/>
            <a:ext cx="33009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能力建设：多维度评估体系，建立代码和模型评估指标</a:t>
            </a:r>
            <a:endParaRPr lang="en-US" sz="1000" dirty="0"/>
          </a:p>
        </p:txBody>
      </p:sp>
      <p:sp>
        <p:nvSpPr>
          <p:cNvPr id="37" name="Text 30"/>
          <p:cNvSpPr txBox="1"/>
          <p:nvPr/>
        </p:nvSpPr>
        <p:spPr>
          <a:xfrm>
            <a:off x="6439205" y="4038905"/>
            <a:ext cx="33009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实际优化：持续优化闭环，情景式评估，用户反馈融合</a:t>
            </a:r>
            <a:endParaRPr lang="en-US" sz="1000" dirty="0"/>
          </a:p>
        </p:txBody>
      </p:sp>
      <p:sp>
        <p:nvSpPr>
          <p:cNvPr id="38" name="Shape 31"/>
          <p:cNvSpPr/>
          <p:nvPr/>
        </p:nvSpPr>
        <p:spPr>
          <a:xfrm>
            <a:off x="914400" y="4600346"/>
            <a:ext cx="10362895" cy="875995"/>
          </a:xfrm>
          <a:prstGeom prst="roundRect">
            <a:avLst>
              <a:gd name="adj" fmla="val 9077"/>
            </a:avLst>
          </a:prstGeom>
          <a:solidFill>
            <a:srgbClr val="FFFFFF">
              <a:alpha val="85000"/>
            </a:srgbClr>
          </a:solidFill>
          <a:ln/>
        </p:spPr>
      </p:sp>
      <p:sp>
        <p:nvSpPr>
          <p:cNvPr id="39" name="Text 32"/>
          <p:cNvSpPr txBox="1"/>
          <p:nvPr/>
        </p:nvSpPr>
        <p:spPr>
          <a:xfrm>
            <a:off x="1067105" y="4762195"/>
            <a:ext cx="1976933"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核心能力建设：企业AI增产模型</a:t>
            </a:r>
            <a:endParaRPr lang="en-US" sz="1000" dirty="0"/>
          </a:p>
        </p:txBody>
      </p:sp>
      <p:sp>
        <p:nvSpPr>
          <p:cNvPr id="40" name="Text 33"/>
          <p:cNvSpPr txBox="1"/>
          <p:nvPr/>
        </p:nvSpPr>
        <p:spPr>
          <a:xfrm>
            <a:off x="1067105" y="5020056"/>
            <a:ext cx="10106863"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企业智能化能力建设应当形成完整闭环，同时平衡短期ROI与中长期技术积累。既需要聚焦在当下对业务增长产生价值的场景，又必须为未来的智能化产品奠定基础。核心工程能力的培养，特别是AI工程化能力，对于企业智能体系统至关重要，这是支撑企业智能化持续发展的根基。</a:t>
            </a:r>
            <a:endParaRPr lang="en-US" sz="900" dirty="0"/>
          </a:p>
        </p:txBody>
      </p:sp>
      <p:sp>
        <p:nvSpPr>
          <p:cNvPr id="41" name="Text 34"/>
          <p:cNvSpPr txBox="1"/>
          <p:nvPr/>
        </p:nvSpPr>
        <p:spPr>
          <a:xfrm>
            <a:off x="1067105" y="629107"/>
            <a:ext cx="2915107" cy="228600"/>
          </a:xfrm>
          <a:prstGeom prst="rect">
            <a:avLst/>
          </a:prstGeom>
          <a:noFill/>
          <a:ln/>
        </p:spPr>
        <p:txBody>
          <a:bodyPr wrap="square" lIns="0" tIns="0" rIns="0" bIns="0" rtlCol="0" anchor="ctr"/>
          <a:lstStyle/>
          <a:p>
            <a:pPr algn="l" indent="0" marL="0">
              <a:buNone/>
            </a:pPr>
            <a:r>
              <a:rPr lang="en-US" sz="1500" b="1" dirty="0">
                <a:solidFill>
                  <a:srgbClr val="1E40AF"/>
                </a:solidFill>
                <a:latin typeface="Inter" pitchFamily="34" charset="0"/>
                <a:ea typeface="Inter" pitchFamily="34" charset="-122"/>
                <a:cs typeface="Inter" pitchFamily="34" charset="-120"/>
              </a:rPr>
              <a:t>企业构建AI Infra的核心资产能力</a:t>
            </a:r>
            <a:endParaRPr lang="en-US"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1257300" y="1390802"/>
            <a:ext cx="571500" cy="28346"/>
          </a:xfrm>
          <a:prstGeom prst="rect">
            <a:avLst/>
          </a:prstGeom>
          <a:solidFill>
            <a:srgbClr val="2563EB"/>
          </a:solidFill>
          <a:ln/>
        </p:spPr>
      </p:sp>
      <p:sp>
        <p:nvSpPr>
          <p:cNvPr id="4" name="Shape 1"/>
          <p:cNvSpPr/>
          <p:nvPr/>
        </p:nvSpPr>
        <p:spPr>
          <a:xfrm>
            <a:off x="1067105" y="761695"/>
            <a:ext cx="10058400" cy="905256"/>
          </a:xfrm>
          <a:prstGeom prst="roundRect">
            <a:avLst>
              <a:gd name="adj" fmla="val 12759"/>
            </a:avLst>
          </a:prstGeom>
          <a:solidFill>
            <a:srgbClr val="FFFFFF">
              <a:alpha val="85000"/>
            </a:srgbClr>
          </a:solidFill>
          <a:ln/>
        </p:spPr>
      </p:sp>
      <p:sp>
        <p:nvSpPr>
          <p:cNvPr id="5" name="Text 2"/>
          <p:cNvSpPr txBox="1"/>
          <p:nvPr/>
        </p:nvSpPr>
        <p:spPr>
          <a:xfrm>
            <a:off x="1257300" y="838505"/>
            <a:ext cx="3372307" cy="419710"/>
          </a:xfrm>
          <a:prstGeom prst="rect">
            <a:avLst/>
          </a:prstGeom>
          <a:noFill/>
          <a:ln/>
        </p:spPr>
        <p:txBody>
          <a:bodyPr wrap="square" lIns="0" tIns="0" rIns="0" bIns="0" rtlCol="0" anchor="ctr"/>
          <a:lstStyle/>
          <a:p>
            <a:pPr algn="l" indent="0" marL="0">
              <a:buNone/>
            </a:pPr>
            <a:r>
              <a:rPr lang="en-US" sz="2700" b="1" dirty="0">
                <a:solidFill>
                  <a:srgbClr val="1E40AF"/>
                </a:solidFill>
                <a:latin typeface="Inter" pitchFamily="34" charset="0"/>
                <a:ea typeface="Inter" pitchFamily="34" charset="-122"/>
                <a:cs typeface="Inter" pitchFamily="34" charset="-120"/>
              </a:rPr>
              <a:t>Agentic AI基础设施</a:t>
            </a:r>
            <a:endParaRPr lang="en-US" sz="2700" dirty="0"/>
          </a:p>
        </p:txBody>
      </p:sp>
      <p:sp>
        <p:nvSpPr>
          <p:cNvPr id="6" name="Shape 3"/>
          <p:cNvSpPr/>
          <p:nvPr/>
        </p:nvSpPr>
        <p:spPr>
          <a:xfrm>
            <a:off x="1067105" y="1971446"/>
            <a:ext cx="4934102" cy="990295"/>
          </a:xfrm>
          <a:prstGeom prst="roundRect">
            <a:avLst>
              <a:gd name="adj" fmla="val 7103"/>
            </a:avLst>
          </a:prstGeom>
          <a:solidFill>
            <a:srgbClr val="FFFFFF">
              <a:alpha val="92000"/>
            </a:srgbClr>
          </a:solidFill>
          <a:ln w="12700">
            <a:solidFill>
              <a:srgbClr val="E5E7EB"/>
            </a:solidFill>
            <a:prstDash val="solid"/>
          </a:ln>
          <a:effectLst>
            <a:outerShdw sx="100000" sy="100000" kx="0" ky="0" algn="bl" rotWithShape="0" blurRad="63500" dist="38100" dir="5400000">
              <a:srgbClr val="000000">
                <a:alpha val="10000"/>
              </a:srgbClr>
            </a:outerShdw>
          </a:effectLst>
        </p:spPr>
      </p:sp>
      <p:sp>
        <p:nvSpPr>
          <p:cNvPr id="7" name="Shape 4"/>
          <p:cNvSpPr/>
          <p:nvPr/>
        </p:nvSpPr>
        <p:spPr>
          <a:xfrm>
            <a:off x="6191402" y="1971446"/>
            <a:ext cx="4934102" cy="990295"/>
          </a:xfrm>
          <a:prstGeom prst="roundRect">
            <a:avLst>
              <a:gd name="adj" fmla="val 7103"/>
            </a:avLst>
          </a:prstGeom>
          <a:solidFill>
            <a:srgbClr val="FFFFFF">
              <a:alpha val="92000"/>
            </a:srgbClr>
          </a:solidFill>
          <a:ln w="12700">
            <a:solidFill>
              <a:srgbClr val="E5E7EB"/>
            </a:solidFill>
            <a:prstDash val="solid"/>
          </a:ln>
          <a:effectLst>
            <a:outerShdw sx="100000" sy="100000" kx="0" ky="0" algn="bl" rotWithShape="0" blurRad="63500" dist="38100" dir="5400000">
              <a:srgbClr val="000000">
                <a:alpha val="10000"/>
              </a:srgbClr>
            </a:outerShdw>
          </a:effectLst>
        </p:spPr>
      </p:sp>
      <p:sp>
        <p:nvSpPr>
          <p:cNvPr id="8" name="Shape 5"/>
          <p:cNvSpPr/>
          <p:nvPr/>
        </p:nvSpPr>
        <p:spPr>
          <a:xfrm>
            <a:off x="6191402" y="3152851"/>
            <a:ext cx="4934102" cy="990295"/>
          </a:xfrm>
          <a:prstGeom prst="roundRect">
            <a:avLst>
              <a:gd name="adj" fmla="val 7103"/>
            </a:avLst>
          </a:prstGeom>
          <a:solidFill>
            <a:srgbClr val="FFFFFF">
              <a:alpha val="92000"/>
            </a:srgbClr>
          </a:solidFill>
          <a:ln w="12700">
            <a:solidFill>
              <a:srgbClr val="E5E7EB"/>
            </a:solidFill>
            <a:prstDash val="solid"/>
          </a:ln>
          <a:effectLst>
            <a:outerShdw sx="100000" sy="100000" kx="0" ky="0" algn="bl" rotWithShape="0" blurRad="63500" dist="38100" dir="5400000">
              <a:srgbClr val="000000">
                <a:alpha val="10000"/>
              </a:srgbClr>
            </a:outerShdw>
          </a:effectLst>
        </p:spPr>
      </p:sp>
      <p:sp>
        <p:nvSpPr>
          <p:cNvPr id="9" name="Shape 6"/>
          <p:cNvSpPr/>
          <p:nvPr/>
        </p:nvSpPr>
        <p:spPr>
          <a:xfrm>
            <a:off x="1067105" y="4334256"/>
            <a:ext cx="4934102" cy="990295"/>
          </a:xfrm>
          <a:prstGeom prst="roundRect">
            <a:avLst>
              <a:gd name="adj" fmla="val 7103"/>
            </a:avLst>
          </a:prstGeom>
          <a:solidFill>
            <a:srgbClr val="FFFFFF">
              <a:alpha val="92000"/>
            </a:srgbClr>
          </a:solidFill>
          <a:ln w="12700">
            <a:solidFill>
              <a:srgbClr val="E5E7EB"/>
            </a:solidFill>
            <a:prstDash val="solid"/>
          </a:ln>
          <a:effectLst>
            <a:outerShdw sx="100000" sy="100000" kx="0" ky="0" algn="bl" rotWithShape="0" blurRad="63500" dist="38100" dir="5400000">
              <a:srgbClr val="000000">
                <a:alpha val="10000"/>
              </a:srgbClr>
            </a:outerShdw>
          </a:effectLst>
        </p:spPr>
      </p:sp>
      <p:sp>
        <p:nvSpPr>
          <p:cNvPr id="10" name="Shape 7"/>
          <p:cNvSpPr/>
          <p:nvPr/>
        </p:nvSpPr>
        <p:spPr>
          <a:xfrm>
            <a:off x="6191402" y="4334256"/>
            <a:ext cx="4934102" cy="990295"/>
          </a:xfrm>
          <a:prstGeom prst="roundRect">
            <a:avLst>
              <a:gd name="adj" fmla="val 7103"/>
            </a:avLst>
          </a:prstGeom>
          <a:solidFill>
            <a:srgbClr val="FFFFFF">
              <a:alpha val="92000"/>
            </a:srgbClr>
          </a:solidFill>
          <a:ln w="12700">
            <a:solidFill>
              <a:srgbClr val="E5E7EB"/>
            </a:solidFill>
            <a:prstDash val="solid"/>
          </a:ln>
          <a:effectLst>
            <a:outerShdw sx="100000" sy="100000" kx="0" ky="0" algn="bl" rotWithShape="0" blurRad="63500" dist="38100" dir="5400000">
              <a:srgbClr val="000000">
                <a:alpha val="10000"/>
              </a:srgbClr>
            </a:outerShdw>
          </a:effectLst>
        </p:spPr>
      </p:sp>
      <p:sp>
        <p:nvSpPr>
          <p:cNvPr id="11" name="Shape 8"/>
          <p:cNvSpPr/>
          <p:nvPr/>
        </p:nvSpPr>
        <p:spPr>
          <a:xfrm>
            <a:off x="1190549" y="2095805"/>
            <a:ext cx="267005" cy="267005"/>
          </a:xfrm>
          <a:prstGeom prst="ellipse">
            <a:avLst/>
          </a:prstGeom>
          <a:solidFill>
            <a:srgbClr val="2563EB"/>
          </a:solidFill>
          <a:ln/>
        </p:spPr>
      </p:sp>
      <p:sp>
        <p:nvSpPr>
          <p:cNvPr id="12" name="Shape 9"/>
          <p:cNvSpPr/>
          <p:nvPr/>
        </p:nvSpPr>
        <p:spPr>
          <a:xfrm>
            <a:off x="6314846" y="4457700"/>
            <a:ext cx="267005" cy="267005"/>
          </a:xfrm>
          <a:prstGeom prst="ellipse">
            <a:avLst/>
          </a:prstGeom>
          <a:solidFill>
            <a:srgbClr val="2563EB"/>
          </a:solidFill>
          <a:ln/>
        </p:spPr>
      </p:sp>
      <p:sp>
        <p:nvSpPr>
          <p:cNvPr id="13" name="Text 10"/>
          <p:cNvSpPr txBox="1"/>
          <p:nvPr/>
        </p:nvSpPr>
        <p:spPr>
          <a:xfrm>
            <a:off x="1292047" y="2115007"/>
            <a:ext cx="181051"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1</a:t>
            </a:r>
            <a:endParaRPr lang="en-US" sz="1200" dirty="0"/>
          </a:p>
        </p:txBody>
      </p:sp>
      <p:sp>
        <p:nvSpPr>
          <p:cNvPr id="14" name="Shape 11"/>
          <p:cNvSpPr/>
          <p:nvPr/>
        </p:nvSpPr>
        <p:spPr>
          <a:xfrm>
            <a:off x="1266444" y="2171700"/>
            <a:ext cx="533095" cy="533095"/>
          </a:xfrm>
          <a:prstGeom prst="ellipse">
            <a:avLst/>
          </a:prstGeom>
          <a:solidFill>
            <a:srgbClr val="EFF6FF"/>
          </a:solidFill>
          <a:ln/>
        </p:spPr>
      </p:sp>
      <p:pic>
        <p:nvPicPr>
          <p:cNvPr id="15" name="Image 1" descr="preencoded.png">    </p:cNvPr>
          <p:cNvPicPr>
            <a:picLocks noChangeAspect="1"/>
          </p:cNvPicPr>
          <p:nvPr/>
        </p:nvPicPr>
        <p:blipFill>
          <a:blip r:embed="rId2"/>
          <a:srcRect l="0" r="0" t="0" b="0"/>
          <a:stretch/>
        </p:blipFill>
        <p:spPr>
          <a:xfrm>
            <a:off x="1410005" y="2314346"/>
            <a:ext cx="247802" cy="247802"/>
          </a:xfrm>
          <a:prstGeom prst="rect">
            <a:avLst/>
          </a:prstGeom>
        </p:spPr>
      </p:pic>
      <p:sp>
        <p:nvSpPr>
          <p:cNvPr id="16" name="Shape 12"/>
          <p:cNvSpPr/>
          <p:nvPr/>
        </p:nvSpPr>
        <p:spPr>
          <a:xfrm>
            <a:off x="1067105" y="3152851"/>
            <a:ext cx="4934102" cy="990295"/>
          </a:xfrm>
          <a:prstGeom prst="roundRect">
            <a:avLst>
              <a:gd name="adj" fmla="val 7103"/>
            </a:avLst>
          </a:prstGeom>
          <a:solidFill>
            <a:srgbClr val="FFFFFF">
              <a:alpha val="92000"/>
            </a:srgbClr>
          </a:solidFill>
          <a:ln w="12700">
            <a:solidFill>
              <a:srgbClr val="E5E7EB"/>
            </a:solidFill>
            <a:prstDash val="solid"/>
          </a:ln>
          <a:effectLst>
            <a:outerShdw sx="100000" sy="100000" kx="0" ky="0" algn="bl" rotWithShape="0" blurRad="63500" dist="38100" dir="5400000">
              <a:srgbClr val="000000">
                <a:alpha val="10000"/>
              </a:srgbClr>
            </a:outerShdw>
          </a:effectLst>
        </p:spPr>
      </p:sp>
      <p:sp>
        <p:nvSpPr>
          <p:cNvPr id="17" name="Shape 13"/>
          <p:cNvSpPr/>
          <p:nvPr/>
        </p:nvSpPr>
        <p:spPr>
          <a:xfrm>
            <a:off x="6314846" y="2095805"/>
            <a:ext cx="267005" cy="267005"/>
          </a:xfrm>
          <a:prstGeom prst="ellipse">
            <a:avLst/>
          </a:prstGeom>
          <a:solidFill>
            <a:srgbClr val="2563EB"/>
          </a:solidFill>
          <a:ln/>
        </p:spPr>
      </p:sp>
      <p:sp>
        <p:nvSpPr>
          <p:cNvPr id="18" name="Shape 14"/>
          <p:cNvSpPr/>
          <p:nvPr/>
        </p:nvSpPr>
        <p:spPr>
          <a:xfrm>
            <a:off x="1190549" y="3276295"/>
            <a:ext cx="267005" cy="267005"/>
          </a:xfrm>
          <a:prstGeom prst="ellipse">
            <a:avLst/>
          </a:prstGeom>
          <a:solidFill>
            <a:srgbClr val="2563EB"/>
          </a:solidFill>
          <a:ln/>
        </p:spPr>
      </p:sp>
      <p:sp>
        <p:nvSpPr>
          <p:cNvPr id="19" name="Shape 15"/>
          <p:cNvSpPr/>
          <p:nvPr/>
        </p:nvSpPr>
        <p:spPr>
          <a:xfrm>
            <a:off x="6314846" y="3276295"/>
            <a:ext cx="267005" cy="267005"/>
          </a:xfrm>
          <a:prstGeom prst="ellipse">
            <a:avLst/>
          </a:prstGeom>
          <a:solidFill>
            <a:srgbClr val="2563EB"/>
          </a:solidFill>
          <a:ln/>
        </p:spPr>
      </p:sp>
      <p:sp>
        <p:nvSpPr>
          <p:cNvPr id="20" name="Shape 16"/>
          <p:cNvSpPr/>
          <p:nvPr/>
        </p:nvSpPr>
        <p:spPr>
          <a:xfrm>
            <a:off x="1190549" y="4457700"/>
            <a:ext cx="267005" cy="267005"/>
          </a:xfrm>
          <a:prstGeom prst="ellipse">
            <a:avLst/>
          </a:prstGeom>
          <a:solidFill>
            <a:srgbClr val="2563EB"/>
          </a:solidFill>
          <a:ln/>
        </p:spPr>
      </p:sp>
      <p:sp>
        <p:nvSpPr>
          <p:cNvPr id="21" name="Text 17"/>
          <p:cNvSpPr txBox="1"/>
          <p:nvPr/>
        </p:nvSpPr>
        <p:spPr>
          <a:xfrm>
            <a:off x="6400800" y="2115007"/>
            <a:ext cx="210312"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2</a:t>
            </a:r>
            <a:endParaRPr lang="en-US" sz="1200" dirty="0"/>
          </a:p>
        </p:txBody>
      </p:sp>
      <p:sp>
        <p:nvSpPr>
          <p:cNvPr id="22" name="Text 18"/>
          <p:cNvSpPr txBox="1"/>
          <p:nvPr/>
        </p:nvSpPr>
        <p:spPr>
          <a:xfrm>
            <a:off x="1275588" y="3295498"/>
            <a:ext cx="219456"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3</a:t>
            </a:r>
            <a:endParaRPr lang="en-US" sz="1200" dirty="0"/>
          </a:p>
        </p:txBody>
      </p:sp>
      <p:sp>
        <p:nvSpPr>
          <p:cNvPr id="23" name="Text 19"/>
          <p:cNvSpPr txBox="1"/>
          <p:nvPr/>
        </p:nvSpPr>
        <p:spPr>
          <a:xfrm>
            <a:off x="6398057" y="3295498"/>
            <a:ext cx="219456"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4</a:t>
            </a:r>
            <a:endParaRPr lang="en-US" sz="1200" dirty="0"/>
          </a:p>
        </p:txBody>
      </p:sp>
      <p:sp>
        <p:nvSpPr>
          <p:cNvPr id="24" name="Text 20"/>
          <p:cNvSpPr txBox="1"/>
          <p:nvPr/>
        </p:nvSpPr>
        <p:spPr>
          <a:xfrm>
            <a:off x="1277417" y="4476902"/>
            <a:ext cx="210312"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5</a:t>
            </a:r>
            <a:endParaRPr lang="en-US" sz="1200" dirty="0"/>
          </a:p>
        </p:txBody>
      </p:sp>
      <p:sp>
        <p:nvSpPr>
          <p:cNvPr id="25" name="Text 21"/>
          <p:cNvSpPr txBox="1"/>
          <p:nvPr/>
        </p:nvSpPr>
        <p:spPr>
          <a:xfrm>
            <a:off x="6399886" y="4476902"/>
            <a:ext cx="219456"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6</a:t>
            </a:r>
            <a:endParaRPr lang="en-US" sz="1200" dirty="0"/>
          </a:p>
        </p:txBody>
      </p:sp>
      <p:sp>
        <p:nvSpPr>
          <p:cNvPr id="26" name="Text 22"/>
          <p:cNvSpPr txBox="1"/>
          <p:nvPr/>
        </p:nvSpPr>
        <p:spPr>
          <a:xfrm>
            <a:off x="1990649" y="2200046"/>
            <a:ext cx="1004926" cy="247802"/>
          </a:xfrm>
          <a:prstGeom prst="rect">
            <a:avLst/>
          </a:prstGeom>
          <a:noFill/>
          <a:ln/>
        </p:spPr>
        <p:txBody>
          <a:bodyPr wrap="square" lIns="0" tIns="0" rIns="0" bIns="0" rtlCol="0" anchor="ctr"/>
          <a:lstStyle/>
          <a:p>
            <a:pPr algn="l" indent="0" marL="0">
              <a:buNone/>
            </a:pPr>
            <a:r>
              <a:rPr lang="en-US" sz="1600" b="1" dirty="0">
                <a:solidFill>
                  <a:srgbClr val="1E40AF"/>
                </a:solidFill>
                <a:latin typeface="Inter" pitchFamily="34" charset="0"/>
                <a:ea typeface="Inter" pitchFamily="34" charset="-122"/>
                <a:cs typeface="Inter" pitchFamily="34" charset="-120"/>
              </a:rPr>
              <a:t>复利智能</a:t>
            </a:r>
            <a:endParaRPr lang="en-US" sz="1600" dirty="0"/>
          </a:p>
        </p:txBody>
      </p:sp>
      <p:sp>
        <p:nvSpPr>
          <p:cNvPr id="27" name="Text 23"/>
          <p:cNvSpPr txBox="1"/>
          <p:nvPr/>
        </p:nvSpPr>
        <p:spPr>
          <a:xfrm>
            <a:off x="7114946" y="2200046"/>
            <a:ext cx="3415284" cy="247802"/>
          </a:xfrm>
          <a:prstGeom prst="rect">
            <a:avLst/>
          </a:prstGeom>
          <a:noFill/>
          <a:ln/>
        </p:spPr>
        <p:txBody>
          <a:bodyPr wrap="square" lIns="0" tIns="0" rIns="0" bIns="0" rtlCol="0" anchor="ctr"/>
          <a:lstStyle/>
          <a:p>
            <a:pPr algn="l" indent="0" marL="0">
              <a:buNone/>
            </a:pPr>
            <a:r>
              <a:rPr lang="en-US" sz="1600" b="1" dirty="0">
                <a:solidFill>
                  <a:srgbClr val="1E40AF"/>
                </a:solidFill>
                <a:latin typeface="Inter" pitchFamily="34" charset="0"/>
                <a:ea typeface="Inter" pitchFamily="34" charset="-122"/>
                <a:cs typeface="Inter" pitchFamily="34" charset="-120"/>
              </a:rPr>
              <a:t>Agent OS和Agentic App开发模式</a:t>
            </a:r>
            <a:endParaRPr lang="en-US" sz="1600" dirty="0"/>
          </a:p>
        </p:txBody>
      </p:sp>
      <p:sp>
        <p:nvSpPr>
          <p:cNvPr id="28" name="Text 24"/>
          <p:cNvSpPr txBox="1"/>
          <p:nvPr/>
        </p:nvSpPr>
        <p:spPr>
          <a:xfrm>
            <a:off x="1990649" y="3381451"/>
            <a:ext cx="2986430" cy="247802"/>
          </a:xfrm>
          <a:prstGeom prst="rect">
            <a:avLst/>
          </a:prstGeom>
          <a:noFill/>
          <a:ln/>
        </p:spPr>
        <p:txBody>
          <a:bodyPr wrap="square" lIns="0" tIns="0" rIns="0" bIns="0" rtlCol="0" anchor="ctr"/>
          <a:lstStyle/>
          <a:p>
            <a:pPr algn="l" indent="0" marL="0">
              <a:buNone/>
            </a:pPr>
            <a:r>
              <a:rPr lang="en-US" sz="1600" b="1" dirty="0">
                <a:solidFill>
                  <a:srgbClr val="1E40AF"/>
                </a:solidFill>
                <a:latin typeface="Inter" pitchFamily="34" charset="0"/>
                <a:ea typeface="Inter" pitchFamily="34" charset="-122"/>
                <a:cs typeface="Inter" pitchFamily="34" charset="-120"/>
              </a:rPr>
              <a:t>Agentic AI Infra核心组成部分</a:t>
            </a:r>
            <a:endParaRPr lang="en-US" sz="1600" dirty="0"/>
          </a:p>
        </p:txBody>
      </p:sp>
      <p:sp>
        <p:nvSpPr>
          <p:cNvPr id="29" name="Text 25"/>
          <p:cNvSpPr txBox="1"/>
          <p:nvPr/>
        </p:nvSpPr>
        <p:spPr>
          <a:xfrm>
            <a:off x="7114946" y="3381451"/>
            <a:ext cx="1843430" cy="247802"/>
          </a:xfrm>
          <a:prstGeom prst="rect">
            <a:avLst/>
          </a:prstGeom>
          <a:noFill/>
          <a:ln/>
        </p:spPr>
        <p:txBody>
          <a:bodyPr wrap="square" lIns="0" tIns="0" rIns="0" bIns="0" rtlCol="0" anchor="ctr"/>
          <a:lstStyle/>
          <a:p>
            <a:pPr algn="l" indent="0" marL="0">
              <a:buNone/>
            </a:pPr>
            <a:r>
              <a:rPr lang="en-US" sz="1600" b="1" dirty="0">
                <a:solidFill>
                  <a:srgbClr val="1E40AF"/>
                </a:solidFill>
                <a:latin typeface="Inter" pitchFamily="34" charset="0"/>
                <a:ea typeface="Inter" pitchFamily="34" charset="-122"/>
                <a:cs typeface="Inter" pitchFamily="34" charset="-120"/>
              </a:rPr>
              <a:t>开发技术栈和工具</a:t>
            </a:r>
            <a:endParaRPr lang="en-US" sz="1600" dirty="0"/>
          </a:p>
        </p:txBody>
      </p:sp>
      <p:sp>
        <p:nvSpPr>
          <p:cNvPr id="30" name="Text 26"/>
          <p:cNvSpPr txBox="1"/>
          <p:nvPr/>
        </p:nvSpPr>
        <p:spPr>
          <a:xfrm>
            <a:off x="1990649" y="4562856"/>
            <a:ext cx="1215238" cy="247802"/>
          </a:xfrm>
          <a:prstGeom prst="rect">
            <a:avLst/>
          </a:prstGeom>
          <a:noFill/>
          <a:ln/>
        </p:spPr>
        <p:txBody>
          <a:bodyPr wrap="square" lIns="0" tIns="0" rIns="0" bIns="0" rtlCol="0" anchor="ctr"/>
          <a:lstStyle/>
          <a:p>
            <a:pPr algn="l" indent="0" marL="0">
              <a:buNone/>
            </a:pPr>
            <a:r>
              <a:rPr lang="en-US" sz="1600" b="1" dirty="0">
                <a:solidFill>
                  <a:srgbClr val="1E40AF"/>
                </a:solidFill>
                <a:latin typeface="Inter" pitchFamily="34" charset="0"/>
                <a:ea typeface="Inter" pitchFamily="34" charset="-122"/>
                <a:cs typeface="Inter" pitchFamily="34" charset="-120"/>
              </a:rPr>
              <a:t>趋势和创业</a:t>
            </a:r>
            <a:endParaRPr lang="en-US" sz="1600" dirty="0"/>
          </a:p>
        </p:txBody>
      </p:sp>
      <p:sp>
        <p:nvSpPr>
          <p:cNvPr id="31" name="Text 27"/>
          <p:cNvSpPr txBox="1"/>
          <p:nvPr/>
        </p:nvSpPr>
        <p:spPr>
          <a:xfrm>
            <a:off x="1990649" y="2581351"/>
            <a:ext cx="738835"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页码：3-6</a:t>
            </a:r>
            <a:endParaRPr lang="en-US" sz="1000" dirty="0"/>
          </a:p>
        </p:txBody>
      </p:sp>
      <p:sp>
        <p:nvSpPr>
          <p:cNvPr id="32" name="Text 28"/>
          <p:cNvSpPr txBox="1"/>
          <p:nvPr/>
        </p:nvSpPr>
        <p:spPr>
          <a:xfrm>
            <a:off x="1990649" y="3762756"/>
            <a:ext cx="814730"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页码：11-16</a:t>
            </a:r>
            <a:endParaRPr lang="en-US" sz="1000" dirty="0"/>
          </a:p>
        </p:txBody>
      </p:sp>
      <p:sp>
        <p:nvSpPr>
          <p:cNvPr id="33" name="Text 29"/>
          <p:cNvSpPr txBox="1"/>
          <p:nvPr/>
        </p:nvSpPr>
        <p:spPr>
          <a:xfrm>
            <a:off x="7114946" y="3762756"/>
            <a:ext cx="86227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页码：17-20</a:t>
            </a:r>
            <a:endParaRPr lang="en-US" sz="1000" dirty="0"/>
          </a:p>
        </p:txBody>
      </p:sp>
      <p:sp>
        <p:nvSpPr>
          <p:cNvPr id="34" name="Text 30"/>
          <p:cNvSpPr txBox="1"/>
          <p:nvPr/>
        </p:nvSpPr>
        <p:spPr>
          <a:xfrm>
            <a:off x="1990649" y="4943246"/>
            <a:ext cx="86227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页码：21-22</a:t>
            </a:r>
            <a:endParaRPr lang="en-US" sz="1000" dirty="0"/>
          </a:p>
        </p:txBody>
      </p:sp>
      <p:sp>
        <p:nvSpPr>
          <p:cNvPr id="35" name="Shape 31"/>
          <p:cNvSpPr/>
          <p:nvPr/>
        </p:nvSpPr>
        <p:spPr>
          <a:xfrm>
            <a:off x="6391656" y="2171700"/>
            <a:ext cx="533095" cy="533095"/>
          </a:xfrm>
          <a:prstGeom prst="ellipse">
            <a:avLst/>
          </a:prstGeom>
          <a:solidFill>
            <a:srgbClr val="EEF2FF"/>
          </a:solidFill>
          <a:ln/>
        </p:spPr>
      </p:sp>
      <p:pic>
        <p:nvPicPr>
          <p:cNvPr id="36" name="Image 2" descr="preencoded.png">    </p:cNvPr>
          <p:cNvPicPr>
            <a:picLocks noChangeAspect="1"/>
          </p:cNvPicPr>
          <p:nvPr/>
        </p:nvPicPr>
        <p:blipFill>
          <a:blip r:embed="rId3"/>
          <a:srcRect l="0" r="0" t="-476" b="-476"/>
          <a:stretch/>
        </p:blipFill>
        <p:spPr>
          <a:xfrm>
            <a:off x="6519672" y="2314346"/>
            <a:ext cx="276149" cy="247802"/>
          </a:xfrm>
          <a:prstGeom prst="rect">
            <a:avLst/>
          </a:prstGeom>
        </p:spPr>
      </p:pic>
      <p:sp>
        <p:nvSpPr>
          <p:cNvPr id="37" name="Text 32"/>
          <p:cNvSpPr txBox="1"/>
          <p:nvPr/>
        </p:nvSpPr>
        <p:spPr>
          <a:xfrm>
            <a:off x="7114946" y="2581351"/>
            <a:ext cx="7863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页码：7-10</a:t>
            </a:r>
            <a:endParaRPr lang="en-US" sz="1000" dirty="0"/>
          </a:p>
        </p:txBody>
      </p:sp>
      <p:pic>
        <p:nvPicPr>
          <p:cNvPr id="38" name="Image 3" descr="preencoded.png">    </p:cNvPr>
          <p:cNvPicPr>
            <a:picLocks noChangeAspect="1"/>
          </p:cNvPicPr>
          <p:nvPr/>
        </p:nvPicPr>
        <p:blipFill>
          <a:blip r:embed="rId4"/>
          <a:srcRect l="0" r="0" t="0" b="0"/>
          <a:stretch/>
        </p:blipFill>
        <p:spPr>
          <a:xfrm>
            <a:off x="1410005" y="3495751"/>
            <a:ext cx="247802" cy="247802"/>
          </a:xfrm>
          <a:prstGeom prst="rect">
            <a:avLst/>
          </a:prstGeom>
        </p:spPr>
      </p:pic>
      <p:pic>
        <p:nvPicPr>
          <p:cNvPr id="39" name="Image 4" descr="preencoded.png">    </p:cNvPr>
          <p:cNvPicPr>
            <a:picLocks noChangeAspect="1"/>
          </p:cNvPicPr>
          <p:nvPr/>
        </p:nvPicPr>
        <p:blipFill>
          <a:blip r:embed="rId5"/>
          <a:srcRect l="-775" r="-775" t="0" b="0"/>
          <a:stretch/>
        </p:blipFill>
        <p:spPr>
          <a:xfrm>
            <a:off x="6500470" y="3495751"/>
            <a:ext cx="314554" cy="247802"/>
          </a:xfrm>
          <a:prstGeom prst="rect">
            <a:avLst/>
          </a:prstGeom>
        </p:spPr>
      </p:pic>
      <p:pic>
        <p:nvPicPr>
          <p:cNvPr id="40" name="Image 5" descr="preencoded.png">    </p:cNvPr>
          <p:cNvPicPr>
            <a:picLocks noChangeAspect="1"/>
          </p:cNvPicPr>
          <p:nvPr/>
        </p:nvPicPr>
        <p:blipFill>
          <a:blip r:embed="rId6"/>
          <a:srcRect l="0" r="0" t="0" b="0"/>
          <a:stretch/>
        </p:blipFill>
        <p:spPr>
          <a:xfrm>
            <a:off x="1410005" y="4677156"/>
            <a:ext cx="247802" cy="247802"/>
          </a:xfrm>
          <a:prstGeom prst="rect">
            <a:avLst/>
          </a:prstGeom>
        </p:spPr>
      </p:pic>
      <p:sp>
        <p:nvSpPr>
          <p:cNvPr id="41" name="Text 33"/>
          <p:cNvSpPr txBox="1"/>
          <p:nvPr/>
        </p:nvSpPr>
        <p:spPr>
          <a:xfrm>
            <a:off x="7114946" y="4562856"/>
            <a:ext cx="1729130" cy="247802"/>
          </a:xfrm>
          <a:prstGeom prst="rect">
            <a:avLst/>
          </a:prstGeom>
          <a:noFill/>
          <a:ln/>
        </p:spPr>
        <p:txBody>
          <a:bodyPr wrap="square" lIns="0" tIns="0" rIns="0" bIns="0" rtlCol="0" anchor="ctr"/>
          <a:lstStyle/>
          <a:p>
            <a:pPr algn="l" indent="0" marL="0">
              <a:buNone/>
            </a:pPr>
            <a:r>
              <a:rPr lang="en-US" sz="1600" b="1" dirty="0">
                <a:solidFill>
                  <a:srgbClr val="1E40AF"/>
                </a:solidFill>
                <a:latin typeface="Inter" pitchFamily="34" charset="0"/>
                <a:ea typeface="Inter" pitchFamily="34" charset="-122"/>
                <a:cs typeface="Inter" pitchFamily="34" charset="-120"/>
              </a:rPr>
              <a:t>Key Takeaways</a:t>
            </a:r>
            <a:endParaRPr lang="en-US" sz="1600" dirty="0"/>
          </a:p>
        </p:txBody>
      </p:sp>
      <p:sp>
        <p:nvSpPr>
          <p:cNvPr id="42" name="Text 34"/>
          <p:cNvSpPr txBox="1"/>
          <p:nvPr/>
        </p:nvSpPr>
        <p:spPr>
          <a:xfrm>
            <a:off x="7114946" y="4943246"/>
            <a:ext cx="672084"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页码：23</a:t>
            </a:r>
            <a:endParaRPr lang="en-US" sz="1000" dirty="0"/>
          </a:p>
        </p:txBody>
      </p:sp>
      <p:sp>
        <p:nvSpPr>
          <p:cNvPr id="43" name="Shape 35"/>
          <p:cNvSpPr/>
          <p:nvPr/>
        </p:nvSpPr>
        <p:spPr>
          <a:xfrm>
            <a:off x="6391656" y="4533595"/>
            <a:ext cx="533095" cy="533095"/>
          </a:xfrm>
          <a:prstGeom prst="ellipse">
            <a:avLst/>
          </a:prstGeom>
          <a:solidFill>
            <a:srgbClr val="F5F3FF"/>
          </a:solidFill>
          <a:ln/>
        </p:spPr>
      </p:sp>
      <p:pic>
        <p:nvPicPr>
          <p:cNvPr id="44" name="Image 6" descr="preencoded.png">    </p:cNvPr>
          <p:cNvPicPr>
            <a:picLocks noChangeAspect="1"/>
          </p:cNvPicPr>
          <p:nvPr/>
        </p:nvPicPr>
        <p:blipFill>
          <a:blip r:embed="rId7"/>
          <a:srcRect l="-1169" r="-1169" t="0" b="0"/>
          <a:stretch/>
        </p:blipFill>
        <p:spPr>
          <a:xfrm>
            <a:off x="6562649" y="4677156"/>
            <a:ext cx="190195" cy="247802"/>
          </a:xfrm>
          <a:prstGeom prst="rect">
            <a:avLst/>
          </a:prstGeom>
        </p:spPr>
      </p:pic>
      <p:sp>
        <p:nvSpPr>
          <p:cNvPr id="45" name="Shape 36"/>
          <p:cNvSpPr/>
          <p:nvPr/>
        </p:nvSpPr>
        <p:spPr>
          <a:xfrm>
            <a:off x="5496458" y="6344107"/>
            <a:ext cx="3333902" cy="237744"/>
          </a:xfrm>
          <a:prstGeom prst="roundRect">
            <a:avLst>
              <a:gd name="adj" fmla="val 384615"/>
            </a:avLst>
          </a:prstGeom>
          <a:solidFill>
            <a:srgbClr val="FFFFFF">
              <a:alpha val="75000"/>
            </a:srgbClr>
          </a:solidFill>
          <a:ln/>
        </p:spPr>
      </p:sp>
      <p:sp>
        <p:nvSpPr>
          <p:cNvPr id="46" name="Text 37"/>
          <p:cNvSpPr txBox="1"/>
          <p:nvPr/>
        </p:nvSpPr>
        <p:spPr>
          <a:xfrm>
            <a:off x="5648249" y="6381598"/>
            <a:ext cx="3129077" cy="162763"/>
          </a:xfrm>
          <a:prstGeom prst="rect">
            <a:avLst/>
          </a:prstGeom>
          <a:noFill/>
          <a:ln/>
        </p:spPr>
        <p:txBody>
          <a:bodyPr wrap="square" lIns="0" tIns="0" rIns="0" bIns="0" rtlCol="0" anchor="ctr"/>
          <a:lstStyle/>
          <a:p>
            <a:pPr algn="ctr" indent="0" marL="0">
              <a:buNone/>
            </a:pPr>
            <a:r>
              <a:rPr lang="en-US" sz="1000" dirty="0">
                <a:solidFill>
                  <a:srgbClr val="6B7280"/>
                </a:solidFill>
                <a:latin typeface="Inter" pitchFamily="34" charset="0"/>
                <a:ea typeface="Inter" pitchFamily="34" charset="-122"/>
                <a:cs typeface="Inter" pitchFamily="34" charset="-120"/>
              </a:rPr>
              <a:t>Agentic AI基础设施 | 技术栈深度解析 | 2025年9月</a:t>
            </a:r>
            <a:endParaRPr lang="en-US"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1067105" y="457200"/>
            <a:ext cx="10058400" cy="1362456"/>
          </a:xfrm>
          <a:prstGeom prst="roundRect">
            <a:avLst>
              <a:gd name="adj" fmla="val 3755"/>
            </a:avLst>
          </a:prstGeom>
          <a:solidFill>
            <a:srgbClr val="FFFFFF">
              <a:alpha val="85000"/>
            </a:srgbClr>
          </a:solidFill>
          <a:ln/>
        </p:spPr>
      </p:sp>
      <p:sp>
        <p:nvSpPr>
          <p:cNvPr id="4" name="Shape 1"/>
          <p:cNvSpPr/>
          <p:nvPr/>
        </p:nvSpPr>
        <p:spPr>
          <a:xfrm>
            <a:off x="1218895" y="1067105"/>
            <a:ext cx="571500" cy="28346"/>
          </a:xfrm>
          <a:prstGeom prst="rect">
            <a:avLst/>
          </a:prstGeom>
          <a:solidFill>
            <a:srgbClr val="2563EB"/>
          </a:solidFill>
          <a:ln/>
        </p:spPr>
      </p:sp>
      <p:sp>
        <p:nvSpPr>
          <p:cNvPr id="5" name="Text 2"/>
          <p:cNvSpPr txBox="1"/>
          <p:nvPr/>
        </p:nvSpPr>
        <p:spPr>
          <a:xfrm>
            <a:off x="1218895" y="1228954"/>
            <a:ext cx="37819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基础设施、工具链和市场生态三大方向的关键发展趋势</a:t>
            </a:r>
            <a:endParaRPr lang="en-US" sz="1200" dirty="0"/>
          </a:p>
        </p:txBody>
      </p:sp>
      <p:sp>
        <p:nvSpPr>
          <p:cNvPr id="6" name="Shape 3"/>
          <p:cNvSpPr/>
          <p:nvPr/>
        </p:nvSpPr>
        <p:spPr>
          <a:xfrm>
            <a:off x="1067105" y="1971446"/>
            <a:ext cx="3200400" cy="3715207"/>
          </a:xfrm>
          <a:prstGeom prst="roundRect">
            <a:avLst>
              <a:gd name="adj" fmla="val 680"/>
            </a:avLst>
          </a:prstGeom>
          <a:solidFill>
            <a:srgbClr val="EFF6FF"/>
          </a:solidFill>
          <a:ln w="12700">
            <a:solidFill>
              <a:srgbClr val="DBEAFE"/>
            </a:solidFill>
            <a:prstDash val="solid"/>
          </a:ln>
        </p:spPr>
      </p:sp>
      <p:sp>
        <p:nvSpPr>
          <p:cNvPr id="7" name="Shape 4"/>
          <p:cNvSpPr/>
          <p:nvPr/>
        </p:nvSpPr>
        <p:spPr>
          <a:xfrm>
            <a:off x="1228954" y="2133295"/>
            <a:ext cx="304495" cy="304495"/>
          </a:xfrm>
          <a:prstGeom prst="ellipse">
            <a:avLst/>
          </a:prstGeom>
          <a:solidFill>
            <a:srgbClr val="DBEAFE"/>
          </a:solidFill>
          <a:ln/>
        </p:spPr>
      </p:sp>
      <p:pic>
        <p:nvPicPr>
          <p:cNvPr id="8" name="Image 1" descr="preencoded.png">    </p:cNvPr>
          <p:cNvPicPr>
            <a:picLocks noChangeAspect="1"/>
          </p:cNvPicPr>
          <p:nvPr/>
        </p:nvPicPr>
        <p:blipFill>
          <a:blip r:embed="rId2"/>
          <a:srcRect l="-33" r="-33" t="0" b="0"/>
          <a:stretch/>
        </p:blipFill>
        <p:spPr>
          <a:xfrm>
            <a:off x="1295705" y="2210105"/>
            <a:ext cx="171907" cy="152705"/>
          </a:xfrm>
          <a:prstGeom prst="rect">
            <a:avLst/>
          </a:prstGeom>
        </p:spPr>
      </p:pic>
      <p:sp>
        <p:nvSpPr>
          <p:cNvPr id="9" name="Text 5"/>
          <p:cNvSpPr txBox="1"/>
          <p:nvPr/>
        </p:nvSpPr>
        <p:spPr>
          <a:xfrm>
            <a:off x="1628546" y="2190902"/>
            <a:ext cx="1067105"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Infra基础设施</a:t>
            </a:r>
            <a:endParaRPr lang="en-US" sz="1200" dirty="0"/>
          </a:p>
        </p:txBody>
      </p:sp>
      <p:sp>
        <p:nvSpPr>
          <p:cNvPr id="10" name="Shape 6"/>
          <p:cNvSpPr/>
          <p:nvPr/>
        </p:nvSpPr>
        <p:spPr>
          <a:xfrm>
            <a:off x="1228954" y="2553005"/>
            <a:ext cx="2876702" cy="590702"/>
          </a:xfrm>
          <a:prstGeom prst="roundRect">
            <a:avLst>
              <a:gd name="adj" fmla="val 14981"/>
            </a:avLst>
          </a:prstGeom>
          <a:solidFill>
            <a:srgbClr val="FFFFFF"/>
          </a:solidFill>
          <a:ln w="12700">
            <a:solidFill>
              <a:srgbClr val="DBEAFE"/>
            </a:solidFill>
            <a:prstDash val="solid"/>
          </a:ln>
        </p:spPr>
      </p:sp>
      <p:sp>
        <p:nvSpPr>
          <p:cNvPr id="11" name="Text 7"/>
          <p:cNvSpPr txBox="1"/>
          <p:nvPr/>
        </p:nvSpPr>
        <p:spPr>
          <a:xfrm>
            <a:off x="1333195" y="2619756"/>
            <a:ext cx="2781605" cy="45720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Agent OS Defactor/Consolidation 大公司推出开源intelligence OS</a:t>
            </a:r>
            <a:endParaRPr lang="en-US" sz="1200" dirty="0"/>
          </a:p>
        </p:txBody>
      </p:sp>
      <p:sp>
        <p:nvSpPr>
          <p:cNvPr id="12" name="Shape 8"/>
          <p:cNvSpPr/>
          <p:nvPr/>
        </p:nvSpPr>
        <p:spPr>
          <a:xfrm>
            <a:off x="1228954" y="3219602"/>
            <a:ext cx="2876702" cy="590702"/>
          </a:xfrm>
          <a:prstGeom prst="roundRect">
            <a:avLst>
              <a:gd name="adj" fmla="val 14981"/>
            </a:avLst>
          </a:prstGeom>
          <a:solidFill>
            <a:srgbClr val="FFFFFF"/>
          </a:solidFill>
          <a:ln w="12700">
            <a:solidFill>
              <a:srgbClr val="DBEAFE"/>
            </a:solidFill>
            <a:prstDash val="solid"/>
          </a:ln>
        </p:spPr>
      </p:sp>
      <p:sp>
        <p:nvSpPr>
          <p:cNvPr id="13" name="Text 9"/>
          <p:cNvSpPr txBox="1"/>
          <p:nvPr/>
        </p:nvSpPr>
        <p:spPr>
          <a:xfrm>
            <a:off x="1333195" y="3286354"/>
            <a:ext cx="2781605" cy="45720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Agent App Paradigm 声明式、可移植/一次性智能体</a:t>
            </a:r>
            <a:endParaRPr lang="en-US" sz="1200" dirty="0"/>
          </a:p>
        </p:txBody>
      </p:sp>
      <p:sp>
        <p:nvSpPr>
          <p:cNvPr id="14" name="Shape 10"/>
          <p:cNvSpPr/>
          <p:nvPr/>
        </p:nvSpPr>
        <p:spPr>
          <a:xfrm>
            <a:off x="1228954" y="3866998"/>
            <a:ext cx="2876702" cy="590702"/>
          </a:xfrm>
          <a:prstGeom prst="roundRect">
            <a:avLst>
              <a:gd name="adj" fmla="val 14981"/>
            </a:avLst>
          </a:prstGeom>
          <a:solidFill>
            <a:srgbClr val="FFFFFF"/>
          </a:solidFill>
          <a:ln w="12700">
            <a:solidFill>
              <a:srgbClr val="DBEAFE"/>
            </a:solidFill>
            <a:prstDash val="solid"/>
          </a:ln>
        </p:spPr>
      </p:sp>
      <p:sp>
        <p:nvSpPr>
          <p:cNvPr id="15" name="Text 11"/>
          <p:cNvSpPr txBox="1"/>
          <p:nvPr/>
        </p:nvSpPr>
        <p:spPr>
          <a:xfrm>
            <a:off x="1333195" y="3933749"/>
            <a:ext cx="2781605" cy="45720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Multi-Agents Agent2Agent 通信与协作</a:t>
            </a:r>
            <a:endParaRPr lang="en-US" sz="1200" dirty="0"/>
          </a:p>
        </p:txBody>
      </p:sp>
      <p:sp>
        <p:nvSpPr>
          <p:cNvPr id="16" name="Shape 12"/>
          <p:cNvSpPr/>
          <p:nvPr/>
        </p:nvSpPr>
        <p:spPr>
          <a:xfrm>
            <a:off x="1228954" y="4515307"/>
            <a:ext cx="2876702" cy="590702"/>
          </a:xfrm>
          <a:prstGeom prst="roundRect">
            <a:avLst>
              <a:gd name="adj" fmla="val 14981"/>
            </a:avLst>
          </a:prstGeom>
          <a:solidFill>
            <a:srgbClr val="FFFFFF"/>
          </a:solidFill>
          <a:ln w="12700">
            <a:solidFill>
              <a:srgbClr val="DBEAFE"/>
            </a:solidFill>
            <a:prstDash val="solid"/>
          </a:ln>
        </p:spPr>
      </p:sp>
      <p:sp>
        <p:nvSpPr>
          <p:cNvPr id="17" name="Text 13"/>
          <p:cNvSpPr txBox="1"/>
          <p:nvPr/>
        </p:nvSpPr>
        <p:spPr>
          <a:xfrm>
            <a:off x="1333195" y="4581144"/>
            <a:ext cx="2781605" cy="45720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Converged Composability 动态+SOP组合能力</a:t>
            </a:r>
            <a:endParaRPr lang="en-US" sz="1200" dirty="0"/>
          </a:p>
        </p:txBody>
      </p:sp>
      <p:sp>
        <p:nvSpPr>
          <p:cNvPr id="18" name="Shape 14"/>
          <p:cNvSpPr/>
          <p:nvPr/>
        </p:nvSpPr>
        <p:spPr>
          <a:xfrm>
            <a:off x="1228954" y="5162702"/>
            <a:ext cx="2876702" cy="362102"/>
          </a:xfrm>
          <a:prstGeom prst="roundRect">
            <a:avLst>
              <a:gd name="adj" fmla="val 39872"/>
            </a:avLst>
          </a:prstGeom>
          <a:solidFill>
            <a:srgbClr val="FFFFFF"/>
          </a:solidFill>
          <a:ln w="12700">
            <a:solidFill>
              <a:srgbClr val="DBEAFE"/>
            </a:solidFill>
            <a:prstDash val="solid"/>
          </a:ln>
        </p:spPr>
      </p:sp>
      <p:sp>
        <p:nvSpPr>
          <p:cNvPr id="19" name="Text 15"/>
          <p:cNvSpPr txBox="1"/>
          <p:nvPr/>
        </p:nvSpPr>
        <p:spPr>
          <a:xfrm>
            <a:off x="1333195" y="5229454"/>
            <a:ext cx="2591410" cy="22860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Security/RBAC 安全与权限管控体系</a:t>
            </a:r>
            <a:endParaRPr lang="en-US" sz="1200" dirty="0"/>
          </a:p>
        </p:txBody>
      </p:sp>
      <p:sp>
        <p:nvSpPr>
          <p:cNvPr id="20" name="Shape 16"/>
          <p:cNvSpPr/>
          <p:nvPr/>
        </p:nvSpPr>
        <p:spPr>
          <a:xfrm>
            <a:off x="4496105" y="1971446"/>
            <a:ext cx="3200400" cy="3715207"/>
          </a:xfrm>
          <a:prstGeom prst="roundRect">
            <a:avLst>
              <a:gd name="adj" fmla="val 680"/>
            </a:avLst>
          </a:prstGeom>
          <a:solidFill>
            <a:srgbClr val="ECFDF5"/>
          </a:solidFill>
          <a:ln w="12700">
            <a:solidFill>
              <a:srgbClr val="D1FAE5"/>
            </a:solidFill>
            <a:prstDash val="solid"/>
          </a:ln>
        </p:spPr>
      </p:sp>
      <p:sp>
        <p:nvSpPr>
          <p:cNvPr id="21" name="Shape 17"/>
          <p:cNvSpPr/>
          <p:nvPr/>
        </p:nvSpPr>
        <p:spPr>
          <a:xfrm>
            <a:off x="4657954" y="2133295"/>
            <a:ext cx="304495" cy="304495"/>
          </a:xfrm>
          <a:prstGeom prst="ellipse">
            <a:avLst/>
          </a:prstGeom>
          <a:solidFill>
            <a:srgbClr val="D1FAE5"/>
          </a:solidFill>
          <a:ln/>
        </p:spPr>
      </p:sp>
      <p:pic>
        <p:nvPicPr>
          <p:cNvPr id="22" name="Image 2" descr="preencoded.png">    </p:cNvPr>
          <p:cNvPicPr>
            <a:picLocks noChangeAspect="1"/>
          </p:cNvPicPr>
          <p:nvPr/>
        </p:nvPicPr>
        <p:blipFill>
          <a:blip r:embed="rId3"/>
          <a:srcRect l="0" r="0" t="0" b="0"/>
          <a:stretch/>
        </p:blipFill>
        <p:spPr>
          <a:xfrm>
            <a:off x="4733849" y="2210105"/>
            <a:ext cx="152705" cy="152705"/>
          </a:xfrm>
          <a:prstGeom prst="rect">
            <a:avLst/>
          </a:prstGeom>
        </p:spPr>
      </p:pic>
      <p:sp>
        <p:nvSpPr>
          <p:cNvPr id="23" name="Text 18"/>
          <p:cNvSpPr txBox="1"/>
          <p:nvPr/>
        </p:nvSpPr>
        <p:spPr>
          <a:xfrm>
            <a:off x="5057546" y="2190902"/>
            <a:ext cx="1743761" cy="191110"/>
          </a:xfrm>
          <a:prstGeom prst="rect">
            <a:avLst/>
          </a:prstGeom>
          <a:noFill/>
          <a:ln/>
        </p:spPr>
        <p:txBody>
          <a:bodyPr wrap="square" lIns="0" tIns="0" rIns="0" bIns="0" rtlCol="0" anchor="ctr"/>
          <a:lstStyle/>
          <a:p>
            <a:pPr algn="l" indent="0" marL="0">
              <a:buNone/>
            </a:pPr>
            <a:r>
              <a:rPr lang="en-US" sz="1200" b="1" dirty="0">
                <a:solidFill>
                  <a:srgbClr val="047857"/>
                </a:solidFill>
                <a:latin typeface="Inter" pitchFamily="34" charset="0"/>
                <a:ea typeface="Inter" pitchFamily="34" charset="-122"/>
                <a:cs typeface="Inter" pitchFamily="34" charset="-120"/>
              </a:rPr>
              <a:t>Infra Extension/工具链</a:t>
            </a:r>
            <a:endParaRPr lang="en-US" sz="1200" dirty="0"/>
          </a:p>
        </p:txBody>
      </p:sp>
      <p:sp>
        <p:nvSpPr>
          <p:cNvPr id="24" name="Shape 19"/>
          <p:cNvSpPr/>
          <p:nvPr/>
        </p:nvSpPr>
        <p:spPr>
          <a:xfrm>
            <a:off x="4657954" y="2553005"/>
            <a:ext cx="2876702" cy="590702"/>
          </a:xfrm>
          <a:prstGeom prst="roundRect">
            <a:avLst>
              <a:gd name="adj" fmla="val 14981"/>
            </a:avLst>
          </a:prstGeom>
          <a:solidFill>
            <a:srgbClr val="FFFFFF"/>
          </a:solidFill>
          <a:ln w="12700">
            <a:solidFill>
              <a:srgbClr val="D1FAE5"/>
            </a:solidFill>
            <a:prstDash val="solid"/>
          </a:ln>
        </p:spPr>
      </p:sp>
      <p:sp>
        <p:nvSpPr>
          <p:cNvPr id="25" name="Text 20"/>
          <p:cNvSpPr txBox="1"/>
          <p:nvPr/>
        </p:nvSpPr>
        <p:spPr>
          <a:xfrm>
            <a:off x="4762195" y="2619756"/>
            <a:ext cx="2781605" cy="45720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Memory/Context 记忆与上下文管理系统</a:t>
            </a:r>
            <a:endParaRPr lang="en-US" sz="1200" dirty="0"/>
          </a:p>
        </p:txBody>
      </p:sp>
      <p:sp>
        <p:nvSpPr>
          <p:cNvPr id="26" name="Shape 21"/>
          <p:cNvSpPr/>
          <p:nvPr/>
        </p:nvSpPr>
        <p:spPr>
          <a:xfrm>
            <a:off x="4657954" y="3219602"/>
            <a:ext cx="2876702" cy="590702"/>
          </a:xfrm>
          <a:prstGeom prst="roundRect">
            <a:avLst>
              <a:gd name="adj" fmla="val 14981"/>
            </a:avLst>
          </a:prstGeom>
          <a:solidFill>
            <a:srgbClr val="FFFFFF"/>
          </a:solidFill>
          <a:ln w="12700">
            <a:solidFill>
              <a:srgbClr val="D1FAE5"/>
            </a:solidFill>
            <a:prstDash val="solid"/>
          </a:ln>
        </p:spPr>
      </p:sp>
      <p:sp>
        <p:nvSpPr>
          <p:cNvPr id="27" name="Text 22"/>
          <p:cNvSpPr txBox="1"/>
          <p:nvPr/>
        </p:nvSpPr>
        <p:spPr>
          <a:xfrm>
            <a:off x="4762195" y="3286354"/>
            <a:ext cx="2781605" cy="45720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Agentic Computer Use 智能体界面交互与操作系统</a:t>
            </a:r>
            <a:endParaRPr lang="en-US" sz="1200" dirty="0"/>
          </a:p>
        </p:txBody>
      </p:sp>
      <p:sp>
        <p:nvSpPr>
          <p:cNvPr id="28" name="Shape 23"/>
          <p:cNvSpPr/>
          <p:nvPr/>
        </p:nvSpPr>
        <p:spPr>
          <a:xfrm>
            <a:off x="4657954" y="3866998"/>
            <a:ext cx="2876702" cy="590702"/>
          </a:xfrm>
          <a:prstGeom prst="roundRect">
            <a:avLst>
              <a:gd name="adj" fmla="val 14981"/>
            </a:avLst>
          </a:prstGeom>
          <a:solidFill>
            <a:srgbClr val="FFFFFF"/>
          </a:solidFill>
          <a:ln w="12700">
            <a:solidFill>
              <a:srgbClr val="D1FAE5"/>
            </a:solidFill>
            <a:prstDash val="solid"/>
          </a:ln>
        </p:spPr>
      </p:sp>
      <p:sp>
        <p:nvSpPr>
          <p:cNvPr id="29" name="Text 24"/>
          <p:cNvSpPr txBox="1"/>
          <p:nvPr/>
        </p:nvSpPr>
        <p:spPr>
          <a:xfrm>
            <a:off x="4762195" y="3933749"/>
            <a:ext cx="2781605" cy="45720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Agent优化的VM Container 专为智能体设计的虚拟环境</a:t>
            </a:r>
            <a:endParaRPr lang="en-US" sz="1200" dirty="0"/>
          </a:p>
        </p:txBody>
      </p:sp>
      <p:sp>
        <p:nvSpPr>
          <p:cNvPr id="30" name="Shape 25"/>
          <p:cNvSpPr/>
          <p:nvPr/>
        </p:nvSpPr>
        <p:spPr>
          <a:xfrm>
            <a:off x="4657954" y="4515307"/>
            <a:ext cx="2876702" cy="590702"/>
          </a:xfrm>
          <a:prstGeom prst="roundRect">
            <a:avLst>
              <a:gd name="adj" fmla="val 14981"/>
            </a:avLst>
          </a:prstGeom>
          <a:solidFill>
            <a:srgbClr val="FFFFFF"/>
          </a:solidFill>
          <a:ln w="12700">
            <a:solidFill>
              <a:srgbClr val="D1FAE5"/>
            </a:solidFill>
            <a:prstDash val="solid"/>
          </a:ln>
        </p:spPr>
      </p:sp>
      <p:sp>
        <p:nvSpPr>
          <p:cNvPr id="31" name="Text 26"/>
          <p:cNvSpPr txBox="1"/>
          <p:nvPr/>
        </p:nvSpPr>
        <p:spPr>
          <a:xfrm>
            <a:off x="4762195" y="4581144"/>
            <a:ext cx="2781605" cy="45720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智能体系统Agentically自我演进的工具 自主优化与进化的智能体工具系统</a:t>
            </a:r>
            <a:endParaRPr lang="en-US" sz="1200" dirty="0"/>
          </a:p>
        </p:txBody>
      </p:sp>
      <p:sp>
        <p:nvSpPr>
          <p:cNvPr id="32" name="Shape 27"/>
          <p:cNvSpPr/>
          <p:nvPr/>
        </p:nvSpPr>
        <p:spPr>
          <a:xfrm>
            <a:off x="7925105" y="1971446"/>
            <a:ext cx="3200400" cy="3715207"/>
          </a:xfrm>
          <a:prstGeom prst="roundRect">
            <a:avLst>
              <a:gd name="adj" fmla="val 680"/>
            </a:avLst>
          </a:prstGeom>
          <a:solidFill>
            <a:srgbClr val="F5F3FF"/>
          </a:solidFill>
          <a:ln w="12700">
            <a:solidFill>
              <a:srgbClr val="EDE9FE"/>
            </a:solidFill>
            <a:prstDash val="solid"/>
          </a:ln>
        </p:spPr>
      </p:sp>
      <p:sp>
        <p:nvSpPr>
          <p:cNvPr id="33" name="Shape 28"/>
          <p:cNvSpPr/>
          <p:nvPr/>
        </p:nvSpPr>
        <p:spPr>
          <a:xfrm>
            <a:off x="8086954" y="2133295"/>
            <a:ext cx="304495" cy="304495"/>
          </a:xfrm>
          <a:prstGeom prst="ellipse">
            <a:avLst/>
          </a:prstGeom>
          <a:solidFill>
            <a:srgbClr val="EDE9FE"/>
          </a:solidFill>
          <a:ln/>
        </p:spPr>
      </p:sp>
      <p:pic>
        <p:nvPicPr>
          <p:cNvPr id="34" name="Image 3" descr="preencoded.png">    </p:cNvPr>
          <p:cNvPicPr>
            <a:picLocks noChangeAspect="1"/>
          </p:cNvPicPr>
          <p:nvPr/>
        </p:nvPicPr>
        <p:blipFill>
          <a:blip r:embed="rId4"/>
          <a:srcRect l="-33" r="-33" t="0" b="0"/>
          <a:stretch/>
        </p:blipFill>
        <p:spPr>
          <a:xfrm>
            <a:off x="8153705" y="2210105"/>
            <a:ext cx="171907" cy="152705"/>
          </a:xfrm>
          <a:prstGeom prst="rect">
            <a:avLst/>
          </a:prstGeom>
        </p:spPr>
      </p:pic>
      <p:sp>
        <p:nvSpPr>
          <p:cNvPr id="35" name="Text 29"/>
          <p:cNvSpPr txBox="1"/>
          <p:nvPr/>
        </p:nvSpPr>
        <p:spPr>
          <a:xfrm>
            <a:off x="8486546" y="2190902"/>
            <a:ext cx="1581912" cy="191110"/>
          </a:xfrm>
          <a:prstGeom prst="rect">
            <a:avLst/>
          </a:prstGeom>
          <a:noFill/>
          <a:ln/>
        </p:spPr>
        <p:txBody>
          <a:bodyPr wrap="square" lIns="0" tIns="0" rIns="0" bIns="0" rtlCol="0" anchor="ctr"/>
          <a:lstStyle/>
          <a:p>
            <a:pPr algn="l" indent="0" marL="0">
              <a:buNone/>
            </a:pPr>
            <a:r>
              <a:rPr lang="en-US" sz="1200" b="1" dirty="0">
                <a:solidFill>
                  <a:srgbClr val="6D28D9"/>
                </a:solidFill>
                <a:latin typeface="Inter" pitchFamily="34" charset="0"/>
                <a:ea typeface="Inter" pitchFamily="34" charset="-122"/>
                <a:cs typeface="Inter" pitchFamily="34" charset="-120"/>
              </a:rPr>
              <a:t>Tools/Marketplaces</a:t>
            </a:r>
            <a:endParaRPr lang="en-US" sz="1200" dirty="0"/>
          </a:p>
        </p:txBody>
      </p:sp>
      <p:sp>
        <p:nvSpPr>
          <p:cNvPr id="36" name="Shape 30"/>
          <p:cNvSpPr/>
          <p:nvPr/>
        </p:nvSpPr>
        <p:spPr>
          <a:xfrm>
            <a:off x="8086954" y="2553005"/>
            <a:ext cx="2876702" cy="590702"/>
          </a:xfrm>
          <a:prstGeom prst="roundRect">
            <a:avLst>
              <a:gd name="adj" fmla="val 14981"/>
            </a:avLst>
          </a:prstGeom>
          <a:solidFill>
            <a:srgbClr val="FFFFFF"/>
          </a:solidFill>
          <a:ln w="12700">
            <a:solidFill>
              <a:srgbClr val="EDE9FE"/>
            </a:solidFill>
            <a:prstDash val="solid"/>
          </a:ln>
        </p:spPr>
      </p:sp>
      <p:sp>
        <p:nvSpPr>
          <p:cNvPr id="37" name="Text 31"/>
          <p:cNvSpPr txBox="1"/>
          <p:nvPr/>
        </p:nvSpPr>
        <p:spPr>
          <a:xfrm>
            <a:off x="8191195" y="2619756"/>
            <a:ext cx="2781605" cy="45720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Cursor for X Agentic开发/CI/CD/演进工具链</a:t>
            </a:r>
            <a:endParaRPr lang="en-US" sz="1200" dirty="0"/>
          </a:p>
        </p:txBody>
      </p:sp>
      <p:sp>
        <p:nvSpPr>
          <p:cNvPr id="38" name="Shape 32"/>
          <p:cNvSpPr/>
          <p:nvPr/>
        </p:nvSpPr>
        <p:spPr>
          <a:xfrm>
            <a:off x="8086954" y="3219602"/>
            <a:ext cx="2876702" cy="362102"/>
          </a:xfrm>
          <a:prstGeom prst="roundRect">
            <a:avLst>
              <a:gd name="adj" fmla="val 39872"/>
            </a:avLst>
          </a:prstGeom>
          <a:solidFill>
            <a:srgbClr val="FFFFFF"/>
          </a:solidFill>
          <a:ln w="12700">
            <a:solidFill>
              <a:srgbClr val="EDE9FE"/>
            </a:solidFill>
            <a:prstDash val="solid"/>
          </a:ln>
        </p:spPr>
      </p:sp>
      <p:sp>
        <p:nvSpPr>
          <p:cNvPr id="39" name="Text 33"/>
          <p:cNvSpPr txBox="1"/>
          <p:nvPr/>
        </p:nvSpPr>
        <p:spPr>
          <a:xfrm>
            <a:off x="8191195" y="3286354"/>
            <a:ext cx="2438705" cy="22860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Spec-Driven 规范驱动的开发方法</a:t>
            </a:r>
            <a:endParaRPr lang="en-US" sz="1200" dirty="0"/>
          </a:p>
        </p:txBody>
      </p:sp>
      <p:sp>
        <p:nvSpPr>
          <p:cNvPr id="40" name="Shape 34"/>
          <p:cNvSpPr/>
          <p:nvPr/>
        </p:nvSpPr>
        <p:spPr>
          <a:xfrm>
            <a:off x="8086954" y="3638398"/>
            <a:ext cx="2876702" cy="362102"/>
          </a:xfrm>
          <a:prstGeom prst="roundRect">
            <a:avLst>
              <a:gd name="adj" fmla="val 39872"/>
            </a:avLst>
          </a:prstGeom>
          <a:solidFill>
            <a:srgbClr val="FFFFFF"/>
          </a:solidFill>
          <a:ln w="12700">
            <a:solidFill>
              <a:srgbClr val="EDE9FE"/>
            </a:solidFill>
            <a:prstDash val="solid"/>
          </a:ln>
        </p:spPr>
      </p:sp>
      <p:sp>
        <p:nvSpPr>
          <p:cNvPr id="41" name="Text 35"/>
          <p:cNvSpPr txBox="1"/>
          <p:nvPr/>
        </p:nvSpPr>
        <p:spPr>
          <a:xfrm>
            <a:off x="8191195" y="3705149"/>
            <a:ext cx="2286000" cy="22860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合成数据 AI生成训练与测试数据</a:t>
            </a:r>
            <a:endParaRPr lang="en-US" sz="1200" dirty="0"/>
          </a:p>
        </p:txBody>
      </p:sp>
      <p:sp>
        <p:nvSpPr>
          <p:cNvPr id="42" name="Shape 36"/>
          <p:cNvSpPr/>
          <p:nvPr/>
        </p:nvSpPr>
        <p:spPr>
          <a:xfrm>
            <a:off x="8086954" y="4058107"/>
            <a:ext cx="2876702" cy="362102"/>
          </a:xfrm>
          <a:prstGeom prst="roundRect">
            <a:avLst>
              <a:gd name="adj" fmla="val 39872"/>
            </a:avLst>
          </a:prstGeom>
          <a:solidFill>
            <a:srgbClr val="FFFFFF"/>
          </a:solidFill>
          <a:ln w="12700">
            <a:solidFill>
              <a:srgbClr val="EDE9FE"/>
            </a:solidFill>
            <a:prstDash val="solid"/>
          </a:ln>
        </p:spPr>
      </p:sp>
      <p:sp>
        <p:nvSpPr>
          <p:cNvPr id="43" name="Text 37"/>
          <p:cNvSpPr txBox="1"/>
          <p:nvPr/>
        </p:nvSpPr>
        <p:spPr>
          <a:xfrm>
            <a:off x="8191195" y="4123944"/>
            <a:ext cx="2753258" cy="22860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评估工具链 智能体性能与质量评测系统</a:t>
            </a:r>
            <a:endParaRPr lang="en-US" sz="1200" dirty="0"/>
          </a:p>
        </p:txBody>
      </p:sp>
      <p:sp>
        <p:nvSpPr>
          <p:cNvPr id="44" name="Shape 38"/>
          <p:cNvSpPr/>
          <p:nvPr/>
        </p:nvSpPr>
        <p:spPr>
          <a:xfrm>
            <a:off x="8086954" y="4476902"/>
            <a:ext cx="2876702" cy="590702"/>
          </a:xfrm>
          <a:prstGeom prst="roundRect">
            <a:avLst>
              <a:gd name="adj" fmla="val 14981"/>
            </a:avLst>
          </a:prstGeom>
          <a:solidFill>
            <a:srgbClr val="FFFFFF"/>
          </a:solidFill>
          <a:ln w="12700">
            <a:solidFill>
              <a:srgbClr val="EDE9FE"/>
            </a:solidFill>
            <a:prstDash val="solid"/>
          </a:ln>
        </p:spPr>
      </p:sp>
      <p:sp>
        <p:nvSpPr>
          <p:cNvPr id="45" name="Text 39"/>
          <p:cNvSpPr txBox="1"/>
          <p:nvPr/>
        </p:nvSpPr>
        <p:spPr>
          <a:xfrm>
            <a:off x="8191195" y="4543654"/>
            <a:ext cx="2781605" cy="457200"/>
          </a:xfrm>
          <a:prstGeom prst="rect">
            <a:avLst/>
          </a:prstGeom>
          <a:noFill/>
          <a:ln/>
        </p:spPr>
        <p:txBody>
          <a:bodyPr wrap="square" lIns="0" tIns="0" rIns="0" bIns="0" rtlCol="0" anchor="ctr"/>
          <a:lstStyle/>
          <a:p>
            <a:pPr algn="l" indent="0" marL="0">
              <a:buNone/>
            </a:pPr>
            <a:r>
              <a:rPr lang="en-US" sz="1200" dirty="0">
                <a:solidFill>
                  <a:srgbClr val="111827"/>
                </a:solidFill>
                <a:latin typeface="Inter" pitchFamily="34" charset="0"/>
                <a:ea typeface="Inter" pitchFamily="34" charset="-122"/>
                <a:cs typeface="Inter" pitchFamily="34" charset="-120"/>
              </a:rPr>
              <a:t>Agent/Tools/Skills Marketplaces 智能体与工具技能交易市场</a:t>
            </a:r>
            <a:endParaRPr lang="en-US" sz="1200" dirty="0"/>
          </a:p>
        </p:txBody>
      </p:sp>
      <p:sp>
        <p:nvSpPr>
          <p:cNvPr id="46" name="Shape 40"/>
          <p:cNvSpPr/>
          <p:nvPr/>
        </p:nvSpPr>
        <p:spPr>
          <a:xfrm>
            <a:off x="1067105" y="5686654"/>
            <a:ext cx="10058400" cy="819302"/>
          </a:xfrm>
          <a:prstGeom prst="roundRect">
            <a:avLst>
              <a:gd name="adj" fmla="val 10382"/>
            </a:avLst>
          </a:prstGeom>
          <a:solidFill>
            <a:srgbClr val="F9FAFB"/>
          </a:solidFill>
          <a:ln w="12700">
            <a:solidFill>
              <a:srgbClr val="E5E7EB"/>
            </a:solidFill>
            <a:prstDash val="solid"/>
          </a:ln>
        </p:spPr>
      </p:sp>
      <p:sp>
        <p:nvSpPr>
          <p:cNvPr id="47" name="Shape 41"/>
          <p:cNvSpPr/>
          <p:nvPr/>
        </p:nvSpPr>
        <p:spPr>
          <a:xfrm>
            <a:off x="1266444" y="5886907"/>
            <a:ext cx="323698" cy="381305"/>
          </a:xfrm>
          <a:prstGeom prst="roundRect">
            <a:avLst>
              <a:gd name="adj" fmla="val 282486"/>
            </a:avLst>
          </a:prstGeom>
          <a:solidFill>
            <a:srgbClr val="DBEAFE"/>
          </a:solidFill>
          <a:ln/>
        </p:spPr>
      </p:sp>
      <p:pic>
        <p:nvPicPr>
          <p:cNvPr id="48" name="Image 4" descr="preencoded.png">    </p:cNvPr>
          <p:cNvPicPr>
            <a:picLocks noChangeAspect="1"/>
          </p:cNvPicPr>
          <p:nvPr/>
        </p:nvPicPr>
        <p:blipFill>
          <a:blip r:embed="rId5"/>
          <a:srcRect l="0" r="0" t="0" b="0"/>
          <a:stretch/>
        </p:blipFill>
        <p:spPr>
          <a:xfrm>
            <a:off x="1343254" y="5983834"/>
            <a:ext cx="171907" cy="171907"/>
          </a:xfrm>
          <a:prstGeom prst="rect">
            <a:avLst/>
          </a:prstGeom>
        </p:spPr>
      </p:pic>
      <p:sp>
        <p:nvSpPr>
          <p:cNvPr id="49" name="Text 42"/>
          <p:cNvSpPr txBox="1"/>
          <p:nvPr/>
        </p:nvSpPr>
        <p:spPr>
          <a:xfrm>
            <a:off x="1705356" y="5905195"/>
            <a:ext cx="1038758"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基础架构整合</a:t>
            </a:r>
            <a:endParaRPr lang="en-US" sz="1200" dirty="0"/>
          </a:p>
        </p:txBody>
      </p:sp>
      <p:sp>
        <p:nvSpPr>
          <p:cNvPr id="50" name="Text 43"/>
          <p:cNvSpPr txBox="1"/>
          <p:nvPr/>
        </p:nvSpPr>
        <p:spPr>
          <a:xfrm>
            <a:off x="1705356" y="6124651"/>
            <a:ext cx="2024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从碎片化工具走向统一OS与标准</a:t>
            </a:r>
            <a:endParaRPr lang="en-US" sz="1000" dirty="0"/>
          </a:p>
        </p:txBody>
      </p:sp>
      <p:sp>
        <p:nvSpPr>
          <p:cNvPr id="51" name="Shape 44"/>
          <p:cNvSpPr/>
          <p:nvPr/>
        </p:nvSpPr>
        <p:spPr>
          <a:xfrm>
            <a:off x="4537253" y="5886907"/>
            <a:ext cx="323698" cy="381305"/>
          </a:xfrm>
          <a:prstGeom prst="roundRect">
            <a:avLst>
              <a:gd name="adj" fmla="val 282486"/>
            </a:avLst>
          </a:prstGeom>
          <a:solidFill>
            <a:srgbClr val="D1FAE5"/>
          </a:solidFill>
          <a:ln/>
        </p:spPr>
      </p:sp>
      <p:pic>
        <p:nvPicPr>
          <p:cNvPr id="52" name="Image 5" descr="preencoded.png">    </p:cNvPr>
          <p:cNvPicPr>
            <a:picLocks noChangeAspect="1"/>
          </p:cNvPicPr>
          <p:nvPr/>
        </p:nvPicPr>
        <p:blipFill>
          <a:blip r:embed="rId6"/>
          <a:srcRect l="0" r="0" t="0" b="0"/>
          <a:stretch/>
        </p:blipFill>
        <p:spPr>
          <a:xfrm>
            <a:off x="4613148" y="5983834"/>
            <a:ext cx="171907" cy="171907"/>
          </a:xfrm>
          <a:prstGeom prst="rect">
            <a:avLst/>
          </a:prstGeom>
        </p:spPr>
      </p:pic>
      <p:sp>
        <p:nvSpPr>
          <p:cNvPr id="53" name="Text 45"/>
          <p:cNvSpPr txBox="1"/>
          <p:nvPr/>
        </p:nvSpPr>
        <p:spPr>
          <a:xfrm>
            <a:off x="4975250" y="5905195"/>
            <a:ext cx="1191463"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智能增强工具链</a:t>
            </a:r>
            <a:endParaRPr lang="en-US" sz="1200" dirty="0"/>
          </a:p>
        </p:txBody>
      </p:sp>
      <p:sp>
        <p:nvSpPr>
          <p:cNvPr id="54" name="Text 46"/>
          <p:cNvSpPr txBox="1"/>
          <p:nvPr/>
        </p:nvSpPr>
        <p:spPr>
          <a:xfrm>
            <a:off x="4975250" y="6124651"/>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扩展智能体能力边界的专用工具集</a:t>
            </a:r>
            <a:endParaRPr lang="en-US" sz="1000" dirty="0"/>
          </a:p>
        </p:txBody>
      </p:sp>
      <p:sp>
        <p:nvSpPr>
          <p:cNvPr id="55" name="Shape 47"/>
          <p:cNvSpPr/>
          <p:nvPr/>
        </p:nvSpPr>
        <p:spPr>
          <a:xfrm>
            <a:off x="7807147" y="5886907"/>
            <a:ext cx="371246" cy="381305"/>
          </a:xfrm>
          <a:prstGeom prst="roundRect">
            <a:avLst>
              <a:gd name="adj" fmla="val 246306"/>
            </a:avLst>
          </a:prstGeom>
          <a:solidFill>
            <a:srgbClr val="EDE9FE"/>
          </a:solidFill>
          <a:ln/>
        </p:spPr>
      </p:sp>
      <p:pic>
        <p:nvPicPr>
          <p:cNvPr id="56" name="Image 6" descr="preencoded.png">    </p:cNvPr>
          <p:cNvPicPr>
            <a:picLocks noChangeAspect="1"/>
          </p:cNvPicPr>
          <p:nvPr/>
        </p:nvPicPr>
        <p:blipFill>
          <a:blip r:embed="rId7"/>
          <a:srcRect l="-1064" r="-1064" t="0" b="0"/>
          <a:stretch/>
        </p:blipFill>
        <p:spPr>
          <a:xfrm>
            <a:off x="7883042" y="5983834"/>
            <a:ext cx="219456" cy="171907"/>
          </a:xfrm>
          <a:prstGeom prst="rect">
            <a:avLst/>
          </a:prstGeom>
        </p:spPr>
      </p:pic>
      <p:sp>
        <p:nvSpPr>
          <p:cNvPr id="57" name="Text 48"/>
          <p:cNvSpPr txBox="1"/>
          <p:nvPr/>
        </p:nvSpPr>
        <p:spPr>
          <a:xfrm>
            <a:off x="8292694" y="5905195"/>
            <a:ext cx="1191463"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开放生态与市场</a:t>
            </a:r>
            <a:endParaRPr lang="en-US" sz="1200" dirty="0"/>
          </a:p>
        </p:txBody>
      </p:sp>
      <p:sp>
        <p:nvSpPr>
          <p:cNvPr id="58" name="Text 49"/>
          <p:cNvSpPr txBox="1"/>
          <p:nvPr/>
        </p:nvSpPr>
        <p:spPr>
          <a:xfrm>
            <a:off x="8292694" y="6124651"/>
            <a:ext cx="19677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智能体与工具的标准化交换生态</a:t>
            </a:r>
            <a:endParaRPr lang="en-US" sz="1000" dirty="0"/>
          </a:p>
        </p:txBody>
      </p:sp>
      <p:sp>
        <p:nvSpPr>
          <p:cNvPr id="59" name="Text 50"/>
          <p:cNvSpPr txBox="1"/>
          <p:nvPr/>
        </p:nvSpPr>
        <p:spPr>
          <a:xfrm>
            <a:off x="1218895" y="609905"/>
            <a:ext cx="5929884"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Agentic AI Infra趋势 -- 很多价值创造的机会</a:t>
            </a:r>
            <a:endParaRPr lang="en-US" sz="2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304495" y="304495"/>
            <a:ext cx="3305556" cy="437998"/>
          </a:xfrm>
          <a:prstGeom prst="roundRect">
            <a:avLst>
              <a:gd name="adj" fmla="val 36307"/>
            </a:avLst>
          </a:prstGeom>
          <a:solidFill>
            <a:srgbClr val="FFFFFF">
              <a:alpha val="85000"/>
            </a:srgbClr>
          </a:solidFill>
          <a:ln/>
        </p:spPr>
      </p:sp>
      <p:sp>
        <p:nvSpPr>
          <p:cNvPr id="4" name="Text 1"/>
          <p:cNvSpPr txBox="1"/>
          <p:nvPr/>
        </p:nvSpPr>
        <p:spPr>
          <a:xfrm>
            <a:off x="448056" y="352044"/>
            <a:ext cx="3234233" cy="342900"/>
          </a:xfrm>
          <a:prstGeom prst="rect">
            <a:avLst/>
          </a:prstGeom>
          <a:noFill/>
          <a:ln/>
        </p:spPr>
        <p:txBody>
          <a:bodyPr wrap="square" lIns="0" tIns="0" rIns="0" bIns="0" rtlCol="0" anchor="ctr"/>
          <a:lstStyle/>
          <a:p>
            <a:pPr algn="l" indent="0" marL="0">
              <a:buNone/>
            </a:pPr>
            <a:r>
              <a:rPr lang="en-US" sz="2200" b="1" dirty="0">
                <a:solidFill>
                  <a:srgbClr val="1E40AF"/>
                </a:solidFill>
                <a:latin typeface="Inter" pitchFamily="34" charset="0"/>
                <a:ea typeface="Inter" pitchFamily="34" charset="-122"/>
                <a:cs typeface="Inter" pitchFamily="34" charset="-120"/>
              </a:rPr>
              <a:t>Agentic Infra 创业建议</a:t>
            </a:r>
            <a:endParaRPr lang="en-US" sz="2200" dirty="0"/>
          </a:p>
        </p:txBody>
      </p:sp>
      <p:sp>
        <p:nvSpPr>
          <p:cNvPr id="5" name="Shape 2"/>
          <p:cNvSpPr/>
          <p:nvPr/>
        </p:nvSpPr>
        <p:spPr>
          <a:xfrm>
            <a:off x="3604565" y="400507"/>
            <a:ext cx="2572207" cy="323698"/>
          </a:xfrm>
          <a:prstGeom prst="roundRect">
            <a:avLst>
              <a:gd name="adj" fmla="val 66467"/>
            </a:avLst>
          </a:prstGeom>
          <a:solidFill>
            <a:srgbClr val="FFFFFF">
              <a:alpha val="85000"/>
            </a:srgbClr>
          </a:solidFill>
          <a:ln/>
        </p:spPr>
      </p:sp>
      <p:sp>
        <p:nvSpPr>
          <p:cNvPr id="6" name="Text 3"/>
          <p:cNvSpPr txBox="1"/>
          <p:nvPr/>
        </p:nvSpPr>
        <p:spPr>
          <a:xfrm>
            <a:off x="3747211" y="448056"/>
            <a:ext cx="2429561" cy="228600"/>
          </a:xfrm>
          <a:prstGeom prst="rect">
            <a:avLst/>
          </a:prstGeom>
          <a:noFill/>
          <a:ln/>
        </p:spPr>
        <p:txBody>
          <a:bodyPr wrap="square" lIns="0" tIns="0" rIns="0" bIns="0" rtlCol="0" anchor="ctr"/>
          <a:lstStyle/>
          <a:p>
            <a:pPr algn="l" indent="0" marL="0">
              <a:buNone/>
            </a:pPr>
            <a:r>
              <a:rPr lang="en-US" sz="1500" dirty="0">
                <a:solidFill>
                  <a:srgbClr val="111827"/>
                </a:solidFill>
                <a:latin typeface="Inter" pitchFamily="34" charset="0"/>
                <a:ea typeface="Inter" pitchFamily="34" charset="-122"/>
                <a:cs typeface="Inter" pitchFamily="34" charset="-120"/>
              </a:rPr>
              <a:t>技术诱惑与商业规模化现实</a:t>
            </a:r>
            <a:endParaRPr lang="en-US" sz="1500" dirty="0"/>
          </a:p>
        </p:txBody>
      </p:sp>
      <p:sp>
        <p:nvSpPr>
          <p:cNvPr id="7" name="Shape 4"/>
          <p:cNvSpPr/>
          <p:nvPr/>
        </p:nvSpPr>
        <p:spPr>
          <a:xfrm>
            <a:off x="304495" y="952805"/>
            <a:ext cx="5676595" cy="1580998"/>
          </a:xfrm>
          <a:prstGeom prst="roundRect">
            <a:avLst>
              <a:gd name="adj" fmla="val 2787"/>
            </a:avLst>
          </a:prstGeom>
          <a:solidFill>
            <a:srgbClr val="FFFFFF">
              <a:alpha val="85000"/>
            </a:srgbClr>
          </a:solidFill>
          <a:ln/>
        </p:spPr>
      </p:sp>
      <p:sp>
        <p:nvSpPr>
          <p:cNvPr id="8" name="Shape 5"/>
          <p:cNvSpPr/>
          <p:nvPr/>
        </p:nvSpPr>
        <p:spPr>
          <a:xfrm>
            <a:off x="304495" y="2648102"/>
            <a:ext cx="5676595" cy="1837944"/>
          </a:xfrm>
          <a:prstGeom prst="roundRect">
            <a:avLst>
              <a:gd name="adj" fmla="val 2062"/>
            </a:avLst>
          </a:prstGeom>
          <a:solidFill>
            <a:srgbClr val="FFFFFF">
              <a:alpha val="85000"/>
            </a:srgbClr>
          </a:solidFill>
          <a:ln/>
        </p:spPr>
      </p:sp>
      <p:sp>
        <p:nvSpPr>
          <p:cNvPr id="9" name="Shape 6"/>
          <p:cNvSpPr/>
          <p:nvPr/>
        </p:nvSpPr>
        <p:spPr>
          <a:xfrm>
            <a:off x="304495" y="4600346"/>
            <a:ext cx="5676595" cy="1324051"/>
          </a:xfrm>
          <a:prstGeom prst="roundRect">
            <a:avLst>
              <a:gd name="adj" fmla="val 3975"/>
            </a:avLst>
          </a:prstGeom>
          <a:solidFill>
            <a:srgbClr val="FFFFFF">
              <a:alpha val="85000"/>
            </a:srgbClr>
          </a:solidFill>
          <a:ln/>
        </p:spPr>
      </p:sp>
      <p:sp>
        <p:nvSpPr>
          <p:cNvPr id="10" name="Shape 7"/>
          <p:cNvSpPr/>
          <p:nvPr/>
        </p:nvSpPr>
        <p:spPr>
          <a:xfrm>
            <a:off x="6210605" y="952805"/>
            <a:ext cx="5676595" cy="1324051"/>
          </a:xfrm>
          <a:prstGeom prst="roundRect">
            <a:avLst>
              <a:gd name="adj" fmla="val 3975"/>
            </a:avLst>
          </a:prstGeom>
          <a:solidFill>
            <a:srgbClr val="FFFFFF">
              <a:alpha val="85000"/>
            </a:srgbClr>
          </a:solidFill>
          <a:ln/>
        </p:spPr>
      </p:sp>
      <p:sp>
        <p:nvSpPr>
          <p:cNvPr id="11" name="Shape 8"/>
          <p:cNvSpPr/>
          <p:nvPr/>
        </p:nvSpPr>
        <p:spPr>
          <a:xfrm>
            <a:off x="6210605" y="2391156"/>
            <a:ext cx="5676595" cy="1837944"/>
          </a:xfrm>
          <a:prstGeom prst="roundRect">
            <a:avLst>
              <a:gd name="adj" fmla="val 2062"/>
            </a:avLst>
          </a:prstGeom>
          <a:solidFill>
            <a:srgbClr val="FFFFFF">
              <a:alpha val="85000"/>
            </a:srgbClr>
          </a:solidFill>
          <a:ln/>
        </p:spPr>
      </p:sp>
      <p:sp>
        <p:nvSpPr>
          <p:cNvPr id="12" name="Shape 9"/>
          <p:cNvSpPr/>
          <p:nvPr/>
        </p:nvSpPr>
        <p:spPr>
          <a:xfrm>
            <a:off x="6210605" y="4343400"/>
            <a:ext cx="5676595" cy="1580998"/>
          </a:xfrm>
          <a:prstGeom prst="roundRect">
            <a:avLst>
              <a:gd name="adj" fmla="val 2787"/>
            </a:avLst>
          </a:prstGeom>
          <a:solidFill>
            <a:srgbClr val="FFFFFF">
              <a:alpha val="85000"/>
            </a:srgbClr>
          </a:solidFill>
          <a:ln/>
        </p:spPr>
      </p:sp>
      <p:sp>
        <p:nvSpPr>
          <p:cNvPr id="13" name="Text 10"/>
          <p:cNvSpPr txBox="1"/>
          <p:nvPr/>
        </p:nvSpPr>
        <p:spPr>
          <a:xfrm>
            <a:off x="418795" y="1086307"/>
            <a:ext cx="7342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技术诱惑</a:t>
            </a:r>
            <a:endParaRPr lang="en-US" sz="1200" dirty="0"/>
          </a:p>
        </p:txBody>
      </p:sp>
      <p:sp>
        <p:nvSpPr>
          <p:cNvPr id="14" name="Text 11"/>
          <p:cNvSpPr txBox="1"/>
          <p:nvPr/>
        </p:nvSpPr>
        <p:spPr>
          <a:xfrm>
            <a:off x="418795" y="2781605"/>
            <a:ext cx="11914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商业化现实问题</a:t>
            </a:r>
            <a:endParaRPr lang="en-US" sz="1200" dirty="0"/>
          </a:p>
        </p:txBody>
      </p:sp>
      <p:sp>
        <p:nvSpPr>
          <p:cNvPr id="15" name="Text 12"/>
          <p:cNvSpPr txBox="1"/>
          <p:nvPr/>
        </p:nvSpPr>
        <p:spPr>
          <a:xfrm>
            <a:off x="418795" y="4733849"/>
            <a:ext cx="1752905"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AI Coding对开源的冲击</a:t>
            </a:r>
            <a:endParaRPr lang="en-US" sz="1200" dirty="0"/>
          </a:p>
        </p:txBody>
      </p:sp>
      <p:sp>
        <p:nvSpPr>
          <p:cNvPr id="16" name="Text 13"/>
          <p:cNvSpPr txBox="1"/>
          <p:nvPr/>
        </p:nvSpPr>
        <p:spPr>
          <a:xfrm>
            <a:off x="6324905" y="1086307"/>
            <a:ext cx="14959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开源选择的三大关键</a:t>
            </a:r>
            <a:endParaRPr lang="en-US" sz="1200" dirty="0"/>
          </a:p>
        </p:txBody>
      </p:sp>
      <p:sp>
        <p:nvSpPr>
          <p:cNvPr id="17" name="Text 14"/>
          <p:cNvSpPr txBox="1"/>
          <p:nvPr/>
        </p:nvSpPr>
        <p:spPr>
          <a:xfrm>
            <a:off x="6324905" y="2523744"/>
            <a:ext cx="2019910"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中国团队AI Infra创业的机会</a:t>
            </a:r>
            <a:endParaRPr lang="en-US" sz="1200" dirty="0"/>
          </a:p>
        </p:txBody>
      </p:sp>
      <p:sp>
        <p:nvSpPr>
          <p:cNvPr id="18" name="Text 15"/>
          <p:cNvSpPr txBox="1"/>
          <p:nvPr/>
        </p:nvSpPr>
        <p:spPr>
          <a:xfrm>
            <a:off x="6324905" y="4476902"/>
            <a:ext cx="14959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创业战略路径与方向</a:t>
            </a:r>
            <a:endParaRPr lang="en-US" sz="1200" dirty="0"/>
          </a:p>
        </p:txBody>
      </p:sp>
      <p:sp>
        <p:nvSpPr>
          <p:cNvPr id="19" name="Text 16"/>
          <p:cNvSpPr txBox="1"/>
          <p:nvPr/>
        </p:nvSpPr>
        <p:spPr>
          <a:xfrm>
            <a:off x="609905" y="1390802"/>
            <a:ext cx="2777033"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Agentic Infra技术前景广阔，市场规模预测高</a:t>
            </a:r>
            <a:endParaRPr lang="en-US" sz="1000" dirty="0"/>
          </a:p>
        </p:txBody>
      </p:sp>
      <p:sp>
        <p:nvSpPr>
          <p:cNvPr id="20" name="Text 17"/>
          <p:cNvSpPr txBox="1"/>
          <p:nvPr/>
        </p:nvSpPr>
        <p:spPr>
          <a:xfrm>
            <a:off x="609905" y="1647749"/>
            <a:ext cx="1834286"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对技术背景创业者极具吸引力</a:t>
            </a:r>
            <a:endParaRPr lang="en-US" sz="1000" dirty="0"/>
          </a:p>
        </p:txBody>
      </p:sp>
      <p:sp>
        <p:nvSpPr>
          <p:cNvPr id="21" name="Text 18"/>
          <p:cNvSpPr txBox="1"/>
          <p:nvPr/>
        </p:nvSpPr>
        <p:spPr>
          <a:xfrm>
            <a:off x="609905" y="1904695"/>
            <a:ext cx="223387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看似底层技术具有极高价值捕获能力</a:t>
            </a:r>
            <a:endParaRPr lang="en-US" sz="1000" dirty="0"/>
          </a:p>
        </p:txBody>
      </p:sp>
      <p:sp>
        <p:nvSpPr>
          <p:cNvPr id="22" name="Text 19"/>
          <p:cNvSpPr txBox="1"/>
          <p:nvPr/>
        </p:nvSpPr>
        <p:spPr>
          <a:xfrm>
            <a:off x="609905" y="2162556"/>
            <a:ext cx="21003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大模型应用爆发带动基础设施需求</a:t>
            </a:r>
            <a:endParaRPr lang="en-US" sz="1000" dirty="0"/>
          </a:p>
        </p:txBody>
      </p:sp>
      <p:sp>
        <p:nvSpPr>
          <p:cNvPr id="23" name="Text 20"/>
          <p:cNvSpPr txBox="1"/>
          <p:nvPr/>
        </p:nvSpPr>
        <p:spPr>
          <a:xfrm>
            <a:off x="609905" y="3086100"/>
            <a:ext cx="1834286"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基础设施变现周期长，投入大</a:t>
            </a:r>
            <a:endParaRPr lang="en-US" sz="1000" dirty="0"/>
          </a:p>
        </p:txBody>
      </p:sp>
      <p:sp>
        <p:nvSpPr>
          <p:cNvPr id="24" name="Text 21"/>
          <p:cNvSpPr txBox="1"/>
          <p:nvPr/>
        </p:nvSpPr>
        <p:spPr>
          <a:xfrm>
            <a:off x="609905" y="3343046"/>
            <a:ext cx="223387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开源项目，开源代码变现路径不明确</a:t>
            </a:r>
            <a:endParaRPr lang="en-US" sz="1000" dirty="0"/>
          </a:p>
        </p:txBody>
      </p:sp>
      <p:sp>
        <p:nvSpPr>
          <p:cNvPr id="25" name="Text 22"/>
          <p:cNvSpPr txBox="1"/>
          <p:nvPr/>
        </p:nvSpPr>
        <p:spPr>
          <a:xfrm>
            <a:off x="609905" y="3600907"/>
            <a:ext cx="1834286"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大模型厂商持续下沉下游空间</a:t>
            </a:r>
            <a:endParaRPr lang="en-US" sz="1000" dirty="0"/>
          </a:p>
        </p:txBody>
      </p:sp>
      <p:sp>
        <p:nvSpPr>
          <p:cNvPr id="26" name="Text 23"/>
          <p:cNvSpPr txBox="1"/>
          <p:nvPr/>
        </p:nvSpPr>
        <p:spPr>
          <a:xfrm>
            <a:off x="609905" y="3857854"/>
            <a:ext cx="21003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用户付费意愿低，商业模式不清晰</a:t>
            </a:r>
            <a:endParaRPr lang="en-US" sz="1000" dirty="0"/>
          </a:p>
        </p:txBody>
      </p:sp>
      <p:sp>
        <p:nvSpPr>
          <p:cNvPr id="27" name="Text 24"/>
          <p:cNvSpPr txBox="1"/>
          <p:nvPr/>
        </p:nvSpPr>
        <p:spPr>
          <a:xfrm>
            <a:off x="609905" y="4114800"/>
            <a:ext cx="19677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技术同质化严重，壁垒建立困难</a:t>
            </a:r>
            <a:endParaRPr lang="en-US" sz="1000" dirty="0"/>
          </a:p>
        </p:txBody>
      </p:sp>
      <p:sp>
        <p:nvSpPr>
          <p:cNvPr id="28" name="Text 25"/>
          <p:cNvSpPr txBox="1"/>
          <p:nvPr/>
        </p:nvSpPr>
        <p:spPr>
          <a:xfrm>
            <a:off x="609905" y="5038344"/>
            <a:ext cx="21579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AI coding agent会"白嫖"开源代码</a:t>
            </a:r>
            <a:endParaRPr lang="en-US" sz="1000" dirty="0"/>
          </a:p>
        </p:txBody>
      </p:sp>
      <p:sp>
        <p:nvSpPr>
          <p:cNvPr id="29" name="Text 26"/>
          <p:cNvSpPr txBox="1"/>
          <p:nvPr/>
        </p:nvSpPr>
        <p:spPr>
          <a:xfrm>
            <a:off x="609905" y="5296205"/>
            <a:ext cx="21003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代码生成能力使竞品模仿门槛降低</a:t>
            </a:r>
            <a:endParaRPr lang="en-US" sz="1000" dirty="0"/>
          </a:p>
        </p:txBody>
      </p:sp>
      <p:sp>
        <p:nvSpPr>
          <p:cNvPr id="30" name="Text 27"/>
          <p:cNvSpPr txBox="1"/>
          <p:nvPr/>
        </p:nvSpPr>
        <p:spPr>
          <a:xfrm>
            <a:off x="609905" y="5553151"/>
            <a:ext cx="1700784"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社区贡献与利益平衡更困难</a:t>
            </a:r>
            <a:endParaRPr lang="en-US" sz="1000" dirty="0"/>
          </a:p>
        </p:txBody>
      </p:sp>
      <p:sp>
        <p:nvSpPr>
          <p:cNvPr id="31" name="Text 28"/>
          <p:cNvSpPr txBox="1"/>
          <p:nvPr/>
        </p:nvSpPr>
        <p:spPr>
          <a:xfrm>
            <a:off x="6515100" y="1390802"/>
            <a:ext cx="63367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大厂学校</a:t>
            </a:r>
            <a:endParaRPr lang="en-US" sz="1000" dirty="0"/>
          </a:p>
        </p:txBody>
      </p:sp>
      <p:sp>
        <p:nvSpPr>
          <p:cNvPr id="32" name="Text 29"/>
          <p:cNvSpPr txBox="1"/>
          <p:nvPr/>
        </p:nvSpPr>
        <p:spPr>
          <a:xfrm>
            <a:off x="6515100" y="1647749"/>
            <a:ext cx="767182"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非共识赛道</a:t>
            </a:r>
            <a:endParaRPr lang="en-US" sz="1000" dirty="0"/>
          </a:p>
        </p:txBody>
      </p:sp>
      <p:sp>
        <p:nvSpPr>
          <p:cNvPr id="33" name="Text 30"/>
          <p:cNvSpPr txBox="1"/>
          <p:nvPr/>
        </p:nvSpPr>
        <p:spPr>
          <a:xfrm>
            <a:off x="6515100" y="1904695"/>
            <a:ext cx="246247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有了商业流业务再做自己passion的项目</a:t>
            </a:r>
            <a:endParaRPr lang="en-US" sz="1000" dirty="0"/>
          </a:p>
        </p:txBody>
      </p:sp>
      <p:sp>
        <p:nvSpPr>
          <p:cNvPr id="34" name="Text 31"/>
          <p:cNvSpPr txBox="1"/>
          <p:nvPr/>
        </p:nvSpPr>
        <p:spPr>
          <a:xfrm>
            <a:off x="6515100" y="2829154"/>
            <a:ext cx="1034186"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全球化定位优先</a:t>
            </a:r>
            <a:endParaRPr lang="en-US" sz="1000" dirty="0"/>
          </a:p>
        </p:txBody>
      </p:sp>
      <p:sp>
        <p:nvSpPr>
          <p:cNvPr id="35" name="Text 32"/>
          <p:cNvSpPr txBox="1"/>
          <p:nvPr/>
        </p:nvSpPr>
        <p:spPr>
          <a:xfrm>
            <a:off x="6515100" y="3086100"/>
            <a:ext cx="3253435"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面向全球developer为起点，特别是SMB的developer</a:t>
            </a:r>
            <a:endParaRPr lang="en-US" sz="1000" dirty="0"/>
          </a:p>
        </p:txBody>
      </p:sp>
      <p:sp>
        <p:nvSpPr>
          <p:cNvPr id="36" name="Text 33"/>
          <p:cNvSpPr txBox="1"/>
          <p:nvPr/>
        </p:nvSpPr>
        <p:spPr>
          <a:xfrm>
            <a:off x="6515100" y="3343046"/>
            <a:ext cx="1004926"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企业版/PaaS化</a:t>
            </a:r>
            <a:endParaRPr lang="en-US" sz="1000" dirty="0"/>
          </a:p>
        </p:txBody>
      </p:sp>
      <p:sp>
        <p:nvSpPr>
          <p:cNvPr id="37" name="Text 34"/>
          <p:cNvSpPr txBox="1"/>
          <p:nvPr/>
        </p:nvSpPr>
        <p:spPr>
          <a:xfrm>
            <a:off x="6515100" y="3600907"/>
            <a:ext cx="13002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先应用后平台的路径</a:t>
            </a:r>
            <a:endParaRPr lang="en-US" sz="1000" dirty="0"/>
          </a:p>
        </p:txBody>
      </p:sp>
      <p:sp>
        <p:nvSpPr>
          <p:cNvPr id="38" name="Text 35"/>
          <p:cNvSpPr txBox="1"/>
          <p:nvPr/>
        </p:nvSpPr>
        <p:spPr>
          <a:xfrm>
            <a:off x="6515100" y="3857854"/>
            <a:ext cx="1567282"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尽可能自己形成商业闭环</a:t>
            </a:r>
            <a:endParaRPr lang="en-US" sz="1000" dirty="0"/>
          </a:p>
        </p:txBody>
      </p:sp>
      <p:sp>
        <p:nvSpPr>
          <p:cNvPr id="39" name="Text 36"/>
          <p:cNvSpPr txBox="1"/>
          <p:nvPr/>
        </p:nvSpPr>
        <p:spPr>
          <a:xfrm>
            <a:off x="6515100" y="4781398"/>
            <a:ext cx="21003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初期可以开源，用于快速打磨产品</a:t>
            </a:r>
            <a:endParaRPr lang="en-US" sz="1000" dirty="0"/>
          </a:p>
        </p:txBody>
      </p:sp>
      <p:sp>
        <p:nvSpPr>
          <p:cNvPr id="40" name="Text 37"/>
          <p:cNvSpPr txBox="1"/>
          <p:nvPr/>
        </p:nvSpPr>
        <p:spPr>
          <a:xfrm>
            <a:off x="6515100" y="5038344"/>
            <a:ext cx="2100377"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非共识赛道，开源可获取早期用户</a:t>
            </a:r>
            <a:endParaRPr lang="en-US" sz="1000" dirty="0"/>
          </a:p>
        </p:txBody>
      </p:sp>
      <p:sp>
        <p:nvSpPr>
          <p:cNvPr id="41" name="Text 38"/>
          <p:cNvSpPr txBox="1"/>
          <p:nvPr/>
        </p:nvSpPr>
        <p:spPr>
          <a:xfrm>
            <a:off x="6515100" y="5296205"/>
            <a:ext cx="11676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尽快推出闭源版本</a:t>
            </a:r>
            <a:endParaRPr lang="en-US" sz="1000" dirty="0"/>
          </a:p>
        </p:txBody>
      </p:sp>
      <p:sp>
        <p:nvSpPr>
          <p:cNvPr id="42" name="Text 39"/>
          <p:cNvSpPr txBox="1"/>
          <p:nvPr/>
        </p:nvSpPr>
        <p:spPr>
          <a:xfrm>
            <a:off x="6515100" y="5553151"/>
            <a:ext cx="1396289"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应用+平台是可行路径</a:t>
            </a:r>
            <a:endParaRPr lang="en-US" sz="1000" dirty="0"/>
          </a:p>
        </p:txBody>
      </p:sp>
      <p:sp>
        <p:nvSpPr>
          <p:cNvPr id="43" name="Shape 40"/>
          <p:cNvSpPr/>
          <p:nvPr/>
        </p:nvSpPr>
        <p:spPr>
          <a:xfrm>
            <a:off x="304495" y="6152998"/>
            <a:ext cx="11582705" cy="381305"/>
          </a:xfrm>
          <a:prstGeom prst="roundRect">
            <a:avLst>
              <a:gd name="adj" fmla="val 47962"/>
            </a:avLst>
          </a:prstGeom>
          <a:solidFill>
            <a:srgbClr val="FFFFFF">
              <a:alpha val="85000"/>
            </a:srgbClr>
          </a:solidFill>
          <a:ln/>
        </p:spPr>
      </p:sp>
      <p:sp>
        <p:nvSpPr>
          <p:cNvPr id="44" name="Text 41"/>
          <p:cNvSpPr txBox="1"/>
          <p:nvPr/>
        </p:nvSpPr>
        <p:spPr>
          <a:xfrm>
            <a:off x="400507" y="6258154"/>
            <a:ext cx="9825228" cy="162763"/>
          </a:xfrm>
          <a:prstGeom prst="rect">
            <a:avLst/>
          </a:prstGeom>
          <a:noFill/>
          <a:ln/>
        </p:spPr>
        <p:txBody>
          <a:bodyPr wrap="square" lIns="0" tIns="0" rIns="0" bIns="0" rtlCol="0" anchor="ctr"/>
          <a:lstStyle/>
          <a:p>
            <a:pPr algn="l" indent="0" marL="0">
              <a:buNone/>
            </a:pPr>
            <a:r>
              <a:rPr lang="en-US" sz="1000" dirty="0">
                <a:solidFill>
                  <a:srgbClr val="111827"/>
                </a:solidFill>
                <a:latin typeface="Inter" pitchFamily="34" charset="0"/>
                <a:ea typeface="Inter" pitchFamily="34" charset="-122"/>
                <a:cs typeface="Inter" pitchFamily="34" charset="-120"/>
              </a:rPr>
              <a:t>打磨产品增加行业影响力，尽快闭源版本进入商业闭环，应用+平台是可行路径 中国AI基础设施应用创业者具备全球视野，面向国际开发者社区，避开国内同质化竞争</a:t>
            </a:r>
            <a:endParaRPr lang="en-US" sz="1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1067105" y="533095"/>
            <a:ext cx="10058400" cy="1152144"/>
          </a:xfrm>
          <a:prstGeom prst="roundRect">
            <a:avLst>
              <a:gd name="adj" fmla="val 5247"/>
            </a:avLst>
          </a:prstGeom>
          <a:solidFill>
            <a:srgbClr val="FFFFFF">
              <a:alpha val="85000"/>
            </a:srgbClr>
          </a:solidFill>
          <a:ln/>
        </p:spPr>
      </p:sp>
      <p:sp>
        <p:nvSpPr>
          <p:cNvPr id="4" name="Shape 1"/>
          <p:cNvSpPr/>
          <p:nvPr/>
        </p:nvSpPr>
        <p:spPr>
          <a:xfrm>
            <a:off x="1218895" y="1304849"/>
            <a:ext cx="761695" cy="38405"/>
          </a:xfrm>
          <a:prstGeom prst="rect">
            <a:avLst/>
          </a:prstGeom>
          <a:solidFill>
            <a:srgbClr val="2563EB"/>
          </a:solidFill>
          <a:ln/>
        </p:spPr>
      </p:sp>
      <p:sp>
        <p:nvSpPr>
          <p:cNvPr id="5" name="Shape 2"/>
          <p:cNvSpPr/>
          <p:nvPr/>
        </p:nvSpPr>
        <p:spPr>
          <a:xfrm>
            <a:off x="1067105" y="1914754"/>
            <a:ext cx="5943600" cy="3429000"/>
          </a:xfrm>
          <a:prstGeom prst="roundRect">
            <a:avLst>
              <a:gd name="adj" fmla="val 593"/>
            </a:avLst>
          </a:prstGeom>
          <a:solidFill>
            <a:srgbClr val="FFFFFF">
              <a:alpha val="85000"/>
            </a:srgbClr>
          </a:solidFill>
          <a:ln/>
        </p:spPr>
      </p:sp>
      <p:sp>
        <p:nvSpPr>
          <p:cNvPr id="6" name="Shape 3"/>
          <p:cNvSpPr/>
          <p:nvPr/>
        </p:nvSpPr>
        <p:spPr>
          <a:xfrm>
            <a:off x="1218895" y="2171700"/>
            <a:ext cx="476402" cy="476402"/>
          </a:xfrm>
          <a:prstGeom prst="ellipse">
            <a:avLst/>
          </a:prstGeom>
          <a:solidFill>
            <a:srgbClr val="DBEAFE"/>
          </a:solidFill>
          <a:ln/>
        </p:spPr>
      </p:sp>
      <p:pic>
        <p:nvPicPr>
          <p:cNvPr id="7" name="Image 1" descr="preencoded.png">    </p:cNvPr>
          <p:cNvPicPr>
            <a:picLocks noChangeAspect="1"/>
          </p:cNvPicPr>
          <p:nvPr/>
        </p:nvPicPr>
        <p:blipFill>
          <a:blip r:embed="rId2"/>
          <a:srcRect l="0" r="0" t="0" b="0"/>
          <a:stretch/>
        </p:blipFill>
        <p:spPr>
          <a:xfrm>
            <a:off x="1362456" y="2314346"/>
            <a:ext cx="190195" cy="190195"/>
          </a:xfrm>
          <a:prstGeom prst="rect">
            <a:avLst/>
          </a:prstGeom>
        </p:spPr>
      </p:pic>
      <p:sp>
        <p:nvSpPr>
          <p:cNvPr id="8" name="Shape 4"/>
          <p:cNvSpPr/>
          <p:nvPr/>
        </p:nvSpPr>
        <p:spPr>
          <a:xfrm>
            <a:off x="1218895" y="3047695"/>
            <a:ext cx="476402" cy="476402"/>
          </a:xfrm>
          <a:prstGeom prst="ellipse">
            <a:avLst/>
          </a:prstGeom>
          <a:solidFill>
            <a:srgbClr val="DBEAFE"/>
          </a:solidFill>
          <a:ln/>
        </p:spPr>
      </p:sp>
      <p:sp>
        <p:nvSpPr>
          <p:cNvPr id="9" name="Shape 5"/>
          <p:cNvSpPr/>
          <p:nvPr/>
        </p:nvSpPr>
        <p:spPr>
          <a:xfrm>
            <a:off x="1218895" y="4515307"/>
            <a:ext cx="476402" cy="476402"/>
          </a:xfrm>
          <a:prstGeom prst="ellipse">
            <a:avLst/>
          </a:prstGeom>
          <a:solidFill>
            <a:srgbClr val="DBEAFE"/>
          </a:solidFill>
          <a:ln/>
        </p:spPr>
      </p:sp>
      <p:sp>
        <p:nvSpPr>
          <p:cNvPr id="10" name="Text 6"/>
          <p:cNvSpPr txBox="1"/>
          <p:nvPr/>
        </p:nvSpPr>
        <p:spPr>
          <a:xfrm>
            <a:off x="1848002" y="2095805"/>
            <a:ext cx="4291279"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基于Agentic OS的10倍好的Agentic应用是必须的基础</a:t>
            </a:r>
            <a:endParaRPr lang="en-US" sz="1300" dirty="0"/>
          </a:p>
        </p:txBody>
      </p:sp>
      <p:sp>
        <p:nvSpPr>
          <p:cNvPr id="11" name="Text 7"/>
          <p:cNvSpPr txBox="1"/>
          <p:nvPr/>
        </p:nvSpPr>
        <p:spPr>
          <a:xfrm>
            <a:off x="1848002" y="3847795"/>
            <a:ext cx="2177186"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(1)/(2)未来是产品核心支撑</a:t>
            </a:r>
            <a:endParaRPr lang="en-US" sz="1300" dirty="0"/>
          </a:p>
        </p:txBody>
      </p:sp>
      <p:sp>
        <p:nvSpPr>
          <p:cNvPr id="12" name="Text 8"/>
          <p:cNvSpPr txBox="1"/>
          <p:nvPr/>
        </p:nvSpPr>
        <p:spPr>
          <a:xfrm>
            <a:off x="1848002" y="4533595"/>
            <a:ext cx="51014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持续关注、学习和拥抱进化中的Agentic AI技术栈、工具链、生态</a:t>
            </a:r>
            <a:endParaRPr lang="en-US" sz="1300" dirty="0"/>
          </a:p>
        </p:txBody>
      </p:sp>
      <p:sp>
        <p:nvSpPr>
          <p:cNvPr id="13" name="Text 9"/>
          <p:cNvSpPr txBox="1"/>
          <p:nvPr/>
        </p:nvSpPr>
        <p:spPr>
          <a:xfrm>
            <a:off x="1848002" y="2381098"/>
            <a:ext cx="498713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未来竞争力核心在于构建远超现有体验的Agentic应用，这是技术价值实现的关键支点</a:t>
            </a:r>
            <a:endParaRPr lang="en-US" sz="1000" dirty="0"/>
          </a:p>
        </p:txBody>
      </p:sp>
      <p:pic>
        <p:nvPicPr>
          <p:cNvPr id="14" name="Image 2" descr="preencoded.png">    </p:cNvPr>
          <p:cNvPicPr>
            <a:picLocks noChangeAspect="1"/>
          </p:cNvPicPr>
          <p:nvPr/>
        </p:nvPicPr>
        <p:blipFill>
          <a:blip r:embed="rId3"/>
          <a:srcRect l="0" r="0" t="0" b="0"/>
          <a:stretch/>
        </p:blipFill>
        <p:spPr>
          <a:xfrm>
            <a:off x="1362456" y="3191256"/>
            <a:ext cx="190195" cy="190195"/>
          </a:xfrm>
          <a:prstGeom prst="rect">
            <a:avLst/>
          </a:prstGeom>
        </p:spPr>
      </p:pic>
      <p:sp>
        <p:nvSpPr>
          <p:cNvPr id="15" name="Shape 10"/>
          <p:cNvSpPr/>
          <p:nvPr/>
        </p:nvSpPr>
        <p:spPr>
          <a:xfrm>
            <a:off x="1218895" y="3829507"/>
            <a:ext cx="476402" cy="476402"/>
          </a:xfrm>
          <a:prstGeom prst="ellipse">
            <a:avLst/>
          </a:prstGeom>
          <a:solidFill>
            <a:srgbClr val="DBEAFE"/>
          </a:solidFill>
          <a:ln/>
        </p:spPr>
      </p:sp>
      <p:sp>
        <p:nvSpPr>
          <p:cNvPr id="16" name="Text 11"/>
          <p:cNvSpPr txBox="1"/>
          <p:nvPr/>
        </p:nvSpPr>
        <p:spPr>
          <a:xfrm>
            <a:off x="1848002" y="2971800"/>
            <a:ext cx="4767682"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公司需要构建核心能力：数据/MCP工具/custom agent/评估</a:t>
            </a:r>
            <a:endParaRPr lang="en-US" sz="1300" dirty="0"/>
          </a:p>
        </p:txBody>
      </p:sp>
      <p:sp>
        <p:nvSpPr>
          <p:cNvPr id="17" name="Text 12"/>
          <p:cNvSpPr txBox="1"/>
          <p:nvPr/>
        </p:nvSpPr>
        <p:spPr>
          <a:xfrm>
            <a:off x="1848002" y="3258007"/>
            <a:ext cx="50154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企业必须培养四大能力支柱：专有数据管理、工具集成能力、定制Agent开发和完善评估系统</a:t>
            </a:r>
            <a:endParaRPr lang="en-US" sz="1000" dirty="0"/>
          </a:p>
        </p:txBody>
      </p:sp>
      <p:pic>
        <p:nvPicPr>
          <p:cNvPr id="18" name="Image 3" descr="preencoded.png">    </p:cNvPr>
          <p:cNvPicPr>
            <a:picLocks noChangeAspect="1"/>
          </p:cNvPicPr>
          <p:nvPr/>
        </p:nvPicPr>
        <p:blipFill>
          <a:blip r:embed="rId4"/>
          <a:srcRect l="-1282" r="-1282" t="0" b="0"/>
          <a:stretch/>
        </p:blipFill>
        <p:spPr>
          <a:xfrm>
            <a:off x="1347826" y="3972154"/>
            <a:ext cx="219456" cy="190195"/>
          </a:xfrm>
          <a:prstGeom prst="rect">
            <a:avLst/>
          </a:prstGeom>
        </p:spPr>
      </p:pic>
      <p:sp>
        <p:nvSpPr>
          <p:cNvPr id="19" name="Text 13"/>
          <p:cNvSpPr txBox="1"/>
          <p:nvPr/>
        </p:nvSpPr>
        <p:spPr>
          <a:xfrm>
            <a:off x="1848002" y="4134002"/>
            <a:ext cx="46341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优质应用与核心能力构成未来产品价值的双重基石，两者缺一不可、相互强化</a:t>
            </a:r>
            <a:endParaRPr lang="en-US" sz="1000" dirty="0"/>
          </a:p>
        </p:txBody>
      </p:sp>
      <p:pic>
        <p:nvPicPr>
          <p:cNvPr id="20" name="Image 4" descr="preencoded.png">    </p:cNvPr>
          <p:cNvPicPr>
            <a:picLocks noChangeAspect="1"/>
          </p:cNvPicPr>
          <p:nvPr/>
        </p:nvPicPr>
        <p:blipFill>
          <a:blip r:embed="rId5"/>
          <a:srcRect l="0" r="0" t="0" b="0"/>
          <a:stretch/>
        </p:blipFill>
        <p:spPr>
          <a:xfrm>
            <a:off x="1362456" y="4657954"/>
            <a:ext cx="190195" cy="190195"/>
          </a:xfrm>
          <a:prstGeom prst="rect">
            <a:avLst/>
          </a:prstGeom>
        </p:spPr>
      </p:pic>
      <p:sp>
        <p:nvSpPr>
          <p:cNvPr id="21" name="Text 14"/>
          <p:cNvSpPr txBox="1"/>
          <p:nvPr/>
        </p:nvSpPr>
        <p:spPr>
          <a:xfrm>
            <a:off x="1848002" y="4819802"/>
            <a:ext cx="43580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技术迭代迅速，保持敏锐洞察力和学习能力是把握Agentic AI浪潮的关键</a:t>
            </a:r>
            <a:endParaRPr lang="en-US" sz="1000" dirty="0"/>
          </a:p>
        </p:txBody>
      </p:sp>
      <p:sp>
        <p:nvSpPr>
          <p:cNvPr id="22" name="Shape 15"/>
          <p:cNvSpPr/>
          <p:nvPr/>
        </p:nvSpPr>
        <p:spPr>
          <a:xfrm>
            <a:off x="8016545" y="2361895"/>
            <a:ext cx="2333549" cy="2533802"/>
          </a:xfrm>
          <a:prstGeom prst="roundRect">
            <a:avLst>
              <a:gd name="adj" fmla="val 1919"/>
            </a:avLst>
          </a:prstGeom>
          <a:solidFill>
            <a:srgbClr val="EFF6FF"/>
          </a:solidFill>
          <a:ln w="12700">
            <a:solidFill>
              <a:srgbClr val="DBEAFE"/>
            </a:solidFill>
            <a:prstDash val="solid"/>
          </a:ln>
        </p:spPr>
      </p:sp>
      <p:pic>
        <p:nvPicPr>
          <p:cNvPr id="23" name="Image 5" descr="preencoded.png">    </p:cNvPr>
          <p:cNvPicPr>
            <a:picLocks noChangeAspect="1"/>
          </p:cNvPicPr>
          <p:nvPr/>
        </p:nvPicPr>
        <p:blipFill>
          <a:blip r:embed="rId6"/>
          <a:srcRect l="0" r="0" t="0" b="0"/>
          <a:stretch/>
        </p:blipFill>
        <p:spPr>
          <a:xfrm>
            <a:off x="9010498" y="2600554"/>
            <a:ext cx="342900" cy="457200"/>
          </a:xfrm>
          <a:prstGeom prst="rect">
            <a:avLst/>
          </a:prstGeom>
        </p:spPr>
      </p:pic>
      <p:sp>
        <p:nvSpPr>
          <p:cNvPr id="24" name="Text 16"/>
          <p:cNvSpPr txBox="1"/>
          <p:nvPr/>
        </p:nvSpPr>
        <p:spPr>
          <a:xfrm>
            <a:off x="8254289" y="3228746"/>
            <a:ext cx="2000707" cy="228600"/>
          </a:xfrm>
          <a:prstGeom prst="rect">
            <a:avLst/>
          </a:prstGeom>
          <a:noFill/>
          <a:ln/>
        </p:spPr>
        <p:txBody>
          <a:bodyPr wrap="square" lIns="0" tIns="0" rIns="0" bIns="0" rtlCol="0" anchor="ctr"/>
          <a:lstStyle/>
          <a:p>
            <a:pPr algn="ctr" indent="0" marL="0">
              <a:buNone/>
            </a:pPr>
            <a:r>
              <a:rPr lang="en-US" sz="1500" b="1" dirty="0">
                <a:solidFill>
                  <a:srgbClr val="1D4ED8"/>
                </a:solidFill>
                <a:latin typeface="Inter" pitchFamily="34" charset="0"/>
                <a:ea typeface="Inter" pitchFamily="34" charset="-122"/>
                <a:cs typeface="Inter" pitchFamily="34" charset="-120"/>
              </a:rPr>
              <a:t>Agentic革命刚刚开始</a:t>
            </a:r>
            <a:endParaRPr lang="en-US" sz="1500" dirty="0"/>
          </a:p>
        </p:txBody>
      </p:sp>
      <p:sp>
        <p:nvSpPr>
          <p:cNvPr id="25" name="Text 17"/>
          <p:cNvSpPr txBox="1"/>
          <p:nvPr/>
        </p:nvSpPr>
        <p:spPr>
          <a:xfrm>
            <a:off x="8496605" y="3610051"/>
            <a:ext cx="1495958" cy="191110"/>
          </a:xfrm>
          <a:prstGeom prst="rect">
            <a:avLst/>
          </a:prstGeom>
          <a:noFill/>
          <a:ln/>
        </p:spPr>
        <p:txBody>
          <a:bodyPr wrap="square" lIns="0" tIns="0" rIns="0" bIns="0" rtlCol="0" anchor="ctr"/>
          <a:lstStyle/>
          <a:p>
            <a:pPr algn="ctr" indent="0" marL="0">
              <a:buNone/>
            </a:pPr>
            <a:r>
              <a:rPr lang="en-US" sz="1200" dirty="0">
                <a:solidFill>
                  <a:srgbClr val="374151"/>
                </a:solidFill>
                <a:latin typeface="Inter" pitchFamily="34" charset="0"/>
                <a:ea typeface="Inter" pitchFamily="34" charset="-122"/>
                <a:cs typeface="Inter" pitchFamily="34" charset="-120"/>
              </a:rPr>
              <a:t>基础设施层与应用层</a:t>
            </a:r>
            <a:endParaRPr lang="en-US" sz="1200" dirty="0"/>
          </a:p>
        </p:txBody>
      </p:sp>
      <p:sp>
        <p:nvSpPr>
          <p:cNvPr id="26" name="Text 18"/>
          <p:cNvSpPr txBox="1"/>
          <p:nvPr/>
        </p:nvSpPr>
        <p:spPr>
          <a:xfrm>
            <a:off x="8496605" y="3838651"/>
            <a:ext cx="1495958" cy="191110"/>
          </a:xfrm>
          <a:prstGeom prst="rect">
            <a:avLst/>
          </a:prstGeom>
          <a:noFill/>
          <a:ln/>
        </p:spPr>
        <p:txBody>
          <a:bodyPr wrap="square" lIns="0" tIns="0" rIns="0" bIns="0" rtlCol="0" anchor="ctr"/>
          <a:lstStyle/>
          <a:p>
            <a:pPr algn="ctr" indent="0" marL="0">
              <a:buNone/>
            </a:pPr>
            <a:r>
              <a:rPr lang="en-US" sz="1200" dirty="0">
                <a:solidFill>
                  <a:srgbClr val="374151"/>
                </a:solidFill>
                <a:latin typeface="Inter" pitchFamily="34" charset="0"/>
                <a:ea typeface="Inter" pitchFamily="34" charset="-122"/>
                <a:cs typeface="Inter" pitchFamily="34" charset="-120"/>
              </a:rPr>
              <a:t>创新并行，价值倍增</a:t>
            </a:r>
            <a:endParaRPr lang="en-US" sz="1200" dirty="0"/>
          </a:p>
        </p:txBody>
      </p:sp>
      <p:sp>
        <p:nvSpPr>
          <p:cNvPr id="27" name="Shape 19"/>
          <p:cNvSpPr/>
          <p:nvPr/>
        </p:nvSpPr>
        <p:spPr>
          <a:xfrm>
            <a:off x="8419795" y="4200754"/>
            <a:ext cx="1533449" cy="457200"/>
          </a:xfrm>
          <a:prstGeom prst="roundRect">
            <a:avLst>
              <a:gd name="adj" fmla="val 33333"/>
            </a:avLst>
          </a:prstGeom>
          <a:solidFill>
            <a:srgbClr val="2563EB"/>
          </a:solidFill>
          <a:ln/>
        </p:spPr>
      </p:sp>
      <p:sp>
        <p:nvSpPr>
          <p:cNvPr id="28" name="Text 20"/>
          <p:cNvSpPr txBox="1"/>
          <p:nvPr/>
        </p:nvSpPr>
        <p:spPr>
          <a:xfrm>
            <a:off x="8648395" y="4334256"/>
            <a:ext cx="1191463" cy="191110"/>
          </a:xfrm>
          <a:prstGeom prst="rect">
            <a:avLst/>
          </a:prstGeom>
          <a:noFill/>
          <a:ln/>
        </p:spPr>
        <p:txBody>
          <a:bodyPr wrap="square" lIns="0" tIns="0" rIns="0" bIns="0" rtlCol="0" anchor="ctr"/>
          <a:lstStyle/>
          <a:p>
            <a:pPr algn="ctr" indent="0" marL="0">
              <a:buNone/>
            </a:pPr>
            <a:r>
              <a:rPr lang="en-US" sz="1200" dirty="0">
                <a:solidFill>
                  <a:srgbClr val="FFFFFF"/>
                </a:solidFill>
                <a:latin typeface="Inter" pitchFamily="34" charset="0"/>
                <a:ea typeface="Inter" pitchFamily="34" charset="-122"/>
                <a:cs typeface="Inter" pitchFamily="34" charset="-120"/>
              </a:rPr>
              <a:t>掌握核心竞争力</a:t>
            </a:r>
            <a:endParaRPr lang="en-US" sz="1200" dirty="0"/>
          </a:p>
        </p:txBody>
      </p:sp>
      <p:sp>
        <p:nvSpPr>
          <p:cNvPr id="29" name="Shape 21"/>
          <p:cNvSpPr/>
          <p:nvPr/>
        </p:nvSpPr>
        <p:spPr>
          <a:xfrm>
            <a:off x="1067105" y="5572354"/>
            <a:ext cx="10058400" cy="952805"/>
          </a:xfrm>
          <a:prstGeom prst="roundRect">
            <a:avLst>
              <a:gd name="adj" fmla="val 7678"/>
            </a:avLst>
          </a:prstGeom>
          <a:solidFill>
            <a:srgbClr val="FFFFFF">
              <a:alpha val="85000"/>
            </a:srgbClr>
          </a:solidFill>
          <a:ln/>
        </p:spPr>
      </p:sp>
      <p:pic>
        <p:nvPicPr>
          <p:cNvPr id="30" name="Image 6" descr="preencoded.png">    </p:cNvPr>
          <p:cNvPicPr>
            <a:picLocks noChangeAspect="1"/>
          </p:cNvPicPr>
          <p:nvPr/>
        </p:nvPicPr>
        <p:blipFill>
          <a:blip r:embed="rId7"/>
          <a:srcRect l="-57" r="-57" t="0" b="0"/>
          <a:stretch/>
        </p:blipFill>
        <p:spPr>
          <a:xfrm>
            <a:off x="1218895" y="5934456"/>
            <a:ext cx="200254" cy="228600"/>
          </a:xfrm>
          <a:prstGeom prst="rect">
            <a:avLst/>
          </a:prstGeom>
        </p:spPr>
      </p:pic>
      <p:sp>
        <p:nvSpPr>
          <p:cNvPr id="31" name="Text 22"/>
          <p:cNvSpPr txBox="1"/>
          <p:nvPr/>
        </p:nvSpPr>
        <p:spPr>
          <a:xfrm>
            <a:off x="1571854" y="5743346"/>
            <a:ext cx="7342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技术展望</a:t>
            </a:r>
            <a:endParaRPr lang="en-US" sz="1200" dirty="0"/>
          </a:p>
        </p:txBody>
      </p:sp>
      <p:sp>
        <p:nvSpPr>
          <p:cNvPr id="32" name="Text 23"/>
          <p:cNvSpPr txBox="1"/>
          <p:nvPr/>
        </p:nvSpPr>
        <p:spPr>
          <a:xfrm>
            <a:off x="1571854" y="6001207"/>
            <a:ext cx="9453982"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Agentic AI是计算平台变革的关键一步，企业与创业者的核心竞争力将建立在对基础设施与工具链的深刻理解上。 洞察技术趋势，构建差异化竞争力，占据未来AI应用生态的制高点。</a:t>
            </a:r>
            <a:endParaRPr lang="en-US" sz="1000" dirty="0"/>
          </a:p>
        </p:txBody>
      </p:sp>
      <p:sp>
        <p:nvSpPr>
          <p:cNvPr id="33" name="Text 24"/>
          <p:cNvSpPr txBox="1"/>
          <p:nvPr/>
        </p:nvSpPr>
        <p:spPr>
          <a:xfrm>
            <a:off x="1218895" y="685800"/>
            <a:ext cx="4582058" cy="419710"/>
          </a:xfrm>
          <a:prstGeom prst="rect">
            <a:avLst/>
          </a:prstGeom>
          <a:noFill/>
          <a:ln/>
        </p:spPr>
        <p:txBody>
          <a:bodyPr wrap="square" lIns="0" tIns="0" rIns="0" bIns="0" rtlCol="0" anchor="ctr"/>
          <a:lstStyle/>
          <a:p>
            <a:pPr algn="l" indent="0" marL="0">
              <a:buNone/>
            </a:pPr>
            <a:r>
              <a:rPr lang="en-US" sz="2700" b="1" dirty="0">
                <a:solidFill>
                  <a:srgbClr val="1E40AF"/>
                </a:solidFill>
                <a:latin typeface="Inter" pitchFamily="34" charset="0"/>
                <a:ea typeface="Inter" pitchFamily="34" charset="-122"/>
                <a:cs typeface="Inter" pitchFamily="34" charset="-120"/>
              </a:rPr>
              <a:t>Key Takeaways - 核心要点</a:t>
            </a:r>
            <a:endParaRPr lang="en-US" sz="2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1067105" y="457200"/>
            <a:ext cx="10058400" cy="942746"/>
          </a:xfrm>
          <a:prstGeom prst="roundRect">
            <a:avLst>
              <a:gd name="adj" fmla="val 7838"/>
            </a:avLst>
          </a:prstGeom>
          <a:solidFill>
            <a:srgbClr val="FFFFFF">
              <a:alpha val="85000"/>
            </a:srgbClr>
          </a:solidFill>
          <a:ln/>
        </p:spPr>
      </p:sp>
      <p:sp>
        <p:nvSpPr>
          <p:cNvPr id="4" name="Shape 1"/>
          <p:cNvSpPr/>
          <p:nvPr/>
        </p:nvSpPr>
        <p:spPr>
          <a:xfrm>
            <a:off x="1162202" y="972007"/>
            <a:ext cx="571500" cy="28346"/>
          </a:xfrm>
          <a:prstGeom prst="rect">
            <a:avLst/>
          </a:prstGeom>
          <a:solidFill>
            <a:srgbClr val="2563EB"/>
          </a:solidFill>
          <a:ln/>
        </p:spPr>
      </p:sp>
      <p:sp>
        <p:nvSpPr>
          <p:cNvPr id="5" name="Text 2"/>
          <p:cNvSpPr txBox="1"/>
          <p:nvPr/>
        </p:nvSpPr>
        <p:spPr>
          <a:xfrm>
            <a:off x="1162202" y="1123798"/>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人工智能系统演进的三个关键阶段与技术范式对比分析</a:t>
            </a:r>
            <a:endParaRPr lang="en-US" sz="1000" dirty="0"/>
          </a:p>
        </p:txBody>
      </p:sp>
      <p:sp>
        <p:nvSpPr>
          <p:cNvPr id="6" name="Shape 3"/>
          <p:cNvSpPr/>
          <p:nvPr/>
        </p:nvSpPr>
        <p:spPr>
          <a:xfrm>
            <a:off x="1067105" y="1552651"/>
            <a:ext cx="10058400" cy="990295"/>
          </a:xfrm>
          <a:prstGeom prst="roundRect">
            <a:avLst>
              <a:gd name="adj" fmla="val 7103"/>
            </a:avLst>
          </a:prstGeom>
          <a:solidFill>
            <a:srgbClr val="FFFFFF">
              <a:alpha val="85000"/>
            </a:srgbClr>
          </a:solidFill>
          <a:ln/>
        </p:spPr>
      </p:sp>
      <p:sp>
        <p:nvSpPr>
          <p:cNvPr id="7" name="Shape 4"/>
          <p:cNvSpPr/>
          <p:nvPr/>
        </p:nvSpPr>
        <p:spPr>
          <a:xfrm>
            <a:off x="1162202" y="1647749"/>
            <a:ext cx="3161995" cy="800100"/>
          </a:xfrm>
          <a:prstGeom prst="roundRect">
            <a:avLst>
              <a:gd name="adj" fmla="val 10884"/>
            </a:avLst>
          </a:prstGeom>
          <a:solidFill>
            <a:srgbClr val="EEF2FF"/>
          </a:solidFill>
          <a:ln/>
        </p:spPr>
      </p:sp>
      <p:pic>
        <p:nvPicPr>
          <p:cNvPr id="8" name="Image 1" descr="preencoded.png">    </p:cNvPr>
          <p:cNvPicPr>
            <a:picLocks noChangeAspect="1"/>
          </p:cNvPicPr>
          <p:nvPr/>
        </p:nvPicPr>
        <p:blipFill>
          <a:blip r:embed="rId2"/>
          <a:srcRect l="0" r="0" t="0" b="0"/>
          <a:stretch/>
        </p:blipFill>
        <p:spPr>
          <a:xfrm>
            <a:off x="2624328" y="1723644"/>
            <a:ext cx="237744" cy="190195"/>
          </a:xfrm>
          <a:prstGeom prst="rect">
            <a:avLst/>
          </a:prstGeom>
        </p:spPr>
      </p:pic>
      <p:sp>
        <p:nvSpPr>
          <p:cNvPr id="9" name="Text 5"/>
          <p:cNvSpPr txBox="1"/>
          <p:nvPr/>
        </p:nvSpPr>
        <p:spPr>
          <a:xfrm>
            <a:off x="2270455" y="2005279"/>
            <a:ext cx="1067105" cy="191110"/>
          </a:xfrm>
          <a:prstGeom prst="rect">
            <a:avLst/>
          </a:prstGeom>
          <a:noFill/>
          <a:ln/>
        </p:spPr>
        <p:txBody>
          <a:bodyPr wrap="square" lIns="0" tIns="0" rIns="0" bIns="0" rtlCol="0" anchor="ctr"/>
          <a:lstStyle/>
          <a:p>
            <a:pPr algn="ctr" indent="0" marL="0">
              <a:buNone/>
            </a:pPr>
            <a:r>
              <a:rPr lang="en-US" sz="1200" b="1" dirty="0">
                <a:solidFill>
                  <a:srgbClr val="4338CA"/>
                </a:solidFill>
                <a:latin typeface="Inter" pitchFamily="34" charset="0"/>
                <a:ea typeface="Inter" pitchFamily="34" charset="-122"/>
                <a:cs typeface="Inter" pitchFamily="34" charset="-120"/>
              </a:rPr>
              <a:t>LLM ChatBot</a:t>
            </a:r>
            <a:endParaRPr lang="en-US" sz="1200" dirty="0"/>
          </a:p>
        </p:txBody>
      </p:sp>
      <p:sp>
        <p:nvSpPr>
          <p:cNvPr id="10" name="Text 6"/>
          <p:cNvSpPr txBox="1"/>
          <p:nvPr/>
        </p:nvSpPr>
        <p:spPr>
          <a:xfrm>
            <a:off x="2456993" y="2214677"/>
            <a:ext cx="6675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对话式交互</a:t>
            </a:r>
            <a:endParaRPr lang="en-US" sz="900" dirty="0"/>
          </a:p>
        </p:txBody>
      </p:sp>
      <p:sp>
        <p:nvSpPr>
          <p:cNvPr id="11" name="Text 7"/>
          <p:cNvSpPr txBox="1"/>
          <p:nvPr/>
        </p:nvSpPr>
        <p:spPr>
          <a:xfrm>
            <a:off x="4324198" y="1931213"/>
            <a:ext cx="333756" cy="228600"/>
          </a:xfrm>
          <a:prstGeom prst="rect">
            <a:avLst/>
          </a:prstGeom>
          <a:noFill/>
          <a:ln/>
        </p:spPr>
        <p:txBody>
          <a:bodyPr wrap="square" lIns="0" tIns="0" rIns="0" bIns="0" rtlCol="0" anchor="ctr"/>
          <a:lstStyle/>
          <a:p>
            <a:pPr algn="l" indent="0" marL="0">
              <a:buNone/>
            </a:pPr>
            <a:r>
              <a:rPr lang="en-US" sz="1500" dirty="0">
                <a:solidFill>
                  <a:srgbClr val="3B82F6"/>
                </a:solidFill>
                <a:latin typeface="Inter" pitchFamily="34" charset="0"/>
                <a:ea typeface="Inter" pitchFamily="34" charset="-122"/>
                <a:cs typeface="Inter" pitchFamily="34" charset="-120"/>
              </a:rPr>
              <a:t>→</a:t>
            </a:r>
            <a:endParaRPr lang="en-US" sz="1500" dirty="0"/>
          </a:p>
        </p:txBody>
      </p:sp>
      <p:sp>
        <p:nvSpPr>
          <p:cNvPr id="12" name="Shape 8"/>
          <p:cNvSpPr/>
          <p:nvPr/>
        </p:nvSpPr>
        <p:spPr>
          <a:xfrm>
            <a:off x="4515307" y="1647749"/>
            <a:ext cx="3161995" cy="800100"/>
          </a:xfrm>
          <a:prstGeom prst="roundRect">
            <a:avLst>
              <a:gd name="adj" fmla="val 10884"/>
            </a:avLst>
          </a:prstGeom>
          <a:solidFill>
            <a:srgbClr val="F5F3FF"/>
          </a:solidFill>
          <a:ln/>
        </p:spPr>
      </p:sp>
      <p:pic>
        <p:nvPicPr>
          <p:cNvPr id="13" name="Image 2" descr="preencoded.png">    </p:cNvPr>
          <p:cNvPicPr>
            <a:picLocks noChangeAspect="1"/>
          </p:cNvPicPr>
          <p:nvPr/>
        </p:nvPicPr>
        <p:blipFill>
          <a:blip r:embed="rId3"/>
          <a:srcRect l="-1282" r="-1282" t="0" b="0"/>
          <a:stretch/>
        </p:blipFill>
        <p:spPr>
          <a:xfrm>
            <a:off x="5986577" y="1723644"/>
            <a:ext cx="219456" cy="190195"/>
          </a:xfrm>
          <a:prstGeom prst="rect">
            <a:avLst/>
          </a:prstGeom>
        </p:spPr>
      </p:pic>
      <p:sp>
        <p:nvSpPr>
          <p:cNvPr id="14" name="Text 9"/>
          <p:cNvSpPr txBox="1"/>
          <p:nvPr/>
        </p:nvSpPr>
        <p:spPr>
          <a:xfrm>
            <a:off x="5536692" y="2005279"/>
            <a:ext cx="1239012" cy="191110"/>
          </a:xfrm>
          <a:prstGeom prst="rect">
            <a:avLst/>
          </a:prstGeom>
          <a:noFill/>
          <a:ln/>
        </p:spPr>
        <p:txBody>
          <a:bodyPr wrap="square" lIns="0" tIns="0" rIns="0" bIns="0" rtlCol="0" anchor="ctr"/>
          <a:lstStyle/>
          <a:p>
            <a:pPr algn="ctr" indent="0" marL="0">
              <a:buNone/>
            </a:pPr>
            <a:r>
              <a:rPr lang="en-US" sz="1200" b="1" dirty="0">
                <a:solidFill>
                  <a:srgbClr val="6D28D9"/>
                </a:solidFill>
                <a:latin typeface="Inter" pitchFamily="34" charset="0"/>
                <a:ea typeface="Inter" pitchFamily="34" charset="-122"/>
                <a:cs typeface="Inter" pitchFamily="34" charset="-120"/>
              </a:rPr>
              <a:t>LLM+Workflow</a:t>
            </a:r>
            <a:endParaRPr lang="en-US" sz="1200" dirty="0"/>
          </a:p>
        </p:txBody>
      </p:sp>
      <p:sp>
        <p:nvSpPr>
          <p:cNvPr id="15" name="Text 10"/>
          <p:cNvSpPr txBox="1"/>
          <p:nvPr/>
        </p:nvSpPr>
        <p:spPr>
          <a:xfrm>
            <a:off x="5810098" y="2214677"/>
            <a:ext cx="6675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流程自动化</a:t>
            </a:r>
            <a:endParaRPr lang="en-US" sz="900" dirty="0"/>
          </a:p>
        </p:txBody>
      </p:sp>
      <p:sp>
        <p:nvSpPr>
          <p:cNvPr id="16" name="Text 11"/>
          <p:cNvSpPr txBox="1"/>
          <p:nvPr/>
        </p:nvSpPr>
        <p:spPr>
          <a:xfrm>
            <a:off x="7677302" y="1931213"/>
            <a:ext cx="333756" cy="228600"/>
          </a:xfrm>
          <a:prstGeom prst="rect">
            <a:avLst/>
          </a:prstGeom>
          <a:noFill/>
          <a:ln/>
        </p:spPr>
        <p:txBody>
          <a:bodyPr wrap="square" lIns="0" tIns="0" rIns="0" bIns="0" rtlCol="0" anchor="ctr"/>
          <a:lstStyle/>
          <a:p>
            <a:pPr algn="l" indent="0" marL="0">
              <a:buNone/>
            </a:pPr>
            <a:r>
              <a:rPr lang="en-US" sz="1500" dirty="0">
                <a:solidFill>
                  <a:srgbClr val="3B82F6"/>
                </a:solidFill>
                <a:latin typeface="Inter" pitchFamily="34" charset="0"/>
                <a:ea typeface="Inter" pitchFamily="34" charset="-122"/>
                <a:cs typeface="Inter" pitchFamily="34" charset="-120"/>
              </a:rPr>
              <a:t>→</a:t>
            </a:r>
            <a:endParaRPr lang="en-US" sz="1500" dirty="0"/>
          </a:p>
        </p:txBody>
      </p:sp>
      <p:sp>
        <p:nvSpPr>
          <p:cNvPr id="17" name="Shape 12"/>
          <p:cNvSpPr/>
          <p:nvPr/>
        </p:nvSpPr>
        <p:spPr>
          <a:xfrm>
            <a:off x="7867498" y="1647749"/>
            <a:ext cx="3161995" cy="800100"/>
          </a:xfrm>
          <a:prstGeom prst="roundRect">
            <a:avLst>
              <a:gd name="adj" fmla="val 10884"/>
            </a:avLst>
          </a:prstGeom>
          <a:solidFill>
            <a:srgbClr val="FDF2F8"/>
          </a:solidFill>
          <a:ln/>
        </p:spPr>
      </p:sp>
      <p:pic>
        <p:nvPicPr>
          <p:cNvPr id="18" name="Image 3" descr="preencoded.png">    </p:cNvPr>
          <p:cNvPicPr>
            <a:picLocks noChangeAspect="1"/>
          </p:cNvPicPr>
          <p:nvPr/>
        </p:nvPicPr>
        <p:blipFill>
          <a:blip r:embed="rId4"/>
          <a:srcRect l="0" r="0" t="0" b="0"/>
          <a:stretch/>
        </p:blipFill>
        <p:spPr>
          <a:xfrm>
            <a:off x="9353398" y="1723644"/>
            <a:ext cx="190195" cy="190195"/>
          </a:xfrm>
          <a:prstGeom prst="rect">
            <a:avLst/>
          </a:prstGeom>
        </p:spPr>
      </p:pic>
      <p:sp>
        <p:nvSpPr>
          <p:cNvPr id="19" name="Text 13"/>
          <p:cNvSpPr txBox="1"/>
          <p:nvPr/>
        </p:nvSpPr>
        <p:spPr>
          <a:xfrm>
            <a:off x="9068105" y="2005279"/>
            <a:ext cx="876910" cy="191110"/>
          </a:xfrm>
          <a:prstGeom prst="rect">
            <a:avLst/>
          </a:prstGeom>
          <a:noFill/>
          <a:ln/>
        </p:spPr>
        <p:txBody>
          <a:bodyPr wrap="square" lIns="0" tIns="0" rIns="0" bIns="0" rtlCol="0" anchor="ctr"/>
          <a:lstStyle/>
          <a:p>
            <a:pPr algn="ctr" indent="0" marL="0">
              <a:buNone/>
            </a:pPr>
            <a:r>
              <a:rPr lang="en-US" sz="1200" b="1" dirty="0">
                <a:solidFill>
                  <a:srgbClr val="BE185D"/>
                </a:solidFill>
                <a:latin typeface="Inter" pitchFamily="34" charset="0"/>
                <a:ea typeface="Inter" pitchFamily="34" charset="-122"/>
                <a:cs typeface="Inter" pitchFamily="34" charset="-120"/>
              </a:rPr>
              <a:t>Agentic AI</a:t>
            </a:r>
            <a:endParaRPr lang="en-US" sz="1200" dirty="0"/>
          </a:p>
        </p:txBody>
      </p:sp>
      <p:sp>
        <p:nvSpPr>
          <p:cNvPr id="20" name="Text 14"/>
          <p:cNvSpPr txBox="1"/>
          <p:nvPr/>
        </p:nvSpPr>
        <p:spPr>
          <a:xfrm>
            <a:off x="9163202" y="2214677"/>
            <a:ext cx="6675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自主智能体</a:t>
            </a:r>
            <a:endParaRPr lang="en-US" sz="900" dirty="0"/>
          </a:p>
        </p:txBody>
      </p:sp>
      <p:sp>
        <p:nvSpPr>
          <p:cNvPr id="21" name="Shape 15"/>
          <p:cNvSpPr/>
          <p:nvPr/>
        </p:nvSpPr>
        <p:spPr>
          <a:xfrm>
            <a:off x="1067105" y="2766974"/>
            <a:ext cx="3258007" cy="1752905"/>
          </a:xfrm>
          <a:prstGeom prst="rect">
            <a:avLst/>
          </a:prstGeom>
          <a:solidFill>
            <a:srgbClr val="FFFFFF">
              <a:alpha val="85000"/>
            </a:srgbClr>
          </a:solidFill>
          <a:ln/>
        </p:spPr>
      </p:sp>
      <p:sp>
        <p:nvSpPr>
          <p:cNvPr id="22" name="Shape 16"/>
          <p:cNvSpPr/>
          <p:nvPr/>
        </p:nvSpPr>
        <p:spPr>
          <a:xfrm>
            <a:off x="1067105" y="2766974"/>
            <a:ext cx="28346" cy="1752905"/>
          </a:xfrm>
          <a:prstGeom prst="rect">
            <a:avLst/>
          </a:prstGeom>
          <a:solidFill>
            <a:srgbClr val="6366F1"/>
          </a:solidFill>
          <a:ln/>
        </p:spPr>
      </p:sp>
      <p:sp>
        <p:nvSpPr>
          <p:cNvPr id="23" name="Text 17"/>
          <p:cNvSpPr txBox="1"/>
          <p:nvPr/>
        </p:nvSpPr>
        <p:spPr>
          <a:xfrm>
            <a:off x="1209751" y="2872130"/>
            <a:ext cx="929030" cy="162763"/>
          </a:xfrm>
          <a:prstGeom prst="rect">
            <a:avLst/>
          </a:prstGeom>
          <a:noFill/>
          <a:ln/>
        </p:spPr>
        <p:txBody>
          <a:bodyPr wrap="square" lIns="0" tIns="0" rIns="0" bIns="0" rtlCol="0" anchor="ctr"/>
          <a:lstStyle/>
          <a:p>
            <a:pPr algn="l" indent="0" marL="0">
              <a:buNone/>
            </a:pPr>
            <a:r>
              <a:rPr lang="en-US" sz="1000" b="1" dirty="0">
                <a:solidFill>
                  <a:srgbClr val="4338CA"/>
                </a:solidFill>
                <a:latin typeface="Inter" pitchFamily="34" charset="0"/>
                <a:ea typeface="Inter" pitchFamily="34" charset="-122"/>
                <a:cs typeface="Inter" pitchFamily="34" charset="-120"/>
              </a:rPr>
              <a:t>LLM ChatBot</a:t>
            </a:r>
            <a:endParaRPr lang="en-US" sz="1000" dirty="0"/>
          </a:p>
        </p:txBody>
      </p:sp>
      <p:sp>
        <p:nvSpPr>
          <p:cNvPr id="24" name="Text 18"/>
          <p:cNvSpPr txBox="1"/>
          <p:nvPr/>
        </p:nvSpPr>
        <p:spPr>
          <a:xfrm>
            <a:off x="1209751" y="3129077"/>
            <a:ext cx="276240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核心特征：单轮/多轮对话，基于预训练文本生成能力</a:t>
            </a:r>
            <a:endParaRPr lang="en-US" sz="900" dirty="0"/>
          </a:p>
        </p:txBody>
      </p:sp>
      <p:sp>
        <p:nvSpPr>
          <p:cNvPr id="25" name="Text 19"/>
          <p:cNvSpPr txBox="1"/>
          <p:nvPr/>
        </p:nvSpPr>
        <p:spPr>
          <a:xfrm>
            <a:off x="1209751" y="3357677"/>
            <a:ext cx="2505456"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自动化程度：低（1/5）- 被动回应，需人工指令</a:t>
            </a:r>
            <a:endParaRPr lang="en-US" sz="900" dirty="0"/>
          </a:p>
        </p:txBody>
      </p:sp>
      <p:sp>
        <p:nvSpPr>
          <p:cNvPr id="26" name="Text 20"/>
          <p:cNvSpPr txBox="1"/>
          <p:nvPr/>
        </p:nvSpPr>
        <p:spPr>
          <a:xfrm>
            <a:off x="1209751" y="3586277"/>
            <a:ext cx="24387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技术架构：单一LLM + 提示词工程 + RAG技术</a:t>
            </a:r>
            <a:endParaRPr lang="en-US" sz="900" dirty="0"/>
          </a:p>
        </p:txBody>
      </p:sp>
      <p:sp>
        <p:nvSpPr>
          <p:cNvPr id="27" name="Text 21"/>
          <p:cNvSpPr txBox="1"/>
          <p:nvPr/>
        </p:nvSpPr>
        <p:spPr>
          <a:xfrm>
            <a:off x="1209751" y="3814877"/>
            <a:ext cx="2267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应用场景：客服问答、内容创作、知识获取</a:t>
            </a:r>
            <a:endParaRPr lang="en-US" sz="900" dirty="0"/>
          </a:p>
        </p:txBody>
      </p:sp>
      <p:sp>
        <p:nvSpPr>
          <p:cNvPr id="28" name="Text 22"/>
          <p:cNvSpPr txBox="1"/>
          <p:nvPr/>
        </p:nvSpPr>
        <p:spPr>
          <a:xfrm>
            <a:off x="1209751" y="4043477"/>
            <a:ext cx="29434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典型产品：Claude Code、ChatGPT、Genspark、Kimi</a:t>
            </a:r>
            <a:endParaRPr lang="en-US" sz="900" dirty="0"/>
          </a:p>
        </p:txBody>
      </p:sp>
      <p:sp>
        <p:nvSpPr>
          <p:cNvPr id="29" name="Text 23"/>
          <p:cNvSpPr txBox="1"/>
          <p:nvPr/>
        </p:nvSpPr>
        <p:spPr>
          <a:xfrm>
            <a:off x="1209751" y="4272077"/>
            <a:ext cx="27249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技术局限：缺乏持续性目标导向，难以执行复杂任务</a:t>
            </a:r>
            <a:endParaRPr lang="en-US" sz="900" dirty="0"/>
          </a:p>
        </p:txBody>
      </p:sp>
      <p:sp>
        <p:nvSpPr>
          <p:cNvPr id="30" name="Shape 24"/>
          <p:cNvSpPr/>
          <p:nvPr/>
        </p:nvSpPr>
        <p:spPr>
          <a:xfrm>
            <a:off x="4470502" y="2766974"/>
            <a:ext cx="3258007" cy="1752905"/>
          </a:xfrm>
          <a:prstGeom prst="rect">
            <a:avLst/>
          </a:prstGeom>
          <a:solidFill>
            <a:srgbClr val="FFFFFF">
              <a:alpha val="85000"/>
            </a:srgbClr>
          </a:solidFill>
          <a:ln/>
        </p:spPr>
      </p:sp>
      <p:sp>
        <p:nvSpPr>
          <p:cNvPr id="31" name="Shape 25"/>
          <p:cNvSpPr/>
          <p:nvPr/>
        </p:nvSpPr>
        <p:spPr>
          <a:xfrm>
            <a:off x="4470502" y="2766974"/>
            <a:ext cx="28346" cy="1752905"/>
          </a:xfrm>
          <a:prstGeom prst="rect">
            <a:avLst/>
          </a:prstGeom>
          <a:solidFill>
            <a:srgbClr val="8B5CF6"/>
          </a:solidFill>
          <a:ln/>
        </p:spPr>
      </p:sp>
      <p:sp>
        <p:nvSpPr>
          <p:cNvPr id="32" name="Text 26"/>
          <p:cNvSpPr txBox="1"/>
          <p:nvPr/>
        </p:nvSpPr>
        <p:spPr>
          <a:xfrm>
            <a:off x="4613148" y="2872130"/>
            <a:ext cx="1081735" cy="162763"/>
          </a:xfrm>
          <a:prstGeom prst="rect">
            <a:avLst/>
          </a:prstGeom>
          <a:noFill/>
          <a:ln/>
        </p:spPr>
        <p:txBody>
          <a:bodyPr wrap="square" lIns="0" tIns="0" rIns="0" bIns="0" rtlCol="0" anchor="ctr"/>
          <a:lstStyle/>
          <a:p>
            <a:pPr algn="l" indent="0" marL="0">
              <a:buNone/>
            </a:pPr>
            <a:r>
              <a:rPr lang="en-US" sz="1000" b="1" dirty="0">
                <a:solidFill>
                  <a:srgbClr val="6D28D9"/>
                </a:solidFill>
                <a:latin typeface="Inter" pitchFamily="34" charset="0"/>
                <a:ea typeface="Inter" pitchFamily="34" charset="-122"/>
                <a:cs typeface="Inter" pitchFamily="34" charset="-120"/>
              </a:rPr>
              <a:t>LLM+Workflow</a:t>
            </a:r>
            <a:endParaRPr lang="en-US" sz="1000" dirty="0"/>
          </a:p>
        </p:txBody>
      </p:sp>
      <p:sp>
        <p:nvSpPr>
          <p:cNvPr id="33" name="Text 27"/>
          <p:cNvSpPr txBox="1"/>
          <p:nvPr/>
        </p:nvSpPr>
        <p:spPr>
          <a:xfrm>
            <a:off x="4613148" y="3129077"/>
            <a:ext cx="2610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核心特征：预定义工作流，LLM作为流程节点执行</a:t>
            </a:r>
            <a:endParaRPr lang="en-US" sz="900" dirty="0"/>
          </a:p>
        </p:txBody>
      </p:sp>
      <p:sp>
        <p:nvSpPr>
          <p:cNvPr id="34" name="Text 28"/>
          <p:cNvSpPr txBox="1"/>
          <p:nvPr/>
        </p:nvSpPr>
        <p:spPr>
          <a:xfrm>
            <a:off x="4613148" y="3357677"/>
            <a:ext cx="2181758"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自动化程度：中（3/5）- 固定流程自动化</a:t>
            </a:r>
            <a:endParaRPr lang="en-US" sz="900" dirty="0"/>
          </a:p>
        </p:txBody>
      </p:sp>
      <p:sp>
        <p:nvSpPr>
          <p:cNvPr id="35" name="Text 29"/>
          <p:cNvSpPr txBox="1"/>
          <p:nvPr/>
        </p:nvSpPr>
        <p:spPr>
          <a:xfrm>
            <a:off x="4613148" y="3586277"/>
            <a:ext cx="220096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技术架构：LLM + 工作流编排 + 函数调用</a:t>
            </a:r>
            <a:endParaRPr lang="en-US" sz="900" dirty="0"/>
          </a:p>
        </p:txBody>
      </p:sp>
      <p:sp>
        <p:nvSpPr>
          <p:cNvPr id="36" name="Text 30"/>
          <p:cNvSpPr txBox="1"/>
          <p:nvPr/>
        </p:nvSpPr>
        <p:spPr>
          <a:xfrm>
            <a:off x="4613148" y="3814877"/>
            <a:ext cx="23820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应用场景：业务流程自动化、结构化任务处理</a:t>
            </a:r>
            <a:endParaRPr lang="en-US" sz="900" dirty="0"/>
          </a:p>
        </p:txBody>
      </p:sp>
      <p:sp>
        <p:nvSpPr>
          <p:cNvPr id="37" name="Text 31"/>
          <p:cNvSpPr txBox="1"/>
          <p:nvPr/>
        </p:nvSpPr>
        <p:spPr>
          <a:xfrm>
            <a:off x="4613148" y="4043477"/>
            <a:ext cx="23820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典型产品：Zapier AI、Microsoft Flow、n8n</a:t>
            </a:r>
            <a:endParaRPr lang="en-US" sz="900" dirty="0"/>
          </a:p>
        </p:txBody>
      </p:sp>
      <p:sp>
        <p:nvSpPr>
          <p:cNvPr id="38" name="Text 32"/>
          <p:cNvSpPr txBox="1"/>
          <p:nvPr/>
        </p:nvSpPr>
        <p:spPr>
          <a:xfrm>
            <a:off x="4613148" y="4272077"/>
            <a:ext cx="27249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技术局限：流程固定，灵活性低，难以处理突发场景</a:t>
            </a:r>
            <a:endParaRPr lang="en-US" sz="900" dirty="0"/>
          </a:p>
        </p:txBody>
      </p:sp>
      <p:sp>
        <p:nvSpPr>
          <p:cNvPr id="39" name="Shape 33"/>
          <p:cNvSpPr/>
          <p:nvPr/>
        </p:nvSpPr>
        <p:spPr>
          <a:xfrm>
            <a:off x="7873898" y="2766974"/>
            <a:ext cx="3258007" cy="1752905"/>
          </a:xfrm>
          <a:prstGeom prst="rect">
            <a:avLst/>
          </a:prstGeom>
          <a:solidFill>
            <a:srgbClr val="FFFFFF">
              <a:alpha val="85000"/>
            </a:srgbClr>
          </a:solidFill>
          <a:ln/>
        </p:spPr>
      </p:sp>
      <p:sp>
        <p:nvSpPr>
          <p:cNvPr id="40" name="Shape 34"/>
          <p:cNvSpPr/>
          <p:nvPr/>
        </p:nvSpPr>
        <p:spPr>
          <a:xfrm>
            <a:off x="7873898" y="2766974"/>
            <a:ext cx="28346" cy="1752905"/>
          </a:xfrm>
          <a:prstGeom prst="rect">
            <a:avLst/>
          </a:prstGeom>
          <a:solidFill>
            <a:srgbClr val="EC4899"/>
          </a:solidFill>
          <a:ln/>
        </p:spPr>
      </p:sp>
      <p:sp>
        <p:nvSpPr>
          <p:cNvPr id="41" name="Text 35"/>
          <p:cNvSpPr txBox="1"/>
          <p:nvPr/>
        </p:nvSpPr>
        <p:spPr>
          <a:xfrm>
            <a:off x="8016545" y="2872130"/>
            <a:ext cx="767182" cy="162763"/>
          </a:xfrm>
          <a:prstGeom prst="rect">
            <a:avLst/>
          </a:prstGeom>
          <a:noFill/>
          <a:ln/>
        </p:spPr>
        <p:txBody>
          <a:bodyPr wrap="square" lIns="0" tIns="0" rIns="0" bIns="0" rtlCol="0" anchor="ctr"/>
          <a:lstStyle/>
          <a:p>
            <a:pPr algn="l" indent="0" marL="0">
              <a:buNone/>
            </a:pPr>
            <a:r>
              <a:rPr lang="en-US" sz="1000" b="1" dirty="0">
                <a:solidFill>
                  <a:srgbClr val="BE185D"/>
                </a:solidFill>
                <a:latin typeface="Inter" pitchFamily="34" charset="0"/>
                <a:ea typeface="Inter" pitchFamily="34" charset="-122"/>
                <a:cs typeface="Inter" pitchFamily="34" charset="-120"/>
              </a:rPr>
              <a:t>Agentic AI</a:t>
            </a:r>
            <a:endParaRPr lang="en-US" sz="1000" dirty="0"/>
          </a:p>
        </p:txBody>
      </p:sp>
      <p:sp>
        <p:nvSpPr>
          <p:cNvPr id="42" name="Text 36"/>
          <p:cNvSpPr txBox="1"/>
          <p:nvPr/>
        </p:nvSpPr>
        <p:spPr>
          <a:xfrm>
            <a:off x="8016545" y="3129077"/>
            <a:ext cx="2496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核心特征：目标驱动自主行动，环境交互与学习</a:t>
            </a:r>
            <a:endParaRPr lang="en-US" sz="900" dirty="0"/>
          </a:p>
        </p:txBody>
      </p:sp>
      <p:sp>
        <p:nvSpPr>
          <p:cNvPr id="43" name="Text 37"/>
          <p:cNvSpPr txBox="1"/>
          <p:nvPr/>
        </p:nvSpPr>
        <p:spPr>
          <a:xfrm>
            <a:off x="8016545" y="3357677"/>
            <a:ext cx="228600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自动化程度：高（4.5/5）- 自主规划与决策</a:t>
            </a:r>
            <a:endParaRPr lang="en-US" sz="900" dirty="0"/>
          </a:p>
        </p:txBody>
      </p:sp>
      <p:sp>
        <p:nvSpPr>
          <p:cNvPr id="44" name="Text 38"/>
          <p:cNvSpPr txBox="1"/>
          <p:nvPr/>
        </p:nvSpPr>
        <p:spPr>
          <a:xfrm>
            <a:off x="8016545" y="3586277"/>
            <a:ext cx="24862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技术架构：LLM + MCP + 工具使用 + 记忆系统</a:t>
            </a:r>
            <a:endParaRPr lang="en-US" sz="900" dirty="0"/>
          </a:p>
        </p:txBody>
      </p:sp>
      <p:sp>
        <p:nvSpPr>
          <p:cNvPr id="45" name="Text 39"/>
          <p:cNvSpPr txBox="1"/>
          <p:nvPr/>
        </p:nvSpPr>
        <p:spPr>
          <a:xfrm>
            <a:off x="8016545" y="3814877"/>
            <a:ext cx="2496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应用场景：复杂任务代理、软件使用、研究助手</a:t>
            </a:r>
            <a:endParaRPr lang="en-US" sz="900" dirty="0"/>
          </a:p>
        </p:txBody>
      </p:sp>
      <p:sp>
        <p:nvSpPr>
          <p:cNvPr id="46" name="Text 40"/>
          <p:cNvSpPr txBox="1"/>
          <p:nvPr/>
        </p:nvSpPr>
        <p:spPr>
          <a:xfrm>
            <a:off x="8016545" y="4043477"/>
            <a:ext cx="264810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典型产品：Claude Opus、AutoGPT、CogniFlow</a:t>
            </a:r>
            <a:endParaRPr lang="en-US" sz="900" dirty="0"/>
          </a:p>
        </p:txBody>
      </p:sp>
      <p:sp>
        <p:nvSpPr>
          <p:cNvPr id="47" name="Text 41"/>
          <p:cNvSpPr txBox="1"/>
          <p:nvPr/>
        </p:nvSpPr>
        <p:spPr>
          <a:xfrm>
            <a:off x="8016545" y="4272077"/>
            <a:ext cx="2610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技术优势：自主规划、环境交互、持续记忆与学习</a:t>
            </a:r>
            <a:endParaRPr lang="en-US" sz="900" dirty="0"/>
          </a:p>
        </p:txBody>
      </p:sp>
      <p:sp>
        <p:nvSpPr>
          <p:cNvPr id="48" name="Shape 42"/>
          <p:cNvSpPr/>
          <p:nvPr/>
        </p:nvSpPr>
        <p:spPr>
          <a:xfrm>
            <a:off x="1067105" y="4785970"/>
            <a:ext cx="10058400" cy="933602"/>
          </a:xfrm>
          <a:prstGeom prst="roundRect">
            <a:avLst>
              <a:gd name="adj" fmla="val 7995"/>
            </a:avLst>
          </a:prstGeom>
          <a:solidFill>
            <a:srgbClr val="FFFFFF">
              <a:alpha val="85000"/>
            </a:srgbClr>
          </a:solidFill>
          <a:ln w="12700">
            <a:solidFill>
              <a:srgbClr val="E5E7EB"/>
            </a:solidFill>
            <a:prstDash val="solid"/>
          </a:ln>
        </p:spPr>
      </p:sp>
      <p:sp>
        <p:nvSpPr>
          <p:cNvPr id="49" name="Text 43"/>
          <p:cNvSpPr txBox="1"/>
          <p:nvPr/>
        </p:nvSpPr>
        <p:spPr>
          <a:xfrm>
            <a:off x="1171346" y="4891126"/>
            <a:ext cx="1239012" cy="143561"/>
          </a:xfrm>
          <a:prstGeom prst="rect">
            <a:avLst/>
          </a:prstGeom>
          <a:noFill/>
          <a:ln/>
        </p:spPr>
        <p:txBody>
          <a:bodyPr wrap="square" lIns="0" tIns="0" rIns="0" bIns="0" rtlCol="0" anchor="ctr"/>
          <a:lstStyle/>
          <a:p>
            <a:pPr algn="l" indent="0" marL="0">
              <a:buNone/>
            </a:pPr>
            <a:r>
              <a:rPr lang="en-US" sz="900" b="1" dirty="0">
                <a:solidFill>
                  <a:srgbClr val="374151"/>
                </a:solidFill>
                <a:latin typeface="Inter" pitchFamily="34" charset="0"/>
                <a:ea typeface="Inter" pitchFamily="34" charset="-122"/>
                <a:cs typeface="Inter" pitchFamily="34" charset="-120"/>
              </a:rPr>
              <a:t>技术能力与复杂度对比</a:t>
            </a:r>
            <a:endParaRPr lang="en-US" sz="900" dirty="0"/>
          </a:p>
        </p:txBody>
      </p:sp>
      <p:sp>
        <p:nvSpPr>
          <p:cNvPr id="50" name="Text 44"/>
          <p:cNvSpPr txBox="1"/>
          <p:nvPr/>
        </p:nvSpPr>
        <p:spPr>
          <a:xfrm>
            <a:off x="1171346" y="5119726"/>
            <a:ext cx="762610" cy="143561"/>
          </a:xfrm>
          <a:prstGeom prst="rect">
            <a:avLst/>
          </a:prstGeom>
          <a:noFill/>
          <a:ln/>
        </p:spPr>
        <p:txBody>
          <a:bodyPr wrap="square" lIns="0" tIns="0" rIns="0" bIns="0" rtlCol="0" anchor="ctr"/>
          <a:lstStyle/>
          <a:p>
            <a:pPr algn="l" indent="0" marL="0">
              <a:buNone/>
            </a:pPr>
            <a:r>
              <a:rPr lang="en-US" sz="900" dirty="0">
                <a:solidFill>
                  <a:srgbClr val="4F46E5"/>
                </a:solidFill>
                <a:latin typeface="Inter" pitchFamily="34" charset="0"/>
                <a:ea typeface="Inter" pitchFamily="34" charset="-122"/>
                <a:cs typeface="Inter" pitchFamily="34" charset="-120"/>
              </a:rPr>
              <a:t>ChatBot系统</a:t>
            </a:r>
            <a:endParaRPr lang="en-US" sz="900" dirty="0"/>
          </a:p>
        </p:txBody>
      </p:sp>
      <p:sp>
        <p:nvSpPr>
          <p:cNvPr id="51" name="Text 45"/>
          <p:cNvSpPr txBox="1"/>
          <p:nvPr/>
        </p:nvSpPr>
        <p:spPr>
          <a:xfrm>
            <a:off x="1171346" y="5309921"/>
            <a:ext cx="32964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单一交互回合，处理自然语言输入，无真正长期记忆，易实现但能力边界明显</a:t>
            </a:r>
            <a:endParaRPr lang="en-US" sz="900" dirty="0"/>
          </a:p>
        </p:txBody>
      </p:sp>
      <p:sp>
        <p:nvSpPr>
          <p:cNvPr id="52" name="Text 46"/>
          <p:cNvSpPr txBox="1"/>
          <p:nvPr/>
        </p:nvSpPr>
        <p:spPr>
          <a:xfrm>
            <a:off x="4492447" y="5309921"/>
            <a:ext cx="32964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预设流程节点执行，需设计编排规则，结合业务逻辑，灵活性受限于规则设计</a:t>
            </a:r>
            <a:endParaRPr lang="en-US" sz="900" dirty="0"/>
          </a:p>
        </p:txBody>
      </p:sp>
      <p:sp>
        <p:nvSpPr>
          <p:cNvPr id="53" name="Text 47"/>
          <p:cNvSpPr txBox="1"/>
          <p:nvPr/>
        </p:nvSpPr>
        <p:spPr>
          <a:xfrm>
            <a:off x="7813548" y="5309921"/>
            <a:ext cx="321960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目标自主分解与规划，基于OS级调度与控制，需要复杂基础设施支持，系统复杂度大幅提升</a:t>
            </a:r>
            <a:endParaRPr lang="en-US" sz="900" dirty="0"/>
          </a:p>
        </p:txBody>
      </p:sp>
      <p:sp>
        <p:nvSpPr>
          <p:cNvPr id="54" name="Text 48"/>
          <p:cNvSpPr txBox="1"/>
          <p:nvPr/>
        </p:nvSpPr>
        <p:spPr>
          <a:xfrm>
            <a:off x="4492447" y="5119726"/>
            <a:ext cx="667512" cy="143561"/>
          </a:xfrm>
          <a:prstGeom prst="rect">
            <a:avLst/>
          </a:prstGeom>
          <a:noFill/>
          <a:ln/>
        </p:spPr>
        <p:txBody>
          <a:bodyPr wrap="square" lIns="0" tIns="0" rIns="0" bIns="0" rtlCol="0" anchor="ctr"/>
          <a:lstStyle/>
          <a:p>
            <a:pPr algn="l" indent="0" marL="0">
              <a:buNone/>
            </a:pPr>
            <a:r>
              <a:rPr lang="en-US" sz="900" dirty="0">
                <a:solidFill>
                  <a:srgbClr val="7C3AED"/>
                </a:solidFill>
                <a:latin typeface="Inter" pitchFamily="34" charset="0"/>
                <a:ea typeface="Inter" pitchFamily="34" charset="-122"/>
                <a:cs typeface="Inter" pitchFamily="34" charset="-120"/>
              </a:rPr>
              <a:t>工作流系统</a:t>
            </a:r>
            <a:endParaRPr lang="en-US" sz="900" dirty="0"/>
          </a:p>
        </p:txBody>
      </p:sp>
      <p:sp>
        <p:nvSpPr>
          <p:cNvPr id="55" name="Text 49"/>
          <p:cNvSpPr txBox="1"/>
          <p:nvPr/>
        </p:nvSpPr>
        <p:spPr>
          <a:xfrm>
            <a:off x="7813548" y="5119726"/>
            <a:ext cx="667512" cy="143561"/>
          </a:xfrm>
          <a:prstGeom prst="rect">
            <a:avLst/>
          </a:prstGeom>
          <a:noFill/>
          <a:ln/>
        </p:spPr>
        <p:txBody>
          <a:bodyPr wrap="square" lIns="0" tIns="0" rIns="0" bIns="0" rtlCol="0" anchor="ctr"/>
          <a:lstStyle/>
          <a:p>
            <a:pPr algn="l" indent="0" marL="0">
              <a:buNone/>
            </a:pPr>
            <a:r>
              <a:rPr lang="en-US" sz="900" dirty="0">
                <a:solidFill>
                  <a:srgbClr val="DB2777"/>
                </a:solidFill>
                <a:latin typeface="Inter" pitchFamily="34" charset="0"/>
                <a:ea typeface="Inter" pitchFamily="34" charset="-122"/>
                <a:cs typeface="Inter" pitchFamily="34" charset="-120"/>
              </a:rPr>
              <a:t>智能体系统</a:t>
            </a:r>
            <a:endParaRPr lang="en-US" sz="900" dirty="0"/>
          </a:p>
        </p:txBody>
      </p:sp>
      <p:sp>
        <p:nvSpPr>
          <p:cNvPr id="56" name="Shape 50"/>
          <p:cNvSpPr/>
          <p:nvPr/>
        </p:nvSpPr>
        <p:spPr>
          <a:xfrm>
            <a:off x="1067105" y="5872277"/>
            <a:ext cx="10058400" cy="705002"/>
          </a:xfrm>
          <a:prstGeom prst="roundRect">
            <a:avLst>
              <a:gd name="adj" fmla="val 14022"/>
            </a:avLst>
          </a:prstGeom>
          <a:solidFill>
            <a:srgbClr val="FFFFFF">
              <a:alpha val="85000"/>
            </a:srgbClr>
          </a:solidFill>
          <a:ln w="12700">
            <a:solidFill>
              <a:srgbClr val="DBEAFE"/>
            </a:solidFill>
            <a:prstDash val="solid"/>
          </a:ln>
        </p:spPr>
      </p:sp>
      <p:sp>
        <p:nvSpPr>
          <p:cNvPr id="57" name="Text 51"/>
          <p:cNvSpPr txBox="1"/>
          <p:nvPr/>
        </p:nvSpPr>
        <p:spPr>
          <a:xfrm>
            <a:off x="1171346" y="5976518"/>
            <a:ext cx="1124712"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发展趋势与技术方向</a:t>
            </a:r>
            <a:endParaRPr lang="en-US" sz="900" dirty="0"/>
          </a:p>
        </p:txBody>
      </p:sp>
      <p:sp>
        <p:nvSpPr>
          <p:cNvPr id="58" name="Text 52"/>
          <p:cNvSpPr txBox="1"/>
          <p:nvPr/>
        </p:nvSpPr>
        <p:spPr>
          <a:xfrm>
            <a:off x="1171346" y="6167628"/>
            <a:ext cx="9896551"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人工智能系统正从被动响应向主动规划迈进，Agentic AI代表了智能范式升级的关键一步。下一代AI基础设施正围绕着支持智能体自主性、环境交互与记忆管理能力构建，形成全新的技术堆栈与应用范式。关键技术方向包括：Agentic OS、MCP协议、Computer Use与Memory系统。</a:t>
            </a:r>
            <a:endParaRPr lang="en-US" sz="900" dirty="0"/>
          </a:p>
        </p:txBody>
      </p:sp>
      <p:sp>
        <p:nvSpPr>
          <p:cNvPr id="59" name="Text 53"/>
          <p:cNvSpPr txBox="1"/>
          <p:nvPr/>
        </p:nvSpPr>
        <p:spPr>
          <a:xfrm>
            <a:off x="1162202" y="562356"/>
            <a:ext cx="6734556"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智能演进路径：LLM ChatBot → LLM+Workflow → Agentic AI</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sp>
        <p:nvSpPr>
          <p:cNvPr id="3" name="Text 0"/>
          <p:cNvSpPr txBox="1"/>
          <p:nvPr/>
        </p:nvSpPr>
        <p:spPr>
          <a:xfrm>
            <a:off x="1067105" y="466344"/>
            <a:ext cx="2934310"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Agentic AI：复合智能理论</a:t>
            </a:r>
            <a:endParaRPr lang="en-US" sz="1800" dirty="0"/>
          </a:p>
        </p:txBody>
      </p:sp>
      <p:sp>
        <p:nvSpPr>
          <p:cNvPr id="4" name="Shape 1"/>
          <p:cNvSpPr/>
          <p:nvPr/>
        </p:nvSpPr>
        <p:spPr>
          <a:xfrm>
            <a:off x="1067105" y="875995"/>
            <a:ext cx="571500" cy="28346"/>
          </a:xfrm>
          <a:prstGeom prst="rect">
            <a:avLst/>
          </a:prstGeom>
          <a:solidFill>
            <a:srgbClr val="2563EB"/>
          </a:solidFill>
          <a:ln/>
          <a:effectLst>
            <a:outerShdw sx="100000" sy="100000" kx="0" ky="0" algn="bl" rotWithShape="0" blurRad="101600" dist="12700" dir="16200000">
              <a:srgbClr val="ffffff">
                <a:alpha val="80000"/>
              </a:srgbClr>
            </a:outerShdw>
          </a:effectLst>
        </p:spPr>
      </p:sp>
      <p:sp>
        <p:nvSpPr>
          <p:cNvPr id="5" name="Shape 2"/>
          <p:cNvSpPr/>
          <p:nvPr/>
        </p:nvSpPr>
        <p:spPr>
          <a:xfrm>
            <a:off x="1067105" y="1019556"/>
            <a:ext cx="10058400" cy="1162202"/>
          </a:xfrm>
          <a:prstGeom prst="roundRect">
            <a:avLst>
              <a:gd name="adj" fmla="val 5159"/>
            </a:avLst>
          </a:prstGeom>
          <a:solidFill>
            <a:srgbClr val="FFFFFF">
              <a:alpha val="85000"/>
            </a:srgbClr>
          </a:solidFill>
          <a:ln w="12700">
            <a:solidFill>
              <a:srgbClr val="2563EB">
                <a:alpha val="20000"/>
              </a:srgbClr>
            </a:solidFill>
            <a:prstDash val="solid"/>
          </a:ln>
          <a:effectLst>
            <a:outerShdw sx="100000" sy="100000" kx="0" ky="0" algn="bl" rotWithShape="0" blurRad="63500" dist="38100" dir="5400000">
              <a:srgbClr val="000000">
                <a:alpha val="5000"/>
              </a:srgbClr>
            </a:outerShdw>
          </a:effectLst>
        </p:spPr>
      </p:sp>
      <p:sp>
        <p:nvSpPr>
          <p:cNvPr id="6" name="Shape 3"/>
          <p:cNvSpPr/>
          <p:nvPr/>
        </p:nvSpPr>
        <p:spPr>
          <a:xfrm>
            <a:off x="1067105" y="3057754"/>
            <a:ext cx="10058400" cy="1162202"/>
          </a:xfrm>
          <a:prstGeom prst="roundRect">
            <a:avLst>
              <a:gd name="adj" fmla="val 5159"/>
            </a:avLst>
          </a:prstGeom>
          <a:solidFill>
            <a:srgbClr val="FFFFFF">
              <a:alpha val="85000"/>
            </a:srgbClr>
          </a:solidFill>
          <a:ln w="12700">
            <a:solidFill>
              <a:srgbClr val="2563EB">
                <a:alpha val="20000"/>
              </a:srgbClr>
            </a:solidFill>
            <a:prstDash val="solid"/>
          </a:ln>
          <a:effectLst>
            <a:outerShdw sx="100000" sy="100000" kx="0" ky="0" algn="bl" rotWithShape="0" blurRad="63500" dist="38100" dir="5400000">
              <a:srgbClr val="000000">
                <a:alpha val="5000"/>
              </a:srgbClr>
            </a:outerShdw>
          </a:effectLst>
        </p:spPr>
      </p:sp>
      <p:sp>
        <p:nvSpPr>
          <p:cNvPr id="7" name="Text 4"/>
          <p:cNvSpPr txBox="1"/>
          <p:nvPr/>
        </p:nvSpPr>
        <p:spPr>
          <a:xfrm>
            <a:off x="1190549" y="1162202"/>
            <a:ext cx="2543861"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LLM Intelligence - 大语言模型智能</a:t>
            </a:r>
            <a:endParaRPr lang="en-US" sz="1200" dirty="0"/>
          </a:p>
        </p:txBody>
      </p:sp>
      <p:sp>
        <p:nvSpPr>
          <p:cNvPr id="8" name="Text 5"/>
          <p:cNvSpPr txBox="1"/>
          <p:nvPr/>
        </p:nvSpPr>
        <p:spPr>
          <a:xfrm>
            <a:off x="1190549" y="3200400"/>
            <a:ext cx="2648102"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Agentic Intelligence - 复合智能系统</a:t>
            </a:r>
            <a:endParaRPr lang="en-US" sz="1200" dirty="0"/>
          </a:p>
        </p:txBody>
      </p:sp>
      <p:sp>
        <p:nvSpPr>
          <p:cNvPr id="9" name="Text 6"/>
          <p:cNvSpPr txBox="1"/>
          <p:nvPr/>
        </p:nvSpPr>
        <p:spPr>
          <a:xfrm>
            <a:off x="4561027" y="1514246"/>
            <a:ext cx="3234233" cy="247802"/>
          </a:xfrm>
          <a:prstGeom prst="rect">
            <a:avLst/>
          </a:prstGeom>
          <a:noFill/>
          <a:ln/>
        </p:spPr>
        <p:txBody>
          <a:bodyPr wrap="square" lIns="0" tIns="0" rIns="0" bIns="0" rtlCol="0" anchor="ctr"/>
          <a:lstStyle/>
          <a:p>
            <a:pPr algn="ctr" indent="0" marL="0">
              <a:buNone/>
            </a:pPr>
            <a:r>
              <a:rPr lang="en-US" sz="1600" b="1" dirty="0">
                <a:solidFill>
                  <a:srgbClr val="111827"/>
                </a:solidFill>
                <a:latin typeface="Inter" pitchFamily="34" charset="0"/>
                <a:ea typeface="Inter" pitchFamily="34" charset="-122"/>
                <a:cs typeface="Inter" pitchFamily="34" charset="-120"/>
              </a:rPr>
              <a:t>Compute × Data × Parameters</a:t>
            </a:r>
            <a:endParaRPr lang="en-US" sz="1600" dirty="0"/>
          </a:p>
        </p:txBody>
      </p:sp>
      <p:sp>
        <p:nvSpPr>
          <p:cNvPr id="10" name="Text 7"/>
          <p:cNvSpPr txBox="1"/>
          <p:nvPr/>
        </p:nvSpPr>
        <p:spPr>
          <a:xfrm>
            <a:off x="5226710" y="1876349"/>
            <a:ext cx="1843430" cy="162763"/>
          </a:xfrm>
          <a:prstGeom prst="rect">
            <a:avLst/>
          </a:prstGeom>
          <a:noFill/>
          <a:ln/>
        </p:spPr>
        <p:txBody>
          <a:bodyPr wrap="square" lIns="0" tIns="0" rIns="0" bIns="0" rtlCol="0" anchor="ctr"/>
          <a:lstStyle/>
          <a:p>
            <a:pPr algn="ctr" indent="0" marL="0">
              <a:buNone/>
            </a:pPr>
            <a:r>
              <a:rPr lang="en-US" sz="1000" i="1" dirty="0">
                <a:solidFill>
                  <a:srgbClr val="4B5563"/>
                </a:solidFill>
                <a:latin typeface="Inter" pitchFamily="34" charset="0"/>
                <a:ea typeface="Inter" pitchFamily="34" charset="-122"/>
                <a:cs typeface="Inter" pitchFamily="34" charset="-120"/>
              </a:rPr>
              <a:t>LLM智能：线性组合增长模式</a:t>
            </a:r>
            <a:endParaRPr lang="en-US" sz="1000" dirty="0"/>
          </a:p>
        </p:txBody>
      </p:sp>
      <p:sp>
        <p:nvSpPr>
          <p:cNvPr id="11" name="Shape 8"/>
          <p:cNvSpPr/>
          <p:nvPr/>
        </p:nvSpPr>
        <p:spPr>
          <a:xfrm>
            <a:off x="5771693" y="2333549"/>
            <a:ext cx="657454" cy="571500"/>
          </a:xfrm>
          <a:prstGeom prst="ellipse">
            <a:avLst/>
          </a:prstGeom>
          <a:solidFill>
            <a:srgbClr val="FFFFFF">
              <a:alpha val="70000"/>
            </a:srgbClr>
          </a:solidFill>
          <a:ln/>
          <a:effectLst>
            <a:outerShdw sx="100000" sy="100000" kx="0" ky="0" algn="bl" rotWithShape="0" blurRad="101600" dist="12700" dir="16200000">
              <a:srgbClr val="ffffff">
                <a:alpha val="50000"/>
              </a:srgbClr>
            </a:outerShdw>
          </a:effectLst>
        </p:spPr>
      </p:sp>
      <p:pic>
        <p:nvPicPr>
          <p:cNvPr id="12" name="Image 1" descr="preencoded.png">    </p:cNvPr>
          <p:cNvPicPr>
            <a:picLocks noChangeAspect="1"/>
          </p:cNvPicPr>
          <p:nvPr/>
        </p:nvPicPr>
        <p:blipFill>
          <a:blip r:embed="rId2"/>
          <a:srcRect l="0" r="0" t="0" b="0"/>
          <a:stretch/>
        </p:blipFill>
        <p:spPr>
          <a:xfrm>
            <a:off x="6024067" y="2428646"/>
            <a:ext cx="142646" cy="190195"/>
          </a:xfrm>
          <a:prstGeom prst="rect">
            <a:avLst/>
          </a:prstGeom>
        </p:spPr>
      </p:pic>
      <p:sp>
        <p:nvSpPr>
          <p:cNvPr id="13" name="Text 9"/>
          <p:cNvSpPr txBox="1"/>
          <p:nvPr/>
        </p:nvSpPr>
        <p:spPr>
          <a:xfrm>
            <a:off x="3871570" y="3552444"/>
            <a:ext cx="4614977" cy="247802"/>
          </a:xfrm>
          <a:prstGeom prst="rect">
            <a:avLst/>
          </a:prstGeom>
          <a:noFill/>
          <a:ln/>
        </p:spPr>
        <p:txBody>
          <a:bodyPr wrap="square" lIns="0" tIns="0" rIns="0" bIns="0" rtlCol="0" anchor="ctr"/>
          <a:lstStyle/>
          <a:p>
            <a:pPr algn="ctr" indent="0" marL="0">
              <a:buNone/>
            </a:pPr>
            <a:r>
              <a:rPr lang="en-US" sz="1600" b="1" dirty="0">
                <a:solidFill>
                  <a:srgbClr val="111827"/>
                </a:solidFill>
                <a:latin typeface="Inter" pitchFamily="34" charset="0"/>
                <a:ea typeface="Inter" pitchFamily="34" charset="-122"/>
                <a:cs typeface="Inter" pitchFamily="34" charset="-120"/>
              </a:rPr>
              <a:t>( |LLM| + |Tools| + |Data| + |Persona| )! = N!</a:t>
            </a:r>
            <a:endParaRPr lang="en-US" sz="1600" dirty="0"/>
          </a:p>
        </p:txBody>
      </p:sp>
      <p:sp>
        <p:nvSpPr>
          <p:cNvPr id="14" name="Text 10"/>
          <p:cNvSpPr txBox="1"/>
          <p:nvPr/>
        </p:nvSpPr>
        <p:spPr>
          <a:xfrm>
            <a:off x="4694530" y="3914546"/>
            <a:ext cx="2910535" cy="162763"/>
          </a:xfrm>
          <a:prstGeom prst="rect">
            <a:avLst/>
          </a:prstGeom>
          <a:noFill/>
          <a:ln/>
        </p:spPr>
        <p:txBody>
          <a:bodyPr wrap="square" lIns="0" tIns="0" rIns="0" bIns="0" rtlCol="0" anchor="ctr"/>
          <a:lstStyle/>
          <a:p>
            <a:pPr algn="ctr" indent="0" marL="0">
              <a:buNone/>
            </a:pPr>
            <a:r>
              <a:rPr lang="en-US" sz="1000" i="1" dirty="0">
                <a:solidFill>
                  <a:srgbClr val="4B5563"/>
                </a:solidFill>
                <a:latin typeface="Inter" pitchFamily="34" charset="0"/>
                <a:ea typeface="Inter" pitchFamily="34" charset="-122"/>
                <a:cs typeface="Inter" pitchFamily="34" charset="-120"/>
              </a:rPr>
              <a:t>复合智能：阶乘级增长 - 各维度间产生复合效应</a:t>
            </a:r>
            <a:endParaRPr lang="en-US" sz="1000" dirty="0"/>
          </a:p>
        </p:txBody>
      </p:sp>
      <p:sp>
        <p:nvSpPr>
          <p:cNvPr id="15" name="Text 11"/>
          <p:cNvSpPr txBox="1"/>
          <p:nvPr/>
        </p:nvSpPr>
        <p:spPr>
          <a:xfrm>
            <a:off x="5867705" y="2657246"/>
            <a:ext cx="5532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范式转换</a:t>
            </a:r>
            <a:endParaRPr lang="en-US" sz="900" dirty="0"/>
          </a:p>
        </p:txBody>
      </p:sp>
      <p:sp>
        <p:nvSpPr>
          <p:cNvPr id="16" name="Shape 12"/>
          <p:cNvSpPr/>
          <p:nvPr/>
        </p:nvSpPr>
        <p:spPr>
          <a:xfrm>
            <a:off x="1067105" y="4371746"/>
            <a:ext cx="2428646" cy="1380744"/>
          </a:xfrm>
          <a:prstGeom prst="roundRect">
            <a:avLst>
              <a:gd name="adj" fmla="val 2740"/>
            </a:avLst>
          </a:prstGeom>
          <a:solidFill>
            <a:srgbClr val="FFFFFF">
              <a:alpha val="85000"/>
            </a:srgbClr>
          </a:solidFill>
          <a:ln w="12700">
            <a:solidFill>
              <a:srgbClr val="2563EB">
                <a:alpha val="10000"/>
              </a:srgbClr>
            </a:solidFill>
            <a:prstDash val="solid"/>
          </a:ln>
          <a:effectLst>
            <a:outerShdw sx="100000" sy="100000" kx="0" ky="0" algn="bl" rotWithShape="0" blurRad="63500" dist="38100" dir="5400000">
              <a:srgbClr val="000000">
                <a:alpha val="5000"/>
              </a:srgbClr>
            </a:outerShdw>
          </a:effectLst>
        </p:spPr>
      </p:sp>
      <p:pic>
        <p:nvPicPr>
          <p:cNvPr id="17" name="Image 2" descr="preencoded.png">    </p:cNvPr>
          <p:cNvPicPr>
            <a:picLocks noChangeAspect="1"/>
          </p:cNvPicPr>
          <p:nvPr/>
        </p:nvPicPr>
        <p:blipFill>
          <a:blip r:embed="rId3"/>
          <a:srcRect l="0" r="0" t="0" b="0"/>
          <a:stretch/>
        </p:blipFill>
        <p:spPr>
          <a:xfrm>
            <a:off x="2147926" y="4496105"/>
            <a:ext cx="267005" cy="267005"/>
          </a:xfrm>
          <a:prstGeom prst="rect">
            <a:avLst/>
          </a:prstGeom>
        </p:spPr>
      </p:pic>
      <p:sp>
        <p:nvSpPr>
          <p:cNvPr id="18" name="Shape 13"/>
          <p:cNvSpPr/>
          <p:nvPr/>
        </p:nvSpPr>
        <p:spPr>
          <a:xfrm>
            <a:off x="3610051" y="4371746"/>
            <a:ext cx="2428646" cy="1380744"/>
          </a:xfrm>
          <a:prstGeom prst="roundRect">
            <a:avLst>
              <a:gd name="adj" fmla="val 2740"/>
            </a:avLst>
          </a:prstGeom>
          <a:solidFill>
            <a:srgbClr val="FFFFFF">
              <a:alpha val="85000"/>
            </a:srgbClr>
          </a:solidFill>
          <a:ln w="12700">
            <a:solidFill>
              <a:srgbClr val="2563EB">
                <a:alpha val="10000"/>
              </a:srgbClr>
            </a:solidFill>
            <a:prstDash val="solid"/>
          </a:ln>
          <a:effectLst>
            <a:outerShdw sx="100000" sy="100000" kx="0" ky="0" algn="bl" rotWithShape="0" blurRad="63500" dist="38100" dir="5400000">
              <a:srgbClr val="000000">
                <a:alpha val="5000"/>
              </a:srgbClr>
            </a:outerShdw>
          </a:effectLst>
        </p:spPr>
      </p:sp>
      <p:sp>
        <p:nvSpPr>
          <p:cNvPr id="19" name="Shape 14"/>
          <p:cNvSpPr/>
          <p:nvPr/>
        </p:nvSpPr>
        <p:spPr>
          <a:xfrm>
            <a:off x="6152998" y="4371746"/>
            <a:ext cx="2428646" cy="1380744"/>
          </a:xfrm>
          <a:prstGeom prst="roundRect">
            <a:avLst>
              <a:gd name="adj" fmla="val 2740"/>
            </a:avLst>
          </a:prstGeom>
          <a:solidFill>
            <a:srgbClr val="FFFFFF">
              <a:alpha val="85000"/>
            </a:srgbClr>
          </a:solidFill>
          <a:ln w="12700">
            <a:solidFill>
              <a:srgbClr val="2563EB">
                <a:alpha val="10000"/>
              </a:srgbClr>
            </a:solidFill>
            <a:prstDash val="solid"/>
          </a:ln>
          <a:effectLst>
            <a:outerShdw sx="100000" sy="100000" kx="0" ky="0" algn="bl" rotWithShape="0" blurRad="63500" dist="38100" dir="5400000">
              <a:srgbClr val="000000">
                <a:alpha val="5000"/>
              </a:srgbClr>
            </a:outerShdw>
          </a:effectLst>
        </p:spPr>
      </p:sp>
      <p:sp>
        <p:nvSpPr>
          <p:cNvPr id="20" name="Shape 15"/>
          <p:cNvSpPr/>
          <p:nvPr/>
        </p:nvSpPr>
        <p:spPr>
          <a:xfrm>
            <a:off x="8695944" y="4371746"/>
            <a:ext cx="2428646" cy="1380744"/>
          </a:xfrm>
          <a:prstGeom prst="roundRect">
            <a:avLst>
              <a:gd name="adj" fmla="val 2740"/>
            </a:avLst>
          </a:prstGeom>
          <a:solidFill>
            <a:srgbClr val="FFFFFF">
              <a:alpha val="85000"/>
            </a:srgbClr>
          </a:solidFill>
          <a:ln w="12700">
            <a:solidFill>
              <a:srgbClr val="2563EB">
                <a:alpha val="10000"/>
              </a:srgbClr>
            </a:solidFill>
            <a:prstDash val="solid"/>
          </a:ln>
          <a:effectLst>
            <a:outerShdw sx="100000" sy="100000" kx="0" ky="0" algn="bl" rotWithShape="0" blurRad="63500" dist="38100" dir="5400000">
              <a:srgbClr val="000000">
                <a:alpha val="5000"/>
              </a:srgbClr>
            </a:outerShdw>
          </a:effectLst>
        </p:spPr>
      </p:sp>
      <p:sp>
        <p:nvSpPr>
          <p:cNvPr id="21" name="Text 16"/>
          <p:cNvSpPr txBox="1"/>
          <p:nvPr/>
        </p:nvSpPr>
        <p:spPr>
          <a:xfrm>
            <a:off x="2070202" y="4858207"/>
            <a:ext cx="543154"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|LLM|</a:t>
            </a:r>
            <a:endParaRPr lang="en-US" sz="1200" dirty="0"/>
          </a:p>
        </p:txBody>
      </p:sp>
      <p:sp>
        <p:nvSpPr>
          <p:cNvPr id="22" name="Text 17"/>
          <p:cNvSpPr txBox="1"/>
          <p:nvPr/>
        </p:nvSpPr>
        <p:spPr>
          <a:xfrm>
            <a:off x="4571086" y="4858207"/>
            <a:ext cx="629107"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|Tools|</a:t>
            </a:r>
            <a:endParaRPr lang="en-US" sz="1200" dirty="0"/>
          </a:p>
        </p:txBody>
      </p:sp>
      <p:sp>
        <p:nvSpPr>
          <p:cNvPr id="23" name="Text 18"/>
          <p:cNvSpPr txBox="1"/>
          <p:nvPr/>
        </p:nvSpPr>
        <p:spPr>
          <a:xfrm>
            <a:off x="7143293" y="4858207"/>
            <a:ext cx="571500"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|Data|</a:t>
            </a:r>
            <a:endParaRPr lang="en-US" sz="1200" dirty="0"/>
          </a:p>
        </p:txBody>
      </p:sp>
      <p:sp>
        <p:nvSpPr>
          <p:cNvPr id="24" name="Text 19"/>
          <p:cNvSpPr txBox="1"/>
          <p:nvPr/>
        </p:nvSpPr>
        <p:spPr>
          <a:xfrm>
            <a:off x="1709014" y="5105095"/>
            <a:ext cx="1252728" cy="162763"/>
          </a:xfrm>
          <a:prstGeom prst="rect">
            <a:avLst/>
          </a:prstGeom>
          <a:noFill/>
          <a:ln/>
        </p:spPr>
        <p:txBody>
          <a:bodyPr wrap="square" lIns="0" tIns="0" rIns="0" bIns="0" rtlCol="0" anchor="ctr"/>
          <a:lstStyle/>
          <a:p>
            <a:pPr algn="ctr" indent="0" marL="0">
              <a:buNone/>
            </a:pPr>
            <a:r>
              <a:rPr lang="en-US" sz="1000" dirty="0">
                <a:solidFill>
                  <a:srgbClr val="374151"/>
                </a:solidFill>
                <a:latin typeface="Inter" pitchFamily="34" charset="0"/>
                <a:ea typeface="Inter" pitchFamily="34" charset="-122"/>
                <a:cs typeface="Inter" pitchFamily="34" charset="-120"/>
              </a:rPr>
              <a:t>Foundation Model</a:t>
            </a:r>
            <a:endParaRPr lang="en-US" sz="1000" dirty="0"/>
          </a:p>
        </p:txBody>
      </p:sp>
      <p:sp>
        <p:nvSpPr>
          <p:cNvPr id="25" name="Text 20"/>
          <p:cNvSpPr txBox="1"/>
          <p:nvPr/>
        </p:nvSpPr>
        <p:spPr>
          <a:xfrm>
            <a:off x="4312310" y="5105095"/>
            <a:ext cx="1129284" cy="162763"/>
          </a:xfrm>
          <a:prstGeom prst="rect">
            <a:avLst/>
          </a:prstGeom>
          <a:noFill/>
          <a:ln/>
        </p:spPr>
        <p:txBody>
          <a:bodyPr wrap="square" lIns="0" tIns="0" rIns="0" bIns="0" rtlCol="0" anchor="ctr"/>
          <a:lstStyle/>
          <a:p>
            <a:pPr algn="ctr" indent="0" marL="0">
              <a:buNone/>
            </a:pPr>
            <a:r>
              <a:rPr lang="en-US" sz="1000" dirty="0">
                <a:solidFill>
                  <a:srgbClr val="374151"/>
                </a:solidFill>
                <a:latin typeface="Inter" pitchFamily="34" charset="0"/>
                <a:ea typeface="Inter" pitchFamily="34" charset="-122"/>
                <a:cs typeface="Inter" pitchFamily="34" charset="-120"/>
              </a:rPr>
              <a:t>Function Calling</a:t>
            </a:r>
            <a:endParaRPr lang="en-US" sz="1000" dirty="0"/>
          </a:p>
        </p:txBody>
      </p:sp>
      <p:sp>
        <p:nvSpPr>
          <p:cNvPr id="26" name="Text 21"/>
          <p:cNvSpPr txBox="1"/>
          <p:nvPr/>
        </p:nvSpPr>
        <p:spPr>
          <a:xfrm>
            <a:off x="1195121" y="5324551"/>
            <a:ext cx="2267712" cy="29535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核心认知与推理引擎，决定智能上限。规模与质量直接影响复合效果。</a:t>
            </a:r>
            <a:endParaRPr lang="en-US" sz="900" dirty="0"/>
          </a:p>
        </p:txBody>
      </p:sp>
      <p:pic>
        <p:nvPicPr>
          <p:cNvPr id="27" name="Image 3" descr="preencoded.png">    </p:cNvPr>
          <p:cNvPicPr>
            <a:picLocks noChangeAspect="1"/>
          </p:cNvPicPr>
          <p:nvPr/>
        </p:nvPicPr>
        <p:blipFill>
          <a:blip r:embed="rId4"/>
          <a:srcRect l="0" r="0" t="0" b="0"/>
          <a:stretch/>
        </p:blipFill>
        <p:spPr>
          <a:xfrm>
            <a:off x="4690872" y="4496105"/>
            <a:ext cx="267005" cy="267005"/>
          </a:xfrm>
          <a:prstGeom prst="rect">
            <a:avLst/>
          </a:prstGeom>
        </p:spPr>
      </p:pic>
      <p:sp>
        <p:nvSpPr>
          <p:cNvPr id="28" name="Text 22"/>
          <p:cNvSpPr txBox="1"/>
          <p:nvPr/>
        </p:nvSpPr>
        <p:spPr>
          <a:xfrm>
            <a:off x="3777386" y="5324551"/>
            <a:ext cx="2181758" cy="29535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智能体/工具/API扩展行动空间，工具丰富度和自主调用能力为关键差异。</a:t>
            </a:r>
            <a:endParaRPr lang="en-US" sz="900" dirty="0"/>
          </a:p>
        </p:txBody>
      </p:sp>
      <p:pic>
        <p:nvPicPr>
          <p:cNvPr id="29" name="Image 4" descr="preencoded.png">    </p:cNvPr>
          <p:cNvPicPr>
            <a:picLocks noChangeAspect="1"/>
          </p:cNvPicPr>
          <p:nvPr/>
        </p:nvPicPr>
        <p:blipFill>
          <a:blip r:embed="rId5"/>
          <a:srcRect l="-881" r="-881" t="0" b="0"/>
          <a:stretch/>
        </p:blipFill>
        <p:spPr>
          <a:xfrm>
            <a:off x="7248449" y="4496105"/>
            <a:ext cx="237744" cy="267005"/>
          </a:xfrm>
          <a:prstGeom prst="rect">
            <a:avLst/>
          </a:prstGeom>
        </p:spPr>
      </p:pic>
      <p:sp>
        <p:nvSpPr>
          <p:cNvPr id="30" name="Text 23"/>
          <p:cNvSpPr txBox="1"/>
          <p:nvPr/>
        </p:nvSpPr>
        <p:spPr>
          <a:xfrm>
            <a:off x="9553651" y="4858207"/>
            <a:ext cx="838505" cy="191110"/>
          </a:xfrm>
          <a:prstGeom prst="rect">
            <a:avLst/>
          </a:prstGeom>
          <a:noFill/>
          <a:ln/>
        </p:spPr>
        <p:txBody>
          <a:bodyPr wrap="square" lIns="0" tIns="0" rIns="0" bIns="0" rtlCol="0" anchor="ctr"/>
          <a:lstStyle/>
          <a:p>
            <a:pPr algn="ctr" indent="0" marL="0">
              <a:buNone/>
            </a:pPr>
            <a:r>
              <a:rPr lang="en-US" sz="1200" b="1" dirty="0">
                <a:solidFill>
                  <a:srgbClr val="1E40AF"/>
                </a:solidFill>
                <a:latin typeface="Inter" pitchFamily="34" charset="0"/>
                <a:ea typeface="Inter" pitchFamily="34" charset="-122"/>
                <a:cs typeface="Inter" pitchFamily="34" charset="-120"/>
              </a:rPr>
              <a:t>|Persona|</a:t>
            </a:r>
            <a:endParaRPr lang="en-US" sz="1200" dirty="0"/>
          </a:p>
        </p:txBody>
      </p:sp>
      <p:sp>
        <p:nvSpPr>
          <p:cNvPr id="31" name="Text 24"/>
          <p:cNvSpPr txBox="1"/>
          <p:nvPr/>
        </p:nvSpPr>
        <p:spPr>
          <a:xfrm>
            <a:off x="6858000" y="5105095"/>
            <a:ext cx="1119226" cy="162763"/>
          </a:xfrm>
          <a:prstGeom prst="rect">
            <a:avLst/>
          </a:prstGeom>
          <a:noFill/>
          <a:ln/>
        </p:spPr>
        <p:txBody>
          <a:bodyPr wrap="square" lIns="0" tIns="0" rIns="0" bIns="0" rtlCol="0" anchor="ctr"/>
          <a:lstStyle/>
          <a:p>
            <a:pPr algn="ctr" indent="0" marL="0">
              <a:buNone/>
            </a:pPr>
            <a:r>
              <a:rPr lang="en-US" sz="1000" dirty="0">
                <a:solidFill>
                  <a:srgbClr val="374151"/>
                </a:solidFill>
                <a:latin typeface="Inter" pitchFamily="34" charset="0"/>
                <a:ea typeface="Inter" pitchFamily="34" charset="-122"/>
                <a:cs typeface="Inter" pitchFamily="34" charset="-120"/>
              </a:rPr>
              <a:t>Contextual Data</a:t>
            </a:r>
            <a:endParaRPr lang="en-US" sz="1000" dirty="0"/>
          </a:p>
        </p:txBody>
      </p:sp>
      <p:sp>
        <p:nvSpPr>
          <p:cNvPr id="32" name="Text 25"/>
          <p:cNvSpPr txBox="1"/>
          <p:nvPr/>
        </p:nvSpPr>
        <p:spPr>
          <a:xfrm>
            <a:off x="6297473" y="5324551"/>
            <a:ext cx="2229307" cy="29535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公共/私有/环境数据支持决策，质量与结构化度影响整体表现。</a:t>
            </a:r>
            <a:endParaRPr lang="en-US" sz="900" dirty="0"/>
          </a:p>
        </p:txBody>
      </p:sp>
      <p:pic>
        <p:nvPicPr>
          <p:cNvPr id="33" name="Image 5" descr="preencoded.png">    </p:cNvPr>
          <p:cNvPicPr>
            <a:picLocks noChangeAspect="1"/>
          </p:cNvPicPr>
          <p:nvPr/>
        </p:nvPicPr>
        <p:blipFill>
          <a:blip r:embed="rId6"/>
          <a:srcRect l="0" r="0" t="0" b="0"/>
          <a:stretch/>
        </p:blipFill>
        <p:spPr>
          <a:xfrm>
            <a:off x="9777679" y="4496105"/>
            <a:ext cx="267005" cy="267005"/>
          </a:xfrm>
          <a:prstGeom prst="rect">
            <a:avLst/>
          </a:prstGeom>
        </p:spPr>
      </p:pic>
      <p:sp>
        <p:nvSpPr>
          <p:cNvPr id="34" name="Text 26"/>
          <p:cNvSpPr txBox="1"/>
          <p:nvPr/>
        </p:nvSpPr>
        <p:spPr>
          <a:xfrm>
            <a:off x="9274759" y="5105095"/>
            <a:ext cx="1377086" cy="162763"/>
          </a:xfrm>
          <a:prstGeom prst="rect">
            <a:avLst/>
          </a:prstGeom>
          <a:noFill/>
          <a:ln/>
        </p:spPr>
        <p:txBody>
          <a:bodyPr wrap="square" lIns="0" tIns="0" rIns="0" bIns="0" rtlCol="0" anchor="ctr"/>
          <a:lstStyle/>
          <a:p>
            <a:pPr algn="ctr" indent="0" marL="0">
              <a:buNone/>
            </a:pPr>
            <a:r>
              <a:rPr lang="en-US" sz="1000" dirty="0">
                <a:solidFill>
                  <a:srgbClr val="374151"/>
                </a:solidFill>
                <a:latin typeface="Inter" pitchFamily="34" charset="0"/>
                <a:ea typeface="Inter" pitchFamily="34" charset="-122"/>
                <a:cs typeface="Inter" pitchFamily="34" charset="-120"/>
              </a:rPr>
              <a:t>Memory/Preference</a:t>
            </a:r>
            <a:endParaRPr lang="en-US" sz="1000" dirty="0"/>
          </a:p>
        </p:txBody>
      </p:sp>
      <p:sp>
        <p:nvSpPr>
          <p:cNvPr id="35" name="Text 27"/>
          <p:cNvSpPr txBox="1"/>
          <p:nvPr/>
        </p:nvSpPr>
        <p:spPr>
          <a:xfrm>
            <a:off x="8881567" y="5324551"/>
            <a:ext cx="2153412" cy="29535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历史交互与偏好设定，赋予连续性和身份感。长期记忆是技术核心。</a:t>
            </a:r>
            <a:endParaRPr lang="en-US" sz="900" dirty="0"/>
          </a:p>
        </p:txBody>
      </p:sp>
      <p:sp>
        <p:nvSpPr>
          <p:cNvPr id="36" name="Shape 28"/>
          <p:cNvSpPr/>
          <p:nvPr/>
        </p:nvSpPr>
        <p:spPr>
          <a:xfrm>
            <a:off x="1067105" y="5897880"/>
            <a:ext cx="10058400" cy="609905"/>
          </a:xfrm>
          <a:prstGeom prst="roundRect">
            <a:avLst>
              <a:gd name="adj" fmla="val 18741"/>
            </a:avLst>
          </a:prstGeom>
          <a:solidFill>
            <a:srgbClr val="FFFFFF">
              <a:alpha val="85000"/>
            </a:srgbClr>
          </a:solidFill>
          <a:ln w="12700">
            <a:solidFill>
              <a:srgbClr val="3B82F6">
                <a:alpha val="15000"/>
              </a:srgbClr>
            </a:solidFill>
            <a:prstDash val="solid"/>
          </a:ln>
          <a:effectLst>
            <a:outerShdw sx="100000" sy="100000" kx="0" ky="0" algn="bl" rotWithShape="0" blurRad="63500" dist="38100" dir="5400000">
              <a:srgbClr val="000000">
                <a:alpha val="5000"/>
              </a:srgbClr>
            </a:outerShdw>
          </a:effectLst>
        </p:spPr>
      </p:sp>
      <p:sp>
        <p:nvSpPr>
          <p:cNvPr id="37" name="Text 29"/>
          <p:cNvSpPr txBox="1"/>
          <p:nvPr/>
        </p:nvSpPr>
        <p:spPr>
          <a:xfrm>
            <a:off x="1209751" y="6021324"/>
            <a:ext cx="1567282"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复合智能价值与理论基础</a:t>
            </a:r>
            <a:endParaRPr lang="en-US" sz="1000" dirty="0"/>
          </a:p>
        </p:txBody>
      </p:sp>
      <p:sp>
        <p:nvSpPr>
          <p:cNvPr id="38" name="Text 30"/>
          <p:cNvSpPr txBox="1"/>
          <p:nvPr/>
        </p:nvSpPr>
        <p:spPr>
          <a:xfrm>
            <a:off x="1209751" y="6240780"/>
            <a:ext cx="8696858"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各组件协同效应，非简单叠加 • N个维度协同工作，交叉增强，形成N!级智能涌现 • 质变飞跃超越传统LLM • 为下代AI基础设施提供理论依据 • 维度增加，能力指数级增长</a:t>
            </a:r>
            <a:endParaRPr 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1067105" y="875995"/>
            <a:ext cx="571500" cy="28346"/>
          </a:xfrm>
          <a:prstGeom prst="rect">
            <a:avLst/>
          </a:prstGeom>
          <a:solidFill>
            <a:srgbClr val="2563EB"/>
          </a:solidFill>
          <a:ln/>
          <a:effectLst>
            <a:outerShdw sx="100000" sy="100000" kx="0" ky="0" algn="bl" rotWithShape="0" blurRad="50800" dist="12700" dir="16200000">
              <a:srgbClr val="ffffff">
                <a:alpha val="70000"/>
              </a:srgbClr>
            </a:outerShdw>
          </a:effectLst>
        </p:spPr>
      </p:sp>
      <p:sp>
        <p:nvSpPr>
          <p:cNvPr id="4" name="Text 1"/>
          <p:cNvSpPr txBox="1"/>
          <p:nvPr/>
        </p:nvSpPr>
        <p:spPr>
          <a:xfrm>
            <a:off x="1067105" y="1028700"/>
            <a:ext cx="37673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Agent OS内核架构：从传统软件架构到智能体基础设施的演进</a:t>
            </a:r>
            <a:endParaRPr lang="en-US" sz="1000" dirty="0"/>
          </a:p>
        </p:txBody>
      </p:sp>
      <p:sp>
        <p:nvSpPr>
          <p:cNvPr id="5" name="Text 2"/>
          <p:cNvSpPr txBox="1"/>
          <p:nvPr/>
        </p:nvSpPr>
        <p:spPr>
          <a:xfrm>
            <a:off x="1067105" y="1371600"/>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传统软件架构</a:t>
            </a:r>
            <a:endParaRPr lang="en-US" sz="1000" dirty="0"/>
          </a:p>
        </p:txBody>
      </p:sp>
      <p:sp>
        <p:nvSpPr>
          <p:cNvPr id="6" name="Shape 3"/>
          <p:cNvSpPr/>
          <p:nvPr/>
        </p:nvSpPr>
        <p:spPr>
          <a:xfrm>
            <a:off x="1067105" y="1628546"/>
            <a:ext cx="3715207" cy="3857854"/>
          </a:xfrm>
          <a:prstGeom prst="roundRect">
            <a:avLst>
              <a:gd name="adj" fmla="val 505"/>
            </a:avLst>
          </a:prstGeom>
          <a:solidFill>
            <a:srgbClr val="F8FAFC">
              <a:alpha val="90000"/>
            </a:srgbClr>
          </a:solidFill>
          <a:ln w="12700">
            <a:solidFill>
              <a:srgbClr val="94A3B8"/>
            </a:solidFill>
            <a:prstDash val="solid"/>
          </a:ln>
        </p:spPr>
      </p:sp>
      <p:sp>
        <p:nvSpPr>
          <p:cNvPr id="7" name="Shape 4"/>
          <p:cNvSpPr/>
          <p:nvPr/>
        </p:nvSpPr>
        <p:spPr>
          <a:xfrm>
            <a:off x="1190549" y="2186330"/>
            <a:ext cx="3467405" cy="2553005"/>
          </a:xfrm>
          <a:prstGeom prst="roundRect">
            <a:avLst>
              <a:gd name="adj" fmla="val 802"/>
            </a:avLst>
          </a:prstGeom>
          <a:noFill/>
          <a:ln w="12700">
            <a:solidFill>
              <a:srgbClr val="3B82F6">
                <a:alpha val="20000"/>
              </a:srgbClr>
            </a:solidFill>
            <a:prstDash val="solid"/>
          </a:ln>
        </p:spPr>
      </p:sp>
      <p:sp>
        <p:nvSpPr>
          <p:cNvPr id="8" name="Shape 5"/>
          <p:cNvSpPr/>
          <p:nvPr/>
        </p:nvSpPr>
        <p:spPr>
          <a:xfrm>
            <a:off x="1276502" y="2271370"/>
            <a:ext cx="3295498" cy="437998"/>
          </a:xfrm>
          <a:prstGeom prst="roundRect">
            <a:avLst>
              <a:gd name="adj" fmla="val 18154"/>
            </a:avLst>
          </a:prstGeom>
          <a:solidFill>
            <a:srgbClr val="FFFFFF"/>
          </a:solidFill>
          <a:ln w="12700">
            <a:solidFill>
              <a:srgbClr val="E5E7EB"/>
            </a:solidFill>
            <a:prstDash val="solid"/>
          </a:ln>
        </p:spPr>
      </p:sp>
      <p:sp>
        <p:nvSpPr>
          <p:cNvPr id="9" name="Text 6"/>
          <p:cNvSpPr txBox="1"/>
          <p:nvPr/>
        </p:nvSpPr>
        <p:spPr>
          <a:xfrm>
            <a:off x="2727655" y="2318918"/>
            <a:ext cx="476402" cy="143561"/>
          </a:xfrm>
          <a:prstGeom prst="rect">
            <a:avLst/>
          </a:prstGeom>
          <a:noFill/>
          <a:ln/>
        </p:spPr>
        <p:txBody>
          <a:bodyPr wrap="square" lIns="0" tIns="0" rIns="0" bIns="0" rtlCol="0" anchor="ctr"/>
          <a:lstStyle/>
          <a:p>
            <a:pPr algn="ctr" indent="0" marL="0">
              <a:buNone/>
            </a:pPr>
            <a:r>
              <a:rPr lang="en-US" sz="900" dirty="0">
                <a:solidFill>
                  <a:srgbClr val="374151"/>
                </a:solidFill>
                <a:latin typeface="Inter" pitchFamily="34" charset="0"/>
                <a:ea typeface="Inter" pitchFamily="34" charset="-122"/>
                <a:cs typeface="Inter" pitchFamily="34" charset="-120"/>
              </a:rPr>
              <a:t>外设I/O</a:t>
            </a:r>
            <a:endParaRPr lang="en-US" sz="900" dirty="0"/>
          </a:p>
        </p:txBody>
      </p:sp>
      <p:sp>
        <p:nvSpPr>
          <p:cNvPr id="10" name="Shape 7"/>
          <p:cNvSpPr/>
          <p:nvPr/>
        </p:nvSpPr>
        <p:spPr>
          <a:xfrm>
            <a:off x="2465222" y="2510028"/>
            <a:ext cx="390449" cy="152705"/>
          </a:xfrm>
          <a:prstGeom prst="roundRect">
            <a:avLst>
              <a:gd name="adj" fmla="val 149700"/>
            </a:avLst>
          </a:prstGeom>
          <a:solidFill>
            <a:srgbClr val="F9FAFB"/>
          </a:solidFill>
          <a:ln/>
        </p:spPr>
      </p:sp>
      <p:sp>
        <p:nvSpPr>
          <p:cNvPr id="11" name="Text 8"/>
          <p:cNvSpPr txBox="1"/>
          <p:nvPr/>
        </p:nvSpPr>
        <p:spPr>
          <a:xfrm>
            <a:off x="2541118" y="2510028"/>
            <a:ext cx="324612"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视频</a:t>
            </a:r>
            <a:endParaRPr lang="en-US" sz="900" dirty="0"/>
          </a:p>
        </p:txBody>
      </p:sp>
      <p:sp>
        <p:nvSpPr>
          <p:cNvPr id="12" name="Shape 9"/>
          <p:cNvSpPr/>
          <p:nvPr/>
        </p:nvSpPr>
        <p:spPr>
          <a:xfrm>
            <a:off x="2998318" y="2510028"/>
            <a:ext cx="390449" cy="152705"/>
          </a:xfrm>
          <a:prstGeom prst="roundRect">
            <a:avLst>
              <a:gd name="adj" fmla="val 149700"/>
            </a:avLst>
          </a:prstGeom>
          <a:solidFill>
            <a:srgbClr val="F9FAFB"/>
          </a:solidFill>
          <a:ln/>
        </p:spPr>
      </p:sp>
      <p:sp>
        <p:nvSpPr>
          <p:cNvPr id="13" name="Text 10"/>
          <p:cNvSpPr txBox="1"/>
          <p:nvPr/>
        </p:nvSpPr>
        <p:spPr>
          <a:xfrm>
            <a:off x="3074213" y="2510028"/>
            <a:ext cx="324612"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音频</a:t>
            </a:r>
            <a:endParaRPr lang="en-US" sz="900" dirty="0"/>
          </a:p>
        </p:txBody>
      </p:sp>
      <p:sp>
        <p:nvSpPr>
          <p:cNvPr id="14" name="Shape 11"/>
          <p:cNvSpPr/>
          <p:nvPr/>
        </p:nvSpPr>
        <p:spPr>
          <a:xfrm>
            <a:off x="1276502" y="2786177"/>
            <a:ext cx="828446" cy="1009498"/>
          </a:xfrm>
          <a:prstGeom prst="roundRect">
            <a:avLst>
              <a:gd name="adj" fmla="val 5075"/>
            </a:avLst>
          </a:prstGeom>
          <a:solidFill>
            <a:srgbClr val="FFFFFF"/>
          </a:solidFill>
          <a:ln w="12700">
            <a:solidFill>
              <a:srgbClr val="E5E7EB"/>
            </a:solidFill>
            <a:prstDash val="solid"/>
          </a:ln>
        </p:spPr>
      </p:sp>
      <p:sp>
        <p:nvSpPr>
          <p:cNvPr id="15" name="Text 12"/>
          <p:cNvSpPr txBox="1"/>
          <p:nvPr/>
        </p:nvSpPr>
        <p:spPr>
          <a:xfrm>
            <a:off x="1459382" y="2872130"/>
            <a:ext cx="553212" cy="143561"/>
          </a:xfrm>
          <a:prstGeom prst="rect">
            <a:avLst/>
          </a:prstGeom>
          <a:noFill/>
          <a:ln/>
        </p:spPr>
        <p:txBody>
          <a:bodyPr wrap="square" lIns="0" tIns="0" rIns="0" bIns="0" rtlCol="0" anchor="ctr"/>
          <a:lstStyle/>
          <a:p>
            <a:pPr algn="ctr" indent="0" marL="0">
              <a:buNone/>
            </a:pPr>
            <a:r>
              <a:rPr lang="en-US" sz="900" dirty="0">
                <a:solidFill>
                  <a:srgbClr val="374151"/>
                </a:solidFill>
                <a:latin typeface="Inter" pitchFamily="34" charset="0"/>
                <a:ea typeface="Inter" pitchFamily="34" charset="-122"/>
                <a:cs typeface="Inter" pitchFamily="34" charset="-120"/>
              </a:rPr>
              <a:t>软件工具</a:t>
            </a:r>
            <a:endParaRPr lang="en-US" sz="900" dirty="0"/>
          </a:p>
        </p:txBody>
      </p:sp>
      <p:sp>
        <p:nvSpPr>
          <p:cNvPr id="16" name="Shape 13"/>
          <p:cNvSpPr/>
          <p:nvPr/>
        </p:nvSpPr>
        <p:spPr>
          <a:xfrm>
            <a:off x="1324051" y="3062326"/>
            <a:ext cx="733349" cy="190195"/>
          </a:xfrm>
          <a:prstGeom prst="roundRect">
            <a:avLst>
              <a:gd name="adj" fmla="val 96154"/>
            </a:avLst>
          </a:prstGeom>
          <a:solidFill>
            <a:srgbClr val="F9FAFB"/>
          </a:solidFill>
          <a:ln/>
        </p:spPr>
      </p:sp>
      <p:sp>
        <p:nvSpPr>
          <p:cNvPr id="17" name="Text 14"/>
          <p:cNvSpPr txBox="1"/>
          <p:nvPr/>
        </p:nvSpPr>
        <p:spPr>
          <a:xfrm>
            <a:off x="1516075" y="3081528"/>
            <a:ext cx="438912"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计算器</a:t>
            </a:r>
            <a:endParaRPr lang="en-US" sz="900" dirty="0"/>
          </a:p>
        </p:txBody>
      </p:sp>
      <p:sp>
        <p:nvSpPr>
          <p:cNvPr id="18" name="Shape 15"/>
          <p:cNvSpPr/>
          <p:nvPr/>
        </p:nvSpPr>
        <p:spPr>
          <a:xfrm>
            <a:off x="1324051" y="3290926"/>
            <a:ext cx="733349" cy="190195"/>
          </a:xfrm>
          <a:prstGeom prst="roundRect">
            <a:avLst>
              <a:gd name="adj" fmla="val 96154"/>
            </a:avLst>
          </a:prstGeom>
          <a:solidFill>
            <a:srgbClr val="F9FAFB"/>
          </a:solidFill>
          <a:ln/>
        </p:spPr>
      </p:sp>
      <p:sp>
        <p:nvSpPr>
          <p:cNvPr id="19" name="Text 16"/>
          <p:cNvSpPr txBox="1"/>
          <p:nvPr/>
        </p:nvSpPr>
        <p:spPr>
          <a:xfrm>
            <a:off x="1459382" y="3310128"/>
            <a:ext cx="553212"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文本处理</a:t>
            </a:r>
            <a:endParaRPr lang="en-US" sz="900" dirty="0"/>
          </a:p>
        </p:txBody>
      </p:sp>
      <p:sp>
        <p:nvSpPr>
          <p:cNvPr id="20" name="Shape 17"/>
          <p:cNvSpPr/>
          <p:nvPr/>
        </p:nvSpPr>
        <p:spPr>
          <a:xfrm>
            <a:off x="1324051" y="3519526"/>
            <a:ext cx="733349" cy="190195"/>
          </a:xfrm>
          <a:prstGeom prst="roundRect">
            <a:avLst>
              <a:gd name="adj" fmla="val 96154"/>
            </a:avLst>
          </a:prstGeom>
          <a:solidFill>
            <a:srgbClr val="F9FAFB"/>
          </a:solidFill>
          <a:ln/>
        </p:spPr>
      </p:sp>
      <p:sp>
        <p:nvSpPr>
          <p:cNvPr id="21" name="Text 18"/>
          <p:cNvSpPr txBox="1"/>
          <p:nvPr/>
        </p:nvSpPr>
        <p:spPr>
          <a:xfrm>
            <a:off x="1573682" y="3538728"/>
            <a:ext cx="324612"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终端</a:t>
            </a:r>
            <a:endParaRPr lang="en-US" sz="900" dirty="0"/>
          </a:p>
        </p:txBody>
      </p:sp>
      <p:sp>
        <p:nvSpPr>
          <p:cNvPr id="22" name="Shape 19"/>
          <p:cNvSpPr/>
          <p:nvPr/>
        </p:nvSpPr>
        <p:spPr>
          <a:xfrm>
            <a:off x="2213762" y="2786177"/>
            <a:ext cx="1419149" cy="1009498"/>
          </a:xfrm>
          <a:prstGeom prst="roundRect">
            <a:avLst>
              <a:gd name="adj" fmla="val 3418"/>
            </a:avLst>
          </a:prstGeom>
          <a:solidFill>
            <a:srgbClr val="FFFFFF"/>
          </a:solidFill>
          <a:ln w="12700">
            <a:solidFill>
              <a:srgbClr val="E5E7EB"/>
            </a:solidFill>
            <a:prstDash val="solid"/>
          </a:ln>
        </p:spPr>
      </p:sp>
      <p:sp>
        <p:nvSpPr>
          <p:cNvPr id="23" name="Text 20"/>
          <p:cNvSpPr txBox="1"/>
          <p:nvPr/>
        </p:nvSpPr>
        <p:spPr>
          <a:xfrm>
            <a:off x="2800807" y="2872130"/>
            <a:ext cx="333756" cy="143561"/>
          </a:xfrm>
          <a:prstGeom prst="rect">
            <a:avLst/>
          </a:prstGeom>
          <a:noFill/>
          <a:ln/>
        </p:spPr>
        <p:txBody>
          <a:bodyPr wrap="square" lIns="0" tIns="0" rIns="0" bIns="0" rtlCol="0" anchor="ctr"/>
          <a:lstStyle/>
          <a:p>
            <a:pPr algn="ctr" indent="0" marL="0">
              <a:buNone/>
            </a:pPr>
            <a:r>
              <a:rPr lang="en-US" sz="900" dirty="0">
                <a:solidFill>
                  <a:srgbClr val="374151"/>
                </a:solidFill>
                <a:latin typeface="Inter" pitchFamily="34" charset="0"/>
                <a:ea typeface="Inter" pitchFamily="34" charset="-122"/>
                <a:cs typeface="Inter" pitchFamily="34" charset="-120"/>
              </a:rPr>
              <a:t>CPU</a:t>
            </a:r>
            <a:endParaRPr lang="en-US" sz="900" dirty="0"/>
          </a:p>
        </p:txBody>
      </p:sp>
      <p:sp>
        <p:nvSpPr>
          <p:cNvPr id="24" name="Shape 21"/>
          <p:cNvSpPr/>
          <p:nvPr/>
        </p:nvSpPr>
        <p:spPr>
          <a:xfrm>
            <a:off x="3745382" y="2786177"/>
            <a:ext cx="828446" cy="1009498"/>
          </a:xfrm>
          <a:prstGeom prst="roundRect">
            <a:avLst>
              <a:gd name="adj" fmla="val 5075"/>
            </a:avLst>
          </a:prstGeom>
          <a:solidFill>
            <a:srgbClr val="FFFFFF"/>
          </a:solidFill>
          <a:ln w="12700">
            <a:solidFill>
              <a:srgbClr val="E5E7EB"/>
            </a:solidFill>
            <a:prstDash val="solid"/>
          </a:ln>
        </p:spPr>
      </p:sp>
      <p:sp>
        <p:nvSpPr>
          <p:cNvPr id="25" name="Text 22"/>
          <p:cNvSpPr txBox="1"/>
          <p:nvPr/>
        </p:nvSpPr>
        <p:spPr>
          <a:xfrm>
            <a:off x="4042562" y="2872130"/>
            <a:ext cx="324612" cy="143561"/>
          </a:xfrm>
          <a:prstGeom prst="rect">
            <a:avLst/>
          </a:prstGeom>
          <a:noFill/>
          <a:ln/>
        </p:spPr>
        <p:txBody>
          <a:bodyPr wrap="square" lIns="0" tIns="0" rIns="0" bIns="0" rtlCol="0" anchor="ctr"/>
          <a:lstStyle/>
          <a:p>
            <a:pPr algn="ctr" indent="0" marL="0">
              <a:buNone/>
            </a:pPr>
            <a:r>
              <a:rPr lang="en-US" sz="900" dirty="0">
                <a:solidFill>
                  <a:srgbClr val="374151"/>
                </a:solidFill>
                <a:latin typeface="Inter" pitchFamily="34" charset="0"/>
                <a:ea typeface="Inter" pitchFamily="34" charset="-122"/>
                <a:cs typeface="Inter" pitchFamily="34" charset="-120"/>
              </a:rPr>
              <a:t>网络</a:t>
            </a:r>
            <a:endParaRPr lang="en-US" sz="900" dirty="0"/>
          </a:p>
        </p:txBody>
      </p:sp>
      <p:sp>
        <p:nvSpPr>
          <p:cNvPr id="26" name="Shape 23"/>
          <p:cNvSpPr/>
          <p:nvPr/>
        </p:nvSpPr>
        <p:spPr>
          <a:xfrm>
            <a:off x="3792931" y="3062326"/>
            <a:ext cx="733349" cy="190195"/>
          </a:xfrm>
          <a:prstGeom prst="roundRect">
            <a:avLst>
              <a:gd name="adj" fmla="val 96154"/>
            </a:avLst>
          </a:prstGeom>
          <a:solidFill>
            <a:srgbClr val="F9FAFB"/>
          </a:solidFill>
          <a:ln/>
        </p:spPr>
      </p:sp>
      <p:sp>
        <p:nvSpPr>
          <p:cNvPr id="27" name="Text 24"/>
          <p:cNvSpPr txBox="1"/>
          <p:nvPr/>
        </p:nvSpPr>
        <p:spPr>
          <a:xfrm>
            <a:off x="3984955" y="3081528"/>
            <a:ext cx="438912"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浏览器</a:t>
            </a:r>
            <a:endParaRPr lang="en-US" sz="900" dirty="0"/>
          </a:p>
        </p:txBody>
      </p:sp>
      <p:sp>
        <p:nvSpPr>
          <p:cNvPr id="28" name="Shape 25"/>
          <p:cNvSpPr/>
          <p:nvPr/>
        </p:nvSpPr>
        <p:spPr>
          <a:xfrm>
            <a:off x="1276502" y="3871570"/>
            <a:ext cx="828446" cy="780898"/>
          </a:xfrm>
          <a:prstGeom prst="roundRect">
            <a:avLst>
              <a:gd name="adj" fmla="val 5712"/>
            </a:avLst>
          </a:prstGeom>
          <a:solidFill>
            <a:srgbClr val="FFFFFF"/>
          </a:solidFill>
          <a:ln w="12700">
            <a:solidFill>
              <a:srgbClr val="E5E7EB"/>
            </a:solidFill>
            <a:prstDash val="solid"/>
          </a:ln>
        </p:spPr>
      </p:sp>
      <p:sp>
        <p:nvSpPr>
          <p:cNvPr id="29" name="Text 26"/>
          <p:cNvSpPr txBox="1"/>
          <p:nvPr/>
        </p:nvSpPr>
        <p:spPr>
          <a:xfrm>
            <a:off x="1573682" y="3957523"/>
            <a:ext cx="324612" cy="143561"/>
          </a:xfrm>
          <a:prstGeom prst="rect">
            <a:avLst/>
          </a:prstGeom>
          <a:noFill/>
          <a:ln/>
        </p:spPr>
        <p:txBody>
          <a:bodyPr wrap="square" lIns="0" tIns="0" rIns="0" bIns="0" rtlCol="0" anchor="ctr"/>
          <a:lstStyle/>
          <a:p>
            <a:pPr algn="ctr" indent="0" marL="0">
              <a:buNone/>
            </a:pPr>
            <a:r>
              <a:rPr lang="en-US" sz="900" dirty="0">
                <a:solidFill>
                  <a:srgbClr val="374151"/>
                </a:solidFill>
                <a:latin typeface="Inter" pitchFamily="34" charset="0"/>
                <a:ea typeface="Inter" pitchFamily="34" charset="-122"/>
                <a:cs typeface="Inter" pitchFamily="34" charset="-120"/>
              </a:rPr>
              <a:t>磁盘</a:t>
            </a:r>
            <a:endParaRPr lang="en-US" sz="900" dirty="0"/>
          </a:p>
        </p:txBody>
      </p:sp>
      <p:sp>
        <p:nvSpPr>
          <p:cNvPr id="30" name="Shape 27"/>
          <p:cNvSpPr/>
          <p:nvPr/>
        </p:nvSpPr>
        <p:spPr>
          <a:xfrm>
            <a:off x="1324051" y="4147718"/>
            <a:ext cx="733349" cy="190195"/>
          </a:xfrm>
          <a:prstGeom prst="roundRect">
            <a:avLst>
              <a:gd name="adj" fmla="val 96154"/>
            </a:avLst>
          </a:prstGeom>
          <a:solidFill>
            <a:srgbClr val="F9FAFB"/>
          </a:solidFill>
          <a:ln/>
        </p:spPr>
      </p:sp>
      <p:sp>
        <p:nvSpPr>
          <p:cNvPr id="31" name="Text 28"/>
          <p:cNvSpPr txBox="1"/>
          <p:nvPr/>
        </p:nvSpPr>
        <p:spPr>
          <a:xfrm>
            <a:off x="1459382" y="4166921"/>
            <a:ext cx="553212"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文件系统</a:t>
            </a:r>
            <a:endParaRPr lang="en-US" sz="900" dirty="0"/>
          </a:p>
        </p:txBody>
      </p:sp>
      <p:sp>
        <p:nvSpPr>
          <p:cNvPr id="32" name="Shape 29"/>
          <p:cNvSpPr/>
          <p:nvPr/>
        </p:nvSpPr>
        <p:spPr>
          <a:xfrm>
            <a:off x="2213762" y="3871570"/>
            <a:ext cx="1419149" cy="780898"/>
          </a:xfrm>
          <a:prstGeom prst="roundRect">
            <a:avLst>
              <a:gd name="adj" fmla="val 5712"/>
            </a:avLst>
          </a:prstGeom>
          <a:solidFill>
            <a:srgbClr val="FFFFFF"/>
          </a:solidFill>
          <a:ln w="12700">
            <a:solidFill>
              <a:srgbClr val="E5E7EB"/>
            </a:solidFill>
            <a:prstDash val="solid"/>
          </a:ln>
        </p:spPr>
      </p:sp>
      <p:sp>
        <p:nvSpPr>
          <p:cNvPr id="33" name="Text 30"/>
          <p:cNvSpPr txBox="1"/>
          <p:nvPr/>
        </p:nvSpPr>
        <p:spPr>
          <a:xfrm>
            <a:off x="2805379" y="3957523"/>
            <a:ext cx="324612" cy="143561"/>
          </a:xfrm>
          <a:prstGeom prst="rect">
            <a:avLst/>
          </a:prstGeom>
          <a:noFill/>
          <a:ln/>
        </p:spPr>
        <p:txBody>
          <a:bodyPr wrap="square" lIns="0" tIns="0" rIns="0" bIns="0" rtlCol="0" anchor="ctr"/>
          <a:lstStyle/>
          <a:p>
            <a:pPr algn="ctr" indent="0" marL="0">
              <a:buNone/>
            </a:pPr>
            <a:r>
              <a:rPr lang="en-US" sz="900" dirty="0">
                <a:solidFill>
                  <a:srgbClr val="374151"/>
                </a:solidFill>
                <a:latin typeface="Inter" pitchFamily="34" charset="0"/>
                <a:ea typeface="Inter" pitchFamily="34" charset="-122"/>
                <a:cs typeface="Inter" pitchFamily="34" charset="-120"/>
              </a:rPr>
              <a:t>LLM</a:t>
            </a:r>
            <a:endParaRPr lang="en-US" sz="900" dirty="0"/>
          </a:p>
        </p:txBody>
      </p:sp>
      <p:sp>
        <p:nvSpPr>
          <p:cNvPr id="34" name="Shape 31"/>
          <p:cNvSpPr/>
          <p:nvPr/>
        </p:nvSpPr>
        <p:spPr>
          <a:xfrm>
            <a:off x="3745382" y="3871570"/>
            <a:ext cx="828446" cy="780898"/>
          </a:xfrm>
          <a:prstGeom prst="roundRect">
            <a:avLst>
              <a:gd name="adj" fmla="val 5712"/>
            </a:avLst>
          </a:prstGeom>
          <a:solidFill>
            <a:srgbClr val="FFFFFF"/>
          </a:solidFill>
          <a:ln w="12700">
            <a:solidFill>
              <a:srgbClr val="E5E7EB"/>
            </a:solidFill>
            <a:prstDash val="solid"/>
          </a:ln>
        </p:spPr>
      </p:sp>
      <p:sp>
        <p:nvSpPr>
          <p:cNvPr id="35" name="Text 32"/>
          <p:cNvSpPr txBox="1"/>
          <p:nvPr/>
        </p:nvSpPr>
        <p:spPr>
          <a:xfrm>
            <a:off x="4027018" y="3957523"/>
            <a:ext cx="352958" cy="143561"/>
          </a:xfrm>
          <a:prstGeom prst="rect">
            <a:avLst/>
          </a:prstGeom>
          <a:noFill/>
          <a:ln/>
        </p:spPr>
        <p:txBody>
          <a:bodyPr wrap="square" lIns="0" tIns="0" rIns="0" bIns="0" rtlCol="0" anchor="ctr"/>
          <a:lstStyle/>
          <a:p>
            <a:pPr algn="ctr" indent="0" marL="0">
              <a:buNone/>
            </a:pPr>
            <a:r>
              <a:rPr lang="en-US" sz="900" dirty="0">
                <a:solidFill>
                  <a:srgbClr val="374151"/>
                </a:solidFill>
                <a:latin typeface="Inter" pitchFamily="34" charset="0"/>
                <a:ea typeface="Inter" pitchFamily="34" charset="-122"/>
                <a:cs typeface="Inter" pitchFamily="34" charset="-120"/>
              </a:rPr>
              <a:t>RAM</a:t>
            </a:r>
            <a:endParaRPr lang="en-US" sz="900" dirty="0"/>
          </a:p>
        </p:txBody>
      </p:sp>
      <p:sp>
        <p:nvSpPr>
          <p:cNvPr id="36" name="Shape 33"/>
          <p:cNvSpPr/>
          <p:nvPr/>
        </p:nvSpPr>
        <p:spPr>
          <a:xfrm>
            <a:off x="3792931" y="4147718"/>
            <a:ext cx="733349" cy="190195"/>
          </a:xfrm>
          <a:prstGeom prst="roundRect">
            <a:avLst>
              <a:gd name="adj" fmla="val 96154"/>
            </a:avLst>
          </a:prstGeom>
          <a:solidFill>
            <a:srgbClr val="F9FAFB"/>
          </a:solidFill>
          <a:ln/>
        </p:spPr>
      </p:sp>
      <p:sp>
        <p:nvSpPr>
          <p:cNvPr id="37" name="Text 34"/>
          <p:cNvSpPr txBox="1"/>
          <p:nvPr/>
        </p:nvSpPr>
        <p:spPr>
          <a:xfrm>
            <a:off x="3870655" y="4166921"/>
            <a:ext cx="667512"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上下文窗口</a:t>
            </a:r>
            <a:endParaRPr lang="en-US" sz="900" dirty="0"/>
          </a:p>
        </p:txBody>
      </p:sp>
      <p:sp>
        <p:nvSpPr>
          <p:cNvPr id="38" name="Shape 35"/>
          <p:cNvSpPr/>
          <p:nvPr/>
        </p:nvSpPr>
        <p:spPr>
          <a:xfrm>
            <a:off x="3792931" y="4376318"/>
            <a:ext cx="733349" cy="190195"/>
          </a:xfrm>
          <a:prstGeom prst="roundRect">
            <a:avLst>
              <a:gd name="adj" fmla="val 96154"/>
            </a:avLst>
          </a:prstGeom>
          <a:solidFill>
            <a:srgbClr val="F9FAFB"/>
          </a:solidFill>
          <a:ln/>
        </p:spPr>
      </p:sp>
      <p:sp>
        <p:nvSpPr>
          <p:cNvPr id="39" name="Text 36"/>
          <p:cNvSpPr txBox="1"/>
          <p:nvPr/>
        </p:nvSpPr>
        <p:spPr>
          <a:xfrm>
            <a:off x="3896258" y="4395521"/>
            <a:ext cx="609905"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其他LLMs</a:t>
            </a:r>
            <a:endParaRPr lang="en-US" sz="900" dirty="0"/>
          </a:p>
        </p:txBody>
      </p:sp>
      <p:sp>
        <p:nvSpPr>
          <p:cNvPr id="40" name="Text 37"/>
          <p:cNvSpPr txBox="1"/>
          <p:nvPr/>
        </p:nvSpPr>
        <p:spPr>
          <a:xfrm>
            <a:off x="3634740" y="4776826"/>
            <a:ext cx="1105510" cy="143561"/>
          </a:xfrm>
          <a:prstGeom prst="rect">
            <a:avLst/>
          </a:prstGeom>
          <a:noFill/>
          <a:ln/>
        </p:spPr>
        <p:txBody>
          <a:bodyPr wrap="square" lIns="0" tIns="0" rIns="0" bIns="0" rtlCol="0" anchor="ctr"/>
          <a:lstStyle/>
          <a:p>
            <a:pPr algn="r" indent="0" marL="0">
              <a:buNone/>
            </a:pPr>
            <a:r>
              <a:rPr lang="en-US" sz="900" dirty="0">
                <a:solidFill>
                  <a:srgbClr val="6B7280"/>
                </a:solidFill>
                <a:latin typeface="Inter" pitchFamily="34" charset="0"/>
                <a:ea typeface="Inter" pitchFamily="34" charset="-122"/>
                <a:cs typeface="Inter" pitchFamily="34" charset="-120"/>
              </a:rPr>
              <a:t>— Andrej Karpathy</a:t>
            </a:r>
            <a:endParaRPr lang="en-US" sz="900" dirty="0"/>
          </a:p>
        </p:txBody>
      </p:sp>
      <p:sp>
        <p:nvSpPr>
          <p:cNvPr id="41" name="Shape 38"/>
          <p:cNvSpPr/>
          <p:nvPr/>
        </p:nvSpPr>
        <p:spPr>
          <a:xfrm>
            <a:off x="5006340" y="3233318"/>
            <a:ext cx="323698" cy="381305"/>
          </a:xfrm>
          <a:prstGeom prst="roundRect">
            <a:avLst>
              <a:gd name="adj" fmla="val 282486"/>
            </a:avLst>
          </a:prstGeom>
          <a:solidFill>
            <a:srgbClr val="DBEAFE"/>
          </a:solidFill>
          <a:ln/>
        </p:spPr>
      </p:sp>
      <p:pic>
        <p:nvPicPr>
          <p:cNvPr id="42" name="Image 1" descr="preencoded.png">    </p:cNvPr>
          <p:cNvPicPr>
            <a:picLocks noChangeAspect="1"/>
          </p:cNvPicPr>
          <p:nvPr/>
        </p:nvPicPr>
        <p:blipFill>
          <a:blip r:embed="rId2"/>
          <a:srcRect l="-1648" r="-1648" t="0" b="0"/>
          <a:stretch/>
        </p:blipFill>
        <p:spPr>
          <a:xfrm>
            <a:off x="5082235" y="3314700"/>
            <a:ext cx="171907" cy="190195"/>
          </a:xfrm>
          <a:prstGeom prst="rect">
            <a:avLst/>
          </a:prstGeom>
        </p:spPr>
      </p:pic>
      <p:sp>
        <p:nvSpPr>
          <p:cNvPr id="43" name="Text 39"/>
          <p:cNvSpPr txBox="1"/>
          <p:nvPr/>
        </p:nvSpPr>
        <p:spPr>
          <a:xfrm>
            <a:off x="5558638" y="1371600"/>
            <a:ext cx="1795882"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Agent基础设施 (OS Kernel)</a:t>
            </a:r>
            <a:endParaRPr lang="en-US" sz="1000" dirty="0"/>
          </a:p>
        </p:txBody>
      </p:sp>
      <p:sp>
        <p:nvSpPr>
          <p:cNvPr id="44" name="Shape 40"/>
          <p:cNvSpPr/>
          <p:nvPr/>
        </p:nvSpPr>
        <p:spPr>
          <a:xfrm>
            <a:off x="5558638" y="1628546"/>
            <a:ext cx="5572354" cy="3857854"/>
          </a:xfrm>
          <a:prstGeom prst="roundRect">
            <a:avLst>
              <a:gd name="adj" fmla="val 468"/>
            </a:avLst>
          </a:prstGeom>
          <a:solidFill>
            <a:srgbClr val="EFF6FF">
              <a:alpha val="90000"/>
            </a:srgbClr>
          </a:solidFill>
          <a:ln w="12700">
            <a:solidFill>
              <a:srgbClr val="3B82F6"/>
            </a:solidFill>
            <a:prstDash val="solid"/>
          </a:ln>
        </p:spPr>
      </p:sp>
      <p:sp>
        <p:nvSpPr>
          <p:cNvPr id="45" name="Shape 41"/>
          <p:cNvSpPr/>
          <p:nvPr/>
        </p:nvSpPr>
        <p:spPr>
          <a:xfrm>
            <a:off x="5682996" y="1752905"/>
            <a:ext cx="5324551" cy="323698"/>
          </a:xfrm>
          <a:prstGeom prst="roundRect">
            <a:avLst>
              <a:gd name="adj" fmla="val 66467"/>
            </a:avLst>
          </a:prstGeom>
          <a:solidFill>
            <a:srgbClr val="A7F3D0">
              <a:alpha val="30000"/>
            </a:srgbClr>
          </a:solidFill>
          <a:ln w="12700">
            <a:solidFill>
              <a:srgbClr val="10B981">
                <a:alpha val="20000"/>
              </a:srgbClr>
            </a:solidFill>
            <a:prstDash val="solid"/>
          </a:ln>
        </p:spPr>
      </p:sp>
      <p:sp>
        <p:nvSpPr>
          <p:cNvPr id="46" name="Text 42"/>
          <p:cNvSpPr txBox="1"/>
          <p:nvPr/>
        </p:nvSpPr>
        <p:spPr>
          <a:xfrm>
            <a:off x="7534656" y="1837944"/>
            <a:ext cx="1705356"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输入: Text/Voice/Image/Video</a:t>
            </a:r>
            <a:endParaRPr lang="en-US" sz="900" dirty="0"/>
          </a:p>
        </p:txBody>
      </p:sp>
      <p:sp>
        <p:nvSpPr>
          <p:cNvPr id="47" name="Shape 43"/>
          <p:cNvSpPr/>
          <p:nvPr/>
        </p:nvSpPr>
        <p:spPr>
          <a:xfrm>
            <a:off x="5682996" y="2152498"/>
            <a:ext cx="1333195" cy="2038198"/>
          </a:xfrm>
          <a:prstGeom prst="roundRect">
            <a:avLst>
              <a:gd name="adj" fmla="val 3919"/>
            </a:avLst>
          </a:prstGeom>
          <a:solidFill>
            <a:srgbClr val="BFDBFE">
              <a:alpha val="30000"/>
            </a:srgbClr>
          </a:solidFill>
          <a:ln w="12700">
            <a:solidFill>
              <a:srgbClr val="3B82F6">
                <a:alpha val="20000"/>
              </a:srgbClr>
            </a:solidFill>
            <a:prstDash val="solid"/>
          </a:ln>
        </p:spPr>
      </p:sp>
      <p:sp>
        <p:nvSpPr>
          <p:cNvPr id="48" name="Text 44"/>
          <p:cNvSpPr txBox="1"/>
          <p:nvPr/>
        </p:nvSpPr>
        <p:spPr>
          <a:xfrm>
            <a:off x="5768035" y="2238451"/>
            <a:ext cx="381305"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Tools</a:t>
            </a:r>
            <a:endParaRPr lang="en-US" sz="900" dirty="0"/>
          </a:p>
        </p:txBody>
      </p:sp>
      <p:sp>
        <p:nvSpPr>
          <p:cNvPr id="49" name="Shape 45"/>
          <p:cNvSpPr/>
          <p:nvPr/>
        </p:nvSpPr>
        <p:spPr>
          <a:xfrm>
            <a:off x="5768035" y="2428646"/>
            <a:ext cx="1162202" cy="247802"/>
          </a:xfrm>
          <a:prstGeom prst="roundRect">
            <a:avLst>
              <a:gd name="adj" fmla="val 56770"/>
            </a:avLst>
          </a:prstGeom>
          <a:solidFill>
            <a:srgbClr val="FFFFFF"/>
          </a:solidFill>
          <a:ln w="12700">
            <a:solidFill>
              <a:srgbClr val="DBEAFE"/>
            </a:solidFill>
            <a:prstDash val="solid"/>
          </a:ln>
        </p:spPr>
      </p:sp>
      <p:sp>
        <p:nvSpPr>
          <p:cNvPr id="50" name="Text 46"/>
          <p:cNvSpPr txBox="1"/>
          <p:nvPr/>
        </p:nvSpPr>
        <p:spPr>
          <a:xfrm>
            <a:off x="5815584" y="2476195"/>
            <a:ext cx="1028700"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Event Bus/Hooks</a:t>
            </a:r>
            <a:endParaRPr lang="en-US" sz="900" dirty="0"/>
          </a:p>
        </p:txBody>
      </p:sp>
      <p:sp>
        <p:nvSpPr>
          <p:cNvPr id="51" name="Shape 47"/>
          <p:cNvSpPr/>
          <p:nvPr/>
        </p:nvSpPr>
        <p:spPr>
          <a:xfrm>
            <a:off x="5768035" y="2752344"/>
            <a:ext cx="1162202" cy="247802"/>
          </a:xfrm>
          <a:prstGeom prst="roundRect">
            <a:avLst>
              <a:gd name="adj" fmla="val 56770"/>
            </a:avLst>
          </a:prstGeom>
          <a:solidFill>
            <a:srgbClr val="FFFFFF"/>
          </a:solidFill>
          <a:ln w="12700">
            <a:solidFill>
              <a:srgbClr val="DBEAFE"/>
            </a:solidFill>
            <a:prstDash val="solid"/>
          </a:ln>
        </p:spPr>
      </p:sp>
      <p:sp>
        <p:nvSpPr>
          <p:cNvPr id="52" name="Text 48"/>
          <p:cNvSpPr txBox="1"/>
          <p:nvPr/>
        </p:nvSpPr>
        <p:spPr>
          <a:xfrm>
            <a:off x="5815584" y="2800807"/>
            <a:ext cx="810158"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Built-in Tools</a:t>
            </a:r>
            <a:endParaRPr lang="en-US" sz="900" dirty="0"/>
          </a:p>
        </p:txBody>
      </p:sp>
      <p:sp>
        <p:nvSpPr>
          <p:cNvPr id="53" name="Shape 49"/>
          <p:cNvSpPr/>
          <p:nvPr/>
        </p:nvSpPr>
        <p:spPr>
          <a:xfrm>
            <a:off x="5768035" y="3076956"/>
            <a:ext cx="1162202" cy="400507"/>
          </a:xfrm>
          <a:prstGeom prst="roundRect">
            <a:avLst>
              <a:gd name="adj" fmla="val 21744"/>
            </a:avLst>
          </a:prstGeom>
          <a:solidFill>
            <a:srgbClr val="FFFFFF"/>
          </a:solidFill>
          <a:ln w="12700">
            <a:solidFill>
              <a:srgbClr val="DBEAFE"/>
            </a:solidFill>
            <a:prstDash val="solid"/>
          </a:ln>
        </p:spPr>
      </p:sp>
      <p:sp>
        <p:nvSpPr>
          <p:cNvPr id="54" name="Text 50"/>
          <p:cNvSpPr txBox="1"/>
          <p:nvPr/>
        </p:nvSpPr>
        <p:spPr>
          <a:xfrm>
            <a:off x="5815584" y="3124505"/>
            <a:ext cx="1038758" cy="29535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3rd Party/Private Tools/API/Agents</a:t>
            </a:r>
            <a:endParaRPr lang="en-US" sz="900" dirty="0"/>
          </a:p>
        </p:txBody>
      </p:sp>
      <p:sp>
        <p:nvSpPr>
          <p:cNvPr id="55" name="Text 51"/>
          <p:cNvSpPr txBox="1"/>
          <p:nvPr/>
        </p:nvSpPr>
        <p:spPr>
          <a:xfrm>
            <a:off x="7107631" y="2162556"/>
            <a:ext cx="2556662" cy="295351"/>
          </a:xfrm>
          <a:prstGeom prst="rect">
            <a:avLst/>
          </a:prstGeom>
          <a:noFill/>
          <a:ln/>
        </p:spPr>
        <p:txBody>
          <a:bodyPr wrap="square" lIns="0" tIns="0" rIns="0" bIns="0" rtlCol="0" anchor="ctr"/>
          <a:lstStyle/>
          <a:p>
            <a:pPr algn="ctr" indent="0" marL="0">
              <a:buNone/>
            </a:pPr>
            <a:r>
              <a:rPr lang="en-US" sz="800" i="1" dirty="0">
                <a:solidFill>
                  <a:srgbClr val="D97706"/>
                </a:solidFill>
                <a:latin typeface="Inter" pitchFamily="34" charset="0"/>
                <a:ea typeface="Inter" pitchFamily="34" charset="-122"/>
                <a:cs typeface="Inter" pitchFamily="34" charset="-120"/>
              </a:rPr>
              <a:t>— Multi-Agent/Multi-Tools Orchestrator/Executor —</a:t>
            </a:r>
            <a:endParaRPr lang="en-US" sz="800" dirty="0"/>
          </a:p>
        </p:txBody>
      </p:sp>
      <p:sp>
        <p:nvSpPr>
          <p:cNvPr id="56" name="Shape 52"/>
          <p:cNvSpPr/>
          <p:nvPr/>
        </p:nvSpPr>
        <p:spPr>
          <a:xfrm>
            <a:off x="7088429" y="2510942"/>
            <a:ext cx="2514600" cy="1495044"/>
          </a:xfrm>
          <a:prstGeom prst="roundRect">
            <a:avLst>
              <a:gd name="adj" fmla="val 3117"/>
            </a:avLst>
          </a:prstGeom>
          <a:solidFill>
            <a:srgbClr val="EF4444">
              <a:alpha val="10000"/>
            </a:srgbClr>
          </a:solidFill>
          <a:ln w="12700">
            <a:solidFill>
              <a:srgbClr val="EF4444">
                <a:alpha val="30000"/>
              </a:srgbClr>
            </a:solidFill>
            <a:prstDash val="solid"/>
          </a:ln>
        </p:spPr>
      </p:sp>
      <p:sp>
        <p:nvSpPr>
          <p:cNvPr id="57" name="Text 53"/>
          <p:cNvSpPr txBox="1"/>
          <p:nvPr/>
        </p:nvSpPr>
        <p:spPr>
          <a:xfrm>
            <a:off x="7450531" y="2969971"/>
            <a:ext cx="1905610" cy="191110"/>
          </a:xfrm>
          <a:prstGeom prst="rect">
            <a:avLst/>
          </a:prstGeom>
          <a:noFill/>
          <a:ln/>
        </p:spPr>
        <p:txBody>
          <a:bodyPr wrap="square" lIns="0" tIns="0" rIns="0" bIns="0" rtlCol="0" anchor="ctr"/>
          <a:lstStyle/>
          <a:p>
            <a:pPr algn="ctr" indent="0" marL="0">
              <a:buNone/>
            </a:pPr>
            <a:r>
              <a:rPr lang="en-US" sz="1200" dirty="0">
                <a:solidFill>
                  <a:srgbClr val="DC2626"/>
                </a:solidFill>
                <a:latin typeface="Inter" pitchFamily="34" charset="0"/>
                <a:ea typeface="Inter" pitchFamily="34" charset="-122"/>
                <a:cs typeface="Inter" pitchFamily="34" charset="-120"/>
              </a:rPr>
              <a:t>Agent Foundation Model</a:t>
            </a:r>
            <a:endParaRPr lang="en-US" sz="1200" dirty="0"/>
          </a:p>
        </p:txBody>
      </p:sp>
      <p:sp>
        <p:nvSpPr>
          <p:cNvPr id="58" name="Text 54"/>
          <p:cNvSpPr txBox="1"/>
          <p:nvPr/>
        </p:nvSpPr>
        <p:spPr>
          <a:xfrm>
            <a:off x="7493508" y="3255264"/>
            <a:ext cx="1791310" cy="143561"/>
          </a:xfrm>
          <a:prstGeom prst="rect">
            <a:avLst/>
          </a:prstGeom>
          <a:noFill/>
          <a:ln/>
        </p:spPr>
        <p:txBody>
          <a:bodyPr wrap="square" lIns="0" tIns="0" rIns="0" bIns="0" rtlCol="0" anchor="ctr"/>
          <a:lstStyle/>
          <a:p>
            <a:pPr algn="ctr" indent="0" marL="0">
              <a:buNone/>
            </a:pPr>
            <a:r>
              <a:rPr lang="en-US" sz="900" dirty="0">
                <a:solidFill>
                  <a:srgbClr val="374151"/>
                </a:solidFill>
                <a:latin typeface="Inter" pitchFamily="34" charset="0"/>
                <a:ea typeface="Inter" pitchFamily="34" charset="-122"/>
                <a:cs typeface="Inter" pitchFamily="34" charset="-120"/>
              </a:rPr>
              <a:t>(Reasoning/Planning/Reflection</a:t>
            </a:r>
            <a:endParaRPr lang="en-US" sz="900" dirty="0"/>
          </a:p>
        </p:txBody>
      </p:sp>
      <p:sp>
        <p:nvSpPr>
          <p:cNvPr id="59" name="Text 55"/>
          <p:cNvSpPr txBox="1"/>
          <p:nvPr/>
        </p:nvSpPr>
        <p:spPr>
          <a:xfrm>
            <a:off x="7588606" y="3407969"/>
            <a:ext cx="1600200" cy="143561"/>
          </a:xfrm>
          <a:prstGeom prst="rect">
            <a:avLst/>
          </a:prstGeom>
          <a:noFill/>
          <a:ln/>
        </p:spPr>
        <p:txBody>
          <a:bodyPr wrap="square" lIns="0" tIns="0" rIns="0" bIns="0" rtlCol="0" anchor="ctr"/>
          <a:lstStyle/>
          <a:p>
            <a:pPr algn="ctr" indent="0" marL="0">
              <a:buNone/>
            </a:pPr>
            <a:r>
              <a:rPr lang="en-US" sz="900" dirty="0">
                <a:solidFill>
                  <a:srgbClr val="374151"/>
                </a:solidFill>
                <a:latin typeface="Inter" pitchFamily="34" charset="0"/>
                <a:ea typeface="Inter" pitchFamily="34" charset="-122"/>
                <a:cs typeface="Inter" pitchFamily="34" charset="-120"/>
              </a:rPr>
              <a:t>Orchestration/Tools Calling)</a:t>
            </a:r>
            <a:endParaRPr lang="en-US" sz="900" dirty="0"/>
          </a:p>
        </p:txBody>
      </p:sp>
      <p:sp>
        <p:nvSpPr>
          <p:cNvPr id="60" name="Text 56"/>
          <p:cNvSpPr txBox="1"/>
          <p:nvPr/>
        </p:nvSpPr>
        <p:spPr>
          <a:xfrm>
            <a:off x="7450531" y="4038905"/>
            <a:ext cx="1877263" cy="143561"/>
          </a:xfrm>
          <a:prstGeom prst="rect">
            <a:avLst/>
          </a:prstGeom>
          <a:noFill/>
          <a:ln/>
        </p:spPr>
        <p:txBody>
          <a:bodyPr wrap="square" lIns="0" tIns="0" rIns="0" bIns="0" rtlCol="0" anchor="ctr"/>
          <a:lstStyle/>
          <a:p>
            <a:pPr algn="ctr" indent="0" marL="0">
              <a:buNone/>
            </a:pPr>
            <a:r>
              <a:rPr lang="en-US" sz="900" dirty="0">
                <a:solidFill>
                  <a:srgbClr val="6B7280"/>
                </a:solidFill>
                <a:latin typeface="Inter" pitchFamily="34" charset="0"/>
                <a:ea typeface="Inter" pitchFamily="34" charset="-122"/>
                <a:cs typeface="Inter" pitchFamily="34" charset="-120"/>
              </a:rPr>
              <a:t>Agents Runtime itself is an Agent</a:t>
            </a:r>
            <a:endParaRPr lang="en-US" sz="900" dirty="0"/>
          </a:p>
        </p:txBody>
      </p:sp>
      <p:sp>
        <p:nvSpPr>
          <p:cNvPr id="61" name="Shape 57"/>
          <p:cNvSpPr/>
          <p:nvPr/>
        </p:nvSpPr>
        <p:spPr>
          <a:xfrm>
            <a:off x="9671609" y="2152498"/>
            <a:ext cx="1333195" cy="2038198"/>
          </a:xfrm>
          <a:prstGeom prst="roundRect">
            <a:avLst>
              <a:gd name="adj" fmla="val 3919"/>
            </a:avLst>
          </a:prstGeom>
          <a:solidFill>
            <a:srgbClr val="DBEAFE">
              <a:alpha val="30000"/>
            </a:srgbClr>
          </a:solidFill>
          <a:ln w="12700">
            <a:solidFill>
              <a:srgbClr val="3B82F6">
                <a:alpha val="20000"/>
              </a:srgbClr>
            </a:solidFill>
            <a:prstDash val="solid"/>
          </a:ln>
        </p:spPr>
      </p:sp>
      <p:sp>
        <p:nvSpPr>
          <p:cNvPr id="62" name="Text 58"/>
          <p:cNvSpPr txBox="1"/>
          <p:nvPr/>
        </p:nvSpPr>
        <p:spPr>
          <a:xfrm>
            <a:off x="9757562" y="2238451"/>
            <a:ext cx="523951"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Context</a:t>
            </a:r>
            <a:endParaRPr lang="en-US" sz="900" dirty="0"/>
          </a:p>
        </p:txBody>
      </p:sp>
      <p:sp>
        <p:nvSpPr>
          <p:cNvPr id="63" name="Shape 59"/>
          <p:cNvSpPr/>
          <p:nvPr/>
        </p:nvSpPr>
        <p:spPr>
          <a:xfrm>
            <a:off x="9757562" y="2428646"/>
            <a:ext cx="1162202" cy="400507"/>
          </a:xfrm>
          <a:prstGeom prst="roundRect">
            <a:avLst>
              <a:gd name="adj" fmla="val 21744"/>
            </a:avLst>
          </a:prstGeom>
          <a:solidFill>
            <a:srgbClr val="FFFFFF"/>
          </a:solidFill>
          <a:ln w="12700">
            <a:solidFill>
              <a:srgbClr val="DBEAFE"/>
            </a:solidFill>
            <a:prstDash val="solid"/>
          </a:ln>
        </p:spPr>
      </p:sp>
      <p:sp>
        <p:nvSpPr>
          <p:cNvPr id="64" name="Text 60"/>
          <p:cNvSpPr txBox="1"/>
          <p:nvPr/>
        </p:nvSpPr>
        <p:spPr>
          <a:xfrm>
            <a:off x="9805111" y="2476195"/>
            <a:ext cx="1028700" cy="29535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System Prompts/ Tools List</a:t>
            </a:r>
            <a:endParaRPr lang="en-US" sz="900" dirty="0"/>
          </a:p>
        </p:txBody>
      </p:sp>
      <p:sp>
        <p:nvSpPr>
          <p:cNvPr id="65" name="Shape 61"/>
          <p:cNvSpPr/>
          <p:nvPr/>
        </p:nvSpPr>
        <p:spPr>
          <a:xfrm>
            <a:off x="9757562" y="2905049"/>
            <a:ext cx="1162202" cy="247802"/>
          </a:xfrm>
          <a:prstGeom prst="roundRect">
            <a:avLst>
              <a:gd name="adj" fmla="val 56770"/>
            </a:avLst>
          </a:prstGeom>
          <a:solidFill>
            <a:srgbClr val="FFFFFF"/>
          </a:solidFill>
          <a:ln w="12700">
            <a:solidFill>
              <a:srgbClr val="DBEAFE"/>
            </a:solidFill>
            <a:prstDash val="solid"/>
          </a:ln>
        </p:spPr>
      </p:sp>
      <p:sp>
        <p:nvSpPr>
          <p:cNvPr id="66" name="Text 62"/>
          <p:cNvSpPr txBox="1"/>
          <p:nvPr/>
        </p:nvSpPr>
        <p:spPr>
          <a:xfrm>
            <a:off x="9805111" y="2952598"/>
            <a:ext cx="5431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Memory</a:t>
            </a:r>
            <a:endParaRPr lang="en-US" sz="900" dirty="0"/>
          </a:p>
        </p:txBody>
      </p:sp>
      <p:sp>
        <p:nvSpPr>
          <p:cNvPr id="67" name="Shape 63"/>
          <p:cNvSpPr/>
          <p:nvPr/>
        </p:nvSpPr>
        <p:spPr>
          <a:xfrm>
            <a:off x="9757562" y="3228746"/>
            <a:ext cx="1162202" cy="400507"/>
          </a:xfrm>
          <a:prstGeom prst="roundRect">
            <a:avLst>
              <a:gd name="adj" fmla="val 21744"/>
            </a:avLst>
          </a:prstGeom>
          <a:solidFill>
            <a:srgbClr val="FFFFFF"/>
          </a:solidFill>
          <a:ln w="12700">
            <a:solidFill>
              <a:srgbClr val="DBEAFE"/>
            </a:solidFill>
            <a:prstDash val="solid"/>
          </a:ln>
        </p:spPr>
      </p:sp>
      <p:sp>
        <p:nvSpPr>
          <p:cNvPr id="68" name="Text 64"/>
          <p:cNvSpPr txBox="1"/>
          <p:nvPr/>
        </p:nvSpPr>
        <p:spPr>
          <a:xfrm>
            <a:off x="9805111" y="3276295"/>
            <a:ext cx="848563" cy="29535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Session/State Mgmt</a:t>
            </a:r>
            <a:endParaRPr lang="en-US" sz="900" dirty="0"/>
          </a:p>
        </p:txBody>
      </p:sp>
      <p:sp>
        <p:nvSpPr>
          <p:cNvPr id="69" name="Shape 65"/>
          <p:cNvSpPr/>
          <p:nvPr/>
        </p:nvSpPr>
        <p:spPr>
          <a:xfrm>
            <a:off x="9757562" y="3705149"/>
            <a:ext cx="1162202" cy="400507"/>
          </a:xfrm>
          <a:prstGeom prst="roundRect">
            <a:avLst>
              <a:gd name="adj" fmla="val 21744"/>
            </a:avLst>
          </a:prstGeom>
          <a:solidFill>
            <a:srgbClr val="FFFFFF"/>
          </a:solidFill>
          <a:ln w="12700">
            <a:solidFill>
              <a:srgbClr val="DBEAFE"/>
            </a:solidFill>
            <a:prstDash val="solid"/>
          </a:ln>
        </p:spPr>
      </p:sp>
      <p:sp>
        <p:nvSpPr>
          <p:cNvPr id="70" name="Text 66"/>
          <p:cNvSpPr txBox="1"/>
          <p:nvPr/>
        </p:nvSpPr>
        <p:spPr>
          <a:xfrm>
            <a:off x="9805111" y="3752698"/>
            <a:ext cx="848563" cy="29535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Web/Private/ Personal Data</a:t>
            </a:r>
            <a:endParaRPr lang="en-US" sz="900" dirty="0"/>
          </a:p>
        </p:txBody>
      </p:sp>
      <p:sp>
        <p:nvSpPr>
          <p:cNvPr id="71" name="Shape 67"/>
          <p:cNvSpPr/>
          <p:nvPr/>
        </p:nvSpPr>
        <p:spPr>
          <a:xfrm>
            <a:off x="5682996" y="4267505"/>
            <a:ext cx="5324551" cy="457200"/>
          </a:xfrm>
          <a:prstGeom prst="roundRect">
            <a:avLst>
              <a:gd name="adj" fmla="val 33333"/>
            </a:avLst>
          </a:prstGeom>
          <a:solidFill>
            <a:srgbClr val="EFF6FF"/>
          </a:solidFill>
          <a:ln/>
        </p:spPr>
      </p:sp>
      <p:sp>
        <p:nvSpPr>
          <p:cNvPr id="72" name="Text 68"/>
          <p:cNvSpPr txBox="1"/>
          <p:nvPr/>
        </p:nvSpPr>
        <p:spPr>
          <a:xfrm>
            <a:off x="5758891" y="4343400"/>
            <a:ext cx="5210251"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1. Both Context and Tools are plugged into Agent Foundation Model as Extensible Tools/Agents</a:t>
            </a:r>
            <a:endParaRPr lang="en-US" sz="900" dirty="0"/>
          </a:p>
        </p:txBody>
      </p:sp>
      <p:sp>
        <p:nvSpPr>
          <p:cNvPr id="73" name="Text 69"/>
          <p:cNvSpPr txBox="1"/>
          <p:nvPr/>
        </p:nvSpPr>
        <p:spPr>
          <a:xfrm>
            <a:off x="5758891" y="4496105"/>
            <a:ext cx="3143707"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2. Agent is to OS/Agent Foundation Model-powered Tool</a:t>
            </a:r>
            <a:endParaRPr lang="en-US" sz="900" dirty="0"/>
          </a:p>
        </p:txBody>
      </p:sp>
      <p:sp>
        <p:nvSpPr>
          <p:cNvPr id="74" name="Shape 70"/>
          <p:cNvSpPr/>
          <p:nvPr/>
        </p:nvSpPr>
        <p:spPr>
          <a:xfrm>
            <a:off x="5682996" y="4800600"/>
            <a:ext cx="5324551" cy="323698"/>
          </a:xfrm>
          <a:prstGeom prst="roundRect">
            <a:avLst>
              <a:gd name="adj" fmla="val 66467"/>
            </a:avLst>
          </a:prstGeom>
          <a:solidFill>
            <a:srgbClr val="A7F3D0">
              <a:alpha val="30000"/>
            </a:srgbClr>
          </a:solidFill>
          <a:ln w="12700">
            <a:solidFill>
              <a:srgbClr val="10B981">
                <a:alpha val="20000"/>
              </a:srgbClr>
            </a:solidFill>
            <a:prstDash val="solid"/>
          </a:ln>
        </p:spPr>
      </p:sp>
      <p:sp>
        <p:nvSpPr>
          <p:cNvPr id="75" name="Text 71"/>
          <p:cNvSpPr txBox="1"/>
          <p:nvPr/>
        </p:nvSpPr>
        <p:spPr>
          <a:xfrm>
            <a:off x="6924751" y="4886554"/>
            <a:ext cx="2924251" cy="143561"/>
          </a:xfrm>
          <a:prstGeom prst="rect">
            <a:avLst/>
          </a:prstGeom>
          <a:noFill/>
          <a:ln/>
        </p:spPr>
        <p:txBody>
          <a:bodyPr wrap="square" lIns="0" tIns="0" rIns="0" bIns="0" rtlCol="0" anchor="ctr"/>
          <a:lstStyle/>
          <a:p>
            <a:pPr algn="ctr" indent="0" marL="0">
              <a:buNone/>
            </a:pPr>
            <a:r>
              <a:rPr lang="en-US" sz="900" dirty="0">
                <a:solidFill>
                  <a:srgbClr val="111827"/>
                </a:solidFill>
                <a:latin typeface="Inter" pitchFamily="34" charset="0"/>
                <a:ea typeface="Inter" pitchFamily="34" charset="-122"/>
                <a:cs typeface="Inter" pitchFamily="34" charset="-120"/>
              </a:rPr>
              <a:t>输出: Text/Voice/Image/Video/Slides/Excel/HTML/...</a:t>
            </a:r>
            <a:endParaRPr lang="en-US" sz="900" dirty="0"/>
          </a:p>
        </p:txBody>
      </p:sp>
      <p:sp>
        <p:nvSpPr>
          <p:cNvPr id="76" name="Shape 72"/>
          <p:cNvSpPr/>
          <p:nvPr/>
        </p:nvSpPr>
        <p:spPr>
          <a:xfrm>
            <a:off x="1067105" y="5676595"/>
            <a:ext cx="10058400" cy="800100"/>
          </a:xfrm>
          <a:prstGeom prst="roundRect">
            <a:avLst>
              <a:gd name="adj" fmla="val 10884"/>
            </a:avLst>
          </a:prstGeom>
          <a:solidFill>
            <a:srgbClr val="EFF6FF"/>
          </a:solidFill>
          <a:ln/>
        </p:spPr>
      </p:sp>
      <p:sp>
        <p:nvSpPr>
          <p:cNvPr id="77" name="Text 73"/>
          <p:cNvSpPr txBox="1"/>
          <p:nvPr/>
        </p:nvSpPr>
        <p:spPr>
          <a:xfrm>
            <a:off x="1181405" y="5800954"/>
            <a:ext cx="1243584"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Agent OS核心特征</a:t>
            </a:r>
            <a:endParaRPr lang="en-US" sz="1000" dirty="0"/>
          </a:p>
        </p:txBody>
      </p:sp>
      <p:sp>
        <p:nvSpPr>
          <p:cNvPr id="78" name="Text 74"/>
          <p:cNvSpPr txBox="1"/>
          <p:nvPr/>
        </p:nvSpPr>
        <p:spPr>
          <a:xfrm>
            <a:off x="1371600" y="6057900"/>
            <a:ext cx="1124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统一、递归、可扩展</a:t>
            </a:r>
            <a:endParaRPr lang="en-US" sz="900" dirty="0"/>
          </a:p>
        </p:txBody>
      </p:sp>
      <p:sp>
        <p:nvSpPr>
          <p:cNvPr id="79" name="Text 75"/>
          <p:cNvSpPr txBox="1"/>
          <p:nvPr/>
        </p:nvSpPr>
        <p:spPr>
          <a:xfrm>
            <a:off x="4699102" y="6057900"/>
            <a:ext cx="4389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组合性</a:t>
            </a:r>
            <a:endParaRPr lang="en-US" sz="900" dirty="0"/>
          </a:p>
        </p:txBody>
      </p:sp>
      <p:sp>
        <p:nvSpPr>
          <p:cNvPr id="80" name="Text 76"/>
          <p:cNvSpPr txBox="1"/>
          <p:nvPr/>
        </p:nvSpPr>
        <p:spPr>
          <a:xfrm>
            <a:off x="8026603" y="6057900"/>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复合智能驱动</a:t>
            </a:r>
            <a:endParaRPr lang="en-US" sz="900" dirty="0"/>
          </a:p>
        </p:txBody>
      </p:sp>
      <p:sp>
        <p:nvSpPr>
          <p:cNvPr id="81" name="Text 77"/>
          <p:cNvSpPr txBox="1"/>
          <p:nvPr/>
        </p:nvSpPr>
        <p:spPr>
          <a:xfrm>
            <a:off x="1371600" y="6057900"/>
            <a:ext cx="3067812"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：类Unix/Linux命令行风格，提供统一接口与交互模型</a:t>
            </a:r>
            <a:endParaRPr lang="en-US" sz="900" dirty="0"/>
          </a:p>
        </p:txBody>
      </p:sp>
      <p:sp>
        <p:nvSpPr>
          <p:cNvPr id="82" name="Text 78"/>
          <p:cNvSpPr txBox="1"/>
          <p:nvPr/>
        </p:nvSpPr>
        <p:spPr>
          <a:xfrm>
            <a:off x="4699102" y="6057900"/>
            <a:ext cx="2981858"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：Tools、Context、Subagents可自由组合，形成更复杂功能</a:t>
            </a:r>
            <a:endParaRPr lang="en-US" sz="900" dirty="0"/>
          </a:p>
        </p:txBody>
      </p:sp>
      <p:sp>
        <p:nvSpPr>
          <p:cNvPr id="83" name="Text 79"/>
          <p:cNvSpPr txBox="1"/>
          <p:nvPr/>
        </p:nvSpPr>
        <p:spPr>
          <a:xfrm>
            <a:off x="8026603" y="6057900"/>
            <a:ext cx="3020263"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：由LLM提供基础能力，通过Agentic机制实现复合智能增强</a:t>
            </a:r>
            <a:endParaRPr lang="en-US" sz="900" dirty="0"/>
          </a:p>
        </p:txBody>
      </p:sp>
      <p:sp>
        <p:nvSpPr>
          <p:cNvPr id="84" name="Text 80"/>
          <p:cNvSpPr txBox="1"/>
          <p:nvPr/>
        </p:nvSpPr>
        <p:spPr>
          <a:xfrm>
            <a:off x="1067105" y="466344"/>
            <a:ext cx="3381451"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Agent OS -- 复利智能的源动力</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1067105" y="875995"/>
            <a:ext cx="571500" cy="28346"/>
          </a:xfrm>
          <a:prstGeom prst="rect">
            <a:avLst/>
          </a:prstGeom>
          <a:solidFill>
            <a:srgbClr val="2563EB"/>
          </a:solidFill>
          <a:ln/>
          <a:effectLst>
            <a:outerShdw sx="100000" sy="100000" kx="0" ky="0" algn="bl" rotWithShape="0" blurRad="101600" dist="12700" dir="16200000">
              <a:srgbClr val="ffffff">
                <a:alpha val="80000"/>
              </a:srgbClr>
            </a:outerShdw>
          </a:effectLst>
        </p:spPr>
      </p:sp>
      <p:sp>
        <p:nvSpPr>
          <p:cNvPr id="4" name="Shape 1"/>
          <p:cNvSpPr/>
          <p:nvPr/>
        </p:nvSpPr>
        <p:spPr>
          <a:xfrm>
            <a:off x="1067105" y="1095451"/>
            <a:ext cx="2419502" cy="190195"/>
          </a:xfrm>
          <a:prstGeom prst="roundRect">
            <a:avLst>
              <a:gd name="adj" fmla="val 96154"/>
            </a:avLst>
          </a:prstGeom>
          <a:solidFill>
            <a:srgbClr val="FFFFFF">
              <a:alpha val="75000"/>
            </a:srgbClr>
          </a:solidFill>
          <a:ln/>
        </p:spPr>
      </p:sp>
      <p:sp>
        <p:nvSpPr>
          <p:cNvPr id="5" name="Text 2"/>
          <p:cNvSpPr txBox="1"/>
          <p:nvPr/>
        </p:nvSpPr>
        <p:spPr>
          <a:xfrm>
            <a:off x="1143000" y="1104595"/>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智能域抽象与复合智能的本质对比分析</a:t>
            </a:r>
            <a:endParaRPr lang="en-US" sz="1000" dirty="0"/>
          </a:p>
        </p:txBody>
      </p:sp>
      <p:sp>
        <p:nvSpPr>
          <p:cNvPr id="6" name="Shape 3"/>
          <p:cNvSpPr/>
          <p:nvPr/>
        </p:nvSpPr>
        <p:spPr>
          <a:xfrm>
            <a:off x="1067105" y="1438351"/>
            <a:ext cx="4914900" cy="3562502"/>
          </a:xfrm>
          <a:prstGeom prst="roundRect">
            <a:avLst>
              <a:gd name="adj" fmla="val 412"/>
            </a:avLst>
          </a:prstGeom>
          <a:solidFill>
            <a:srgbClr val="FFFFFF">
              <a:alpha val="85000"/>
            </a:srgbClr>
          </a:solidFill>
          <a:ln/>
          <a:effectLst>
            <a:outerShdw sx="100000" sy="100000" kx="0" ky="0" algn="bl" rotWithShape="0" blurRad="63500" dist="38100" dir="5400000">
              <a:srgbClr val="000000">
                <a:alpha val="5000"/>
              </a:srgbClr>
            </a:outerShdw>
          </a:effectLst>
        </p:spPr>
      </p:sp>
      <p:sp>
        <p:nvSpPr>
          <p:cNvPr id="7" name="Shape 4"/>
          <p:cNvSpPr/>
          <p:nvPr/>
        </p:nvSpPr>
        <p:spPr>
          <a:xfrm>
            <a:off x="1067105" y="1438351"/>
            <a:ext cx="28346" cy="3562502"/>
          </a:xfrm>
          <a:prstGeom prst="rect">
            <a:avLst/>
          </a:prstGeom>
          <a:solidFill>
            <a:srgbClr val="6B7280"/>
          </a:solidFill>
          <a:ln/>
        </p:spPr>
      </p:sp>
      <p:sp>
        <p:nvSpPr>
          <p:cNvPr id="8" name="Shape 5"/>
          <p:cNvSpPr/>
          <p:nvPr/>
        </p:nvSpPr>
        <p:spPr>
          <a:xfrm>
            <a:off x="1248156" y="1591056"/>
            <a:ext cx="323698" cy="381305"/>
          </a:xfrm>
          <a:prstGeom prst="roundRect">
            <a:avLst>
              <a:gd name="adj" fmla="val 282486"/>
            </a:avLst>
          </a:prstGeom>
          <a:solidFill>
            <a:srgbClr val="E5E7EB"/>
          </a:solidFill>
          <a:ln/>
        </p:spPr>
      </p:sp>
      <p:pic>
        <p:nvPicPr>
          <p:cNvPr id="9" name="Image 1" descr="preencoded.png">    </p:cNvPr>
          <p:cNvPicPr>
            <a:picLocks noChangeAspect="1"/>
          </p:cNvPicPr>
          <p:nvPr/>
        </p:nvPicPr>
        <p:blipFill>
          <a:blip r:embed="rId2"/>
          <a:srcRect l="0" r="0" t="0" b="0"/>
          <a:stretch/>
        </p:blipFill>
        <p:spPr>
          <a:xfrm>
            <a:off x="1324051" y="1687982"/>
            <a:ext cx="171907" cy="171907"/>
          </a:xfrm>
          <a:prstGeom prst="rect">
            <a:avLst/>
          </a:prstGeom>
        </p:spPr>
      </p:pic>
      <p:sp>
        <p:nvSpPr>
          <p:cNvPr id="10" name="Text 6"/>
          <p:cNvSpPr txBox="1"/>
          <p:nvPr/>
        </p:nvSpPr>
        <p:spPr>
          <a:xfrm>
            <a:off x="1647749" y="1676095"/>
            <a:ext cx="1157630" cy="200254"/>
          </a:xfrm>
          <a:prstGeom prst="rect">
            <a:avLst/>
          </a:prstGeom>
          <a:noFill/>
          <a:ln/>
        </p:spPr>
        <p:txBody>
          <a:bodyPr wrap="square" lIns="0" tIns="0" rIns="0" bIns="0" rtlCol="0" anchor="ctr"/>
          <a:lstStyle/>
          <a:p>
            <a:pPr algn="l" indent="0" marL="0">
              <a:buNone/>
            </a:pPr>
            <a:r>
              <a:rPr lang="en-US" sz="1300" b="1" dirty="0">
                <a:solidFill>
                  <a:srgbClr val="374151"/>
                </a:solidFill>
                <a:latin typeface="Inter" pitchFamily="34" charset="0"/>
                <a:ea typeface="Inter" pitchFamily="34" charset="-122"/>
                <a:cs typeface="Inter" pitchFamily="34" charset="-120"/>
              </a:rPr>
              <a:t>传统操作系统</a:t>
            </a:r>
            <a:endParaRPr lang="en-US" sz="1300" dirty="0"/>
          </a:p>
        </p:txBody>
      </p:sp>
      <p:sp>
        <p:nvSpPr>
          <p:cNvPr id="11" name="Shape 7"/>
          <p:cNvSpPr/>
          <p:nvPr/>
        </p:nvSpPr>
        <p:spPr>
          <a:xfrm>
            <a:off x="1248156" y="2143354"/>
            <a:ext cx="304495" cy="304495"/>
          </a:xfrm>
          <a:prstGeom prst="ellipse">
            <a:avLst/>
          </a:prstGeom>
          <a:solidFill>
            <a:srgbClr val="F3F4F6"/>
          </a:solidFill>
          <a:ln/>
        </p:spPr>
      </p:sp>
      <p:pic>
        <p:nvPicPr>
          <p:cNvPr id="12" name="Image 2" descr="preencoded.png">    </p:cNvPr>
          <p:cNvPicPr>
            <a:picLocks noChangeAspect="1"/>
          </p:cNvPicPr>
          <p:nvPr/>
        </p:nvPicPr>
        <p:blipFill>
          <a:blip r:embed="rId3"/>
          <a:srcRect l="-33" r="-33" t="0" b="0"/>
          <a:stretch/>
        </p:blipFill>
        <p:spPr>
          <a:xfrm>
            <a:off x="1314907" y="2219249"/>
            <a:ext cx="171907" cy="152705"/>
          </a:xfrm>
          <a:prstGeom prst="rect">
            <a:avLst/>
          </a:prstGeom>
        </p:spPr>
      </p:pic>
      <p:sp>
        <p:nvSpPr>
          <p:cNvPr id="13" name="Shape 8"/>
          <p:cNvSpPr/>
          <p:nvPr/>
        </p:nvSpPr>
        <p:spPr>
          <a:xfrm>
            <a:off x="1248156" y="2695651"/>
            <a:ext cx="304495" cy="304495"/>
          </a:xfrm>
          <a:prstGeom prst="ellipse">
            <a:avLst/>
          </a:prstGeom>
          <a:solidFill>
            <a:srgbClr val="F3F4F6"/>
          </a:solidFill>
          <a:ln/>
        </p:spPr>
      </p:sp>
      <p:sp>
        <p:nvSpPr>
          <p:cNvPr id="14" name="Shape 9"/>
          <p:cNvSpPr/>
          <p:nvPr/>
        </p:nvSpPr>
        <p:spPr>
          <a:xfrm>
            <a:off x="1248156" y="3247949"/>
            <a:ext cx="304495" cy="304495"/>
          </a:xfrm>
          <a:prstGeom prst="ellipse">
            <a:avLst/>
          </a:prstGeom>
          <a:solidFill>
            <a:srgbClr val="F3F4F6"/>
          </a:solidFill>
          <a:ln/>
        </p:spPr>
      </p:sp>
      <p:sp>
        <p:nvSpPr>
          <p:cNvPr id="15" name="Shape 10"/>
          <p:cNvSpPr/>
          <p:nvPr/>
        </p:nvSpPr>
        <p:spPr>
          <a:xfrm>
            <a:off x="1248156" y="3800246"/>
            <a:ext cx="304495" cy="304495"/>
          </a:xfrm>
          <a:prstGeom prst="ellipse">
            <a:avLst/>
          </a:prstGeom>
          <a:solidFill>
            <a:srgbClr val="F3F4F6"/>
          </a:solidFill>
          <a:ln/>
        </p:spPr>
      </p:sp>
      <p:sp>
        <p:nvSpPr>
          <p:cNvPr id="16" name="Text 11"/>
          <p:cNvSpPr txBox="1"/>
          <p:nvPr/>
        </p:nvSpPr>
        <p:spPr>
          <a:xfrm>
            <a:off x="1666951" y="2104949"/>
            <a:ext cx="7342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抽象层次</a:t>
            </a:r>
            <a:endParaRPr lang="en-US" sz="1200" dirty="0"/>
          </a:p>
        </p:txBody>
      </p:sp>
      <p:sp>
        <p:nvSpPr>
          <p:cNvPr id="17" name="Text 12"/>
          <p:cNvSpPr txBox="1"/>
          <p:nvPr/>
        </p:nvSpPr>
        <p:spPr>
          <a:xfrm>
            <a:off x="1666951" y="2657246"/>
            <a:ext cx="7342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核心目标</a:t>
            </a:r>
            <a:endParaRPr lang="en-US" sz="1200" dirty="0"/>
          </a:p>
        </p:txBody>
      </p:sp>
      <p:sp>
        <p:nvSpPr>
          <p:cNvPr id="18" name="Text 13"/>
          <p:cNvSpPr txBox="1"/>
          <p:nvPr/>
        </p:nvSpPr>
        <p:spPr>
          <a:xfrm>
            <a:off x="1666951" y="2324405"/>
            <a:ext cx="26535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抽象物理硬件资源，如CPU、内存、存储等</a:t>
            </a:r>
            <a:endParaRPr lang="en-US" sz="1000" dirty="0"/>
          </a:p>
        </p:txBody>
      </p:sp>
      <p:pic>
        <p:nvPicPr>
          <p:cNvPr id="19" name="Image 3" descr="preencoded.png">    </p:cNvPr>
          <p:cNvPicPr>
            <a:picLocks noChangeAspect="1"/>
          </p:cNvPicPr>
          <p:nvPr/>
        </p:nvPicPr>
        <p:blipFill>
          <a:blip r:embed="rId4"/>
          <a:srcRect l="0" r="0" t="0" b="0"/>
          <a:stretch/>
        </p:blipFill>
        <p:spPr>
          <a:xfrm>
            <a:off x="1324051" y="2771546"/>
            <a:ext cx="152705" cy="152705"/>
          </a:xfrm>
          <a:prstGeom prst="rect">
            <a:avLst/>
          </a:prstGeom>
        </p:spPr>
      </p:pic>
      <p:sp>
        <p:nvSpPr>
          <p:cNvPr id="20" name="Text 14"/>
          <p:cNvSpPr txBox="1"/>
          <p:nvPr/>
        </p:nvSpPr>
        <p:spPr>
          <a:xfrm>
            <a:off x="1666951" y="2876702"/>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管理计算资源分配，提供应用执行环境</a:t>
            </a:r>
            <a:endParaRPr lang="en-US" sz="1000" dirty="0"/>
          </a:p>
        </p:txBody>
      </p:sp>
      <p:pic>
        <p:nvPicPr>
          <p:cNvPr id="21" name="Image 4" descr="preencoded.png">    </p:cNvPr>
          <p:cNvPicPr>
            <a:picLocks noChangeAspect="1"/>
          </p:cNvPicPr>
          <p:nvPr/>
        </p:nvPicPr>
        <p:blipFill>
          <a:blip r:embed="rId5"/>
          <a:srcRect l="-33" r="-33" t="0" b="0"/>
          <a:stretch/>
        </p:blipFill>
        <p:spPr>
          <a:xfrm>
            <a:off x="1314907" y="3323844"/>
            <a:ext cx="171907" cy="152705"/>
          </a:xfrm>
          <a:prstGeom prst="rect">
            <a:avLst/>
          </a:prstGeom>
        </p:spPr>
      </p:pic>
      <p:sp>
        <p:nvSpPr>
          <p:cNvPr id="22" name="Text 15"/>
          <p:cNvSpPr txBox="1"/>
          <p:nvPr/>
        </p:nvSpPr>
        <p:spPr>
          <a:xfrm>
            <a:off x="1666951" y="3209544"/>
            <a:ext cx="7342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资源调度</a:t>
            </a:r>
            <a:endParaRPr lang="en-US" sz="1200" dirty="0"/>
          </a:p>
        </p:txBody>
      </p:sp>
      <p:sp>
        <p:nvSpPr>
          <p:cNvPr id="23" name="Text 16"/>
          <p:cNvSpPr txBox="1"/>
          <p:nvPr/>
        </p:nvSpPr>
        <p:spPr>
          <a:xfrm>
            <a:off x="1666951" y="3429000"/>
            <a:ext cx="24725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处理器时间片、物理/虚拟内存、I/O调度</a:t>
            </a:r>
            <a:endParaRPr lang="en-US" sz="1000" dirty="0"/>
          </a:p>
        </p:txBody>
      </p:sp>
      <p:pic>
        <p:nvPicPr>
          <p:cNvPr id="24" name="Image 5" descr="preencoded.png">    </p:cNvPr>
          <p:cNvPicPr>
            <a:picLocks noChangeAspect="1"/>
          </p:cNvPicPr>
          <p:nvPr/>
        </p:nvPicPr>
        <p:blipFill>
          <a:blip r:embed="rId6"/>
          <a:srcRect l="0" r="0" t="-180" b="-180"/>
          <a:stretch/>
        </p:blipFill>
        <p:spPr>
          <a:xfrm>
            <a:off x="1304849" y="3877056"/>
            <a:ext cx="190195" cy="152705"/>
          </a:xfrm>
          <a:prstGeom prst="rect">
            <a:avLst/>
          </a:prstGeom>
        </p:spPr>
      </p:pic>
      <p:sp>
        <p:nvSpPr>
          <p:cNvPr id="25" name="Text 17"/>
          <p:cNvSpPr txBox="1"/>
          <p:nvPr/>
        </p:nvSpPr>
        <p:spPr>
          <a:xfrm>
            <a:off x="1666951" y="3762756"/>
            <a:ext cx="7342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复合能力</a:t>
            </a:r>
            <a:endParaRPr lang="en-US" sz="1200" dirty="0"/>
          </a:p>
        </p:txBody>
      </p:sp>
      <p:sp>
        <p:nvSpPr>
          <p:cNvPr id="26" name="Text 18"/>
          <p:cNvSpPr txBox="1"/>
          <p:nvPr/>
        </p:nvSpPr>
        <p:spPr>
          <a:xfrm>
            <a:off x="1666951" y="3981298"/>
            <a:ext cx="271942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支持多进程并行、线程级协作，基于API通信</a:t>
            </a:r>
            <a:endParaRPr lang="en-US" sz="1000" dirty="0"/>
          </a:p>
        </p:txBody>
      </p:sp>
      <p:sp>
        <p:nvSpPr>
          <p:cNvPr id="27" name="Shape 19"/>
          <p:cNvSpPr/>
          <p:nvPr/>
        </p:nvSpPr>
        <p:spPr>
          <a:xfrm>
            <a:off x="1248156" y="4352544"/>
            <a:ext cx="304495" cy="304495"/>
          </a:xfrm>
          <a:prstGeom prst="ellipse">
            <a:avLst/>
          </a:prstGeom>
          <a:solidFill>
            <a:srgbClr val="F3F4F6"/>
          </a:solidFill>
          <a:ln/>
        </p:spPr>
      </p:sp>
      <p:pic>
        <p:nvPicPr>
          <p:cNvPr id="28" name="Image 6" descr="preencoded.png">    </p:cNvPr>
          <p:cNvPicPr>
            <a:picLocks noChangeAspect="1"/>
          </p:cNvPicPr>
          <p:nvPr/>
        </p:nvPicPr>
        <p:blipFill>
          <a:blip r:embed="rId7"/>
          <a:srcRect l="0" r="0" t="-180" b="-180"/>
          <a:stretch/>
        </p:blipFill>
        <p:spPr>
          <a:xfrm>
            <a:off x="1352398" y="4429354"/>
            <a:ext cx="95098" cy="152705"/>
          </a:xfrm>
          <a:prstGeom prst="rect">
            <a:avLst/>
          </a:prstGeom>
        </p:spPr>
      </p:pic>
      <p:sp>
        <p:nvSpPr>
          <p:cNvPr id="29" name="Text 20"/>
          <p:cNvSpPr txBox="1"/>
          <p:nvPr/>
        </p:nvSpPr>
        <p:spPr>
          <a:xfrm>
            <a:off x="1666951" y="4315054"/>
            <a:ext cx="7342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交互模式</a:t>
            </a:r>
            <a:endParaRPr lang="en-US" sz="1200" dirty="0"/>
          </a:p>
        </p:txBody>
      </p:sp>
      <p:sp>
        <p:nvSpPr>
          <p:cNvPr id="30" name="Text 21"/>
          <p:cNvSpPr txBox="1"/>
          <p:nvPr/>
        </p:nvSpPr>
        <p:spPr>
          <a:xfrm>
            <a:off x="1666951" y="4533595"/>
            <a:ext cx="29672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命令行界面、图形用户界面(GUI)，基于事件驱动</a:t>
            </a:r>
            <a:endParaRPr lang="en-US" sz="1000" dirty="0"/>
          </a:p>
        </p:txBody>
      </p:sp>
      <p:sp>
        <p:nvSpPr>
          <p:cNvPr id="31" name="Shape 22"/>
          <p:cNvSpPr/>
          <p:nvPr/>
        </p:nvSpPr>
        <p:spPr>
          <a:xfrm>
            <a:off x="6210605" y="1438351"/>
            <a:ext cx="4914900" cy="3562502"/>
          </a:xfrm>
          <a:prstGeom prst="roundRect">
            <a:avLst>
              <a:gd name="adj" fmla="val 412"/>
            </a:avLst>
          </a:prstGeom>
          <a:solidFill>
            <a:srgbClr val="FFFFFF">
              <a:alpha val="85000"/>
            </a:srgbClr>
          </a:solidFill>
          <a:ln/>
          <a:effectLst>
            <a:outerShdw sx="100000" sy="100000" kx="0" ky="0" algn="bl" rotWithShape="0" blurRad="63500" dist="38100" dir="5400000">
              <a:srgbClr val="000000">
                <a:alpha val="5000"/>
              </a:srgbClr>
            </a:outerShdw>
          </a:effectLst>
        </p:spPr>
      </p:sp>
      <p:sp>
        <p:nvSpPr>
          <p:cNvPr id="32" name="Shape 23"/>
          <p:cNvSpPr/>
          <p:nvPr/>
        </p:nvSpPr>
        <p:spPr>
          <a:xfrm>
            <a:off x="6210605" y="1438351"/>
            <a:ext cx="28346" cy="3562502"/>
          </a:xfrm>
          <a:prstGeom prst="rect">
            <a:avLst/>
          </a:prstGeom>
          <a:solidFill>
            <a:srgbClr val="3B82F6"/>
          </a:solidFill>
          <a:ln/>
        </p:spPr>
      </p:sp>
      <p:sp>
        <p:nvSpPr>
          <p:cNvPr id="33" name="Shape 24"/>
          <p:cNvSpPr/>
          <p:nvPr/>
        </p:nvSpPr>
        <p:spPr>
          <a:xfrm>
            <a:off x="6391656" y="1591056"/>
            <a:ext cx="323698" cy="381305"/>
          </a:xfrm>
          <a:prstGeom prst="roundRect">
            <a:avLst>
              <a:gd name="adj" fmla="val 282486"/>
            </a:avLst>
          </a:prstGeom>
          <a:solidFill>
            <a:srgbClr val="DBEAFE"/>
          </a:solidFill>
          <a:ln/>
        </p:spPr>
      </p:sp>
      <p:pic>
        <p:nvPicPr>
          <p:cNvPr id="34" name="Image 7" descr="preencoded.png">    </p:cNvPr>
          <p:cNvPicPr>
            <a:picLocks noChangeAspect="1"/>
          </p:cNvPicPr>
          <p:nvPr/>
        </p:nvPicPr>
        <p:blipFill>
          <a:blip r:embed="rId8"/>
          <a:srcRect l="0" r="0" t="0" b="0"/>
          <a:stretch/>
        </p:blipFill>
        <p:spPr>
          <a:xfrm>
            <a:off x="6467551" y="1687982"/>
            <a:ext cx="171907" cy="171907"/>
          </a:xfrm>
          <a:prstGeom prst="rect">
            <a:avLst/>
          </a:prstGeom>
        </p:spPr>
      </p:pic>
      <p:sp>
        <p:nvSpPr>
          <p:cNvPr id="35" name="Text 25"/>
          <p:cNvSpPr txBox="1"/>
          <p:nvPr/>
        </p:nvSpPr>
        <p:spPr>
          <a:xfrm>
            <a:off x="6791249" y="1676095"/>
            <a:ext cx="1062533" cy="200254"/>
          </a:xfrm>
          <a:prstGeom prst="rect">
            <a:avLst/>
          </a:prstGeom>
          <a:noFill/>
          <a:ln/>
        </p:spPr>
        <p:txBody>
          <a:bodyPr wrap="square" lIns="0" tIns="0" rIns="0" bIns="0" rtlCol="0" anchor="ctr"/>
          <a:lstStyle/>
          <a:p>
            <a:pPr algn="l" indent="0" marL="0">
              <a:buNone/>
            </a:pPr>
            <a:r>
              <a:rPr lang="en-US" sz="1300" b="1" dirty="0">
                <a:solidFill>
                  <a:srgbClr val="1D4ED8"/>
                </a:solidFill>
                <a:latin typeface="Inter" pitchFamily="34" charset="0"/>
                <a:ea typeface="Inter" pitchFamily="34" charset="-122"/>
                <a:cs typeface="Inter" pitchFamily="34" charset="-120"/>
              </a:rPr>
              <a:t>Agentic OS</a:t>
            </a:r>
            <a:endParaRPr lang="en-US" sz="1300" dirty="0"/>
          </a:p>
        </p:txBody>
      </p:sp>
      <p:sp>
        <p:nvSpPr>
          <p:cNvPr id="36" name="Shape 26"/>
          <p:cNvSpPr/>
          <p:nvPr/>
        </p:nvSpPr>
        <p:spPr>
          <a:xfrm>
            <a:off x="6391656" y="2143354"/>
            <a:ext cx="304495" cy="304495"/>
          </a:xfrm>
          <a:prstGeom prst="ellipse">
            <a:avLst/>
          </a:prstGeom>
          <a:solidFill>
            <a:srgbClr val="EFF6FF"/>
          </a:solidFill>
          <a:ln/>
        </p:spPr>
      </p:sp>
      <p:pic>
        <p:nvPicPr>
          <p:cNvPr id="37" name="Image 8" descr="preencoded.png">    </p:cNvPr>
          <p:cNvPicPr>
            <a:picLocks noChangeAspect="1"/>
          </p:cNvPicPr>
          <p:nvPr/>
        </p:nvPicPr>
        <p:blipFill>
          <a:blip r:embed="rId9"/>
          <a:srcRect l="0" r="0" t="-100" b="-100"/>
          <a:stretch/>
        </p:blipFill>
        <p:spPr>
          <a:xfrm>
            <a:off x="6486754" y="2219249"/>
            <a:ext cx="114300" cy="152705"/>
          </a:xfrm>
          <a:prstGeom prst="rect">
            <a:avLst/>
          </a:prstGeom>
        </p:spPr>
      </p:pic>
      <p:sp>
        <p:nvSpPr>
          <p:cNvPr id="38" name="Shape 27"/>
          <p:cNvSpPr/>
          <p:nvPr/>
        </p:nvSpPr>
        <p:spPr>
          <a:xfrm>
            <a:off x="6391656" y="2695651"/>
            <a:ext cx="304495" cy="304495"/>
          </a:xfrm>
          <a:prstGeom prst="ellipse">
            <a:avLst/>
          </a:prstGeom>
          <a:solidFill>
            <a:srgbClr val="EFF6FF"/>
          </a:solidFill>
          <a:ln/>
        </p:spPr>
      </p:sp>
      <p:sp>
        <p:nvSpPr>
          <p:cNvPr id="39" name="Shape 28"/>
          <p:cNvSpPr/>
          <p:nvPr/>
        </p:nvSpPr>
        <p:spPr>
          <a:xfrm>
            <a:off x="6391656" y="3247949"/>
            <a:ext cx="304495" cy="304495"/>
          </a:xfrm>
          <a:prstGeom prst="ellipse">
            <a:avLst/>
          </a:prstGeom>
          <a:solidFill>
            <a:srgbClr val="EFF6FF"/>
          </a:solidFill>
          <a:ln/>
        </p:spPr>
      </p:sp>
      <p:sp>
        <p:nvSpPr>
          <p:cNvPr id="40" name="Shape 29"/>
          <p:cNvSpPr/>
          <p:nvPr/>
        </p:nvSpPr>
        <p:spPr>
          <a:xfrm>
            <a:off x="6391656" y="3800246"/>
            <a:ext cx="304495" cy="304495"/>
          </a:xfrm>
          <a:prstGeom prst="ellipse">
            <a:avLst/>
          </a:prstGeom>
          <a:solidFill>
            <a:srgbClr val="EFF6FF"/>
          </a:solidFill>
          <a:ln/>
        </p:spPr>
      </p:sp>
      <p:sp>
        <p:nvSpPr>
          <p:cNvPr id="41" name="Text 30"/>
          <p:cNvSpPr txBox="1"/>
          <p:nvPr/>
        </p:nvSpPr>
        <p:spPr>
          <a:xfrm>
            <a:off x="6810451" y="2104949"/>
            <a:ext cx="734263"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抽象层次</a:t>
            </a:r>
            <a:endParaRPr lang="en-US" sz="1200" dirty="0"/>
          </a:p>
        </p:txBody>
      </p:sp>
      <p:sp>
        <p:nvSpPr>
          <p:cNvPr id="42" name="Text 31"/>
          <p:cNvSpPr txBox="1"/>
          <p:nvPr/>
        </p:nvSpPr>
        <p:spPr>
          <a:xfrm>
            <a:off x="6810451" y="3209544"/>
            <a:ext cx="734263"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资源调度</a:t>
            </a:r>
            <a:endParaRPr lang="en-US" sz="1200" dirty="0"/>
          </a:p>
        </p:txBody>
      </p:sp>
      <p:sp>
        <p:nvSpPr>
          <p:cNvPr id="43" name="Text 32"/>
          <p:cNvSpPr txBox="1"/>
          <p:nvPr/>
        </p:nvSpPr>
        <p:spPr>
          <a:xfrm>
            <a:off x="6810451" y="3762756"/>
            <a:ext cx="734263"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复合智能</a:t>
            </a:r>
            <a:endParaRPr lang="en-US" sz="1200" dirty="0"/>
          </a:p>
        </p:txBody>
      </p:sp>
      <p:sp>
        <p:nvSpPr>
          <p:cNvPr id="44" name="Text 33"/>
          <p:cNvSpPr txBox="1"/>
          <p:nvPr/>
        </p:nvSpPr>
        <p:spPr>
          <a:xfrm>
            <a:off x="6810451" y="2324405"/>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抽象智能能力资源，如模型、工具、上下文记忆等</a:t>
            </a:r>
            <a:endParaRPr lang="en-US" sz="1000" dirty="0"/>
          </a:p>
        </p:txBody>
      </p:sp>
      <p:pic>
        <p:nvPicPr>
          <p:cNvPr id="45" name="Image 9" descr="preencoded.png">    </p:cNvPr>
          <p:cNvPicPr>
            <a:picLocks noChangeAspect="1"/>
          </p:cNvPicPr>
          <p:nvPr/>
        </p:nvPicPr>
        <p:blipFill>
          <a:blip r:embed="rId10"/>
          <a:srcRect l="0" r="0" t="-180" b="-180"/>
          <a:stretch/>
        </p:blipFill>
        <p:spPr>
          <a:xfrm>
            <a:off x="6448349" y="2771546"/>
            <a:ext cx="190195" cy="152705"/>
          </a:xfrm>
          <a:prstGeom prst="rect">
            <a:avLst/>
          </a:prstGeom>
        </p:spPr>
      </p:pic>
      <p:sp>
        <p:nvSpPr>
          <p:cNvPr id="46" name="Text 34"/>
          <p:cNvSpPr txBox="1"/>
          <p:nvPr/>
        </p:nvSpPr>
        <p:spPr>
          <a:xfrm>
            <a:off x="6810451" y="2657246"/>
            <a:ext cx="734263"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核心目标</a:t>
            </a:r>
            <a:endParaRPr lang="en-US" sz="1200" dirty="0"/>
          </a:p>
        </p:txBody>
      </p:sp>
      <p:sp>
        <p:nvSpPr>
          <p:cNvPr id="47" name="Text 35"/>
          <p:cNvSpPr txBox="1"/>
          <p:nvPr/>
        </p:nvSpPr>
        <p:spPr>
          <a:xfrm>
            <a:off x="6810451" y="2876702"/>
            <a:ext cx="2767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管理智能组件协同，支持目标驱动的自主执行</a:t>
            </a:r>
            <a:endParaRPr lang="en-US" sz="1000" dirty="0"/>
          </a:p>
        </p:txBody>
      </p:sp>
      <p:pic>
        <p:nvPicPr>
          <p:cNvPr id="48" name="Image 10" descr="preencoded.png">    </p:cNvPr>
          <p:cNvPicPr>
            <a:picLocks noChangeAspect="1"/>
          </p:cNvPicPr>
          <p:nvPr/>
        </p:nvPicPr>
        <p:blipFill>
          <a:blip r:embed="rId11"/>
          <a:srcRect l="-33" r="-33" t="0" b="0"/>
          <a:stretch/>
        </p:blipFill>
        <p:spPr>
          <a:xfrm>
            <a:off x="6458407" y="3323844"/>
            <a:ext cx="171907" cy="152705"/>
          </a:xfrm>
          <a:prstGeom prst="rect">
            <a:avLst/>
          </a:prstGeom>
        </p:spPr>
      </p:pic>
      <p:sp>
        <p:nvSpPr>
          <p:cNvPr id="49" name="Text 36"/>
          <p:cNvSpPr txBox="1"/>
          <p:nvPr/>
        </p:nvSpPr>
        <p:spPr>
          <a:xfrm>
            <a:off x="6810451" y="3429000"/>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模型计算能力分配、上下文窗口管理、工具协调</a:t>
            </a:r>
            <a:endParaRPr lang="en-US" sz="1000" dirty="0"/>
          </a:p>
        </p:txBody>
      </p:sp>
      <p:pic>
        <p:nvPicPr>
          <p:cNvPr id="50" name="Image 11" descr="preencoded.png">    </p:cNvPr>
          <p:cNvPicPr>
            <a:picLocks noChangeAspect="1"/>
          </p:cNvPicPr>
          <p:nvPr/>
        </p:nvPicPr>
        <p:blipFill>
          <a:blip r:embed="rId12"/>
          <a:srcRect l="0" r="0" t="-180" b="-180"/>
          <a:stretch/>
        </p:blipFill>
        <p:spPr>
          <a:xfrm>
            <a:off x="6448349" y="3877056"/>
            <a:ext cx="190195" cy="152705"/>
          </a:xfrm>
          <a:prstGeom prst="rect">
            <a:avLst/>
          </a:prstGeom>
        </p:spPr>
      </p:pic>
      <p:sp>
        <p:nvSpPr>
          <p:cNvPr id="51" name="Text 37"/>
          <p:cNvSpPr txBox="1"/>
          <p:nvPr/>
        </p:nvSpPr>
        <p:spPr>
          <a:xfrm>
            <a:off x="6810451" y="3981298"/>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支持多智能体协作，基于自然语言与结构化数据通信</a:t>
            </a:r>
            <a:endParaRPr lang="en-US" sz="1000" dirty="0"/>
          </a:p>
        </p:txBody>
      </p:sp>
      <p:sp>
        <p:nvSpPr>
          <p:cNvPr id="52" name="Shape 38"/>
          <p:cNvSpPr/>
          <p:nvPr/>
        </p:nvSpPr>
        <p:spPr>
          <a:xfrm>
            <a:off x="6391656" y="4352544"/>
            <a:ext cx="304495" cy="304495"/>
          </a:xfrm>
          <a:prstGeom prst="ellipse">
            <a:avLst/>
          </a:prstGeom>
          <a:solidFill>
            <a:srgbClr val="EFF6FF"/>
          </a:solidFill>
          <a:ln/>
        </p:spPr>
      </p:sp>
      <p:pic>
        <p:nvPicPr>
          <p:cNvPr id="53" name="Image 12" descr="preencoded.png">    </p:cNvPr>
          <p:cNvPicPr>
            <a:picLocks noChangeAspect="1"/>
          </p:cNvPicPr>
          <p:nvPr/>
        </p:nvPicPr>
        <p:blipFill>
          <a:blip r:embed="rId13"/>
          <a:srcRect l="0" r="0" t="0" b="0"/>
          <a:stretch/>
        </p:blipFill>
        <p:spPr>
          <a:xfrm>
            <a:off x="6467551" y="4429354"/>
            <a:ext cx="152705" cy="152705"/>
          </a:xfrm>
          <a:prstGeom prst="rect">
            <a:avLst/>
          </a:prstGeom>
        </p:spPr>
      </p:pic>
      <p:sp>
        <p:nvSpPr>
          <p:cNvPr id="54" name="Text 39"/>
          <p:cNvSpPr txBox="1"/>
          <p:nvPr/>
        </p:nvSpPr>
        <p:spPr>
          <a:xfrm>
            <a:off x="6810451" y="4315054"/>
            <a:ext cx="734263"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交互模式</a:t>
            </a:r>
            <a:endParaRPr lang="en-US" sz="1200" dirty="0"/>
          </a:p>
        </p:txBody>
      </p:sp>
      <p:sp>
        <p:nvSpPr>
          <p:cNvPr id="55" name="Text 40"/>
          <p:cNvSpPr txBox="1"/>
          <p:nvPr/>
        </p:nvSpPr>
        <p:spPr>
          <a:xfrm>
            <a:off x="6810451" y="4533595"/>
            <a:ext cx="2767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自然语言指令、目标导向任务，基于对话推理</a:t>
            </a:r>
            <a:endParaRPr lang="en-US" sz="1000" dirty="0"/>
          </a:p>
        </p:txBody>
      </p:sp>
      <p:sp>
        <p:nvSpPr>
          <p:cNvPr id="56" name="Shape 41"/>
          <p:cNvSpPr/>
          <p:nvPr/>
        </p:nvSpPr>
        <p:spPr>
          <a:xfrm>
            <a:off x="1067105" y="5152644"/>
            <a:ext cx="10058400" cy="1371600"/>
          </a:xfrm>
          <a:prstGeom prst="roundRect">
            <a:avLst>
              <a:gd name="adj" fmla="val 3704"/>
            </a:avLst>
          </a:prstGeom>
          <a:solidFill>
            <a:srgbClr val="FFFFFF"/>
          </a:solidFill>
          <a:ln w="12700">
            <a:solidFill>
              <a:srgbClr val="DBEAFE"/>
            </a:solidFill>
            <a:prstDash val="solid"/>
          </a:ln>
        </p:spPr>
      </p:sp>
      <p:pic>
        <p:nvPicPr>
          <p:cNvPr id="57" name="Image 13" descr="preencoded.png">    </p:cNvPr>
          <p:cNvPicPr>
            <a:picLocks noChangeAspect="1"/>
          </p:cNvPicPr>
          <p:nvPr/>
        </p:nvPicPr>
        <p:blipFill>
          <a:blip r:embed="rId14"/>
          <a:srcRect l="0" r="0" t="0" b="0"/>
          <a:stretch/>
        </p:blipFill>
        <p:spPr>
          <a:xfrm>
            <a:off x="1228954" y="5352898"/>
            <a:ext cx="152705" cy="152705"/>
          </a:xfrm>
          <a:prstGeom prst="rect">
            <a:avLst/>
          </a:prstGeom>
        </p:spPr>
      </p:pic>
      <p:sp>
        <p:nvSpPr>
          <p:cNvPr id="58" name="Text 42"/>
          <p:cNvSpPr txBox="1"/>
          <p:nvPr/>
        </p:nvSpPr>
        <p:spPr>
          <a:xfrm>
            <a:off x="1457554" y="5315407"/>
            <a:ext cx="1895551" cy="22860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Agentic OS 的革命性突破</a:t>
            </a:r>
            <a:endParaRPr lang="en-US" sz="1200" dirty="0"/>
          </a:p>
        </p:txBody>
      </p:sp>
      <p:sp>
        <p:nvSpPr>
          <p:cNvPr id="59" name="Shape 43"/>
          <p:cNvSpPr/>
          <p:nvPr/>
        </p:nvSpPr>
        <p:spPr>
          <a:xfrm>
            <a:off x="1228954" y="5619902"/>
            <a:ext cx="3172054" cy="743407"/>
          </a:xfrm>
          <a:prstGeom prst="roundRect">
            <a:avLst>
              <a:gd name="adj" fmla="val 6308"/>
            </a:avLst>
          </a:prstGeom>
          <a:solidFill>
            <a:srgbClr val="FFFFFF"/>
          </a:solidFill>
          <a:ln w="12700">
            <a:solidFill>
              <a:srgbClr val="EFF6FF"/>
            </a:solidFill>
            <a:prstDash val="solid"/>
          </a:ln>
        </p:spPr>
      </p:sp>
      <p:sp>
        <p:nvSpPr>
          <p:cNvPr id="60" name="Shape 44"/>
          <p:cNvSpPr/>
          <p:nvPr/>
        </p:nvSpPr>
        <p:spPr>
          <a:xfrm>
            <a:off x="4511650" y="5619902"/>
            <a:ext cx="3172054" cy="743407"/>
          </a:xfrm>
          <a:prstGeom prst="roundRect">
            <a:avLst>
              <a:gd name="adj" fmla="val 6308"/>
            </a:avLst>
          </a:prstGeom>
          <a:solidFill>
            <a:srgbClr val="FFFFFF"/>
          </a:solidFill>
          <a:ln w="12700">
            <a:solidFill>
              <a:srgbClr val="EFF6FF"/>
            </a:solidFill>
            <a:prstDash val="solid"/>
          </a:ln>
        </p:spPr>
      </p:sp>
      <p:sp>
        <p:nvSpPr>
          <p:cNvPr id="61" name="Shape 45"/>
          <p:cNvSpPr/>
          <p:nvPr/>
        </p:nvSpPr>
        <p:spPr>
          <a:xfrm>
            <a:off x="7794346" y="5619902"/>
            <a:ext cx="3172054" cy="743407"/>
          </a:xfrm>
          <a:prstGeom prst="roundRect">
            <a:avLst>
              <a:gd name="adj" fmla="val 6308"/>
            </a:avLst>
          </a:prstGeom>
          <a:solidFill>
            <a:srgbClr val="FFFFFF"/>
          </a:solidFill>
          <a:ln w="12700">
            <a:solidFill>
              <a:srgbClr val="EFF6FF"/>
            </a:solidFill>
            <a:prstDash val="solid"/>
          </a:ln>
        </p:spPr>
      </p:sp>
      <p:sp>
        <p:nvSpPr>
          <p:cNvPr id="62" name="Text 46"/>
          <p:cNvSpPr txBox="1"/>
          <p:nvPr/>
        </p:nvSpPr>
        <p:spPr>
          <a:xfrm>
            <a:off x="1314907" y="5715000"/>
            <a:ext cx="767182"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智能域抽象</a:t>
            </a:r>
            <a:endParaRPr lang="en-US" sz="1000" dirty="0"/>
          </a:p>
        </p:txBody>
      </p:sp>
      <p:sp>
        <p:nvSpPr>
          <p:cNvPr id="63" name="Text 47"/>
          <p:cNvSpPr txBox="1"/>
          <p:nvPr/>
        </p:nvSpPr>
        <p:spPr>
          <a:xfrm>
            <a:off x="4597603" y="5715000"/>
            <a:ext cx="900684"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复合智能协作</a:t>
            </a:r>
            <a:endParaRPr lang="en-US" sz="1000" dirty="0"/>
          </a:p>
        </p:txBody>
      </p:sp>
      <p:sp>
        <p:nvSpPr>
          <p:cNvPr id="64" name="Text 48"/>
          <p:cNvSpPr txBox="1"/>
          <p:nvPr/>
        </p:nvSpPr>
        <p:spPr>
          <a:xfrm>
            <a:off x="7880299" y="5715000"/>
            <a:ext cx="900684"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自主执行循环</a:t>
            </a:r>
            <a:endParaRPr lang="en-US" sz="1000" dirty="0"/>
          </a:p>
        </p:txBody>
      </p:sp>
      <p:sp>
        <p:nvSpPr>
          <p:cNvPr id="65" name="Text 49"/>
          <p:cNvSpPr txBox="1"/>
          <p:nvPr/>
        </p:nvSpPr>
        <p:spPr>
          <a:xfrm>
            <a:off x="1314907" y="5905195"/>
            <a:ext cx="30339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首次将"智能"作为可编程资源进行系统化抽象，实现了从"机器思维"到"人类思维"的计算范式转变</a:t>
            </a:r>
            <a:endParaRPr lang="en-US" sz="1000" dirty="0"/>
          </a:p>
        </p:txBody>
      </p:sp>
      <p:sp>
        <p:nvSpPr>
          <p:cNvPr id="66" name="Text 50"/>
          <p:cNvSpPr txBox="1"/>
          <p:nvPr/>
        </p:nvSpPr>
        <p:spPr>
          <a:xfrm>
            <a:off x="4597603" y="5905195"/>
            <a:ext cx="30339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支持不同专业领域的AI智能体自主协作，类比于人类团队合作，实现1+1&gt;2的智能放大效应</a:t>
            </a:r>
            <a:endParaRPr lang="en-US" sz="1000" dirty="0"/>
          </a:p>
        </p:txBody>
      </p:sp>
      <p:sp>
        <p:nvSpPr>
          <p:cNvPr id="67" name="Text 51"/>
          <p:cNvSpPr txBox="1"/>
          <p:nvPr/>
        </p:nvSpPr>
        <p:spPr>
          <a:xfrm>
            <a:off x="7880299" y="5905195"/>
            <a:ext cx="30339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支持目标分解、规划与执行的闭环反馈系统，使AI可以像人类一样持续迭代解决复杂问题</a:t>
            </a:r>
            <a:endParaRPr lang="en-US" sz="1000" dirty="0"/>
          </a:p>
        </p:txBody>
      </p:sp>
      <p:sp>
        <p:nvSpPr>
          <p:cNvPr id="68" name="Text 52"/>
          <p:cNvSpPr txBox="1"/>
          <p:nvPr/>
        </p:nvSpPr>
        <p:spPr>
          <a:xfrm>
            <a:off x="1067105" y="466344"/>
            <a:ext cx="4181551"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操作系统革命：Agentic OS vs 历史OS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1067105" y="304495"/>
            <a:ext cx="10058400" cy="942746"/>
          </a:xfrm>
          <a:prstGeom prst="roundRect">
            <a:avLst>
              <a:gd name="adj" fmla="val 7838"/>
            </a:avLst>
          </a:prstGeom>
          <a:solidFill>
            <a:srgbClr val="FFFFFF">
              <a:alpha val="85000"/>
            </a:srgbClr>
          </a:solidFill>
          <a:ln/>
        </p:spPr>
      </p:sp>
      <p:sp>
        <p:nvSpPr>
          <p:cNvPr id="4" name="Shape 1"/>
          <p:cNvSpPr/>
          <p:nvPr/>
        </p:nvSpPr>
        <p:spPr>
          <a:xfrm>
            <a:off x="1181405" y="800100"/>
            <a:ext cx="571500" cy="28346"/>
          </a:xfrm>
          <a:prstGeom prst="rect">
            <a:avLst/>
          </a:prstGeom>
          <a:solidFill>
            <a:srgbClr val="2563EB"/>
          </a:solidFill>
          <a:ln/>
        </p:spPr>
      </p:sp>
      <p:sp>
        <p:nvSpPr>
          <p:cNvPr id="5" name="Text 2"/>
          <p:cNvSpPr txBox="1"/>
          <p:nvPr/>
        </p:nvSpPr>
        <p:spPr>
          <a:xfrm>
            <a:off x="1181405" y="914400"/>
            <a:ext cx="27578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Agentic AI基础设施的全景分类与代表性企业</a:t>
            </a:r>
            <a:endParaRPr lang="en-US" sz="1000" dirty="0"/>
          </a:p>
        </p:txBody>
      </p:sp>
      <p:sp>
        <p:nvSpPr>
          <p:cNvPr id="6" name="Shape 3"/>
          <p:cNvSpPr/>
          <p:nvPr/>
        </p:nvSpPr>
        <p:spPr>
          <a:xfrm>
            <a:off x="2584094" y="1248156"/>
            <a:ext cx="7029907" cy="4600346"/>
          </a:xfrm>
          <a:prstGeom prst="roundRect">
            <a:avLst>
              <a:gd name="adj" fmla="val 329"/>
            </a:avLst>
          </a:prstGeom>
          <a:solidFill>
            <a:srgbClr val="FFFFFF">
              <a:alpha val="85000"/>
            </a:srgbClr>
          </a:solidFill>
          <a:ln/>
        </p:spPr>
      </p:sp>
      <p:pic>
        <p:nvPicPr>
          <p:cNvPr id="7" name="Image 1" descr="https://page.gensparksite.com/v1/base64_upload/af0f79a5cf7e9eab43c4fadb098e5fed">    </p:cNvPr>
          <p:cNvPicPr>
            <a:picLocks noChangeAspect="1"/>
          </p:cNvPicPr>
          <p:nvPr/>
        </p:nvPicPr>
        <p:blipFill>
          <a:blip r:embed="rId2"/>
          <a:srcRect l="153" r="153" t="0" b="0"/>
          <a:stretch/>
        </p:blipFill>
        <p:spPr>
          <a:xfrm>
            <a:off x="2868473" y="1376172"/>
            <a:ext cx="6458407" cy="4352544"/>
          </a:xfrm>
          <a:prstGeom prst="rect">
            <a:avLst/>
          </a:prstGeom>
        </p:spPr>
      </p:pic>
      <p:sp>
        <p:nvSpPr>
          <p:cNvPr id="8" name="Shape 4"/>
          <p:cNvSpPr/>
          <p:nvPr/>
        </p:nvSpPr>
        <p:spPr>
          <a:xfrm>
            <a:off x="1067105" y="5962802"/>
            <a:ext cx="10058400" cy="666598"/>
          </a:xfrm>
          <a:prstGeom prst="roundRect">
            <a:avLst>
              <a:gd name="adj" fmla="val 15677"/>
            </a:avLst>
          </a:prstGeom>
          <a:solidFill>
            <a:srgbClr val="EFF6FF"/>
          </a:solidFill>
          <a:ln w="12700">
            <a:solidFill>
              <a:srgbClr val="DBEAFE"/>
            </a:solidFill>
            <a:prstDash val="solid"/>
          </a:ln>
        </p:spPr>
      </p:sp>
      <p:sp>
        <p:nvSpPr>
          <p:cNvPr id="9" name="Text 5"/>
          <p:cNvSpPr txBox="1"/>
          <p:nvPr/>
        </p:nvSpPr>
        <p:spPr>
          <a:xfrm>
            <a:off x="1152144" y="6048756"/>
            <a:ext cx="1429207"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Agentic基础设施全景生态</a:t>
            </a:r>
            <a:endParaRPr lang="en-US" sz="900" dirty="0"/>
          </a:p>
        </p:txBody>
      </p:sp>
      <p:sp>
        <p:nvSpPr>
          <p:cNvPr id="10" name="Text 6"/>
          <p:cNvSpPr txBox="1"/>
          <p:nvPr/>
        </p:nvSpPr>
        <p:spPr>
          <a:xfrm>
            <a:off x="1152144" y="6238951"/>
            <a:ext cx="3248863"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Dev Tools层：覆盖从编程工具到工作流开发的全面工具链，包括IDE、ADE、Workflow设计器等</a:t>
            </a:r>
            <a:endParaRPr lang="en-US" sz="900" dirty="0"/>
          </a:p>
        </p:txBody>
      </p:sp>
      <p:sp>
        <p:nvSpPr>
          <p:cNvPr id="11" name="Text 7"/>
          <p:cNvSpPr txBox="1"/>
          <p:nvPr/>
        </p:nvSpPr>
        <p:spPr>
          <a:xfrm>
            <a:off x="4473245" y="6238951"/>
            <a:ext cx="3324758"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Agent OS层：提供Agent运行时核心框架，包括各类闭源商业产品与开源替代方案</a:t>
            </a:r>
            <a:endParaRPr lang="en-US" sz="900" dirty="0"/>
          </a:p>
        </p:txBody>
      </p:sp>
      <p:sp>
        <p:nvSpPr>
          <p:cNvPr id="12" name="Text 8"/>
          <p:cNvSpPr txBox="1"/>
          <p:nvPr/>
        </p:nvSpPr>
        <p:spPr>
          <a:xfrm>
            <a:off x="7794346" y="6238951"/>
            <a:ext cx="3105302"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工具调用层：实现Agent与外部工具、服务和API的连接与协调，支持复杂功能扩展</a:t>
            </a:r>
            <a:endParaRPr lang="en-US" sz="900" dirty="0"/>
          </a:p>
        </p:txBody>
      </p:sp>
      <p:sp>
        <p:nvSpPr>
          <p:cNvPr id="13" name="Text 9"/>
          <p:cNvSpPr txBox="1"/>
          <p:nvPr/>
        </p:nvSpPr>
        <p:spPr>
          <a:xfrm>
            <a:off x="1181405" y="428854"/>
            <a:ext cx="2591410"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Agentic AI Infra分类图</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1067105" y="875995"/>
            <a:ext cx="571500" cy="28346"/>
          </a:xfrm>
          <a:prstGeom prst="rect">
            <a:avLst/>
          </a:prstGeom>
          <a:solidFill>
            <a:srgbClr val="2563EB"/>
          </a:solidFill>
          <a:ln/>
        </p:spPr>
      </p:sp>
      <p:sp>
        <p:nvSpPr>
          <p:cNvPr id="4" name="Shape 1"/>
          <p:cNvSpPr/>
          <p:nvPr/>
        </p:nvSpPr>
        <p:spPr>
          <a:xfrm>
            <a:off x="1067105" y="1095451"/>
            <a:ext cx="2866644" cy="190195"/>
          </a:xfrm>
          <a:prstGeom prst="roundRect">
            <a:avLst>
              <a:gd name="adj" fmla="val 96154"/>
            </a:avLst>
          </a:prstGeom>
          <a:solidFill>
            <a:srgbClr val="FFFFFF">
              <a:alpha val="70000"/>
            </a:srgbClr>
          </a:solidFill>
          <a:ln/>
        </p:spPr>
      </p:sp>
      <p:sp>
        <p:nvSpPr>
          <p:cNvPr id="5" name="Text 2"/>
          <p:cNvSpPr txBox="1"/>
          <p:nvPr/>
        </p:nvSpPr>
        <p:spPr>
          <a:xfrm>
            <a:off x="1143000" y="1104595"/>
            <a:ext cx="28154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基于Agentic OS的新一代应用范式与开发模型</a:t>
            </a:r>
            <a:endParaRPr lang="en-US" sz="1000" dirty="0"/>
          </a:p>
        </p:txBody>
      </p:sp>
      <p:sp>
        <p:nvSpPr>
          <p:cNvPr id="6" name="Shape 3"/>
          <p:cNvSpPr/>
          <p:nvPr/>
        </p:nvSpPr>
        <p:spPr>
          <a:xfrm>
            <a:off x="1067105" y="1438351"/>
            <a:ext cx="10058400" cy="2762402"/>
          </a:xfrm>
          <a:prstGeom prst="roundRect">
            <a:avLst>
              <a:gd name="adj" fmla="val 913"/>
            </a:avLst>
          </a:prstGeom>
          <a:solidFill>
            <a:srgbClr val="FFFFFF">
              <a:alpha val="85000"/>
            </a:srgbClr>
          </a:solidFill>
          <a:ln/>
        </p:spPr>
      </p:sp>
      <p:sp>
        <p:nvSpPr>
          <p:cNvPr id="7" name="Shape 4"/>
          <p:cNvSpPr/>
          <p:nvPr/>
        </p:nvSpPr>
        <p:spPr>
          <a:xfrm>
            <a:off x="2438705" y="1591056"/>
            <a:ext cx="7315200" cy="2457907"/>
          </a:xfrm>
          <a:prstGeom prst="roundRect">
            <a:avLst>
              <a:gd name="adj" fmla="val 1154"/>
            </a:avLst>
          </a:prstGeom>
          <a:solidFill>
            <a:srgbClr val="FFFFFF"/>
          </a:solidFill>
          <a:ln w="12700">
            <a:solidFill>
              <a:srgbClr val="BFDBFE"/>
            </a:solidFill>
            <a:prstDash val="solid"/>
          </a:ln>
        </p:spPr>
      </p:sp>
      <p:sp>
        <p:nvSpPr>
          <p:cNvPr id="8" name="Shape 5"/>
          <p:cNvSpPr/>
          <p:nvPr/>
        </p:nvSpPr>
        <p:spPr>
          <a:xfrm>
            <a:off x="2523744" y="1524305"/>
            <a:ext cx="1619402" cy="152705"/>
          </a:xfrm>
          <a:prstGeom prst="rect">
            <a:avLst/>
          </a:prstGeom>
          <a:solidFill>
            <a:srgbClr val="FFFFFF"/>
          </a:solidFill>
          <a:ln/>
        </p:spPr>
      </p:sp>
      <p:sp>
        <p:nvSpPr>
          <p:cNvPr id="9" name="Text 6"/>
          <p:cNvSpPr txBox="1"/>
          <p:nvPr/>
        </p:nvSpPr>
        <p:spPr>
          <a:xfrm>
            <a:off x="2600554" y="1524305"/>
            <a:ext cx="1552651"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Agentic Application Model</a:t>
            </a:r>
            <a:endParaRPr lang="en-US" sz="900" dirty="0"/>
          </a:p>
        </p:txBody>
      </p:sp>
      <p:sp>
        <p:nvSpPr>
          <p:cNvPr id="10" name="Shape 7"/>
          <p:cNvSpPr/>
          <p:nvPr/>
        </p:nvSpPr>
        <p:spPr>
          <a:xfrm>
            <a:off x="2600554" y="1752905"/>
            <a:ext cx="6991502" cy="2133295"/>
          </a:xfrm>
          <a:prstGeom prst="roundRect">
            <a:avLst>
              <a:gd name="adj" fmla="val 42863"/>
            </a:avLst>
          </a:prstGeom>
          <a:noFill/>
          <a:ln w="25400">
            <a:solidFill>
              <a:srgbClr val="93C5FD"/>
            </a:solidFill>
            <a:prstDash val="solid"/>
          </a:ln>
        </p:spPr>
      </p:sp>
      <p:sp>
        <p:nvSpPr>
          <p:cNvPr id="11" name="Shape 8"/>
          <p:cNvSpPr/>
          <p:nvPr/>
        </p:nvSpPr>
        <p:spPr>
          <a:xfrm>
            <a:off x="2952598" y="2600554"/>
            <a:ext cx="1619402" cy="437998"/>
          </a:xfrm>
          <a:prstGeom prst="roundRect">
            <a:avLst>
              <a:gd name="adj" fmla="val 18154"/>
            </a:avLst>
          </a:prstGeom>
          <a:solidFill>
            <a:srgbClr val="FCD34D">
              <a:alpha val="20000"/>
            </a:srgbClr>
          </a:solidFill>
          <a:ln w="12700">
            <a:solidFill>
              <a:srgbClr val="FCD34D">
                <a:alpha val="40000"/>
              </a:srgbClr>
            </a:solidFill>
            <a:prstDash val="solid"/>
          </a:ln>
        </p:spPr>
      </p:sp>
      <p:sp>
        <p:nvSpPr>
          <p:cNvPr id="12" name="Text 9"/>
          <p:cNvSpPr txBox="1"/>
          <p:nvPr/>
        </p:nvSpPr>
        <p:spPr>
          <a:xfrm>
            <a:off x="3019349" y="2667305"/>
            <a:ext cx="1143000"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Business Objective</a:t>
            </a:r>
            <a:endParaRPr lang="en-US" sz="900" dirty="0"/>
          </a:p>
        </p:txBody>
      </p:sp>
      <p:sp>
        <p:nvSpPr>
          <p:cNvPr id="13" name="Text 10"/>
          <p:cNvSpPr txBox="1"/>
          <p:nvPr/>
        </p:nvSpPr>
        <p:spPr>
          <a:xfrm>
            <a:off x="3019349" y="2819095"/>
            <a:ext cx="1571854"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Specification &amp; Key Metrics</a:t>
            </a:r>
            <a:endParaRPr lang="en-US" sz="900" dirty="0"/>
          </a:p>
        </p:txBody>
      </p:sp>
      <p:sp>
        <p:nvSpPr>
          <p:cNvPr id="14" name="Shape 11"/>
          <p:cNvSpPr/>
          <p:nvPr/>
        </p:nvSpPr>
        <p:spPr>
          <a:xfrm>
            <a:off x="3631082" y="1952244"/>
            <a:ext cx="2438705" cy="286207"/>
          </a:xfrm>
          <a:prstGeom prst="roundRect">
            <a:avLst>
              <a:gd name="adj" fmla="val 42599"/>
            </a:avLst>
          </a:prstGeom>
          <a:solidFill>
            <a:srgbClr val="FCA5A5">
              <a:alpha val="20000"/>
            </a:srgbClr>
          </a:solidFill>
          <a:ln w="12700">
            <a:solidFill>
              <a:srgbClr val="FCA5A5">
                <a:alpha val="40000"/>
              </a:srgbClr>
            </a:solidFill>
            <a:prstDash val="solid"/>
          </a:ln>
        </p:spPr>
      </p:sp>
      <p:sp>
        <p:nvSpPr>
          <p:cNvPr id="15" name="Text 12"/>
          <p:cNvSpPr txBox="1"/>
          <p:nvPr/>
        </p:nvSpPr>
        <p:spPr>
          <a:xfrm>
            <a:off x="3697834" y="2018995"/>
            <a:ext cx="534010"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Fixed UI</a:t>
            </a:r>
            <a:endParaRPr lang="en-US" sz="900" dirty="0"/>
          </a:p>
        </p:txBody>
      </p:sp>
      <p:sp>
        <p:nvSpPr>
          <p:cNvPr id="16" name="Shape 13"/>
          <p:cNvSpPr/>
          <p:nvPr/>
        </p:nvSpPr>
        <p:spPr>
          <a:xfrm>
            <a:off x="6124651" y="1952244"/>
            <a:ext cx="2438705" cy="286207"/>
          </a:xfrm>
          <a:prstGeom prst="roundRect">
            <a:avLst>
              <a:gd name="adj" fmla="val 42599"/>
            </a:avLst>
          </a:prstGeom>
          <a:solidFill>
            <a:srgbClr val="FCA5A5">
              <a:alpha val="20000"/>
            </a:srgbClr>
          </a:solidFill>
          <a:ln w="12700">
            <a:solidFill>
              <a:srgbClr val="FCA5A5">
                <a:alpha val="40000"/>
              </a:srgbClr>
            </a:solidFill>
            <a:prstDash val="solid"/>
          </a:ln>
        </p:spPr>
      </p:sp>
      <p:sp>
        <p:nvSpPr>
          <p:cNvPr id="17" name="Text 14"/>
          <p:cNvSpPr txBox="1"/>
          <p:nvPr/>
        </p:nvSpPr>
        <p:spPr>
          <a:xfrm>
            <a:off x="6191402" y="2018995"/>
            <a:ext cx="1581912"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Conversational Dynamic UI</a:t>
            </a:r>
            <a:endParaRPr lang="en-US" sz="900" dirty="0"/>
          </a:p>
        </p:txBody>
      </p:sp>
      <p:sp>
        <p:nvSpPr>
          <p:cNvPr id="18" name="Shape 15"/>
          <p:cNvSpPr/>
          <p:nvPr/>
        </p:nvSpPr>
        <p:spPr>
          <a:xfrm>
            <a:off x="3631082" y="2371954"/>
            <a:ext cx="1600200" cy="286207"/>
          </a:xfrm>
          <a:prstGeom prst="roundRect">
            <a:avLst>
              <a:gd name="adj" fmla="val 42599"/>
            </a:avLst>
          </a:prstGeom>
          <a:solidFill>
            <a:srgbClr val="6EE7B7">
              <a:alpha val="20000"/>
            </a:srgbClr>
          </a:solidFill>
          <a:ln w="12700">
            <a:solidFill>
              <a:srgbClr val="6EE7B7">
                <a:alpha val="40000"/>
              </a:srgbClr>
            </a:solidFill>
            <a:prstDash val="solid"/>
          </a:ln>
        </p:spPr>
      </p:sp>
      <p:sp>
        <p:nvSpPr>
          <p:cNvPr id="19" name="Text 16"/>
          <p:cNvSpPr txBox="1"/>
          <p:nvPr/>
        </p:nvSpPr>
        <p:spPr>
          <a:xfrm>
            <a:off x="3697834" y="2438705"/>
            <a:ext cx="1057961"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Programmatically</a:t>
            </a:r>
            <a:endParaRPr lang="en-US" sz="900" dirty="0"/>
          </a:p>
        </p:txBody>
      </p:sp>
      <p:sp>
        <p:nvSpPr>
          <p:cNvPr id="20" name="Shape 17"/>
          <p:cNvSpPr/>
          <p:nvPr/>
        </p:nvSpPr>
        <p:spPr>
          <a:xfrm>
            <a:off x="5328209" y="2371954"/>
            <a:ext cx="1600200" cy="286207"/>
          </a:xfrm>
          <a:prstGeom prst="roundRect">
            <a:avLst>
              <a:gd name="adj" fmla="val 42599"/>
            </a:avLst>
          </a:prstGeom>
          <a:solidFill>
            <a:srgbClr val="6EE7B7">
              <a:alpha val="20000"/>
            </a:srgbClr>
          </a:solidFill>
          <a:ln w="12700">
            <a:solidFill>
              <a:srgbClr val="6EE7B7">
                <a:alpha val="40000"/>
              </a:srgbClr>
            </a:solidFill>
            <a:prstDash val="solid"/>
          </a:ln>
        </p:spPr>
      </p:sp>
      <p:sp>
        <p:nvSpPr>
          <p:cNvPr id="21" name="Text 18"/>
          <p:cNvSpPr txBox="1"/>
          <p:nvPr/>
        </p:nvSpPr>
        <p:spPr>
          <a:xfrm>
            <a:off x="5394960" y="2438705"/>
            <a:ext cx="277063"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IDE</a:t>
            </a:r>
            <a:endParaRPr lang="en-US" sz="900" dirty="0"/>
          </a:p>
        </p:txBody>
      </p:sp>
      <p:sp>
        <p:nvSpPr>
          <p:cNvPr id="22" name="Shape 19"/>
          <p:cNvSpPr/>
          <p:nvPr/>
        </p:nvSpPr>
        <p:spPr>
          <a:xfrm>
            <a:off x="6996989" y="2371954"/>
            <a:ext cx="1600200" cy="286207"/>
          </a:xfrm>
          <a:prstGeom prst="roundRect">
            <a:avLst>
              <a:gd name="adj" fmla="val 42599"/>
            </a:avLst>
          </a:prstGeom>
          <a:solidFill>
            <a:srgbClr val="6EE7B7">
              <a:alpha val="20000"/>
            </a:srgbClr>
          </a:solidFill>
          <a:ln w="12700">
            <a:solidFill>
              <a:srgbClr val="6EE7B7">
                <a:alpha val="40000"/>
              </a:srgbClr>
            </a:solidFill>
            <a:prstDash val="solid"/>
          </a:ln>
        </p:spPr>
      </p:sp>
      <p:sp>
        <p:nvSpPr>
          <p:cNvPr id="23" name="Text 20"/>
          <p:cNvSpPr txBox="1"/>
          <p:nvPr/>
        </p:nvSpPr>
        <p:spPr>
          <a:xfrm>
            <a:off x="7063740" y="2438705"/>
            <a:ext cx="210312"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AI</a:t>
            </a:r>
            <a:endParaRPr lang="en-US" sz="900" dirty="0"/>
          </a:p>
        </p:txBody>
      </p:sp>
      <p:sp>
        <p:nvSpPr>
          <p:cNvPr id="24" name="Shape 21"/>
          <p:cNvSpPr/>
          <p:nvPr/>
        </p:nvSpPr>
        <p:spPr>
          <a:xfrm>
            <a:off x="5633618" y="2762402"/>
            <a:ext cx="933602" cy="381305"/>
          </a:xfrm>
          <a:prstGeom prst="roundRect">
            <a:avLst>
              <a:gd name="adj" fmla="val 35971"/>
            </a:avLst>
          </a:prstGeom>
          <a:solidFill>
            <a:srgbClr val="4F46E5">
              <a:alpha val="15000"/>
            </a:srgbClr>
          </a:solidFill>
          <a:ln w="25400">
            <a:solidFill>
              <a:srgbClr val="4F46E5">
                <a:alpha val="50000"/>
              </a:srgbClr>
            </a:solidFill>
            <a:prstDash val="solid"/>
          </a:ln>
          <a:effectLst>
            <a:outerShdw sx="100000" sy="100000" kx="0" ky="0" algn="bl" rotWithShape="0" blurRad="38100" dist="25400" dir="5400000">
              <a:srgbClr val="000000">
                <a:alpha val="5000"/>
              </a:srgbClr>
            </a:outerShdw>
          </a:effectLst>
        </p:spPr>
      </p:sp>
      <p:sp>
        <p:nvSpPr>
          <p:cNvPr id="25" name="Text 22"/>
          <p:cNvSpPr txBox="1"/>
          <p:nvPr/>
        </p:nvSpPr>
        <p:spPr>
          <a:xfrm>
            <a:off x="5747918" y="2857500"/>
            <a:ext cx="819302" cy="191110"/>
          </a:xfrm>
          <a:prstGeom prst="rect">
            <a:avLst/>
          </a:prstGeom>
          <a:noFill/>
          <a:ln/>
        </p:spPr>
        <p:txBody>
          <a:bodyPr wrap="square" lIns="0" tIns="0" rIns="0" bIns="0" rtlCol="0" anchor="ctr"/>
          <a:lstStyle/>
          <a:p>
            <a:pPr algn="l" indent="0" marL="0">
              <a:buNone/>
            </a:pPr>
            <a:r>
              <a:rPr lang="en-US" sz="1200" b="1" dirty="0">
                <a:solidFill>
                  <a:srgbClr val="4338CA"/>
                </a:solidFill>
                <a:latin typeface="Inter" pitchFamily="34" charset="0"/>
                <a:ea typeface="Inter" pitchFamily="34" charset="-122"/>
                <a:cs typeface="Inter" pitchFamily="34" charset="-120"/>
              </a:rPr>
              <a:t>Agent OS</a:t>
            </a:r>
            <a:endParaRPr lang="en-US" sz="1200" dirty="0"/>
          </a:p>
        </p:txBody>
      </p:sp>
      <p:sp>
        <p:nvSpPr>
          <p:cNvPr id="26" name="Shape 23"/>
          <p:cNvSpPr/>
          <p:nvPr/>
        </p:nvSpPr>
        <p:spPr>
          <a:xfrm>
            <a:off x="3631082" y="3247949"/>
            <a:ext cx="2391156" cy="437998"/>
          </a:xfrm>
          <a:prstGeom prst="roundRect">
            <a:avLst>
              <a:gd name="adj" fmla="val 18154"/>
            </a:avLst>
          </a:prstGeom>
          <a:solidFill>
            <a:srgbClr val="FCA5A5">
              <a:alpha val="20000"/>
            </a:srgbClr>
          </a:solidFill>
          <a:ln w="12700">
            <a:solidFill>
              <a:srgbClr val="FCA5A5">
                <a:alpha val="40000"/>
              </a:srgbClr>
            </a:solidFill>
            <a:prstDash val="solid"/>
          </a:ln>
        </p:spPr>
      </p:sp>
      <p:sp>
        <p:nvSpPr>
          <p:cNvPr id="27" name="Text 24"/>
          <p:cNvSpPr txBox="1"/>
          <p:nvPr/>
        </p:nvSpPr>
        <p:spPr>
          <a:xfrm>
            <a:off x="3697834" y="3314700"/>
            <a:ext cx="715061"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Proprietary</a:t>
            </a:r>
            <a:endParaRPr lang="en-US" sz="900" dirty="0"/>
          </a:p>
        </p:txBody>
      </p:sp>
      <p:sp>
        <p:nvSpPr>
          <p:cNvPr id="28" name="Text 25"/>
          <p:cNvSpPr txBox="1"/>
          <p:nvPr/>
        </p:nvSpPr>
        <p:spPr>
          <a:xfrm>
            <a:off x="3697834" y="3467405"/>
            <a:ext cx="800100"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Tools/Agents</a:t>
            </a:r>
            <a:endParaRPr lang="en-US" sz="900" dirty="0"/>
          </a:p>
        </p:txBody>
      </p:sp>
      <p:sp>
        <p:nvSpPr>
          <p:cNvPr id="29" name="Shape 26"/>
          <p:cNvSpPr/>
          <p:nvPr/>
        </p:nvSpPr>
        <p:spPr>
          <a:xfrm>
            <a:off x="6200546" y="3247949"/>
            <a:ext cx="2391156" cy="437998"/>
          </a:xfrm>
          <a:prstGeom prst="roundRect">
            <a:avLst>
              <a:gd name="adj" fmla="val 18154"/>
            </a:avLst>
          </a:prstGeom>
          <a:solidFill>
            <a:srgbClr val="FCA5A5">
              <a:alpha val="20000"/>
            </a:srgbClr>
          </a:solidFill>
          <a:ln w="12700">
            <a:solidFill>
              <a:srgbClr val="FCA5A5">
                <a:alpha val="40000"/>
              </a:srgbClr>
            </a:solidFill>
            <a:prstDash val="solid"/>
          </a:ln>
        </p:spPr>
      </p:sp>
      <p:sp>
        <p:nvSpPr>
          <p:cNvPr id="30" name="Text 27"/>
          <p:cNvSpPr txBox="1"/>
          <p:nvPr/>
        </p:nvSpPr>
        <p:spPr>
          <a:xfrm>
            <a:off x="6267298" y="3314700"/>
            <a:ext cx="715061" cy="143561"/>
          </a:xfrm>
          <a:prstGeom prst="rect">
            <a:avLst/>
          </a:prstGeom>
          <a:noFill/>
          <a:ln/>
        </p:spPr>
        <p:txBody>
          <a:bodyPr wrap="square" lIns="0" tIns="0" rIns="0" bIns="0" rtlCol="0" anchor="ctr"/>
          <a:lstStyle/>
          <a:p>
            <a:pPr algn="l" indent="0" marL="0">
              <a:buNone/>
            </a:pPr>
            <a:r>
              <a:rPr lang="en-US" sz="900" b="1" dirty="0">
                <a:solidFill>
                  <a:srgbClr val="111827"/>
                </a:solidFill>
                <a:latin typeface="Inter" pitchFamily="34" charset="0"/>
                <a:ea typeface="Inter" pitchFamily="34" charset="-122"/>
                <a:cs typeface="Inter" pitchFamily="34" charset="-120"/>
              </a:rPr>
              <a:t>Proprietary</a:t>
            </a:r>
            <a:endParaRPr lang="en-US" sz="900" dirty="0"/>
          </a:p>
        </p:txBody>
      </p:sp>
      <p:sp>
        <p:nvSpPr>
          <p:cNvPr id="31" name="Text 28"/>
          <p:cNvSpPr txBox="1"/>
          <p:nvPr/>
        </p:nvSpPr>
        <p:spPr>
          <a:xfrm>
            <a:off x="6267298" y="3467405"/>
            <a:ext cx="991210" cy="143561"/>
          </a:xfrm>
          <a:prstGeom prst="rect">
            <a:avLst/>
          </a:prstGeom>
          <a:noFill/>
          <a:ln/>
        </p:spPr>
        <p:txBody>
          <a:bodyPr wrap="square" lIns="0" tIns="0" rIns="0" bIns="0" rtlCol="0" anchor="ctr"/>
          <a:lstStyle/>
          <a:p>
            <a:pPr algn="l" indent="0" marL="0">
              <a:buNone/>
            </a:pPr>
            <a:r>
              <a:rPr lang="en-US" sz="900" dirty="0">
                <a:solidFill>
                  <a:srgbClr val="111827"/>
                </a:solidFill>
                <a:latin typeface="Inter" pitchFamily="34" charset="0"/>
                <a:ea typeface="Inter" pitchFamily="34" charset="-122"/>
                <a:cs typeface="Inter" pitchFamily="34" charset="-120"/>
              </a:rPr>
              <a:t>Knowledge/Data</a:t>
            </a:r>
            <a:endParaRPr lang="en-US" sz="900" dirty="0"/>
          </a:p>
        </p:txBody>
      </p:sp>
      <p:sp>
        <p:nvSpPr>
          <p:cNvPr id="32" name="Text 29"/>
          <p:cNvSpPr txBox="1"/>
          <p:nvPr/>
        </p:nvSpPr>
        <p:spPr>
          <a:xfrm>
            <a:off x="8676742" y="1772107"/>
            <a:ext cx="838505"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Self-Learning</a:t>
            </a:r>
            <a:endParaRPr lang="en-US" sz="900" dirty="0"/>
          </a:p>
        </p:txBody>
      </p:sp>
      <p:sp>
        <p:nvSpPr>
          <p:cNvPr id="33" name="Text 30"/>
          <p:cNvSpPr txBox="1"/>
          <p:nvPr/>
        </p:nvSpPr>
        <p:spPr>
          <a:xfrm>
            <a:off x="8676742" y="1923898"/>
            <a:ext cx="819302"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Self-Evolving</a:t>
            </a:r>
            <a:endParaRPr lang="en-US" sz="900" dirty="0"/>
          </a:p>
        </p:txBody>
      </p:sp>
      <p:sp>
        <p:nvSpPr>
          <p:cNvPr id="34" name="Shape 31"/>
          <p:cNvSpPr/>
          <p:nvPr/>
        </p:nvSpPr>
        <p:spPr>
          <a:xfrm>
            <a:off x="1067105" y="4419295"/>
            <a:ext cx="1723644" cy="190195"/>
          </a:xfrm>
          <a:prstGeom prst="roundRect">
            <a:avLst>
              <a:gd name="adj" fmla="val 96154"/>
            </a:avLst>
          </a:prstGeom>
          <a:solidFill>
            <a:srgbClr val="FFFFFF">
              <a:alpha val="80000"/>
            </a:srgbClr>
          </a:solidFill>
          <a:ln/>
        </p:spPr>
      </p:sp>
      <p:sp>
        <p:nvSpPr>
          <p:cNvPr id="35" name="Shape 32"/>
          <p:cNvSpPr/>
          <p:nvPr/>
        </p:nvSpPr>
        <p:spPr>
          <a:xfrm>
            <a:off x="6172200" y="4419295"/>
            <a:ext cx="1457554" cy="190195"/>
          </a:xfrm>
          <a:prstGeom prst="roundRect">
            <a:avLst>
              <a:gd name="adj" fmla="val 96154"/>
            </a:avLst>
          </a:prstGeom>
          <a:solidFill>
            <a:srgbClr val="FFFFFF">
              <a:alpha val="80000"/>
            </a:srgbClr>
          </a:solidFill>
          <a:ln/>
        </p:spPr>
      </p:sp>
      <p:sp>
        <p:nvSpPr>
          <p:cNvPr id="36" name="Text 33"/>
          <p:cNvSpPr txBox="1"/>
          <p:nvPr/>
        </p:nvSpPr>
        <p:spPr>
          <a:xfrm>
            <a:off x="1143000" y="4429354"/>
            <a:ext cx="1672438"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Agentic应用核心开发特性</a:t>
            </a:r>
            <a:endParaRPr lang="en-US" sz="1000" dirty="0"/>
          </a:p>
        </p:txBody>
      </p:sp>
      <p:sp>
        <p:nvSpPr>
          <p:cNvPr id="37" name="Text 34"/>
          <p:cNvSpPr txBox="1"/>
          <p:nvPr/>
        </p:nvSpPr>
        <p:spPr>
          <a:xfrm>
            <a:off x="6248095" y="4429354"/>
            <a:ext cx="1405433"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Agentic应用系统特性</a:t>
            </a:r>
            <a:endParaRPr lang="en-US" sz="1000" dirty="0"/>
          </a:p>
        </p:txBody>
      </p:sp>
      <p:sp>
        <p:nvSpPr>
          <p:cNvPr id="38" name="Shape 35"/>
          <p:cNvSpPr/>
          <p:nvPr/>
        </p:nvSpPr>
        <p:spPr>
          <a:xfrm>
            <a:off x="1067105" y="4686300"/>
            <a:ext cx="4953305" cy="685800"/>
          </a:xfrm>
          <a:prstGeom prst="roundRect">
            <a:avLst>
              <a:gd name="adj" fmla="val 7407"/>
            </a:avLst>
          </a:prstGeom>
          <a:solidFill>
            <a:srgbClr val="FFFFFF">
              <a:alpha val="85000"/>
            </a:srgbClr>
          </a:solidFill>
          <a:ln/>
          <a:effectLst>
            <a:outerShdw sx="100000" sy="100000" kx="0" ky="0" algn="bl" rotWithShape="0" blurRad="12700" dist="12700" dir="16200000">
              <a:srgbClr val="000000">
                <a:alpha val="75000"/>
              </a:srgbClr>
            </a:outerShdw>
          </a:effectLst>
        </p:spPr>
      </p:sp>
      <p:pic>
        <p:nvPicPr>
          <p:cNvPr id="39" name="Image 1" descr="preencoded.png">    </p:cNvPr>
          <p:cNvPicPr>
            <a:picLocks noChangeAspect="1"/>
          </p:cNvPicPr>
          <p:nvPr/>
        </p:nvPicPr>
        <p:blipFill>
          <a:blip r:embed="rId2"/>
          <a:srcRect l="0" r="0" t="-100" b="-100"/>
          <a:stretch/>
        </p:blipFill>
        <p:spPr>
          <a:xfrm>
            <a:off x="1162202" y="4781398"/>
            <a:ext cx="114300" cy="152705"/>
          </a:xfrm>
          <a:prstGeom prst="rect">
            <a:avLst/>
          </a:prstGeom>
        </p:spPr>
      </p:pic>
      <p:sp>
        <p:nvSpPr>
          <p:cNvPr id="40" name="Shape 36"/>
          <p:cNvSpPr/>
          <p:nvPr/>
        </p:nvSpPr>
        <p:spPr>
          <a:xfrm>
            <a:off x="1067105" y="5447995"/>
            <a:ext cx="4953305" cy="685800"/>
          </a:xfrm>
          <a:prstGeom prst="roundRect">
            <a:avLst>
              <a:gd name="adj" fmla="val 7407"/>
            </a:avLst>
          </a:prstGeom>
          <a:solidFill>
            <a:srgbClr val="FFFFFF">
              <a:alpha val="85000"/>
            </a:srgbClr>
          </a:solidFill>
          <a:ln/>
          <a:effectLst>
            <a:outerShdw sx="100000" sy="100000" kx="0" ky="0" algn="bl" rotWithShape="0" blurRad="12700" dist="12700" dir="16200000">
              <a:srgbClr val="000000">
                <a:alpha val="75000"/>
              </a:srgbClr>
            </a:outerShdw>
          </a:effectLst>
        </p:spPr>
      </p:sp>
      <p:sp>
        <p:nvSpPr>
          <p:cNvPr id="41" name="Shape 37"/>
          <p:cNvSpPr/>
          <p:nvPr/>
        </p:nvSpPr>
        <p:spPr>
          <a:xfrm>
            <a:off x="6172200" y="4686300"/>
            <a:ext cx="4953305" cy="533095"/>
          </a:xfrm>
          <a:prstGeom prst="roundRect">
            <a:avLst>
              <a:gd name="adj" fmla="val 12252"/>
            </a:avLst>
          </a:prstGeom>
          <a:solidFill>
            <a:srgbClr val="FFFFFF">
              <a:alpha val="85000"/>
            </a:srgbClr>
          </a:solidFill>
          <a:ln/>
          <a:effectLst>
            <a:outerShdw sx="100000" sy="100000" kx="0" ky="0" algn="bl" rotWithShape="0" blurRad="12700" dist="12700" dir="16200000">
              <a:srgbClr val="000000">
                <a:alpha val="75000"/>
              </a:srgbClr>
            </a:outerShdw>
          </a:effectLst>
        </p:spPr>
      </p:sp>
      <p:sp>
        <p:nvSpPr>
          <p:cNvPr id="42" name="Text 38"/>
          <p:cNvSpPr txBox="1"/>
          <p:nvPr/>
        </p:nvSpPr>
        <p:spPr>
          <a:xfrm>
            <a:off x="1352398" y="4781398"/>
            <a:ext cx="16962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Spec-Driven结构化声明式开发</a:t>
            </a:r>
            <a:endParaRPr lang="en-US" sz="900" dirty="0"/>
          </a:p>
        </p:txBody>
      </p:sp>
      <p:sp>
        <p:nvSpPr>
          <p:cNvPr id="43" name="Text 39"/>
          <p:cNvSpPr txBox="1"/>
          <p:nvPr/>
        </p:nvSpPr>
        <p:spPr>
          <a:xfrm>
            <a:off x="1162202" y="4972507"/>
            <a:ext cx="4782312"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通过业务规范和结构化提示编排应用，开发者从编写代码转向设计意图和约束，大幅提升开发效率。</a:t>
            </a:r>
            <a:endParaRPr lang="en-US" sz="900" dirty="0"/>
          </a:p>
        </p:txBody>
      </p:sp>
      <p:pic>
        <p:nvPicPr>
          <p:cNvPr id="44" name="Image 2" descr="preencoded.png">    </p:cNvPr>
          <p:cNvPicPr>
            <a:picLocks noChangeAspect="1"/>
          </p:cNvPicPr>
          <p:nvPr/>
        </p:nvPicPr>
        <p:blipFill>
          <a:blip r:embed="rId3"/>
          <a:srcRect l="-33" r="-33" t="0" b="0"/>
          <a:stretch/>
        </p:blipFill>
        <p:spPr>
          <a:xfrm>
            <a:off x="1162202" y="5544007"/>
            <a:ext cx="171907" cy="152705"/>
          </a:xfrm>
          <a:prstGeom prst="rect">
            <a:avLst/>
          </a:prstGeom>
        </p:spPr>
      </p:pic>
      <p:sp>
        <p:nvSpPr>
          <p:cNvPr id="45" name="Shape 40"/>
          <p:cNvSpPr/>
          <p:nvPr/>
        </p:nvSpPr>
        <p:spPr>
          <a:xfrm>
            <a:off x="6172200" y="5296205"/>
            <a:ext cx="4953305" cy="685800"/>
          </a:xfrm>
          <a:prstGeom prst="roundRect">
            <a:avLst>
              <a:gd name="adj" fmla="val 7407"/>
            </a:avLst>
          </a:prstGeom>
          <a:solidFill>
            <a:srgbClr val="FFFFFF">
              <a:alpha val="85000"/>
            </a:srgbClr>
          </a:solidFill>
          <a:ln/>
          <a:effectLst>
            <a:outerShdw sx="100000" sy="100000" kx="0" ky="0" algn="bl" rotWithShape="0" blurRad="12700" dist="12700" dir="16200000">
              <a:srgbClr val="000000">
                <a:alpha val="75000"/>
              </a:srgbClr>
            </a:outerShdw>
          </a:effectLst>
        </p:spPr>
      </p:sp>
      <p:sp>
        <p:nvSpPr>
          <p:cNvPr id="46" name="Text 41"/>
          <p:cNvSpPr txBox="1"/>
          <p:nvPr/>
        </p:nvSpPr>
        <p:spPr>
          <a:xfrm>
            <a:off x="1410005" y="5544007"/>
            <a:ext cx="16962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Business Spec与自适应UI结合</a:t>
            </a:r>
            <a:endParaRPr lang="en-US" sz="900" dirty="0"/>
          </a:p>
        </p:txBody>
      </p:sp>
      <p:sp>
        <p:nvSpPr>
          <p:cNvPr id="47" name="Text 42"/>
          <p:cNvSpPr txBox="1"/>
          <p:nvPr/>
        </p:nvSpPr>
        <p:spPr>
          <a:xfrm>
            <a:off x="1162202" y="5734202"/>
            <a:ext cx="4782312"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应用界面根据业务规范自动生成并适应，包括固定UI与动态对话式UI，为不同场景提供最优体验。</a:t>
            </a:r>
            <a:endParaRPr lang="en-US" sz="900" dirty="0"/>
          </a:p>
        </p:txBody>
      </p:sp>
      <p:pic>
        <p:nvPicPr>
          <p:cNvPr id="48" name="Image 3" descr="preencoded.png">    </p:cNvPr>
          <p:cNvPicPr>
            <a:picLocks noChangeAspect="1"/>
          </p:cNvPicPr>
          <p:nvPr/>
        </p:nvPicPr>
        <p:blipFill>
          <a:blip r:embed="rId4"/>
          <a:srcRect l="0" r="0" t="0" b="0"/>
          <a:stretch/>
        </p:blipFill>
        <p:spPr>
          <a:xfrm>
            <a:off x="6267298" y="4781398"/>
            <a:ext cx="152705" cy="152705"/>
          </a:xfrm>
          <a:prstGeom prst="rect">
            <a:avLst/>
          </a:prstGeom>
        </p:spPr>
      </p:pic>
      <p:sp>
        <p:nvSpPr>
          <p:cNvPr id="49" name="Text 43"/>
          <p:cNvSpPr txBox="1"/>
          <p:nvPr/>
        </p:nvSpPr>
        <p:spPr>
          <a:xfrm>
            <a:off x="6495898" y="4781398"/>
            <a:ext cx="16962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复合后端：专有与公共资源整合</a:t>
            </a:r>
            <a:endParaRPr lang="en-US" sz="900" dirty="0"/>
          </a:p>
        </p:txBody>
      </p:sp>
      <p:sp>
        <p:nvSpPr>
          <p:cNvPr id="50" name="Text 44"/>
          <p:cNvSpPr txBox="1"/>
          <p:nvPr/>
        </p:nvSpPr>
        <p:spPr>
          <a:xfrm>
            <a:off x="6267298" y="4972507"/>
            <a:ext cx="47247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整合专有工具/Agent与知识/数据，打破传统后端边界，实现更灵活的资源调用和能力组合。</a:t>
            </a:r>
            <a:endParaRPr lang="en-US" sz="900" dirty="0"/>
          </a:p>
        </p:txBody>
      </p:sp>
      <p:pic>
        <p:nvPicPr>
          <p:cNvPr id="51" name="Image 4" descr="preencoded.png">    </p:cNvPr>
          <p:cNvPicPr>
            <a:picLocks noChangeAspect="1"/>
          </p:cNvPicPr>
          <p:nvPr/>
        </p:nvPicPr>
        <p:blipFill>
          <a:blip r:embed="rId5"/>
          <a:srcRect l="0" r="0" t="0" b="0"/>
          <a:stretch/>
        </p:blipFill>
        <p:spPr>
          <a:xfrm>
            <a:off x="6267298" y="5391302"/>
            <a:ext cx="152705" cy="152705"/>
          </a:xfrm>
          <a:prstGeom prst="rect">
            <a:avLst/>
          </a:prstGeom>
        </p:spPr>
      </p:pic>
      <p:sp>
        <p:nvSpPr>
          <p:cNvPr id="52" name="Text 45"/>
          <p:cNvSpPr txBox="1"/>
          <p:nvPr/>
        </p:nvSpPr>
        <p:spPr>
          <a:xfrm>
            <a:off x="6495898" y="5391302"/>
            <a:ext cx="8961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持续学习与演进</a:t>
            </a:r>
            <a:endParaRPr lang="en-US" sz="900" dirty="0"/>
          </a:p>
        </p:txBody>
      </p:sp>
      <p:sp>
        <p:nvSpPr>
          <p:cNvPr id="53" name="Text 46"/>
          <p:cNvSpPr txBox="1"/>
          <p:nvPr/>
        </p:nvSpPr>
        <p:spPr>
          <a:xfrm>
            <a:off x="6267298" y="5581498"/>
            <a:ext cx="4782312"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通过强化学习机制实现自动驾驶式应用优化，能力持续增长而非固定功能集，无需传统升级迭代。</a:t>
            </a:r>
            <a:endParaRPr lang="en-US" sz="900" dirty="0"/>
          </a:p>
        </p:txBody>
      </p:sp>
      <p:sp>
        <p:nvSpPr>
          <p:cNvPr id="54" name="Text 47"/>
          <p:cNvSpPr txBox="1"/>
          <p:nvPr/>
        </p:nvSpPr>
        <p:spPr>
          <a:xfrm>
            <a:off x="1067105" y="466344"/>
            <a:ext cx="3105302"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Agentic应用开发模式的变革</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https://page.gensparksite.com/v1/base64_upload/82860e3aa3d77c8bbda1ea3c04f53606">    </p:cNvPr>
          <p:cNvPicPr>
            <a:picLocks noChangeAspect="1"/>
          </p:cNvPicPr>
          <p:nvPr/>
        </p:nvPicPr>
        <p:blipFill>
          <a:blip r:embed="rId1"/>
          <a:srcRect l="1" r="1" t="0" b="0"/>
          <a:stretch/>
        </p:blipFill>
        <p:spPr>
          <a:xfrm>
            <a:off x="0" y="0"/>
            <a:ext cx="12191695" cy="6858000"/>
          </a:xfrm>
          <a:prstGeom prst="rect">
            <a:avLst/>
          </a:prstGeom>
        </p:spPr>
      </p:pic>
      <p:sp>
        <p:nvSpPr>
          <p:cNvPr id="3" name="Shape 0"/>
          <p:cNvSpPr/>
          <p:nvPr/>
        </p:nvSpPr>
        <p:spPr>
          <a:xfrm>
            <a:off x="1067105" y="875995"/>
            <a:ext cx="571500" cy="28346"/>
          </a:xfrm>
          <a:prstGeom prst="rect">
            <a:avLst/>
          </a:prstGeom>
          <a:solidFill>
            <a:srgbClr val="2563EB"/>
          </a:solidFill>
          <a:ln/>
          <a:effectLst>
            <a:outerShdw sx="100000" sy="100000" kx="0" ky="0" algn="bl" rotWithShape="0" blurRad="101600" dist="12700" dir="16200000">
              <a:srgbClr val="ffffff">
                <a:alpha val="80000"/>
              </a:srgbClr>
            </a:outerShdw>
          </a:effectLst>
        </p:spPr>
      </p:sp>
      <p:sp>
        <p:nvSpPr>
          <p:cNvPr id="4" name="Shape 1"/>
          <p:cNvSpPr/>
          <p:nvPr/>
        </p:nvSpPr>
        <p:spPr>
          <a:xfrm>
            <a:off x="1067105" y="1095451"/>
            <a:ext cx="4143146" cy="267005"/>
          </a:xfrm>
          <a:prstGeom prst="roundRect">
            <a:avLst>
              <a:gd name="adj" fmla="val 48924"/>
            </a:avLst>
          </a:prstGeom>
          <a:solidFill>
            <a:srgbClr val="FFFFFF">
              <a:alpha val="70000"/>
            </a:srgbClr>
          </a:solidFill>
          <a:ln/>
        </p:spPr>
      </p:sp>
      <p:sp>
        <p:nvSpPr>
          <p:cNvPr id="5" name="Text 2"/>
          <p:cNvSpPr txBox="1"/>
          <p:nvPr/>
        </p:nvSpPr>
        <p:spPr>
          <a:xfrm>
            <a:off x="1104595" y="1143000"/>
            <a:ext cx="41678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从底层到应用的七层技术体系结构，Agent OS与基础设施的核心地位</a:t>
            </a:r>
            <a:endParaRPr lang="en-US" sz="1000" dirty="0"/>
          </a:p>
        </p:txBody>
      </p:sp>
      <p:sp>
        <p:nvSpPr>
          <p:cNvPr id="6" name="Shape 3"/>
          <p:cNvSpPr/>
          <p:nvPr/>
        </p:nvSpPr>
        <p:spPr>
          <a:xfrm>
            <a:off x="1067105" y="1514246"/>
            <a:ext cx="4876495" cy="4286707"/>
          </a:xfrm>
          <a:prstGeom prst="roundRect">
            <a:avLst>
              <a:gd name="adj" fmla="val 379"/>
            </a:avLst>
          </a:prstGeom>
          <a:solidFill>
            <a:srgbClr val="FFFFFF">
              <a:alpha val="85000"/>
            </a:srgbClr>
          </a:solidFill>
          <a:ln w="12700">
            <a:solidFill>
              <a:srgbClr val="E5E7EB"/>
            </a:solidFill>
            <a:prstDash val="solid"/>
          </a:ln>
        </p:spPr>
      </p:sp>
      <p:sp>
        <p:nvSpPr>
          <p:cNvPr id="7" name="Shape 4"/>
          <p:cNvSpPr/>
          <p:nvPr/>
        </p:nvSpPr>
        <p:spPr>
          <a:xfrm>
            <a:off x="1561795" y="1619402"/>
            <a:ext cx="3886200" cy="571500"/>
          </a:xfrm>
          <a:prstGeom prst="roundRect">
            <a:avLst>
              <a:gd name="adj" fmla="val 16000"/>
            </a:avLst>
          </a:prstGeom>
          <a:solidFill>
            <a:srgbClr val="EF4444"/>
          </a:solidFill>
          <a:ln/>
        </p:spPr>
      </p:sp>
      <p:sp>
        <p:nvSpPr>
          <p:cNvPr id="8" name="Text 5"/>
          <p:cNvSpPr txBox="1"/>
          <p:nvPr/>
        </p:nvSpPr>
        <p:spPr>
          <a:xfrm>
            <a:off x="2683764" y="1723644"/>
            <a:ext cx="1748333" cy="162763"/>
          </a:xfrm>
          <a:prstGeom prst="rect">
            <a:avLst/>
          </a:prstGeom>
          <a:noFill/>
          <a:ln/>
        </p:spPr>
        <p:txBody>
          <a:bodyPr wrap="square" lIns="0" tIns="0" rIns="0" bIns="0" rtlCol="0" anchor="ctr"/>
          <a:lstStyle/>
          <a:p>
            <a:pPr algn="ctr" indent="0" marL="0">
              <a:buNone/>
            </a:pPr>
            <a:r>
              <a:rPr lang="en-US" sz="1000" dirty="0">
                <a:solidFill>
                  <a:srgbClr val="FFFFFF"/>
                </a:solidFill>
                <a:latin typeface="Inter" pitchFamily="34" charset="0"/>
                <a:ea typeface="Inter" pitchFamily="34" charset="-122"/>
                <a:cs typeface="Inter" pitchFamily="34" charset="-120"/>
              </a:rPr>
              <a:t>应用层 (Application Layer)</a:t>
            </a:r>
            <a:endParaRPr lang="en-US" sz="1000" dirty="0"/>
          </a:p>
        </p:txBody>
      </p:sp>
      <p:sp>
        <p:nvSpPr>
          <p:cNvPr id="9" name="Shape 6"/>
          <p:cNvSpPr/>
          <p:nvPr/>
        </p:nvSpPr>
        <p:spPr>
          <a:xfrm>
            <a:off x="1945843" y="1962302"/>
            <a:ext cx="875995" cy="237744"/>
          </a:xfrm>
          <a:prstGeom prst="roundRect">
            <a:avLst>
              <a:gd name="adj" fmla="val 184615"/>
            </a:avLst>
          </a:prstGeom>
          <a:solidFill>
            <a:srgbClr val="FFFFFF">
              <a:alpha val="20000"/>
            </a:srgbClr>
          </a:solidFill>
          <a:ln/>
        </p:spPr>
      </p:sp>
      <p:sp>
        <p:nvSpPr>
          <p:cNvPr id="10" name="Text 7"/>
          <p:cNvSpPr txBox="1"/>
          <p:nvPr/>
        </p:nvSpPr>
        <p:spPr>
          <a:xfrm>
            <a:off x="2022653" y="2009851"/>
            <a:ext cx="802843"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垂直领域Agent</a:t>
            </a:r>
            <a:endParaRPr lang="en-US" sz="800" dirty="0"/>
          </a:p>
        </p:txBody>
      </p:sp>
      <p:sp>
        <p:nvSpPr>
          <p:cNvPr id="11" name="Shape 8"/>
          <p:cNvSpPr/>
          <p:nvPr/>
        </p:nvSpPr>
        <p:spPr>
          <a:xfrm>
            <a:off x="2854757" y="1962302"/>
            <a:ext cx="780898" cy="237744"/>
          </a:xfrm>
          <a:prstGeom prst="roundRect">
            <a:avLst>
              <a:gd name="adj" fmla="val 184615"/>
            </a:avLst>
          </a:prstGeom>
          <a:solidFill>
            <a:srgbClr val="FFFFFF">
              <a:alpha val="20000"/>
            </a:srgbClr>
          </a:solidFill>
          <a:ln/>
        </p:spPr>
      </p:sp>
      <p:sp>
        <p:nvSpPr>
          <p:cNvPr id="12" name="Text 9"/>
          <p:cNvSpPr txBox="1"/>
          <p:nvPr/>
        </p:nvSpPr>
        <p:spPr>
          <a:xfrm>
            <a:off x="2930652" y="2009851"/>
            <a:ext cx="707746"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企业数字员工</a:t>
            </a:r>
            <a:endParaRPr lang="en-US" sz="800" dirty="0"/>
          </a:p>
        </p:txBody>
      </p:sp>
      <p:sp>
        <p:nvSpPr>
          <p:cNvPr id="13" name="Shape 10"/>
          <p:cNvSpPr/>
          <p:nvPr/>
        </p:nvSpPr>
        <p:spPr>
          <a:xfrm>
            <a:off x="3673145" y="1962302"/>
            <a:ext cx="571500" cy="237744"/>
          </a:xfrm>
          <a:prstGeom prst="roundRect">
            <a:avLst>
              <a:gd name="adj" fmla="val 184615"/>
            </a:avLst>
          </a:prstGeom>
          <a:solidFill>
            <a:srgbClr val="FFFFFF">
              <a:alpha val="20000"/>
            </a:srgbClr>
          </a:solidFill>
          <a:ln/>
        </p:spPr>
      </p:sp>
      <p:sp>
        <p:nvSpPr>
          <p:cNvPr id="14" name="Text 11"/>
          <p:cNvSpPr txBox="1"/>
          <p:nvPr/>
        </p:nvSpPr>
        <p:spPr>
          <a:xfrm>
            <a:off x="3749954" y="2009851"/>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个人助手</a:t>
            </a:r>
            <a:endParaRPr lang="en-US" sz="800" dirty="0"/>
          </a:p>
        </p:txBody>
      </p:sp>
      <p:sp>
        <p:nvSpPr>
          <p:cNvPr id="15" name="Shape 12"/>
          <p:cNvSpPr/>
          <p:nvPr/>
        </p:nvSpPr>
        <p:spPr>
          <a:xfrm>
            <a:off x="4283050" y="1962302"/>
            <a:ext cx="780898" cy="237744"/>
          </a:xfrm>
          <a:prstGeom prst="roundRect">
            <a:avLst>
              <a:gd name="adj" fmla="val 184615"/>
            </a:avLst>
          </a:prstGeom>
          <a:solidFill>
            <a:srgbClr val="FFFFFF">
              <a:alpha val="20000"/>
            </a:srgbClr>
          </a:solidFill>
          <a:ln/>
        </p:spPr>
      </p:sp>
      <p:sp>
        <p:nvSpPr>
          <p:cNvPr id="16" name="Text 13"/>
          <p:cNvSpPr txBox="1"/>
          <p:nvPr/>
        </p:nvSpPr>
        <p:spPr>
          <a:xfrm>
            <a:off x="4358945" y="2009851"/>
            <a:ext cx="707746"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自动化工作流</a:t>
            </a:r>
            <a:endParaRPr lang="en-US" sz="800" dirty="0"/>
          </a:p>
        </p:txBody>
      </p:sp>
      <p:sp>
        <p:nvSpPr>
          <p:cNvPr id="17" name="Shape 14"/>
          <p:cNvSpPr/>
          <p:nvPr/>
        </p:nvSpPr>
        <p:spPr>
          <a:xfrm>
            <a:off x="1441094" y="2286000"/>
            <a:ext cx="4134002" cy="571500"/>
          </a:xfrm>
          <a:prstGeom prst="roundRect">
            <a:avLst>
              <a:gd name="adj" fmla="val 16000"/>
            </a:avLst>
          </a:prstGeom>
          <a:solidFill>
            <a:srgbClr val="6366F1"/>
          </a:solidFill>
          <a:ln/>
        </p:spPr>
      </p:sp>
      <p:sp>
        <p:nvSpPr>
          <p:cNvPr id="18" name="Text 15"/>
          <p:cNvSpPr txBox="1"/>
          <p:nvPr/>
        </p:nvSpPr>
        <p:spPr>
          <a:xfrm>
            <a:off x="2416759" y="2391156"/>
            <a:ext cx="2281428" cy="162763"/>
          </a:xfrm>
          <a:prstGeom prst="rect">
            <a:avLst/>
          </a:prstGeom>
          <a:noFill/>
          <a:ln/>
        </p:spPr>
        <p:txBody>
          <a:bodyPr wrap="square" lIns="0" tIns="0" rIns="0" bIns="0" rtlCol="0" anchor="ctr"/>
          <a:lstStyle/>
          <a:p>
            <a:pPr algn="ctr" indent="0" marL="0">
              <a:buNone/>
            </a:pPr>
            <a:r>
              <a:rPr lang="en-US" sz="1000" dirty="0">
                <a:solidFill>
                  <a:srgbClr val="FFFFFF"/>
                </a:solidFill>
                <a:latin typeface="Inter" pitchFamily="34" charset="0"/>
                <a:ea typeface="Inter" pitchFamily="34" charset="-122"/>
                <a:cs typeface="Inter" pitchFamily="34" charset="-120"/>
              </a:rPr>
              <a:t>Marketplace层 (Agent/MCP/Skills)</a:t>
            </a:r>
            <a:endParaRPr lang="en-US" sz="1000" dirty="0"/>
          </a:p>
        </p:txBody>
      </p:sp>
      <p:sp>
        <p:nvSpPr>
          <p:cNvPr id="19" name="Shape 16"/>
          <p:cNvSpPr/>
          <p:nvPr/>
        </p:nvSpPr>
        <p:spPr>
          <a:xfrm>
            <a:off x="2068373" y="2628900"/>
            <a:ext cx="666598" cy="237744"/>
          </a:xfrm>
          <a:prstGeom prst="roundRect">
            <a:avLst>
              <a:gd name="adj" fmla="val 184615"/>
            </a:avLst>
          </a:prstGeom>
          <a:solidFill>
            <a:srgbClr val="FFFFFF">
              <a:alpha val="20000"/>
            </a:srgbClr>
          </a:solidFill>
          <a:ln/>
        </p:spPr>
      </p:sp>
      <p:sp>
        <p:nvSpPr>
          <p:cNvPr id="20" name="Text 17"/>
          <p:cNvSpPr txBox="1"/>
          <p:nvPr/>
        </p:nvSpPr>
        <p:spPr>
          <a:xfrm>
            <a:off x="2145182" y="2676449"/>
            <a:ext cx="593446"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Agent商店</a:t>
            </a:r>
            <a:endParaRPr lang="en-US" sz="800" dirty="0"/>
          </a:p>
        </p:txBody>
      </p:sp>
      <p:sp>
        <p:nvSpPr>
          <p:cNvPr id="21" name="Shape 18"/>
          <p:cNvSpPr/>
          <p:nvPr/>
        </p:nvSpPr>
        <p:spPr>
          <a:xfrm>
            <a:off x="2767889" y="2628900"/>
            <a:ext cx="828446" cy="237744"/>
          </a:xfrm>
          <a:prstGeom prst="roundRect">
            <a:avLst>
              <a:gd name="adj" fmla="val 184615"/>
            </a:avLst>
          </a:prstGeom>
          <a:solidFill>
            <a:srgbClr val="FFFFFF">
              <a:alpha val="20000"/>
            </a:srgbClr>
          </a:solidFill>
          <a:ln/>
        </p:spPr>
      </p:sp>
      <p:sp>
        <p:nvSpPr>
          <p:cNvPr id="22" name="Text 19"/>
          <p:cNvSpPr txBox="1"/>
          <p:nvPr/>
        </p:nvSpPr>
        <p:spPr>
          <a:xfrm>
            <a:off x="2843784" y="2676449"/>
            <a:ext cx="755294"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工具/技能市场</a:t>
            </a:r>
            <a:endParaRPr lang="en-US" sz="800" dirty="0"/>
          </a:p>
        </p:txBody>
      </p:sp>
      <p:sp>
        <p:nvSpPr>
          <p:cNvPr id="23" name="Shape 20"/>
          <p:cNvSpPr/>
          <p:nvPr/>
        </p:nvSpPr>
        <p:spPr>
          <a:xfrm>
            <a:off x="3625596" y="2628900"/>
            <a:ext cx="609905" cy="237744"/>
          </a:xfrm>
          <a:prstGeom prst="roundRect">
            <a:avLst>
              <a:gd name="adj" fmla="val 184615"/>
            </a:avLst>
          </a:prstGeom>
          <a:solidFill>
            <a:srgbClr val="FFFFFF">
              <a:alpha val="20000"/>
            </a:srgbClr>
          </a:solidFill>
          <a:ln/>
        </p:spPr>
      </p:sp>
      <p:sp>
        <p:nvSpPr>
          <p:cNvPr id="24" name="Text 21"/>
          <p:cNvSpPr txBox="1"/>
          <p:nvPr/>
        </p:nvSpPr>
        <p:spPr>
          <a:xfrm>
            <a:off x="3701491" y="2676449"/>
            <a:ext cx="53583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MCP网关</a:t>
            </a:r>
            <a:endParaRPr lang="en-US" sz="800" dirty="0"/>
          </a:p>
        </p:txBody>
      </p:sp>
      <p:sp>
        <p:nvSpPr>
          <p:cNvPr id="25" name="Shape 22"/>
          <p:cNvSpPr/>
          <p:nvPr/>
        </p:nvSpPr>
        <p:spPr>
          <a:xfrm>
            <a:off x="4265676" y="2628900"/>
            <a:ext cx="676656" cy="237744"/>
          </a:xfrm>
          <a:prstGeom prst="roundRect">
            <a:avLst>
              <a:gd name="adj" fmla="val 184615"/>
            </a:avLst>
          </a:prstGeom>
          <a:solidFill>
            <a:srgbClr val="FFFFFF">
              <a:alpha val="20000"/>
            </a:srgbClr>
          </a:solidFill>
          <a:ln/>
        </p:spPr>
      </p:sp>
      <p:sp>
        <p:nvSpPr>
          <p:cNvPr id="26" name="Text 23"/>
          <p:cNvSpPr txBox="1"/>
          <p:nvPr/>
        </p:nvSpPr>
        <p:spPr>
          <a:xfrm>
            <a:off x="4341571" y="2676449"/>
            <a:ext cx="602590"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模型聚合器</a:t>
            </a:r>
            <a:endParaRPr lang="en-US" sz="800" dirty="0"/>
          </a:p>
        </p:txBody>
      </p:sp>
      <p:sp>
        <p:nvSpPr>
          <p:cNvPr id="27" name="Shape 24"/>
          <p:cNvSpPr/>
          <p:nvPr/>
        </p:nvSpPr>
        <p:spPr>
          <a:xfrm>
            <a:off x="1441094" y="2952598"/>
            <a:ext cx="4134002" cy="571500"/>
          </a:xfrm>
          <a:prstGeom prst="roundRect">
            <a:avLst>
              <a:gd name="adj" fmla="val 16000"/>
            </a:avLst>
          </a:prstGeom>
          <a:solidFill>
            <a:srgbClr val="EC4899"/>
          </a:solidFill>
          <a:ln/>
        </p:spPr>
      </p:sp>
      <p:sp>
        <p:nvSpPr>
          <p:cNvPr id="28" name="Text 25"/>
          <p:cNvSpPr txBox="1"/>
          <p:nvPr/>
        </p:nvSpPr>
        <p:spPr>
          <a:xfrm>
            <a:off x="2331720" y="3057754"/>
            <a:ext cx="2453335" cy="162763"/>
          </a:xfrm>
          <a:prstGeom prst="rect">
            <a:avLst/>
          </a:prstGeom>
          <a:noFill/>
          <a:ln/>
        </p:spPr>
        <p:txBody>
          <a:bodyPr wrap="square" lIns="0" tIns="0" rIns="0" bIns="0" rtlCol="0" anchor="ctr"/>
          <a:lstStyle/>
          <a:p>
            <a:pPr algn="ctr" indent="0" marL="0">
              <a:buNone/>
            </a:pPr>
            <a:r>
              <a:rPr lang="en-US" sz="1000" dirty="0">
                <a:solidFill>
                  <a:srgbClr val="FFFFFF"/>
                </a:solidFill>
                <a:latin typeface="Inter" pitchFamily="34" charset="0"/>
                <a:ea typeface="Inter" pitchFamily="34" charset="-122"/>
                <a:cs typeface="Inter" pitchFamily="34" charset="-120"/>
              </a:rPr>
              <a:t>开发工具/SDK层 (Development Tools)</a:t>
            </a:r>
            <a:endParaRPr lang="en-US" sz="1000" dirty="0"/>
          </a:p>
        </p:txBody>
      </p:sp>
      <p:sp>
        <p:nvSpPr>
          <p:cNvPr id="29" name="Shape 26"/>
          <p:cNvSpPr/>
          <p:nvPr/>
        </p:nvSpPr>
        <p:spPr>
          <a:xfrm>
            <a:off x="2303374" y="3295498"/>
            <a:ext cx="580644" cy="237744"/>
          </a:xfrm>
          <a:prstGeom prst="roundRect">
            <a:avLst>
              <a:gd name="adj" fmla="val 184615"/>
            </a:avLst>
          </a:prstGeom>
          <a:solidFill>
            <a:srgbClr val="FFFFFF">
              <a:alpha val="20000"/>
            </a:srgbClr>
          </a:solidFill>
          <a:ln/>
        </p:spPr>
      </p:sp>
      <p:sp>
        <p:nvSpPr>
          <p:cNvPr id="30" name="Text 27"/>
          <p:cNvSpPr txBox="1"/>
          <p:nvPr/>
        </p:nvSpPr>
        <p:spPr>
          <a:xfrm>
            <a:off x="2379269" y="3343046"/>
            <a:ext cx="507492"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ADE环境</a:t>
            </a:r>
            <a:endParaRPr lang="en-US" sz="800" dirty="0"/>
          </a:p>
        </p:txBody>
      </p:sp>
      <p:sp>
        <p:nvSpPr>
          <p:cNvPr id="31" name="Shape 28"/>
          <p:cNvSpPr/>
          <p:nvPr/>
        </p:nvSpPr>
        <p:spPr>
          <a:xfrm>
            <a:off x="2916022" y="3295498"/>
            <a:ext cx="571500" cy="237744"/>
          </a:xfrm>
          <a:prstGeom prst="roundRect">
            <a:avLst>
              <a:gd name="adj" fmla="val 184615"/>
            </a:avLst>
          </a:prstGeom>
          <a:solidFill>
            <a:srgbClr val="FFFFFF">
              <a:alpha val="20000"/>
            </a:srgbClr>
          </a:solidFill>
          <a:ln/>
        </p:spPr>
      </p:sp>
      <p:sp>
        <p:nvSpPr>
          <p:cNvPr id="32" name="Text 29"/>
          <p:cNvSpPr txBox="1"/>
          <p:nvPr/>
        </p:nvSpPr>
        <p:spPr>
          <a:xfrm>
            <a:off x="2992831" y="3343046"/>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开发框架</a:t>
            </a:r>
            <a:endParaRPr lang="en-US" sz="800" dirty="0"/>
          </a:p>
        </p:txBody>
      </p:sp>
      <p:sp>
        <p:nvSpPr>
          <p:cNvPr id="33" name="Shape 30"/>
          <p:cNvSpPr/>
          <p:nvPr/>
        </p:nvSpPr>
        <p:spPr>
          <a:xfrm>
            <a:off x="3525926" y="3295498"/>
            <a:ext cx="571500" cy="237744"/>
          </a:xfrm>
          <a:prstGeom prst="roundRect">
            <a:avLst>
              <a:gd name="adj" fmla="val 184615"/>
            </a:avLst>
          </a:prstGeom>
          <a:solidFill>
            <a:srgbClr val="FFFFFF">
              <a:alpha val="20000"/>
            </a:srgbClr>
          </a:solidFill>
          <a:ln/>
        </p:spPr>
      </p:sp>
      <p:sp>
        <p:nvSpPr>
          <p:cNvPr id="34" name="Text 31"/>
          <p:cNvSpPr txBox="1"/>
          <p:nvPr/>
        </p:nvSpPr>
        <p:spPr>
          <a:xfrm>
            <a:off x="3601822" y="3343046"/>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测试工具</a:t>
            </a:r>
            <a:endParaRPr lang="en-US" sz="800" dirty="0"/>
          </a:p>
        </p:txBody>
      </p:sp>
      <p:sp>
        <p:nvSpPr>
          <p:cNvPr id="35" name="Shape 32"/>
          <p:cNvSpPr/>
          <p:nvPr/>
        </p:nvSpPr>
        <p:spPr>
          <a:xfrm>
            <a:off x="4135831" y="3295498"/>
            <a:ext cx="571500" cy="237744"/>
          </a:xfrm>
          <a:prstGeom prst="roundRect">
            <a:avLst>
              <a:gd name="adj" fmla="val 184615"/>
            </a:avLst>
          </a:prstGeom>
          <a:solidFill>
            <a:srgbClr val="FFFFFF">
              <a:alpha val="20000"/>
            </a:srgbClr>
          </a:solidFill>
          <a:ln/>
        </p:spPr>
      </p:sp>
      <p:sp>
        <p:nvSpPr>
          <p:cNvPr id="36" name="Text 33"/>
          <p:cNvSpPr txBox="1"/>
          <p:nvPr/>
        </p:nvSpPr>
        <p:spPr>
          <a:xfrm>
            <a:off x="4211726" y="3343046"/>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监控分析</a:t>
            </a:r>
            <a:endParaRPr lang="en-US" sz="800" dirty="0"/>
          </a:p>
        </p:txBody>
      </p:sp>
      <p:sp>
        <p:nvSpPr>
          <p:cNvPr id="37" name="Shape 34"/>
          <p:cNvSpPr/>
          <p:nvPr/>
        </p:nvSpPr>
        <p:spPr>
          <a:xfrm>
            <a:off x="1456639" y="3771900"/>
            <a:ext cx="2009851" cy="666598"/>
          </a:xfrm>
          <a:prstGeom prst="roundRect">
            <a:avLst>
              <a:gd name="adj" fmla="val 11758"/>
            </a:avLst>
          </a:prstGeom>
          <a:solidFill>
            <a:srgbClr val="8B5CF6"/>
          </a:solidFill>
          <a:ln/>
        </p:spPr>
      </p:sp>
      <p:sp>
        <p:nvSpPr>
          <p:cNvPr id="38" name="Text 35"/>
          <p:cNvSpPr txBox="1"/>
          <p:nvPr/>
        </p:nvSpPr>
        <p:spPr>
          <a:xfrm>
            <a:off x="2155241" y="3877056"/>
            <a:ext cx="710489" cy="162763"/>
          </a:xfrm>
          <a:prstGeom prst="rect">
            <a:avLst/>
          </a:prstGeom>
          <a:noFill/>
          <a:ln/>
        </p:spPr>
        <p:txBody>
          <a:bodyPr wrap="square" lIns="0" tIns="0" rIns="0" bIns="0" rtlCol="0" anchor="ctr"/>
          <a:lstStyle/>
          <a:p>
            <a:pPr algn="ctr" indent="0" marL="0">
              <a:buNone/>
            </a:pPr>
            <a:r>
              <a:rPr lang="en-US" sz="1000" dirty="0">
                <a:solidFill>
                  <a:srgbClr val="FFFFFF"/>
                </a:solidFill>
                <a:latin typeface="Inter" pitchFamily="34" charset="0"/>
                <a:ea typeface="Inter" pitchFamily="34" charset="-122"/>
                <a:cs typeface="Inter" pitchFamily="34" charset="-120"/>
              </a:rPr>
              <a:t>Agent OS</a:t>
            </a:r>
            <a:endParaRPr lang="en-US" sz="1000" dirty="0"/>
          </a:p>
        </p:txBody>
      </p:sp>
      <p:sp>
        <p:nvSpPr>
          <p:cNvPr id="39" name="Shape 36"/>
          <p:cNvSpPr/>
          <p:nvPr/>
        </p:nvSpPr>
        <p:spPr>
          <a:xfrm>
            <a:off x="1866290" y="4114800"/>
            <a:ext cx="571500" cy="237744"/>
          </a:xfrm>
          <a:prstGeom prst="roundRect">
            <a:avLst>
              <a:gd name="adj" fmla="val 184615"/>
            </a:avLst>
          </a:prstGeom>
          <a:solidFill>
            <a:srgbClr val="FFFFFF">
              <a:alpha val="20000"/>
            </a:srgbClr>
          </a:solidFill>
          <a:ln/>
        </p:spPr>
      </p:sp>
      <p:sp>
        <p:nvSpPr>
          <p:cNvPr id="40" name="Text 37"/>
          <p:cNvSpPr txBox="1"/>
          <p:nvPr/>
        </p:nvSpPr>
        <p:spPr>
          <a:xfrm>
            <a:off x="1943100" y="4162349"/>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目标规划</a:t>
            </a:r>
            <a:endParaRPr lang="en-US" sz="800" dirty="0"/>
          </a:p>
        </p:txBody>
      </p:sp>
      <p:sp>
        <p:nvSpPr>
          <p:cNvPr id="41" name="Shape 38"/>
          <p:cNvSpPr/>
          <p:nvPr/>
        </p:nvSpPr>
        <p:spPr>
          <a:xfrm>
            <a:off x="2476195" y="4114800"/>
            <a:ext cx="571500" cy="237744"/>
          </a:xfrm>
          <a:prstGeom prst="roundRect">
            <a:avLst>
              <a:gd name="adj" fmla="val 184615"/>
            </a:avLst>
          </a:prstGeom>
          <a:solidFill>
            <a:srgbClr val="FFFFFF">
              <a:alpha val="20000"/>
            </a:srgbClr>
          </a:solidFill>
          <a:ln/>
        </p:spPr>
      </p:sp>
      <p:sp>
        <p:nvSpPr>
          <p:cNvPr id="42" name="Text 39"/>
          <p:cNvSpPr txBox="1"/>
          <p:nvPr/>
        </p:nvSpPr>
        <p:spPr>
          <a:xfrm>
            <a:off x="2552090" y="4162349"/>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调度编排</a:t>
            </a:r>
            <a:endParaRPr lang="en-US" sz="800" dirty="0"/>
          </a:p>
        </p:txBody>
      </p:sp>
      <p:sp>
        <p:nvSpPr>
          <p:cNvPr id="43" name="Shape 40"/>
          <p:cNvSpPr/>
          <p:nvPr/>
        </p:nvSpPr>
        <p:spPr>
          <a:xfrm>
            <a:off x="1866290" y="4386377"/>
            <a:ext cx="571500" cy="237744"/>
          </a:xfrm>
          <a:prstGeom prst="roundRect">
            <a:avLst>
              <a:gd name="adj" fmla="val 184615"/>
            </a:avLst>
          </a:prstGeom>
          <a:solidFill>
            <a:srgbClr val="FFFFFF">
              <a:alpha val="20000"/>
            </a:srgbClr>
          </a:solidFill>
          <a:ln/>
        </p:spPr>
      </p:sp>
      <p:sp>
        <p:nvSpPr>
          <p:cNvPr id="44" name="Text 41"/>
          <p:cNvSpPr txBox="1"/>
          <p:nvPr/>
        </p:nvSpPr>
        <p:spPr>
          <a:xfrm>
            <a:off x="1943100" y="4433926"/>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任务分解</a:t>
            </a:r>
            <a:endParaRPr lang="en-US" sz="800" dirty="0"/>
          </a:p>
        </p:txBody>
      </p:sp>
      <p:sp>
        <p:nvSpPr>
          <p:cNvPr id="45" name="Shape 42"/>
          <p:cNvSpPr/>
          <p:nvPr/>
        </p:nvSpPr>
        <p:spPr>
          <a:xfrm>
            <a:off x="2476195" y="4386377"/>
            <a:ext cx="571500" cy="237744"/>
          </a:xfrm>
          <a:prstGeom prst="roundRect">
            <a:avLst>
              <a:gd name="adj" fmla="val 184615"/>
            </a:avLst>
          </a:prstGeom>
          <a:solidFill>
            <a:srgbClr val="FFFFFF">
              <a:alpha val="20000"/>
            </a:srgbClr>
          </a:solidFill>
          <a:ln/>
        </p:spPr>
      </p:sp>
      <p:sp>
        <p:nvSpPr>
          <p:cNvPr id="46" name="Text 43"/>
          <p:cNvSpPr txBox="1"/>
          <p:nvPr/>
        </p:nvSpPr>
        <p:spPr>
          <a:xfrm>
            <a:off x="2552090" y="4433926"/>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决策引擎</a:t>
            </a:r>
            <a:endParaRPr lang="en-US" sz="800" dirty="0"/>
          </a:p>
        </p:txBody>
      </p:sp>
      <p:sp>
        <p:nvSpPr>
          <p:cNvPr id="47" name="Shape 44"/>
          <p:cNvSpPr/>
          <p:nvPr/>
        </p:nvSpPr>
        <p:spPr>
          <a:xfrm>
            <a:off x="3552444" y="3771900"/>
            <a:ext cx="2009851" cy="666598"/>
          </a:xfrm>
          <a:prstGeom prst="roundRect">
            <a:avLst>
              <a:gd name="adj" fmla="val 11758"/>
            </a:avLst>
          </a:prstGeom>
          <a:solidFill>
            <a:srgbClr val="6D28D9"/>
          </a:solidFill>
          <a:ln/>
        </p:spPr>
      </p:sp>
      <p:sp>
        <p:nvSpPr>
          <p:cNvPr id="48" name="Text 45"/>
          <p:cNvSpPr txBox="1"/>
          <p:nvPr/>
        </p:nvSpPr>
        <p:spPr>
          <a:xfrm>
            <a:off x="4406494" y="3877056"/>
            <a:ext cx="395935" cy="162763"/>
          </a:xfrm>
          <a:prstGeom prst="rect">
            <a:avLst/>
          </a:prstGeom>
          <a:noFill/>
          <a:ln/>
        </p:spPr>
        <p:txBody>
          <a:bodyPr wrap="square" lIns="0" tIns="0" rIns="0" bIns="0" rtlCol="0" anchor="ctr"/>
          <a:lstStyle/>
          <a:p>
            <a:pPr algn="ctr" indent="0" marL="0">
              <a:buNone/>
            </a:pPr>
            <a:r>
              <a:rPr lang="en-US" sz="1000" dirty="0">
                <a:solidFill>
                  <a:srgbClr val="FFFFFF"/>
                </a:solidFill>
                <a:latin typeface="Inter" pitchFamily="34" charset="0"/>
                <a:ea typeface="Inter" pitchFamily="34" charset="-122"/>
                <a:cs typeface="Inter" pitchFamily="34" charset="-120"/>
              </a:rPr>
              <a:t>Infra</a:t>
            </a:r>
            <a:endParaRPr lang="en-US" sz="1000" dirty="0"/>
          </a:p>
        </p:txBody>
      </p:sp>
      <p:sp>
        <p:nvSpPr>
          <p:cNvPr id="49" name="Shape 46"/>
          <p:cNvSpPr/>
          <p:nvPr/>
        </p:nvSpPr>
        <p:spPr>
          <a:xfrm>
            <a:off x="3859682" y="4114800"/>
            <a:ext cx="780898" cy="237744"/>
          </a:xfrm>
          <a:prstGeom prst="roundRect">
            <a:avLst>
              <a:gd name="adj" fmla="val 184615"/>
            </a:avLst>
          </a:prstGeom>
          <a:solidFill>
            <a:srgbClr val="FFFFFF">
              <a:alpha val="20000"/>
            </a:srgbClr>
          </a:solidFill>
          <a:ln/>
        </p:spPr>
      </p:sp>
      <p:sp>
        <p:nvSpPr>
          <p:cNvPr id="50" name="Text 47"/>
          <p:cNvSpPr txBox="1"/>
          <p:nvPr/>
        </p:nvSpPr>
        <p:spPr>
          <a:xfrm>
            <a:off x="3935578" y="4162349"/>
            <a:ext cx="707746"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Memory系统</a:t>
            </a:r>
            <a:endParaRPr lang="en-US" sz="800" dirty="0"/>
          </a:p>
        </p:txBody>
      </p:sp>
      <p:sp>
        <p:nvSpPr>
          <p:cNvPr id="51" name="Shape 48"/>
          <p:cNvSpPr/>
          <p:nvPr/>
        </p:nvSpPr>
        <p:spPr>
          <a:xfrm>
            <a:off x="4675327" y="4114800"/>
            <a:ext cx="571500" cy="237744"/>
          </a:xfrm>
          <a:prstGeom prst="roundRect">
            <a:avLst>
              <a:gd name="adj" fmla="val 184615"/>
            </a:avLst>
          </a:prstGeom>
          <a:solidFill>
            <a:srgbClr val="FFFFFF">
              <a:alpha val="20000"/>
            </a:srgbClr>
          </a:solidFill>
          <a:ln/>
        </p:spPr>
      </p:sp>
      <p:sp>
        <p:nvSpPr>
          <p:cNvPr id="52" name="Text 49"/>
          <p:cNvSpPr txBox="1"/>
          <p:nvPr/>
        </p:nvSpPr>
        <p:spPr>
          <a:xfrm>
            <a:off x="4752137" y="4162349"/>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权限管理</a:t>
            </a:r>
            <a:endParaRPr lang="en-US" sz="800" dirty="0"/>
          </a:p>
        </p:txBody>
      </p:sp>
      <p:sp>
        <p:nvSpPr>
          <p:cNvPr id="53" name="Shape 50"/>
          <p:cNvSpPr/>
          <p:nvPr/>
        </p:nvSpPr>
        <p:spPr>
          <a:xfrm>
            <a:off x="4176065" y="4386377"/>
            <a:ext cx="761695" cy="237744"/>
          </a:xfrm>
          <a:prstGeom prst="roundRect">
            <a:avLst>
              <a:gd name="adj" fmla="val 184615"/>
            </a:avLst>
          </a:prstGeom>
          <a:solidFill>
            <a:srgbClr val="FFFFFF">
              <a:alpha val="20000"/>
            </a:srgbClr>
          </a:solidFill>
          <a:ln/>
        </p:spPr>
      </p:sp>
      <p:sp>
        <p:nvSpPr>
          <p:cNvPr id="54" name="Text 51"/>
          <p:cNvSpPr txBox="1"/>
          <p:nvPr/>
        </p:nvSpPr>
        <p:spPr>
          <a:xfrm>
            <a:off x="4251960" y="4433926"/>
            <a:ext cx="688543"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Context管理</a:t>
            </a:r>
            <a:endParaRPr lang="en-US" sz="800" dirty="0"/>
          </a:p>
        </p:txBody>
      </p:sp>
      <p:sp>
        <p:nvSpPr>
          <p:cNvPr id="55" name="Shape 52"/>
          <p:cNvSpPr/>
          <p:nvPr/>
        </p:nvSpPr>
        <p:spPr>
          <a:xfrm>
            <a:off x="1441094" y="4381805"/>
            <a:ext cx="4134002" cy="571500"/>
          </a:xfrm>
          <a:prstGeom prst="roundRect">
            <a:avLst>
              <a:gd name="adj" fmla="val 16000"/>
            </a:avLst>
          </a:prstGeom>
          <a:solidFill>
            <a:srgbClr val="F59E0B"/>
          </a:solidFill>
          <a:ln/>
        </p:spPr>
      </p:sp>
      <p:sp>
        <p:nvSpPr>
          <p:cNvPr id="56" name="Text 53"/>
          <p:cNvSpPr txBox="1"/>
          <p:nvPr/>
        </p:nvSpPr>
        <p:spPr>
          <a:xfrm>
            <a:off x="2872130" y="4486046"/>
            <a:ext cx="1367028" cy="162763"/>
          </a:xfrm>
          <a:prstGeom prst="rect">
            <a:avLst/>
          </a:prstGeom>
          <a:noFill/>
          <a:ln/>
        </p:spPr>
        <p:txBody>
          <a:bodyPr wrap="square" lIns="0" tIns="0" rIns="0" bIns="0" rtlCol="0" anchor="ctr"/>
          <a:lstStyle/>
          <a:p>
            <a:pPr algn="ctr" indent="0" marL="0">
              <a:buNone/>
            </a:pPr>
            <a:r>
              <a:rPr lang="en-US" sz="1000" dirty="0">
                <a:solidFill>
                  <a:srgbClr val="FFFFFF"/>
                </a:solidFill>
                <a:latin typeface="Inter" pitchFamily="34" charset="0"/>
                <a:ea typeface="Inter" pitchFamily="34" charset="-122"/>
                <a:cs typeface="Inter" pitchFamily="34" charset="-120"/>
              </a:rPr>
              <a:t>工具层 (Tools Layer)</a:t>
            </a:r>
            <a:endParaRPr lang="en-US" sz="1000" dirty="0"/>
          </a:p>
        </p:txBody>
      </p:sp>
      <p:sp>
        <p:nvSpPr>
          <p:cNvPr id="57" name="Shape 54"/>
          <p:cNvSpPr/>
          <p:nvPr/>
        </p:nvSpPr>
        <p:spPr>
          <a:xfrm>
            <a:off x="1980590" y="4724705"/>
            <a:ext cx="961949" cy="237744"/>
          </a:xfrm>
          <a:prstGeom prst="roundRect">
            <a:avLst>
              <a:gd name="adj" fmla="val 184615"/>
            </a:avLst>
          </a:prstGeom>
          <a:solidFill>
            <a:srgbClr val="FFFFFF">
              <a:alpha val="20000"/>
            </a:srgbClr>
          </a:solidFill>
          <a:ln/>
        </p:spPr>
      </p:sp>
      <p:sp>
        <p:nvSpPr>
          <p:cNvPr id="58" name="Text 55"/>
          <p:cNvSpPr txBox="1"/>
          <p:nvPr/>
        </p:nvSpPr>
        <p:spPr>
          <a:xfrm>
            <a:off x="2057400" y="4772254"/>
            <a:ext cx="888797"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Function Calling</a:t>
            </a:r>
            <a:endParaRPr lang="en-US" sz="800" dirty="0"/>
          </a:p>
        </p:txBody>
      </p:sp>
      <p:sp>
        <p:nvSpPr>
          <p:cNvPr id="59" name="Shape 56"/>
          <p:cNvSpPr/>
          <p:nvPr/>
        </p:nvSpPr>
        <p:spPr>
          <a:xfrm>
            <a:off x="2976372" y="4724705"/>
            <a:ext cx="875995" cy="237744"/>
          </a:xfrm>
          <a:prstGeom prst="roundRect">
            <a:avLst>
              <a:gd name="adj" fmla="val 184615"/>
            </a:avLst>
          </a:prstGeom>
          <a:solidFill>
            <a:srgbClr val="FFFFFF">
              <a:alpha val="20000"/>
            </a:srgbClr>
          </a:solidFill>
          <a:ln/>
        </p:spPr>
      </p:sp>
      <p:sp>
        <p:nvSpPr>
          <p:cNvPr id="60" name="Text 57"/>
          <p:cNvSpPr txBox="1"/>
          <p:nvPr/>
        </p:nvSpPr>
        <p:spPr>
          <a:xfrm>
            <a:off x="3052267" y="4772254"/>
            <a:ext cx="802843"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Computer Use</a:t>
            </a:r>
            <a:endParaRPr lang="en-US" sz="800" dirty="0"/>
          </a:p>
        </p:txBody>
      </p:sp>
      <p:sp>
        <p:nvSpPr>
          <p:cNvPr id="61" name="Shape 58"/>
          <p:cNvSpPr/>
          <p:nvPr/>
        </p:nvSpPr>
        <p:spPr>
          <a:xfrm>
            <a:off x="3888029" y="4724705"/>
            <a:ext cx="533095" cy="237744"/>
          </a:xfrm>
          <a:prstGeom prst="roundRect">
            <a:avLst>
              <a:gd name="adj" fmla="val 184615"/>
            </a:avLst>
          </a:prstGeom>
          <a:solidFill>
            <a:srgbClr val="FFFFFF">
              <a:alpha val="20000"/>
            </a:srgbClr>
          </a:solidFill>
          <a:ln/>
        </p:spPr>
      </p:sp>
      <p:sp>
        <p:nvSpPr>
          <p:cNvPr id="62" name="Text 59"/>
          <p:cNvSpPr txBox="1"/>
          <p:nvPr/>
        </p:nvSpPr>
        <p:spPr>
          <a:xfrm>
            <a:off x="3963924" y="4772254"/>
            <a:ext cx="459943"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API集成</a:t>
            </a:r>
            <a:endParaRPr lang="en-US" sz="800" dirty="0"/>
          </a:p>
        </p:txBody>
      </p:sp>
      <p:sp>
        <p:nvSpPr>
          <p:cNvPr id="63" name="Shape 60"/>
          <p:cNvSpPr/>
          <p:nvPr/>
        </p:nvSpPr>
        <p:spPr>
          <a:xfrm>
            <a:off x="4457700" y="4724705"/>
            <a:ext cx="571500" cy="237744"/>
          </a:xfrm>
          <a:prstGeom prst="roundRect">
            <a:avLst>
              <a:gd name="adj" fmla="val 184615"/>
            </a:avLst>
          </a:prstGeom>
          <a:solidFill>
            <a:srgbClr val="FFFFFF">
              <a:alpha val="20000"/>
            </a:srgbClr>
          </a:solidFill>
          <a:ln/>
        </p:spPr>
      </p:sp>
      <p:sp>
        <p:nvSpPr>
          <p:cNvPr id="64" name="Text 61"/>
          <p:cNvSpPr txBox="1"/>
          <p:nvPr/>
        </p:nvSpPr>
        <p:spPr>
          <a:xfrm>
            <a:off x="4533595" y="4772254"/>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插件系统</a:t>
            </a:r>
            <a:endParaRPr lang="en-US" sz="800" dirty="0"/>
          </a:p>
        </p:txBody>
      </p:sp>
      <p:sp>
        <p:nvSpPr>
          <p:cNvPr id="65" name="Shape 62"/>
          <p:cNvSpPr/>
          <p:nvPr/>
        </p:nvSpPr>
        <p:spPr>
          <a:xfrm>
            <a:off x="1561795" y="5048402"/>
            <a:ext cx="3886200" cy="571500"/>
          </a:xfrm>
          <a:prstGeom prst="roundRect">
            <a:avLst>
              <a:gd name="adj" fmla="val 16000"/>
            </a:avLst>
          </a:prstGeom>
          <a:solidFill>
            <a:srgbClr val="10B981"/>
          </a:solidFill>
          <a:ln/>
        </p:spPr>
      </p:sp>
      <p:sp>
        <p:nvSpPr>
          <p:cNvPr id="66" name="Text 63"/>
          <p:cNvSpPr txBox="1"/>
          <p:nvPr/>
        </p:nvSpPr>
        <p:spPr>
          <a:xfrm>
            <a:off x="2896819" y="5152644"/>
            <a:ext cx="1319479" cy="162763"/>
          </a:xfrm>
          <a:prstGeom prst="rect">
            <a:avLst/>
          </a:prstGeom>
          <a:noFill/>
          <a:ln/>
        </p:spPr>
        <p:txBody>
          <a:bodyPr wrap="square" lIns="0" tIns="0" rIns="0" bIns="0" rtlCol="0" anchor="ctr"/>
          <a:lstStyle/>
          <a:p>
            <a:pPr algn="ctr" indent="0" marL="0">
              <a:buNone/>
            </a:pPr>
            <a:r>
              <a:rPr lang="en-US" sz="1000" dirty="0">
                <a:solidFill>
                  <a:srgbClr val="FFFFFF"/>
                </a:solidFill>
                <a:latin typeface="Inter" pitchFamily="34" charset="0"/>
                <a:ea typeface="Inter" pitchFamily="34" charset="-122"/>
                <a:cs typeface="Inter" pitchFamily="34" charset="-120"/>
              </a:rPr>
              <a:t>数据层 (Data Layer)</a:t>
            </a:r>
            <a:endParaRPr lang="en-US" sz="1000" dirty="0"/>
          </a:p>
        </p:txBody>
      </p:sp>
      <p:sp>
        <p:nvSpPr>
          <p:cNvPr id="67" name="Shape 64"/>
          <p:cNvSpPr/>
          <p:nvPr/>
        </p:nvSpPr>
        <p:spPr>
          <a:xfrm>
            <a:off x="2214677" y="5391302"/>
            <a:ext cx="647395" cy="237744"/>
          </a:xfrm>
          <a:prstGeom prst="roundRect">
            <a:avLst>
              <a:gd name="adj" fmla="val 184615"/>
            </a:avLst>
          </a:prstGeom>
          <a:solidFill>
            <a:srgbClr val="FFFFFF">
              <a:alpha val="20000"/>
            </a:srgbClr>
          </a:solidFill>
          <a:ln/>
        </p:spPr>
      </p:sp>
      <p:sp>
        <p:nvSpPr>
          <p:cNvPr id="68" name="Text 65"/>
          <p:cNvSpPr txBox="1"/>
          <p:nvPr/>
        </p:nvSpPr>
        <p:spPr>
          <a:xfrm>
            <a:off x="2290572" y="5438851"/>
            <a:ext cx="574243"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Data Lake</a:t>
            </a:r>
            <a:endParaRPr lang="en-US" sz="800" dirty="0"/>
          </a:p>
        </p:txBody>
      </p:sp>
      <p:sp>
        <p:nvSpPr>
          <p:cNvPr id="69" name="Shape 66"/>
          <p:cNvSpPr/>
          <p:nvPr/>
        </p:nvSpPr>
        <p:spPr>
          <a:xfrm>
            <a:off x="2900477" y="5391302"/>
            <a:ext cx="571500" cy="237744"/>
          </a:xfrm>
          <a:prstGeom prst="roundRect">
            <a:avLst>
              <a:gd name="adj" fmla="val 184615"/>
            </a:avLst>
          </a:prstGeom>
          <a:solidFill>
            <a:srgbClr val="FFFFFF">
              <a:alpha val="20000"/>
            </a:srgbClr>
          </a:solidFill>
          <a:ln/>
        </p:spPr>
      </p:sp>
      <p:sp>
        <p:nvSpPr>
          <p:cNvPr id="70" name="Text 67"/>
          <p:cNvSpPr txBox="1"/>
          <p:nvPr/>
        </p:nvSpPr>
        <p:spPr>
          <a:xfrm>
            <a:off x="2976372" y="5438851"/>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知识图谱</a:t>
            </a:r>
            <a:endParaRPr lang="en-US" sz="800" dirty="0"/>
          </a:p>
        </p:txBody>
      </p:sp>
      <p:sp>
        <p:nvSpPr>
          <p:cNvPr id="71" name="Shape 68"/>
          <p:cNvSpPr/>
          <p:nvPr/>
        </p:nvSpPr>
        <p:spPr>
          <a:xfrm>
            <a:off x="3510382" y="5391302"/>
            <a:ext cx="571500" cy="237744"/>
          </a:xfrm>
          <a:prstGeom prst="roundRect">
            <a:avLst>
              <a:gd name="adj" fmla="val 184615"/>
            </a:avLst>
          </a:prstGeom>
          <a:solidFill>
            <a:srgbClr val="FFFFFF">
              <a:alpha val="20000"/>
            </a:srgbClr>
          </a:solidFill>
          <a:ln/>
        </p:spPr>
      </p:sp>
      <p:sp>
        <p:nvSpPr>
          <p:cNvPr id="72" name="Text 69"/>
          <p:cNvSpPr txBox="1"/>
          <p:nvPr/>
        </p:nvSpPr>
        <p:spPr>
          <a:xfrm>
            <a:off x="3586277" y="5438851"/>
            <a:ext cx="49834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向量存储</a:t>
            </a:r>
            <a:endParaRPr lang="en-US" sz="800" dirty="0"/>
          </a:p>
        </p:txBody>
      </p:sp>
      <p:sp>
        <p:nvSpPr>
          <p:cNvPr id="73" name="Shape 70"/>
          <p:cNvSpPr/>
          <p:nvPr/>
        </p:nvSpPr>
        <p:spPr>
          <a:xfrm>
            <a:off x="4119372" y="5391302"/>
            <a:ext cx="676656" cy="237744"/>
          </a:xfrm>
          <a:prstGeom prst="roundRect">
            <a:avLst>
              <a:gd name="adj" fmla="val 184615"/>
            </a:avLst>
          </a:prstGeom>
          <a:solidFill>
            <a:srgbClr val="FFFFFF">
              <a:alpha val="20000"/>
            </a:srgbClr>
          </a:solidFill>
          <a:ln/>
        </p:spPr>
      </p:sp>
      <p:sp>
        <p:nvSpPr>
          <p:cNvPr id="74" name="Text 71"/>
          <p:cNvSpPr txBox="1"/>
          <p:nvPr/>
        </p:nvSpPr>
        <p:spPr>
          <a:xfrm>
            <a:off x="4196182" y="5438851"/>
            <a:ext cx="602590"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数据连接器</a:t>
            </a:r>
            <a:endParaRPr lang="en-US" sz="800" dirty="0"/>
          </a:p>
        </p:txBody>
      </p:sp>
      <p:sp>
        <p:nvSpPr>
          <p:cNvPr id="75" name="Shape 72"/>
          <p:cNvSpPr/>
          <p:nvPr/>
        </p:nvSpPr>
        <p:spPr>
          <a:xfrm>
            <a:off x="1683410" y="5715000"/>
            <a:ext cx="3648456" cy="571500"/>
          </a:xfrm>
          <a:prstGeom prst="roundRect">
            <a:avLst>
              <a:gd name="adj" fmla="val 16000"/>
            </a:avLst>
          </a:prstGeom>
          <a:solidFill>
            <a:srgbClr val="3B82F6"/>
          </a:solidFill>
          <a:ln/>
        </p:spPr>
      </p:sp>
      <p:sp>
        <p:nvSpPr>
          <p:cNvPr id="76" name="Text 73"/>
          <p:cNvSpPr txBox="1"/>
          <p:nvPr/>
        </p:nvSpPr>
        <p:spPr>
          <a:xfrm>
            <a:off x="2845613" y="5820156"/>
            <a:ext cx="1424635" cy="162763"/>
          </a:xfrm>
          <a:prstGeom prst="rect">
            <a:avLst/>
          </a:prstGeom>
          <a:noFill/>
          <a:ln/>
        </p:spPr>
        <p:txBody>
          <a:bodyPr wrap="square" lIns="0" tIns="0" rIns="0" bIns="0" rtlCol="0" anchor="ctr"/>
          <a:lstStyle/>
          <a:p>
            <a:pPr algn="ctr" indent="0" marL="0">
              <a:buNone/>
            </a:pPr>
            <a:r>
              <a:rPr lang="en-US" sz="1000" dirty="0">
                <a:solidFill>
                  <a:srgbClr val="FFFFFF"/>
                </a:solidFill>
                <a:latin typeface="Inter" pitchFamily="34" charset="0"/>
                <a:ea typeface="Inter" pitchFamily="34" charset="-122"/>
                <a:cs typeface="Inter" pitchFamily="34" charset="-120"/>
              </a:rPr>
              <a:t>模型层 (Model Layer)</a:t>
            </a:r>
            <a:endParaRPr lang="en-US" sz="1000" dirty="0"/>
          </a:p>
        </p:txBody>
      </p:sp>
      <p:sp>
        <p:nvSpPr>
          <p:cNvPr id="77" name="Shape 74"/>
          <p:cNvSpPr/>
          <p:nvPr/>
        </p:nvSpPr>
        <p:spPr>
          <a:xfrm>
            <a:off x="1855318" y="6057900"/>
            <a:ext cx="1019556" cy="237744"/>
          </a:xfrm>
          <a:prstGeom prst="roundRect">
            <a:avLst>
              <a:gd name="adj" fmla="val 184615"/>
            </a:avLst>
          </a:prstGeom>
          <a:solidFill>
            <a:srgbClr val="FFFFFF">
              <a:alpha val="20000"/>
            </a:srgbClr>
          </a:solidFill>
          <a:ln/>
        </p:spPr>
      </p:sp>
      <p:sp>
        <p:nvSpPr>
          <p:cNvPr id="78" name="Text 75"/>
          <p:cNvSpPr txBox="1"/>
          <p:nvPr/>
        </p:nvSpPr>
        <p:spPr>
          <a:xfrm>
            <a:off x="1931213" y="6105449"/>
            <a:ext cx="945490"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Foundation LLMs</a:t>
            </a:r>
            <a:endParaRPr lang="en-US" sz="800" dirty="0"/>
          </a:p>
        </p:txBody>
      </p:sp>
      <p:sp>
        <p:nvSpPr>
          <p:cNvPr id="79" name="Shape 76"/>
          <p:cNvSpPr/>
          <p:nvPr/>
        </p:nvSpPr>
        <p:spPr>
          <a:xfrm>
            <a:off x="2904134" y="6057900"/>
            <a:ext cx="780898" cy="237744"/>
          </a:xfrm>
          <a:prstGeom prst="roundRect">
            <a:avLst>
              <a:gd name="adj" fmla="val 184615"/>
            </a:avLst>
          </a:prstGeom>
          <a:solidFill>
            <a:srgbClr val="FFFFFF">
              <a:alpha val="20000"/>
            </a:srgbClr>
          </a:solidFill>
          <a:ln/>
        </p:spPr>
      </p:sp>
      <p:sp>
        <p:nvSpPr>
          <p:cNvPr id="80" name="Text 77"/>
          <p:cNvSpPr txBox="1"/>
          <p:nvPr/>
        </p:nvSpPr>
        <p:spPr>
          <a:xfrm>
            <a:off x="2980030" y="6105449"/>
            <a:ext cx="707746"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领域专家模型</a:t>
            </a:r>
            <a:endParaRPr lang="en-US" sz="800" dirty="0"/>
          </a:p>
        </p:txBody>
      </p:sp>
      <p:sp>
        <p:nvSpPr>
          <p:cNvPr id="81" name="Shape 78"/>
          <p:cNvSpPr/>
          <p:nvPr/>
        </p:nvSpPr>
        <p:spPr>
          <a:xfrm>
            <a:off x="3723437" y="6057900"/>
            <a:ext cx="676656" cy="237744"/>
          </a:xfrm>
          <a:prstGeom prst="roundRect">
            <a:avLst>
              <a:gd name="adj" fmla="val 184615"/>
            </a:avLst>
          </a:prstGeom>
          <a:solidFill>
            <a:srgbClr val="FFFFFF">
              <a:alpha val="20000"/>
            </a:srgbClr>
          </a:solidFill>
          <a:ln/>
        </p:spPr>
      </p:sp>
      <p:sp>
        <p:nvSpPr>
          <p:cNvPr id="82" name="Text 79"/>
          <p:cNvSpPr txBox="1"/>
          <p:nvPr/>
        </p:nvSpPr>
        <p:spPr>
          <a:xfrm>
            <a:off x="3799332" y="6105449"/>
            <a:ext cx="602590"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多模态模型</a:t>
            </a:r>
            <a:endParaRPr lang="en-US" sz="800" dirty="0"/>
          </a:p>
        </p:txBody>
      </p:sp>
      <p:sp>
        <p:nvSpPr>
          <p:cNvPr id="83" name="Shape 80"/>
          <p:cNvSpPr/>
          <p:nvPr/>
        </p:nvSpPr>
        <p:spPr>
          <a:xfrm>
            <a:off x="4437583" y="6057900"/>
            <a:ext cx="724205" cy="237744"/>
          </a:xfrm>
          <a:prstGeom prst="roundRect">
            <a:avLst>
              <a:gd name="adj" fmla="val 184615"/>
            </a:avLst>
          </a:prstGeom>
          <a:solidFill>
            <a:srgbClr val="FFFFFF">
              <a:alpha val="20000"/>
            </a:srgbClr>
          </a:solidFill>
          <a:ln/>
        </p:spPr>
      </p:sp>
      <p:sp>
        <p:nvSpPr>
          <p:cNvPr id="84" name="Text 81"/>
          <p:cNvSpPr txBox="1"/>
          <p:nvPr/>
        </p:nvSpPr>
        <p:spPr>
          <a:xfrm>
            <a:off x="4514393" y="6105449"/>
            <a:ext cx="650138" cy="133502"/>
          </a:xfrm>
          <a:prstGeom prst="rect">
            <a:avLst/>
          </a:prstGeom>
          <a:noFill/>
          <a:ln/>
        </p:spPr>
        <p:txBody>
          <a:bodyPr wrap="square" lIns="0" tIns="0" rIns="0" bIns="0" rtlCol="0" anchor="ctr"/>
          <a:lstStyle/>
          <a:p>
            <a:pPr algn="ctr" indent="0" marL="0">
              <a:buNone/>
            </a:pPr>
            <a:r>
              <a:rPr lang="en-US" sz="800" dirty="0">
                <a:solidFill>
                  <a:srgbClr val="FFFFFF"/>
                </a:solidFill>
                <a:latin typeface="Inter" pitchFamily="34" charset="0"/>
                <a:ea typeface="Inter" pitchFamily="34" charset="-122"/>
                <a:cs typeface="Inter" pitchFamily="34" charset="-120"/>
              </a:rPr>
              <a:t>embedding</a:t>
            </a:r>
            <a:endParaRPr lang="en-US" sz="800" dirty="0"/>
          </a:p>
        </p:txBody>
      </p:sp>
      <p:sp>
        <p:nvSpPr>
          <p:cNvPr id="85" name="Shape 82"/>
          <p:cNvSpPr/>
          <p:nvPr/>
        </p:nvSpPr>
        <p:spPr>
          <a:xfrm>
            <a:off x="6248095" y="1514246"/>
            <a:ext cx="4876495" cy="590702"/>
          </a:xfrm>
          <a:prstGeom prst="rect">
            <a:avLst/>
          </a:prstGeom>
          <a:solidFill>
            <a:srgbClr val="FFFFFF">
              <a:alpha val="85000"/>
            </a:srgbClr>
          </a:solidFill>
          <a:ln/>
        </p:spPr>
      </p:sp>
      <p:sp>
        <p:nvSpPr>
          <p:cNvPr id="86" name="Shape 83"/>
          <p:cNvSpPr/>
          <p:nvPr/>
        </p:nvSpPr>
        <p:spPr>
          <a:xfrm>
            <a:off x="6248095" y="1514246"/>
            <a:ext cx="28346" cy="590702"/>
          </a:xfrm>
          <a:prstGeom prst="rect">
            <a:avLst/>
          </a:prstGeom>
          <a:solidFill>
            <a:srgbClr val="3B82F6"/>
          </a:solidFill>
          <a:ln/>
        </p:spPr>
      </p:sp>
      <p:pic>
        <p:nvPicPr>
          <p:cNvPr id="87" name="Image 1" descr="preencoded.png">    </p:cNvPr>
          <p:cNvPicPr>
            <a:picLocks noChangeAspect="1"/>
          </p:cNvPicPr>
          <p:nvPr/>
        </p:nvPicPr>
        <p:blipFill>
          <a:blip r:embed="rId2"/>
          <a:srcRect l="0" r="0" t="0" b="0"/>
          <a:stretch/>
        </p:blipFill>
        <p:spPr>
          <a:xfrm>
            <a:off x="6353251" y="1580998"/>
            <a:ext cx="267005" cy="267005"/>
          </a:xfrm>
          <a:prstGeom prst="rect">
            <a:avLst/>
          </a:prstGeom>
        </p:spPr>
      </p:pic>
      <p:sp>
        <p:nvSpPr>
          <p:cNvPr id="88" name="Text 84"/>
          <p:cNvSpPr txBox="1"/>
          <p:nvPr/>
        </p:nvSpPr>
        <p:spPr>
          <a:xfrm>
            <a:off x="6696151" y="1638605"/>
            <a:ext cx="771754"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模型层 (底层)</a:t>
            </a:r>
            <a:endParaRPr lang="en-US" sz="900" dirty="0"/>
          </a:p>
        </p:txBody>
      </p:sp>
      <p:sp>
        <p:nvSpPr>
          <p:cNvPr id="89" name="Text 85"/>
          <p:cNvSpPr txBox="1"/>
          <p:nvPr/>
        </p:nvSpPr>
        <p:spPr>
          <a:xfrm>
            <a:off x="6353251" y="1886407"/>
            <a:ext cx="475305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智能核心 • LLM提供理解推理生成能力 • 通用Foundation模型 • 领域专家模型 • 多模态支持</a:t>
            </a:r>
            <a:endParaRPr lang="en-US" sz="900" dirty="0"/>
          </a:p>
        </p:txBody>
      </p:sp>
      <p:sp>
        <p:nvSpPr>
          <p:cNvPr id="90" name="Shape 86"/>
          <p:cNvSpPr/>
          <p:nvPr/>
        </p:nvSpPr>
        <p:spPr>
          <a:xfrm>
            <a:off x="6248095" y="2162556"/>
            <a:ext cx="4876495" cy="590702"/>
          </a:xfrm>
          <a:prstGeom prst="rect">
            <a:avLst/>
          </a:prstGeom>
          <a:solidFill>
            <a:srgbClr val="FFFFFF">
              <a:alpha val="85000"/>
            </a:srgbClr>
          </a:solidFill>
          <a:ln/>
        </p:spPr>
      </p:sp>
      <p:sp>
        <p:nvSpPr>
          <p:cNvPr id="91" name="Shape 87"/>
          <p:cNvSpPr/>
          <p:nvPr/>
        </p:nvSpPr>
        <p:spPr>
          <a:xfrm>
            <a:off x="6248095" y="2162556"/>
            <a:ext cx="28346" cy="590702"/>
          </a:xfrm>
          <a:prstGeom prst="rect">
            <a:avLst/>
          </a:prstGeom>
          <a:solidFill>
            <a:srgbClr val="10B981"/>
          </a:solidFill>
          <a:ln/>
        </p:spPr>
      </p:sp>
      <p:pic>
        <p:nvPicPr>
          <p:cNvPr id="92" name="Image 2" descr="preencoded.png">    </p:cNvPr>
          <p:cNvPicPr>
            <a:picLocks noChangeAspect="1"/>
          </p:cNvPicPr>
          <p:nvPr/>
        </p:nvPicPr>
        <p:blipFill>
          <a:blip r:embed="rId3"/>
          <a:srcRect l="-4990" r="-4990" t="0" b="0"/>
          <a:stretch/>
        </p:blipFill>
        <p:spPr>
          <a:xfrm>
            <a:off x="6353251" y="2229307"/>
            <a:ext cx="256946" cy="267005"/>
          </a:xfrm>
          <a:prstGeom prst="rect">
            <a:avLst/>
          </a:prstGeom>
        </p:spPr>
      </p:pic>
      <p:sp>
        <p:nvSpPr>
          <p:cNvPr id="93" name="Text 88"/>
          <p:cNvSpPr txBox="1"/>
          <p:nvPr/>
        </p:nvSpPr>
        <p:spPr>
          <a:xfrm>
            <a:off x="6687007" y="2286000"/>
            <a:ext cx="438912" cy="143561"/>
          </a:xfrm>
          <a:prstGeom prst="rect">
            <a:avLst/>
          </a:prstGeom>
          <a:noFill/>
          <a:ln/>
        </p:spPr>
        <p:txBody>
          <a:bodyPr wrap="square" lIns="0" tIns="0" rIns="0" bIns="0" rtlCol="0" anchor="ctr"/>
          <a:lstStyle/>
          <a:p>
            <a:pPr algn="l" indent="0" marL="0">
              <a:buNone/>
            </a:pPr>
            <a:r>
              <a:rPr lang="en-US" sz="900" b="1" dirty="0">
                <a:solidFill>
                  <a:srgbClr val="047857"/>
                </a:solidFill>
                <a:latin typeface="Inter" pitchFamily="34" charset="0"/>
                <a:ea typeface="Inter" pitchFamily="34" charset="-122"/>
                <a:cs typeface="Inter" pitchFamily="34" charset="-120"/>
              </a:rPr>
              <a:t>数据层</a:t>
            </a:r>
            <a:endParaRPr lang="en-US" sz="900" dirty="0"/>
          </a:p>
        </p:txBody>
      </p:sp>
      <p:sp>
        <p:nvSpPr>
          <p:cNvPr id="94" name="Text 89"/>
          <p:cNvSpPr txBox="1"/>
          <p:nvPr/>
        </p:nvSpPr>
        <p:spPr>
          <a:xfrm>
            <a:off x="6353251" y="2533802"/>
            <a:ext cx="4391863"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Agent数据存取能力 • 结构化/非结构化数据 • 知识图谱 • 统一数据湖 • 高效检索系统</a:t>
            </a:r>
            <a:endParaRPr lang="en-US" sz="900" dirty="0"/>
          </a:p>
        </p:txBody>
      </p:sp>
      <p:sp>
        <p:nvSpPr>
          <p:cNvPr id="95" name="Shape 90"/>
          <p:cNvSpPr/>
          <p:nvPr/>
        </p:nvSpPr>
        <p:spPr>
          <a:xfrm>
            <a:off x="6248095" y="2809951"/>
            <a:ext cx="4876495" cy="743407"/>
          </a:xfrm>
          <a:prstGeom prst="rect">
            <a:avLst/>
          </a:prstGeom>
          <a:solidFill>
            <a:srgbClr val="FFFFFF">
              <a:alpha val="85000"/>
            </a:srgbClr>
          </a:solidFill>
          <a:ln/>
        </p:spPr>
      </p:sp>
      <p:sp>
        <p:nvSpPr>
          <p:cNvPr id="96" name="Shape 91"/>
          <p:cNvSpPr/>
          <p:nvPr/>
        </p:nvSpPr>
        <p:spPr>
          <a:xfrm>
            <a:off x="6248095" y="2809951"/>
            <a:ext cx="28346" cy="743407"/>
          </a:xfrm>
          <a:prstGeom prst="rect">
            <a:avLst/>
          </a:prstGeom>
          <a:solidFill>
            <a:srgbClr val="F59E0B"/>
          </a:solidFill>
          <a:ln/>
        </p:spPr>
      </p:sp>
      <p:pic>
        <p:nvPicPr>
          <p:cNvPr id="97" name="Image 3" descr="preencoded.png">    </p:cNvPr>
          <p:cNvPicPr>
            <a:picLocks noChangeAspect="1"/>
          </p:cNvPicPr>
          <p:nvPr/>
        </p:nvPicPr>
        <p:blipFill>
          <a:blip r:embed="rId4"/>
          <a:srcRect l="0" r="0" t="0" b="0"/>
          <a:stretch/>
        </p:blipFill>
        <p:spPr>
          <a:xfrm>
            <a:off x="6353251" y="2876702"/>
            <a:ext cx="267005" cy="267005"/>
          </a:xfrm>
          <a:prstGeom prst="rect">
            <a:avLst/>
          </a:prstGeom>
        </p:spPr>
      </p:pic>
      <p:sp>
        <p:nvSpPr>
          <p:cNvPr id="98" name="Text 92"/>
          <p:cNvSpPr txBox="1"/>
          <p:nvPr/>
        </p:nvSpPr>
        <p:spPr>
          <a:xfrm>
            <a:off x="6696151" y="2933395"/>
            <a:ext cx="438912" cy="143561"/>
          </a:xfrm>
          <a:prstGeom prst="rect">
            <a:avLst/>
          </a:prstGeom>
          <a:noFill/>
          <a:ln/>
        </p:spPr>
        <p:txBody>
          <a:bodyPr wrap="square" lIns="0" tIns="0" rIns="0" bIns="0" rtlCol="0" anchor="ctr"/>
          <a:lstStyle/>
          <a:p>
            <a:pPr algn="l" indent="0" marL="0">
              <a:buNone/>
            </a:pPr>
            <a:r>
              <a:rPr lang="en-US" sz="900" b="1" dirty="0">
                <a:solidFill>
                  <a:srgbClr val="B45309"/>
                </a:solidFill>
                <a:latin typeface="Inter" pitchFamily="34" charset="0"/>
                <a:ea typeface="Inter" pitchFamily="34" charset="-122"/>
                <a:cs typeface="Inter" pitchFamily="34" charset="-120"/>
              </a:rPr>
              <a:t>工具层</a:t>
            </a:r>
            <a:endParaRPr lang="en-US" sz="900" dirty="0"/>
          </a:p>
        </p:txBody>
      </p:sp>
      <p:sp>
        <p:nvSpPr>
          <p:cNvPr id="99" name="Text 93"/>
          <p:cNvSpPr txBox="1"/>
          <p:nvPr/>
        </p:nvSpPr>
        <p:spPr>
          <a:xfrm>
            <a:off x="6353251" y="3181198"/>
            <a:ext cx="4734763"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外部世界交互能力 • Computer Use屏幕操作 • Function Calling • API集成 • 插件系统 • 任务执行</a:t>
            </a:r>
            <a:endParaRPr lang="en-US" sz="900" dirty="0"/>
          </a:p>
        </p:txBody>
      </p:sp>
      <p:sp>
        <p:nvSpPr>
          <p:cNvPr id="100" name="Shape 94"/>
          <p:cNvSpPr/>
          <p:nvPr/>
        </p:nvSpPr>
        <p:spPr>
          <a:xfrm>
            <a:off x="6248095" y="3610051"/>
            <a:ext cx="4876495" cy="590702"/>
          </a:xfrm>
          <a:prstGeom prst="rect">
            <a:avLst/>
          </a:prstGeom>
          <a:solidFill>
            <a:srgbClr val="FFFFFF">
              <a:alpha val="85000"/>
            </a:srgbClr>
          </a:solidFill>
          <a:ln/>
        </p:spPr>
      </p:sp>
      <p:sp>
        <p:nvSpPr>
          <p:cNvPr id="101" name="Shape 95"/>
          <p:cNvSpPr/>
          <p:nvPr/>
        </p:nvSpPr>
        <p:spPr>
          <a:xfrm>
            <a:off x="6248095" y="3610051"/>
            <a:ext cx="28346" cy="590702"/>
          </a:xfrm>
          <a:prstGeom prst="rect">
            <a:avLst/>
          </a:prstGeom>
          <a:solidFill>
            <a:srgbClr val="8B5CF6"/>
          </a:solidFill>
          <a:ln/>
        </p:spPr>
      </p:sp>
      <p:pic>
        <p:nvPicPr>
          <p:cNvPr id="102" name="Image 4" descr="preencoded.png">    </p:cNvPr>
          <p:cNvPicPr>
            <a:picLocks noChangeAspect="1"/>
          </p:cNvPicPr>
          <p:nvPr/>
        </p:nvPicPr>
        <p:blipFill>
          <a:blip r:embed="rId5"/>
          <a:srcRect l="0" r="0" t="0" b="0"/>
          <a:stretch/>
        </p:blipFill>
        <p:spPr>
          <a:xfrm>
            <a:off x="6353251" y="3676802"/>
            <a:ext cx="267005" cy="267005"/>
          </a:xfrm>
          <a:prstGeom prst="rect">
            <a:avLst/>
          </a:prstGeom>
        </p:spPr>
      </p:pic>
      <p:sp>
        <p:nvSpPr>
          <p:cNvPr id="103" name="Text 96"/>
          <p:cNvSpPr txBox="1"/>
          <p:nvPr/>
        </p:nvSpPr>
        <p:spPr>
          <a:xfrm>
            <a:off x="6696151" y="3733495"/>
            <a:ext cx="609905" cy="143561"/>
          </a:xfrm>
          <a:prstGeom prst="rect">
            <a:avLst/>
          </a:prstGeom>
          <a:noFill/>
          <a:ln/>
        </p:spPr>
        <p:txBody>
          <a:bodyPr wrap="square" lIns="0" tIns="0" rIns="0" bIns="0" rtlCol="0" anchor="ctr"/>
          <a:lstStyle/>
          <a:p>
            <a:pPr algn="l" indent="0" marL="0">
              <a:buNone/>
            </a:pPr>
            <a:r>
              <a:rPr lang="en-US" sz="900" b="1" dirty="0">
                <a:solidFill>
                  <a:srgbClr val="6D28D9"/>
                </a:solidFill>
                <a:latin typeface="Inter" pitchFamily="34" charset="0"/>
                <a:ea typeface="Inter" pitchFamily="34" charset="-122"/>
                <a:cs typeface="Inter" pitchFamily="34" charset="-120"/>
              </a:rPr>
              <a:t>Agent OS</a:t>
            </a:r>
            <a:endParaRPr lang="en-US" sz="900" dirty="0"/>
          </a:p>
        </p:txBody>
      </p:sp>
      <p:sp>
        <p:nvSpPr>
          <p:cNvPr id="104" name="Text 97"/>
          <p:cNvSpPr txBox="1"/>
          <p:nvPr/>
        </p:nvSpPr>
        <p:spPr>
          <a:xfrm>
            <a:off x="6353251" y="3981298"/>
            <a:ext cx="437266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智能体"大脑"和操作系统 • 目标规划能力 • 调度编排机制 • 任务分解系统 • 决策引擎</a:t>
            </a:r>
            <a:endParaRPr lang="en-US" sz="900" dirty="0"/>
          </a:p>
        </p:txBody>
      </p:sp>
      <p:sp>
        <p:nvSpPr>
          <p:cNvPr id="105" name="Shape 98"/>
          <p:cNvSpPr/>
          <p:nvPr/>
        </p:nvSpPr>
        <p:spPr>
          <a:xfrm>
            <a:off x="6248095" y="4257446"/>
            <a:ext cx="4876495" cy="743407"/>
          </a:xfrm>
          <a:prstGeom prst="rect">
            <a:avLst/>
          </a:prstGeom>
          <a:solidFill>
            <a:srgbClr val="FFFFFF">
              <a:alpha val="85000"/>
            </a:srgbClr>
          </a:solidFill>
          <a:ln/>
        </p:spPr>
      </p:sp>
      <p:sp>
        <p:nvSpPr>
          <p:cNvPr id="106" name="Shape 99"/>
          <p:cNvSpPr/>
          <p:nvPr/>
        </p:nvSpPr>
        <p:spPr>
          <a:xfrm>
            <a:off x="6248095" y="4257446"/>
            <a:ext cx="28346" cy="743407"/>
          </a:xfrm>
          <a:prstGeom prst="rect">
            <a:avLst/>
          </a:prstGeom>
          <a:solidFill>
            <a:srgbClr val="6D28D9"/>
          </a:solidFill>
          <a:ln/>
        </p:spPr>
      </p:sp>
      <p:pic>
        <p:nvPicPr>
          <p:cNvPr id="107" name="Image 5" descr="preencoded.png">    </p:cNvPr>
          <p:cNvPicPr>
            <a:picLocks noChangeAspect="1"/>
          </p:cNvPicPr>
          <p:nvPr/>
        </p:nvPicPr>
        <p:blipFill>
          <a:blip r:embed="rId6"/>
          <a:srcRect l="0" r="0" t="0" b="0"/>
          <a:stretch/>
        </p:blipFill>
        <p:spPr>
          <a:xfrm>
            <a:off x="6353251" y="4324198"/>
            <a:ext cx="267005" cy="267005"/>
          </a:xfrm>
          <a:prstGeom prst="rect">
            <a:avLst/>
          </a:prstGeom>
        </p:spPr>
      </p:pic>
      <p:sp>
        <p:nvSpPr>
          <p:cNvPr id="108" name="Text 100"/>
          <p:cNvSpPr txBox="1"/>
          <p:nvPr/>
        </p:nvSpPr>
        <p:spPr>
          <a:xfrm>
            <a:off x="6696151" y="4381805"/>
            <a:ext cx="342900" cy="143561"/>
          </a:xfrm>
          <a:prstGeom prst="rect">
            <a:avLst/>
          </a:prstGeom>
          <a:noFill/>
          <a:ln/>
        </p:spPr>
        <p:txBody>
          <a:bodyPr wrap="square" lIns="0" tIns="0" rIns="0" bIns="0" rtlCol="0" anchor="ctr"/>
          <a:lstStyle/>
          <a:p>
            <a:pPr algn="l" indent="0" marL="0">
              <a:buNone/>
            </a:pPr>
            <a:r>
              <a:rPr lang="en-US" sz="900" b="1" dirty="0">
                <a:solidFill>
                  <a:srgbClr val="4C1D95"/>
                </a:solidFill>
                <a:latin typeface="Inter" pitchFamily="34" charset="0"/>
                <a:ea typeface="Inter" pitchFamily="34" charset="-122"/>
                <a:cs typeface="Inter" pitchFamily="34" charset="-120"/>
              </a:rPr>
              <a:t>Infra</a:t>
            </a:r>
            <a:endParaRPr lang="en-US" sz="900" dirty="0"/>
          </a:p>
        </p:txBody>
      </p:sp>
      <p:sp>
        <p:nvSpPr>
          <p:cNvPr id="109" name="Text 101"/>
          <p:cNvSpPr txBox="1"/>
          <p:nvPr/>
        </p:nvSpPr>
        <p:spPr>
          <a:xfrm>
            <a:off x="6353251" y="4629607"/>
            <a:ext cx="4724705"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OS扩展基础设施 • Memory记忆系统 • 安全权限管理 • Context上下文管理 • 智能体运行支撑</a:t>
            </a:r>
            <a:endParaRPr lang="en-US" sz="900" dirty="0"/>
          </a:p>
        </p:txBody>
      </p:sp>
      <p:sp>
        <p:nvSpPr>
          <p:cNvPr id="110" name="Shape 102"/>
          <p:cNvSpPr/>
          <p:nvPr/>
        </p:nvSpPr>
        <p:spPr>
          <a:xfrm>
            <a:off x="6248095" y="5057546"/>
            <a:ext cx="4876495" cy="590702"/>
          </a:xfrm>
          <a:prstGeom prst="rect">
            <a:avLst/>
          </a:prstGeom>
          <a:solidFill>
            <a:srgbClr val="FFFFFF">
              <a:alpha val="85000"/>
            </a:srgbClr>
          </a:solidFill>
          <a:ln/>
        </p:spPr>
      </p:sp>
      <p:sp>
        <p:nvSpPr>
          <p:cNvPr id="111" name="Shape 103"/>
          <p:cNvSpPr/>
          <p:nvPr/>
        </p:nvSpPr>
        <p:spPr>
          <a:xfrm>
            <a:off x="6248095" y="5057546"/>
            <a:ext cx="28346" cy="590702"/>
          </a:xfrm>
          <a:prstGeom prst="rect">
            <a:avLst/>
          </a:prstGeom>
          <a:solidFill>
            <a:srgbClr val="EC4899"/>
          </a:solidFill>
          <a:ln/>
        </p:spPr>
      </p:sp>
      <p:pic>
        <p:nvPicPr>
          <p:cNvPr id="112" name="Image 6" descr="preencoded.png">    </p:cNvPr>
          <p:cNvPicPr>
            <a:picLocks noChangeAspect="1"/>
          </p:cNvPicPr>
          <p:nvPr/>
        </p:nvPicPr>
        <p:blipFill>
          <a:blip r:embed="rId7"/>
          <a:srcRect l="0" r="0" t="-6502" b="-6502"/>
          <a:stretch/>
        </p:blipFill>
        <p:spPr>
          <a:xfrm>
            <a:off x="6353251" y="5124298"/>
            <a:ext cx="295351" cy="267005"/>
          </a:xfrm>
          <a:prstGeom prst="rect">
            <a:avLst/>
          </a:prstGeom>
        </p:spPr>
      </p:pic>
      <p:sp>
        <p:nvSpPr>
          <p:cNvPr id="113" name="Text 104"/>
          <p:cNvSpPr txBox="1"/>
          <p:nvPr/>
        </p:nvSpPr>
        <p:spPr>
          <a:xfrm>
            <a:off x="6724498" y="5181905"/>
            <a:ext cx="943661" cy="143561"/>
          </a:xfrm>
          <a:prstGeom prst="rect">
            <a:avLst/>
          </a:prstGeom>
          <a:noFill/>
          <a:ln/>
        </p:spPr>
        <p:txBody>
          <a:bodyPr wrap="square" lIns="0" tIns="0" rIns="0" bIns="0" rtlCol="0" anchor="ctr"/>
          <a:lstStyle/>
          <a:p>
            <a:pPr algn="l" indent="0" marL="0">
              <a:buNone/>
            </a:pPr>
            <a:r>
              <a:rPr lang="en-US" sz="900" b="1" dirty="0">
                <a:solidFill>
                  <a:srgbClr val="BE185D"/>
                </a:solidFill>
                <a:latin typeface="Inter" pitchFamily="34" charset="0"/>
                <a:ea typeface="Inter" pitchFamily="34" charset="-122"/>
                <a:cs typeface="Inter" pitchFamily="34" charset="-120"/>
              </a:rPr>
              <a:t>开发工具/SDK层</a:t>
            </a:r>
            <a:endParaRPr lang="en-US" sz="900" dirty="0"/>
          </a:p>
        </p:txBody>
      </p:sp>
      <p:sp>
        <p:nvSpPr>
          <p:cNvPr id="114" name="Text 105"/>
          <p:cNvSpPr txBox="1"/>
          <p:nvPr/>
        </p:nvSpPr>
        <p:spPr>
          <a:xfrm>
            <a:off x="6353251" y="5429707"/>
            <a:ext cx="4506163"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Agentic应用构建工具链 • Agent开发环境(ADE) • 框架支持 • 测试工具 • 监控分析系统</a:t>
            </a:r>
            <a:endParaRPr lang="en-US" sz="900" dirty="0"/>
          </a:p>
        </p:txBody>
      </p:sp>
      <p:sp>
        <p:nvSpPr>
          <p:cNvPr id="115" name="Shape 106"/>
          <p:cNvSpPr/>
          <p:nvPr/>
        </p:nvSpPr>
        <p:spPr>
          <a:xfrm>
            <a:off x="6248095" y="5705856"/>
            <a:ext cx="4876495" cy="590702"/>
          </a:xfrm>
          <a:prstGeom prst="rect">
            <a:avLst/>
          </a:prstGeom>
          <a:solidFill>
            <a:srgbClr val="FFFFFF">
              <a:alpha val="85000"/>
            </a:srgbClr>
          </a:solidFill>
          <a:ln/>
        </p:spPr>
      </p:sp>
      <p:sp>
        <p:nvSpPr>
          <p:cNvPr id="116" name="Shape 107"/>
          <p:cNvSpPr/>
          <p:nvPr/>
        </p:nvSpPr>
        <p:spPr>
          <a:xfrm>
            <a:off x="6248095" y="5705856"/>
            <a:ext cx="28346" cy="590702"/>
          </a:xfrm>
          <a:prstGeom prst="rect">
            <a:avLst/>
          </a:prstGeom>
          <a:solidFill>
            <a:srgbClr val="6366F1"/>
          </a:solidFill>
          <a:ln/>
        </p:spPr>
      </p:sp>
      <p:pic>
        <p:nvPicPr>
          <p:cNvPr id="117" name="Image 7" descr="preencoded.png">    </p:cNvPr>
          <p:cNvPicPr>
            <a:picLocks noChangeAspect="1"/>
          </p:cNvPicPr>
          <p:nvPr/>
        </p:nvPicPr>
        <p:blipFill>
          <a:blip r:embed="rId8"/>
          <a:srcRect l="0" r="0" t="-2476" b="-2476"/>
          <a:stretch/>
        </p:blipFill>
        <p:spPr>
          <a:xfrm>
            <a:off x="6353251" y="5772607"/>
            <a:ext cx="286207" cy="267005"/>
          </a:xfrm>
          <a:prstGeom prst="rect">
            <a:avLst/>
          </a:prstGeom>
        </p:spPr>
      </p:pic>
      <p:sp>
        <p:nvSpPr>
          <p:cNvPr id="118" name="Text 108"/>
          <p:cNvSpPr txBox="1"/>
          <p:nvPr/>
        </p:nvSpPr>
        <p:spPr>
          <a:xfrm>
            <a:off x="6715354" y="5829300"/>
            <a:ext cx="896112" cy="143561"/>
          </a:xfrm>
          <a:prstGeom prst="rect">
            <a:avLst/>
          </a:prstGeom>
          <a:noFill/>
          <a:ln/>
        </p:spPr>
        <p:txBody>
          <a:bodyPr wrap="square" lIns="0" tIns="0" rIns="0" bIns="0" rtlCol="0" anchor="ctr"/>
          <a:lstStyle/>
          <a:p>
            <a:pPr algn="l" indent="0" marL="0">
              <a:buNone/>
            </a:pPr>
            <a:r>
              <a:rPr lang="en-US" sz="900" b="1" dirty="0">
                <a:solidFill>
                  <a:srgbClr val="4338CA"/>
                </a:solidFill>
                <a:latin typeface="Inter" pitchFamily="34" charset="0"/>
                <a:ea typeface="Inter" pitchFamily="34" charset="-122"/>
                <a:cs typeface="Inter" pitchFamily="34" charset="-120"/>
              </a:rPr>
              <a:t>Marketplace层</a:t>
            </a:r>
            <a:endParaRPr lang="en-US" sz="900" dirty="0"/>
          </a:p>
        </p:txBody>
      </p:sp>
      <p:sp>
        <p:nvSpPr>
          <p:cNvPr id="119" name="Text 109"/>
          <p:cNvSpPr txBox="1"/>
          <p:nvPr/>
        </p:nvSpPr>
        <p:spPr>
          <a:xfrm>
            <a:off x="6353251" y="6077102"/>
            <a:ext cx="4096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生态分发平台 • Agent商店 • 工具/技能市场 • MCP网关 • 模型聚合 • 组件复用</a:t>
            </a:r>
            <a:endParaRPr lang="en-US" sz="900" dirty="0"/>
          </a:p>
        </p:txBody>
      </p:sp>
      <p:sp>
        <p:nvSpPr>
          <p:cNvPr id="120" name="Shape 110"/>
          <p:cNvSpPr/>
          <p:nvPr/>
        </p:nvSpPr>
        <p:spPr>
          <a:xfrm>
            <a:off x="6248095" y="6353251"/>
            <a:ext cx="4876495" cy="590702"/>
          </a:xfrm>
          <a:prstGeom prst="rect">
            <a:avLst/>
          </a:prstGeom>
          <a:solidFill>
            <a:srgbClr val="FFFFFF">
              <a:alpha val="85000"/>
            </a:srgbClr>
          </a:solidFill>
          <a:ln/>
        </p:spPr>
      </p:sp>
      <p:sp>
        <p:nvSpPr>
          <p:cNvPr id="121" name="Shape 111"/>
          <p:cNvSpPr/>
          <p:nvPr/>
        </p:nvSpPr>
        <p:spPr>
          <a:xfrm>
            <a:off x="6248095" y="6353251"/>
            <a:ext cx="28346" cy="590702"/>
          </a:xfrm>
          <a:prstGeom prst="rect">
            <a:avLst/>
          </a:prstGeom>
          <a:solidFill>
            <a:srgbClr val="EF4444"/>
          </a:solidFill>
          <a:ln/>
        </p:spPr>
      </p:sp>
      <p:pic>
        <p:nvPicPr>
          <p:cNvPr id="122" name="Image 8" descr="preencoded.png">    </p:cNvPr>
          <p:cNvPicPr>
            <a:picLocks noChangeAspect="1"/>
          </p:cNvPicPr>
          <p:nvPr/>
        </p:nvPicPr>
        <p:blipFill>
          <a:blip r:embed="rId9"/>
          <a:srcRect l="0" r="0" t="0" b="0"/>
          <a:stretch/>
        </p:blipFill>
        <p:spPr>
          <a:xfrm>
            <a:off x="6353251" y="6420002"/>
            <a:ext cx="267005" cy="267005"/>
          </a:xfrm>
          <a:prstGeom prst="rect">
            <a:avLst/>
          </a:prstGeom>
        </p:spPr>
      </p:pic>
      <p:sp>
        <p:nvSpPr>
          <p:cNvPr id="123" name="Text 112"/>
          <p:cNvSpPr txBox="1"/>
          <p:nvPr/>
        </p:nvSpPr>
        <p:spPr>
          <a:xfrm>
            <a:off x="6696151" y="6476695"/>
            <a:ext cx="771754" cy="143561"/>
          </a:xfrm>
          <a:prstGeom prst="rect">
            <a:avLst/>
          </a:prstGeom>
          <a:noFill/>
          <a:ln/>
        </p:spPr>
        <p:txBody>
          <a:bodyPr wrap="square" lIns="0" tIns="0" rIns="0" bIns="0" rtlCol="0" anchor="ctr"/>
          <a:lstStyle/>
          <a:p>
            <a:pPr algn="l" indent="0" marL="0">
              <a:buNone/>
            </a:pPr>
            <a:r>
              <a:rPr lang="en-US" sz="900" b="1" dirty="0">
                <a:solidFill>
                  <a:srgbClr val="B91C1C"/>
                </a:solidFill>
                <a:latin typeface="Inter" pitchFamily="34" charset="0"/>
                <a:ea typeface="Inter" pitchFamily="34" charset="-122"/>
                <a:cs typeface="Inter" pitchFamily="34" charset="-120"/>
              </a:rPr>
              <a:t>应用层 (顶层)</a:t>
            </a:r>
            <a:endParaRPr lang="en-US" sz="900" dirty="0"/>
          </a:p>
        </p:txBody>
      </p:sp>
      <p:sp>
        <p:nvSpPr>
          <p:cNvPr id="124" name="Text 113"/>
          <p:cNvSpPr txBox="1"/>
          <p:nvPr/>
        </p:nvSpPr>
        <p:spPr>
          <a:xfrm>
            <a:off x="6353251" y="6724498"/>
            <a:ext cx="471556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面向用户应用 • 垂直领域Agent • 企业数字员工 • 个人助手 • 自动化工作流 • 业务场景服务</a:t>
            </a:r>
            <a:endParaRPr lang="en-US" sz="900" dirty="0"/>
          </a:p>
        </p:txBody>
      </p:sp>
      <p:sp>
        <p:nvSpPr>
          <p:cNvPr id="125" name="Text 114"/>
          <p:cNvSpPr txBox="1"/>
          <p:nvPr/>
        </p:nvSpPr>
        <p:spPr>
          <a:xfrm>
            <a:off x="1067105" y="466344"/>
            <a:ext cx="5115154" cy="277063"/>
          </a:xfrm>
          <a:prstGeom prst="rect">
            <a:avLst/>
          </a:prstGeom>
          <a:noFill/>
          <a:ln/>
        </p:spPr>
        <p:txBody>
          <a:bodyPr wrap="square" lIns="0" tIns="0" rIns="0" bIns="0" rtlCol="0" anchor="ctr"/>
          <a:lstStyle/>
          <a:p>
            <a:pPr algn="l" indent="0" marL="0">
              <a:buNone/>
            </a:pPr>
            <a:r>
              <a:rPr lang="en-US" sz="1800" b="1" dirty="0">
                <a:solidFill>
                  <a:srgbClr val="1E40AF"/>
                </a:solidFill>
                <a:latin typeface="Inter" pitchFamily="34" charset="0"/>
                <a:ea typeface="Inter" pitchFamily="34" charset="-122"/>
                <a:cs typeface="Inter" pitchFamily="34" charset="-120"/>
              </a:rPr>
              <a:t>现代Agentic App Stack -- high-level 分层架构</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Generated by Gen-Spark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HTML Content</dc:title>
  <dc:subject>PptxGenJS Presentation</dc:subject>
  <dc:creator>Visual Extract to PPTX Converter</dc:creator>
  <cp:lastModifiedBy>Visual Extract to PPTX Converter</cp:lastModifiedBy>
  <cp:revision>1</cp:revision>
  <dcterms:created xsi:type="dcterms:W3CDTF">2025-10-02T09:22:56Z</dcterms:created>
  <dcterms:modified xsi:type="dcterms:W3CDTF">2025-10-02T09:22:56Z</dcterms:modified>
</cp:coreProperties>
</file>