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82860e3aa3d77c8bbda1ea3c04f53606" ContentType="image/82860e3aa3d77c8bbda1ea3c04f53606"/>
  <Default Extension="4d5b73c0ae426d0135df25cd1054b5aa" ContentType="image/4d5b73c0ae426d0135df25cd1054b5aa"/>
  <Default Extension="7055e71dca844762ffc8c1659fef4b0c" ContentType="image/7055e71dca844762ffc8c1659fef4b0c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82860e3aa3d77c8bbda1ea3c04f53606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82860e3aa3d77c8bbda1ea3c04f53606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82860e3aa3d77c8bbda1ea3c04f53606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82860e3aa3d77c8bbda1ea3c04f53606"/><Relationship Id="rId2" Type="http://schemas.openxmlformats.org/officeDocument/2006/relationships/image" Target="../media/image-12-2.7055e71dca844762ffc8c1659fef4b0c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82860e3aa3d77c8bbda1ea3c04f53606"/><Relationship Id="rId2" Type="http://schemas.openxmlformats.org/officeDocument/2006/relationships/image" Target="../media/image-13-2.png"/><Relationship Id="rId3" Type="http://schemas.openxmlformats.org/officeDocument/2006/relationships/image" Target="../media/image-13-3.png"/><Relationship Id="rId4" Type="http://schemas.openxmlformats.org/officeDocument/2006/relationships/image" Target="../media/image-13-4.png"/><Relationship Id="rId5" Type="http://schemas.openxmlformats.org/officeDocument/2006/relationships/image" Target="../media/image-1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82860e3aa3d77c8bbda1ea3c04f53606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82860e3aa3d77c8bbda1ea3c04f53606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image" Target="../media/image-3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82860e3aa3d77c8bbda1ea3c04f53606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4d5b73c0ae426d0135df25cd1054b5aa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82860e3aa3d77c8bbda1ea3c04f53606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82860e3aa3d77c8bbda1ea3c04f53606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82860e3aa3d77c8bbda1ea3c04f53606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82860e3aa3d77c8bbda1ea3c04f53606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82860e3aa3d77c8bbda1ea3c04f53606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418" r="418" t="0" b="0"/>
          <a:stretch/>
        </p:blipFill>
        <p:spPr>
          <a:xfrm>
            <a:off x="0" y="0"/>
            <a:ext cx="12191695" cy="691560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3181198" y="647395"/>
            <a:ext cx="5838444" cy="790956"/>
          </a:xfrm>
          <a:prstGeom prst="roundRect">
            <a:avLst>
              <a:gd name="adj" fmla="val 13929"/>
            </a:avLst>
          </a:prstGeom>
          <a:solidFill>
            <a:srgbClr val="FFFFFF">
              <a:alpha val="60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371393" y="733349"/>
            <a:ext cx="5829300" cy="6007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900" b="1" dirty="0">
                <a:solidFill>
                  <a:srgbClr val="0A24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智能体企业战略画板框架</a:t>
            </a:r>
            <a:endParaRPr lang="en-US" sz="3900" dirty="0"/>
          </a:p>
        </p:txBody>
      </p:sp>
      <p:sp>
        <p:nvSpPr>
          <p:cNvPr id="6" name="Shape 3"/>
          <p:cNvSpPr/>
          <p:nvPr/>
        </p:nvSpPr>
        <p:spPr>
          <a:xfrm>
            <a:off x="3625596" y="1661465"/>
            <a:ext cx="4943246" cy="495605"/>
          </a:xfrm>
          <a:prstGeom prst="roundRect">
            <a:avLst>
              <a:gd name="adj" fmla="val 21289"/>
            </a:avLst>
          </a:prstGeom>
          <a:solidFill>
            <a:srgbClr val="FFFFFF">
              <a:alpha val="60000"/>
            </a:srgbClr>
          </a:solidFill>
          <a:ln/>
        </p:spPr>
      </p:sp>
      <p:sp>
        <p:nvSpPr>
          <p:cNvPr id="7" name="Text 4"/>
          <p:cNvSpPr txBox="1"/>
          <p:nvPr/>
        </p:nvSpPr>
        <p:spPr>
          <a:xfrm>
            <a:off x="3778301" y="1765706"/>
            <a:ext cx="48106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10倍价值产品 · 10倍运营效率 · 1/10运营成本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2000707" y="2613355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2000707" y="3823106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2000707" y="5032858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11" name="Text 8"/>
          <p:cNvSpPr txBox="1"/>
          <p:nvPr/>
        </p:nvSpPr>
        <p:spPr>
          <a:xfrm>
            <a:off x="5467198" y="2852014"/>
            <a:ext cx="14246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精益战略画板</a:t>
            </a:r>
            <a:endParaRPr lang="en-US" sz="1600" dirty="0"/>
          </a:p>
        </p:txBody>
      </p:sp>
      <p:sp>
        <p:nvSpPr>
          <p:cNvPr id="12" name="Text 9"/>
          <p:cNvSpPr txBox="1"/>
          <p:nvPr/>
        </p:nvSpPr>
        <p:spPr>
          <a:xfrm>
            <a:off x="5396789" y="4061765"/>
            <a:ext cx="1558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 OS</a:t>
            </a:r>
            <a:endParaRPr lang="en-US" sz="1600" dirty="0"/>
          </a:p>
        </p:txBody>
      </p:sp>
      <p:sp>
        <p:nvSpPr>
          <p:cNvPr id="13" name="Text 10"/>
          <p:cNvSpPr txBox="1"/>
          <p:nvPr/>
        </p:nvSpPr>
        <p:spPr>
          <a:xfrm>
            <a:off x="5362042" y="5271516"/>
            <a:ext cx="16340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企业能力支撑层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6086246" y="3537814"/>
            <a:ext cx="19202" cy="2862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6086246" y="4747565"/>
            <a:ext cx="19202" cy="286207"/>
          </a:xfrm>
          <a:prstGeom prst="rect">
            <a:avLst/>
          </a:prstGeom>
          <a:solidFill>
            <a:srgbClr val="4C6FFF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05374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支撑层详解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405786"/>
            <a:ext cx="3010205" cy="1657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Enablement Layer（二）：系统、数据与生态支撑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46135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企业全方位基础能力与外部生态集成，为智能体企业持续赋能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43146" y="790956"/>
            <a:ext cx="171907" cy="171907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4000500" y="139080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4000500" y="287670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2" name="Text 8"/>
          <p:cNvSpPr txBox="1"/>
          <p:nvPr/>
        </p:nvSpPr>
        <p:spPr>
          <a:xfrm>
            <a:off x="4647895" y="676656"/>
            <a:ext cx="24533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Legacy Systems（传统系统）</a:t>
            </a:r>
            <a:endParaRPr lang="en-US" sz="1300" dirty="0"/>
          </a:p>
        </p:txBody>
      </p:sp>
      <p:sp>
        <p:nvSpPr>
          <p:cNvPr id="13" name="Text 9"/>
          <p:cNvSpPr txBox="1"/>
          <p:nvPr/>
        </p:nvSpPr>
        <p:spPr>
          <a:xfrm>
            <a:off x="4647895" y="676656"/>
            <a:ext cx="725393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：与现有系统的无缝集成，确保业务连续性，逐步实现传统系统与智能体系统的交互与协作</a:t>
            </a:r>
            <a:endParaRPr lang="en-US" sz="13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4153205" y="1533449"/>
            <a:ext cx="152705" cy="171907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4000500" y="213329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6" name="Text 11"/>
          <p:cNvSpPr txBox="1"/>
          <p:nvPr/>
        </p:nvSpPr>
        <p:spPr>
          <a:xfrm>
            <a:off x="4647895" y="1419149"/>
            <a:ext cx="11192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Data（数据）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4647895" y="1419149"/>
            <a:ext cx="712043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：构建企业统一数据底座，支持智能体访问结构化与非结构化数据，实现数据质量、隐私与安全的平衡</a:t>
            </a:r>
            <a:endParaRPr lang="en-US" sz="13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43146" y="2276856"/>
            <a:ext cx="171907" cy="171907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4647895" y="2162556"/>
            <a:ext cx="24624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Capital/Finance（资金/财务）</a:t>
            </a:r>
            <a:endParaRPr lang="en-US" sz="1300" dirty="0"/>
          </a:p>
        </p:txBody>
      </p:sp>
      <p:sp>
        <p:nvSpPr>
          <p:cNvPr id="20" name="Text 14"/>
          <p:cNvSpPr txBox="1"/>
          <p:nvPr/>
        </p:nvSpPr>
        <p:spPr>
          <a:xfrm>
            <a:off x="4647895" y="2905049"/>
            <a:ext cx="33293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Chain Ecosystem（供应链生态）</a:t>
            </a:r>
            <a:endParaRPr lang="en-US" sz="1300" dirty="0"/>
          </a:p>
        </p:txBody>
      </p:sp>
      <p:sp>
        <p:nvSpPr>
          <p:cNvPr id="21" name="Text 15"/>
          <p:cNvSpPr txBox="1"/>
          <p:nvPr/>
        </p:nvSpPr>
        <p:spPr>
          <a:xfrm>
            <a:off x="4647895" y="2162556"/>
            <a:ext cx="726307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：智能财务规划与资源分配，实现投入产出优化，支持智能体驱动业务的持续投入与回报评估</a:t>
            </a:r>
            <a:endParaRPr lang="en-US" sz="13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4119372" y="3019349"/>
            <a:ext cx="219456" cy="171907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4647895" y="2905049"/>
            <a:ext cx="72731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：打造智能化供应链网络，与外部合作伙伴实现智能体互操作，构建面向未来的协作生态系统</a:t>
            </a:r>
            <a:endParaRPr lang="en-US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67096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应用方法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3023006"/>
            <a:ext cx="23244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框架应用指南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384413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将智能体企业战略画板从理论转化为实践的操作指引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4134002" y="790956"/>
            <a:ext cx="190195" cy="171907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4000500" y="139080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4000500" y="287670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2" name="Text 8"/>
          <p:cNvSpPr txBox="1"/>
          <p:nvPr/>
        </p:nvSpPr>
        <p:spPr>
          <a:xfrm>
            <a:off x="4647895" y="676656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三层逻辑联动</a:t>
            </a:r>
            <a:endParaRPr lang="en-US" sz="1300" dirty="0"/>
          </a:p>
        </p:txBody>
      </p:sp>
      <p:sp>
        <p:nvSpPr>
          <p:cNvPr id="13" name="Text 9"/>
          <p:cNvSpPr txBox="1"/>
          <p:nvPr/>
        </p:nvSpPr>
        <p:spPr>
          <a:xfrm>
            <a:off x="4647895" y="676656"/>
            <a:ext cx="71963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：掌握市场价值逻辑（Lean战略画板）、智能体企业OS、支撑能力层之间的内在联系，确保战略-执行-支撑全面对齐</a:t>
            </a:r>
            <a:endParaRPr lang="en-US" sz="13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4134002" y="1533449"/>
            <a:ext cx="190195" cy="171907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4000500" y="213329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6" name="Text 11"/>
          <p:cNvSpPr txBox="1"/>
          <p:nvPr/>
        </p:nvSpPr>
        <p:spPr>
          <a:xfrm>
            <a:off x="4647895" y="141914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企业发展阶段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4647895" y="1419149"/>
            <a:ext cx="72438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：根据企业所处的不同阶段（初创、成长、成熟），优先填充框架中的关键模块，形成差异化实施路径</a:t>
            </a:r>
            <a:endParaRPr lang="en-US" sz="130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43146" y="2276856"/>
            <a:ext cx="171907" cy="171907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4647895" y="2162556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持续反馈循环</a:t>
            </a:r>
            <a:endParaRPr lang="en-US" sz="1300" dirty="0"/>
          </a:p>
        </p:txBody>
      </p:sp>
      <p:sp>
        <p:nvSpPr>
          <p:cNvPr id="20" name="Text 14"/>
          <p:cNvSpPr txBox="1"/>
          <p:nvPr/>
        </p:nvSpPr>
        <p:spPr>
          <a:xfrm>
            <a:off x="4647895" y="2905049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跨职能协作</a:t>
            </a:r>
            <a:endParaRPr lang="en-US" sz="1300" dirty="0"/>
          </a:p>
        </p:txBody>
      </p:sp>
      <p:sp>
        <p:nvSpPr>
          <p:cNvPr id="21" name="Text 15"/>
          <p:cNvSpPr txBox="1"/>
          <p:nvPr/>
        </p:nvSpPr>
        <p:spPr>
          <a:xfrm>
            <a:off x="4647895" y="2162556"/>
            <a:ext cx="70152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：通过业务目标 ↔ 框架调整 ↔ 智能体能力提升的持续反馈机制，实现产品价值、运营效率和成本结构的迭代优化</a:t>
            </a:r>
            <a:endParaRPr lang="en-US" sz="13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4119372" y="3019349"/>
            <a:ext cx="219456" cy="171907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4647895" y="2905049"/>
            <a:ext cx="724387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：建立CXO、产品/技术、智能体研发团队之间的战略协同机制，确保框架在企业各层级顺畅实施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205533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实用工具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558491"/>
            <a:ext cx="2981858" cy="743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战略画板落实检查清单</a:t>
            </a:r>
            <a:endParaRPr lang="en-US" sz="24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3699662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系统化地验证战略完整性，推动战略画板从理论框架到实际业务的转化</a:t>
            </a:r>
            <a:endParaRPr lang="en-US" sz="1200" dirty="0"/>
          </a:p>
        </p:txBody>
      </p:sp>
      <p:sp>
        <p:nvSpPr>
          <p:cNvPr id="8" name="Text 5"/>
          <p:cNvSpPr txBox="1"/>
          <p:nvPr/>
        </p:nvSpPr>
        <p:spPr>
          <a:xfrm>
            <a:off x="381305" y="4309567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通过检查清单评估企业在市场定位、产品战略、智能能力等维度的准备程度</a:t>
            </a:r>
            <a:endParaRPr lang="en-US" sz="1200" dirty="0"/>
          </a:p>
        </p:txBody>
      </p:sp>
      <p:pic>
        <p:nvPicPr>
          <p:cNvPr id="9" name="Image 1" descr="https://page.gensparksite.com/v1/base64_upload/7055e71dca844762ffc8c1659fef4b0c">    </p:cNvPr>
          <p:cNvPicPr>
            <a:picLocks noChangeAspect="1"/>
          </p:cNvPicPr>
          <p:nvPr/>
        </p:nvPicPr>
        <p:blipFill>
          <a:blip r:embed="rId2"/>
          <a:srcRect l="99" r="99" t="0" b="0"/>
          <a:stretch/>
        </p:blipFill>
        <p:spPr>
          <a:xfrm>
            <a:off x="4000500" y="1285646"/>
            <a:ext cx="7810805" cy="437174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67096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总结展望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3023006"/>
            <a:ext cx="1981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总结与展望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384413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智能体企业战略画板的价值与未来发展方向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7810805" cy="705002"/>
          </a:xfrm>
          <a:prstGeom prst="roundRect">
            <a:avLst>
              <a:gd name="adj" fmla="val 14022"/>
            </a:avLst>
          </a:prstGeom>
          <a:solidFill>
            <a:srgbClr val="F0F4FF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000500" y="647395"/>
            <a:ext cx="57607" cy="7050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4343400" y="857707"/>
            <a:ext cx="4058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未来每一个成功企业，都是智能体企业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4000500" y="165323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43146" y="1796796"/>
            <a:ext cx="171907" cy="171907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4000500" y="233903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4" name="Shape 10"/>
          <p:cNvSpPr/>
          <p:nvPr/>
        </p:nvSpPr>
        <p:spPr>
          <a:xfrm>
            <a:off x="4000500" y="302483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5" name="Shape 11"/>
          <p:cNvSpPr/>
          <p:nvPr/>
        </p:nvSpPr>
        <p:spPr>
          <a:xfrm>
            <a:off x="4000500" y="371063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6" name="Text 12"/>
          <p:cNvSpPr txBox="1"/>
          <p:nvPr/>
        </p:nvSpPr>
        <p:spPr>
          <a:xfrm>
            <a:off x="4647895" y="1682496"/>
            <a:ext cx="22439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Lean战略画板已不足以描述</a:t>
            </a:r>
            <a:endParaRPr lang="en-US" sz="1300" dirty="0"/>
          </a:p>
        </p:txBody>
      </p:sp>
      <p:sp>
        <p:nvSpPr>
          <p:cNvPr id="17" name="Text 13"/>
          <p:cNvSpPr txBox="1"/>
          <p:nvPr/>
        </p:nvSpPr>
        <p:spPr>
          <a:xfrm>
            <a:off x="7616038" y="1682496"/>
            <a:ext cx="33869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的全貌，新框架填补了传统商业工具的空白</a:t>
            </a:r>
            <a:endParaRPr lang="en-US" sz="1300" dirty="0"/>
          </a:p>
        </p:txBody>
      </p:sp>
      <p:sp>
        <p:nvSpPr>
          <p:cNvPr id="18" name="Text 14"/>
          <p:cNvSpPr txBox="1"/>
          <p:nvPr/>
        </p:nvSpPr>
        <p:spPr>
          <a:xfrm>
            <a:off x="4647895" y="2368296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智能体企业战略画板提供</a:t>
            </a:r>
            <a:endParaRPr lang="en-US" sz="1300" dirty="0"/>
          </a:p>
        </p:txBody>
      </p:sp>
      <p:sp>
        <p:nvSpPr>
          <p:cNvPr id="19" name="Text 15"/>
          <p:cNvSpPr txBox="1"/>
          <p:nvPr/>
        </p:nvSpPr>
        <p:spPr>
          <a:xfrm>
            <a:off x="8653882" y="2368296"/>
            <a:ext cx="2701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的全链路，打通战略到执行的鸿沟</a:t>
            </a:r>
            <a:endParaRPr lang="en-US" sz="1300" dirty="0"/>
          </a:p>
        </p:txBody>
      </p:sp>
      <p:sp>
        <p:nvSpPr>
          <p:cNvPr id="20" name="Text 16"/>
          <p:cNvSpPr txBox="1"/>
          <p:nvPr/>
        </p:nvSpPr>
        <p:spPr>
          <a:xfrm>
            <a:off x="6759245" y="1682496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</a:t>
            </a:r>
            <a:endParaRPr lang="en-US" sz="1300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4119372" y="2482596"/>
            <a:ext cx="219456" cy="171907"/>
          </a:xfrm>
          <a:prstGeom prst="rect">
            <a:avLst/>
          </a:prstGeom>
        </p:spPr>
      </p:pic>
      <p:sp>
        <p:nvSpPr>
          <p:cNvPr id="22" name="Text 17"/>
          <p:cNvSpPr txBox="1"/>
          <p:nvPr/>
        </p:nvSpPr>
        <p:spPr>
          <a:xfrm>
            <a:off x="4647895" y="3054096"/>
            <a:ext cx="20153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使用本框架能帮助企业在</a:t>
            </a:r>
            <a:endParaRPr lang="en-US" sz="1300" dirty="0"/>
          </a:p>
        </p:txBody>
      </p:sp>
      <p:sp>
        <p:nvSpPr>
          <p:cNvPr id="23" name="Text 18"/>
          <p:cNvSpPr txBox="1"/>
          <p:nvPr/>
        </p:nvSpPr>
        <p:spPr>
          <a:xfrm>
            <a:off x="4647895" y="3739896"/>
            <a:ext cx="4718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通过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6099962" y="3739896"/>
            <a:ext cx="4586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打造全新组织形态，实现业务创新与智能化运营的完美结合</a:t>
            </a:r>
            <a:endParaRPr lang="en-US" sz="1300" dirty="0"/>
          </a:p>
        </p:txBody>
      </p:sp>
      <p:sp>
        <p:nvSpPr>
          <p:cNvPr id="25" name="Text 20"/>
          <p:cNvSpPr txBox="1"/>
          <p:nvPr/>
        </p:nvSpPr>
        <p:spPr>
          <a:xfrm>
            <a:off x="6534302" y="2368296"/>
            <a:ext cx="22530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价值逻辑-企业OS-能力支撑</a:t>
            </a:r>
            <a:endParaRPr lang="en-US" sz="13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43146" y="3168396"/>
            <a:ext cx="171907" cy="171907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7744968" y="3054096"/>
            <a:ext cx="35679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快速找到路径，实现10倍价值创造与效率提升</a:t>
            </a:r>
            <a:endParaRPr lang="en-US" sz="1300" dirty="0"/>
          </a:p>
        </p:txBody>
      </p:sp>
      <p:sp>
        <p:nvSpPr>
          <p:cNvPr id="28" name="Text 22"/>
          <p:cNvSpPr txBox="1"/>
          <p:nvPr/>
        </p:nvSpPr>
        <p:spPr>
          <a:xfrm>
            <a:off x="6534302" y="3054096"/>
            <a:ext cx="13478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Agentic AI时代</a:t>
            </a:r>
            <a:endParaRPr lang="en-US" sz="1300" dirty="0"/>
          </a:p>
        </p:txBody>
      </p:sp>
      <p:pic>
        <p:nvPicPr>
          <p:cNvPr id="29" name="Image 4" descr="preencoded.png">    </p:cNvPr>
          <p:cNvPicPr>
            <a:picLocks noChangeAspect="1"/>
          </p:cNvPicPr>
          <p:nvPr/>
        </p:nvPicPr>
        <p:blipFill>
          <a:blip r:embed="rId5"/>
          <a:srcRect l="-1064" r="-1064" t="0" b="0"/>
          <a:stretch/>
        </p:blipFill>
        <p:spPr>
          <a:xfrm>
            <a:off x="4119372" y="3854196"/>
            <a:ext cx="219456" cy="171907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4990795" y="3739896"/>
            <a:ext cx="12435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人-智能体协同</a:t>
            </a:r>
            <a:endParaRPr lang="en-US" sz="1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46522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框架起源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817266"/>
            <a:ext cx="2953512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初衷 | 为什么需要新框架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04987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传统商业工具在智能体时代面临的挑战与局限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7810805" cy="1028700"/>
          </a:xfrm>
          <a:prstGeom prst="roundRect">
            <a:avLst>
              <a:gd name="adj" fmla="val 6584"/>
            </a:avLst>
          </a:prstGeom>
          <a:solidFill>
            <a:srgbClr val="F0F4FF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000500" y="647395"/>
            <a:ext cx="57607" cy="10287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0" name="Text 7"/>
          <p:cNvSpPr txBox="1"/>
          <p:nvPr/>
        </p:nvSpPr>
        <p:spPr>
          <a:xfrm>
            <a:off x="4343400" y="857707"/>
            <a:ext cx="7258507" cy="6007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初心：构建战略与执行的桥梁，助力企业在智能时代做正确的事，并正确地做事</a:t>
            </a:r>
            <a:endParaRPr lang="en-US" sz="1800" dirty="0"/>
          </a:p>
        </p:txBody>
      </p:sp>
      <p:sp>
        <p:nvSpPr>
          <p:cNvPr id="11" name="Shape 8"/>
          <p:cNvSpPr/>
          <p:nvPr/>
        </p:nvSpPr>
        <p:spPr>
          <a:xfrm>
            <a:off x="4000500" y="197327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4119372" y="2115922"/>
            <a:ext cx="219456" cy="171907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4000500" y="271668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4" name="Shape 10"/>
          <p:cNvSpPr/>
          <p:nvPr/>
        </p:nvSpPr>
        <p:spPr>
          <a:xfrm>
            <a:off x="4000500" y="345917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5" name="Text 11"/>
          <p:cNvSpPr txBox="1"/>
          <p:nvPr/>
        </p:nvSpPr>
        <p:spPr>
          <a:xfrm>
            <a:off x="4647895" y="2001622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AI正在从</a:t>
            </a:r>
            <a:endParaRPr lang="en-US" sz="1300" dirty="0"/>
          </a:p>
        </p:txBody>
      </p:sp>
      <p:sp>
        <p:nvSpPr>
          <p:cNvPr id="16" name="Text 12"/>
          <p:cNvSpPr txBox="1"/>
          <p:nvPr/>
        </p:nvSpPr>
        <p:spPr>
          <a:xfrm>
            <a:off x="5670194" y="2001622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逐步演进为</a:t>
            </a:r>
            <a:endParaRPr lang="en-US" sz="1300" dirty="0"/>
          </a:p>
        </p:txBody>
      </p:sp>
      <p:sp>
        <p:nvSpPr>
          <p:cNvPr id="17" name="Text 13"/>
          <p:cNvSpPr txBox="1"/>
          <p:nvPr/>
        </p:nvSpPr>
        <p:spPr>
          <a:xfrm>
            <a:off x="7041794" y="2001622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300" dirty="0"/>
          </a:p>
        </p:txBody>
      </p:sp>
      <p:sp>
        <p:nvSpPr>
          <p:cNvPr id="18" name="Text 14"/>
          <p:cNvSpPr txBox="1"/>
          <p:nvPr/>
        </p:nvSpPr>
        <p:spPr>
          <a:xfrm>
            <a:off x="4647895" y="2001622"/>
            <a:ext cx="71588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，这一转变重塑了企业运营的核心逻辑和基础架构</a:t>
            </a:r>
            <a:endParaRPr lang="en-US" sz="1300" dirty="0"/>
          </a:p>
        </p:txBody>
      </p:sp>
      <p:sp>
        <p:nvSpPr>
          <p:cNvPr id="19" name="Text 15"/>
          <p:cNvSpPr txBox="1"/>
          <p:nvPr/>
        </p:nvSpPr>
        <p:spPr>
          <a:xfrm>
            <a:off x="4647895" y="274502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企业需要既能</a:t>
            </a:r>
            <a:endParaRPr lang="en-US" sz="1300" dirty="0"/>
          </a:p>
        </p:txBody>
      </p:sp>
      <p:sp>
        <p:nvSpPr>
          <p:cNvPr id="20" name="Text 16"/>
          <p:cNvSpPr txBox="1"/>
          <p:nvPr/>
        </p:nvSpPr>
        <p:spPr>
          <a:xfrm>
            <a:off x="6362395" y="2745029"/>
            <a:ext cx="20336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（Lean 战略画板），又能</a:t>
            </a:r>
            <a:endParaRPr lang="en-US" sz="1300" dirty="0"/>
          </a:p>
        </p:txBody>
      </p:sp>
      <p:sp>
        <p:nvSpPr>
          <p:cNvPr id="21" name="Text 17"/>
          <p:cNvSpPr txBox="1"/>
          <p:nvPr/>
        </p:nvSpPr>
        <p:spPr>
          <a:xfrm>
            <a:off x="4647895" y="2745029"/>
            <a:ext cx="717712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的双层逻辑，形成完整的价值创造与实现闭环</a:t>
            </a:r>
            <a:endParaRPr lang="en-US" sz="1300" dirty="0"/>
          </a:p>
        </p:txBody>
      </p:sp>
      <p:sp>
        <p:nvSpPr>
          <p:cNvPr id="22" name="Text 18"/>
          <p:cNvSpPr txBox="1"/>
          <p:nvPr/>
        </p:nvSpPr>
        <p:spPr>
          <a:xfrm>
            <a:off x="4647895" y="3487522"/>
            <a:ext cx="22914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传统Lean 战略画板无法解释</a:t>
            </a:r>
            <a:endParaRPr lang="en-US" sz="1300" dirty="0"/>
          </a:p>
        </p:txBody>
      </p:sp>
      <p:sp>
        <p:nvSpPr>
          <p:cNvPr id="23" name="Text 19"/>
          <p:cNvSpPr txBox="1"/>
          <p:nvPr/>
        </p:nvSpPr>
        <p:spPr>
          <a:xfrm>
            <a:off x="8258861" y="3487522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300" dirty="0"/>
          </a:p>
        </p:txBody>
      </p:sp>
      <p:sp>
        <p:nvSpPr>
          <p:cNvPr id="24" name="Text 20"/>
          <p:cNvSpPr txBox="1"/>
          <p:nvPr/>
        </p:nvSpPr>
        <p:spPr>
          <a:xfrm>
            <a:off x="4647895" y="3487522"/>
            <a:ext cx="725393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，缺乏对AI驱动的企业内部复杂系统描述能力</a:t>
            </a:r>
            <a:endParaRPr lang="en-US" sz="1300" dirty="0"/>
          </a:p>
        </p:txBody>
      </p:sp>
      <p:sp>
        <p:nvSpPr>
          <p:cNvPr id="25" name="Text 21"/>
          <p:cNvSpPr txBox="1"/>
          <p:nvPr/>
        </p:nvSpPr>
        <p:spPr>
          <a:xfrm>
            <a:off x="5327294" y="2001622"/>
            <a:ext cx="4718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</a:t>
            </a:r>
            <a:endParaRPr lang="en-US" sz="1300" dirty="0"/>
          </a:p>
        </p:txBody>
      </p:sp>
      <p:sp>
        <p:nvSpPr>
          <p:cNvPr id="26" name="Text 22"/>
          <p:cNvSpPr txBox="1"/>
          <p:nvPr/>
        </p:nvSpPr>
        <p:spPr>
          <a:xfrm>
            <a:off x="6526987" y="2001622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</a:t>
            </a:r>
            <a:endParaRPr lang="en-US" sz="1300" dirty="0"/>
          </a:p>
        </p:txBody>
      </p:sp>
      <p:sp>
        <p:nvSpPr>
          <p:cNvPr id="27" name="Text 23"/>
          <p:cNvSpPr txBox="1"/>
          <p:nvPr/>
        </p:nvSpPr>
        <p:spPr>
          <a:xfrm>
            <a:off x="7212787" y="2001622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企业级自治系统</a:t>
            </a:r>
            <a:endParaRPr lang="en-US" sz="1300" dirty="0"/>
          </a:p>
        </p:txBody>
      </p:sp>
      <p:pic>
        <p:nvPicPr>
          <p:cNvPr id="2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4134002" y="2859329"/>
            <a:ext cx="190195" cy="171907"/>
          </a:xfrm>
          <a:prstGeom prst="rect">
            <a:avLst/>
          </a:prstGeom>
        </p:spPr>
      </p:pic>
      <p:sp>
        <p:nvSpPr>
          <p:cNvPr id="29" name="Text 24"/>
          <p:cNvSpPr txBox="1"/>
          <p:nvPr/>
        </p:nvSpPr>
        <p:spPr>
          <a:xfrm>
            <a:off x="5676595" y="274502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对外赚钱</a:t>
            </a:r>
            <a:endParaRPr lang="en-US" sz="1300" dirty="0"/>
          </a:p>
        </p:txBody>
      </p:sp>
      <p:sp>
        <p:nvSpPr>
          <p:cNvPr id="30" name="Text 25"/>
          <p:cNvSpPr txBox="1"/>
          <p:nvPr/>
        </p:nvSpPr>
        <p:spPr>
          <a:xfrm>
            <a:off x="8264347" y="274502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内部支撑落地</a:t>
            </a:r>
            <a:endParaRPr lang="en-US" sz="1300" dirty="0"/>
          </a:p>
        </p:txBody>
      </p:sp>
      <p:pic>
        <p:nvPicPr>
          <p:cNvPr id="3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43146" y="3601822"/>
            <a:ext cx="171907" cy="171907"/>
          </a:xfrm>
          <a:prstGeom prst="rect">
            <a:avLst/>
          </a:prstGeom>
        </p:spPr>
      </p:pic>
      <p:sp>
        <p:nvSpPr>
          <p:cNvPr id="32" name="Text 26"/>
          <p:cNvSpPr txBox="1"/>
          <p:nvPr/>
        </p:nvSpPr>
        <p:spPr>
          <a:xfrm>
            <a:off x="6806794" y="3487522"/>
            <a:ext cx="1586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「人-智能体协作」</a:t>
            </a:r>
            <a:endParaRPr lang="en-US" sz="1300" dirty="0"/>
          </a:p>
        </p:txBody>
      </p:sp>
      <p:sp>
        <p:nvSpPr>
          <p:cNvPr id="33" name="Text 27"/>
          <p:cNvSpPr txBox="1"/>
          <p:nvPr/>
        </p:nvSpPr>
        <p:spPr>
          <a:xfrm>
            <a:off x="8430768" y="3487522"/>
            <a:ext cx="1586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「运营系统级演进」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885" r="885" t="0" b="0"/>
          <a:stretch/>
        </p:blipFill>
        <p:spPr>
          <a:xfrm>
            <a:off x="0" y="0"/>
            <a:ext cx="12191695" cy="698144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905549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32074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框架演进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673706"/>
            <a:ext cx="3010205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从Lean战略画板到智能体企业战略画板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317797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传统商业框架的演进与智能体时代的全新要求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43146" y="790956"/>
            <a:ext cx="171907" cy="171907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4000500" y="1390802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1" name="Text 7"/>
          <p:cNvSpPr txBox="1"/>
          <p:nvPr/>
        </p:nvSpPr>
        <p:spPr>
          <a:xfrm>
            <a:off x="4647895" y="676656"/>
            <a:ext cx="12243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</a:t>
            </a:r>
            <a:endParaRPr lang="en-US" sz="1300" dirty="0"/>
          </a:p>
        </p:txBody>
      </p:sp>
      <p:sp>
        <p:nvSpPr>
          <p:cNvPr id="12" name="Text 8"/>
          <p:cNvSpPr txBox="1"/>
          <p:nvPr/>
        </p:nvSpPr>
        <p:spPr>
          <a:xfrm>
            <a:off x="4647895" y="676656"/>
            <a:ext cx="722558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作为精益创业的核心工具，专注于市场、客户、问题与收入，帮助创业团队快速验证商业假设</a:t>
            </a:r>
            <a:endParaRPr lang="en-US" sz="130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43146" y="1533449"/>
            <a:ext cx="171907" cy="171907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4000500" y="2133295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5" name="Text 10"/>
          <p:cNvSpPr txBox="1"/>
          <p:nvPr/>
        </p:nvSpPr>
        <p:spPr>
          <a:xfrm>
            <a:off x="4647895" y="141914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局限性：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4647895" y="1419149"/>
            <a:ext cx="71588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忽略了企业内部复杂系统与AI驱动转型所需的能力构建，无法支撑智能体时代的运营需求</a:t>
            </a:r>
            <a:endParaRPr lang="en-US" sz="1300" dirty="0"/>
          </a:p>
        </p:txBody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43146" y="2276856"/>
            <a:ext cx="171907" cy="171907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4647895" y="2162556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</a:t>
            </a:r>
            <a:endParaRPr lang="en-US" sz="1300" dirty="0"/>
          </a:p>
        </p:txBody>
      </p:sp>
      <p:sp>
        <p:nvSpPr>
          <p:cNvPr id="19" name="Text 13"/>
          <p:cNvSpPr txBox="1"/>
          <p:nvPr/>
        </p:nvSpPr>
        <p:spPr>
          <a:xfrm>
            <a:off x="4647895" y="2162556"/>
            <a:ext cx="712043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在Lean战略画板基础上增加了企业操作系统和能力支撑层，实现战略-执行-支撑一体化</a:t>
            </a:r>
            <a:endParaRPr lang="en-US" sz="1300" dirty="0"/>
          </a:p>
        </p:txBody>
      </p:sp>
      <p:sp>
        <p:nvSpPr>
          <p:cNvPr id="20" name="Shape 14"/>
          <p:cNvSpPr/>
          <p:nvPr/>
        </p:nvSpPr>
        <p:spPr>
          <a:xfrm>
            <a:off x="4000500" y="2876702"/>
            <a:ext cx="3619195" cy="2276856"/>
          </a:xfrm>
          <a:prstGeom prst="roundRect">
            <a:avLst>
              <a:gd name="adj" fmla="val 1344"/>
            </a:avLst>
          </a:prstGeom>
          <a:solidFill>
            <a:srgbClr val="F8FAFC">
              <a:alpha val="90000"/>
            </a:srgbClr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4200754" y="3119018"/>
            <a:ext cx="190195" cy="171907"/>
          </a:xfrm>
          <a:prstGeom prst="rect">
            <a:avLst/>
          </a:prstGeom>
        </p:spPr>
      </p:pic>
      <p:sp>
        <p:nvSpPr>
          <p:cNvPr id="22" name="Text 15"/>
          <p:cNvSpPr txBox="1"/>
          <p:nvPr/>
        </p:nvSpPr>
        <p:spPr>
          <a:xfrm>
            <a:off x="4390949" y="3076956"/>
            <a:ext cx="1224382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</a:t>
            </a:r>
            <a:endParaRPr lang="en-US" sz="1300" dirty="0"/>
          </a:p>
        </p:txBody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4200754" y="3429000"/>
            <a:ext cx="133502" cy="152705"/>
          </a:xfrm>
          <a:prstGeom prst="rect">
            <a:avLst/>
          </a:prstGeom>
        </p:spPr>
      </p:pic>
      <p:sp>
        <p:nvSpPr>
          <p:cNvPr id="24" name="Text 16"/>
          <p:cNvSpPr txBox="1"/>
          <p:nvPr/>
        </p:nvSpPr>
        <p:spPr>
          <a:xfrm>
            <a:off x="4334256" y="34290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市场与客户验证</a:t>
            </a:r>
            <a:endParaRPr lang="en-US" sz="1200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4200754" y="3733495"/>
            <a:ext cx="133502" cy="152705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4334256" y="373349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产品与价值定义</a:t>
            </a:r>
            <a:endParaRPr lang="en-US" sz="1200" dirty="0"/>
          </a:p>
        </p:txBody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43" b="-43"/>
          <a:stretch/>
        </p:blipFill>
        <p:spPr>
          <a:xfrm>
            <a:off x="4200754" y="4038905"/>
            <a:ext cx="133502" cy="152705"/>
          </a:xfrm>
          <a:prstGeom prst="rect">
            <a:avLst/>
          </a:prstGeom>
        </p:spPr>
      </p:pic>
      <p:sp>
        <p:nvSpPr>
          <p:cNvPr id="28" name="Text 18"/>
          <p:cNvSpPr txBox="1"/>
          <p:nvPr/>
        </p:nvSpPr>
        <p:spPr>
          <a:xfrm>
            <a:off x="4334256" y="40389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收入模型与渠道</a:t>
            </a:r>
            <a:endParaRPr lang="en-US" sz="1200" dirty="0"/>
          </a:p>
        </p:txBody>
      </p:sp>
      <p:pic>
        <p:nvPicPr>
          <p:cNvPr id="29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0" b="-100"/>
          <a:stretch/>
        </p:blipFill>
        <p:spPr>
          <a:xfrm>
            <a:off x="4200754" y="4343400"/>
            <a:ext cx="114300" cy="152705"/>
          </a:xfrm>
          <a:prstGeom prst="rect">
            <a:avLst/>
          </a:prstGeom>
        </p:spPr>
      </p:pic>
      <p:sp>
        <p:nvSpPr>
          <p:cNvPr id="30" name="Text 19"/>
          <p:cNvSpPr txBox="1"/>
          <p:nvPr/>
        </p:nvSpPr>
        <p:spPr>
          <a:xfrm>
            <a:off x="4315054" y="43434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缺乏内部系统描述</a:t>
            </a:r>
            <a:endParaRPr lang="en-US" sz="1200" dirty="0"/>
          </a:p>
        </p:txBody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rcRect l="0" r="0" t="-100" b="-100"/>
          <a:stretch/>
        </p:blipFill>
        <p:spPr>
          <a:xfrm>
            <a:off x="4200754" y="4647895"/>
            <a:ext cx="114300" cy="152705"/>
          </a:xfrm>
          <a:prstGeom prst="rect">
            <a:avLst/>
          </a:prstGeom>
        </p:spPr>
      </p:pic>
      <p:sp>
        <p:nvSpPr>
          <p:cNvPr id="32" name="Text 20"/>
          <p:cNvSpPr txBox="1"/>
          <p:nvPr/>
        </p:nvSpPr>
        <p:spPr>
          <a:xfrm>
            <a:off x="4315054" y="464789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未考虑人机协作</a:t>
            </a:r>
            <a:endParaRPr lang="en-US" sz="1200" dirty="0"/>
          </a:p>
        </p:txBody>
      </p:sp>
      <p:pic>
        <p:nvPicPr>
          <p:cNvPr id="33" name="Image 10" descr="preencoded.png">    </p:cNvPr>
          <p:cNvPicPr>
            <a:picLocks noChangeAspect="1"/>
          </p:cNvPicPr>
          <p:nvPr/>
        </p:nvPicPr>
        <p:blipFill>
          <a:blip r:embed="rId11"/>
          <a:srcRect l="-57" r="-57" t="0" b="0"/>
          <a:stretch/>
        </p:blipFill>
        <p:spPr>
          <a:xfrm>
            <a:off x="7805318" y="3900830"/>
            <a:ext cx="200254" cy="228600"/>
          </a:xfrm>
          <a:prstGeom prst="rect">
            <a:avLst/>
          </a:prstGeom>
        </p:spPr>
      </p:pic>
      <p:sp>
        <p:nvSpPr>
          <p:cNvPr id="34" name="Shape 21"/>
          <p:cNvSpPr/>
          <p:nvPr/>
        </p:nvSpPr>
        <p:spPr>
          <a:xfrm>
            <a:off x="8196682" y="2876702"/>
            <a:ext cx="3619195" cy="2276856"/>
          </a:xfrm>
          <a:prstGeom prst="roundRect">
            <a:avLst>
              <a:gd name="adj" fmla="val 1344"/>
            </a:avLst>
          </a:prstGeom>
          <a:solidFill>
            <a:srgbClr val="F0F7FF">
              <a:alpha val="90000"/>
            </a:srgbClr>
          </a:solidFill>
          <a:ln w="12700">
            <a:solidFill>
              <a:srgbClr val="BFDBFE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0" b="0"/>
          <a:stretch/>
        </p:blipFill>
        <p:spPr>
          <a:xfrm>
            <a:off x="8396021" y="3119018"/>
            <a:ext cx="171907" cy="171907"/>
          </a:xfrm>
          <a:prstGeom prst="rect">
            <a:avLst/>
          </a:prstGeom>
        </p:spPr>
      </p:pic>
      <p:sp>
        <p:nvSpPr>
          <p:cNvPr id="36" name="Text 22"/>
          <p:cNvSpPr txBox="1"/>
          <p:nvPr/>
        </p:nvSpPr>
        <p:spPr>
          <a:xfrm>
            <a:off x="8567928" y="3076956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</a:t>
            </a:r>
            <a:endParaRPr lang="en-US" sz="1300" dirty="0"/>
          </a:p>
        </p:txBody>
      </p:sp>
      <p:pic>
        <p:nvPicPr>
          <p:cNvPr id="37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43" b="-43"/>
          <a:stretch/>
        </p:blipFill>
        <p:spPr>
          <a:xfrm>
            <a:off x="8396021" y="3429000"/>
            <a:ext cx="133502" cy="152705"/>
          </a:xfrm>
          <a:prstGeom prst="rect">
            <a:avLst/>
          </a:prstGeom>
        </p:spPr>
      </p:pic>
      <p:sp>
        <p:nvSpPr>
          <p:cNvPr id="38" name="Text 23"/>
          <p:cNvSpPr txBox="1"/>
          <p:nvPr/>
        </p:nvSpPr>
        <p:spPr>
          <a:xfrm>
            <a:off x="8529523" y="3429000"/>
            <a:ext cx="1838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继承Lean战略画板市场层</a:t>
            </a:r>
            <a:endParaRPr lang="en-US" sz="1200" dirty="0"/>
          </a:p>
        </p:txBody>
      </p:sp>
      <p:pic>
        <p:nvPicPr>
          <p:cNvPr id="39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43" b="-43"/>
          <a:stretch/>
        </p:blipFill>
        <p:spPr>
          <a:xfrm>
            <a:off x="8396021" y="3733495"/>
            <a:ext cx="133502" cy="152705"/>
          </a:xfrm>
          <a:prstGeom prst="rect">
            <a:avLst/>
          </a:prstGeom>
        </p:spPr>
      </p:pic>
      <p:sp>
        <p:nvSpPr>
          <p:cNvPr id="40" name="Text 24"/>
          <p:cNvSpPr txBox="1"/>
          <p:nvPr/>
        </p:nvSpPr>
        <p:spPr>
          <a:xfrm>
            <a:off x="8529523" y="3733495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增加企业OS层</a:t>
            </a:r>
            <a:endParaRPr lang="en-US" sz="1200" dirty="0"/>
          </a:p>
        </p:txBody>
      </p:sp>
      <p:pic>
        <p:nvPicPr>
          <p:cNvPr id="41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-43" b="-43"/>
          <a:stretch/>
        </p:blipFill>
        <p:spPr>
          <a:xfrm>
            <a:off x="8396021" y="4038905"/>
            <a:ext cx="133502" cy="152705"/>
          </a:xfrm>
          <a:prstGeom prst="rect">
            <a:avLst/>
          </a:prstGeom>
        </p:spPr>
      </p:pic>
      <p:sp>
        <p:nvSpPr>
          <p:cNvPr id="42" name="Text 25"/>
          <p:cNvSpPr txBox="1"/>
          <p:nvPr/>
        </p:nvSpPr>
        <p:spPr>
          <a:xfrm>
            <a:off x="8529523" y="40389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增加能力支撑层</a:t>
            </a:r>
            <a:endParaRPr lang="en-US" sz="1200" dirty="0"/>
          </a:p>
        </p:txBody>
      </p:sp>
      <p:pic>
        <p:nvPicPr>
          <p:cNvPr id="43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-43" b="-43"/>
          <a:stretch/>
        </p:blipFill>
        <p:spPr>
          <a:xfrm>
            <a:off x="8396021" y="4343400"/>
            <a:ext cx="133502" cy="152705"/>
          </a:xfrm>
          <a:prstGeom prst="rect">
            <a:avLst/>
          </a:prstGeom>
        </p:spPr>
      </p:pic>
      <p:sp>
        <p:nvSpPr>
          <p:cNvPr id="44" name="Text 26"/>
          <p:cNvSpPr txBox="1"/>
          <p:nvPr/>
        </p:nvSpPr>
        <p:spPr>
          <a:xfrm>
            <a:off x="8529523" y="4343400"/>
            <a:ext cx="1410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人-智能体协作模式</a:t>
            </a:r>
            <a:endParaRPr lang="en-US" sz="1200" dirty="0"/>
          </a:p>
        </p:txBody>
      </p:sp>
      <p:pic>
        <p:nvPicPr>
          <p:cNvPr id="45" name="Image 16" descr="preencoded.png">    </p:cNvPr>
          <p:cNvPicPr>
            <a:picLocks noChangeAspect="1"/>
          </p:cNvPicPr>
          <p:nvPr/>
        </p:nvPicPr>
        <p:blipFill>
          <a:blip r:embed="rId17"/>
          <a:srcRect l="0" r="0" t="-43" b="-43"/>
          <a:stretch/>
        </p:blipFill>
        <p:spPr>
          <a:xfrm>
            <a:off x="8396021" y="4647895"/>
            <a:ext cx="133502" cy="152705"/>
          </a:xfrm>
          <a:prstGeom prst="rect">
            <a:avLst/>
          </a:prstGeom>
        </p:spPr>
      </p:pic>
      <p:sp>
        <p:nvSpPr>
          <p:cNvPr id="46" name="Text 27"/>
          <p:cNvSpPr txBox="1"/>
          <p:nvPr/>
        </p:nvSpPr>
        <p:spPr>
          <a:xfrm>
            <a:off x="8529523" y="4647895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10倍价值与效率提升路径</a:t>
            </a:r>
            <a:endParaRPr lang="en-US" sz="1200" dirty="0"/>
          </a:p>
        </p:txBody>
      </p:sp>
      <p:sp>
        <p:nvSpPr>
          <p:cNvPr id="47" name="Shape 28"/>
          <p:cNvSpPr/>
          <p:nvPr/>
        </p:nvSpPr>
        <p:spPr>
          <a:xfrm>
            <a:off x="4000500" y="5343754"/>
            <a:ext cx="7810805" cy="1067105"/>
          </a:xfrm>
          <a:prstGeom prst="roundRect">
            <a:avLst>
              <a:gd name="adj" fmla="val 4591"/>
            </a:avLst>
          </a:prstGeom>
          <a:solidFill>
            <a:srgbClr val="F9FAFB">
              <a:alpha val="90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48" name="Shape 29"/>
          <p:cNvSpPr/>
          <p:nvPr/>
        </p:nvSpPr>
        <p:spPr>
          <a:xfrm>
            <a:off x="4000500" y="5343754"/>
            <a:ext cx="28346" cy="10671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49" name="Image 17" descr="preencoded.png">    </p:cNvPr>
          <p:cNvPicPr>
            <a:picLocks noChangeAspect="1"/>
          </p:cNvPicPr>
          <p:nvPr/>
        </p:nvPicPr>
        <p:blipFill>
          <a:blip r:embed="rId18"/>
          <a:srcRect l="-2571" r="-2571" t="0" b="0"/>
          <a:stretch/>
        </p:blipFill>
        <p:spPr>
          <a:xfrm>
            <a:off x="4181551" y="5501030"/>
            <a:ext cx="105156" cy="114300"/>
          </a:xfrm>
          <a:prstGeom prst="rect">
            <a:avLst/>
          </a:prstGeom>
        </p:spPr>
      </p:pic>
      <p:sp>
        <p:nvSpPr>
          <p:cNvPr id="50" name="Text 30"/>
          <p:cNvSpPr txBox="1"/>
          <p:nvPr/>
        </p:nvSpPr>
        <p:spPr>
          <a:xfrm>
            <a:off x="4286707" y="5458054"/>
            <a:ext cx="14813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Lean战略画板引用出处</a:t>
            </a:r>
            <a:endParaRPr lang="en-US" sz="1000" dirty="0"/>
          </a:p>
        </p:txBody>
      </p:sp>
      <p:sp>
        <p:nvSpPr>
          <p:cNvPr id="51" name="Text 31"/>
          <p:cNvSpPr txBox="1"/>
          <p:nvPr/>
        </p:nvSpPr>
        <p:spPr>
          <a:xfrm>
            <a:off x="4181551" y="5715000"/>
            <a:ext cx="50246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Ash Maurya, 《Running Lean: Iterate from Plan A to a Plan That Works》, 2012</a:t>
            </a:r>
            <a:endParaRPr lang="en-US" sz="1000" dirty="0"/>
          </a:p>
        </p:txBody>
      </p:sp>
      <p:sp>
        <p:nvSpPr>
          <p:cNvPr id="52" name="Text 32"/>
          <p:cNvSpPr txBox="1"/>
          <p:nvPr/>
        </p:nvSpPr>
        <p:spPr>
          <a:xfrm>
            <a:off x="4181551" y="5915254"/>
            <a:ext cx="7463333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Lean战略画板（原Lean Canvas）是精益创业方法论的核心工具，由Ash Maurya在Alex Osterwalder的商业模式画布基础上发展而来，专注于帮助创业者解决关键问题并验证商业假设。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4547" r="4547" t="0" b="0"/>
          <a:stretch/>
        </p:blipFill>
        <p:spPr>
          <a:xfrm>
            <a:off x="0" y="0"/>
            <a:ext cx="12191695" cy="75438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74679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5" name="Text 2"/>
          <p:cNvSpPr txBox="1"/>
          <p:nvPr/>
        </p:nvSpPr>
        <p:spPr>
          <a:xfrm>
            <a:off x="381305" y="280812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框架概述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3160166"/>
            <a:ext cx="2953512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框架总览 | 三层结构全景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39277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智能体企业战略画板架构体系，从价值创造到运营支撑的闭环设计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457200"/>
            <a:ext cx="7810805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095598" y="5522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209898" y="666598"/>
            <a:ext cx="152705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4000500" y="1181405"/>
            <a:ext cx="7810805" cy="647395"/>
          </a:xfrm>
          <a:prstGeom prst="roundRect">
            <a:avLst>
              <a:gd name="adj" fmla="val 16617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2" name="Shape 8"/>
          <p:cNvSpPr/>
          <p:nvPr/>
        </p:nvSpPr>
        <p:spPr>
          <a:xfrm>
            <a:off x="4000500" y="1981505"/>
            <a:ext cx="7810805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3" name="Shape 9"/>
          <p:cNvSpPr/>
          <p:nvPr/>
        </p:nvSpPr>
        <p:spPr>
          <a:xfrm>
            <a:off x="4095598" y="13149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4" name="Shape 10"/>
          <p:cNvSpPr/>
          <p:nvPr/>
        </p:nvSpPr>
        <p:spPr>
          <a:xfrm>
            <a:off x="4095598" y="20766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5" name="Text 11"/>
          <p:cNvSpPr txBox="1"/>
          <p:nvPr/>
        </p:nvSpPr>
        <p:spPr>
          <a:xfrm>
            <a:off x="4629607" y="6473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上层：市场价值逻辑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6001207" y="647395"/>
            <a:ext cx="5763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（Lean战略画板）- 专注于市场、问题、解决方案、客户和收入模型的商业价值定义</a:t>
            </a:r>
            <a:endParaRPr lang="en-US" sz="12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4190695" y="1429207"/>
            <a:ext cx="190195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4629607" y="1295705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中层：智能体企业 OS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4629607" y="2171700"/>
            <a:ext cx="18955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下层：Enablement Layer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4629607" y="1295705"/>
            <a:ext cx="716341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企业级智能体操作系统，包括模块化Agent系统、编排与治理、企业记忆和集中自治化编排</a:t>
            </a:r>
            <a:endParaRPr lang="en-US" sz="120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-33" r="-33" t="0" b="0"/>
          <a:stretch/>
        </p:blipFill>
        <p:spPr>
          <a:xfrm>
            <a:off x="4200754" y="2190902"/>
            <a:ext cx="171907" cy="152705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6406286" y="2171700"/>
            <a:ext cx="46488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支撑能力系统，整合人员、智能体、系统、数据、资金和生态资源</a:t>
            </a:r>
            <a:endParaRPr lang="en-US" sz="1200" dirty="0"/>
          </a:p>
        </p:txBody>
      </p:sp>
      <p:sp>
        <p:nvSpPr>
          <p:cNvPr id="23" name="Shape 17"/>
          <p:cNvSpPr/>
          <p:nvPr/>
        </p:nvSpPr>
        <p:spPr>
          <a:xfrm>
            <a:off x="4000500" y="3047695"/>
            <a:ext cx="7810805" cy="3733495"/>
          </a:xfrm>
          <a:prstGeom prst="roundRect">
            <a:avLst>
              <a:gd name="adj" fmla="val 50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76200" dist="38100" dir="5400000">
              <a:srgbClr val="000000">
                <a:alpha val="8000"/>
              </a:srgbClr>
            </a:outerShdw>
          </a:effectLst>
        </p:spPr>
      </p:sp>
      <p:pic>
        <p:nvPicPr>
          <p:cNvPr id="24" name="Image 4" descr="https://page.gensparksite.com/v1/base64_upload/4d5b73c0ae426d0135df25cd1054b5aa">    </p:cNvPr>
          <p:cNvPicPr>
            <a:picLocks noChangeAspect="1"/>
          </p:cNvPicPr>
          <p:nvPr/>
        </p:nvPicPr>
        <p:blipFill>
          <a:blip r:embed="rId5"/>
          <a:srcRect l="0" r="0" t="36" b="36"/>
          <a:stretch/>
        </p:blipFill>
        <p:spPr>
          <a:xfrm>
            <a:off x="5074006" y="3200400"/>
            <a:ext cx="5667451" cy="3429000"/>
          </a:xfrm>
          <a:prstGeom prst="rect">
            <a:avLst/>
          </a:prstGeom>
        </p:spPr>
      </p:pic>
      <p:sp>
        <p:nvSpPr>
          <p:cNvPr id="25" name="Shape 18"/>
          <p:cNvSpPr/>
          <p:nvPr/>
        </p:nvSpPr>
        <p:spPr>
          <a:xfrm>
            <a:off x="4000500" y="6896405"/>
            <a:ext cx="7810805" cy="267005"/>
          </a:xfrm>
          <a:prstGeom prst="roundRect">
            <a:avLst>
              <a:gd name="adj" fmla="val 73385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26" name="Shape 19"/>
          <p:cNvSpPr/>
          <p:nvPr/>
        </p:nvSpPr>
        <p:spPr>
          <a:xfrm>
            <a:off x="7496251" y="6972300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4C6FFF"/>
          </a:solidFill>
          <a:ln/>
        </p:spPr>
      </p:sp>
      <p:sp>
        <p:nvSpPr>
          <p:cNvPr id="27" name="Shape 20"/>
          <p:cNvSpPr/>
          <p:nvPr/>
        </p:nvSpPr>
        <p:spPr>
          <a:xfrm>
            <a:off x="7819949" y="6972300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FF6B6B"/>
          </a:solidFill>
          <a:ln/>
        </p:spPr>
      </p:sp>
      <p:sp>
        <p:nvSpPr>
          <p:cNvPr id="28" name="Shape 21"/>
          <p:cNvSpPr/>
          <p:nvPr/>
        </p:nvSpPr>
        <p:spPr>
          <a:xfrm>
            <a:off x="8143646" y="6972300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38B2A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6100" r="6100" t="0" b="0"/>
          <a:stretch/>
        </p:blipFill>
        <p:spPr>
          <a:xfrm>
            <a:off x="0" y="0"/>
            <a:ext cx="12191695" cy="781080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773399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5" name="Text 2"/>
          <p:cNvSpPr txBox="1"/>
          <p:nvPr/>
        </p:nvSpPr>
        <p:spPr>
          <a:xfrm>
            <a:off x="381305" y="2941625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框架详解（一）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3293669"/>
            <a:ext cx="2791663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Lean战略画板详解：价值逻辑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526280"/>
            <a:ext cx="251460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· Solution · Unique Value Proposition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800100"/>
            <a:ext cx="7810805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53205" y="1000354"/>
            <a:ext cx="190195" cy="190195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4000500" y="2762402"/>
            <a:ext cx="7810805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1" name="Shape 7"/>
          <p:cNvSpPr/>
          <p:nvPr/>
        </p:nvSpPr>
        <p:spPr>
          <a:xfrm>
            <a:off x="4000500" y="4724705"/>
            <a:ext cx="7810805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2" name="Text 8"/>
          <p:cNvSpPr txBox="1"/>
          <p:nvPr/>
        </p:nvSpPr>
        <p:spPr>
          <a:xfrm>
            <a:off x="4457700" y="952805"/>
            <a:ext cx="167701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Problem（问题）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4457700" y="2915107"/>
            <a:ext cx="2048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Solution（解决方案）</a:t>
            </a:r>
            <a:endParaRPr lang="en-US" sz="1500" dirty="0"/>
          </a:p>
        </p:txBody>
      </p:sp>
      <p:sp>
        <p:nvSpPr>
          <p:cNvPr id="14" name="Text 10"/>
          <p:cNvSpPr txBox="1"/>
          <p:nvPr/>
        </p:nvSpPr>
        <p:spPr>
          <a:xfrm>
            <a:off x="4153205" y="1371600"/>
            <a:ext cx="3934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识别与量化目标客户的核心痛点和明确需求。明确定义：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4153205" y="3333902"/>
            <a:ext cx="3477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为每个关键问题提供清晰有效的解决方案，强调：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4362602" y="167609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最迫切的市场需求是什么？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4362602" y="1943100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客户现有解决方案的局限在哪里？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4362602" y="2210105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客户愿意为解决方案付出多大代价？</a:t>
            </a:r>
            <a:endParaRPr lang="en-US" sz="12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53205" y="2962656"/>
            <a:ext cx="190195" cy="19019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457700" y="4876495"/>
            <a:ext cx="36100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Value Proposition（价值主张）</a:t>
            </a:r>
            <a:endParaRPr lang="en-US" sz="1500" dirty="0"/>
          </a:p>
        </p:txBody>
      </p:sp>
      <p:sp>
        <p:nvSpPr>
          <p:cNvPr id="21" name="Text 16"/>
          <p:cNvSpPr txBox="1"/>
          <p:nvPr/>
        </p:nvSpPr>
        <p:spPr>
          <a:xfrm>
            <a:off x="4153205" y="5296205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清晰简洁地表达产品为何独特且值得购买，需包含：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4362602" y="3638398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功能与痛点的直接对应关系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4362602" y="3905402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实现路径的可行性和独特性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4362602" y="4172407"/>
            <a:ext cx="21534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技术/运营优势带来的解决效率</a:t>
            </a:r>
            <a:endParaRPr lang="en-US" sz="12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53205" y="4924044"/>
            <a:ext cx="190195" cy="190195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4362602" y="5600700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核心差异化竞争点</a:t>
            </a:r>
            <a:endParaRPr lang="en-US" sz="1200" dirty="0"/>
          </a:p>
        </p:txBody>
      </p:sp>
      <p:sp>
        <p:nvSpPr>
          <p:cNvPr id="27" name="Text 21"/>
          <p:cNvSpPr txBox="1"/>
          <p:nvPr/>
        </p:nvSpPr>
        <p:spPr>
          <a:xfrm>
            <a:off x="4362602" y="5867705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客户能获得的具体价值和收益</a:t>
            </a:r>
            <a:endParaRPr lang="en-US" sz="1200" dirty="0"/>
          </a:p>
        </p:txBody>
      </p:sp>
      <p:sp>
        <p:nvSpPr>
          <p:cNvPr id="28" name="Text 22"/>
          <p:cNvSpPr txBox="1"/>
          <p:nvPr/>
        </p:nvSpPr>
        <p:spPr>
          <a:xfrm>
            <a:off x="4362602" y="613379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与品牌定位一致的核心信息</a:t>
            </a:r>
            <a:endParaRPr lang="en-US" sz="1200" dirty="0"/>
          </a:p>
        </p:txBody>
      </p:sp>
      <p:sp>
        <p:nvSpPr>
          <p:cNvPr id="29" name="Shape 23"/>
          <p:cNvSpPr/>
          <p:nvPr/>
        </p:nvSpPr>
        <p:spPr>
          <a:xfrm>
            <a:off x="4000500" y="6724498"/>
            <a:ext cx="7810805" cy="514807"/>
          </a:xfrm>
          <a:prstGeom prst="roundRect">
            <a:avLst>
              <a:gd name="adj" fmla="val 26314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93C5FD">
                <a:alpha val="8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30" name="Text 24"/>
          <p:cNvSpPr txBox="1"/>
          <p:nvPr/>
        </p:nvSpPr>
        <p:spPr>
          <a:xfrm>
            <a:off x="4162349" y="6886346"/>
            <a:ext cx="7053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关键洞察： 在智能体时代，Problem、Solution和UVP需要聚焦于如何通过AI实现10倍价值提升，而非仅仅是增量改进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37378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框架详解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725826"/>
            <a:ext cx="2839212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Lean战略画板详解（二）：客户与收入模型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36991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解析核心客户画像与商业闭环路径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3829507" cy="2009851"/>
          </a:xfrm>
          <a:prstGeom prst="roundRect">
            <a:avLst>
              <a:gd name="adj" fmla="val 1725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-1064" r="-1064" t="0" b="0"/>
          <a:stretch/>
        </p:blipFill>
        <p:spPr>
          <a:xfrm>
            <a:off x="4162349" y="852221"/>
            <a:ext cx="219456" cy="171907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7981798" y="647395"/>
            <a:ext cx="3829507" cy="2009851"/>
          </a:xfrm>
          <a:prstGeom prst="roundRect">
            <a:avLst>
              <a:gd name="adj" fmla="val 1725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7"/>
          <p:cNvSpPr/>
          <p:nvPr/>
        </p:nvSpPr>
        <p:spPr>
          <a:xfrm>
            <a:off x="4000500" y="2962656"/>
            <a:ext cx="3829507" cy="2009851"/>
          </a:xfrm>
          <a:prstGeom prst="roundRect">
            <a:avLst>
              <a:gd name="adj" fmla="val 1725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Shape 8"/>
          <p:cNvSpPr/>
          <p:nvPr/>
        </p:nvSpPr>
        <p:spPr>
          <a:xfrm>
            <a:off x="7981798" y="2962656"/>
            <a:ext cx="3829507" cy="2009851"/>
          </a:xfrm>
          <a:prstGeom prst="roundRect">
            <a:avLst>
              <a:gd name="adj" fmla="val 1725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3" name="Text 9"/>
          <p:cNvSpPr txBox="1"/>
          <p:nvPr/>
        </p:nvSpPr>
        <p:spPr>
          <a:xfrm>
            <a:off x="4381805" y="809244"/>
            <a:ext cx="2681935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目标客户 (Customer Segments)</a:t>
            </a:r>
            <a:endParaRPr lang="en-US" sz="1300" dirty="0"/>
          </a:p>
        </p:txBody>
      </p:sp>
      <p:sp>
        <p:nvSpPr>
          <p:cNvPr id="14" name="Text 10"/>
          <p:cNvSpPr txBox="1"/>
          <p:nvPr/>
        </p:nvSpPr>
        <p:spPr>
          <a:xfrm>
            <a:off x="8315554" y="809244"/>
            <a:ext cx="1424635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渠道 (Channels)</a:t>
            </a:r>
            <a:endParaRPr lang="en-US" sz="1300" dirty="0"/>
          </a:p>
        </p:txBody>
      </p:sp>
      <p:sp>
        <p:nvSpPr>
          <p:cNvPr id="15" name="Text 11"/>
          <p:cNvSpPr txBox="1"/>
          <p:nvPr/>
        </p:nvSpPr>
        <p:spPr>
          <a:xfrm>
            <a:off x="4334256" y="3124505"/>
            <a:ext cx="2214677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早期用户 (Early Adopters)</a:t>
            </a:r>
            <a:endParaRPr lang="en-US" sz="1300" dirty="0"/>
          </a:p>
        </p:txBody>
      </p:sp>
      <p:sp>
        <p:nvSpPr>
          <p:cNvPr id="16" name="Text 12"/>
          <p:cNvSpPr txBox="1"/>
          <p:nvPr/>
        </p:nvSpPr>
        <p:spPr>
          <a:xfrm>
            <a:off x="8334756" y="3124505"/>
            <a:ext cx="2434133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收入模型 (Revenue Streams)</a:t>
            </a:r>
            <a:endParaRPr lang="en-US" sz="1300" dirty="0"/>
          </a:p>
        </p:txBody>
      </p:sp>
      <p:sp>
        <p:nvSpPr>
          <p:cNvPr id="17" name="Text 13"/>
          <p:cNvSpPr txBox="1"/>
          <p:nvPr/>
        </p:nvSpPr>
        <p:spPr>
          <a:xfrm>
            <a:off x="4162349" y="1162202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明确定义谁是你的理想客户群体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8143646" y="1162202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如何触达并服务你的客户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8143646" y="3476549"/>
            <a:ext cx="1648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如何将价值转化为收入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4352544" y="1485900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精确描绘目标客户的人口统计学特征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4352544" y="175290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确定客户的核心需求与痛点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4352544" y="2018995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区分付费用户与使用用户（若不同）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4352544" y="2286000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评估市场规模与增长潜力</a:t>
            </a:r>
            <a:endParaRPr lang="en-US" sz="1200" dirty="0"/>
          </a:p>
        </p:txBody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143646" y="852221"/>
            <a:ext cx="171907" cy="171907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4162349" y="3476549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谁会是你产品的第一批用户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8334756" y="1485900"/>
            <a:ext cx="23052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确定客户获取渠道（线上/线下）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8334756" y="175290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规划营销与传播策略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8334756" y="2018995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构建销售流程与转化路径</a:t>
            </a:r>
            <a:endParaRPr lang="en-US" sz="1200" dirty="0"/>
          </a:p>
        </p:txBody>
      </p:sp>
      <p:sp>
        <p:nvSpPr>
          <p:cNvPr id="29" name="Text 24"/>
          <p:cNvSpPr txBox="1"/>
          <p:nvPr/>
        </p:nvSpPr>
        <p:spPr>
          <a:xfrm>
            <a:off x="8334756" y="2286000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设计售后支持与客户成功体系</a:t>
            </a:r>
            <a:endParaRPr lang="en-US" sz="1200" dirty="0"/>
          </a:p>
        </p:txBody>
      </p:sp>
      <p:pic>
        <p:nvPicPr>
          <p:cNvPr id="3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162349" y="3167482"/>
            <a:ext cx="171907" cy="171907"/>
          </a:xfrm>
          <a:prstGeom prst="rect">
            <a:avLst/>
          </a:prstGeom>
        </p:spPr>
      </p:pic>
      <p:sp>
        <p:nvSpPr>
          <p:cNvPr id="31" name="Text 25"/>
          <p:cNvSpPr txBox="1"/>
          <p:nvPr/>
        </p:nvSpPr>
        <p:spPr>
          <a:xfrm>
            <a:off x="4352544" y="3800246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定义最早期采用者的特征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4352544" y="4067251"/>
            <a:ext cx="27148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理解他们对新技术的接受度与冒险意愿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4352544" y="4334256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分析他们的影响力与反馈价值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4352544" y="4600346"/>
            <a:ext cx="22576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制定针对性的早期用户获取策略</a:t>
            </a:r>
            <a:endParaRPr lang="en-US" sz="1200" dirty="0"/>
          </a:p>
        </p:txBody>
      </p:sp>
      <p:pic>
        <p:nvPicPr>
          <p:cNvPr id="35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841" b="-841"/>
          <a:stretch/>
        </p:blipFill>
        <p:spPr>
          <a:xfrm>
            <a:off x="8143646" y="3167482"/>
            <a:ext cx="190195" cy="171907"/>
          </a:xfrm>
          <a:prstGeom prst="rect">
            <a:avLst/>
          </a:prstGeom>
        </p:spPr>
      </p:pic>
      <p:sp>
        <p:nvSpPr>
          <p:cNvPr id="36" name="Text 29"/>
          <p:cNvSpPr txBox="1"/>
          <p:nvPr/>
        </p:nvSpPr>
        <p:spPr>
          <a:xfrm>
            <a:off x="8334756" y="3800246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设计主要收入来源与定价策略</a:t>
            </a:r>
            <a:endParaRPr lang="en-US" sz="1200" dirty="0"/>
          </a:p>
        </p:txBody>
      </p:sp>
      <p:sp>
        <p:nvSpPr>
          <p:cNvPr id="37" name="Text 30"/>
          <p:cNvSpPr txBox="1"/>
          <p:nvPr/>
        </p:nvSpPr>
        <p:spPr>
          <a:xfrm>
            <a:off x="8334756" y="4067251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评估客户终身价值与获客成本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8334756" y="4334256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规划收入增长路径与扩展模式</a:t>
            </a:r>
            <a:endParaRPr lang="en-US" sz="1200" dirty="0"/>
          </a:p>
        </p:txBody>
      </p:sp>
      <p:sp>
        <p:nvSpPr>
          <p:cNvPr id="39" name="Text 32"/>
          <p:cNvSpPr txBox="1"/>
          <p:nvPr/>
        </p:nvSpPr>
        <p:spPr>
          <a:xfrm>
            <a:off x="8334756" y="4600346"/>
            <a:ext cx="18004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考虑多元收入流的可能性</a:t>
            </a:r>
            <a:endParaRPr lang="en-US" sz="1200" dirty="0"/>
          </a:p>
        </p:txBody>
      </p:sp>
      <p:sp>
        <p:nvSpPr>
          <p:cNvPr id="40" name="Shape 33"/>
          <p:cNvSpPr/>
          <p:nvPr/>
        </p:nvSpPr>
        <p:spPr>
          <a:xfrm>
            <a:off x="4000500" y="5410505"/>
            <a:ext cx="7810805" cy="552298"/>
          </a:xfrm>
          <a:prstGeom prst="roundRect">
            <a:avLst>
              <a:gd name="adj" fmla="val 22836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41" name="Text 34"/>
          <p:cNvSpPr txBox="1"/>
          <p:nvPr/>
        </p:nvSpPr>
        <p:spPr>
          <a:xfrm>
            <a:off x="4162349" y="5572354"/>
            <a:ext cx="7543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关键连接： 在智能体时代，客户与收入模型需考虑人-智能体协作特性，提供与AI交互的全新价值主张和收费点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4891" r="4891" t="0" b="0"/>
          <a:stretch/>
        </p:blipFill>
        <p:spPr>
          <a:xfrm>
            <a:off x="0" y="0"/>
            <a:ext cx="12191695" cy="760140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7524598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836469"/>
            <a:ext cx="15151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3188513"/>
            <a:ext cx="3010205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竞争优势与关键指标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421124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构建持续增长的护城河与验证商业模式的核心度量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7810805" cy="2609698"/>
          </a:xfrm>
          <a:prstGeom prst="roundRect">
            <a:avLst>
              <a:gd name="adj" fmla="val 127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238244" y="886054"/>
            <a:ext cx="342900" cy="3429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38100" dist="25400" dir="5400000">
              <a:srgbClr val="000000">
                <a:alpha val="10000"/>
              </a:srgbClr>
            </a:outerShdw>
          </a:effectLst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334256" y="981151"/>
            <a:ext cx="152705" cy="15270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4238244" y="3724351"/>
            <a:ext cx="342900" cy="3429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38100" dist="25400" dir="5400000">
              <a:srgbClr val="000000">
                <a:alpha val="10000"/>
              </a:srgbClr>
            </a:outerShdw>
          </a:effectLst>
        </p:spPr>
      </p:sp>
      <p:sp>
        <p:nvSpPr>
          <p:cNvPr id="12" name="Text 8"/>
          <p:cNvSpPr txBox="1"/>
          <p:nvPr/>
        </p:nvSpPr>
        <p:spPr>
          <a:xfrm>
            <a:off x="4733849" y="914400"/>
            <a:ext cx="34957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不对称竞争壁垒（Unfair Advantage）</a:t>
            </a:r>
            <a:endParaRPr lang="en-US" sz="1500" dirty="0"/>
          </a:p>
        </p:txBody>
      </p:sp>
      <p:sp>
        <p:nvSpPr>
          <p:cNvPr id="13" name="Text 9"/>
          <p:cNvSpPr txBox="1"/>
          <p:nvPr/>
        </p:nvSpPr>
        <p:spPr>
          <a:xfrm>
            <a:off x="4238244" y="1399946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不可轻易复制的核心优势，是企业长期护城河的基础</a:t>
            </a:r>
            <a:endParaRPr lang="en-US" sz="120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238244" y="1890979"/>
            <a:ext cx="114300" cy="114300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4733849" y="3752698"/>
            <a:ext cx="233446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核心KPI（Key Metrics）</a:t>
            </a:r>
            <a:endParaRPr lang="en-US" sz="1500" dirty="0"/>
          </a:p>
        </p:txBody>
      </p:sp>
      <p:sp>
        <p:nvSpPr>
          <p:cNvPr id="16" name="Text 11"/>
          <p:cNvSpPr txBox="1"/>
          <p:nvPr/>
        </p:nvSpPr>
        <p:spPr>
          <a:xfrm>
            <a:off x="4238244" y="4238244"/>
            <a:ext cx="3020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验证商业假设和增长模式的关键性数据指标</a:t>
            </a:r>
            <a:endParaRPr lang="en-US" sz="1200" dirty="0"/>
          </a:p>
        </p:txBody>
      </p:sp>
      <p:sp>
        <p:nvSpPr>
          <p:cNvPr id="17" name="Text 12"/>
          <p:cNvSpPr txBox="1"/>
          <p:nvPr/>
        </p:nvSpPr>
        <p:spPr>
          <a:xfrm>
            <a:off x="4466844" y="17812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独特技术与专利</a:t>
            </a:r>
            <a:endParaRPr lang="en-US" sz="1200" dirty="0"/>
          </a:p>
        </p:txBody>
      </p:sp>
      <p:sp>
        <p:nvSpPr>
          <p:cNvPr id="18" name="Text 13"/>
          <p:cNvSpPr txBox="1"/>
          <p:nvPr/>
        </p:nvSpPr>
        <p:spPr>
          <a:xfrm>
            <a:off x="5533949" y="1781251"/>
            <a:ext cx="22860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专有AI模型、算法或技术专利</a:t>
            </a:r>
            <a:endParaRPr lang="en-US" sz="120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38244" y="2309774"/>
            <a:ext cx="114300" cy="114300"/>
          </a:xfrm>
          <a:prstGeom prst="rect">
            <a:avLst/>
          </a:prstGeom>
        </p:spPr>
      </p:pic>
      <p:sp>
        <p:nvSpPr>
          <p:cNvPr id="20" name="Shape 14"/>
          <p:cNvSpPr/>
          <p:nvPr/>
        </p:nvSpPr>
        <p:spPr>
          <a:xfrm>
            <a:off x="4000500" y="3486607"/>
            <a:ext cx="7810805" cy="2609698"/>
          </a:xfrm>
          <a:prstGeom prst="roundRect">
            <a:avLst>
              <a:gd name="adj" fmla="val 127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1" name="Text 15"/>
          <p:cNvSpPr txBox="1"/>
          <p:nvPr/>
        </p:nvSpPr>
        <p:spPr>
          <a:xfrm>
            <a:off x="4466844" y="22000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网络效应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4466844" y="50383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增长指标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5076749" y="2200046"/>
            <a:ext cx="27532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用户越多，产品价值越高的正向循环</a:t>
            </a:r>
            <a:endParaRPr lang="en-US" sz="120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238244" y="2728570"/>
            <a:ext cx="114300" cy="114300"/>
          </a:xfrm>
          <a:prstGeom prst="rect">
            <a:avLst/>
          </a:prstGeom>
        </p:spPr>
      </p:pic>
      <p:sp>
        <p:nvSpPr>
          <p:cNvPr id="25" name="Text 18"/>
          <p:cNvSpPr txBox="1"/>
          <p:nvPr/>
        </p:nvSpPr>
        <p:spPr>
          <a:xfrm>
            <a:off x="4466844" y="26197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内部数据优势</a:t>
            </a:r>
            <a:endParaRPr lang="en-US" sz="1200" dirty="0"/>
          </a:p>
        </p:txBody>
      </p:sp>
      <p:sp>
        <p:nvSpPr>
          <p:cNvPr id="26" name="Text 19"/>
          <p:cNvSpPr txBox="1"/>
          <p:nvPr/>
        </p:nvSpPr>
        <p:spPr>
          <a:xfrm>
            <a:off x="5382158" y="2619756"/>
            <a:ext cx="21433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专有数据集与企业记忆沉淀</a:t>
            </a:r>
            <a:endParaRPr lang="en-US" sz="1200" dirty="0"/>
          </a:p>
        </p:txBody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334256" y="3819449"/>
            <a:ext cx="152705" cy="152705"/>
          </a:xfrm>
          <a:prstGeom prst="rect">
            <a:avLst/>
          </a:prstGeom>
        </p:spPr>
      </p:pic>
      <p:pic>
        <p:nvPicPr>
          <p:cNvPr id="2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238244" y="4729277"/>
            <a:ext cx="114300" cy="114300"/>
          </a:xfrm>
          <a:prstGeom prst="rect">
            <a:avLst/>
          </a:prstGeom>
        </p:spPr>
      </p:pic>
      <p:sp>
        <p:nvSpPr>
          <p:cNvPr id="29" name="Text 20"/>
          <p:cNvSpPr txBox="1"/>
          <p:nvPr/>
        </p:nvSpPr>
        <p:spPr>
          <a:xfrm>
            <a:off x="4466844" y="46195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产品指标</a:t>
            </a:r>
            <a:endParaRPr lang="en-US" sz="1200" dirty="0"/>
          </a:p>
        </p:txBody>
      </p:sp>
      <p:sp>
        <p:nvSpPr>
          <p:cNvPr id="30" name="Text 21"/>
          <p:cNvSpPr txBox="1"/>
          <p:nvPr/>
        </p:nvSpPr>
        <p:spPr>
          <a:xfrm>
            <a:off x="5076749" y="4619549"/>
            <a:ext cx="3791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活跃用户数、留存率、任务完成率、Agent使用频率</a:t>
            </a:r>
            <a:endParaRPr lang="en-US" sz="1200" dirty="0"/>
          </a:p>
        </p:txBody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238244" y="5148072"/>
            <a:ext cx="114300" cy="114300"/>
          </a:xfrm>
          <a:prstGeom prst="rect">
            <a:avLst/>
          </a:prstGeom>
        </p:spPr>
      </p:pic>
      <p:sp>
        <p:nvSpPr>
          <p:cNvPr id="32" name="Text 22"/>
          <p:cNvSpPr txBox="1"/>
          <p:nvPr/>
        </p:nvSpPr>
        <p:spPr>
          <a:xfrm>
            <a:off x="5076749" y="5038344"/>
            <a:ext cx="3210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获客成本、客户终身价值、转化率、复购率</a:t>
            </a:r>
            <a:endParaRPr lang="en-US" sz="1200" dirty="0"/>
          </a:p>
        </p:txBody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4238244" y="5567782"/>
            <a:ext cx="114300" cy="114300"/>
          </a:xfrm>
          <a:prstGeom prst="rect">
            <a:avLst/>
          </a:prstGeom>
        </p:spPr>
      </p:pic>
      <p:sp>
        <p:nvSpPr>
          <p:cNvPr id="34" name="Text 23"/>
          <p:cNvSpPr txBox="1"/>
          <p:nvPr/>
        </p:nvSpPr>
        <p:spPr>
          <a:xfrm>
            <a:off x="4466844" y="54580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效率指标</a:t>
            </a:r>
            <a:endParaRPr lang="en-US" sz="1200" dirty="0"/>
          </a:p>
        </p:txBody>
      </p:sp>
      <p:sp>
        <p:nvSpPr>
          <p:cNvPr id="35" name="Text 24"/>
          <p:cNvSpPr txBox="1"/>
          <p:nvPr/>
        </p:nvSpPr>
        <p:spPr>
          <a:xfrm>
            <a:off x="5076749" y="5458054"/>
            <a:ext cx="35149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自动化率、人效提升比例、运营成本降低百分比</a:t>
            </a:r>
            <a:endParaRPr lang="en-US" sz="1200" dirty="0"/>
          </a:p>
        </p:txBody>
      </p:sp>
      <p:sp>
        <p:nvSpPr>
          <p:cNvPr id="36" name="Shape 25"/>
          <p:cNvSpPr/>
          <p:nvPr/>
        </p:nvSpPr>
        <p:spPr>
          <a:xfrm>
            <a:off x="4000500" y="6324905"/>
            <a:ext cx="7810805" cy="705002"/>
          </a:xfrm>
          <a:prstGeom prst="roundRect">
            <a:avLst>
              <a:gd name="adj" fmla="val 14022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37" name="Text 26"/>
          <p:cNvSpPr txBox="1"/>
          <p:nvPr/>
        </p:nvSpPr>
        <p:spPr>
          <a:xfrm>
            <a:off x="4162349" y="6486754"/>
            <a:ext cx="75867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核心思考： 智能体时代，数据与智能协同能力正成为新的不可复制优势，而Agent使用效率与自动化程度成为衡量企业竞争力的核心指标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48808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中层架构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840126"/>
            <a:ext cx="3005633" cy="7818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 OS | 企业级操作系统</a:t>
            </a:r>
            <a:endParaRPr lang="en-US" sz="25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027018"/>
            <a:ext cx="282915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支撑Agent自动化与业务协同的企业级智能操作系统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4238244" y="886054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4371746" y="1028700"/>
            <a:ext cx="190195" cy="171907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020202" y="647395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2" name="Shape 8"/>
          <p:cNvSpPr/>
          <p:nvPr/>
        </p:nvSpPr>
        <p:spPr>
          <a:xfrm>
            <a:off x="8020202" y="3019349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3" name="Shape 9"/>
          <p:cNvSpPr/>
          <p:nvPr/>
        </p:nvSpPr>
        <p:spPr>
          <a:xfrm>
            <a:off x="8257946" y="886054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4" name="Text 10"/>
          <p:cNvSpPr txBox="1"/>
          <p:nvPr/>
        </p:nvSpPr>
        <p:spPr>
          <a:xfrm>
            <a:off x="4238244" y="1524305"/>
            <a:ext cx="18434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模块化智能体业务系统</a:t>
            </a:r>
            <a:endParaRPr lang="en-US" sz="1300" dirty="0"/>
          </a:p>
        </p:txBody>
      </p:sp>
      <p:sp>
        <p:nvSpPr>
          <p:cNvPr id="15" name="Text 11"/>
          <p:cNvSpPr txBox="1"/>
          <p:nvPr/>
        </p:nvSpPr>
        <p:spPr>
          <a:xfrm>
            <a:off x="8257946" y="3895344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集中自治化任务编排</a:t>
            </a:r>
            <a:endParaRPr lang="en-US" sz="1300" dirty="0"/>
          </a:p>
        </p:txBody>
      </p:sp>
      <p:sp>
        <p:nvSpPr>
          <p:cNvPr id="16" name="Text 12"/>
          <p:cNvSpPr txBox="1"/>
          <p:nvPr/>
        </p:nvSpPr>
        <p:spPr>
          <a:xfrm>
            <a:off x="4238244" y="1886407"/>
            <a:ext cx="3381451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模块化的智能体业务系统，将各部门Agent化，如销售Agent、研发Agent、客服Agent，实现垂直场景的高效自动化</a:t>
            </a:r>
            <a:endParaRPr lang="en-US" sz="12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841" b="-841"/>
          <a:stretch/>
        </p:blipFill>
        <p:spPr>
          <a:xfrm>
            <a:off x="8391449" y="1028700"/>
            <a:ext cx="190195" cy="171907"/>
          </a:xfrm>
          <a:prstGeom prst="rect">
            <a:avLst/>
          </a:prstGeom>
        </p:spPr>
      </p:pic>
      <p:sp>
        <p:nvSpPr>
          <p:cNvPr id="18" name="Shape 13"/>
          <p:cNvSpPr/>
          <p:nvPr/>
        </p:nvSpPr>
        <p:spPr>
          <a:xfrm>
            <a:off x="4000500" y="3019349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9" name="Shape 14"/>
          <p:cNvSpPr/>
          <p:nvPr/>
        </p:nvSpPr>
        <p:spPr>
          <a:xfrm>
            <a:off x="4238244" y="32580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20" name="Shape 15"/>
          <p:cNvSpPr/>
          <p:nvPr/>
        </p:nvSpPr>
        <p:spPr>
          <a:xfrm>
            <a:off x="8257946" y="32580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21" name="Text 16"/>
          <p:cNvSpPr txBox="1"/>
          <p:nvPr/>
        </p:nvSpPr>
        <p:spPr>
          <a:xfrm>
            <a:off x="8257946" y="1524305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编排与治理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8257946" y="1886407"/>
            <a:ext cx="33247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跨部门编排与治理系统，负责智能体间的协调配合，确保工作流顺畅，同时维护合规与风控标准</a:t>
            </a:r>
            <a:endParaRPr lang="en-US" sz="120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-760" r="-760" t="0" b="0"/>
          <a:stretch/>
        </p:blipFill>
        <p:spPr>
          <a:xfrm>
            <a:off x="4390949" y="3400654"/>
            <a:ext cx="152705" cy="171907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4238244" y="3895344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企业记忆与数据底座</a:t>
            </a:r>
            <a:endParaRPr lang="en-US" sz="1300" dirty="0"/>
          </a:p>
        </p:txBody>
      </p:sp>
      <p:sp>
        <p:nvSpPr>
          <p:cNvPr id="25" name="Text 19"/>
          <p:cNvSpPr txBox="1"/>
          <p:nvPr/>
        </p:nvSpPr>
        <p:spPr>
          <a:xfrm>
            <a:off x="4238244" y="4257446"/>
            <a:ext cx="3324758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企业记忆与数据底座，构建统一知识库、数据中台和决策支持系统，实现智能体间的数据共享与知识协同</a:t>
            </a:r>
            <a:endParaRPr lang="en-US" sz="120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401507" y="3400654"/>
            <a:ext cx="171907" cy="171907"/>
          </a:xfrm>
          <a:prstGeom prst="rect">
            <a:avLst/>
          </a:prstGeom>
        </p:spPr>
      </p:pic>
      <p:sp>
        <p:nvSpPr>
          <p:cNvPr id="27" name="Text 20"/>
          <p:cNvSpPr txBox="1"/>
          <p:nvPr/>
        </p:nvSpPr>
        <p:spPr>
          <a:xfrm>
            <a:off x="8257946" y="4257446"/>
            <a:ext cx="3324758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集中自治化任务编排，实现企业级流程自动化与自治决策，将碎片化Agent系统整合为有机协作的整体</a:t>
            </a:r>
            <a:endParaRPr lang="en-US" sz="1200" dirty="0"/>
          </a:p>
        </p:txBody>
      </p:sp>
      <p:sp>
        <p:nvSpPr>
          <p:cNvPr id="28" name="Shape 21"/>
          <p:cNvSpPr/>
          <p:nvPr/>
        </p:nvSpPr>
        <p:spPr>
          <a:xfrm>
            <a:off x="4000500" y="5447995"/>
            <a:ext cx="7810805" cy="685800"/>
          </a:xfrm>
          <a:prstGeom prst="rect">
            <a:avLst/>
          </a:prstGeom>
          <a:solidFill>
            <a:srgbClr val="F0F4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9" name="Shape 22"/>
          <p:cNvSpPr/>
          <p:nvPr/>
        </p:nvSpPr>
        <p:spPr>
          <a:xfrm>
            <a:off x="4000500" y="5447995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0" name="Text 23"/>
          <p:cNvSpPr txBox="1"/>
          <p:nvPr/>
        </p:nvSpPr>
        <p:spPr>
          <a:xfrm>
            <a:off x="4190695" y="5600700"/>
            <a:ext cx="75684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进阶路径： 企业通常从单点部署智能体开始，逐步构建跨部门协同能力，最终实现企业级的自治运营系统。随着系统成熟度提升，人类角色将从执行者转变为战略指导者。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page.gensparksite.com/v1/base64_upload/82860e3aa3d77c8bbda1ea3c04f53606">    </p:cNvPr>
          <p:cNvPicPr>
            <a:picLocks noChangeAspect="1"/>
          </p:cNvPicPr>
          <p:nvPr/>
        </p:nvPicPr>
        <p:blipFill>
          <a:blip r:embed="rId1"/>
          <a:srcRect l="1" r="1" t="0" b="0"/>
          <a:stretch/>
        </p:blipFill>
        <p:spPr>
          <a:xfrm>
            <a:off x="0" y="0"/>
            <a:ext cx="12191695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4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5" name="Text 2"/>
          <p:cNvSpPr txBox="1"/>
          <p:nvPr/>
        </p:nvSpPr>
        <p:spPr>
          <a:xfrm>
            <a:off x="381305" y="225948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支撑层详解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381305" y="2611526"/>
            <a:ext cx="2734056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Enablement Layer（一）：人+Agent赋能</a:t>
            </a:r>
            <a:endParaRPr lang="en-US" sz="2700" dirty="0"/>
          </a:p>
        </p:txBody>
      </p:sp>
      <p:sp>
        <p:nvSpPr>
          <p:cNvPr id="7" name="Text 4"/>
          <p:cNvSpPr txBox="1"/>
          <p:nvPr/>
        </p:nvSpPr>
        <p:spPr>
          <a:xfrm>
            <a:off x="381305" y="425561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构建高效人机协作新范式，实现决策与执行双层优化</a:t>
            </a:r>
            <a:endParaRPr lang="en-US" sz="1200" dirty="0"/>
          </a:p>
        </p:txBody>
      </p:sp>
      <p:sp>
        <p:nvSpPr>
          <p:cNvPr id="8" name="Shape 5"/>
          <p:cNvSpPr/>
          <p:nvPr/>
        </p:nvSpPr>
        <p:spPr>
          <a:xfrm>
            <a:off x="4000500" y="647395"/>
            <a:ext cx="3752698" cy="1638605"/>
          </a:xfrm>
          <a:prstGeom prst="roundRect">
            <a:avLst>
              <a:gd name="adj" fmla="val 259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43" b="-43"/>
          <a:stretch/>
        </p:blipFill>
        <p:spPr>
          <a:xfrm>
            <a:off x="4162349" y="847649"/>
            <a:ext cx="133502" cy="152705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8062265" y="647395"/>
            <a:ext cx="3752698" cy="1638605"/>
          </a:xfrm>
          <a:prstGeom prst="roundRect">
            <a:avLst>
              <a:gd name="adj" fmla="val 259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1" name="Text 7"/>
          <p:cNvSpPr txBox="1"/>
          <p:nvPr/>
        </p:nvSpPr>
        <p:spPr>
          <a:xfrm>
            <a:off x="4390949" y="809244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人类角色（AI Native）</a:t>
            </a:r>
            <a:endParaRPr lang="en-US" sz="1200" dirty="0"/>
          </a:p>
        </p:txBody>
      </p:sp>
      <p:sp>
        <p:nvSpPr>
          <p:cNvPr id="12" name="Text 8"/>
          <p:cNvSpPr txBox="1"/>
          <p:nvPr/>
        </p:nvSpPr>
        <p:spPr>
          <a:xfrm>
            <a:off x="8509406" y="809244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Agent角色</a:t>
            </a:r>
            <a:endParaRPr lang="en-US" sz="1200" dirty="0"/>
          </a:p>
        </p:txBody>
      </p:sp>
      <p:sp>
        <p:nvSpPr>
          <p:cNvPr id="13" name="Text 9"/>
          <p:cNvSpPr txBox="1"/>
          <p:nvPr/>
        </p:nvSpPr>
        <p:spPr>
          <a:xfrm>
            <a:off x="4352544" y="1143000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擅长大模型应用 - 精通提示工程与AI工具链</a:t>
            </a:r>
            <a:endParaRPr lang="en-US" sz="1000" dirty="0"/>
          </a:p>
        </p:txBody>
      </p:sp>
      <p:sp>
        <p:nvSpPr>
          <p:cNvPr id="14" name="Text 10"/>
          <p:cNvSpPr txBox="1"/>
          <p:nvPr/>
        </p:nvSpPr>
        <p:spPr>
          <a:xfrm>
            <a:off x="4352544" y="1410005"/>
            <a:ext cx="26151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智能体协作专家 - 编排Agent团队与工作流</a:t>
            </a:r>
            <a:endParaRPr lang="en-US" sz="1000" dirty="0"/>
          </a:p>
        </p:txBody>
      </p:sp>
      <p:sp>
        <p:nvSpPr>
          <p:cNvPr id="15" name="Text 11"/>
          <p:cNvSpPr txBox="1"/>
          <p:nvPr/>
        </p:nvSpPr>
        <p:spPr>
          <a:xfrm>
            <a:off x="4352544" y="1676095"/>
            <a:ext cx="23765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战略与创意引导 - 设定方向与创新边界</a:t>
            </a:r>
            <a:endParaRPr lang="en-US" sz="1000" dirty="0"/>
          </a:p>
        </p:txBody>
      </p:sp>
      <p:sp>
        <p:nvSpPr>
          <p:cNvPr id="16" name="Text 12"/>
          <p:cNvSpPr txBox="1"/>
          <p:nvPr/>
        </p:nvSpPr>
        <p:spPr>
          <a:xfrm>
            <a:off x="4352544" y="1943100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合规与伦理把控 - 确保AI系统安全运行</a:t>
            </a:r>
            <a:endParaRPr lang="en-US" sz="10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80" b="-180"/>
          <a:stretch/>
        </p:blipFill>
        <p:spPr>
          <a:xfrm>
            <a:off x="8224114" y="847649"/>
            <a:ext cx="190195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8414309" y="1143000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自动化执行 - 处理重复性事务工作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8414309" y="1410005"/>
            <a:ext cx="2243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 - 处理海量数据并生成洞察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8414309" y="1676095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实时响应 - 全天候无中断运行服务</a:t>
            </a:r>
            <a:endParaRPr lang="en-US" sz="1000" dirty="0"/>
          </a:p>
        </p:txBody>
      </p:sp>
      <p:sp>
        <p:nvSpPr>
          <p:cNvPr id="21" name="Text 16"/>
          <p:cNvSpPr txBox="1"/>
          <p:nvPr/>
        </p:nvSpPr>
        <p:spPr>
          <a:xfrm>
            <a:off x="8414309" y="1943100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协同运营 - 跨系统协作与流程衔接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4000500" y="25722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-1064" r="-1064" t="0" b="0"/>
          <a:stretch/>
        </p:blipFill>
        <p:spPr>
          <a:xfrm>
            <a:off x="4119372" y="2714854"/>
            <a:ext cx="219456" cy="171907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4647895" y="2600554"/>
            <a:ext cx="13194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Agent管理系统</a:t>
            </a:r>
            <a:endParaRPr lang="en-US" sz="1300" dirty="0"/>
          </a:p>
        </p:txBody>
      </p:sp>
      <p:sp>
        <p:nvSpPr>
          <p:cNvPr id="25" name="Text 19"/>
          <p:cNvSpPr txBox="1"/>
          <p:nvPr/>
        </p:nvSpPr>
        <p:spPr>
          <a:xfrm>
            <a:off x="4647895" y="2600554"/>
            <a:ext cx="728228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是连接人类与智能体的核心枢纽，提供开发、部署、监控和治理Agent的统一平台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4000500" y="3333902"/>
            <a:ext cx="20391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智能体产品研发与业务系统</a:t>
            </a:r>
            <a:endParaRPr lang="en-US" sz="1200" dirty="0"/>
          </a:p>
        </p:txBody>
      </p:sp>
      <p:sp>
        <p:nvSpPr>
          <p:cNvPr id="27" name="Shape 21"/>
          <p:cNvSpPr/>
          <p:nvPr/>
        </p:nvSpPr>
        <p:spPr>
          <a:xfrm>
            <a:off x="4000500" y="3696005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rcRect l="-1507" r="-1507" t="0" b="0"/>
          <a:stretch/>
        </p:blipFill>
        <p:spPr>
          <a:xfrm>
            <a:off x="4123944" y="3853282"/>
            <a:ext cx="171907" cy="133502"/>
          </a:xfrm>
          <a:prstGeom prst="rect">
            <a:avLst/>
          </a:prstGeom>
        </p:spPr>
      </p:pic>
      <p:sp>
        <p:nvSpPr>
          <p:cNvPr id="29" name="Shape 22"/>
          <p:cNvSpPr/>
          <p:nvPr/>
        </p:nvSpPr>
        <p:spPr>
          <a:xfrm>
            <a:off x="7981798" y="3696005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0" name="Shape 23"/>
          <p:cNvSpPr/>
          <p:nvPr/>
        </p:nvSpPr>
        <p:spPr>
          <a:xfrm>
            <a:off x="4000500" y="4505249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1" name="Text 24"/>
          <p:cNvSpPr txBox="1"/>
          <p:nvPr/>
        </p:nvSpPr>
        <p:spPr>
          <a:xfrm>
            <a:off x="4371746" y="3819449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产品研发Agent</a:t>
            </a:r>
            <a:endParaRPr lang="en-US" sz="1000" dirty="0"/>
          </a:p>
        </p:txBody>
      </p:sp>
      <p:sp>
        <p:nvSpPr>
          <p:cNvPr id="32" name="Text 25"/>
          <p:cNvSpPr txBox="1"/>
          <p:nvPr/>
        </p:nvSpPr>
        <p:spPr>
          <a:xfrm>
            <a:off x="8334756" y="4629607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运营管理Agent</a:t>
            </a:r>
            <a:endParaRPr lang="en-US" sz="1000" dirty="0"/>
          </a:p>
        </p:txBody>
      </p:sp>
      <p:sp>
        <p:nvSpPr>
          <p:cNvPr id="33" name="Text 26"/>
          <p:cNvSpPr txBox="1"/>
          <p:nvPr/>
        </p:nvSpPr>
        <p:spPr>
          <a:xfrm>
            <a:off x="4123944" y="4076395"/>
            <a:ext cx="3525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代码自动生成、测试、部署全流程智能助手，实现10倍开发效率提升</a:t>
            </a:r>
            <a:endParaRPr lang="en-US" sz="900" dirty="0"/>
          </a:p>
        </p:txBody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106156" y="3853282"/>
            <a:ext cx="133502" cy="133502"/>
          </a:xfrm>
          <a:prstGeom prst="rect">
            <a:avLst/>
          </a:prstGeom>
        </p:spPr>
      </p:pic>
      <p:sp>
        <p:nvSpPr>
          <p:cNvPr id="35" name="Shape 27"/>
          <p:cNvSpPr/>
          <p:nvPr/>
        </p:nvSpPr>
        <p:spPr>
          <a:xfrm>
            <a:off x="7981798" y="4505249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6" name="Text 28"/>
          <p:cNvSpPr txBox="1"/>
          <p:nvPr/>
        </p:nvSpPr>
        <p:spPr>
          <a:xfrm>
            <a:off x="8315554" y="381944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销售与营销Agent</a:t>
            </a:r>
            <a:endParaRPr lang="en-US" sz="1000" dirty="0"/>
          </a:p>
        </p:txBody>
      </p:sp>
      <p:sp>
        <p:nvSpPr>
          <p:cNvPr id="37" name="Text 29"/>
          <p:cNvSpPr txBox="1"/>
          <p:nvPr/>
        </p:nvSpPr>
        <p:spPr>
          <a:xfrm>
            <a:off x="8106156" y="4076395"/>
            <a:ext cx="3182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客户关系管理、个性化营销内容与需求预测的智能化运营系统</a:t>
            </a:r>
            <a:endParaRPr lang="en-US" sz="900" dirty="0"/>
          </a:p>
        </p:txBody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rcRect l="-1507" r="-1507" t="0" b="0"/>
          <a:stretch/>
        </p:blipFill>
        <p:spPr>
          <a:xfrm>
            <a:off x="4123944" y="4662526"/>
            <a:ext cx="171907" cy="133502"/>
          </a:xfrm>
          <a:prstGeom prst="rect">
            <a:avLst/>
          </a:prstGeom>
        </p:spPr>
      </p:pic>
      <p:sp>
        <p:nvSpPr>
          <p:cNvPr id="39" name="Text 30"/>
          <p:cNvSpPr txBox="1"/>
          <p:nvPr/>
        </p:nvSpPr>
        <p:spPr>
          <a:xfrm>
            <a:off x="4371746" y="4629607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客户服务Agent</a:t>
            </a:r>
            <a:endParaRPr lang="en-US" sz="1000" dirty="0"/>
          </a:p>
        </p:txBody>
      </p:sp>
      <p:sp>
        <p:nvSpPr>
          <p:cNvPr id="40" name="Text 31"/>
          <p:cNvSpPr txBox="1"/>
          <p:nvPr/>
        </p:nvSpPr>
        <p:spPr>
          <a:xfrm>
            <a:off x="4123944" y="4886554"/>
            <a:ext cx="33439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7×24小时多渠道智能客服与问题解决系统，实现自动化服务升级</a:t>
            </a:r>
            <a:endParaRPr lang="en-US" sz="900" dirty="0"/>
          </a:p>
        </p:txBody>
      </p:sp>
      <p:pic>
        <p:nvPicPr>
          <p:cNvPr id="41" name="Image 7" descr="preencoded.png">    </p:cNvPr>
          <p:cNvPicPr>
            <a:picLocks noChangeAspect="1"/>
          </p:cNvPicPr>
          <p:nvPr/>
        </p:nvPicPr>
        <p:blipFill>
          <a:blip r:embed="rId8"/>
          <a:srcRect l="-837" r="-837" t="0" b="0"/>
          <a:stretch/>
        </p:blipFill>
        <p:spPr>
          <a:xfrm>
            <a:off x="8106156" y="4662526"/>
            <a:ext cx="152705" cy="133502"/>
          </a:xfrm>
          <a:prstGeom prst="rect">
            <a:avLst/>
          </a:prstGeom>
        </p:spPr>
      </p:pic>
      <p:sp>
        <p:nvSpPr>
          <p:cNvPr id="42" name="Text 32"/>
          <p:cNvSpPr txBox="1"/>
          <p:nvPr/>
        </p:nvSpPr>
        <p:spPr>
          <a:xfrm>
            <a:off x="8106156" y="4886554"/>
            <a:ext cx="3296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供应链、库存与资源调度的自动化优化系统，提升整体运营效率</a:t>
            </a:r>
            <a:endParaRPr lang="en-US" sz="900" dirty="0"/>
          </a:p>
        </p:txBody>
      </p:sp>
      <p:sp>
        <p:nvSpPr>
          <p:cNvPr id="43" name="Shape 33"/>
          <p:cNvSpPr/>
          <p:nvPr/>
        </p:nvSpPr>
        <p:spPr>
          <a:xfrm>
            <a:off x="4000500" y="5352898"/>
            <a:ext cx="7810805" cy="705002"/>
          </a:xfrm>
          <a:prstGeom prst="roundRect">
            <a:avLst>
              <a:gd name="adj" fmla="val 14022"/>
            </a:avLst>
          </a:prstGeom>
          <a:solidFill>
            <a:srgbClr val="DBEAFE"/>
          </a:solidFill>
          <a:ln w="12700">
            <a:solidFill>
              <a:srgbClr val="BFDBFE"/>
            </a:solidFill>
            <a:prstDash val="solid"/>
          </a:ln>
        </p:spPr>
      </p:sp>
      <p:sp>
        <p:nvSpPr>
          <p:cNvPr id="44" name="Text 34"/>
          <p:cNvSpPr txBox="1"/>
          <p:nvPr/>
        </p:nvSpPr>
        <p:spPr>
          <a:xfrm>
            <a:off x="4162349" y="5514746"/>
            <a:ext cx="75867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关键转变： 成功的智能体企业构建全业务环节的智能体系统，由AI Native人才引导，将人类从执行者转变为战略规划与创新的推动者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2025-10-02T09:08:15Z</dcterms:created>
  <dcterms:modified xsi:type="dcterms:W3CDTF">2025-10-02T09:08:15Z</dcterms:modified>
</cp:coreProperties>
</file>