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notesMasterIdLst>
    <p:notesMasterId r:id="rId4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slideLayout" Target="../slideLayouts/slideLayout1.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slideLayout" Target="../slideLayouts/slideLayout1.xml"/><Relationship Id="rId6"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image" Target="../media/image-17-8.png"/><Relationship Id="rId9" Type="http://schemas.openxmlformats.org/officeDocument/2006/relationships/image" Target="../media/image-17-9.png"/><Relationship Id="rId10" Type="http://schemas.openxmlformats.org/officeDocument/2006/relationships/image" Target="../media/image-17-10.png"/><Relationship Id="rId11" Type="http://schemas.openxmlformats.org/officeDocument/2006/relationships/slideLayout" Target="../slideLayouts/slideLayout1.xml"/><Relationship Id="rId1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image" Target="../media/image-19-8.png"/><Relationship Id="rId9" Type="http://schemas.openxmlformats.org/officeDocument/2006/relationships/slideLayout" Target="../slideLayouts/slideLayout1.xml"/><Relationship Id="rId10"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slideLayout" Target="../slideLayouts/slideLayout1.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slideLayout" Target="../slideLayouts/slideLayout1.xml"/><Relationship Id="rId5"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slideLayout" Target="../slideLayouts/slideLayout1.xml"/><Relationship Id="rId6"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slideLayout" Target="../slideLayouts/slideLayout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slideLayout" Target="../slideLayouts/slideLayout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slideLayout" Target="../slideLayouts/slideLayout1.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image" Target="../media/image-27-7.png"/><Relationship Id="rId8" Type="http://schemas.openxmlformats.org/officeDocument/2006/relationships/slideLayout" Target="../slideLayouts/slideLayout1.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slideLayout" Target="../slideLayouts/slideLayout1.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slideLayout" Target="../slideLayouts/slideLayout1.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image" Target="../media/image-31-3.png"/><Relationship Id="rId4" Type="http://schemas.openxmlformats.org/officeDocument/2006/relationships/image" Target="../media/image-31-4.png"/><Relationship Id="rId5" Type="http://schemas.openxmlformats.org/officeDocument/2006/relationships/image" Target="../media/image-31-5.png"/><Relationship Id="rId6" Type="http://schemas.openxmlformats.org/officeDocument/2006/relationships/image" Target="../media/image-31-6.png"/><Relationship Id="rId7" Type="http://schemas.openxmlformats.org/officeDocument/2006/relationships/image" Target="../media/image-31-7.png"/><Relationship Id="rId8" Type="http://schemas.openxmlformats.org/officeDocument/2006/relationships/image" Target="../media/image-31-8.png"/><Relationship Id="rId9" Type="http://schemas.openxmlformats.org/officeDocument/2006/relationships/slideLayout" Target="../slideLayouts/slideLayout1.xml"/><Relationship Id="rId10"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slideLayout" Target="../slideLayouts/slideLayout1.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slideLayout" Target="../slideLayouts/slideLayout1.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image" Target="../media/image-35-5.png"/><Relationship Id="rId6" Type="http://schemas.openxmlformats.org/officeDocument/2006/relationships/image" Target="../media/image-35-6.png"/><Relationship Id="rId7" Type="http://schemas.openxmlformats.org/officeDocument/2006/relationships/image" Target="../media/image-35-7.png"/><Relationship Id="rId8" Type="http://schemas.openxmlformats.org/officeDocument/2006/relationships/image" Target="../media/image-35-8.png"/><Relationship Id="rId9" Type="http://schemas.openxmlformats.org/officeDocument/2006/relationships/image" Target="../media/image-35-9.png"/><Relationship Id="rId10" Type="http://schemas.openxmlformats.org/officeDocument/2006/relationships/image" Target="../media/image-35-10.png"/><Relationship Id="rId11" Type="http://schemas.openxmlformats.org/officeDocument/2006/relationships/image" Target="../media/image-35-11.png"/><Relationship Id="rId12" Type="http://schemas.openxmlformats.org/officeDocument/2006/relationships/image" Target="../media/image-35-12.png"/><Relationship Id="rId13" Type="http://schemas.openxmlformats.org/officeDocument/2006/relationships/slideLayout" Target="../slideLayouts/slideLayout1.xml"/><Relationship Id="rId1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slideLayout" Target="../slideLayouts/slideLayout1.xml"/><Relationship Id="rId5"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slideLayout" Target="../slideLayouts/slideLayout1.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slideLayout" Target="../slideLayouts/slideLayout1.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slideLayout" Target="../slideLayouts/slideLayout1.xml"/><Relationship Id="rId6"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slideLayout" Target="../slideLayouts/slideLayout1.xml"/><Relationship Id="rId9"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slideLayout" Target="../slideLayouts/slideLayout1.xml"/><Relationship Id="rId6"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9FAFB"/>
          </a:solidFill>
          <a:ln/>
        </p:spPr>
      </p:sp>
      <p:sp>
        <p:nvSpPr>
          <p:cNvPr id="3" name="Shape 1"/>
          <p:cNvSpPr/>
          <p:nvPr/>
        </p:nvSpPr>
        <p:spPr>
          <a:xfrm>
            <a:off x="-1904695" y="-952805"/>
            <a:ext cx="3810305" cy="3810305"/>
          </a:xfrm>
          <a:prstGeom prst="ellipse">
            <a:avLst/>
          </a:prstGeom>
          <a:solidFill>
            <a:srgbClr val="3B82F6">
              <a:alpha val="8000"/>
            </a:srgbClr>
          </a:solidFill>
          <a:ln/>
        </p:spPr>
      </p:sp>
      <p:sp>
        <p:nvSpPr>
          <p:cNvPr id="4" name="Shape 2"/>
          <p:cNvSpPr/>
          <p:nvPr/>
        </p:nvSpPr>
        <p:spPr>
          <a:xfrm>
            <a:off x="10287000" y="4953305"/>
            <a:ext cx="2857500" cy="2857500"/>
          </a:xfrm>
          <a:prstGeom prst="ellipse">
            <a:avLst/>
          </a:prstGeom>
          <a:solidFill>
            <a:srgbClr val="3B82F6">
              <a:alpha val="8000"/>
            </a:srgbClr>
          </a:solidFill>
          <a:ln/>
        </p:spPr>
      </p:sp>
      <p:sp>
        <p:nvSpPr>
          <p:cNvPr id="5" name="Shape 3"/>
          <p:cNvSpPr/>
          <p:nvPr/>
        </p:nvSpPr>
        <p:spPr>
          <a:xfrm>
            <a:off x="1904695" y="1429207"/>
            <a:ext cx="95098" cy="95098"/>
          </a:xfrm>
          <a:prstGeom prst="ellipse">
            <a:avLst/>
          </a:prstGeom>
          <a:solidFill>
            <a:srgbClr val="3B82F6"/>
          </a:solidFill>
          <a:ln/>
        </p:spPr>
      </p:sp>
      <p:sp>
        <p:nvSpPr>
          <p:cNvPr id="6" name="Shape 4"/>
          <p:cNvSpPr/>
          <p:nvPr/>
        </p:nvSpPr>
        <p:spPr>
          <a:xfrm>
            <a:off x="3333902" y="2095805"/>
            <a:ext cx="95098" cy="95098"/>
          </a:xfrm>
          <a:prstGeom prst="ellipse">
            <a:avLst/>
          </a:prstGeom>
          <a:solidFill>
            <a:srgbClr val="3B82F6"/>
          </a:solidFill>
          <a:ln/>
        </p:spPr>
      </p:sp>
      <p:sp>
        <p:nvSpPr>
          <p:cNvPr id="7" name="Shape 5"/>
          <p:cNvSpPr/>
          <p:nvPr/>
        </p:nvSpPr>
        <p:spPr>
          <a:xfrm>
            <a:off x="1714500" y="2857500"/>
            <a:ext cx="95098" cy="95098"/>
          </a:xfrm>
          <a:prstGeom prst="ellipse">
            <a:avLst/>
          </a:prstGeom>
          <a:solidFill>
            <a:srgbClr val="3B82F6"/>
          </a:solidFill>
          <a:ln/>
        </p:spPr>
      </p:sp>
      <p:sp>
        <p:nvSpPr>
          <p:cNvPr id="8" name="Shape 6"/>
          <p:cNvSpPr/>
          <p:nvPr/>
        </p:nvSpPr>
        <p:spPr>
          <a:xfrm>
            <a:off x="3047695" y="3810305"/>
            <a:ext cx="95098" cy="95098"/>
          </a:xfrm>
          <a:prstGeom prst="ellipse">
            <a:avLst/>
          </a:prstGeom>
          <a:solidFill>
            <a:srgbClr val="3B82F6"/>
          </a:solidFill>
          <a:ln/>
        </p:spPr>
      </p:sp>
      <p:sp>
        <p:nvSpPr>
          <p:cNvPr id="9" name="Shape 7"/>
          <p:cNvSpPr/>
          <p:nvPr/>
        </p:nvSpPr>
        <p:spPr>
          <a:xfrm>
            <a:off x="1928470" y="1661465"/>
            <a:ext cx="1429207" cy="19202"/>
          </a:xfrm>
          <a:prstGeom prst="rect">
            <a:avLst/>
          </a:prstGeom>
          <a:solidFill>
            <a:srgbClr val="3B82F6">
              <a:alpha val="30000"/>
            </a:srgbClr>
          </a:solidFill>
          <a:ln/>
        </p:spPr>
      </p:sp>
      <p:sp>
        <p:nvSpPr>
          <p:cNvPr id="10" name="Shape 8"/>
          <p:cNvSpPr/>
          <p:nvPr/>
        </p:nvSpPr>
        <p:spPr>
          <a:xfrm>
            <a:off x="2324405" y="2510028"/>
            <a:ext cx="1143000" cy="19202"/>
          </a:xfrm>
          <a:prstGeom prst="rect">
            <a:avLst/>
          </a:prstGeom>
          <a:solidFill>
            <a:srgbClr val="3B82F6">
              <a:alpha val="30000"/>
            </a:srgbClr>
          </a:solidFill>
          <a:ln/>
        </p:spPr>
      </p:sp>
      <p:sp>
        <p:nvSpPr>
          <p:cNvPr id="11" name="Shape 9"/>
          <p:cNvSpPr/>
          <p:nvPr/>
        </p:nvSpPr>
        <p:spPr>
          <a:xfrm>
            <a:off x="1567282" y="3376879"/>
            <a:ext cx="1333195" cy="19202"/>
          </a:xfrm>
          <a:prstGeom prst="rect">
            <a:avLst/>
          </a:prstGeom>
          <a:solidFill>
            <a:srgbClr val="3B82F6">
              <a:alpha val="30000"/>
            </a:srgbClr>
          </a:solidFill>
          <a:ln/>
        </p:spPr>
      </p:sp>
      <p:sp>
        <p:nvSpPr>
          <p:cNvPr id="12" name="Shape 10"/>
          <p:cNvSpPr/>
          <p:nvPr/>
        </p:nvSpPr>
        <p:spPr>
          <a:xfrm>
            <a:off x="914400" y="3457346"/>
            <a:ext cx="761695" cy="38405"/>
          </a:xfrm>
          <a:prstGeom prst="rect">
            <a:avLst/>
          </a:prstGeom>
          <a:solidFill>
            <a:srgbClr val="2563EB"/>
          </a:solidFill>
          <a:ln/>
        </p:spPr>
      </p:sp>
      <p:pic>
        <p:nvPicPr>
          <p:cNvPr id="13" name="Image 0" descr="preencoded.png">    </p:cNvPr>
          <p:cNvPicPr>
            <a:picLocks noChangeAspect="1"/>
          </p:cNvPicPr>
          <p:nvPr/>
        </p:nvPicPr>
        <p:blipFill>
          <a:blip r:embed="rId1"/>
          <a:srcRect l="0" r="0" t="-3" b="-3"/>
          <a:stretch/>
        </p:blipFill>
        <p:spPr>
          <a:xfrm>
            <a:off x="7524598" y="1333195"/>
            <a:ext cx="3333902" cy="2667305"/>
          </a:xfrm>
          <a:prstGeom prst="rect">
            <a:avLst/>
          </a:prstGeom>
        </p:spPr>
      </p:pic>
      <p:sp>
        <p:nvSpPr>
          <p:cNvPr id="14" name="Text 11"/>
          <p:cNvSpPr txBox="1"/>
          <p:nvPr/>
        </p:nvSpPr>
        <p:spPr>
          <a:xfrm>
            <a:off x="914400" y="2029054"/>
            <a:ext cx="50392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AI时代：</a:t>
            </a:r>
            <a:endParaRPr lang="en-US" sz="4500" dirty="0"/>
          </a:p>
        </p:txBody>
      </p:sp>
      <p:sp>
        <p:nvSpPr>
          <p:cNvPr id="15" name="Text 12"/>
          <p:cNvSpPr txBox="1"/>
          <p:nvPr/>
        </p:nvSpPr>
        <p:spPr>
          <a:xfrm>
            <a:off x="914400" y="2600554"/>
            <a:ext cx="5000854"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创业成功融资密码</a:t>
            </a:r>
            <a:endParaRPr lang="en-US" sz="4500" dirty="0"/>
          </a:p>
        </p:txBody>
      </p:sp>
      <p:sp>
        <p:nvSpPr>
          <p:cNvPr id="16" name="Text 13"/>
          <p:cNvSpPr txBox="1"/>
          <p:nvPr/>
        </p:nvSpPr>
        <p:spPr>
          <a:xfrm>
            <a:off x="914400" y="3771900"/>
            <a:ext cx="5629961" cy="648310"/>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掌握投资人思维，解码融资成功要素，突破Agentic AI赛道融资难关</a:t>
            </a:r>
            <a:endParaRPr lang="en-US" sz="1800" dirty="0"/>
          </a:p>
        </p:txBody>
      </p:sp>
      <p:sp>
        <p:nvSpPr>
          <p:cNvPr id="17" name="Text 14"/>
          <p:cNvSpPr txBox="1"/>
          <p:nvPr/>
        </p:nvSpPr>
        <p:spPr>
          <a:xfrm>
            <a:off x="1828800" y="6295644"/>
            <a:ext cx="31482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投资人真实视角 | 融资实战策略 | 创业者必备工具包</a:t>
            </a:r>
            <a:endParaRPr lang="en-US" sz="1000" dirty="0"/>
          </a:p>
        </p:txBody>
      </p:sp>
      <p:sp>
        <p:nvSpPr>
          <p:cNvPr id="18" name="Text 15"/>
          <p:cNvSpPr txBox="1"/>
          <p:nvPr/>
        </p:nvSpPr>
        <p:spPr>
          <a:xfrm>
            <a:off x="9029700" y="6295644"/>
            <a:ext cx="32625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39页核心实战内容 × 19页深度分析 × 全流程融资策略</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3" name="Text 0"/>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第三部分</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524805"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深入剖析VC基金投资Agentic AI项目的五大决策维度：市场、团队、产品、财务与风险</a:t>
            </a:r>
            <a:endParaRPr lang="en-US" sz="1500" dirty="0"/>
          </a:p>
        </p:txBody>
      </p:sp>
      <p:pic>
        <p:nvPicPr>
          <p:cNvPr id="6"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7" name="Text 3"/>
          <p:cNvSpPr txBox="1"/>
          <p:nvPr/>
        </p:nvSpPr>
        <p:spPr>
          <a:xfrm>
            <a:off x="5658307" y="2619756"/>
            <a:ext cx="18772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a:t>
            </a:r>
            <a:endParaRPr lang="en-US" sz="10500" dirty="0"/>
          </a:p>
        </p:txBody>
      </p:sp>
      <p:sp>
        <p:nvSpPr>
          <p:cNvPr id="8" name="Text 4"/>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投资决策逻辑框架</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133" r="-133" t="0" b="0"/>
          <a:stretch/>
        </p:blipFill>
        <p:spPr>
          <a:xfrm>
            <a:off x="1067105" y="2457907"/>
            <a:ext cx="171907" cy="228600"/>
          </a:xfrm>
          <a:prstGeom prst="rect">
            <a:avLst/>
          </a:prstGeom>
        </p:spPr>
      </p:pic>
      <p:sp>
        <p:nvSpPr>
          <p:cNvPr id="3" name="Text 0"/>
          <p:cNvSpPr txBox="1"/>
          <p:nvPr/>
        </p:nvSpPr>
        <p:spPr>
          <a:xfrm>
            <a:off x="13908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子模块一</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287061"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从创业者业务角度分析投资决策要素，解读市场机会、产品差异、团队价值与未来规划</a:t>
            </a:r>
            <a:endParaRPr lang="en-US" sz="1500" dirty="0"/>
          </a:p>
        </p:txBody>
      </p:sp>
      <p:pic>
        <p:nvPicPr>
          <p:cNvPr id="6" name="Image 1" descr="preencoded.png">    </p:cNvPr>
          <p:cNvPicPr>
            <a:picLocks noChangeAspect="1"/>
          </p:cNvPicPr>
          <p:nvPr/>
        </p:nvPicPr>
        <p:blipFill>
          <a:blip r:embed="rId2"/>
          <a:srcRect l="-13" r="-13" t="0" b="0"/>
          <a:stretch/>
        </p:blipFill>
        <p:spPr>
          <a:xfrm>
            <a:off x="9753905" y="4724705"/>
            <a:ext cx="1371600" cy="1218895"/>
          </a:xfrm>
          <a:prstGeom prst="rect">
            <a:avLst/>
          </a:prstGeom>
        </p:spPr>
      </p:pic>
      <p:sp>
        <p:nvSpPr>
          <p:cNvPr id="7" name="Text 3"/>
          <p:cNvSpPr txBox="1"/>
          <p:nvPr/>
        </p:nvSpPr>
        <p:spPr>
          <a:xfrm>
            <a:off x="5203850" y="2619756"/>
            <a:ext cx="2791663"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3.1</a:t>
            </a:r>
            <a:endParaRPr lang="en-US" sz="10500" dirty="0"/>
          </a:p>
        </p:txBody>
      </p:sp>
      <p:sp>
        <p:nvSpPr>
          <p:cNvPr id="8" name="Text 4"/>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业务视角决策逻辑</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1067105" y="609905"/>
            <a:ext cx="10058400" cy="1438351"/>
          </a:xfrm>
          <a:prstGeom prst="roundRect">
            <a:avLst>
              <a:gd name="adj" fmla="val 3368"/>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从投资人视角评估项目核心价值与风险，明确投资决策关键点</a:t>
            </a:r>
            <a:endParaRPr lang="en-US" sz="1200" dirty="0"/>
          </a:p>
        </p:txBody>
      </p:sp>
      <p:sp>
        <p:nvSpPr>
          <p:cNvPr id="5" name="Shape 3"/>
          <p:cNvSpPr/>
          <p:nvPr/>
        </p:nvSpPr>
        <p:spPr>
          <a:xfrm>
            <a:off x="1067105" y="2276856"/>
            <a:ext cx="10058400" cy="2324405"/>
          </a:xfrm>
          <a:prstGeom prst="roundRect">
            <a:avLst>
              <a:gd name="adj" fmla="val 1290"/>
            </a:avLst>
          </a:prstGeom>
          <a:solidFill>
            <a:srgbClr val="EFF6FF"/>
          </a:solidFill>
          <a:ln/>
        </p:spPr>
      </p:sp>
      <p:sp>
        <p:nvSpPr>
          <p:cNvPr id="6" name="Text 4"/>
          <p:cNvSpPr txBox="1"/>
          <p:nvPr/>
        </p:nvSpPr>
        <p:spPr>
          <a:xfrm>
            <a:off x="1257300" y="2305202"/>
            <a:ext cx="743407" cy="734263"/>
          </a:xfrm>
          <a:prstGeom prst="rect">
            <a:avLst/>
          </a:prstGeom>
          <a:noFill/>
          <a:ln/>
        </p:spPr>
        <p:txBody>
          <a:bodyPr wrap="square" lIns="0" tIns="0" rIns="0" bIns="0" rtlCol="0" anchor="ctr"/>
          <a:lstStyle/>
          <a:p>
            <a:pPr algn="l" indent="0" marL="0">
              <a:buNone/>
            </a:pPr>
            <a:r>
              <a:rPr lang="en-US" sz="4800" dirty="0">
                <a:solidFill>
                  <a:srgbClr val="2563EB">
                    <a:alpha val="10000"/>
                  </a:srgbClr>
                </a:solidFill>
                <a:latin typeface="Inter" pitchFamily="34" charset="0"/>
                <a:ea typeface="Inter" pitchFamily="34" charset="-122"/>
                <a:cs typeface="Inter" pitchFamily="34" charset="-120"/>
              </a:rPr>
              <a:t>"</a:t>
            </a:r>
            <a:endParaRPr lang="en-US" sz="4800" dirty="0"/>
          </a:p>
        </p:txBody>
      </p:sp>
      <p:sp>
        <p:nvSpPr>
          <p:cNvPr id="7" name="Shape 5"/>
          <p:cNvSpPr/>
          <p:nvPr/>
        </p:nvSpPr>
        <p:spPr>
          <a:xfrm>
            <a:off x="1067105" y="4905756"/>
            <a:ext cx="10058400" cy="1580998"/>
          </a:xfrm>
          <a:prstGeom prst="roundRect">
            <a:avLst>
              <a:gd name="adj" fmla="val 2787"/>
            </a:avLst>
          </a:prstGeom>
          <a:solidFill>
            <a:srgbClr val="FEE2E2">
              <a:alpha val="85000"/>
            </a:srgbClr>
          </a:solidFill>
          <a:ln w="12700">
            <a:solidFill>
              <a:srgbClr val="FECACA"/>
            </a:solidFill>
            <a:prstDash val="solid"/>
          </a:ln>
        </p:spPr>
      </p:sp>
      <p:pic>
        <p:nvPicPr>
          <p:cNvPr id="8" name="Image 0" descr="preencoded.png">    </p:cNvPr>
          <p:cNvPicPr>
            <a:picLocks noChangeAspect="1"/>
          </p:cNvPicPr>
          <p:nvPr/>
        </p:nvPicPr>
        <p:blipFill>
          <a:blip r:embed="rId1"/>
          <a:srcRect l="0" r="0" t="0" b="0"/>
          <a:stretch/>
        </p:blipFill>
        <p:spPr>
          <a:xfrm>
            <a:off x="1410005" y="5257800"/>
            <a:ext cx="190195" cy="190195"/>
          </a:xfrm>
          <a:prstGeom prst="rect">
            <a:avLst/>
          </a:prstGeom>
        </p:spPr>
      </p:pic>
      <p:sp>
        <p:nvSpPr>
          <p:cNvPr id="9" name="Text 6"/>
          <p:cNvSpPr txBox="1"/>
          <p:nvPr/>
        </p:nvSpPr>
        <p:spPr>
          <a:xfrm>
            <a:off x="1752905" y="5238598"/>
            <a:ext cx="2714854" cy="228600"/>
          </a:xfrm>
          <a:prstGeom prst="rect">
            <a:avLst/>
          </a:prstGeom>
          <a:noFill/>
          <a:ln/>
        </p:spPr>
        <p:txBody>
          <a:bodyPr wrap="square" lIns="0" tIns="0" rIns="0" bIns="0" rtlCol="0" anchor="ctr"/>
          <a:lstStyle/>
          <a:p>
            <a:pPr algn="l" indent="0" marL="0">
              <a:buNone/>
            </a:pPr>
            <a:r>
              <a:rPr lang="en-US" sz="1500" b="1" dirty="0">
                <a:solidFill>
                  <a:srgbClr val="991B1B"/>
                </a:solidFill>
                <a:latin typeface="Inter" pitchFamily="34" charset="0"/>
                <a:ea typeface="Inter" pitchFamily="34" charset="-122"/>
                <a:cs typeface="Inter" pitchFamily="34" charset="-120"/>
              </a:rPr>
              <a:t>风险评估与关键假设（1-2句）</a:t>
            </a:r>
            <a:endParaRPr lang="en-US" sz="1500" dirty="0"/>
          </a:p>
        </p:txBody>
      </p:sp>
      <p:sp>
        <p:nvSpPr>
          <p:cNvPr id="10" name="Text 7"/>
          <p:cNvSpPr txBox="1"/>
          <p:nvPr/>
        </p:nvSpPr>
        <p:spPr>
          <a:xfrm>
            <a:off x="1752905" y="5667451"/>
            <a:ext cx="9139428" cy="467258"/>
          </a:xfrm>
          <a:prstGeom prst="rect">
            <a:avLst/>
          </a:prstGeom>
          <a:noFill/>
          <a:ln/>
        </p:spPr>
        <p:txBody>
          <a:bodyPr wrap="square" lIns="0" tIns="0" rIns="0" bIns="0" rtlCol="0" anchor="ctr"/>
          <a:lstStyle/>
          <a:p>
            <a:pPr algn="l" indent="0" marL="0">
              <a:buNone/>
            </a:pPr>
            <a:r>
              <a:rPr lang="en-US" sz="1300" dirty="0">
                <a:solidFill>
                  <a:srgbClr val="7F1D1D"/>
                </a:solidFill>
                <a:latin typeface="Inter" pitchFamily="34" charset="0"/>
                <a:ea typeface="Inter" pitchFamily="34" charset="-122"/>
                <a:cs typeface="Inter" pitchFamily="34" charset="-120"/>
              </a:rPr>
              <a:t>最大风险在于大型科技公司可能在12-18个月内推出同类产品，项目能否在此之前建立足够市场份额和技术壁垒是投资决策的关键考量。</a:t>
            </a:r>
            <a:endParaRPr lang="en-US" sz="1300" dirty="0"/>
          </a:p>
        </p:txBody>
      </p:sp>
      <p:sp>
        <p:nvSpPr>
          <p:cNvPr id="11" name="Shape 8"/>
          <p:cNvSpPr/>
          <p:nvPr/>
        </p:nvSpPr>
        <p:spPr>
          <a:xfrm>
            <a:off x="1067105" y="6486754"/>
            <a:ext cx="10058400" cy="533095"/>
          </a:xfrm>
          <a:prstGeom prst="roundRect">
            <a:avLst>
              <a:gd name="adj" fmla="val 24504"/>
            </a:avLst>
          </a:prstGeom>
          <a:solidFill>
            <a:srgbClr val="FFFFFF">
              <a:alpha val="80000"/>
            </a:srgbClr>
          </a:solidFill>
          <a:ln/>
        </p:spPr>
      </p:sp>
      <p:pic>
        <p:nvPicPr>
          <p:cNvPr id="12" name="Image 1" descr="preencoded.png">    </p:cNvPr>
          <p:cNvPicPr>
            <a:picLocks noChangeAspect="1"/>
          </p:cNvPicPr>
          <p:nvPr/>
        </p:nvPicPr>
        <p:blipFill>
          <a:blip r:embed="rId2"/>
          <a:srcRect l="-2512" r="-2512" t="0" b="0"/>
          <a:stretch/>
        </p:blipFill>
        <p:spPr>
          <a:xfrm>
            <a:off x="1181405" y="6743700"/>
            <a:ext cx="105156" cy="133502"/>
          </a:xfrm>
          <a:prstGeom prst="rect">
            <a:avLst/>
          </a:prstGeom>
        </p:spPr>
      </p:pic>
      <p:sp>
        <p:nvSpPr>
          <p:cNvPr id="13" name="Text 9"/>
          <p:cNvSpPr txBox="1"/>
          <p:nvPr/>
        </p:nvSpPr>
        <p:spPr>
          <a:xfrm>
            <a:off x="1362456" y="6724498"/>
            <a:ext cx="57872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实战建议：投资决策通常在前5分钟形成初步印象，清晰有力的价值与风险评估是做出决策的基础</a:t>
            </a:r>
            <a:endParaRPr lang="en-US" sz="1000" dirty="0"/>
          </a:p>
        </p:txBody>
      </p:sp>
      <p:sp>
        <p:nvSpPr>
          <p:cNvPr id="14" name="Text 10"/>
          <p:cNvSpPr txBox="1"/>
          <p:nvPr/>
        </p:nvSpPr>
        <p:spPr>
          <a:xfrm>
            <a:off x="1218895" y="76169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投资决策要点总结</a:t>
            </a:r>
            <a:endParaRPr lang="en-US" sz="2200" dirty="0"/>
          </a:p>
        </p:txBody>
      </p:sp>
      <p:sp>
        <p:nvSpPr>
          <p:cNvPr id="15" name="Text 11"/>
          <p:cNvSpPr txBox="1"/>
          <p:nvPr/>
        </p:nvSpPr>
        <p:spPr>
          <a:xfrm>
            <a:off x="1600200" y="2600554"/>
            <a:ext cx="2553005"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核心价值评估（不超过3句）</a:t>
            </a:r>
            <a:endParaRPr lang="en-US" sz="1500" dirty="0"/>
          </a:p>
        </p:txBody>
      </p:sp>
      <p:sp>
        <p:nvSpPr>
          <p:cNvPr id="16" name="Text 12"/>
          <p:cNvSpPr txBox="1"/>
          <p:nvPr/>
        </p:nvSpPr>
        <p:spPr>
          <a:xfrm>
            <a:off x="1600200" y="3019349"/>
            <a:ext cx="8401507" cy="228600"/>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该项目的智能体平台通过专有大模型技术将企业客服响应速度提升10倍，同时降低60%运营成本。</a:t>
            </a:r>
            <a:endParaRPr lang="en-US" sz="1500" dirty="0"/>
          </a:p>
        </p:txBody>
      </p:sp>
      <p:sp>
        <p:nvSpPr>
          <p:cNvPr id="17" name="Text 13"/>
          <p:cNvSpPr txBox="1"/>
          <p:nvPr/>
        </p:nvSpPr>
        <p:spPr>
          <a:xfrm>
            <a:off x="1600200" y="3286354"/>
            <a:ext cx="7506310" cy="228600"/>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项目已获得三家世界500强企业付费试点，客户留存率达95%，且MRR环比增长40%。</a:t>
            </a:r>
            <a:endParaRPr lang="en-US" sz="1500" dirty="0"/>
          </a:p>
        </p:txBody>
      </p:sp>
      <p:sp>
        <p:nvSpPr>
          <p:cNvPr id="18" name="Text 14"/>
          <p:cNvSpPr txBox="1"/>
          <p:nvPr/>
        </p:nvSpPr>
        <p:spPr>
          <a:xfrm>
            <a:off x="1600200" y="3552444"/>
            <a:ext cx="9344254" cy="495605"/>
          </a:xfrm>
          <a:prstGeom prst="rect">
            <a:avLst/>
          </a:prstGeom>
          <a:noFill/>
          <a:ln/>
        </p:spPr>
        <p:txBody>
          <a:bodyPr wrap="square" lIns="0" tIns="0" rIns="0" bIns="0" rtlCol="0" anchor="ctr"/>
          <a:lstStyle/>
          <a:p>
            <a:pPr algn="l" indent="0" marL="0">
              <a:buNone/>
            </a:pPr>
            <a:r>
              <a:rPr lang="en-US" sz="1500" dirty="0">
                <a:solidFill>
                  <a:srgbClr val="1E3A8A"/>
                </a:solidFill>
                <a:latin typeface="Inter" pitchFamily="34" charset="0"/>
                <a:ea typeface="Inter" pitchFamily="34" charset="-122"/>
                <a:cs typeface="Inter" pitchFamily="34" charset="-120"/>
              </a:rPr>
              <a:t>团队由前谷歌AI研究员领衔，拥有智能体技术5项专利，在企业级AI应用市场有望3年内达到10亿美元年收入规模。</a:t>
            </a: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5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30202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投资人视角评估：市场价值与风险平衡分析</a:t>
            </a:r>
            <a:endParaRPr lang="en-US" sz="1200" dirty="0"/>
          </a:p>
        </p:txBody>
      </p:sp>
      <p:sp>
        <p:nvSpPr>
          <p:cNvPr id="5" name="Shape 3"/>
          <p:cNvSpPr/>
          <p:nvPr/>
        </p:nvSpPr>
        <p:spPr>
          <a:xfrm>
            <a:off x="1067105" y="2009851"/>
            <a:ext cx="4724705" cy="990295"/>
          </a:xfrm>
          <a:prstGeom prst="rect">
            <a:avLst/>
          </a:prstGeom>
          <a:solidFill>
            <a:srgbClr val="FFFFFF">
              <a:alpha val="85000"/>
            </a:srgbClr>
          </a:solidFill>
          <a:ln/>
        </p:spPr>
      </p:sp>
      <p:sp>
        <p:nvSpPr>
          <p:cNvPr id="6" name="Shape 4"/>
          <p:cNvSpPr/>
          <p:nvPr/>
        </p:nvSpPr>
        <p:spPr>
          <a:xfrm>
            <a:off x="1067105" y="2009851"/>
            <a:ext cx="28346" cy="990295"/>
          </a:xfrm>
          <a:prstGeom prst="rect">
            <a:avLst/>
          </a:prstGeom>
          <a:solidFill>
            <a:srgbClr val="2563EB"/>
          </a:solidFill>
          <a:ln/>
        </p:spPr>
      </p:sp>
      <p:sp>
        <p:nvSpPr>
          <p:cNvPr id="7" name="Shape 5"/>
          <p:cNvSpPr/>
          <p:nvPr/>
        </p:nvSpPr>
        <p:spPr>
          <a:xfrm>
            <a:off x="1067105" y="3152851"/>
            <a:ext cx="4724705" cy="1181405"/>
          </a:xfrm>
          <a:prstGeom prst="rect">
            <a:avLst/>
          </a:prstGeom>
          <a:solidFill>
            <a:srgbClr val="FFFFFF">
              <a:alpha val="85000"/>
            </a:srgbClr>
          </a:solidFill>
          <a:ln/>
        </p:spPr>
      </p:sp>
      <p:sp>
        <p:nvSpPr>
          <p:cNvPr id="8" name="Shape 6"/>
          <p:cNvSpPr/>
          <p:nvPr/>
        </p:nvSpPr>
        <p:spPr>
          <a:xfrm>
            <a:off x="1067105" y="3152851"/>
            <a:ext cx="28346" cy="1181405"/>
          </a:xfrm>
          <a:prstGeom prst="rect">
            <a:avLst/>
          </a:prstGeom>
          <a:solidFill>
            <a:srgbClr val="2563EB"/>
          </a:solidFill>
          <a:ln/>
        </p:spPr>
      </p:sp>
      <p:sp>
        <p:nvSpPr>
          <p:cNvPr id="9" name="Shape 7"/>
          <p:cNvSpPr/>
          <p:nvPr/>
        </p:nvSpPr>
        <p:spPr>
          <a:xfrm>
            <a:off x="1067105" y="4486046"/>
            <a:ext cx="4724705" cy="990295"/>
          </a:xfrm>
          <a:prstGeom prst="rect">
            <a:avLst/>
          </a:prstGeom>
          <a:solidFill>
            <a:srgbClr val="FFFFFF">
              <a:alpha val="85000"/>
            </a:srgbClr>
          </a:solidFill>
          <a:ln/>
        </p:spPr>
      </p:sp>
      <p:sp>
        <p:nvSpPr>
          <p:cNvPr id="10" name="Shape 8"/>
          <p:cNvSpPr/>
          <p:nvPr/>
        </p:nvSpPr>
        <p:spPr>
          <a:xfrm>
            <a:off x="1067105" y="4486046"/>
            <a:ext cx="28346" cy="990295"/>
          </a:xfrm>
          <a:prstGeom prst="rect">
            <a:avLst/>
          </a:prstGeom>
          <a:solidFill>
            <a:srgbClr val="2563EB"/>
          </a:solidFill>
          <a:ln/>
        </p:spPr>
      </p:sp>
      <p:sp>
        <p:nvSpPr>
          <p:cNvPr id="11" name="Text 9"/>
          <p:cNvSpPr txBox="1"/>
          <p:nvPr/>
        </p:nvSpPr>
        <p:spPr>
          <a:xfrm>
            <a:off x="1209751" y="21049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目标市场评估要点</a:t>
            </a:r>
            <a:endParaRPr lang="en-US" sz="1200" dirty="0"/>
          </a:p>
        </p:txBody>
      </p:sp>
      <p:sp>
        <p:nvSpPr>
          <p:cNvPr id="12" name="Text 10"/>
          <p:cNvSpPr txBox="1"/>
          <p:nvPr/>
        </p:nvSpPr>
        <p:spPr>
          <a:xfrm>
            <a:off x="1209751" y="32479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未解决问题与需求验证</a:t>
            </a:r>
            <a:endParaRPr lang="en-US" sz="1200" dirty="0"/>
          </a:p>
        </p:txBody>
      </p:sp>
      <p:sp>
        <p:nvSpPr>
          <p:cNvPr id="13" name="Text 11"/>
          <p:cNvSpPr txBox="1"/>
          <p:nvPr/>
        </p:nvSpPr>
        <p:spPr>
          <a:xfrm>
            <a:off x="1209751" y="458114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市场差异化可持续性</a:t>
            </a:r>
            <a:endParaRPr lang="en-US" sz="1200" dirty="0"/>
          </a:p>
        </p:txBody>
      </p:sp>
      <p:sp>
        <p:nvSpPr>
          <p:cNvPr id="14" name="Text 12"/>
          <p:cNvSpPr txBox="1"/>
          <p:nvPr/>
        </p:nvSpPr>
        <p:spPr>
          <a:xfrm>
            <a:off x="1209751" y="2361895"/>
            <a:ext cx="4491533"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该项目目标市场定义是否足够清晰？市场数据佐证是否可信？Agentic AI核心市场2024年5.7-59亿美元，2030年预计超470亿美元的增长预期是否有过度乐观因素？应考察项目能否切实获取该增量市场的份额。</a:t>
            </a:r>
            <a:endParaRPr lang="en-US" sz="1000" dirty="0"/>
          </a:p>
        </p:txBody>
      </p:sp>
      <p:sp>
        <p:nvSpPr>
          <p:cNvPr id="15" name="Text 13"/>
          <p:cNvSpPr txBox="1"/>
          <p:nvPr/>
        </p:nvSpPr>
        <p:spPr>
          <a:xfrm>
            <a:off x="1209751" y="3504895"/>
            <a:ext cx="4500677" cy="7342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所针对的痛点是否为刚需？现有解决方案的不足是否确实存在且无法短期改进？需要验证项目的用户调研是否系统性进行，样本是否具有代表性，而非仅凭创始团队主观判断。如：当前AI体验碎片化问题是否得到目标用户确认。</a:t>
            </a:r>
            <a:endParaRPr lang="en-US" sz="1000" dirty="0"/>
          </a:p>
        </p:txBody>
      </p:sp>
      <p:sp>
        <p:nvSpPr>
          <p:cNvPr id="16" name="Text 14"/>
          <p:cNvSpPr txBox="1"/>
          <p:nvPr/>
        </p:nvSpPr>
        <p:spPr>
          <a:xfrm>
            <a:off x="1209751" y="4839005"/>
            <a:ext cx="4500677" cy="543154"/>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在市场中的差异化定位是否足够独特且难以复制？需评估其竞争优势的可持续性，以及是否能构建足够的护城河。特别要分析项目在ToB或ToC领域的专注度，避免战线过长导致资源分散和核心竞争力不足的风险。</a:t>
            </a:r>
            <a:endParaRPr lang="en-US" sz="1000" dirty="0"/>
          </a:p>
        </p:txBody>
      </p:sp>
      <p:sp>
        <p:nvSpPr>
          <p:cNvPr id="17" name="Shape 15"/>
          <p:cNvSpPr/>
          <p:nvPr/>
        </p:nvSpPr>
        <p:spPr>
          <a:xfrm>
            <a:off x="6248095" y="2009851"/>
            <a:ext cx="4876495" cy="2495398"/>
          </a:xfrm>
          <a:prstGeom prst="roundRect">
            <a:avLst>
              <a:gd name="adj" fmla="val 1119"/>
            </a:avLst>
          </a:prstGeom>
          <a:solidFill>
            <a:srgbClr val="FEF2F2"/>
          </a:solidFill>
          <a:ln w="12700">
            <a:solidFill>
              <a:srgbClr val="FEE2E2"/>
            </a:solidFill>
            <a:prstDash val="solid"/>
          </a:ln>
        </p:spPr>
      </p:sp>
      <p:pic>
        <p:nvPicPr>
          <p:cNvPr id="18" name="Image 0" descr="preencoded.png">    </p:cNvPr>
          <p:cNvPicPr>
            <a:picLocks noChangeAspect="1"/>
          </p:cNvPicPr>
          <p:nvPr/>
        </p:nvPicPr>
        <p:blipFill>
          <a:blip r:embed="rId1"/>
          <a:srcRect l="0" r="0" t="0" b="0"/>
          <a:stretch/>
        </p:blipFill>
        <p:spPr>
          <a:xfrm>
            <a:off x="6448349" y="2229307"/>
            <a:ext cx="190195" cy="190195"/>
          </a:xfrm>
          <a:prstGeom prst="rect">
            <a:avLst/>
          </a:prstGeom>
        </p:spPr>
      </p:pic>
      <p:sp>
        <p:nvSpPr>
          <p:cNvPr id="19" name="Text 16"/>
          <p:cNvSpPr txBox="1"/>
          <p:nvPr/>
        </p:nvSpPr>
        <p:spPr>
          <a:xfrm>
            <a:off x="6752844" y="2229307"/>
            <a:ext cx="1038758"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市场风险评估</a:t>
            </a:r>
            <a:endParaRPr lang="en-US" sz="1200" dirty="0"/>
          </a:p>
        </p:txBody>
      </p:sp>
      <p:sp>
        <p:nvSpPr>
          <p:cNvPr id="20" name="Text 17"/>
          <p:cNvSpPr txBox="1"/>
          <p:nvPr/>
        </p:nvSpPr>
        <p:spPr>
          <a:xfrm>
            <a:off x="6676949" y="2562149"/>
            <a:ext cx="43196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技术依赖风险：项目是否过度依赖特定大模型或API？供应商政策变化可能导致成本结构或功能可用性突变</a:t>
            </a:r>
            <a:endParaRPr lang="en-US" sz="1000" dirty="0"/>
          </a:p>
        </p:txBody>
      </p:sp>
      <p:sp>
        <p:nvSpPr>
          <p:cNvPr id="21" name="Text 18"/>
          <p:cNvSpPr txBox="1"/>
          <p:nvPr/>
        </p:nvSpPr>
        <p:spPr>
          <a:xfrm>
            <a:off x="6676949" y="30193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竞争激烈程度：赛道热度是否已吸引过多玩家？大厂是否已明确进入该领域？</a:t>
            </a:r>
            <a:endParaRPr lang="en-US" sz="1000" dirty="0"/>
          </a:p>
        </p:txBody>
      </p:sp>
      <p:sp>
        <p:nvSpPr>
          <p:cNvPr id="22" name="Text 19"/>
          <p:cNvSpPr txBox="1"/>
          <p:nvPr/>
        </p:nvSpPr>
        <p:spPr>
          <a:xfrm>
            <a:off x="6676949" y="34765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市场教育成本：目标用户接受智能体解决方案的成熟度如何？营销与市场教育成本是否被低估？</a:t>
            </a:r>
            <a:endParaRPr lang="en-US" sz="1000" dirty="0"/>
          </a:p>
        </p:txBody>
      </p:sp>
      <p:sp>
        <p:nvSpPr>
          <p:cNvPr id="23" name="Text 20"/>
          <p:cNvSpPr txBox="1"/>
          <p:nvPr/>
        </p:nvSpPr>
        <p:spPr>
          <a:xfrm>
            <a:off x="6676949" y="3933749"/>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政策与合规风险：项目是否涉及敏感数据、隐私或受监管行业？相关法规变化可能带来的影响</a:t>
            </a:r>
            <a:endParaRPr lang="en-US" sz="1000" dirty="0"/>
          </a:p>
        </p:txBody>
      </p:sp>
      <p:sp>
        <p:nvSpPr>
          <p:cNvPr id="24" name="Shape 21"/>
          <p:cNvSpPr/>
          <p:nvPr/>
        </p:nvSpPr>
        <p:spPr>
          <a:xfrm>
            <a:off x="6248095" y="4695444"/>
            <a:ext cx="4876495" cy="2038198"/>
          </a:xfrm>
          <a:prstGeom prst="roundRect">
            <a:avLst>
              <a:gd name="adj" fmla="val 1677"/>
            </a:avLst>
          </a:prstGeom>
          <a:solidFill>
            <a:srgbClr val="EFF6FF"/>
          </a:solidFill>
          <a:ln w="12700">
            <a:solidFill>
              <a:srgbClr val="DBEAFE"/>
            </a:solidFill>
            <a:prstDash val="solid"/>
          </a:ln>
        </p:spPr>
      </p:sp>
      <p:pic>
        <p:nvPicPr>
          <p:cNvPr id="25" name="Image 1" descr="preencoded.png">    </p:cNvPr>
          <p:cNvPicPr>
            <a:picLocks noChangeAspect="1"/>
          </p:cNvPicPr>
          <p:nvPr/>
        </p:nvPicPr>
        <p:blipFill>
          <a:blip r:embed="rId2"/>
          <a:srcRect l="0" r="0" t="0" b="0"/>
          <a:stretch/>
        </p:blipFill>
        <p:spPr>
          <a:xfrm>
            <a:off x="6448349" y="4914900"/>
            <a:ext cx="237744" cy="190195"/>
          </a:xfrm>
          <a:prstGeom prst="rect">
            <a:avLst/>
          </a:prstGeom>
        </p:spPr>
      </p:pic>
      <p:sp>
        <p:nvSpPr>
          <p:cNvPr id="26" name="Text 22"/>
          <p:cNvSpPr txBox="1"/>
          <p:nvPr/>
        </p:nvSpPr>
        <p:spPr>
          <a:xfrm>
            <a:off x="6801307" y="4914900"/>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投资决策考量</a:t>
            </a:r>
            <a:endParaRPr lang="en-US" sz="1200" dirty="0"/>
          </a:p>
        </p:txBody>
      </p:sp>
      <p:sp>
        <p:nvSpPr>
          <p:cNvPr id="27" name="Text 23"/>
          <p:cNvSpPr txBox="1"/>
          <p:nvPr/>
        </p:nvSpPr>
        <p:spPr>
          <a:xfrm>
            <a:off x="6448349" y="5248656"/>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评估该项目的市场切入策略时，应重点考察以下关键因素：</a:t>
            </a:r>
            <a:endParaRPr lang="en-US" sz="1000" dirty="0"/>
          </a:p>
        </p:txBody>
      </p:sp>
      <p:sp>
        <p:nvSpPr>
          <p:cNvPr id="28" name="Shape 24"/>
          <p:cNvSpPr/>
          <p:nvPr/>
        </p:nvSpPr>
        <p:spPr>
          <a:xfrm>
            <a:off x="6448349" y="5581498"/>
            <a:ext cx="114300" cy="114300"/>
          </a:xfrm>
          <a:prstGeom prst="roundRect">
            <a:avLst>
              <a:gd name="adj" fmla="val 800000"/>
            </a:avLst>
          </a:prstGeom>
          <a:solidFill>
            <a:srgbClr val="10B981"/>
          </a:solidFill>
          <a:ln/>
        </p:spPr>
      </p:sp>
      <p:sp>
        <p:nvSpPr>
          <p:cNvPr id="29" name="Shape 25"/>
          <p:cNvSpPr/>
          <p:nvPr/>
        </p:nvSpPr>
        <p:spPr>
          <a:xfrm>
            <a:off x="6448349" y="5848502"/>
            <a:ext cx="114300" cy="114300"/>
          </a:xfrm>
          <a:prstGeom prst="roundRect">
            <a:avLst>
              <a:gd name="adj" fmla="val 800000"/>
            </a:avLst>
          </a:prstGeom>
          <a:solidFill>
            <a:srgbClr val="10B981"/>
          </a:solidFill>
          <a:ln/>
        </p:spPr>
      </p:sp>
      <p:sp>
        <p:nvSpPr>
          <p:cNvPr id="30" name="Shape 26"/>
          <p:cNvSpPr/>
          <p:nvPr/>
        </p:nvSpPr>
        <p:spPr>
          <a:xfrm>
            <a:off x="6448349" y="6115507"/>
            <a:ext cx="114300" cy="114300"/>
          </a:xfrm>
          <a:prstGeom prst="roundRect">
            <a:avLst>
              <a:gd name="adj" fmla="val 800000"/>
            </a:avLst>
          </a:prstGeom>
          <a:solidFill>
            <a:srgbClr val="10B981"/>
          </a:solidFill>
          <a:ln/>
        </p:spPr>
      </p:sp>
      <p:sp>
        <p:nvSpPr>
          <p:cNvPr id="31" name="Shape 27"/>
          <p:cNvSpPr/>
          <p:nvPr/>
        </p:nvSpPr>
        <p:spPr>
          <a:xfrm>
            <a:off x="6448349" y="6381598"/>
            <a:ext cx="114300" cy="114300"/>
          </a:xfrm>
          <a:prstGeom prst="roundRect">
            <a:avLst>
              <a:gd name="adj" fmla="val 800000"/>
            </a:avLst>
          </a:prstGeom>
          <a:solidFill>
            <a:srgbClr val="10B981"/>
          </a:solidFill>
          <a:ln/>
        </p:spPr>
      </p:sp>
      <p:sp>
        <p:nvSpPr>
          <p:cNvPr id="32" name="Text 28"/>
          <p:cNvSpPr txBox="1"/>
          <p:nvPr/>
        </p:nvSpPr>
        <p:spPr>
          <a:xfrm>
            <a:off x="6638544" y="5553151"/>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市场问题的清晰度与紧迫性</a:t>
            </a:r>
            <a:endParaRPr lang="en-US" sz="1000" dirty="0"/>
          </a:p>
        </p:txBody>
      </p:sp>
      <p:sp>
        <p:nvSpPr>
          <p:cNvPr id="33" name="Text 29"/>
          <p:cNvSpPr txBox="1"/>
          <p:nvPr/>
        </p:nvSpPr>
        <p:spPr>
          <a:xfrm>
            <a:off x="6638544" y="5820156"/>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用户调研的广度与深度</a:t>
            </a:r>
            <a:endParaRPr lang="en-US" sz="1000" dirty="0"/>
          </a:p>
        </p:txBody>
      </p:sp>
      <p:sp>
        <p:nvSpPr>
          <p:cNvPr id="34" name="Text 30"/>
          <p:cNvSpPr txBox="1"/>
          <p:nvPr/>
        </p:nvSpPr>
        <p:spPr>
          <a:xfrm>
            <a:off x="6638544" y="60862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竞争格局中的差异化程度</a:t>
            </a:r>
            <a:endParaRPr lang="en-US" sz="1000" dirty="0"/>
          </a:p>
        </p:txBody>
      </p:sp>
      <p:sp>
        <p:nvSpPr>
          <p:cNvPr id="35" name="Text 31"/>
          <p:cNvSpPr txBox="1"/>
          <p:nvPr/>
        </p:nvSpPr>
        <p:spPr>
          <a:xfrm>
            <a:off x="6638544" y="6353251"/>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目标市场的财务回报潜力</a:t>
            </a:r>
            <a:endParaRPr lang="en-US" sz="1000" dirty="0"/>
          </a:p>
        </p:txBody>
      </p:sp>
      <p:sp>
        <p:nvSpPr>
          <p:cNvPr id="36" name="Shape 32"/>
          <p:cNvSpPr/>
          <p:nvPr/>
        </p:nvSpPr>
        <p:spPr>
          <a:xfrm>
            <a:off x="1067105" y="6734556"/>
            <a:ext cx="10058400" cy="647395"/>
          </a:xfrm>
          <a:prstGeom prst="roundRect">
            <a:avLst>
              <a:gd name="adj" fmla="val 16617"/>
            </a:avLst>
          </a:prstGeom>
          <a:solidFill>
            <a:srgbClr val="FFFFFF"/>
          </a:solidFill>
          <a:ln/>
        </p:spPr>
      </p:sp>
      <p:pic>
        <p:nvPicPr>
          <p:cNvPr id="37" name="Image 2" descr="preencoded.png">    </p:cNvPr>
          <p:cNvPicPr>
            <a:picLocks noChangeAspect="1"/>
          </p:cNvPicPr>
          <p:nvPr/>
        </p:nvPicPr>
        <p:blipFill>
          <a:blip r:embed="rId3"/>
          <a:srcRect l="-2512" r="-2512" t="0" b="0"/>
          <a:stretch/>
        </p:blipFill>
        <p:spPr>
          <a:xfrm>
            <a:off x="1181405" y="7010705"/>
            <a:ext cx="105156" cy="133502"/>
          </a:xfrm>
          <a:prstGeom prst="rect">
            <a:avLst/>
          </a:prstGeom>
        </p:spPr>
      </p:pic>
      <p:sp>
        <p:nvSpPr>
          <p:cNvPr id="38" name="Text 33"/>
          <p:cNvSpPr txBox="1"/>
          <p:nvPr/>
        </p:nvSpPr>
        <p:spPr>
          <a:xfrm>
            <a:off x="1362456" y="6896405"/>
            <a:ext cx="9701784"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投资决策洞察：市场机会与风险始终共存。优秀项目应展示对风险的清醒认知，而非仅强调乐观预期。风险的前瞻性识别与应对策略往往比纯粹的市场规模论证更能打动资深投资人。</a:t>
            </a:r>
            <a:endParaRPr lang="en-US" sz="1000" dirty="0"/>
          </a:p>
        </p:txBody>
      </p:sp>
      <p:sp>
        <p:nvSpPr>
          <p:cNvPr id="39" name="Text 34"/>
          <p:cNvSpPr txBox="1"/>
          <p:nvPr/>
        </p:nvSpPr>
        <p:spPr>
          <a:xfrm>
            <a:off x="1218895" y="761695"/>
            <a:ext cx="1929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市场机会分析</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AI项目产品体验评估框架与创新价值判断维度</a:t>
            </a:r>
            <a:endParaRPr lang="en-US" sz="1200" dirty="0"/>
          </a:p>
        </p:txBody>
      </p:sp>
      <p:sp>
        <p:nvSpPr>
          <p:cNvPr id="5" name="Shape 3"/>
          <p:cNvSpPr/>
          <p:nvPr/>
        </p:nvSpPr>
        <p:spPr>
          <a:xfrm>
            <a:off x="1067105" y="2048256"/>
            <a:ext cx="4724705" cy="952805"/>
          </a:xfrm>
          <a:prstGeom prst="roundRect">
            <a:avLst>
              <a:gd name="adj" fmla="val 7678"/>
            </a:avLst>
          </a:prstGeom>
          <a:solidFill>
            <a:srgbClr val="FFFFFF">
              <a:alpha val="80000"/>
            </a:srgbClr>
          </a:solidFill>
          <a:ln/>
        </p:spPr>
      </p:sp>
      <p:sp>
        <p:nvSpPr>
          <p:cNvPr id="6" name="Shape 4"/>
          <p:cNvSpPr/>
          <p:nvPr/>
        </p:nvSpPr>
        <p:spPr>
          <a:xfrm>
            <a:off x="1067105" y="2048256"/>
            <a:ext cx="28346" cy="952805"/>
          </a:xfrm>
          <a:prstGeom prst="rect">
            <a:avLst/>
          </a:prstGeom>
          <a:solidFill>
            <a:srgbClr val="2563EB"/>
          </a:solidFill>
          <a:ln/>
        </p:spPr>
      </p:sp>
      <p:sp>
        <p:nvSpPr>
          <p:cNvPr id="7" name="Shape 5"/>
          <p:cNvSpPr/>
          <p:nvPr/>
        </p:nvSpPr>
        <p:spPr>
          <a:xfrm>
            <a:off x="1067105" y="3152851"/>
            <a:ext cx="4724705" cy="952805"/>
          </a:xfrm>
          <a:prstGeom prst="roundRect">
            <a:avLst>
              <a:gd name="adj" fmla="val 7678"/>
            </a:avLst>
          </a:prstGeom>
          <a:solidFill>
            <a:srgbClr val="FFFFFF">
              <a:alpha val="80000"/>
            </a:srgbClr>
          </a:solidFill>
          <a:ln/>
        </p:spPr>
      </p:sp>
      <p:sp>
        <p:nvSpPr>
          <p:cNvPr id="8" name="Shape 6"/>
          <p:cNvSpPr/>
          <p:nvPr/>
        </p:nvSpPr>
        <p:spPr>
          <a:xfrm>
            <a:off x="1067105" y="3152851"/>
            <a:ext cx="28346" cy="952805"/>
          </a:xfrm>
          <a:prstGeom prst="rect">
            <a:avLst/>
          </a:prstGeom>
          <a:solidFill>
            <a:srgbClr val="2563EB"/>
          </a:solidFill>
          <a:ln/>
        </p:spPr>
      </p:sp>
      <p:sp>
        <p:nvSpPr>
          <p:cNvPr id="9" name="Shape 7"/>
          <p:cNvSpPr/>
          <p:nvPr/>
        </p:nvSpPr>
        <p:spPr>
          <a:xfrm>
            <a:off x="1067105" y="4257446"/>
            <a:ext cx="4724705" cy="952805"/>
          </a:xfrm>
          <a:prstGeom prst="roundRect">
            <a:avLst>
              <a:gd name="adj" fmla="val 7678"/>
            </a:avLst>
          </a:prstGeom>
          <a:solidFill>
            <a:srgbClr val="FFFFFF">
              <a:alpha val="80000"/>
            </a:srgbClr>
          </a:solidFill>
          <a:ln/>
        </p:spPr>
      </p:sp>
      <p:sp>
        <p:nvSpPr>
          <p:cNvPr id="10" name="Shape 8"/>
          <p:cNvSpPr/>
          <p:nvPr/>
        </p:nvSpPr>
        <p:spPr>
          <a:xfrm>
            <a:off x="1067105" y="4257446"/>
            <a:ext cx="28346" cy="952805"/>
          </a:xfrm>
          <a:prstGeom prst="rect">
            <a:avLst/>
          </a:prstGeom>
          <a:solidFill>
            <a:srgbClr val="2563EB"/>
          </a:solidFill>
          <a:ln/>
        </p:spPr>
      </p:sp>
      <p:sp>
        <p:nvSpPr>
          <p:cNvPr id="11" name="Text 9"/>
          <p:cNvSpPr txBox="1"/>
          <p:nvPr/>
        </p:nvSpPr>
        <p:spPr>
          <a:xfrm>
            <a:off x="1248156" y="2219249"/>
            <a:ext cx="22576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产品实际体验评估（非天使轮）</a:t>
            </a:r>
            <a:endParaRPr lang="en-US" sz="1200" dirty="0"/>
          </a:p>
        </p:txBody>
      </p:sp>
      <p:sp>
        <p:nvSpPr>
          <p:cNvPr id="12" name="Text 10"/>
          <p:cNvSpPr txBox="1"/>
          <p:nvPr/>
        </p:nvSpPr>
        <p:spPr>
          <a:xfrm>
            <a:off x="1248156" y="3323844"/>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Pre-PMF阶段评估</a:t>
            </a:r>
            <a:endParaRPr lang="en-US" sz="1200" dirty="0"/>
          </a:p>
        </p:txBody>
      </p:sp>
      <p:sp>
        <p:nvSpPr>
          <p:cNvPr id="13" name="Text 11"/>
          <p:cNvSpPr txBox="1"/>
          <p:nvPr/>
        </p:nvSpPr>
        <p:spPr>
          <a:xfrm>
            <a:off x="1248156" y="44293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硬科技领先性分析</a:t>
            </a:r>
            <a:endParaRPr lang="en-US" sz="1200" dirty="0"/>
          </a:p>
        </p:txBody>
      </p:sp>
      <p:sp>
        <p:nvSpPr>
          <p:cNvPr id="14" name="Text 12"/>
          <p:cNvSpPr txBox="1"/>
          <p:nvPr/>
        </p:nvSpPr>
        <p:spPr>
          <a:xfrm>
            <a:off x="1248156" y="247619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投资人亲自体验产品，评估用户旅程流畅度、核心功能完成度、界面设计与交互逻辑、使用频率粘性和实际解决问题的程度</a:t>
            </a:r>
            <a:endParaRPr lang="en-US" sz="1000" dirty="0"/>
          </a:p>
        </p:txBody>
      </p:sp>
      <p:sp>
        <p:nvSpPr>
          <p:cNvPr id="15" name="Text 13"/>
          <p:cNvSpPr txBox="1"/>
          <p:nvPr/>
        </p:nvSpPr>
        <p:spPr>
          <a:xfrm>
            <a:off x="1248156" y="358170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重点考察团队能力、愿景清晰度、执行计划合理性和资金使用预算；评估产品验证假设的设计与初步市场反馈指标</a:t>
            </a:r>
            <a:endParaRPr lang="en-US" sz="1000" dirty="0"/>
          </a:p>
        </p:txBody>
      </p:sp>
      <p:sp>
        <p:nvSpPr>
          <p:cNvPr id="16" name="Text 14"/>
          <p:cNvSpPr txBox="1"/>
          <p:nvPr/>
        </p:nvSpPr>
        <p:spPr>
          <a:xfrm>
            <a:off x="1248156" y="4686300"/>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评估核心技术学术影响力、工业界应用壁垒、技术团队背景深度、专利布局和技术演进路线图的可持续性</a:t>
            </a:r>
            <a:endParaRPr lang="en-US" sz="1000" dirty="0"/>
          </a:p>
        </p:txBody>
      </p:sp>
      <p:sp>
        <p:nvSpPr>
          <p:cNvPr id="17" name="Shape 15"/>
          <p:cNvSpPr/>
          <p:nvPr/>
        </p:nvSpPr>
        <p:spPr>
          <a:xfrm>
            <a:off x="6248095" y="2048256"/>
            <a:ext cx="4876495" cy="1733702"/>
          </a:xfrm>
          <a:prstGeom prst="roundRect">
            <a:avLst>
              <a:gd name="adj" fmla="val 2318"/>
            </a:avLst>
          </a:prstGeom>
          <a:solidFill>
            <a:srgbClr val="EFF6FF">
              <a:alpha val="90000"/>
            </a:srgbClr>
          </a:solidFill>
          <a:ln w="12700">
            <a:solidFill>
              <a:srgbClr val="DBEAFE"/>
            </a:solidFill>
            <a:prstDash val="solid"/>
          </a:ln>
        </p:spPr>
      </p:sp>
      <p:pic>
        <p:nvPicPr>
          <p:cNvPr id="18" name="Image 0" descr="preencoded.png">    </p:cNvPr>
          <p:cNvPicPr>
            <a:picLocks noChangeAspect="1"/>
          </p:cNvPicPr>
          <p:nvPr/>
        </p:nvPicPr>
        <p:blipFill>
          <a:blip r:embed="rId1"/>
          <a:srcRect l="0" r="0" t="0" b="0"/>
          <a:stretch/>
        </p:blipFill>
        <p:spPr>
          <a:xfrm>
            <a:off x="6448349" y="2266798"/>
            <a:ext cx="190195" cy="190195"/>
          </a:xfrm>
          <a:prstGeom prst="rect">
            <a:avLst/>
          </a:prstGeom>
        </p:spPr>
      </p:pic>
      <p:sp>
        <p:nvSpPr>
          <p:cNvPr id="19" name="Text 16"/>
          <p:cNvSpPr txBox="1"/>
          <p:nvPr/>
        </p:nvSpPr>
        <p:spPr>
          <a:xfrm>
            <a:off x="6752844" y="2266798"/>
            <a:ext cx="3029407"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10倍体验提升：需提供量化指标和数据佐证</a:t>
            </a:r>
            <a:endParaRPr lang="en-US" sz="1200" dirty="0"/>
          </a:p>
        </p:txBody>
      </p:sp>
      <p:sp>
        <p:nvSpPr>
          <p:cNvPr id="20" name="Text 17"/>
          <p:cNvSpPr txBox="1"/>
          <p:nvPr/>
        </p:nvSpPr>
        <p:spPr>
          <a:xfrm>
            <a:off x="6676949" y="2600554"/>
            <a:ext cx="4234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任务完成时间缩减：智能体能将原本需要数小时的工作缩减为分钟级别</a:t>
            </a:r>
            <a:endParaRPr lang="en-US" sz="1000" dirty="0"/>
          </a:p>
        </p:txBody>
      </p:sp>
      <p:sp>
        <p:nvSpPr>
          <p:cNvPr id="21" name="Text 18"/>
          <p:cNvSpPr txBox="1"/>
          <p:nvPr/>
        </p:nvSpPr>
        <p:spPr>
          <a:xfrm>
            <a:off x="6676949" y="2866644"/>
            <a:ext cx="4101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认知负荷降低：通过智能体界面大幅简化用户学习曲线与操作复杂度</a:t>
            </a:r>
            <a:endParaRPr lang="en-US" sz="1000" dirty="0"/>
          </a:p>
        </p:txBody>
      </p:sp>
      <p:sp>
        <p:nvSpPr>
          <p:cNvPr id="22" name="Text 19"/>
          <p:cNvSpPr txBox="1"/>
          <p:nvPr/>
        </p:nvSpPr>
        <p:spPr>
          <a:xfrm>
            <a:off x="6676949" y="3133649"/>
            <a:ext cx="40251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决策质量提升：通过智能体的上下文理解能力提供更精准建议/预测</a:t>
            </a:r>
            <a:endParaRPr lang="en-US" sz="1000" dirty="0"/>
          </a:p>
        </p:txBody>
      </p:sp>
      <p:sp>
        <p:nvSpPr>
          <p:cNvPr id="23" name="Text 20"/>
          <p:cNvSpPr txBox="1"/>
          <p:nvPr/>
        </p:nvSpPr>
        <p:spPr>
          <a:xfrm>
            <a:off x="6676949" y="3400654"/>
            <a:ext cx="42153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独特价值创造：Agent赋能后创造之前传统产品不可能实现的全新体验</a:t>
            </a:r>
            <a:endParaRPr lang="en-US" sz="1000" dirty="0"/>
          </a:p>
        </p:txBody>
      </p:sp>
      <p:sp>
        <p:nvSpPr>
          <p:cNvPr id="24" name="Shape 21"/>
          <p:cNvSpPr/>
          <p:nvPr/>
        </p:nvSpPr>
        <p:spPr>
          <a:xfrm>
            <a:off x="6248095" y="3933749"/>
            <a:ext cx="4876495" cy="1733702"/>
          </a:xfrm>
          <a:prstGeom prst="roundRect">
            <a:avLst>
              <a:gd name="adj" fmla="val 2318"/>
            </a:avLst>
          </a:prstGeom>
          <a:solidFill>
            <a:srgbClr val="ECFDF5">
              <a:alpha val="90000"/>
            </a:srgbClr>
          </a:solidFill>
          <a:ln w="12700">
            <a:solidFill>
              <a:srgbClr val="D1FAE5"/>
            </a:solidFill>
            <a:prstDash val="solid"/>
          </a:ln>
        </p:spPr>
      </p:sp>
      <p:pic>
        <p:nvPicPr>
          <p:cNvPr id="25" name="Image 1" descr="preencoded.png">    </p:cNvPr>
          <p:cNvPicPr>
            <a:picLocks noChangeAspect="1"/>
          </p:cNvPicPr>
          <p:nvPr/>
        </p:nvPicPr>
        <p:blipFill>
          <a:blip r:embed="rId2"/>
          <a:srcRect l="-1282" r="-1282" t="0" b="0"/>
          <a:stretch/>
        </p:blipFill>
        <p:spPr>
          <a:xfrm>
            <a:off x="6448349" y="4153205"/>
            <a:ext cx="219456" cy="190195"/>
          </a:xfrm>
          <a:prstGeom prst="rect">
            <a:avLst/>
          </a:prstGeom>
        </p:spPr>
      </p:pic>
      <p:sp>
        <p:nvSpPr>
          <p:cNvPr id="26" name="Text 22"/>
          <p:cNvSpPr txBox="1"/>
          <p:nvPr/>
        </p:nvSpPr>
        <p:spPr>
          <a:xfrm>
            <a:off x="6782105" y="4153205"/>
            <a:ext cx="3486607"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10倍公司运营效率提升：需有量化指标和数字佐证</a:t>
            </a:r>
            <a:endParaRPr lang="en-US" sz="1200" dirty="0"/>
          </a:p>
        </p:txBody>
      </p:sp>
      <p:sp>
        <p:nvSpPr>
          <p:cNvPr id="27" name="Text 23"/>
          <p:cNvSpPr txBox="1"/>
          <p:nvPr/>
        </p:nvSpPr>
        <p:spPr>
          <a:xfrm>
            <a:off x="6676949" y="4486046"/>
            <a:ext cx="4101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组织架构重构：以智能体为主力"劳动力"，人类提供高维指导和决策</a:t>
            </a:r>
            <a:endParaRPr lang="en-US" sz="1000" dirty="0"/>
          </a:p>
        </p:txBody>
      </p:sp>
      <p:sp>
        <p:nvSpPr>
          <p:cNvPr id="28" name="Text 24"/>
          <p:cNvSpPr txBox="1"/>
          <p:nvPr/>
        </p:nvSpPr>
        <p:spPr>
          <a:xfrm>
            <a:off x="6676949" y="4753051"/>
            <a:ext cx="37298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运营模式革新：将人工流程自动化，实现24/7全天候业务运转</a:t>
            </a:r>
            <a:endParaRPr lang="en-US" sz="1000" dirty="0"/>
          </a:p>
        </p:txBody>
      </p:sp>
      <p:sp>
        <p:nvSpPr>
          <p:cNvPr id="29" name="Text 25"/>
          <p:cNvSpPr txBox="1"/>
          <p:nvPr/>
        </p:nvSpPr>
        <p:spPr>
          <a:xfrm>
            <a:off x="6676949" y="5020056"/>
            <a:ext cx="34344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规模扩展能力：突破人力资源瓶颈，实现业务指数级增长</a:t>
            </a:r>
            <a:endParaRPr lang="en-US" sz="1000" dirty="0"/>
          </a:p>
        </p:txBody>
      </p:sp>
      <p:sp>
        <p:nvSpPr>
          <p:cNvPr id="30" name="Text 26"/>
          <p:cNvSpPr txBox="1"/>
          <p:nvPr/>
        </p:nvSpPr>
        <p:spPr>
          <a:xfrm>
            <a:off x="6676949" y="5286146"/>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知识沉淀与传承：智能体保留组织知识，消除人才流失风险</a:t>
            </a:r>
            <a:endParaRPr lang="en-US" sz="1000" dirty="0"/>
          </a:p>
        </p:txBody>
      </p:sp>
      <p:sp>
        <p:nvSpPr>
          <p:cNvPr id="31" name="Shape 27"/>
          <p:cNvSpPr/>
          <p:nvPr/>
        </p:nvSpPr>
        <p:spPr>
          <a:xfrm>
            <a:off x="1067105" y="5971946"/>
            <a:ext cx="10058400" cy="342900"/>
          </a:xfrm>
          <a:prstGeom prst="roundRect">
            <a:avLst>
              <a:gd name="adj" fmla="val 59259"/>
            </a:avLst>
          </a:prstGeom>
          <a:solidFill>
            <a:srgbClr val="FFFFFF">
              <a:alpha val="80000"/>
            </a:srgbClr>
          </a:solidFill>
          <a:ln/>
        </p:spPr>
      </p:sp>
      <p:pic>
        <p:nvPicPr>
          <p:cNvPr id="32" name="Image 2" descr="preencoded.png">    </p:cNvPr>
          <p:cNvPicPr>
            <a:picLocks noChangeAspect="1"/>
          </p:cNvPicPr>
          <p:nvPr/>
        </p:nvPicPr>
        <p:blipFill>
          <a:blip r:embed="rId3"/>
          <a:srcRect l="0" r="0" t="0" b="0"/>
          <a:stretch/>
        </p:blipFill>
        <p:spPr>
          <a:xfrm>
            <a:off x="1143000" y="6077102"/>
            <a:ext cx="133502" cy="133502"/>
          </a:xfrm>
          <a:prstGeom prst="rect">
            <a:avLst/>
          </a:prstGeom>
        </p:spPr>
      </p:pic>
      <p:sp>
        <p:nvSpPr>
          <p:cNvPr id="33" name="Text 28"/>
          <p:cNvSpPr txBox="1"/>
          <p:nvPr/>
        </p:nvSpPr>
        <p:spPr>
          <a:xfrm>
            <a:off x="1352398" y="6057900"/>
            <a:ext cx="6891833"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实战建议：融资项目需展示产品端Agentic AI赋能带来的体验革新，以及公司运营向智能体劳动力转型的愿景和规划</a:t>
            </a:r>
            <a:endParaRPr lang="en-US" sz="1000" dirty="0"/>
          </a:p>
        </p:txBody>
      </p:sp>
      <p:sp>
        <p:nvSpPr>
          <p:cNvPr id="34" name="Text 29"/>
          <p:cNvSpPr txBox="1"/>
          <p:nvPr/>
        </p:nvSpPr>
        <p:spPr>
          <a:xfrm>
            <a:off x="1218895" y="76169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产品体验与创新评估</a:t>
            </a: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1067105" y="304495"/>
            <a:ext cx="10058400" cy="1133856"/>
          </a:xfrm>
          <a:prstGeom prst="roundRect">
            <a:avLst>
              <a:gd name="adj" fmla="val 5422"/>
            </a:avLst>
          </a:prstGeom>
          <a:solidFill>
            <a:srgbClr val="FFFFFF">
              <a:alpha val="80000"/>
            </a:srgbClr>
          </a:solidFill>
          <a:ln/>
        </p:spPr>
      </p:sp>
      <p:sp>
        <p:nvSpPr>
          <p:cNvPr id="3" name="Shape 1"/>
          <p:cNvSpPr/>
          <p:nvPr/>
        </p:nvSpPr>
        <p:spPr>
          <a:xfrm>
            <a:off x="1200607" y="895198"/>
            <a:ext cx="571500" cy="28346"/>
          </a:xfrm>
          <a:prstGeom prst="rect">
            <a:avLst/>
          </a:prstGeom>
          <a:solidFill>
            <a:srgbClr val="2563EB"/>
          </a:solidFill>
          <a:ln/>
        </p:spPr>
      </p:sp>
      <p:sp>
        <p:nvSpPr>
          <p:cNvPr id="4" name="Text 2"/>
          <p:cNvSpPr txBox="1"/>
          <p:nvPr/>
        </p:nvSpPr>
        <p:spPr>
          <a:xfrm>
            <a:off x="1200607" y="1057046"/>
            <a:ext cx="4524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投资人视角：核心竞争力评估与风险点识别，"投人"是最关键决策</a:t>
            </a:r>
            <a:endParaRPr lang="en-US" sz="1200" dirty="0"/>
          </a:p>
        </p:txBody>
      </p:sp>
      <p:sp>
        <p:nvSpPr>
          <p:cNvPr id="5" name="Shape 3"/>
          <p:cNvSpPr/>
          <p:nvPr/>
        </p:nvSpPr>
        <p:spPr>
          <a:xfrm>
            <a:off x="1067105" y="1552651"/>
            <a:ext cx="4762195" cy="914400"/>
          </a:xfrm>
          <a:prstGeom prst="roundRect">
            <a:avLst>
              <a:gd name="adj" fmla="val 8333"/>
            </a:avLst>
          </a:prstGeom>
          <a:solidFill>
            <a:srgbClr val="FFFFFF">
              <a:alpha val="80000"/>
            </a:srgbClr>
          </a:solidFill>
          <a:ln/>
        </p:spPr>
      </p:sp>
      <p:sp>
        <p:nvSpPr>
          <p:cNvPr id="6" name="Shape 4"/>
          <p:cNvSpPr/>
          <p:nvPr/>
        </p:nvSpPr>
        <p:spPr>
          <a:xfrm>
            <a:off x="1067105" y="1552651"/>
            <a:ext cx="28346" cy="914400"/>
          </a:xfrm>
          <a:prstGeom prst="rect">
            <a:avLst/>
          </a:prstGeom>
          <a:solidFill>
            <a:srgbClr val="2563EB"/>
          </a:solidFill>
          <a:ln/>
        </p:spPr>
      </p:sp>
      <p:sp>
        <p:nvSpPr>
          <p:cNvPr id="7" name="Text 5"/>
          <p:cNvSpPr txBox="1"/>
          <p:nvPr/>
        </p:nvSpPr>
        <p:spPr>
          <a:xfrm>
            <a:off x="1228954" y="1705356"/>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团队与项目的深度匹配</a:t>
            </a:r>
            <a:endParaRPr lang="en-US" sz="1200" dirty="0"/>
          </a:p>
        </p:txBody>
      </p:sp>
      <p:sp>
        <p:nvSpPr>
          <p:cNvPr id="8" name="Text 6"/>
          <p:cNvSpPr txBox="1"/>
          <p:nvPr/>
        </p:nvSpPr>
        <p:spPr>
          <a:xfrm>
            <a:off x="1228954" y="1962302"/>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团队背景、能力结构与项目领域的紧密匹配度，关注创始人在特定AI方向的长期深耕经历与积累，而非泛化AI经验</a:t>
            </a:r>
            <a:endParaRPr lang="en-US" sz="1000" dirty="0"/>
          </a:p>
        </p:txBody>
      </p:sp>
      <p:sp>
        <p:nvSpPr>
          <p:cNvPr id="9" name="Shape 7"/>
          <p:cNvSpPr/>
          <p:nvPr/>
        </p:nvSpPr>
        <p:spPr>
          <a:xfrm>
            <a:off x="1067105" y="2600554"/>
            <a:ext cx="4762195" cy="914400"/>
          </a:xfrm>
          <a:prstGeom prst="roundRect">
            <a:avLst>
              <a:gd name="adj" fmla="val 8333"/>
            </a:avLst>
          </a:prstGeom>
          <a:solidFill>
            <a:srgbClr val="FFFFFF">
              <a:alpha val="80000"/>
            </a:srgbClr>
          </a:solidFill>
          <a:ln/>
        </p:spPr>
      </p:sp>
      <p:sp>
        <p:nvSpPr>
          <p:cNvPr id="10" name="Shape 8"/>
          <p:cNvSpPr/>
          <p:nvPr/>
        </p:nvSpPr>
        <p:spPr>
          <a:xfrm>
            <a:off x="1067105" y="2600554"/>
            <a:ext cx="28346" cy="914400"/>
          </a:xfrm>
          <a:prstGeom prst="rect">
            <a:avLst/>
          </a:prstGeom>
          <a:solidFill>
            <a:srgbClr val="2563EB"/>
          </a:solidFill>
          <a:ln/>
        </p:spPr>
      </p:sp>
      <p:sp>
        <p:nvSpPr>
          <p:cNvPr id="11" name="Text 9"/>
          <p:cNvSpPr txBox="1"/>
          <p:nvPr/>
        </p:nvSpPr>
        <p:spPr>
          <a:xfrm>
            <a:off x="1228954" y="2752344"/>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AI行业认知深度与独特见解</a:t>
            </a:r>
            <a:endParaRPr lang="en-US" sz="1200" dirty="0"/>
          </a:p>
        </p:txBody>
      </p:sp>
      <p:sp>
        <p:nvSpPr>
          <p:cNvPr id="12" name="Text 10"/>
          <p:cNvSpPr txBox="1"/>
          <p:nvPr/>
        </p:nvSpPr>
        <p:spPr>
          <a:xfrm>
            <a:off x="1228954" y="301020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团队对AI基础模型、行业应用痛点的理解是否真正深入，能否提供超越市场共识的独到见解，尤其是对Agentic AI本质的思考</a:t>
            </a:r>
            <a:endParaRPr lang="en-US" sz="1000" dirty="0"/>
          </a:p>
        </p:txBody>
      </p:sp>
      <p:sp>
        <p:nvSpPr>
          <p:cNvPr id="13" name="Shape 11"/>
          <p:cNvSpPr/>
          <p:nvPr/>
        </p:nvSpPr>
        <p:spPr>
          <a:xfrm>
            <a:off x="1067105" y="3648456"/>
            <a:ext cx="4762195" cy="914400"/>
          </a:xfrm>
          <a:prstGeom prst="roundRect">
            <a:avLst>
              <a:gd name="adj" fmla="val 8333"/>
            </a:avLst>
          </a:prstGeom>
          <a:solidFill>
            <a:srgbClr val="FFFFFF">
              <a:alpha val="80000"/>
            </a:srgbClr>
          </a:solidFill>
          <a:ln/>
        </p:spPr>
      </p:sp>
      <p:sp>
        <p:nvSpPr>
          <p:cNvPr id="14" name="Shape 12"/>
          <p:cNvSpPr/>
          <p:nvPr/>
        </p:nvSpPr>
        <p:spPr>
          <a:xfrm>
            <a:off x="1067105" y="3648456"/>
            <a:ext cx="28346" cy="914400"/>
          </a:xfrm>
          <a:prstGeom prst="rect">
            <a:avLst/>
          </a:prstGeom>
          <a:solidFill>
            <a:srgbClr val="2563EB"/>
          </a:solidFill>
          <a:ln/>
        </p:spPr>
      </p:sp>
      <p:sp>
        <p:nvSpPr>
          <p:cNvPr id="15" name="Text 13"/>
          <p:cNvSpPr txBox="1"/>
          <p:nvPr/>
        </p:nvSpPr>
        <p:spPr>
          <a:xfrm>
            <a:off x="1228954" y="3800246"/>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团队成员互补性与协作效率</a:t>
            </a:r>
            <a:endParaRPr lang="en-US" sz="1200" dirty="0"/>
          </a:p>
        </p:txBody>
      </p:sp>
      <p:sp>
        <p:nvSpPr>
          <p:cNvPr id="16" name="Text 14"/>
          <p:cNvSpPr txBox="1"/>
          <p:nvPr/>
        </p:nvSpPr>
        <p:spPr>
          <a:xfrm>
            <a:off x="1228954" y="4058107"/>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核心团队能力是否覆盖AI技术、产品、商业化和行业知识的关键环节，成员背景互补，沟通协作顺畅高效</a:t>
            </a:r>
            <a:endParaRPr lang="en-US" sz="1000" dirty="0"/>
          </a:p>
        </p:txBody>
      </p:sp>
      <p:sp>
        <p:nvSpPr>
          <p:cNvPr id="17" name="Shape 15"/>
          <p:cNvSpPr/>
          <p:nvPr/>
        </p:nvSpPr>
        <p:spPr>
          <a:xfrm>
            <a:off x="1067105" y="4695444"/>
            <a:ext cx="4762195" cy="914400"/>
          </a:xfrm>
          <a:prstGeom prst="roundRect">
            <a:avLst>
              <a:gd name="adj" fmla="val 8333"/>
            </a:avLst>
          </a:prstGeom>
          <a:solidFill>
            <a:srgbClr val="FFFFFF">
              <a:alpha val="80000"/>
            </a:srgbClr>
          </a:solidFill>
          <a:ln/>
        </p:spPr>
      </p:sp>
      <p:sp>
        <p:nvSpPr>
          <p:cNvPr id="18" name="Shape 16"/>
          <p:cNvSpPr/>
          <p:nvPr/>
        </p:nvSpPr>
        <p:spPr>
          <a:xfrm>
            <a:off x="1067105" y="4695444"/>
            <a:ext cx="28346" cy="914400"/>
          </a:xfrm>
          <a:prstGeom prst="rect">
            <a:avLst/>
          </a:prstGeom>
          <a:solidFill>
            <a:srgbClr val="2563EB"/>
          </a:solidFill>
          <a:ln/>
        </p:spPr>
      </p:sp>
      <p:sp>
        <p:nvSpPr>
          <p:cNvPr id="19" name="Text 17"/>
          <p:cNvSpPr txBox="1"/>
          <p:nvPr/>
        </p:nvSpPr>
        <p:spPr>
          <a:xfrm>
            <a:off x="1228954" y="48481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融资执行力与资本市场认知</a:t>
            </a:r>
            <a:endParaRPr lang="en-US" sz="1200" dirty="0"/>
          </a:p>
        </p:txBody>
      </p:sp>
      <p:sp>
        <p:nvSpPr>
          <p:cNvPr id="20" name="Text 18"/>
          <p:cNvSpPr txBox="1"/>
          <p:nvPr/>
        </p:nvSpPr>
        <p:spPr>
          <a:xfrm>
            <a:off x="1228954" y="510509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创始团队是否了解投资逻辑，能否清晰阐述商业模型，具备打动投资人的表达能力和谈判技巧，展现资本运作敏锐度</a:t>
            </a:r>
            <a:endParaRPr lang="en-US" sz="1000" dirty="0"/>
          </a:p>
        </p:txBody>
      </p:sp>
      <p:sp>
        <p:nvSpPr>
          <p:cNvPr id="21" name="Shape 19"/>
          <p:cNvSpPr/>
          <p:nvPr/>
        </p:nvSpPr>
        <p:spPr>
          <a:xfrm>
            <a:off x="6210605" y="1552651"/>
            <a:ext cx="4914900" cy="1218895"/>
          </a:xfrm>
          <a:prstGeom prst="roundRect">
            <a:avLst>
              <a:gd name="adj" fmla="val 4689"/>
            </a:avLst>
          </a:prstGeom>
          <a:solidFill>
            <a:srgbClr val="EFF6FF">
              <a:alpha val="90000"/>
            </a:srgbClr>
          </a:solidFill>
          <a:ln w="12700">
            <a:solidFill>
              <a:srgbClr val="DBEAFE"/>
            </a:solidFill>
            <a:prstDash val="solid"/>
          </a:ln>
        </p:spPr>
      </p:sp>
      <p:pic>
        <p:nvPicPr>
          <p:cNvPr id="22" name="Image 0" descr="preencoded.png">    </p:cNvPr>
          <p:cNvPicPr>
            <a:picLocks noChangeAspect="1"/>
          </p:cNvPicPr>
          <p:nvPr/>
        </p:nvPicPr>
        <p:blipFill>
          <a:blip r:embed="rId1"/>
          <a:srcRect l="0" r="0" t="0" b="0"/>
          <a:stretch/>
        </p:blipFill>
        <p:spPr>
          <a:xfrm>
            <a:off x="6353251" y="1723644"/>
            <a:ext cx="171907" cy="171907"/>
          </a:xfrm>
          <a:prstGeom prst="rect">
            <a:avLst/>
          </a:prstGeom>
        </p:spPr>
      </p:pic>
      <p:sp>
        <p:nvSpPr>
          <p:cNvPr id="23" name="Text 20"/>
          <p:cNvSpPr txBox="1"/>
          <p:nvPr/>
        </p:nvSpPr>
        <p:spPr>
          <a:xfrm>
            <a:off x="6601054" y="1714500"/>
            <a:ext cx="1390802"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AI Native团队特质</a:t>
            </a:r>
            <a:endParaRPr lang="en-US" sz="1200" dirty="0"/>
          </a:p>
        </p:txBody>
      </p:sp>
      <p:sp>
        <p:nvSpPr>
          <p:cNvPr id="24" name="Text 21"/>
          <p:cNvSpPr txBox="1"/>
          <p:nvPr/>
        </p:nvSpPr>
        <p:spPr>
          <a:xfrm>
            <a:off x="6543446" y="1990649"/>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开放思维与学习能力：持续学习新技术，开放接受外部意见</a:t>
            </a:r>
            <a:endParaRPr lang="en-US" sz="1000" dirty="0"/>
          </a:p>
        </p:txBody>
      </p:sp>
      <p:sp>
        <p:nvSpPr>
          <p:cNvPr id="25" name="Text 22"/>
          <p:cNvSpPr txBox="1"/>
          <p:nvPr/>
        </p:nvSpPr>
        <p:spPr>
          <a:xfrm>
            <a:off x="6543446" y="2219249"/>
            <a:ext cx="39584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AI驱动决策：习惯将AI作为核心决策依据，理解AI思维与能力边界</a:t>
            </a:r>
            <a:endParaRPr lang="en-US" sz="1000" dirty="0"/>
          </a:p>
        </p:txBody>
      </p:sp>
      <p:sp>
        <p:nvSpPr>
          <p:cNvPr id="26" name="Text 23"/>
          <p:cNvSpPr txBox="1"/>
          <p:nvPr/>
        </p:nvSpPr>
        <p:spPr>
          <a:xfrm>
            <a:off x="6543446" y="24478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主动沟通者：能清晰表达复杂AI概念，积极寻求反馈</a:t>
            </a:r>
            <a:endParaRPr lang="en-US" sz="1000" dirty="0"/>
          </a:p>
        </p:txBody>
      </p:sp>
      <p:sp>
        <p:nvSpPr>
          <p:cNvPr id="27" name="Shape 24"/>
          <p:cNvSpPr/>
          <p:nvPr/>
        </p:nvSpPr>
        <p:spPr>
          <a:xfrm>
            <a:off x="6210605" y="2885846"/>
            <a:ext cx="4914900" cy="1447495"/>
          </a:xfrm>
          <a:prstGeom prst="roundRect">
            <a:avLst>
              <a:gd name="adj" fmla="val 3325"/>
            </a:avLst>
          </a:prstGeom>
          <a:solidFill>
            <a:srgbClr val="FEF2F2">
              <a:alpha val="90000"/>
            </a:srgbClr>
          </a:solidFill>
          <a:ln w="12700">
            <a:solidFill>
              <a:srgbClr val="FEE2E2"/>
            </a:solidFill>
            <a:prstDash val="solid"/>
          </a:ln>
        </p:spPr>
      </p:sp>
      <p:pic>
        <p:nvPicPr>
          <p:cNvPr id="28" name="Image 1" descr="preencoded.png">    </p:cNvPr>
          <p:cNvPicPr>
            <a:picLocks noChangeAspect="1"/>
          </p:cNvPicPr>
          <p:nvPr/>
        </p:nvPicPr>
        <p:blipFill>
          <a:blip r:embed="rId2"/>
          <a:srcRect l="0" r="0" t="0" b="0"/>
          <a:stretch/>
        </p:blipFill>
        <p:spPr>
          <a:xfrm>
            <a:off x="6353251" y="3057754"/>
            <a:ext cx="171907" cy="171907"/>
          </a:xfrm>
          <a:prstGeom prst="rect">
            <a:avLst/>
          </a:prstGeom>
        </p:spPr>
      </p:pic>
      <p:sp>
        <p:nvSpPr>
          <p:cNvPr id="29" name="Text 25"/>
          <p:cNvSpPr txBox="1"/>
          <p:nvPr/>
        </p:nvSpPr>
        <p:spPr>
          <a:xfrm>
            <a:off x="6601054" y="3047695"/>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团队风险点识别</a:t>
            </a:r>
            <a:endParaRPr lang="en-US" sz="1200" dirty="0"/>
          </a:p>
        </p:txBody>
      </p:sp>
      <p:sp>
        <p:nvSpPr>
          <p:cNvPr id="30" name="Text 26"/>
          <p:cNvSpPr txBox="1"/>
          <p:nvPr/>
        </p:nvSpPr>
        <p:spPr>
          <a:xfrm>
            <a:off x="6543446" y="3323844"/>
            <a:ext cx="37005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创始人过往项目失败模式：重复性问题如执行不力、决策失误</a:t>
            </a:r>
            <a:endParaRPr lang="en-US" sz="1000" dirty="0"/>
          </a:p>
        </p:txBody>
      </p:sp>
      <p:sp>
        <p:nvSpPr>
          <p:cNvPr id="31" name="Text 27"/>
          <p:cNvSpPr txBox="1"/>
          <p:nvPr/>
        </p:nvSpPr>
        <p:spPr>
          <a:xfrm>
            <a:off x="6543446" y="3552444"/>
            <a:ext cx="37673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核心成员稳定性风险：CTO/技术骨干离职风险，股权激励不足</a:t>
            </a:r>
            <a:endParaRPr lang="en-US" sz="1000" dirty="0"/>
          </a:p>
        </p:txBody>
      </p:sp>
      <p:sp>
        <p:nvSpPr>
          <p:cNvPr id="32" name="Text 28"/>
          <p:cNvSpPr txBox="1"/>
          <p:nvPr/>
        </p:nvSpPr>
        <p:spPr>
          <a:xfrm>
            <a:off x="6543446" y="3781044"/>
            <a:ext cx="34244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团队AI战略一致性：成员间对AI应用方向存在实质性分歧</a:t>
            </a:r>
            <a:endParaRPr lang="en-US" sz="1000" dirty="0"/>
          </a:p>
        </p:txBody>
      </p:sp>
      <p:sp>
        <p:nvSpPr>
          <p:cNvPr id="33" name="Text 29"/>
          <p:cNvSpPr txBox="1"/>
          <p:nvPr/>
        </p:nvSpPr>
        <p:spPr>
          <a:xfrm>
            <a:off x="6543446" y="4009644"/>
            <a:ext cx="38340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扩展能力不足：团队难以按计划扩充AI人才或适应快速成长需求</a:t>
            </a:r>
            <a:endParaRPr lang="en-US" sz="1000" dirty="0"/>
          </a:p>
        </p:txBody>
      </p:sp>
      <p:sp>
        <p:nvSpPr>
          <p:cNvPr id="34" name="Shape 30"/>
          <p:cNvSpPr/>
          <p:nvPr/>
        </p:nvSpPr>
        <p:spPr>
          <a:xfrm>
            <a:off x="6210605" y="4448556"/>
            <a:ext cx="4914900" cy="1429207"/>
          </a:xfrm>
          <a:prstGeom prst="roundRect">
            <a:avLst>
              <a:gd name="adj" fmla="val 3412"/>
            </a:avLst>
          </a:prstGeom>
          <a:solidFill>
            <a:srgbClr val="ECFDF5">
              <a:alpha val="90000"/>
            </a:srgbClr>
          </a:solidFill>
          <a:ln w="12700">
            <a:solidFill>
              <a:srgbClr val="D1FAE5"/>
            </a:solidFill>
            <a:prstDash val="solid"/>
          </a:ln>
        </p:spPr>
      </p:sp>
      <p:pic>
        <p:nvPicPr>
          <p:cNvPr id="35" name="Image 2" descr="preencoded.png">    </p:cNvPr>
          <p:cNvPicPr>
            <a:picLocks noChangeAspect="1"/>
          </p:cNvPicPr>
          <p:nvPr/>
        </p:nvPicPr>
        <p:blipFill>
          <a:blip r:embed="rId3"/>
          <a:srcRect l="0" r="0" t="0" b="0"/>
          <a:stretch/>
        </p:blipFill>
        <p:spPr>
          <a:xfrm>
            <a:off x="6353251" y="4619549"/>
            <a:ext cx="171907" cy="171907"/>
          </a:xfrm>
          <a:prstGeom prst="rect">
            <a:avLst/>
          </a:prstGeom>
        </p:spPr>
      </p:pic>
      <p:sp>
        <p:nvSpPr>
          <p:cNvPr id="36" name="Text 31"/>
          <p:cNvSpPr txBox="1"/>
          <p:nvPr/>
        </p:nvSpPr>
        <p:spPr>
          <a:xfrm>
            <a:off x="6601054" y="4610405"/>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实战评估方法</a:t>
            </a:r>
            <a:endParaRPr lang="en-US" sz="1200" dirty="0"/>
          </a:p>
        </p:txBody>
      </p:sp>
      <p:sp>
        <p:nvSpPr>
          <p:cNvPr id="37" name="Text 32"/>
          <p:cNvSpPr txBox="1"/>
          <p:nvPr/>
        </p:nvSpPr>
        <p:spPr>
          <a:xfrm>
            <a:off x="6353251" y="4886554"/>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从投资人视角评估团队：</a:t>
            </a:r>
            <a:endParaRPr lang="en-US" sz="1000" dirty="0"/>
          </a:p>
        </p:txBody>
      </p:sp>
      <p:sp>
        <p:nvSpPr>
          <p:cNvPr id="38" name="Text 33"/>
          <p:cNvSpPr txBox="1"/>
          <p:nvPr/>
        </p:nvSpPr>
        <p:spPr>
          <a:xfrm>
            <a:off x="6543446" y="5134356"/>
            <a:ext cx="2348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向团队提出对标杆企业的批判性思考</a:t>
            </a:r>
            <a:endParaRPr lang="en-US" sz="1000" dirty="0"/>
          </a:p>
        </p:txBody>
      </p:sp>
      <p:sp>
        <p:nvSpPr>
          <p:cNvPr id="39" name="Text 34"/>
          <p:cNvSpPr txBox="1"/>
          <p:nvPr/>
        </p:nvSpPr>
        <p:spPr>
          <a:xfrm>
            <a:off x="6543446" y="5343754"/>
            <a:ext cx="26151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测试面对技术和产品挑战的实时应对能力</a:t>
            </a:r>
            <a:endParaRPr lang="en-US" sz="1000" dirty="0"/>
          </a:p>
        </p:txBody>
      </p:sp>
      <p:sp>
        <p:nvSpPr>
          <p:cNvPr id="40" name="Text 35"/>
          <p:cNvSpPr txBox="1"/>
          <p:nvPr/>
        </p:nvSpPr>
        <p:spPr>
          <a:xfrm>
            <a:off x="6543446" y="5553151"/>
            <a:ext cx="27486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考察对关键行业痛点的深度理解与解决方案</a:t>
            </a:r>
            <a:endParaRPr lang="en-US" sz="1000" dirty="0"/>
          </a:p>
        </p:txBody>
      </p:sp>
      <p:sp>
        <p:nvSpPr>
          <p:cNvPr id="41" name="Shape 36"/>
          <p:cNvSpPr/>
          <p:nvPr/>
        </p:nvSpPr>
        <p:spPr>
          <a:xfrm>
            <a:off x="1067105" y="5876849"/>
            <a:ext cx="10058400" cy="381305"/>
          </a:xfrm>
          <a:prstGeom prst="roundRect">
            <a:avLst>
              <a:gd name="adj" fmla="val 23981"/>
            </a:avLst>
          </a:prstGeom>
          <a:solidFill>
            <a:srgbClr val="FFFFFF">
              <a:alpha val="80000"/>
            </a:srgbClr>
          </a:solidFill>
          <a:ln/>
        </p:spPr>
      </p:sp>
      <p:pic>
        <p:nvPicPr>
          <p:cNvPr id="42" name="Image 3" descr="preencoded.png">    </p:cNvPr>
          <p:cNvPicPr>
            <a:picLocks noChangeAspect="1"/>
          </p:cNvPicPr>
          <p:nvPr/>
        </p:nvPicPr>
        <p:blipFill>
          <a:blip r:embed="rId4"/>
          <a:srcRect l="0" r="0" t="0" b="0"/>
          <a:stretch/>
        </p:blipFill>
        <p:spPr>
          <a:xfrm>
            <a:off x="1143000" y="6019495"/>
            <a:ext cx="133502" cy="133502"/>
          </a:xfrm>
          <a:prstGeom prst="rect">
            <a:avLst/>
          </a:prstGeom>
        </p:spPr>
      </p:pic>
      <p:sp>
        <p:nvSpPr>
          <p:cNvPr id="43" name="Text 37"/>
          <p:cNvSpPr txBox="1"/>
          <p:nvPr/>
        </p:nvSpPr>
        <p:spPr>
          <a:xfrm>
            <a:off x="1352398" y="6001207"/>
            <a:ext cx="70253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投资人核心判断：首先是"相信这个团队能否落地愿景"，其次评估"团队风险点能否被合理控制"，人永远是决策的关键</a:t>
            </a:r>
            <a:endParaRPr lang="en-US" sz="1000" dirty="0"/>
          </a:p>
        </p:txBody>
      </p:sp>
      <p:sp>
        <p:nvSpPr>
          <p:cNvPr id="44" name="Text 38"/>
          <p:cNvSpPr txBox="1"/>
          <p:nvPr/>
        </p:nvSpPr>
        <p:spPr>
          <a:xfrm>
            <a:off x="1200607" y="437998"/>
            <a:ext cx="1929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团队深度评估</a:t>
            </a:r>
            <a:endParaRPr lang="en-US"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52770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精准分析Agentic AI项目成功的决定性因素，量化跟踪关键里程碑与业务指标</a:t>
            </a:r>
            <a:endParaRPr lang="en-US" sz="1200" dirty="0"/>
          </a:p>
        </p:txBody>
      </p:sp>
      <p:sp>
        <p:nvSpPr>
          <p:cNvPr id="5" name="Shape 3"/>
          <p:cNvSpPr/>
          <p:nvPr/>
        </p:nvSpPr>
        <p:spPr>
          <a:xfrm>
            <a:off x="1067105" y="1971446"/>
            <a:ext cx="4724705" cy="418795"/>
          </a:xfrm>
          <a:prstGeom prst="roundRect">
            <a:avLst>
              <a:gd name="adj" fmla="val 19849"/>
            </a:avLst>
          </a:prstGeom>
          <a:solidFill>
            <a:srgbClr val="FFFFFF">
              <a:alpha val="80000"/>
            </a:srgbClr>
          </a:solidFill>
          <a:ln/>
        </p:spPr>
      </p:sp>
      <p:sp>
        <p:nvSpPr>
          <p:cNvPr id="6" name="Text 4"/>
          <p:cNvSpPr txBox="1"/>
          <p:nvPr/>
        </p:nvSpPr>
        <p:spPr>
          <a:xfrm>
            <a:off x="1143000" y="2076602"/>
            <a:ext cx="2529230"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Agentic AI项目成功的关键要素</a:t>
            </a:r>
            <a:endParaRPr lang="en-US" sz="1300" dirty="0"/>
          </a:p>
        </p:txBody>
      </p:sp>
      <p:sp>
        <p:nvSpPr>
          <p:cNvPr id="7" name="Shape 5"/>
          <p:cNvSpPr/>
          <p:nvPr/>
        </p:nvSpPr>
        <p:spPr>
          <a:xfrm>
            <a:off x="1067105" y="2505456"/>
            <a:ext cx="4724705" cy="457200"/>
          </a:xfrm>
          <a:prstGeom prst="rect">
            <a:avLst/>
          </a:prstGeom>
          <a:solidFill>
            <a:srgbClr val="FFFFFF">
              <a:alpha val="80000"/>
            </a:srgbClr>
          </a:solidFill>
          <a:ln/>
        </p:spPr>
      </p:sp>
      <p:sp>
        <p:nvSpPr>
          <p:cNvPr id="8" name="Shape 6"/>
          <p:cNvSpPr/>
          <p:nvPr/>
        </p:nvSpPr>
        <p:spPr>
          <a:xfrm>
            <a:off x="1067105" y="2505456"/>
            <a:ext cx="28346" cy="457200"/>
          </a:xfrm>
          <a:prstGeom prst="rect">
            <a:avLst/>
          </a:prstGeom>
          <a:solidFill>
            <a:srgbClr val="2563EB"/>
          </a:solidFill>
          <a:ln/>
        </p:spPr>
      </p:sp>
      <p:sp>
        <p:nvSpPr>
          <p:cNvPr id="9" name="Shape 7"/>
          <p:cNvSpPr/>
          <p:nvPr/>
        </p:nvSpPr>
        <p:spPr>
          <a:xfrm>
            <a:off x="1067105" y="3114446"/>
            <a:ext cx="4724705" cy="457200"/>
          </a:xfrm>
          <a:prstGeom prst="rect">
            <a:avLst/>
          </a:prstGeom>
          <a:solidFill>
            <a:srgbClr val="FFFFFF">
              <a:alpha val="80000"/>
            </a:srgbClr>
          </a:solidFill>
          <a:ln/>
        </p:spPr>
      </p:sp>
      <p:sp>
        <p:nvSpPr>
          <p:cNvPr id="10" name="Shape 8"/>
          <p:cNvSpPr/>
          <p:nvPr/>
        </p:nvSpPr>
        <p:spPr>
          <a:xfrm>
            <a:off x="1067105" y="3114446"/>
            <a:ext cx="28346" cy="457200"/>
          </a:xfrm>
          <a:prstGeom prst="rect">
            <a:avLst/>
          </a:prstGeom>
          <a:solidFill>
            <a:srgbClr val="2563EB"/>
          </a:solidFill>
          <a:ln/>
        </p:spPr>
      </p:sp>
      <p:sp>
        <p:nvSpPr>
          <p:cNvPr id="11" name="Shape 9"/>
          <p:cNvSpPr/>
          <p:nvPr/>
        </p:nvSpPr>
        <p:spPr>
          <a:xfrm>
            <a:off x="1067105" y="3724351"/>
            <a:ext cx="4724705" cy="457200"/>
          </a:xfrm>
          <a:prstGeom prst="rect">
            <a:avLst/>
          </a:prstGeom>
          <a:solidFill>
            <a:srgbClr val="FFFFFF">
              <a:alpha val="80000"/>
            </a:srgbClr>
          </a:solidFill>
          <a:ln/>
        </p:spPr>
      </p:sp>
      <p:sp>
        <p:nvSpPr>
          <p:cNvPr id="12" name="Shape 10"/>
          <p:cNvSpPr/>
          <p:nvPr/>
        </p:nvSpPr>
        <p:spPr>
          <a:xfrm>
            <a:off x="1067105" y="3724351"/>
            <a:ext cx="28346" cy="457200"/>
          </a:xfrm>
          <a:prstGeom prst="rect">
            <a:avLst/>
          </a:prstGeom>
          <a:solidFill>
            <a:srgbClr val="2563EB"/>
          </a:solidFill>
          <a:ln/>
        </p:spPr>
      </p:sp>
      <p:sp>
        <p:nvSpPr>
          <p:cNvPr id="13" name="Shape 11"/>
          <p:cNvSpPr/>
          <p:nvPr/>
        </p:nvSpPr>
        <p:spPr>
          <a:xfrm>
            <a:off x="1067105" y="4334256"/>
            <a:ext cx="4724705" cy="457200"/>
          </a:xfrm>
          <a:prstGeom prst="rect">
            <a:avLst/>
          </a:prstGeom>
          <a:solidFill>
            <a:srgbClr val="FFFFFF">
              <a:alpha val="80000"/>
            </a:srgbClr>
          </a:solidFill>
          <a:ln/>
        </p:spPr>
      </p:sp>
      <p:sp>
        <p:nvSpPr>
          <p:cNvPr id="14" name="Shape 12"/>
          <p:cNvSpPr/>
          <p:nvPr/>
        </p:nvSpPr>
        <p:spPr>
          <a:xfrm>
            <a:off x="1067105" y="4334256"/>
            <a:ext cx="28346" cy="457200"/>
          </a:xfrm>
          <a:prstGeom prst="rect">
            <a:avLst/>
          </a:prstGeom>
          <a:solidFill>
            <a:srgbClr val="2563EB"/>
          </a:solidFill>
          <a:ln/>
        </p:spPr>
      </p:sp>
      <p:sp>
        <p:nvSpPr>
          <p:cNvPr id="15" name="Shape 13"/>
          <p:cNvSpPr/>
          <p:nvPr/>
        </p:nvSpPr>
        <p:spPr>
          <a:xfrm>
            <a:off x="1067105" y="4943246"/>
            <a:ext cx="4724705" cy="457200"/>
          </a:xfrm>
          <a:prstGeom prst="rect">
            <a:avLst/>
          </a:prstGeom>
          <a:solidFill>
            <a:srgbClr val="FFFFFF">
              <a:alpha val="80000"/>
            </a:srgbClr>
          </a:solidFill>
          <a:ln/>
        </p:spPr>
      </p:sp>
      <p:sp>
        <p:nvSpPr>
          <p:cNvPr id="16" name="Shape 14"/>
          <p:cNvSpPr/>
          <p:nvPr/>
        </p:nvSpPr>
        <p:spPr>
          <a:xfrm>
            <a:off x="1067105" y="4943246"/>
            <a:ext cx="28346" cy="457200"/>
          </a:xfrm>
          <a:prstGeom prst="rect">
            <a:avLst/>
          </a:prstGeom>
          <a:solidFill>
            <a:srgbClr val="2563EB"/>
          </a:solidFill>
          <a:ln/>
        </p:spPr>
      </p:sp>
      <p:sp>
        <p:nvSpPr>
          <p:cNvPr id="17" name="Text 15"/>
          <p:cNvSpPr txBox="1"/>
          <p:nvPr/>
        </p:nvSpPr>
        <p:spPr>
          <a:xfrm>
            <a:off x="1209751" y="2523744"/>
            <a:ext cx="16386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1. 技术突破与产品能力</a:t>
            </a:r>
            <a:endParaRPr lang="en-US" sz="1200" dirty="0"/>
          </a:p>
        </p:txBody>
      </p:sp>
      <p:sp>
        <p:nvSpPr>
          <p:cNvPr id="18" name="Text 16"/>
          <p:cNvSpPr txBox="1"/>
          <p:nvPr/>
        </p:nvSpPr>
        <p:spPr>
          <a:xfrm>
            <a:off x="1209751" y="3133649"/>
            <a:ext cx="15151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2. 用户价值实现路径</a:t>
            </a:r>
            <a:endParaRPr lang="en-US" sz="1200" dirty="0"/>
          </a:p>
        </p:txBody>
      </p:sp>
      <p:sp>
        <p:nvSpPr>
          <p:cNvPr id="19" name="Text 17"/>
          <p:cNvSpPr txBox="1"/>
          <p:nvPr/>
        </p:nvSpPr>
        <p:spPr>
          <a:xfrm>
            <a:off x="1209751" y="3743554"/>
            <a:ext cx="18196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3. 商业模式闭环与规模化</a:t>
            </a:r>
            <a:endParaRPr lang="en-US" sz="1200" dirty="0"/>
          </a:p>
        </p:txBody>
      </p:sp>
      <p:sp>
        <p:nvSpPr>
          <p:cNvPr id="20" name="Text 18"/>
          <p:cNvSpPr txBox="1"/>
          <p:nvPr/>
        </p:nvSpPr>
        <p:spPr>
          <a:xfrm>
            <a:off x="1209751" y="4352544"/>
            <a:ext cx="16669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4. 智能体运营生态构建</a:t>
            </a:r>
            <a:endParaRPr lang="en-US" sz="1200" dirty="0"/>
          </a:p>
        </p:txBody>
      </p:sp>
      <p:sp>
        <p:nvSpPr>
          <p:cNvPr id="21" name="Text 19"/>
          <p:cNvSpPr txBox="1"/>
          <p:nvPr/>
        </p:nvSpPr>
        <p:spPr>
          <a:xfrm>
            <a:off x="1209751" y="4962449"/>
            <a:ext cx="1819656"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5. 团队执行力与组织韧性</a:t>
            </a:r>
            <a:endParaRPr lang="en-US" sz="1200" dirty="0"/>
          </a:p>
        </p:txBody>
      </p:sp>
      <p:sp>
        <p:nvSpPr>
          <p:cNvPr id="22" name="Text 20"/>
          <p:cNvSpPr txBox="1"/>
          <p:nvPr/>
        </p:nvSpPr>
        <p:spPr>
          <a:xfrm>
            <a:off x="1209751" y="2781605"/>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AI智能体的技术领先性、差异化能力、LLM整合效率，以及多模态理解能力</a:t>
            </a:r>
            <a:endParaRPr lang="en-US" sz="1000" dirty="0"/>
          </a:p>
        </p:txBody>
      </p:sp>
      <p:sp>
        <p:nvSpPr>
          <p:cNvPr id="23" name="Text 21"/>
          <p:cNvSpPr txBox="1"/>
          <p:nvPr/>
        </p:nvSpPr>
        <p:spPr>
          <a:xfrm>
            <a:off x="1209751" y="3390595"/>
            <a:ext cx="45674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清晰的用户痛点匹配、10倍价值提升论证、真实场景验证及产品-市场匹配度</a:t>
            </a:r>
            <a:endParaRPr lang="en-US" sz="1000" dirty="0"/>
          </a:p>
        </p:txBody>
      </p:sp>
      <p:sp>
        <p:nvSpPr>
          <p:cNvPr id="24" name="Text 22"/>
          <p:cNvSpPr txBox="1"/>
          <p:nvPr/>
        </p:nvSpPr>
        <p:spPr>
          <a:xfrm>
            <a:off x="1209751" y="4000500"/>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盈利模式清晰、客单价合理、获客成本可控，支持高速且可持续增长</a:t>
            </a:r>
            <a:endParaRPr lang="en-US" sz="1000" dirty="0"/>
          </a:p>
        </p:txBody>
      </p:sp>
      <p:sp>
        <p:nvSpPr>
          <p:cNvPr id="25" name="Text 23"/>
          <p:cNvSpPr txBox="1"/>
          <p:nvPr/>
        </p:nvSpPr>
        <p:spPr>
          <a:xfrm>
            <a:off x="1209751" y="4610405"/>
            <a:ext cx="42153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构建用户与Agent的互动闭环，形成数据反馈优化机制，建立网络效应</a:t>
            </a:r>
            <a:endParaRPr lang="en-US" sz="1000" dirty="0"/>
          </a:p>
        </p:txBody>
      </p:sp>
      <p:sp>
        <p:nvSpPr>
          <p:cNvPr id="26" name="Text 24"/>
          <p:cNvSpPr txBox="1"/>
          <p:nvPr/>
        </p:nvSpPr>
        <p:spPr>
          <a:xfrm>
            <a:off x="1209751" y="521939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团队在技术迭代、市场波动和竞争态势变化时的应对能力与执行效率</a:t>
            </a:r>
            <a:endParaRPr lang="en-US" sz="1000" dirty="0"/>
          </a:p>
        </p:txBody>
      </p:sp>
      <p:sp>
        <p:nvSpPr>
          <p:cNvPr id="27" name="Shape 25"/>
          <p:cNvSpPr/>
          <p:nvPr/>
        </p:nvSpPr>
        <p:spPr>
          <a:xfrm>
            <a:off x="6248095" y="1971446"/>
            <a:ext cx="4876495" cy="1466698"/>
          </a:xfrm>
          <a:prstGeom prst="roundRect">
            <a:avLst>
              <a:gd name="adj" fmla="val 3239"/>
            </a:avLst>
          </a:prstGeom>
          <a:solidFill>
            <a:srgbClr val="FFFFFF">
              <a:alpha val="80000"/>
            </a:srgbClr>
          </a:solidFill>
          <a:ln w="12700">
            <a:solidFill>
              <a:srgbClr val="D1FAE5"/>
            </a:solidFill>
            <a:prstDash val="solid"/>
          </a:ln>
        </p:spPr>
      </p:sp>
      <p:pic>
        <p:nvPicPr>
          <p:cNvPr id="28" name="Image 0" descr="preencoded.png">    </p:cNvPr>
          <p:cNvPicPr>
            <a:picLocks noChangeAspect="1"/>
          </p:cNvPicPr>
          <p:nvPr/>
        </p:nvPicPr>
        <p:blipFill>
          <a:blip r:embed="rId1"/>
          <a:srcRect l="0" r="0" t="0" b="0"/>
          <a:stretch/>
        </p:blipFill>
        <p:spPr>
          <a:xfrm>
            <a:off x="6409944" y="2171700"/>
            <a:ext cx="152705" cy="152705"/>
          </a:xfrm>
          <a:prstGeom prst="rect">
            <a:avLst/>
          </a:prstGeom>
        </p:spPr>
      </p:pic>
      <p:sp>
        <p:nvSpPr>
          <p:cNvPr id="29" name="Text 26"/>
          <p:cNvSpPr txBox="1"/>
          <p:nvPr/>
        </p:nvSpPr>
        <p:spPr>
          <a:xfrm>
            <a:off x="6638544" y="2152498"/>
            <a:ext cx="10387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已完成里程碑</a:t>
            </a:r>
            <a:endParaRPr lang="en-US" sz="1200" dirty="0"/>
          </a:p>
        </p:txBody>
      </p:sp>
      <p:sp>
        <p:nvSpPr>
          <p:cNvPr id="30" name="Text 27"/>
          <p:cNvSpPr txBox="1"/>
          <p:nvPr/>
        </p:nvSpPr>
        <p:spPr>
          <a:xfrm>
            <a:off x="6715354" y="2476195"/>
            <a:ext cx="8055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MVP验证：</a:t>
            </a:r>
            <a:endParaRPr lang="en-US" sz="1000" dirty="0"/>
          </a:p>
        </p:txBody>
      </p:sp>
      <p:sp>
        <p:nvSpPr>
          <p:cNvPr id="31" name="Text 28"/>
          <p:cNvSpPr txBox="1"/>
          <p:nvPr/>
        </p:nvSpPr>
        <p:spPr>
          <a:xfrm>
            <a:off x="6715354" y="2781605"/>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核心技术栈：</a:t>
            </a:r>
            <a:endParaRPr lang="en-US" sz="1000" dirty="0"/>
          </a:p>
        </p:txBody>
      </p:sp>
      <p:sp>
        <p:nvSpPr>
          <p:cNvPr id="32" name="Text 29"/>
          <p:cNvSpPr txBox="1"/>
          <p:nvPr/>
        </p:nvSpPr>
        <p:spPr>
          <a:xfrm>
            <a:off x="6715354" y="3086100"/>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首批付费用户：</a:t>
            </a:r>
            <a:endParaRPr lang="en-US" sz="1000" dirty="0"/>
          </a:p>
        </p:txBody>
      </p:sp>
      <p:sp>
        <p:nvSpPr>
          <p:cNvPr id="33" name="Text 30"/>
          <p:cNvSpPr txBox="1"/>
          <p:nvPr/>
        </p:nvSpPr>
        <p:spPr>
          <a:xfrm>
            <a:off x="7416698" y="2476195"/>
            <a:ext cx="26718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完成最小可行产品，获得首批30位用户验证</a:t>
            </a:r>
            <a:endParaRPr lang="en-US" sz="1000" dirty="0"/>
          </a:p>
        </p:txBody>
      </p:sp>
      <p:sp>
        <p:nvSpPr>
          <p:cNvPr id="34" name="Text 31"/>
          <p:cNvSpPr txBox="1"/>
          <p:nvPr/>
        </p:nvSpPr>
        <p:spPr>
          <a:xfrm>
            <a:off x="7515454" y="2781605"/>
            <a:ext cx="21863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完成智能体框架搭建与核心API整合</a:t>
            </a:r>
            <a:endParaRPr lang="en-US" sz="1000" dirty="0"/>
          </a:p>
        </p:txBody>
      </p:sp>
      <p:sp>
        <p:nvSpPr>
          <p:cNvPr id="35" name="Text 32"/>
          <p:cNvSpPr txBox="1"/>
          <p:nvPr/>
        </p:nvSpPr>
        <p:spPr>
          <a:xfrm>
            <a:off x="7648956" y="3086100"/>
            <a:ext cx="24057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获得3家企业客户签约，月均收入2万元</a:t>
            </a:r>
            <a:endParaRPr lang="en-US" sz="1000" dirty="0"/>
          </a:p>
        </p:txBody>
      </p:sp>
      <p:sp>
        <p:nvSpPr>
          <p:cNvPr id="36" name="Shape 33"/>
          <p:cNvSpPr/>
          <p:nvPr/>
        </p:nvSpPr>
        <p:spPr>
          <a:xfrm>
            <a:off x="6248095" y="3590849"/>
            <a:ext cx="4876495" cy="1466698"/>
          </a:xfrm>
          <a:prstGeom prst="roundRect">
            <a:avLst>
              <a:gd name="adj" fmla="val 3239"/>
            </a:avLst>
          </a:prstGeom>
          <a:solidFill>
            <a:srgbClr val="FFFFFF">
              <a:alpha val="80000"/>
            </a:srgbClr>
          </a:solidFill>
          <a:ln w="12700">
            <a:solidFill>
              <a:srgbClr val="E5E7EB"/>
            </a:solidFill>
            <a:prstDash val="solid"/>
          </a:ln>
        </p:spPr>
      </p:sp>
      <p:pic>
        <p:nvPicPr>
          <p:cNvPr id="37" name="Image 1" descr="preencoded.png">    </p:cNvPr>
          <p:cNvPicPr>
            <a:picLocks noChangeAspect="1"/>
          </p:cNvPicPr>
          <p:nvPr/>
        </p:nvPicPr>
        <p:blipFill>
          <a:blip r:embed="rId2"/>
          <a:srcRect l="0" r="0" t="-100" b="-100"/>
          <a:stretch/>
        </p:blipFill>
        <p:spPr>
          <a:xfrm>
            <a:off x="6409944" y="3791102"/>
            <a:ext cx="114300" cy="152705"/>
          </a:xfrm>
          <a:prstGeom prst="rect">
            <a:avLst/>
          </a:prstGeom>
        </p:spPr>
      </p:pic>
      <p:sp>
        <p:nvSpPr>
          <p:cNvPr id="38" name="Text 34"/>
          <p:cNvSpPr txBox="1"/>
          <p:nvPr/>
        </p:nvSpPr>
        <p:spPr>
          <a:xfrm>
            <a:off x="6601054" y="3771900"/>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待完成里程碑</a:t>
            </a:r>
            <a:endParaRPr lang="en-US" sz="1200" dirty="0"/>
          </a:p>
        </p:txBody>
      </p:sp>
      <p:sp>
        <p:nvSpPr>
          <p:cNvPr id="39" name="Text 35"/>
          <p:cNvSpPr txBox="1"/>
          <p:nvPr/>
        </p:nvSpPr>
        <p:spPr>
          <a:xfrm>
            <a:off x="6715354" y="4095598"/>
            <a:ext cx="9765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产品2.0版本：</a:t>
            </a:r>
            <a:endParaRPr lang="en-US" sz="1000" dirty="0"/>
          </a:p>
        </p:txBody>
      </p:sp>
      <p:sp>
        <p:nvSpPr>
          <p:cNvPr id="40" name="Text 36"/>
          <p:cNvSpPr txBox="1"/>
          <p:nvPr/>
        </p:nvSpPr>
        <p:spPr>
          <a:xfrm>
            <a:off x="6715354" y="4401007"/>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规模化用户：</a:t>
            </a:r>
            <a:endParaRPr lang="en-US" sz="1000" dirty="0"/>
          </a:p>
        </p:txBody>
      </p:sp>
      <p:sp>
        <p:nvSpPr>
          <p:cNvPr id="41" name="Text 37"/>
          <p:cNvSpPr txBox="1"/>
          <p:nvPr/>
        </p:nvSpPr>
        <p:spPr>
          <a:xfrm>
            <a:off x="6715354" y="4705502"/>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数据闭环：</a:t>
            </a:r>
            <a:endParaRPr lang="en-US" sz="1000" dirty="0"/>
          </a:p>
        </p:txBody>
      </p:sp>
      <p:sp>
        <p:nvSpPr>
          <p:cNvPr id="42" name="Text 38"/>
          <p:cNvSpPr txBox="1"/>
          <p:nvPr/>
        </p:nvSpPr>
        <p:spPr>
          <a:xfrm>
            <a:off x="7586777" y="4095598"/>
            <a:ext cx="29580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集成多模态能力，支持10倍处理效率（Q3计划）</a:t>
            </a:r>
            <a:endParaRPr lang="en-US" sz="1000" dirty="0"/>
          </a:p>
        </p:txBody>
      </p:sp>
      <p:sp>
        <p:nvSpPr>
          <p:cNvPr id="43" name="Text 39"/>
          <p:cNvSpPr txBox="1"/>
          <p:nvPr/>
        </p:nvSpPr>
        <p:spPr>
          <a:xfrm>
            <a:off x="7515454" y="4401007"/>
            <a:ext cx="29864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实现月活1000+，企业客户突破20家（Q4目标）</a:t>
            </a:r>
            <a:endParaRPr lang="en-US" sz="1000" dirty="0"/>
          </a:p>
        </p:txBody>
      </p:sp>
      <p:sp>
        <p:nvSpPr>
          <p:cNvPr id="44" name="Text 40"/>
          <p:cNvSpPr txBox="1"/>
          <p:nvPr/>
        </p:nvSpPr>
        <p:spPr>
          <a:xfrm>
            <a:off x="7381951" y="4705502"/>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构建数据反馈机制，持续优化智能体性能</a:t>
            </a:r>
            <a:endParaRPr lang="en-US" sz="1000" dirty="0"/>
          </a:p>
        </p:txBody>
      </p:sp>
      <p:sp>
        <p:nvSpPr>
          <p:cNvPr id="45" name="Shape 41"/>
          <p:cNvSpPr/>
          <p:nvPr/>
        </p:nvSpPr>
        <p:spPr>
          <a:xfrm>
            <a:off x="6248095" y="5210251"/>
            <a:ext cx="4876495" cy="1809598"/>
          </a:xfrm>
          <a:prstGeom prst="roundRect">
            <a:avLst>
              <a:gd name="adj" fmla="val 2128"/>
            </a:avLst>
          </a:prstGeom>
          <a:solidFill>
            <a:srgbClr val="FFFFFF">
              <a:alpha val="80000"/>
            </a:srgbClr>
          </a:solidFill>
          <a:ln w="12700">
            <a:solidFill>
              <a:srgbClr val="DBEAFE"/>
            </a:solidFill>
            <a:prstDash val="solid"/>
          </a:ln>
        </p:spPr>
      </p:sp>
      <p:pic>
        <p:nvPicPr>
          <p:cNvPr id="46" name="Image 2" descr="preencoded.png">    </p:cNvPr>
          <p:cNvPicPr>
            <a:picLocks noChangeAspect="1"/>
          </p:cNvPicPr>
          <p:nvPr/>
        </p:nvPicPr>
        <p:blipFill>
          <a:blip r:embed="rId3"/>
          <a:srcRect l="0" r="0" t="-43" b="-43"/>
          <a:stretch/>
        </p:blipFill>
        <p:spPr>
          <a:xfrm>
            <a:off x="6409944" y="5410505"/>
            <a:ext cx="133502" cy="152705"/>
          </a:xfrm>
          <a:prstGeom prst="rect">
            <a:avLst/>
          </a:prstGeom>
        </p:spPr>
      </p:pic>
      <p:sp>
        <p:nvSpPr>
          <p:cNvPr id="47" name="Text 42"/>
          <p:cNvSpPr txBox="1"/>
          <p:nvPr/>
        </p:nvSpPr>
        <p:spPr>
          <a:xfrm>
            <a:off x="6620256" y="5391302"/>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核心指标进展</a:t>
            </a:r>
            <a:endParaRPr lang="en-US" sz="1200" dirty="0"/>
          </a:p>
        </p:txBody>
      </p:sp>
      <p:sp>
        <p:nvSpPr>
          <p:cNvPr id="48" name="Text 43"/>
          <p:cNvSpPr txBox="1"/>
          <p:nvPr/>
        </p:nvSpPr>
        <p:spPr>
          <a:xfrm>
            <a:off x="6409944" y="5724144"/>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月环比增长率</a:t>
            </a:r>
            <a:endParaRPr lang="en-US" sz="1000" dirty="0"/>
          </a:p>
        </p:txBody>
      </p:sp>
      <p:sp>
        <p:nvSpPr>
          <p:cNvPr id="49" name="Text 44"/>
          <p:cNvSpPr txBox="1"/>
          <p:nvPr/>
        </p:nvSpPr>
        <p:spPr>
          <a:xfrm>
            <a:off x="6409944" y="6143854"/>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用户留存率</a:t>
            </a:r>
            <a:endParaRPr lang="en-US" sz="1000" dirty="0"/>
          </a:p>
        </p:txBody>
      </p:sp>
      <p:sp>
        <p:nvSpPr>
          <p:cNvPr id="50" name="Text 45"/>
          <p:cNvSpPr txBox="1"/>
          <p:nvPr/>
        </p:nvSpPr>
        <p:spPr>
          <a:xfrm>
            <a:off x="6409944" y="65626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技术路线完成度</a:t>
            </a:r>
            <a:endParaRPr lang="en-US" sz="1000" dirty="0"/>
          </a:p>
        </p:txBody>
      </p:sp>
      <p:sp>
        <p:nvSpPr>
          <p:cNvPr id="51" name="Text 46"/>
          <p:cNvSpPr txBox="1"/>
          <p:nvPr/>
        </p:nvSpPr>
        <p:spPr>
          <a:xfrm>
            <a:off x="10664647" y="5724144"/>
            <a:ext cx="4050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32%</a:t>
            </a:r>
            <a:endParaRPr lang="en-US" sz="1000" dirty="0"/>
          </a:p>
        </p:txBody>
      </p:sp>
      <p:sp>
        <p:nvSpPr>
          <p:cNvPr id="52" name="Text 47"/>
          <p:cNvSpPr txBox="1"/>
          <p:nvPr/>
        </p:nvSpPr>
        <p:spPr>
          <a:xfrm>
            <a:off x="10672877" y="6143854"/>
            <a:ext cx="395935"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78%</a:t>
            </a:r>
            <a:endParaRPr lang="en-US" sz="1000" dirty="0"/>
          </a:p>
        </p:txBody>
      </p:sp>
      <p:sp>
        <p:nvSpPr>
          <p:cNvPr id="53" name="Text 48"/>
          <p:cNvSpPr txBox="1"/>
          <p:nvPr/>
        </p:nvSpPr>
        <p:spPr>
          <a:xfrm>
            <a:off x="10662818" y="6562649"/>
            <a:ext cx="4050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45%</a:t>
            </a:r>
            <a:endParaRPr lang="en-US" sz="1000" dirty="0"/>
          </a:p>
        </p:txBody>
      </p:sp>
      <p:sp>
        <p:nvSpPr>
          <p:cNvPr id="54" name="Shape 49"/>
          <p:cNvSpPr/>
          <p:nvPr/>
        </p:nvSpPr>
        <p:spPr>
          <a:xfrm>
            <a:off x="6409944" y="5943600"/>
            <a:ext cx="4552798" cy="75895"/>
          </a:xfrm>
          <a:prstGeom prst="roundRect">
            <a:avLst>
              <a:gd name="adj" fmla="val 602411"/>
            </a:avLst>
          </a:prstGeom>
          <a:solidFill>
            <a:srgbClr val="E5E7EB"/>
          </a:solidFill>
          <a:ln/>
        </p:spPr>
      </p:sp>
      <p:sp>
        <p:nvSpPr>
          <p:cNvPr id="55" name="Shape 50"/>
          <p:cNvSpPr/>
          <p:nvPr/>
        </p:nvSpPr>
        <p:spPr>
          <a:xfrm>
            <a:off x="6409944" y="6362395"/>
            <a:ext cx="4552798" cy="75895"/>
          </a:xfrm>
          <a:prstGeom prst="roundRect">
            <a:avLst>
              <a:gd name="adj" fmla="val 602411"/>
            </a:avLst>
          </a:prstGeom>
          <a:solidFill>
            <a:srgbClr val="E5E7EB"/>
          </a:solidFill>
          <a:ln/>
        </p:spPr>
      </p:sp>
      <p:sp>
        <p:nvSpPr>
          <p:cNvPr id="56" name="Shape 51"/>
          <p:cNvSpPr/>
          <p:nvPr/>
        </p:nvSpPr>
        <p:spPr>
          <a:xfrm>
            <a:off x="6409944" y="6782105"/>
            <a:ext cx="4552798" cy="75895"/>
          </a:xfrm>
          <a:prstGeom prst="roundRect">
            <a:avLst>
              <a:gd name="adj" fmla="val 602411"/>
            </a:avLst>
          </a:prstGeom>
          <a:solidFill>
            <a:srgbClr val="E5E7EB"/>
          </a:solidFill>
          <a:ln/>
        </p:spPr>
      </p:sp>
      <p:sp>
        <p:nvSpPr>
          <p:cNvPr id="57" name="Shape 52"/>
          <p:cNvSpPr/>
          <p:nvPr/>
        </p:nvSpPr>
        <p:spPr>
          <a:xfrm>
            <a:off x="6409944" y="5943600"/>
            <a:ext cx="1457554" cy="75895"/>
          </a:xfrm>
          <a:prstGeom prst="rect">
            <a:avLst/>
          </a:prstGeom>
          <a:solidFill>
            <a:srgbClr val="3B82F6"/>
          </a:solidFill>
          <a:ln/>
        </p:spPr>
      </p:sp>
      <p:sp>
        <p:nvSpPr>
          <p:cNvPr id="58" name="Shape 53"/>
          <p:cNvSpPr/>
          <p:nvPr/>
        </p:nvSpPr>
        <p:spPr>
          <a:xfrm>
            <a:off x="6409944" y="6362395"/>
            <a:ext cx="3552444" cy="75895"/>
          </a:xfrm>
          <a:prstGeom prst="rect">
            <a:avLst/>
          </a:prstGeom>
          <a:solidFill>
            <a:srgbClr val="3B82F6"/>
          </a:solidFill>
          <a:ln/>
        </p:spPr>
      </p:sp>
      <p:sp>
        <p:nvSpPr>
          <p:cNvPr id="59" name="Shape 54"/>
          <p:cNvSpPr/>
          <p:nvPr/>
        </p:nvSpPr>
        <p:spPr>
          <a:xfrm>
            <a:off x="6409944" y="6782105"/>
            <a:ext cx="2057400" cy="75895"/>
          </a:xfrm>
          <a:prstGeom prst="rect">
            <a:avLst/>
          </a:prstGeom>
          <a:solidFill>
            <a:srgbClr val="3B82F6"/>
          </a:solidFill>
          <a:ln/>
        </p:spPr>
      </p:sp>
      <p:sp>
        <p:nvSpPr>
          <p:cNvPr id="60" name="Shape 55"/>
          <p:cNvSpPr/>
          <p:nvPr/>
        </p:nvSpPr>
        <p:spPr>
          <a:xfrm>
            <a:off x="1067105" y="7019849"/>
            <a:ext cx="10058400" cy="457200"/>
          </a:xfrm>
          <a:prstGeom prst="roundRect">
            <a:avLst>
              <a:gd name="adj" fmla="val 16667"/>
            </a:avLst>
          </a:prstGeom>
          <a:solidFill>
            <a:srgbClr val="FFFFFF">
              <a:alpha val="80000"/>
            </a:srgbClr>
          </a:solidFill>
          <a:ln/>
        </p:spPr>
      </p:sp>
      <p:pic>
        <p:nvPicPr>
          <p:cNvPr id="61" name="Image 3" descr="preencoded.png">    </p:cNvPr>
          <p:cNvPicPr>
            <a:picLocks noChangeAspect="1"/>
          </p:cNvPicPr>
          <p:nvPr/>
        </p:nvPicPr>
        <p:blipFill>
          <a:blip r:embed="rId4"/>
          <a:srcRect l="-2512" r="-2512" t="0" b="0"/>
          <a:stretch/>
        </p:blipFill>
        <p:spPr>
          <a:xfrm>
            <a:off x="1181405" y="7200900"/>
            <a:ext cx="105156" cy="133502"/>
          </a:xfrm>
          <a:prstGeom prst="rect">
            <a:avLst/>
          </a:prstGeom>
        </p:spPr>
      </p:pic>
      <p:sp>
        <p:nvSpPr>
          <p:cNvPr id="62" name="Text 56"/>
          <p:cNvSpPr txBox="1"/>
          <p:nvPr/>
        </p:nvSpPr>
        <p:spPr>
          <a:xfrm>
            <a:off x="1362456" y="7181698"/>
            <a:ext cx="75584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投资人评估视角：成功的Agentic AI项目需要在技术、产品、市场三方面均有明确量化进展，并能证明智能体模式的长期竞争力</a:t>
            </a:r>
            <a:endParaRPr lang="en-US" sz="1000" dirty="0"/>
          </a:p>
        </p:txBody>
      </p:sp>
      <p:sp>
        <p:nvSpPr>
          <p:cNvPr id="63" name="Text 57"/>
          <p:cNvSpPr txBox="1"/>
          <p:nvPr/>
        </p:nvSpPr>
        <p:spPr>
          <a:xfrm>
            <a:off x="1218895" y="761695"/>
            <a:ext cx="4215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项目成功的关键要素与进展评估</a:t>
            </a:r>
            <a:endParaRPr 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5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48198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AI项目核心指标进展追踪，与规划目标及行业竞品的横向对比</a:t>
            </a:r>
            <a:endParaRPr lang="en-US" sz="1200" dirty="0"/>
          </a:p>
        </p:txBody>
      </p:sp>
      <p:sp>
        <p:nvSpPr>
          <p:cNvPr id="5" name="Shape 3"/>
          <p:cNvSpPr/>
          <p:nvPr/>
        </p:nvSpPr>
        <p:spPr>
          <a:xfrm>
            <a:off x="1067105" y="1971446"/>
            <a:ext cx="4724705" cy="952805"/>
          </a:xfrm>
          <a:prstGeom prst="roundRect">
            <a:avLst>
              <a:gd name="adj" fmla="val 7678"/>
            </a:avLst>
          </a:prstGeom>
          <a:solidFill>
            <a:srgbClr val="FFFFFF">
              <a:alpha val="85000"/>
            </a:srgbClr>
          </a:solidFill>
          <a:ln/>
        </p:spPr>
      </p:sp>
      <p:sp>
        <p:nvSpPr>
          <p:cNvPr id="6" name="Shape 4"/>
          <p:cNvSpPr/>
          <p:nvPr/>
        </p:nvSpPr>
        <p:spPr>
          <a:xfrm>
            <a:off x="1067105" y="1971446"/>
            <a:ext cx="28346" cy="952805"/>
          </a:xfrm>
          <a:prstGeom prst="rect">
            <a:avLst/>
          </a:prstGeom>
          <a:solidFill>
            <a:srgbClr val="2563EB"/>
          </a:solidFill>
          <a:ln/>
        </p:spPr>
      </p:sp>
      <p:sp>
        <p:nvSpPr>
          <p:cNvPr id="7" name="Shape 5"/>
          <p:cNvSpPr/>
          <p:nvPr/>
        </p:nvSpPr>
        <p:spPr>
          <a:xfrm>
            <a:off x="1067105" y="3076956"/>
            <a:ext cx="4724705" cy="952805"/>
          </a:xfrm>
          <a:prstGeom prst="roundRect">
            <a:avLst>
              <a:gd name="adj" fmla="val 7678"/>
            </a:avLst>
          </a:prstGeom>
          <a:solidFill>
            <a:srgbClr val="FFFFFF">
              <a:alpha val="85000"/>
            </a:srgbClr>
          </a:solidFill>
          <a:ln/>
        </p:spPr>
      </p:sp>
      <p:sp>
        <p:nvSpPr>
          <p:cNvPr id="8" name="Shape 6"/>
          <p:cNvSpPr/>
          <p:nvPr/>
        </p:nvSpPr>
        <p:spPr>
          <a:xfrm>
            <a:off x="1067105" y="3076956"/>
            <a:ext cx="28346" cy="952805"/>
          </a:xfrm>
          <a:prstGeom prst="rect">
            <a:avLst/>
          </a:prstGeom>
          <a:solidFill>
            <a:srgbClr val="2563EB"/>
          </a:solidFill>
          <a:ln/>
        </p:spPr>
      </p:sp>
      <p:sp>
        <p:nvSpPr>
          <p:cNvPr id="9" name="Shape 7"/>
          <p:cNvSpPr/>
          <p:nvPr/>
        </p:nvSpPr>
        <p:spPr>
          <a:xfrm>
            <a:off x="1067105" y="4181551"/>
            <a:ext cx="4724705" cy="952805"/>
          </a:xfrm>
          <a:prstGeom prst="roundRect">
            <a:avLst>
              <a:gd name="adj" fmla="val 7678"/>
            </a:avLst>
          </a:prstGeom>
          <a:solidFill>
            <a:srgbClr val="FFFFFF">
              <a:alpha val="85000"/>
            </a:srgbClr>
          </a:solidFill>
          <a:ln/>
        </p:spPr>
      </p:sp>
      <p:sp>
        <p:nvSpPr>
          <p:cNvPr id="10" name="Shape 8"/>
          <p:cNvSpPr/>
          <p:nvPr/>
        </p:nvSpPr>
        <p:spPr>
          <a:xfrm>
            <a:off x="1067105" y="4181551"/>
            <a:ext cx="28346" cy="952805"/>
          </a:xfrm>
          <a:prstGeom prst="rect">
            <a:avLst/>
          </a:prstGeom>
          <a:solidFill>
            <a:srgbClr val="2563EB"/>
          </a:solidFill>
          <a:ln/>
        </p:spPr>
      </p:sp>
      <p:sp>
        <p:nvSpPr>
          <p:cNvPr id="11" name="Text 9"/>
          <p:cNvSpPr txBox="1"/>
          <p:nvPr/>
        </p:nvSpPr>
        <p:spPr>
          <a:xfrm>
            <a:off x="1248156" y="214335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关键业务指标表现</a:t>
            </a:r>
            <a:endParaRPr lang="en-US" sz="1200" dirty="0"/>
          </a:p>
        </p:txBody>
      </p:sp>
      <p:sp>
        <p:nvSpPr>
          <p:cNvPr id="12" name="Text 10"/>
          <p:cNvSpPr txBox="1"/>
          <p:nvPr/>
        </p:nvSpPr>
        <p:spPr>
          <a:xfrm>
            <a:off x="1248156" y="32479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关键财务指标进展</a:t>
            </a:r>
            <a:endParaRPr lang="en-US" sz="1200" dirty="0"/>
          </a:p>
        </p:txBody>
      </p:sp>
      <p:sp>
        <p:nvSpPr>
          <p:cNvPr id="13" name="Text 11"/>
          <p:cNvSpPr txBox="1"/>
          <p:nvPr/>
        </p:nvSpPr>
        <p:spPr>
          <a:xfrm>
            <a:off x="1248156" y="43525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竞品比较优势</a:t>
            </a:r>
            <a:endParaRPr lang="en-US" sz="1200" dirty="0"/>
          </a:p>
        </p:txBody>
      </p:sp>
      <p:sp>
        <p:nvSpPr>
          <p:cNvPr id="14" name="Text 12"/>
          <p:cNvSpPr txBox="1"/>
          <p:nvPr/>
        </p:nvSpPr>
        <p:spPr>
          <a:xfrm>
            <a:off x="1248156" y="2400300"/>
            <a:ext cx="43580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分析用户获取成本(CAC)、月活跃用户(MAU)、留存率和任务完成率等指标，与原定计划对比展示进度，突出竞争优势</a:t>
            </a:r>
            <a:endParaRPr lang="en-US" sz="1000" dirty="0"/>
          </a:p>
        </p:txBody>
      </p:sp>
      <p:sp>
        <p:nvSpPr>
          <p:cNvPr id="15" name="Text 13"/>
          <p:cNvSpPr txBox="1"/>
          <p:nvPr/>
        </p:nvSpPr>
        <p:spPr>
          <a:xfrm>
            <a:off x="1248156" y="3504895"/>
            <a:ext cx="44439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梳理MRR/ARR、毛利率、运营支出和现金消耗率等财务数据，分析实际表现与预期差异，证明业务模型可行性</a:t>
            </a:r>
            <a:endParaRPr lang="en-US" sz="1000" dirty="0"/>
          </a:p>
        </p:txBody>
      </p:sp>
      <p:sp>
        <p:nvSpPr>
          <p:cNvPr id="16" name="Text 14"/>
          <p:cNvSpPr txBox="1"/>
          <p:nvPr/>
        </p:nvSpPr>
        <p:spPr>
          <a:xfrm>
            <a:off x="1248156" y="461040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针对同阶段竞品，展示在智能体能力、用户留存、任务完成效率等方面的领先优势，证明差异化竞争力</a:t>
            </a:r>
            <a:endParaRPr lang="en-US" sz="1000" dirty="0"/>
          </a:p>
        </p:txBody>
      </p:sp>
      <p:sp>
        <p:nvSpPr>
          <p:cNvPr id="17" name="Shape 15"/>
          <p:cNvSpPr/>
          <p:nvPr/>
        </p:nvSpPr>
        <p:spPr>
          <a:xfrm>
            <a:off x="1067105" y="5286146"/>
            <a:ext cx="4724705" cy="1276502"/>
          </a:xfrm>
          <a:prstGeom prst="roundRect">
            <a:avLst>
              <a:gd name="adj" fmla="val 4277"/>
            </a:avLst>
          </a:prstGeom>
          <a:solidFill>
            <a:srgbClr val="FFFFFF">
              <a:alpha val="85000"/>
            </a:srgbClr>
          </a:solidFill>
          <a:ln w="12700">
            <a:solidFill>
              <a:srgbClr val="DBEAFE"/>
            </a:solidFill>
            <a:prstDash val="solid"/>
          </a:ln>
        </p:spPr>
      </p:sp>
      <p:pic>
        <p:nvPicPr>
          <p:cNvPr id="18" name="Image 0" descr="preencoded.png">    </p:cNvPr>
          <p:cNvPicPr>
            <a:picLocks noChangeAspect="1"/>
          </p:cNvPicPr>
          <p:nvPr/>
        </p:nvPicPr>
        <p:blipFill>
          <a:blip r:embed="rId1"/>
          <a:srcRect l="0" r="0" t="-100" b="-100"/>
          <a:stretch/>
        </p:blipFill>
        <p:spPr>
          <a:xfrm>
            <a:off x="1228954" y="5486400"/>
            <a:ext cx="114300" cy="152705"/>
          </a:xfrm>
          <a:prstGeom prst="rect">
            <a:avLst/>
          </a:prstGeom>
        </p:spPr>
      </p:pic>
      <p:sp>
        <p:nvSpPr>
          <p:cNvPr id="19" name="Text 16"/>
          <p:cNvSpPr txBox="1"/>
          <p:nvPr/>
        </p:nvSpPr>
        <p:spPr>
          <a:xfrm>
            <a:off x="1419149" y="5467198"/>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数据解读要点</a:t>
            </a:r>
            <a:endParaRPr lang="en-US" sz="1200" dirty="0"/>
          </a:p>
        </p:txBody>
      </p:sp>
      <p:sp>
        <p:nvSpPr>
          <p:cNvPr id="20" name="Text 17"/>
          <p:cNvSpPr txBox="1"/>
          <p:nvPr/>
        </p:nvSpPr>
        <p:spPr>
          <a:xfrm>
            <a:off x="1457554" y="57625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聚焦核心增长率而非绝对数值，展示发展动能</a:t>
            </a:r>
            <a:endParaRPr lang="en-US" sz="1000" dirty="0"/>
          </a:p>
        </p:txBody>
      </p:sp>
      <p:sp>
        <p:nvSpPr>
          <p:cNvPr id="21" name="Text 18"/>
          <p:cNvSpPr txBox="1"/>
          <p:nvPr/>
        </p:nvSpPr>
        <p:spPr>
          <a:xfrm>
            <a:off x="1457554" y="5991149"/>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对未达预期指标，提供清晰改进计划和调整路径</a:t>
            </a:r>
            <a:endParaRPr lang="en-US" sz="1000" dirty="0"/>
          </a:p>
        </p:txBody>
      </p:sp>
      <p:sp>
        <p:nvSpPr>
          <p:cNvPr id="22" name="Text 19"/>
          <p:cNvSpPr txBox="1"/>
          <p:nvPr/>
        </p:nvSpPr>
        <p:spPr>
          <a:xfrm>
            <a:off x="1457554" y="62197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使用同行业标杆公司作为参考，避免孤立数据</a:t>
            </a:r>
            <a:endParaRPr lang="en-US" sz="1000" dirty="0"/>
          </a:p>
        </p:txBody>
      </p:sp>
      <p:sp>
        <p:nvSpPr>
          <p:cNvPr id="23" name="Shape 20"/>
          <p:cNvSpPr/>
          <p:nvPr/>
        </p:nvSpPr>
        <p:spPr>
          <a:xfrm>
            <a:off x="6248095" y="1971446"/>
            <a:ext cx="4876495" cy="3219602"/>
          </a:xfrm>
          <a:prstGeom prst="roundRect">
            <a:avLst>
              <a:gd name="adj" fmla="val 672"/>
            </a:avLst>
          </a:prstGeom>
          <a:solidFill>
            <a:srgbClr val="FFFFFF">
              <a:alpha val="85000"/>
            </a:srgbClr>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24" name="Shape 21"/>
          <p:cNvSpPr/>
          <p:nvPr/>
        </p:nvSpPr>
        <p:spPr>
          <a:xfrm>
            <a:off x="6409944" y="2133295"/>
            <a:ext cx="1333195" cy="362102"/>
          </a:xfrm>
          <a:prstGeom prst="rect">
            <a:avLst/>
          </a:prstGeom>
          <a:solidFill>
            <a:srgbClr val="F3F4F6">
              <a:alpha val="90000"/>
            </a:srgbClr>
          </a:solidFill>
          <a:ln w="12700">
            <a:solidFill>
              <a:srgbClr val="E5E7EB"/>
            </a:solidFill>
            <a:prstDash val="solid"/>
          </a:ln>
        </p:spPr>
      </p:sp>
      <p:sp>
        <p:nvSpPr>
          <p:cNvPr id="25" name="Shape 22"/>
          <p:cNvSpPr/>
          <p:nvPr/>
        </p:nvSpPr>
        <p:spPr>
          <a:xfrm>
            <a:off x="7744054" y="2133295"/>
            <a:ext cx="800100" cy="362102"/>
          </a:xfrm>
          <a:prstGeom prst="rect">
            <a:avLst/>
          </a:prstGeom>
          <a:solidFill>
            <a:srgbClr val="F3F4F6">
              <a:alpha val="90000"/>
            </a:srgbClr>
          </a:solidFill>
          <a:ln w="12700">
            <a:solidFill>
              <a:srgbClr val="E5E7EB"/>
            </a:solidFill>
            <a:prstDash val="solid"/>
          </a:ln>
        </p:spPr>
      </p:sp>
      <p:sp>
        <p:nvSpPr>
          <p:cNvPr id="26" name="Shape 23"/>
          <p:cNvSpPr/>
          <p:nvPr/>
        </p:nvSpPr>
        <p:spPr>
          <a:xfrm>
            <a:off x="8535924" y="2133295"/>
            <a:ext cx="933602" cy="362102"/>
          </a:xfrm>
          <a:prstGeom prst="rect">
            <a:avLst/>
          </a:prstGeom>
          <a:solidFill>
            <a:srgbClr val="F3F4F6">
              <a:alpha val="90000"/>
            </a:srgbClr>
          </a:solidFill>
          <a:ln w="12700">
            <a:solidFill>
              <a:srgbClr val="E5E7EB"/>
            </a:solidFill>
            <a:prstDash val="solid"/>
          </a:ln>
        </p:spPr>
      </p:sp>
      <p:sp>
        <p:nvSpPr>
          <p:cNvPr id="27" name="Shape 24"/>
          <p:cNvSpPr/>
          <p:nvPr/>
        </p:nvSpPr>
        <p:spPr>
          <a:xfrm>
            <a:off x="9464040" y="2133295"/>
            <a:ext cx="800100" cy="362102"/>
          </a:xfrm>
          <a:prstGeom prst="rect">
            <a:avLst/>
          </a:prstGeom>
          <a:solidFill>
            <a:srgbClr val="F3F4F6">
              <a:alpha val="90000"/>
            </a:srgbClr>
          </a:solidFill>
          <a:ln w="12700">
            <a:solidFill>
              <a:srgbClr val="E5E7EB"/>
            </a:solidFill>
            <a:prstDash val="solid"/>
          </a:ln>
        </p:spPr>
      </p:sp>
      <p:sp>
        <p:nvSpPr>
          <p:cNvPr id="28" name="Shape 25"/>
          <p:cNvSpPr/>
          <p:nvPr/>
        </p:nvSpPr>
        <p:spPr>
          <a:xfrm>
            <a:off x="10255910" y="2133295"/>
            <a:ext cx="714146" cy="362102"/>
          </a:xfrm>
          <a:prstGeom prst="rect">
            <a:avLst/>
          </a:prstGeom>
          <a:solidFill>
            <a:srgbClr val="F3F4F6">
              <a:alpha val="90000"/>
            </a:srgbClr>
          </a:solidFill>
          <a:ln w="12700">
            <a:solidFill>
              <a:srgbClr val="E5E7EB"/>
            </a:solidFill>
            <a:prstDash val="solid"/>
          </a:ln>
        </p:spPr>
      </p:sp>
      <p:sp>
        <p:nvSpPr>
          <p:cNvPr id="29" name="Text 26"/>
          <p:cNvSpPr txBox="1"/>
          <p:nvPr/>
        </p:nvSpPr>
        <p:spPr>
          <a:xfrm>
            <a:off x="6810451" y="22293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核心指标</a:t>
            </a:r>
            <a:endParaRPr lang="en-US" sz="1000" dirty="0"/>
          </a:p>
        </p:txBody>
      </p:sp>
      <p:sp>
        <p:nvSpPr>
          <p:cNvPr id="30" name="Text 27"/>
          <p:cNvSpPr txBox="1"/>
          <p:nvPr/>
        </p:nvSpPr>
        <p:spPr>
          <a:xfrm>
            <a:off x="7872984" y="22293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当前表现</a:t>
            </a:r>
            <a:endParaRPr lang="en-US" sz="1000" dirty="0"/>
          </a:p>
        </p:txBody>
      </p:sp>
      <p:sp>
        <p:nvSpPr>
          <p:cNvPr id="31" name="Text 28"/>
          <p:cNvSpPr txBox="1"/>
          <p:nvPr/>
        </p:nvSpPr>
        <p:spPr>
          <a:xfrm>
            <a:off x="8666683" y="2229307"/>
            <a:ext cx="767182"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原计划目标</a:t>
            </a:r>
            <a:endParaRPr lang="en-US" sz="1000" dirty="0"/>
          </a:p>
        </p:txBody>
      </p:sp>
      <p:sp>
        <p:nvSpPr>
          <p:cNvPr id="32" name="Text 29"/>
          <p:cNvSpPr txBox="1"/>
          <p:nvPr/>
        </p:nvSpPr>
        <p:spPr>
          <a:xfrm>
            <a:off x="9592970" y="2229307"/>
            <a:ext cx="63367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领先竞品</a:t>
            </a:r>
            <a:endParaRPr lang="en-US" sz="1000" dirty="0"/>
          </a:p>
        </p:txBody>
      </p:sp>
      <p:sp>
        <p:nvSpPr>
          <p:cNvPr id="33" name="Text 30"/>
          <p:cNvSpPr txBox="1"/>
          <p:nvPr/>
        </p:nvSpPr>
        <p:spPr>
          <a:xfrm>
            <a:off x="10476281" y="2229307"/>
            <a:ext cx="367589" cy="162763"/>
          </a:xfrm>
          <a:prstGeom prst="rect">
            <a:avLst/>
          </a:prstGeom>
          <a:noFill/>
          <a:ln/>
        </p:spPr>
        <p:txBody>
          <a:bodyPr wrap="square" lIns="0" tIns="0" rIns="0" bIns="0" rtlCol="0" anchor="ctr"/>
          <a:lstStyle/>
          <a:p>
            <a:pPr algn="ctr" indent="0" marL="0">
              <a:buNone/>
            </a:pPr>
            <a:r>
              <a:rPr lang="en-US" sz="1000" b="1" dirty="0">
                <a:solidFill>
                  <a:srgbClr val="111827"/>
                </a:solidFill>
                <a:latin typeface="Inter" pitchFamily="34" charset="0"/>
                <a:ea typeface="Inter" pitchFamily="34" charset="-122"/>
                <a:cs typeface="Inter" pitchFamily="34" charset="-120"/>
              </a:rPr>
              <a:t>趋势</a:t>
            </a:r>
            <a:endParaRPr lang="en-US" sz="1000" dirty="0"/>
          </a:p>
        </p:txBody>
      </p:sp>
      <p:sp>
        <p:nvSpPr>
          <p:cNvPr id="34" name="Shape 31"/>
          <p:cNvSpPr/>
          <p:nvPr/>
        </p:nvSpPr>
        <p:spPr>
          <a:xfrm>
            <a:off x="6409944" y="2495398"/>
            <a:ext cx="1333195" cy="362102"/>
          </a:xfrm>
          <a:prstGeom prst="rect">
            <a:avLst/>
          </a:prstGeom>
          <a:noFill/>
          <a:ln w="12700">
            <a:solidFill>
              <a:srgbClr val="E5E7EB"/>
            </a:solidFill>
            <a:prstDash val="solid"/>
          </a:ln>
        </p:spPr>
      </p:sp>
      <p:sp>
        <p:nvSpPr>
          <p:cNvPr id="35" name="Shape 32"/>
          <p:cNvSpPr/>
          <p:nvPr/>
        </p:nvSpPr>
        <p:spPr>
          <a:xfrm>
            <a:off x="8535924" y="2495398"/>
            <a:ext cx="933602" cy="362102"/>
          </a:xfrm>
          <a:prstGeom prst="rect">
            <a:avLst/>
          </a:prstGeom>
          <a:noFill/>
          <a:ln w="12700">
            <a:solidFill>
              <a:srgbClr val="E5E7EB"/>
            </a:solidFill>
            <a:prstDash val="solid"/>
          </a:ln>
        </p:spPr>
      </p:sp>
      <p:sp>
        <p:nvSpPr>
          <p:cNvPr id="36" name="Shape 33"/>
          <p:cNvSpPr/>
          <p:nvPr/>
        </p:nvSpPr>
        <p:spPr>
          <a:xfrm>
            <a:off x="9464040" y="2495398"/>
            <a:ext cx="800100" cy="362102"/>
          </a:xfrm>
          <a:prstGeom prst="rect">
            <a:avLst/>
          </a:prstGeom>
          <a:noFill/>
          <a:ln w="12700">
            <a:solidFill>
              <a:srgbClr val="E5E7EB"/>
            </a:solidFill>
            <a:prstDash val="solid"/>
          </a:ln>
        </p:spPr>
      </p:sp>
      <p:sp>
        <p:nvSpPr>
          <p:cNvPr id="37" name="Shape 34"/>
          <p:cNvSpPr/>
          <p:nvPr/>
        </p:nvSpPr>
        <p:spPr>
          <a:xfrm>
            <a:off x="6409944" y="2857500"/>
            <a:ext cx="1333195" cy="362102"/>
          </a:xfrm>
          <a:prstGeom prst="rect">
            <a:avLst/>
          </a:prstGeom>
          <a:noFill/>
          <a:ln w="12700">
            <a:solidFill>
              <a:srgbClr val="E5E7EB"/>
            </a:solidFill>
            <a:prstDash val="solid"/>
          </a:ln>
        </p:spPr>
      </p:sp>
      <p:sp>
        <p:nvSpPr>
          <p:cNvPr id="38" name="Shape 35"/>
          <p:cNvSpPr/>
          <p:nvPr/>
        </p:nvSpPr>
        <p:spPr>
          <a:xfrm>
            <a:off x="8535924" y="2857500"/>
            <a:ext cx="933602" cy="362102"/>
          </a:xfrm>
          <a:prstGeom prst="rect">
            <a:avLst/>
          </a:prstGeom>
          <a:noFill/>
          <a:ln w="12700">
            <a:solidFill>
              <a:srgbClr val="E5E7EB"/>
            </a:solidFill>
            <a:prstDash val="solid"/>
          </a:ln>
        </p:spPr>
      </p:sp>
      <p:sp>
        <p:nvSpPr>
          <p:cNvPr id="39" name="Shape 36"/>
          <p:cNvSpPr/>
          <p:nvPr/>
        </p:nvSpPr>
        <p:spPr>
          <a:xfrm>
            <a:off x="9464040" y="2857500"/>
            <a:ext cx="800100" cy="362102"/>
          </a:xfrm>
          <a:prstGeom prst="rect">
            <a:avLst/>
          </a:prstGeom>
          <a:noFill/>
          <a:ln w="12700">
            <a:solidFill>
              <a:srgbClr val="E5E7EB"/>
            </a:solidFill>
            <a:prstDash val="solid"/>
          </a:ln>
        </p:spPr>
      </p:sp>
      <p:sp>
        <p:nvSpPr>
          <p:cNvPr id="40" name="Shape 37"/>
          <p:cNvSpPr/>
          <p:nvPr/>
        </p:nvSpPr>
        <p:spPr>
          <a:xfrm>
            <a:off x="6409944" y="3219602"/>
            <a:ext cx="1333195" cy="362102"/>
          </a:xfrm>
          <a:prstGeom prst="rect">
            <a:avLst/>
          </a:prstGeom>
          <a:noFill/>
          <a:ln w="12700">
            <a:solidFill>
              <a:srgbClr val="E5E7EB"/>
            </a:solidFill>
            <a:prstDash val="solid"/>
          </a:ln>
        </p:spPr>
      </p:sp>
      <p:sp>
        <p:nvSpPr>
          <p:cNvPr id="41" name="Shape 38"/>
          <p:cNvSpPr/>
          <p:nvPr/>
        </p:nvSpPr>
        <p:spPr>
          <a:xfrm>
            <a:off x="8535924" y="3219602"/>
            <a:ext cx="933602" cy="362102"/>
          </a:xfrm>
          <a:prstGeom prst="rect">
            <a:avLst/>
          </a:prstGeom>
          <a:noFill/>
          <a:ln w="12700">
            <a:solidFill>
              <a:srgbClr val="E5E7EB"/>
            </a:solidFill>
            <a:prstDash val="solid"/>
          </a:ln>
        </p:spPr>
      </p:sp>
      <p:sp>
        <p:nvSpPr>
          <p:cNvPr id="42" name="Shape 39"/>
          <p:cNvSpPr/>
          <p:nvPr/>
        </p:nvSpPr>
        <p:spPr>
          <a:xfrm>
            <a:off x="9464040" y="3219602"/>
            <a:ext cx="800100" cy="362102"/>
          </a:xfrm>
          <a:prstGeom prst="rect">
            <a:avLst/>
          </a:prstGeom>
          <a:noFill/>
          <a:ln w="12700">
            <a:solidFill>
              <a:srgbClr val="E5E7EB"/>
            </a:solidFill>
            <a:prstDash val="solid"/>
          </a:ln>
        </p:spPr>
      </p:sp>
      <p:sp>
        <p:nvSpPr>
          <p:cNvPr id="43" name="Text 40"/>
          <p:cNvSpPr txBox="1"/>
          <p:nvPr/>
        </p:nvSpPr>
        <p:spPr>
          <a:xfrm>
            <a:off x="6534302" y="2590495"/>
            <a:ext cx="10817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月活用户 (MAU)</a:t>
            </a:r>
            <a:endParaRPr lang="en-US" sz="1000" dirty="0"/>
          </a:p>
        </p:txBody>
      </p:sp>
      <p:sp>
        <p:nvSpPr>
          <p:cNvPr id="44" name="Text 41"/>
          <p:cNvSpPr txBox="1"/>
          <p:nvPr/>
        </p:nvSpPr>
        <p:spPr>
          <a:xfrm>
            <a:off x="8866937" y="2590495"/>
            <a:ext cx="36758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15万</a:t>
            </a:r>
            <a:endParaRPr lang="en-US" sz="1000" dirty="0"/>
          </a:p>
        </p:txBody>
      </p:sp>
      <p:sp>
        <p:nvSpPr>
          <p:cNvPr id="45" name="Text 42"/>
          <p:cNvSpPr txBox="1"/>
          <p:nvPr/>
        </p:nvSpPr>
        <p:spPr>
          <a:xfrm>
            <a:off x="9667951" y="2590495"/>
            <a:ext cx="4910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18.3万</a:t>
            </a:r>
            <a:endParaRPr lang="en-US" sz="1000" dirty="0"/>
          </a:p>
        </p:txBody>
      </p:sp>
      <p:sp>
        <p:nvSpPr>
          <p:cNvPr id="46" name="Text 43"/>
          <p:cNvSpPr txBox="1"/>
          <p:nvPr/>
        </p:nvSpPr>
        <p:spPr>
          <a:xfrm>
            <a:off x="8783726" y="2952598"/>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30分钟</a:t>
            </a:r>
            <a:endParaRPr lang="en-US" sz="1000" dirty="0"/>
          </a:p>
        </p:txBody>
      </p:sp>
      <p:sp>
        <p:nvSpPr>
          <p:cNvPr id="47" name="Text 44"/>
          <p:cNvSpPr txBox="1"/>
          <p:nvPr/>
        </p:nvSpPr>
        <p:spPr>
          <a:xfrm>
            <a:off x="6534302" y="3314700"/>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智能体任务完成率</a:t>
            </a:r>
            <a:endParaRPr lang="en-US" sz="1000" dirty="0"/>
          </a:p>
        </p:txBody>
      </p:sp>
      <p:sp>
        <p:nvSpPr>
          <p:cNvPr id="48" name="Text 45"/>
          <p:cNvSpPr txBox="1"/>
          <p:nvPr/>
        </p:nvSpPr>
        <p:spPr>
          <a:xfrm>
            <a:off x="8853221" y="3314700"/>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65%</a:t>
            </a:r>
            <a:endParaRPr lang="en-US" sz="1000" dirty="0"/>
          </a:p>
        </p:txBody>
      </p:sp>
      <p:sp>
        <p:nvSpPr>
          <p:cNvPr id="49" name="Text 46"/>
          <p:cNvSpPr txBox="1"/>
          <p:nvPr/>
        </p:nvSpPr>
        <p:spPr>
          <a:xfrm>
            <a:off x="9726473" y="3314700"/>
            <a:ext cx="3767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61%</a:t>
            </a:r>
            <a:endParaRPr lang="en-US" sz="1000" dirty="0"/>
          </a:p>
        </p:txBody>
      </p:sp>
      <p:sp>
        <p:nvSpPr>
          <p:cNvPr id="50" name="Shape 47"/>
          <p:cNvSpPr/>
          <p:nvPr/>
        </p:nvSpPr>
        <p:spPr>
          <a:xfrm>
            <a:off x="7744054" y="2495398"/>
            <a:ext cx="800100" cy="362102"/>
          </a:xfrm>
          <a:prstGeom prst="rect">
            <a:avLst/>
          </a:prstGeom>
          <a:solidFill>
            <a:srgbClr val="ECFDF5">
              <a:alpha val="90000"/>
            </a:srgbClr>
          </a:solidFill>
          <a:ln w="12700">
            <a:solidFill>
              <a:srgbClr val="E5E7EB"/>
            </a:solidFill>
            <a:prstDash val="solid"/>
          </a:ln>
        </p:spPr>
      </p:sp>
      <p:sp>
        <p:nvSpPr>
          <p:cNvPr id="51" name="Text 48"/>
          <p:cNvSpPr txBox="1"/>
          <p:nvPr/>
        </p:nvSpPr>
        <p:spPr>
          <a:xfrm>
            <a:off x="7947965" y="2590495"/>
            <a:ext cx="491033"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21.5万</a:t>
            </a:r>
            <a:endParaRPr lang="en-US" sz="1000" dirty="0"/>
          </a:p>
        </p:txBody>
      </p:sp>
      <p:sp>
        <p:nvSpPr>
          <p:cNvPr id="52" name="Shape 49"/>
          <p:cNvSpPr/>
          <p:nvPr/>
        </p:nvSpPr>
        <p:spPr>
          <a:xfrm>
            <a:off x="10255910" y="2495398"/>
            <a:ext cx="714146" cy="362102"/>
          </a:xfrm>
          <a:prstGeom prst="rect">
            <a:avLst/>
          </a:prstGeom>
          <a:noFill/>
          <a:ln w="12700">
            <a:solidFill>
              <a:srgbClr val="E5E7EB"/>
            </a:solidFill>
            <a:prstDash val="solid"/>
          </a:ln>
        </p:spPr>
      </p:sp>
      <p:pic>
        <p:nvPicPr>
          <p:cNvPr id="53" name="Image 1" descr="preencoded.png">    </p:cNvPr>
          <p:cNvPicPr>
            <a:picLocks noChangeAspect="1"/>
          </p:cNvPicPr>
          <p:nvPr/>
        </p:nvPicPr>
        <p:blipFill>
          <a:blip r:embed="rId2"/>
          <a:srcRect l="-2512" r="-2512" t="0" b="0"/>
          <a:stretch/>
        </p:blipFill>
        <p:spPr>
          <a:xfrm>
            <a:off x="10388498" y="2607869"/>
            <a:ext cx="105156" cy="133502"/>
          </a:xfrm>
          <a:prstGeom prst="rect">
            <a:avLst/>
          </a:prstGeom>
        </p:spPr>
      </p:pic>
      <p:sp>
        <p:nvSpPr>
          <p:cNvPr id="54" name="Text 50"/>
          <p:cNvSpPr txBox="1"/>
          <p:nvPr/>
        </p:nvSpPr>
        <p:spPr>
          <a:xfrm>
            <a:off x="6534302" y="2952598"/>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日均使用时长</a:t>
            </a:r>
            <a:endParaRPr lang="en-US" sz="1000" dirty="0"/>
          </a:p>
        </p:txBody>
      </p:sp>
      <p:sp>
        <p:nvSpPr>
          <p:cNvPr id="55" name="Text 51"/>
          <p:cNvSpPr txBox="1"/>
          <p:nvPr/>
        </p:nvSpPr>
        <p:spPr>
          <a:xfrm>
            <a:off x="9645091" y="2952598"/>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28分钟</a:t>
            </a:r>
            <a:endParaRPr lang="en-US" sz="1000" dirty="0"/>
          </a:p>
        </p:txBody>
      </p:sp>
      <p:sp>
        <p:nvSpPr>
          <p:cNvPr id="56" name="Shape 52"/>
          <p:cNvSpPr/>
          <p:nvPr/>
        </p:nvSpPr>
        <p:spPr>
          <a:xfrm>
            <a:off x="7744054" y="2857500"/>
            <a:ext cx="800100" cy="362102"/>
          </a:xfrm>
          <a:prstGeom prst="rect">
            <a:avLst/>
          </a:prstGeom>
          <a:solidFill>
            <a:srgbClr val="ECFDF5">
              <a:alpha val="90000"/>
            </a:srgbClr>
          </a:solidFill>
          <a:ln w="12700">
            <a:solidFill>
              <a:srgbClr val="E5E7EB"/>
            </a:solidFill>
            <a:prstDash val="solid"/>
          </a:ln>
        </p:spPr>
      </p:sp>
      <p:sp>
        <p:nvSpPr>
          <p:cNvPr id="57" name="Text 53"/>
          <p:cNvSpPr txBox="1"/>
          <p:nvPr/>
        </p:nvSpPr>
        <p:spPr>
          <a:xfrm>
            <a:off x="7927848" y="2952598"/>
            <a:ext cx="529438"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37分钟</a:t>
            </a:r>
            <a:endParaRPr lang="en-US" sz="1000" dirty="0"/>
          </a:p>
        </p:txBody>
      </p:sp>
      <p:sp>
        <p:nvSpPr>
          <p:cNvPr id="58" name="Shape 54"/>
          <p:cNvSpPr/>
          <p:nvPr/>
        </p:nvSpPr>
        <p:spPr>
          <a:xfrm>
            <a:off x="10255910" y="2857500"/>
            <a:ext cx="714146" cy="362102"/>
          </a:xfrm>
          <a:prstGeom prst="rect">
            <a:avLst/>
          </a:prstGeom>
          <a:noFill/>
          <a:ln w="12700">
            <a:solidFill>
              <a:srgbClr val="E5E7EB"/>
            </a:solidFill>
            <a:prstDash val="solid"/>
          </a:ln>
        </p:spPr>
      </p:sp>
      <p:sp>
        <p:nvSpPr>
          <p:cNvPr id="59" name="Text 55"/>
          <p:cNvSpPr txBox="1"/>
          <p:nvPr/>
        </p:nvSpPr>
        <p:spPr>
          <a:xfrm>
            <a:off x="10531145" y="2590495"/>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43%</a:t>
            </a:r>
            <a:endParaRPr lang="en-US" sz="1000" dirty="0"/>
          </a:p>
        </p:txBody>
      </p:sp>
      <p:pic>
        <p:nvPicPr>
          <p:cNvPr id="60" name="Image 2" descr="preencoded.png">    </p:cNvPr>
          <p:cNvPicPr>
            <a:picLocks noChangeAspect="1"/>
          </p:cNvPicPr>
          <p:nvPr/>
        </p:nvPicPr>
        <p:blipFill>
          <a:blip r:embed="rId3"/>
          <a:srcRect l="-2512" r="-2512" t="0" b="0"/>
          <a:stretch/>
        </p:blipFill>
        <p:spPr>
          <a:xfrm>
            <a:off x="10391242" y="2969057"/>
            <a:ext cx="105156" cy="133502"/>
          </a:xfrm>
          <a:prstGeom prst="rect">
            <a:avLst/>
          </a:prstGeom>
        </p:spPr>
      </p:pic>
      <p:sp>
        <p:nvSpPr>
          <p:cNvPr id="61" name="Shape 56"/>
          <p:cNvSpPr/>
          <p:nvPr/>
        </p:nvSpPr>
        <p:spPr>
          <a:xfrm>
            <a:off x="7744054" y="3219602"/>
            <a:ext cx="800100" cy="362102"/>
          </a:xfrm>
          <a:prstGeom prst="rect">
            <a:avLst/>
          </a:prstGeom>
          <a:solidFill>
            <a:srgbClr val="ECFDF5">
              <a:alpha val="90000"/>
            </a:srgbClr>
          </a:solidFill>
          <a:ln w="12700">
            <a:solidFill>
              <a:srgbClr val="E5E7EB"/>
            </a:solidFill>
            <a:prstDash val="solid"/>
          </a:ln>
        </p:spPr>
      </p:sp>
      <p:sp>
        <p:nvSpPr>
          <p:cNvPr id="62" name="Text 57"/>
          <p:cNvSpPr txBox="1"/>
          <p:nvPr/>
        </p:nvSpPr>
        <p:spPr>
          <a:xfrm>
            <a:off x="7996428" y="3314700"/>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78%</a:t>
            </a:r>
            <a:endParaRPr lang="en-US" sz="1000" dirty="0"/>
          </a:p>
        </p:txBody>
      </p:sp>
      <p:sp>
        <p:nvSpPr>
          <p:cNvPr id="63" name="Shape 58"/>
          <p:cNvSpPr/>
          <p:nvPr/>
        </p:nvSpPr>
        <p:spPr>
          <a:xfrm>
            <a:off x="10255910" y="3219602"/>
            <a:ext cx="714146" cy="362102"/>
          </a:xfrm>
          <a:prstGeom prst="rect">
            <a:avLst/>
          </a:prstGeom>
          <a:noFill/>
          <a:ln w="12700">
            <a:solidFill>
              <a:srgbClr val="E5E7EB"/>
            </a:solidFill>
            <a:prstDash val="solid"/>
          </a:ln>
        </p:spPr>
      </p:sp>
      <p:sp>
        <p:nvSpPr>
          <p:cNvPr id="64" name="Text 59"/>
          <p:cNvSpPr txBox="1"/>
          <p:nvPr/>
        </p:nvSpPr>
        <p:spPr>
          <a:xfrm>
            <a:off x="10533888" y="2952598"/>
            <a:ext cx="395935"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23%</a:t>
            </a:r>
            <a:endParaRPr lang="en-US" sz="1000" dirty="0"/>
          </a:p>
        </p:txBody>
      </p:sp>
      <p:pic>
        <p:nvPicPr>
          <p:cNvPr id="65" name="Image 3" descr="preencoded.png">    </p:cNvPr>
          <p:cNvPicPr>
            <a:picLocks noChangeAspect="1"/>
          </p:cNvPicPr>
          <p:nvPr/>
        </p:nvPicPr>
        <p:blipFill>
          <a:blip r:embed="rId4"/>
          <a:srcRect l="-2512" r="-2512" t="0" b="0"/>
          <a:stretch/>
        </p:blipFill>
        <p:spPr>
          <a:xfrm>
            <a:off x="10390327" y="3331159"/>
            <a:ext cx="105156" cy="133502"/>
          </a:xfrm>
          <a:prstGeom prst="rect">
            <a:avLst/>
          </a:prstGeom>
        </p:spPr>
      </p:pic>
      <p:sp>
        <p:nvSpPr>
          <p:cNvPr id="66" name="Shape 60"/>
          <p:cNvSpPr/>
          <p:nvPr/>
        </p:nvSpPr>
        <p:spPr>
          <a:xfrm>
            <a:off x="6409944" y="3581705"/>
            <a:ext cx="1333195" cy="362102"/>
          </a:xfrm>
          <a:prstGeom prst="rect">
            <a:avLst/>
          </a:prstGeom>
          <a:noFill/>
          <a:ln w="12700">
            <a:solidFill>
              <a:srgbClr val="E5E7EB"/>
            </a:solidFill>
            <a:prstDash val="solid"/>
          </a:ln>
        </p:spPr>
      </p:sp>
      <p:sp>
        <p:nvSpPr>
          <p:cNvPr id="67" name="Shape 61"/>
          <p:cNvSpPr/>
          <p:nvPr/>
        </p:nvSpPr>
        <p:spPr>
          <a:xfrm>
            <a:off x="7744054" y="3581705"/>
            <a:ext cx="800100" cy="362102"/>
          </a:xfrm>
          <a:prstGeom prst="rect">
            <a:avLst/>
          </a:prstGeom>
          <a:noFill/>
          <a:ln w="12700">
            <a:solidFill>
              <a:srgbClr val="E5E7EB"/>
            </a:solidFill>
            <a:prstDash val="solid"/>
          </a:ln>
        </p:spPr>
      </p:sp>
      <p:sp>
        <p:nvSpPr>
          <p:cNvPr id="68" name="Shape 62"/>
          <p:cNvSpPr/>
          <p:nvPr/>
        </p:nvSpPr>
        <p:spPr>
          <a:xfrm>
            <a:off x="8535924" y="3581705"/>
            <a:ext cx="933602" cy="362102"/>
          </a:xfrm>
          <a:prstGeom prst="rect">
            <a:avLst/>
          </a:prstGeom>
          <a:noFill/>
          <a:ln w="12700">
            <a:solidFill>
              <a:srgbClr val="E5E7EB"/>
            </a:solidFill>
            <a:prstDash val="solid"/>
          </a:ln>
        </p:spPr>
      </p:sp>
      <p:sp>
        <p:nvSpPr>
          <p:cNvPr id="69" name="Shape 63"/>
          <p:cNvSpPr/>
          <p:nvPr/>
        </p:nvSpPr>
        <p:spPr>
          <a:xfrm>
            <a:off x="6409944" y="3943807"/>
            <a:ext cx="1333195" cy="362102"/>
          </a:xfrm>
          <a:prstGeom prst="rect">
            <a:avLst/>
          </a:prstGeom>
          <a:noFill/>
          <a:ln w="12700">
            <a:solidFill>
              <a:srgbClr val="E5E7EB"/>
            </a:solidFill>
            <a:prstDash val="solid"/>
          </a:ln>
        </p:spPr>
      </p:sp>
      <p:sp>
        <p:nvSpPr>
          <p:cNvPr id="70" name="Shape 64"/>
          <p:cNvSpPr/>
          <p:nvPr/>
        </p:nvSpPr>
        <p:spPr>
          <a:xfrm>
            <a:off x="8535924" y="3943807"/>
            <a:ext cx="933602" cy="362102"/>
          </a:xfrm>
          <a:prstGeom prst="rect">
            <a:avLst/>
          </a:prstGeom>
          <a:noFill/>
          <a:ln w="12700">
            <a:solidFill>
              <a:srgbClr val="E5E7EB"/>
            </a:solidFill>
            <a:prstDash val="solid"/>
          </a:ln>
        </p:spPr>
      </p:sp>
      <p:sp>
        <p:nvSpPr>
          <p:cNvPr id="71" name="Shape 65"/>
          <p:cNvSpPr/>
          <p:nvPr/>
        </p:nvSpPr>
        <p:spPr>
          <a:xfrm>
            <a:off x="9464040" y="3943807"/>
            <a:ext cx="800100" cy="362102"/>
          </a:xfrm>
          <a:prstGeom prst="rect">
            <a:avLst/>
          </a:prstGeom>
          <a:noFill/>
          <a:ln w="12700">
            <a:solidFill>
              <a:srgbClr val="E5E7EB"/>
            </a:solidFill>
            <a:prstDash val="solid"/>
          </a:ln>
        </p:spPr>
      </p:sp>
      <p:sp>
        <p:nvSpPr>
          <p:cNvPr id="72" name="Shape 66"/>
          <p:cNvSpPr/>
          <p:nvPr/>
        </p:nvSpPr>
        <p:spPr>
          <a:xfrm>
            <a:off x="6409944" y="4304995"/>
            <a:ext cx="1333195" cy="362102"/>
          </a:xfrm>
          <a:prstGeom prst="rect">
            <a:avLst/>
          </a:prstGeom>
          <a:noFill/>
          <a:ln w="12700">
            <a:solidFill>
              <a:srgbClr val="E5E7EB"/>
            </a:solidFill>
            <a:prstDash val="solid"/>
          </a:ln>
        </p:spPr>
      </p:sp>
      <p:sp>
        <p:nvSpPr>
          <p:cNvPr id="73" name="Shape 67"/>
          <p:cNvSpPr/>
          <p:nvPr/>
        </p:nvSpPr>
        <p:spPr>
          <a:xfrm>
            <a:off x="7744054" y="4304995"/>
            <a:ext cx="800100" cy="362102"/>
          </a:xfrm>
          <a:prstGeom prst="rect">
            <a:avLst/>
          </a:prstGeom>
          <a:noFill/>
          <a:ln w="12700">
            <a:solidFill>
              <a:srgbClr val="E5E7EB"/>
            </a:solidFill>
            <a:prstDash val="solid"/>
          </a:ln>
        </p:spPr>
      </p:sp>
      <p:sp>
        <p:nvSpPr>
          <p:cNvPr id="74" name="Shape 68"/>
          <p:cNvSpPr/>
          <p:nvPr/>
        </p:nvSpPr>
        <p:spPr>
          <a:xfrm>
            <a:off x="8535924" y="4304995"/>
            <a:ext cx="933602" cy="362102"/>
          </a:xfrm>
          <a:prstGeom prst="rect">
            <a:avLst/>
          </a:prstGeom>
          <a:noFill/>
          <a:ln w="12700">
            <a:solidFill>
              <a:srgbClr val="E5E7EB"/>
            </a:solidFill>
            <a:prstDash val="solid"/>
          </a:ln>
        </p:spPr>
      </p:sp>
      <p:sp>
        <p:nvSpPr>
          <p:cNvPr id="75" name="Text 69"/>
          <p:cNvSpPr txBox="1"/>
          <p:nvPr/>
        </p:nvSpPr>
        <p:spPr>
          <a:xfrm>
            <a:off x="6534302" y="3676802"/>
            <a:ext cx="10716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用户留存 (30天)</a:t>
            </a:r>
            <a:endParaRPr lang="en-US" sz="1000" dirty="0"/>
          </a:p>
        </p:txBody>
      </p:sp>
      <p:sp>
        <p:nvSpPr>
          <p:cNvPr id="76" name="Text 70"/>
          <p:cNvSpPr txBox="1"/>
          <p:nvPr/>
        </p:nvSpPr>
        <p:spPr>
          <a:xfrm>
            <a:off x="7990942" y="36768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42%</a:t>
            </a:r>
            <a:endParaRPr lang="en-US" sz="1000" dirty="0"/>
          </a:p>
        </p:txBody>
      </p:sp>
      <p:sp>
        <p:nvSpPr>
          <p:cNvPr id="77" name="Text 71"/>
          <p:cNvSpPr txBox="1"/>
          <p:nvPr/>
        </p:nvSpPr>
        <p:spPr>
          <a:xfrm>
            <a:off x="8852306" y="36768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45%</a:t>
            </a:r>
            <a:endParaRPr lang="en-US" sz="1000" dirty="0"/>
          </a:p>
        </p:txBody>
      </p:sp>
      <p:sp>
        <p:nvSpPr>
          <p:cNvPr id="78" name="Text 72"/>
          <p:cNvSpPr txBox="1"/>
          <p:nvPr/>
        </p:nvSpPr>
        <p:spPr>
          <a:xfrm>
            <a:off x="6534302" y="4038905"/>
            <a:ext cx="9290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月收入 (MRR)</a:t>
            </a:r>
            <a:endParaRPr lang="en-US" sz="1000" dirty="0"/>
          </a:p>
        </p:txBody>
      </p:sp>
      <p:sp>
        <p:nvSpPr>
          <p:cNvPr id="79" name="Text 73"/>
          <p:cNvSpPr txBox="1"/>
          <p:nvPr/>
        </p:nvSpPr>
        <p:spPr>
          <a:xfrm>
            <a:off x="8784641" y="40389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￥50万</a:t>
            </a:r>
            <a:endParaRPr lang="en-US" sz="1000" dirty="0"/>
          </a:p>
        </p:txBody>
      </p:sp>
      <p:sp>
        <p:nvSpPr>
          <p:cNvPr id="80" name="Text 74"/>
          <p:cNvSpPr txBox="1"/>
          <p:nvPr/>
        </p:nvSpPr>
        <p:spPr>
          <a:xfrm>
            <a:off x="9644177" y="40389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￥62万</a:t>
            </a:r>
            <a:endParaRPr lang="en-US" sz="1000" dirty="0"/>
          </a:p>
        </p:txBody>
      </p:sp>
      <p:sp>
        <p:nvSpPr>
          <p:cNvPr id="81" name="Text 75"/>
          <p:cNvSpPr txBox="1"/>
          <p:nvPr/>
        </p:nvSpPr>
        <p:spPr>
          <a:xfrm>
            <a:off x="6534302" y="4401007"/>
            <a:ext cx="10533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获客成本 (CAC)</a:t>
            </a:r>
            <a:endParaRPr lang="en-US" sz="1000" dirty="0"/>
          </a:p>
        </p:txBody>
      </p:sp>
      <p:sp>
        <p:nvSpPr>
          <p:cNvPr id="82" name="Text 76"/>
          <p:cNvSpPr txBox="1"/>
          <p:nvPr/>
        </p:nvSpPr>
        <p:spPr>
          <a:xfrm>
            <a:off x="7989113" y="4401007"/>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￥42</a:t>
            </a:r>
            <a:endParaRPr lang="en-US" sz="1000" dirty="0"/>
          </a:p>
        </p:txBody>
      </p:sp>
      <p:sp>
        <p:nvSpPr>
          <p:cNvPr id="83" name="Shape 77"/>
          <p:cNvSpPr/>
          <p:nvPr/>
        </p:nvSpPr>
        <p:spPr>
          <a:xfrm>
            <a:off x="9464040" y="3581705"/>
            <a:ext cx="800100" cy="362102"/>
          </a:xfrm>
          <a:prstGeom prst="rect">
            <a:avLst/>
          </a:prstGeom>
          <a:solidFill>
            <a:srgbClr val="ECFDF5">
              <a:alpha val="90000"/>
            </a:srgbClr>
          </a:solidFill>
          <a:ln w="12700">
            <a:solidFill>
              <a:srgbClr val="E5E7EB"/>
            </a:solidFill>
            <a:prstDash val="solid"/>
          </a:ln>
        </p:spPr>
      </p:sp>
      <p:sp>
        <p:nvSpPr>
          <p:cNvPr id="84" name="Shape 78"/>
          <p:cNvSpPr/>
          <p:nvPr/>
        </p:nvSpPr>
        <p:spPr>
          <a:xfrm>
            <a:off x="7744054" y="3943807"/>
            <a:ext cx="800100" cy="362102"/>
          </a:xfrm>
          <a:prstGeom prst="rect">
            <a:avLst/>
          </a:prstGeom>
          <a:solidFill>
            <a:srgbClr val="ECFDF5">
              <a:alpha val="90000"/>
            </a:srgbClr>
          </a:solidFill>
          <a:ln w="12700">
            <a:solidFill>
              <a:srgbClr val="E5E7EB"/>
            </a:solidFill>
            <a:prstDash val="solid"/>
          </a:ln>
        </p:spPr>
      </p:sp>
      <p:sp>
        <p:nvSpPr>
          <p:cNvPr id="85" name="Text 79"/>
          <p:cNvSpPr txBox="1"/>
          <p:nvPr/>
        </p:nvSpPr>
        <p:spPr>
          <a:xfrm>
            <a:off x="9710014" y="3676802"/>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46%</a:t>
            </a:r>
            <a:endParaRPr lang="en-US" sz="1000" dirty="0"/>
          </a:p>
        </p:txBody>
      </p:sp>
      <p:sp>
        <p:nvSpPr>
          <p:cNvPr id="86" name="Text 80"/>
          <p:cNvSpPr txBox="1"/>
          <p:nvPr/>
        </p:nvSpPr>
        <p:spPr>
          <a:xfrm>
            <a:off x="7924190" y="4038905"/>
            <a:ext cx="538582"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￥68万</a:t>
            </a:r>
            <a:endParaRPr lang="en-US" sz="1000" dirty="0"/>
          </a:p>
        </p:txBody>
      </p:sp>
      <p:sp>
        <p:nvSpPr>
          <p:cNvPr id="87" name="Text 81"/>
          <p:cNvSpPr txBox="1"/>
          <p:nvPr/>
        </p:nvSpPr>
        <p:spPr>
          <a:xfrm>
            <a:off x="10532974" y="3314700"/>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20%</a:t>
            </a:r>
            <a:endParaRPr lang="en-US" sz="1000" dirty="0"/>
          </a:p>
        </p:txBody>
      </p:sp>
      <p:sp>
        <p:nvSpPr>
          <p:cNvPr id="88" name="Text 82"/>
          <p:cNvSpPr txBox="1"/>
          <p:nvPr/>
        </p:nvSpPr>
        <p:spPr>
          <a:xfrm>
            <a:off x="10532974" y="4038905"/>
            <a:ext cx="405079" cy="162763"/>
          </a:xfrm>
          <a:prstGeom prst="rect">
            <a:avLst/>
          </a:prstGeom>
          <a:noFill/>
          <a:ln/>
        </p:spPr>
        <p:txBody>
          <a:bodyPr wrap="square" lIns="0" tIns="0" rIns="0" bIns="0" rtlCol="0" anchor="ctr"/>
          <a:lstStyle/>
          <a:p>
            <a:pPr algn="ctr" indent="0" marL="0">
              <a:buNone/>
            </a:pPr>
            <a:r>
              <a:rPr lang="en-US" sz="1000" dirty="0">
                <a:solidFill>
                  <a:srgbClr val="10B981"/>
                </a:solidFill>
                <a:latin typeface="Inter" pitchFamily="34" charset="0"/>
                <a:ea typeface="Inter" pitchFamily="34" charset="-122"/>
                <a:cs typeface="Inter" pitchFamily="34" charset="-120"/>
              </a:rPr>
              <a:t>36%</a:t>
            </a:r>
            <a:endParaRPr lang="en-US" sz="1000" dirty="0"/>
          </a:p>
        </p:txBody>
      </p:sp>
      <p:sp>
        <p:nvSpPr>
          <p:cNvPr id="89" name="Shape 83"/>
          <p:cNvSpPr/>
          <p:nvPr/>
        </p:nvSpPr>
        <p:spPr>
          <a:xfrm>
            <a:off x="10255910" y="3581705"/>
            <a:ext cx="714146" cy="362102"/>
          </a:xfrm>
          <a:prstGeom prst="rect">
            <a:avLst/>
          </a:prstGeom>
          <a:noFill/>
          <a:ln w="12700">
            <a:solidFill>
              <a:srgbClr val="E5E7EB"/>
            </a:solidFill>
            <a:prstDash val="solid"/>
          </a:ln>
        </p:spPr>
      </p:sp>
      <p:pic>
        <p:nvPicPr>
          <p:cNvPr id="90" name="Image 4" descr="preencoded.png">    </p:cNvPr>
          <p:cNvPicPr>
            <a:picLocks noChangeAspect="1"/>
          </p:cNvPicPr>
          <p:nvPr/>
        </p:nvPicPr>
        <p:blipFill>
          <a:blip r:embed="rId5"/>
          <a:srcRect l="-2512" r="-2512" t="0" b="0"/>
          <a:stretch/>
        </p:blipFill>
        <p:spPr>
          <a:xfrm>
            <a:off x="10435133" y="3693262"/>
            <a:ext cx="105156" cy="133502"/>
          </a:xfrm>
          <a:prstGeom prst="rect">
            <a:avLst/>
          </a:prstGeom>
        </p:spPr>
      </p:pic>
      <p:sp>
        <p:nvSpPr>
          <p:cNvPr id="91" name="Shape 84"/>
          <p:cNvSpPr/>
          <p:nvPr/>
        </p:nvSpPr>
        <p:spPr>
          <a:xfrm>
            <a:off x="10255910" y="3943807"/>
            <a:ext cx="714146" cy="362102"/>
          </a:xfrm>
          <a:prstGeom prst="rect">
            <a:avLst/>
          </a:prstGeom>
          <a:noFill/>
          <a:ln w="12700">
            <a:solidFill>
              <a:srgbClr val="E5E7EB"/>
            </a:solidFill>
            <a:prstDash val="solid"/>
          </a:ln>
        </p:spPr>
      </p:sp>
      <p:sp>
        <p:nvSpPr>
          <p:cNvPr id="92" name="Text 85"/>
          <p:cNvSpPr txBox="1"/>
          <p:nvPr/>
        </p:nvSpPr>
        <p:spPr>
          <a:xfrm>
            <a:off x="10577779" y="3676802"/>
            <a:ext cx="309982" cy="162763"/>
          </a:xfrm>
          <a:prstGeom prst="rect">
            <a:avLst/>
          </a:prstGeom>
          <a:noFill/>
          <a:ln/>
        </p:spPr>
        <p:txBody>
          <a:bodyPr wrap="square" lIns="0" tIns="0" rIns="0" bIns="0" rtlCol="0" anchor="ctr"/>
          <a:lstStyle/>
          <a:p>
            <a:pPr algn="ctr" indent="0" marL="0">
              <a:buNone/>
            </a:pPr>
            <a:r>
              <a:rPr lang="en-US" sz="1000" dirty="0">
                <a:solidFill>
                  <a:srgbClr val="EF4444"/>
                </a:solidFill>
                <a:latin typeface="Inter" pitchFamily="34" charset="0"/>
                <a:ea typeface="Inter" pitchFamily="34" charset="-122"/>
                <a:cs typeface="Inter" pitchFamily="34" charset="-120"/>
              </a:rPr>
              <a:t>7%</a:t>
            </a:r>
            <a:endParaRPr lang="en-US" sz="1000" dirty="0"/>
          </a:p>
        </p:txBody>
      </p:sp>
      <p:pic>
        <p:nvPicPr>
          <p:cNvPr id="93" name="Image 5" descr="preencoded.png">    </p:cNvPr>
          <p:cNvPicPr>
            <a:picLocks noChangeAspect="1"/>
          </p:cNvPicPr>
          <p:nvPr/>
        </p:nvPicPr>
        <p:blipFill>
          <a:blip r:embed="rId6"/>
          <a:srcRect l="-2512" r="-2512" t="0" b="0"/>
          <a:stretch/>
        </p:blipFill>
        <p:spPr>
          <a:xfrm>
            <a:off x="10390327" y="4055364"/>
            <a:ext cx="105156" cy="133502"/>
          </a:xfrm>
          <a:prstGeom prst="rect">
            <a:avLst/>
          </a:prstGeom>
        </p:spPr>
      </p:pic>
      <p:sp>
        <p:nvSpPr>
          <p:cNvPr id="94" name="Shape 86"/>
          <p:cNvSpPr/>
          <p:nvPr/>
        </p:nvSpPr>
        <p:spPr>
          <a:xfrm>
            <a:off x="6409944" y="4667098"/>
            <a:ext cx="1333195" cy="362102"/>
          </a:xfrm>
          <a:prstGeom prst="rect">
            <a:avLst/>
          </a:prstGeom>
          <a:noFill/>
          <a:ln w="12700">
            <a:solidFill>
              <a:srgbClr val="E5E7EB"/>
            </a:solidFill>
            <a:prstDash val="solid"/>
          </a:ln>
        </p:spPr>
      </p:sp>
      <p:sp>
        <p:nvSpPr>
          <p:cNvPr id="95" name="Shape 87"/>
          <p:cNvSpPr/>
          <p:nvPr/>
        </p:nvSpPr>
        <p:spPr>
          <a:xfrm>
            <a:off x="7744054" y="4667098"/>
            <a:ext cx="800100" cy="362102"/>
          </a:xfrm>
          <a:prstGeom prst="rect">
            <a:avLst/>
          </a:prstGeom>
          <a:noFill/>
          <a:ln w="12700">
            <a:solidFill>
              <a:srgbClr val="E5E7EB"/>
            </a:solidFill>
            <a:prstDash val="solid"/>
          </a:ln>
        </p:spPr>
      </p:sp>
      <p:sp>
        <p:nvSpPr>
          <p:cNvPr id="96" name="Shape 88"/>
          <p:cNvSpPr/>
          <p:nvPr/>
        </p:nvSpPr>
        <p:spPr>
          <a:xfrm>
            <a:off x="8535924" y="4667098"/>
            <a:ext cx="933602" cy="362102"/>
          </a:xfrm>
          <a:prstGeom prst="rect">
            <a:avLst/>
          </a:prstGeom>
          <a:noFill/>
          <a:ln w="12700">
            <a:solidFill>
              <a:srgbClr val="E5E7EB"/>
            </a:solidFill>
            <a:prstDash val="solid"/>
          </a:ln>
        </p:spPr>
      </p:sp>
      <p:sp>
        <p:nvSpPr>
          <p:cNvPr id="97" name="Text 89"/>
          <p:cNvSpPr txBox="1"/>
          <p:nvPr/>
        </p:nvSpPr>
        <p:spPr>
          <a:xfrm>
            <a:off x="8852306" y="4401007"/>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￥35</a:t>
            </a:r>
            <a:endParaRPr lang="en-US" sz="1000" dirty="0"/>
          </a:p>
        </p:txBody>
      </p:sp>
      <p:sp>
        <p:nvSpPr>
          <p:cNvPr id="98" name="Text 90"/>
          <p:cNvSpPr txBox="1"/>
          <p:nvPr/>
        </p:nvSpPr>
        <p:spPr>
          <a:xfrm>
            <a:off x="6534302" y="4762195"/>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服务器成本占比</a:t>
            </a:r>
            <a:endParaRPr lang="en-US" sz="1000" dirty="0"/>
          </a:p>
        </p:txBody>
      </p:sp>
      <p:sp>
        <p:nvSpPr>
          <p:cNvPr id="99" name="Text 91"/>
          <p:cNvSpPr txBox="1"/>
          <p:nvPr/>
        </p:nvSpPr>
        <p:spPr>
          <a:xfrm>
            <a:off x="7992770" y="4762195"/>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32%</a:t>
            </a:r>
            <a:endParaRPr lang="en-US" sz="1000" dirty="0"/>
          </a:p>
        </p:txBody>
      </p:sp>
      <p:sp>
        <p:nvSpPr>
          <p:cNvPr id="100" name="Text 92"/>
          <p:cNvSpPr txBox="1"/>
          <p:nvPr/>
        </p:nvSpPr>
        <p:spPr>
          <a:xfrm>
            <a:off x="8851392" y="4762195"/>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30%</a:t>
            </a:r>
            <a:endParaRPr lang="en-US" sz="1000" dirty="0"/>
          </a:p>
        </p:txBody>
      </p:sp>
      <p:sp>
        <p:nvSpPr>
          <p:cNvPr id="101" name="Shape 93"/>
          <p:cNvSpPr/>
          <p:nvPr/>
        </p:nvSpPr>
        <p:spPr>
          <a:xfrm>
            <a:off x="9464040" y="4304995"/>
            <a:ext cx="800100" cy="362102"/>
          </a:xfrm>
          <a:prstGeom prst="rect">
            <a:avLst/>
          </a:prstGeom>
          <a:solidFill>
            <a:srgbClr val="ECFDF5">
              <a:alpha val="90000"/>
            </a:srgbClr>
          </a:solidFill>
          <a:ln w="12700">
            <a:solidFill>
              <a:srgbClr val="E5E7EB"/>
            </a:solidFill>
            <a:prstDash val="solid"/>
          </a:ln>
        </p:spPr>
      </p:sp>
      <p:sp>
        <p:nvSpPr>
          <p:cNvPr id="102" name="Text 94"/>
          <p:cNvSpPr txBox="1"/>
          <p:nvPr/>
        </p:nvSpPr>
        <p:spPr>
          <a:xfrm>
            <a:off x="9710928" y="4401007"/>
            <a:ext cx="4050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￥38</a:t>
            </a:r>
            <a:endParaRPr lang="en-US" sz="1000" dirty="0"/>
          </a:p>
        </p:txBody>
      </p:sp>
      <p:sp>
        <p:nvSpPr>
          <p:cNvPr id="103" name="Shape 95"/>
          <p:cNvSpPr/>
          <p:nvPr/>
        </p:nvSpPr>
        <p:spPr>
          <a:xfrm>
            <a:off x="10255910" y="4304995"/>
            <a:ext cx="714146" cy="362102"/>
          </a:xfrm>
          <a:prstGeom prst="rect">
            <a:avLst/>
          </a:prstGeom>
          <a:noFill/>
          <a:ln w="12700">
            <a:solidFill>
              <a:srgbClr val="E5E7EB"/>
            </a:solidFill>
            <a:prstDash val="solid"/>
          </a:ln>
        </p:spPr>
      </p:sp>
      <p:pic>
        <p:nvPicPr>
          <p:cNvPr id="104" name="Image 6" descr="preencoded.png">    </p:cNvPr>
          <p:cNvPicPr>
            <a:picLocks noChangeAspect="1"/>
          </p:cNvPicPr>
          <p:nvPr/>
        </p:nvPicPr>
        <p:blipFill>
          <a:blip r:embed="rId7"/>
          <a:srcRect l="0" r="0" t="-1100" b="-1100"/>
          <a:stretch/>
        </p:blipFill>
        <p:spPr>
          <a:xfrm>
            <a:off x="10384841" y="4417466"/>
            <a:ext cx="114300" cy="133502"/>
          </a:xfrm>
          <a:prstGeom prst="rect">
            <a:avLst/>
          </a:prstGeom>
        </p:spPr>
      </p:pic>
      <p:sp>
        <p:nvSpPr>
          <p:cNvPr id="105" name="Shape 96"/>
          <p:cNvSpPr/>
          <p:nvPr/>
        </p:nvSpPr>
        <p:spPr>
          <a:xfrm>
            <a:off x="9464040" y="4667098"/>
            <a:ext cx="800100" cy="362102"/>
          </a:xfrm>
          <a:prstGeom prst="rect">
            <a:avLst/>
          </a:prstGeom>
          <a:solidFill>
            <a:srgbClr val="ECFDF5">
              <a:alpha val="90000"/>
            </a:srgbClr>
          </a:solidFill>
          <a:ln w="12700">
            <a:solidFill>
              <a:srgbClr val="E5E7EB"/>
            </a:solidFill>
            <a:prstDash val="solid"/>
          </a:ln>
        </p:spPr>
      </p:sp>
      <p:sp>
        <p:nvSpPr>
          <p:cNvPr id="106" name="Text 97"/>
          <p:cNvSpPr txBox="1"/>
          <p:nvPr/>
        </p:nvSpPr>
        <p:spPr>
          <a:xfrm>
            <a:off x="9712757" y="4762195"/>
            <a:ext cx="395935"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28%</a:t>
            </a:r>
            <a:endParaRPr lang="en-US" sz="1000" dirty="0"/>
          </a:p>
        </p:txBody>
      </p:sp>
      <p:sp>
        <p:nvSpPr>
          <p:cNvPr id="107" name="Shape 98"/>
          <p:cNvSpPr/>
          <p:nvPr/>
        </p:nvSpPr>
        <p:spPr>
          <a:xfrm>
            <a:off x="10255910" y="4667098"/>
            <a:ext cx="714146" cy="362102"/>
          </a:xfrm>
          <a:prstGeom prst="rect">
            <a:avLst/>
          </a:prstGeom>
          <a:noFill/>
          <a:ln w="12700">
            <a:solidFill>
              <a:srgbClr val="E5E7EB"/>
            </a:solidFill>
            <a:prstDash val="solid"/>
          </a:ln>
        </p:spPr>
      </p:sp>
      <p:sp>
        <p:nvSpPr>
          <p:cNvPr id="108" name="Text 99"/>
          <p:cNvSpPr txBox="1"/>
          <p:nvPr/>
        </p:nvSpPr>
        <p:spPr>
          <a:xfrm>
            <a:off x="10537546" y="4401007"/>
            <a:ext cx="405079"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20%</a:t>
            </a:r>
            <a:endParaRPr lang="en-US" sz="1000" dirty="0"/>
          </a:p>
        </p:txBody>
      </p:sp>
      <p:pic>
        <p:nvPicPr>
          <p:cNvPr id="109" name="Image 7" descr="preencoded.png">    </p:cNvPr>
          <p:cNvPicPr>
            <a:picLocks noChangeAspect="1"/>
          </p:cNvPicPr>
          <p:nvPr/>
        </p:nvPicPr>
        <p:blipFill>
          <a:blip r:embed="rId8"/>
          <a:srcRect l="0" r="0" t="-1100" b="-1100"/>
          <a:stretch/>
        </p:blipFill>
        <p:spPr>
          <a:xfrm>
            <a:off x="10430561" y="4779569"/>
            <a:ext cx="114300" cy="133502"/>
          </a:xfrm>
          <a:prstGeom prst="rect">
            <a:avLst/>
          </a:prstGeom>
        </p:spPr>
      </p:pic>
      <p:sp>
        <p:nvSpPr>
          <p:cNvPr id="110" name="Text 100"/>
          <p:cNvSpPr txBox="1"/>
          <p:nvPr/>
        </p:nvSpPr>
        <p:spPr>
          <a:xfrm>
            <a:off x="10582351" y="4762195"/>
            <a:ext cx="309982"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7%</a:t>
            </a:r>
            <a:endParaRPr lang="en-US" sz="1000" dirty="0"/>
          </a:p>
        </p:txBody>
      </p:sp>
      <p:sp>
        <p:nvSpPr>
          <p:cNvPr id="111" name="Shape 101"/>
          <p:cNvSpPr/>
          <p:nvPr/>
        </p:nvSpPr>
        <p:spPr>
          <a:xfrm>
            <a:off x="6248095" y="5343754"/>
            <a:ext cx="4876495" cy="1123798"/>
          </a:xfrm>
          <a:prstGeom prst="roundRect">
            <a:avLst>
              <a:gd name="adj" fmla="val 5516"/>
            </a:avLst>
          </a:prstGeom>
          <a:solidFill>
            <a:srgbClr val="FFFFFF">
              <a:alpha val="85000"/>
            </a:srgbClr>
          </a:solidFill>
          <a:ln w="12700">
            <a:solidFill>
              <a:srgbClr val="FEF3C7"/>
            </a:solidFill>
            <a:prstDash val="solid"/>
          </a:ln>
        </p:spPr>
      </p:sp>
      <p:pic>
        <p:nvPicPr>
          <p:cNvPr id="112" name="Image 8" descr="preencoded.png">    </p:cNvPr>
          <p:cNvPicPr>
            <a:picLocks noChangeAspect="1"/>
          </p:cNvPicPr>
          <p:nvPr/>
        </p:nvPicPr>
        <p:blipFill>
          <a:blip r:embed="rId9"/>
          <a:srcRect l="0" r="0" t="0" b="0"/>
          <a:stretch/>
        </p:blipFill>
        <p:spPr>
          <a:xfrm>
            <a:off x="6409944" y="5533949"/>
            <a:ext cx="133502" cy="133502"/>
          </a:xfrm>
          <a:prstGeom prst="rect">
            <a:avLst/>
          </a:prstGeom>
        </p:spPr>
      </p:pic>
      <p:sp>
        <p:nvSpPr>
          <p:cNvPr id="113" name="Text 102"/>
          <p:cNvSpPr txBox="1"/>
          <p:nvPr/>
        </p:nvSpPr>
        <p:spPr>
          <a:xfrm>
            <a:off x="6620256" y="5514746"/>
            <a:ext cx="767182" cy="162763"/>
          </a:xfrm>
          <a:prstGeom prst="rect">
            <a:avLst/>
          </a:prstGeom>
          <a:noFill/>
          <a:ln/>
        </p:spPr>
        <p:txBody>
          <a:bodyPr wrap="square" lIns="0" tIns="0" rIns="0" bIns="0" rtlCol="0" anchor="ctr"/>
          <a:lstStyle/>
          <a:p>
            <a:pPr algn="l" indent="0" marL="0">
              <a:buNone/>
            </a:pPr>
            <a:r>
              <a:rPr lang="en-US" sz="1000" b="1" dirty="0">
                <a:solidFill>
                  <a:srgbClr val="B45309"/>
                </a:solidFill>
                <a:latin typeface="Inter" pitchFamily="34" charset="0"/>
                <a:ea typeface="Inter" pitchFamily="34" charset="-122"/>
                <a:cs typeface="Inter" pitchFamily="34" charset="-120"/>
              </a:rPr>
              <a:t>投资人视角</a:t>
            </a:r>
            <a:endParaRPr lang="en-US" sz="1000" dirty="0"/>
          </a:p>
        </p:txBody>
      </p:sp>
      <p:sp>
        <p:nvSpPr>
          <p:cNvPr id="114" name="Text 103"/>
          <p:cNvSpPr txBox="1"/>
          <p:nvPr/>
        </p:nvSpPr>
        <p:spPr>
          <a:xfrm>
            <a:off x="6409944" y="5743346"/>
            <a:ext cx="4548226" cy="543154"/>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投资人更看重指标间的合理关联性和一致性，而非个别亮眼数据。例如高MAU但低留存率可能意味着产品存在根本问题，需要展示问题识别和解决方案。</a:t>
            </a:r>
            <a:endParaRPr lang="en-US" sz="1000" dirty="0"/>
          </a:p>
        </p:txBody>
      </p:sp>
      <p:sp>
        <p:nvSpPr>
          <p:cNvPr id="115" name="Shape 104"/>
          <p:cNvSpPr/>
          <p:nvPr/>
        </p:nvSpPr>
        <p:spPr>
          <a:xfrm>
            <a:off x="1067105" y="6867144"/>
            <a:ext cx="10058400" cy="504749"/>
          </a:xfrm>
          <a:prstGeom prst="roundRect">
            <a:avLst>
              <a:gd name="adj" fmla="val 27345"/>
            </a:avLst>
          </a:prstGeom>
          <a:solidFill>
            <a:srgbClr val="FFFFFF">
              <a:alpha val="85000"/>
            </a:srgbClr>
          </a:solidFill>
          <a:ln/>
        </p:spPr>
      </p:sp>
      <p:sp>
        <p:nvSpPr>
          <p:cNvPr id="116" name="Shape 105"/>
          <p:cNvSpPr/>
          <p:nvPr/>
        </p:nvSpPr>
        <p:spPr>
          <a:xfrm>
            <a:off x="1067105" y="6867144"/>
            <a:ext cx="10058400" cy="9144"/>
          </a:xfrm>
          <a:prstGeom prst="rect">
            <a:avLst/>
          </a:prstGeom>
          <a:solidFill>
            <a:srgbClr val="E5E7EB"/>
          </a:solidFill>
          <a:ln/>
        </p:spPr>
      </p:sp>
      <p:pic>
        <p:nvPicPr>
          <p:cNvPr id="117" name="Image 9" descr="preencoded.png">    </p:cNvPr>
          <p:cNvPicPr>
            <a:picLocks noChangeAspect="1"/>
          </p:cNvPicPr>
          <p:nvPr/>
        </p:nvPicPr>
        <p:blipFill>
          <a:blip r:embed="rId10"/>
          <a:srcRect l="0" r="0" t="0" b="0"/>
          <a:stretch/>
        </p:blipFill>
        <p:spPr>
          <a:xfrm>
            <a:off x="1218895" y="7055510"/>
            <a:ext cx="133502" cy="133502"/>
          </a:xfrm>
          <a:prstGeom prst="rect">
            <a:avLst/>
          </a:prstGeom>
        </p:spPr>
      </p:pic>
      <p:sp>
        <p:nvSpPr>
          <p:cNvPr id="118" name="Text 106"/>
          <p:cNvSpPr txBox="1"/>
          <p:nvPr/>
        </p:nvSpPr>
        <p:spPr>
          <a:xfrm>
            <a:off x="1429207" y="7039051"/>
            <a:ext cx="5168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实战建议：准备同类指标的历史数据曲线，佐证业务增长的可持续性，提高融资说服力</a:t>
            </a:r>
            <a:endParaRPr lang="en-US" sz="1000" dirty="0"/>
          </a:p>
        </p:txBody>
      </p:sp>
      <p:sp>
        <p:nvSpPr>
          <p:cNvPr id="119" name="Text 107"/>
          <p:cNvSpPr txBox="1"/>
          <p:nvPr/>
        </p:nvSpPr>
        <p:spPr>
          <a:xfrm>
            <a:off x="1218895" y="76169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业务和财务进展对比</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1067105" y="457200"/>
            <a:ext cx="10058400" cy="1209751"/>
          </a:xfrm>
          <a:prstGeom prst="roundRect">
            <a:avLst>
              <a:gd name="adj" fmla="val 4761"/>
            </a:avLst>
          </a:prstGeom>
          <a:solidFill>
            <a:srgbClr val="FFFFFF">
              <a:alpha val="80000"/>
            </a:srgbClr>
          </a:solidFill>
          <a:ln/>
        </p:spPr>
      </p:sp>
      <p:sp>
        <p:nvSpPr>
          <p:cNvPr id="3" name="Shape 1"/>
          <p:cNvSpPr/>
          <p:nvPr/>
        </p:nvSpPr>
        <p:spPr>
          <a:xfrm>
            <a:off x="1218895" y="1104595"/>
            <a:ext cx="571500" cy="28346"/>
          </a:xfrm>
          <a:prstGeom prst="rect">
            <a:avLst/>
          </a:prstGeom>
          <a:solidFill>
            <a:srgbClr val="2563EB"/>
          </a:solidFill>
          <a:ln/>
        </p:spPr>
      </p:sp>
      <p:sp>
        <p:nvSpPr>
          <p:cNvPr id="4" name="Text 2"/>
          <p:cNvSpPr txBox="1"/>
          <p:nvPr/>
        </p:nvSpPr>
        <p:spPr>
          <a:xfrm>
            <a:off x="1218895" y="1304849"/>
            <a:ext cx="5125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梳理Agentic AI市场玩家格局，构建差异化壁垒，建立数据驱动的验证机制</a:t>
            </a:r>
            <a:endParaRPr lang="en-US" sz="1200" dirty="0"/>
          </a:p>
        </p:txBody>
      </p:sp>
      <p:sp>
        <p:nvSpPr>
          <p:cNvPr id="5" name="Shape 3"/>
          <p:cNvSpPr/>
          <p:nvPr/>
        </p:nvSpPr>
        <p:spPr>
          <a:xfrm>
            <a:off x="1067105" y="1781251"/>
            <a:ext cx="4762195" cy="2857500"/>
          </a:xfrm>
          <a:prstGeom prst="roundRect">
            <a:avLst>
              <a:gd name="adj" fmla="val 853"/>
            </a:avLst>
          </a:prstGeom>
          <a:solidFill>
            <a:srgbClr val="FFFFFF">
              <a:alpha val="80000"/>
            </a:srgbClr>
          </a:solidFill>
          <a:ln/>
        </p:spPr>
      </p:sp>
      <p:sp>
        <p:nvSpPr>
          <p:cNvPr id="6" name="Shape 4"/>
          <p:cNvSpPr/>
          <p:nvPr/>
        </p:nvSpPr>
        <p:spPr>
          <a:xfrm>
            <a:off x="1067105" y="4753051"/>
            <a:ext cx="4762195" cy="1314907"/>
          </a:xfrm>
          <a:prstGeom prst="roundRect">
            <a:avLst>
              <a:gd name="adj" fmla="val 4031"/>
            </a:avLst>
          </a:prstGeom>
          <a:solidFill>
            <a:srgbClr val="FFFFFF">
              <a:alpha val="80000"/>
            </a:srgbClr>
          </a:solidFill>
          <a:ln/>
        </p:spPr>
      </p:sp>
      <p:sp>
        <p:nvSpPr>
          <p:cNvPr id="7" name="Text 5"/>
          <p:cNvSpPr txBox="1"/>
          <p:nvPr/>
        </p:nvSpPr>
        <p:spPr>
          <a:xfrm>
            <a:off x="1218895" y="1952244"/>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竞争格局分析框架</a:t>
            </a:r>
            <a:endParaRPr lang="en-US" sz="1200" dirty="0"/>
          </a:p>
        </p:txBody>
      </p:sp>
      <p:sp>
        <p:nvSpPr>
          <p:cNvPr id="8" name="Text 6"/>
          <p:cNvSpPr txBox="1"/>
          <p:nvPr/>
        </p:nvSpPr>
        <p:spPr>
          <a:xfrm>
            <a:off x="1218895" y="4924044"/>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构建差异化壁垒</a:t>
            </a:r>
            <a:endParaRPr lang="en-US" sz="1200" dirty="0"/>
          </a:p>
        </p:txBody>
      </p:sp>
      <p:sp>
        <p:nvSpPr>
          <p:cNvPr id="9" name="Shape 7"/>
          <p:cNvSpPr/>
          <p:nvPr/>
        </p:nvSpPr>
        <p:spPr>
          <a:xfrm>
            <a:off x="1218895" y="2276856"/>
            <a:ext cx="4457700" cy="647395"/>
          </a:xfrm>
          <a:prstGeom prst="rect">
            <a:avLst/>
          </a:prstGeom>
          <a:solidFill>
            <a:srgbClr val="FFFFFF">
              <a:alpha val="80000"/>
            </a:srgbClr>
          </a:solidFill>
          <a:ln/>
        </p:spPr>
      </p:sp>
      <p:sp>
        <p:nvSpPr>
          <p:cNvPr id="10" name="Shape 8"/>
          <p:cNvSpPr/>
          <p:nvPr/>
        </p:nvSpPr>
        <p:spPr>
          <a:xfrm>
            <a:off x="1218895" y="2276856"/>
            <a:ext cx="28346" cy="647395"/>
          </a:xfrm>
          <a:prstGeom prst="rect">
            <a:avLst/>
          </a:prstGeom>
          <a:solidFill>
            <a:srgbClr val="2563EB"/>
          </a:solidFill>
          <a:ln/>
        </p:spPr>
      </p:sp>
      <p:sp>
        <p:nvSpPr>
          <p:cNvPr id="11" name="Shape 9"/>
          <p:cNvSpPr/>
          <p:nvPr/>
        </p:nvSpPr>
        <p:spPr>
          <a:xfrm>
            <a:off x="1218895" y="3076956"/>
            <a:ext cx="4457700" cy="647395"/>
          </a:xfrm>
          <a:prstGeom prst="rect">
            <a:avLst/>
          </a:prstGeom>
          <a:solidFill>
            <a:srgbClr val="FFFFFF">
              <a:alpha val="80000"/>
            </a:srgbClr>
          </a:solidFill>
          <a:ln/>
        </p:spPr>
      </p:sp>
      <p:sp>
        <p:nvSpPr>
          <p:cNvPr id="12" name="Shape 10"/>
          <p:cNvSpPr/>
          <p:nvPr/>
        </p:nvSpPr>
        <p:spPr>
          <a:xfrm>
            <a:off x="1218895" y="3076956"/>
            <a:ext cx="28346" cy="647395"/>
          </a:xfrm>
          <a:prstGeom prst="rect">
            <a:avLst/>
          </a:prstGeom>
          <a:solidFill>
            <a:srgbClr val="2563EB"/>
          </a:solidFill>
          <a:ln/>
        </p:spPr>
      </p:sp>
      <p:sp>
        <p:nvSpPr>
          <p:cNvPr id="13" name="Text 11"/>
          <p:cNvSpPr txBox="1"/>
          <p:nvPr/>
        </p:nvSpPr>
        <p:spPr>
          <a:xfrm>
            <a:off x="1362456" y="229514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核心玩家识别与分层</a:t>
            </a:r>
            <a:endParaRPr lang="en-US" sz="1200" dirty="0"/>
          </a:p>
        </p:txBody>
      </p:sp>
      <p:sp>
        <p:nvSpPr>
          <p:cNvPr id="14" name="Text 12"/>
          <p:cNvSpPr txBox="1"/>
          <p:nvPr/>
        </p:nvSpPr>
        <p:spPr>
          <a:xfrm>
            <a:off x="1362456" y="3095244"/>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直接竞品矩阵分析</a:t>
            </a:r>
            <a:endParaRPr lang="en-US" sz="1200" dirty="0"/>
          </a:p>
        </p:txBody>
      </p:sp>
      <p:sp>
        <p:nvSpPr>
          <p:cNvPr id="15" name="Text 13"/>
          <p:cNvSpPr txBox="1"/>
          <p:nvPr/>
        </p:nvSpPr>
        <p:spPr>
          <a:xfrm>
            <a:off x="1362456" y="255300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梳理市场现有玩家及其战略定位，按技术成熟度、商业落地、融资规模进行分层</a:t>
            </a:r>
            <a:endParaRPr lang="en-US" sz="1000" dirty="0"/>
          </a:p>
        </p:txBody>
      </p:sp>
      <p:sp>
        <p:nvSpPr>
          <p:cNvPr id="16" name="Text 14"/>
          <p:cNvSpPr txBox="1"/>
          <p:nvPr/>
        </p:nvSpPr>
        <p:spPr>
          <a:xfrm>
            <a:off x="1362456" y="335310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在关键维度（技术路线、商业模式、目标用户）对标同类解决方案的优劣势</a:t>
            </a:r>
            <a:endParaRPr lang="en-US" sz="1000" dirty="0"/>
          </a:p>
        </p:txBody>
      </p:sp>
      <p:sp>
        <p:nvSpPr>
          <p:cNvPr id="17" name="Shape 15"/>
          <p:cNvSpPr/>
          <p:nvPr/>
        </p:nvSpPr>
        <p:spPr>
          <a:xfrm>
            <a:off x="1218895" y="3877056"/>
            <a:ext cx="4457700" cy="457200"/>
          </a:xfrm>
          <a:prstGeom prst="rect">
            <a:avLst/>
          </a:prstGeom>
          <a:solidFill>
            <a:srgbClr val="FFFFFF">
              <a:alpha val="80000"/>
            </a:srgbClr>
          </a:solidFill>
          <a:ln/>
        </p:spPr>
      </p:sp>
      <p:sp>
        <p:nvSpPr>
          <p:cNvPr id="18" name="Shape 16"/>
          <p:cNvSpPr/>
          <p:nvPr/>
        </p:nvSpPr>
        <p:spPr>
          <a:xfrm>
            <a:off x="1218895" y="3877056"/>
            <a:ext cx="28346" cy="457200"/>
          </a:xfrm>
          <a:prstGeom prst="rect">
            <a:avLst/>
          </a:prstGeom>
          <a:solidFill>
            <a:srgbClr val="2563EB"/>
          </a:solidFill>
          <a:ln/>
        </p:spPr>
      </p:sp>
      <p:sp>
        <p:nvSpPr>
          <p:cNvPr id="19" name="Text 17"/>
          <p:cNvSpPr txBox="1"/>
          <p:nvPr/>
        </p:nvSpPr>
        <p:spPr>
          <a:xfrm>
            <a:off x="1362456" y="389534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潜在竞争者预警</a:t>
            </a:r>
            <a:endParaRPr lang="en-US" sz="1200" dirty="0"/>
          </a:p>
        </p:txBody>
      </p:sp>
      <p:sp>
        <p:nvSpPr>
          <p:cNvPr id="20" name="Text 18"/>
          <p:cNvSpPr txBox="1"/>
          <p:nvPr/>
        </p:nvSpPr>
        <p:spPr>
          <a:xfrm>
            <a:off x="1362456" y="4153205"/>
            <a:ext cx="3834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分析大厂布局、跨界玩家、技术迭代可能带来的颠覆性竞争威胁</a:t>
            </a:r>
            <a:endParaRPr lang="en-US" sz="1000" dirty="0"/>
          </a:p>
        </p:txBody>
      </p:sp>
      <p:sp>
        <p:nvSpPr>
          <p:cNvPr id="21" name="Shape 19"/>
          <p:cNvSpPr/>
          <p:nvPr/>
        </p:nvSpPr>
        <p:spPr>
          <a:xfrm>
            <a:off x="1218895" y="5248656"/>
            <a:ext cx="1057046" cy="666598"/>
          </a:xfrm>
          <a:prstGeom prst="roundRect">
            <a:avLst>
              <a:gd name="adj" fmla="val 15677"/>
            </a:avLst>
          </a:prstGeom>
          <a:solidFill>
            <a:srgbClr val="FFFFFF">
              <a:alpha val="80000"/>
            </a:srgbClr>
          </a:solidFill>
          <a:ln w="12700">
            <a:solidFill>
              <a:srgbClr val="E5E7EB"/>
            </a:solidFill>
            <a:prstDash val="solid"/>
          </a:ln>
        </p:spPr>
      </p:sp>
      <p:sp>
        <p:nvSpPr>
          <p:cNvPr id="22" name="Shape 20"/>
          <p:cNvSpPr/>
          <p:nvPr/>
        </p:nvSpPr>
        <p:spPr>
          <a:xfrm>
            <a:off x="2352751" y="5248656"/>
            <a:ext cx="1057046" cy="666598"/>
          </a:xfrm>
          <a:prstGeom prst="roundRect">
            <a:avLst>
              <a:gd name="adj" fmla="val 15677"/>
            </a:avLst>
          </a:prstGeom>
          <a:solidFill>
            <a:srgbClr val="FFFFFF">
              <a:alpha val="80000"/>
            </a:srgbClr>
          </a:solidFill>
          <a:ln w="12700">
            <a:solidFill>
              <a:srgbClr val="E5E7EB"/>
            </a:solidFill>
            <a:prstDash val="solid"/>
          </a:ln>
        </p:spPr>
      </p:sp>
      <p:sp>
        <p:nvSpPr>
          <p:cNvPr id="23" name="Shape 21"/>
          <p:cNvSpPr/>
          <p:nvPr/>
        </p:nvSpPr>
        <p:spPr>
          <a:xfrm>
            <a:off x="3486607" y="5248656"/>
            <a:ext cx="1057046" cy="666598"/>
          </a:xfrm>
          <a:prstGeom prst="roundRect">
            <a:avLst>
              <a:gd name="adj" fmla="val 15677"/>
            </a:avLst>
          </a:prstGeom>
          <a:solidFill>
            <a:srgbClr val="FFFFFF">
              <a:alpha val="80000"/>
            </a:srgbClr>
          </a:solidFill>
          <a:ln w="12700">
            <a:solidFill>
              <a:srgbClr val="E5E7EB"/>
            </a:solidFill>
            <a:prstDash val="solid"/>
          </a:ln>
        </p:spPr>
      </p:sp>
      <p:sp>
        <p:nvSpPr>
          <p:cNvPr id="24" name="Shape 22"/>
          <p:cNvSpPr/>
          <p:nvPr/>
        </p:nvSpPr>
        <p:spPr>
          <a:xfrm>
            <a:off x="4619549" y="5248656"/>
            <a:ext cx="1057046" cy="666598"/>
          </a:xfrm>
          <a:prstGeom prst="roundRect">
            <a:avLst>
              <a:gd name="adj" fmla="val 15677"/>
            </a:avLst>
          </a:prstGeom>
          <a:solidFill>
            <a:srgbClr val="FFFFFF">
              <a:alpha val="80000"/>
            </a:srgbClr>
          </a:solidFill>
          <a:ln w="12700">
            <a:solidFill>
              <a:srgbClr val="E5E7EB"/>
            </a:solidFill>
            <a:prstDash val="solid"/>
          </a:ln>
        </p:spPr>
      </p:sp>
      <p:sp>
        <p:nvSpPr>
          <p:cNvPr id="25" name="Text 23"/>
          <p:cNvSpPr txBox="1"/>
          <p:nvPr/>
        </p:nvSpPr>
        <p:spPr>
          <a:xfrm>
            <a:off x="1304849" y="53437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技术壁垒</a:t>
            </a:r>
            <a:endParaRPr lang="en-US" sz="1000" dirty="0"/>
          </a:p>
        </p:txBody>
      </p:sp>
      <p:sp>
        <p:nvSpPr>
          <p:cNvPr id="26" name="Text 24"/>
          <p:cNvSpPr txBox="1"/>
          <p:nvPr/>
        </p:nvSpPr>
        <p:spPr>
          <a:xfrm>
            <a:off x="2438705" y="53437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商业壁垒</a:t>
            </a:r>
            <a:endParaRPr lang="en-US" sz="1000" dirty="0"/>
          </a:p>
        </p:txBody>
      </p:sp>
      <p:sp>
        <p:nvSpPr>
          <p:cNvPr id="27" name="Text 25"/>
          <p:cNvSpPr txBox="1"/>
          <p:nvPr/>
        </p:nvSpPr>
        <p:spPr>
          <a:xfrm>
            <a:off x="3571646" y="534375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人才壁垒</a:t>
            </a:r>
            <a:endParaRPr lang="en-US" sz="1000" dirty="0"/>
          </a:p>
        </p:txBody>
      </p:sp>
      <p:sp>
        <p:nvSpPr>
          <p:cNvPr id="28" name="Text 26"/>
          <p:cNvSpPr txBox="1"/>
          <p:nvPr/>
        </p:nvSpPr>
        <p:spPr>
          <a:xfrm>
            <a:off x="4705502" y="5343754"/>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商业模式壁垒</a:t>
            </a:r>
            <a:endParaRPr lang="en-US" sz="1000" dirty="0"/>
          </a:p>
        </p:txBody>
      </p:sp>
      <p:sp>
        <p:nvSpPr>
          <p:cNvPr id="29" name="Text 27"/>
          <p:cNvSpPr txBox="1"/>
          <p:nvPr/>
        </p:nvSpPr>
        <p:spPr>
          <a:xfrm>
            <a:off x="1304849" y="5524805"/>
            <a:ext cx="896112" cy="29535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专利、算法优势、独家数据集</a:t>
            </a:r>
            <a:endParaRPr lang="en-US" sz="900" dirty="0"/>
          </a:p>
        </p:txBody>
      </p:sp>
      <p:sp>
        <p:nvSpPr>
          <p:cNvPr id="30" name="Text 28"/>
          <p:cNvSpPr txBox="1"/>
          <p:nvPr/>
        </p:nvSpPr>
        <p:spPr>
          <a:xfrm>
            <a:off x="2438705" y="5524805"/>
            <a:ext cx="896112" cy="29535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渠道优势、规模效应、网络效应</a:t>
            </a:r>
            <a:endParaRPr lang="en-US" sz="900" dirty="0"/>
          </a:p>
        </p:txBody>
      </p:sp>
      <p:sp>
        <p:nvSpPr>
          <p:cNvPr id="31" name="Text 29"/>
          <p:cNvSpPr txBox="1"/>
          <p:nvPr/>
        </p:nvSpPr>
        <p:spPr>
          <a:xfrm>
            <a:off x="3571646" y="5524805"/>
            <a:ext cx="886054" cy="29535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AI专家团队、行业专家顾问</a:t>
            </a:r>
            <a:endParaRPr lang="en-US" sz="900" dirty="0"/>
          </a:p>
        </p:txBody>
      </p:sp>
      <p:sp>
        <p:nvSpPr>
          <p:cNvPr id="32" name="Text 30"/>
          <p:cNvSpPr txBox="1"/>
          <p:nvPr/>
        </p:nvSpPr>
        <p:spPr>
          <a:xfrm>
            <a:off x="4705502" y="5524805"/>
            <a:ext cx="896112" cy="29535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独特定价策略、收入多元化</a:t>
            </a:r>
            <a:endParaRPr lang="en-US" sz="900" dirty="0"/>
          </a:p>
        </p:txBody>
      </p:sp>
      <p:sp>
        <p:nvSpPr>
          <p:cNvPr id="33" name="Shape 31"/>
          <p:cNvSpPr/>
          <p:nvPr/>
        </p:nvSpPr>
        <p:spPr>
          <a:xfrm>
            <a:off x="6210605" y="1781251"/>
            <a:ext cx="4914900" cy="3524098"/>
          </a:xfrm>
          <a:prstGeom prst="roundRect">
            <a:avLst>
              <a:gd name="adj" fmla="val 561"/>
            </a:avLst>
          </a:prstGeom>
          <a:solidFill>
            <a:srgbClr val="FFFFFF">
              <a:alpha val="80000"/>
            </a:srgbClr>
          </a:solidFill>
          <a:ln/>
        </p:spPr>
      </p:sp>
      <p:sp>
        <p:nvSpPr>
          <p:cNvPr id="34" name="Text 32"/>
          <p:cNvSpPr txBox="1"/>
          <p:nvPr/>
        </p:nvSpPr>
        <p:spPr>
          <a:xfrm>
            <a:off x="6362395" y="1952244"/>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数据验证方法论</a:t>
            </a:r>
            <a:endParaRPr lang="en-US" sz="1200" dirty="0"/>
          </a:p>
        </p:txBody>
      </p:sp>
      <p:sp>
        <p:nvSpPr>
          <p:cNvPr id="35" name="Shape 33"/>
          <p:cNvSpPr/>
          <p:nvPr/>
        </p:nvSpPr>
        <p:spPr>
          <a:xfrm>
            <a:off x="6362395" y="2276856"/>
            <a:ext cx="4610405" cy="972007"/>
          </a:xfrm>
          <a:prstGeom prst="roundRect">
            <a:avLst>
              <a:gd name="adj" fmla="val 7378"/>
            </a:avLst>
          </a:prstGeom>
          <a:solidFill>
            <a:srgbClr val="EFF6FF">
              <a:alpha val="80000"/>
            </a:srgbClr>
          </a:solidFill>
          <a:ln w="12700">
            <a:solidFill>
              <a:srgbClr val="DBEAFE"/>
            </a:solidFill>
            <a:prstDash val="solid"/>
          </a:ln>
        </p:spPr>
      </p:sp>
      <p:pic>
        <p:nvPicPr>
          <p:cNvPr id="36" name="Image 0" descr="preencoded.png">    </p:cNvPr>
          <p:cNvPicPr>
            <a:picLocks noChangeAspect="1"/>
          </p:cNvPicPr>
          <p:nvPr/>
        </p:nvPicPr>
        <p:blipFill>
          <a:blip r:embed="rId1"/>
          <a:srcRect l="0" r="0" t="0" b="0"/>
          <a:stretch/>
        </p:blipFill>
        <p:spPr>
          <a:xfrm>
            <a:off x="6524244" y="2667305"/>
            <a:ext cx="237744" cy="190195"/>
          </a:xfrm>
          <a:prstGeom prst="rect">
            <a:avLst/>
          </a:prstGeom>
        </p:spPr>
      </p:pic>
      <p:sp>
        <p:nvSpPr>
          <p:cNvPr id="37" name="Shape 34"/>
          <p:cNvSpPr/>
          <p:nvPr/>
        </p:nvSpPr>
        <p:spPr>
          <a:xfrm>
            <a:off x="6362395" y="3362249"/>
            <a:ext cx="4610405" cy="780898"/>
          </a:xfrm>
          <a:prstGeom prst="roundRect">
            <a:avLst>
              <a:gd name="adj" fmla="val 11424"/>
            </a:avLst>
          </a:prstGeom>
          <a:solidFill>
            <a:srgbClr val="EFF6FF">
              <a:alpha val="80000"/>
            </a:srgbClr>
          </a:solidFill>
          <a:ln w="12700">
            <a:solidFill>
              <a:srgbClr val="DBEAFE"/>
            </a:solidFill>
            <a:prstDash val="solid"/>
          </a:ln>
        </p:spPr>
      </p:sp>
      <p:sp>
        <p:nvSpPr>
          <p:cNvPr id="38" name="Text 35"/>
          <p:cNvSpPr txBox="1"/>
          <p:nvPr/>
        </p:nvSpPr>
        <p:spPr>
          <a:xfrm>
            <a:off x="6877202" y="2457907"/>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用户调研验证</a:t>
            </a:r>
            <a:endParaRPr lang="en-US" sz="1200" dirty="0"/>
          </a:p>
        </p:txBody>
      </p:sp>
      <p:sp>
        <p:nvSpPr>
          <p:cNvPr id="39" name="Text 36"/>
          <p:cNvSpPr txBox="1"/>
          <p:nvPr/>
        </p:nvSpPr>
        <p:spPr>
          <a:xfrm>
            <a:off x="6877202" y="2714854"/>
            <a:ext cx="39675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通过深度访谈、情景观察和忠诚度调查，验证用户需求与产品适配度</a:t>
            </a:r>
            <a:endParaRPr lang="en-US" sz="1000" dirty="0"/>
          </a:p>
        </p:txBody>
      </p:sp>
      <p:pic>
        <p:nvPicPr>
          <p:cNvPr id="40" name="Image 1" descr="preencoded.png">    </p:cNvPr>
          <p:cNvPicPr>
            <a:picLocks noChangeAspect="1"/>
          </p:cNvPicPr>
          <p:nvPr/>
        </p:nvPicPr>
        <p:blipFill>
          <a:blip r:embed="rId2"/>
          <a:srcRect l="0" r="0" t="0" b="0"/>
          <a:stretch/>
        </p:blipFill>
        <p:spPr>
          <a:xfrm>
            <a:off x="6524244" y="3657600"/>
            <a:ext cx="190195" cy="190195"/>
          </a:xfrm>
          <a:prstGeom prst="rect">
            <a:avLst/>
          </a:prstGeom>
        </p:spPr>
      </p:pic>
      <p:sp>
        <p:nvSpPr>
          <p:cNvPr id="41" name="Text 37"/>
          <p:cNvSpPr txBox="1"/>
          <p:nvPr/>
        </p:nvSpPr>
        <p:spPr>
          <a:xfrm>
            <a:off x="6829654" y="3543300"/>
            <a:ext cx="13716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数据Tracking验证</a:t>
            </a:r>
            <a:endParaRPr lang="en-US" sz="1200" dirty="0"/>
          </a:p>
        </p:txBody>
      </p:sp>
      <p:sp>
        <p:nvSpPr>
          <p:cNvPr id="42" name="Text 38"/>
          <p:cNvSpPr txBox="1"/>
          <p:nvPr/>
        </p:nvSpPr>
        <p:spPr>
          <a:xfrm>
            <a:off x="6829654" y="3800246"/>
            <a:ext cx="38057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使用用户行为分析、功能使用监测和A/B测试验证产品功能价值</a:t>
            </a:r>
            <a:endParaRPr lang="en-US" sz="1000" dirty="0"/>
          </a:p>
        </p:txBody>
      </p:sp>
      <p:sp>
        <p:nvSpPr>
          <p:cNvPr id="43" name="Shape 39"/>
          <p:cNvSpPr/>
          <p:nvPr/>
        </p:nvSpPr>
        <p:spPr>
          <a:xfrm>
            <a:off x="6362395" y="4257446"/>
            <a:ext cx="4610405" cy="780898"/>
          </a:xfrm>
          <a:prstGeom prst="roundRect">
            <a:avLst>
              <a:gd name="adj" fmla="val 11424"/>
            </a:avLst>
          </a:prstGeom>
          <a:solidFill>
            <a:srgbClr val="EFF6FF">
              <a:alpha val="80000"/>
            </a:srgbClr>
          </a:solidFill>
          <a:ln w="12700">
            <a:solidFill>
              <a:srgbClr val="DBEAFE"/>
            </a:solidFill>
            <a:prstDash val="solid"/>
          </a:ln>
        </p:spPr>
      </p:sp>
      <p:pic>
        <p:nvPicPr>
          <p:cNvPr id="44" name="Image 2" descr="preencoded.png">    </p:cNvPr>
          <p:cNvPicPr>
            <a:picLocks noChangeAspect="1"/>
          </p:cNvPicPr>
          <p:nvPr/>
        </p:nvPicPr>
        <p:blipFill>
          <a:blip r:embed="rId3"/>
          <a:srcRect l="0" r="0" t="0" b="0"/>
          <a:stretch/>
        </p:blipFill>
        <p:spPr>
          <a:xfrm>
            <a:off x="6524244" y="4552798"/>
            <a:ext cx="237744" cy="190195"/>
          </a:xfrm>
          <a:prstGeom prst="rect">
            <a:avLst/>
          </a:prstGeom>
        </p:spPr>
      </p:pic>
      <p:sp>
        <p:nvSpPr>
          <p:cNvPr id="45" name="Text 40"/>
          <p:cNvSpPr txBox="1"/>
          <p:nvPr/>
        </p:nvSpPr>
        <p:spPr>
          <a:xfrm>
            <a:off x="6877202" y="4438498"/>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社交媒体反馈分析</a:t>
            </a:r>
            <a:endParaRPr lang="en-US" sz="1200" dirty="0"/>
          </a:p>
        </p:txBody>
      </p:sp>
      <p:sp>
        <p:nvSpPr>
          <p:cNvPr id="46" name="Text 41"/>
          <p:cNvSpPr txBox="1"/>
          <p:nvPr/>
        </p:nvSpPr>
        <p:spPr>
          <a:xfrm>
            <a:off x="6877202" y="4695444"/>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结合舆情监控、竞品社区分析和专家评价收集市场反馈</a:t>
            </a:r>
            <a:endParaRPr lang="en-US" sz="1000" dirty="0"/>
          </a:p>
        </p:txBody>
      </p:sp>
      <p:sp>
        <p:nvSpPr>
          <p:cNvPr id="47" name="Shape 42"/>
          <p:cNvSpPr/>
          <p:nvPr/>
        </p:nvSpPr>
        <p:spPr>
          <a:xfrm>
            <a:off x="1067105" y="6181344"/>
            <a:ext cx="10058400" cy="418795"/>
          </a:xfrm>
          <a:prstGeom prst="roundRect">
            <a:avLst>
              <a:gd name="adj" fmla="val 39698"/>
            </a:avLst>
          </a:prstGeom>
          <a:solidFill>
            <a:srgbClr val="FFFFFF">
              <a:alpha val="80000"/>
            </a:srgbClr>
          </a:solidFill>
          <a:ln/>
        </p:spPr>
      </p:sp>
      <p:pic>
        <p:nvPicPr>
          <p:cNvPr id="48" name="Image 3" descr="preencoded.png">    </p:cNvPr>
          <p:cNvPicPr>
            <a:picLocks noChangeAspect="1"/>
          </p:cNvPicPr>
          <p:nvPr/>
        </p:nvPicPr>
        <p:blipFill>
          <a:blip r:embed="rId4"/>
          <a:srcRect l="-2512" r="-2512" t="0" b="0"/>
          <a:stretch/>
        </p:blipFill>
        <p:spPr>
          <a:xfrm>
            <a:off x="1181405" y="6324905"/>
            <a:ext cx="105156" cy="133502"/>
          </a:xfrm>
          <a:prstGeom prst="rect">
            <a:avLst/>
          </a:prstGeom>
        </p:spPr>
      </p:pic>
      <p:sp>
        <p:nvSpPr>
          <p:cNvPr id="49" name="Text 43"/>
          <p:cNvSpPr txBox="1"/>
          <p:nvPr/>
        </p:nvSpPr>
        <p:spPr>
          <a:xfrm>
            <a:off x="1362456" y="6305702"/>
            <a:ext cx="75684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实战建议：融资前准备竞争分析报告，用实际数据支撑产品差异化主张，避免主观臆断。投资人最重视有数据支撑的竞争优势。</a:t>
            </a:r>
            <a:endParaRPr lang="en-US" sz="1000" dirty="0"/>
          </a:p>
        </p:txBody>
      </p:sp>
      <p:sp>
        <p:nvSpPr>
          <p:cNvPr id="50" name="Text 44"/>
          <p:cNvSpPr txBox="1"/>
          <p:nvPr/>
        </p:nvSpPr>
        <p:spPr>
          <a:xfrm>
            <a:off x="1218895" y="60990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竞争格局与数据验证分析</a:t>
            </a:r>
            <a:endParaRPr lang="en-US"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1067105" y="304495"/>
            <a:ext cx="10058400" cy="1095451"/>
          </a:xfrm>
          <a:prstGeom prst="roundRect">
            <a:avLst>
              <a:gd name="adj" fmla="val 5807"/>
            </a:avLst>
          </a:prstGeom>
          <a:solidFill>
            <a:srgbClr val="FFFFFF">
              <a:alpha val="80000"/>
            </a:srgbClr>
          </a:solidFill>
          <a:ln/>
        </p:spPr>
      </p:sp>
      <p:sp>
        <p:nvSpPr>
          <p:cNvPr id="3" name="Shape 1"/>
          <p:cNvSpPr/>
          <p:nvPr/>
        </p:nvSpPr>
        <p:spPr>
          <a:xfrm>
            <a:off x="1200607" y="895198"/>
            <a:ext cx="571500" cy="28346"/>
          </a:xfrm>
          <a:prstGeom prst="rect">
            <a:avLst/>
          </a:prstGeom>
          <a:solidFill>
            <a:srgbClr val="2563EB"/>
          </a:solidFill>
          <a:ln/>
        </p:spPr>
      </p:sp>
      <p:sp>
        <p:nvSpPr>
          <p:cNvPr id="4" name="Text 2"/>
          <p:cNvSpPr txBox="1"/>
          <p:nvPr/>
        </p:nvSpPr>
        <p:spPr>
          <a:xfrm>
            <a:off x="1200607" y="1057046"/>
            <a:ext cx="42108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投资人如何判断Agentic AI项目业财规划的合理性与可执行性</a:t>
            </a:r>
            <a:endParaRPr lang="en-US" sz="1200" dirty="0"/>
          </a:p>
        </p:txBody>
      </p:sp>
      <p:sp>
        <p:nvSpPr>
          <p:cNvPr id="5" name="Shape 3"/>
          <p:cNvSpPr/>
          <p:nvPr/>
        </p:nvSpPr>
        <p:spPr>
          <a:xfrm>
            <a:off x="1067105" y="1514246"/>
            <a:ext cx="4914900" cy="838505"/>
          </a:xfrm>
          <a:prstGeom prst="rect">
            <a:avLst/>
          </a:prstGeom>
          <a:solidFill>
            <a:srgbClr val="FFFFFF">
              <a:alpha val="80000"/>
            </a:srgbClr>
          </a:solidFill>
          <a:ln/>
        </p:spPr>
      </p:sp>
      <p:sp>
        <p:nvSpPr>
          <p:cNvPr id="6" name="Shape 4"/>
          <p:cNvSpPr/>
          <p:nvPr/>
        </p:nvSpPr>
        <p:spPr>
          <a:xfrm>
            <a:off x="1067105" y="1514246"/>
            <a:ext cx="28346" cy="838505"/>
          </a:xfrm>
          <a:prstGeom prst="rect">
            <a:avLst/>
          </a:prstGeom>
          <a:solidFill>
            <a:srgbClr val="2563EB"/>
          </a:solidFill>
          <a:ln/>
        </p:spPr>
      </p:sp>
      <p:sp>
        <p:nvSpPr>
          <p:cNvPr id="7" name="Shape 5"/>
          <p:cNvSpPr/>
          <p:nvPr/>
        </p:nvSpPr>
        <p:spPr>
          <a:xfrm>
            <a:off x="1067105" y="2486254"/>
            <a:ext cx="4914900" cy="838505"/>
          </a:xfrm>
          <a:prstGeom prst="rect">
            <a:avLst/>
          </a:prstGeom>
          <a:solidFill>
            <a:srgbClr val="FFFFFF">
              <a:alpha val="80000"/>
            </a:srgbClr>
          </a:solidFill>
          <a:ln/>
        </p:spPr>
      </p:sp>
      <p:sp>
        <p:nvSpPr>
          <p:cNvPr id="8" name="Shape 6"/>
          <p:cNvSpPr/>
          <p:nvPr/>
        </p:nvSpPr>
        <p:spPr>
          <a:xfrm>
            <a:off x="1067105" y="2486254"/>
            <a:ext cx="28346" cy="838505"/>
          </a:xfrm>
          <a:prstGeom prst="rect">
            <a:avLst/>
          </a:prstGeom>
          <a:solidFill>
            <a:srgbClr val="2563EB"/>
          </a:solidFill>
          <a:ln/>
        </p:spPr>
      </p:sp>
      <p:sp>
        <p:nvSpPr>
          <p:cNvPr id="9" name="Shape 7"/>
          <p:cNvSpPr/>
          <p:nvPr/>
        </p:nvSpPr>
        <p:spPr>
          <a:xfrm>
            <a:off x="1067105" y="3457346"/>
            <a:ext cx="4914900" cy="838505"/>
          </a:xfrm>
          <a:prstGeom prst="rect">
            <a:avLst/>
          </a:prstGeom>
          <a:solidFill>
            <a:srgbClr val="FFFFFF">
              <a:alpha val="80000"/>
            </a:srgbClr>
          </a:solidFill>
          <a:ln/>
        </p:spPr>
      </p:sp>
      <p:sp>
        <p:nvSpPr>
          <p:cNvPr id="10" name="Shape 8"/>
          <p:cNvSpPr/>
          <p:nvPr/>
        </p:nvSpPr>
        <p:spPr>
          <a:xfrm>
            <a:off x="1067105" y="3457346"/>
            <a:ext cx="28346" cy="838505"/>
          </a:xfrm>
          <a:prstGeom prst="rect">
            <a:avLst/>
          </a:prstGeom>
          <a:solidFill>
            <a:srgbClr val="2563EB"/>
          </a:solidFill>
          <a:ln/>
        </p:spPr>
      </p:sp>
      <p:sp>
        <p:nvSpPr>
          <p:cNvPr id="11" name="Shape 9"/>
          <p:cNvSpPr/>
          <p:nvPr/>
        </p:nvSpPr>
        <p:spPr>
          <a:xfrm>
            <a:off x="1067105" y="4429354"/>
            <a:ext cx="4914900" cy="838505"/>
          </a:xfrm>
          <a:prstGeom prst="rect">
            <a:avLst/>
          </a:prstGeom>
          <a:solidFill>
            <a:srgbClr val="FFFFFF">
              <a:alpha val="80000"/>
            </a:srgbClr>
          </a:solidFill>
          <a:ln/>
        </p:spPr>
      </p:sp>
      <p:sp>
        <p:nvSpPr>
          <p:cNvPr id="12" name="Shape 10"/>
          <p:cNvSpPr/>
          <p:nvPr/>
        </p:nvSpPr>
        <p:spPr>
          <a:xfrm>
            <a:off x="1067105" y="4429354"/>
            <a:ext cx="28346" cy="838505"/>
          </a:xfrm>
          <a:prstGeom prst="rect">
            <a:avLst/>
          </a:prstGeom>
          <a:solidFill>
            <a:srgbClr val="2563EB"/>
          </a:solidFill>
          <a:ln/>
        </p:spPr>
      </p:sp>
      <p:sp>
        <p:nvSpPr>
          <p:cNvPr id="13" name="Text 11"/>
          <p:cNvSpPr txBox="1"/>
          <p:nvPr/>
        </p:nvSpPr>
        <p:spPr>
          <a:xfrm>
            <a:off x="1209751" y="1533449"/>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业财一体规划合理性评估</a:t>
            </a:r>
            <a:endParaRPr lang="en-US" sz="1200" dirty="0"/>
          </a:p>
        </p:txBody>
      </p:sp>
      <p:sp>
        <p:nvSpPr>
          <p:cNvPr id="14" name="Text 12"/>
          <p:cNvSpPr txBox="1"/>
          <p:nvPr/>
        </p:nvSpPr>
        <p:spPr>
          <a:xfrm>
            <a:off x="1209751" y="2505456"/>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资金使用计划可信度分析</a:t>
            </a:r>
            <a:endParaRPr lang="en-US" sz="1200" dirty="0"/>
          </a:p>
        </p:txBody>
      </p:sp>
      <p:sp>
        <p:nvSpPr>
          <p:cNvPr id="15" name="Text 13"/>
          <p:cNvSpPr txBox="1"/>
          <p:nvPr/>
        </p:nvSpPr>
        <p:spPr>
          <a:xfrm>
            <a:off x="1209751" y="3476549"/>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核心业务指标与触发条件评估</a:t>
            </a:r>
            <a:endParaRPr lang="en-US" sz="1200" dirty="0"/>
          </a:p>
        </p:txBody>
      </p:sp>
      <p:sp>
        <p:nvSpPr>
          <p:cNvPr id="16" name="Text 14"/>
          <p:cNvSpPr txBox="1"/>
          <p:nvPr/>
        </p:nvSpPr>
        <p:spPr>
          <a:xfrm>
            <a:off x="1209751" y="444855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价值增长路径评估</a:t>
            </a:r>
            <a:endParaRPr lang="en-US" sz="1200" dirty="0"/>
          </a:p>
        </p:txBody>
      </p:sp>
      <p:sp>
        <p:nvSpPr>
          <p:cNvPr id="17" name="Text 15"/>
          <p:cNvSpPr txBox="1"/>
          <p:nvPr/>
        </p:nvSpPr>
        <p:spPr>
          <a:xfrm>
            <a:off x="1209751" y="1790395"/>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审视业务指标与财务预测的逻辑一致性</a:t>
            </a:r>
            <a:endParaRPr lang="en-US" sz="1000" dirty="0"/>
          </a:p>
        </p:txBody>
      </p:sp>
      <p:sp>
        <p:nvSpPr>
          <p:cNvPr id="18" name="Text 16"/>
          <p:cNvSpPr txBox="1"/>
          <p:nvPr/>
        </p:nvSpPr>
        <p:spPr>
          <a:xfrm>
            <a:off x="1209751" y="1981505"/>
            <a:ext cx="32534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检验规划周期是否合理：早期项目12个月，成长期3年</a:t>
            </a:r>
            <a:endParaRPr lang="en-US" sz="1000" dirty="0"/>
          </a:p>
        </p:txBody>
      </p:sp>
      <p:sp>
        <p:nvSpPr>
          <p:cNvPr id="19" name="Text 17"/>
          <p:cNvSpPr txBox="1"/>
          <p:nvPr/>
        </p:nvSpPr>
        <p:spPr>
          <a:xfrm>
            <a:off x="1209751" y="2171700"/>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评估各项业务假设的实现可能性与数据支撑</a:t>
            </a:r>
            <a:endParaRPr lang="en-US" sz="1000" dirty="0"/>
          </a:p>
        </p:txBody>
      </p:sp>
      <p:sp>
        <p:nvSpPr>
          <p:cNvPr id="20" name="Text 18"/>
          <p:cNvSpPr txBox="1"/>
          <p:nvPr/>
        </p:nvSpPr>
        <p:spPr>
          <a:xfrm>
            <a:off x="1209751" y="2762402"/>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验证融资金额与业务目标的匹配度</a:t>
            </a:r>
            <a:endParaRPr lang="en-US" sz="1000" dirty="0"/>
          </a:p>
        </p:txBody>
      </p:sp>
      <p:sp>
        <p:nvSpPr>
          <p:cNvPr id="21" name="Text 19"/>
          <p:cNvSpPr txBox="1"/>
          <p:nvPr/>
        </p:nvSpPr>
        <p:spPr>
          <a:xfrm>
            <a:off x="1209751" y="2952598"/>
            <a:ext cx="28154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评估burn rate与资金可支撑时间预测的合理性</a:t>
            </a:r>
            <a:endParaRPr lang="en-US" sz="1000" dirty="0"/>
          </a:p>
        </p:txBody>
      </p:sp>
      <p:sp>
        <p:nvSpPr>
          <p:cNvPr id="22" name="Text 20"/>
          <p:cNvSpPr txBox="1"/>
          <p:nvPr/>
        </p:nvSpPr>
        <p:spPr>
          <a:xfrm>
            <a:off x="1209751" y="3143707"/>
            <a:ext cx="31391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检查资金buffer比例（是否预留25-30%应急资金）</a:t>
            </a:r>
            <a:endParaRPr lang="en-US" sz="1000" dirty="0"/>
          </a:p>
        </p:txBody>
      </p:sp>
      <p:sp>
        <p:nvSpPr>
          <p:cNvPr id="23" name="Text 21"/>
          <p:cNvSpPr txBox="1"/>
          <p:nvPr/>
        </p:nvSpPr>
        <p:spPr>
          <a:xfrm>
            <a:off x="1209751" y="3733495"/>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检验关键业务指标选取是否合理</a:t>
            </a:r>
            <a:endParaRPr lang="en-US" sz="1000" dirty="0"/>
          </a:p>
        </p:txBody>
      </p:sp>
      <p:sp>
        <p:nvSpPr>
          <p:cNvPr id="24" name="Text 22"/>
          <p:cNvSpPr txBox="1"/>
          <p:nvPr/>
        </p:nvSpPr>
        <p:spPr>
          <a:xfrm>
            <a:off x="1209751" y="392460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审视增资触发条件设置的现实性与挑战性</a:t>
            </a:r>
            <a:endParaRPr lang="en-US" sz="1000" dirty="0"/>
          </a:p>
        </p:txBody>
      </p:sp>
      <p:sp>
        <p:nvSpPr>
          <p:cNvPr id="25" name="Text 23"/>
          <p:cNvSpPr txBox="1"/>
          <p:nvPr/>
        </p:nvSpPr>
        <p:spPr>
          <a:xfrm>
            <a:off x="1209751" y="4114800"/>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评估指标是否能真实反映项目发展状态与价值</a:t>
            </a:r>
            <a:endParaRPr lang="en-US" sz="1000" dirty="0"/>
          </a:p>
        </p:txBody>
      </p:sp>
      <p:sp>
        <p:nvSpPr>
          <p:cNvPr id="26" name="Text 24"/>
          <p:cNvSpPr txBox="1"/>
          <p:nvPr/>
        </p:nvSpPr>
        <p:spPr>
          <a:xfrm>
            <a:off x="1209751" y="4705502"/>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分析价值增长假设与行业成熟度的匹配性</a:t>
            </a:r>
            <a:endParaRPr lang="en-US" sz="1000" dirty="0"/>
          </a:p>
        </p:txBody>
      </p:sp>
      <p:sp>
        <p:nvSpPr>
          <p:cNvPr id="27" name="Text 25"/>
          <p:cNvSpPr txBox="1"/>
          <p:nvPr/>
        </p:nvSpPr>
        <p:spPr>
          <a:xfrm>
            <a:off x="1209751" y="4895698"/>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评估变现路径与时间节点的合理性</a:t>
            </a:r>
            <a:endParaRPr lang="en-US" sz="1000" dirty="0"/>
          </a:p>
        </p:txBody>
      </p:sp>
      <p:sp>
        <p:nvSpPr>
          <p:cNvPr id="28" name="Text 26"/>
          <p:cNvSpPr txBox="1"/>
          <p:nvPr/>
        </p:nvSpPr>
        <p:spPr>
          <a:xfrm>
            <a:off x="1209751" y="5086807"/>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检验客户获取成本与终身价值比例的可持续性</a:t>
            </a:r>
            <a:endParaRPr lang="en-US" sz="1000" dirty="0"/>
          </a:p>
        </p:txBody>
      </p:sp>
      <p:sp>
        <p:nvSpPr>
          <p:cNvPr id="29" name="Shape 27"/>
          <p:cNvSpPr/>
          <p:nvPr/>
        </p:nvSpPr>
        <p:spPr>
          <a:xfrm>
            <a:off x="6210605" y="1514246"/>
            <a:ext cx="4914900" cy="2171700"/>
          </a:xfrm>
          <a:prstGeom prst="roundRect">
            <a:avLst>
              <a:gd name="adj" fmla="val 1477"/>
            </a:avLst>
          </a:prstGeom>
          <a:solidFill>
            <a:srgbClr val="EFF6FF">
              <a:alpha val="85000"/>
            </a:srgbClr>
          </a:solidFill>
          <a:ln w="12700">
            <a:solidFill>
              <a:srgbClr val="DBEAFE"/>
            </a:solidFill>
            <a:prstDash val="solid"/>
          </a:ln>
        </p:spPr>
      </p:sp>
      <p:pic>
        <p:nvPicPr>
          <p:cNvPr id="30" name="Image 0" descr="preencoded.png">    </p:cNvPr>
          <p:cNvPicPr>
            <a:picLocks noChangeAspect="1"/>
          </p:cNvPicPr>
          <p:nvPr/>
        </p:nvPicPr>
        <p:blipFill>
          <a:blip r:embed="rId1"/>
          <a:srcRect l="0" r="0" t="0" b="0"/>
          <a:stretch/>
        </p:blipFill>
        <p:spPr>
          <a:xfrm>
            <a:off x="6372454" y="1695298"/>
            <a:ext cx="190195" cy="190195"/>
          </a:xfrm>
          <a:prstGeom prst="rect">
            <a:avLst/>
          </a:prstGeom>
        </p:spPr>
      </p:pic>
      <p:sp>
        <p:nvSpPr>
          <p:cNvPr id="31" name="Text 28"/>
          <p:cNvSpPr txBox="1"/>
          <p:nvPr/>
        </p:nvSpPr>
        <p:spPr>
          <a:xfrm>
            <a:off x="6676949" y="1695298"/>
            <a:ext cx="22576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投资人视角的财务模型评估要点</a:t>
            </a:r>
            <a:endParaRPr lang="en-US" sz="1200" dirty="0"/>
          </a:p>
        </p:txBody>
      </p:sp>
      <p:sp>
        <p:nvSpPr>
          <p:cNvPr id="32" name="Text 29"/>
          <p:cNvSpPr txBox="1"/>
          <p:nvPr/>
        </p:nvSpPr>
        <p:spPr>
          <a:xfrm>
            <a:off x="6601054" y="2000707"/>
            <a:ext cx="11430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0-6个月细节度</a:t>
            </a:r>
            <a:endParaRPr lang="en-US" sz="1200" dirty="0"/>
          </a:p>
        </p:txBody>
      </p:sp>
      <p:sp>
        <p:nvSpPr>
          <p:cNvPr id="33" name="Text 30"/>
          <p:cNvSpPr txBox="1"/>
          <p:nvPr/>
        </p:nvSpPr>
        <p:spPr>
          <a:xfrm>
            <a:off x="6601054" y="2514600"/>
            <a:ext cx="1200607"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7-12个月合理性</a:t>
            </a:r>
            <a:endParaRPr lang="en-US" sz="1200" dirty="0"/>
          </a:p>
        </p:txBody>
      </p:sp>
      <p:sp>
        <p:nvSpPr>
          <p:cNvPr id="34" name="Text 31"/>
          <p:cNvSpPr txBox="1"/>
          <p:nvPr/>
        </p:nvSpPr>
        <p:spPr>
          <a:xfrm>
            <a:off x="6601054" y="3029407"/>
            <a:ext cx="16861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36个月后的结果里程杯</a:t>
            </a:r>
            <a:endParaRPr lang="en-US" sz="1200" dirty="0"/>
          </a:p>
        </p:txBody>
      </p:sp>
      <p:sp>
        <p:nvSpPr>
          <p:cNvPr id="35" name="Text 32"/>
          <p:cNvSpPr txBox="1"/>
          <p:nvPr/>
        </p:nvSpPr>
        <p:spPr>
          <a:xfrm>
            <a:off x="6601054" y="2219249"/>
            <a:ext cx="32534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月度预算细化程度、KPI设定清晰度、资金分配精准度</a:t>
            </a:r>
            <a:endParaRPr lang="en-US" sz="1000" dirty="0"/>
          </a:p>
        </p:txBody>
      </p:sp>
      <p:sp>
        <p:nvSpPr>
          <p:cNvPr id="36" name="Text 33"/>
          <p:cNvSpPr txBox="1"/>
          <p:nvPr/>
        </p:nvSpPr>
        <p:spPr>
          <a:xfrm>
            <a:off x="6601054" y="2734056"/>
            <a:ext cx="3967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增长预期是否过度乐观、成本控制是否考虑周全、收入来源多样性</a:t>
            </a:r>
            <a:endParaRPr lang="en-US" sz="1000" dirty="0"/>
          </a:p>
        </p:txBody>
      </p:sp>
      <p:sp>
        <p:nvSpPr>
          <p:cNvPr id="37" name="Text 34"/>
          <p:cNvSpPr txBox="1"/>
          <p:nvPr/>
        </p:nvSpPr>
        <p:spPr>
          <a:xfrm>
            <a:off x="6601054" y="3247949"/>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预测"终局"会什么业务和财务状态，验证团队对长期市场理解的深度</a:t>
            </a:r>
            <a:endParaRPr lang="en-US" sz="1000" dirty="0"/>
          </a:p>
        </p:txBody>
      </p:sp>
      <p:sp>
        <p:nvSpPr>
          <p:cNvPr id="38" name="Shape 35"/>
          <p:cNvSpPr/>
          <p:nvPr/>
        </p:nvSpPr>
        <p:spPr>
          <a:xfrm>
            <a:off x="6210605" y="3838651"/>
            <a:ext cx="4914900" cy="1914754"/>
          </a:xfrm>
          <a:prstGeom prst="roundRect">
            <a:avLst>
              <a:gd name="adj" fmla="val 1901"/>
            </a:avLst>
          </a:prstGeom>
          <a:solidFill>
            <a:srgbClr val="FEF2F2">
              <a:alpha val="85000"/>
            </a:srgbClr>
          </a:solidFill>
          <a:ln w="12700">
            <a:solidFill>
              <a:srgbClr val="FEE2E2"/>
            </a:solidFill>
            <a:prstDash val="solid"/>
          </a:ln>
        </p:spPr>
      </p:sp>
      <p:pic>
        <p:nvPicPr>
          <p:cNvPr id="39" name="Image 1" descr="preencoded.png">    </p:cNvPr>
          <p:cNvPicPr>
            <a:picLocks noChangeAspect="1"/>
          </p:cNvPicPr>
          <p:nvPr/>
        </p:nvPicPr>
        <p:blipFill>
          <a:blip r:embed="rId2"/>
          <a:srcRect l="0" r="0" t="0" b="0"/>
          <a:stretch/>
        </p:blipFill>
        <p:spPr>
          <a:xfrm>
            <a:off x="6372454" y="4019702"/>
            <a:ext cx="190195" cy="190195"/>
          </a:xfrm>
          <a:prstGeom prst="rect">
            <a:avLst/>
          </a:prstGeom>
        </p:spPr>
      </p:pic>
      <p:sp>
        <p:nvSpPr>
          <p:cNvPr id="40" name="Text 36"/>
          <p:cNvSpPr txBox="1"/>
          <p:nvPr/>
        </p:nvSpPr>
        <p:spPr>
          <a:xfrm>
            <a:off x="6676949" y="4019702"/>
            <a:ext cx="16486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财务模型风险预警信号</a:t>
            </a:r>
            <a:endParaRPr lang="en-US" sz="1200" dirty="0"/>
          </a:p>
        </p:txBody>
      </p:sp>
      <p:pic>
        <p:nvPicPr>
          <p:cNvPr id="41" name="Image 2" descr="preencoded.png">    </p:cNvPr>
          <p:cNvPicPr>
            <a:picLocks noChangeAspect="1"/>
          </p:cNvPicPr>
          <p:nvPr/>
        </p:nvPicPr>
        <p:blipFill>
          <a:blip r:embed="rId3"/>
          <a:srcRect l="0" r="0" t="0" b="0"/>
          <a:stretch/>
        </p:blipFill>
        <p:spPr>
          <a:xfrm>
            <a:off x="6372454" y="4304995"/>
            <a:ext cx="152705" cy="152705"/>
          </a:xfrm>
          <a:prstGeom prst="rect">
            <a:avLst/>
          </a:prstGeom>
        </p:spPr>
      </p:pic>
      <p:sp>
        <p:nvSpPr>
          <p:cNvPr id="42" name="Text 37"/>
          <p:cNvSpPr txBox="1"/>
          <p:nvPr/>
        </p:nvSpPr>
        <p:spPr>
          <a:xfrm>
            <a:off x="6524244" y="431505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收入预期过于陡峭，缺乏合理增长曲线和验证数据</a:t>
            </a:r>
            <a:endParaRPr lang="en-US" sz="1000" dirty="0"/>
          </a:p>
        </p:txBody>
      </p:sp>
      <p:pic>
        <p:nvPicPr>
          <p:cNvPr id="43" name="Image 3" descr="preencoded.png">    </p:cNvPr>
          <p:cNvPicPr>
            <a:picLocks noChangeAspect="1"/>
          </p:cNvPicPr>
          <p:nvPr/>
        </p:nvPicPr>
        <p:blipFill>
          <a:blip r:embed="rId4"/>
          <a:srcRect l="0" r="0" t="0" b="0"/>
          <a:stretch/>
        </p:blipFill>
        <p:spPr>
          <a:xfrm>
            <a:off x="6372454" y="4562856"/>
            <a:ext cx="152705" cy="152705"/>
          </a:xfrm>
          <a:prstGeom prst="rect">
            <a:avLst/>
          </a:prstGeom>
        </p:spPr>
      </p:pic>
      <p:sp>
        <p:nvSpPr>
          <p:cNvPr id="44" name="Text 38"/>
          <p:cNvSpPr txBox="1"/>
          <p:nvPr/>
        </p:nvSpPr>
        <p:spPr>
          <a:xfrm>
            <a:off x="6524244" y="4572000"/>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成本预估明显偏低，尤其是智能体研发与算力成本预算不足</a:t>
            </a:r>
            <a:endParaRPr lang="en-US" sz="1000" dirty="0"/>
          </a:p>
        </p:txBody>
      </p:sp>
      <p:pic>
        <p:nvPicPr>
          <p:cNvPr id="45" name="Image 4" descr="preencoded.png">    </p:cNvPr>
          <p:cNvPicPr>
            <a:picLocks noChangeAspect="1"/>
          </p:cNvPicPr>
          <p:nvPr/>
        </p:nvPicPr>
        <p:blipFill>
          <a:blip r:embed="rId5"/>
          <a:srcRect l="0" r="0" t="0" b="0"/>
          <a:stretch/>
        </p:blipFill>
        <p:spPr>
          <a:xfrm>
            <a:off x="6372454" y="4819802"/>
            <a:ext cx="152705" cy="152705"/>
          </a:xfrm>
          <a:prstGeom prst="rect">
            <a:avLst/>
          </a:prstGeom>
        </p:spPr>
      </p:pic>
      <p:sp>
        <p:nvSpPr>
          <p:cNvPr id="46" name="Text 39"/>
          <p:cNvSpPr txBox="1"/>
          <p:nvPr/>
        </p:nvSpPr>
        <p:spPr>
          <a:xfrm>
            <a:off x="6524244" y="482894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现金流预测缺乏季节性波动和市场变化的缓冲空间</a:t>
            </a:r>
            <a:endParaRPr lang="en-US" sz="1000" dirty="0"/>
          </a:p>
        </p:txBody>
      </p:sp>
      <p:pic>
        <p:nvPicPr>
          <p:cNvPr id="47" name="Image 5" descr="preencoded.png">    </p:cNvPr>
          <p:cNvPicPr>
            <a:picLocks noChangeAspect="1"/>
          </p:cNvPicPr>
          <p:nvPr/>
        </p:nvPicPr>
        <p:blipFill>
          <a:blip r:embed="rId6"/>
          <a:srcRect l="0" r="0" t="0" b="0"/>
          <a:stretch/>
        </p:blipFill>
        <p:spPr>
          <a:xfrm>
            <a:off x="6372454" y="5076749"/>
            <a:ext cx="152705" cy="152705"/>
          </a:xfrm>
          <a:prstGeom prst="rect">
            <a:avLst/>
          </a:prstGeom>
        </p:spPr>
      </p:pic>
      <p:sp>
        <p:nvSpPr>
          <p:cNvPr id="48" name="Text 40"/>
          <p:cNvSpPr txBox="1"/>
          <p:nvPr/>
        </p:nvSpPr>
        <p:spPr>
          <a:xfrm>
            <a:off x="6524244" y="5086807"/>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关键业务指标与财务数据间缺乏明确的因果关系和转化逻辑</a:t>
            </a:r>
            <a:endParaRPr lang="en-US" sz="1000" dirty="0"/>
          </a:p>
        </p:txBody>
      </p:sp>
      <p:pic>
        <p:nvPicPr>
          <p:cNvPr id="49" name="Image 6" descr="preencoded.png">    </p:cNvPr>
          <p:cNvPicPr>
            <a:picLocks noChangeAspect="1"/>
          </p:cNvPicPr>
          <p:nvPr/>
        </p:nvPicPr>
        <p:blipFill>
          <a:blip r:embed="rId7"/>
          <a:srcRect l="0" r="0" t="0" b="0"/>
          <a:stretch/>
        </p:blipFill>
        <p:spPr>
          <a:xfrm>
            <a:off x="6372454" y="5333695"/>
            <a:ext cx="152705" cy="152705"/>
          </a:xfrm>
          <a:prstGeom prst="rect">
            <a:avLst/>
          </a:prstGeom>
        </p:spPr>
      </p:pic>
      <p:sp>
        <p:nvSpPr>
          <p:cNvPr id="50" name="Text 41"/>
          <p:cNvSpPr txBox="1"/>
          <p:nvPr/>
        </p:nvSpPr>
        <p:spPr>
          <a:xfrm>
            <a:off x="6524244" y="5343754"/>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忽略了模型训练和技术迭代成本的长期增长趋势</a:t>
            </a:r>
            <a:endParaRPr lang="en-US" sz="1000" dirty="0"/>
          </a:p>
        </p:txBody>
      </p:sp>
      <p:sp>
        <p:nvSpPr>
          <p:cNvPr id="51" name="Shape 42"/>
          <p:cNvSpPr/>
          <p:nvPr/>
        </p:nvSpPr>
        <p:spPr>
          <a:xfrm>
            <a:off x="1067105" y="5753405"/>
            <a:ext cx="10058400" cy="381305"/>
          </a:xfrm>
          <a:prstGeom prst="roundRect">
            <a:avLst>
              <a:gd name="adj" fmla="val 47962"/>
            </a:avLst>
          </a:prstGeom>
          <a:solidFill>
            <a:srgbClr val="FFFFFF">
              <a:alpha val="80000"/>
            </a:srgbClr>
          </a:solidFill>
          <a:ln/>
        </p:spPr>
      </p:sp>
      <p:pic>
        <p:nvPicPr>
          <p:cNvPr id="52" name="Image 7" descr="preencoded.png">    </p:cNvPr>
          <p:cNvPicPr>
            <a:picLocks noChangeAspect="1"/>
          </p:cNvPicPr>
          <p:nvPr/>
        </p:nvPicPr>
        <p:blipFill>
          <a:blip r:embed="rId8"/>
          <a:srcRect l="0" r="0" t="0" b="0"/>
          <a:stretch/>
        </p:blipFill>
        <p:spPr>
          <a:xfrm>
            <a:off x="1181405" y="5857646"/>
            <a:ext cx="133502" cy="133502"/>
          </a:xfrm>
          <a:prstGeom prst="rect">
            <a:avLst/>
          </a:prstGeom>
        </p:spPr>
      </p:pic>
      <p:sp>
        <p:nvSpPr>
          <p:cNvPr id="53" name="Text 43"/>
          <p:cNvSpPr txBox="1"/>
          <p:nvPr/>
        </p:nvSpPr>
        <p:spPr>
          <a:xfrm>
            <a:off x="1390802" y="5838444"/>
            <a:ext cx="85011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投资决策视角：财务模型的可信度与风险评估是投资决策的关键环节，投资人更倾向于合理保守但有数据支撑的预测，而非过度乐观的增长假设</a:t>
            </a:r>
            <a:endParaRPr lang="en-US" sz="1000" dirty="0"/>
          </a:p>
        </p:txBody>
      </p:sp>
      <p:sp>
        <p:nvSpPr>
          <p:cNvPr id="54" name="Text 44"/>
          <p:cNvSpPr txBox="1"/>
          <p:nvPr/>
        </p:nvSpPr>
        <p:spPr>
          <a:xfrm>
            <a:off x="1200607" y="437998"/>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财务模型可信度评估</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1067105" y="1295705"/>
            <a:ext cx="571500" cy="28346"/>
          </a:xfrm>
          <a:prstGeom prst="rect">
            <a:avLst/>
          </a:prstGeom>
          <a:solidFill>
            <a:srgbClr val="2563EB"/>
          </a:solidFill>
          <a:ln/>
        </p:spPr>
      </p:sp>
      <p:sp>
        <p:nvSpPr>
          <p:cNvPr id="3" name="Text 1"/>
          <p:cNvSpPr txBox="1"/>
          <p:nvPr/>
        </p:nvSpPr>
        <p:spPr>
          <a:xfrm>
            <a:off x="1067105" y="1495044"/>
            <a:ext cx="3753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探索Agentic AI融资全流程，掌握投资视角和关键策略</a:t>
            </a:r>
            <a:endParaRPr lang="en-US" sz="1200" dirty="0"/>
          </a:p>
        </p:txBody>
      </p:sp>
      <p:sp>
        <p:nvSpPr>
          <p:cNvPr id="4" name="Text 2"/>
          <p:cNvSpPr txBox="1"/>
          <p:nvPr/>
        </p:nvSpPr>
        <p:spPr>
          <a:xfrm>
            <a:off x="1260958" y="2204618"/>
            <a:ext cx="204826"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1</a:t>
            </a:r>
            <a:endParaRPr lang="en-US" sz="1300" dirty="0"/>
          </a:p>
        </p:txBody>
      </p:sp>
      <p:sp>
        <p:nvSpPr>
          <p:cNvPr id="5" name="Text 3"/>
          <p:cNvSpPr txBox="1"/>
          <p:nvPr/>
        </p:nvSpPr>
        <p:spPr>
          <a:xfrm>
            <a:off x="1226210"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2</a:t>
            </a:r>
            <a:endParaRPr lang="en-US" sz="1300" dirty="0"/>
          </a:p>
        </p:txBody>
      </p:sp>
      <p:sp>
        <p:nvSpPr>
          <p:cNvPr id="6" name="Text 4"/>
          <p:cNvSpPr txBox="1"/>
          <p:nvPr/>
        </p:nvSpPr>
        <p:spPr>
          <a:xfrm>
            <a:off x="1224382"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3</a:t>
            </a:r>
            <a:endParaRPr lang="en-US" sz="1300" dirty="0"/>
          </a:p>
        </p:txBody>
      </p:sp>
      <p:sp>
        <p:nvSpPr>
          <p:cNvPr id="7" name="Text 5"/>
          <p:cNvSpPr txBox="1"/>
          <p:nvPr/>
        </p:nvSpPr>
        <p:spPr>
          <a:xfrm>
            <a:off x="6476695" y="220461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4</a:t>
            </a:r>
            <a:endParaRPr lang="en-US" sz="1300" dirty="0"/>
          </a:p>
        </p:txBody>
      </p:sp>
      <p:sp>
        <p:nvSpPr>
          <p:cNvPr id="8" name="Text 6"/>
          <p:cNvSpPr txBox="1"/>
          <p:nvPr/>
        </p:nvSpPr>
        <p:spPr>
          <a:xfrm>
            <a:off x="6485839" y="2643530"/>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5</a:t>
            </a:r>
            <a:endParaRPr lang="en-US" sz="1300" dirty="0"/>
          </a:p>
        </p:txBody>
      </p:sp>
      <p:sp>
        <p:nvSpPr>
          <p:cNvPr id="9" name="Text 7"/>
          <p:cNvSpPr txBox="1"/>
          <p:nvPr/>
        </p:nvSpPr>
        <p:spPr>
          <a:xfrm>
            <a:off x="6481267" y="3081528"/>
            <a:ext cx="243230" cy="200254"/>
          </a:xfrm>
          <a:prstGeom prst="rect">
            <a:avLst/>
          </a:prstGeom>
          <a:noFill/>
          <a:ln/>
        </p:spPr>
        <p:txBody>
          <a:bodyPr wrap="square" lIns="0" tIns="0" rIns="0" bIns="0" rtlCol="0" anchor="ctr"/>
          <a:lstStyle/>
          <a:p>
            <a:pPr algn="r" indent="0" marL="0">
              <a:buNone/>
            </a:pPr>
            <a:r>
              <a:rPr lang="en-US" sz="1300" b="1" dirty="0">
                <a:solidFill>
                  <a:srgbClr val="2563EB"/>
                </a:solidFill>
                <a:latin typeface="Inter" pitchFamily="34" charset="0"/>
                <a:ea typeface="Inter" pitchFamily="34" charset="-122"/>
                <a:cs typeface="Inter" pitchFamily="34" charset="-120"/>
              </a:rPr>
              <a:t>6</a:t>
            </a:r>
            <a:endParaRPr lang="en-US" sz="1300" dirty="0"/>
          </a:p>
        </p:txBody>
      </p:sp>
      <p:sp>
        <p:nvSpPr>
          <p:cNvPr id="10" name="Text 8"/>
          <p:cNvSpPr txBox="1"/>
          <p:nvPr/>
        </p:nvSpPr>
        <p:spPr>
          <a:xfrm>
            <a:off x="1485900" y="2190902"/>
            <a:ext cx="12865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市场趋势洞察</a:t>
            </a:r>
            <a:endParaRPr lang="en-US" sz="1500" dirty="0"/>
          </a:p>
        </p:txBody>
      </p:sp>
      <p:sp>
        <p:nvSpPr>
          <p:cNvPr id="11" name="Text 9"/>
          <p:cNvSpPr txBox="1"/>
          <p:nvPr/>
        </p:nvSpPr>
        <p:spPr>
          <a:xfrm>
            <a:off x="1485900" y="2628900"/>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投资人视角解读</a:t>
            </a:r>
            <a:endParaRPr lang="en-US" sz="1500" dirty="0"/>
          </a:p>
        </p:txBody>
      </p:sp>
      <p:sp>
        <p:nvSpPr>
          <p:cNvPr id="12" name="Text 10"/>
          <p:cNvSpPr txBox="1"/>
          <p:nvPr/>
        </p:nvSpPr>
        <p:spPr>
          <a:xfrm>
            <a:off x="1485900" y="3066898"/>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投资决策逻辑框架</a:t>
            </a:r>
            <a:endParaRPr lang="en-US" sz="1500" dirty="0"/>
          </a:p>
        </p:txBody>
      </p:sp>
      <p:sp>
        <p:nvSpPr>
          <p:cNvPr id="13" name="Text 11"/>
          <p:cNvSpPr txBox="1"/>
          <p:nvPr/>
        </p:nvSpPr>
        <p:spPr>
          <a:xfrm>
            <a:off x="6743700" y="2190902"/>
            <a:ext cx="1476756"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融资方最佳实践</a:t>
            </a:r>
            <a:endParaRPr lang="en-US" sz="1500" dirty="0"/>
          </a:p>
        </p:txBody>
      </p:sp>
      <p:sp>
        <p:nvSpPr>
          <p:cNvPr id="14" name="Text 12"/>
          <p:cNvSpPr txBox="1"/>
          <p:nvPr/>
        </p:nvSpPr>
        <p:spPr>
          <a:xfrm>
            <a:off x="6743700" y="2628900"/>
            <a:ext cx="185806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融资方最关注的问题</a:t>
            </a:r>
            <a:endParaRPr lang="en-US" sz="1500" dirty="0"/>
          </a:p>
        </p:txBody>
      </p:sp>
      <p:sp>
        <p:nvSpPr>
          <p:cNvPr id="15" name="Text 13"/>
          <p:cNvSpPr txBox="1"/>
          <p:nvPr/>
        </p:nvSpPr>
        <p:spPr>
          <a:xfrm>
            <a:off x="6743700" y="3066898"/>
            <a:ext cx="1666951" cy="228600"/>
          </a:xfrm>
          <a:prstGeom prst="rect">
            <a:avLst/>
          </a:prstGeom>
          <a:noFill/>
          <a:ln/>
        </p:spPr>
        <p:txBody>
          <a:bodyPr wrap="square" lIns="0" tIns="0" rIns="0" bIns="0" rtlCol="0" anchor="ctr"/>
          <a:lstStyle/>
          <a:p>
            <a:pPr algn="l" indent="0" marL="0">
              <a:buNone/>
            </a:pPr>
            <a:r>
              <a:rPr lang="en-US" sz="1500" dirty="0">
                <a:solidFill>
                  <a:srgbClr val="1F2937"/>
                </a:solidFill>
                <a:latin typeface="Inter" pitchFamily="34" charset="0"/>
                <a:ea typeface="Inter" pitchFamily="34" charset="-122"/>
                <a:cs typeface="Inter" pitchFamily="34" charset="-120"/>
              </a:rPr>
              <a:t>融资失败主要原因</a:t>
            </a:r>
            <a:endParaRPr lang="en-US" sz="1500" dirty="0"/>
          </a:p>
        </p:txBody>
      </p:sp>
      <p:sp>
        <p:nvSpPr>
          <p:cNvPr id="16" name="Shape 14"/>
          <p:cNvSpPr/>
          <p:nvPr/>
        </p:nvSpPr>
        <p:spPr>
          <a:xfrm>
            <a:off x="2743200" y="2300630"/>
            <a:ext cx="2762402" cy="9144"/>
          </a:xfrm>
          <a:prstGeom prst="rect">
            <a:avLst/>
          </a:prstGeom>
          <a:solidFill>
            <a:srgbClr val="94A3B8"/>
          </a:solidFill>
          <a:ln/>
        </p:spPr>
      </p:sp>
      <p:sp>
        <p:nvSpPr>
          <p:cNvPr id="17" name="Shape 15"/>
          <p:cNvSpPr/>
          <p:nvPr/>
        </p:nvSpPr>
        <p:spPr>
          <a:xfrm>
            <a:off x="2933395" y="2738628"/>
            <a:ext cx="2533802" cy="9144"/>
          </a:xfrm>
          <a:prstGeom prst="rect">
            <a:avLst/>
          </a:prstGeom>
          <a:solidFill>
            <a:srgbClr val="94A3B8"/>
          </a:solidFill>
          <a:ln/>
        </p:spPr>
      </p:sp>
      <p:sp>
        <p:nvSpPr>
          <p:cNvPr id="18" name="Shape 16"/>
          <p:cNvSpPr/>
          <p:nvPr/>
        </p:nvSpPr>
        <p:spPr>
          <a:xfrm>
            <a:off x="3124505" y="3176626"/>
            <a:ext cx="2229307" cy="9144"/>
          </a:xfrm>
          <a:prstGeom prst="rect">
            <a:avLst/>
          </a:prstGeom>
          <a:solidFill>
            <a:srgbClr val="94A3B8"/>
          </a:solidFill>
          <a:ln/>
        </p:spPr>
      </p:sp>
      <p:sp>
        <p:nvSpPr>
          <p:cNvPr id="19" name="Shape 17"/>
          <p:cNvSpPr/>
          <p:nvPr/>
        </p:nvSpPr>
        <p:spPr>
          <a:xfrm>
            <a:off x="8191195" y="2300630"/>
            <a:ext cx="2371954" cy="9144"/>
          </a:xfrm>
          <a:prstGeom prst="rect">
            <a:avLst/>
          </a:prstGeom>
          <a:solidFill>
            <a:srgbClr val="94A3B8"/>
          </a:solidFill>
          <a:ln/>
        </p:spPr>
      </p:sp>
      <p:sp>
        <p:nvSpPr>
          <p:cNvPr id="20" name="Shape 18"/>
          <p:cNvSpPr/>
          <p:nvPr/>
        </p:nvSpPr>
        <p:spPr>
          <a:xfrm>
            <a:off x="8572500" y="2738628"/>
            <a:ext cx="2029054" cy="9144"/>
          </a:xfrm>
          <a:prstGeom prst="rect">
            <a:avLst/>
          </a:prstGeom>
          <a:solidFill>
            <a:srgbClr val="94A3B8"/>
          </a:solidFill>
          <a:ln/>
        </p:spPr>
      </p:sp>
      <p:sp>
        <p:nvSpPr>
          <p:cNvPr id="21" name="Shape 19"/>
          <p:cNvSpPr/>
          <p:nvPr/>
        </p:nvSpPr>
        <p:spPr>
          <a:xfrm>
            <a:off x="8382305" y="3176626"/>
            <a:ext cx="2171700" cy="9144"/>
          </a:xfrm>
          <a:prstGeom prst="rect">
            <a:avLst/>
          </a:prstGeom>
          <a:solidFill>
            <a:srgbClr val="94A3B8"/>
          </a:solidFill>
          <a:ln/>
        </p:spPr>
      </p:sp>
      <p:sp>
        <p:nvSpPr>
          <p:cNvPr id="22" name="Text 20"/>
          <p:cNvSpPr txBox="1"/>
          <p:nvPr/>
        </p:nvSpPr>
        <p:spPr>
          <a:xfrm>
            <a:off x="5618074" y="2210105"/>
            <a:ext cx="3721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3-7</a:t>
            </a:r>
            <a:endParaRPr lang="en-US" sz="1200" dirty="0"/>
          </a:p>
        </p:txBody>
      </p:sp>
      <p:sp>
        <p:nvSpPr>
          <p:cNvPr id="23" name="Text 21"/>
          <p:cNvSpPr txBox="1"/>
          <p:nvPr/>
        </p:nvSpPr>
        <p:spPr>
          <a:xfrm>
            <a:off x="5574182" y="2648102"/>
            <a:ext cx="4096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8-11</a:t>
            </a:r>
            <a:endParaRPr lang="en-US" sz="1200" dirty="0"/>
          </a:p>
        </p:txBody>
      </p:sp>
      <p:sp>
        <p:nvSpPr>
          <p:cNvPr id="24" name="Text 22"/>
          <p:cNvSpPr txBox="1"/>
          <p:nvPr/>
        </p:nvSpPr>
        <p:spPr>
          <a:xfrm>
            <a:off x="5458054" y="3086100"/>
            <a:ext cx="5239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12-25</a:t>
            </a:r>
            <a:endParaRPr lang="en-US" sz="1200" dirty="0"/>
          </a:p>
        </p:txBody>
      </p:sp>
      <p:sp>
        <p:nvSpPr>
          <p:cNvPr id="25" name="Text 23"/>
          <p:cNvSpPr txBox="1"/>
          <p:nvPr/>
        </p:nvSpPr>
        <p:spPr>
          <a:xfrm>
            <a:off x="10671962" y="2210105"/>
            <a:ext cx="5715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26-30</a:t>
            </a:r>
            <a:endParaRPr lang="en-US" sz="1200" dirty="0"/>
          </a:p>
        </p:txBody>
      </p:sp>
      <p:sp>
        <p:nvSpPr>
          <p:cNvPr id="26" name="Text 24"/>
          <p:cNvSpPr txBox="1"/>
          <p:nvPr/>
        </p:nvSpPr>
        <p:spPr>
          <a:xfrm>
            <a:off x="10709453" y="2648102"/>
            <a:ext cx="5340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31-35</a:t>
            </a:r>
            <a:endParaRPr lang="en-US" sz="1200" dirty="0"/>
          </a:p>
        </p:txBody>
      </p:sp>
      <p:sp>
        <p:nvSpPr>
          <p:cNvPr id="27" name="Text 25"/>
          <p:cNvSpPr txBox="1"/>
          <p:nvPr/>
        </p:nvSpPr>
        <p:spPr>
          <a:xfrm>
            <a:off x="10667390" y="3086100"/>
            <a:ext cx="5815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36-43</a:t>
            </a:r>
            <a:endParaRPr lang="en-US" sz="1200" dirty="0"/>
          </a:p>
        </p:txBody>
      </p:sp>
      <p:sp>
        <p:nvSpPr>
          <p:cNvPr id="28" name="Shape 26"/>
          <p:cNvSpPr/>
          <p:nvPr/>
        </p:nvSpPr>
        <p:spPr>
          <a:xfrm>
            <a:off x="1067105" y="3933749"/>
            <a:ext cx="10058400" cy="514807"/>
          </a:xfrm>
          <a:prstGeom prst="roundRect">
            <a:avLst>
              <a:gd name="adj" fmla="val 26314"/>
            </a:avLst>
          </a:prstGeom>
          <a:solidFill>
            <a:srgbClr val="EFF6FF"/>
          </a:solidFill>
          <a:ln w="12700">
            <a:solidFill>
              <a:srgbClr val="DBEAFE"/>
            </a:solidFill>
            <a:prstDash val="solid"/>
          </a:ln>
        </p:spPr>
      </p:sp>
      <p:pic>
        <p:nvPicPr>
          <p:cNvPr id="29" name="Image 0" descr="preencoded.png">    </p:cNvPr>
          <p:cNvPicPr>
            <a:picLocks noChangeAspect="1"/>
          </p:cNvPicPr>
          <p:nvPr/>
        </p:nvPicPr>
        <p:blipFill>
          <a:blip r:embed="rId1"/>
          <a:srcRect l="-2512" r="-2512" t="0" b="0"/>
          <a:stretch/>
        </p:blipFill>
        <p:spPr>
          <a:xfrm>
            <a:off x="1304849" y="4123944"/>
            <a:ext cx="105156" cy="133502"/>
          </a:xfrm>
          <a:prstGeom prst="rect">
            <a:avLst/>
          </a:prstGeom>
        </p:spPr>
      </p:pic>
      <p:sp>
        <p:nvSpPr>
          <p:cNvPr id="30" name="Text 27"/>
          <p:cNvSpPr txBox="1"/>
          <p:nvPr/>
        </p:nvSpPr>
        <p:spPr>
          <a:xfrm>
            <a:off x="1524305" y="4105656"/>
            <a:ext cx="900684"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投资人视角：</a:t>
            </a:r>
            <a:endParaRPr lang="en-US" sz="1000" dirty="0"/>
          </a:p>
        </p:txBody>
      </p:sp>
      <p:sp>
        <p:nvSpPr>
          <p:cNvPr id="31" name="Text 28"/>
          <p:cNvSpPr txBox="1"/>
          <p:nvPr/>
        </p:nvSpPr>
        <p:spPr>
          <a:xfrm>
            <a:off x="2324405" y="4105656"/>
            <a:ext cx="5444338"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本指南以投资人决策逻辑为核心，详解AI Agent融资全流程，助力创业者提高融资成功率。</a:t>
            </a:r>
            <a:endParaRPr lang="en-US" sz="1000" dirty="0"/>
          </a:p>
        </p:txBody>
      </p:sp>
      <p:sp>
        <p:nvSpPr>
          <p:cNvPr id="32" name="Text 29"/>
          <p:cNvSpPr txBox="1"/>
          <p:nvPr/>
        </p:nvSpPr>
        <p:spPr>
          <a:xfrm>
            <a:off x="1067105" y="743407"/>
            <a:ext cx="9528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目录</a:t>
            </a:r>
            <a:endParaRPr lang="en-US" sz="2700" dirty="0"/>
          </a:p>
        </p:txBody>
      </p:sp>
      <p:sp>
        <p:nvSpPr>
          <p:cNvPr id="33" name="Text 30"/>
          <p:cNvSpPr txBox="1"/>
          <p:nvPr/>
        </p:nvSpPr>
        <p:spPr>
          <a:xfrm>
            <a:off x="5305349" y="6391656"/>
            <a:ext cx="3824935"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从投资人视角，解构Agentic AI赛道全流程融资策略与关键洞察</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3" name="Text 0"/>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子模块二</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深入解析投资机构的决策机制、投资方案设计与多币种基金运作逻辑</a:t>
            </a:r>
            <a:endParaRPr lang="en-US" sz="1500" dirty="0"/>
          </a:p>
        </p:txBody>
      </p:sp>
      <p:pic>
        <p:nvPicPr>
          <p:cNvPr id="6"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7" name="Text 3"/>
          <p:cNvSpPr txBox="1"/>
          <p:nvPr/>
        </p:nvSpPr>
        <p:spPr>
          <a:xfrm>
            <a:off x="5010912" y="2619756"/>
            <a:ext cx="3172054"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3.2</a:t>
            </a:r>
            <a:endParaRPr lang="en-US" sz="10500" dirty="0"/>
          </a:p>
        </p:txBody>
      </p:sp>
      <p:sp>
        <p:nvSpPr>
          <p:cNvPr id="8" name="Text 4"/>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投资方案与基金视角</a:t>
            </a:r>
            <a:endParaRPr lang="en-US"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1067105" y="609905"/>
            <a:ext cx="10058400" cy="1285646"/>
          </a:xfrm>
          <a:prstGeom prst="roundRect">
            <a:avLst>
              <a:gd name="adj" fmla="val 4215"/>
            </a:avLst>
          </a:prstGeom>
          <a:solidFill>
            <a:srgbClr val="FFFFFF">
              <a:alpha val="85000"/>
            </a:srgbClr>
          </a:solidFill>
          <a:ln/>
        </p:spPr>
      </p:sp>
      <p:sp>
        <p:nvSpPr>
          <p:cNvPr id="3" name="Shape 1"/>
          <p:cNvSpPr/>
          <p:nvPr/>
        </p:nvSpPr>
        <p:spPr>
          <a:xfrm>
            <a:off x="1218895" y="1295705"/>
            <a:ext cx="571500" cy="28346"/>
          </a:xfrm>
          <a:prstGeom prst="rect">
            <a:avLst/>
          </a:prstGeom>
          <a:solidFill>
            <a:srgbClr val="2563EB"/>
          </a:solidFill>
          <a:ln/>
        </p:spPr>
      </p:sp>
      <p:sp>
        <p:nvSpPr>
          <p:cNvPr id="4" name="Text 2"/>
          <p:cNvSpPr txBox="1"/>
          <p:nvPr/>
        </p:nvSpPr>
        <p:spPr>
          <a:xfrm>
            <a:off x="1218895" y="1505102"/>
            <a:ext cx="3462833"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投资机构Term Sheet关键决策点与考量因素</a:t>
            </a:r>
            <a:endParaRPr lang="en-US" sz="1300" dirty="0"/>
          </a:p>
        </p:txBody>
      </p:sp>
      <p:sp>
        <p:nvSpPr>
          <p:cNvPr id="5" name="Shape 3"/>
          <p:cNvSpPr/>
          <p:nvPr/>
        </p:nvSpPr>
        <p:spPr>
          <a:xfrm>
            <a:off x="1067105" y="2124151"/>
            <a:ext cx="4876495" cy="4190695"/>
          </a:xfrm>
          <a:prstGeom prst="roundRect">
            <a:avLst>
              <a:gd name="adj" fmla="val 397"/>
            </a:avLst>
          </a:prstGeom>
          <a:solidFill>
            <a:srgbClr val="FFFFFF">
              <a:alpha val="85000"/>
            </a:srgbClr>
          </a:solidFill>
          <a:ln/>
        </p:spPr>
      </p:sp>
      <p:sp>
        <p:nvSpPr>
          <p:cNvPr id="6" name="Shape 4"/>
          <p:cNvSpPr/>
          <p:nvPr/>
        </p:nvSpPr>
        <p:spPr>
          <a:xfrm>
            <a:off x="1218895" y="2276856"/>
            <a:ext cx="28346" cy="761695"/>
          </a:xfrm>
          <a:prstGeom prst="rect">
            <a:avLst/>
          </a:prstGeom>
          <a:solidFill>
            <a:srgbClr val="2563EB"/>
          </a:solidFill>
          <a:ln/>
        </p:spPr>
      </p:sp>
      <p:sp>
        <p:nvSpPr>
          <p:cNvPr id="7" name="Shape 5"/>
          <p:cNvSpPr/>
          <p:nvPr/>
        </p:nvSpPr>
        <p:spPr>
          <a:xfrm>
            <a:off x="1218895" y="3191256"/>
            <a:ext cx="28346" cy="761695"/>
          </a:xfrm>
          <a:prstGeom prst="rect">
            <a:avLst/>
          </a:prstGeom>
          <a:solidFill>
            <a:srgbClr val="2563EB"/>
          </a:solidFill>
          <a:ln/>
        </p:spPr>
      </p:sp>
      <p:sp>
        <p:nvSpPr>
          <p:cNvPr id="8" name="Shape 6"/>
          <p:cNvSpPr/>
          <p:nvPr/>
        </p:nvSpPr>
        <p:spPr>
          <a:xfrm>
            <a:off x="1218895" y="4105656"/>
            <a:ext cx="28346" cy="761695"/>
          </a:xfrm>
          <a:prstGeom prst="rect">
            <a:avLst/>
          </a:prstGeom>
          <a:solidFill>
            <a:srgbClr val="2563EB"/>
          </a:solidFill>
          <a:ln/>
        </p:spPr>
      </p:sp>
      <p:sp>
        <p:nvSpPr>
          <p:cNvPr id="9" name="Shape 7"/>
          <p:cNvSpPr/>
          <p:nvPr/>
        </p:nvSpPr>
        <p:spPr>
          <a:xfrm>
            <a:off x="1218895" y="5020056"/>
            <a:ext cx="28346" cy="761695"/>
          </a:xfrm>
          <a:prstGeom prst="rect">
            <a:avLst/>
          </a:prstGeom>
          <a:solidFill>
            <a:srgbClr val="2563EB"/>
          </a:solidFill>
          <a:ln/>
        </p:spPr>
      </p:sp>
      <p:sp>
        <p:nvSpPr>
          <p:cNvPr id="10" name="Text 8"/>
          <p:cNvSpPr txBox="1"/>
          <p:nvPr/>
        </p:nvSpPr>
        <p:spPr>
          <a:xfrm>
            <a:off x="1362456" y="2305202"/>
            <a:ext cx="8147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资金规模</a:t>
            </a:r>
            <a:endParaRPr lang="en-US" sz="1300" dirty="0"/>
          </a:p>
        </p:txBody>
      </p:sp>
      <p:sp>
        <p:nvSpPr>
          <p:cNvPr id="11" name="Text 9"/>
          <p:cNvSpPr txBox="1"/>
          <p:nvPr/>
        </p:nvSpPr>
        <p:spPr>
          <a:xfrm>
            <a:off x="1362456" y="3219602"/>
            <a:ext cx="8147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股权占比</a:t>
            </a:r>
            <a:endParaRPr lang="en-US" sz="1300" dirty="0"/>
          </a:p>
        </p:txBody>
      </p:sp>
      <p:sp>
        <p:nvSpPr>
          <p:cNvPr id="12" name="Text 10"/>
          <p:cNvSpPr txBox="1"/>
          <p:nvPr/>
        </p:nvSpPr>
        <p:spPr>
          <a:xfrm>
            <a:off x="1362456" y="4134002"/>
            <a:ext cx="8147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定价逻辑</a:t>
            </a:r>
            <a:endParaRPr lang="en-US" sz="1300" dirty="0"/>
          </a:p>
        </p:txBody>
      </p:sp>
      <p:sp>
        <p:nvSpPr>
          <p:cNvPr id="13" name="Text 11"/>
          <p:cNvSpPr txBox="1"/>
          <p:nvPr/>
        </p:nvSpPr>
        <p:spPr>
          <a:xfrm>
            <a:off x="1362456" y="5048402"/>
            <a:ext cx="8147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投资角色</a:t>
            </a:r>
            <a:endParaRPr lang="en-US" sz="1300" dirty="0"/>
          </a:p>
        </p:txBody>
      </p:sp>
      <p:sp>
        <p:nvSpPr>
          <p:cNvPr id="14" name="Text 12"/>
          <p:cNvSpPr txBox="1"/>
          <p:nvPr/>
        </p:nvSpPr>
        <p:spPr>
          <a:xfrm>
            <a:off x="1362456" y="2600554"/>
            <a:ext cx="45436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本轮拟投资金额，需考虑创业公司资金需求、投后估值与稀释比例的平衡</a:t>
            </a:r>
            <a:endParaRPr lang="en-US" sz="1200" dirty="0"/>
          </a:p>
        </p:txBody>
      </p:sp>
      <p:sp>
        <p:nvSpPr>
          <p:cNvPr id="15" name="Text 13"/>
          <p:cNvSpPr txBox="1"/>
          <p:nvPr/>
        </p:nvSpPr>
        <p:spPr>
          <a:xfrm>
            <a:off x="1362456" y="3514954"/>
            <a:ext cx="447690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目标获得的股权比例，一般早期轮次15%-25%，关系控制权与创始人激励</a:t>
            </a:r>
            <a:endParaRPr lang="en-US" sz="1200" dirty="0"/>
          </a:p>
        </p:txBody>
      </p:sp>
      <p:sp>
        <p:nvSpPr>
          <p:cNvPr id="16" name="Text 14"/>
          <p:cNvSpPr txBox="1"/>
          <p:nvPr/>
        </p:nvSpPr>
        <p:spPr>
          <a:xfrm>
            <a:off x="1362456" y="4429354"/>
            <a:ext cx="453451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估值方法与参考标准，如ARR倍数法、同行对比法、未来现金流折现等</a:t>
            </a:r>
            <a:endParaRPr lang="en-US" sz="1200" dirty="0"/>
          </a:p>
        </p:txBody>
      </p:sp>
      <p:sp>
        <p:nvSpPr>
          <p:cNvPr id="17" name="Text 15"/>
          <p:cNvSpPr txBox="1"/>
          <p:nvPr/>
        </p:nvSpPr>
        <p:spPr>
          <a:xfrm>
            <a:off x="1362456" y="5343754"/>
            <a:ext cx="4467758"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Lead Investor还是Follow Investor，影响谈判话语权、承担责任及投后管理</a:t>
            </a:r>
            <a:endParaRPr lang="en-US" sz="1200" dirty="0"/>
          </a:p>
        </p:txBody>
      </p:sp>
      <p:sp>
        <p:nvSpPr>
          <p:cNvPr id="18" name="Shape 16"/>
          <p:cNvSpPr/>
          <p:nvPr/>
        </p:nvSpPr>
        <p:spPr>
          <a:xfrm>
            <a:off x="6248095" y="2124151"/>
            <a:ext cx="4876495" cy="2152498"/>
          </a:xfrm>
          <a:prstGeom prst="roundRect">
            <a:avLst>
              <a:gd name="adj" fmla="val 1504"/>
            </a:avLst>
          </a:prstGeom>
          <a:solidFill>
            <a:srgbClr val="EFF6FF"/>
          </a:solidFill>
          <a:ln w="12700">
            <a:solidFill>
              <a:srgbClr val="DBEAFE"/>
            </a:solidFill>
            <a:prstDash val="solid"/>
          </a:ln>
        </p:spPr>
      </p:sp>
      <p:pic>
        <p:nvPicPr>
          <p:cNvPr id="19" name="Image 0" descr="preencoded.png">    </p:cNvPr>
          <p:cNvPicPr>
            <a:picLocks noChangeAspect="1"/>
          </p:cNvPicPr>
          <p:nvPr/>
        </p:nvPicPr>
        <p:blipFill>
          <a:blip r:embed="rId1"/>
          <a:srcRect l="0" r="0" t="0" b="0"/>
          <a:stretch/>
        </p:blipFill>
        <p:spPr>
          <a:xfrm>
            <a:off x="6448349" y="2343607"/>
            <a:ext cx="228600" cy="228600"/>
          </a:xfrm>
          <a:prstGeom prst="rect">
            <a:avLst/>
          </a:prstGeom>
        </p:spPr>
      </p:pic>
      <p:sp>
        <p:nvSpPr>
          <p:cNvPr id="20" name="Text 17"/>
          <p:cNvSpPr txBox="1"/>
          <p:nvPr/>
        </p:nvSpPr>
        <p:spPr>
          <a:xfrm>
            <a:off x="6791249" y="2343607"/>
            <a:ext cx="1286561" cy="228600"/>
          </a:xfrm>
          <a:prstGeom prst="rect">
            <a:avLst/>
          </a:prstGeom>
          <a:noFill/>
          <a:ln/>
        </p:spPr>
        <p:txBody>
          <a:bodyPr wrap="square" lIns="0" tIns="0" rIns="0" bIns="0" rtlCol="0" anchor="ctr"/>
          <a:lstStyle/>
          <a:p>
            <a:pPr algn="l" indent="0" marL="0">
              <a:buNone/>
            </a:pPr>
            <a:r>
              <a:rPr lang="en-US" sz="1500" b="1" dirty="0">
                <a:solidFill>
                  <a:srgbClr val="1D4ED8"/>
                </a:solidFill>
                <a:latin typeface="Inter" pitchFamily="34" charset="0"/>
                <a:ea typeface="Inter" pitchFamily="34" charset="-122"/>
                <a:cs typeface="Inter" pitchFamily="34" charset="-120"/>
              </a:rPr>
              <a:t>投资核心条款</a:t>
            </a:r>
            <a:endParaRPr lang="en-US" sz="1500" dirty="0"/>
          </a:p>
        </p:txBody>
      </p:sp>
      <p:sp>
        <p:nvSpPr>
          <p:cNvPr id="21" name="Text 18"/>
          <p:cNvSpPr txBox="1"/>
          <p:nvPr/>
        </p:nvSpPr>
        <p:spPr>
          <a:xfrm>
            <a:off x="6676949" y="2723998"/>
            <a:ext cx="40672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优先股/普通股: 清算优先权、股息分配、转换权等特权设置</a:t>
            </a:r>
            <a:endParaRPr lang="en-US" sz="1200" dirty="0"/>
          </a:p>
        </p:txBody>
      </p:sp>
      <p:sp>
        <p:nvSpPr>
          <p:cNvPr id="22" name="Text 19"/>
          <p:cNvSpPr txBox="1"/>
          <p:nvPr/>
        </p:nvSpPr>
        <p:spPr>
          <a:xfrm>
            <a:off x="6676949" y="3029407"/>
            <a:ext cx="40672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保护性条款: 反稀释、优先认购权、拖售权/跟售权、信息权</a:t>
            </a:r>
            <a:endParaRPr lang="en-US" sz="1200" dirty="0"/>
          </a:p>
        </p:txBody>
      </p:sp>
      <p:sp>
        <p:nvSpPr>
          <p:cNvPr id="23" name="Text 20"/>
          <p:cNvSpPr txBox="1"/>
          <p:nvPr/>
        </p:nvSpPr>
        <p:spPr>
          <a:xfrm>
            <a:off x="6676949" y="3333902"/>
            <a:ext cx="39346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回购条款: QIPO回购触发条件、回购溢价、回购时间安排</a:t>
            </a:r>
            <a:endParaRPr lang="en-US" sz="1200" dirty="0"/>
          </a:p>
        </p:txBody>
      </p:sp>
      <p:sp>
        <p:nvSpPr>
          <p:cNvPr id="24" name="Text 21"/>
          <p:cNvSpPr txBox="1"/>
          <p:nvPr/>
        </p:nvSpPr>
        <p:spPr>
          <a:xfrm>
            <a:off x="6676949" y="3638398"/>
            <a:ext cx="432511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董事席位: 投资方董事会席位数量与表决权重，关键事项一票否决</a:t>
            </a:r>
            <a:endParaRPr lang="en-US" sz="1200" dirty="0"/>
          </a:p>
        </p:txBody>
      </p:sp>
      <p:sp>
        <p:nvSpPr>
          <p:cNvPr id="25" name="Shape 22"/>
          <p:cNvSpPr/>
          <p:nvPr/>
        </p:nvSpPr>
        <p:spPr>
          <a:xfrm>
            <a:off x="6248095" y="4466844"/>
            <a:ext cx="4876495" cy="1848002"/>
          </a:xfrm>
          <a:prstGeom prst="roundRect">
            <a:avLst>
              <a:gd name="adj" fmla="val 2040"/>
            </a:avLst>
          </a:prstGeom>
          <a:solidFill>
            <a:srgbClr val="ECFDF5"/>
          </a:solidFill>
          <a:ln w="12700">
            <a:solidFill>
              <a:srgbClr val="D1FAE5"/>
            </a:solidFill>
            <a:prstDash val="solid"/>
          </a:ln>
        </p:spPr>
      </p:sp>
      <p:pic>
        <p:nvPicPr>
          <p:cNvPr id="26" name="Image 1" descr="preencoded.png">    </p:cNvPr>
          <p:cNvPicPr>
            <a:picLocks noChangeAspect="1"/>
          </p:cNvPicPr>
          <p:nvPr/>
        </p:nvPicPr>
        <p:blipFill>
          <a:blip r:embed="rId2"/>
          <a:srcRect l="0" r="0" t="0" b="0"/>
          <a:stretch/>
        </p:blipFill>
        <p:spPr>
          <a:xfrm>
            <a:off x="6448349" y="4686300"/>
            <a:ext cx="228600" cy="228600"/>
          </a:xfrm>
          <a:prstGeom prst="rect">
            <a:avLst/>
          </a:prstGeom>
        </p:spPr>
      </p:pic>
      <p:sp>
        <p:nvSpPr>
          <p:cNvPr id="27" name="Text 23"/>
          <p:cNvSpPr txBox="1"/>
          <p:nvPr/>
        </p:nvSpPr>
        <p:spPr>
          <a:xfrm>
            <a:off x="6791249" y="4686300"/>
            <a:ext cx="1858061" cy="228600"/>
          </a:xfrm>
          <a:prstGeom prst="rect">
            <a:avLst/>
          </a:prstGeom>
          <a:noFill/>
          <a:ln/>
        </p:spPr>
        <p:txBody>
          <a:bodyPr wrap="square" lIns="0" tIns="0" rIns="0" bIns="0" rtlCol="0" anchor="ctr"/>
          <a:lstStyle/>
          <a:p>
            <a:pPr algn="l" indent="0" marL="0">
              <a:buNone/>
            </a:pPr>
            <a:r>
              <a:rPr lang="en-US" sz="1500" b="1" dirty="0">
                <a:solidFill>
                  <a:srgbClr val="047857"/>
                </a:solidFill>
                <a:latin typeface="Inter" pitchFamily="34" charset="0"/>
                <a:ea typeface="Inter" pitchFamily="34" charset="-122"/>
                <a:cs typeface="Inter" pitchFamily="34" charset="-120"/>
              </a:rPr>
              <a:t>尽调要点与风险处置</a:t>
            </a:r>
            <a:endParaRPr lang="en-US" sz="1500" dirty="0"/>
          </a:p>
        </p:txBody>
      </p:sp>
      <p:sp>
        <p:nvSpPr>
          <p:cNvPr id="28" name="Text 24"/>
          <p:cNvSpPr txBox="1"/>
          <p:nvPr/>
        </p:nvSpPr>
        <p:spPr>
          <a:xfrm>
            <a:off x="6676949" y="5067605"/>
            <a:ext cx="4286707"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财务尽调(FDD): 收入真实性、成本结构、现金流健康度、债务情况</a:t>
            </a:r>
            <a:endParaRPr lang="en-US" sz="1200" dirty="0"/>
          </a:p>
        </p:txBody>
      </p:sp>
      <p:sp>
        <p:nvSpPr>
          <p:cNvPr id="29" name="Text 25"/>
          <p:cNvSpPr txBox="1"/>
          <p:nvPr/>
        </p:nvSpPr>
        <p:spPr>
          <a:xfrm>
            <a:off x="6676949" y="5600700"/>
            <a:ext cx="42775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法律尽调(LDD): 股权结构清晰、知识产权归属、关键合同风险</a:t>
            </a:r>
            <a:endParaRPr lang="en-US" sz="1200" dirty="0"/>
          </a:p>
        </p:txBody>
      </p:sp>
      <p:sp>
        <p:nvSpPr>
          <p:cNvPr id="30" name="Text 26"/>
          <p:cNvSpPr txBox="1"/>
          <p:nvPr/>
        </p:nvSpPr>
        <p:spPr>
          <a:xfrm>
            <a:off x="6676949" y="5905195"/>
            <a:ext cx="43251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后续风险处置: 对核心风险点设置交割先决条件，分期支付机制</a:t>
            </a:r>
            <a:endParaRPr lang="en-US" sz="1200" dirty="0"/>
          </a:p>
        </p:txBody>
      </p:sp>
      <p:sp>
        <p:nvSpPr>
          <p:cNvPr id="31" name="Shape 27"/>
          <p:cNvSpPr/>
          <p:nvPr/>
        </p:nvSpPr>
        <p:spPr>
          <a:xfrm>
            <a:off x="1067105" y="6314846"/>
            <a:ext cx="10058400" cy="495605"/>
          </a:xfrm>
          <a:prstGeom prst="roundRect">
            <a:avLst>
              <a:gd name="adj" fmla="val 28385"/>
            </a:avLst>
          </a:prstGeom>
          <a:solidFill>
            <a:srgbClr val="FFFFFF">
              <a:alpha val="80000"/>
            </a:srgbClr>
          </a:solidFill>
          <a:ln/>
        </p:spPr>
      </p:sp>
      <p:pic>
        <p:nvPicPr>
          <p:cNvPr id="32" name="Image 2" descr="preencoded.png">    </p:cNvPr>
          <p:cNvPicPr>
            <a:picLocks noChangeAspect="1"/>
          </p:cNvPicPr>
          <p:nvPr/>
        </p:nvPicPr>
        <p:blipFill>
          <a:blip r:embed="rId3"/>
          <a:srcRect l="-760" r="-760" t="0" b="0"/>
          <a:stretch/>
        </p:blipFill>
        <p:spPr>
          <a:xfrm>
            <a:off x="1181405" y="6495898"/>
            <a:ext cx="152705" cy="171907"/>
          </a:xfrm>
          <a:prstGeom prst="rect">
            <a:avLst/>
          </a:prstGeom>
        </p:spPr>
      </p:pic>
      <p:sp>
        <p:nvSpPr>
          <p:cNvPr id="33" name="Text 28"/>
          <p:cNvSpPr txBox="1"/>
          <p:nvPr/>
        </p:nvSpPr>
        <p:spPr>
          <a:xfrm>
            <a:off x="1410005" y="6486754"/>
            <a:ext cx="77440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投资方案核心要素决定了投后关系格局，创业者需在接受投资前全面理解每个条款对公司控制权和未来发展的影响</a:t>
            </a:r>
            <a:endParaRPr lang="en-US" sz="1200" dirty="0"/>
          </a:p>
        </p:txBody>
      </p:sp>
      <p:sp>
        <p:nvSpPr>
          <p:cNvPr id="34" name="Text 29"/>
          <p:cNvSpPr txBox="1"/>
          <p:nvPr/>
        </p:nvSpPr>
        <p:spPr>
          <a:xfrm>
            <a:off x="1218895" y="743407"/>
            <a:ext cx="30102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投资方案核心要素</a:t>
            </a:r>
            <a:endParaRPr lang="en-US" sz="2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3477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投资机构决策背后的基金核心考虑因素与策略框架</a:t>
            </a:r>
            <a:endParaRPr lang="en-US" sz="1200" dirty="0"/>
          </a:p>
        </p:txBody>
      </p:sp>
      <p:sp>
        <p:nvSpPr>
          <p:cNvPr id="5" name="Shape 3"/>
          <p:cNvSpPr/>
          <p:nvPr/>
        </p:nvSpPr>
        <p:spPr>
          <a:xfrm>
            <a:off x="1067105" y="2048256"/>
            <a:ext cx="4724705" cy="952805"/>
          </a:xfrm>
          <a:prstGeom prst="roundRect">
            <a:avLst>
              <a:gd name="adj" fmla="val 7678"/>
            </a:avLst>
          </a:prstGeom>
          <a:solidFill>
            <a:srgbClr val="FFFFFF">
              <a:alpha val="80000"/>
            </a:srgbClr>
          </a:solidFill>
          <a:ln/>
        </p:spPr>
      </p:sp>
      <p:sp>
        <p:nvSpPr>
          <p:cNvPr id="6" name="Shape 4"/>
          <p:cNvSpPr/>
          <p:nvPr/>
        </p:nvSpPr>
        <p:spPr>
          <a:xfrm>
            <a:off x="1067105" y="2048256"/>
            <a:ext cx="28346" cy="952805"/>
          </a:xfrm>
          <a:prstGeom prst="rect">
            <a:avLst/>
          </a:prstGeom>
          <a:solidFill>
            <a:srgbClr val="2563EB"/>
          </a:solidFill>
          <a:ln/>
        </p:spPr>
      </p:sp>
      <p:sp>
        <p:nvSpPr>
          <p:cNvPr id="7" name="Shape 5"/>
          <p:cNvSpPr/>
          <p:nvPr/>
        </p:nvSpPr>
        <p:spPr>
          <a:xfrm>
            <a:off x="1067105" y="3152851"/>
            <a:ext cx="4724705" cy="952805"/>
          </a:xfrm>
          <a:prstGeom prst="roundRect">
            <a:avLst>
              <a:gd name="adj" fmla="val 7678"/>
            </a:avLst>
          </a:prstGeom>
          <a:solidFill>
            <a:srgbClr val="FFFFFF">
              <a:alpha val="80000"/>
            </a:srgbClr>
          </a:solidFill>
          <a:ln/>
        </p:spPr>
      </p:sp>
      <p:sp>
        <p:nvSpPr>
          <p:cNvPr id="8" name="Shape 6"/>
          <p:cNvSpPr/>
          <p:nvPr/>
        </p:nvSpPr>
        <p:spPr>
          <a:xfrm>
            <a:off x="1067105" y="3152851"/>
            <a:ext cx="28346" cy="952805"/>
          </a:xfrm>
          <a:prstGeom prst="rect">
            <a:avLst/>
          </a:prstGeom>
          <a:solidFill>
            <a:srgbClr val="2563EB"/>
          </a:solidFill>
          <a:ln/>
        </p:spPr>
      </p:sp>
      <p:sp>
        <p:nvSpPr>
          <p:cNvPr id="9" name="Shape 7"/>
          <p:cNvSpPr/>
          <p:nvPr/>
        </p:nvSpPr>
        <p:spPr>
          <a:xfrm>
            <a:off x="1067105" y="4257446"/>
            <a:ext cx="4724705" cy="952805"/>
          </a:xfrm>
          <a:prstGeom prst="roundRect">
            <a:avLst>
              <a:gd name="adj" fmla="val 7678"/>
            </a:avLst>
          </a:prstGeom>
          <a:solidFill>
            <a:srgbClr val="FFFFFF">
              <a:alpha val="80000"/>
            </a:srgbClr>
          </a:solidFill>
          <a:ln/>
        </p:spPr>
      </p:sp>
      <p:sp>
        <p:nvSpPr>
          <p:cNvPr id="10" name="Shape 8"/>
          <p:cNvSpPr/>
          <p:nvPr/>
        </p:nvSpPr>
        <p:spPr>
          <a:xfrm>
            <a:off x="1067105" y="4257446"/>
            <a:ext cx="28346" cy="952805"/>
          </a:xfrm>
          <a:prstGeom prst="rect">
            <a:avLst/>
          </a:prstGeom>
          <a:solidFill>
            <a:srgbClr val="2563EB"/>
          </a:solidFill>
          <a:ln/>
        </p:spPr>
      </p:sp>
      <p:sp>
        <p:nvSpPr>
          <p:cNvPr id="11" name="Text 9"/>
          <p:cNvSpPr txBox="1"/>
          <p:nvPr/>
        </p:nvSpPr>
        <p:spPr>
          <a:xfrm>
            <a:off x="1248156" y="2219249"/>
            <a:ext cx="18672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项目/赛道Portfolio匹配度</a:t>
            </a:r>
            <a:endParaRPr lang="en-US" sz="1200" dirty="0"/>
          </a:p>
        </p:txBody>
      </p:sp>
      <p:sp>
        <p:nvSpPr>
          <p:cNvPr id="12" name="Text 10"/>
          <p:cNvSpPr txBox="1"/>
          <p:nvPr/>
        </p:nvSpPr>
        <p:spPr>
          <a:xfrm>
            <a:off x="1248156" y="3323844"/>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同赛道项目差异与协同</a:t>
            </a:r>
            <a:endParaRPr lang="en-US" sz="1200" dirty="0"/>
          </a:p>
        </p:txBody>
      </p:sp>
      <p:sp>
        <p:nvSpPr>
          <p:cNvPr id="13" name="Text 11"/>
          <p:cNvSpPr txBox="1"/>
          <p:nvPr/>
        </p:nvSpPr>
        <p:spPr>
          <a:xfrm>
            <a:off x="1248156" y="442935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投资节奏与份额安排</a:t>
            </a:r>
            <a:endParaRPr lang="en-US" sz="1200" dirty="0"/>
          </a:p>
        </p:txBody>
      </p:sp>
      <p:sp>
        <p:nvSpPr>
          <p:cNvPr id="14" name="Text 12"/>
          <p:cNvSpPr txBox="1"/>
          <p:nvPr/>
        </p:nvSpPr>
        <p:spPr>
          <a:xfrm>
            <a:off x="1248156" y="247619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项目类型、阶段与基金整体战略方向的匹配性，以及是否符合基金现有投资组合的多元化需求</a:t>
            </a:r>
            <a:endParaRPr lang="en-US" sz="1000" dirty="0"/>
          </a:p>
        </p:txBody>
      </p:sp>
      <p:sp>
        <p:nvSpPr>
          <p:cNvPr id="15" name="Text 13"/>
          <p:cNvSpPr txBox="1"/>
          <p:nvPr/>
        </p:nvSpPr>
        <p:spPr>
          <a:xfrm>
            <a:off x="1248156" y="3581705"/>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与已投同赛道项目的差异性评估，避免内部竞争，优先考虑能与已投项目形成协同效应的机会</a:t>
            </a:r>
            <a:endParaRPr lang="en-US" sz="1000" dirty="0"/>
          </a:p>
        </p:txBody>
      </p:sp>
      <p:sp>
        <p:nvSpPr>
          <p:cNvPr id="16" name="Text 14"/>
          <p:cNvSpPr txBox="1"/>
          <p:nvPr/>
        </p:nvSpPr>
        <p:spPr>
          <a:xfrm>
            <a:off x="1248156" y="4686300"/>
            <a:ext cx="43680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基金分配给不同轮次的投资份额，以及是否符合当前的节奏规划，后续轮次投资准备</a:t>
            </a:r>
            <a:endParaRPr lang="en-US" sz="1000" dirty="0"/>
          </a:p>
        </p:txBody>
      </p:sp>
      <p:sp>
        <p:nvSpPr>
          <p:cNvPr id="17" name="Shape 15"/>
          <p:cNvSpPr/>
          <p:nvPr/>
        </p:nvSpPr>
        <p:spPr>
          <a:xfrm>
            <a:off x="6248095" y="2048256"/>
            <a:ext cx="4876495" cy="2115007"/>
          </a:xfrm>
          <a:prstGeom prst="roundRect">
            <a:avLst>
              <a:gd name="adj" fmla="val 1558"/>
            </a:avLst>
          </a:prstGeom>
          <a:solidFill>
            <a:srgbClr val="EFF6FF"/>
          </a:solidFill>
          <a:ln w="12700">
            <a:solidFill>
              <a:srgbClr val="DBEAFE"/>
            </a:solidFill>
            <a:prstDash val="solid"/>
          </a:ln>
        </p:spPr>
      </p:sp>
      <p:pic>
        <p:nvPicPr>
          <p:cNvPr id="18" name="Image 0" descr="preencoded.png">    </p:cNvPr>
          <p:cNvPicPr>
            <a:picLocks noChangeAspect="1"/>
          </p:cNvPicPr>
          <p:nvPr/>
        </p:nvPicPr>
        <p:blipFill>
          <a:blip r:embed="rId1"/>
          <a:srcRect l="0" r="0" t="0" b="0"/>
          <a:stretch/>
        </p:blipFill>
        <p:spPr>
          <a:xfrm>
            <a:off x="6448349" y="2266798"/>
            <a:ext cx="142646" cy="190195"/>
          </a:xfrm>
          <a:prstGeom prst="rect">
            <a:avLst/>
          </a:prstGeom>
        </p:spPr>
      </p:pic>
      <p:sp>
        <p:nvSpPr>
          <p:cNvPr id="19" name="Text 16"/>
          <p:cNvSpPr txBox="1"/>
          <p:nvPr/>
        </p:nvSpPr>
        <p:spPr>
          <a:xfrm>
            <a:off x="6705295" y="2266798"/>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基金关键时间因素</a:t>
            </a:r>
            <a:endParaRPr lang="en-US" sz="1200" dirty="0"/>
          </a:p>
        </p:txBody>
      </p:sp>
      <p:sp>
        <p:nvSpPr>
          <p:cNvPr id="20" name="Text 17"/>
          <p:cNvSpPr txBox="1"/>
          <p:nvPr/>
        </p:nvSpPr>
        <p:spPr>
          <a:xfrm>
            <a:off x="6676949" y="260055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基金剩余存续期：基金生命周期所处阶段，以及还能投资多久的资金。存续期不足3年的基金通常不投早期项目</a:t>
            </a:r>
            <a:endParaRPr lang="en-US" sz="1000" dirty="0"/>
          </a:p>
        </p:txBody>
      </p:sp>
      <p:sp>
        <p:nvSpPr>
          <p:cNvPr id="21" name="Text 18"/>
          <p:cNvSpPr txBox="1"/>
          <p:nvPr/>
        </p:nvSpPr>
        <p:spPr>
          <a:xfrm>
            <a:off x="6676949" y="3095244"/>
            <a:ext cx="4291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资金储备情况：已投/待投比例，以及后续轮次跟投能力，是否还有足够资金支持组合公司发展</a:t>
            </a:r>
            <a:endParaRPr lang="en-US" sz="1000" dirty="0"/>
          </a:p>
        </p:txBody>
      </p:sp>
      <p:sp>
        <p:nvSpPr>
          <p:cNvPr id="22" name="Text 19"/>
          <p:cNvSpPr txBox="1"/>
          <p:nvPr/>
        </p:nvSpPr>
        <p:spPr>
          <a:xfrm>
            <a:off x="6676949" y="3590849"/>
            <a:ext cx="4291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市场时机/Urgency：当前市场窗口期判断，以及FOMO因素对投资节奏的影响，"快"与"慢"的权衡</a:t>
            </a:r>
            <a:endParaRPr lang="en-US" sz="1000" dirty="0"/>
          </a:p>
        </p:txBody>
      </p:sp>
      <p:sp>
        <p:nvSpPr>
          <p:cNvPr id="23" name="Shape 20"/>
          <p:cNvSpPr/>
          <p:nvPr/>
        </p:nvSpPr>
        <p:spPr>
          <a:xfrm>
            <a:off x="6248095" y="4352544"/>
            <a:ext cx="4876495" cy="2266798"/>
          </a:xfrm>
          <a:prstGeom prst="roundRect">
            <a:avLst>
              <a:gd name="adj" fmla="val 1356"/>
            </a:avLst>
          </a:prstGeom>
          <a:solidFill>
            <a:srgbClr val="EEF2FF"/>
          </a:solidFill>
          <a:ln w="12700">
            <a:solidFill>
              <a:srgbClr val="E0E7FF"/>
            </a:solidFill>
            <a:prstDash val="solid"/>
          </a:ln>
        </p:spPr>
      </p:sp>
      <p:pic>
        <p:nvPicPr>
          <p:cNvPr id="24" name="Image 1" descr="preencoded.png">    </p:cNvPr>
          <p:cNvPicPr>
            <a:picLocks noChangeAspect="1"/>
          </p:cNvPicPr>
          <p:nvPr/>
        </p:nvPicPr>
        <p:blipFill>
          <a:blip r:embed="rId2"/>
          <a:srcRect l="0" r="0" t="0" b="0"/>
          <a:stretch/>
        </p:blipFill>
        <p:spPr>
          <a:xfrm>
            <a:off x="6448349" y="4572000"/>
            <a:ext cx="190195" cy="190195"/>
          </a:xfrm>
          <a:prstGeom prst="rect">
            <a:avLst/>
          </a:prstGeom>
        </p:spPr>
      </p:pic>
      <p:sp>
        <p:nvSpPr>
          <p:cNvPr id="25" name="Text 21"/>
          <p:cNvSpPr txBox="1"/>
          <p:nvPr/>
        </p:nvSpPr>
        <p:spPr>
          <a:xfrm>
            <a:off x="6752844" y="4572000"/>
            <a:ext cx="1343254"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投资币种选择策略</a:t>
            </a:r>
            <a:endParaRPr lang="en-US" sz="1200" dirty="0"/>
          </a:p>
        </p:txBody>
      </p:sp>
      <p:sp>
        <p:nvSpPr>
          <p:cNvPr id="26" name="Text 22"/>
          <p:cNvSpPr txBox="1"/>
          <p:nvPr/>
        </p:nvSpPr>
        <p:spPr>
          <a:xfrm>
            <a:off x="6448349" y="4905756"/>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基金会基于以下因素决定投资币种：</a:t>
            </a:r>
            <a:endParaRPr lang="en-US" sz="1000" dirty="0"/>
          </a:p>
        </p:txBody>
      </p:sp>
      <p:sp>
        <p:nvSpPr>
          <p:cNvPr id="27" name="Text 23"/>
          <p:cNvSpPr txBox="1"/>
          <p:nvPr/>
        </p:nvSpPr>
        <p:spPr>
          <a:xfrm>
            <a:off x="6676949" y="51718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目标市场是国内还是全球</a:t>
            </a:r>
            <a:endParaRPr lang="en-US" sz="1000" dirty="0"/>
          </a:p>
        </p:txBody>
      </p:sp>
      <p:sp>
        <p:nvSpPr>
          <p:cNvPr id="28" name="Text 24"/>
          <p:cNvSpPr txBox="1"/>
          <p:nvPr/>
        </p:nvSpPr>
        <p:spPr>
          <a:xfrm>
            <a:off x="6676949" y="5438851"/>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项目的上市退出路径规划</a:t>
            </a:r>
            <a:endParaRPr lang="en-US" sz="1000" dirty="0"/>
          </a:p>
        </p:txBody>
      </p:sp>
      <p:sp>
        <p:nvSpPr>
          <p:cNvPr id="29" name="Text 25"/>
          <p:cNvSpPr txBox="1"/>
          <p:nvPr/>
        </p:nvSpPr>
        <p:spPr>
          <a:xfrm>
            <a:off x="6676949" y="570585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基金各币种子基金的资金充裕度</a:t>
            </a:r>
            <a:endParaRPr lang="en-US" sz="1000" dirty="0"/>
          </a:p>
        </p:txBody>
      </p:sp>
      <p:sp>
        <p:nvSpPr>
          <p:cNvPr id="30" name="Text 26"/>
          <p:cNvSpPr txBox="1"/>
          <p:nvPr/>
        </p:nvSpPr>
        <p:spPr>
          <a:xfrm>
            <a:off x="6676949" y="5971946"/>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不同币种监管环境与合规要求</a:t>
            </a:r>
            <a:endParaRPr lang="en-US" sz="1000" dirty="0"/>
          </a:p>
        </p:txBody>
      </p:sp>
      <p:sp>
        <p:nvSpPr>
          <p:cNvPr id="31" name="Text 27"/>
          <p:cNvSpPr txBox="1"/>
          <p:nvPr/>
        </p:nvSpPr>
        <p:spPr>
          <a:xfrm>
            <a:off x="6676949" y="6238951"/>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创业公司实际运营所需资金币种</a:t>
            </a:r>
            <a:endParaRPr lang="en-US" sz="1000" dirty="0"/>
          </a:p>
        </p:txBody>
      </p:sp>
      <p:sp>
        <p:nvSpPr>
          <p:cNvPr id="32" name="Shape 28"/>
          <p:cNvSpPr/>
          <p:nvPr/>
        </p:nvSpPr>
        <p:spPr>
          <a:xfrm>
            <a:off x="1067105" y="6620256"/>
            <a:ext cx="10058400" cy="457200"/>
          </a:xfrm>
          <a:prstGeom prst="roundRect">
            <a:avLst>
              <a:gd name="adj" fmla="val 33333"/>
            </a:avLst>
          </a:prstGeom>
          <a:solidFill>
            <a:srgbClr val="FFFFFF">
              <a:alpha val="80000"/>
            </a:srgbClr>
          </a:solidFill>
          <a:ln/>
        </p:spPr>
      </p:sp>
      <p:pic>
        <p:nvPicPr>
          <p:cNvPr id="33" name="Image 2" descr="preencoded.png">    </p:cNvPr>
          <p:cNvPicPr>
            <a:picLocks noChangeAspect="1"/>
          </p:cNvPicPr>
          <p:nvPr/>
        </p:nvPicPr>
        <p:blipFill>
          <a:blip r:embed="rId3"/>
          <a:srcRect l="-2512" r="-2512" t="0" b="0"/>
          <a:stretch/>
        </p:blipFill>
        <p:spPr>
          <a:xfrm>
            <a:off x="1181405" y="6801307"/>
            <a:ext cx="105156" cy="133502"/>
          </a:xfrm>
          <a:prstGeom prst="rect">
            <a:avLst/>
          </a:prstGeom>
        </p:spPr>
      </p:pic>
      <p:sp>
        <p:nvSpPr>
          <p:cNvPr id="34" name="Text 29"/>
          <p:cNvSpPr txBox="1"/>
          <p:nvPr/>
        </p:nvSpPr>
        <p:spPr>
          <a:xfrm>
            <a:off x="1362456" y="6782105"/>
            <a:ext cx="6367882"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实战提示：创业者应深入了解目标基金的投资组合布局、投资节奏和币种偏好，准确把握基金决策内在逻辑</a:t>
            </a:r>
            <a:endParaRPr lang="en-US" sz="1000" dirty="0"/>
          </a:p>
        </p:txBody>
      </p:sp>
      <p:sp>
        <p:nvSpPr>
          <p:cNvPr id="35" name="Text 30"/>
          <p:cNvSpPr txBox="1"/>
          <p:nvPr/>
        </p:nvSpPr>
        <p:spPr>
          <a:xfrm>
            <a:off x="1218895" y="76169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基金层面的决策考量</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43918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深入解析投资机构如何在人民币和美元子基金间做出策略性选择</a:t>
            </a:r>
            <a:endParaRPr lang="en-US" sz="1200" dirty="0"/>
          </a:p>
        </p:txBody>
      </p:sp>
      <p:sp>
        <p:nvSpPr>
          <p:cNvPr id="5" name="Shape 3"/>
          <p:cNvSpPr/>
          <p:nvPr/>
        </p:nvSpPr>
        <p:spPr>
          <a:xfrm>
            <a:off x="1067105" y="2048256"/>
            <a:ext cx="4724705" cy="875995"/>
          </a:xfrm>
          <a:prstGeom prst="rect">
            <a:avLst/>
          </a:prstGeom>
          <a:solidFill>
            <a:srgbClr val="FFFFFF">
              <a:alpha val="80000"/>
            </a:srgbClr>
          </a:solidFill>
          <a:ln/>
        </p:spPr>
      </p:sp>
      <p:sp>
        <p:nvSpPr>
          <p:cNvPr id="6" name="Shape 4"/>
          <p:cNvSpPr/>
          <p:nvPr/>
        </p:nvSpPr>
        <p:spPr>
          <a:xfrm>
            <a:off x="1067105" y="2048256"/>
            <a:ext cx="28346" cy="875995"/>
          </a:xfrm>
          <a:prstGeom prst="rect">
            <a:avLst/>
          </a:prstGeom>
          <a:solidFill>
            <a:srgbClr val="2563EB"/>
          </a:solidFill>
          <a:ln/>
        </p:spPr>
      </p:sp>
      <p:sp>
        <p:nvSpPr>
          <p:cNvPr id="7" name="Shape 5"/>
          <p:cNvSpPr/>
          <p:nvPr/>
        </p:nvSpPr>
        <p:spPr>
          <a:xfrm>
            <a:off x="1067105" y="3076956"/>
            <a:ext cx="4724705" cy="875995"/>
          </a:xfrm>
          <a:prstGeom prst="rect">
            <a:avLst/>
          </a:prstGeom>
          <a:solidFill>
            <a:srgbClr val="FFFFFF">
              <a:alpha val="80000"/>
            </a:srgbClr>
          </a:solidFill>
          <a:ln/>
        </p:spPr>
      </p:sp>
      <p:sp>
        <p:nvSpPr>
          <p:cNvPr id="8" name="Shape 6"/>
          <p:cNvSpPr/>
          <p:nvPr/>
        </p:nvSpPr>
        <p:spPr>
          <a:xfrm>
            <a:off x="1067105" y="3076956"/>
            <a:ext cx="28346" cy="875995"/>
          </a:xfrm>
          <a:prstGeom prst="rect">
            <a:avLst/>
          </a:prstGeom>
          <a:solidFill>
            <a:srgbClr val="2563EB"/>
          </a:solidFill>
          <a:ln/>
        </p:spPr>
      </p:sp>
      <p:sp>
        <p:nvSpPr>
          <p:cNvPr id="9" name="Shape 7"/>
          <p:cNvSpPr/>
          <p:nvPr/>
        </p:nvSpPr>
        <p:spPr>
          <a:xfrm>
            <a:off x="1067105" y="4105656"/>
            <a:ext cx="4724705" cy="875995"/>
          </a:xfrm>
          <a:prstGeom prst="rect">
            <a:avLst/>
          </a:prstGeom>
          <a:solidFill>
            <a:srgbClr val="FFFFFF">
              <a:alpha val="80000"/>
            </a:srgbClr>
          </a:solidFill>
          <a:ln/>
        </p:spPr>
      </p:sp>
      <p:sp>
        <p:nvSpPr>
          <p:cNvPr id="10" name="Shape 8"/>
          <p:cNvSpPr/>
          <p:nvPr/>
        </p:nvSpPr>
        <p:spPr>
          <a:xfrm>
            <a:off x="1067105" y="4105656"/>
            <a:ext cx="28346" cy="875995"/>
          </a:xfrm>
          <a:prstGeom prst="rect">
            <a:avLst/>
          </a:prstGeom>
          <a:solidFill>
            <a:srgbClr val="2563EB"/>
          </a:solidFill>
          <a:ln/>
        </p:spPr>
      </p:sp>
      <p:sp>
        <p:nvSpPr>
          <p:cNvPr id="11" name="Text 9"/>
          <p:cNvSpPr txBox="1"/>
          <p:nvPr/>
        </p:nvSpPr>
        <p:spPr>
          <a:xfrm>
            <a:off x="1209751" y="2180844"/>
            <a:ext cx="22009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人民币 vs 美元子基金投资方案</a:t>
            </a:r>
            <a:endParaRPr lang="en-US" sz="1200" dirty="0"/>
          </a:p>
        </p:txBody>
      </p:sp>
      <p:sp>
        <p:nvSpPr>
          <p:cNvPr id="12" name="Text 10"/>
          <p:cNvSpPr txBox="1"/>
          <p:nvPr/>
        </p:nvSpPr>
        <p:spPr>
          <a:xfrm>
            <a:off x="1209751" y="32095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国资参与考量</a:t>
            </a:r>
            <a:endParaRPr lang="en-US" sz="1200" dirty="0"/>
          </a:p>
        </p:txBody>
      </p:sp>
      <p:sp>
        <p:nvSpPr>
          <p:cNvPr id="13" name="Text 11"/>
          <p:cNvSpPr txBox="1"/>
          <p:nvPr/>
        </p:nvSpPr>
        <p:spPr>
          <a:xfrm>
            <a:off x="1209751" y="4238244"/>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子基金的资金充裕度与存续期</a:t>
            </a:r>
            <a:endParaRPr lang="en-US" sz="1200" dirty="0"/>
          </a:p>
        </p:txBody>
      </p:sp>
      <p:sp>
        <p:nvSpPr>
          <p:cNvPr id="14" name="Text 12"/>
          <p:cNvSpPr txBox="1"/>
          <p:nvPr/>
        </p:nvSpPr>
        <p:spPr>
          <a:xfrm>
            <a:off x="1209751" y="2438705"/>
            <a:ext cx="45582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市场化人民币基金：更适合国内市场，偏好ToB/政府导向/国家战略新兴产业 • 美元基金：更偏好非硬科技、海外市场和IPO潜力项目</a:t>
            </a:r>
            <a:endParaRPr lang="en-US" sz="1000" dirty="0"/>
          </a:p>
        </p:txBody>
      </p:sp>
      <p:sp>
        <p:nvSpPr>
          <p:cNvPr id="15" name="Text 13"/>
          <p:cNvSpPr txBox="1"/>
          <p:nvPr/>
        </p:nvSpPr>
        <p:spPr>
          <a:xfrm>
            <a:off x="1209751" y="3467405"/>
            <a:ext cx="44723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国资背景基金偏好符合国家战略方向的项目，原则上less on 2C APPs，重点支持硬科技、关键产业链环节与基础设施</a:t>
            </a:r>
            <a:endParaRPr lang="en-US" sz="1000" dirty="0"/>
          </a:p>
        </p:txBody>
      </p:sp>
      <p:sp>
        <p:nvSpPr>
          <p:cNvPr id="16" name="Text 14"/>
          <p:cNvSpPr txBox="1"/>
          <p:nvPr/>
        </p:nvSpPr>
        <p:spPr>
          <a:xfrm>
            <a:off x="1209751" y="449610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投资决策会考虑子基金剩余可投资金、剩余存续期限，以及管理团队的基金募集周期与进度</a:t>
            </a:r>
            <a:endParaRPr lang="en-US" sz="1000" dirty="0"/>
          </a:p>
        </p:txBody>
      </p:sp>
      <p:sp>
        <p:nvSpPr>
          <p:cNvPr id="17" name="Shape 15"/>
          <p:cNvSpPr/>
          <p:nvPr/>
        </p:nvSpPr>
        <p:spPr>
          <a:xfrm>
            <a:off x="6248095" y="2048256"/>
            <a:ext cx="4876495" cy="2115007"/>
          </a:xfrm>
          <a:prstGeom prst="roundRect">
            <a:avLst>
              <a:gd name="adj" fmla="val 1558"/>
            </a:avLst>
          </a:prstGeom>
          <a:solidFill>
            <a:srgbClr val="EFF6FF">
              <a:alpha val="90000"/>
            </a:srgbClr>
          </a:solidFill>
          <a:ln w="12700">
            <a:solidFill>
              <a:srgbClr val="DBEAFE"/>
            </a:solidFill>
            <a:prstDash val="solid"/>
          </a:ln>
        </p:spPr>
      </p:sp>
      <p:pic>
        <p:nvPicPr>
          <p:cNvPr id="18" name="Image 0" descr="preencoded.png">    </p:cNvPr>
          <p:cNvPicPr>
            <a:picLocks noChangeAspect="1"/>
          </p:cNvPicPr>
          <p:nvPr/>
        </p:nvPicPr>
        <p:blipFill>
          <a:blip r:embed="rId1"/>
          <a:srcRect l="-1923" r="-1923" t="0" b="0"/>
          <a:stretch/>
        </p:blipFill>
        <p:spPr>
          <a:xfrm>
            <a:off x="6448349" y="2266798"/>
            <a:ext cx="123444" cy="190195"/>
          </a:xfrm>
          <a:prstGeom prst="rect">
            <a:avLst/>
          </a:prstGeom>
        </p:spPr>
      </p:pic>
      <p:pic>
        <p:nvPicPr>
          <p:cNvPr id="19" name="Image 1" descr="preencoded.png">    </p:cNvPr>
          <p:cNvPicPr>
            <a:picLocks noChangeAspect="1"/>
          </p:cNvPicPr>
          <p:nvPr/>
        </p:nvPicPr>
        <p:blipFill>
          <a:blip r:embed="rId2"/>
          <a:srcRect l="-1923" r="-1923" t="0" b="0"/>
          <a:stretch/>
        </p:blipFill>
        <p:spPr>
          <a:xfrm>
            <a:off x="6648602" y="2266798"/>
            <a:ext cx="123444" cy="190195"/>
          </a:xfrm>
          <a:prstGeom prst="rect">
            <a:avLst/>
          </a:prstGeom>
        </p:spPr>
      </p:pic>
      <p:sp>
        <p:nvSpPr>
          <p:cNvPr id="20" name="Text 16"/>
          <p:cNvSpPr txBox="1"/>
          <p:nvPr/>
        </p:nvSpPr>
        <p:spPr>
          <a:xfrm>
            <a:off x="6886346" y="2266798"/>
            <a:ext cx="13432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币种匹配决策考量</a:t>
            </a:r>
            <a:endParaRPr lang="en-US" sz="1200" dirty="0"/>
          </a:p>
        </p:txBody>
      </p:sp>
      <p:sp>
        <p:nvSpPr>
          <p:cNvPr id="21" name="Text 17"/>
          <p:cNvSpPr txBox="1"/>
          <p:nvPr/>
        </p:nvSpPr>
        <p:spPr>
          <a:xfrm>
            <a:off x="6676949" y="260055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业务实际需求：项目是否需要海外市场拓展、国际化运营或支付境外供应商</a:t>
            </a:r>
            <a:endParaRPr lang="en-US" sz="1000" dirty="0"/>
          </a:p>
        </p:txBody>
      </p:sp>
      <p:sp>
        <p:nvSpPr>
          <p:cNvPr id="22" name="Text 18"/>
          <p:cNvSpPr txBox="1"/>
          <p:nvPr/>
        </p:nvSpPr>
        <p:spPr>
          <a:xfrm>
            <a:off x="6676949" y="3057754"/>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退出通道考量：是否计划境外上市或被海外企业收购</a:t>
            </a:r>
            <a:endParaRPr lang="en-US" sz="1000" dirty="0"/>
          </a:p>
        </p:txBody>
      </p:sp>
      <p:sp>
        <p:nvSpPr>
          <p:cNvPr id="23" name="Text 19"/>
          <p:cNvSpPr txBox="1"/>
          <p:nvPr/>
        </p:nvSpPr>
        <p:spPr>
          <a:xfrm>
            <a:off x="6676949" y="3323844"/>
            <a:ext cx="42345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合规与监管：人民币与美元投资在审批流程、外汇管控与税务处理上的差异</a:t>
            </a:r>
            <a:endParaRPr lang="en-US" sz="1000" dirty="0"/>
          </a:p>
        </p:txBody>
      </p:sp>
      <p:sp>
        <p:nvSpPr>
          <p:cNvPr id="24" name="Text 20"/>
          <p:cNvSpPr txBox="1"/>
          <p:nvPr/>
        </p:nvSpPr>
        <p:spPr>
          <a:xfrm>
            <a:off x="6676949" y="3781044"/>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汇率风险评估：长期投资周期中的币值波动对回报率的影响</a:t>
            </a:r>
            <a:endParaRPr lang="en-US" sz="1000" dirty="0"/>
          </a:p>
        </p:txBody>
      </p:sp>
      <p:sp>
        <p:nvSpPr>
          <p:cNvPr id="25" name="Shape 21"/>
          <p:cNvSpPr/>
          <p:nvPr/>
        </p:nvSpPr>
        <p:spPr>
          <a:xfrm>
            <a:off x="6248095" y="4352544"/>
            <a:ext cx="4876495" cy="1886407"/>
          </a:xfrm>
          <a:prstGeom prst="roundRect">
            <a:avLst>
              <a:gd name="adj" fmla="val 1959"/>
            </a:avLst>
          </a:prstGeom>
          <a:solidFill>
            <a:srgbClr val="EEF2FF">
              <a:alpha val="90000"/>
            </a:srgbClr>
          </a:solidFill>
          <a:ln w="12700">
            <a:solidFill>
              <a:srgbClr val="E0E7FF"/>
            </a:solidFill>
            <a:prstDash val="solid"/>
          </a:ln>
        </p:spPr>
      </p:sp>
      <p:pic>
        <p:nvPicPr>
          <p:cNvPr id="26" name="Image 2" descr="preencoded.png">    </p:cNvPr>
          <p:cNvPicPr>
            <a:picLocks noChangeAspect="1"/>
          </p:cNvPicPr>
          <p:nvPr/>
        </p:nvPicPr>
        <p:blipFill>
          <a:blip r:embed="rId3"/>
          <a:srcRect l="0" r="0" t="0" b="0"/>
          <a:stretch/>
        </p:blipFill>
        <p:spPr>
          <a:xfrm>
            <a:off x="6448349" y="4572000"/>
            <a:ext cx="237744" cy="190195"/>
          </a:xfrm>
          <a:prstGeom prst="rect">
            <a:avLst/>
          </a:prstGeom>
        </p:spPr>
      </p:pic>
      <p:sp>
        <p:nvSpPr>
          <p:cNvPr id="27" name="Text 22"/>
          <p:cNvSpPr txBox="1"/>
          <p:nvPr/>
        </p:nvSpPr>
        <p:spPr>
          <a:xfrm>
            <a:off x="6801307" y="4572000"/>
            <a:ext cx="1191463"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多币种协同策略</a:t>
            </a:r>
            <a:endParaRPr lang="en-US" sz="1200" dirty="0"/>
          </a:p>
        </p:txBody>
      </p:sp>
      <p:sp>
        <p:nvSpPr>
          <p:cNvPr id="28" name="Text 23"/>
          <p:cNvSpPr txBox="1"/>
          <p:nvPr/>
        </p:nvSpPr>
        <p:spPr>
          <a:xfrm>
            <a:off x="6448349" y="490575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大型基金集团常采用多币种协同投资策略：</a:t>
            </a:r>
            <a:endParaRPr lang="en-US" sz="1000" dirty="0"/>
          </a:p>
        </p:txBody>
      </p:sp>
      <p:sp>
        <p:nvSpPr>
          <p:cNvPr id="29" name="Text 24"/>
          <p:cNvSpPr txBox="1"/>
          <p:nvPr/>
        </p:nvSpPr>
        <p:spPr>
          <a:xfrm>
            <a:off x="6676949" y="517184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人民币基金主导早期轮次，美元基金跟进后续轮次</a:t>
            </a:r>
            <a:endParaRPr lang="en-US" sz="1000" dirty="0"/>
          </a:p>
        </p:txBody>
      </p:sp>
      <p:sp>
        <p:nvSpPr>
          <p:cNvPr id="30" name="Text 25"/>
          <p:cNvSpPr txBox="1"/>
          <p:nvPr/>
        </p:nvSpPr>
        <p:spPr>
          <a:xfrm>
            <a:off x="6676949" y="5400446"/>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不同币种基金间的信息共享与项目推荐机制</a:t>
            </a:r>
            <a:endParaRPr lang="en-US" sz="1000" dirty="0"/>
          </a:p>
        </p:txBody>
      </p:sp>
      <p:sp>
        <p:nvSpPr>
          <p:cNvPr id="31" name="Text 26"/>
          <p:cNvSpPr txBox="1"/>
          <p:nvPr/>
        </p:nvSpPr>
        <p:spPr>
          <a:xfrm>
            <a:off x="6676949" y="5629046"/>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多币种"饱和式"投资策略：全面覆盖高价值赛道</a:t>
            </a:r>
            <a:endParaRPr lang="en-US" sz="1000" dirty="0"/>
          </a:p>
        </p:txBody>
      </p:sp>
      <p:sp>
        <p:nvSpPr>
          <p:cNvPr id="32" name="Text 27"/>
          <p:cNvSpPr txBox="1"/>
          <p:nvPr/>
        </p:nvSpPr>
        <p:spPr>
          <a:xfrm>
            <a:off x="6676949" y="585764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基于项目国内外发展阶段的币种轮次补充策略</a:t>
            </a:r>
            <a:endParaRPr lang="en-US" sz="1000" dirty="0"/>
          </a:p>
        </p:txBody>
      </p:sp>
      <p:sp>
        <p:nvSpPr>
          <p:cNvPr id="33" name="Shape 28"/>
          <p:cNvSpPr/>
          <p:nvPr/>
        </p:nvSpPr>
        <p:spPr>
          <a:xfrm>
            <a:off x="1067105" y="6238951"/>
            <a:ext cx="10058400" cy="457200"/>
          </a:xfrm>
          <a:prstGeom prst="roundRect">
            <a:avLst>
              <a:gd name="adj" fmla="val 33333"/>
            </a:avLst>
          </a:prstGeom>
          <a:solidFill>
            <a:srgbClr val="FFFFFF">
              <a:alpha val="80000"/>
            </a:srgbClr>
          </a:solidFill>
          <a:ln/>
        </p:spPr>
      </p:sp>
      <p:pic>
        <p:nvPicPr>
          <p:cNvPr id="34" name="Image 3" descr="preencoded.png">    </p:cNvPr>
          <p:cNvPicPr>
            <a:picLocks noChangeAspect="1"/>
          </p:cNvPicPr>
          <p:nvPr/>
        </p:nvPicPr>
        <p:blipFill>
          <a:blip r:embed="rId4"/>
          <a:srcRect l="0" r="0" t="0" b="0"/>
          <a:stretch/>
        </p:blipFill>
        <p:spPr>
          <a:xfrm>
            <a:off x="1181405" y="6420002"/>
            <a:ext cx="133502" cy="133502"/>
          </a:xfrm>
          <a:prstGeom prst="rect">
            <a:avLst/>
          </a:prstGeom>
        </p:spPr>
      </p:pic>
      <p:sp>
        <p:nvSpPr>
          <p:cNvPr id="35" name="Text 29"/>
          <p:cNvSpPr txBox="1"/>
          <p:nvPr/>
        </p:nvSpPr>
        <p:spPr>
          <a:xfrm>
            <a:off x="1390802" y="6400800"/>
            <a:ext cx="67683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实战建议：创业者需了解目标投资机构的多币种基金架构与决策流程，针对不同币种基金特性准备相应的融资策略</a:t>
            </a:r>
            <a:endParaRPr lang="en-US" sz="1000" dirty="0"/>
          </a:p>
        </p:txBody>
      </p:sp>
      <p:sp>
        <p:nvSpPr>
          <p:cNvPr id="36" name="Text 30"/>
          <p:cNvSpPr txBox="1"/>
          <p:nvPr/>
        </p:nvSpPr>
        <p:spPr>
          <a:xfrm>
            <a:off x="1218895" y="76169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多币种基金决策逻辑</a:t>
            </a:r>
            <a:endParaRPr 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80" r="-80" t="0" b="0"/>
          <a:stretch/>
        </p:blipFill>
        <p:spPr>
          <a:xfrm>
            <a:off x="1067105" y="2457907"/>
            <a:ext cx="286207" cy="228600"/>
          </a:xfrm>
          <a:prstGeom prst="rect">
            <a:avLst/>
          </a:prstGeom>
        </p:spPr>
      </p:pic>
      <p:sp>
        <p:nvSpPr>
          <p:cNvPr id="3" name="Text 0"/>
          <p:cNvSpPr txBox="1"/>
          <p:nvPr/>
        </p:nvSpPr>
        <p:spPr>
          <a:xfrm>
            <a:off x="1505102"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第四部分</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534863"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从创业者视角出发，掌握BP制作、估值策略、投资人沟通与谈判技巧的实战指南</a:t>
            </a:r>
            <a:endParaRPr lang="en-US" sz="1500" dirty="0"/>
          </a:p>
        </p:txBody>
      </p:sp>
      <p:pic>
        <p:nvPicPr>
          <p:cNvPr id="6"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7" name="Text 3"/>
          <p:cNvSpPr txBox="1"/>
          <p:nvPr/>
        </p:nvSpPr>
        <p:spPr>
          <a:xfrm>
            <a:off x="5637276" y="2619756"/>
            <a:ext cx="192481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4</a:t>
            </a:r>
            <a:endParaRPr lang="en-US" sz="10500" dirty="0"/>
          </a:p>
        </p:txBody>
      </p:sp>
      <p:sp>
        <p:nvSpPr>
          <p:cNvPr id="8" name="Text 4"/>
          <p:cNvSpPr txBox="1"/>
          <p:nvPr/>
        </p:nvSpPr>
        <p:spPr>
          <a:xfrm>
            <a:off x="1067105" y="2800807"/>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融资方最佳实践</a:t>
            </a: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1067105" y="381305"/>
            <a:ext cx="10058400" cy="1143000"/>
          </a:xfrm>
          <a:prstGeom prst="roundRect">
            <a:avLst>
              <a:gd name="adj" fmla="val 5333"/>
            </a:avLst>
          </a:prstGeom>
          <a:solidFill>
            <a:srgbClr val="FFFFFF">
              <a:alpha val="80000"/>
            </a:srgbClr>
          </a:solidFill>
          <a:ln/>
        </p:spPr>
      </p:sp>
      <p:sp>
        <p:nvSpPr>
          <p:cNvPr id="3" name="Shape 1"/>
          <p:cNvSpPr/>
          <p:nvPr/>
        </p:nvSpPr>
        <p:spPr>
          <a:xfrm>
            <a:off x="1218895" y="990295"/>
            <a:ext cx="666598" cy="38405"/>
          </a:xfrm>
          <a:prstGeom prst="rect">
            <a:avLst/>
          </a:prstGeom>
          <a:solidFill>
            <a:srgbClr val="2563EB"/>
          </a:solidFill>
          <a:ln/>
        </p:spPr>
      </p:sp>
      <p:sp>
        <p:nvSpPr>
          <p:cNvPr id="4" name="Text 2"/>
          <p:cNvSpPr txBox="1"/>
          <p:nvPr/>
        </p:nvSpPr>
        <p:spPr>
          <a:xfrm>
            <a:off x="1218895" y="1162202"/>
            <a:ext cx="45153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解析不同资金来源的适用场景与成本，在Agentic AI时代量入为出</a:t>
            </a:r>
            <a:endParaRPr lang="en-US" sz="1200" dirty="0"/>
          </a:p>
        </p:txBody>
      </p:sp>
      <p:sp>
        <p:nvSpPr>
          <p:cNvPr id="5" name="Shape 3"/>
          <p:cNvSpPr/>
          <p:nvPr/>
        </p:nvSpPr>
        <p:spPr>
          <a:xfrm>
            <a:off x="1067105" y="1676095"/>
            <a:ext cx="5982005" cy="3905402"/>
          </a:xfrm>
          <a:prstGeom prst="roundRect">
            <a:avLst>
              <a:gd name="adj" fmla="val 457"/>
            </a:avLst>
          </a:prstGeom>
          <a:solidFill>
            <a:srgbClr val="FFFFFF">
              <a:alpha val="80000"/>
            </a:srgbClr>
          </a:solidFill>
          <a:ln/>
        </p:spPr>
      </p:sp>
      <p:sp>
        <p:nvSpPr>
          <p:cNvPr id="6" name="Shape 4"/>
          <p:cNvSpPr/>
          <p:nvPr/>
        </p:nvSpPr>
        <p:spPr>
          <a:xfrm>
            <a:off x="1218895" y="1828800"/>
            <a:ext cx="38405" cy="437998"/>
          </a:xfrm>
          <a:prstGeom prst="rect">
            <a:avLst/>
          </a:prstGeom>
          <a:solidFill>
            <a:srgbClr val="2563EB"/>
          </a:solidFill>
          <a:ln/>
        </p:spPr>
      </p:sp>
      <p:sp>
        <p:nvSpPr>
          <p:cNvPr id="7" name="Text 5"/>
          <p:cNvSpPr txBox="1"/>
          <p:nvPr/>
        </p:nvSpPr>
        <p:spPr>
          <a:xfrm>
            <a:off x="1352398" y="18480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个人投资人</a:t>
            </a:r>
            <a:endParaRPr lang="en-US" sz="1200" dirty="0"/>
          </a:p>
        </p:txBody>
      </p:sp>
      <p:sp>
        <p:nvSpPr>
          <p:cNvPr id="8" name="Shape 6"/>
          <p:cNvSpPr/>
          <p:nvPr/>
        </p:nvSpPr>
        <p:spPr>
          <a:xfrm>
            <a:off x="1218895" y="2343607"/>
            <a:ext cx="38405" cy="437998"/>
          </a:xfrm>
          <a:prstGeom prst="rect">
            <a:avLst/>
          </a:prstGeom>
          <a:solidFill>
            <a:srgbClr val="2563EB"/>
          </a:solidFill>
          <a:ln/>
        </p:spPr>
      </p:sp>
      <p:sp>
        <p:nvSpPr>
          <p:cNvPr id="9" name="Text 7"/>
          <p:cNvSpPr txBox="1"/>
          <p:nvPr/>
        </p:nvSpPr>
        <p:spPr>
          <a:xfrm>
            <a:off x="1352398" y="2085746"/>
            <a:ext cx="4977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适用：概念验证阶段(50-300万)、决策快 代价：估值低、资源有限、后续支持不足</a:t>
            </a:r>
            <a:endParaRPr lang="en-US" sz="1000" dirty="0"/>
          </a:p>
        </p:txBody>
      </p:sp>
      <p:sp>
        <p:nvSpPr>
          <p:cNvPr id="10" name="Text 8"/>
          <p:cNvSpPr txBox="1"/>
          <p:nvPr/>
        </p:nvSpPr>
        <p:spPr>
          <a:xfrm>
            <a:off x="1352398" y="2361895"/>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机构投资者</a:t>
            </a:r>
            <a:endParaRPr lang="en-US" sz="1200" dirty="0"/>
          </a:p>
        </p:txBody>
      </p:sp>
      <p:sp>
        <p:nvSpPr>
          <p:cNvPr id="11" name="Shape 9"/>
          <p:cNvSpPr/>
          <p:nvPr/>
        </p:nvSpPr>
        <p:spPr>
          <a:xfrm>
            <a:off x="1218895" y="2857500"/>
            <a:ext cx="38405" cy="437998"/>
          </a:xfrm>
          <a:prstGeom prst="rect">
            <a:avLst/>
          </a:prstGeom>
          <a:solidFill>
            <a:srgbClr val="2563EB"/>
          </a:solidFill>
          <a:ln/>
        </p:spPr>
      </p:sp>
      <p:sp>
        <p:nvSpPr>
          <p:cNvPr id="12" name="Shape 10"/>
          <p:cNvSpPr/>
          <p:nvPr/>
        </p:nvSpPr>
        <p:spPr>
          <a:xfrm>
            <a:off x="1218895" y="3372307"/>
            <a:ext cx="38405" cy="437998"/>
          </a:xfrm>
          <a:prstGeom prst="rect">
            <a:avLst/>
          </a:prstGeom>
          <a:solidFill>
            <a:srgbClr val="2563EB"/>
          </a:solidFill>
          <a:ln/>
        </p:spPr>
      </p:sp>
      <p:sp>
        <p:nvSpPr>
          <p:cNvPr id="13" name="Shape 11"/>
          <p:cNvSpPr/>
          <p:nvPr/>
        </p:nvSpPr>
        <p:spPr>
          <a:xfrm>
            <a:off x="1218895" y="3886200"/>
            <a:ext cx="38405" cy="437998"/>
          </a:xfrm>
          <a:prstGeom prst="rect">
            <a:avLst/>
          </a:prstGeom>
          <a:solidFill>
            <a:srgbClr val="2563EB"/>
          </a:solidFill>
          <a:ln/>
        </p:spPr>
      </p:sp>
      <p:sp>
        <p:nvSpPr>
          <p:cNvPr id="14" name="Text 12"/>
          <p:cNvSpPr txBox="1"/>
          <p:nvPr/>
        </p:nvSpPr>
        <p:spPr>
          <a:xfrm>
            <a:off x="1352398" y="2600554"/>
            <a:ext cx="46725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适用：规模增长、系统支持与资源 代价：决策周期长、尽调严格、治理要求高</a:t>
            </a:r>
            <a:endParaRPr lang="en-US" sz="1000" dirty="0"/>
          </a:p>
        </p:txBody>
      </p:sp>
      <p:sp>
        <p:nvSpPr>
          <p:cNvPr id="15" name="Text 13"/>
          <p:cNvSpPr txBox="1"/>
          <p:nvPr/>
        </p:nvSpPr>
        <p:spPr>
          <a:xfrm>
            <a:off x="1352398" y="28767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产业投资人</a:t>
            </a:r>
            <a:endParaRPr lang="en-US" sz="1200" dirty="0"/>
          </a:p>
        </p:txBody>
      </p:sp>
      <p:sp>
        <p:nvSpPr>
          <p:cNvPr id="16" name="Text 14"/>
          <p:cNvSpPr txBox="1"/>
          <p:nvPr/>
        </p:nvSpPr>
        <p:spPr>
          <a:xfrm>
            <a:off x="1352398" y="3114446"/>
            <a:ext cx="41394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适用：产业协同、行业资源对接 代价：限制合作方向、战略方向受限</a:t>
            </a:r>
            <a:endParaRPr lang="en-US" sz="1000" dirty="0"/>
          </a:p>
        </p:txBody>
      </p:sp>
      <p:sp>
        <p:nvSpPr>
          <p:cNvPr id="17" name="Text 15"/>
          <p:cNvSpPr txBox="1"/>
          <p:nvPr/>
        </p:nvSpPr>
        <p:spPr>
          <a:xfrm>
            <a:off x="1352398" y="3390595"/>
            <a:ext cx="10954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国资/政府补贴</a:t>
            </a:r>
            <a:endParaRPr lang="en-US" sz="1200" dirty="0"/>
          </a:p>
        </p:txBody>
      </p:sp>
      <p:sp>
        <p:nvSpPr>
          <p:cNvPr id="18" name="Text 16"/>
          <p:cNvSpPr txBox="1"/>
          <p:nvPr/>
        </p:nvSpPr>
        <p:spPr>
          <a:xfrm>
            <a:off x="1352398" y="3629254"/>
            <a:ext cx="41394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适用：符合产业政策、技术自主可控 代价：要求当地落地、程序繁琐</a:t>
            </a:r>
            <a:endParaRPr lang="en-US" sz="1000" dirty="0"/>
          </a:p>
        </p:txBody>
      </p:sp>
      <p:sp>
        <p:nvSpPr>
          <p:cNvPr id="19" name="Text 17"/>
          <p:cNvSpPr txBox="1"/>
          <p:nvPr/>
        </p:nvSpPr>
        <p:spPr>
          <a:xfrm>
            <a:off x="1352398" y="3905402"/>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公司自己现金流</a:t>
            </a:r>
            <a:endParaRPr lang="en-US" sz="1200" dirty="0"/>
          </a:p>
        </p:txBody>
      </p:sp>
      <p:sp>
        <p:nvSpPr>
          <p:cNvPr id="20" name="Shape 18"/>
          <p:cNvSpPr/>
          <p:nvPr/>
        </p:nvSpPr>
        <p:spPr>
          <a:xfrm>
            <a:off x="1218895" y="4401007"/>
            <a:ext cx="38405" cy="437998"/>
          </a:xfrm>
          <a:prstGeom prst="rect">
            <a:avLst/>
          </a:prstGeom>
          <a:solidFill>
            <a:srgbClr val="2563EB"/>
          </a:solidFill>
          <a:ln/>
        </p:spPr>
      </p:sp>
      <p:sp>
        <p:nvSpPr>
          <p:cNvPr id="21" name="Text 19"/>
          <p:cNvSpPr txBox="1"/>
          <p:nvPr/>
        </p:nvSpPr>
        <p:spPr>
          <a:xfrm>
            <a:off x="1352398" y="4143146"/>
            <a:ext cx="40059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适用：稳定商业模式、保持控制权 代价：增长受限、错失市场窗口</a:t>
            </a:r>
            <a:endParaRPr lang="en-US" sz="1000" dirty="0"/>
          </a:p>
        </p:txBody>
      </p:sp>
      <p:sp>
        <p:nvSpPr>
          <p:cNvPr id="22" name="Text 20"/>
          <p:cNvSpPr txBox="1"/>
          <p:nvPr/>
        </p:nvSpPr>
        <p:spPr>
          <a:xfrm>
            <a:off x="1352398" y="4419295"/>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银行贷款</a:t>
            </a:r>
            <a:endParaRPr lang="en-US" sz="1200" dirty="0"/>
          </a:p>
        </p:txBody>
      </p:sp>
      <p:sp>
        <p:nvSpPr>
          <p:cNvPr id="23" name="Text 21"/>
          <p:cNvSpPr txBox="1"/>
          <p:nvPr/>
        </p:nvSpPr>
        <p:spPr>
          <a:xfrm>
            <a:off x="1352398" y="4657954"/>
            <a:ext cx="42720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适用：短期现金流、有稳定收入 代价：需抵押物、利息负担、规模受限</a:t>
            </a:r>
            <a:endParaRPr lang="en-US" sz="1000" dirty="0"/>
          </a:p>
        </p:txBody>
      </p:sp>
      <p:sp>
        <p:nvSpPr>
          <p:cNvPr id="24" name="Shape 22"/>
          <p:cNvSpPr/>
          <p:nvPr/>
        </p:nvSpPr>
        <p:spPr>
          <a:xfrm>
            <a:off x="1218895" y="4914900"/>
            <a:ext cx="38405" cy="437998"/>
          </a:xfrm>
          <a:prstGeom prst="rect">
            <a:avLst/>
          </a:prstGeom>
          <a:solidFill>
            <a:srgbClr val="2563EB"/>
          </a:solidFill>
          <a:ln/>
        </p:spPr>
      </p:sp>
      <p:sp>
        <p:nvSpPr>
          <p:cNvPr id="25" name="Text 23"/>
          <p:cNvSpPr txBox="1"/>
          <p:nvPr/>
        </p:nvSpPr>
        <p:spPr>
          <a:xfrm>
            <a:off x="1352398" y="4934102"/>
            <a:ext cx="5815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被并购</a:t>
            </a:r>
            <a:endParaRPr lang="en-US" sz="1200" dirty="0"/>
          </a:p>
        </p:txBody>
      </p:sp>
      <p:sp>
        <p:nvSpPr>
          <p:cNvPr id="26" name="Text 24"/>
          <p:cNvSpPr txBox="1"/>
          <p:nvPr/>
        </p:nvSpPr>
        <p:spPr>
          <a:xfrm>
            <a:off x="1352398" y="5171846"/>
            <a:ext cx="37865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适用：寻求快速退出、核心技术/团队被认可 代价：失去独立性</a:t>
            </a:r>
            <a:endParaRPr lang="en-US" sz="1000" dirty="0"/>
          </a:p>
        </p:txBody>
      </p:sp>
      <p:sp>
        <p:nvSpPr>
          <p:cNvPr id="27" name="Shape 25"/>
          <p:cNvSpPr/>
          <p:nvPr/>
        </p:nvSpPr>
        <p:spPr>
          <a:xfrm>
            <a:off x="7193585" y="1676095"/>
            <a:ext cx="3933749" cy="1390802"/>
          </a:xfrm>
          <a:prstGeom prst="roundRect">
            <a:avLst>
              <a:gd name="adj" fmla="val 3603"/>
            </a:avLst>
          </a:prstGeom>
          <a:noFill/>
          <a:ln w="12700">
            <a:solidFill>
              <a:srgbClr val="E5E7EB"/>
            </a:solidFill>
            <a:prstDash val="solid"/>
          </a:ln>
        </p:spPr>
      </p:sp>
      <p:pic>
        <p:nvPicPr>
          <p:cNvPr id="28" name="Image 0" descr="preencoded.png">    </p:cNvPr>
          <p:cNvPicPr>
            <a:picLocks noChangeAspect="1"/>
          </p:cNvPicPr>
          <p:nvPr/>
        </p:nvPicPr>
        <p:blipFill>
          <a:blip r:embed="rId1"/>
          <a:srcRect l="0" r="0" t="0" b="0"/>
          <a:stretch/>
        </p:blipFill>
        <p:spPr>
          <a:xfrm>
            <a:off x="7317029" y="1828800"/>
            <a:ext cx="171907" cy="171907"/>
          </a:xfrm>
          <a:prstGeom prst="rect">
            <a:avLst/>
          </a:prstGeom>
        </p:spPr>
      </p:pic>
      <p:sp>
        <p:nvSpPr>
          <p:cNvPr id="29" name="Text 26"/>
          <p:cNvSpPr txBox="1"/>
          <p:nvPr/>
        </p:nvSpPr>
        <p:spPr>
          <a:xfrm>
            <a:off x="7564831" y="1819656"/>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融资敬畏心态</a:t>
            </a:r>
            <a:endParaRPr lang="en-US" sz="1200" dirty="0"/>
          </a:p>
        </p:txBody>
      </p:sp>
      <p:sp>
        <p:nvSpPr>
          <p:cNvPr id="30" name="Text 27"/>
          <p:cNvSpPr txBox="1"/>
          <p:nvPr/>
        </p:nvSpPr>
        <p:spPr>
          <a:xfrm>
            <a:off x="7507224" y="2076602"/>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无商业模式时：以"续命"为主，避免高估值陷阱</a:t>
            </a:r>
            <a:endParaRPr lang="en-US" sz="1000" dirty="0"/>
          </a:p>
        </p:txBody>
      </p:sp>
      <p:sp>
        <p:nvSpPr>
          <p:cNvPr id="31" name="Text 28"/>
          <p:cNvSpPr txBox="1"/>
          <p:nvPr/>
        </p:nvSpPr>
        <p:spPr>
          <a:xfrm>
            <a:off x="7507224" y="2305202"/>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有商业模式后：资金杠杆可适度提高</a:t>
            </a:r>
            <a:endParaRPr lang="en-US" sz="1000" dirty="0"/>
          </a:p>
        </p:txBody>
      </p:sp>
      <p:sp>
        <p:nvSpPr>
          <p:cNvPr id="32" name="Text 29"/>
          <p:cNvSpPr txBox="1"/>
          <p:nvPr/>
        </p:nvSpPr>
        <p:spPr>
          <a:xfrm>
            <a:off x="7507224" y="2533802"/>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早期策略：AI时代商业化快，融资需谨慎</a:t>
            </a:r>
            <a:endParaRPr lang="en-US" sz="1000" dirty="0"/>
          </a:p>
        </p:txBody>
      </p:sp>
      <p:sp>
        <p:nvSpPr>
          <p:cNvPr id="33" name="Text 30"/>
          <p:cNvSpPr txBox="1"/>
          <p:nvPr/>
        </p:nvSpPr>
        <p:spPr>
          <a:xfrm>
            <a:off x="7507224" y="2762402"/>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保持灵活：不融资，保持进退自如也是选择</a:t>
            </a:r>
            <a:endParaRPr lang="en-US" sz="1000" dirty="0"/>
          </a:p>
        </p:txBody>
      </p:sp>
      <p:sp>
        <p:nvSpPr>
          <p:cNvPr id="34" name="Shape 31"/>
          <p:cNvSpPr/>
          <p:nvPr/>
        </p:nvSpPr>
        <p:spPr>
          <a:xfrm>
            <a:off x="7193585" y="3181198"/>
            <a:ext cx="3933749" cy="1580998"/>
          </a:xfrm>
          <a:prstGeom prst="roundRect">
            <a:avLst>
              <a:gd name="adj" fmla="val 2787"/>
            </a:avLst>
          </a:prstGeom>
          <a:solidFill>
            <a:srgbClr val="EFF6FF"/>
          </a:solidFill>
          <a:ln w="12700">
            <a:solidFill>
              <a:srgbClr val="DBEAFE"/>
            </a:solidFill>
            <a:prstDash val="solid"/>
          </a:ln>
        </p:spPr>
      </p:sp>
      <p:pic>
        <p:nvPicPr>
          <p:cNvPr id="35" name="Image 1" descr="preencoded.png">    </p:cNvPr>
          <p:cNvPicPr>
            <a:picLocks noChangeAspect="1"/>
          </p:cNvPicPr>
          <p:nvPr/>
        </p:nvPicPr>
        <p:blipFill>
          <a:blip r:embed="rId2"/>
          <a:srcRect l="0" r="0" t="0" b="0"/>
          <a:stretch/>
        </p:blipFill>
        <p:spPr>
          <a:xfrm>
            <a:off x="7317029" y="3333902"/>
            <a:ext cx="171907" cy="171907"/>
          </a:xfrm>
          <a:prstGeom prst="rect">
            <a:avLst/>
          </a:prstGeom>
        </p:spPr>
      </p:pic>
      <p:sp>
        <p:nvSpPr>
          <p:cNvPr id="36" name="Text 32"/>
          <p:cNvSpPr txBox="1"/>
          <p:nvPr/>
        </p:nvSpPr>
        <p:spPr>
          <a:xfrm>
            <a:off x="7564831" y="3323844"/>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关键洞察</a:t>
            </a:r>
            <a:endParaRPr lang="en-US" sz="1200" dirty="0"/>
          </a:p>
        </p:txBody>
      </p:sp>
      <p:sp>
        <p:nvSpPr>
          <p:cNvPr id="37" name="Text 33"/>
          <p:cNvSpPr txBox="1"/>
          <p:nvPr/>
        </p:nvSpPr>
        <p:spPr>
          <a:xfrm>
            <a:off x="7317029" y="3581705"/>
            <a:ext cx="36914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AI时代，商业化验证速度更快，融资应与实际进展匹配，避免过早过多融资</a:t>
            </a:r>
            <a:endParaRPr lang="en-US" sz="1000" dirty="0"/>
          </a:p>
        </p:txBody>
      </p:sp>
      <p:sp>
        <p:nvSpPr>
          <p:cNvPr id="38" name="Text 34"/>
          <p:cNvSpPr txBox="1"/>
          <p:nvPr/>
        </p:nvSpPr>
        <p:spPr>
          <a:xfrm>
            <a:off x="7507224" y="4038905"/>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重点关注业务里程碑而非融资轮次</a:t>
            </a:r>
            <a:endParaRPr lang="en-US" sz="1000" dirty="0"/>
          </a:p>
        </p:txBody>
      </p:sp>
      <p:sp>
        <p:nvSpPr>
          <p:cNvPr id="39" name="Text 35"/>
          <p:cNvSpPr txBox="1"/>
          <p:nvPr/>
        </p:nvSpPr>
        <p:spPr>
          <a:xfrm>
            <a:off x="7507224" y="4248302"/>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保持现金流健康比盲目追逐高估值更重要</a:t>
            </a:r>
            <a:endParaRPr lang="en-US" sz="1000" dirty="0"/>
          </a:p>
        </p:txBody>
      </p:sp>
      <p:sp>
        <p:nvSpPr>
          <p:cNvPr id="40" name="Text 36"/>
          <p:cNvSpPr txBox="1"/>
          <p:nvPr/>
        </p:nvSpPr>
        <p:spPr>
          <a:xfrm>
            <a:off x="7507224" y="4457700"/>
            <a:ext cx="2462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单轮融资通常应满足18-24个月发展需求</a:t>
            </a:r>
            <a:endParaRPr lang="en-US" sz="1000" dirty="0"/>
          </a:p>
        </p:txBody>
      </p:sp>
      <p:sp>
        <p:nvSpPr>
          <p:cNvPr id="41" name="Text 37"/>
          <p:cNvSpPr txBox="1"/>
          <p:nvPr/>
        </p:nvSpPr>
        <p:spPr>
          <a:xfrm>
            <a:off x="1218895" y="533095"/>
            <a:ext cx="33576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资金来源路径与代价分析</a:t>
            </a:r>
            <a:endParaRPr lang="en-US" sz="2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1067105" y="609905"/>
            <a:ext cx="10058400" cy="1438351"/>
          </a:xfrm>
          <a:prstGeom prst="roundRect">
            <a:avLst>
              <a:gd name="adj" fmla="val 3368"/>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50392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回答投资人视角关注的核心问题，准备精简BP、历史数据与业财一体预算</a:t>
            </a:r>
            <a:endParaRPr lang="en-US" sz="1200" dirty="0"/>
          </a:p>
        </p:txBody>
      </p:sp>
      <p:sp>
        <p:nvSpPr>
          <p:cNvPr id="5" name="Shape 3"/>
          <p:cNvSpPr/>
          <p:nvPr/>
        </p:nvSpPr>
        <p:spPr>
          <a:xfrm>
            <a:off x="1067105" y="2200046"/>
            <a:ext cx="4724705" cy="875995"/>
          </a:xfrm>
          <a:prstGeom prst="rect">
            <a:avLst/>
          </a:prstGeom>
          <a:solidFill>
            <a:srgbClr val="FFFFFF">
              <a:alpha val="80000"/>
            </a:srgbClr>
          </a:solidFill>
          <a:ln/>
        </p:spPr>
      </p:sp>
      <p:sp>
        <p:nvSpPr>
          <p:cNvPr id="6" name="Shape 4"/>
          <p:cNvSpPr/>
          <p:nvPr/>
        </p:nvSpPr>
        <p:spPr>
          <a:xfrm>
            <a:off x="1067105" y="2200046"/>
            <a:ext cx="28346" cy="875995"/>
          </a:xfrm>
          <a:prstGeom prst="rect">
            <a:avLst/>
          </a:prstGeom>
          <a:solidFill>
            <a:srgbClr val="2563EB"/>
          </a:solidFill>
          <a:ln/>
        </p:spPr>
      </p:sp>
      <p:sp>
        <p:nvSpPr>
          <p:cNvPr id="7" name="Shape 5"/>
          <p:cNvSpPr/>
          <p:nvPr/>
        </p:nvSpPr>
        <p:spPr>
          <a:xfrm>
            <a:off x="1067105" y="3228746"/>
            <a:ext cx="4724705" cy="875995"/>
          </a:xfrm>
          <a:prstGeom prst="rect">
            <a:avLst/>
          </a:prstGeom>
          <a:solidFill>
            <a:srgbClr val="FFFFFF">
              <a:alpha val="80000"/>
            </a:srgbClr>
          </a:solidFill>
          <a:ln/>
        </p:spPr>
      </p:sp>
      <p:sp>
        <p:nvSpPr>
          <p:cNvPr id="8" name="Shape 6"/>
          <p:cNvSpPr/>
          <p:nvPr/>
        </p:nvSpPr>
        <p:spPr>
          <a:xfrm>
            <a:off x="1067105" y="3228746"/>
            <a:ext cx="28346" cy="875995"/>
          </a:xfrm>
          <a:prstGeom prst="rect">
            <a:avLst/>
          </a:prstGeom>
          <a:solidFill>
            <a:srgbClr val="2563EB"/>
          </a:solidFill>
          <a:ln/>
        </p:spPr>
      </p:sp>
      <p:sp>
        <p:nvSpPr>
          <p:cNvPr id="9" name="Shape 7"/>
          <p:cNvSpPr/>
          <p:nvPr/>
        </p:nvSpPr>
        <p:spPr>
          <a:xfrm>
            <a:off x="1067105" y="4257446"/>
            <a:ext cx="4724705" cy="875995"/>
          </a:xfrm>
          <a:prstGeom prst="rect">
            <a:avLst/>
          </a:prstGeom>
          <a:solidFill>
            <a:srgbClr val="FFFFFF">
              <a:alpha val="80000"/>
            </a:srgbClr>
          </a:solidFill>
          <a:ln/>
        </p:spPr>
      </p:sp>
      <p:sp>
        <p:nvSpPr>
          <p:cNvPr id="10" name="Shape 8"/>
          <p:cNvSpPr/>
          <p:nvPr/>
        </p:nvSpPr>
        <p:spPr>
          <a:xfrm>
            <a:off x="1067105" y="4257446"/>
            <a:ext cx="28346" cy="875995"/>
          </a:xfrm>
          <a:prstGeom prst="rect">
            <a:avLst/>
          </a:prstGeom>
          <a:solidFill>
            <a:srgbClr val="2563EB"/>
          </a:solidFill>
          <a:ln/>
        </p:spPr>
      </p:sp>
      <p:sp>
        <p:nvSpPr>
          <p:cNvPr id="11" name="Shape 9"/>
          <p:cNvSpPr/>
          <p:nvPr/>
        </p:nvSpPr>
        <p:spPr>
          <a:xfrm>
            <a:off x="1067105" y="5286146"/>
            <a:ext cx="4724705" cy="875995"/>
          </a:xfrm>
          <a:prstGeom prst="rect">
            <a:avLst/>
          </a:prstGeom>
          <a:solidFill>
            <a:srgbClr val="FFFFFF">
              <a:alpha val="80000"/>
            </a:srgbClr>
          </a:solidFill>
          <a:ln/>
        </p:spPr>
      </p:sp>
      <p:sp>
        <p:nvSpPr>
          <p:cNvPr id="12" name="Shape 10"/>
          <p:cNvSpPr/>
          <p:nvPr/>
        </p:nvSpPr>
        <p:spPr>
          <a:xfrm>
            <a:off x="1067105" y="5286146"/>
            <a:ext cx="28346" cy="875995"/>
          </a:xfrm>
          <a:prstGeom prst="rect">
            <a:avLst/>
          </a:prstGeom>
          <a:solidFill>
            <a:srgbClr val="2563EB"/>
          </a:solidFill>
          <a:ln/>
        </p:spPr>
      </p:sp>
      <p:sp>
        <p:nvSpPr>
          <p:cNvPr id="13" name="Text 11"/>
          <p:cNvSpPr txBox="1"/>
          <p:nvPr/>
        </p:nvSpPr>
        <p:spPr>
          <a:xfrm>
            <a:off x="1209751" y="2333549"/>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商业计划书篇幅控制</a:t>
            </a:r>
            <a:endParaRPr lang="en-US" sz="1200" dirty="0"/>
          </a:p>
        </p:txBody>
      </p:sp>
      <p:sp>
        <p:nvSpPr>
          <p:cNvPr id="14" name="Text 12"/>
          <p:cNvSpPr txBox="1"/>
          <p:nvPr/>
        </p:nvSpPr>
        <p:spPr>
          <a:xfrm>
            <a:off x="1209751" y="3362249"/>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历史业务和财务数据包</a:t>
            </a:r>
            <a:endParaRPr lang="en-US" sz="1200" dirty="0"/>
          </a:p>
        </p:txBody>
      </p:sp>
      <p:sp>
        <p:nvSpPr>
          <p:cNvPr id="15" name="Text 13"/>
          <p:cNvSpPr txBox="1"/>
          <p:nvPr/>
        </p:nvSpPr>
        <p:spPr>
          <a:xfrm>
            <a:off x="1209751" y="43909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业财一体预算模型</a:t>
            </a:r>
            <a:endParaRPr lang="en-US" sz="1200" dirty="0"/>
          </a:p>
        </p:txBody>
      </p:sp>
      <p:sp>
        <p:nvSpPr>
          <p:cNvPr id="16" name="Text 14"/>
          <p:cNvSpPr txBox="1"/>
          <p:nvPr/>
        </p:nvSpPr>
        <p:spPr>
          <a:xfrm>
            <a:off x="1209751" y="54196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预算模型自洽性</a:t>
            </a:r>
            <a:endParaRPr lang="en-US" sz="1200" dirty="0"/>
          </a:p>
        </p:txBody>
      </p:sp>
      <p:sp>
        <p:nvSpPr>
          <p:cNvPr id="17" name="Text 15"/>
          <p:cNvSpPr txBox="1"/>
          <p:nvPr/>
        </p:nvSpPr>
        <p:spPr>
          <a:xfrm>
            <a:off x="1209751" y="2590495"/>
            <a:ext cx="44723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控制在20页左右，早期项目10-15页即可。避免冗长内容，确保每页都有关键信息和实质性内容，回答投资人在投资人视角章节中关心的关键问题</a:t>
            </a:r>
            <a:endParaRPr lang="en-US" sz="1000" dirty="0"/>
          </a:p>
        </p:txBody>
      </p:sp>
      <p:sp>
        <p:nvSpPr>
          <p:cNvPr id="18" name="Text 16"/>
          <p:cNvSpPr txBox="1"/>
          <p:nvPr/>
        </p:nvSpPr>
        <p:spPr>
          <a:xfrm>
            <a:off x="1209751" y="3619195"/>
            <a:ext cx="45582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提供可验证的历史业务数据和财务表现，包括月度/季度收入、成本结构、用户增长曲线、客户转化漏斗、关键业绩指标(KPI)和AI技术性能指标</a:t>
            </a:r>
            <a:endParaRPr lang="en-US" sz="1000" dirty="0"/>
          </a:p>
        </p:txBody>
      </p:sp>
      <p:sp>
        <p:nvSpPr>
          <p:cNvPr id="19" name="Text 17"/>
          <p:cNvSpPr txBox="1"/>
          <p:nvPr/>
        </p:nvSpPr>
        <p:spPr>
          <a:xfrm>
            <a:off x="1209751" y="4647895"/>
            <a:ext cx="45198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构建业务与财务一体化的预算模型，明确收入/成本/费用/现金流四大维度，展示业务增长与财务表现的内在逻辑关系，这是公司的核心模型</a:t>
            </a:r>
            <a:endParaRPr lang="en-US" sz="1000" dirty="0"/>
          </a:p>
        </p:txBody>
      </p:sp>
      <p:sp>
        <p:nvSpPr>
          <p:cNvPr id="20" name="Text 18"/>
          <p:cNvSpPr txBox="1"/>
          <p:nvPr/>
        </p:nvSpPr>
        <p:spPr>
          <a:xfrm>
            <a:off x="1209751" y="567659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确保业财一体预算内在逻辑自洽，投资人会重点审核，不自洽的预算会对项目投资决策大幅减分。自洽的模型是证明创始团队对业务理解深度的关键</a:t>
            </a:r>
            <a:endParaRPr lang="en-US" sz="1000" dirty="0"/>
          </a:p>
        </p:txBody>
      </p:sp>
      <p:sp>
        <p:nvSpPr>
          <p:cNvPr id="21" name="Shape 19"/>
          <p:cNvSpPr/>
          <p:nvPr/>
        </p:nvSpPr>
        <p:spPr>
          <a:xfrm>
            <a:off x="6248095" y="2200046"/>
            <a:ext cx="4876495" cy="2723998"/>
          </a:xfrm>
          <a:prstGeom prst="roundRect">
            <a:avLst>
              <a:gd name="adj" fmla="val 939"/>
            </a:avLst>
          </a:prstGeom>
          <a:solidFill>
            <a:srgbClr val="FFFFFF">
              <a:alpha val="90000"/>
            </a:srgbClr>
          </a:solidFill>
          <a:ln w="12700">
            <a:solidFill>
              <a:srgbClr val="D1FAE5"/>
            </a:solidFill>
            <a:prstDash val="solid"/>
          </a:ln>
        </p:spPr>
      </p:sp>
      <p:pic>
        <p:nvPicPr>
          <p:cNvPr id="22" name="Image 0" descr="preencoded.png">    </p:cNvPr>
          <p:cNvPicPr>
            <a:picLocks noChangeAspect="1"/>
          </p:cNvPicPr>
          <p:nvPr/>
        </p:nvPicPr>
        <p:blipFill>
          <a:blip r:embed="rId1"/>
          <a:srcRect l="0" r="0" t="0" b="0"/>
          <a:stretch/>
        </p:blipFill>
        <p:spPr>
          <a:xfrm>
            <a:off x="6448349" y="2419502"/>
            <a:ext cx="190195" cy="190195"/>
          </a:xfrm>
          <a:prstGeom prst="rect">
            <a:avLst/>
          </a:prstGeom>
        </p:spPr>
      </p:pic>
      <p:sp>
        <p:nvSpPr>
          <p:cNvPr id="23" name="Text 20"/>
          <p:cNvSpPr txBox="1"/>
          <p:nvPr/>
        </p:nvSpPr>
        <p:spPr>
          <a:xfrm>
            <a:off x="6752844" y="2419502"/>
            <a:ext cx="1381658"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高质量BP必备要素</a:t>
            </a:r>
            <a:endParaRPr lang="en-US" sz="1200" dirty="0"/>
          </a:p>
        </p:txBody>
      </p:sp>
      <p:sp>
        <p:nvSpPr>
          <p:cNvPr id="24" name="Text 21"/>
          <p:cNvSpPr txBox="1"/>
          <p:nvPr/>
        </p:nvSpPr>
        <p:spPr>
          <a:xfrm>
            <a:off x="6676949" y="2752344"/>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问题定义：明确解决什么痛点，为何现有解决方案不足</a:t>
            </a:r>
            <a:endParaRPr lang="en-US" sz="1000" dirty="0"/>
          </a:p>
        </p:txBody>
      </p:sp>
      <p:sp>
        <p:nvSpPr>
          <p:cNvPr id="25" name="Text 22"/>
          <p:cNvSpPr txBox="1"/>
          <p:nvPr/>
        </p:nvSpPr>
        <p:spPr>
          <a:xfrm>
            <a:off x="6676949" y="3019349"/>
            <a:ext cx="43104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产品差异：明确市场定位差异、竞争优势和AI技术壁垒，突出10x用户体验提升点</a:t>
            </a:r>
            <a:endParaRPr lang="en-US" sz="1000" dirty="0"/>
          </a:p>
        </p:txBody>
      </p:sp>
      <p:sp>
        <p:nvSpPr>
          <p:cNvPr id="26" name="Text 23"/>
          <p:cNvSpPr txBox="1"/>
          <p:nvPr/>
        </p:nvSpPr>
        <p:spPr>
          <a:xfrm>
            <a:off x="6676949" y="3476549"/>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业务进展：展示增速和规模方面的惊艳结果，验证商业模式可行性</a:t>
            </a:r>
            <a:endParaRPr lang="en-US" sz="1000" dirty="0"/>
          </a:p>
        </p:txBody>
      </p:sp>
      <p:sp>
        <p:nvSpPr>
          <p:cNvPr id="27" name="Text 24"/>
          <p:cNvSpPr txBox="1"/>
          <p:nvPr/>
        </p:nvSpPr>
        <p:spPr>
          <a:xfrm>
            <a:off x="6676949" y="3743554"/>
            <a:ext cx="37005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市场规模：定性描述市场规模与潜力，辅以适量数据支持论点</a:t>
            </a:r>
            <a:endParaRPr lang="en-US" sz="1000" dirty="0"/>
          </a:p>
        </p:txBody>
      </p:sp>
      <p:sp>
        <p:nvSpPr>
          <p:cNvPr id="28" name="Text 25"/>
          <p:cNvSpPr txBox="1"/>
          <p:nvPr/>
        </p:nvSpPr>
        <p:spPr>
          <a:xfrm>
            <a:off x="6676949" y="4009644"/>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团队优势：强调AI背景和行业经验的互补性</a:t>
            </a:r>
            <a:endParaRPr lang="en-US" sz="1000" dirty="0"/>
          </a:p>
        </p:txBody>
      </p:sp>
      <p:sp>
        <p:nvSpPr>
          <p:cNvPr id="29" name="Text 26"/>
          <p:cNvSpPr txBox="1"/>
          <p:nvPr/>
        </p:nvSpPr>
        <p:spPr>
          <a:xfrm>
            <a:off x="6676949" y="4276649"/>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商业模式：清晰呈现收入来源和盈利路径</a:t>
            </a:r>
            <a:endParaRPr lang="en-US" sz="1000" dirty="0"/>
          </a:p>
        </p:txBody>
      </p:sp>
      <p:sp>
        <p:nvSpPr>
          <p:cNvPr id="30" name="Text 27"/>
          <p:cNvSpPr txBox="1"/>
          <p:nvPr/>
        </p:nvSpPr>
        <p:spPr>
          <a:xfrm>
            <a:off x="6676949" y="4543654"/>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融资计划：明确资金使用、里程碑和下轮融资条件</a:t>
            </a:r>
            <a:endParaRPr lang="en-US" sz="1000" dirty="0"/>
          </a:p>
        </p:txBody>
      </p:sp>
      <p:sp>
        <p:nvSpPr>
          <p:cNvPr id="31" name="Shape 28"/>
          <p:cNvSpPr/>
          <p:nvPr/>
        </p:nvSpPr>
        <p:spPr>
          <a:xfrm>
            <a:off x="6248095" y="5115154"/>
            <a:ext cx="4876495" cy="1733702"/>
          </a:xfrm>
          <a:prstGeom prst="roundRect">
            <a:avLst>
              <a:gd name="adj" fmla="val 2318"/>
            </a:avLst>
          </a:prstGeom>
          <a:solidFill>
            <a:srgbClr val="FFFFFF">
              <a:alpha val="90000"/>
            </a:srgbClr>
          </a:solidFill>
          <a:ln w="12700">
            <a:solidFill>
              <a:srgbClr val="DBEAFE"/>
            </a:solidFill>
            <a:prstDash val="solid"/>
          </a:ln>
        </p:spPr>
      </p:sp>
      <p:pic>
        <p:nvPicPr>
          <p:cNvPr id="32" name="Image 1" descr="preencoded.png">    </p:cNvPr>
          <p:cNvPicPr>
            <a:picLocks noChangeAspect="1"/>
          </p:cNvPicPr>
          <p:nvPr/>
        </p:nvPicPr>
        <p:blipFill>
          <a:blip r:embed="rId2"/>
          <a:srcRect l="0" r="0" t="0" b="0"/>
          <a:stretch/>
        </p:blipFill>
        <p:spPr>
          <a:xfrm>
            <a:off x="6448349" y="5333695"/>
            <a:ext cx="190195" cy="190195"/>
          </a:xfrm>
          <a:prstGeom prst="rect">
            <a:avLst/>
          </a:prstGeom>
        </p:spPr>
      </p:pic>
      <p:sp>
        <p:nvSpPr>
          <p:cNvPr id="33" name="Text 29"/>
          <p:cNvSpPr txBox="1"/>
          <p:nvPr/>
        </p:nvSpPr>
        <p:spPr>
          <a:xfrm>
            <a:off x="6752844" y="5333695"/>
            <a:ext cx="16486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业财一体预算核心维度</a:t>
            </a:r>
            <a:endParaRPr lang="en-US" sz="1200" dirty="0"/>
          </a:p>
        </p:txBody>
      </p:sp>
      <p:sp>
        <p:nvSpPr>
          <p:cNvPr id="34" name="Text 30"/>
          <p:cNvSpPr txBox="1"/>
          <p:nvPr/>
        </p:nvSpPr>
        <p:spPr>
          <a:xfrm>
            <a:off x="6448349" y="5667451"/>
            <a:ext cx="3967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收入维度： 客户获取、转化率、留存率、ARPU值、收入增长曲线</a:t>
            </a:r>
            <a:endParaRPr lang="en-US" sz="1000" dirty="0"/>
          </a:p>
        </p:txBody>
      </p:sp>
      <p:sp>
        <p:nvSpPr>
          <p:cNvPr id="35" name="Text 31"/>
          <p:cNvSpPr txBox="1"/>
          <p:nvPr/>
        </p:nvSpPr>
        <p:spPr>
          <a:xfrm>
            <a:off x="6448349" y="5934456"/>
            <a:ext cx="40059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成本维度： AI计算成本、基础设施、供应链、硬件、产品交付成本</a:t>
            </a:r>
            <a:endParaRPr lang="en-US" sz="1000" dirty="0"/>
          </a:p>
        </p:txBody>
      </p:sp>
      <p:sp>
        <p:nvSpPr>
          <p:cNvPr id="36" name="Text 32"/>
          <p:cNvSpPr txBox="1"/>
          <p:nvPr/>
        </p:nvSpPr>
        <p:spPr>
          <a:xfrm>
            <a:off x="6448349" y="6200546"/>
            <a:ext cx="3339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费用维度： 研发投入、市场获客、人员规划、管理费用</a:t>
            </a:r>
            <a:endParaRPr lang="en-US" sz="1000" dirty="0"/>
          </a:p>
        </p:txBody>
      </p:sp>
      <p:sp>
        <p:nvSpPr>
          <p:cNvPr id="37" name="Text 33"/>
          <p:cNvSpPr txBox="1"/>
          <p:nvPr/>
        </p:nvSpPr>
        <p:spPr>
          <a:xfrm>
            <a:off x="6448349" y="6467551"/>
            <a:ext cx="3605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现金流维度： 收付款周期、资本开支、融资节奏、现金缓冲</a:t>
            </a:r>
            <a:endParaRPr lang="en-US" sz="1000" dirty="0"/>
          </a:p>
        </p:txBody>
      </p:sp>
      <p:sp>
        <p:nvSpPr>
          <p:cNvPr id="38" name="Shape 34"/>
          <p:cNvSpPr/>
          <p:nvPr/>
        </p:nvSpPr>
        <p:spPr>
          <a:xfrm>
            <a:off x="1067105" y="7153351"/>
            <a:ext cx="4876495" cy="647395"/>
          </a:xfrm>
          <a:prstGeom prst="roundRect">
            <a:avLst>
              <a:gd name="adj" fmla="val 16617"/>
            </a:avLst>
          </a:prstGeom>
          <a:solidFill>
            <a:srgbClr val="FFFFFF">
              <a:alpha val="80000"/>
            </a:srgbClr>
          </a:solidFill>
          <a:ln/>
        </p:spPr>
      </p:sp>
      <p:pic>
        <p:nvPicPr>
          <p:cNvPr id="39" name="Image 2" descr="preencoded.png">    </p:cNvPr>
          <p:cNvPicPr>
            <a:picLocks noChangeAspect="1"/>
          </p:cNvPicPr>
          <p:nvPr/>
        </p:nvPicPr>
        <p:blipFill>
          <a:blip r:embed="rId3"/>
          <a:srcRect l="0" r="0" t="0" b="0"/>
          <a:stretch/>
        </p:blipFill>
        <p:spPr>
          <a:xfrm>
            <a:off x="1181405" y="7429500"/>
            <a:ext cx="133502" cy="133502"/>
          </a:xfrm>
          <a:prstGeom prst="rect">
            <a:avLst/>
          </a:prstGeom>
        </p:spPr>
      </p:pic>
      <p:sp>
        <p:nvSpPr>
          <p:cNvPr id="40" name="Text 35"/>
          <p:cNvSpPr txBox="1"/>
          <p:nvPr/>
        </p:nvSpPr>
        <p:spPr>
          <a:xfrm>
            <a:off x="1390802" y="7315200"/>
            <a:ext cx="4491533" cy="352958"/>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关键洞察：Agentic AI商业化进展迅速，业财一体预算的自洽性是投资决策关键，不靠谱的预算模型会导致投资失败</a:t>
            </a:r>
            <a:endParaRPr lang="en-US" sz="1000" dirty="0"/>
          </a:p>
        </p:txBody>
      </p:sp>
      <p:sp>
        <p:nvSpPr>
          <p:cNvPr id="41" name="Text 36"/>
          <p:cNvSpPr txBox="1"/>
          <p:nvPr/>
        </p:nvSpPr>
        <p:spPr>
          <a:xfrm>
            <a:off x="1218895" y="761695"/>
            <a:ext cx="30723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商业计划书与数据准备</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1067105" y="914400"/>
            <a:ext cx="666598" cy="38405"/>
          </a:xfrm>
          <a:prstGeom prst="rect">
            <a:avLst/>
          </a:prstGeom>
          <a:solidFill>
            <a:srgbClr val="2563EB"/>
          </a:solidFill>
          <a:ln/>
        </p:spPr>
      </p:sp>
      <p:sp>
        <p:nvSpPr>
          <p:cNvPr id="3" name="Text 1"/>
          <p:cNvSpPr txBox="1"/>
          <p:nvPr/>
        </p:nvSpPr>
        <p:spPr>
          <a:xfrm>
            <a:off x="1067105" y="1133856"/>
            <a:ext cx="510143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创业者融资前必须明确的五大核心要素清单，一页掌握融资全景图</a:t>
            </a:r>
            <a:endParaRPr lang="en-US" sz="1300" dirty="0"/>
          </a:p>
        </p:txBody>
      </p:sp>
      <p:sp>
        <p:nvSpPr>
          <p:cNvPr id="4" name="Shape 2"/>
          <p:cNvSpPr/>
          <p:nvPr/>
        </p:nvSpPr>
        <p:spPr>
          <a:xfrm>
            <a:off x="1067105" y="1600200"/>
            <a:ext cx="4762195" cy="1181405"/>
          </a:xfrm>
          <a:prstGeom prst="rect">
            <a:avLst/>
          </a:prstGeom>
          <a:solidFill>
            <a:srgbClr val="F0F7FF">
              <a:alpha val="90000"/>
            </a:srgbClr>
          </a:solidFill>
          <a:ln/>
        </p:spPr>
      </p:sp>
      <p:sp>
        <p:nvSpPr>
          <p:cNvPr id="5" name="Shape 3"/>
          <p:cNvSpPr/>
          <p:nvPr/>
        </p:nvSpPr>
        <p:spPr>
          <a:xfrm>
            <a:off x="1067105" y="1600200"/>
            <a:ext cx="38405" cy="1181405"/>
          </a:xfrm>
          <a:prstGeom prst="rect">
            <a:avLst/>
          </a:prstGeom>
          <a:solidFill>
            <a:srgbClr val="2563EB"/>
          </a:solidFill>
          <a:ln/>
        </p:spPr>
      </p:sp>
      <p:pic>
        <p:nvPicPr>
          <p:cNvPr id="6" name="Image 0" descr="preencoded.png">    </p:cNvPr>
          <p:cNvPicPr>
            <a:picLocks noChangeAspect="1"/>
          </p:cNvPicPr>
          <p:nvPr/>
        </p:nvPicPr>
        <p:blipFill>
          <a:blip r:embed="rId1"/>
          <a:srcRect l="0" r="0" t="0" b="0"/>
          <a:stretch/>
        </p:blipFill>
        <p:spPr>
          <a:xfrm>
            <a:off x="1276502" y="1733702"/>
            <a:ext cx="228600" cy="228600"/>
          </a:xfrm>
          <a:prstGeom prst="rect">
            <a:avLst/>
          </a:prstGeom>
        </p:spPr>
      </p:pic>
      <p:sp>
        <p:nvSpPr>
          <p:cNvPr id="7" name="Shape 4"/>
          <p:cNvSpPr/>
          <p:nvPr/>
        </p:nvSpPr>
        <p:spPr>
          <a:xfrm>
            <a:off x="1067105" y="2895905"/>
            <a:ext cx="4762195" cy="1181405"/>
          </a:xfrm>
          <a:prstGeom prst="rect">
            <a:avLst/>
          </a:prstGeom>
          <a:solidFill>
            <a:srgbClr val="F0F7FF">
              <a:alpha val="90000"/>
            </a:srgbClr>
          </a:solidFill>
          <a:ln/>
        </p:spPr>
      </p:sp>
      <p:sp>
        <p:nvSpPr>
          <p:cNvPr id="8" name="Shape 5"/>
          <p:cNvSpPr/>
          <p:nvPr/>
        </p:nvSpPr>
        <p:spPr>
          <a:xfrm>
            <a:off x="1067105" y="2895905"/>
            <a:ext cx="38405" cy="1181405"/>
          </a:xfrm>
          <a:prstGeom prst="rect">
            <a:avLst/>
          </a:prstGeom>
          <a:solidFill>
            <a:srgbClr val="2563EB"/>
          </a:solidFill>
          <a:ln/>
        </p:spPr>
      </p:sp>
      <p:sp>
        <p:nvSpPr>
          <p:cNvPr id="9" name="Shape 6"/>
          <p:cNvSpPr/>
          <p:nvPr/>
        </p:nvSpPr>
        <p:spPr>
          <a:xfrm>
            <a:off x="1067105" y="4190695"/>
            <a:ext cx="4762195" cy="952805"/>
          </a:xfrm>
          <a:prstGeom prst="rect">
            <a:avLst/>
          </a:prstGeom>
          <a:solidFill>
            <a:srgbClr val="F0F7FF">
              <a:alpha val="90000"/>
            </a:srgbClr>
          </a:solidFill>
          <a:ln/>
        </p:spPr>
      </p:sp>
      <p:sp>
        <p:nvSpPr>
          <p:cNvPr id="10" name="Shape 7"/>
          <p:cNvSpPr/>
          <p:nvPr/>
        </p:nvSpPr>
        <p:spPr>
          <a:xfrm>
            <a:off x="1067105" y="4190695"/>
            <a:ext cx="38405" cy="952805"/>
          </a:xfrm>
          <a:prstGeom prst="rect">
            <a:avLst/>
          </a:prstGeom>
          <a:solidFill>
            <a:srgbClr val="2563EB"/>
          </a:solidFill>
          <a:ln/>
        </p:spPr>
      </p:sp>
      <p:sp>
        <p:nvSpPr>
          <p:cNvPr id="11" name="Text 8"/>
          <p:cNvSpPr txBox="1"/>
          <p:nvPr/>
        </p:nvSpPr>
        <p:spPr>
          <a:xfrm>
            <a:off x="1619402" y="1723644"/>
            <a:ext cx="11576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公司融资金额</a:t>
            </a:r>
            <a:endParaRPr lang="en-US" sz="1300" dirty="0"/>
          </a:p>
        </p:txBody>
      </p:sp>
      <p:sp>
        <p:nvSpPr>
          <p:cNvPr id="12" name="Text 9"/>
          <p:cNvSpPr txBox="1"/>
          <p:nvPr/>
        </p:nvSpPr>
        <p:spPr>
          <a:xfrm>
            <a:off x="1619402" y="4315054"/>
            <a:ext cx="1567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公司架构/融资币种</a:t>
            </a:r>
            <a:endParaRPr lang="en-US" sz="1300" dirty="0"/>
          </a:p>
        </p:txBody>
      </p:sp>
      <p:sp>
        <p:nvSpPr>
          <p:cNvPr id="13" name="Text 10"/>
          <p:cNvSpPr txBox="1"/>
          <p:nvPr/>
        </p:nvSpPr>
        <p:spPr>
          <a:xfrm>
            <a:off x="1543507" y="2018995"/>
            <a:ext cx="32104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明确12-18个月运营预算与25-30%缓冲资金</a:t>
            </a:r>
            <a:endParaRPr lang="en-US" sz="1200" dirty="0"/>
          </a:p>
        </p:txBody>
      </p:sp>
      <p:sp>
        <p:nvSpPr>
          <p:cNvPr id="14" name="Text 11"/>
          <p:cNvSpPr txBox="1"/>
          <p:nvPr/>
        </p:nvSpPr>
        <p:spPr>
          <a:xfrm>
            <a:off x="1543507" y="2247595"/>
            <a:ext cx="2391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设定业务里程碑与资金使用计划</a:t>
            </a:r>
            <a:endParaRPr lang="en-US" sz="1200" dirty="0"/>
          </a:p>
        </p:txBody>
      </p:sp>
      <p:sp>
        <p:nvSpPr>
          <p:cNvPr id="15" name="Text 12"/>
          <p:cNvSpPr txBox="1"/>
          <p:nvPr/>
        </p:nvSpPr>
        <p:spPr>
          <a:xfrm>
            <a:off x="1543507" y="2476195"/>
            <a:ext cx="20866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评估股权稀释与控制权平衡</a:t>
            </a:r>
            <a:endParaRPr lang="en-US" sz="1200" dirty="0"/>
          </a:p>
        </p:txBody>
      </p:sp>
      <p:pic>
        <p:nvPicPr>
          <p:cNvPr id="16" name="Image 1" descr="preencoded.png">    </p:cNvPr>
          <p:cNvPicPr>
            <a:picLocks noChangeAspect="1"/>
          </p:cNvPicPr>
          <p:nvPr/>
        </p:nvPicPr>
        <p:blipFill>
          <a:blip r:embed="rId2"/>
          <a:srcRect l="0" r="0" t="0" b="0"/>
          <a:stretch/>
        </p:blipFill>
        <p:spPr>
          <a:xfrm>
            <a:off x="1276502" y="3029407"/>
            <a:ext cx="228600" cy="228600"/>
          </a:xfrm>
          <a:prstGeom prst="rect">
            <a:avLst/>
          </a:prstGeom>
        </p:spPr>
      </p:pic>
      <p:sp>
        <p:nvSpPr>
          <p:cNvPr id="17" name="Text 13"/>
          <p:cNvSpPr txBox="1"/>
          <p:nvPr/>
        </p:nvSpPr>
        <p:spPr>
          <a:xfrm>
            <a:off x="1619402" y="3019349"/>
            <a:ext cx="11576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估值期望设定</a:t>
            </a:r>
            <a:endParaRPr lang="en-US" sz="1300" dirty="0"/>
          </a:p>
        </p:txBody>
      </p:sp>
      <p:sp>
        <p:nvSpPr>
          <p:cNvPr id="18" name="Text 14"/>
          <p:cNvSpPr txBox="1"/>
          <p:nvPr/>
        </p:nvSpPr>
        <p:spPr>
          <a:xfrm>
            <a:off x="1543507" y="3314700"/>
            <a:ext cx="2229307"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中后期：基于ARR或收入倍数</a:t>
            </a:r>
            <a:endParaRPr lang="en-US" sz="1200" dirty="0"/>
          </a:p>
        </p:txBody>
      </p:sp>
      <p:sp>
        <p:nvSpPr>
          <p:cNvPr id="19" name="Text 15"/>
          <p:cNvSpPr txBox="1"/>
          <p:nvPr/>
        </p:nvSpPr>
        <p:spPr>
          <a:xfrm>
            <a:off x="1543507" y="3543300"/>
            <a:ext cx="2391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FOMO赛道：同行最近估值对标</a:t>
            </a:r>
            <a:endParaRPr lang="en-US" sz="1200" dirty="0"/>
          </a:p>
        </p:txBody>
      </p:sp>
      <p:sp>
        <p:nvSpPr>
          <p:cNvPr id="20" name="Text 16"/>
          <p:cNvSpPr txBox="1"/>
          <p:nvPr/>
        </p:nvSpPr>
        <p:spPr>
          <a:xfrm>
            <a:off x="1543507" y="3771900"/>
            <a:ext cx="2238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合理预估FOMO溢价因素影响</a:t>
            </a:r>
            <a:endParaRPr lang="en-US" sz="1200" dirty="0"/>
          </a:p>
        </p:txBody>
      </p:sp>
      <p:pic>
        <p:nvPicPr>
          <p:cNvPr id="21" name="Image 2" descr="preencoded.png">    </p:cNvPr>
          <p:cNvPicPr>
            <a:picLocks noChangeAspect="1"/>
          </p:cNvPicPr>
          <p:nvPr/>
        </p:nvPicPr>
        <p:blipFill>
          <a:blip r:embed="rId3"/>
          <a:srcRect l="0" r="0" t="0" b="0"/>
          <a:stretch/>
        </p:blipFill>
        <p:spPr>
          <a:xfrm>
            <a:off x="1276502" y="4324198"/>
            <a:ext cx="228600" cy="228600"/>
          </a:xfrm>
          <a:prstGeom prst="rect">
            <a:avLst/>
          </a:prstGeom>
        </p:spPr>
      </p:pic>
      <p:sp>
        <p:nvSpPr>
          <p:cNvPr id="22" name="Text 17"/>
          <p:cNvSpPr txBox="1"/>
          <p:nvPr/>
        </p:nvSpPr>
        <p:spPr>
          <a:xfrm>
            <a:off x="1543507" y="4610405"/>
            <a:ext cx="20866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明确目标市场与架构匹配性</a:t>
            </a:r>
            <a:endParaRPr lang="en-US" sz="1200" dirty="0"/>
          </a:p>
        </p:txBody>
      </p:sp>
      <p:sp>
        <p:nvSpPr>
          <p:cNvPr id="23" name="Text 18"/>
          <p:cNvSpPr txBox="1"/>
          <p:nvPr/>
        </p:nvSpPr>
        <p:spPr>
          <a:xfrm>
            <a:off x="1543507" y="4839005"/>
            <a:ext cx="36960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币种选择:美元(海外/机器人)vs人民币(硬科技/国内)</a:t>
            </a:r>
            <a:endParaRPr lang="en-US" sz="1200" dirty="0"/>
          </a:p>
        </p:txBody>
      </p:sp>
      <p:sp>
        <p:nvSpPr>
          <p:cNvPr id="24" name="Shape 19"/>
          <p:cNvSpPr/>
          <p:nvPr/>
        </p:nvSpPr>
        <p:spPr>
          <a:xfrm>
            <a:off x="6210605" y="1600200"/>
            <a:ext cx="4914900" cy="1410005"/>
          </a:xfrm>
          <a:prstGeom prst="rect">
            <a:avLst/>
          </a:prstGeom>
          <a:solidFill>
            <a:srgbClr val="F0F7FF">
              <a:alpha val="90000"/>
            </a:srgbClr>
          </a:solidFill>
          <a:ln/>
        </p:spPr>
      </p:sp>
      <p:sp>
        <p:nvSpPr>
          <p:cNvPr id="25" name="Shape 20"/>
          <p:cNvSpPr/>
          <p:nvPr/>
        </p:nvSpPr>
        <p:spPr>
          <a:xfrm>
            <a:off x="6210605" y="1600200"/>
            <a:ext cx="38405" cy="1410005"/>
          </a:xfrm>
          <a:prstGeom prst="rect">
            <a:avLst/>
          </a:prstGeom>
          <a:solidFill>
            <a:srgbClr val="2563EB"/>
          </a:solidFill>
          <a:ln/>
        </p:spPr>
      </p:sp>
      <p:pic>
        <p:nvPicPr>
          <p:cNvPr id="26" name="Image 3" descr="preencoded.png">    </p:cNvPr>
          <p:cNvPicPr>
            <a:picLocks noChangeAspect="1"/>
          </p:cNvPicPr>
          <p:nvPr/>
        </p:nvPicPr>
        <p:blipFill>
          <a:blip r:embed="rId4"/>
          <a:srcRect l="0" r="0" t="0" b="0"/>
          <a:stretch/>
        </p:blipFill>
        <p:spPr>
          <a:xfrm>
            <a:off x="6420002" y="1733702"/>
            <a:ext cx="228600" cy="228600"/>
          </a:xfrm>
          <a:prstGeom prst="rect">
            <a:avLst/>
          </a:prstGeom>
        </p:spPr>
      </p:pic>
      <p:sp>
        <p:nvSpPr>
          <p:cNvPr id="27" name="Shape 21"/>
          <p:cNvSpPr/>
          <p:nvPr/>
        </p:nvSpPr>
        <p:spPr>
          <a:xfrm>
            <a:off x="6210605" y="3124505"/>
            <a:ext cx="4914900" cy="1410005"/>
          </a:xfrm>
          <a:prstGeom prst="rect">
            <a:avLst/>
          </a:prstGeom>
          <a:solidFill>
            <a:srgbClr val="F0F7FF">
              <a:alpha val="90000"/>
            </a:srgbClr>
          </a:solidFill>
          <a:ln/>
        </p:spPr>
      </p:sp>
      <p:sp>
        <p:nvSpPr>
          <p:cNvPr id="28" name="Shape 22"/>
          <p:cNvSpPr/>
          <p:nvPr/>
        </p:nvSpPr>
        <p:spPr>
          <a:xfrm>
            <a:off x="6210605" y="3124505"/>
            <a:ext cx="38405" cy="1410005"/>
          </a:xfrm>
          <a:prstGeom prst="rect">
            <a:avLst/>
          </a:prstGeom>
          <a:solidFill>
            <a:srgbClr val="2563EB"/>
          </a:solidFill>
          <a:ln/>
        </p:spPr>
      </p:sp>
      <p:sp>
        <p:nvSpPr>
          <p:cNvPr id="29" name="Shape 23"/>
          <p:cNvSpPr/>
          <p:nvPr/>
        </p:nvSpPr>
        <p:spPr>
          <a:xfrm>
            <a:off x="6210605" y="4647895"/>
            <a:ext cx="4914900" cy="1410005"/>
          </a:xfrm>
          <a:prstGeom prst="rect">
            <a:avLst/>
          </a:prstGeom>
          <a:solidFill>
            <a:srgbClr val="F0F7FF">
              <a:alpha val="90000"/>
            </a:srgbClr>
          </a:solidFill>
          <a:ln/>
        </p:spPr>
      </p:sp>
      <p:sp>
        <p:nvSpPr>
          <p:cNvPr id="30" name="Shape 24"/>
          <p:cNvSpPr/>
          <p:nvPr/>
        </p:nvSpPr>
        <p:spPr>
          <a:xfrm>
            <a:off x="6210605" y="4647895"/>
            <a:ext cx="38405" cy="1410005"/>
          </a:xfrm>
          <a:prstGeom prst="rect">
            <a:avLst/>
          </a:prstGeom>
          <a:solidFill>
            <a:srgbClr val="2563EB"/>
          </a:solidFill>
          <a:ln/>
        </p:spPr>
      </p:sp>
      <p:sp>
        <p:nvSpPr>
          <p:cNvPr id="31" name="Text 25"/>
          <p:cNvSpPr txBox="1"/>
          <p:nvPr/>
        </p:nvSpPr>
        <p:spPr>
          <a:xfrm>
            <a:off x="6762902" y="1723644"/>
            <a:ext cx="15005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不能接受哪些条款</a:t>
            </a:r>
            <a:endParaRPr lang="en-US" sz="1300" dirty="0"/>
          </a:p>
        </p:txBody>
      </p:sp>
      <p:sp>
        <p:nvSpPr>
          <p:cNvPr id="32" name="Text 26"/>
          <p:cNvSpPr txBox="1"/>
          <p:nvPr/>
        </p:nvSpPr>
        <p:spPr>
          <a:xfrm>
            <a:off x="6819595" y="3247949"/>
            <a:ext cx="11576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投资机构筛选</a:t>
            </a:r>
            <a:endParaRPr lang="en-US" sz="1300" dirty="0"/>
          </a:p>
        </p:txBody>
      </p:sp>
      <p:sp>
        <p:nvSpPr>
          <p:cNvPr id="33" name="Text 27"/>
          <p:cNvSpPr txBox="1"/>
          <p:nvPr/>
        </p:nvSpPr>
        <p:spPr>
          <a:xfrm>
            <a:off x="6819595" y="4772254"/>
            <a:ext cx="13670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投资人mapping</a:t>
            </a:r>
            <a:endParaRPr lang="en-US" sz="1300" dirty="0"/>
          </a:p>
        </p:txBody>
      </p:sp>
      <p:sp>
        <p:nvSpPr>
          <p:cNvPr id="34" name="Text 28"/>
          <p:cNvSpPr txBox="1"/>
          <p:nvPr/>
        </p:nvSpPr>
        <p:spPr>
          <a:xfrm>
            <a:off x="6687007" y="2018995"/>
            <a:ext cx="34582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对赌条款：避免直接对赌或带有股权回购的条款</a:t>
            </a:r>
            <a:endParaRPr lang="en-US" sz="1200" dirty="0"/>
          </a:p>
        </p:txBody>
      </p:sp>
      <p:sp>
        <p:nvSpPr>
          <p:cNvPr id="35" name="Text 29"/>
          <p:cNvSpPr txBox="1"/>
          <p:nvPr/>
        </p:nvSpPr>
        <p:spPr>
          <a:xfrm>
            <a:off x="6687007" y="2247595"/>
            <a:ext cx="4267505"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个人/无限连带责任：创始人个人财产或公司承担不合理连带责任</a:t>
            </a:r>
            <a:endParaRPr lang="en-US" sz="1200" dirty="0"/>
          </a:p>
        </p:txBody>
      </p:sp>
      <p:sp>
        <p:nvSpPr>
          <p:cNvPr id="36" name="Text 30"/>
          <p:cNvSpPr txBox="1"/>
          <p:nvPr/>
        </p:nvSpPr>
        <p:spPr>
          <a:xfrm>
            <a:off x="6687007" y="2704795"/>
            <a:ext cx="34582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董事会决策事项：关键决策需投资人一票否决权</a:t>
            </a:r>
            <a:endParaRPr lang="en-US" sz="1200" dirty="0"/>
          </a:p>
        </p:txBody>
      </p:sp>
      <p:pic>
        <p:nvPicPr>
          <p:cNvPr id="37" name="Image 4" descr="preencoded.png">    </p:cNvPr>
          <p:cNvPicPr>
            <a:picLocks noChangeAspect="1"/>
          </p:cNvPicPr>
          <p:nvPr/>
        </p:nvPicPr>
        <p:blipFill>
          <a:blip r:embed="rId5"/>
          <a:srcRect l="-80" r="-80" t="0" b="0"/>
          <a:stretch/>
        </p:blipFill>
        <p:spPr>
          <a:xfrm>
            <a:off x="6420002" y="3258007"/>
            <a:ext cx="286207" cy="228600"/>
          </a:xfrm>
          <a:prstGeom prst="rect">
            <a:avLst/>
          </a:prstGeom>
        </p:spPr>
      </p:pic>
      <p:sp>
        <p:nvSpPr>
          <p:cNvPr id="38" name="Text 31"/>
          <p:cNvSpPr txBox="1"/>
          <p:nvPr/>
        </p:nvSpPr>
        <p:spPr>
          <a:xfrm>
            <a:off x="6687007" y="3543300"/>
            <a:ext cx="16294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优先考虑市场化机构</a:t>
            </a:r>
            <a:endParaRPr lang="en-US" sz="1200" dirty="0"/>
          </a:p>
        </p:txBody>
      </p:sp>
      <p:sp>
        <p:nvSpPr>
          <p:cNvPr id="39" name="Text 32"/>
          <p:cNvSpPr txBox="1"/>
          <p:nvPr/>
        </p:nvSpPr>
        <p:spPr>
          <a:xfrm>
            <a:off x="6687007" y="3771900"/>
            <a:ext cx="2238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锁定赛道最近投资活跃的机构</a:t>
            </a:r>
            <a:endParaRPr lang="en-US" sz="1200" dirty="0"/>
          </a:p>
        </p:txBody>
      </p:sp>
      <p:sp>
        <p:nvSpPr>
          <p:cNvPr id="40" name="Text 33"/>
          <p:cNvSpPr txBox="1"/>
          <p:nvPr/>
        </p:nvSpPr>
        <p:spPr>
          <a:xfrm>
            <a:off x="6687007" y="4000500"/>
            <a:ext cx="2391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检查所选基金的投资阶段匹配度</a:t>
            </a:r>
            <a:endParaRPr lang="en-US" sz="1200" dirty="0"/>
          </a:p>
        </p:txBody>
      </p:sp>
      <p:sp>
        <p:nvSpPr>
          <p:cNvPr id="41" name="Text 34"/>
          <p:cNvSpPr txBox="1"/>
          <p:nvPr/>
        </p:nvSpPr>
        <p:spPr>
          <a:xfrm>
            <a:off x="6687007" y="4229100"/>
            <a:ext cx="2238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调研机构历史投资偏好与案例</a:t>
            </a:r>
            <a:endParaRPr lang="en-US" sz="1200" dirty="0"/>
          </a:p>
        </p:txBody>
      </p:sp>
      <p:pic>
        <p:nvPicPr>
          <p:cNvPr id="42" name="Image 5" descr="preencoded.png">    </p:cNvPr>
          <p:cNvPicPr>
            <a:picLocks noChangeAspect="1"/>
          </p:cNvPicPr>
          <p:nvPr/>
        </p:nvPicPr>
        <p:blipFill>
          <a:blip r:embed="rId6"/>
          <a:srcRect l="-80" r="-80" t="0" b="0"/>
          <a:stretch/>
        </p:blipFill>
        <p:spPr>
          <a:xfrm>
            <a:off x="6420002" y="4781398"/>
            <a:ext cx="286207" cy="228600"/>
          </a:xfrm>
          <a:prstGeom prst="rect">
            <a:avLst/>
          </a:prstGeom>
        </p:spPr>
      </p:pic>
      <p:sp>
        <p:nvSpPr>
          <p:cNvPr id="43" name="Text 35"/>
          <p:cNvSpPr txBox="1"/>
          <p:nvPr/>
        </p:nvSpPr>
        <p:spPr>
          <a:xfrm>
            <a:off x="6687007" y="5067605"/>
            <a:ext cx="254386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锁定目标机构中活跃的投资负责人</a:t>
            </a:r>
            <a:endParaRPr lang="en-US" sz="1200" dirty="0"/>
          </a:p>
        </p:txBody>
      </p:sp>
      <p:sp>
        <p:nvSpPr>
          <p:cNvPr id="44" name="Text 36"/>
          <p:cNvSpPr txBox="1"/>
          <p:nvPr/>
        </p:nvSpPr>
        <p:spPr>
          <a:xfrm>
            <a:off x="6687007" y="5296205"/>
            <a:ext cx="2839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准备应对"白嫖"的递进式信息披露策略</a:t>
            </a:r>
            <a:endParaRPr lang="en-US" sz="1200" dirty="0"/>
          </a:p>
        </p:txBody>
      </p:sp>
      <p:sp>
        <p:nvSpPr>
          <p:cNvPr id="45" name="Text 37"/>
          <p:cNvSpPr txBox="1"/>
          <p:nvPr/>
        </p:nvSpPr>
        <p:spPr>
          <a:xfrm>
            <a:off x="6687007" y="5524805"/>
            <a:ext cx="2238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建立投资人接触与跟进时间表</a:t>
            </a:r>
            <a:endParaRPr lang="en-US" sz="1200" dirty="0"/>
          </a:p>
        </p:txBody>
      </p:sp>
      <p:sp>
        <p:nvSpPr>
          <p:cNvPr id="46" name="Text 38"/>
          <p:cNvSpPr txBox="1"/>
          <p:nvPr/>
        </p:nvSpPr>
        <p:spPr>
          <a:xfrm>
            <a:off x="6687007" y="5753405"/>
            <a:ext cx="22384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 设计竞争性机制与FOMO氛围</a:t>
            </a:r>
            <a:endParaRPr lang="en-US" sz="1200" dirty="0"/>
          </a:p>
        </p:txBody>
      </p:sp>
      <p:sp>
        <p:nvSpPr>
          <p:cNvPr id="47" name="Shape 39"/>
          <p:cNvSpPr/>
          <p:nvPr/>
        </p:nvSpPr>
        <p:spPr>
          <a:xfrm>
            <a:off x="1067105" y="6172200"/>
            <a:ext cx="10058400" cy="495605"/>
          </a:xfrm>
          <a:prstGeom prst="roundRect">
            <a:avLst>
              <a:gd name="adj" fmla="val 14192"/>
            </a:avLst>
          </a:prstGeom>
          <a:solidFill>
            <a:srgbClr val="FFFFFF">
              <a:alpha val="80000"/>
            </a:srgbClr>
          </a:solidFill>
          <a:ln/>
        </p:spPr>
      </p:sp>
      <p:pic>
        <p:nvPicPr>
          <p:cNvPr id="48" name="Image 6" descr="preencoded.png">    </p:cNvPr>
          <p:cNvPicPr>
            <a:picLocks noChangeAspect="1"/>
          </p:cNvPicPr>
          <p:nvPr/>
        </p:nvPicPr>
        <p:blipFill>
          <a:blip r:embed="rId7"/>
          <a:srcRect l="0" r="0" t="0" b="0"/>
          <a:stretch/>
        </p:blipFill>
        <p:spPr>
          <a:xfrm>
            <a:off x="1181405" y="6353251"/>
            <a:ext cx="171907" cy="171907"/>
          </a:xfrm>
          <a:prstGeom prst="rect">
            <a:avLst/>
          </a:prstGeom>
        </p:spPr>
      </p:pic>
      <p:sp>
        <p:nvSpPr>
          <p:cNvPr id="49" name="Text 40"/>
          <p:cNvSpPr txBox="1"/>
          <p:nvPr/>
        </p:nvSpPr>
        <p:spPr>
          <a:xfrm>
            <a:off x="1429207" y="6344107"/>
            <a:ext cx="77440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核心原则：融资策略应与业务发展阶段匹配，围绕核心产品进展设计融资节奏，避免融资不足或过度融资两种极端</a:t>
            </a:r>
            <a:endParaRPr lang="en-US" sz="1200" dirty="0"/>
          </a:p>
        </p:txBody>
      </p:sp>
      <p:sp>
        <p:nvSpPr>
          <p:cNvPr id="50" name="Text 41"/>
          <p:cNvSpPr txBox="1"/>
          <p:nvPr/>
        </p:nvSpPr>
        <p:spPr>
          <a:xfrm>
            <a:off x="1067105" y="362102"/>
            <a:ext cx="4239158"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融资方核心决策Checklist</a:t>
            </a:r>
            <a:endParaRPr lang="en-US" sz="27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1067105" y="152705"/>
            <a:ext cx="10058400" cy="1333195"/>
          </a:xfrm>
          <a:prstGeom prst="roundRect">
            <a:avLst>
              <a:gd name="adj" fmla="val 3919"/>
            </a:avLst>
          </a:prstGeom>
          <a:solidFill>
            <a:srgbClr val="FFFFFF">
              <a:alpha val="80000"/>
            </a:srgbClr>
          </a:solidFill>
          <a:ln/>
        </p:spPr>
      </p:sp>
      <p:sp>
        <p:nvSpPr>
          <p:cNvPr id="3" name="Shape 1"/>
          <p:cNvSpPr/>
          <p:nvPr/>
        </p:nvSpPr>
        <p:spPr>
          <a:xfrm>
            <a:off x="1238098" y="857707"/>
            <a:ext cx="666598" cy="38405"/>
          </a:xfrm>
          <a:prstGeom prst="rect">
            <a:avLst/>
          </a:prstGeom>
          <a:solidFill>
            <a:srgbClr val="2563EB"/>
          </a:solidFill>
          <a:ln/>
        </p:spPr>
      </p:sp>
      <p:sp>
        <p:nvSpPr>
          <p:cNvPr id="4" name="Text 2"/>
          <p:cNvSpPr txBox="1"/>
          <p:nvPr/>
        </p:nvSpPr>
        <p:spPr>
          <a:xfrm>
            <a:off x="1238098" y="1076249"/>
            <a:ext cx="407273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怎样借用竞争性、创造价格锚点、激发投资人紧迫感</a:t>
            </a:r>
            <a:endParaRPr lang="en-US" sz="1300" dirty="0"/>
          </a:p>
        </p:txBody>
      </p:sp>
      <p:sp>
        <p:nvSpPr>
          <p:cNvPr id="5" name="Shape 3"/>
          <p:cNvSpPr/>
          <p:nvPr/>
        </p:nvSpPr>
        <p:spPr>
          <a:xfrm>
            <a:off x="1067105" y="1676095"/>
            <a:ext cx="4724705" cy="1028700"/>
          </a:xfrm>
          <a:prstGeom prst="rect">
            <a:avLst/>
          </a:prstGeom>
          <a:solidFill>
            <a:srgbClr val="FFFFFF">
              <a:alpha val="80000"/>
            </a:srgbClr>
          </a:solidFill>
          <a:ln/>
        </p:spPr>
      </p:sp>
      <p:sp>
        <p:nvSpPr>
          <p:cNvPr id="6" name="Shape 4"/>
          <p:cNvSpPr/>
          <p:nvPr/>
        </p:nvSpPr>
        <p:spPr>
          <a:xfrm>
            <a:off x="1067105" y="1676095"/>
            <a:ext cx="38405" cy="1028700"/>
          </a:xfrm>
          <a:prstGeom prst="rect">
            <a:avLst/>
          </a:prstGeom>
          <a:solidFill>
            <a:srgbClr val="2563EB"/>
          </a:solidFill>
          <a:ln/>
        </p:spPr>
      </p:sp>
      <p:sp>
        <p:nvSpPr>
          <p:cNvPr id="7" name="Shape 5"/>
          <p:cNvSpPr/>
          <p:nvPr/>
        </p:nvSpPr>
        <p:spPr>
          <a:xfrm>
            <a:off x="1067105" y="2876702"/>
            <a:ext cx="4724705" cy="1028700"/>
          </a:xfrm>
          <a:prstGeom prst="rect">
            <a:avLst/>
          </a:prstGeom>
          <a:solidFill>
            <a:srgbClr val="FFFFFF">
              <a:alpha val="80000"/>
            </a:srgbClr>
          </a:solidFill>
          <a:ln/>
        </p:spPr>
      </p:sp>
      <p:sp>
        <p:nvSpPr>
          <p:cNvPr id="8" name="Shape 6"/>
          <p:cNvSpPr/>
          <p:nvPr/>
        </p:nvSpPr>
        <p:spPr>
          <a:xfrm>
            <a:off x="1067105" y="2876702"/>
            <a:ext cx="38405" cy="1028700"/>
          </a:xfrm>
          <a:prstGeom prst="rect">
            <a:avLst/>
          </a:prstGeom>
          <a:solidFill>
            <a:srgbClr val="2563EB"/>
          </a:solidFill>
          <a:ln/>
        </p:spPr>
      </p:sp>
      <p:sp>
        <p:nvSpPr>
          <p:cNvPr id="9" name="Shape 7"/>
          <p:cNvSpPr/>
          <p:nvPr/>
        </p:nvSpPr>
        <p:spPr>
          <a:xfrm>
            <a:off x="1067105" y="4076395"/>
            <a:ext cx="4724705" cy="1028700"/>
          </a:xfrm>
          <a:prstGeom prst="rect">
            <a:avLst/>
          </a:prstGeom>
          <a:solidFill>
            <a:srgbClr val="FFFFFF">
              <a:alpha val="80000"/>
            </a:srgbClr>
          </a:solidFill>
          <a:ln/>
        </p:spPr>
      </p:sp>
      <p:sp>
        <p:nvSpPr>
          <p:cNvPr id="10" name="Shape 8"/>
          <p:cNvSpPr/>
          <p:nvPr/>
        </p:nvSpPr>
        <p:spPr>
          <a:xfrm>
            <a:off x="1067105" y="4076395"/>
            <a:ext cx="38405" cy="1028700"/>
          </a:xfrm>
          <a:prstGeom prst="rect">
            <a:avLst/>
          </a:prstGeom>
          <a:solidFill>
            <a:srgbClr val="2563EB"/>
          </a:solidFill>
          <a:ln/>
        </p:spPr>
      </p:sp>
      <p:sp>
        <p:nvSpPr>
          <p:cNvPr id="11" name="Shape 9"/>
          <p:cNvSpPr/>
          <p:nvPr/>
        </p:nvSpPr>
        <p:spPr>
          <a:xfrm>
            <a:off x="1067105" y="5277002"/>
            <a:ext cx="4724705" cy="1028700"/>
          </a:xfrm>
          <a:prstGeom prst="rect">
            <a:avLst/>
          </a:prstGeom>
          <a:solidFill>
            <a:srgbClr val="FFFFFF">
              <a:alpha val="80000"/>
            </a:srgbClr>
          </a:solidFill>
          <a:ln/>
        </p:spPr>
      </p:sp>
      <p:sp>
        <p:nvSpPr>
          <p:cNvPr id="12" name="Shape 10"/>
          <p:cNvSpPr/>
          <p:nvPr/>
        </p:nvSpPr>
        <p:spPr>
          <a:xfrm>
            <a:off x="1067105" y="5277002"/>
            <a:ext cx="38405" cy="1028700"/>
          </a:xfrm>
          <a:prstGeom prst="rect">
            <a:avLst/>
          </a:prstGeom>
          <a:solidFill>
            <a:srgbClr val="2563EB"/>
          </a:solidFill>
          <a:ln/>
        </p:spPr>
      </p:sp>
      <p:sp>
        <p:nvSpPr>
          <p:cNvPr id="13" name="Text 11"/>
          <p:cNvSpPr txBox="1"/>
          <p:nvPr/>
        </p:nvSpPr>
        <p:spPr>
          <a:xfrm>
            <a:off x="1238098" y="1819656"/>
            <a:ext cx="15005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创造平行竞争格局</a:t>
            </a:r>
            <a:endParaRPr lang="en-US" sz="1300" dirty="0"/>
          </a:p>
        </p:txBody>
      </p:sp>
      <p:sp>
        <p:nvSpPr>
          <p:cNvPr id="14" name="Text 12"/>
          <p:cNvSpPr txBox="1"/>
          <p:nvPr/>
        </p:nvSpPr>
        <p:spPr>
          <a:xfrm>
            <a:off x="1238098" y="3019349"/>
            <a:ext cx="1329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建立稀缺性感知</a:t>
            </a:r>
            <a:endParaRPr lang="en-US" sz="1300" dirty="0"/>
          </a:p>
        </p:txBody>
      </p:sp>
      <p:sp>
        <p:nvSpPr>
          <p:cNvPr id="15" name="Text 13"/>
          <p:cNvSpPr txBox="1"/>
          <p:nvPr/>
        </p:nvSpPr>
        <p:spPr>
          <a:xfrm>
            <a:off x="1238098" y="4219956"/>
            <a:ext cx="15005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设计合理时间窗口</a:t>
            </a:r>
            <a:endParaRPr lang="en-US" sz="1300" dirty="0"/>
          </a:p>
        </p:txBody>
      </p:sp>
      <p:sp>
        <p:nvSpPr>
          <p:cNvPr id="16" name="Text 14"/>
          <p:cNvSpPr txBox="1"/>
          <p:nvPr/>
        </p:nvSpPr>
        <p:spPr>
          <a:xfrm>
            <a:off x="1238098" y="5419649"/>
            <a:ext cx="1329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锚定头部投资人</a:t>
            </a:r>
            <a:endParaRPr lang="en-US" sz="1300" dirty="0"/>
          </a:p>
        </p:txBody>
      </p:sp>
      <p:sp>
        <p:nvSpPr>
          <p:cNvPr id="17" name="Text 15"/>
          <p:cNvSpPr txBox="1"/>
          <p:nvPr/>
        </p:nvSpPr>
        <p:spPr>
          <a:xfrm>
            <a:off x="1238098" y="2152498"/>
            <a:ext cx="4486961"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同时与多家同级别投资机构保持积极沟通，确保至少3-5家基金处于相近评估阶段，避免单线程推进带来的被动局面</a:t>
            </a:r>
            <a:endParaRPr lang="en-US" sz="1200" dirty="0"/>
          </a:p>
        </p:txBody>
      </p:sp>
      <p:sp>
        <p:nvSpPr>
          <p:cNvPr id="18" name="Text 16"/>
          <p:cNvSpPr txBox="1"/>
          <p:nvPr/>
        </p:nvSpPr>
        <p:spPr>
          <a:xfrm>
            <a:off x="1238098" y="3353105"/>
            <a:ext cx="45436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明确传达已超额认购的事实（如有）或其他基金的兴趣，强调融资额度有限或计划短期内完成，制造"稀缺性资源"认知</a:t>
            </a:r>
            <a:endParaRPr lang="en-US" sz="1200" dirty="0"/>
          </a:p>
        </p:txBody>
      </p:sp>
      <p:sp>
        <p:nvSpPr>
          <p:cNvPr id="19" name="Text 17"/>
          <p:cNvSpPr txBox="1"/>
          <p:nvPr/>
        </p:nvSpPr>
        <p:spPr>
          <a:xfrm>
            <a:off x="1238098" y="4552798"/>
            <a:ext cx="4486961"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设置2-3周的决策窗口期，足够充分尽调但又不至于拖延；明确传达融资关闭时间，推动投资人快速决策</a:t>
            </a:r>
            <a:endParaRPr lang="en-US" sz="1200" dirty="0"/>
          </a:p>
        </p:txBody>
      </p:sp>
      <p:sp>
        <p:nvSpPr>
          <p:cNvPr id="20" name="Text 18"/>
          <p:cNvSpPr txBox="1"/>
          <p:nvPr/>
        </p:nvSpPr>
        <p:spPr>
          <a:xfrm>
            <a:off x="1238098" y="5753405"/>
            <a:ext cx="4496105"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争取头部VC/知名投资人作为领投或早期确认，利用其背书效应带动其他投资方，形成正向信号放大</a:t>
            </a:r>
            <a:endParaRPr lang="en-US" sz="1200" dirty="0"/>
          </a:p>
        </p:txBody>
      </p:sp>
      <p:sp>
        <p:nvSpPr>
          <p:cNvPr id="21" name="Shape 19"/>
          <p:cNvSpPr/>
          <p:nvPr/>
        </p:nvSpPr>
        <p:spPr>
          <a:xfrm>
            <a:off x="6248095" y="1676095"/>
            <a:ext cx="4876495" cy="2533802"/>
          </a:xfrm>
          <a:prstGeom prst="roundRect">
            <a:avLst>
              <a:gd name="adj" fmla="val 1085"/>
            </a:avLst>
          </a:prstGeom>
          <a:solidFill>
            <a:srgbClr val="FFFFFF">
              <a:alpha val="80000"/>
            </a:srgbClr>
          </a:solidFill>
          <a:ln w="12700">
            <a:solidFill>
              <a:srgbClr val="DBEAFE"/>
            </a:solidFill>
            <a:prstDash val="solid"/>
          </a:ln>
        </p:spPr>
      </p:sp>
      <p:sp>
        <p:nvSpPr>
          <p:cNvPr id="22" name="Text 20"/>
          <p:cNvSpPr txBox="1"/>
          <p:nvPr/>
        </p:nvSpPr>
        <p:spPr>
          <a:xfrm>
            <a:off x="6486754" y="1933956"/>
            <a:ext cx="1867205" cy="228600"/>
          </a:xfrm>
          <a:prstGeom prst="rect">
            <a:avLst/>
          </a:prstGeom>
          <a:noFill/>
          <a:ln/>
        </p:spPr>
        <p:txBody>
          <a:bodyPr wrap="square" lIns="0" tIns="0" rIns="0" bIns="0" rtlCol="0" anchor="ctr"/>
          <a:lstStyle/>
          <a:p>
            <a:pPr algn="l" indent="0" marL="0">
              <a:buNone/>
            </a:pPr>
            <a:r>
              <a:rPr lang="en-US" sz="1500" b="1" dirty="0">
                <a:solidFill>
                  <a:srgbClr val="1D4ED8"/>
                </a:solidFill>
                <a:latin typeface="Inter" pitchFamily="34" charset="0"/>
                <a:ea typeface="Inter" pitchFamily="34" charset="-122"/>
                <a:cs typeface="Inter" pitchFamily="34" charset="-120"/>
              </a:rPr>
              <a:t>FOMO指数优化策略</a:t>
            </a:r>
            <a:endParaRPr lang="en-US" sz="1500" dirty="0"/>
          </a:p>
        </p:txBody>
      </p:sp>
      <p:sp>
        <p:nvSpPr>
          <p:cNvPr id="23" name="Text 21"/>
          <p:cNvSpPr txBox="1"/>
          <p:nvPr/>
        </p:nvSpPr>
        <p:spPr>
          <a:xfrm>
            <a:off x="10086746" y="1962302"/>
            <a:ext cx="9006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市场心理驱动</a:t>
            </a:r>
            <a:endParaRPr lang="en-US" sz="1000" dirty="0"/>
          </a:p>
        </p:txBody>
      </p:sp>
      <p:sp>
        <p:nvSpPr>
          <p:cNvPr id="24" name="Text 22"/>
          <p:cNvSpPr txBox="1"/>
          <p:nvPr/>
        </p:nvSpPr>
        <p:spPr>
          <a:xfrm>
            <a:off x="6486754" y="2352751"/>
            <a:ext cx="1191463"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业绩超预期展示</a:t>
            </a:r>
            <a:endParaRPr lang="en-US" sz="1200" dirty="0"/>
          </a:p>
        </p:txBody>
      </p:sp>
      <p:sp>
        <p:nvSpPr>
          <p:cNvPr id="25" name="Text 23"/>
          <p:cNvSpPr txBox="1"/>
          <p:nvPr/>
        </p:nvSpPr>
        <p:spPr>
          <a:xfrm>
            <a:off x="10553090" y="2352751"/>
            <a:ext cx="457200"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85%</a:t>
            </a:r>
            <a:endParaRPr lang="en-US" sz="1200" dirty="0"/>
          </a:p>
        </p:txBody>
      </p:sp>
      <p:sp>
        <p:nvSpPr>
          <p:cNvPr id="26" name="Text 24"/>
          <p:cNvSpPr txBox="1"/>
          <p:nvPr/>
        </p:nvSpPr>
        <p:spPr>
          <a:xfrm>
            <a:off x="6486754" y="2924251"/>
            <a:ext cx="1390802"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市场/竞品变化提醒</a:t>
            </a:r>
            <a:endParaRPr lang="en-US" sz="1200" dirty="0"/>
          </a:p>
        </p:txBody>
      </p:sp>
      <p:sp>
        <p:nvSpPr>
          <p:cNvPr id="27" name="Text 25"/>
          <p:cNvSpPr txBox="1"/>
          <p:nvPr/>
        </p:nvSpPr>
        <p:spPr>
          <a:xfrm>
            <a:off x="10557662" y="2924251"/>
            <a:ext cx="4480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70%</a:t>
            </a:r>
            <a:endParaRPr lang="en-US" sz="1200" dirty="0"/>
          </a:p>
        </p:txBody>
      </p:sp>
      <p:sp>
        <p:nvSpPr>
          <p:cNvPr id="28" name="Text 26"/>
          <p:cNvSpPr txBox="1"/>
          <p:nvPr/>
        </p:nvSpPr>
        <p:spPr>
          <a:xfrm>
            <a:off x="6486754" y="3495751"/>
            <a:ext cx="1343254"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关键人才加入信号</a:t>
            </a:r>
            <a:endParaRPr lang="en-US" sz="1200" dirty="0"/>
          </a:p>
        </p:txBody>
      </p:sp>
      <p:sp>
        <p:nvSpPr>
          <p:cNvPr id="29" name="Text 27"/>
          <p:cNvSpPr txBox="1"/>
          <p:nvPr/>
        </p:nvSpPr>
        <p:spPr>
          <a:xfrm>
            <a:off x="10562234" y="3495751"/>
            <a:ext cx="448056"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75%</a:t>
            </a:r>
            <a:endParaRPr lang="en-US" sz="1200" dirty="0"/>
          </a:p>
        </p:txBody>
      </p:sp>
      <p:sp>
        <p:nvSpPr>
          <p:cNvPr id="30" name="Shape 28"/>
          <p:cNvSpPr/>
          <p:nvPr/>
        </p:nvSpPr>
        <p:spPr>
          <a:xfrm>
            <a:off x="6486754" y="2600554"/>
            <a:ext cx="4401007" cy="114300"/>
          </a:xfrm>
          <a:prstGeom prst="roundRect">
            <a:avLst>
              <a:gd name="adj" fmla="val 400000"/>
            </a:avLst>
          </a:prstGeom>
          <a:solidFill>
            <a:srgbClr val="E5E7EB"/>
          </a:solidFill>
          <a:ln/>
        </p:spPr>
      </p:sp>
      <p:sp>
        <p:nvSpPr>
          <p:cNvPr id="31" name="Shape 29"/>
          <p:cNvSpPr/>
          <p:nvPr/>
        </p:nvSpPr>
        <p:spPr>
          <a:xfrm>
            <a:off x="6486754" y="3172054"/>
            <a:ext cx="4401007" cy="114300"/>
          </a:xfrm>
          <a:prstGeom prst="roundRect">
            <a:avLst>
              <a:gd name="adj" fmla="val 400000"/>
            </a:avLst>
          </a:prstGeom>
          <a:solidFill>
            <a:srgbClr val="E5E7EB"/>
          </a:solidFill>
          <a:ln/>
        </p:spPr>
      </p:sp>
      <p:sp>
        <p:nvSpPr>
          <p:cNvPr id="32" name="Shape 30"/>
          <p:cNvSpPr/>
          <p:nvPr/>
        </p:nvSpPr>
        <p:spPr>
          <a:xfrm>
            <a:off x="6486754" y="3743554"/>
            <a:ext cx="4401007" cy="114300"/>
          </a:xfrm>
          <a:prstGeom prst="roundRect">
            <a:avLst>
              <a:gd name="adj" fmla="val 400000"/>
            </a:avLst>
          </a:prstGeom>
          <a:solidFill>
            <a:srgbClr val="E5E7EB"/>
          </a:solidFill>
          <a:ln/>
        </p:spPr>
      </p:sp>
      <p:sp>
        <p:nvSpPr>
          <p:cNvPr id="33" name="Shape 31"/>
          <p:cNvSpPr/>
          <p:nvPr/>
        </p:nvSpPr>
        <p:spPr>
          <a:xfrm>
            <a:off x="6486754" y="2600554"/>
            <a:ext cx="3743554" cy="114300"/>
          </a:xfrm>
          <a:prstGeom prst="roundRect">
            <a:avLst>
              <a:gd name="adj" fmla="val 400000"/>
            </a:avLst>
          </a:prstGeom>
          <a:solidFill>
            <a:srgbClr val="3B82F6"/>
          </a:solidFill>
          <a:ln/>
        </p:spPr>
      </p:sp>
      <p:sp>
        <p:nvSpPr>
          <p:cNvPr id="34" name="Shape 32"/>
          <p:cNvSpPr/>
          <p:nvPr/>
        </p:nvSpPr>
        <p:spPr>
          <a:xfrm>
            <a:off x="6486754" y="3172054"/>
            <a:ext cx="3086100" cy="114300"/>
          </a:xfrm>
          <a:prstGeom prst="roundRect">
            <a:avLst>
              <a:gd name="adj" fmla="val 400000"/>
            </a:avLst>
          </a:prstGeom>
          <a:solidFill>
            <a:srgbClr val="3B82F6"/>
          </a:solidFill>
          <a:ln/>
        </p:spPr>
      </p:sp>
      <p:sp>
        <p:nvSpPr>
          <p:cNvPr id="35" name="Shape 33"/>
          <p:cNvSpPr/>
          <p:nvPr/>
        </p:nvSpPr>
        <p:spPr>
          <a:xfrm>
            <a:off x="6486754" y="3743554"/>
            <a:ext cx="3305556" cy="114300"/>
          </a:xfrm>
          <a:prstGeom prst="roundRect">
            <a:avLst>
              <a:gd name="adj" fmla="val 400000"/>
            </a:avLst>
          </a:prstGeom>
          <a:solidFill>
            <a:srgbClr val="3B82F6"/>
          </a:solidFill>
          <a:ln/>
        </p:spPr>
      </p:sp>
      <p:sp>
        <p:nvSpPr>
          <p:cNvPr id="36" name="Shape 34"/>
          <p:cNvSpPr/>
          <p:nvPr/>
        </p:nvSpPr>
        <p:spPr>
          <a:xfrm>
            <a:off x="6248095" y="4401007"/>
            <a:ext cx="4876495" cy="1962302"/>
          </a:xfrm>
          <a:prstGeom prst="roundRect">
            <a:avLst>
              <a:gd name="adj" fmla="val 1810"/>
            </a:avLst>
          </a:prstGeom>
          <a:solidFill>
            <a:srgbClr val="FFFFFF">
              <a:alpha val="80000"/>
            </a:srgbClr>
          </a:solidFill>
          <a:ln w="12700">
            <a:solidFill>
              <a:srgbClr val="E5E7EB"/>
            </a:solidFill>
            <a:prstDash val="solid"/>
          </a:ln>
        </p:spPr>
      </p:sp>
      <p:sp>
        <p:nvSpPr>
          <p:cNvPr id="37" name="Text 35"/>
          <p:cNvSpPr txBox="1"/>
          <p:nvPr/>
        </p:nvSpPr>
        <p:spPr>
          <a:xfrm>
            <a:off x="6486754" y="4657954"/>
            <a:ext cx="1858061" cy="228600"/>
          </a:xfrm>
          <a:prstGeom prst="rect">
            <a:avLst/>
          </a:prstGeom>
          <a:noFill/>
          <a:ln/>
        </p:spPr>
        <p:txBody>
          <a:bodyPr wrap="square" lIns="0" tIns="0" rIns="0" bIns="0" rtlCol="0" anchor="ctr"/>
          <a:lstStyle/>
          <a:p>
            <a:pPr algn="l" indent="0" marL="0">
              <a:buNone/>
            </a:pPr>
            <a:r>
              <a:rPr lang="en-US" sz="1500" b="1" dirty="0">
                <a:solidFill>
                  <a:srgbClr val="374151"/>
                </a:solidFill>
                <a:latin typeface="Inter" pitchFamily="34" charset="0"/>
                <a:ea typeface="Inter" pitchFamily="34" charset="-122"/>
                <a:cs typeface="Inter" pitchFamily="34" charset="-120"/>
              </a:rPr>
              <a:t>理想融资节奏时间轴</a:t>
            </a:r>
            <a:endParaRPr lang="en-US" sz="1500" dirty="0"/>
          </a:p>
        </p:txBody>
      </p:sp>
      <p:sp>
        <p:nvSpPr>
          <p:cNvPr id="38" name="Shape 36"/>
          <p:cNvSpPr/>
          <p:nvPr/>
        </p:nvSpPr>
        <p:spPr>
          <a:xfrm>
            <a:off x="6486754" y="5210251"/>
            <a:ext cx="152705" cy="152705"/>
          </a:xfrm>
          <a:prstGeom prst="roundRect">
            <a:avLst>
              <a:gd name="adj" fmla="val 598802"/>
            </a:avLst>
          </a:prstGeom>
          <a:solidFill>
            <a:srgbClr val="3B82F6"/>
          </a:solidFill>
          <a:ln/>
        </p:spPr>
      </p:sp>
      <p:sp>
        <p:nvSpPr>
          <p:cNvPr id="39" name="Text 37"/>
          <p:cNvSpPr txBox="1"/>
          <p:nvPr/>
        </p:nvSpPr>
        <p:spPr>
          <a:xfrm>
            <a:off x="6752844" y="5076749"/>
            <a:ext cx="2210105"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热门FOMO项目：6个月内完成</a:t>
            </a:r>
            <a:endParaRPr lang="en-US" sz="1200" dirty="0"/>
          </a:p>
        </p:txBody>
      </p:sp>
      <p:sp>
        <p:nvSpPr>
          <p:cNvPr id="40" name="Text 38"/>
          <p:cNvSpPr txBox="1"/>
          <p:nvPr/>
        </p:nvSpPr>
        <p:spPr>
          <a:xfrm>
            <a:off x="6752844" y="53336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投资人担心错过机会，多家机构竞争加速决策进程</a:t>
            </a:r>
            <a:endParaRPr lang="en-US" sz="1000" dirty="0"/>
          </a:p>
        </p:txBody>
      </p:sp>
      <p:sp>
        <p:nvSpPr>
          <p:cNvPr id="41" name="Text 39"/>
          <p:cNvSpPr txBox="1"/>
          <p:nvPr/>
        </p:nvSpPr>
        <p:spPr>
          <a:xfrm>
            <a:off x="6752844" y="5943600"/>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投资人会拖长交割时间观察更多数据，决策更加谨慎</a:t>
            </a:r>
            <a:endParaRPr lang="en-US" sz="1000" dirty="0"/>
          </a:p>
        </p:txBody>
      </p:sp>
      <p:sp>
        <p:nvSpPr>
          <p:cNvPr id="42" name="Shape 40"/>
          <p:cNvSpPr/>
          <p:nvPr/>
        </p:nvSpPr>
        <p:spPr>
          <a:xfrm>
            <a:off x="6486754" y="5820156"/>
            <a:ext cx="152705" cy="152705"/>
          </a:xfrm>
          <a:prstGeom prst="roundRect">
            <a:avLst>
              <a:gd name="adj" fmla="val 598802"/>
            </a:avLst>
          </a:prstGeom>
          <a:solidFill>
            <a:srgbClr val="10B981"/>
          </a:solidFill>
          <a:ln/>
        </p:spPr>
      </p:sp>
      <p:sp>
        <p:nvSpPr>
          <p:cNvPr id="43" name="Text 41"/>
          <p:cNvSpPr txBox="1"/>
          <p:nvPr/>
        </p:nvSpPr>
        <p:spPr>
          <a:xfrm>
            <a:off x="6752844" y="5686654"/>
            <a:ext cx="1591056"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其他项目：9个月以上</a:t>
            </a:r>
            <a:endParaRPr lang="en-US" sz="1200" dirty="0"/>
          </a:p>
        </p:txBody>
      </p:sp>
      <p:sp>
        <p:nvSpPr>
          <p:cNvPr id="44" name="Text 42"/>
          <p:cNvSpPr txBox="1"/>
          <p:nvPr/>
        </p:nvSpPr>
        <p:spPr>
          <a:xfrm>
            <a:off x="1238098" y="304495"/>
            <a:ext cx="5086807"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构建FOMO氛围与高效融资节奏</a:t>
            </a:r>
            <a:endParaRPr lang="en-US" sz="2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3" name="Text 0"/>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第五部分</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解析创业者融资过程中最核心的关切：估值定价、融资金额、币种选择、投资人筛选等决策要点</a:t>
            </a:r>
            <a:endParaRPr lang="en-US" sz="1500" dirty="0"/>
          </a:p>
        </p:txBody>
      </p:sp>
      <p:pic>
        <p:nvPicPr>
          <p:cNvPr id="6"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7" name="Text 3"/>
          <p:cNvSpPr txBox="1"/>
          <p:nvPr/>
        </p:nvSpPr>
        <p:spPr>
          <a:xfrm>
            <a:off x="5673852" y="2619756"/>
            <a:ext cx="1848002"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5</a:t>
            </a:r>
            <a:endParaRPr lang="en-US" sz="10500" dirty="0"/>
          </a:p>
        </p:txBody>
      </p:sp>
      <p:sp>
        <p:nvSpPr>
          <p:cNvPr id="8" name="Text 4"/>
          <p:cNvSpPr txBox="1"/>
          <p:nvPr/>
        </p:nvSpPr>
        <p:spPr>
          <a:xfrm>
            <a:off x="1067105" y="2800807"/>
            <a:ext cx="44677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融资方最关注的问题</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44" b="-44"/>
          <a:stretch/>
        </p:blipFill>
        <p:spPr>
          <a:xfrm>
            <a:off x="1067105" y="2457907"/>
            <a:ext cx="256946" cy="228600"/>
          </a:xfrm>
          <a:prstGeom prst="rect">
            <a:avLst/>
          </a:prstGeom>
        </p:spPr>
      </p:pic>
      <p:sp>
        <p:nvSpPr>
          <p:cNvPr id="3" name="Text 0"/>
          <p:cNvSpPr txBox="1"/>
          <p:nvPr/>
        </p:nvSpPr>
        <p:spPr>
          <a:xfrm>
            <a:off x="1476756"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第一部分</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458054"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深度解析Agentic AI市场规模、增长趋势、资本热度与投资人行为模式</a:t>
            </a:r>
            <a:endParaRPr lang="en-US" sz="1500" dirty="0"/>
          </a:p>
        </p:txBody>
      </p:sp>
      <p:pic>
        <p:nvPicPr>
          <p:cNvPr id="6"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7" name="Text 3"/>
          <p:cNvSpPr txBox="1"/>
          <p:nvPr/>
        </p:nvSpPr>
        <p:spPr>
          <a:xfrm>
            <a:off x="5801868" y="2619756"/>
            <a:ext cx="1591056"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1</a:t>
            </a:r>
            <a:endParaRPr lang="en-US" sz="10500" dirty="0"/>
          </a:p>
        </p:txBody>
      </p:sp>
      <p:sp>
        <p:nvSpPr>
          <p:cNvPr id="8" name="Text 4"/>
          <p:cNvSpPr txBox="1"/>
          <p:nvPr/>
        </p:nvSpPr>
        <p:spPr>
          <a:xfrm>
            <a:off x="1067105" y="2800807"/>
            <a:ext cx="30961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市场趋势洞察</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1067105" y="533095"/>
            <a:ext cx="10058400" cy="1371600"/>
          </a:xfrm>
          <a:prstGeom prst="roundRect">
            <a:avLst>
              <a:gd name="adj" fmla="val 3704"/>
            </a:avLst>
          </a:prstGeom>
          <a:solidFill>
            <a:srgbClr val="FFFFFF">
              <a:alpha val="90000"/>
            </a:srgbClr>
          </a:solidFill>
          <a:ln/>
        </p:spPr>
      </p:sp>
      <p:sp>
        <p:nvSpPr>
          <p:cNvPr id="3" name="Shape 1"/>
          <p:cNvSpPr/>
          <p:nvPr/>
        </p:nvSpPr>
        <p:spPr>
          <a:xfrm>
            <a:off x="1257300" y="1257300"/>
            <a:ext cx="666598" cy="38405"/>
          </a:xfrm>
          <a:prstGeom prst="rect">
            <a:avLst/>
          </a:prstGeom>
          <a:solidFill>
            <a:srgbClr val="2563EB"/>
          </a:solidFill>
          <a:ln/>
        </p:spPr>
      </p:sp>
      <p:sp>
        <p:nvSpPr>
          <p:cNvPr id="4" name="Text 2"/>
          <p:cNvSpPr txBox="1"/>
          <p:nvPr/>
        </p:nvSpPr>
        <p:spPr>
          <a:xfrm>
            <a:off x="1257300" y="1476756"/>
            <a:ext cx="7349033"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创业者、投资人常见估值方法，什么定价合理？估值涨跌的关键因素，市场热度vs基本面分析。</a:t>
            </a:r>
            <a:endParaRPr lang="en-US" sz="1300" dirty="0"/>
          </a:p>
        </p:txBody>
      </p:sp>
      <p:sp>
        <p:nvSpPr>
          <p:cNvPr id="5" name="Shape 3"/>
          <p:cNvSpPr/>
          <p:nvPr/>
        </p:nvSpPr>
        <p:spPr>
          <a:xfrm>
            <a:off x="1067105" y="2133295"/>
            <a:ext cx="4724705" cy="5219395"/>
          </a:xfrm>
          <a:prstGeom prst="roundRect">
            <a:avLst>
              <a:gd name="adj" fmla="val 312"/>
            </a:avLst>
          </a:prstGeom>
          <a:solidFill>
            <a:srgbClr val="FFFFFF">
              <a:alpha val="90000"/>
            </a:srgbClr>
          </a:solidFill>
          <a:ln/>
        </p:spPr>
      </p:sp>
      <p:sp>
        <p:nvSpPr>
          <p:cNvPr id="6" name="Shape 4"/>
          <p:cNvSpPr/>
          <p:nvPr/>
        </p:nvSpPr>
        <p:spPr>
          <a:xfrm>
            <a:off x="1067105" y="2133295"/>
            <a:ext cx="28346" cy="5219395"/>
          </a:xfrm>
          <a:prstGeom prst="rect">
            <a:avLst/>
          </a:prstGeom>
          <a:solidFill>
            <a:srgbClr val="2563EB"/>
          </a:solidFill>
          <a:ln/>
        </p:spPr>
      </p:sp>
      <p:sp>
        <p:nvSpPr>
          <p:cNvPr id="7" name="Text 5"/>
          <p:cNvSpPr txBox="1"/>
          <p:nvPr/>
        </p:nvSpPr>
        <p:spPr>
          <a:xfrm>
            <a:off x="1228954" y="2305202"/>
            <a:ext cx="2048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四大主要估值定价方法</a:t>
            </a:r>
            <a:endParaRPr lang="en-US" sz="1500" dirty="0"/>
          </a:p>
        </p:txBody>
      </p:sp>
      <p:sp>
        <p:nvSpPr>
          <p:cNvPr id="8" name="Shape 6"/>
          <p:cNvSpPr/>
          <p:nvPr/>
        </p:nvSpPr>
        <p:spPr>
          <a:xfrm>
            <a:off x="1228954" y="2628900"/>
            <a:ext cx="4410151" cy="1009498"/>
          </a:xfrm>
          <a:prstGeom prst="roundRect">
            <a:avLst>
              <a:gd name="adj" fmla="val 6836"/>
            </a:avLst>
          </a:prstGeom>
          <a:solidFill>
            <a:srgbClr val="EFF6FF">
              <a:alpha val="90000"/>
            </a:srgbClr>
          </a:solidFill>
          <a:ln w="12700">
            <a:solidFill>
              <a:srgbClr val="2563EB">
                <a:alpha val="20000"/>
              </a:srgbClr>
            </a:solidFill>
            <a:prstDash val="solid"/>
          </a:ln>
        </p:spPr>
      </p:sp>
      <p:sp>
        <p:nvSpPr>
          <p:cNvPr id="9" name="Shape 7"/>
          <p:cNvSpPr/>
          <p:nvPr/>
        </p:nvSpPr>
        <p:spPr>
          <a:xfrm>
            <a:off x="1228954" y="3771900"/>
            <a:ext cx="4410151" cy="1009498"/>
          </a:xfrm>
          <a:prstGeom prst="roundRect">
            <a:avLst>
              <a:gd name="adj" fmla="val 6836"/>
            </a:avLst>
          </a:prstGeom>
          <a:solidFill>
            <a:srgbClr val="EFF6FF">
              <a:alpha val="90000"/>
            </a:srgbClr>
          </a:solidFill>
          <a:ln w="12700">
            <a:solidFill>
              <a:srgbClr val="2563EB">
                <a:alpha val="20000"/>
              </a:srgbClr>
            </a:solidFill>
            <a:prstDash val="solid"/>
          </a:ln>
        </p:spPr>
      </p:sp>
      <p:sp>
        <p:nvSpPr>
          <p:cNvPr id="10" name="Shape 8"/>
          <p:cNvSpPr/>
          <p:nvPr/>
        </p:nvSpPr>
        <p:spPr>
          <a:xfrm>
            <a:off x="1228954" y="4914900"/>
            <a:ext cx="4410151" cy="1009498"/>
          </a:xfrm>
          <a:prstGeom prst="roundRect">
            <a:avLst>
              <a:gd name="adj" fmla="val 6836"/>
            </a:avLst>
          </a:prstGeom>
          <a:solidFill>
            <a:srgbClr val="EFF6FF">
              <a:alpha val="90000"/>
            </a:srgbClr>
          </a:solidFill>
          <a:ln w="12700">
            <a:solidFill>
              <a:srgbClr val="2563EB">
                <a:alpha val="20000"/>
              </a:srgbClr>
            </a:solidFill>
            <a:prstDash val="solid"/>
          </a:ln>
        </p:spPr>
      </p:sp>
      <p:sp>
        <p:nvSpPr>
          <p:cNvPr id="11" name="Shape 9"/>
          <p:cNvSpPr/>
          <p:nvPr/>
        </p:nvSpPr>
        <p:spPr>
          <a:xfrm>
            <a:off x="1228954" y="6057900"/>
            <a:ext cx="4410151" cy="1009498"/>
          </a:xfrm>
          <a:prstGeom prst="roundRect">
            <a:avLst>
              <a:gd name="adj" fmla="val 6836"/>
            </a:avLst>
          </a:prstGeom>
          <a:solidFill>
            <a:srgbClr val="EFF6FF">
              <a:alpha val="90000"/>
            </a:srgbClr>
          </a:solidFill>
          <a:ln w="12700">
            <a:solidFill>
              <a:srgbClr val="2563EB">
                <a:alpha val="20000"/>
              </a:srgbClr>
            </a:solidFill>
            <a:prstDash val="solid"/>
          </a:ln>
        </p:spPr>
      </p:sp>
      <p:sp>
        <p:nvSpPr>
          <p:cNvPr id="12" name="Text 10"/>
          <p:cNvSpPr txBox="1"/>
          <p:nvPr/>
        </p:nvSpPr>
        <p:spPr>
          <a:xfrm>
            <a:off x="1371600" y="2800807"/>
            <a:ext cx="2328977" cy="200254"/>
          </a:xfrm>
          <a:prstGeom prst="rect">
            <a:avLst/>
          </a:prstGeom>
          <a:noFill/>
          <a:ln/>
        </p:spPr>
        <p:txBody>
          <a:bodyPr wrap="square" lIns="0" tIns="0" rIns="0" bIns="0" rtlCol="0" anchor="ctr"/>
          <a:lstStyle/>
          <a:p>
            <a:pPr algn="l" indent="0" marL="0">
              <a:buNone/>
            </a:pPr>
            <a:r>
              <a:rPr lang="en-US" sz="1300" dirty="0">
                <a:solidFill>
                  <a:srgbClr val="1E40AF"/>
                </a:solidFill>
                <a:latin typeface="Inter" pitchFamily="34" charset="0"/>
                <a:ea typeface="Inter" pitchFamily="34" charset="-122"/>
                <a:cs typeface="Inter" pitchFamily="34" charset="-120"/>
              </a:rPr>
              <a:t>a. 投资金额×基金目标占比法</a:t>
            </a:r>
            <a:endParaRPr lang="en-US" sz="1300" dirty="0"/>
          </a:p>
        </p:txBody>
      </p:sp>
      <p:sp>
        <p:nvSpPr>
          <p:cNvPr id="13" name="Text 11"/>
          <p:cNvSpPr txBox="1"/>
          <p:nvPr/>
        </p:nvSpPr>
        <p:spPr>
          <a:xfrm>
            <a:off x="1371600" y="3943807"/>
            <a:ext cx="1595628" cy="200254"/>
          </a:xfrm>
          <a:prstGeom prst="rect">
            <a:avLst/>
          </a:prstGeom>
          <a:noFill/>
          <a:ln/>
        </p:spPr>
        <p:txBody>
          <a:bodyPr wrap="square" lIns="0" tIns="0" rIns="0" bIns="0" rtlCol="0" anchor="ctr"/>
          <a:lstStyle/>
          <a:p>
            <a:pPr algn="l" indent="0" marL="0">
              <a:buNone/>
            </a:pPr>
            <a:r>
              <a:rPr lang="en-US" sz="1300" dirty="0">
                <a:solidFill>
                  <a:srgbClr val="1E40AF"/>
                </a:solidFill>
                <a:latin typeface="Inter" pitchFamily="34" charset="0"/>
                <a:ea typeface="Inter" pitchFamily="34" charset="-122"/>
                <a:cs typeface="Inter" pitchFamily="34" charset="-120"/>
              </a:rPr>
              <a:t>b. ARR/收入倍数法</a:t>
            </a:r>
            <a:endParaRPr lang="en-US" sz="1300" dirty="0"/>
          </a:p>
        </p:txBody>
      </p:sp>
      <p:sp>
        <p:nvSpPr>
          <p:cNvPr id="14" name="Text 12"/>
          <p:cNvSpPr txBox="1"/>
          <p:nvPr/>
        </p:nvSpPr>
        <p:spPr>
          <a:xfrm>
            <a:off x="1371600" y="5086807"/>
            <a:ext cx="1528877" cy="200254"/>
          </a:xfrm>
          <a:prstGeom prst="rect">
            <a:avLst/>
          </a:prstGeom>
          <a:noFill/>
          <a:ln/>
        </p:spPr>
        <p:txBody>
          <a:bodyPr wrap="square" lIns="0" tIns="0" rIns="0" bIns="0" rtlCol="0" anchor="ctr"/>
          <a:lstStyle/>
          <a:p>
            <a:pPr algn="l" indent="0" marL="0">
              <a:buNone/>
            </a:pPr>
            <a:r>
              <a:rPr lang="en-US" sz="1300" dirty="0">
                <a:solidFill>
                  <a:srgbClr val="1E40AF"/>
                </a:solidFill>
                <a:latin typeface="Inter" pitchFamily="34" charset="0"/>
                <a:ea typeface="Inter" pitchFamily="34" charset="-122"/>
                <a:cs typeface="Inter" pitchFamily="34" charset="-120"/>
              </a:rPr>
              <a:t>c. 同行可比价格法</a:t>
            </a:r>
            <a:endParaRPr lang="en-US" sz="1300" dirty="0"/>
          </a:p>
        </p:txBody>
      </p:sp>
      <p:sp>
        <p:nvSpPr>
          <p:cNvPr id="15" name="Text 13"/>
          <p:cNvSpPr txBox="1"/>
          <p:nvPr/>
        </p:nvSpPr>
        <p:spPr>
          <a:xfrm>
            <a:off x="1371600" y="6229807"/>
            <a:ext cx="1881835" cy="200254"/>
          </a:xfrm>
          <a:prstGeom prst="rect">
            <a:avLst/>
          </a:prstGeom>
          <a:noFill/>
          <a:ln/>
        </p:spPr>
        <p:txBody>
          <a:bodyPr wrap="square" lIns="0" tIns="0" rIns="0" bIns="0" rtlCol="0" anchor="ctr"/>
          <a:lstStyle/>
          <a:p>
            <a:pPr algn="l" indent="0" marL="0">
              <a:buNone/>
            </a:pPr>
            <a:r>
              <a:rPr lang="en-US" sz="1300" dirty="0">
                <a:solidFill>
                  <a:srgbClr val="1E40AF"/>
                </a:solidFill>
                <a:latin typeface="Inter" pitchFamily="34" charset="0"/>
                <a:ea typeface="Inter" pitchFamily="34" charset="-122"/>
                <a:cs typeface="Inter" pitchFamily="34" charset="-120"/>
              </a:rPr>
              <a:t>d. 叠加机构FOMO程度</a:t>
            </a:r>
            <a:endParaRPr lang="en-US" sz="1300" dirty="0"/>
          </a:p>
        </p:txBody>
      </p:sp>
      <p:sp>
        <p:nvSpPr>
          <p:cNvPr id="16" name="Text 14"/>
          <p:cNvSpPr txBox="1"/>
          <p:nvPr/>
        </p:nvSpPr>
        <p:spPr>
          <a:xfrm>
            <a:off x="1371600" y="3057754"/>
            <a:ext cx="4124858"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特别适合早期没有meaningful商业化的项目，基金决定投资额并设定占比目标，估值随之确定，堵的是未来发展</a:t>
            </a:r>
            <a:endParaRPr lang="en-US" sz="1200" dirty="0"/>
          </a:p>
        </p:txBody>
      </p:sp>
      <p:sp>
        <p:nvSpPr>
          <p:cNvPr id="17" name="Text 15"/>
          <p:cNvSpPr txBox="1"/>
          <p:nvPr/>
        </p:nvSpPr>
        <p:spPr>
          <a:xfrm>
            <a:off x="1371600" y="4200754"/>
            <a:ext cx="4124858"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适用于有商业化进展的项目，估值=ARR或收入×行业倍数，市场有参考对象，确定性较高</a:t>
            </a:r>
            <a:endParaRPr lang="en-US" sz="1200" dirty="0"/>
          </a:p>
        </p:txBody>
      </p:sp>
      <p:sp>
        <p:nvSpPr>
          <p:cNvPr id="18" name="Text 16"/>
          <p:cNvSpPr txBox="1"/>
          <p:nvPr/>
        </p:nvSpPr>
        <p:spPr>
          <a:xfrm>
            <a:off x="1371600" y="5343754"/>
            <a:ext cx="4163263"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参考同赛道融资案例（如中国大模型项目），头部项目通常有溢价，同样堵未来，但有市场验证</a:t>
            </a:r>
            <a:endParaRPr lang="en-US" sz="1200" dirty="0"/>
          </a:p>
        </p:txBody>
      </p:sp>
      <p:sp>
        <p:nvSpPr>
          <p:cNvPr id="19" name="Text 17"/>
          <p:cNvSpPr txBox="1"/>
          <p:nvPr/>
        </p:nvSpPr>
        <p:spPr>
          <a:xfrm>
            <a:off x="1371600" y="6486754"/>
            <a:ext cx="4239158"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基于上述方法得出的基础估值，再根据投资机构对项目的热度和竞争态势，叠加FOMO溢价</a:t>
            </a:r>
            <a:endParaRPr lang="en-US" sz="1200" dirty="0"/>
          </a:p>
        </p:txBody>
      </p:sp>
      <p:sp>
        <p:nvSpPr>
          <p:cNvPr id="20" name="Shape 18"/>
          <p:cNvSpPr/>
          <p:nvPr/>
        </p:nvSpPr>
        <p:spPr>
          <a:xfrm>
            <a:off x="6248095" y="2133295"/>
            <a:ext cx="4876495" cy="1923898"/>
          </a:xfrm>
          <a:prstGeom prst="roundRect">
            <a:avLst>
              <a:gd name="adj" fmla="val 1882"/>
            </a:avLst>
          </a:prstGeom>
          <a:solidFill>
            <a:srgbClr val="FFFBEB">
              <a:alpha val="95000"/>
            </a:srgbClr>
          </a:solidFill>
          <a:ln w="12700">
            <a:solidFill>
              <a:srgbClr val="FEF3C7"/>
            </a:solidFill>
            <a:prstDash val="solid"/>
          </a:ln>
        </p:spPr>
      </p:sp>
      <p:pic>
        <p:nvPicPr>
          <p:cNvPr id="21" name="Image 0" descr="preencoded.png">    </p:cNvPr>
          <p:cNvPicPr>
            <a:picLocks noChangeAspect="1"/>
          </p:cNvPicPr>
          <p:nvPr/>
        </p:nvPicPr>
        <p:blipFill>
          <a:blip r:embed="rId1"/>
          <a:srcRect l="-80" r="-80" t="0" b="0"/>
          <a:stretch/>
        </p:blipFill>
        <p:spPr>
          <a:xfrm>
            <a:off x="6448349" y="2352751"/>
            <a:ext cx="286207" cy="228600"/>
          </a:xfrm>
          <a:prstGeom prst="rect">
            <a:avLst/>
          </a:prstGeom>
        </p:spPr>
      </p:pic>
      <p:sp>
        <p:nvSpPr>
          <p:cNvPr id="22" name="Text 19"/>
          <p:cNvSpPr txBox="1"/>
          <p:nvPr/>
        </p:nvSpPr>
        <p:spPr>
          <a:xfrm>
            <a:off x="6848856" y="2352751"/>
            <a:ext cx="1666951" cy="228600"/>
          </a:xfrm>
          <a:prstGeom prst="rect">
            <a:avLst/>
          </a:prstGeom>
          <a:noFill/>
          <a:ln/>
        </p:spPr>
        <p:txBody>
          <a:bodyPr wrap="square" lIns="0" tIns="0" rIns="0" bIns="0" rtlCol="0" anchor="ctr"/>
          <a:lstStyle/>
          <a:p>
            <a:pPr algn="l" indent="0" marL="0">
              <a:buNone/>
            </a:pPr>
            <a:r>
              <a:rPr lang="en-US" sz="1500" b="1" dirty="0">
                <a:solidFill>
                  <a:srgbClr val="B45309"/>
                </a:solidFill>
                <a:latin typeface="Inter" pitchFamily="34" charset="0"/>
                <a:ea typeface="Inter" pitchFamily="34" charset="-122"/>
                <a:cs typeface="Inter" pitchFamily="34" charset="-120"/>
              </a:rPr>
              <a:t>估值策略应用场景</a:t>
            </a:r>
            <a:endParaRPr lang="en-US" sz="1500" dirty="0"/>
          </a:p>
        </p:txBody>
      </p:sp>
      <p:sp>
        <p:nvSpPr>
          <p:cNvPr id="23" name="Text 20"/>
          <p:cNvSpPr txBox="1"/>
          <p:nvPr/>
        </p:nvSpPr>
        <p:spPr>
          <a:xfrm>
            <a:off x="6676949" y="2734056"/>
            <a:ext cx="40672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种子/天使轮：主要采用方法a，基金决定投资额和目标占比</a:t>
            </a:r>
            <a:endParaRPr lang="en-US" sz="1200" dirty="0"/>
          </a:p>
        </p:txBody>
      </p:sp>
      <p:sp>
        <p:nvSpPr>
          <p:cNvPr id="24" name="Text 21"/>
          <p:cNvSpPr txBox="1"/>
          <p:nvPr/>
        </p:nvSpPr>
        <p:spPr>
          <a:xfrm>
            <a:off x="6676949" y="3038551"/>
            <a:ext cx="40672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Pre-A/A轮：结合方法a和c，参考同行案例并考虑基金需求</a:t>
            </a:r>
            <a:endParaRPr lang="en-US" sz="1200" dirty="0"/>
          </a:p>
        </p:txBody>
      </p:sp>
      <p:sp>
        <p:nvSpPr>
          <p:cNvPr id="25" name="Text 22"/>
          <p:cNvSpPr txBox="1"/>
          <p:nvPr/>
        </p:nvSpPr>
        <p:spPr>
          <a:xfrm>
            <a:off x="6676949" y="3343046"/>
            <a:ext cx="37536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B轮及以后：主要采用方法b和c，收入倍数和行业对标</a:t>
            </a:r>
            <a:endParaRPr lang="en-US" sz="1200" dirty="0"/>
          </a:p>
        </p:txBody>
      </p:sp>
      <p:sp>
        <p:nvSpPr>
          <p:cNvPr id="26" name="Text 23"/>
          <p:cNvSpPr txBox="1"/>
          <p:nvPr/>
        </p:nvSpPr>
        <p:spPr>
          <a:xfrm>
            <a:off x="6676949" y="3648456"/>
            <a:ext cx="3629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热门赛道：四种方法综合使用，FOMO因素影响更大</a:t>
            </a:r>
            <a:endParaRPr lang="en-US" sz="1200" dirty="0"/>
          </a:p>
        </p:txBody>
      </p:sp>
      <p:sp>
        <p:nvSpPr>
          <p:cNvPr id="27" name="Shape 24"/>
          <p:cNvSpPr/>
          <p:nvPr/>
        </p:nvSpPr>
        <p:spPr>
          <a:xfrm>
            <a:off x="6248095" y="4248302"/>
            <a:ext cx="4876495" cy="2305202"/>
          </a:xfrm>
          <a:prstGeom prst="roundRect">
            <a:avLst>
              <a:gd name="adj" fmla="val 1311"/>
            </a:avLst>
          </a:prstGeom>
          <a:solidFill>
            <a:srgbClr val="EFF6FF">
              <a:alpha val="95000"/>
            </a:srgbClr>
          </a:solidFill>
          <a:ln w="12700">
            <a:solidFill>
              <a:srgbClr val="DBEAFE"/>
            </a:solidFill>
            <a:prstDash val="solid"/>
          </a:ln>
        </p:spPr>
      </p:sp>
      <p:pic>
        <p:nvPicPr>
          <p:cNvPr id="28" name="Image 1" descr="preencoded.png">    </p:cNvPr>
          <p:cNvPicPr>
            <a:picLocks noChangeAspect="1"/>
          </p:cNvPicPr>
          <p:nvPr/>
        </p:nvPicPr>
        <p:blipFill>
          <a:blip r:embed="rId2"/>
          <a:srcRect l="-57" r="-57" t="0" b="0"/>
          <a:stretch/>
        </p:blipFill>
        <p:spPr>
          <a:xfrm>
            <a:off x="6448349" y="4466844"/>
            <a:ext cx="200254" cy="228600"/>
          </a:xfrm>
          <a:prstGeom prst="rect">
            <a:avLst/>
          </a:prstGeom>
        </p:spPr>
      </p:pic>
      <p:sp>
        <p:nvSpPr>
          <p:cNvPr id="29" name="Text 25"/>
          <p:cNvSpPr txBox="1"/>
          <p:nvPr/>
        </p:nvSpPr>
        <p:spPr>
          <a:xfrm>
            <a:off x="6762902" y="4466844"/>
            <a:ext cx="1867205" cy="228600"/>
          </a:xfrm>
          <a:prstGeom prst="rect">
            <a:avLst/>
          </a:prstGeom>
          <a:noFill/>
          <a:ln/>
        </p:spPr>
        <p:txBody>
          <a:bodyPr wrap="square" lIns="0" tIns="0" rIns="0" bIns="0" rtlCol="0" anchor="ctr"/>
          <a:lstStyle/>
          <a:p>
            <a:pPr algn="l" indent="0" marL="0">
              <a:buNone/>
            </a:pPr>
            <a:r>
              <a:rPr lang="en-US" sz="1500" b="1" dirty="0">
                <a:solidFill>
                  <a:srgbClr val="1D4ED8"/>
                </a:solidFill>
                <a:latin typeface="Inter" pitchFamily="34" charset="0"/>
                <a:ea typeface="Inter" pitchFamily="34" charset="-122"/>
                <a:cs typeface="Inter" pitchFamily="34" charset="-120"/>
              </a:rPr>
              <a:t>FOMO溢价程度估算</a:t>
            </a:r>
            <a:endParaRPr lang="en-US" sz="1500" dirty="0"/>
          </a:p>
        </p:txBody>
      </p:sp>
      <p:sp>
        <p:nvSpPr>
          <p:cNvPr id="30" name="Text 26"/>
          <p:cNvSpPr txBox="1"/>
          <p:nvPr/>
        </p:nvSpPr>
        <p:spPr>
          <a:xfrm>
            <a:off x="6448349" y="4839005"/>
            <a:ext cx="5001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无热度</a:t>
            </a:r>
            <a:endParaRPr lang="en-US" sz="1000" dirty="0"/>
          </a:p>
        </p:txBody>
      </p:sp>
      <p:sp>
        <p:nvSpPr>
          <p:cNvPr id="31" name="Text 27"/>
          <p:cNvSpPr txBox="1"/>
          <p:nvPr/>
        </p:nvSpPr>
        <p:spPr>
          <a:xfrm>
            <a:off x="10392156" y="4839005"/>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极高热度</a:t>
            </a:r>
            <a:endParaRPr lang="en-US" sz="1000" dirty="0"/>
          </a:p>
        </p:txBody>
      </p:sp>
      <p:sp>
        <p:nvSpPr>
          <p:cNvPr id="32" name="Shape 28"/>
          <p:cNvSpPr/>
          <p:nvPr/>
        </p:nvSpPr>
        <p:spPr>
          <a:xfrm>
            <a:off x="6448349" y="5095951"/>
            <a:ext cx="4476902" cy="114300"/>
          </a:xfrm>
          <a:prstGeom prst="roundRect">
            <a:avLst>
              <a:gd name="adj" fmla="val 800000"/>
            </a:avLst>
          </a:prstGeom>
          <a:solidFill>
            <a:srgbClr val="E5E7EB"/>
          </a:solidFill>
          <a:ln/>
        </p:spPr>
      </p:sp>
      <p:sp>
        <p:nvSpPr>
          <p:cNvPr id="33" name="Shape 29"/>
          <p:cNvSpPr/>
          <p:nvPr/>
        </p:nvSpPr>
        <p:spPr>
          <a:xfrm>
            <a:off x="6448349" y="5095951"/>
            <a:ext cx="3362249" cy="114300"/>
          </a:xfrm>
          <a:prstGeom prst="roundRect">
            <a:avLst>
              <a:gd name="adj" fmla="val 800000"/>
            </a:avLst>
          </a:prstGeom>
          <a:solidFill>
            <a:srgbClr val="3B82F6"/>
          </a:solidFill>
          <a:ln/>
        </p:spPr>
      </p:sp>
      <p:sp>
        <p:nvSpPr>
          <p:cNvPr id="34" name="Text 30"/>
          <p:cNvSpPr txBox="1"/>
          <p:nvPr/>
        </p:nvSpPr>
        <p:spPr>
          <a:xfrm>
            <a:off x="6448349" y="5333695"/>
            <a:ext cx="3191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0%</a:t>
            </a:r>
            <a:endParaRPr lang="en-US" sz="1000" dirty="0"/>
          </a:p>
        </p:txBody>
      </p:sp>
      <p:sp>
        <p:nvSpPr>
          <p:cNvPr id="35" name="Text 31"/>
          <p:cNvSpPr txBox="1"/>
          <p:nvPr/>
        </p:nvSpPr>
        <p:spPr>
          <a:xfrm>
            <a:off x="7401154" y="5333695"/>
            <a:ext cx="3959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25%</a:t>
            </a:r>
            <a:endParaRPr lang="en-US" sz="1000" dirty="0"/>
          </a:p>
        </p:txBody>
      </p:sp>
      <p:sp>
        <p:nvSpPr>
          <p:cNvPr id="36" name="Text 32"/>
          <p:cNvSpPr txBox="1"/>
          <p:nvPr/>
        </p:nvSpPr>
        <p:spPr>
          <a:xfrm>
            <a:off x="8429854" y="5333695"/>
            <a:ext cx="3959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50%</a:t>
            </a:r>
            <a:endParaRPr lang="en-US" sz="1000" dirty="0"/>
          </a:p>
        </p:txBody>
      </p:sp>
      <p:sp>
        <p:nvSpPr>
          <p:cNvPr id="37" name="Text 33"/>
          <p:cNvSpPr txBox="1"/>
          <p:nvPr/>
        </p:nvSpPr>
        <p:spPr>
          <a:xfrm>
            <a:off x="9461297" y="5333695"/>
            <a:ext cx="3858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75%</a:t>
            </a:r>
            <a:endParaRPr lang="en-US" sz="1000" dirty="0"/>
          </a:p>
        </p:txBody>
      </p:sp>
      <p:sp>
        <p:nvSpPr>
          <p:cNvPr id="38" name="Text 34"/>
          <p:cNvSpPr txBox="1"/>
          <p:nvPr/>
        </p:nvSpPr>
        <p:spPr>
          <a:xfrm>
            <a:off x="10483596" y="5333695"/>
            <a:ext cx="5477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100%+</a:t>
            </a:r>
            <a:endParaRPr lang="en-US" sz="1000" dirty="0"/>
          </a:p>
        </p:txBody>
      </p:sp>
      <p:sp>
        <p:nvSpPr>
          <p:cNvPr id="39" name="Text 35"/>
          <p:cNvSpPr txBox="1"/>
          <p:nvPr/>
        </p:nvSpPr>
        <p:spPr>
          <a:xfrm>
            <a:off x="6448349" y="5686654"/>
            <a:ext cx="4591202" cy="6483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当前Agentic AI市场中，头部项目可获得的FOMO溢价在50-100%区间，即基础估值上叠加0.5-1倍估值。明星团队、顶级机构领投可进一步提升FOMO溢价。</a:t>
            </a:r>
            <a:endParaRPr lang="en-US" sz="1200" dirty="0"/>
          </a:p>
        </p:txBody>
      </p:sp>
      <p:sp>
        <p:nvSpPr>
          <p:cNvPr id="40" name="Shape 36"/>
          <p:cNvSpPr/>
          <p:nvPr/>
        </p:nvSpPr>
        <p:spPr>
          <a:xfrm>
            <a:off x="1067105" y="7505395"/>
            <a:ext cx="10058400" cy="533095"/>
          </a:xfrm>
          <a:prstGeom prst="roundRect">
            <a:avLst>
              <a:gd name="adj" fmla="val 24504"/>
            </a:avLst>
          </a:prstGeom>
          <a:solidFill>
            <a:srgbClr val="FFFFFF">
              <a:alpha val="90000"/>
            </a:srgbClr>
          </a:solidFill>
          <a:ln/>
        </p:spPr>
      </p:sp>
      <p:pic>
        <p:nvPicPr>
          <p:cNvPr id="41" name="Image 2" descr="preencoded.png">    </p:cNvPr>
          <p:cNvPicPr>
            <a:picLocks noChangeAspect="1"/>
          </p:cNvPicPr>
          <p:nvPr/>
        </p:nvPicPr>
        <p:blipFill>
          <a:blip r:embed="rId3"/>
          <a:srcRect l="0" r="0" t="0" b="0"/>
          <a:stretch/>
        </p:blipFill>
        <p:spPr>
          <a:xfrm>
            <a:off x="1218895" y="7686446"/>
            <a:ext cx="171907" cy="171907"/>
          </a:xfrm>
          <a:prstGeom prst="rect">
            <a:avLst/>
          </a:prstGeom>
        </p:spPr>
      </p:pic>
      <p:sp>
        <p:nvSpPr>
          <p:cNvPr id="42" name="Text 37"/>
          <p:cNvSpPr txBox="1"/>
          <p:nvPr/>
        </p:nvSpPr>
        <p:spPr>
          <a:xfrm>
            <a:off x="1466698" y="7677302"/>
            <a:ext cx="85066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创业者视角：关注基础估值合理性，同时利用多轮投资人竞争，通过叠加FOMO因素提升估值，但避免过高估值带来下轮压力</a:t>
            </a:r>
            <a:endParaRPr lang="en-US" sz="1200" dirty="0"/>
          </a:p>
        </p:txBody>
      </p:sp>
      <p:sp>
        <p:nvSpPr>
          <p:cNvPr id="43" name="Text 38"/>
          <p:cNvSpPr txBox="1"/>
          <p:nvPr/>
        </p:nvSpPr>
        <p:spPr>
          <a:xfrm>
            <a:off x="1257300" y="705002"/>
            <a:ext cx="33531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公司估值与定价策略</a:t>
            </a:r>
            <a:endParaRPr lang="en-US" sz="2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1067105" y="1104595"/>
            <a:ext cx="571500" cy="28346"/>
          </a:xfrm>
          <a:prstGeom prst="rect">
            <a:avLst/>
          </a:prstGeom>
          <a:solidFill>
            <a:srgbClr val="2563EB"/>
          </a:solidFill>
          <a:ln/>
        </p:spPr>
      </p:sp>
      <p:sp>
        <p:nvSpPr>
          <p:cNvPr id="3" name="Text 1"/>
          <p:cNvSpPr txBox="1"/>
          <p:nvPr/>
        </p:nvSpPr>
        <p:spPr>
          <a:xfrm>
            <a:off x="1067105" y="1304849"/>
            <a:ext cx="42391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融资多少钱？如何选择币种？判断融资金额和币种的实操策略</a:t>
            </a:r>
            <a:endParaRPr lang="en-US" sz="1200" dirty="0"/>
          </a:p>
        </p:txBody>
      </p:sp>
      <p:sp>
        <p:nvSpPr>
          <p:cNvPr id="4" name="Shape 2"/>
          <p:cNvSpPr/>
          <p:nvPr/>
        </p:nvSpPr>
        <p:spPr>
          <a:xfrm>
            <a:off x="1067105" y="1666951"/>
            <a:ext cx="4934102" cy="1276502"/>
          </a:xfrm>
          <a:prstGeom prst="roundRect">
            <a:avLst>
              <a:gd name="adj" fmla="val 3207"/>
            </a:avLst>
          </a:prstGeom>
          <a:solidFill>
            <a:srgbClr val="FFFFFF">
              <a:alpha val="75000"/>
            </a:srgbClr>
          </a:solidFill>
          <a:ln w="12700">
            <a:solidFill>
              <a:srgbClr val="E5E7EB"/>
            </a:solidFill>
            <a:prstDash val="solid"/>
          </a:ln>
          <a:effectLst>
            <a:outerShdw sx="100000" sy="100000" kx="0" ky="0" algn="bl" rotWithShape="0" blurRad="25400" dist="12700" dir="5400000">
              <a:srgbClr val="000000">
                <a:alpha val="5000"/>
              </a:srgbClr>
            </a:outerShdw>
          </a:effectLst>
        </p:spPr>
      </p:sp>
      <p:pic>
        <p:nvPicPr>
          <p:cNvPr id="5" name="Image 0" descr="preencoded.png">    </p:cNvPr>
          <p:cNvPicPr>
            <a:picLocks noChangeAspect="1"/>
          </p:cNvPicPr>
          <p:nvPr/>
        </p:nvPicPr>
        <p:blipFill>
          <a:blip r:embed="rId1"/>
          <a:srcRect l="0" r="0" t="-100" b="-100"/>
          <a:stretch/>
        </p:blipFill>
        <p:spPr>
          <a:xfrm>
            <a:off x="1171346" y="1809598"/>
            <a:ext cx="114300" cy="152705"/>
          </a:xfrm>
          <a:prstGeom prst="rect">
            <a:avLst/>
          </a:prstGeom>
        </p:spPr>
      </p:pic>
      <p:sp>
        <p:nvSpPr>
          <p:cNvPr id="6" name="Shape 3"/>
          <p:cNvSpPr/>
          <p:nvPr/>
        </p:nvSpPr>
        <p:spPr>
          <a:xfrm>
            <a:off x="6191402" y="1666951"/>
            <a:ext cx="4934102" cy="1276502"/>
          </a:xfrm>
          <a:prstGeom prst="roundRect">
            <a:avLst>
              <a:gd name="adj" fmla="val 3207"/>
            </a:avLst>
          </a:prstGeom>
          <a:solidFill>
            <a:srgbClr val="FFFFFF">
              <a:alpha val="7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7" name="Text 4"/>
          <p:cNvSpPr txBox="1"/>
          <p:nvPr/>
        </p:nvSpPr>
        <p:spPr>
          <a:xfrm>
            <a:off x="1362456" y="1790395"/>
            <a:ext cx="21058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融资金额判断方法一：按预算</a:t>
            </a:r>
            <a:endParaRPr lang="en-US" sz="1200" dirty="0"/>
          </a:p>
        </p:txBody>
      </p:sp>
      <p:sp>
        <p:nvSpPr>
          <p:cNvPr id="8" name="Text 5"/>
          <p:cNvSpPr txBox="1"/>
          <p:nvPr/>
        </p:nvSpPr>
        <p:spPr>
          <a:xfrm>
            <a:off x="6486754" y="1790395"/>
            <a:ext cx="27148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融资金额判断方法二：按估值出让比例</a:t>
            </a:r>
            <a:endParaRPr lang="en-US" sz="1200" dirty="0"/>
          </a:p>
        </p:txBody>
      </p:sp>
      <p:sp>
        <p:nvSpPr>
          <p:cNvPr id="9" name="Text 6"/>
          <p:cNvSpPr txBox="1"/>
          <p:nvPr/>
        </p:nvSpPr>
        <p:spPr>
          <a:xfrm>
            <a:off x="1362456" y="2085746"/>
            <a:ext cx="2233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早期项目首选：尚无明确商业化指标</a:t>
            </a:r>
            <a:endParaRPr lang="en-US" sz="1000" dirty="0"/>
          </a:p>
        </p:txBody>
      </p:sp>
      <p:sp>
        <p:nvSpPr>
          <p:cNvPr id="10" name="Text 7"/>
          <p:cNvSpPr txBox="1"/>
          <p:nvPr/>
        </p:nvSpPr>
        <p:spPr>
          <a:xfrm>
            <a:off x="1362456" y="2276856"/>
            <a:ext cx="2177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覆盖周期：一般12-18个月运营成本</a:t>
            </a:r>
            <a:endParaRPr lang="en-US" sz="1000" dirty="0"/>
          </a:p>
        </p:txBody>
      </p:sp>
      <p:sp>
        <p:nvSpPr>
          <p:cNvPr id="11" name="Text 8"/>
          <p:cNvSpPr txBox="1"/>
          <p:nvPr/>
        </p:nvSpPr>
        <p:spPr>
          <a:xfrm>
            <a:off x="1362456" y="2467051"/>
            <a:ext cx="23582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预留25%-30%缓冲资金应对不确定性</a:t>
            </a:r>
            <a:endParaRPr lang="en-US" sz="1000" dirty="0"/>
          </a:p>
        </p:txBody>
      </p:sp>
      <p:sp>
        <p:nvSpPr>
          <p:cNvPr id="12" name="Text 9"/>
          <p:cNvSpPr txBox="1"/>
          <p:nvPr/>
        </p:nvSpPr>
        <p:spPr>
          <a:xfrm>
            <a:off x="1362456" y="2657246"/>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基于里程碑达成设定所需资金量</a:t>
            </a:r>
            <a:endParaRPr lang="en-US" sz="1000" dirty="0"/>
          </a:p>
        </p:txBody>
      </p:sp>
      <p:pic>
        <p:nvPicPr>
          <p:cNvPr id="13" name="Image 1" descr="preencoded.png">    </p:cNvPr>
          <p:cNvPicPr>
            <a:picLocks noChangeAspect="1"/>
          </p:cNvPicPr>
          <p:nvPr/>
        </p:nvPicPr>
        <p:blipFill>
          <a:blip r:embed="rId2"/>
          <a:srcRect l="0" r="0" t="-100" b="-100"/>
          <a:stretch/>
        </p:blipFill>
        <p:spPr>
          <a:xfrm>
            <a:off x="6295644" y="1809598"/>
            <a:ext cx="114300" cy="152705"/>
          </a:xfrm>
          <a:prstGeom prst="rect">
            <a:avLst/>
          </a:prstGeom>
        </p:spPr>
      </p:pic>
      <p:sp>
        <p:nvSpPr>
          <p:cNvPr id="14" name="Text 10"/>
          <p:cNvSpPr txBox="1"/>
          <p:nvPr/>
        </p:nvSpPr>
        <p:spPr>
          <a:xfrm>
            <a:off x="6486754" y="2085746"/>
            <a:ext cx="25484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基金目标占比法：投资额÷目标占比=估值</a:t>
            </a:r>
            <a:endParaRPr lang="en-US" sz="1000" dirty="0"/>
          </a:p>
        </p:txBody>
      </p:sp>
      <p:sp>
        <p:nvSpPr>
          <p:cNvPr id="15" name="Text 11"/>
          <p:cNvSpPr txBox="1"/>
          <p:nvPr/>
        </p:nvSpPr>
        <p:spPr>
          <a:xfrm>
            <a:off x="6486754" y="2276856"/>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轮次标准：种子轮15-25%，A轮10-20%</a:t>
            </a:r>
            <a:endParaRPr lang="en-US" sz="1000" dirty="0"/>
          </a:p>
        </p:txBody>
      </p:sp>
      <p:sp>
        <p:nvSpPr>
          <p:cNvPr id="16" name="Text 12"/>
          <p:cNvSpPr txBox="1"/>
          <p:nvPr/>
        </p:nvSpPr>
        <p:spPr>
          <a:xfrm>
            <a:off x="6486754" y="2467051"/>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避免过度稀释创始团队股权</a:t>
            </a:r>
            <a:endParaRPr lang="en-US" sz="1000" dirty="0"/>
          </a:p>
        </p:txBody>
      </p:sp>
      <p:sp>
        <p:nvSpPr>
          <p:cNvPr id="17" name="Text 13"/>
          <p:cNvSpPr txBox="1"/>
          <p:nvPr/>
        </p:nvSpPr>
        <p:spPr>
          <a:xfrm>
            <a:off x="6486754" y="2657246"/>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参考同行对标公司出让比例</a:t>
            </a:r>
            <a:endParaRPr lang="en-US" sz="1000" dirty="0"/>
          </a:p>
        </p:txBody>
      </p:sp>
      <p:sp>
        <p:nvSpPr>
          <p:cNvPr id="18" name="Shape 14"/>
          <p:cNvSpPr/>
          <p:nvPr/>
        </p:nvSpPr>
        <p:spPr>
          <a:xfrm>
            <a:off x="1067105" y="5419649"/>
            <a:ext cx="3228746" cy="1067105"/>
          </a:xfrm>
          <a:prstGeom prst="roundRect">
            <a:avLst>
              <a:gd name="adj" fmla="val 4591"/>
            </a:avLst>
          </a:prstGeom>
          <a:solidFill>
            <a:srgbClr val="FFFFFF">
              <a:alpha val="75000"/>
            </a:srgbClr>
          </a:solidFill>
          <a:ln/>
        </p:spPr>
      </p:sp>
      <p:sp>
        <p:nvSpPr>
          <p:cNvPr id="19" name="Shape 15"/>
          <p:cNvSpPr/>
          <p:nvPr/>
        </p:nvSpPr>
        <p:spPr>
          <a:xfrm>
            <a:off x="1067105" y="5419649"/>
            <a:ext cx="28346" cy="1067105"/>
          </a:xfrm>
          <a:prstGeom prst="rect">
            <a:avLst/>
          </a:prstGeom>
          <a:solidFill>
            <a:srgbClr val="2563EB"/>
          </a:solidFill>
          <a:ln/>
        </p:spPr>
      </p:sp>
      <p:pic>
        <p:nvPicPr>
          <p:cNvPr id="20" name="Image 2" descr="preencoded.png">    </p:cNvPr>
          <p:cNvPicPr>
            <a:picLocks noChangeAspect="1"/>
          </p:cNvPicPr>
          <p:nvPr/>
        </p:nvPicPr>
        <p:blipFill>
          <a:blip r:embed="rId3"/>
          <a:srcRect l="0" r="0" t="-180" b="-180"/>
          <a:stretch/>
        </p:blipFill>
        <p:spPr>
          <a:xfrm>
            <a:off x="1209751" y="5572354"/>
            <a:ext cx="95098" cy="152705"/>
          </a:xfrm>
          <a:prstGeom prst="rect">
            <a:avLst/>
          </a:prstGeom>
        </p:spPr>
      </p:pic>
      <p:sp>
        <p:nvSpPr>
          <p:cNvPr id="21" name="Shape 16"/>
          <p:cNvSpPr/>
          <p:nvPr/>
        </p:nvSpPr>
        <p:spPr>
          <a:xfrm>
            <a:off x="4483303" y="5419649"/>
            <a:ext cx="3228746" cy="1067105"/>
          </a:xfrm>
          <a:prstGeom prst="roundRect">
            <a:avLst>
              <a:gd name="adj" fmla="val 4591"/>
            </a:avLst>
          </a:prstGeom>
          <a:solidFill>
            <a:srgbClr val="FFFFFF">
              <a:alpha val="75000"/>
            </a:srgbClr>
          </a:solidFill>
          <a:ln/>
        </p:spPr>
      </p:sp>
      <p:sp>
        <p:nvSpPr>
          <p:cNvPr id="22" name="Shape 17"/>
          <p:cNvSpPr/>
          <p:nvPr/>
        </p:nvSpPr>
        <p:spPr>
          <a:xfrm>
            <a:off x="4483303" y="5419649"/>
            <a:ext cx="28346" cy="1067105"/>
          </a:xfrm>
          <a:prstGeom prst="rect">
            <a:avLst/>
          </a:prstGeom>
          <a:solidFill>
            <a:srgbClr val="2563EB"/>
          </a:solidFill>
          <a:ln/>
        </p:spPr>
      </p:sp>
      <p:sp>
        <p:nvSpPr>
          <p:cNvPr id="23" name="Shape 18"/>
          <p:cNvSpPr/>
          <p:nvPr/>
        </p:nvSpPr>
        <p:spPr>
          <a:xfrm>
            <a:off x="7899502" y="5419649"/>
            <a:ext cx="3228746" cy="1067105"/>
          </a:xfrm>
          <a:prstGeom prst="roundRect">
            <a:avLst>
              <a:gd name="adj" fmla="val 4591"/>
            </a:avLst>
          </a:prstGeom>
          <a:solidFill>
            <a:srgbClr val="FFFFFF">
              <a:alpha val="75000"/>
            </a:srgbClr>
          </a:solidFill>
          <a:ln/>
        </p:spPr>
      </p:sp>
      <p:sp>
        <p:nvSpPr>
          <p:cNvPr id="24" name="Shape 19"/>
          <p:cNvSpPr/>
          <p:nvPr/>
        </p:nvSpPr>
        <p:spPr>
          <a:xfrm>
            <a:off x="7899502" y="5419649"/>
            <a:ext cx="28346" cy="1067105"/>
          </a:xfrm>
          <a:prstGeom prst="rect">
            <a:avLst/>
          </a:prstGeom>
          <a:solidFill>
            <a:srgbClr val="2563EB"/>
          </a:solidFill>
          <a:ln/>
        </p:spPr>
      </p:sp>
      <p:sp>
        <p:nvSpPr>
          <p:cNvPr id="25" name="Text 20"/>
          <p:cNvSpPr txBox="1"/>
          <p:nvPr/>
        </p:nvSpPr>
        <p:spPr>
          <a:xfrm>
            <a:off x="1380744" y="5553151"/>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美元基金</a:t>
            </a:r>
            <a:endParaRPr lang="en-US" sz="1200" dirty="0"/>
          </a:p>
        </p:txBody>
      </p:sp>
      <p:sp>
        <p:nvSpPr>
          <p:cNvPr id="26" name="Text 21"/>
          <p:cNvSpPr txBox="1"/>
          <p:nvPr/>
        </p:nvSpPr>
        <p:spPr>
          <a:xfrm>
            <a:off x="1399946" y="5810098"/>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AI应用海外市场</a:t>
            </a:r>
            <a:endParaRPr lang="en-US" sz="1000" dirty="0"/>
          </a:p>
        </p:txBody>
      </p:sp>
      <p:sp>
        <p:nvSpPr>
          <p:cNvPr id="27" name="Text 22"/>
          <p:cNvSpPr txBox="1"/>
          <p:nvPr/>
        </p:nvSpPr>
        <p:spPr>
          <a:xfrm>
            <a:off x="1399946" y="6001207"/>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机器人国内市场</a:t>
            </a:r>
            <a:endParaRPr lang="en-US" sz="1000" dirty="0"/>
          </a:p>
        </p:txBody>
      </p:sp>
      <p:sp>
        <p:nvSpPr>
          <p:cNvPr id="28" name="Text 23"/>
          <p:cNvSpPr txBox="1"/>
          <p:nvPr/>
        </p:nvSpPr>
        <p:spPr>
          <a:xfrm>
            <a:off x="1399946" y="6191402"/>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国际资本网络与高估值</a:t>
            </a:r>
            <a:endParaRPr lang="en-US" sz="1000" dirty="0"/>
          </a:p>
        </p:txBody>
      </p:sp>
      <p:pic>
        <p:nvPicPr>
          <p:cNvPr id="29" name="Image 3" descr="preencoded.png">    </p:cNvPr>
          <p:cNvPicPr>
            <a:picLocks noChangeAspect="1"/>
          </p:cNvPicPr>
          <p:nvPr/>
        </p:nvPicPr>
        <p:blipFill>
          <a:blip r:embed="rId4"/>
          <a:srcRect l="0" r="0" t="-180" b="-180"/>
          <a:stretch/>
        </p:blipFill>
        <p:spPr>
          <a:xfrm>
            <a:off x="4625950" y="5572354"/>
            <a:ext cx="95098" cy="152705"/>
          </a:xfrm>
          <a:prstGeom prst="rect">
            <a:avLst/>
          </a:prstGeom>
        </p:spPr>
      </p:pic>
      <p:sp>
        <p:nvSpPr>
          <p:cNvPr id="30" name="Text 24"/>
          <p:cNvSpPr txBox="1"/>
          <p:nvPr/>
        </p:nvSpPr>
        <p:spPr>
          <a:xfrm>
            <a:off x="4796942" y="5553151"/>
            <a:ext cx="1343254"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人民币基金和国资</a:t>
            </a:r>
            <a:endParaRPr lang="en-US" sz="1200" dirty="0"/>
          </a:p>
        </p:txBody>
      </p:sp>
      <p:sp>
        <p:nvSpPr>
          <p:cNvPr id="31" name="Text 25"/>
          <p:cNvSpPr txBox="1"/>
          <p:nvPr/>
        </p:nvSpPr>
        <p:spPr>
          <a:xfrm>
            <a:off x="4816145" y="5810098"/>
            <a:ext cx="1090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硬科技/自主可控</a:t>
            </a:r>
            <a:endParaRPr lang="en-US" sz="1000" dirty="0"/>
          </a:p>
        </p:txBody>
      </p:sp>
      <p:sp>
        <p:nvSpPr>
          <p:cNvPr id="32" name="Text 26"/>
          <p:cNvSpPr txBox="1"/>
          <p:nvPr/>
        </p:nvSpPr>
        <p:spPr>
          <a:xfrm>
            <a:off x="4816145" y="6001207"/>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国内AI应用市场</a:t>
            </a:r>
            <a:endParaRPr lang="en-US" sz="1000" dirty="0"/>
          </a:p>
        </p:txBody>
      </p:sp>
      <p:sp>
        <p:nvSpPr>
          <p:cNvPr id="33" name="Text 27"/>
          <p:cNvSpPr txBox="1"/>
          <p:nvPr/>
        </p:nvSpPr>
        <p:spPr>
          <a:xfrm>
            <a:off x="4816145" y="6191402"/>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后期阶段投资主力</a:t>
            </a:r>
            <a:endParaRPr lang="en-US" sz="1000" dirty="0"/>
          </a:p>
        </p:txBody>
      </p:sp>
      <p:pic>
        <p:nvPicPr>
          <p:cNvPr id="34" name="Image 4" descr="preencoded.png">    </p:cNvPr>
          <p:cNvPicPr>
            <a:picLocks noChangeAspect="1"/>
          </p:cNvPicPr>
          <p:nvPr/>
        </p:nvPicPr>
        <p:blipFill>
          <a:blip r:embed="rId5"/>
          <a:srcRect l="0" r="0" t="0" b="0"/>
          <a:stretch/>
        </p:blipFill>
        <p:spPr>
          <a:xfrm>
            <a:off x="8042148" y="5572354"/>
            <a:ext cx="152705" cy="152705"/>
          </a:xfrm>
          <a:prstGeom prst="rect">
            <a:avLst/>
          </a:prstGeom>
        </p:spPr>
      </p:pic>
      <p:sp>
        <p:nvSpPr>
          <p:cNvPr id="35" name="Text 28"/>
          <p:cNvSpPr txBox="1"/>
          <p:nvPr/>
        </p:nvSpPr>
        <p:spPr>
          <a:xfrm>
            <a:off x="8270748" y="5553151"/>
            <a:ext cx="10954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非美国美元GP</a:t>
            </a:r>
            <a:endParaRPr lang="en-US" sz="1200" dirty="0"/>
          </a:p>
        </p:txBody>
      </p:sp>
      <p:sp>
        <p:nvSpPr>
          <p:cNvPr id="36" name="Text 29"/>
          <p:cNvSpPr txBox="1"/>
          <p:nvPr/>
        </p:nvSpPr>
        <p:spPr>
          <a:xfrm>
            <a:off x="8232343" y="5810098"/>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新兴投资力量</a:t>
            </a:r>
            <a:endParaRPr lang="en-US" sz="1000" dirty="0"/>
          </a:p>
        </p:txBody>
      </p:sp>
      <p:sp>
        <p:nvSpPr>
          <p:cNvPr id="37" name="Text 30"/>
          <p:cNvSpPr txBox="1"/>
          <p:nvPr/>
        </p:nvSpPr>
        <p:spPr>
          <a:xfrm>
            <a:off x="8232343" y="6001207"/>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偏好多样化不确定</a:t>
            </a:r>
            <a:endParaRPr lang="en-US" sz="1000" dirty="0"/>
          </a:p>
        </p:txBody>
      </p:sp>
      <p:sp>
        <p:nvSpPr>
          <p:cNvPr id="38" name="Text 31"/>
          <p:cNvSpPr txBox="1"/>
          <p:nvPr/>
        </p:nvSpPr>
        <p:spPr>
          <a:xfrm>
            <a:off x="8232343" y="6191402"/>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看好中国市场机会</a:t>
            </a:r>
            <a:endParaRPr lang="en-US" sz="1000" dirty="0"/>
          </a:p>
        </p:txBody>
      </p:sp>
      <p:sp>
        <p:nvSpPr>
          <p:cNvPr id="39" name="Shape 32"/>
          <p:cNvSpPr/>
          <p:nvPr/>
        </p:nvSpPr>
        <p:spPr>
          <a:xfrm>
            <a:off x="1067105" y="6676949"/>
            <a:ext cx="10058400" cy="381305"/>
          </a:xfrm>
          <a:prstGeom prst="rect">
            <a:avLst/>
          </a:prstGeom>
          <a:solidFill>
            <a:srgbClr val="FFFFFF">
              <a:alpha val="75000"/>
            </a:srgbClr>
          </a:solidFill>
          <a:ln/>
        </p:spPr>
      </p:sp>
      <p:sp>
        <p:nvSpPr>
          <p:cNvPr id="40" name="Shape 33"/>
          <p:cNvSpPr/>
          <p:nvPr/>
        </p:nvSpPr>
        <p:spPr>
          <a:xfrm>
            <a:off x="1067105" y="6676949"/>
            <a:ext cx="28346" cy="381305"/>
          </a:xfrm>
          <a:prstGeom prst="rect">
            <a:avLst/>
          </a:prstGeom>
          <a:solidFill>
            <a:srgbClr val="2563EB"/>
          </a:solidFill>
          <a:ln/>
        </p:spPr>
      </p:sp>
      <p:pic>
        <p:nvPicPr>
          <p:cNvPr id="41" name="Image 5" descr="preencoded.png">    </p:cNvPr>
          <p:cNvPicPr>
            <a:picLocks noChangeAspect="1"/>
          </p:cNvPicPr>
          <p:nvPr/>
        </p:nvPicPr>
        <p:blipFill>
          <a:blip r:embed="rId6"/>
          <a:srcRect l="0" r="0" t="-100" b="-100"/>
          <a:stretch/>
        </p:blipFill>
        <p:spPr>
          <a:xfrm>
            <a:off x="1209751" y="6791249"/>
            <a:ext cx="114300" cy="152705"/>
          </a:xfrm>
          <a:prstGeom prst="rect">
            <a:avLst/>
          </a:prstGeom>
        </p:spPr>
      </p:pic>
      <p:sp>
        <p:nvSpPr>
          <p:cNvPr id="42" name="Text 34"/>
          <p:cNvSpPr txBox="1"/>
          <p:nvPr/>
        </p:nvSpPr>
        <p:spPr>
          <a:xfrm>
            <a:off x="1399946" y="6772046"/>
            <a:ext cx="89638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核心观点：融资额判断应结合预算需求与股权稀释平衡。币种选择须匹配企业战略市场，人民币基金资金充足且后期国资成为主力。</a:t>
            </a:r>
            <a:endParaRPr lang="en-US" sz="1200" dirty="0"/>
          </a:p>
        </p:txBody>
      </p:sp>
      <p:sp>
        <p:nvSpPr>
          <p:cNvPr id="43" name="Shape 35"/>
          <p:cNvSpPr/>
          <p:nvPr/>
        </p:nvSpPr>
        <p:spPr>
          <a:xfrm>
            <a:off x="1067105" y="7058254"/>
            <a:ext cx="10058400" cy="342900"/>
          </a:xfrm>
          <a:prstGeom prst="roundRect">
            <a:avLst>
              <a:gd name="adj" fmla="val 44444"/>
            </a:avLst>
          </a:prstGeom>
          <a:solidFill>
            <a:srgbClr val="FFFFFF">
              <a:alpha val="75000"/>
            </a:srgbClr>
          </a:solidFill>
          <a:ln/>
        </p:spPr>
      </p:sp>
      <p:sp>
        <p:nvSpPr>
          <p:cNvPr id="44" name="Text 36"/>
          <p:cNvSpPr txBox="1"/>
          <p:nvPr/>
        </p:nvSpPr>
        <p:spPr>
          <a:xfrm>
            <a:off x="1143000" y="7172554"/>
            <a:ext cx="36676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数据来源: 清科研究、36Kr融资数据、彭博社投资分析（2025年最新）</a:t>
            </a:r>
            <a:endParaRPr lang="en-US" sz="900" dirty="0"/>
          </a:p>
        </p:txBody>
      </p:sp>
      <p:pic>
        <p:nvPicPr>
          <p:cNvPr id="45" name="Image 6" descr="preencoded.png">    </p:cNvPr>
          <p:cNvPicPr>
            <a:picLocks noChangeAspect="1"/>
          </p:cNvPicPr>
          <p:nvPr/>
        </p:nvPicPr>
        <p:blipFill>
          <a:blip r:embed="rId7"/>
          <a:srcRect l="0" r="0" t="0" b="0"/>
          <a:stretch/>
        </p:blipFill>
        <p:spPr>
          <a:xfrm>
            <a:off x="7201814" y="7186270"/>
            <a:ext cx="114300" cy="114300"/>
          </a:xfrm>
          <a:prstGeom prst="rect">
            <a:avLst/>
          </a:prstGeom>
        </p:spPr>
      </p:pic>
      <p:sp>
        <p:nvSpPr>
          <p:cNvPr id="46" name="Text 37"/>
          <p:cNvSpPr txBox="1"/>
          <p:nvPr/>
        </p:nvSpPr>
        <p:spPr>
          <a:xfrm>
            <a:off x="7354519" y="7172554"/>
            <a:ext cx="37819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AI领域早期项目平均预留资金缓冲率已从2023年20%上升至2025年30%</a:t>
            </a:r>
            <a:endParaRPr lang="en-US" sz="900" dirty="0"/>
          </a:p>
        </p:txBody>
      </p:sp>
      <p:sp>
        <p:nvSpPr>
          <p:cNvPr id="47" name="Text 38"/>
          <p:cNvSpPr txBox="1"/>
          <p:nvPr/>
        </p:nvSpPr>
        <p:spPr>
          <a:xfrm>
            <a:off x="1067105" y="609905"/>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融资金额与币种选择</a:t>
            </a:r>
            <a:endParaRPr lang="en-US" sz="2200" dirty="0"/>
          </a:p>
        </p:txBody>
      </p:sp>
      <p:sp>
        <p:nvSpPr>
          <p:cNvPr id="48" name="Shape 39"/>
          <p:cNvSpPr/>
          <p:nvPr/>
        </p:nvSpPr>
        <p:spPr>
          <a:xfrm>
            <a:off x="1067105" y="3172054"/>
            <a:ext cx="10058400" cy="2095805"/>
          </a:xfrm>
          <a:prstGeom prst="roundRect">
            <a:avLst>
              <a:gd name="adj" fmla="val 1190"/>
            </a:avLst>
          </a:prstGeom>
          <a:solidFill>
            <a:srgbClr val="FFFFFF">
              <a:alpha val="75000"/>
            </a:srgbClr>
          </a:solidFill>
          <a:ln/>
        </p:spPr>
      </p:sp>
      <p:pic>
        <p:nvPicPr>
          <p:cNvPr id="49" name="Image 7" descr="preencoded.png">    </p:cNvPr>
          <p:cNvPicPr>
            <a:picLocks noChangeAspect="1"/>
          </p:cNvPicPr>
          <p:nvPr/>
        </p:nvPicPr>
        <p:blipFill>
          <a:blip r:embed="rId8"/>
          <a:srcRect l="-10" r="-10" t="0" b="0"/>
          <a:stretch/>
        </p:blipFill>
        <p:spPr>
          <a:xfrm>
            <a:off x="1162202" y="3267151"/>
            <a:ext cx="9868205" cy="190469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1067105" y="1067105"/>
            <a:ext cx="666598" cy="38405"/>
          </a:xfrm>
          <a:prstGeom prst="rect">
            <a:avLst/>
          </a:prstGeom>
          <a:solidFill>
            <a:srgbClr val="2563EB"/>
          </a:solidFill>
          <a:ln/>
        </p:spPr>
      </p:sp>
      <p:sp>
        <p:nvSpPr>
          <p:cNvPr id="3" name="Text 1"/>
          <p:cNvSpPr txBox="1"/>
          <p:nvPr/>
        </p:nvSpPr>
        <p:spPr>
          <a:xfrm>
            <a:off x="1067105" y="1285646"/>
            <a:ext cx="5272430"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国资、市场化基金在项目选择、估值、投决流程、退出上的关键差异</a:t>
            </a:r>
            <a:endParaRPr lang="en-US" sz="1300" dirty="0"/>
          </a:p>
        </p:txBody>
      </p:sp>
      <p:sp>
        <p:nvSpPr>
          <p:cNvPr id="4" name="Shape 2"/>
          <p:cNvSpPr/>
          <p:nvPr/>
        </p:nvSpPr>
        <p:spPr>
          <a:xfrm>
            <a:off x="1067105" y="1752905"/>
            <a:ext cx="10058400" cy="3467405"/>
          </a:xfrm>
          <a:prstGeom prst="roundRect">
            <a:avLst>
              <a:gd name="adj" fmla="val 580"/>
            </a:avLst>
          </a:prstGeom>
          <a:solidFill>
            <a:srgbClr val="FFFFFF">
              <a:alpha val="75000"/>
            </a:srgbClr>
          </a:solidFill>
          <a:ln/>
        </p:spPr>
      </p:sp>
      <p:sp>
        <p:nvSpPr>
          <p:cNvPr id="5" name="Shape 3"/>
          <p:cNvSpPr/>
          <p:nvPr/>
        </p:nvSpPr>
        <p:spPr>
          <a:xfrm>
            <a:off x="4533595" y="1943100"/>
            <a:ext cx="3124505" cy="457200"/>
          </a:xfrm>
          <a:prstGeom prst="roundRect">
            <a:avLst>
              <a:gd name="adj" fmla="val 16667"/>
            </a:avLst>
          </a:prstGeom>
          <a:solidFill>
            <a:srgbClr val="3B82F6"/>
          </a:solidFill>
          <a:ln/>
        </p:spPr>
      </p:sp>
      <p:sp>
        <p:nvSpPr>
          <p:cNvPr id="6" name="Text 4"/>
          <p:cNvSpPr txBox="1"/>
          <p:nvPr/>
        </p:nvSpPr>
        <p:spPr>
          <a:xfrm>
            <a:off x="5658307" y="2057400"/>
            <a:ext cx="1008583" cy="210312"/>
          </a:xfrm>
          <a:prstGeom prst="rect">
            <a:avLst/>
          </a:prstGeom>
          <a:noFill/>
          <a:ln/>
        </p:spPr>
        <p:txBody>
          <a:bodyPr wrap="square" lIns="0" tIns="0" rIns="0" bIns="0" rtlCol="0" anchor="ctr"/>
          <a:lstStyle/>
          <a:p>
            <a:pPr algn="ctr" indent="0" marL="0">
              <a:buNone/>
            </a:pPr>
            <a:r>
              <a:rPr lang="en-US" sz="1300" b="1" dirty="0">
                <a:solidFill>
                  <a:srgbClr val="FFFFFF"/>
                </a:solidFill>
                <a:latin typeface="Inter" pitchFamily="34" charset="0"/>
                <a:ea typeface="Inter" pitchFamily="34" charset="-122"/>
                <a:cs typeface="Inter" pitchFamily="34" charset="-120"/>
              </a:rPr>
              <a:t>人民币基金</a:t>
            </a:r>
            <a:endParaRPr lang="en-US" sz="1300" dirty="0"/>
          </a:p>
        </p:txBody>
      </p:sp>
      <p:sp>
        <p:nvSpPr>
          <p:cNvPr id="7" name="Shape 5"/>
          <p:cNvSpPr/>
          <p:nvPr/>
        </p:nvSpPr>
        <p:spPr>
          <a:xfrm>
            <a:off x="7810805" y="1943100"/>
            <a:ext cx="3124505" cy="457200"/>
          </a:xfrm>
          <a:prstGeom prst="roundRect">
            <a:avLst>
              <a:gd name="adj" fmla="val 16667"/>
            </a:avLst>
          </a:prstGeom>
          <a:solidFill>
            <a:srgbClr val="10B981"/>
          </a:solidFill>
          <a:ln/>
        </p:spPr>
      </p:sp>
      <p:sp>
        <p:nvSpPr>
          <p:cNvPr id="8" name="Text 6"/>
          <p:cNvSpPr txBox="1"/>
          <p:nvPr/>
        </p:nvSpPr>
        <p:spPr>
          <a:xfrm>
            <a:off x="9022385" y="2057400"/>
            <a:ext cx="836676" cy="210312"/>
          </a:xfrm>
          <a:prstGeom prst="rect">
            <a:avLst/>
          </a:prstGeom>
          <a:noFill/>
          <a:ln/>
        </p:spPr>
        <p:txBody>
          <a:bodyPr wrap="square" lIns="0" tIns="0" rIns="0" bIns="0" rtlCol="0" anchor="ctr"/>
          <a:lstStyle/>
          <a:p>
            <a:pPr algn="ctr" indent="0" marL="0">
              <a:buNone/>
            </a:pPr>
            <a:r>
              <a:rPr lang="en-US" sz="1300" b="1" dirty="0">
                <a:solidFill>
                  <a:srgbClr val="FFFFFF"/>
                </a:solidFill>
                <a:latin typeface="Inter" pitchFamily="34" charset="0"/>
                <a:ea typeface="Inter" pitchFamily="34" charset="-122"/>
                <a:cs typeface="Inter" pitchFamily="34" charset="-120"/>
              </a:rPr>
              <a:t>美元基金</a:t>
            </a:r>
            <a:endParaRPr lang="en-US" sz="1300" dirty="0"/>
          </a:p>
        </p:txBody>
      </p:sp>
      <p:sp>
        <p:nvSpPr>
          <p:cNvPr id="9" name="Text 7"/>
          <p:cNvSpPr txBox="1"/>
          <p:nvPr/>
        </p:nvSpPr>
        <p:spPr>
          <a:xfrm>
            <a:off x="1371600" y="2644445"/>
            <a:ext cx="802843"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投资偏好</a:t>
            </a:r>
            <a:endParaRPr lang="en-US" sz="1300" dirty="0"/>
          </a:p>
        </p:txBody>
      </p:sp>
      <p:sp>
        <p:nvSpPr>
          <p:cNvPr id="10" name="Text 8"/>
          <p:cNvSpPr txBox="1"/>
          <p:nvPr/>
        </p:nvSpPr>
        <p:spPr>
          <a:xfrm>
            <a:off x="1371600" y="3238805"/>
            <a:ext cx="802843"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决策效率</a:t>
            </a:r>
            <a:endParaRPr lang="en-US" sz="1300" dirty="0"/>
          </a:p>
        </p:txBody>
      </p:sp>
      <p:sp>
        <p:nvSpPr>
          <p:cNvPr id="11" name="Text 9"/>
          <p:cNvSpPr txBox="1"/>
          <p:nvPr/>
        </p:nvSpPr>
        <p:spPr>
          <a:xfrm>
            <a:off x="1371600" y="3837737"/>
            <a:ext cx="802843"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政策限制</a:t>
            </a:r>
            <a:endParaRPr lang="en-US" sz="1300" dirty="0"/>
          </a:p>
        </p:txBody>
      </p:sp>
      <p:sp>
        <p:nvSpPr>
          <p:cNvPr id="12" name="Text 10"/>
          <p:cNvSpPr txBox="1"/>
          <p:nvPr/>
        </p:nvSpPr>
        <p:spPr>
          <a:xfrm>
            <a:off x="1371600" y="4556455"/>
            <a:ext cx="802843" cy="200254"/>
          </a:xfrm>
          <a:prstGeom prst="rect">
            <a:avLst/>
          </a:prstGeom>
          <a:noFill/>
          <a:ln/>
        </p:spPr>
        <p:txBody>
          <a:bodyPr wrap="square" lIns="0" tIns="0" rIns="0" bIns="0" rtlCol="0" anchor="ctr"/>
          <a:lstStyle/>
          <a:p>
            <a:pPr algn="l" indent="0" marL="0">
              <a:buNone/>
            </a:pPr>
            <a:r>
              <a:rPr lang="en-US" sz="1300" b="1" dirty="0">
                <a:solidFill>
                  <a:srgbClr val="111827"/>
                </a:solidFill>
                <a:latin typeface="Inter" pitchFamily="34" charset="0"/>
                <a:ea typeface="Inter" pitchFamily="34" charset="-122"/>
                <a:cs typeface="Inter" pitchFamily="34" charset="-120"/>
              </a:rPr>
              <a:t>估值水平</a:t>
            </a:r>
            <a:endParaRPr lang="en-US" sz="1300" dirty="0"/>
          </a:p>
        </p:txBody>
      </p:sp>
      <p:sp>
        <p:nvSpPr>
          <p:cNvPr id="13" name="Shape 11"/>
          <p:cNvSpPr/>
          <p:nvPr/>
        </p:nvSpPr>
        <p:spPr>
          <a:xfrm>
            <a:off x="3193085" y="2396642"/>
            <a:ext cx="3981298" cy="714146"/>
          </a:xfrm>
          <a:prstGeom prst="rect">
            <a:avLst/>
          </a:prstGeom>
          <a:solidFill>
            <a:srgbClr val="EFF6FF">
              <a:alpha val="80000"/>
            </a:srgbClr>
          </a:solidFill>
          <a:ln/>
        </p:spPr>
      </p:sp>
      <p:sp>
        <p:nvSpPr>
          <p:cNvPr id="14" name="Shape 12"/>
          <p:cNvSpPr/>
          <p:nvPr/>
        </p:nvSpPr>
        <p:spPr>
          <a:xfrm>
            <a:off x="3193085" y="3105302"/>
            <a:ext cx="3981298" cy="485546"/>
          </a:xfrm>
          <a:prstGeom prst="rect">
            <a:avLst/>
          </a:prstGeom>
          <a:solidFill>
            <a:srgbClr val="EFF6FF">
              <a:alpha val="80000"/>
            </a:srgbClr>
          </a:solidFill>
          <a:ln/>
        </p:spPr>
      </p:sp>
      <p:sp>
        <p:nvSpPr>
          <p:cNvPr id="15" name="Shape 13"/>
          <p:cNvSpPr/>
          <p:nvPr/>
        </p:nvSpPr>
        <p:spPr>
          <a:xfrm>
            <a:off x="3193085" y="3105302"/>
            <a:ext cx="3981298" cy="9144"/>
          </a:xfrm>
          <a:prstGeom prst="rect">
            <a:avLst/>
          </a:prstGeom>
          <a:solidFill>
            <a:srgbClr val="E5E7EB"/>
          </a:solidFill>
          <a:ln/>
        </p:spPr>
      </p:sp>
      <p:sp>
        <p:nvSpPr>
          <p:cNvPr id="16" name="Shape 14"/>
          <p:cNvSpPr/>
          <p:nvPr/>
        </p:nvSpPr>
        <p:spPr>
          <a:xfrm>
            <a:off x="3193085" y="3585362"/>
            <a:ext cx="3981298" cy="724205"/>
          </a:xfrm>
          <a:prstGeom prst="rect">
            <a:avLst/>
          </a:prstGeom>
          <a:solidFill>
            <a:srgbClr val="EFF6FF">
              <a:alpha val="80000"/>
            </a:srgbClr>
          </a:solidFill>
          <a:ln/>
        </p:spPr>
      </p:sp>
      <p:sp>
        <p:nvSpPr>
          <p:cNvPr id="17" name="Shape 15"/>
          <p:cNvSpPr/>
          <p:nvPr/>
        </p:nvSpPr>
        <p:spPr>
          <a:xfrm>
            <a:off x="3193085" y="3585362"/>
            <a:ext cx="3981298" cy="9144"/>
          </a:xfrm>
          <a:prstGeom prst="rect">
            <a:avLst/>
          </a:prstGeom>
          <a:solidFill>
            <a:srgbClr val="E5E7EB"/>
          </a:solidFill>
          <a:ln/>
        </p:spPr>
      </p:sp>
      <p:sp>
        <p:nvSpPr>
          <p:cNvPr id="18" name="Shape 16"/>
          <p:cNvSpPr/>
          <p:nvPr/>
        </p:nvSpPr>
        <p:spPr>
          <a:xfrm>
            <a:off x="3193085" y="4304081"/>
            <a:ext cx="3981298" cy="724205"/>
          </a:xfrm>
          <a:prstGeom prst="rect">
            <a:avLst/>
          </a:prstGeom>
          <a:solidFill>
            <a:srgbClr val="EFF6FF">
              <a:alpha val="80000"/>
            </a:srgbClr>
          </a:solidFill>
          <a:ln/>
        </p:spPr>
      </p:sp>
      <p:sp>
        <p:nvSpPr>
          <p:cNvPr id="19" name="Shape 17"/>
          <p:cNvSpPr/>
          <p:nvPr/>
        </p:nvSpPr>
        <p:spPr>
          <a:xfrm>
            <a:off x="3193085" y="4304081"/>
            <a:ext cx="3981298" cy="9144"/>
          </a:xfrm>
          <a:prstGeom prst="rect">
            <a:avLst/>
          </a:prstGeom>
          <a:solidFill>
            <a:srgbClr val="E5E7EB"/>
          </a:solidFill>
          <a:ln/>
        </p:spPr>
      </p:sp>
      <p:sp>
        <p:nvSpPr>
          <p:cNvPr id="20" name="Text 18"/>
          <p:cNvSpPr txBox="1"/>
          <p:nvPr/>
        </p:nvSpPr>
        <p:spPr>
          <a:xfrm>
            <a:off x="3307385" y="2530145"/>
            <a:ext cx="3797503" cy="438912"/>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硬科技、国产替代、产业升级国资背景更偏好符合国家战略方向</a:t>
            </a:r>
            <a:endParaRPr lang="en-US" sz="1200" dirty="0"/>
          </a:p>
        </p:txBody>
      </p:sp>
      <p:sp>
        <p:nvSpPr>
          <p:cNvPr id="21" name="Text 19"/>
          <p:cNvSpPr txBox="1"/>
          <p:nvPr/>
        </p:nvSpPr>
        <p:spPr>
          <a:xfrm>
            <a:off x="3307385" y="3248863"/>
            <a:ext cx="3587191"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流程较长，多层审批国资背景基金一般需2-3个月</a:t>
            </a:r>
            <a:endParaRPr lang="en-US" sz="1200" dirty="0"/>
          </a:p>
        </p:txBody>
      </p:sp>
      <p:sp>
        <p:nvSpPr>
          <p:cNvPr id="22" name="Text 20"/>
          <p:cNvSpPr txBox="1"/>
          <p:nvPr/>
        </p:nvSpPr>
        <p:spPr>
          <a:xfrm>
            <a:off x="3307385" y="3728009"/>
            <a:ext cx="3797503" cy="438912"/>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相对宽松，但国资背景需合规返投比例、区域投资限制等要求</a:t>
            </a:r>
            <a:endParaRPr lang="en-US" sz="1200" dirty="0"/>
          </a:p>
        </p:txBody>
      </p:sp>
      <p:sp>
        <p:nvSpPr>
          <p:cNvPr id="23" name="Text 21"/>
          <p:cNvSpPr txBox="1"/>
          <p:nvPr/>
        </p:nvSpPr>
        <p:spPr>
          <a:xfrm>
            <a:off x="3307385" y="4446727"/>
            <a:ext cx="3797503" cy="438912"/>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相对保守，注重盈利能力早期项目估值比美元基金低20%-30%</a:t>
            </a:r>
            <a:endParaRPr lang="en-US" sz="1200" dirty="0"/>
          </a:p>
        </p:txBody>
      </p:sp>
      <p:sp>
        <p:nvSpPr>
          <p:cNvPr id="24" name="Shape 22"/>
          <p:cNvSpPr/>
          <p:nvPr/>
        </p:nvSpPr>
        <p:spPr>
          <a:xfrm>
            <a:off x="7171639" y="2396642"/>
            <a:ext cx="3771900" cy="714146"/>
          </a:xfrm>
          <a:prstGeom prst="rect">
            <a:avLst/>
          </a:prstGeom>
          <a:solidFill>
            <a:srgbClr val="ECFDF5">
              <a:alpha val="80000"/>
            </a:srgbClr>
          </a:solidFill>
          <a:ln/>
        </p:spPr>
      </p:sp>
      <p:sp>
        <p:nvSpPr>
          <p:cNvPr id="25" name="Shape 23"/>
          <p:cNvSpPr/>
          <p:nvPr/>
        </p:nvSpPr>
        <p:spPr>
          <a:xfrm>
            <a:off x="7171639" y="3105302"/>
            <a:ext cx="3771900" cy="485546"/>
          </a:xfrm>
          <a:prstGeom prst="rect">
            <a:avLst/>
          </a:prstGeom>
          <a:solidFill>
            <a:srgbClr val="ECFDF5">
              <a:alpha val="80000"/>
            </a:srgbClr>
          </a:solidFill>
          <a:ln/>
        </p:spPr>
      </p:sp>
      <p:sp>
        <p:nvSpPr>
          <p:cNvPr id="26" name="Shape 24"/>
          <p:cNvSpPr/>
          <p:nvPr/>
        </p:nvSpPr>
        <p:spPr>
          <a:xfrm>
            <a:off x="7171639" y="3105302"/>
            <a:ext cx="3771900" cy="9144"/>
          </a:xfrm>
          <a:prstGeom prst="rect">
            <a:avLst/>
          </a:prstGeom>
          <a:solidFill>
            <a:srgbClr val="E5E7EB"/>
          </a:solidFill>
          <a:ln/>
        </p:spPr>
      </p:sp>
      <p:sp>
        <p:nvSpPr>
          <p:cNvPr id="27" name="Shape 25"/>
          <p:cNvSpPr/>
          <p:nvPr/>
        </p:nvSpPr>
        <p:spPr>
          <a:xfrm>
            <a:off x="7171639" y="3585362"/>
            <a:ext cx="3771900" cy="724205"/>
          </a:xfrm>
          <a:prstGeom prst="rect">
            <a:avLst/>
          </a:prstGeom>
          <a:solidFill>
            <a:srgbClr val="ECFDF5">
              <a:alpha val="80000"/>
            </a:srgbClr>
          </a:solidFill>
          <a:ln/>
        </p:spPr>
      </p:sp>
      <p:sp>
        <p:nvSpPr>
          <p:cNvPr id="28" name="Shape 26"/>
          <p:cNvSpPr/>
          <p:nvPr/>
        </p:nvSpPr>
        <p:spPr>
          <a:xfrm>
            <a:off x="7171639" y="3585362"/>
            <a:ext cx="3771900" cy="9144"/>
          </a:xfrm>
          <a:prstGeom prst="rect">
            <a:avLst/>
          </a:prstGeom>
          <a:solidFill>
            <a:srgbClr val="E5E7EB"/>
          </a:solidFill>
          <a:ln/>
        </p:spPr>
      </p:sp>
      <p:sp>
        <p:nvSpPr>
          <p:cNvPr id="29" name="Shape 27"/>
          <p:cNvSpPr/>
          <p:nvPr/>
        </p:nvSpPr>
        <p:spPr>
          <a:xfrm>
            <a:off x="7171639" y="4304081"/>
            <a:ext cx="3771900" cy="724205"/>
          </a:xfrm>
          <a:prstGeom prst="rect">
            <a:avLst/>
          </a:prstGeom>
          <a:solidFill>
            <a:srgbClr val="ECFDF5">
              <a:alpha val="80000"/>
            </a:srgbClr>
          </a:solidFill>
          <a:ln/>
        </p:spPr>
      </p:sp>
      <p:sp>
        <p:nvSpPr>
          <p:cNvPr id="30" name="Shape 28"/>
          <p:cNvSpPr/>
          <p:nvPr/>
        </p:nvSpPr>
        <p:spPr>
          <a:xfrm>
            <a:off x="7171639" y="4304081"/>
            <a:ext cx="3771900" cy="9144"/>
          </a:xfrm>
          <a:prstGeom prst="rect">
            <a:avLst/>
          </a:prstGeom>
          <a:solidFill>
            <a:srgbClr val="E5E7EB"/>
          </a:solidFill>
          <a:ln/>
        </p:spPr>
      </p:sp>
      <p:sp>
        <p:nvSpPr>
          <p:cNvPr id="31" name="Text 29"/>
          <p:cNvSpPr txBox="1"/>
          <p:nvPr/>
        </p:nvSpPr>
        <p:spPr>
          <a:xfrm>
            <a:off x="7285939" y="2530145"/>
            <a:ext cx="3587191" cy="438912"/>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AIGC、Agentic AI、2C应用更看重全球化潜力和规模化能力</a:t>
            </a:r>
            <a:endParaRPr lang="en-US" sz="1200" dirty="0"/>
          </a:p>
        </p:txBody>
      </p:sp>
      <p:sp>
        <p:nvSpPr>
          <p:cNvPr id="32" name="Text 30"/>
          <p:cNvSpPr txBox="1"/>
          <p:nvPr/>
        </p:nvSpPr>
        <p:spPr>
          <a:xfrm>
            <a:off x="7285939" y="3248863"/>
            <a:ext cx="2958998"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决策相对高效头部基金可在2-4周内完成</a:t>
            </a:r>
            <a:endParaRPr lang="en-US" sz="1200" dirty="0"/>
          </a:p>
        </p:txBody>
      </p:sp>
      <p:sp>
        <p:nvSpPr>
          <p:cNvPr id="33" name="Text 31"/>
          <p:cNvSpPr txBox="1"/>
          <p:nvPr/>
        </p:nvSpPr>
        <p:spPr>
          <a:xfrm>
            <a:off x="7285939" y="3728009"/>
            <a:ext cx="3606394" cy="438912"/>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受2025年1月美国投资限制影响核心AI技术领域投资受限</a:t>
            </a:r>
            <a:endParaRPr lang="en-US" sz="1200" dirty="0"/>
          </a:p>
        </p:txBody>
      </p:sp>
      <p:sp>
        <p:nvSpPr>
          <p:cNvPr id="34" name="Text 32"/>
          <p:cNvSpPr txBox="1"/>
          <p:nvPr/>
        </p:nvSpPr>
        <p:spPr>
          <a:xfrm>
            <a:off x="7285939" y="4566514"/>
            <a:ext cx="3159252" cy="19111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愿意给予高估值更重视增长潜力和赛道前景</a:t>
            </a:r>
            <a:endParaRPr lang="en-US" sz="1200" dirty="0"/>
          </a:p>
        </p:txBody>
      </p:sp>
      <p:sp>
        <p:nvSpPr>
          <p:cNvPr id="35" name="Shape 33"/>
          <p:cNvSpPr/>
          <p:nvPr/>
        </p:nvSpPr>
        <p:spPr>
          <a:xfrm>
            <a:off x="1067105" y="5593385"/>
            <a:ext cx="4914900" cy="1181405"/>
          </a:xfrm>
          <a:prstGeom prst="roundRect">
            <a:avLst>
              <a:gd name="adj" fmla="val 4994"/>
            </a:avLst>
          </a:prstGeom>
          <a:solidFill>
            <a:srgbClr val="FFFFFF">
              <a:alpha val="75000"/>
            </a:srgbClr>
          </a:solidFill>
          <a:ln/>
        </p:spPr>
      </p:sp>
      <p:sp>
        <p:nvSpPr>
          <p:cNvPr id="36" name="Shape 34"/>
          <p:cNvSpPr/>
          <p:nvPr/>
        </p:nvSpPr>
        <p:spPr>
          <a:xfrm>
            <a:off x="1067105" y="5593385"/>
            <a:ext cx="38405" cy="1181405"/>
          </a:xfrm>
          <a:prstGeom prst="rect">
            <a:avLst/>
          </a:prstGeom>
          <a:solidFill>
            <a:srgbClr val="2563EB"/>
          </a:solidFill>
          <a:ln/>
        </p:spPr>
      </p:sp>
      <p:pic>
        <p:nvPicPr>
          <p:cNvPr id="37" name="Image 0" descr="preencoded.png">    </p:cNvPr>
          <p:cNvPicPr>
            <a:picLocks noChangeAspect="1"/>
          </p:cNvPicPr>
          <p:nvPr/>
        </p:nvPicPr>
        <p:blipFill>
          <a:blip r:embed="rId1"/>
          <a:srcRect l="0" r="0" t="0" b="0"/>
          <a:stretch/>
        </p:blipFill>
        <p:spPr>
          <a:xfrm>
            <a:off x="1238098" y="5821985"/>
            <a:ext cx="142646" cy="190195"/>
          </a:xfrm>
          <a:prstGeom prst="rect">
            <a:avLst/>
          </a:prstGeom>
        </p:spPr>
      </p:pic>
      <p:sp>
        <p:nvSpPr>
          <p:cNvPr id="38" name="Shape 35"/>
          <p:cNvSpPr/>
          <p:nvPr/>
        </p:nvSpPr>
        <p:spPr>
          <a:xfrm>
            <a:off x="6210605" y="5593385"/>
            <a:ext cx="4914900" cy="1181405"/>
          </a:xfrm>
          <a:prstGeom prst="roundRect">
            <a:avLst>
              <a:gd name="adj" fmla="val 4994"/>
            </a:avLst>
          </a:prstGeom>
          <a:solidFill>
            <a:srgbClr val="FFFFFF">
              <a:alpha val="75000"/>
            </a:srgbClr>
          </a:solidFill>
          <a:ln/>
        </p:spPr>
      </p:sp>
      <p:sp>
        <p:nvSpPr>
          <p:cNvPr id="39" name="Shape 36"/>
          <p:cNvSpPr/>
          <p:nvPr/>
        </p:nvSpPr>
        <p:spPr>
          <a:xfrm>
            <a:off x="6210605" y="5593385"/>
            <a:ext cx="38405" cy="1181405"/>
          </a:xfrm>
          <a:prstGeom prst="rect">
            <a:avLst/>
          </a:prstGeom>
          <a:solidFill>
            <a:srgbClr val="2563EB"/>
          </a:solidFill>
          <a:ln/>
        </p:spPr>
      </p:sp>
      <p:sp>
        <p:nvSpPr>
          <p:cNvPr id="40" name="Text 37"/>
          <p:cNvSpPr txBox="1"/>
          <p:nvPr/>
        </p:nvSpPr>
        <p:spPr>
          <a:xfrm>
            <a:off x="1495044" y="5812841"/>
            <a:ext cx="1157630" cy="200254"/>
          </a:xfrm>
          <a:prstGeom prst="rect">
            <a:avLst/>
          </a:prstGeom>
          <a:noFill/>
          <a:ln/>
        </p:spPr>
        <p:txBody>
          <a:bodyPr wrap="square" lIns="0" tIns="0" rIns="0" bIns="0" rtlCol="0" anchor="ctr"/>
          <a:lstStyle/>
          <a:p>
            <a:pPr algn="l" indent="0" marL="0">
              <a:buNone/>
            </a:pPr>
            <a:r>
              <a:rPr lang="en-US" sz="1300" b="1" dirty="0">
                <a:solidFill>
                  <a:srgbClr val="1E40AF"/>
                </a:solidFill>
                <a:latin typeface="Inter" pitchFamily="34" charset="0"/>
                <a:ea typeface="Inter" pitchFamily="34" charset="-122"/>
                <a:cs typeface="Inter" pitchFamily="34" charset="-120"/>
              </a:rPr>
              <a:t>融资策略优化</a:t>
            </a:r>
            <a:endParaRPr lang="en-US" sz="1300" dirty="0"/>
          </a:p>
        </p:txBody>
      </p:sp>
      <p:sp>
        <p:nvSpPr>
          <p:cNvPr id="41" name="Text 38"/>
          <p:cNvSpPr txBox="1"/>
          <p:nvPr/>
        </p:nvSpPr>
        <p:spPr>
          <a:xfrm>
            <a:off x="1238098" y="6145682"/>
            <a:ext cx="45912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双币种融资策略：技术核心+硬科技依赖走人民币基金，应用层+全球化战略走美元基金</a:t>
            </a:r>
            <a:endParaRPr lang="en-US" sz="1200" dirty="0"/>
          </a:p>
        </p:txBody>
      </p:sp>
      <p:pic>
        <p:nvPicPr>
          <p:cNvPr id="42" name="Image 1" descr="preencoded.png">    </p:cNvPr>
          <p:cNvPicPr>
            <a:picLocks noChangeAspect="1"/>
          </p:cNvPicPr>
          <p:nvPr/>
        </p:nvPicPr>
        <p:blipFill>
          <a:blip r:embed="rId2"/>
          <a:srcRect l="0" r="0" t="0" b="0"/>
          <a:stretch/>
        </p:blipFill>
        <p:spPr>
          <a:xfrm>
            <a:off x="6381598" y="5821985"/>
            <a:ext cx="190195" cy="190195"/>
          </a:xfrm>
          <a:prstGeom prst="rect">
            <a:avLst/>
          </a:prstGeom>
        </p:spPr>
      </p:pic>
      <p:sp>
        <p:nvSpPr>
          <p:cNvPr id="43" name="Text 39"/>
          <p:cNvSpPr txBox="1"/>
          <p:nvPr/>
        </p:nvSpPr>
        <p:spPr>
          <a:xfrm>
            <a:off x="6687007" y="5812841"/>
            <a:ext cx="1157630" cy="200254"/>
          </a:xfrm>
          <a:prstGeom prst="rect">
            <a:avLst/>
          </a:prstGeom>
          <a:noFill/>
          <a:ln/>
        </p:spPr>
        <p:txBody>
          <a:bodyPr wrap="square" lIns="0" tIns="0" rIns="0" bIns="0" rtlCol="0" anchor="ctr"/>
          <a:lstStyle/>
          <a:p>
            <a:pPr algn="l" indent="0" marL="0">
              <a:buNone/>
            </a:pPr>
            <a:r>
              <a:rPr lang="en-US" sz="1300" b="1" dirty="0">
                <a:solidFill>
                  <a:srgbClr val="1E40AF"/>
                </a:solidFill>
                <a:latin typeface="Inter" pitchFamily="34" charset="0"/>
                <a:ea typeface="Inter" pitchFamily="34" charset="-122"/>
                <a:cs typeface="Inter" pitchFamily="34" charset="-120"/>
              </a:rPr>
              <a:t>关键风险提示</a:t>
            </a:r>
            <a:endParaRPr lang="en-US" sz="1300" dirty="0"/>
          </a:p>
        </p:txBody>
      </p:sp>
      <p:sp>
        <p:nvSpPr>
          <p:cNvPr id="44" name="Text 40"/>
          <p:cNvSpPr txBox="1"/>
          <p:nvPr/>
        </p:nvSpPr>
        <p:spPr>
          <a:xfrm>
            <a:off x="6381598" y="6145682"/>
            <a:ext cx="455371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中美AI投资规模差距巨大（约4倍），美元基金正在面临新一轮募资压力，部分机构撤出中国市场</a:t>
            </a:r>
            <a:endParaRPr lang="en-US" sz="1200" dirty="0"/>
          </a:p>
        </p:txBody>
      </p:sp>
      <p:sp>
        <p:nvSpPr>
          <p:cNvPr id="45" name="Text 41"/>
          <p:cNvSpPr txBox="1"/>
          <p:nvPr/>
        </p:nvSpPr>
        <p:spPr>
          <a:xfrm>
            <a:off x="1067105" y="6936638"/>
            <a:ext cx="29004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数据来源: 清科研究中心, 投中研究院, 36氪研究</a:t>
            </a:r>
            <a:endParaRPr lang="en-US" sz="1000" dirty="0"/>
          </a:p>
        </p:txBody>
      </p:sp>
      <p:pic>
        <p:nvPicPr>
          <p:cNvPr id="46" name="Image 2" descr="preencoded.png">    </p:cNvPr>
          <p:cNvPicPr>
            <a:picLocks noChangeAspect="1"/>
          </p:cNvPicPr>
          <p:nvPr/>
        </p:nvPicPr>
        <p:blipFill>
          <a:blip r:embed="rId3"/>
          <a:srcRect l="0" r="0" t="0" b="0"/>
          <a:stretch/>
        </p:blipFill>
        <p:spPr>
          <a:xfrm>
            <a:off x="7466990" y="6953098"/>
            <a:ext cx="133502" cy="133502"/>
          </a:xfrm>
          <a:prstGeom prst="rect">
            <a:avLst/>
          </a:prstGeom>
        </p:spPr>
      </p:pic>
      <p:sp>
        <p:nvSpPr>
          <p:cNvPr id="47" name="Text 42"/>
          <p:cNvSpPr txBox="1"/>
          <p:nvPr/>
        </p:nvSpPr>
        <p:spPr>
          <a:xfrm>
            <a:off x="7637983" y="6936638"/>
            <a:ext cx="35963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美元基金AI投资占比（52%）显著高于人民币基金（31%）</a:t>
            </a:r>
            <a:endParaRPr lang="en-US" sz="1000" dirty="0"/>
          </a:p>
        </p:txBody>
      </p:sp>
      <p:sp>
        <p:nvSpPr>
          <p:cNvPr id="48" name="Text 43"/>
          <p:cNvSpPr txBox="1"/>
          <p:nvPr/>
        </p:nvSpPr>
        <p:spPr>
          <a:xfrm>
            <a:off x="1067105" y="514807"/>
            <a:ext cx="4591202"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人民币 vs 美元基金实操差异</a:t>
            </a:r>
            <a:endParaRPr lang="en-US" sz="27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50008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高效选择真正有价值的投资伙伴，避免融资过程中的时间浪费与战略偏差</a:t>
            </a:r>
            <a:endParaRPr lang="en-US" sz="1200" dirty="0"/>
          </a:p>
        </p:txBody>
      </p:sp>
      <p:sp>
        <p:nvSpPr>
          <p:cNvPr id="5" name="Shape 3"/>
          <p:cNvSpPr/>
          <p:nvPr/>
        </p:nvSpPr>
        <p:spPr>
          <a:xfrm>
            <a:off x="1067105" y="1971446"/>
            <a:ext cx="4839005" cy="647395"/>
          </a:xfrm>
          <a:prstGeom prst="rect">
            <a:avLst/>
          </a:prstGeom>
          <a:solidFill>
            <a:srgbClr val="FFFFFF">
              <a:alpha val="80000"/>
            </a:srgbClr>
          </a:solidFill>
          <a:ln/>
        </p:spPr>
      </p:sp>
      <p:sp>
        <p:nvSpPr>
          <p:cNvPr id="6" name="Shape 4"/>
          <p:cNvSpPr/>
          <p:nvPr/>
        </p:nvSpPr>
        <p:spPr>
          <a:xfrm>
            <a:off x="1067105" y="1971446"/>
            <a:ext cx="28346" cy="647395"/>
          </a:xfrm>
          <a:prstGeom prst="rect">
            <a:avLst/>
          </a:prstGeom>
          <a:solidFill>
            <a:srgbClr val="2563EB"/>
          </a:solidFill>
          <a:ln/>
        </p:spPr>
      </p:sp>
      <p:sp>
        <p:nvSpPr>
          <p:cNvPr id="7" name="Shape 5"/>
          <p:cNvSpPr/>
          <p:nvPr/>
        </p:nvSpPr>
        <p:spPr>
          <a:xfrm>
            <a:off x="1067105" y="2771546"/>
            <a:ext cx="4839005" cy="647395"/>
          </a:xfrm>
          <a:prstGeom prst="rect">
            <a:avLst/>
          </a:prstGeom>
          <a:solidFill>
            <a:srgbClr val="FFFFFF">
              <a:alpha val="80000"/>
            </a:srgbClr>
          </a:solidFill>
          <a:ln/>
        </p:spPr>
      </p:sp>
      <p:sp>
        <p:nvSpPr>
          <p:cNvPr id="8" name="Shape 6"/>
          <p:cNvSpPr/>
          <p:nvPr/>
        </p:nvSpPr>
        <p:spPr>
          <a:xfrm>
            <a:off x="1067105" y="2771546"/>
            <a:ext cx="28346" cy="647395"/>
          </a:xfrm>
          <a:prstGeom prst="rect">
            <a:avLst/>
          </a:prstGeom>
          <a:solidFill>
            <a:srgbClr val="2563EB"/>
          </a:solidFill>
          <a:ln/>
        </p:spPr>
      </p:sp>
      <p:sp>
        <p:nvSpPr>
          <p:cNvPr id="9" name="Shape 7"/>
          <p:cNvSpPr/>
          <p:nvPr/>
        </p:nvSpPr>
        <p:spPr>
          <a:xfrm>
            <a:off x="1067105" y="3571646"/>
            <a:ext cx="4839005" cy="647395"/>
          </a:xfrm>
          <a:prstGeom prst="rect">
            <a:avLst/>
          </a:prstGeom>
          <a:solidFill>
            <a:srgbClr val="FFFFFF">
              <a:alpha val="80000"/>
            </a:srgbClr>
          </a:solidFill>
          <a:ln/>
        </p:spPr>
      </p:sp>
      <p:sp>
        <p:nvSpPr>
          <p:cNvPr id="10" name="Shape 8"/>
          <p:cNvSpPr/>
          <p:nvPr/>
        </p:nvSpPr>
        <p:spPr>
          <a:xfrm>
            <a:off x="1067105" y="3571646"/>
            <a:ext cx="28346" cy="647395"/>
          </a:xfrm>
          <a:prstGeom prst="rect">
            <a:avLst/>
          </a:prstGeom>
          <a:solidFill>
            <a:srgbClr val="2563EB"/>
          </a:solidFill>
          <a:ln/>
        </p:spPr>
      </p:sp>
      <p:sp>
        <p:nvSpPr>
          <p:cNvPr id="11" name="Shape 9"/>
          <p:cNvSpPr/>
          <p:nvPr/>
        </p:nvSpPr>
        <p:spPr>
          <a:xfrm>
            <a:off x="1067105" y="4371746"/>
            <a:ext cx="4839005" cy="647395"/>
          </a:xfrm>
          <a:prstGeom prst="rect">
            <a:avLst/>
          </a:prstGeom>
          <a:solidFill>
            <a:srgbClr val="FFFFFF">
              <a:alpha val="80000"/>
            </a:srgbClr>
          </a:solidFill>
          <a:ln/>
        </p:spPr>
      </p:sp>
      <p:sp>
        <p:nvSpPr>
          <p:cNvPr id="12" name="Shape 10"/>
          <p:cNvSpPr/>
          <p:nvPr/>
        </p:nvSpPr>
        <p:spPr>
          <a:xfrm>
            <a:off x="1067105" y="4371746"/>
            <a:ext cx="28346" cy="647395"/>
          </a:xfrm>
          <a:prstGeom prst="rect">
            <a:avLst/>
          </a:prstGeom>
          <a:solidFill>
            <a:srgbClr val="2563EB"/>
          </a:solidFill>
          <a:ln/>
        </p:spPr>
      </p:sp>
      <p:sp>
        <p:nvSpPr>
          <p:cNvPr id="13" name="Text 11"/>
          <p:cNvSpPr txBox="1"/>
          <p:nvPr/>
        </p:nvSpPr>
        <p:spPr>
          <a:xfrm>
            <a:off x="1209751" y="19906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市场化机构优先</a:t>
            </a:r>
            <a:endParaRPr lang="en-US" sz="1200" dirty="0"/>
          </a:p>
        </p:txBody>
      </p:sp>
      <p:sp>
        <p:nvSpPr>
          <p:cNvPr id="14" name="Text 12"/>
          <p:cNvSpPr txBox="1"/>
          <p:nvPr/>
        </p:nvSpPr>
        <p:spPr>
          <a:xfrm>
            <a:off x="1209751" y="27907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找赛道最近投资活跃的机构</a:t>
            </a:r>
            <a:endParaRPr lang="en-US" sz="1200" dirty="0"/>
          </a:p>
        </p:txBody>
      </p:sp>
      <p:sp>
        <p:nvSpPr>
          <p:cNvPr id="15" name="Text 13"/>
          <p:cNvSpPr txBox="1"/>
          <p:nvPr/>
        </p:nvSpPr>
        <p:spPr>
          <a:xfrm>
            <a:off x="1209751" y="3590849"/>
            <a:ext cx="19531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找该机构投资活跃的投资人</a:t>
            </a:r>
            <a:endParaRPr lang="en-US" sz="1200" dirty="0"/>
          </a:p>
        </p:txBody>
      </p:sp>
      <p:sp>
        <p:nvSpPr>
          <p:cNvPr id="16" name="Text 14"/>
          <p:cNvSpPr txBox="1"/>
          <p:nvPr/>
        </p:nvSpPr>
        <p:spPr>
          <a:xfrm>
            <a:off x="1209751" y="43909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阶段匹配选择</a:t>
            </a:r>
            <a:endParaRPr lang="en-US" sz="1200" dirty="0"/>
          </a:p>
        </p:txBody>
      </p:sp>
      <p:sp>
        <p:nvSpPr>
          <p:cNvPr id="17" name="Text 15"/>
          <p:cNvSpPr txBox="1"/>
          <p:nvPr/>
        </p:nvSpPr>
        <p:spPr>
          <a:xfrm>
            <a:off x="1209751" y="22475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市场化基金决策速度更快，投资逻辑更灵活，对创业企业的理解与支持更到位。相比国资背景基金，减少繁琐流程，能在市场竞争中迅速抓住机会</a:t>
            </a:r>
            <a:endParaRPr lang="en-US" sz="1000" dirty="0"/>
          </a:p>
        </p:txBody>
      </p:sp>
      <p:sp>
        <p:nvSpPr>
          <p:cNvPr id="18" name="Text 16"/>
          <p:cNvSpPr txBox="1"/>
          <p:nvPr/>
        </p:nvSpPr>
        <p:spPr>
          <a:xfrm>
            <a:off x="1209751" y="3047695"/>
            <a:ext cx="47109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重点关注近3-6个月内在Agentic AI领域有投资案例的机构，这些机构对赛道有热度，研究更深入，对项目理解更快，也更容易产生FOMO心态</a:t>
            </a:r>
            <a:endParaRPr lang="en-US" sz="1000" dirty="0"/>
          </a:p>
        </p:txBody>
      </p:sp>
      <p:sp>
        <p:nvSpPr>
          <p:cNvPr id="19" name="Text 17"/>
          <p:cNvSpPr txBox="1"/>
          <p:nvPr/>
        </p:nvSpPr>
        <p:spPr>
          <a:xfrm>
            <a:off x="1209751" y="38477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在目标机构内，锁定最近活跃的投资负责人，了解其投资偏好与风格，确保项目匹配其关注方向。直接接触活跃投资人比通用渠道效率高10倍</a:t>
            </a:r>
            <a:endParaRPr lang="en-US" sz="1000" dirty="0"/>
          </a:p>
        </p:txBody>
      </p:sp>
      <p:sp>
        <p:nvSpPr>
          <p:cNvPr id="20" name="Text 18"/>
          <p:cNvSpPr txBox="1"/>
          <p:nvPr/>
        </p:nvSpPr>
        <p:spPr>
          <a:xfrm>
            <a:off x="1209751" y="4647895"/>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不同发展阶段的项目应匹配相应类型的投资机构，确保投资机构的资金规模、投资偏好和资源网络与创业公司阶段和需求相契合</a:t>
            </a:r>
            <a:endParaRPr lang="en-US" sz="1000" dirty="0"/>
          </a:p>
        </p:txBody>
      </p:sp>
      <p:sp>
        <p:nvSpPr>
          <p:cNvPr id="21" name="Shape 19"/>
          <p:cNvSpPr/>
          <p:nvPr/>
        </p:nvSpPr>
        <p:spPr>
          <a:xfrm>
            <a:off x="6210605" y="1971446"/>
            <a:ext cx="4914900" cy="3124505"/>
          </a:xfrm>
          <a:prstGeom prst="roundRect">
            <a:avLst>
              <a:gd name="adj" fmla="val 714"/>
            </a:avLst>
          </a:prstGeom>
          <a:solidFill>
            <a:srgbClr val="F5F3FF">
              <a:alpha val="80000"/>
            </a:srgbClr>
          </a:solidFill>
          <a:ln w="12700">
            <a:solidFill>
              <a:srgbClr val="EDE9FE"/>
            </a:solidFill>
            <a:prstDash val="solid"/>
          </a:ln>
        </p:spPr>
      </p:sp>
      <p:pic>
        <p:nvPicPr>
          <p:cNvPr id="22" name="Image 0" descr="preencoded.png">    </p:cNvPr>
          <p:cNvPicPr>
            <a:picLocks noChangeAspect="1"/>
          </p:cNvPicPr>
          <p:nvPr/>
        </p:nvPicPr>
        <p:blipFill>
          <a:blip r:embed="rId1"/>
          <a:srcRect l="-1282" r="-1282" t="0" b="0"/>
          <a:stretch/>
        </p:blipFill>
        <p:spPr>
          <a:xfrm>
            <a:off x="6372454" y="2152498"/>
            <a:ext cx="219456" cy="190195"/>
          </a:xfrm>
          <a:prstGeom prst="rect">
            <a:avLst/>
          </a:prstGeom>
        </p:spPr>
      </p:pic>
      <p:sp>
        <p:nvSpPr>
          <p:cNvPr id="23" name="Text 20"/>
          <p:cNvSpPr txBox="1"/>
          <p:nvPr/>
        </p:nvSpPr>
        <p:spPr>
          <a:xfrm>
            <a:off x="6705295" y="2152498"/>
            <a:ext cx="1343254"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融资阶段匹配指南</a:t>
            </a:r>
            <a:endParaRPr lang="en-US" sz="1200" dirty="0"/>
          </a:p>
        </p:txBody>
      </p:sp>
      <p:sp>
        <p:nvSpPr>
          <p:cNvPr id="24" name="Shape 21"/>
          <p:cNvSpPr/>
          <p:nvPr/>
        </p:nvSpPr>
        <p:spPr>
          <a:xfrm>
            <a:off x="6372454" y="2476195"/>
            <a:ext cx="4591202" cy="743407"/>
          </a:xfrm>
          <a:prstGeom prst="roundRect">
            <a:avLst>
              <a:gd name="adj" fmla="val 6308"/>
            </a:avLst>
          </a:prstGeom>
          <a:solidFill>
            <a:srgbClr val="FFFFFF">
              <a:alpha val="90000"/>
            </a:srgbClr>
          </a:solidFill>
          <a:ln w="12700">
            <a:solidFill>
              <a:srgbClr val="EDE9FE"/>
            </a:solidFill>
            <a:prstDash val="solid"/>
          </a:ln>
        </p:spPr>
      </p:sp>
      <p:sp>
        <p:nvSpPr>
          <p:cNvPr id="25" name="Shape 22"/>
          <p:cNvSpPr/>
          <p:nvPr/>
        </p:nvSpPr>
        <p:spPr>
          <a:xfrm>
            <a:off x="6372454" y="3333902"/>
            <a:ext cx="4591202" cy="743407"/>
          </a:xfrm>
          <a:prstGeom prst="roundRect">
            <a:avLst>
              <a:gd name="adj" fmla="val 6308"/>
            </a:avLst>
          </a:prstGeom>
          <a:solidFill>
            <a:srgbClr val="FFFFFF">
              <a:alpha val="90000"/>
            </a:srgbClr>
          </a:solidFill>
          <a:ln w="12700">
            <a:solidFill>
              <a:srgbClr val="EDE9FE"/>
            </a:solidFill>
            <a:prstDash val="solid"/>
          </a:ln>
        </p:spPr>
      </p:sp>
      <p:sp>
        <p:nvSpPr>
          <p:cNvPr id="26" name="Shape 23"/>
          <p:cNvSpPr/>
          <p:nvPr/>
        </p:nvSpPr>
        <p:spPr>
          <a:xfrm>
            <a:off x="6372454" y="4190695"/>
            <a:ext cx="4591202" cy="743407"/>
          </a:xfrm>
          <a:prstGeom prst="roundRect">
            <a:avLst>
              <a:gd name="adj" fmla="val 6308"/>
            </a:avLst>
          </a:prstGeom>
          <a:solidFill>
            <a:srgbClr val="FFFFFF">
              <a:alpha val="90000"/>
            </a:srgbClr>
          </a:solidFill>
          <a:ln w="12700">
            <a:solidFill>
              <a:srgbClr val="EDE9FE"/>
            </a:solidFill>
            <a:prstDash val="solid"/>
          </a:ln>
        </p:spPr>
      </p:sp>
      <p:sp>
        <p:nvSpPr>
          <p:cNvPr id="27" name="Shape 24"/>
          <p:cNvSpPr/>
          <p:nvPr/>
        </p:nvSpPr>
        <p:spPr>
          <a:xfrm>
            <a:off x="6458407" y="2585923"/>
            <a:ext cx="629107" cy="181051"/>
          </a:xfrm>
          <a:prstGeom prst="roundRect">
            <a:avLst>
              <a:gd name="adj" fmla="val 505051"/>
            </a:avLst>
          </a:prstGeom>
          <a:solidFill>
            <a:srgbClr val="DBEAFE"/>
          </a:solidFill>
          <a:ln/>
        </p:spPr>
      </p:sp>
      <p:sp>
        <p:nvSpPr>
          <p:cNvPr id="28" name="Text 25"/>
          <p:cNvSpPr txBox="1"/>
          <p:nvPr/>
        </p:nvSpPr>
        <p:spPr>
          <a:xfrm>
            <a:off x="6515100" y="2614270"/>
            <a:ext cx="590702" cy="114300"/>
          </a:xfrm>
          <a:prstGeom prst="rect">
            <a:avLst/>
          </a:prstGeom>
          <a:noFill/>
          <a:ln/>
        </p:spPr>
        <p:txBody>
          <a:bodyPr wrap="square" lIns="0" tIns="0" rIns="0" bIns="0" rtlCol="0" anchor="ctr"/>
          <a:lstStyle/>
          <a:p>
            <a:pPr algn="l" indent="0" marL="0">
              <a:buNone/>
            </a:pPr>
            <a:r>
              <a:rPr lang="en-US" sz="800" b="1" dirty="0">
                <a:solidFill>
                  <a:srgbClr val="1E40AF"/>
                </a:solidFill>
                <a:latin typeface="Inter" pitchFamily="34" charset="0"/>
                <a:ea typeface="Inter" pitchFamily="34" charset="-122"/>
                <a:cs typeface="Inter" pitchFamily="34" charset="-120"/>
              </a:rPr>
              <a:t>天使/种子轮</a:t>
            </a:r>
            <a:endParaRPr lang="en-US" sz="800" dirty="0"/>
          </a:p>
        </p:txBody>
      </p:sp>
      <p:sp>
        <p:nvSpPr>
          <p:cNvPr id="29" name="Text 26"/>
          <p:cNvSpPr txBox="1"/>
          <p:nvPr/>
        </p:nvSpPr>
        <p:spPr>
          <a:xfrm>
            <a:off x="7160666" y="2581351"/>
            <a:ext cx="22860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天使投资人 / 早期VC / 产业基金</a:t>
            </a:r>
            <a:endParaRPr lang="en-US" sz="1200" dirty="0"/>
          </a:p>
        </p:txBody>
      </p:sp>
      <p:sp>
        <p:nvSpPr>
          <p:cNvPr id="30" name="Text 27"/>
          <p:cNvSpPr txBox="1"/>
          <p:nvPr/>
        </p:nvSpPr>
        <p:spPr>
          <a:xfrm>
            <a:off x="6813194" y="3438144"/>
            <a:ext cx="16861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专业VC / 头部行业基金</a:t>
            </a:r>
            <a:endParaRPr lang="en-US" sz="1200" dirty="0"/>
          </a:p>
        </p:txBody>
      </p:sp>
      <p:sp>
        <p:nvSpPr>
          <p:cNvPr id="31" name="Text 28"/>
          <p:cNvSpPr txBox="1"/>
          <p:nvPr/>
        </p:nvSpPr>
        <p:spPr>
          <a:xfrm>
            <a:off x="7092086" y="4295851"/>
            <a:ext cx="1867205"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大型VC / PE / 战略投资者</a:t>
            </a:r>
            <a:endParaRPr lang="en-US" sz="1200" dirty="0"/>
          </a:p>
        </p:txBody>
      </p:sp>
      <p:sp>
        <p:nvSpPr>
          <p:cNvPr id="32" name="Text 29"/>
          <p:cNvSpPr txBox="1"/>
          <p:nvPr/>
        </p:nvSpPr>
        <p:spPr>
          <a:xfrm>
            <a:off x="6458407" y="2829154"/>
            <a:ext cx="4439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寻找对技术有深度理解、专注早期项目、能提供初始资源网络的投资方。看重团队背景和市场愿景，对商业化要求相对宽松</a:t>
            </a:r>
            <a:endParaRPr lang="en-US" sz="900" dirty="0"/>
          </a:p>
        </p:txBody>
      </p:sp>
      <p:sp>
        <p:nvSpPr>
          <p:cNvPr id="33" name="Text 30"/>
          <p:cNvSpPr txBox="1"/>
          <p:nvPr/>
        </p:nvSpPr>
        <p:spPr>
          <a:xfrm>
            <a:off x="6458407" y="3685946"/>
            <a:ext cx="44293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选择在AI领域有成功投资案例、拥有丰富行业资源的机构。此阶段投资人更看重产品验证和初步商业化指标，期待清晰的市场策略</a:t>
            </a:r>
            <a:endParaRPr lang="en-US" sz="900" dirty="0"/>
          </a:p>
        </p:txBody>
      </p:sp>
      <p:sp>
        <p:nvSpPr>
          <p:cNvPr id="34" name="Text 31"/>
          <p:cNvSpPr txBox="1"/>
          <p:nvPr/>
        </p:nvSpPr>
        <p:spPr>
          <a:xfrm>
            <a:off x="6458407" y="4543654"/>
            <a:ext cx="4439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寻找资金实力雄厚、有后续轮次投资能力和行业影响力的机构。此阶段国资基金成为主力，更看重明确的商业模型和规模化路径</a:t>
            </a:r>
            <a:endParaRPr lang="en-US" sz="900" dirty="0"/>
          </a:p>
        </p:txBody>
      </p:sp>
      <p:sp>
        <p:nvSpPr>
          <p:cNvPr id="35" name="Shape 32"/>
          <p:cNvSpPr/>
          <p:nvPr/>
        </p:nvSpPr>
        <p:spPr>
          <a:xfrm>
            <a:off x="6458407" y="3443630"/>
            <a:ext cx="286207" cy="181051"/>
          </a:xfrm>
          <a:prstGeom prst="roundRect">
            <a:avLst>
              <a:gd name="adj" fmla="val 505051"/>
            </a:avLst>
          </a:prstGeom>
          <a:solidFill>
            <a:srgbClr val="D1FAE5"/>
          </a:solidFill>
          <a:ln/>
        </p:spPr>
      </p:sp>
      <p:sp>
        <p:nvSpPr>
          <p:cNvPr id="36" name="Text 33"/>
          <p:cNvSpPr txBox="1"/>
          <p:nvPr/>
        </p:nvSpPr>
        <p:spPr>
          <a:xfrm>
            <a:off x="6515100" y="3471977"/>
            <a:ext cx="247802" cy="114300"/>
          </a:xfrm>
          <a:prstGeom prst="rect">
            <a:avLst/>
          </a:prstGeom>
          <a:noFill/>
          <a:ln/>
        </p:spPr>
        <p:txBody>
          <a:bodyPr wrap="square" lIns="0" tIns="0" rIns="0" bIns="0" rtlCol="0" anchor="ctr"/>
          <a:lstStyle/>
          <a:p>
            <a:pPr algn="l" indent="0" marL="0">
              <a:buNone/>
            </a:pPr>
            <a:r>
              <a:rPr lang="en-US" sz="800" b="1" dirty="0">
                <a:solidFill>
                  <a:srgbClr val="065F46"/>
                </a:solidFill>
                <a:latin typeface="Inter" pitchFamily="34" charset="0"/>
                <a:ea typeface="Inter" pitchFamily="34" charset="-122"/>
                <a:cs typeface="Inter" pitchFamily="34" charset="-120"/>
              </a:rPr>
              <a:t>A轮</a:t>
            </a:r>
            <a:endParaRPr lang="en-US" sz="800" dirty="0"/>
          </a:p>
        </p:txBody>
      </p:sp>
      <p:sp>
        <p:nvSpPr>
          <p:cNvPr id="37" name="Text 34"/>
          <p:cNvSpPr txBox="1"/>
          <p:nvPr/>
        </p:nvSpPr>
        <p:spPr>
          <a:xfrm>
            <a:off x="6515100" y="4328770"/>
            <a:ext cx="523951" cy="114300"/>
          </a:xfrm>
          <a:prstGeom prst="rect">
            <a:avLst/>
          </a:prstGeom>
          <a:noFill/>
          <a:ln/>
        </p:spPr>
        <p:txBody>
          <a:bodyPr wrap="square" lIns="0" tIns="0" rIns="0" bIns="0" rtlCol="0" anchor="ctr"/>
          <a:lstStyle/>
          <a:p>
            <a:pPr algn="l" indent="0" marL="0">
              <a:buNone/>
            </a:pPr>
            <a:r>
              <a:rPr lang="en-US" sz="800" b="1" dirty="0">
                <a:solidFill>
                  <a:srgbClr val="111827"/>
                </a:solidFill>
                <a:latin typeface="Inter" pitchFamily="34" charset="0"/>
                <a:ea typeface="Inter" pitchFamily="34" charset="-122"/>
                <a:cs typeface="Inter" pitchFamily="34" charset="-120"/>
              </a:rPr>
              <a:t>B轮及以后</a:t>
            </a:r>
            <a:endParaRPr lang="en-US" sz="800" dirty="0"/>
          </a:p>
        </p:txBody>
      </p:sp>
      <p:sp>
        <p:nvSpPr>
          <p:cNvPr id="38" name="Shape 35"/>
          <p:cNvSpPr/>
          <p:nvPr/>
        </p:nvSpPr>
        <p:spPr>
          <a:xfrm>
            <a:off x="1067105" y="5248656"/>
            <a:ext cx="10058400" cy="437998"/>
          </a:xfrm>
          <a:prstGeom prst="roundRect">
            <a:avLst>
              <a:gd name="adj" fmla="val 36307"/>
            </a:avLst>
          </a:prstGeom>
          <a:solidFill>
            <a:srgbClr val="FFFFFF">
              <a:alpha val="80000"/>
            </a:srgbClr>
          </a:solidFill>
          <a:ln w="12700">
            <a:solidFill>
              <a:srgbClr val="E5E7EB"/>
            </a:solidFill>
            <a:prstDash val="solid"/>
          </a:ln>
        </p:spPr>
      </p:sp>
      <p:pic>
        <p:nvPicPr>
          <p:cNvPr id="39" name="Image 1" descr="preencoded.png">    </p:cNvPr>
          <p:cNvPicPr>
            <a:picLocks noChangeAspect="1"/>
          </p:cNvPicPr>
          <p:nvPr/>
        </p:nvPicPr>
        <p:blipFill>
          <a:blip r:embed="rId2"/>
          <a:srcRect l="0" r="0" t="0" b="0"/>
          <a:stretch/>
        </p:blipFill>
        <p:spPr>
          <a:xfrm>
            <a:off x="1152144" y="5438851"/>
            <a:ext cx="133502" cy="133502"/>
          </a:xfrm>
          <a:prstGeom prst="rect">
            <a:avLst/>
          </a:prstGeom>
        </p:spPr>
      </p:pic>
      <p:sp>
        <p:nvSpPr>
          <p:cNvPr id="40" name="Text 36"/>
          <p:cNvSpPr txBox="1"/>
          <p:nvPr/>
        </p:nvSpPr>
        <p:spPr>
          <a:xfrm>
            <a:off x="1362456" y="5419649"/>
            <a:ext cx="7424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关键洞察：AI创业融资应选择"三高"投资人——对技术理解高、决策效率高、近期活跃度高，并确保与公司当前阶段精准匹配</a:t>
            </a:r>
            <a:endParaRPr lang="en-US" sz="1000" dirty="0"/>
          </a:p>
        </p:txBody>
      </p:sp>
      <p:sp>
        <p:nvSpPr>
          <p:cNvPr id="41" name="Text 37"/>
          <p:cNvSpPr txBox="1"/>
          <p:nvPr/>
        </p:nvSpPr>
        <p:spPr>
          <a:xfrm>
            <a:off x="1218895" y="76169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找什么投资人和投资机构？</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1067105" y="2457907"/>
            <a:ext cx="228600" cy="228600"/>
          </a:xfrm>
          <a:prstGeom prst="rect">
            <a:avLst/>
          </a:prstGeom>
        </p:spPr>
      </p:pic>
      <p:sp>
        <p:nvSpPr>
          <p:cNvPr id="3" name="Text 0"/>
          <p:cNvSpPr txBox="1"/>
          <p:nvPr/>
        </p:nvSpPr>
        <p:spPr>
          <a:xfrm>
            <a:off x="1447495" y="2467051"/>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4" name="Shape 1"/>
          <p:cNvSpPr/>
          <p:nvPr/>
        </p:nvSpPr>
        <p:spPr>
          <a:xfrm>
            <a:off x="1067105" y="3543300"/>
            <a:ext cx="761695" cy="38405"/>
          </a:xfrm>
          <a:prstGeom prst="rect">
            <a:avLst/>
          </a:prstGeom>
          <a:solidFill>
            <a:srgbClr val="2563EB"/>
          </a:solidFill>
          <a:ln/>
        </p:spPr>
      </p:sp>
      <p:sp>
        <p:nvSpPr>
          <p:cNvPr id="5" name="Text 2"/>
          <p:cNvSpPr txBox="1"/>
          <p:nvPr/>
        </p:nvSpPr>
        <p:spPr>
          <a:xfrm>
            <a:off x="1067105" y="3905402"/>
            <a:ext cx="5477256" cy="495605"/>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深度剖析创业团队、产品差异化、行业洞察、商业逻辑、市场环境和数据表现不足导致的融资失败</a:t>
            </a:r>
            <a:endParaRPr lang="en-US" sz="1500" dirty="0"/>
          </a:p>
        </p:txBody>
      </p:sp>
      <p:pic>
        <p:nvPicPr>
          <p:cNvPr id="6" name="Image 1" descr="preencoded.png">    </p:cNvPr>
          <p:cNvPicPr>
            <a:picLocks noChangeAspect="1"/>
          </p:cNvPicPr>
          <p:nvPr/>
        </p:nvPicPr>
        <p:blipFill>
          <a:blip r:embed="rId2"/>
          <a:srcRect l="0" r="0" t="0" b="0"/>
          <a:stretch/>
        </p:blipFill>
        <p:spPr>
          <a:xfrm>
            <a:off x="9905695" y="4724705"/>
            <a:ext cx="1218895" cy="1218895"/>
          </a:xfrm>
          <a:prstGeom prst="rect">
            <a:avLst/>
          </a:prstGeom>
        </p:spPr>
      </p:pic>
      <p:sp>
        <p:nvSpPr>
          <p:cNvPr id="7" name="Text 3"/>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8" name="Text 4"/>
          <p:cNvSpPr txBox="1"/>
          <p:nvPr/>
        </p:nvSpPr>
        <p:spPr>
          <a:xfrm>
            <a:off x="1067105" y="2800807"/>
            <a:ext cx="40105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融资失败主要原因</a:t>
            </a: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1067105" y="381305"/>
            <a:ext cx="10058400" cy="1257300"/>
          </a:xfrm>
          <a:prstGeom prst="roundRect">
            <a:avLst>
              <a:gd name="adj" fmla="val 4408"/>
            </a:avLst>
          </a:prstGeom>
          <a:solidFill>
            <a:srgbClr val="FFFFFF">
              <a:alpha val="80000"/>
            </a:srgbClr>
          </a:solidFill>
          <a:ln/>
        </p:spPr>
      </p:sp>
      <p:sp>
        <p:nvSpPr>
          <p:cNvPr id="3" name="Shape 1"/>
          <p:cNvSpPr/>
          <p:nvPr/>
        </p:nvSpPr>
        <p:spPr>
          <a:xfrm>
            <a:off x="1218895" y="990295"/>
            <a:ext cx="666598" cy="38405"/>
          </a:xfrm>
          <a:prstGeom prst="rect">
            <a:avLst/>
          </a:prstGeom>
          <a:solidFill>
            <a:srgbClr val="2563EB"/>
          </a:solidFill>
          <a:ln/>
        </p:spPr>
      </p:sp>
      <p:sp>
        <p:nvSpPr>
          <p:cNvPr id="4" name="Text 2"/>
          <p:cNvSpPr txBox="1"/>
          <p:nvPr/>
        </p:nvSpPr>
        <p:spPr>
          <a:xfrm>
            <a:off x="1218895" y="1162202"/>
            <a:ext cx="42108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深度剖析Agentic AI项目在融资过程中最常见的八大失败因素</a:t>
            </a:r>
            <a:endParaRPr lang="en-US" sz="1200" dirty="0"/>
          </a:p>
        </p:txBody>
      </p:sp>
      <p:sp>
        <p:nvSpPr>
          <p:cNvPr id="5" name="Shape 3"/>
          <p:cNvSpPr/>
          <p:nvPr/>
        </p:nvSpPr>
        <p:spPr>
          <a:xfrm>
            <a:off x="1067105" y="1752905"/>
            <a:ext cx="4934102" cy="838505"/>
          </a:xfrm>
          <a:prstGeom prst="roundRect">
            <a:avLst>
              <a:gd name="adj" fmla="val 7435"/>
            </a:avLst>
          </a:prstGeom>
          <a:solidFill>
            <a:srgbClr val="F9FAFB">
              <a:alpha val="90000"/>
            </a:srgbClr>
          </a:solidFill>
          <a:ln/>
        </p:spPr>
      </p:sp>
      <p:sp>
        <p:nvSpPr>
          <p:cNvPr id="6" name="Shape 4"/>
          <p:cNvSpPr/>
          <p:nvPr/>
        </p:nvSpPr>
        <p:spPr>
          <a:xfrm>
            <a:off x="1067105" y="1752905"/>
            <a:ext cx="38405" cy="838505"/>
          </a:xfrm>
          <a:prstGeom prst="rect">
            <a:avLst/>
          </a:prstGeom>
          <a:solidFill>
            <a:srgbClr val="DC2626"/>
          </a:solidFill>
          <a:ln/>
        </p:spPr>
      </p:sp>
      <p:pic>
        <p:nvPicPr>
          <p:cNvPr id="7" name="Image 0" descr="preencoded.png">    </p:cNvPr>
          <p:cNvPicPr>
            <a:picLocks noChangeAspect="1"/>
          </p:cNvPicPr>
          <p:nvPr/>
        </p:nvPicPr>
        <p:blipFill>
          <a:blip r:embed="rId1"/>
          <a:srcRect l="0" r="0" t="-1310" b="-1310"/>
          <a:stretch/>
        </p:blipFill>
        <p:spPr>
          <a:xfrm>
            <a:off x="1200607" y="1876349"/>
            <a:ext cx="209398" cy="171907"/>
          </a:xfrm>
          <a:prstGeom prst="rect">
            <a:avLst/>
          </a:prstGeom>
        </p:spPr>
      </p:pic>
      <p:sp>
        <p:nvSpPr>
          <p:cNvPr id="8" name="Shape 5"/>
          <p:cNvSpPr/>
          <p:nvPr/>
        </p:nvSpPr>
        <p:spPr>
          <a:xfrm>
            <a:off x="1067105" y="2686507"/>
            <a:ext cx="4934102" cy="838505"/>
          </a:xfrm>
          <a:prstGeom prst="roundRect">
            <a:avLst>
              <a:gd name="adj" fmla="val 7435"/>
            </a:avLst>
          </a:prstGeom>
          <a:solidFill>
            <a:srgbClr val="F9FAFB">
              <a:alpha val="90000"/>
            </a:srgbClr>
          </a:solidFill>
          <a:ln/>
        </p:spPr>
      </p:sp>
      <p:sp>
        <p:nvSpPr>
          <p:cNvPr id="9" name="Shape 6"/>
          <p:cNvSpPr/>
          <p:nvPr/>
        </p:nvSpPr>
        <p:spPr>
          <a:xfrm>
            <a:off x="1067105" y="2686507"/>
            <a:ext cx="38405" cy="838505"/>
          </a:xfrm>
          <a:prstGeom prst="rect">
            <a:avLst/>
          </a:prstGeom>
          <a:solidFill>
            <a:srgbClr val="DC2626"/>
          </a:solidFill>
          <a:ln/>
        </p:spPr>
      </p:sp>
      <p:sp>
        <p:nvSpPr>
          <p:cNvPr id="10" name="Shape 7"/>
          <p:cNvSpPr/>
          <p:nvPr/>
        </p:nvSpPr>
        <p:spPr>
          <a:xfrm>
            <a:off x="1067105" y="4362602"/>
            <a:ext cx="4934102" cy="838505"/>
          </a:xfrm>
          <a:prstGeom prst="roundRect">
            <a:avLst>
              <a:gd name="adj" fmla="val 7435"/>
            </a:avLst>
          </a:prstGeom>
          <a:solidFill>
            <a:srgbClr val="F9FAFB">
              <a:alpha val="90000"/>
            </a:srgbClr>
          </a:solidFill>
          <a:ln/>
        </p:spPr>
      </p:sp>
      <p:sp>
        <p:nvSpPr>
          <p:cNvPr id="11" name="Shape 8"/>
          <p:cNvSpPr/>
          <p:nvPr/>
        </p:nvSpPr>
        <p:spPr>
          <a:xfrm>
            <a:off x="1067105" y="4362602"/>
            <a:ext cx="38405" cy="838505"/>
          </a:xfrm>
          <a:prstGeom prst="rect">
            <a:avLst/>
          </a:prstGeom>
          <a:solidFill>
            <a:srgbClr val="DC2626"/>
          </a:solidFill>
          <a:ln/>
        </p:spPr>
      </p:sp>
      <p:sp>
        <p:nvSpPr>
          <p:cNvPr id="12" name="Shape 9"/>
          <p:cNvSpPr/>
          <p:nvPr/>
        </p:nvSpPr>
        <p:spPr>
          <a:xfrm>
            <a:off x="6191402" y="1752905"/>
            <a:ext cx="4934102" cy="647395"/>
          </a:xfrm>
          <a:prstGeom prst="roundRect">
            <a:avLst>
              <a:gd name="adj" fmla="val 12463"/>
            </a:avLst>
          </a:prstGeom>
          <a:solidFill>
            <a:srgbClr val="F9FAFB">
              <a:alpha val="90000"/>
            </a:srgbClr>
          </a:solidFill>
          <a:ln/>
        </p:spPr>
      </p:sp>
      <p:sp>
        <p:nvSpPr>
          <p:cNvPr id="13" name="Shape 10"/>
          <p:cNvSpPr/>
          <p:nvPr/>
        </p:nvSpPr>
        <p:spPr>
          <a:xfrm>
            <a:off x="6191402" y="1752905"/>
            <a:ext cx="38405" cy="647395"/>
          </a:xfrm>
          <a:prstGeom prst="rect">
            <a:avLst/>
          </a:prstGeom>
          <a:solidFill>
            <a:srgbClr val="DC2626"/>
          </a:solidFill>
          <a:ln/>
        </p:spPr>
      </p:sp>
      <p:sp>
        <p:nvSpPr>
          <p:cNvPr id="14" name="Text 11"/>
          <p:cNvSpPr txBox="1"/>
          <p:nvPr/>
        </p:nvSpPr>
        <p:spPr>
          <a:xfrm>
            <a:off x="1485900" y="1867205"/>
            <a:ext cx="185806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创始团队不够优秀/不匹配</a:t>
            </a:r>
            <a:endParaRPr lang="en-US" sz="1200" dirty="0"/>
          </a:p>
        </p:txBody>
      </p:sp>
      <p:sp>
        <p:nvSpPr>
          <p:cNvPr id="15" name="Text 12"/>
          <p:cNvSpPr txBox="1"/>
          <p:nvPr/>
        </p:nvSpPr>
        <p:spPr>
          <a:xfrm>
            <a:off x="1447495" y="3733495"/>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行业洞察认知不够</a:t>
            </a:r>
            <a:endParaRPr lang="en-US" sz="1200" dirty="0"/>
          </a:p>
        </p:txBody>
      </p:sp>
      <p:sp>
        <p:nvSpPr>
          <p:cNvPr id="16" name="Text 13"/>
          <p:cNvSpPr txBox="1"/>
          <p:nvPr/>
        </p:nvSpPr>
        <p:spPr>
          <a:xfrm>
            <a:off x="1447495" y="44769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逻辑不自洽</a:t>
            </a:r>
            <a:endParaRPr lang="en-US" sz="1200" dirty="0"/>
          </a:p>
        </p:txBody>
      </p:sp>
      <p:sp>
        <p:nvSpPr>
          <p:cNvPr id="17" name="Text 14"/>
          <p:cNvSpPr txBox="1"/>
          <p:nvPr/>
        </p:nvSpPr>
        <p:spPr>
          <a:xfrm>
            <a:off x="1200607" y="2124151"/>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缺乏AI技术背景或领域经验，团队成员能力不互补，核心成员背景难以支撑项目愿景</a:t>
            </a:r>
            <a:endParaRPr lang="en-US" sz="1000" dirty="0"/>
          </a:p>
        </p:txBody>
      </p:sp>
      <p:pic>
        <p:nvPicPr>
          <p:cNvPr id="18" name="Image 1" descr="preencoded.png">    </p:cNvPr>
          <p:cNvPicPr>
            <a:picLocks noChangeAspect="1"/>
          </p:cNvPicPr>
          <p:nvPr/>
        </p:nvPicPr>
        <p:blipFill>
          <a:blip r:embed="rId2"/>
          <a:srcRect l="0" r="0" t="0" b="0"/>
          <a:stretch/>
        </p:blipFill>
        <p:spPr>
          <a:xfrm>
            <a:off x="1200607" y="2809951"/>
            <a:ext cx="171907" cy="171907"/>
          </a:xfrm>
          <a:prstGeom prst="rect">
            <a:avLst/>
          </a:prstGeom>
        </p:spPr>
      </p:pic>
      <p:sp>
        <p:nvSpPr>
          <p:cNvPr id="19" name="Shape 15"/>
          <p:cNvSpPr/>
          <p:nvPr/>
        </p:nvSpPr>
        <p:spPr>
          <a:xfrm>
            <a:off x="1067105" y="3619195"/>
            <a:ext cx="4934102" cy="647395"/>
          </a:xfrm>
          <a:prstGeom prst="roundRect">
            <a:avLst>
              <a:gd name="adj" fmla="val 12463"/>
            </a:avLst>
          </a:prstGeom>
          <a:solidFill>
            <a:srgbClr val="F9FAFB">
              <a:alpha val="90000"/>
            </a:srgbClr>
          </a:solidFill>
          <a:ln/>
        </p:spPr>
      </p:sp>
      <p:sp>
        <p:nvSpPr>
          <p:cNvPr id="20" name="Shape 16"/>
          <p:cNvSpPr/>
          <p:nvPr/>
        </p:nvSpPr>
        <p:spPr>
          <a:xfrm>
            <a:off x="1067105" y="3619195"/>
            <a:ext cx="38405" cy="647395"/>
          </a:xfrm>
          <a:prstGeom prst="rect">
            <a:avLst/>
          </a:prstGeom>
          <a:solidFill>
            <a:srgbClr val="DC2626"/>
          </a:solidFill>
          <a:ln/>
        </p:spPr>
      </p:sp>
      <p:sp>
        <p:nvSpPr>
          <p:cNvPr id="21" name="Text 17"/>
          <p:cNvSpPr txBox="1"/>
          <p:nvPr/>
        </p:nvSpPr>
        <p:spPr>
          <a:xfrm>
            <a:off x="1447495" y="2800807"/>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产品缺乏差异</a:t>
            </a:r>
            <a:endParaRPr lang="en-US" sz="1200" dirty="0"/>
          </a:p>
        </p:txBody>
      </p:sp>
      <p:sp>
        <p:nvSpPr>
          <p:cNvPr id="22" name="Text 18"/>
          <p:cNvSpPr txBox="1"/>
          <p:nvPr/>
        </p:nvSpPr>
        <p:spPr>
          <a:xfrm>
            <a:off x="6572707" y="1867205"/>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与大环境大势不符合</a:t>
            </a:r>
            <a:endParaRPr lang="en-US" sz="1200" dirty="0"/>
          </a:p>
        </p:txBody>
      </p:sp>
      <p:sp>
        <p:nvSpPr>
          <p:cNvPr id="23" name="Text 19"/>
          <p:cNvSpPr txBox="1"/>
          <p:nvPr/>
        </p:nvSpPr>
        <p:spPr>
          <a:xfrm>
            <a:off x="1200607" y="3057754"/>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与市场现有产品同质化严重，无法形成技术或商业模式壁垒，难以在竞争中脱颖而出</a:t>
            </a:r>
            <a:endParaRPr lang="en-US" sz="1000" dirty="0"/>
          </a:p>
        </p:txBody>
      </p:sp>
      <p:pic>
        <p:nvPicPr>
          <p:cNvPr id="24" name="Image 2" descr="preencoded.png">    </p:cNvPr>
          <p:cNvPicPr>
            <a:picLocks noChangeAspect="1"/>
          </p:cNvPicPr>
          <p:nvPr/>
        </p:nvPicPr>
        <p:blipFill>
          <a:blip r:embed="rId3"/>
          <a:srcRect l="0" r="0" t="0" b="0"/>
          <a:stretch/>
        </p:blipFill>
        <p:spPr>
          <a:xfrm>
            <a:off x="1200607" y="3743554"/>
            <a:ext cx="171907" cy="171907"/>
          </a:xfrm>
          <a:prstGeom prst="rect">
            <a:avLst/>
          </a:prstGeom>
        </p:spPr>
      </p:pic>
      <p:sp>
        <p:nvSpPr>
          <p:cNvPr id="25" name="Text 20"/>
          <p:cNvSpPr txBox="1"/>
          <p:nvPr/>
        </p:nvSpPr>
        <p:spPr>
          <a:xfrm>
            <a:off x="1200607" y="3991356"/>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对目标行业理解不深，缺乏独特洞见，无法解决真实痛点或预判行业发展趋势</a:t>
            </a:r>
            <a:endParaRPr lang="en-US" sz="1000" dirty="0"/>
          </a:p>
        </p:txBody>
      </p:sp>
      <p:pic>
        <p:nvPicPr>
          <p:cNvPr id="26" name="Image 3" descr="preencoded.png">    </p:cNvPr>
          <p:cNvPicPr>
            <a:picLocks noChangeAspect="1"/>
          </p:cNvPicPr>
          <p:nvPr/>
        </p:nvPicPr>
        <p:blipFill>
          <a:blip r:embed="rId4"/>
          <a:srcRect l="0" r="0" t="0" b="0"/>
          <a:stretch/>
        </p:blipFill>
        <p:spPr>
          <a:xfrm>
            <a:off x="1200607" y="4486046"/>
            <a:ext cx="171907" cy="171907"/>
          </a:xfrm>
          <a:prstGeom prst="rect">
            <a:avLst/>
          </a:prstGeom>
        </p:spPr>
      </p:pic>
      <p:sp>
        <p:nvSpPr>
          <p:cNvPr id="27" name="Text 21"/>
          <p:cNvSpPr txBox="1"/>
          <p:nvPr/>
        </p:nvSpPr>
        <p:spPr>
          <a:xfrm>
            <a:off x="6524244" y="2609698"/>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核心投资条款没有谈拢</a:t>
            </a:r>
            <a:endParaRPr lang="en-US" sz="1200" dirty="0"/>
          </a:p>
        </p:txBody>
      </p:sp>
      <p:sp>
        <p:nvSpPr>
          <p:cNvPr id="28" name="Text 22"/>
          <p:cNvSpPr txBox="1"/>
          <p:nvPr/>
        </p:nvSpPr>
        <p:spPr>
          <a:xfrm>
            <a:off x="1200607" y="4733849"/>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商业逻辑存在明显漏洞，产品、市场、团队、财务等要素之间相互矛盾，难以形成闭环</a:t>
            </a:r>
            <a:endParaRPr lang="en-US" sz="1000" dirty="0"/>
          </a:p>
        </p:txBody>
      </p:sp>
      <p:pic>
        <p:nvPicPr>
          <p:cNvPr id="29" name="Image 4" descr="preencoded.png">    </p:cNvPr>
          <p:cNvPicPr>
            <a:picLocks noChangeAspect="1"/>
          </p:cNvPicPr>
          <p:nvPr/>
        </p:nvPicPr>
        <p:blipFill>
          <a:blip r:embed="rId5"/>
          <a:srcRect l="0" r="0" t="0" b="0"/>
          <a:stretch/>
        </p:blipFill>
        <p:spPr>
          <a:xfrm>
            <a:off x="6324905" y="1876349"/>
            <a:ext cx="171907" cy="171907"/>
          </a:xfrm>
          <a:prstGeom prst="rect">
            <a:avLst/>
          </a:prstGeom>
        </p:spPr>
      </p:pic>
      <p:sp>
        <p:nvSpPr>
          <p:cNvPr id="30" name="Shape 23"/>
          <p:cNvSpPr/>
          <p:nvPr/>
        </p:nvSpPr>
        <p:spPr>
          <a:xfrm>
            <a:off x="6191402" y="2495398"/>
            <a:ext cx="4934102" cy="838505"/>
          </a:xfrm>
          <a:prstGeom prst="roundRect">
            <a:avLst>
              <a:gd name="adj" fmla="val 7435"/>
            </a:avLst>
          </a:prstGeom>
          <a:solidFill>
            <a:srgbClr val="F9FAFB">
              <a:alpha val="90000"/>
            </a:srgbClr>
          </a:solidFill>
          <a:ln/>
        </p:spPr>
      </p:sp>
      <p:sp>
        <p:nvSpPr>
          <p:cNvPr id="31" name="Shape 24"/>
          <p:cNvSpPr/>
          <p:nvPr/>
        </p:nvSpPr>
        <p:spPr>
          <a:xfrm>
            <a:off x="6191402" y="2495398"/>
            <a:ext cx="38405" cy="838505"/>
          </a:xfrm>
          <a:prstGeom prst="rect">
            <a:avLst/>
          </a:prstGeom>
          <a:solidFill>
            <a:srgbClr val="DC2626"/>
          </a:solidFill>
          <a:ln/>
        </p:spPr>
      </p:sp>
      <p:sp>
        <p:nvSpPr>
          <p:cNvPr id="32" name="Text 25"/>
          <p:cNvSpPr txBox="1"/>
          <p:nvPr/>
        </p:nvSpPr>
        <p:spPr>
          <a:xfrm>
            <a:off x="6324905" y="2124151"/>
            <a:ext cx="47676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未把握宏观趋势和政策导向，产品或方向与市场热点脱节，无法获得投资人认可</a:t>
            </a:r>
            <a:endParaRPr lang="en-US" sz="1000" dirty="0"/>
          </a:p>
        </p:txBody>
      </p:sp>
      <p:pic>
        <p:nvPicPr>
          <p:cNvPr id="33" name="Image 5" descr="preencoded.png">    </p:cNvPr>
          <p:cNvPicPr>
            <a:picLocks noChangeAspect="1"/>
          </p:cNvPicPr>
          <p:nvPr/>
        </p:nvPicPr>
        <p:blipFill>
          <a:blip r:embed="rId6"/>
          <a:srcRect l="0" r="0" t="-2222" b="-2222"/>
          <a:stretch/>
        </p:blipFill>
        <p:spPr>
          <a:xfrm>
            <a:off x="6324905" y="2619756"/>
            <a:ext cx="123444" cy="171907"/>
          </a:xfrm>
          <a:prstGeom prst="rect">
            <a:avLst/>
          </a:prstGeom>
        </p:spPr>
      </p:pic>
      <p:sp>
        <p:nvSpPr>
          <p:cNvPr id="34" name="Shape 26"/>
          <p:cNvSpPr/>
          <p:nvPr/>
        </p:nvSpPr>
        <p:spPr>
          <a:xfrm>
            <a:off x="6191402" y="3429000"/>
            <a:ext cx="4934102" cy="838505"/>
          </a:xfrm>
          <a:prstGeom prst="roundRect">
            <a:avLst>
              <a:gd name="adj" fmla="val 7435"/>
            </a:avLst>
          </a:prstGeom>
          <a:solidFill>
            <a:srgbClr val="F9FAFB">
              <a:alpha val="90000"/>
            </a:srgbClr>
          </a:solidFill>
          <a:ln/>
        </p:spPr>
      </p:sp>
      <p:sp>
        <p:nvSpPr>
          <p:cNvPr id="35" name="Shape 27"/>
          <p:cNvSpPr/>
          <p:nvPr/>
        </p:nvSpPr>
        <p:spPr>
          <a:xfrm>
            <a:off x="6191402" y="3429000"/>
            <a:ext cx="38405" cy="838505"/>
          </a:xfrm>
          <a:prstGeom prst="rect">
            <a:avLst/>
          </a:prstGeom>
          <a:solidFill>
            <a:srgbClr val="DC2626"/>
          </a:solidFill>
          <a:ln/>
        </p:spPr>
      </p:sp>
      <p:sp>
        <p:nvSpPr>
          <p:cNvPr id="36" name="Text 28"/>
          <p:cNvSpPr txBox="1"/>
          <p:nvPr/>
        </p:nvSpPr>
        <p:spPr>
          <a:xfrm>
            <a:off x="6324905" y="2866644"/>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估值预期过高或投资条款分歧过大，双方无法就核心条款达成一致，导致合作失败</a:t>
            </a:r>
            <a:endParaRPr lang="en-US" sz="1000" dirty="0"/>
          </a:p>
        </p:txBody>
      </p:sp>
      <p:pic>
        <p:nvPicPr>
          <p:cNvPr id="37" name="Image 6" descr="preencoded.png">    </p:cNvPr>
          <p:cNvPicPr>
            <a:picLocks noChangeAspect="1"/>
          </p:cNvPicPr>
          <p:nvPr/>
        </p:nvPicPr>
        <p:blipFill>
          <a:blip r:embed="rId7"/>
          <a:srcRect l="0" r="0" t="-841" b="-841"/>
          <a:stretch/>
        </p:blipFill>
        <p:spPr>
          <a:xfrm>
            <a:off x="6324905" y="3552444"/>
            <a:ext cx="190195" cy="171907"/>
          </a:xfrm>
          <a:prstGeom prst="rect">
            <a:avLst/>
          </a:prstGeom>
        </p:spPr>
      </p:pic>
      <p:sp>
        <p:nvSpPr>
          <p:cNvPr id="38" name="Shape 29"/>
          <p:cNvSpPr/>
          <p:nvPr/>
        </p:nvSpPr>
        <p:spPr>
          <a:xfrm>
            <a:off x="6191402" y="4362602"/>
            <a:ext cx="4934102" cy="647395"/>
          </a:xfrm>
          <a:prstGeom prst="roundRect">
            <a:avLst>
              <a:gd name="adj" fmla="val 12463"/>
            </a:avLst>
          </a:prstGeom>
          <a:solidFill>
            <a:srgbClr val="F9FAFB">
              <a:alpha val="90000"/>
            </a:srgbClr>
          </a:solidFill>
          <a:ln/>
        </p:spPr>
      </p:sp>
      <p:sp>
        <p:nvSpPr>
          <p:cNvPr id="39" name="Shape 30"/>
          <p:cNvSpPr/>
          <p:nvPr/>
        </p:nvSpPr>
        <p:spPr>
          <a:xfrm>
            <a:off x="6191402" y="4362602"/>
            <a:ext cx="38405" cy="647395"/>
          </a:xfrm>
          <a:prstGeom prst="rect">
            <a:avLst/>
          </a:prstGeom>
          <a:solidFill>
            <a:srgbClr val="DC2626"/>
          </a:solidFill>
          <a:ln/>
        </p:spPr>
      </p:sp>
      <p:sp>
        <p:nvSpPr>
          <p:cNvPr id="40" name="Text 31"/>
          <p:cNvSpPr txBox="1"/>
          <p:nvPr/>
        </p:nvSpPr>
        <p:spPr>
          <a:xfrm>
            <a:off x="6590995" y="3543300"/>
            <a:ext cx="15343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数据不够impressive</a:t>
            </a:r>
            <a:endParaRPr lang="en-US" sz="1200" dirty="0"/>
          </a:p>
        </p:txBody>
      </p:sp>
      <p:sp>
        <p:nvSpPr>
          <p:cNvPr id="41" name="Text 32"/>
          <p:cNvSpPr txBox="1"/>
          <p:nvPr/>
        </p:nvSpPr>
        <p:spPr>
          <a:xfrm>
            <a:off x="6324905" y="3800246"/>
            <a:ext cx="47676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核心业务指标不足以证明价值，缺乏可量化的增长数据，无法支撑估值或融资需求</a:t>
            </a:r>
            <a:endParaRPr lang="en-US" sz="1000" dirty="0"/>
          </a:p>
        </p:txBody>
      </p:sp>
      <p:pic>
        <p:nvPicPr>
          <p:cNvPr id="42" name="Image 7" descr="preencoded.png">    </p:cNvPr>
          <p:cNvPicPr>
            <a:picLocks noChangeAspect="1"/>
          </p:cNvPicPr>
          <p:nvPr/>
        </p:nvPicPr>
        <p:blipFill>
          <a:blip r:embed="rId8"/>
          <a:srcRect l="0" r="0" t="0" b="0"/>
          <a:stretch/>
        </p:blipFill>
        <p:spPr>
          <a:xfrm>
            <a:off x="6324905" y="4486046"/>
            <a:ext cx="171907" cy="171907"/>
          </a:xfrm>
          <a:prstGeom prst="rect">
            <a:avLst/>
          </a:prstGeom>
        </p:spPr>
      </p:pic>
      <p:sp>
        <p:nvSpPr>
          <p:cNvPr id="43" name="Text 33"/>
          <p:cNvSpPr txBox="1"/>
          <p:nvPr/>
        </p:nvSpPr>
        <p:spPr>
          <a:xfrm>
            <a:off x="6572707" y="4476902"/>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业务进展有缺陷</a:t>
            </a:r>
            <a:endParaRPr lang="en-US" sz="1200" dirty="0"/>
          </a:p>
        </p:txBody>
      </p:sp>
      <p:sp>
        <p:nvSpPr>
          <p:cNvPr id="44" name="Text 34"/>
          <p:cNvSpPr txBox="1"/>
          <p:nvPr/>
        </p:nvSpPr>
        <p:spPr>
          <a:xfrm>
            <a:off x="6324905" y="4733849"/>
            <a:ext cx="45006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项目进展不及预期，关键里程碑未按时实现，产品验证不足，需要继续观察</a:t>
            </a:r>
            <a:endParaRPr lang="en-US" sz="1000" dirty="0"/>
          </a:p>
        </p:txBody>
      </p:sp>
      <p:sp>
        <p:nvSpPr>
          <p:cNvPr id="45" name="Shape 35"/>
          <p:cNvSpPr/>
          <p:nvPr/>
        </p:nvSpPr>
        <p:spPr>
          <a:xfrm>
            <a:off x="1067105" y="5372100"/>
            <a:ext cx="10058400" cy="1447495"/>
          </a:xfrm>
          <a:prstGeom prst="roundRect">
            <a:avLst>
              <a:gd name="adj" fmla="val 3325"/>
            </a:avLst>
          </a:prstGeom>
          <a:solidFill>
            <a:srgbClr val="FFFFFF">
              <a:alpha val="90000"/>
            </a:srgbClr>
          </a:solidFill>
          <a:ln w="12700">
            <a:solidFill>
              <a:srgbClr val="DBEAFE"/>
            </a:solidFill>
            <a:prstDash val="solid"/>
          </a:ln>
        </p:spPr>
      </p:sp>
      <p:pic>
        <p:nvPicPr>
          <p:cNvPr id="46" name="Image 8" descr="preencoded.png">    </p:cNvPr>
          <p:cNvPicPr>
            <a:picLocks noChangeAspect="1"/>
          </p:cNvPicPr>
          <p:nvPr/>
        </p:nvPicPr>
        <p:blipFill>
          <a:blip r:embed="rId9"/>
          <a:srcRect l="0" r="0" t="0" b="0"/>
          <a:stretch/>
        </p:blipFill>
        <p:spPr>
          <a:xfrm>
            <a:off x="1228954" y="5572354"/>
            <a:ext cx="142646" cy="190195"/>
          </a:xfrm>
          <a:prstGeom prst="rect">
            <a:avLst/>
          </a:prstGeom>
        </p:spPr>
      </p:pic>
      <p:sp>
        <p:nvSpPr>
          <p:cNvPr id="47" name="Text 36"/>
          <p:cNvSpPr txBox="1"/>
          <p:nvPr/>
        </p:nvSpPr>
        <p:spPr>
          <a:xfrm>
            <a:off x="1447495" y="5553151"/>
            <a:ext cx="22576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失败后的机会与投资人持续关注</a:t>
            </a:r>
            <a:endParaRPr lang="en-US" sz="1200" dirty="0"/>
          </a:p>
        </p:txBody>
      </p:sp>
      <p:sp>
        <p:nvSpPr>
          <p:cNvPr id="48" name="Shape 37"/>
          <p:cNvSpPr/>
          <p:nvPr/>
        </p:nvSpPr>
        <p:spPr>
          <a:xfrm>
            <a:off x="1447495" y="5838444"/>
            <a:ext cx="3124505" cy="819302"/>
          </a:xfrm>
          <a:prstGeom prst="roundRect">
            <a:avLst>
              <a:gd name="adj" fmla="val 5191"/>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pic>
        <p:nvPicPr>
          <p:cNvPr id="49" name="Image 9" descr="preencoded.png">    </p:cNvPr>
          <p:cNvPicPr>
            <a:picLocks noChangeAspect="1"/>
          </p:cNvPicPr>
          <p:nvPr/>
        </p:nvPicPr>
        <p:blipFill>
          <a:blip r:embed="rId10"/>
          <a:srcRect l="-2512" r="-2512" t="0" b="0"/>
          <a:stretch/>
        </p:blipFill>
        <p:spPr>
          <a:xfrm>
            <a:off x="1552651" y="5971946"/>
            <a:ext cx="105156" cy="133502"/>
          </a:xfrm>
          <a:prstGeom prst="rect">
            <a:avLst/>
          </a:prstGeom>
        </p:spPr>
      </p:pic>
      <p:sp>
        <p:nvSpPr>
          <p:cNvPr id="50" name="Text 38"/>
          <p:cNvSpPr txBox="1"/>
          <p:nvPr/>
        </p:nvSpPr>
        <p:spPr>
          <a:xfrm>
            <a:off x="1714500" y="595274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业务质变</a:t>
            </a:r>
            <a:endParaRPr lang="en-US" sz="1000" dirty="0"/>
          </a:p>
        </p:txBody>
      </p:sp>
      <p:sp>
        <p:nvSpPr>
          <p:cNvPr id="51" name="Text 39"/>
          <p:cNvSpPr txBox="1"/>
          <p:nvPr/>
        </p:nvSpPr>
        <p:spPr>
          <a:xfrm>
            <a:off x="1552651" y="6181344"/>
            <a:ext cx="29580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关键指标出现突破性增长，用户留存/付费转化率大幅提升</a:t>
            </a:r>
            <a:endParaRPr lang="en-US" sz="1000" dirty="0"/>
          </a:p>
        </p:txBody>
      </p:sp>
      <p:sp>
        <p:nvSpPr>
          <p:cNvPr id="52" name="Shape 40"/>
          <p:cNvSpPr/>
          <p:nvPr/>
        </p:nvSpPr>
        <p:spPr>
          <a:xfrm>
            <a:off x="4645152" y="5838444"/>
            <a:ext cx="3124505" cy="819302"/>
          </a:xfrm>
          <a:prstGeom prst="roundRect">
            <a:avLst>
              <a:gd name="adj" fmla="val 5191"/>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pic>
        <p:nvPicPr>
          <p:cNvPr id="53" name="Image 10" descr="preencoded.png">    </p:cNvPr>
          <p:cNvPicPr>
            <a:picLocks noChangeAspect="1"/>
          </p:cNvPicPr>
          <p:nvPr/>
        </p:nvPicPr>
        <p:blipFill>
          <a:blip r:embed="rId11"/>
          <a:srcRect l="0" r="0" t="0" b="0"/>
          <a:stretch/>
        </p:blipFill>
        <p:spPr>
          <a:xfrm>
            <a:off x="4749394" y="5971946"/>
            <a:ext cx="133502" cy="133502"/>
          </a:xfrm>
          <a:prstGeom prst="rect">
            <a:avLst/>
          </a:prstGeom>
        </p:spPr>
      </p:pic>
      <p:sp>
        <p:nvSpPr>
          <p:cNvPr id="54" name="Text 41"/>
          <p:cNvSpPr txBox="1"/>
          <p:nvPr/>
        </p:nvSpPr>
        <p:spPr>
          <a:xfrm>
            <a:off x="4940503" y="595274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市场窗口</a:t>
            </a:r>
            <a:endParaRPr lang="en-US" sz="1000" dirty="0"/>
          </a:p>
        </p:txBody>
      </p:sp>
      <p:sp>
        <p:nvSpPr>
          <p:cNvPr id="55" name="Text 42"/>
          <p:cNvSpPr txBox="1"/>
          <p:nvPr/>
        </p:nvSpPr>
        <p:spPr>
          <a:xfrm>
            <a:off x="4749394" y="6181344"/>
            <a:ext cx="29004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市场环境变化，新融资窗口开启，行业重新受到资本青睐</a:t>
            </a:r>
            <a:endParaRPr lang="en-US" sz="1000" dirty="0"/>
          </a:p>
        </p:txBody>
      </p:sp>
      <p:sp>
        <p:nvSpPr>
          <p:cNvPr id="56" name="Shape 43"/>
          <p:cNvSpPr/>
          <p:nvPr/>
        </p:nvSpPr>
        <p:spPr>
          <a:xfrm>
            <a:off x="7841894" y="5838444"/>
            <a:ext cx="3124505" cy="819302"/>
          </a:xfrm>
          <a:prstGeom prst="roundRect">
            <a:avLst>
              <a:gd name="adj" fmla="val 5191"/>
            </a:avLst>
          </a:prstGeom>
          <a:solidFill>
            <a:srgbClr val="FFFFFF"/>
          </a:solidFill>
          <a:ln w="12700">
            <a:solidFill>
              <a:srgbClr val="DBEAFE"/>
            </a:solidFill>
            <a:prstDash val="solid"/>
          </a:ln>
          <a:effectLst>
            <a:outerShdw sx="100000" sy="100000" kx="0" ky="0" algn="bl" rotWithShape="0" blurRad="12700" dist="12700" dir="16200000">
              <a:srgbClr val="000000">
                <a:alpha val="75000"/>
              </a:srgbClr>
            </a:outerShdw>
          </a:effectLst>
        </p:spPr>
      </p:sp>
      <p:pic>
        <p:nvPicPr>
          <p:cNvPr id="57" name="Image 11" descr="preencoded.png">    </p:cNvPr>
          <p:cNvPicPr>
            <a:picLocks noChangeAspect="1"/>
          </p:cNvPicPr>
          <p:nvPr/>
        </p:nvPicPr>
        <p:blipFill>
          <a:blip r:embed="rId12"/>
          <a:srcRect l="0" r="0" t="-1100" b="-1100"/>
          <a:stretch/>
        </p:blipFill>
        <p:spPr>
          <a:xfrm>
            <a:off x="7947050" y="5971946"/>
            <a:ext cx="114300" cy="133502"/>
          </a:xfrm>
          <a:prstGeom prst="rect">
            <a:avLst/>
          </a:prstGeom>
        </p:spPr>
      </p:pic>
      <p:sp>
        <p:nvSpPr>
          <p:cNvPr id="58" name="Text 44"/>
          <p:cNvSpPr txBox="1"/>
          <p:nvPr/>
        </p:nvSpPr>
        <p:spPr>
          <a:xfrm>
            <a:off x="8118043" y="5952744"/>
            <a:ext cx="6336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风险解除</a:t>
            </a:r>
            <a:endParaRPr lang="en-US" sz="1000" dirty="0"/>
          </a:p>
        </p:txBody>
      </p:sp>
      <p:sp>
        <p:nvSpPr>
          <p:cNvPr id="59" name="Text 45"/>
          <p:cNvSpPr txBox="1"/>
          <p:nvPr/>
        </p:nvSpPr>
        <p:spPr>
          <a:xfrm>
            <a:off x="7947050" y="6181344"/>
            <a:ext cx="29004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原先被关注的风险点得到有效解决，产品验证达到预期标准</a:t>
            </a:r>
            <a:endParaRPr lang="en-US" sz="1000" dirty="0"/>
          </a:p>
        </p:txBody>
      </p:sp>
      <p:sp>
        <p:nvSpPr>
          <p:cNvPr id="60" name="Text 46"/>
          <p:cNvSpPr txBox="1"/>
          <p:nvPr/>
        </p:nvSpPr>
        <p:spPr>
          <a:xfrm>
            <a:off x="1218895" y="53309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融资失败主要原因</a:t>
            </a: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Shape 0"/>
          <p:cNvSpPr/>
          <p:nvPr/>
        </p:nvSpPr>
        <p:spPr>
          <a:xfrm>
            <a:off x="1067105" y="381305"/>
            <a:ext cx="10058400" cy="1218895"/>
          </a:xfrm>
          <a:prstGeom prst="roundRect">
            <a:avLst>
              <a:gd name="adj" fmla="val 4689"/>
            </a:avLst>
          </a:prstGeom>
          <a:solidFill>
            <a:srgbClr val="FFFFFF"/>
          </a:solidFill>
          <a:ln/>
        </p:spPr>
      </p:sp>
      <p:sp>
        <p:nvSpPr>
          <p:cNvPr id="3" name="Shape 1"/>
          <p:cNvSpPr/>
          <p:nvPr/>
        </p:nvSpPr>
        <p:spPr>
          <a:xfrm>
            <a:off x="1218895" y="972007"/>
            <a:ext cx="666598" cy="38405"/>
          </a:xfrm>
          <a:prstGeom prst="rect">
            <a:avLst/>
          </a:prstGeom>
          <a:solidFill>
            <a:srgbClr val="2563EB"/>
          </a:solidFill>
          <a:ln/>
        </p:spPr>
      </p:sp>
      <p:sp>
        <p:nvSpPr>
          <p:cNvPr id="4" name="Text 2"/>
          <p:cNvSpPr txBox="1"/>
          <p:nvPr/>
        </p:nvSpPr>
        <p:spPr>
          <a:xfrm>
            <a:off x="1218895" y="1123798"/>
            <a:ext cx="3534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QIPO回购、个人连带、对赌等风险条款及规避建议</a:t>
            </a:r>
            <a:endParaRPr lang="en-US" sz="1200" dirty="0"/>
          </a:p>
        </p:txBody>
      </p:sp>
      <p:sp>
        <p:nvSpPr>
          <p:cNvPr id="5" name="Shape 3"/>
          <p:cNvSpPr/>
          <p:nvPr/>
        </p:nvSpPr>
        <p:spPr>
          <a:xfrm>
            <a:off x="1067105" y="1714500"/>
            <a:ext cx="4876495" cy="875995"/>
          </a:xfrm>
          <a:prstGeom prst="rect">
            <a:avLst/>
          </a:prstGeom>
          <a:solidFill>
            <a:srgbClr val="FFFFFF">
              <a:alpha val="85000"/>
            </a:srgbClr>
          </a:solidFill>
          <a:ln/>
        </p:spPr>
      </p:sp>
      <p:sp>
        <p:nvSpPr>
          <p:cNvPr id="6" name="Shape 4"/>
          <p:cNvSpPr/>
          <p:nvPr/>
        </p:nvSpPr>
        <p:spPr>
          <a:xfrm>
            <a:off x="1067105" y="1714500"/>
            <a:ext cx="38405" cy="875995"/>
          </a:xfrm>
          <a:prstGeom prst="rect">
            <a:avLst/>
          </a:prstGeom>
          <a:solidFill>
            <a:srgbClr val="2563EB"/>
          </a:solidFill>
          <a:ln/>
        </p:spPr>
      </p:sp>
      <p:sp>
        <p:nvSpPr>
          <p:cNvPr id="7" name="Shape 5"/>
          <p:cNvSpPr/>
          <p:nvPr/>
        </p:nvSpPr>
        <p:spPr>
          <a:xfrm>
            <a:off x="1067105" y="2704795"/>
            <a:ext cx="4876495" cy="875995"/>
          </a:xfrm>
          <a:prstGeom prst="rect">
            <a:avLst/>
          </a:prstGeom>
          <a:solidFill>
            <a:srgbClr val="FFFFFF">
              <a:alpha val="85000"/>
            </a:srgbClr>
          </a:solidFill>
          <a:ln/>
        </p:spPr>
      </p:sp>
      <p:sp>
        <p:nvSpPr>
          <p:cNvPr id="8" name="Shape 6"/>
          <p:cNvSpPr/>
          <p:nvPr/>
        </p:nvSpPr>
        <p:spPr>
          <a:xfrm>
            <a:off x="1067105" y="2704795"/>
            <a:ext cx="38405" cy="875995"/>
          </a:xfrm>
          <a:prstGeom prst="rect">
            <a:avLst/>
          </a:prstGeom>
          <a:solidFill>
            <a:srgbClr val="2563EB"/>
          </a:solidFill>
          <a:ln/>
        </p:spPr>
      </p:sp>
      <p:sp>
        <p:nvSpPr>
          <p:cNvPr id="9" name="Shape 7"/>
          <p:cNvSpPr/>
          <p:nvPr/>
        </p:nvSpPr>
        <p:spPr>
          <a:xfrm>
            <a:off x="1067105" y="3696005"/>
            <a:ext cx="4876495" cy="875995"/>
          </a:xfrm>
          <a:prstGeom prst="rect">
            <a:avLst/>
          </a:prstGeom>
          <a:solidFill>
            <a:srgbClr val="FFFFFF">
              <a:alpha val="85000"/>
            </a:srgbClr>
          </a:solidFill>
          <a:ln/>
        </p:spPr>
      </p:sp>
      <p:sp>
        <p:nvSpPr>
          <p:cNvPr id="10" name="Shape 8"/>
          <p:cNvSpPr/>
          <p:nvPr/>
        </p:nvSpPr>
        <p:spPr>
          <a:xfrm>
            <a:off x="1067105" y="3696005"/>
            <a:ext cx="38405" cy="875995"/>
          </a:xfrm>
          <a:prstGeom prst="rect">
            <a:avLst/>
          </a:prstGeom>
          <a:solidFill>
            <a:srgbClr val="2563EB"/>
          </a:solidFill>
          <a:ln/>
        </p:spPr>
      </p:sp>
      <p:sp>
        <p:nvSpPr>
          <p:cNvPr id="11" name="Shape 9"/>
          <p:cNvSpPr/>
          <p:nvPr/>
        </p:nvSpPr>
        <p:spPr>
          <a:xfrm>
            <a:off x="1067105" y="4686300"/>
            <a:ext cx="4876495" cy="875995"/>
          </a:xfrm>
          <a:prstGeom prst="rect">
            <a:avLst/>
          </a:prstGeom>
          <a:solidFill>
            <a:srgbClr val="FFFFFF">
              <a:alpha val="85000"/>
            </a:srgbClr>
          </a:solidFill>
          <a:ln/>
        </p:spPr>
      </p:sp>
      <p:sp>
        <p:nvSpPr>
          <p:cNvPr id="12" name="Shape 10"/>
          <p:cNvSpPr/>
          <p:nvPr/>
        </p:nvSpPr>
        <p:spPr>
          <a:xfrm>
            <a:off x="1067105" y="4686300"/>
            <a:ext cx="38405" cy="875995"/>
          </a:xfrm>
          <a:prstGeom prst="rect">
            <a:avLst/>
          </a:prstGeom>
          <a:solidFill>
            <a:srgbClr val="2563EB"/>
          </a:solidFill>
          <a:ln/>
        </p:spPr>
      </p:sp>
      <p:sp>
        <p:nvSpPr>
          <p:cNvPr id="13" name="Text 11"/>
          <p:cNvSpPr txBox="1"/>
          <p:nvPr/>
        </p:nvSpPr>
        <p:spPr>
          <a:xfrm>
            <a:off x="1218895" y="1848002"/>
            <a:ext cx="299100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QIPO回购（Qualified IPO Redemption）</a:t>
            </a:r>
            <a:endParaRPr lang="en-US" sz="1200" dirty="0"/>
          </a:p>
        </p:txBody>
      </p:sp>
      <p:sp>
        <p:nvSpPr>
          <p:cNvPr id="14" name="Text 12"/>
          <p:cNvSpPr txBox="1"/>
          <p:nvPr/>
        </p:nvSpPr>
        <p:spPr>
          <a:xfrm>
            <a:off x="1218895" y="2838298"/>
            <a:ext cx="2791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个人连带责任（Personal Guarantee）</a:t>
            </a:r>
            <a:endParaRPr lang="en-US" sz="1200" dirty="0"/>
          </a:p>
        </p:txBody>
      </p:sp>
      <p:sp>
        <p:nvSpPr>
          <p:cNvPr id="15" name="Text 13"/>
          <p:cNvSpPr txBox="1"/>
          <p:nvPr/>
        </p:nvSpPr>
        <p:spPr>
          <a:xfrm>
            <a:off x="1218895" y="3829507"/>
            <a:ext cx="261061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对赌协议（Valuation Adjustment）</a:t>
            </a:r>
            <a:endParaRPr lang="en-US" sz="1200" dirty="0"/>
          </a:p>
        </p:txBody>
      </p:sp>
      <p:sp>
        <p:nvSpPr>
          <p:cNvPr id="16" name="Text 14"/>
          <p:cNvSpPr txBox="1"/>
          <p:nvPr/>
        </p:nvSpPr>
        <p:spPr>
          <a:xfrm>
            <a:off x="1218895" y="4819802"/>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反稀释条款（Anti-dilution）</a:t>
            </a:r>
            <a:endParaRPr lang="en-US" sz="1200" dirty="0"/>
          </a:p>
        </p:txBody>
      </p:sp>
      <p:sp>
        <p:nvSpPr>
          <p:cNvPr id="17" name="Text 15"/>
          <p:cNvSpPr txBox="1"/>
          <p:nvPr/>
        </p:nvSpPr>
        <p:spPr>
          <a:xfrm>
            <a:off x="1218895" y="2104949"/>
            <a:ext cx="45966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投资人要求公司或创始人在未能在约定期限内达成合格IPO时回购股权，可能触发连锁资金压力，甚至导致公司破产</a:t>
            </a:r>
            <a:endParaRPr lang="en-US" sz="1000" dirty="0"/>
          </a:p>
        </p:txBody>
      </p:sp>
      <p:sp>
        <p:nvSpPr>
          <p:cNvPr id="18" name="Text 16"/>
          <p:cNvSpPr txBox="1"/>
          <p:nvPr/>
        </p:nvSpPr>
        <p:spPr>
          <a:xfrm>
            <a:off x="1218895" y="3095244"/>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创始人需以个人财产为公司债务提供担保，风险远超公司有限责任范围，在后期人民币项目融资困难情况下出现概率高</a:t>
            </a:r>
            <a:endParaRPr lang="en-US" sz="1000" dirty="0"/>
          </a:p>
        </p:txBody>
      </p:sp>
      <p:sp>
        <p:nvSpPr>
          <p:cNvPr id="19" name="Text 17"/>
          <p:cNvSpPr txBox="1"/>
          <p:nvPr/>
        </p:nvSpPr>
        <p:spPr>
          <a:xfrm>
            <a:off x="1218895" y="4086454"/>
            <a:ext cx="4586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业绩未达预期时触发补偿机制，AI领域估值波动大，人民币基金项目特别是B轮后融资困难时容易被强制接受</a:t>
            </a:r>
            <a:endParaRPr lang="en-US" sz="1000" dirty="0"/>
          </a:p>
        </p:txBody>
      </p:sp>
      <p:sp>
        <p:nvSpPr>
          <p:cNvPr id="20" name="Text 18"/>
          <p:cNvSpPr txBox="1"/>
          <p:nvPr/>
        </p:nvSpPr>
        <p:spPr>
          <a:xfrm>
            <a:off x="1218895" y="5076749"/>
            <a:ext cx="46341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下轮融资估值低于当前轮时自动补偿投资人股份，可能严重稀释创始团队股权比例</a:t>
            </a:r>
            <a:endParaRPr lang="en-US" sz="1000" dirty="0"/>
          </a:p>
        </p:txBody>
      </p:sp>
      <p:sp>
        <p:nvSpPr>
          <p:cNvPr id="21" name="Shape 19"/>
          <p:cNvSpPr/>
          <p:nvPr/>
        </p:nvSpPr>
        <p:spPr>
          <a:xfrm>
            <a:off x="6172200" y="1714500"/>
            <a:ext cx="4953305" cy="1886407"/>
          </a:xfrm>
          <a:prstGeom prst="roundRect">
            <a:avLst>
              <a:gd name="adj" fmla="val 1959"/>
            </a:avLst>
          </a:prstGeom>
          <a:noFill/>
          <a:ln w="12700">
            <a:solidFill>
              <a:srgbClr val="E5E7EB"/>
            </a:solidFill>
            <a:prstDash val="solid"/>
          </a:ln>
        </p:spPr>
      </p:sp>
      <p:pic>
        <p:nvPicPr>
          <p:cNvPr id="22" name="Image 0" descr="preencoded.png">    </p:cNvPr>
          <p:cNvPicPr>
            <a:picLocks noChangeAspect="1"/>
          </p:cNvPicPr>
          <p:nvPr/>
        </p:nvPicPr>
        <p:blipFill>
          <a:blip r:embed="rId1"/>
          <a:srcRect l="0" r="0" t="0" b="0"/>
          <a:stretch/>
        </p:blipFill>
        <p:spPr>
          <a:xfrm>
            <a:off x="6334049" y="1914754"/>
            <a:ext cx="152705" cy="152705"/>
          </a:xfrm>
          <a:prstGeom prst="rect">
            <a:avLst/>
          </a:prstGeom>
        </p:spPr>
      </p:pic>
      <p:sp>
        <p:nvSpPr>
          <p:cNvPr id="23" name="Text 20"/>
          <p:cNvSpPr txBox="1"/>
          <p:nvPr/>
        </p:nvSpPr>
        <p:spPr>
          <a:xfrm>
            <a:off x="6562649" y="1895551"/>
            <a:ext cx="1800454"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人民币项目特殊风险提示</a:t>
            </a:r>
            <a:endParaRPr lang="en-US" sz="1200" dirty="0"/>
          </a:p>
        </p:txBody>
      </p:sp>
      <p:sp>
        <p:nvSpPr>
          <p:cNvPr id="24" name="Text 21"/>
          <p:cNvSpPr txBox="1"/>
          <p:nvPr/>
        </p:nvSpPr>
        <p:spPr>
          <a:xfrm>
            <a:off x="6562649" y="2190902"/>
            <a:ext cx="43964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融资困难期高风险：后期融资阶段（B轮以后）、市场下行时，人民币项目更容易面临严苛条款</a:t>
            </a:r>
            <a:endParaRPr lang="en-US" sz="1000" dirty="0"/>
          </a:p>
        </p:txBody>
      </p:sp>
      <p:sp>
        <p:nvSpPr>
          <p:cNvPr id="25" name="Text 22"/>
          <p:cNvSpPr txBox="1"/>
          <p:nvPr/>
        </p:nvSpPr>
        <p:spPr>
          <a:xfrm>
            <a:off x="6562649" y="2628900"/>
            <a:ext cx="42912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创始人责任加重：个人/无限连带责任、对赌协议在人民币项目中更为常见，且条款更严苛</a:t>
            </a:r>
            <a:endParaRPr lang="en-US" sz="1000" dirty="0"/>
          </a:p>
        </p:txBody>
      </p:sp>
      <p:sp>
        <p:nvSpPr>
          <p:cNvPr id="26" name="Text 23"/>
          <p:cNvSpPr txBox="1"/>
          <p:nvPr/>
        </p:nvSpPr>
        <p:spPr>
          <a:xfrm>
            <a:off x="6562649" y="3066898"/>
            <a:ext cx="44631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退出通道受限：人民币基金往往要求明确的IPO退出路径，无法实现时回购压力极大</a:t>
            </a:r>
            <a:endParaRPr lang="en-US" sz="1000" dirty="0"/>
          </a:p>
        </p:txBody>
      </p:sp>
      <p:sp>
        <p:nvSpPr>
          <p:cNvPr id="27" name="Shape 24"/>
          <p:cNvSpPr/>
          <p:nvPr/>
        </p:nvSpPr>
        <p:spPr>
          <a:xfrm>
            <a:off x="6172200" y="3752698"/>
            <a:ext cx="4953305" cy="1886407"/>
          </a:xfrm>
          <a:prstGeom prst="roundRect">
            <a:avLst>
              <a:gd name="adj" fmla="val 1959"/>
            </a:avLst>
          </a:prstGeom>
          <a:solidFill>
            <a:srgbClr val="EFF6FF">
              <a:alpha val="90000"/>
            </a:srgbClr>
          </a:solidFill>
          <a:ln w="12700">
            <a:solidFill>
              <a:srgbClr val="DBEAFE"/>
            </a:solidFill>
            <a:prstDash val="solid"/>
          </a:ln>
        </p:spPr>
      </p:sp>
      <p:pic>
        <p:nvPicPr>
          <p:cNvPr id="28" name="Image 1" descr="preencoded.png">    </p:cNvPr>
          <p:cNvPicPr>
            <a:picLocks noChangeAspect="1"/>
          </p:cNvPicPr>
          <p:nvPr/>
        </p:nvPicPr>
        <p:blipFill>
          <a:blip r:embed="rId2"/>
          <a:srcRect l="0" r="0" t="0" b="0"/>
          <a:stretch/>
        </p:blipFill>
        <p:spPr>
          <a:xfrm>
            <a:off x="6334049" y="3952951"/>
            <a:ext cx="152705" cy="152705"/>
          </a:xfrm>
          <a:prstGeom prst="rect">
            <a:avLst/>
          </a:prstGeom>
        </p:spPr>
      </p:pic>
      <p:sp>
        <p:nvSpPr>
          <p:cNvPr id="29" name="Text 25"/>
          <p:cNvSpPr txBox="1"/>
          <p:nvPr/>
        </p:nvSpPr>
        <p:spPr>
          <a:xfrm>
            <a:off x="6562649" y="3933749"/>
            <a:ext cx="22576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未来目标拿美国投资人的钱风险</a:t>
            </a:r>
            <a:endParaRPr lang="en-US" sz="1200" dirty="0"/>
          </a:p>
        </p:txBody>
      </p:sp>
      <p:sp>
        <p:nvSpPr>
          <p:cNvPr id="30" name="Text 26"/>
          <p:cNvSpPr txBox="1"/>
          <p:nvPr/>
        </p:nvSpPr>
        <p:spPr>
          <a:xfrm>
            <a:off x="6562649" y="4229100"/>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投资协议不兼容：国内投资机构给的协议条款不符合美国常规条款标准，可能引起后续美国投资人反感和谈判困难</a:t>
            </a:r>
            <a:endParaRPr lang="en-US" sz="1000" dirty="0"/>
          </a:p>
        </p:txBody>
      </p:sp>
      <p:sp>
        <p:nvSpPr>
          <p:cNvPr id="31" name="Text 27"/>
          <p:cNvSpPr txBox="1"/>
          <p:nvPr/>
        </p:nvSpPr>
        <p:spPr>
          <a:xfrm>
            <a:off x="6562649" y="4667098"/>
            <a:ext cx="45006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CFIUS审查障碍：中国背景企业获美国投资面临更严格的审查，可能延长交易周期或终止交易</a:t>
            </a:r>
            <a:endParaRPr lang="en-US" sz="1000" dirty="0"/>
          </a:p>
        </p:txBody>
      </p:sp>
      <p:sp>
        <p:nvSpPr>
          <p:cNvPr id="32" name="Text 28"/>
          <p:cNvSpPr txBox="1"/>
          <p:nvPr/>
        </p:nvSpPr>
        <p:spPr>
          <a:xfrm>
            <a:off x="6562649" y="5105095"/>
            <a:ext cx="44439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ODI跨境限制：人民币ODI投境外架构项目面临越来越严格的监管审批，增加融资不确定性</a:t>
            </a:r>
            <a:endParaRPr lang="en-US" sz="1000" dirty="0"/>
          </a:p>
        </p:txBody>
      </p:sp>
      <p:sp>
        <p:nvSpPr>
          <p:cNvPr id="33" name="Shape 29"/>
          <p:cNvSpPr/>
          <p:nvPr/>
        </p:nvSpPr>
        <p:spPr>
          <a:xfrm>
            <a:off x="1067105" y="6248095"/>
            <a:ext cx="10058400" cy="381305"/>
          </a:xfrm>
          <a:prstGeom prst="roundRect">
            <a:avLst>
              <a:gd name="adj" fmla="val 47962"/>
            </a:avLst>
          </a:prstGeom>
          <a:solidFill>
            <a:srgbClr val="FFFFFF"/>
          </a:solidFill>
          <a:ln/>
        </p:spPr>
      </p:sp>
      <p:pic>
        <p:nvPicPr>
          <p:cNvPr id="34" name="Image 2" descr="preencoded.png">    </p:cNvPr>
          <p:cNvPicPr>
            <a:picLocks noChangeAspect="1"/>
          </p:cNvPicPr>
          <p:nvPr/>
        </p:nvPicPr>
        <p:blipFill>
          <a:blip r:embed="rId3"/>
          <a:srcRect l="0" r="0" t="0" b="0"/>
          <a:stretch/>
        </p:blipFill>
        <p:spPr>
          <a:xfrm>
            <a:off x="1181405" y="6353251"/>
            <a:ext cx="133502" cy="133502"/>
          </a:xfrm>
          <a:prstGeom prst="rect">
            <a:avLst/>
          </a:prstGeom>
        </p:spPr>
      </p:pic>
      <p:sp>
        <p:nvSpPr>
          <p:cNvPr id="35" name="Text 30"/>
          <p:cNvSpPr txBox="1"/>
          <p:nvPr/>
        </p:nvSpPr>
        <p:spPr>
          <a:xfrm>
            <a:off x="1390802" y="6334049"/>
            <a:ext cx="66915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关键洞察：人民币基金后期融资困难时，个人连带/对赌条款出现概率高，创始人务必寻求专业法律顾问审核条款</a:t>
            </a:r>
            <a:endParaRPr lang="en-US" sz="1000" dirty="0"/>
          </a:p>
        </p:txBody>
      </p:sp>
      <p:sp>
        <p:nvSpPr>
          <p:cNvPr id="36" name="Text 31"/>
          <p:cNvSpPr txBox="1"/>
          <p:nvPr/>
        </p:nvSpPr>
        <p:spPr>
          <a:xfrm>
            <a:off x="1218895" y="533095"/>
            <a:ext cx="3643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融资过程中高风险条款解析</a:t>
            </a:r>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133" r="-133" t="0" b="0"/>
          <a:stretch/>
        </p:blipFill>
        <p:spPr>
          <a:xfrm>
            <a:off x="1067105" y="2590495"/>
            <a:ext cx="171907" cy="228600"/>
          </a:xfrm>
          <a:prstGeom prst="rect">
            <a:avLst/>
          </a:prstGeom>
        </p:spPr>
      </p:pic>
      <p:sp>
        <p:nvSpPr>
          <p:cNvPr id="3" name="Text 0"/>
          <p:cNvSpPr txBox="1"/>
          <p:nvPr/>
        </p:nvSpPr>
        <p:spPr>
          <a:xfrm>
            <a:off x="1390802"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第六部分</a:t>
            </a:r>
            <a:endParaRPr lang="en-US" sz="1300" dirty="0"/>
          </a:p>
        </p:txBody>
      </p:sp>
      <p:sp>
        <p:nvSpPr>
          <p:cNvPr id="4" name="Shape 1"/>
          <p:cNvSpPr/>
          <p:nvPr/>
        </p:nvSpPr>
        <p:spPr>
          <a:xfrm>
            <a:off x="1067105" y="3676802"/>
            <a:ext cx="761695" cy="38405"/>
          </a:xfrm>
          <a:prstGeom prst="rect">
            <a:avLst/>
          </a:prstGeom>
          <a:solidFill>
            <a:srgbClr val="2563EB"/>
          </a:solidFill>
          <a:ln/>
        </p:spPr>
      </p:sp>
      <p:sp>
        <p:nvSpPr>
          <p:cNvPr id="5" name="Text 2"/>
          <p:cNvSpPr txBox="1"/>
          <p:nvPr/>
        </p:nvSpPr>
        <p:spPr>
          <a:xfrm>
            <a:off x="1067105" y="4038905"/>
            <a:ext cx="528706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实用工具与模板分享，快速掌握投资人视角，提高融资成功率</a:t>
            </a:r>
            <a:endParaRPr lang="en-US" sz="1500" dirty="0"/>
          </a:p>
        </p:txBody>
      </p:sp>
      <p:pic>
        <p:nvPicPr>
          <p:cNvPr id="6"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7" name="Text 3"/>
          <p:cNvSpPr txBox="1"/>
          <p:nvPr/>
        </p:nvSpPr>
        <p:spPr>
          <a:xfrm>
            <a:off x="5654650" y="2619756"/>
            <a:ext cx="1886407"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6</a:t>
            </a:r>
            <a:endParaRPr lang="en-US" sz="10500" dirty="0"/>
          </a:p>
        </p:txBody>
      </p:sp>
      <p:sp>
        <p:nvSpPr>
          <p:cNvPr id="8" name="Text 4"/>
          <p:cNvSpPr txBox="1"/>
          <p:nvPr/>
        </p:nvSpPr>
        <p:spPr>
          <a:xfrm>
            <a:off x="1067105" y="2933395"/>
            <a:ext cx="5839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实战模板与投资人思维总结</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Shape 0"/>
          <p:cNvSpPr/>
          <p:nvPr/>
        </p:nvSpPr>
        <p:spPr>
          <a:xfrm>
            <a:off x="1067105" y="228600"/>
            <a:ext cx="10058400" cy="1248156"/>
          </a:xfrm>
          <a:prstGeom prst="roundRect">
            <a:avLst>
              <a:gd name="adj" fmla="val 4474"/>
            </a:avLst>
          </a:prstGeom>
          <a:solidFill>
            <a:srgbClr val="FFFFFF">
              <a:alpha val="80000"/>
            </a:srgbClr>
          </a:solidFill>
          <a:ln/>
        </p:spPr>
      </p:sp>
      <p:sp>
        <p:nvSpPr>
          <p:cNvPr id="3" name="Shape 1"/>
          <p:cNvSpPr/>
          <p:nvPr/>
        </p:nvSpPr>
        <p:spPr>
          <a:xfrm>
            <a:off x="1218895" y="875995"/>
            <a:ext cx="571500" cy="28346"/>
          </a:xfrm>
          <a:prstGeom prst="rect">
            <a:avLst/>
          </a:prstGeom>
          <a:solidFill>
            <a:srgbClr val="2563EB"/>
          </a:solidFill>
          <a:ln/>
        </p:spPr>
      </p:sp>
      <p:sp>
        <p:nvSpPr>
          <p:cNvPr id="4" name="Text 2"/>
          <p:cNvSpPr txBox="1"/>
          <p:nvPr/>
        </p:nvSpPr>
        <p:spPr>
          <a:xfrm>
            <a:off x="1218895" y="1076249"/>
            <a:ext cx="30486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"15页之内"控制BP结构与必备核心要素详解</a:t>
            </a:r>
            <a:endParaRPr lang="en-US" sz="1200" dirty="0"/>
          </a:p>
        </p:txBody>
      </p:sp>
      <p:sp>
        <p:nvSpPr>
          <p:cNvPr id="5" name="Shape 3"/>
          <p:cNvSpPr/>
          <p:nvPr/>
        </p:nvSpPr>
        <p:spPr>
          <a:xfrm>
            <a:off x="1067105" y="1628546"/>
            <a:ext cx="4724705" cy="1600200"/>
          </a:xfrm>
          <a:prstGeom prst="roundRect">
            <a:avLst>
              <a:gd name="adj" fmla="val 2721"/>
            </a:avLst>
          </a:prstGeom>
          <a:solidFill>
            <a:srgbClr val="FFFFFF">
              <a:alpha val="80000"/>
            </a:srgbClr>
          </a:solidFill>
          <a:ln/>
        </p:spPr>
      </p:sp>
      <p:sp>
        <p:nvSpPr>
          <p:cNvPr id="6" name="Text 4"/>
          <p:cNvSpPr txBox="1"/>
          <p:nvPr/>
        </p:nvSpPr>
        <p:spPr>
          <a:xfrm>
            <a:off x="1218895" y="1800454"/>
            <a:ext cx="1390802"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15页之内BP的优势</a:t>
            </a:r>
            <a:endParaRPr lang="en-US" sz="1200" dirty="0"/>
          </a:p>
        </p:txBody>
      </p:sp>
      <p:sp>
        <p:nvSpPr>
          <p:cNvPr id="7" name="Text 5"/>
          <p:cNvSpPr txBox="1"/>
          <p:nvPr/>
        </p:nvSpPr>
        <p:spPr>
          <a:xfrm>
            <a:off x="1410005" y="2095805"/>
            <a:ext cx="33677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精简内容突出核心价值，投资人平均注意力仅10-15分钟</a:t>
            </a:r>
            <a:endParaRPr lang="en-US" sz="1000" dirty="0"/>
          </a:p>
        </p:txBody>
      </p:sp>
      <p:sp>
        <p:nvSpPr>
          <p:cNvPr id="8" name="Text 6"/>
          <p:cNvSpPr txBox="1"/>
          <p:nvPr/>
        </p:nvSpPr>
        <p:spPr>
          <a:xfrm>
            <a:off x="1410005" y="23618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清晰结构便于投资人快速评估，增加正面反馈概率</a:t>
            </a:r>
            <a:endParaRPr lang="en-US" sz="1000" dirty="0"/>
          </a:p>
        </p:txBody>
      </p:sp>
      <p:sp>
        <p:nvSpPr>
          <p:cNvPr id="9" name="Text 7"/>
          <p:cNvSpPr txBox="1"/>
          <p:nvPr/>
        </p:nvSpPr>
        <p:spPr>
          <a:xfrm>
            <a:off x="1410005" y="2628900"/>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突出团队优势和技术壁垒，避免冗长技术细节</a:t>
            </a:r>
            <a:endParaRPr lang="en-US" sz="1000" dirty="0"/>
          </a:p>
        </p:txBody>
      </p:sp>
      <p:sp>
        <p:nvSpPr>
          <p:cNvPr id="10" name="Text 8"/>
          <p:cNvSpPr txBox="1"/>
          <p:nvPr/>
        </p:nvSpPr>
        <p:spPr>
          <a:xfrm>
            <a:off x="1410005" y="289590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重点展示AI赋能效果和10倍价值提升证据</a:t>
            </a:r>
            <a:endParaRPr lang="en-US" sz="1000" dirty="0"/>
          </a:p>
        </p:txBody>
      </p:sp>
      <p:sp>
        <p:nvSpPr>
          <p:cNvPr id="11" name="Shape 9"/>
          <p:cNvSpPr/>
          <p:nvPr/>
        </p:nvSpPr>
        <p:spPr>
          <a:xfrm>
            <a:off x="6248095" y="1628546"/>
            <a:ext cx="4876495" cy="5201107"/>
          </a:xfrm>
          <a:prstGeom prst="roundRect">
            <a:avLst>
              <a:gd name="adj" fmla="val 293"/>
            </a:avLst>
          </a:prstGeom>
          <a:solidFill>
            <a:srgbClr val="EFF6FF">
              <a:alpha val="90000"/>
            </a:srgbClr>
          </a:solidFill>
          <a:ln w="12700">
            <a:solidFill>
              <a:srgbClr val="DBEAFE"/>
            </a:solidFill>
            <a:prstDash val="solid"/>
          </a:ln>
        </p:spPr>
      </p:sp>
      <p:pic>
        <p:nvPicPr>
          <p:cNvPr id="12" name="Image 0" descr="preencoded.png">    </p:cNvPr>
          <p:cNvPicPr>
            <a:picLocks noChangeAspect="1"/>
          </p:cNvPicPr>
          <p:nvPr/>
        </p:nvPicPr>
        <p:blipFill>
          <a:blip r:embed="rId1"/>
          <a:srcRect l="0" r="0" t="0" b="0"/>
          <a:stretch/>
        </p:blipFill>
        <p:spPr>
          <a:xfrm>
            <a:off x="6448349" y="1848002"/>
            <a:ext cx="142646" cy="190195"/>
          </a:xfrm>
          <a:prstGeom prst="rect">
            <a:avLst/>
          </a:prstGeom>
        </p:spPr>
      </p:pic>
      <p:sp>
        <p:nvSpPr>
          <p:cNvPr id="13" name="Text 10"/>
          <p:cNvSpPr txBox="1"/>
          <p:nvPr/>
        </p:nvSpPr>
        <p:spPr>
          <a:xfrm>
            <a:off x="6667805" y="1848002"/>
            <a:ext cx="1239012"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15页之内BP结构</a:t>
            </a:r>
            <a:endParaRPr lang="en-US" sz="1200" dirty="0"/>
          </a:p>
        </p:txBody>
      </p:sp>
      <p:sp>
        <p:nvSpPr>
          <p:cNvPr id="14" name="Shape 11"/>
          <p:cNvSpPr/>
          <p:nvPr/>
        </p:nvSpPr>
        <p:spPr>
          <a:xfrm>
            <a:off x="6448349" y="2171700"/>
            <a:ext cx="28346" cy="418795"/>
          </a:xfrm>
          <a:prstGeom prst="rect">
            <a:avLst/>
          </a:prstGeom>
          <a:solidFill>
            <a:srgbClr val="2563EB"/>
          </a:solidFill>
          <a:ln/>
        </p:spPr>
      </p:sp>
      <p:sp>
        <p:nvSpPr>
          <p:cNvPr id="15" name="Shape 12"/>
          <p:cNvSpPr/>
          <p:nvPr/>
        </p:nvSpPr>
        <p:spPr>
          <a:xfrm>
            <a:off x="6448349" y="2704795"/>
            <a:ext cx="28346" cy="418795"/>
          </a:xfrm>
          <a:prstGeom prst="rect">
            <a:avLst/>
          </a:prstGeom>
          <a:solidFill>
            <a:srgbClr val="2563EB"/>
          </a:solidFill>
          <a:ln/>
        </p:spPr>
      </p:sp>
      <p:sp>
        <p:nvSpPr>
          <p:cNvPr id="16" name="Shape 13"/>
          <p:cNvSpPr/>
          <p:nvPr/>
        </p:nvSpPr>
        <p:spPr>
          <a:xfrm>
            <a:off x="6448349" y="3238805"/>
            <a:ext cx="28346" cy="418795"/>
          </a:xfrm>
          <a:prstGeom prst="rect">
            <a:avLst/>
          </a:prstGeom>
          <a:solidFill>
            <a:srgbClr val="2563EB"/>
          </a:solidFill>
          <a:ln/>
        </p:spPr>
      </p:sp>
      <p:sp>
        <p:nvSpPr>
          <p:cNvPr id="17" name="Shape 14"/>
          <p:cNvSpPr/>
          <p:nvPr/>
        </p:nvSpPr>
        <p:spPr>
          <a:xfrm>
            <a:off x="6448349" y="3771900"/>
            <a:ext cx="28346" cy="609905"/>
          </a:xfrm>
          <a:prstGeom prst="rect">
            <a:avLst/>
          </a:prstGeom>
          <a:solidFill>
            <a:srgbClr val="2563EB"/>
          </a:solidFill>
          <a:ln/>
        </p:spPr>
      </p:sp>
      <p:sp>
        <p:nvSpPr>
          <p:cNvPr id="18" name="Shape 15"/>
          <p:cNvSpPr/>
          <p:nvPr/>
        </p:nvSpPr>
        <p:spPr>
          <a:xfrm>
            <a:off x="6448349" y="4496105"/>
            <a:ext cx="28346" cy="418795"/>
          </a:xfrm>
          <a:prstGeom prst="rect">
            <a:avLst/>
          </a:prstGeom>
          <a:solidFill>
            <a:srgbClr val="2563EB"/>
          </a:solidFill>
          <a:ln/>
        </p:spPr>
      </p:sp>
      <p:sp>
        <p:nvSpPr>
          <p:cNvPr id="19" name="Shape 16"/>
          <p:cNvSpPr/>
          <p:nvPr/>
        </p:nvSpPr>
        <p:spPr>
          <a:xfrm>
            <a:off x="6448349" y="5029200"/>
            <a:ext cx="28346" cy="418795"/>
          </a:xfrm>
          <a:prstGeom prst="rect">
            <a:avLst/>
          </a:prstGeom>
          <a:solidFill>
            <a:srgbClr val="2563EB"/>
          </a:solidFill>
          <a:ln/>
        </p:spPr>
      </p:sp>
      <p:sp>
        <p:nvSpPr>
          <p:cNvPr id="20" name="Shape 17"/>
          <p:cNvSpPr/>
          <p:nvPr/>
        </p:nvSpPr>
        <p:spPr>
          <a:xfrm>
            <a:off x="6448349" y="5562295"/>
            <a:ext cx="28346" cy="418795"/>
          </a:xfrm>
          <a:prstGeom prst="rect">
            <a:avLst/>
          </a:prstGeom>
          <a:solidFill>
            <a:srgbClr val="2563EB"/>
          </a:solidFill>
          <a:ln/>
        </p:spPr>
      </p:sp>
      <p:sp>
        <p:nvSpPr>
          <p:cNvPr id="21" name="Shape 18"/>
          <p:cNvSpPr/>
          <p:nvPr/>
        </p:nvSpPr>
        <p:spPr>
          <a:xfrm>
            <a:off x="6448349" y="6096305"/>
            <a:ext cx="28346" cy="418795"/>
          </a:xfrm>
          <a:prstGeom prst="rect">
            <a:avLst/>
          </a:prstGeom>
          <a:solidFill>
            <a:srgbClr val="2563EB"/>
          </a:solidFill>
          <a:ln/>
        </p:spPr>
      </p:sp>
      <p:sp>
        <p:nvSpPr>
          <p:cNvPr id="22" name="Shape 19"/>
          <p:cNvSpPr/>
          <p:nvPr/>
        </p:nvSpPr>
        <p:spPr>
          <a:xfrm>
            <a:off x="6286500" y="2171700"/>
            <a:ext cx="228600" cy="228600"/>
          </a:xfrm>
          <a:prstGeom prst="ellipse">
            <a:avLst/>
          </a:prstGeom>
          <a:solidFill>
            <a:srgbClr val="2563EB"/>
          </a:solidFill>
          <a:ln/>
        </p:spPr>
      </p:sp>
      <p:sp>
        <p:nvSpPr>
          <p:cNvPr id="23" name="Shape 20"/>
          <p:cNvSpPr/>
          <p:nvPr/>
        </p:nvSpPr>
        <p:spPr>
          <a:xfrm>
            <a:off x="6286500" y="2704795"/>
            <a:ext cx="228600" cy="228600"/>
          </a:xfrm>
          <a:prstGeom prst="ellipse">
            <a:avLst/>
          </a:prstGeom>
          <a:solidFill>
            <a:srgbClr val="2563EB"/>
          </a:solidFill>
          <a:ln/>
        </p:spPr>
      </p:sp>
      <p:sp>
        <p:nvSpPr>
          <p:cNvPr id="24" name="Shape 21"/>
          <p:cNvSpPr/>
          <p:nvPr/>
        </p:nvSpPr>
        <p:spPr>
          <a:xfrm>
            <a:off x="6286500" y="3238805"/>
            <a:ext cx="228600" cy="228600"/>
          </a:xfrm>
          <a:prstGeom prst="ellipse">
            <a:avLst/>
          </a:prstGeom>
          <a:solidFill>
            <a:srgbClr val="2563EB"/>
          </a:solidFill>
          <a:ln/>
        </p:spPr>
      </p:sp>
      <p:sp>
        <p:nvSpPr>
          <p:cNvPr id="25" name="Shape 22"/>
          <p:cNvSpPr/>
          <p:nvPr/>
        </p:nvSpPr>
        <p:spPr>
          <a:xfrm>
            <a:off x="6286500" y="3771900"/>
            <a:ext cx="228600" cy="228600"/>
          </a:xfrm>
          <a:prstGeom prst="ellipse">
            <a:avLst/>
          </a:prstGeom>
          <a:solidFill>
            <a:srgbClr val="2563EB"/>
          </a:solidFill>
          <a:ln/>
        </p:spPr>
      </p:sp>
      <p:sp>
        <p:nvSpPr>
          <p:cNvPr id="26" name="Shape 23"/>
          <p:cNvSpPr/>
          <p:nvPr/>
        </p:nvSpPr>
        <p:spPr>
          <a:xfrm>
            <a:off x="6286500" y="4496105"/>
            <a:ext cx="228600" cy="228600"/>
          </a:xfrm>
          <a:prstGeom prst="ellipse">
            <a:avLst/>
          </a:prstGeom>
          <a:solidFill>
            <a:srgbClr val="2563EB"/>
          </a:solidFill>
          <a:ln/>
        </p:spPr>
      </p:sp>
      <p:sp>
        <p:nvSpPr>
          <p:cNvPr id="27" name="Shape 24"/>
          <p:cNvSpPr/>
          <p:nvPr/>
        </p:nvSpPr>
        <p:spPr>
          <a:xfrm>
            <a:off x="6286500" y="5029200"/>
            <a:ext cx="228600" cy="228600"/>
          </a:xfrm>
          <a:prstGeom prst="ellipse">
            <a:avLst/>
          </a:prstGeom>
          <a:solidFill>
            <a:srgbClr val="2563EB"/>
          </a:solidFill>
          <a:ln/>
        </p:spPr>
      </p:sp>
      <p:sp>
        <p:nvSpPr>
          <p:cNvPr id="28" name="Shape 25"/>
          <p:cNvSpPr/>
          <p:nvPr/>
        </p:nvSpPr>
        <p:spPr>
          <a:xfrm>
            <a:off x="6286500" y="5562295"/>
            <a:ext cx="228600" cy="228600"/>
          </a:xfrm>
          <a:prstGeom prst="ellipse">
            <a:avLst/>
          </a:prstGeom>
          <a:solidFill>
            <a:srgbClr val="2563EB"/>
          </a:solidFill>
          <a:ln/>
        </p:spPr>
      </p:sp>
      <p:sp>
        <p:nvSpPr>
          <p:cNvPr id="29" name="Shape 26"/>
          <p:cNvSpPr/>
          <p:nvPr/>
        </p:nvSpPr>
        <p:spPr>
          <a:xfrm>
            <a:off x="6286500" y="6096305"/>
            <a:ext cx="228600" cy="228600"/>
          </a:xfrm>
          <a:prstGeom prst="ellipse">
            <a:avLst/>
          </a:prstGeom>
          <a:solidFill>
            <a:srgbClr val="2563EB"/>
          </a:solidFill>
          <a:ln/>
        </p:spPr>
      </p:sp>
      <p:sp>
        <p:nvSpPr>
          <p:cNvPr id="30" name="Text 27"/>
          <p:cNvSpPr txBox="1"/>
          <p:nvPr/>
        </p:nvSpPr>
        <p:spPr>
          <a:xfrm>
            <a:off x="6376111" y="2200046"/>
            <a:ext cx="143561"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31" name="Text 28"/>
          <p:cNvSpPr txBox="1"/>
          <p:nvPr/>
        </p:nvSpPr>
        <p:spPr>
          <a:xfrm>
            <a:off x="6365138" y="273405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32" name="Text 29"/>
          <p:cNvSpPr txBox="1"/>
          <p:nvPr/>
        </p:nvSpPr>
        <p:spPr>
          <a:xfrm>
            <a:off x="6364224" y="32671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33" name="Text 30"/>
          <p:cNvSpPr txBox="1"/>
          <p:nvPr/>
        </p:nvSpPr>
        <p:spPr>
          <a:xfrm>
            <a:off x="6362395" y="3800246"/>
            <a:ext cx="171907"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4</a:t>
            </a:r>
            <a:endParaRPr lang="en-US" sz="900" dirty="0"/>
          </a:p>
        </p:txBody>
      </p:sp>
      <p:sp>
        <p:nvSpPr>
          <p:cNvPr id="34" name="Text 31"/>
          <p:cNvSpPr txBox="1"/>
          <p:nvPr/>
        </p:nvSpPr>
        <p:spPr>
          <a:xfrm>
            <a:off x="6365138" y="45244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5</a:t>
            </a:r>
            <a:endParaRPr lang="en-US" sz="900" dirty="0"/>
          </a:p>
        </p:txBody>
      </p:sp>
      <p:sp>
        <p:nvSpPr>
          <p:cNvPr id="35" name="Text 32"/>
          <p:cNvSpPr txBox="1"/>
          <p:nvPr/>
        </p:nvSpPr>
        <p:spPr>
          <a:xfrm>
            <a:off x="6363310" y="5057546"/>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6</a:t>
            </a:r>
            <a:endParaRPr lang="en-US" sz="900" dirty="0"/>
          </a:p>
        </p:txBody>
      </p:sp>
      <p:sp>
        <p:nvSpPr>
          <p:cNvPr id="36" name="Text 33"/>
          <p:cNvSpPr txBox="1"/>
          <p:nvPr/>
        </p:nvSpPr>
        <p:spPr>
          <a:xfrm>
            <a:off x="6367882" y="5591556"/>
            <a:ext cx="152705"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7</a:t>
            </a:r>
            <a:endParaRPr lang="en-US" sz="900" dirty="0"/>
          </a:p>
        </p:txBody>
      </p:sp>
      <p:sp>
        <p:nvSpPr>
          <p:cNvPr id="37" name="Text 34"/>
          <p:cNvSpPr txBox="1"/>
          <p:nvPr/>
        </p:nvSpPr>
        <p:spPr>
          <a:xfrm>
            <a:off x="6363310" y="6124651"/>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8</a:t>
            </a:r>
            <a:endParaRPr lang="en-US" sz="900" dirty="0"/>
          </a:p>
        </p:txBody>
      </p:sp>
      <p:sp>
        <p:nvSpPr>
          <p:cNvPr id="38" name="Text 35"/>
          <p:cNvSpPr txBox="1"/>
          <p:nvPr/>
        </p:nvSpPr>
        <p:spPr>
          <a:xfrm>
            <a:off x="6590995" y="2190902"/>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公司概览与愿景</a:t>
            </a:r>
            <a:endParaRPr lang="en-US" sz="1200" dirty="0"/>
          </a:p>
        </p:txBody>
      </p:sp>
      <p:sp>
        <p:nvSpPr>
          <p:cNvPr id="39" name="Text 36"/>
          <p:cNvSpPr txBox="1"/>
          <p:nvPr/>
        </p:nvSpPr>
        <p:spPr>
          <a:xfrm>
            <a:off x="6590995" y="2723998"/>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问题与机会</a:t>
            </a:r>
            <a:endParaRPr lang="en-US" sz="1200" dirty="0"/>
          </a:p>
        </p:txBody>
      </p:sp>
      <p:sp>
        <p:nvSpPr>
          <p:cNvPr id="40" name="Text 37"/>
          <p:cNvSpPr txBox="1"/>
          <p:nvPr/>
        </p:nvSpPr>
        <p:spPr>
          <a:xfrm>
            <a:off x="6590995" y="3258007"/>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产品与技术壁垒</a:t>
            </a:r>
            <a:endParaRPr lang="en-US" sz="1200" dirty="0"/>
          </a:p>
        </p:txBody>
      </p:sp>
      <p:sp>
        <p:nvSpPr>
          <p:cNvPr id="41" name="Text 38"/>
          <p:cNvSpPr txBox="1"/>
          <p:nvPr/>
        </p:nvSpPr>
        <p:spPr>
          <a:xfrm>
            <a:off x="6590995" y="3791102"/>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业务数据进展</a:t>
            </a:r>
            <a:endParaRPr lang="en-US" sz="1200" dirty="0"/>
          </a:p>
        </p:txBody>
      </p:sp>
      <p:sp>
        <p:nvSpPr>
          <p:cNvPr id="42" name="Text 39"/>
          <p:cNvSpPr txBox="1"/>
          <p:nvPr/>
        </p:nvSpPr>
        <p:spPr>
          <a:xfrm>
            <a:off x="6590995" y="4515307"/>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团队背景</a:t>
            </a:r>
            <a:endParaRPr lang="en-US" sz="1200" dirty="0"/>
          </a:p>
        </p:txBody>
      </p:sp>
      <p:sp>
        <p:nvSpPr>
          <p:cNvPr id="43" name="Text 40"/>
          <p:cNvSpPr txBox="1"/>
          <p:nvPr/>
        </p:nvSpPr>
        <p:spPr>
          <a:xfrm>
            <a:off x="6590995" y="5048402"/>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市场与竞争</a:t>
            </a:r>
            <a:endParaRPr lang="en-US" sz="1200" dirty="0"/>
          </a:p>
        </p:txBody>
      </p:sp>
      <p:sp>
        <p:nvSpPr>
          <p:cNvPr id="44" name="Text 41"/>
          <p:cNvSpPr txBox="1"/>
          <p:nvPr/>
        </p:nvSpPr>
        <p:spPr>
          <a:xfrm>
            <a:off x="6590995" y="5581498"/>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商业模式与牵引力</a:t>
            </a:r>
            <a:endParaRPr lang="en-US" sz="1200" dirty="0"/>
          </a:p>
        </p:txBody>
      </p:sp>
      <p:sp>
        <p:nvSpPr>
          <p:cNvPr id="45" name="Text 42"/>
          <p:cNvSpPr txBox="1"/>
          <p:nvPr/>
        </p:nvSpPr>
        <p:spPr>
          <a:xfrm>
            <a:off x="6590995" y="6115507"/>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融资与里程碑</a:t>
            </a:r>
            <a:endParaRPr lang="en-US" sz="1200" dirty="0"/>
          </a:p>
        </p:txBody>
      </p:sp>
      <p:sp>
        <p:nvSpPr>
          <p:cNvPr id="46" name="Text 43"/>
          <p:cNvSpPr txBox="1"/>
          <p:nvPr/>
        </p:nvSpPr>
        <p:spPr>
          <a:xfrm>
            <a:off x="6590995" y="2409444"/>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一句话介绍+创始团队亮点+公司愿景+融资需求</a:t>
            </a:r>
            <a:endParaRPr lang="en-US" sz="1000" dirty="0"/>
          </a:p>
        </p:txBody>
      </p:sp>
      <p:sp>
        <p:nvSpPr>
          <p:cNvPr id="47" name="Text 44"/>
          <p:cNvSpPr txBox="1"/>
          <p:nvPr/>
        </p:nvSpPr>
        <p:spPr>
          <a:xfrm>
            <a:off x="6590995" y="2943454"/>
            <a:ext cx="30440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市场痛点+Agent AI解决方案+市场规模+增长空间</a:t>
            </a:r>
            <a:endParaRPr lang="en-US" sz="1000" dirty="0"/>
          </a:p>
        </p:txBody>
      </p:sp>
      <p:sp>
        <p:nvSpPr>
          <p:cNvPr id="48" name="Text 45"/>
          <p:cNvSpPr txBox="1"/>
          <p:nvPr/>
        </p:nvSpPr>
        <p:spPr>
          <a:xfrm>
            <a:off x="6590995" y="3476549"/>
            <a:ext cx="2843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核心产品+10x体验证据+技术优势+差异化定位</a:t>
            </a:r>
            <a:endParaRPr lang="en-US" sz="1000" dirty="0"/>
          </a:p>
        </p:txBody>
      </p:sp>
      <p:sp>
        <p:nvSpPr>
          <p:cNvPr id="49" name="Text 46"/>
          <p:cNvSpPr txBox="1"/>
          <p:nvPr/>
        </p:nvSpPr>
        <p:spPr>
          <a:xfrm>
            <a:off x="6590995" y="4009644"/>
            <a:ext cx="43296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超预期增长数据+用户粘性指标+留存转化率+收入趋势+如何快速增长的路径</a:t>
            </a:r>
            <a:endParaRPr lang="en-US" sz="1000" dirty="0"/>
          </a:p>
        </p:txBody>
      </p:sp>
      <p:sp>
        <p:nvSpPr>
          <p:cNvPr id="50" name="Text 47"/>
          <p:cNvSpPr txBox="1"/>
          <p:nvPr/>
        </p:nvSpPr>
        <p:spPr>
          <a:xfrm>
            <a:off x="6590995" y="4733849"/>
            <a:ext cx="22814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创始人背景+核心团队经验+互补能力</a:t>
            </a:r>
            <a:endParaRPr lang="en-US" sz="1000" dirty="0"/>
          </a:p>
        </p:txBody>
      </p:sp>
      <p:sp>
        <p:nvSpPr>
          <p:cNvPr id="51" name="Text 48"/>
          <p:cNvSpPr txBox="1"/>
          <p:nvPr/>
        </p:nvSpPr>
        <p:spPr>
          <a:xfrm>
            <a:off x="6590995" y="5266944"/>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赛道分析+竞争格局+竞争优势+进入时机</a:t>
            </a:r>
            <a:endParaRPr lang="en-US" sz="1000" dirty="0"/>
          </a:p>
        </p:txBody>
      </p:sp>
      <p:sp>
        <p:nvSpPr>
          <p:cNvPr id="52" name="Text 49"/>
          <p:cNvSpPr txBox="1"/>
          <p:nvPr/>
        </p:nvSpPr>
        <p:spPr>
          <a:xfrm>
            <a:off x="6590995" y="58009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收入模型+用户增长+关键指标+已验证数据</a:t>
            </a:r>
            <a:endParaRPr lang="en-US" sz="1000" dirty="0"/>
          </a:p>
        </p:txBody>
      </p:sp>
      <p:sp>
        <p:nvSpPr>
          <p:cNvPr id="53" name="Text 50"/>
          <p:cNvSpPr txBox="1"/>
          <p:nvPr/>
        </p:nvSpPr>
        <p:spPr>
          <a:xfrm>
            <a:off x="6590995" y="6334049"/>
            <a:ext cx="24149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融资计划+资金用途+未来12个月里程碑</a:t>
            </a:r>
            <a:endParaRPr lang="en-US" sz="1000" dirty="0"/>
          </a:p>
        </p:txBody>
      </p:sp>
      <p:sp>
        <p:nvSpPr>
          <p:cNvPr id="54" name="Text 51"/>
          <p:cNvSpPr txBox="1"/>
          <p:nvPr/>
        </p:nvSpPr>
        <p:spPr>
          <a:xfrm>
            <a:off x="1218895" y="381305"/>
            <a:ext cx="23106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简版BP参考模版</a:t>
            </a:r>
            <a:endParaRPr lang="en-US"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投资人常用的评分体系、核心问题、行业对标指标分享</a:t>
            </a:r>
            <a:endParaRPr lang="en-US" sz="1200" dirty="0"/>
          </a:p>
        </p:txBody>
      </p:sp>
      <p:sp>
        <p:nvSpPr>
          <p:cNvPr id="5" name="Shape 3"/>
          <p:cNvSpPr/>
          <p:nvPr/>
        </p:nvSpPr>
        <p:spPr>
          <a:xfrm>
            <a:off x="1067105" y="2048256"/>
            <a:ext cx="4876495" cy="5315407"/>
          </a:xfrm>
          <a:prstGeom prst="roundRect">
            <a:avLst>
              <a:gd name="adj" fmla="val 293"/>
            </a:avLst>
          </a:prstGeom>
          <a:solidFill>
            <a:srgbClr val="FFFFFF">
              <a:alpha val="80000"/>
            </a:srgbClr>
          </a:solidFill>
          <a:ln/>
        </p:spPr>
      </p:sp>
      <p:sp>
        <p:nvSpPr>
          <p:cNvPr id="6" name="Text 4"/>
          <p:cNvSpPr txBox="1"/>
          <p:nvPr/>
        </p:nvSpPr>
        <p:spPr>
          <a:xfrm>
            <a:off x="1218895" y="2219249"/>
            <a:ext cx="212415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VC决策打分表（满分100分）</a:t>
            </a:r>
            <a:endParaRPr lang="en-US" sz="1200" dirty="0"/>
          </a:p>
        </p:txBody>
      </p:sp>
      <p:sp>
        <p:nvSpPr>
          <p:cNvPr id="7" name="Shape 5"/>
          <p:cNvSpPr/>
          <p:nvPr/>
        </p:nvSpPr>
        <p:spPr>
          <a:xfrm>
            <a:off x="1218895" y="2600554"/>
            <a:ext cx="267005" cy="267005"/>
          </a:xfrm>
          <a:prstGeom prst="ellipse">
            <a:avLst/>
          </a:prstGeom>
          <a:solidFill>
            <a:srgbClr val="2563EB"/>
          </a:solidFill>
          <a:ln/>
        </p:spPr>
      </p:sp>
      <p:sp>
        <p:nvSpPr>
          <p:cNvPr id="8" name="Text 6"/>
          <p:cNvSpPr txBox="1"/>
          <p:nvPr/>
        </p:nvSpPr>
        <p:spPr>
          <a:xfrm>
            <a:off x="1257300" y="261975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25</a:t>
            </a:r>
            <a:endParaRPr lang="en-US" sz="1200" dirty="0"/>
          </a:p>
        </p:txBody>
      </p:sp>
      <p:sp>
        <p:nvSpPr>
          <p:cNvPr id="9" name="Text 7"/>
          <p:cNvSpPr txBox="1"/>
          <p:nvPr/>
        </p:nvSpPr>
        <p:spPr>
          <a:xfrm>
            <a:off x="1580998" y="2562149"/>
            <a:ext cx="7342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团队评分</a:t>
            </a:r>
            <a:endParaRPr lang="en-US" sz="1200" dirty="0"/>
          </a:p>
        </p:txBody>
      </p:sp>
      <p:sp>
        <p:nvSpPr>
          <p:cNvPr id="10" name="Text 8"/>
          <p:cNvSpPr txBox="1"/>
          <p:nvPr/>
        </p:nvSpPr>
        <p:spPr>
          <a:xfrm>
            <a:off x="1580998" y="30577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产品壁垒评分</a:t>
            </a:r>
            <a:endParaRPr lang="en-US" sz="1200" dirty="0"/>
          </a:p>
        </p:txBody>
      </p:sp>
      <p:sp>
        <p:nvSpPr>
          <p:cNvPr id="11" name="Text 9"/>
          <p:cNvSpPr txBox="1"/>
          <p:nvPr/>
        </p:nvSpPr>
        <p:spPr>
          <a:xfrm>
            <a:off x="1580998" y="35524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市场潜力评分</a:t>
            </a:r>
            <a:endParaRPr lang="en-US" sz="1200" dirty="0"/>
          </a:p>
        </p:txBody>
      </p:sp>
      <p:sp>
        <p:nvSpPr>
          <p:cNvPr id="12" name="Text 10"/>
          <p:cNvSpPr txBox="1"/>
          <p:nvPr/>
        </p:nvSpPr>
        <p:spPr>
          <a:xfrm>
            <a:off x="1580998" y="4048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商业模式评分</a:t>
            </a:r>
            <a:endParaRPr lang="en-US" sz="1200" dirty="0"/>
          </a:p>
        </p:txBody>
      </p:sp>
      <p:sp>
        <p:nvSpPr>
          <p:cNvPr id="13" name="Text 11"/>
          <p:cNvSpPr txBox="1"/>
          <p:nvPr/>
        </p:nvSpPr>
        <p:spPr>
          <a:xfrm>
            <a:off x="1580998" y="454365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退出通道评分</a:t>
            </a:r>
            <a:endParaRPr lang="en-US" sz="1200" dirty="0"/>
          </a:p>
        </p:txBody>
      </p:sp>
      <p:sp>
        <p:nvSpPr>
          <p:cNvPr id="14" name="Text 12"/>
          <p:cNvSpPr txBox="1"/>
          <p:nvPr/>
        </p:nvSpPr>
        <p:spPr>
          <a:xfrm>
            <a:off x="1580998" y="5038344"/>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投资协同评分</a:t>
            </a:r>
            <a:endParaRPr lang="en-US" sz="1200" dirty="0"/>
          </a:p>
        </p:txBody>
      </p:sp>
      <p:sp>
        <p:nvSpPr>
          <p:cNvPr id="15" name="Text 13"/>
          <p:cNvSpPr txBox="1"/>
          <p:nvPr/>
        </p:nvSpPr>
        <p:spPr>
          <a:xfrm>
            <a:off x="1580998" y="2771546"/>
            <a:ext cx="2943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团队互补性、AI背景深度、执行力、融资能力、行业认知</a:t>
            </a:r>
            <a:endParaRPr lang="en-US" sz="900" dirty="0"/>
          </a:p>
        </p:txBody>
      </p:sp>
      <p:sp>
        <p:nvSpPr>
          <p:cNvPr id="16" name="Text 14"/>
          <p:cNvSpPr txBox="1"/>
          <p:nvPr/>
        </p:nvSpPr>
        <p:spPr>
          <a:xfrm>
            <a:off x="1580998" y="3267151"/>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技术差异化、产品体验、技术依赖程度、数据资产质量</a:t>
            </a:r>
            <a:endParaRPr lang="en-US" sz="900" dirty="0"/>
          </a:p>
        </p:txBody>
      </p:sp>
      <p:sp>
        <p:nvSpPr>
          <p:cNvPr id="17" name="Text 15"/>
          <p:cNvSpPr txBox="1"/>
          <p:nvPr/>
        </p:nvSpPr>
        <p:spPr>
          <a:xfrm>
            <a:off x="1580998" y="3762756"/>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市场规模、增长率、进入壁垒、替代品威胁、客户接受度</a:t>
            </a:r>
            <a:endParaRPr lang="en-US" sz="900" dirty="0"/>
          </a:p>
        </p:txBody>
      </p:sp>
      <p:sp>
        <p:nvSpPr>
          <p:cNvPr id="18" name="Text 16"/>
          <p:cNvSpPr txBox="1"/>
          <p:nvPr/>
        </p:nvSpPr>
        <p:spPr>
          <a:xfrm>
            <a:off x="1580998" y="4257446"/>
            <a:ext cx="3296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变现路径、毛利率潜力、成本结构、收入可持续性、规模化能力</a:t>
            </a:r>
            <a:endParaRPr lang="en-US" sz="900" dirty="0"/>
          </a:p>
        </p:txBody>
      </p:sp>
      <p:sp>
        <p:nvSpPr>
          <p:cNvPr id="19" name="Text 17"/>
          <p:cNvSpPr txBox="1"/>
          <p:nvPr/>
        </p:nvSpPr>
        <p:spPr>
          <a:xfrm>
            <a:off x="1580998" y="4753051"/>
            <a:ext cx="2800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IPO可能性、战略并购价值、估值增长潜力、投资周期</a:t>
            </a:r>
            <a:endParaRPr lang="en-US" sz="900" dirty="0"/>
          </a:p>
        </p:txBody>
      </p:sp>
      <p:sp>
        <p:nvSpPr>
          <p:cNvPr id="20" name="Text 18"/>
          <p:cNvSpPr txBox="1"/>
          <p:nvPr/>
        </p:nvSpPr>
        <p:spPr>
          <a:xfrm>
            <a:off x="1580998" y="5248656"/>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与基金已投项目协同性、资源互补、风险分散效应</a:t>
            </a:r>
            <a:endParaRPr lang="en-US" sz="900" dirty="0"/>
          </a:p>
        </p:txBody>
      </p:sp>
      <p:sp>
        <p:nvSpPr>
          <p:cNvPr id="21" name="Shape 19"/>
          <p:cNvSpPr/>
          <p:nvPr/>
        </p:nvSpPr>
        <p:spPr>
          <a:xfrm>
            <a:off x="1218895" y="3095244"/>
            <a:ext cx="267005" cy="267005"/>
          </a:xfrm>
          <a:prstGeom prst="ellipse">
            <a:avLst/>
          </a:prstGeom>
          <a:solidFill>
            <a:srgbClr val="3B82F6"/>
          </a:solidFill>
          <a:ln/>
        </p:spPr>
      </p:sp>
      <p:sp>
        <p:nvSpPr>
          <p:cNvPr id="22" name="Text 20"/>
          <p:cNvSpPr txBox="1"/>
          <p:nvPr/>
        </p:nvSpPr>
        <p:spPr>
          <a:xfrm>
            <a:off x="1252728" y="3114446"/>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3" name="Shape 21"/>
          <p:cNvSpPr/>
          <p:nvPr/>
        </p:nvSpPr>
        <p:spPr>
          <a:xfrm>
            <a:off x="1218895" y="3590849"/>
            <a:ext cx="267005" cy="267005"/>
          </a:xfrm>
          <a:prstGeom prst="ellipse">
            <a:avLst/>
          </a:prstGeom>
          <a:solidFill>
            <a:srgbClr val="60A5FA"/>
          </a:solidFill>
          <a:ln/>
        </p:spPr>
      </p:sp>
      <p:sp>
        <p:nvSpPr>
          <p:cNvPr id="24" name="Text 22"/>
          <p:cNvSpPr txBox="1"/>
          <p:nvPr/>
        </p:nvSpPr>
        <p:spPr>
          <a:xfrm>
            <a:off x="1252728" y="3610051"/>
            <a:ext cx="314554"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20</a:t>
            </a:r>
            <a:endParaRPr lang="en-US" sz="1200" dirty="0"/>
          </a:p>
        </p:txBody>
      </p:sp>
      <p:sp>
        <p:nvSpPr>
          <p:cNvPr id="25" name="Shape 23"/>
          <p:cNvSpPr/>
          <p:nvPr/>
        </p:nvSpPr>
        <p:spPr>
          <a:xfrm>
            <a:off x="1218895" y="4086454"/>
            <a:ext cx="267005" cy="267005"/>
          </a:xfrm>
          <a:prstGeom prst="ellipse">
            <a:avLst/>
          </a:prstGeom>
          <a:solidFill>
            <a:srgbClr val="93C5FD"/>
          </a:solidFill>
          <a:ln/>
        </p:spPr>
      </p:sp>
      <p:sp>
        <p:nvSpPr>
          <p:cNvPr id="26" name="Text 24"/>
          <p:cNvSpPr txBox="1"/>
          <p:nvPr/>
        </p:nvSpPr>
        <p:spPr>
          <a:xfrm>
            <a:off x="1271930" y="4105656"/>
            <a:ext cx="277063"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15</a:t>
            </a:r>
            <a:endParaRPr lang="en-US" sz="1200" dirty="0"/>
          </a:p>
        </p:txBody>
      </p:sp>
      <p:sp>
        <p:nvSpPr>
          <p:cNvPr id="27" name="Shape 25"/>
          <p:cNvSpPr/>
          <p:nvPr/>
        </p:nvSpPr>
        <p:spPr>
          <a:xfrm>
            <a:off x="1218895" y="4581144"/>
            <a:ext cx="267005" cy="267005"/>
          </a:xfrm>
          <a:prstGeom prst="ellipse">
            <a:avLst/>
          </a:prstGeom>
          <a:solidFill>
            <a:srgbClr val="BFDBFE"/>
          </a:solidFill>
          <a:ln/>
        </p:spPr>
      </p:sp>
      <p:sp>
        <p:nvSpPr>
          <p:cNvPr id="28" name="Text 26"/>
          <p:cNvSpPr txBox="1"/>
          <p:nvPr/>
        </p:nvSpPr>
        <p:spPr>
          <a:xfrm>
            <a:off x="1268273" y="4600346"/>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29" name="Shape 27"/>
          <p:cNvSpPr/>
          <p:nvPr/>
        </p:nvSpPr>
        <p:spPr>
          <a:xfrm>
            <a:off x="1218895" y="5076749"/>
            <a:ext cx="267005" cy="267005"/>
          </a:xfrm>
          <a:prstGeom prst="ellipse">
            <a:avLst/>
          </a:prstGeom>
          <a:solidFill>
            <a:srgbClr val="DBEAFE"/>
          </a:solidFill>
          <a:ln/>
        </p:spPr>
      </p:sp>
      <p:sp>
        <p:nvSpPr>
          <p:cNvPr id="30" name="Text 28"/>
          <p:cNvSpPr txBox="1"/>
          <p:nvPr/>
        </p:nvSpPr>
        <p:spPr>
          <a:xfrm>
            <a:off x="1268273" y="5095951"/>
            <a:ext cx="286207"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10</a:t>
            </a:r>
            <a:endParaRPr lang="en-US" sz="1200" dirty="0"/>
          </a:p>
        </p:txBody>
      </p:sp>
      <p:sp>
        <p:nvSpPr>
          <p:cNvPr id="31" name="Shape 29"/>
          <p:cNvSpPr/>
          <p:nvPr/>
        </p:nvSpPr>
        <p:spPr>
          <a:xfrm>
            <a:off x="6248095" y="2048256"/>
            <a:ext cx="4876495" cy="381305"/>
          </a:xfrm>
          <a:prstGeom prst="roundRect">
            <a:avLst>
              <a:gd name="adj" fmla="val 47962"/>
            </a:avLst>
          </a:prstGeom>
          <a:solidFill>
            <a:srgbClr val="FFFFFF">
              <a:alpha val="80000"/>
            </a:srgbClr>
          </a:solidFill>
          <a:ln/>
        </p:spPr>
      </p:sp>
      <p:sp>
        <p:nvSpPr>
          <p:cNvPr id="32" name="Text 30"/>
          <p:cNvSpPr txBox="1"/>
          <p:nvPr/>
        </p:nvSpPr>
        <p:spPr>
          <a:xfrm>
            <a:off x="6400800" y="2143354"/>
            <a:ext cx="19723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 Agent项目尽调核心清单</a:t>
            </a:r>
            <a:endParaRPr lang="en-US" sz="1200" dirty="0"/>
          </a:p>
        </p:txBody>
      </p:sp>
      <p:sp>
        <p:nvSpPr>
          <p:cNvPr id="33" name="Shape 31"/>
          <p:cNvSpPr/>
          <p:nvPr/>
        </p:nvSpPr>
        <p:spPr>
          <a:xfrm>
            <a:off x="6248095" y="2542946"/>
            <a:ext cx="4876495" cy="1505102"/>
          </a:xfrm>
          <a:prstGeom prst="roundRect">
            <a:avLst>
              <a:gd name="adj" fmla="val 3076"/>
            </a:avLst>
          </a:prstGeom>
          <a:solidFill>
            <a:srgbClr val="FFFFFF">
              <a:alpha val="80000"/>
            </a:srgbClr>
          </a:solidFill>
          <a:ln w="12700">
            <a:solidFill>
              <a:srgbClr val="E5E7EB"/>
            </a:solidFill>
            <a:prstDash val="solid"/>
          </a:ln>
          <a:effectLst>
            <a:outerShdw sx="100000" sy="100000" kx="0" ky="0" algn="bl" rotWithShape="0" blurRad="12700" dist="12700" dir="16200000">
              <a:srgbClr val="000000">
                <a:alpha val="75000"/>
              </a:srgbClr>
            </a:outerShdw>
          </a:effectLst>
        </p:spPr>
      </p:sp>
      <p:pic>
        <p:nvPicPr>
          <p:cNvPr id="34" name="Image 0" descr="preencoded.png">    </p:cNvPr>
          <p:cNvPicPr>
            <a:picLocks noChangeAspect="1"/>
          </p:cNvPicPr>
          <p:nvPr/>
        </p:nvPicPr>
        <p:blipFill>
          <a:blip r:embed="rId1"/>
          <a:srcRect l="0" r="0" t="0" b="0"/>
          <a:stretch/>
        </p:blipFill>
        <p:spPr>
          <a:xfrm>
            <a:off x="6409944" y="2743200"/>
            <a:ext cx="152705" cy="152705"/>
          </a:xfrm>
          <a:prstGeom prst="rect">
            <a:avLst/>
          </a:prstGeom>
        </p:spPr>
      </p:pic>
      <p:sp>
        <p:nvSpPr>
          <p:cNvPr id="35" name="Shape 32"/>
          <p:cNvSpPr/>
          <p:nvPr/>
        </p:nvSpPr>
        <p:spPr>
          <a:xfrm>
            <a:off x="6248095" y="4200754"/>
            <a:ext cx="4876495" cy="1505102"/>
          </a:xfrm>
          <a:prstGeom prst="roundRect">
            <a:avLst>
              <a:gd name="adj" fmla="val 3076"/>
            </a:avLst>
          </a:prstGeom>
          <a:solidFill>
            <a:srgbClr val="FFFFFF">
              <a:alpha val="80000"/>
            </a:srgbClr>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6" name="Shape 33"/>
          <p:cNvSpPr/>
          <p:nvPr/>
        </p:nvSpPr>
        <p:spPr>
          <a:xfrm>
            <a:off x="6248095" y="5857646"/>
            <a:ext cx="4876495" cy="1505102"/>
          </a:xfrm>
          <a:prstGeom prst="roundRect">
            <a:avLst>
              <a:gd name="adj" fmla="val 3076"/>
            </a:avLst>
          </a:prstGeom>
          <a:solidFill>
            <a:srgbClr val="FFFFFF">
              <a:alpha val="80000"/>
            </a:srgbClr>
          </a:solidFill>
          <a:ln w="12700">
            <a:solidFill>
              <a:srgbClr val="E5E7EB"/>
            </a:solidFill>
            <a:prstDash val="solid"/>
          </a:ln>
          <a:effectLst>
            <a:outerShdw sx="100000" sy="100000" kx="0" ky="0" algn="bl" rotWithShape="0" blurRad="12700" dist="12700" dir="16200000">
              <a:srgbClr val="000000">
                <a:alpha val="75000"/>
              </a:srgbClr>
            </a:outerShdw>
          </a:effectLst>
        </p:spPr>
      </p:sp>
      <p:sp>
        <p:nvSpPr>
          <p:cNvPr id="37" name="Text 34"/>
          <p:cNvSpPr txBox="1"/>
          <p:nvPr/>
        </p:nvSpPr>
        <p:spPr>
          <a:xfrm>
            <a:off x="6638544" y="27239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技术尽调要点</a:t>
            </a:r>
            <a:endParaRPr lang="en-US" sz="1200" dirty="0"/>
          </a:p>
        </p:txBody>
      </p:sp>
      <p:sp>
        <p:nvSpPr>
          <p:cNvPr id="38" name="Text 35"/>
          <p:cNvSpPr txBox="1"/>
          <p:nvPr/>
        </p:nvSpPr>
        <p:spPr>
          <a:xfrm>
            <a:off x="6638544" y="4381805"/>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商业尽调要点</a:t>
            </a:r>
            <a:endParaRPr lang="en-US" sz="1200" dirty="0"/>
          </a:p>
        </p:txBody>
      </p:sp>
      <p:sp>
        <p:nvSpPr>
          <p:cNvPr id="39" name="Text 36"/>
          <p:cNvSpPr txBox="1"/>
          <p:nvPr/>
        </p:nvSpPr>
        <p:spPr>
          <a:xfrm>
            <a:off x="6638544" y="6038698"/>
            <a:ext cx="1038758"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风险尽调要点</a:t>
            </a:r>
            <a:endParaRPr lang="en-US" sz="1200" dirty="0"/>
          </a:p>
        </p:txBody>
      </p:sp>
      <p:sp>
        <p:nvSpPr>
          <p:cNvPr id="40" name="Text 37"/>
          <p:cNvSpPr txBox="1"/>
          <p:nvPr/>
        </p:nvSpPr>
        <p:spPr>
          <a:xfrm>
            <a:off x="6638544" y="30193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核心技术是自研还是基于开源工具？具体差异在哪？</a:t>
            </a:r>
            <a:endParaRPr lang="en-US" sz="1000" dirty="0"/>
          </a:p>
        </p:txBody>
      </p:sp>
      <p:sp>
        <p:nvSpPr>
          <p:cNvPr id="41" name="Text 38"/>
          <p:cNvSpPr txBox="1"/>
          <p:nvPr/>
        </p:nvSpPr>
        <p:spPr>
          <a:xfrm>
            <a:off x="6638544" y="32479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技术团队有何独特优势？核心成员背景及过往成果？</a:t>
            </a:r>
            <a:endParaRPr lang="en-US" sz="1000" dirty="0"/>
          </a:p>
        </p:txBody>
      </p:sp>
      <p:sp>
        <p:nvSpPr>
          <p:cNvPr id="42" name="Text 39"/>
          <p:cNvSpPr txBox="1"/>
          <p:nvPr/>
        </p:nvSpPr>
        <p:spPr>
          <a:xfrm>
            <a:off x="6638544" y="3476549"/>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产品技术路线图和迭代计划是否合理可执行？</a:t>
            </a:r>
            <a:endParaRPr lang="en-US" sz="1000" dirty="0"/>
          </a:p>
        </p:txBody>
      </p:sp>
      <p:sp>
        <p:nvSpPr>
          <p:cNvPr id="43" name="Text 40"/>
          <p:cNvSpPr txBox="1"/>
          <p:nvPr/>
        </p:nvSpPr>
        <p:spPr>
          <a:xfrm>
            <a:off x="6638544" y="3705149"/>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如何应对大模型能力提升带来的技术挑战？</a:t>
            </a:r>
            <a:endParaRPr lang="en-US" sz="1000" dirty="0"/>
          </a:p>
        </p:txBody>
      </p:sp>
      <p:pic>
        <p:nvPicPr>
          <p:cNvPr id="44" name="Image 1" descr="preencoded.png">    </p:cNvPr>
          <p:cNvPicPr>
            <a:picLocks noChangeAspect="1"/>
          </p:cNvPicPr>
          <p:nvPr/>
        </p:nvPicPr>
        <p:blipFill>
          <a:blip r:embed="rId2"/>
          <a:srcRect l="0" r="0" t="0" b="0"/>
          <a:stretch/>
        </p:blipFill>
        <p:spPr>
          <a:xfrm>
            <a:off x="6409944" y="4401007"/>
            <a:ext cx="152705" cy="152705"/>
          </a:xfrm>
          <a:prstGeom prst="rect">
            <a:avLst/>
          </a:prstGeom>
        </p:spPr>
      </p:pic>
      <p:sp>
        <p:nvSpPr>
          <p:cNvPr id="45" name="Text 41"/>
          <p:cNvSpPr txBox="1"/>
          <p:nvPr/>
        </p:nvSpPr>
        <p:spPr>
          <a:xfrm>
            <a:off x="6638544" y="46771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最初的付费用户从何而来？客户获取成本是多少？</a:t>
            </a:r>
            <a:endParaRPr lang="en-US" sz="1000" dirty="0"/>
          </a:p>
        </p:txBody>
      </p:sp>
      <p:sp>
        <p:nvSpPr>
          <p:cNvPr id="46" name="Text 42"/>
          <p:cNvSpPr txBox="1"/>
          <p:nvPr/>
        </p:nvSpPr>
        <p:spPr>
          <a:xfrm>
            <a:off x="6638544" y="4905756"/>
            <a:ext cx="3053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当前产品PMF验证程度？有无真实付费用户数据？</a:t>
            </a:r>
            <a:endParaRPr lang="en-US" sz="1000" dirty="0"/>
          </a:p>
        </p:txBody>
      </p:sp>
      <p:sp>
        <p:nvSpPr>
          <p:cNvPr id="47" name="Text 43"/>
          <p:cNvSpPr txBox="1"/>
          <p:nvPr/>
        </p:nvSpPr>
        <p:spPr>
          <a:xfrm>
            <a:off x="6638544" y="5134356"/>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成本结构是否合理？规模化后单位成本趋势如何？</a:t>
            </a:r>
            <a:endParaRPr lang="en-US" sz="1000" dirty="0"/>
          </a:p>
        </p:txBody>
      </p:sp>
      <p:sp>
        <p:nvSpPr>
          <p:cNvPr id="48" name="Text 44"/>
          <p:cNvSpPr txBox="1"/>
          <p:nvPr/>
        </p:nvSpPr>
        <p:spPr>
          <a:xfrm>
            <a:off x="6638544" y="5362956"/>
            <a:ext cx="27678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毛利率水平与同行对比有何优势？能否持续？</a:t>
            </a:r>
            <a:endParaRPr lang="en-US" sz="1000" dirty="0"/>
          </a:p>
        </p:txBody>
      </p:sp>
      <p:pic>
        <p:nvPicPr>
          <p:cNvPr id="49" name="Image 2" descr="preencoded.png">    </p:cNvPr>
          <p:cNvPicPr>
            <a:picLocks noChangeAspect="1"/>
          </p:cNvPicPr>
          <p:nvPr/>
        </p:nvPicPr>
        <p:blipFill>
          <a:blip r:embed="rId3"/>
          <a:srcRect l="0" r="0" t="0" b="0"/>
          <a:stretch/>
        </p:blipFill>
        <p:spPr>
          <a:xfrm>
            <a:off x="6409944" y="6057900"/>
            <a:ext cx="152705" cy="152705"/>
          </a:xfrm>
          <a:prstGeom prst="rect">
            <a:avLst/>
          </a:prstGeom>
        </p:spPr>
      </p:pic>
      <p:sp>
        <p:nvSpPr>
          <p:cNvPr id="50" name="Text 45"/>
          <p:cNvSpPr txBox="1"/>
          <p:nvPr/>
        </p:nvSpPr>
        <p:spPr>
          <a:xfrm>
            <a:off x="6638544" y="6334049"/>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团队核心成员有无竞业问题？知识产权是否清晰？</a:t>
            </a:r>
            <a:endParaRPr lang="en-US" sz="1000" dirty="0"/>
          </a:p>
        </p:txBody>
      </p:sp>
      <p:sp>
        <p:nvSpPr>
          <p:cNvPr id="51" name="Text 46"/>
          <p:cNvSpPr txBox="1"/>
          <p:nvPr/>
        </p:nvSpPr>
        <p:spPr>
          <a:xfrm>
            <a:off x="6638544" y="6562649"/>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有无来自大厂和开源项目的法律风险？</a:t>
            </a:r>
            <a:endParaRPr lang="en-US" sz="1000" dirty="0"/>
          </a:p>
        </p:txBody>
      </p:sp>
      <p:sp>
        <p:nvSpPr>
          <p:cNvPr id="52" name="Text 47"/>
          <p:cNvSpPr txBox="1"/>
          <p:nvPr/>
        </p:nvSpPr>
        <p:spPr>
          <a:xfrm>
            <a:off x="6638544" y="6791249"/>
            <a:ext cx="24533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对底层模型API的依赖程度及替代方案？</a:t>
            </a:r>
            <a:endParaRPr lang="en-US" sz="1000" dirty="0"/>
          </a:p>
        </p:txBody>
      </p:sp>
      <p:sp>
        <p:nvSpPr>
          <p:cNvPr id="53" name="Text 48"/>
          <p:cNvSpPr txBox="1"/>
          <p:nvPr/>
        </p:nvSpPr>
        <p:spPr>
          <a:xfrm>
            <a:off x="6638544" y="7019849"/>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产品是否符合当前监管趋势及合规要求？</a:t>
            </a:r>
            <a:endParaRPr lang="en-US" sz="1000" dirty="0"/>
          </a:p>
        </p:txBody>
      </p:sp>
      <p:sp>
        <p:nvSpPr>
          <p:cNvPr id="54" name="Shape 49"/>
          <p:cNvSpPr/>
          <p:nvPr/>
        </p:nvSpPr>
        <p:spPr>
          <a:xfrm>
            <a:off x="1067105" y="7362749"/>
            <a:ext cx="10058400" cy="457200"/>
          </a:xfrm>
          <a:prstGeom prst="roundRect">
            <a:avLst>
              <a:gd name="adj" fmla="val 33333"/>
            </a:avLst>
          </a:prstGeom>
          <a:solidFill>
            <a:srgbClr val="FFFFFF">
              <a:alpha val="80000"/>
            </a:srgbClr>
          </a:solidFill>
          <a:ln/>
        </p:spPr>
      </p:sp>
      <p:pic>
        <p:nvPicPr>
          <p:cNvPr id="55" name="Image 3" descr="preencoded.png">    </p:cNvPr>
          <p:cNvPicPr>
            <a:picLocks noChangeAspect="1"/>
          </p:cNvPicPr>
          <p:nvPr/>
        </p:nvPicPr>
        <p:blipFill>
          <a:blip r:embed="rId4"/>
          <a:srcRect l="-2512" r="-2512" t="0" b="0"/>
          <a:stretch/>
        </p:blipFill>
        <p:spPr>
          <a:xfrm>
            <a:off x="1181405" y="7543800"/>
            <a:ext cx="105156" cy="133502"/>
          </a:xfrm>
          <a:prstGeom prst="rect">
            <a:avLst/>
          </a:prstGeom>
        </p:spPr>
      </p:pic>
      <p:sp>
        <p:nvSpPr>
          <p:cNvPr id="56" name="Text 50"/>
          <p:cNvSpPr txBox="1"/>
          <p:nvPr/>
        </p:nvSpPr>
        <p:spPr>
          <a:xfrm>
            <a:off x="1362456" y="7524598"/>
            <a:ext cx="6768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融资提示：主动向投资人提供完整尽调材料包，包含关键技术文档、用户数据和财务模型，能显著提高投决通过率</a:t>
            </a:r>
            <a:endParaRPr lang="en-US" sz="1000" dirty="0"/>
          </a:p>
        </p:txBody>
      </p:sp>
      <p:sp>
        <p:nvSpPr>
          <p:cNvPr id="57" name="Text 51"/>
          <p:cNvSpPr txBox="1"/>
          <p:nvPr/>
        </p:nvSpPr>
        <p:spPr>
          <a:xfrm>
            <a:off x="1218895" y="761695"/>
            <a:ext cx="4262933"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投资决策打分表 &amp; 尽调清单模板</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1181405" y="990295"/>
            <a:ext cx="571500" cy="28346"/>
          </a:xfrm>
          <a:prstGeom prst="rect">
            <a:avLst/>
          </a:prstGeom>
          <a:solidFill>
            <a:srgbClr val="2563EB"/>
          </a:solidFill>
          <a:ln/>
        </p:spPr>
      </p:sp>
      <p:sp>
        <p:nvSpPr>
          <p:cNvPr id="3" name="Text 1"/>
          <p:cNvSpPr txBox="1"/>
          <p:nvPr/>
        </p:nvSpPr>
        <p:spPr>
          <a:xfrm>
            <a:off x="1181405" y="1143000"/>
            <a:ext cx="29004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中国投资市场资金来源结构变化与未来发展趋势</a:t>
            </a:r>
            <a:endParaRPr lang="en-US" sz="1000" dirty="0"/>
          </a:p>
        </p:txBody>
      </p:sp>
      <p:sp>
        <p:nvSpPr>
          <p:cNvPr id="4" name="Shape 2"/>
          <p:cNvSpPr/>
          <p:nvPr/>
        </p:nvSpPr>
        <p:spPr>
          <a:xfrm>
            <a:off x="1067105" y="1552651"/>
            <a:ext cx="10058400" cy="2247595"/>
          </a:xfrm>
          <a:prstGeom prst="roundRect">
            <a:avLst>
              <a:gd name="adj" fmla="val 1379"/>
            </a:avLst>
          </a:prstGeom>
          <a:solidFill>
            <a:srgbClr val="FFFFFF">
              <a:alpha val="75000"/>
            </a:srgbClr>
          </a:solidFill>
          <a:ln/>
        </p:spPr>
      </p:sp>
      <p:sp>
        <p:nvSpPr>
          <p:cNvPr id="5" name="Shape 3"/>
          <p:cNvSpPr/>
          <p:nvPr/>
        </p:nvSpPr>
        <p:spPr>
          <a:xfrm>
            <a:off x="1067105" y="3914546"/>
            <a:ext cx="28346" cy="761695"/>
          </a:xfrm>
          <a:prstGeom prst="rect">
            <a:avLst/>
          </a:prstGeom>
          <a:solidFill>
            <a:srgbClr val="2563EB"/>
          </a:solidFill>
          <a:ln/>
        </p:spPr>
      </p:sp>
      <p:pic>
        <p:nvPicPr>
          <p:cNvPr id="6" name="Image 0" descr="preencoded.png">    </p:cNvPr>
          <p:cNvPicPr>
            <a:picLocks noChangeAspect="1"/>
          </p:cNvPicPr>
          <p:nvPr/>
        </p:nvPicPr>
        <p:blipFill>
          <a:blip r:embed="rId1"/>
          <a:srcRect l="-33" r="-33" t="0" b="0"/>
          <a:stretch/>
        </p:blipFill>
        <p:spPr>
          <a:xfrm>
            <a:off x="1190549" y="4048049"/>
            <a:ext cx="171907" cy="152705"/>
          </a:xfrm>
          <a:prstGeom prst="rect">
            <a:avLst/>
          </a:prstGeom>
        </p:spPr>
      </p:pic>
      <p:sp>
        <p:nvSpPr>
          <p:cNvPr id="7" name="Shape 4"/>
          <p:cNvSpPr/>
          <p:nvPr/>
        </p:nvSpPr>
        <p:spPr>
          <a:xfrm>
            <a:off x="6152998" y="3914546"/>
            <a:ext cx="28346" cy="761695"/>
          </a:xfrm>
          <a:prstGeom prst="rect">
            <a:avLst/>
          </a:prstGeom>
          <a:solidFill>
            <a:srgbClr val="2563EB"/>
          </a:solidFill>
          <a:ln/>
        </p:spPr>
      </p:sp>
      <p:sp>
        <p:nvSpPr>
          <p:cNvPr id="8" name="Text 5"/>
          <p:cNvSpPr txBox="1"/>
          <p:nvPr/>
        </p:nvSpPr>
        <p:spPr>
          <a:xfrm>
            <a:off x="1438351" y="4038905"/>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国资主导融资格局</a:t>
            </a:r>
            <a:endParaRPr lang="en-US" sz="1000" dirty="0"/>
          </a:p>
        </p:txBody>
      </p:sp>
      <p:sp>
        <p:nvSpPr>
          <p:cNvPr id="9" name="Text 6"/>
          <p:cNvSpPr txBox="1"/>
          <p:nvPr/>
        </p:nvSpPr>
        <p:spPr>
          <a:xfrm>
            <a:off x="6353251" y="4038905"/>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美元基金持续低迷</a:t>
            </a:r>
            <a:endParaRPr lang="en-US" sz="1000" dirty="0"/>
          </a:p>
        </p:txBody>
      </p:sp>
      <p:sp>
        <p:nvSpPr>
          <p:cNvPr id="10" name="Text 7"/>
          <p:cNvSpPr txBox="1"/>
          <p:nvPr/>
        </p:nvSpPr>
        <p:spPr>
          <a:xfrm>
            <a:off x="1190549" y="4257446"/>
            <a:ext cx="4810658"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2024年国资类资金在LP结构中占比约88.8%，其中政府资金出资占比达52.5%，较2023年增长7.7%</a:t>
            </a:r>
            <a:endParaRPr lang="en-US" sz="900" dirty="0"/>
          </a:p>
        </p:txBody>
      </p:sp>
      <p:sp>
        <p:nvSpPr>
          <p:cNvPr id="11" name="Text 8"/>
          <p:cNvSpPr txBox="1"/>
          <p:nvPr/>
        </p:nvSpPr>
        <p:spPr>
          <a:xfrm>
            <a:off x="6277356" y="4257446"/>
            <a:ext cx="475305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2024年美元基金募资规模从2021年的567亿美元跌至20亿美元，跌幅达96.5%，仅占人民币新募资金的2%</a:t>
            </a:r>
            <a:endParaRPr lang="en-US" sz="900" dirty="0"/>
          </a:p>
        </p:txBody>
      </p:sp>
      <p:sp>
        <p:nvSpPr>
          <p:cNvPr id="12" name="Shape 9"/>
          <p:cNvSpPr/>
          <p:nvPr/>
        </p:nvSpPr>
        <p:spPr>
          <a:xfrm>
            <a:off x="1067105" y="4753051"/>
            <a:ext cx="28346" cy="761695"/>
          </a:xfrm>
          <a:prstGeom prst="rect">
            <a:avLst/>
          </a:prstGeom>
          <a:solidFill>
            <a:srgbClr val="2563EB"/>
          </a:solidFill>
          <a:ln/>
        </p:spPr>
      </p:sp>
      <p:pic>
        <p:nvPicPr>
          <p:cNvPr id="13" name="Image 1" descr="preencoded.png">    </p:cNvPr>
          <p:cNvPicPr>
            <a:picLocks noChangeAspect="1"/>
          </p:cNvPicPr>
          <p:nvPr/>
        </p:nvPicPr>
        <p:blipFill>
          <a:blip r:embed="rId2"/>
          <a:srcRect l="0" r="0" t="-100" b="-100"/>
          <a:stretch/>
        </p:blipFill>
        <p:spPr>
          <a:xfrm>
            <a:off x="1190549" y="4886554"/>
            <a:ext cx="114300" cy="152705"/>
          </a:xfrm>
          <a:prstGeom prst="rect">
            <a:avLst/>
          </a:prstGeom>
        </p:spPr>
      </p:pic>
      <p:sp>
        <p:nvSpPr>
          <p:cNvPr id="14" name="Shape 10"/>
          <p:cNvSpPr/>
          <p:nvPr/>
        </p:nvSpPr>
        <p:spPr>
          <a:xfrm>
            <a:off x="6152998" y="4753051"/>
            <a:ext cx="28346" cy="761695"/>
          </a:xfrm>
          <a:prstGeom prst="rect">
            <a:avLst/>
          </a:prstGeom>
          <a:solidFill>
            <a:srgbClr val="2563EB"/>
          </a:solidFill>
          <a:ln/>
        </p:spPr>
      </p:sp>
      <p:sp>
        <p:nvSpPr>
          <p:cNvPr id="15" name="Text 11"/>
          <p:cNvSpPr txBox="1"/>
          <p:nvPr/>
        </p:nvSpPr>
        <p:spPr>
          <a:xfrm>
            <a:off x="1380744" y="4876495"/>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产业资本持续增强</a:t>
            </a:r>
            <a:endParaRPr lang="en-US" sz="1000" dirty="0"/>
          </a:p>
        </p:txBody>
      </p:sp>
      <p:sp>
        <p:nvSpPr>
          <p:cNvPr id="16" name="Text 12"/>
          <p:cNvSpPr txBox="1"/>
          <p:nvPr/>
        </p:nvSpPr>
        <p:spPr>
          <a:xfrm>
            <a:off x="1190549" y="5095951"/>
            <a:ext cx="47347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2024年CVC参与投资事件1027起，占年度总投资事件的13.8%，其中AI、智能制造领域占比最高</a:t>
            </a:r>
            <a:endParaRPr lang="en-US" sz="900" dirty="0"/>
          </a:p>
        </p:txBody>
      </p:sp>
      <p:pic>
        <p:nvPicPr>
          <p:cNvPr id="17" name="Image 2" descr="preencoded.png">    </p:cNvPr>
          <p:cNvPicPr>
            <a:picLocks noChangeAspect="1"/>
          </p:cNvPicPr>
          <p:nvPr/>
        </p:nvPicPr>
        <p:blipFill>
          <a:blip r:embed="rId3"/>
          <a:srcRect l="0" r="0" t="-180" b="-180"/>
          <a:stretch/>
        </p:blipFill>
        <p:spPr>
          <a:xfrm>
            <a:off x="6277356" y="4886554"/>
            <a:ext cx="190195" cy="152705"/>
          </a:xfrm>
          <a:prstGeom prst="rect">
            <a:avLst/>
          </a:prstGeom>
        </p:spPr>
      </p:pic>
      <p:sp>
        <p:nvSpPr>
          <p:cNvPr id="18" name="Text 13"/>
          <p:cNvSpPr txBox="1"/>
          <p:nvPr/>
        </p:nvSpPr>
        <p:spPr>
          <a:xfrm>
            <a:off x="6543446" y="4876495"/>
            <a:ext cx="116768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早期投资比重上升</a:t>
            </a:r>
            <a:endParaRPr lang="en-US" sz="1000" dirty="0"/>
          </a:p>
        </p:txBody>
      </p:sp>
      <p:sp>
        <p:nvSpPr>
          <p:cNvPr id="19" name="Text 14"/>
          <p:cNvSpPr txBox="1"/>
          <p:nvPr/>
        </p:nvSpPr>
        <p:spPr>
          <a:xfrm>
            <a:off x="6277356" y="5095951"/>
            <a:ext cx="481980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2024年CVC早期投资占比达71.6%，国资背景卖方在二级市场交易占比从2020年的6.9%攀升至20.1%</a:t>
            </a:r>
            <a:endParaRPr lang="en-US" sz="900" dirty="0"/>
          </a:p>
        </p:txBody>
      </p:sp>
      <p:sp>
        <p:nvSpPr>
          <p:cNvPr id="20" name="Shape 15"/>
          <p:cNvSpPr/>
          <p:nvPr/>
        </p:nvSpPr>
        <p:spPr>
          <a:xfrm>
            <a:off x="1067105" y="5591556"/>
            <a:ext cx="28346" cy="838505"/>
          </a:xfrm>
          <a:prstGeom prst="rect">
            <a:avLst/>
          </a:prstGeom>
          <a:solidFill>
            <a:srgbClr val="6366F1"/>
          </a:solidFill>
          <a:ln/>
        </p:spPr>
      </p:sp>
      <p:pic>
        <p:nvPicPr>
          <p:cNvPr id="21" name="Image 3" descr="preencoded.png">    </p:cNvPr>
          <p:cNvPicPr>
            <a:picLocks noChangeAspect="1"/>
          </p:cNvPicPr>
          <p:nvPr/>
        </p:nvPicPr>
        <p:blipFill>
          <a:blip r:embed="rId4"/>
          <a:srcRect l="0" r="0" t="0" b="0"/>
          <a:stretch/>
        </p:blipFill>
        <p:spPr>
          <a:xfrm>
            <a:off x="1190549" y="5686654"/>
            <a:ext cx="152705" cy="152705"/>
          </a:xfrm>
          <a:prstGeom prst="rect">
            <a:avLst/>
          </a:prstGeom>
        </p:spPr>
      </p:pic>
      <p:sp>
        <p:nvSpPr>
          <p:cNvPr id="22" name="Text 16"/>
          <p:cNvSpPr txBox="1"/>
          <p:nvPr/>
        </p:nvSpPr>
        <p:spPr>
          <a:xfrm>
            <a:off x="1419149" y="5676595"/>
            <a:ext cx="1433779" cy="162763"/>
          </a:xfrm>
          <a:prstGeom prst="rect">
            <a:avLst/>
          </a:prstGeom>
          <a:noFill/>
          <a:ln/>
        </p:spPr>
        <p:txBody>
          <a:bodyPr wrap="square" lIns="0" tIns="0" rIns="0" bIns="0" rtlCol="0" anchor="ctr"/>
          <a:lstStyle/>
          <a:p>
            <a:pPr algn="l" indent="0" marL="0">
              <a:buNone/>
            </a:pPr>
            <a:r>
              <a:rPr lang="en-US" sz="1000" b="1" dirty="0">
                <a:solidFill>
                  <a:srgbClr val="3730A3"/>
                </a:solidFill>
                <a:latin typeface="Inter" pitchFamily="34" charset="0"/>
                <a:ea typeface="Inter" pitchFamily="34" charset="-122"/>
                <a:cs typeface="Inter" pitchFamily="34" charset="-120"/>
              </a:rPr>
              <a:t>非美国美元基金新趋势</a:t>
            </a:r>
            <a:endParaRPr lang="en-US" sz="1000" dirty="0"/>
          </a:p>
        </p:txBody>
      </p:sp>
      <p:sp>
        <p:nvSpPr>
          <p:cNvPr id="23" name="Text 17"/>
          <p:cNvSpPr txBox="1"/>
          <p:nvPr/>
        </p:nvSpPr>
        <p:spPr>
          <a:xfrm>
            <a:off x="1190549" y="5896051"/>
            <a:ext cx="7818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中东主权基金</a:t>
            </a:r>
            <a:endParaRPr lang="en-US" sz="900" dirty="0"/>
          </a:p>
        </p:txBody>
      </p:sp>
      <p:sp>
        <p:nvSpPr>
          <p:cNvPr id="24" name="Text 18"/>
          <p:cNvSpPr txBox="1"/>
          <p:nvPr/>
        </p:nvSpPr>
        <p:spPr>
          <a:xfrm>
            <a:off x="1190549" y="6067044"/>
            <a:ext cx="3229661"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2024年对华投资达210亿美元，是2022年的4倍；约60%计划未来五年增加对中国资产配置</a:t>
            </a:r>
            <a:endParaRPr lang="en-US" sz="900" dirty="0"/>
          </a:p>
        </p:txBody>
      </p:sp>
      <p:sp>
        <p:nvSpPr>
          <p:cNvPr id="25" name="Text 19"/>
          <p:cNvSpPr txBox="1"/>
          <p:nvPr/>
        </p:nvSpPr>
        <p:spPr>
          <a:xfrm>
            <a:off x="4502506" y="5896051"/>
            <a:ext cx="5532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欧洲资本</a:t>
            </a:r>
            <a:endParaRPr lang="en-US" sz="900" dirty="0"/>
          </a:p>
        </p:txBody>
      </p:sp>
      <p:sp>
        <p:nvSpPr>
          <p:cNvPr id="26" name="Text 20"/>
          <p:cNvSpPr txBox="1"/>
          <p:nvPr/>
        </p:nvSpPr>
        <p:spPr>
          <a:xfrm>
            <a:off x="4502506" y="6067044"/>
            <a:ext cx="3314700"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成为填补美国LP空缺的重要来源，投资方式更加灵活多元，关注中国制造业升级</a:t>
            </a:r>
            <a:endParaRPr lang="en-US" sz="900" dirty="0"/>
          </a:p>
        </p:txBody>
      </p:sp>
      <p:sp>
        <p:nvSpPr>
          <p:cNvPr id="27" name="Text 21"/>
          <p:cNvSpPr txBox="1"/>
          <p:nvPr/>
        </p:nvSpPr>
        <p:spPr>
          <a:xfrm>
            <a:off x="7813548" y="5896051"/>
            <a:ext cx="10104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东南亚家族办公室</a:t>
            </a:r>
            <a:endParaRPr lang="en-US" sz="900" dirty="0"/>
          </a:p>
        </p:txBody>
      </p:sp>
      <p:sp>
        <p:nvSpPr>
          <p:cNvPr id="28" name="Text 22"/>
          <p:cNvSpPr txBox="1"/>
          <p:nvPr/>
        </p:nvSpPr>
        <p:spPr>
          <a:xfrm>
            <a:off x="7813548" y="6067044"/>
            <a:ext cx="3314700"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新兴LP来源，偏好共同文化背景的消费领域和出海项目，决策周期短且风险承受力高</a:t>
            </a:r>
            <a:endParaRPr lang="en-US" sz="900" dirty="0"/>
          </a:p>
        </p:txBody>
      </p:sp>
      <p:sp>
        <p:nvSpPr>
          <p:cNvPr id="29" name="Text 23"/>
          <p:cNvSpPr txBox="1"/>
          <p:nvPr/>
        </p:nvSpPr>
        <p:spPr>
          <a:xfrm>
            <a:off x="1104595" y="6505956"/>
            <a:ext cx="40389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数据来源: 21财经、德勤中国、Global SWF、IT桔子《2025年中国CVC报告》</a:t>
            </a:r>
            <a:endParaRPr lang="en-US" sz="900" dirty="0"/>
          </a:p>
        </p:txBody>
      </p:sp>
      <p:pic>
        <p:nvPicPr>
          <p:cNvPr id="30" name="Image 4" descr="preencoded.png">    </p:cNvPr>
          <p:cNvPicPr>
            <a:picLocks noChangeAspect="1"/>
          </p:cNvPicPr>
          <p:nvPr/>
        </p:nvPicPr>
        <p:blipFill>
          <a:blip r:embed="rId5"/>
          <a:srcRect l="0" r="0" t="0" b="0"/>
          <a:stretch/>
        </p:blipFill>
        <p:spPr>
          <a:xfrm>
            <a:off x="7637069" y="6519672"/>
            <a:ext cx="114300" cy="114300"/>
          </a:xfrm>
          <a:prstGeom prst="rect">
            <a:avLst/>
          </a:prstGeom>
        </p:spPr>
      </p:pic>
      <p:sp>
        <p:nvSpPr>
          <p:cNvPr id="31" name="Text 24"/>
          <p:cNvSpPr txBox="1"/>
          <p:nvPr/>
        </p:nvSpPr>
        <p:spPr>
          <a:xfrm>
            <a:off x="7788859" y="6505956"/>
            <a:ext cx="33915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2025趋势：美国LP减少，非美元资金填补缺口，LP构成更多元化</a:t>
            </a:r>
            <a:endParaRPr lang="en-US" sz="900" dirty="0"/>
          </a:p>
        </p:txBody>
      </p:sp>
      <p:sp>
        <p:nvSpPr>
          <p:cNvPr id="32" name="Text 25"/>
          <p:cNvSpPr txBox="1"/>
          <p:nvPr/>
        </p:nvSpPr>
        <p:spPr>
          <a:xfrm>
            <a:off x="1181405" y="580644"/>
            <a:ext cx="39721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2024-2025年中国投资人构成及趋势</a:t>
            </a:r>
            <a:endParaRPr lang="en-US" sz="1800" dirty="0"/>
          </a:p>
        </p:txBody>
      </p:sp>
      <p:pic>
        <p:nvPicPr>
          <p:cNvPr id="33" name="Image 5" descr="preencoded.png">    </p:cNvPr>
          <p:cNvPicPr>
            <a:picLocks noChangeAspect="1"/>
          </p:cNvPicPr>
          <p:nvPr/>
        </p:nvPicPr>
        <p:blipFill>
          <a:blip r:embed="rId6"/>
          <a:srcRect l="0" r="0" t="-11" b="-11"/>
          <a:stretch/>
        </p:blipFill>
        <p:spPr>
          <a:xfrm>
            <a:off x="1143000" y="1628546"/>
            <a:ext cx="3962095" cy="2095805"/>
          </a:xfrm>
          <a:prstGeom prst="rect">
            <a:avLst/>
          </a:prstGeom>
        </p:spPr>
      </p:pic>
      <p:pic>
        <p:nvPicPr>
          <p:cNvPr id="34" name="Image 6" descr="preencoded.png">    </p:cNvPr>
          <p:cNvPicPr>
            <a:picLocks noChangeAspect="1"/>
          </p:cNvPicPr>
          <p:nvPr/>
        </p:nvPicPr>
        <p:blipFill>
          <a:blip r:embed="rId7"/>
          <a:srcRect l="0" r="0" t="-7" b="-7"/>
          <a:stretch/>
        </p:blipFill>
        <p:spPr>
          <a:xfrm>
            <a:off x="5105095" y="1628546"/>
            <a:ext cx="5943600" cy="20958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Shape 0"/>
          <p:cNvSpPr/>
          <p:nvPr/>
        </p:nvSpPr>
        <p:spPr>
          <a:xfrm>
            <a:off x="1067105" y="457200"/>
            <a:ext cx="10058400" cy="1200607"/>
          </a:xfrm>
          <a:prstGeom prst="roundRect">
            <a:avLst>
              <a:gd name="adj" fmla="val 4836"/>
            </a:avLst>
          </a:prstGeom>
          <a:solidFill>
            <a:srgbClr val="FFFFFF">
              <a:alpha val="85000"/>
            </a:srgbClr>
          </a:solidFill>
          <a:ln/>
        </p:spPr>
      </p:sp>
      <p:sp>
        <p:nvSpPr>
          <p:cNvPr id="3" name="Shape 1"/>
          <p:cNvSpPr/>
          <p:nvPr/>
        </p:nvSpPr>
        <p:spPr>
          <a:xfrm>
            <a:off x="1218895" y="1276502"/>
            <a:ext cx="761695" cy="38405"/>
          </a:xfrm>
          <a:prstGeom prst="rect">
            <a:avLst/>
          </a:prstGeom>
          <a:solidFill>
            <a:srgbClr val="2563EB"/>
          </a:solidFill>
          <a:ln/>
        </p:spPr>
      </p:sp>
      <p:sp>
        <p:nvSpPr>
          <p:cNvPr id="4" name="Shape 2"/>
          <p:cNvSpPr/>
          <p:nvPr/>
        </p:nvSpPr>
        <p:spPr>
          <a:xfrm>
            <a:off x="1067105" y="2076602"/>
            <a:ext cx="10058400" cy="828446"/>
          </a:xfrm>
          <a:prstGeom prst="roundRect">
            <a:avLst>
              <a:gd name="adj" fmla="val 15224"/>
            </a:avLst>
          </a:prstGeom>
          <a:solidFill>
            <a:srgbClr val="FFFFFF">
              <a:alpha val="90000"/>
            </a:srgbClr>
          </a:solidFill>
          <a:ln/>
          <a:effectLst>
            <a:outerShdw sx="100000" sy="100000" kx="0" ky="0" algn="bl" rotWithShape="0" blurRad="63500" dist="38100" dir="5400000">
              <a:srgbClr val="000000">
                <a:alpha val="5000"/>
              </a:srgbClr>
            </a:outerShdw>
          </a:effectLst>
        </p:spPr>
      </p:sp>
      <p:sp>
        <p:nvSpPr>
          <p:cNvPr id="5" name="Shape 3"/>
          <p:cNvSpPr/>
          <p:nvPr/>
        </p:nvSpPr>
        <p:spPr>
          <a:xfrm>
            <a:off x="1067105" y="3133649"/>
            <a:ext cx="10058400" cy="828446"/>
          </a:xfrm>
          <a:prstGeom prst="roundRect">
            <a:avLst>
              <a:gd name="adj" fmla="val 15224"/>
            </a:avLst>
          </a:prstGeom>
          <a:solidFill>
            <a:srgbClr val="FFFFFF">
              <a:alpha val="90000"/>
            </a:srgbClr>
          </a:solidFill>
          <a:ln/>
          <a:effectLst>
            <a:outerShdw sx="100000" sy="100000" kx="0" ky="0" algn="bl" rotWithShape="0" blurRad="63500" dist="38100" dir="5400000">
              <a:srgbClr val="000000">
                <a:alpha val="5000"/>
              </a:srgbClr>
            </a:outerShdw>
          </a:effectLst>
        </p:spPr>
      </p:sp>
      <p:sp>
        <p:nvSpPr>
          <p:cNvPr id="6" name="Shape 4"/>
          <p:cNvSpPr/>
          <p:nvPr/>
        </p:nvSpPr>
        <p:spPr>
          <a:xfrm>
            <a:off x="1218895" y="2229307"/>
            <a:ext cx="523951" cy="523951"/>
          </a:xfrm>
          <a:prstGeom prst="ellipse">
            <a:avLst/>
          </a:prstGeom>
          <a:solidFill>
            <a:srgbClr val="DBEAFE"/>
          </a:solidFill>
          <a:ln/>
        </p:spPr>
      </p:sp>
      <p:pic>
        <p:nvPicPr>
          <p:cNvPr id="7" name="Image 0" descr="preencoded.png">    </p:cNvPr>
          <p:cNvPicPr>
            <a:picLocks noChangeAspect="1"/>
          </p:cNvPicPr>
          <p:nvPr/>
        </p:nvPicPr>
        <p:blipFill>
          <a:blip r:embed="rId1"/>
          <a:srcRect l="-80" r="-80" t="0" b="0"/>
          <a:stretch/>
        </p:blipFill>
        <p:spPr>
          <a:xfrm>
            <a:off x="1338682" y="2376526"/>
            <a:ext cx="286207" cy="228600"/>
          </a:xfrm>
          <a:prstGeom prst="rect">
            <a:avLst/>
          </a:prstGeom>
        </p:spPr>
      </p:pic>
      <p:sp>
        <p:nvSpPr>
          <p:cNvPr id="8" name="Shape 5"/>
          <p:cNvSpPr/>
          <p:nvPr/>
        </p:nvSpPr>
        <p:spPr>
          <a:xfrm>
            <a:off x="1067105" y="5248656"/>
            <a:ext cx="10058400" cy="828446"/>
          </a:xfrm>
          <a:prstGeom prst="roundRect">
            <a:avLst>
              <a:gd name="adj" fmla="val 15224"/>
            </a:avLst>
          </a:prstGeom>
          <a:solidFill>
            <a:srgbClr val="FFFFFF">
              <a:alpha val="90000"/>
            </a:srgbClr>
          </a:solidFill>
          <a:ln/>
          <a:effectLst>
            <a:outerShdw sx="100000" sy="100000" kx="0" ky="0" algn="bl" rotWithShape="0" blurRad="63500" dist="38100" dir="5400000">
              <a:srgbClr val="000000">
                <a:alpha val="5000"/>
              </a:srgbClr>
            </a:outerShdw>
          </a:effectLst>
        </p:spPr>
      </p:sp>
      <p:sp>
        <p:nvSpPr>
          <p:cNvPr id="9" name="Shape 6"/>
          <p:cNvSpPr/>
          <p:nvPr/>
        </p:nvSpPr>
        <p:spPr>
          <a:xfrm>
            <a:off x="1218895" y="3286354"/>
            <a:ext cx="523951" cy="523951"/>
          </a:xfrm>
          <a:prstGeom prst="ellipse">
            <a:avLst/>
          </a:prstGeom>
          <a:solidFill>
            <a:srgbClr val="DBEAFE"/>
          </a:solidFill>
          <a:ln/>
        </p:spPr>
      </p:sp>
      <p:sp>
        <p:nvSpPr>
          <p:cNvPr id="10" name="Shape 7"/>
          <p:cNvSpPr/>
          <p:nvPr/>
        </p:nvSpPr>
        <p:spPr>
          <a:xfrm>
            <a:off x="1218895" y="5400446"/>
            <a:ext cx="523951" cy="523951"/>
          </a:xfrm>
          <a:prstGeom prst="ellipse">
            <a:avLst/>
          </a:prstGeom>
          <a:solidFill>
            <a:srgbClr val="DBEAFE"/>
          </a:solidFill>
          <a:ln/>
        </p:spPr>
      </p:sp>
      <p:sp>
        <p:nvSpPr>
          <p:cNvPr id="11" name="Text 8"/>
          <p:cNvSpPr txBox="1"/>
          <p:nvPr/>
        </p:nvSpPr>
        <p:spPr>
          <a:xfrm>
            <a:off x="1971446" y="2328977"/>
            <a:ext cx="5162702" cy="324612"/>
          </a:xfrm>
          <a:prstGeom prst="rect">
            <a:avLst/>
          </a:prstGeom>
          <a:noFill/>
          <a:ln/>
        </p:spPr>
        <p:txBody>
          <a:bodyPr wrap="square" lIns="0" tIns="0" rIns="0" bIns="0" rtlCol="0" anchor="ctr"/>
          <a:lstStyle/>
          <a:p>
            <a:pPr algn="l" indent="0" marL="0">
              <a:buNone/>
            </a:pPr>
            <a:r>
              <a:rPr lang="en-US" sz="2100" b="1" dirty="0">
                <a:solidFill>
                  <a:srgbClr val="1F2937"/>
                </a:solidFill>
                <a:latin typeface="Inter" pitchFamily="34" charset="0"/>
                <a:ea typeface="Inter" pitchFamily="34" charset="-122"/>
                <a:cs typeface="Inter" pitchFamily="34" charset="-120"/>
              </a:rPr>
              <a:t>AI Native互补性团队 + 可信的商业化路径</a:t>
            </a:r>
            <a:endParaRPr lang="en-US" sz="2100" dirty="0"/>
          </a:p>
        </p:txBody>
      </p:sp>
      <p:pic>
        <p:nvPicPr>
          <p:cNvPr id="12" name="Image 1" descr="preencoded.png">    </p:cNvPr>
          <p:cNvPicPr>
            <a:picLocks noChangeAspect="1"/>
          </p:cNvPicPr>
          <p:nvPr/>
        </p:nvPicPr>
        <p:blipFill>
          <a:blip r:embed="rId2"/>
          <a:srcRect l="0" r="0" t="0" b="0"/>
          <a:stretch/>
        </p:blipFill>
        <p:spPr>
          <a:xfrm>
            <a:off x="1367028" y="3433572"/>
            <a:ext cx="228600" cy="228600"/>
          </a:xfrm>
          <a:prstGeom prst="rect">
            <a:avLst/>
          </a:prstGeom>
        </p:spPr>
      </p:pic>
      <p:sp>
        <p:nvSpPr>
          <p:cNvPr id="13" name="Shape 9"/>
          <p:cNvSpPr/>
          <p:nvPr/>
        </p:nvSpPr>
        <p:spPr>
          <a:xfrm>
            <a:off x="1067105" y="4190695"/>
            <a:ext cx="10058400" cy="828446"/>
          </a:xfrm>
          <a:prstGeom prst="roundRect">
            <a:avLst>
              <a:gd name="adj" fmla="val 15224"/>
            </a:avLst>
          </a:prstGeom>
          <a:solidFill>
            <a:srgbClr val="FFFFFF">
              <a:alpha val="90000"/>
            </a:srgbClr>
          </a:solidFill>
          <a:ln/>
          <a:effectLst>
            <a:outerShdw sx="100000" sy="100000" kx="0" ky="0" algn="bl" rotWithShape="0" blurRad="63500" dist="38100" dir="5400000">
              <a:srgbClr val="000000">
                <a:alpha val="5000"/>
              </a:srgbClr>
            </a:outerShdw>
          </a:effectLst>
        </p:spPr>
      </p:sp>
      <p:sp>
        <p:nvSpPr>
          <p:cNvPr id="14" name="Shape 10"/>
          <p:cNvSpPr/>
          <p:nvPr/>
        </p:nvSpPr>
        <p:spPr>
          <a:xfrm>
            <a:off x="1218895" y="4343400"/>
            <a:ext cx="523951" cy="523951"/>
          </a:xfrm>
          <a:prstGeom prst="ellipse">
            <a:avLst/>
          </a:prstGeom>
          <a:solidFill>
            <a:srgbClr val="DBEAFE"/>
          </a:solidFill>
          <a:ln/>
        </p:spPr>
      </p:sp>
      <p:sp>
        <p:nvSpPr>
          <p:cNvPr id="15" name="Text 11"/>
          <p:cNvSpPr txBox="1"/>
          <p:nvPr/>
        </p:nvSpPr>
        <p:spPr>
          <a:xfrm>
            <a:off x="1971446" y="3386023"/>
            <a:ext cx="5067605" cy="324612"/>
          </a:xfrm>
          <a:prstGeom prst="rect">
            <a:avLst/>
          </a:prstGeom>
          <a:noFill/>
          <a:ln/>
        </p:spPr>
        <p:txBody>
          <a:bodyPr wrap="square" lIns="0" tIns="0" rIns="0" bIns="0" rtlCol="0" anchor="ctr"/>
          <a:lstStyle/>
          <a:p>
            <a:pPr algn="l" indent="0" marL="0">
              <a:buNone/>
            </a:pPr>
            <a:r>
              <a:rPr lang="en-US" sz="2100" b="1" dirty="0">
                <a:solidFill>
                  <a:srgbClr val="1F2937"/>
                </a:solidFill>
                <a:latin typeface="Inter" pitchFamily="34" charset="0"/>
                <a:ea typeface="Inter" pitchFamily="34" charset="-122"/>
                <a:cs typeface="Inter" pitchFamily="34" charset="-120"/>
              </a:rPr>
              <a:t>Agentic AI市场时机 + 足够大的目标市场</a:t>
            </a:r>
            <a:endParaRPr lang="en-US" sz="2100" dirty="0"/>
          </a:p>
        </p:txBody>
      </p:sp>
      <p:pic>
        <p:nvPicPr>
          <p:cNvPr id="16" name="Image 2" descr="preencoded.png">    </p:cNvPr>
          <p:cNvPicPr>
            <a:picLocks noChangeAspect="1"/>
          </p:cNvPicPr>
          <p:nvPr/>
        </p:nvPicPr>
        <p:blipFill>
          <a:blip r:embed="rId3"/>
          <a:srcRect l="0" r="0" t="0" b="0"/>
          <a:stretch/>
        </p:blipFill>
        <p:spPr>
          <a:xfrm>
            <a:off x="1367028" y="4490618"/>
            <a:ext cx="228600" cy="228600"/>
          </a:xfrm>
          <a:prstGeom prst="rect">
            <a:avLst/>
          </a:prstGeom>
        </p:spPr>
      </p:pic>
      <p:sp>
        <p:nvSpPr>
          <p:cNvPr id="17" name="Text 12"/>
          <p:cNvSpPr txBox="1"/>
          <p:nvPr/>
        </p:nvSpPr>
        <p:spPr>
          <a:xfrm>
            <a:off x="1971446" y="4443070"/>
            <a:ext cx="3743554" cy="324612"/>
          </a:xfrm>
          <a:prstGeom prst="rect">
            <a:avLst/>
          </a:prstGeom>
          <a:noFill/>
          <a:ln/>
        </p:spPr>
        <p:txBody>
          <a:bodyPr wrap="square" lIns="0" tIns="0" rIns="0" bIns="0" rtlCol="0" anchor="ctr"/>
          <a:lstStyle/>
          <a:p>
            <a:pPr algn="l" indent="0" marL="0">
              <a:buNone/>
            </a:pPr>
            <a:r>
              <a:rPr lang="en-US" sz="2100" b="1" dirty="0">
                <a:solidFill>
                  <a:srgbClr val="1F2937"/>
                </a:solidFill>
                <a:latin typeface="Inter" pitchFamily="34" charset="0"/>
                <a:ea typeface="Inter" pitchFamily="34" charset="-122"/>
                <a:cs typeface="Inter" pitchFamily="34" charset="-120"/>
              </a:rPr>
              <a:t>10倍价值创造 + 头部格局潜力</a:t>
            </a:r>
            <a:endParaRPr lang="en-US" sz="2100" dirty="0"/>
          </a:p>
        </p:txBody>
      </p:sp>
      <p:pic>
        <p:nvPicPr>
          <p:cNvPr id="18" name="Image 3" descr="preencoded.png">    </p:cNvPr>
          <p:cNvPicPr>
            <a:picLocks noChangeAspect="1"/>
          </p:cNvPicPr>
          <p:nvPr/>
        </p:nvPicPr>
        <p:blipFill>
          <a:blip r:embed="rId4"/>
          <a:srcRect l="0" r="0" t="0" b="0"/>
          <a:stretch/>
        </p:blipFill>
        <p:spPr>
          <a:xfrm>
            <a:off x="1367028" y="5548579"/>
            <a:ext cx="228600" cy="228600"/>
          </a:xfrm>
          <a:prstGeom prst="rect">
            <a:avLst/>
          </a:prstGeom>
        </p:spPr>
      </p:pic>
      <p:sp>
        <p:nvSpPr>
          <p:cNvPr id="19" name="Text 13"/>
          <p:cNvSpPr txBox="1"/>
          <p:nvPr/>
        </p:nvSpPr>
        <p:spPr>
          <a:xfrm>
            <a:off x="1971446" y="5501030"/>
            <a:ext cx="5705856" cy="324612"/>
          </a:xfrm>
          <a:prstGeom prst="rect">
            <a:avLst/>
          </a:prstGeom>
          <a:noFill/>
          <a:ln/>
        </p:spPr>
        <p:txBody>
          <a:bodyPr wrap="square" lIns="0" tIns="0" rIns="0" bIns="0" rtlCol="0" anchor="ctr"/>
          <a:lstStyle/>
          <a:p>
            <a:pPr algn="l" indent="0" marL="0">
              <a:buNone/>
            </a:pPr>
            <a:r>
              <a:rPr lang="en-US" sz="2100" b="1" dirty="0">
                <a:solidFill>
                  <a:srgbClr val="1F2937"/>
                </a:solidFill>
                <a:latin typeface="Inter" pitchFamily="34" charset="0"/>
                <a:ea typeface="Inter" pitchFamily="34" charset="-122"/>
                <a:cs typeface="Inter" pitchFamily="34" charset="-120"/>
              </a:rPr>
              <a:t>快速且超预期完成里程碑，成为目标市场的前2</a:t>
            </a:r>
            <a:endParaRPr lang="en-US" sz="2100" dirty="0"/>
          </a:p>
        </p:txBody>
      </p:sp>
      <p:sp>
        <p:nvSpPr>
          <p:cNvPr id="20" name="Text 14"/>
          <p:cNvSpPr txBox="1"/>
          <p:nvPr/>
        </p:nvSpPr>
        <p:spPr>
          <a:xfrm>
            <a:off x="1218895" y="609905"/>
            <a:ext cx="6820510" cy="467258"/>
          </a:xfrm>
          <a:prstGeom prst="rect">
            <a:avLst/>
          </a:prstGeom>
          <a:noFill/>
          <a:ln/>
        </p:spPr>
        <p:txBody>
          <a:bodyPr wrap="square" lIns="0" tIns="0" rIns="0" bIns="0" rtlCol="0" anchor="ctr"/>
          <a:lstStyle/>
          <a:p>
            <a:pPr algn="l" indent="0" marL="0">
              <a:buNone/>
            </a:pPr>
            <a:r>
              <a:rPr lang="en-US" sz="3000" b="1" dirty="0">
                <a:solidFill>
                  <a:srgbClr val="1E40AF"/>
                </a:solidFill>
                <a:latin typeface="Inter" pitchFamily="34" charset="0"/>
                <a:ea typeface="Inter" pitchFamily="34" charset="-122"/>
                <a:cs typeface="Inter" pitchFamily="34" charset="-120"/>
              </a:rPr>
              <a:t>Agentic AI时代融资成功的四大关键点</a:t>
            </a:r>
            <a:endParaRPr 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1067105" y="457200"/>
            <a:ext cx="10058400" cy="1218895"/>
          </a:xfrm>
          <a:prstGeom prst="roundRect">
            <a:avLst>
              <a:gd name="adj" fmla="val 4689"/>
            </a:avLst>
          </a:prstGeom>
          <a:solidFill>
            <a:srgbClr val="FFFFFF">
              <a:alpha val="80000"/>
            </a:srgbClr>
          </a:solidFill>
          <a:ln/>
        </p:spPr>
      </p:sp>
      <p:sp>
        <p:nvSpPr>
          <p:cNvPr id="3" name="Shape 1"/>
          <p:cNvSpPr/>
          <p:nvPr/>
        </p:nvSpPr>
        <p:spPr>
          <a:xfrm>
            <a:off x="1238098" y="1104595"/>
            <a:ext cx="666598" cy="38405"/>
          </a:xfrm>
          <a:prstGeom prst="rect">
            <a:avLst/>
          </a:prstGeom>
          <a:solidFill>
            <a:srgbClr val="2563EB"/>
          </a:solidFill>
          <a:ln/>
        </p:spPr>
      </p:sp>
      <p:sp>
        <p:nvSpPr>
          <p:cNvPr id="4" name="Text 2"/>
          <p:cNvSpPr txBox="1"/>
          <p:nvPr/>
        </p:nvSpPr>
        <p:spPr>
          <a:xfrm>
            <a:off x="1238098" y="1295705"/>
            <a:ext cx="48966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各类投资人特点、投资领域偏好及发展趋势分析（2024-2025年数据）</a:t>
            </a:r>
            <a:endParaRPr lang="en-US" sz="1200" dirty="0"/>
          </a:p>
        </p:txBody>
      </p:sp>
      <p:sp>
        <p:nvSpPr>
          <p:cNvPr id="5" name="Shape 3"/>
          <p:cNvSpPr/>
          <p:nvPr/>
        </p:nvSpPr>
        <p:spPr>
          <a:xfrm>
            <a:off x="1067105" y="1828800"/>
            <a:ext cx="4914900" cy="1276502"/>
          </a:xfrm>
          <a:prstGeom prst="rect">
            <a:avLst/>
          </a:prstGeom>
          <a:solidFill>
            <a:srgbClr val="FFFFFF">
              <a:alpha val="80000"/>
            </a:srgbClr>
          </a:solidFill>
          <a:ln/>
        </p:spPr>
      </p:sp>
      <p:sp>
        <p:nvSpPr>
          <p:cNvPr id="6" name="Shape 4"/>
          <p:cNvSpPr/>
          <p:nvPr/>
        </p:nvSpPr>
        <p:spPr>
          <a:xfrm>
            <a:off x="1067105" y="1828800"/>
            <a:ext cx="38405" cy="1276502"/>
          </a:xfrm>
          <a:prstGeom prst="rect">
            <a:avLst/>
          </a:prstGeom>
          <a:solidFill>
            <a:srgbClr val="3B82F6"/>
          </a:solidFill>
          <a:ln/>
        </p:spPr>
      </p:sp>
      <p:pic>
        <p:nvPicPr>
          <p:cNvPr id="7" name="Image 0" descr="preencoded.png">    </p:cNvPr>
          <p:cNvPicPr>
            <a:picLocks noChangeAspect="1"/>
          </p:cNvPicPr>
          <p:nvPr/>
        </p:nvPicPr>
        <p:blipFill>
          <a:blip r:embed="rId1"/>
          <a:srcRect l="-17914" r="-17914" t="0" b="0"/>
          <a:stretch/>
        </p:blipFill>
        <p:spPr>
          <a:xfrm>
            <a:off x="1238098" y="1923898"/>
            <a:ext cx="323698" cy="381305"/>
          </a:xfrm>
          <a:prstGeom prst="rect">
            <a:avLst/>
          </a:prstGeom>
        </p:spPr>
      </p:pic>
      <p:sp>
        <p:nvSpPr>
          <p:cNvPr id="8" name="Text 5"/>
          <p:cNvSpPr txBox="1"/>
          <p:nvPr/>
        </p:nvSpPr>
        <p:spPr>
          <a:xfrm>
            <a:off x="1638605" y="2018995"/>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美元基金</a:t>
            </a:r>
            <a:endParaRPr lang="en-US" sz="1200" dirty="0"/>
          </a:p>
        </p:txBody>
      </p:sp>
      <p:sp>
        <p:nvSpPr>
          <p:cNvPr id="9" name="Text 6"/>
          <p:cNvSpPr txBox="1"/>
          <p:nvPr/>
        </p:nvSpPr>
        <p:spPr>
          <a:xfrm>
            <a:off x="1238098" y="2371954"/>
            <a:ext cx="32909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投资领域：硬科技、全球市场、TMT及具IPO潜力项目</a:t>
            </a:r>
            <a:endParaRPr lang="en-US" sz="1000" dirty="0"/>
          </a:p>
        </p:txBody>
      </p:sp>
      <p:sp>
        <p:nvSpPr>
          <p:cNvPr id="10" name="Text 7"/>
          <p:cNvSpPr txBox="1"/>
          <p:nvPr/>
        </p:nvSpPr>
        <p:spPr>
          <a:xfrm>
            <a:off x="1238098" y="2600554"/>
            <a:ext cx="31290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投资阶段：偏好A轮及以后成熟项目，单笔投资额大</a:t>
            </a:r>
            <a:endParaRPr lang="en-US" sz="1000" dirty="0"/>
          </a:p>
        </p:txBody>
      </p:sp>
      <p:sp>
        <p:nvSpPr>
          <p:cNvPr id="11" name="Text 8"/>
          <p:cNvSpPr txBox="1"/>
          <p:nvPr/>
        </p:nvSpPr>
        <p:spPr>
          <a:xfrm>
            <a:off x="1238098" y="2829154"/>
            <a:ext cx="34344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趋势分析：市场占比下降，中东主权基金成新兴资金来源</a:t>
            </a:r>
            <a:endParaRPr lang="en-US" sz="1000" dirty="0"/>
          </a:p>
        </p:txBody>
      </p:sp>
      <p:sp>
        <p:nvSpPr>
          <p:cNvPr id="12" name="Shape 9"/>
          <p:cNvSpPr/>
          <p:nvPr/>
        </p:nvSpPr>
        <p:spPr>
          <a:xfrm>
            <a:off x="6210605" y="1828800"/>
            <a:ext cx="4914900" cy="1276502"/>
          </a:xfrm>
          <a:prstGeom prst="rect">
            <a:avLst/>
          </a:prstGeom>
          <a:solidFill>
            <a:srgbClr val="FFFFFF">
              <a:alpha val="80000"/>
            </a:srgbClr>
          </a:solidFill>
          <a:ln/>
        </p:spPr>
      </p:sp>
      <p:sp>
        <p:nvSpPr>
          <p:cNvPr id="13" name="Shape 10"/>
          <p:cNvSpPr/>
          <p:nvPr/>
        </p:nvSpPr>
        <p:spPr>
          <a:xfrm>
            <a:off x="6210605" y="1828800"/>
            <a:ext cx="38405" cy="1276502"/>
          </a:xfrm>
          <a:prstGeom prst="rect">
            <a:avLst/>
          </a:prstGeom>
          <a:solidFill>
            <a:srgbClr val="10B981"/>
          </a:solidFill>
          <a:ln/>
        </p:spPr>
      </p:sp>
      <p:pic>
        <p:nvPicPr>
          <p:cNvPr id="14" name="Image 1" descr="preencoded.png">    </p:cNvPr>
          <p:cNvPicPr>
            <a:picLocks noChangeAspect="1"/>
          </p:cNvPicPr>
          <p:nvPr/>
        </p:nvPicPr>
        <p:blipFill>
          <a:blip r:embed="rId2"/>
          <a:srcRect l="-17914" r="-17914" t="0" b="0"/>
          <a:stretch/>
        </p:blipFill>
        <p:spPr>
          <a:xfrm>
            <a:off x="6381598" y="1923898"/>
            <a:ext cx="323698" cy="381305"/>
          </a:xfrm>
          <a:prstGeom prst="rect">
            <a:avLst/>
          </a:prstGeom>
        </p:spPr>
      </p:pic>
      <p:sp>
        <p:nvSpPr>
          <p:cNvPr id="15" name="Text 11"/>
          <p:cNvSpPr txBox="1"/>
          <p:nvPr/>
        </p:nvSpPr>
        <p:spPr>
          <a:xfrm>
            <a:off x="6782105" y="2018995"/>
            <a:ext cx="1343254"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市场化人民币基金</a:t>
            </a:r>
            <a:endParaRPr lang="en-US" sz="1200" dirty="0"/>
          </a:p>
        </p:txBody>
      </p:sp>
      <p:sp>
        <p:nvSpPr>
          <p:cNvPr id="16" name="Text 12"/>
          <p:cNvSpPr txBox="1"/>
          <p:nvPr/>
        </p:nvSpPr>
        <p:spPr>
          <a:xfrm>
            <a:off x="6381598" y="2371954"/>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投资领域：国内科技创新与新兴产业，AI、半导体等</a:t>
            </a:r>
            <a:endParaRPr lang="en-US" sz="1000" dirty="0"/>
          </a:p>
        </p:txBody>
      </p:sp>
      <p:sp>
        <p:nvSpPr>
          <p:cNvPr id="17" name="Text 13"/>
          <p:cNvSpPr txBox="1"/>
          <p:nvPr/>
        </p:nvSpPr>
        <p:spPr>
          <a:xfrm>
            <a:off x="6381598" y="2600554"/>
            <a:ext cx="32625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投资阶段：覆盖早中期项目，近期注重Pre-A轮前机会</a:t>
            </a:r>
            <a:endParaRPr lang="en-US" sz="1000" dirty="0"/>
          </a:p>
        </p:txBody>
      </p:sp>
      <p:sp>
        <p:nvSpPr>
          <p:cNvPr id="18" name="Text 14"/>
          <p:cNvSpPr txBox="1"/>
          <p:nvPr/>
        </p:nvSpPr>
        <p:spPr>
          <a:xfrm>
            <a:off x="6381598" y="2829154"/>
            <a:ext cx="36054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趋势分析：占新增募资98%，但集中度提高，头部效应明显</a:t>
            </a:r>
            <a:endParaRPr lang="en-US" sz="1000" dirty="0"/>
          </a:p>
        </p:txBody>
      </p:sp>
      <p:sp>
        <p:nvSpPr>
          <p:cNvPr id="19" name="Shape 15"/>
          <p:cNvSpPr/>
          <p:nvPr/>
        </p:nvSpPr>
        <p:spPr>
          <a:xfrm>
            <a:off x="1067105" y="3276295"/>
            <a:ext cx="4914900" cy="1276502"/>
          </a:xfrm>
          <a:prstGeom prst="rect">
            <a:avLst/>
          </a:prstGeom>
          <a:solidFill>
            <a:srgbClr val="FFFFFF">
              <a:alpha val="80000"/>
            </a:srgbClr>
          </a:solidFill>
          <a:ln/>
        </p:spPr>
      </p:sp>
      <p:sp>
        <p:nvSpPr>
          <p:cNvPr id="20" name="Shape 16"/>
          <p:cNvSpPr/>
          <p:nvPr/>
        </p:nvSpPr>
        <p:spPr>
          <a:xfrm>
            <a:off x="1067105" y="3276295"/>
            <a:ext cx="38405" cy="1276502"/>
          </a:xfrm>
          <a:prstGeom prst="rect">
            <a:avLst/>
          </a:prstGeom>
          <a:solidFill>
            <a:srgbClr val="F59E0B"/>
          </a:solidFill>
          <a:ln/>
        </p:spPr>
      </p:sp>
      <p:pic>
        <p:nvPicPr>
          <p:cNvPr id="21" name="Image 2" descr="preencoded.png">    </p:cNvPr>
          <p:cNvPicPr>
            <a:picLocks noChangeAspect="1"/>
          </p:cNvPicPr>
          <p:nvPr/>
        </p:nvPicPr>
        <p:blipFill>
          <a:blip r:embed="rId3"/>
          <a:srcRect l="0" r="0" t="0" b="0"/>
          <a:stretch/>
        </p:blipFill>
        <p:spPr>
          <a:xfrm>
            <a:off x="1238098" y="3372307"/>
            <a:ext cx="381305" cy="381305"/>
          </a:xfrm>
          <a:prstGeom prst="rect">
            <a:avLst/>
          </a:prstGeom>
        </p:spPr>
      </p:pic>
      <p:sp>
        <p:nvSpPr>
          <p:cNvPr id="22" name="Text 17"/>
          <p:cNvSpPr txBox="1"/>
          <p:nvPr/>
        </p:nvSpPr>
        <p:spPr>
          <a:xfrm>
            <a:off x="1695298" y="3467405"/>
            <a:ext cx="1400861" cy="191110"/>
          </a:xfrm>
          <a:prstGeom prst="rect">
            <a:avLst/>
          </a:prstGeom>
          <a:noFill/>
          <a:ln/>
        </p:spPr>
        <p:txBody>
          <a:bodyPr wrap="square" lIns="0" tIns="0" rIns="0" bIns="0" rtlCol="0" anchor="ctr"/>
          <a:lstStyle/>
          <a:p>
            <a:pPr algn="l" indent="0" marL="0">
              <a:buNone/>
            </a:pPr>
            <a:r>
              <a:rPr lang="en-US" sz="1200" b="1" dirty="0">
                <a:solidFill>
                  <a:srgbClr val="B45309"/>
                </a:solidFill>
                <a:latin typeface="Inter" pitchFamily="34" charset="0"/>
                <a:ea typeface="Inter" pitchFamily="34" charset="-122"/>
                <a:cs typeface="Inter" pitchFamily="34" charset="-120"/>
              </a:rPr>
              <a:t>国资/政府引导基金</a:t>
            </a:r>
            <a:endParaRPr lang="en-US" sz="1200" dirty="0"/>
          </a:p>
        </p:txBody>
      </p:sp>
      <p:sp>
        <p:nvSpPr>
          <p:cNvPr id="23" name="Text 18"/>
          <p:cNvSpPr txBox="1"/>
          <p:nvPr/>
        </p:nvSpPr>
        <p:spPr>
          <a:xfrm>
            <a:off x="1238098" y="3819449"/>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投资领域：服务国家战略（半导体、智能制造、绿色能源）</a:t>
            </a:r>
            <a:endParaRPr lang="en-US" sz="1000" dirty="0"/>
          </a:p>
        </p:txBody>
      </p:sp>
      <p:sp>
        <p:nvSpPr>
          <p:cNvPr id="24" name="Text 19"/>
          <p:cNvSpPr txBox="1"/>
          <p:nvPr/>
        </p:nvSpPr>
        <p:spPr>
          <a:xfrm>
            <a:off x="1238098" y="4048049"/>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投资阶段：早期培育为主，注重区域性创新生态建设</a:t>
            </a:r>
            <a:endParaRPr lang="en-US" sz="1000" dirty="0"/>
          </a:p>
        </p:txBody>
      </p:sp>
      <p:sp>
        <p:nvSpPr>
          <p:cNvPr id="25" name="Text 20"/>
          <p:cNvSpPr txBox="1"/>
          <p:nvPr/>
        </p:nvSpPr>
        <p:spPr>
          <a:xfrm>
            <a:off x="1238098" y="4276649"/>
            <a:ext cx="36338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趋势分析：占LP结构88.8%，出资占比82%，地位持续加强</a:t>
            </a:r>
            <a:endParaRPr lang="en-US" sz="1000" dirty="0"/>
          </a:p>
        </p:txBody>
      </p:sp>
      <p:sp>
        <p:nvSpPr>
          <p:cNvPr id="26" name="Shape 21"/>
          <p:cNvSpPr/>
          <p:nvPr/>
        </p:nvSpPr>
        <p:spPr>
          <a:xfrm>
            <a:off x="6210605" y="3276295"/>
            <a:ext cx="4914900" cy="1276502"/>
          </a:xfrm>
          <a:prstGeom prst="rect">
            <a:avLst/>
          </a:prstGeom>
          <a:solidFill>
            <a:srgbClr val="FFFFFF">
              <a:alpha val="80000"/>
            </a:srgbClr>
          </a:solidFill>
          <a:ln/>
        </p:spPr>
      </p:sp>
      <p:sp>
        <p:nvSpPr>
          <p:cNvPr id="27" name="Shape 22"/>
          <p:cNvSpPr/>
          <p:nvPr/>
        </p:nvSpPr>
        <p:spPr>
          <a:xfrm>
            <a:off x="6210605" y="3276295"/>
            <a:ext cx="38405" cy="1276502"/>
          </a:xfrm>
          <a:prstGeom prst="rect">
            <a:avLst/>
          </a:prstGeom>
          <a:solidFill>
            <a:srgbClr val="8B5CF6"/>
          </a:solidFill>
          <a:ln/>
        </p:spPr>
      </p:sp>
      <p:pic>
        <p:nvPicPr>
          <p:cNvPr id="28" name="Image 3" descr="preencoded.png">    </p:cNvPr>
          <p:cNvPicPr>
            <a:picLocks noChangeAspect="1"/>
          </p:cNvPicPr>
          <p:nvPr/>
        </p:nvPicPr>
        <p:blipFill>
          <a:blip r:embed="rId4"/>
          <a:srcRect l="-9952" r="-9952" t="0" b="0"/>
          <a:stretch/>
        </p:blipFill>
        <p:spPr>
          <a:xfrm>
            <a:off x="6381598" y="3372307"/>
            <a:ext cx="342900" cy="381305"/>
          </a:xfrm>
          <a:prstGeom prst="rect">
            <a:avLst/>
          </a:prstGeom>
        </p:spPr>
      </p:pic>
      <p:sp>
        <p:nvSpPr>
          <p:cNvPr id="29" name="Text 23"/>
          <p:cNvSpPr txBox="1"/>
          <p:nvPr/>
        </p:nvSpPr>
        <p:spPr>
          <a:xfrm>
            <a:off x="6801307" y="3467405"/>
            <a:ext cx="1362456"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产业投资（CVC）</a:t>
            </a:r>
            <a:endParaRPr lang="en-US" sz="1200" dirty="0"/>
          </a:p>
        </p:txBody>
      </p:sp>
      <p:sp>
        <p:nvSpPr>
          <p:cNvPr id="30" name="Text 24"/>
          <p:cNvSpPr txBox="1"/>
          <p:nvPr/>
        </p:nvSpPr>
        <p:spPr>
          <a:xfrm>
            <a:off x="6381598" y="3819449"/>
            <a:ext cx="36722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投资领域：AI、智能制造、出海、ToB等，关注产业链上下游</a:t>
            </a:r>
            <a:endParaRPr lang="en-US" sz="1000" dirty="0"/>
          </a:p>
        </p:txBody>
      </p:sp>
      <p:sp>
        <p:nvSpPr>
          <p:cNvPr id="31" name="Text 25"/>
          <p:cNvSpPr txBox="1"/>
          <p:nvPr/>
        </p:nvSpPr>
        <p:spPr>
          <a:xfrm>
            <a:off x="6381598" y="4048049"/>
            <a:ext cx="30147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投资阶段：71.6%集中于早期，偏好协同效应项目</a:t>
            </a:r>
            <a:endParaRPr lang="en-US" sz="1000" dirty="0"/>
          </a:p>
        </p:txBody>
      </p:sp>
      <p:sp>
        <p:nvSpPr>
          <p:cNvPr id="32" name="Text 26"/>
          <p:cNvSpPr txBox="1"/>
          <p:nvPr/>
        </p:nvSpPr>
        <p:spPr>
          <a:xfrm>
            <a:off x="6381598" y="4276649"/>
            <a:ext cx="39767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趋势分析：参与率13.8%，大额投资参与近40%，成科技"金手指"</a:t>
            </a:r>
            <a:endParaRPr lang="en-US" sz="1000" dirty="0"/>
          </a:p>
        </p:txBody>
      </p:sp>
      <p:sp>
        <p:nvSpPr>
          <p:cNvPr id="33" name="Shape 27"/>
          <p:cNvSpPr/>
          <p:nvPr/>
        </p:nvSpPr>
        <p:spPr>
          <a:xfrm>
            <a:off x="1067105" y="4762195"/>
            <a:ext cx="10058400" cy="914400"/>
          </a:xfrm>
          <a:prstGeom prst="roundRect">
            <a:avLst>
              <a:gd name="adj" fmla="val 8333"/>
            </a:avLst>
          </a:prstGeom>
          <a:solidFill>
            <a:srgbClr val="FFFFFF">
              <a:alpha val="80000"/>
            </a:srgbClr>
          </a:solidFill>
          <a:ln w="12700">
            <a:solidFill>
              <a:srgbClr val="E5E7EB"/>
            </a:solidFill>
            <a:prstDash val="solid"/>
          </a:ln>
        </p:spPr>
      </p:sp>
      <p:pic>
        <p:nvPicPr>
          <p:cNvPr id="34" name="Image 4" descr="preencoded.png">    </p:cNvPr>
          <p:cNvPicPr>
            <a:picLocks noChangeAspect="1"/>
          </p:cNvPicPr>
          <p:nvPr/>
        </p:nvPicPr>
        <p:blipFill>
          <a:blip r:embed="rId5"/>
          <a:srcRect l="-837" r="-837" t="0" b="0"/>
          <a:stretch/>
        </p:blipFill>
        <p:spPr>
          <a:xfrm>
            <a:off x="1209751" y="4934102"/>
            <a:ext cx="152705" cy="133502"/>
          </a:xfrm>
          <a:prstGeom prst="rect">
            <a:avLst/>
          </a:prstGeom>
        </p:spPr>
      </p:pic>
      <p:sp>
        <p:nvSpPr>
          <p:cNvPr id="35" name="Text 28"/>
          <p:cNvSpPr txBox="1"/>
          <p:nvPr/>
        </p:nvSpPr>
        <p:spPr>
          <a:xfrm>
            <a:off x="1438351" y="4914900"/>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其他资金来源</a:t>
            </a:r>
            <a:endParaRPr lang="en-US" sz="1000" dirty="0"/>
          </a:p>
        </p:txBody>
      </p:sp>
      <p:sp>
        <p:nvSpPr>
          <p:cNvPr id="36" name="Text 29"/>
          <p:cNvSpPr txBox="1"/>
          <p:nvPr/>
        </p:nvSpPr>
        <p:spPr>
          <a:xfrm>
            <a:off x="1209751" y="5162702"/>
            <a:ext cx="47960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地方政府补贴：与政府引导基金协同，针对早期科技创新企业，地方国资LP占比36.3%</a:t>
            </a:r>
            <a:endParaRPr lang="en-US" sz="1000" dirty="0"/>
          </a:p>
        </p:txBody>
      </p:sp>
      <p:sp>
        <p:nvSpPr>
          <p:cNvPr id="37" name="Text 30"/>
          <p:cNvSpPr txBox="1"/>
          <p:nvPr/>
        </p:nvSpPr>
        <p:spPr>
          <a:xfrm>
            <a:off x="6133795" y="5162702"/>
            <a:ext cx="49395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银行贷款：针对成熟期项目，科技并购贷款占比提高至80%，早期项目获取难度大</a:t>
            </a:r>
            <a:endParaRPr lang="en-US" sz="1000" dirty="0"/>
          </a:p>
        </p:txBody>
      </p:sp>
      <p:sp>
        <p:nvSpPr>
          <p:cNvPr id="38" name="Shape 31"/>
          <p:cNvSpPr/>
          <p:nvPr/>
        </p:nvSpPr>
        <p:spPr>
          <a:xfrm>
            <a:off x="1067105" y="5790895"/>
            <a:ext cx="10058400" cy="914400"/>
          </a:xfrm>
          <a:prstGeom prst="roundRect">
            <a:avLst>
              <a:gd name="adj" fmla="val 8333"/>
            </a:avLst>
          </a:prstGeom>
          <a:solidFill>
            <a:srgbClr val="FFFFFF">
              <a:alpha val="80000"/>
            </a:srgbClr>
          </a:solidFill>
          <a:ln w="12700">
            <a:solidFill>
              <a:srgbClr val="DBEAFE"/>
            </a:solidFill>
            <a:prstDash val="solid"/>
          </a:ln>
        </p:spPr>
      </p:sp>
      <p:sp>
        <p:nvSpPr>
          <p:cNvPr id="39" name="Text 32"/>
          <p:cNvSpPr txBox="1"/>
          <p:nvPr/>
        </p:nvSpPr>
        <p:spPr>
          <a:xfrm>
            <a:off x="1209751" y="5943600"/>
            <a:ext cx="1776679"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2024-2025年投资趋势总结</a:t>
            </a:r>
            <a:endParaRPr lang="en-US" sz="1000" dirty="0"/>
          </a:p>
        </p:txBody>
      </p:sp>
      <p:sp>
        <p:nvSpPr>
          <p:cNvPr id="40" name="Text 33"/>
          <p:cNvSpPr txBox="1"/>
          <p:nvPr/>
        </p:nvSpPr>
        <p:spPr>
          <a:xfrm>
            <a:off x="1209751" y="6191402"/>
            <a:ext cx="96542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国有资本主导创新赛道，美元基金影响力下降（募资减少96.5%），机构集中度提高。CVC与国资成为中国创业融资新主力，尤其在AI与智能制造领域。融资环境趋紧，头部项目优势凸显。</a:t>
            </a:r>
            <a:endParaRPr lang="en-US" sz="1000" dirty="0"/>
          </a:p>
        </p:txBody>
      </p:sp>
      <p:sp>
        <p:nvSpPr>
          <p:cNvPr id="41" name="Text 34"/>
          <p:cNvSpPr txBox="1"/>
          <p:nvPr/>
        </p:nvSpPr>
        <p:spPr>
          <a:xfrm>
            <a:off x="1238098" y="629107"/>
            <a:ext cx="5072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主流投资人类型的投资领域与投资偏好</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1067105" y="2590495"/>
            <a:ext cx="228600" cy="228600"/>
          </a:xfrm>
          <a:prstGeom prst="rect">
            <a:avLst/>
          </a:prstGeom>
        </p:spPr>
      </p:pic>
      <p:sp>
        <p:nvSpPr>
          <p:cNvPr id="3" name="Text 0"/>
          <p:cNvSpPr txBox="1"/>
          <p:nvPr/>
        </p:nvSpPr>
        <p:spPr>
          <a:xfrm>
            <a:off x="1447495" y="2600554"/>
            <a:ext cx="853135" cy="200254"/>
          </a:xfrm>
          <a:prstGeom prst="rect">
            <a:avLst/>
          </a:prstGeom>
          <a:noFill/>
          <a:ln/>
        </p:spPr>
        <p:txBody>
          <a:bodyPr wrap="square" lIns="0" tIns="0" rIns="0" bIns="0" rtlCol="0" anchor="ctr"/>
          <a:lstStyle/>
          <a:p>
            <a:pPr algn="l" indent="0" marL="0">
              <a:buNone/>
            </a:pPr>
            <a:r>
              <a:rPr lang="en-US" sz="1300" dirty="0">
                <a:solidFill>
                  <a:srgbClr val="2563EB"/>
                </a:solidFill>
                <a:latin typeface="Inter" pitchFamily="34" charset="0"/>
                <a:ea typeface="Inter" pitchFamily="34" charset="-122"/>
                <a:cs typeface="Inter" pitchFamily="34" charset="-120"/>
              </a:rPr>
              <a:t>第二部分</a:t>
            </a:r>
            <a:endParaRPr lang="en-US" sz="1300" dirty="0"/>
          </a:p>
        </p:txBody>
      </p:sp>
      <p:sp>
        <p:nvSpPr>
          <p:cNvPr id="4" name="Shape 1"/>
          <p:cNvSpPr/>
          <p:nvPr/>
        </p:nvSpPr>
        <p:spPr>
          <a:xfrm>
            <a:off x="1067105" y="3676802"/>
            <a:ext cx="761695" cy="38405"/>
          </a:xfrm>
          <a:prstGeom prst="rect">
            <a:avLst/>
          </a:prstGeom>
          <a:solidFill>
            <a:srgbClr val="2563EB"/>
          </a:solidFill>
          <a:ln/>
        </p:spPr>
      </p:sp>
      <p:sp>
        <p:nvSpPr>
          <p:cNvPr id="5" name="Text 2"/>
          <p:cNvSpPr txBox="1"/>
          <p:nvPr/>
        </p:nvSpPr>
        <p:spPr>
          <a:xfrm>
            <a:off x="1067105" y="4038905"/>
            <a:ext cx="5468112"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深入解析投资决策心理、基金核心诉求与"不可投"项目判断标准</a:t>
            </a:r>
            <a:endParaRPr lang="en-US" sz="1500" dirty="0"/>
          </a:p>
        </p:txBody>
      </p:sp>
      <p:pic>
        <p:nvPicPr>
          <p:cNvPr id="6" name="Image 1" descr="preencoded.png">    </p:cNvPr>
          <p:cNvPicPr>
            <a:picLocks noChangeAspect="1"/>
          </p:cNvPicPr>
          <p:nvPr/>
        </p:nvPicPr>
        <p:blipFill>
          <a:blip r:embed="rId2"/>
          <a:srcRect l="-13" r="-13" t="0" b="0"/>
          <a:stretch/>
        </p:blipFill>
        <p:spPr>
          <a:xfrm>
            <a:off x="10211105" y="4724705"/>
            <a:ext cx="914400" cy="1218895"/>
          </a:xfrm>
          <a:prstGeom prst="rect">
            <a:avLst/>
          </a:prstGeom>
        </p:spPr>
      </p:pic>
      <p:sp>
        <p:nvSpPr>
          <p:cNvPr id="7" name="Text 3"/>
          <p:cNvSpPr txBox="1"/>
          <p:nvPr/>
        </p:nvSpPr>
        <p:spPr>
          <a:xfrm>
            <a:off x="5671109" y="2619756"/>
            <a:ext cx="1858061" cy="1619402"/>
          </a:xfrm>
          <a:prstGeom prst="rect">
            <a:avLst/>
          </a:prstGeom>
          <a:noFill/>
          <a:ln/>
        </p:spPr>
        <p:txBody>
          <a:bodyPr wrap="square" lIns="0" tIns="0" rIns="0" bIns="0" rtlCol="0" anchor="ctr"/>
          <a:lstStyle/>
          <a:p>
            <a:pPr algn="l" indent="0" marL="0">
              <a:buNone/>
            </a:pPr>
            <a:r>
              <a:rPr lang="en-US" sz="10500" b="1" dirty="0">
                <a:solidFill>
                  <a:srgbClr val="2563EB"/>
                </a:solidFill>
                <a:latin typeface="Inter" pitchFamily="34" charset="0"/>
                <a:ea typeface="Inter" pitchFamily="34" charset="-122"/>
                <a:cs typeface="Inter" pitchFamily="34" charset="-120"/>
              </a:rPr>
              <a:t>2</a:t>
            </a:r>
            <a:endParaRPr lang="en-US" sz="10500" dirty="0"/>
          </a:p>
        </p:txBody>
      </p:sp>
      <p:sp>
        <p:nvSpPr>
          <p:cNvPr id="8" name="Text 4"/>
          <p:cNvSpPr txBox="1"/>
          <p:nvPr/>
        </p:nvSpPr>
        <p:spPr>
          <a:xfrm>
            <a:off x="1067105" y="2933395"/>
            <a:ext cx="3553358" cy="562356"/>
          </a:xfrm>
          <a:prstGeom prst="rect">
            <a:avLst/>
          </a:prstGeom>
          <a:noFill/>
          <a:ln/>
        </p:spPr>
        <p:txBody>
          <a:bodyPr wrap="square" lIns="0" tIns="0" rIns="0" bIns="0" rtlCol="0" anchor="ctr"/>
          <a:lstStyle/>
          <a:p>
            <a:pPr algn="l" indent="0" marL="0">
              <a:buNone/>
            </a:pPr>
            <a:r>
              <a:rPr lang="en-US" sz="3600" b="1" dirty="0">
                <a:solidFill>
                  <a:srgbClr val="1E40AF"/>
                </a:solidFill>
                <a:latin typeface="Inter" pitchFamily="34" charset="0"/>
                <a:ea typeface="Inter" pitchFamily="34" charset="-122"/>
                <a:cs typeface="Inter" pitchFamily="34" charset="-120"/>
              </a:rPr>
              <a:t>投资人视角解读</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1067105" y="228600"/>
            <a:ext cx="10058400" cy="1248156"/>
          </a:xfrm>
          <a:prstGeom prst="roundRect">
            <a:avLst>
              <a:gd name="adj" fmla="val 4474"/>
            </a:avLst>
          </a:prstGeom>
          <a:solidFill>
            <a:srgbClr val="FFFFFF">
              <a:alpha val="90000"/>
            </a:srgbClr>
          </a:solidFill>
          <a:ln/>
        </p:spPr>
      </p:sp>
      <p:sp>
        <p:nvSpPr>
          <p:cNvPr id="3" name="Shape 1"/>
          <p:cNvSpPr/>
          <p:nvPr/>
        </p:nvSpPr>
        <p:spPr>
          <a:xfrm>
            <a:off x="1218895" y="838505"/>
            <a:ext cx="571500" cy="28346"/>
          </a:xfrm>
          <a:prstGeom prst="rect">
            <a:avLst/>
          </a:prstGeom>
          <a:solidFill>
            <a:srgbClr val="2563EB"/>
          </a:solidFill>
          <a:ln/>
        </p:spPr>
      </p:sp>
      <p:sp>
        <p:nvSpPr>
          <p:cNvPr id="4" name="Text 2"/>
          <p:cNvSpPr txBox="1"/>
          <p:nvPr/>
        </p:nvSpPr>
        <p:spPr>
          <a:xfrm>
            <a:off x="1218895" y="1000354"/>
            <a:ext cx="35341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 AI项目融资判断硬性标准，7个关键判断点</a:t>
            </a:r>
            <a:endParaRPr lang="en-US" sz="1200" dirty="0"/>
          </a:p>
        </p:txBody>
      </p:sp>
      <p:sp>
        <p:nvSpPr>
          <p:cNvPr id="5" name="Shape 3"/>
          <p:cNvSpPr/>
          <p:nvPr/>
        </p:nvSpPr>
        <p:spPr>
          <a:xfrm>
            <a:off x="1067105" y="1591056"/>
            <a:ext cx="10058400" cy="1086307"/>
          </a:xfrm>
          <a:prstGeom prst="roundRect">
            <a:avLst>
              <a:gd name="adj" fmla="val 5907"/>
            </a:avLst>
          </a:prstGeom>
          <a:solidFill>
            <a:srgbClr val="FFFFFF">
              <a:alpha val="90000"/>
            </a:srgbClr>
          </a:solidFill>
          <a:ln w="12700">
            <a:solidFill>
              <a:srgbClr val="2563EB">
                <a:alpha val="30000"/>
              </a:srgbClr>
            </a:solidFill>
            <a:prstDash val="solid"/>
          </a:ln>
          <a:effectLst>
            <a:outerShdw sx="100000" sy="100000" kx="0" ky="0" algn="bl" rotWithShape="0" blurRad="38100" dist="25400" dir="5400000">
              <a:srgbClr val="000000">
                <a:alpha val="5000"/>
              </a:srgbClr>
            </a:outerShdw>
          </a:effectLst>
        </p:spPr>
      </p:sp>
      <p:pic>
        <p:nvPicPr>
          <p:cNvPr id="6" name="Image 0" descr="preencoded.png">    </p:cNvPr>
          <p:cNvPicPr>
            <a:picLocks noChangeAspect="1"/>
          </p:cNvPicPr>
          <p:nvPr/>
        </p:nvPicPr>
        <p:blipFill>
          <a:blip r:embed="rId1"/>
          <a:srcRect l="0" r="0" t="0" b="0"/>
          <a:stretch/>
        </p:blipFill>
        <p:spPr>
          <a:xfrm>
            <a:off x="1257300" y="1772107"/>
            <a:ext cx="228600" cy="228600"/>
          </a:xfrm>
          <a:prstGeom prst="rect">
            <a:avLst/>
          </a:prstGeom>
        </p:spPr>
      </p:pic>
      <p:sp>
        <p:nvSpPr>
          <p:cNvPr id="7" name="Text 4"/>
          <p:cNvSpPr txBox="1"/>
          <p:nvPr/>
        </p:nvSpPr>
        <p:spPr>
          <a:xfrm>
            <a:off x="1600200" y="1781251"/>
            <a:ext cx="5634533" cy="200254"/>
          </a:xfrm>
          <a:prstGeom prst="rect">
            <a:avLst/>
          </a:prstGeom>
          <a:noFill/>
          <a:ln/>
        </p:spPr>
        <p:txBody>
          <a:bodyPr wrap="square" lIns="0" tIns="0" rIns="0" bIns="0" rtlCol="0" anchor="ctr"/>
          <a:lstStyle/>
          <a:p>
            <a:pPr algn="l" indent="0" marL="0">
              <a:buNone/>
            </a:pPr>
            <a:r>
              <a:rPr lang="en-US" sz="1300" b="1" dirty="0">
                <a:solidFill>
                  <a:srgbClr val="1E40AF"/>
                </a:solidFill>
                <a:latin typeface="Inter" pitchFamily="34" charset="0"/>
                <a:ea typeface="Inter" pitchFamily="34" charset="-122"/>
                <a:cs typeface="Inter" pitchFamily="34" charset="-120"/>
              </a:rPr>
              <a:t>核心投资标准：不是Agentic Enterprise（智能体企业）不具备投资价值</a:t>
            </a:r>
            <a:endParaRPr lang="en-US" sz="1300" dirty="0"/>
          </a:p>
        </p:txBody>
      </p:sp>
      <p:sp>
        <p:nvSpPr>
          <p:cNvPr id="8" name="Text 5"/>
          <p:cNvSpPr txBox="1"/>
          <p:nvPr/>
        </p:nvSpPr>
        <p:spPr>
          <a:xfrm>
            <a:off x="1257300" y="2076602"/>
            <a:ext cx="9706356"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在看得见的未来的AI赛道投资中，"是否为智能体企业"已成为投资决策的首要判断标准。无论其他指标多优秀，非智能体企业都难以获得顶级投资人青睐。智能体企业是未来唯一具备长期投资价值的商业模式。</a:t>
            </a:r>
            <a:endParaRPr lang="en-US" sz="1200" dirty="0"/>
          </a:p>
        </p:txBody>
      </p:sp>
      <p:sp>
        <p:nvSpPr>
          <p:cNvPr id="9" name="Shape 6"/>
          <p:cNvSpPr/>
          <p:nvPr/>
        </p:nvSpPr>
        <p:spPr>
          <a:xfrm>
            <a:off x="1067105" y="2829154"/>
            <a:ext cx="4839005" cy="533095"/>
          </a:xfrm>
          <a:prstGeom prst="rect">
            <a:avLst/>
          </a:prstGeom>
          <a:solidFill>
            <a:srgbClr val="FFFFFF">
              <a:alpha val="80000"/>
            </a:srgbClr>
          </a:solidFill>
          <a:ln/>
        </p:spPr>
      </p:sp>
      <p:sp>
        <p:nvSpPr>
          <p:cNvPr id="10" name="Shape 7"/>
          <p:cNvSpPr/>
          <p:nvPr/>
        </p:nvSpPr>
        <p:spPr>
          <a:xfrm>
            <a:off x="1067105" y="2829154"/>
            <a:ext cx="28346" cy="533095"/>
          </a:xfrm>
          <a:prstGeom prst="rect">
            <a:avLst/>
          </a:prstGeom>
          <a:solidFill>
            <a:srgbClr val="2563EB"/>
          </a:solidFill>
          <a:ln/>
        </p:spPr>
      </p:sp>
      <p:sp>
        <p:nvSpPr>
          <p:cNvPr id="11" name="Shape 8"/>
          <p:cNvSpPr/>
          <p:nvPr/>
        </p:nvSpPr>
        <p:spPr>
          <a:xfrm>
            <a:off x="1067105" y="3495751"/>
            <a:ext cx="4839005" cy="533095"/>
          </a:xfrm>
          <a:prstGeom prst="rect">
            <a:avLst/>
          </a:prstGeom>
          <a:solidFill>
            <a:srgbClr val="FFFFFF">
              <a:alpha val="80000"/>
            </a:srgbClr>
          </a:solidFill>
          <a:ln/>
        </p:spPr>
      </p:sp>
      <p:sp>
        <p:nvSpPr>
          <p:cNvPr id="12" name="Shape 9"/>
          <p:cNvSpPr/>
          <p:nvPr/>
        </p:nvSpPr>
        <p:spPr>
          <a:xfrm>
            <a:off x="1067105" y="3495751"/>
            <a:ext cx="28346" cy="533095"/>
          </a:xfrm>
          <a:prstGeom prst="rect">
            <a:avLst/>
          </a:prstGeom>
          <a:solidFill>
            <a:srgbClr val="2563EB"/>
          </a:solidFill>
          <a:ln/>
        </p:spPr>
      </p:sp>
      <p:sp>
        <p:nvSpPr>
          <p:cNvPr id="13" name="Shape 10"/>
          <p:cNvSpPr/>
          <p:nvPr/>
        </p:nvSpPr>
        <p:spPr>
          <a:xfrm>
            <a:off x="1067105" y="4162349"/>
            <a:ext cx="4839005" cy="533095"/>
          </a:xfrm>
          <a:prstGeom prst="rect">
            <a:avLst/>
          </a:prstGeom>
          <a:solidFill>
            <a:srgbClr val="FFFFFF">
              <a:alpha val="80000"/>
            </a:srgbClr>
          </a:solidFill>
          <a:ln/>
        </p:spPr>
      </p:sp>
      <p:sp>
        <p:nvSpPr>
          <p:cNvPr id="14" name="Shape 11"/>
          <p:cNvSpPr/>
          <p:nvPr/>
        </p:nvSpPr>
        <p:spPr>
          <a:xfrm>
            <a:off x="1067105" y="4162349"/>
            <a:ext cx="28346" cy="533095"/>
          </a:xfrm>
          <a:prstGeom prst="rect">
            <a:avLst/>
          </a:prstGeom>
          <a:solidFill>
            <a:srgbClr val="2563EB"/>
          </a:solidFill>
          <a:ln/>
        </p:spPr>
      </p:sp>
      <p:sp>
        <p:nvSpPr>
          <p:cNvPr id="15" name="Shape 12"/>
          <p:cNvSpPr/>
          <p:nvPr/>
        </p:nvSpPr>
        <p:spPr>
          <a:xfrm>
            <a:off x="1067105" y="4828946"/>
            <a:ext cx="4839005" cy="533095"/>
          </a:xfrm>
          <a:prstGeom prst="rect">
            <a:avLst/>
          </a:prstGeom>
          <a:solidFill>
            <a:srgbClr val="FFFFFF">
              <a:alpha val="80000"/>
            </a:srgbClr>
          </a:solidFill>
          <a:ln/>
        </p:spPr>
      </p:sp>
      <p:sp>
        <p:nvSpPr>
          <p:cNvPr id="16" name="Shape 13"/>
          <p:cNvSpPr/>
          <p:nvPr/>
        </p:nvSpPr>
        <p:spPr>
          <a:xfrm>
            <a:off x="1067105" y="4828946"/>
            <a:ext cx="28346" cy="533095"/>
          </a:xfrm>
          <a:prstGeom prst="rect">
            <a:avLst/>
          </a:prstGeom>
          <a:solidFill>
            <a:srgbClr val="2563EB"/>
          </a:solidFill>
          <a:ln/>
        </p:spPr>
      </p:sp>
      <p:sp>
        <p:nvSpPr>
          <p:cNvPr id="17" name="Text 14"/>
          <p:cNvSpPr txBox="1"/>
          <p:nvPr/>
        </p:nvSpPr>
        <p:spPr>
          <a:xfrm>
            <a:off x="1209751" y="288584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不符合行业大趋势</a:t>
            </a:r>
            <a:endParaRPr lang="en-US" sz="1200" dirty="0"/>
          </a:p>
        </p:txBody>
      </p:sp>
      <p:sp>
        <p:nvSpPr>
          <p:cNvPr id="18" name="Text 15"/>
          <p:cNvSpPr txBox="1"/>
          <p:nvPr/>
        </p:nvSpPr>
        <p:spPr>
          <a:xfrm>
            <a:off x="1209751" y="3552444"/>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不符合基金投资目标赛道</a:t>
            </a:r>
            <a:endParaRPr lang="en-US" sz="1200" dirty="0"/>
          </a:p>
        </p:txBody>
      </p:sp>
      <p:sp>
        <p:nvSpPr>
          <p:cNvPr id="19" name="Text 16"/>
          <p:cNvSpPr txBox="1"/>
          <p:nvPr/>
        </p:nvSpPr>
        <p:spPr>
          <a:xfrm>
            <a:off x="1209751" y="4219956"/>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市场潜力不足</a:t>
            </a:r>
            <a:endParaRPr lang="en-US" sz="1200" dirty="0"/>
          </a:p>
        </p:txBody>
      </p:sp>
      <p:sp>
        <p:nvSpPr>
          <p:cNvPr id="20" name="Text 17"/>
          <p:cNvSpPr txBox="1"/>
          <p:nvPr/>
        </p:nvSpPr>
        <p:spPr>
          <a:xfrm>
            <a:off x="1209751" y="4886554"/>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无垄断头部潜力</a:t>
            </a:r>
            <a:endParaRPr lang="en-US" sz="1200" dirty="0"/>
          </a:p>
        </p:txBody>
      </p:sp>
      <p:sp>
        <p:nvSpPr>
          <p:cNvPr id="21" name="Text 18"/>
          <p:cNvSpPr txBox="1"/>
          <p:nvPr/>
        </p:nvSpPr>
        <p:spPr>
          <a:xfrm>
            <a:off x="1209751" y="3143707"/>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与当前技术演进方向、政策环境或用户需求发展趋势相悖，缺乏长期发展潜力</a:t>
            </a:r>
            <a:endParaRPr lang="en-US" sz="1000" dirty="0"/>
          </a:p>
        </p:txBody>
      </p:sp>
      <p:sp>
        <p:nvSpPr>
          <p:cNvPr id="22" name="Text 19"/>
          <p:cNvSpPr txBox="1"/>
          <p:nvPr/>
        </p:nvSpPr>
        <p:spPr>
          <a:xfrm>
            <a:off x="1209751" y="3810305"/>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项目方向与投资人的重点关注领域不匹配，超出基金投资范围或投资策略</a:t>
            </a:r>
            <a:endParaRPr lang="en-US" sz="1000" dirty="0"/>
          </a:p>
        </p:txBody>
      </p:sp>
      <p:sp>
        <p:nvSpPr>
          <p:cNvPr id="23" name="Text 20"/>
          <p:cNvSpPr txBox="1"/>
          <p:nvPr/>
        </p:nvSpPr>
        <p:spPr>
          <a:xfrm>
            <a:off x="1209751" y="4476902"/>
            <a:ext cx="43680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目标市场规模有限，增长潜力不明显，难以支撑风险投资所需的回报倍数</a:t>
            </a:r>
            <a:endParaRPr lang="en-US" sz="1000" dirty="0"/>
          </a:p>
        </p:txBody>
      </p:sp>
      <p:sp>
        <p:nvSpPr>
          <p:cNvPr id="24" name="Text 21"/>
          <p:cNvSpPr txBox="1"/>
          <p:nvPr/>
        </p:nvSpPr>
        <p:spPr>
          <a:xfrm>
            <a:off x="1209751" y="5143500"/>
            <a:ext cx="41577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缺乏高速增长能力和成为大市场头部1/2名的潜质，难以形成行业壁垒</a:t>
            </a:r>
            <a:endParaRPr lang="en-US" sz="1000" dirty="0"/>
          </a:p>
        </p:txBody>
      </p:sp>
      <p:sp>
        <p:nvSpPr>
          <p:cNvPr id="25" name="Shape 22"/>
          <p:cNvSpPr/>
          <p:nvPr/>
        </p:nvSpPr>
        <p:spPr>
          <a:xfrm>
            <a:off x="6210605" y="2829154"/>
            <a:ext cx="4914900" cy="2152498"/>
          </a:xfrm>
          <a:prstGeom prst="roundRect">
            <a:avLst>
              <a:gd name="adj" fmla="val 1504"/>
            </a:avLst>
          </a:prstGeom>
          <a:solidFill>
            <a:srgbClr val="FEF2F2">
              <a:alpha val="90000"/>
            </a:srgbClr>
          </a:solidFill>
          <a:ln w="12700">
            <a:solidFill>
              <a:srgbClr val="FEE2E2"/>
            </a:solidFill>
            <a:prstDash val="solid"/>
          </a:ln>
        </p:spPr>
      </p:sp>
      <p:pic>
        <p:nvPicPr>
          <p:cNvPr id="26" name="Image 1" descr="preencoded.png">    </p:cNvPr>
          <p:cNvPicPr>
            <a:picLocks noChangeAspect="1"/>
          </p:cNvPicPr>
          <p:nvPr/>
        </p:nvPicPr>
        <p:blipFill>
          <a:blip r:embed="rId2"/>
          <a:srcRect l="0" r="0" t="0" b="0"/>
          <a:stretch/>
        </p:blipFill>
        <p:spPr>
          <a:xfrm>
            <a:off x="6372454" y="3010205"/>
            <a:ext cx="190195" cy="190195"/>
          </a:xfrm>
          <a:prstGeom prst="rect">
            <a:avLst/>
          </a:prstGeom>
        </p:spPr>
      </p:pic>
      <p:sp>
        <p:nvSpPr>
          <p:cNvPr id="27" name="Text 23"/>
          <p:cNvSpPr txBox="1"/>
          <p:nvPr/>
        </p:nvSpPr>
        <p:spPr>
          <a:xfrm>
            <a:off x="6676949" y="3010205"/>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不可投硬性条件</a:t>
            </a:r>
            <a:endParaRPr lang="en-US" sz="1200" dirty="0"/>
          </a:p>
        </p:txBody>
      </p:sp>
      <p:sp>
        <p:nvSpPr>
          <p:cNvPr id="28" name="Text 24"/>
          <p:cNvSpPr txBox="1"/>
          <p:nvPr/>
        </p:nvSpPr>
        <p:spPr>
          <a:xfrm>
            <a:off x="6601054" y="3305556"/>
            <a:ext cx="43772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非AI native团队：团队缺乏AI深度技术背景，无法应对智能体开发特有挑战</a:t>
            </a:r>
            <a:endParaRPr lang="en-US" sz="1000" dirty="0"/>
          </a:p>
        </p:txBody>
      </p:sp>
      <p:sp>
        <p:nvSpPr>
          <p:cNvPr id="29" name="Text 25"/>
          <p:cNvSpPr txBox="1"/>
          <p:nvPr/>
        </p:nvSpPr>
        <p:spPr>
          <a:xfrm>
            <a:off x="6601054" y="4181551"/>
            <a:ext cx="43488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非AI驱动产品：对AI基金而言，产品核心不是由AI驱动或AI只是表层应用</a:t>
            </a:r>
            <a:endParaRPr lang="en-US" sz="1000" dirty="0"/>
          </a:p>
        </p:txBody>
      </p:sp>
      <p:sp>
        <p:nvSpPr>
          <p:cNvPr id="30" name="Text 26"/>
          <p:cNvSpPr txBox="1"/>
          <p:nvPr/>
        </p:nvSpPr>
        <p:spPr>
          <a:xfrm>
            <a:off x="6601054" y="4448556"/>
            <a:ext cx="43863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需要的币种不匹配：投资人币种限制与创业者需求不符（如美元基金vs人民币需求）</a:t>
            </a:r>
            <a:endParaRPr lang="en-US" sz="1000" dirty="0"/>
          </a:p>
        </p:txBody>
      </p:sp>
      <p:sp>
        <p:nvSpPr>
          <p:cNvPr id="31" name="Shape 27"/>
          <p:cNvSpPr/>
          <p:nvPr/>
        </p:nvSpPr>
        <p:spPr>
          <a:xfrm>
            <a:off x="6601054" y="3752698"/>
            <a:ext cx="4362602" cy="342900"/>
          </a:xfrm>
          <a:prstGeom prst="roundRect">
            <a:avLst>
              <a:gd name="adj" fmla="val 59259"/>
            </a:avLst>
          </a:prstGeom>
          <a:solidFill>
            <a:srgbClr val="FEE2E2"/>
          </a:solidFill>
          <a:ln/>
          <a:effectLst>
            <a:outerShdw sx="100000" sy="100000" kx="0" ky="0" algn="bl" rotWithShape="0" blurRad="12700" dist="12700" dir="16200000">
              <a:srgbClr val="dc2626">
                <a:alpha val="49000"/>
              </a:srgbClr>
            </a:outerShdw>
          </a:effectLst>
        </p:spPr>
      </p:sp>
      <p:sp>
        <p:nvSpPr>
          <p:cNvPr id="32" name="Text 28"/>
          <p:cNvSpPr txBox="1"/>
          <p:nvPr/>
        </p:nvSpPr>
        <p:spPr>
          <a:xfrm>
            <a:off x="6676949" y="3838651"/>
            <a:ext cx="3586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非智能体运营模式： 这是Agentic AI时代最硬性的投资门槛</a:t>
            </a:r>
            <a:endParaRPr lang="en-US" sz="1000" dirty="0"/>
          </a:p>
        </p:txBody>
      </p:sp>
      <p:sp>
        <p:nvSpPr>
          <p:cNvPr id="33" name="Shape 29"/>
          <p:cNvSpPr/>
          <p:nvPr/>
        </p:nvSpPr>
        <p:spPr>
          <a:xfrm>
            <a:off x="1067105" y="5495544"/>
            <a:ext cx="10058400" cy="666598"/>
          </a:xfrm>
          <a:prstGeom prst="roundRect">
            <a:avLst>
              <a:gd name="adj" fmla="val 15677"/>
            </a:avLst>
          </a:prstGeom>
          <a:solidFill>
            <a:srgbClr val="FFFBEB">
              <a:alpha val="90000"/>
            </a:srgbClr>
          </a:solidFill>
          <a:ln w="12700">
            <a:solidFill>
              <a:srgbClr val="FDE68A"/>
            </a:solidFill>
            <a:prstDash val="solid"/>
          </a:ln>
        </p:spPr>
      </p:sp>
      <p:pic>
        <p:nvPicPr>
          <p:cNvPr id="34" name="Image 2" descr="preencoded.png">    </p:cNvPr>
          <p:cNvPicPr>
            <a:picLocks noChangeAspect="1"/>
          </p:cNvPicPr>
          <p:nvPr/>
        </p:nvPicPr>
        <p:blipFill>
          <a:blip r:embed="rId3"/>
          <a:srcRect l="0" r="0" t="0" b="0"/>
          <a:stretch/>
        </p:blipFill>
        <p:spPr>
          <a:xfrm>
            <a:off x="1190549" y="5715000"/>
            <a:ext cx="190195" cy="190195"/>
          </a:xfrm>
          <a:prstGeom prst="rect">
            <a:avLst/>
          </a:prstGeom>
        </p:spPr>
      </p:pic>
      <p:sp>
        <p:nvSpPr>
          <p:cNvPr id="35" name="Text 30"/>
          <p:cNvSpPr txBox="1"/>
          <p:nvPr/>
        </p:nvSpPr>
        <p:spPr>
          <a:xfrm>
            <a:off x="1457554" y="5600700"/>
            <a:ext cx="734263" cy="419710"/>
          </a:xfrm>
          <a:prstGeom prst="rect">
            <a:avLst/>
          </a:prstGeom>
          <a:noFill/>
          <a:ln/>
        </p:spPr>
        <p:txBody>
          <a:bodyPr wrap="square" lIns="0" tIns="0" rIns="0" bIns="0" rtlCol="0" anchor="ctr"/>
          <a:lstStyle/>
          <a:p>
            <a:pPr algn="l" indent="0" marL="0">
              <a:buNone/>
            </a:pPr>
            <a:r>
              <a:rPr lang="en-US" sz="1200" b="1" dirty="0">
                <a:solidFill>
                  <a:srgbClr val="92400E"/>
                </a:solidFill>
                <a:latin typeface="Inter" pitchFamily="34" charset="0"/>
                <a:ea typeface="Inter" pitchFamily="34" charset="-122"/>
                <a:cs typeface="Inter" pitchFamily="34" charset="-120"/>
              </a:rPr>
              <a:t>投资人共识：</a:t>
            </a:r>
            <a:endParaRPr lang="en-US" sz="1200" dirty="0"/>
          </a:p>
        </p:txBody>
      </p:sp>
      <p:sp>
        <p:nvSpPr>
          <p:cNvPr id="36" name="Text 31"/>
          <p:cNvSpPr txBox="1"/>
          <p:nvPr/>
        </p:nvSpPr>
        <p:spPr>
          <a:xfrm>
            <a:off x="2422246" y="5600700"/>
            <a:ext cx="8649310"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在看得见的未来的AI发展中，只有基于智能体运营模式的企业才具备长期投资价值。这已成为头部VC/PE机构的核心投资判断标准。</a:t>
            </a:r>
            <a:endParaRPr lang="en-US" sz="1200" dirty="0"/>
          </a:p>
        </p:txBody>
      </p:sp>
      <p:sp>
        <p:nvSpPr>
          <p:cNvPr id="37" name="Text 32"/>
          <p:cNvSpPr txBox="1"/>
          <p:nvPr/>
        </p:nvSpPr>
        <p:spPr>
          <a:xfrm>
            <a:off x="1218895" y="381305"/>
            <a:ext cx="4253789"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投资人如何判断"不可投"的项目</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1067105" y="609905"/>
            <a:ext cx="10058400" cy="1209751"/>
          </a:xfrm>
          <a:prstGeom prst="roundRect">
            <a:avLst>
              <a:gd name="adj" fmla="val 4761"/>
            </a:avLst>
          </a:prstGeom>
          <a:solidFill>
            <a:srgbClr val="FFFFFF">
              <a:alpha val="80000"/>
            </a:srgbClr>
          </a:solidFill>
          <a:ln/>
        </p:spPr>
      </p:sp>
      <p:sp>
        <p:nvSpPr>
          <p:cNvPr id="3" name="Shape 1"/>
          <p:cNvSpPr/>
          <p:nvPr/>
        </p:nvSpPr>
        <p:spPr>
          <a:xfrm>
            <a:off x="1218895" y="1257300"/>
            <a:ext cx="571500" cy="28346"/>
          </a:xfrm>
          <a:prstGeom prst="rect">
            <a:avLst/>
          </a:prstGeom>
          <a:solidFill>
            <a:srgbClr val="2563EB"/>
          </a:solidFill>
          <a:ln/>
        </p:spPr>
      </p:sp>
      <p:sp>
        <p:nvSpPr>
          <p:cNvPr id="4" name="Text 2"/>
          <p:cNvSpPr txBox="1"/>
          <p:nvPr/>
        </p:nvSpPr>
        <p:spPr>
          <a:xfrm>
            <a:off x="1218895" y="1457554"/>
            <a:ext cx="42675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头部VC机构如何评估Agentic AI项目的战略价值与投资优先级</a:t>
            </a:r>
            <a:endParaRPr lang="en-US" sz="1200" dirty="0"/>
          </a:p>
        </p:txBody>
      </p:sp>
      <p:sp>
        <p:nvSpPr>
          <p:cNvPr id="5" name="Shape 3"/>
          <p:cNvSpPr/>
          <p:nvPr/>
        </p:nvSpPr>
        <p:spPr>
          <a:xfrm>
            <a:off x="1067105" y="2048256"/>
            <a:ext cx="4724705" cy="800100"/>
          </a:xfrm>
          <a:prstGeom prst="rect">
            <a:avLst/>
          </a:prstGeom>
          <a:solidFill>
            <a:srgbClr val="FFFFFF">
              <a:alpha val="80000"/>
            </a:srgbClr>
          </a:solidFill>
          <a:ln/>
        </p:spPr>
      </p:sp>
      <p:sp>
        <p:nvSpPr>
          <p:cNvPr id="6" name="Shape 4"/>
          <p:cNvSpPr/>
          <p:nvPr/>
        </p:nvSpPr>
        <p:spPr>
          <a:xfrm>
            <a:off x="1067105" y="2048256"/>
            <a:ext cx="28346" cy="800100"/>
          </a:xfrm>
          <a:prstGeom prst="rect">
            <a:avLst/>
          </a:prstGeom>
          <a:solidFill>
            <a:srgbClr val="2563EB"/>
          </a:solidFill>
          <a:ln/>
        </p:spPr>
      </p:sp>
      <p:sp>
        <p:nvSpPr>
          <p:cNvPr id="7" name="Shape 5"/>
          <p:cNvSpPr/>
          <p:nvPr/>
        </p:nvSpPr>
        <p:spPr>
          <a:xfrm>
            <a:off x="1067105" y="3000146"/>
            <a:ext cx="4724705" cy="800100"/>
          </a:xfrm>
          <a:prstGeom prst="rect">
            <a:avLst/>
          </a:prstGeom>
          <a:solidFill>
            <a:srgbClr val="FFFFFF">
              <a:alpha val="80000"/>
            </a:srgbClr>
          </a:solidFill>
          <a:ln/>
        </p:spPr>
      </p:sp>
      <p:sp>
        <p:nvSpPr>
          <p:cNvPr id="8" name="Shape 6"/>
          <p:cNvSpPr/>
          <p:nvPr/>
        </p:nvSpPr>
        <p:spPr>
          <a:xfrm>
            <a:off x="1067105" y="3000146"/>
            <a:ext cx="28346" cy="800100"/>
          </a:xfrm>
          <a:prstGeom prst="rect">
            <a:avLst/>
          </a:prstGeom>
          <a:solidFill>
            <a:srgbClr val="2563EB"/>
          </a:solidFill>
          <a:ln/>
        </p:spPr>
      </p:sp>
      <p:sp>
        <p:nvSpPr>
          <p:cNvPr id="9" name="Shape 7"/>
          <p:cNvSpPr/>
          <p:nvPr/>
        </p:nvSpPr>
        <p:spPr>
          <a:xfrm>
            <a:off x="1067105" y="3952951"/>
            <a:ext cx="4724705" cy="800100"/>
          </a:xfrm>
          <a:prstGeom prst="rect">
            <a:avLst/>
          </a:prstGeom>
          <a:solidFill>
            <a:srgbClr val="FFFFFF">
              <a:alpha val="80000"/>
            </a:srgbClr>
          </a:solidFill>
          <a:ln/>
        </p:spPr>
      </p:sp>
      <p:sp>
        <p:nvSpPr>
          <p:cNvPr id="10" name="Shape 8"/>
          <p:cNvSpPr/>
          <p:nvPr/>
        </p:nvSpPr>
        <p:spPr>
          <a:xfrm>
            <a:off x="1067105" y="3952951"/>
            <a:ext cx="28346" cy="800100"/>
          </a:xfrm>
          <a:prstGeom prst="rect">
            <a:avLst/>
          </a:prstGeom>
          <a:solidFill>
            <a:srgbClr val="2563EB"/>
          </a:solidFill>
          <a:ln/>
        </p:spPr>
      </p:sp>
      <p:sp>
        <p:nvSpPr>
          <p:cNvPr id="11" name="Text 9"/>
          <p:cNvSpPr txBox="1"/>
          <p:nvPr/>
        </p:nvSpPr>
        <p:spPr>
          <a:xfrm>
            <a:off x="1209751" y="2143354"/>
            <a:ext cx="22576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成功投资vintage year头部项目</a:t>
            </a:r>
            <a:endParaRPr lang="en-US" sz="1200" dirty="0"/>
          </a:p>
        </p:txBody>
      </p:sp>
      <p:sp>
        <p:nvSpPr>
          <p:cNvPr id="12" name="Text 10"/>
          <p:cNvSpPr txBox="1"/>
          <p:nvPr/>
        </p:nvSpPr>
        <p:spPr>
          <a:xfrm>
            <a:off x="1209751" y="3095244"/>
            <a:ext cx="14959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赛道覆盖与投资时机</a:t>
            </a:r>
            <a:endParaRPr lang="en-US" sz="1200" dirty="0"/>
          </a:p>
        </p:txBody>
      </p:sp>
      <p:sp>
        <p:nvSpPr>
          <p:cNvPr id="13" name="Text 11"/>
          <p:cNvSpPr txBox="1"/>
          <p:nvPr/>
        </p:nvSpPr>
        <p:spPr>
          <a:xfrm>
            <a:off x="1209751" y="4048049"/>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持续关注价值评估</a:t>
            </a:r>
            <a:endParaRPr lang="en-US" sz="1200" dirty="0"/>
          </a:p>
        </p:txBody>
      </p:sp>
      <p:sp>
        <p:nvSpPr>
          <p:cNvPr id="14" name="Text 12"/>
          <p:cNvSpPr txBox="1"/>
          <p:nvPr/>
        </p:nvSpPr>
        <p:spPr>
          <a:xfrm>
            <a:off x="1209751" y="2400300"/>
            <a:ext cx="45299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头部基金最核心诉求是投资到每个技术周期的明星项目，不能miss这个投资机会（下次更贵），这些项目大概率会成功IPO</a:t>
            </a:r>
            <a:endParaRPr lang="en-US" sz="1000" dirty="0"/>
          </a:p>
        </p:txBody>
      </p:sp>
      <p:sp>
        <p:nvSpPr>
          <p:cNvPr id="15" name="Text 13"/>
          <p:cNvSpPr txBox="1"/>
          <p:nvPr/>
        </p:nvSpPr>
        <p:spPr>
          <a:xfrm>
            <a:off x="1209751" y="3353105"/>
            <a:ext cx="45674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深入了解行业和赛道players，判断赛道是否值得投资及最佳时机，研究每个赛道的核心发展要素和关键技术路径</a:t>
            </a:r>
            <a:endParaRPr lang="en-US" sz="1000" dirty="0"/>
          </a:p>
        </p:txBody>
      </p:sp>
      <p:sp>
        <p:nvSpPr>
          <p:cNvPr id="16" name="Text 14"/>
          <p:cNvSpPr txBox="1"/>
          <p:nvPr/>
        </p:nvSpPr>
        <p:spPr>
          <a:xfrm>
            <a:off x="1209751" y="4304995"/>
            <a:ext cx="4500677"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即便当下不投，也需判断项目是否值得持续跟踪，为未来投资机会做准备，建立与维持关键赛道的人脉网络</a:t>
            </a:r>
            <a:endParaRPr lang="en-US" sz="1000" dirty="0"/>
          </a:p>
        </p:txBody>
      </p:sp>
      <p:sp>
        <p:nvSpPr>
          <p:cNvPr id="17" name="Shape 15"/>
          <p:cNvSpPr/>
          <p:nvPr/>
        </p:nvSpPr>
        <p:spPr>
          <a:xfrm>
            <a:off x="6248095" y="2048256"/>
            <a:ext cx="4876495" cy="2438705"/>
          </a:xfrm>
          <a:prstGeom prst="roundRect">
            <a:avLst>
              <a:gd name="adj" fmla="val 1172"/>
            </a:avLst>
          </a:prstGeom>
          <a:solidFill>
            <a:srgbClr val="EFF6FF">
              <a:alpha val="80000"/>
            </a:srgbClr>
          </a:solidFill>
          <a:ln w="12700">
            <a:solidFill>
              <a:srgbClr val="DBEAFE"/>
            </a:solidFill>
            <a:prstDash val="solid"/>
          </a:ln>
        </p:spPr>
      </p:sp>
      <p:pic>
        <p:nvPicPr>
          <p:cNvPr id="18" name="Image 0" descr="preencoded.png">    </p:cNvPr>
          <p:cNvPicPr>
            <a:picLocks noChangeAspect="1"/>
          </p:cNvPicPr>
          <p:nvPr/>
        </p:nvPicPr>
        <p:blipFill>
          <a:blip r:embed="rId1"/>
          <a:srcRect l="-1282" r="-1282" t="0" b="0"/>
          <a:stretch/>
        </p:blipFill>
        <p:spPr>
          <a:xfrm>
            <a:off x="6448349" y="2266798"/>
            <a:ext cx="219456" cy="190195"/>
          </a:xfrm>
          <a:prstGeom prst="rect">
            <a:avLst/>
          </a:prstGeom>
        </p:spPr>
      </p:pic>
      <p:sp>
        <p:nvSpPr>
          <p:cNvPr id="19" name="Text 16"/>
          <p:cNvSpPr txBox="1"/>
          <p:nvPr/>
        </p:nvSpPr>
        <p:spPr>
          <a:xfrm>
            <a:off x="6782105" y="2266798"/>
            <a:ext cx="19531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组合投资与饱和式投资策略</a:t>
            </a:r>
            <a:endParaRPr lang="en-US" sz="1200" dirty="0"/>
          </a:p>
        </p:txBody>
      </p:sp>
      <p:sp>
        <p:nvSpPr>
          <p:cNvPr id="20" name="Text 17"/>
          <p:cNvSpPr txBox="1"/>
          <p:nvPr/>
        </p:nvSpPr>
        <p:spPr>
          <a:xfrm>
            <a:off x="6687007" y="2609698"/>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关键赛道组合布局</a:t>
            </a:r>
            <a:endParaRPr lang="en-US" sz="1200" dirty="0"/>
          </a:p>
        </p:txBody>
      </p:sp>
      <p:sp>
        <p:nvSpPr>
          <p:cNvPr id="21" name="Text 18"/>
          <p:cNvSpPr txBox="1"/>
          <p:nvPr/>
        </p:nvSpPr>
        <p:spPr>
          <a:xfrm>
            <a:off x="6687007" y="3276295"/>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饱和式投资战略</a:t>
            </a:r>
            <a:endParaRPr lang="en-US" sz="1200" dirty="0"/>
          </a:p>
        </p:txBody>
      </p:sp>
      <p:sp>
        <p:nvSpPr>
          <p:cNvPr id="22" name="Text 19"/>
          <p:cNvSpPr txBox="1"/>
          <p:nvPr/>
        </p:nvSpPr>
        <p:spPr>
          <a:xfrm>
            <a:off x="6687007" y="3791102"/>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协同价值正向提升</a:t>
            </a:r>
            <a:endParaRPr lang="en-US" sz="1200" dirty="0"/>
          </a:p>
        </p:txBody>
      </p:sp>
      <p:sp>
        <p:nvSpPr>
          <p:cNvPr id="23" name="Text 20"/>
          <p:cNvSpPr txBox="1"/>
          <p:nvPr/>
        </p:nvSpPr>
        <p:spPr>
          <a:xfrm>
            <a:off x="6687007" y="2819095"/>
            <a:ext cx="4315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财务投资机构在重要赛道上会采取"组合投资"模式，同时布局多个相关企业形成生态矩阵</a:t>
            </a:r>
            <a:endParaRPr lang="en-US" sz="900" dirty="0"/>
          </a:p>
        </p:txBody>
      </p:sp>
      <p:sp>
        <p:nvSpPr>
          <p:cNvPr id="24" name="Text 21"/>
          <p:cNvSpPr txBox="1"/>
          <p:nvPr/>
        </p:nvSpPr>
        <p:spPr>
          <a:xfrm>
            <a:off x="6687007" y="3486607"/>
            <a:ext cx="4200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对极具潜力的赛道采取"饱和式"投资，确保不错过任何可能成为行业领导者的项目</a:t>
            </a:r>
            <a:endParaRPr lang="en-US" sz="900" dirty="0"/>
          </a:p>
        </p:txBody>
      </p:sp>
      <p:sp>
        <p:nvSpPr>
          <p:cNvPr id="25" name="Text 22"/>
          <p:cNvSpPr txBox="1"/>
          <p:nvPr/>
        </p:nvSpPr>
        <p:spPr>
          <a:xfrm>
            <a:off x="6687007" y="4000500"/>
            <a:ext cx="3753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通过投资生态相关企业，促进被投企业间资源共享、技术协同和市场合作</a:t>
            </a:r>
            <a:endParaRPr lang="en-US" sz="900" dirty="0"/>
          </a:p>
        </p:txBody>
      </p:sp>
      <p:sp>
        <p:nvSpPr>
          <p:cNvPr id="26" name="Shape 23"/>
          <p:cNvSpPr/>
          <p:nvPr/>
        </p:nvSpPr>
        <p:spPr>
          <a:xfrm>
            <a:off x="6248095" y="4638751"/>
            <a:ext cx="4876495" cy="705002"/>
          </a:xfrm>
          <a:prstGeom prst="roundRect">
            <a:avLst>
              <a:gd name="adj" fmla="val 14022"/>
            </a:avLst>
          </a:prstGeom>
          <a:noFill/>
          <a:ln w="12700">
            <a:solidFill>
              <a:srgbClr val="E5E7EB"/>
            </a:solidFill>
            <a:prstDash val="solid"/>
          </a:ln>
        </p:spPr>
      </p:sp>
      <p:pic>
        <p:nvPicPr>
          <p:cNvPr id="27" name="Image 1" descr="preencoded.png">    </p:cNvPr>
          <p:cNvPicPr>
            <a:picLocks noChangeAspect="1"/>
          </p:cNvPicPr>
          <p:nvPr/>
        </p:nvPicPr>
        <p:blipFill>
          <a:blip r:embed="rId2"/>
          <a:srcRect l="0" r="0" t="-100" b="-100"/>
          <a:stretch/>
        </p:blipFill>
        <p:spPr>
          <a:xfrm>
            <a:off x="6409944" y="4914900"/>
            <a:ext cx="114300" cy="152705"/>
          </a:xfrm>
          <a:prstGeom prst="rect">
            <a:avLst/>
          </a:prstGeom>
        </p:spPr>
      </p:pic>
      <p:sp>
        <p:nvSpPr>
          <p:cNvPr id="28" name="Text 24"/>
          <p:cNvSpPr txBox="1"/>
          <p:nvPr/>
        </p:nvSpPr>
        <p:spPr>
          <a:xfrm>
            <a:off x="6601054" y="4809744"/>
            <a:ext cx="441563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创业者应对策略：在BP中突出项目如何与基金现有投资组合形成协同，展示自身作为赛道关键一环的价值，强调错过投资将产生的机会成本</a:t>
            </a:r>
            <a:endParaRPr lang="en-US" sz="1000" dirty="0"/>
          </a:p>
        </p:txBody>
      </p:sp>
      <p:sp>
        <p:nvSpPr>
          <p:cNvPr id="29" name="Shape 25"/>
          <p:cNvSpPr/>
          <p:nvPr/>
        </p:nvSpPr>
        <p:spPr>
          <a:xfrm>
            <a:off x="1067105" y="5343754"/>
            <a:ext cx="10058400" cy="9144"/>
          </a:xfrm>
          <a:prstGeom prst="rect">
            <a:avLst/>
          </a:prstGeom>
          <a:solidFill>
            <a:srgbClr val="E5E7EB"/>
          </a:solidFill>
          <a:ln/>
        </p:spPr>
      </p:sp>
      <p:pic>
        <p:nvPicPr>
          <p:cNvPr id="30" name="Image 2" descr="preencoded.png">    </p:cNvPr>
          <p:cNvPicPr>
            <a:picLocks noChangeAspect="1"/>
          </p:cNvPicPr>
          <p:nvPr/>
        </p:nvPicPr>
        <p:blipFill>
          <a:blip r:embed="rId3"/>
          <a:srcRect l="0" r="0" t="0" b="0"/>
          <a:stretch/>
        </p:blipFill>
        <p:spPr>
          <a:xfrm>
            <a:off x="1067105" y="5533949"/>
            <a:ext cx="133502" cy="133502"/>
          </a:xfrm>
          <a:prstGeom prst="rect">
            <a:avLst/>
          </a:prstGeom>
        </p:spPr>
      </p:pic>
      <p:sp>
        <p:nvSpPr>
          <p:cNvPr id="31" name="Text 26"/>
          <p:cNvSpPr txBox="1"/>
          <p:nvPr/>
        </p:nvSpPr>
        <p:spPr>
          <a:xfrm>
            <a:off x="1276502" y="5514746"/>
            <a:ext cx="74541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投资人核心底线："在关键赛道上，宁可重复投资也绝不能错过真正的独角兽机会，避免miss是底线，占据主导地位是目标。"</a:t>
            </a:r>
            <a:endParaRPr lang="en-US" sz="1000" dirty="0"/>
          </a:p>
        </p:txBody>
      </p:sp>
      <p:sp>
        <p:nvSpPr>
          <p:cNvPr id="32" name="Text 27"/>
          <p:cNvSpPr txBox="1"/>
          <p:nvPr/>
        </p:nvSpPr>
        <p:spPr>
          <a:xfrm>
            <a:off x="1218895" y="761695"/>
            <a:ext cx="2500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头部基金核心诉求</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1067105" y="1257300"/>
            <a:ext cx="571500" cy="28346"/>
          </a:xfrm>
          <a:prstGeom prst="rect">
            <a:avLst/>
          </a:prstGeom>
          <a:solidFill>
            <a:srgbClr val="2563EB"/>
          </a:solidFill>
          <a:ln/>
        </p:spPr>
      </p:sp>
      <p:sp>
        <p:nvSpPr>
          <p:cNvPr id="3" name="Shape 1"/>
          <p:cNvSpPr/>
          <p:nvPr/>
        </p:nvSpPr>
        <p:spPr>
          <a:xfrm>
            <a:off x="2438705" y="1438351"/>
            <a:ext cx="7315200" cy="2933395"/>
          </a:xfrm>
          <a:prstGeom prst="roundRect">
            <a:avLst>
              <a:gd name="adj" fmla="val 1214"/>
            </a:avLst>
          </a:prstGeom>
          <a:solidFill>
            <a:srgbClr val="EFF6FF">
              <a:alpha val="85000"/>
            </a:srgbClr>
          </a:solidFill>
          <a:ln w="25400">
            <a:solidFill>
              <a:srgbClr val="3B82F6"/>
            </a:solidFill>
            <a:prstDash val="solid"/>
          </a:ln>
          <a:effectLst>
            <a:outerShdw sx="100000" sy="100000" kx="0" ky="0" algn="bl" rotWithShape="0" blurRad="63500" dist="38100" dir="5400000">
              <a:srgbClr val="000000">
                <a:alpha val="10000"/>
              </a:srgbClr>
            </a:outerShdw>
          </a:effectLst>
        </p:spPr>
      </p:sp>
      <p:sp>
        <p:nvSpPr>
          <p:cNvPr id="4" name="Shape 2"/>
          <p:cNvSpPr/>
          <p:nvPr/>
        </p:nvSpPr>
        <p:spPr>
          <a:xfrm>
            <a:off x="2838298" y="1837944"/>
            <a:ext cx="523951" cy="590702"/>
          </a:xfrm>
          <a:prstGeom prst="roundRect">
            <a:avLst>
              <a:gd name="adj" fmla="val 174520"/>
            </a:avLst>
          </a:prstGeom>
          <a:solidFill>
            <a:srgbClr val="2563EB"/>
          </a:solidFill>
          <a:ln/>
        </p:spPr>
      </p:sp>
      <p:pic>
        <p:nvPicPr>
          <p:cNvPr id="5" name="Image 0" descr="preencoded.png">    </p:cNvPr>
          <p:cNvPicPr>
            <a:picLocks noChangeAspect="1"/>
          </p:cNvPicPr>
          <p:nvPr/>
        </p:nvPicPr>
        <p:blipFill>
          <a:blip r:embed="rId1"/>
          <a:srcRect l="-1118" r="-1118" t="0" b="0"/>
          <a:stretch/>
        </p:blipFill>
        <p:spPr>
          <a:xfrm>
            <a:off x="2991002" y="1990649"/>
            <a:ext cx="219456" cy="286207"/>
          </a:xfrm>
          <a:prstGeom prst="rect">
            <a:avLst/>
          </a:prstGeom>
        </p:spPr>
      </p:pic>
      <p:sp>
        <p:nvSpPr>
          <p:cNvPr id="6" name="Text 3"/>
          <p:cNvSpPr txBox="1"/>
          <p:nvPr/>
        </p:nvSpPr>
        <p:spPr>
          <a:xfrm>
            <a:off x="3590849" y="1990649"/>
            <a:ext cx="1314907"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融资的本质</a:t>
            </a:r>
            <a:endParaRPr lang="en-US" sz="1800" dirty="0"/>
          </a:p>
        </p:txBody>
      </p:sp>
      <p:sp>
        <p:nvSpPr>
          <p:cNvPr id="7" name="Text 4"/>
          <p:cNvSpPr txBox="1"/>
          <p:nvPr/>
        </p:nvSpPr>
        <p:spPr>
          <a:xfrm>
            <a:off x="2846527" y="2771546"/>
            <a:ext cx="6648602" cy="1162202"/>
          </a:xfrm>
          <a:prstGeom prst="rect">
            <a:avLst/>
          </a:prstGeom>
          <a:noFill/>
          <a:ln/>
        </p:spPr>
        <p:txBody>
          <a:bodyPr wrap="square" lIns="0" tIns="0" rIns="0" bIns="0" rtlCol="0" anchor="ctr"/>
          <a:lstStyle/>
          <a:p>
            <a:pPr algn="ctr" indent="0" marL="0">
              <a:buNone/>
            </a:pPr>
            <a:r>
              <a:rPr lang="en-US" sz="1500" dirty="0">
                <a:solidFill>
                  <a:srgbClr val="1F2937"/>
                </a:solidFill>
                <a:latin typeface="Inter" pitchFamily="34" charset="0"/>
                <a:ea typeface="Inter" pitchFamily="34" charset="-122"/>
                <a:cs typeface="Inter" pitchFamily="34" charset="-120"/>
              </a:rPr>
              <a:t>顶级投资人是否相信团队能实现提出愿景，且风险可控 投资决策的核心不是复杂的数据分析或华丽的商业计划，而是对创始团队的信任与判断。 在Agentic AI时代，投资人会更关注团队的执行力与技术能力，以及对风险的掌控程度。</a:t>
            </a:r>
            <a:endParaRPr lang="en-US" sz="1500" dirty="0"/>
          </a:p>
        </p:txBody>
      </p:sp>
      <p:sp>
        <p:nvSpPr>
          <p:cNvPr id="8" name="Shape 5"/>
          <p:cNvSpPr/>
          <p:nvPr/>
        </p:nvSpPr>
        <p:spPr>
          <a:xfrm>
            <a:off x="1067105" y="4371746"/>
            <a:ext cx="10058400" cy="352044"/>
          </a:xfrm>
          <a:prstGeom prst="roundRect">
            <a:avLst>
              <a:gd name="adj" fmla="val 28080"/>
            </a:avLst>
          </a:prstGeom>
          <a:solidFill>
            <a:srgbClr val="FFFFFF">
              <a:alpha val="80000"/>
            </a:srgbClr>
          </a:solidFill>
          <a:ln/>
        </p:spPr>
      </p:sp>
      <p:sp>
        <p:nvSpPr>
          <p:cNvPr id="9" name="Shape 6"/>
          <p:cNvSpPr/>
          <p:nvPr/>
        </p:nvSpPr>
        <p:spPr>
          <a:xfrm>
            <a:off x="1067105" y="4371746"/>
            <a:ext cx="10058400" cy="9144"/>
          </a:xfrm>
          <a:prstGeom prst="rect">
            <a:avLst/>
          </a:prstGeom>
          <a:solidFill>
            <a:srgbClr val="E5E7EB"/>
          </a:solidFill>
          <a:ln/>
        </p:spPr>
      </p:sp>
      <p:sp>
        <p:nvSpPr>
          <p:cNvPr id="10" name="Text 7"/>
          <p:cNvSpPr txBox="1"/>
          <p:nvPr/>
        </p:nvSpPr>
        <p:spPr>
          <a:xfrm>
            <a:off x="9307678" y="4543654"/>
            <a:ext cx="1767535" cy="162763"/>
          </a:xfrm>
          <a:prstGeom prst="rect">
            <a:avLst/>
          </a:prstGeom>
          <a:noFill/>
          <a:ln/>
        </p:spPr>
        <p:txBody>
          <a:bodyPr wrap="square" lIns="0" tIns="0" rIns="0" bIns="0" rtlCol="0" anchor="ctr"/>
          <a:lstStyle/>
          <a:p>
            <a:pPr algn="l" indent="0" marL="0">
              <a:buNone/>
            </a:pPr>
            <a:r>
              <a:rPr lang="en-US" sz="1000" i="1" dirty="0">
                <a:solidFill>
                  <a:srgbClr val="6B7280"/>
                </a:solidFill>
                <a:latin typeface="Inter" pitchFamily="34" charset="0"/>
                <a:ea typeface="Inter" pitchFamily="34" charset="-122"/>
                <a:cs typeface="Inter" pitchFamily="34" charset="-120"/>
              </a:rPr>
              <a:t>—— 根据25年投资经验总结</a:t>
            </a:r>
            <a:endParaRPr lang="en-US" sz="1000" dirty="0"/>
          </a:p>
        </p:txBody>
      </p:sp>
      <p:sp>
        <p:nvSpPr>
          <p:cNvPr id="11" name="Shape 8"/>
          <p:cNvSpPr/>
          <p:nvPr/>
        </p:nvSpPr>
        <p:spPr>
          <a:xfrm>
            <a:off x="1067105" y="609905"/>
            <a:ext cx="2876702" cy="495605"/>
          </a:xfrm>
          <a:prstGeom prst="roundRect">
            <a:avLst>
              <a:gd name="adj" fmla="val 14192"/>
            </a:avLst>
          </a:prstGeom>
          <a:solidFill>
            <a:srgbClr val="FFFFFF">
              <a:alpha val="80000"/>
            </a:srgbClr>
          </a:solidFill>
          <a:ln/>
        </p:spPr>
      </p:sp>
      <p:sp>
        <p:nvSpPr>
          <p:cNvPr id="12" name="Text 9"/>
          <p:cNvSpPr txBox="1"/>
          <p:nvPr/>
        </p:nvSpPr>
        <p:spPr>
          <a:xfrm>
            <a:off x="1218895" y="685800"/>
            <a:ext cx="2786177"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成功获得融资的本质</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2025-09-28T14:52:31Z</dcterms:created>
  <dcterms:modified xsi:type="dcterms:W3CDTF">2025-09-28T14:52:31Z</dcterms:modified>
</cp:coreProperties>
</file>