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617d5b532fa2c4a9107f2c51d7a69315" ContentType="image/617d5b532fa2c4a9107f2c51d7a69315"/>
  <Default Extension="d3aa0937896e918f83fc0658a276e795" ContentType="image/d3aa0937896e918f83fc0658a276e795"/>
  <Default Extension="3fd11282-a414-3d63-849e-b281b8089986" ContentType="image/3fd11282-a414-3d63-849e-b281b8089986"/>
  <Default Extension="6a4783c2c20b09629a6236d98535ee87" ContentType="image/6a4783c2c20b09629a6236d98535ee87"/>
  <Default Extension="ee31a0d7f2ba153205ef97aad0d39afa" ContentType="image/ee31a0d7f2ba153205ef97aad0d39afa"/>
  <Default Extension="7725a5bbc62e0e165d76563de3c4d415" ContentType="image/7725a5bbc62e0e165d76563de3c4d415"/>
  <Default Extension="d207d8bcb84df42cbb0cb2ac9347c182" ContentType="image/d207d8bcb84df42cbb0cb2ac9347c182"/>
  <Default Extension="07d456640ea34fd978b31ceb2680c08e" ContentType="image/07d456640ea34fd978b31ceb2680c08e"/>
  <Default Extension="ba696dc158995f080cb95011e9c5772c" ContentType="image/ba696dc158995f080cb95011e9c5772c"/>
  <Default Extension="c7fc9ff67fa47932b11d70fdd69794b8" ContentType="image/c7fc9ff67fa47932b11d70fdd69794b8"/>
  <Default Extension="4d5b73c0ae426d0135df25cd1054b5aa" ContentType="image/4d5b73c0ae426d0135df25cd1054b5aa"/>
  <Default Extension="77c208c5726bfa2b4d3ede598835eccf" ContentType="image/77c208c5726bfa2b4d3ede598835eccf"/>
  <Default Extension="4bb0f6fc7b54c9ca5ae03ade8ff379b5" ContentType="image/4bb0f6fc7b54c9ca5ae03ade8ff379b5"/>
  <Default Extension="9c348cbe993f4ad806f868261dc59d8a" ContentType="image/9c348cbe993f4ad806f868261dc59d8a"/>
  <Default Extension="e44ac82eda7d72c9f318d1a683ecd964" ContentType="image/e44ac82eda7d72c9f318d1a683ecd96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notesMasterIdLst>
    <p:notesMasterId r:id="rId46"/>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5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617d5b532fa2c4a9107f2c51d7a69315"/><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617d5b532fa2c4a9107f2c51d7a69315"/><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image" Target="../media/image-11-9.png"/><Relationship Id="rId10" Type="http://schemas.openxmlformats.org/officeDocument/2006/relationships/image" Target="../media/image-11-10.png"/><Relationship Id="rId11" Type="http://schemas.openxmlformats.org/officeDocument/2006/relationships/image" Target="../media/image-11-11.png"/><Relationship Id="rId12" Type="http://schemas.openxmlformats.org/officeDocument/2006/relationships/image" Target="../media/image-11-12.png"/><Relationship Id="rId13" Type="http://schemas.openxmlformats.org/officeDocument/2006/relationships/image" Target="../media/image-11-13.png"/><Relationship Id="rId14" Type="http://schemas.openxmlformats.org/officeDocument/2006/relationships/image" Target="../media/image-11-14.png"/><Relationship Id="rId15" Type="http://schemas.openxmlformats.org/officeDocument/2006/relationships/slideLayout" Target="../slideLayouts/slideLayout1.xml"/><Relationship Id="rId1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617d5b532fa2c4a9107f2c51d7a69315"/><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image" Target="../media/image-12-10.png"/><Relationship Id="rId11" Type="http://schemas.openxmlformats.org/officeDocument/2006/relationships/image" Target="../media/image-12-11.png"/><Relationship Id="rId12" Type="http://schemas.openxmlformats.org/officeDocument/2006/relationships/image" Target="../media/image-12-12.png"/><Relationship Id="rId13" Type="http://schemas.openxmlformats.org/officeDocument/2006/relationships/image" Target="../media/image-12-13.png"/><Relationship Id="rId14" Type="http://schemas.openxmlformats.org/officeDocument/2006/relationships/image" Target="../media/image-12-14.png"/><Relationship Id="rId15" Type="http://schemas.openxmlformats.org/officeDocument/2006/relationships/image" Target="../media/image-12-15.png"/><Relationship Id="rId16" Type="http://schemas.openxmlformats.org/officeDocument/2006/relationships/image" Target="../media/image-12-16.png"/><Relationship Id="rId17" Type="http://schemas.openxmlformats.org/officeDocument/2006/relationships/image" Target="../media/image-12-17.png"/><Relationship Id="rId18" Type="http://schemas.openxmlformats.org/officeDocument/2006/relationships/image" Target="../media/image-12-18.png"/><Relationship Id="rId19" Type="http://schemas.openxmlformats.org/officeDocument/2006/relationships/image" Target="../media/image-12-19.png"/><Relationship Id="rId20" Type="http://schemas.openxmlformats.org/officeDocument/2006/relationships/image" Target="../media/image-12-20.png"/><Relationship Id="rId21" Type="http://schemas.openxmlformats.org/officeDocument/2006/relationships/image" Target="../media/image-12-21.png"/><Relationship Id="rId22" Type="http://schemas.openxmlformats.org/officeDocument/2006/relationships/image" Target="../media/image-12-22.png"/><Relationship Id="rId23" Type="http://schemas.openxmlformats.org/officeDocument/2006/relationships/image" Target="../media/image-12-23.png"/><Relationship Id="rId24" Type="http://schemas.openxmlformats.org/officeDocument/2006/relationships/image" Target="../media/image-12-24.png"/><Relationship Id="rId25" Type="http://schemas.openxmlformats.org/officeDocument/2006/relationships/image" Target="../media/image-12-25.png"/><Relationship Id="rId26" Type="http://schemas.openxmlformats.org/officeDocument/2006/relationships/image" Target="../media/image-12-26.png"/><Relationship Id="rId27" Type="http://schemas.openxmlformats.org/officeDocument/2006/relationships/image" Target="../media/image-12-27.png"/><Relationship Id="rId28" Type="http://schemas.openxmlformats.org/officeDocument/2006/relationships/image" Target="../media/image-12-28.png"/><Relationship Id="rId29" Type="http://schemas.openxmlformats.org/officeDocument/2006/relationships/image" Target="../media/image-12-29.png"/><Relationship Id="rId30" Type="http://schemas.openxmlformats.org/officeDocument/2006/relationships/image" Target="../media/image-12-30.png"/><Relationship Id="rId31" Type="http://schemas.openxmlformats.org/officeDocument/2006/relationships/image" Target="../media/image-12-31.png"/><Relationship Id="rId32" Type="http://schemas.openxmlformats.org/officeDocument/2006/relationships/image" Target="../media/image-12-32.png"/><Relationship Id="rId33" Type="http://schemas.openxmlformats.org/officeDocument/2006/relationships/image" Target="../media/image-12-33.png"/><Relationship Id="rId34" Type="http://schemas.openxmlformats.org/officeDocument/2006/relationships/image" Target="../media/image-12-34.png"/><Relationship Id="rId35" Type="http://schemas.openxmlformats.org/officeDocument/2006/relationships/image" Target="../media/image-12-35.png"/><Relationship Id="rId36" Type="http://schemas.openxmlformats.org/officeDocument/2006/relationships/image" Target="../media/image-12-36.png"/><Relationship Id="rId37" Type="http://schemas.openxmlformats.org/officeDocument/2006/relationships/image" Target="../media/image-12-37.png"/><Relationship Id="rId38" Type="http://schemas.openxmlformats.org/officeDocument/2006/relationships/image" Target="../media/image-12-38.png"/><Relationship Id="rId39" Type="http://schemas.openxmlformats.org/officeDocument/2006/relationships/slideLayout" Target="../slideLayouts/slideLayout1.xml"/><Relationship Id="rId40"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617d5b532fa2c4a9107f2c51d7a69315"/><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slideLayout" Target="../slideLayouts/slideLayout1.xml"/><Relationship Id="rId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617d5b532fa2c4a9107f2c51d7a69315"/><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slideLayout" Target="../slideLayouts/slideLayout1.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image" Target="../media/image-15-9.png"/><Relationship Id="rId10" Type="http://schemas.openxmlformats.org/officeDocument/2006/relationships/image" Target="../media/image-15-10.png"/><Relationship Id="rId11" Type="http://schemas.openxmlformats.org/officeDocument/2006/relationships/slideLayout" Target="../slideLayouts/slideLayout1.xml"/><Relationship Id="rId1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617d5b532fa2c4a9107f2c51d7a69315"/><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617d5b532fa2c4a9107f2c51d7a69315"/><Relationship Id="rId2" Type="http://schemas.openxmlformats.org/officeDocument/2006/relationships/image" Target="../media/image-17-2.6a4783c2c20b09629a6236d98535ee87"/><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slideLayout" Target="../slideLayouts/slideLayout1.xml"/><Relationship Id="rId8"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617d5b532fa2c4a9107f2c51d7a69315"/><Relationship Id="rId2" Type="http://schemas.openxmlformats.org/officeDocument/2006/relationships/image" Target="../media/image-18-2.ee31a0d7f2ba153205ef97aad0d39afa"/><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slideLayout" Target="../slideLayouts/slideLayout1.xml"/><Relationship Id="rId8"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617d5b532fa2c4a9107f2c51d7a69315"/><Relationship Id="rId2" Type="http://schemas.openxmlformats.org/officeDocument/2006/relationships/image" Target="../media/image-19-2.png"/><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617d5b532fa2c4a9107f2c51d7a69315"/><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617d5b532fa2c4a9107f2c51d7a69315"/><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image" Target="../media/image-20-6.png"/><Relationship Id="rId7" Type="http://schemas.openxmlformats.org/officeDocument/2006/relationships/image" Target="../media/image-20-7.png"/><Relationship Id="rId8" Type="http://schemas.openxmlformats.org/officeDocument/2006/relationships/image" Target="../media/image-20-8.png"/><Relationship Id="rId9" Type="http://schemas.openxmlformats.org/officeDocument/2006/relationships/slideLayout" Target="../slideLayouts/slideLayout1.xml"/><Relationship Id="rId10"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617d5b532fa2c4a9107f2c51d7a69315"/><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617d5b532fa2c4a9107f2c51d7a69315"/><Relationship Id="rId2" Type="http://schemas.openxmlformats.org/officeDocument/2006/relationships/image" Target="../media/image-22-2.7725a5bbc62e0e165d76563de3c4d415"/><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2-7.png"/><Relationship Id="rId8" Type="http://schemas.openxmlformats.org/officeDocument/2006/relationships/slideLayout" Target="../slideLayouts/slideLayout1.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617d5b532fa2c4a9107f2c51d7a69315"/><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slideLayout" Target="../slideLayouts/slideLayout1.xml"/><Relationship Id="rId7"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617d5b532fa2c4a9107f2c51d7a69315"/><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image" Target="../media/image-24-5.png"/><Relationship Id="rId6" Type="http://schemas.openxmlformats.org/officeDocument/2006/relationships/slideLayout" Target="../slideLayouts/slideLayout1.xml"/><Relationship Id="rId7"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617d5b532fa2c4a9107f2c51d7a69315"/><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slideLayout" Target="../slideLayouts/slideLayout1.xml"/><Relationship Id="rId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617d5b532fa2c4a9107f2c51d7a69315"/><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image" Target="../media/image-26-5.png"/><Relationship Id="rId6" Type="http://schemas.openxmlformats.org/officeDocument/2006/relationships/image" Target="../media/image-26-6.png"/><Relationship Id="rId7" Type="http://schemas.openxmlformats.org/officeDocument/2006/relationships/image" Target="../media/image-26-7.png"/><Relationship Id="rId8" Type="http://schemas.openxmlformats.org/officeDocument/2006/relationships/image" Target="../media/image-26-8.png"/><Relationship Id="rId9" Type="http://schemas.openxmlformats.org/officeDocument/2006/relationships/image" Target="../media/image-26-9.png"/><Relationship Id="rId10" Type="http://schemas.openxmlformats.org/officeDocument/2006/relationships/slideLayout" Target="../slideLayouts/slideLayout1.xml"/><Relationship Id="rId11"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617d5b532fa2c4a9107f2c51d7a69315"/><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image" Target="../media/image-27-7.png"/><Relationship Id="rId8" Type="http://schemas.openxmlformats.org/officeDocument/2006/relationships/image" Target="../media/image-27-8.png"/><Relationship Id="rId9" Type="http://schemas.openxmlformats.org/officeDocument/2006/relationships/slideLayout" Target="../slideLayouts/slideLayout1.xml"/><Relationship Id="rId10"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617d5b532fa2c4a9107f2c51d7a69315"/><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image" Target="../media/image-28-5.png"/><Relationship Id="rId6" Type="http://schemas.openxmlformats.org/officeDocument/2006/relationships/image" Target="../media/image-28-6.png"/><Relationship Id="rId7" Type="http://schemas.openxmlformats.org/officeDocument/2006/relationships/image" Target="../media/image-28-7.png"/><Relationship Id="rId8" Type="http://schemas.openxmlformats.org/officeDocument/2006/relationships/image" Target="../media/image-28-8.png"/><Relationship Id="rId9" Type="http://schemas.openxmlformats.org/officeDocument/2006/relationships/slideLayout" Target="../slideLayouts/slideLayout1.xml"/><Relationship Id="rId10"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d207d8bcb84df42cbb0cb2ac9347c182"/><Relationship Id="rId2" Type="http://schemas.openxmlformats.org/officeDocument/2006/relationships/image" Target="../media/image-29-2.07d456640ea34fd978b31ceb2680c08e"/><Relationship Id="rId3" Type="http://schemas.openxmlformats.org/officeDocument/2006/relationships/slideLayout" Target="../slideLayouts/slideLayout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617d5b532fa2c4a9107f2c51d7a69315"/><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ba696dc158995f080cb95011e9c5772c"/><Relationship Id="rId2" Type="http://schemas.openxmlformats.org/officeDocument/2006/relationships/image" Target="../media/image-30-2.c7fc9ff67fa47932b11d70fdd69794b8"/><Relationship Id="rId3" Type="http://schemas.openxmlformats.org/officeDocument/2006/relationships/slideLayout" Target="../slideLayouts/slideLayout1.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617d5b532fa2c4a9107f2c51d7a69315"/><Relationship Id="rId2" Type="http://schemas.openxmlformats.org/officeDocument/2006/relationships/image" Target="../media/image-31-2.png"/><Relationship Id="rId3" Type="http://schemas.openxmlformats.org/officeDocument/2006/relationships/image" Target="../media/image-31-3.png"/><Relationship Id="rId4" Type="http://schemas.openxmlformats.org/officeDocument/2006/relationships/slideLayout" Target="../slideLayouts/slideLayout1.xml"/><Relationship Id="rId5"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617d5b532fa2c4a9107f2c51d7a69315"/><Relationship Id="rId2" Type="http://schemas.openxmlformats.org/officeDocument/2006/relationships/image" Target="../media/image-32-2.png"/><Relationship Id="rId3" Type="http://schemas.openxmlformats.org/officeDocument/2006/relationships/image" Target="../media/image-32-3.png"/><Relationship Id="rId4" Type="http://schemas.openxmlformats.org/officeDocument/2006/relationships/image" Target="../media/image-32-4.png"/><Relationship Id="rId5" Type="http://schemas.openxmlformats.org/officeDocument/2006/relationships/image" Target="../media/image-32-5.png"/><Relationship Id="rId6" Type="http://schemas.openxmlformats.org/officeDocument/2006/relationships/image" Target="../media/image-32-6.png"/><Relationship Id="rId7" Type="http://schemas.openxmlformats.org/officeDocument/2006/relationships/image" Target="../media/image-32-7.png"/><Relationship Id="rId8" Type="http://schemas.openxmlformats.org/officeDocument/2006/relationships/slideLayout" Target="../slideLayouts/slideLayout1.xml"/><Relationship Id="rId9"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617d5b532fa2c4a9107f2c51d7a69315"/><Relationship Id="rId2" Type="http://schemas.openxmlformats.org/officeDocument/2006/relationships/image" Target="../media/image-33-2.png"/><Relationship Id="rId3" Type="http://schemas.openxmlformats.org/officeDocument/2006/relationships/image" Target="../media/image-33-3.png"/><Relationship Id="rId4" Type="http://schemas.openxmlformats.org/officeDocument/2006/relationships/image" Target="../media/image-33-4.png"/><Relationship Id="rId5" Type="http://schemas.openxmlformats.org/officeDocument/2006/relationships/image" Target="../media/image-33-5.png"/><Relationship Id="rId6" Type="http://schemas.openxmlformats.org/officeDocument/2006/relationships/slideLayout" Target="../slideLayouts/slideLayout1.xml"/><Relationship Id="rId7"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617d5b532fa2c4a9107f2c51d7a69315"/><Relationship Id="rId2" Type="http://schemas.openxmlformats.org/officeDocument/2006/relationships/image" Target="../media/image-34-2.png"/><Relationship Id="rId3" Type="http://schemas.openxmlformats.org/officeDocument/2006/relationships/image" Target="../media/image-34-3.png"/><Relationship Id="rId4" Type="http://schemas.openxmlformats.org/officeDocument/2006/relationships/image" Target="../media/image-34-4.png"/><Relationship Id="rId5" Type="http://schemas.openxmlformats.org/officeDocument/2006/relationships/image" Target="../media/image-34-5.png"/><Relationship Id="rId6" Type="http://schemas.openxmlformats.org/officeDocument/2006/relationships/image" Target="../media/image-34-6.png"/><Relationship Id="rId7" Type="http://schemas.openxmlformats.org/officeDocument/2006/relationships/image" Target="../media/image-34-7.png"/><Relationship Id="rId8" Type="http://schemas.openxmlformats.org/officeDocument/2006/relationships/image" Target="../media/image-34-8.png"/><Relationship Id="rId9" Type="http://schemas.openxmlformats.org/officeDocument/2006/relationships/slideLayout" Target="../slideLayouts/slideLayout1.xml"/><Relationship Id="rId10"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617d5b532fa2c4a9107f2c51d7a69315"/><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image" Target="../media/image-35-4.png"/><Relationship Id="rId5" Type="http://schemas.openxmlformats.org/officeDocument/2006/relationships/image" Target="../media/image-35-5.png"/><Relationship Id="rId6" Type="http://schemas.openxmlformats.org/officeDocument/2006/relationships/image" Target="../media/image-35-6.png"/><Relationship Id="rId7" Type="http://schemas.openxmlformats.org/officeDocument/2006/relationships/image" Target="../media/image-35-7.png"/><Relationship Id="rId8" Type="http://schemas.openxmlformats.org/officeDocument/2006/relationships/image" Target="../media/image-35-8.png"/><Relationship Id="rId9" Type="http://schemas.openxmlformats.org/officeDocument/2006/relationships/image" Target="../media/image-35-9.png"/><Relationship Id="rId10" Type="http://schemas.openxmlformats.org/officeDocument/2006/relationships/image" Target="../media/image-35-10.png"/><Relationship Id="rId11" Type="http://schemas.openxmlformats.org/officeDocument/2006/relationships/image" Target="../media/image-35-11.png"/><Relationship Id="rId12" Type="http://schemas.openxmlformats.org/officeDocument/2006/relationships/image" Target="../media/image-35-12.png"/><Relationship Id="rId13" Type="http://schemas.openxmlformats.org/officeDocument/2006/relationships/image" Target="../media/image-35-13.png"/><Relationship Id="rId14" Type="http://schemas.openxmlformats.org/officeDocument/2006/relationships/slideLayout" Target="../slideLayouts/slideLayout1.xml"/><Relationship Id="rId15"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617d5b532fa2c4a9107f2c51d7a69315"/><Relationship Id="rId2" Type="http://schemas.openxmlformats.org/officeDocument/2006/relationships/image" Target="../media/image-36-2.png"/><Relationship Id="rId3" Type="http://schemas.openxmlformats.org/officeDocument/2006/relationships/image" Target="../media/image-36-3.png"/><Relationship Id="rId4" Type="http://schemas.openxmlformats.org/officeDocument/2006/relationships/image" Target="../media/image-36-4.png"/><Relationship Id="rId5" Type="http://schemas.openxmlformats.org/officeDocument/2006/relationships/slideLayout" Target="../slideLayouts/slideLayout1.xml"/><Relationship Id="rId6"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617d5b532fa2c4a9107f2c51d7a69315"/><Relationship Id="rId2" Type="http://schemas.openxmlformats.org/officeDocument/2006/relationships/image" Target="../media/image-37-2.png"/><Relationship Id="rId3" Type="http://schemas.openxmlformats.org/officeDocument/2006/relationships/image" Target="../media/image-37-3.png"/><Relationship Id="rId4" Type="http://schemas.openxmlformats.org/officeDocument/2006/relationships/image" Target="../media/image-37-4.png"/><Relationship Id="rId5" Type="http://schemas.openxmlformats.org/officeDocument/2006/relationships/image" Target="../media/image-37-5.png"/><Relationship Id="rId6" Type="http://schemas.openxmlformats.org/officeDocument/2006/relationships/image" Target="../media/image-37-6.png"/><Relationship Id="rId7" Type="http://schemas.openxmlformats.org/officeDocument/2006/relationships/slideLayout" Target="../slideLayouts/slideLayout1.xml"/><Relationship Id="rId8"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617d5b532fa2c4a9107f2c51d7a69315"/><Relationship Id="rId2" Type="http://schemas.openxmlformats.org/officeDocument/2006/relationships/image" Target="../media/image-38-2.png"/><Relationship Id="rId3" Type="http://schemas.openxmlformats.org/officeDocument/2006/relationships/image" Target="../media/image-38-3.png"/><Relationship Id="rId4" Type="http://schemas.openxmlformats.org/officeDocument/2006/relationships/slideLayout" Target="../slideLayouts/slideLayout1.xml"/><Relationship Id="rId5"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617d5b532fa2c4a9107f2c51d7a69315"/><Relationship Id="rId2" Type="http://schemas.openxmlformats.org/officeDocument/2006/relationships/image" Target="../media/image-39-2.4d5b73c0ae426d0135df25cd1054b5aa"/><Relationship Id="rId3" Type="http://schemas.openxmlformats.org/officeDocument/2006/relationships/image" Target="../media/image-39-3.77c208c5726bfa2b4d3ede598835eccf"/><Relationship Id="rId4" Type="http://schemas.openxmlformats.org/officeDocument/2006/relationships/image" Target="../media/image-39-4.png"/><Relationship Id="rId5" Type="http://schemas.openxmlformats.org/officeDocument/2006/relationships/image" Target="../media/image-39-5.png"/><Relationship Id="rId6" Type="http://schemas.openxmlformats.org/officeDocument/2006/relationships/image" Target="../media/image-39-6.png"/><Relationship Id="rId7" Type="http://schemas.openxmlformats.org/officeDocument/2006/relationships/slideLayout" Target="../slideLayouts/slideLayout1.xml"/><Relationship Id="rId8"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617d5b532fa2c4a9107f2c51d7a69315"/><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4-10.png"/><Relationship Id="rId11" Type="http://schemas.openxmlformats.org/officeDocument/2006/relationships/image" Target="../media/image-4-11.png"/><Relationship Id="rId12" Type="http://schemas.openxmlformats.org/officeDocument/2006/relationships/image" Target="../media/image-4-12.png"/><Relationship Id="rId13" Type="http://schemas.openxmlformats.org/officeDocument/2006/relationships/image" Target="../media/image-4-13.png"/><Relationship Id="rId14" Type="http://schemas.openxmlformats.org/officeDocument/2006/relationships/image" Target="../media/image-4-14.png"/><Relationship Id="rId15" Type="http://schemas.openxmlformats.org/officeDocument/2006/relationships/image" Target="../media/image-4-15.png"/><Relationship Id="rId16" Type="http://schemas.openxmlformats.org/officeDocument/2006/relationships/image" Target="../media/image-4-16.png"/><Relationship Id="rId17" Type="http://schemas.openxmlformats.org/officeDocument/2006/relationships/image" Target="../media/image-4-17.png"/><Relationship Id="rId18" Type="http://schemas.openxmlformats.org/officeDocument/2006/relationships/image" Target="../media/image-4-18.png"/><Relationship Id="rId19" Type="http://schemas.openxmlformats.org/officeDocument/2006/relationships/image" Target="../media/image-4-19.png"/><Relationship Id="rId20" Type="http://schemas.openxmlformats.org/officeDocument/2006/relationships/slideLayout" Target="../slideLayouts/slideLayout1.xml"/><Relationship Id="rId21"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617d5b532fa2c4a9107f2c51d7a69315"/><Relationship Id="rId2" Type="http://schemas.openxmlformats.org/officeDocument/2006/relationships/image" Target="../media/image-40-2.4bb0f6fc7b54c9ca5ae03ade8ff379b5"/><Relationship Id="rId3" Type="http://schemas.openxmlformats.org/officeDocument/2006/relationships/image" Target="../media/image-40-3.png"/><Relationship Id="rId4" Type="http://schemas.openxmlformats.org/officeDocument/2006/relationships/image" Target="../media/image-40-4.png"/><Relationship Id="rId5" Type="http://schemas.openxmlformats.org/officeDocument/2006/relationships/image" Target="../media/image-40-5.png"/><Relationship Id="rId6" Type="http://schemas.openxmlformats.org/officeDocument/2006/relationships/image" Target="../media/image-40-6.png"/><Relationship Id="rId7" Type="http://schemas.openxmlformats.org/officeDocument/2006/relationships/slideLayout" Target="../slideLayouts/slideLayout1.xml"/><Relationship Id="rId8"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617d5b532fa2c4a9107f2c51d7a69315"/><Relationship Id="rId2" Type="http://schemas.openxmlformats.org/officeDocument/2006/relationships/image" Target="../media/image-41-2.9c348cbe993f4ad806f868261dc59d8a"/><Relationship Id="rId3" Type="http://schemas.openxmlformats.org/officeDocument/2006/relationships/slideLayout" Target="../slideLayouts/slideLayout1.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617d5b532fa2c4a9107f2c51d7a69315"/><Relationship Id="rId2" Type="http://schemas.openxmlformats.org/officeDocument/2006/relationships/image" Target="../media/image-42-2.e44ac82eda7d72c9f318d1a683ecd964"/><Relationship Id="rId3" Type="http://schemas.openxmlformats.org/officeDocument/2006/relationships/image" Target="../media/image-42-3.png"/><Relationship Id="rId4" Type="http://schemas.openxmlformats.org/officeDocument/2006/relationships/image" Target="../media/image-42-4.png"/><Relationship Id="rId5" Type="http://schemas.openxmlformats.org/officeDocument/2006/relationships/slideLayout" Target="../slideLayouts/slideLayout1.xml"/><Relationship Id="rId6"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3-1.617d5b532fa2c4a9107f2c51d7a69315"/><Relationship Id="rId2" Type="http://schemas.openxmlformats.org/officeDocument/2006/relationships/image" Target="../media/image-43-2.png"/><Relationship Id="rId3" Type="http://schemas.openxmlformats.org/officeDocument/2006/relationships/image" Target="../media/image-43-3.png"/><Relationship Id="rId4" Type="http://schemas.openxmlformats.org/officeDocument/2006/relationships/image" Target="../media/image-43-4.png"/><Relationship Id="rId5" Type="http://schemas.openxmlformats.org/officeDocument/2006/relationships/image" Target="../media/image-43-5.png"/><Relationship Id="rId6" Type="http://schemas.openxmlformats.org/officeDocument/2006/relationships/image" Target="../media/image-43-6.png"/><Relationship Id="rId7" Type="http://schemas.openxmlformats.org/officeDocument/2006/relationships/slideLayout" Target="../slideLayouts/slideLayout1.xml"/><Relationship Id="rId8"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4-1.617d5b532fa2c4a9107f2c51d7a69315"/><Relationship Id="rId2" Type="http://schemas.openxmlformats.org/officeDocument/2006/relationships/image" Target="../media/image-44-2.png"/><Relationship Id="rId3" Type="http://schemas.openxmlformats.org/officeDocument/2006/relationships/image" Target="../media/image-44-3.png"/><Relationship Id="rId4" Type="http://schemas.openxmlformats.org/officeDocument/2006/relationships/image" Target="../media/image-44-4.png"/><Relationship Id="rId5" Type="http://schemas.openxmlformats.org/officeDocument/2006/relationships/slideLayout" Target="../slideLayouts/slideLayout1.xml"/><Relationship Id="rId6"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image" Target="../media/image-5-1.617d5b532fa2c4a9107f2c51d7a69315"/><Relationship Id="rId2" Type="http://schemas.openxmlformats.org/officeDocument/2006/relationships/image" Target="../media/image-5-2.d3aa0937896e918f83fc0658a276e795"/><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617d5b532fa2c4a9107f2c51d7a69315"/><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0" Type="http://schemas.openxmlformats.org/officeDocument/2006/relationships/slideLayout" Target="../slideLayouts/slideLayout1.xml"/><Relationship Id="rId11"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617d5b532fa2c4a9107f2c51d7a69315"/><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617d5b532fa2c4a9107f2c51d7a69315"/><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image" Target="../media/image-8-11.png"/><Relationship Id="rId12" Type="http://schemas.openxmlformats.org/officeDocument/2006/relationships/image" Target="../media/image-8-12.png"/><Relationship Id="rId13" Type="http://schemas.openxmlformats.org/officeDocument/2006/relationships/image" Target="../media/image-8-13.png"/><Relationship Id="rId14" Type="http://schemas.openxmlformats.org/officeDocument/2006/relationships/slideLayout" Target="../slideLayouts/slideLayout1.xml"/><Relationship Id="rId1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617d5b532fa2c4a9107f2c51d7a69315"/><Relationship Id="rId2" Type="http://schemas.openxmlformats.org/officeDocument/2006/relationships/image" Target="../media/image-9-2.png"/><Relationship Id="rId3" Type="http://schemas.openxmlformats.org/officeDocument/2006/relationships/image" Target="../media/image-9-3.3fd11282-a414-3d63-849e-b281b8089986"/><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4.png"/><Relationship Id="rId9" Type="http://schemas.openxmlformats.org/officeDocument/2006/relationships/image" Target="../media/image-9-9.png"/><Relationship Id="rId10" Type="http://schemas.openxmlformats.org/officeDocument/2006/relationships/image" Target="../media/image-9-4.png"/><Relationship Id="rId11" Type="http://schemas.openxmlformats.org/officeDocument/2006/relationships/image" Target="../media/image-9-11.png"/><Relationship Id="rId12" Type="http://schemas.openxmlformats.org/officeDocument/2006/relationships/image" Target="../media/image-9-12.png"/><Relationship Id="rId13" Type="http://schemas.openxmlformats.org/officeDocument/2006/relationships/image" Target="../media/image-9-4.png"/><Relationship Id="rId14" Type="http://schemas.openxmlformats.org/officeDocument/2006/relationships/image" Target="../media/image-9-4.png"/><Relationship Id="rId15" Type="http://schemas.openxmlformats.org/officeDocument/2006/relationships/image" Target="../media/image-9-15.png"/><Relationship Id="rId16" Type="http://schemas.openxmlformats.org/officeDocument/2006/relationships/image" Target="../media/image-9-16.png"/><Relationship Id="rId17" Type="http://schemas.openxmlformats.org/officeDocument/2006/relationships/slideLayout" Target="../slideLayouts/slideLayout1.xml"/><Relationship Id="rId1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8382305" y="1047902"/>
            <a:ext cx="4762195" cy="4762195"/>
          </a:xfrm>
          <a:prstGeom prst="ellipse">
            <a:avLst/>
          </a:prstGeom>
          <a:solidFill>
            <a:srgbClr val="EBF0FF">
              <a:alpha val="40000"/>
            </a:srgbClr>
          </a:solidFill>
          <a:ln/>
        </p:spPr>
      </p:sp>
      <p:sp>
        <p:nvSpPr>
          <p:cNvPr id="6" name="Text 4"/>
          <p:cNvSpPr txBox="1"/>
          <p:nvPr/>
        </p:nvSpPr>
        <p:spPr>
          <a:xfrm>
            <a:off x="11756441" y="6486754"/>
            <a:ext cx="1572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1</a:t>
            </a:r>
            <a:endParaRPr lang="en-US" sz="1000" dirty="0"/>
          </a:p>
        </p:txBody>
      </p:sp>
      <p:sp>
        <p:nvSpPr>
          <p:cNvPr id="7" name="Text 5"/>
          <p:cNvSpPr txBox="1"/>
          <p:nvPr/>
        </p:nvSpPr>
        <p:spPr>
          <a:xfrm>
            <a:off x="2637130" y="2872130"/>
            <a:ext cx="7353605" cy="685800"/>
          </a:xfrm>
          <a:prstGeom prst="rect">
            <a:avLst/>
          </a:prstGeom>
          <a:noFill/>
          <a:ln/>
        </p:spPr>
        <p:txBody>
          <a:bodyPr wrap="square" lIns="0" tIns="0" rIns="0" bIns="0" rtlCol="0" anchor="ctr"/>
          <a:lstStyle/>
          <a:p>
            <a:pPr algn="ctr" indent="0" marL="0">
              <a:buNone/>
            </a:pPr>
            <a:r>
              <a:rPr lang="en-US" sz="4500" b="1" dirty="0">
                <a:solidFill>
                  <a:srgbClr val="111827"/>
                </a:solidFill>
                <a:latin typeface="Inter" pitchFamily="34" charset="0"/>
                <a:ea typeface="Inter" pitchFamily="34" charset="-122"/>
                <a:cs typeface="Inter" pitchFamily="34" charset="-120"/>
              </a:rPr>
              <a:t>打造10倍价值的智能体产品</a:t>
            </a:r>
            <a:endParaRPr lang="en-US" sz="4500" dirty="0"/>
          </a:p>
        </p:txBody>
      </p:sp>
      <p:sp>
        <p:nvSpPr>
          <p:cNvPr id="8" name="Text 6"/>
          <p:cNvSpPr txBox="1"/>
          <p:nvPr/>
        </p:nvSpPr>
        <p:spPr>
          <a:xfrm>
            <a:off x="4000500" y="3824021"/>
            <a:ext cx="4334256" cy="228600"/>
          </a:xfrm>
          <a:prstGeom prst="rect">
            <a:avLst/>
          </a:prstGeom>
          <a:noFill/>
          <a:ln/>
        </p:spPr>
        <p:txBody>
          <a:bodyPr wrap="square" lIns="0" tIns="0" rIns="0" bIns="0" rtlCol="0" anchor="ctr"/>
          <a:lstStyle/>
          <a:p>
            <a:pPr algn="ctr" indent="0" marL="0">
              <a:buNone/>
            </a:pPr>
            <a:r>
              <a:rPr lang="en-US" sz="1500" dirty="0">
                <a:solidFill>
                  <a:srgbClr val="374151"/>
                </a:solidFill>
                <a:latin typeface="Inter" pitchFamily="34" charset="0"/>
                <a:ea typeface="Inter" pitchFamily="34" charset="-122"/>
                <a:cs typeface="Inter" pitchFamily="34" charset="-120"/>
              </a:rPr>
              <a:t>智能物种重构时代的产品打造的新方法与实现路径</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956" r="956" t="0" b="0"/>
          <a:stretch/>
        </p:blipFill>
        <p:spPr>
          <a:xfrm>
            <a:off x="0" y="0"/>
            <a:ext cx="12191695" cy="6991502"/>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14554"/>
            <a:ext cx="1215238"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技术基础设施</a:t>
            </a:r>
            <a:endParaRPr lang="en-US" sz="1300" dirty="0"/>
          </a:p>
        </p:txBody>
      </p:sp>
      <p:sp>
        <p:nvSpPr>
          <p:cNvPr id="5" name="Text 2"/>
          <p:cNvSpPr txBox="1"/>
          <p:nvPr/>
        </p:nvSpPr>
        <p:spPr>
          <a:xfrm>
            <a:off x="228600" y="571500"/>
            <a:ext cx="3643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智能产品的新基础设施变量</a:t>
            </a:r>
            <a:endParaRPr lang="en-US" sz="2200" dirty="0"/>
          </a:p>
        </p:txBody>
      </p:sp>
      <p:sp>
        <p:nvSpPr>
          <p:cNvPr id="6" name="Text 3"/>
          <p:cNvSpPr txBox="1"/>
          <p:nvPr/>
        </p:nvSpPr>
        <p:spPr>
          <a:xfrm>
            <a:off x="228600" y="933602"/>
            <a:ext cx="36009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AI时代产品构建的技术栈与关键基础设施层</a:t>
            </a:r>
            <a:endParaRPr lang="en-US" sz="1200" dirty="0"/>
          </a:p>
        </p:txBody>
      </p:sp>
      <p:sp>
        <p:nvSpPr>
          <p:cNvPr id="7" name="Text 4"/>
          <p:cNvSpPr txBox="1"/>
          <p:nvPr/>
        </p:nvSpPr>
        <p:spPr>
          <a:xfrm>
            <a:off x="10231222" y="295351"/>
            <a:ext cx="1834286" cy="162763"/>
          </a:xfrm>
          <a:prstGeom prst="rect">
            <a:avLst/>
          </a:prstGeom>
          <a:noFill/>
          <a:ln/>
        </p:spPr>
        <p:txBody>
          <a:bodyPr wrap="square" lIns="0" tIns="0" rIns="0" bIns="0" rtlCol="0" anchor="ctr"/>
          <a:lstStyle/>
          <a:p>
            <a:pPr algn="r" indent="0" marL="0">
              <a:buNone/>
            </a:pPr>
            <a:r>
              <a:rPr lang="en-US" sz="1000" b="1" dirty="0">
                <a:solidFill>
                  <a:srgbClr val="2563EB"/>
                </a:solidFill>
                <a:latin typeface="Inter" pitchFamily="34" charset="0"/>
                <a:ea typeface="Inter" pitchFamily="34" charset="-122"/>
                <a:cs typeface="Inter" pitchFamily="34" charset="-120"/>
              </a:rPr>
              <a:t>第一部分 Agentic时代新变量</a:t>
            </a:r>
            <a:endParaRPr lang="en-US" sz="1000" dirty="0"/>
          </a:p>
        </p:txBody>
      </p:sp>
      <p:sp>
        <p:nvSpPr>
          <p:cNvPr id="8" name="Shape 5"/>
          <p:cNvSpPr/>
          <p:nvPr/>
        </p:nvSpPr>
        <p:spPr>
          <a:xfrm>
            <a:off x="2286000" y="1218895"/>
            <a:ext cx="7619695" cy="952805"/>
          </a:xfrm>
          <a:prstGeom prst="roundRect">
            <a:avLst>
              <a:gd name="adj" fmla="val 9597"/>
            </a:avLst>
          </a:prstGeom>
          <a:solidFill>
            <a:srgbClr val="F8FAFC"/>
          </a:solidFill>
          <a:ln w="25400">
            <a:solidFill>
              <a:srgbClr val="4C6FFF"/>
            </a:solidFill>
            <a:prstDash val="solid"/>
          </a:ln>
        </p:spPr>
      </p:sp>
      <p:sp>
        <p:nvSpPr>
          <p:cNvPr id="9" name="Shape 6"/>
          <p:cNvSpPr/>
          <p:nvPr/>
        </p:nvSpPr>
        <p:spPr>
          <a:xfrm>
            <a:off x="2286000" y="3510382"/>
            <a:ext cx="7619695" cy="952805"/>
          </a:xfrm>
          <a:prstGeom prst="roundRect">
            <a:avLst>
              <a:gd name="adj" fmla="val 9597"/>
            </a:avLst>
          </a:prstGeom>
          <a:solidFill>
            <a:srgbClr val="F8FAFC"/>
          </a:solidFill>
          <a:ln w="25400">
            <a:solidFill>
              <a:srgbClr val="4C6FFF"/>
            </a:solidFill>
            <a:prstDash val="solid"/>
          </a:ln>
        </p:spPr>
      </p:sp>
      <p:sp>
        <p:nvSpPr>
          <p:cNvPr id="10" name="Shape 7"/>
          <p:cNvSpPr/>
          <p:nvPr/>
        </p:nvSpPr>
        <p:spPr>
          <a:xfrm>
            <a:off x="2286000" y="4515307"/>
            <a:ext cx="7619695" cy="705002"/>
          </a:xfrm>
          <a:prstGeom prst="roundRect">
            <a:avLst>
              <a:gd name="adj" fmla="val 17527"/>
            </a:avLst>
          </a:prstGeom>
          <a:solidFill>
            <a:srgbClr val="F8FAFC"/>
          </a:solidFill>
          <a:ln w="25400">
            <a:solidFill>
              <a:srgbClr val="4C6FFF"/>
            </a:solidFill>
            <a:prstDash val="solid"/>
          </a:ln>
        </p:spPr>
      </p:sp>
      <p:sp>
        <p:nvSpPr>
          <p:cNvPr id="11" name="Shape 8"/>
          <p:cNvSpPr/>
          <p:nvPr/>
        </p:nvSpPr>
        <p:spPr>
          <a:xfrm>
            <a:off x="2286000" y="5277002"/>
            <a:ext cx="7619695" cy="952805"/>
          </a:xfrm>
          <a:prstGeom prst="roundRect">
            <a:avLst>
              <a:gd name="adj" fmla="val 9597"/>
            </a:avLst>
          </a:prstGeom>
          <a:solidFill>
            <a:srgbClr val="F8FAFC"/>
          </a:solidFill>
          <a:ln w="25400">
            <a:solidFill>
              <a:srgbClr val="4C6FFF"/>
            </a:solidFill>
            <a:prstDash val="solid"/>
          </a:ln>
        </p:spPr>
      </p:sp>
      <p:sp>
        <p:nvSpPr>
          <p:cNvPr id="12" name="Text 9"/>
          <p:cNvSpPr txBox="1"/>
          <p:nvPr/>
        </p:nvSpPr>
        <p:spPr>
          <a:xfrm>
            <a:off x="5389474" y="1371600"/>
            <a:ext cx="15343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开发/生成Agent工具</a:t>
            </a:r>
            <a:endParaRPr lang="en-US" sz="1200" dirty="0"/>
          </a:p>
        </p:txBody>
      </p:sp>
      <p:sp>
        <p:nvSpPr>
          <p:cNvPr id="13" name="Text 10"/>
          <p:cNvSpPr txBox="1"/>
          <p:nvPr/>
        </p:nvSpPr>
        <p:spPr>
          <a:xfrm>
            <a:off x="5715000" y="3662172"/>
            <a:ext cx="8860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基础大模型</a:t>
            </a:r>
            <a:endParaRPr lang="en-US" sz="1200" dirty="0"/>
          </a:p>
        </p:txBody>
      </p:sp>
      <p:sp>
        <p:nvSpPr>
          <p:cNvPr id="14" name="Text 11"/>
          <p:cNvSpPr txBox="1"/>
          <p:nvPr/>
        </p:nvSpPr>
        <p:spPr>
          <a:xfrm>
            <a:off x="5943600" y="4667098"/>
            <a:ext cx="4288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数据</a:t>
            </a:r>
            <a:endParaRPr lang="en-US" sz="1200" dirty="0"/>
          </a:p>
        </p:txBody>
      </p:sp>
      <p:sp>
        <p:nvSpPr>
          <p:cNvPr id="15" name="Text 12"/>
          <p:cNvSpPr txBox="1"/>
          <p:nvPr/>
        </p:nvSpPr>
        <p:spPr>
          <a:xfrm>
            <a:off x="5257800" y="5429707"/>
            <a:ext cx="18004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企业和消费级新硬件平台</a:t>
            </a:r>
            <a:endParaRPr lang="en-US" sz="1200" dirty="0"/>
          </a:p>
        </p:txBody>
      </p:sp>
      <p:sp>
        <p:nvSpPr>
          <p:cNvPr id="16" name="Text 13"/>
          <p:cNvSpPr txBox="1"/>
          <p:nvPr/>
        </p:nvSpPr>
        <p:spPr>
          <a:xfrm>
            <a:off x="5442509" y="1609344"/>
            <a:ext cx="14145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Agent构建与管理工具</a:t>
            </a:r>
            <a:endParaRPr lang="en-US" sz="1000" dirty="0"/>
          </a:p>
        </p:txBody>
      </p:sp>
      <p:sp>
        <p:nvSpPr>
          <p:cNvPr id="17" name="Text 14"/>
          <p:cNvSpPr txBox="1"/>
          <p:nvPr/>
        </p:nvSpPr>
        <p:spPr>
          <a:xfrm>
            <a:off x="5362956" y="3900830"/>
            <a:ext cx="1567282"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提供核心智能与推理能力</a:t>
            </a:r>
            <a:endParaRPr lang="en-US" sz="1000" dirty="0"/>
          </a:p>
        </p:txBody>
      </p:sp>
      <p:sp>
        <p:nvSpPr>
          <p:cNvPr id="18" name="Text 15"/>
          <p:cNvSpPr txBox="1"/>
          <p:nvPr/>
        </p:nvSpPr>
        <p:spPr>
          <a:xfrm>
            <a:off x="4938674" y="4905756"/>
            <a:ext cx="24249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训练与微调所需的结构化/非结构化数据</a:t>
            </a:r>
            <a:endParaRPr lang="en-US" sz="1000" dirty="0"/>
          </a:p>
        </p:txBody>
      </p:sp>
      <p:sp>
        <p:nvSpPr>
          <p:cNvPr id="19" name="Text 16"/>
          <p:cNvSpPr txBox="1"/>
          <p:nvPr/>
        </p:nvSpPr>
        <p:spPr>
          <a:xfrm>
            <a:off x="5098694" y="5667451"/>
            <a:ext cx="21003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支持AI部署与运行的计算基础设施</a:t>
            </a:r>
            <a:endParaRPr lang="en-US" sz="1000" dirty="0"/>
          </a:p>
        </p:txBody>
      </p:sp>
      <p:sp>
        <p:nvSpPr>
          <p:cNvPr id="20" name="Shape 17"/>
          <p:cNvSpPr/>
          <p:nvPr/>
        </p:nvSpPr>
        <p:spPr>
          <a:xfrm>
            <a:off x="4805172" y="1819656"/>
            <a:ext cx="952805" cy="209398"/>
          </a:xfrm>
          <a:prstGeom prst="roundRect">
            <a:avLst>
              <a:gd name="adj" fmla="val 79396"/>
            </a:avLst>
          </a:prstGeom>
          <a:solidFill>
            <a:srgbClr val="EBF0FF"/>
          </a:solidFill>
          <a:ln/>
        </p:spPr>
      </p:sp>
      <p:sp>
        <p:nvSpPr>
          <p:cNvPr id="21" name="Shape 18"/>
          <p:cNvSpPr/>
          <p:nvPr/>
        </p:nvSpPr>
        <p:spPr>
          <a:xfrm>
            <a:off x="5773522" y="1819656"/>
            <a:ext cx="866851" cy="209398"/>
          </a:xfrm>
          <a:prstGeom prst="roundRect">
            <a:avLst>
              <a:gd name="adj" fmla="val 79396"/>
            </a:avLst>
          </a:prstGeom>
          <a:solidFill>
            <a:srgbClr val="EBF0FF"/>
          </a:solidFill>
          <a:ln/>
        </p:spPr>
      </p:sp>
      <p:sp>
        <p:nvSpPr>
          <p:cNvPr id="22" name="Shape 19"/>
          <p:cNvSpPr/>
          <p:nvPr/>
        </p:nvSpPr>
        <p:spPr>
          <a:xfrm>
            <a:off x="6652260" y="1819656"/>
            <a:ext cx="743407" cy="209398"/>
          </a:xfrm>
          <a:prstGeom prst="roundRect">
            <a:avLst>
              <a:gd name="adj" fmla="val 79396"/>
            </a:avLst>
          </a:prstGeom>
          <a:solidFill>
            <a:srgbClr val="EBF0FF"/>
          </a:solidFill>
          <a:ln/>
        </p:spPr>
      </p:sp>
      <p:sp>
        <p:nvSpPr>
          <p:cNvPr id="23" name="Shape 20"/>
          <p:cNvSpPr/>
          <p:nvPr/>
        </p:nvSpPr>
        <p:spPr>
          <a:xfrm>
            <a:off x="4671670" y="4110228"/>
            <a:ext cx="543154" cy="209398"/>
          </a:xfrm>
          <a:prstGeom prst="roundRect">
            <a:avLst>
              <a:gd name="adj" fmla="val 79396"/>
            </a:avLst>
          </a:prstGeom>
          <a:solidFill>
            <a:srgbClr val="EBF0FF"/>
          </a:solidFill>
          <a:ln/>
        </p:spPr>
      </p:sp>
      <p:sp>
        <p:nvSpPr>
          <p:cNvPr id="24" name="Shape 21"/>
          <p:cNvSpPr/>
          <p:nvPr/>
        </p:nvSpPr>
        <p:spPr>
          <a:xfrm>
            <a:off x="5225796" y="4110228"/>
            <a:ext cx="514807" cy="209398"/>
          </a:xfrm>
          <a:prstGeom prst="roundRect">
            <a:avLst>
              <a:gd name="adj" fmla="val 79396"/>
            </a:avLst>
          </a:prstGeom>
          <a:solidFill>
            <a:srgbClr val="EBF0FF"/>
          </a:solidFill>
          <a:ln/>
        </p:spPr>
      </p:sp>
      <p:sp>
        <p:nvSpPr>
          <p:cNvPr id="25" name="Shape 22"/>
          <p:cNvSpPr/>
          <p:nvPr/>
        </p:nvSpPr>
        <p:spPr>
          <a:xfrm>
            <a:off x="5752490" y="4110228"/>
            <a:ext cx="676656" cy="209398"/>
          </a:xfrm>
          <a:prstGeom prst="roundRect">
            <a:avLst>
              <a:gd name="adj" fmla="val 79396"/>
            </a:avLst>
          </a:prstGeom>
          <a:solidFill>
            <a:srgbClr val="EBF0FF"/>
          </a:solidFill>
          <a:ln/>
        </p:spPr>
      </p:sp>
      <p:sp>
        <p:nvSpPr>
          <p:cNvPr id="26" name="Shape 23"/>
          <p:cNvSpPr/>
          <p:nvPr/>
        </p:nvSpPr>
        <p:spPr>
          <a:xfrm>
            <a:off x="6445606" y="4110228"/>
            <a:ext cx="705002" cy="209398"/>
          </a:xfrm>
          <a:prstGeom prst="roundRect">
            <a:avLst>
              <a:gd name="adj" fmla="val 79396"/>
            </a:avLst>
          </a:prstGeom>
          <a:solidFill>
            <a:srgbClr val="EBF0FF"/>
          </a:solidFill>
          <a:ln/>
        </p:spPr>
      </p:sp>
      <p:sp>
        <p:nvSpPr>
          <p:cNvPr id="27" name="Shape 24"/>
          <p:cNvSpPr/>
          <p:nvPr/>
        </p:nvSpPr>
        <p:spPr>
          <a:xfrm>
            <a:off x="7166153" y="4110228"/>
            <a:ext cx="362102" cy="209398"/>
          </a:xfrm>
          <a:prstGeom prst="roundRect">
            <a:avLst>
              <a:gd name="adj" fmla="val 79396"/>
            </a:avLst>
          </a:prstGeom>
          <a:solidFill>
            <a:srgbClr val="EBF0FF"/>
          </a:solidFill>
          <a:ln/>
        </p:spPr>
      </p:sp>
      <p:sp>
        <p:nvSpPr>
          <p:cNvPr id="28" name="Shape 25"/>
          <p:cNvSpPr/>
          <p:nvPr/>
        </p:nvSpPr>
        <p:spPr>
          <a:xfrm>
            <a:off x="4503420" y="5876849"/>
            <a:ext cx="1181405" cy="209398"/>
          </a:xfrm>
          <a:prstGeom prst="roundRect">
            <a:avLst>
              <a:gd name="adj" fmla="val 79396"/>
            </a:avLst>
          </a:prstGeom>
          <a:solidFill>
            <a:srgbClr val="EBF0FF"/>
          </a:solidFill>
          <a:ln/>
        </p:spPr>
      </p:sp>
      <p:sp>
        <p:nvSpPr>
          <p:cNvPr id="29" name="Shape 26"/>
          <p:cNvSpPr/>
          <p:nvPr/>
        </p:nvSpPr>
        <p:spPr>
          <a:xfrm>
            <a:off x="5694883" y="5876849"/>
            <a:ext cx="942746" cy="209398"/>
          </a:xfrm>
          <a:prstGeom prst="roundRect">
            <a:avLst>
              <a:gd name="adj" fmla="val 79396"/>
            </a:avLst>
          </a:prstGeom>
          <a:solidFill>
            <a:srgbClr val="EBF0FF"/>
          </a:solidFill>
          <a:ln/>
        </p:spPr>
      </p:sp>
      <p:sp>
        <p:nvSpPr>
          <p:cNvPr id="30" name="Shape 27"/>
          <p:cNvSpPr/>
          <p:nvPr/>
        </p:nvSpPr>
        <p:spPr>
          <a:xfrm>
            <a:off x="6655918" y="5876849"/>
            <a:ext cx="1037844" cy="209398"/>
          </a:xfrm>
          <a:prstGeom prst="roundRect">
            <a:avLst>
              <a:gd name="adj" fmla="val 79396"/>
            </a:avLst>
          </a:prstGeom>
          <a:solidFill>
            <a:srgbClr val="EBF0FF"/>
          </a:solidFill>
          <a:ln/>
        </p:spPr>
      </p:sp>
      <p:sp>
        <p:nvSpPr>
          <p:cNvPr id="31" name="Text 28"/>
          <p:cNvSpPr txBox="1"/>
          <p:nvPr/>
        </p:nvSpPr>
        <p:spPr>
          <a:xfrm>
            <a:off x="4852721" y="1837944"/>
            <a:ext cx="950976"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OpenAI Codex</a:t>
            </a:r>
            <a:endParaRPr lang="en-US" sz="900" dirty="0"/>
          </a:p>
        </p:txBody>
      </p:sp>
      <p:sp>
        <p:nvSpPr>
          <p:cNvPr id="32" name="Text 29"/>
          <p:cNvSpPr txBox="1"/>
          <p:nvPr/>
        </p:nvSpPr>
        <p:spPr>
          <a:xfrm>
            <a:off x="5821070" y="1837944"/>
            <a:ext cx="865022"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Claude Code</a:t>
            </a:r>
            <a:endParaRPr lang="en-US" sz="900" dirty="0"/>
          </a:p>
        </p:txBody>
      </p:sp>
      <p:sp>
        <p:nvSpPr>
          <p:cNvPr id="33" name="Text 30"/>
          <p:cNvSpPr txBox="1"/>
          <p:nvPr/>
        </p:nvSpPr>
        <p:spPr>
          <a:xfrm>
            <a:off x="6699809" y="1837944"/>
            <a:ext cx="740664"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Gemini CLI</a:t>
            </a:r>
            <a:endParaRPr lang="en-US" sz="900" dirty="0"/>
          </a:p>
        </p:txBody>
      </p:sp>
      <p:sp>
        <p:nvSpPr>
          <p:cNvPr id="34" name="Text 31"/>
          <p:cNvSpPr txBox="1"/>
          <p:nvPr/>
        </p:nvSpPr>
        <p:spPr>
          <a:xfrm>
            <a:off x="4719218" y="4129430"/>
            <a:ext cx="541325"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OpenAI</a:t>
            </a:r>
            <a:endParaRPr lang="en-US" sz="900" dirty="0"/>
          </a:p>
        </p:txBody>
      </p:sp>
      <p:sp>
        <p:nvSpPr>
          <p:cNvPr id="35" name="Text 32"/>
          <p:cNvSpPr txBox="1"/>
          <p:nvPr/>
        </p:nvSpPr>
        <p:spPr>
          <a:xfrm>
            <a:off x="5273345" y="4129430"/>
            <a:ext cx="512064"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Gemini</a:t>
            </a:r>
            <a:endParaRPr lang="en-US" sz="900" dirty="0"/>
          </a:p>
        </p:txBody>
      </p:sp>
      <p:sp>
        <p:nvSpPr>
          <p:cNvPr id="36" name="Text 33"/>
          <p:cNvSpPr txBox="1"/>
          <p:nvPr/>
        </p:nvSpPr>
        <p:spPr>
          <a:xfrm>
            <a:off x="5800039" y="4129430"/>
            <a:ext cx="673913"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Anthropic</a:t>
            </a:r>
            <a:endParaRPr lang="en-US" sz="900" dirty="0"/>
          </a:p>
        </p:txBody>
      </p:sp>
      <p:sp>
        <p:nvSpPr>
          <p:cNvPr id="37" name="Text 34"/>
          <p:cNvSpPr txBox="1"/>
          <p:nvPr/>
        </p:nvSpPr>
        <p:spPr>
          <a:xfrm>
            <a:off x="6493154" y="4129430"/>
            <a:ext cx="703174"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DeepSeek</a:t>
            </a:r>
            <a:endParaRPr lang="en-US" sz="900" dirty="0"/>
          </a:p>
        </p:txBody>
      </p:sp>
      <p:sp>
        <p:nvSpPr>
          <p:cNvPr id="38" name="Text 35"/>
          <p:cNvSpPr txBox="1"/>
          <p:nvPr/>
        </p:nvSpPr>
        <p:spPr>
          <a:xfrm>
            <a:off x="7213702" y="4129430"/>
            <a:ext cx="360274"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Kimi</a:t>
            </a:r>
            <a:endParaRPr lang="en-US" sz="900" dirty="0"/>
          </a:p>
        </p:txBody>
      </p:sp>
      <p:sp>
        <p:nvSpPr>
          <p:cNvPr id="39" name="Text 36"/>
          <p:cNvSpPr txBox="1"/>
          <p:nvPr/>
        </p:nvSpPr>
        <p:spPr>
          <a:xfrm>
            <a:off x="4550969" y="5896051"/>
            <a:ext cx="1179576"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Meta Ray-Ban眼镜</a:t>
            </a:r>
            <a:endParaRPr lang="en-US" sz="900" dirty="0"/>
          </a:p>
        </p:txBody>
      </p:sp>
      <p:sp>
        <p:nvSpPr>
          <p:cNvPr id="40" name="Text 37"/>
          <p:cNvSpPr txBox="1"/>
          <p:nvPr/>
        </p:nvSpPr>
        <p:spPr>
          <a:xfrm>
            <a:off x="5742432" y="5896051"/>
            <a:ext cx="940918"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苹果Vision Pro</a:t>
            </a:r>
            <a:endParaRPr lang="en-US" sz="900" dirty="0"/>
          </a:p>
        </p:txBody>
      </p:sp>
      <p:sp>
        <p:nvSpPr>
          <p:cNvPr id="41" name="Text 38"/>
          <p:cNvSpPr txBox="1"/>
          <p:nvPr/>
        </p:nvSpPr>
        <p:spPr>
          <a:xfrm>
            <a:off x="6703466" y="5896051"/>
            <a:ext cx="1036015"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Waymo自动驾驶</a:t>
            </a:r>
            <a:endParaRPr lang="en-US" sz="900" dirty="0"/>
          </a:p>
        </p:txBody>
      </p:sp>
      <p:sp>
        <p:nvSpPr>
          <p:cNvPr id="42" name="Shape 39"/>
          <p:cNvSpPr/>
          <p:nvPr/>
        </p:nvSpPr>
        <p:spPr>
          <a:xfrm>
            <a:off x="2286000" y="2223821"/>
            <a:ext cx="1876349" cy="1190549"/>
          </a:xfrm>
          <a:prstGeom prst="roundRect">
            <a:avLst>
              <a:gd name="adj" fmla="val 6144"/>
            </a:avLst>
          </a:prstGeom>
          <a:solidFill>
            <a:srgbClr val="F8FAFC"/>
          </a:solidFill>
          <a:ln w="25400">
            <a:solidFill>
              <a:srgbClr val="4C6FFF"/>
            </a:solidFill>
            <a:prstDash val="solid"/>
          </a:ln>
        </p:spPr>
      </p:sp>
      <p:sp>
        <p:nvSpPr>
          <p:cNvPr id="43" name="Shape 40"/>
          <p:cNvSpPr/>
          <p:nvPr/>
        </p:nvSpPr>
        <p:spPr>
          <a:xfrm>
            <a:off x="4219956" y="2223821"/>
            <a:ext cx="3752698" cy="1190549"/>
          </a:xfrm>
          <a:prstGeom prst="roundRect">
            <a:avLst>
              <a:gd name="adj" fmla="val 6144"/>
            </a:avLst>
          </a:prstGeom>
          <a:solidFill>
            <a:srgbClr val="F8FAFC"/>
          </a:solidFill>
          <a:ln w="25400">
            <a:solidFill>
              <a:srgbClr val="4C6FFF"/>
            </a:solidFill>
            <a:prstDash val="solid"/>
          </a:ln>
        </p:spPr>
      </p:sp>
      <p:sp>
        <p:nvSpPr>
          <p:cNvPr id="44" name="Shape 41"/>
          <p:cNvSpPr/>
          <p:nvPr/>
        </p:nvSpPr>
        <p:spPr>
          <a:xfrm>
            <a:off x="8029346" y="2223821"/>
            <a:ext cx="1876349" cy="1190549"/>
          </a:xfrm>
          <a:prstGeom prst="roundRect">
            <a:avLst>
              <a:gd name="adj" fmla="val 6144"/>
            </a:avLst>
          </a:prstGeom>
          <a:solidFill>
            <a:srgbClr val="F8FAFC"/>
          </a:solidFill>
          <a:ln w="25400">
            <a:solidFill>
              <a:srgbClr val="4C6FFF"/>
            </a:solidFill>
            <a:prstDash val="solid"/>
          </a:ln>
        </p:spPr>
      </p:sp>
      <p:sp>
        <p:nvSpPr>
          <p:cNvPr id="45" name="Text 42"/>
          <p:cNvSpPr txBox="1"/>
          <p:nvPr/>
        </p:nvSpPr>
        <p:spPr>
          <a:xfrm>
            <a:off x="2661818" y="2376526"/>
            <a:ext cx="1248156"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能力工具/智能体</a:t>
            </a:r>
            <a:endParaRPr lang="en-US" sz="1200" dirty="0"/>
          </a:p>
        </p:txBody>
      </p:sp>
      <p:sp>
        <p:nvSpPr>
          <p:cNvPr id="46" name="Text 43"/>
          <p:cNvSpPr txBox="1"/>
          <p:nvPr/>
        </p:nvSpPr>
        <p:spPr>
          <a:xfrm>
            <a:off x="5747918" y="2498141"/>
            <a:ext cx="819302"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Agent OS</a:t>
            </a:r>
            <a:endParaRPr lang="en-US" sz="1200" dirty="0"/>
          </a:p>
        </p:txBody>
      </p:sp>
      <p:sp>
        <p:nvSpPr>
          <p:cNvPr id="47" name="Text 44"/>
          <p:cNvSpPr txBox="1"/>
          <p:nvPr/>
        </p:nvSpPr>
        <p:spPr>
          <a:xfrm>
            <a:off x="8496605" y="2498141"/>
            <a:ext cx="1067105"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Context/记忆</a:t>
            </a:r>
            <a:endParaRPr lang="en-US" sz="1200" dirty="0"/>
          </a:p>
        </p:txBody>
      </p:sp>
      <p:sp>
        <p:nvSpPr>
          <p:cNvPr id="48" name="Text 45"/>
          <p:cNvSpPr txBox="1"/>
          <p:nvPr/>
        </p:nvSpPr>
        <p:spPr>
          <a:xfrm>
            <a:off x="2824582" y="2614270"/>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专业能力增强</a:t>
            </a:r>
            <a:endParaRPr lang="en-US" sz="1000" dirty="0"/>
          </a:p>
        </p:txBody>
      </p:sp>
      <p:sp>
        <p:nvSpPr>
          <p:cNvPr id="49" name="Text 46"/>
          <p:cNvSpPr txBox="1"/>
          <p:nvPr/>
        </p:nvSpPr>
        <p:spPr>
          <a:xfrm>
            <a:off x="5629046" y="2735885"/>
            <a:ext cx="103418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智能体操作系统</a:t>
            </a:r>
            <a:endParaRPr lang="en-US" sz="1000" dirty="0"/>
          </a:p>
        </p:txBody>
      </p:sp>
      <p:sp>
        <p:nvSpPr>
          <p:cNvPr id="50" name="Text 47"/>
          <p:cNvSpPr txBox="1"/>
          <p:nvPr/>
        </p:nvSpPr>
        <p:spPr>
          <a:xfrm>
            <a:off x="8434426" y="2735885"/>
            <a:ext cx="11676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持久化知识与记忆</a:t>
            </a:r>
            <a:endParaRPr lang="en-US" sz="1000" dirty="0"/>
          </a:p>
        </p:txBody>
      </p:sp>
      <p:sp>
        <p:nvSpPr>
          <p:cNvPr id="51" name="Shape 48"/>
          <p:cNvSpPr/>
          <p:nvPr/>
        </p:nvSpPr>
        <p:spPr>
          <a:xfrm>
            <a:off x="2750515" y="2824582"/>
            <a:ext cx="952805" cy="209398"/>
          </a:xfrm>
          <a:prstGeom prst="roundRect">
            <a:avLst>
              <a:gd name="adj" fmla="val 79396"/>
            </a:avLst>
          </a:prstGeom>
          <a:solidFill>
            <a:srgbClr val="EBF0FF"/>
          </a:solidFill>
          <a:ln/>
        </p:spPr>
      </p:sp>
      <p:sp>
        <p:nvSpPr>
          <p:cNvPr id="52" name="Shape 49"/>
          <p:cNvSpPr/>
          <p:nvPr/>
        </p:nvSpPr>
        <p:spPr>
          <a:xfrm>
            <a:off x="2507285" y="3066898"/>
            <a:ext cx="875995" cy="209398"/>
          </a:xfrm>
          <a:prstGeom prst="roundRect">
            <a:avLst>
              <a:gd name="adj" fmla="val 79396"/>
            </a:avLst>
          </a:prstGeom>
          <a:solidFill>
            <a:srgbClr val="EBF0FF"/>
          </a:solidFill>
          <a:ln/>
        </p:spPr>
      </p:sp>
      <p:sp>
        <p:nvSpPr>
          <p:cNvPr id="53" name="Shape 50"/>
          <p:cNvSpPr/>
          <p:nvPr/>
        </p:nvSpPr>
        <p:spPr>
          <a:xfrm>
            <a:off x="3396996" y="3066898"/>
            <a:ext cx="552298" cy="209398"/>
          </a:xfrm>
          <a:prstGeom prst="roundRect">
            <a:avLst>
              <a:gd name="adj" fmla="val 79396"/>
            </a:avLst>
          </a:prstGeom>
          <a:solidFill>
            <a:srgbClr val="EBF0FF"/>
          </a:solidFill>
          <a:ln/>
        </p:spPr>
      </p:sp>
      <p:sp>
        <p:nvSpPr>
          <p:cNvPr id="54" name="Shape 51"/>
          <p:cNvSpPr/>
          <p:nvPr/>
        </p:nvSpPr>
        <p:spPr>
          <a:xfrm>
            <a:off x="5676595" y="2945282"/>
            <a:ext cx="847649" cy="209398"/>
          </a:xfrm>
          <a:prstGeom prst="roundRect">
            <a:avLst>
              <a:gd name="adj" fmla="val 79396"/>
            </a:avLst>
          </a:prstGeom>
          <a:solidFill>
            <a:srgbClr val="EBF0FF"/>
          </a:solidFill>
          <a:ln/>
        </p:spPr>
      </p:sp>
      <p:sp>
        <p:nvSpPr>
          <p:cNvPr id="55" name="Shape 52"/>
          <p:cNvSpPr/>
          <p:nvPr/>
        </p:nvSpPr>
        <p:spPr>
          <a:xfrm>
            <a:off x="8481060" y="2945282"/>
            <a:ext cx="476402" cy="209398"/>
          </a:xfrm>
          <a:prstGeom prst="roundRect">
            <a:avLst>
              <a:gd name="adj" fmla="val 79396"/>
            </a:avLst>
          </a:prstGeom>
          <a:solidFill>
            <a:srgbClr val="EBF0FF"/>
          </a:solidFill>
          <a:ln/>
        </p:spPr>
      </p:sp>
      <p:sp>
        <p:nvSpPr>
          <p:cNvPr id="56" name="Shape 53"/>
          <p:cNvSpPr/>
          <p:nvPr/>
        </p:nvSpPr>
        <p:spPr>
          <a:xfrm>
            <a:off x="8971178" y="2945282"/>
            <a:ext cx="485546" cy="209398"/>
          </a:xfrm>
          <a:prstGeom prst="roundRect">
            <a:avLst>
              <a:gd name="adj" fmla="val 79396"/>
            </a:avLst>
          </a:prstGeom>
          <a:solidFill>
            <a:srgbClr val="EBF0FF"/>
          </a:solidFill>
          <a:ln/>
        </p:spPr>
      </p:sp>
      <p:sp>
        <p:nvSpPr>
          <p:cNvPr id="57" name="Text 54"/>
          <p:cNvSpPr txBox="1"/>
          <p:nvPr/>
        </p:nvSpPr>
        <p:spPr>
          <a:xfrm>
            <a:off x="2798064" y="2842870"/>
            <a:ext cx="950976"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Computer Use</a:t>
            </a:r>
            <a:endParaRPr lang="en-US" sz="900" dirty="0"/>
          </a:p>
        </p:txBody>
      </p:sp>
      <p:sp>
        <p:nvSpPr>
          <p:cNvPr id="58" name="Text 55"/>
          <p:cNvSpPr txBox="1"/>
          <p:nvPr/>
        </p:nvSpPr>
        <p:spPr>
          <a:xfrm>
            <a:off x="2554834" y="3086100"/>
            <a:ext cx="874166"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MCP Servers</a:t>
            </a:r>
            <a:endParaRPr lang="en-US" sz="900" dirty="0"/>
          </a:p>
        </p:txBody>
      </p:sp>
      <p:sp>
        <p:nvSpPr>
          <p:cNvPr id="59" name="Text 56"/>
          <p:cNvSpPr txBox="1"/>
          <p:nvPr/>
        </p:nvSpPr>
        <p:spPr>
          <a:xfrm>
            <a:off x="3444545" y="3086100"/>
            <a:ext cx="550469"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搜索API</a:t>
            </a:r>
            <a:endParaRPr lang="en-US" sz="900" dirty="0"/>
          </a:p>
        </p:txBody>
      </p:sp>
      <p:sp>
        <p:nvSpPr>
          <p:cNvPr id="60" name="Text 57"/>
          <p:cNvSpPr txBox="1"/>
          <p:nvPr/>
        </p:nvSpPr>
        <p:spPr>
          <a:xfrm>
            <a:off x="5724144" y="2964485"/>
            <a:ext cx="845820"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核心运行环境</a:t>
            </a:r>
            <a:endParaRPr lang="en-US" sz="900" dirty="0"/>
          </a:p>
        </p:txBody>
      </p:sp>
      <p:sp>
        <p:nvSpPr>
          <p:cNvPr id="61" name="Text 58"/>
          <p:cNvSpPr txBox="1"/>
          <p:nvPr/>
        </p:nvSpPr>
        <p:spPr>
          <a:xfrm>
            <a:off x="8528609" y="2964485"/>
            <a:ext cx="474574"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Mem0</a:t>
            </a:r>
            <a:endParaRPr lang="en-US" sz="900" dirty="0"/>
          </a:p>
        </p:txBody>
      </p:sp>
      <p:sp>
        <p:nvSpPr>
          <p:cNvPr id="62" name="Text 59"/>
          <p:cNvSpPr txBox="1"/>
          <p:nvPr/>
        </p:nvSpPr>
        <p:spPr>
          <a:xfrm>
            <a:off x="9018727" y="2964485"/>
            <a:ext cx="483718" cy="152705"/>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MemU</a:t>
            </a:r>
            <a:endParaRPr lang="en-US" sz="900" dirty="0"/>
          </a:p>
        </p:txBody>
      </p:sp>
      <p:sp>
        <p:nvSpPr>
          <p:cNvPr id="63" name="Shape 60"/>
          <p:cNvSpPr/>
          <p:nvPr/>
        </p:nvSpPr>
        <p:spPr>
          <a:xfrm>
            <a:off x="228600" y="6338621"/>
            <a:ext cx="11734495" cy="418795"/>
          </a:xfrm>
          <a:prstGeom prst="roundRect">
            <a:avLst>
              <a:gd name="adj" fmla="val 39698"/>
            </a:avLst>
          </a:prstGeom>
          <a:solidFill>
            <a:srgbClr val="EFF6FF"/>
          </a:solidFill>
          <a:ln/>
        </p:spPr>
      </p:sp>
      <p:sp>
        <p:nvSpPr>
          <p:cNvPr id="64" name="Text 61"/>
          <p:cNvSpPr txBox="1"/>
          <p:nvPr/>
        </p:nvSpPr>
        <p:spPr>
          <a:xfrm>
            <a:off x="342900" y="6462979"/>
            <a:ext cx="9111082"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关键洞察: 智能产品需要完整的技术栈支持，而非单一模型。选择合适的基础设施组合是产品差异化的关键变量之一，它决定了产品能力边界与性能表现。</a:t>
            </a: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875" r="1875" t="0" b="0"/>
          <a:stretch/>
        </p:blipFill>
        <p:spPr>
          <a:xfrm>
            <a:off x="0" y="0"/>
            <a:ext cx="12191695" cy="7125005"/>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228600" y="323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趋势分析</a:t>
            </a:r>
            <a:endParaRPr lang="en-US" sz="1200" dirty="0"/>
          </a:p>
        </p:txBody>
      </p:sp>
      <p:sp>
        <p:nvSpPr>
          <p:cNvPr id="5" name="Text 2"/>
          <p:cNvSpPr txBox="1"/>
          <p:nvPr/>
        </p:nvSpPr>
        <p:spPr>
          <a:xfrm>
            <a:off x="228600" y="562356"/>
            <a:ext cx="31437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新目标用户，新设备和新场景</a:t>
            </a:r>
            <a:endParaRPr lang="en-US" sz="1800" dirty="0"/>
          </a:p>
        </p:txBody>
      </p:sp>
      <p:sp>
        <p:nvSpPr>
          <p:cNvPr id="6" name="Text 3"/>
          <p:cNvSpPr txBox="1"/>
          <p:nvPr/>
        </p:nvSpPr>
        <p:spPr>
          <a:xfrm>
            <a:off x="228600" y="875995"/>
            <a:ext cx="29910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AI时代的三大变化趋势与典型案例</a:t>
            </a:r>
            <a:endParaRPr lang="en-US" sz="1200" dirty="0"/>
          </a:p>
        </p:txBody>
      </p:sp>
      <p:sp>
        <p:nvSpPr>
          <p:cNvPr id="7" name="Shape 4"/>
          <p:cNvSpPr/>
          <p:nvPr/>
        </p:nvSpPr>
        <p:spPr>
          <a:xfrm>
            <a:off x="10008108" y="304495"/>
            <a:ext cx="1962302" cy="267005"/>
          </a:xfrm>
          <a:prstGeom prst="roundRect">
            <a:avLst>
              <a:gd name="adj" fmla="val 97847"/>
            </a:avLst>
          </a:prstGeom>
          <a:solidFill>
            <a:srgbClr val="DBEAFE"/>
          </a:solidFill>
          <a:ln/>
        </p:spPr>
      </p:sp>
      <p:sp>
        <p:nvSpPr>
          <p:cNvPr id="8" name="Text 5"/>
          <p:cNvSpPr txBox="1"/>
          <p:nvPr/>
        </p:nvSpPr>
        <p:spPr>
          <a:xfrm>
            <a:off x="10122408" y="352044"/>
            <a:ext cx="1834286"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第一部分 Agentic时代新变量</a:t>
            </a:r>
            <a:endParaRPr lang="en-US" sz="1000" dirty="0"/>
          </a:p>
        </p:txBody>
      </p:sp>
      <p:sp>
        <p:nvSpPr>
          <p:cNvPr id="9" name="Shape 6"/>
          <p:cNvSpPr/>
          <p:nvPr/>
        </p:nvSpPr>
        <p:spPr>
          <a:xfrm>
            <a:off x="228600" y="1200607"/>
            <a:ext cx="11734495" cy="1466698"/>
          </a:xfrm>
          <a:prstGeom prst="roundRect">
            <a:avLst>
              <a:gd name="adj" fmla="val 3239"/>
            </a:avLst>
          </a:prstGeom>
          <a:solidFill>
            <a:srgbClr val="F9FAFB"/>
          </a:solidFill>
          <a:ln w="12700">
            <a:solidFill>
              <a:srgbClr val="E5E7EB"/>
            </a:solidFill>
            <a:prstDash val="solid"/>
          </a:ln>
        </p:spPr>
      </p:sp>
      <p:sp>
        <p:nvSpPr>
          <p:cNvPr id="10" name="Shape 7"/>
          <p:cNvSpPr/>
          <p:nvPr/>
        </p:nvSpPr>
        <p:spPr>
          <a:xfrm>
            <a:off x="352044" y="1324051"/>
            <a:ext cx="304495" cy="304495"/>
          </a:xfrm>
          <a:prstGeom prst="ellipse">
            <a:avLst/>
          </a:prstGeom>
          <a:solidFill>
            <a:srgbClr val="EBF0FF"/>
          </a:solidFill>
          <a:ln/>
        </p:spPr>
      </p:sp>
      <p:pic>
        <p:nvPicPr>
          <p:cNvPr id="11" name="Image 1" descr="preencoded.png">    </p:cNvPr>
          <p:cNvPicPr>
            <a:picLocks noChangeAspect="1"/>
          </p:cNvPicPr>
          <p:nvPr/>
        </p:nvPicPr>
        <p:blipFill>
          <a:blip r:embed="rId2"/>
          <a:srcRect l="0" r="0" t="-43" b="-43"/>
          <a:stretch/>
        </p:blipFill>
        <p:spPr>
          <a:xfrm>
            <a:off x="437998" y="1399946"/>
            <a:ext cx="133502" cy="152705"/>
          </a:xfrm>
          <a:prstGeom prst="rect">
            <a:avLst/>
          </a:prstGeom>
        </p:spPr>
      </p:pic>
      <p:sp>
        <p:nvSpPr>
          <p:cNvPr id="12" name="Shape 8"/>
          <p:cNvSpPr/>
          <p:nvPr/>
        </p:nvSpPr>
        <p:spPr>
          <a:xfrm>
            <a:off x="228600" y="2781605"/>
            <a:ext cx="11734495" cy="2152498"/>
          </a:xfrm>
          <a:prstGeom prst="roundRect">
            <a:avLst>
              <a:gd name="adj" fmla="val 1504"/>
            </a:avLst>
          </a:prstGeom>
          <a:solidFill>
            <a:srgbClr val="F9FAFB"/>
          </a:solidFill>
          <a:ln w="12700">
            <a:solidFill>
              <a:srgbClr val="E5E7EB"/>
            </a:solidFill>
            <a:prstDash val="solid"/>
          </a:ln>
        </p:spPr>
      </p:sp>
      <p:sp>
        <p:nvSpPr>
          <p:cNvPr id="13" name="Shape 9"/>
          <p:cNvSpPr/>
          <p:nvPr/>
        </p:nvSpPr>
        <p:spPr>
          <a:xfrm>
            <a:off x="352044" y="2905049"/>
            <a:ext cx="304495" cy="304495"/>
          </a:xfrm>
          <a:prstGeom prst="ellipse">
            <a:avLst/>
          </a:prstGeom>
          <a:solidFill>
            <a:srgbClr val="EBF0FF"/>
          </a:solidFill>
          <a:ln/>
        </p:spPr>
      </p:sp>
      <p:sp>
        <p:nvSpPr>
          <p:cNvPr id="14" name="Text 10"/>
          <p:cNvSpPr txBox="1"/>
          <p:nvPr/>
        </p:nvSpPr>
        <p:spPr>
          <a:xfrm>
            <a:off x="733349" y="1371600"/>
            <a:ext cx="25292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新目标用户：数字工人、智能体</a:t>
            </a:r>
            <a:endParaRPr lang="en-US" sz="1300" dirty="0"/>
          </a:p>
        </p:txBody>
      </p:sp>
      <p:sp>
        <p:nvSpPr>
          <p:cNvPr id="15" name="Text 11"/>
          <p:cNvSpPr txBox="1"/>
          <p:nvPr/>
        </p:nvSpPr>
        <p:spPr>
          <a:xfrm>
            <a:off x="733349" y="2952598"/>
            <a:ext cx="2710282"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新硬件：AI玩具、AI眼镜、AI助手</a:t>
            </a:r>
            <a:endParaRPr lang="en-US" sz="1300" dirty="0"/>
          </a:p>
        </p:txBody>
      </p:sp>
      <p:sp>
        <p:nvSpPr>
          <p:cNvPr id="16" name="Text 12"/>
          <p:cNvSpPr txBox="1"/>
          <p:nvPr/>
        </p:nvSpPr>
        <p:spPr>
          <a:xfrm>
            <a:off x="352044" y="1676095"/>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AI时代的新型工作者与自主智能体系统，重新定义生产力关系</a:t>
            </a:r>
            <a:endParaRPr lang="en-US" sz="1000" dirty="0"/>
          </a:p>
        </p:txBody>
      </p:sp>
      <p:sp>
        <p:nvSpPr>
          <p:cNvPr id="17" name="Text 13"/>
          <p:cNvSpPr txBox="1"/>
          <p:nvPr/>
        </p:nvSpPr>
        <p:spPr>
          <a:xfrm>
            <a:off x="352044" y="3258007"/>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智能设备重构人机交互方式，为AI应用提供全新物理载体</a:t>
            </a:r>
            <a:endParaRPr lang="en-US" sz="1000" dirty="0"/>
          </a:p>
        </p:txBody>
      </p:sp>
      <p:sp>
        <p:nvSpPr>
          <p:cNvPr id="18" name="Text 14"/>
          <p:cNvSpPr txBox="1"/>
          <p:nvPr/>
        </p:nvSpPr>
        <p:spPr>
          <a:xfrm>
            <a:off x="352044" y="1904695"/>
            <a:ext cx="6620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MuleRun</a:t>
            </a:r>
            <a:endParaRPr lang="en-US" sz="1000" dirty="0"/>
          </a:p>
        </p:txBody>
      </p:sp>
      <p:sp>
        <p:nvSpPr>
          <p:cNvPr id="19" name="Text 15"/>
          <p:cNvSpPr txBox="1"/>
          <p:nvPr/>
        </p:nvSpPr>
        <p:spPr>
          <a:xfrm>
            <a:off x="6133795" y="1904695"/>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Macroscope</a:t>
            </a:r>
            <a:endParaRPr lang="en-US" sz="1000" dirty="0"/>
          </a:p>
        </p:txBody>
      </p:sp>
      <p:sp>
        <p:nvSpPr>
          <p:cNvPr id="20" name="Shape 16"/>
          <p:cNvSpPr/>
          <p:nvPr/>
        </p:nvSpPr>
        <p:spPr>
          <a:xfrm>
            <a:off x="352044" y="2104949"/>
            <a:ext cx="1152144" cy="247802"/>
          </a:xfrm>
          <a:prstGeom prst="roundRect">
            <a:avLst>
              <a:gd name="adj" fmla="val 85155"/>
            </a:avLst>
          </a:prstGeom>
          <a:solidFill>
            <a:srgbClr val="F3F4F6"/>
          </a:solidFill>
          <a:ln/>
        </p:spPr>
      </p:sp>
      <p:sp>
        <p:nvSpPr>
          <p:cNvPr id="21" name="Shape 17"/>
          <p:cNvSpPr/>
          <p:nvPr/>
        </p:nvSpPr>
        <p:spPr>
          <a:xfrm>
            <a:off x="6133795" y="2104949"/>
            <a:ext cx="1152144" cy="247802"/>
          </a:xfrm>
          <a:prstGeom prst="roundRect">
            <a:avLst>
              <a:gd name="adj" fmla="val 85155"/>
            </a:avLst>
          </a:prstGeom>
          <a:solidFill>
            <a:srgbClr val="F3F4F6"/>
          </a:solidFill>
          <a:ln/>
        </p:spPr>
      </p:sp>
      <p:sp>
        <p:nvSpPr>
          <p:cNvPr id="22" name="Shape 18"/>
          <p:cNvSpPr/>
          <p:nvPr/>
        </p:nvSpPr>
        <p:spPr>
          <a:xfrm>
            <a:off x="428854" y="2159813"/>
            <a:ext cx="152705" cy="152705"/>
          </a:xfrm>
          <a:prstGeom prst="ellipse">
            <a:avLst/>
          </a:prstGeom>
          <a:solidFill>
            <a:srgbClr val="EBF0FF"/>
          </a:solidFill>
          <a:ln/>
        </p:spPr>
      </p:sp>
      <p:pic>
        <p:nvPicPr>
          <p:cNvPr id="23" name="Image 2" descr="preencoded.png">    </p:cNvPr>
          <p:cNvPicPr>
            <a:picLocks noChangeAspect="1"/>
          </p:cNvPicPr>
          <p:nvPr/>
        </p:nvPicPr>
        <p:blipFill>
          <a:blip r:embed="rId3"/>
          <a:srcRect l="0" r="0" t="-1087" b="-1087"/>
          <a:stretch/>
        </p:blipFill>
        <p:spPr>
          <a:xfrm>
            <a:off x="452628" y="2189074"/>
            <a:ext cx="105156" cy="85954"/>
          </a:xfrm>
          <a:prstGeom prst="rect">
            <a:avLst/>
          </a:prstGeom>
        </p:spPr>
      </p:pic>
      <p:sp>
        <p:nvSpPr>
          <p:cNvPr id="24" name="Shape 19"/>
          <p:cNvSpPr/>
          <p:nvPr/>
        </p:nvSpPr>
        <p:spPr>
          <a:xfrm>
            <a:off x="6210605" y="2159813"/>
            <a:ext cx="152705" cy="152705"/>
          </a:xfrm>
          <a:prstGeom prst="ellipse">
            <a:avLst/>
          </a:prstGeom>
          <a:solidFill>
            <a:srgbClr val="EBF0FF"/>
          </a:solidFill>
          <a:ln/>
        </p:spPr>
      </p:sp>
      <p:sp>
        <p:nvSpPr>
          <p:cNvPr id="25" name="Text 20"/>
          <p:cNvSpPr txBox="1"/>
          <p:nvPr/>
        </p:nvSpPr>
        <p:spPr>
          <a:xfrm>
            <a:off x="619049" y="2152498"/>
            <a:ext cx="8961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智能体市场平台</a:t>
            </a:r>
            <a:endParaRPr lang="en-US" sz="900" dirty="0"/>
          </a:p>
        </p:txBody>
      </p:sp>
      <p:sp>
        <p:nvSpPr>
          <p:cNvPr id="26" name="Text 21"/>
          <p:cNvSpPr txBox="1"/>
          <p:nvPr/>
        </p:nvSpPr>
        <p:spPr>
          <a:xfrm>
            <a:off x="6400800" y="2152498"/>
            <a:ext cx="8961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智能体管理系统</a:t>
            </a:r>
            <a:endParaRPr lang="en-US" sz="900" dirty="0"/>
          </a:p>
        </p:txBody>
      </p:sp>
      <p:sp>
        <p:nvSpPr>
          <p:cNvPr id="27" name="Text 22"/>
          <p:cNvSpPr txBox="1"/>
          <p:nvPr/>
        </p:nvSpPr>
        <p:spPr>
          <a:xfrm>
            <a:off x="352044" y="2391156"/>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允许开发者构建、发布和销售智能体，形成完整市场生态</a:t>
            </a:r>
            <a:endParaRPr lang="en-US" sz="900" dirty="0"/>
          </a:p>
        </p:txBody>
      </p:sp>
      <p:pic>
        <p:nvPicPr>
          <p:cNvPr id="28" name="Image 3" descr="preencoded.png">    </p:cNvPr>
          <p:cNvPicPr>
            <a:picLocks noChangeAspect="1"/>
          </p:cNvPicPr>
          <p:nvPr/>
        </p:nvPicPr>
        <p:blipFill>
          <a:blip r:embed="rId4"/>
          <a:srcRect l="0" r="0" t="0" b="0"/>
          <a:stretch/>
        </p:blipFill>
        <p:spPr>
          <a:xfrm>
            <a:off x="6243523" y="2189074"/>
            <a:ext cx="85954" cy="85954"/>
          </a:xfrm>
          <a:prstGeom prst="rect">
            <a:avLst/>
          </a:prstGeom>
        </p:spPr>
      </p:pic>
      <p:sp>
        <p:nvSpPr>
          <p:cNvPr id="29" name="Text 23"/>
          <p:cNvSpPr txBox="1"/>
          <p:nvPr/>
        </p:nvSpPr>
        <p:spPr>
          <a:xfrm>
            <a:off x="6133795" y="2391156"/>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专注于开发团队的智能体监控、优化与协作管理平台</a:t>
            </a:r>
            <a:endParaRPr lang="en-US" sz="900" dirty="0"/>
          </a:p>
        </p:txBody>
      </p:sp>
      <p:pic>
        <p:nvPicPr>
          <p:cNvPr id="30" name="Image 4" descr="preencoded.png">    </p:cNvPr>
          <p:cNvPicPr>
            <a:picLocks noChangeAspect="1"/>
          </p:cNvPicPr>
          <p:nvPr/>
        </p:nvPicPr>
        <p:blipFill>
          <a:blip r:embed="rId5"/>
          <a:srcRect l="0" r="0" t="0" b="0"/>
          <a:stretch/>
        </p:blipFill>
        <p:spPr>
          <a:xfrm>
            <a:off x="428854" y="2980944"/>
            <a:ext cx="152705" cy="152705"/>
          </a:xfrm>
          <a:prstGeom prst="rect">
            <a:avLst/>
          </a:prstGeom>
        </p:spPr>
      </p:pic>
      <p:sp>
        <p:nvSpPr>
          <p:cNvPr id="31" name="Text 24"/>
          <p:cNvSpPr txBox="1"/>
          <p:nvPr/>
        </p:nvSpPr>
        <p:spPr>
          <a:xfrm>
            <a:off x="352044" y="3486607"/>
            <a:ext cx="5385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Fuzoro</a:t>
            </a:r>
            <a:endParaRPr lang="en-US" sz="1000" dirty="0"/>
          </a:p>
        </p:txBody>
      </p:sp>
      <p:sp>
        <p:nvSpPr>
          <p:cNvPr id="32" name="Text 25"/>
          <p:cNvSpPr txBox="1"/>
          <p:nvPr/>
        </p:nvSpPr>
        <p:spPr>
          <a:xfrm>
            <a:off x="352044" y="4172407"/>
            <a:ext cx="9957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Meta Ray-Ban</a:t>
            </a:r>
            <a:endParaRPr lang="en-US" sz="1000" dirty="0"/>
          </a:p>
        </p:txBody>
      </p:sp>
      <p:sp>
        <p:nvSpPr>
          <p:cNvPr id="33" name="Shape 26"/>
          <p:cNvSpPr/>
          <p:nvPr/>
        </p:nvSpPr>
        <p:spPr>
          <a:xfrm>
            <a:off x="352044" y="3685946"/>
            <a:ext cx="952805" cy="247802"/>
          </a:xfrm>
          <a:prstGeom prst="roundRect">
            <a:avLst>
              <a:gd name="adj" fmla="val 85155"/>
            </a:avLst>
          </a:prstGeom>
          <a:solidFill>
            <a:srgbClr val="F3F4F6"/>
          </a:solidFill>
          <a:ln/>
        </p:spPr>
      </p:sp>
      <p:sp>
        <p:nvSpPr>
          <p:cNvPr id="34" name="Shape 27"/>
          <p:cNvSpPr/>
          <p:nvPr/>
        </p:nvSpPr>
        <p:spPr>
          <a:xfrm>
            <a:off x="352044" y="4371746"/>
            <a:ext cx="685800" cy="247802"/>
          </a:xfrm>
          <a:prstGeom prst="roundRect">
            <a:avLst>
              <a:gd name="adj" fmla="val 85155"/>
            </a:avLst>
          </a:prstGeom>
          <a:solidFill>
            <a:srgbClr val="F3F4F6"/>
          </a:solidFill>
          <a:ln/>
        </p:spPr>
      </p:sp>
      <p:sp>
        <p:nvSpPr>
          <p:cNvPr id="35" name="Shape 28"/>
          <p:cNvSpPr/>
          <p:nvPr/>
        </p:nvSpPr>
        <p:spPr>
          <a:xfrm>
            <a:off x="428854" y="3740810"/>
            <a:ext cx="152705" cy="152705"/>
          </a:xfrm>
          <a:prstGeom prst="ellipse">
            <a:avLst/>
          </a:prstGeom>
          <a:solidFill>
            <a:srgbClr val="EBF0FF"/>
          </a:solidFill>
          <a:ln/>
        </p:spPr>
      </p:sp>
      <p:pic>
        <p:nvPicPr>
          <p:cNvPr id="36" name="Image 5" descr="preencoded.png">    </p:cNvPr>
          <p:cNvPicPr>
            <a:picLocks noChangeAspect="1"/>
          </p:cNvPicPr>
          <p:nvPr/>
        </p:nvPicPr>
        <p:blipFill>
          <a:blip r:embed="rId6"/>
          <a:srcRect l="0" r="0" t="0" b="0"/>
          <a:stretch/>
        </p:blipFill>
        <p:spPr>
          <a:xfrm>
            <a:off x="461772" y="3770071"/>
            <a:ext cx="85954" cy="85954"/>
          </a:xfrm>
          <a:prstGeom prst="rect">
            <a:avLst/>
          </a:prstGeom>
        </p:spPr>
      </p:pic>
      <p:sp>
        <p:nvSpPr>
          <p:cNvPr id="37" name="Shape 29"/>
          <p:cNvSpPr/>
          <p:nvPr/>
        </p:nvSpPr>
        <p:spPr>
          <a:xfrm>
            <a:off x="428854" y="4426610"/>
            <a:ext cx="152705" cy="152705"/>
          </a:xfrm>
          <a:prstGeom prst="ellipse">
            <a:avLst/>
          </a:prstGeom>
          <a:solidFill>
            <a:srgbClr val="EBF0FF"/>
          </a:solidFill>
          <a:ln/>
        </p:spPr>
      </p:sp>
      <p:sp>
        <p:nvSpPr>
          <p:cNvPr id="38" name="Text 30"/>
          <p:cNvSpPr txBox="1"/>
          <p:nvPr/>
        </p:nvSpPr>
        <p:spPr>
          <a:xfrm>
            <a:off x="619049" y="3733495"/>
            <a:ext cx="6958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AI玩具/伴侣</a:t>
            </a:r>
            <a:endParaRPr lang="en-US" sz="900" dirty="0"/>
          </a:p>
        </p:txBody>
      </p:sp>
      <p:sp>
        <p:nvSpPr>
          <p:cNvPr id="39" name="Text 31"/>
          <p:cNvSpPr txBox="1"/>
          <p:nvPr/>
        </p:nvSpPr>
        <p:spPr>
          <a:xfrm>
            <a:off x="352044" y="3972154"/>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具备情感交互能力的智能伴侣，满足陪伴与情感需求</a:t>
            </a:r>
            <a:endParaRPr lang="en-US" sz="900" dirty="0"/>
          </a:p>
        </p:txBody>
      </p:sp>
      <p:pic>
        <p:nvPicPr>
          <p:cNvPr id="40" name="Image 6" descr="preencoded.png">    </p:cNvPr>
          <p:cNvPicPr>
            <a:picLocks noChangeAspect="1"/>
          </p:cNvPicPr>
          <p:nvPr/>
        </p:nvPicPr>
        <p:blipFill>
          <a:blip r:embed="rId7"/>
          <a:srcRect l="0" r="0" t="-842" b="-842"/>
          <a:stretch/>
        </p:blipFill>
        <p:spPr>
          <a:xfrm>
            <a:off x="457200" y="4455871"/>
            <a:ext cx="95098" cy="85954"/>
          </a:xfrm>
          <a:prstGeom prst="rect">
            <a:avLst/>
          </a:prstGeom>
        </p:spPr>
      </p:pic>
      <p:sp>
        <p:nvSpPr>
          <p:cNvPr id="41" name="Shape 32"/>
          <p:cNvSpPr/>
          <p:nvPr/>
        </p:nvSpPr>
        <p:spPr>
          <a:xfrm>
            <a:off x="228600" y="5048402"/>
            <a:ext cx="11734495" cy="1466698"/>
          </a:xfrm>
          <a:prstGeom prst="roundRect">
            <a:avLst>
              <a:gd name="adj" fmla="val 3239"/>
            </a:avLst>
          </a:prstGeom>
          <a:solidFill>
            <a:srgbClr val="F9FAFB"/>
          </a:solidFill>
          <a:ln w="12700">
            <a:solidFill>
              <a:srgbClr val="E5E7EB"/>
            </a:solidFill>
            <a:prstDash val="solid"/>
          </a:ln>
        </p:spPr>
      </p:sp>
      <p:sp>
        <p:nvSpPr>
          <p:cNvPr id="42" name="Shape 33"/>
          <p:cNvSpPr/>
          <p:nvPr/>
        </p:nvSpPr>
        <p:spPr>
          <a:xfrm>
            <a:off x="352044" y="5171846"/>
            <a:ext cx="304495" cy="304495"/>
          </a:xfrm>
          <a:prstGeom prst="ellipse">
            <a:avLst/>
          </a:prstGeom>
          <a:solidFill>
            <a:srgbClr val="EBF0FF"/>
          </a:solidFill>
          <a:ln/>
        </p:spPr>
      </p:sp>
      <p:sp>
        <p:nvSpPr>
          <p:cNvPr id="43" name="Text 34"/>
          <p:cNvSpPr txBox="1"/>
          <p:nvPr/>
        </p:nvSpPr>
        <p:spPr>
          <a:xfrm>
            <a:off x="733349" y="5219395"/>
            <a:ext cx="23582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新场景：专业水平工具平民化</a:t>
            </a:r>
            <a:endParaRPr lang="en-US" sz="1300" dirty="0"/>
          </a:p>
        </p:txBody>
      </p:sp>
      <p:sp>
        <p:nvSpPr>
          <p:cNvPr id="44" name="Text 35"/>
          <p:cNvSpPr txBox="1"/>
          <p:nvPr/>
        </p:nvSpPr>
        <p:spPr>
          <a:xfrm>
            <a:off x="352044" y="5524805"/>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AI降低专业工具使用门槛，使人人都能完成原本需要专业技能的工作</a:t>
            </a:r>
            <a:endParaRPr lang="en-US" sz="1000" dirty="0"/>
          </a:p>
        </p:txBody>
      </p:sp>
      <p:sp>
        <p:nvSpPr>
          <p:cNvPr id="45" name="Text 36"/>
          <p:cNvSpPr txBox="1"/>
          <p:nvPr/>
        </p:nvSpPr>
        <p:spPr>
          <a:xfrm>
            <a:off x="6133795" y="3486607"/>
            <a:ext cx="5385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Plaude</a:t>
            </a:r>
            <a:endParaRPr lang="en-US" sz="1000" dirty="0"/>
          </a:p>
        </p:txBody>
      </p:sp>
      <p:sp>
        <p:nvSpPr>
          <p:cNvPr id="46" name="Text 37"/>
          <p:cNvSpPr txBox="1"/>
          <p:nvPr/>
        </p:nvSpPr>
        <p:spPr>
          <a:xfrm>
            <a:off x="6133795" y="4172407"/>
            <a:ext cx="452628"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Looki</a:t>
            </a:r>
            <a:endParaRPr lang="en-US" sz="1000" dirty="0"/>
          </a:p>
        </p:txBody>
      </p:sp>
      <p:sp>
        <p:nvSpPr>
          <p:cNvPr id="47" name="Shape 38"/>
          <p:cNvSpPr/>
          <p:nvPr/>
        </p:nvSpPr>
        <p:spPr>
          <a:xfrm>
            <a:off x="6133795" y="3685946"/>
            <a:ext cx="1037844" cy="247802"/>
          </a:xfrm>
          <a:prstGeom prst="roundRect">
            <a:avLst>
              <a:gd name="adj" fmla="val 85155"/>
            </a:avLst>
          </a:prstGeom>
          <a:solidFill>
            <a:srgbClr val="F3F4F6"/>
          </a:solidFill>
          <a:ln/>
        </p:spPr>
      </p:sp>
      <p:sp>
        <p:nvSpPr>
          <p:cNvPr id="48" name="Shape 39"/>
          <p:cNvSpPr/>
          <p:nvPr/>
        </p:nvSpPr>
        <p:spPr>
          <a:xfrm>
            <a:off x="6133795" y="4371746"/>
            <a:ext cx="1037844" cy="247802"/>
          </a:xfrm>
          <a:prstGeom prst="roundRect">
            <a:avLst>
              <a:gd name="adj" fmla="val 85155"/>
            </a:avLst>
          </a:prstGeom>
          <a:solidFill>
            <a:srgbClr val="F3F4F6"/>
          </a:solidFill>
          <a:ln/>
        </p:spPr>
      </p:sp>
      <p:sp>
        <p:nvSpPr>
          <p:cNvPr id="49" name="Shape 40"/>
          <p:cNvSpPr/>
          <p:nvPr/>
        </p:nvSpPr>
        <p:spPr>
          <a:xfrm>
            <a:off x="6210605" y="3740810"/>
            <a:ext cx="152705" cy="152705"/>
          </a:xfrm>
          <a:prstGeom prst="ellipse">
            <a:avLst/>
          </a:prstGeom>
          <a:solidFill>
            <a:srgbClr val="EBF0FF"/>
          </a:solidFill>
          <a:ln/>
        </p:spPr>
      </p:sp>
      <p:sp>
        <p:nvSpPr>
          <p:cNvPr id="50" name="Shape 41"/>
          <p:cNvSpPr/>
          <p:nvPr/>
        </p:nvSpPr>
        <p:spPr>
          <a:xfrm>
            <a:off x="6210605" y="4426610"/>
            <a:ext cx="152705" cy="152705"/>
          </a:xfrm>
          <a:prstGeom prst="ellipse">
            <a:avLst/>
          </a:prstGeom>
          <a:solidFill>
            <a:srgbClr val="EBF0FF"/>
          </a:solidFill>
          <a:ln/>
        </p:spPr>
      </p:sp>
      <p:sp>
        <p:nvSpPr>
          <p:cNvPr id="51" name="Text 42"/>
          <p:cNvSpPr txBox="1"/>
          <p:nvPr/>
        </p:nvSpPr>
        <p:spPr>
          <a:xfrm>
            <a:off x="619049" y="4419295"/>
            <a:ext cx="4288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AI眼镜</a:t>
            </a:r>
            <a:endParaRPr lang="en-US" sz="900" dirty="0"/>
          </a:p>
        </p:txBody>
      </p:sp>
      <p:sp>
        <p:nvSpPr>
          <p:cNvPr id="52" name="Text 43"/>
          <p:cNvSpPr txBox="1"/>
          <p:nvPr/>
        </p:nvSpPr>
        <p:spPr>
          <a:xfrm>
            <a:off x="6400800" y="3733495"/>
            <a:ext cx="781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办公效率助手</a:t>
            </a:r>
            <a:endParaRPr lang="en-US" sz="900" dirty="0"/>
          </a:p>
        </p:txBody>
      </p:sp>
      <p:sp>
        <p:nvSpPr>
          <p:cNvPr id="53" name="Text 44"/>
          <p:cNvSpPr txBox="1"/>
          <p:nvPr/>
        </p:nvSpPr>
        <p:spPr>
          <a:xfrm>
            <a:off x="352044" y="4657954"/>
            <a:ext cx="2829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集成视觉AI的智能眼镜，提供实时环境理解与增强现实</a:t>
            </a:r>
            <a:endParaRPr lang="en-US" sz="900" dirty="0"/>
          </a:p>
        </p:txBody>
      </p:sp>
      <p:pic>
        <p:nvPicPr>
          <p:cNvPr id="54" name="Image 7" descr="preencoded.png">    </p:cNvPr>
          <p:cNvPicPr>
            <a:picLocks noChangeAspect="1"/>
          </p:cNvPicPr>
          <p:nvPr/>
        </p:nvPicPr>
        <p:blipFill>
          <a:blip r:embed="rId8"/>
          <a:srcRect l="0" r="0" t="0" b="0"/>
          <a:stretch/>
        </p:blipFill>
        <p:spPr>
          <a:xfrm>
            <a:off x="6243523" y="3770071"/>
            <a:ext cx="85954" cy="85954"/>
          </a:xfrm>
          <a:prstGeom prst="rect">
            <a:avLst/>
          </a:prstGeom>
        </p:spPr>
      </p:pic>
      <p:sp>
        <p:nvSpPr>
          <p:cNvPr id="55" name="Text 45"/>
          <p:cNvSpPr txBox="1"/>
          <p:nvPr/>
        </p:nvSpPr>
        <p:spPr>
          <a:xfrm>
            <a:off x="6400800" y="4419295"/>
            <a:ext cx="781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个人记忆助手</a:t>
            </a:r>
            <a:endParaRPr lang="en-US" sz="900" dirty="0"/>
          </a:p>
        </p:txBody>
      </p:sp>
      <p:sp>
        <p:nvSpPr>
          <p:cNvPr id="56" name="Text 46"/>
          <p:cNvSpPr txBox="1"/>
          <p:nvPr/>
        </p:nvSpPr>
        <p:spPr>
          <a:xfrm>
            <a:off x="6133795" y="3972154"/>
            <a:ext cx="26005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AI驱动的工作场景智能助手，优化办公流程与效率</a:t>
            </a:r>
            <a:endParaRPr lang="en-US" sz="900" dirty="0"/>
          </a:p>
        </p:txBody>
      </p:sp>
      <p:pic>
        <p:nvPicPr>
          <p:cNvPr id="57" name="Image 8" descr="preencoded.png">    </p:cNvPr>
          <p:cNvPicPr>
            <a:picLocks noChangeAspect="1"/>
          </p:cNvPicPr>
          <p:nvPr/>
        </p:nvPicPr>
        <p:blipFill>
          <a:blip r:embed="rId9"/>
          <a:srcRect l="0" r="0" t="-842" b="-842"/>
          <a:stretch/>
        </p:blipFill>
        <p:spPr>
          <a:xfrm>
            <a:off x="6238951" y="4455871"/>
            <a:ext cx="95098" cy="85954"/>
          </a:xfrm>
          <a:prstGeom prst="rect">
            <a:avLst/>
          </a:prstGeom>
        </p:spPr>
      </p:pic>
      <p:sp>
        <p:nvSpPr>
          <p:cNvPr id="58" name="Text 47"/>
          <p:cNvSpPr txBox="1"/>
          <p:nvPr/>
        </p:nvSpPr>
        <p:spPr>
          <a:xfrm>
            <a:off x="6133795" y="4657954"/>
            <a:ext cx="2829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可穿戴设备与AI结合，记录并管理个人记忆与知识体系</a:t>
            </a:r>
            <a:endParaRPr lang="en-US" sz="900" dirty="0"/>
          </a:p>
        </p:txBody>
      </p:sp>
      <p:pic>
        <p:nvPicPr>
          <p:cNvPr id="59" name="Image 9" descr="preencoded.png">    </p:cNvPr>
          <p:cNvPicPr>
            <a:picLocks noChangeAspect="1"/>
          </p:cNvPicPr>
          <p:nvPr/>
        </p:nvPicPr>
        <p:blipFill>
          <a:blip r:embed="rId10"/>
          <a:srcRect l="-33" r="-33" t="0" b="0"/>
          <a:stretch/>
        </p:blipFill>
        <p:spPr>
          <a:xfrm>
            <a:off x="418795" y="5248656"/>
            <a:ext cx="171907" cy="152705"/>
          </a:xfrm>
          <a:prstGeom prst="rect">
            <a:avLst/>
          </a:prstGeom>
        </p:spPr>
      </p:pic>
      <p:sp>
        <p:nvSpPr>
          <p:cNvPr id="60" name="Text 48"/>
          <p:cNvSpPr txBox="1"/>
          <p:nvPr/>
        </p:nvSpPr>
        <p:spPr>
          <a:xfrm>
            <a:off x="352044" y="5753405"/>
            <a:ext cx="6053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Lovable</a:t>
            </a:r>
            <a:endParaRPr lang="en-US" sz="1000" dirty="0"/>
          </a:p>
        </p:txBody>
      </p:sp>
      <p:sp>
        <p:nvSpPr>
          <p:cNvPr id="61" name="Shape 49"/>
          <p:cNvSpPr/>
          <p:nvPr/>
        </p:nvSpPr>
        <p:spPr>
          <a:xfrm>
            <a:off x="352044" y="5952744"/>
            <a:ext cx="1037844" cy="247802"/>
          </a:xfrm>
          <a:prstGeom prst="roundRect">
            <a:avLst>
              <a:gd name="adj" fmla="val 85155"/>
            </a:avLst>
          </a:prstGeom>
          <a:solidFill>
            <a:srgbClr val="F3F4F6"/>
          </a:solidFill>
          <a:ln/>
        </p:spPr>
      </p:sp>
      <p:sp>
        <p:nvSpPr>
          <p:cNvPr id="62" name="Shape 50"/>
          <p:cNvSpPr/>
          <p:nvPr/>
        </p:nvSpPr>
        <p:spPr>
          <a:xfrm>
            <a:off x="428854" y="6007608"/>
            <a:ext cx="152705" cy="152705"/>
          </a:xfrm>
          <a:prstGeom prst="ellipse">
            <a:avLst/>
          </a:prstGeom>
          <a:solidFill>
            <a:srgbClr val="EBF0FF"/>
          </a:solidFill>
          <a:ln/>
        </p:spPr>
      </p:sp>
      <p:pic>
        <p:nvPicPr>
          <p:cNvPr id="63" name="Image 10" descr="preencoded.png">    </p:cNvPr>
          <p:cNvPicPr>
            <a:picLocks noChangeAspect="1"/>
          </p:cNvPicPr>
          <p:nvPr/>
        </p:nvPicPr>
        <p:blipFill>
          <a:blip r:embed="rId11"/>
          <a:srcRect l="0" r="0" t="0" b="0"/>
          <a:stretch/>
        </p:blipFill>
        <p:spPr>
          <a:xfrm>
            <a:off x="461772" y="6037783"/>
            <a:ext cx="85954" cy="85954"/>
          </a:xfrm>
          <a:prstGeom prst="rect">
            <a:avLst/>
          </a:prstGeom>
        </p:spPr>
      </p:pic>
      <p:sp>
        <p:nvSpPr>
          <p:cNvPr id="64" name="Text 51"/>
          <p:cNvSpPr txBox="1"/>
          <p:nvPr/>
        </p:nvSpPr>
        <p:spPr>
          <a:xfrm>
            <a:off x="4207154" y="5753405"/>
            <a:ext cx="586130"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Loveart</a:t>
            </a:r>
            <a:endParaRPr lang="en-US" sz="1000" dirty="0"/>
          </a:p>
        </p:txBody>
      </p:sp>
      <p:sp>
        <p:nvSpPr>
          <p:cNvPr id="65" name="Shape 52"/>
          <p:cNvSpPr/>
          <p:nvPr/>
        </p:nvSpPr>
        <p:spPr>
          <a:xfrm>
            <a:off x="4207154" y="5952744"/>
            <a:ext cx="1037844" cy="247802"/>
          </a:xfrm>
          <a:prstGeom prst="roundRect">
            <a:avLst>
              <a:gd name="adj" fmla="val 85155"/>
            </a:avLst>
          </a:prstGeom>
          <a:solidFill>
            <a:srgbClr val="F3F4F6"/>
          </a:solidFill>
          <a:ln/>
        </p:spPr>
      </p:sp>
      <p:sp>
        <p:nvSpPr>
          <p:cNvPr id="66" name="Shape 53"/>
          <p:cNvSpPr/>
          <p:nvPr/>
        </p:nvSpPr>
        <p:spPr>
          <a:xfrm>
            <a:off x="4283050" y="6007608"/>
            <a:ext cx="152705" cy="152705"/>
          </a:xfrm>
          <a:prstGeom prst="ellipse">
            <a:avLst/>
          </a:prstGeom>
          <a:solidFill>
            <a:srgbClr val="EBF0FF"/>
          </a:solidFill>
          <a:ln/>
        </p:spPr>
      </p:sp>
      <p:sp>
        <p:nvSpPr>
          <p:cNvPr id="67" name="Text 54"/>
          <p:cNvSpPr txBox="1"/>
          <p:nvPr/>
        </p:nvSpPr>
        <p:spPr>
          <a:xfrm>
            <a:off x="619049" y="6001207"/>
            <a:ext cx="781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全民网站构建</a:t>
            </a:r>
            <a:endParaRPr lang="en-US" sz="900" dirty="0"/>
          </a:p>
        </p:txBody>
      </p:sp>
      <p:sp>
        <p:nvSpPr>
          <p:cNvPr id="68" name="Text 55"/>
          <p:cNvSpPr txBox="1"/>
          <p:nvPr/>
        </p:nvSpPr>
        <p:spPr>
          <a:xfrm>
            <a:off x="8328355" y="6001207"/>
            <a:ext cx="6574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AI音乐创作</a:t>
            </a:r>
            <a:endParaRPr lang="en-US" sz="900" dirty="0"/>
          </a:p>
        </p:txBody>
      </p:sp>
      <p:sp>
        <p:nvSpPr>
          <p:cNvPr id="69" name="Text 56"/>
          <p:cNvSpPr txBox="1"/>
          <p:nvPr/>
        </p:nvSpPr>
        <p:spPr>
          <a:xfrm>
            <a:off x="352044" y="6238951"/>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无代码智能网站构建平台，使人人都能创建专业水准网站</a:t>
            </a:r>
            <a:endParaRPr lang="en-US" sz="900" dirty="0"/>
          </a:p>
        </p:txBody>
      </p:sp>
      <p:pic>
        <p:nvPicPr>
          <p:cNvPr id="70" name="Image 11" descr="preencoded.png">    </p:cNvPr>
          <p:cNvPicPr>
            <a:picLocks noChangeAspect="1"/>
          </p:cNvPicPr>
          <p:nvPr/>
        </p:nvPicPr>
        <p:blipFill>
          <a:blip r:embed="rId12"/>
          <a:srcRect l="0" r="0" t="0" b="0"/>
          <a:stretch/>
        </p:blipFill>
        <p:spPr>
          <a:xfrm>
            <a:off x="4315968" y="6037783"/>
            <a:ext cx="85954" cy="85954"/>
          </a:xfrm>
          <a:prstGeom prst="rect">
            <a:avLst/>
          </a:prstGeom>
        </p:spPr>
      </p:pic>
      <p:sp>
        <p:nvSpPr>
          <p:cNvPr id="71" name="Text 57"/>
          <p:cNvSpPr txBox="1"/>
          <p:nvPr/>
        </p:nvSpPr>
        <p:spPr>
          <a:xfrm>
            <a:off x="8061350" y="5753405"/>
            <a:ext cx="4334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Suno</a:t>
            </a:r>
            <a:endParaRPr lang="en-US" sz="1000" dirty="0"/>
          </a:p>
        </p:txBody>
      </p:sp>
      <p:sp>
        <p:nvSpPr>
          <p:cNvPr id="72" name="Shape 58"/>
          <p:cNvSpPr/>
          <p:nvPr/>
        </p:nvSpPr>
        <p:spPr>
          <a:xfrm>
            <a:off x="8061350" y="5952744"/>
            <a:ext cx="914400" cy="247802"/>
          </a:xfrm>
          <a:prstGeom prst="roundRect">
            <a:avLst>
              <a:gd name="adj" fmla="val 85155"/>
            </a:avLst>
          </a:prstGeom>
          <a:solidFill>
            <a:srgbClr val="F3F4F6"/>
          </a:solidFill>
          <a:ln/>
        </p:spPr>
      </p:sp>
      <p:sp>
        <p:nvSpPr>
          <p:cNvPr id="73" name="Shape 59"/>
          <p:cNvSpPr/>
          <p:nvPr/>
        </p:nvSpPr>
        <p:spPr>
          <a:xfrm>
            <a:off x="8137246" y="6007608"/>
            <a:ext cx="152705" cy="152705"/>
          </a:xfrm>
          <a:prstGeom prst="ellipse">
            <a:avLst/>
          </a:prstGeom>
          <a:solidFill>
            <a:srgbClr val="EBF0FF"/>
          </a:solidFill>
          <a:ln/>
        </p:spPr>
      </p:sp>
      <p:sp>
        <p:nvSpPr>
          <p:cNvPr id="74" name="Text 60"/>
          <p:cNvSpPr txBox="1"/>
          <p:nvPr/>
        </p:nvSpPr>
        <p:spPr>
          <a:xfrm>
            <a:off x="4473245" y="6001207"/>
            <a:ext cx="781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品牌设计平台</a:t>
            </a:r>
            <a:endParaRPr lang="en-US" sz="900" dirty="0"/>
          </a:p>
        </p:txBody>
      </p:sp>
      <p:sp>
        <p:nvSpPr>
          <p:cNvPr id="75" name="Text 61"/>
          <p:cNvSpPr txBox="1"/>
          <p:nvPr/>
        </p:nvSpPr>
        <p:spPr>
          <a:xfrm>
            <a:off x="4207154" y="6238951"/>
            <a:ext cx="3057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AI驱动的品牌设计工具，使非设计师也能创建专业品牌视觉</a:t>
            </a:r>
            <a:endParaRPr lang="en-US" sz="900" dirty="0"/>
          </a:p>
        </p:txBody>
      </p:sp>
      <p:pic>
        <p:nvPicPr>
          <p:cNvPr id="76" name="Image 12" descr="preencoded.png">    </p:cNvPr>
          <p:cNvPicPr>
            <a:picLocks noChangeAspect="1"/>
          </p:cNvPicPr>
          <p:nvPr/>
        </p:nvPicPr>
        <p:blipFill>
          <a:blip r:embed="rId13"/>
          <a:srcRect l="0" r="0" t="0" b="0"/>
          <a:stretch/>
        </p:blipFill>
        <p:spPr>
          <a:xfrm>
            <a:off x="8171078" y="6037783"/>
            <a:ext cx="85954" cy="85954"/>
          </a:xfrm>
          <a:prstGeom prst="rect">
            <a:avLst/>
          </a:prstGeom>
        </p:spPr>
      </p:pic>
      <p:sp>
        <p:nvSpPr>
          <p:cNvPr id="77" name="Text 62"/>
          <p:cNvSpPr txBox="1"/>
          <p:nvPr/>
        </p:nvSpPr>
        <p:spPr>
          <a:xfrm>
            <a:off x="8061350" y="6238951"/>
            <a:ext cx="2714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人人都能成为音乐人，AI辅助创作专业水准音乐作品</a:t>
            </a:r>
            <a:endParaRPr lang="en-US" sz="900" dirty="0"/>
          </a:p>
        </p:txBody>
      </p:sp>
      <p:sp>
        <p:nvSpPr>
          <p:cNvPr id="78" name="Shape 63"/>
          <p:cNvSpPr/>
          <p:nvPr/>
        </p:nvSpPr>
        <p:spPr>
          <a:xfrm>
            <a:off x="228600" y="6590995"/>
            <a:ext cx="11734495" cy="304495"/>
          </a:xfrm>
          <a:prstGeom prst="roundRect">
            <a:avLst>
              <a:gd name="adj" fmla="val 75075"/>
            </a:avLst>
          </a:prstGeom>
          <a:solidFill>
            <a:srgbClr val="EFF6FF"/>
          </a:solidFill>
          <a:ln/>
        </p:spPr>
      </p:sp>
      <p:pic>
        <p:nvPicPr>
          <p:cNvPr id="79" name="Image 13" descr="preencoded.png">    </p:cNvPr>
          <p:cNvPicPr>
            <a:picLocks noChangeAspect="1"/>
          </p:cNvPicPr>
          <p:nvPr/>
        </p:nvPicPr>
        <p:blipFill>
          <a:blip r:embed="rId14"/>
          <a:srcRect l="-133" r="-133" t="0" b="0"/>
          <a:stretch/>
        </p:blipFill>
        <p:spPr>
          <a:xfrm>
            <a:off x="304495" y="6681521"/>
            <a:ext cx="85954" cy="114300"/>
          </a:xfrm>
          <a:prstGeom prst="rect">
            <a:avLst/>
          </a:prstGeom>
        </p:spPr>
      </p:pic>
      <p:sp>
        <p:nvSpPr>
          <p:cNvPr id="80" name="Text 64"/>
          <p:cNvSpPr txBox="1"/>
          <p:nvPr/>
        </p:nvSpPr>
        <p:spPr>
          <a:xfrm>
            <a:off x="428854" y="6667805"/>
            <a:ext cx="49917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Agentic AI带来的新变量正在重构用户、设备与场景三大维度，创造出全新的产品机会与市场空间</a:t>
            </a:r>
            <a:endParaRPr lang="en-US"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304495" y="38130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市场机会洞察</a:t>
            </a:r>
            <a:endParaRPr lang="en-US" sz="1200" dirty="0"/>
          </a:p>
        </p:txBody>
      </p:sp>
      <p:sp>
        <p:nvSpPr>
          <p:cNvPr id="5" name="Text 2"/>
          <p:cNvSpPr txBox="1"/>
          <p:nvPr/>
        </p:nvSpPr>
        <p:spPr>
          <a:xfrm>
            <a:off x="304495" y="638251"/>
            <a:ext cx="4067251"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智能体企业AI机会：数字工人管理系统</a:t>
            </a:r>
            <a:endParaRPr lang="en-US" sz="1800" dirty="0"/>
          </a:p>
        </p:txBody>
      </p:sp>
      <p:sp>
        <p:nvSpPr>
          <p:cNvPr id="6" name="Text 3"/>
          <p:cNvSpPr txBox="1"/>
          <p:nvPr/>
        </p:nvSpPr>
        <p:spPr>
          <a:xfrm>
            <a:off x="304495" y="990295"/>
            <a:ext cx="4086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类比人力资源管理系统构建智能体数字工人的企业管理生态</a:t>
            </a:r>
            <a:endParaRPr lang="en-US" sz="1200" dirty="0"/>
          </a:p>
        </p:txBody>
      </p:sp>
      <p:sp>
        <p:nvSpPr>
          <p:cNvPr id="7" name="Shape 4"/>
          <p:cNvSpPr/>
          <p:nvPr/>
        </p:nvSpPr>
        <p:spPr>
          <a:xfrm>
            <a:off x="9932213" y="362102"/>
            <a:ext cx="1962302" cy="267005"/>
          </a:xfrm>
          <a:prstGeom prst="roundRect">
            <a:avLst>
              <a:gd name="adj" fmla="val 97847"/>
            </a:avLst>
          </a:prstGeom>
          <a:solidFill>
            <a:srgbClr val="DBEAFE"/>
          </a:solidFill>
          <a:ln/>
        </p:spPr>
      </p:sp>
      <p:sp>
        <p:nvSpPr>
          <p:cNvPr id="8" name="Text 5"/>
          <p:cNvSpPr txBox="1"/>
          <p:nvPr/>
        </p:nvSpPr>
        <p:spPr>
          <a:xfrm>
            <a:off x="10046513" y="409651"/>
            <a:ext cx="1834286"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第一部分 Agentic时代新变量</a:t>
            </a:r>
            <a:endParaRPr lang="en-US" sz="1000" dirty="0"/>
          </a:p>
        </p:txBody>
      </p:sp>
      <p:sp>
        <p:nvSpPr>
          <p:cNvPr id="9" name="Shape 6"/>
          <p:cNvSpPr/>
          <p:nvPr/>
        </p:nvSpPr>
        <p:spPr>
          <a:xfrm>
            <a:off x="304495" y="1352398"/>
            <a:ext cx="11582705" cy="2104949"/>
          </a:xfrm>
          <a:prstGeom prst="roundRect">
            <a:avLst>
              <a:gd name="adj" fmla="val 1573"/>
            </a:avLst>
          </a:prstGeom>
          <a:solidFill>
            <a:srgbClr val="F9FAFB"/>
          </a:solidFill>
          <a:ln w="12700">
            <a:solidFill>
              <a:srgbClr val="E5E7EB"/>
            </a:solidFill>
            <a:prstDash val="solid"/>
          </a:ln>
        </p:spPr>
      </p:sp>
      <p:sp>
        <p:nvSpPr>
          <p:cNvPr id="10" name="Text 7"/>
          <p:cNvSpPr txBox="1"/>
          <p:nvPr/>
        </p:nvSpPr>
        <p:spPr>
          <a:xfrm>
            <a:off x="466344" y="1543507"/>
            <a:ext cx="26435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人力资本管理 vs 智能体资本管理</a:t>
            </a:r>
            <a:endParaRPr lang="en-US" sz="1300" dirty="0"/>
          </a:p>
        </p:txBody>
      </p:sp>
      <p:sp>
        <p:nvSpPr>
          <p:cNvPr id="11" name="Shape 8"/>
          <p:cNvSpPr/>
          <p:nvPr/>
        </p:nvSpPr>
        <p:spPr>
          <a:xfrm>
            <a:off x="485546" y="1857146"/>
            <a:ext cx="714146" cy="437998"/>
          </a:xfrm>
          <a:prstGeom prst="roundRect">
            <a:avLst>
              <a:gd name="adj" fmla="val 18154"/>
            </a:avLst>
          </a:prstGeom>
          <a:solidFill>
            <a:srgbClr val="F0F9FF"/>
          </a:solidFill>
          <a:ln w="12700">
            <a:solidFill>
              <a:srgbClr val="BAE6FD"/>
            </a:solidFill>
            <a:prstDash val="solid"/>
          </a:ln>
        </p:spPr>
      </p:sp>
      <p:pic>
        <p:nvPicPr>
          <p:cNvPr id="12" name="Image 1" descr="preencoded.png">    </p:cNvPr>
          <p:cNvPicPr>
            <a:picLocks noChangeAspect="1"/>
          </p:cNvPicPr>
          <p:nvPr/>
        </p:nvPicPr>
        <p:blipFill>
          <a:blip r:embed="rId2"/>
          <a:srcRect l="0" r="0" t="0" b="0"/>
          <a:stretch/>
        </p:blipFill>
        <p:spPr>
          <a:xfrm>
            <a:off x="790956" y="1923898"/>
            <a:ext cx="105156" cy="105156"/>
          </a:xfrm>
          <a:prstGeom prst="rect">
            <a:avLst/>
          </a:prstGeom>
        </p:spPr>
      </p:pic>
      <p:sp>
        <p:nvSpPr>
          <p:cNvPr id="13" name="Text 9"/>
          <p:cNvSpPr txBox="1"/>
          <p:nvPr/>
        </p:nvSpPr>
        <p:spPr>
          <a:xfrm>
            <a:off x="633679" y="2076602"/>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人力规划</a:t>
            </a:r>
            <a:endParaRPr lang="en-US" sz="800" dirty="0"/>
          </a:p>
        </p:txBody>
      </p:sp>
      <p:pic>
        <p:nvPicPr>
          <p:cNvPr id="14" name="Image 2" descr="preencoded.png">    </p:cNvPr>
          <p:cNvPicPr>
            <a:picLocks noChangeAspect="1"/>
          </p:cNvPicPr>
          <p:nvPr/>
        </p:nvPicPr>
        <p:blipFill>
          <a:blip r:embed="rId3"/>
          <a:srcRect l="0" r="0" t="-180" b="-180"/>
          <a:stretch/>
        </p:blipFill>
        <p:spPr>
          <a:xfrm>
            <a:off x="1218895" y="1997964"/>
            <a:ext cx="95098" cy="152705"/>
          </a:xfrm>
          <a:prstGeom prst="rect">
            <a:avLst/>
          </a:prstGeom>
        </p:spPr>
      </p:pic>
      <p:sp>
        <p:nvSpPr>
          <p:cNvPr id="15" name="Shape 10"/>
          <p:cNvSpPr/>
          <p:nvPr/>
        </p:nvSpPr>
        <p:spPr>
          <a:xfrm>
            <a:off x="1333195" y="1857146"/>
            <a:ext cx="714146" cy="437998"/>
          </a:xfrm>
          <a:prstGeom prst="roundRect">
            <a:avLst>
              <a:gd name="adj" fmla="val 18154"/>
            </a:avLst>
          </a:prstGeom>
          <a:solidFill>
            <a:srgbClr val="F0F9FF"/>
          </a:solidFill>
          <a:ln w="12700">
            <a:solidFill>
              <a:srgbClr val="BAE6FD"/>
            </a:solidFill>
            <a:prstDash val="solid"/>
          </a:ln>
        </p:spPr>
      </p:sp>
      <p:pic>
        <p:nvPicPr>
          <p:cNvPr id="16" name="Image 3" descr="preencoded.png">    </p:cNvPr>
          <p:cNvPicPr>
            <a:picLocks noChangeAspect="1"/>
          </p:cNvPicPr>
          <p:nvPr/>
        </p:nvPicPr>
        <p:blipFill>
          <a:blip r:embed="rId4"/>
          <a:srcRect l="-783" r="-783" t="0" b="0"/>
          <a:stretch/>
        </p:blipFill>
        <p:spPr>
          <a:xfrm>
            <a:off x="1623974" y="1923898"/>
            <a:ext cx="133502" cy="105156"/>
          </a:xfrm>
          <a:prstGeom prst="rect">
            <a:avLst/>
          </a:prstGeom>
        </p:spPr>
      </p:pic>
      <p:sp>
        <p:nvSpPr>
          <p:cNvPr id="17" name="Text 11"/>
          <p:cNvSpPr txBox="1"/>
          <p:nvPr/>
        </p:nvSpPr>
        <p:spPr>
          <a:xfrm>
            <a:off x="1585570" y="2076602"/>
            <a:ext cx="288950"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招聘</a:t>
            </a:r>
            <a:endParaRPr lang="en-US" sz="800" dirty="0"/>
          </a:p>
        </p:txBody>
      </p:sp>
      <p:pic>
        <p:nvPicPr>
          <p:cNvPr id="18" name="Image 4" descr="preencoded.png">    </p:cNvPr>
          <p:cNvPicPr>
            <a:picLocks noChangeAspect="1"/>
          </p:cNvPicPr>
          <p:nvPr/>
        </p:nvPicPr>
        <p:blipFill>
          <a:blip r:embed="rId5"/>
          <a:srcRect l="0" r="0" t="-180" b="-180"/>
          <a:stretch/>
        </p:blipFill>
        <p:spPr>
          <a:xfrm>
            <a:off x="2066544" y="1997964"/>
            <a:ext cx="95098" cy="152705"/>
          </a:xfrm>
          <a:prstGeom prst="rect">
            <a:avLst/>
          </a:prstGeom>
        </p:spPr>
      </p:pic>
      <p:sp>
        <p:nvSpPr>
          <p:cNvPr id="19" name="Shape 12"/>
          <p:cNvSpPr/>
          <p:nvPr/>
        </p:nvSpPr>
        <p:spPr>
          <a:xfrm>
            <a:off x="2180844" y="1857146"/>
            <a:ext cx="714146" cy="437998"/>
          </a:xfrm>
          <a:prstGeom prst="roundRect">
            <a:avLst>
              <a:gd name="adj" fmla="val 18154"/>
            </a:avLst>
          </a:prstGeom>
          <a:solidFill>
            <a:srgbClr val="F0F9FF"/>
          </a:solidFill>
          <a:ln w="12700">
            <a:solidFill>
              <a:srgbClr val="BAE6FD"/>
            </a:solidFill>
            <a:prstDash val="solid"/>
          </a:ln>
        </p:spPr>
      </p:sp>
      <p:pic>
        <p:nvPicPr>
          <p:cNvPr id="20" name="Image 5" descr="preencoded.png">    </p:cNvPr>
          <p:cNvPicPr>
            <a:picLocks noChangeAspect="1"/>
          </p:cNvPicPr>
          <p:nvPr/>
        </p:nvPicPr>
        <p:blipFill>
          <a:blip r:embed="rId6"/>
          <a:srcRect l="-783" r="-783" t="0" b="0"/>
          <a:stretch/>
        </p:blipFill>
        <p:spPr>
          <a:xfrm>
            <a:off x="2471623" y="1923898"/>
            <a:ext cx="133502" cy="105156"/>
          </a:xfrm>
          <a:prstGeom prst="rect">
            <a:avLst/>
          </a:prstGeom>
        </p:spPr>
      </p:pic>
      <p:sp>
        <p:nvSpPr>
          <p:cNvPr id="21" name="Text 13"/>
          <p:cNvSpPr txBox="1"/>
          <p:nvPr/>
        </p:nvSpPr>
        <p:spPr>
          <a:xfrm>
            <a:off x="2328977" y="2076602"/>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入职培训</a:t>
            </a:r>
            <a:endParaRPr lang="en-US" sz="800" dirty="0"/>
          </a:p>
        </p:txBody>
      </p:sp>
      <p:pic>
        <p:nvPicPr>
          <p:cNvPr id="22" name="Image 6" descr="preencoded.png">    </p:cNvPr>
          <p:cNvPicPr>
            <a:picLocks noChangeAspect="1"/>
          </p:cNvPicPr>
          <p:nvPr/>
        </p:nvPicPr>
        <p:blipFill>
          <a:blip r:embed="rId7"/>
          <a:srcRect l="0" r="0" t="-180" b="-180"/>
          <a:stretch/>
        </p:blipFill>
        <p:spPr>
          <a:xfrm>
            <a:off x="2915107" y="1997964"/>
            <a:ext cx="95098" cy="152705"/>
          </a:xfrm>
          <a:prstGeom prst="rect">
            <a:avLst/>
          </a:prstGeom>
        </p:spPr>
      </p:pic>
      <p:sp>
        <p:nvSpPr>
          <p:cNvPr id="23" name="Shape 14"/>
          <p:cNvSpPr/>
          <p:nvPr/>
        </p:nvSpPr>
        <p:spPr>
          <a:xfrm>
            <a:off x="3029407" y="1857146"/>
            <a:ext cx="714146" cy="437998"/>
          </a:xfrm>
          <a:prstGeom prst="roundRect">
            <a:avLst>
              <a:gd name="adj" fmla="val 18154"/>
            </a:avLst>
          </a:prstGeom>
          <a:solidFill>
            <a:srgbClr val="F0F9FF"/>
          </a:solidFill>
          <a:ln w="12700">
            <a:solidFill>
              <a:srgbClr val="BAE6FD"/>
            </a:solidFill>
            <a:prstDash val="solid"/>
          </a:ln>
        </p:spPr>
      </p:sp>
      <p:pic>
        <p:nvPicPr>
          <p:cNvPr id="24" name="Image 7" descr="preencoded.png">    </p:cNvPr>
          <p:cNvPicPr>
            <a:picLocks noChangeAspect="1"/>
          </p:cNvPicPr>
          <p:nvPr/>
        </p:nvPicPr>
        <p:blipFill>
          <a:blip r:embed="rId8"/>
          <a:srcRect l="0" r="0" t="0" b="0"/>
          <a:stretch/>
        </p:blipFill>
        <p:spPr>
          <a:xfrm>
            <a:off x="3333902" y="1923898"/>
            <a:ext cx="105156" cy="105156"/>
          </a:xfrm>
          <a:prstGeom prst="rect">
            <a:avLst/>
          </a:prstGeom>
        </p:spPr>
      </p:pic>
      <p:sp>
        <p:nvSpPr>
          <p:cNvPr id="25" name="Text 15"/>
          <p:cNvSpPr txBox="1"/>
          <p:nvPr/>
        </p:nvSpPr>
        <p:spPr>
          <a:xfrm>
            <a:off x="3176626" y="2076602"/>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工作管理</a:t>
            </a:r>
            <a:endParaRPr lang="en-US" sz="800" dirty="0"/>
          </a:p>
        </p:txBody>
      </p:sp>
      <p:pic>
        <p:nvPicPr>
          <p:cNvPr id="26" name="Image 8" descr="preencoded.png">    </p:cNvPr>
          <p:cNvPicPr>
            <a:picLocks noChangeAspect="1"/>
          </p:cNvPicPr>
          <p:nvPr/>
        </p:nvPicPr>
        <p:blipFill>
          <a:blip r:embed="rId9"/>
          <a:srcRect l="0" r="0" t="-180" b="-180"/>
          <a:stretch/>
        </p:blipFill>
        <p:spPr>
          <a:xfrm>
            <a:off x="3762756" y="1997964"/>
            <a:ext cx="95098" cy="152705"/>
          </a:xfrm>
          <a:prstGeom prst="rect">
            <a:avLst/>
          </a:prstGeom>
        </p:spPr>
      </p:pic>
      <p:sp>
        <p:nvSpPr>
          <p:cNvPr id="27" name="Shape 16"/>
          <p:cNvSpPr/>
          <p:nvPr/>
        </p:nvSpPr>
        <p:spPr>
          <a:xfrm>
            <a:off x="3877056" y="1857146"/>
            <a:ext cx="714146" cy="437998"/>
          </a:xfrm>
          <a:prstGeom prst="roundRect">
            <a:avLst>
              <a:gd name="adj" fmla="val 18154"/>
            </a:avLst>
          </a:prstGeom>
          <a:solidFill>
            <a:srgbClr val="F0F9FF"/>
          </a:solidFill>
          <a:ln w="12700">
            <a:solidFill>
              <a:srgbClr val="BAE6FD"/>
            </a:solidFill>
            <a:prstDash val="solid"/>
          </a:ln>
        </p:spPr>
      </p:sp>
      <p:pic>
        <p:nvPicPr>
          <p:cNvPr id="28" name="Image 9" descr="preencoded.png">    </p:cNvPr>
          <p:cNvPicPr>
            <a:picLocks noChangeAspect="1"/>
          </p:cNvPicPr>
          <p:nvPr/>
        </p:nvPicPr>
        <p:blipFill>
          <a:blip r:embed="rId10"/>
          <a:srcRect l="0" r="0" t="0" b="0"/>
          <a:stretch/>
        </p:blipFill>
        <p:spPr>
          <a:xfrm>
            <a:off x="4181551" y="1923898"/>
            <a:ext cx="105156" cy="105156"/>
          </a:xfrm>
          <a:prstGeom prst="rect">
            <a:avLst/>
          </a:prstGeom>
        </p:spPr>
      </p:pic>
      <p:sp>
        <p:nvSpPr>
          <p:cNvPr id="29" name="Shape 17"/>
          <p:cNvSpPr/>
          <p:nvPr/>
        </p:nvSpPr>
        <p:spPr>
          <a:xfrm>
            <a:off x="8449056" y="1876349"/>
            <a:ext cx="714146" cy="437998"/>
          </a:xfrm>
          <a:prstGeom prst="roundRect">
            <a:avLst>
              <a:gd name="adj" fmla="val 18154"/>
            </a:avLst>
          </a:prstGeom>
          <a:solidFill>
            <a:srgbClr val="F0F9FF"/>
          </a:solidFill>
          <a:ln w="12700">
            <a:solidFill>
              <a:srgbClr val="BAE6FD"/>
            </a:solidFill>
            <a:prstDash val="solid"/>
          </a:ln>
        </p:spPr>
      </p:sp>
      <p:sp>
        <p:nvSpPr>
          <p:cNvPr id="30" name="Text 18"/>
          <p:cNvSpPr txBox="1"/>
          <p:nvPr/>
        </p:nvSpPr>
        <p:spPr>
          <a:xfrm>
            <a:off x="4024274" y="2076602"/>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绩效考核</a:t>
            </a:r>
            <a:endParaRPr lang="en-US" sz="800" dirty="0"/>
          </a:p>
        </p:txBody>
      </p:sp>
      <p:pic>
        <p:nvPicPr>
          <p:cNvPr id="31" name="Image 10" descr="preencoded.png">    </p:cNvPr>
          <p:cNvPicPr>
            <a:picLocks noChangeAspect="1"/>
          </p:cNvPicPr>
          <p:nvPr/>
        </p:nvPicPr>
        <p:blipFill>
          <a:blip r:embed="rId11"/>
          <a:srcRect l="0" r="0" t="-1750" b="-1750"/>
          <a:stretch/>
        </p:blipFill>
        <p:spPr>
          <a:xfrm>
            <a:off x="8748979" y="1943100"/>
            <a:ext cx="114300" cy="105156"/>
          </a:xfrm>
          <a:prstGeom prst="rect">
            <a:avLst/>
          </a:prstGeom>
        </p:spPr>
      </p:pic>
      <p:sp>
        <p:nvSpPr>
          <p:cNvPr id="32" name="Text 19"/>
          <p:cNvSpPr txBox="1"/>
          <p:nvPr/>
        </p:nvSpPr>
        <p:spPr>
          <a:xfrm>
            <a:off x="8596274" y="2095805"/>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薪酬福利</a:t>
            </a:r>
            <a:endParaRPr lang="en-US" sz="800" dirty="0"/>
          </a:p>
        </p:txBody>
      </p:sp>
      <p:pic>
        <p:nvPicPr>
          <p:cNvPr id="33" name="Image 11" descr="preencoded.png">    </p:cNvPr>
          <p:cNvPicPr>
            <a:picLocks noChangeAspect="1"/>
          </p:cNvPicPr>
          <p:nvPr/>
        </p:nvPicPr>
        <p:blipFill>
          <a:blip r:embed="rId12"/>
          <a:srcRect l="0" r="0" t="-180" b="-180"/>
          <a:stretch/>
        </p:blipFill>
        <p:spPr>
          <a:xfrm>
            <a:off x="9182405" y="2017166"/>
            <a:ext cx="95098" cy="152705"/>
          </a:xfrm>
          <a:prstGeom prst="rect">
            <a:avLst/>
          </a:prstGeom>
        </p:spPr>
      </p:pic>
      <p:sp>
        <p:nvSpPr>
          <p:cNvPr id="34" name="Shape 20"/>
          <p:cNvSpPr/>
          <p:nvPr/>
        </p:nvSpPr>
        <p:spPr>
          <a:xfrm>
            <a:off x="9296705" y="1876349"/>
            <a:ext cx="714146" cy="437998"/>
          </a:xfrm>
          <a:prstGeom prst="roundRect">
            <a:avLst>
              <a:gd name="adj" fmla="val 18154"/>
            </a:avLst>
          </a:prstGeom>
          <a:solidFill>
            <a:srgbClr val="F0F9FF"/>
          </a:solidFill>
          <a:ln w="12700">
            <a:solidFill>
              <a:srgbClr val="BAE6FD"/>
            </a:solidFill>
            <a:prstDash val="solid"/>
          </a:ln>
        </p:spPr>
      </p:sp>
      <p:pic>
        <p:nvPicPr>
          <p:cNvPr id="35" name="Image 12" descr="preencoded.png">    </p:cNvPr>
          <p:cNvPicPr>
            <a:picLocks noChangeAspect="1"/>
          </p:cNvPicPr>
          <p:nvPr/>
        </p:nvPicPr>
        <p:blipFill>
          <a:blip r:embed="rId13"/>
          <a:srcRect l="0" r="0" t="-1958" b="-1958"/>
          <a:stretch/>
        </p:blipFill>
        <p:spPr>
          <a:xfrm>
            <a:off x="9615830" y="1943100"/>
            <a:ext cx="75895" cy="105156"/>
          </a:xfrm>
          <a:prstGeom prst="rect">
            <a:avLst/>
          </a:prstGeom>
        </p:spPr>
      </p:pic>
      <p:sp>
        <p:nvSpPr>
          <p:cNvPr id="36" name="Text 21"/>
          <p:cNvSpPr txBox="1"/>
          <p:nvPr/>
        </p:nvSpPr>
        <p:spPr>
          <a:xfrm>
            <a:off x="9443923" y="2095805"/>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发展晋升</a:t>
            </a:r>
            <a:endParaRPr lang="en-US" sz="800" dirty="0"/>
          </a:p>
        </p:txBody>
      </p:sp>
      <p:pic>
        <p:nvPicPr>
          <p:cNvPr id="37" name="Image 13" descr="preencoded.png">    </p:cNvPr>
          <p:cNvPicPr>
            <a:picLocks noChangeAspect="1"/>
          </p:cNvPicPr>
          <p:nvPr/>
        </p:nvPicPr>
        <p:blipFill>
          <a:blip r:embed="rId14"/>
          <a:srcRect l="0" r="0" t="-180" b="-180"/>
          <a:stretch/>
        </p:blipFill>
        <p:spPr>
          <a:xfrm>
            <a:off x="10030054" y="2017166"/>
            <a:ext cx="95098" cy="152705"/>
          </a:xfrm>
          <a:prstGeom prst="rect">
            <a:avLst/>
          </a:prstGeom>
        </p:spPr>
      </p:pic>
      <p:sp>
        <p:nvSpPr>
          <p:cNvPr id="38" name="Shape 22"/>
          <p:cNvSpPr/>
          <p:nvPr/>
        </p:nvSpPr>
        <p:spPr>
          <a:xfrm>
            <a:off x="10144354" y="1876349"/>
            <a:ext cx="714146" cy="437998"/>
          </a:xfrm>
          <a:prstGeom prst="roundRect">
            <a:avLst>
              <a:gd name="adj" fmla="val 18154"/>
            </a:avLst>
          </a:prstGeom>
          <a:solidFill>
            <a:srgbClr val="F0F9FF"/>
          </a:solidFill>
          <a:ln w="12700">
            <a:solidFill>
              <a:srgbClr val="BAE6FD"/>
            </a:solidFill>
            <a:prstDash val="solid"/>
          </a:ln>
        </p:spPr>
      </p:sp>
      <p:pic>
        <p:nvPicPr>
          <p:cNvPr id="39" name="Image 14" descr="preencoded.png">    </p:cNvPr>
          <p:cNvPicPr>
            <a:picLocks noChangeAspect="1"/>
          </p:cNvPicPr>
          <p:nvPr/>
        </p:nvPicPr>
        <p:blipFill>
          <a:blip r:embed="rId15"/>
          <a:srcRect l="-783" r="-783" t="0" b="0"/>
          <a:stretch/>
        </p:blipFill>
        <p:spPr>
          <a:xfrm>
            <a:off x="10434218" y="1943100"/>
            <a:ext cx="133502" cy="105156"/>
          </a:xfrm>
          <a:prstGeom prst="rect">
            <a:avLst/>
          </a:prstGeom>
        </p:spPr>
      </p:pic>
      <p:sp>
        <p:nvSpPr>
          <p:cNvPr id="40" name="Text 23"/>
          <p:cNvSpPr txBox="1"/>
          <p:nvPr/>
        </p:nvSpPr>
        <p:spPr>
          <a:xfrm>
            <a:off x="10291572" y="2095805"/>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员工关系</a:t>
            </a:r>
            <a:endParaRPr lang="en-US" sz="800" dirty="0"/>
          </a:p>
        </p:txBody>
      </p:sp>
      <p:pic>
        <p:nvPicPr>
          <p:cNvPr id="41" name="Image 15" descr="preencoded.png">    </p:cNvPr>
          <p:cNvPicPr>
            <a:picLocks noChangeAspect="1"/>
          </p:cNvPicPr>
          <p:nvPr/>
        </p:nvPicPr>
        <p:blipFill>
          <a:blip r:embed="rId16"/>
          <a:srcRect l="0" r="0" t="-180" b="-180"/>
          <a:stretch/>
        </p:blipFill>
        <p:spPr>
          <a:xfrm>
            <a:off x="10877702" y="2017166"/>
            <a:ext cx="95098" cy="152705"/>
          </a:xfrm>
          <a:prstGeom prst="rect">
            <a:avLst/>
          </a:prstGeom>
        </p:spPr>
      </p:pic>
      <p:sp>
        <p:nvSpPr>
          <p:cNvPr id="42" name="Shape 24"/>
          <p:cNvSpPr/>
          <p:nvPr/>
        </p:nvSpPr>
        <p:spPr>
          <a:xfrm>
            <a:off x="10992002" y="1876349"/>
            <a:ext cx="714146" cy="437998"/>
          </a:xfrm>
          <a:prstGeom prst="roundRect">
            <a:avLst>
              <a:gd name="adj" fmla="val 18154"/>
            </a:avLst>
          </a:prstGeom>
          <a:solidFill>
            <a:srgbClr val="F0F9FF"/>
          </a:solidFill>
          <a:ln w="12700">
            <a:solidFill>
              <a:srgbClr val="BAE6FD"/>
            </a:solidFill>
            <a:prstDash val="solid"/>
          </a:ln>
        </p:spPr>
      </p:sp>
      <p:pic>
        <p:nvPicPr>
          <p:cNvPr id="43" name="Image 16" descr="preencoded.png">    </p:cNvPr>
          <p:cNvPicPr>
            <a:picLocks noChangeAspect="1"/>
          </p:cNvPicPr>
          <p:nvPr/>
        </p:nvPicPr>
        <p:blipFill>
          <a:blip r:embed="rId17"/>
          <a:srcRect l="0" r="0" t="-1750" b="-1750"/>
          <a:stretch/>
        </p:blipFill>
        <p:spPr>
          <a:xfrm>
            <a:off x="11291926" y="1943100"/>
            <a:ext cx="114300" cy="105156"/>
          </a:xfrm>
          <a:prstGeom prst="rect">
            <a:avLst/>
          </a:prstGeom>
        </p:spPr>
      </p:pic>
      <p:sp>
        <p:nvSpPr>
          <p:cNvPr id="44" name="Text 25"/>
          <p:cNvSpPr txBox="1"/>
          <p:nvPr/>
        </p:nvSpPr>
        <p:spPr>
          <a:xfrm>
            <a:off x="11139221" y="2095805"/>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离职管理</a:t>
            </a:r>
            <a:endParaRPr lang="en-US" sz="800" dirty="0"/>
          </a:p>
        </p:txBody>
      </p:sp>
      <p:sp>
        <p:nvSpPr>
          <p:cNvPr id="45" name="Shape 26"/>
          <p:cNvSpPr/>
          <p:nvPr/>
        </p:nvSpPr>
        <p:spPr>
          <a:xfrm>
            <a:off x="4629607" y="2566721"/>
            <a:ext cx="1218895" cy="19202"/>
          </a:xfrm>
          <a:prstGeom prst="rect">
            <a:avLst/>
          </a:prstGeom>
          <a:solidFill>
            <a:srgbClr val="BFDBFE"/>
          </a:solidFill>
          <a:ln/>
        </p:spPr>
      </p:sp>
      <p:sp>
        <p:nvSpPr>
          <p:cNvPr id="46" name="Shape 27"/>
          <p:cNvSpPr/>
          <p:nvPr/>
        </p:nvSpPr>
        <p:spPr>
          <a:xfrm>
            <a:off x="5924398" y="2404872"/>
            <a:ext cx="342900" cy="342900"/>
          </a:xfrm>
          <a:prstGeom prst="ellipse">
            <a:avLst/>
          </a:prstGeom>
          <a:solidFill>
            <a:srgbClr val="EBF0FF"/>
          </a:solidFill>
          <a:ln/>
        </p:spPr>
      </p:sp>
      <p:pic>
        <p:nvPicPr>
          <p:cNvPr id="47" name="Image 17" descr="preencoded.png">    </p:cNvPr>
          <p:cNvPicPr>
            <a:picLocks noChangeAspect="1"/>
          </p:cNvPicPr>
          <p:nvPr/>
        </p:nvPicPr>
        <p:blipFill>
          <a:blip r:embed="rId18"/>
          <a:srcRect l="0" r="0" t="0" b="0"/>
          <a:stretch/>
        </p:blipFill>
        <p:spPr>
          <a:xfrm>
            <a:off x="6010351" y="2490826"/>
            <a:ext cx="171907" cy="171907"/>
          </a:xfrm>
          <a:prstGeom prst="rect">
            <a:avLst/>
          </a:prstGeom>
        </p:spPr>
      </p:pic>
      <p:sp>
        <p:nvSpPr>
          <p:cNvPr id="48" name="Shape 28"/>
          <p:cNvSpPr/>
          <p:nvPr/>
        </p:nvSpPr>
        <p:spPr>
          <a:xfrm>
            <a:off x="6344107" y="2566721"/>
            <a:ext cx="1218895" cy="19202"/>
          </a:xfrm>
          <a:prstGeom prst="rect">
            <a:avLst/>
          </a:prstGeom>
          <a:solidFill>
            <a:srgbClr val="BFDBFE"/>
          </a:solidFill>
          <a:ln/>
        </p:spPr>
      </p:sp>
      <p:sp>
        <p:nvSpPr>
          <p:cNvPr id="49" name="Shape 29"/>
          <p:cNvSpPr/>
          <p:nvPr/>
        </p:nvSpPr>
        <p:spPr>
          <a:xfrm>
            <a:off x="485546" y="2824582"/>
            <a:ext cx="771754" cy="437998"/>
          </a:xfrm>
          <a:prstGeom prst="roundRect">
            <a:avLst>
              <a:gd name="adj" fmla="val 18154"/>
            </a:avLst>
          </a:prstGeom>
          <a:solidFill>
            <a:srgbClr val="EBF0FF"/>
          </a:solidFill>
          <a:ln w="12700">
            <a:solidFill>
              <a:srgbClr val="C7D2FE"/>
            </a:solidFill>
            <a:prstDash val="solid"/>
          </a:ln>
        </p:spPr>
      </p:sp>
      <p:pic>
        <p:nvPicPr>
          <p:cNvPr id="50" name="Image 18" descr="preencoded.png">    </p:cNvPr>
          <p:cNvPicPr>
            <a:picLocks noChangeAspect="1"/>
          </p:cNvPicPr>
          <p:nvPr/>
        </p:nvPicPr>
        <p:blipFill>
          <a:blip r:embed="rId19"/>
          <a:srcRect l="-783" r="-783" t="0" b="0"/>
          <a:stretch/>
        </p:blipFill>
        <p:spPr>
          <a:xfrm>
            <a:off x="804672" y="2890418"/>
            <a:ext cx="133502" cy="105156"/>
          </a:xfrm>
          <a:prstGeom prst="rect">
            <a:avLst/>
          </a:prstGeom>
        </p:spPr>
      </p:pic>
      <p:sp>
        <p:nvSpPr>
          <p:cNvPr id="51" name="Text 30"/>
          <p:cNvSpPr txBox="1"/>
          <p:nvPr/>
        </p:nvSpPr>
        <p:spPr>
          <a:xfrm>
            <a:off x="609905" y="3043123"/>
            <a:ext cx="602590"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智能体规划</a:t>
            </a:r>
            <a:endParaRPr lang="en-US" sz="800" dirty="0"/>
          </a:p>
        </p:txBody>
      </p:sp>
      <p:pic>
        <p:nvPicPr>
          <p:cNvPr id="52" name="Image 19" descr="preencoded.png">    </p:cNvPr>
          <p:cNvPicPr>
            <a:picLocks noChangeAspect="1"/>
          </p:cNvPicPr>
          <p:nvPr/>
        </p:nvPicPr>
        <p:blipFill>
          <a:blip r:embed="rId20"/>
          <a:srcRect l="0" r="0" t="-180" b="-180"/>
          <a:stretch/>
        </p:blipFill>
        <p:spPr>
          <a:xfrm>
            <a:off x="1276502" y="2964485"/>
            <a:ext cx="95098" cy="152705"/>
          </a:xfrm>
          <a:prstGeom prst="rect">
            <a:avLst/>
          </a:prstGeom>
        </p:spPr>
      </p:pic>
      <p:sp>
        <p:nvSpPr>
          <p:cNvPr id="53" name="Shape 31"/>
          <p:cNvSpPr/>
          <p:nvPr/>
        </p:nvSpPr>
        <p:spPr>
          <a:xfrm>
            <a:off x="1390802" y="2824582"/>
            <a:ext cx="771754" cy="437998"/>
          </a:xfrm>
          <a:prstGeom prst="roundRect">
            <a:avLst>
              <a:gd name="adj" fmla="val 18154"/>
            </a:avLst>
          </a:prstGeom>
          <a:solidFill>
            <a:srgbClr val="EBF0FF"/>
          </a:solidFill>
          <a:ln w="12700">
            <a:solidFill>
              <a:srgbClr val="C7D2FE"/>
            </a:solidFill>
            <a:prstDash val="solid"/>
          </a:ln>
        </p:spPr>
      </p:sp>
      <p:pic>
        <p:nvPicPr>
          <p:cNvPr id="54" name="Image 20" descr="preencoded.png">    </p:cNvPr>
          <p:cNvPicPr>
            <a:picLocks noChangeAspect="1"/>
          </p:cNvPicPr>
          <p:nvPr/>
        </p:nvPicPr>
        <p:blipFill>
          <a:blip r:embed="rId21"/>
          <a:srcRect l="-783" r="-783" t="0" b="0"/>
          <a:stretch/>
        </p:blipFill>
        <p:spPr>
          <a:xfrm>
            <a:off x="1709928" y="2890418"/>
            <a:ext cx="133502" cy="105156"/>
          </a:xfrm>
          <a:prstGeom prst="rect">
            <a:avLst/>
          </a:prstGeom>
        </p:spPr>
      </p:pic>
      <p:sp>
        <p:nvSpPr>
          <p:cNvPr id="55" name="Text 32"/>
          <p:cNvSpPr txBox="1"/>
          <p:nvPr/>
        </p:nvSpPr>
        <p:spPr>
          <a:xfrm>
            <a:off x="1514246" y="3043123"/>
            <a:ext cx="602590"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智能体获取</a:t>
            </a:r>
            <a:endParaRPr lang="en-US" sz="800" dirty="0"/>
          </a:p>
        </p:txBody>
      </p:sp>
      <p:pic>
        <p:nvPicPr>
          <p:cNvPr id="56" name="Image 21" descr="preencoded.png">    </p:cNvPr>
          <p:cNvPicPr>
            <a:picLocks noChangeAspect="1"/>
          </p:cNvPicPr>
          <p:nvPr/>
        </p:nvPicPr>
        <p:blipFill>
          <a:blip r:embed="rId22"/>
          <a:srcRect l="0" r="0" t="-180" b="-180"/>
          <a:stretch/>
        </p:blipFill>
        <p:spPr>
          <a:xfrm>
            <a:off x="2180844" y="2964485"/>
            <a:ext cx="95098" cy="152705"/>
          </a:xfrm>
          <a:prstGeom prst="rect">
            <a:avLst/>
          </a:prstGeom>
        </p:spPr>
      </p:pic>
      <p:sp>
        <p:nvSpPr>
          <p:cNvPr id="57" name="Shape 33"/>
          <p:cNvSpPr/>
          <p:nvPr/>
        </p:nvSpPr>
        <p:spPr>
          <a:xfrm>
            <a:off x="2295144" y="2824582"/>
            <a:ext cx="714146" cy="437998"/>
          </a:xfrm>
          <a:prstGeom prst="roundRect">
            <a:avLst>
              <a:gd name="adj" fmla="val 18154"/>
            </a:avLst>
          </a:prstGeom>
          <a:solidFill>
            <a:srgbClr val="EBF0FF"/>
          </a:solidFill>
          <a:ln w="12700">
            <a:solidFill>
              <a:srgbClr val="C7D2FE"/>
            </a:solidFill>
            <a:prstDash val="solid"/>
          </a:ln>
        </p:spPr>
      </p:sp>
      <p:pic>
        <p:nvPicPr>
          <p:cNvPr id="58" name="Image 22" descr="preencoded.png">    </p:cNvPr>
          <p:cNvPicPr>
            <a:picLocks noChangeAspect="1"/>
          </p:cNvPicPr>
          <p:nvPr/>
        </p:nvPicPr>
        <p:blipFill>
          <a:blip r:embed="rId23"/>
          <a:srcRect l="-783" r="-783" t="0" b="0"/>
          <a:stretch/>
        </p:blipFill>
        <p:spPr>
          <a:xfrm>
            <a:off x="2585923" y="2890418"/>
            <a:ext cx="133502" cy="105156"/>
          </a:xfrm>
          <a:prstGeom prst="rect">
            <a:avLst/>
          </a:prstGeom>
        </p:spPr>
      </p:pic>
      <p:sp>
        <p:nvSpPr>
          <p:cNvPr id="59" name="Text 34"/>
          <p:cNvSpPr txBox="1"/>
          <p:nvPr/>
        </p:nvSpPr>
        <p:spPr>
          <a:xfrm>
            <a:off x="2443277" y="3043123"/>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配置训练</a:t>
            </a:r>
            <a:endParaRPr lang="en-US" sz="800" dirty="0"/>
          </a:p>
        </p:txBody>
      </p:sp>
      <p:pic>
        <p:nvPicPr>
          <p:cNvPr id="60" name="Image 23" descr="preencoded.png">    </p:cNvPr>
          <p:cNvPicPr>
            <a:picLocks noChangeAspect="1"/>
          </p:cNvPicPr>
          <p:nvPr/>
        </p:nvPicPr>
        <p:blipFill>
          <a:blip r:embed="rId24"/>
          <a:srcRect l="0" r="0" t="-180" b="-180"/>
          <a:stretch/>
        </p:blipFill>
        <p:spPr>
          <a:xfrm>
            <a:off x="3029407" y="2964485"/>
            <a:ext cx="95098" cy="152705"/>
          </a:xfrm>
          <a:prstGeom prst="rect">
            <a:avLst/>
          </a:prstGeom>
        </p:spPr>
      </p:pic>
      <p:sp>
        <p:nvSpPr>
          <p:cNvPr id="61" name="Shape 35"/>
          <p:cNvSpPr/>
          <p:nvPr/>
        </p:nvSpPr>
        <p:spPr>
          <a:xfrm>
            <a:off x="3143707" y="2824582"/>
            <a:ext cx="714146" cy="437998"/>
          </a:xfrm>
          <a:prstGeom prst="roundRect">
            <a:avLst>
              <a:gd name="adj" fmla="val 18154"/>
            </a:avLst>
          </a:prstGeom>
          <a:solidFill>
            <a:srgbClr val="EBF0FF"/>
          </a:solidFill>
          <a:ln w="12700">
            <a:solidFill>
              <a:srgbClr val="C7D2FE"/>
            </a:solidFill>
            <a:prstDash val="solid"/>
          </a:ln>
        </p:spPr>
      </p:sp>
      <p:pic>
        <p:nvPicPr>
          <p:cNvPr id="62" name="Image 24" descr="preencoded.png">    </p:cNvPr>
          <p:cNvPicPr>
            <a:picLocks noChangeAspect="1"/>
          </p:cNvPicPr>
          <p:nvPr/>
        </p:nvPicPr>
        <p:blipFill>
          <a:blip r:embed="rId25"/>
          <a:srcRect l="0" r="0" t="-1750" b="-1750"/>
          <a:stretch/>
        </p:blipFill>
        <p:spPr>
          <a:xfrm>
            <a:off x="3443630" y="2890418"/>
            <a:ext cx="114300" cy="105156"/>
          </a:xfrm>
          <a:prstGeom prst="rect">
            <a:avLst/>
          </a:prstGeom>
        </p:spPr>
      </p:pic>
      <p:sp>
        <p:nvSpPr>
          <p:cNvPr id="63" name="Text 36"/>
          <p:cNvSpPr txBox="1"/>
          <p:nvPr/>
        </p:nvSpPr>
        <p:spPr>
          <a:xfrm>
            <a:off x="3290926" y="3043123"/>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任务分配</a:t>
            </a:r>
            <a:endParaRPr lang="en-US" sz="800" dirty="0"/>
          </a:p>
        </p:txBody>
      </p:sp>
      <p:pic>
        <p:nvPicPr>
          <p:cNvPr id="64" name="Image 25" descr="preencoded.png">    </p:cNvPr>
          <p:cNvPicPr>
            <a:picLocks noChangeAspect="1"/>
          </p:cNvPicPr>
          <p:nvPr/>
        </p:nvPicPr>
        <p:blipFill>
          <a:blip r:embed="rId26"/>
          <a:srcRect l="0" r="0" t="-180" b="-180"/>
          <a:stretch/>
        </p:blipFill>
        <p:spPr>
          <a:xfrm>
            <a:off x="3877056" y="2964485"/>
            <a:ext cx="95098" cy="152705"/>
          </a:xfrm>
          <a:prstGeom prst="rect">
            <a:avLst/>
          </a:prstGeom>
        </p:spPr>
      </p:pic>
      <p:sp>
        <p:nvSpPr>
          <p:cNvPr id="65" name="Shape 37"/>
          <p:cNvSpPr/>
          <p:nvPr/>
        </p:nvSpPr>
        <p:spPr>
          <a:xfrm>
            <a:off x="3991356" y="2824582"/>
            <a:ext cx="714146" cy="437998"/>
          </a:xfrm>
          <a:prstGeom prst="roundRect">
            <a:avLst>
              <a:gd name="adj" fmla="val 18154"/>
            </a:avLst>
          </a:prstGeom>
          <a:solidFill>
            <a:srgbClr val="EBF0FF"/>
          </a:solidFill>
          <a:ln w="12700">
            <a:solidFill>
              <a:srgbClr val="C7D2FE"/>
            </a:solidFill>
            <a:prstDash val="solid"/>
          </a:ln>
        </p:spPr>
      </p:sp>
      <p:pic>
        <p:nvPicPr>
          <p:cNvPr id="66" name="Image 26" descr="preencoded.png">    </p:cNvPr>
          <p:cNvPicPr>
            <a:picLocks noChangeAspect="1"/>
          </p:cNvPicPr>
          <p:nvPr/>
        </p:nvPicPr>
        <p:blipFill>
          <a:blip r:embed="rId27"/>
          <a:srcRect l="0" r="0" t="0" b="0"/>
          <a:stretch/>
        </p:blipFill>
        <p:spPr>
          <a:xfrm>
            <a:off x="4295851" y="2890418"/>
            <a:ext cx="105156" cy="105156"/>
          </a:xfrm>
          <a:prstGeom prst="rect">
            <a:avLst/>
          </a:prstGeom>
        </p:spPr>
      </p:pic>
      <p:sp>
        <p:nvSpPr>
          <p:cNvPr id="67" name="Shape 38"/>
          <p:cNvSpPr/>
          <p:nvPr/>
        </p:nvSpPr>
        <p:spPr>
          <a:xfrm>
            <a:off x="8449056" y="2842870"/>
            <a:ext cx="714146" cy="437998"/>
          </a:xfrm>
          <a:prstGeom prst="roundRect">
            <a:avLst>
              <a:gd name="adj" fmla="val 18154"/>
            </a:avLst>
          </a:prstGeom>
          <a:solidFill>
            <a:srgbClr val="EBF0FF"/>
          </a:solidFill>
          <a:ln w="12700">
            <a:solidFill>
              <a:srgbClr val="C7D2FE"/>
            </a:solidFill>
            <a:prstDash val="solid"/>
          </a:ln>
        </p:spPr>
      </p:sp>
      <p:pic>
        <p:nvPicPr>
          <p:cNvPr id="68" name="Image 27" descr="preencoded.png">    </p:cNvPr>
          <p:cNvPicPr>
            <a:picLocks noChangeAspect="1"/>
          </p:cNvPicPr>
          <p:nvPr/>
        </p:nvPicPr>
        <p:blipFill>
          <a:blip r:embed="rId28"/>
          <a:srcRect l="0" r="0" t="-1750" b="-1750"/>
          <a:stretch/>
        </p:blipFill>
        <p:spPr>
          <a:xfrm>
            <a:off x="8748979" y="2909621"/>
            <a:ext cx="114300" cy="105156"/>
          </a:xfrm>
          <a:prstGeom prst="rect">
            <a:avLst/>
          </a:prstGeom>
        </p:spPr>
      </p:pic>
      <p:sp>
        <p:nvSpPr>
          <p:cNvPr id="69" name="Text 39"/>
          <p:cNvSpPr txBox="1"/>
          <p:nvPr/>
        </p:nvSpPr>
        <p:spPr>
          <a:xfrm>
            <a:off x="8596274" y="3062326"/>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结算支付</a:t>
            </a:r>
            <a:endParaRPr lang="en-US" sz="800" dirty="0"/>
          </a:p>
        </p:txBody>
      </p:sp>
      <p:pic>
        <p:nvPicPr>
          <p:cNvPr id="70" name="Image 28" descr="preencoded.png">    </p:cNvPr>
          <p:cNvPicPr>
            <a:picLocks noChangeAspect="1"/>
          </p:cNvPicPr>
          <p:nvPr/>
        </p:nvPicPr>
        <p:blipFill>
          <a:blip r:embed="rId29"/>
          <a:srcRect l="0" r="0" t="-180" b="-180"/>
          <a:stretch/>
        </p:blipFill>
        <p:spPr>
          <a:xfrm>
            <a:off x="9182405" y="2983687"/>
            <a:ext cx="95098" cy="152705"/>
          </a:xfrm>
          <a:prstGeom prst="rect">
            <a:avLst/>
          </a:prstGeom>
        </p:spPr>
      </p:pic>
      <p:sp>
        <p:nvSpPr>
          <p:cNvPr id="71" name="Shape 40"/>
          <p:cNvSpPr/>
          <p:nvPr/>
        </p:nvSpPr>
        <p:spPr>
          <a:xfrm>
            <a:off x="9296705" y="2842870"/>
            <a:ext cx="714146" cy="437998"/>
          </a:xfrm>
          <a:prstGeom prst="roundRect">
            <a:avLst>
              <a:gd name="adj" fmla="val 18154"/>
            </a:avLst>
          </a:prstGeom>
          <a:solidFill>
            <a:srgbClr val="EBF0FF"/>
          </a:solidFill>
          <a:ln w="12700">
            <a:solidFill>
              <a:srgbClr val="C7D2FE"/>
            </a:solidFill>
            <a:prstDash val="solid"/>
          </a:ln>
        </p:spPr>
      </p:sp>
      <p:pic>
        <p:nvPicPr>
          <p:cNvPr id="72" name="Image 29" descr="preencoded.png">    </p:cNvPr>
          <p:cNvPicPr>
            <a:picLocks noChangeAspect="1"/>
          </p:cNvPicPr>
          <p:nvPr/>
        </p:nvPicPr>
        <p:blipFill>
          <a:blip r:embed="rId30"/>
          <a:srcRect l="0" r="0" t="0" b="0"/>
          <a:stretch/>
        </p:blipFill>
        <p:spPr>
          <a:xfrm>
            <a:off x="9601200" y="2909621"/>
            <a:ext cx="105156" cy="105156"/>
          </a:xfrm>
          <a:prstGeom prst="rect">
            <a:avLst/>
          </a:prstGeom>
        </p:spPr>
      </p:pic>
      <p:sp>
        <p:nvSpPr>
          <p:cNvPr id="73" name="Text 41"/>
          <p:cNvSpPr txBox="1"/>
          <p:nvPr/>
        </p:nvSpPr>
        <p:spPr>
          <a:xfrm>
            <a:off x="9443923" y="3062326"/>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升级优化</a:t>
            </a:r>
            <a:endParaRPr lang="en-US" sz="800" dirty="0"/>
          </a:p>
        </p:txBody>
      </p:sp>
      <p:pic>
        <p:nvPicPr>
          <p:cNvPr id="74" name="Image 30" descr="preencoded.png">    </p:cNvPr>
          <p:cNvPicPr>
            <a:picLocks noChangeAspect="1"/>
          </p:cNvPicPr>
          <p:nvPr/>
        </p:nvPicPr>
        <p:blipFill>
          <a:blip r:embed="rId31"/>
          <a:srcRect l="0" r="0" t="-180" b="-180"/>
          <a:stretch/>
        </p:blipFill>
        <p:spPr>
          <a:xfrm>
            <a:off x="10030054" y="2983687"/>
            <a:ext cx="95098" cy="152705"/>
          </a:xfrm>
          <a:prstGeom prst="rect">
            <a:avLst/>
          </a:prstGeom>
        </p:spPr>
      </p:pic>
      <p:sp>
        <p:nvSpPr>
          <p:cNvPr id="75" name="Shape 42"/>
          <p:cNvSpPr/>
          <p:nvPr/>
        </p:nvSpPr>
        <p:spPr>
          <a:xfrm>
            <a:off x="10144354" y="2842870"/>
            <a:ext cx="714146" cy="437998"/>
          </a:xfrm>
          <a:prstGeom prst="roundRect">
            <a:avLst>
              <a:gd name="adj" fmla="val 18154"/>
            </a:avLst>
          </a:prstGeom>
          <a:solidFill>
            <a:srgbClr val="EBF0FF"/>
          </a:solidFill>
          <a:ln w="12700">
            <a:solidFill>
              <a:srgbClr val="C7D2FE"/>
            </a:solidFill>
            <a:prstDash val="solid"/>
          </a:ln>
        </p:spPr>
      </p:sp>
      <p:pic>
        <p:nvPicPr>
          <p:cNvPr id="76" name="Image 31" descr="preencoded.png">    </p:cNvPr>
          <p:cNvPicPr>
            <a:picLocks noChangeAspect="1"/>
          </p:cNvPicPr>
          <p:nvPr/>
        </p:nvPicPr>
        <p:blipFill>
          <a:blip r:embed="rId32"/>
          <a:srcRect l="-783" r="-783" t="0" b="0"/>
          <a:stretch/>
        </p:blipFill>
        <p:spPr>
          <a:xfrm>
            <a:off x="10434218" y="2909621"/>
            <a:ext cx="133502" cy="105156"/>
          </a:xfrm>
          <a:prstGeom prst="rect">
            <a:avLst/>
          </a:prstGeom>
        </p:spPr>
      </p:pic>
      <p:sp>
        <p:nvSpPr>
          <p:cNvPr id="77" name="Text 43"/>
          <p:cNvSpPr txBox="1"/>
          <p:nvPr/>
        </p:nvSpPr>
        <p:spPr>
          <a:xfrm>
            <a:off x="10291572" y="3062326"/>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协作管理</a:t>
            </a:r>
            <a:endParaRPr lang="en-US" sz="800" dirty="0"/>
          </a:p>
        </p:txBody>
      </p:sp>
      <p:pic>
        <p:nvPicPr>
          <p:cNvPr id="78" name="Image 32" descr="preencoded.png">    </p:cNvPr>
          <p:cNvPicPr>
            <a:picLocks noChangeAspect="1"/>
          </p:cNvPicPr>
          <p:nvPr/>
        </p:nvPicPr>
        <p:blipFill>
          <a:blip r:embed="rId33"/>
          <a:srcRect l="0" r="0" t="-180" b="-180"/>
          <a:stretch/>
        </p:blipFill>
        <p:spPr>
          <a:xfrm>
            <a:off x="10877702" y="2983687"/>
            <a:ext cx="95098" cy="152705"/>
          </a:xfrm>
          <a:prstGeom prst="rect">
            <a:avLst/>
          </a:prstGeom>
        </p:spPr>
      </p:pic>
      <p:sp>
        <p:nvSpPr>
          <p:cNvPr id="79" name="Shape 44"/>
          <p:cNvSpPr/>
          <p:nvPr/>
        </p:nvSpPr>
        <p:spPr>
          <a:xfrm>
            <a:off x="10992002" y="2842870"/>
            <a:ext cx="714146" cy="437998"/>
          </a:xfrm>
          <a:prstGeom prst="roundRect">
            <a:avLst>
              <a:gd name="adj" fmla="val 18154"/>
            </a:avLst>
          </a:prstGeom>
          <a:solidFill>
            <a:srgbClr val="EBF0FF"/>
          </a:solidFill>
          <a:ln w="12700">
            <a:solidFill>
              <a:srgbClr val="C7D2FE"/>
            </a:solidFill>
            <a:prstDash val="solid"/>
          </a:ln>
        </p:spPr>
      </p:sp>
      <p:sp>
        <p:nvSpPr>
          <p:cNvPr id="80" name="Text 45"/>
          <p:cNvSpPr txBox="1"/>
          <p:nvPr/>
        </p:nvSpPr>
        <p:spPr>
          <a:xfrm>
            <a:off x="4138574" y="3043123"/>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性能监控</a:t>
            </a:r>
            <a:endParaRPr lang="en-US" sz="800" dirty="0"/>
          </a:p>
        </p:txBody>
      </p:sp>
      <p:pic>
        <p:nvPicPr>
          <p:cNvPr id="81" name="Image 33" descr="preencoded.png">    </p:cNvPr>
          <p:cNvPicPr>
            <a:picLocks noChangeAspect="1"/>
          </p:cNvPicPr>
          <p:nvPr/>
        </p:nvPicPr>
        <p:blipFill>
          <a:blip r:embed="rId34"/>
          <a:srcRect l="0" r="0" t="0" b="0"/>
          <a:stretch/>
        </p:blipFill>
        <p:spPr>
          <a:xfrm>
            <a:off x="11296498" y="2909621"/>
            <a:ext cx="105156" cy="105156"/>
          </a:xfrm>
          <a:prstGeom prst="rect">
            <a:avLst/>
          </a:prstGeom>
        </p:spPr>
      </p:pic>
      <p:sp>
        <p:nvSpPr>
          <p:cNvPr id="82" name="Text 46"/>
          <p:cNvSpPr txBox="1"/>
          <p:nvPr/>
        </p:nvSpPr>
        <p:spPr>
          <a:xfrm>
            <a:off x="11139221" y="3062326"/>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停用归档</a:t>
            </a:r>
            <a:endParaRPr lang="en-US" sz="800" dirty="0"/>
          </a:p>
        </p:txBody>
      </p:sp>
      <p:sp>
        <p:nvSpPr>
          <p:cNvPr id="83" name="Text 47"/>
          <p:cNvSpPr txBox="1"/>
          <p:nvPr/>
        </p:nvSpPr>
        <p:spPr>
          <a:xfrm>
            <a:off x="304495" y="3638398"/>
            <a:ext cx="3053182"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核心机会：智能体企业AI产品空白市场</a:t>
            </a:r>
            <a:endParaRPr lang="en-US" sz="1300" dirty="0"/>
          </a:p>
        </p:txBody>
      </p:sp>
      <p:sp>
        <p:nvSpPr>
          <p:cNvPr id="84" name="Shape 48"/>
          <p:cNvSpPr/>
          <p:nvPr/>
        </p:nvSpPr>
        <p:spPr>
          <a:xfrm>
            <a:off x="304495" y="3952951"/>
            <a:ext cx="3762756" cy="1505102"/>
          </a:xfrm>
          <a:prstGeom prst="roundRect">
            <a:avLst>
              <a:gd name="adj" fmla="val 3076"/>
            </a:avLst>
          </a:prstGeom>
          <a:solidFill>
            <a:srgbClr val="F9FAFB"/>
          </a:solidFill>
          <a:ln w="12700">
            <a:solidFill>
              <a:srgbClr val="E5E7EB"/>
            </a:solidFill>
            <a:prstDash val="solid"/>
          </a:ln>
        </p:spPr>
      </p:sp>
      <p:sp>
        <p:nvSpPr>
          <p:cNvPr id="85" name="Shape 49"/>
          <p:cNvSpPr/>
          <p:nvPr/>
        </p:nvSpPr>
        <p:spPr>
          <a:xfrm>
            <a:off x="466344" y="4114800"/>
            <a:ext cx="342900" cy="342900"/>
          </a:xfrm>
          <a:prstGeom prst="ellipse">
            <a:avLst/>
          </a:prstGeom>
          <a:solidFill>
            <a:srgbClr val="EBF0FF"/>
          </a:solidFill>
          <a:ln/>
        </p:spPr>
      </p:sp>
      <p:pic>
        <p:nvPicPr>
          <p:cNvPr id="86" name="Image 34" descr="preencoded.png">    </p:cNvPr>
          <p:cNvPicPr>
            <a:picLocks noChangeAspect="1"/>
          </p:cNvPicPr>
          <p:nvPr/>
        </p:nvPicPr>
        <p:blipFill>
          <a:blip r:embed="rId35"/>
          <a:srcRect l="0" r="0" t="0" b="0"/>
          <a:stretch/>
        </p:blipFill>
        <p:spPr>
          <a:xfrm>
            <a:off x="552298" y="4200754"/>
            <a:ext cx="171907" cy="171907"/>
          </a:xfrm>
          <a:prstGeom prst="rect">
            <a:avLst/>
          </a:prstGeom>
        </p:spPr>
      </p:pic>
      <p:sp>
        <p:nvSpPr>
          <p:cNvPr id="87" name="Shape 50"/>
          <p:cNvSpPr/>
          <p:nvPr/>
        </p:nvSpPr>
        <p:spPr>
          <a:xfrm>
            <a:off x="4216298" y="3952951"/>
            <a:ext cx="3762756" cy="1505102"/>
          </a:xfrm>
          <a:prstGeom prst="roundRect">
            <a:avLst>
              <a:gd name="adj" fmla="val 3076"/>
            </a:avLst>
          </a:prstGeom>
          <a:solidFill>
            <a:srgbClr val="F9FAFB"/>
          </a:solidFill>
          <a:ln w="12700">
            <a:solidFill>
              <a:srgbClr val="E5E7EB"/>
            </a:solidFill>
            <a:prstDash val="solid"/>
          </a:ln>
        </p:spPr>
      </p:sp>
      <p:sp>
        <p:nvSpPr>
          <p:cNvPr id="88" name="Shape 51"/>
          <p:cNvSpPr/>
          <p:nvPr/>
        </p:nvSpPr>
        <p:spPr>
          <a:xfrm>
            <a:off x="8128102" y="3952951"/>
            <a:ext cx="3762756" cy="1505102"/>
          </a:xfrm>
          <a:prstGeom prst="roundRect">
            <a:avLst>
              <a:gd name="adj" fmla="val 3076"/>
            </a:avLst>
          </a:prstGeom>
          <a:solidFill>
            <a:srgbClr val="F9FAFB"/>
          </a:solidFill>
          <a:ln w="12700">
            <a:solidFill>
              <a:srgbClr val="E5E7EB"/>
            </a:solidFill>
            <a:prstDash val="solid"/>
          </a:ln>
        </p:spPr>
      </p:sp>
      <p:sp>
        <p:nvSpPr>
          <p:cNvPr id="89" name="Shape 52"/>
          <p:cNvSpPr/>
          <p:nvPr/>
        </p:nvSpPr>
        <p:spPr>
          <a:xfrm>
            <a:off x="4378147" y="4114800"/>
            <a:ext cx="342900" cy="342900"/>
          </a:xfrm>
          <a:prstGeom prst="ellipse">
            <a:avLst/>
          </a:prstGeom>
          <a:solidFill>
            <a:srgbClr val="EBF0FF"/>
          </a:solidFill>
          <a:ln/>
        </p:spPr>
      </p:sp>
      <p:sp>
        <p:nvSpPr>
          <p:cNvPr id="90" name="Text 53"/>
          <p:cNvSpPr txBox="1"/>
          <p:nvPr/>
        </p:nvSpPr>
        <p:spPr>
          <a:xfrm>
            <a:off x="923544" y="4190695"/>
            <a:ext cx="16486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智能体认证与权限管理</a:t>
            </a:r>
            <a:endParaRPr lang="en-US" sz="1200" dirty="0"/>
          </a:p>
        </p:txBody>
      </p:sp>
      <p:sp>
        <p:nvSpPr>
          <p:cNvPr id="91" name="Text 54"/>
          <p:cNvSpPr txBox="1"/>
          <p:nvPr/>
        </p:nvSpPr>
        <p:spPr>
          <a:xfrm>
            <a:off x="4835347" y="4190695"/>
            <a:ext cx="1800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混合协作与项目管理系统</a:t>
            </a:r>
            <a:endParaRPr lang="en-US" sz="1200" dirty="0"/>
          </a:p>
        </p:txBody>
      </p:sp>
      <p:sp>
        <p:nvSpPr>
          <p:cNvPr id="92" name="Text 55"/>
          <p:cNvSpPr txBox="1"/>
          <p:nvPr/>
        </p:nvSpPr>
        <p:spPr>
          <a:xfrm>
            <a:off x="771754" y="454365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智能体身份验证与访问控制系统</a:t>
            </a:r>
            <a:endParaRPr lang="en-US" sz="1000" dirty="0"/>
          </a:p>
        </p:txBody>
      </p:sp>
      <p:sp>
        <p:nvSpPr>
          <p:cNvPr id="93" name="Text 56"/>
          <p:cNvSpPr txBox="1"/>
          <p:nvPr/>
        </p:nvSpPr>
        <p:spPr>
          <a:xfrm>
            <a:off x="771754" y="4733849"/>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权限级别与能力边界设定</a:t>
            </a:r>
            <a:endParaRPr lang="en-US" sz="1000" dirty="0"/>
          </a:p>
        </p:txBody>
      </p:sp>
      <p:sp>
        <p:nvSpPr>
          <p:cNvPr id="94" name="Text 57"/>
          <p:cNvSpPr txBox="1"/>
          <p:nvPr/>
        </p:nvSpPr>
        <p:spPr>
          <a:xfrm>
            <a:off x="771754" y="492404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安全凭证与加密通信管理</a:t>
            </a:r>
            <a:endParaRPr lang="en-US" sz="1000" dirty="0"/>
          </a:p>
        </p:txBody>
      </p:sp>
      <p:sp>
        <p:nvSpPr>
          <p:cNvPr id="95" name="Text 58"/>
          <p:cNvSpPr txBox="1"/>
          <p:nvPr/>
        </p:nvSpPr>
        <p:spPr>
          <a:xfrm>
            <a:off x="771754" y="511515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跨平台认证与授权框架</a:t>
            </a:r>
            <a:endParaRPr lang="en-US" sz="1000" dirty="0"/>
          </a:p>
        </p:txBody>
      </p:sp>
      <p:pic>
        <p:nvPicPr>
          <p:cNvPr id="96" name="Image 35" descr="preencoded.png">    </p:cNvPr>
          <p:cNvPicPr>
            <a:picLocks noChangeAspect="1"/>
          </p:cNvPicPr>
          <p:nvPr/>
        </p:nvPicPr>
        <p:blipFill>
          <a:blip r:embed="rId36"/>
          <a:srcRect l="-1064" r="-1064" t="0" b="0"/>
          <a:stretch/>
        </p:blipFill>
        <p:spPr>
          <a:xfrm>
            <a:off x="4440326" y="4200754"/>
            <a:ext cx="219456" cy="171907"/>
          </a:xfrm>
          <a:prstGeom prst="rect">
            <a:avLst/>
          </a:prstGeom>
        </p:spPr>
      </p:pic>
      <p:sp>
        <p:nvSpPr>
          <p:cNvPr id="97" name="Shape 59"/>
          <p:cNvSpPr/>
          <p:nvPr/>
        </p:nvSpPr>
        <p:spPr>
          <a:xfrm>
            <a:off x="8289950" y="4114800"/>
            <a:ext cx="342900" cy="342900"/>
          </a:xfrm>
          <a:prstGeom prst="ellipse">
            <a:avLst/>
          </a:prstGeom>
          <a:solidFill>
            <a:srgbClr val="EBF0FF"/>
          </a:solidFill>
          <a:ln/>
        </p:spPr>
      </p:sp>
      <p:sp>
        <p:nvSpPr>
          <p:cNvPr id="98" name="Text 60"/>
          <p:cNvSpPr txBox="1"/>
          <p:nvPr/>
        </p:nvSpPr>
        <p:spPr>
          <a:xfrm>
            <a:off x="8747150" y="4190695"/>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智能体结算支付系统</a:t>
            </a:r>
            <a:endParaRPr lang="en-US" sz="1200" dirty="0"/>
          </a:p>
        </p:txBody>
      </p:sp>
      <p:sp>
        <p:nvSpPr>
          <p:cNvPr id="99" name="Text 61"/>
          <p:cNvSpPr txBox="1"/>
          <p:nvPr/>
        </p:nvSpPr>
        <p:spPr>
          <a:xfrm>
            <a:off x="4682642" y="4543654"/>
            <a:ext cx="19010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人类-智能体混合团队管理工具</a:t>
            </a:r>
            <a:endParaRPr lang="en-US" sz="1000" dirty="0"/>
          </a:p>
        </p:txBody>
      </p:sp>
      <p:sp>
        <p:nvSpPr>
          <p:cNvPr id="100" name="Text 62"/>
          <p:cNvSpPr txBox="1"/>
          <p:nvPr/>
        </p:nvSpPr>
        <p:spPr>
          <a:xfrm>
            <a:off x="4682642" y="4733849"/>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智能体间协作与任务交接机制</a:t>
            </a:r>
            <a:endParaRPr lang="en-US" sz="1000" dirty="0"/>
          </a:p>
        </p:txBody>
      </p:sp>
      <p:sp>
        <p:nvSpPr>
          <p:cNvPr id="101" name="Text 63"/>
          <p:cNvSpPr txBox="1"/>
          <p:nvPr/>
        </p:nvSpPr>
        <p:spPr>
          <a:xfrm>
            <a:off x="4682642" y="492404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工作流程自动化与监控系统</a:t>
            </a:r>
            <a:endParaRPr lang="en-US" sz="1000" dirty="0"/>
          </a:p>
        </p:txBody>
      </p:sp>
      <p:sp>
        <p:nvSpPr>
          <p:cNvPr id="102" name="Text 64"/>
          <p:cNvSpPr txBox="1"/>
          <p:nvPr/>
        </p:nvSpPr>
        <p:spPr>
          <a:xfrm>
            <a:off x="4682642" y="511515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混合团队绩效评估与优化</a:t>
            </a:r>
            <a:endParaRPr lang="en-US" sz="1000" dirty="0"/>
          </a:p>
        </p:txBody>
      </p:sp>
      <p:pic>
        <p:nvPicPr>
          <p:cNvPr id="103" name="Image 36" descr="preencoded.png">    </p:cNvPr>
          <p:cNvPicPr>
            <a:picLocks noChangeAspect="1"/>
          </p:cNvPicPr>
          <p:nvPr/>
        </p:nvPicPr>
        <p:blipFill>
          <a:blip r:embed="rId37"/>
          <a:srcRect l="-1773" r="-1773" t="0" b="0"/>
          <a:stretch/>
        </p:blipFill>
        <p:spPr>
          <a:xfrm>
            <a:off x="8395106" y="4200754"/>
            <a:ext cx="133502" cy="171907"/>
          </a:xfrm>
          <a:prstGeom prst="rect">
            <a:avLst/>
          </a:prstGeom>
        </p:spPr>
      </p:pic>
      <p:sp>
        <p:nvSpPr>
          <p:cNvPr id="104" name="Text 65"/>
          <p:cNvSpPr txBox="1"/>
          <p:nvPr/>
        </p:nvSpPr>
        <p:spPr>
          <a:xfrm>
            <a:off x="8594446" y="4543654"/>
            <a:ext cx="20528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资源使用计量与API调用费用管理</a:t>
            </a:r>
            <a:endParaRPr lang="en-US" sz="1000" dirty="0"/>
          </a:p>
        </p:txBody>
      </p:sp>
      <p:sp>
        <p:nvSpPr>
          <p:cNvPr id="105" name="Text 66"/>
          <p:cNvSpPr txBox="1"/>
          <p:nvPr/>
        </p:nvSpPr>
        <p:spPr>
          <a:xfrm>
            <a:off x="8594446" y="4733849"/>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智能体计费模型与收费标准体系</a:t>
            </a:r>
            <a:endParaRPr lang="en-US" sz="1000" dirty="0"/>
          </a:p>
        </p:txBody>
      </p:sp>
      <p:sp>
        <p:nvSpPr>
          <p:cNvPr id="106" name="Text 67"/>
          <p:cNvSpPr txBox="1"/>
          <p:nvPr/>
        </p:nvSpPr>
        <p:spPr>
          <a:xfrm>
            <a:off x="8594446" y="492404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跨平台结算与分成机制</a:t>
            </a:r>
            <a:endParaRPr lang="en-US" sz="1000" dirty="0"/>
          </a:p>
        </p:txBody>
      </p:sp>
      <p:sp>
        <p:nvSpPr>
          <p:cNvPr id="107" name="Text 68"/>
          <p:cNvSpPr txBox="1"/>
          <p:nvPr/>
        </p:nvSpPr>
        <p:spPr>
          <a:xfrm>
            <a:off x="8594446" y="5115154"/>
            <a:ext cx="17099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支持数字工人BPO商业模式</a:t>
            </a:r>
            <a:endParaRPr lang="en-US" sz="1000" dirty="0"/>
          </a:p>
        </p:txBody>
      </p:sp>
      <p:sp>
        <p:nvSpPr>
          <p:cNvPr id="108" name="Shape 69"/>
          <p:cNvSpPr/>
          <p:nvPr/>
        </p:nvSpPr>
        <p:spPr>
          <a:xfrm>
            <a:off x="304495" y="5609844"/>
            <a:ext cx="11582705" cy="838505"/>
          </a:xfrm>
          <a:prstGeom prst="roundRect">
            <a:avLst>
              <a:gd name="adj" fmla="val 9914"/>
            </a:avLst>
          </a:prstGeom>
          <a:solidFill>
            <a:srgbClr val="F8FAFC"/>
          </a:solidFill>
          <a:ln w="25400">
            <a:solidFill>
              <a:srgbClr val="4C6FFF"/>
            </a:solidFill>
            <a:prstDash val="solid"/>
          </a:ln>
        </p:spPr>
      </p:sp>
      <p:sp>
        <p:nvSpPr>
          <p:cNvPr id="109" name="Text 70"/>
          <p:cNvSpPr txBox="1"/>
          <p:nvPr/>
        </p:nvSpPr>
        <p:spPr>
          <a:xfrm>
            <a:off x="476402" y="5800954"/>
            <a:ext cx="1858061" cy="228600"/>
          </a:xfrm>
          <a:prstGeom prst="rect">
            <a:avLst/>
          </a:prstGeom>
          <a:noFill/>
          <a:ln/>
        </p:spPr>
        <p:txBody>
          <a:bodyPr wrap="square" lIns="0" tIns="0" rIns="0" bIns="0" rtlCol="0" anchor="ctr"/>
          <a:lstStyle/>
          <a:p>
            <a:pPr algn="l" indent="0" marL="0">
              <a:buNone/>
            </a:pPr>
            <a:r>
              <a:rPr lang="en-US" sz="1500" b="1" dirty="0">
                <a:solidFill>
                  <a:srgbClr val="1D4ED8"/>
                </a:solidFill>
                <a:latin typeface="Inter" pitchFamily="34" charset="0"/>
                <a:ea typeface="Inter" pitchFamily="34" charset="-122"/>
                <a:cs typeface="Inter" pitchFamily="34" charset="-120"/>
              </a:rPr>
              <a:t>市场空白与先发优势</a:t>
            </a:r>
            <a:endParaRPr lang="en-US" sz="1500" dirty="0"/>
          </a:p>
        </p:txBody>
      </p:sp>
      <p:sp>
        <p:nvSpPr>
          <p:cNvPr id="110" name="Text 71"/>
          <p:cNvSpPr txBox="1"/>
          <p:nvPr/>
        </p:nvSpPr>
        <p:spPr>
          <a:xfrm>
            <a:off x="476402" y="6096305"/>
            <a:ext cx="53007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智能体管理系统作为企业基础设施尚处于市场空白期，具有巨大先发优势和标准制定机会</a:t>
            </a:r>
            <a:endParaRPr lang="en-US" sz="1000" dirty="0"/>
          </a:p>
        </p:txBody>
      </p:sp>
      <p:sp>
        <p:nvSpPr>
          <p:cNvPr id="111" name="Shape 72"/>
          <p:cNvSpPr/>
          <p:nvPr/>
        </p:nvSpPr>
        <p:spPr>
          <a:xfrm>
            <a:off x="11259007" y="5857646"/>
            <a:ext cx="342900" cy="342900"/>
          </a:xfrm>
          <a:prstGeom prst="ellipse">
            <a:avLst/>
          </a:prstGeom>
          <a:solidFill>
            <a:srgbClr val="EBF0FF"/>
          </a:solidFill>
          <a:ln/>
        </p:spPr>
      </p:sp>
      <p:pic>
        <p:nvPicPr>
          <p:cNvPr id="112" name="Image 37" descr="preencoded.png">    </p:cNvPr>
          <p:cNvPicPr>
            <a:picLocks noChangeAspect="1"/>
          </p:cNvPicPr>
          <p:nvPr/>
        </p:nvPicPr>
        <p:blipFill>
          <a:blip r:embed="rId38"/>
          <a:srcRect l="-760" r="-760" t="0" b="0"/>
          <a:stretch/>
        </p:blipFill>
        <p:spPr>
          <a:xfrm>
            <a:off x="11354105" y="5943600"/>
            <a:ext cx="152705" cy="1719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Shape 1"/>
          <p:cNvSpPr/>
          <p:nvPr/>
        </p:nvSpPr>
        <p:spPr>
          <a:xfrm>
            <a:off x="304495" y="304495"/>
            <a:ext cx="1314907" cy="533095"/>
          </a:xfrm>
          <a:prstGeom prst="roundRect">
            <a:avLst>
              <a:gd name="adj" fmla="val 24504"/>
            </a:avLst>
          </a:prstGeom>
          <a:noFill/>
          <a:ln w="25400">
            <a:solidFill>
              <a:srgbClr val="4C6FFF"/>
            </a:solidFill>
            <a:prstDash val="solid"/>
          </a:ln>
        </p:spPr>
      </p:sp>
      <p:sp>
        <p:nvSpPr>
          <p:cNvPr id="5" name="Text 2"/>
          <p:cNvSpPr txBox="1"/>
          <p:nvPr/>
        </p:nvSpPr>
        <p:spPr>
          <a:xfrm>
            <a:off x="514807" y="400507"/>
            <a:ext cx="1110082"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DartAI</a:t>
            </a:r>
            <a:endParaRPr lang="en-US" sz="2200" dirty="0"/>
          </a:p>
        </p:txBody>
      </p:sp>
      <p:sp>
        <p:nvSpPr>
          <p:cNvPr id="6" name="Text 3"/>
          <p:cNvSpPr txBox="1"/>
          <p:nvPr/>
        </p:nvSpPr>
        <p:spPr>
          <a:xfrm>
            <a:off x="11125505" y="323698"/>
            <a:ext cx="886054" cy="191110"/>
          </a:xfrm>
          <a:prstGeom prst="rect">
            <a:avLst/>
          </a:prstGeom>
          <a:noFill/>
          <a:ln/>
        </p:spPr>
        <p:txBody>
          <a:bodyPr wrap="square" lIns="0" tIns="0" rIns="0" bIns="0" rtlCol="0" anchor="ctr"/>
          <a:lstStyle/>
          <a:p>
            <a:pPr algn="r" indent="0" marL="0">
              <a:buNone/>
            </a:pPr>
            <a:r>
              <a:rPr lang="en-US" sz="1200" dirty="0">
                <a:solidFill>
                  <a:srgbClr val="6B7280"/>
                </a:solidFill>
                <a:latin typeface="Inter" pitchFamily="34" charset="0"/>
                <a:ea typeface="Inter" pitchFamily="34" charset="-122"/>
                <a:cs typeface="Inter" pitchFamily="34" charset="-120"/>
              </a:rPr>
              <a:t>种子轮估值</a:t>
            </a:r>
            <a:endParaRPr lang="en-US" sz="1200" dirty="0"/>
          </a:p>
        </p:txBody>
      </p:sp>
      <p:sp>
        <p:nvSpPr>
          <p:cNvPr id="7" name="Text 4"/>
          <p:cNvSpPr txBox="1"/>
          <p:nvPr/>
        </p:nvSpPr>
        <p:spPr>
          <a:xfrm>
            <a:off x="10800893" y="552298"/>
            <a:ext cx="1353312" cy="419710"/>
          </a:xfrm>
          <a:prstGeom prst="rect">
            <a:avLst/>
          </a:prstGeom>
          <a:noFill/>
          <a:ln/>
        </p:spPr>
        <p:txBody>
          <a:bodyPr wrap="square" lIns="0" tIns="0" rIns="0" bIns="0" rtlCol="0" anchor="ctr"/>
          <a:lstStyle/>
          <a:p>
            <a:pPr algn="r" indent="0" marL="0">
              <a:buNone/>
            </a:pPr>
            <a:r>
              <a:rPr lang="en-US" sz="2700" b="1" dirty="0">
                <a:solidFill>
                  <a:srgbClr val="1F2937"/>
                </a:solidFill>
                <a:latin typeface="Inter" pitchFamily="34" charset="0"/>
                <a:ea typeface="Inter" pitchFamily="34" charset="-122"/>
                <a:cs typeface="Inter" pitchFamily="34" charset="-120"/>
              </a:rPr>
              <a:t>$3.8M</a:t>
            </a:r>
            <a:endParaRPr lang="en-US" sz="2700" dirty="0"/>
          </a:p>
        </p:txBody>
      </p:sp>
      <p:sp>
        <p:nvSpPr>
          <p:cNvPr id="8" name="Text 5"/>
          <p:cNvSpPr txBox="1"/>
          <p:nvPr/>
        </p:nvSpPr>
        <p:spPr>
          <a:xfrm>
            <a:off x="9158630" y="1000354"/>
            <a:ext cx="2833726"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2023年数据 | YC孵化项目 | 全球10,000+用户</a:t>
            </a:r>
            <a:endParaRPr lang="en-US" sz="1000" dirty="0"/>
          </a:p>
        </p:txBody>
      </p:sp>
      <p:sp>
        <p:nvSpPr>
          <p:cNvPr id="9" name="Text 6"/>
          <p:cNvSpPr txBox="1"/>
          <p:nvPr/>
        </p:nvSpPr>
        <p:spPr>
          <a:xfrm>
            <a:off x="304495" y="150510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解决方案介绍</a:t>
            </a:r>
            <a:endParaRPr lang="en-US" sz="1200" dirty="0"/>
          </a:p>
        </p:txBody>
      </p:sp>
      <p:sp>
        <p:nvSpPr>
          <p:cNvPr id="10" name="Text 7"/>
          <p:cNvSpPr txBox="1"/>
          <p:nvPr/>
        </p:nvSpPr>
        <p:spPr>
          <a:xfrm>
            <a:off x="304495" y="1733702"/>
            <a:ext cx="3939235"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AI驱动的项目管理自动化平台</a:t>
            </a:r>
            <a:endParaRPr lang="en-US" sz="2200" dirty="0"/>
          </a:p>
        </p:txBody>
      </p:sp>
      <p:sp>
        <p:nvSpPr>
          <p:cNvPr id="11" name="Text 8"/>
          <p:cNvSpPr txBox="1"/>
          <p:nvPr/>
        </p:nvSpPr>
        <p:spPr>
          <a:xfrm>
            <a:off x="304495" y="2171700"/>
            <a:ext cx="98490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DartAI提供"项目管理自动驾驶"解决方案，通过智能化技术自动完成任务分配，路线规划等，AI能生成和执行复杂报告，大幅提升项目管理效率。</a:t>
            </a:r>
            <a:endParaRPr lang="en-US" sz="1200" dirty="0"/>
          </a:p>
        </p:txBody>
      </p:sp>
      <p:sp>
        <p:nvSpPr>
          <p:cNvPr id="12" name="Text 9"/>
          <p:cNvSpPr txBox="1"/>
          <p:nvPr/>
        </p:nvSpPr>
        <p:spPr>
          <a:xfrm>
            <a:off x="304495" y="2628900"/>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3" name="Shape 10"/>
          <p:cNvSpPr/>
          <p:nvPr/>
        </p:nvSpPr>
        <p:spPr>
          <a:xfrm>
            <a:off x="304495" y="2857500"/>
            <a:ext cx="3762756" cy="1086307"/>
          </a:xfrm>
          <a:prstGeom prst="roundRect">
            <a:avLst>
              <a:gd name="adj" fmla="val 5907"/>
            </a:avLst>
          </a:prstGeom>
          <a:solidFill>
            <a:srgbClr val="F9FAFB"/>
          </a:solidFill>
          <a:ln w="12700">
            <a:solidFill>
              <a:srgbClr val="E5E7EB"/>
            </a:solidFill>
            <a:prstDash val="solid"/>
          </a:ln>
        </p:spPr>
      </p:sp>
      <p:sp>
        <p:nvSpPr>
          <p:cNvPr id="14" name="Shape 11"/>
          <p:cNvSpPr/>
          <p:nvPr/>
        </p:nvSpPr>
        <p:spPr>
          <a:xfrm>
            <a:off x="8128102" y="2857500"/>
            <a:ext cx="3762756" cy="1086307"/>
          </a:xfrm>
          <a:prstGeom prst="roundRect">
            <a:avLst>
              <a:gd name="adj" fmla="val 5907"/>
            </a:avLst>
          </a:prstGeom>
          <a:solidFill>
            <a:srgbClr val="F9FAFB"/>
          </a:solidFill>
          <a:ln w="12700">
            <a:solidFill>
              <a:srgbClr val="E5E7EB"/>
            </a:solidFill>
            <a:prstDash val="solid"/>
          </a:ln>
        </p:spPr>
      </p:sp>
      <p:sp>
        <p:nvSpPr>
          <p:cNvPr id="15" name="Shape 12"/>
          <p:cNvSpPr/>
          <p:nvPr/>
        </p:nvSpPr>
        <p:spPr>
          <a:xfrm>
            <a:off x="448056" y="3000146"/>
            <a:ext cx="342900" cy="342900"/>
          </a:xfrm>
          <a:prstGeom prst="ellipse">
            <a:avLst/>
          </a:prstGeom>
          <a:solidFill>
            <a:srgbClr val="EBF0FF"/>
          </a:solidFill>
          <a:ln/>
        </p:spPr>
      </p:sp>
      <p:pic>
        <p:nvPicPr>
          <p:cNvPr id="16" name="Image 1" descr="preencoded.png">    </p:cNvPr>
          <p:cNvPicPr>
            <a:picLocks noChangeAspect="1"/>
          </p:cNvPicPr>
          <p:nvPr/>
        </p:nvPicPr>
        <p:blipFill>
          <a:blip r:embed="rId2"/>
          <a:srcRect l="0" r="0" t="-180" b="-180"/>
          <a:stretch/>
        </p:blipFill>
        <p:spPr>
          <a:xfrm>
            <a:off x="523951" y="3095244"/>
            <a:ext cx="190195" cy="152705"/>
          </a:xfrm>
          <a:prstGeom prst="rect">
            <a:avLst/>
          </a:prstGeom>
        </p:spPr>
      </p:pic>
      <p:sp>
        <p:nvSpPr>
          <p:cNvPr id="17" name="Shape 13"/>
          <p:cNvSpPr/>
          <p:nvPr/>
        </p:nvSpPr>
        <p:spPr>
          <a:xfrm>
            <a:off x="4216298" y="2857500"/>
            <a:ext cx="3762756" cy="1086307"/>
          </a:xfrm>
          <a:prstGeom prst="roundRect">
            <a:avLst>
              <a:gd name="adj" fmla="val 5907"/>
            </a:avLst>
          </a:prstGeom>
          <a:solidFill>
            <a:srgbClr val="F9FAFB"/>
          </a:solidFill>
          <a:ln w="12700">
            <a:solidFill>
              <a:srgbClr val="E5E7EB"/>
            </a:solidFill>
            <a:prstDash val="solid"/>
          </a:ln>
        </p:spPr>
      </p:sp>
      <p:sp>
        <p:nvSpPr>
          <p:cNvPr id="18" name="Shape 14"/>
          <p:cNvSpPr/>
          <p:nvPr/>
        </p:nvSpPr>
        <p:spPr>
          <a:xfrm>
            <a:off x="4358945" y="3000146"/>
            <a:ext cx="342900" cy="342900"/>
          </a:xfrm>
          <a:prstGeom prst="ellipse">
            <a:avLst/>
          </a:prstGeom>
          <a:solidFill>
            <a:srgbClr val="EBF0FF"/>
          </a:solidFill>
          <a:ln/>
        </p:spPr>
      </p:sp>
      <p:sp>
        <p:nvSpPr>
          <p:cNvPr id="19" name="Shape 15"/>
          <p:cNvSpPr/>
          <p:nvPr/>
        </p:nvSpPr>
        <p:spPr>
          <a:xfrm>
            <a:off x="8270748" y="3000146"/>
            <a:ext cx="342900" cy="342900"/>
          </a:xfrm>
          <a:prstGeom prst="ellipse">
            <a:avLst/>
          </a:prstGeom>
          <a:solidFill>
            <a:srgbClr val="EBF0FF"/>
          </a:solidFill>
          <a:ln/>
        </p:spPr>
      </p:sp>
      <p:sp>
        <p:nvSpPr>
          <p:cNvPr id="20" name="Text 16"/>
          <p:cNvSpPr txBox="1"/>
          <p:nvPr/>
        </p:nvSpPr>
        <p:spPr>
          <a:xfrm>
            <a:off x="866851" y="30769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智能任务自动化</a:t>
            </a:r>
            <a:endParaRPr lang="en-US" sz="1200" dirty="0"/>
          </a:p>
        </p:txBody>
      </p:sp>
      <p:sp>
        <p:nvSpPr>
          <p:cNvPr id="21" name="Text 17"/>
          <p:cNvSpPr txBox="1"/>
          <p:nvPr/>
        </p:nvSpPr>
        <p:spPr>
          <a:xfrm>
            <a:off x="4778654" y="30769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自动报告与洞察</a:t>
            </a:r>
            <a:endParaRPr lang="en-US" sz="1200" dirty="0"/>
          </a:p>
        </p:txBody>
      </p:sp>
      <p:sp>
        <p:nvSpPr>
          <p:cNvPr id="22" name="Text 18"/>
          <p:cNvSpPr txBox="1"/>
          <p:nvPr/>
        </p:nvSpPr>
        <p:spPr>
          <a:xfrm>
            <a:off x="448056" y="3429000"/>
            <a:ext cx="26535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AI的动态任务分配，减少70%任务执行时间</a:t>
            </a:r>
            <a:endParaRPr lang="en-US" sz="1000" dirty="0"/>
          </a:p>
        </p:txBody>
      </p:sp>
      <p:pic>
        <p:nvPicPr>
          <p:cNvPr id="23" name="Image 2" descr="preencoded.png">    </p:cNvPr>
          <p:cNvPicPr>
            <a:picLocks noChangeAspect="1"/>
          </p:cNvPicPr>
          <p:nvPr/>
        </p:nvPicPr>
        <p:blipFill>
          <a:blip r:embed="rId3"/>
          <a:srcRect l="0" r="0" t="0" b="0"/>
          <a:stretch/>
        </p:blipFill>
        <p:spPr>
          <a:xfrm>
            <a:off x="4454042" y="3095244"/>
            <a:ext cx="152705" cy="152705"/>
          </a:xfrm>
          <a:prstGeom prst="rect">
            <a:avLst/>
          </a:prstGeom>
        </p:spPr>
      </p:pic>
      <p:sp>
        <p:nvSpPr>
          <p:cNvPr id="24" name="Text 19"/>
          <p:cNvSpPr txBox="1"/>
          <p:nvPr/>
        </p:nvSpPr>
        <p:spPr>
          <a:xfrm>
            <a:off x="4358945" y="3429000"/>
            <a:ext cx="3567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一键生成项目进度报告与洞察分析，提供实时数据驱动的优化建议</a:t>
            </a:r>
            <a:endParaRPr lang="en-US" sz="1000" dirty="0"/>
          </a:p>
        </p:txBody>
      </p:sp>
      <p:pic>
        <p:nvPicPr>
          <p:cNvPr id="25" name="Image 3" descr="preencoded.png">    </p:cNvPr>
          <p:cNvPicPr>
            <a:picLocks noChangeAspect="1"/>
          </p:cNvPicPr>
          <p:nvPr/>
        </p:nvPicPr>
        <p:blipFill>
          <a:blip r:embed="rId4"/>
          <a:srcRect l="0" r="0" t="-100" b="-100"/>
          <a:stretch/>
        </p:blipFill>
        <p:spPr>
          <a:xfrm>
            <a:off x="8385048" y="3095244"/>
            <a:ext cx="114300" cy="152705"/>
          </a:xfrm>
          <a:prstGeom prst="rect">
            <a:avLst/>
          </a:prstGeom>
        </p:spPr>
      </p:pic>
      <p:sp>
        <p:nvSpPr>
          <p:cNvPr id="26" name="Text 20"/>
          <p:cNvSpPr txBox="1"/>
          <p:nvPr/>
        </p:nvSpPr>
        <p:spPr>
          <a:xfrm>
            <a:off x="8689543" y="30769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多平台无缝集成</a:t>
            </a:r>
            <a:endParaRPr lang="en-US" sz="1200" dirty="0"/>
          </a:p>
        </p:txBody>
      </p:sp>
      <p:sp>
        <p:nvSpPr>
          <p:cNvPr id="27" name="Text 21"/>
          <p:cNvSpPr txBox="1"/>
          <p:nvPr/>
        </p:nvSpPr>
        <p:spPr>
          <a:xfrm>
            <a:off x="8270748" y="3429000"/>
            <a:ext cx="35012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与Slack、GitHub、Jira等30+工具深度集成，实现跨平台工作流自动化</a:t>
            </a:r>
            <a:endParaRPr lang="en-US" sz="1000" dirty="0"/>
          </a:p>
        </p:txBody>
      </p:sp>
      <p:sp>
        <p:nvSpPr>
          <p:cNvPr id="28" name="Text 22"/>
          <p:cNvSpPr txBox="1"/>
          <p:nvPr/>
        </p:nvSpPr>
        <p:spPr>
          <a:xfrm>
            <a:off x="304495" y="41906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3"/>
          <p:cNvSpPr txBox="1"/>
          <p:nvPr/>
        </p:nvSpPr>
        <p:spPr>
          <a:xfrm>
            <a:off x="6210605" y="419069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4"/>
          <p:cNvSpPr txBox="1"/>
          <p:nvPr/>
        </p:nvSpPr>
        <p:spPr>
          <a:xfrm>
            <a:off x="495605" y="4438498"/>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中小型科技企业团队</a:t>
            </a:r>
            <a:endParaRPr lang="en-US" sz="1200" dirty="0"/>
          </a:p>
        </p:txBody>
      </p:sp>
      <p:sp>
        <p:nvSpPr>
          <p:cNvPr id="31" name="Text 25"/>
          <p:cNvSpPr txBox="1"/>
          <p:nvPr/>
        </p:nvSpPr>
        <p:spPr>
          <a:xfrm>
            <a:off x="495605" y="4705502"/>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敏捷开发产品团队</a:t>
            </a:r>
            <a:endParaRPr lang="en-US" sz="1200" dirty="0"/>
          </a:p>
        </p:txBody>
      </p:sp>
      <p:sp>
        <p:nvSpPr>
          <p:cNvPr id="32" name="Text 26"/>
          <p:cNvSpPr txBox="1"/>
          <p:nvPr/>
        </p:nvSpPr>
        <p:spPr>
          <a:xfrm>
            <a:off x="495605" y="49725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需要提高项目效率的咨询公司</a:t>
            </a:r>
            <a:endParaRPr lang="en-US" sz="1200" dirty="0"/>
          </a:p>
        </p:txBody>
      </p:sp>
      <p:sp>
        <p:nvSpPr>
          <p:cNvPr id="33" name="Text 27"/>
          <p:cNvSpPr txBox="1"/>
          <p:nvPr/>
        </p:nvSpPr>
        <p:spPr>
          <a:xfrm>
            <a:off x="6400800" y="4438498"/>
            <a:ext cx="20098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基于用户数的SaaS订阅模式</a:t>
            </a:r>
            <a:endParaRPr lang="en-US" sz="1200" dirty="0"/>
          </a:p>
        </p:txBody>
      </p:sp>
      <p:sp>
        <p:nvSpPr>
          <p:cNvPr id="34" name="Text 28"/>
          <p:cNvSpPr txBox="1"/>
          <p:nvPr/>
        </p:nvSpPr>
        <p:spPr>
          <a:xfrm>
            <a:off x="6400800" y="4705502"/>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免费试用转付费模式</a:t>
            </a:r>
            <a:endParaRPr lang="en-US" sz="1200" dirty="0"/>
          </a:p>
        </p:txBody>
      </p:sp>
      <p:sp>
        <p:nvSpPr>
          <p:cNvPr id="35" name="Text 29"/>
          <p:cNvSpPr txBox="1"/>
          <p:nvPr/>
        </p:nvSpPr>
        <p:spPr>
          <a:xfrm>
            <a:off x="6400800" y="4972507"/>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按项目规模的阶梯定价</a:t>
            </a:r>
            <a:endParaRPr lang="en-US" sz="1200" dirty="0"/>
          </a:p>
        </p:txBody>
      </p:sp>
      <p:sp>
        <p:nvSpPr>
          <p:cNvPr id="36" name="Text 30"/>
          <p:cNvSpPr txBox="1"/>
          <p:nvPr/>
        </p:nvSpPr>
        <p:spPr>
          <a:xfrm>
            <a:off x="304495" y="5429707"/>
            <a:ext cx="15627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解决方案解决的问题</a:t>
            </a:r>
            <a:endParaRPr lang="en-US" sz="1200" dirty="0"/>
          </a:p>
        </p:txBody>
      </p:sp>
      <p:sp>
        <p:nvSpPr>
          <p:cNvPr id="37" name="Shape 31"/>
          <p:cNvSpPr/>
          <p:nvPr/>
        </p:nvSpPr>
        <p:spPr>
          <a:xfrm>
            <a:off x="304495" y="5658307"/>
            <a:ext cx="5734202" cy="409651"/>
          </a:xfrm>
          <a:prstGeom prst="roundRect">
            <a:avLst>
              <a:gd name="adj" fmla="val 20764"/>
            </a:avLst>
          </a:prstGeom>
          <a:solidFill>
            <a:srgbClr val="FEF2F2"/>
          </a:solidFill>
          <a:ln/>
        </p:spPr>
      </p:sp>
      <p:sp>
        <p:nvSpPr>
          <p:cNvPr id="38" name="Shape 32"/>
          <p:cNvSpPr/>
          <p:nvPr/>
        </p:nvSpPr>
        <p:spPr>
          <a:xfrm>
            <a:off x="304495" y="5658307"/>
            <a:ext cx="19202" cy="409651"/>
          </a:xfrm>
          <a:prstGeom prst="rect">
            <a:avLst/>
          </a:prstGeom>
          <a:solidFill>
            <a:srgbClr val="EF4444"/>
          </a:solidFill>
          <a:ln/>
        </p:spPr>
      </p:sp>
      <p:sp>
        <p:nvSpPr>
          <p:cNvPr id="39" name="Shape 33"/>
          <p:cNvSpPr/>
          <p:nvPr/>
        </p:nvSpPr>
        <p:spPr>
          <a:xfrm>
            <a:off x="6152998" y="5658307"/>
            <a:ext cx="5734202" cy="409651"/>
          </a:xfrm>
          <a:prstGeom prst="roundRect">
            <a:avLst>
              <a:gd name="adj" fmla="val 20764"/>
            </a:avLst>
          </a:prstGeom>
          <a:solidFill>
            <a:srgbClr val="FEF2F2"/>
          </a:solidFill>
          <a:ln/>
        </p:spPr>
      </p:sp>
      <p:sp>
        <p:nvSpPr>
          <p:cNvPr id="40" name="Shape 34"/>
          <p:cNvSpPr/>
          <p:nvPr/>
        </p:nvSpPr>
        <p:spPr>
          <a:xfrm>
            <a:off x="6152998" y="5658307"/>
            <a:ext cx="19202" cy="409651"/>
          </a:xfrm>
          <a:prstGeom prst="rect">
            <a:avLst/>
          </a:prstGeom>
          <a:solidFill>
            <a:srgbClr val="EF4444"/>
          </a:solidFill>
          <a:ln/>
        </p:spPr>
      </p:sp>
      <p:sp>
        <p:nvSpPr>
          <p:cNvPr id="41" name="Shape 35"/>
          <p:cNvSpPr/>
          <p:nvPr/>
        </p:nvSpPr>
        <p:spPr>
          <a:xfrm>
            <a:off x="304495" y="6176772"/>
            <a:ext cx="5734202" cy="409651"/>
          </a:xfrm>
          <a:prstGeom prst="roundRect">
            <a:avLst>
              <a:gd name="adj" fmla="val 20764"/>
            </a:avLst>
          </a:prstGeom>
          <a:solidFill>
            <a:srgbClr val="FEF2F2"/>
          </a:solidFill>
          <a:ln/>
        </p:spPr>
      </p:sp>
      <p:sp>
        <p:nvSpPr>
          <p:cNvPr id="42" name="Shape 36"/>
          <p:cNvSpPr/>
          <p:nvPr/>
        </p:nvSpPr>
        <p:spPr>
          <a:xfrm>
            <a:off x="304495" y="6176772"/>
            <a:ext cx="19202" cy="409651"/>
          </a:xfrm>
          <a:prstGeom prst="rect">
            <a:avLst/>
          </a:prstGeom>
          <a:solidFill>
            <a:srgbClr val="EF4444"/>
          </a:solidFill>
          <a:ln/>
        </p:spPr>
      </p:sp>
      <p:sp>
        <p:nvSpPr>
          <p:cNvPr id="43" name="Shape 37"/>
          <p:cNvSpPr/>
          <p:nvPr/>
        </p:nvSpPr>
        <p:spPr>
          <a:xfrm>
            <a:off x="6152998" y="6176772"/>
            <a:ext cx="5734202" cy="409651"/>
          </a:xfrm>
          <a:prstGeom prst="roundRect">
            <a:avLst>
              <a:gd name="adj" fmla="val 20764"/>
            </a:avLst>
          </a:prstGeom>
          <a:solidFill>
            <a:srgbClr val="FEF2F2"/>
          </a:solidFill>
          <a:ln/>
        </p:spPr>
      </p:sp>
      <p:sp>
        <p:nvSpPr>
          <p:cNvPr id="44" name="Shape 38"/>
          <p:cNvSpPr/>
          <p:nvPr/>
        </p:nvSpPr>
        <p:spPr>
          <a:xfrm>
            <a:off x="6152998" y="6176772"/>
            <a:ext cx="19202" cy="409651"/>
          </a:xfrm>
          <a:prstGeom prst="rect">
            <a:avLst/>
          </a:prstGeom>
          <a:solidFill>
            <a:srgbClr val="EF4444"/>
          </a:solidFill>
          <a:ln/>
        </p:spPr>
      </p:sp>
      <p:sp>
        <p:nvSpPr>
          <p:cNvPr id="45" name="Text 39"/>
          <p:cNvSpPr txBox="1"/>
          <p:nvPr/>
        </p:nvSpPr>
        <p:spPr>
          <a:xfrm>
            <a:off x="437998" y="5762549"/>
            <a:ext cx="3298241" cy="181051"/>
          </a:xfrm>
          <a:prstGeom prst="rect">
            <a:avLst/>
          </a:prstGeom>
          <a:noFill/>
          <a:ln/>
        </p:spPr>
        <p:txBody>
          <a:bodyPr wrap="square" lIns="0" tIns="0" rIns="0" bIns="0" rtlCol="0" anchor="ctr"/>
          <a:lstStyle/>
          <a:p>
            <a:pPr algn="l" indent="0" marL="0">
              <a:buNone/>
            </a:pPr>
            <a:r>
              <a:rPr lang="en-US" sz="1100" dirty="0">
                <a:solidFill>
                  <a:srgbClr val="B91C1C"/>
                </a:solidFill>
                <a:latin typeface="Inter" pitchFamily="34" charset="0"/>
                <a:ea typeface="Inter" pitchFamily="34" charset="-122"/>
                <a:cs typeface="Inter" pitchFamily="34" charset="-120"/>
              </a:rPr>
              <a:t>项目管理平均花费40%时间在管理任务上而非创造</a:t>
            </a:r>
            <a:endParaRPr lang="en-US" sz="1100" dirty="0"/>
          </a:p>
        </p:txBody>
      </p:sp>
      <p:sp>
        <p:nvSpPr>
          <p:cNvPr id="46" name="Text 40"/>
          <p:cNvSpPr txBox="1"/>
          <p:nvPr/>
        </p:nvSpPr>
        <p:spPr>
          <a:xfrm>
            <a:off x="6286500" y="5762549"/>
            <a:ext cx="1402690" cy="181051"/>
          </a:xfrm>
          <a:prstGeom prst="rect">
            <a:avLst/>
          </a:prstGeom>
          <a:noFill/>
          <a:ln/>
        </p:spPr>
        <p:txBody>
          <a:bodyPr wrap="square" lIns="0" tIns="0" rIns="0" bIns="0" rtlCol="0" anchor="ctr"/>
          <a:lstStyle/>
          <a:p>
            <a:pPr algn="l" indent="0" marL="0">
              <a:buNone/>
            </a:pPr>
            <a:r>
              <a:rPr lang="en-US" sz="1100" dirty="0">
                <a:solidFill>
                  <a:srgbClr val="B91C1C"/>
                </a:solidFill>
                <a:latin typeface="Inter" pitchFamily="34" charset="0"/>
                <a:ea typeface="Inter" pitchFamily="34" charset="-122"/>
                <a:cs typeface="Inter" pitchFamily="34" charset="-120"/>
              </a:rPr>
              <a:t>项目规划脱节且延时</a:t>
            </a:r>
            <a:endParaRPr lang="en-US" sz="1100" dirty="0"/>
          </a:p>
        </p:txBody>
      </p:sp>
      <p:sp>
        <p:nvSpPr>
          <p:cNvPr id="47" name="Text 41"/>
          <p:cNvSpPr txBox="1"/>
          <p:nvPr/>
        </p:nvSpPr>
        <p:spPr>
          <a:xfrm>
            <a:off x="437998" y="6281928"/>
            <a:ext cx="1402690" cy="181051"/>
          </a:xfrm>
          <a:prstGeom prst="rect">
            <a:avLst/>
          </a:prstGeom>
          <a:noFill/>
          <a:ln/>
        </p:spPr>
        <p:txBody>
          <a:bodyPr wrap="square" lIns="0" tIns="0" rIns="0" bIns="0" rtlCol="0" anchor="ctr"/>
          <a:lstStyle/>
          <a:p>
            <a:pPr algn="l" indent="0" marL="0">
              <a:buNone/>
            </a:pPr>
            <a:r>
              <a:rPr lang="en-US" sz="1100" dirty="0">
                <a:solidFill>
                  <a:srgbClr val="B91C1C"/>
                </a:solidFill>
                <a:latin typeface="Inter" pitchFamily="34" charset="0"/>
                <a:ea typeface="Inter" pitchFamily="34" charset="-122"/>
                <a:cs typeface="Inter" pitchFamily="34" charset="-120"/>
              </a:rPr>
              <a:t>跨团队协作效率低下</a:t>
            </a:r>
            <a:endParaRPr lang="en-US" sz="1100" dirty="0"/>
          </a:p>
        </p:txBody>
      </p:sp>
      <p:sp>
        <p:nvSpPr>
          <p:cNvPr id="48" name="Text 42"/>
          <p:cNvSpPr txBox="1"/>
          <p:nvPr/>
        </p:nvSpPr>
        <p:spPr>
          <a:xfrm>
            <a:off x="6286500" y="6281928"/>
            <a:ext cx="1402690" cy="181051"/>
          </a:xfrm>
          <a:prstGeom prst="rect">
            <a:avLst/>
          </a:prstGeom>
          <a:noFill/>
          <a:ln/>
        </p:spPr>
        <p:txBody>
          <a:bodyPr wrap="square" lIns="0" tIns="0" rIns="0" bIns="0" rtlCol="0" anchor="ctr"/>
          <a:lstStyle/>
          <a:p>
            <a:pPr algn="l" indent="0" marL="0">
              <a:buNone/>
            </a:pPr>
            <a:r>
              <a:rPr lang="en-US" sz="1100" dirty="0">
                <a:solidFill>
                  <a:srgbClr val="B91C1C"/>
                </a:solidFill>
                <a:latin typeface="Inter" pitchFamily="34" charset="0"/>
                <a:ea typeface="Inter" pitchFamily="34" charset="-122"/>
                <a:cs typeface="Inter" pitchFamily="34" charset="-120"/>
              </a:rPr>
              <a:t>手动建表报告易出错</a:t>
            </a:r>
            <a:endParaRPr lang="en-US" sz="1100" dirty="0"/>
          </a:p>
        </p:txBody>
      </p:sp>
      <p:pic>
        <p:nvPicPr>
          <p:cNvPr id="49" name="Image 4" descr="preencoded.png">    </p:cNvPr>
          <p:cNvPicPr>
            <a:picLocks noChangeAspect="1"/>
          </p:cNvPicPr>
          <p:nvPr/>
        </p:nvPicPr>
        <p:blipFill>
          <a:blip r:embed="rId5"/>
          <a:srcRect l="0" r="0" t="-180" b="-180"/>
          <a:stretch/>
        </p:blipFill>
        <p:spPr>
          <a:xfrm>
            <a:off x="304495" y="6848856"/>
            <a:ext cx="190195" cy="152705"/>
          </a:xfrm>
          <a:prstGeom prst="rect">
            <a:avLst/>
          </a:prstGeom>
        </p:spPr>
      </p:pic>
      <p:sp>
        <p:nvSpPr>
          <p:cNvPr id="50" name="Text 43"/>
          <p:cNvSpPr txBox="1"/>
          <p:nvPr/>
        </p:nvSpPr>
        <p:spPr>
          <a:xfrm>
            <a:off x="533095" y="6810451"/>
            <a:ext cx="1905610" cy="22860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https://www.dartai.com/</a:t>
            </a:r>
            <a:endParaRPr lang="en-US" sz="1200" dirty="0"/>
          </a:p>
        </p:txBody>
      </p:sp>
      <p:pic>
        <p:nvPicPr>
          <p:cNvPr id="51" name="Image 5" descr="preencoded.png">    </p:cNvPr>
          <p:cNvPicPr>
            <a:picLocks noChangeAspect="1"/>
          </p:cNvPicPr>
          <p:nvPr/>
        </p:nvPicPr>
        <p:blipFill>
          <a:blip r:embed="rId6"/>
          <a:srcRect l="0" r="0" t="0" b="0"/>
          <a:stretch/>
        </p:blipFill>
        <p:spPr>
          <a:xfrm>
            <a:off x="2619756" y="6848856"/>
            <a:ext cx="152705" cy="152705"/>
          </a:xfrm>
          <a:prstGeom prst="rect">
            <a:avLst/>
          </a:prstGeom>
        </p:spPr>
      </p:pic>
      <p:sp>
        <p:nvSpPr>
          <p:cNvPr id="52" name="Text 44"/>
          <p:cNvSpPr txBox="1"/>
          <p:nvPr/>
        </p:nvSpPr>
        <p:spPr>
          <a:xfrm>
            <a:off x="2810866" y="6810451"/>
            <a:ext cx="1038758" cy="228600"/>
          </a:xfrm>
          <a:prstGeom prst="rect">
            <a:avLst/>
          </a:prstGeom>
          <a:noFill/>
          <a:ln/>
        </p:spPr>
        <p:txBody>
          <a:bodyPr wrap="square" lIns="0" tIns="0" rIns="0" bIns="0" rtlCol="0" anchor="ctr"/>
          <a:lstStyle/>
          <a:p>
            <a:pPr algn="l" indent="0" marL="0">
              <a:buNone/>
            </a:pPr>
            <a:r>
              <a:rPr lang="en-US" sz="1200" dirty="0">
                <a:solidFill>
                  <a:srgbClr val="DC2626"/>
                </a:solidFill>
                <a:latin typeface="Inter" pitchFamily="34" charset="0"/>
                <a:ea typeface="Inter" pitchFamily="34" charset="-122"/>
                <a:cs typeface="Inter" pitchFamily="34" charset="-120"/>
              </a:rPr>
              <a:t>产品演示视频</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04495" y="400507"/>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市场趋势分析</a:t>
            </a:r>
            <a:endParaRPr lang="en-US" sz="1200" dirty="0"/>
          </a:p>
        </p:txBody>
      </p:sp>
      <p:sp>
        <p:nvSpPr>
          <p:cNvPr id="5" name="Text 2"/>
          <p:cNvSpPr txBox="1"/>
          <p:nvPr/>
        </p:nvSpPr>
        <p:spPr>
          <a:xfrm>
            <a:off x="304495" y="629107"/>
            <a:ext cx="4786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独立创业者是智能体时代新目标群体</a:t>
            </a:r>
            <a:endParaRPr lang="en-US" sz="2200" dirty="0"/>
          </a:p>
        </p:txBody>
      </p:sp>
      <p:sp>
        <p:nvSpPr>
          <p:cNvPr id="6" name="Text 3"/>
          <p:cNvSpPr txBox="1"/>
          <p:nvPr/>
        </p:nvSpPr>
        <p:spPr>
          <a:xfrm>
            <a:off x="304495" y="1076249"/>
            <a:ext cx="4415638"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智能体技术如何赋能独立创业者成为市场增长的重要力量</a:t>
            </a:r>
            <a:endParaRPr lang="en-US" sz="1300" dirty="0"/>
          </a:p>
        </p:txBody>
      </p:sp>
      <p:sp>
        <p:nvSpPr>
          <p:cNvPr id="7" name="Shape 4"/>
          <p:cNvSpPr/>
          <p:nvPr/>
        </p:nvSpPr>
        <p:spPr>
          <a:xfrm>
            <a:off x="9932213" y="381305"/>
            <a:ext cx="1962302" cy="267005"/>
          </a:xfrm>
          <a:prstGeom prst="roundRect">
            <a:avLst>
              <a:gd name="adj" fmla="val 97847"/>
            </a:avLst>
          </a:prstGeom>
          <a:solidFill>
            <a:srgbClr val="DBEAFE"/>
          </a:solidFill>
          <a:ln/>
        </p:spPr>
      </p:sp>
      <p:sp>
        <p:nvSpPr>
          <p:cNvPr id="8" name="Text 5"/>
          <p:cNvSpPr txBox="1"/>
          <p:nvPr/>
        </p:nvSpPr>
        <p:spPr>
          <a:xfrm>
            <a:off x="10046513" y="428854"/>
            <a:ext cx="1834286"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第一部分 Agentic时代新变量</a:t>
            </a:r>
            <a:endParaRPr lang="en-US" sz="1000" dirty="0"/>
          </a:p>
        </p:txBody>
      </p:sp>
      <p:sp>
        <p:nvSpPr>
          <p:cNvPr id="9" name="Text 6"/>
          <p:cNvSpPr txBox="1"/>
          <p:nvPr/>
        </p:nvSpPr>
        <p:spPr>
          <a:xfrm>
            <a:off x="3810305" y="1781251"/>
            <a:ext cx="4743907" cy="277063"/>
          </a:xfrm>
          <a:prstGeom prst="rect">
            <a:avLst/>
          </a:prstGeom>
          <a:noFill/>
          <a:ln/>
        </p:spPr>
        <p:txBody>
          <a:bodyPr wrap="square" lIns="0" tIns="0" rIns="0" bIns="0" rtlCol="0" anchor="ctr"/>
          <a:lstStyle/>
          <a:p>
            <a:pPr algn="ctr" indent="0" marL="0">
              <a:buNone/>
            </a:pPr>
            <a:r>
              <a:rPr lang="en-US" sz="1800" b="1" dirty="0">
                <a:solidFill>
                  <a:srgbClr val="333333"/>
                </a:solidFill>
                <a:latin typeface="Inter" pitchFamily="34" charset="0"/>
                <a:ea typeface="Inter" pitchFamily="34" charset="-122"/>
                <a:cs typeface="Inter" pitchFamily="34" charset="-120"/>
              </a:rPr>
              <a:t>为什么独立创业者在智能体时代是未来增长点</a:t>
            </a:r>
            <a:endParaRPr lang="en-US" sz="1800" dirty="0"/>
          </a:p>
        </p:txBody>
      </p:sp>
      <p:sp>
        <p:nvSpPr>
          <p:cNvPr id="10" name="Shape 7"/>
          <p:cNvSpPr/>
          <p:nvPr/>
        </p:nvSpPr>
        <p:spPr>
          <a:xfrm>
            <a:off x="1218895" y="2305202"/>
            <a:ext cx="4762195" cy="1257300"/>
          </a:xfrm>
          <a:prstGeom prst="roundRect">
            <a:avLst>
              <a:gd name="adj" fmla="val 4408"/>
            </a:avLst>
          </a:prstGeom>
          <a:solidFill>
            <a:srgbClr val="FFFFFF"/>
          </a:solidFill>
          <a:ln/>
          <a:effectLst>
            <a:outerShdw sx="100000" sy="100000" kx="0" ky="0" algn="bl" rotWithShape="0" blurRad="12700" dist="12700" dir="16200000">
              <a:srgbClr val="000000">
                <a:alpha val="75000"/>
              </a:srgbClr>
            </a:outerShdw>
          </a:effectLst>
        </p:spPr>
      </p:sp>
      <p:pic>
        <p:nvPicPr>
          <p:cNvPr id="11" name="Image 1" descr="preencoded.png">    </p:cNvPr>
          <p:cNvPicPr>
            <a:picLocks noChangeAspect="1"/>
          </p:cNvPicPr>
          <p:nvPr/>
        </p:nvPicPr>
        <p:blipFill>
          <a:blip r:embed="rId2"/>
          <a:srcRect l="0" r="0" t="0" b="0"/>
          <a:stretch/>
        </p:blipFill>
        <p:spPr>
          <a:xfrm>
            <a:off x="1410005" y="2523744"/>
            <a:ext cx="228600" cy="228600"/>
          </a:xfrm>
          <a:prstGeom prst="rect">
            <a:avLst/>
          </a:prstGeom>
        </p:spPr>
      </p:pic>
      <p:sp>
        <p:nvSpPr>
          <p:cNvPr id="12" name="Shape 8"/>
          <p:cNvSpPr/>
          <p:nvPr/>
        </p:nvSpPr>
        <p:spPr>
          <a:xfrm>
            <a:off x="6210605" y="2305202"/>
            <a:ext cx="4762195" cy="1257300"/>
          </a:xfrm>
          <a:prstGeom prst="roundRect">
            <a:avLst>
              <a:gd name="adj" fmla="val 4408"/>
            </a:avLst>
          </a:prstGeom>
          <a:solidFill>
            <a:srgbClr val="FFFFFF"/>
          </a:solidFill>
          <a:ln/>
          <a:effectLst>
            <a:outerShdw sx="100000" sy="100000" kx="0" ky="0" algn="bl" rotWithShape="0" blurRad="12700" dist="12700" dir="16200000">
              <a:srgbClr val="000000">
                <a:alpha val="75000"/>
              </a:srgbClr>
            </a:outerShdw>
          </a:effectLst>
        </p:spPr>
      </p:sp>
      <p:sp>
        <p:nvSpPr>
          <p:cNvPr id="13" name="Shape 9"/>
          <p:cNvSpPr/>
          <p:nvPr/>
        </p:nvSpPr>
        <p:spPr>
          <a:xfrm>
            <a:off x="6210605" y="3791102"/>
            <a:ext cx="4762195" cy="1257300"/>
          </a:xfrm>
          <a:prstGeom prst="roundRect">
            <a:avLst>
              <a:gd name="adj" fmla="val 4408"/>
            </a:avLst>
          </a:prstGeom>
          <a:solidFill>
            <a:srgbClr val="FFFFFF"/>
          </a:solidFill>
          <a:ln/>
          <a:effectLst>
            <a:outerShdw sx="100000" sy="100000" kx="0" ky="0" algn="bl" rotWithShape="0" blurRad="12700" dist="12700" dir="16200000">
              <a:srgbClr val="000000">
                <a:alpha val="75000"/>
              </a:srgbClr>
            </a:outerShdw>
          </a:effectLst>
        </p:spPr>
      </p:sp>
      <p:sp>
        <p:nvSpPr>
          <p:cNvPr id="14" name="Text 10"/>
          <p:cNvSpPr txBox="1"/>
          <p:nvPr/>
        </p:nvSpPr>
        <p:spPr>
          <a:xfrm>
            <a:off x="1752905" y="2542946"/>
            <a:ext cx="1500530" cy="200254"/>
          </a:xfrm>
          <a:prstGeom prst="rect">
            <a:avLst/>
          </a:prstGeom>
          <a:noFill/>
          <a:ln/>
        </p:spPr>
        <p:txBody>
          <a:bodyPr wrap="square" lIns="0" tIns="0" rIns="0" bIns="0" rtlCol="0" anchor="ctr"/>
          <a:lstStyle/>
          <a:p>
            <a:pPr algn="l" indent="0" marL="0">
              <a:buNone/>
            </a:pPr>
            <a:r>
              <a:rPr lang="en-US" sz="1300" dirty="0">
                <a:solidFill>
                  <a:srgbClr val="333333"/>
                </a:solidFill>
                <a:latin typeface="Inter" pitchFamily="34" charset="0"/>
                <a:ea typeface="Inter" pitchFamily="34" charset="-122"/>
                <a:cs typeface="Inter" pitchFamily="34" charset="-120"/>
              </a:rPr>
              <a:t>创业门槛大幅降低</a:t>
            </a:r>
            <a:endParaRPr lang="en-US" sz="1300" dirty="0"/>
          </a:p>
        </p:txBody>
      </p:sp>
      <p:sp>
        <p:nvSpPr>
          <p:cNvPr id="15" name="Text 11"/>
          <p:cNvSpPr txBox="1"/>
          <p:nvPr/>
        </p:nvSpPr>
        <p:spPr>
          <a:xfrm>
            <a:off x="1752905" y="2933395"/>
            <a:ext cx="40864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突破生物智能的高资金、组织、获取、扩张成本壁垒，使创业进入门槛大幅降低</a:t>
            </a:r>
            <a:endParaRPr lang="en-US" sz="1200" dirty="0"/>
          </a:p>
        </p:txBody>
      </p:sp>
      <p:pic>
        <p:nvPicPr>
          <p:cNvPr id="16" name="Image 2" descr="preencoded.png">    </p:cNvPr>
          <p:cNvPicPr>
            <a:picLocks noChangeAspect="1"/>
          </p:cNvPicPr>
          <p:nvPr/>
        </p:nvPicPr>
        <p:blipFill>
          <a:blip r:embed="rId3"/>
          <a:srcRect l="-133" r="-133" t="0" b="0"/>
          <a:stretch/>
        </p:blipFill>
        <p:spPr>
          <a:xfrm>
            <a:off x="6400800" y="2523744"/>
            <a:ext cx="171907" cy="228600"/>
          </a:xfrm>
          <a:prstGeom prst="rect">
            <a:avLst/>
          </a:prstGeom>
        </p:spPr>
      </p:pic>
      <p:sp>
        <p:nvSpPr>
          <p:cNvPr id="17" name="Shape 12"/>
          <p:cNvSpPr/>
          <p:nvPr/>
        </p:nvSpPr>
        <p:spPr>
          <a:xfrm>
            <a:off x="1218895" y="3791102"/>
            <a:ext cx="4762195" cy="1257300"/>
          </a:xfrm>
          <a:prstGeom prst="roundRect">
            <a:avLst>
              <a:gd name="adj" fmla="val 4408"/>
            </a:avLst>
          </a:prstGeom>
          <a:solidFill>
            <a:srgbClr val="FFFFFF"/>
          </a:solidFill>
          <a:ln/>
          <a:effectLst>
            <a:outerShdw sx="100000" sy="100000" kx="0" ky="0" algn="bl" rotWithShape="0" blurRad="12700" dist="12700" dir="16200000">
              <a:srgbClr val="000000">
                <a:alpha val="75000"/>
              </a:srgbClr>
            </a:outerShdw>
          </a:effectLst>
        </p:spPr>
      </p:sp>
      <p:sp>
        <p:nvSpPr>
          <p:cNvPr id="18" name="Text 13"/>
          <p:cNvSpPr txBox="1"/>
          <p:nvPr/>
        </p:nvSpPr>
        <p:spPr>
          <a:xfrm>
            <a:off x="6687007" y="2542946"/>
            <a:ext cx="1843430" cy="200254"/>
          </a:xfrm>
          <a:prstGeom prst="rect">
            <a:avLst/>
          </a:prstGeom>
          <a:noFill/>
          <a:ln/>
        </p:spPr>
        <p:txBody>
          <a:bodyPr wrap="square" lIns="0" tIns="0" rIns="0" bIns="0" rtlCol="0" anchor="ctr"/>
          <a:lstStyle/>
          <a:p>
            <a:pPr algn="l" indent="0" marL="0">
              <a:buNone/>
            </a:pPr>
            <a:r>
              <a:rPr lang="en-US" sz="1300" dirty="0">
                <a:solidFill>
                  <a:srgbClr val="333333"/>
                </a:solidFill>
                <a:latin typeface="Inter" pitchFamily="34" charset="0"/>
                <a:ea typeface="Inter" pitchFamily="34" charset="-122"/>
                <a:cs typeface="Inter" pitchFamily="34" charset="-120"/>
              </a:rPr>
              <a:t>创新速度与灵活度优势</a:t>
            </a:r>
            <a:endParaRPr lang="en-US" sz="1300" dirty="0"/>
          </a:p>
        </p:txBody>
      </p:sp>
      <p:sp>
        <p:nvSpPr>
          <p:cNvPr id="19" name="Text 14"/>
          <p:cNvSpPr txBox="1"/>
          <p:nvPr/>
        </p:nvSpPr>
        <p:spPr>
          <a:xfrm>
            <a:off x="1752905" y="4028846"/>
            <a:ext cx="1672438" cy="200254"/>
          </a:xfrm>
          <a:prstGeom prst="rect">
            <a:avLst/>
          </a:prstGeom>
          <a:noFill/>
          <a:ln/>
        </p:spPr>
        <p:txBody>
          <a:bodyPr wrap="square" lIns="0" tIns="0" rIns="0" bIns="0" rtlCol="0" anchor="ctr"/>
          <a:lstStyle/>
          <a:p>
            <a:pPr algn="l" indent="0" marL="0">
              <a:buNone/>
            </a:pPr>
            <a:r>
              <a:rPr lang="en-US" sz="1300" dirty="0">
                <a:solidFill>
                  <a:srgbClr val="333333"/>
                </a:solidFill>
                <a:latin typeface="Inter" pitchFamily="34" charset="0"/>
                <a:ea typeface="Inter" pitchFamily="34" charset="-122"/>
                <a:cs typeface="Inter" pitchFamily="34" charset="-120"/>
              </a:rPr>
              <a:t>规模化能力极大提升</a:t>
            </a:r>
            <a:endParaRPr lang="en-US" sz="1300" dirty="0"/>
          </a:p>
        </p:txBody>
      </p:sp>
      <p:sp>
        <p:nvSpPr>
          <p:cNvPr id="20" name="Text 15"/>
          <p:cNvSpPr txBox="1"/>
          <p:nvPr/>
        </p:nvSpPr>
        <p:spPr>
          <a:xfrm>
            <a:off x="6743700" y="2933395"/>
            <a:ext cx="40864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决策链条短，响应市场变化更快，能够快速试错和调整方向</a:t>
            </a:r>
            <a:endParaRPr lang="en-US" sz="1200" dirty="0"/>
          </a:p>
        </p:txBody>
      </p:sp>
      <p:pic>
        <p:nvPicPr>
          <p:cNvPr id="21" name="Image 3" descr="preencoded.png">    </p:cNvPr>
          <p:cNvPicPr>
            <a:picLocks noChangeAspect="1"/>
          </p:cNvPicPr>
          <p:nvPr/>
        </p:nvPicPr>
        <p:blipFill>
          <a:blip r:embed="rId4"/>
          <a:srcRect l="0" r="0" t="0" b="0"/>
          <a:stretch/>
        </p:blipFill>
        <p:spPr>
          <a:xfrm>
            <a:off x="1410005" y="4009644"/>
            <a:ext cx="228600" cy="228600"/>
          </a:xfrm>
          <a:prstGeom prst="rect">
            <a:avLst/>
          </a:prstGeom>
        </p:spPr>
      </p:pic>
      <p:sp>
        <p:nvSpPr>
          <p:cNvPr id="22" name="Text 16"/>
          <p:cNvSpPr txBox="1"/>
          <p:nvPr/>
        </p:nvSpPr>
        <p:spPr>
          <a:xfrm>
            <a:off x="1752905" y="4419295"/>
            <a:ext cx="4000500"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智能体技术让独立创业者获得企业级规模效应，实现"小团队，大产出"</a:t>
            </a:r>
            <a:endParaRPr lang="en-US" sz="1200" dirty="0"/>
          </a:p>
        </p:txBody>
      </p:sp>
      <p:pic>
        <p:nvPicPr>
          <p:cNvPr id="23" name="Image 4" descr="preencoded.png">    </p:cNvPr>
          <p:cNvPicPr>
            <a:picLocks noChangeAspect="1"/>
          </p:cNvPicPr>
          <p:nvPr/>
        </p:nvPicPr>
        <p:blipFill>
          <a:blip r:embed="rId5"/>
          <a:srcRect l="0" r="0" t="0" b="0"/>
          <a:stretch/>
        </p:blipFill>
        <p:spPr>
          <a:xfrm>
            <a:off x="6400800" y="4009644"/>
            <a:ext cx="228600" cy="228600"/>
          </a:xfrm>
          <a:prstGeom prst="rect">
            <a:avLst/>
          </a:prstGeom>
        </p:spPr>
      </p:pic>
      <p:sp>
        <p:nvSpPr>
          <p:cNvPr id="24" name="Text 17"/>
          <p:cNvSpPr txBox="1"/>
          <p:nvPr/>
        </p:nvSpPr>
        <p:spPr>
          <a:xfrm>
            <a:off x="6743700" y="4028846"/>
            <a:ext cx="1672438" cy="200254"/>
          </a:xfrm>
          <a:prstGeom prst="rect">
            <a:avLst/>
          </a:prstGeom>
          <a:noFill/>
          <a:ln/>
        </p:spPr>
        <p:txBody>
          <a:bodyPr wrap="square" lIns="0" tIns="0" rIns="0" bIns="0" rtlCol="0" anchor="ctr"/>
          <a:lstStyle/>
          <a:p>
            <a:pPr algn="l" indent="0" marL="0">
              <a:buNone/>
            </a:pPr>
            <a:r>
              <a:rPr lang="en-US" sz="1300" dirty="0">
                <a:solidFill>
                  <a:srgbClr val="333333"/>
                </a:solidFill>
                <a:latin typeface="Inter" pitchFamily="34" charset="0"/>
                <a:ea typeface="Inter" pitchFamily="34" charset="-122"/>
                <a:cs typeface="Inter" pitchFamily="34" charset="-120"/>
              </a:rPr>
              <a:t>全球化市场触达能力</a:t>
            </a:r>
            <a:endParaRPr lang="en-US" sz="1300" dirty="0"/>
          </a:p>
        </p:txBody>
      </p:sp>
      <p:sp>
        <p:nvSpPr>
          <p:cNvPr id="25" name="Text 18"/>
          <p:cNvSpPr txBox="1"/>
          <p:nvPr/>
        </p:nvSpPr>
        <p:spPr>
          <a:xfrm>
            <a:off x="6743700" y="4419295"/>
            <a:ext cx="40864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智能体技术打破语言与时区限制，让独立创业者能够服务全球客户</a:t>
            </a:r>
            <a:endParaRPr lang="en-US" sz="1200" dirty="0"/>
          </a:p>
        </p:txBody>
      </p:sp>
      <p:sp>
        <p:nvSpPr>
          <p:cNvPr id="26" name="Shape 19"/>
          <p:cNvSpPr/>
          <p:nvPr/>
        </p:nvSpPr>
        <p:spPr>
          <a:xfrm>
            <a:off x="2438705" y="5505602"/>
            <a:ext cx="7315200" cy="838505"/>
          </a:xfrm>
          <a:prstGeom prst="roundRect">
            <a:avLst>
              <a:gd name="adj" fmla="val 9914"/>
            </a:avLst>
          </a:prstGeom>
          <a:solidFill>
            <a:srgbClr val="EFF6FF"/>
          </a:solidFill>
          <a:ln/>
        </p:spPr>
      </p:sp>
      <p:sp>
        <p:nvSpPr>
          <p:cNvPr id="27" name="Text 20"/>
          <p:cNvSpPr txBox="1"/>
          <p:nvPr/>
        </p:nvSpPr>
        <p:spPr>
          <a:xfrm>
            <a:off x="2668219" y="5686654"/>
            <a:ext cx="6986930" cy="467258"/>
          </a:xfrm>
          <a:prstGeom prst="rect">
            <a:avLst/>
          </a:prstGeom>
          <a:noFill/>
          <a:ln/>
        </p:spPr>
        <p:txBody>
          <a:bodyPr wrap="square" lIns="0" tIns="0" rIns="0" bIns="0" rtlCol="0" anchor="ctr"/>
          <a:lstStyle/>
          <a:p>
            <a:pPr algn="ctr" indent="0" marL="0">
              <a:buNone/>
            </a:pPr>
            <a:r>
              <a:rPr lang="en-US" sz="1300" dirty="0">
                <a:solidFill>
                  <a:srgbClr val="1D4ED8"/>
                </a:solidFill>
                <a:latin typeface="Inter" pitchFamily="34" charset="0"/>
                <a:ea typeface="Inter" pitchFamily="34" charset="-122"/>
                <a:cs typeface="Inter" pitchFamily="34" charset="-120"/>
              </a:rPr>
              <a:t>智能体技术正在重新定义"规模经济"的门槛，独立创业者能够突破传统限制，成为市场增长的新动力</a:t>
            </a:r>
            <a:endParaRPr lang="en-US" sz="13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75895"/>
          </a:xfrm>
          <a:prstGeom prst="rect">
            <a:avLst/>
          </a:prstGeom>
          <a:solidFill>
            <a:srgbClr val="4C6FFF"/>
          </a:solidFill>
          <a:ln/>
        </p:spPr>
      </p:sp>
      <p:sp>
        <p:nvSpPr>
          <p:cNvPr id="4" name="Text 2"/>
          <p:cNvSpPr txBox="1"/>
          <p:nvPr/>
        </p:nvSpPr>
        <p:spPr>
          <a:xfrm>
            <a:off x="304495" y="400507"/>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市场趋势分析</a:t>
            </a:r>
            <a:endParaRPr lang="en-US" sz="1200" dirty="0"/>
          </a:p>
        </p:txBody>
      </p:sp>
      <p:sp>
        <p:nvSpPr>
          <p:cNvPr id="5" name="Text 3"/>
          <p:cNvSpPr txBox="1"/>
          <p:nvPr/>
        </p:nvSpPr>
        <p:spPr>
          <a:xfrm>
            <a:off x="304495" y="638251"/>
            <a:ext cx="31437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独立创业者的特点和市场机会</a:t>
            </a:r>
            <a:endParaRPr lang="en-US" sz="1800" dirty="0"/>
          </a:p>
        </p:txBody>
      </p:sp>
      <p:sp>
        <p:nvSpPr>
          <p:cNvPr id="6" name="Text 4"/>
          <p:cNvSpPr txBox="1"/>
          <p:nvPr/>
        </p:nvSpPr>
        <p:spPr>
          <a:xfrm>
            <a:off x="304495" y="990295"/>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运营模式对比与新市场机会</a:t>
            </a:r>
            <a:endParaRPr lang="en-US" sz="1200" dirty="0"/>
          </a:p>
        </p:txBody>
      </p:sp>
      <p:sp>
        <p:nvSpPr>
          <p:cNvPr id="7" name="Shape 5"/>
          <p:cNvSpPr/>
          <p:nvPr/>
        </p:nvSpPr>
        <p:spPr>
          <a:xfrm>
            <a:off x="9932213" y="381305"/>
            <a:ext cx="1962302" cy="267005"/>
          </a:xfrm>
          <a:prstGeom prst="roundRect">
            <a:avLst>
              <a:gd name="adj" fmla="val 97847"/>
            </a:avLst>
          </a:prstGeom>
          <a:solidFill>
            <a:srgbClr val="DBEAFE"/>
          </a:solidFill>
          <a:ln/>
        </p:spPr>
      </p:sp>
      <p:sp>
        <p:nvSpPr>
          <p:cNvPr id="8" name="Text 6"/>
          <p:cNvSpPr txBox="1"/>
          <p:nvPr/>
        </p:nvSpPr>
        <p:spPr>
          <a:xfrm>
            <a:off x="10046513" y="428854"/>
            <a:ext cx="1834286"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第一部分 Agentic时代新变量</a:t>
            </a:r>
            <a:endParaRPr lang="en-US" sz="1000" dirty="0"/>
          </a:p>
        </p:txBody>
      </p:sp>
      <p:sp>
        <p:nvSpPr>
          <p:cNvPr id="9" name="Shape 7"/>
          <p:cNvSpPr/>
          <p:nvPr/>
        </p:nvSpPr>
        <p:spPr>
          <a:xfrm>
            <a:off x="1196035" y="1352398"/>
            <a:ext cx="4638751" cy="3124505"/>
          </a:xfrm>
          <a:prstGeom prst="roundRect">
            <a:avLst>
              <a:gd name="adj" fmla="val 714"/>
            </a:avLst>
          </a:prstGeom>
          <a:solidFill>
            <a:srgbClr val="F9FAFB"/>
          </a:solidFill>
          <a:ln w="12700">
            <a:solidFill>
              <a:srgbClr val="E5E7EB"/>
            </a:solidFill>
            <a:prstDash val="solid"/>
          </a:ln>
        </p:spPr>
      </p:sp>
      <p:sp>
        <p:nvSpPr>
          <p:cNvPr id="10" name="Shape 8"/>
          <p:cNvSpPr/>
          <p:nvPr/>
        </p:nvSpPr>
        <p:spPr>
          <a:xfrm>
            <a:off x="1206094" y="1362456"/>
            <a:ext cx="4619549" cy="437998"/>
          </a:xfrm>
          <a:prstGeom prst="roundRect">
            <a:avLst>
              <a:gd name="adj" fmla="val 36307"/>
            </a:avLst>
          </a:prstGeom>
          <a:solidFill>
            <a:srgbClr val="FEF3F2"/>
          </a:solidFill>
          <a:ln/>
        </p:spPr>
      </p:sp>
      <p:sp>
        <p:nvSpPr>
          <p:cNvPr id="11" name="Shape 9"/>
          <p:cNvSpPr/>
          <p:nvPr/>
        </p:nvSpPr>
        <p:spPr>
          <a:xfrm>
            <a:off x="1206094" y="1781251"/>
            <a:ext cx="4619549" cy="19202"/>
          </a:xfrm>
          <a:prstGeom prst="rect">
            <a:avLst/>
          </a:prstGeom>
          <a:solidFill>
            <a:srgbClr val="F87171"/>
          </a:solidFill>
          <a:ln/>
        </p:spPr>
      </p:sp>
      <p:sp>
        <p:nvSpPr>
          <p:cNvPr id="12" name="Text 10"/>
          <p:cNvSpPr txBox="1"/>
          <p:nvPr/>
        </p:nvSpPr>
        <p:spPr>
          <a:xfrm>
            <a:off x="1348740" y="147675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传统运营模式</a:t>
            </a:r>
            <a:endParaRPr lang="en-US" sz="1200" dirty="0"/>
          </a:p>
        </p:txBody>
      </p:sp>
      <p:sp>
        <p:nvSpPr>
          <p:cNvPr id="13" name="Shape 11"/>
          <p:cNvSpPr/>
          <p:nvPr/>
        </p:nvSpPr>
        <p:spPr>
          <a:xfrm>
            <a:off x="1358798" y="1952244"/>
            <a:ext cx="4315054" cy="800100"/>
          </a:xfrm>
          <a:prstGeom prst="rect">
            <a:avLst/>
          </a:prstGeom>
          <a:solidFill>
            <a:srgbClr val="FEF3F2"/>
          </a:solidFill>
          <a:ln/>
        </p:spPr>
      </p:sp>
      <p:sp>
        <p:nvSpPr>
          <p:cNvPr id="14" name="Shape 12"/>
          <p:cNvSpPr/>
          <p:nvPr/>
        </p:nvSpPr>
        <p:spPr>
          <a:xfrm>
            <a:off x="1358798" y="1952244"/>
            <a:ext cx="28346" cy="800100"/>
          </a:xfrm>
          <a:prstGeom prst="rect">
            <a:avLst/>
          </a:prstGeom>
          <a:solidFill>
            <a:srgbClr val="F87171"/>
          </a:solidFill>
          <a:ln/>
        </p:spPr>
      </p:sp>
      <p:sp>
        <p:nvSpPr>
          <p:cNvPr id="15" name="Shape 13"/>
          <p:cNvSpPr/>
          <p:nvPr/>
        </p:nvSpPr>
        <p:spPr>
          <a:xfrm>
            <a:off x="1501445" y="1952244"/>
            <a:ext cx="342900" cy="342900"/>
          </a:xfrm>
          <a:prstGeom prst="ellipse">
            <a:avLst/>
          </a:prstGeom>
          <a:solidFill>
            <a:srgbClr val="FEE2E2"/>
          </a:solidFill>
          <a:ln/>
        </p:spPr>
      </p:sp>
      <p:pic>
        <p:nvPicPr>
          <p:cNvPr id="16" name="Image 0" descr="preencoded.png">    </p:cNvPr>
          <p:cNvPicPr>
            <a:picLocks noChangeAspect="1"/>
          </p:cNvPicPr>
          <p:nvPr/>
        </p:nvPicPr>
        <p:blipFill>
          <a:blip r:embed="rId1"/>
          <a:srcRect l="0" r="0" t="-180" b="-180"/>
          <a:stretch/>
        </p:blipFill>
        <p:spPr>
          <a:xfrm>
            <a:off x="1577340" y="2048256"/>
            <a:ext cx="190195" cy="152705"/>
          </a:xfrm>
          <a:prstGeom prst="rect">
            <a:avLst/>
          </a:prstGeom>
        </p:spPr>
      </p:pic>
      <p:sp>
        <p:nvSpPr>
          <p:cNvPr id="17" name="Text 14"/>
          <p:cNvSpPr txBox="1"/>
          <p:nvPr/>
        </p:nvSpPr>
        <p:spPr>
          <a:xfrm>
            <a:off x="1958645" y="2029054"/>
            <a:ext cx="11914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规模化人力资源</a:t>
            </a:r>
            <a:endParaRPr lang="en-US" sz="1200" dirty="0"/>
          </a:p>
        </p:txBody>
      </p:sp>
      <p:sp>
        <p:nvSpPr>
          <p:cNvPr id="18" name="Text 15"/>
          <p:cNvSpPr txBox="1"/>
          <p:nvPr/>
        </p:nvSpPr>
        <p:spPr>
          <a:xfrm>
            <a:off x="1501445" y="2381098"/>
            <a:ext cx="42345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依赖大量生物智能人力资源实现业务增长，人力成本随业务增长线性增加</a:t>
            </a:r>
            <a:endParaRPr lang="en-US" sz="1000" dirty="0"/>
          </a:p>
        </p:txBody>
      </p:sp>
      <p:sp>
        <p:nvSpPr>
          <p:cNvPr id="19" name="Shape 16"/>
          <p:cNvSpPr/>
          <p:nvPr/>
        </p:nvSpPr>
        <p:spPr>
          <a:xfrm>
            <a:off x="1358798" y="2866644"/>
            <a:ext cx="4315054" cy="609905"/>
          </a:xfrm>
          <a:prstGeom prst="rect">
            <a:avLst/>
          </a:prstGeom>
          <a:solidFill>
            <a:srgbClr val="FEF3F2"/>
          </a:solidFill>
          <a:ln/>
        </p:spPr>
      </p:sp>
      <p:sp>
        <p:nvSpPr>
          <p:cNvPr id="20" name="Shape 17"/>
          <p:cNvSpPr/>
          <p:nvPr/>
        </p:nvSpPr>
        <p:spPr>
          <a:xfrm>
            <a:off x="1358798" y="2866644"/>
            <a:ext cx="28346" cy="609905"/>
          </a:xfrm>
          <a:prstGeom prst="rect">
            <a:avLst/>
          </a:prstGeom>
          <a:solidFill>
            <a:srgbClr val="F87171"/>
          </a:solidFill>
          <a:ln/>
        </p:spPr>
      </p:sp>
      <p:sp>
        <p:nvSpPr>
          <p:cNvPr id="21" name="Shape 18"/>
          <p:cNvSpPr/>
          <p:nvPr/>
        </p:nvSpPr>
        <p:spPr>
          <a:xfrm>
            <a:off x="1501445" y="2866644"/>
            <a:ext cx="342900" cy="342900"/>
          </a:xfrm>
          <a:prstGeom prst="ellipse">
            <a:avLst/>
          </a:prstGeom>
          <a:solidFill>
            <a:srgbClr val="FEE2E2"/>
          </a:solidFill>
          <a:ln/>
        </p:spPr>
      </p:sp>
      <p:pic>
        <p:nvPicPr>
          <p:cNvPr id="22" name="Image 1" descr="preencoded.png">    </p:cNvPr>
          <p:cNvPicPr>
            <a:picLocks noChangeAspect="1"/>
          </p:cNvPicPr>
          <p:nvPr/>
        </p:nvPicPr>
        <p:blipFill>
          <a:blip r:embed="rId2"/>
          <a:srcRect l="-33" r="-33" t="0" b="0"/>
          <a:stretch/>
        </p:blipFill>
        <p:spPr>
          <a:xfrm>
            <a:off x="1587398" y="2962656"/>
            <a:ext cx="171907" cy="152705"/>
          </a:xfrm>
          <a:prstGeom prst="rect">
            <a:avLst/>
          </a:prstGeom>
        </p:spPr>
      </p:pic>
      <p:sp>
        <p:nvSpPr>
          <p:cNvPr id="23" name="Text 19"/>
          <p:cNvSpPr txBox="1"/>
          <p:nvPr/>
        </p:nvSpPr>
        <p:spPr>
          <a:xfrm>
            <a:off x="1958645" y="2943454"/>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复杂管理层级</a:t>
            </a:r>
            <a:endParaRPr lang="en-US" sz="1200" dirty="0"/>
          </a:p>
        </p:txBody>
      </p:sp>
      <p:sp>
        <p:nvSpPr>
          <p:cNvPr id="24" name="Text 20"/>
          <p:cNvSpPr txBox="1"/>
          <p:nvPr/>
        </p:nvSpPr>
        <p:spPr>
          <a:xfrm>
            <a:off x="1501445" y="3295498"/>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多层级管理结构，决策链条长，反应速度慢，内部沟通成本高</a:t>
            </a:r>
            <a:endParaRPr lang="en-US" sz="1000" dirty="0"/>
          </a:p>
        </p:txBody>
      </p:sp>
      <p:sp>
        <p:nvSpPr>
          <p:cNvPr id="25" name="Shape 21"/>
          <p:cNvSpPr/>
          <p:nvPr/>
        </p:nvSpPr>
        <p:spPr>
          <a:xfrm>
            <a:off x="1358798" y="3590849"/>
            <a:ext cx="4315054" cy="609905"/>
          </a:xfrm>
          <a:prstGeom prst="rect">
            <a:avLst/>
          </a:prstGeom>
          <a:solidFill>
            <a:srgbClr val="FEF3F2"/>
          </a:solidFill>
          <a:ln/>
        </p:spPr>
      </p:sp>
      <p:sp>
        <p:nvSpPr>
          <p:cNvPr id="26" name="Shape 22"/>
          <p:cNvSpPr/>
          <p:nvPr/>
        </p:nvSpPr>
        <p:spPr>
          <a:xfrm>
            <a:off x="1358798" y="3590849"/>
            <a:ext cx="28346" cy="609905"/>
          </a:xfrm>
          <a:prstGeom prst="rect">
            <a:avLst/>
          </a:prstGeom>
          <a:solidFill>
            <a:srgbClr val="F87171"/>
          </a:solidFill>
          <a:ln/>
        </p:spPr>
      </p:sp>
      <p:sp>
        <p:nvSpPr>
          <p:cNvPr id="27" name="Shape 23"/>
          <p:cNvSpPr/>
          <p:nvPr/>
        </p:nvSpPr>
        <p:spPr>
          <a:xfrm>
            <a:off x="1501445" y="3590849"/>
            <a:ext cx="342900" cy="342900"/>
          </a:xfrm>
          <a:prstGeom prst="ellipse">
            <a:avLst/>
          </a:prstGeom>
          <a:solidFill>
            <a:srgbClr val="FEE2E2"/>
          </a:solidFill>
          <a:ln/>
        </p:spPr>
      </p:sp>
      <p:pic>
        <p:nvPicPr>
          <p:cNvPr id="28" name="Image 2" descr="preencoded.png">    </p:cNvPr>
          <p:cNvPicPr>
            <a:picLocks noChangeAspect="1"/>
          </p:cNvPicPr>
          <p:nvPr/>
        </p:nvPicPr>
        <p:blipFill>
          <a:blip r:embed="rId3"/>
          <a:srcRect l="0" r="0" t="-100" b="-100"/>
          <a:stretch/>
        </p:blipFill>
        <p:spPr>
          <a:xfrm>
            <a:off x="1615745" y="3685946"/>
            <a:ext cx="114300" cy="152705"/>
          </a:xfrm>
          <a:prstGeom prst="rect">
            <a:avLst/>
          </a:prstGeom>
        </p:spPr>
      </p:pic>
      <p:sp>
        <p:nvSpPr>
          <p:cNvPr id="29" name="Text 24"/>
          <p:cNvSpPr txBox="1"/>
          <p:nvPr/>
        </p:nvSpPr>
        <p:spPr>
          <a:xfrm>
            <a:off x="1958645" y="3666744"/>
            <a:ext cx="11914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全功能支持部门</a:t>
            </a:r>
            <a:endParaRPr lang="en-US" sz="1200" dirty="0"/>
          </a:p>
        </p:txBody>
      </p:sp>
      <p:sp>
        <p:nvSpPr>
          <p:cNvPr id="30" name="Text 25"/>
          <p:cNvSpPr txBox="1"/>
          <p:nvPr/>
        </p:nvSpPr>
        <p:spPr>
          <a:xfrm>
            <a:off x="1501445" y="4019702"/>
            <a:ext cx="37481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需要大量非核心业务支持团队，如HR、财务、行政、IT支持等</a:t>
            </a:r>
            <a:endParaRPr lang="en-US" sz="1000" dirty="0"/>
          </a:p>
        </p:txBody>
      </p:sp>
      <p:pic>
        <p:nvPicPr>
          <p:cNvPr id="31" name="Image 3" descr="preencoded.png">    </p:cNvPr>
          <p:cNvPicPr>
            <a:picLocks noChangeAspect="1"/>
          </p:cNvPicPr>
          <p:nvPr/>
        </p:nvPicPr>
        <p:blipFill>
          <a:blip r:embed="rId4"/>
          <a:srcRect l="0" r="0" t="0" b="0"/>
          <a:stretch/>
        </p:blipFill>
        <p:spPr>
          <a:xfrm>
            <a:off x="5982005" y="2790749"/>
            <a:ext cx="228600" cy="228600"/>
          </a:xfrm>
          <a:prstGeom prst="rect">
            <a:avLst/>
          </a:prstGeom>
        </p:spPr>
      </p:pic>
      <p:sp>
        <p:nvSpPr>
          <p:cNvPr id="32" name="Shape 26"/>
          <p:cNvSpPr/>
          <p:nvPr/>
        </p:nvSpPr>
        <p:spPr>
          <a:xfrm>
            <a:off x="6362395" y="1447495"/>
            <a:ext cx="4638751" cy="2933395"/>
          </a:xfrm>
          <a:prstGeom prst="roundRect">
            <a:avLst>
              <a:gd name="adj" fmla="val 810"/>
            </a:avLst>
          </a:prstGeom>
          <a:solidFill>
            <a:srgbClr val="F9FAFB"/>
          </a:solidFill>
          <a:ln w="12700">
            <a:solidFill>
              <a:srgbClr val="E5E7EB"/>
            </a:solidFill>
            <a:prstDash val="solid"/>
          </a:ln>
        </p:spPr>
      </p:sp>
      <p:sp>
        <p:nvSpPr>
          <p:cNvPr id="33" name="Shape 27"/>
          <p:cNvSpPr/>
          <p:nvPr/>
        </p:nvSpPr>
        <p:spPr>
          <a:xfrm>
            <a:off x="6372454" y="1457554"/>
            <a:ext cx="4619549" cy="437998"/>
          </a:xfrm>
          <a:prstGeom prst="roundRect">
            <a:avLst>
              <a:gd name="adj" fmla="val 36307"/>
            </a:avLst>
          </a:prstGeom>
          <a:solidFill>
            <a:srgbClr val="ECFDF5"/>
          </a:solidFill>
          <a:ln/>
        </p:spPr>
      </p:sp>
      <p:sp>
        <p:nvSpPr>
          <p:cNvPr id="34" name="Shape 28"/>
          <p:cNvSpPr/>
          <p:nvPr/>
        </p:nvSpPr>
        <p:spPr>
          <a:xfrm>
            <a:off x="6372454" y="1876349"/>
            <a:ext cx="4619549" cy="19202"/>
          </a:xfrm>
          <a:prstGeom prst="rect">
            <a:avLst/>
          </a:prstGeom>
          <a:solidFill>
            <a:srgbClr val="34D399"/>
          </a:solidFill>
          <a:ln/>
        </p:spPr>
      </p:sp>
      <p:sp>
        <p:nvSpPr>
          <p:cNvPr id="35" name="Text 29"/>
          <p:cNvSpPr txBox="1"/>
          <p:nvPr/>
        </p:nvSpPr>
        <p:spPr>
          <a:xfrm>
            <a:off x="6515100" y="1571854"/>
            <a:ext cx="19531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智能体时代独立创业者模式</a:t>
            </a:r>
            <a:endParaRPr lang="en-US" sz="1200" dirty="0"/>
          </a:p>
        </p:txBody>
      </p:sp>
      <p:sp>
        <p:nvSpPr>
          <p:cNvPr id="36" name="Shape 30"/>
          <p:cNvSpPr/>
          <p:nvPr/>
        </p:nvSpPr>
        <p:spPr>
          <a:xfrm>
            <a:off x="6524244" y="2048256"/>
            <a:ext cx="4315054" cy="609905"/>
          </a:xfrm>
          <a:prstGeom prst="rect">
            <a:avLst/>
          </a:prstGeom>
          <a:solidFill>
            <a:srgbClr val="ECFDF5"/>
          </a:solidFill>
          <a:ln/>
        </p:spPr>
      </p:sp>
      <p:sp>
        <p:nvSpPr>
          <p:cNvPr id="37" name="Shape 31"/>
          <p:cNvSpPr/>
          <p:nvPr/>
        </p:nvSpPr>
        <p:spPr>
          <a:xfrm>
            <a:off x="6524244" y="2048256"/>
            <a:ext cx="28346" cy="609905"/>
          </a:xfrm>
          <a:prstGeom prst="rect">
            <a:avLst/>
          </a:prstGeom>
          <a:solidFill>
            <a:srgbClr val="34D399"/>
          </a:solidFill>
          <a:ln/>
        </p:spPr>
      </p:sp>
      <p:sp>
        <p:nvSpPr>
          <p:cNvPr id="38" name="Shape 32"/>
          <p:cNvSpPr/>
          <p:nvPr/>
        </p:nvSpPr>
        <p:spPr>
          <a:xfrm>
            <a:off x="6667805" y="2048256"/>
            <a:ext cx="342900" cy="342900"/>
          </a:xfrm>
          <a:prstGeom prst="ellipse">
            <a:avLst/>
          </a:prstGeom>
          <a:solidFill>
            <a:srgbClr val="D1FAE5"/>
          </a:solidFill>
          <a:ln/>
        </p:spPr>
      </p:sp>
      <p:pic>
        <p:nvPicPr>
          <p:cNvPr id="39" name="Image 4" descr="preencoded.png">    </p:cNvPr>
          <p:cNvPicPr>
            <a:picLocks noChangeAspect="1"/>
          </p:cNvPicPr>
          <p:nvPr/>
        </p:nvPicPr>
        <p:blipFill>
          <a:blip r:embed="rId5"/>
          <a:srcRect l="0" r="0" t="-180" b="-180"/>
          <a:stretch/>
        </p:blipFill>
        <p:spPr>
          <a:xfrm>
            <a:off x="6743700" y="2143354"/>
            <a:ext cx="190195" cy="152705"/>
          </a:xfrm>
          <a:prstGeom prst="rect">
            <a:avLst/>
          </a:prstGeom>
        </p:spPr>
      </p:pic>
      <p:sp>
        <p:nvSpPr>
          <p:cNvPr id="40" name="Text 33"/>
          <p:cNvSpPr txBox="1"/>
          <p:nvPr/>
        </p:nvSpPr>
        <p:spPr>
          <a:xfrm>
            <a:off x="7125005" y="2124151"/>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智能体劳动力</a:t>
            </a:r>
            <a:endParaRPr lang="en-US" sz="1200" dirty="0"/>
          </a:p>
        </p:txBody>
      </p:sp>
      <p:sp>
        <p:nvSpPr>
          <p:cNvPr id="41" name="Text 34"/>
          <p:cNvSpPr txBox="1"/>
          <p:nvPr/>
        </p:nvSpPr>
        <p:spPr>
          <a:xfrm>
            <a:off x="6667805" y="2476195"/>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依赖AI智能体完成大量重复性和专业性工作，边际成本接近零</a:t>
            </a:r>
            <a:endParaRPr lang="en-US" sz="1000" dirty="0"/>
          </a:p>
        </p:txBody>
      </p:sp>
      <p:sp>
        <p:nvSpPr>
          <p:cNvPr id="42" name="Shape 35"/>
          <p:cNvSpPr/>
          <p:nvPr/>
        </p:nvSpPr>
        <p:spPr>
          <a:xfrm>
            <a:off x="6524244" y="2771546"/>
            <a:ext cx="4315054" cy="609905"/>
          </a:xfrm>
          <a:prstGeom prst="rect">
            <a:avLst/>
          </a:prstGeom>
          <a:solidFill>
            <a:srgbClr val="ECFDF5"/>
          </a:solidFill>
          <a:ln/>
        </p:spPr>
      </p:sp>
      <p:sp>
        <p:nvSpPr>
          <p:cNvPr id="43" name="Shape 36"/>
          <p:cNvSpPr/>
          <p:nvPr/>
        </p:nvSpPr>
        <p:spPr>
          <a:xfrm>
            <a:off x="6524244" y="2771546"/>
            <a:ext cx="28346" cy="609905"/>
          </a:xfrm>
          <a:prstGeom prst="rect">
            <a:avLst/>
          </a:prstGeom>
          <a:solidFill>
            <a:srgbClr val="34D399"/>
          </a:solidFill>
          <a:ln/>
        </p:spPr>
      </p:sp>
      <p:sp>
        <p:nvSpPr>
          <p:cNvPr id="44" name="Shape 37"/>
          <p:cNvSpPr/>
          <p:nvPr/>
        </p:nvSpPr>
        <p:spPr>
          <a:xfrm>
            <a:off x="6667805" y="2771546"/>
            <a:ext cx="342900" cy="342900"/>
          </a:xfrm>
          <a:prstGeom prst="ellipse">
            <a:avLst/>
          </a:prstGeom>
          <a:solidFill>
            <a:srgbClr val="D1FAE5"/>
          </a:solidFill>
          <a:ln/>
        </p:spPr>
      </p:sp>
      <p:pic>
        <p:nvPicPr>
          <p:cNvPr id="45" name="Image 5" descr="preencoded.png">    </p:cNvPr>
          <p:cNvPicPr>
            <a:picLocks noChangeAspect="1"/>
          </p:cNvPicPr>
          <p:nvPr/>
        </p:nvPicPr>
        <p:blipFill>
          <a:blip r:embed="rId6"/>
          <a:srcRect l="0" r="0" t="0" b="0"/>
          <a:stretch/>
        </p:blipFill>
        <p:spPr>
          <a:xfrm>
            <a:off x="6762902" y="2866644"/>
            <a:ext cx="152705" cy="152705"/>
          </a:xfrm>
          <a:prstGeom prst="rect">
            <a:avLst/>
          </a:prstGeom>
        </p:spPr>
      </p:pic>
      <p:sp>
        <p:nvSpPr>
          <p:cNvPr id="46" name="Text 38"/>
          <p:cNvSpPr txBox="1"/>
          <p:nvPr/>
        </p:nvSpPr>
        <p:spPr>
          <a:xfrm>
            <a:off x="7125005" y="2848356"/>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聚焦核心业务</a:t>
            </a:r>
            <a:endParaRPr lang="en-US" sz="1200" dirty="0"/>
          </a:p>
        </p:txBody>
      </p:sp>
      <p:sp>
        <p:nvSpPr>
          <p:cNvPr id="47" name="Text 39"/>
          <p:cNvSpPr txBox="1"/>
          <p:nvPr/>
        </p:nvSpPr>
        <p:spPr>
          <a:xfrm>
            <a:off x="6667805" y="3200400"/>
            <a:ext cx="3967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创业者专注于核心差异化价值创造，将非核心工作交由智能体完成</a:t>
            </a:r>
            <a:endParaRPr lang="en-US" sz="1000" dirty="0"/>
          </a:p>
        </p:txBody>
      </p:sp>
      <p:sp>
        <p:nvSpPr>
          <p:cNvPr id="48" name="Shape 40"/>
          <p:cNvSpPr/>
          <p:nvPr/>
        </p:nvSpPr>
        <p:spPr>
          <a:xfrm>
            <a:off x="6524244" y="3495751"/>
            <a:ext cx="4315054" cy="609905"/>
          </a:xfrm>
          <a:prstGeom prst="rect">
            <a:avLst/>
          </a:prstGeom>
          <a:solidFill>
            <a:srgbClr val="ECFDF5"/>
          </a:solidFill>
          <a:ln/>
        </p:spPr>
      </p:sp>
      <p:sp>
        <p:nvSpPr>
          <p:cNvPr id="49" name="Shape 41"/>
          <p:cNvSpPr/>
          <p:nvPr/>
        </p:nvSpPr>
        <p:spPr>
          <a:xfrm>
            <a:off x="6524244" y="3495751"/>
            <a:ext cx="28346" cy="609905"/>
          </a:xfrm>
          <a:prstGeom prst="rect">
            <a:avLst/>
          </a:prstGeom>
          <a:solidFill>
            <a:srgbClr val="34D399"/>
          </a:solidFill>
          <a:ln/>
        </p:spPr>
      </p:sp>
      <p:sp>
        <p:nvSpPr>
          <p:cNvPr id="50" name="Shape 42"/>
          <p:cNvSpPr/>
          <p:nvPr/>
        </p:nvSpPr>
        <p:spPr>
          <a:xfrm>
            <a:off x="6667805" y="3495751"/>
            <a:ext cx="342900" cy="342900"/>
          </a:xfrm>
          <a:prstGeom prst="ellipse">
            <a:avLst/>
          </a:prstGeom>
          <a:solidFill>
            <a:srgbClr val="D1FAE5"/>
          </a:solidFill>
          <a:ln/>
        </p:spPr>
      </p:sp>
      <p:pic>
        <p:nvPicPr>
          <p:cNvPr id="51" name="Image 6" descr="preencoded.png">    </p:cNvPr>
          <p:cNvPicPr>
            <a:picLocks noChangeAspect="1"/>
          </p:cNvPicPr>
          <p:nvPr/>
        </p:nvPicPr>
        <p:blipFill>
          <a:blip r:embed="rId7"/>
          <a:srcRect l="0" r="0" t="0" b="0"/>
          <a:stretch/>
        </p:blipFill>
        <p:spPr>
          <a:xfrm>
            <a:off x="6762902" y="3590849"/>
            <a:ext cx="152705" cy="152705"/>
          </a:xfrm>
          <a:prstGeom prst="rect">
            <a:avLst/>
          </a:prstGeom>
        </p:spPr>
      </p:pic>
      <p:sp>
        <p:nvSpPr>
          <p:cNvPr id="52" name="Text 43"/>
          <p:cNvSpPr txBox="1"/>
          <p:nvPr/>
        </p:nvSpPr>
        <p:spPr>
          <a:xfrm>
            <a:off x="7125005" y="3571646"/>
            <a:ext cx="8860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工具智能化</a:t>
            </a:r>
            <a:endParaRPr lang="en-US" sz="1200" dirty="0"/>
          </a:p>
        </p:txBody>
      </p:sp>
      <p:sp>
        <p:nvSpPr>
          <p:cNvPr id="53" name="Text 44"/>
          <p:cNvSpPr txBox="1"/>
          <p:nvPr/>
        </p:nvSpPr>
        <p:spPr>
          <a:xfrm>
            <a:off x="6667805" y="3924605"/>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采用最先进的AI工具替代传统支持部门职能，降低运营复杂度</a:t>
            </a:r>
            <a:endParaRPr lang="en-US" sz="1000" dirty="0"/>
          </a:p>
        </p:txBody>
      </p:sp>
      <p:sp>
        <p:nvSpPr>
          <p:cNvPr id="54" name="Text 45"/>
          <p:cNvSpPr txBox="1"/>
          <p:nvPr/>
        </p:nvSpPr>
        <p:spPr>
          <a:xfrm>
            <a:off x="304495" y="4724705"/>
            <a:ext cx="166695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带来的新市场机会</a:t>
            </a:r>
            <a:endParaRPr lang="en-US" sz="1500" dirty="0"/>
          </a:p>
        </p:txBody>
      </p:sp>
      <p:sp>
        <p:nvSpPr>
          <p:cNvPr id="55" name="Shape 46"/>
          <p:cNvSpPr/>
          <p:nvPr/>
        </p:nvSpPr>
        <p:spPr>
          <a:xfrm>
            <a:off x="304495" y="5124298"/>
            <a:ext cx="3733495" cy="1238098"/>
          </a:xfrm>
          <a:prstGeom prst="roundRect">
            <a:avLst>
              <a:gd name="adj" fmla="val 4545"/>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56" name="Shape 47"/>
          <p:cNvSpPr/>
          <p:nvPr/>
        </p:nvSpPr>
        <p:spPr>
          <a:xfrm>
            <a:off x="4229100" y="5124298"/>
            <a:ext cx="3733495" cy="1238098"/>
          </a:xfrm>
          <a:prstGeom prst="roundRect">
            <a:avLst>
              <a:gd name="adj" fmla="val 4545"/>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57" name="Shape 48"/>
          <p:cNvSpPr/>
          <p:nvPr/>
        </p:nvSpPr>
        <p:spPr>
          <a:xfrm>
            <a:off x="504749" y="5324551"/>
            <a:ext cx="342900" cy="342900"/>
          </a:xfrm>
          <a:prstGeom prst="ellipse">
            <a:avLst/>
          </a:prstGeom>
          <a:solidFill>
            <a:srgbClr val="EBF0FF"/>
          </a:solidFill>
          <a:ln/>
        </p:spPr>
      </p:sp>
      <p:pic>
        <p:nvPicPr>
          <p:cNvPr id="58" name="Image 7" descr="preencoded.png">    </p:cNvPr>
          <p:cNvPicPr>
            <a:picLocks noChangeAspect="1"/>
          </p:cNvPicPr>
          <p:nvPr/>
        </p:nvPicPr>
        <p:blipFill>
          <a:blip r:embed="rId8"/>
          <a:srcRect l="0" r="0" t="0" b="0"/>
          <a:stretch/>
        </p:blipFill>
        <p:spPr>
          <a:xfrm>
            <a:off x="599846" y="5419649"/>
            <a:ext cx="152705" cy="152705"/>
          </a:xfrm>
          <a:prstGeom prst="rect">
            <a:avLst/>
          </a:prstGeom>
        </p:spPr>
      </p:pic>
      <p:sp>
        <p:nvSpPr>
          <p:cNvPr id="59" name="Shape 49"/>
          <p:cNvSpPr/>
          <p:nvPr/>
        </p:nvSpPr>
        <p:spPr>
          <a:xfrm>
            <a:off x="4429354" y="5324551"/>
            <a:ext cx="342900" cy="342900"/>
          </a:xfrm>
          <a:prstGeom prst="ellipse">
            <a:avLst/>
          </a:prstGeom>
          <a:solidFill>
            <a:srgbClr val="EBF0FF"/>
          </a:solidFill>
          <a:ln/>
        </p:spPr>
      </p:sp>
      <p:sp>
        <p:nvSpPr>
          <p:cNvPr id="60" name="Text 50"/>
          <p:cNvSpPr txBox="1"/>
          <p:nvPr/>
        </p:nvSpPr>
        <p:spPr>
          <a:xfrm>
            <a:off x="961949" y="5400446"/>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All-in-One智能工具</a:t>
            </a:r>
            <a:endParaRPr lang="en-US" sz="1200" dirty="0"/>
          </a:p>
        </p:txBody>
      </p:sp>
      <p:pic>
        <p:nvPicPr>
          <p:cNvPr id="61" name="Image 8" descr="preencoded.png">    </p:cNvPr>
          <p:cNvPicPr>
            <a:picLocks noChangeAspect="1"/>
          </p:cNvPicPr>
          <p:nvPr/>
        </p:nvPicPr>
        <p:blipFill>
          <a:blip r:embed="rId9"/>
          <a:srcRect l="0" r="0" t="-100" b="-100"/>
          <a:stretch/>
        </p:blipFill>
        <p:spPr>
          <a:xfrm>
            <a:off x="4543654" y="5419649"/>
            <a:ext cx="114300" cy="152705"/>
          </a:xfrm>
          <a:prstGeom prst="rect">
            <a:avLst/>
          </a:prstGeom>
        </p:spPr>
      </p:pic>
      <p:sp>
        <p:nvSpPr>
          <p:cNvPr id="62" name="Shape 51"/>
          <p:cNvSpPr/>
          <p:nvPr/>
        </p:nvSpPr>
        <p:spPr>
          <a:xfrm>
            <a:off x="8153705" y="5124298"/>
            <a:ext cx="3733495" cy="1238098"/>
          </a:xfrm>
          <a:prstGeom prst="roundRect">
            <a:avLst>
              <a:gd name="adj" fmla="val 4545"/>
            </a:avLst>
          </a:prstGeom>
          <a:solidFill>
            <a:srgbClr val="FFFFFF"/>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63" name="Shape 52"/>
          <p:cNvSpPr/>
          <p:nvPr/>
        </p:nvSpPr>
        <p:spPr>
          <a:xfrm>
            <a:off x="8353044" y="5324551"/>
            <a:ext cx="342900" cy="342900"/>
          </a:xfrm>
          <a:prstGeom prst="ellipse">
            <a:avLst/>
          </a:prstGeom>
          <a:solidFill>
            <a:srgbClr val="EBF0FF"/>
          </a:solidFill>
          <a:ln/>
        </p:spPr>
      </p:sp>
      <p:sp>
        <p:nvSpPr>
          <p:cNvPr id="64" name="Text 53"/>
          <p:cNvSpPr txBox="1"/>
          <p:nvPr/>
        </p:nvSpPr>
        <p:spPr>
          <a:xfrm>
            <a:off x="4886554" y="54004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开放智能能力</a:t>
            </a:r>
            <a:endParaRPr lang="en-US" sz="1200" dirty="0"/>
          </a:p>
        </p:txBody>
      </p:sp>
      <p:sp>
        <p:nvSpPr>
          <p:cNvPr id="65" name="Text 54"/>
          <p:cNvSpPr txBox="1"/>
          <p:nvPr/>
        </p:nvSpPr>
        <p:spPr>
          <a:xfrm>
            <a:off x="4429354" y="5790895"/>
            <a:ext cx="2576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关键是能增加自己的能力或数据或context</a:t>
            </a:r>
            <a:endParaRPr lang="en-US" sz="1000" dirty="0"/>
          </a:p>
        </p:txBody>
      </p:sp>
      <p:pic>
        <p:nvPicPr>
          <p:cNvPr id="66" name="Image 9" descr="preencoded.png">    </p:cNvPr>
          <p:cNvPicPr>
            <a:picLocks noChangeAspect="1"/>
          </p:cNvPicPr>
          <p:nvPr/>
        </p:nvPicPr>
        <p:blipFill>
          <a:blip r:embed="rId10"/>
          <a:srcRect l="0" r="0" t="-100" b="-100"/>
          <a:stretch/>
        </p:blipFill>
        <p:spPr>
          <a:xfrm>
            <a:off x="8467344" y="5419649"/>
            <a:ext cx="114300" cy="152705"/>
          </a:xfrm>
          <a:prstGeom prst="rect">
            <a:avLst/>
          </a:prstGeom>
        </p:spPr>
      </p:pic>
      <p:sp>
        <p:nvSpPr>
          <p:cNvPr id="67" name="Text 55"/>
          <p:cNvSpPr txBox="1"/>
          <p:nvPr/>
        </p:nvSpPr>
        <p:spPr>
          <a:xfrm>
            <a:off x="8810244" y="54004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结果导向智能服务</a:t>
            </a:r>
            <a:endParaRPr lang="en-US" sz="1200" dirty="0"/>
          </a:p>
        </p:txBody>
      </p:sp>
      <p:sp>
        <p:nvSpPr>
          <p:cNvPr id="68" name="Text 56"/>
          <p:cNvSpPr txBox="1"/>
          <p:nvPr/>
        </p:nvSpPr>
        <p:spPr>
          <a:xfrm>
            <a:off x="504749" y="5790895"/>
            <a:ext cx="33009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为独立创业者提供一站式智能工作平台，整合市场、销售、客服、运营等多功能</a:t>
            </a:r>
            <a:endParaRPr lang="en-US" sz="1000" dirty="0"/>
          </a:p>
        </p:txBody>
      </p:sp>
      <p:sp>
        <p:nvSpPr>
          <p:cNvPr id="69" name="Text 57"/>
          <p:cNvSpPr txBox="1"/>
          <p:nvPr/>
        </p:nvSpPr>
        <p:spPr>
          <a:xfrm>
            <a:off x="8353044" y="5790895"/>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基于成果付费的第三方智能服务，降低创业者前期投入风险，按结果付费</a:t>
            </a:r>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81305" y="476402"/>
            <a:ext cx="70500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子模块2</a:t>
            </a:r>
            <a:endParaRPr lang="en-US" sz="1200" dirty="0"/>
          </a:p>
        </p:txBody>
      </p:sp>
      <p:sp>
        <p:nvSpPr>
          <p:cNvPr id="5" name="Text 2"/>
          <p:cNvSpPr txBox="1"/>
          <p:nvPr/>
        </p:nvSpPr>
        <p:spPr>
          <a:xfrm>
            <a:off x="381305" y="743407"/>
            <a:ext cx="27861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智能革命的重构机遇</a:t>
            </a:r>
            <a:endParaRPr lang="en-US" sz="2200" dirty="0"/>
          </a:p>
        </p:txBody>
      </p:sp>
      <p:sp>
        <p:nvSpPr>
          <p:cNvPr id="6" name="Text 3"/>
          <p:cNvSpPr txBox="1"/>
          <p:nvPr/>
        </p:nvSpPr>
        <p:spPr>
          <a:xfrm>
            <a:off x="381305" y="1190549"/>
            <a:ext cx="3367735"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Agentic AI时代的行业重构与市场机会分析</a:t>
            </a:r>
            <a:endParaRPr lang="en-US" sz="1300" dirty="0"/>
          </a:p>
        </p:txBody>
      </p:sp>
      <p:sp>
        <p:nvSpPr>
          <p:cNvPr id="7" name="Shape 4"/>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8" name="Shape 5"/>
          <p:cNvSpPr/>
          <p:nvPr/>
        </p:nvSpPr>
        <p:spPr>
          <a:xfrm>
            <a:off x="390449" y="1742846"/>
            <a:ext cx="5544007" cy="705002"/>
          </a:xfrm>
          <a:prstGeom prst="roundRect">
            <a:avLst>
              <a:gd name="adj" fmla="val 14022"/>
            </a:avLst>
          </a:prstGeom>
          <a:solidFill>
            <a:srgbClr val="EBF0FF"/>
          </a:solidFill>
          <a:ln/>
        </p:spPr>
      </p:sp>
      <p:sp>
        <p:nvSpPr>
          <p:cNvPr id="9" name="Shape 6"/>
          <p:cNvSpPr/>
          <p:nvPr/>
        </p:nvSpPr>
        <p:spPr>
          <a:xfrm>
            <a:off x="390449" y="2428646"/>
            <a:ext cx="5544007" cy="19202"/>
          </a:xfrm>
          <a:prstGeom prst="rect">
            <a:avLst/>
          </a:prstGeom>
          <a:solidFill>
            <a:srgbClr val="4C6FFF"/>
          </a:solidFill>
          <a:ln/>
        </p:spPr>
      </p:sp>
      <p:sp>
        <p:nvSpPr>
          <p:cNvPr id="10" name="Shape 7"/>
          <p:cNvSpPr/>
          <p:nvPr/>
        </p:nvSpPr>
        <p:spPr>
          <a:xfrm>
            <a:off x="543154" y="1895551"/>
            <a:ext cx="381305" cy="381305"/>
          </a:xfrm>
          <a:prstGeom prst="ellipse">
            <a:avLst/>
          </a:prstGeom>
          <a:solidFill>
            <a:srgbClr val="FFFFFF"/>
          </a:solidFill>
          <a:ln/>
        </p:spPr>
      </p:sp>
      <p:pic>
        <p:nvPicPr>
          <p:cNvPr id="11" name="Image 1" descr="preencoded.png">    </p:cNvPr>
          <p:cNvPicPr>
            <a:picLocks noChangeAspect="1"/>
          </p:cNvPicPr>
          <p:nvPr/>
        </p:nvPicPr>
        <p:blipFill>
          <a:blip r:embed="rId2"/>
          <a:srcRect l="-1923" r="-1923" t="0" b="0"/>
          <a:stretch/>
        </p:blipFill>
        <p:spPr>
          <a:xfrm>
            <a:off x="671170" y="1990649"/>
            <a:ext cx="123444" cy="190195"/>
          </a:xfrm>
          <a:prstGeom prst="rect">
            <a:avLst/>
          </a:prstGeom>
        </p:spPr>
      </p:pic>
      <p:sp>
        <p:nvSpPr>
          <p:cNvPr id="12" name="Shape 8"/>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3" name="Shape 9"/>
          <p:cNvSpPr/>
          <p:nvPr/>
        </p:nvSpPr>
        <p:spPr>
          <a:xfrm>
            <a:off x="6258154" y="1742846"/>
            <a:ext cx="5544007" cy="705002"/>
          </a:xfrm>
          <a:prstGeom prst="roundRect">
            <a:avLst>
              <a:gd name="adj" fmla="val 14022"/>
            </a:avLst>
          </a:prstGeom>
          <a:solidFill>
            <a:srgbClr val="EBF0FF"/>
          </a:solidFill>
          <a:ln/>
        </p:spPr>
      </p:sp>
      <p:sp>
        <p:nvSpPr>
          <p:cNvPr id="14" name="Shape 10"/>
          <p:cNvSpPr/>
          <p:nvPr/>
        </p:nvSpPr>
        <p:spPr>
          <a:xfrm>
            <a:off x="6258154" y="2428646"/>
            <a:ext cx="5544007" cy="19202"/>
          </a:xfrm>
          <a:prstGeom prst="rect">
            <a:avLst/>
          </a:prstGeom>
          <a:solidFill>
            <a:srgbClr val="4C6FFF"/>
          </a:solidFill>
          <a:ln/>
        </p:spPr>
      </p:sp>
      <p:sp>
        <p:nvSpPr>
          <p:cNvPr id="15" name="Text 11"/>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6" name="Text 12"/>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7" name="Text 13"/>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8" name="Text 14"/>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5"/>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6"/>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7"/>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8"/>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19"/>
          <p:cNvSpPr txBox="1"/>
          <p:nvPr/>
        </p:nvSpPr>
        <p:spPr>
          <a:xfrm>
            <a:off x="840334" y="2704795"/>
            <a:ext cx="35579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智能革命如何重构不同行业的现有商业场景？</a:t>
            </a:r>
            <a:endParaRPr lang="en-US" sz="1300" dirty="0"/>
          </a:p>
        </p:txBody>
      </p:sp>
      <p:sp>
        <p:nvSpPr>
          <p:cNvPr id="24" name="Text 20"/>
          <p:cNvSpPr txBox="1"/>
          <p:nvPr/>
        </p:nvSpPr>
        <p:spPr>
          <a:xfrm>
            <a:off x="840334" y="3143707"/>
            <a:ext cx="3225089"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AI产品在不同行业的应用形态有何特点？</a:t>
            </a:r>
            <a:endParaRPr lang="en-US" sz="1300" dirty="0"/>
          </a:p>
        </p:txBody>
      </p:sp>
      <p:sp>
        <p:nvSpPr>
          <p:cNvPr id="25" name="Text 21"/>
          <p:cNvSpPr txBox="1"/>
          <p:nvPr/>
        </p:nvSpPr>
        <p:spPr>
          <a:xfrm>
            <a:off x="840334" y="3581705"/>
            <a:ext cx="3225089"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企业如何把握AI重构带来的新场景机会？</a:t>
            </a:r>
            <a:endParaRPr lang="en-US" sz="1300" dirty="0"/>
          </a:p>
        </p:txBody>
      </p:sp>
      <p:sp>
        <p:nvSpPr>
          <p:cNvPr id="26" name="Text 22"/>
          <p:cNvSpPr txBox="1"/>
          <p:nvPr/>
        </p:nvSpPr>
        <p:spPr>
          <a:xfrm>
            <a:off x="6708038" y="2704795"/>
            <a:ext cx="32150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智能革命将按五个层级深度重构现有产业</a:t>
            </a:r>
            <a:endParaRPr lang="en-US" sz="1300" dirty="0"/>
          </a:p>
        </p:txBody>
      </p:sp>
      <p:sp>
        <p:nvSpPr>
          <p:cNvPr id="27" name="Text 23"/>
          <p:cNvSpPr txBox="1"/>
          <p:nvPr/>
        </p:nvSpPr>
        <p:spPr>
          <a:xfrm>
            <a:off x="6708038" y="3143707"/>
            <a:ext cx="33869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存量场景智能化改造与新场景创造并行发展</a:t>
            </a:r>
            <a:endParaRPr lang="en-US" sz="1300" dirty="0"/>
          </a:p>
        </p:txBody>
      </p:sp>
      <p:sp>
        <p:nvSpPr>
          <p:cNvPr id="28" name="Text 24"/>
          <p:cNvSpPr txBox="1"/>
          <p:nvPr/>
        </p:nvSpPr>
        <p:spPr>
          <a:xfrm>
            <a:off x="6708038" y="3581705"/>
            <a:ext cx="40727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先行者在标准制定与用户习惯培养方面具有显著优势</a:t>
            </a:r>
            <a:endParaRPr lang="en-US" sz="1300" dirty="0"/>
          </a:p>
        </p:txBody>
      </p:sp>
      <p:sp>
        <p:nvSpPr>
          <p:cNvPr id="29" name="Shape 25"/>
          <p:cNvSpPr/>
          <p:nvPr/>
        </p:nvSpPr>
        <p:spPr>
          <a:xfrm>
            <a:off x="6409944" y="1895551"/>
            <a:ext cx="381305" cy="381305"/>
          </a:xfrm>
          <a:prstGeom prst="ellipse">
            <a:avLst/>
          </a:prstGeom>
          <a:solidFill>
            <a:srgbClr val="4C6FFF"/>
          </a:solidFill>
          <a:ln/>
        </p:spPr>
      </p:sp>
      <p:pic>
        <p:nvPicPr>
          <p:cNvPr id="30" name="Image 2" descr="preencoded.png">    </p:cNvPr>
          <p:cNvPicPr>
            <a:picLocks noChangeAspect="1"/>
          </p:cNvPicPr>
          <p:nvPr/>
        </p:nvPicPr>
        <p:blipFill>
          <a:blip r:embed="rId3"/>
          <a:srcRect l="0" r="0" t="0" b="0"/>
          <a:stretch/>
        </p:blipFill>
        <p:spPr>
          <a:xfrm>
            <a:off x="6529730" y="1990649"/>
            <a:ext cx="142646" cy="1901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4891" r="4891" t="0" b="0"/>
          <a:stretch/>
        </p:blipFill>
        <p:spPr>
          <a:xfrm>
            <a:off x="0" y="0"/>
            <a:ext cx="12191695" cy="7601407"/>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Shape 1"/>
          <p:cNvSpPr/>
          <p:nvPr/>
        </p:nvSpPr>
        <p:spPr>
          <a:xfrm>
            <a:off x="228600" y="304495"/>
            <a:ext cx="3810305" cy="1162202"/>
          </a:xfrm>
          <a:prstGeom prst="roundRect">
            <a:avLst>
              <a:gd name="adj" fmla="val 5159"/>
            </a:avLst>
          </a:prstGeom>
          <a:solidFill>
            <a:srgbClr val="FFFFFF">
              <a:alpha val="70000"/>
            </a:srgbClr>
          </a:solidFill>
          <a:ln/>
        </p:spPr>
      </p:sp>
      <p:sp>
        <p:nvSpPr>
          <p:cNvPr id="5" name="Text 2"/>
          <p:cNvSpPr txBox="1"/>
          <p:nvPr/>
        </p:nvSpPr>
        <p:spPr>
          <a:xfrm>
            <a:off x="323698" y="428854"/>
            <a:ext cx="1343254" cy="228600"/>
          </a:xfrm>
          <a:prstGeom prst="rect">
            <a:avLst/>
          </a:prstGeom>
          <a:noFill/>
          <a:ln/>
        </p:spPr>
        <p:txBody>
          <a:bodyPr wrap="square" lIns="0" tIns="0" rIns="0" bIns="0" rtlCol="0" anchor="ctr"/>
          <a:lstStyle/>
          <a:p>
            <a:pPr algn="l" indent="0" marL="0">
              <a:buNone/>
            </a:pPr>
            <a:r>
              <a:rPr lang="en-US" sz="1500" b="1" dirty="0">
                <a:solidFill>
                  <a:srgbClr val="4C6FFF"/>
                </a:solidFill>
                <a:latin typeface="Inter" pitchFamily="34" charset="0"/>
                <a:ea typeface="Inter" pitchFamily="34" charset="-122"/>
                <a:cs typeface="Inter" pitchFamily="34" charset="-120"/>
              </a:rPr>
              <a:t>行业全景分析</a:t>
            </a:r>
            <a:endParaRPr lang="en-US" sz="1500" dirty="0"/>
          </a:p>
        </p:txBody>
      </p:sp>
      <p:sp>
        <p:nvSpPr>
          <p:cNvPr id="6" name="Text 3"/>
          <p:cNvSpPr txBox="1"/>
          <p:nvPr/>
        </p:nvSpPr>
        <p:spPr>
          <a:xfrm>
            <a:off x="323698" y="705002"/>
            <a:ext cx="1981505" cy="419710"/>
          </a:xfrm>
          <a:prstGeom prst="rect">
            <a:avLst/>
          </a:prstGeom>
          <a:noFill/>
          <a:ln/>
        </p:spPr>
        <p:txBody>
          <a:bodyPr wrap="square" lIns="0" tIns="0" rIns="0" bIns="0" rtlCol="0" anchor="ctr"/>
          <a:lstStyle/>
          <a:p>
            <a:pPr algn="l" indent="0" marL="0">
              <a:buNone/>
            </a:pPr>
            <a:r>
              <a:rPr lang="en-US" sz="2700" b="1" dirty="0">
                <a:solidFill>
                  <a:srgbClr val="333333"/>
                </a:solidFill>
                <a:latin typeface="Inter" pitchFamily="34" charset="0"/>
                <a:ea typeface="Inter" pitchFamily="34" charset="-122"/>
                <a:cs typeface="Inter" pitchFamily="34" charset="-120"/>
              </a:rPr>
              <a:t>垂直AI应用</a:t>
            </a:r>
            <a:endParaRPr lang="en-US" sz="2700" dirty="0"/>
          </a:p>
        </p:txBody>
      </p:sp>
      <p:sp>
        <p:nvSpPr>
          <p:cNvPr id="7" name="Text 4"/>
          <p:cNvSpPr txBox="1"/>
          <p:nvPr/>
        </p:nvSpPr>
        <p:spPr>
          <a:xfrm>
            <a:off x="323698" y="1123798"/>
            <a:ext cx="3762756" cy="228600"/>
          </a:xfrm>
          <a:prstGeom prst="rect">
            <a:avLst/>
          </a:prstGeom>
          <a:noFill/>
          <a:ln/>
        </p:spPr>
        <p:txBody>
          <a:bodyPr wrap="square" lIns="0" tIns="0" rIns="0" bIns="0" rtlCol="0" anchor="ctr"/>
          <a:lstStyle/>
          <a:p>
            <a:pPr algn="l" indent="0" marL="0">
              <a:buNone/>
            </a:pPr>
            <a:r>
              <a:rPr lang="en-US" sz="1500" dirty="0">
                <a:solidFill>
                  <a:srgbClr val="374151"/>
                </a:solidFill>
                <a:latin typeface="Inter" pitchFamily="34" charset="0"/>
                <a:ea typeface="Inter" pitchFamily="34" charset="-122"/>
                <a:cs typeface="Inter" pitchFamily="34" charset="-120"/>
              </a:rPr>
              <a:t>各行业AI应用分类与代表性创业公司全景图</a:t>
            </a:r>
            <a:endParaRPr lang="en-US" sz="1500" dirty="0"/>
          </a:p>
        </p:txBody>
      </p:sp>
      <p:sp>
        <p:nvSpPr>
          <p:cNvPr id="8" name="Shape 5"/>
          <p:cNvSpPr/>
          <p:nvPr/>
        </p:nvSpPr>
        <p:spPr>
          <a:xfrm>
            <a:off x="9712757" y="304495"/>
            <a:ext cx="2257654" cy="304495"/>
          </a:xfrm>
          <a:prstGeom prst="roundRect">
            <a:avLst>
              <a:gd name="adj" fmla="val 75075"/>
            </a:avLst>
          </a:prstGeom>
          <a:solidFill>
            <a:srgbClr val="DBEAFE"/>
          </a:solidFill>
          <a:ln/>
        </p:spPr>
      </p:sp>
      <p:sp>
        <p:nvSpPr>
          <p:cNvPr id="9" name="Text 6"/>
          <p:cNvSpPr txBox="1"/>
          <p:nvPr/>
        </p:nvSpPr>
        <p:spPr>
          <a:xfrm>
            <a:off x="9827057" y="362102"/>
            <a:ext cx="2143354" cy="191110"/>
          </a:xfrm>
          <a:prstGeom prst="rect">
            <a:avLst/>
          </a:prstGeom>
          <a:noFill/>
          <a:ln/>
        </p:spPr>
        <p:txBody>
          <a:bodyPr wrap="square" lIns="0" tIns="0" rIns="0" bIns="0" rtlCol="0" anchor="ctr"/>
          <a:lstStyle/>
          <a:p>
            <a:pPr algn="r" indent="0" marL="0">
              <a:buNone/>
            </a:pPr>
            <a:r>
              <a:rPr lang="en-US" sz="1200" dirty="0">
                <a:solidFill>
                  <a:srgbClr val="1D4ED8"/>
                </a:solidFill>
                <a:latin typeface="Inter" pitchFamily="34" charset="0"/>
                <a:ea typeface="Inter" pitchFamily="34" charset="-122"/>
                <a:cs typeface="Inter" pitchFamily="34" charset="-120"/>
              </a:rPr>
              <a:t>第二部分 智能革命的重构机遇</a:t>
            </a:r>
            <a:endParaRPr lang="en-US" sz="1200" dirty="0"/>
          </a:p>
        </p:txBody>
      </p:sp>
      <p:sp>
        <p:nvSpPr>
          <p:cNvPr id="10" name="Shape 7"/>
          <p:cNvSpPr/>
          <p:nvPr/>
        </p:nvSpPr>
        <p:spPr>
          <a:xfrm>
            <a:off x="228600" y="1561795"/>
            <a:ext cx="11734495" cy="4953305"/>
          </a:xfrm>
          <a:prstGeom prst="roundRect">
            <a:avLst>
              <a:gd name="adj" fmla="val 284"/>
            </a:avLst>
          </a:prstGeom>
          <a:solidFill>
            <a:srgbClr val="F9FAFB">
              <a:alpha val="80000"/>
            </a:srgbClr>
          </a:solidFill>
          <a:ln w="12700">
            <a:solidFill>
              <a:srgbClr val="E5E7EB"/>
            </a:solidFill>
            <a:prstDash val="solid"/>
          </a:ln>
        </p:spPr>
      </p:sp>
      <p:pic>
        <p:nvPicPr>
          <p:cNvPr id="11" name="Image 1" descr="https://page.gensparksite.com/v1/base64_upload/6a4783c2c20b09629a6236d98535ee87">    </p:cNvPr>
          <p:cNvPicPr>
            <a:picLocks noChangeAspect="1"/>
          </p:cNvPicPr>
          <p:nvPr/>
        </p:nvPicPr>
        <p:blipFill>
          <a:blip r:embed="rId2"/>
          <a:srcRect l="11378" r="11378" t="0" b="0"/>
          <a:stretch/>
        </p:blipFill>
        <p:spPr>
          <a:xfrm>
            <a:off x="352044" y="1686154"/>
            <a:ext cx="11487607" cy="4705502"/>
          </a:xfrm>
          <a:prstGeom prst="rect">
            <a:avLst/>
          </a:prstGeom>
        </p:spPr>
      </p:pic>
      <p:sp>
        <p:nvSpPr>
          <p:cNvPr id="12" name="Shape 8"/>
          <p:cNvSpPr/>
          <p:nvPr/>
        </p:nvSpPr>
        <p:spPr>
          <a:xfrm>
            <a:off x="228600" y="6610198"/>
            <a:ext cx="11734495" cy="761695"/>
          </a:xfrm>
          <a:prstGeom prst="rect">
            <a:avLst/>
          </a:prstGeom>
          <a:solidFill>
            <a:srgbClr val="FFFFFF">
              <a:alpha val="70000"/>
            </a:srgbClr>
          </a:solidFill>
          <a:ln/>
        </p:spPr>
      </p:sp>
      <p:sp>
        <p:nvSpPr>
          <p:cNvPr id="13" name="Shape 9"/>
          <p:cNvSpPr/>
          <p:nvPr/>
        </p:nvSpPr>
        <p:spPr>
          <a:xfrm>
            <a:off x="228600" y="6610198"/>
            <a:ext cx="38405" cy="761695"/>
          </a:xfrm>
          <a:prstGeom prst="rect">
            <a:avLst/>
          </a:prstGeom>
          <a:solidFill>
            <a:srgbClr val="4C6FFF"/>
          </a:solidFill>
          <a:ln/>
        </p:spPr>
      </p:sp>
      <p:sp>
        <p:nvSpPr>
          <p:cNvPr id="14" name="Text 10"/>
          <p:cNvSpPr txBox="1"/>
          <p:nvPr/>
        </p:nvSpPr>
        <p:spPr>
          <a:xfrm>
            <a:off x="418795" y="6629400"/>
            <a:ext cx="905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核心洞察</a:t>
            </a:r>
            <a:endParaRPr lang="en-US" sz="1500" dirty="0"/>
          </a:p>
        </p:txBody>
      </p:sp>
      <p:pic>
        <p:nvPicPr>
          <p:cNvPr id="15" name="Image 2" descr="preencoded.png">    </p:cNvPr>
          <p:cNvPicPr>
            <a:picLocks noChangeAspect="1"/>
          </p:cNvPicPr>
          <p:nvPr/>
        </p:nvPicPr>
        <p:blipFill>
          <a:blip r:embed="rId3"/>
          <a:srcRect l="0" r="0" t="0" b="0"/>
          <a:stretch/>
        </p:blipFill>
        <p:spPr>
          <a:xfrm>
            <a:off x="418795" y="6953098"/>
            <a:ext cx="152705" cy="152705"/>
          </a:xfrm>
          <a:prstGeom prst="rect">
            <a:avLst/>
          </a:prstGeom>
        </p:spPr>
      </p:pic>
      <p:sp>
        <p:nvSpPr>
          <p:cNvPr id="16" name="Text 11"/>
          <p:cNvSpPr txBox="1"/>
          <p:nvPr/>
        </p:nvSpPr>
        <p:spPr>
          <a:xfrm>
            <a:off x="609905" y="6933895"/>
            <a:ext cx="4534510"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每个垂直行业都在出现专注AI应用的创业公司，且呈现多样化分布</a:t>
            </a:r>
            <a:endParaRPr lang="en-US" sz="1200" dirty="0"/>
          </a:p>
        </p:txBody>
      </p:sp>
      <p:pic>
        <p:nvPicPr>
          <p:cNvPr id="17" name="Image 3" descr="preencoded.png">    </p:cNvPr>
          <p:cNvPicPr>
            <a:picLocks noChangeAspect="1"/>
          </p:cNvPicPr>
          <p:nvPr/>
        </p:nvPicPr>
        <p:blipFill>
          <a:blip r:embed="rId4"/>
          <a:srcRect l="0" r="0" t="0" b="0"/>
          <a:stretch/>
        </p:blipFill>
        <p:spPr>
          <a:xfrm>
            <a:off x="418795" y="7181698"/>
            <a:ext cx="152705" cy="152705"/>
          </a:xfrm>
          <a:prstGeom prst="rect">
            <a:avLst/>
          </a:prstGeom>
        </p:spPr>
      </p:pic>
      <p:sp>
        <p:nvSpPr>
          <p:cNvPr id="18" name="Text 12"/>
          <p:cNvSpPr txBox="1"/>
          <p:nvPr/>
        </p:nvSpPr>
        <p:spPr>
          <a:xfrm>
            <a:off x="609905" y="7162495"/>
            <a:ext cx="4381805"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媒体、医疗、教育和制造业是当前AI创业集中度最高的垂直领域</a:t>
            </a:r>
            <a:endParaRPr lang="en-US" sz="1200" dirty="0"/>
          </a:p>
        </p:txBody>
      </p:sp>
      <p:pic>
        <p:nvPicPr>
          <p:cNvPr id="19" name="Image 4" descr="preencoded.png">    </p:cNvPr>
          <p:cNvPicPr>
            <a:picLocks noChangeAspect="1"/>
          </p:cNvPicPr>
          <p:nvPr/>
        </p:nvPicPr>
        <p:blipFill>
          <a:blip r:embed="rId5"/>
          <a:srcRect l="0" r="0" t="0" b="0"/>
          <a:stretch/>
        </p:blipFill>
        <p:spPr>
          <a:xfrm>
            <a:off x="6248095" y="6953098"/>
            <a:ext cx="152705" cy="152705"/>
          </a:xfrm>
          <a:prstGeom prst="rect">
            <a:avLst/>
          </a:prstGeom>
        </p:spPr>
      </p:pic>
      <p:sp>
        <p:nvSpPr>
          <p:cNvPr id="20" name="Text 13"/>
          <p:cNvSpPr txBox="1"/>
          <p:nvPr/>
        </p:nvSpPr>
        <p:spPr>
          <a:xfrm>
            <a:off x="6439205" y="6933895"/>
            <a:ext cx="42391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跨行业通用工具与垂直行业深度应用并行发展，形成互补生态</a:t>
            </a:r>
            <a:endParaRPr lang="en-US" sz="1200" dirty="0"/>
          </a:p>
        </p:txBody>
      </p:sp>
      <p:pic>
        <p:nvPicPr>
          <p:cNvPr id="21" name="Image 5" descr="preencoded.png">    </p:cNvPr>
          <p:cNvPicPr>
            <a:picLocks noChangeAspect="1"/>
          </p:cNvPicPr>
          <p:nvPr/>
        </p:nvPicPr>
        <p:blipFill>
          <a:blip r:embed="rId6"/>
          <a:srcRect l="0" r="0" t="0" b="0"/>
          <a:stretch/>
        </p:blipFill>
        <p:spPr>
          <a:xfrm>
            <a:off x="6248095" y="7181698"/>
            <a:ext cx="152705" cy="152705"/>
          </a:xfrm>
          <a:prstGeom prst="rect">
            <a:avLst/>
          </a:prstGeom>
        </p:spPr>
      </p:pic>
      <p:sp>
        <p:nvSpPr>
          <p:cNvPr id="22" name="Text 14"/>
          <p:cNvSpPr txBox="1"/>
          <p:nvPr/>
        </p:nvSpPr>
        <p:spPr>
          <a:xfrm>
            <a:off x="6439205" y="7162495"/>
            <a:ext cx="4077310"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专业领域知识与AI结合形成行业壁垒，产生差异化竞争优势</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2127" r="2127" t="0" b="0"/>
          <a:stretch/>
        </p:blipFill>
        <p:spPr>
          <a:xfrm>
            <a:off x="0" y="0"/>
            <a:ext cx="12191695" cy="7162495"/>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Shape 1"/>
          <p:cNvSpPr/>
          <p:nvPr/>
        </p:nvSpPr>
        <p:spPr>
          <a:xfrm>
            <a:off x="228600" y="304495"/>
            <a:ext cx="4153205" cy="1028700"/>
          </a:xfrm>
          <a:prstGeom prst="roundRect">
            <a:avLst>
              <a:gd name="adj" fmla="val 6584"/>
            </a:avLst>
          </a:prstGeom>
          <a:solidFill>
            <a:srgbClr val="FFFFFF">
              <a:alpha val="70000"/>
            </a:srgbClr>
          </a:solidFill>
          <a:ln/>
        </p:spPr>
      </p:sp>
      <p:sp>
        <p:nvSpPr>
          <p:cNvPr id="5" name="Text 2"/>
          <p:cNvSpPr txBox="1"/>
          <p:nvPr/>
        </p:nvSpPr>
        <p:spPr>
          <a:xfrm>
            <a:off x="342900" y="400507"/>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企业服务全景分析</a:t>
            </a:r>
            <a:endParaRPr lang="en-US" sz="1200" dirty="0"/>
          </a:p>
        </p:txBody>
      </p:sp>
      <p:sp>
        <p:nvSpPr>
          <p:cNvPr id="6" name="Text 3"/>
          <p:cNvSpPr txBox="1"/>
          <p:nvPr/>
        </p:nvSpPr>
        <p:spPr>
          <a:xfrm>
            <a:off x="342900" y="647395"/>
            <a:ext cx="16532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横向AI应用</a:t>
            </a:r>
            <a:endParaRPr lang="en-US" sz="2200" dirty="0"/>
          </a:p>
        </p:txBody>
      </p:sp>
      <p:sp>
        <p:nvSpPr>
          <p:cNvPr id="7" name="Text 4"/>
          <p:cNvSpPr txBox="1"/>
          <p:nvPr/>
        </p:nvSpPr>
        <p:spPr>
          <a:xfrm>
            <a:off x="342900" y="1019556"/>
            <a:ext cx="4053535"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企业服务赛道landscape和细分赛道代表性创业公司</a:t>
            </a:r>
            <a:endParaRPr lang="en-US" sz="1300" dirty="0"/>
          </a:p>
        </p:txBody>
      </p:sp>
      <p:sp>
        <p:nvSpPr>
          <p:cNvPr id="8" name="Shape 5"/>
          <p:cNvSpPr/>
          <p:nvPr/>
        </p:nvSpPr>
        <p:spPr>
          <a:xfrm>
            <a:off x="9966046" y="304495"/>
            <a:ext cx="2000707" cy="267005"/>
          </a:xfrm>
          <a:prstGeom prst="roundRect">
            <a:avLst>
              <a:gd name="adj" fmla="val 97847"/>
            </a:avLst>
          </a:prstGeom>
          <a:solidFill>
            <a:srgbClr val="DBEAFE"/>
          </a:solidFill>
          <a:ln/>
        </p:spPr>
      </p:sp>
      <p:sp>
        <p:nvSpPr>
          <p:cNvPr id="9" name="Text 6"/>
          <p:cNvSpPr txBox="1"/>
          <p:nvPr/>
        </p:nvSpPr>
        <p:spPr>
          <a:xfrm>
            <a:off x="10080346" y="352044"/>
            <a:ext cx="1871777"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第二部分 智能革命的重构机遇</a:t>
            </a:r>
            <a:endParaRPr lang="en-US" sz="1000" dirty="0"/>
          </a:p>
        </p:txBody>
      </p:sp>
      <p:sp>
        <p:nvSpPr>
          <p:cNvPr id="10" name="Shape 7"/>
          <p:cNvSpPr/>
          <p:nvPr/>
        </p:nvSpPr>
        <p:spPr>
          <a:xfrm>
            <a:off x="228600" y="1410005"/>
            <a:ext cx="11734495" cy="4762195"/>
          </a:xfrm>
          <a:prstGeom prst="roundRect">
            <a:avLst>
              <a:gd name="adj" fmla="val 307"/>
            </a:avLst>
          </a:prstGeom>
          <a:solidFill>
            <a:srgbClr val="F9FAFB">
              <a:alpha val="80000"/>
            </a:srgbClr>
          </a:solidFill>
          <a:ln w="12700">
            <a:solidFill>
              <a:srgbClr val="E5E7EB"/>
            </a:solidFill>
            <a:prstDash val="solid"/>
          </a:ln>
        </p:spPr>
      </p:sp>
      <p:pic>
        <p:nvPicPr>
          <p:cNvPr id="11" name="Image 1" descr="https://page.gensparksite.com/v1/base64_upload/ee31a0d7f2ba153205ef97aad0d39afa">    </p:cNvPr>
          <p:cNvPicPr>
            <a:picLocks noChangeAspect="1"/>
          </p:cNvPicPr>
          <p:nvPr/>
        </p:nvPicPr>
        <p:blipFill>
          <a:blip r:embed="rId2"/>
          <a:srcRect l="0" r="0" t="3523" b="3523"/>
          <a:stretch/>
        </p:blipFill>
        <p:spPr>
          <a:xfrm>
            <a:off x="352044" y="1533449"/>
            <a:ext cx="11487607" cy="4515307"/>
          </a:xfrm>
          <a:prstGeom prst="rect">
            <a:avLst/>
          </a:prstGeom>
        </p:spPr>
      </p:pic>
      <p:sp>
        <p:nvSpPr>
          <p:cNvPr id="12" name="Shape 8"/>
          <p:cNvSpPr/>
          <p:nvPr/>
        </p:nvSpPr>
        <p:spPr>
          <a:xfrm>
            <a:off x="228600" y="6248095"/>
            <a:ext cx="11734495" cy="685800"/>
          </a:xfrm>
          <a:prstGeom prst="rect">
            <a:avLst/>
          </a:prstGeom>
          <a:solidFill>
            <a:srgbClr val="FFFFFF">
              <a:alpha val="70000"/>
            </a:srgbClr>
          </a:solidFill>
          <a:ln/>
        </p:spPr>
      </p:sp>
      <p:sp>
        <p:nvSpPr>
          <p:cNvPr id="13" name="Shape 9"/>
          <p:cNvSpPr/>
          <p:nvPr/>
        </p:nvSpPr>
        <p:spPr>
          <a:xfrm>
            <a:off x="228600" y="6248095"/>
            <a:ext cx="38405" cy="685800"/>
          </a:xfrm>
          <a:prstGeom prst="rect">
            <a:avLst/>
          </a:prstGeom>
          <a:solidFill>
            <a:srgbClr val="4C6FFF"/>
          </a:solidFill>
          <a:ln/>
        </p:spPr>
      </p:sp>
      <p:sp>
        <p:nvSpPr>
          <p:cNvPr id="14" name="Text 10"/>
          <p:cNvSpPr txBox="1"/>
          <p:nvPr/>
        </p:nvSpPr>
        <p:spPr>
          <a:xfrm>
            <a:off x="418795" y="6277356"/>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核心洞察</a:t>
            </a:r>
            <a:endParaRPr lang="en-US" sz="1300" dirty="0"/>
          </a:p>
        </p:txBody>
      </p:sp>
      <p:pic>
        <p:nvPicPr>
          <p:cNvPr id="15" name="Image 2" descr="preencoded.png">    </p:cNvPr>
          <p:cNvPicPr>
            <a:picLocks noChangeAspect="1"/>
          </p:cNvPicPr>
          <p:nvPr/>
        </p:nvPicPr>
        <p:blipFill>
          <a:blip r:embed="rId3"/>
          <a:srcRect l="0" r="0" t="0" b="0"/>
          <a:stretch/>
        </p:blipFill>
        <p:spPr>
          <a:xfrm>
            <a:off x="418795" y="6579108"/>
            <a:ext cx="133502" cy="133502"/>
          </a:xfrm>
          <a:prstGeom prst="rect">
            <a:avLst/>
          </a:prstGeom>
        </p:spPr>
      </p:pic>
      <p:sp>
        <p:nvSpPr>
          <p:cNvPr id="16" name="Text 11"/>
          <p:cNvSpPr txBox="1"/>
          <p:nvPr/>
        </p:nvSpPr>
        <p:spPr>
          <a:xfrm>
            <a:off x="590702" y="6562649"/>
            <a:ext cx="47676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企业服务赛道已形成丰富的AI创新生态，从基础设施到应用层均有专注创业公司</a:t>
            </a:r>
            <a:endParaRPr lang="en-US" sz="1000" dirty="0"/>
          </a:p>
        </p:txBody>
      </p:sp>
      <p:pic>
        <p:nvPicPr>
          <p:cNvPr id="17" name="Image 3" descr="preencoded.png">    </p:cNvPr>
          <p:cNvPicPr>
            <a:picLocks noChangeAspect="1"/>
          </p:cNvPicPr>
          <p:nvPr/>
        </p:nvPicPr>
        <p:blipFill>
          <a:blip r:embed="rId4"/>
          <a:srcRect l="0" r="0" t="0" b="0"/>
          <a:stretch/>
        </p:blipFill>
        <p:spPr>
          <a:xfrm>
            <a:off x="418795" y="6770218"/>
            <a:ext cx="133502" cy="133502"/>
          </a:xfrm>
          <a:prstGeom prst="rect">
            <a:avLst/>
          </a:prstGeom>
        </p:spPr>
      </p:pic>
      <p:sp>
        <p:nvSpPr>
          <p:cNvPr id="18" name="Text 12"/>
          <p:cNvSpPr txBox="1"/>
          <p:nvPr/>
        </p:nvSpPr>
        <p:spPr>
          <a:xfrm>
            <a:off x="590702" y="6752844"/>
            <a:ext cx="39675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人力资源、销售营销、客户服务是AI企业服务渗透最深的核心领域</a:t>
            </a:r>
            <a:endParaRPr lang="en-US" sz="1000" dirty="0"/>
          </a:p>
        </p:txBody>
      </p:sp>
      <p:pic>
        <p:nvPicPr>
          <p:cNvPr id="19" name="Image 4" descr="preencoded.png">    </p:cNvPr>
          <p:cNvPicPr>
            <a:picLocks noChangeAspect="1"/>
          </p:cNvPicPr>
          <p:nvPr/>
        </p:nvPicPr>
        <p:blipFill>
          <a:blip r:embed="rId5"/>
          <a:srcRect l="0" r="0" t="0" b="0"/>
          <a:stretch/>
        </p:blipFill>
        <p:spPr>
          <a:xfrm>
            <a:off x="6248095" y="6579108"/>
            <a:ext cx="133502" cy="133502"/>
          </a:xfrm>
          <a:prstGeom prst="rect">
            <a:avLst/>
          </a:prstGeom>
        </p:spPr>
      </p:pic>
      <p:sp>
        <p:nvSpPr>
          <p:cNvPr id="20" name="Text 13"/>
          <p:cNvSpPr txBox="1"/>
          <p:nvPr/>
        </p:nvSpPr>
        <p:spPr>
          <a:xfrm>
            <a:off x="6420002" y="6562649"/>
            <a:ext cx="40626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横向企业应用通过API标准化和行业Know-how结合，实现快速落地</a:t>
            </a:r>
            <a:endParaRPr lang="en-US" sz="1000" dirty="0"/>
          </a:p>
        </p:txBody>
      </p:sp>
      <p:pic>
        <p:nvPicPr>
          <p:cNvPr id="21" name="Image 5" descr="preencoded.png">    </p:cNvPr>
          <p:cNvPicPr>
            <a:picLocks noChangeAspect="1"/>
          </p:cNvPicPr>
          <p:nvPr/>
        </p:nvPicPr>
        <p:blipFill>
          <a:blip r:embed="rId6"/>
          <a:srcRect l="0" r="0" t="0" b="0"/>
          <a:stretch/>
        </p:blipFill>
        <p:spPr>
          <a:xfrm>
            <a:off x="6248095" y="6770218"/>
            <a:ext cx="133502" cy="133502"/>
          </a:xfrm>
          <a:prstGeom prst="rect">
            <a:avLst/>
          </a:prstGeom>
        </p:spPr>
      </p:pic>
      <p:sp>
        <p:nvSpPr>
          <p:cNvPr id="22" name="Text 14"/>
          <p:cNvSpPr txBox="1"/>
          <p:nvPr/>
        </p:nvSpPr>
        <p:spPr>
          <a:xfrm>
            <a:off x="6420002" y="6752844"/>
            <a:ext cx="4329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通用企业服务领域形成平台+应用模式，构建可持续商业模式和竞争壁垒</a:t>
            </a:r>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286207"/>
            <a:ext cx="1476756" cy="143561"/>
          </a:xfrm>
          <a:prstGeom prst="rect">
            <a:avLst/>
          </a:prstGeom>
          <a:noFill/>
          <a:ln/>
        </p:spPr>
        <p:txBody>
          <a:bodyPr wrap="square" lIns="0" tIns="0" rIns="0" bIns="0" rtlCol="0" anchor="ctr"/>
          <a:lstStyle/>
          <a:p>
            <a:pPr algn="l" indent="0" marL="0">
              <a:buNone/>
            </a:pPr>
            <a:r>
              <a:rPr lang="en-US" sz="900" b="1" dirty="0">
                <a:solidFill>
                  <a:srgbClr val="6B7280"/>
                </a:solidFill>
                <a:latin typeface="Inter" pitchFamily="34" charset="0"/>
                <a:ea typeface="Inter" pitchFamily="34" charset="-122"/>
                <a:cs typeface="Inter" pitchFamily="34" charset="-120"/>
              </a:rPr>
              <a:t>AGENTIC AI应用完全指南</a:t>
            </a:r>
            <a:endParaRPr lang="en-US" sz="900" dirty="0"/>
          </a:p>
        </p:txBody>
      </p:sp>
      <p:sp>
        <p:nvSpPr>
          <p:cNvPr id="5" name="Text 2"/>
          <p:cNvSpPr txBox="1"/>
          <p:nvPr/>
        </p:nvSpPr>
        <p:spPr>
          <a:xfrm>
            <a:off x="10105949" y="286207"/>
            <a:ext cx="1953158" cy="143561"/>
          </a:xfrm>
          <a:prstGeom prst="rect">
            <a:avLst/>
          </a:prstGeom>
          <a:noFill/>
          <a:ln/>
        </p:spPr>
        <p:txBody>
          <a:bodyPr wrap="square" lIns="0" tIns="0" rIns="0" bIns="0" rtlCol="0" anchor="ctr"/>
          <a:lstStyle/>
          <a:p>
            <a:pPr algn="r" indent="0" marL="0">
              <a:buNone/>
            </a:pPr>
            <a:r>
              <a:rPr lang="en-US" sz="900" b="1" dirty="0">
                <a:solidFill>
                  <a:srgbClr val="2563EB"/>
                </a:solidFill>
                <a:latin typeface="Inter" pitchFamily="34" charset="0"/>
                <a:ea typeface="Inter" pitchFamily="34" charset="-122"/>
                <a:cs typeface="Inter" pitchFamily="34" charset="-120"/>
              </a:rPr>
              <a:t>第二部分 第四次智能革命的重构机遇</a:t>
            </a:r>
            <a:endParaRPr lang="en-US" sz="900" dirty="0"/>
          </a:p>
        </p:txBody>
      </p:sp>
      <p:sp>
        <p:nvSpPr>
          <p:cNvPr id="6" name="Text 3"/>
          <p:cNvSpPr txBox="1"/>
          <p:nvPr/>
        </p:nvSpPr>
        <p:spPr>
          <a:xfrm>
            <a:off x="228600" y="571500"/>
            <a:ext cx="1224382"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行业重构与新场景</a:t>
            </a:r>
            <a:endParaRPr lang="en-US" sz="1000" dirty="0"/>
          </a:p>
        </p:txBody>
      </p:sp>
      <p:sp>
        <p:nvSpPr>
          <p:cNvPr id="7" name="Text 4"/>
          <p:cNvSpPr txBox="1"/>
          <p:nvPr/>
        </p:nvSpPr>
        <p:spPr>
          <a:xfrm>
            <a:off x="228600" y="780898"/>
            <a:ext cx="4077310"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Agentic AI重构行业应用与创造新场景</a:t>
            </a:r>
            <a:endParaRPr lang="en-US" sz="1800" dirty="0"/>
          </a:p>
        </p:txBody>
      </p:sp>
      <p:sp>
        <p:nvSpPr>
          <p:cNvPr id="8" name="Text 5"/>
          <p:cNvSpPr txBox="1"/>
          <p:nvPr/>
        </p:nvSpPr>
        <p:spPr>
          <a:xfrm>
            <a:off x="228600" y="1114654"/>
            <a:ext cx="2610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智能时代下的行业变革路径与新兴应用场景全景图</a:t>
            </a:r>
            <a:endParaRPr lang="en-US" sz="900" dirty="0"/>
          </a:p>
        </p:txBody>
      </p:sp>
      <p:sp>
        <p:nvSpPr>
          <p:cNvPr id="9" name="Text 6"/>
          <p:cNvSpPr txBox="1"/>
          <p:nvPr/>
        </p:nvSpPr>
        <p:spPr>
          <a:xfrm>
            <a:off x="228600" y="1399946"/>
            <a:ext cx="1500530"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应用全景与主要供应商</a:t>
            </a:r>
            <a:endParaRPr lang="en-US" sz="1000" dirty="0"/>
          </a:p>
        </p:txBody>
      </p:sp>
      <p:sp>
        <p:nvSpPr>
          <p:cNvPr id="10" name="Text 7"/>
          <p:cNvSpPr txBox="1"/>
          <p:nvPr/>
        </p:nvSpPr>
        <p:spPr>
          <a:xfrm>
            <a:off x="6172200" y="1399946"/>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行业大分类</a:t>
            </a:r>
            <a:endParaRPr lang="en-US" sz="1000" dirty="0"/>
          </a:p>
        </p:txBody>
      </p:sp>
      <p:sp>
        <p:nvSpPr>
          <p:cNvPr id="11" name="Text 8"/>
          <p:cNvSpPr txBox="1"/>
          <p:nvPr/>
        </p:nvSpPr>
        <p:spPr>
          <a:xfrm>
            <a:off x="228600" y="1600200"/>
            <a:ext cx="31629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按行业领域划分的Agentic AI应用分布与主要供应商生态图谱</a:t>
            </a:r>
            <a:endParaRPr lang="en-US" sz="900" dirty="0"/>
          </a:p>
        </p:txBody>
      </p:sp>
      <p:sp>
        <p:nvSpPr>
          <p:cNvPr id="12" name="Text 9"/>
          <p:cNvSpPr txBox="1"/>
          <p:nvPr/>
        </p:nvSpPr>
        <p:spPr>
          <a:xfrm>
            <a:off x="6172200" y="1600200"/>
            <a:ext cx="21342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Agentic AI重构下的行业领域分类与特性</a:t>
            </a:r>
            <a:endParaRPr lang="en-US" sz="900" dirty="0"/>
          </a:p>
        </p:txBody>
      </p:sp>
      <p:sp>
        <p:nvSpPr>
          <p:cNvPr id="13" name="Shape 10"/>
          <p:cNvSpPr/>
          <p:nvPr/>
        </p:nvSpPr>
        <p:spPr>
          <a:xfrm>
            <a:off x="228600" y="1828800"/>
            <a:ext cx="5790895" cy="3047695"/>
          </a:xfrm>
          <a:prstGeom prst="roundRect">
            <a:avLst>
              <a:gd name="adj" fmla="val 563"/>
            </a:avLst>
          </a:prstGeom>
          <a:solidFill>
            <a:srgbClr val="F8FAFC"/>
          </a:solidFill>
          <a:ln w="25400">
            <a:solidFill>
              <a:srgbClr val="CBD5E1"/>
            </a:solidFill>
            <a:prstDash val="solid"/>
          </a:ln>
        </p:spPr>
      </p:sp>
      <p:sp>
        <p:nvSpPr>
          <p:cNvPr id="14" name="Shape 11"/>
          <p:cNvSpPr/>
          <p:nvPr/>
        </p:nvSpPr>
        <p:spPr>
          <a:xfrm>
            <a:off x="2971800" y="2991002"/>
            <a:ext cx="304495" cy="304495"/>
          </a:xfrm>
          <a:prstGeom prst="ellipse">
            <a:avLst/>
          </a:prstGeom>
          <a:solidFill>
            <a:srgbClr val="EBF0FF"/>
          </a:solidFill>
          <a:ln/>
        </p:spPr>
      </p:sp>
      <p:sp>
        <p:nvSpPr>
          <p:cNvPr id="15" name="Text 12"/>
          <p:cNvSpPr txBox="1"/>
          <p:nvPr/>
        </p:nvSpPr>
        <p:spPr>
          <a:xfrm>
            <a:off x="2657246" y="3381451"/>
            <a:ext cx="1034186" cy="162763"/>
          </a:xfrm>
          <a:prstGeom prst="rect">
            <a:avLst/>
          </a:prstGeom>
          <a:noFill/>
          <a:ln/>
        </p:spPr>
        <p:txBody>
          <a:bodyPr wrap="square" lIns="0" tIns="0" rIns="0" bIns="0" rtlCol="0" anchor="ctr"/>
          <a:lstStyle/>
          <a:p>
            <a:pPr algn="ctr" indent="0" marL="0">
              <a:buNone/>
            </a:pPr>
            <a:r>
              <a:rPr lang="en-US" sz="1000" b="1" dirty="0">
                <a:solidFill>
                  <a:srgbClr val="6B7280"/>
                </a:solidFill>
                <a:latin typeface="Inter" pitchFamily="34" charset="0"/>
                <a:ea typeface="Inter" pitchFamily="34" charset="-122"/>
                <a:cs typeface="Inter" pitchFamily="34" charset="-120"/>
              </a:rPr>
              <a:t>应用全景占位区</a:t>
            </a:r>
            <a:endParaRPr lang="en-US" sz="1000" dirty="0"/>
          </a:p>
        </p:txBody>
      </p:sp>
      <p:sp>
        <p:nvSpPr>
          <p:cNvPr id="16" name="Text 13"/>
          <p:cNvSpPr txBox="1"/>
          <p:nvPr/>
        </p:nvSpPr>
        <p:spPr>
          <a:xfrm>
            <a:off x="2053742" y="3562502"/>
            <a:ext cx="2229307" cy="143561"/>
          </a:xfrm>
          <a:prstGeom prst="rect">
            <a:avLst/>
          </a:prstGeom>
          <a:noFill/>
          <a:ln/>
        </p:spPr>
        <p:txBody>
          <a:bodyPr wrap="square" lIns="0" tIns="0" rIns="0" bIns="0" rtlCol="0" anchor="ctr"/>
          <a:lstStyle/>
          <a:p>
            <a:pPr algn="ctr" indent="0" marL="0">
              <a:buNone/>
            </a:pPr>
            <a:r>
              <a:rPr lang="en-US" sz="900" dirty="0">
                <a:solidFill>
                  <a:srgbClr val="9CA3AF"/>
                </a:solidFill>
                <a:latin typeface="Inter" pitchFamily="34" charset="0"/>
                <a:ea typeface="Inter" pitchFamily="34" charset="-122"/>
                <a:cs typeface="Inter" pitchFamily="34" charset="-120"/>
              </a:rPr>
              <a:t>(此处将展示行业应用全景与供应商分布图)</a:t>
            </a:r>
            <a:endParaRPr lang="en-US" sz="900" dirty="0"/>
          </a:p>
        </p:txBody>
      </p:sp>
      <p:pic>
        <p:nvPicPr>
          <p:cNvPr id="17" name="Image 1" descr="preencoded.png">    </p:cNvPr>
          <p:cNvPicPr>
            <a:picLocks noChangeAspect="1"/>
          </p:cNvPicPr>
          <p:nvPr/>
        </p:nvPicPr>
        <p:blipFill>
          <a:blip r:embed="rId2"/>
          <a:srcRect l="0" r="0" t="0" b="0"/>
          <a:stretch/>
        </p:blipFill>
        <p:spPr>
          <a:xfrm>
            <a:off x="228600" y="4967021"/>
            <a:ext cx="114300" cy="114300"/>
          </a:xfrm>
          <a:prstGeom prst="rect">
            <a:avLst/>
          </a:prstGeom>
        </p:spPr>
      </p:pic>
      <p:sp>
        <p:nvSpPr>
          <p:cNvPr id="18" name="Text 14"/>
          <p:cNvSpPr txBox="1"/>
          <p:nvPr/>
        </p:nvSpPr>
        <p:spPr>
          <a:xfrm>
            <a:off x="381305" y="4953305"/>
            <a:ext cx="35058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行业应用全景展示各垂直领域中Agentic AI的渗透程度与主要参与者</a:t>
            </a:r>
            <a:endParaRPr lang="en-US" sz="900" dirty="0"/>
          </a:p>
        </p:txBody>
      </p:sp>
      <p:sp>
        <p:nvSpPr>
          <p:cNvPr id="19" name="Shape 15"/>
          <p:cNvSpPr/>
          <p:nvPr/>
        </p:nvSpPr>
        <p:spPr>
          <a:xfrm>
            <a:off x="6172200" y="1828800"/>
            <a:ext cx="5790895" cy="3238805"/>
          </a:xfrm>
          <a:prstGeom prst="roundRect">
            <a:avLst>
              <a:gd name="adj" fmla="val 664"/>
            </a:avLst>
          </a:prstGeom>
          <a:solidFill>
            <a:srgbClr val="EFF6FF"/>
          </a:solidFill>
          <a:ln/>
        </p:spPr>
      </p:sp>
      <p:sp>
        <p:nvSpPr>
          <p:cNvPr id="20" name="Shape 16"/>
          <p:cNvSpPr/>
          <p:nvPr/>
        </p:nvSpPr>
        <p:spPr>
          <a:xfrm>
            <a:off x="6314846" y="1943100"/>
            <a:ext cx="1800454" cy="533095"/>
          </a:xfrm>
          <a:prstGeom prst="roundRect">
            <a:avLst>
              <a:gd name="adj" fmla="val 18378"/>
            </a:avLst>
          </a:prstGeom>
          <a:solidFill>
            <a:srgbClr val="F3F0FF"/>
          </a:solidFill>
          <a:ln w="25400">
            <a:solidFill>
              <a:srgbClr val="8B5CF6"/>
            </a:solidFill>
            <a:prstDash val="solid"/>
          </a:ln>
        </p:spPr>
      </p:sp>
      <p:sp>
        <p:nvSpPr>
          <p:cNvPr id="21" name="Shape 17"/>
          <p:cNvSpPr/>
          <p:nvPr/>
        </p:nvSpPr>
        <p:spPr>
          <a:xfrm>
            <a:off x="8169250" y="1943100"/>
            <a:ext cx="1800454" cy="533095"/>
          </a:xfrm>
          <a:prstGeom prst="roundRect">
            <a:avLst>
              <a:gd name="adj" fmla="val 18378"/>
            </a:avLst>
          </a:prstGeom>
          <a:solidFill>
            <a:srgbClr val="F3F0FF"/>
          </a:solidFill>
          <a:ln w="25400">
            <a:solidFill>
              <a:srgbClr val="8B5CF6"/>
            </a:solidFill>
            <a:prstDash val="solid"/>
          </a:ln>
        </p:spPr>
      </p:sp>
      <p:sp>
        <p:nvSpPr>
          <p:cNvPr id="22" name="Shape 18"/>
          <p:cNvSpPr/>
          <p:nvPr/>
        </p:nvSpPr>
        <p:spPr>
          <a:xfrm>
            <a:off x="10023653" y="1943100"/>
            <a:ext cx="1800454" cy="533095"/>
          </a:xfrm>
          <a:prstGeom prst="roundRect">
            <a:avLst>
              <a:gd name="adj" fmla="val 18378"/>
            </a:avLst>
          </a:prstGeom>
          <a:solidFill>
            <a:srgbClr val="F3F0FF"/>
          </a:solidFill>
          <a:ln w="25400">
            <a:solidFill>
              <a:srgbClr val="8B5CF6"/>
            </a:solidFill>
            <a:prstDash val="solid"/>
          </a:ln>
        </p:spPr>
      </p:sp>
      <p:sp>
        <p:nvSpPr>
          <p:cNvPr id="23" name="Text 19"/>
          <p:cNvSpPr txBox="1"/>
          <p:nvPr/>
        </p:nvSpPr>
        <p:spPr>
          <a:xfrm>
            <a:off x="6795821" y="2048256"/>
            <a:ext cx="939089"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Consumer AI</a:t>
            </a:r>
            <a:endParaRPr lang="en-US" sz="1000" dirty="0"/>
          </a:p>
        </p:txBody>
      </p:sp>
      <p:sp>
        <p:nvSpPr>
          <p:cNvPr id="24" name="Text 20"/>
          <p:cNvSpPr txBox="1"/>
          <p:nvPr/>
        </p:nvSpPr>
        <p:spPr>
          <a:xfrm>
            <a:off x="8736178" y="2048256"/>
            <a:ext cx="767182"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Vertical AI</a:t>
            </a:r>
            <a:endParaRPr lang="en-US" sz="1000" dirty="0"/>
          </a:p>
        </p:txBody>
      </p:sp>
      <p:sp>
        <p:nvSpPr>
          <p:cNvPr id="25" name="Text 21"/>
          <p:cNvSpPr txBox="1"/>
          <p:nvPr/>
        </p:nvSpPr>
        <p:spPr>
          <a:xfrm>
            <a:off x="10455250" y="2048256"/>
            <a:ext cx="1043330"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Power-User AI</a:t>
            </a:r>
            <a:endParaRPr lang="en-US" sz="1000" dirty="0"/>
          </a:p>
        </p:txBody>
      </p:sp>
      <p:sp>
        <p:nvSpPr>
          <p:cNvPr id="26" name="Text 22"/>
          <p:cNvSpPr txBox="1"/>
          <p:nvPr/>
        </p:nvSpPr>
        <p:spPr>
          <a:xfrm>
            <a:off x="6813194" y="2229307"/>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面向大众消费者</a:t>
            </a:r>
            <a:endParaRPr lang="en-US" sz="900" dirty="0"/>
          </a:p>
        </p:txBody>
      </p:sp>
      <p:sp>
        <p:nvSpPr>
          <p:cNvPr id="27" name="Text 23"/>
          <p:cNvSpPr txBox="1"/>
          <p:nvPr/>
        </p:nvSpPr>
        <p:spPr>
          <a:xfrm>
            <a:off x="8725205" y="2229307"/>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面向垂直行业</a:t>
            </a:r>
            <a:endParaRPr lang="en-US" sz="900" dirty="0"/>
          </a:p>
        </p:txBody>
      </p:sp>
      <p:sp>
        <p:nvSpPr>
          <p:cNvPr id="28" name="Text 24"/>
          <p:cNvSpPr txBox="1"/>
          <p:nvPr/>
        </p:nvSpPr>
        <p:spPr>
          <a:xfrm>
            <a:off x="10578694" y="2229307"/>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面向专业人士</a:t>
            </a:r>
            <a:endParaRPr lang="en-US" sz="900" dirty="0"/>
          </a:p>
        </p:txBody>
      </p:sp>
      <p:sp>
        <p:nvSpPr>
          <p:cNvPr id="29" name="Shape 25"/>
          <p:cNvSpPr/>
          <p:nvPr/>
        </p:nvSpPr>
        <p:spPr>
          <a:xfrm>
            <a:off x="6286500" y="2590495"/>
            <a:ext cx="5562295" cy="533095"/>
          </a:xfrm>
          <a:prstGeom prst="roundRect">
            <a:avLst>
              <a:gd name="adj" fmla="val 18378"/>
            </a:avLst>
          </a:prstGeom>
          <a:solidFill>
            <a:srgbClr val="F3F0FF"/>
          </a:solidFill>
          <a:ln w="25400">
            <a:solidFill>
              <a:srgbClr val="8B5CF6"/>
            </a:solidFill>
            <a:prstDash val="solid"/>
          </a:ln>
        </p:spPr>
      </p:sp>
      <p:sp>
        <p:nvSpPr>
          <p:cNvPr id="30" name="Text 26"/>
          <p:cNvSpPr txBox="1"/>
          <p:nvPr/>
        </p:nvSpPr>
        <p:spPr>
          <a:xfrm>
            <a:off x="8651138" y="2695651"/>
            <a:ext cx="939089"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Enterprise AI</a:t>
            </a:r>
            <a:endParaRPr lang="en-US" sz="1000" dirty="0"/>
          </a:p>
        </p:txBody>
      </p:sp>
      <p:sp>
        <p:nvSpPr>
          <p:cNvPr id="31" name="Text 27"/>
          <p:cNvSpPr txBox="1"/>
          <p:nvPr/>
        </p:nvSpPr>
        <p:spPr>
          <a:xfrm>
            <a:off x="8496605" y="2876702"/>
            <a:ext cx="12390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面向企业级应用与流程</a:t>
            </a:r>
            <a:endParaRPr lang="en-US" sz="900" dirty="0"/>
          </a:p>
        </p:txBody>
      </p:sp>
      <p:sp>
        <p:nvSpPr>
          <p:cNvPr id="32" name="Shape 28"/>
          <p:cNvSpPr/>
          <p:nvPr/>
        </p:nvSpPr>
        <p:spPr>
          <a:xfrm>
            <a:off x="6286500" y="3181198"/>
            <a:ext cx="5562295" cy="533095"/>
          </a:xfrm>
          <a:prstGeom prst="roundRect">
            <a:avLst>
              <a:gd name="adj" fmla="val 18378"/>
            </a:avLst>
          </a:prstGeom>
          <a:solidFill>
            <a:srgbClr val="ECFDF5"/>
          </a:solidFill>
          <a:ln w="25400">
            <a:solidFill>
              <a:srgbClr val="10B981"/>
            </a:solidFill>
            <a:prstDash val="solid"/>
          </a:ln>
        </p:spPr>
      </p:sp>
      <p:sp>
        <p:nvSpPr>
          <p:cNvPr id="33" name="Shape 29"/>
          <p:cNvSpPr/>
          <p:nvPr/>
        </p:nvSpPr>
        <p:spPr>
          <a:xfrm>
            <a:off x="6286500" y="3771900"/>
            <a:ext cx="5562295" cy="533095"/>
          </a:xfrm>
          <a:prstGeom prst="roundRect">
            <a:avLst>
              <a:gd name="adj" fmla="val 18378"/>
            </a:avLst>
          </a:prstGeom>
          <a:solidFill>
            <a:srgbClr val="ECFDF5"/>
          </a:solidFill>
          <a:ln w="25400">
            <a:solidFill>
              <a:srgbClr val="10B981"/>
            </a:solidFill>
            <a:prstDash val="solid"/>
          </a:ln>
        </p:spPr>
      </p:sp>
      <p:sp>
        <p:nvSpPr>
          <p:cNvPr id="34" name="Shape 30"/>
          <p:cNvSpPr/>
          <p:nvPr/>
        </p:nvSpPr>
        <p:spPr>
          <a:xfrm>
            <a:off x="6286500" y="4362602"/>
            <a:ext cx="5562295" cy="533095"/>
          </a:xfrm>
          <a:prstGeom prst="roundRect">
            <a:avLst>
              <a:gd name="adj" fmla="val 18378"/>
            </a:avLst>
          </a:prstGeom>
          <a:solidFill>
            <a:srgbClr val="ECFDF5"/>
          </a:solidFill>
          <a:ln w="25400">
            <a:solidFill>
              <a:srgbClr val="10B981"/>
            </a:solidFill>
            <a:prstDash val="solid"/>
          </a:ln>
        </p:spPr>
      </p:sp>
      <p:sp>
        <p:nvSpPr>
          <p:cNvPr id="35" name="Text 31"/>
          <p:cNvSpPr txBox="1"/>
          <p:nvPr/>
        </p:nvSpPr>
        <p:spPr>
          <a:xfrm>
            <a:off x="8469173" y="3286354"/>
            <a:ext cx="1300277"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Agentic Enterprise</a:t>
            </a:r>
            <a:endParaRPr lang="en-US" sz="1000" dirty="0"/>
          </a:p>
        </p:txBody>
      </p:sp>
      <p:sp>
        <p:nvSpPr>
          <p:cNvPr id="36" name="Text 32"/>
          <p:cNvSpPr txBox="1"/>
          <p:nvPr/>
        </p:nvSpPr>
        <p:spPr>
          <a:xfrm>
            <a:off x="8462772" y="3877056"/>
            <a:ext cx="1319479"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Agentic Workforce</a:t>
            </a:r>
            <a:endParaRPr lang="en-US" sz="1000" dirty="0"/>
          </a:p>
        </p:txBody>
      </p:sp>
      <p:sp>
        <p:nvSpPr>
          <p:cNvPr id="37" name="Text 33"/>
          <p:cNvSpPr txBox="1"/>
          <p:nvPr/>
        </p:nvSpPr>
        <p:spPr>
          <a:xfrm>
            <a:off x="8627364" y="4466844"/>
            <a:ext cx="986638"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Agentic Tools</a:t>
            </a:r>
            <a:endParaRPr lang="en-US" sz="1000" dirty="0"/>
          </a:p>
        </p:txBody>
      </p:sp>
      <p:sp>
        <p:nvSpPr>
          <p:cNvPr id="38" name="Text 34"/>
          <p:cNvSpPr txBox="1"/>
          <p:nvPr/>
        </p:nvSpPr>
        <p:spPr>
          <a:xfrm>
            <a:off x="8781898" y="3467405"/>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智能体企业</a:t>
            </a:r>
            <a:endParaRPr lang="en-US" sz="900" dirty="0"/>
          </a:p>
        </p:txBody>
      </p:sp>
      <p:sp>
        <p:nvSpPr>
          <p:cNvPr id="39" name="Text 35"/>
          <p:cNvSpPr txBox="1"/>
          <p:nvPr/>
        </p:nvSpPr>
        <p:spPr>
          <a:xfrm>
            <a:off x="8781898" y="4058107"/>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数字劳动力</a:t>
            </a:r>
            <a:endParaRPr lang="en-US" sz="900" dirty="0"/>
          </a:p>
        </p:txBody>
      </p:sp>
      <p:sp>
        <p:nvSpPr>
          <p:cNvPr id="40" name="Text 36"/>
          <p:cNvSpPr txBox="1"/>
          <p:nvPr/>
        </p:nvSpPr>
        <p:spPr>
          <a:xfrm>
            <a:off x="8781898" y="4647895"/>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智能体工具</a:t>
            </a:r>
            <a:endParaRPr lang="en-US" sz="900" dirty="0"/>
          </a:p>
        </p:txBody>
      </p:sp>
      <p:sp>
        <p:nvSpPr>
          <p:cNvPr id="41" name="Text 37"/>
          <p:cNvSpPr txBox="1"/>
          <p:nvPr/>
        </p:nvSpPr>
        <p:spPr>
          <a:xfrm>
            <a:off x="6172200" y="5143500"/>
            <a:ext cx="1571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消费者AI - 普通用户易用应用</a:t>
            </a:r>
            <a:endParaRPr lang="en-US" sz="900" dirty="0"/>
          </a:p>
        </p:txBody>
      </p:sp>
      <p:sp>
        <p:nvSpPr>
          <p:cNvPr id="42" name="Text 38"/>
          <p:cNvSpPr txBox="1"/>
          <p:nvPr/>
        </p:nvSpPr>
        <p:spPr>
          <a:xfrm>
            <a:off x="6172200" y="5296205"/>
            <a:ext cx="1914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垂直行业AI - 特定行业深度解决方案</a:t>
            </a:r>
            <a:endParaRPr lang="en-US" sz="900" dirty="0"/>
          </a:p>
        </p:txBody>
      </p:sp>
      <p:sp>
        <p:nvSpPr>
          <p:cNvPr id="43" name="Text 39"/>
          <p:cNvSpPr txBox="1"/>
          <p:nvPr/>
        </p:nvSpPr>
        <p:spPr>
          <a:xfrm>
            <a:off x="6172200" y="5447995"/>
            <a:ext cx="1800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专业用户AI - 专业人士高效能工具</a:t>
            </a:r>
            <a:endParaRPr lang="en-US" sz="900" dirty="0"/>
          </a:p>
        </p:txBody>
      </p:sp>
      <p:sp>
        <p:nvSpPr>
          <p:cNvPr id="44" name="Text 40"/>
          <p:cNvSpPr txBox="1"/>
          <p:nvPr/>
        </p:nvSpPr>
        <p:spPr>
          <a:xfrm>
            <a:off x="6172200" y="5600700"/>
            <a:ext cx="14575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企业AI - 组织综合智能系统</a:t>
            </a:r>
            <a:endParaRPr lang="en-US" sz="900" dirty="0"/>
          </a:p>
        </p:txBody>
      </p:sp>
      <p:sp>
        <p:nvSpPr>
          <p:cNvPr id="45" name="Text 41"/>
          <p:cNvSpPr txBox="1"/>
          <p:nvPr/>
        </p:nvSpPr>
        <p:spPr>
          <a:xfrm>
            <a:off x="9087307" y="5143500"/>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智能体企业 - 智能体核心企业模式</a:t>
            </a:r>
            <a:endParaRPr lang="en-US" sz="900" dirty="0"/>
          </a:p>
        </p:txBody>
      </p:sp>
      <p:sp>
        <p:nvSpPr>
          <p:cNvPr id="46" name="Text 42"/>
          <p:cNvSpPr txBox="1"/>
          <p:nvPr/>
        </p:nvSpPr>
        <p:spPr>
          <a:xfrm>
            <a:off x="9087307" y="5296205"/>
            <a:ext cx="1914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数字劳动力 - AI代理作为劳动力资源</a:t>
            </a:r>
            <a:endParaRPr lang="en-US" sz="900" dirty="0"/>
          </a:p>
        </p:txBody>
      </p:sp>
      <p:sp>
        <p:nvSpPr>
          <p:cNvPr id="47" name="Text 43"/>
          <p:cNvSpPr txBox="1"/>
          <p:nvPr/>
        </p:nvSpPr>
        <p:spPr>
          <a:xfrm>
            <a:off x="9087307" y="5447995"/>
            <a:ext cx="17812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智能体工具 - 基础Agent工具平台</a:t>
            </a:r>
            <a:endParaRPr lang="en-US" sz="900" dirty="0"/>
          </a:p>
        </p:txBody>
      </p:sp>
      <p:sp>
        <p:nvSpPr>
          <p:cNvPr id="48" name="Shape 44"/>
          <p:cNvSpPr/>
          <p:nvPr/>
        </p:nvSpPr>
        <p:spPr>
          <a:xfrm>
            <a:off x="228600" y="5867705"/>
            <a:ext cx="11734495" cy="571500"/>
          </a:xfrm>
          <a:prstGeom prst="roundRect">
            <a:avLst>
              <a:gd name="adj" fmla="val 21333"/>
            </a:avLst>
          </a:prstGeom>
          <a:solidFill>
            <a:srgbClr val="EFF6FF"/>
          </a:solidFill>
          <a:ln/>
        </p:spPr>
      </p:sp>
      <p:sp>
        <p:nvSpPr>
          <p:cNvPr id="49" name="Text 45"/>
          <p:cNvSpPr txBox="1"/>
          <p:nvPr/>
        </p:nvSpPr>
        <p:spPr>
          <a:xfrm>
            <a:off x="342900" y="5991149"/>
            <a:ext cx="1138428"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Agentic变革趋势</a:t>
            </a:r>
            <a:endParaRPr lang="en-US" sz="1000" dirty="0"/>
          </a:p>
        </p:txBody>
      </p:sp>
      <p:sp>
        <p:nvSpPr>
          <p:cNvPr id="50" name="Text 46"/>
          <p:cNvSpPr txBox="1"/>
          <p:nvPr/>
        </p:nvSpPr>
        <p:spPr>
          <a:xfrm>
            <a:off x="342900" y="6172200"/>
            <a:ext cx="69348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Agentic AI不仅重构现有行业应用流程，还催生了多种全新场景：自主决策系统、个性化智能助手、数字劳动力服务等跨行业新兴领域。</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571500" y="409651"/>
            <a:ext cx="1981505" cy="419710"/>
          </a:xfrm>
          <a:prstGeom prst="rect">
            <a:avLst/>
          </a:prstGeom>
          <a:noFill/>
          <a:ln/>
        </p:spPr>
        <p:txBody>
          <a:bodyPr wrap="square" lIns="0" tIns="0" rIns="0" bIns="0" rtlCol="0" anchor="ctr"/>
          <a:lstStyle/>
          <a:p>
            <a:pPr algn="l" indent="0" marL="0">
              <a:buNone/>
            </a:pPr>
            <a:r>
              <a:rPr lang="en-US" sz="2700" b="1" dirty="0">
                <a:solidFill>
                  <a:srgbClr val="1E293B"/>
                </a:solidFill>
                <a:latin typeface="Inter" pitchFamily="34" charset="0"/>
                <a:ea typeface="Inter" pitchFamily="34" charset="-122"/>
                <a:cs typeface="Inter" pitchFamily="34" charset="-120"/>
              </a:rPr>
              <a:t>子模块大纲</a:t>
            </a:r>
            <a:endParaRPr lang="en-US" sz="2700" dirty="0"/>
          </a:p>
        </p:txBody>
      </p:sp>
      <p:sp>
        <p:nvSpPr>
          <p:cNvPr id="5" name="Shape 2"/>
          <p:cNvSpPr/>
          <p:nvPr/>
        </p:nvSpPr>
        <p:spPr>
          <a:xfrm>
            <a:off x="571500" y="1114654"/>
            <a:ext cx="3562502" cy="2638044"/>
          </a:xfrm>
          <a:prstGeom prst="roundRect">
            <a:avLst>
              <a:gd name="adj" fmla="val 1251"/>
            </a:avLst>
          </a:prstGeom>
          <a:solidFill>
            <a:srgbClr val="F8FAFC"/>
          </a:solidFill>
          <a:ln w="12700">
            <a:solidFill>
              <a:srgbClr val="E2E8F0"/>
            </a:solidFill>
            <a:prstDash val="solid"/>
          </a:ln>
        </p:spPr>
      </p:sp>
      <p:sp>
        <p:nvSpPr>
          <p:cNvPr id="6" name="Shape 3"/>
          <p:cNvSpPr/>
          <p:nvPr/>
        </p:nvSpPr>
        <p:spPr>
          <a:xfrm>
            <a:off x="8064094" y="1114654"/>
            <a:ext cx="3562502" cy="2638044"/>
          </a:xfrm>
          <a:prstGeom prst="roundRect">
            <a:avLst>
              <a:gd name="adj" fmla="val 1251"/>
            </a:avLst>
          </a:prstGeom>
          <a:solidFill>
            <a:srgbClr val="F8FAFC"/>
          </a:solidFill>
          <a:ln w="12700">
            <a:solidFill>
              <a:srgbClr val="E2E8F0"/>
            </a:solidFill>
            <a:prstDash val="solid"/>
          </a:ln>
        </p:spPr>
      </p:sp>
      <p:sp>
        <p:nvSpPr>
          <p:cNvPr id="7" name="Shape 4"/>
          <p:cNvSpPr/>
          <p:nvPr/>
        </p:nvSpPr>
        <p:spPr>
          <a:xfrm>
            <a:off x="733349" y="1343254"/>
            <a:ext cx="381305" cy="381305"/>
          </a:xfrm>
          <a:prstGeom prst="ellipse">
            <a:avLst/>
          </a:prstGeom>
          <a:solidFill>
            <a:srgbClr val="EBF0FF"/>
          </a:solidFill>
          <a:ln/>
        </p:spPr>
      </p:sp>
      <p:pic>
        <p:nvPicPr>
          <p:cNvPr id="8" name="Image 1" descr="preencoded.png">    </p:cNvPr>
          <p:cNvPicPr>
            <a:picLocks noChangeAspect="1"/>
          </p:cNvPicPr>
          <p:nvPr/>
        </p:nvPicPr>
        <p:blipFill>
          <a:blip r:embed="rId2"/>
          <a:srcRect l="-1129998" r="-1129998" t="0" b="0"/>
          <a:stretch/>
        </p:blipFill>
        <p:spPr>
          <a:xfrm>
            <a:off x="843077" y="1528877"/>
            <a:ext cx="161849" cy="9144"/>
          </a:xfrm>
          <a:prstGeom prst="rect">
            <a:avLst/>
          </a:prstGeom>
        </p:spPr>
      </p:pic>
      <p:sp>
        <p:nvSpPr>
          <p:cNvPr id="9" name="Shape 5"/>
          <p:cNvSpPr/>
          <p:nvPr/>
        </p:nvSpPr>
        <p:spPr>
          <a:xfrm>
            <a:off x="4317797" y="1114654"/>
            <a:ext cx="3562502" cy="2638044"/>
          </a:xfrm>
          <a:prstGeom prst="roundRect">
            <a:avLst>
              <a:gd name="adj" fmla="val 1251"/>
            </a:avLst>
          </a:prstGeom>
          <a:solidFill>
            <a:srgbClr val="F8FAFC"/>
          </a:solidFill>
          <a:ln w="12700">
            <a:solidFill>
              <a:srgbClr val="E2E8F0"/>
            </a:solidFill>
            <a:prstDash val="solid"/>
          </a:ln>
        </p:spPr>
      </p:sp>
      <p:sp>
        <p:nvSpPr>
          <p:cNvPr id="10" name="Shape 6"/>
          <p:cNvSpPr/>
          <p:nvPr/>
        </p:nvSpPr>
        <p:spPr>
          <a:xfrm>
            <a:off x="571500" y="3938321"/>
            <a:ext cx="3562502" cy="2638044"/>
          </a:xfrm>
          <a:prstGeom prst="roundRect">
            <a:avLst>
              <a:gd name="adj" fmla="val 1251"/>
            </a:avLst>
          </a:prstGeom>
          <a:solidFill>
            <a:srgbClr val="F8FAFC"/>
          </a:solidFill>
          <a:ln w="12700">
            <a:solidFill>
              <a:srgbClr val="E2E8F0"/>
            </a:solidFill>
            <a:prstDash val="solid"/>
          </a:ln>
        </p:spPr>
      </p:sp>
      <p:sp>
        <p:nvSpPr>
          <p:cNvPr id="11" name="Shape 7"/>
          <p:cNvSpPr/>
          <p:nvPr/>
        </p:nvSpPr>
        <p:spPr>
          <a:xfrm>
            <a:off x="4317797" y="3938321"/>
            <a:ext cx="3562502" cy="2638044"/>
          </a:xfrm>
          <a:prstGeom prst="roundRect">
            <a:avLst>
              <a:gd name="adj" fmla="val 1251"/>
            </a:avLst>
          </a:prstGeom>
          <a:solidFill>
            <a:srgbClr val="F8FAFC"/>
          </a:solidFill>
          <a:ln w="12700">
            <a:solidFill>
              <a:srgbClr val="E2E8F0"/>
            </a:solidFill>
            <a:prstDash val="solid"/>
          </a:ln>
        </p:spPr>
      </p:sp>
      <p:sp>
        <p:nvSpPr>
          <p:cNvPr id="12" name="Shape 8"/>
          <p:cNvSpPr/>
          <p:nvPr/>
        </p:nvSpPr>
        <p:spPr>
          <a:xfrm>
            <a:off x="8064094" y="3938321"/>
            <a:ext cx="3562502" cy="2638044"/>
          </a:xfrm>
          <a:prstGeom prst="roundRect">
            <a:avLst>
              <a:gd name="adj" fmla="val 1251"/>
            </a:avLst>
          </a:prstGeom>
          <a:solidFill>
            <a:srgbClr val="F8FAFC"/>
          </a:solidFill>
          <a:ln w="12700">
            <a:solidFill>
              <a:srgbClr val="E2E8F0"/>
            </a:solidFill>
            <a:prstDash val="solid"/>
          </a:ln>
        </p:spPr>
      </p:sp>
      <p:sp>
        <p:nvSpPr>
          <p:cNvPr id="13" name="Shape 9"/>
          <p:cNvSpPr/>
          <p:nvPr/>
        </p:nvSpPr>
        <p:spPr>
          <a:xfrm>
            <a:off x="4479646" y="1343254"/>
            <a:ext cx="381305" cy="381305"/>
          </a:xfrm>
          <a:prstGeom prst="ellipse">
            <a:avLst/>
          </a:prstGeom>
          <a:solidFill>
            <a:srgbClr val="EBF0FF"/>
          </a:solidFill>
          <a:ln/>
        </p:spPr>
      </p:sp>
      <p:sp>
        <p:nvSpPr>
          <p:cNvPr id="14" name="Shape 10"/>
          <p:cNvSpPr/>
          <p:nvPr/>
        </p:nvSpPr>
        <p:spPr>
          <a:xfrm>
            <a:off x="733349" y="4167835"/>
            <a:ext cx="381305" cy="381305"/>
          </a:xfrm>
          <a:prstGeom prst="ellipse">
            <a:avLst/>
          </a:prstGeom>
          <a:solidFill>
            <a:srgbClr val="EBF0FF"/>
          </a:solidFill>
          <a:ln/>
        </p:spPr>
      </p:sp>
      <p:sp>
        <p:nvSpPr>
          <p:cNvPr id="15" name="Shape 11"/>
          <p:cNvSpPr/>
          <p:nvPr/>
        </p:nvSpPr>
        <p:spPr>
          <a:xfrm>
            <a:off x="4479646" y="4167835"/>
            <a:ext cx="381305" cy="381305"/>
          </a:xfrm>
          <a:prstGeom prst="ellipse">
            <a:avLst/>
          </a:prstGeom>
          <a:solidFill>
            <a:srgbClr val="EBF0FF"/>
          </a:solidFill>
          <a:ln/>
        </p:spPr>
      </p:sp>
      <p:sp>
        <p:nvSpPr>
          <p:cNvPr id="16" name="Shape 12"/>
          <p:cNvSpPr/>
          <p:nvPr/>
        </p:nvSpPr>
        <p:spPr>
          <a:xfrm>
            <a:off x="8225942" y="4167835"/>
            <a:ext cx="381305" cy="381305"/>
          </a:xfrm>
          <a:prstGeom prst="ellipse">
            <a:avLst/>
          </a:prstGeom>
          <a:solidFill>
            <a:srgbClr val="EBF0FF"/>
          </a:solidFill>
          <a:ln/>
        </p:spPr>
      </p:sp>
      <p:sp>
        <p:nvSpPr>
          <p:cNvPr id="17" name="Text 13"/>
          <p:cNvSpPr txBox="1"/>
          <p:nvPr/>
        </p:nvSpPr>
        <p:spPr>
          <a:xfrm>
            <a:off x="1228954" y="1285646"/>
            <a:ext cx="688543"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第一部分</a:t>
            </a:r>
            <a:endParaRPr lang="en-US" sz="1100" dirty="0"/>
          </a:p>
        </p:txBody>
      </p:sp>
      <p:sp>
        <p:nvSpPr>
          <p:cNvPr id="18" name="Text 14"/>
          <p:cNvSpPr txBox="1"/>
          <p:nvPr/>
        </p:nvSpPr>
        <p:spPr>
          <a:xfrm>
            <a:off x="4975250" y="1285646"/>
            <a:ext cx="688543"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第二部分</a:t>
            </a:r>
            <a:endParaRPr lang="en-US" sz="1100" dirty="0"/>
          </a:p>
        </p:txBody>
      </p:sp>
      <p:sp>
        <p:nvSpPr>
          <p:cNvPr id="19" name="Text 15"/>
          <p:cNvSpPr txBox="1"/>
          <p:nvPr/>
        </p:nvSpPr>
        <p:spPr>
          <a:xfrm>
            <a:off x="1228954" y="4110228"/>
            <a:ext cx="688543"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第四部分</a:t>
            </a:r>
            <a:endParaRPr lang="en-US" sz="1100" dirty="0"/>
          </a:p>
        </p:txBody>
      </p:sp>
      <p:sp>
        <p:nvSpPr>
          <p:cNvPr id="20" name="Text 16"/>
          <p:cNvSpPr txBox="1"/>
          <p:nvPr/>
        </p:nvSpPr>
        <p:spPr>
          <a:xfrm>
            <a:off x="4975250" y="4110228"/>
            <a:ext cx="688543"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第五部分</a:t>
            </a:r>
            <a:endParaRPr lang="en-US" sz="1100" dirty="0"/>
          </a:p>
        </p:txBody>
      </p:sp>
      <p:sp>
        <p:nvSpPr>
          <p:cNvPr id="21" name="Text 17"/>
          <p:cNvSpPr txBox="1"/>
          <p:nvPr/>
        </p:nvSpPr>
        <p:spPr>
          <a:xfrm>
            <a:off x="8721547" y="4110228"/>
            <a:ext cx="688543"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第六部分</a:t>
            </a:r>
            <a:endParaRPr lang="en-US" sz="1100" dirty="0"/>
          </a:p>
        </p:txBody>
      </p:sp>
      <p:sp>
        <p:nvSpPr>
          <p:cNvPr id="22" name="Text 18"/>
          <p:cNvSpPr txBox="1"/>
          <p:nvPr/>
        </p:nvSpPr>
        <p:spPr>
          <a:xfrm>
            <a:off x="1228954" y="1528877"/>
            <a:ext cx="2005279" cy="247802"/>
          </a:xfrm>
          <a:prstGeom prst="rect">
            <a:avLst/>
          </a:prstGeom>
          <a:noFill/>
          <a:ln/>
        </p:spPr>
        <p:txBody>
          <a:bodyPr wrap="square" lIns="0" tIns="0" rIns="0" bIns="0" rtlCol="0" anchor="ctr"/>
          <a:lstStyle/>
          <a:p>
            <a:pPr algn="l" indent="0" marL="0">
              <a:buNone/>
            </a:pPr>
            <a:r>
              <a:rPr lang="en-US" sz="1600" b="1" dirty="0">
                <a:solidFill>
                  <a:srgbClr val="1E293B"/>
                </a:solidFill>
                <a:latin typeface="Inter" pitchFamily="34" charset="0"/>
                <a:ea typeface="Inter" pitchFamily="34" charset="-122"/>
                <a:cs typeface="Inter" pitchFamily="34" charset="-120"/>
              </a:rPr>
              <a:t>Agentic时代新变量</a:t>
            </a:r>
            <a:endParaRPr lang="en-US" sz="1600" dirty="0"/>
          </a:p>
        </p:txBody>
      </p:sp>
      <p:sp>
        <p:nvSpPr>
          <p:cNvPr id="23" name="Text 19"/>
          <p:cNvSpPr txBox="1"/>
          <p:nvPr/>
        </p:nvSpPr>
        <p:spPr>
          <a:xfrm>
            <a:off x="733349" y="1915668"/>
            <a:ext cx="3260750" cy="609905"/>
          </a:xfrm>
          <a:prstGeom prst="rect">
            <a:avLst/>
          </a:prstGeom>
          <a:noFill/>
          <a:ln/>
        </p:spPr>
        <p:txBody>
          <a:bodyPr wrap="square" lIns="0" tIns="0" rIns="0" bIns="0" rtlCol="0" anchor="ctr"/>
          <a:lstStyle/>
          <a:p>
            <a:pPr algn="l" indent="0" marL="0">
              <a:buNone/>
            </a:pPr>
            <a:r>
              <a:rPr lang="en-US" sz="1100" dirty="0">
                <a:solidFill>
                  <a:srgbClr val="475569"/>
                </a:solidFill>
                <a:latin typeface="Inter" pitchFamily="34" charset="0"/>
                <a:ea typeface="Inter" pitchFamily="34" charset="-122"/>
                <a:cs typeface="Inter" pitchFamily="34" charset="-120"/>
              </a:rPr>
              <a:t>探索AI Agent作为数字工人新物种的价值、企业定位与技术基础设施的变革，以及新目标用户、设备和场景的转变</a:t>
            </a:r>
            <a:endParaRPr lang="en-US" sz="1100" dirty="0"/>
          </a:p>
        </p:txBody>
      </p:sp>
      <p:pic>
        <p:nvPicPr>
          <p:cNvPr id="24" name="Image 2" descr="preencoded.png">    </p:cNvPr>
          <p:cNvPicPr>
            <a:picLocks noChangeAspect="1"/>
          </p:cNvPicPr>
          <p:nvPr/>
        </p:nvPicPr>
        <p:blipFill>
          <a:blip r:embed="rId3"/>
          <a:srcRect l="-1150000" r="-1150000" t="0" b="0"/>
          <a:stretch/>
        </p:blipFill>
        <p:spPr>
          <a:xfrm>
            <a:off x="4561027" y="1528877"/>
            <a:ext cx="219456" cy="9144"/>
          </a:xfrm>
          <a:prstGeom prst="rect">
            <a:avLst/>
          </a:prstGeom>
        </p:spPr>
      </p:pic>
      <p:sp>
        <p:nvSpPr>
          <p:cNvPr id="25" name="Shape 20"/>
          <p:cNvSpPr/>
          <p:nvPr/>
        </p:nvSpPr>
        <p:spPr>
          <a:xfrm>
            <a:off x="8225942" y="1343254"/>
            <a:ext cx="381305" cy="381305"/>
          </a:xfrm>
          <a:prstGeom prst="ellipse">
            <a:avLst/>
          </a:prstGeom>
          <a:solidFill>
            <a:srgbClr val="EBF0FF"/>
          </a:solidFill>
          <a:ln/>
        </p:spPr>
      </p:sp>
      <p:sp>
        <p:nvSpPr>
          <p:cNvPr id="26" name="Text 21"/>
          <p:cNvSpPr txBox="1"/>
          <p:nvPr/>
        </p:nvSpPr>
        <p:spPr>
          <a:xfrm>
            <a:off x="4975250" y="1528877"/>
            <a:ext cx="2052828" cy="247802"/>
          </a:xfrm>
          <a:prstGeom prst="rect">
            <a:avLst/>
          </a:prstGeom>
          <a:noFill/>
          <a:ln/>
        </p:spPr>
        <p:txBody>
          <a:bodyPr wrap="square" lIns="0" tIns="0" rIns="0" bIns="0" rtlCol="0" anchor="ctr"/>
          <a:lstStyle/>
          <a:p>
            <a:pPr algn="l" indent="0" marL="0">
              <a:buNone/>
            </a:pPr>
            <a:r>
              <a:rPr lang="en-US" sz="1600" b="1" dirty="0">
                <a:solidFill>
                  <a:srgbClr val="1E293B"/>
                </a:solidFill>
                <a:latin typeface="Inter" pitchFamily="34" charset="0"/>
                <a:ea typeface="Inter" pitchFamily="34" charset="-122"/>
                <a:cs typeface="Inter" pitchFamily="34" charset="-120"/>
              </a:rPr>
              <a:t>智能革命的重构机遇</a:t>
            </a:r>
            <a:endParaRPr lang="en-US" sz="1600" dirty="0"/>
          </a:p>
        </p:txBody>
      </p:sp>
      <p:sp>
        <p:nvSpPr>
          <p:cNvPr id="27" name="Text 22"/>
          <p:cNvSpPr txBox="1"/>
          <p:nvPr/>
        </p:nvSpPr>
        <p:spPr>
          <a:xfrm>
            <a:off x="4479646" y="1915668"/>
            <a:ext cx="3250692" cy="609905"/>
          </a:xfrm>
          <a:prstGeom prst="rect">
            <a:avLst/>
          </a:prstGeom>
          <a:noFill/>
          <a:ln/>
        </p:spPr>
        <p:txBody>
          <a:bodyPr wrap="square" lIns="0" tIns="0" rIns="0" bIns="0" rtlCol="0" anchor="ctr"/>
          <a:lstStyle/>
          <a:p>
            <a:pPr algn="l" indent="0" marL="0">
              <a:buNone/>
            </a:pPr>
            <a:r>
              <a:rPr lang="en-US" sz="1100" dirty="0">
                <a:solidFill>
                  <a:srgbClr val="475569"/>
                </a:solidFill>
                <a:latin typeface="Inter" pitchFamily="34" charset="0"/>
                <a:ea typeface="Inter" pitchFamily="34" charset="-122"/>
                <a:cs typeface="Inter" pitchFamily="34" charset="-120"/>
              </a:rPr>
              <a:t>分析各行业AI产品案例，探讨智能带来的存量场景重构和新场景机会，以及Agentic AI重构的五个层级</a:t>
            </a:r>
            <a:endParaRPr lang="en-US" sz="1100" dirty="0"/>
          </a:p>
        </p:txBody>
      </p:sp>
      <p:pic>
        <p:nvPicPr>
          <p:cNvPr id="28" name="Image 3" descr="preencoded.png">    </p:cNvPr>
          <p:cNvPicPr>
            <a:picLocks noChangeAspect="1"/>
          </p:cNvPicPr>
          <p:nvPr/>
        </p:nvPicPr>
        <p:blipFill>
          <a:blip r:embed="rId4"/>
          <a:srcRect l="-1150000" r="-1150000" t="0" b="0"/>
          <a:stretch/>
        </p:blipFill>
        <p:spPr>
          <a:xfrm>
            <a:off x="8307324" y="1528877"/>
            <a:ext cx="219456" cy="9144"/>
          </a:xfrm>
          <a:prstGeom prst="rect">
            <a:avLst/>
          </a:prstGeom>
        </p:spPr>
      </p:pic>
      <p:sp>
        <p:nvSpPr>
          <p:cNvPr id="29" name="Text 23"/>
          <p:cNvSpPr txBox="1"/>
          <p:nvPr/>
        </p:nvSpPr>
        <p:spPr>
          <a:xfrm>
            <a:off x="8721547" y="1285646"/>
            <a:ext cx="688543"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第三部分</a:t>
            </a:r>
            <a:endParaRPr lang="en-US" sz="1100" dirty="0"/>
          </a:p>
        </p:txBody>
      </p:sp>
      <p:sp>
        <p:nvSpPr>
          <p:cNvPr id="30" name="Text 24"/>
          <p:cNvSpPr txBox="1"/>
          <p:nvPr/>
        </p:nvSpPr>
        <p:spPr>
          <a:xfrm>
            <a:off x="8721547" y="1528877"/>
            <a:ext cx="2681935" cy="247802"/>
          </a:xfrm>
          <a:prstGeom prst="rect">
            <a:avLst/>
          </a:prstGeom>
          <a:noFill/>
          <a:ln/>
        </p:spPr>
        <p:txBody>
          <a:bodyPr wrap="square" lIns="0" tIns="0" rIns="0" bIns="0" rtlCol="0" anchor="ctr"/>
          <a:lstStyle/>
          <a:p>
            <a:pPr algn="l" indent="0" marL="0">
              <a:buNone/>
            </a:pPr>
            <a:r>
              <a:rPr lang="en-US" sz="1600" b="1" dirty="0">
                <a:solidFill>
                  <a:srgbClr val="1E293B"/>
                </a:solidFill>
                <a:latin typeface="Inter" pitchFamily="34" charset="0"/>
                <a:ea typeface="Inter" pitchFamily="34" charset="-122"/>
                <a:cs typeface="Inter" pitchFamily="34" charset="-120"/>
              </a:rPr>
              <a:t>智能变量与差异化竞争策略</a:t>
            </a:r>
            <a:endParaRPr lang="en-US" sz="1600" dirty="0"/>
          </a:p>
        </p:txBody>
      </p:sp>
      <p:sp>
        <p:nvSpPr>
          <p:cNvPr id="31" name="Text 25"/>
          <p:cNvSpPr txBox="1"/>
          <p:nvPr/>
        </p:nvSpPr>
        <p:spPr>
          <a:xfrm>
            <a:off x="1228954" y="4352544"/>
            <a:ext cx="1424635" cy="247802"/>
          </a:xfrm>
          <a:prstGeom prst="rect">
            <a:avLst/>
          </a:prstGeom>
          <a:noFill/>
          <a:ln/>
        </p:spPr>
        <p:txBody>
          <a:bodyPr wrap="square" lIns="0" tIns="0" rIns="0" bIns="0" rtlCol="0" anchor="ctr"/>
          <a:lstStyle/>
          <a:p>
            <a:pPr algn="l" indent="0" marL="0">
              <a:buNone/>
            </a:pPr>
            <a:r>
              <a:rPr lang="en-US" sz="1600" b="1" dirty="0">
                <a:solidFill>
                  <a:srgbClr val="1E293B"/>
                </a:solidFill>
                <a:latin typeface="Inter" pitchFamily="34" charset="0"/>
                <a:ea typeface="Inter" pitchFamily="34" charset="-122"/>
                <a:cs typeface="Inter" pitchFamily="34" charset="-120"/>
              </a:rPr>
              <a:t>竞争格局洞察</a:t>
            </a:r>
            <a:endParaRPr lang="en-US" sz="1600" dirty="0"/>
          </a:p>
        </p:txBody>
      </p:sp>
      <p:sp>
        <p:nvSpPr>
          <p:cNvPr id="32" name="Text 26"/>
          <p:cNvSpPr txBox="1"/>
          <p:nvPr/>
        </p:nvSpPr>
        <p:spPr>
          <a:xfrm>
            <a:off x="8225942" y="1915668"/>
            <a:ext cx="3260750" cy="400507"/>
          </a:xfrm>
          <a:prstGeom prst="rect">
            <a:avLst/>
          </a:prstGeom>
          <a:noFill/>
          <a:ln/>
        </p:spPr>
        <p:txBody>
          <a:bodyPr wrap="square" lIns="0" tIns="0" rIns="0" bIns="0" rtlCol="0" anchor="ctr"/>
          <a:lstStyle/>
          <a:p>
            <a:pPr algn="l" indent="0" marL="0">
              <a:buNone/>
            </a:pPr>
            <a:r>
              <a:rPr lang="en-US" sz="1100" dirty="0">
                <a:solidFill>
                  <a:srgbClr val="475569"/>
                </a:solidFill>
                <a:latin typeface="Inter" pitchFamily="34" charset="0"/>
                <a:ea typeface="Inter" pitchFamily="34" charset="-122"/>
                <a:cs typeface="Inter" pitchFamily="34" charset="-120"/>
              </a:rPr>
              <a:t>剖析差异化的七大维度及其护城河强度，实际案例分析与差异化定位思维方式，打造竞争优势</a:t>
            </a:r>
            <a:endParaRPr lang="en-US" sz="1100" dirty="0"/>
          </a:p>
        </p:txBody>
      </p:sp>
      <p:pic>
        <p:nvPicPr>
          <p:cNvPr id="33" name="Image 4" descr="preencoded.png">    </p:cNvPr>
          <p:cNvPicPr>
            <a:picLocks noChangeAspect="1"/>
          </p:cNvPicPr>
          <p:nvPr/>
        </p:nvPicPr>
        <p:blipFill>
          <a:blip r:embed="rId5"/>
          <a:srcRect l="-1150000" r="-1150000" t="0" b="0"/>
          <a:stretch/>
        </p:blipFill>
        <p:spPr>
          <a:xfrm>
            <a:off x="814730" y="4353458"/>
            <a:ext cx="219456" cy="9144"/>
          </a:xfrm>
          <a:prstGeom prst="rect">
            <a:avLst/>
          </a:prstGeom>
        </p:spPr>
      </p:pic>
      <p:sp>
        <p:nvSpPr>
          <p:cNvPr id="34" name="Text 27"/>
          <p:cNvSpPr txBox="1"/>
          <p:nvPr/>
        </p:nvSpPr>
        <p:spPr>
          <a:xfrm>
            <a:off x="733349" y="4739335"/>
            <a:ext cx="3345790" cy="609905"/>
          </a:xfrm>
          <a:prstGeom prst="rect">
            <a:avLst/>
          </a:prstGeom>
          <a:noFill/>
          <a:ln/>
        </p:spPr>
        <p:txBody>
          <a:bodyPr wrap="square" lIns="0" tIns="0" rIns="0" bIns="0" rtlCol="0" anchor="ctr"/>
          <a:lstStyle/>
          <a:p>
            <a:pPr algn="l" indent="0" marL="0">
              <a:buNone/>
            </a:pPr>
            <a:r>
              <a:rPr lang="en-US" sz="1100" dirty="0">
                <a:solidFill>
                  <a:srgbClr val="475569"/>
                </a:solidFill>
                <a:latin typeface="Inter" pitchFamily="34" charset="0"/>
                <a:ea typeface="Inter" pitchFamily="34" charset="-122"/>
                <a:cs typeface="Inter" pitchFamily="34" charset="-120"/>
              </a:rPr>
              <a:t>分析新入局者、存量玩家与巨头的制胜策略，速度优势在Agentic时代的决定性作用，以及华人团队的全球竞争力</a:t>
            </a:r>
            <a:endParaRPr lang="en-US" sz="1100" dirty="0"/>
          </a:p>
        </p:txBody>
      </p:sp>
      <p:pic>
        <p:nvPicPr>
          <p:cNvPr id="35" name="Image 5" descr="preencoded.png">    </p:cNvPr>
          <p:cNvPicPr>
            <a:picLocks noChangeAspect="1"/>
          </p:cNvPicPr>
          <p:nvPr/>
        </p:nvPicPr>
        <p:blipFill>
          <a:blip r:embed="rId6"/>
          <a:srcRect l="-1150000" r="-1150000" t="0" b="0"/>
          <a:stretch/>
        </p:blipFill>
        <p:spPr>
          <a:xfrm>
            <a:off x="4561027" y="4353458"/>
            <a:ext cx="219456" cy="9144"/>
          </a:xfrm>
          <a:prstGeom prst="rect">
            <a:avLst/>
          </a:prstGeom>
        </p:spPr>
      </p:pic>
      <p:sp>
        <p:nvSpPr>
          <p:cNvPr id="36" name="Text 28"/>
          <p:cNvSpPr txBox="1"/>
          <p:nvPr/>
        </p:nvSpPr>
        <p:spPr>
          <a:xfrm>
            <a:off x="4975250" y="4352544"/>
            <a:ext cx="1424635" cy="247802"/>
          </a:xfrm>
          <a:prstGeom prst="rect">
            <a:avLst/>
          </a:prstGeom>
          <a:noFill/>
          <a:ln/>
        </p:spPr>
        <p:txBody>
          <a:bodyPr wrap="square" lIns="0" tIns="0" rIns="0" bIns="0" rtlCol="0" anchor="ctr"/>
          <a:lstStyle/>
          <a:p>
            <a:pPr algn="l" indent="0" marL="0">
              <a:buNone/>
            </a:pPr>
            <a:r>
              <a:rPr lang="en-US" sz="1600" b="1" dirty="0">
                <a:solidFill>
                  <a:srgbClr val="1E293B"/>
                </a:solidFill>
                <a:latin typeface="Inter" pitchFamily="34" charset="0"/>
                <a:ea typeface="Inter" pitchFamily="34" charset="-122"/>
                <a:cs typeface="Inter" pitchFamily="34" charset="-120"/>
              </a:rPr>
              <a:t>未来产品机会</a:t>
            </a:r>
            <a:endParaRPr lang="en-US" sz="1600" dirty="0"/>
          </a:p>
        </p:txBody>
      </p:sp>
      <p:sp>
        <p:nvSpPr>
          <p:cNvPr id="37" name="Text 29"/>
          <p:cNvSpPr txBox="1"/>
          <p:nvPr/>
        </p:nvSpPr>
        <p:spPr>
          <a:xfrm>
            <a:off x="4479646" y="4739335"/>
            <a:ext cx="3250692" cy="400507"/>
          </a:xfrm>
          <a:prstGeom prst="rect">
            <a:avLst/>
          </a:prstGeom>
          <a:noFill/>
          <a:ln/>
        </p:spPr>
        <p:txBody>
          <a:bodyPr wrap="square" lIns="0" tIns="0" rIns="0" bIns="0" rtlCol="0" anchor="ctr"/>
          <a:lstStyle/>
          <a:p>
            <a:pPr algn="l" indent="0" marL="0">
              <a:buNone/>
            </a:pPr>
            <a:r>
              <a:rPr lang="en-US" sz="1100" dirty="0">
                <a:solidFill>
                  <a:srgbClr val="475569"/>
                </a:solidFill>
                <a:latin typeface="Inter" pitchFamily="34" charset="0"/>
                <a:ea typeface="Inter" pitchFamily="34" charset="-122"/>
                <a:cs typeface="Inter" pitchFamily="34" charset="-120"/>
              </a:rPr>
              <a:t>从现状到未来的AI产品演进路径，探索关键投资机会与新兴赛道，把握下一代智能应用发展趋势</a:t>
            </a:r>
            <a:endParaRPr lang="en-US" sz="1100" dirty="0"/>
          </a:p>
        </p:txBody>
      </p:sp>
      <p:pic>
        <p:nvPicPr>
          <p:cNvPr id="38" name="Image 6" descr="preencoded.png">    </p:cNvPr>
          <p:cNvPicPr>
            <a:picLocks noChangeAspect="1"/>
          </p:cNvPicPr>
          <p:nvPr/>
        </p:nvPicPr>
        <p:blipFill>
          <a:blip r:embed="rId7"/>
          <a:srcRect l="-1105556" r="-1105556" t="0" b="0"/>
          <a:stretch/>
        </p:blipFill>
        <p:spPr>
          <a:xfrm>
            <a:off x="8298180" y="4353458"/>
            <a:ext cx="237744" cy="9144"/>
          </a:xfrm>
          <a:prstGeom prst="rect">
            <a:avLst/>
          </a:prstGeom>
        </p:spPr>
      </p:pic>
      <p:sp>
        <p:nvSpPr>
          <p:cNvPr id="39" name="Text 30"/>
          <p:cNvSpPr txBox="1"/>
          <p:nvPr/>
        </p:nvSpPr>
        <p:spPr>
          <a:xfrm>
            <a:off x="8721547" y="4352544"/>
            <a:ext cx="2052828" cy="247802"/>
          </a:xfrm>
          <a:prstGeom prst="rect">
            <a:avLst/>
          </a:prstGeom>
          <a:noFill/>
          <a:ln/>
        </p:spPr>
        <p:txBody>
          <a:bodyPr wrap="square" lIns="0" tIns="0" rIns="0" bIns="0" rtlCol="0" anchor="ctr"/>
          <a:lstStyle/>
          <a:p>
            <a:pPr algn="l" indent="0" marL="0">
              <a:buNone/>
            </a:pPr>
            <a:r>
              <a:rPr lang="en-US" sz="1600" b="1" dirty="0">
                <a:solidFill>
                  <a:srgbClr val="1E293B"/>
                </a:solidFill>
                <a:latin typeface="Inter" pitchFamily="34" charset="0"/>
                <a:ea typeface="Inter" pitchFamily="34" charset="-122"/>
                <a:cs typeface="Inter" pitchFamily="34" charset="-120"/>
              </a:rPr>
              <a:t>思考框架与实现路径</a:t>
            </a:r>
            <a:endParaRPr lang="en-US" sz="1600" dirty="0"/>
          </a:p>
        </p:txBody>
      </p:sp>
      <p:sp>
        <p:nvSpPr>
          <p:cNvPr id="40" name="Text 31"/>
          <p:cNvSpPr txBox="1"/>
          <p:nvPr/>
        </p:nvSpPr>
        <p:spPr>
          <a:xfrm>
            <a:off x="8225942" y="4739335"/>
            <a:ext cx="3269894" cy="609905"/>
          </a:xfrm>
          <a:prstGeom prst="rect">
            <a:avLst/>
          </a:prstGeom>
          <a:noFill/>
          <a:ln/>
        </p:spPr>
        <p:txBody>
          <a:bodyPr wrap="square" lIns="0" tIns="0" rIns="0" bIns="0" rtlCol="0" anchor="ctr"/>
          <a:lstStyle/>
          <a:p>
            <a:pPr algn="l" indent="0" marL="0">
              <a:buNone/>
            </a:pPr>
            <a:r>
              <a:rPr lang="en-US" sz="1100" dirty="0">
                <a:solidFill>
                  <a:srgbClr val="475569"/>
                </a:solidFill>
                <a:latin typeface="Inter" pitchFamily="34" charset="0"/>
                <a:ea typeface="Inter" pitchFamily="34" charset="-122"/>
                <a:cs typeface="Inter" pitchFamily="34" charset="-120"/>
              </a:rPr>
              <a:t>结合Lean Canvas与AI趋势变量，打造创业实践框架，明确里程碑和行动指南，为CEO级决策提供系统思考方法</a:t>
            </a:r>
            <a:endParaRPr lang="en-US" sz="1100" dirty="0"/>
          </a:p>
        </p:txBody>
      </p:sp>
      <p:sp>
        <p:nvSpPr>
          <p:cNvPr id="41" name="Shape 32"/>
          <p:cNvSpPr/>
          <p:nvPr/>
        </p:nvSpPr>
        <p:spPr>
          <a:xfrm>
            <a:off x="0" y="6819595"/>
            <a:ext cx="12191695" cy="38405"/>
          </a:xfrm>
          <a:prstGeom prst="rect">
            <a:avLst/>
          </a:prstGeom>
          <a:solidFill>
            <a:srgbClr val="F3F4F6"/>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2004" r="2004" t="0" b="0"/>
          <a:stretch/>
        </p:blipFill>
        <p:spPr>
          <a:xfrm>
            <a:off x="0" y="0"/>
            <a:ext cx="12191695" cy="7144207"/>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81305" y="47640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行业案例分析</a:t>
            </a:r>
            <a:endParaRPr lang="en-US" sz="1200" dirty="0"/>
          </a:p>
        </p:txBody>
      </p:sp>
      <p:sp>
        <p:nvSpPr>
          <p:cNvPr id="5" name="Text 2"/>
          <p:cNvSpPr txBox="1"/>
          <p:nvPr/>
        </p:nvSpPr>
        <p:spPr>
          <a:xfrm>
            <a:off x="381305" y="743407"/>
            <a:ext cx="33677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按行业的AI产品公司案例</a:t>
            </a:r>
            <a:endParaRPr lang="en-US" sz="2200" dirty="0"/>
          </a:p>
        </p:txBody>
      </p:sp>
      <p:sp>
        <p:nvSpPr>
          <p:cNvPr id="6" name="Text 3"/>
          <p:cNvSpPr txBox="1"/>
          <p:nvPr/>
        </p:nvSpPr>
        <p:spPr>
          <a:xfrm>
            <a:off x="381305" y="1181405"/>
            <a:ext cx="36009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AI时代各行业的代表性产品和公司案例分析</a:t>
            </a:r>
            <a:endParaRPr lang="en-US" sz="1200" dirty="0"/>
          </a:p>
        </p:txBody>
      </p:sp>
      <p:sp>
        <p:nvSpPr>
          <p:cNvPr id="7" name="Text 4"/>
          <p:cNvSpPr txBox="1"/>
          <p:nvPr/>
        </p:nvSpPr>
        <p:spPr>
          <a:xfrm>
            <a:off x="9641434" y="838505"/>
            <a:ext cx="2272284" cy="162763"/>
          </a:xfrm>
          <a:prstGeom prst="rect">
            <a:avLst/>
          </a:prstGeom>
          <a:noFill/>
          <a:ln/>
        </p:spPr>
        <p:txBody>
          <a:bodyPr wrap="square" lIns="0" tIns="0" rIns="0" bIns="0" rtlCol="0" anchor="ctr"/>
          <a:lstStyle/>
          <a:p>
            <a:pPr algn="r" indent="0" marL="0">
              <a:buNone/>
            </a:pPr>
            <a:r>
              <a:rPr lang="en-US" sz="1000" dirty="0">
                <a:solidFill>
                  <a:srgbClr val="2563EB"/>
                </a:solidFill>
                <a:latin typeface="Inter" pitchFamily="34" charset="0"/>
                <a:ea typeface="Inter" pitchFamily="34" charset="-122"/>
                <a:cs typeface="Inter" pitchFamily="34" charset="-120"/>
              </a:rPr>
              <a:t>第二部分 第四次智能革命的重构机遇</a:t>
            </a:r>
            <a:endParaRPr lang="en-US" sz="1000" dirty="0"/>
          </a:p>
        </p:txBody>
      </p:sp>
      <p:sp>
        <p:nvSpPr>
          <p:cNvPr id="8" name="Shape 5"/>
          <p:cNvSpPr/>
          <p:nvPr/>
        </p:nvSpPr>
        <p:spPr>
          <a:xfrm>
            <a:off x="381305" y="1695298"/>
            <a:ext cx="11430000" cy="685800"/>
          </a:xfrm>
          <a:prstGeom prst="roundRect">
            <a:avLst>
              <a:gd name="adj" fmla="val 14815"/>
            </a:avLst>
          </a:prstGeom>
          <a:solidFill>
            <a:srgbClr val="EFF6FF"/>
          </a:solidFill>
          <a:ln/>
        </p:spPr>
      </p:sp>
      <p:sp>
        <p:nvSpPr>
          <p:cNvPr id="9" name="Shape 6"/>
          <p:cNvSpPr/>
          <p:nvPr/>
        </p:nvSpPr>
        <p:spPr>
          <a:xfrm>
            <a:off x="533095" y="1848002"/>
            <a:ext cx="381305" cy="381305"/>
          </a:xfrm>
          <a:prstGeom prst="ellipse">
            <a:avLst/>
          </a:prstGeom>
          <a:solidFill>
            <a:srgbClr val="EBF0FF"/>
          </a:solidFill>
          <a:ln/>
        </p:spPr>
      </p:sp>
      <p:pic>
        <p:nvPicPr>
          <p:cNvPr id="10" name="Image 1" descr="preencoded.png">    </p:cNvPr>
          <p:cNvPicPr>
            <a:picLocks noChangeAspect="1"/>
          </p:cNvPicPr>
          <p:nvPr/>
        </p:nvPicPr>
        <p:blipFill>
          <a:blip r:embed="rId2"/>
          <a:srcRect l="-1773" r="-1773" t="0" b="0"/>
          <a:stretch/>
        </p:blipFill>
        <p:spPr>
          <a:xfrm>
            <a:off x="657454" y="1952244"/>
            <a:ext cx="133502" cy="171907"/>
          </a:xfrm>
          <a:prstGeom prst="rect">
            <a:avLst/>
          </a:prstGeom>
        </p:spPr>
      </p:pic>
      <p:sp>
        <p:nvSpPr>
          <p:cNvPr id="11" name="Text 7"/>
          <p:cNvSpPr txBox="1"/>
          <p:nvPr/>
        </p:nvSpPr>
        <p:spPr>
          <a:xfrm>
            <a:off x="1028700" y="1943100"/>
            <a:ext cx="9544507"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此页面为占位符，等待后续提供各行业AI产品公司的具体案例内容。将展示不同行业中Agentic AI应用的代表性公司、产品特点和市场表现。</a:t>
            </a:r>
            <a:endParaRPr lang="en-US" sz="1200" dirty="0"/>
          </a:p>
        </p:txBody>
      </p:sp>
      <p:sp>
        <p:nvSpPr>
          <p:cNvPr id="12" name="Shape 8"/>
          <p:cNvSpPr/>
          <p:nvPr/>
        </p:nvSpPr>
        <p:spPr>
          <a:xfrm>
            <a:off x="381305" y="2686507"/>
            <a:ext cx="3657600" cy="1714500"/>
          </a:xfrm>
          <a:prstGeom prst="roundRect">
            <a:avLst>
              <a:gd name="adj" fmla="val 2370"/>
            </a:avLst>
          </a:prstGeom>
          <a:solidFill>
            <a:srgbClr val="F9FAFB"/>
          </a:solidFill>
          <a:ln w="25400">
            <a:solidFill>
              <a:srgbClr val="E5E7EB"/>
            </a:solidFill>
            <a:prstDash val="solid"/>
          </a:ln>
        </p:spPr>
      </p:sp>
      <p:sp>
        <p:nvSpPr>
          <p:cNvPr id="13" name="Shape 9"/>
          <p:cNvSpPr/>
          <p:nvPr/>
        </p:nvSpPr>
        <p:spPr>
          <a:xfrm>
            <a:off x="8153705" y="2686507"/>
            <a:ext cx="3657600" cy="1714500"/>
          </a:xfrm>
          <a:prstGeom prst="roundRect">
            <a:avLst>
              <a:gd name="adj" fmla="val 2370"/>
            </a:avLst>
          </a:prstGeom>
          <a:solidFill>
            <a:srgbClr val="F9FAFB"/>
          </a:solidFill>
          <a:ln w="25400">
            <a:solidFill>
              <a:srgbClr val="E5E7EB"/>
            </a:solidFill>
            <a:prstDash val="solid"/>
          </a:ln>
        </p:spPr>
      </p:sp>
      <p:sp>
        <p:nvSpPr>
          <p:cNvPr id="14" name="Shape 10"/>
          <p:cNvSpPr/>
          <p:nvPr/>
        </p:nvSpPr>
        <p:spPr>
          <a:xfrm>
            <a:off x="2018995" y="2952598"/>
            <a:ext cx="381305" cy="381305"/>
          </a:xfrm>
          <a:prstGeom prst="ellipse">
            <a:avLst/>
          </a:prstGeom>
          <a:solidFill>
            <a:srgbClr val="EBF0FF"/>
          </a:solidFill>
          <a:ln/>
        </p:spPr>
      </p:sp>
      <p:pic>
        <p:nvPicPr>
          <p:cNvPr id="15" name="Image 2" descr="preencoded.png">    </p:cNvPr>
          <p:cNvPicPr>
            <a:picLocks noChangeAspect="1"/>
          </p:cNvPicPr>
          <p:nvPr/>
        </p:nvPicPr>
        <p:blipFill>
          <a:blip r:embed="rId3"/>
          <a:srcRect l="0" r="0" t="0" b="0"/>
          <a:stretch/>
        </p:blipFill>
        <p:spPr>
          <a:xfrm>
            <a:off x="2124151" y="3057754"/>
            <a:ext cx="171907" cy="171907"/>
          </a:xfrm>
          <a:prstGeom prst="rect">
            <a:avLst/>
          </a:prstGeom>
        </p:spPr>
      </p:pic>
      <p:sp>
        <p:nvSpPr>
          <p:cNvPr id="16" name="Shape 11"/>
          <p:cNvSpPr/>
          <p:nvPr/>
        </p:nvSpPr>
        <p:spPr>
          <a:xfrm>
            <a:off x="4267505" y="2686507"/>
            <a:ext cx="3657600" cy="1714500"/>
          </a:xfrm>
          <a:prstGeom prst="roundRect">
            <a:avLst>
              <a:gd name="adj" fmla="val 2370"/>
            </a:avLst>
          </a:prstGeom>
          <a:solidFill>
            <a:srgbClr val="F9FAFB"/>
          </a:solidFill>
          <a:ln w="25400">
            <a:solidFill>
              <a:srgbClr val="E5E7EB"/>
            </a:solidFill>
            <a:prstDash val="solid"/>
          </a:ln>
        </p:spPr>
      </p:sp>
      <p:sp>
        <p:nvSpPr>
          <p:cNvPr id="17" name="Shape 12"/>
          <p:cNvSpPr/>
          <p:nvPr/>
        </p:nvSpPr>
        <p:spPr>
          <a:xfrm>
            <a:off x="381305" y="4629607"/>
            <a:ext cx="3657600" cy="1714500"/>
          </a:xfrm>
          <a:prstGeom prst="roundRect">
            <a:avLst>
              <a:gd name="adj" fmla="val 2370"/>
            </a:avLst>
          </a:prstGeom>
          <a:solidFill>
            <a:srgbClr val="F9FAFB"/>
          </a:solidFill>
          <a:ln w="25400">
            <a:solidFill>
              <a:srgbClr val="E5E7EB"/>
            </a:solidFill>
            <a:prstDash val="solid"/>
          </a:ln>
        </p:spPr>
      </p:sp>
      <p:sp>
        <p:nvSpPr>
          <p:cNvPr id="18" name="Shape 13"/>
          <p:cNvSpPr/>
          <p:nvPr/>
        </p:nvSpPr>
        <p:spPr>
          <a:xfrm>
            <a:off x="4267505" y="4629607"/>
            <a:ext cx="3657600" cy="1714500"/>
          </a:xfrm>
          <a:prstGeom prst="roundRect">
            <a:avLst>
              <a:gd name="adj" fmla="val 2370"/>
            </a:avLst>
          </a:prstGeom>
          <a:solidFill>
            <a:srgbClr val="F9FAFB"/>
          </a:solidFill>
          <a:ln w="25400">
            <a:solidFill>
              <a:srgbClr val="E5E7EB"/>
            </a:solidFill>
            <a:prstDash val="solid"/>
          </a:ln>
        </p:spPr>
      </p:sp>
      <p:sp>
        <p:nvSpPr>
          <p:cNvPr id="19" name="Shape 14"/>
          <p:cNvSpPr/>
          <p:nvPr/>
        </p:nvSpPr>
        <p:spPr>
          <a:xfrm>
            <a:off x="8153705" y="4629607"/>
            <a:ext cx="3657600" cy="1714500"/>
          </a:xfrm>
          <a:prstGeom prst="roundRect">
            <a:avLst>
              <a:gd name="adj" fmla="val 2370"/>
            </a:avLst>
          </a:prstGeom>
          <a:solidFill>
            <a:srgbClr val="F9FAFB"/>
          </a:solidFill>
          <a:ln w="25400">
            <a:solidFill>
              <a:srgbClr val="E5E7EB"/>
            </a:solidFill>
            <a:prstDash val="solid"/>
          </a:ln>
        </p:spPr>
      </p:sp>
      <p:sp>
        <p:nvSpPr>
          <p:cNvPr id="20" name="Shape 15"/>
          <p:cNvSpPr/>
          <p:nvPr/>
        </p:nvSpPr>
        <p:spPr>
          <a:xfrm>
            <a:off x="5905195" y="2952598"/>
            <a:ext cx="381305" cy="381305"/>
          </a:xfrm>
          <a:prstGeom prst="ellipse">
            <a:avLst/>
          </a:prstGeom>
          <a:solidFill>
            <a:srgbClr val="EBF0FF"/>
          </a:solidFill>
          <a:ln/>
        </p:spPr>
      </p:sp>
      <p:sp>
        <p:nvSpPr>
          <p:cNvPr id="21" name="Shape 16"/>
          <p:cNvSpPr/>
          <p:nvPr/>
        </p:nvSpPr>
        <p:spPr>
          <a:xfrm>
            <a:off x="9791395" y="2952598"/>
            <a:ext cx="381305" cy="381305"/>
          </a:xfrm>
          <a:prstGeom prst="ellipse">
            <a:avLst/>
          </a:prstGeom>
          <a:solidFill>
            <a:srgbClr val="EBF0FF"/>
          </a:solidFill>
          <a:ln/>
        </p:spPr>
      </p:sp>
      <p:sp>
        <p:nvSpPr>
          <p:cNvPr id="22" name="Shape 17"/>
          <p:cNvSpPr/>
          <p:nvPr/>
        </p:nvSpPr>
        <p:spPr>
          <a:xfrm>
            <a:off x="2018995" y="4895698"/>
            <a:ext cx="381305" cy="381305"/>
          </a:xfrm>
          <a:prstGeom prst="ellipse">
            <a:avLst/>
          </a:prstGeom>
          <a:solidFill>
            <a:srgbClr val="EBF0FF"/>
          </a:solidFill>
          <a:ln/>
        </p:spPr>
      </p:sp>
      <p:sp>
        <p:nvSpPr>
          <p:cNvPr id="23" name="Shape 18"/>
          <p:cNvSpPr/>
          <p:nvPr/>
        </p:nvSpPr>
        <p:spPr>
          <a:xfrm>
            <a:off x="9791395" y="4895698"/>
            <a:ext cx="381305" cy="381305"/>
          </a:xfrm>
          <a:prstGeom prst="ellipse">
            <a:avLst/>
          </a:prstGeom>
          <a:solidFill>
            <a:srgbClr val="EBF0FF"/>
          </a:solidFill>
          <a:ln/>
        </p:spPr>
      </p:sp>
      <p:sp>
        <p:nvSpPr>
          <p:cNvPr id="24" name="Text 19"/>
          <p:cNvSpPr txBox="1"/>
          <p:nvPr/>
        </p:nvSpPr>
        <p:spPr>
          <a:xfrm>
            <a:off x="19046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金融科技</a:t>
            </a:r>
            <a:endParaRPr lang="en-US" sz="1200" dirty="0"/>
          </a:p>
        </p:txBody>
      </p:sp>
      <p:sp>
        <p:nvSpPr>
          <p:cNvPr id="25" name="Text 20"/>
          <p:cNvSpPr txBox="1"/>
          <p:nvPr/>
        </p:nvSpPr>
        <p:spPr>
          <a:xfrm>
            <a:off x="9677095" y="54105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企业服务</a:t>
            </a:r>
            <a:endParaRPr lang="en-US" sz="1200" dirty="0"/>
          </a:p>
        </p:txBody>
      </p:sp>
      <p:sp>
        <p:nvSpPr>
          <p:cNvPr id="26" name="Text 21"/>
          <p:cNvSpPr txBox="1"/>
          <p:nvPr/>
        </p:nvSpPr>
        <p:spPr>
          <a:xfrm>
            <a:off x="16120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金融行业AI产品案例</a:t>
            </a:r>
            <a:endParaRPr lang="en-US" sz="1000" dirty="0"/>
          </a:p>
        </p:txBody>
      </p:sp>
      <p:sp>
        <p:nvSpPr>
          <p:cNvPr id="27" name="Text 22"/>
          <p:cNvSpPr txBox="1"/>
          <p:nvPr/>
        </p:nvSpPr>
        <p:spPr>
          <a:xfrm>
            <a:off x="19522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28" name="Image 3" descr="preencoded.png">    </p:cNvPr>
          <p:cNvPicPr>
            <a:picLocks noChangeAspect="1"/>
          </p:cNvPicPr>
          <p:nvPr/>
        </p:nvPicPr>
        <p:blipFill>
          <a:blip r:embed="rId4"/>
          <a:srcRect l="0" r="0" t="0" b="0"/>
          <a:stretch/>
        </p:blipFill>
        <p:spPr>
          <a:xfrm>
            <a:off x="6010351" y="3057754"/>
            <a:ext cx="171907" cy="171907"/>
          </a:xfrm>
          <a:prstGeom prst="rect">
            <a:avLst/>
          </a:prstGeom>
        </p:spPr>
      </p:pic>
      <p:sp>
        <p:nvSpPr>
          <p:cNvPr id="29" name="Shape 23"/>
          <p:cNvSpPr/>
          <p:nvPr/>
        </p:nvSpPr>
        <p:spPr>
          <a:xfrm>
            <a:off x="5905195" y="4895698"/>
            <a:ext cx="381305" cy="381305"/>
          </a:xfrm>
          <a:prstGeom prst="ellipse">
            <a:avLst/>
          </a:prstGeom>
          <a:solidFill>
            <a:srgbClr val="EBF0FF"/>
          </a:solidFill>
          <a:ln/>
        </p:spPr>
      </p:sp>
      <p:sp>
        <p:nvSpPr>
          <p:cNvPr id="30" name="Text 24"/>
          <p:cNvSpPr txBox="1"/>
          <p:nvPr/>
        </p:nvSpPr>
        <p:spPr>
          <a:xfrm>
            <a:off x="57908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医疗健康</a:t>
            </a:r>
            <a:endParaRPr lang="en-US" sz="1200" dirty="0"/>
          </a:p>
        </p:txBody>
      </p:sp>
      <p:sp>
        <p:nvSpPr>
          <p:cNvPr id="31" name="Text 25"/>
          <p:cNvSpPr txBox="1"/>
          <p:nvPr/>
        </p:nvSpPr>
        <p:spPr>
          <a:xfrm>
            <a:off x="96770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教育培训</a:t>
            </a:r>
            <a:endParaRPr lang="en-US" sz="1200" dirty="0"/>
          </a:p>
        </p:txBody>
      </p:sp>
      <p:sp>
        <p:nvSpPr>
          <p:cNvPr id="32" name="Text 26"/>
          <p:cNvSpPr txBox="1"/>
          <p:nvPr/>
        </p:nvSpPr>
        <p:spPr>
          <a:xfrm>
            <a:off x="54982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医疗行业AI产品案例</a:t>
            </a:r>
            <a:endParaRPr lang="en-US" sz="1000" dirty="0"/>
          </a:p>
        </p:txBody>
      </p:sp>
      <p:sp>
        <p:nvSpPr>
          <p:cNvPr id="33" name="Text 27"/>
          <p:cNvSpPr txBox="1"/>
          <p:nvPr/>
        </p:nvSpPr>
        <p:spPr>
          <a:xfrm>
            <a:off x="58384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34" name="Image 4" descr="preencoded.png">    </p:cNvPr>
          <p:cNvPicPr>
            <a:picLocks noChangeAspect="1"/>
          </p:cNvPicPr>
          <p:nvPr/>
        </p:nvPicPr>
        <p:blipFill>
          <a:blip r:embed="rId5"/>
          <a:srcRect l="-1064" r="-1064" t="0" b="0"/>
          <a:stretch/>
        </p:blipFill>
        <p:spPr>
          <a:xfrm>
            <a:off x="9872777" y="3057754"/>
            <a:ext cx="219456" cy="171907"/>
          </a:xfrm>
          <a:prstGeom prst="rect">
            <a:avLst/>
          </a:prstGeom>
        </p:spPr>
      </p:pic>
      <p:sp>
        <p:nvSpPr>
          <p:cNvPr id="35" name="Text 28"/>
          <p:cNvSpPr txBox="1"/>
          <p:nvPr/>
        </p:nvSpPr>
        <p:spPr>
          <a:xfrm>
            <a:off x="1981505" y="5410505"/>
            <a:ext cx="581558"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制造业</a:t>
            </a:r>
            <a:endParaRPr lang="en-US" sz="1200" dirty="0"/>
          </a:p>
        </p:txBody>
      </p:sp>
      <p:sp>
        <p:nvSpPr>
          <p:cNvPr id="36" name="Text 29"/>
          <p:cNvSpPr txBox="1"/>
          <p:nvPr/>
        </p:nvSpPr>
        <p:spPr>
          <a:xfrm>
            <a:off x="93844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教育行业AI产品案例</a:t>
            </a:r>
            <a:endParaRPr lang="en-US" sz="1000" dirty="0"/>
          </a:p>
        </p:txBody>
      </p:sp>
      <p:sp>
        <p:nvSpPr>
          <p:cNvPr id="37" name="Text 30"/>
          <p:cNvSpPr txBox="1"/>
          <p:nvPr/>
        </p:nvSpPr>
        <p:spPr>
          <a:xfrm>
            <a:off x="97246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38" name="Image 5" descr="preencoded.png">    </p:cNvPr>
          <p:cNvPicPr>
            <a:picLocks noChangeAspect="1"/>
          </p:cNvPicPr>
          <p:nvPr/>
        </p:nvPicPr>
        <p:blipFill>
          <a:blip r:embed="rId6"/>
          <a:srcRect l="0" r="0" t="-841" b="-841"/>
          <a:stretch/>
        </p:blipFill>
        <p:spPr>
          <a:xfrm>
            <a:off x="2115007" y="5000854"/>
            <a:ext cx="190195" cy="171907"/>
          </a:xfrm>
          <a:prstGeom prst="rect">
            <a:avLst/>
          </a:prstGeom>
        </p:spPr>
      </p:pic>
      <p:sp>
        <p:nvSpPr>
          <p:cNvPr id="39" name="Text 31"/>
          <p:cNvSpPr txBox="1"/>
          <p:nvPr/>
        </p:nvSpPr>
        <p:spPr>
          <a:xfrm>
            <a:off x="1612087" y="57058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制造行业AI产品案例</a:t>
            </a:r>
            <a:endParaRPr lang="en-US" sz="1000" dirty="0"/>
          </a:p>
        </p:txBody>
      </p:sp>
      <p:sp>
        <p:nvSpPr>
          <p:cNvPr id="40" name="Text 32"/>
          <p:cNvSpPr txBox="1"/>
          <p:nvPr/>
        </p:nvSpPr>
        <p:spPr>
          <a:xfrm>
            <a:off x="19522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41" name="Image 6" descr="preencoded.png">    </p:cNvPr>
          <p:cNvPicPr>
            <a:picLocks noChangeAspect="1"/>
          </p:cNvPicPr>
          <p:nvPr/>
        </p:nvPicPr>
        <p:blipFill>
          <a:blip r:embed="rId7"/>
          <a:srcRect l="0" r="0" t="-841" b="-841"/>
          <a:stretch/>
        </p:blipFill>
        <p:spPr>
          <a:xfrm>
            <a:off x="6001207" y="5000854"/>
            <a:ext cx="190195" cy="171907"/>
          </a:xfrm>
          <a:prstGeom prst="rect">
            <a:avLst/>
          </a:prstGeom>
        </p:spPr>
      </p:pic>
      <p:sp>
        <p:nvSpPr>
          <p:cNvPr id="42" name="Text 33"/>
          <p:cNvSpPr txBox="1"/>
          <p:nvPr/>
        </p:nvSpPr>
        <p:spPr>
          <a:xfrm>
            <a:off x="5790895" y="54105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创意内容</a:t>
            </a:r>
            <a:endParaRPr lang="en-US" sz="1200" dirty="0"/>
          </a:p>
        </p:txBody>
      </p:sp>
      <p:sp>
        <p:nvSpPr>
          <p:cNvPr id="43" name="Text 34"/>
          <p:cNvSpPr txBox="1"/>
          <p:nvPr/>
        </p:nvSpPr>
        <p:spPr>
          <a:xfrm>
            <a:off x="5365699" y="5705856"/>
            <a:ext cx="1567282"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创意内容行业AI产品案例</a:t>
            </a:r>
            <a:endParaRPr lang="en-US" sz="1000" dirty="0"/>
          </a:p>
        </p:txBody>
      </p:sp>
      <p:sp>
        <p:nvSpPr>
          <p:cNvPr id="44" name="Text 35"/>
          <p:cNvSpPr txBox="1"/>
          <p:nvPr/>
        </p:nvSpPr>
        <p:spPr>
          <a:xfrm>
            <a:off x="58384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45" name="Image 7" descr="preencoded.png">    </p:cNvPr>
          <p:cNvPicPr>
            <a:picLocks noChangeAspect="1"/>
          </p:cNvPicPr>
          <p:nvPr/>
        </p:nvPicPr>
        <p:blipFill>
          <a:blip r:embed="rId8"/>
          <a:srcRect l="0" r="0" t="0" b="0"/>
          <a:stretch/>
        </p:blipFill>
        <p:spPr>
          <a:xfrm>
            <a:off x="9896551" y="5000854"/>
            <a:ext cx="171907" cy="171907"/>
          </a:xfrm>
          <a:prstGeom prst="rect">
            <a:avLst/>
          </a:prstGeom>
        </p:spPr>
      </p:pic>
      <p:sp>
        <p:nvSpPr>
          <p:cNvPr id="46" name="Text 36"/>
          <p:cNvSpPr txBox="1"/>
          <p:nvPr/>
        </p:nvSpPr>
        <p:spPr>
          <a:xfrm>
            <a:off x="9251899" y="5705856"/>
            <a:ext cx="1567282"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企业服务行业AI产品案例</a:t>
            </a:r>
            <a:endParaRPr lang="en-US" sz="1000" dirty="0"/>
          </a:p>
        </p:txBody>
      </p:sp>
      <p:sp>
        <p:nvSpPr>
          <p:cNvPr id="47" name="Text 37"/>
          <p:cNvSpPr txBox="1"/>
          <p:nvPr/>
        </p:nvSpPr>
        <p:spPr>
          <a:xfrm>
            <a:off x="97246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sp>
        <p:nvSpPr>
          <p:cNvPr id="48" name="Text 38"/>
          <p:cNvSpPr txBox="1"/>
          <p:nvPr/>
        </p:nvSpPr>
        <p:spPr>
          <a:xfrm>
            <a:off x="3829507" y="6581851"/>
            <a:ext cx="4634179"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每个行业案例将包含：代表企业、产品特点、应用场景、商业模式、市场影响</a:t>
            </a:r>
            <a:endParaRPr 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10094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市场机会分析</a:t>
            </a:r>
            <a:endParaRPr lang="en-US" sz="1200" dirty="0"/>
          </a:p>
        </p:txBody>
      </p:sp>
      <p:sp>
        <p:nvSpPr>
          <p:cNvPr id="5" name="Text 2"/>
          <p:cNvSpPr txBox="1"/>
          <p:nvPr/>
        </p:nvSpPr>
        <p:spPr>
          <a:xfrm>
            <a:off x="228600" y="1238098"/>
            <a:ext cx="5072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智能带来的存量场景重构和新场景机会</a:t>
            </a:r>
            <a:endParaRPr lang="en-US" sz="2200" dirty="0"/>
          </a:p>
        </p:txBody>
      </p:sp>
      <p:sp>
        <p:nvSpPr>
          <p:cNvPr id="6" name="Text 3"/>
          <p:cNvSpPr txBox="1"/>
          <p:nvPr/>
        </p:nvSpPr>
        <p:spPr>
          <a:xfrm>
            <a:off x="228600" y="1638605"/>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先行者优势与未来发展路径</a:t>
            </a:r>
            <a:endParaRPr lang="en-US" sz="1200" dirty="0"/>
          </a:p>
        </p:txBody>
      </p:sp>
      <p:sp>
        <p:nvSpPr>
          <p:cNvPr id="7" name="Text 4"/>
          <p:cNvSpPr txBox="1"/>
          <p:nvPr/>
        </p:nvSpPr>
        <p:spPr>
          <a:xfrm>
            <a:off x="11430000" y="1200607"/>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8" name="Text 5"/>
          <p:cNvSpPr txBox="1"/>
          <p:nvPr/>
        </p:nvSpPr>
        <p:spPr>
          <a:xfrm>
            <a:off x="9905695" y="1410005"/>
            <a:ext cx="2186330"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第四次智能革命的重构机遇</a:t>
            </a:r>
            <a:endParaRPr lang="en-US" sz="1300" dirty="0"/>
          </a:p>
        </p:txBody>
      </p:sp>
      <p:sp>
        <p:nvSpPr>
          <p:cNvPr id="9" name="Shape 6"/>
          <p:cNvSpPr/>
          <p:nvPr/>
        </p:nvSpPr>
        <p:spPr>
          <a:xfrm>
            <a:off x="228600" y="2076602"/>
            <a:ext cx="5810098" cy="2229307"/>
          </a:xfrm>
          <a:prstGeom prst="roundRect">
            <a:avLst>
              <a:gd name="adj" fmla="val 1052"/>
            </a:avLst>
          </a:prstGeom>
          <a:solidFill>
            <a:srgbClr val="F9FAFB"/>
          </a:solidFill>
          <a:ln w="12700">
            <a:solidFill>
              <a:srgbClr val="E5E7EB"/>
            </a:solidFill>
            <a:prstDash val="solid"/>
          </a:ln>
        </p:spPr>
      </p:sp>
      <p:sp>
        <p:nvSpPr>
          <p:cNvPr id="10" name="Shape 7"/>
          <p:cNvSpPr/>
          <p:nvPr/>
        </p:nvSpPr>
        <p:spPr>
          <a:xfrm>
            <a:off x="390449" y="2238451"/>
            <a:ext cx="342900" cy="342900"/>
          </a:xfrm>
          <a:prstGeom prst="ellipse">
            <a:avLst/>
          </a:prstGeom>
          <a:solidFill>
            <a:srgbClr val="EBF0FF"/>
          </a:solidFill>
          <a:ln/>
        </p:spPr>
      </p:sp>
      <p:pic>
        <p:nvPicPr>
          <p:cNvPr id="11" name="Image 1" descr="preencoded.png">    </p:cNvPr>
          <p:cNvPicPr>
            <a:picLocks noChangeAspect="1"/>
          </p:cNvPicPr>
          <p:nvPr/>
        </p:nvPicPr>
        <p:blipFill>
          <a:blip r:embed="rId2"/>
          <a:srcRect l="0" r="0" t="0" b="0"/>
          <a:stretch/>
        </p:blipFill>
        <p:spPr>
          <a:xfrm>
            <a:off x="476402" y="2324405"/>
            <a:ext cx="171907" cy="171907"/>
          </a:xfrm>
          <a:prstGeom prst="rect">
            <a:avLst/>
          </a:prstGeom>
        </p:spPr>
      </p:pic>
      <p:sp>
        <p:nvSpPr>
          <p:cNvPr id="12" name="Shape 8"/>
          <p:cNvSpPr/>
          <p:nvPr/>
        </p:nvSpPr>
        <p:spPr>
          <a:xfrm>
            <a:off x="6152998" y="2076602"/>
            <a:ext cx="5810098" cy="2229307"/>
          </a:xfrm>
          <a:prstGeom prst="roundRect">
            <a:avLst>
              <a:gd name="adj" fmla="val 1052"/>
            </a:avLst>
          </a:prstGeom>
          <a:solidFill>
            <a:srgbClr val="F9FAFB"/>
          </a:solidFill>
          <a:ln w="12700">
            <a:solidFill>
              <a:srgbClr val="E5E7EB"/>
            </a:solidFill>
            <a:prstDash val="solid"/>
          </a:ln>
        </p:spPr>
      </p:sp>
      <p:sp>
        <p:nvSpPr>
          <p:cNvPr id="13" name="Shape 9"/>
          <p:cNvSpPr/>
          <p:nvPr/>
        </p:nvSpPr>
        <p:spPr>
          <a:xfrm>
            <a:off x="6314846" y="2238451"/>
            <a:ext cx="342900" cy="342900"/>
          </a:xfrm>
          <a:prstGeom prst="ellipse">
            <a:avLst/>
          </a:prstGeom>
          <a:solidFill>
            <a:srgbClr val="EBF0FF"/>
          </a:solidFill>
          <a:ln/>
        </p:spPr>
      </p:sp>
      <p:sp>
        <p:nvSpPr>
          <p:cNvPr id="14" name="Text 10"/>
          <p:cNvSpPr txBox="1"/>
          <p:nvPr/>
        </p:nvSpPr>
        <p:spPr>
          <a:xfrm>
            <a:off x="809244" y="2305202"/>
            <a:ext cx="18434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存量场景重构降维取胜</a:t>
            </a:r>
            <a:endParaRPr lang="en-US" sz="1300" dirty="0"/>
          </a:p>
        </p:txBody>
      </p:sp>
      <p:sp>
        <p:nvSpPr>
          <p:cNvPr id="15" name="Text 11"/>
          <p:cNvSpPr txBox="1"/>
          <p:nvPr/>
        </p:nvSpPr>
        <p:spPr>
          <a:xfrm>
            <a:off x="6734556" y="2305202"/>
            <a:ext cx="16724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新场景机会另辟蹊径</a:t>
            </a:r>
            <a:endParaRPr lang="en-US" sz="1300" dirty="0"/>
          </a:p>
        </p:txBody>
      </p:sp>
      <p:sp>
        <p:nvSpPr>
          <p:cNvPr id="16" name="Shape 12"/>
          <p:cNvSpPr/>
          <p:nvPr/>
        </p:nvSpPr>
        <p:spPr>
          <a:xfrm>
            <a:off x="390449" y="2657246"/>
            <a:ext cx="28346" cy="418795"/>
          </a:xfrm>
          <a:prstGeom prst="rect">
            <a:avLst/>
          </a:prstGeom>
          <a:solidFill>
            <a:srgbClr val="4C6FFF"/>
          </a:solidFill>
          <a:ln/>
        </p:spPr>
      </p:sp>
      <p:sp>
        <p:nvSpPr>
          <p:cNvPr id="17" name="Shape 13"/>
          <p:cNvSpPr/>
          <p:nvPr/>
        </p:nvSpPr>
        <p:spPr>
          <a:xfrm>
            <a:off x="390449" y="3152851"/>
            <a:ext cx="28346" cy="418795"/>
          </a:xfrm>
          <a:prstGeom prst="rect">
            <a:avLst/>
          </a:prstGeom>
          <a:solidFill>
            <a:srgbClr val="4C6FFF"/>
          </a:solidFill>
          <a:ln/>
        </p:spPr>
      </p:sp>
      <p:sp>
        <p:nvSpPr>
          <p:cNvPr id="18" name="Shape 14"/>
          <p:cNvSpPr/>
          <p:nvPr/>
        </p:nvSpPr>
        <p:spPr>
          <a:xfrm>
            <a:off x="390449" y="3648456"/>
            <a:ext cx="28346" cy="418795"/>
          </a:xfrm>
          <a:prstGeom prst="rect">
            <a:avLst/>
          </a:prstGeom>
          <a:solidFill>
            <a:srgbClr val="4C6FFF"/>
          </a:solidFill>
          <a:ln/>
        </p:spPr>
      </p:sp>
      <p:sp>
        <p:nvSpPr>
          <p:cNvPr id="19" name="Shape 15"/>
          <p:cNvSpPr/>
          <p:nvPr/>
        </p:nvSpPr>
        <p:spPr>
          <a:xfrm>
            <a:off x="6314846" y="2657246"/>
            <a:ext cx="28346" cy="418795"/>
          </a:xfrm>
          <a:prstGeom prst="rect">
            <a:avLst/>
          </a:prstGeom>
          <a:solidFill>
            <a:srgbClr val="4C6FFF"/>
          </a:solidFill>
          <a:ln/>
        </p:spPr>
      </p:sp>
      <p:sp>
        <p:nvSpPr>
          <p:cNvPr id="20" name="Shape 16"/>
          <p:cNvSpPr/>
          <p:nvPr/>
        </p:nvSpPr>
        <p:spPr>
          <a:xfrm>
            <a:off x="6314846" y="3152851"/>
            <a:ext cx="28346" cy="418795"/>
          </a:xfrm>
          <a:prstGeom prst="rect">
            <a:avLst/>
          </a:prstGeom>
          <a:solidFill>
            <a:srgbClr val="4C6FFF"/>
          </a:solidFill>
          <a:ln/>
        </p:spPr>
      </p:sp>
      <p:sp>
        <p:nvSpPr>
          <p:cNvPr id="21" name="Shape 17"/>
          <p:cNvSpPr/>
          <p:nvPr/>
        </p:nvSpPr>
        <p:spPr>
          <a:xfrm>
            <a:off x="6314846" y="3648456"/>
            <a:ext cx="28346" cy="418795"/>
          </a:xfrm>
          <a:prstGeom prst="rect">
            <a:avLst/>
          </a:prstGeom>
          <a:solidFill>
            <a:srgbClr val="4C6FFF"/>
          </a:solidFill>
          <a:ln/>
        </p:spPr>
      </p:sp>
      <p:sp>
        <p:nvSpPr>
          <p:cNvPr id="22" name="Text 18"/>
          <p:cNvSpPr txBox="1"/>
          <p:nvPr/>
        </p:nvSpPr>
        <p:spPr>
          <a:xfrm>
            <a:off x="495605" y="2676449"/>
            <a:ext cx="14859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AI重构现有业务流程</a:t>
            </a:r>
            <a:endParaRPr lang="en-US" sz="1200" dirty="0"/>
          </a:p>
        </p:txBody>
      </p:sp>
      <p:sp>
        <p:nvSpPr>
          <p:cNvPr id="23" name="Text 19"/>
          <p:cNvSpPr txBox="1"/>
          <p:nvPr/>
        </p:nvSpPr>
        <p:spPr>
          <a:xfrm>
            <a:off x="495605" y="3172054"/>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降低使用门槛</a:t>
            </a:r>
            <a:endParaRPr lang="en-US" sz="1200" dirty="0"/>
          </a:p>
        </p:txBody>
      </p:sp>
      <p:sp>
        <p:nvSpPr>
          <p:cNvPr id="24" name="Text 20"/>
          <p:cNvSpPr txBox="1"/>
          <p:nvPr/>
        </p:nvSpPr>
        <p:spPr>
          <a:xfrm>
            <a:off x="495605" y="3666744"/>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成本结构变革</a:t>
            </a:r>
            <a:endParaRPr lang="en-US" sz="1200" dirty="0"/>
          </a:p>
        </p:txBody>
      </p:sp>
      <p:sp>
        <p:nvSpPr>
          <p:cNvPr id="25" name="Text 21"/>
          <p:cNvSpPr txBox="1"/>
          <p:nvPr/>
        </p:nvSpPr>
        <p:spPr>
          <a:xfrm>
            <a:off x="6420002" y="2676449"/>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智能催生全新品类</a:t>
            </a:r>
            <a:endParaRPr lang="en-US" sz="1200" dirty="0"/>
          </a:p>
        </p:txBody>
      </p:sp>
      <p:sp>
        <p:nvSpPr>
          <p:cNvPr id="26" name="Text 22"/>
          <p:cNvSpPr txBox="1"/>
          <p:nvPr/>
        </p:nvSpPr>
        <p:spPr>
          <a:xfrm>
            <a:off x="6420002" y="3666744"/>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交互模式创新</a:t>
            </a:r>
            <a:endParaRPr lang="en-US" sz="1200" dirty="0"/>
          </a:p>
        </p:txBody>
      </p:sp>
      <p:sp>
        <p:nvSpPr>
          <p:cNvPr id="27" name="Text 23"/>
          <p:cNvSpPr txBox="1"/>
          <p:nvPr/>
        </p:nvSpPr>
        <p:spPr>
          <a:xfrm>
            <a:off x="495605" y="2895905"/>
            <a:ext cx="24624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智能技术重构传统场景，提升效率10倍+</a:t>
            </a:r>
            <a:endParaRPr lang="en-US" sz="1000" dirty="0"/>
          </a:p>
        </p:txBody>
      </p:sp>
      <p:sp>
        <p:nvSpPr>
          <p:cNvPr id="28" name="Text 24"/>
          <p:cNvSpPr txBox="1"/>
          <p:nvPr/>
        </p:nvSpPr>
        <p:spPr>
          <a:xfrm>
            <a:off x="495605" y="339059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专业领域智能化降低专家技能要求，扩大用户基数</a:t>
            </a:r>
            <a:endParaRPr lang="en-US" sz="1000" dirty="0"/>
          </a:p>
        </p:txBody>
      </p:sp>
      <p:sp>
        <p:nvSpPr>
          <p:cNvPr id="29" name="Text 25"/>
          <p:cNvSpPr txBox="1"/>
          <p:nvPr/>
        </p:nvSpPr>
        <p:spPr>
          <a:xfrm>
            <a:off x="495605" y="3886200"/>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人工成本向计算成本转移，规模效应明显</a:t>
            </a:r>
            <a:endParaRPr lang="en-US" sz="1000" dirty="0"/>
          </a:p>
        </p:txBody>
      </p:sp>
      <p:pic>
        <p:nvPicPr>
          <p:cNvPr id="30" name="Image 2" descr="preencoded.png">    </p:cNvPr>
          <p:cNvPicPr>
            <a:picLocks noChangeAspect="1"/>
          </p:cNvPicPr>
          <p:nvPr/>
        </p:nvPicPr>
        <p:blipFill>
          <a:blip r:embed="rId3"/>
          <a:srcRect l="-1773" r="-1773" t="0" b="0"/>
          <a:stretch/>
        </p:blipFill>
        <p:spPr>
          <a:xfrm>
            <a:off x="6420002" y="2324405"/>
            <a:ext cx="133502" cy="171907"/>
          </a:xfrm>
          <a:prstGeom prst="rect">
            <a:avLst/>
          </a:prstGeom>
        </p:spPr>
      </p:pic>
      <p:sp>
        <p:nvSpPr>
          <p:cNvPr id="31" name="Text 26"/>
          <p:cNvSpPr txBox="1"/>
          <p:nvPr/>
        </p:nvSpPr>
        <p:spPr>
          <a:xfrm>
            <a:off x="6420002" y="3172054"/>
            <a:ext cx="11914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需求扩展与创造</a:t>
            </a:r>
            <a:endParaRPr lang="en-US" sz="1200" dirty="0"/>
          </a:p>
        </p:txBody>
      </p:sp>
      <p:sp>
        <p:nvSpPr>
          <p:cNvPr id="32" name="Text 27"/>
          <p:cNvSpPr txBox="1"/>
          <p:nvPr/>
        </p:nvSpPr>
        <p:spPr>
          <a:xfrm>
            <a:off x="6420002" y="2895905"/>
            <a:ext cx="3767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AI产品、Agentic企业运营、AI驱动内容生产等新品类</a:t>
            </a:r>
            <a:endParaRPr lang="en-US" sz="1000" dirty="0"/>
          </a:p>
        </p:txBody>
      </p:sp>
      <p:sp>
        <p:nvSpPr>
          <p:cNvPr id="33" name="Text 28"/>
          <p:cNvSpPr txBox="1"/>
          <p:nvPr/>
        </p:nvSpPr>
        <p:spPr>
          <a:xfrm>
            <a:off x="6420002" y="339059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智能满足过去无法满足的潜在需求，创造全新市场</a:t>
            </a:r>
            <a:endParaRPr lang="en-US" sz="1000" dirty="0"/>
          </a:p>
        </p:txBody>
      </p:sp>
      <p:sp>
        <p:nvSpPr>
          <p:cNvPr id="34" name="Text 29"/>
          <p:cNvSpPr txBox="1"/>
          <p:nvPr/>
        </p:nvSpPr>
        <p:spPr>
          <a:xfrm>
            <a:off x="6420002" y="3886200"/>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意图理解替代指令操作，交互效率倍增</a:t>
            </a:r>
            <a:endParaRPr lang="en-US" sz="1000" dirty="0"/>
          </a:p>
        </p:txBody>
      </p:sp>
      <p:sp>
        <p:nvSpPr>
          <p:cNvPr id="35" name="Shape 30"/>
          <p:cNvSpPr/>
          <p:nvPr/>
        </p:nvSpPr>
        <p:spPr>
          <a:xfrm>
            <a:off x="228600" y="4496105"/>
            <a:ext cx="11734495" cy="1505102"/>
          </a:xfrm>
          <a:prstGeom prst="roundRect">
            <a:avLst>
              <a:gd name="adj" fmla="val 2307"/>
            </a:avLst>
          </a:prstGeom>
          <a:solidFill>
            <a:srgbClr val="F9FAFB"/>
          </a:solidFill>
          <a:ln w="12700">
            <a:solidFill>
              <a:srgbClr val="E5E7EB"/>
            </a:solidFill>
            <a:prstDash val="solid"/>
          </a:ln>
        </p:spPr>
      </p:sp>
      <p:sp>
        <p:nvSpPr>
          <p:cNvPr id="36" name="Shape 31"/>
          <p:cNvSpPr/>
          <p:nvPr/>
        </p:nvSpPr>
        <p:spPr>
          <a:xfrm>
            <a:off x="390449" y="4657954"/>
            <a:ext cx="342900" cy="342900"/>
          </a:xfrm>
          <a:prstGeom prst="ellipse">
            <a:avLst/>
          </a:prstGeom>
          <a:solidFill>
            <a:srgbClr val="EBF0FF"/>
          </a:solidFill>
          <a:ln/>
        </p:spPr>
      </p:sp>
      <p:pic>
        <p:nvPicPr>
          <p:cNvPr id="37" name="Image 3" descr="preencoded.png">    </p:cNvPr>
          <p:cNvPicPr>
            <a:picLocks noChangeAspect="1"/>
          </p:cNvPicPr>
          <p:nvPr/>
        </p:nvPicPr>
        <p:blipFill>
          <a:blip r:embed="rId4"/>
          <a:srcRect l="-760" r="-760" t="0" b="0"/>
          <a:stretch/>
        </p:blipFill>
        <p:spPr>
          <a:xfrm>
            <a:off x="485546" y="4743907"/>
            <a:ext cx="152705" cy="171907"/>
          </a:xfrm>
          <a:prstGeom prst="rect">
            <a:avLst/>
          </a:prstGeom>
        </p:spPr>
      </p:pic>
      <p:sp>
        <p:nvSpPr>
          <p:cNvPr id="38" name="Text 32"/>
          <p:cNvSpPr txBox="1"/>
          <p:nvPr/>
        </p:nvSpPr>
        <p:spPr>
          <a:xfrm>
            <a:off x="809244" y="4724705"/>
            <a:ext cx="1414577"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First Mover优势</a:t>
            </a:r>
            <a:endParaRPr lang="en-US" sz="1300" dirty="0"/>
          </a:p>
        </p:txBody>
      </p:sp>
      <p:sp>
        <p:nvSpPr>
          <p:cNvPr id="39" name="Text 33"/>
          <p:cNvSpPr txBox="1"/>
          <p:nvPr/>
        </p:nvSpPr>
        <p:spPr>
          <a:xfrm>
            <a:off x="1483157" y="5171846"/>
            <a:ext cx="734263" cy="191110"/>
          </a:xfrm>
          <a:prstGeom prst="rect">
            <a:avLst/>
          </a:prstGeom>
          <a:noFill/>
          <a:ln/>
        </p:spPr>
        <p:txBody>
          <a:bodyPr wrap="square" lIns="0" tIns="0" rIns="0" bIns="0" rtlCol="0" anchor="ctr"/>
          <a:lstStyle/>
          <a:p>
            <a:pPr algn="ctr" indent="0" marL="0">
              <a:buNone/>
            </a:pPr>
            <a:r>
              <a:rPr lang="en-US" sz="1200" b="1" dirty="0">
                <a:solidFill>
                  <a:srgbClr val="2563EB"/>
                </a:solidFill>
                <a:latin typeface="Inter" pitchFamily="34" charset="0"/>
                <a:ea typeface="Inter" pitchFamily="34" charset="-122"/>
                <a:cs typeface="Inter" pitchFamily="34" charset="-120"/>
              </a:rPr>
              <a:t>智能飞轮</a:t>
            </a:r>
            <a:endParaRPr lang="en-US" sz="1200" dirty="0"/>
          </a:p>
        </p:txBody>
      </p:sp>
      <p:sp>
        <p:nvSpPr>
          <p:cNvPr id="40" name="Text 34"/>
          <p:cNvSpPr txBox="1"/>
          <p:nvPr/>
        </p:nvSpPr>
        <p:spPr>
          <a:xfrm>
            <a:off x="4355287" y="5171846"/>
            <a:ext cx="734263" cy="191110"/>
          </a:xfrm>
          <a:prstGeom prst="rect">
            <a:avLst/>
          </a:prstGeom>
          <a:noFill/>
          <a:ln/>
        </p:spPr>
        <p:txBody>
          <a:bodyPr wrap="square" lIns="0" tIns="0" rIns="0" bIns="0" rtlCol="0" anchor="ctr"/>
          <a:lstStyle/>
          <a:p>
            <a:pPr algn="ctr" indent="0" marL="0">
              <a:buNone/>
            </a:pPr>
            <a:r>
              <a:rPr lang="en-US" sz="1200" b="1" dirty="0">
                <a:solidFill>
                  <a:srgbClr val="2563EB"/>
                </a:solidFill>
                <a:latin typeface="Inter" pitchFamily="34" charset="0"/>
                <a:ea typeface="Inter" pitchFamily="34" charset="-122"/>
                <a:cs typeface="Inter" pitchFamily="34" charset="-120"/>
              </a:rPr>
              <a:t>数据飞轮</a:t>
            </a:r>
            <a:endParaRPr lang="en-US" sz="1200" dirty="0"/>
          </a:p>
        </p:txBody>
      </p:sp>
      <p:sp>
        <p:nvSpPr>
          <p:cNvPr id="41" name="Text 35"/>
          <p:cNvSpPr txBox="1"/>
          <p:nvPr/>
        </p:nvSpPr>
        <p:spPr>
          <a:xfrm>
            <a:off x="7226503" y="5171846"/>
            <a:ext cx="734263" cy="191110"/>
          </a:xfrm>
          <a:prstGeom prst="rect">
            <a:avLst/>
          </a:prstGeom>
          <a:noFill/>
          <a:ln/>
        </p:spPr>
        <p:txBody>
          <a:bodyPr wrap="square" lIns="0" tIns="0" rIns="0" bIns="0" rtlCol="0" anchor="ctr"/>
          <a:lstStyle/>
          <a:p>
            <a:pPr algn="ctr" indent="0" marL="0">
              <a:buNone/>
            </a:pPr>
            <a:r>
              <a:rPr lang="en-US" sz="1200" b="1" dirty="0">
                <a:solidFill>
                  <a:srgbClr val="2563EB"/>
                </a:solidFill>
                <a:latin typeface="Inter" pitchFamily="34" charset="0"/>
                <a:ea typeface="Inter" pitchFamily="34" charset="-122"/>
                <a:cs typeface="Inter" pitchFamily="34" charset="-120"/>
              </a:rPr>
              <a:t>用户心智</a:t>
            </a:r>
            <a:endParaRPr lang="en-US" sz="1200" dirty="0"/>
          </a:p>
        </p:txBody>
      </p:sp>
      <p:sp>
        <p:nvSpPr>
          <p:cNvPr id="42" name="Text 36"/>
          <p:cNvSpPr txBox="1"/>
          <p:nvPr/>
        </p:nvSpPr>
        <p:spPr>
          <a:xfrm>
            <a:off x="10098634" y="5171846"/>
            <a:ext cx="734263" cy="191110"/>
          </a:xfrm>
          <a:prstGeom prst="rect">
            <a:avLst/>
          </a:prstGeom>
          <a:noFill/>
          <a:ln/>
        </p:spPr>
        <p:txBody>
          <a:bodyPr wrap="square" lIns="0" tIns="0" rIns="0" bIns="0" rtlCol="0" anchor="ctr"/>
          <a:lstStyle/>
          <a:p>
            <a:pPr algn="ctr" indent="0" marL="0">
              <a:buNone/>
            </a:pPr>
            <a:r>
              <a:rPr lang="en-US" sz="1200" b="1" dirty="0">
                <a:solidFill>
                  <a:srgbClr val="2563EB"/>
                </a:solidFill>
                <a:latin typeface="Inter" pitchFamily="34" charset="0"/>
                <a:ea typeface="Inter" pitchFamily="34" charset="-122"/>
                <a:cs typeface="Inter" pitchFamily="34" charset="-120"/>
              </a:rPr>
              <a:t>生态整合</a:t>
            </a:r>
            <a:endParaRPr lang="en-US" sz="1200" dirty="0"/>
          </a:p>
        </p:txBody>
      </p:sp>
      <p:sp>
        <p:nvSpPr>
          <p:cNvPr id="43" name="Text 37"/>
          <p:cNvSpPr txBox="1"/>
          <p:nvPr/>
        </p:nvSpPr>
        <p:spPr>
          <a:xfrm>
            <a:off x="521208" y="5391302"/>
            <a:ext cx="2634386" cy="352958"/>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不断优化的智能体验形成用户粘性与技术壁垒</a:t>
            </a:r>
            <a:endParaRPr lang="en-US" sz="1000" dirty="0"/>
          </a:p>
        </p:txBody>
      </p:sp>
      <p:sp>
        <p:nvSpPr>
          <p:cNvPr id="44" name="Text 38"/>
          <p:cNvSpPr txBox="1"/>
          <p:nvPr/>
        </p:nvSpPr>
        <p:spPr>
          <a:xfrm>
            <a:off x="3393338" y="5391302"/>
            <a:ext cx="263438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先行者获取更多数据，形成模型优化正反馈</a:t>
            </a:r>
            <a:endParaRPr lang="en-US" sz="1000" dirty="0"/>
          </a:p>
        </p:txBody>
      </p:sp>
      <p:sp>
        <p:nvSpPr>
          <p:cNvPr id="45" name="Text 39"/>
          <p:cNvSpPr txBox="1"/>
          <p:nvPr/>
        </p:nvSpPr>
        <p:spPr>
          <a:xfrm>
            <a:off x="6265469" y="5391302"/>
            <a:ext cx="263438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先入场企业获得品类定义权与用户心智占位</a:t>
            </a:r>
            <a:endParaRPr lang="en-US" sz="1000" dirty="0"/>
          </a:p>
        </p:txBody>
      </p:sp>
      <p:sp>
        <p:nvSpPr>
          <p:cNvPr id="46" name="Text 40"/>
          <p:cNvSpPr txBox="1"/>
          <p:nvPr/>
        </p:nvSpPr>
        <p:spPr>
          <a:xfrm>
            <a:off x="9203436" y="5391302"/>
            <a:ext cx="25008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与跟随者形成本质差距，建立生态护城河</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3371" r="3371" t="0" b="0"/>
          <a:stretch/>
        </p:blipFill>
        <p:spPr>
          <a:xfrm>
            <a:off x="0" y="0"/>
            <a:ext cx="12191695" cy="7353605"/>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304495" y="38130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流量入口重构</a:t>
            </a:r>
            <a:endParaRPr lang="en-US" sz="1200" dirty="0"/>
          </a:p>
        </p:txBody>
      </p:sp>
      <p:sp>
        <p:nvSpPr>
          <p:cNvPr id="5" name="Text 2"/>
          <p:cNvSpPr txBox="1"/>
          <p:nvPr/>
        </p:nvSpPr>
        <p:spPr>
          <a:xfrm>
            <a:off x="304495" y="629107"/>
            <a:ext cx="30723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流量入口再重构和聚拢</a:t>
            </a:r>
            <a:endParaRPr lang="en-US" sz="2200" dirty="0"/>
          </a:p>
        </p:txBody>
      </p:sp>
      <p:sp>
        <p:nvSpPr>
          <p:cNvPr id="6" name="Text 3"/>
          <p:cNvSpPr txBox="1"/>
          <p:nvPr/>
        </p:nvSpPr>
        <p:spPr>
          <a:xfrm>
            <a:off x="304495" y="1028700"/>
            <a:ext cx="38578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以OpenAI为案例，探索智能体如何成为新一代流量入口</a:t>
            </a:r>
            <a:endParaRPr lang="en-US" sz="1200" dirty="0"/>
          </a:p>
        </p:txBody>
      </p:sp>
      <p:sp>
        <p:nvSpPr>
          <p:cNvPr id="7" name="Text 4"/>
          <p:cNvSpPr txBox="1"/>
          <p:nvPr/>
        </p:nvSpPr>
        <p:spPr>
          <a:xfrm>
            <a:off x="9718243" y="714146"/>
            <a:ext cx="2272284" cy="162763"/>
          </a:xfrm>
          <a:prstGeom prst="rect">
            <a:avLst/>
          </a:prstGeom>
          <a:noFill/>
          <a:ln/>
        </p:spPr>
        <p:txBody>
          <a:bodyPr wrap="square" lIns="0" tIns="0" rIns="0" bIns="0" rtlCol="0" anchor="ctr"/>
          <a:lstStyle/>
          <a:p>
            <a:pPr algn="r" indent="0" marL="0">
              <a:buNone/>
            </a:pPr>
            <a:r>
              <a:rPr lang="en-US" sz="1000" dirty="0">
                <a:solidFill>
                  <a:srgbClr val="2563EB"/>
                </a:solidFill>
                <a:latin typeface="Inter" pitchFamily="34" charset="0"/>
                <a:ea typeface="Inter" pitchFamily="34" charset="-122"/>
                <a:cs typeface="Inter" pitchFamily="34" charset="-120"/>
              </a:rPr>
              <a:t>第二部分 第四次智能革命的重构机遇</a:t>
            </a:r>
            <a:endParaRPr lang="en-US" sz="1000" dirty="0"/>
          </a:p>
        </p:txBody>
      </p:sp>
      <p:sp>
        <p:nvSpPr>
          <p:cNvPr id="8" name="Text 5"/>
          <p:cNvSpPr txBox="1"/>
          <p:nvPr/>
        </p:nvSpPr>
        <p:spPr>
          <a:xfrm>
            <a:off x="304495" y="1485900"/>
            <a:ext cx="3210458"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OpenAI vs. Google：流量增长对比</a:t>
            </a:r>
            <a:endParaRPr lang="en-US" sz="1500" dirty="0"/>
          </a:p>
        </p:txBody>
      </p:sp>
      <p:sp>
        <p:nvSpPr>
          <p:cNvPr id="9" name="Text 6"/>
          <p:cNvSpPr txBox="1"/>
          <p:nvPr/>
        </p:nvSpPr>
        <p:spPr>
          <a:xfrm>
            <a:off x="6210605" y="1485900"/>
            <a:ext cx="3972154"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OpenAI多场景功能演进 -- 从聊天机器人起步</a:t>
            </a:r>
            <a:endParaRPr lang="en-US" sz="1500" dirty="0"/>
          </a:p>
        </p:txBody>
      </p:sp>
      <p:sp>
        <p:nvSpPr>
          <p:cNvPr id="10" name="Shape 7"/>
          <p:cNvSpPr/>
          <p:nvPr/>
        </p:nvSpPr>
        <p:spPr>
          <a:xfrm>
            <a:off x="304495" y="1848002"/>
            <a:ext cx="5676595" cy="5009998"/>
          </a:xfrm>
          <a:prstGeom prst="roundRect">
            <a:avLst>
              <a:gd name="adj" fmla="val 278"/>
            </a:avLst>
          </a:prstGeom>
          <a:solidFill>
            <a:srgbClr val="FFFFFF"/>
          </a:solidFill>
          <a:ln/>
          <a:effectLst>
            <a:outerShdw sx="100000" sy="100000" kx="0" ky="0" algn="bl" rotWithShape="0" blurRad="38100" dist="25400" dir="5400000">
              <a:srgbClr val="000000">
                <a:alpha val="5000"/>
              </a:srgbClr>
            </a:outerShdw>
          </a:effectLst>
        </p:spPr>
      </p:sp>
      <p:pic>
        <p:nvPicPr>
          <p:cNvPr id="11" name="Image 1" descr="https://page.gensparksite.com/v1/base64_upload/7725a5bbc62e0e165d76563de3c4d415">    </p:cNvPr>
          <p:cNvPicPr>
            <a:picLocks noChangeAspect="1"/>
          </p:cNvPicPr>
          <p:nvPr/>
        </p:nvPicPr>
        <p:blipFill>
          <a:blip r:embed="rId2"/>
          <a:srcRect l="13" r="13" t="0" b="0"/>
          <a:stretch/>
        </p:blipFill>
        <p:spPr>
          <a:xfrm>
            <a:off x="457200" y="2000707"/>
            <a:ext cx="5372100" cy="3295498"/>
          </a:xfrm>
          <a:prstGeom prst="rect">
            <a:avLst/>
          </a:prstGeom>
        </p:spPr>
      </p:pic>
      <p:sp>
        <p:nvSpPr>
          <p:cNvPr id="12" name="Shape 8"/>
          <p:cNvSpPr/>
          <p:nvPr/>
        </p:nvSpPr>
        <p:spPr>
          <a:xfrm>
            <a:off x="457200" y="5447081"/>
            <a:ext cx="5372100" cy="1257300"/>
          </a:xfrm>
          <a:prstGeom prst="roundRect">
            <a:avLst>
              <a:gd name="adj" fmla="val 4408"/>
            </a:avLst>
          </a:prstGeom>
          <a:solidFill>
            <a:srgbClr val="EFF6FF"/>
          </a:solidFill>
          <a:ln/>
        </p:spPr>
      </p:sp>
      <p:sp>
        <p:nvSpPr>
          <p:cNvPr id="13" name="Text 9"/>
          <p:cNvSpPr txBox="1"/>
          <p:nvPr/>
        </p:nvSpPr>
        <p:spPr>
          <a:xfrm>
            <a:off x="571500" y="5571439"/>
            <a:ext cx="767182"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关键洞察：</a:t>
            </a:r>
            <a:endParaRPr lang="en-US" sz="1000" dirty="0"/>
          </a:p>
        </p:txBody>
      </p:sp>
      <p:sp>
        <p:nvSpPr>
          <p:cNvPr id="14" name="Text 10"/>
          <p:cNvSpPr txBox="1"/>
          <p:nvPr/>
        </p:nvSpPr>
        <p:spPr>
          <a:xfrm>
            <a:off x="761695" y="5837530"/>
            <a:ext cx="3148279"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OpenAI在发布后4年内达到了Google 13年的搜索量</a:t>
            </a:r>
            <a:endParaRPr lang="en-US" sz="1000" dirty="0"/>
          </a:p>
        </p:txBody>
      </p:sp>
      <p:sp>
        <p:nvSpPr>
          <p:cNvPr id="15" name="Text 11"/>
          <p:cNvSpPr txBox="1"/>
          <p:nvPr/>
        </p:nvSpPr>
        <p:spPr>
          <a:xfrm>
            <a:off x="761695" y="6028639"/>
            <a:ext cx="2462479"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ChatGPT上线18个月内月活用户超过1亿</a:t>
            </a:r>
            <a:endParaRPr lang="en-US" sz="1000" dirty="0"/>
          </a:p>
        </p:txBody>
      </p:sp>
      <p:sp>
        <p:nvSpPr>
          <p:cNvPr id="16" name="Text 12"/>
          <p:cNvSpPr txBox="1"/>
          <p:nvPr/>
        </p:nvSpPr>
        <p:spPr>
          <a:xfrm>
            <a:off x="761695" y="6218834"/>
            <a:ext cx="2233879"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知识问答正从搜索引擎向智能体迁移</a:t>
            </a:r>
            <a:endParaRPr lang="en-US" sz="1000" dirty="0"/>
          </a:p>
        </p:txBody>
      </p:sp>
      <p:sp>
        <p:nvSpPr>
          <p:cNvPr id="17" name="Text 13"/>
          <p:cNvSpPr txBox="1"/>
          <p:nvPr/>
        </p:nvSpPr>
        <p:spPr>
          <a:xfrm>
            <a:off x="761695" y="6409030"/>
            <a:ext cx="2233879"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用户习惯从关键词搜索转向意图表达</a:t>
            </a:r>
            <a:endParaRPr lang="en-US" sz="1000" dirty="0"/>
          </a:p>
        </p:txBody>
      </p:sp>
      <p:sp>
        <p:nvSpPr>
          <p:cNvPr id="18" name="Shape 14"/>
          <p:cNvSpPr/>
          <p:nvPr/>
        </p:nvSpPr>
        <p:spPr>
          <a:xfrm>
            <a:off x="6210605" y="1848002"/>
            <a:ext cx="5676595" cy="857707"/>
          </a:xfrm>
          <a:prstGeom prst="roundRect">
            <a:avLst>
              <a:gd name="adj" fmla="val 9476"/>
            </a:avLst>
          </a:prstGeom>
          <a:solidFill>
            <a:srgbClr val="FFFFFF"/>
          </a:solidFill>
          <a:ln w="12700">
            <a:solidFill>
              <a:srgbClr val="E5E7EB"/>
            </a:solidFill>
            <a:prstDash val="solid"/>
          </a:ln>
        </p:spPr>
      </p:sp>
      <p:sp>
        <p:nvSpPr>
          <p:cNvPr id="19" name="Shape 15"/>
          <p:cNvSpPr/>
          <p:nvPr/>
        </p:nvSpPr>
        <p:spPr>
          <a:xfrm>
            <a:off x="6210605" y="2819095"/>
            <a:ext cx="5676595" cy="857707"/>
          </a:xfrm>
          <a:prstGeom prst="roundRect">
            <a:avLst>
              <a:gd name="adj" fmla="val 9476"/>
            </a:avLst>
          </a:prstGeom>
          <a:solidFill>
            <a:srgbClr val="FFFFFF"/>
          </a:solidFill>
          <a:ln w="12700">
            <a:solidFill>
              <a:srgbClr val="E5E7EB"/>
            </a:solidFill>
            <a:prstDash val="solid"/>
          </a:ln>
        </p:spPr>
      </p:sp>
      <p:sp>
        <p:nvSpPr>
          <p:cNvPr id="20" name="Shape 16"/>
          <p:cNvSpPr/>
          <p:nvPr/>
        </p:nvSpPr>
        <p:spPr>
          <a:xfrm>
            <a:off x="6210605" y="3791102"/>
            <a:ext cx="5676595" cy="857707"/>
          </a:xfrm>
          <a:prstGeom prst="roundRect">
            <a:avLst>
              <a:gd name="adj" fmla="val 9476"/>
            </a:avLst>
          </a:prstGeom>
          <a:solidFill>
            <a:srgbClr val="FFFFFF"/>
          </a:solidFill>
          <a:ln w="12700">
            <a:solidFill>
              <a:srgbClr val="E5E7EB"/>
            </a:solidFill>
            <a:prstDash val="solid"/>
          </a:ln>
        </p:spPr>
      </p:sp>
      <p:sp>
        <p:nvSpPr>
          <p:cNvPr id="21" name="Shape 17"/>
          <p:cNvSpPr/>
          <p:nvPr/>
        </p:nvSpPr>
        <p:spPr>
          <a:xfrm>
            <a:off x="6334049" y="1971446"/>
            <a:ext cx="342900" cy="342900"/>
          </a:xfrm>
          <a:prstGeom prst="ellipse">
            <a:avLst/>
          </a:prstGeom>
          <a:solidFill>
            <a:srgbClr val="EBF0FF"/>
          </a:solidFill>
          <a:ln/>
        </p:spPr>
      </p:sp>
      <p:pic>
        <p:nvPicPr>
          <p:cNvPr id="22" name="Image 2" descr="preencoded.png">    </p:cNvPr>
          <p:cNvPicPr>
            <a:picLocks noChangeAspect="1"/>
          </p:cNvPicPr>
          <p:nvPr/>
        </p:nvPicPr>
        <p:blipFill>
          <a:blip r:embed="rId3"/>
          <a:srcRect l="0" r="0" t="-180" b="-180"/>
          <a:stretch/>
        </p:blipFill>
        <p:spPr>
          <a:xfrm>
            <a:off x="6409944" y="2066544"/>
            <a:ext cx="190195" cy="152705"/>
          </a:xfrm>
          <a:prstGeom prst="rect">
            <a:avLst/>
          </a:prstGeom>
        </p:spPr>
      </p:pic>
      <p:sp>
        <p:nvSpPr>
          <p:cNvPr id="23" name="Shape 18"/>
          <p:cNvSpPr/>
          <p:nvPr/>
        </p:nvSpPr>
        <p:spPr>
          <a:xfrm>
            <a:off x="6210605" y="5734202"/>
            <a:ext cx="5676595" cy="857707"/>
          </a:xfrm>
          <a:prstGeom prst="roundRect">
            <a:avLst>
              <a:gd name="adj" fmla="val 9476"/>
            </a:avLst>
          </a:prstGeom>
          <a:solidFill>
            <a:srgbClr val="FFFFFF"/>
          </a:solidFill>
          <a:ln w="12700">
            <a:solidFill>
              <a:srgbClr val="E5E7EB"/>
            </a:solidFill>
            <a:prstDash val="solid"/>
          </a:ln>
        </p:spPr>
      </p:sp>
      <p:sp>
        <p:nvSpPr>
          <p:cNvPr id="24" name="Shape 19"/>
          <p:cNvSpPr/>
          <p:nvPr/>
        </p:nvSpPr>
        <p:spPr>
          <a:xfrm>
            <a:off x="6334049" y="2943454"/>
            <a:ext cx="342900" cy="342900"/>
          </a:xfrm>
          <a:prstGeom prst="ellipse">
            <a:avLst/>
          </a:prstGeom>
          <a:solidFill>
            <a:srgbClr val="EBF0FF"/>
          </a:solidFill>
          <a:ln/>
        </p:spPr>
      </p:sp>
      <p:sp>
        <p:nvSpPr>
          <p:cNvPr id="25" name="Shape 20"/>
          <p:cNvSpPr/>
          <p:nvPr/>
        </p:nvSpPr>
        <p:spPr>
          <a:xfrm>
            <a:off x="6334049" y="5857646"/>
            <a:ext cx="342900" cy="342900"/>
          </a:xfrm>
          <a:prstGeom prst="ellipse">
            <a:avLst/>
          </a:prstGeom>
          <a:solidFill>
            <a:srgbClr val="EBF0FF"/>
          </a:solidFill>
          <a:ln/>
        </p:spPr>
      </p:sp>
      <p:sp>
        <p:nvSpPr>
          <p:cNvPr id="26" name="Text 21"/>
          <p:cNvSpPr txBox="1"/>
          <p:nvPr/>
        </p:nvSpPr>
        <p:spPr>
          <a:xfrm>
            <a:off x="6752844" y="2048256"/>
            <a:ext cx="16578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扩展编程能力：Codex</a:t>
            </a:r>
            <a:endParaRPr lang="en-US" sz="1200" dirty="0"/>
          </a:p>
        </p:txBody>
      </p:sp>
      <p:sp>
        <p:nvSpPr>
          <p:cNvPr id="27" name="Text 22"/>
          <p:cNvSpPr txBox="1"/>
          <p:nvPr/>
        </p:nvSpPr>
        <p:spPr>
          <a:xfrm>
            <a:off x="6752844" y="3019349"/>
            <a:ext cx="1476756"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推出"Agent Mode"</a:t>
            </a:r>
            <a:endParaRPr lang="en-US" sz="1200" dirty="0"/>
          </a:p>
        </p:txBody>
      </p:sp>
      <p:sp>
        <p:nvSpPr>
          <p:cNvPr id="28" name="Text 23"/>
          <p:cNvSpPr txBox="1"/>
          <p:nvPr/>
        </p:nvSpPr>
        <p:spPr>
          <a:xfrm>
            <a:off x="6334049" y="2400300"/>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引入专业编程助手，捕获开发者群体，形成技术壁垒</a:t>
            </a:r>
            <a:endParaRPr lang="en-US" sz="1000" dirty="0"/>
          </a:p>
        </p:txBody>
      </p:sp>
      <p:pic>
        <p:nvPicPr>
          <p:cNvPr id="29" name="Image 3" descr="preencoded.png">    </p:cNvPr>
          <p:cNvPicPr>
            <a:picLocks noChangeAspect="1"/>
          </p:cNvPicPr>
          <p:nvPr/>
        </p:nvPicPr>
        <p:blipFill>
          <a:blip r:embed="rId4"/>
          <a:srcRect l="0" r="0" t="-180" b="-180"/>
          <a:stretch/>
        </p:blipFill>
        <p:spPr>
          <a:xfrm>
            <a:off x="6409944" y="3038551"/>
            <a:ext cx="190195" cy="152705"/>
          </a:xfrm>
          <a:prstGeom prst="rect">
            <a:avLst/>
          </a:prstGeom>
        </p:spPr>
      </p:pic>
      <p:sp>
        <p:nvSpPr>
          <p:cNvPr id="30" name="Shape 24"/>
          <p:cNvSpPr/>
          <p:nvPr/>
        </p:nvSpPr>
        <p:spPr>
          <a:xfrm>
            <a:off x="6334049" y="3914546"/>
            <a:ext cx="342900" cy="342900"/>
          </a:xfrm>
          <a:prstGeom prst="ellipse">
            <a:avLst/>
          </a:prstGeom>
          <a:solidFill>
            <a:srgbClr val="EBF0FF"/>
          </a:solidFill>
          <a:ln/>
        </p:spPr>
      </p:sp>
      <p:sp>
        <p:nvSpPr>
          <p:cNvPr id="31" name="Text 25"/>
          <p:cNvSpPr txBox="1"/>
          <p:nvPr/>
        </p:nvSpPr>
        <p:spPr>
          <a:xfrm>
            <a:off x="6752844" y="4962449"/>
            <a:ext cx="11146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OpenAI Pulse</a:t>
            </a:r>
            <a:endParaRPr lang="en-US" sz="1200" dirty="0"/>
          </a:p>
        </p:txBody>
      </p:sp>
      <p:sp>
        <p:nvSpPr>
          <p:cNvPr id="32" name="Text 26"/>
          <p:cNvSpPr txBox="1"/>
          <p:nvPr/>
        </p:nvSpPr>
        <p:spPr>
          <a:xfrm>
            <a:off x="6334049" y="3372307"/>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从对话助手升级为代理模式，执行复杂任务，建立主动性智能体形象</a:t>
            </a:r>
            <a:endParaRPr lang="en-US" sz="1000" dirty="0"/>
          </a:p>
        </p:txBody>
      </p:sp>
      <p:pic>
        <p:nvPicPr>
          <p:cNvPr id="33" name="Image 4" descr="preencoded.png">    </p:cNvPr>
          <p:cNvPicPr>
            <a:picLocks noChangeAspect="1"/>
          </p:cNvPicPr>
          <p:nvPr/>
        </p:nvPicPr>
        <p:blipFill>
          <a:blip r:embed="rId5"/>
          <a:srcRect l="-33" r="-33" t="0" b="0"/>
          <a:stretch/>
        </p:blipFill>
        <p:spPr>
          <a:xfrm>
            <a:off x="6420002" y="4009644"/>
            <a:ext cx="171907" cy="152705"/>
          </a:xfrm>
          <a:prstGeom prst="rect">
            <a:avLst/>
          </a:prstGeom>
        </p:spPr>
      </p:pic>
      <p:sp>
        <p:nvSpPr>
          <p:cNvPr id="34" name="Shape 27"/>
          <p:cNvSpPr/>
          <p:nvPr/>
        </p:nvSpPr>
        <p:spPr>
          <a:xfrm>
            <a:off x="6210605" y="4762195"/>
            <a:ext cx="5676595" cy="857707"/>
          </a:xfrm>
          <a:prstGeom prst="roundRect">
            <a:avLst>
              <a:gd name="adj" fmla="val 9476"/>
            </a:avLst>
          </a:prstGeom>
          <a:solidFill>
            <a:srgbClr val="FFFFFF"/>
          </a:solidFill>
          <a:ln w="12700">
            <a:solidFill>
              <a:srgbClr val="E5E7EB"/>
            </a:solidFill>
            <a:prstDash val="solid"/>
          </a:ln>
        </p:spPr>
      </p:sp>
      <p:sp>
        <p:nvSpPr>
          <p:cNvPr id="35" name="Shape 28"/>
          <p:cNvSpPr/>
          <p:nvPr/>
        </p:nvSpPr>
        <p:spPr>
          <a:xfrm>
            <a:off x="6334049" y="4886554"/>
            <a:ext cx="342900" cy="342900"/>
          </a:xfrm>
          <a:prstGeom prst="ellipse">
            <a:avLst/>
          </a:prstGeom>
          <a:solidFill>
            <a:srgbClr val="EBF0FF"/>
          </a:solidFill>
          <a:ln/>
        </p:spPr>
      </p:sp>
      <p:sp>
        <p:nvSpPr>
          <p:cNvPr id="36" name="Text 29"/>
          <p:cNvSpPr txBox="1"/>
          <p:nvPr/>
        </p:nvSpPr>
        <p:spPr>
          <a:xfrm>
            <a:off x="6752844" y="3991356"/>
            <a:ext cx="127650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OpenAI电商功能</a:t>
            </a:r>
            <a:endParaRPr lang="en-US" sz="1200" dirty="0"/>
          </a:p>
        </p:txBody>
      </p:sp>
      <p:sp>
        <p:nvSpPr>
          <p:cNvPr id="37" name="Text 30"/>
          <p:cNvSpPr txBox="1"/>
          <p:nvPr/>
        </p:nvSpPr>
        <p:spPr>
          <a:xfrm>
            <a:off x="6334049" y="4343400"/>
            <a:ext cx="35679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将流量变现，从信息提供者转变为交易入口，实现商业闭环</a:t>
            </a:r>
            <a:endParaRPr lang="en-US" sz="1000" dirty="0"/>
          </a:p>
        </p:txBody>
      </p:sp>
      <p:pic>
        <p:nvPicPr>
          <p:cNvPr id="38" name="Image 5" descr="preencoded.png">    </p:cNvPr>
          <p:cNvPicPr>
            <a:picLocks noChangeAspect="1"/>
          </p:cNvPicPr>
          <p:nvPr/>
        </p:nvPicPr>
        <p:blipFill>
          <a:blip r:embed="rId6"/>
          <a:srcRect l="0" r="0" t="0" b="0"/>
          <a:stretch/>
        </p:blipFill>
        <p:spPr>
          <a:xfrm>
            <a:off x="6429146" y="4981651"/>
            <a:ext cx="152705" cy="152705"/>
          </a:xfrm>
          <a:prstGeom prst="rect">
            <a:avLst/>
          </a:prstGeom>
        </p:spPr>
      </p:pic>
      <p:sp>
        <p:nvSpPr>
          <p:cNvPr id="39" name="Text 31"/>
          <p:cNvSpPr txBox="1"/>
          <p:nvPr/>
        </p:nvSpPr>
        <p:spPr>
          <a:xfrm>
            <a:off x="6334049" y="5315407"/>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引入实时数据和趋势分析能力，覆盖更多信息获取场景</a:t>
            </a:r>
            <a:endParaRPr lang="en-US" sz="1000" dirty="0"/>
          </a:p>
        </p:txBody>
      </p:sp>
      <p:pic>
        <p:nvPicPr>
          <p:cNvPr id="40" name="Image 6" descr="preencoded.png">    </p:cNvPr>
          <p:cNvPicPr>
            <a:picLocks noChangeAspect="1"/>
          </p:cNvPicPr>
          <p:nvPr/>
        </p:nvPicPr>
        <p:blipFill>
          <a:blip r:embed="rId7"/>
          <a:srcRect l="0" r="0" t="0" b="0"/>
          <a:stretch/>
        </p:blipFill>
        <p:spPr>
          <a:xfrm>
            <a:off x="6429146" y="5952744"/>
            <a:ext cx="152705" cy="152705"/>
          </a:xfrm>
          <a:prstGeom prst="rect">
            <a:avLst/>
          </a:prstGeom>
        </p:spPr>
      </p:pic>
      <p:sp>
        <p:nvSpPr>
          <p:cNvPr id="41" name="Text 32"/>
          <p:cNvSpPr txBox="1"/>
          <p:nvPr/>
        </p:nvSpPr>
        <p:spPr>
          <a:xfrm>
            <a:off x="6752844" y="5934456"/>
            <a:ext cx="114300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OpenAI Sora2</a:t>
            </a:r>
            <a:endParaRPr lang="en-US" sz="1200" dirty="0"/>
          </a:p>
        </p:txBody>
      </p:sp>
      <p:sp>
        <p:nvSpPr>
          <p:cNvPr id="42" name="Text 33"/>
          <p:cNvSpPr txBox="1"/>
          <p:nvPr/>
        </p:nvSpPr>
        <p:spPr>
          <a:xfrm>
            <a:off x="6334049" y="6286500"/>
            <a:ext cx="38816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进入AI生成式短视频2C市场，为创作者提供高质量视频生成能力</a:t>
            </a:r>
            <a:endParaRPr lang="en-US"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483" r="1483" t="0" b="0"/>
          <a:stretch/>
        </p:blipFill>
        <p:spPr>
          <a:xfrm>
            <a:off x="0" y="0"/>
            <a:ext cx="12191695" cy="7067398"/>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304495" y="38130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流量聚拢分析</a:t>
            </a:r>
            <a:endParaRPr lang="en-US" sz="1200" dirty="0"/>
          </a:p>
        </p:txBody>
      </p:sp>
      <p:sp>
        <p:nvSpPr>
          <p:cNvPr id="5" name="Text 2"/>
          <p:cNvSpPr txBox="1"/>
          <p:nvPr/>
        </p:nvSpPr>
        <p:spPr>
          <a:xfrm>
            <a:off x="304495" y="629107"/>
            <a:ext cx="45006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智能体时代的流量聚拢趋势与机遇</a:t>
            </a:r>
            <a:endParaRPr lang="en-US" sz="2200" dirty="0"/>
          </a:p>
        </p:txBody>
      </p:sp>
      <p:sp>
        <p:nvSpPr>
          <p:cNvPr id="6" name="Text 3"/>
          <p:cNvSpPr txBox="1"/>
          <p:nvPr/>
        </p:nvSpPr>
        <p:spPr>
          <a:xfrm>
            <a:off x="304495" y="1028700"/>
            <a:ext cx="28575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AI代理技术如何重构流量入口与商业模式</a:t>
            </a:r>
            <a:endParaRPr lang="en-US" sz="1200" dirty="0"/>
          </a:p>
        </p:txBody>
      </p:sp>
      <p:sp>
        <p:nvSpPr>
          <p:cNvPr id="7" name="Text 4"/>
          <p:cNvSpPr txBox="1"/>
          <p:nvPr/>
        </p:nvSpPr>
        <p:spPr>
          <a:xfrm>
            <a:off x="9718243" y="714146"/>
            <a:ext cx="2272284" cy="162763"/>
          </a:xfrm>
          <a:prstGeom prst="rect">
            <a:avLst/>
          </a:prstGeom>
          <a:noFill/>
          <a:ln/>
        </p:spPr>
        <p:txBody>
          <a:bodyPr wrap="square" lIns="0" tIns="0" rIns="0" bIns="0" rtlCol="0" anchor="ctr"/>
          <a:lstStyle/>
          <a:p>
            <a:pPr algn="r" indent="0" marL="0">
              <a:buNone/>
            </a:pPr>
            <a:r>
              <a:rPr lang="en-US" sz="1000" dirty="0">
                <a:solidFill>
                  <a:srgbClr val="2563EB"/>
                </a:solidFill>
                <a:latin typeface="Inter" pitchFamily="34" charset="0"/>
                <a:ea typeface="Inter" pitchFamily="34" charset="-122"/>
                <a:cs typeface="Inter" pitchFamily="34" charset="-120"/>
              </a:rPr>
              <a:t>第二部分 第四次智能革命的重构机遇</a:t>
            </a:r>
            <a:endParaRPr lang="en-US" sz="1000" dirty="0"/>
          </a:p>
        </p:txBody>
      </p:sp>
      <p:sp>
        <p:nvSpPr>
          <p:cNvPr id="8" name="Shape 5"/>
          <p:cNvSpPr/>
          <p:nvPr/>
        </p:nvSpPr>
        <p:spPr>
          <a:xfrm>
            <a:off x="304495" y="1466698"/>
            <a:ext cx="5695798" cy="2152498"/>
          </a:xfrm>
          <a:prstGeom prst="roundRect">
            <a:avLst>
              <a:gd name="adj" fmla="val 1504"/>
            </a:avLst>
          </a:prstGeom>
          <a:solidFill>
            <a:srgbClr val="FFFFFF"/>
          </a:solidFill>
          <a:ln w="12700">
            <a:solidFill>
              <a:srgbClr val="E5E7EB"/>
            </a:solidFill>
            <a:prstDash val="solid"/>
          </a:ln>
        </p:spPr>
      </p:sp>
      <p:sp>
        <p:nvSpPr>
          <p:cNvPr id="9" name="Shape 6"/>
          <p:cNvSpPr/>
          <p:nvPr/>
        </p:nvSpPr>
        <p:spPr>
          <a:xfrm>
            <a:off x="6191402" y="1466698"/>
            <a:ext cx="5695798" cy="3409798"/>
          </a:xfrm>
          <a:prstGeom prst="roundRect">
            <a:avLst>
              <a:gd name="adj" fmla="val 599"/>
            </a:avLst>
          </a:prstGeom>
          <a:solidFill>
            <a:srgbClr val="FFFFFF"/>
          </a:solidFill>
          <a:ln w="12700">
            <a:solidFill>
              <a:srgbClr val="E5E7EB"/>
            </a:solidFill>
            <a:prstDash val="solid"/>
          </a:ln>
        </p:spPr>
      </p:sp>
      <p:sp>
        <p:nvSpPr>
          <p:cNvPr id="10" name="Shape 7"/>
          <p:cNvSpPr/>
          <p:nvPr/>
        </p:nvSpPr>
        <p:spPr>
          <a:xfrm>
            <a:off x="466344" y="1628546"/>
            <a:ext cx="381305" cy="381305"/>
          </a:xfrm>
          <a:prstGeom prst="ellipse">
            <a:avLst/>
          </a:prstGeom>
          <a:solidFill>
            <a:srgbClr val="EBF0FF"/>
          </a:solidFill>
          <a:ln/>
        </p:spPr>
      </p:sp>
      <p:pic>
        <p:nvPicPr>
          <p:cNvPr id="11" name="Image 1" descr="preencoded.png">    </p:cNvPr>
          <p:cNvPicPr>
            <a:picLocks noChangeAspect="1"/>
          </p:cNvPicPr>
          <p:nvPr/>
        </p:nvPicPr>
        <p:blipFill>
          <a:blip r:embed="rId2"/>
          <a:srcRect l="-1773" r="-1773" t="0" b="0"/>
          <a:stretch/>
        </p:blipFill>
        <p:spPr>
          <a:xfrm>
            <a:off x="590702" y="1733702"/>
            <a:ext cx="133502" cy="171907"/>
          </a:xfrm>
          <a:prstGeom prst="rect">
            <a:avLst/>
          </a:prstGeom>
        </p:spPr>
      </p:pic>
      <p:sp>
        <p:nvSpPr>
          <p:cNvPr id="12" name="Shape 8"/>
          <p:cNvSpPr/>
          <p:nvPr/>
        </p:nvSpPr>
        <p:spPr>
          <a:xfrm>
            <a:off x="304495" y="3810305"/>
            <a:ext cx="5695798" cy="2152498"/>
          </a:xfrm>
          <a:prstGeom prst="roundRect">
            <a:avLst>
              <a:gd name="adj" fmla="val 1504"/>
            </a:avLst>
          </a:prstGeom>
          <a:solidFill>
            <a:srgbClr val="FFFFFF"/>
          </a:solidFill>
          <a:ln w="12700">
            <a:solidFill>
              <a:srgbClr val="E5E7EB"/>
            </a:solidFill>
            <a:prstDash val="solid"/>
          </a:ln>
        </p:spPr>
      </p:sp>
      <p:sp>
        <p:nvSpPr>
          <p:cNvPr id="13" name="Shape 9"/>
          <p:cNvSpPr/>
          <p:nvPr/>
        </p:nvSpPr>
        <p:spPr>
          <a:xfrm>
            <a:off x="466344" y="3972154"/>
            <a:ext cx="381305" cy="381305"/>
          </a:xfrm>
          <a:prstGeom prst="ellipse">
            <a:avLst/>
          </a:prstGeom>
          <a:solidFill>
            <a:srgbClr val="EBF0FF"/>
          </a:solidFill>
          <a:ln/>
        </p:spPr>
      </p:sp>
      <p:sp>
        <p:nvSpPr>
          <p:cNvPr id="14" name="Shape 10"/>
          <p:cNvSpPr/>
          <p:nvPr/>
        </p:nvSpPr>
        <p:spPr>
          <a:xfrm>
            <a:off x="6353251" y="1628546"/>
            <a:ext cx="381305" cy="381305"/>
          </a:xfrm>
          <a:prstGeom prst="ellipse">
            <a:avLst/>
          </a:prstGeom>
          <a:solidFill>
            <a:srgbClr val="EBF0FF"/>
          </a:solidFill>
          <a:ln/>
        </p:spPr>
      </p:sp>
      <p:sp>
        <p:nvSpPr>
          <p:cNvPr id="15" name="Text 11"/>
          <p:cNvSpPr txBox="1"/>
          <p:nvPr/>
        </p:nvSpPr>
        <p:spPr>
          <a:xfrm>
            <a:off x="961949" y="1705356"/>
            <a:ext cx="905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聚拢原因</a:t>
            </a:r>
            <a:endParaRPr lang="en-US" sz="1500" dirty="0"/>
          </a:p>
        </p:txBody>
      </p:sp>
      <p:sp>
        <p:nvSpPr>
          <p:cNvPr id="16" name="Text 12"/>
          <p:cNvSpPr txBox="1"/>
          <p:nvPr/>
        </p:nvSpPr>
        <p:spPr>
          <a:xfrm>
            <a:off x="961949" y="4048049"/>
            <a:ext cx="2115007"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Faceless模式公司机会</a:t>
            </a:r>
            <a:endParaRPr lang="en-US" sz="1500" dirty="0"/>
          </a:p>
        </p:txBody>
      </p:sp>
      <p:sp>
        <p:nvSpPr>
          <p:cNvPr id="17" name="Text 13"/>
          <p:cNvSpPr txBox="1"/>
          <p:nvPr/>
        </p:nvSpPr>
        <p:spPr>
          <a:xfrm>
            <a:off x="6848856" y="1705356"/>
            <a:ext cx="905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聚拢趋势</a:t>
            </a:r>
            <a:endParaRPr lang="en-US" sz="1500" dirty="0"/>
          </a:p>
        </p:txBody>
      </p:sp>
      <p:sp>
        <p:nvSpPr>
          <p:cNvPr id="18" name="Text 14"/>
          <p:cNvSpPr txBox="1"/>
          <p:nvPr/>
        </p:nvSpPr>
        <p:spPr>
          <a:xfrm>
            <a:off x="6848856" y="5305349"/>
            <a:ext cx="223845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高频智能入口的竞争优势</a:t>
            </a:r>
            <a:endParaRPr lang="en-US" sz="1500" dirty="0"/>
          </a:p>
        </p:txBody>
      </p:sp>
      <p:sp>
        <p:nvSpPr>
          <p:cNvPr id="19" name="Text 15"/>
          <p:cNvSpPr txBox="1"/>
          <p:nvPr/>
        </p:nvSpPr>
        <p:spPr>
          <a:xfrm>
            <a:off x="543154" y="2152498"/>
            <a:ext cx="2872130" cy="200254"/>
          </a:xfrm>
          <a:prstGeom prst="rect">
            <a:avLst/>
          </a:prstGeom>
          <a:noFill/>
          <a:ln/>
        </p:spPr>
        <p:txBody>
          <a:bodyPr wrap="square" lIns="0" tIns="0" rIns="0" bIns="0" rtlCol="0" anchor="ctr"/>
          <a:lstStyle/>
          <a:p>
            <a:pPr algn="l" indent="0" marL="0">
              <a:buNone/>
            </a:pPr>
            <a:r>
              <a:rPr lang="en-US" sz="1300" dirty="0">
                <a:solidFill>
                  <a:srgbClr val="333333"/>
                </a:solidFill>
                <a:latin typeface="Inter" pitchFamily="34" charset="0"/>
                <a:ea typeface="Inter" pitchFamily="34" charset="-122"/>
                <a:cs typeface="Inter" pitchFamily="34" charset="-120"/>
              </a:rPr>
              <a:t>智能体AI技术让一站式体验成为可能</a:t>
            </a:r>
            <a:endParaRPr lang="en-US" sz="1300" dirty="0"/>
          </a:p>
        </p:txBody>
      </p:sp>
      <p:sp>
        <p:nvSpPr>
          <p:cNvPr id="20" name="Text 16"/>
          <p:cNvSpPr txBox="1"/>
          <p:nvPr/>
        </p:nvSpPr>
        <p:spPr>
          <a:xfrm>
            <a:off x="543154" y="2467051"/>
            <a:ext cx="2767889"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超强的理解能力打破了多场景切换的体验壁垒</a:t>
            </a:r>
            <a:endParaRPr lang="en-US" sz="1000" dirty="0"/>
          </a:p>
        </p:txBody>
      </p:sp>
      <p:sp>
        <p:nvSpPr>
          <p:cNvPr id="21" name="Text 17"/>
          <p:cNvSpPr txBox="1"/>
          <p:nvPr/>
        </p:nvSpPr>
        <p:spPr>
          <a:xfrm>
            <a:off x="543154" y="2734056"/>
            <a:ext cx="2100377"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跨场景数据整合与上下文保持能力</a:t>
            </a:r>
            <a:endParaRPr lang="en-US" sz="1000" dirty="0"/>
          </a:p>
        </p:txBody>
      </p:sp>
      <p:sp>
        <p:nvSpPr>
          <p:cNvPr id="22" name="Text 18"/>
          <p:cNvSpPr txBox="1"/>
          <p:nvPr/>
        </p:nvSpPr>
        <p:spPr>
          <a:xfrm>
            <a:off x="543154" y="3000146"/>
            <a:ext cx="2367382"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智能体自主性显著降低了用户决策成本</a:t>
            </a:r>
            <a:endParaRPr lang="en-US" sz="1000" dirty="0"/>
          </a:p>
        </p:txBody>
      </p:sp>
      <p:sp>
        <p:nvSpPr>
          <p:cNvPr id="23" name="Text 19"/>
          <p:cNvSpPr txBox="1"/>
          <p:nvPr/>
        </p:nvSpPr>
        <p:spPr>
          <a:xfrm>
            <a:off x="543154" y="3267151"/>
            <a:ext cx="2367382" cy="191110"/>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多模态能力整合了碎片化的功能与服务</a:t>
            </a:r>
            <a:endParaRPr lang="en-US" sz="1000" dirty="0"/>
          </a:p>
        </p:txBody>
      </p:sp>
      <p:pic>
        <p:nvPicPr>
          <p:cNvPr id="24" name="Image 2" descr="preencoded.png">    </p:cNvPr>
          <p:cNvPicPr>
            <a:picLocks noChangeAspect="1"/>
          </p:cNvPicPr>
          <p:nvPr/>
        </p:nvPicPr>
        <p:blipFill>
          <a:blip r:embed="rId3"/>
          <a:srcRect l="-1773" r="-1773" t="0" b="0"/>
          <a:stretch/>
        </p:blipFill>
        <p:spPr>
          <a:xfrm>
            <a:off x="590702" y="4076395"/>
            <a:ext cx="133502" cy="171907"/>
          </a:xfrm>
          <a:prstGeom prst="rect">
            <a:avLst/>
          </a:prstGeom>
        </p:spPr>
      </p:pic>
      <p:sp>
        <p:nvSpPr>
          <p:cNvPr id="25" name="Text 20"/>
          <p:cNvSpPr txBox="1"/>
          <p:nvPr/>
        </p:nvSpPr>
        <p:spPr>
          <a:xfrm>
            <a:off x="543154" y="4476902"/>
            <a:ext cx="34820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更多公司将以faceless模式为智能流量入口提供能力/数据</a:t>
            </a:r>
            <a:endParaRPr lang="en-US" sz="1000" dirty="0"/>
          </a:p>
        </p:txBody>
      </p:sp>
      <p:sp>
        <p:nvSpPr>
          <p:cNvPr id="26" name="Shape 21"/>
          <p:cNvSpPr/>
          <p:nvPr/>
        </p:nvSpPr>
        <p:spPr>
          <a:xfrm>
            <a:off x="543154" y="4772254"/>
            <a:ext cx="2590495" cy="457200"/>
          </a:xfrm>
          <a:prstGeom prst="roundRect">
            <a:avLst>
              <a:gd name="adj" fmla="val 33333"/>
            </a:avLst>
          </a:prstGeom>
          <a:solidFill>
            <a:srgbClr val="EFF6FF"/>
          </a:solidFill>
          <a:ln/>
        </p:spPr>
      </p:sp>
      <p:sp>
        <p:nvSpPr>
          <p:cNvPr id="27" name="Shape 22"/>
          <p:cNvSpPr/>
          <p:nvPr/>
        </p:nvSpPr>
        <p:spPr>
          <a:xfrm>
            <a:off x="3247949" y="4772254"/>
            <a:ext cx="2590495" cy="457200"/>
          </a:xfrm>
          <a:prstGeom prst="roundRect">
            <a:avLst>
              <a:gd name="adj" fmla="val 33333"/>
            </a:avLst>
          </a:prstGeom>
          <a:solidFill>
            <a:srgbClr val="EFF6FF"/>
          </a:solidFill>
          <a:ln/>
        </p:spPr>
      </p:sp>
      <p:sp>
        <p:nvSpPr>
          <p:cNvPr id="28" name="Shape 23"/>
          <p:cNvSpPr/>
          <p:nvPr/>
        </p:nvSpPr>
        <p:spPr>
          <a:xfrm>
            <a:off x="543154" y="5343754"/>
            <a:ext cx="2590495" cy="457200"/>
          </a:xfrm>
          <a:prstGeom prst="roundRect">
            <a:avLst>
              <a:gd name="adj" fmla="val 33333"/>
            </a:avLst>
          </a:prstGeom>
          <a:solidFill>
            <a:srgbClr val="EFF6FF"/>
          </a:solidFill>
          <a:ln/>
        </p:spPr>
      </p:sp>
      <p:sp>
        <p:nvSpPr>
          <p:cNvPr id="29" name="Shape 24"/>
          <p:cNvSpPr/>
          <p:nvPr/>
        </p:nvSpPr>
        <p:spPr>
          <a:xfrm>
            <a:off x="3247949" y="5343754"/>
            <a:ext cx="2590495" cy="457200"/>
          </a:xfrm>
          <a:prstGeom prst="roundRect">
            <a:avLst>
              <a:gd name="adj" fmla="val 33333"/>
            </a:avLst>
          </a:prstGeom>
          <a:solidFill>
            <a:srgbClr val="EFF6FF"/>
          </a:solidFill>
          <a:ln/>
        </p:spPr>
      </p:sp>
      <p:sp>
        <p:nvSpPr>
          <p:cNvPr id="30" name="Text 25"/>
          <p:cNvSpPr txBox="1"/>
          <p:nvPr/>
        </p:nvSpPr>
        <p:spPr>
          <a:xfrm>
            <a:off x="657454" y="4905756"/>
            <a:ext cx="1191463"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垂直能力提供者</a:t>
            </a:r>
            <a:endParaRPr lang="en-US" sz="1200" dirty="0"/>
          </a:p>
        </p:txBody>
      </p:sp>
      <p:sp>
        <p:nvSpPr>
          <p:cNvPr id="31" name="Text 26"/>
          <p:cNvSpPr txBox="1"/>
          <p:nvPr/>
        </p:nvSpPr>
        <p:spPr>
          <a:xfrm>
            <a:off x="3362249" y="4905756"/>
            <a:ext cx="1038758"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数据赋能服务</a:t>
            </a:r>
            <a:endParaRPr lang="en-US" sz="1200" dirty="0"/>
          </a:p>
        </p:txBody>
      </p:sp>
      <p:sp>
        <p:nvSpPr>
          <p:cNvPr id="32" name="Text 27"/>
          <p:cNvSpPr txBox="1"/>
          <p:nvPr/>
        </p:nvSpPr>
        <p:spPr>
          <a:xfrm>
            <a:off x="657454" y="5477256"/>
            <a:ext cx="1191463"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能力经济的崛起</a:t>
            </a:r>
            <a:endParaRPr lang="en-US" sz="1200" dirty="0"/>
          </a:p>
        </p:txBody>
      </p:sp>
      <p:sp>
        <p:nvSpPr>
          <p:cNvPr id="33" name="Text 28"/>
          <p:cNvSpPr txBox="1"/>
          <p:nvPr/>
        </p:nvSpPr>
        <p:spPr>
          <a:xfrm>
            <a:off x="3362249" y="5477256"/>
            <a:ext cx="1038758"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插件生态系统</a:t>
            </a:r>
            <a:endParaRPr lang="en-US" sz="1200" dirty="0"/>
          </a:p>
        </p:txBody>
      </p:sp>
      <p:pic>
        <p:nvPicPr>
          <p:cNvPr id="34" name="Image 3" descr="preencoded.png">    </p:cNvPr>
          <p:cNvPicPr>
            <a:picLocks noChangeAspect="1"/>
          </p:cNvPicPr>
          <p:nvPr/>
        </p:nvPicPr>
        <p:blipFill>
          <a:blip r:embed="rId4"/>
          <a:srcRect l="0" r="0" t="0" b="0"/>
          <a:stretch/>
        </p:blipFill>
        <p:spPr>
          <a:xfrm>
            <a:off x="6458407" y="1733702"/>
            <a:ext cx="171907" cy="171907"/>
          </a:xfrm>
          <a:prstGeom prst="rect">
            <a:avLst/>
          </a:prstGeom>
        </p:spPr>
      </p:pic>
      <p:sp>
        <p:nvSpPr>
          <p:cNvPr id="35" name="Shape 29"/>
          <p:cNvSpPr/>
          <p:nvPr/>
        </p:nvSpPr>
        <p:spPr>
          <a:xfrm>
            <a:off x="6191402" y="5067605"/>
            <a:ext cx="5695798" cy="1695298"/>
          </a:xfrm>
          <a:prstGeom prst="roundRect">
            <a:avLst>
              <a:gd name="adj" fmla="val 2424"/>
            </a:avLst>
          </a:prstGeom>
          <a:solidFill>
            <a:srgbClr val="FFFFFF"/>
          </a:solidFill>
          <a:ln w="12700">
            <a:solidFill>
              <a:srgbClr val="E5E7EB"/>
            </a:solidFill>
            <a:prstDash val="solid"/>
          </a:ln>
        </p:spPr>
      </p:sp>
      <p:sp>
        <p:nvSpPr>
          <p:cNvPr id="36" name="Shape 30"/>
          <p:cNvSpPr/>
          <p:nvPr/>
        </p:nvSpPr>
        <p:spPr>
          <a:xfrm>
            <a:off x="6353251" y="5229454"/>
            <a:ext cx="381305" cy="381305"/>
          </a:xfrm>
          <a:prstGeom prst="ellipse">
            <a:avLst/>
          </a:prstGeom>
          <a:solidFill>
            <a:srgbClr val="EBF0FF"/>
          </a:solidFill>
          <a:ln/>
        </p:spPr>
      </p:sp>
      <p:sp>
        <p:nvSpPr>
          <p:cNvPr id="37" name="Shape 31"/>
          <p:cNvSpPr/>
          <p:nvPr/>
        </p:nvSpPr>
        <p:spPr>
          <a:xfrm>
            <a:off x="6429146" y="2124151"/>
            <a:ext cx="5296205" cy="1218895"/>
          </a:xfrm>
          <a:prstGeom prst="roundRect">
            <a:avLst>
              <a:gd name="adj" fmla="val 4689"/>
            </a:avLst>
          </a:prstGeom>
          <a:solidFill>
            <a:srgbClr val="EFF6FF"/>
          </a:solidFill>
          <a:ln/>
        </p:spPr>
      </p:sp>
      <p:sp>
        <p:nvSpPr>
          <p:cNvPr id="38" name="Shape 32"/>
          <p:cNvSpPr/>
          <p:nvPr/>
        </p:nvSpPr>
        <p:spPr>
          <a:xfrm>
            <a:off x="6429146" y="3495751"/>
            <a:ext cx="5296205" cy="1218895"/>
          </a:xfrm>
          <a:prstGeom prst="roundRect">
            <a:avLst>
              <a:gd name="adj" fmla="val 4689"/>
            </a:avLst>
          </a:prstGeom>
          <a:solidFill>
            <a:srgbClr val="EFF6FF"/>
          </a:solidFill>
          <a:ln/>
        </p:spPr>
      </p:sp>
      <p:sp>
        <p:nvSpPr>
          <p:cNvPr id="39" name="Text 33"/>
          <p:cNvSpPr txBox="1"/>
          <p:nvPr/>
        </p:nvSpPr>
        <p:spPr>
          <a:xfrm>
            <a:off x="6543446" y="2266798"/>
            <a:ext cx="2767889" cy="200254"/>
          </a:xfrm>
          <a:prstGeom prst="rect">
            <a:avLst/>
          </a:prstGeom>
          <a:noFill/>
          <a:ln/>
        </p:spPr>
        <p:txBody>
          <a:bodyPr wrap="square" lIns="0" tIns="0" rIns="0" bIns="0" rtlCol="0" anchor="ctr"/>
          <a:lstStyle/>
          <a:p>
            <a:pPr algn="l" indent="0" marL="0">
              <a:buNone/>
            </a:pPr>
            <a:r>
              <a:rPr lang="en-US" sz="1300" dirty="0">
                <a:solidFill>
                  <a:srgbClr val="1E40AF"/>
                </a:solidFill>
                <a:latin typeface="Inter" pitchFamily="34" charset="0"/>
                <a:ea typeface="Inter" pitchFamily="34" charset="-122"/>
                <a:cs typeface="Inter" pitchFamily="34" charset="-120"/>
              </a:rPr>
              <a:t>2C：已经寡头林立，会出现新寡头</a:t>
            </a:r>
            <a:endParaRPr lang="en-US" sz="1300" dirty="0"/>
          </a:p>
        </p:txBody>
      </p:sp>
      <p:sp>
        <p:nvSpPr>
          <p:cNvPr id="40" name="Text 34"/>
          <p:cNvSpPr txBox="1"/>
          <p:nvPr/>
        </p:nvSpPr>
        <p:spPr>
          <a:xfrm>
            <a:off x="6543446" y="3638398"/>
            <a:ext cx="3967582" cy="200254"/>
          </a:xfrm>
          <a:prstGeom prst="rect">
            <a:avLst/>
          </a:prstGeom>
          <a:noFill/>
          <a:ln/>
        </p:spPr>
        <p:txBody>
          <a:bodyPr wrap="square" lIns="0" tIns="0" rIns="0" bIns="0" rtlCol="0" anchor="ctr"/>
          <a:lstStyle/>
          <a:p>
            <a:pPr algn="l" indent="0" marL="0">
              <a:buNone/>
            </a:pPr>
            <a:r>
              <a:rPr lang="en-US" sz="1300" dirty="0">
                <a:solidFill>
                  <a:srgbClr val="1E40AF"/>
                </a:solidFill>
                <a:latin typeface="Inter" pitchFamily="34" charset="0"/>
                <a:ea typeface="Inter" pitchFamily="34" charset="-122"/>
                <a:cs typeface="Inter" pitchFamily="34" charset="-120"/>
              </a:rPr>
              <a:t>2B/专业用户按场景/部门/角色从分散到更快速聚拢</a:t>
            </a:r>
            <a:endParaRPr lang="en-US" sz="1300" dirty="0"/>
          </a:p>
        </p:txBody>
      </p:sp>
      <p:sp>
        <p:nvSpPr>
          <p:cNvPr id="41" name="Text 35"/>
          <p:cNvSpPr txBox="1"/>
          <p:nvPr/>
        </p:nvSpPr>
        <p:spPr>
          <a:xfrm>
            <a:off x="6543446" y="2581351"/>
            <a:ext cx="2233879" cy="191110"/>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大型消费者平台将整合更多生活场景</a:t>
            </a:r>
            <a:endParaRPr lang="en-US" sz="1000" dirty="0"/>
          </a:p>
        </p:txBody>
      </p:sp>
      <p:sp>
        <p:nvSpPr>
          <p:cNvPr id="42" name="Text 36"/>
          <p:cNvSpPr txBox="1"/>
          <p:nvPr/>
        </p:nvSpPr>
        <p:spPr>
          <a:xfrm>
            <a:off x="6543446" y="2809951"/>
            <a:ext cx="2367382" cy="191110"/>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入口平台竞争加剧，赢家通吃趋势明显</a:t>
            </a:r>
            <a:endParaRPr lang="en-US" sz="1000" dirty="0"/>
          </a:p>
        </p:txBody>
      </p:sp>
      <p:sp>
        <p:nvSpPr>
          <p:cNvPr id="43" name="Text 37"/>
          <p:cNvSpPr txBox="1"/>
          <p:nvPr/>
        </p:nvSpPr>
        <p:spPr>
          <a:xfrm>
            <a:off x="6543446" y="3038551"/>
            <a:ext cx="2367382" cy="191110"/>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用户习惯形成后转换成本高，黏性增强</a:t>
            </a:r>
            <a:endParaRPr lang="en-US" sz="1000" dirty="0"/>
          </a:p>
        </p:txBody>
      </p:sp>
      <p:sp>
        <p:nvSpPr>
          <p:cNvPr id="44" name="Text 38"/>
          <p:cNvSpPr txBox="1"/>
          <p:nvPr/>
        </p:nvSpPr>
        <p:spPr>
          <a:xfrm>
            <a:off x="6543446" y="3952951"/>
            <a:ext cx="2100377" cy="191110"/>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不同业务场景形成专业化智能入口</a:t>
            </a:r>
            <a:endParaRPr lang="en-US" sz="1000" dirty="0"/>
          </a:p>
        </p:txBody>
      </p:sp>
      <p:sp>
        <p:nvSpPr>
          <p:cNvPr id="45" name="Text 39"/>
          <p:cNvSpPr txBox="1"/>
          <p:nvPr/>
        </p:nvSpPr>
        <p:spPr>
          <a:xfrm>
            <a:off x="6543446" y="4181551"/>
            <a:ext cx="2100377" cy="191110"/>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部门级智能工作平台整合特定流程</a:t>
            </a:r>
            <a:endParaRPr lang="en-US" sz="1000" dirty="0"/>
          </a:p>
        </p:txBody>
      </p:sp>
      <p:sp>
        <p:nvSpPr>
          <p:cNvPr id="46" name="Text 40"/>
          <p:cNvSpPr txBox="1"/>
          <p:nvPr/>
        </p:nvSpPr>
        <p:spPr>
          <a:xfrm>
            <a:off x="6543446" y="4410151"/>
            <a:ext cx="2100377" cy="191110"/>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角色导向型智能助手覆盖特定职能</a:t>
            </a:r>
            <a:endParaRPr lang="en-US" sz="1000" dirty="0"/>
          </a:p>
        </p:txBody>
      </p:sp>
      <p:pic>
        <p:nvPicPr>
          <p:cNvPr id="47" name="Image 4" descr="preencoded.png">    </p:cNvPr>
          <p:cNvPicPr>
            <a:picLocks noChangeAspect="1"/>
          </p:cNvPicPr>
          <p:nvPr/>
        </p:nvPicPr>
        <p:blipFill>
          <a:blip r:embed="rId5"/>
          <a:srcRect l="0" r="0" t="-841" b="-841"/>
          <a:stretch/>
        </p:blipFill>
        <p:spPr>
          <a:xfrm>
            <a:off x="6448349" y="5333695"/>
            <a:ext cx="190195" cy="171907"/>
          </a:xfrm>
          <a:prstGeom prst="rect">
            <a:avLst/>
          </a:prstGeom>
        </p:spPr>
      </p:pic>
      <p:sp>
        <p:nvSpPr>
          <p:cNvPr id="48" name="Shape 41"/>
          <p:cNvSpPr/>
          <p:nvPr/>
        </p:nvSpPr>
        <p:spPr>
          <a:xfrm>
            <a:off x="6429146" y="5724144"/>
            <a:ext cx="28346" cy="381305"/>
          </a:xfrm>
          <a:prstGeom prst="rect">
            <a:avLst/>
          </a:prstGeom>
          <a:solidFill>
            <a:srgbClr val="4C6FFF"/>
          </a:solidFill>
          <a:ln/>
        </p:spPr>
      </p:sp>
      <p:sp>
        <p:nvSpPr>
          <p:cNvPr id="49" name="Shape 42"/>
          <p:cNvSpPr/>
          <p:nvPr/>
        </p:nvSpPr>
        <p:spPr>
          <a:xfrm>
            <a:off x="9134856" y="5724144"/>
            <a:ext cx="28346" cy="381305"/>
          </a:xfrm>
          <a:prstGeom prst="rect">
            <a:avLst/>
          </a:prstGeom>
          <a:solidFill>
            <a:srgbClr val="4C6FFF"/>
          </a:solidFill>
          <a:ln/>
        </p:spPr>
      </p:sp>
      <p:sp>
        <p:nvSpPr>
          <p:cNvPr id="50" name="Shape 43"/>
          <p:cNvSpPr/>
          <p:nvPr/>
        </p:nvSpPr>
        <p:spPr>
          <a:xfrm>
            <a:off x="6429146" y="6219749"/>
            <a:ext cx="28346" cy="381305"/>
          </a:xfrm>
          <a:prstGeom prst="rect">
            <a:avLst/>
          </a:prstGeom>
          <a:solidFill>
            <a:srgbClr val="4C6FFF"/>
          </a:solidFill>
          <a:ln/>
        </p:spPr>
      </p:sp>
      <p:sp>
        <p:nvSpPr>
          <p:cNvPr id="51" name="Shape 44"/>
          <p:cNvSpPr/>
          <p:nvPr/>
        </p:nvSpPr>
        <p:spPr>
          <a:xfrm>
            <a:off x="9134856" y="6219749"/>
            <a:ext cx="28346" cy="381305"/>
          </a:xfrm>
          <a:prstGeom prst="rect">
            <a:avLst/>
          </a:prstGeom>
          <a:solidFill>
            <a:srgbClr val="4C6FFF"/>
          </a:solidFill>
          <a:ln/>
        </p:spPr>
      </p:sp>
      <p:sp>
        <p:nvSpPr>
          <p:cNvPr id="52" name="Text 45"/>
          <p:cNvSpPr txBox="1"/>
          <p:nvPr/>
        </p:nvSpPr>
        <p:spPr>
          <a:xfrm>
            <a:off x="6572707" y="5820156"/>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数据飞轮效应</a:t>
            </a:r>
            <a:endParaRPr lang="en-US" sz="1200" dirty="0"/>
          </a:p>
        </p:txBody>
      </p:sp>
      <p:sp>
        <p:nvSpPr>
          <p:cNvPr id="53" name="Text 46"/>
          <p:cNvSpPr txBox="1"/>
          <p:nvPr/>
        </p:nvSpPr>
        <p:spPr>
          <a:xfrm>
            <a:off x="9277502" y="5820156"/>
            <a:ext cx="11914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流量变现多元化</a:t>
            </a:r>
            <a:endParaRPr lang="en-US" sz="1200" dirty="0"/>
          </a:p>
        </p:txBody>
      </p:sp>
      <p:sp>
        <p:nvSpPr>
          <p:cNvPr id="54" name="Text 47"/>
          <p:cNvSpPr txBox="1"/>
          <p:nvPr/>
        </p:nvSpPr>
        <p:spPr>
          <a:xfrm>
            <a:off x="6572707" y="6314846"/>
            <a:ext cx="8860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生态主导权</a:t>
            </a:r>
            <a:endParaRPr lang="en-US" sz="1200" dirty="0"/>
          </a:p>
        </p:txBody>
      </p:sp>
      <p:sp>
        <p:nvSpPr>
          <p:cNvPr id="55" name="Text 48"/>
          <p:cNvSpPr txBox="1"/>
          <p:nvPr/>
        </p:nvSpPr>
        <p:spPr>
          <a:xfrm>
            <a:off x="9277502" y="6314846"/>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用户洞察深度</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0449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智能革命进程</a:t>
            </a:r>
            <a:endParaRPr lang="en-US" sz="1200" dirty="0"/>
          </a:p>
        </p:txBody>
      </p:sp>
      <p:sp>
        <p:nvSpPr>
          <p:cNvPr id="5" name="Text 2"/>
          <p:cNvSpPr txBox="1"/>
          <p:nvPr/>
        </p:nvSpPr>
        <p:spPr>
          <a:xfrm>
            <a:off x="228600" y="552298"/>
            <a:ext cx="3663086"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Agentic AI重构的五个层级</a:t>
            </a:r>
            <a:endParaRPr lang="en-US" sz="2200" dirty="0"/>
          </a:p>
        </p:txBody>
      </p:sp>
      <p:sp>
        <p:nvSpPr>
          <p:cNvPr id="6" name="Shape 3"/>
          <p:cNvSpPr/>
          <p:nvPr/>
        </p:nvSpPr>
        <p:spPr>
          <a:xfrm>
            <a:off x="9966046" y="476402"/>
            <a:ext cx="2000707" cy="267005"/>
          </a:xfrm>
          <a:prstGeom prst="roundRect">
            <a:avLst>
              <a:gd name="adj" fmla="val 97847"/>
            </a:avLst>
          </a:prstGeom>
          <a:solidFill>
            <a:srgbClr val="DBEAFE"/>
          </a:solidFill>
          <a:ln/>
        </p:spPr>
      </p:sp>
      <p:sp>
        <p:nvSpPr>
          <p:cNvPr id="7" name="Text 4"/>
          <p:cNvSpPr txBox="1"/>
          <p:nvPr/>
        </p:nvSpPr>
        <p:spPr>
          <a:xfrm>
            <a:off x="10080346" y="523951"/>
            <a:ext cx="1871777"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第二部分 智能革命的重构机遇</a:t>
            </a:r>
            <a:endParaRPr lang="en-US" sz="1000" dirty="0"/>
          </a:p>
        </p:txBody>
      </p:sp>
      <p:sp>
        <p:nvSpPr>
          <p:cNvPr id="8" name="Shape 5"/>
          <p:cNvSpPr/>
          <p:nvPr/>
        </p:nvSpPr>
        <p:spPr>
          <a:xfrm>
            <a:off x="2371954" y="2371954"/>
            <a:ext cx="362102" cy="362102"/>
          </a:xfrm>
          <a:prstGeom prst="ellipse">
            <a:avLst/>
          </a:prstGeom>
          <a:solidFill>
            <a:srgbClr val="EBF0FF"/>
          </a:solidFill>
          <a:ln/>
        </p:spPr>
      </p:sp>
      <p:sp>
        <p:nvSpPr>
          <p:cNvPr id="9" name="Text 6"/>
          <p:cNvSpPr txBox="1"/>
          <p:nvPr/>
        </p:nvSpPr>
        <p:spPr>
          <a:xfrm>
            <a:off x="2515514" y="2424074"/>
            <a:ext cx="204826"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1</a:t>
            </a:r>
            <a:endParaRPr lang="en-US" sz="1300" dirty="0"/>
          </a:p>
        </p:txBody>
      </p:sp>
      <p:sp>
        <p:nvSpPr>
          <p:cNvPr id="10" name="Text 7"/>
          <p:cNvSpPr txBox="1"/>
          <p:nvPr/>
        </p:nvSpPr>
        <p:spPr>
          <a:xfrm>
            <a:off x="3429000" y="2381098"/>
            <a:ext cx="13578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产品重构</a:t>
            </a:r>
            <a:endParaRPr lang="en-US" sz="2200" dirty="0"/>
          </a:p>
        </p:txBody>
      </p:sp>
      <p:pic>
        <p:nvPicPr>
          <p:cNvPr id="11" name="Image 1" descr="preencoded.png">    </p:cNvPr>
          <p:cNvPicPr>
            <a:picLocks noChangeAspect="1"/>
          </p:cNvPicPr>
          <p:nvPr/>
        </p:nvPicPr>
        <p:blipFill>
          <a:blip r:embed="rId2">
            <a:alphaModFix amt="70000"/>
          </a:blip>
          <a:srcRect l="0" r="0" t="0" b="0"/>
          <a:stretch/>
        </p:blipFill>
        <p:spPr>
          <a:xfrm>
            <a:off x="5982005" y="2876702"/>
            <a:ext cx="228600" cy="228600"/>
          </a:xfrm>
          <a:prstGeom prst="rect">
            <a:avLst/>
          </a:prstGeom>
        </p:spPr>
      </p:pic>
      <p:sp>
        <p:nvSpPr>
          <p:cNvPr id="12" name="Shape 8"/>
          <p:cNvSpPr/>
          <p:nvPr/>
        </p:nvSpPr>
        <p:spPr>
          <a:xfrm>
            <a:off x="2371954" y="3133649"/>
            <a:ext cx="362102" cy="362102"/>
          </a:xfrm>
          <a:prstGeom prst="ellipse">
            <a:avLst/>
          </a:prstGeom>
          <a:solidFill>
            <a:srgbClr val="EBF0FF"/>
          </a:solidFill>
          <a:ln/>
        </p:spPr>
      </p:sp>
      <p:sp>
        <p:nvSpPr>
          <p:cNvPr id="13" name="Text 9"/>
          <p:cNvSpPr txBox="1"/>
          <p:nvPr/>
        </p:nvSpPr>
        <p:spPr>
          <a:xfrm>
            <a:off x="2499055" y="3185770"/>
            <a:ext cx="243230"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2</a:t>
            </a:r>
            <a:endParaRPr lang="en-US" sz="1300" dirty="0"/>
          </a:p>
        </p:txBody>
      </p:sp>
      <p:sp>
        <p:nvSpPr>
          <p:cNvPr id="14" name="Text 10"/>
          <p:cNvSpPr txBox="1"/>
          <p:nvPr/>
        </p:nvSpPr>
        <p:spPr>
          <a:xfrm>
            <a:off x="3429000" y="3143707"/>
            <a:ext cx="13578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场景重构</a:t>
            </a:r>
            <a:endParaRPr lang="en-US" sz="2200" dirty="0"/>
          </a:p>
        </p:txBody>
      </p:sp>
      <p:pic>
        <p:nvPicPr>
          <p:cNvPr id="15" name="Image 2" descr="preencoded.png">    </p:cNvPr>
          <p:cNvPicPr>
            <a:picLocks noChangeAspect="1"/>
          </p:cNvPicPr>
          <p:nvPr/>
        </p:nvPicPr>
        <p:blipFill>
          <a:blip r:embed="rId3">
            <a:alphaModFix amt="70000"/>
          </a:blip>
          <a:srcRect l="0" r="0" t="0" b="0"/>
          <a:stretch/>
        </p:blipFill>
        <p:spPr>
          <a:xfrm>
            <a:off x="5982005" y="3638398"/>
            <a:ext cx="228600" cy="228600"/>
          </a:xfrm>
          <a:prstGeom prst="rect">
            <a:avLst/>
          </a:prstGeom>
        </p:spPr>
      </p:pic>
      <p:sp>
        <p:nvSpPr>
          <p:cNvPr id="16" name="Shape 11"/>
          <p:cNvSpPr/>
          <p:nvPr/>
        </p:nvSpPr>
        <p:spPr>
          <a:xfrm>
            <a:off x="2371954" y="3914546"/>
            <a:ext cx="362102" cy="362102"/>
          </a:xfrm>
          <a:prstGeom prst="ellipse">
            <a:avLst/>
          </a:prstGeom>
          <a:solidFill>
            <a:srgbClr val="EBF0FF"/>
          </a:solidFill>
          <a:ln/>
        </p:spPr>
      </p:sp>
      <p:sp>
        <p:nvSpPr>
          <p:cNvPr id="17" name="Text 12"/>
          <p:cNvSpPr txBox="1"/>
          <p:nvPr/>
        </p:nvSpPr>
        <p:spPr>
          <a:xfrm>
            <a:off x="2497226" y="3967582"/>
            <a:ext cx="243230"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3</a:t>
            </a:r>
            <a:endParaRPr lang="en-US" sz="1300" dirty="0"/>
          </a:p>
        </p:txBody>
      </p:sp>
      <p:sp>
        <p:nvSpPr>
          <p:cNvPr id="18" name="Text 13"/>
          <p:cNvSpPr txBox="1"/>
          <p:nvPr/>
        </p:nvSpPr>
        <p:spPr>
          <a:xfrm>
            <a:off x="3429000" y="3886200"/>
            <a:ext cx="1638605" cy="419710"/>
          </a:xfrm>
          <a:prstGeom prst="rect">
            <a:avLst/>
          </a:prstGeom>
          <a:noFill/>
          <a:ln/>
        </p:spPr>
        <p:txBody>
          <a:bodyPr wrap="square" lIns="0" tIns="0" rIns="0" bIns="0" rtlCol="0" anchor="ctr"/>
          <a:lstStyle/>
          <a:p>
            <a:pPr algn="l" indent="0" marL="0">
              <a:buNone/>
            </a:pPr>
            <a:r>
              <a:rPr lang="en-US" sz="2700" b="1" dirty="0">
                <a:solidFill>
                  <a:srgbClr val="2563EB"/>
                </a:solidFill>
                <a:latin typeface="Inter" pitchFamily="34" charset="0"/>
                <a:ea typeface="Inter" pitchFamily="34" charset="-122"/>
                <a:cs typeface="Inter" pitchFamily="34" charset="-120"/>
              </a:rPr>
              <a:t>行业重构</a:t>
            </a:r>
            <a:endParaRPr lang="en-US" sz="2700" dirty="0"/>
          </a:p>
        </p:txBody>
      </p:sp>
      <p:pic>
        <p:nvPicPr>
          <p:cNvPr id="19" name="Image 3" descr="preencoded.png">    </p:cNvPr>
          <p:cNvPicPr>
            <a:picLocks noChangeAspect="1"/>
          </p:cNvPicPr>
          <p:nvPr/>
        </p:nvPicPr>
        <p:blipFill>
          <a:blip r:embed="rId4">
            <a:alphaModFix amt="70000"/>
          </a:blip>
          <a:srcRect l="0" r="0" t="0" b="0"/>
          <a:stretch/>
        </p:blipFill>
        <p:spPr>
          <a:xfrm>
            <a:off x="5982005" y="4438498"/>
            <a:ext cx="228600" cy="228600"/>
          </a:xfrm>
          <a:prstGeom prst="rect">
            <a:avLst/>
          </a:prstGeom>
        </p:spPr>
      </p:pic>
      <p:sp>
        <p:nvSpPr>
          <p:cNvPr id="20" name="Shape 14"/>
          <p:cNvSpPr/>
          <p:nvPr/>
        </p:nvSpPr>
        <p:spPr>
          <a:xfrm>
            <a:off x="2371954" y="4714646"/>
            <a:ext cx="362102" cy="362102"/>
          </a:xfrm>
          <a:prstGeom prst="ellipse">
            <a:avLst/>
          </a:prstGeom>
          <a:solidFill>
            <a:srgbClr val="EBF0FF"/>
          </a:solidFill>
          <a:ln/>
        </p:spPr>
      </p:sp>
      <p:sp>
        <p:nvSpPr>
          <p:cNvPr id="21" name="Text 15"/>
          <p:cNvSpPr txBox="1"/>
          <p:nvPr/>
        </p:nvSpPr>
        <p:spPr>
          <a:xfrm>
            <a:off x="2494483" y="4767682"/>
            <a:ext cx="253289"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4</a:t>
            </a:r>
            <a:endParaRPr lang="en-US" sz="1300" dirty="0"/>
          </a:p>
        </p:txBody>
      </p:sp>
      <p:sp>
        <p:nvSpPr>
          <p:cNvPr id="22" name="Text 16"/>
          <p:cNvSpPr txBox="1"/>
          <p:nvPr/>
        </p:nvSpPr>
        <p:spPr>
          <a:xfrm>
            <a:off x="3429000" y="4686300"/>
            <a:ext cx="1981505" cy="419710"/>
          </a:xfrm>
          <a:prstGeom prst="rect">
            <a:avLst/>
          </a:prstGeom>
          <a:noFill/>
          <a:ln/>
        </p:spPr>
        <p:txBody>
          <a:bodyPr wrap="square" lIns="0" tIns="0" rIns="0" bIns="0" rtlCol="0" anchor="ctr"/>
          <a:lstStyle/>
          <a:p>
            <a:pPr algn="l" indent="0" marL="0">
              <a:buNone/>
            </a:pPr>
            <a:r>
              <a:rPr lang="en-US" sz="2700" b="1" dirty="0">
                <a:solidFill>
                  <a:srgbClr val="1D4ED8"/>
                </a:solidFill>
                <a:latin typeface="Inter" pitchFamily="34" charset="0"/>
                <a:ea typeface="Inter" pitchFamily="34" charset="-122"/>
                <a:cs typeface="Inter" pitchFamily="34" charset="-120"/>
              </a:rPr>
              <a:t>价值链重构</a:t>
            </a:r>
            <a:endParaRPr lang="en-US" sz="2700" dirty="0"/>
          </a:p>
        </p:txBody>
      </p:sp>
      <p:pic>
        <p:nvPicPr>
          <p:cNvPr id="23" name="Image 4" descr="preencoded.png">    </p:cNvPr>
          <p:cNvPicPr>
            <a:picLocks noChangeAspect="1"/>
          </p:cNvPicPr>
          <p:nvPr/>
        </p:nvPicPr>
        <p:blipFill>
          <a:blip r:embed="rId5">
            <a:alphaModFix amt="70000"/>
          </a:blip>
          <a:srcRect l="0" r="0" t="0" b="0"/>
          <a:stretch/>
        </p:blipFill>
        <p:spPr>
          <a:xfrm>
            <a:off x="5982005" y="5238598"/>
            <a:ext cx="228600" cy="228600"/>
          </a:xfrm>
          <a:prstGeom prst="rect">
            <a:avLst/>
          </a:prstGeom>
        </p:spPr>
      </p:pic>
      <p:sp>
        <p:nvSpPr>
          <p:cNvPr id="24" name="Shape 17"/>
          <p:cNvSpPr/>
          <p:nvPr/>
        </p:nvSpPr>
        <p:spPr>
          <a:xfrm>
            <a:off x="2371954" y="5553151"/>
            <a:ext cx="362102" cy="362102"/>
          </a:xfrm>
          <a:prstGeom prst="ellipse">
            <a:avLst/>
          </a:prstGeom>
          <a:solidFill>
            <a:srgbClr val="EBF0FF"/>
          </a:solidFill>
          <a:ln/>
        </p:spPr>
      </p:sp>
      <p:sp>
        <p:nvSpPr>
          <p:cNvPr id="25" name="Text 18"/>
          <p:cNvSpPr txBox="1"/>
          <p:nvPr/>
        </p:nvSpPr>
        <p:spPr>
          <a:xfrm>
            <a:off x="2499055" y="5605272"/>
            <a:ext cx="243230"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5</a:t>
            </a:r>
            <a:endParaRPr lang="en-US" sz="1300" dirty="0"/>
          </a:p>
        </p:txBody>
      </p:sp>
      <p:sp>
        <p:nvSpPr>
          <p:cNvPr id="26" name="Text 19"/>
          <p:cNvSpPr txBox="1"/>
          <p:nvPr/>
        </p:nvSpPr>
        <p:spPr>
          <a:xfrm>
            <a:off x="3429000" y="5447995"/>
            <a:ext cx="30961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财富重新分配</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81305" y="476402"/>
            <a:ext cx="70500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子模块3</a:t>
            </a:r>
            <a:endParaRPr lang="en-US" sz="1200" dirty="0"/>
          </a:p>
        </p:txBody>
      </p:sp>
      <p:sp>
        <p:nvSpPr>
          <p:cNvPr id="5" name="Text 2"/>
          <p:cNvSpPr txBox="1"/>
          <p:nvPr/>
        </p:nvSpPr>
        <p:spPr>
          <a:xfrm>
            <a:off x="381305" y="743407"/>
            <a:ext cx="3643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智能变量与差异化竞争策略</a:t>
            </a:r>
            <a:endParaRPr lang="en-US" sz="2200" dirty="0"/>
          </a:p>
        </p:txBody>
      </p:sp>
      <p:sp>
        <p:nvSpPr>
          <p:cNvPr id="6" name="Text 3"/>
          <p:cNvSpPr txBox="1"/>
          <p:nvPr/>
        </p:nvSpPr>
        <p:spPr>
          <a:xfrm>
            <a:off x="381305" y="1190549"/>
            <a:ext cx="3538728"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Agentic AI时代的差异化竞争体系与策略框架</a:t>
            </a:r>
            <a:endParaRPr lang="en-US" sz="1300" dirty="0"/>
          </a:p>
        </p:txBody>
      </p:sp>
      <p:sp>
        <p:nvSpPr>
          <p:cNvPr id="7" name="Shape 4"/>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8" name="Shape 5"/>
          <p:cNvSpPr/>
          <p:nvPr/>
        </p:nvSpPr>
        <p:spPr>
          <a:xfrm>
            <a:off x="390449" y="1742846"/>
            <a:ext cx="5544007" cy="705002"/>
          </a:xfrm>
          <a:prstGeom prst="roundRect">
            <a:avLst>
              <a:gd name="adj" fmla="val 14022"/>
            </a:avLst>
          </a:prstGeom>
          <a:solidFill>
            <a:srgbClr val="EBF0FF"/>
          </a:solidFill>
          <a:ln/>
        </p:spPr>
      </p:sp>
      <p:sp>
        <p:nvSpPr>
          <p:cNvPr id="9" name="Shape 6"/>
          <p:cNvSpPr/>
          <p:nvPr/>
        </p:nvSpPr>
        <p:spPr>
          <a:xfrm>
            <a:off x="390449" y="2428646"/>
            <a:ext cx="5544007" cy="19202"/>
          </a:xfrm>
          <a:prstGeom prst="rect">
            <a:avLst/>
          </a:prstGeom>
          <a:solidFill>
            <a:srgbClr val="4C6FFF"/>
          </a:solidFill>
          <a:ln/>
        </p:spPr>
      </p:sp>
      <p:sp>
        <p:nvSpPr>
          <p:cNvPr id="10" name="Shape 7"/>
          <p:cNvSpPr/>
          <p:nvPr/>
        </p:nvSpPr>
        <p:spPr>
          <a:xfrm>
            <a:off x="543154" y="1895551"/>
            <a:ext cx="381305" cy="381305"/>
          </a:xfrm>
          <a:prstGeom prst="ellipse">
            <a:avLst/>
          </a:prstGeom>
          <a:solidFill>
            <a:srgbClr val="FFFFFF"/>
          </a:solidFill>
          <a:ln/>
        </p:spPr>
      </p:sp>
      <p:pic>
        <p:nvPicPr>
          <p:cNvPr id="11" name="Image 1" descr="preencoded.png">    </p:cNvPr>
          <p:cNvPicPr>
            <a:picLocks noChangeAspect="1"/>
          </p:cNvPicPr>
          <p:nvPr/>
        </p:nvPicPr>
        <p:blipFill>
          <a:blip r:embed="rId2"/>
          <a:srcRect l="-1923" r="-1923" t="0" b="0"/>
          <a:stretch/>
        </p:blipFill>
        <p:spPr>
          <a:xfrm>
            <a:off x="671170" y="1990649"/>
            <a:ext cx="123444" cy="190195"/>
          </a:xfrm>
          <a:prstGeom prst="rect">
            <a:avLst/>
          </a:prstGeom>
        </p:spPr>
      </p:pic>
      <p:sp>
        <p:nvSpPr>
          <p:cNvPr id="12" name="Shape 8"/>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3" name="Shape 9"/>
          <p:cNvSpPr/>
          <p:nvPr/>
        </p:nvSpPr>
        <p:spPr>
          <a:xfrm>
            <a:off x="6258154" y="1742846"/>
            <a:ext cx="5544007" cy="705002"/>
          </a:xfrm>
          <a:prstGeom prst="roundRect">
            <a:avLst>
              <a:gd name="adj" fmla="val 14022"/>
            </a:avLst>
          </a:prstGeom>
          <a:solidFill>
            <a:srgbClr val="EBF0FF"/>
          </a:solidFill>
          <a:ln/>
        </p:spPr>
      </p:sp>
      <p:sp>
        <p:nvSpPr>
          <p:cNvPr id="14" name="Shape 10"/>
          <p:cNvSpPr/>
          <p:nvPr/>
        </p:nvSpPr>
        <p:spPr>
          <a:xfrm>
            <a:off x="6258154" y="2428646"/>
            <a:ext cx="5544007" cy="19202"/>
          </a:xfrm>
          <a:prstGeom prst="rect">
            <a:avLst/>
          </a:prstGeom>
          <a:solidFill>
            <a:srgbClr val="4C6FFF"/>
          </a:solidFill>
          <a:ln/>
        </p:spPr>
      </p:sp>
      <p:sp>
        <p:nvSpPr>
          <p:cNvPr id="15" name="Text 11"/>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6" name="Text 12"/>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7" name="Text 13"/>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8" name="Text 14"/>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5"/>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6"/>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7"/>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8"/>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19"/>
          <p:cNvSpPr txBox="1"/>
          <p:nvPr/>
        </p:nvSpPr>
        <p:spPr>
          <a:xfrm>
            <a:off x="840334" y="2704795"/>
            <a:ext cx="35579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如何在Agentic AI时代构建差异化竞争优势？</a:t>
            </a:r>
            <a:endParaRPr lang="en-US" sz="1300" dirty="0"/>
          </a:p>
        </p:txBody>
      </p:sp>
      <p:sp>
        <p:nvSpPr>
          <p:cNvPr id="24" name="Text 20"/>
          <p:cNvSpPr txBox="1"/>
          <p:nvPr/>
        </p:nvSpPr>
        <p:spPr>
          <a:xfrm>
            <a:off x="840334" y="3143707"/>
            <a:ext cx="30440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哪些差异化维度能形成最强的护城河？</a:t>
            </a:r>
            <a:endParaRPr lang="en-US" sz="1300" dirty="0"/>
          </a:p>
        </p:txBody>
      </p:sp>
      <p:sp>
        <p:nvSpPr>
          <p:cNvPr id="25" name="Text 21"/>
          <p:cNvSpPr txBox="1"/>
          <p:nvPr/>
        </p:nvSpPr>
        <p:spPr>
          <a:xfrm>
            <a:off x="840334" y="3581705"/>
            <a:ext cx="27011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如何构建持久的商业模式差异化？</a:t>
            </a:r>
            <a:endParaRPr lang="en-US" sz="1300" dirty="0"/>
          </a:p>
        </p:txBody>
      </p:sp>
      <p:sp>
        <p:nvSpPr>
          <p:cNvPr id="26" name="Text 22"/>
          <p:cNvSpPr txBox="1"/>
          <p:nvPr/>
        </p:nvSpPr>
        <p:spPr>
          <a:xfrm>
            <a:off x="6708038" y="2704795"/>
            <a:ext cx="35579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商业模式差异化是形成最强护城河的关键维度</a:t>
            </a:r>
            <a:endParaRPr lang="en-US" sz="1300" dirty="0"/>
          </a:p>
        </p:txBody>
      </p:sp>
      <p:sp>
        <p:nvSpPr>
          <p:cNvPr id="27" name="Text 23"/>
          <p:cNvSpPr txBox="1"/>
          <p:nvPr/>
        </p:nvSpPr>
        <p:spPr>
          <a:xfrm>
            <a:off x="6708038" y="3143707"/>
            <a:ext cx="33869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多维度差异化策略组合能显著提升竞争壁垒</a:t>
            </a:r>
            <a:endParaRPr lang="en-US" sz="1300" dirty="0"/>
          </a:p>
        </p:txBody>
      </p:sp>
      <p:sp>
        <p:nvSpPr>
          <p:cNvPr id="28" name="Text 24"/>
          <p:cNvSpPr txBox="1"/>
          <p:nvPr/>
        </p:nvSpPr>
        <p:spPr>
          <a:xfrm>
            <a:off x="6708038" y="3581705"/>
            <a:ext cx="37298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差异化定位需要基于企业独特优势与市场空白点</a:t>
            </a:r>
            <a:endParaRPr lang="en-US" sz="1300" dirty="0"/>
          </a:p>
        </p:txBody>
      </p:sp>
      <p:sp>
        <p:nvSpPr>
          <p:cNvPr id="29" name="Shape 25"/>
          <p:cNvSpPr/>
          <p:nvPr/>
        </p:nvSpPr>
        <p:spPr>
          <a:xfrm>
            <a:off x="6409944" y="1895551"/>
            <a:ext cx="381305" cy="381305"/>
          </a:xfrm>
          <a:prstGeom prst="ellipse">
            <a:avLst/>
          </a:prstGeom>
          <a:solidFill>
            <a:srgbClr val="4C6FFF"/>
          </a:solidFill>
          <a:ln/>
        </p:spPr>
      </p:sp>
      <p:pic>
        <p:nvPicPr>
          <p:cNvPr id="30" name="Image 2" descr="preencoded.png">    </p:cNvPr>
          <p:cNvPicPr>
            <a:picLocks noChangeAspect="1"/>
          </p:cNvPicPr>
          <p:nvPr/>
        </p:nvPicPr>
        <p:blipFill>
          <a:blip r:embed="rId3"/>
          <a:srcRect l="0" r="0" t="0" b="0"/>
          <a:stretch/>
        </p:blipFill>
        <p:spPr>
          <a:xfrm>
            <a:off x="6529730" y="1990649"/>
            <a:ext cx="142646" cy="1901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9405518" y="400507"/>
            <a:ext cx="2600554" cy="191110"/>
          </a:xfrm>
          <a:prstGeom prst="rect">
            <a:avLst/>
          </a:prstGeom>
          <a:noFill/>
          <a:ln/>
        </p:spPr>
        <p:txBody>
          <a:bodyPr wrap="square" lIns="0" tIns="0" rIns="0" bIns="0" rtlCol="0" anchor="ctr"/>
          <a:lstStyle/>
          <a:p>
            <a:pPr algn="r" indent="0" marL="0">
              <a:buNone/>
            </a:pPr>
            <a:r>
              <a:rPr lang="en-US" sz="1200" dirty="0">
                <a:solidFill>
                  <a:srgbClr val="6B7280"/>
                </a:solidFill>
                <a:latin typeface="Inter" pitchFamily="34" charset="0"/>
                <a:ea typeface="Inter" pitchFamily="34" charset="-122"/>
                <a:cs typeface="Inter" pitchFamily="34" charset="-120"/>
              </a:rPr>
              <a:t>第三部分 智能变量与差异化竞争策略</a:t>
            </a:r>
            <a:endParaRPr lang="en-US" sz="1200" dirty="0"/>
          </a:p>
        </p:txBody>
      </p:sp>
      <p:sp>
        <p:nvSpPr>
          <p:cNvPr id="5" name="Text 2"/>
          <p:cNvSpPr txBox="1"/>
          <p:nvPr/>
        </p:nvSpPr>
        <p:spPr>
          <a:xfrm>
            <a:off x="304495" y="761695"/>
            <a:ext cx="47868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智能时代变量与差异化提升竞争胜率</a:t>
            </a:r>
            <a:endParaRPr lang="en-US" sz="2200" dirty="0"/>
          </a:p>
        </p:txBody>
      </p:sp>
      <p:sp>
        <p:nvSpPr>
          <p:cNvPr id="6" name="Text 3"/>
          <p:cNvSpPr txBox="1"/>
          <p:nvPr/>
        </p:nvSpPr>
        <p:spPr>
          <a:xfrm>
            <a:off x="304495" y="1123798"/>
            <a:ext cx="43626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智能时代的"变"与差异化竞争的胜率关系 | 构建用户心智方法论</a:t>
            </a:r>
            <a:endParaRPr lang="en-US" sz="1200" dirty="0"/>
          </a:p>
        </p:txBody>
      </p:sp>
      <p:sp>
        <p:nvSpPr>
          <p:cNvPr id="7" name="Text 4"/>
          <p:cNvSpPr txBox="1"/>
          <p:nvPr/>
        </p:nvSpPr>
        <p:spPr>
          <a:xfrm>
            <a:off x="304495" y="1580998"/>
            <a:ext cx="2210105"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基于"变"提升差异化竞争胜率</a:t>
            </a:r>
            <a:endParaRPr lang="en-US" sz="1200" dirty="0"/>
          </a:p>
        </p:txBody>
      </p:sp>
      <p:sp>
        <p:nvSpPr>
          <p:cNvPr id="8" name="Shape 5"/>
          <p:cNvSpPr/>
          <p:nvPr/>
        </p:nvSpPr>
        <p:spPr>
          <a:xfrm>
            <a:off x="304495" y="1828800"/>
            <a:ext cx="3791102" cy="1181405"/>
          </a:xfrm>
          <a:prstGeom prst="rect">
            <a:avLst/>
          </a:prstGeom>
          <a:solidFill>
            <a:srgbClr val="EFF6FF"/>
          </a:solidFill>
          <a:ln/>
        </p:spPr>
      </p:sp>
      <p:sp>
        <p:nvSpPr>
          <p:cNvPr id="9" name="Shape 6"/>
          <p:cNvSpPr/>
          <p:nvPr/>
        </p:nvSpPr>
        <p:spPr>
          <a:xfrm>
            <a:off x="304495" y="1828800"/>
            <a:ext cx="28346" cy="1181405"/>
          </a:xfrm>
          <a:prstGeom prst="rect">
            <a:avLst/>
          </a:prstGeom>
          <a:solidFill>
            <a:srgbClr val="3B82F6"/>
          </a:solidFill>
          <a:ln/>
        </p:spPr>
      </p:sp>
      <p:pic>
        <p:nvPicPr>
          <p:cNvPr id="10" name="Image 1" descr="preencoded.png">    </p:cNvPr>
          <p:cNvPicPr>
            <a:picLocks noChangeAspect="1"/>
          </p:cNvPicPr>
          <p:nvPr/>
        </p:nvPicPr>
        <p:blipFill>
          <a:blip r:embed="rId2"/>
          <a:srcRect l="-989999" r="-989999" t="0" b="0"/>
          <a:stretch/>
        </p:blipFill>
        <p:spPr>
          <a:xfrm>
            <a:off x="448056" y="2162556"/>
            <a:ext cx="190195" cy="9144"/>
          </a:xfrm>
          <a:prstGeom prst="rect">
            <a:avLst/>
          </a:prstGeom>
        </p:spPr>
      </p:pic>
      <p:sp>
        <p:nvSpPr>
          <p:cNvPr id="11" name="Text 7"/>
          <p:cNvSpPr txBox="1"/>
          <p:nvPr/>
        </p:nvSpPr>
        <p:spPr>
          <a:xfrm>
            <a:off x="304495" y="3181198"/>
            <a:ext cx="18772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智能时代落地差异化竞争</a:t>
            </a:r>
            <a:endParaRPr lang="en-US" sz="1200" dirty="0"/>
          </a:p>
        </p:txBody>
      </p:sp>
      <p:sp>
        <p:nvSpPr>
          <p:cNvPr id="12" name="Text 8"/>
          <p:cNvSpPr txBox="1"/>
          <p:nvPr/>
        </p:nvSpPr>
        <p:spPr>
          <a:xfrm>
            <a:off x="304495" y="4895698"/>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全方位竞争压力</a:t>
            </a:r>
            <a:endParaRPr lang="en-US" sz="1200" dirty="0"/>
          </a:p>
        </p:txBody>
      </p:sp>
      <p:sp>
        <p:nvSpPr>
          <p:cNvPr id="13" name="Shape 9"/>
          <p:cNvSpPr/>
          <p:nvPr/>
        </p:nvSpPr>
        <p:spPr>
          <a:xfrm>
            <a:off x="4203497" y="1828800"/>
            <a:ext cx="3791102" cy="1181405"/>
          </a:xfrm>
          <a:prstGeom prst="rect">
            <a:avLst/>
          </a:prstGeom>
          <a:solidFill>
            <a:srgbClr val="EFF6FF"/>
          </a:solidFill>
          <a:ln/>
        </p:spPr>
      </p:sp>
      <p:sp>
        <p:nvSpPr>
          <p:cNvPr id="14" name="Shape 10"/>
          <p:cNvSpPr/>
          <p:nvPr/>
        </p:nvSpPr>
        <p:spPr>
          <a:xfrm>
            <a:off x="4203497" y="1828800"/>
            <a:ext cx="28346" cy="1181405"/>
          </a:xfrm>
          <a:prstGeom prst="rect">
            <a:avLst/>
          </a:prstGeom>
          <a:solidFill>
            <a:srgbClr val="3B82F6"/>
          </a:solidFill>
          <a:ln/>
        </p:spPr>
      </p:sp>
      <p:sp>
        <p:nvSpPr>
          <p:cNvPr id="15" name="Shape 11"/>
          <p:cNvSpPr/>
          <p:nvPr/>
        </p:nvSpPr>
        <p:spPr>
          <a:xfrm>
            <a:off x="8102498" y="1828800"/>
            <a:ext cx="3791102" cy="1181405"/>
          </a:xfrm>
          <a:prstGeom prst="rect">
            <a:avLst/>
          </a:prstGeom>
          <a:solidFill>
            <a:srgbClr val="EFF6FF"/>
          </a:solidFill>
          <a:ln/>
        </p:spPr>
      </p:sp>
      <p:sp>
        <p:nvSpPr>
          <p:cNvPr id="16" name="Shape 12"/>
          <p:cNvSpPr/>
          <p:nvPr/>
        </p:nvSpPr>
        <p:spPr>
          <a:xfrm>
            <a:off x="8102498" y="1828800"/>
            <a:ext cx="28346" cy="1181405"/>
          </a:xfrm>
          <a:prstGeom prst="rect">
            <a:avLst/>
          </a:prstGeom>
          <a:solidFill>
            <a:srgbClr val="3B82F6"/>
          </a:solidFill>
          <a:ln/>
        </p:spPr>
      </p:sp>
      <p:sp>
        <p:nvSpPr>
          <p:cNvPr id="17" name="Text 13"/>
          <p:cNvSpPr txBox="1"/>
          <p:nvPr/>
        </p:nvSpPr>
        <p:spPr>
          <a:xfrm>
            <a:off x="714146" y="1971446"/>
            <a:ext cx="814730" cy="200254"/>
          </a:xfrm>
          <a:prstGeom prst="rect">
            <a:avLst/>
          </a:prstGeom>
          <a:noFill/>
          <a:ln/>
        </p:spPr>
        <p:txBody>
          <a:bodyPr wrap="square" lIns="0" tIns="0" rIns="0" bIns="0" rtlCol="0" anchor="ctr"/>
          <a:lstStyle/>
          <a:p>
            <a:pPr algn="l" indent="0" marL="0">
              <a:buNone/>
            </a:pPr>
            <a:r>
              <a:rPr lang="en-US" sz="1300" b="1" dirty="0">
                <a:solidFill>
                  <a:srgbClr val="1D4ED8"/>
                </a:solidFill>
                <a:latin typeface="Inter" pitchFamily="34" charset="0"/>
                <a:ea typeface="Inter" pitchFamily="34" charset="-122"/>
                <a:cs typeface="Inter" pitchFamily="34" charset="-120"/>
              </a:rPr>
              <a:t>识别变量</a:t>
            </a:r>
            <a:endParaRPr lang="en-US" sz="1300" dirty="0"/>
          </a:p>
        </p:txBody>
      </p:sp>
      <p:sp>
        <p:nvSpPr>
          <p:cNvPr id="18" name="Text 14"/>
          <p:cNvSpPr txBox="1"/>
          <p:nvPr/>
        </p:nvSpPr>
        <p:spPr>
          <a:xfrm>
            <a:off x="4660697" y="1971446"/>
            <a:ext cx="986638" cy="200254"/>
          </a:xfrm>
          <a:prstGeom prst="rect">
            <a:avLst/>
          </a:prstGeom>
          <a:noFill/>
          <a:ln/>
        </p:spPr>
        <p:txBody>
          <a:bodyPr wrap="square" lIns="0" tIns="0" rIns="0" bIns="0" rtlCol="0" anchor="ctr"/>
          <a:lstStyle/>
          <a:p>
            <a:pPr algn="l" indent="0" marL="0">
              <a:buNone/>
            </a:pPr>
            <a:r>
              <a:rPr lang="en-US" sz="1300" b="1" dirty="0">
                <a:solidFill>
                  <a:srgbClr val="1D4ED8"/>
                </a:solidFill>
                <a:latin typeface="Inter" pitchFamily="34" charset="0"/>
                <a:ea typeface="Inter" pitchFamily="34" charset="-122"/>
                <a:cs typeface="Inter" pitchFamily="34" charset="-120"/>
              </a:rPr>
              <a:t>差异化响应</a:t>
            </a:r>
            <a:endParaRPr lang="en-US" sz="1300" dirty="0"/>
          </a:p>
        </p:txBody>
      </p:sp>
      <p:sp>
        <p:nvSpPr>
          <p:cNvPr id="19" name="Text 15"/>
          <p:cNvSpPr txBox="1"/>
          <p:nvPr/>
        </p:nvSpPr>
        <p:spPr>
          <a:xfrm>
            <a:off x="448056" y="2295144"/>
            <a:ext cx="35103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Agentic时代的核心变量是"智能体"作为新物种，识别它带来的交互模式、使用场景和商业模式变化</a:t>
            </a:r>
            <a:endParaRPr lang="en-US" sz="1000" dirty="0"/>
          </a:p>
        </p:txBody>
      </p:sp>
      <p:pic>
        <p:nvPicPr>
          <p:cNvPr id="20" name="Image 2" descr="preencoded.png">    </p:cNvPr>
          <p:cNvPicPr>
            <a:picLocks noChangeAspect="1"/>
          </p:cNvPicPr>
          <p:nvPr/>
        </p:nvPicPr>
        <p:blipFill>
          <a:blip r:embed="rId3"/>
          <a:srcRect l="-989999" r="-989999" t="0" b="0"/>
          <a:stretch/>
        </p:blipFill>
        <p:spPr>
          <a:xfrm>
            <a:off x="4346143" y="2162556"/>
            <a:ext cx="237744" cy="9144"/>
          </a:xfrm>
          <a:prstGeom prst="rect">
            <a:avLst/>
          </a:prstGeom>
        </p:spPr>
      </p:pic>
      <p:sp>
        <p:nvSpPr>
          <p:cNvPr id="21" name="Text 16"/>
          <p:cNvSpPr txBox="1"/>
          <p:nvPr/>
        </p:nvSpPr>
        <p:spPr>
          <a:xfrm>
            <a:off x="4346143" y="2295144"/>
            <a:ext cx="34344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针对变量设计独特的产品定位和竞争策略，避开同质化赛道，形成明确区隔</a:t>
            </a:r>
            <a:endParaRPr lang="en-US" sz="1000" dirty="0"/>
          </a:p>
        </p:txBody>
      </p:sp>
      <p:pic>
        <p:nvPicPr>
          <p:cNvPr id="22" name="Image 3" descr="preencoded.png">    </p:cNvPr>
          <p:cNvPicPr>
            <a:picLocks noChangeAspect="1"/>
          </p:cNvPicPr>
          <p:nvPr/>
        </p:nvPicPr>
        <p:blipFill>
          <a:blip r:embed="rId4"/>
          <a:srcRect l="-1016667" r="-1016667" t="0" b="0"/>
          <a:stretch/>
        </p:blipFill>
        <p:spPr>
          <a:xfrm>
            <a:off x="8245145" y="2162556"/>
            <a:ext cx="219456" cy="9144"/>
          </a:xfrm>
          <a:prstGeom prst="rect">
            <a:avLst/>
          </a:prstGeom>
        </p:spPr>
      </p:pic>
      <p:sp>
        <p:nvSpPr>
          <p:cNvPr id="23" name="Text 17"/>
          <p:cNvSpPr txBox="1"/>
          <p:nvPr/>
        </p:nvSpPr>
        <p:spPr>
          <a:xfrm>
            <a:off x="8540496" y="1971446"/>
            <a:ext cx="814730" cy="200254"/>
          </a:xfrm>
          <a:prstGeom prst="rect">
            <a:avLst/>
          </a:prstGeom>
          <a:noFill/>
          <a:ln/>
        </p:spPr>
        <p:txBody>
          <a:bodyPr wrap="square" lIns="0" tIns="0" rIns="0" bIns="0" rtlCol="0" anchor="ctr"/>
          <a:lstStyle/>
          <a:p>
            <a:pPr algn="l" indent="0" marL="0">
              <a:buNone/>
            </a:pPr>
            <a:r>
              <a:rPr lang="en-US" sz="1300" b="1" dirty="0">
                <a:solidFill>
                  <a:srgbClr val="1D4ED8"/>
                </a:solidFill>
                <a:latin typeface="Inter" pitchFamily="34" charset="0"/>
                <a:ea typeface="Inter" pitchFamily="34" charset="-122"/>
                <a:cs typeface="Inter" pitchFamily="34" charset="-120"/>
              </a:rPr>
              <a:t>胜率提升</a:t>
            </a:r>
            <a:endParaRPr lang="en-US" sz="1300" dirty="0"/>
          </a:p>
        </p:txBody>
      </p:sp>
      <p:sp>
        <p:nvSpPr>
          <p:cNvPr id="24" name="Text 18"/>
          <p:cNvSpPr txBox="1"/>
          <p:nvPr/>
        </p:nvSpPr>
        <p:spPr>
          <a:xfrm>
            <a:off x="8245145" y="2295144"/>
            <a:ext cx="363382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有效识别变量 + 差异化策略 = 胜率提升，基于变化占据市场先机和心智优势</a:t>
            </a:r>
            <a:endParaRPr lang="en-US" sz="1000" dirty="0"/>
          </a:p>
        </p:txBody>
      </p:sp>
      <p:sp>
        <p:nvSpPr>
          <p:cNvPr id="25" name="Text 19"/>
          <p:cNvSpPr txBox="1"/>
          <p:nvPr/>
        </p:nvSpPr>
        <p:spPr>
          <a:xfrm>
            <a:off x="8245145" y="2714854"/>
            <a:ext cx="1910182"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战略聚焦企业成功率提升3.6倍</a:t>
            </a:r>
            <a:endParaRPr lang="en-US" sz="1000" dirty="0"/>
          </a:p>
        </p:txBody>
      </p:sp>
      <p:sp>
        <p:nvSpPr>
          <p:cNvPr id="26" name="Shape 20"/>
          <p:cNvSpPr/>
          <p:nvPr/>
        </p:nvSpPr>
        <p:spPr>
          <a:xfrm>
            <a:off x="304495" y="3429000"/>
            <a:ext cx="5715000" cy="1295705"/>
          </a:xfrm>
          <a:prstGeom prst="rect">
            <a:avLst/>
          </a:prstGeom>
          <a:solidFill>
            <a:srgbClr val="FEF2F2"/>
          </a:solidFill>
          <a:ln/>
        </p:spPr>
      </p:sp>
      <p:sp>
        <p:nvSpPr>
          <p:cNvPr id="27" name="Shape 21"/>
          <p:cNvSpPr/>
          <p:nvPr/>
        </p:nvSpPr>
        <p:spPr>
          <a:xfrm>
            <a:off x="304495" y="3429000"/>
            <a:ext cx="28346" cy="1295705"/>
          </a:xfrm>
          <a:prstGeom prst="rect">
            <a:avLst/>
          </a:prstGeom>
          <a:solidFill>
            <a:srgbClr val="EF4444"/>
          </a:solidFill>
          <a:ln/>
        </p:spPr>
      </p:sp>
      <p:pic>
        <p:nvPicPr>
          <p:cNvPr id="28" name="Image 4" descr="preencoded.png">    </p:cNvPr>
          <p:cNvPicPr>
            <a:picLocks noChangeAspect="1"/>
          </p:cNvPicPr>
          <p:nvPr/>
        </p:nvPicPr>
        <p:blipFill>
          <a:blip r:embed="rId5"/>
          <a:srcRect l="-989999" r="-989999" t="0" b="0"/>
          <a:stretch/>
        </p:blipFill>
        <p:spPr>
          <a:xfrm>
            <a:off x="485546" y="3800246"/>
            <a:ext cx="190195" cy="9144"/>
          </a:xfrm>
          <a:prstGeom prst="rect">
            <a:avLst/>
          </a:prstGeom>
        </p:spPr>
      </p:pic>
      <p:sp>
        <p:nvSpPr>
          <p:cNvPr id="29" name="Shape 22"/>
          <p:cNvSpPr/>
          <p:nvPr/>
        </p:nvSpPr>
        <p:spPr>
          <a:xfrm>
            <a:off x="6172200" y="3429000"/>
            <a:ext cx="5715000" cy="1295705"/>
          </a:xfrm>
          <a:prstGeom prst="rect">
            <a:avLst/>
          </a:prstGeom>
          <a:solidFill>
            <a:srgbClr val="FEF2F2"/>
          </a:solidFill>
          <a:ln/>
        </p:spPr>
      </p:sp>
      <p:sp>
        <p:nvSpPr>
          <p:cNvPr id="30" name="Shape 23"/>
          <p:cNvSpPr/>
          <p:nvPr/>
        </p:nvSpPr>
        <p:spPr>
          <a:xfrm>
            <a:off x="6172200" y="3429000"/>
            <a:ext cx="28346" cy="1295705"/>
          </a:xfrm>
          <a:prstGeom prst="rect">
            <a:avLst/>
          </a:prstGeom>
          <a:solidFill>
            <a:srgbClr val="EF4444"/>
          </a:solidFill>
          <a:ln/>
        </p:spPr>
      </p:sp>
      <p:sp>
        <p:nvSpPr>
          <p:cNvPr id="31" name="Text 24"/>
          <p:cNvSpPr txBox="1"/>
          <p:nvPr/>
        </p:nvSpPr>
        <p:spPr>
          <a:xfrm>
            <a:off x="752551" y="3610051"/>
            <a:ext cx="1500530" cy="200254"/>
          </a:xfrm>
          <a:prstGeom prst="rect">
            <a:avLst/>
          </a:prstGeom>
          <a:noFill/>
          <a:ln/>
        </p:spPr>
        <p:txBody>
          <a:bodyPr wrap="square" lIns="0" tIns="0" rIns="0" bIns="0" rtlCol="0" anchor="ctr"/>
          <a:lstStyle/>
          <a:p>
            <a:pPr algn="l" indent="0" marL="0">
              <a:buNone/>
            </a:pPr>
            <a:r>
              <a:rPr lang="en-US" sz="1300" b="1" dirty="0">
                <a:solidFill>
                  <a:srgbClr val="B91C1C"/>
                </a:solidFill>
                <a:latin typeface="Inter" pitchFamily="34" charset="0"/>
                <a:ea typeface="Inter" pitchFamily="34" charset="-122"/>
                <a:cs typeface="Inter" pitchFamily="34" charset="-120"/>
              </a:rPr>
              <a:t>智能产品落地变量</a:t>
            </a:r>
            <a:endParaRPr lang="en-US" sz="1300" dirty="0"/>
          </a:p>
        </p:txBody>
      </p:sp>
      <p:sp>
        <p:nvSpPr>
          <p:cNvPr id="32" name="Text 25"/>
          <p:cNvSpPr txBox="1"/>
          <p:nvPr/>
        </p:nvSpPr>
        <p:spPr>
          <a:xfrm>
            <a:off x="6648602" y="3610051"/>
            <a:ext cx="1329538" cy="200254"/>
          </a:xfrm>
          <a:prstGeom prst="rect">
            <a:avLst/>
          </a:prstGeom>
          <a:noFill/>
          <a:ln/>
        </p:spPr>
        <p:txBody>
          <a:bodyPr wrap="square" lIns="0" tIns="0" rIns="0" bIns="0" rtlCol="0" anchor="ctr"/>
          <a:lstStyle/>
          <a:p>
            <a:pPr algn="l" indent="0" marL="0">
              <a:buNone/>
            </a:pPr>
            <a:r>
              <a:rPr lang="en-US" sz="1300" b="1" dirty="0">
                <a:solidFill>
                  <a:srgbClr val="B91C1C"/>
                </a:solidFill>
                <a:latin typeface="Inter" pitchFamily="34" charset="0"/>
                <a:ea typeface="Inter" pitchFamily="34" charset="-122"/>
                <a:cs typeface="Inter" pitchFamily="34" charset="-120"/>
              </a:rPr>
              <a:t>用户心智争夺战</a:t>
            </a:r>
            <a:endParaRPr lang="en-US" sz="1300" dirty="0"/>
          </a:p>
        </p:txBody>
      </p:sp>
      <p:sp>
        <p:nvSpPr>
          <p:cNvPr id="33" name="Text 26"/>
          <p:cNvSpPr txBox="1"/>
          <p:nvPr/>
        </p:nvSpPr>
        <p:spPr>
          <a:xfrm>
            <a:off x="485546" y="3933749"/>
            <a:ext cx="54059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智能时代的差异化必须基于Agent新物种特性，将"变"落地到产品体验、商业模式和用户价值</a:t>
            </a:r>
            <a:endParaRPr lang="en-US" sz="1000" dirty="0"/>
          </a:p>
        </p:txBody>
      </p:sp>
      <p:sp>
        <p:nvSpPr>
          <p:cNvPr id="34" name="Text 27"/>
          <p:cNvSpPr txBox="1"/>
          <p:nvPr/>
        </p:nvSpPr>
        <p:spPr>
          <a:xfrm>
            <a:off x="485546" y="4390949"/>
            <a:ext cx="2662733"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75%初创公司未能将智能变量转化为差异化</a:t>
            </a:r>
            <a:endParaRPr lang="en-US" sz="1000" dirty="0"/>
          </a:p>
        </p:txBody>
      </p:sp>
      <p:pic>
        <p:nvPicPr>
          <p:cNvPr id="35" name="Image 5" descr="preencoded.png">    </p:cNvPr>
          <p:cNvPicPr>
            <a:picLocks noChangeAspect="1"/>
          </p:cNvPicPr>
          <p:nvPr/>
        </p:nvPicPr>
        <p:blipFill>
          <a:blip r:embed="rId6"/>
          <a:srcRect l="-1016667" r="-1016667" t="0" b="0"/>
          <a:stretch/>
        </p:blipFill>
        <p:spPr>
          <a:xfrm>
            <a:off x="6353251" y="3800246"/>
            <a:ext cx="219456" cy="9144"/>
          </a:xfrm>
          <a:prstGeom prst="rect">
            <a:avLst/>
          </a:prstGeom>
        </p:spPr>
      </p:pic>
      <p:sp>
        <p:nvSpPr>
          <p:cNvPr id="36" name="Text 28"/>
          <p:cNvSpPr txBox="1"/>
          <p:nvPr/>
        </p:nvSpPr>
        <p:spPr>
          <a:xfrm>
            <a:off x="6353251" y="3933749"/>
            <a:ext cx="54251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智能产品需要在用户心智中建立清晰差异化认知，从"解决什么问题"到"如何独特解决问题"</a:t>
            </a:r>
            <a:endParaRPr lang="en-US" sz="1000" dirty="0"/>
          </a:p>
        </p:txBody>
      </p:sp>
      <p:sp>
        <p:nvSpPr>
          <p:cNvPr id="37" name="Text 29"/>
          <p:cNvSpPr txBox="1"/>
          <p:nvPr/>
        </p:nvSpPr>
        <p:spPr>
          <a:xfrm>
            <a:off x="6353251" y="4200754"/>
            <a:ext cx="2100377" cy="162763"/>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用户心智占位是存活的决定性因素</a:t>
            </a:r>
            <a:endParaRPr lang="en-US" sz="1000" dirty="0"/>
          </a:p>
        </p:txBody>
      </p:sp>
      <p:sp>
        <p:nvSpPr>
          <p:cNvPr id="38" name="Shape 30"/>
          <p:cNvSpPr/>
          <p:nvPr/>
        </p:nvSpPr>
        <p:spPr>
          <a:xfrm>
            <a:off x="304495" y="5143500"/>
            <a:ext cx="3791102" cy="1162202"/>
          </a:xfrm>
          <a:prstGeom prst="roundRect">
            <a:avLst>
              <a:gd name="adj" fmla="val 5159"/>
            </a:avLst>
          </a:prstGeom>
          <a:solidFill>
            <a:srgbClr val="F9FAFB"/>
          </a:solidFill>
          <a:ln w="12700">
            <a:solidFill>
              <a:srgbClr val="E5E7EB"/>
            </a:solidFill>
            <a:prstDash val="solid"/>
          </a:ln>
        </p:spPr>
      </p:sp>
      <p:sp>
        <p:nvSpPr>
          <p:cNvPr id="39" name="Shape 31"/>
          <p:cNvSpPr/>
          <p:nvPr/>
        </p:nvSpPr>
        <p:spPr>
          <a:xfrm>
            <a:off x="4203497" y="5143500"/>
            <a:ext cx="3791102" cy="1162202"/>
          </a:xfrm>
          <a:prstGeom prst="roundRect">
            <a:avLst>
              <a:gd name="adj" fmla="val 5159"/>
            </a:avLst>
          </a:prstGeom>
          <a:solidFill>
            <a:srgbClr val="F9FAFB"/>
          </a:solidFill>
          <a:ln w="12700">
            <a:solidFill>
              <a:srgbClr val="E5E7EB"/>
            </a:solidFill>
            <a:prstDash val="solid"/>
          </a:ln>
        </p:spPr>
      </p:sp>
      <p:sp>
        <p:nvSpPr>
          <p:cNvPr id="40" name="Shape 32"/>
          <p:cNvSpPr/>
          <p:nvPr/>
        </p:nvSpPr>
        <p:spPr>
          <a:xfrm>
            <a:off x="466344" y="5305349"/>
            <a:ext cx="381305" cy="381305"/>
          </a:xfrm>
          <a:prstGeom prst="ellipse">
            <a:avLst/>
          </a:prstGeom>
          <a:solidFill>
            <a:srgbClr val="EBF0FF"/>
          </a:solidFill>
          <a:ln/>
        </p:spPr>
      </p:sp>
      <p:pic>
        <p:nvPicPr>
          <p:cNvPr id="41" name="Image 6" descr="preencoded.png">    </p:cNvPr>
          <p:cNvPicPr>
            <a:picLocks noChangeAspect="1"/>
          </p:cNvPicPr>
          <p:nvPr/>
        </p:nvPicPr>
        <p:blipFill>
          <a:blip r:embed="rId7"/>
          <a:srcRect l="-1773" r="-1773" t="0" b="0"/>
          <a:stretch/>
        </p:blipFill>
        <p:spPr>
          <a:xfrm>
            <a:off x="590702" y="5410505"/>
            <a:ext cx="133502" cy="171907"/>
          </a:xfrm>
          <a:prstGeom prst="rect">
            <a:avLst/>
          </a:prstGeom>
        </p:spPr>
      </p:pic>
      <p:sp>
        <p:nvSpPr>
          <p:cNvPr id="42" name="Shape 33"/>
          <p:cNvSpPr/>
          <p:nvPr/>
        </p:nvSpPr>
        <p:spPr>
          <a:xfrm>
            <a:off x="8102498" y="5143500"/>
            <a:ext cx="3791102" cy="1162202"/>
          </a:xfrm>
          <a:prstGeom prst="roundRect">
            <a:avLst>
              <a:gd name="adj" fmla="val 5159"/>
            </a:avLst>
          </a:prstGeom>
          <a:solidFill>
            <a:srgbClr val="F9FAFB"/>
          </a:solidFill>
          <a:ln w="12700">
            <a:solidFill>
              <a:srgbClr val="E5E7EB"/>
            </a:solidFill>
            <a:prstDash val="solid"/>
          </a:ln>
        </p:spPr>
      </p:sp>
      <p:sp>
        <p:nvSpPr>
          <p:cNvPr id="43" name="Shape 34"/>
          <p:cNvSpPr/>
          <p:nvPr/>
        </p:nvSpPr>
        <p:spPr>
          <a:xfrm>
            <a:off x="4365346" y="5305349"/>
            <a:ext cx="381305" cy="381305"/>
          </a:xfrm>
          <a:prstGeom prst="ellipse">
            <a:avLst/>
          </a:prstGeom>
          <a:solidFill>
            <a:srgbClr val="EBF0FF"/>
          </a:solidFill>
          <a:ln/>
        </p:spPr>
      </p:sp>
      <p:sp>
        <p:nvSpPr>
          <p:cNvPr id="44" name="Shape 35"/>
          <p:cNvSpPr/>
          <p:nvPr/>
        </p:nvSpPr>
        <p:spPr>
          <a:xfrm>
            <a:off x="8264347" y="5305349"/>
            <a:ext cx="381305" cy="381305"/>
          </a:xfrm>
          <a:prstGeom prst="ellipse">
            <a:avLst/>
          </a:prstGeom>
          <a:solidFill>
            <a:srgbClr val="EBF0FF"/>
          </a:solidFill>
          <a:ln/>
        </p:spPr>
      </p:sp>
      <p:sp>
        <p:nvSpPr>
          <p:cNvPr id="45" name="Text 36"/>
          <p:cNvSpPr txBox="1"/>
          <p:nvPr/>
        </p:nvSpPr>
        <p:spPr>
          <a:xfrm>
            <a:off x="923544" y="5391302"/>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巨头压制</a:t>
            </a:r>
            <a:endParaRPr lang="en-US" sz="1300" dirty="0"/>
          </a:p>
        </p:txBody>
      </p:sp>
      <p:sp>
        <p:nvSpPr>
          <p:cNvPr id="46" name="Text 37"/>
          <p:cNvSpPr txBox="1"/>
          <p:nvPr/>
        </p:nvSpPr>
        <p:spPr>
          <a:xfrm>
            <a:off x="466344" y="5772607"/>
            <a:ext cx="34344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拥有资源、渠道和生态优势的科技巨头，可快速整合AI能力覆盖主流场景</a:t>
            </a:r>
            <a:endParaRPr lang="en-US" sz="1000" dirty="0"/>
          </a:p>
        </p:txBody>
      </p:sp>
      <p:pic>
        <p:nvPicPr>
          <p:cNvPr id="47" name="Image 7" descr="preencoded.png">    </p:cNvPr>
          <p:cNvPicPr>
            <a:picLocks noChangeAspect="1"/>
          </p:cNvPicPr>
          <p:nvPr/>
        </p:nvPicPr>
        <p:blipFill>
          <a:blip r:embed="rId8"/>
          <a:srcRect l="0" r="0" t="-841" b="-841"/>
          <a:stretch/>
        </p:blipFill>
        <p:spPr>
          <a:xfrm>
            <a:off x="4460443" y="5410505"/>
            <a:ext cx="190195" cy="171907"/>
          </a:xfrm>
          <a:prstGeom prst="rect">
            <a:avLst/>
          </a:prstGeom>
        </p:spPr>
      </p:pic>
      <p:sp>
        <p:nvSpPr>
          <p:cNvPr id="48" name="Text 38"/>
          <p:cNvSpPr txBox="1"/>
          <p:nvPr/>
        </p:nvSpPr>
        <p:spPr>
          <a:xfrm>
            <a:off x="4822546" y="5391302"/>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现有玩家转型</a:t>
            </a:r>
            <a:endParaRPr lang="en-US" sz="1300" dirty="0"/>
          </a:p>
        </p:txBody>
      </p:sp>
      <p:sp>
        <p:nvSpPr>
          <p:cNvPr id="49" name="Text 39"/>
          <p:cNvSpPr txBox="1"/>
          <p:nvPr/>
        </p:nvSpPr>
        <p:spPr>
          <a:xfrm>
            <a:off x="8721547" y="5391302"/>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新进入者涌入</a:t>
            </a:r>
            <a:endParaRPr lang="en-US" sz="1300" dirty="0"/>
          </a:p>
        </p:txBody>
      </p:sp>
      <p:sp>
        <p:nvSpPr>
          <p:cNvPr id="50" name="Text 40"/>
          <p:cNvSpPr txBox="1"/>
          <p:nvPr/>
        </p:nvSpPr>
        <p:spPr>
          <a:xfrm>
            <a:off x="4365346" y="5772607"/>
            <a:ext cx="351952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已有行业经验和客户关系的企业通过AI升级，形成先发+AI双重优势</a:t>
            </a:r>
            <a:endParaRPr lang="en-US" sz="1000" dirty="0"/>
          </a:p>
        </p:txBody>
      </p:sp>
      <p:pic>
        <p:nvPicPr>
          <p:cNvPr id="51" name="Image 8" descr="preencoded.png">    </p:cNvPr>
          <p:cNvPicPr>
            <a:picLocks noChangeAspect="1"/>
          </p:cNvPicPr>
          <p:nvPr/>
        </p:nvPicPr>
        <p:blipFill>
          <a:blip r:embed="rId9"/>
          <a:srcRect l="-1064" r="-1064" t="0" b="0"/>
          <a:stretch/>
        </p:blipFill>
        <p:spPr>
          <a:xfrm>
            <a:off x="8345729" y="5410505"/>
            <a:ext cx="219456" cy="171907"/>
          </a:xfrm>
          <a:prstGeom prst="rect">
            <a:avLst/>
          </a:prstGeom>
        </p:spPr>
      </p:pic>
      <p:sp>
        <p:nvSpPr>
          <p:cNvPr id="52" name="Text 41"/>
          <p:cNvSpPr txBox="1"/>
          <p:nvPr/>
        </p:nvSpPr>
        <p:spPr>
          <a:xfrm>
            <a:off x="8264347" y="5772607"/>
            <a:ext cx="34344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技术门槛降低引来大量新玩家，增加赛道拥挤度和注意力争夺难度</a:t>
            </a:r>
            <a:endParaRPr lang="en-US" sz="1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Shape 1"/>
          <p:cNvSpPr/>
          <p:nvPr/>
        </p:nvSpPr>
        <p:spPr>
          <a:xfrm>
            <a:off x="9584741" y="152705"/>
            <a:ext cx="2324405" cy="276149"/>
          </a:xfrm>
          <a:prstGeom prst="roundRect">
            <a:avLst>
              <a:gd name="adj" fmla="val 45672"/>
            </a:avLst>
          </a:prstGeom>
          <a:solidFill>
            <a:srgbClr val="4C6FFF">
              <a:alpha val="10000"/>
            </a:srgbClr>
          </a:solidFill>
          <a:ln/>
        </p:spPr>
      </p:sp>
      <p:sp>
        <p:nvSpPr>
          <p:cNvPr id="5" name="Text 2"/>
          <p:cNvSpPr txBox="1"/>
          <p:nvPr/>
        </p:nvSpPr>
        <p:spPr>
          <a:xfrm>
            <a:off x="9660636" y="209398"/>
            <a:ext cx="2272284"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第三部分 智能变量与差异化竞争策略</a:t>
            </a:r>
            <a:endParaRPr lang="en-US" sz="1000" dirty="0"/>
          </a:p>
        </p:txBody>
      </p:sp>
      <p:sp>
        <p:nvSpPr>
          <p:cNvPr id="6" name="Text 3"/>
          <p:cNvSpPr txBox="1"/>
          <p:nvPr/>
        </p:nvSpPr>
        <p:spPr>
          <a:xfrm>
            <a:off x="228600" y="304495"/>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差异化策略</a:t>
            </a:r>
            <a:endParaRPr lang="en-US" sz="1200" dirty="0"/>
          </a:p>
        </p:txBody>
      </p:sp>
      <p:sp>
        <p:nvSpPr>
          <p:cNvPr id="7" name="Text 4"/>
          <p:cNvSpPr txBox="1"/>
          <p:nvPr/>
        </p:nvSpPr>
        <p:spPr>
          <a:xfrm>
            <a:off x="228600" y="1362456"/>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七大差异化路径</a:t>
            </a:r>
            <a:endParaRPr lang="en-US" sz="1200" dirty="0"/>
          </a:p>
        </p:txBody>
      </p:sp>
      <p:sp>
        <p:nvSpPr>
          <p:cNvPr id="8" name="Text 5"/>
          <p:cNvSpPr txBox="1"/>
          <p:nvPr/>
        </p:nvSpPr>
        <p:spPr>
          <a:xfrm>
            <a:off x="228600" y="543154"/>
            <a:ext cx="67866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差异化主要七维度，最有护城河的是商业模式差异化</a:t>
            </a:r>
            <a:endParaRPr lang="en-US" sz="2200" dirty="0"/>
          </a:p>
        </p:txBody>
      </p:sp>
      <p:sp>
        <p:nvSpPr>
          <p:cNvPr id="9" name="Text 6"/>
          <p:cNvSpPr txBox="1"/>
          <p:nvPr/>
        </p:nvSpPr>
        <p:spPr>
          <a:xfrm>
            <a:off x="228600" y="981151"/>
            <a:ext cx="4086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在同质化竞争中脱颖而出的系统性方法，按护城河强度排序</a:t>
            </a:r>
            <a:endParaRPr lang="en-US" sz="1200" dirty="0"/>
          </a:p>
        </p:txBody>
      </p:sp>
      <p:sp>
        <p:nvSpPr>
          <p:cNvPr id="10" name="Shape 7"/>
          <p:cNvSpPr/>
          <p:nvPr/>
        </p:nvSpPr>
        <p:spPr>
          <a:xfrm>
            <a:off x="228600" y="1600200"/>
            <a:ext cx="2848356" cy="1333195"/>
          </a:xfrm>
          <a:prstGeom prst="roundRect">
            <a:avLst>
              <a:gd name="adj" fmla="val 2939"/>
            </a:avLst>
          </a:prstGeom>
          <a:solidFill>
            <a:srgbClr val="F9FAFB"/>
          </a:solidFill>
          <a:ln w="12700">
            <a:solidFill>
              <a:srgbClr val="E5E7EB"/>
            </a:solidFill>
            <a:prstDash val="solid"/>
          </a:ln>
        </p:spPr>
      </p:sp>
      <p:sp>
        <p:nvSpPr>
          <p:cNvPr id="11" name="Shape 8"/>
          <p:cNvSpPr/>
          <p:nvPr/>
        </p:nvSpPr>
        <p:spPr>
          <a:xfrm>
            <a:off x="352044" y="1723644"/>
            <a:ext cx="342900" cy="342900"/>
          </a:xfrm>
          <a:prstGeom prst="ellipse">
            <a:avLst/>
          </a:prstGeom>
          <a:solidFill>
            <a:srgbClr val="EBF0FF"/>
          </a:solidFill>
          <a:ln/>
        </p:spPr>
      </p:sp>
      <p:pic>
        <p:nvPicPr>
          <p:cNvPr id="12" name="Image 1" descr="preencoded.png">    </p:cNvPr>
          <p:cNvPicPr>
            <a:picLocks noChangeAspect="1"/>
          </p:cNvPicPr>
          <p:nvPr/>
        </p:nvPicPr>
        <p:blipFill>
          <a:blip r:embed="rId2"/>
          <a:srcRect l="-33" r="-33" t="0" b="0"/>
          <a:stretch/>
        </p:blipFill>
        <p:spPr>
          <a:xfrm>
            <a:off x="437998" y="1819656"/>
            <a:ext cx="171907" cy="152705"/>
          </a:xfrm>
          <a:prstGeom prst="rect">
            <a:avLst/>
          </a:prstGeom>
        </p:spPr>
      </p:pic>
      <p:sp>
        <p:nvSpPr>
          <p:cNvPr id="13" name="Shape 9"/>
          <p:cNvSpPr/>
          <p:nvPr/>
        </p:nvSpPr>
        <p:spPr>
          <a:xfrm>
            <a:off x="3191256" y="1600200"/>
            <a:ext cx="2848356" cy="1333195"/>
          </a:xfrm>
          <a:prstGeom prst="roundRect">
            <a:avLst>
              <a:gd name="adj" fmla="val 2939"/>
            </a:avLst>
          </a:prstGeom>
          <a:solidFill>
            <a:srgbClr val="F9FAFB"/>
          </a:solidFill>
          <a:ln w="12700">
            <a:solidFill>
              <a:srgbClr val="E5E7EB"/>
            </a:solidFill>
            <a:prstDash val="solid"/>
          </a:ln>
        </p:spPr>
      </p:sp>
      <p:sp>
        <p:nvSpPr>
          <p:cNvPr id="14" name="Shape 10"/>
          <p:cNvSpPr/>
          <p:nvPr/>
        </p:nvSpPr>
        <p:spPr>
          <a:xfrm>
            <a:off x="6152998" y="1600200"/>
            <a:ext cx="2848356" cy="1333195"/>
          </a:xfrm>
          <a:prstGeom prst="roundRect">
            <a:avLst>
              <a:gd name="adj" fmla="val 2939"/>
            </a:avLst>
          </a:prstGeom>
          <a:solidFill>
            <a:srgbClr val="F9FAFB"/>
          </a:solidFill>
          <a:ln w="12700">
            <a:solidFill>
              <a:srgbClr val="E5E7EB"/>
            </a:solidFill>
            <a:prstDash val="solid"/>
          </a:ln>
        </p:spPr>
      </p:sp>
      <p:sp>
        <p:nvSpPr>
          <p:cNvPr id="15" name="Shape 11"/>
          <p:cNvSpPr/>
          <p:nvPr/>
        </p:nvSpPr>
        <p:spPr>
          <a:xfrm>
            <a:off x="9115654" y="1600200"/>
            <a:ext cx="2848356" cy="1333195"/>
          </a:xfrm>
          <a:prstGeom prst="roundRect">
            <a:avLst>
              <a:gd name="adj" fmla="val 2939"/>
            </a:avLst>
          </a:prstGeom>
          <a:solidFill>
            <a:srgbClr val="F9FAFB"/>
          </a:solidFill>
          <a:ln w="12700">
            <a:solidFill>
              <a:srgbClr val="E5E7EB"/>
            </a:solidFill>
            <a:prstDash val="solid"/>
          </a:ln>
        </p:spPr>
      </p:sp>
      <p:sp>
        <p:nvSpPr>
          <p:cNvPr id="16" name="Shape 12"/>
          <p:cNvSpPr/>
          <p:nvPr/>
        </p:nvSpPr>
        <p:spPr>
          <a:xfrm>
            <a:off x="3314700" y="1723644"/>
            <a:ext cx="342900" cy="342900"/>
          </a:xfrm>
          <a:prstGeom prst="ellipse">
            <a:avLst/>
          </a:prstGeom>
          <a:solidFill>
            <a:srgbClr val="EBF0FF"/>
          </a:solidFill>
          <a:ln/>
        </p:spPr>
      </p:sp>
      <p:sp>
        <p:nvSpPr>
          <p:cNvPr id="17" name="Shape 13"/>
          <p:cNvSpPr/>
          <p:nvPr/>
        </p:nvSpPr>
        <p:spPr>
          <a:xfrm>
            <a:off x="6277356" y="1723644"/>
            <a:ext cx="342900" cy="342900"/>
          </a:xfrm>
          <a:prstGeom prst="ellipse">
            <a:avLst/>
          </a:prstGeom>
          <a:solidFill>
            <a:srgbClr val="EBF0FF"/>
          </a:solidFill>
          <a:ln/>
        </p:spPr>
      </p:sp>
      <p:sp>
        <p:nvSpPr>
          <p:cNvPr id="18" name="Shape 14"/>
          <p:cNvSpPr/>
          <p:nvPr/>
        </p:nvSpPr>
        <p:spPr>
          <a:xfrm>
            <a:off x="9239098" y="1723644"/>
            <a:ext cx="342900" cy="342900"/>
          </a:xfrm>
          <a:prstGeom prst="ellipse">
            <a:avLst/>
          </a:prstGeom>
          <a:solidFill>
            <a:srgbClr val="EBF0FF"/>
          </a:solidFill>
          <a:ln/>
        </p:spPr>
      </p:sp>
      <p:sp>
        <p:nvSpPr>
          <p:cNvPr id="19" name="Text 15"/>
          <p:cNvSpPr txBox="1"/>
          <p:nvPr/>
        </p:nvSpPr>
        <p:spPr>
          <a:xfrm>
            <a:off x="771754" y="1800454"/>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商业模式差异化强</a:t>
            </a:r>
            <a:endParaRPr lang="en-US" sz="1200" dirty="0"/>
          </a:p>
        </p:txBody>
      </p:sp>
      <p:sp>
        <p:nvSpPr>
          <p:cNvPr id="20" name="Text 16"/>
          <p:cNvSpPr txBox="1"/>
          <p:nvPr/>
        </p:nvSpPr>
        <p:spPr>
          <a:xfrm>
            <a:off x="3733495" y="1800454"/>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用户群差异化</a:t>
            </a:r>
            <a:endParaRPr lang="en-US" sz="1200" dirty="0"/>
          </a:p>
        </p:txBody>
      </p:sp>
      <p:sp>
        <p:nvSpPr>
          <p:cNvPr id="21" name="Text 17"/>
          <p:cNvSpPr txBox="1"/>
          <p:nvPr/>
        </p:nvSpPr>
        <p:spPr>
          <a:xfrm>
            <a:off x="543154" y="2143354"/>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收入模式创新</a:t>
            </a:r>
            <a:endParaRPr lang="en-US" sz="1000" dirty="0"/>
          </a:p>
        </p:txBody>
      </p:sp>
      <p:sp>
        <p:nvSpPr>
          <p:cNvPr id="22" name="Text 18"/>
          <p:cNvSpPr txBox="1"/>
          <p:nvPr/>
        </p:nvSpPr>
        <p:spPr>
          <a:xfrm>
            <a:off x="543154" y="2309774"/>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分销渠道差异</a:t>
            </a:r>
            <a:endParaRPr lang="en-US" sz="1000" dirty="0"/>
          </a:p>
        </p:txBody>
      </p:sp>
      <p:sp>
        <p:nvSpPr>
          <p:cNvPr id="23" name="Text 19"/>
          <p:cNvSpPr txBox="1"/>
          <p:nvPr/>
        </p:nvSpPr>
        <p:spPr>
          <a:xfrm>
            <a:off x="543154" y="24761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资源整合方式</a:t>
            </a:r>
            <a:endParaRPr lang="en-US" sz="1000" dirty="0"/>
          </a:p>
        </p:txBody>
      </p:sp>
      <p:sp>
        <p:nvSpPr>
          <p:cNvPr id="24" name="Text 20"/>
          <p:cNvSpPr txBox="1"/>
          <p:nvPr/>
        </p:nvSpPr>
        <p:spPr>
          <a:xfrm>
            <a:off x="543154" y="2643530"/>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价值链重构</a:t>
            </a:r>
            <a:endParaRPr lang="en-US" sz="1000" dirty="0"/>
          </a:p>
        </p:txBody>
      </p:sp>
      <p:pic>
        <p:nvPicPr>
          <p:cNvPr id="25" name="Image 2" descr="preencoded.png">    </p:cNvPr>
          <p:cNvPicPr>
            <a:picLocks noChangeAspect="1"/>
          </p:cNvPicPr>
          <p:nvPr/>
        </p:nvPicPr>
        <p:blipFill>
          <a:blip r:embed="rId3"/>
          <a:srcRect l="0" r="0" t="-180" b="-180"/>
          <a:stretch/>
        </p:blipFill>
        <p:spPr>
          <a:xfrm>
            <a:off x="3390595" y="1819656"/>
            <a:ext cx="190195" cy="152705"/>
          </a:xfrm>
          <a:prstGeom prst="rect">
            <a:avLst/>
          </a:prstGeom>
        </p:spPr>
      </p:pic>
      <p:sp>
        <p:nvSpPr>
          <p:cNvPr id="26" name="Text 21"/>
          <p:cNvSpPr txBox="1"/>
          <p:nvPr/>
        </p:nvSpPr>
        <p:spPr>
          <a:xfrm>
            <a:off x="6696151" y="1800454"/>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产品场景差异化</a:t>
            </a:r>
            <a:endParaRPr lang="en-US" sz="1200" dirty="0"/>
          </a:p>
        </p:txBody>
      </p:sp>
      <p:sp>
        <p:nvSpPr>
          <p:cNvPr id="27" name="Text 22"/>
          <p:cNvSpPr txBox="1"/>
          <p:nvPr/>
        </p:nvSpPr>
        <p:spPr>
          <a:xfrm>
            <a:off x="9658807" y="1800454"/>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技术创新差异化</a:t>
            </a:r>
            <a:endParaRPr lang="en-US" sz="1200" dirty="0"/>
          </a:p>
        </p:txBody>
      </p:sp>
      <p:sp>
        <p:nvSpPr>
          <p:cNvPr id="28" name="Text 23"/>
          <p:cNvSpPr txBox="1"/>
          <p:nvPr/>
        </p:nvSpPr>
        <p:spPr>
          <a:xfrm>
            <a:off x="3504895" y="2143354"/>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细分市场聚焦</a:t>
            </a:r>
            <a:endParaRPr lang="en-US" sz="1000" dirty="0"/>
          </a:p>
        </p:txBody>
      </p:sp>
      <p:sp>
        <p:nvSpPr>
          <p:cNvPr id="29" name="Text 24"/>
          <p:cNvSpPr txBox="1"/>
          <p:nvPr/>
        </p:nvSpPr>
        <p:spPr>
          <a:xfrm>
            <a:off x="3504895" y="2309774"/>
            <a:ext cx="957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特定职业/角色</a:t>
            </a:r>
            <a:endParaRPr lang="en-US" sz="1000" dirty="0"/>
          </a:p>
        </p:txBody>
      </p:sp>
      <p:sp>
        <p:nvSpPr>
          <p:cNvPr id="30" name="Text 25"/>
          <p:cNvSpPr txBox="1"/>
          <p:nvPr/>
        </p:nvSpPr>
        <p:spPr>
          <a:xfrm>
            <a:off x="3504895" y="24761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用户习惯适配</a:t>
            </a:r>
            <a:endParaRPr lang="en-US" sz="1000" dirty="0"/>
          </a:p>
        </p:txBody>
      </p:sp>
      <p:sp>
        <p:nvSpPr>
          <p:cNvPr id="31" name="Text 26"/>
          <p:cNvSpPr txBox="1"/>
          <p:nvPr/>
        </p:nvSpPr>
        <p:spPr>
          <a:xfrm>
            <a:off x="3504895" y="2643530"/>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特殊需求群体</a:t>
            </a:r>
            <a:endParaRPr lang="en-US" sz="1000" dirty="0"/>
          </a:p>
        </p:txBody>
      </p:sp>
      <p:pic>
        <p:nvPicPr>
          <p:cNvPr id="32" name="Image 3" descr="preencoded.png">    </p:cNvPr>
          <p:cNvPicPr>
            <a:picLocks noChangeAspect="1"/>
          </p:cNvPicPr>
          <p:nvPr/>
        </p:nvPicPr>
        <p:blipFill>
          <a:blip r:embed="rId4"/>
          <a:srcRect l="-33" r="-33" t="0" b="0"/>
          <a:stretch/>
        </p:blipFill>
        <p:spPr>
          <a:xfrm>
            <a:off x="6362395" y="1819656"/>
            <a:ext cx="171907" cy="152705"/>
          </a:xfrm>
          <a:prstGeom prst="rect">
            <a:avLst/>
          </a:prstGeom>
        </p:spPr>
      </p:pic>
      <p:sp>
        <p:nvSpPr>
          <p:cNvPr id="33" name="Text 27"/>
          <p:cNvSpPr txBox="1"/>
          <p:nvPr/>
        </p:nvSpPr>
        <p:spPr>
          <a:xfrm>
            <a:off x="6467551" y="2143354"/>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场景深度渗透</a:t>
            </a:r>
            <a:endParaRPr lang="en-US" sz="1000" dirty="0"/>
          </a:p>
        </p:txBody>
      </p:sp>
      <p:sp>
        <p:nvSpPr>
          <p:cNvPr id="34" name="Text 28"/>
          <p:cNvSpPr txBox="1"/>
          <p:nvPr/>
        </p:nvSpPr>
        <p:spPr>
          <a:xfrm>
            <a:off x="6467551" y="2309774"/>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使用情境特化</a:t>
            </a:r>
            <a:endParaRPr lang="en-US" sz="1000" dirty="0"/>
          </a:p>
        </p:txBody>
      </p:sp>
      <p:sp>
        <p:nvSpPr>
          <p:cNvPr id="35" name="Text 29"/>
          <p:cNvSpPr txBox="1"/>
          <p:nvPr/>
        </p:nvSpPr>
        <p:spPr>
          <a:xfrm>
            <a:off x="6467551" y="24761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工作流程整合</a:t>
            </a:r>
            <a:endParaRPr lang="en-US" sz="1000" dirty="0"/>
          </a:p>
        </p:txBody>
      </p:sp>
      <p:sp>
        <p:nvSpPr>
          <p:cNvPr id="36" name="Text 30"/>
          <p:cNvSpPr txBox="1"/>
          <p:nvPr/>
        </p:nvSpPr>
        <p:spPr>
          <a:xfrm>
            <a:off x="6467551" y="2643530"/>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场景生态构建</a:t>
            </a:r>
            <a:endParaRPr lang="en-US" sz="1000" dirty="0"/>
          </a:p>
        </p:txBody>
      </p:sp>
      <p:pic>
        <p:nvPicPr>
          <p:cNvPr id="37" name="Image 4" descr="preencoded.png">    </p:cNvPr>
          <p:cNvPicPr>
            <a:picLocks noChangeAspect="1"/>
          </p:cNvPicPr>
          <p:nvPr/>
        </p:nvPicPr>
        <p:blipFill>
          <a:blip r:embed="rId5"/>
          <a:srcRect l="0" r="0" t="0" b="0"/>
          <a:stretch/>
        </p:blipFill>
        <p:spPr>
          <a:xfrm>
            <a:off x="9334195" y="1819656"/>
            <a:ext cx="152705" cy="152705"/>
          </a:xfrm>
          <a:prstGeom prst="rect">
            <a:avLst/>
          </a:prstGeom>
        </p:spPr>
      </p:pic>
      <p:sp>
        <p:nvSpPr>
          <p:cNvPr id="38" name="Shape 31"/>
          <p:cNvSpPr/>
          <p:nvPr/>
        </p:nvSpPr>
        <p:spPr>
          <a:xfrm>
            <a:off x="228600" y="3047695"/>
            <a:ext cx="2848356" cy="1333195"/>
          </a:xfrm>
          <a:prstGeom prst="roundRect">
            <a:avLst>
              <a:gd name="adj" fmla="val 2939"/>
            </a:avLst>
          </a:prstGeom>
          <a:solidFill>
            <a:srgbClr val="F9FAFB"/>
          </a:solidFill>
          <a:ln w="12700">
            <a:solidFill>
              <a:srgbClr val="E5E7EB"/>
            </a:solidFill>
            <a:prstDash val="solid"/>
          </a:ln>
        </p:spPr>
      </p:sp>
      <p:sp>
        <p:nvSpPr>
          <p:cNvPr id="39" name="Shape 32"/>
          <p:cNvSpPr/>
          <p:nvPr/>
        </p:nvSpPr>
        <p:spPr>
          <a:xfrm>
            <a:off x="3191256" y="3047695"/>
            <a:ext cx="2848356" cy="1333195"/>
          </a:xfrm>
          <a:prstGeom prst="roundRect">
            <a:avLst>
              <a:gd name="adj" fmla="val 2939"/>
            </a:avLst>
          </a:prstGeom>
          <a:solidFill>
            <a:srgbClr val="F9FAFB"/>
          </a:solidFill>
          <a:ln w="12700">
            <a:solidFill>
              <a:srgbClr val="E5E7EB"/>
            </a:solidFill>
            <a:prstDash val="solid"/>
          </a:ln>
        </p:spPr>
      </p:sp>
      <p:sp>
        <p:nvSpPr>
          <p:cNvPr id="40" name="Shape 33"/>
          <p:cNvSpPr/>
          <p:nvPr/>
        </p:nvSpPr>
        <p:spPr>
          <a:xfrm>
            <a:off x="352044" y="3172054"/>
            <a:ext cx="342900" cy="342900"/>
          </a:xfrm>
          <a:prstGeom prst="ellipse">
            <a:avLst/>
          </a:prstGeom>
          <a:solidFill>
            <a:srgbClr val="EBF0FF"/>
          </a:solidFill>
          <a:ln/>
        </p:spPr>
      </p:sp>
      <p:sp>
        <p:nvSpPr>
          <p:cNvPr id="41" name="Shape 34"/>
          <p:cNvSpPr/>
          <p:nvPr/>
        </p:nvSpPr>
        <p:spPr>
          <a:xfrm>
            <a:off x="3314700" y="3172054"/>
            <a:ext cx="342900" cy="342900"/>
          </a:xfrm>
          <a:prstGeom prst="ellipse">
            <a:avLst/>
          </a:prstGeom>
          <a:solidFill>
            <a:srgbClr val="EBF0FF"/>
          </a:solidFill>
          <a:ln/>
        </p:spPr>
      </p:sp>
      <p:sp>
        <p:nvSpPr>
          <p:cNvPr id="42" name="Text 35"/>
          <p:cNvSpPr txBox="1"/>
          <p:nvPr/>
        </p:nvSpPr>
        <p:spPr>
          <a:xfrm>
            <a:off x="771754" y="3247949"/>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地域差异化</a:t>
            </a:r>
            <a:endParaRPr lang="en-US" sz="1200" dirty="0"/>
          </a:p>
        </p:txBody>
      </p:sp>
      <p:sp>
        <p:nvSpPr>
          <p:cNvPr id="43" name="Text 36"/>
          <p:cNvSpPr txBox="1"/>
          <p:nvPr/>
        </p:nvSpPr>
        <p:spPr>
          <a:xfrm>
            <a:off x="3733495" y="3247949"/>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性价比差异化</a:t>
            </a:r>
            <a:endParaRPr lang="en-US" sz="1200" dirty="0"/>
          </a:p>
        </p:txBody>
      </p:sp>
      <p:sp>
        <p:nvSpPr>
          <p:cNvPr id="44" name="Text 37"/>
          <p:cNvSpPr txBox="1"/>
          <p:nvPr/>
        </p:nvSpPr>
        <p:spPr>
          <a:xfrm>
            <a:off x="6696151" y="3247949"/>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功能差异化弱</a:t>
            </a:r>
            <a:endParaRPr lang="en-US" sz="1200" dirty="0"/>
          </a:p>
        </p:txBody>
      </p:sp>
      <p:sp>
        <p:nvSpPr>
          <p:cNvPr id="45" name="Text 38"/>
          <p:cNvSpPr txBox="1"/>
          <p:nvPr/>
        </p:nvSpPr>
        <p:spPr>
          <a:xfrm>
            <a:off x="9430207" y="2143354"/>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架构选择策略</a:t>
            </a:r>
            <a:endParaRPr lang="en-US" sz="1000" dirty="0"/>
          </a:p>
        </p:txBody>
      </p:sp>
      <p:sp>
        <p:nvSpPr>
          <p:cNvPr id="46" name="Text 39"/>
          <p:cNvSpPr txBox="1"/>
          <p:nvPr/>
        </p:nvSpPr>
        <p:spPr>
          <a:xfrm>
            <a:off x="9430207" y="2309774"/>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部署方式创新</a:t>
            </a:r>
            <a:endParaRPr lang="en-US" sz="1000" dirty="0"/>
          </a:p>
        </p:txBody>
      </p:sp>
      <p:sp>
        <p:nvSpPr>
          <p:cNvPr id="47" name="Text 40"/>
          <p:cNvSpPr txBox="1"/>
          <p:nvPr/>
        </p:nvSpPr>
        <p:spPr>
          <a:xfrm>
            <a:off x="9430207" y="24761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算法效率优化</a:t>
            </a:r>
            <a:endParaRPr lang="en-US" sz="1000" dirty="0"/>
          </a:p>
        </p:txBody>
      </p:sp>
      <p:sp>
        <p:nvSpPr>
          <p:cNvPr id="48" name="Text 41"/>
          <p:cNvSpPr txBox="1"/>
          <p:nvPr/>
        </p:nvSpPr>
        <p:spPr>
          <a:xfrm>
            <a:off x="9430207" y="2643530"/>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技术栈整合</a:t>
            </a:r>
            <a:endParaRPr lang="en-US" sz="1000" dirty="0"/>
          </a:p>
        </p:txBody>
      </p:sp>
      <p:pic>
        <p:nvPicPr>
          <p:cNvPr id="49" name="Image 5" descr="preencoded.png">    </p:cNvPr>
          <p:cNvPicPr>
            <a:picLocks noChangeAspect="1"/>
          </p:cNvPicPr>
          <p:nvPr/>
        </p:nvPicPr>
        <p:blipFill>
          <a:blip r:embed="rId6"/>
          <a:srcRect l="0" r="0" t="0" b="0"/>
          <a:stretch/>
        </p:blipFill>
        <p:spPr>
          <a:xfrm>
            <a:off x="448056" y="3267151"/>
            <a:ext cx="152705" cy="152705"/>
          </a:xfrm>
          <a:prstGeom prst="rect">
            <a:avLst/>
          </a:prstGeom>
        </p:spPr>
      </p:pic>
      <p:sp>
        <p:nvSpPr>
          <p:cNvPr id="50" name="Text 42"/>
          <p:cNvSpPr txBox="1"/>
          <p:nvPr/>
        </p:nvSpPr>
        <p:spPr>
          <a:xfrm>
            <a:off x="543154" y="3590849"/>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地区法规适配</a:t>
            </a:r>
            <a:endParaRPr lang="en-US" sz="1000" dirty="0"/>
          </a:p>
        </p:txBody>
      </p:sp>
      <p:sp>
        <p:nvSpPr>
          <p:cNvPr id="51" name="Text 43"/>
          <p:cNvSpPr txBox="1"/>
          <p:nvPr/>
        </p:nvSpPr>
        <p:spPr>
          <a:xfrm>
            <a:off x="543154" y="3757270"/>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文化深度本土化</a:t>
            </a:r>
            <a:endParaRPr lang="en-US" sz="1000" dirty="0"/>
          </a:p>
        </p:txBody>
      </p:sp>
      <p:sp>
        <p:nvSpPr>
          <p:cNvPr id="52" name="Text 44"/>
          <p:cNvSpPr txBox="1"/>
          <p:nvPr/>
        </p:nvSpPr>
        <p:spPr>
          <a:xfrm>
            <a:off x="543154" y="392460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语言优化体验</a:t>
            </a:r>
            <a:endParaRPr lang="en-US" sz="1000" dirty="0"/>
          </a:p>
        </p:txBody>
      </p:sp>
      <p:sp>
        <p:nvSpPr>
          <p:cNvPr id="53" name="Text 45"/>
          <p:cNvSpPr txBox="1"/>
          <p:nvPr/>
        </p:nvSpPr>
        <p:spPr>
          <a:xfrm>
            <a:off x="543154" y="4091026"/>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地区商业习惯</a:t>
            </a:r>
            <a:endParaRPr lang="en-US" sz="1000" dirty="0"/>
          </a:p>
        </p:txBody>
      </p:sp>
      <p:pic>
        <p:nvPicPr>
          <p:cNvPr id="54" name="Image 6" descr="preencoded.png">    </p:cNvPr>
          <p:cNvPicPr>
            <a:picLocks noChangeAspect="1"/>
          </p:cNvPicPr>
          <p:nvPr/>
        </p:nvPicPr>
        <p:blipFill>
          <a:blip r:embed="rId7"/>
          <a:srcRect l="0" r="0" t="-180" b="-180"/>
          <a:stretch/>
        </p:blipFill>
        <p:spPr>
          <a:xfrm>
            <a:off x="3390595" y="3267151"/>
            <a:ext cx="190195" cy="152705"/>
          </a:xfrm>
          <a:prstGeom prst="rect">
            <a:avLst/>
          </a:prstGeom>
        </p:spPr>
      </p:pic>
      <p:sp>
        <p:nvSpPr>
          <p:cNvPr id="55" name="Shape 46"/>
          <p:cNvSpPr/>
          <p:nvPr/>
        </p:nvSpPr>
        <p:spPr>
          <a:xfrm>
            <a:off x="6152998" y="3047695"/>
            <a:ext cx="2848356" cy="1333195"/>
          </a:xfrm>
          <a:prstGeom prst="roundRect">
            <a:avLst>
              <a:gd name="adj" fmla="val 2939"/>
            </a:avLst>
          </a:prstGeom>
          <a:solidFill>
            <a:srgbClr val="F9FAFB"/>
          </a:solidFill>
          <a:ln w="12700">
            <a:solidFill>
              <a:srgbClr val="E5E7EB"/>
            </a:solidFill>
            <a:prstDash val="solid"/>
          </a:ln>
        </p:spPr>
      </p:sp>
      <p:sp>
        <p:nvSpPr>
          <p:cNvPr id="56" name="Shape 47"/>
          <p:cNvSpPr/>
          <p:nvPr/>
        </p:nvSpPr>
        <p:spPr>
          <a:xfrm>
            <a:off x="6277356" y="3172054"/>
            <a:ext cx="342900" cy="342900"/>
          </a:xfrm>
          <a:prstGeom prst="ellipse">
            <a:avLst/>
          </a:prstGeom>
          <a:solidFill>
            <a:srgbClr val="EBF0FF"/>
          </a:solidFill>
          <a:ln/>
        </p:spPr>
      </p:sp>
      <p:sp>
        <p:nvSpPr>
          <p:cNvPr id="57" name="Text 48"/>
          <p:cNvSpPr txBox="1"/>
          <p:nvPr/>
        </p:nvSpPr>
        <p:spPr>
          <a:xfrm>
            <a:off x="3504895" y="3590849"/>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成本结构优势</a:t>
            </a:r>
            <a:endParaRPr lang="en-US" sz="1000" dirty="0"/>
          </a:p>
        </p:txBody>
      </p:sp>
      <p:sp>
        <p:nvSpPr>
          <p:cNvPr id="58" name="Text 49"/>
          <p:cNvSpPr txBox="1"/>
          <p:nvPr/>
        </p:nvSpPr>
        <p:spPr>
          <a:xfrm>
            <a:off x="3504895" y="3757270"/>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资源配置效率</a:t>
            </a:r>
            <a:endParaRPr lang="en-US" sz="1000" dirty="0"/>
          </a:p>
        </p:txBody>
      </p:sp>
      <p:sp>
        <p:nvSpPr>
          <p:cNvPr id="59" name="Text 50"/>
          <p:cNvSpPr txBox="1"/>
          <p:nvPr/>
        </p:nvSpPr>
        <p:spPr>
          <a:xfrm>
            <a:off x="3504895" y="392460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价格策略灵活</a:t>
            </a:r>
            <a:endParaRPr lang="en-US" sz="1000" dirty="0"/>
          </a:p>
        </p:txBody>
      </p:sp>
      <p:sp>
        <p:nvSpPr>
          <p:cNvPr id="60" name="Text 51"/>
          <p:cNvSpPr txBox="1"/>
          <p:nvPr/>
        </p:nvSpPr>
        <p:spPr>
          <a:xfrm>
            <a:off x="3504895" y="4091026"/>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增值服务捆绑</a:t>
            </a:r>
            <a:endParaRPr lang="en-US" sz="1000" dirty="0"/>
          </a:p>
        </p:txBody>
      </p:sp>
      <p:pic>
        <p:nvPicPr>
          <p:cNvPr id="61" name="Image 7" descr="preencoded.png">    </p:cNvPr>
          <p:cNvPicPr>
            <a:picLocks noChangeAspect="1"/>
          </p:cNvPicPr>
          <p:nvPr/>
        </p:nvPicPr>
        <p:blipFill>
          <a:blip r:embed="rId8"/>
          <a:srcRect l="0" r="0" t="0" b="0"/>
          <a:stretch/>
        </p:blipFill>
        <p:spPr>
          <a:xfrm>
            <a:off x="6372454" y="3267151"/>
            <a:ext cx="152705" cy="152705"/>
          </a:xfrm>
          <a:prstGeom prst="rect">
            <a:avLst/>
          </a:prstGeom>
        </p:spPr>
      </p:pic>
      <p:sp>
        <p:nvSpPr>
          <p:cNvPr id="62" name="Text 52"/>
          <p:cNvSpPr txBox="1"/>
          <p:nvPr/>
        </p:nvSpPr>
        <p:spPr>
          <a:xfrm>
            <a:off x="6467551" y="3590849"/>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独特功能特性</a:t>
            </a:r>
            <a:endParaRPr lang="en-US" sz="1000" dirty="0"/>
          </a:p>
        </p:txBody>
      </p:sp>
      <p:sp>
        <p:nvSpPr>
          <p:cNvPr id="63" name="Text 53"/>
          <p:cNvSpPr txBox="1"/>
          <p:nvPr/>
        </p:nvSpPr>
        <p:spPr>
          <a:xfrm>
            <a:off x="6467551" y="3757270"/>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创新交互方式</a:t>
            </a:r>
            <a:endParaRPr lang="en-US" sz="1000" dirty="0"/>
          </a:p>
        </p:txBody>
      </p:sp>
      <p:sp>
        <p:nvSpPr>
          <p:cNvPr id="64" name="Text 54"/>
          <p:cNvSpPr txBox="1"/>
          <p:nvPr/>
        </p:nvSpPr>
        <p:spPr>
          <a:xfrm>
            <a:off x="6467551" y="392460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专有算法优势</a:t>
            </a:r>
            <a:endParaRPr lang="en-US" sz="1000" dirty="0"/>
          </a:p>
        </p:txBody>
      </p:sp>
      <p:sp>
        <p:nvSpPr>
          <p:cNvPr id="65" name="Text 55"/>
          <p:cNvSpPr txBox="1"/>
          <p:nvPr/>
        </p:nvSpPr>
        <p:spPr>
          <a:xfrm>
            <a:off x="6467551" y="4091026"/>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场景深度适配</a:t>
            </a:r>
            <a:endParaRPr lang="en-US" sz="1000" dirty="0"/>
          </a:p>
        </p:txBody>
      </p:sp>
      <p:sp>
        <p:nvSpPr>
          <p:cNvPr id="66" name="Text 56"/>
          <p:cNvSpPr txBox="1"/>
          <p:nvPr/>
        </p:nvSpPr>
        <p:spPr>
          <a:xfrm>
            <a:off x="228600" y="45527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品牌定位公式</a:t>
            </a:r>
            <a:endParaRPr lang="en-US" sz="1200" dirty="0"/>
          </a:p>
        </p:txBody>
      </p:sp>
      <p:sp>
        <p:nvSpPr>
          <p:cNvPr id="67" name="Shape 57"/>
          <p:cNvSpPr/>
          <p:nvPr/>
        </p:nvSpPr>
        <p:spPr>
          <a:xfrm>
            <a:off x="228600" y="4791456"/>
            <a:ext cx="11734495" cy="418795"/>
          </a:xfrm>
          <a:prstGeom prst="roundRect">
            <a:avLst>
              <a:gd name="adj" fmla="val 19849"/>
            </a:avLst>
          </a:prstGeom>
          <a:solidFill>
            <a:srgbClr val="F3F4F6"/>
          </a:solidFill>
          <a:ln/>
        </p:spPr>
      </p:sp>
      <p:sp>
        <p:nvSpPr>
          <p:cNvPr id="68" name="Shape 58"/>
          <p:cNvSpPr/>
          <p:nvPr/>
        </p:nvSpPr>
        <p:spPr>
          <a:xfrm>
            <a:off x="228600" y="4791456"/>
            <a:ext cx="28346" cy="418795"/>
          </a:xfrm>
          <a:prstGeom prst="rect">
            <a:avLst/>
          </a:prstGeom>
          <a:solidFill>
            <a:srgbClr val="4C6FFF"/>
          </a:solidFill>
          <a:ln/>
        </p:spPr>
      </p:sp>
      <p:sp>
        <p:nvSpPr>
          <p:cNvPr id="69" name="Text 59"/>
          <p:cNvSpPr txBox="1"/>
          <p:nvPr/>
        </p:nvSpPr>
        <p:spPr>
          <a:xfrm>
            <a:off x="390449" y="4905756"/>
            <a:ext cx="4467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对于 [目标用户]，我们是 [品类] 中提供 [差异化特征] 的唯一选择</a:t>
            </a:r>
            <a:endParaRPr lang="en-US" sz="1200" dirty="0"/>
          </a:p>
        </p:txBody>
      </p:sp>
      <p:sp>
        <p:nvSpPr>
          <p:cNvPr id="70" name="Text 60"/>
          <p:cNvSpPr txBox="1"/>
          <p:nvPr/>
        </p:nvSpPr>
        <p:spPr>
          <a:xfrm>
            <a:off x="228600" y="5333695"/>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定位关键词原则：</a:t>
            </a:r>
            <a:endParaRPr lang="en-US" sz="1000" dirty="0"/>
          </a:p>
        </p:txBody>
      </p:sp>
      <p:sp>
        <p:nvSpPr>
          <p:cNvPr id="71" name="Text 61"/>
          <p:cNvSpPr txBox="1"/>
          <p:nvPr/>
        </p:nvSpPr>
        <p:spPr>
          <a:xfrm>
            <a:off x="418795" y="559155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在用户心智中占据一个独特的词</a:t>
            </a:r>
            <a:endParaRPr lang="en-US" sz="1000" dirty="0"/>
          </a:p>
        </p:txBody>
      </p:sp>
      <p:sp>
        <p:nvSpPr>
          <p:cNvPr id="72" name="Text 62"/>
          <p:cNvSpPr txBox="1"/>
          <p:nvPr/>
        </p:nvSpPr>
        <p:spPr>
          <a:xfrm>
            <a:off x="418795" y="5796382"/>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简单、清晰、易于传播</a:t>
            </a:r>
            <a:endParaRPr lang="en-US" sz="1000" dirty="0"/>
          </a:p>
        </p:txBody>
      </p:sp>
      <p:sp>
        <p:nvSpPr>
          <p:cNvPr id="73" name="Text 63"/>
          <p:cNvSpPr txBox="1"/>
          <p:nvPr/>
        </p:nvSpPr>
        <p:spPr>
          <a:xfrm>
            <a:off x="6344107" y="559155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与核心价值主张高度一致</a:t>
            </a:r>
            <a:endParaRPr lang="en-US" sz="1000" dirty="0"/>
          </a:p>
        </p:txBody>
      </p:sp>
      <p:sp>
        <p:nvSpPr>
          <p:cNvPr id="74" name="Text 64"/>
          <p:cNvSpPr txBox="1"/>
          <p:nvPr/>
        </p:nvSpPr>
        <p:spPr>
          <a:xfrm>
            <a:off x="6344107" y="5796382"/>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难以被竞争对手复制或模仿</a:t>
            </a:r>
            <a:endParaRPr lang="en-US" sz="1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420" r="1420" t="0" b="0"/>
          <a:stretch/>
        </p:blipFill>
        <p:spPr>
          <a:xfrm>
            <a:off x="0" y="0"/>
            <a:ext cx="12191695" cy="7058254"/>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152705" y="228600"/>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差异化策略</a:t>
            </a:r>
            <a:endParaRPr lang="en-US" sz="1000" dirty="0"/>
          </a:p>
        </p:txBody>
      </p:sp>
      <p:sp>
        <p:nvSpPr>
          <p:cNvPr id="5" name="Text 2"/>
          <p:cNvSpPr txBox="1"/>
          <p:nvPr/>
        </p:nvSpPr>
        <p:spPr>
          <a:xfrm>
            <a:off x="152705" y="437998"/>
            <a:ext cx="31437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差异化七维度的实际案例分析</a:t>
            </a:r>
            <a:endParaRPr lang="en-US" sz="1800" dirty="0"/>
          </a:p>
        </p:txBody>
      </p:sp>
      <p:sp>
        <p:nvSpPr>
          <p:cNvPr id="6" name="Text 3"/>
          <p:cNvSpPr txBox="1"/>
          <p:nvPr/>
        </p:nvSpPr>
        <p:spPr>
          <a:xfrm>
            <a:off x="152705" y="752551"/>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市场上成功的差异化竞争案例，按护城河强度排序</a:t>
            </a:r>
            <a:endParaRPr lang="en-US" sz="900" dirty="0"/>
          </a:p>
        </p:txBody>
      </p:sp>
      <p:sp>
        <p:nvSpPr>
          <p:cNvPr id="7" name="Text 4"/>
          <p:cNvSpPr txBox="1"/>
          <p:nvPr/>
        </p:nvSpPr>
        <p:spPr>
          <a:xfrm>
            <a:off x="10178186" y="480974"/>
            <a:ext cx="1953158"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第三部分 智能变量与差异化竞争策略</a:t>
            </a:r>
            <a:endParaRPr lang="en-US" sz="900" dirty="0"/>
          </a:p>
        </p:txBody>
      </p:sp>
      <p:sp>
        <p:nvSpPr>
          <p:cNvPr id="8" name="Shape 5"/>
          <p:cNvSpPr/>
          <p:nvPr/>
        </p:nvSpPr>
        <p:spPr>
          <a:xfrm>
            <a:off x="152705" y="981151"/>
            <a:ext cx="5905195" cy="1429207"/>
          </a:xfrm>
          <a:prstGeom prst="roundRect">
            <a:avLst>
              <a:gd name="adj" fmla="val 2559"/>
            </a:avLst>
          </a:prstGeom>
          <a:solidFill>
            <a:srgbClr val="F9FAFB"/>
          </a:solidFill>
          <a:ln w="12700">
            <a:solidFill>
              <a:srgbClr val="E5E7EB"/>
            </a:solidFill>
            <a:prstDash val="solid"/>
          </a:ln>
        </p:spPr>
      </p:sp>
      <p:sp>
        <p:nvSpPr>
          <p:cNvPr id="9" name="Shape 6"/>
          <p:cNvSpPr/>
          <p:nvPr/>
        </p:nvSpPr>
        <p:spPr>
          <a:xfrm>
            <a:off x="237744" y="1181405"/>
            <a:ext cx="228600" cy="228600"/>
          </a:xfrm>
          <a:prstGeom prst="ellipse">
            <a:avLst/>
          </a:prstGeom>
          <a:solidFill>
            <a:srgbClr val="EBF0FF"/>
          </a:solidFill>
          <a:ln/>
        </p:spPr>
      </p:sp>
      <p:pic>
        <p:nvPicPr>
          <p:cNvPr id="10" name="Image 1" descr="preencoded.png">    </p:cNvPr>
          <p:cNvPicPr>
            <a:picLocks noChangeAspect="1"/>
          </p:cNvPicPr>
          <p:nvPr/>
        </p:nvPicPr>
        <p:blipFill>
          <a:blip r:embed="rId2"/>
          <a:srcRect l="-1911" r="-1911" t="0" b="0"/>
          <a:stretch/>
        </p:blipFill>
        <p:spPr>
          <a:xfrm>
            <a:off x="286207" y="1238098"/>
            <a:ext cx="133502" cy="114300"/>
          </a:xfrm>
          <a:prstGeom prst="rect">
            <a:avLst/>
          </a:prstGeom>
        </p:spPr>
      </p:pic>
      <p:sp>
        <p:nvSpPr>
          <p:cNvPr id="11" name="Text 7"/>
          <p:cNvSpPr txBox="1"/>
          <p:nvPr/>
        </p:nvSpPr>
        <p:spPr>
          <a:xfrm>
            <a:off x="523951" y="1104595"/>
            <a:ext cx="8961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商业模式差异化</a:t>
            </a:r>
            <a:endParaRPr lang="en-US" sz="900" dirty="0"/>
          </a:p>
        </p:txBody>
      </p:sp>
      <p:sp>
        <p:nvSpPr>
          <p:cNvPr id="12" name="Shape 8"/>
          <p:cNvSpPr/>
          <p:nvPr/>
        </p:nvSpPr>
        <p:spPr>
          <a:xfrm>
            <a:off x="1362456" y="1067105"/>
            <a:ext cx="733349" cy="228600"/>
          </a:xfrm>
          <a:prstGeom prst="roundRect">
            <a:avLst>
              <a:gd name="adj" fmla="val 66667"/>
            </a:avLst>
          </a:prstGeom>
          <a:solidFill>
            <a:srgbClr val="DBEAFE"/>
          </a:solidFill>
          <a:ln/>
        </p:spPr>
      </p:sp>
      <p:sp>
        <p:nvSpPr>
          <p:cNvPr id="13" name="Text 9"/>
          <p:cNvSpPr txBox="1"/>
          <p:nvPr/>
        </p:nvSpPr>
        <p:spPr>
          <a:xfrm>
            <a:off x="1419149" y="1086307"/>
            <a:ext cx="7342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强护城河</a:t>
            </a:r>
            <a:endParaRPr lang="en-US" sz="1200" dirty="0"/>
          </a:p>
        </p:txBody>
      </p:sp>
      <p:sp>
        <p:nvSpPr>
          <p:cNvPr id="14" name="Text 10"/>
          <p:cNvSpPr txBox="1"/>
          <p:nvPr/>
        </p:nvSpPr>
        <p:spPr>
          <a:xfrm>
            <a:off x="523951" y="1314907"/>
            <a:ext cx="2105863"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收入模式创新、分销渠道差异</a:t>
            </a:r>
            <a:endParaRPr lang="en-US" sz="1200" dirty="0"/>
          </a:p>
        </p:txBody>
      </p:sp>
      <p:sp>
        <p:nvSpPr>
          <p:cNvPr id="15" name="Shape 11"/>
          <p:cNvSpPr/>
          <p:nvPr/>
        </p:nvSpPr>
        <p:spPr>
          <a:xfrm>
            <a:off x="237744" y="1561795"/>
            <a:ext cx="2714854" cy="761695"/>
          </a:xfrm>
          <a:prstGeom prst="roundRect">
            <a:avLst>
              <a:gd name="adj" fmla="val 6002"/>
            </a:avLst>
          </a:prstGeom>
          <a:solidFill>
            <a:srgbClr val="F3F4F6"/>
          </a:solidFill>
          <a:ln/>
        </p:spPr>
      </p:sp>
      <p:sp>
        <p:nvSpPr>
          <p:cNvPr id="16" name="Text 12"/>
          <p:cNvSpPr txBox="1"/>
          <p:nvPr/>
        </p:nvSpPr>
        <p:spPr>
          <a:xfrm>
            <a:off x="276149" y="1619402"/>
            <a:ext cx="60076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Oracle</a:t>
            </a:r>
            <a:endParaRPr lang="en-US" sz="1200" dirty="0"/>
          </a:p>
        </p:txBody>
      </p:sp>
      <p:sp>
        <p:nvSpPr>
          <p:cNvPr id="17" name="Text 13"/>
          <p:cNvSpPr txBox="1"/>
          <p:nvPr/>
        </p:nvSpPr>
        <p:spPr>
          <a:xfrm>
            <a:off x="276149" y="1848002"/>
            <a:ext cx="14383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长期按License收费</a:t>
            </a:r>
            <a:endParaRPr lang="en-US" sz="1200" dirty="0"/>
          </a:p>
        </p:txBody>
      </p:sp>
      <p:sp>
        <p:nvSpPr>
          <p:cNvPr id="18" name="Text 14"/>
          <p:cNvSpPr txBox="1"/>
          <p:nvPr/>
        </p:nvSpPr>
        <p:spPr>
          <a:xfrm>
            <a:off x="276149" y="2076602"/>
            <a:ext cx="1953158"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不相信云服务很长一段时间</a:t>
            </a:r>
            <a:endParaRPr lang="en-US" sz="1200" dirty="0"/>
          </a:p>
        </p:txBody>
      </p:sp>
      <p:sp>
        <p:nvSpPr>
          <p:cNvPr id="19" name="Shape 15"/>
          <p:cNvSpPr/>
          <p:nvPr/>
        </p:nvSpPr>
        <p:spPr>
          <a:xfrm>
            <a:off x="3001061" y="1871777"/>
            <a:ext cx="209398" cy="142646"/>
          </a:xfrm>
          <a:prstGeom prst="roundRect">
            <a:avLst>
              <a:gd name="adj" fmla="val 427352"/>
            </a:avLst>
          </a:prstGeom>
          <a:solidFill>
            <a:srgbClr val="EBF0FF"/>
          </a:solidFill>
          <a:ln/>
        </p:spPr>
      </p:sp>
      <p:sp>
        <p:nvSpPr>
          <p:cNvPr id="20" name="Text 16"/>
          <p:cNvSpPr txBox="1"/>
          <p:nvPr/>
        </p:nvSpPr>
        <p:spPr>
          <a:xfrm>
            <a:off x="3039466" y="1880921"/>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21" name="Shape 17"/>
          <p:cNvSpPr/>
          <p:nvPr/>
        </p:nvSpPr>
        <p:spPr>
          <a:xfrm>
            <a:off x="3266237" y="1561795"/>
            <a:ext cx="2714854" cy="761695"/>
          </a:xfrm>
          <a:prstGeom prst="roundRect">
            <a:avLst>
              <a:gd name="adj" fmla="val 6002"/>
            </a:avLst>
          </a:prstGeom>
          <a:solidFill>
            <a:srgbClr val="F3F4F6"/>
          </a:solidFill>
          <a:ln/>
        </p:spPr>
      </p:sp>
      <p:sp>
        <p:nvSpPr>
          <p:cNvPr id="22" name="Text 18"/>
          <p:cNvSpPr txBox="1"/>
          <p:nvPr/>
        </p:nvSpPr>
        <p:spPr>
          <a:xfrm>
            <a:off x="3303727" y="1619402"/>
            <a:ext cx="1714500"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Snowflake/Salesforce</a:t>
            </a:r>
            <a:endParaRPr lang="en-US" sz="1200" dirty="0"/>
          </a:p>
        </p:txBody>
      </p:sp>
      <p:sp>
        <p:nvSpPr>
          <p:cNvPr id="23" name="Text 19"/>
          <p:cNvSpPr txBox="1"/>
          <p:nvPr/>
        </p:nvSpPr>
        <p:spPr>
          <a:xfrm>
            <a:off x="3303727" y="1848002"/>
            <a:ext cx="1648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按订阅费收费的云产品</a:t>
            </a:r>
            <a:endParaRPr lang="en-US" sz="1200" dirty="0"/>
          </a:p>
        </p:txBody>
      </p:sp>
      <p:sp>
        <p:nvSpPr>
          <p:cNvPr id="24" name="Text 20"/>
          <p:cNvSpPr txBox="1"/>
          <p:nvPr/>
        </p:nvSpPr>
        <p:spPr>
          <a:xfrm>
            <a:off x="3303727" y="2076602"/>
            <a:ext cx="1648663"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云服务订阅模式先行者</a:t>
            </a:r>
            <a:endParaRPr lang="en-US" sz="1200" dirty="0"/>
          </a:p>
        </p:txBody>
      </p:sp>
      <p:sp>
        <p:nvSpPr>
          <p:cNvPr id="25" name="Shape 21"/>
          <p:cNvSpPr/>
          <p:nvPr/>
        </p:nvSpPr>
        <p:spPr>
          <a:xfrm>
            <a:off x="6133795" y="981151"/>
            <a:ext cx="5905195" cy="1429207"/>
          </a:xfrm>
          <a:prstGeom prst="roundRect">
            <a:avLst>
              <a:gd name="adj" fmla="val 2559"/>
            </a:avLst>
          </a:prstGeom>
          <a:solidFill>
            <a:srgbClr val="F9FAFB"/>
          </a:solidFill>
          <a:ln w="12700">
            <a:solidFill>
              <a:srgbClr val="E5E7EB"/>
            </a:solidFill>
            <a:prstDash val="solid"/>
          </a:ln>
        </p:spPr>
      </p:sp>
      <p:sp>
        <p:nvSpPr>
          <p:cNvPr id="26" name="Shape 22"/>
          <p:cNvSpPr/>
          <p:nvPr/>
        </p:nvSpPr>
        <p:spPr>
          <a:xfrm>
            <a:off x="6219749" y="1143000"/>
            <a:ext cx="228600" cy="228600"/>
          </a:xfrm>
          <a:prstGeom prst="ellipse">
            <a:avLst/>
          </a:prstGeom>
          <a:solidFill>
            <a:srgbClr val="EBF0FF"/>
          </a:solidFill>
          <a:ln/>
        </p:spPr>
      </p:sp>
      <p:pic>
        <p:nvPicPr>
          <p:cNvPr id="27" name="Image 2" descr="preencoded.png">    </p:cNvPr>
          <p:cNvPicPr>
            <a:picLocks noChangeAspect="1"/>
          </p:cNvPicPr>
          <p:nvPr/>
        </p:nvPicPr>
        <p:blipFill>
          <a:blip r:embed="rId3"/>
          <a:srcRect l="0" r="0" t="-80" b="-80"/>
          <a:stretch/>
        </p:blipFill>
        <p:spPr>
          <a:xfrm>
            <a:off x="6262726" y="1200607"/>
            <a:ext cx="142646" cy="114300"/>
          </a:xfrm>
          <a:prstGeom prst="rect">
            <a:avLst/>
          </a:prstGeom>
        </p:spPr>
      </p:pic>
      <p:sp>
        <p:nvSpPr>
          <p:cNvPr id="28" name="Text 23"/>
          <p:cNvSpPr txBox="1"/>
          <p:nvPr/>
        </p:nvSpPr>
        <p:spPr>
          <a:xfrm>
            <a:off x="6505956" y="1067105"/>
            <a:ext cx="7818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用户群差异化</a:t>
            </a:r>
            <a:endParaRPr lang="en-US" sz="900" dirty="0"/>
          </a:p>
        </p:txBody>
      </p:sp>
      <p:sp>
        <p:nvSpPr>
          <p:cNvPr id="29" name="Text 24"/>
          <p:cNvSpPr txBox="1"/>
          <p:nvPr/>
        </p:nvSpPr>
        <p:spPr>
          <a:xfrm>
            <a:off x="6505956" y="1238098"/>
            <a:ext cx="1800454"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细分市场聚焦、特定人群</a:t>
            </a:r>
            <a:endParaRPr lang="en-US" sz="1200" dirty="0"/>
          </a:p>
        </p:txBody>
      </p:sp>
      <p:sp>
        <p:nvSpPr>
          <p:cNvPr id="30" name="Shape 25"/>
          <p:cNvSpPr/>
          <p:nvPr/>
        </p:nvSpPr>
        <p:spPr>
          <a:xfrm>
            <a:off x="6219749" y="1485900"/>
            <a:ext cx="2714854" cy="761695"/>
          </a:xfrm>
          <a:prstGeom prst="roundRect">
            <a:avLst>
              <a:gd name="adj" fmla="val 6002"/>
            </a:avLst>
          </a:prstGeom>
          <a:solidFill>
            <a:srgbClr val="F3F4F6"/>
          </a:solidFill>
          <a:ln/>
        </p:spPr>
      </p:sp>
      <p:sp>
        <p:nvSpPr>
          <p:cNvPr id="31" name="Text 26"/>
          <p:cNvSpPr txBox="1"/>
          <p:nvPr/>
        </p:nvSpPr>
        <p:spPr>
          <a:xfrm>
            <a:off x="6258154" y="1543507"/>
            <a:ext cx="8860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红松消费品</a:t>
            </a:r>
            <a:endParaRPr lang="en-US" sz="1200" dirty="0"/>
          </a:p>
        </p:txBody>
      </p:sp>
      <p:sp>
        <p:nvSpPr>
          <p:cNvPr id="32" name="Text 27"/>
          <p:cNvSpPr txBox="1"/>
          <p:nvPr/>
        </p:nvSpPr>
        <p:spPr>
          <a:xfrm>
            <a:off x="6258154" y="1772107"/>
            <a:ext cx="10387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面向银发人群</a:t>
            </a:r>
            <a:endParaRPr lang="en-US" sz="1200" dirty="0"/>
          </a:p>
        </p:txBody>
      </p:sp>
      <p:sp>
        <p:nvSpPr>
          <p:cNvPr id="33" name="Shape 28"/>
          <p:cNvSpPr/>
          <p:nvPr/>
        </p:nvSpPr>
        <p:spPr>
          <a:xfrm>
            <a:off x="6258154" y="2066544"/>
            <a:ext cx="219456" cy="105156"/>
          </a:xfrm>
          <a:prstGeom prst="roundRect">
            <a:avLst>
              <a:gd name="adj" fmla="val 237154"/>
            </a:avLst>
          </a:prstGeom>
          <a:solidFill>
            <a:srgbClr val="DCFCE7"/>
          </a:solidFill>
          <a:ln/>
        </p:spPr>
      </p:sp>
      <p:sp>
        <p:nvSpPr>
          <p:cNvPr id="34" name="Text 29"/>
          <p:cNvSpPr txBox="1"/>
          <p:nvPr/>
        </p:nvSpPr>
        <p:spPr>
          <a:xfrm>
            <a:off x="6277356" y="2066544"/>
            <a:ext cx="257861" cy="105156"/>
          </a:xfrm>
          <a:prstGeom prst="rect">
            <a:avLst/>
          </a:prstGeom>
          <a:noFill/>
          <a:ln/>
        </p:spPr>
        <p:txBody>
          <a:bodyPr wrap="square" lIns="0" tIns="0" rIns="0" bIns="0" rtlCol="0" anchor="ctr"/>
          <a:lstStyle/>
          <a:p>
            <a:pPr algn="l" indent="0" marL="0">
              <a:buNone/>
            </a:pPr>
            <a:r>
              <a:rPr lang="en-US" sz="800" dirty="0">
                <a:solidFill>
                  <a:srgbClr val="166534"/>
                </a:solidFill>
                <a:latin typeface="Inter" pitchFamily="34" charset="0"/>
                <a:ea typeface="Inter" pitchFamily="34" charset="-122"/>
                <a:cs typeface="Inter" pitchFamily="34" charset="-120"/>
              </a:rPr>
              <a:t>特色</a:t>
            </a:r>
            <a:endParaRPr lang="en-US" sz="800" dirty="0"/>
          </a:p>
        </p:txBody>
      </p:sp>
      <p:sp>
        <p:nvSpPr>
          <p:cNvPr id="35" name="Text 30"/>
          <p:cNvSpPr txBox="1"/>
          <p:nvPr/>
        </p:nvSpPr>
        <p:spPr>
          <a:xfrm>
            <a:off x="6467551" y="2000707"/>
            <a:ext cx="13432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专注老年消费市场</a:t>
            </a:r>
            <a:endParaRPr lang="en-US" sz="1200" dirty="0"/>
          </a:p>
        </p:txBody>
      </p:sp>
      <p:sp>
        <p:nvSpPr>
          <p:cNvPr id="36" name="Shape 31"/>
          <p:cNvSpPr/>
          <p:nvPr/>
        </p:nvSpPr>
        <p:spPr>
          <a:xfrm>
            <a:off x="8983066" y="1795882"/>
            <a:ext cx="209398" cy="142646"/>
          </a:xfrm>
          <a:prstGeom prst="roundRect">
            <a:avLst>
              <a:gd name="adj" fmla="val 427352"/>
            </a:avLst>
          </a:prstGeom>
          <a:solidFill>
            <a:srgbClr val="EBF0FF"/>
          </a:solidFill>
          <a:ln/>
        </p:spPr>
      </p:sp>
      <p:sp>
        <p:nvSpPr>
          <p:cNvPr id="37" name="Text 32"/>
          <p:cNvSpPr txBox="1"/>
          <p:nvPr/>
        </p:nvSpPr>
        <p:spPr>
          <a:xfrm>
            <a:off x="9021470" y="1805026"/>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38" name="Shape 33"/>
          <p:cNvSpPr/>
          <p:nvPr/>
        </p:nvSpPr>
        <p:spPr>
          <a:xfrm>
            <a:off x="9247327" y="1485900"/>
            <a:ext cx="2714854" cy="761695"/>
          </a:xfrm>
          <a:prstGeom prst="roundRect">
            <a:avLst>
              <a:gd name="adj" fmla="val 6002"/>
            </a:avLst>
          </a:prstGeom>
          <a:solidFill>
            <a:srgbClr val="F3F4F6"/>
          </a:solidFill>
          <a:ln/>
        </p:spPr>
      </p:sp>
      <p:sp>
        <p:nvSpPr>
          <p:cNvPr id="39" name="Text 34"/>
          <p:cNvSpPr txBox="1"/>
          <p:nvPr/>
        </p:nvSpPr>
        <p:spPr>
          <a:xfrm>
            <a:off x="9285732" y="1543507"/>
            <a:ext cx="7342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网易严选</a:t>
            </a:r>
            <a:endParaRPr lang="en-US" sz="1200" dirty="0"/>
          </a:p>
        </p:txBody>
      </p:sp>
      <p:sp>
        <p:nvSpPr>
          <p:cNvPr id="40" name="Text 35"/>
          <p:cNvSpPr txBox="1"/>
          <p:nvPr/>
        </p:nvSpPr>
        <p:spPr>
          <a:xfrm>
            <a:off x="9285732" y="1772107"/>
            <a:ext cx="1191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面向大众消费者</a:t>
            </a:r>
            <a:endParaRPr lang="en-US" sz="1200" dirty="0"/>
          </a:p>
        </p:txBody>
      </p:sp>
      <p:sp>
        <p:nvSpPr>
          <p:cNvPr id="41" name="Shape 36"/>
          <p:cNvSpPr/>
          <p:nvPr/>
        </p:nvSpPr>
        <p:spPr>
          <a:xfrm>
            <a:off x="9285732" y="2066544"/>
            <a:ext cx="219456" cy="105156"/>
          </a:xfrm>
          <a:prstGeom prst="roundRect">
            <a:avLst>
              <a:gd name="adj" fmla="val 237154"/>
            </a:avLst>
          </a:prstGeom>
          <a:solidFill>
            <a:srgbClr val="DCFCE7"/>
          </a:solidFill>
          <a:ln/>
        </p:spPr>
      </p:sp>
      <p:sp>
        <p:nvSpPr>
          <p:cNvPr id="42" name="Text 37"/>
          <p:cNvSpPr txBox="1"/>
          <p:nvPr/>
        </p:nvSpPr>
        <p:spPr>
          <a:xfrm>
            <a:off x="9304934" y="2066544"/>
            <a:ext cx="257861" cy="105156"/>
          </a:xfrm>
          <a:prstGeom prst="rect">
            <a:avLst/>
          </a:prstGeom>
          <a:noFill/>
          <a:ln/>
        </p:spPr>
        <p:txBody>
          <a:bodyPr wrap="square" lIns="0" tIns="0" rIns="0" bIns="0" rtlCol="0" anchor="ctr"/>
          <a:lstStyle/>
          <a:p>
            <a:pPr algn="l" indent="0" marL="0">
              <a:buNone/>
            </a:pPr>
            <a:r>
              <a:rPr lang="en-US" sz="800" dirty="0">
                <a:solidFill>
                  <a:srgbClr val="166534"/>
                </a:solidFill>
                <a:latin typeface="Inter" pitchFamily="34" charset="0"/>
                <a:ea typeface="Inter" pitchFamily="34" charset="-122"/>
                <a:cs typeface="Inter" pitchFamily="34" charset="-120"/>
              </a:rPr>
              <a:t>特色</a:t>
            </a:r>
            <a:endParaRPr lang="en-US" sz="800" dirty="0"/>
          </a:p>
        </p:txBody>
      </p:sp>
      <p:sp>
        <p:nvSpPr>
          <p:cNvPr id="43" name="Text 38"/>
          <p:cNvSpPr txBox="1"/>
          <p:nvPr/>
        </p:nvSpPr>
        <p:spPr>
          <a:xfrm>
            <a:off x="9495130" y="2000707"/>
            <a:ext cx="1495958"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全年龄段高品质消费</a:t>
            </a:r>
            <a:endParaRPr lang="en-US" sz="1200" dirty="0"/>
          </a:p>
        </p:txBody>
      </p:sp>
      <p:sp>
        <p:nvSpPr>
          <p:cNvPr id="44" name="Shape 39"/>
          <p:cNvSpPr/>
          <p:nvPr/>
        </p:nvSpPr>
        <p:spPr>
          <a:xfrm>
            <a:off x="152705" y="2486254"/>
            <a:ext cx="5905195" cy="1943100"/>
          </a:xfrm>
          <a:prstGeom prst="roundRect">
            <a:avLst>
              <a:gd name="adj" fmla="val 1384"/>
            </a:avLst>
          </a:prstGeom>
          <a:solidFill>
            <a:srgbClr val="F9FAFB"/>
          </a:solidFill>
          <a:ln w="12700">
            <a:solidFill>
              <a:srgbClr val="E5E7EB"/>
            </a:solidFill>
            <a:prstDash val="solid"/>
          </a:ln>
        </p:spPr>
      </p:sp>
      <p:sp>
        <p:nvSpPr>
          <p:cNvPr id="45" name="Shape 40"/>
          <p:cNvSpPr/>
          <p:nvPr/>
        </p:nvSpPr>
        <p:spPr>
          <a:xfrm>
            <a:off x="237744" y="2648102"/>
            <a:ext cx="228600" cy="228600"/>
          </a:xfrm>
          <a:prstGeom prst="ellipse">
            <a:avLst/>
          </a:prstGeom>
          <a:solidFill>
            <a:srgbClr val="EBF0FF"/>
          </a:solidFill>
          <a:ln/>
        </p:spPr>
      </p:sp>
      <p:pic>
        <p:nvPicPr>
          <p:cNvPr id="46" name="Image 3" descr="preencoded.png">    </p:cNvPr>
          <p:cNvPicPr>
            <a:picLocks noChangeAspect="1"/>
          </p:cNvPicPr>
          <p:nvPr/>
        </p:nvPicPr>
        <p:blipFill>
          <a:blip r:embed="rId4"/>
          <a:srcRect l="-1911" r="-1911" t="0" b="0"/>
          <a:stretch/>
        </p:blipFill>
        <p:spPr>
          <a:xfrm>
            <a:off x="286207" y="2704795"/>
            <a:ext cx="133502" cy="114300"/>
          </a:xfrm>
          <a:prstGeom prst="rect">
            <a:avLst/>
          </a:prstGeom>
        </p:spPr>
      </p:pic>
      <p:sp>
        <p:nvSpPr>
          <p:cNvPr id="47" name="Text 41"/>
          <p:cNvSpPr txBox="1"/>
          <p:nvPr/>
        </p:nvSpPr>
        <p:spPr>
          <a:xfrm>
            <a:off x="523951" y="2572207"/>
            <a:ext cx="8961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产品场景差异化</a:t>
            </a:r>
            <a:endParaRPr lang="en-US" sz="900" dirty="0"/>
          </a:p>
        </p:txBody>
      </p:sp>
      <p:sp>
        <p:nvSpPr>
          <p:cNvPr id="48" name="Text 42"/>
          <p:cNvSpPr txBox="1"/>
          <p:nvPr/>
        </p:nvSpPr>
        <p:spPr>
          <a:xfrm>
            <a:off x="523951" y="2743200"/>
            <a:ext cx="2105863"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场景深度渗透、使用情境特化</a:t>
            </a:r>
            <a:endParaRPr lang="en-US" sz="1200" dirty="0"/>
          </a:p>
        </p:txBody>
      </p:sp>
      <p:sp>
        <p:nvSpPr>
          <p:cNvPr id="49" name="Shape 43"/>
          <p:cNvSpPr/>
          <p:nvPr/>
        </p:nvSpPr>
        <p:spPr>
          <a:xfrm>
            <a:off x="237744" y="2991002"/>
            <a:ext cx="2848356" cy="533095"/>
          </a:xfrm>
          <a:prstGeom prst="roundRect">
            <a:avLst>
              <a:gd name="adj" fmla="val 12252"/>
            </a:avLst>
          </a:prstGeom>
          <a:solidFill>
            <a:srgbClr val="F3F4F6"/>
          </a:solidFill>
          <a:ln/>
        </p:spPr>
      </p:sp>
      <p:sp>
        <p:nvSpPr>
          <p:cNvPr id="50" name="Text 44"/>
          <p:cNvSpPr txBox="1"/>
          <p:nvPr/>
        </p:nvSpPr>
        <p:spPr>
          <a:xfrm>
            <a:off x="276149" y="3047695"/>
            <a:ext cx="6199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GitHub</a:t>
            </a:r>
            <a:endParaRPr lang="en-US" sz="1200" dirty="0"/>
          </a:p>
        </p:txBody>
      </p:sp>
      <p:sp>
        <p:nvSpPr>
          <p:cNvPr id="51" name="Text 45"/>
          <p:cNvSpPr txBox="1"/>
          <p:nvPr/>
        </p:nvSpPr>
        <p:spPr>
          <a:xfrm>
            <a:off x="276149" y="3276295"/>
            <a:ext cx="1191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Coding Copilot</a:t>
            </a:r>
            <a:endParaRPr lang="en-US" sz="1200" dirty="0"/>
          </a:p>
        </p:txBody>
      </p:sp>
      <p:sp>
        <p:nvSpPr>
          <p:cNvPr id="52" name="Shape 46"/>
          <p:cNvSpPr/>
          <p:nvPr/>
        </p:nvSpPr>
        <p:spPr>
          <a:xfrm>
            <a:off x="3124505" y="2991002"/>
            <a:ext cx="2848356" cy="533095"/>
          </a:xfrm>
          <a:prstGeom prst="roundRect">
            <a:avLst>
              <a:gd name="adj" fmla="val 12252"/>
            </a:avLst>
          </a:prstGeom>
          <a:solidFill>
            <a:srgbClr val="F3F4F6"/>
          </a:solidFill>
          <a:ln/>
        </p:spPr>
      </p:sp>
      <p:sp>
        <p:nvSpPr>
          <p:cNvPr id="53" name="Text 47"/>
          <p:cNvSpPr txBox="1"/>
          <p:nvPr/>
        </p:nvSpPr>
        <p:spPr>
          <a:xfrm>
            <a:off x="3161995" y="3047695"/>
            <a:ext cx="6199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Cursor</a:t>
            </a:r>
            <a:endParaRPr lang="en-US" sz="1200" dirty="0"/>
          </a:p>
        </p:txBody>
      </p:sp>
      <p:sp>
        <p:nvSpPr>
          <p:cNvPr id="54" name="Text 48"/>
          <p:cNvSpPr txBox="1"/>
          <p:nvPr/>
        </p:nvSpPr>
        <p:spPr>
          <a:xfrm>
            <a:off x="3161995" y="3276295"/>
            <a:ext cx="5532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IDE</a:t>
            </a:r>
            <a:endParaRPr lang="en-US" sz="1200" dirty="0"/>
          </a:p>
        </p:txBody>
      </p:sp>
      <p:sp>
        <p:nvSpPr>
          <p:cNvPr id="55" name="Shape 49"/>
          <p:cNvSpPr/>
          <p:nvPr/>
        </p:nvSpPr>
        <p:spPr>
          <a:xfrm>
            <a:off x="237744" y="3562502"/>
            <a:ext cx="2848356" cy="533095"/>
          </a:xfrm>
          <a:prstGeom prst="roundRect">
            <a:avLst>
              <a:gd name="adj" fmla="val 12252"/>
            </a:avLst>
          </a:prstGeom>
          <a:solidFill>
            <a:srgbClr val="F3F4F6"/>
          </a:solidFill>
          <a:ln/>
        </p:spPr>
      </p:sp>
      <p:sp>
        <p:nvSpPr>
          <p:cNvPr id="56" name="Text 50"/>
          <p:cNvSpPr txBox="1"/>
          <p:nvPr/>
        </p:nvSpPr>
        <p:spPr>
          <a:xfrm>
            <a:off x="276149" y="3619195"/>
            <a:ext cx="105796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Claude Code</a:t>
            </a:r>
            <a:endParaRPr lang="en-US" sz="1200" dirty="0"/>
          </a:p>
        </p:txBody>
      </p:sp>
      <p:sp>
        <p:nvSpPr>
          <p:cNvPr id="57" name="Text 51"/>
          <p:cNvSpPr txBox="1"/>
          <p:nvPr/>
        </p:nvSpPr>
        <p:spPr>
          <a:xfrm>
            <a:off x="276149" y="3847795"/>
            <a:ext cx="11055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Coding Agent</a:t>
            </a:r>
            <a:endParaRPr lang="en-US" sz="1200" dirty="0"/>
          </a:p>
        </p:txBody>
      </p:sp>
      <p:sp>
        <p:nvSpPr>
          <p:cNvPr id="58" name="Shape 52"/>
          <p:cNvSpPr/>
          <p:nvPr/>
        </p:nvSpPr>
        <p:spPr>
          <a:xfrm>
            <a:off x="3124505" y="3562502"/>
            <a:ext cx="2848356" cy="533095"/>
          </a:xfrm>
          <a:prstGeom prst="roundRect">
            <a:avLst>
              <a:gd name="adj" fmla="val 12252"/>
            </a:avLst>
          </a:prstGeom>
          <a:solidFill>
            <a:srgbClr val="F3F4F6"/>
          </a:solidFill>
          <a:ln/>
        </p:spPr>
      </p:sp>
      <p:sp>
        <p:nvSpPr>
          <p:cNvPr id="59" name="Text 53"/>
          <p:cNvSpPr txBox="1"/>
          <p:nvPr/>
        </p:nvSpPr>
        <p:spPr>
          <a:xfrm>
            <a:off x="3161995" y="3619195"/>
            <a:ext cx="534010"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Devin</a:t>
            </a:r>
            <a:endParaRPr lang="en-US" sz="1200" dirty="0"/>
          </a:p>
        </p:txBody>
      </p:sp>
      <p:sp>
        <p:nvSpPr>
          <p:cNvPr id="60" name="Text 54"/>
          <p:cNvSpPr txBox="1"/>
          <p:nvPr/>
        </p:nvSpPr>
        <p:spPr>
          <a:xfrm>
            <a:off x="3161995" y="3847795"/>
            <a:ext cx="10287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AI软件工程师</a:t>
            </a:r>
            <a:endParaRPr lang="en-US" sz="1200" dirty="0"/>
          </a:p>
        </p:txBody>
      </p:sp>
      <p:sp>
        <p:nvSpPr>
          <p:cNvPr id="61" name="Text 55"/>
          <p:cNvSpPr txBox="1"/>
          <p:nvPr/>
        </p:nvSpPr>
        <p:spPr>
          <a:xfrm>
            <a:off x="2193646" y="4134002"/>
            <a:ext cx="1943100" cy="191110"/>
          </a:xfrm>
          <a:prstGeom prst="rect">
            <a:avLst/>
          </a:prstGeom>
          <a:noFill/>
          <a:ln/>
        </p:spPr>
        <p:txBody>
          <a:bodyPr wrap="square" lIns="0" tIns="0" rIns="0" bIns="0" rtlCol="0" anchor="ctr"/>
          <a:lstStyle/>
          <a:p>
            <a:pPr algn="ctr" indent="0" marL="0">
              <a:buNone/>
            </a:pPr>
            <a:r>
              <a:rPr lang="en-US" sz="1200" dirty="0">
                <a:solidFill>
                  <a:srgbClr val="6B7280"/>
                </a:solidFill>
                <a:latin typeface="Inter" pitchFamily="34" charset="0"/>
                <a:ea typeface="Inter" pitchFamily="34" charset="-122"/>
                <a:cs typeface="Inter" pitchFamily="34" charset="-120"/>
              </a:rPr>
              <a:t>AI编程领域的不同场景定位</a:t>
            </a:r>
            <a:endParaRPr lang="en-US" sz="1200" dirty="0"/>
          </a:p>
        </p:txBody>
      </p:sp>
      <p:sp>
        <p:nvSpPr>
          <p:cNvPr id="62" name="Shape 56"/>
          <p:cNvSpPr/>
          <p:nvPr/>
        </p:nvSpPr>
        <p:spPr>
          <a:xfrm>
            <a:off x="6133795" y="2486254"/>
            <a:ext cx="5905195" cy="1943100"/>
          </a:xfrm>
          <a:prstGeom prst="roundRect">
            <a:avLst>
              <a:gd name="adj" fmla="val 1384"/>
            </a:avLst>
          </a:prstGeom>
          <a:solidFill>
            <a:srgbClr val="F9FAFB"/>
          </a:solidFill>
          <a:ln w="12700">
            <a:solidFill>
              <a:srgbClr val="E5E7EB"/>
            </a:solidFill>
            <a:prstDash val="solid"/>
          </a:ln>
        </p:spPr>
      </p:sp>
      <p:sp>
        <p:nvSpPr>
          <p:cNvPr id="63" name="Shape 57"/>
          <p:cNvSpPr/>
          <p:nvPr/>
        </p:nvSpPr>
        <p:spPr>
          <a:xfrm>
            <a:off x="6219749" y="2648102"/>
            <a:ext cx="228600" cy="228600"/>
          </a:xfrm>
          <a:prstGeom prst="ellipse">
            <a:avLst/>
          </a:prstGeom>
          <a:solidFill>
            <a:srgbClr val="EBF0FF"/>
          </a:solidFill>
          <a:ln/>
        </p:spPr>
      </p:sp>
      <p:pic>
        <p:nvPicPr>
          <p:cNvPr id="64" name="Image 4" descr="preencoded.png">    </p:cNvPr>
          <p:cNvPicPr>
            <a:picLocks noChangeAspect="1"/>
          </p:cNvPicPr>
          <p:nvPr/>
        </p:nvPicPr>
        <p:blipFill>
          <a:blip r:embed="rId5"/>
          <a:srcRect l="0" r="0" t="0" b="0"/>
          <a:stretch/>
        </p:blipFill>
        <p:spPr>
          <a:xfrm>
            <a:off x="6277356" y="2704795"/>
            <a:ext cx="114300" cy="114300"/>
          </a:xfrm>
          <a:prstGeom prst="rect">
            <a:avLst/>
          </a:prstGeom>
        </p:spPr>
      </p:pic>
      <p:sp>
        <p:nvSpPr>
          <p:cNvPr id="65" name="Text 58"/>
          <p:cNvSpPr txBox="1"/>
          <p:nvPr/>
        </p:nvSpPr>
        <p:spPr>
          <a:xfrm>
            <a:off x="6505956" y="2572207"/>
            <a:ext cx="8961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技术创新差异化</a:t>
            </a:r>
            <a:endParaRPr lang="en-US" sz="900" dirty="0"/>
          </a:p>
        </p:txBody>
      </p:sp>
      <p:sp>
        <p:nvSpPr>
          <p:cNvPr id="66" name="Text 59"/>
          <p:cNvSpPr txBox="1"/>
          <p:nvPr/>
        </p:nvSpPr>
        <p:spPr>
          <a:xfrm>
            <a:off x="6505956" y="2743200"/>
            <a:ext cx="1800454"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架构选择、部署方式创新</a:t>
            </a:r>
            <a:endParaRPr lang="en-US" sz="1200" dirty="0"/>
          </a:p>
        </p:txBody>
      </p:sp>
      <p:sp>
        <p:nvSpPr>
          <p:cNvPr id="67" name="Shape 60"/>
          <p:cNvSpPr/>
          <p:nvPr/>
        </p:nvSpPr>
        <p:spPr>
          <a:xfrm>
            <a:off x="6219749" y="2991002"/>
            <a:ext cx="2714854" cy="761695"/>
          </a:xfrm>
          <a:prstGeom prst="roundRect">
            <a:avLst>
              <a:gd name="adj" fmla="val 6002"/>
            </a:avLst>
          </a:prstGeom>
          <a:solidFill>
            <a:srgbClr val="F3F4F6"/>
          </a:solidFill>
          <a:ln/>
        </p:spPr>
      </p:sp>
      <p:sp>
        <p:nvSpPr>
          <p:cNvPr id="68" name="Text 61"/>
          <p:cNvSpPr txBox="1"/>
          <p:nvPr/>
        </p:nvSpPr>
        <p:spPr>
          <a:xfrm>
            <a:off x="6258154" y="3047695"/>
            <a:ext cx="629107"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Gemini</a:t>
            </a:r>
            <a:endParaRPr lang="en-US" sz="1200" dirty="0"/>
          </a:p>
        </p:txBody>
      </p:sp>
      <p:sp>
        <p:nvSpPr>
          <p:cNvPr id="69" name="Text 62"/>
          <p:cNvSpPr txBox="1"/>
          <p:nvPr/>
        </p:nvSpPr>
        <p:spPr>
          <a:xfrm>
            <a:off x="6258154" y="3276295"/>
            <a:ext cx="1343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强在多模态大模型</a:t>
            </a:r>
            <a:endParaRPr lang="en-US" sz="1200" dirty="0"/>
          </a:p>
        </p:txBody>
      </p:sp>
      <p:sp>
        <p:nvSpPr>
          <p:cNvPr id="70" name="Text 63"/>
          <p:cNvSpPr txBox="1"/>
          <p:nvPr/>
        </p:nvSpPr>
        <p:spPr>
          <a:xfrm>
            <a:off x="6258154" y="3504895"/>
            <a:ext cx="2105863"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视频、图像、音频处理能力强</a:t>
            </a:r>
            <a:endParaRPr lang="en-US" sz="1200" dirty="0"/>
          </a:p>
        </p:txBody>
      </p:sp>
      <p:sp>
        <p:nvSpPr>
          <p:cNvPr id="71" name="Shape 64"/>
          <p:cNvSpPr/>
          <p:nvPr/>
        </p:nvSpPr>
        <p:spPr>
          <a:xfrm>
            <a:off x="8983066" y="3300070"/>
            <a:ext cx="209398" cy="142646"/>
          </a:xfrm>
          <a:prstGeom prst="roundRect">
            <a:avLst>
              <a:gd name="adj" fmla="val 427352"/>
            </a:avLst>
          </a:prstGeom>
          <a:solidFill>
            <a:srgbClr val="EBF0FF"/>
          </a:solidFill>
          <a:ln/>
        </p:spPr>
      </p:sp>
      <p:sp>
        <p:nvSpPr>
          <p:cNvPr id="72" name="Text 65"/>
          <p:cNvSpPr txBox="1"/>
          <p:nvPr/>
        </p:nvSpPr>
        <p:spPr>
          <a:xfrm>
            <a:off x="9021470" y="3310128"/>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73" name="Shape 66"/>
          <p:cNvSpPr/>
          <p:nvPr/>
        </p:nvSpPr>
        <p:spPr>
          <a:xfrm>
            <a:off x="9247327" y="2991002"/>
            <a:ext cx="2714854" cy="761695"/>
          </a:xfrm>
          <a:prstGeom prst="roundRect">
            <a:avLst>
              <a:gd name="adj" fmla="val 6002"/>
            </a:avLst>
          </a:prstGeom>
          <a:solidFill>
            <a:srgbClr val="F3F4F6"/>
          </a:solidFill>
          <a:ln/>
        </p:spPr>
      </p:sp>
      <p:sp>
        <p:nvSpPr>
          <p:cNvPr id="74" name="Text 67"/>
          <p:cNvSpPr txBox="1"/>
          <p:nvPr/>
        </p:nvSpPr>
        <p:spPr>
          <a:xfrm>
            <a:off x="9285732" y="3047695"/>
            <a:ext cx="7717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ChatGPT</a:t>
            </a:r>
            <a:endParaRPr lang="en-US" sz="1200" dirty="0"/>
          </a:p>
        </p:txBody>
      </p:sp>
      <p:sp>
        <p:nvSpPr>
          <p:cNvPr id="75" name="Text 68"/>
          <p:cNvSpPr txBox="1"/>
          <p:nvPr/>
        </p:nvSpPr>
        <p:spPr>
          <a:xfrm>
            <a:off x="9285732" y="3276295"/>
            <a:ext cx="1191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强在语言大模型</a:t>
            </a:r>
            <a:endParaRPr lang="en-US" sz="1200" dirty="0"/>
          </a:p>
        </p:txBody>
      </p:sp>
      <p:sp>
        <p:nvSpPr>
          <p:cNvPr id="76" name="Text 69"/>
          <p:cNvSpPr txBox="1"/>
          <p:nvPr/>
        </p:nvSpPr>
        <p:spPr>
          <a:xfrm>
            <a:off x="9285732" y="3504895"/>
            <a:ext cx="18004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文本理解与生成能力突出</a:t>
            </a:r>
            <a:endParaRPr lang="en-US" sz="1200" dirty="0"/>
          </a:p>
        </p:txBody>
      </p:sp>
      <p:sp>
        <p:nvSpPr>
          <p:cNvPr id="77" name="Shape 70"/>
          <p:cNvSpPr/>
          <p:nvPr/>
        </p:nvSpPr>
        <p:spPr>
          <a:xfrm>
            <a:off x="152705" y="4505249"/>
            <a:ext cx="5905195" cy="1352398"/>
          </a:xfrm>
          <a:prstGeom prst="roundRect">
            <a:avLst>
              <a:gd name="adj" fmla="val 2857"/>
            </a:avLst>
          </a:prstGeom>
          <a:solidFill>
            <a:srgbClr val="F9FAFB"/>
          </a:solidFill>
          <a:ln w="12700">
            <a:solidFill>
              <a:srgbClr val="E5E7EB"/>
            </a:solidFill>
            <a:prstDash val="solid"/>
          </a:ln>
        </p:spPr>
      </p:sp>
      <p:sp>
        <p:nvSpPr>
          <p:cNvPr id="78" name="Shape 71"/>
          <p:cNvSpPr/>
          <p:nvPr/>
        </p:nvSpPr>
        <p:spPr>
          <a:xfrm>
            <a:off x="237744" y="4667098"/>
            <a:ext cx="228600" cy="228600"/>
          </a:xfrm>
          <a:prstGeom prst="ellipse">
            <a:avLst/>
          </a:prstGeom>
          <a:solidFill>
            <a:srgbClr val="EBF0FF"/>
          </a:solidFill>
          <a:ln/>
        </p:spPr>
      </p:sp>
      <p:pic>
        <p:nvPicPr>
          <p:cNvPr id="79" name="Image 5" descr="preencoded.png">    </p:cNvPr>
          <p:cNvPicPr>
            <a:picLocks noChangeAspect="1"/>
          </p:cNvPicPr>
          <p:nvPr/>
        </p:nvPicPr>
        <p:blipFill>
          <a:blip r:embed="rId6"/>
          <a:srcRect l="0" r="0" t="0" b="0"/>
          <a:stretch/>
        </p:blipFill>
        <p:spPr>
          <a:xfrm>
            <a:off x="295351" y="4724705"/>
            <a:ext cx="114300" cy="114300"/>
          </a:xfrm>
          <a:prstGeom prst="rect">
            <a:avLst/>
          </a:prstGeom>
        </p:spPr>
      </p:pic>
      <p:sp>
        <p:nvSpPr>
          <p:cNvPr id="80" name="Text 72"/>
          <p:cNvSpPr txBox="1"/>
          <p:nvPr/>
        </p:nvSpPr>
        <p:spPr>
          <a:xfrm>
            <a:off x="523951" y="4591202"/>
            <a:ext cx="6675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地域差异化</a:t>
            </a:r>
            <a:endParaRPr lang="en-US" sz="900" dirty="0"/>
          </a:p>
        </p:txBody>
      </p:sp>
      <p:sp>
        <p:nvSpPr>
          <p:cNvPr id="81" name="Text 73"/>
          <p:cNvSpPr txBox="1"/>
          <p:nvPr/>
        </p:nvSpPr>
        <p:spPr>
          <a:xfrm>
            <a:off x="523951" y="4762195"/>
            <a:ext cx="1953158"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地区法规适配、文化本土化</a:t>
            </a:r>
            <a:endParaRPr lang="en-US" sz="1200" dirty="0"/>
          </a:p>
        </p:txBody>
      </p:sp>
      <p:sp>
        <p:nvSpPr>
          <p:cNvPr id="82" name="Shape 74"/>
          <p:cNvSpPr/>
          <p:nvPr/>
        </p:nvSpPr>
        <p:spPr>
          <a:xfrm>
            <a:off x="237744" y="5009998"/>
            <a:ext cx="2714854" cy="761695"/>
          </a:xfrm>
          <a:prstGeom prst="roundRect">
            <a:avLst>
              <a:gd name="adj" fmla="val 6002"/>
            </a:avLst>
          </a:prstGeom>
          <a:solidFill>
            <a:srgbClr val="F3F4F6"/>
          </a:solidFill>
          <a:ln/>
        </p:spPr>
      </p:sp>
      <p:sp>
        <p:nvSpPr>
          <p:cNvPr id="83" name="Text 75"/>
          <p:cNvSpPr txBox="1"/>
          <p:nvPr/>
        </p:nvSpPr>
        <p:spPr>
          <a:xfrm>
            <a:off x="276149" y="5067605"/>
            <a:ext cx="60076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TikTok</a:t>
            </a:r>
            <a:endParaRPr lang="en-US" sz="1200" dirty="0"/>
          </a:p>
        </p:txBody>
      </p:sp>
      <p:sp>
        <p:nvSpPr>
          <p:cNvPr id="84" name="Text 76"/>
          <p:cNvSpPr txBox="1"/>
          <p:nvPr/>
        </p:nvSpPr>
        <p:spPr>
          <a:xfrm>
            <a:off x="276149" y="5296205"/>
            <a:ext cx="1343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全球化短视频应用</a:t>
            </a:r>
            <a:endParaRPr lang="en-US" sz="1200" dirty="0"/>
          </a:p>
        </p:txBody>
      </p:sp>
      <p:sp>
        <p:nvSpPr>
          <p:cNvPr id="85" name="Text 77"/>
          <p:cNvSpPr txBox="1"/>
          <p:nvPr/>
        </p:nvSpPr>
        <p:spPr>
          <a:xfrm>
            <a:off x="276149" y="5524805"/>
            <a:ext cx="18004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北美和欧洲市场表现强劲</a:t>
            </a:r>
            <a:endParaRPr lang="en-US" sz="1200" dirty="0"/>
          </a:p>
        </p:txBody>
      </p:sp>
      <p:sp>
        <p:nvSpPr>
          <p:cNvPr id="86" name="Shape 78"/>
          <p:cNvSpPr/>
          <p:nvPr/>
        </p:nvSpPr>
        <p:spPr>
          <a:xfrm>
            <a:off x="3001061" y="5319979"/>
            <a:ext cx="209398" cy="142646"/>
          </a:xfrm>
          <a:prstGeom prst="roundRect">
            <a:avLst>
              <a:gd name="adj" fmla="val 427352"/>
            </a:avLst>
          </a:prstGeom>
          <a:solidFill>
            <a:srgbClr val="EBF0FF"/>
          </a:solidFill>
          <a:ln/>
        </p:spPr>
      </p:sp>
      <p:sp>
        <p:nvSpPr>
          <p:cNvPr id="87" name="Text 79"/>
          <p:cNvSpPr txBox="1"/>
          <p:nvPr/>
        </p:nvSpPr>
        <p:spPr>
          <a:xfrm>
            <a:off x="3039466" y="5329123"/>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88" name="Shape 80"/>
          <p:cNvSpPr/>
          <p:nvPr/>
        </p:nvSpPr>
        <p:spPr>
          <a:xfrm>
            <a:off x="3266237" y="5009998"/>
            <a:ext cx="2714854" cy="761695"/>
          </a:xfrm>
          <a:prstGeom prst="roundRect">
            <a:avLst>
              <a:gd name="adj" fmla="val 6002"/>
            </a:avLst>
          </a:prstGeom>
          <a:solidFill>
            <a:srgbClr val="F3F4F6"/>
          </a:solidFill>
          <a:ln/>
        </p:spPr>
      </p:sp>
      <p:sp>
        <p:nvSpPr>
          <p:cNvPr id="89" name="Text 81"/>
          <p:cNvSpPr txBox="1"/>
          <p:nvPr/>
        </p:nvSpPr>
        <p:spPr>
          <a:xfrm>
            <a:off x="3303727" y="5067605"/>
            <a:ext cx="4288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快手</a:t>
            </a:r>
            <a:endParaRPr lang="en-US" sz="1200" dirty="0"/>
          </a:p>
        </p:txBody>
      </p:sp>
      <p:sp>
        <p:nvSpPr>
          <p:cNvPr id="90" name="Text 82"/>
          <p:cNvSpPr txBox="1"/>
          <p:nvPr/>
        </p:nvSpPr>
        <p:spPr>
          <a:xfrm>
            <a:off x="3303727" y="5296205"/>
            <a:ext cx="1191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短视频社交平台</a:t>
            </a:r>
            <a:endParaRPr lang="en-US" sz="1200" dirty="0"/>
          </a:p>
        </p:txBody>
      </p:sp>
      <p:sp>
        <p:nvSpPr>
          <p:cNvPr id="91" name="Text 83"/>
          <p:cNvSpPr txBox="1"/>
          <p:nvPr/>
        </p:nvSpPr>
        <p:spPr>
          <a:xfrm>
            <a:off x="3303727" y="5524805"/>
            <a:ext cx="2267712"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在拉美市场占有率远高于TikTok</a:t>
            </a:r>
            <a:endParaRPr lang="en-US" sz="1200" dirty="0"/>
          </a:p>
        </p:txBody>
      </p:sp>
      <p:sp>
        <p:nvSpPr>
          <p:cNvPr id="92" name="Shape 84"/>
          <p:cNvSpPr/>
          <p:nvPr/>
        </p:nvSpPr>
        <p:spPr>
          <a:xfrm>
            <a:off x="6133795" y="4505249"/>
            <a:ext cx="5905195" cy="1352398"/>
          </a:xfrm>
          <a:prstGeom prst="roundRect">
            <a:avLst>
              <a:gd name="adj" fmla="val 2857"/>
            </a:avLst>
          </a:prstGeom>
          <a:solidFill>
            <a:srgbClr val="F9FAFB"/>
          </a:solidFill>
          <a:ln w="12700">
            <a:solidFill>
              <a:srgbClr val="E5E7EB"/>
            </a:solidFill>
            <a:prstDash val="solid"/>
          </a:ln>
        </p:spPr>
      </p:sp>
      <p:sp>
        <p:nvSpPr>
          <p:cNvPr id="93" name="Shape 85"/>
          <p:cNvSpPr/>
          <p:nvPr/>
        </p:nvSpPr>
        <p:spPr>
          <a:xfrm>
            <a:off x="6219749" y="4667098"/>
            <a:ext cx="228600" cy="228600"/>
          </a:xfrm>
          <a:prstGeom prst="ellipse">
            <a:avLst/>
          </a:prstGeom>
          <a:solidFill>
            <a:srgbClr val="EBF0FF"/>
          </a:solidFill>
          <a:ln/>
        </p:spPr>
      </p:sp>
      <p:pic>
        <p:nvPicPr>
          <p:cNvPr id="94" name="Image 6" descr="preencoded.png">    </p:cNvPr>
          <p:cNvPicPr>
            <a:picLocks noChangeAspect="1"/>
          </p:cNvPicPr>
          <p:nvPr/>
        </p:nvPicPr>
        <p:blipFill>
          <a:blip r:embed="rId7"/>
          <a:srcRect l="0" r="0" t="-80" b="-80"/>
          <a:stretch/>
        </p:blipFill>
        <p:spPr>
          <a:xfrm>
            <a:off x="6262726" y="4724705"/>
            <a:ext cx="142646" cy="114300"/>
          </a:xfrm>
          <a:prstGeom prst="rect">
            <a:avLst/>
          </a:prstGeom>
        </p:spPr>
      </p:pic>
      <p:sp>
        <p:nvSpPr>
          <p:cNvPr id="95" name="Text 86"/>
          <p:cNvSpPr txBox="1"/>
          <p:nvPr/>
        </p:nvSpPr>
        <p:spPr>
          <a:xfrm>
            <a:off x="6505956" y="4591202"/>
            <a:ext cx="7818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性价比差异化</a:t>
            </a:r>
            <a:endParaRPr lang="en-US" sz="900" dirty="0"/>
          </a:p>
        </p:txBody>
      </p:sp>
      <p:sp>
        <p:nvSpPr>
          <p:cNvPr id="96" name="Text 87"/>
          <p:cNvSpPr txBox="1"/>
          <p:nvPr/>
        </p:nvSpPr>
        <p:spPr>
          <a:xfrm>
            <a:off x="6505956" y="4762195"/>
            <a:ext cx="2105863"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成本结构优势、价格策略灵活</a:t>
            </a:r>
            <a:endParaRPr lang="en-US" sz="1200" dirty="0"/>
          </a:p>
        </p:txBody>
      </p:sp>
      <p:sp>
        <p:nvSpPr>
          <p:cNvPr id="97" name="Shape 88"/>
          <p:cNvSpPr/>
          <p:nvPr/>
        </p:nvSpPr>
        <p:spPr>
          <a:xfrm>
            <a:off x="6219749" y="5009998"/>
            <a:ext cx="2714854" cy="761695"/>
          </a:xfrm>
          <a:prstGeom prst="roundRect">
            <a:avLst>
              <a:gd name="adj" fmla="val 6002"/>
            </a:avLst>
          </a:prstGeom>
          <a:solidFill>
            <a:srgbClr val="F3F4F6"/>
          </a:solidFill>
          <a:ln/>
        </p:spPr>
      </p:sp>
      <p:sp>
        <p:nvSpPr>
          <p:cNvPr id="98" name="Text 89"/>
          <p:cNvSpPr txBox="1"/>
          <p:nvPr/>
        </p:nvSpPr>
        <p:spPr>
          <a:xfrm>
            <a:off x="6258154" y="5067605"/>
            <a:ext cx="4288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问界</a:t>
            </a:r>
            <a:endParaRPr lang="en-US" sz="1200" dirty="0"/>
          </a:p>
        </p:txBody>
      </p:sp>
      <p:sp>
        <p:nvSpPr>
          <p:cNvPr id="99" name="Text 90"/>
          <p:cNvSpPr txBox="1"/>
          <p:nvPr/>
        </p:nvSpPr>
        <p:spPr>
          <a:xfrm>
            <a:off x="6258154" y="5296205"/>
            <a:ext cx="1343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华为智能电动汽车</a:t>
            </a:r>
            <a:endParaRPr lang="en-US" sz="1200" dirty="0"/>
          </a:p>
        </p:txBody>
      </p:sp>
      <p:sp>
        <p:nvSpPr>
          <p:cNvPr id="100" name="Text 91"/>
          <p:cNvSpPr txBox="1"/>
          <p:nvPr/>
        </p:nvSpPr>
        <p:spPr>
          <a:xfrm>
            <a:off x="6258154" y="5524805"/>
            <a:ext cx="22576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定位中高端市场，智能系统强大</a:t>
            </a:r>
            <a:endParaRPr lang="en-US" sz="1200" dirty="0"/>
          </a:p>
        </p:txBody>
      </p:sp>
      <p:sp>
        <p:nvSpPr>
          <p:cNvPr id="101" name="Shape 92"/>
          <p:cNvSpPr/>
          <p:nvPr/>
        </p:nvSpPr>
        <p:spPr>
          <a:xfrm>
            <a:off x="8983066" y="5319979"/>
            <a:ext cx="209398" cy="142646"/>
          </a:xfrm>
          <a:prstGeom prst="roundRect">
            <a:avLst>
              <a:gd name="adj" fmla="val 427352"/>
            </a:avLst>
          </a:prstGeom>
          <a:solidFill>
            <a:srgbClr val="EBF0FF"/>
          </a:solidFill>
          <a:ln/>
        </p:spPr>
      </p:sp>
      <p:sp>
        <p:nvSpPr>
          <p:cNvPr id="102" name="Text 93"/>
          <p:cNvSpPr txBox="1"/>
          <p:nvPr/>
        </p:nvSpPr>
        <p:spPr>
          <a:xfrm>
            <a:off x="9021470" y="5329123"/>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103" name="Shape 94"/>
          <p:cNvSpPr/>
          <p:nvPr/>
        </p:nvSpPr>
        <p:spPr>
          <a:xfrm>
            <a:off x="9247327" y="5009998"/>
            <a:ext cx="2714854" cy="761695"/>
          </a:xfrm>
          <a:prstGeom prst="roundRect">
            <a:avLst>
              <a:gd name="adj" fmla="val 6002"/>
            </a:avLst>
          </a:prstGeom>
          <a:solidFill>
            <a:srgbClr val="F3F4F6"/>
          </a:solidFill>
          <a:ln/>
        </p:spPr>
      </p:sp>
      <p:sp>
        <p:nvSpPr>
          <p:cNvPr id="104" name="Text 95"/>
          <p:cNvSpPr txBox="1"/>
          <p:nvPr/>
        </p:nvSpPr>
        <p:spPr>
          <a:xfrm>
            <a:off x="9285732" y="5067605"/>
            <a:ext cx="7342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小米汽车</a:t>
            </a:r>
            <a:endParaRPr lang="en-US" sz="1200" dirty="0"/>
          </a:p>
        </p:txBody>
      </p:sp>
      <p:sp>
        <p:nvSpPr>
          <p:cNvPr id="105" name="Text 96"/>
          <p:cNvSpPr txBox="1"/>
          <p:nvPr/>
        </p:nvSpPr>
        <p:spPr>
          <a:xfrm>
            <a:off x="9285732" y="5296205"/>
            <a:ext cx="11814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小米SU7电动车</a:t>
            </a:r>
            <a:endParaRPr lang="en-US" sz="1200" dirty="0"/>
          </a:p>
        </p:txBody>
      </p:sp>
      <p:sp>
        <p:nvSpPr>
          <p:cNvPr id="106" name="Text 97"/>
          <p:cNvSpPr txBox="1"/>
          <p:nvPr/>
        </p:nvSpPr>
        <p:spPr>
          <a:xfrm>
            <a:off x="9285732" y="5524805"/>
            <a:ext cx="2410358"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擅长性价比策略，同配置价格更低</a:t>
            </a:r>
            <a:endParaRPr lang="en-US" sz="1200" dirty="0"/>
          </a:p>
        </p:txBody>
      </p:sp>
      <p:sp>
        <p:nvSpPr>
          <p:cNvPr id="107" name="Shape 98"/>
          <p:cNvSpPr/>
          <p:nvPr/>
        </p:nvSpPr>
        <p:spPr>
          <a:xfrm>
            <a:off x="152705" y="5934456"/>
            <a:ext cx="11887200" cy="972007"/>
          </a:xfrm>
          <a:prstGeom prst="roundRect">
            <a:avLst>
              <a:gd name="adj" fmla="val 5534"/>
            </a:avLst>
          </a:prstGeom>
          <a:solidFill>
            <a:srgbClr val="F9FAFB"/>
          </a:solidFill>
          <a:ln w="12700">
            <a:solidFill>
              <a:srgbClr val="E5E7EB"/>
            </a:solidFill>
            <a:prstDash val="solid"/>
          </a:ln>
        </p:spPr>
      </p:sp>
      <p:sp>
        <p:nvSpPr>
          <p:cNvPr id="108" name="Shape 99"/>
          <p:cNvSpPr/>
          <p:nvPr/>
        </p:nvSpPr>
        <p:spPr>
          <a:xfrm>
            <a:off x="237744" y="6133795"/>
            <a:ext cx="228600" cy="228600"/>
          </a:xfrm>
          <a:prstGeom prst="ellipse">
            <a:avLst/>
          </a:prstGeom>
          <a:solidFill>
            <a:srgbClr val="EBF0FF"/>
          </a:solidFill>
          <a:ln/>
        </p:spPr>
      </p:sp>
      <p:pic>
        <p:nvPicPr>
          <p:cNvPr id="109" name="Image 7" descr="preencoded.png">    </p:cNvPr>
          <p:cNvPicPr>
            <a:picLocks noChangeAspect="1"/>
          </p:cNvPicPr>
          <p:nvPr/>
        </p:nvPicPr>
        <p:blipFill>
          <a:blip r:embed="rId8"/>
          <a:srcRect l="0" r="0" t="0" b="0"/>
          <a:stretch/>
        </p:blipFill>
        <p:spPr>
          <a:xfrm>
            <a:off x="295351" y="6191402"/>
            <a:ext cx="114300" cy="114300"/>
          </a:xfrm>
          <a:prstGeom prst="rect">
            <a:avLst/>
          </a:prstGeom>
        </p:spPr>
      </p:pic>
      <p:sp>
        <p:nvSpPr>
          <p:cNvPr id="110" name="Text 100"/>
          <p:cNvSpPr txBox="1"/>
          <p:nvPr/>
        </p:nvSpPr>
        <p:spPr>
          <a:xfrm>
            <a:off x="523951" y="6057900"/>
            <a:ext cx="6675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功能差异化</a:t>
            </a:r>
            <a:endParaRPr lang="en-US" sz="900" dirty="0"/>
          </a:p>
        </p:txBody>
      </p:sp>
      <p:sp>
        <p:nvSpPr>
          <p:cNvPr id="111" name="Shape 101"/>
          <p:cNvSpPr/>
          <p:nvPr/>
        </p:nvSpPr>
        <p:spPr>
          <a:xfrm>
            <a:off x="1133856" y="6019495"/>
            <a:ext cx="733349" cy="228600"/>
          </a:xfrm>
          <a:prstGeom prst="roundRect">
            <a:avLst>
              <a:gd name="adj" fmla="val 66667"/>
            </a:avLst>
          </a:prstGeom>
          <a:solidFill>
            <a:srgbClr val="E5E7EB"/>
          </a:solidFill>
          <a:ln/>
        </p:spPr>
      </p:sp>
      <p:sp>
        <p:nvSpPr>
          <p:cNvPr id="112" name="Text 102"/>
          <p:cNvSpPr txBox="1"/>
          <p:nvPr/>
        </p:nvSpPr>
        <p:spPr>
          <a:xfrm>
            <a:off x="1190549" y="6038698"/>
            <a:ext cx="7342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弱护城河</a:t>
            </a:r>
            <a:endParaRPr lang="en-US" sz="1200" dirty="0"/>
          </a:p>
        </p:txBody>
      </p:sp>
      <p:sp>
        <p:nvSpPr>
          <p:cNvPr id="113" name="Text 103"/>
          <p:cNvSpPr txBox="1"/>
          <p:nvPr/>
        </p:nvSpPr>
        <p:spPr>
          <a:xfrm>
            <a:off x="523951" y="6267298"/>
            <a:ext cx="3172054"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独特功能特性、创新交互方式、专有算法优势</a:t>
            </a:r>
            <a:endParaRPr lang="en-US" sz="1200" dirty="0"/>
          </a:p>
        </p:txBody>
      </p:sp>
      <p:sp>
        <p:nvSpPr>
          <p:cNvPr id="114" name="Text 104"/>
          <p:cNvSpPr txBox="1"/>
          <p:nvPr/>
        </p:nvSpPr>
        <p:spPr>
          <a:xfrm>
            <a:off x="4095598" y="6515100"/>
            <a:ext cx="4096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功能差异化最容易被模仿，护城河最弱，但仍是产品初期吸引用户的重要手段。</a:t>
            </a:r>
            <a:endParaRPr lang="en-US" sz="900" dirty="0"/>
          </a:p>
        </p:txBody>
      </p:sp>
      <p:sp>
        <p:nvSpPr>
          <p:cNvPr id="115" name="Text 105"/>
          <p:cNvSpPr txBox="1"/>
          <p:nvPr/>
        </p:nvSpPr>
        <p:spPr>
          <a:xfrm>
            <a:off x="4267505" y="6667805"/>
            <a:ext cx="4325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将功能差异化与其他维度（如商业模式、用户群体、场景）结合，构建多维度护城河</a:t>
            </a:r>
            <a:endParaRPr lang="en-US" sz="900" dirty="0"/>
          </a:p>
        </p:txBody>
      </p:sp>
      <p:sp>
        <p:nvSpPr>
          <p:cNvPr id="116" name="Text 106"/>
          <p:cNvSpPr txBox="1"/>
          <p:nvPr/>
        </p:nvSpPr>
        <p:spPr>
          <a:xfrm>
            <a:off x="3696005" y="6667805"/>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策略建议：</a:t>
            </a:r>
            <a:endParaRPr lang="en-US" sz="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12191695" cy="7210044"/>
          </a:xfrm>
          <a:prstGeom prst="rect">
            <a:avLst/>
          </a:prstGeom>
          <a:solidFill>
            <a:srgbClr val="FFFFFF"/>
          </a:solidFill>
          <a:ln/>
        </p:spPr>
      </p:sp>
      <p:sp>
        <p:nvSpPr>
          <p:cNvPr id="3" name="Shape 1"/>
          <p:cNvSpPr/>
          <p:nvPr/>
        </p:nvSpPr>
        <p:spPr>
          <a:xfrm>
            <a:off x="0" y="0"/>
            <a:ext cx="12191695" cy="7210044"/>
          </a:xfrm>
          <a:prstGeom prst="rect">
            <a:avLst/>
          </a:prstGeom>
          <a:solidFill>
            <a:srgbClr val="FFFFFF"/>
          </a:solidFill>
          <a:ln/>
        </p:spPr>
      </p:sp>
      <p:sp>
        <p:nvSpPr>
          <p:cNvPr id="4" name="Shape 2"/>
          <p:cNvSpPr/>
          <p:nvPr/>
        </p:nvSpPr>
        <p:spPr>
          <a:xfrm>
            <a:off x="0" y="0"/>
            <a:ext cx="12191695" cy="57607"/>
          </a:xfrm>
          <a:prstGeom prst="rect">
            <a:avLst/>
          </a:prstGeom>
          <a:solidFill>
            <a:srgbClr val="FFFFFF"/>
          </a:solidFill>
          <a:ln/>
        </p:spPr>
      </p:sp>
      <p:sp>
        <p:nvSpPr>
          <p:cNvPr id="5" name="Shape 3"/>
          <p:cNvSpPr/>
          <p:nvPr/>
        </p:nvSpPr>
        <p:spPr>
          <a:xfrm>
            <a:off x="0" y="57607"/>
            <a:ext cx="12191695" cy="7153351"/>
          </a:xfrm>
          <a:prstGeom prst="rect">
            <a:avLst/>
          </a:prstGeom>
          <a:solidFill>
            <a:srgbClr val="FFFFFF"/>
          </a:solidFill>
          <a:ln/>
        </p:spPr>
      </p:sp>
      <p:sp>
        <p:nvSpPr>
          <p:cNvPr id="6" name="Text 4"/>
          <p:cNvSpPr txBox="1"/>
          <p:nvPr/>
        </p:nvSpPr>
        <p:spPr>
          <a:xfrm>
            <a:off x="304495" y="381305"/>
            <a:ext cx="203911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差异化定位思维方式与习惯</a:t>
            </a:r>
            <a:endParaRPr lang="en-US" sz="1200" dirty="0"/>
          </a:p>
        </p:txBody>
      </p:sp>
      <p:sp>
        <p:nvSpPr>
          <p:cNvPr id="7" name="Text 5"/>
          <p:cNvSpPr txBox="1"/>
          <p:nvPr/>
        </p:nvSpPr>
        <p:spPr>
          <a:xfrm>
            <a:off x="304495" y="629107"/>
            <a:ext cx="56436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通过二维定位图制定产品的差异化战略定位</a:t>
            </a:r>
            <a:endParaRPr lang="en-US" sz="2200" dirty="0"/>
          </a:p>
        </p:txBody>
      </p:sp>
      <p:sp>
        <p:nvSpPr>
          <p:cNvPr id="8" name="Text 6"/>
          <p:cNvSpPr txBox="1"/>
          <p:nvPr/>
        </p:nvSpPr>
        <p:spPr>
          <a:xfrm>
            <a:off x="304495" y="1067105"/>
            <a:ext cx="56107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使用二维坐标系思维分析产品在不同维度的差异化策略，发现竞争优势和市场机会</a:t>
            </a:r>
            <a:endParaRPr lang="en-US" sz="1200" dirty="0"/>
          </a:p>
        </p:txBody>
      </p:sp>
      <p:sp>
        <p:nvSpPr>
          <p:cNvPr id="9" name="Shape 7"/>
          <p:cNvSpPr/>
          <p:nvPr/>
        </p:nvSpPr>
        <p:spPr>
          <a:xfrm>
            <a:off x="1218895" y="1580998"/>
            <a:ext cx="4686300" cy="4486046"/>
          </a:xfrm>
          <a:prstGeom prst="roundRect">
            <a:avLst>
              <a:gd name="adj" fmla="val 346"/>
            </a:avLst>
          </a:prstGeom>
          <a:solidFill>
            <a:srgbClr val="FFFFFF"/>
          </a:solidFill>
          <a:ln w="12700">
            <a:solidFill>
              <a:srgbClr val="E5E7EB"/>
            </a:solidFill>
            <a:prstDash val="solid"/>
          </a:ln>
        </p:spPr>
      </p:sp>
      <p:sp>
        <p:nvSpPr>
          <p:cNvPr id="10" name="Shape 8"/>
          <p:cNvSpPr/>
          <p:nvPr/>
        </p:nvSpPr>
        <p:spPr>
          <a:xfrm>
            <a:off x="6286500" y="1580998"/>
            <a:ext cx="4686300" cy="4486046"/>
          </a:xfrm>
          <a:prstGeom prst="roundRect">
            <a:avLst>
              <a:gd name="adj" fmla="val 346"/>
            </a:avLst>
          </a:prstGeom>
          <a:solidFill>
            <a:srgbClr val="FFFFFF"/>
          </a:solidFill>
          <a:ln w="12700">
            <a:solidFill>
              <a:srgbClr val="E5E7EB"/>
            </a:solidFill>
            <a:prstDash val="solid"/>
          </a:ln>
        </p:spPr>
      </p:sp>
      <p:sp>
        <p:nvSpPr>
          <p:cNvPr id="11" name="Shape 9"/>
          <p:cNvSpPr/>
          <p:nvPr/>
        </p:nvSpPr>
        <p:spPr>
          <a:xfrm>
            <a:off x="1228954" y="1591056"/>
            <a:ext cx="4667098" cy="504749"/>
          </a:xfrm>
          <a:prstGeom prst="rect">
            <a:avLst/>
          </a:prstGeom>
          <a:solidFill>
            <a:srgbClr val="FFFFFF"/>
          </a:solidFill>
          <a:ln/>
        </p:spPr>
      </p:sp>
      <p:sp>
        <p:nvSpPr>
          <p:cNvPr id="12" name="Shape 10"/>
          <p:cNvSpPr/>
          <p:nvPr/>
        </p:nvSpPr>
        <p:spPr>
          <a:xfrm>
            <a:off x="1228954" y="2086661"/>
            <a:ext cx="4667098" cy="9144"/>
          </a:xfrm>
          <a:prstGeom prst="rect">
            <a:avLst/>
          </a:prstGeom>
          <a:solidFill>
            <a:srgbClr val="E5E7EB"/>
          </a:solidFill>
          <a:ln/>
        </p:spPr>
      </p:sp>
      <p:sp>
        <p:nvSpPr>
          <p:cNvPr id="13" name="Shape 11"/>
          <p:cNvSpPr/>
          <p:nvPr/>
        </p:nvSpPr>
        <p:spPr>
          <a:xfrm>
            <a:off x="6295644" y="1591056"/>
            <a:ext cx="4667098" cy="504749"/>
          </a:xfrm>
          <a:prstGeom prst="rect">
            <a:avLst/>
          </a:prstGeom>
          <a:solidFill>
            <a:srgbClr val="FFFFFF"/>
          </a:solidFill>
          <a:ln/>
        </p:spPr>
      </p:sp>
      <p:sp>
        <p:nvSpPr>
          <p:cNvPr id="14" name="Shape 12"/>
          <p:cNvSpPr/>
          <p:nvPr/>
        </p:nvSpPr>
        <p:spPr>
          <a:xfrm>
            <a:off x="6295644" y="2086661"/>
            <a:ext cx="4667098" cy="9144"/>
          </a:xfrm>
          <a:prstGeom prst="rect">
            <a:avLst/>
          </a:prstGeom>
          <a:solidFill>
            <a:srgbClr val="E5E7EB"/>
          </a:solidFill>
          <a:ln/>
        </p:spPr>
      </p:sp>
      <p:sp>
        <p:nvSpPr>
          <p:cNvPr id="15" name="Text 13"/>
          <p:cNvSpPr txBox="1"/>
          <p:nvPr/>
        </p:nvSpPr>
        <p:spPr>
          <a:xfrm>
            <a:off x="1343254" y="1733702"/>
            <a:ext cx="11576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目标人群差异</a:t>
            </a:r>
            <a:endParaRPr lang="en-US" sz="1300" dirty="0"/>
          </a:p>
        </p:txBody>
      </p:sp>
      <p:sp>
        <p:nvSpPr>
          <p:cNvPr id="16" name="Text 14"/>
          <p:cNvSpPr txBox="1"/>
          <p:nvPr/>
        </p:nvSpPr>
        <p:spPr>
          <a:xfrm>
            <a:off x="6409944" y="1733702"/>
            <a:ext cx="8147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商业模式</a:t>
            </a:r>
            <a:endParaRPr lang="en-US" sz="1300" dirty="0"/>
          </a:p>
        </p:txBody>
      </p:sp>
      <p:sp>
        <p:nvSpPr>
          <p:cNvPr id="17" name="Shape 15"/>
          <p:cNvSpPr/>
          <p:nvPr/>
        </p:nvSpPr>
        <p:spPr>
          <a:xfrm>
            <a:off x="5115154" y="1705356"/>
            <a:ext cx="619049" cy="267005"/>
          </a:xfrm>
          <a:prstGeom prst="roundRect">
            <a:avLst>
              <a:gd name="adj" fmla="val 48924"/>
            </a:avLst>
          </a:prstGeom>
          <a:solidFill>
            <a:srgbClr val="F3F4F6"/>
          </a:solidFill>
          <a:ln/>
        </p:spPr>
      </p:sp>
      <p:sp>
        <p:nvSpPr>
          <p:cNvPr id="18" name="Shape 16"/>
          <p:cNvSpPr/>
          <p:nvPr/>
        </p:nvSpPr>
        <p:spPr>
          <a:xfrm>
            <a:off x="10181844" y="1705356"/>
            <a:ext cx="619049" cy="267005"/>
          </a:xfrm>
          <a:prstGeom prst="roundRect">
            <a:avLst>
              <a:gd name="adj" fmla="val 48924"/>
            </a:avLst>
          </a:prstGeom>
          <a:solidFill>
            <a:srgbClr val="F3F4F6"/>
          </a:solidFill>
          <a:ln/>
        </p:spPr>
      </p:sp>
      <p:sp>
        <p:nvSpPr>
          <p:cNvPr id="19" name="Text 17"/>
          <p:cNvSpPr txBox="1"/>
          <p:nvPr/>
        </p:nvSpPr>
        <p:spPr>
          <a:xfrm>
            <a:off x="5191049" y="1733702"/>
            <a:ext cx="553212"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用户定位</a:t>
            </a:r>
            <a:endParaRPr lang="en-US" sz="900" dirty="0"/>
          </a:p>
        </p:txBody>
      </p:sp>
      <p:sp>
        <p:nvSpPr>
          <p:cNvPr id="20" name="Text 18"/>
          <p:cNvSpPr txBox="1"/>
          <p:nvPr/>
        </p:nvSpPr>
        <p:spPr>
          <a:xfrm>
            <a:off x="10258654" y="1733702"/>
            <a:ext cx="553212"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开源策略</a:t>
            </a:r>
            <a:endParaRPr lang="en-US" sz="900" dirty="0"/>
          </a:p>
        </p:txBody>
      </p:sp>
      <p:sp>
        <p:nvSpPr>
          <p:cNvPr id="21" name="Shape 19"/>
          <p:cNvSpPr/>
          <p:nvPr/>
        </p:nvSpPr>
        <p:spPr>
          <a:xfrm>
            <a:off x="1228954" y="2095805"/>
            <a:ext cx="4667098" cy="3467405"/>
          </a:xfrm>
          <a:prstGeom prst="rect">
            <a:avLst/>
          </a:prstGeom>
          <a:solidFill>
            <a:srgbClr val="FFFFFF"/>
          </a:solidFill>
          <a:ln/>
        </p:spPr>
      </p:sp>
      <p:sp>
        <p:nvSpPr>
          <p:cNvPr id="22" name="Shape 20"/>
          <p:cNvSpPr/>
          <p:nvPr/>
        </p:nvSpPr>
        <p:spPr>
          <a:xfrm>
            <a:off x="6295644" y="2095805"/>
            <a:ext cx="4667098" cy="3467405"/>
          </a:xfrm>
          <a:prstGeom prst="rect">
            <a:avLst/>
          </a:prstGeom>
          <a:solidFill>
            <a:srgbClr val="FFFFFF"/>
          </a:solidFill>
          <a:ln/>
        </p:spPr>
      </p:sp>
      <p:pic>
        <p:nvPicPr>
          <p:cNvPr id="23" name="Image 0" descr="https://page.gensparksite.com/v1/base64_upload/d207d8bcb84df42cbb0cb2ac9347c182">    </p:cNvPr>
          <p:cNvPicPr>
            <a:picLocks noChangeAspect="1"/>
          </p:cNvPicPr>
          <p:nvPr/>
        </p:nvPicPr>
        <p:blipFill>
          <a:blip r:embed="rId1"/>
          <a:srcRect l="0" r="0" t="970" b="970"/>
          <a:stretch/>
        </p:blipFill>
        <p:spPr>
          <a:xfrm>
            <a:off x="1343254" y="2210105"/>
            <a:ext cx="4438498" cy="3238805"/>
          </a:xfrm>
          <a:prstGeom prst="rect">
            <a:avLst/>
          </a:prstGeom>
        </p:spPr>
      </p:pic>
      <p:pic>
        <p:nvPicPr>
          <p:cNvPr id="24" name="Image 1" descr="https://page.gensparksite.com/v1/base64_upload/07d456640ea34fd978b31ceb2680c08e">    </p:cNvPr>
          <p:cNvPicPr>
            <a:picLocks noChangeAspect="1"/>
          </p:cNvPicPr>
          <p:nvPr/>
        </p:nvPicPr>
        <p:blipFill>
          <a:blip r:embed="rId2"/>
          <a:srcRect l="0" r="0" t="1667" b="1668"/>
          <a:stretch/>
        </p:blipFill>
        <p:spPr>
          <a:xfrm>
            <a:off x="6409944" y="2210105"/>
            <a:ext cx="4438498" cy="3238805"/>
          </a:xfrm>
          <a:prstGeom prst="rect">
            <a:avLst/>
          </a:prstGeom>
        </p:spPr>
      </p:pic>
      <p:sp>
        <p:nvSpPr>
          <p:cNvPr id="25" name="Shape 21"/>
          <p:cNvSpPr/>
          <p:nvPr/>
        </p:nvSpPr>
        <p:spPr>
          <a:xfrm>
            <a:off x="1228954" y="5562295"/>
            <a:ext cx="4667098" cy="495605"/>
          </a:xfrm>
          <a:prstGeom prst="rect">
            <a:avLst/>
          </a:prstGeom>
          <a:solidFill>
            <a:srgbClr val="FFFFFF"/>
          </a:solidFill>
          <a:ln/>
        </p:spPr>
      </p:sp>
      <p:sp>
        <p:nvSpPr>
          <p:cNvPr id="26" name="Shape 22"/>
          <p:cNvSpPr/>
          <p:nvPr/>
        </p:nvSpPr>
        <p:spPr>
          <a:xfrm>
            <a:off x="6295644" y="5562295"/>
            <a:ext cx="4667098" cy="495605"/>
          </a:xfrm>
          <a:prstGeom prst="rect">
            <a:avLst/>
          </a:prstGeom>
          <a:solidFill>
            <a:srgbClr val="FFFFFF"/>
          </a:solidFill>
          <a:ln/>
        </p:spPr>
      </p:sp>
      <p:sp>
        <p:nvSpPr>
          <p:cNvPr id="27" name="Text 23"/>
          <p:cNvSpPr txBox="1"/>
          <p:nvPr/>
        </p:nvSpPr>
        <p:spPr>
          <a:xfrm>
            <a:off x="1380744" y="5724144"/>
            <a:ext cx="42053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开发者工具产品在开发者/消费者与战术/智能体维度的差异化定位策略</a:t>
            </a:r>
            <a:endParaRPr lang="en-US" sz="1000" dirty="0"/>
          </a:p>
        </p:txBody>
      </p:sp>
      <p:sp>
        <p:nvSpPr>
          <p:cNvPr id="28" name="Text 24"/>
          <p:cNvSpPr txBox="1"/>
          <p:nvPr/>
        </p:nvSpPr>
        <p:spPr>
          <a:xfrm>
            <a:off x="6448349" y="5724144"/>
            <a:ext cx="36722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开源/闭源与企业版/云化服务两个维度的商业模式差异化定位</a:t>
            </a:r>
            <a:endParaRPr lang="en-US" sz="1000" dirty="0"/>
          </a:p>
        </p:txBody>
      </p:sp>
      <p:sp>
        <p:nvSpPr>
          <p:cNvPr id="29" name="Text 25"/>
          <p:cNvSpPr txBox="1"/>
          <p:nvPr/>
        </p:nvSpPr>
        <p:spPr>
          <a:xfrm>
            <a:off x="3562502" y="6458407"/>
            <a:ext cx="5168189" cy="162763"/>
          </a:xfrm>
          <a:prstGeom prst="rect">
            <a:avLst/>
          </a:prstGeom>
          <a:noFill/>
          <a:ln/>
        </p:spPr>
        <p:txBody>
          <a:bodyPr wrap="square" lIns="0" tIns="0" rIns="0" bIns="0" rtlCol="0" anchor="ctr"/>
          <a:lstStyle/>
          <a:p>
            <a:pPr algn="ctr" indent="0" marL="0">
              <a:buNone/>
            </a:pPr>
            <a:r>
              <a:rPr lang="en-US" sz="1000" i="1" dirty="0">
                <a:solidFill>
                  <a:srgbClr val="4B5563"/>
                </a:solidFill>
                <a:latin typeface="Inter" pitchFamily="34" charset="0"/>
                <a:ea typeface="Inter" pitchFamily="34" charset="-122"/>
                <a:cs typeface="Inter" pitchFamily="34" charset="-120"/>
              </a:rPr>
              <a:t>二维定位图思维方式帮助企业识别市场空白与竞争优势，是建立差异化战略的核心工具</a:t>
            </a:r>
            <a:endParaRPr lang="en-US" sz="1000" dirty="0"/>
          </a:p>
        </p:txBody>
      </p:sp>
      <p:sp>
        <p:nvSpPr>
          <p:cNvPr id="30" name="Text 26"/>
          <p:cNvSpPr txBox="1"/>
          <p:nvPr/>
        </p:nvSpPr>
        <p:spPr>
          <a:xfrm>
            <a:off x="5162702" y="6724498"/>
            <a:ext cx="19677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更多差异化定位图案例请见下页</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81305" y="476402"/>
            <a:ext cx="6675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子模块1</a:t>
            </a:r>
            <a:endParaRPr lang="en-US" sz="1200" dirty="0"/>
          </a:p>
        </p:txBody>
      </p:sp>
      <p:sp>
        <p:nvSpPr>
          <p:cNvPr id="5" name="Text 2"/>
          <p:cNvSpPr txBox="1"/>
          <p:nvPr/>
        </p:nvSpPr>
        <p:spPr>
          <a:xfrm>
            <a:off x="381305" y="743407"/>
            <a:ext cx="27294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Agentic时代新变量</a:t>
            </a:r>
            <a:endParaRPr lang="en-US" sz="2200" dirty="0"/>
          </a:p>
        </p:txBody>
      </p:sp>
      <p:sp>
        <p:nvSpPr>
          <p:cNvPr id="6" name="Text 3"/>
          <p:cNvSpPr txBox="1"/>
          <p:nvPr/>
        </p:nvSpPr>
        <p:spPr>
          <a:xfrm>
            <a:off x="381305" y="1190549"/>
            <a:ext cx="3910889"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探索AI Agent作为数字工人新物种的价值创造模式</a:t>
            </a:r>
            <a:endParaRPr lang="en-US" sz="1300" dirty="0"/>
          </a:p>
        </p:txBody>
      </p:sp>
      <p:sp>
        <p:nvSpPr>
          <p:cNvPr id="7" name="Shape 4"/>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8" name="Shape 5"/>
          <p:cNvSpPr/>
          <p:nvPr/>
        </p:nvSpPr>
        <p:spPr>
          <a:xfrm>
            <a:off x="390449" y="1742846"/>
            <a:ext cx="5544007" cy="705002"/>
          </a:xfrm>
          <a:prstGeom prst="roundRect">
            <a:avLst>
              <a:gd name="adj" fmla="val 14022"/>
            </a:avLst>
          </a:prstGeom>
          <a:solidFill>
            <a:srgbClr val="EBF0FF"/>
          </a:solidFill>
          <a:ln/>
        </p:spPr>
      </p:sp>
      <p:sp>
        <p:nvSpPr>
          <p:cNvPr id="9" name="Shape 6"/>
          <p:cNvSpPr/>
          <p:nvPr/>
        </p:nvSpPr>
        <p:spPr>
          <a:xfrm>
            <a:off x="390449" y="2428646"/>
            <a:ext cx="5544007" cy="19202"/>
          </a:xfrm>
          <a:prstGeom prst="rect">
            <a:avLst/>
          </a:prstGeom>
          <a:solidFill>
            <a:srgbClr val="4C6FFF"/>
          </a:solidFill>
          <a:ln/>
        </p:spPr>
      </p:sp>
      <p:sp>
        <p:nvSpPr>
          <p:cNvPr id="10" name="Shape 7"/>
          <p:cNvSpPr/>
          <p:nvPr/>
        </p:nvSpPr>
        <p:spPr>
          <a:xfrm>
            <a:off x="543154" y="1895551"/>
            <a:ext cx="381305" cy="381305"/>
          </a:xfrm>
          <a:prstGeom prst="ellipse">
            <a:avLst/>
          </a:prstGeom>
          <a:solidFill>
            <a:srgbClr val="FFFFFF"/>
          </a:solidFill>
          <a:ln/>
        </p:spPr>
      </p:sp>
      <p:pic>
        <p:nvPicPr>
          <p:cNvPr id="11" name="Image 1" descr="preencoded.png">    </p:cNvPr>
          <p:cNvPicPr>
            <a:picLocks noChangeAspect="1"/>
          </p:cNvPicPr>
          <p:nvPr/>
        </p:nvPicPr>
        <p:blipFill>
          <a:blip r:embed="rId2"/>
          <a:srcRect l="-1923" r="-1923" t="0" b="0"/>
          <a:stretch/>
        </p:blipFill>
        <p:spPr>
          <a:xfrm>
            <a:off x="671170" y="1990649"/>
            <a:ext cx="123444" cy="190195"/>
          </a:xfrm>
          <a:prstGeom prst="rect">
            <a:avLst/>
          </a:prstGeom>
        </p:spPr>
      </p:pic>
      <p:sp>
        <p:nvSpPr>
          <p:cNvPr id="12" name="Shape 8"/>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3" name="Shape 9"/>
          <p:cNvSpPr/>
          <p:nvPr/>
        </p:nvSpPr>
        <p:spPr>
          <a:xfrm>
            <a:off x="6258154" y="1742846"/>
            <a:ext cx="5544007" cy="705002"/>
          </a:xfrm>
          <a:prstGeom prst="roundRect">
            <a:avLst>
              <a:gd name="adj" fmla="val 14022"/>
            </a:avLst>
          </a:prstGeom>
          <a:solidFill>
            <a:srgbClr val="EBF0FF"/>
          </a:solidFill>
          <a:ln/>
        </p:spPr>
      </p:sp>
      <p:sp>
        <p:nvSpPr>
          <p:cNvPr id="14" name="Shape 10"/>
          <p:cNvSpPr/>
          <p:nvPr/>
        </p:nvSpPr>
        <p:spPr>
          <a:xfrm>
            <a:off x="6258154" y="2428646"/>
            <a:ext cx="5544007" cy="19202"/>
          </a:xfrm>
          <a:prstGeom prst="rect">
            <a:avLst/>
          </a:prstGeom>
          <a:solidFill>
            <a:srgbClr val="4C6FFF"/>
          </a:solidFill>
          <a:ln/>
        </p:spPr>
      </p:sp>
      <p:sp>
        <p:nvSpPr>
          <p:cNvPr id="15" name="Text 11"/>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6" name="Text 12"/>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7" name="Text 13"/>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8" name="Text 14"/>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5"/>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6"/>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7"/>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8"/>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19"/>
          <p:cNvSpPr txBox="1"/>
          <p:nvPr/>
        </p:nvSpPr>
        <p:spPr>
          <a:xfrm>
            <a:off x="840334" y="2704795"/>
            <a:ext cx="39008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为什么Agentic AI时代智能成为产品的核心卖点？</a:t>
            </a:r>
            <a:endParaRPr lang="en-US" sz="1300" dirty="0"/>
          </a:p>
        </p:txBody>
      </p:sp>
      <p:sp>
        <p:nvSpPr>
          <p:cNvPr id="24" name="Text 20"/>
          <p:cNvSpPr txBox="1"/>
          <p:nvPr/>
        </p:nvSpPr>
        <p:spPr>
          <a:xfrm>
            <a:off x="840334" y="3143707"/>
            <a:ext cx="3586277"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企业如何重新定位以适应AI Agent的新范式？</a:t>
            </a:r>
            <a:endParaRPr lang="en-US" sz="1300" dirty="0"/>
          </a:p>
        </p:txBody>
      </p:sp>
      <p:sp>
        <p:nvSpPr>
          <p:cNvPr id="25" name="Text 21"/>
          <p:cNvSpPr txBox="1"/>
          <p:nvPr/>
        </p:nvSpPr>
        <p:spPr>
          <a:xfrm>
            <a:off x="840334" y="3581705"/>
            <a:ext cx="33869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智能产品需要哪些新的基础设施变量支撑？</a:t>
            </a:r>
            <a:endParaRPr lang="en-US" sz="1300" dirty="0"/>
          </a:p>
        </p:txBody>
      </p:sp>
      <p:sp>
        <p:nvSpPr>
          <p:cNvPr id="26" name="Text 22"/>
          <p:cNvSpPr txBox="1"/>
          <p:nvPr/>
        </p:nvSpPr>
        <p:spPr>
          <a:xfrm>
            <a:off x="6708038" y="2704795"/>
            <a:ext cx="4101084"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AI Agent作为数字工人新物种将革命性提升产品价值</a:t>
            </a:r>
            <a:endParaRPr lang="en-US" sz="1300" dirty="0"/>
          </a:p>
        </p:txBody>
      </p:sp>
      <p:sp>
        <p:nvSpPr>
          <p:cNvPr id="27" name="Text 23"/>
          <p:cNvSpPr txBox="1"/>
          <p:nvPr/>
        </p:nvSpPr>
        <p:spPr>
          <a:xfrm>
            <a:off x="6708038" y="3143707"/>
            <a:ext cx="32342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智能产品能创造10倍价值差异的商业模式</a:t>
            </a:r>
            <a:endParaRPr lang="en-US" sz="1300" dirty="0"/>
          </a:p>
        </p:txBody>
      </p:sp>
      <p:sp>
        <p:nvSpPr>
          <p:cNvPr id="28" name="Text 24"/>
          <p:cNvSpPr txBox="1"/>
          <p:nvPr/>
        </p:nvSpPr>
        <p:spPr>
          <a:xfrm>
            <a:off x="6708038" y="3581705"/>
            <a:ext cx="37298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新目标用户、设备和场景正在重塑产品设计原则</a:t>
            </a:r>
            <a:endParaRPr lang="en-US" sz="1300" dirty="0"/>
          </a:p>
        </p:txBody>
      </p:sp>
      <p:sp>
        <p:nvSpPr>
          <p:cNvPr id="29" name="Shape 25"/>
          <p:cNvSpPr/>
          <p:nvPr/>
        </p:nvSpPr>
        <p:spPr>
          <a:xfrm>
            <a:off x="6409944" y="1895551"/>
            <a:ext cx="381305" cy="381305"/>
          </a:xfrm>
          <a:prstGeom prst="ellipse">
            <a:avLst/>
          </a:prstGeom>
          <a:solidFill>
            <a:srgbClr val="4C6FFF"/>
          </a:solidFill>
          <a:ln/>
        </p:spPr>
      </p:sp>
      <p:pic>
        <p:nvPicPr>
          <p:cNvPr id="30" name="Image 2" descr="preencoded.png">    </p:cNvPr>
          <p:cNvPicPr>
            <a:picLocks noChangeAspect="1"/>
          </p:cNvPicPr>
          <p:nvPr/>
        </p:nvPicPr>
        <p:blipFill>
          <a:blip r:embed="rId3"/>
          <a:srcRect l="0" r="0" t="0" b="0"/>
          <a:stretch/>
        </p:blipFill>
        <p:spPr>
          <a:xfrm>
            <a:off x="6529730" y="1990649"/>
            <a:ext cx="142646" cy="1901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0" y="0"/>
            <a:ext cx="12191695" cy="7134149"/>
          </a:xfrm>
          <a:prstGeom prst="rect">
            <a:avLst/>
          </a:prstGeom>
          <a:solidFill>
            <a:srgbClr val="FFFFFF"/>
          </a:solidFill>
          <a:ln/>
        </p:spPr>
      </p:sp>
      <p:sp>
        <p:nvSpPr>
          <p:cNvPr id="3" name="Shape 1"/>
          <p:cNvSpPr/>
          <p:nvPr/>
        </p:nvSpPr>
        <p:spPr>
          <a:xfrm>
            <a:off x="0" y="0"/>
            <a:ext cx="12191695" cy="7134149"/>
          </a:xfrm>
          <a:prstGeom prst="rect">
            <a:avLst/>
          </a:prstGeom>
          <a:solidFill>
            <a:srgbClr val="FFFFFF"/>
          </a:solidFill>
          <a:ln/>
        </p:spPr>
      </p:sp>
      <p:sp>
        <p:nvSpPr>
          <p:cNvPr id="4" name="Shape 2"/>
          <p:cNvSpPr/>
          <p:nvPr/>
        </p:nvSpPr>
        <p:spPr>
          <a:xfrm>
            <a:off x="0" y="0"/>
            <a:ext cx="12191695" cy="57607"/>
          </a:xfrm>
          <a:prstGeom prst="rect">
            <a:avLst/>
          </a:prstGeom>
          <a:solidFill>
            <a:srgbClr val="FFFFFF"/>
          </a:solidFill>
          <a:ln/>
        </p:spPr>
      </p:sp>
      <p:sp>
        <p:nvSpPr>
          <p:cNvPr id="5" name="Shape 3"/>
          <p:cNvSpPr/>
          <p:nvPr/>
        </p:nvSpPr>
        <p:spPr>
          <a:xfrm>
            <a:off x="0" y="57607"/>
            <a:ext cx="12191695" cy="7077456"/>
          </a:xfrm>
          <a:prstGeom prst="rect">
            <a:avLst/>
          </a:prstGeom>
          <a:solidFill>
            <a:srgbClr val="FFFFFF"/>
          </a:solidFill>
          <a:ln/>
        </p:spPr>
      </p:sp>
      <p:sp>
        <p:nvSpPr>
          <p:cNvPr id="6" name="Text 4"/>
          <p:cNvSpPr txBox="1"/>
          <p:nvPr/>
        </p:nvSpPr>
        <p:spPr>
          <a:xfrm>
            <a:off x="304495" y="381305"/>
            <a:ext cx="25246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差异化定位思维方式与习惯（续）</a:t>
            </a:r>
            <a:endParaRPr lang="en-US" sz="1200" dirty="0"/>
          </a:p>
        </p:txBody>
      </p:sp>
      <p:sp>
        <p:nvSpPr>
          <p:cNvPr id="7" name="Text 5"/>
          <p:cNvSpPr txBox="1"/>
          <p:nvPr/>
        </p:nvSpPr>
        <p:spPr>
          <a:xfrm>
            <a:off x="304495" y="629107"/>
            <a:ext cx="56436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通过二维定位图制定产品的差异化战略定位</a:t>
            </a:r>
            <a:endParaRPr lang="en-US" sz="2200" dirty="0"/>
          </a:p>
        </p:txBody>
      </p:sp>
      <p:sp>
        <p:nvSpPr>
          <p:cNvPr id="8" name="Text 6"/>
          <p:cNvSpPr txBox="1"/>
          <p:nvPr/>
        </p:nvSpPr>
        <p:spPr>
          <a:xfrm>
            <a:off x="304495" y="1067105"/>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探索商业模式与技术架构在二维空间中的差异化优势与战略机会</a:t>
            </a:r>
            <a:endParaRPr lang="en-US" sz="1200" dirty="0"/>
          </a:p>
        </p:txBody>
      </p:sp>
      <p:sp>
        <p:nvSpPr>
          <p:cNvPr id="9" name="Shape 7"/>
          <p:cNvSpPr/>
          <p:nvPr/>
        </p:nvSpPr>
        <p:spPr>
          <a:xfrm>
            <a:off x="1218895" y="1580998"/>
            <a:ext cx="4686300" cy="4677156"/>
          </a:xfrm>
          <a:prstGeom prst="roundRect">
            <a:avLst>
              <a:gd name="adj" fmla="val 319"/>
            </a:avLst>
          </a:prstGeom>
          <a:solidFill>
            <a:srgbClr val="FFFFFF"/>
          </a:solidFill>
          <a:ln w="12700">
            <a:solidFill>
              <a:srgbClr val="E5E7EB"/>
            </a:solidFill>
            <a:prstDash val="solid"/>
          </a:ln>
        </p:spPr>
      </p:sp>
      <p:sp>
        <p:nvSpPr>
          <p:cNvPr id="10" name="Shape 8"/>
          <p:cNvSpPr/>
          <p:nvPr/>
        </p:nvSpPr>
        <p:spPr>
          <a:xfrm>
            <a:off x="6286500" y="1580998"/>
            <a:ext cx="4686300" cy="4677156"/>
          </a:xfrm>
          <a:prstGeom prst="roundRect">
            <a:avLst>
              <a:gd name="adj" fmla="val 319"/>
            </a:avLst>
          </a:prstGeom>
          <a:solidFill>
            <a:srgbClr val="FFFFFF"/>
          </a:solidFill>
          <a:ln w="12700">
            <a:solidFill>
              <a:srgbClr val="E5E7EB"/>
            </a:solidFill>
            <a:prstDash val="solid"/>
          </a:ln>
        </p:spPr>
      </p:sp>
      <p:sp>
        <p:nvSpPr>
          <p:cNvPr id="11" name="Shape 9"/>
          <p:cNvSpPr/>
          <p:nvPr/>
        </p:nvSpPr>
        <p:spPr>
          <a:xfrm>
            <a:off x="1228954" y="1591056"/>
            <a:ext cx="4667098" cy="504749"/>
          </a:xfrm>
          <a:prstGeom prst="rect">
            <a:avLst/>
          </a:prstGeom>
          <a:solidFill>
            <a:srgbClr val="FFFFFF"/>
          </a:solidFill>
          <a:ln/>
        </p:spPr>
      </p:sp>
      <p:sp>
        <p:nvSpPr>
          <p:cNvPr id="12" name="Shape 10"/>
          <p:cNvSpPr/>
          <p:nvPr/>
        </p:nvSpPr>
        <p:spPr>
          <a:xfrm>
            <a:off x="1228954" y="2086661"/>
            <a:ext cx="4667098" cy="9144"/>
          </a:xfrm>
          <a:prstGeom prst="rect">
            <a:avLst/>
          </a:prstGeom>
          <a:solidFill>
            <a:srgbClr val="E5E7EB"/>
          </a:solidFill>
          <a:ln/>
        </p:spPr>
      </p:sp>
      <p:sp>
        <p:nvSpPr>
          <p:cNvPr id="13" name="Shape 11"/>
          <p:cNvSpPr/>
          <p:nvPr/>
        </p:nvSpPr>
        <p:spPr>
          <a:xfrm>
            <a:off x="6295644" y="1591056"/>
            <a:ext cx="4667098" cy="504749"/>
          </a:xfrm>
          <a:prstGeom prst="rect">
            <a:avLst/>
          </a:prstGeom>
          <a:solidFill>
            <a:srgbClr val="FFFFFF"/>
          </a:solidFill>
          <a:ln/>
        </p:spPr>
      </p:sp>
      <p:sp>
        <p:nvSpPr>
          <p:cNvPr id="14" name="Shape 12"/>
          <p:cNvSpPr/>
          <p:nvPr/>
        </p:nvSpPr>
        <p:spPr>
          <a:xfrm>
            <a:off x="6295644" y="2086661"/>
            <a:ext cx="4667098" cy="9144"/>
          </a:xfrm>
          <a:prstGeom prst="rect">
            <a:avLst/>
          </a:prstGeom>
          <a:solidFill>
            <a:srgbClr val="E5E7EB"/>
          </a:solidFill>
          <a:ln/>
        </p:spPr>
      </p:sp>
      <p:sp>
        <p:nvSpPr>
          <p:cNvPr id="15" name="Text 13"/>
          <p:cNvSpPr txBox="1"/>
          <p:nvPr/>
        </p:nvSpPr>
        <p:spPr>
          <a:xfrm>
            <a:off x="1343254" y="1733702"/>
            <a:ext cx="13295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技术差异化定位</a:t>
            </a:r>
            <a:endParaRPr lang="en-US" sz="1300" dirty="0"/>
          </a:p>
        </p:txBody>
      </p:sp>
      <p:sp>
        <p:nvSpPr>
          <p:cNvPr id="16" name="Text 14"/>
          <p:cNvSpPr txBox="1"/>
          <p:nvPr/>
        </p:nvSpPr>
        <p:spPr>
          <a:xfrm>
            <a:off x="6409944" y="1733702"/>
            <a:ext cx="1672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商业模式差异化定位</a:t>
            </a:r>
            <a:endParaRPr lang="en-US" sz="1300" dirty="0"/>
          </a:p>
        </p:txBody>
      </p:sp>
      <p:sp>
        <p:nvSpPr>
          <p:cNvPr id="17" name="Shape 15"/>
          <p:cNvSpPr/>
          <p:nvPr/>
        </p:nvSpPr>
        <p:spPr>
          <a:xfrm>
            <a:off x="4886554" y="1705356"/>
            <a:ext cx="847649" cy="267005"/>
          </a:xfrm>
          <a:prstGeom prst="roundRect">
            <a:avLst>
              <a:gd name="adj" fmla="val 48924"/>
            </a:avLst>
          </a:prstGeom>
          <a:solidFill>
            <a:srgbClr val="F3F4F6"/>
          </a:solidFill>
          <a:ln/>
        </p:spPr>
      </p:sp>
      <p:sp>
        <p:nvSpPr>
          <p:cNvPr id="18" name="Shape 16"/>
          <p:cNvSpPr/>
          <p:nvPr/>
        </p:nvSpPr>
        <p:spPr>
          <a:xfrm>
            <a:off x="9953244" y="1705356"/>
            <a:ext cx="847649" cy="267005"/>
          </a:xfrm>
          <a:prstGeom prst="roundRect">
            <a:avLst>
              <a:gd name="adj" fmla="val 48924"/>
            </a:avLst>
          </a:prstGeom>
          <a:solidFill>
            <a:srgbClr val="F3F4F6"/>
          </a:solidFill>
          <a:ln/>
        </p:spPr>
      </p:sp>
      <p:sp>
        <p:nvSpPr>
          <p:cNvPr id="19" name="Text 17"/>
          <p:cNvSpPr txBox="1"/>
          <p:nvPr/>
        </p:nvSpPr>
        <p:spPr>
          <a:xfrm>
            <a:off x="4962449" y="1733702"/>
            <a:ext cx="781812"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系统架构策略</a:t>
            </a:r>
            <a:endParaRPr lang="en-US" sz="900" dirty="0"/>
          </a:p>
        </p:txBody>
      </p:sp>
      <p:sp>
        <p:nvSpPr>
          <p:cNvPr id="20" name="Text 18"/>
          <p:cNvSpPr txBox="1"/>
          <p:nvPr/>
        </p:nvSpPr>
        <p:spPr>
          <a:xfrm>
            <a:off x="10030054" y="1733702"/>
            <a:ext cx="781812"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用户付费策略</a:t>
            </a:r>
            <a:endParaRPr lang="en-US" sz="900" dirty="0"/>
          </a:p>
        </p:txBody>
      </p:sp>
      <p:sp>
        <p:nvSpPr>
          <p:cNvPr id="21" name="Shape 19"/>
          <p:cNvSpPr/>
          <p:nvPr/>
        </p:nvSpPr>
        <p:spPr>
          <a:xfrm>
            <a:off x="1228954" y="2095805"/>
            <a:ext cx="4667098" cy="3467405"/>
          </a:xfrm>
          <a:prstGeom prst="rect">
            <a:avLst/>
          </a:prstGeom>
          <a:solidFill>
            <a:srgbClr val="FFFFFF"/>
          </a:solidFill>
          <a:ln/>
        </p:spPr>
      </p:sp>
      <p:sp>
        <p:nvSpPr>
          <p:cNvPr id="22" name="Shape 20"/>
          <p:cNvSpPr/>
          <p:nvPr/>
        </p:nvSpPr>
        <p:spPr>
          <a:xfrm>
            <a:off x="6295644" y="2095805"/>
            <a:ext cx="4667098" cy="3467405"/>
          </a:xfrm>
          <a:prstGeom prst="rect">
            <a:avLst/>
          </a:prstGeom>
          <a:solidFill>
            <a:srgbClr val="FFFFFF"/>
          </a:solidFill>
          <a:ln/>
        </p:spPr>
      </p:sp>
      <p:pic>
        <p:nvPicPr>
          <p:cNvPr id="23" name="Image 0" descr="https://page.gensparksite.com/v1/base64_upload/ba696dc158995f080cb95011e9c5772c">    </p:cNvPr>
          <p:cNvPicPr>
            <a:picLocks noChangeAspect="1"/>
          </p:cNvPicPr>
          <p:nvPr/>
        </p:nvPicPr>
        <p:blipFill>
          <a:blip r:embed="rId1"/>
          <a:srcRect l="3628" r="3628" t="0" b="0"/>
          <a:stretch/>
        </p:blipFill>
        <p:spPr>
          <a:xfrm>
            <a:off x="1343254" y="2210105"/>
            <a:ext cx="4438498" cy="3238805"/>
          </a:xfrm>
          <a:prstGeom prst="rect">
            <a:avLst/>
          </a:prstGeom>
        </p:spPr>
      </p:pic>
      <p:pic>
        <p:nvPicPr>
          <p:cNvPr id="24" name="Image 1" descr="https://page.gensparksite.com/v1/base64_upload/c7fc9ff67fa47932b11d70fdd69794b8">    </p:cNvPr>
          <p:cNvPicPr>
            <a:picLocks noChangeAspect="1"/>
          </p:cNvPicPr>
          <p:nvPr/>
        </p:nvPicPr>
        <p:blipFill>
          <a:blip r:embed="rId2"/>
          <a:srcRect l="0" r="0" t="3064" b="3064"/>
          <a:stretch/>
        </p:blipFill>
        <p:spPr>
          <a:xfrm>
            <a:off x="6409944" y="2210105"/>
            <a:ext cx="4438498" cy="3238805"/>
          </a:xfrm>
          <a:prstGeom prst="rect">
            <a:avLst/>
          </a:prstGeom>
        </p:spPr>
      </p:pic>
      <p:sp>
        <p:nvSpPr>
          <p:cNvPr id="25" name="Shape 21"/>
          <p:cNvSpPr/>
          <p:nvPr/>
        </p:nvSpPr>
        <p:spPr>
          <a:xfrm>
            <a:off x="1228954" y="5562295"/>
            <a:ext cx="4667098" cy="685800"/>
          </a:xfrm>
          <a:prstGeom prst="rect">
            <a:avLst/>
          </a:prstGeom>
          <a:solidFill>
            <a:srgbClr val="FFFFFF"/>
          </a:solidFill>
          <a:ln/>
        </p:spPr>
      </p:sp>
      <p:sp>
        <p:nvSpPr>
          <p:cNvPr id="26" name="Shape 22"/>
          <p:cNvSpPr/>
          <p:nvPr/>
        </p:nvSpPr>
        <p:spPr>
          <a:xfrm>
            <a:off x="6295644" y="5562295"/>
            <a:ext cx="4667098" cy="685800"/>
          </a:xfrm>
          <a:prstGeom prst="rect">
            <a:avLst/>
          </a:prstGeom>
          <a:solidFill>
            <a:srgbClr val="FFFFFF"/>
          </a:solidFill>
          <a:ln/>
        </p:spPr>
      </p:sp>
      <p:sp>
        <p:nvSpPr>
          <p:cNvPr id="27" name="Text 23"/>
          <p:cNvSpPr txBox="1"/>
          <p:nvPr/>
        </p:nvSpPr>
        <p:spPr>
          <a:xfrm>
            <a:off x="1380744" y="5724144"/>
            <a:ext cx="43580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AI系统组件与通用AI系统在不同协同设计维度的技术定位策略分析，展示垂直与水平技术路径的战略优势</a:t>
            </a:r>
            <a:endParaRPr lang="en-US" sz="1000" dirty="0"/>
          </a:p>
        </p:txBody>
      </p:sp>
      <p:sp>
        <p:nvSpPr>
          <p:cNvPr id="28" name="Text 24"/>
          <p:cNvSpPr txBox="1"/>
          <p:nvPr/>
        </p:nvSpPr>
        <p:spPr>
          <a:xfrm>
            <a:off x="6448349" y="5724144"/>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专业人士与普通消费者在不同付费模式下的商业策略定位，展示如何在同一市场中针对不同用户群体构建差异化商业模式</a:t>
            </a:r>
            <a:endParaRPr lang="en-US" sz="1000" dirty="0"/>
          </a:p>
        </p:txBody>
      </p:sp>
      <p:sp>
        <p:nvSpPr>
          <p:cNvPr id="29" name="Text 25"/>
          <p:cNvSpPr txBox="1"/>
          <p:nvPr/>
        </p:nvSpPr>
        <p:spPr>
          <a:xfrm>
            <a:off x="3562502" y="6648602"/>
            <a:ext cx="5168189" cy="162763"/>
          </a:xfrm>
          <a:prstGeom prst="rect">
            <a:avLst/>
          </a:prstGeom>
          <a:noFill/>
          <a:ln/>
        </p:spPr>
        <p:txBody>
          <a:bodyPr wrap="square" lIns="0" tIns="0" rIns="0" bIns="0" rtlCol="0" anchor="ctr"/>
          <a:lstStyle/>
          <a:p>
            <a:pPr algn="ctr" indent="0" marL="0">
              <a:buNone/>
            </a:pPr>
            <a:r>
              <a:rPr lang="en-US" sz="1000" i="1" dirty="0">
                <a:solidFill>
                  <a:srgbClr val="4B5563"/>
                </a:solidFill>
                <a:latin typeface="Inter" pitchFamily="34" charset="0"/>
                <a:ea typeface="Inter" pitchFamily="34" charset="-122"/>
                <a:cs typeface="Inter" pitchFamily="34" charset="-120"/>
              </a:rPr>
              <a:t>二维定位图思维方式帮助企业识别市场空白与竞争优势，是建立差异化战略的核心工具</a:t>
            </a:r>
            <a:endParaRPr lang="en-US" sz="1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81305" y="476402"/>
            <a:ext cx="70500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子模块4</a:t>
            </a:r>
            <a:endParaRPr lang="en-US" sz="1200" dirty="0"/>
          </a:p>
        </p:txBody>
      </p:sp>
      <p:sp>
        <p:nvSpPr>
          <p:cNvPr id="5" name="Text 2"/>
          <p:cNvSpPr txBox="1"/>
          <p:nvPr/>
        </p:nvSpPr>
        <p:spPr>
          <a:xfrm>
            <a:off x="381305" y="743407"/>
            <a:ext cx="19293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竞争格局洞察</a:t>
            </a:r>
            <a:endParaRPr lang="en-US" sz="2200" dirty="0"/>
          </a:p>
        </p:txBody>
      </p:sp>
      <p:sp>
        <p:nvSpPr>
          <p:cNvPr id="6" name="Text 3"/>
          <p:cNvSpPr txBox="1"/>
          <p:nvPr/>
        </p:nvSpPr>
        <p:spPr>
          <a:xfrm>
            <a:off x="381305" y="1190549"/>
            <a:ext cx="3367735"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Agentic AI时代的市场格局与制胜策略分析</a:t>
            </a:r>
            <a:endParaRPr lang="en-US" sz="1300" dirty="0"/>
          </a:p>
        </p:txBody>
      </p:sp>
      <p:sp>
        <p:nvSpPr>
          <p:cNvPr id="7" name="Shape 4"/>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8" name="Shape 5"/>
          <p:cNvSpPr/>
          <p:nvPr/>
        </p:nvSpPr>
        <p:spPr>
          <a:xfrm>
            <a:off x="390449" y="1742846"/>
            <a:ext cx="5544007" cy="705002"/>
          </a:xfrm>
          <a:prstGeom prst="roundRect">
            <a:avLst>
              <a:gd name="adj" fmla="val 14022"/>
            </a:avLst>
          </a:prstGeom>
          <a:solidFill>
            <a:srgbClr val="EBF0FF"/>
          </a:solidFill>
          <a:ln/>
        </p:spPr>
      </p:sp>
      <p:sp>
        <p:nvSpPr>
          <p:cNvPr id="9" name="Shape 6"/>
          <p:cNvSpPr/>
          <p:nvPr/>
        </p:nvSpPr>
        <p:spPr>
          <a:xfrm>
            <a:off x="390449" y="2428646"/>
            <a:ext cx="5544007" cy="19202"/>
          </a:xfrm>
          <a:prstGeom prst="rect">
            <a:avLst/>
          </a:prstGeom>
          <a:solidFill>
            <a:srgbClr val="4C6FFF"/>
          </a:solidFill>
          <a:ln/>
        </p:spPr>
      </p:sp>
      <p:sp>
        <p:nvSpPr>
          <p:cNvPr id="10" name="Shape 7"/>
          <p:cNvSpPr/>
          <p:nvPr/>
        </p:nvSpPr>
        <p:spPr>
          <a:xfrm>
            <a:off x="543154" y="1895551"/>
            <a:ext cx="381305" cy="381305"/>
          </a:xfrm>
          <a:prstGeom prst="ellipse">
            <a:avLst/>
          </a:prstGeom>
          <a:solidFill>
            <a:srgbClr val="FFFFFF"/>
          </a:solidFill>
          <a:ln/>
        </p:spPr>
      </p:sp>
      <p:pic>
        <p:nvPicPr>
          <p:cNvPr id="11" name="Image 1" descr="preencoded.png">    </p:cNvPr>
          <p:cNvPicPr>
            <a:picLocks noChangeAspect="1"/>
          </p:cNvPicPr>
          <p:nvPr/>
        </p:nvPicPr>
        <p:blipFill>
          <a:blip r:embed="rId2"/>
          <a:srcRect l="-1923" r="-1923" t="0" b="0"/>
          <a:stretch/>
        </p:blipFill>
        <p:spPr>
          <a:xfrm>
            <a:off x="671170" y="1990649"/>
            <a:ext cx="123444" cy="190195"/>
          </a:xfrm>
          <a:prstGeom prst="rect">
            <a:avLst/>
          </a:prstGeom>
        </p:spPr>
      </p:pic>
      <p:sp>
        <p:nvSpPr>
          <p:cNvPr id="12" name="Shape 8"/>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3" name="Shape 9"/>
          <p:cNvSpPr/>
          <p:nvPr/>
        </p:nvSpPr>
        <p:spPr>
          <a:xfrm>
            <a:off x="6258154" y="1742846"/>
            <a:ext cx="5544007" cy="705002"/>
          </a:xfrm>
          <a:prstGeom prst="roundRect">
            <a:avLst>
              <a:gd name="adj" fmla="val 14022"/>
            </a:avLst>
          </a:prstGeom>
          <a:solidFill>
            <a:srgbClr val="EBF0FF"/>
          </a:solidFill>
          <a:ln/>
        </p:spPr>
      </p:sp>
      <p:sp>
        <p:nvSpPr>
          <p:cNvPr id="14" name="Shape 10"/>
          <p:cNvSpPr/>
          <p:nvPr/>
        </p:nvSpPr>
        <p:spPr>
          <a:xfrm>
            <a:off x="6258154" y="2428646"/>
            <a:ext cx="5544007" cy="19202"/>
          </a:xfrm>
          <a:prstGeom prst="rect">
            <a:avLst/>
          </a:prstGeom>
          <a:solidFill>
            <a:srgbClr val="4C6FFF"/>
          </a:solidFill>
          <a:ln/>
        </p:spPr>
      </p:sp>
      <p:sp>
        <p:nvSpPr>
          <p:cNvPr id="15" name="Text 11"/>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6" name="Text 12"/>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7" name="Text 13"/>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8" name="Text 14"/>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5"/>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6"/>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7"/>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8"/>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19"/>
          <p:cNvSpPr txBox="1"/>
          <p:nvPr/>
        </p:nvSpPr>
        <p:spPr>
          <a:xfrm>
            <a:off x="840334" y="2704795"/>
            <a:ext cx="47585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在Agentic AI时代，不同类型玩家如何构建差异化竞争优势？</a:t>
            </a:r>
            <a:endParaRPr lang="en-US" sz="1300" dirty="0"/>
          </a:p>
        </p:txBody>
      </p:sp>
      <p:sp>
        <p:nvSpPr>
          <p:cNvPr id="24" name="Text 20"/>
          <p:cNvSpPr txBox="1"/>
          <p:nvPr/>
        </p:nvSpPr>
        <p:spPr>
          <a:xfrm>
            <a:off x="840334" y="3143707"/>
            <a:ext cx="39008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新进入者如何在巨头林立的市场中找到突破机会？</a:t>
            </a:r>
            <a:endParaRPr lang="en-US" sz="1300" dirty="0"/>
          </a:p>
        </p:txBody>
      </p:sp>
      <p:sp>
        <p:nvSpPr>
          <p:cNvPr id="25" name="Text 21"/>
          <p:cNvSpPr txBox="1"/>
          <p:nvPr/>
        </p:nvSpPr>
        <p:spPr>
          <a:xfrm>
            <a:off x="840334" y="3581705"/>
            <a:ext cx="374812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如何实现10倍价值提升的技术路径与商业模式？</a:t>
            </a:r>
            <a:endParaRPr lang="en-US" sz="1300" dirty="0"/>
          </a:p>
        </p:txBody>
      </p:sp>
      <p:sp>
        <p:nvSpPr>
          <p:cNvPr id="26" name="Text 22"/>
          <p:cNvSpPr txBox="1"/>
          <p:nvPr/>
        </p:nvSpPr>
        <p:spPr>
          <a:xfrm>
            <a:off x="6708038" y="2704795"/>
            <a:ext cx="35579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快速执行是新进入者唯一可持续的竞争护城河</a:t>
            </a:r>
            <a:endParaRPr lang="en-US" sz="1300" dirty="0"/>
          </a:p>
        </p:txBody>
      </p:sp>
      <p:sp>
        <p:nvSpPr>
          <p:cNvPr id="27" name="Text 23"/>
          <p:cNvSpPr txBox="1"/>
          <p:nvPr/>
        </p:nvSpPr>
        <p:spPr>
          <a:xfrm>
            <a:off x="6708038" y="3143707"/>
            <a:ext cx="3567989"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All-in-One产品策略是新玩家破局的关键路径</a:t>
            </a:r>
            <a:endParaRPr lang="en-US" sz="1300" dirty="0"/>
          </a:p>
        </p:txBody>
      </p:sp>
      <p:sp>
        <p:nvSpPr>
          <p:cNvPr id="28" name="Text 24"/>
          <p:cNvSpPr txBox="1"/>
          <p:nvPr/>
        </p:nvSpPr>
        <p:spPr>
          <a:xfrm>
            <a:off x="6708038" y="3581705"/>
            <a:ext cx="40818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华人团队在全球AI竞争中具备独特的技术与市场优势</a:t>
            </a:r>
            <a:endParaRPr lang="en-US" sz="1300" dirty="0"/>
          </a:p>
        </p:txBody>
      </p:sp>
      <p:sp>
        <p:nvSpPr>
          <p:cNvPr id="29" name="Shape 25"/>
          <p:cNvSpPr/>
          <p:nvPr/>
        </p:nvSpPr>
        <p:spPr>
          <a:xfrm>
            <a:off x="6409944" y="1895551"/>
            <a:ext cx="381305" cy="381305"/>
          </a:xfrm>
          <a:prstGeom prst="ellipse">
            <a:avLst/>
          </a:prstGeom>
          <a:solidFill>
            <a:srgbClr val="4C6FFF"/>
          </a:solidFill>
          <a:ln/>
        </p:spPr>
      </p:sp>
      <p:pic>
        <p:nvPicPr>
          <p:cNvPr id="30" name="Image 2" descr="preencoded.png">    </p:cNvPr>
          <p:cNvPicPr>
            <a:picLocks noChangeAspect="1"/>
          </p:cNvPicPr>
          <p:nvPr/>
        </p:nvPicPr>
        <p:blipFill>
          <a:blip r:embed="rId3"/>
          <a:srcRect l="0" r="0" t="0" b="0"/>
          <a:stretch/>
        </p:blipFill>
        <p:spPr>
          <a:xfrm>
            <a:off x="6529730" y="1990649"/>
            <a:ext cx="142646" cy="1901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614" r="1614" t="0" b="0"/>
          <a:stretch/>
        </p:blipFill>
        <p:spPr>
          <a:xfrm>
            <a:off x="0" y="0"/>
            <a:ext cx="12191695" cy="70866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14554"/>
            <a:ext cx="853135"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竞争分析</a:t>
            </a:r>
            <a:endParaRPr lang="en-US" sz="1300" dirty="0"/>
          </a:p>
        </p:txBody>
      </p:sp>
      <p:sp>
        <p:nvSpPr>
          <p:cNvPr id="5" name="Text 2"/>
          <p:cNvSpPr txBox="1"/>
          <p:nvPr/>
        </p:nvSpPr>
        <p:spPr>
          <a:xfrm>
            <a:off x="228600" y="590702"/>
            <a:ext cx="3729838" cy="247802"/>
          </a:xfrm>
          <a:prstGeom prst="rect">
            <a:avLst/>
          </a:prstGeom>
          <a:noFill/>
          <a:ln/>
        </p:spPr>
        <p:txBody>
          <a:bodyPr wrap="square" lIns="0" tIns="0" rIns="0" bIns="0" rtlCol="0" anchor="ctr"/>
          <a:lstStyle/>
          <a:p>
            <a:pPr algn="l" indent="0" marL="0">
              <a:buNone/>
            </a:pPr>
            <a:r>
              <a:rPr lang="en-US" sz="1600" b="1" dirty="0">
                <a:solidFill>
                  <a:srgbClr val="1F2937"/>
                </a:solidFill>
                <a:latin typeface="Inter" pitchFamily="34" charset="0"/>
                <a:ea typeface="Inter" pitchFamily="34" charset="-122"/>
                <a:cs typeface="Inter" pitchFamily="34" charset="-120"/>
              </a:rPr>
              <a:t>比较优势极致化：三类玩家的制胜之道</a:t>
            </a:r>
            <a:endParaRPr lang="en-US" sz="1600" dirty="0"/>
          </a:p>
        </p:txBody>
      </p:sp>
      <p:sp>
        <p:nvSpPr>
          <p:cNvPr id="6" name="Text 3"/>
          <p:cNvSpPr txBox="1"/>
          <p:nvPr/>
        </p:nvSpPr>
        <p:spPr>
          <a:xfrm>
            <a:off x="228600" y="895198"/>
            <a:ext cx="32909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新人、存量与巨头的优劣势分析 | 进入时机与策略选择</a:t>
            </a:r>
            <a:endParaRPr lang="en-US" sz="1000" dirty="0"/>
          </a:p>
        </p:txBody>
      </p:sp>
      <p:sp>
        <p:nvSpPr>
          <p:cNvPr id="7" name="Shape 4"/>
          <p:cNvSpPr/>
          <p:nvPr/>
        </p:nvSpPr>
        <p:spPr>
          <a:xfrm>
            <a:off x="10423246" y="556870"/>
            <a:ext cx="1543507" cy="247802"/>
          </a:xfrm>
          <a:prstGeom prst="roundRect">
            <a:avLst>
              <a:gd name="adj" fmla="val 85155"/>
            </a:avLst>
          </a:prstGeom>
          <a:solidFill>
            <a:srgbClr val="EFF6FF"/>
          </a:solidFill>
          <a:ln w="12700">
            <a:solidFill>
              <a:srgbClr val="BFDBFE"/>
            </a:solidFill>
            <a:prstDash val="solid"/>
          </a:ln>
        </p:spPr>
      </p:sp>
      <p:sp>
        <p:nvSpPr>
          <p:cNvPr id="8" name="Text 5"/>
          <p:cNvSpPr txBox="1"/>
          <p:nvPr/>
        </p:nvSpPr>
        <p:spPr>
          <a:xfrm>
            <a:off x="10508285" y="595274"/>
            <a:ext cx="1472184" cy="162763"/>
          </a:xfrm>
          <a:prstGeom prst="rect">
            <a:avLst/>
          </a:prstGeom>
          <a:noFill/>
          <a:ln/>
        </p:spPr>
        <p:txBody>
          <a:bodyPr wrap="square" lIns="0" tIns="0" rIns="0" bIns="0" rtlCol="0" anchor="ctr"/>
          <a:lstStyle/>
          <a:p>
            <a:pPr algn="r" indent="0" marL="0">
              <a:buNone/>
            </a:pPr>
            <a:r>
              <a:rPr lang="en-US" sz="1000" dirty="0">
                <a:solidFill>
                  <a:srgbClr val="2563EB"/>
                </a:solidFill>
                <a:latin typeface="Inter" pitchFamily="34" charset="0"/>
                <a:ea typeface="Inter" pitchFamily="34" charset="-122"/>
                <a:cs typeface="Inter" pitchFamily="34" charset="-120"/>
              </a:rPr>
              <a:t>第四部分 竞争格局洞察</a:t>
            </a:r>
            <a:endParaRPr lang="en-US" sz="1000" dirty="0"/>
          </a:p>
        </p:txBody>
      </p:sp>
      <p:sp>
        <p:nvSpPr>
          <p:cNvPr id="9" name="Shape 6"/>
          <p:cNvSpPr/>
          <p:nvPr/>
        </p:nvSpPr>
        <p:spPr>
          <a:xfrm>
            <a:off x="228600" y="1228954"/>
            <a:ext cx="3838651" cy="4610405"/>
          </a:xfrm>
          <a:prstGeom prst="roundRect">
            <a:avLst>
              <a:gd name="adj" fmla="val 355"/>
            </a:avLst>
          </a:prstGeom>
          <a:solidFill>
            <a:srgbClr val="F9FAFB"/>
          </a:solidFill>
          <a:ln w="12700">
            <a:solidFill>
              <a:srgbClr val="E5E7EB"/>
            </a:solidFill>
            <a:prstDash val="solid"/>
          </a:ln>
        </p:spPr>
      </p:sp>
      <p:sp>
        <p:nvSpPr>
          <p:cNvPr id="10" name="Shape 7"/>
          <p:cNvSpPr/>
          <p:nvPr/>
        </p:nvSpPr>
        <p:spPr>
          <a:xfrm>
            <a:off x="237744" y="1238098"/>
            <a:ext cx="3819449" cy="428854"/>
          </a:xfrm>
          <a:prstGeom prst="roundRect">
            <a:avLst>
              <a:gd name="adj" fmla="val 28429"/>
            </a:avLst>
          </a:prstGeom>
          <a:solidFill>
            <a:srgbClr val="F3F4F6"/>
          </a:solidFill>
          <a:ln/>
        </p:spPr>
      </p:sp>
      <p:sp>
        <p:nvSpPr>
          <p:cNvPr id="11" name="Shape 8"/>
          <p:cNvSpPr/>
          <p:nvPr/>
        </p:nvSpPr>
        <p:spPr>
          <a:xfrm>
            <a:off x="237744" y="1657807"/>
            <a:ext cx="3819449" cy="9144"/>
          </a:xfrm>
          <a:prstGeom prst="rect">
            <a:avLst/>
          </a:prstGeom>
          <a:solidFill>
            <a:srgbClr val="E5E7EB"/>
          </a:solidFill>
          <a:ln/>
        </p:spPr>
      </p:sp>
      <p:sp>
        <p:nvSpPr>
          <p:cNvPr id="12" name="Shape 9"/>
          <p:cNvSpPr/>
          <p:nvPr/>
        </p:nvSpPr>
        <p:spPr>
          <a:xfrm>
            <a:off x="352044" y="1314907"/>
            <a:ext cx="267005" cy="267005"/>
          </a:xfrm>
          <a:prstGeom prst="ellipse">
            <a:avLst/>
          </a:prstGeom>
          <a:solidFill>
            <a:srgbClr val="EBF0FF"/>
          </a:solidFill>
          <a:ln/>
        </p:spPr>
      </p:sp>
      <p:pic>
        <p:nvPicPr>
          <p:cNvPr id="13" name="Image 1" descr="preencoded.png">    </p:cNvPr>
          <p:cNvPicPr>
            <a:picLocks noChangeAspect="1"/>
          </p:cNvPicPr>
          <p:nvPr/>
        </p:nvPicPr>
        <p:blipFill>
          <a:blip r:embed="rId2"/>
          <a:srcRect l="0" r="0" t="0" b="0"/>
          <a:stretch/>
        </p:blipFill>
        <p:spPr>
          <a:xfrm>
            <a:off x="418795" y="1380744"/>
            <a:ext cx="133502" cy="133502"/>
          </a:xfrm>
          <a:prstGeom prst="rect">
            <a:avLst/>
          </a:prstGeom>
        </p:spPr>
      </p:pic>
      <p:sp>
        <p:nvSpPr>
          <p:cNvPr id="14" name="Text 10"/>
          <p:cNvSpPr txBox="1"/>
          <p:nvPr/>
        </p:nvSpPr>
        <p:spPr>
          <a:xfrm>
            <a:off x="694944" y="1352398"/>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新入局者</a:t>
            </a:r>
            <a:endParaRPr lang="en-US" sz="1200" dirty="0"/>
          </a:p>
        </p:txBody>
      </p:sp>
      <p:sp>
        <p:nvSpPr>
          <p:cNvPr id="15" name="Shape 11"/>
          <p:cNvSpPr/>
          <p:nvPr/>
        </p:nvSpPr>
        <p:spPr>
          <a:xfrm>
            <a:off x="352044" y="1783994"/>
            <a:ext cx="371246" cy="190195"/>
          </a:xfrm>
          <a:prstGeom prst="roundRect">
            <a:avLst>
              <a:gd name="adj" fmla="val 96154"/>
            </a:avLst>
          </a:prstGeom>
          <a:solidFill>
            <a:srgbClr val="DCFCE7"/>
          </a:solidFill>
          <a:ln/>
        </p:spPr>
      </p:sp>
      <p:sp>
        <p:nvSpPr>
          <p:cNvPr id="16" name="Text 12"/>
          <p:cNvSpPr txBox="1"/>
          <p:nvPr/>
        </p:nvSpPr>
        <p:spPr>
          <a:xfrm>
            <a:off x="409651" y="1793138"/>
            <a:ext cx="350215" cy="152705"/>
          </a:xfrm>
          <a:prstGeom prst="rect">
            <a:avLst/>
          </a:prstGeom>
          <a:noFill/>
          <a:ln/>
        </p:spPr>
        <p:txBody>
          <a:bodyPr wrap="square" lIns="0" tIns="0" rIns="0" bIns="0" rtlCol="0" anchor="ctr"/>
          <a:lstStyle/>
          <a:p>
            <a:pPr algn="l" indent="0" marL="0">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17" name="Text 13"/>
          <p:cNvSpPr txBox="1"/>
          <p:nvPr/>
        </p:nvSpPr>
        <p:spPr>
          <a:xfrm>
            <a:off x="752551" y="1790395"/>
            <a:ext cx="14337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无包袱设计，敏捷决策</a:t>
            </a:r>
            <a:endParaRPr lang="en-US" sz="1000" dirty="0"/>
          </a:p>
        </p:txBody>
      </p:sp>
      <p:sp>
        <p:nvSpPr>
          <p:cNvPr id="18" name="Text 14"/>
          <p:cNvSpPr txBox="1"/>
          <p:nvPr/>
        </p:nvSpPr>
        <p:spPr>
          <a:xfrm>
            <a:off x="543154" y="2029054"/>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拥抱新事物，思维无限制</a:t>
            </a:r>
            <a:endParaRPr lang="en-US" sz="1000" dirty="0"/>
          </a:p>
        </p:txBody>
      </p:sp>
      <p:sp>
        <p:nvSpPr>
          <p:cNvPr id="19" name="Text 15"/>
          <p:cNvSpPr txBox="1"/>
          <p:nvPr/>
        </p:nvSpPr>
        <p:spPr>
          <a:xfrm>
            <a:off x="543154" y="2247595"/>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决策和行动速度快</a:t>
            </a:r>
            <a:endParaRPr lang="en-US" sz="1000" dirty="0"/>
          </a:p>
        </p:txBody>
      </p:sp>
      <p:sp>
        <p:nvSpPr>
          <p:cNvPr id="20" name="Text 16"/>
          <p:cNvSpPr txBox="1"/>
          <p:nvPr/>
        </p:nvSpPr>
        <p:spPr>
          <a:xfrm>
            <a:off x="543154" y="2467051"/>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失败成本相对较低</a:t>
            </a:r>
            <a:endParaRPr lang="en-US" sz="1000" dirty="0"/>
          </a:p>
        </p:txBody>
      </p:sp>
      <p:sp>
        <p:nvSpPr>
          <p:cNvPr id="21" name="Text 17"/>
          <p:cNvSpPr txBox="1"/>
          <p:nvPr/>
        </p:nvSpPr>
        <p:spPr>
          <a:xfrm>
            <a:off x="543154" y="2686507"/>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有机会颠覆传统格局</a:t>
            </a:r>
            <a:endParaRPr lang="en-US" sz="1000" dirty="0"/>
          </a:p>
        </p:txBody>
      </p:sp>
      <p:sp>
        <p:nvSpPr>
          <p:cNvPr id="22" name="Text 18"/>
          <p:cNvSpPr txBox="1"/>
          <p:nvPr/>
        </p:nvSpPr>
        <p:spPr>
          <a:xfrm>
            <a:off x="543154" y="2905049"/>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容易吸引风险投资</a:t>
            </a:r>
            <a:endParaRPr lang="en-US" sz="1000" dirty="0"/>
          </a:p>
        </p:txBody>
      </p:sp>
      <p:sp>
        <p:nvSpPr>
          <p:cNvPr id="23" name="Shape 19"/>
          <p:cNvSpPr/>
          <p:nvPr/>
        </p:nvSpPr>
        <p:spPr>
          <a:xfrm>
            <a:off x="4302252" y="1783994"/>
            <a:ext cx="371246" cy="190195"/>
          </a:xfrm>
          <a:prstGeom prst="roundRect">
            <a:avLst>
              <a:gd name="adj" fmla="val 96154"/>
            </a:avLst>
          </a:prstGeom>
          <a:solidFill>
            <a:srgbClr val="DCFCE7"/>
          </a:solidFill>
          <a:ln/>
        </p:spPr>
      </p:sp>
      <p:sp>
        <p:nvSpPr>
          <p:cNvPr id="24" name="Text 20"/>
          <p:cNvSpPr txBox="1"/>
          <p:nvPr/>
        </p:nvSpPr>
        <p:spPr>
          <a:xfrm>
            <a:off x="752551" y="3443630"/>
            <a:ext cx="13002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几乎各方面都处劣势</a:t>
            </a:r>
            <a:endParaRPr lang="en-US" sz="1000" dirty="0"/>
          </a:p>
        </p:txBody>
      </p:sp>
      <p:sp>
        <p:nvSpPr>
          <p:cNvPr id="25" name="Shape 21"/>
          <p:cNvSpPr/>
          <p:nvPr/>
        </p:nvSpPr>
        <p:spPr>
          <a:xfrm>
            <a:off x="352044" y="3114446"/>
            <a:ext cx="3590849" cy="247802"/>
          </a:xfrm>
          <a:prstGeom prst="rect">
            <a:avLst/>
          </a:prstGeom>
          <a:solidFill>
            <a:srgbClr val="FFF7ED"/>
          </a:solidFill>
          <a:ln/>
        </p:spPr>
      </p:sp>
      <p:sp>
        <p:nvSpPr>
          <p:cNvPr id="26" name="Shape 22"/>
          <p:cNvSpPr/>
          <p:nvPr/>
        </p:nvSpPr>
        <p:spPr>
          <a:xfrm>
            <a:off x="352044" y="3114446"/>
            <a:ext cx="19202" cy="247802"/>
          </a:xfrm>
          <a:prstGeom prst="rect">
            <a:avLst/>
          </a:prstGeom>
          <a:solidFill>
            <a:srgbClr val="FB923C"/>
          </a:solidFill>
          <a:ln/>
        </p:spPr>
      </p:sp>
      <p:pic>
        <p:nvPicPr>
          <p:cNvPr id="27" name="Image 2" descr="preencoded.png">    </p:cNvPr>
          <p:cNvPicPr>
            <a:picLocks noChangeAspect="1"/>
          </p:cNvPicPr>
          <p:nvPr/>
        </p:nvPicPr>
        <p:blipFill>
          <a:blip r:embed="rId3"/>
          <a:srcRect l="-1358" r="-1358" t="0" b="0"/>
          <a:stretch/>
        </p:blipFill>
        <p:spPr>
          <a:xfrm>
            <a:off x="428854" y="3168396"/>
            <a:ext cx="95098" cy="123444"/>
          </a:xfrm>
          <a:prstGeom prst="rect">
            <a:avLst/>
          </a:prstGeom>
        </p:spPr>
      </p:pic>
      <p:sp>
        <p:nvSpPr>
          <p:cNvPr id="28" name="Shape 23"/>
          <p:cNvSpPr/>
          <p:nvPr/>
        </p:nvSpPr>
        <p:spPr>
          <a:xfrm>
            <a:off x="4177894" y="1228954"/>
            <a:ext cx="3838651" cy="4610405"/>
          </a:xfrm>
          <a:prstGeom prst="roundRect">
            <a:avLst>
              <a:gd name="adj" fmla="val 355"/>
            </a:avLst>
          </a:prstGeom>
          <a:solidFill>
            <a:srgbClr val="F9FAFB"/>
          </a:solidFill>
          <a:ln w="12700">
            <a:solidFill>
              <a:srgbClr val="E5E7EB"/>
            </a:solidFill>
            <a:prstDash val="solid"/>
          </a:ln>
        </p:spPr>
      </p:sp>
      <p:sp>
        <p:nvSpPr>
          <p:cNvPr id="29" name="Shape 24"/>
          <p:cNvSpPr/>
          <p:nvPr/>
        </p:nvSpPr>
        <p:spPr>
          <a:xfrm>
            <a:off x="4187952" y="1238098"/>
            <a:ext cx="3819449" cy="428854"/>
          </a:xfrm>
          <a:prstGeom prst="roundRect">
            <a:avLst>
              <a:gd name="adj" fmla="val 28429"/>
            </a:avLst>
          </a:prstGeom>
          <a:solidFill>
            <a:srgbClr val="F3F4F6"/>
          </a:solidFill>
          <a:ln/>
        </p:spPr>
      </p:sp>
      <p:sp>
        <p:nvSpPr>
          <p:cNvPr id="30" name="Shape 25"/>
          <p:cNvSpPr/>
          <p:nvPr/>
        </p:nvSpPr>
        <p:spPr>
          <a:xfrm>
            <a:off x="4187952" y="1657807"/>
            <a:ext cx="3819449" cy="9144"/>
          </a:xfrm>
          <a:prstGeom prst="rect">
            <a:avLst/>
          </a:prstGeom>
          <a:solidFill>
            <a:srgbClr val="E5E7EB"/>
          </a:solidFill>
          <a:ln/>
        </p:spPr>
      </p:sp>
      <p:sp>
        <p:nvSpPr>
          <p:cNvPr id="31" name="Shape 26"/>
          <p:cNvSpPr/>
          <p:nvPr/>
        </p:nvSpPr>
        <p:spPr>
          <a:xfrm>
            <a:off x="4302252" y="1314907"/>
            <a:ext cx="267005" cy="267005"/>
          </a:xfrm>
          <a:prstGeom prst="ellipse">
            <a:avLst/>
          </a:prstGeom>
          <a:solidFill>
            <a:srgbClr val="EBF0FF"/>
          </a:solidFill>
          <a:ln/>
        </p:spPr>
      </p:sp>
      <p:sp>
        <p:nvSpPr>
          <p:cNvPr id="32" name="Text 27"/>
          <p:cNvSpPr txBox="1"/>
          <p:nvPr/>
        </p:nvSpPr>
        <p:spPr>
          <a:xfrm>
            <a:off x="4645152" y="1352398"/>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存量玩家</a:t>
            </a:r>
            <a:endParaRPr lang="en-US" sz="1200" dirty="0"/>
          </a:p>
        </p:txBody>
      </p:sp>
      <p:sp>
        <p:nvSpPr>
          <p:cNvPr id="33" name="Text 28"/>
          <p:cNvSpPr txBox="1"/>
          <p:nvPr/>
        </p:nvSpPr>
        <p:spPr>
          <a:xfrm>
            <a:off x="4358945" y="1793138"/>
            <a:ext cx="350215" cy="152705"/>
          </a:xfrm>
          <a:prstGeom prst="rect">
            <a:avLst/>
          </a:prstGeom>
          <a:noFill/>
          <a:ln/>
        </p:spPr>
        <p:txBody>
          <a:bodyPr wrap="square" lIns="0" tIns="0" rIns="0" bIns="0" rtlCol="0" anchor="ctr"/>
          <a:lstStyle/>
          <a:p>
            <a:pPr algn="l" indent="0" marL="0">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34" name="Text 29"/>
          <p:cNvSpPr txBox="1"/>
          <p:nvPr/>
        </p:nvSpPr>
        <p:spPr>
          <a:xfrm>
            <a:off x="4701845" y="1790395"/>
            <a:ext cx="13002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行业积累与转型升级</a:t>
            </a:r>
            <a:endParaRPr lang="en-US" sz="1000" dirty="0"/>
          </a:p>
        </p:txBody>
      </p:sp>
      <p:sp>
        <p:nvSpPr>
          <p:cNvPr id="35" name="Text 30"/>
          <p:cNvSpPr txBox="1"/>
          <p:nvPr/>
        </p:nvSpPr>
        <p:spPr>
          <a:xfrm>
            <a:off x="562356" y="3152851"/>
            <a:ext cx="2083918" cy="152705"/>
          </a:xfrm>
          <a:prstGeom prst="rect">
            <a:avLst/>
          </a:prstGeom>
          <a:noFill/>
          <a:ln/>
        </p:spPr>
        <p:txBody>
          <a:bodyPr wrap="square" lIns="0" tIns="0" rIns="0" bIns="0" rtlCol="0" anchor="ctr"/>
          <a:lstStyle/>
          <a:p>
            <a:pPr algn="l" indent="0" marL="0">
              <a:buNone/>
            </a:pPr>
            <a:r>
              <a:rPr lang="en-US" sz="900" dirty="0">
                <a:solidFill>
                  <a:srgbClr val="9A3412"/>
                </a:solidFill>
                <a:latin typeface="Inter" pitchFamily="34" charset="0"/>
                <a:ea typeface="Inter" pitchFamily="34" charset="-122"/>
                <a:cs typeface="Inter" pitchFamily="34" charset="-120"/>
              </a:rPr>
              <a:t>拥抱开放生态，与多方平台合作整合</a:t>
            </a:r>
            <a:endParaRPr lang="en-US" sz="900" dirty="0"/>
          </a:p>
        </p:txBody>
      </p:sp>
      <p:sp>
        <p:nvSpPr>
          <p:cNvPr id="36" name="Shape 31"/>
          <p:cNvSpPr/>
          <p:nvPr/>
        </p:nvSpPr>
        <p:spPr>
          <a:xfrm>
            <a:off x="352044" y="3436315"/>
            <a:ext cx="371246" cy="190195"/>
          </a:xfrm>
          <a:prstGeom prst="roundRect">
            <a:avLst>
              <a:gd name="adj" fmla="val 96154"/>
            </a:avLst>
          </a:prstGeom>
          <a:solidFill>
            <a:srgbClr val="FEE2E2"/>
          </a:solidFill>
          <a:ln/>
        </p:spPr>
      </p:sp>
      <p:sp>
        <p:nvSpPr>
          <p:cNvPr id="37" name="Text 32"/>
          <p:cNvSpPr txBox="1"/>
          <p:nvPr/>
        </p:nvSpPr>
        <p:spPr>
          <a:xfrm>
            <a:off x="409651" y="3445459"/>
            <a:ext cx="350215" cy="152705"/>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38" name="Text 33"/>
          <p:cNvSpPr txBox="1"/>
          <p:nvPr/>
        </p:nvSpPr>
        <p:spPr>
          <a:xfrm>
            <a:off x="543154" y="3681374"/>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用户获取成本高</a:t>
            </a:r>
            <a:endParaRPr lang="en-US" sz="1000" dirty="0"/>
          </a:p>
        </p:txBody>
      </p:sp>
      <p:sp>
        <p:nvSpPr>
          <p:cNvPr id="39" name="Text 34"/>
          <p:cNvSpPr txBox="1"/>
          <p:nvPr/>
        </p:nvSpPr>
        <p:spPr>
          <a:xfrm>
            <a:off x="543154" y="3900830"/>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缺乏行业专业知识</a:t>
            </a:r>
            <a:endParaRPr lang="en-US" sz="1000" dirty="0"/>
          </a:p>
        </p:txBody>
      </p:sp>
      <p:sp>
        <p:nvSpPr>
          <p:cNvPr id="40" name="Text 35"/>
          <p:cNvSpPr txBox="1"/>
          <p:nvPr/>
        </p:nvSpPr>
        <p:spPr>
          <a:xfrm>
            <a:off x="543154" y="4119372"/>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品牌知名度低</a:t>
            </a:r>
            <a:endParaRPr lang="en-US" sz="1000" dirty="0"/>
          </a:p>
        </p:txBody>
      </p:sp>
      <p:sp>
        <p:nvSpPr>
          <p:cNvPr id="41" name="Text 36"/>
          <p:cNvSpPr txBox="1"/>
          <p:nvPr/>
        </p:nvSpPr>
        <p:spPr>
          <a:xfrm>
            <a:off x="543154" y="4338828"/>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资金、人才有限</a:t>
            </a:r>
            <a:endParaRPr lang="en-US" sz="1000" dirty="0"/>
          </a:p>
        </p:txBody>
      </p:sp>
      <p:sp>
        <p:nvSpPr>
          <p:cNvPr id="42" name="Text 37"/>
          <p:cNvSpPr txBox="1"/>
          <p:nvPr/>
        </p:nvSpPr>
        <p:spPr>
          <a:xfrm>
            <a:off x="543154" y="4557370"/>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商业模式待验证</a:t>
            </a:r>
            <a:endParaRPr lang="en-US" sz="1000" dirty="0"/>
          </a:p>
        </p:txBody>
      </p:sp>
      <p:sp>
        <p:nvSpPr>
          <p:cNvPr id="43" name="Shape 38"/>
          <p:cNvSpPr/>
          <p:nvPr/>
        </p:nvSpPr>
        <p:spPr>
          <a:xfrm>
            <a:off x="352044" y="4815230"/>
            <a:ext cx="3590849" cy="676656"/>
          </a:xfrm>
          <a:prstGeom prst="roundRect">
            <a:avLst>
              <a:gd name="adj" fmla="val 7613"/>
            </a:avLst>
          </a:prstGeom>
          <a:solidFill>
            <a:srgbClr val="EBF0FF"/>
          </a:solidFill>
          <a:ln/>
        </p:spPr>
      </p:sp>
      <p:sp>
        <p:nvSpPr>
          <p:cNvPr id="44" name="Text 39"/>
          <p:cNvSpPr txBox="1"/>
          <p:nvPr/>
        </p:nvSpPr>
        <p:spPr>
          <a:xfrm>
            <a:off x="448056" y="4881982"/>
            <a:ext cx="15197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代表案例: Perplexity AI</a:t>
            </a:r>
            <a:endParaRPr lang="en-US" sz="1000" dirty="0"/>
          </a:p>
        </p:txBody>
      </p:sp>
      <p:sp>
        <p:nvSpPr>
          <p:cNvPr id="45" name="Text 40"/>
          <p:cNvSpPr txBox="1"/>
          <p:nvPr/>
        </p:nvSpPr>
        <p:spPr>
          <a:xfrm>
            <a:off x="448056" y="5100523"/>
            <a:ext cx="3434486" cy="333756"/>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从零开始构建AI搜索引擎，无传统搜索包袱，采用对话式交互模式，创新性地重构搜索体验</a:t>
            </a:r>
            <a:endParaRPr lang="en-US" sz="1000" dirty="0"/>
          </a:p>
        </p:txBody>
      </p:sp>
      <p:pic>
        <p:nvPicPr>
          <p:cNvPr id="46" name="Image 3" descr="preencoded.png">    </p:cNvPr>
          <p:cNvPicPr>
            <a:picLocks noChangeAspect="1"/>
          </p:cNvPicPr>
          <p:nvPr/>
        </p:nvPicPr>
        <p:blipFill>
          <a:blip r:embed="rId4"/>
          <a:srcRect l="0" r="0" t="0" b="0"/>
          <a:stretch/>
        </p:blipFill>
        <p:spPr>
          <a:xfrm>
            <a:off x="4369003" y="1380744"/>
            <a:ext cx="133502" cy="133502"/>
          </a:xfrm>
          <a:prstGeom prst="rect">
            <a:avLst/>
          </a:prstGeom>
        </p:spPr>
      </p:pic>
      <p:sp>
        <p:nvSpPr>
          <p:cNvPr id="47" name="Text 41"/>
          <p:cNvSpPr txBox="1"/>
          <p:nvPr/>
        </p:nvSpPr>
        <p:spPr>
          <a:xfrm>
            <a:off x="4492447" y="2029054"/>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拥有稳定的客户群体</a:t>
            </a:r>
            <a:endParaRPr lang="en-US" sz="1000" dirty="0"/>
          </a:p>
        </p:txBody>
      </p:sp>
      <p:sp>
        <p:nvSpPr>
          <p:cNvPr id="48" name="Text 42"/>
          <p:cNvSpPr txBox="1"/>
          <p:nvPr/>
        </p:nvSpPr>
        <p:spPr>
          <a:xfrm>
            <a:off x="4492447" y="2247595"/>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垂直行业和场景know-how</a:t>
            </a:r>
            <a:endParaRPr lang="en-US" sz="1000" dirty="0"/>
          </a:p>
        </p:txBody>
      </p:sp>
      <p:sp>
        <p:nvSpPr>
          <p:cNvPr id="49" name="Text 43"/>
          <p:cNvSpPr txBox="1"/>
          <p:nvPr/>
        </p:nvSpPr>
        <p:spPr>
          <a:xfrm>
            <a:off x="4492447" y="2467051"/>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品牌和信任已建立</a:t>
            </a:r>
            <a:endParaRPr lang="en-US" sz="1000" dirty="0"/>
          </a:p>
        </p:txBody>
      </p:sp>
      <p:sp>
        <p:nvSpPr>
          <p:cNvPr id="50" name="Text 44"/>
          <p:cNvSpPr txBox="1"/>
          <p:nvPr/>
        </p:nvSpPr>
        <p:spPr>
          <a:xfrm>
            <a:off x="4492447" y="2686507"/>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数据积累和市场洞察</a:t>
            </a:r>
            <a:endParaRPr lang="en-US" sz="1000" dirty="0"/>
          </a:p>
        </p:txBody>
      </p:sp>
      <p:sp>
        <p:nvSpPr>
          <p:cNvPr id="51" name="Text 45"/>
          <p:cNvSpPr txBox="1"/>
          <p:nvPr/>
        </p:nvSpPr>
        <p:spPr>
          <a:xfrm>
            <a:off x="4492447" y="2905049"/>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不与时俱进就被淘汰的危机感</a:t>
            </a:r>
            <a:endParaRPr lang="en-US" sz="1000" dirty="0"/>
          </a:p>
        </p:txBody>
      </p:sp>
      <p:sp>
        <p:nvSpPr>
          <p:cNvPr id="52" name="Text 46"/>
          <p:cNvSpPr txBox="1"/>
          <p:nvPr/>
        </p:nvSpPr>
        <p:spPr>
          <a:xfrm>
            <a:off x="4701845" y="3172054"/>
            <a:ext cx="13002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转型阻力与资源限制</a:t>
            </a:r>
            <a:endParaRPr lang="en-US" sz="1000" dirty="0"/>
          </a:p>
        </p:txBody>
      </p:sp>
      <p:sp>
        <p:nvSpPr>
          <p:cNvPr id="53" name="Shape 47"/>
          <p:cNvSpPr/>
          <p:nvPr/>
        </p:nvSpPr>
        <p:spPr>
          <a:xfrm>
            <a:off x="4302252" y="3164738"/>
            <a:ext cx="371246" cy="190195"/>
          </a:xfrm>
          <a:prstGeom prst="roundRect">
            <a:avLst>
              <a:gd name="adj" fmla="val 96154"/>
            </a:avLst>
          </a:prstGeom>
          <a:solidFill>
            <a:srgbClr val="FEE2E2"/>
          </a:solidFill>
          <a:ln/>
        </p:spPr>
      </p:sp>
      <p:sp>
        <p:nvSpPr>
          <p:cNvPr id="54" name="Text 48"/>
          <p:cNvSpPr txBox="1"/>
          <p:nvPr/>
        </p:nvSpPr>
        <p:spPr>
          <a:xfrm>
            <a:off x="4358945" y="3173882"/>
            <a:ext cx="350215" cy="152705"/>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55" name="Text 49"/>
          <p:cNvSpPr txBox="1"/>
          <p:nvPr/>
        </p:nvSpPr>
        <p:spPr>
          <a:xfrm>
            <a:off x="4492447" y="3409798"/>
            <a:ext cx="1757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存量产品/场景成为转型包袱</a:t>
            </a:r>
            <a:endParaRPr lang="en-US" sz="1000" dirty="0"/>
          </a:p>
        </p:txBody>
      </p:sp>
      <p:sp>
        <p:nvSpPr>
          <p:cNvPr id="56" name="Text 50"/>
          <p:cNvSpPr txBox="1"/>
          <p:nvPr/>
        </p:nvSpPr>
        <p:spPr>
          <a:xfrm>
            <a:off x="4492447" y="3629254"/>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决策层面犹豫不决</a:t>
            </a:r>
            <a:endParaRPr lang="en-US" sz="1000" dirty="0"/>
          </a:p>
        </p:txBody>
      </p:sp>
      <p:sp>
        <p:nvSpPr>
          <p:cNvPr id="57" name="Text 51"/>
          <p:cNvSpPr txBox="1"/>
          <p:nvPr/>
        </p:nvSpPr>
        <p:spPr>
          <a:xfrm>
            <a:off x="4492447" y="3847795"/>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资金投入相对有限</a:t>
            </a:r>
            <a:endParaRPr lang="en-US" sz="1000" dirty="0"/>
          </a:p>
        </p:txBody>
      </p:sp>
      <p:sp>
        <p:nvSpPr>
          <p:cNvPr id="58" name="Text 52"/>
          <p:cNvSpPr txBox="1"/>
          <p:nvPr/>
        </p:nvSpPr>
        <p:spPr>
          <a:xfrm>
            <a:off x="4492447" y="4067251"/>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组织结构调整困难</a:t>
            </a:r>
            <a:endParaRPr lang="en-US" sz="1000" dirty="0"/>
          </a:p>
        </p:txBody>
      </p:sp>
      <p:sp>
        <p:nvSpPr>
          <p:cNvPr id="59" name="Text 53"/>
          <p:cNvSpPr txBox="1"/>
          <p:nvPr/>
        </p:nvSpPr>
        <p:spPr>
          <a:xfrm>
            <a:off x="4492447" y="4286707"/>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创新与稳定的平衡挑战</a:t>
            </a:r>
            <a:endParaRPr lang="en-US" sz="1000" dirty="0"/>
          </a:p>
        </p:txBody>
      </p:sp>
      <p:sp>
        <p:nvSpPr>
          <p:cNvPr id="60" name="Shape 54"/>
          <p:cNvSpPr/>
          <p:nvPr/>
        </p:nvSpPr>
        <p:spPr>
          <a:xfrm>
            <a:off x="8128102" y="1228954"/>
            <a:ext cx="3838651" cy="4610405"/>
          </a:xfrm>
          <a:prstGeom prst="roundRect">
            <a:avLst>
              <a:gd name="adj" fmla="val 355"/>
            </a:avLst>
          </a:prstGeom>
          <a:solidFill>
            <a:srgbClr val="F9FAFB"/>
          </a:solidFill>
          <a:ln w="12700">
            <a:solidFill>
              <a:srgbClr val="E5E7EB"/>
            </a:solidFill>
            <a:prstDash val="solid"/>
          </a:ln>
        </p:spPr>
      </p:sp>
      <p:sp>
        <p:nvSpPr>
          <p:cNvPr id="61" name="Shape 55"/>
          <p:cNvSpPr/>
          <p:nvPr/>
        </p:nvSpPr>
        <p:spPr>
          <a:xfrm>
            <a:off x="8137246" y="1238098"/>
            <a:ext cx="3819449" cy="428854"/>
          </a:xfrm>
          <a:prstGeom prst="roundRect">
            <a:avLst>
              <a:gd name="adj" fmla="val 28429"/>
            </a:avLst>
          </a:prstGeom>
          <a:solidFill>
            <a:srgbClr val="F3F4F6"/>
          </a:solidFill>
          <a:ln/>
        </p:spPr>
      </p:sp>
      <p:sp>
        <p:nvSpPr>
          <p:cNvPr id="62" name="Shape 56"/>
          <p:cNvSpPr/>
          <p:nvPr/>
        </p:nvSpPr>
        <p:spPr>
          <a:xfrm>
            <a:off x="8137246" y="1657807"/>
            <a:ext cx="3819449" cy="9144"/>
          </a:xfrm>
          <a:prstGeom prst="rect">
            <a:avLst/>
          </a:prstGeom>
          <a:solidFill>
            <a:srgbClr val="E5E7EB"/>
          </a:solidFill>
          <a:ln/>
        </p:spPr>
      </p:sp>
      <p:sp>
        <p:nvSpPr>
          <p:cNvPr id="63" name="Shape 57"/>
          <p:cNvSpPr/>
          <p:nvPr/>
        </p:nvSpPr>
        <p:spPr>
          <a:xfrm>
            <a:off x="8251546" y="1314907"/>
            <a:ext cx="267005" cy="267005"/>
          </a:xfrm>
          <a:prstGeom prst="ellipse">
            <a:avLst/>
          </a:prstGeom>
          <a:solidFill>
            <a:srgbClr val="EBF0FF"/>
          </a:solidFill>
          <a:ln/>
        </p:spPr>
      </p:sp>
      <p:sp>
        <p:nvSpPr>
          <p:cNvPr id="64" name="Text 58"/>
          <p:cNvSpPr txBox="1"/>
          <p:nvPr/>
        </p:nvSpPr>
        <p:spPr>
          <a:xfrm>
            <a:off x="8594446" y="1352398"/>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科技巨头</a:t>
            </a:r>
            <a:endParaRPr lang="en-US" sz="1200" dirty="0"/>
          </a:p>
        </p:txBody>
      </p:sp>
      <p:sp>
        <p:nvSpPr>
          <p:cNvPr id="65" name="Shape 59"/>
          <p:cNvSpPr/>
          <p:nvPr/>
        </p:nvSpPr>
        <p:spPr>
          <a:xfrm>
            <a:off x="8251546" y="1783994"/>
            <a:ext cx="371246" cy="190195"/>
          </a:xfrm>
          <a:prstGeom prst="roundRect">
            <a:avLst>
              <a:gd name="adj" fmla="val 96154"/>
            </a:avLst>
          </a:prstGeom>
          <a:solidFill>
            <a:srgbClr val="DCFCE7"/>
          </a:solidFill>
          <a:ln/>
        </p:spPr>
      </p:sp>
      <p:sp>
        <p:nvSpPr>
          <p:cNvPr id="66" name="Text 60"/>
          <p:cNvSpPr txBox="1"/>
          <p:nvPr/>
        </p:nvSpPr>
        <p:spPr>
          <a:xfrm>
            <a:off x="8309153" y="1793138"/>
            <a:ext cx="350215" cy="152705"/>
          </a:xfrm>
          <a:prstGeom prst="rect">
            <a:avLst/>
          </a:prstGeom>
          <a:noFill/>
          <a:ln/>
        </p:spPr>
        <p:txBody>
          <a:bodyPr wrap="square" lIns="0" tIns="0" rIns="0" bIns="0" rtlCol="0" anchor="ctr"/>
          <a:lstStyle/>
          <a:p>
            <a:pPr algn="l" indent="0" marL="0">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67" name="Text 61"/>
          <p:cNvSpPr txBox="1"/>
          <p:nvPr/>
        </p:nvSpPr>
        <p:spPr>
          <a:xfrm>
            <a:off x="8652053" y="1790395"/>
            <a:ext cx="13002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资源丰富与规模效应</a:t>
            </a:r>
            <a:endParaRPr lang="en-US" sz="1000" dirty="0"/>
          </a:p>
        </p:txBody>
      </p:sp>
      <p:sp>
        <p:nvSpPr>
          <p:cNvPr id="68" name="Shape 62"/>
          <p:cNvSpPr/>
          <p:nvPr/>
        </p:nvSpPr>
        <p:spPr>
          <a:xfrm>
            <a:off x="4302252" y="4543654"/>
            <a:ext cx="3590849" cy="676656"/>
          </a:xfrm>
          <a:prstGeom prst="roundRect">
            <a:avLst>
              <a:gd name="adj" fmla="val 7613"/>
            </a:avLst>
          </a:prstGeom>
          <a:solidFill>
            <a:srgbClr val="EBF0FF"/>
          </a:solidFill>
          <a:ln/>
        </p:spPr>
      </p:sp>
      <p:sp>
        <p:nvSpPr>
          <p:cNvPr id="69" name="Shape 63"/>
          <p:cNvSpPr/>
          <p:nvPr/>
        </p:nvSpPr>
        <p:spPr>
          <a:xfrm>
            <a:off x="8251546" y="5033772"/>
            <a:ext cx="3590849" cy="676656"/>
          </a:xfrm>
          <a:prstGeom prst="roundRect">
            <a:avLst>
              <a:gd name="adj" fmla="val 7613"/>
            </a:avLst>
          </a:prstGeom>
          <a:solidFill>
            <a:srgbClr val="EBF0FF"/>
          </a:solidFill>
          <a:ln/>
        </p:spPr>
      </p:sp>
      <p:sp>
        <p:nvSpPr>
          <p:cNvPr id="70" name="Text 64"/>
          <p:cNvSpPr txBox="1"/>
          <p:nvPr/>
        </p:nvSpPr>
        <p:spPr>
          <a:xfrm>
            <a:off x="4397350" y="4610405"/>
            <a:ext cx="1300277"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代表案例: Notion AI</a:t>
            </a:r>
            <a:endParaRPr lang="en-US" sz="1000" dirty="0"/>
          </a:p>
        </p:txBody>
      </p:sp>
      <p:sp>
        <p:nvSpPr>
          <p:cNvPr id="71" name="Text 65"/>
          <p:cNvSpPr txBox="1"/>
          <p:nvPr/>
        </p:nvSpPr>
        <p:spPr>
          <a:xfrm>
            <a:off x="4397350" y="4828946"/>
            <a:ext cx="3443630" cy="333756"/>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从协作知识库工具起步，通过集成AI能力，逐步向Notion Agent方向转型，利用已有用户和场景优势</a:t>
            </a:r>
            <a:endParaRPr lang="en-US" sz="1000" dirty="0"/>
          </a:p>
        </p:txBody>
      </p:sp>
      <p:pic>
        <p:nvPicPr>
          <p:cNvPr id="72" name="Image 4" descr="preencoded.png">    </p:cNvPr>
          <p:cNvPicPr>
            <a:picLocks noChangeAspect="1"/>
          </p:cNvPicPr>
          <p:nvPr/>
        </p:nvPicPr>
        <p:blipFill>
          <a:blip r:embed="rId5"/>
          <a:srcRect l="0" r="0" t="-1100" b="-1100"/>
          <a:stretch/>
        </p:blipFill>
        <p:spPr>
          <a:xfrm>
            <a:off x="8328355" y="1380744"/>
            <a:ext cx="114300" cy="133502"/>
          </a:xfrm>
          <a:prstGeom prst="rect">
            <a:avLst/>
          </a:prstGeom>
        </p:spPr>
      </p:pic>
      <p:sp>
        <p:nvSpPr>
          <p:cNvPr id="73" name="Text 66"/>
          <p:cNvSpPr txBox="1"/>
          <p:nvPr/>
        </p:nvSpPr>
        <p:spPr>
          <a:xfrm>
            <a:off x="8442655" y="2029054"/>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庞大的流量与客户基础</a:t>
            </a:r>
            <a:endParaRPr lang="en-US" sz="1000" dirty="0"/>
          </a:p>
        </p:txBody>
      </p:sp>
      <p:sp>
        <p:nvSpPr>
          <p:cNvPr id="74" name="Text 67"/>
          <p:cNvSpPr txBox="1"/>
          <p:nvPr/>
        </p:nvSpPr>
        <p:spPr>
          <a:xfrm>
            <a:off x="8442655" y="2247595"/>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数据积累</a:t>
            </a:r>
            <a:endParaRPr lang="en-US" sz="1000" dirty="0"/>
          </a:p>
        </p:txBody>
      </p:sp>
      <p:sp>
        <p:nvSpPr>
          <p:cNvPr id="75" name="Text 68"/>
          <p:cNvSpPr txBox="1"/>
          <p:nvPr/>
        </p:nvSpPr>
        <p:spPr>
          <a:xfrm>
            <a:off x="8442655" y="2467051"/>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雄厚的现金流支持</a:t>
            </a:r>
            <a:endParaRPr lang="en-US" sz="1000" dirty="0"/>
          </a:p>
        </p:txBody>
      </p:sp>
      <p:sp>
        <p:nvSpPr>
          <p:cNvPr id="76" name="Text 69"/>
          <p:cNvSpPr txBox="1"/>
          <p:nvPr/>
        </p:nvSpPr>
        <p:spPr>
          <a:xfrm>
            <a:off x="8442655" y="2686507"/>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顶尖人才与研发能力</a:t>
            </a:r>
            <a:endParaRPr lang="en-US" sz="1000" dirty="0"/>
          </a:p>
        </p:txBody>
      </p:sp>
      <p:sp>
        <p:nvSpPr>
          <p:cNvPr id="77" name="Text 70"/>
          <p:cNvSpPr txBox="1"/>
          <p:nvPr/>
        </p:nvSpPr>
        <p:spPr>
          <a:xfrm>
            <a:off x="8442655" y="2905049"/>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前沿科技的研究投入</a:t>
            </a:r>
            <a:endParaRPr lang="en-US" sz="1000" dirty="0"/>
          </a:p>
        </p:txBody>
      </p:sp>
      <p:sp>
        <p:nvSpPr>
          <p:cNvPr id="78" name="Text 71"/>
          <p:cNvSpPr txBox="1"/>
          <p:nvPr/>
        </p:nvSpPr>
        <p:spPr>
          <a:xfrm>
            <a:off x="8442655" y="3124505"/>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品牌影响力与市场话语权</a:t>
            </a:r>
            <a:endParaRPr lang="en-US" sz="1000" dirty="0"/>
          </a:p>
        </p:txBody>
      </p:sp>
      <p:sp>
        <p:nvSpPr>
          <p:cNvPr id="79" name="Shape 72"/>
          <p:cNvSpPr/>
          <p:nvPr/>
        </p:nvSpPr>
        <p:spPr>
          <a:xfrm>
            <a:off x="8251546" y="3333902"/>
            <a:ext cx="3590849" cy="247802"/>
          </a:xfrm>
          <a:prstGeom prst="rect">
            <a:avLst/>
          </a:prstGeom>
          <a:solidFill>
            <a:srgbClr val="FFF7ED"/>
          </a:solidFill>
          <a:ln/>
        </p:spPr>
      </p:sp>
      <p:sp>
        <p:nvSpPr>
          <p:cNvPr id="80" name="Shape 73"/>
          <p:cNvSpPr/>
          <p:nvPr/>
        </p:nvSpPr>
        <p:spPr>
          <a:xfrm>
            <a:off x="8251546" y="3333902"/>
            <a:ext cx="19202" cy="247802"/>
          </a:xfrm>
          <a:prstGeom prst="rect">
            <a:avLst/>
          </a:prstGeom>
          <a:solidFill>
            <a:srgbClr val="FB923C"/>
          </a:solidFill>
          <a:ln/>
        </p:spPr>
      </p:sp>
      <p:pic>
        <p:nvPicPr>
          <p:cNvPr id="81" name="Image 5" descr="preencoded.png">    </p:cNvPr>
          <p:cNvPicPr>
            <a:picLocks noChangeAspect="1"/>
          </p:cNvPicPr>
          <p:nvPr/>
        </p:nvPicPr>
        <p:blipFill>
          <a:blip r:embed="rId6"/>
          <a:srcRect l="0" r="0" t="-1359" b="-1359"/>
          <a:stretch/>
        </p:blipFill>
        <p:spPr>
          <a:xfrm>
            <a:off x="8328355" y="3386938"/>
            <a:ext cx="105156" cy="123444"/>
          </a:xfrm>
          <a:prstGeom prst="rect">
            <a:avLst/>
          </a:prstGeom>
        </p:spPr>
      </p:pic>
      <p:sp>
        <p:nvSpPr>
          <p:cNvPr id="82" name="Text 74"/>
          <p:cNvSpPr txBox="1"/>
          <p:nvPr/>
        </p:nvSpPr>
        <p:spPr>
          <a:xfrm>
            <a:off x="8652053" y="3662172"/>
            <a:ext cx="13002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庞大组织的转型阻力</a:t>
            </a:r>
            <a:endParaRPr lang="en-US" sz="1000" dirty="0"/>
          </a:p>
        </p:txBody>
      </p:sp>
      <p:sp>
        <p:nvSpPr>
          <p:cNvPr id="83" name="Text 75"/>
          <p:cNvSpPr txBox="1"/>
          <p:nvPr/>
        </p:nvSpPr>
        <p:spPr>
          <a:xfrm>
            <a:off x="8471002" y="3372307"/>
            <a:ext cx="1960474" cy="152705"/>
          </a:xfrm>
          <a:prstGeom prst="rect">
            <a:avLst/>
          </a:prstGeom>
          <a:noFill/>
          <a:ln/>
        </p:spPr>
        <p:txBody>
          <a:bodyPr wrap="square" lIns="0" tIns="0" rIns="0" bIns="0" rtlCol="0" anchor="ctr"/>
          <a:lstStyle/>
          <a:p>
            <a:pPr algn="l" indent="0" marL="0">
              <a:buNone/>
            </a:pPr>
            <a:r>
              <a:rPr lang="en-US" sz="900" dirty="0">
                <a:solidFill>
                  <a:srgbClr val="9A3412"/>
                </a:solidFill>
                <a:latin typeface="Inter" pitchFamily="34" charset="0"/>
                <a:ea typeface="Inter" pitchFamily="34" charset="-122"/>
                <a:cs typeface="Inter" pitchFamily="34" charset="-120"/>
              </a:rPr>
              <a:t>自建封闭生态，形成用户留存壁垒</a:t>
            </a:r>
            <a:endParaRPr lang="en-US" sz="900" dirty="0"/>
          </a:p>
        </p:txBody>
      </p:sp>
      <p:sp>
        <p:nvSpPr>
          <p:cNvPr id="84" name="Shape 76"/>
          <p:cNvSpPr/>
          <p:nvPr/>
        </p:nvSpPr>
        <p:spPr>
          <a:xfrm>
            <a:off x="8251546" y="3654857"/>
            <a:ext cx="371246" cy="190195"/>
          </a:xfrm>
          <a:prstGeom prst="roundRect">
            <a:avLst>
              <a:gd name="adj" fmla="val 96154"/>
            </a:avLst>
          </a:prstGeom>
          <a:solidFill>
            <a:srgbClr val="FEE2E2"/>
          </a:solidFill>
          <a:ln/>
        </p:spPr>
      </p:sp>
      <p:sp>
        <p:nvSpPr>
          <p:cNvPr id="85" name="Text 77"/>
          <p:cNvSpPr txBox="1"/>
          <p:nvPr/>
        </p:nvSpPr>
        <p:spPr>
          <a:xfrm>
            <a:off x="8309153" y="3664915"/>
            <a:ext cx="350215" cy="152705"/>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86" name="Text 78"/>
          <p:cNvSpPr txBox="1"/>
          <p:nvPr/>
        </p:nvSpPr>
        <p:spPr>
          <a:xfrm>
            <a:off x="8442655" y="3900830"/>
            <a:ext cx="1890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存量产品/场景是优势也是包袱</a:t>
            </a:r>
            <a:endParaRPr lang="en-US" sz="1000" dirty="0"/>
          </a:p>
        </p:txBody>
      </p:sp>
      <p:sp>
        <p:nvSpPr>
          <p:cNvPr id="87" name="Text 79"/>
          <p:cNvSpPr txBox="1"/>
          <p:nvPr/>
        </p:nvSpPr>
        <p:spPr>
          <a:xfrm>
            <a:off x="8442655" y="4119372"/>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决策链条长，行动迟缓</a:t>
            </a:r>
            <a:endParaRPr lang="en-US" sz="1000" dirty="0"/>
          </a:p>
        </p:txBody>
      </p:sp>
      <p:sp>
        <p:nvSpPr>
          <p:cNvPr id="88" name="Text 80"/>
          <p:cNvSpPr txBox="1"/>
          <p:nvPr/>
        </p:nvSpPr>
        <p:spPr>
          <a:xfrm>
            <a:off x="8442655" y="4338828"/>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大公司病影响创新速度</a:t>
            </a:r>
            <a:endParaRPr lang="en-US" sz="1000" dirty="0"/>
          </a:p>
        </p:txBody>
      </p:sp>
      <p:sp>
        <p:nvSpPr>
          <p:cNvPr id="89" name="Text 81"/>
          <p:cNvSpPr txBox="1"/>
          <p:nvPr/>
        </p:nvSpPr>
        <p:spPr>
          <a:xfrm>
            <a:off x="8442655" y="4557370"/>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缺乏创始人模式的执行力</a:t>
            </a:r>
            <a:endParaRPr lang="en-US" sz="1000" dirty="0"/>
          </a:p>
        </p:txBody>
      </p:sp>
      <p:sp>
        <p:nvSpPr>
          <p:cNvPr id="90" name="Text 82"/>
          <p:cNvSpPr txBox="1"/>
          <p:nvPr/>
        </p:nvSpPr>
        <p:spPr>
          <a:xfrm>
            <a:off x="8442655" y="4776826"/>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利益相关者众多，难以取舍</a:t>
            </a:r>
            <a:endParaRPr lang="en-US" sz="1000" dirty="0"/>
          </a:p>
        </p:txBody>
      </p:sp>
      <p:sp>
        <p:nvSpPr>
          <p:cNvPr id="91" name="Text 83"/>
          <p:cNvSpPr txBox="1"/>
          <p:nvPr/>
        </p:nvSpPr>
        <p:spPr>
          <a:xfrm>
            <a:off x="8346643" y="5100523"/>
            <a:ext cx="11292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代表案例: Oracle</a:t>
            </a:r>
            <a:endParaRPr lang="en-US" sz="1000" dirty="0"/>
          </a:p>
        </p:txBody>
      </p:sp>
      <p:sp>
        <p:nvSpPr>
          <p:cNvPr id="92" name="Text 84"/>
          <p:cNvSpPr txBox="1"/>
          <p:nvPr/>
        </p:nvSpPr>
        <p:spPr>
          <a:xfrm>
            <a:off x="8346643" y="5319979"/>
            <a:ext cx="3434486" cy="333756"/>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传统数据库巨头，有强大的企业客户基础，但在云计算和AI转型上相对缓慢，存量业务是双刃剑</a:t>
            </a:r>
            <a:endParaRPr lang="en-US" sz="1000" dirty="0"/>
          </a:p>
        </p:txBody>
      </p:sp>
      <p:sp>
        <p:nvSpPr>
          <p:cNvPr id="93" name="Shape 85"/>
          <p:cNvSpPr/>
          <p:nvPr/>
        </p:nvSpPr>
        <p:spPr>
          <a:xfrm>
            <a:off x="228600" y="5948172"/>
            <a:ext cx="11734495" cy="905256"/>
          </a:xfrm>
          <a:prstGeom prst="roundRect">
            <a:avLst>
              <a:gd name="adj" fmla="val 8506"/>
            </a:avLst>
          </a:prstGeom>
          <a:solidFill>
            <a:srgbClr val="EFF6FF"/>
          </a:solidFill>
          <a:ln/>
        </p:spPr>
      </p:sp>
      <p:sp>
        <p:nvSpPr>
          <p:cNvPr id="94" name="Shape 86"/>
          <p:cNvSpPr/>
          <p:nvPr/>
        </p:nvSpPr>
        <p:spPr>
          <a:xfrm>
            <a:off x="381305" y="6100877"/>
            <a:ext cx="219456" cy="342900"/>
          </a:xfrm>
          <a:prstGeom prst="roundRect">
            <a:avLst>
              <a:gd name="adj" fmla="val 416667"/>
            </a:avLst>
          </a:prstGeom>
          <a:solidFill>
            <a:srgbClr val="DBEAFE"/>
          </a:solidFill>
          <a:ln/>
        </p:spPr>
      </p:sp>
      <p:pic>
        <p:nvPicPr>
          <p:cNvPr id="95" name="Image 6" descr="preencoded.png">    </p:cNvPr>
          <p:cNvPicPr>
            <a:picLocks noChangeAspect="1"/>
          </p:cNvPicPr>
          <p:nvPr/>
        </p:nvPicPr>
        <p:blipFill>
          <a:blip r:embed="rId7"/>
          <a:srcRect l="-2512" r="-2512" t="0" b="0"/>
          <a:stretch/>
        </p:blipFill>
        <p:spPr>
          <a:xfrm>
            <a:off x="437998" y="6212434"/>
            <a:ext cx="105156" cy="133502"/>
          </a:xfrm>
          <a:prstGeom prst="rect">
            <a:avLst/>
          </a:prstGeom>
        </p:spPr>
      </p:pic>
      <p:sp>
        <p:nvSpPr>
          <p:cNvPr id="96" name="Text 87"/>
          <p:cNvSpPr txBox="1"/>
          <p:nvPr/>
        </p:nvSpPr>
        <p:spPr>
          <a:xfrm>
            <a:off x="676656" y="6120079"/>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竞争格局洞察</a:t>
            </a:r>
            <a:endParaRPr lang="en-US" sz="1200" dirty="0"/>
          </a:p>
        </p:txBody>
      </p:sp>
      <p:sp>
        <p:nvSpPr>
          <p:cNvPr id="97" name="Text 88"/>
          <p:cNvSpPr txBox="1"/>
          <p:nvPr/>
        </p:nvSpPr>
        <p:spPr>
          <a:xfrm>
            <a:off x="676656" y="6367882"/>
            <a:ext cx="11149279" cy="333756"/>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领域的竞争正呈现"三分天下"格局：巨头凭借资源主导基础设施层并构建封闭生态，存量企业在垂直领域有转型优势，创业新军则通过拥抱开放生态在利基市场寻找突破。不同类型玩家应扬长避短，找准时机与定位，构建核心差异化优势。</a:t>
            </a:r>
            <a:endParaRPr lang="en-US" sz="1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04495"/>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新入局策略</a:t>
            </a:r>
            <a:endParaRPr lang="en-US" sz="1200" dirty="0"/>
          </a:p>
        </p:txBody>
      </p:sp>
      <p:sp>
        <p:nvSpPr>
          <p:cNvPr id="5" name="Text 2"/>
          <p:cNvSpPr txBox="1"/>
          <p:nvPr/>
        </p:nvSpPr>
        <p:spPr>
          <a:xfrm>
            <a:off x="228600" y="552298"/>
            <a:ext cx="6253582"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新入局者的成功策略：All-in-One与低门槛交付</a:t>
            </a:r>
            <a:endParaRPr lang="en-US" sz="2200" dirty="0"/>
          </a:p>
        </p:txBody>
      </p:sp>
      <p:sp>
        <p:nvSpPr>
          <p:cNvPr id="6" name="Text 3"/>
          <p:cNvSpPr txBox="1"/>
          <p:nvPr/>
        </p:nvSpPr>
        <p:spPr>
          <a:xfrm>
            <a:off x="228600" y="952805"/>
            <a:ext cx="3324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面向中小客户与专业人群的轻量级云化交付模式</a:t>
            </a:r>
            <a:endParaRPr lang="en-US" sz="1200" dirty="0"/>
          </a:p>
        </p:txBody>
      </p:sp>
      <p:sp>
        <p:nvSpPr>
          <p:cNvPr id="7" name="Shape 4"/>
          <p:cNvSpPr/>
          <p:nvPr/>
        </p:nvSpPr>
        <p:spPr>
          <a:xfrm>
            <a:off x="10363810" y="590702"/>
            <a:ext cx="1600200" cy="267005"/>
          </a:xfrm>
          <a:prstGeom prst="roundRect">
            <a:avLst>
              <a:gd name="adj" fmla="val 97847"/>
            </a:avLst>
          </a:prstGeom>
          <a:solidFill>
            <a:srgbClr val="F3F4F6"/>
          </a:solidFill>
          <a:ln/>
        </p:spPr>
      </p:sp>
      <p:sp>
        <p:nvSpPr>
          <p:cNvPr id="8" name="Text 5"/>
          <p:cNvSpPr txBox="1"/>
          <p:nvPr/>
        </p:nvSpPr>
        <p:spPr>
          <a:xfrm>
            <a:off x="10478110" y="638251"/>
            <a:ext cx="14721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第四部分 竞争格局洞察</a:t>
            </a:r>
            <a:endParaRPr lang="en-US" sz="1000" dirty="0"/>
          </a:p>
        </p:txBody>
      </p:sp>
      <p:sp>
        <p:nvSpPr>
          <p:cNvPr id="9" name="Text 6"/>
          <p:cNvSpPr txBox="1"/>
          <p:nvPr/>
        </p:nvSpPr>
        <p:spPr>
          <a:xfrm>
            <a:off x="228600" y="133319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核心策略逻辑</a:t>
            </a:r>
            <a:endParaRPr lang="en-US" sz="1200" dirty="0"/>
          </a:p>
        </p:txBody>
      </p:sp>
      <p:sp>
        <p:nvSpPr>
          <p:cNvPr id="10" name="Shape 7"/>
          <p:cNvSpPr/>
          <p:nvPr/>
        </p:nvSpPr>
        <p:spPr>
          <a:xfrm>
            <a:off x="228600" y="1580998"/>
            <a:ext cx="5810098" cy="1181405"/>
          </a:xfrm>
          <a:prstGeom prst="rect">
            <a:avLst/>
          </a:prstGeom>
          <a:solidFill>
            <a:srgbClr val="F9FAFB"/>
          </a:solidFill>
          <a:ln/>
        </p:spPr>
      </p:sp>
      <p:sp>
        <p:nvSpPr>
          <p:cNvPr id="11" name="Shape 8"/>
          <p:cNvSpPr/>
          <p:nvPr/>
        </p:nvSpPr>
        <p:spPr>
          <a:xfrm>
            <a:off x="228600" y="1580998"/>
            <a:ext cx="28346" cy="1181405"/>
          </a:xfrm>
          <a:prstGeom prst="rect">
            <a:avLst/>
          </a:prstGeom>
          <a:solidFill>
            <a:srgbClr val="4C6FFF"/>
          </a:solidFill>
          <a:ln/>
        </p:spPr>
      </p:sp>
      <p:sp>
        <p:nvSpPr>
          <p:cNvPr id="12" name="Shape 9"/>
          <p:cNvSpPr/>
          <p:nvPr/>
        </p:nvSpPr>
        <p:spPr>
          <a:xfrm>
            <a:off x="371246" y="1695298"/>
            <a:ext cx="342900" cy="342900"/>
          </a:xfrm>
          <a:prstGeom prst="ellipse">
            <a:avLst/>
          </a:prstGeom>
          <a:solidFill>
            <a:srgbClr val="EBF0FF"/>
          </a:solidFill>
          <a:ln/>
        </p:spPr>
      </p:sp>
      <p:pic>
        <p:nvPicPr>
          <p:cNvPr id="13" name="Image 1" descr="preencoded.png">    </p:cNvPr>
          <p:cNvPicPr>
            <a:picLocks noChangeAspect="1"/>
          </p:cNvPicPr>
          <p:nvPr/>
        </p:nvPicPr>
        <p:blipFill>
          <a:blip r:embed="rId2"/>
          <a:srcRect l="0" r="0" t="-841" b="-841"/>
          <a:stretch/>
        </p:blipFill>
        <p:spPr>
          <a:xfrm>
            <a:off x="448056" y="1781251"/>
            <a:ext cx="190195" cy="171907"/>
          </a:xfrm>
          <a:prstGeom prst="rect">
            <a:avLst/>
          </a:prstGeom>
        </p:spPr>
      </p:pic>
      <p:sp>
        <p:nvSpPr>
          <p:cNvPr id="14" name="Shape 10"/>
          <p:cNvSpPr/>
          <p:nvPr/>
        </p:nvSpPr>
        <p:spPr>
          <a:xfrm>
            <a:off x="6152998" y="1580998"/>
            <a:ext cx="5810098" cy="1181405"/>
          </a:xfrm>
          <a:prstGeom prst="rect">
            <a:avLst/>
          </a:prstGeom>
          <a:solidFill>
            <a:srgbClr val="F9FAFB"/>
          </a:solidFill>
          <a:ln/>
        </p:spPr>
      </p:sp>
      <p:sp>
        <p:nvSpPr>
          <p:cNvPr id="15" name="Shape 11"/>
          <p:cNvSpPr/>
          <p:nvPr/>
        </p:nvSpPr>
        <p:spPr>
          <a:xfrm>
            <a:off x="6152998" y="1580998"/>
            <a:ext cx="28346" cy="1181405"/>
          </a:xfrm>
          <a:prstGeom prst="rect">
            <a:avLst/>
          </a:prstGeom>
          <a:solidFill>
            <a:srgbClr val="4C6FFF"/>
          </a:solidFill>
          <a:ln/>
        </p:spPr>
      </p:sp>
      <p:sp>
        <p:nvSpPr>
          <p:cNvPr id="16" name="Shape 12"/>
          <p:cNvSpPr/>
          <p:nvPr/>
        </p:nvSpPr>
        <p:spPr>
          <a:xfrm>
            <a:off x="6295644" y="1695298"/>
            <a:ext cx="342900" cy="342900"/>
          </a:xfrm>
          <a:prstGeom prst="ellipse">
            <a:avLst/>
          </a:prstGeom>
          <a:solidFill>
            <a:srgbClr val="EBF0FF"/>
          </a:solidFill>
          <a:ln/>
        </p:spPr>
      </p:sp>
      <p:sp>
        <p:nvSpPr>
          <p:cNvPr id="17" name="Text 13"/>
          <p:cNvSpPr txBox="1"/>
          <p:nvPr/>
        </p:nvSpPr>
        <p:spPr>
          <a:xfrm>
            <a:off x="790956" y="1772107"/>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All-in-One产品策略</a:t>
            </a:r>
            <a:endParaRPr lang="en-US" sz="1200" dirty="0"/>
          </a:p>
        </p:txBody>
      </p:sp>
      <p:sp>
        <p:nvSpPr>
          <p:cNvPr id="18" name="Text 14"/>
          <p:cNvSpPr txBox="1"/>
          <p:nvPr/>
        </p:nvSpPr>
        <p:spPr>
          <a:xfrm>
            <a:off x="6715354" y="1772107"/>
            <a:ext cx="1705356"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中小客户/专业人群定位</a:t>
            </a:r>
            <a:endParaRPr lang="en-US" sz="1200" dirty="0"/>
          </a:p>
        </p:txBody>
      </p:sp>
      <p:sp>
        <p:nvSpPr>
          <p:cNvPr id="19" name="Text 15"/>
          <p:cNvSpPr txBox="1"/>
          <p:nvPr/>
        </p:nvSpPr>
        <p:spPr>
          <a:xfrm>
            <a:off x="752551" y="2085746"/>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整合全链路功能，减少客户多系统切换</a:t>
            </a:r>
            <a:endParaRPr lang="en-US" sz="1000" dirty="0"/>
          </a:p>
        </p:txBody>
      </p:sp>
      <p:sp>
        <p:nvSpPr>
          <p:cNvPr id="20" name="Text 16"/>
          <p:cNvSpPr txBox="1"/>
          <p:nvPr/>
        </p:nvSpPr>
        <p:spPr>
          <a:xfrm>
            <a:off x="752551" y="2276856"/>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简化复杂流程，降低专业知识门槛</a:t>
            </a:r>
            <a:endParaRPr lang="en-US" sz="1000" dirty="0"/>
          </a:p>
        </p:txBody>
      </p:sp>
      <p:sp>
        <p:nvSpPr>
          <p:cNvPr id="21" name="Text 17"/>
          <p:cNvSpPr txBox="1"/>
          <p:nvPr/>
        </p:nvSpPr>
        <p:spPr>
          <a:xfrm>
            <a:off x="752551" y="2467051"/>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初始功能聚焦，后续渐进拓展</a:t>
            </a:r>
            <a:endParaRPr lang="en-US" sz="1000" dirty="0"/>
          </a:p>
        </p:txBody>
      </p:sp>
      <p:pic>
        <p:nvPicPr>
          <p:cNvPr id="22" name="Image 2" descr="preencoded.png">    </p:cNvPr>
          <p:cNvPicPr>
            <a:picLocks noChangeAspect="1"/>
          </p:cNvPicPr>
          <p:nvPr/>
        </p:nvPicPr>
        <p:blipFill>
          <a:blip r:embed="rId3"/>
          <a:srcRect l="-760" r="-760" t="0" b="0"/>
          <a:stretch/>
        </p:blipFill>
        <p:spPr>
          <a:xfrm>
            <a:off x="6391656" y="1781251"/>
            <a:ext cx="152705" cy="171907"/>
          </a:xfrm>
          <a:prstGeom prst="rect">
            <a:avLst/>
          </a:prstGeom>
        </p:spPr>
      </p:pic>
      <p:sp>
        <p:nvSpPr>
          <p:cNvPr id="23" name="Text 18"/>
          <p:cNvSpPr txBox="1"/>
          <p:nvPr/>
        </p:nvSpPr>
        <p:spPr>
          <a:xfrm>
            <a:off x="6676949" y="2085746"/>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明确价值，购买决策链简单快速</a:t>
            </a:r>
            <a:endParaRPr lang="en-US" sz="1000" dirty="0"/>
          </a:p>
        </p:txBody>
      </p:sp>
      <p:sp>
        <p:nvSpPr>
          <p:cNvPr id="24" name="Text 19"/>
          <p:cNvSpPr txBox="1"/>
          <p:nvPr/>
        </p:nvSpPr>
        <p:spPr>
          <a:xfrm>
            <a:off x="6676949" y="2276856"/>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痛点明确，问题与解决方案匹配度高</a:t>
            </a:r>
            <a:endParaRPr lang="en-US" sz="1000" dirty="0"/>
          </a:p>
        </p:txBody>
      </p:sp>
      <p:sp>
        <p:nvSpPr>
          <p:cNvPr id="25" name="Text 20"/>
          <p:cNvSpPr txBox="1"/>
          <p:nvPr/>
        </p:nvSpPr>
        <p:spPr>
          <a:xfrm>
            <a:off x="6676949" y="2467051"/>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预算相对充足，单一决策者可快速落地</a:t>
            </a:r>
            <a:endParaRPr lang="en-US" sz="1000" dirty="0"/>
          </a:p>
        </p:txBody>
      </p:sp>
      <p:sp>
        <p:nvSpPr>
          <p:cNvPr id="26" name="Shape 21"/>
          <p:cNvSpPr/>
          <p:nvPr/>
        </p:nvSpPr>
        <p:spPr>
          <a:xfrm>
            <a:off x="228600" y="2971800"/>
            <a:ext cx="11734495" cy="857707"/>
          </a:xfrm>
          <a:prstGeom prst="roundRect">
            <a:avLst>
              <a:gd name="adj" fmla="val 7107"/>
            </a:avLst>
          </a:prstGeom>
          <a:solidFill>
            <a:srgbClr val="EBF0FF"/>
          </a:solidFill>
          <a:ln w="12700">
            <a:solidFill>
              <a:srgbClr val="E5E7EB"/>
            </a:solidFill>
            <a:prstDash val="solid"/>
          </a:ln>
        </p:spPr>
      </p:sp>
      <p:sp>
        <p:nvSpPr>
          <p:cNvPr id="27" name="Shape 22"/>
          <p:cNvSpPr/>
          <p:nvPr/>
        </p:nvSpPr>
        <p:spPr>
          <a:xfrm>
            <a:off x="352044" y="3095244"/>
            <a:ext cx="342900" cy="342900"/>
          </a:xfrm>
          <a:prstGeom prst="ellipse">
            <a:avLst/>
          </a:prstGeom>
          <a:solidFill>
            <a:srgbClr val="EBF0FF"/>
          </a:solidFill>
          <a:ln/>
        </p:spPr>
      </p:sp>
      <p:pic>
        <p:nvPicPr>
          <p:cNvPr id="28" name="Image 3" descr="preencoded.png">    </p:cNvPr>
          <p:cNvPicPr>
            <a:picLocks noChangeAspect="1"/>
          </p:cNvPicPr>
          <p:nvPr/>
        </p:nvPicPr>
        <p:blipFill>
          <a:blip r:embed="rId4"/>
          <a:srcRect l="-1064" r="-1064" t="0" b="0"/>
          <a:stretch/>
        </p:blipFill>
        <p:spPr>
          <a:xfrm>
            <a:off x="414223" y="3181198"/>
            <a:ext cx="219456" cy="171907"/>
          </a:xfrm>
          <a:prstGeom prst="rect">
            <a:avLst/>
          </a:prstGeom>
        </p:spPr>
      </p:pic>
      <p:sp>
        <p:nvSpPr>
          <p:cNvPr id="29" name="Text 23"/>
          <p:cNvSpPr txBox="1"/>
          <p:nvPr/>
        </p:nvSpPr>
        <p:spPr>
          <a:xfrm>
            <a:off x="771754" y="3172054"/>
            <a:ext cx="15627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云化SaaS零门槛交付</a:t>
            </a:r>
            <a:endParaRPr lang="en-US" sz="1200" dirty="0"/>
          </a:p>
        </p:txBody>
      </p:sp>
      <p:sp>
        <p:nvSpPr>
          <p:cNvPr id="30" name="Text 24"/>
          <p:cNvSpPr txBox="1"/>
          <p:nvPr/>
        </p:nvSpPr>
        <p:spPr>
          <a:xfrm>
            <a:off x="733349" y="3524098"/>
            <a:ext cx="106728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基于云服务的SaaS交付模式显著降低了客户试用与部署成本，实现"即刻体验、即刻价值"。无需复杂IT基础设施，无需漫长的实施周期，极大加速了从初次接触到付费转化的流程。</a:t>
            </a:r>
            <a:endParaRPr lang="en-US" sz="1000" dirty="0"/>
          </a:p>
        </p:txBody>
      </p:sp>
      <p:sp>
        <p:nvSpPr>
          <p:cNvPr id="31" name="Text 25"/>
          <p:cNvSpPr txBox="1"/>
          <p:nvPr/>
        </p:nvSpPr>
        <p:spPr>
          <a:xfrm>
            <a:off x="228600" y="4000500"/>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成功案例分析</a:t>
            </a:r>
            <a:endParaRPr lang="en-US" sz="1200" dirty="0"/>
          </a:p>
        </p:txBody>
      </p:sp>
      <p:sp>
        <p:nvSpPr>
          <p:cNvPr id="32" name="Text 26"/>
          <p:cNvSpPr txBox="1"/>
          <p:nvPr/>
        </p:nvSpPr>
        <p:spPr>
          <a:xfrm>
            <a:off x="228600" y="4276649"/>
            <a:ext cx="1929384"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美国SaaS时代经典案例</a:t>
            </a:r>
            <a:endParaRPr lang="en-US" sz="1300" dirty="0"/>
          </a:p>
        </p:txBody>
      </p:sp>
      <p:sp>
        <p:nvSpPr>
          <p:cNvPr id="33" name="Text 27"/>
          <p:cNvSpPr txBox="1"/>
          <p:nvPr/>
        </p:nvSpPr>
        <p:spPr>
          <a:xfrm>
            <a:off x="6172200" y="4276649"/>
            <a:ext cx="27011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Agentic AI时代华人团队出海案例</a:t>
            </a:r>
            <a:endParaRPr lang="en-US" sz="1300" dirty="0"/>
          </a:p>
        </p:txBody>
      </p:sp>
      <p:sp>
        <p:nvSpPr>
          <p:cNvPr id="34" name="Shape 28"/>
          <p:cNvSpPr/>
          <p:nvPr/>
        </p:nvSpPr>
        <p:spPr>
          <a:xfrm>
            <a:off x="228600" y="4591202"/>
            <a:ext cx="304495" cy="362102"/>
          </a:xfrm>
          <a:prstGeom prst="roundRect">
            <a:avLst>
              <a:gd name="adj" fmla="val 56306"/>
            </a:avLst>
          </a:prstGeom>
          <a:solidFill>
            <a:srgbClr val="EBF0FF"/>
          </a:solidFill>
          <a:ln/>
        </p:spPr>
      </p:sp>
      <p:sp>
        <p:nvSpPr>
          <p:cNvPr id="35" name="Shape 29"/>
          <p:cNvSpPr/>
          <p:nvPr/>
        </p:nvSpPr>
        <p:spPr>
          <a:xfrm>
            <a:off x="228600" y="5315407"/>
            <a:ext cx="362102" cy="362102"/>
          </a:xfrm>
          <a:prstGeom prst="roundRect">
            <a:avLst>
              <a:gd name="adj" fmla="val 39872"/>
            </a:avLst>
          </a:prstGeom>
          <a:solidFill>
            <a:srgbClr val="EBF0FF"/>
          </a:solidFill>
          <a:ln/>
        </p:spPr>
      </p:sp>
      <p:sp>
        <p:nvSpPr>
          <p:cNvPr id="36" name="Shape 30"/>
          <p:cNvSpPr/>
          <p:nvPr/>
        </p:nvSpPr>
        <p:spPr>
          <a:xfrm>
            <a:off x="6172200" y="4591202"/>
            <a:ext cx="362102" cy="362102"/>
          </a:xfrm>
          <a:prstGeom prst="roundRect">
            <a:avLst>
              <a:gd name="adj" fmla="val 39872"/>
            </a:avLst>
          </a:prstGeom>
          <a:solidFill>
            <a:srgbClr val="EBF0FF"/>
          </a:solidFill>
          <a:ln/>
        </p:spPr>
      </p:sp>
      <p:sp>
        <p:nvSpPr>
          <p:cNvPr id="37" name="Shape 31"/>
          <p:cNvSpPr/>
          <p:nvPr/>
        </p:nvSpPr>
        <p:spPr>
          <a:xfrm>
            <a:off x="6172200" y="5124298"/>
            <a:ext cx="342900" cy="362102"/>
          </a:xfrm>
          <a:prstGeom prst="roundRect">
            <a:avLst>
              <a:gd name="adj" fmla="val 44444"/>
            </a:avLst>
          </a:prstGeom>
          <a:solidFill>
            <a:srgbClr val="EBF0FF"/>
          </a:solidFill>
          <a:ln/>
        </p:spPr>
      </p:sp>
      <p:sp>
        <p:nvSpPr>
          <p:cNvPr id="38" name="Text 32"/>
          <p:cNvSpPr txBox="1"/>
          <p:nvPr/>
        </p:nvSpPr>
        <p:spPr>
          <a:xfrm>
            <a:off x="317297" y="4643323"/>
            <a:ext cx="262433"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H</a:t>
            </a:r>
            <a:endParaRPr lang="en-US" sz="1300" dirty="0"/>
          </a:p>
        </p:txBody>
      </p:sp>
      <p:sp>
        <p:nvSpPr>
          <p:cNvPr id="39" name="Text 33"/>
          <p:cNvSpPr txBox="1"/>
          <p:nvPr/>
        </p:nvSpPr>
        <p:spPr>
          <a:xfrm>
            <a:off x="348386" y="5367528"/>
            <a:ext cx="243230"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Z</a:t>
            </a:r>
            <a:endParaRPr lang="en-US" sz="1300" dirty="0"/>
          </a:p>
        </p:txBody>
      </p:sp>
      <p:sp>
        <p:nvSpPr>
          <p:cNvPr id="40" name="Text 34"/>
          <p:cNvSpPr txBox="1"/>
          <p:nvPr/>
        </p:nvSpPr>
        <p:spPr>
          <a:xfrm>
            <a:off x="6273698" y="4643323"/>
            <a:ext cx="290779"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M</a:t>
            </a:r>
            <a:endParaRPr lang="en-US" sz="1300" dirty="0"/>
          </a:p>
        </p:txBody>
      </p:sp>
      <p:sp>
        <p:nvSpPr>
          <p:cNvPr id="41" name="Text 35"/>
          <p:cNvSpPr txBox="1"/>
          <p:nvPr/>
        </p:nvSpPr>
        <p:spPr>
          <a:xfrm>
            <a:off x="6276442" y="5176418"/>
            <a:ext cx="262433"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H</a:t>
            </a:r>
            <a:endParaRPr lang="en-US" sz="1300" dirty="0"/>
          </a:p>
        </p:txBody>
      </p:sp>
      <p:sp>
        <p:nvSpPr>
          <p:cNvPr id="42" name="Text 36"/>
          <p:cNvSpPr txBox="1"/>
          <p:nvPr/>
        </p:nvSpPr>
        <p:spPr>
          <a:xfrm>
            <a:off x="647395" y="4610405"/>
            <a:ext cx="7626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HubSpot</a:t>
            </a:r>
            <a:endParaRPr lang="en-US" sz="1200" dirty="0"/>
          </a:p>
        </p:txBody>
      </p:sp>
      <p:sp>
        <p:nvSpPr>
          <p:cNvPr id="43" name="Text 37"/>
          <p:cNvSpPr txBox="1"/>
          <p:nvPr/>
        </p:nvSpPr>
        <p:spPr>
          <a:xfrm>
            <a:off x="695858" y="5333695"/>
            <a:ext cx="5431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Zoom</a:t>
            </a:r>
            <a:endParaRPr lang="en-US" sz="1200" dirty="0"/>
          </a:p>
        </p:txBody>
      </p:sp>
      <p:sp>
        <p:nvSpPr>
          <p:cNvPr id="44" name="Text 38"/>
          <p:cNvSpPr txBox="1"/>
          <p:nvPr/>
        </p:nvSpPr>
        <p:spPr>
          <a:xfrm>
            <a:off x="6648602" y="4610405"/>
            <a:ext cx="6199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Manus</a:t>
            </a:r>
            <a:endParaRPr lang="en-US" sz="1200" dirty="0"/>
          </a:p>
        </p:txBody>
      </p:sp>
      <p:sp>
        <p:nvSpPr>
          <p:cNvPr id="45" name="Text 39"/>
          <p:cNvSpPr txBox="1"/>
          <p:nvPr/>
        </p:nvSpPr>
        <p:spPr>
          <a:xfrm>
            <a:off x="6623914" y="5143500"/>
            <a:ext cx="70500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HeyGen</a:t>
            </a:r>
            <a:endParaRPr lang="en-US" sz="1200" dirty="0"/>
          </a:p>
        </p:txBody>
      </p:sp>
      <p:sp>
        <p:nvSpPr>
          <p:cNvPr id="46" name="Text 40"/>
          <p:cNvSpPr txBox="1"/>
          <p:nvPr/>
        </p:nvSpPr>
        <p:spPr>
          <a:xfrm>
            <a:off x="647395" y="4828946"/>
            <a:ext cx="54251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集营销、销售、客服于一体的All-in-One增长平台，通过免费入口和渐进式付费模式，快速占领中小企业市场</a:t>
            </a:r>
            <a:endParaRPr lang="en-US" sz="1000" dirty="0"/>
          </a:p>
        </p:txBody>
      </p:sp>
      <p:sp>
        <p:nvSpPr>
          <p:cNvPr id="47" name="Text 41"/>
          <p:cNvSpPr txBox="1"/>
          <p:nvPr/>
        </p:nvSpPr>
        <p:spPr>
          <a:xfrm>
            <a:off x="695858" y="5553151"/>
            <a:ext cx="53007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简化视频会议体验，无需复杂设置，40分钟免费模式+轻量级客户端，迅速获得专业人士青睐</a:t>
            </a:r>
            <a:endParaRPr lang="en-US" sz="1000" dirty="0"/>
          </a:p>
        </p:txBody>
      </p:sp>
      <p:sp>
        <p:nvSpPr>
          <p:cNvPr id="48" name="Text 42"/>
          <p:cNvSpPr txBox="1"/>
          <p:nvPr/>
        </p:nvSpPr>
        <p:spPr>
          <a:xfrm>
            <a:off x="6648602" y="4828946"/>
            <a:ext cx="51681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AI法律助手，为法律专业人士提供一站式智能文档分析和起草服务，无需训练即可使用</a:t>
            </a:r>
            <a:endParaRPr lang="en-US" sz="1000" dirty="0"/>
          </a:p>
        </p:txBody>
      </p:sp>
      <p:sp>
        <p:nvSpPr>
          <p:cNvPr id="49" name="Text 43"/>
          <p:cNvSpPr txBox="1"/>
          <p:nvPr/>
        </p:nvSpPr>
        <p:spPr>
          <a:xfrm>
            <a:off x="6623914" y="5362956"/>
            <a:ext cx="54342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一键式AI视频生成平台，将复杂的视频制作流程简化为简单几步，面向内容创作者和市场营销人员</a:t>
            </a:r>
            <a:endParaRPr lang="en-US" sz="1000" dirty="0"/>
          </a:p>
        </p:txBody>
      </p:sp>
      <p:sp>
        <p:nvSpPr>
          <p:cNvPr id="50" name="Shape 44"/>
          <p:cNvSpPr/>
          <p:nvPr/>
        </p:nvSpPr>
        <p:spPr>
          <a:xfrm>
            <a:off x="228600" y="6038698"/>
            <a:ext cx="11734495" cy="437998"/>
          </a:xfrm>
          <a:prstGeom prst="roundRect">
            <a:avLst>
              <a:gd name="adj" fmla="val 36307"/>
            </a:avLst>
          </a:prstGeom>
          <a:solidFill>
            <a:srgbClr val="EFF6FF"/>
          </a:solidFill>
          <a:ln w="12700">
            <a:solidFill>
              <a:srgbClr val="DBEAFE"/>
            </a:solidFill>
            <a:prstDash val="solid"/>
          </a:ln>
        </p:spPr>
      </p:sp>
      <p:pic>
        <p:nvPicPr>
          <p:cNvPr id="51" name="Image 4" descr="preencoded.png">    </p:cNvPr>
          <p:cNvPicPr>
            <a:picLocks noChangeAspect="1"/>
          </p:cNvPicPr>
          <p:nvPr/>
        </p:nvPicPr>
        <p:blipFill>
          <a:blip r:embed="rId5"/>
          <a:srcRect l="0" r="0" t="0" b="0"/>
          <a:stretch/>
        </p:blipFill>
        <p:spPr>
          <a:xfrm>
            <a:off x="352044" y="6163056"/>
            <a:ext cx="142646" cy="190195"/>
          </a:xfrm>
          <a:prstGeom prst="rect">
            <a:avLst/>
          </a:prstGeom>
        </p:spPr>
      </p:pic>
      <p:sp>
        <p:nvSpPr>
          <p:cNvPr id="52" name="Text 45"/>
          <p:cNvSpPr txBox="1"/>
          <p:nvPr/>
        </p:nvSpPr>
        <p:spPr>
          <a:xfrm>
            <a:off x="571500" y="6172200"/>
            <a:ext cx="10101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战略启示：成功的新入局者通常聚焦特定垂直领域，提供一体化解决方案，降低采用门槛，针对明确痛点和决策流程简单的客户群体，快速验证商业模式并实现规模增长。</a:t>
            </a:r>
            <a:endParaRPr lang="en-US" sz="1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0449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竞争战略</a:t>
            </a:r>
            <a:endParaRPr lang="en-US" sz="1200" dirty="0"/>
          </a:p>
        </p:txBody>
      </p:sp>
      <p:sp>
        <p:nvSpPr>
          <p:cNvPr id="5" name="Text 2"/>
          <p:cNvSpPr txBox="1"/>
          <p:nvPr/>
        </p:nvSpPr>
        <p:spPr>
          <a:xfrm>
            <a:off x="228600" y="543154"/>
            <a:ext cx="3643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快是新进入者的唯一护城河</a:t>
            </a:r>
            <a:endParaRPr lang="en-US" sz="2200" dirty="0"/>
          </a:p>
        </p:txBody>
      </p:sp>
      <p:sp>
        <p:nvSpPr>
          <p:cNvPr id="6" name="Text 3"/>
          <p:cNvSpPr txBox="1"/>
          <p:nvPr/>
        </p:nvSpPr>
        <p:spPr>
          <a:xfrm>
            <a:off x="228600" y="914400"/>
            <a:ext cx="3195828"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速度优势在Agentic AI时代的决定性作用</a:t>
            </a:r>
            <a:endParaRPr lang="en-US" sz="1300" dirty="0"/>
          </a:p>
        </p:txBody>
      </p:sp>
      <p:sp>
        <p:nvSpPr>
          <p:cNvPr id="7" name="Text 4"/>
          <p:cNvSpPr txBox="1"/>
          <p:nvPr/>
        </p:nvSpPr>
        <p:spPr>
          <a:xfrm>
            <a:off x="10592410" y="633679"/>
            <a:ext cx="14721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第四部分 竞争格局洞察</a:t>
            </a:r>
            <a:endParaRPr lang="en-US" sz="1000" dirty="0"/>
          </a:p>
        </p:txBody>
      </p:sp>
      <p:sp>
        <p:nvSpPr>
          <p:cNvPr id="8" name="Shape 5"/>
          <p:cNvSpPr/>
          <p:nvPr/>
        </p:nvSpPr>
        <p:spPr>
          <a:xfrm>
            <a:off x="228600" y="1266444"/>
            <a:ext cx="5790895" cy="933602"/>
          </a:xfrm>
          <a:prstGeom prst="roundRect">
            <a:avLst>
              <a:gd name="adj" fmla="val 5997"/>
            </a:avLst>
          </a:prstGeom>
          <a:solidFill>
            <a:srgbClr val="F9FAFB"/>
          </a:solidFill>
          <a:ln w="12700">
            <a:solidFill>
              <a:srgbClr val="E5E7EB"/>
            </a:solidFill>
            <a:prstDash val="solid"/>
          </a:ln>
        </p:spPr>
      </p:sp>
      <p:sp>
        <p:nvSpPr>
          <p:cNvPr id="9" name="Shape 6"/>
          <p:cNvSpPr/>
          <p:nvPr/>
        </p:nvSpPr>
        <p:spPr>
          <a:xfrm>
            <a:off x="390449" y="1429207"/>
            <a:ext cx="342900" cy="342900"/>
          </a:xfrm>
          <a:prstGeom prst="ellipse">
            <a:avLst/>
          </a:prstGeom>
          <a:solidFill>
            <a:srgbClr val="EBF0FF"/>
          </a:solidFill>
          <a:ln/>
        </p:spPr>
      </p:sp>
      <p:pic>
        <p:nvPicPr>
          <p:cNvPr id="10" name="Image 1" descr="preencoded.png">    </p:cNvPr>
          <p:cNvPicPr>
            <a:picLocks noChangeAspect="1"/>
          </p:cNvPicPr>
          <p:nvPr/>
        </p:nvPicPr>
        <p:blipFill>
          <a:blip r:embed="rId2"/>
          <a:srcRect l="-760" r="-760" t="0" b="0"/>
          <a:stretch/>
        </p:blipFill>
        <p:spPr>
          <a:xfrm>
            <a:off x="485546" y="1514246"/>
            <a:ext cx="152705" cy="171907"/>
          </a:xfrm>
          <a:prstGeom prst="rect">
            <a:avLst/>
          </a:prstGeom>
        </p:spPr>
      </p:pic>
      <p:sp>
        <p:nvSpPr>
          <p:cNvPr id="11" name="Shape 7"/>
          <p:cNvSpPr/>
          <p:nvPr/>
        </p:nvSpPr>
        <p:spPr>
          <a:xfrm>
            <a:off x="228600" y="2314346"/>
            <a:ext cx="5790895" cy="933602"/>
          </a:xfrm>
          <a:prstGeom prst="roundRect">
            <a:avLst>
              <a:gd name="adj" fmla="val 5997"/>
            </a:avLst>
          </a:prstGeom>
          <a:solidFill>
            <a:srgbClr val="F9FAFB"/>
          </a:solidFill>
          <a:ln w="12700">
            <a:solidFill>
              <a:srgbClr val="E5E7EB"/>
            </a:solidFill>
            <a:prstDash val="solid"/>
          </a:ln>
        </p:spPr>
      </p:sp>
      <p:sp>
        <p:nvSpPr>
          <p:cNvPr id="12" name="Shape 8"/>
          <p:cNvSpPr/>
          <p:nvPr/>
        </p:nvSpPr>
        <p:spPr>
          <a:xfrm>
            <a:off x="390449" y="2476195"/>
            <a:ext cx="342900" cy="342900"/>
          </a:xfrm>
          <a:prstGeom prst="ellipse">
            <a:avLst/>
          </a:prstGeom>
          <a:solidFill>
            <a:srgbClr val="EBF0FF"/>
          </a:solidFill>
          <a:ln/>
        </p:spPr>
      </p:sp>
      <p:sp>
        <p:nvSpPr>
          <p:cNvPr id="13" name="Text 9"/>
          <p:cNvSpPr txBox="1"/>
          <p:nvPr/>
        </p:nvSpPr>
        <p:spPr>
          <a:xfrm>
            <a:off x="809244" y="1447495"/>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AI重构趋势高度共识</a:t>
            </a:r>
            <a:endParaRPr lang="en-US" sz="1200" dirty="0"/>
          </a:p>
        </p:txBody>
      </p:sp>
      <p:sp>
        <p:nvSpPr>
          <p:cNvPr id="14" name="Text 10"/>
          <p:cNvSpPr txBox="1"/>
          <p:nvPr/>
        </p:nvSpPr>
        <p:spPr>
          <a:xfrm>
            <a:off x="809244" y="1666951"/>
            <a:ext cx="50346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市场对AI重构各行业的趋势已形成广泛共识，所有玩家都看到了相同的机会，谁先行动谁就能占领先机</a:t>
            </a:r>
            <a:endParaRPr lang="en-US" sz="1000" dirty="0"/>
          </a:p>
        </p:txBody>
      </p:sp>
      <p:pic>
        <p:nvPicPr>
          <p:cNvPr id="15" name="Image 2" descr="preencoded.png">    </p:cNvPr>
          <p:cNvPicPr>
            <a:picLocks noChangeAspect="1"/>
          </p:cNvPicPr>
          <p:nvPr/>
        </p:nvPicPr>
        <p:blipFill>
          <a:blip r:embed="rId3"/>
          <a:srcRect l="-1773" r="-1773" t="0" b="0"/>
          <a:stretch/>
        </p:blipFill>
        <p:spPr>
          <a:xfrm>
            <a:off x="495605" y="2562149"/>
            <a:ext cx="133502" cy="171907"/>
          </a:xfrm>
          <a:prstGeom prst="rect">
            <a:avLst/>
          </a:prstGeom>
        </p:spPr>
      </p:pic>
      <p:sp>
        <p:nvSpPr>
          <p:cNvPr id="16" name="Text 11"/>
          <p:cNvSpPr txBox="1"/>
          <p:nvPr/>
        </p:nvSpPr>
        <p:spPr>
          <a:xfrm>
            <a:off x="809244" y="2495398"/>
            <a:ext cx="1800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有限时间窗口内拉开差距</a:t>
            </a:r>
            <a:endParaRPr lang="en-US" sz="1200" dirty="0"/>
          </a:p>
        </p:txBody>
      </p:sp>
      <p:sp>
        <p:nvSpPr>
          <p:cNvPr id="17" name="Text 12"/>
          <p:cNvSpPr txBox="1"/>
          <p:nvPr/>
        </p:nvSpPr>
        <p:spPr>
          <a:xfrm>
            <a:off x="809244" y="2714854"/>
            <a:ext cx="51197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Agentic能力在短期内可与跟随者拉开实质性差距，这个时间窗口比历史上任何技术革命都要短</a:t>
            </a:r>
            <a:endParaRPr lang="en-US" sz="1000" dirty="0"/>
          </a:p>
        </p:txBody>
      </p:sp>
      <p:sp>
        <p:nvSpPr>
          <p:cNvPr id="18" name="Shape 13"/>
          <p:cNvSpPr/>
          <p:nvPr/>
        </p:nvSpPr>
        <p:spPr>
          <a:xfrm>
            <a:off x="228600" y="3362249"/>
            <a:ext cx="5790895" cy="1181405"/>
          </a:xfrm>
          <a:prstGeom prst="rect">
            <a:avLst/>
          </a:prstGeom>
          <a:solidFill>
            <a:srgbClr val="FFEDD5"/>
          </a:solidFill>
          <a:ln/>
        </p:spPr>
      </p:sp>
      <p:sp>
        <p:nvSpPr>
          <p:cNvPr id="19" name="Shape 14"/>
          <p:cNvSpPr/>
          <p:nvPr/>
        </p:nvSpPr>
        <p:spPr>
          <a:xfrm>
            <a:off x="228600" y="3362249"/>
            <a:ext cx="28346" cy="1181405"/>
          </a:xfrm>
          <a:prstGeom prst="rect">
            <a:avLst/>
          </a:prstGeom>
          <a:solidFill>
            <a:srgbClr val="F97316"/>
          </a:solidFill>
          <a:ln/>
        </p:spPr>
      </p:sp>
      <p:sp>
        <p:nvSpPr>
          <p:cNvPr id="20" name="Text 15"/>
          <p:cNvSpPr txBox="1"/>
          <p:nvPr/>
        </p:nvSpPr>
        <p:spPr>
          <a:xfrm>
            <a:off x="409651" y="35341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商业价值方程式</a:t>
            </a:r>
            <a:endParaRPr lang="en-US" sz="1200" dirty="0"/>
          </a:p>
        </p:txBody>
      </p:sp>
      <p:sp>
        <p:nvSpPr>
          <p:cNvPr id="21" name="Shape 16"/>
          <p:cNvSpPr/>
          <p:nvPr/>
        </p:nvSpPr>
        <p:spPr>
          <a:xfrm>
            <a:off x="409651" y="3781044"/>
            <a:ext cx="5458054" cy="381305"/>
          </a:xfrm>
          <a:prstGeom prst="roundRect">
            <a:avLst>
              <a:gd name="adj" fmla="val 35971"/>
            </a:avLst>
          </a:prstGeom>
          <a:solidFill>
            <a:srgbClr val="FFFFFF"/>
          </a:solidFill>
          <a:ln/>
        </p:spPr>
      </p:sp>
      <p:sp>
        <p:nvSpPr>
          <p:cNvPr id="22" name="Text 17"/>
          <p:cNvSpPr txBox="1"/>
          <p:nvPr/>
        </p:nvSpPr>
        <p:spPr>
          <a:xfrm>
            <a:off x="1819656" y="3877056"/>
            <a:ext cx="2753258"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商业价值 = 产品内在价值 × 供给稀缺性</a:t>
            </a:r>
            <a:endParaRPr lang="en-US" sz="1200" dirty="0"/>
          </a:p>
        </p:txBody>
      </p:sp>
      <p:sp>
        <p:nvSpPr>
          <p:cNvPr id="23" name="Text 18"/>
          <p:cNvSpPr txBox="1"/>
          <p:nvPr/>
        </p:nvSpPr>
        <p:spPr>
          <a:xfrm>
            <a:off x="409651" y="4209898"/>
            <a:ext cx="50346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利用早期红利快速形成商业模式健康的赛道No.1，在供给大量涌入前锁定用户和市场</a:t>
            </a:r>
            <a:endParaRPr lang="en-US" sz="1000" dirty="0"/>
          </a:p>
        </p:txBody>
      </p:sp>
      <p:sp>
        <p:nvSpPr>
          <p:cNvPr id="24" name="Text 19"/>
          <p:cNvSpPr txBox="1"/>
          <p:nvPr/>
        </p:nvSpPr>
        <p:spPr>
          <a:xfrm>
            <a:off x="6172200" y="1285646"/>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速度致胜的惊人案例</a:t>
            </a:r>
            <a:endParaRPr lang="en-US" sz="1200" dirty="0"/>
          </a:p>
        </p:txBody>
      </p:sp>
      <p:sp>
        <p:nvSpPr>
          <p:cNvPr id="25" name="Shape 20"/>
          <p:cNvSpPr/>
          <p:nvPr/>
        </p:nvSpPr>
        <p:spPr>
          <a:xfrm>
            <a:off x="6172200" y="1571854"/>
            <a:ext cx="5790895" cy="1410005"/>
          </a:xfrm>
          <a:prstGeom prst="rect">
            <a:avLst/>
          </a:prstGeom>
          <a:solidFill>
            <a:srgbClr val="F9FAFB"/>
          </a:solidFill>
          <a:ln/>
        </p:spPr>
      </p:sp>
      <p:sp>
        <p:nvSpPr>
          <p:cNvPr id="26" name="Shape 21"/>
          <p:cNvSpPr/>
          <p:nvPr/>
        </p:nvSpPr>
        <p:spPr>
          <a:xfrm>
            <a:off x="6172200" y="1571854"/>
            <a:ext cx="28346" cy="1410005"/>
          </a:xfrm>
          <a:prstGeom prst="rect">
            <a:avLst/>
          </a:prstGeom>
          <a:solidFill>
            <a:srgbClr val="4C6FFF"/>
          </a:solidFill>
          <a:ln/>
        </p:spPr>
      </p:sp>
      <p:sp>
        <p:nvSpPr>
          <p:cNvPr id="27" name="Text 22"/>
          <p:cNvSpPr txBox="1"/>
          <p:nvPr/>
        </p:nvSpPr>
        <p:spPr>
          <a:xfrm>
            <a:off x="6314846" y="1705356"/>
            <a:ext cx="8485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Genspark</a:t>
            </a:r>
            <a:endParaRPr lang="en-US" sz="1200" dirty="0"/>
          </a:p>
        </p:txBody>
      </p:sp>
      <p:sp>
        <p:nvSpPr>
          <p:cNvPr id="28" name="Text 23"/>
          <p:cNvSpPr txBox="1"/>
          <p:nvPr/>
        </p:nvSpPr>
        <p:spPr>
          <a:xfrm>
            <a:off x="6314846" y="1923898"/>
            <a:ext cx="9866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AI Workspace</a:t>
            </a:r>
            <a:endParaRPr lang="en-US" sz="1000" dirty="0"/>
          </a:p>
        </p:txBody>
      </p:sp>
      <p:sp>
        <p:nvSpPr>
          <p:cNvPr id="29" name="Shape 24"/>
          <p:cNvSpPr/>
          <p:nvPr/>
        </p:nvSpPr>
        <p:spPr>
          <a:xfrm>
            <a:off x="10959998" y="1705356"/>
            <a:ext cx="895198" cy="381305"/>
          </a:xfrm>
          <a:prstGeom prst="roundRect">
            <a:avLst>
              <a:gd name="adj" fmla="val 35971"/>
            </a:avLst>
          </a:prstGeom>
          <a:solidFill>
            <a:srgbClr val="F3F4F6"/>
          </a:solidFill>
          <a:ln/>
        </p:spPr>
      </p:sp>
      <p:sp>
        <p:nvSpPr>
          <p:cNvPr id="30" name="Text 25"/>
          <p:cNvSpPr txBox="1"/>
          <p:nvPr/>
        </p:nvSpPr>
        <p:spPr>
          <a:xfrm>
            <a:off x="11074298" y="1819656"/>
            <a:ext cx="36758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仅用</a:t>
            </a:r>
            <a:endParaRPr lang="en-US" sz="1000" dirty="0"/>
          </a:p>
        </p:txBody>
      </p:sp>
      <p:sp>
        <p:nvSpPr>
          <p:cNvPr id="31" name="Text 26"/>
          <p:cNvSpPr txBox="1"/>
          <p:nvPr/>
        </p:nvSpPr>
        <p:spPr>
          <a:xfrm>
            <a:off x="11340389" y="1790395"/>
            <a:ext cx="5294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45天</a:t>
            </a:r>
            <a:endParaRPr lang="en-US" sz="1300" dirty="0"/>
          </a:p>
        </p:txBody>
      </p:sp>
      <p:sp>
        <p:nvSpPr>
          <p:cNvPr id="32" name="Shape 27"/>
          <p:cNvSpPr/>
          <p:nvPr/>
        </p:nvSpPr>
        <p:spPr>
          <a:xfrm>
            <a:off x="6314846" y="2295144"/>
            <a:ext cx="3696005" cy="190195"/>
          </a:xfrm>
          <a:prstGeom prst="roundRect">
            <a:avLst>
              <a:gd name="adj" fmla="val 480770"/>
            </a:avLst>
          </a:prstGeom>
          <a:solidFill>
            <a:srgbClr val="E5E7EB"/>
          </a:solidFill>
          <a:ln/>
        </p:spPr>
      </p:sp>
      <p:sp>
        <p:nvSpPr>
          <p:cNvPr id="33" name="Shape 28"/>
          <p:cNvSpPr/>
          <p:nvPr/>
        </p:nvSpPr>
        <p:spPr>
          <a:xfrm>
            <a:off x="6314846" y="2295144"/>
            <a:ext cx="3143707" cy="190195"/>
          </a:xfrm>
          <a:prstGeom prst="roundRect">
            <a:avLst>
              <a:gd name="adj" fmla="val 480770"/>
            </a:avLst>
          </a:prstGeom>
          <a:solidFill>
            <a:srgbClr val="3B82F6"/>
          </a:solidFill>
          <a:ln/>
        </p:spPr>
      </p:sp>
      <p:sp>
        <p:nvSpPr>
          <p:cNvPr id="34" name="Text 29"/>
          <p:cNvSpPr txBox="1"/>
          <p:nvPr/>
        </p:nvSpPr>
        <p:spPr>
          <a:xfrm>
            <a:off x="11152022" y="2200046"/>
            <a:ext cx="819302" cy="191110"/>
          </a:xfrm>
          <a:prstGeom prst="rect">
            <a:avLst/>
          </a:prstGeom>
          <a:noFill/>
          <a:ln/>
        </p:spPr>
        <p:txBody>
          <a:bodyPr wrap="square" lIns="0" tIns="0" rIns="0" bIns="0" rtlCol="0" anchor="ctr"/>
          <a:lstStyle/>
          <a:p>
            <a:pPr algn="r" indent="0" marL="0">
              <a:buNone/>
            </a:pPr>
            <a:r>
              <a:rPr lang="en-US" sz="1200" b="1" dirty="0">
                <a:solidFill>
                  <a:srgbClr val="333333"/>
                </a:solidFill>
                <a:latin typeface="Inter" pitchFamily="34" charset="0"/>
                <a:ea typeface="Inter" pitchFamily="34" charset="-122"/>
                <a:cs typeface="Inter" pitchFamily="34" charset="-120"/>
              </a:rPr>
              <a:t>36M USD</a:t>
            </a:r>
            <a:endParaRPr lang="en-US" sz="1200" dirty="0"/>
          </a:p>
        </p:txBody>
      </p:sp>
      <p:sp>
        <p:nvSpPr>
          <p:cNvPr id="35" name="Text 30"/>
          <p:cNvSpPr txBox="1"/>
          <p:nvPr/>
        </p:nvSpPr>
        <p:spPr>
          <a:xfrm>
            <a:off x="11318443" y="2419502"/>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年度ARR</a:t>
            </a:r>
            <a:endParaRPr lang="en-US" sz="1000" dirty="0"/>
          </a:p>
        </p:txBody>
      </p:sp>
      <p:pic>
        <p:nvPicPr>
          <p:cNvPr id="36" name="Image 3" descr="preencoded.png">    </p:cNvPr>
          <p:cNvPicPr>
            <a:picLocks noChangeAspect="1"/>
          </p:cNvPicPr>
          <p:nvPr/>
        </p:nvPicPr>
        <p:blipFill>
          <a:blip r:embed="rId4"/>
          <a:srcRect l="0" r="0" t="0" b="0"/>
          <a:stretch/>
        </p:blipFill>
        <p:spPr>
          <a:xfrm>
            <a:off x="6314846" y="2702966"/>
            <a:ext cx="133502" cy="133502"/>
          </a:xfrm>
          <a:prstGeom prst="rect">
            <a:avLst/>
          </a:prstGeom>
        </p:spPr>
      </p:pic>
      <p:sp>
        <p:nvSpPr>
          <p:cNvPr id="37" name="Shape 31"/>
          <p:cNvSpPr/>
          <p:nvPr/>
        </p:nvSpPr>
        <p:spPr>
          <a:xfrm>
            <a:off x="6172200" y="3095244"/>
            <a:ext cx="5790895" cy="1218895"/>
          </a:xfrm>
          <a:prstGeom prst="rect">
            <a:avLst/>
          </a:prstGeom>
          <a:solidFill>
            <a:srgbClr val="F9FAFB"/>
          </a:solidFill>
          <a:ln/>
        </p:spPr>
      </p:sp>
      <p:sp>
        <p:nvSpPr>
          <p:cNvPr id="38" name="Shape 32"/>
          <p:cNvSpPr/>
          <p:nvPr/>
        </p:nvSpPr>
        <p:spPr>
          <a:xfrm>
            <a:off x="6172200" y="3095244"/>
            <a:ext cx="28346" cy="1218895"/>
          </a:xfrm>
          <a:prstGeom prst="rect">
            <a:avLst/>
          </a:prstGeom>
          <a:solidFill>
            <a:srgbClr val="4C6FFF"/>
          </a:solidFill>
          <a:ln/>
        </p:spPr>
      </p:sp>
      <p:sp>
        <p:nvSpPr>
          <p:cNvPr id="39" name="Text 33"/>
          <p:cNvSpPr txBox="1"/>
          <p:nvPr/>
        </p:nvSpPr>
        <p:spPr>
          <a:xfrm>
            <a:off x="6314846" y="3228746"/>
            <a:ext cx="657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Mercor</a:t>
            </a:r>
            <a:endParaRPr lang="en-US" sz="1200" dirty="0"/>
          </a:p>
        </p:txBody>
      </p:sp>
      <p:sp>
        <p:nvSpPr>
          <p:cNvPr id="40" name="Text 34"/>
          <p:cNvSpPr txBox="1"/>
          <p:nvPr/>
        </p:nvSpPr>
        <p:spPr>
          <a:xfrm>
            <a:off x="6314846" y="3448202"/>
            <a:ext cx="10341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AI人才匹配平台</a:t>
            </a:r>
            <a:endParaRPr lang="en-US" sz="1000" dirty="0"/>
          </a:p>
        </p:txBody>
      </p:sp>
      <p:sp>
        <p:nvSpPr>
          <p:cNvPr id="41" name="Text 35"/>
          <p:cNvSpPr txBox="1"/>
          <p:nvPr/>
        </p:nvSpPr>
        <p:spPr>
          <a:xfrm>
            <a:off x="6486754" y="2686507"/>
            <a:ext cx="4396435"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率先推出通用智能提供，特别在workspace场景中提供了奇妙的智能结果</a:t>
            </a:r>
            <a:endParaRPr lang="en-US" sz="1000" dirty="0"/>
          </a:p>
        </p:txBody>
      </p:sp>
      <p:sp>
        <p:nvSpPr>
          <p:cNvPr id="42" name="Shape 36"/>
          <p:cNvSpPr/>
          <p:nvPr/>
        </p:nvSpPr>
        <p:spPr>
          <a:xfrm>
            <a:off x="10837469" y="3228746"/>
            <a:ext cx="1019556" cy="381305"/>
          </a:xfrm>
          <a:prstGeom prst="roundRect">
            <a:avLst>
              <a:gd name="adj" fmla="val 35971"/>
            </a:avLst>
          </a:prstGeom>
          <a:solidFill>
            <a:srgbClr val="F3F4F6"/>
          </a:solidFill>
          <a:ln/>
        </p:spPr>
      </p:sp>
      <p:sp>
        <p:nvSpPr>
          <p:cNvPr id="43" name="Text 37"/>
          <p:cNvSpPr txBox="1"/>
          <p:nvPr/>
        </p:nvSpPr>
        <p:spPr>
          <a:xfrm>
            <a:off x="10951769" y="3343046"/>
            <a:ext cx="36758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仅用</a:t>
            </a:r>
            <a:endParaRPr lang="en-US" sz="1000" dirty="0"/>
          </a:p>
        </p:txBody>
      </p:sp>
      <p:sp>
        <p:nvSpPr>
          <p:cNvPr id="44" name="Text 38"/>
          <p:cNvSpPr txBox="1"/>
          <p:nvPr/>
        </p:nvSpPr>
        <p:spPr>
          <a:xfrm>
            <a:off x="11217859" y="3314700"/>
            <a:ext cx="652882"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17个月</a:t>
            </a:r>
            <a:endParaRPr lang="en-US" sz="1300" dirty="0"/>
          </a:p>
        </p:txBody>
      </p:sp>
      <p:sp>
        <p:nvSpPr>
          <p:cNvPr id="45" name="Text 39"/>
          <p:cNvSpPr txBox="1"/>
          <p:nvPr/>
        </p:nvSpPr>
        <p:spPr>
          <a:xfrm>
            <a:off x="6314846" y="3733495"/>
            <a:ext cx="3099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2M</a:t>
            </a:r>
            <a:endParaRPr lang="en-US" sz="1000" dirty="0"/>
          </a:p>
        </p:txBody>
      </p:sp>
      <p:sp>
        <p:nvSpPr>
          <p:cNvPr id="46" name="Shape 40"/>
          <p:cNvSpPr/>
          <p:nvPr/>
        </p:nvSpPr>
        <p:spPr>
          <a:xfrm>
            <a:off x="6561734" y="3810305"/>
            <a:ext cx="2704795" cy="19202"/>
          </a:xfrm>
          <a:prstGeom prst="rect">
            <a:avLst/>
          </a:prstGeom>
          <a:solidFill>
            <a:srgbClr val="D1D5DB"/>
          </a:solidFill>
          <a:ln/>
        </p:spPr>
      </p:sp>
      <p:pic>
        <p:nvPicPr>
          <p:cNvPr id="47" name="Image 4" descr="preencoded.png">    </p:cNvPr>
          <p:cNvPicPr>
            <a:picLocks noChangeAspect="1"/>
          </p:cNvPicPr>
          <p:nvPr/>
        </p:nvPicPr>
        <p:blipFill>
          <a:blip r:embed="rId5"/>
          <a:srcRect l="0" r="0" t="-1100" b="-1100"/>
          <a:stretch/>
        </p:blipFill>
        <p:spPr>
          <a:xfrm>
            <a:off x="9152230" y="3760013"/>
            <a:ext cx="114300" cy="133502"/>
          </a:xfrm>
          <a:prstGeom prst="rect">
            <a:avLst/>
          </a:prstGeom>
        </p:spPr>
      </p:pic>
      <p:sp>
        <p:nvSpPr>
          <p:cNvPr id="48" name="Text 41"/>
          <p:cNvSpPr txBox="1"/>
          <p:nvPr/>
        </p:nvSpPr>
        <p:spPr>
          <a:xfrm>
            <a:off x="9304020" y="3733495"/>
            <a:ext cx="8055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500M USD</a:t>
            </a:r>
            <a:endParaRPr lang="en-US" sz="1000" dirty="0"/>
          </a:p>
        </p:txBody>
      </p:sp>
      <p:pic>
        <p:nvPicPr>
          <p:cNvPr id="49" name="Image 5" descr="preencoded.png">    </p:cNvPr>
          <p:cNvPicPr>
            <a:picLocks noChangeAspect="1"/>
          </p:cNvPicPr>
          <p:nvPr/>
        </p:nvPicPr>
        <p:blipFill>
          <a:blip r:embed="rId6"/>
          <a:srcRect l="-2512" r="-2512" t="0" b="0"/>
          <a:stretch/>
        </p:blipFill>
        <p:spPr>
          <a:xfrm>
            <a:off x="11048695" y="3760013"/>
            <a:ext cx="105156" cy="133502"/>
          </a:xfrm>
          <a:prstGeom prst="rect">
            <a:avLst/>
          </a:prstGeom>
        </p:spPr>
      </p:pic>
      <p:sp>
        <p:nvSpPr>
          <p:cNvPr id="50" name="Text 42"/>
          <p:cNvSpPr txBox="1"/>
          <p:nvPr/>
        </p:nvSpPr>
        <p:spPr>
          <a:xfrm>
            <a:off x="11192256" y="3743554"/>
            <a:ext cx="758038" cy="162763"/>
          </a:xfrm>
          <a:prstGeom prst="rect">
            <a:avLst/>
          </a:prstGeom>
          <a:noFill/>
          <a:ln/>
        </p:spPr>
        <p:txBody>
          <a:bodyPr wrap="square" lIns="0" tIns="0" rIns="0" bIns="0" rtlCol="0" anchor="ctr"/>
          <a:lstStyle/>
          <a:p>
            <a:pPr algn="r" indent="0" marL="0">
              <a:buNone/>
            </a:pPr>
            <a:r>
              <a:rPr lang="en-US" sz="1000" b="1" dirty="0">
                <a:solidFill>
                  <a:srgbClr val="10B981"/>
                </a:solidFill>
                <a:latin typeface="Inter" pitchFamily="34" charset="0"/>
                <a:ea typeface="Inter" pitchFamily="34" charset="-122"/>
                <a:cs typeface="Inter" pitchFamily="34" charset="-120"/>
              </a:rPr>
              <a:t>250倍增长</a:t>
            </a:r>
            <a:endParaRPr lang="en-US" sz="1000" dirty="0"/>
          </a:p>
        </p:txBody>
      </p:sp>
      <p:pic>
        <p:nvPicPr>
          <p:cNvPr id="51" name="Image 6" descr="preencoded.png">    </p:cNvPr>
          <p:cNvPicPr>
            <a:picLocks noChangeAspect="1"/>
          </p:cNvPicPr>
          <p:nvPr/>
        </p:nvPicPr>
        <p:blipFill>
          <a:blip r:embed="rId7"/>
          <a:srcRect l="0" r="0" t="0" b="0"/>
          <a:stretch/>
        </p:blipFill>
        <p:spPr>
          <a:xfrm>
            <a:off x="6314846" y="4036162"/>
            <a:ext cx="133502" cy="133502"/>
          </a:xfrm>
          <a:prstGeom prst="rect">
            <a:avLst/>
          </a:prstGeom>
        </p:spPr>
      </p:pic>
      <p:sp>
        <p:nvSpPr>
          <p:cNvPr id="52" name="Text 43"/>
          <p:cNvSpPr txBox="1"/>
          <p:nvPr/>
        </p:nvSpPr>
        <p:spPr>
          <a:xfrm>
            <a:off x="6486754" y="4019702"/>
            <a:ext cx="39675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快速调整AI模型占领人才市场，建立跟随者难以逾越的数据护城河</a:t>
            </a:r>
            <a:endParaRPr lang="en-US" sz="1000" dirty="0"/>
          </a:p>
        </p:txBody>
      </p:sp>
      <p:sp>
        <p:nvSpPr>
          <p:cNvPr id="53" name="Shape 44"/>
          <p:cNvSpPr/>
          <p:nvPr/>
        </p:nvSpPr>
        <p:spPr>
          <a:xfrm>
            <a:off x="228600" y="4772254"/>
            <a:ext cx="11734495" cy="761695"/>
          </a:xfrm>
          <a:prstGeom prst="roundRect">
            <a:avLst>
              <a:gd name="adj" fmla="val 12005"/>
            </a:avLst>
          </a:prstGeom>
          <a:solidFill>
            <a:srgbClr val="EFF6FF"/>
          </a:solidFill>
          <a:ln/>
        </p:spPr>
      </p:sp>
      <p:sp>
        <p:nvSpPr>
          <p:cNvPr id="54" name="Shape 45"/>
          <p:cNvSpPr/>
          <p:nvPr/>
        </p:nvSpPr>
        <p:spPr>
          <a:xfrm>
            <a:off x="381305" y="4981651"/>
            <a:ext cx="342900" cy="342900"/>
          </a:xfrm>
          <a:prstGeom prst="ellipse">
            <a:avLst/>
          </a:prstGeom>
          <a:solidFill>
            <a:srgbClr val="EBF0FF"/>
          </a:solidFill>
          <a:ln/>
        </p:spPr>
      </p:sp>
      <p:pic>
        <p:nvPicPr>
          <p:cNvPr id="55" name="Image 7" descr="preencoded.png">    </p:cNvPr>
          <p:cNvPicPr>
            <a:picLocks noChangeAspect="1"/>
          </p:cNvPicPr>
          <p:nvPr/>
        </p:nvPicPr>
        <p:blipFill>
          <a:blip r:embed="rId8"/>
          <a:srcRect l="-1064" r="-1064" t="0" b="0"/>
          <a:stretch/>
        </p:blipFill>
        <p:spPr>
          <a:xfrm>
            <a:off x="442570" y="5067605"/>
            <a:ext cx="219456" cy="171907"/>
          </a:xfrm>
          <a:prstGeom prst="rect">
            <a:avLst/>
          </a:prstGeom>
        </p:spPr>
      </p:pic>
      <p:sp>
        <p:nvSpPr>
          <p:cNvPr id="56" name="Text 46"/>
          <p:cNvSpPr txBox="1"/>
          <p:nvPr/>
        </p:nvSpPr>
        <p:spPr>
          <a:xfrm>
            <a:off x="838505" y="4943246"/>
            <a:ext cx="342900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Agentic时代，速度优势比以往任何时候都更关键</a:t>
            </a:r>
            <a:endParaRPr lang="en-US" sz="1200" dirty="0"/>
          </a:p>
        </p:txBody>
      </p:sp>
      <p:sp>
        <p:nvSpPr>
          <p:cNvPr id="57" name="Text 47"/>
          <p:cNvSpPr txBox="1"/>
          <p:nvPr/>
        </p:nvSpPr>
        <p:spPr>
          <a:xfrm>
            <a:off x="838505" y="5201107"/>
            <a:ext cx="10234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由于AI能力的指数级提升，市场先发优势窗口期比以往任何技术革命都更短、更关键。先行者可以快速建立数据、用户和产品体验的良性循环，形成后来者难以跨越的鸿沟。</a:t>
            </a:r>
            <a:endParaRPr lang="en-US" sz="1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04495"/>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全球市场战略</a:t>
            </a:r>
            <a:endParaRPr lang="en-US" sz="1000" dirty="0"/>
          </a:p>
        </p:txBody>
      </p:sp>
      <p:sp>
        <p:nvSpPr>
          <p:cNvPr id="5" name="Text 2"/>
          <p:cNvSpPr txBox="1"/>
          <p:nvPr/>
        </p:nvSpPr>
        <p:spPr>
          <a:xfrm>
            <a:off x="228600" y="514807"/>
            <a:ext cx="26865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华人团队出海的比较优势</a:t>
            </a:r>
            <a:endParaRPr lang="en-US" sz="1800" dirty="0"/>
          </a:p>
        </p:txBody>
      </p:sp>
      <p:sp>
        <p:nvSpPr>
          <p:cNvPr id="6" name="Text 3"/>
          <p:cNvSpPr txBox="1"/>
          <p:nvPr/>
        </p:nvSpPr>
        <p:spPr>
          <a:xfrm>
            <a:off x="228600" y="857707"/>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基于技术实力与经验沉淀的全球竞争力分析</a:t>
            </a:r>
            <a:endParaRPr lang="en-US" sz="1000" dirty="0"/>
          </a:p>
        </p:txBody>
      </p:sp>
      <p:sp>
        <p:nvSpPr>
          <p:cNvPr id="7" name="Text 4"/>
          <p:cNvSpPr txBox="1"/>
          <p:nvPr/>
        </p:nvSpPr>
        <p:spPr>
          <a:xfrm>
            <a:off x="10791749" y="586130"/>
            <a:ext cx="1267358" cy="143561"/>
          </a:xfrm>
          <a:prstGeom prst="rect">
            <a:avLst/>
          </a:prstGeom>
          <a:noFill/>
          <a:ln/>
        </p:spPr>
        <p:txBody>
          <a:bodyPr wrap="square" lIns="0" tIns="0" rIns="0" bIns="0" rtlCol="0" anchor="ctr"/>
          <a:lstStyle/>
          <a:p>
            <a:pPr algn="r" indent="0" marL="0">
              <a:buNone/>
            </a:pPr>
            <a:r>
              <a:rPr lang="en-US" sz="900" b="1" dirty="0">
                <a:solidFill>
                  <a:srgbClr val="374151"/>
                </a:solidFill>
                <a:latin typeface="Inter" pitchFamily="34" charset="0"/>
                <a:ea typeface="Inter" pitchFamily="34" charset="-122"/>
                <a:cs typeface="Inter" pitchFamily="34" charset="-120"/>
              </a:rPr>
              <a:t>第四部分 竞争格局洞察</a:t>
            </a:r>
            <a:endParaRPr lang="en-US" sz="900" dirty="0"/>
          </a:p>
        </p:txBody>
      </p:sp>
      <p:sp>
        <p:nvSpPr>
          <p:cNvPr id="8" name="Shape 5"/>
          <p:cNvSpPr/>
          <p:nvPr/>
        </p:nvSpPr>
        <p:spPr>
          <a:xfrm>
            <a:off x="228600" y="1152144"/>
            <a:ext cx="11734495" cy="333756"/>
          </a:xfrm>
          <a:prstGeom prst="roundRect">
            <a:avLst>
              <a:gd name="adj" fmla="val 46967"/>
            </a:avLst>
          </a:prstGeom>
          <a:solidFill>
            <a:srgbClr val="F0F9FF"/>
          </a:solidFill>
          <a:ln/>
        </p:spPr>
      </p:sp>
      <p:sp>
        <p:nvSpPr>
          <p:cNvPr id="9" name="Text 6"/>
          <p:cNvSpPr txBox="1"/>
          <p:nvPr/>
        </p:nvSpPr>
        <p:spPr>
          <a:xfrm>
            <a:off x="304495" y="1240841"/>
            <a:ext cx="800100" cy="143561"/>
          </a:xfrm>
          <a:prstGeom prst="rect">
            <a:avLst/>
          </a:prstGeom>
          <a:noFill/>
          <a:ln/>
        </p:spPr>
        <p:txBody>
          <a:bodyPr wrap="square" lIns="0" tIns="0" rIns="0" bIns="0" rtlCol="0" anchor="ctr"/>
          <a:lstStyle/>
          <a:p>
            <a:pPr algn="l" indent="0" marL="0">
              <a:buNone/>
            </a:pPr>
            <a:r>
              <a:rPr lang="en-US" sz="900" b="1" dirty="0">
                <a:solidFill>
                  <a:srgbClr val="1E40AF"/>
                </a:solidFill>
                <a:latin typeface="Inter" pitchFamily="34" charset="0"/>
                <a:ea typeface="Inter" pitchFamily="34" charset="-122"/>
                <a:cs typeface="Inter" pitchFamily="34" charset="-120"/>
              </a:rPr>
              <a:t>a16z数据洞察</a:t>
            </a:r>
            <a:endParaRPr lang="en-US" sz="900" dirty="0"/>
          </a:p>
        </p:txBody>
      </p:sp>
      <p:sp>
        <p:nvSpPr>
          <p:cNvPr id="10" name="Text 7"/>
          <p:cNvSpPr txBox="1"/>
          <p:nvPr/>
        </p:nvSpPr>
        <p:spPr>
          <a:xfrm>
            <a:off x="1013155" y="1240841"/>
            <a:ext cx="3429000"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：第五版Top 100 Gen AI应用排名显示，中国开发的应用表现突出</a:t>
            </a:r>
            <a:endParaRPr lang="en-US" sz="900" dirty="0"/>
          </a:p>
        </p:txBody>
      </p:sp>
      <p:sp>
        <p:nvSpPr>
          <p:cNvPr id="11" name="Shape 8"/>
          <p:cNvSpPr/>
          <p:nvPr/>
        </p:nvSpPr>
        <p:spPr>
          <a:xfrm>
            <a:off x="9293962" y="1228954"/>
            <a:ext cx="1362456" cy="181051"/>
          </a:xfrm>
          <a:prstGeom prst="roundRect">
            <a:avLst>
              <a:gd name="adj" fmla="val 505051"/>
            </a:avLst>
          </a:prstGeom>
          <a:solidFill>
            <a:srgbClr val="DBEAFE"/>
          </a:solidFill>
          <a:ln/>
        </p:spPr>
      </p:sp>
      <p:sp>
        <p:nvSpPr>
          <p:cNvPr id="12" name="Text 9"/>
          <p:cNvSpPr txBox="1"/>
          <p:nvPr/>
        </p:nvSpPr>
        <p:spPr>
          <a:xfrm>
            <a:off x="9350654" y="1248156"/>
            <a:ext cx="1326794" cy="133502"/>
          </a:xfrm>
          <a:prstGeom prst="rect">
            <a:avLst/>
          </a:prstGeom>
          <a:noFill/>
          <a:ln/>
        </p:spPr>
        <p:txBody>
          <a:bodyPr wrap="square" lIns="0" tIns="0" rIns="0" bIns="0" rtlCol="0" anchor="ctr"/>
          <a:lstStyle/>
          <a:p>
            <a:pPr algn="l" indent="0" marL="0">
              <a:buNone/>
            </a:pPr>
            <a:r>
              <a:rPr lang="en-US" sz="800" dirty="0">
                <a:solidFill>
                  <a:srgbClr val="1E40AF"/>
                </a:solidFill>
                <a:latin typeface="Inter" pitchFamily="34" charset="0"/>
                <a:ea typeface="Inter" pitchFamily="34" charset="-122"/>
                <a:cs typeface="Inter" pitchFamily="34" charset="-120"/>
              </a:rPr>
              <a:t>22/50移动端应用来自中国</a:t>
            </a:r>
            <a:endParaRPr lang="en-US" sz="800" dirty="0"/>
          </a:p>
        </p:txBody>
      </p:sp>
      <p:sp>
        <p:nvSpPr>
          <p:cNvPr id="13" name="Shape 10"/>
          <p:cNvSpPr/>
          <p:nvPr/>
        </p:nvSpPr>
        <p:spPr>
          <a:xfrm>
            <a:off x="10725912" y="1228954"/>
            <a:ext cx="1162202" cy="181051"/>
          </a:xfrm>
          <a:prstGeom prst="roundRect">
            <a:avLst>
              <a:gd name="adj" fmla="val 505051"/>
            </a:avLst>
          </a:prstGeom>
          <a:solidFill>
            <a:srgbClr val="D1FAE5"/>
          </a:solidFill>
          <a:ln/>
        </p:spPr>
      </p:sp>
      <p:sp>
        <p:nvSpPr>
          <p:cNvPr id="14" name="Text 11"/>
          <p:cNvSpPr txBox="1"/>
          <p:nvPr/>
        </p:nvSpPr>
        <p:spPr>
          <a:xfrm>
            <a:off x="10783519" y="1248156"/>
            <a:ext cx="11265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7个Web应用位列前20</a:t>
            </a:r>
            <a:endParaRPr lang="en-US" sz="800" dirty="0"/>
          </a:p>
        </p:txBody>
      </p:sp>
      <p:sp>
        <p:nvSpPr>
          <p:cNvPr id="15" name="Text 12"/>
          <p:cNvSpPr txBox="1"/>
          <p:nvPr/>
        </p:nvSpPr>
        <p:spPr>
          <a:xfrm>
            <a:off x="228600" y="1623974"/>
            <a:ext cx="18434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华人团队四大核心优势</a:t>
            </a:r>
            <a:endParaRPr lang="en-US" sz="1300" dirty="0"/>
          </a:p>
        </p:txBody>
      </p:sp>
      <p:sp>
        <p:nvSpPr>
          <p:cNvPr id="16" name="Text 13"/>
          <p:cNvSpPr txBox="1"/>
          <p:nvPr/>
        </p:nvSpPr>
        <p:spPr>
          <a:xfrm>
            <a:off x="228600" y="3053182"/>
            <a:ext cx="18434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最适合的比较优势场景</a:t>
            </a:r>
            <a:endParaRPr lang="en-US" sz="1300" dirty="0"/>
          </a:p>
        </p:txBody>
      </p:sp>
      <p:sp>
        <p:nvSpPr>
          <p:cNvPr id="17" name="Shape 14"/>
          <p:cNvSpPr/>
          <p:nvPr/>
        </p:nvSpPr>
        <p:spPr>
          <a:xfrm>
            <a:off x="228600" y="1938528"/>
            <a:ext cx="2876702" cy="972007"/>
          </a:xfrm>
          <a:prstGeom prst="roundRect">
            <a:avLst>
              <a:gd name="adj" fmla="val 5534"/>
            </a:avLst>
          </a:prstGeom>
          <a:solidFill>
            <a:srgbClr val="F9FAFB"/>
          </a:solidFill>
          <a:ln w="12700">
            <a:solidFill>
              <a:srgbClr val="E5E7EB"/>
            </a:solidFill>
            <a:prstDash val="solid"/>
          </a:ln>
        </p:spPr>
      </p:sp>
      <p:sp>
        <p:nvSpPr>
          <p:cNvPr id="18" name="Shape 15"/>
          <p:cNvSpPr/>
          <p:nvPr/>
        </p:nvSpPr>
        <p:spPr>
          <a:xfrm>
            <a:off x="314554" y="2024482"/>
            <a:ext cx="304495" cy="304495"/>
          </a:xfrm>
          <a:prstGeom prst="ellipse">
            <a:avLst/>
          </a:prstGeom>
          <a:solidFill>
            <a:srgbClr val="EBF0FF"/>
          </a:solidFill>
          <a:ln/>
        </p:spPr>
      </p:sp>
      <p:pic>
        <p:nvPicPr>
          <p:cNvPr id="19" name="Image 1" descr="preencoded.png">    </p:cNvPr>
          <p:cNvPicPr>
            <a:picLocks noChangeAspect="1"/>
          </p:cNvPicPr>
          <p:nvPr/>
        </p:nvPicPr>
        <p:blipFill>
          <a:blip r:embed="rId2"/>
          <a:srcRect l="0" r="0" t="-180" b="-180"/>
          <a:stretch/>
        </p:blipFill>
        <p:spPr>
          <a:xfrm>
            <a:off x="371246" y="2100377"/>
            <a:ext cx="190195" cy="152705"/>
          </a:xfrm>
          <a:prstGeom prst="rect">
            <a:avLst/>
          </a:prstGeom>
        </p:spPr>
      </p:pic>
      <p:sp>
        <p:nvSpPr>
          <p:cNvPr id="20" name="Shape 16"/>
          <p:cNvSpPr/>
          <p:nvPr/>
        </p:nvSpPr>
        <p:spPr>
          <a:xfrm>
            <a:off x="3181198" y="1938528"/>
            <a:ext cx="2876702" cy="972007"/>
          </a:xfrm>
          <a:prstGeom prst="roundRect">
            <a:avLst>
              <a:gd name="adj" fmla="val 5534"/>
            </a:avLst>
          </a:prstGeom>
          <a:solidFill>
            <a:srgbClr val="F9FAFB"/>
          </a:solidFill>
          <a:ln w="12700">
            <a:solidFill>
              <a:srgbClr val="E5E7EB"/>
            </a:solidFill>
            <a:prstDash val="solid"/>
          </a:ln>
        </p:spPr>
      </p:sp>
      <p:sp>
        <p:nvSpPr>
          <p:cNvPr id="21" name="Shape 17"/>
          <p:cNvSpPr/>
          <p:nvPr/>
        </p:nvSpPr>
        <p:spPr>
          <a:xfrm>
            <a:off x="6133795" y="1938528"/>
            <a:ext cx="2876702" cy="972007"/>
          </a:xfrm>
          <a:prstGeom prst="roundRect">
            <a:avLst>
              <a:gd name="adj" fmla="val 5534"/>
            </a:avLst>
          </a:prstGeom>
          <a:solidFill>
            <a:srgbClr val="F9FAFB"/>
          </a:solidFill>
          <a:ln w="12700">
            <a:solidFill>
              <a:srgbClr val="E5E7EB"/>
            </a:solidFill>
            <a:prstDash val="solid"/>
          </a:ln>
        </p:spPr>
      </p:sp>
      <p:sp>
        <p:nvSpPr>
          <p:cNvPr id="22" name="Shape 18"/>
          <p:cNvSpPr/>
          <p:nvPr/>
        </p:nvSpPr>
        <p:spPr>
          <a:xfrm>
            <a:off x="3267151" y="2024482"/>
            <a:ext cx="304495" cy="304495"/>
          </a:xfrm>
          <a:prstGeom prst="ellipse">
            <a:avLst/>
          </a:prstGeom>
          <a:solidFill>
            <a:srgbClr val="EBF0FF"/>
          </a:solidFill>
          <a:ln/>
        </p:spPr>
      </p:sp>
      <p:sp>
        <p:nvSpPr>
          <p:cNvPr id="23" name="Shape 19"/>
          <p:cNvSpPr/>
          <p:nvPr/>
        </p:nvSpPr>
        <p:spPr>
          <a:xfrm>
            <a:off x="6219749" y="2024482"/>
            <a:ext cx="304495" cy="304495"/>
          </a:xfrm>
          <a:prstGeom prst="ellipse">
            <a:avLst/>
          </a:prstGeom>
          <a:solidFill>
            <a:srgbClr val="EBF0FF"/>
          </a:solidFill>
          <a:ln/>
        </p:spPr>
      </p:sp>
      <p:sp>
        <p:nvSpPr>
          <p:cNvPr id="24" name="Text 20"/>
          <p:cNvSpPr txBox="1"/>
          <p:nvPr/>
        </p:nvSpPr>
        <p:spPr>
          <a:xfrm>
            <a:off x="694944" y="2090318"/>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世界级工程能力</a:t>
            </a:r>
            <a:endParaRPr lang="en-US" sz="1000" dirty="0"/>
          </a:p>
        </p:txBody>
      </p:sp>
      <p:sp>
        <p:nvSpPr>
          <p:cNvPr id="25" name="Text 21"/>
          <p:cNvSpPr txBox="1"/>
          <p:nvPr/>
        </p:nvSpPr>
        <p:spPr>
          <a:xfrm>
            <a:off x="3648456" y="2090318"/>
            <a:ext cx="1043330"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全球领先AI生态</a:t>
            </a:r>
            <a:endParaRPr lang="en-US" sz="1000" dirty="0"/>
          </a:p>
        </p:txBody>
      </p:sp>
      <p:sp>
        <p:nvSpPr>
          <p:cNvPr id="26" name="Text 22"/>
          <p:cNvSpPr txBox="1"/>
          <p:nvPr/>
        </p:nvSpPr>
        <p:spPr>
          <a:xfrm>
            <a:off x="6601054" y="2090318"/>
            <a:ext cx="872338"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C端经验沉淀</a:t>
            </a:r>
            <a:endParaRPr lang="en-US" sz="1000" dirty="0"/>
          </a:p>
        </p:txBody>
      </p:sp>
      <p:sp>
        <p:nvSpPr>
          <p:cNvPr id="27" name="Text 23"/>
          <p:cNvSpPr txBox="1"/>
          <p:nvPr/>
        </p:nvSpPr>
        <p:spPr>
          <a:xfrm>
            <a:off x="9553651" y="2090318"/>
            <a:ext cx="116768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供应链资源和生态</a:t>
            </a:r>
            <a:endParaRPr lang="en-US" sz="1000" dirty="0"/>
          </a:p>
        </p:txBody>
      </p:sp>
      <p:sp>
        <p:nvSpPr>
          <p:cNvPr id="28" name="Text 24"/>
          <p:cNvSpPr txBox="1"/>
          <p:nvPr/>
        </p:nvSpPr>
        <p:spPr>
          <a:xfrm>
            <a:off x="390449" y="2367382"/>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算法优化与快速实现能力</a:t>
            </a:r>
            <a:endParaRPr lang="en-US" sz="900" dirty="0"/>
          </a:p>
        </p:txBody>
      </p:sp>
      <p:sp>
        <p:nvSpPr>
          <p:cNvPr id="29" name="Text 25"/>
          <p:cNvSpPr txBox="1"/>
          <p:nvPr/>
        </p:nvSpPr>
        <p:spPr>
          <a:xfrm>
            <a:off x="390449" y="2519172"/>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高效研发流程与迭代速度</a:t>
            </a:r>
            <a:endParaRPr lang="en-US" sz="900" dirty="0"/>
          </a:p>
        </p:txBody>
      </p:sp>
      <p:sp>
        <p:nvSpPr>
          <p:cNvPr id="30" name="Text 26"/>
          <p:cNvSpPr txBox="1"/>
          <p:nvPr/>
        </p:nvSpPr>
        <p:spPr>
          <a:xfrm>
            <a:off x="390449" y="2671877"/>
            <a:ext cx="13341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快速解决复杂技术挑战</a:t>
            </a:r>
            <a:endParaRPr lang="en-US" sz="900" dirty="0"/>
          </a:p>
        </p:txBody>
      </p:sp>
      <p:pic>
        <p:nvPicPr>
          <p:cNvPr id="31" name="Image 2" descr="preencoded.png">    </p:cNvPr>
          <p:cNvPicPr>
            <a:picLocks noChangeAspect="1"/>
          </p:cNvPicPr>
          <p:nvPr/>
        </p:nvPicPr>
        <p:blipFill>
          <a:blip r:embed="rId3"/>
          <a:srcRect l="0" r="0" t="0" b="0"/>
          <a:stretch/>
        </p:blipFill>
        <p:spPr>
          <a:xfrm>
            <a:off x="3343046" y="2100377"/>
            <a:ext cx="152705" cy="152705"/>
          </a:xfrm>
          <a:prstGeom prst="rect">
            <a:avLst/>
          </a:prstGeom>
        </p:spPr>
      </p:pic>
      <p:sp>
        <p:nvSpPr>
          <p:cNvPr id="32" name="Text 27"/>
          <p:cNvSpPr txBox="1"/>
          <p:nvPr/>
        </p:nvSpPr>
        <p:spPr>
          <a:xfrm>
            <a:off x="3343046" y="2367382"/>
            <a:ext cx="15526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庞大AI人才基础与研究积累</a:t>
            </a:r>
            <a:endParaRPr lang="en-US" sz="900" dirty="0"/>
          </a:p>
        </p:txBody>
      </p:sp>
      <p:sp>
        <p:nvSpPr>
          <p:cNvPr id="33" name="Text 28"/>
          <p:cNvSpPr txBox="1"/>
          <p:nvPr/>
        </p:nvSpPr>
        <p:spPr>
          <a:xfrm>
            <a:off x="3343046" y="2519172"/>
            <a:ext cx="12198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领先的视觉生成模型</a:t>
            </a:r>
            <a:endParaRPr lang="en-US" sz="900" dirty="0"/>
          </a:p>
        </p:txBody>
      </p:sp>
      <p:sp>
        <p:nvSpPr>
          <p:cNvPr id="34" name="Text 29"/>
          <p:cNvSpPr txBox="1"/>
          <p:nvPr/>
        </p:nvSpPr>
        <p:spPr>
          <a:xfrm>
            <a:off x="3343046" y="2671877"/>
            <a:ext cx="16669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成熟的AI训练与应用基础设施</a:t>
            </a:r>
            <a:endParaRPr lang="en-US" sz="900" dirty="0"/>
          </a:p>
        </p:txBody>
      </p:sp>
      <p:pic>
        <p:nvPicPr>
          <p:cNvPr id="35" name="Image 3" descr="preencoded.png">    </p:cNvPr>
          <p:cNvPicPr>
            <a:picLocks noChangeAspect="1"/>
          </p:cNvPicPr>
          <p:nvPr/>
        </p:nvPicPr>
        <p:blipFill>
          <a:blip r:embed="rId4"/>
          <a:srcRect l="0" r="0" t="-100" b="-100"/>
          <a:stretch/>
        </p:blipFill>
        <p:spPr>
          <a:xfrm>
            <a:off x="6314846" y="2100377"/>
            <a:ext cx="114300" cy="152705"/>
          </a:xfrm>
          <a:prstGeom prst="rect">
            <a:avLst/>
          </a:prstGeom>
        </p:spPr>
      </p:pic>
      <p:sp>
        <p:nvSpPr>
          <p:cNvPr id="36" name="Shape 30"/>
          <p:cNvSpPr/>
          <p:nvPr/>
        </p:nvSpPr>
        <p:spPr>
          <a:xfrm>
            <a:off x="9087307" y="1938528"/>
            <a:ext cx="2876702" cy="972007"/>
          </a:xfrm>
          <a:prstGeom prst="roundRect">
            <a:avLst>
              <a:gd name="adj" fmla="val 5534"/>
            </a:avLst>
          </a:prstGeom>
          <a:solidFill>
            <a:srgbClr val="F9FAFB"/>
          </a:solidFill>
          <a:ln w="12700">
            <a:solidFill>
              <a:srgbClr val="E5E7EB"/>
            </a:solidFill>
            <a:prstDash val="solid"/>
          </a:ln>
        </p:spPr>
      </p:sp>
      <p:sp>
        <p:nvSpPr>
          <p:cNvPr id="37" name="Shape 31"/>
          <p:cNvSpPr/>
          <p:nvPr/>
        </p:nvSpPr>
        <p:spPr>
          <a:xfrm>
            <a:off x="9172346" y="2024482"/>
            <a:ext cx="304495" cy="304495"/>
          </a:xfrm>
          <a:prstGeom prst="ellipse">
            <a:avLst/>
          </a:prstGeom>
          <a:solidFill>
            <a:srgbClr val="EBF0FF"/>
          </a:solidFill>
          <a:ln/>
        </p:spPr>
      </p:sp>
      <p:sp>
        <p:nvSpPr>
          <p:cNvPr id="38" name="Text 32"/>
          <p:cNvSpPr txBox="1"/>
          <p:nvPr/>
        </p:nvSpPr>
        <p:spPr>
          <a:xfrm>
            <a:off x="6295644" y="2367382"/>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消费互联网产品迭代经验</a:t>
            </a:r>
            <a:endParaRPr lang="en-US" sz="900" dirty="0"/>
          </a:p>
        </p:txBody>
      </p:sp>
      <p:sp>
        <p:nvSpPr>
          <p:cNvPr id="39" name="Text 33"/>
          <p:cNvSpPr txBox="1"/>
          <p:nvPr/>
        </p:nvSpPr>
        <p:spPr>
          <a:xfrm>
            <a:off x="6295644" y="2519172"/>
            <a:ext cx="16770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极致用户体验与快速增长策略</a:t>
            </a:r>
            <a:endParaRPr lang="en-US" sz="900" dirty="0"/>
          </a:p>
        </p:txBody>
      </p:sp>
      <p:sp>
        <p:nvSpPr>
          <p:cNvPr id="40" name="Text 34"/>
          <p:cNvSpPr txBox="1"/>
          <p:nvPr/>
        </p:nvSpPr>
        <p:spPr>
          <a:xfrm>
            <a:off x="6295644" y="2671877"/>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内容生态构建与运营能力</a:t>
            </a:r>
            <a:endParaRPr lang="en-US" sz="900" dirty="0"/>
          </a:p>
        </p:txBody>
      </p:sp>
      <p:pic>
        <p:nvPicPr>
          <p:cNvPr id="41" name="Image 4" descr="preencoded.png">    </p:cNvPr>
          <p:cNvPicPr>
            <a:picLocks noChangeAspect="1"/>
          </p:cNvPicPr>
          <p:nvPr/>
        </p:nvPicPr>
        <p:blipFill>
          <a:blip r:embed="rId5"/>
          <a:srcRect l="-33" r="-33" t="0" b="0"/>
          <a:stretch/>
        </p:blipFill>
        <p:spPr>
          <a:xfrm>
            <a:off x="9239098" y="2100377"/>
            <a:ext cx="171907" cy="152705"/>
          </a:xfrm>
          <a:prstGeom prst="rect">
            <a:avLst/>
          </a:prstGeom>
        </p:spPr>
      </p:pic>
      <p:sp>
        <p:nvSpPr>
          <p:cNvPr id="42" name="Text 35"/>
          <p:cNvSpPr txBox="1"/>
          <p:nvPr/>
        </p:nvSpPr>
        <p:spPr>
          <a:xfrm>
            <a:off x="9249156" y="2519172"/>
            <a:ext cx="15627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快速原型开发与规模化生产</a:t>
            </a:r>
            <a:endParaRPr lang="en-US" sz="900" dirty="0"/>
          </a:p>
        </p:txBody>
      </p:sp>
      <p:sp>
        <p:nvSpPr>
          <p:cNvPr id="43" name="Text 36"/>
          <p:cNvSpPr txBox="1"/>
          <p:nvPr/>
        </p:nvSpPr>
        <p:spPr>
          <a:xfrm>
            <a:off x="9249156" y="2671877"/>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成本效益与创新组合优势</a:t>
            </a:r>
            <a:endParaRPr lang="en-US" sz="900" dirty="0"/>
          </a:p>
        </p:txBody>
      </p:sp>
      <p:sp>
        <p:nvSpPr>
          <p:cNvPr id="44" name="Shape 37"/>
          <p:cNvSpPr/>
          <p:nvPr/>
        </p:nvSpPr>
        <p:spPr>
          <a:xfrm>
            <a:off x="228600" y="3366821"/>
            <a:ext cx="5829300" cy="514807"/>
          </a:xfrm>
          <a:prstGeom prst="roundRect">
            <a:avLst>
              <a:gd name="adj" fmla="val 19736"/>
            </a:avLst>
          </a:prstGeom>
          <a:solidFill>
            <a:srgbClr val="F9FAFB"/>
          </a:solidFill>
          <a:ln w="12700">
            <a:solidFill>
              <a:srgbClr val="E5E7EB"/>
            </a:solidFill>
            <a:prstDash val="solid"/>
          </a:ln>
        </p:spPr>
      </p:sp>
      <p:pic>
        <p:nvPicPr>
          <p:cNvPr id="45" name="Image 5" descr="preencoded.png">    </p:cNvPr>
          <p:cNvPicPr>
            <a:picLocks noChangeAspect="1"/>
          </p:cNvPicPr>
          <p:nvPr/>
        </p:nvPicPr>
        <p:blipFill>
          <a:blip r:embed="rId6"/>
          <a:srcRect l="0" r="0" t="0" b="0"/>
          <a:stretch/>
        </p:blipFill>
        <p:spPr>
          <a:xfrm>
            <a:off x="314554" y="3498494"/>
            <a:ext cx="133502" cy="133502"/>
          </a:xfrm>
          <a:prstGeom prst="rect">
            <a:avLst/>
          </a:prstGeom>
        </p:spPr>
      </p:pic>
      <p:sp>
        <p:nvSpPr>
          <p:cNvPr id="46" name="Text 38"/>
          <p:cNvSpPr txBox="1"/>
          <p:nvPr/>
        </p:nvSpPr>
        <p:spPr>
          <a:xfrm>
            <a:off x="228600" y="4614977"/>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应避开的场景</a:t>
            </a:r>
            <a:endParaRPr lang="en-US" sz="1300" dirty="0"/>
          </a:p>
        </p:txBody>
      </p:sp>
      <p:sp>
        <p:nvSpPr>
          <p:cNvPr id="47" name="Text 39"/>
          <p:cNvSpPr txBox="1"/>
          <p:nvPr/>
        </p:nvSpPr>
        <p:spPr>
          <a:xfrm>
            <a:off x="9249156" y="2367382"/>
            <a:ext cx="13341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完整的硬件制造产业链</a:t>
            </a:r>
            <a:endParaRPr lang="en-US" sz="900" dirty="0"/>
          </a:p>
        </p:txBody>
      </p:sp>
      <p:sp>
        <p:nvSpPr>
          <p:cNvPr id="48" name="Shape 40"/>
          <p:cNvSpPr/>
          <p:nvPr/>
        </p:nvSpPr>
        <p:spPr>
          <a:xfrm>
            <a:off x="6133795" y="3366821"/>
            <a:ext cx="5829300" cy="514807"/>
          </a:xfrm>
          <a:prstGeom prst="roundRect">
            <a:avLst>
              <a:gd name="adj" fmla="val 19736"/>
            </a:avLst>
          </a:prstGeom>
          <a:solidFill>
            <a:srgbClr val="F9FAFB"/>
          </a:solidFill>
          <a:ln w="12700">
            <a:solidFill>
              <a:srgbClr val="E5E7EB"/>
            </a:solidFill>
            <a:prstDash val="solid"/>
          </a:ln>
        </p:spPr>
      </p:sp>
      <p:sp>
        <p:nvSpPr>
          <p:cNvPr id="49" name="Shape 41"/>
          <p:cNvSpPr/>
          <p:nvPr/>
        </p:nvSpPr>
        <p:spPr>
          <a:xfrm>
            <a:off x="6133795" y="3957523"/>
            <a:ext cx="5829300" cy="514807"/>
          </a:xfrm>
          <a:prstGeom prst="roundRect">
            <a:avLst>
              <a:gd name="adj" fmla="val 19736"/>
            </a:avLst>
          </a:prstGeom>
          <a:solidFill>
            <a:srgbClr val="F9FAFB"/>
          </a:solidFill>
          <a:ln w="12700">
            <a:solidFill>
              <a:srgbClr val="E5E7EB"/>
            </a:solidFill>
            <a:prstDash val="solid"/>
          </a:ln>
        </p:spPr>
      </p:sp>
      <p:sp>
        <p:nvSpPr>
          <p:cNvPr id="50" name="Text 42"/>
          <p:cNvSpPr txBox="1"/>
          <p:nvPr/>
        </p:nvSpPr>
        <p:spPr>
          <a:xfrm>
            <a:off x="485546" y="3461918"/>
            <a:ext cx="2110435"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AI效率工具，All-in-One解决方案</a:t>
            </a:r>
            <a:endParaRPr lang="en-US" sz="1000" dirty="0"/>
          </a:p>
        </p:txBody>
      </p:sp>
      <p:sp>
        <p:nvSpPr>
          <p:cNvPr id="51" name="Text 43"/>
          <p:cNvSpPr txBox="1"/>
          <p:nvPr/>
        </p:nvSpPr>
        <p:spPr>
          <a:xfrm>
            <a:off x="6391656" y="3461918"/>
            <a:ext cx="177667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面向Power User的专业工具</a:t>
            </a:r>
            <a:endParaRPr lang="en-US" sz="1000" dirty="0"/>
          </a:p>
        </p:txBody>
      </p:sp>
      <p:sp>
        <p:nvSpPr>
          <p:cNvPr id="52" name="Text 44"/>
          <p:cNvSpPr txBox="1"/>
          <p:nvPr/>
        </p:nvSpPr>
        <p:spPr>
          <a:xfrm>
            <a:off x="6391656" y="4052621"/>
            <a:ext cx="1901038"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企业服务Agents与数字劳动力</a:t>
            </a:r>
            <a:endParaRPr lang="en-US" sz="1000" dirty="0"/>
          </a:p>
        </p:txBody>
      </p:sp>
      <p:sp>
        <p:nvSpPr>
          <p:cNvPr id="53" name="Text 45"/>
          <p:cNvSpPr txBox="1"/>
          <p:nvPr/>
        </p:nvSpPr>
        <p:spPr>
          <a:xfrm>
            <a:off x="485546" y="3642970"/>
            <a:ext cx="33339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案例：Quark (#9，流量75%来自中国)、Manus（法律AI助手）</a:t>
            </a:r>
            <a:endParaRPr lang="en-US" sz="900" dirty="0"/>
          </a:p>
        </p:txBody>
      </p:sp>
      <p:pic>
        <p:nvPicPr>
          <p:cNvPr id="54" name="Image 6" descr="preencoded.png">    </p:cNvPr>
          <p:cNvPicPr>
            <a:picLocks noChangeAspect="1"/>
          </p:cNvPicPr>
          <p:nvPr/>
        </p:nvPicPr>
        <p:blipFill>
          <a:blip r:embed="rId7"/>
          <a:srcRect l="0" r="0" t="0" b="0"/>
          <a:stretch/>
        </p:blipFill>
        <p:spPr>
          <a:xfrm>
            <a:off x="6219749" y="3498494"/>
            <a:ext cx="133502" cy="133502"/>
          </a:xfrm>
          <a:prstGeom prst="rect">
            <a:avLst/>
          </a:prstGeom>
        </p:spPr>
      </p:pic>
      <p:sp>
        <p:nvSpPr>
          <p:cNvPr id="55" name="Shape 46"/>
          <p:cNvSpPr/>
          <p:nvPr/>
        </p:nvSpPr>
        <p:spPr>
          <a:xfrm>
            <a:off x="228600" y="3957523"/>
            <a:ext cx="5829300" cy="514807"/>
          </a:xfrm>
          <a:prstGeom prst="roundRect">
            <a:avLst>
              <a:gd name="adj" fmla="val 19736"/>
            </a:avLst>
          </a:prstGeom>
          <a:solidFill>
            <a:srgbClr val="F9FAFB"/>
          </a:solidFill>
          <a:ln w="12700">
            <a:solidFill>
              <a:srgbClr val="E5E7EB"/>
            </a:solidFill>
            <a:prstDash val="solid"/>
          </a:ln>
        </p:spPr>
      </p:sp>
      <p:sp>
        <p:nvSpPr>
          <p:cNvPr id="56" name="Text 47"/>
          <p:cNvSpPr txBox="1"/>
          <p:nvPr/>
        </p:nvSpPr>
        <p:spPr>
          <a:xfrm>
            <a:off x="6391656" y="3642970"/>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低决策链，明确价值，HeyGen (视频生成) 快速增长</a:t>
            </a:r>
            <a:endParaRPr lang="en-US" sz="900" dirty="0"/>
          </a:p>
        </p:txBody>
      </p:sp>
      <p:pic>
        <p:nvPicPr>
          <p:cNvPr id="57" name="Image 7" descr="preencoded.png">    </p:cNvPr>
          <p:cNvPicPr>
            <a:picLocks noChangeAspect="1"/>
          </p:cNvPicPr>
          <p:nvPr/>
        </p:nvPicPr>
        <p:blipFill>
          <a:blip r:embed="rId8"/>
          <a:srcRect l="0" r="0" t="0" b="0"/>
          <a:stretch/>
        </p:blipFill>
        <p:spPr>
          <a:xfrm>
            <a:off x="314554" y="4088282"/>
            <a:ext cx="133502" cy="133502"/>
          </a:xfrm>
          <a:prstGeom prst="rect">
            <a:avLst/>
          </a:prstGeom>
        </p:spPr>
      </p:pic>
      <p:sp>
        <p:nvSpPr>
          <p:cNvPr id="58" name="Text 48"/>
          <p:cNvSpPr txBox="1"/>
          <p:nvPr/>
        </p:nvSpPr>
        <p:spPr>
          <a:xfrm>
            <a:off x="485546" y="4052621"/>
            <a:ext cx="1196035"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消费AI + 硬件结合</a:t>
            </a:r>
            <a:endParaRPr lang="en-US" sz="1000" dirty="0"/>
          </a:p>
        </p:txBody>
      </p:sp>
      <p:sp>
        <p:nvSpPr>
          <p:cNvPr id="59" name="Text 49"/>
          <p:cNvSpPr txBox="1"/>
          <p:nvPr/>
        </p:nvSpPr>
        <p:spPr>
          <a:xfrm>
            <a:off x="485546" y="4233672"/>
            <a:ext cx="25722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利用中国供应链优势，未来面向C端的具身机器人</a:t>
            </a:r>
            <a:endParaRPr lang="en-US" sz="900" dirty="0"/>
          </a:p>
        </p:txBody>
      </p:sp>
      <p:pic>
        <p:nvPicPr>
          <p:cNvPr id="60" name="Image 8" descr="preencoded.png">    </p:cNvPr>
          <p:cNvPicPr>
            <a:picLocks noChangeAspect="1"/>
          </p:cNvPicPr>
          <p:nvPr/>
        </p:nvPicPr>
        <p:blipFill>
          <a:blip r:embed="rId9"/>
          <a:srcRect l="0" r="0" t="0" b="0"/>
          <a:stretch/>
        </p:blipFill>
        <p:spPr>
          <a:xfrm>
            <a:off x="6219749" y="4088282"/>
            <a:ext cx="133502" cy="133502"/>
          </a:xfrm>
          <a:prstGeom prst="rect">
            <a:avLst/>
          </a:prstGeom>
        </p:spPr>
      </p:pic>
      <p:sp>
        <p:nvSpPr>
          <p:cNvPr id="61" name="Text 50"/>
          <p:cNvSpPr txBox="1"/>
          <p:nvPr/>
        </p:nvSpPr>
        <p:spPr>
          <a:xfrm>
            <a:off x="6391656" y="4233672"/>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创新场景，所有玩家处于同一起跑线，如新型客服智能体</a:t>
            </a:r>
            <a:endParaRPr lang="en-US" sz="900" dirty="0"/>
          </a:p>
        </p:txBody>
      </p:sp>
      <p:sp>
        <p:nvSpPr>
          <p:cNvPr id="62" name="Shape 51"/>
          <p:cNvSpPr/>
          <p:nvPr/>
        </p:nvSpPr>
        <p:spPr>
          <a:xfrm>
            <a:off x="228600" y="4929530"/>
            <a:ext cx="3866998" cy="514807"/>
          </a:xfrm>
          <a:prstGeom prst="roundRect">
            <a:avLst>
              <a:gd name="adj" fmla="val 19736"/>
            </a:avLst>
          </a:prstGeom>
          <a:solidFill>
            <a:srgbClr val="FEF2F2"/>
          </a:solidFill>
          <a:ln w="12700">
            <a:solidFill>
              <a:srgbClr val="FECACA"/>
            </a:solidFill>
            <a:prstDash val="solid"/>
          </a:ln>
        </p:spPr>
      </p:sp>
      <p:pic>
        <p:nvPicPr>
          <p:cNvPr id="63" name="Image 9" descr="preencoded.png">    </p:cNvPr>
          <p:cNvPicPr>
            <a:picLocks noChangeAspect="1"/>
          </p:cNvPicPr>
          <p:nvPr/>
        </p:nvPicPr>
        <p:blipFill>
          <a:blip r:embed="rId10"/>
          <a:srcRect l="0" r="0" t="0" b="0"/>
          <a:stretch/>
        </p:blipFill>
        <p:spPr>
          <a:xfrm>
            <a:off x="314554" y="5060290"/>
            <a:ext cx="133502" cy="133502"/>
          </a:xfrm>
          <a:prstGeom prst="rect">
            <a:avLst/>
          </a:prstGeom>
        </p:spPr>
      </p:pic>
      <p:sp>
        <p:nvSpPr>
          <p:cNvPr id="64" name="Shape 52"/>
          <p:cNvSpPr/>
          <p:nvPr/>
        </p:nvSpPr>
        <p:spPr>
          <a:xfrm>
            <a:off x="4166006" y="4929530"/>
            <a:ext cx="3866998" cy="514807"/>
          </a:xfrm>
          <a:prstGeom prst="roundRect">
            <a:avLst>
              <a:gd name="adj" fmla="val 19736"/>
            </a:avLst>
          </a:prstGeom>
          <a:solidFill>
            <a:srgbClr val="FEF2F2"/>
          </a:solidFill>
          <a:ln w="12700">
            <a:solidFill>
              <a:srgbClr val="FECACA"/>
            </a:solidFill>
            <a:prstDash val="solid"/>
          </a:ln>
        </p:spPr>
      </p:sp>
      <p:sp>
        <p:nvSpPr>
          <p:cNvPr id="65" name="Text 53"/>
          <p:cNvSpPr txBox="1"/>
          <p:nvPr/>
        </p:nvSpPr>
        <p:spPr>
          <a:xfrm>
            <a:off x="485546" y="5024628"/>
            <a:ext cx="1129284" cy="162763"/>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初期大B企业销售</a:t>
            </a:r>
            <a:endParaRPr lang="en-US" sz="1000" dirty="0"/>
          </a:p>
        </p:txBody>
      </p:sp>
      <p:sp>
        <p:nvSpPr>
          <p:cNvPr id="66" name="Text 54"/>
          <p:cNvSpPr txBox="1"/>
          <p:nvPr/>
        </p:nvSpPr>
        <p:spPr>
          <a:xfrm>
            <a:off x="485546" y="5205679"/>
            <a:ext cx="22677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需要本地销售团队与企业关系，文化障碍高</a:t>
            </a:r>
            <a:endParaRPr lang="en-US" sz="900" dirty="0"/>
          </a:p>
        </p:txBody>
      </p:sp>
      <p:pic>
        <p:nvPicPr>
          <p:cNvPr id="67" name="Image 10" descr="preencoded.png">    </p:cNvPr>
          <p:cNvPicPr>
            <a:picLocks noChangeAspect="1"/>
          </p:cNvPicPr>
          <p:nvPr/>
        </p:nvPicPr>
        <p:blipFill>
          <a:blip r:embed="rId11"/>
          <a:srcRect l="0" r="0" t="0" b="0"/>
          <a:stretch/>
        </p:blipFill>
        <p:spPr>
          <a:xfrm>
            <a:off x="4251046" y="5060290"/>
            <a:ext cx="133502" cy="133502"/>
          </a:xfrm>
          <a:prstGeom prst="rect">
            <a:avLst/>
          </a:prstGeom>
        </p:spPr>
      </p:pic>
      <p:sp>
        <p:nvSpPr>
          <p:cNvPr id="68" name="Shape 55"/>
          <p:cNvSpPr/>
          <p:nvPr/>
        </p:nvSpPr>
        <p:spPr>
          <a:xfrm>
            <a:off x="8102498" y="4929530"/>
            <a:ext cx="3866998" cy="514807"/>
          </a:xfrm>
          <a:prstGeom prst="roundRect">
            <a:avLst>
              <a:gd name="adj" fmla="val 19736"/>
            </a:avLst>
          </a:prstGeom>
          <a:solidFill>
            <a:srgbClr val="FEF2F2"/>
          </a:solidFill>
          <a:ln w="12700">
            <a:solidFill>
              <a:srgbClr val="FECACA"/>
            </a:solidFill>
            <a:prstDash val="solid"/>
          </a:ln>
        </p:spPr>
      </p:sp>
      <p:sp>
        <p:nvSpPr>
          <p:cNvPr id="69" name="Text 56"/>
          <p:cNvSpPr txBox="1"/>
          <p:nvPr/>
        </p:nvSpPr>
        <p:spPr>
          <a:xfrm>
            <a:off x="4422953" y="5024628"/>
            <a:ext cx="1167689" cy="162763"/>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需要线下销售支持</a:t>
            </a:r>
            <a:endParaRPr lang="en-US" sz="1000" dirty="0"/>
          </a:p>
        </p:txBody>
      </p:sp>
      <p:sp>
        <p:nvSpPr>
          <p:cNvPr id="70" name="Text 57"/>
          <p:cNvSpPr txBox="1"/>
          <p:nvPr/>
        </p:nvSpPr>
        <p:spPr>
          <a:xfrm>
            <a:off x="4422953" y="5205679"/>
            <a:ext cx="18105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海外市场渠道建设成本高，周期长</a:t>
            </a:r>
            <a:endParaRPr lang="en-US" sz="900" dirty="0"/>
          </a:p>
        </p:txBody>
      </p:sp>
      <p:pic>
        <p:nvPicPr>
          <p:cNvPr id="71" name="Image 11" descr="preencoded.png">    </p:cNvPr>
          <p:cNvPicPr>
            <a:picLocks noChangeAspect="1"/>
          </p:cNvPicPr>
          <p:nvPr/>
        </p:nvPicPr>
        <p:blipFill>
          <a:blip r:embed="rId12"/>
          <a:srcRect l="0" r="0" t="0" b="0"/>
          <a:stretch/>
        </p:blipFill>
        <p:spPr>
          <a:xfrm>
            <a:off x="8188452" y="5060290"/>
            <a:ext cx="133502" cy="133502"/>
          </a:xfrm>
          <a:prstGeom prst="rect">
            <a:avLst/>
          </a:prstGeom>
        </p:spPr>
      </p:pic>
      <p:sp>
        <p:nvSpPr>
          <p:cNvPr id="72" name="Text 58"/>
          <p:cNvSpPr txBox="1"/>
          <p:nvPr/>
        </p:nvSpPr>
        <p:spPr>
          <a:xfrm>
            <a:off x="8359445" y="5024628"/>
            <a:ext cx="1167689" cy="162763"/>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垂直专业化要求高</a:t>
            </a:r>
            <a:endParaRPr lang="en-US" sz="1000" dirty="0"/>
          </a:p>
        </p:txBody>
      </p:sp>
      <p:sp>
        <p:nvSpPr>
          <p:cNvPr id="73" name="Text 59"/>
          <p:cNvSpPr txBox="1"/>
          <p:nvPr/>
        </p:nvSpPr>
        <p:spPr>
          <a:xfrm>
            <a:off x="8359445" y="5205679"/>
            <a:ext cx="20391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需要深度行业专家与本地法规合规经验</a:t>
            </a:r>
            <a:endParaRPr lang="en-US" sz="900" dirty="0"/>
          </a:p>
        </p:txBody>
      </p:sp>
      <p:sp>
        <p:nvSpPr>
          <p:cNvPr id="74" name="Shape 60"/>
          <p:cNvSpPr/>
          <p:nvPr/>
        </p:nvSpPr>
        <p:spPr>
          <a:xfrm>
            <a:off x="228600" y="5557723"/>
            <a:ext cx="11734495" cy="666598"/>
          </a:xfrm>
          <a:prstGeom prst="roundRect">
            <a:avLst>
              <a:gd name="adj" fmla="val 15677"/>
            </a:avLst>
          </a:prstGeom>
          <a:solidFill>
            <a:srgbClr val="EFF6FF"/>
          </a:solidFill>
          <a:ln w="12700">
            <a:solidFill>
              <a:srgbClr val="BFDBFE"/>
            </a:solidFill>
            <a:prstDash val="solid"/>
          </a:ln>
        </p:spPr>
      </p:sp>
      <p:pic>
        <p:nvPicPr>
          <p:cNvPr id="75" name="Image 12" descr="preencoded.png">    </p:cNvPr>
          <p:cNvPicPr>
            <a:picLocks noChangeAspect="1"/>
          </p:cNvPicPr>
          <p:nvPr/>
        </p:nvPicPr>
        <p:blipFill>
          <a:blip r:embed="rId13"/>
          <a:srcRect l="-1773" r="-1773" t="0" b="0"/>
          <a:stretch/>
        </p:blipFill>
        <p:spPr>
          <a:xfrm>
            <a:off x="314554" y="5683910"/>
            <a:ext cx="133502" cy="171907"/>
          </a:xfrm>
          <a:prstGeom prst="rect">
            <a:avLst/>
          </a:prstGeom>
        </p:spPr>
      </p:pic>
      <p:sp>
        <p:nvSpPr>
          <p:cNvPr id="76" name="Text 61"/>
          <p:cNvSpPr txBox="1"/>
          <p:nvPr/>
        </p:nvSpPr>
        <p:spPr>
          <a:xfrm>
            <a:off x="523951" y="5652821"/>
            <a:ext cx="929030"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a16z市场洞察</a:t>
            </a:r>
            <a:endParaRPr lang="en-US" sz="1000" dirty="0"/>
          </a:p>
        </p:txBody>
      </p:sp>
      <p:sp>
        <p:nvSpPr>
          <p:cNvPr id="77" name="Text 62"/>
          <p:cNvSpPr txBox="1"/>
          <p:nvPr/>
        </p:nvSpPr>
        <p:spPr>
          <a:xfrm>
            <a:off x="523951" y="5833872"/>
            <a:ext cx="11420856"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中国视频生成模型在全球领先，如Hailuo和Kling进入全球Top 50，原因在于更多研究人员专注于视频领域，以及IP法规监管差异。华人团队可充分利用这一领先优势，结合出海策略和供应链资源优势，快速抢占全球AI+硬件结合的市场机会。</a:t>
            </a:r>
            <a:endParaRPr lang="en-US" sz="9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10245852" y="209398"/>
            <a:ext cx="1686154" cy="191110"/>
          </a:xfrm>
          <a:prstGeom prst="rect">
            <a:avLst/>
          </a:prstGeom>
          <a:noFill/>
          <a:ln/>
        </p:spPr>
        <p:txBody>
          <a:bodyPr wrap="square" lIns="0" tIns="0" rIns="0" bIns="0" rtlCol="0" anchor="ctr"/>
          <a:lstStyle/>
          <a:p>
            <a:pPr algn="l" indent="0" marL="0">
              <a:buNone/>
            </a:pPr>
            <a:r>
              <a:rPr lang="en-US" sz="1200" dirty="0">
                <a:solidFill>
                  <a:srgbClr val="4C6FFF"/>
                </a:solidFill>
                <a:latin typeface="Inter" pitchFamily="34" charset="0"/>
                <a:ea typeface="Inter" pitchFamily="34" charset="-122"/>
                <a:cs typeface="Inter" pitchFamily="34" charset="-120"/>
              </a:rPr>
              <a:t>第四部分 竞争格局洞察</a:t>
            </a:r>
            <a:endParaRPr lang="en-US" sz="1200" dirty="0"/>
          </a:p>
        </p:txBody>
      </p:sp>
      <p:sp>
        <p:nvSpPr>
          <p:cNvPr id="5" name="Text 2"/>
          <p:cNvSpPr txBox="1"/>
          <p:nvPr/>
        </p:nvSpPr>
        <p:spPr>
          <a:xfrm>
            <a:off x="381305" y="485546"/>
            <a:ext cx="853135" cy="200254"/>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价值创造</a:t>
            </a:r>
            <a:endParaRPr lang="en-US" sz="1300" dirty="0"/>
          </a:p>
        </p:txBody>
      </p:sp>
      <p:sp>
        <p:nvSpPr>
          <p:cNvPr id="6" name="Text 3"/>
          <p:cNvSpPr txBox="1"/>
          <p:nvPr/>
        </p:nvSpPr>
        <p:spPr>
          <a:xfrm>
            <a:off x="381305" y="752551"/>
            <a:ext cx="5095951"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10倍体验、效率、成本如何实现</a:t>
            </a:r>
            <a:endParaRPr lang="en-US" sz="2700" dirty="0"/>
          </a:p>
        </p:txBody>
      </p:sp>
      <p:sp>
        <p:nvSpPr>
          <p:cNvPr id="7" name="Text 4"/>
          <p:cNvSpPr txBox="1"/>
          <p:nvPr/>
        </p:nvSpPr>
        <p:spPr>
          <a:xfrm>
            <a:off x="381305" y="1257300"/>
            <a:ext cx="3729838"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智能化带来的用户感知质变与企业经营成本突破</a:t>
            </a:r>
            <a:endParaRPr lang="en-US" sz="1300" dirty="0"/>
          </a:p>
        </p:txBody>
      </p:sp>
      <p:sp>
        <p:nvSpPr>
          <p:cNvPr id="8" name="Shape 5"/>
          <p:cNvSpPr/>
          <p:nvPr/>
        </p:nvSpPr>
        <p:spPr>
          <a:xfrm>
            <a:off x="381305" y="1723644"/>
            <a:ext cx="3657600" cy="3866998"/>
          </a:xfrm>
          <a:prstGeom prst="roundRect">
            <a:avLst>
              <a:gd name="adj" fmla="val 521"/>
            </a:avLst>
          </a:prstGeom>
          <a:solidFill>
            <a:srgbClr val="F9FAFB"/>
          </a:solidFill>
          <a:ln w="12700">
            <a:solidFill>
              <a:srgbClr val="E5E7EB"/>
            </a:solidFill>
            <a:prstDash val="solid"/>
          </a:ln>
        </p:spPr>
      </p:sp>
      <p:sp>
        <p:nvSpPr>
          <p:cNvPr id="9" name="Shape 6"/>
          <p:cNvSpPr/>
          <p:nvPr/>
        </p:nvSpPr>
        <p:spPr>
          <a:xfrm>
            <a:off x="8153705" y="1723644"/>
            <a:ext cx="3657600" cy="3866998"/>
          </a:xfrm>
          <a:prstGeom prst="roundRect">
            <a:avLst>
              <a:gd name="adj" fmla="val 521"/>
            </a:avLst>
          </a:prstGeom>
          <a:solidFill>
            <a:srgbClr val="F9FAFB"/>
          </a:solidFill>
          <a:ln w="12700">
            <a:solidFill>
              <a:srgbClr val="E5E7EB"/>
            </a:solidFill>
            <a:prstDash val="solid"/>
          </a:ln>
        </p:spPr>
      </p:sp>
      <p:sp>
        <p:nvSpPr>
          <p:cNvPr id="10" name="Shape 7"/>
          <p:cNvSpPr/>
          <p:nvPr/>
        </p:nvSpPr>
        <p:spPr>
          <a:xfrm>
            <a:off x="580644" y="1952244"/>
            <a:ext cx="437998" cy="437998"/>
          </a:xfrm>
          <a:prstGeom prst="ellipse">
            <a:avLst/>
          </a:prstGeom>
          <a:solidFill>
            <a:srgbClr val="EBF0FF"/>
          </a:solidFill>
          <a:ln/>
        </p:spPr>
      </p:sp>
      <p:pic>
        <p:nvPicPr>
          <p:cNvPr id="11" name="Image 1" descr="preencoded.png">    </p:cNvPr>
          <p:cNvPicPr>
            <a:picLocks noChangeAspect="1"/>
          </p:cNvPicPr>
          <p:nvPr/>
        </p:nvPicPr>
        <p:blipFill>
          <a:blip r:embed="rId2"/>
          <a:srcRect l="-1282" r="-1282" t="0" b="0"/>
          <a:stretch/>
        </p:blipFill>
        <p:spPr>
          <a:xfrm>
            <a:off x="690372" y="2076602"/>
            <a:ext cx="219456" cy="190195"/>
          </a:xfrm>
          <a:prstGeom prst="rect">
            <a:avLst/>
          </a:prstGeom>
        </p:spPr>
      </p:pic>
      <p:sp>
        <p:nvSpPr>
          <p:cNvPr id="12" name="Shape 8"/>
          <p:cNvSpPr/>
          <p:nvPr/>
        </p:nvSpPr>
        <p:spPr>
          <a:xfrm>
            <a:off x="4267505" y="1723644"/>
            <a:ext cx="3657600" cy="3866998"/>
          </a:xfrm>
          <a:prstGeom prst="roundRect">
            <a:avLst>
              <a:gd name="adj" fmla="val 521"/>
            </a:avLst>
          </a:prstGeom>
          <a:solidFill>
            <a:srgbClr val="F9FAFB"/>
          </a:solidFill>
          <a:ln w="12700">
            <a:solidFill>
              <a:srgbClr val="E5E7EB"/>
            </a:solidFill>
            <a:prstDash val="solid"/>
          </a:ln>
        </p:spPr>
      </p:sp>
      <p:sp>
        <p:nvSpPr>
          <p:cNvPr id="13" name="Shape 9"/>
          <p:cNvSpPr/>
          <p:nvPr/>
        </p:nvSpPr>
        <p:spPr>
          <a:xfrm>
            <a:off x="4466844" y="1952244"/>
            <a:ext cx="437998" cy="437998"/>
          </a:xfrm>
          <a:prstGeom prst="ellipse">
            <a:avLst/>
          </a:prstGeom>
          <a:solidFill>
            <a:srgbClr val="EBF0FF"/>
          </a:solidFill>
          <a:ln/>
        </p:spPr>
      </p:sp>
      <p:sp>
        <p:nvSpPr>
          <p:cNvPr id="14" name="Shape 10"/>
          <p:cNvSpPr/>
          <p:nvPr/>
        </p:nvSpPr>
        <p:spPr>
          <a:xfrm>
            <a:off x="8353044" y="1952244"/>
            <a:ext cx="437998" cy="437998"/>
          </a:xfrm>
          <a:prstGeom prst="ellipse">
            <a:avLst/>
          </a:prstGeom>
          <a:solidFill>
            <a:srgbClr val="EBF0FF"/>
          </a:solidFill>
          <a:ln/>
        </p:spPr>
      </p:sp>
      <p:sp>
        <p:nvSpPr>
          <p:cNvPr id="15" name="Text 11"/>
          <p:cNvSpPr txBox="1"/>
          <p:nvPr/>
        </p:nvSpPr>
        <p:spPr>
          <a:xfrm>
            <a:off x="1133856" y="1943100"/>
            <a:ext cx="924458"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10倍体验</a:t>
            </a:r>
            <a:endParaRPr lang="en-US" sz="1500" dirty="0"/>
          </a:p>
        </p:txBody>
      </p:sp>
      <p:sp>
        <p:nvSpPr>
          <p:cNvPr id="16" name="Text 12"/>
          <p:cNvSpPr txBox="1"/>
          <p:nvPr/>
        </p:nvSpPr>
        <p:spPr>
          <a:xfrm>
            <a:off x="5020056" y="1943100"/>
            <a:ext cx="924458"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10倍效率</a:t>
            </a:r>
            <a:endParaRPr lang="en-US" sz="1500" dirty="0"/>
          </a:p>
        </p:txBody>
      </p:sp>
      <p:sp>
        <p:nvSpPr>
          <p:cNvPr id="17" name="Text 13"/>
          <p:cNvSpPr txBox="1"/>
          <p:nvPr/>
        </p:nvSpPr>
        <p:spPr>
          <a:xfrm>
            <a:off x="8906256" y="1943100"/>
            <a:ext cx="886054"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1/10成本</a:t>
            </a:r>
            <a:endParaRPr lang="en-US" sz="1500" dirty="0"/>
          </a:p>
        </p:txBody>
      </p:sp>
      <p:sp>
        <p:nvSpPr>
          <p:cNvPr id="18" name="Text 14"/>
          <p:cNvSpPr txBox="1"/>
          <p:nvPr/>
        </p:nvSpPr>
        <p:spPr>
          <a:xfrm>
            <a:off x="1133856" y="2210105"/>
            <a:ext cx="2105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从被动工具到主动助手的质变</a:t>
            </a:r>
            <a:endParaRPr lang="en-US" sz="1200" dirty="0"/>
          </a:p>
        </p:txBody>
      </p:sp>
      <p:sp>
        <p:nvSpPr>
          <p:cNvPr id="19" name="Text 15"/>
          <p:cNvSpPr txBox="1"/>
          <p:nvPr/>
        </p:nvSpPr>
        <p:spPr>
          <a:xfrm>
            <a:off x="5020056" y="2210105"/>
            <a:ext cx="18288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自动化决策 + 预测性行动</a:t>
            </a:r>
            <a:endParaRPr lang="en-US" sz="1200" dirty="0"/>
          </a:p>
        </p:txBody>
      </p:sp>
      <p:sp>
        <p:nvSpPr>
          <p:cNvPr id="20" name="Text 16"/>
          <p:cNvSpPr txBox="1"/>
          <p:nvPr/>
        </p:nvSpPr>
        <p:spPr>
          <a:xfrm>
            <a:off x="8906256" y="2210105"/>
            <a:ext cx="1648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人工成本的指数级降低</a:t>
            </a:r>
            <a:endParaRPr lang="en-US" sz="1200" dirty="0"/>
          </a:p>
        </p:txBody>
      </p:sp>
      <p:sp>
        <p:nvSpPr>
          <p:cNvPr id="21" name="Text 17"/>
          <p:cNvSpPr txBox="1"/>
          <p:nvPr/>
        </p:nvSpPr>
        <p:spPr>
          <a:xfrm>
            <a:off x="580644" y="25722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意图理解 从简单指令执行到深度意图理解，智能预判用户真实需求</a:t>
            </a:r>
            <a:endParaRPr lang="en-US" sz="1200" dirty="0"/>
          </a:p>
        </p:txBody>
      </p:sp>
      <p:sp>
        <p:nvSpPr>
          <p:cNvPr id="22" name="Text 18"/>
          <p:cNvSpPr txBox="1"/>
          <p:nvPr/>
        </p:nvSpPr>
        <p:spPr>
          <a:xfrm>
            <a:off x="580644" y="31437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主动建议 基于情境和历史行为提供专业建议，创造惊喜体验</a:t>
            </a:r>
            <a:endParaRPr lang="en-US" sz="1200" dirty="0"/>
          </a:p>
        </p:txBody>
      </p:sp>
      <p:sp>
        <p:nvSpPr>
          <p:cNvPr id="23" name="Text 19"/>
          <p:cNvSpPr txBox="1"/>
          <p:nvPr/>
        </p:nvSpPr>
        <p:spPr>
          <a:xfrm>
            <a:off x="580644" y="37152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学习成长 持续学习用户偏好，越用越聪明，个性化体验持续升级</a:t>
            </a:r>
            <a:endParaRPr lang="en-US" sz="1200" dirty="0"/>
          </a:p>
        </p:txBody>
      </p:sp>
      <p:sp>
        <p:nvSpPr>
          <p:cNvPr id="24" name="Text 20"/>
          <p:cNvSpPr txBox="1"/>
          <p:nvPr/>
        </p:nvSpPr>
        <p:spPr>
          <a:xfrm>
            <a:off x="4466844" y="25722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工作流自动化 将重复任务完全自动化，释放人力专注高价值工作</a:t>
            </a:r>
            <a:endParaRPr lang="en-US" sz="1200" dirty="0"/>
          </a:p>
        </p:txBody>
      </p:sp>
      <p:sp>
        <p:nvSpPr>
          <p:cNvPr id="25" name="Text 21"/>
          <p:cNvSpPr txBox="1"/>
          <p:nvPr/>
        </p:nvSpPr>
        <p:spPr>
          <a:xfrm>
            <a:off x="4466844" y="31437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多任务并行 AI同时执行多个复杂任务，突破人类串行工作的限制</a:t>
            </a:r>
            <a:endParaRPr lang="en-US" sz="1200" dirty="0"/>
          </a:p>
        </p:txBody>
      </p:sp>
      <p:sp>
        <p:nvSpPr>
          <p:cNvPr id="26" name="Text 22"/>
          <p:cNvSpPr txBox="1"/>
          <p:nvPr/>
        </p:nvSpPr>
        <p:spPr>
          <a:xfrm>
            <a:off x="4466844" y="37152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即时响应 毫秒级响应与处理，消除等待时间，实现闪电般处理速度</a:t>
            </a:r>
            <a:endParaRPr lang="en-US" sz="1200" dirty="0"/>
          </a:p>
        </p:txBody>
      </p:sp>
      <p:sp>
        <p:nvSpPr>
          <p:cNvPr id="27" name="Text 23"/>
          <p:cNvSpPr txBox="1"/>
          <p:nvPr/>
        </p:nvSpPr>
        <p:spPr>
          <a:xfrm>
            <a:off x="8353044" y="25722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规模效应 边际成本接近于零，服务规模越大，单位成本越低</a:t>
            </a:r>
            <a:endParaRPr lang="en-US" sz="1200" dirty="0"/>
          </a:p>
        </p:txBody>
      </p:sp>
      <p:sp>
        <p:nvSpPr>
          <p:cNvPr id="28" name="Text 24"/>
          <p:cNvSpPr txBox="1"/>
          <p:nvPr/>
        </p:nvSpPr>
        <p:spPr>
          <a:xfrm>
            <a:off x="8353044" y="31437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24/7无间断 全天候服务无需轮班，不存在加班与疲劳问题</a:t>
            </a:r>
            <a:endParaRPr lang="en-US" sz="1200" dirty="0"/>
          </a:p>
        </p:txBody>
      </p:sp>
      <p:sp>
        <p:nvSpPr>
          <p:cNvPr id="29" name="Text 25"/>
          <p:cNvSpPr txBox="1"/>
          <p:nvPr/>
        </p:nvSpPr>
        <p:spPr>
          <a:xfrm>
            <a:off x="8353044" y="3715207"/>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错误减少 人为错误大幅减少，避免了返工与质量问题带来的成本</a:t>
            </a:r>
            <a:endParaRPr lang="en-US" sz="1200" dirty="0"/>
          </a:p>
        </p:txBody>
      </p:sp>
      <p:sp>
        <p:nvSpPr>
          <p:cNvPr id="30" name="Shape 26"/>
          <p:cNvSpPr/>
          <p:nvPr/>
        </p:nvSpPr>
        <p:spPr>
          <a:xfrm>
            <a:off x="580644" y="4286707"/>
            <a:ext cx="3258007" cy="1104595"/>
          </a:xfrm>
          <a:prstGeom prst="rect">
            <a:avLst/>
          </a:prstGeom>
          <a:solidFill>
            <a:srgbClr val="F3F4F6"/>
          </a:solidFill>
          <a:ln/>
        </p:spPr>
      </p:sp>
      <p:sp>
        <p:nvSpPr>
          <p:cNvPr id="31" name="Shape 27"/>
          <p:cNvSpPr/>
          <p:nvPr/>
        </p:nvSpPr>
        <p:spPr>
          <a:xfrm>
            <a:off x="580644" y="4286707"/>
            <a:ext cx="28346" cy="1104595"/>
          </a:xfrm>
          <a:prstGeom prst="rect">
            <a:avLst/>
          </a:prstGeom>
          <a:solidFill>
            <a:srgbClr val="4C6FFF"/>
          </a:solidFill>
          <a:ln/>
        </p:spPr>
      </p:sp>
      <p:sp>
        <p:nvSpPr>
          <p:cNvPr id="32" name="Shape 28"/>
          <p:cNvSpPr/>
          <p:nvPr/>
        </p:nvSpPr>
        <p:spPr>
          <a:xfrm>
            <a:off x="4466844" y="4286707"/>
            <a:ext cx="3258007" cy="1104595"/>
          </a:xfrm>
          <a:prstGeom prst="rect">
            <a:avLst/>
          </a:prstGeom>
          <a:solidFill>
            <a:srgbClr val="F3F4F6"/>
          </a:solidFill>
          <a:ln/>
        </p:spPr>
      </p:sp>
      <p:sp>
        <p:nvSpPr>
          <p:cNvPr id="33" name="Shape 29"/>
          <p:cNvSpPr/>
          <p:nvPr/>
        </p:nvSpPr>
        <p:spPr>
          <a:xfrm>
            <a:off x="4466844" y="4286707"/>
            <a:ext cx="28346" cy="1104595"/>
          </a:xfrm>
          <a:prstGeom prst="rect">
            <a:avLst/>
          </a:prstGeom>
          <a:solidFill>
            <a:srgbClr val="4C6FFF"/>
          </a:solidFill>
          <a:ln/>
        </p:spPr>
      </p:sp>
      <p:sp>
        <p:nvSpPr>
          <p:cNvPr id="34" name="Text 30"/>
          <p:cNvSpPr txBox="1"/>
          <p:nvPr/>
        </p:nvSpPr>
        <p:spPr>
          <a:xfrm>
            <a:off x="743407" y="4390949"/>
            <a:ext cx="3694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35" name="Text 31"/>
          <p:cNvSpPr txBox="1"/>
          <p:nvPr/>
        </p:nvSpPr>
        <p:spPr>
          <a:xfrm>
            <a:off x="4629607" y="4390949"/>
            <a:ext cx="3694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36" name="Text 32"/>
          <p:cNvSpPr txBox="1"/>
          <p:nvPr/>
        </p:nvSpPr>
        <p:spPr>
          <a:xfrm>
            <a:off x="743407" y="4624121"/>
            <a:ext cx="3048610" cy="6483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Claude Code Agent能预判开发者意图，递进式对话让复杂问题解决变得直觉化，满意度提升8倍</a:t>
            </a:r>
            <a:endParaRPr lang="en-US" sz="1200" dirty="0"/>
          </a:p>
        </p:txBody>
      </p:sp>
      <p:pic>
        <p:nvPicPr>
          <p:cNvPr id="37" name="Image 2" descr="preencoded.png">    </p:cNvPr>
          <p:cNvPicPr>
            <a:picLocks noChangeAspect="1"/>
          </p:cNvPicPr>
          <p:nvPr/>
        </p:nvPicPr>
        <p:blipFill>
          <a:blip r:embed="rId3"/>
          <a:srcRect l="-1648" r="-1648" t="0" b="0"/>
          <a:stretch/>
        </p:blipFill>
        <p:spPr>
          <a:xfrm>
            <a:off x="4600346" y="2076602"/>
            <a:ext cx="171907" cy="190195"/>
          </a:xfrm>
          <a:prstGeom prst="rect">
            <a:avLst/>
          </a:prstGeom>
        </p:spPr>
      </p:pic>
      <p:sp>
        <p:nvSpPr>
          <p:cNvPr id="38" name="Text 33"/>
          <p:cNvSpPr txBox="1"/>
          <p:nvPr/>
        </p:nvSpPr>
        <p:spPr>
          <a:xfrm>
            <a:off x="4629607" y="4624121"/>
            <a:ext cx="3020263" cy="6483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Harvey AI在法律场景实现了95%的文件审查自动化，合同审核效率提升12倍，错误率降低78%</a:t>
            </a:r>
            <a:endParaRPr lang="en-US" sz="1200" dirty="0"/>
          </a:p>
        </p:txBody>
      </p:sp>
      <p:pic>
        <p:nvPicPr>
          <p:cNvPr id="39" name="Image 3" descr="preencoded.png">    </p:cNvPr>
          <p:cNvPicPr>
            <a:picLocks noChangeAspect="1"/>
          </p:cNvPicPr>
          <p:nvPr/>
        </p:nvPicPr>
        <p:blipFill>
          <a:blip r:embed="rId4"/>
          <a:srcRect l="-1923" r="-1923" t="0" b="0"/>
          <a:stretch/>
        </p:blipFill>
        <p:spPr>
          <a:xfrm>
            <a:off x="8510321" y="2076602"/>
            <a:ext cx="123444" cy="190195"/>
          </a:xfrm>
          <a:prstGeom prst="rect">
            <a:avLst/>
          </a:prstGeom>
        </p:spPr>
      </p:pic>
      <p:sp>
        <p:nvSpPr>
          <p:cNvPr id="40" name="Shape 34"/>
          <p:cNvSpPr/>
          <p:nvPr/>
        </p:nvSpPr>
        <p:spPr>
          <a:xfrm>
            <a:off x="8353044" y="4286707"/>
            <a:ext cx="3258007" cy="875995"/>
          </a:xfrm>
          <a:prstGeom prst="rect">
            <a:avLst/>
          </a:prstGeom>
          <a:solidFill>
            <a:srgbClr val="F3F4F6"/>
          </a:solidFill>
          <a:ln/>
        </p:spPr>
      </p:sp>
      <p:sp>
        <p:nvSpPr>
          <p:cNvPr id="41" name="Shape 35"/>
          <p:cNvSpPr/>
          <p:nvPr/>
        </p:nvSpPr>
        <p:spPr>
          <a:xfrm>
            <a:off x="8353044" y="4286707"/>
            <a:ext cx="28346" cy="875995"/>
          </a:xfrm>
          <a:prstGeom prst="rect">
            <a:avLst/>
          </a:prstGeom>
          <a:solidFill>
            <a:srgbClr val="4C6FFF"/>
          </a:solidFill>
          <a:ln/>
        </p:spPr>
      </p:sp>
      <p:sp>
        <p:nvSpPr>
          <p:cNvPr id="42" name="Text 36"/>
          <p:cNvSpPr txBox="1"/>
          <p:nvPr/>
        </p:nvSpPr>
        <p:spPr>
          <a:xfrm>
            <a:off x="8515807" y="4390949"/>
            <a:ext cx="3694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43" name="Text 37"/>
          <p:cNvSpPr txBox="1"/>
          <p:nvPr/>
        </p:nvSpPr>
        <p:spPr>
          <a:xfrm>
            <a:off x="8515807" y="4624121"/>
            <a:ext cx="3010205"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某金融企业AI客服实现单次客户服务成本从$15降至$1.2，同时客户满意度提升25%</a:t>
            </a:r>
            <a:endParaRPr lang="en-US" sz="1200" dirty="0"/>
          </a:p>
        </p:txBody>
      </p:sp>
      <p:sp>
        <p:nvSpPr>
          <p:cNvPr id="44" name="Text 38"/>
          <p:cNvSpPr txBox="1"/>
          <p:nvPr/>
        </p:nvSpPr>
        <p:spPr>
          <a:xfrm>
            <a:off x="381305" y="5910682"/>
            <a:ext cx="1772107"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Agentic AI应用完全指南</a:t>
            </a:r>
            <a:endParaRPr lang="en-US" sz="1200" dirty="0"/>
          </a:p>
        </p:txBody>
      </p:sp>
      <p:sp>
        <p:nvSpPr>
          <p:cNvPr id="45" name="Text 39"/>
          <p:cNvSpPr txBox="1"/>
          <p:nvPr/>
        </p:nvSpPr>
        <p:spPr>
          <a:xfrm>
            <a:off x="11720779" y="5910682"/>
            <a:ext cx="210312"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5</a:t>
            </a:r>
            <a:endParaRPr lang="en-US"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7847" r="7847" t="0" b="0"/>
          <a:stretch/>
        </p:blipFill>
        <p:spPr>
          <a:xfrm>
            <a:off x="0" y="0"/>
            <a:ext cx="12191695" cy="8134502"/>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428854"/>
            <a:ext cx="652882"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市场洞察</a:t>
            </a:r>
            <a:endParaRPr lang="en-US" sz="1000" dirty="0"/>
          </a:p>
        </p:txBody>
      </p:sp>
      <p:sp>
        <p:nvSpPr>
          <p:cNvPr id="5" name="Text 2"/>
          <p:cNvSpPr txBox="1"/>
          <p:nvPr/>
        </p:nvSpPr>
        <p:spPr>
          <a:xfrm>
            <a:off x="11430000" y="295351"/>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第五部分</a:t>
            </a:r>
            <a:endParaRPr lang="en-US" sz="1000" dirty="0"/>
          </a:p>
        </p:txBody>
      </p:sp>
      <p:sp>
        <p:nvSpPr>
          <p:cNvPr id="6" name="Text 3"/>
          <p:cNvSpPr txBox="1"/>
          <p:nvPr/>
        </p:nvSpPr>
        <p:spPr>
          <a:xfrm>
            <a:off x="10820095" y="495605"/>
            <a:ext cx="1286561"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未来产品机会</a:t>
            </a:r>
            <a:endParaRPr lang="en-US" sz="1500" dirty="0"/>
          </a:p>
        </p:txBody>
      </p:sp>
      <p:sp>
        <p:nvSpPr>
          <p:cNvPr id="7" name="Text 4"/>
          <p:cNvSpPr txBox="1"/>
          <p:nvPr/>
        </p:nvSpPr>
        <p:spPr>
          <a:xfrm>
            <a:off x="228600" y="914400"/>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产品前瞻</a:t>
            </a:r>
            <a:endParaRPr lang="en-US" sz="1200" dirty="0"/>
          </a:p>
        </p:txBody>
      </p:sp>
      <p:sp>
        <p:nvSpPr>
          <p:cNvPr id="8" name="Text 5"/>
          <p:cNvSpPr txBox="1"/>
          <p:nvPr/>
        </p:nvSpPr>
        <p:spPr>
          <a:xfrm>
            <a:off x="228600" y="1162202"/>
            <a:ext cx="5367528"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从现状到未来：AI产品的演进路径与机会</a:t>
            </a:r>
            <a:endParaRPr lang="en-US" sz="2200" dirty="0"/>
          </a:p>
        </p:txBody>
      </p:sp>
      <p:sp>
        <p:nvSpPr>
          <p:cNvPr id="9" name="Text 6"/>
          <p:cNvSpPr txBox="1"/>
          <p:nvPr/>
        </p:nvSpPr>
        <p:spPr>
          <a:xfrm>
            <a:off x="228600" y="1600200"/>
            <a:ext cx="33147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AI行业从现状到未来发展的转变路径与商业机会</a:t>
            </a:r>
            <a:endParaRPr lang="en-US" sz="1200" dirty="0"/>
          </a:p>
        </p:txBody>
      </p:sp>
      <p:sp>
        <p:nvSpPr>
          <p:cNvPr id="10" name="Shape 7"/>
          <p:cNvSpPr/>
          <p:nvPr/>
        </p:nvSpPr>
        <p:spPr>
          <a:xfrm>
            <a:off x="228600" y="1962302"/>
            <a:ext cx="11734495" cy="3715207"/>
          </a:xfrm>
          <a:prstGeom prst="roundRect">
            <a:avLst>
              <a:gd name="adj" fmla="val 505"/>
            </a:avLst>
          </a:prstGeom>
          <a:noFill/>
          <a:ln w="12700">
            <a:solidFill>
              <a:srgbClr val="E5E7EB"/>
            </a:solidFill>
            <a:prstDash val="solid"/>
          </a:ln>
        </p:spPr>
      </p:sp>
      <p:sp>
        <p:nvSpPr>
          <p:cNvPr id="11" name="Shape 8"/>
          <p:cNvSpPr/>
          <p:nvPr/>
        </p:nvSpPr>
        <p:spPr>
          <a:xfrm>
            <a:off x="237744" y="1971446"/>
            <a:ext cx="11716207" cy="428854"/>
          </a:xfrm>
          <a:prstGeom prst="rect">
            <a:avLst/>
          </a:prstGeom>
          <a:solidFill>
            <a:srgbClr val="F3F4F6"/>
          </a:solidFill>
          <a:ln/>
        </p:spPr>
      </p:sp>
      <p:sp>
        <p:nvSpPr>
          <p:cNvPr id="12" name="Text 9"/>
          <p:cNvSpPr txBox="1"/>
          <p:nvPr/>
        </p:nvSpPr>
        <p:spPr>
          <a:xfrm>
            <a:off x="390449" y="2095805"/>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行业类型</a:t>
            </a:r>
            <a:endParaRPr lang="en-US" sz="1000" dirty="0"/>
          </a:p>
        </p:txBody>
      </p:sp>
      <p:sp>
        <p:nvSpPr>
          <p:cNvPr id="13" name="Text 10"/>
          <p:cNvSpPr txBox="1"/>
          <p:nvPr/>
        </p:nvSpPr>
        <p:spPr>
          <a:xfrm>
            <a:off x="2734056" y="2095805"/>
            <a:ext cx="36758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现在</a:t>
            </a:r>
            <a:endParaRPr lang="en-US" sz="1000" dirty="0"/>
          </a:p>
        </p:txBody>
      </p:sp>
      <p:sp>
        <p:nvSpPr>
          <p:cNvPr id="14" name="Text 11"/>
          <p:cNvSpPr txBox="1"/>
          <p:nvPr/>
        </p:nvSpPr>
        <p:spPr>
          <a:xfrm>
            <a:off x="7420356" y="2095805"/>
            <a:ext cx="36758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未来</a:t>
            </a:r>
            <a:endParaRPr lang="en-US" sz="1000" dirty="0"/>
          </a:p>
        </p:txBody>
      </p:sp>
      <p:sp>
        <p:nvSpPr>
          <p:cNvPr id="15" name="Shape 12"/>
          <p:cNvSpPr/>
          <p:nvPr/>
        </p:nvSpPr>
        <p:spPr>
          <a:xfrm>
            <a:off x="237744" y="2395728"/>
            <a:ext cx="11716207" cy="3276295"/>
          </a:xfrm>
          <a:prstGeom prst="rect">
            <a:avLst/>
          </a:prstGeom>
          <a:solidFill>
            <a:srgbClr val="FFFFFF"/>
          </a:solidFill>
          <a:ln/>
        </p:spPr>
      </p:sp>
      <p:sp>
        <p:nvSpPr>
          <p:cNvPr id="16" name="Shape 13"/>
          <p:cNvSpPr/>
          <p:nvPr/>
        </p:nvSpPr>
        <p:spPr>
          <a:xfrm>
            <a:off x="237744" y="2395728"/>
            <a:ext cx="11716207" cy="9144"/>
          </a:xfrm>
          <a:prstGeom prst="rect">
            <a:avLst/>
          </a:prstGeom>
          <a:solidFill>
            <a:srgbClr val="E5E7EB"/>
          </a:solidFill>
          <a:ln/>
        </p:spPr>
      </p:sp>
      <p:sp>
        <p:nvSpPr>
          <p:cNvPr id="17" name="Shape 14"/>
          <p:cNvSpPr/>
          <p:nvPr/>
        </p:nvSpPr>
        <p:spPr>
          <a:xfrm>
            <a:off x="390449" y="2686507"/>
            <a:ext cx="267005" cy="267005"/>
          </a:xfrm>
          <a:prstGeom prst="ellipse">
            <a:avLst/>
          </a:prstGeom>
          <a:solidFill>
            <a:srgbClr val="EBF0FF"/>
          </a:solidFill>
          <a:ln/>
        </p:spPr>
      </p:sp>
      <p:pic>
        <p:nvPicPr>
          <p:cNvPr id="18" name="Image 1" descr="preencoded.png">    </p:cNvPr>
          <p:cNvPicPr>
            <a:picLocks noChangeAspect="1"/>
          </p:cNvPicPr>
          <p:nvPr/>
        </p:nvPicPr>
        <p:blipFill>
          <a:blip r:embed="rId2"/>
          <a:srcRect l="0" r="0" t="-1100" b="-1100"/>
          <a:stretch/>
        </p:blipFill>
        <p:spPr>
          <a:xfrm>
            <a:off x="466344" y="2752344"/>
            <a:ext cx="114300" cy="133502"/>
          </a:xfrm>
          <a:prstGeom prst="rect">
            <a:avLst/>
          </a:prstGeom>
        </p:spPr>
      </p:pic>
      <p:sp>
        <p:nvSpPr>
          <p:cNvPr id="19" name="Shape 15"/>
          <p:cNvSpPr/>
          <p:nvPr/>
        </p:nvSpPr>
        <p:spPr>
          <a:xfrm>
            <a:off x="237744" y="3243377"/>
            <a:ext cx="11716207" cy="9144"/>
          </a:xfrm>
          <a:prstGeom prst="rect">
            <a:avLst/>
          </a:prstGeom>
          <a:solidFill>
            <a:srgbClr val="E5E7EB"/>
          </a:solidFill>
          <a:ln/>
        </p:spPr>
      </p:sp>
      <p:sp>
        <p:nvSpPr>
          <p:cNvPr id="20" name="Shape 16"/>
          <p:cNvSpPr/>
          <p:nvPr/>
        </p:nvSpPr>
        <p:spPr>
          <a:xfrm>
            <a:off x="237744" y="4052621"/>
            <a:ext cx="11716207" cy="9144"/>
          </a:xfrm>
          <a:prstGeom prst="rect">
            <a:avLst/>
          </a:prstGeom>
          <a:solidFill>
            <a:srgbClr val="E5E7EB"/>
          </a:solidFill>
          <a:ln/>
        </p:spPr>
      </p:sp>
      <p:sp>
        <p:nvSpPr>
          <p:cNvPr id="21" name="Shape 17"/>
          <p:cNvSpPr/>
          <p:nvPr/>
        </p:nvSpPr>
        <p:spPr>
          <a:xfrm>
            <a:off x="390449" y="3514954"/>
            <a:ext cx="267005" cy="267005"/>
          </a:xfrm>
          <a:prstGeom prst="ellipse">
            <a:avLst/>
          </a:prstGeom>
          <a:solidFill>
            <a:srgbClr val="EBF0FF"/>
          </a:solidFill>
          <a:ln/>
        </p:spPr>
      </p:sp>
      <p:sp>
        <p:nvSpPr>
          <p:cNvPr id="22" name="Shape 18"/>
          <p:cNvSpPr/>
          <p:nvPr/>
        </p:nvSpPr>
        <p:spPr>
          <a:xfrm>
            <a:off x="390449" y="4324198"/>
            <a:ext cx="267005" cy="267005"/>
          </a:xfrm>
          <a:prstGeom prst="ellipse">
            <a:avLst/>
          </a:prstGeom>
          <a:solidFill>
            <a:srgbClr val="EBF0FF"/>
          </a:solidFill>
          <a:ln/>
        </p:spPr>
      </p:sp>
      <p:sp>
        <p:nvSpPr>
          <p:cNvPr id="23" name="Text 19"/>
          <p:cNvSpPr txBox="1"/>
          <p:nvPr/>
        </p:nvSpPr>
        <p:spPr>
          <a:xfrm>
            <a:off x="733349" y="2734056"/>
            <a:ext cx="929030"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Consumer AI</a:t>
            </a:r>
            <a:endParaRPr lang="en-US" sz="1000" dirty="0"/>
          </a:p>
        </p:txBody>
      </p:sp>
      <p:sp>
        <p:nvSpPr>
          <p:cNvPr id="24" name="Text 20"/>
          <p:cNvSpPr txBox="1"/>
          <p:nvPr/>
        </p:nvSpPr>
        <p:spPr>
          <a:xfrm>
            <a:off x="733349" y="3562502"/>
            <a:ext cx="8430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Power User</a:t>
            </a:r>
            <a:endParaRPr lang="en-US" sz="1000" dirty="0"/>
          </a:p>
        </p:txBody>
      </p:sp>
      <p:sp>
        <p:nvSpPr>
          <p:cNvPr id="25" name="Shape 21"/>
          <p:cNvSpPr/>
          <p:nvPr/>
        </p:nvSpPr>
        <p:spPr>
          <a:xfrm>
            <a:off x="2581351" y="2395728"/>
            <a:ext cx="4686300" cy="847649"/>
          </a:xfrm>
          <a:prstGeom prst="rect">
            <a:avLst/>
          </a:prstGeom>
          <a:solidFill>
            <a:srgbClr val="EFF6FF"/>
          </a:solidFill>
          <a:ln/>
        </p:spPr>
      </p:sp>
      <p:sp>
        <p:nvSpPr>
          <p:cNvPr id="26" name="Shape 22"/>
          <p:cNvSpPr/>
          <p:nvPr/>
        </p:nvSpPr>
        <p:spPr>
          <a:xfrm>
            <a:off x="2581351" y="2395728"/>
            <a:ext cx="28346" cy="847649"/>
          </a:xfrm>
          <a:prstGeom prst="rect">
            <a:avLst/>
          </a:prstGeom>
          <a:solidFill>
            <a:srgbClr val="4C6FFF"/>
          </a:solidFill>
          <a:ln/>
        </p:spPr>
      </p:sp>
      <p:sp>
        <p:nvSpPr>
          <p:cNvPr id="27" name="Shape 23"/>
          <p:cNvSpPr/>
          <p:nvPr/>
        </p:nvSpPr>
        <p:spPr>
          <a:xfrm>
            <a:off x="2581351" y="3243377"/>
            <a:ext cx="4686300" cy="809244"/>
          </a:xfrm>
          <a:prstGeom prst="rect">
            <a:avLst/>
          </a:prstGeom>
          <a:solidFill>
            <a:srgbClr val="EFF6FF"/>
          </a:solidFill>
          <a:ln/>
        </p:spPr>
      </p:sp>
      <p:sp>
        <p:nvSpPr>
          <p:cNvPr id="28" name="Shape 24"/>
          <p:cNvSpPr/>
          <p:nvPr/>
        </p:nvSpPr>
        <p:spPr>
          <a:xfrm>
            <a:off x="2581351" y="3243377"/>
            <a:ext cx="28346" cy="809244"/>
          </a:xfrm>
          <a:prstGeom prst="rect">
            <a:avLst/>
          </a:prstGeom>
          <a:solidFill>
            <a:srgbClr val="4C6FFF"/>
          </a:solidFill>
          <a:ln/>
        </p:spPr>
      </p:sp>
      <p:sp>
        <p:nvSpPr>
          <p:cNvPr id="29" name="Text 25"/>
          <p:cNvSpPr txBox="1"/>
          <p:nvPr/>
        </p:nvSpPr>
        <p:spPr>
          <a:xfrm>
            <a:off x="2900477" y="2505456"/>
            <a:ext cx="1081735"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聊天助手/AI玩具</a:t>
            </a:r>
            <a:endParaRPr lang="en-US" sz="1000" dirty="0"/>
          </a:p>
        </p:txBody>
      </p:sp>
      <p:sp>
        <p:nvSpPr>
          <p:cNvPr id="30" name="Text 26"/>
          <p:cNvSpPr txBox="1"/>
          <p:nvPr/>
        </p:nvSpPr>
        <p:spPr>
          <a:xfrm>
            <a:off x="2900477" y="2734056"/>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简单互动内容创作</a:t>
            </a:r>
            <a:endParaRPr lang="en-US" sz="1000" dirty="0"/>
          </a:p>
        </p:txBody>
      </p:sp>
      <p:sp>
        <p:nvSpPr>
          <p:cNvPr id="31" name="Text 27"/>
          <p:cNvSpPr txBox="1"/>
          <p:nvPr/>
        </p:nvSpPr>
        <p:spPr>
          <a:xfrm>
            <a:off x="2900477" y="2962656"/>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单一功能智能家居</a:t>
            </a:r>
            <a:endParaRPr lang="en-US" sz="1000" dirty="0"/>
          </a:p>
        </p:txBody>
      </p:sp>
      <p:sp>
        <p:nvSpPr>
          <p:cNvPr id="32" name="Text 28"/>
          <p:cNvSpPr txBox="1"/>
          <p:nvPr/>
        </p:nvSpPr>
        <p:spPr>
          <a:xfrm>
            <a:off x="2900477" y="3333902"/>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效率提升工具</a:t>
            </a:r>
            <a:endParaRPr lang="en-US" sz="1000" dirty="0"/>
          </a:p>
        </p:txBody>
      </p:sp>
      <p:sp>
        <p:nvSpPr>
          <p:cNvPr id="33" name="Text 29"/>
          <p:cNvSpPr txBox="1"/>
          <p:nvPr/>
        </p:nvSpPr>
        <p:spPr>
          <a:xfrm>
            <a:off x="2900477" y="3562502"/>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专业辅助助手</a:t>
            </a:r>
            <a:endParaRPr lang="en-US" sz="1000" dirty="0"/>
          </a:p>
        </p:txBody>
      </p:sp>
      <p:sp>
        <p:nvSpPr>
          <p:cNvPr id="34" name="Text 30"/>
          <p:cNvSpPr txBox="1"/>
          <p:nvPr/>
        </p:nvSpPr>
        <p:spPr>
          <a:xfrm>
            <a:off x="2900477" y="3791102"/>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单点任务自动化</a:t>
            </a:r>
            <a:endParaRPr lang="en-US" sz="1000" dirty="0"/>
          </a:p>
        </p:txBody>
      </p:sp>
      <p:sp>
        <p:nvSpPr>
          <p:cNvPr id="35" name="Shape 31"/>
          <p:cNvSpPr/>
          <p:nvPr/>
        </p:nvSpPr>
        <p:spPr>
          <a:xfrm>
            <a:off x="7267651" y="2395728"/>
            <a:ext cx="4686300" cy="847649"/>
          </a:xfrm>
          <a:prstGeom prst="rect">
            <a:avLst/>
          </a:prstGeom>
          <a:solidFill>
            <a:srgbClr val="ECFDF5"/>
          </a:solidFill>
          <a:ln/>
        </p:spPr>
      </p:sp>
      <p:sp>
        <p:nvSpPr>
          <p:cNvPr id="36" name="Shape 32"/>
          <p:cNvSpPr/>
          <p:nvPr/>
        </p:nvSpPr>
        <p:spPr>
          <a:xfrm>
            <a:off x="7267651" y="2395728"/>
            <a:ext cx="28346" cy="847649"/>
          </a:xfrm>
          <a:prstGeom prst="rect">
            <a:avLst/>
          </a:prstGeom>
          <a:solidFill>
            <a:srgbClr val="10B981"/>
          </a:solidFill>
          <a:ln/>
        </p:spPr>
      </p:sp>
      <p:sp>
        <p:nvSpPr>
          <p:cNvPr id="37" name="Text 33"/>
          <p:cNvSpPr txBox="1"/>
          <p:nvPr/>
        </p:nvSpPr>
        <p:spPr>
          <a:xfrm>
            <a:off x="7434072" y="2495398"/>
            <a:ext cx="4467758" cy="6483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娱乐革命: 多模态/实时生成/实时互动 设备创新: 便携/家庭新型智能硬件 陪伴关系: 个性化AI形象/情感联结 基础变量: AI成本降低/新型设备/个性化avatar</a:t>
            </a:r>
            <a:endParaRPr lang="en-US" sz="1200" dirty="0"/>
          </a:p>
        </p:txBody>
      </p:sp>
      <p:pic>
        <p:nvPicPr>
          <p:cNvPr id="38" name="Image 2" descr="preencoded.png">    </p:cNvPr>
          <p:cNvPicPr>
            <a:picLocks noChangeAspect="1"/>
          </p:cNvPicPr>
          <p:nvPr/>
        </p:nvPicPr>
        <p:blipFill>
          <a:blip r:embed="rId3"/>
          <a:srcRect l="0" r="0" t="0" b="0"/>
          <a:stretch/>
        </p:blipFill>
        <p:spPr>
          <a:xfrm>
            <a:off x="457200" y="3581705"/>
            <a:ext cx="133502" cy="133502"/>
          </a:xfrm>
          <a:prstGeom prst="rect">
            <a:avLst/>
          </a:prstGeom>
        </p:spPr>
      </p:pic>
      <p:sp>
        <p:nvSpPr>
          <p:cNvPr id="39" name="Shape 34"/>
          <p:cNvSpPr/>
          <p:nvPr/>
        </p:nvSpPr>
        <p:spPr>
          <a:xfrm>
            <a:off x="7267651" y="3243377"/>
            <a:ext cx="4686300" cy="809244"/>
          </a:xfrm>
          <a:prstGeom prst="rect">
            <a:avLst/>
          </a:prstGeom>
          <a:solidFill>
            <a:srgbClr val="ECFDF5"/>
          </a:solidFill>
          <a:ln/>
        </p:spPr>
      </p:sp>
      <p:sp>
        <p:nvSpPr>
          <p:cNvPr id="40" name="Shape 35"/>
          <p:cNvSpPr/>
          <p:nvPr/>
        </p:nvSpPr>
        <p:spPr>
          <a:xfrm>
            <a:off x="7267651" y="3243377"/>
            <a:ext cx="28346" cy="809244"/>
          </a:xfrm>
          <a:prstGeom prst="rect">
            <a:avLst/>
          </a:prstGeom>
          <a:solidFill>
            <a:srgbClr val="10B981"/>
          </a:solidFill>
          <a:ln/>
        </p:spPr>
      </p:sp>
      <p:sp>
        <p:nvSpPr>
          <p:cNvPr id="41" name="Text 36"/>
          <p:cNvSpPr txBox="1"/>
          <p:nvPr/>
        </p:nvSpPr>
        <p:spPr>
          <a:xfrm>
            <a:off x="7434072" y="3438144"/>
            <a:ext cx="4448556" cy="4197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个性化代理: 适应用户思维模式的Persona Agent 跨场景协作: 工作流全自动化 自主学习: 基于用户行为持续优化</a:t>
            </a:r>
            <a:endParaRPr lang="en-US" sz="1200" dirty="0"/>
          </a:p>
        </p:txBody>
      </p:sp>
      <p:pic>
        <p:nvPicPr>
          <p:cNvPr id="42" name="Image 3" descr="preencoded.png">    </p:cNvPr>
          <p:cNvPicPr>
            <a:picLocks noChangeAspect="1"/>
          </p:cNvPicPr>
          <p:nvPr/>
        </p:nvPicPr>
        <p:blipFill>
          <a:blip r:embed="rId4"/>
          <a:srcRect l="-2512" r="-2512" t="0" b="0"/>
          <a:stretch/>
        </p:blipFill>
        <p:spPr>
          <a:xfrm>
            <a:off x="471830" y="4390949"/>
            <a:ext cx="105156" cy="133502"/>
          </a:xfrm>
          <a:prstGeom prst="rect">
            <a:avLst/>
          </a:prstGeom>
        </p:spPr>
      </p:pic>
      <p:sp>
        <p:nvSpPr>
          <p:cNvPr id="43" name="Shape 37"/>
          <p:cNvSpPr/>
          <p:nvPr/>
        </p:nvSpPr>
        <p:spPr>
          <a:xfrm>
            <a:off x="237744" y="4862779"/>
            <a:ext cx="11716207" cy="9144"/>
          </a:xfrm>
          <a:prstGeom prst="rect">
            <a:avLst/>
          </a:prstGeom>
          <a:solidFill>
            <a:srgbClr val="E5E7EB"/>
          </a:solidFill>
          <a:ln/>
        </p:spPr>
      </p:sp>
      <p:sp>
        <p:nvSpPr>
          <p:cNvPr id="44" name="Shape 38"/>
          <p:cNvSpPr/>
          <p:nvPr/>
        </p:nvSpPr>
        <p:spPr>
          <a:xfrm>
            <a:off x="390449" y="5134356"/>
            <a:ext cx="267005" cy="267005"/>
          </a:xfrm>
          <a:prstGeom prst="ellipse">
            <a:avLst/>
          </a:prstGeom>
          <a:solidFill>
            <a:srgbClr val="EBF0FF"/>
          </a:solidFill>
          <a:ln/>
        </p:spPr>
      </p:sp>
      <p:sp>
        <p:nvSpPr>
          <p:cNvPr id="45" name="Text 39"/>
          <p:cNvSpPr txBox="1"/>
          <p:nvPr/>
        </p:nvSpPr>
        <p:spPr>
          <a:xfrm>
            <a:off x="733349" y="4371746"/>
            <a:ext cx="929030"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Enterprise AI</a:t>
            </a:r>
            <a:endParaRPr lang="en-US" sz="1000" dirty="0"/>
          </a:p>
        </p:txBody>
      </p:sp>
      <p:sp>
        <p:nvSpPr>
          <p:cNvPr id="46" name="Text 40"/>
          <p:cNvSpPr txBox="1"/>
          <p:nvPr/>
        </p:nvSpPr>
        <p:spPr>
          <a:xfrm>
            <a:off x="733349" y="5181905"/>
            <a:ext cx="5961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Vertical</a:t>
            </a:r>
            <a:endParaRPr lang="en-US" sz="1000" dirty="0"/>
          </a:p>
        </p:txBody>
      </p:sp>
      <p:sp>
        <p:nvSpPr>
          <p:cNvPr id="47" name="Shape 41"/>
          <p:cNvSpPr/>
          <p:nvPr/>
        </p:nvSpPr>
        <p:spPr>
          <a:xfrm>
            <a:off x="2581351" y="4052621"/>
            <a:ext cx="4686300" cy="809244"/>
          </a:xfrm>
          <a:prstGeom prst="rect">
            <a:avLst/>
          </a:prstGeom>
          <a:solidFill>
            <a:srgbClr val="EFF6FF"/>
          </a:solidFill>
          <a:ln/>
        </p:spPr>
      </p:sp>
      <p:sp>
        <p:nvSpPr>
          <p:cNvPr id="48" name="Shape 42"/>
          <p:cNvSpPr/>
          <p:nvPr/>
        </p:nvSpPr>
        <p:spPr>
          <a:xfrm>
            <a:off x="2581351" y="4052621"/>
            <a:ext cx="28346" cy="809244"/>
          </a:xfrm>
          <a:prstGeom prst="rect">
            <a:avLst/>
          </a:prstGeom>
          <a:solidFill>
            <a:srgbClr val="4C6FFF"/>
          </a:solidFill>
          <a:ln/>
        </p:spPr>
      </p:sp>
      <p:sp>
        <p:nvSpPr>
          <p:cNvPr id="49" name="Shape 43"/>
          <p:cNvSpPr/>
          <p:nvPr/>
        </p:nvSpPr>
        <p:spPr>
          <a:xfrm>
            <a:off x="2581351" y="4862779"/>
            <a:ext cx="4686300" cy="809244"/>
          </a:xfrm>
          <a:prstGeom prst="rect">
            <a:avLst/>
          </a:prstGeom>
          <a:solidFill>
            <a:srgbClr val="EFF6FF"/>
          </a:solidFill>
          <a:ln/>
        </p:spPr>
      </p:sp>
      <p:sp>
        <p:nvSpPr>
          <p:cNvPr id="50" name="Shape 44"/>
          <p:cNvSpPr/>
          <p:nvPr/>
        </p:nvSpPr>
        <p:spPr>
          <a:xfrm>
            <a:off x="2581351" y="4862779"/>
            <a:ext cx="28346" cy="809244"/>
          </a:xfrm>
          <a:prstGeom prst="rect">
            <a:avLst/>
          </a:prstGeom>
          <a:solidFill>
            <a:srgbClr val="4C6FFF"/>
          </a:solidFill>
          <a:ln/>
        </p:spPr>
      </p:sp>
      <p:sp>
        <p:nvSpPr>
          <p:cNvPr id="51" name="Text 45"/>
          <p:cNvSpPr txBox="1"/>
          <p:nvPr/>
        </p:nvSpPr>
        <p:spPr>
          <a:xfrm>
            <a:off x="2900477" y="4143146"/>
            <a:ext cx="121523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知识库/企业AI搜索</a:t>
            </a:r>
            <a:endParaRPr lang="en-US" sz="1000" dirty="0"/>
          </a:p>
        </p:txBody>
      </p:sp>
      <p:sp>
        <p:nvSpPr>
          <p:cNvPr id="52" name="Text 46"/>
          <p:cNvSpPr txBox="1"/>
          <p:nvPr/>
        </p:nvSpPr>
        <p:spPr>
          <a:xfrm>
            <a:off x="2900477" y="4371746"/>
            <a:ext cx="1300277"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单一业务流程自动化</a:t>
            </a:r>
            <a:endParaRPr lang="en-US" sz="1000" dirty="0"/>
          </a:p>
        </p:txBody>
      </p:sp>
      <p:sp>
        <p:nvSpPr>
          <p:cNvPr id="53" name="Text 47"/>
          <p:cNvSpPr txBox="1"/>
          <p:nvPr/>
        </p:nvSpPr>
        <p:spPr>
          <a:xfrm>
            <a:off x="2900477" y="4600346"/>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文档处理与分析</a:t>
            </a:r>
            <a:endParaRPr lang="en-US" sz="1000" dirty="0"/>
          </a:p>
        </p:txBody>
      </p:sp>
      <p:sp>
        <p:nvSpPr>
          <p:cNvPr id="54" name="Text 48"/>
          <p:cNvSpPr txBox="1"/>
          <p:nvPr/>
        </p:nvSpPr>
        <p:spPr>
          <a:xfrm>
            <a:off x="2900477" y="4953305"/>
            <a:ext cx="13862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新入场的Agentic工具</a:t>
            </a:r>
            <a:endParaRPr lang="en-US" sz="1000" dirty="0"/>
          </a:p>
        </p:txBody>
      </p:sp>
      <p:sp>
        <p:nvSpPr>
          <p:cNvPr id="55" name="Text 49"/>
          <p:cNvSpPr txBox="1"/>
          <p:nvPr/>
        </p:nvSpPr>
        <p:spPr>
          <a:xfrm>
            <a:off x="2900477" y="5181905"/>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垂直行业辅助决策</a:t>
            </a:r>
            <a:endParaRPr lang="en-US" sz="1000" dirty="0"/>
          </a:p>
        </p:txBody>
      </p:sp>
      <p:sp>
        <p:nvSpPr>
          <p:cNvPr id="56" name="Text 50"/>
          <p:cNvSpPr txBox="1"/>
          <p:nvPr/>
        </p:nvSpPr>
        <p:spPr>
          <a:xfrm>
            <a:off x="2900477" y="5410505"/>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数据分析与预测</a:t>
            </a:r>
            <a:endParaRPr lang="en-US" sz="1000" dirty="0"/>
          </a:p>
        </p:txBody>
      </p:sp>
      <p:sp>
        <p:nvSpPr>
          <p:cNvPr id="57" name="Shape 51"/>
          <p:cNvSpPr/>
          <p:nvPr/>
        </p:nvSpPr>
        <p:spPr>
          <a:xfrm>
            <a:off x="7267651" y="4052621"/>
            <a:ext cx="4686300" cy="809244"/>
          </a:xfrm>
          <a:prstGeom prst="rect">
            <a:avLst/>
          </a:prstGeom>
          <a:solidFill>
            <a:srgbClr val="ECFDF5"/>
          </a:solidFill>
          <a:ln/>
        </p:spPr>
      </p:sp>
      <p:sp>
        <p:nvSpPr>
          <p:cNvPr id="58" name="Shape 52"/>
          <p:cNvSpPr/>
          <p:nvPr/>
        </p:nvSpPr>
        <p:spPr>
          <a:xfrm>
            <a:off x="7267651" y="4052621"/>
            <a:ext cx="28346" cy="809244"/>
          </a:xfrm>
          <a:prstGeom prst="rect">
            <a:avLst/>
          </a:prstGeom>
          <a:solidFill>
            <a:srgbClr val="10B981"/>
          </a:solidFill>
          <a:ln/>
        </p:spPr>
      </p:sp>
      <p:sp>
        <p:nvSpPr>
          <p:cNvPr id="59" name="Text 53"/>
          <p:cNvSpPr txBox="1"/>
          <p:nvPr/>
        </p:nvSpPr>
        <p:spPr>
          <a:xfrm>
            <a:off x="7434072" y="4248302"/>
            <a:ext cx="4401007" cy="4197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Agentic基础设施: 构建、管理和编排智能体 横向工具/数字工人: 全流程协同 物理AI: 实体环境交互 主权智能: 企业专属AI大脑</a:t>
            </a:r>
            <a:endParaRPr lang="en-US" sz="1200" dirty="0"/>
          </a:p>
        </p:txBody>
      </p:sp>
      <p:pic>
        <p:nvPicPr>
          <p:cNvPr id="60" name="Image 4" descr="preencoded.png">    </p:cNvPr>
          <p:cNvPicPr>
            <a:picLocks noChangeAspect="1"/>
          </p:cNvPicPr>
          <p:nvPr/>
        </p:nvPicPr>
        <p:blipFill>
          <a:blip r:embed="rId5"/>
          <a:srcRect l="-837" r="-837" t="0" b="0"/>
          <a:stretch/>
        </p:blipFill>
        <p:spPr>
          <a:xfrm>
            <a:off x="448056" y="5201107"/>
            <a:ext cx="152705" cy="133502"/>
          </a:xfrm>
          <a:prstGeom prst="rect">
            <a:avLst/>
          </a:prstGeom>
        </p:spPr>
      </p:pic>
      <p:sp>
        <p:nvSpPr>
          <p:cNvPr id="61" name="Shape 54"/>
          <p:cNvSpPr/>
          <p:nvPr/>
        </p:nvSpPr>
        <p:spPr>
          <a:xfrm>
            <a:off x="7267651" y="4862779"/>
            <a:ext cx="4686300" cy="809244"/>
          </a:xfrm>
          <a:prstGeom prst="rect">
            <a:avLst/>
          </a:prstGeom>
          <a:solidFill>
            <a:srgbClr val="ECFDF5"/>
          </a:solidFill>
          <a:ln/>
        </p:spPr>
      </p:sp>
      <p:sp>
        <p:nvSpPr>
          <p:cNvPr id="62" name="Shape 55"/>
          <p:cNvSpPr/>
          <p:nvPr/>
        </p:nvSpPr>
        <p:spPr>
          <a:xfrm>
            <a:off x="7267651" y="4862779"/>
            <a:ext cx="28346" cy="809244"/>
          </a:xfrm>
          <a:prstGeom prst="rect">
            <a:avLst/>
          </a:prstGeom>
          <a:solidFill>
            <a:srgbClr val="10B981"/>
          </a:solidFill>
          <a:ln/>
        </p:spPr>
      </p:sp>
      <p:sp>
        <p:nvSpPr>
          <p:cNvPr id="63" name="Text 56"/>
          <p:cNvSpPr txBox="1"/>
          <p:nvPr/>
        </p:nvSpPr>
        <p:spPr>
          <a:xfrm>
            <a:off x="7434072" y="5057546"/>
            <a:ext cx="4420210" cy="4197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智能运营主体: Agent为主要脑力和体力劳动力 行业自动驾驶: 企业Autopilot模式 全链路重构: 供应链、生产、销售智能化</a:t>
            </a:r>
            <a:endParaRPr lang="en-US" sz="1200" dirty="0"/>
          </a:p>
        </p:txBody>
      </p:sp>
      <p:sp>
        <p:nvSpPr>
          <p:cNvPr id="64" name="Shape 57"/>
          <p:cNvSpPr/>
          <p:nvPr/>
        </p:nvSpPr>
        <p:spPr>
          <a:xfrm>
            <a:off x="228600" y="5829300"/>
            <a:ext cx="7000646" cy="2076602"/>
          </a:xfrm>
          <a:prstGeom prst="roundRect">
            <a:avLst>
              <a:gd name="adj" fmla="val 1616"/>
            </a:avLst>
          </a:prstGeom>
          <a:noFill/>
          <a:ln w="12700">
            <a:solidFill>
              <a:srgbClr val="E5E7EB"/>
            </a:solidFill>
            <a:prstDash val="solid"/>
          </a:ln>
        </p:spPr>
      </p:sp>
      <p:sp>
        <p:nvSpPr>
          <p:cNvPr id="65" name="Text 58"/>
          <p:cNvSpPr txBox="1"/>
          <p:nvPr/>
        </p:nvSpPr>
        <p:spPr>
          <a:xfrm>
            <a:off x="390449" y="6010351"/>
            <a:ext cx="16002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智能SOTA的发展趋势</a:t>
            </a:r>
            <a:endParaRPr lang="en-US" sz="1200" dirty="0"/>
          </a:p>
        </p:txBody>
      </p:sp>
      <p:sp>
        <p:nvSpPr>
          <p:cNvPr id="66" name="Shape 59"/>
          <p:cNvSpPr/>
          <p:nvPr/>
        </p:nvSpPr>
        <p:spPr>
          <a:xfrm>
            <a:off x="390449" y="6334049"/>
            <a:ext cx="3286354" cy="647395"/>
          </a:xfrm>
          <a:prstGeom prst="roundRect">
            <a:avLst>
              <a:gd name="adj" fmla="val 16617"/>
            </a:avLst>
          </a:prstGeom>
          <a:solidFill>
            <a:srgbClr val="F9FAFB"/>
          </a:solidFill>
          <a:ln/>
        </p:spPr>
      </p:sp>
      <p:sp>
        <p:nvSpPr>
          <p:cNvPr id="67" name="Shape 60"/>
          <p:cNvSpPr/>
          <p:nvPr/>
        </p:nvSpPr>
        <p:spPr>
          <a:xfrm>
            <a:off x="3782873" y="6334049"/>
            <a:ext cx="3286354" cy="647395"/>
          </a:xfrm>
          <a:prstGeom prst="roundRect">
            <a:avLst>
              <a:gd name="adj" fmla="val 16617"/>
            </a:avLst>
          </a:prstGeom>
          <a:solidFill>
            <a:srgbClr val="F9FAFB"/>
          </a:solidFill>
          <a:ln/>
        </p:spPr>
      </p:sp>
      <p:sp>
        <p:nvSpPr>
          <p:cNvPr id="68" name="Shape 61"/>
          <p:cNvSpPr/>
          <p:nvPr/>
        </p:nvSpPr>
        <p:spPr>
          <a:xfrm>
            <a:off x="390449" y="7095744"/>
            <a:ext cx="3286354" cy="647395"/>
          </a:xfrm>
          <a:prstGeom prst="roundRect">
            <a:avLst>
              <a:gd name="adj" fmla="val 16617"/>
            </a:avLst>
          </a:prstGeom>
          <a:solidFill>
            <a:srgbClr val="F9FAFB"/>
          </a:solidFill>
          <a:ln/>
        </p:spPr>
      </p:sp>
      <p:sp>
        <p:nvSpPr>
          <p:cNvPr id="69" name="Shape 62"/>
          <p:cNvSpPr/>
          <p:nvPr/>
        </p:nvSpPr>
        <p:spPr>
          <a:xfrm>
            <a:off x="3782873" y="7095744"/>
            <a:ext cx="3286354" cy="647395"/>
          </a:xfrm>
          <a:prstGeom prst="roundRect">
            <a:avLst>
              <a:gd name="adj" fmla="val 16617"/>
            </a:avLst>
          </a:prstGeom>
          <a:solidFill>
            <a:srgbClr val="F9FAFB"/>
          </a:solidFill>
          <a:ln/>
        </p:spPr>
      </p:sp>
      <p:sp>
        <p:nvSpPr>
          <p:cNvPr id="70" name="Text 63"/>
          <p:cNvSpPr txBox="1"/>
          <p:nvPr/>
        </p:nvSpPr>
        <p:spPr>
          <a:xfrm>
            <a:off x="504749" y="6458407"/>
            <a:ext cx="1034186"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统一表征的模型</a:t>
            </a:r>
            <a:endParaRPr lang="en-US" sz="1000" dirty="0"/>
          </a:p>
        </p:txBody>
      </p:sp>
      <p:sp>
        <p:nvSpPr>
          <p:cNvPr id="71" name="Text 64"/>
          <p:cNvSpPr txBox="1"/>
          <p:nvPr/>
        </p:nvSpPr>
        <p:spPr>
          <a:xfrm>
            <a:off x="3897173" y="6458407"/>
            <a:ext cx="116768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创造性可控性兼顾</a:t>
            </a:r>
            <a:endParaRPr lang="en-US" sz="1000" dirty="0"/>
          </a:p>
        </p:txBody>
      </p:sp>
      <p:sp>
        <p:nvSpPr>
          <p:cNvPr id="72" name="Text 65"/>
          <p:cNvSpPr txBox="1"/>
          <p:nvPr/>
        </p:nvSpPr>
        <p:spPr>
          <a:xfrm>
            <a:off x="504749" y="7220102"/>
            <a:ext cx="1034186"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高性能无限记忆</a:t>
            </a:r>
            <a:endParaRPr lang="en-US" sz="1000" dirty="0"/>
          </a:p>
        </p:txBody>
      </p:sp>
      <p:sp>
        <p:nvSpPr>
          <p:cNvPr id="73" name="Text 66"/>
          <p:cNvSpPr txBox="1"/>
          <p:nvPr/>
        </p:nvSpPr>
        <p:spPr>
          <a:xfrm>
            <a:off x="3897173" y="7220102"/>
            <a:ext cx="900684"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更小成本更低</a:t>
            </a:r>
            <a:endParaRPr lang="en-US" sz="1000" dirty="0"/>
          </a:p>
        </p:txBody>
      </p:sp>
      <p:sp>
        <p:nvSpPr>
          <p:cNvPr id="74" name="Text 67"/>
          <p:cNvSpPr txBox="1"/>
          <p:nvPr/>
        </p:nvSpPr>
        <p:spPr>
          <a:xfrm>
            <a:off x="504749" y="6687007"/>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多模态、跨领域的统一智能基础模型架构</a:t>
            </a:r>
            <a:endParaRPr lang="en-US" sz="1000" dirty="0"/>
          </a:p>
        </p:txBody>
      </p:sp>
      <p:sp>
        <p:nvSpPr>
          <p:cNvPr id="75" name="Text 68"/>
          <p:cNvSpPr txBox="1"/>
          <p:nvPr/>
        </p:nvSpPr>
        <p:spPr>
          <a:xfrm>
            <a:off x="3897173" y="6687007"/>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平衡自由探索与精确执行的智能表现</a:t>
            </a:r>
            <a:endParaRPr lang="en-US" sz="1000" dirty="0"/>
          </a:p>
        </p:txBody>
      </p:sp>
      <p:sp>
        <p:nvSpPr>
          <p:cNvPr id="76" name="Text 69"/>
          <p:cNvSpPr txBox="1"/>
          <p:nvPr/>
        </p:nvSpPr>
        <p:spPr>
          <a:xfrm>
            <a:off x="504749" y="7448702"/>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突破上下文限制的长期记忆与检索能力</a:t>
            </a:r>
            <a:endParaRPr lang="en-US" sz="1000" dirty="0"/>
          </a:p>
        </p:txBody>
      </p:sp>
      <p:sp>
        <p:nvSpPr>
          <p:cNvPr id="77" name="Text 70"/>
          <p:cNvSpPr txBox="1"/>
          <p:nvPr/>
        </p:nvSpPr>
        <p:spPr>
          <a:xfrm>
            <a:off x="3897173" y="7448702"/>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模型体积与计算成本的持续优化与降低</a:t>
            </a:r>
            <a:endParaRPr lang="en-US" sz="1000" dirty="0"/>
          </a:p>
        </p:txBody>
      </p:sp>
      <p:sp>
        <p:nvSpPr>
          <p:cNvPr id="78" name="Shape 71"/>
          <p:cNvSpPr/>
          <p:nvPr/>
        </p:nvSpPr>
        <p:spPr>
          <a:xfrm>
            <a:off x="7338060" y="5829300"/>
            <a:ext cx="4629607" cy="2076602"/>
          </a:xfrm>
          <a:prstGeom prst="roundRect">
            <a:avLst>
              <a:gd name="adj" fmla="val 1616"/>
            </a:avLst>
          </a:prstGeom>
          <a:solidFill>
            <a:srgbClr val="EFF6FF"/>
          </a:solidFill>
          <a:ln/>
        </p:spPr>
      </p:sp>
      <p:pic>
        <p:nvPicPr>
          <p:cNvPr id="79" name="Image 5" descr="preencoded.png">    </p:cNvPr>
          <p:cNvPicPr>
            <a:picLocks noChangeAspect="1"/>
          </p:cNvPicPr>
          <p:nvPr/>
        </p:nvPicPr>
        <p:blipFill>
          <a:blip r:embed="rId6"/>
          <a:srcRect l="-1773" r="-1773" t="0" b="0"/>
          <a:stretch/>
        </p:blipFill>
        <p:spPr>
          <a:xfrm>
            <a:off x="7490765" y="6060643"/>
            <a:ext cx="133502" cy="171907"/>
          </a:xfrm>
          <a:prstGeom prst="rect">
            <a:avLst/>
          </a:prstGeom>
        </p:spPr>
      </p:pic>
      <p:sp>
        <p:nvSpPr>
          <p:cNvPr id="80" name="Text 72"/>
          <p:cNvSpPr txBox="1"/>
          <p:nvPr/>
        </p:nvSpPr>
        <p:spPr>
          <a:xfrm>
            <a:off x="7700162" y="6001207"/>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关键洞察</a:t>
            </a:r>
            <a:endParaRPr lang="en-US" sz="1200" dirty="0"/>
          </a:p>
        </p:txBody>
      </p:sp>
      <p:sp>
        <p:nvSpPr>
          <p:cNvPr id="81" name="Text 73"/>
          <p:cNvSpPr txBox="1"/>
          <p:nvPr/>
        </p:nvSpPr>
        <p:spPr>
          <a:xfrm>
            <a:off x="7700162" y="6305702"/>
            <a:ext cx="4101084" cy="600761"/>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未来产品机会将围绕"人机协作新形态"和"智能实体化"两大方向演进，成功的产品需要同时解决技术实现、商业模式和用户习惯三大挑战。</a:t>
            </a:r>
            <a:endParaRPr lang="en-US" sz="1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81305" y="476402"/>
            <a:ext cx="70500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子模块6</a:t>
            </a:r>
            <a:endParaRPr lang="en-US" sz="1200" dirty="0"/>
          </a:p>
        </p:txBody>
      </p:sp>
      <p:sp>
        <p:nvSpPr>
          <p:cNvPr id="5" name="Text 2"/>
          <p:cNvSpPr txBox="1"/>
          <p:nvPr/>
        </p:nvSpPr>
        <p:spPr>
          <a:xfrm>
            <a:off x="381305" y="743407"/>
            <a:ext cx="27861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思考框架与实现路径</a:t>
            </a:r>
            <a:endParaRPr lang="en-US" sz="2200" dirty="0"/>
          </a:p>
        </p:txBody>
      </p:sp>
      <p:sp>
        <p:nvSpPr>
          <p:cNvPr id="6" name="Text 3"/>
          <p:cNvSpPr txBox="1"/>
          <p:nvPr/>
        </p:nvSpPr>
        <p:spPr>
          <a:xfrm>
            <a:off x="381305" y="1190549"/>
            <a:ext cx="3748126"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Lean Canvas与AI趋势变量融合的战略思维框架</a:t>
            </a:r>
            <a:endParaRPr lang="en-US" sz="1300" dirty="0"/>
          </a:p>
        </p:txBody>
      </p:sp>
      <p:sp>
        <p:nvSpPr>
          <p:cNvPr id="7" name="Shape 4"/>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8" name="Shape 5"/>
          <p:cNvSpPr/>
          <p:nvPr/>
        </p:nvSpPr>
        <p:spPr>
          <a:xfrm>
            <a:off x="390449" y="1742846"/>
            <a:ext cx="5544007" cy="705002"/>
          </a:xfrm>
          <a:prstGeom prst="roundRect">
            <a:avLst>
              <a:gd name="adj" fmla="val 14022"/>
            </a:avLst>
          </a:prstGeom>
          <a:solidFill>
            <a:srgbClr val="EBF0FF"/>
          </a:solidFill>
          <a:ln/>
        </p:spPr>
      </p:sp>
      <p:sp>
        <p:nvSpPr>
          <p:cNvPr id="9" name="Shape 6"/>
          <p:cNvSpPr/>
          <p:nvPr/>
        </p:nvSpPr>
        <p:spPr>
          <a:xfrm>
            <a:off x="390449" y="2428646"/>
            <a:ext cx="5544007" cy="19202"/>
          </a:xfrm>
          <a:prstGeom prst="rect">
            <a:avLst/>
          </a:prstGeom>
          <a:solidFill>
            <a:srgbClr val="4C6FFF"/>
          </a:solidFill>
          <a:ln/>
        </p:spPr>
      </p:sp>
      <p:sp>
        <p:nvSpPr>
          <p:cNvPr id="10" name="Shape 7"/>
          <p:cNvSpPr/>
          <p:nvPr/>
        </p:nvSpPr>
        <p:spPr>
          <a:xfrm>
            <a:off x="543154" y="1895551"/>
            <a:ext cx="381305" cy="381305"/>
          </a:xfrm>
          <a:prstGeom prst="ellipse">
            <a:avLst/>
          </a:prstGeom>
          <a:solidFill>
            <a:srgbClr val="FFFFFF"/>
          </a:solidFill>
          <a:ln/>
        </p:spPr>
      </p:sp>
      <p:pic>
        <p:nvPicPr>
          <p:cNvPr id="11" name="Image 1" descr="preencoded.png">    </p:cNvPr>
          <p:cNvPicPr>
            <a:picLocks noChangeAspect="1"/>
          </p:cNvPicPr>
          <p:nvPr/>
        </p:nvPicPr>
        <p:blipFill>
          <a:blip r:embed="rId2"/>
          <a:srcRect l="-1923" r="-1923" t="0" b="0"/>
          <a:stretch/>
        </p:blipFill>
        <p:spPr>
          <a:xfrm>
            <a:off x="671170" y="1990649"/>
            <a:ext cx="123444" cy="190195"/>
          </a:xfrm>
          <a:prstGeom prst="rect">
            <a:avLst/>
          </a:prstGeom>
        </p:spPr>
      </p:pic>
      <p:sp>
        <p:nvSpPr>
          <p:cNvPr id="12" name="Shape 8"/>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3" name="Shape 9"/>
          <p:cNvSpPr/>
          <p:nvPr/>
        </p:nvSpPr>
        <p:spPr>
          <a:xfrm>
            <a:off x="6258154" y="1742846"/>
            <a:ext cx="5544007" cy="705002"/>
          </a:xfrm>
          <a:prstGeom prst="roundRect">
            <a:avLst>
              <a:gd name="adj" fmla="val 14022"/>
            </a:avLst>
          </a:prstGeom>
          <a:solidFill>
            <a:srgbClr val="EBF0FF"/>
          </a:solidFill>
          <a:ln/>
        </p:spPr>
      </p:sp>
      <p:sp>
        <p:nvSpPr>
          <p:cNvPr id="14" name="Shape 10"/>
          <p:cNvSpPr/>
          <p:nvPr/>
        </p:nvSpPr>
        <p:spPr>
          <a:xfrm>
            <a:off x="6258154" y="2428646"/>
            <a:ext cx="5544007" cy="19202"/>
          </a:xfrm>
          <a:prstGeom prst="rect">
            <a:avLst/>
          </a:prstGeom>
          <a:solidFill>
            <a:srgbClr val="4C6FFF"/>
          </a:solidFill>
          <a:ln/>
        </p:spPr>
      </p:sp>
      <p:sp>
        <p:nvSpPr>
          <p:cNvPr id="15" name="Text 11"/>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6" name="Text 12"/>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7" name="Text 13"/>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8" name="Text 14"/>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5"/>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6"/>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7"/>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8"/>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19"/>
          <p:cNvSpPr txBox="1"/>
          <p:nvPr/>
        </p:nvSpPr>
        <p:spPr>
          <a:xfrm>
            <a:off x="840334" y="2704795"/>
            <a:ext cx="27102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如何将AI趋势变量融入商业模式？</a:t>
            </a:r>
            <a:endParaRPr lang="en-US" sz="1300" dirty="0"/>
          </a:p>
        </p:txBody>
      </p:sp>
      <p:sp>
        <p:nvSpPr>
          <p:cNvPr id="24" name="Text 20"/>
          <p:cNvSpPr txBox="1"/>
          <p:nvPr/>
        </p:nvSpPr>
        <p:spPr>
          <a:xfrm>
            <a:off x="840334" y="3143707"/>
            <a:ext cx="25292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定性与定量指标如何平衡演进？</a:t>
            </a:r>
            <a:endParaRPr lang="en-US" sz="1300" dirty="0"/>
          </a:p>
        </p:txBody>
      </p:sp>
      <p:sp>
        <p:nvSpPr>
          <p:cNvPr id="25" name="Text 21"/>
          <p:cNvSpPr txBox="1"/>
          <p:nvPr/>
        </p:nvSpPr>
        <p:spPr>
          <a:xfrm>
            <a:off x="840334" y="3581705"/>
            <a:ext cx="306232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为何智能产品开发需要CEO层级参与？</a:t>
            </a:r>
            <a:endParaRPr lang="en-US" sz="1300" dirty="0"/>
          </a:p>
        </p:txBody>
      </p:sp>
      <p:sp>
        <p:nvSpPr>
          <p:cNvPr id="26" name="Text 22"/>
          <p:cNvSpPr txBox="1"/>
          <p:nvPr/>
        </p:nvSpPr>
        <p:spPr>
          <a:xfrm>
            <a:off x="6708038" y="2704795"/>
            <a:ext cx="30440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智能变量是商业模型的核心差异化来源</a:t>
            </a:r>
            <a:endParaRPr lang="en-US" sz="1300" dirty="0"/>
          </a:p>
        </p:txBody>
      </p:sp>
      <p:sp>
        <p:nvSpPr>
          <p:cNvPr id="27" name="Text 23"/>
          <p:cNvSpPr txBox="1"/>
          <p:nvPr/>
        </p:nvSpPr>
        <p:spPr>
          <a:xfrm>
            <a:off x="6708038" y="3143707"/>
            <a:ext cx="28721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闭环反馈机制是智能产品成功的关键</a:t>
            </a:r>
            <a:endParaRPr lang="en-US" sz="1300" dirty="0"/>
          </a:p>
        </p:txBody>
      </p:sp>
      <p:sp>
        <p:nvSpPr>
          <p:cNvPr id="28" name="Text 24"/>
          <p:cNvSpPr txBox="1"/>
          <p:nvPr/>
        </p:nvSpPr>
        <p:spPr>
          <a:xfrm>
            <a:off x="6708038" y="3581705"/>
            <a:ext cx="294802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企业智能OS层是价值创造的底层架构</a:t>
            </a:r>
            <a:endParaRPr lang="en-US" sz="1300" dirty="0"/>
          </a:p>
        </p:txBody>
      </p:sp>
      <p:sp>
        <p:nvSpPr>
          <p:cNvPr id="29" name="Shape 25"/>
          <p:cNvSpPr/>
          <p:nvPr/>
        </p:nvSpPr>
        <p:spPr>
          <a:xfrm>
            <a:off x="6409944" y="1895551"/>
            <a:ext cx="381305" cy="381305"/>
          </a:xfrm>
          <a:prstGeom prst="ellipse">
            <a:avLst/>
          </a:prstGeom>
          <a:solidFill>
            <a:srgbClr val="4C6FFF"/>
          </a:solidFill>
          <a:ln/>
        </p:spPr>
      </p:sp>
      <p:pic>
        <p:nvPicPr>
          <p:cNvPr id="30" name="Image 2" descr="preencoded.png">    </p:cNvPr>
          <p:cNvPicPr>
            <a:picLocks noChangeAspect="1"/>
          </p:cNvPicPr>
          <p:nvPr/>
        </p:nvPicPr>
        <p:blipFill>
          <a:blip r:embed="rId3"/>
          <a:srcRect l="0" r="0" t="0" b="0"/>
          <a:stretch/>
        </p:blipFill>
        <p:spPr>
          <a:xfrm>
            <a:off x="6529730" y="1990649"/>
            <a:ext cx="142646" cy="1901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04495" y="400507"/>
            <a:ext cx="22485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第六部分 思考框架与实现路径</a:t>
            </a:r>
            <a:endParaRPr lang="en-US" sz="1200" dirty="0"/>
          </a:p>
        </p:txBody>
      </p:sp>
      <p:sp>
        <p:nvSpPr>
          <p:cNvPr id="5" name="Text 2"/>
          <p:cNvSpPr txBox="1"/>
          <p:nvPr/>
        </p:nvSpPr>
        <p:spPr>
          <a:xfrm>
            <a:off x="304495" y="657454"/>
            <a:ext cx="4849063"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Lean Canvas + AI趋势变量的差异化竞争定位</a:t>
            </a:r>
            <a:endParaRPr lang="en-US" sz="1800" dirty="0"/>
          </a:p>
        </p:txBody>
      </p:sp>
      <p:sp>
        <p:nvSpPr>
          <p:cNvPr id="6" name="Text 3"/>
          <p:cNvSpPr txBox="1"/>
          <p:nvPr/>
        </p:nvSpPr>
        <p:spPr>
          <a:xfrm>
            <a:off x="304495" y="1019556"/>
            <a:ext cx="3044038"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商业画布与AI变量结合的战略思考框架</a:t>
            </a:r>
            <a:endParaRPr lang="en-US" sz="1300" dirty="0"/>
          </a:p>
        </p:txBody>
      </p:sp>
      <p:sp>
        <p:nvSpPr>
          <p:cNvPr id="7" name="Text 4"/>
          <p:cNvSpPr txBox="1"/>
          <p:nvPr/>
        </p:nvSpPr>
        <p:spPr>
          <a:xfrm>
            <a:off x="11354105" y="390449"/>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战略规划</a:t>
            </a:r>
            <a:endParaRPr lang="en-US" sz="1000" dirty="0"/>
          </a:p>
        </p:txBody>
      </p:sp>
      <p:sp>
        <p:nvSpPr>
          <p:cNvPr id="8" name="Text 5"/>
          <p:cNvSpPr txBox="1"/>
          <p:nvPr/>
        </p:nvSpPr>
        <p:spPr>
          <a:xfrm>
            <a:off x="11030407" y="599846"/>
            <a:ext cx="9866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实施方法论</a:t>
            </a:r>
            <a:endParaRPr lang="en-US" sz="1300" dirty="0"/>
          </a:p>
        </p:txBody>
      </p:sp>
      <p:pic>
        <p:nvPicPr>
          <p:cNvPr id="9" name="Image 1" descr="https://page.gensparksite.com/v1/base64_upload/4d5b73c0ae426d0135df25cd1054b5aa">    </p:cNvPr>
          <p:cNvPicPr>
            <a:picLocks noChangeAspect="1"/>
          </p:cNvPicPr>
          <p:nvPr/>
        </p:nvPicPr>
        <p:blipFill>
          <a:blip r:embed="rId2"/>
          <a:srcRect l="17" r="17" t="0" b="0"/>
          <a:stretch/>
        </p:blipFill>
        <p:spPr>
          <a:xfrm>
            <a:off x="304495" y="1410005"/>
            <a:ext cx="5676595" cy="3438144"/>
          </a:xfrm>
          <a:prstGeom prst="rect">
            <a:avLst/>
          </a:prstGeom>
        </p:spPr>
      </p:pic>
      <p:pic>
        <p:nvPicPr>
          <p:cNvPr id="10" name="Image 2" descr="https://page.gensparksite.com/v1/base64_upload/77c208c5726bfa2b4d3ede598835eccf">    </p:cNvPr>
          <p:cNvPicPr>
            <a:picLocks noChangeAspect="1"/>
          </p:cNvPicPr>
          <p:nvPr/>
        </p:nvPicPr>
        <p:blipFill>
          <a:blip r:embed="rId3"/>
          <a:srcRect l="199" r="199" t="0" b="0"/>
          <a:stretch/>
        </p:blipFill>
        <p:spPr>
          <a:xfrm>
            <a:off x="304495" y="4989881"/>
            <a:ext cx="5676595" cy="1218895"/>
          </a:xfrm>
          <a:prstGeom prst="rect">
            <a:avLst/>
          </a:prstGeom>
        </p:spPr>
      </p:pic>
      <p:sp>
        <p:nvSpPr>
          <p:cNvPr id="11" name="Shape 6"/>
          <p:cNvSpPr/>
          <p:nvPr/>
        </p:nvSpPr>
        <p:spPr>
          <a:xfrm>
            <a:off x="6210605" y="1410005"/>
            <a:ext cx="228600" cy="228600"/>
          </a:xfrm>
          <a:prstGeom prst="ellipse">
            <a:avLst/>
          </a:prstGeom>
          <a:solidFill>
            <a:srgbClr val="4C6FFF"/>
          </a:solidFill>
          <a:ln/>
        </p:spPr>
      </p:sp>
      <p:sp>
        <p:nvSpPr>
          <p:cNvPr id="12" name="Shape 7"/>
          <p:cNvSpPr/>
          <p:nvPr/>
        </p:nvSpPr>
        <p:spPr>
          <a:xfrm>
            <a:off x="6210605" y="2210105"/>
            <a:ext cx="228600" cy="228600"/>
          </a:xfrm>
          <a:prstGeom prst="ellipse">
            <a:avLst/>
          </a:prstGeom>
          <a:solidFill>
            <a:srgbClr val="4C6FFF"/>
          </a:solidFill>
          <a:ln/>
        </p:spPr>
      </p:sp>
      <p:sp>
        <p:nvSpPr>
          <p:cNvPr id="13" name="Shape 8"/>
          <p:cNvSpPr/>
          <p:nvPr/>
        </p:nvSpPr>
        <p:spPr>
          <a:xfrm>
            <a:off x="6210605" y="3010205"/>
            <a:ext cx="228600" cy="228600"/>
          </a:xfrm>
          <a:prstGeom prst="ellipse">
            <a:avLst/>
          </a:prstGeom>
          <a:solidFill>
            <a:srgbClr val="4C6FFF"/>
          </a:solidFill>
          <a:ln/>
        </p:spPr>
      </p:sp>
      <p:sp>
        <p:nvSpPr>
          <p:cNvPr id="14" name="Text 9"/>
          <p:cNvSpPr txBox="1"/>
          <p:nvPr/>
        </p:nvSpPr>
        <p:spPr>
          <a:xfrm>
            <a:off x="6298387" y="1431036"/>
            <a:ext cx="150876"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1</a:t>
            </a:r>
            <a:endParaRPr lang="en-US" sz="900" dirty="0"/>
          </a:p>
        </p:txBody>
      </p:sp>
      <p:sp>
        <p:nvSpPr>
          <p:cNvPr id="15" name="Text 10"/>
          <p:cNvSpPr txBox="1"/>
          <p:nvPr/>
        </p:nvSpPr>
        <p:spPr>
          <a:xfrm>
            <a:off x="6285586" y="2231136"/>
            <a:ext cx="17922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a:t>
            </a:r>
            <a:endParaRPr lang="en-US" sz="900" dirty="0"/>
          </a:p>
        </p:txBody>
      </p:sp>
      <p:sp>
        <p:nvSpPr>
          <p:cNvPr id="16" name="Text 11"/>
          <p:cNvSpPr txBox="1"/>
          <p:nvPr/>
        </p:nvSpPr>
        <p:spPr>
          <a:xfrm>
            <a:off x="6285586" y="3031236"/>
            <a:ext cx="17922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3</a:t>
            </a:r>
            <a:endParaRPr lang="en-US" sz="900" dirty="0"/>
          </a:p>
        </p:txBody>
      </p:sp>
      <p:sp>
        <p:nvSpPr>
          <p:cNvPr id="17" name="Text 12"/>
          <p:cNvSpPr txBox="1"/>
          <p:nvPr/>
        </p:nvSpPr>
        <p:spPr>
          <a:xfrm>
            <a:off x="6553505" y="1438351"/>
            <a:ext cx="23673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结合AI趋势变量的差异化定位</a:t>
            </a:r>
            <a:endParaRPr lang="en-US" sz="1300" dirty="0"/>
          </a:p>
        </p:txBody>
      </p:sp>
      <p:sp>
        <p:nvSpPr>
          <p:cNvPr id="18" name="Text 13"/>
          <p:cNvSpPr txBox="1"/>
          <p:nvPr/>
        </p:nvSpPr>
        <p:spPr>
          <a:xfrm>
            <a:off x="6553505" y="2238451"/>
            <a:ext cx="1672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从定性到定量的过渡</a:t>
            </a:r>
            <a:endParaRPr lang="en-US" sz="1300" dirty="0"/>
          </a:p>
        </p:txBody>
      </p:sp>
      <p:sp>
        <p:nvSpPr>
          <p:cNvPr id="19" name="Text 14"/>
          <p:cNvSpPr txBox="1"/>
          <p:nvPr/>
        </p:nvSpPr>
        <p:spPr>
          <a:xfrm>
            <a:off x="6553505" y="3038551"/>
            <a:ext cx="1672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闭环反馈与持续优化</a:t>
            </a:r>
            <a:endParaRPr lang="en-US" sz="1300" dirty="0"/>
          </a:p>
        </p:txBody>
      </p:sp>
      <p:sp>
        <p:nvSpPr>
          <p:cNvPr id="20" name="Text 15"/>
          <p:cNvSpPr txBox="1"/>
          <p:nvPr/>
        </p:nvSpPr>
        <p:spPr>
          <a:xfrm>
            <a:off x="6553505" y="1723644"/>
            <a:ext cx="53108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通过Lean Canvas结合AI趋势变量，建立差异化竞争定位，明确展示公司如何精准切入目标市场，发掘独特价值主张与竞争优势。</a:t>
            </a:r>
            <a:endParaRPr lang="en-US" sz="1000" dirty="0"/>
          </a:p>
        </p:txBody>
      </p:sp>
      <p:sp>
        <p:nvSpPr>
          <p:cNvPr id="21" name="Text 16"/>
          <p:cNvSpPr txBox="1"/>
          <p:nvPr/>
        </p:nvSpPr>
        <p:spPr>
          <a:xfrm>
            <a:off x="6553505" y="2523744"/>
            <a:ext cx="54342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早期阶段（pre PMF）主要依靠定性分析，随着产品上线和商业化进程，逐步引入并完善定量指标，形成完整的业务评估体系。</a:t>
            </a:r>
            <a:endParaRPr lang="en-US" sz="1000" dirty="0"/>
          </a:p>
        </p:txBody>
      </p:sp>
      <p:sp>
        <p:nvSpPr>
          <p:cNvPr id="22" name="Text 17"/>
          <p:cNvSpPr txBox="1"/>
          <p:nvPr/>
        </p:nvSpPr>
        <p:spPr>
          <a:xfrm>
            <a:off x="6553505" y="3323844"/>
            <a:ext cx="53775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思考框架、变化感知和差异化策略形成闭环系统，Canvas内容作为指挥棒，通过市场反馈持续调整，提升业务判断准确度与执行效率。</a:t>
            </a:r>
            <a:endParaRPr lang="en-US" sz="1000" dirty="0"/>
          </a:p>
        </p:txBody>
      </p:sp>
      <p:sp>
        <p:nvSpPr>
          <p:cNvPr id="23" name="Shape 18"/>
          <p:cNvSpPr/>
          <p:nvPr/>
        </p:nvSpPr>
        <p:spPr>
          <a:xfrm>
            <a:off x="6210605" y="3847795"/>
            <a:ext cx="5676595" cy="1086307"/>
          </a:xfrm>
          <a:prstGeom prst="roundRect">
            <a:avLst>
              <a:gd name="adj" fmla="val 5907"/>
            </a:avLst>
          </a:prstGeom>
          <a:solidFill>
            <a:srgbClr val="EFF6FF"/>
          </a:solidFill>
          <a:ln/>
        </p:spPr>
      </p:sp>
      <p:sp>
        <p:nvSpPr>
          <p:cNvPr id="24" name="Text 19"/>
          <p:cNvSpPr txBox="1"/>
          <p:nvPr/>
        </p:nvSpPr>
        <p:spPr>
          <a:xfrm>
            <a:off x="6324905" y="3981298"/>
            <a:ext cx="1343254"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持续优化反馈循环</a:t>
            </a:r>
            <a:endParaRPr lang="en-US" sz="1200" dirty="0"/>
          </a:p>
        </p:txBody>
      </p:sp>
      <p:sp>
        <p:nvSpPr>
          <p:cNvPr id="25" name="Shape 20"/>
          <p:cNvSpPr/>
          <p:nvPr/>
        </p:nvSpPr>
        <p:spPr>
          <a:xfrm>
            <a:off x="7118604" y="4276649"/>
            <a:ext cx="1028700" cy="267005"/>
          </a:xfrm>
          <a:prstGeom prst="roundRect">
            <a:avLst>
              <a:gd name="adj" fmla="val 48924"/>
            </a:avLst>
          </a:prstGeom>
          <a:solidFill>
            <a:srgbClr val="FFFFFF"/>
          </a:solidFill>
          <a:ln/>
          <a:effectLst>
            <a:outerShdw sx="100000" sy="100000" kx="0" ky="0" algn="bl" rotWithShape="0" blurRad="12700" dist="12700" dir="16200000">
              <a:srgbClr val="000000">
                <a:alpha val="75000"/>
              </a:srgbClr>
            </a:outerShdw>
          </a:effectLst>
        </p:spPr>
      </p:sp>
      <p:sp>
        <p:nvSpPr>
          <p:cNvPr id="26" name="Shape 21"/>
          <p:cNvSpPr/>
          <p:nvPr/>
        </p:nvSpPr>
        <p:spPr>
          <a:xfrm>
            <a:off x="8433511" y="4276649"/>
            <a:ext cx="1238098" cy="267005"/>
          </a:xfrm>
          <a:prstGeom prst="roundRect">
            <a:avLst>
              <a:gd name="adj" fmla="val 48924"/>
            </a:avLst>
          </a:prstGeom>
          <a:solidFill>
            <a:srgbClr val="FFFFFF"/>
          </a:solidFill>
          <a:ln/>
          <a:effectLst>
            <a:outerShdw sx="100000" sy="100000" kx="0" ky="0" algn="bl" rotWithShape="0" blurRad="12700" dist="12700" dir="16200000">
              <a:srgbClr val="000000">
                <a:alpha val="75000"/>
              </a:srgbClr>
            </a:outerShdw>
          </a:effectLst>
        </p:spPr>
      </p:sp>
      <p:sp>
        <p:nvSpPr>
          <p:cNvPr id="27" name="Text 22"/>
          <p:cNvSpPr txBox="1"/>
          <p:nvPr/>
        </p:nvSpPr>
        <p:spPr>
          <a:xfrm>
            <a:off x="7232904" y="4324198"/>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战略思考框架</a:t>
            </a:r>
            <a:endParaRPr lang="en-US" sz="1000" dirty="0"/>
          </a:p>
        </p:txBody>
      </p:sp>
      <p:pic>
        <p:nvPicPr>
          <p:cNvPr id="28" name="Image 3" descr="preencoded.png">    </p:cNvPr>
          <p:cNvPicPr>
            <a:picLocks noChangeAspect="1"/>
          </p:cNvPicPr>
          <p:nvPr/>
        </p:nvPicPr>
        <p:blipFill>
          <a:blip r:embed="rId4"/>
          <a:srcRect l="-1648" r="-1648" t="0" b="0"/>
          <a:stretch/>
        </p:blipFill>
        <p:spPr>
          <a:xfrm>
            <a:off x="8204911" y="4310482"/>
            <a:ext cx="171907" cy="190195"/>
          </a:xfrm>
          <a:prstGeom prst="rect">
            <a:avLst/>
          </a:prstGeom>
        </p:spPr>
      </p:pic>
      <p:sp>
        <p:nvSpPr>
          <p:cNvPr id="29" name="Text 23"/>
          <p:cNvSpPr txBox="1"/>
          <p:nvPr/>
        </p:nvSpPr>
        <p:spPr>
          <a:xfrm>
            <a:off x="8547811" y="4324198"/>
            <a:ext cx="11100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Canvas执行指南</a:t>
            </a:r>
            <a:endParaRPr lang="en-US" sz="1000" dirty="0"/>
          </a:p>
        </p:txBody>
      </p:sp>
      <p:pic>
        <p:nvPicPr>
          <p:cNvPr id="30" name="Image 4" descr="preencoded.png">    </p:cNvPr>
          <p:cNvPicPr>
            <a:picLocks noChangeAspect="1"/>
          </p:cNvPicPr>
          <p:nvPr/>
        </p:nvPicPr>
        <p:blipFill>
          <a:blip r:embed="rId5"/>
          <a:srcRect l="-1648" r="-1648" t="0" b="0"/>
          <a:stretch/>
        </p:blipFill>
        <p:spPr>
          <a:xfrm>
            <a:off x="9720986" y="4310482"/>
            <a:ext cx="171907" cy="190195"/>
          </a:xfrm>
          <a:prstGeom prst="rect">
            <a:avLst/>
          </a:prstGeom>
        </p:spPr>
      </p:pic>
      <p:sp>
        <p:nvSpPr>
          <p:cNvPr id="31" name="Shape 24"/>
          <p:cNvSpPr/>
          <p:nvPr/>
        </p:nvSpPr>
        <p:spPr>
          <a:xfrm>
            <a:off x="9949586" y="4276649"/>
            <a:ext cx="1028700" cy="267005"/>
          </a:xfrm>
          <a:prstGeom prst="roundRect">
            <a:avLst>
              <a:gd name="adj" fmla="val 48924"/>
            </a:avLst>
          </a:prstGeom>
          <a:solidFill>
            <a:srgbClr val="FFFFFF"/>
          </a:solidFill>
          <a:ln/>
          <a:effectLst>
            <a:outerShdw sx="100000" sy="100000" kx="0" ky="0" algn="bl" rotWithShape="0" blurRad="12700" dist="12700" dir="16200000">
              <a:srgbClr val="000000">
                <a:alpha val="75000"/>
              </a:srgbClr>
            </a:outerShdw>
          </a:effectLst>
        </p:spPr>
      </p:sp>
      <p:sp>
        <p:nvSpPr>
          <p:cNvPr id="32" name="Text 25"/>
          <p:cNvSpPr txBox="1"/>
          <p:nvPr/>
        </p:nvSpPr>
        <p:spPr>
          <a:xfrm>
            <a:off x="10063886" y="4324198"/>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市场反馈数据</a:t>
            </a:r>
            <a:endParaRPr lang="en-US" sz="1000" dirty="0"/>
          </a:p>
        </p:txBody>
      </p:sp>
      <p:pic>
        <p:nvPicPr>
          <p:cNvPr id="33" name="Image 5" descr="preencoded.png">    </p:cNvPr>
          <p:cNvPicPr>
            <a:picLocks noChangeAspect="1"/>
          </p:cNvPicPr>
          <p:nvPr/>
        </p:nvPicPr>
        <p:blipFill>
          <a:blip r:embed="rId6"/>
          <a:srcRect l="-33" r="-33" t="0" b="0"/>
          <a:stretch/>
        </p:blipFill>
        <p:spPr>
          <a:xfrm>
            <a:off x="8429854" y="4629607"/>
            <a:ext cx="171907" cy="152705"/>
          </a:xfrm>
          <a:prstGeom prst="rect">
            <a:avLst/>
          </a:prstGeom>
        </p:spPr>
      </p:pic>
      <p:sp>
        <p:nvSpPr>
          <p:cNvPr id="34" name="Text 26"/>
          <p:cNvSpPr txBox="1"/>
          <p:nvPr/>
        </p:nvSpPr>
        <p:spPr>
          <a:xfrm>
            <a:off x="8639251" y="4647895"/>
            <a:ext cx="1124712" cy="143561"/>
          </a:xfrm>
          <a:prstGeom prst="rect">
            <a:avLst/>
          </a:prstGeom>
          <a:noFill/>
          <a:ln/>
        </p:spPr>
        <p:txBody>
          <a:bodyPr wrap="square" lIns="0" tIns="0" rIns="0" bIns="0" rtlCol="0" anchor="ctr"/>
          <a:lstStyle/>
          <a:p>
            <a:pPr algn="ctr" indent="0" marL="0">
              <a:buNone/>
            </a:pPr>
            <a:r>
              <a:rPr lang="en-US" sz="900" dirty="0">
                <a:solidFill>
                  <a:srgbClr val="1D4ED8"/>
                </a:solidFill>
                <a:latin typeface="Inter" pitchFamily="34" charset="0"/>
                <a:ea typeface="Inter" pitchFamily="34" charset="-122"/>
                <a:cs typeface="Inter" pitchFamily="34" charset="-120"/>
              </a:rPr>
              <a:t>形成闭环，持续迭代</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875" r="1875" t="0" b="0"/>
          <a:stretch/>
        </p:blipFill>
        <p:spPr>
          <a:xfrm>
            <a:off x="0" y="0"/>
            <a:ext cx="12191695" cy="7125005"/>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0449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智能价值</a:t>
            </a:r>
            <a:endParaRPr lang="en-US" sz="1200" dirty="0"/>
          </a:p>
        </p:txBody>
      </p:sp>
      <p:sp>
        <p:nvSpPr>
          <p:cNvPr id="5" name="Text 2"/>
          <p:cNvSpPr txBox="1"/>
          <p:nvPr/>
        </p:nvSpPr>
        <p:spPr>
          <a:xfrm>
            <a:off x="228600" y="533095"/>
            <a:ext cx="5662879"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为什么在Agentic AI时代智能是最核心卖点</a:t>
            </a:r>
            <a:endParaRPr lang="en-US" sz="2200" dirty="0"/>
          </a:p>
        </p:txBody>
      </p:sp>
      <p:sp>
        <p:nvSpPr>
          <p:cNvPr id="6" name="Text 3"/>
          <p:cNvSpPr txBox="1"/>
          <p:nvPr/>
        </p:nvSpPr>
        <p:spPr>
          <a:xfrm>
            <a:off x="228600" y="933602"/>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智能直接创造10倍价值，改变用户体验与效率的本质</a:t>
            </a:r>
            <a:endParaRPr lang="en-US" sz="1200" dirty="0"/>
          </a:p>
        </p:txBody>
      </p:sp>
      <p:sp>
        <p:nvSpPr>
          <p:cNvPr id="7" name="Text 4"/>
          <p:cNvSpPr txBox="1"/>
          <p:nvPr/>
        </p:nvSpPr>
        <p:spPr>
          <a:xfrm>
            <a:off x="10243109" y="629107"/>
            <a:ext cx="1824228"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第一部分 Agentic时代新变量</a:t>
            </a:r>
            <a:endParaRPr lang="en-US" sz="1000" dirty="0"/>
          </a:p>
        </p:txBody>
      </p:sp>
      <p:sp>
        <p:nvSpPr>
          <p:cNvPr id="8" name="Shape 5"/>
          <p:cNvSpPr/>
          <p:nvPr/>
        </p:nvSpPr>
        <p:spPr>
          <a:xfrm>
            <a:off x="228600" y="1257300"/>
            <a:ext cx="11734495" cy="1638605"/>
          </a:xfrm>
          <a:prstGeom prst="roundRect">
            <a:avLst>
              <a:gd name="adj" fmla="val 2596"/>
            </a:avLst>
          </a:prstGeom>
          <a:solidFill>
            <a:srgbClr val="EFF6FF"/>
          </a:solidFill>
          <a:ln/>
        </p:spPr>
      </p:sp>
      <p:sp>
        <p:nvSpPr>
          <p:cNvPr id="9" name="Text 6"/>
          <p:cNvSpPr txBox="1"/>
          <p:nvPr/>
        </p:nvSpPr>
        <p:spPr>
          <a:xfrm>
            <a:off x="381305" y="1419149"/>
            <a:ext cx="1567282"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人类大脑数字化演进路径</a:t>
            </a:r>
            <a:endParaRPr lang="en-US" sz="1000" dirty="0"/>
          </a:p>
        </p:txBody>
      </p:sp>
      <p:sp>
        <p:nvSpPr>
          <p:cNvPr id="10" name="Shape 7"/>
          <p:cNvSpPr/>
          <p:nvPr/>
        </p:nvSpPr>
        <p:spPr>
          <a:xfrm>
            <a:off x="381305" y="1676095"/>
            <a:ext cx="1524305" cy="800100"/>
          </a:xfrm>
          <a:prstGeom prst="roundRect">
            <a:avLst>
              <a:gd name="adj" fmla="val 8163"/>
            </a:avLst>
          </a:prstGeom>
          <a:solidFill>
            <a:srgbClr val="EBF0FF"/>
          </a:solidFill>
          <a:ln w="12700">
            <a:solidFill>
              <a:srgbClr val="4C6FFF"/>
            </a:solidFill>
            <a:prstDash val="solid"/>
          </a:ln>
        </p:spPr>
      </p:sp>
      <p:sp>
        <p:nvSpPr>
          <p:cNvPr id="11" name="Shape 8"/>
          <p:cNvSpPr/>
          <p:nvPr/>
        </p:nvSpPr>
        <p:spPr>
          <a:xfrm>
            <a:off x="1886407" y="2066544"/>
            <a:ext cx="190195" cy="9144"/>
          </a:xfrm>
          <a:prstGeom prst="rect">
            <a:avLst/>
          </a:prstGeom>
          <a:solidFill>
            <a:srgbClr val="4C6FFF"/>
          </a:solidFill>
          <a:ln/>
        </p:spPr>
      </p:sp>
      <p:pic>
        <p:nvPicPr>
          <p:cNvPr id="12" name="Image 1" descr="preencoded.png">    </p:cNvPr>
          <p:cNvPicPr>
            <a:picLocks noChangeAspect="1"/>
          </p:cNvPicPr>
          <p:nvPr/>
        </p:nvPicPr>
        <p:blipFill>
          <a:blip r:embed="rId2"/>
          <a:srcRect l="0" r="0" t="-12500" b="-12500"/>
          <a:stretch/>
        </p:blipFill>
        <p:spPr>
          <a:xfrm>
            <a:off x="609905" y="1762049"/>
            <a:ext cx="209398" cy="209398"/>
          </a:xfrm>
          <a:prstGeom prst="rect">
            <a:avLst/>
          </a:prstGeom>
        </p:spPr>
      </p:pic>
      <p:sp>
        <p:nvSpPr>
          <p:cNvPr id="13" name="Text 9"/>
          <p:cNvSpPr txBox="1"/>
          <p:nvPr/>
        </p:nvSpPr>
        <p:spPr>
          <a:xfrm>
            <a:off x="875995" y="1781251"/>
            <a:ext cx="900684"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对话认知智能</a:t>
            </a:r>
            <a:endParaRPr lang="en-US" sz="1000" dirty="0"/>
          </a:p>
        </p:txBody>
      </p:sp>
      <p:sp>
        <p:nvSpPr>
          <p:cNvPr id="14" name="Text 10"/>
          <p:cNvSpPr txBox="1"/>
          <p:nvPr/>
        </p:nvSpPr>
        <p:spPr>
          <a:xfrm>
            <a:off x="523951" y="2018995"/>
            <a:ext cx="5669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2022年</a:t>
            </a:r>
            <a:endParaRPr lang="en-US" sz="1000" dirty="0"/>
          </a:p>
        </p:txBody>
      </p:sp>
      <p:sp>
        <p:nvSpPr>
          <p:cNvPr id="15" name="Text 11"/>
          <p:cNvSpPr txBox="1"/>
          <p:nvPr/>
        </p:nvSpPr>
        <p:spPr>
          <a:xfrm>
            <a:off x="523951" y="2210105"/>
            <a:ext cx="1300277"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理解并回应人类问题</a:t>
            </a:r>
            <a:endParaRPr lang="en-US" sz="1000" dirty="0"/>
          </a:p>
        </p:txBody>
      </p:sp>
      <p:pic>
        <p:nvPicPr>
          <p:cNvPr id="16" name="Image 2" descr="preencoded.png">    </p:cNvPr>
          <p:cNvPicPr>
            <a:picLocks noChangeAspect="1"/>
          </p:cNvPicPr>
          <p:nvPr/>
        </p:nvPicPr>
        <p:blipFill>
          <a:blip r:embed="rId3"/>
          <a:srcRect l="-1507" r="-1507" t="0" b="0"/>
          <a:stretch/>
        </p:blipFill>
        <p:spPr>
          <a:xfrm>
            <a:off x="3576218" y="2009851"/>
            <a:ext cx="85954" cy="133502"/>
          </a:xfrm>
          <a:prstGeom prst="rect">
            <a:avLst/>
          </a:prstGeom>
        </p:spPr>
      </p:pic>
      <p:sp>
        <p:nvSpPr>
          <p:cNvPr id="17" name="Shape 12"/>
          <p:cNvSpPr/>
          <p:nvPr/>
        </p:nvSpPr>
        <p:spPr>
          <a:xfrm>
            <a:off x="5333695" y="1676095"/>
            <a:ext cx="1524305" cy="800100"/>
          </a:xfrm>
          <a:prstGeom prst="roundRect">
            <a:avLst>
              <a:gd name="adj" fmla="val 8163"/>
            </a:avLst>
          </a:prstGeom>
          <a:solidFill>
            <a:srgbClr val="EBF0FF"/>
          </a:solidFill>
          <a:ln w="12700">
            <a:solidFill>
              <a:srgbClr val="4C6FFF"/>
            </a:solidFill>
            <a:prstDash val="solid"/>
          </a:ln>
        </p:spPr>
      </p:sp>
      <p:sp>
        <p:nvSpPr>
          <p:cNvPr id="18" name="Shape 13"/>
          <p:cNvSpPr/>
          <p:nvPr/>
        </p:nvSpPr>
        <p:spPr>
          <a:xfrm>
            <a:off x="6838798" y="2066544"/>
            <a:ext cx="190195" cy="9144"/>
          </a:xfrm>
          <a:prstGeom prst="rect">
            <a:avLst/>
          </a:prstGeom>
          <a:solidFill>
            <a:srgbClr val="4C6FFF"/>
          </a:solidFill>
          <a:ln/>
        </p:spPr>
      </p:sp>
      <p:pic>
        <p:nvPicPr>
          <p:cNvPr id="19" name="Image 3" descr="preencoded.png">    </p:cNvPr>
          <p:cNvPicPr>
            <a:picLocks noChangeAspect="1"/>
          </p:cNvPicPr>
          <p:nvPr/>
        </p:nvPicPr>
        <p:blipFill>
          <a:blip r:embed="rId4"/>
          <a:srcRect l="0" r="0" t="0" b="0"/>
          <a:stretch/>
        </p:blipFill>
        <p:spPr>
          <a:xfrm>
            <a:off x="5695798" y="1762049"/>
            <a:ext cx="209398" cy="209398"/>
          </a:xfrm>
          <a:prstGeom prst="rect">
            <a:avLst/>
          </a:prstGeom>
        </p:spPr>
      </p:pic>
      <p:sp>
        <p:nvSpPr>
          <p:cNvPr id="20" name="Text 14"/>
          <p:cNvSpPr txBox="1"/>
          <p:nvPr/>
        </p:nvSpPr>
        <p:spPr>
          <a:xfrm>
            <a:off x="5962802" y="1781251"/>
            <a:ext cx="633679"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推理智能</a:t>
            </a:r>
            <a:endParaRPr lang="en-US" sz="1000" dirty="0"/>
          </a:p>
        </p:txBody>
      </p:sp>
      <p:sp>
        <p:nvSpPr>
          <p:cNvPr id="21" name="Text 15"/>
          <p:cNvSpPr txBox="1"/>
          <p:nvPr/>
        </p:nvSpPr>
        <p:spPr>
          <a:xfrm>
            <a:off x="5477256" y="2018995"/>
            <a:ext cx="5669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2023年</a:t>
            </a:r>
            <a:endParaRPr lang="en-US" sz="1000" dirty="0"/>
          </a:p>
        </p:txBody>
      </p:sp>
      <p:sp>
        <p:nvSpPr>
          <p:cNvPr id="22" name="Text 16"/>
          <p:cNvSpPr txBox="1"/>
          <p:nvPr/>
        </p:nvSpPr>
        <p:spPr>
          <a:xfrm>
            <a:off x="5477256" y="2210105"/>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解决复杂逻辑问题</a:t>
            </a:r>
            <a:endParaRPr lang="en-US" sz="1000" dirty="0"/>
          </a:p>
        </p:txBody>
      </p:sp>
      <p:pic>
        <p:nvPicPr>
          <p:cNvPr id="23" name="Image 4" descr="preencoded.png">    </p:cNvPr>
          <p:cNvPicPr>
            <a:picLocks noChangeAspect="1"/>
          </p:cNvPicPr>
          <p:nvPr/>
        </p:nvPicPr>
        <p:blipFill>
          <a:blip r:embed="rId5"/>
          <a:srcRect l="-1507" r="-1507" t="0" b="0"/>
          <a:stretch/>
        </p:blipFill>
        <p:spPr>
          <a:xfrm>
            <a:off x="8529523" y="2009851"/>
            <a:ext cx="85954" cy="133502"/>
          </a:xfrm>
          <a:prstGeom prst="rect">
            <a:avLst/>
          </a:prstGeom>
        </p:spPr>
      </p:pic>
      <p:sp>
        <p:nvSpPr>
          <p:cNvPr id="24" name="Shape 17"/>
          <p:cNvSpPr/>
          <p:nvPr/>
        </p:nvSpPr>
        <p:spPr>
          <a:xfrm>
            <a:off x="10287000" y="1676095"/>
            <a:ext cx="1524305" cy="800100"/>
          </a:xfrm>
          <a:prstGeom prst="roundRect">
            <a:avLst>
              <a:gd name="adj" fmla="val 8163"/>
            </a:avLst>
          </a:prstGeom>
          <a:solidFill>
            <a:srgbClr val="EBF0FF"/>
          </a:solidFill>
          <a:ln w="12700">
            <a:solidFill>
              <a:srgbClr val="4C6FFF"/>
            </a:solidFill>
            <a:prstDash val="solid"/>
          </a:ln>
        </p:spPr>
      </p:sp>
      <p:sp>
        <p:nvSpPr>
          <p:cNvPr id="25" name="Shape 18"/>
          <p:cNvSpPr/>
          <p:nvPr/>
        </p:nvSpPr>
        <p:spPr>
          <a:xfrm>
            <a:off x="10287000" y="2152498"/>
            <a:ext cx="190195" cy="9144"/>
          </a:xfrm>
          <a:prstGeom prst="rect">
            <a:avLst/>
          </a:prstGeom>
          <a:solidFill>
            <a:srgbClr val="4C6FFF"/>
          </a:solidFill>
          <a:ln/>
        </p:spPr>
      </p:sp>
      <p:pic>
        <p:nvPicPr>
          <p:cNvPr id="26" name="Image 5" descr="preencoded.png">    </p:cNvPr>
          <p:cNvPicPr>
            <a:picLocks noChangeAspect="1"/>
          </p:cNvPicPr>
          <p:nvPr/>
        </p:nvPicPr>
        <p:blipFill>
          <a:blip r:embed="rId6"/>
          <a:srcRect l="0" r="0" t="-12500" b="-12500"/>
          <a:stretch/>
        </p:blipFill>
        <p:spPr>
          <a:xfrm>
            <a:off x="10649102" y="1762049"/>
            <a:ext cx="209398" cy="209398"/>
          </a:xfrm>
          <a:prstGeom prst="rect">
            <a:avLst/>
          </a:prstGeom>
        </p:spPr>
      </p:pic>
      <p:sp>
        <p:nvSpPr>
          <p:cNvPr id="27" name="Text 19"/>
          <p:cNvSpPr txBox="1"/>
          <p:nvPr/>
        </p:nvSpPr>
        <p:spPr>
          <a:xfrm>
            <a:off x="10916107" y="1781251"/>
            <a:ext cx="633679"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行动智能</a:t>
            </a:r>
            <a:endParaRPr lang="en-US" sz="1000" dirty="0"/>
          </a:p>
        </p:txBody>
      </p:sp>
      <p:sp>
        <p:nvSpPr>
          <p:cNvPr id="28" name="Text 20"/>
          <p:cNvSpPr txBox="1"/>
          <p:nvPr/>
        </p:nvSpPr>
        <p:spPr>
          <a:xfrm>
            <a:off x="10429646" y="2018995"/>
            <a:ext cx="5669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2024年</a:t>
            </a:r>
            <a:endParaRPr lang="en-US" sz="1000" dirty="0"/>
          </a:p>
        </p:txBody>
      </p:sp>
      <p:sp>
        <p:nvSpPr>
          <p:cNvPr id="29" name="Text 21"/>
          <p:cNvSpPr txBox="1"/>
          <p:nvPr/>
        </p:nvSpPr>
        <p:spPr>
          <a:xfrm>
            <a:off x="10429646" y="2210105"/>
            <a:ext cx="1300277"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主动完成任务和决策</a:t>
            </a:r>
            <a:endParaRPr lang="en-US" sz="1000" dirty="0"/>
          </a:p>
        </p:txBody>
      </p:sp>
      <p:sp>
        <p:nvSpPr>
          <p:cNvPr id="30" name="Text 22"/>
          <p:cNvSpPr txBox="1"/>
          <p:nvPr/>
        </p:nvSpPr>
        <p:spPr>
          <a:xfrm>
            <a:off x="3905402" y="2562149"/>
            <a:ext cx="4491533"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Agentic AI时代：首次实现人类大脑数字化，从信息理解到自主决策与行动</a:t>
            </a:r>
            <a:endParaRPr lang="en-US" sz="1000" dirty="0"/>
          </a:p>
        </p:txBody>
      </p:sp>
      <p:sp>
        <p:nvSpPr>
          <p:cNvPr id="31" name="Shape 23"/>
          <p:cNvSpPr/>
          <p:nvPr/>
        </p:nvSpPr>
        <p:spPr>
          <a:xfrm>
            <a:off x="228600" y="3047695"/>
            <a:ext cx="3838651" cy="1457554"/>
          </a:xfrm>
          <a:prstGeom prst="roundRect">
            <a:avLst>
              <a:gd name="adj" fmla="val 2460"/>
            </a:avLst>
          </a:prstGeom>
          <a:solidFill>
            <a:srgbClr val="F9FAFB"/>
          </a:solidFill>
          <a:ln w="12700">
            <a:solidFill>
              <a:srgbClr val="E5E7EB"/>
            </a:solidFill>
            <a:prstDash val="solid"/>
          </a:ln>
        </p:spPr>
      </p:sp>
      <p:sp>
        <p:nvSpPr>
          <p:cNvPr id="32" name="Shape 24"/>
          <p:cNvSpPr/>
          <p:nvPr/>
        </p:nvSpPr>
        <p:spPr>
          <a:xfrm>
            <a:off x="352044" y="3172054"/>
            <a:ext cx="342900" cy="342900"/>
          </a:xfrm>
          <a:prstGeom prst="ellipse">
            <a:avLst/>
          </a:prstGeom>
          <a:solidFill>
            <a:srgbClr val="EBF0FF"/>
          </a:solidFill>
          <a:ln/>
        </p:spPr>
      </p:sp>
      <p:pic>
        <p:nvPicPr>
          <p:cNvPr id="33" name="Image 6" descr="preencoded.png">    </p:cNvPr>
          <p:cNvPicPr>
            <a:picLocks noChangeAspect="1"/>
          </p:cNvPicPr>
          <p:nvPr/>
        </p:nvPicPr>
        <p:blipFill>
          <a:blip r:embed="rId7"/>
          <a:srcRect l="0" r="0" t="0" b="0"/>
          <a:stretch/>
        </p:blipFill>
        <p:spPr>
          <a:xfrm>
            <a:off x="437998" y="3258007"/>
            <a:ext cx="171907" cy="171907"/>
          </a:xfrm>
          <a:prstGeom prst="rect">
            <a:avLst/>
          </a:prstGeom>
        </p:spPr>
      </p:pic>
      <p:sp>
        <p:nvSpPr>
          <p:cNvPr id="34" name="Shape 25"/>
          <p:cNvSpPr/>
          <p:nvPr/>
        </p:nvSpPr>
        <p:spPr>
          <a:xfrm>
            <a:off x="4177894" y="3047695"/>
            <a:ext cx="3838651" cy="1457554"/>
          </a:xfrm>
          <a:prstGeom prst="roundRect">
            <a:avLst>
              <a:gd name="adj" fmla="val 2460"/>
            </a:avLst>
          </a:prstGeom>
          <a:solidFill>
            <a:srgbClr val="F9FAFB"/>
          </a:solidFill>
          <a:ln w="12700">
            <a:solidFill>
              <a:srgbClr val="E5E7EB"/>
            </a:solidFill>
            <a:prstDash val="solid"/>
          </a:ln>
        </p:spPr>
      </p:sp>
      <p:sp>
        <p:nvSpPr>
          <p:cNvPr id="35" name="Shape 26"/>
          <p:cNvSpPr/>
          <p:nvPr/>
        </p:nvSpPr>
        <p:spPr>
          <a:xfrm>
            <a:off x="4302252" y="3172054"/>
            <a:ext cx="342900" cy="342900"/>
          </a:xfrm>
          <a:prstGeom prst="ellipse">
            <a:avLst/>
          </a:prstGeom>
          <a:solidFill>
            <a:srgbClr val="EBF0FF"/>
          </a:solidFill>
          <a:ln/>
        </p:spPr>
      </p:sp>
      <p:sp>
        <p:nvSpPr>
          <p:cNvPr id="36" name="Text 27"/>
          <p:cNvSpPr txBox="1"/>
          <p:nvPr/>
        </p:nvSpPr>
        <p:spPr>
          <a:xfrm>
            <a:off x="771754" y="3247949"/>
            <a:ext cx="657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 Chat</a:t>
            </a:r>
            <a:endParaRPr lang="en-US" sz="1200" dirty="0"/>
          </a:p>
        </p:txBody>
      </p:sp>
      <p:sp>
        <p:nvSpPr>
          <p:cNvPr id="37" name="Text 28"/>
          <p:cNvSpPr txBox="1"/>
          <p:nvPr/>
        </p:nvSpPr>
        <p:spPr>
          <a:xfrm>
            <a:off x="4721047" y="3247949"/>
            <a:ext cx="838505"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 Coding</a:t>
            </a:r>
            <a:endParaRPr lang="en-US" sz="1200" dirty="0"/>
          </a:p>
        </p:txBody>
      </p:sp>
      <p:sp>
        <p:nvSpPr>
          <p:cNvPr id="38" name="Text 29"/>
          <p:cNvSpPr txBox="1"/>
          <p:nvPr/>
        </p:nvSpPr>
        <p:spPr>
          <a:xfrm>
            <a:off x="352044" y="3600907"/>
            <a:ext cx="2005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ChatGPT / DeepSeek / Gemini</a:t>
            </a:r>
            <a:endParaRPr lang="en-US" sz="1000" dirty="0"/>
          </a:p>
        </p:txBody>
      </p:sp>
      <p:sp>
        <p:nvSpPr>
          <p:cNvPr id="39" name="Text 30"/>
          <p:cNvSpPr txBox="1"/>
          <p:nvPr/>
        </p:nvSpPr>
        <p:spPr>
          <a:xfrm>
            <a:off x="4302252" y="3600907"/>
            <a:ext cx="19577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Claude Code / OpenAI Codex</a:t>
            </a:r>
            <a:endParaRPr lang="en-US" sz="1000" dirty="0"/>
          </a:p>
        </p:txBody>
      </p:sp>
      <p:sp>
        <p:nvSpPr>
          <p:cNvPr id="40" name="Text 31"/>
          <p:cNvSpPr txBox="1"/>
          <p:nvPr/>
        </p:nvSpPr>
        <p:spPr>
          <a:xfrm>
            <a:off x="352044" y="3819449"/>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直接给出答案而非搜索链接，本质提升信息获取效率</a:t>
            </a:r>
            <a:endParaRPr lang="en-US" sz="1000" dirty="0"/>
          </a:p>
        </p:txBody>
      </p:sp>
      <p:sp>
        <p:nvSpPr>
          <p:cNvPr id="41" name="Shape 32"/>
          <p:cNvSpPr/>
          <p:nvPr/>
        </p:nvSpPr>
        <p:spPr>
          <a:xfrm>
            <a:off x="352044" y="4062679"/>
            <a:ext cx="3590849" cy="323698"/>
          </a:xfrm>
          <a:prstGeom prst="roundRect">
            <a:avLst>
              <a:gd name="adj" fmla="val 49850"/>
            </a:avLst>
          </a:prstGeom>
          <a:solidFill>
            <a:srgbClr val="EFF6FF"/>
          </a:solidFill>
          <a:ln/>
        </p:spPr>
      </p:sp>
      <p:pic>
        <p:nvPicPr>
          <p:cNvPr id="42" name="Image 7" descr="preencoded.png">    </p:cNvPr>
          <p:cNvPicPr>
            <a:picLocks noChangeAspect="1"/>
          </p:cNvPicPr>
          <p:nvPr/>
        </p:nvPicPr>
        <p:blipFill>
          <a:blip r:embed="rId8"/>
          <a:srcRect l="-2512" r="-2512" t="0" b="0"/>
          <a:stretch/>
        </p:blipFill>
        <p:spPr>
          <a:xfrm>
            <a:off x="428854" y="4155034"/>
            <a:ext cx="105156" cy="133502"/>
          </a:xfrm>
          <a:prstGeom prst="rect">
            <a:avLst/>
          </a:prstGeom>
        </p:spPr>
      </p:pic>
      <p:sp>
        <p:nvSpPr>
          <p:cNvPr id="43" name="Text 33"/>
          <p:cNvSpPr txBox="1"/>
          <p:nvPr/>
        </p:nvSpPr>
        <p:spPr>
          <a:xfrm>
            <a:off x="571500" y="4138574"/>
            <a:ext cx="20912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从"找到信息"到"得到解答"的质变</a:t>
            </a:r>
            <a:endParaRPr lang="en-US" sz="1000" dirty="0"/>
          </a:p>
        </p:txBody>
      </p:sp>
      <p:pic>
        <p:nvPicPr>
          <p:cNvPr id="44" name="Image 8" descr="preencoded.png">    </p:cNvPr>
          <p:cNvPicPr>
            <a:picLocks noChangeAspect="1"/>
          </p:cNvPicPr>
          <p:nvPr/>
        </p:nvPicPr>
        <p:blipFill>
          <a:blip r:embed="rId9"/>
          <a:srcRect l="-1064" r="-1064" t="0" b="0"/>
          <a:stretch/>
        </p:blipFill>
        <p:spPr>
          <a:xfrm>
            <a:off x="4363517" y="3258007"/>
            <a:ext cx="219456" cy="171907"/>
          </a:xfrm>
          <a:prstGeom prst="rect">
            <a:avLst/>
          </a:prstGeom>
        </p:spPr>
      </p:pic>
      <p:sp>
        <p:nvSpPr>
          <p:cNvPr id="45" name="Text 34"/>
          <p:cNvSpPr txBox="1"/>
          <p:nvPr/>
        </p:nvSpPr>
        <p:spPr>
          <a:xfrm>
            <a:off x="4302252" y="3819449"/>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直接生成可运行代码，彻底改变开发流程与效率</a:t>
            </a:r>
            <a:endParaRPr lang="en-US" sz="1000" dirty="0"/>
          </a:p>
        </p:txBody>
      </p:sp>
      <p:sp>
        <p:nvSpPr>
          <p:cNvPr id="46" name="Shape 35"/>
          <p:cNvSpPr/>
          <p:nvPr/>
        </p:nvSpPr>
        <p:spPr>
          <a:xfrm>
            <a:off x="4302252" y="4062679"/>
            <a:ext cx="3590849" cy="323698"/>
          </a:xfrm>
          <a:prstGeom prst="roundRect">
            <a:avLst>
              <a:gd name="adj" fmla="val 49850"/>
            </a:avLst>
          </a:prstGeom>
          <a:solidFill>
            <a:srgbClr val="EFF6FF"/>
          </a:solidFill>
          <a:ln/>
        </p:spPr>
      </p:sp>
      <p:pic>
        <p:nvPicPr>
          <p:cNvPr id="47" name="Image 9" descr="preencoded.png">    </p:cNvPr>
          <p:cNvPicPr>
            <a:picLocks noChangeAspect="1"/>
          </p:cNvPicPr>
          <p:nvPr/>
        </p:nvPicPr>
        <p:blipFill>
          <a:blip r:embed="rId10"/>
          <a:srcRect l="-2512" r="-2512" t="0" b="0"/>
          <a:stretch/>
        </p:blipFill>
        <p:spPr>
          <a:xfrm>
            <a:off x="4378147" y="4155034"/>
            <a:ext cx="105156" cy="133502"/>
          </a:xfrm>
          <a:prstGeom prst="rect">
            <a:avLst/>
          </a:prstGeom>
        </p:spPr>
      </p:pic>
      <p:sp>
        <p:nvSpPr>
          <p:cNvPr id="48" name="Shape 36"/>
          <p:cNvSpPr/>
          <p:nvPr/>
        </p:nvSpPr>
        <p:spPr>
          <a:xfrm>
            <a:off x="8128102" y="3047695"/>
            <a:ext cx="3838651" cy="1457554"/>
          </a:xfrm>
          <a:prstGeom prst="roundRect">
            <a:avLst>
              <a:gd name="adj" fmla="val 2460"/>
            </a:avLst>
          </a:prstGeom>
          <a:solidFill>
            <a:srgbClr val="F9FAFB"/>
          </a:solidFill>
          <a:ln w="12700">
            <a:solidFill>
              <a:srgbClr val="E5E7EB"/>
            </a:solidFill>
            <a:prstDash val="solid"/>
          </a:ln>
        </p:spPr>
      </p:sp>
      <p:sp>
        <p:nvSpPr>
          <p:cNvPr id="49" name="Shape 37"/>
          <p:cNvSpPr/>
          <p:nvPr/>
        </p:nvSpPr>
        <p:spPr>
          <a:xfrm>
            <a:off x="4177894" y="4619549"/>
            <a:ext cx="3838651" cy="1457554"/>
          </a:xfrm>
          <a:prstGeom prst="roundRect">
            <a:avLst>
              <a:gd name="adj" fmla="val 2460"/>
            </a:avLst>
          </a:prstGeom>
          <a:solidFill>
            <a:srgbClr val="F9FAFB"/>
          </a:solidFill>
          <a:ln w="12700">
            <a:solidFill>
              <a:srgbClr val="E5E7EB"/>
            </a:solidFill>
            <a:prstDash val="solid"/>
          </a:ln>
        </p:spPr>
      </p:sp>
      <p:sp>
        <p:nvSpPr>
          <p:cNvPr id="50" name="Shape 38"/>
          <p:cNvSpPr/>
          <p:nvPr/>
        </p:nvSpPr>
        <p:spPr>
          <a:xfrm>
            <a:off x="8251546" y="3172054"/>
            <a:ext cx="342900" cy="342900"/>
          </a:xfrm>
          <a:prstGeom prst="ellipse">
            <a:avLst/>
          </a:prstGeom>
          <a:solidFill>
            <a:srgbClr val="EBF0FF"/>
          </a:solidFill>
          <a:ln/>
        </p:spPr>
      </p:sp>
      <p:sp>
        <p:nvSpPr>
          <p:cNvPr id="51" name="Shape 39"/>
          <p:cNvSpPr/>
          <p:nvPr/>
        </p:nvSpPr>
        <p:spPr>
          <a:xfrm>
            <a:off x="4302252" y="4743907"/>
            <a:ext cx="342900" cy="342900"/>
          </a:xfrm>
          <a:prstGeom prst="ellipse">
            <a:avLst/>
          </a:prstGeom>
          <a:solidFill>
            <a:srgbClr val="EBF0FF"/>
          </a:solidFill>
          <a:ln/>
        </p:spPr>
      </p:sp>
      <p:sp>
        <p:nvSpPr>
          <p:cNvPr id="52" name="Shape 40"/>
          <p:cNvSpPr/>
          <p:nvPr/>
        </p:nvSpPr>
        <p:spPr>
          <a:xfrm>
            <a:off x="8251546" y="4062679"/>
            <a:ext cx="3590849" cy="323698"/>
          </a:xfrm>
          <a:prstGeom prst="roundRect">
            <a:avLst>
              <a:gd name="adj" fmla="val 49850"/>
            </a:avLst>
          </a:prstGeom>
          <a:solidFill>
            <a:srgbClr val="EFF6FF"/>
          </a:solidFill>
          <a:ln/>
        </p:spPr>
      </p:sp>
      <p:sp>
        <p:nvSpPr>
          <p:cNvPr id="53" name="Text 41"/>
          <p:cNvSpPr txBox="1"/>
          <p:nvPr/>
        </p:nvSpPr>
        <p:spPr>
          <a:xfrm>
            <a:off x="4520794" y="4138574"/>
            <a:ext cx="20912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从"如何写代码"到"直接解决问题"</a:t>
            </a:r>
            <a:endParaRPr lang="en-US" sz="1000" dirty="0"/>
          </a:p>
        </p:txBody>
      </p:sp>
      <p:pic>
        <p:nvPicPr>
          <p:cNvPr id="54" name="Image 10" descr="preencoded.png">    </p:cNvPr>
          <p:cNvPicPr>
            <a:picLocks noChangeAspect="1"/>
          </p:cNvPicPr>
          <p:nvPr/>
        </p:nvPicPr>
        <p:blipFill>
          <a:blip r:embed="rId11"/>
          <a:srcRect l="-1064" r="-1064" t="0" b="0"/>
          <a:stretch/>
        </p:blipFill>
        <p:spPr>
          <a:xfrm>
            <a:off x="8313725" y="3258007"/>
            <a:ext cx="219456" cy="171907"/>
          </a:xfrm>
          <a:prstGeom prst="rect">
            <a:avLst/>
          </a:prstGeom>
        </p:spPr>
      </p:pic>
      <p:sp>
        <p:nvSpPr>
          <p:cNvPr id="55" name="Shape 42"/>
          <p:cNvSpPr/>
          <p:nvPr/>
        </p:nvSpPr>
        <p:spPr>
          <a:xfrm>
            <a:off x="228600" y="4619549"/>
            <a:ext cx="3838651" cy="1457554"/>
          </a:xfrm>
          <a:prstGeom prst="roundRect">
            <a:avLst>
              <a:gd name="adj" fmla="val 2460"/>
            </a:avLst>
          </a:prstGeom>
          <a:solidFill>
            <a:srgbClr val="F9FAFB"/>
          </a:solidFill>
          <a:ln w="12700">
            <a:solidFill>
              <a:srgbClr val="E5E7EB"/>
            </a:solidFill>
            <a:prstDash val="solid"/>
          </a:ln>
        </p:spPr>
      </p:sp>
      <p:sp>
        <p:nvSpPr>
          <p:cNvPr id="56" name="Shape 43"/>
          <p:cNvSpPr/>
          <p:nvPr/>
        </p:nvSpPr>
        <p:spPr>
          <a:xfrm>
            <a:off x="352044" y="4743907"/>
            <a:ext cx="342900" cy="342900"/>
          </a:xfrm>
          <a:prstGeom prst="ellipse">
            <a:avLst/>
          </a:prstGeom>
          <a:solidFill>
            <a:srgbClr val="EBF0FF"/>
          </a:solidFill>
          <a:ln/>
        </p:spPr>
      </p:sp>
      <p:sp>
        <p:nvSpPr>
          <p:cNvPr id="57" name="Text 44"/>
          <p:cNvSpPr txBox="1"/>
          <p:nvPr/>
        </p:nvSpPr>
        <p:spPr>
          <a:xfrm>
            <a:off x="8671255" y="3247949"/>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通用智能体</a:t>
            </a:r>
            <a:endParaRPr lang="en-US" sz="1200" dirty="0"/>
          </a:p>
        </p:txBody>
      </p:sp>
      <p:sp>
        <p:nvSpPr>
          <p:cNvPr id="58" name="Text 45"/>
          <p:cNvSpPr txBox="1"/>
          <p:nvPr/>
        </p:nvSpPr>
        <p:spPr>
          <a:xfrm>
            <a:off x="4721047" y="4819802"/>
            <a:ext cx="14575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Tesla FSD无人驾驶</a:t>
            </a:r>
            <a:endParaRPr lang="en-US" sz="1200" dirty="0"/>
          </a:p>
        </p:txBody>
      </p:sp>
      <p:sp>
        <p:nvSpPr>
          <p:cNvPr id="59" name="Text 46"/>
          <p:cNvSpPr txBox="1"/>
          <p:nvPr/>
        </p:nvSpPr>
        <p:spPr>
          <a:xfrm>
            <a:off x="8671255" y="4819802"/>
            <a:ext cx="11055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Meta智能眼镜</a:t>
            </a:r>
            <a:endParaRPr lang="en-US" sz="1200" dirty="0"/>
          </a:p>
        </p:txBody>
      </p:sp>
      <p:sp>
        <p:nvSpPr>
          <p:cNvPr id="60" name="Text 47"/>
          <p:cNvSpPr txBox="1"/>
          <p:nvPr/>
        </p:nvSpPr>
        <p:spPr>
          <a:xfrm>
            <a:off x="8251546" y="3600907"/>
            <a:ext cx="12627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Genspark / Manus</a:t>
            </a:r>
            <a:endParaRPr lang="en-US" sz="1000" dirty="0"/>
          </a:p>
        </p:txBody>
      </p:sp>
      <p:sp>
        <p:nvSpPr>
          <p:cNvPr id="61" name="Text 48"/>
          <p:cNvSpPr txBox="1"/>
          <p:nvPr/>
        </p:nvSpPr>
        <p:spPr>
          <a:xfrm>
            <a:off x="8251546" y="3819449"/>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直接完成复杂任务，而非简单问答，实现自动化工作流</a:t>
            </a:r>
            <a:endParaRPr lang="en-US" sz="1000" dirty="0"/>
          </a:p>
        </p:txBody>
      </p:sp>
      <p:pic>
        <p:nvPicPr>
          <p:cNvPr id="62" name="Image 11" descr="preencoded.png">    </p:cNvPr>
          <p:cNvPicPr>
            <a:picLocks noChangeAspect="1"/>
          </p:cNvPicPr>
          <p:nvPr/>
        </p:nvPicPr>
        <p:blipFill>
          <a:blip r:embed="rId12"/>
          <a:srcRect l="-2512" r="-2512" t="0" b="0"/>
          <a:stretch/>
        </p:blipFill>
        <p:spPr>
          <a:xfrm>
            <a:off x="8328355" y="4155034"/>
            <a:ext cx="105156" cy="133502"/>
          </a:xfrm>
          <a:prstGeom prst="rect">
            <a:avLst/>
          </a:prstGeom>
        </p:spPr>
      </p:pic>
      <p:sp>
        <p:nvSpPr>
          <p:cNvPr id="63" name="Text 49"/>
          <p:cNvSpPr txBox="1"/>
          <p:nvPr/>
        </p:nvSpPr>
        <p:spPr>
          <a:xfrm>
            <a:off x="8251546" y="5171846"/>
            <a:ext cx="1510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$800低价移动智能终端</a:t>
            </a:r>
            <a:endParaRPr lang="en-US" sz="1000" dirty="0"/>
          </a:p>
        </p:txBody>
      </p:sp>
      <p:sp>
        <p:nvSpPr>
          <p:cNvPr id="64" name="Text 50"/>
          <p:cNvSpPr txBox="1"/>
          <p:nvPr/>
        </p:nvSpPr>
        <p:spPr>
          <a:xfrm>
            <a:off x="352044" y="5391302"/>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智能聚合和归纳网络信息，提供完整解答而非链接列表</a:t>
            </a:r>
            <a:endParaRPr lang="en-US" sz="1000" dirty="0"/>
          </a:p>
        </p:txBody>
      </p:sp>
      <p:sp>
        <p:nvSpPr>
          <p:cNvPr id="65" name="Text 51"/>
          <p:cNvSpPr txBox="1"/>
          <p:nvPr/>
        </p:nvSpPr>
        <p:spPr>
          <a:xfrm>
            <a:off x="8471002" y="4138574"/>
            <a:ext cx="16907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从"回答问题"到"解决问题"</a:t>
            </a:r>
            <a:endParaRPr lang="en-US" sz="1000" dirty="0"/>
          </a:p>
        </p:txBody>
      </p:sp>
      <p:pic>
        <p:nvPicPr>
          <p:cNvPr id="66" name="Image 12" descr="preencoded.png">    </p:cNvPr>
          <p:cNvPicPr>
            <a:picLocks noChangeAspect="1"/>
          </p:cNvPicPr>
          <p:nvPr/>
        </p:nvPicPr>
        <p:blipFill>
          <a:blip r:embed="rId13"/>
          <a:srcRect l="0" r="0" t="0" b="0"/>
          <a:stretch/>
        </p:blipFill>
        <p:spPr>
          <a:xfrm>
            <a:off x="437998" y="4828946"/>
            <a:ext cx="171907" cy="171907"/>
          </a:xfrm>
          <a:prstGeom prst="rect">
            <a:avLst/>
          </a:prstGeom>
        </p:spPr>
      </p:pic>
      <p:sp>
        <p:nvSpPr>
          <p:cNvPr id="67" name="Shape 52"/>
          <p:cNvSpPr/>
          <p:nvPr/>
        </p:nvSpPr>
        <p:spPr>
          <a:xfrm>
            <a:off x="8128102" y="4619549"/>
            <a:ext cx="3838651" cy="1457554"/>
          </a:xfrm>
          <a:prstGeom prst="roundRect">
            <a:avLst>
              <a:gd name="adj" fmla="val 2460"/>
            </a:avLst>
          </a:prstGeom>
          <a:solidFill>
            <a:srgbClr val="F9FAFB"/>
          </a:solidFill>
          <a:ln w="12700">
            <a:solidFill>
              <a:srgbClr val="E5E7EB"/>
            </a:solidFill>
            <a:prstDash val="solid"/>
          </a:ln>
        </p:spPr>
      </p:sp>
      <p:sp>
        <p:nvSpPr>
          <p:cNvPr id="68" name="Text 53"/>
          <p:cNvSpPr txBox="1"/>
          <p:nvPr/>
        </p:nvSpPr>
        <p:spPr>
          <a:xfrm>
            <a:off x="771754" y="4819802"/>
            <a:ext cx="866851"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Perplexity</a:t>
            </a:r>
            <a:endParaRPr lang="en-US" sz="1200" dirty="0"/>
          </a:p>
        </p:txBody>
      </p:sp>
      <p:sp>
        <p:nvSpPr>
          <p:cNvPr id="69" name="Text 54"/>
          <p:cNvSpPr txBox="1"/>
          <p:nvPr/>
        </p:nvSpPr>
        <p:spPr>
          <a:xfrm>
            <a:off x="352044" y="5171846"/>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AI驱动的搜索引擎</a:t>
            </a:r>
            <a:endParaRPr lang="en-US" sz="1000" dirty="0"/>
          </a:p>
        </p:txBody>
      </p:sp>
      <p:sp>
        <p:nvSpPr>
          <p:cNvPr id="70" name="Shape 55"/>
          <p:cNvSpPr/>
          <p:nvPr/>
        </p:nvSpPr>
        <p:spPr>
          <a:xfrm>
            <a:off x="352044" y="5633618"/>
            <a:ext cx="3590849" cy="323698"/>
          </a:xfrm>
          <a:prstGeom prst="roundRect">
            <a:avLst>
              <a:gd name="adj" fmla="val 49850"/>
            </a:avLst>
          </a:prstGeom>
          <a:solidFill>
            <a:srgbClr val="EFF6FF"/>
          </a:solidFill>
          <a:ln/>
        </p:spPr>
      </p:sp>
      <p:pic>
        <p:nvPicPr>
          <p:cNvPr id="71" name="Image 13" descr="preencoded.png">    </p:cNvPr>
          <p:cNvPicPr>
            <a:picLocks noChangeAspect="1"/>
          </p:cNvPicPr>
          <p:nvPr/>
        </p:nvPicPr>
        <p:blipFill>
          <a:blip r:embed="rId14"/>
          <a:srcRect l="-2512" r="-2512" t="0" b="0"/>
          <a:stretch/>
        </p:blipFill>
        <p:spPr>
          <a:xfrm>
            <a:off x="428854" y="5726887"/>
            <a:ext cx="105156" cy="133502"/>
          </a:xfrm>
          <a:prstGeom prst="rect">
            <a:avLst/>
          </a:prstGeom>
        </p:spPr>
      </p:pic>
      <p:sp>
        <p:nvSpPr>
          <p:cNvPr id="72" name="Text 56"/>
          <p:cNvSpPr txBox="1"/>
          <p:nvPr/>
        </p:nvSpPr>
        <p:spPr>
          <a:xfrm>
            <a:off x="4302252" y="5391302"/>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车辆自主决策和自动驾驶，实现交通出行革命</a:t>
            </a:r>
            <a:endParaRPr lang="en-US" sz="1000" dirty="0"/>
          </a:p>
        </p:txBody>
      </p:sp>
      <p:sp>
        <p:nvSpPr>
          <p:cNvPr id="73" name="Text 57"/>
          <p:cNvSpPr txBox="1"/>
          <p:nvPr/>
        </p:nvSpPr>
        <p:spPr>
          <a:xfrm>
            <a:off x="8251546" y="5391302"/>
            <a:ext cx="29480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融合AI与AR的便携智能设备，重新定义人机交互</a:t>
            </a:r>
            <a:endParaRPr lang="en-US" sz="1000" dirty="0"/>
          </a:p>
        </p:txBody>
      </p:sp>
      <p:sp>
        <p:nvSpPr>
          <p:cNvPr id="74" name="Shape 58"/>
          <p:cNvSpPr/>
          <p:nvPr/>
        </p:nvSpPr>
        <p:spPr>
          <a:xfrm>
            <a:off x="4302252" y="5633618"/>
            <a:ext cx="3590849" cy="323698"/>
          </a:xfrm>
          <a:prstGeom prst="roundRect">
            <a:avLst>
              <a:gd name="adj" fmla="val 49850"/>
            </a:avLst>
          </a:prstGeom>
          <a:solidFill>
            <a:srgbClr val="EFF6FF"/>
          </a:solidFill>
          <a:ln/>
        </p:spPr>
      </p:sp>
      <p:sp>
        <p:nvSpPr>
          <p:cNvPr id="75" name="Text 59"/>
          <p:cNvSpPr txBox="1"/>
          <p:nvPr/>
        </p:nvSpPr>
        <p:spPr>
          <a:xfrm>
            <a:off x="571500" y="5710428"/>
            <a:ext cx="16907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从"信息检索"到"知识合成"</a:t>
            </a:r>
            <a:endParaRPr lang="en-US" sz="1000" dirty="0"/>
          </a:p>
        </p:txBody>
      </p:sp>
      <p:pic>
        <p:nvPicPr>
          <p:cNvPr id="76" name="Image 14" descr="preencoded.png">    </p:cNvPr>
          <p:cNvPicPr>
            <a:picLocks noChangeAspect="1"/>
          </p:cNvPicPr>
          <p:nvPr/>
        </p:nvPicPr>
        <p:blipFill>
          <a:blip r:embed="rId15"/>
          <a:srcRect l="0" r="0" t="0" b="0"/>
          <a:stretch/>
        </p:blipFill>
        <p:spPr>
          <a:xfrm>
            <a:off x="4388206" y="4828946"/>
            <a:ext cx="171907" cy="171907"/>
          </a:xfrm>
          <a:prstGeom prst="rect">
            <a:avLst/>
          </a:prstGeom>
        </p:spPr>
      </p:pic>
      <p:sp>
        <p:nvSpPr>
          <p:cNvPr id="77" name="Text 60"/>
          <p:cNvSpPr txBox="1"/>
          <p:nvPr/>
        </p:nvSpPr>
        <p:spPr>
          <a:xfrm>
            <a:off x="4302252" y="5171846"/>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自动驾驶技术</a:t>
            </a:r>
            <a:endParaRPr lang="en-US" sz="1000" dirty="0"/>
          </a:p>
        </p:txBody>
      </p:sp>
      <p:pic>
        <p:nvPicPr>
          <p:cNvPr id="78" name="Image 15" descr="preencoded.png">    </p:cNvPr>
          <p:cNvPicPr>
            <a:picLocks noChangeAspect="1"/>
          </p:cNvPicPr>
          <p:nvPr/>
        </p:nvPicPr>
        <p:blipFill>
          <a:blip r:embed="rId16"/>
          <a:srcRect l="-2512" r="-2512" t="0" b="0"/>
          <a:stretch/>
        </p:blipFill>
        <p:spPr>
          <a:xfrm>
            <a:off x="4378147" y="5726887"/>
            <a:ext cx="105156" cy="133502"/>
          </a:xfrm>
          <a:prstGeom prst="rect">
            <a:avLst/>
          </a:prstGeom>
        </p:spPr>
      </p:pic>
      <p:sp>
        <p:nvSpPr>
          <p:cNvPr id="79" name="Shape 61"/>
          <p:cNvSpPr/>
          <p:nvPr/>
        </p:nvSpPr>
        <p:spPr>
          <a:xfrm>
            <a:off x="8251546" y="4743907"/>
            <a:ext cx="342900" cy="342900"/>
          </a:xfrm>
          <a:prstGeom prst="ellipse">
            <a:avLst/>
          </a:prstGeom>
          <a:solidFill>
            <a:srgbClr val="EBF0FF"/>
          </a:solidFill>
          <a:ln/>
        </p:spPr>
      </p:sp>
      <p:sp>
        <p:nvSpPr>
          <p:cNvPr id="80" name="Text 62"/>
          <p:cNvSpPr txBox="1"/>
          <p:nvPr/>
        </p:nvSpPr>
        <p:spPr>
          <a:xfrm>
            <a:off x="4520794" y="5710428"/>
            <a:ext cx="16907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从"辅助驾驶"到"自主决策"</a:t>
            </a:r>
            <a:endParaRPr lang="en-US" sz="1000" dirty="0"/>
          </a:p>
        </p:txBody>
      </p:sp>
      <p:pic>
        <p:nvPicPr>
          <p:cNvPr id="81" name="Image 16" descr="preencoded.png">    </p:cNvPr>
          <p:cNvPicPr>
            <a:picLocks noChangeAspect="1"/>
          </p:cNvPicPr>
          <p:nvPr/>
        </p:nvPicPr>
        <p:blipFill>
          <a:blip r:embed="rId17"/>
          <a:srcRect l="0" r="0" t="-841" b="-841"/>
          <a:stretch/>
        </p:blipFill>
        <p:spPr>
          <a:xfrm>
            <a:off x="8328355" y="4828946"/>
            <a:ext cx="190195" cy="171907"/>
          </a:xfrm>
          <a:prstGeom prst="rect">
            <a:avLst/>
          </a:prstGeom>
        </p:spPr>
      </p:pic>
      <p:sp>
        <p:nvSpPr>
          <p:cNvPr id="82" name="Shape 63"/>
          <p:cNvSpPr/>
          <p:nvPr/>
        </p:nvSpPr>
        <p:spPr>
          <a:xfrm>
            <a:off x="8251546" y="5633618"/>
            <a:ext cx="3590849" cy="323698"/>
          </a:xfrm>
          <a:prstGeom prst="roundRect">
            <a:avLst>
              <a:gd name="adj" fmla="val 49850"/>
            </a:avLst>
          </a:prstGeom>
          <a:solidFill>
            <a:srgbClr val="EFF6FF"/>
          </a:solidFill>
          <a:ln/>
        </p:spPr>
      </p:sp>
      <p:pic>
        <p:nvPicPr>
          <p:cNvPr id="83" name="Image 17" descr="preencoded.png">    </p:cNvPr>
          <p:cNvPicPr>
            <a:picLocks noChangeAspect="1"/>
          </p:cNvPicPr>
          <p:nvPr/>
        </p:nvPicPr>
        <p:blipFill>
          <a:blip r:embed="rId18"/>
          <a:srcRect l="-2512" r="-2512" t="0" b="0"/>
          <a:stretch/>
        </p:blipFill>
        <p:spPr>
          <a:xfrm>
            <a:off x="8328355" y="5726887"/>
            <a:ext cx="105156" cy="133502"/>
          </a:xfrm>
          <a:prstGeom prst="rect">
            <a:avLst/>
          </a:prstGeom>
        </p:spPr>
      </p:pic>
      <p:sp>
        <p:nvSpPr>
          <p:cNvPr id="84" name="Text 64"/>
          <p:cNvSpPr txBox="1"/>
          <p:nvPr/>
        </p:nvSpPr>
        <p:spPr>
          <a:xfrm>
            <a:off x="8471002" y="5710428"/>
            <a:ext cx="1424635"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从"装置"到"智能伴侣"</a:t>
            </a:r>
            <a:endParaRPr lang="en-US" sz="1000" dirty="0"/>
          </a:p>
        </p:txBody>
      </p:sp>
      <p:sp>
        <p:nvSpPr>
          <p:cNvPr id="85" name="Shape 65"/>
          <p:cNvSpPr/>
          <p:nvPr/>
        </p:nvSpPr>
        <p:spPr>
          <a:xfrm>
            <a:off x="228600" y="6229807"/>
            <a:ext cx="11734495" cy="666598"/>
          </a:xfrm>
          <a:prstGeom prst="roundRect">
            <a:avLst>
              <a:gd name="adj" fmla="val 15677"/>
            </a:avLst>
          </a:prstGeom>
          <a:solidFill>
            <a:srgbClr val="F9FAFB"/>
          </a:solidFill>
          <a:ln/>
        </p:spPr>
      </p:sp>
      <p:pic>
        <p:nvPicPr>
          <p:cNvPr id="86" name="Image 18" descr="preencoded.png">    </p:cNvPr>
          <p:cNvPicPr>
            <a:picLocks noChangeAspect="1"/>
          </p:cNvPicPr>
          <p:nvPr/>
        </p:nvPicPr>
        <p:blipFill>
          <a:blip r:embed="rId19"/>
          <a:srcRect l="0" r="0" t="-841" b="-841"/>
          <a:stretch/>
        </p:blipFill>
        <p:spPr>
          <a:xfrm>
            <a:off x="342900" y="6421831"/>
            <a:ext cx="190195" cy="171907"/>
          </a:xfrm>
          <a:prstGeom prst="rect">
            <a:avLst/>
          </a:prstGeom>
        </p:spPr>
      </p:pic>
      <p:sp>
        <p:nvSpPr>
          <p:cNvPr id="87" name="Text 66"/>
          <p:cNvSpPr txBox="1"/>
          <p:nvPr/>
        </p:nvSpPr>
        <p:spPr>
          <a:xfrm>
            <a:off x="609905" y="6362395"/>
            <a:ext cx="24103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共同规律：智能是产品核心竞争力</a:t>
            </a:r>
            <a:endParaRPr lang="en-US" sz="1200" dirty="0"/>
          </a:p>
        </p:txBody>
      </p:sp>
      <p:sp>
        <p:nvSpPr>
          <p:cNvPr id="88" name="Text 67"/>
          <p:cNvSpPr txBox="1"/>
          <p:nvPr/>
        </p:nvSpPr>
        <p:spPr>
          <a:xfrm>
            <a:off x="609905" y="6610198"/>
            <a:ext cx="10234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以上案例均显示，产品的智能化程度直接决定用户价值感知与市场竞争力。从工具到伙伴，从被动到主动，智能带来的是产品体验与效能的本质跃迁，而非简单的功能迭代。</a:t>
            </a:r>
            <a:endParaRPr lang="en-US" sz="1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04495" y="390449"/>
            <a:ext cx="71689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战略规划</a:t>
            </a:r>
            <a:endParaRPr lang="en-US" sz="1100" dirty="0"/>
          </a:p>
        </p:txBody>
      </p:sp>
      <p:sp>
        <p:nvSpPr>
          <p:cNvPr id="5" name="Text 2"/>
          <p:cNvSpPr txBox="1"/>
          <p:nvPr/>
        </p:nvSpPr>
        <p:spPr>
          <a:xfrm>
            <a:off x="304495" y="642823"/>
            <a:ext cx="26865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公司定位与战略路径规划</a:t>
            </a:r>
            <a:endParaRPr lang="en-US" sz="1800" dirty="0"/>
          </a:p>
        </p:txBody>
      </p:sp>
      <p:sp>
        <p:nvSpPr>
          <p:cNvPr id="6" name="Text 3"/>
          <p:cNvSpPr txBox="1"/>
          <p:nvPr/>
        </p:nvSpPr>
        <p:spPr>
          <a:xfrm>
            <a:off x="304495" y="957377"/>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制定差异化思维指导下的企业定位、目标与实现路径</a:t>
            </a:r>
            <a:endParaRPr lang="en-US" sz="1200" dirty="0"/>
          </a:p>
        </p:txBody>
      </p:sp>
      <p:sp>
        <p:nvSpPr>
          <p:cNvPr id="7" name="Text 4"/>
          <p:cNvSpPr txBox="1"/>
          <p:nvPr/>
        </p:nvSpPr>
        <p:spPr>
          <a:xfrm>
            <a:off x="11354105" y="555041"/>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第六部分</a:t>
            </a:r>
            <a:endParaRPr lang="en-US" sz="1000" dirty="0"/>
          </a:p>
        </p:txBody>
      </p:sp>
      <p:sp>
        <p:nvSpPr>
          <p:cNvPr id="8" name="Text 5"/>
          <p:cNvSpPr txBox="1"/>
          <p:nvPr/>
        </p:nvSpPr>
        <p:spPr>
          <a:xfrm>
            <a:off x="10344607" y="764438"/>
            <a:ext cx="16724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思考框架与实现路径</a:t>
            </a:r>
            <a:endParaRPr lang="en-US" sz="1300" dirty="0"/>
          </a:p>
        </p:txBody>
      </p:sp>
      <p:pic>
        <p:nvPicPr>
          <p:cNvPr id="9" name="Image 1" descr="https://page.gensparksite.com/v1/base64_upload/4bb0f6fc7b54c9ca5ae03ade8ff379b5">    </p:cNvPr>
          <p:cNvPicPr>
            <a:picLocks noChangeAspect="1"/>
          </p:cNvPicPr>
          <p:nvPr/>
        </p:nvPicPr>
        <p:blipFill>
          <a:blip r:embed="rId2"/>
          <a:srcRect l="2" r="2" t="0" b="0"/>
          <a:stretch/>
        </p:blipFill>
        <p:spPr>
          <a:xfrm>
            <a:off x="1218895" y="1319479"/>
            <a:ext cx="9753905" cy="2943454"/>
          </a:xfrm>
          <a:prstGeom prst="rect">
            <a:avLst/>
          </a:prstGeom>
        </p:spPr>
      </p:pic>
      <p:sp>
        <p:nvSpPr>
          <p:cNvPr id="10" name="Shape 6"/>
          <p:cNvSpPr/>
          <p:nvPr/>
        </p:nvSpPr>
        <p:spPr>
          <a:xfrm>
            <a:off x="304495" y="4490618"/>
            <a:ext cx="5715000" cy="1257300"/>
          </a:xfrm>
          <a:prstGeom prst="rect">
            <a:avLst/>
          </a:prstGeom>
          <a:solidFill>
            <a:srgbClr val="F9FAFB"/>
          </a:solidFill>
          <a:ln/>
        </p:spPr>
      </p:sp>
      <p:sp>
        <p:nvSpPr>
          <p:cNvPr id="11" name="Shape 7"/>
          <p:cNvSpPr/>
          <p:nvPr/>
        </p:nvSpPr>
        <p:spPr>
          <a:xfrm>
            <a:off x="304495" y="4490618"/>
            <a:ext cx="28346" cy="1257300"/>
          </a:xfrm>
          <a:prstGeom prst="rect">
            <a:avLst/>
          </a:prstGeom>
          <a:solidFill>
            <a:srgbClr val="4C6FFF"/>
          </a:solidFill>
          <a:ln/>
        </p:spPr>
      </p:sp>
      <p:sp>
        <p:nvSpPr>
          <p:cNvPr id="12" name="Shape 8"/>
          <p:cNvSpPr/>
          <p:nvPr/>
        </p:nvSpPr>
        <p:spPr>
          <a:xfrm>
            <a:off x="6172200" y="4490618"/>
            <a:ext cx="5715000" cy="1257300"/>
          </a:xfrm>
          <a:prstGeom prst="rect">
            <a:avLst/>
          </a:prstGeom>
          <a:solidFill>
            <a:srgbClr val="F9FAFB"/>
          </a:solidFill>
          <a:ln/>
        </p:spPr>
      </p:sp>
      <p:sp>
        <p:nvSpPr>
          <p:cNvPr id="13" name="Shape 9"/>
          <p:cNvSpPr/>
          <p:nvPr/>
        </p:nvSpPr>
        <p:spPr>
          <a:xfrm>
            <a:off x="6172200" y="4490618"/>
            <a:ext cx="28346" cy="1257300"/>
          </a:xfrm>
          <a:prstGeom prst="rect">
            <a:avLst/>
          </a:prstGeom>
          <a:solidFill>
            <a:srgbClr val="4C6FFF"/>
          </a:solidFill>
          <a:ln/>
        </p:spPr>
      </p:sp>
      <p:sp>
        <p:nvSpPr>
          <p:cNvPr id="14" name="Text 10"/>
          <p:cNvSpPr txBox="1"/>
          <p:nvPr/>
        </p:nvSpPr>
        <p:spPr>
          <a:xfrm>
            <a:off x="485546" y="4624121"/>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制定公司定位的关键要素</a:t>
            </a:r>
            <a:endParaRPr lang="en-US" sz="1200" dirty="0"/>
          </a:p>
        </p:txBody>
      </p:sp>
      <p:pic>
        <p:nvPicPr>
          <p:cNvPr id="15" name="Image 2" descr="preencoded.png">    </p:cNvPr>
          <p:cNvPicPr>
            <a:picLocks noChangeAspect="1"/>
          </p:cNvPicPr>
          <p:nvPr/>
        </p:nvPicPr>
        <p:blipFill>
          <a:blip r:embed="rId3"/>
          <a:srcRect l="0" r="0" t="-100" b="-100"/>
          <a:stretch/>
        </p:blipFill>
        <p:spPr>
          <a:xfrm>
            <a:off x="485546" y="4967021"/>
            <a:ext cx="114300" cy="152705"/>
          </a:xfrm>
          <a:prstGeom prst="rect">
            <a:avLst/>
          </a:prstGeom>
        </p:spPr>
      </p:pic>
      <p:sp>
        <p:nvSpPr>
          <p:cNvPr id="16" name="Text 11"/>
          <p:cNvSpPr txBox="1"/>
          <p:nvPr/>
        </p:nvSpPr>
        <p:spPr>
          <a:xfrm>
            <a:off x="6353251" y="4624121"/>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从战略定位到目标实现</a:t>
            </a:r>
            <a:endParaRPr lang="en-US" sz="1200" dirty="0"/>
          </a:p>
        </p:txBody>
      </p:sp>
      <p:sp>
        <p:nvSpPr>
          <p:cNvPr id="17" name="Text 12"/>
          <p:cNvSpPr txBox="1"/>
          <p:nvPr/>
        </p:nvSpPr>
        <p:spPr>
          <a:xfrm>
            <a:off x="694944" y="4919472"/>
            <a:ext cx="46341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将变量认知与独特洞察相结合，通过差异化思维确立公司在市场中的独特位置</a:t>
            </a:r>
            <a:endParaRPr lang="en-US" sz="1000" dirty="0"/>
          </a:p>
        </p:txBody>
      </p:sp>
      <p:pic>
        <p:nvPicPr>
          <p:cNvPr id="18" name="Image 3" descr="preencoded.png">    </p:cNvPr>
          <p:cNvPicPr>
            <a:picLocks noChangeAspect="1"/>
          </p:cNvPicPr>
          <p:nvPr/>
        </p:nvPicPr>
        <p:blipFill>
          <a:blip r:embed="rId4"/>
          <a:srcRect l="0" r="0" t="0" b="0"/>
          <a:stretch/>
        </p:blipFill>
        <p:spPr>
          <a:xfrm>
            <a:off x="485546" y="5329123"/>
            <a:ext cx="152705" cy="152705"/>
          </a:xfrm>
          <a:prstGeom prst="rect">
            <a:avLst/>
          </a:prstGeom>
        </p:spPr>
      </p:pic>
      <p:sp>
        <p:nvSpPr>
          <p:cNvPr id="19" name="Text 13"/>
          <p:cNvSpPr txBox="1"/>
          <p:nvPr/>
        </p:nvSpPr>
        <p:spPr>
          <a:xfrm>
            <a:off x="733349" y="5281574"/>
            <a:ext cx="43772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在Lean Canvas基础上融入AI趋势变化，创造差异化价值主张和商业模式</a:t>
            </a:r>
            <a:endParaRPr lang="en-US" sz="1000" dirty="0"/>
          </a:p>
        </p:txBody>
      </p:sp>
      <p:pic>
        <p:nvPicPr>
          <p:cNvPr id="20" name="Image 4" descr="preencoded.png">    </p:cNvPr>
          <p:cNvPicPr>
            <a:picLocks noChangeAspect="1"/>
          </p:cNvPicPr>
          <p:nvPr/>
        </p:nvPicPr>
        <p:blipFill>
          <a:blip r:embed="rId5"/>
          <a:srcRect l="0" r="0" t="0" b="0"/>
          <a:stretch/>
        </p:blipFill>
        <p:spPr>
          <a:xfrm>
            <a:off x="6353251" y="4967021"/>
            <a:ext cx="152705" cy="152705"/>
          </a:xfrm>
          <a:prstGeom prst="rect">
            <a:avLst/>
          </a:prstGeom>
        </p:spPr>
      </p:pic>
      <p:sp>
        <p:nvSpPr>
          <p:cNvPr id="21" name="Text 14"/>
          <p:cNvSpPr txBox="1"/>
          <p:nvPr/>
        </p:nvSpPr>
        <p:spPr>
          <a:xfrm>
            <a:off x="6601054" y="4919472"/>
            <a:ext cx="43680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基于创始人比较优势，结合行业市场和客户数据反馈，形成闭环迭代系统</a:t>
            </a:r>
            <a:endParaRPr lang="en-US" sz="1000" dirty="0"/>
          </a:p>
        </p:txBody>
      </p:sp>
      <p:pic>
        <p:nvPicPr>
          <p:cNvPr id="22" name="Image 5" descr="preencoded.png">    </p:cNvPr>
          <p:cNvPicPr>
            <a:picLocks noChangeAspect="1"/>
          </p:cNvPicPr>
          <p:nvPr/>
        </p:nvPicPr>
        <p:blipFill>
          <a:blip r:embed="rId6"/>
          <a:srcRect l="0" r="0" t="-43" b="-43"/>
          <a:stretch/>
        </p:blipFill>
        <p:spPr>
          <a:xfrm>
            <a:off x="6353251" y="5329123"/>
            <a:ext cx="133502" cy="152705"/>
          </a:xfrm>
          <a:prstGeom prst="rect">
            <a:avLst/>
          </a:prstGeom>
        </p:spPr>
      </p:pic>
      <p:sp>
        <p:nvSpPr>
          <p:cNvPr id="23" name="Text 15"/>
          <p:cNvSpPr txBox="1"/>
          <p:nvPr/>
        </p:nvSpPr>
        <p:spPr>
          <a:xfrm>
            <a:off x="6581851" y="5281574"/>
            <a:ext cx="3967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将战略定位转化为可执行的路径图，确保企业资源与战略方向一致</a:t>
            </a:r>
            <a:endParaRPr lang="en-US" sz="1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04495" y="4005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案例分析</a:t>
            </a:r>
            <a:endParaRPr lang="en-US" sz="1200" dirty="0"/>
          </a:p>
        </p:txBody>
      </p:sp>
      <p:sp>
        <p:nvSpPr>
          <p:cNvPr id="5" name="Text 2"/>
          <p:cNvSpPr txBox="1"/>
          <p:nvPr/>
        </p:nvSpPr>
        <p:spPr>
          <a:xfrm>
            <a:off x="304495" y="647395"/>
            <a:ext cx="3929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差异化转化为市场成功的关键</a:t>
            </a:r>
            <a:endParaRPr lang="en-US" sz="2200" dirty="0"/>
          </a:p>
        </p:txBody>
      </p:sp>
      <p:sp>
        <p:nvSpPr>
          <p:cNvPr id="6" name="Text 3"/>
          <p:cNvSpPr txBox="1"/>
          <p:nvPr/>
        </p:nvSpPr>
        <p:spPr>
          <a:xfrm>
            <a:off x="304495" y="1009498"/>
            <a:ext cx="3381451"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AI智能体产品的差异化定位与实际案例</a:t>
            </a:r>
            <a:endParaRPr lang="en-US" sz="1500" dirty="0"/>
          </a:p>
        </p:txBody>
      </p:sp>
      <p:sp>
        <p:nvSpPr>
          <p:cNvPr id="7" name="Text 4"/>
          <p:cNvSpPr txBox="1"/>
          <p:nvPr/>
        </p:nvSpPr>
        <p:spPr>
          <a:xfrm>
            <a:off x="11354105" y="599846"/>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第六部分</a:t>
            </a:r>
            <a:endParaRPr lang="en-US" sz="1000" dirty="0"/>
          </a:p>
        </p:txBody>
      </p:sp>
      <p:sp>
        <p:nvSpPr>
          <p:cNvPr id="8" name="Text 5"/>
          <p:cNvSpPr txBox="1"/>
          <p:nvPr/>
        </p:nvSpPr>
        <p:spPr>
          <a:xfrm>
            <a:off x="10344607" y="809244"/>
            <a:ext cx="16724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思考框架与实现路径</a:t>
            </a:r>
            <a:endParaRPr lang="en-US" sz="1300" dirty="0"/>
          </a:p>
        </p:txBody>
      </p:sp>
      <p:pic>
        <p:nvPicPr>
          <p:cNvPr id="9" name="Image 1" descr="https://page.gensparksite.com/v1/base64_upload/9c348cbe993f4ad806f868261dc59d8a">    </p:cNvPr>
          <p:cNvPicPr>
            <a:picLocks noChangeAspect="1"/>
          </p:cNvPicPr>
          <p:nvPr/>
        </p:nvPicPr>
        <p:blipFill>
          <a:blip r:embed="rId2"/>
          <a:srcRect l="0" r="0" t="5" b="5"/>
          <a:stretch/>
        </p:blipFill>
        <p:spPr>
          <a:xfrm>
            <a:off x="1218895" y="1485900"/>
            <a:ext cx="9753905" cy="3962095"/>
          </a:xfrm>
          <a:prstGeom prst="rect">
            <a:avLst/>
          </a:prstGeom>
        </p:spPr>
      </p:pic>
      <p:sp>
        <p:nvSpPr>
          <p:cNvPr id="10" name="Shape 6"/>
          <p:cNvSpPr/>
          <p:nvPr/>
        </p:nvSpPr>
        <p:spPr>
          <a:xfrm>
            <a:off x="304495" y="5676595"/>
            <a:ext cx="5715000" cy="875995"/>
          </a:xfrm>
          <a:prstGeom prst="rect">
            <a:avLst/>
          </a:prstGeom>
          <a:solidFill>
            <a:srgbClr val="F9FAFB"/>
          </a:solidFill>
          <a:ln/>
        </p:spPr>
      </p:sp>
      <p:sp>
        <p:nvSpPr>
          <p:cNvPr id="11" name="Shape 7"/>
          <p:cNvSpPr/>
          <p:nvPr/>
        </p:nvSpPr>
        <p:spPr>
          <a:xfrm>
            <a:off x="304495" y="5676595"/>
            <a:ext cx="28346" cy="875995"/>
          </a:xfrm>
          <a:prstGeom prst="rect">
            <a:avLst/>
          </a:prstGeom>
          <a:solidFill>
            <a:srgbClr val="4C6FFF"/>
          </a:solidFill>
          <a:ln/>
        </p:spPr>
      </p:sp>
      <p:sp>
        <p:nvSpPr>
          <p:cNvPr id="12" name="Shape 8"/>
          <p:cNvSpPr/>
          <p:nvPr/>
        </p:nvSpPr>
        <p:spPr>
          <a:xfrm>
            <a:off x="6172200" y="5676595"/>
            <a:ext cx="5715000" cy="875995"/>
          </a:xfrm>
          <a:prstGeom prst="rect">
            <a:avLst/>
          </a:prstGeom>
          <a:solidFill>
            <a:srgbClr val="F9FAFB"/>
          </a:solidFill>
          <a:ln/>
        </p:spPr>
      </p:sp>
      <p:sp>
        <p:nvSpPr>
          <p:cNvPr id="13" name="Shape 9"/>
          <p:cNvSpPr/>
          <p:nvPr/>
        </p:nvSpPr>
        <p:spPr>
          <a:xfrm>
            <a:off x="6172200" y="5676595"/>
            <a:ext cx="28346" cy="875995"/>
          </a:xfrm>
          <a:prstGeom prst="rect">
            <a:avLst/>
          </a:prstGeom>
          <a:solidFill>
            <a:srgbClr val="4C6FFF"/>
          </a:solidFill>
          <a:ln/>
        </p:spPr>
      </p:sp>
      <p:sp>
        <p:nvSpPr>
          <p:cNvPr id="14" name="Text 10"/>
          <p:cNvSpPr txBox="1"/>
          <p:nvPr/>
        </p:nvSpPr>
        <p:spPr>
          <a:xfrm>
            <a:off x="485546" y="5820156"/>
            <a:ext cx="18434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差异化定位的实施路径</a:t>
            </a:r>
            <a:endParaRPr lang="en-US" sz="1300" dirty="0"/>
          </a:p>
        </p:txBody>
      </p:sp>
      <p:sp>
        <p:nvSpPr>
          <p:cNvPr id="15" name="Text 11"/>
          <p:cNvSpPr txBox="1"/>
          <p:nvPr/>
        </p:nvSpPr>
        <p:spPr>
          <a:xfrm>
            <a:off x="6353251" y="5820156"/>
            <a:ext cx="15005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核心竞争优势构建</a:t>
            </a:r>
            <a:endParaRPr lang="en-US" sz="1300" dirty="0"/>
          </a:p>
        </p:txBody>
      </p:sp>
      <p:sp>
        <p:nvSpPr>
          <p:cNvPr id="16" name="Text 12"/>
          <p:cNvSpPr txBox="1"/>
          <p:nvPr/>
        </p:nvSpPr>
        <p:spPr>
          <a:xfrm>
            <a:off x="485546" y="6067044"/>
            <a:ext cx="54342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案例展示了如何将差异化战略从概念转化为可执行的产品定位和市场策略，针对不同地域、用户群体提供明确的价值主张。</a:t>
            </a:r>
            <a:endParaRPr lang="en-US" sz="1000" dirty="0"/>
          </a:p>
        </p:txBody>
      </p:sp>
      <p:sp>
        <p:nvSpPr>
          <p:cNvPr id="17" name="Text 13"/>
          <p:cNvSpPr txBox="1"/>
          <p:nvPr/>
        </p:nvSpPr>
        <p:spPr>
          <a:xfrm>
            <a:off x="6353251" y="6067044"/>
            <a:ext cx="54342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成功的智能体产品通过明确的定位和差异化实现不对等竞争，案例中展示的产品均找到了独特的市场角度和价值表达。</a:t>
            </a:r>
            <a:endParaRPr lang="en-US" sz="1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304495" y="400507"/>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战略定位分析</a:t>
            </a:r>
            <a:endParaRPr lang="en-US" sz="1200" dirty="0"/>
          </a:p>
        </p:txBody>
      </p:sp>
      <p:sp>
        <p:nvSpPr>
          <p:cNvPr id="5" name="Text 2"/>
          <p:cNvSpPr txBox="1"/>
          <p:nvPr/>
        </p:nvSpPr>
        <p:spPr>
          <a:xfrm>
            <a:off x="304495" y="647395"/>
            <a:ext cx="13578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定位差异</a:t>
            </a:r>
            <a:endParaRPr lang="en-US" sz="2200" dirty="0"/>
          </a:p>
        </p:txBody>
      </p:sp>
      <p:sp>
        <p:nvSpPr>
          <p:cNvPr id="6" name="Text 3"/>
          <p:cNvSpPr txBox="1"/>
          <p:nvPr/>
        </p:nvSpPr>
        <p:spPr>
          <a:xfrm>
            <a:off x="304495" y="1009498"/>
            <a:ext cx="3124505"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AI时代 vs 传统时代的战略定位变化</a:t>
            </a:r>
            <a:endParaRPr lang="en-US" sz="1500" dirty="0"/>
          </a:p>
        </p:txBody>
      </p:sp>
      <p:sp>
        <p:nvSpPr>
          <p:cNvPr id="7" name="Text 4"/>
          <p:cNvSpPr txBox="1"/>
          <p:nvPr/>
        </p:nvSpPr>
        <p:spPr>
          <a:xfrm>
            <a:off x="11354105" y="599846"/>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第六部分</a:t>
            </a:r>
            <a:endParaRPr lang="en-US" sz="1000" dirty="0"/>
          </a:p>
        </p:txBody>
      </p:sp>
      <p:sp>
        <p:nvSpPr>
          <p:cNvPr id="8" name="Text 5"/>
          <p:cNvSpPr txBox="1"/>
          <p:nvPr/>
        </p:nvSpPr>
        <p:spPr>
          <a:xfrm>
            <a:off x="10344607" y="809244"/>
            <a:ext cx="16724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思考框架与实现路径</a:t>
            </a:r>
            <a:endParaRPr lang="en-US" sz="1300" dirty="0"/>
          </a:p>
        </p:txBody>
      </p:sp>
      <p:pic>
        <p:nvPicPr>
          <p:cNvPr id="9" name="Image 1" descr="https://page.gensparksite.com/v1/base64_upload/e44ac82eda7d72c9f318d1a683ecd964">    </p:cNvPr>
          <p:cNvPicPr>
            <a:picLocks noChangeAspect="1"/>
          </p:cNvPicPr>
          <p:nvPr/>
        </p:nvPicPr>
        <p:blipFill>
          <a:blip r:embed="rId2"/>
          <a:srcRect l="0" r="0" t="68" b="68"/>
          <a:stretch/>
        </p:blipFill>
        <p:spPr>
          <a:xfrm>
            <a:off x="3490265" y="1485900"/>
            <a:ext cx="5219395" cy="3629254"/>
          </a:xfrm>
          <a:prstGeom prst="rect">
            <a:avLst/>
          </a:prstGeom>
        </p:spPr>
      </p:pic>
      <p:sp>
        <p:nvSpPr>
          <p:cNvPr id="10" name="Shape 6"/>
          <p:cNvSpPr/>
          <p:nvPr/>
        </p:nvSpPr>
        <p:spPr>
          <a:xfrm>
            <a:off x="304495" y="5343754"/>
            <a:ext cx="5715000" cy="857707"/>
          </a:xfrm>
          <a:prstGeom prst="rect">
            <a:avLst/>
          </a:prstGeom>
          <a:solidFill>
            <a:srgbClr val="F9FAFB"/>
          </a:solidFill>
          <a:ln/>
        </p:spPr>
      </p:sp>
      <p:sp>
        <p:nvSpPr>
          <p:cNvPr id="11" name="Shape 7"/>
          <p:cNvSpPr/>
          <p:nvPr/>
        </p:nvSpPr>
        <p:spPr>
          <a:xfrm>
            <a:off x="304495" y="5343754"/>
            <a:ext cx="28346" cy="857707"/>
          </a:xfrm>
          <a:prstGeom prst="rect">
            <a:avLst/>
          </a:prstGeom>
          <a:solidFill>
            <a:srgbClr val="4C6FFF"/>
          </a:solidFill>
          <a:ln/>
        </p:spPr>
      </p:sp>
      <p:sp>
        <p:nvSpPr>
          <p:cNvPr id="12" name="Text 8"/>
          <p:cNvSpPr txBox="1"/>
          <p:nvPr/>
        </p:nvSpPr>
        <p:spPr>
          <a:xfrm>
            <a:off x="485546" y="5486400"/>
            <a:ext cx="11576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战略思维转变</a:t>
            </a:r>
            <a:endParaRPr lang="en-US" sz="1300" dirty="0"/>
          </a:p>
        </p:txBody>
      </p:sp>
      <p:pic>
        <p:nvPicPr>
          <p:cNvPr id="13" name="Image 2" descr="preencoded.png">    </p:cNvPr>
          <p:cNvPicPr>
            <a:picLocks noChangeAspect="1"/>
          </p:cNvPicPr>
          <p:nvPr/>
        </p:nvPicPr>
        <p:blipFill>
          <a:blip r:embed="rId3"/>
          <a:srcRect l="0" r="0" t="0" b="0"/>
          <a:stretch/>
        </p:blipFill>
        <p:spPr>
          <a:xfrm>
            <a:off x="485546" y="5781751"/>
            <a:ext cx="152705" cy="152705"/>
          </a:xfrm>
          <a:prstGeom prst="rect">
            <a:avLst/>
          </a:prstGeom>
        </p:spPr>
      </p:pic>
      <p:sp>
        <p:nvSpPr>
          <p:cNvPr id="14" name="Shape 9"/>
          <p:cNvSpPr/>
          <p:nvPr/>
        </p:nvSpPr>
        <p:spPr>
          <a:xfrm>
            <a:off x="6172200" y="5343754"/>
            <a:ext cx="5715000" cy="857707"/>
          </a:xfrm>
          <a:prstGeom prst="rect">
            <a:avLst/>
          </a:prstGeom>
          <a:solidFill>
            <a:srgbClr val="F9FAFB"/>
          </a:solidFill>
          <a:ln/>
        </p:spPr>
      </p:sp>
      <p:sp>
        <p:nvSpPr>
          <p:cNvPr id="15" name="Shape 10"/>
          <p:cNvSpPr/>
          <p:nvPr/>
        </p:nvSpPr>
        <p:spPr>
          <a:xfrm>
            <a:off x="6172200" y="5343754"/>
            <a:ext cx="28346" cy="857707"/>
          </a:xfrm>
          <a:prstGeom prst="rect">
            <a:avLst/>
          </a:prstGeom>
          <a:solidFill>
            <a:srgbClr val="4C6FFF"/>
          </a:solidFill>
          <a:ln/>
        </p:spPr>
      </p:sp>
      <p:sp>
        <p:nvSpPr>
          <p:cNvPr id="16" name="Text 11"/>
          <p:cNvSpPr txBox="1"/>
          <p:nvPr/>
        </p:nvSpPr>
        <p:spPr>
          <a:xfrm>
            <a:off x="6353251" y="5486400"/>
            <a:ext cx="11576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价值创造重构</a:t>
            </a:r>
            <a:endParaRPr lang="en-US" sz="1300" dirty="0"/>
          </a:p>
        </p:txBody>
      </p:sp>
      <p:sp>
        <p:nvSpPr>
          <p:cNvPr id="17" name="Text 12"/>
          <p:cNvSpPr txBox="1"/>
          <p:nvPr/>
        </p:nvSpPr>
        <p:spPr>
          <a:xfrm>
            <a:off x="733349" y="5734202"/>
            <a:ext cx="47676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从传统的战略和方法论教育向AI时代的实践导向、文理特性结合的创业模式转变</a:t>
            </a:r>
            <a:endParaRPr lang="en-US" sz="1000" dirty="0"/>
          </a:p>
        </p:txBody>
      </p:sp>
      <p:pic>
        <p:nvPicPr>
          <p:cNvPr id="18" name="Image 3" descr="preencoded.png">    </p:cNvPr>
          <p:cNvPicPr>
            <a:picLocks noChangeAspect="1"/>
          </p:cNvPicPr>
          <p:nvPr/>
        </p:nvPicPr>
        <p:blipFill>
          <a:blip r:embed="rId4"/>
          <a:srcRect l="0" r="0" t="-100" b="-100"/>
          <a:stretch/>
        </p:blipFill>
        <p:spPr>
          <a:xfrm>
            <a:off x="6353251" y="5781751"/>
            <a:ext cx="114300" cy="152705"/>
          </a:xfrm>
          <a:prstGeom prst="rect">
            <a:avLst/>
          </a:prstGeom>
        </p:spPr>
      </p:pic>
      <p:sp>
        <p:nvSpPr>
          <p:cNvPr id="19" name="Text 13"/>
          <p:cNvSpPr txBox="1"/>
          <p:nvPr/>
        </p:nvSpPr>
        <p:spPr>
          <a:xfrm>
            <a:off x="6562649" y="5734202"/>
            <a:ext cx="51681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AI时代创业者聚焦实战课程与直接价值创造，而非传统学术路径，重视实践与理论结合</a:t>
            </a:r>
            <a:endParaRPr lang="en-US" sz="1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228600" y="323698"/>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领导力洞察</a:t>
            </a:r>
            <a:endParaRPr lang="en-US" sz="1200" dirty="0"/>
          </a:p>
        </p:txBody>
      </p:sp>
      <p:sp>
        <p:nvSpPr>
          <p:cNvPr id="5" name="Text 2"/>
          <p:cNvSpPr txBox="1"/>
          <p:nvPr/>
        </p:nvSpPr>
        <p:spPr>
          <a:xfrm>
            <a:off x="228600" y="543154"/>
            <a:ext cx="6858000"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打造10倍商业价值的智能体产品是CEO工程</a:t>
            </a:r>
            <a:endParaRPr lang="en-US" sz="2700" dirty="0"/>
          </a:p>
        </p:txBody>
      </p:sp>
      <p:sp>
        <p:nvSpPr>
          <p:cNvPr id="6" name="Shape 3"/>
          <p:cNvSpPr/>
          <p:nvPr/>
        </p:nvSpPr>
        <p:spPr>
          <a:xfrm>
            <a:off x="228600" y="1057046"/>
            <a:ext cx="11734495" cy="800100"/>
          </a:xfrm>
          <a:prstGeom prst="rect">
            <a:avLst/>
          </a:prstGeom>
          <a:solidFill>
            <a:srgbClr val="F9FAFB"/>
          </a:solidFill>
          <a:ln/>
        </p:spPr>
      </p:sp>
      <p:sp>
        <p:nvSpPr>
          <p:cNvPr id="7" name="Shape 4"/>
          <p:cNvSpPr/>
          <p:nvPr/>
        </p:nvSpPr>
        <p:spPr>
          <a:xfrm>
            <a:off x="228600" y="1057046"/>
            <a:ext cx="38405" cy="800100"/>
          </a:xfrm>
          <a:prstGeom prst="rect">
            <a:avLst/>
          </a:prstGeom>
          <a:solidFill>
            <a:srgbClr val="4C6FFF"/>
          </a:solidFill>
          <a:ln/>
        </p:spPr>
      </p:sp>
      <p:sp>
        <p:nvSpPr>
          <p:cNvPr id="8" name="Shape 5"/>
          <p:cNvSpPr/>
          <p:nvPr/>
        </p:nvSpPr>
        <p:spPr>
          <a:xfrm>
            <a:off x="437998" y="1190549"/>
            <a:ext cx="495605" cy="495605"/>
          </a:xfrm>
          <a:prstGeom prst="ellipse">
            <a:avLst/>
          </a:prstGeom>
          <a:solidFill>
            <a:srgbClr val="EBF0FF"/>
          </a:solidFill>
          <a:ln/>
        </p:spPr>
      </p:sp>
      <p:pic>
        <p:nvPicPr>
          <p:cNvPr id="9" name="Image 1" descr="preencoded.png">    </p:cNvPr>
          <p:cNvPicPr>
            <a:picLocks noChangeAspect="1"/>
          </p:cNvPicPr>
          <p:nvPr/>
        </p:nvPicPr>
        <p:blipFill>
          <a:blip r:embed="rId2"/>
          <a:srcRect l="0" r="0" t="-80" b="-80"/>
          <a:stretch/>
        </p:blipFill>
        <p:spPr>
          <a:xfrm>
            <a:off x="614477" y="1324051"/>
            <a:ext cx="142646" cy="228600"/>
          </a:xfrm>
          <a:prstGeom prst="rect">
            <a:avLst/>
          </a:prstGeom>
        </p:spPr>
      </p:pic>
      <p:sp>
        <p:nvSpPr>
          <p:cNvPr id="10" name="Text 6"/>
          <p:cNvSpPr txBox="1"/>
          <p:nvPr/>
        </p:nvSpPr>
        <p:spPr>
          <a:xfrm>
            <a:off x="1086307" y="1200607"/>
            <a:ext cx="2486254"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为什么这是CEO工程？</a:t>
            </a:r>
            <a:endParaRPr lang="en-US" sz="1800" dirty="0"/>
          </a:p>
        </p:txBody>
      </p:sp>
      <p:sp>
        <p:nvSpPr>
          <p:cNvPr id="11" name="Text 7"/>
          <p:cNvSpPr txBox="1"/>
          <p:nvPr/>
        </p:nvSpPr>
        <p:spPr>
          <a:xfrm>
            <a:off x="1086307" y="1533449"/>
            <a:ext cx="100209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智能体产品不仅是技术实现，更是商业战略与产品愿景的融合。AI快速迭代时代，产品思维与战略方向必须来自最高决策者，才能确保突破性创新。</a:t>
            </a:r>
            <a:endParaRPr lang="en-US" sz="1200" dirty="0"/>
          </a:p>
        </p:txBody>
      </p:sp>
      <p:sp>
        <p:nvSpPr>
          <p:cNvPr id="12" name="Text 8"/>
          <p:cNvSpPr txBox="1"/>
          <p:nvPr/>
        </p:nvSpPr>
        <p:spPr>
          <a:xfrm>
            <a:off x="228600" y="2018995"/>
            <a:ext cx="4086454"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CEO能力决定智能产品成败的关键因素</a:t>
            </a:r>
            <a:endParaRPr lang="en-US" sz="1800" dirty="0"/>
          </a:p>
        </p:txBody>
      </p:sp>
      <p:sp>
        <p:nvSpPr>
          <p:cNvPr id="13" name="Shape 9"/>
          <p:cNvSpPr/>
          <p:nvPr/>
        </p:nvSpPr>
        <p:spPr>
          <a:xfrm>
            <a:off x="228600" y="2391156"/>
            <a:ext cx="5790895" cy="1095451"/>
          </a:xfrm>
          <a:prstGeom prst="roundRect">
            <a:avLst>
              <a:gd name="adj" fmla="val 5807"/>
            </a:avLst>
          </a:prstGeom>
          <a:solidFill>
            <a:srgbClr val="F9FAFB"/>
          </a:solidFill>
          <a:ln w="12700">
            <a:solidFill>
              <a:srgbClr val="E5E7EB"/>
            </a:solidFill>
            <a:prstDash val="solid"/>
          </a:ln>
        </p:spPr>
      </p:sp>
      <p:sp>
        <p:nvSpPr>
          <p:cNvPr id="14" name="Shape 10"/>
          <p:cNvSpPr/>
          <p:nvPr/>
        </p:nvSpPr>
        <p:spPr>
          <a:xfrm>
            <a:off x="390449" y="2553005"/>
            <a:ext cx="400507" cy="400507"/>
          </a:xfrm>
          <a:prstGeom prst="ellipse">
            <a:avLst/>
          </a:prstGeom>
          <a:solidFill>
            <a:srgbClr val="EBF0FF"/>
          </a:solidFill>
          <a:ln/>
        </p:spPr>
      </p:sp>
      <p:pic>
        <p:nvPicPr>
          <p:cNvPr id="15" name="Image 2" descr="preencoded.png">    </p:cNvPr>
          <p:cNvPicPr>
            <a:picLocks noChangeAspect="1"/>
          </p:cNvPicPr>
          <p:nvPr/>
        </p:nvPicPr>
        <p:blipFill>
          <a:blip r:embed="rId3"/>
          <a:srcRect l="0" r="0" t="0" b="0"/>
          <a:stretch/>
        </p:blipFill>
        <p:spPr>
          <a:xfrm>
            <a:off x="504749" y="2667305"/>
            <a:ext cx="171907" cy="171907"/>
          </a:xfrm>
          <a:prstGeom prst="rect">
            <a:avLst/>
          </a:prstGeom>
        </p:spPr>
      </p:pic>
      <p:sp>
        <p:nvSpPr>
          <p:cNvPr id="16" name="Shape 11"/>
          <p:cNvSpPr/>
          <p:nvPr/>
        </p:nvSpPr>
        <p:spPr>
          <a:xfrm>
            <a:off x="6172200" y="2391156"/>
            <a:ext cx="5790895" cy="1095451"/>
          </a:xfrm>
          <a:prstGeom prst="roundRect">
            <a:avLst>
              <a:gd name="adj" fmla="val 5807"/>
            </a:avLst>
          </a:prstGeom>
          <a:solidFill>
            <a:srgbClr val="F9FAFB"/>
          </a:solidFill>
          <a:ln w="12700">
            <a:solidFill>
              <a:srgbClr val="E5E7EB"/>
            </a:solidFill>
            <a:prstDash val="solid"/>
          </a:ln>
        </p:spPr>
      </p:sp>
      <p:sp>
        <p:nvSpPr>
          <p:cNvPr id="17" name="Shape 12"/>
          <p:cNvSpPr/>
          <p:nvPr/>
        </p:nvSpPr>
        <p:spPr>
          <a:xfrm>
            <a:off x="228600" y="3638398"/>
            <a:ext cx="5790895" cy="1095451"/>
          </a:xfrm>
          <a:prstGeom prst="roundRect">
            <a:avLst>
              <a:gd name="adj" fmla="val 5807"/>
            </a:avLst>
          </a:prstGeom>
          <a:solidFill>
            <a:srgbClr val="F9FAFB"/>
          </a:solidFill>
          <a:ln w="12700">
            <a:solidFill>
              <a:srgbClr val="E5E7EB"/>
            </a:solidFill>
            <a:prstDash val="solid"/>
          </a:ln>
        </p:spPr>
      </p:sp>
      <p:sp>
        <p:nvSpPr>
          <p:cNvPr id="18" name="Shape 13"/>
          <p:cNvSpPr/>
          <p:nvPr/>
        </p:nvSpPr>
        <p:spPr>
          <a:xfrm>
            <a:off x="6334049" y="2553005"/>
            <a:ext cx="400507" cy="400507"/>
          </a:xfrm>
          <a:prstGeom prst="ellipse">
            <a:avLst/>
          </a:prstGeom>
          <a:solidFill>
            <a:srgbClr val="EBF0FF"/>
          </a:solidFill>
          <a:ln/>
        </p:spPr>
      </p:sp>
      <p:sp>
        <p:nvSpPr>
          <p:cNvPr id="19" name="Shape 14"/>
          <p:cNvSpPr/>
          <p:nvPr/>
        </p:nvSpPr>
        <p:spPr>
          <a:xfrm>
            <a:off x="390449" y="3800246"/>
            <a:ext cx="400507" cy="400507"/>
          </a:xfrm>
          <a:prstGeom prst="ellipse">
            <a:avLst/>
          </a:prstGeom>
          <a:solidFill>
            <a:srgbClr val="EBF0FF"/>
          </a:solidFill>
          <a:ln/>
        </p:spPr>
      </p:sp>
      <p:sp>
        <p:nvSpPr>
          <p:cNvPr id="20" name="Text 15"/>
          <p:cNvSpPr txBox="1"/>
          <p:nvPr/>
        </p:nvSpPr>
        <p:spPr>
          <a:xfrm>
            <a:off x="866851" y="2648102"/>
            <a:ext cx="16724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行业深度与经验沉淀</a:t>
            </a:r>
            <a:endParaRPr lang="en-US" sz="1300" dirty="0"/>
          </a:p>
        </p:txBody>
      </p:sp>
      <p:sp>
        <p:nvSpPr>
          <p:cNvPr id="21" name="Text 16"/>
          <p:cNvSpPr txBox="1"/>
          <p:nvPr/>
        </p:nvSpPr>
        <p:spPr>
          <a:xfrm>
            <a:off x="866851" y="3895344"/>
            <a:ext cx="18434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方法论认知与实战经验</a:t>
            </a:r>
            <a:endParaRPr lang="en-US" sz="1300" dirty="0"/>
          </a:p>
        </p:txBody>
      </p:sp>
      <p:sp>
        <p:nvSpPr>
          <p:cNvPr id="22" name="Text 17"/>
          <p:cNvSpPr txBox="1"/>
          <p:nvPr/>
        </p:nvSpPr>
        <p:spPr>
          <a:xfrm>
            <a:off x="6810451" y="3895344"/>
            <a:ext cx="20153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持续学习能力与发展激情</a:t>
            </a:r>
            <a:endParaRPr lang="en-US" sz="1300" dirty="0"/>
          </a:p>
        </p:txBody>
      </p:sp>
      <p:sp>
        <p:nvSpPr>
          <p:cNvPr id="23" name="Text 18"/>
          <p:cNvSpPr txBox="1"/>
          <p:nvPr/>
        </p:nvSpPr>
        <p:spPr>
          <a:xfrm>
            <a:off x="390449" y="2991002"/>
            <a:ext cx="5453482" cy="333756"/>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CEO过往的行业经验和知识积累决定产品切入点准确性和市场洞察深度，直接影响产品定位起点高度。</a:t>
            </a:r>
            <a:endParaRPr lang="en-US" sz="1000" dirty="0"/>
          </a:p>
        </p:txBody>
      </p:sp>
      <p:pic>
        <p:nvPicPr>
          <p:cNvPr id="24" name="Image 3" descr="preencoded.png">    </p:cNvPr>
          <p:cNvPicPr>
            <a:picLocks noChangeAspect="1"/>
          </p:cNvPicPr>
          <p:nvPr/>
        </p:nvPicPr>
        <p:blipFill>
          <a:blip r:embed="rId4"/>
          <a:srcRect l="0" r="0" t="0" b="0"/>
          <a:stretch/>
        </p:blipFill>
        <p:spPr>
          <a:xfrm>
            <a:off x="6448349" y="2667305"/>
            <a:ext cx="171907" cy="171907"/>
          </a:xfrm>
          <a:prstGeom prst="rect">
            <a:avLst/>
          </a:prstGeom>
        </p:spPr>
      </p:pic>
      <p:sp>
        <p:nvSpPr>
          <p:cNvPr id="25" name="Text 19"/>
          <p:cNvSpPr txBox="1"/>
          <p:nvPr/>
        </p:nvSpPr>
        <p:spPr>
          <a:xfrm>
            <a:off x="6810451" y="2648102"/>
            <a:ext cx="1853489"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AI认知深度与技术视野</a:t>
            </a:r>
            <a:endParaRPr lang="en-US" sz="1300" dirty="0"/>
          </a:p>
        </p:txBody>
      </p:sp>
      <p:sp>
        <p:nvSpPr>
          <p:cNvPr id="26" name="Text 20"/>
          <p:cNvSpPr txBox="1"/>
          <p:nvPr/>
        </p:nvSpPr>
        <p:spPr>
          <a:xfrm>
            <a:off x="6334049" y="2991002"/>
            <a:ext cx="5567782" cy="333756"/>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对AI技术本质、发展趋势和应用边界的理解程度，决定了能否构建真正具有技术壁垒的智能产品。</a:t>
            </a:r>
            <a:endParaRPr lang="en-US" sz="1000" dirty="0"/>
          </a:p>
        </p:txBody>
      </p:sp>
      <p:pic>
        <p:nvPicPr>
          <p:cNvPr id="27" name="Image 4" descr="preencoded.png">    </p:cNvPr>
          <p:cNvPicPr>
            <a:picLocks noChangeAspect="1"/>
          </p:cNvPicPr>
          <p:nvPr/>
        </p:nvPicPr>
        <p:blipFill>
          <a:blip r:embed="rId5"/>
          <a:srcRect l="0" r="0" t="-841" b="-841"/>
          <a:stretch/>
        </p:blipFill>
        <p:spPr>
          <a:xfrm>
            <a:off x="495605" y="3914546"/>
            <a:ext cx="190195" cy="171907"/>
          </a:xfrm>
          <a:prstGeom prst="rect">
            <a:avLst/>
          </a:prstGeom>
        </p:spPr>
      </p:pic>
      <p:sp>
        <p:nvSpPr>
          <p:cNvPr id="28" name="Shape 21"/>
          <p:cNvSpPr/>
          <p:nvPr/>
        </p:nvSpPr>
        <p:spPr>
          <a:xfrm>
            <a:off x="6172200" y="3638398"/>
            <a:ext cx="5790895" cy="1095451"/>
          </a:xfrm>
          <a:prstGeom prst="roundRect">
            <a:avLst>
              <a:gd name="adj" fmla="val 5807"/>
            </a:avLst>
          </a:prstGeom>
          <a:solidFill>
            <a:srgbClr val="F9FAFB"/>
          </a:solidFill>
          <a:ln w="12700">
            <a:solidFill>
              <a:srgbClr val="E5E7EB"/>
            </a:solidFill>
            <a:prstDash val="solid"/>
          </a:ln>
        </p:spPr>
      </p:sp>
      <p:sp>
        <p:nvSpPr>
          <p:cNvPr id="29" name="Shape 22"/>
          <p:cNvSpPr/>
          <p:nvPr/>
        </p:nvSpPr>
        <p:spPr>
          <a:xfrm>
            <a:off x="6334049" y="3800246"/>
            <a:ext cx="400507" cy="400507"/>
          </a:xfrm>
          <a:prstGeom prst="ellipse">
            <a:avLst/>
          </a:prstGeom>
          <a:solidFill>
            <a:srgbClr val="EBF0FF"/>
          </a:solidFill>
          <a:ln/>
        </p:spPr>
      </p:sp>
      <p:sp>
        <p:nvSpPr>
          <p:cNvPr id="30" name="Text 23"/>
          <p:cNvSpPr txBox="1"/>
          <p:nvPr/>
        </p:nvSpPr>
        <p:spPr>
          <a:xfrm>
            <a:off x="390449" y="4238244"/>
            <a:ext cx="5434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系统化的方法论思维与实践经验结合，能够在复杂多变的AI领域找到正确的产品迭代路径。</a:t>
            </a:r>
            <a:endParaRPr lang="en-US" sz="1000" dirty="0"/>
          </a:p>
        </p:txBody>
      </p:sp>
      <p:pic>
        <p:nvPicPr>
          <p:cNvPr id="31" name="Image 5" descr="preencoded.png">    </p:cNvPr>
          <p:cNvPicPr>
            <a:picLocks noChangeAspect="1"/>
          </p:cNvPicPr>
          <p:nvPr/>
        </p:nvPicPr>
        <p:blipFill>
          <a:blip r:embed="rId6"/>
          <a:srcRect l="0" r="0" t="0" b="0"/>
          <a:stretch/>
        </p:blipFill>
        <p:spPr>
          <a:xfrm>
            <a:off x="6448349" y="3914546"/>
            <a:ext cx="171907" cy="171907"/>
          </a:xfrm>
          <a:prstGeom prst="rect">
            <a:avLst/>
          </a:prstGeom>
        </p:spPr>
      </p:pic>
      <p:sp>
        <p:nvSpPr>
          <p:cNvPr id="32" name="Text 24"/>
          <p:cNvSpPr txBox="1"/>
          <p:nvPr/>
        </p:nvSpPr>
        <p:spPr>
          <a:xfrm>
            <a:off x="6334049" y="4238244"/>
            <a:ext cx="5444338" cy="333756"/>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在AI高速发展的时代，CEO对新技术的渴望与对高速发展的激情，决定了企业能否持续保持技术领先。</a:t>
            </a:r>
            <a:endParaRPr lang="en-US" sz="1000" dirty="0"/>
          </a:p>
        </p:txBody>
      </p:sp>
      <p:sp>
        <p:nvSpPr>
          <p:cNvPr id="33" name="Text 25"/>
          <p:cNvSpPr txBox="1"/>
          <p:nvPr/>
        </p:nvSpPr>
        <p:spPr>
          <a:xfrm>
            <a:off x="3731666" y="4905756"/>
            <a:ext cx="4849063" cy="191110"/>
          </a:xfrm>
          <a:prstGeom prst="rect">
            <a:avLst/>
          </a:prstGeom>
          <a:noFill/>
          <a:ln/>
        </p:spPr>
        <p:txBody>
          <a:bodyPr wrap="square" lIns="0" tIns="0" rIns="0" bIns="0" rtlCol="0" anchor="ctr"/>
          <a:lstStyle/>
          <a:p>
            <a:pPr algn="ctr" indent="0" marL="0">
              <a:buNone/>
            </a:pPr>
            <a:r>
              <a:rPr lang="en-US" sz="1200" i="1" dirty="0">
                <a:solidFill>
                  <a:srgbClr val="4B5563"/>
                </a:solidFill>
                <a:latin typeface="Inter" pitchFamily="34" charset="0"/>
                <a:ea typeface="Inter" pitchFamily="34" charset="-122"/>
                <a:cs typeface="Inter" pitchFamily="34" charset="-120"/>
              </a:rPr>
              <a:t>"构建10倍价值的AI产品，CEO不仅是决策者，更是产品思想的缔造者"</a:t>
            </a:r>
            <a:endParaRPr lang="en-US" sz="1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04495"/>
            <a:ext cx="1524305" cy="191110"/>
          </a:xfrm>
          <a:prstGeom prst="rect">
            <a:avLst/>
          </a:prstGeom>
          <a:noFill/>
          <a:ln/>
        </p:spPr>
        <p:txBody>
          <a:bodyPr wrap="square" lIns="0" tIns="0" rIns="0" bIns="0" rtlCol="0" anchor="ctr"/>
          <a:lstStyle/>
          <a:p>
            <a:pPr algn="l" indent="0" marL="0">
              <a:buNone/>
            </a:pPr>
            <a:r>
              <a:rPr lang="en-US" sz="1200" b="1" dirty="0">
                <a:solidFill>
                  <a:srgbClr val="6B7280"/>
                </a:solidFill>
                <a:latin typeface="Inter" pitchFamily="34" charset="0"/>
                <a:ea typeface="Inter" pitchFamily="34" charset="-122"/>
                <a:cs typeface="Inter" pitchFamily="34" charset="-120"/>
              </a:rPr>
              <a:t>核心总结与行动指南</a:t>
            </a:r>
            <a:endParaRPr lang="en-US" sz="1200" dirty="0"/>
          </a:p>
        </p:txBody>
      </p:sp>
      <p:sp>
        <p:nvSpPr>
          <p:cNvPr id="5" name="Text 2"/>
          <p:cNvSpPr txBox="1"/>
          <p:nvPr/>
        </p:nvSpPr>
        <p:spPr>
          <a:xfrm>
            <a:off x="228600" y="64739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核心金句</a:t>
            </a:r>
            <a:endParaRPr lang="en-US" sz="1200" dirty="0"/>
          </a:p>
        </p:txBody>
      </p:sp>
      <p:sp>
        <p:nvSpPr>
          <p:cNvPr id="6" name="Text 3"/>
          <p:cNvSpPr txBox="1"/>
          <p:nvPr/>
        </p:nvSpPr>
        <p:spPr>
          <a:xfrm>
            <a:off x="228600" y="1695298"/>
            <a:ext cx="178125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三大核心TAKEAWAYS</a:t>
            </a:r>
            <a:endParaRPr lang="en-US" sz="1200" dirty="0"/>
          </a:p>
        </p:txBody>
      </p:sp>
      <p:sp>
        <p:nvSpPr>
          <p:cNvPr id="7" name="Shape 4"/>
          <p:cNvSpPr/>
          <p:nvPr/>
        </p:nvSpPr>
        <p:spPr>
          <a:xfrm>
            <a:off x="228600" y="895198"/>
            <a:ext cx="11734495" cy="590702"/>
          </a:xfrm>
          <a:prstGeom prst="roundRect">
            <a:avLst>
              <a:gd name="adj" fmla="val 19974"/>
            </a:avLst>
          </a:prstGeom>
          <a:solidFill>
            <a:srgbClr val="EFF6FF">
              <a:alpha val="90000"/>
            </a:srgbClr>
          </a:solidFill>
          <a:ln/>
        </p:spPr>
      </p:sp>
      <p:sp>
        <p:nvSpPr>
          <p:cNvPr id="8" name="Shape 5"/>
          <p:cNvSpPr/>
          <p:nvPr/>
        </p:nvSpPr>
        <p:spPr>
          <a:xfrm>
            <a:off x="228600" y="895198"/>
            <a:ext cx="38405" cy="590702"/>
          </a:xfrm>
          <a:prstGeom prst="rect">
            <a:avLst/>
          </a:prstGeom>
          <a:solidFill>
            <a:srgbClr val="3B82F6"/>
          </a:solidFill>
          <a:ln/>
        </p:spPr>
      </p:sp>
      <p:sp>
        <p:nvSpPr>
          <p:cNvPr id="9" name="Text 6"/>
          <p:cNvSpPr txBox="1"/>
          <p:nvPr/>
        </p:nvSpPr>
        <p:spPr>
          <a:xfrm>
            <a:off x="418795" y="886054"/>
            <a:ext cx="333756" cy="324612"/>
          </a:xfrm>
          <a:prstGeom prst="rect">
            <a:avLst/>
          </a:prstGeom>
          <a:noFill/>
          <a:ln/>
        </p:spPr>
        <p:txBody>
          <a:bodyPr wrap="square" lIns="0" tIns="0" rIns="0" bIns="0" rtlCol="0" anchor="ctr"/>
          <a:lstStyle/>
          <a:p>
            <a:pPr algn="l" indent="0" marL="0">
              <a:buNone/>
            </a:pPr>
            <a:r>
              <a:rPr lang="en-US" sz="2100" dirty="0">
                <a:solidFill>
                  <a:srgbClr val="4C6FFF"/>
                </a:solidFill>
                <a:latin typeface="Inter" pitchFamily="34" charset="0"/>
                <a:ea typeface="Inter" pitchFamily="34" charset="-122"/>
                <a:cs typeface="Inter" pitchFamily="34" charset="-120"/>
              </a:rPr>
              <a:t>"</a:t>
            </a:r>
            <a:endParaRPr lang="en-US" sz="2100" dirty="0"/>
          </a:p>
        </p:txBody>
      </p:sp>
      <p:sp>
        <p:nvSpPr>
          <p:cNvPr id="10" name="Text 7"/>
          <p:cNvSpPr txBox="1"/>
          <p:nvPr/>
        </p:nvSpPr>
        <p:spPr>
          <a:xfrm>
            <a:off x="619963" y="1047902"/>
            <a:ext cx="9954158"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在Agentic AI时代，成功的创业者不是在做AI+传统业务，而是在创造以智能为核心的全新物种。</a:t>
            </a:r>
            <a:endParaRPr lang="en-US" sz="1800" dirty="0"/>
          </a:p>
        </p:txBody>
      </p:sp>
      <p:sp>
        <p:nvSpPr>
          <p:cNvPr id="11" name="Shape 8"/>
          <p:cNvSpPr/>
          <p:nvPr/>
        </p:nvSpPr>
        <p:spPr>
          <a:xfrm>
            <a:off x="228600" y="1943100"/>
            <a:ext cx="3838651" cy="857707"/>
          </a:xfrm>
          <a:prstGeom prst="roundRect">
            <a:avLst>
              <a:gd name="adj" fmla="val 7107"/>
            </a:avLst>
          </a:prstGeom>
          <a:solidFill>
            <a:srgbClr val="F9FAFB">
              <a:alpha val="90000"/>
            </a:srgbClr>
          </a:solidFill>
          <a:ln w="12700">
            <a:solidFill>
              <a:srgbClr val="E5E7EB"/>
            </a:solidFill>
            <a:prstDash val="solid"/>
          </a:ln>
        </p:spPr>
      </p:sp>
      <p:sp>
        <p:nvSpPr>
          <p:cNvPr id="12" name="Shape 9"/>
          <p:cNvSpPr/>
          <p:nvPr/>
        </p:nvSpPr>
        <p:spPr>
          <a:xfrm>
            <a:off x="8128102" y="1943100"/>
            <a:ext cx="3838651" cy="857707"/>
          </a:xfrm>
          <a:prstGeom prst="roundRect">
            <a:avLst>
              <a:gd name="adj" fmla="val 7107"/>
            </a:avLst>
          </a:prstGeom>
          <a:solidFill>
            <a:srgbClr val="F9FAFB">
              <a:alpha val="90000"/>
            </a:srgbClr>
          </a:solidFill>
          <a:ln w="12700">
            <a:solidFill>
              <a:srgbClr val="E5E7EB"/>
            </a:solidFill>
            <a:prstDash val="solid"/>
          </a:ln>
        </p:spPr>
      </p:sp>
      <p:sp>
        <p:nvSpPr>
          <p:cNvPr id="13" name="Shape 10"/>
          <p:cNvSpPr/>
          <p:nvPr/>
        </p:nvSpPr>
        <p:spPr>
          <a:xfrm>
            <a:off x="390449" y="2171700"/>
            <a:ext cx="362102" cy="400507"/>
          </a:xfrm>
          <a:prstGeom prst="ellipse">
            <a:avLst/>
          </a:prstGeom>
          <a:solidFill>
            <a:srgbClr val="EBF0FF"/>
          </a:solidFill>
          <a:ln/>
        </p:spPr>
      </p:sp>
      <p:pic>
        <p:nvPicPr>
          <p:cNvPr id="14" name="Image 1" descr="preencoded.png">    </p:cNvPr>
          <p:cNvPicPr>
            <a:picLocks noChangeAspect="1"/>
          </p:cNvPicPr>
          <p:nvPr/>
        </p:nvPicPr>
        <p:blipFill>
          <a:blip r:embed="rId2"/>
          <a:srcRect l="-1773" r="-1773" t="0" b="0"/>
          <a:stretch/>
        </p:blipFill>
        <p:spPr>
          <a:xfrm>
            <a:off x="501091" y="2286000"/>
            <a:ext cx="133502" cy="171907"/>
          </a:xfrm>
          <a:prstGeom prst="rect">
            <a:avLst/>
          </a:prstGeom>
        </p:spPr>
      </p:pic>
      <p:sp>
        <p:nvSpPr>
          <p:cNvPr id="15" name="Shape 11"/>
          <p:cNvSpPr/>
          <p:nvPr/>
        </p:nvSpPr>
        <p:spPr>
          <a:xfrm>
            <a:off x="4177894" y="1943100"/>
            <a:ext cx="3838651" cy="857707"/>
          </a:xfrm>
          <a:prstGeom prst="roundRect">
            <a:avLst>
              <a:gd name="adj" fmla="val 7107"/>
            </a:avLst>
          </a:prstGeom>
          <a:solidFill>
            <a:srgbClr val="F9FAFB">
              <a:alpha val="90000"/>
            </a:srgbClr>
          </a:solidFill>
          <a:ln w="12700">
            <a:solidFill>
              <a:srgbClr val="E5E7EB"/>
            </a:solidFill>
            <a:prstDash val="solid"/>
          </a:ln>
        </p:spPr>
      </p:sp>
      <p:sp>
        <p:nvSpPr>
          <p:cNvPr id="16" name="Shape 12"/>
          <p:cNvSpPr/>
          <p:nvPr/>
        </p:nvSpPr>
        <p:spPr>
          <a:xfrm>
            <a:off x="4339742" y="2171700"/>
            <a:ext cx="304495" cy="400507"/>
          </a:xfrm>
          <a:prstGeom prst="ellipse">
            <a:avLst/>
          </a:prstGeom>
          <a:solidFill>
            <a:srgbClr val="EBF0FF"/>
          </a:solidFill>
          <a:ln/>
        </p:spPr>
      </p:sp>
      <p:sp>
        <p:nvSpPr>
          <p:cNvPr id="17" name="Text 13"/>
          <p:cNvSpPr txBox="1"/>
          <p:nvPr/>
        </p:nvSpPr>
        <p:spPr>
          <a:xfrm>
            <a:off x="858622" y="2133295"/>
            <a:ext cx="3062326" cy="467258"/>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智能就是产品的核心卖点，直接创造10倍价值</a:t>
            </a:r>
            <a:endParaRPr lang="en-US" sz="1300" dirty="0"/>
          </a:p>
        </p:txBody>
      </p:sp>
      <p:pic>
        <p:nvPicPr>
          <p:cNvPr id="18" name="Image 2" descr="preencoded.png">    </p:cNvPr>
          <p:cNvPicPr>
            <a:picLocks noChangeAspect="1"/>
          </p:cNvPicPr>
          <p:nvPr/>
        </p:nvPicPr>
        <p:blipFill>
          <a:blip r:embed="rId3"/>
          <a:srcRect l="0" r="0" t="0" b="0"/>
          <a:stretch/>
        </p:blipFill>
        <p:spPr>
          <a:xfrm>
            <a:off x="4404665" y="2286000"/>
            <a:ext cx="171907" cy="171907"/>
          </a:xfrm>
          <a:prstGeom prst="rect">
            <a:avLst/>
          </a:prstGeom>
        </p:spPr>
      </p:pic>
      <p:sp>
        <p:nvSpPr>
          <p:cNvPr id="19" name="Shape 14"/>
          <p:cNvSpPr/>
          <p:nvPr/>
        </p:nvSpPr>
        <p:spPr>
          <a:xfrm>
            <a:off x="8289950" y="2171700"/>
            <a:ext cx="323698" cy="400507"/>
          </a:xfrm>
          <a:prstGeom prst="ellipse">
            <a:avLst/>
          </a:prstGeom>
          <a:solidFill>
            <a:srgbClr val="EBF0FF"/>
          </a:solidFill>
          <a:ln/>
        </p:spPr>
      </p:sp>
      <p:sp>
        <p:nvSpPr>
          <p:cNvPr id="20" name="Text 15"/>
          <p:cNvSpPr txBox="1"/>
          <p:nvPr/>
        </p:nvSpPr>
        <p:spPr>
          <a:xfrm>
            <a:off x="4755794" y="2133295"/>
            <a:ext cx="3215030" cy="467258"/>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差异化是生存的唯一出路，商业模式差异化护城河最强</a:t>
            </a:r>
            <a:endParaRPr lang="en-US" sz="1300" dirty="0"/>
          </a:p>
        </p:txBody>
      </p:sp>
      <p:pic>
        <p:nvPicPr>
          <p:cNvPr id="21" name="Image 3" descr="preencoded.png">    </p:cNvPr>
          <p:cNvPicPr>
            <a:picLocks noChangeAspect="1"/>
          </p:cNvPicPr>
          <p:nvPr/>
        </p:nvPicPr>
        <p:blipFill>
          <a:blip r:embed="rId4"/>
          <a:srcRect l="0" r="0" t="0" b="0"/>
          <a:stretch/>
        </p:blipFill>
        <p:spPr>
          <a:xfrm>
            <a:off x="8365846" y="2286000"/>
            <a:ext cx="171907" cy="171907"/>
          </a:xfrm>
          <a:prstGeom prst="rect">
            <a:avLst/>
          </a:prstGeom>
        </p:spPr>
      </p:pic>
      <p:sp>
        <p:nvSpPr>
          <p:cNvPr id="22" name="Text 16"/>
          <p:cNvSpPr txBox="1"/>
          <p:nvPr/>
        </p:nvSpPr>
        <p:spPr>
          <a:xfrm>
            <a:off x="228600" y="30102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创业者行动指南</a:t>
            </a:r>
            <a:endParaRPr lang="en-US" sz="1200" dirty="0"/>
          </a:p>
        </p:txBody>
      </p:sp>
      <p:sp>
        <p:nvSpPr>
          <p:cNvPr id="23" name="Text 17"/>
          <p:cNvSpPr txBox="1"/>
          <p:nvPr/>
        </p:nvSpPr>
        <p:spPr>
          <a:xfrm>
            <a:off x="8727034" y="2133295"/>
            <a:ext cx="3062326" cy="467258"/>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CEO的认知水平决定产品成败，这是一项CEO工程</a:t>
            </a:r>
            <a:endParaRPr lang="en-US" sz="1300" dirty="0"/>
          </a:p>
        </p:txBody>
      </p:sp>
      <p:sp>
        <p:nvSpPr>
          <p:cNvPr id="24" name="Shape 18"/>
          <p:cNvSpPr/>
          <p:nvPr/>
        </p:nvSpPr>
        <p:spPr>
          <a:xfrm>
            <a:off x="228600" y="3258007"/>
            <a:ext cx="11734495" cy="1086307"/>
          </a:xfrm>
          <a:prstGeom prst="roundRect">
            <a:avLst>
              <a:gd name="adj" fmla="val 5907"/>
            </a:avLst>
          </a:prstGeom>
          <a:solidFill>
            <a:srgbClr val="F9FAFB">
              <a:alpha val="90000"/>
            </a:srgbClr>
          </a:solidFill>
          <a:ln/>
        </p:spPr>
      </p:sp>
      <p:sp>
        <p:nvSpPr>
          <p:cNvPr id="25" name="Shape 19"/>
          <p:cNvSpPr/>
          <p:nvPr/>
        </p:nvSpPr>
        <p:spPr>
          <a:xfrm>
            <a:off x="418795" y="3448202"/>
            <a:ext cx="28346" cy="609905"/>
          </a:xfrm>
          <a:prstGeom prst="rect">
            <a:avLst/>
          </a:prstGeom>
          <a:solidFill>
            <a:srgbClr val="4C6FFF"/>
          </a:solidFill>
          <a:ln/>
        </p:spPr>
      </p:sp>
      <p:sp>
        <p:nvSpPr>
          <p:cNvPr id="26" name="Shape 20"/>
          <p:cNvSpPr/>
          <p:nvPr/>
        </p:nvSpPr>
        <p:spPr>
          <a:xfrm>
            <a:off x="4254703" y="3448202"/>
            <a:ext cx="28346" cy="609905"/>
          </a:xfrm>
          <a:prstGeom prst="rect">
            <a:avLst/>
          </a:prstGeom>
          <a:solidFill>
            <a:srgbClr val="4C6FFF"/>
          </a:solidFill>
          <a:ln/>
        </p:spPr>
      </p:sp>
      <p:sp>
        <p:nvSpPr>
          <p:cNvPr id="27" name="Shape 21"/>
          <p:cNvSpPr/>
          <p:nvPr/>
        </p:nvSpPr>
        <p:spPr>
          <a:xfrm>
            <a:off x="8089697" y="3448202"/>
            <a:ext cx="28346" cy="609905"/>
          </a:xfrm>
          <a:prstGeom prst="rect">
            <a:avLst/>
          </a:prstGeom>
          <a:solidFill>
            <a:srgbClr val="4C6FFF"/>
          </a:solidFill>
          <a:ln/>
        </p:spPr>
      </p:sp>
      <p:sp>
        <p:nvSpPr>
          <p:cNvPr id="28" name="Text 22"/>
          <p:cNvSpPr txBox="1"/>
          <p:nvPr/>
        </p:nvSpPr>
        <p:spPr>
          <a:xfrm>
            <a:off x="562356" y="3467405"/>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重新定义产品价值</a:t>
            </a:r>
            <a:endParaRPr lang="en-US" sz="1200" dirty="0"/>
          </a:p>
        </p:txBody>
      </p:sp>
      <p:sp>
        <p:nvSpPr>
          <p:cNvPr id="29" name="Text 23"/>
          <p:cNvSpPr txBox="1"/>
          <p:nvPr/>
        </p:nvSpPr>
        <p:spPr>
          <a:xfrm>
            <a:off x="4397350" y="3467405"/>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系统思考差异化</a:t>
            </a:r>
            <a:endParaRPr lang="en-US" sz="1200" dirty="0"/>
          </a:p>
        </p:txBody>
      </p:sp>
      <p:sp>
        <p:nvSpPr>
          <p:cNvPr id="30" name="Text 24"/>
          <p:cNvSpPr txBox="1"/>
          <p:nvPr/>
        </p:nvSpPr>
        <p:spPr>
          <a:xfrm>
            <a:off x="8232343" y="3467405"/>
            <a:ext cx="18105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CEO亲自主导AI产品战略</a:t>
            </a:r>
            <a:endParaRPr lang="en-US" sz="1200" dirty="0"/>
          </a:p>
        </p:txBody>
      </p:sp>
      <p:sp>
        <p:nvSpPr>
          <p:cNvPr id="31" name="Text 25"/>
          <p:cNvSpPr txBox="1"/>
          <p:nvPr/>
        </p:nvSpPr>
        <p:spPr>
          <a:xfrm>
            <a:off x="562356" y="3685946"/>
            <a:ext cx="3567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不是做一个带AI功能的产品，而是做一个以智能为核心卖点的产品</a:t>
            </a:r>
            <a:endParaRPr lang="en-US" sz="1000" dirty="0"/>
          </a:p>
        </p:txBody>
      </p:sp>
      <p:sp>
        <p:nvSpPr>
          <p:cNvPr id="32" name="Text 26"/>
          <p:cNvSpPr txBox="1"/>
          <p:nvPr/>
        </p:nvSpPr>
        <p:spPr>
          <a:xfrm>
            <a:off x="4397350" y="3685946"/>
            <a:ext cx="3567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优先从商业模式和目标市场层面构建差异化，技术差异化只是基础</a:t>
            </a:r>
            <a:endParaRPr lang="en-US" sz="1000" dirty="0"/>
          </a:p>
        </p:txBody>
      </p:sp>
      <p:sp>
        <p:nvSpPr>
          <p:cNvPr id="33" name="Text 27"/>
          <p:cNvSpPr txBox="1"/>
          <p:nvPr/>
        </p:nvSpPr>
        <p:spPr>
          <a:xfrm>
            <a:off x="8232343" y="3685946"/>
            <a:ext cx="36338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这不是可以外包或授权的工作，需要创始人/CEO深度参与产品思考</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190195" y="64739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5" name="Text 2"/>
          <p:cNvSpPr txBox="1"/>
          <p:nvPr/>
        </p:nvSpPr>
        <p:spPr>
          <a:xfrm>
            <a:off x="190195" y="895198"/>
            <a:ext cx="6177686"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Cursor案例：开发者疯狂的为智能Coding买单</a:t>
            </a:r>
            <a:endParaRPr lang="en-US" sz="2200" dirty="0"/>
          </a:p>
        </p:txBody>
      </p:sp>
      <p:sp>
        <p:nvSpPr>
          <p:cNvPr id="6" name="Text 3"/>
          <p:cNvSpPr txBox="1"/>
          <p:nvPr/>
        </p:nvSpPr>
        <p:spPr>
          <a:xfrm>
            <a:off x="11067898" y="619049"/>
            <a:ext cx="1034186"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智能制高点案例</a:t>
            </a:r>
            <a:endParaRPr lang="en-US" sz="1000" dirty="0"/>
          </a:p>
        </p:txBody>
      </p:sp>
      <p:sp>
        <p:nvSpPr>
          <p:cNvPr id="7" name="Text 4"/>
          <p:cNvSpPr txBox="1"/>
          <p:nvPr/>
        </p:nvSpPr>
        <p:spPr>
          <a:xfrm>
            <a:off x="9766706" y="828446"/>
            <a:ext cx="2367382"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第一部分 Agentic时代新变量</a:t>
            </a:r>
            <a:endParaRPr lang="en-US" sz="1300" dirty="0"/>
          </a:p>
        </p:txBody>
      </p:sp>
      <p:sp>
        <p:nvSpPr>
          <p:cNvPr id="8" name="Text 5"/>
          <p:cNvSpPr txBox="1"/>
          <p:nvPr/>
        </p:nvSpPr>
        <p:spPr>
          <a:xfrm>
            <a:off x="10796321" y="1076249"/>
            <a:ext cx="1310335"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10倍价值的核心承载</a:t>
            </a:r>
            <a:endParaRPr lang="en-US" sz="1000" dirty="0"/>
          </a:p>
        </p:txBody>
      </p:sp>
      <p:sp>
        <p:nvSpPr>
          <p:cNvPr id="9" name="Shape 6"/>
          <p:cNvSpPr/>
          <p:nvPr/>
        </p:nvSpPr>
        <p:spPr>
          <a:xfrm>
            <a:off x="190195" y="1447495"/>
            <a:ext cx="5829300" cy="2210105"/>
          </a:xfrm>
          <a:prstGeom prst="roundRect">
            <a:avLst>
              <a:gd name="adj" fmla="val 1427"/>
            </a:avLst>
          </a:prstGeom>
          <a:solidFill>
            <a:srgbClr val="F9FAFB"/>
          </a:solidFill>
          <a:ln/>
        </p:spPr>
      </p:sp>
      <p:pic>
        <p:nvPicPr>
          <p:cNvPr id="10" name="Image 1" descr="https://page.gensparksite.com/v1/base64_upload/d3aa0937896e918f83fc0658a276e795">    </p:cNvPr>
          <p:cNvPicPr>
            <a:picLocks noChangeAspect="1"/>
          </p:cNvPicPr>
          <p:nvPr/>
        </p:nvPicPr>
        <p:blipFill>
          <a:blip r:embed="rId2"/>
          <a:srcRect l="0" r="0" t="21517" b="21517"/>
          <a:stretch/>
        </p:blipFill>
        <p:spPr>
          <a:xfrm>
            <a:off x="247802" y="1505102"/>
            <a:ext cx="5715000" cy="2095805"/>
          </a:xfrm>
          <a:prstGeom prst="rect">
            <a:avLst/>
          </a:prstGeom>
        </p:spPr>
      </p:pic>
      <p:sp>
        <p:nvSpPr>
          <p:cNvPr id="11" name="Text 7"/>
          <p:cNvSpPr txBox="1"/>
          <p:nvPr/>
        </p:nvSpPr>
        <p:spPr>
          <a:xfrm>
            <a:off x="6172200" y="1466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价值主张</a:t>
            </a:r>
            <a:endParaRPr lang="en-US" sz="1200" dirty="0"/>
          </a:p>
        </p:txBody>
      </p:sp>
      <p:sp>
        <p:nvSpPr>
          <p:cNvPr id="12" name="Shape 8"/>
          <p:cNvSpPr/>
          <p:nvPr/>
        </p:nvSpPr>
        <p:spPr>
          <a:xfrm>
            <a:off x="6172200" y="1714500"/>
            <a:ext cx="5829300" cy="866851"/>
          </a:xfrm>
          <a:prstGeom prst="roundRect">
            <a:avLst>
              <a:gd name="adj" fmla="val 9273"/>
            </a:avLst>
          </a:prstGeom>
          <a:solidFill>
            <a:srgbClr val="EFF6FF"/>
          </a:solidFill>
          <a:ln/>
        </p:spPr>
      </p:sp>
      <p:sp>
        <p:nvSpPr>
          <p:cNvPr id="13" name="Shape 9"/>
          <p:cNvSpPr/>
          <p:nvPr/>
        </p:nvSpPr>
        <p:spPr>
          <a:xfrm>
            <a:off x="6172200" y="1714500"/>
            <a:ext cx="38405" cy="866851"/>
          </a:xfrm>
          <a:prstGeom prst="rect">
            <a:avLst/>
          </a:prstGeom>
          <a:solidFill>
            <a:srgbClr val="3B82F6"/>
          </a:solidFill>
          <a:ln/>
        </p:spPr>
      </p:sp>
      <p:pic>
        <p:nvPicPr>
          <p:cNvPr id="14" name="Image 2" descr="preencoded.png">    </p:cNvPr>
          <p:cNvPicPr>
            <a:picLocks noChangeAspect="1"/>
          </p:cNvPicPr>
          <p:nvPr/>
        </p:nvPicPr>
        <p:blipFill>
          <a:blip r:embed="rId3"/>
          <a:srcRect l="0" r="0" t="-100" b="-100"/>
          <a:stretch/>
        </p:blipFill>
        <p:spPr>
          <a:xfrm>
            <a:off x="6324905" y="1867205"/>
            <a:ext cx="114300" cy="152705"/>
          </a:xfrm>
          <a:prstGeom prst="rect">
            <a:avLst/>
          </a:prstGeom>
        </p:spPr>
      </p:pic>
      <p:sp>
        <p:nvSpPr>
          <p:cNvPr id="15" name="Text 10"/>
          <p:cNvSpPr txBox="1"/>
          <p:nvPr/>
        </p:nvSpPr>
        <p:spPr>
          <a:xfrm>
            <a:off x="6553505" y="1848002"/>
            <a:ext cx="24103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智能直接创造前所未有的商业价值</a:t>
            </a:r>
            <a:endParaRPr lang="en-US" sz="1200" dirty="0"/>
          </a:p>
        </p:txBody>
      </p:sp>
      <p:sp>
        <p:nvSpPr>
          <p:cNvPr id="16" name="Text 11"/>
          <p:cNvSpPr txBox="1"/>
          <p:nvPr/>
        </p:nvSpPr>
        <p:spPr>
          <a:xfrm>
            <a:off x="6553505" y="2104949"/>
            <a:ext cx="5339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Cursor的商业成功核心在于其提供的10倍效率提升，通过智能大幅提升开发效率，使用户愿意为前所未有的智能能力支付溢价。</a:t>
            </a:r>
            <a:endParaRPr lang="en-US" sz="1000" dirty="0"/>
          </a:p>
        </p:txBody>
      </p:sp>
      <p:sp>
        <p:nvSpPr>
          <p:cNvPr id="17" name="Text 12"/>
          <p:cNvSpPr txBox="1"/>
          <p:nvPr/>
        </p:nvSpPr>
        <p:spPr>
          <a:xfrm>
            <a:off x="190195" y="38669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关键指标</a:t>
            </a:r>
            <a:endParaRPr lang="en-US" sz="1200" dirty="0"/>
          </a:p>
        </p:txBody>
      </p:sp>
      <p:sp>
        <p:nvSpPr>
          <p:cNvPr id="18" name="Shape 13"/>
          <p:cNvSpPr/>
          <p:nvPr/>
        </p:nvSpPr>
        <p:spPr>
          <a:xfrm>
            <a:off x="190195" y="4114800"/>
            <a:ext cx="3866998" cy="895198"/>
          </a:xfrm>
          <a:prstGeom prst="roundRect">
            <a:avLst>
              <a:gd name="adj" fmla="val 8693"/>
            </a:avLst>
          </a:prstGeom>
          <a:solidFill>
            <a:srgbClr val="F9FAFB"/>
          </a:solidFill>
          <a:ln w="12700">
            <a:solidFill>
              <a:srgbClr val="E5E7EB"/>
            </a:solidFill>
            <a:prstDash val="solid"/>
          </a:ln>
        </p:spPr>
      </p:sp>
      <p:sp>
        <p:nvSpPr>
          <p:cNvPr id="19" name="Shape 14"/>
          <p:cNvSpPr/>
          <p:nvPr/>
        </p:nvSpPr>
        <p:spPr>
          <a:xfrm>
            <a:off x="4166006" y="4114800"/>
            <a:ext cx="3866998" cy="895198"/>
          </a:xfrm>
          <a:prstGeom prst="roundRect">
            <a:avLst>
              <a:gd name="adj" fmla="val 8693"/>
            </a:avLst>
          </a:prstGeom>
          <a:solidFill>
            <a:srgbClr val="F9FAFB"/>
          </a:solidFill>
          <a:ln w="12700">
            <a:solidFill>
              <a:srgbClr val="E5E7EB"/>
            </a:solidFill>
            <a:prstDash val="solid"/>
          </a:ln>
        </p:spPr>
      </p:sp>
      <p:sp>
        <p:nvSpPr>
          <p:cNvPr id="20" name="Shape 15"/>
          <p:cNvSpPr/>
          <p:nvPr/>
        </p:nvSpPr>
        <p:spPr>
          <a:xfrm>
            <a:off x="8140903" y="4114800"/>
            <a:ext cx="3866998" cy="895198"/>
          </a:xfrm>
          <a:prstGeom prst="roundRect">
            <a:avLst>
              <a:gd name="adj" fmla="val 8693"/>
            </a:avLst>
          </a:prstGeom>
          <a:solidFill>
            <a:srgbClr val="F9FAFB"/>
          </a:solidFill>
          <a:ln w="12700">
            <a:solidFill>
              <a:srgbClr val="E5E7EB"/>
            </a:solidFill>
            <a:prstDash val="solid"/>
          </a:ln>
        </p:spPr>
      </p:sp>
      <p:sp>
        <p:nvSpPr>
          <p:cNvPr id="21" name="Shape 16"/>
          <p:cNvSpPr/>
          <p:nvPr/>
        </p:nvSpPr>
        <p:spPr>
          <a:xfrm>
            <a:off x="314554" y="4238244"/>
            <a:ext cx="381305" cy="381305"/>
          </a:xfrm>
          <a:prstGeom prst="ellipse">
            <a:avLst/>
          </a:prstGeom>
          <a:solidFill>
            <a:srgbClr val="EBF0FF"/>
          </a:solidFill>
          <a:ln/>
        </p:spPr>
      </p:sp>
      <p:pic>
        <p:nvPicPr>
          <p:cNvPr id="22" name="Image 3" descr="preencoded.png">    </p:cNvPr>
          <p:cNvPicPr>
            <a:picLocks noChangeAspect="1"/>
          </p:cNvPicPr>
          <p:nvPr/>
        </p:nvPicPr>
        <p:blipFill>
          <a:blip r:embed="rId4"/>
          <a:srcRect l="0" r="0" t="0" b="0"/>
          <a:stretch/>
        </p:blipFill>
        <p:spPr>
          <a:xfrm>
            <a:off x="418795" y="4343400"/>
            <a:ext cx="171907" cy="171907"/>
          </a:xfrm>
          <a:prstGeom prst="rect">
            <a:avLst/>
          </a:prstGeom>
        </p:spPr>
      </p:pic>
      <p:sp>
        <p:nvSpPr>
          <p:cNvPr id="23" name="Shape 17"/>
          <p:cNvSpPr/>
          <p:nvPr/>
        </p:nvSpPr>
        <p:spPr>
          <a:xfrm>
            <a:off x="4289450" y="4238244"/>
            <a:ext cx="381305" cy="381305"/>
          </a:xfrm>
          <a:prstGeom prst="ellipse">
            <a:avLst/>
          </a:prstGeom>
          <a:solidFill>
            <a:srgbClr val="EBF0FF"/>
          </a:solidFill>
          <a:ln/>
        </p:spPr>
      </p:sp>
      <p:sp>
        <p:nvSpPr>
          <p:cNvPr id="24" name="Text 18"/>
          <p:cNvSpPr txBox="1"/>
          <p:nvPr/>
        </p:nvSpPr>
        <p:spPr>
          <a:xfrm>
            <a:off x="809244" y="433425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极速增长周期</a:t>
            </a:r>
            <a:endParaRPr lang="en-US" sz="1200" dirty="0"/>
          </a:p>
        </p:txBody>
      </p:sp>
      <p:sp>
        <p:nvSpPr>
          <p:cNvPr id="25" name="Text 19"/>
          <p:cNvSpPr txBox="1"/>
          <p:nvPr/>
        </p:nvSpPr>
        <p:spPr>
          <a:xfrm>
            <a:off x="4785055" y="43342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高价值用户群体</a:t>
            </a:r>
            <a:endParaRPr lang="en-US" sz="1200" dirty="0"/>
          </a:p>
        </p:txBody>
      </p:sp>
      <p:sp>
        <p:nvSpPr>
          <p:cNvPr id="26" name="Text 20"/>
          <p:cNvSpPr txBox="1"/>
          <p:nvPr/>
        </p:nvSpPr>
        <p:spPr>
          <a:xfrm>
            <a:off x="314554" y="4705502"/>
            <a:ext cx="29864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上线12个月内实现爆发式增长，比传统工具快5倍</a:t>
            </a:r>
            <a:endParaRPr lang="en-US" sz="1000" dirty="0"/>
          </a:p>
        </p:txBody>
      </p:sp>
      <p:pic>
        <p:nvPicPr>
          <p:cNvPr id="27" name="Image 4" descr="preencoded.png">    </p:cNvPr>
          <p:cNvPicPr>
            <a:picLocks noChangeAspect="1"/>
          </p:cNvPicPr>
          <p:nvPr/>
        </p:nvPicPr>
        <p:blipFill>
          <a:blip r:embed="rId5"/>
          <a:srcRect l="-1064" r="-1064" t="0" b="0"/>
          <a:stretch/>
        </p:blipFill>
        <p:spPr>
          <a:xfrm>
            <a:off x="4369918" y="4343400"/>
            <a:ext cx="219456" cy="171907"/>
          </a:xfrm>
          <a:prstGeom prst="rect">
            <a:avLst/>
          </a:prstGeom>
        </p:spPr>
      </p:pic>
      <p:sp>
        <p:nvSpPr>
          <p:cNvPr id="28" name="Shape 21"/>
          <p:cNvSpPr/>
          <p:nvPr/>
        </p:nvSpPr>
        <p:spPr>
          <a:xfrm>
            <a:off x="8264347" y="4238244"/>
            <a:ext cx="381305" cy="381305"/>
          </a:xfrm>
          <a:prstGeom prst="ellipse">
            <a:avLst/>
          </a:prstGeom>
          <a:solidFill>
            <a:srgbClr val="EBF0FF"/>
          </a:solidFill>
          <a:ln/>
        </p:spPr>
      </p:sp>
      <p:sp>
        <p:nvSpPr>
          <p:cNvPr id="29" name="Text 22"/>
          <p:cNvSpPr txBox="1"/>
          <p:nvPr/>
        </p:nvSpPr>
        <p:spPr>
          <a:xfrm>
            <a:off x="4289450" y="4705502"/>
            <a:ext cx="35963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高付费意愿开发者，ARPU达传统工具的3倍，续费率85%+</a:t>
            </a:r>
            <a:endParaRPr lang="en-US" sz="1000" dirty="0"/>
          </a:p>
        </p:txBody>
      </p:sp>
      <p:pic>
        <p:nvPicPr>
          <p:cNvPr id="30" name="Image 5" descr="preencoded.png">    </p:cNvPr>
          <p:cNvPicPr>
            <a:picLocks noChangeAspect="1"/>
          </p:cNvPicPr>
          <p:nvPr/>
        </p:nvPicPr>
        <p:blipFill>
          <a:blip r:embed="rId6"/>
          <a:srcRect l="0" r="0" t="-1087" b="-1087"/>
          <a:stretch/>
        </p:blipFill>
        <p:spPr>
          <a:xfrm>
            <a:off x="8402422" y="4343400"/>
            <a:ext cx="105156" cy="171907"/>
          </a:xfrm>
          <a:prstGeom prst="rect">
            <a:avLst/>
          </a:prstGeom>
        </p:spPr>
      </p:pic>
      <p:sp>
        <p:nvSpPr>
          <p:cNvPr id="31" name="Text 23"/>
          <p:cNvSpPr txBox="1"/>
          <p:nvPr/>
        </p:nvSpPr>
        <p:spPr>
          <a:xfrm>
            <a:off x="8759952" y="4334256"/>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商业规模</a:t>
            </a:r>
            <a:endParaRPr lang="en-US" sz="1200" dirty="0"/>
          </a:p>
        </p:txBody>
      </p:sp>
      <p:sp>
        <p:nvSpPr>
          <p:cNvPr id="32" name="Text 24"/>
          <p:cNvSpPr txBox="1"/>
          <p:nvPr/>
        </p:nvSpPr>
        <p:spPr>
          <a:xfrm>
            <a:off x="8264347" y="4705502"/>
            <a:ext cx="35963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年化收入8位数美元，增长率300%+，市场估值超10亿美元</a:t>
            </a:r>
            <a:endParaRPr lang="en-US" sz="1000" dirty="0"/>
          </a:p>
        </p:txBody>
      </p:sp>
      <p:sp>
        <p:nvSpPr>
          <p:cNvPr id="33" name="Text 25"/>
          <p:cNvSpPr txBox="1"/>
          <p:nvPr/>
        </p:nvSpPr>
        <p:spPr>
          <a:xfrm>
            <a:off x="190195" y="5212994"/>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核心差异化</a:t>
            </a:r>
            <a:endParaRPr lang="en-US" sz="1200" dirty="0"/>
          </a:p>
        </p:txBody>
      </p:sp>
      <p:sp>
        <p:nvSpPr>
          <p:cNvPr id="34" name="Text 26"/>
          <p:cNvSpPr txBox="1"/>
          <p:nvPr/>
        </p:nvSpPr>
        <p:spPr>
          <a:xfrm>
            <a:off x="6172200" y="5212994"/>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智能溢价证明</a:t>
            </a:r>
            <a:endParaRPr lang="en-US" sz="1200" dirty="0"/>
          </a:p>
        </p:txBody>
      </p:sp>
      <p:sp>
        <p:nvSpPr>
          <p:cNvPr id="35" name="Text 27"/>
          <p:cNvSpPr txBox="1"/>
          <p:nvPr/>
        </p:nvSpPr>
        <p:spPr>
          <a:xfrm>
            <a:off x="381305" y="5469941"/>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完整代码理解与上下文感知</a:t>
            </a:r>
            <a:endParaRPr lang="en-US" sz="1000" dirty="0"/>
          </a:p>
        </p:txBody>
      </p:sp>
      <p:sp>
        <p:nvSpPr>
          <p:cNvPr id="36" name="Text 28"/>
          <p:cNvSpPr txBox="1"/>
          <p:nvPr/>
        </p:nvSpPr>
        <p:spPr>
          <a:xfrm>
            <a:off x="381305" y="5698541"/>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全项目级代码生成与重构</a:t>
            </a:r>
            <a:endParaRPr lang="en-US" sz="1000" dirty="0"/>
          </a:p>
        </p:txBody>
      </p:sp>
      <p:sp>
        <p:nvSpPr>
          <p:cNvPr id="37" name="Text 29"/>
          <p:cNvSpPr txBox="1"/>
          <p:nvPr/>
        </p:nvSpPr>
        <p:spPr>
          <a:xfrm>
            <a:off x="381305" y="5927141"/>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智能调试与问题排查</a:t>
            </a:r>
            <a:endParaRPr lang="en-US" sz="1000" dirty="0"/>
          </a:p>
        </p:txBody>
      </p:sp>
      <p:sp>
        <p:nvSpPr>
          <p:cNvPr id="38" name="Text 30"/>
          <p:cNvSpPr txBox="1"/>
          <p:nvPr/>
        </p:nvSpPr>
        <p:spPr>
          <a:xfrm>
            <a:off x="381305" y="6155741"/>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持续学习用户偏好与项目特性</a:t>
            </a:r>
            <a:endParaRPr lang="en-US" sz="1000" dirty="0"/>
          </a:p>
        </p:txBody>
      </p:sp>
      <p:sp>
        <p:nvSpPr>
          <p:cNvPr id="39" name="Shape 31"/>
          <p:cNvSpPr/>
          <p:nvPr/>
        </p:nvSpPr>
        <p:spPr>
          <a:xfrm>
            <a:off x="6172200" y="5459882"/>
            <a:ext cx="676656" cy="267005"/>
          </a:xfrm>
          <a:prstGeom prst="roundRect">
            <a:avLst>
              <a:gd name="adj" fmla="val 48924"/>
            </a:avLst>
          </a:prstGeom>
          <a:solidFill>
            <a:srgbClr val="D1FAE5"/>
          </a:solidFill>
          <a:ln/>
        </p:spPr>
      </p:sp>
      <p:sp>
        <p:nvSpPr>
          <p:cNvPr id="40" name="Text 32"/>
          <p:cNvSpPr txBox="1"/>
          <p:nvPr/>
        </p:nvSpPr>
        <p:spPr>
          <a:xfrm>
            <a:off x="6286500" y="5507431"/>
            <a:ext cx="547726" cy="162763"/>
          </a:xfrm>
          <a:prstGeom prst="rect">
            <a:avLst/>
          </a:prstGeom>
          <a:noFill/>
          <a:ln/>
        </p:spPr>
        <p:txBody>
          <a:bodyPr wrap="square" lIns="0" tIns="0" rIns="0" bIns="0" rtlCol="0" anchor="ctr"/>
          <a:lstStyle/>
          <a:p>
            <a:pPr algn="l" indent="0" marL="0">
              <a:buNone/>
            </a:pPr>
            <a:r>
              <a:rPr lang="en-US" sz="1000" b="1" dirty="0">
                <a:solidFill>
                  <a:srgbClr val="065F46"/>
                </a:solidFill>
                <a:latin typeface="Inter" pitchFamily="34" charset="0"/>
                <a:ea typeface="Inter" pitchFamily="34" charset="-122"/>
                <a:cs typeface="Inter" pitchFamily="34" charset="-120"/>
              </a:rPr>
              <a:t>$20/月</a:t>
            </a:r>
            <a:endParaRPr lang="en-US" sz="1000" dirty="0"/>
          </a:p>
        </p:txBody>
      </p:sp>
      <p:sp>
        <p:nvSpPr>
          <p:cNvPr id="41" name="Text 33"/>
          <p:cNvSpPr txBox="1"/>
          <p:nvPr/>
        </p:nvSpPr>
        <p:spPr>
          <a:xfrm>
            <a:off x="6918350" y="5507431"/>
            <a:ext cx="1053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Cursor Pro订阅</a:t>
            </a:r>
            <a:endParaRPr lang="en-US" sz="1000" dirty="0"/>
          </a:p>
        </p:txBody>
      </p:sp>
      <p:sp>
        <p:nvSpPr>
          <p:cNvPr id="42" name="Text 34"/>
          <p:cNvSpPr txBox="1"/>
          <p:nvPr/>
        </p:nvSpPr>
        <p:spPr>
          <a:xfrm>
            <a:off x="8880653" y="5507431"/>
            <a:ext cx="9390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传统IDE+插件</a:t>
            </a:r>
            <a:endParaRPr lang="en-US" sz="1000" dirty="0"/>
          </a:p>
        </p:txBody>
      </p:sp>
      <p:sp>
        <p:nvSpPr>
          <p:cNvPr id="43" name="Text 35"/>
          <p:cNvSpPr txBox="1"/>
          <p:nvPr/>
        </p:nvSpPr>
        <p:spPr>
          <a:xfrm>
            <a:off x="7939735" y="5507431"/>
            <a:ext cx="253289" cy="162763"/>
          </a:xfrm>
          <a:prstGeom prst="rect">
            <a:avLst/>
          </a:prstGeom>
          <a:noFill/>
          <a:ln/>
        </p:spPr>
        <p:txBody>
          <a:bodyPr wrap="square" lIns="0" tIns="0" rIns="0" bIns="0" rtlCol="0" anchor="ctr"/>
          <a:lstStyle/>
          <a:p>
            <a:pPr algn="l" indent="0" marL="0">
              <a:buNone/>
            </a:pPr>
            <a:r>
              <a:rPr lang="en-US" sz="1000" dirty="0">
                <a:solidFill>
                  <a:srgbClr val="9CA3AF"/>
                </a:solidFill>
                <a:latin typeface="Inter" pitchFamily="34" charset="0"/>
                <a:ea typeface="Inter" pitchFamily="34" charset="-122"/>
                <a:cs typeface="Inter" pitchFamily="34" charset="-120"/>
              </a:rPr>
              <a:t>vs</a:t>
            </a:r>
            <a:endParaRPr lang="en-US" sz="1000" dirty="0"/>
          </a:p>
        </p:txBody>
      </p:sp>
      <p:sp>
        <p:nvSpPr>
          <p:cNvPr id="44" name="Shape 36"/>
          <p:cNvSpPr/>
          <p:nvPr/>
        </p:nvSpPr>
        <p:spPr>
          <a:xfrm>
            <a:off x="8161020" y="5459882"/>
            <a:ext cx="647395" cy="267005"/>
          </a:xfrm>
          <a:prstGeom prst="roundRect">
            <a:avLst>
              <a:gd name="adj" fmla="val 48924"/>
            </a:avLst>
          </a:prstGeom>
          <a:solidFill>
            <a:srgbClr val="F3F4F6"/>
          </a:solidFill>
          <a:ln/>
        </p:spPr>
      </p:sp>
      <p:sp>
        <p:nvSpPr>
          <p:cNvPr id="45" name="Text 37"/>
          <p:cNvSpPr txBox="1"/>
          <p:nvPr/>
        </p:nvSpPr>
        <p:spPr>
          <a:xfrm>
            <a:off x="8275320" y="5507431"/>
            <a:ext cx="5193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$10/月</a:t>
            </a:r>
            <a:endParaRPr lang="en-US" sz="1000" dirty="0"/>
          </a:p>
        </p:txBody>
      </p:sp>
      <p:sp>
        <p:nvSpPr>
          <p:cNvPr id="46" name="Text 38"/>
          <p:cNvSpPr txBox="1"/>
          <p:nvPr/>
        </p:nvSpPr>
        <p:spPr>
          <a:xfrm>
            <a:off x="6172200" y="5812841"/>
            <a:ext cx="43196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用户愿意为智能能力支付2倍价格，验证了智能作为核心卖点的商业价值</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2127" r="2127" t="0" b="0"/>
          <a:stretch/>
        </p:blipFill>
        <p:spPr>
          <a:xfrm>
            <a:off x="0" y="0"/>
            <a:ext cx="12191695" cy="7162495"/>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228600" y="476402"/>
            <a:ext cx="1972361" cy="191110"/>
          </a:xfrm>
          <a:prstGeom prst="rect">
            <a:avLst/>
          </a:prstGeom>
          <a:noFill/>
          <a:ln/>
        </p:spPr>
        <p:txBody>
          <a:bodyPr wrap="square" lIns="0" tIns="0" rIns="0" bIns="0" rtlCol="0" anchor="ctr"/>
          <a:lstStyle/>
          <a:p>
            <a:pPr algn="l" indent="0" marL="0">
              <a:buNone/>
            </a:pPr>
            <a:r>
              <a:rPr lang="en-US" sz="1200" b="1" dirty="0">
                <a:solidFill>
                  <a:srgbClr val="6B7280"/>
                </a:solidFill>
                <a:latin typeface="Inter" pitchFamily="34" charset="0"/>
                <a:ea typeface="Inter" pitchFamily="34" charset="-122"/>
                <a:cs typeface="Inter" pitchFamily="34" charset="-120"/>
              </a:rPr>
              <a:t>AGENTIC AI应用完全指南</a:t>
            </a:r>
            <a:endParaRPr lang="en-US" sz="1200" dirty="0"/>
          </a:p>
        </p:txBody>
      </p:sp>
      <p:sp>
        <p:nvSpPr>
          <p:cNvPr id="5" name="Text 2"/>
          <p:cNvSpPr txBox="1"/>
          <p:nvPr/>
        </p:nvSpPr>
        <p:spPr>
          <a:xfrm>
            <a:off x="11354105" y="323698"/>
            <a:ext cx="734263" cy="191110"/>
          </a:xfrm>
          <a:prstGeom prst="rect">
            <a:avLst/>
          </a:prstGeom>
          <a:noFill/>
          <a:ln/>
        </p:spPr>
        <p:txBody>
          <a:bodyPr wrap="square" lIns="0" tIns="0" rIns="0" bIns="0" rtlCol="0" anchor="ctr"/>
          <a:lstStyle/>
          <a:p>
            <a:pPr algn="r" indent="0" marL="0">
              <a:buNone/>
            </a:pPr>
            <a:r>
              <a:rPr lang="en-US" sz="1200" dirty="0">
                <a:solidFill>
                  <a:srgbClr val="6B7280"/>
                </a:solidFill>
                <a:latin typeface="Inter" pitchFamily="34" charset="0"/>
                <a:ea typeface="Inter" pitchFamily="34" charset="-122"/>
                <a:cs typeface="Inter" pitchFamily="34" charset="-120"/>
              </a:rPr>
              <a:t>第一部分</a:t>
            </a:r>
            <a:endParaRPr lang="en-US" sz="1200" dirty="0"/>
          </a:p>
        </p:txBody>
      </p:sp>
      <p:sp>
        <p:nvSpPr>
          <p:cNvPr id="6" name="Text 3"/>
          <p:cNvSpPr txBox="1"/>
          <p:nvPr/>
        </p:nvSpPr>
        <p:spPr>
          <a:xfrm>
            <a:off x="9951415" y="543154"/>
            <a:ext cx="2190902" cy="277063"/>
          </a:xfrm>
          <a:prstGeom prst="rect">
            <a:avLst/>
          </a:prstGeom>
          <a:noFill/>
          <a:ln/>
        </p:spPr>
        <p:txBody>
          <a:bodyPr wrap="square" lIns="0" tIns="0" rIns="0" bIns="0" rtlCol="0" anchor="ctr"/>
          <a:lstStyle/>
          <a:p>
            <a:pPr algn="r" indent="0" marL="0">
              <a:buNone/>
            </a:pPr>
            <a:r>
              <a:rPr lang="en-US" sz="1800" b="1" dirty="0">
                <a:solidFill>
                  <a:srgbClr val="2563EB"/>
                </a:solidFill>
                <a:latin typeface="Inter" pitchFamily="34" charset="0"/>
                <a:ea typeface="Inter" pitchFamily="34" charset="-122"/>
                <a:cs typeface="Inter" pitchFamily="34" charset="-120"/>
              </a:rPr>
              <a:t>Agentic时代新变量</a:t>
            </a:r>
            <a:endParaRPr lang="en-US" sz="1800" dirty="0"/>
          </a:p>
        </p:txBody>
      </p:sp>
      <p:sp>
        <p:nvSpPr>
          <p:cNvPr id="7" name="Text 4"/>
          <p:cNvSpPr txBox="1"/>
          <p:nvPr/>
        </p:nvSpPr>
        <p:spPr>
          <a:xfrm>
            <a:off x="228600" y="972007"/>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新物种崛起</a:t>
            </a:r>
            <a:endParaRPr lang="en-US" sz="1200" dirty="0"/>
          </a:p>
        </p:txBody>
      </p:sp>
      <p:sp>
        <p:nvSpPr>
          <p:cNvPr id="8" name="Text 5"/>
          <p:cNvSpPr txBox="1"/>
          <p:nvPr/>
        </p:nvSpPr>
        <p:spPr>
          <a:xfrm>
            <a:off x="228600" y="1990649"/>
            <a:ext cx="25246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从软件工具到数字工人的产品进化</a:t>
            </a:r>
            <a:endParaRPr lang="en-US" sz="1200" dirty="0"/>
          </a:p>
        </p:txBody>
      </p:sp>
      <p:sp>
        <p:nvSpPr>
          <p:cNvPr id="9" name="Text 6"/>
          <p:cNvSpPr txBox="1"/>
          <p:nvPr/>
        </p:nvSpPr>
        <p:spPr>
          <a:xfrm>
            <a:off x="228600" y="1209751"/>
            <a:ext cx="5710428"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数字工人：AI Agent作为全新智能产品品类</a:t>
            </a:r>
            <a:endParaRPr lang="en-US" sz="2200" dirty="0"/>
          </a:p>
        </p:txBody>
      </p:sp>
      <p:sp>
        <p:nvSpPr>
          <p:cNvPr id="10" name="Text 7"/>
          <p:cNvSpPr txBox="1"/>
          <p:nvPr/>
        </p:nvSpPr>
        <p:spPr>
          <a:xfrm>
            <a:off x="228600" y="1609344"/>
            <a:ext cx="40489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Agent作为智能新物种，重构产品范式，创造全新商业机会</a:t>
            </a:r>
            <a:endParaRPr lang="en-US" sz="1200" dirty="0"/>
          </a:p>
        </p:txBody>
      </p:sp>
      <p:sp>
        <p:nvSpPr>
          <p:cNvPr id="11" name="Shape 8"/>
          <p:cNvSpPr/>
          <p:nvPr/>
        </p:nvSpPr>
        <p:spPr>
          <a:xfrm>
            <a:off x="228600" y="2486254"/>
            <a:ext cx="2933395" cy="552298"/>
          </a:xfrm>
          <a:prstGeom prst="roundRect">
            <a:avLst>
              <a:gd name="adj" fmla="val 22836"/>
            </a:avLst>
          </a:prstGeom>
          <a:solidFill>
            <a:srgbClr val="F3F4F6"/>
          </a:solidFill>
          <a:ln/>
        </p:spPr>
      </p:sp>
      <p:sp>
        <p:nvSpPr>
          <p:cNvPr id="12" name="Shape 9"/>
          <p:cNvSpPr/>
          <p:nvPr/>
        </p:nvSpPr>
        <p:spPr>
          <a:xfrm>
            <a:off x="809244" y="2562149"/>
            <a:ext cx="362102" cy="362102"/>
          </a:xfrm>
          <a:prstGeom prst="ellipse">
            <a:avLst/>
          </a:prstGeom>
          <a:solidFill>
            <a:srgbClr val="EBF0FF"/>
          </a:solidFill>
          <a:ln/>
        </p:spPr>
      </p:sp>
      <p:pic>
        <p:nvPicPr>
          <p:cNvPr id="13" name="Image 1" descr="preencoded.png">    </p:cNvPr>
          <p:cNvPicPr>
            <a:picLocks noChangeAspect="1"/>
          </p:cNvPicPr>
          <p:nvPr/>
        </p:nvPicPr>
        <p:blipFill>
          <a:blip r:embed="rId2"/>
          <a:srcRect l="0" r="0" t="0" b="0"/>
          <a:stretch/>
        </p:blipFill>
        <p:spPr>
          <a:xfrm>
            <a:off x="904342" y="2657246"/>
            <a:ext cx="171907" cy="171907"/>
          </a:xfrm>
          <a:prstGeom prst="rect">
            <a:avLst/>
          </a:prstGeom>
        </p:spPr>
      </p:pic>
      <p:sp>
        <p:nvSpPr>
          <p:cNvPr id="14" name="Text 10"/>
          <p:cNvSpPr txBox="1"/>
          <p:nvPr/>
        </p:nvSpPr>
        <p:spPr>
          <a:xfrm>
            <a:off x="1676095" y="26673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被动工具</a:t>
            </a:r>
            <a:endParaRPr lang="en-US" sz="1200" dirty="0"/>
          </a:p>
        </p:txBody>
      </p:sp>
      <p:sp>
        <p:nvSpPr>
          <p:cNvPr id="15" name="Text 11"/>
          <p:cNvSpPr txBox="1"/>
          <p:nvPr/>
        </p:nvSpPr>
        <p:spPr>
          <a:xfrm>
            <a:off x="2286000" y="2676449"/>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需要明确指令</a:t>
            </a:r>
            <a:endParaRPr lang="en-US" sz="1000" dirty="0"/>
          </a:p>
        </p:txBody>
      </p:sp>
      <p:sp>
        <p:nvSpPr>
          <p:cNvPr id="16" name="Shape 12"/>
          <p:cNvSpPr/>
          <p:nvPr/>
        </p:nvSpPr>
        <p:spPr>
          <a:xfrm>
            <a:off x="3161995" y="2486254"/>
            <a:ext cx="2933395" cy="552298"/>
          </a:xfrm>
          <a:prstGeom prst="roundRect">
            <a:avLst>
              <a:gd name="adj" fmla="val 22836"/>
            </a:avLst>
          </a:prstGeom>
          <a:solidFill>
            <a:srgbClr val="F3F4F6"/>
          </a:solidFill>
          <a:ln/>
        </p:spPr>
      </p:sp>
      <p:sp>
        <p:nvSpPr>
          <p:cNvPr id="17" name="Shape 13"/>
          <p:cNvSpPr/>
          <p:nvPr/>
        </p:nvSpPr>
        <p:spPr>
          <a:xfrm>
            <a:off x="3676802" y="2562149"/>
            <a:ext cx="362102" cy="362102"/>
          </a:xfrm>
          <a:prstGeom prst="ellipse">
            <a:avLst/>
          </a:prstGeom>
          <a:solidFill>
            <a:srgbClr val="EBF0FF"/>
          </a:solidFill>
          <a:ln/>
        </p:spPr>
      </p:sp>
      <p:pic>
        <p:nvPicPr>
          <p:cNvPr id="18" name="Image 2" descr="preencoded.png">    </p:cNvPr>
          <p:cNvPicPr>
            <a:picLocks noChangeAspect="1"/>
          </p:cNvPicPr>
          <p:nvPr/>
        </p:nvPicPr>
        <p:blipFill>
          <a:blip r:embed="rId3"/>
          <a:srcRect l="-1064" r="-1064" t="0" b="0"/>
          <a:stretch/>
        </p:blipFill>
        <p:spPr>
          <a:xfrm>
            <a:off x="3748126" y="2657246"/>
            <a:ext cx="219456" cy="171907"/>
          </a:xfrm>
          <a:prstGeom prst="rect">
            <a:avLst/>
          </a:prstGeom>
        </p:spPr>
      </p:pic>
      <p:sp>
        <p:nvSpPr>
          <p:cNvPr id="19" name="Text 14"/>
          <p:cNvSpPr txBox="1"/>
          <p:nvPr/>
        </p:nvSpPr>
        <p:spPr>
          <a:xfrm>
            <a:off x="4476902" y="26673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智能助手</a:t>
            </a:r>
            <a:endParaRPr lang="en-US" sz="1200" dirty="0"/>
          </a:p>
        </p:txBody>
      </p:sp>
      <p:sp>
        <p:nvSpPr>
          <p:cNvPr id="20" name="Text 15"/>
          <p:cNvSpPr txBox="1"/>
          <p:nvPr/>
        </p:nvSpPr>
        <p:spPr>
          <a:xfrm>
            <a:off x="5085893" y="2676449"/>
            <a:ext cx="103418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理解并执行任务</a:t>
            </a:r>
            <a:endParaRPr lang="en-US" sz="1000" dirty="0"/>
          </a:p>
        </p:txBody>
      </p:sp>
      <p:sp>
        <p:nvSpPr>
          <p:cNvPr id="21" name="Shape 16"/>
          <p:cNvSpPr/>
          <p:nvPr/>
        </p:nvSpPr>
        <p:spPr>
          <a:xfrm>
            <a:off x="6096305" y="2486254"/>
            <a:ext cx="2933395" cy="552298"/>
          </a:xfrm>
          <a:prstGeom prst="roundRect">
            <a:avLst>
              <a:gd name="adj" fmla="val 22836"/>
            </a:avLst>
          </a:prstGeom>
          <a:solidFill>
            <a:srgbClr val="F3F4F6"/>
          </a:solidFill>
          <a:ln/>
        </p:spPr>
      </p:sp>
      <p:sp>
        <p:nvSpPr>
          <p:cNvPr id="22" name="Shape 17"/>
          <p:cNvSpPr/>
          <p:nvPr/>
        </p:nvSpPr>
        <p:spPr>
          <a:xfrm>
            <a:off x="6476695" y="2562149"/>
            <a:ext cx="362102" cy="362102"/>
          </a:xfrm>
          <a:prstGeom prst="ellipse">
            <a:avLst/>
          </a:prstGeom>
          <a:solidFill>
            <a:srgbClr val="EBF0FF"/>
          </a:solidFill>
          <a:ln/>
        </p:spPr>
      </p:sp>
      <p:pic>
        <p:nvPicPr>
          <p:cNvPr id="23" name="Image 3" descr="preencoded.png">    </p:cNvPr>
          <p:cNvPicPr>
            <a:picLocks noChangeAspect="1"/>
          </p:cNvPicPr>
          <p:nvPr/>
        </p:nvPicPr>
        <p:blipFill>
          <a:blip r:embed="rId4"/>
          <a:srcRect l="-1064" r="-1064" t="0" b="0"/>
          <a:stretch/>
        </p:blipFill>
        <p:spPr>
          <a:xfrm>
            <a:off x="6548018" y="2657246"/>
            <a:ext cx="219456" cy="171907"/>
          </a:xfrm>
          <a:prstGeom prst="rect">
            <a:avLst/>
          </a:prstGeom>
        </p:spPr>
      </p:pic>
      <p:sp>
        <p:nvSpPr>
          <p:cNvPr id="24" name="Text 18"/>
          <p:cNvSpPr txBox="1"/>
          <p:nvPr/>
        </p:nvSpPr>
        <p:spPr>
          <a:xfrm>
            <a:off x="7143293" y="26673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数字员工</a:t>
            </a:r>
            <a:endParaRPr lang="en-US" sz="1200" dirty="0"/>
          </a:p>
        </p:txBody>
      </p:sp>
      <p:sp>
        <p:nvSpPr>
          <p:cNvPr id="25" name="Text 19"/>
          <p:cNvSpPr txBox="1"/>
          <p:nvPr/>
        </p:nvSpPr>
        <p:spPr>
          <a:xfrm>
            <a:off x="7753198" y="2676449"/>
            <a:ext cx="13002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自动化特定工作流程</a:t>
            </a:r>
            <a:endParaRPr lang="en-US" sz="1000" dirty="0"/>
          </a:p>
        </p:txBody>
      </p:sp>
      <p:sp>
        <p:nvSpPr>
          <p:cNvPr id="26" name="Shape 20"/>
          <p:cNvSpPr/>
          <p:nvPr/>
        </p:nvSpPr>
        <p:spPr>
          <a:xfrm>
            <a:off x="9029700" y="2276856"/>
            <a:ext cx="2933395" cy="972007"/>
          </a:xfrm>
          <a:prstGeom prst="roundRect">
            <a:avLst>
              <a:gd name="adj" fmla="val 7378"/>
            </a:avLst>
          </a:prstGeom>
          <a:solidFill>
            <a:srgbClr val="EFF6FF"/>
          </a:solidFill>
          <a:ln/>
        </p:spPr>
      </p:sp>
      <p:sp>
        <p:nvSpPr>
          <p:cNvPr id="27" name="Shape 21"/>
          <p:cNvSpPr/>
          <p:nvPr/>
        </p:nvSpPr>
        <p:spPr>
          <a:xfrm>
            <a:off x="10315346" y="2352751"/>
            <a:ext cx="362102" cy="362102"/>
          </a:xfrm>
          <a:prstGeom prst="ellipse">
            <a:avLst/>
          </a:prstGeom>
          <a:solidFill>
            <a:srgbClr val="EBF0FF"/>
          </a:solidFill>
          <a:ln/>
        </p:spPr>
      </p:sp>
      <p:pic>
        <p:nvPicPr>
          <p:cNvPr id="28" name="Image 4" descr="preencoded.png">    </p:cNvPr>
          <p:cNvPicPr>
            <a:picLocks noChangeAspect="1"/>
          </p:cNvPicPr>
          <p:nvPr/>
        </p:nvPicPr>
        <p:blipFill>
          <a:blip r:embed="rId5"/>
          <a:srcRect l="-1064" r="-1064" t="0" b="0"/>
          <a:stretch/>
        </p:blipFill>
        <p:spPr>
          <a:xfrm>
            <a:off x="10386670" y="2447849"/>
            <a:ext cx="219456" cy="171907"/>
          </a:xfrm>
          <a:prstGeom prst="rect">
            <a:avLst/>
          </a:prstGeom>
        </p:spPr>
      </p:pic>
      <p:sp>
        <p:nvSpPr>
          <p:cNvPr id="29" name="Text 22"/>
          <p:cNvSpPr txBox="1"/>
          <p:nvPr/>
        </p:nvSpPr>
        <p:spPr>
          <a:xfrm>
            <a:off x="10191902" y="2771546"/>
            <a:ext cx="734263" cy="191110"/>
          </a:xfrm>
          <a:prstGeom prst="rect">
            <a:avLst/>
          </a:prstGeom>
          <a:noFill/>
          <a:ln/>
        </p:spPr>
        <p:txBody>
          <a:bodyPr wrap="square" lIns="0" tIns="0" rIns="0" bIns="0" rtlCol="0" anchor="ctr"/>
          <a:lstStyle/>
          <a:p>
            <a:pPr algn="ctr" indent="0" marL="0">
              <a:buNone/>
            </a:pPr>
            <a:r>
              <a:rPr lang="en-US" sz="1200" b="1" dirty="0">
                <a:solidFill>
                  <a:srgbClr val="2563EB"/>
                </a:solidFill>
                <a:latin typeface="Inter" pitchFamily="34" charset="0"/>
                <a:ea typeface="Inter" pitchFamily="34" charset="-122"/>
                <a:cs typeface="Inter" pitchFamily="34" charset="-120"/>
              </a:rPr>
              <a:t>数字工人</a:t>
            </a:r>
            <a:endParaRPr lang="en-US" sz="1200" dirty="0"/>
          </a:p>
        </p:txBody>
      </p:sp>
      <p:sp>
        <p:nvSpPr>
          <p:cNvPr id="30" name="Text 23"/>
          <p:cNvSpPr txBox="1"/>
          <p:nvPr/>
        </p:nvSpPr>
        <p:spPr>
          <a:xfrm>
            <a:off x="9810598" y="2991002"/>
            <a:ext cx="14721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新物种 自主决策与行动</a:t>
            </a:r>
            <a:endParaRPr lang="en-US" sz="1000" dirty="0"/>
          </a:p>
        </p:txBody>
      </p:sp>
      <p:sp>
        <p:nvSpPr>
          <p:cNvPr id="31" name="Shape 24"/>
          <p:cNvSpPr/>
          <p:nvPr/>
        </p:nvSpPr>
        <p:spPr>
          <a:xfrm>
            <a:off x="228600" y="3400654"/>
            <a:ext cx="5790895" cy="1218895"/>
          </a:xfrm>
          <a:prstGeom prst="roundRect">
            <a:avLst>
              <a:gd name="adj" fmla="val 4689"/>
            </a:avLst>
          </a:prstGeom>
          <a:solidFill>
            <a:srgbClr val="F9FAFB"/>
          </a:solidFill>
          <a:ln w="12700">
            <a:solidFill>
              <a:srgbClr val="E5E7EB"/>
            </a:solidFill>
            <a:prstDash val="solid"/>
          </a:ln>
        </p:spPr>
      </p:sp>
      <p:sp>
        <p:nvSpPr>
          <p:cNvPr id="32" name="Shape 25"/>
          <p:cNvSpPr/>
          <p:nvPr/>
        </p:nvSpPr>
        <p:spPr>
          <a:xfrm>
            <a:off x="352044" y="3524098"/>
            <a:ext cx="362102" cy="362102"/>
          </a:xfrm>
          <a:prstGeom prst="ellipse">
            <a:avLst/>
          </a:prstGeom>
          <a:solidFill>
            <a:srgbClr val="EBF0FF"/>
          </a:solidFill>
          <a:ln/>
        </p:spPr>
      </p:sp>
      <p:pic>
        <p:nvPicPr>
          <p:cNvPr id="33" name="Image 5" descr="preencoded.png">    </p:cNvPr>
          <p:cNvPicPr>
            <a:picLocks noChangeAspect="1"/>
          </p:cNvPicPr>
          <p:nvPr/>
        </p:nvPicPr>
        <p:blipFill>
          <a:blip r:embed="rId6"/>
          <a:srcRect l="0" r="0" t="0" b="0"/>
          <a:stretch/>
        </p:blipFill>
        <p:spPr>
          <a:xfrm>
            <a:off x="448056" y="3619195"/>
            <a:ext cx="171907" cy="171907"/>
          </a:xfrm>
          <a:prstGeom prst="rect">
            <a:avLst/>
          </a:prstGeom>
        </p:spPr>
      </p:pic>
      <p:sp>
        <p:nvSpPr>
          <p:cNvPr id="34" name="Shape 26"/>
          <p:cNvSpPr/>
          <p:nvPr/>
        </p:nvSpPr>
        <p:spPr>
          <a:xfrm>
            <a:off x="6172200" y="3400654"/>
            <a:ext cx="5790895" cy="1218895"/>
          </a:xfrm>
          <a:prstGeom prst="roundRect">
            <a:avLst>
              <a:gd name="adj" fmla="val 4689"/>
            </a:avLst>
          </a:prstGeom>
          <a:solidFill>
            <a:srgbClr val="F9FAFB"/>
          </a:solidFill>
          <a:ln w="12700">
            <a:solidFill>
              <a:srgbClr val="E5E7EB"/>
            </a:solidFill>
            <a:prstDash val="solid"/>
          </a:ln>
        </p:spPr>
      </p:sp>
      <p:sp>
        <p:nvSpPr>
          <p:cNvPr id="35" name="Shape 27"/>
          <p:cNvSpPr/>
          <p:nvPr/>
        </p:nvSpPr>
        <p:spPr>
          <a:xfrm>
            <a:off x="228600" y="4772254"/>
            <a:ext cx="5790895" cy="1218895"/>
          </a:xfrm>
          <a:prstGeom prst="roundRect">
            <a:avLst>
              <a:gd name="adj" fmla="val 4689"/>
            </a:avLst>
          </a:prstGeom>
          <a:solidFill>
            <a:srgbClr val="F9FAFB"/>
          </a:solidFill>
          <a:ln w="12700">
            <a:solidFill>
              <a:srgbClr val="E5E7EB"/>
            </a:solidFill>
            <a:prstDash val="solid"/>
          </a:ln>
        </p:spPr>
      </p:sp>
      <p:sp>
        <p:nvSpPr>
          <p:cNvPr id="36" name="Shape 28"/>
          <p:cNvSpPr/>
          <p:nvPr/>
        </p:nvSpPr>
        <p:spPr>
          <a:xfrm>
            <a:off x="6295644" y="3524098"/>
            <a:ext cx="362102" cy="362102"/>
          </a:xfrm>
          <a:prstGeom prst="ellipse">
            <a:avLst/>
          </a:prstGeom>
          <a:solidFill>
            <a:srgbClr val="EBF0FF"/>
          </a:solidFill>
          <a:ln/>
        </p:spPr>
      </p:sp>
      <p:sp>
        <p:nvSpPr>
          <p:cNvPr id="37" name="Shape 29"/>
          <p:cNvSpPr/>
          <p:nvPr/>
        </p:nvSpPr>
        <p:spPr>
          <a:xfrm>
            <a:off x="352044" y="4895698"/>
            <a:ext cx="362102" cy="362102"/>
          </a:xfrm>
          <a:prstGeom prst="ellipse">
            <a:avLst/>
          </a:prstGeom>
          <a:solidFill>
            <a:srgbClr val="EBF0FF"/>
          </a:solidFill>
          <a:ln/>
        </p:spPr>
      </p:sp>
      <p:sp>
        <p:nvSpPr>
          <p:cNvPr id="38" name="Text 30"/>
          <p:cNvSpPr txBox="1"/>
          <p:nvPr/>
        </p:nvSpPr>
        <p:spPr>
          <a:xfrm>
            <a:off x="790956" y="3610051"/>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产品范式转变</a:t>
            </a:r>
            <a:endParaRPr lang="en-US" sz="1200" dirty="0"/>
          </a:p>
        </p:txBody>
      </p:sp>
      <p:sp>
        <p:nvSpPr>
          <p:cNvPr id="39" name="Text 31"/>
          <p:cNvSpPr txBox="1"/>
          <p:nvPr/>
        </p:nvSpPr>
        <p:spPr>
          <a:xfrm>
            <a:off x="6734556" y="3610051"/>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全新商业机会</a:t>
            </a:r>
            <a:endParaRPr lang="en-US" sz="1200" dirty="0"/>
          </a:p>
        </p:txBody>
      </p:sp>
      <p:sp>
        <p:nvSpPr>
          <p:cNvPr id="40" name="Text 32"/>
          <p:cNvSpPr txBox="1"/>
          <p:nvPr/>
        </p:nvSpPr>
        <p:spPr>
          <a:xfrm>
            <a:off x="790956" y="4981651"/>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数字工人护城河</a:t>
            </a:r>
            <a:endParaRPr lang="en-US" sz="1200" dirty="0"/>
          </a:p>
        </p:txBody>
      </p:sp>
      <p:sp>
        <p:nvSpPr>
          <p:cNvPr id="41" name="Text 33"/>
          <p:cNvSpPr txBox="1"/>
          <p:nvPr/>
        </p:nvSpPr>
        <p:spPr>
          <a:xfrm>
            <a:off x="543154" y="3933749"/>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从被动工具到主动智能体</a:t>
            </a:r>
            <a:endParaRPr lang="en-US" sz="1000" dirty="0"/>
          </a:p>
        </p:txBody>
      </p:sp>
      <p:sp>
        <p:nvSpPr>
          <p:cNvPr id="42" name="Text 34"/>
          <p:cNvSpPr txBox="1"/>
          <p:nvPr/>
        </p:nvSpPr>
        <p:spPr>
          <a:xfrm>
            <a:off x="543154" y="412394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从功能交付到结果交付</a:t>
            </a:r>
            <a:endParaRPr lang="en-US" sz="1000" dirty="0"/>
          </a:p>
        </p:txBody>
      </p:sp>
      <p:sp>
        <p:nvSpPr>
          <p:cNvPr id="43" name="Text 35"/>
          <p:cNvSpPr txBox="1"/>
          <p:nvPr/>
        </p:nvSpPr>
        <p:spPr>
          <a:xfrm>
            <a:off x="543154" y="431505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从用户操作到任务委托</a:t>
            </a:r>
            <a:endParaRPr lang="en-US" sz="1000" dirty="0"/>
          </a:p>
        </p:txBody>
      </p:sp>
      <p:pic>
        <p:nvPicPr>
          <p:cNvPr id="44" name="Image 6" descr="preencoded.png">    </p:cNvPr>
          <p:cNvPicPr>
            <a:picLocks noChangeAspect="1"/>
          </p:cNvPicPr>
          <p:nvPr/>
        </p:nvPicPr>
        <p:blipFill>
          <a:blip r:embed="rId7"/>
          <a:srcRect l="0" r="0" t="0" b="0"/>
          <a:stretch/>
        </p:blipFill>
        <p:spPr>
          <a:xfrm>
            <a:off x="6391656" y="3619195"/>
            <a:ext cx="171907" cy="171907"/>
          </a:xfrm>
          <a:prstGeom prst="rect">
            <a:avLst/>
          </a:prstGeom>
        </p:spPr>
      </p:pic>
      <p:sp>
        <p:nvSpPr>
          <p:cNvPr id="45" name="Text 36"/>
          <p:cNvSpPr txBox="1"/>
          <p:nvPr/>
        </p:nvSpPr>
        <p:spPr>
          <a:xfrm>
            <a:off x="6486754" y="3933749"/>
            <a:ext cx="2157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数字劳动力市场：按能力/结果付费</a:t>
            </a:r>
            <a:endParaRPr lang="en-US" sz="1000" dirty="0"/>
          </a:p>
        </p:txBody>
      </p:sp>
      <p:sp>
        <p:nvSpPr>
          <p:cNvPr id="46" name="Text 37"/>
          <p:cNvSpPr txBox="1"/>
          <p:nvPr/>
        </p:nvSpPr>
        <p:spPr>
          <a:xfrm>
            <a:off x="6486754" y="412394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工作流程重构：人机协作新模式</a:t>
            </a:r>
            <a:endParaRPr lang="en-US" sz="1000" dirty="0"/>
          </a:p>
        </p:txBody>
      </p:sp>
      <p:sp>
        <p:nvSpPr>
          <p:cNvPr id="47" name="Text 38"/>
          <p:cNvSpPr txBox="1"/>
          <p:nvPr/>
        </p:nvSpPr>
        <p:spPr>
          <a:xfrm>
            <a:off x="6486754" y="431505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产业链升级：智能代理生态系统</a:t>
            </a:r>
            <a:endParaRPr lang="en-US" sz="1000" dirty="0"/>
          </a:p>
        </p:txBody>
      </p:sp>
      <p:pic>
        <p:nvPicPr>
          <p:cNvPr id="48" name="Image 7" descr="preencoded.png">    </p:cNvPr>
          <p:cNvPicPr>
            <a:picLocks noChangeAspect="1"/>
          </p:cNvPicPr>
          <p:nvPr/>
        </p:nvPicPr>
        <p:blipFill>
          <a:blip r:embed="rId8"/>
          <a:srcRect l="0" r="0" t="0" b="0"/>
          <a:stretch/>
        </p:blipFill>
        <p:spPr>
          <a:xfrm>
            <a:off x="448056" y="4990795"/>
            <a:ext cx="171907" cy="171907"/>
          </a:xfrm>
          <a:prstGeom prst="rect">
            <a:avLst/>
          </a:prstGeom>
        </p:spPr>
      </p:pic>
      <p:sp>
        <p:nvSpPr>
          <p:cNvPr id="49" name="Text 39"/>
          <p:cNvSpPr txBox="1"/>
          <p:nvPr/>
        </p:nvSpPr>
        <p:spPr>
          <a:xfrm>
            <a:off x="543154" y="5305349"/>
            <a:ext cx="22146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数据飞轮：使用越多，Agent越智能</a:t>
            </a:r>
            <a:endParaRPr lang="en-US" sz="1000" dirty="0"/>
          </a:p>
        </p:txBody>
      </p:sp>
      <p:sp>
        <p:nvSpPr>
          <p:cNvPr id="50" name="Text 40"/>
          <p:cNvSpPr txBox="1"/>
          <p:nvPr/>
        </p:nvSpPr>
        <p:spPr>
          <a:xfrm>
            <a:off x="543154" y="5495544"/>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个性化记忆：培养独特的用户理解能力</a:t>
            </a:r>
            <a:endParaRPr lang="en-US" sz="1000" dirty="0"/>
          </a:p>
        </p:txBody>
      </p:sp>
      <p:sp>
        <p:nvSpPr>
          <p:cNvPr id="51" name="Text 41"/>
          <p:cNvSpPr txBox="1"/>
          <p:nvPr/>
        </p:nvSpPr>
        <p:spPr>
          <a:xfrm>
            <a:off x="543154" y="5686654"/>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工作记忆：难以被简单复制的任务历史</a:t>
            </a:r>
            <a:endParaRPr lang="en-US" sz="1000" dirty="0"/>
          </a:p>
        </p:txBody>
      </p:sp>
      <p:sp>
        <p:nvSpPr>
          <p:cNvPr id="52" name="Shape 42"/>
          <p:cNvSpPr/>
          <p:nvPr/>
        </p:nvSpPr>
        <p:spPr>
          <a:xfrm>
            <a:off x="6172200" y="4772254"/>
            <a:ext cx="5790895" cy="1218895"/>
          </a:xfrm>
          <a:prstGeom prst="roundRect">
            <a:avLst>
              <a:gd name="adj" fmla="val 4689"/>
            </a:avLst>
          </a:prstGeom>
          <a:solidFill>
            <a:srgbClr val="F9FAFB"/>
          </a:solidFill>
          <a:ln w="12700">
            <a:solidFill>
              <a:srgbClr val="E5E7EB"/>
            </a:solidFill>
            <a:prstDash val="solid"/>
          </a:ln>
        </p:spPr>
      </p:sp>
      <p:sp>
        <p:nvSpPr>
          <p:cNvPr id="53" name="Shape 43"/>
          <p:cNvSpPr/>
          <p:nvPr/>
        </p:nvSpPr>
        <p:spPr>
          <a:xfrm>
            <a:off x="6295644" y="4895698"/>
            <a:ext cx="362102" cy="362102"/>
          </a:xfrm>
          <a:prstGeom prst="ellipse">
            <a:avLst/>
          </a:prstGeom>
          <a:solidFill>
            <a:srgbClr val="EBF0FF"/>
          </a:solidFill>
          <a:ln/>
        </p:spPr>
      </p:sp>
      <p:pic>
        <p:nvPicPr>
          <p:cNvPr id="54" name="Image 8" descr="preencoded.png">    </p:cNvPr>
          <p:cNvPicPr>
            <a:picLocks noChangeAspect="1"/>
          </p:cNvPicPr>
          <p:nvPr/>
        </p:nvPicPr>
        <p:blipFill>
          <a:blip r:embed="rId9"/>
          <a:srcRect l="-1773" r="-1773" t="0" b="0"/>
          <a:stretch/>
        </p:blipFill>
        <p:spPr>
          <a:xfrm>
            <a:off x="6409944" y="4990795"/>
            <a:ext cx="133502" cy="171907"/>
          </a:xfrm>
          <a:prstGeom prst="rect">
            <a:avLst/>
          </a:prstGeom>
        </p:spPr>
      </p:pic>
      <p:sp>
        <p:nvSpPr>
          <p:cNvPr id="55" name="Text 44"/>
          <p:cNvSpPr txBox="1"/>
          <p:nvPr/>
        </p:nvSpPr>
        <p:spPr>
          <a:xfrm>
            <a:off x="6734556" y="4981651"/>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新物种价值特征</a:t>
            </a:r>
            <a:endParaRPr lang="en-US" sz="1200" dirty="0"/>
          </a:p>
        </p:txBody>
      </p:sp>
      <p:sp>
        <p:nvSpPr>
          <p:cNvPr id="56" name="Text 45"/>
          <p:cNvSpPr txBox="1"/>
          <p:nvPr/>
        </p:nvSpPr>
        <p:spPr>
          <a:xfrm>
            <a:off x="6486754" y="5305349"/>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自主性：无需持续指导完成任务</a:t>
            </a:r>
            <a:endParaRPr lang="en-US" sz="1000" dirty="0"/>
          </a:p>
        </p:txBody>
      </p:sp>
      <p:sp>
        <p:nvSpPr>
          <p:cNvPr id="57" name="Text 46"/>
          <p:cNvSpPr txBox="1"/>
          <p:nvPr/>
        </p:nvSpPr>
        <p:spPr>
          <a:xfrm>
            <a:off x="6486754" y="549554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学习性：持续提升自身能力边界</a:t>
            </a:r>
            <a:endParaRPr lang="en-US" sz="1000" dirty="0"/>
          </a:p>
        </p:txBody>
      </p:sp>
      <p:sp>
        <p:nvSpPr>
          <p:cNvPr id="58" name="Text 47"/>
          <p:cNvSpPr txBox="1"/>
          <p:nvPr/>
        </p:nvSpPr>
        <p:spPr>
          <a:xfrm>
            <a:off x="6486754" y="568665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适应性：处理非预设场景的能力</a:t>
            </a:r>
            <a:endParaRPr lang="en-US" sz="1000" dirty="0"/>
          </a:p>
        </p:txBody>
      </p:sp>
      <p:sp>
        <p:nvSpPr>
          <p:cNvPr id="59" name="Text 48"/>
          <p:cNvSpPr txBox="1"/>
          <p:nvPr/>
        </p:nvSpPr>
        <p:spPr>
          <a:xfrm>
            <a:off x="228600" y="6124651"/>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未来发展路径</a:t>
            </a:r>
            <a:endParaRPr lang="en-US" sz="1200" dirty="0"/>
          </a:p>
        </p:txBody>
      </p:sp>
      <p:sp>
        <p:nvSpPr>
          <p:cNvPr id="60" name="Text 49"/>
          <p:cNvSpPr txBox="1"/>
          <p:nvPr/>
        </p:nvSpPr>
        <p:spPr>
          <a:xfrm>
            <a:off x="6172200" y="6124651"/>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商业模式创新</a:t>
            </a:r>
            <a:endParaRPr lang="en-US" sz="1200" dirty="0"/>
          </a:p>
        </p:txBody>
      </p:sp>
      <p:sp>
        <p:nvSpPr>
          <p:cNvPr id="61" name="Shape 50"/>
          <p:cNvSpPr/>
          <p:nvPr/>
        </p:nvSpPr>
        <p:spPr>
          <a:xfrm>
            <a:off x="228600" y="6362395"/>
            <a:ext cx="5790895" cy="342900"/>
          </a:xfrm>
          <a:prstGeom prst="roundRect">
            <a:avLst>
              <a:gd name="adj" fmla="val 44444"/>
            </a:avLst>
          </a:prstGeom>
          <a:solidFill>
            <a:srgbClr val="EFF6FF"/>
          </a:solidFill>
          <a:ln/>
        </p:spPr>
      </p:sp>
      <p:sp>
        <p:nvSpPr>
          <p:cNvPr id="62" name="Text 51"/>
          <p:cNvSpPr txBox="1"/>
          <p:nvPr/>
        </p:nvSpPr>
        <p:spPr>
          <a:xfrm>
            <a:off x="304495" y="6448349"/>
            <a:ext cx="18626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单Agent → 多Agent协作网络</a:t>
            </a:r>
            <a:endParaRPr lang="en-US" sz="1000" dirty="0"/>
          </a:p>
        </p:txBody>
      </p:sp>
      <p:sp>
        <p:nvSpPr>
          <p:cNvPr id="63" name="Text 52"/>
          <p:cNvSpPr txBox="1"/>
          <p:nvPr/>
        </p:nvSpPr>
        <p:spPr>
          <a:xfrm>
            <a:off x="228600" y="6752844"/>
            <a:ext cx="42345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从单一智能体向复杂协作网络演进，形成更强大的数字劳动力生态系统</a:t>
            </a:r>
            <a:endParaRPr lang="en-US" sz="1000" dirty="0"/>
          </a:p>
        </p:txBody>
      </p:sp>
      <p:sp>
        <p:nvSpPr>
          <p:cNvPr id="64" name="Text 53"/>
          <p:cNvSpPr txBox="1"/>
          <p:nvPr/>
        </p:nvSpPr>
        <p:spPr>
          <a:xfrm>
            <a:off x="6362395" y="6372454"/>
            <a:ext cx="20820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能力订阅：按Agent能力层级收费</a:t>
            </a:r>
            <a:endParaRPr lang="en-US" sz="1000" dirty="0"/>
          </a:p>
        </p:txBody>
      </p:sp>
      <p:sp>
        <p:nvSpPr>
          <p:cNvPr id="65" name="Text 54"/>
          <p:cNvSpPr txBox="1"/>
          <p:nvPr/>
        </p:nvSpPr>
        <p:spPr>
          <a:xfrm>
            <a:off x="6362395" y="6562649"/>
            <a:ext cx="2100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结果付费：按完成任务的价值收费</a:t>
            </a:r>
            <a:endParaRPr lang="en-US" sz="1000" dirty="0"/>
          </a:p>
        </p:txBody>
      </p:sp>
      <p:sp>
        <p:nvSpPr>
          <p:cNvPr id="66" name="Text 55"/>
          <p:cNvSpPr txBox="1"/>
          <p:nvPr/>
        </p:nvSpPr>
        <p:spPr>
          <a:xfrm>
            <a:off x="6362395" y="6752844"/>
            <a:ext cx="22146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Agent市场：数字工人能力交易平台</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5337" r="5337" t="0" b="0"/>
          <a:stretch/>
        </p:blipFill>
        <p:spPr>
          <a:xfrm>
            <a:off x="0" y="0"/>
            <a:ext cx="12191695" cy="7677302"/>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42900"/>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5" name="Text 2"/>
          <p:cNvSpPr txBox="1"/>
          <p:nvPr/>
        </p:nvSpPr>
        <p:spPr>
          <a:xfrm>
            <a:off x="228600" y="590702"/>
            <a:ext cx="3396082"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10倍价值差异的核心原因</a:t>
            </a:r>
            <a:endParaRPr lang="en-US" sz="2200" dirty="0"/>
          </a:p>
        </p:txBody>
      </p:sp>
      <p:sp>
        <p:nvSpPr>
          <p:cNvPr id="6" name="Shape 3"/>
          <p:cNvSpPr/>
          <p:nvPr/>
        </p:nvSpPr>
        <p:spPr>
          <a:xfrm>
            <a:off x="10002622" y="286207"/>
            <a:ext cx="1962302" cy="267005"/>
          </a:xfrm>
          <a:prstGeom prst="roundRect">
            <a:avLst>
              <a:gd name="adj" fmla="val 73385"/>
            </a:avLst>
          </a:prstGeom>
          <a:solidFill>
            <a:srgbClr val="EFF6FF"/>
          </a:solidFill>
          <a:ln/>
        </p:spPr>
      </p:sp>
      <p:sp>
        <p:nvSpPr>
          <p:cNvPr id="7" name="Text 4"/>
          <p:cNvSpPr txBox="1"/>
          <p:nvPr/>
        </p:nvSpPr>
        <p:spPr>
          <a:xfrm>
            <a:off x="10116922" y="333756"/>
            <a:ext cx="1834286" cy="162763"/>
          </a:xfrm>
          <a:prstGeom prst="rect">
            <a:avLst/>
          </a:prstGeom>
          <a:noFill/>
          <a:ln/>
        </p:spPr>
        <p:txBody>
          <a:bodyPr wrap="square" lIns="0" tIns="0" rIns="0" bIns="0" rtlCol="0" anchor="ctr"/>
          <a:lstStyle/>
          <a:p>
            <a:pPr algn="r" indent="0" marL="0">
              <a:buNone/>
            </a:pPr>
            <a:r>
              <a:rPr lang="en-US" sz="1000" b="1" dirty="0">
                <a:solidFill>
                  <a:srgbClr val="2563EB"/>
                </a:solidFill>
                <a:latin typeface="Inter" pitchFamily="34" charset="0"/>
                <a:ea typeface="Inter" pitchFamily="34" charset="-122"/>
                <a:cs typeface="Inter" pitchFamily="34" charset="-120"/>
              </a:rPr>
              <a:t>第一部分 Agentic时代新变量</a:t>
            </a:r>
            <a:endParaRPr lang="en-US" sz="1000" dirty="0"/>
          </a:p>
        </p:txBody>
      </p:sp>
      <p:sp>
        <p:nvSpPr>
          <p:cNvPr id="8" name="Text 5"/>
          <p:cNvSpPr txBox="1"/>
          <p:nvPr/>
        </p:nvSpPr>
        <p:spPr>
          <a:xfrm>
            <a:off x="11430000" y="599846"/>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数据来源</a:t>
            </a:r>
            <a:endParaRPr lang="en-US" sz="1000" dirty="0"/>
          </a:p>
        </p:txBody>
      </p:sp>
      <p:sp>
        <p:nvSpPr>
          <p:cNvPr id="9" name="Text 6"/>
          <p:cNvSpPr txBox="1"/>
          <p:nvPr/>
        </p:nvSpPr>
        <p:spPr>
          <a:xfrm>
            <a:off x="10478110" y="800100"/>
            <a:ext cx="1600200" cy="191110"/>
          </a:xfrm>
          <a:prstGeom prst="rect">
            <a:avLst/>
          </a:prstGeom>
          <a:noFill/>
          <a:ln/>
        </p:spPr>
        <p:txBody>
          <a:bodyPr wrap="square" lIns="0" tIns="0" rIns="0" bIns="0" rtlCol="0" anchor="ctr"/>
          <a:lstStyle/>
          <a:p>
            <a:pPr algn="r" indent="0" marL="0">
              <a:buNone/>
            </a:pPr>
            <a:r>
              <a:rPr lang="en-US" sz="1200" dirty="0">
                <a:solidFill>
                  <a:srgbClr val="1F2937"/>
                </a:solidFill>
                <a:latin typeface="Inter" pitchFamily="34" charset="0"/>
                <a:ea typeface="Inter" pitchFamily="34" charset="-122"/>
                <a:cs typeface="Inter" pitchFamily="34" charset="-120"/>
              </a:rPr>
              <a:t>市场研究 | 2025年Q2</a:t>
            </a:r>
            <a:endParaRPr lang="en-US" sz="1200" dirty="0"/>
          </a:p>
        </p:txBody>
      </p:sp>
      <p:sp>
        <p:nvSpPr>
          <p:cNvPr id="10" name="Text 7"/>
          <p:cNvSpPr txBox="1"/>
          <p:nvPr/>
        </p:nvSpPr>
        <p:spPr>
          <a:xfrm>
            <a:off x="228600" y="1181405"/>
            <a:ext cx="58009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以Claude Code Agent为例，分析智能应用如何实现10倍价值差异并驱动商业化成功</a:t>
            </a:r>
            <a:endParaRPr lang="en-US" sz="1200" dirty="0"/>
          </a:p>
        </p:txBody>
      </p:sp>
      <p:sp>
        <p:nvSpPr>
          <p:cNvPr id="11" name="Shape 8"/>
          <p:cNvSpPr/>
          <p:nvPr/>
        </p:nvSpPr>
        <p:spPr>
          <a:xfrm>
            <a:off x="228600" y="1543507"/>
            <a:ext cx="3810305" cy="1067105"/>
          </a:xfrm>
          <a:prstGeom prst="roundRect">
            <a:avLst>
              <a:gd name="adj" fmla="val 4591"/>
            </a:avLst>
          </a:prstGeom>
          <a:solidFill>
            <a:srgbClr val="F9FAFB"/>
          </a:solidFill>
          <a:ln/>
        </p:spPr>
      </p:sp>
      <p:sp>
        <p:nvSpPr>
          <p:cNvPr id="12" name="Shape 9"/>
          <p:cNvSpPr/>
          <p:nvPr/>
        </p:nvSpPr>
        <p:spPr>
          <a:xfrm>
            <a:off x="228600" y="1543507"/>
            <a:ext cx="28346" cy="1067105"/>
          </a:xfrm>
          <a:prstGeom prst="rect">
            <a:avLst/>
          </a:prstGeom>
          <a:solidFill>
            <a:srgbClr val="4C6FFF"/>
          </a:solidFill>
          <a:ln/>
        </p:spPr>
      </p:sp>
      <p:sp>
        <p:nvSpPr>
          <p:cNvPr id="13" name="Shape 10"/>
          <p:cNvSpPr/>
          <p:nvPr/>
        </p:nvSpPr>
        <p:spPr>
          <a:xfrm>
            <a:off x="4190695" y="1543507"/>
            <a:ext cx="3810305" cy="1067105"/>
          </a:xfrm>
          <a:prstGeom prst="roundRect">
            <a:avLst>
              <a:gd name="adj" fmla="val 4591"/>
            </a:avLst>
          </a:prstGeom>
          <a:solidFill>
            <a:srgbClr val="F9FAFB"/>
          </a:solidFill>
          <a:ln/>
        </p:spPr>
      </p:sp>
      <p:sp>
        <p:nvSpPr>
          <p:cNvPr id="14" name="Shape 11"/>
          <p:cNvSpPr/>
          <p:nvPr/>
        </p:nvSpPr>
        <p:spPr>
          <a:xfrm>
            <a:off x="4190695" y="1543507"/>
            <a:ext cx="28346" cy="1067105"/>
          </a:xfrm>
          <a:prstGeom prst="rect">
            <a:avLst/>
          </a:prstGeom>
          <a:solidFill>
            <a:srgbClr val="4C6FFF"/>
          </a:solidFill>
          <a:ln/>
        </p:spPr>
      </p:sp>
      <p:sp>
        <p:nvSpPr>
          <p:cNvPr id="15" name="Shape 12"/>
          <p:cNvSpPr/>
          <p:nvPr/>
        </p:nvSpPr>
        <p:spPr>
          <a:xfrm>
            <a:off x="8153705" y="1543507"/>
            <a:ext cx="3810305" cy="1067105"/>
          </a:xfrm>
          <a:prstGeom prst="roundRect">
            <a:avLst>
              <a:gd name="adj" fmla="val 4591"/>
            </a:avLst>
          </a:prstGeom>
          <a:solidFill>
            <a:srgbClr val="F9FAFB"/>
          </a:solidFill>
          <a:ln/>
        </p:spPr>
      </p:sp>
      <p:sp>
        <p:nvSpPr>
          <p:cNvPr id="16" name="Shape 13"/>
          <p:cNvSpPr/>
          <p:nvPr/>
        </p:nvSpPr>
        <p:spPr>
          <a:xfrm>
            <a:off x="8153705" y="1543507"/>
            <a:ext cx="28346" cy="1067105"/>
          </a:xfrm>
          <a:prstGeom prst="rect">
            <a:avLst/>
          </a:prstGeom>
          <a:solidFill>
            <a:srgbClr val="4C6FFF"/>
          </a:solidFill>
          <a:ln/>
        </p:spPr>
      </p:sp>
      <p:sp>
        <p:nvSpPr>
          <p:cNvPr id="17" name="Text 14"/>
          <p:cNvSpPr txBox="1"/>
          <p:nvPr/>
        </p:nvSpPr>
        <p:spPr>
          <a:xfrm>
            <a:off x="409651" y="1714500"/>
            <a:ext cx="734263"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收入增长</a:t>
            </a:r>
            <a:endParaRPr lang="en-US" sz="1200" dirty="0"/>
          </a:p>
        </p:txBody>
      </p:sp>
      <p:sp>
        <p:nvSpPr>
          <p:cNvPr id="18" name="Text 15"/>
          <p:cNvSpPr txBox="1"/>
          <p:nvPr/>
        </p:nvSpPr>
        <p:spPr>
          <a:xfrm>
            <a:off x="4371746" y="1714500"/>
            <a:ext cx="734263"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年化收入</a:t>
            </a:r>
            <a:endParaRPr lang="en-US" sz="1200" dirty="0"/>
          </a:p>
        </p:txBody>
      </p:sp>
      <p:sp>
        <p:nvSpPr>
          <p:cNvPr id="19" name="Text 16"/>
          <p:cNvSpPr txBox="1"/>
          <p:nvPr/>
        </p:nvSpPr>
        <p:spPr>
          <a:xfrm>
            <a:off x="8334756" y="1714500"/>
            <a:ext cx="886054"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活跃开发者</a:t>
            </a:r>
            <a:endParaRPr lang="en-US" sz="1200" dirty="0"/>
          </a:p>
        </p:txBody>
      </p:sp>
      <p:sp>
        <p:nvSpPr>
          <p:cNvPr id="20" name="Text 17"/>
          <p:cNvSpPr txBox="1"/>
          <p:nvPr/>
        </p:nvSpPr>
        <p:spPr>
          <a:xfrm>
            <a:off x="409651" y="1923898"/>
            <a:ext cx="948233"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5.5倍</a:t>
            </a:r>
            <a:endParaRPr lang="en-US" sz="2200" dirty="0"/>
          </a:p>
        </p:txBody>
      </p:sp>
      <p:sp>
        <p:nvSpPr>
          <p:cNvPr id="21" name="Text 18"/>
          <p:cNvSpPr txBox="1"/>
          <p:nvPr/>
        </p:nvSpPr>
        <p:spPr>
          <a:xfrm>
            <a:off x="4371746" y="1923898"/>
            <a:ext cx="1148486"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$8.5亿</a:t>
            </a:r>
            <a:endParaRPr lang="en-US" sz="2200" dirty="0"/>
          </a:p>
        </p:txBody>
      </p:sp>
      <p:sp>
        <p:nvSpPr>
          <p:cNvPr id="22" name="Text 19"/>
          <p:cNvSpPr txBox="1"/>
          <p:nvPr/>
        </p:nvSpPr>
        <p:spPr>
          <a:xfrm>
            <a:off x="8334756" y="1923898"/>
            <a:ext cx="1215238"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11.5万+</a:t>
            </a:r>
            <a:endParaRPr lang="en-US" sz="2200" dirty="0"/>
          </a:p>
        </p:txBody>
      </p:sp>
      <p:sp>
        <p:nvSpPr>
          <p:cNvPr id="23" name="Text 20"/>
          <p:cNvSpPr txBox="1"/>
          <p:nvPr/>
        </p:nvSpPr>
        <p:spPr>
          <a:xfrm>
            <a:off x="409651" y="2276856"/>
            <a:ext cx="10433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自2025年5月起</a:t>
            </a:r>
            <a:endParaRPr lang="en-US" sz="1000" dirty="0"/>
          </a:p>
        </p:txBody>
      </p:sp>
      <p:sp>
        <p:nvSpPr>
          <p:cNvPr id="24" name="Text 21"/>
          <p:cNvSpPr txBox="1"/>
          <p:nvPr/>
        </p:nvSpPr>
        <p:spPr>
          <a:xfrm>
            <a:off x="4371746" y="2276856"/>
            <a:ext cx="1481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预计2025年底达$22亿</a:t>
            </a:r>
            <a:endParaRPr lang="en-US" sz="1000" dirty="0"/>
          </a:p>
        </p:txBody>
      </p:sp>
      <p:sp>
        <p:nvSpPr>
          <p:cNvPr id="25" name="Text 22"/>
          <p:cNvSpPr txBox="1"/>
          <p:nvPr/>
        </p:nvSpPr>
        <p:spPr>
          <a:xfrm>
            <a:off x="8334756" y="2276856"/>
            <a:ext cx="1424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每周处理1.95亿行代码</a:t>
            </a:r>
            <a:endParaRPr lang="en-US" sz="1000" dirty="0"/>
          </a:p>
        </p:txBody>
      </p:sp>
      <p:sp>
        <p:nvSpPr>
          <p:cNvPr id="26" name="Text 23"/>
          <p:cNvSpPr txBox="1"/>
          <p:nvPr/>
        </p:nvSpPr>
        <p:spPr>
          <a:xfrm>
            <a:off x="228600" y="2819095"/>
            <a:ext cx="189555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10倍价值差异的关键因素</a:t>
            </a:r>
            <a:endParaRPr lang="en-US" sz="1200" dirty="0"/>
          </a:p>
        </p:txBody>
      </p:sp>
      <p:sp>
        <p:nvSpPr>
          <p:cNvPr id="27" name="Shape 24"/>
          <p:cNvSpPr/>
          <p:nvPr/>
        </p:nvSpPr>
        <p:spPr>
          <a:xfrm>
            <a:off x="228600" y="3066898"/>
            <a:ext cx="5790895" cy="1733702"/>
          </a:xfrm>
          <a:prstGeom prst="roundRect">
            <a:avLst>
              <a:gd name="adj" fmla="val 2318"/>
            </a:avLst>
          </a:prstGeom>
          <a:solidFill>
            <a:srgbClr val="F9FAFB"/>
          </a:solidFill>
          <a:ln w="12700">
            <a:solidFill>
              <a:srgbClr val="E5E7EB"/>
            </a:solidFill>
            <a:prstDash val="solid"/>
          </a:ln>
        </p:spPr>
      </p:sp>
      <p:sp>
        <p:nvSpPr>
          <p:cNvPr id="28" name="Shape 25"/>
          <p:cNvSpPr/>
          <p:nvPr/>
        </p:nvSpPr>
        <p:spPr>
          <a:xfrm>
            <a:off x="390449" y="3228746"/>
            <a:ext cx="362102" cy="362102"/>
          </a:xfrm>
          <a:prstGeom prst="ellipse">
            <a:avLst/>
          </a:prstGeom>
          <a:solidFill>
            <a:srgbClr val="EBF0FF"/>
          </a:solidFill>
          <a:ln/>
        </p:spPr>
      </p:sp>
      <p:pic>
        <p:nvPicPr>
          <p:cNvPr id="29" name="Image 1" descr="preencoded.png">    </p:cNvPr>
          <p:cNvPicPr>
            <a:picLocks noChangeAspect="1"/>
          </p:cNvPicPr>
          <p:nvPr/>
        </p:nvPicPr>
        <p:blipFill>
          <a:blip r:embed="rId2"/>
          <a:srcRect l="0" r="0" t="0" b="0"/>
          <a:stretch/>
        </p:blipFill>
        <p:spPr>
          <a:xfrm>
            <a:off x="495605" y="3333902"/>
            <a:ext cx="152705" cy="152705"/>
          </a:xfrm>
          <a:prstGeom prst="rect">
            <a:avLst/>
          </a:prstGeom>
        </p:spPr>
      </p:pic>
      <p:sp>
        <p:nvSpPr>
          <p:cNvPr id="30" name="Shape 26"/>
          <p:cNvSpPr/>
          <p:nvPr/>
        </p:nvSpPr>
        <p:spPr>
          <a:xfrm>
            <a:off x="6172200" y="3066898"/>
            <a:ext cx="5790895" cy="1733702"/>
          </a:xfrm>
          <a:prstGeom prst="roundRect">
            <a:avLst>
              <a:gd name="adj" fmla="val 2318"/>
            </a:avLst>
          </a:prstGeom>
          <a:solidFill>
            <a:srgbClr val="F9FAFB"/>
          </a:solidFill>
          <a:ln w="12700">
            <a:solidFill>
              <a:srgbClr val="E5E7EB"/>
            </a:solidFill>
            <a:prstDash val="solid"/>
          </a:ln>
        </p:spPr>
      </p:sp>
      <p:sp>
        <p:nvSpPr>
          <p:cNvPr id="31" name="Shape 27"/>
          <p:cNvSpPr/>
          <p:nvPr/>
        </p:nvSpPr>
        <p:spPr>
          <a:xfrm>
            <a:off x="6334049" y="3228746"/>
            <a:ext cx="362102" cy="362102"/>
          </a:xfrm>
          <a:prstGeom prst="ellipse">
            <a:avLst/>
          </a:prstGeom>
          <a:solidFill>
            <a:srgbClr val="EBF0FF"/>
          </a:solidFill>
          <a:ln/>
        </p:spPr>
      </p:sp>
      <p:sp>
        <p:nvSpPr>
          <p:cNvPr id="32" name="Text 28"/>
          <p:cNvSpPr txBox="1"/>
          <p:nvPr/>
        </p:nvSpPr>
        <p:spPr>
          <a:xfrm>
            <a:off x="866851" y="3314700"/>
            <a:ext cx="7434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10倍体验</a:t>
            </a:r>
            <a:endParaRPr lang="en-US" sz="1200" dirty="0"/>
          </a:p>
        </p:txBody>
      </p:sp>
      <p:sp>
        <p:nvSpPr>
          <p:cNvPr id="33" name="Text 29"/>
          <p:cNvSpPr txBox="1"/>
          <p:nvPr/>
        </p:nvSpPr>
        <p:spPr>
          <a:xfrm>
            <a:off x="6810451" y="3314700"/>
            <a:ext cx="7434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10倍效率</a:t>
            </a:r>
            <a:endParaRPr lang="en-US" sz="1200" dirty="0"/>
          </a:p>
        </p:txBody>
      </p:sp>
      <p:sp>
        <p:nvSpPr>
          <p:cNvPr id="34" name="Text 30"/>
          <p:cNvSpPr txBox="1"/>
          <p:nvPr/>
        </p:nvSpPr>
        <p:spPr>
          <a:xfrm>
            <a:off x="390449" y="3715207"/>
            <a:ext cx="4920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从工具到伙伴的质变，用户报告代码开发体验提升8-12倍，从被动响应到主动协作</a:t>
            </a:r>
            <a:endParaRPr lang="en-US" sz="1000" dirty="0"/>
          </a:p>
        </p:txBody>
      </p:sp>
      <p:sp>
        <p:nvSpPr>
          <p:cNvPr id="35" name="Text 31"/>
          <p:cNvSpPr txBox="1"/>
          <p:nvPr/>
        </p:nvSpPr>
        <p:spPr>
          <a:xfrm>
            <a:off x="390449" y="3981298"/>
            <a:ext cx="10341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用户满意度评分</a:t>
            </a:r>
            <a:endParaRPr lang="en-US" sz="1000" dirty="0"/>
          </a:p>
        </p:txBody>
      </p:sp>
      <p:sp>
        <p:nvSpPr>
          <p:cNvPr id="36" name="Shape 32"/>
          <p:cNvSpPr/>
          <p:nvPr/>
        </p:nvSpPr>
        <p:spPr>
          <a:xfrm>
            <a:off x="390449" y="4200754"/>
            <a:ext cx="5467198" cy="209398"/>
          </a:xfrm>
          <a:prstGeom prst="roundRect">
            <a:avLst>
              <a:gd name="adj" fmla="val 218340"/>
            </a:avLst>
          </a:prstGeom>
          <a:solidFill>
            <a:srgbClr val="EBF0FF"/>
          </a:solidFill>
          <a:ln/>
        </p:spPr>
      </p:sp>
      <p:sp>
        <p:nvSpPr>
          <p:cNvPr id="37" name="Shape 33"/>
          <p:cNvSpPr/>
          <p:nvPr/>
        </p:nvSpPr>
        <p:spPr>
          <a:xfrm>
            <a:off x="390449" y="4200754"/>
            <a:ext cx="5038344" cy="209398"/>
          </a:xfrm>
          <a:prstGeom prst="roundRect">
            <a:avLst>
              <a:gd name="adj" fmla="val 218340"/>
            </a:avLst>
          </a:prstGeom>
          <a:solidFill>
            <a:srgbClr val="4C6FFF"/>
          </a:solidFill>
          <a:ln/>
        </p:spPr>
      </p:sp>
      <p:sp>
        <p:nvSpPr>
          <p:cNvPr id="38" name="Text 34"/>
          <p:cNvSpPr txBox="1"/>
          <p:nvPr/>
        </p:nvSpPr>
        <p:spPr>
          <a:xfrm>
            <a:off x="390449" y="4457700"/>
            <a:ext cx="10149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传统工具: 38%</a:t>
            </a:r>
            <a:endParaRPr lang="en-US" sz="1000" dirty="0"/>
          </a:p>
        </p:txBody>
      </p:sp>
      <p:sp>
        <p:nvSpPr>
          <p:cNvPr id="39" name="Text 35"/>
          <p:cNvSpPr txBox="1"/>
          <p:nvPr/>
        </p:nvSpPr>
        <p:spPr>
          <a:xfrm>
            <a:off x="4669841" y="4457700"/>
            <a:ext cx="1291133"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Claude Code: 92%</a:t>
            </a:r>
            <a:endParaRPr lang="en-US" sz="1000" dirty="0"/>
          </a:p>
        </p:txBody>
      </p:sp>
      <p:pic>
        <p:nvPicPr>
          <p:cNvPr id="40" name="Image 2" descr="preencoded.png">    </p:cNvPr>
          <p:cNvPicPr>
            <a:picLocks noChangeAspect="1"/>
          </p:cNvPicPr>
          <p:nvPr/>
        </p:nvPicPr>
        <p:blipFill>
          <a:blip r:embed="rId3"/>
          <a:srcRect l="0" r="0" t="0" b="0"/>
          <a:stretch/>
        </p:blipFill>
        <p:spPr>
          <a:xfrm>
            <a:off x="6439205" y="3333902"/>
            <a:ext cx="152705" cy="152705"/>
          </a:xfrm>
          <a:prstGeom prst="rect">
            <a:avLst/>
          </a:prstGeom>
        </p:spPr>
      </p:pic>
      <p:sp>
        <p:nvSpPr>
          <p:cNvPr id="41" name="Shape 36"/>
          <p:cNvSpPr/>
          <p:nvPr/>
        </p:nvSpPr>
        <p:spPr>
          <a:xfrm>
            <a:off x="228600" y="4953305"/>
            <a:ext cx="5790895" cy="1733702"/>
          </a:xfrm>
          <a:prstGeom prst="roundRect">
            <a:avLst>
              <a:gd name="adj" fmla="val 2318"/>
            </a:avLst>
          </a:prstGeom>
          <a:solidFill>
            <a:srgbClr val="F9FAFB"/>
          </a:solidFill>
          <a:ln w="12700">
            <a:solidFill>
              <a:srgbClr val="E5E7EB"/>
            </a:solidFill>
            <a:prstDash val="solid"/>
          </a:ln>
        </p:spPr>
      </p:sp>
      <p:sp>
        <p:nvSpPr>
          <p:cNvPr id="42" name="Shape 37"/>
          <p:cNvSpPr/>
          <p:nvPr/>
        </p:nvSpPr>
        <p:spPr>
          <a:xfrm>
            <a:off x="6172200" y="4953305"/>
            <a:ext cx="5790895" cy="1733702"/>
          </a:xfrm>
          <a:prstGeom prst="roundRect">
            <a:avLst>
              <a:gd name="adj" fmla="val 2318"/>
            </a:avLst>
          </a:prstGeom>
          <a:solidFill>
            <a:srgbClr val="F9FAFB"/>
          </a:solidFill>
          <a:ln w="12700">
            <a:solidFill>
              <a:srgbClr val="E5E7EB"/>
            </a:solidFill>
            <a:prstDash val="solid"/>
          </a:ln>
        </p:spPr>
      </p:sp>
      <p:sp>
        <p:nvSpPr>
          <p:cNvPr id="43" name="Shape 38"/>
          <p:cNvSpPr/>
          <p:nvPr/>
        </p:nvSpPr>
        <p:spPr>
          <a:xfrm>
            <a:off x="390449" y="5115154"/>
            <a:ext cx="362102" cy="362102"/>
          </a:xfrm>
          <a:prstGeom prst="ellipse">
            <a:avLst/>
          </a:prstGeom>
          <a:solidFill>
            <a:srgbClr val="EBF0FF"/>
          </a:solidFill>
          <a:ln/>
        </p:spPr>
      </p:sp>
      <p:sp>
        <p:nvSpPr>
          <p:cNvPr id="44" name="Shape 39"/>
          <p:cNvSpPr/>
          <p:nvPr/>
        </p:nvSpPr>
        <p:spPr>
          <a:xfrm>
            <a:off x="6334049" y="5115154"/>
            <a:ext cx="362102" cy="362102"/>
          </a:xfrm>
          <a:prstGeom prst="ellipse">
            <a:avLst/>
          </a:prstGeom>
          <a:solidFill>
            <a:srgbClr val="EBF0FF"/>
          </a:solidFill>
          <a:ln/>
        </p:spPr>
      </p:sp>
      <p:sp>
        <p:nvSpPr>
          <p:cNvPr id="45" name="Text 40"/>
          <p:cNvSpPr txBox="1"/>
          <p:nvPr/>
        </p:nvSpPr>
        <p:spPr>
          <a:xfrm>
            <a:off x="866851" y="5201107"/>
            <a:ext cx="715061"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1/10成本</a:t>
            </a:r>
            <a:endParaRPr lang="en-US" sz="1200" dirty="0"/>
          </a:p>
        </p:txBody>
      </p:sp>
      <p:sp>
        <p:nvSpPr>
          <p:cNvPr id="46" name="Text 41"/>
          <p:cNvSpPr txBox="1"/>
          <p:nvPr/>
        </p:nvSpPr>
        <p:spPr>
          <a:xfrm>
            <a:off x="6810451" y="5201107"/>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市场验证</a:t>
            </a:r>
            <a:endParaRPr lang="en-US" sz="1200" dirty="0"/>
          </a:p>
        </p:txBody>
      </p:sp>
      <p:sp>
        <p:nvSpPr>
          <p:cNvPr id="47" name="Text 42"/>
          <p:cNvSpPr txBox="1"/>
          <p:nvPr/>
        </p:nvSpPr>
        <p:spPr>
          <a:xfrm>
            <a:off x="6334049" y="3715207"/>
            <a:ext cx="4920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开发速度提升7-14倍，编码任务完成时间从小时级缩短到分钟级，自动化复杂流程</a:t>
            </a:r>
            <a:endParaRPr lang="en-US" sz="1000" dirty="0"/>
          </a:p>
        </p:txBody>
      </p:sp>
      <p:sp>
        <p:nvSpPr>
          <p:cNvPr id="48" name="Text 43"/>
          <p:cNvSpPr txBox="1"/>
          <p:nvPr/>
        </p:nvSpPr>
        <p:spPr>
          <a:xfrm>
            <a:off x="390449" y="5600700"/>
            <a:ext cx="55677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开发成本大幅降低，企业报告人力成本减少65-85%，每项功能开发成本降至原来的1/7至1/12</a:t>
            </a:r>
            <a:endParaRPr lang="en-US" sz="1000" dirty="0"/>
          </a:p>
        </p:txBody>
      </p:sp>
      <p:sp>
        <p:nvSpPr>
          <p:cNvPr id="49" name="Text 44"/>
          <p:cNvSpPr txBox="1"/>
          <p:nvPr/>
        </p:nvSpPr>
        <p:spPr>
          <a:xfrm>
            <a:off x="6334049" y="5600700"/>
            <a:ext cx="50246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快速商业化验证，从推出到$1亿年化收入仅用3个月，转化率达68%，远超行业平均</a:t>
            </a:r>
            <a:endParaRPr lang="en-US" sz="1000" dirty="0"/>
          </a:p>
        </p:txBody>
      </p:sp>
      <p:sp>
        <p:nvSpPr>
          <p:cNvPr id="50" name="Text 45"/>
          <p:cNvSpPr txBox="1"/>
          <p:nvPr/>
        </p:nvSpPr>
        <p:spPr>
          <a:xfrm>
            <a:off x="6334049" y="3981298"/>
            <a:ext cx="11676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任务完成时间对比</a:t>
            </a:r>
            <a:endParaRPr lang="en-US" sz="1000" dirty="0"/>
          </a:p>
        </p:txBody>
      </p:sp>
      <p:sp>
        <p:nvSpPr>
          <p:cNvPr id="51" name="Text 46"/>
          <p:cNvSpPr txBox="1"/>
          <p:nvPr/>
        </p:nvSpPr>
        <p:spPr>
          <a:xfrm>
            <a:off x="390449" y="5867705"/>
            <a:ext cx="11676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平均功能开发成本</a:t>
            </a:r>
            <a:endParaRPr lang="en-US" sz="1000" dirty="0"/>
          </a:p>
        </p:txBody>
      </p:sp>
      <p:sp>
        <p:nvSpPr>
          <p:cNvPr id="52" name="Text 47"/>
          <p:cNvSpPr txBox="1"/>
          <p:nvPr/>
        </p:nvSpPr>
        <p:spPr>
          <a:xfrm>
            <a:off x="6334049" y="5867705"/>
            <a:ext cx="9006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试用转付费率</a:t>
            </a:r>
            <a:endParaRPr lang="en-US" sz="1000" dirty="0"/>
          </a:p>
        </p:txBody>
      </p:sp>
      <p:sp>
        <p:nvSpPr>
          <p:cNvPr id="53" name="Shape 48"/>
          <p:cNvSpPr/>
          <p:nvPr/>
        </p:nvSpPr>
        <p:spPr>
          <a:xfrm>
            <a:off x="6334049" y="4200754"/>
            <a:ext cx="5467198" cy="209398"/>
          </a:xfrm>
          <a:prstGeom prst="roundRect">
            <a:avLst>
              <a:gd name="adj" fmla="val 218340"/>
            </a:avLst>
          </a:prstGeom>
          <a:solidFill>
            <a:srgbClr val="EBF0FF"/>
          </a:solidFill>
          <a:ln/>
        </p:spPr>
      </p:sp>
      <p:sp>
        <p:nvSpPr>
          <p:cNvPr id="54" name="Shape 49"/>
          <p:cNvSpPr/>
          <p:nvPr/>
        </p:nvSpPr>
        <p:spPr>
          <a:xfrm>
            <a:off x="390449" y="6086246"/>
            <a:ext cx="5467198" cy="209398"/>
          </a:xfrm>
          <a:prstGeom prst="roundRect">
            <a:avLst>
              <a:gd name="adj" fmla="val 218340"/>
            </a:avLst>
          </a:prstGeom>
          <a:solidFill>
            <a:srgbClr val="EBF0FF"/>
          </a:solidFill>
          <a:ln/>
        </p:spPr>
      </p:sp>
      <p:sp>
        <p:nvSpPr>
          <p:cNvPr id="55" name="Shape 50"/>
          <p:cNvSpPr/>
          <p:nvPr/>
        </p:nvSpPr>
        <p:spPr>
          <a:xfrm>
            <a:off x="6334049" y="6086246"/>
            <a:ext cx="5467198" cy="209398"/>
          </a:xfrm>
          <a:prstGeom prst="roundRect">
            <a:avLst>
              <a:gd name="adj" fmla="val 218340"/>
            </a:avLst>
          </a:prstGeom>
          <a:solidFill>
            <a:srgbClr val="EBF0FF"/>
          </a:solidFill>
          <a:ln/>
        </p:spPr>
      </p:sp>
      <p:sp>
        <p:nvSpPr>
          <p:cNvPr id="56" name="Shape 51"/>
          <p:cNvSpPr/>
          <p:nvPr/>
        </p:nvSpPr>
        <p:spPr>
          <a:xfrm>
            <a:off x="6334049" y="4200754"/>
            <a:ext cx="4762195" cy="209398"/>
          </a:xfrm>
          <a:prstGeom prst="roundRect">
            <a:avLst>
              <a:gd name="adj" fmla="val 218340"/>
            </a:avLst>
          </a:prstGeom>
          <a:solidFill>
            <a:srgbClr val="4C6FFF"/>
          </a:solidFill>
          <a:ln/>
        </p:spPr>
      </p:sp>
      <p:sp>
        <p:nvSpPr>
          <p:cNvPr id="57" name="Shape 52"/>
          <p:cNvSpPr/>
          <p:nvPr/>
        </p:nvSpPr>
        <p:spPr>
          <a:xfrm>
            <a:off x="390449" y="6086246"/>
            <a:ext cx="714146" cy="209398"/>
          </a:xfrm>
          <a:prstGeom prst="roundRect">
            <a:avLst>
              <a:gd name="adj" fmla="val 218340"/>
            </a:avLst>
          </a:prstGeom>
          <a:solidFill>
            <a:srgbClr val="4C6FFF"/>
          </a:solidFill>
          <a:ln/>
        </p:spPr>
      </p:sp>
      <p:sp>
        <p:nvSpPr>
          <p:cNvPr id="58" name="Shape 53"/>
          <p:cNvSpPr/>
          <p:nvPr/>
        </p:nvSpPr>
        <p:spPr>
          <a:xfrm>
            <a:off x="6334049" y="6086246"/>
            <a:ext cx="3724351" cy="209398"/>
          </a:xfrm>
          <a:prstGeom prst="roundRect">
            <a:avLst>
              <a:gd name="adj" fmla="val 218340"/>
            </a:avLst>
          </a:prstGeom>
          <a:solidFill>
            <a:srgbClr val="4C6FFF"/>
          </a:solidFill>
          <a:ln/>
        </p:spPr>
      </p:sp>
      <p:sp>
        <p:nvSpPr>
          <p:cNvPr id="59" name="Text 54"/>
          <p:cNvSpPr txBox="1"/>
          <p:nvPr/>
        </p:nvSpPr>
        <p:spPr>
          <a:xfrm>
            <a:off x="6334049" y="4457700"/>
            <a:ext cx="12051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传统方法: 100分钟</a:t>
            </a:r>
            <a:endParaRPr lang="en-US" sz="1000" dirty="0"/>
          </a:p>
        </p:txBody>
      </p:sp>
      <p:sp>
        <p:nvSpPr>
          <p:cNvPr id="60" name="Text 55"/>
          <p:cNvSpPr txBox="1"/>
          <p:nvPr/>
        </p:nvSpPr>
        <p:spPr>
          <a:xfrm>
            <a:off x="10504627" y="4457700"/>
            <a:ext cx="1405433"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Claude Code: 13分钟</a:t>
            </a:r>
            <a:endParaRPr lang="en-US" sz="1000" dirty="0"/>
          </a:p>
        </p:txBody>
      </p:sp>
      <p:pic>
        <p:nvPicPr>
          <p:cNvPr id="61" name="Image 3" descr="preencoded.png">    </p:cNvPr>
          <p:cNvPicPr>
            <a:picLocks noChangeAspect="1"/>
          </p:cNvPicPr>
          <p:nvPr/>
        </p:nvPicPr>
        <p:blipFill>
          <a:blip r:embed="rId4"/>
          <a:srcRect l="0" r="0" t="-180" b="-180"/>
          <a:stretch/>
        </p:blipFill>
        <p:spPr>
          <a:xfrm>
            <a:off x="523951" y="5219395"/>
            <a:ext cx="95098" cy="152705"/>
          </a:xfrm>
          <a:prstGeom prst="rect">
            <a:avLst/>
          </a:prstGeom>
        </p:spPr>
      </p:pic>
      <p:sp>
        <p:nvSpPr>
          <p:cNvPr id="62" name="Text 56"/>
          <p:cNvSpPr txBox="1"/>
          <p:nvPr/>
        </p:nvSpPr>
        <p:spPr>
          <a:xfrm>
            <a:off x="390449" y="6344107"/>
            <a:ext cx="1424635"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Claude Code: $1,200</a:t>
            </a:r>
            <a:endParaRPr lang="en-US" sz="1000" dirty="0"/>
          </a:p>
        </p:txBody>
      </p:sp>
      <p:sp>
        <p:nvSpPr>
          <p:cNvPr id="63" name="Text 57"/>
          <p:cNvSpPr txBox="1"/>
          <p:nvPr/>
        </p:nvSpPr>
        <p:spPr>
          <a:xfrm>
            <a:off x="4797857" y="6344107"/>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传统开发: $9,800</a:t>
            </a:r>
            <a:endParaRPr lang="en-US" sz="1000" dirty="0"/>
          </a:p>
        </p:txBody>
      </p:sp>
      <p:pic>
        <p:nvPicPr>
          <p:cNvPr id="64" name="Image 4" descr="preencoded.png">    </p:cNvPr>
          <p:cNvPicPr>
            <a:picLocks noChangeAspect="1"/>
          </p:cNvPicPr>
          <p:nvPr/>
        </p:nvPicPr>
        <p:blipFill>
          <a:blip r:embed="rId5"/>
          <a:srcRect l="0" r="0" t="0" b="0"/>
          <a:stretch/>
        </p:blipFill>
        <p:spPr>
          <a:xfrm>
            <a:off x="6439205" y="5219395"/>
            <a:ext cx="152705" cy="152705"/>
          </a:xfrm>
          <a:prstGeom prst="rect">
            <a:avLst/>
          </a:prstGeom>
        </p:spPr>
      </p:pic>
      <p:sp>
        <p:nvSpPr>
          <p:cNvPr id="65" name="Text 58"/>
          <p:cNvSpPr txBox="1"/>
          <p:nvPr/>
        </p:nvSpPr>
        <p:spPr>
          <a:xfrm>
            <a:off x="6334049" y="6344107"/>
            <a:ext cx="9765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行业平均: 12%</a:t>
            </a:r>
            <a:endParaRPr lang="en-US" sz="1000" dirty="0"/>
          </a:p>
        </p:txBody>
      </p:sp>
      <p:sp>
        <p:nvSpPr>
          <p:cNvPr id="66" name="Text 59"/>
          <p:cNvSpPr txBox="1"/>
          <p:nvPr/>
        </p:nvSpPr>
        <p:spPr>
          <a:xfrm>
            <a:off x="10612526" y="6344107"/>
            <a:ext cx="1291133"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Claude Code: 68%</a:t>
            </a:r>
            <a:endParaRPr lang="en-US" sz="1000" dirty="0"/>
          </a:p>
        </p:txBody>
      </p:sp>
      <p:sp>
        <p:nvSpPr>
          <p:cNvPr id="67" name="Shape 60"/>
          <p:cNvSpPr/>
          <p:nvPr/>
        </p:nvSpPr>
        <p:spPr>
          <a:xfrm>
            <a:off x="228600" y="6838798"/>
            <a:ext cx="11734495" cy="609905"/>
          </a:xfrm>
          <a:prstGeom prst="roundRect">
            <a:avLst>
              <a:gd name="adj" fmla="val 18741"/>
            </a:avLst>
          </a:prstGeom>
          <a:solidFill>
            <a:srgbClr val="EFF6FF"/>
          </a:solidFill>
          <a:ln/>
        </p:spPr>
      </p:sp>
      <p:pic>
        <p:nvPicPr>
          <p:cNvPr id="68" name="Image 5" descr="preencoded.png">    </p:cNvPr>
          <p:cNvPicPr>
            <a:picLocks noChangeAspect="1"/>
          </p:cNvPicPr>
          <p:nvPr/>
        </p:nvPicPr>
        <p:blipFill>
          <a:blip r:embed="rId6"/>
          <a:srcRect l="0" r="0" t="-100" b="-100"/>
          <a:stretch/>
        </p:blipFill>
        <p:spPr>
          <a:xfrm>
            <a:off x="342900" y="7010705"/>
            <a:ext cx="114300" cy="152705"/>
          </a:xfrm>
          <a:prstGeom prst="rect">
            <a:avLst/>
          </a:prstGeom>
        </p:spPr>
      </p:pic>
      <p:sp>
        <p:nvSpPr>
          <p:cNvPr id="69" name="Text 61"/>
          <p:cNvSpPr txBox="1"/>
          <p:nvPr/>
        </p:nvSpPr>
        <p:spPr>
          <a:xfrm>
            <a:off x="533095" y="6963156"/>
            <a:ext cx="63367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核心洞察</a:t>
            </a:r>
            <a:endParaRPr lang="en-US" sz="1000" dirty="0"/>
          </a:p>
        </p:txBody>
      </p:sp>
      <p:sp>
        <p:nvSpPr>
          <p:cNvPr id="70" name="Text 62"/>
          <p:cNvSpPr txBox="1"/>
          <p:nvPr/>
        </p:nvSpPr>
        <p:spPr>
          <a:xfrm>
            <a:off x="533095" y="7153351"/>
            <a:ext cx="11187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Claude Code的成功证明，当AI产品实现真正的10倍价值差异时，市场增长速度和商业化进展会呈现指数级加速。这种价值差异必须同时体现在用户体验、效率提升和成本优化三个维度上。</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0" y="0"/>
            <a:ext cx="12191695" cy="57607"/>
          </a:xfrm>
          <a:prstGeom prst="rect">
            <a:avLst/>
          </a:prstGeom>
          <a:solidFill>
            <a:srgbClr val="4C6FFF"/>
          </a:solidFill>
          <a:ln/>
        </p:spPr>
      </p:sp>
      <p:sp>
        <p:nvSpPr>
          <p:cNvPr id="4" name="Text 1"/>
          <p:cNvSpPr txBox="1"/>
          <p:nvPr/>
        </p:nvSpPr>
        <p:spPr>
          <a:xfrm>
            <a:off x="228600" y="3044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企业数字化转型</a:t>
            </a:r>
            <a:endParaRPr lang="en-US" sz="1200" dirty="0"/>
          </a:p>
        </p:txBody>
      </p:sp>
      <p:sp>
        <p:nvSpPr>
          <p:cNvPr id="5" name="Text 2"/>
          <p:cNvSpPr txBox="1"/>
          <p:nvPr/>
        </p:nvSpPr>
        <p:spPr>
          <a:xfrm>
            <a:off x="228600" y="543154"/>
            <a:ext cx="30147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企业Agentic的新定位</a:t>
            </a:r>
            <a:endParaRPr lang="en-US" sz="2200" dirty="0"/>
          </a:p>
        </p:txBody>
      </p:sp>
      <p:sp>
        <p:nvSpPr>
          <p:cNvPr id="6" name="Text 3"/>
          <p:cNvSpPr txBox="1"/>
          <p:nvPr/>
        </p:nvSpPr>
        <p:spPr>
          <a:xfrm>
            <a:off x="228600" y="990295"/>
            <a:ext cx="3215030"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从工具到智能主体的演进路径与定位策略</a:t>
            </a:r>
            <a:endParaRPr lang="en-US" sz="1300" dirty="0"/>
          </a:p>
        </p:txBody>
      </p:sp>
      <p:sp>
        <p:nvSpPr>
          <p:cNvPr id="7" name="Shape 4"/>
          <p:cNvSpPr/>
          <p:nvPr/>
        </p:nvSpPr>
        <p:spPr>
          <a:xfrm>
            <a:off x="10046513" y="286207"/>
            <a:ext cx="1923898" cy="276149"/>
          </a:xfrm>
          <a:prstGeom prst="roundRect">
            <a:avLst>
              <a:gd name="adj" fmla="val 45672"/>
            </a:avLst>
          </a:prstGeom>
          <a:solidFill>
            <a:srgbClr val="4C6FFF"/>
          </a:solidFill>
          <a:ln/>
        </p:spPr>
      </p:sp>
      <p:sp>
        <p:nvSpPr>
          <p:cNvPr id="8" name="Text 5"/>
          <p:cNvSpPr txBox="1"/>
          <p:nvPr/>
        </p:nvSpPr>
        <p:spPr>
          <a:xfrm>
            <a:off x="10141610" y="342900"/>
            <a:ext cx="1834286" cy="162763"/>
          </a:xfrm>
          <a:prstGeom prst="rect">
            <a:avLst/>
          </a:prstGeom>
          <a:noFill/>
          <a:ln/>
        </p:spPr>
        <p:txBody>
          <a:bodyPr wrap="square" lIns="0" tIns="0" rIns="0" bIns="0" rtlCol="0" anchor="ctr"/>
          <a:lstStyle/>
          <a:p>
            <a:pPr algn="l" indent="0" marL="0">
              <a:buNone/>
            </a:pPr>
            <a:r>
              <a:rPr lang="en-US" sz="1000" dirty="0">
                <a:solidFill>
                  <a:srgbClr val="FFFFFF"/>
                </a:solidFill>
                <a:latin typeface="Inter" pitchFamily="34" charset="0"/>
                <a:ea typeface="Inter" pitchFamily="34" charset="-122"/>
                <a:cs typeface="Inter" pitchFamily="34" charset="-120"/>
              </a:rPr>
              <a:t>第一部分 Agentic时代新变量</a:t>
            </a:r>
            <a:endParaRPr lang="en-US" sz="1000" dirty="0"/>
          </a:p>
        </p:txBody>
      </p:sp>
      <p:sp>
        <p:nvSpPr>
          <p:cNvPr id="9" name="Text 6"/>
          <p:cNvSpPr txBox="1"/>
          <p:nvPr/>
        </p:nvSpPr>
        <p:spPr>
          <a:xfrm>
            <a:off x="5829300" y="1228954"/>
            <a:ext cx="633679" cy="162763"/>
          </a:xfrm>
          <a:prstGeom prst="rect">
            <a:avLst/>
          </a:prstGeom>
          <a:noFill/>
          <a:ln/>
        </p:spPr>
        <p:txBody>
          <a:bodyPr wrap="square" lIns="0" tIns="0" rIns="0" bIns="0" rtlCol="0" anchor="ctr"/>
          <a:lstStyle/>
          <a:p>
            <a:pPr algn="l" indent="0" marL="0">
              <a:buNone/>
            </a:pPr>
            <a:r>
              <a:rPr lang="en-US" sz="1000" b="1" dirty="0">
                <a:solidFill>
                  <a:srgbClr val="666666"/>
                </a:solidFill>
                <a:latin typeface="Inter" pitchFamily="34" charset="0"/>
                <a:ea typeface="Inter" pitchFamily="34" charset="-122"/>
                <a:cs typeface="Inter" pitchFamily="34" charset="-120"/>
              </a:rPr>
              <a:t>技术导向</a:t>
            </a:r>
            <a:endParaRPr lang="en-US" sz="1000" dirty="0"/>
          </a:p>
        </p:txBody>
      </p:sp>
      <p:sp>
        <p:nvSpPr>
          <p:cNvPr id="10" name="Text 7"/>
          <p:cNvSpPr txBox="1"/>
          <p:nvPr/>
        </p:nvSpPr>
        <p:spPr>
          <a:xfrm>
            <a:off x="5829300" y="5667451"/>
            <a:ext cx="633679" cy="162763"/>
          </a:xfrm>
          <a:prstGeom prst="rect">
            <a:avLst/>
          </a:prstGeom>
          <a:noFill/>
          <a:ln/>
        </p:spPr>
        <p:txBody>
          <a:bodyPr wrap="square" lIns="0" tIns="0" rIns="0" bIns="0" rtlCol="0" anchor="ctr"/>
          <a:lstStyle/>
          <a:p>
            <a:pPr algn="l" indent="0" marL="0">
              <a:buNone/>
            </a:pPr>
            <a:r>
              <a:rPr lang="en-US" sz="1000" b="1" dirty="0">
                <a:solidFill>
                  <a:srgbClr val="666666"/>
                </a:solidFill>
                <a:latin typeface="Inter" pitchFamily="34" charset="0"/>
                <a:ea typeface="Inter" pitchFamily="34" charset="-122"/>
                <a:cs typeface="Inter" pitchFamily="34" charset="-120"/>
              </a:rPr>
              <a:t>业务导向</a:t>
            </a:r>
            <a:endParaRPr lang="en-US" sz="1000" dirty="0"/>
          </a:p>
        </p:txBody>
      </p:sp>
      <p:sp>
        <p:nvSpPr>
          <p:cNvPr id="11" name="Text 8"/>
          <p:cNvSpPr txBox="1"/>
          <p:nvPr/>
        </p:nvSpPr>
        <p:spPr>
          <a:xfrm>
            <a:off x="-52121" y="3396082"/>
            <a:ext cx="262433" cy="267005"/>
          </a:xfrm>
          <a:prstGeom prst="rect">
            <a:avLst/>
          </a:prstGeom>
          <a:noFill/>
          <a:ln/>
        </p:spPr>
        <p:txBody>
          <a:bodyPr wrap="square" lIns="0" tIns="0" rIns="0" bIns="0" rtlCol="0" anchor="ctr"/>
          <a:lstStyle/>
          <a:p>
            <a:pPr algn="l" indent="0" marL="0">
              <a:buNone/>
            </a:pPr>
            <a:r>
              <a:rPr lang="en-US" sz="1000" b="1" dirty="0">
                <a:solidFill>
                  <a:srgbClr val="666666"/>
                </a:solidFill>
                <a:latin typeface="Inter" pitchFamily="34" charset="0"/>
                <a:ea typeface="Inter" pitchFamily="34" charset="-122"/>
                <a:cs typeface="Inter" pitchFamily="34" charset="-120"/>
              </a:rPr>
              <a:t>服务</a:t>
            </a:r>
            <a:endParaRPr lang="en-US" sz="1000" dirty="0"/>
          </a:p>
        </p:txBody>
      </p:sp>
      <p:sp>
        <p:nvSpPr>
          <p:cNvPr id="12" name="Text 9"/>
          <p:cNvSpPr txBox="1"/>
          <p:nvPr/>
        </p:nvSpPr>
        <p:spPr>
          <a:xfrm>
            <a:off x="12082882" y="3396082"/>
            <a:ext cx="262433" cy="267005"/>
          </a:xfrm>
          <a:prstGeom prst="rect">
            <a:avLst/>
          </a:prstGeom>
          <a:noFill/>
          <a:ln/>
        </p:spPr>
        <p:txBody>
          <a:bodyPr wrap="square" lIns="0" tIns="0" rIns="0" bIns="0" rtlCol="0" anchor="ctr"/>
          <a:lstStyle/>
          <a:p>
            <a:pPr algn="l" indent="0" marL="0">
              <a:buNone/>
            </a:pPr>
            <a:r>
              <a:rPr lang="en-US" sz="1000" b="1" dirty="0">
                <a:solidFill>
                  <a:srgbClr val="666666"/>
                </a:solidFill>
                <a:latin typeface="Inter" pitchFamily="34" charset="0"/>
                <a:ea typeface="Inter" pitchFamily="34" charset="-122"/>
                <a:cs typeface="Inter" pitchFamily="34" charset="-120"/>
              </a:rPr>
              <a:t>系统</a:t>
            </a:r>
            <a:endParaRPr lang="en-US" sz="1000" dirty="0"/>
          </a:p>
        </p:txBody>
      </p:sp>
      <p:sp>
        <p:nvSpPr>
          <p:cNvPr id="13" name="Text 10"/>
          <p:cNvSpPr txBox="1"/>
          <p:nvPr/>
        </p:nvSpPr>
        <p:spPr>
          <a:xfrm>
            <a:off x="5686654" y="3357677"/>
            <a:ext cx="555041" cy="342900"/>
          </a:xfrm>
          <a:prstGeom prst="rect">
            <a:avLst/>
          </a:prstGeom>
          <a:noFill/>
          <a:ln/>
        </p:spPr>
        <p:txBody>
          <a:bodyPr wrap="square" lIns="0" tIns="0" rIns="0" bIns="0" rtlCol="0" anchor="ctr"/>
          <a:lstStyle/>
          <a:p>
            <a:pPr algn="ctr" indent="0" marL="0">
              <a:buNone/>
            </a:pPr>
            <a:r>
              <a:rPr lang="en-US" sz="1100" b="1" dirty="0">
                <a:solidFill>
                  <a:srgbClr val="4C6FFF"/>
                </a:solidFill>
                <a:latin typeface="Inter" pitchFamily="34" charset="0"/>
                <a:ea typeface="Inter" pitchFamily="34" charset="-122"/>
                <a:cs typeface="Inter" pitchFamily="34" charset="-120"/>
              </a:rPr>
              <a:t>平台+应用</a:t>
            </a:r>
            <a:endParaRPr lang="en-US" sz="1100" dirty="0"/>
          </a:p>
        </p:txBody>
      </p:sp>
      <p:sp>
        <p:nvSpPr>
          <p:cNvPr id="14" name="Text 11"/>
          <p:cNvSpPr txBox="1"/>
          <p:nvPr/>
        </p:nvSpPr>
        <p:spPr>
          <a:xfrm>
            <a:off x="6127394" y="3357677"/>
            <a:ext cx="488290" cy="342900"/>
          </a:xfrm>
          <a:prstGeom prst="rect">
            <a:avLst/>
          </a:prstGeom>
          <a:noFill/>
          <a:ln/>
        </p:spPr>
        <p:txBody>
          <a:bodyPr wrap="square" lIns="0" tIns="0" rIns="0" bIns="0" rtlCol="0" anchor="ctr"/>
          <a:lstStyle/>
          <a:p>
            <a:pPr algn="ctr" indent="0" marL="0">
              <a:buNone/>
            </a:pPr>
            <a:r>
              <a:rPr lang="en-US" sz="1100" b="1" dirty="0">
                <a:solidFill>
                  <a:srgbClr val="4C6FFF"/>
                </a:solidFill>
                <a:latin typeface="Inter" pitchFamily="34" charset="0"/>
                <a:ea typeface="Inter" pitchFamily="34" charset="-122"/>
                <a:cs typeface="Inter" pitchFamily="34" charset="-120"/>
              </a:rPr>
              <a:t>协同赋能</a:t>
            </a:r>
            <a:endParaRPr lang="en-US" sz="1100" dirty="0"/>
          </a:p>
        </p:txBody>
      </p:sp>
      <p:sp>
        <p:nvSpPr>
          <p:cNvPr id="15" name="Shape 12"/>
          <p:cNvSpPr/>
          <p:nvPr/>
        </p:nvSpPr>
        <p:spPr>
          <a:xfrm>
            <a:off x="228600" y="1380744"/>
            <a:ext cx="5772607" cy="1962302"/>
          </a:xfrm>
          <a:prstGeom prst="roundRect">
            <a:avLst>
              <a:gd name="adj" fmla="val 1357"/>
            </a:avLst>
          </a:prstGeom>
          <a:solidFill>
            <a:srgbClr val="EFF6FF"/>
          </a:solidFill>
          <a:ln w="12700">
            <a:solidFill>
              <a:srgbClr val="4C6FFF"/>
            </a:solidFill>
            <a:prstDash val="solid"/>
          </a:ln>
        </p:spPr>
      </p:sp>
      <p:sp>
        <p:nvSpPr>
          <p:cNvPr id="16" name="Text 13"/>
          <p:cNvSpPr txBox="1"/>
          <p:nvPr/>
        </p:nvSpPr>
        <p:spPr>
          <a:xfrm>
            <a:off x="390449" y="1571854"/>
            <a:ext cx="900684" cy="200254"/>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SaaS工具</a:t>
            </a:r>
            <a:endParaRPr lang="en-US" sz="1300" dirty="0"/>
          </a:p>
        </p:txBody>
      </p:sp>
      <p:sp>
        <p:nvSpPr>
          <p:cNvPr id="17" name="Text 14"/>
          <p:cNvSpPr txBox="1"/>
          <p:nvPr/>
        </p:nvSpPr>
        <p:spPr>
          <a:xfrm>
            <a:off x="390449" y="1848002"/>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传统软件服务模式</a:t>
            </a:r>
            <a:endParaRPr lang="en-US" sz="1000" dirty="0"/>
          </a:p>
        </p:txBody>
      </p:sp>
      <p:pic>
        <p:nvPicPr>
          <p:cNvPr id="18" name="Image 1" descr="preencoded.png">    </p:cNvPr>
          <p:cNvPicPr>
            <a:picLocks noChangeAspect="1"/>
          </p:cNvPicPr>
          <p:nvPr/>
        </p:nvPicPr>
        <p:blipFill>
          <a:blip r:embed="rId2"/>
          <a:srcRect l="0" r="0" t="-555" b="-555"/>
          <a:stretch/>
        </p:blipFill>
        <p:spPr>
          <a:xfrm>
            <a:off x="390449" y="2160727"/>
            <a:ext cx="123444" cy="142646"/>
          </a:xfrm>
          <a:prstGeom prst="rect">
            <a:avLst/>
          </a:prstGeom>
        </p:spPr>
      </p:pic>
      <p:sp>
        <p:nvSpPr>
          <p:cNvPr id="19" name="Text 15"/>
          <p:cNvSpPr txBox="1"/>
          <p:nvPr/>
        </p:nvSpPr>
        <p:spPr>
          <a:xfrm>
            <a:off x="571500" y="2115007"/>
            <a:ext cx="17007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成熟商业模式，可预测收入</a:t>
            </a:r>
            <a:endParaRPr lang="en-US" sz="1000" dirty="0"/>
          </a:p>
        </p:txBody>
      </p:sp>
      <p:pic>
        <p:nvPicPr>
          <p:cNvPr id="20" name="Image 2" descr="preencoded.png">    </p:cNvPr>
          <p:cNvPicPr>
            <a:picLocks noChangeAspect="1"/>
          </p:cNvPicPr>
          <p:nvPr/>
        </p:nvPicPr>
        <p:blipFill>
          <a:blip r:embed="rId3"/>
          <a:srcRect l="0" r="0" t="-555" b="-555"/>
          <a:stretch/>
        </p:blipFill>
        <p:spPr>
          <a:xfrm>
            <a:off x="390449" y="2442362"/>
            <a:ext cx="123444" cy="142646"/>
          </a:xfrm>
          <a:prstGeom prst="rect">
            <a:avLst/>
          </a:prstGeom>
        </p:spPr>
      </p:pic>
      <p:sp>
        <p:nvSpPr>
          <p:cNvPr id="21" name="Text 16"/>
          <p:cNvSpPr txBox="1"/>
          <p:nvPr/>
        </p:nvSpPr>
        <p:spPr>
          <a:xfrm>
            <a:off x="571500" y="2395728"/>
            <a:ext cx="18342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产品功能驱动，用户界面优先</a:t>
            </a:r>
            <a:endParaRPr lang="en-US" sz="1000" dirty="0"/>
          </a:p>
        </p:txBody>
      </p:sp>
      <p:pic>
        <p:nvPicPr>
          <p:cNvPr id="22" name="Image 3" descr="preencoded.png">    </p:cNvPr>
          <p:cNvPicPr>
            <a:picLocks noChangeAspect="1"/>
          </p:cNvPicPr>
          <p:nvPr/>
        </p:nvPicPr>
        <p:blipFill>
          <a:blip r:embed="rId4"/>
          <a:srcRect l="0" r="0" t="-555" b="-555"/>
          <a:stretch/>
        </p:blipFill>
        <p:spPr>
          <a:xfrm>
            <a:off x="390449" y="2723083"/>
            <a:ext cx="123444" cy="142646"/>
          </a:xfrm>
          <a:prstGeom prst="rect">
            <a:avLst/>
          </a:prstGeom>
        </p:spPr>
      </p:pic>
      <p:sp>
        <p:nvSpPr>
          <p:cNvPr id="23" name="Text 17"/>
          <p:cNvSpPr txBox="1"/>
          <p:nvPr/>
        </p:nvSpPr>
        <p:spPr>
          <a:xfrm>
            <a:off x="571500" y="2676449"/>
            <a:ext cx="17007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需用户多次操作和学习成本</a:t>
            </a:r>
            <a:endParaRPr lang="en-US" sz="1000" dirty="0"/>
          </a:p>
        </p:txBody>
      </p:sp>
      <p:sp>
        <p:nvSpPr>
          <p:cNvPr id="24" name="Text 18"/>
          <p:cNvSpPr txBox="1"/>
          <p:nvPr/>
        </p:nvSpPr>
        <p:spPr>
          <a:xfrm>
            <a:off x="390449" y="2995574"/>
            <a:ext cx="35679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特点：人是驱动者，软件作为被动工具，传统订阅模式收费</a:t>
            </a:r>
            <a:endParaRPr lang="en-US" sz="1000" dirty="0"/>
          </a:p>
        </p:txBody>
      </p:sp>
      <p:sp>
        <p:nvSpPr>
          <p:cNvPr id="25" name="Shape 19"/>
          <p:cNvSpPr/>
          <p:nvPr/>
        </p:nvSpPr>
        <p:spPr>
          <a:xfrm>
            <a:off x="6191402" y="1380744"/>
            <a:ext cx="5772607" cy="1962302"/>
          </a:xfrm>
          <a:prstGeom prst="roundRect">
            <a:avLst>
              <a:gd name="adj" fmla="val 1357"/>
            </a:avLst>
          </a:prstGeom>
          <a:solidFill>
            <a:srgbClr val="F5F3FF"/>
          </a:solidFill>
          <a:ln w="12700">
            <a:solidFill>
              <a:srgbClr val="8B5CF6"/>
            </a:solidFill>
            <a:prstDash val="solid"/>
          </a:ln>
        </p:spPr>
      </p:sp>
      <p:sp>
        <p:nvSpPr>
          <p:cNvPr id="26" name="Text 20"/>
          <p:cNvSpPr txBox="1"/>
          <p:nvPr/>
        </p:nvSpPr>
        <p:spPr>
          <a:xfrm>
            <a:off x="6353251" y="1571854"/>
            <a:ext cx="1329538" cy="200254"/>
          </a:xfrm>
          <a:prstGeom prst="rect">
            <a:avLst/>
          </a:prstGeom>
          <a:noFill/>
          <a:ln/>
        </p:spPr>
        <p:txBody>
          <a:bodyPr wrap="square" lIns="0" tIns="0" rIns="0" bIns="0" rtlCol="0" anchor="ctr"/>
          <a:lstStyle/>
          <a:p>
            <a:pPr algn="l" indent="0" marL="0">
              <a:buNone/>
            </a:pPr>
            <a:r>
              <a:rPr lang="en-US" sz="1300" b="1" dirty="0">
                <a:solidFill>
                  <a:srgbClr val="7C3AED"/>
                </a:solidFill>
                <a:latin typeface="Inter" pitchFamily="34" charset="0"/>
                <a:ea typeface="Inter" pitchFamily="34" charset="-122"/>
                <a:cs typeface="Inter" pitchFamily="34" charset="-120"/>
              </a:rPr>
              <a:t>智能自动化软件</a:t>
            </a:r>
            <a:endParaRPr lang="en-US" sz="1300" dirty="0"/>
          </a:p>
        </p:txBody>
      </p:sp>
      <p:sp>
        <p:nvSpPr>
          <p:cNvPr id="27" name="Text 21"/>
          <p:cNvSpPr txBox="1"/>
          <p:nvPr/>
        </p:nvSpPr>
        <p:spPr>
          <a:xfrm>
            <a:off x="6353251" y="1848002"/>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AI驱动的智能工具</a:t>
            </a:r>
            <a:endParaRPr lang="en-US" sz="1000" dirty="0"/>
          </a:p>
        </p:txBody>
      </p:sp>
      <p:pic>
        <p:nvPicPr>
          <p:cNvPr id="28" name="Image 4" descr="preencoded.png">    </p:cNvPr>
          <p:cNvPicPr>
            <a:picLocks noChangeAspect="1"/>
          </p:cNvPicPr>
          <p:nvPr/>
        </p:nvPicPr>
        <p:blipFill>
          <a:blip r:embed="rId5"/>
          <a:srcRect l="0" r="0" t="-555" b="-555"/>
          <a:stretch/>
        </p:blipFill>
        <p:spPr>
          <a:xfrm>
            <a:off x="6353251" y="2160727"/>
            <a:ext cx="123444" cy="142646"/>
          </a:xfrm>
          <a:prstGeom prst="rect">
            <a:avLst/>
          </a:prstGeom>
        </p:spPr>
      </p:pic>
      <p:sp>
        <p:nvSpPr>
          <p:cNvPr id="29" name="Text 22"/>
          <p:cNvSpPr txBox="1"/>
          <p:nvPr/>
        </p:nvSpPr>
        <p:spPr>
          <a:xfrm>
            <a:off x="6534302" y="2115007"/>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单点智能，特定场景增强</a:t>
            </a:r>
            <a:endParaRPr lang="en-US" sz="1000" dirty="0"/>
          </a:p>
        </p:txBody>
      </p:sp>
      <p:pic>
        <p:nvPicPr>
          <p:cNvPr id="30" name="Image 5" descr="preencoded.png">    </p:cNvPr>
          <p:cNvPicPr>
            <a:picLocks noChangeAspect="1"/>
          </p:cNvPicPr>
          <p:nvPr/>
        </p:nvPicPr>
        <p:blipFill>
          <a:blip r:embed="rId6"/>
          <a:srcRect l="0" r="0" t="-555" b="-555"/>
          <a:stretch/>
        </p:blipFill>
        <p:spPr>
          <a:xfrm>
            <a:off x="6353251" y="2442362"/>
            <a:ext cx="123444" cy="142646"/>
          </a:xfrm>
          <a:prstGeom prst="rect">
            <a:avLst/>
          </a:prstGeom>
        </p:spPr>
      </p:pic>
      <p:sp>
        <p:nvSpPr>
          <p:cNvPr id="31" name="Text 23"/>
          <p:cNvSpPr txBox="1"/>
          <p:nvPr/>
        </p:nvSpPr>
        <p:spPr>
          <a:xfrm>
            <a:off x="6534302" y="2395728"/>
            <a:ext cx="13002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自动化人类重复劳动</a:t>
            </a:r>
            <a:endParaRPr lang="en-US" sz="1000" dirty="0"/>
          </a:p>
        </p:txBody>
      </p:sp>
      <p:pic>
        <p:nvPicPr>
          <p:cNvPr id="32" name="Image 6" descr="preencoded.png">    </p:cNvPr>
          <p:cNvPicPr>
            <a:picLocks noChangeAspect="1"/>
          </p:cNvPicPr>
          <p:nvPr/>
        </p:nvPicPr>
        <p:blipFill>
          <a:blip r:embed="rId7"/>
          <a:srcRect l="0" r="0" t="-555" b="-555"/>
          <a:stretch/>
        </p:blipFill>
        <p:spPr>
          <a:xfrm>
            <a:off x="6353251" y="2723083"/>
            <a:ext cx="123444" cy="142646"/>
          </a:xfrm>
          <a:prstGeom prst="rect">
            <a:avLst/>
          </a:prstGeom>
        </p:spPr>
      </p:pic>
      <p:sp>
        <p:nvSpPr>
          <p:cNvPr id="33" name="Text 24"/>
          <p:cNvSpPr txBox="1"/>
          <p:nvPr/>
        </p:nvSpPr>
        <p:spPr>
          <a:xfrm>
            <a:off x="6534302" y="2676449"/>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扩展扩能力有限，需聚焦</a:t>
            </a:r>
            <a:endParaRPr lang="en-US" sz="1000" dirty="0"/>
          </a:p>
        </p:txBody>
      </p:sp>
      <p:sp>
        <p:nvSpPr>
          <p:cNvPr id="34" name="Text 25"/>
          <p:cNvSpPr txBox="1"/>
          <p:nvPr/>
        </p:nvSpPr>
        <p:spPr>
          <a:xfrm>
            <a:off x="6353251" y="2995574"/>
            <a:ext cx="40535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特点：数据/AI驱动，主动识别问题/推荐解决方案，仍属IT预算支出</a:t>
            </a:r>
            <a:endParaRPr lang="en-US" sz="1000" dirty="0"/>
          </a:p>
        </p:txBody>
      </p:sp>
      <p:sp>
        <p:nvSpPr>
          <p:cNvPr id="35" name="Shape 26"/>
          <p:cNvSpPr/>
          <p:nvPr/>
        </p:nvSpPr>
        <p:spPr>
          <a:xfrm>
            <a:off x="228600" y="3528670"/>
            <a:ext cx="5772607" cy="2152498"/>
          </a:xfrm>
          <a:prstGeom prst="roundRect">
            <a:avLst>
              <a:gd name="adj" fmla="val 1128"/>
            </a:avLst>
          </a:prstGeom>
          <a:solidFill>
            <a:srgbClr val="ECFDF5"/>
          </a:solidFill>
          <a:ln w="12700">
            <a:solidFill>
              <a:srgbClr val="10B981"/>
            </a:solidFill>
            <a:prstDash val="solid"/>
          </a:ln>
        </p:spPr>
      </p:sp>
      <p:sp>
        <p:nvSpPr>
          <p:cNvPr id="36" name="Text 27"/>
          <p:cNvSpPr txBox="1"/>
          <p:nvPr/>
        </p:nvSpPr>
        <p:spPr>
          <a:xfrm>
            <a:off x="390449" y="3719779"/>
            <a:ext cx="1500530" cy="200254"/>
          </a:xfrm>
          <a:prstGeom prst="rect">
            <a:avLst/>
          </a:prstGeom>
          <a:noFill/>
          <a:ln/>
        </p:spPr>
        <p:txBody>
          <a:bodyPr wrap="square" lIns="0" tIns="0" rIns="0" bIns="0" rtlCol="0" anchor="ctr"/>
          <a:lstStyle/>
          <a:p>
            <a:pPr algn="l" indent="0" marL="0">
              <a:buNone/>
            </a:pPr>
            <a:r>
              <a:rPr lang="en-US" sz="1300" b="1" dirty="0">
                <a:solidFill>
                  <a:srgbClr val="059669"/>
                </a:solidFill>
                <a:latin typeface="Inter" pitchFamily="34" charset="0"/>
                <a:ea typeface="Inter" pitchFamily="34" charset="-122"/>
                <a:cs typeface="Inter" pitchFamily="34" charset="-120"/>
              </a:rPr>
              <a:t>数字劳动力和服务</a:t>
            </a:r>
            <a:endParaRPr lang="en-US" sz="1300" dirty="0"/>
          </a:p>
        </p:txBody>
      </p:sp>
      <p:sp>
        <p:nvSpPr>
          <p:cNvPr id="37" name="Text 28"/>
          <p:cNvSpPr txBox="1"/>
          <p:nvPr/>
        </p:nvSpPr>
        <p:spPr>
          <a:xfrm>
            <a:off x="390449" y="3995928"/>
            <a:ext cx="14337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AI驱动的企业运营模式</a:t>
            </a:r>
            <a:endParaRPr lang="en-US" sz="1000" dirty="0"/>
          </a:p>
        </p:txBody>
      </p:sp>
      <p:pic>
        <p:nvPicPr>
          <p:cNvPr id="38" name="Image 7" descr="preencoded.png">    </p:cNvPr>
          <p:cNvPicPr>
            <a:picLocks noChangeAspect="1"/>
          </p:cNvPicPr>
          <p:nvPr/>
        </p:nvPicPr>
        <p:blipFill>
          <a:blip r:embed="rId8"/>
          <a:srcRect l="0" r="0" t="-555" b="-555"/>
          <a:stretch/>
        </p:blipFill>
        <p:spPr>
          <a:xfrm>
            <a:off x="390449" y="4308653"/>
            <a:ext cx="123444" cy="142646"/>
          </a:xfrm>
          <a:prstGeom prst="rect">
            <a:avLst/>
          </a:prstGeom>
        </p:spPr>
      </p:pic>
      <p:sp>
        <p:nvSpPr>
          <p:cNvPr id="39" name="Text 29"/>
          <p:cNvSpPr txBox="1"/>
          <p:nvPr/>
        </p:nvSpPr>
        <p:spPr>
          <a:xfrm>
            <a:off x="571500" y="4262018"/>
            <a:ext cx="14337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整体流程智能化与简化</a:t>
            </a:r>
            <a:endParaRPr lang="en-US" sz="1000" dirty="0"/>
          </a:p>
        </p:txBody>
      </p:sp>
      <p:pic>
        <p:nvPicPr>
          <p:cNvPr id="40" name="Image 8" descr="preencoded.png">    </p:cNvPr>
          <p:cNvPicPr>
            <a:picLocks noChangeAspect="1"/>
          </p:cNvPicPr>
          <p:nvPr/>
        </p:nvPicPr>
        <p:blipFill>
          <a:blip r:embed="rId9"/>
          <a:srcRect l="0" r="0" t="-555" b="-555"/>
          <a:stretch/>
        </p:blipFill>
        <p:spPr>
          <a:xfrm>
            <a:off x="390449" y="4590288"/>
            <a:ext cx="123444" cy="142646"/>
          </a:xfrm>
          <a:prstGeom prst="rect">
            <a:avLst/>
          </a:prstGeom>
        </p:spPr>
      </p:pic>
      <p:sp>
        <p:nvSpPr>
          <p:cNvPr id="41" name="Text 30"/>
          <p:cNvSpPr txBox="1"/>
          <p:nvPr/>
        </p:nvSpPr>
        <p:spPr>
          <a:xfrm>
            <a:off x="571500" y="4543654"/>
            <a:ext cx="18342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降低边际成本，提升响应效率</a:t>
            </a:r>
            <a:endParaRPr lang="en-US" sz="1000" dirty="0"/>
          </a:p>
        </p:txBody>
      </p:sp>
      <p:pic>
        <p:nvPicPr>
          <p:cNvPr id="42" name="Image 9" descr="preencoded.png">    </p:cNvPr>
          <p:cNvPicPr>
            <a:picLocks noChangeAspect="1"/>
          </p:cNvPicPr>
          <p:nvPr/>
        </p:nvPicPr>
        <p:blipFill>
          <a:blip r:embed="rId10"/>
          <a:srcRect l="0" r="0" t="-555" b="-555"/>
          <a:stretch/>
        </p:blipFill>
        <p:spPr>
          <a:xfrm>
            <a:off x="390449" y="4871009"/>
            <a:ext cx="123444" cy="142646"/>
          </a:xfrm>
          <a:prstGeom prst="rect">
            <a:avLst/>
          </a:prstGeom>
        </p:spPr>
      </p:pic>
      <p:sp>
        <p:nvSpPr>
          <p:cNvPr id="43" name="Text 31"/>
          <p:cNvSpPr txBox="1"/>
          <p:nvPr/>
        </p:nvSpPr>
        <p:spPr>
          <a:xfrm>
            <a:off x="571500" y="4824374"/>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跨部门AI协作与数据打通</a:t>
            </a:r>
            <a:endParaRPr lang="en-US" sz="1000" dirty="0"/>
          </a:p>
        </p:txBody>
      </p:sp>
      <p:sp>
        <p:nvSpPr>
          <p:cNvPr id="44" name="Text 32"/>
          <p:cNvSpPr txBox="1"/>
          <p:nvPr/>
        </p:nvSpPr>
        <p:spPr>
          <a:xfrm>
            <a:off x="390449" y="5143500"/>
            <a:ext cx="47676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特点：角色化数字劳动力，增强或替代人类职能，业务模式类似生物劳动力薪酬</a:t>
            </a:r>
            <a:endParaRPr lang="en-US" sz="1000" dirty="0"/>
          </a:p>
        </p:txBody>
      </p:sp>
      <p:sp>
        <p:nvSpPr>
          <p:cNvPr id="45" name="Shape 33"/>
          <p:cNvSpPr/>
          <p:nvPr/>
        </p:nvSpPr>
        <p:spPr>
          <a:xfrm>
            <a:off x="6191402" y="3528670"/>
            <a:ext cx="5772607" cy="2152498"/>
          </a:xfrm>
          <a:prstGeom prst="roundRect">
            <a:avLst>
              <a:gd name="adj" fmla="val 1128"/>
            </a:avLst>
          </a:prstGeom>
          <a:noFill/>
          <a:ln w="12700">
            <a:solidFill>
              <a:srgbClr val="F59E0B"/>
            </a:solidFill>
            <a:prstDash val="solid"/>
          </a:ln>
        </p:spPr>
      </p:sp>
      <p:sp>
        <p:nvSpPr>
          <p:cNvPr id="46" name="Text 34"/>
          <p:cNvSpPr txBox="1"/>
          <p:nvPr/>
        </p:nvSpPr>
        <p:spPr>
          <a:xfrm>
            <a:off x="6353251" y="3719779"/>
            <a:ext cx="21863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智能体为核心劳动力的企业</a:t>
            </a:r>
            <a:endParaRPr lang="en-US" sz="1300" dirty="0"/>
          </a:p>
        </p:txBody>
      </p:sp>
      <p:sp>
        <p:nvSpPr>
          <p:cNvPr id="47" name="Text 35"/>
          <p:cNvSpPr txBox="1"/>
          <p:nvPr/>
        </p:nvSpPr>
        <p:spPr>
          <a:xfrm>
            <a:off x="6353251" y="3995928"/>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AI驱动的企业级解决方案</a:t>
            </a:r>
            <a:endParaRPr lang="en-US" sz="1000" dirty="0"/>
          </a:p>
        </p:txBody>
      </p:sp>
      <p:pic>
        <p:nvPicPr>
          <p:cNvPr id="48" name="Image 10" descr="preencoded.png">    </p:cNvPr>
          <p:cNvPicPr>
            <a:picLocks noChangeAspect="1"/>
          </p:cNvPicPr>
          <p:nvPr/>
        </p:nvPicPr>
        <p:blipFill>
          <a:blip r:embed="rId11"/>
          <a:srcRect l="0" r="0" t="-555" b="-555"/>
          <a:stretch/>
        </p:blipFill>
        <p:spPr>
          <a:xfrm>
            <a:off x="6353251" y="4308653"/>
            <a:ext cx="123444" cy="142646"/>
          </a:xfrm>
          <a:prstGeom prst="rect">
            <a:avLst/>
          </a:prstGeom>
        </p:spPr>
      </p:pic>
      <p:sp>
        <p:nvSpPr>
          <p:cNvPr id="49" name="Text 36"/>
          <p:cNvSpPr txBox="1"/>
          <p:nvPr/>
        </p:nvSpPr>
        <p:spPr>
          <a:xfrm>
            <a:off x="6534302" y="4262018"/>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以智能软件为核心竞争力</a:t>
            </a:r>
            <a:endParaRPr lang="en-US" sz="1000" dirty="0"/>
          </a:p>
        </p:txBody>
      </p:sp>
      <p:pic>
        <p:nvPicPr>
          <p:cNvPr id="50" name="Image 11" descr="preencoded.png">    </p:cNvPr>
          <p:cNvPicPr>
            <a:picLocks noChangeAspect="1"/>
          </p:cNvPicPr>
          <p:nvPr/>
        </p:nvPicPr>
        <p:blipFill>
          <a:blip r:embed="rId12"/>
          <a:srcRect l="0" r="0" t="-555" b="-555"/>
          <a:stretch/>
        </p:blipFill>
        <p:spPr>
          <a:xfrm>
            <a:off x="6353251" y="4590288"/>
            <a:ext cx="123444" cy="142646"/>
          </a:xfrm>
          <a:prstGeom prst="rect">
            <a:avLst/>
          </a:prstGeom>
        </p:spPr>
      </p:pic>
      <p:sp>
        <p:nvSpPr>
          <p:cNvPr id="51" name="Text 37"/>
          <p:cNvSpPr txBox="1"/>
          <p:nvPr/>
        </p:nvSpPr>
        <p:spPr>
          <a:xfrm>
            <a:off x="6534302" y="4543654"/>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数字劳动力代替传统人力</a:t>
            </a:r>
            <a:endParaRPr lang="en-US" sz="1000" dirty="0"/>
          </a:p>
        </p:txBody>
      </p:sp>
      <p:pic>
        <p:nvPicPr>
          <p:cNvPr id="52" name="Image 12" descr="preencoded.png">    </p:cNvPr>
          <p:cNvPicPr>
            <a:picLocks noChangeAspect="1"/>
          </p:cNvPicPr>
          <p:nvPr/>
        </p:nvPicPr>
        <p:blipFill>
          <a:blip r:embed="rId13"/>
          <a:srcRect l="0" r="0" t="-555" b="-555"/>
          <a:stretch/>
        </p:blipFill>
        <p:spPr>
          <a:xfrm>
            <a:off x="6353251" y="4871009"/>
            <a:ext cx="123444" cy="142646"/>
          </a:xfrm>
          <a:prstGeom prst="rect">
            <a:avLst/>
          </a:prstGeom>
        </p:spPr>
      </p:pic>
      <p:sp>
        <p:nvSpPr>
          <p:cNvPr id="53" name="Text 38"/>
          <p:cNvSpPr txBox="1"/>
          <p:nvPr/>
        </p:nvSpPr>
        <p:spPr>
          <a:xfrm>
            <a:off x="6534302" y="4824374"/>
            <a:ext cx="17007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大幅提升公司整体经营效率</a:t>
            </a:r>
            <a:endParaRPr lang="en-US" sz="1000" dirty="0"/>
          </a:p>
        </p:txBody>
      </p:sp>
      <p:sp>
        <p:nvSpPr>
          <p:cNvPr id="54" name="Text 39"/>
          <p:cNvSpPr txBox="1"/>
          <p:nvPr/>
        </p:nvSpPr>
        <p:spPr>
          <a:xfrm>
            <a:off x="6353251" y="5143500"/>
            <a:ext cx="54342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特点：自主型企业，智能软件与数字劳动力双轮驱动，显著提升业务效率，创造高净利润空间</a:t>
            </a:r>
            <a:endParaRPr lang="en-US" sz="1000" dirty="0"/>
          </a:p>
        </p:txBody>
      </p:sp>
      <p:sp>
        <p:nvSpPr>
          <p:cNvPr id="55" name="Shape 40"/>
          <p:cNvSpPr/>
          <p:nvPr/>
        </p:nvSpPr>
        <p:spPr>
          <a:xfrm>
            <a:off x="228600" y="5867705"/>
            <a:ext cx="11734495" cy="571500"/>
          </a:xfrm>
          <a:prstGeom prst="roundRect">
            <a:avLst>
              <a:gd name="adj" fmla="val 10667"/>
            </a:avLst>
          </a:prstGeom>
          <a:solidFill>
            <a:srgbClr val="EBF0FF"/>
          </a:solidFill>
          <a:ln/>
        </p:spPr>
      </p:sp>
      <p:sp>
        <p:nvSpPr>
          <p:cNvPr id="56" name="Text 41"/>
          <p:cNvSpPr txBox="1"/>
          <p:nvPr/>
        </p:nvSpPr>
        <p:spPr>
          <a:xfrm>
            <a:off x="362102" y="5971946"/>
            <a:ext cx="11530584" cy="352958"/>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企业长期需要在平台与应用模式中确立自身独特定位，初期可以低复杂性基本功能切入市场，但以护城河和商业发展模型而言，成功企业都能在平台+应用的协同模式中找到独特优势，实现多倍估值提升。</a:t>
            </a:r>
            <a:endParaRPr lang="en-US" sz="1000" dirty="0"/>
          </a:p>
        </p:txBody>
      </p:sp>
      <p:sp>
        <p:nvSpPr>
          <p:cNvPr id="57" name="Shape 42"/>
          <p:cNvSpPr/>
          <p:nvPr/>
        </p:nvSpPr>
        <p:spPr>
          <a:xfrm>
            <a:off x="5667451" y="3100730"/>
            <a:ext cx="857707" cy="857707"/>
          </a:xfrm>
          <a:prstGeom prst="ellipse">
            <a:avLst/>
          </a:prstGeom>
          <a:solidFill>
            <a:srgbClr val="FFFFFF"/>
          </a:solidFill>
          <a:ln w="25400">
            <a:solidFill>
              <a:srgbClr val="4C6FFF"/>
            </a:solidFill>
            <a:prstDash val="solid"/>
          </a:ln>
          <a:effectLst>
            <a:outerShdw sx="100000" sy="100000" kx="0" ky="0" algn="bl" rotWithShape="0" blurRad="76200" dist="25400" dir="5400000">
              <a:srgbClr val="000000">
                <a:alpha val="10000"/>
              </a:srgbClr>
            </a:outerShdw>
          </a:effectLst>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https://page.gensparksite.com/v1/base64_upload/617d5b532fa2c4a9107f2c51d7a69315">    </p:cNvPr>
          <p:cNvPicPr>
            <a:picLocks noChangeAspect="1"/>
          </p:cNvPicPr>
          <p:nvPr/>
        </p:nvPicPr>
        <p:blipFill>
          <a:blip r:embed="rId1"/>
          <a:srcRect l="2443" r="2443" t="0" b="0"/>
          <a:stretch/>
        </p:blipFill>
        <p:spPr>
          <a:xfrm>
            <a:off x="0" y="0"/>
            <a:ext cx="12191695" cy="7210044"/>
          </a:xfrm>
          <a:prstGeom prst="rect">
            <a:avLst/>
          </a:prstGeom>
        </p:spPr>
      </p:pic>
      <p:sp>
        <p:nvSpPr>
          <p:cNvPr id="3" name="Shape 0"/>
          <p:cNvSpPr/>
          <p:nvPr/>
        </p:nvSpPr>
        <p:spPr>
          <a:xfrm>
            <a:off x="0" y="0"/>
            <a:ext cx="12191695" cy="75895"/>
          </a:xfrm>
          <a:prstGeom prst="rect">
            <a:avLst/>
          </a:prstGeom>
          <a:solidFill>
            <a:srgbClr val="4C6FFF"/>
          </a:solidFill>
          <a:ln/>
        </p:spPr>
      </p:sp>
      <p:sp>
        <p:nvSpPr>
          <p:cNvPr id="4" name="Text 1"/>
          <p:cNvSpPr txBox="1"/>
          <p:nvPr/>
        </p:nvSpPr>
        <p:spPr>
          <a:xfrm>
            <a:off x="190195" y="276149"/>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企业案例分析</a:t>
            </a:r>
            <a:endParaRPr lang="en-US" sz="1100" dirty="0"/>
          </a:p>
        </p:txBody>
      </p:sp>
      <p:sp>
        <p:nvSpPr>
          <p:cNvPr id="5" name="Text 2"/>
          <p:cNvSpPr txBox="1"/>
          <p:nvPr/>
        </p:nvSpPr>
        <p:spPr>
          <a:xfrm>
            <a:off x="190195" y="528523"/>
            <a:ext cx="3848710"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Agentic AI时代的三大企业定位实例</a:t>
            </a:r>
            <a:endParaRPr lang="en-US" sz="1800" dirty="0"/>
          </a:p>
        </p:txBody>
      </p:sp>
      <p:sp>
        <p:nvSpPr>
          <p:cNvPr id="6" name="Text 3"/>
          <p:cNvSpPr txBox="1"/>
          <p:nvPr/>
        </p:nvSpPr>
        <p:spPr>
          <a:xfrm>
            <a:off x="190195" y="823874"/>
            <a:ext cx="31528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不同定位类别的代表性企业案例分析及其与智能Agent的关联</a:t>
            </a:r>
            <a:endParaRPr lang="en-US" sz="900" dirty="0"/>
          </a:p>
        </p:txBody>
      </p:sp>
      <p:sp>
        <p:nvSpPr>
          <p:cNvPr id="7" name="Shape 4"/>
          <p:cNvSpPr/>
          <p:nvPr/>
        </p:nvSpPr>
        <p:spPr>
          <a:xfrm>
            <a:off x="10293401" y="267005"/>
            <a:ext cx="1714500" cy="228600"/>
          </a:xfrm>
          <a:prstGeom prst="roundRect">
            <a:avLst>
              <a:gd name="adj" fmla="val 100000"/>
            </a:avLst>
          </a:prstGeom>
          <a:solidFill>
            <a:srgbClr val="EFF6FF"/>
          </a:solidFill>
          <a:ln/>
        </p:spPr>
      </p:sp>
      <p:sp>
        <p:nvSpPr>
          <p:cNvPr id="8" name="Text 5"/>
          <p:cNvSpPr txBox="1"/>
          <p:nvPr/>
        </p:nvSpPr>
        <p:spPr>
          <a:xfrm>
            <a:off x="10407701" y="304495"/>
            <a:ext cx="1571854" cy="143561"/>
          </a:xfrm>
          <a:prstGeom prst="rect">
            <a:avLst/>
          </a:prstGeom>
          <a:noFill/>
          <a:ln/>
        </p:spPr>
        <p:txBody>
          <a:bodyPr wrap="square" lIns="0" tIns="0" rIns="0" bIns="0" rtlCol="0" anchor="ctr"/>
          <a:lstStyle/>
          <a:p>
            <a:pPr algn="r" indent="0" marL="0">
              <a:buNone/>
            </a:pPr>
            <a:r>
              <a:rPr lang="en-US" sz="900" dirty="0">
                <a:solidFill>
                  <a:srgbClr val="1D4ED8"/>
                </a:solidFill>
                <a:latin typeface="Inter" pitchFamily="34" charset="0"/>
                <a:ea typeface="Inter" pitchFamily="34" charset="-122"/>
                <a:cs typeface="Inter" pitchFamily="34" charset="-120"/>
              </a:rPr>
              <a:t>第一部分 Agentic时代新变量</a:t>
            </a:r>
            <a:endParaRPr lang="en-US" sz="900" dirty="0"/>
          </a:p>
        </p:txBody>
      </p:sp>
      <p:sp>
        <p:nvSpPr>
          <p:cNvPr id="9" name="Shape 6"/>
          <p:cNvSpPr/>
          <p:nvPr/>
        </p:nvSpPr>
        <p:spPr>
          <a:xfrm>
            <a:off x="190195" y="1052474"/>
            <a:ext cx="11811305" cy="1837944"/>
          </a:xfrm>
          <a:prstGeom prst="rect">
            <a:avLst/>
          </a:prstGeom>
          <a:solidFill>
            <a:srgbClr val="F9FAFB"/>
          </a:solidFill>
          <a:ln/>
        </p:spPr>
      </p:sp>
      <p:sp>
        <p:nvSpPr>
          <p:cNvPr id="10" name="Shape 7"/>
          <p:cNvSpPr/>
          <p:nvPr/>
        </p:nvSpPr>
        <p:spPr>
          <a:xfrm>
            <a:off x="190195" y="1052474"/>
            <a:ext cx="38405" cy="1837944"/>
          </a:xfrm>
          <a:prstGeom prst="rect">
            <a:avLst/>
          </a:prstGeom>
          <a:solidFill>
            <a:srgbClr val="4C6FFF"/>
          </a:solidFill>
          <a:ln/>
        </p:spPr>
      </p:sp>
      <p:sp>
        <p:nvSpPr>
          <p:cNvPr id="11" name="Shape 8"/>
          <p:cNvSpPr/>
          <p:nvPr/>
        </p:nvSpPr>
        <p:spPr>
          <a:xfrm>
            <a:off x="304495" y="1128370"/>
            <a:ext cx="304495" cy="304495"/>
          </a:xfrm>
          <a:prstGeom prst="ellipse">
            <a:avLst/>
          </a:prstGeom>
          <a:solidFill>
            <a:srgbClr val="EBF0FF"/>
          </a:solidFill>
          <a:ln/>
        </p:spPr>
      </p:sp>
      <p:pic>
        <p:nvPicPr>
          <p:cNvPr id="12" name="Image 1" descr="preencoded.png">    </p:cNvPr>
          <p:cNvPicPr>
            <a:picLocks noChangeAspect="1"/>
          </p:cNvPicPr>
          <p:nvPr/>
        </p:nvPicPr>
        <p:blipFill>
          <a:blip r:embed="rId2"/>
          <a:srcRect l="-1507" r="-1507" t="0" b="0"/>
          <a:stretch/>
        </p:blipFill>
        <p:spPr>
          <a:xfrm>
            <a:off x="371246" y="1214323"/>
            <a:ext cx="171907" cy="133502"/>
          </a:xfrm>
          <a:prstGeom prst="rect">
            <a:avLst/>
          </a:prstGeom>
        </p:spPr>
      </p:pic>
      <p:sp>
        <p:nvSpPr>
          <p:cNvPr id="13" name="Text 9"/>
          <p:cNvSpPr txBox="1"/>
          <p:nvPr/>
        </p:nvSpPr>
        <p:spPr>
          <a:xfrm>
            <a:off x="685800" y="1185977"/>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智能自动化类别</a:t>
            </a:r>
            <a:endParaRPr lang="en-US" sz="1200" dirty="0"/>
          </a:p>
        </p:txBody>
      </p:sp>
      <p:sp>
        <p:nvSpPr>
          <p:cNvPr id="14" name="Shape 10"/>
          <p:cNvSpPr/>
          <p:nvPr/>
        </p:nvSpPr>
        <p:spPr>
          <a:xfrm>
            <a:off x="304495" y="1471270"/>
            <a:ext cx="5772607" cy="1343254"/>
          </a:xfrm>
          <a:prstGeom prst="roundRect">
            <a:avLst>
              <a:gd name="adj" fmla="val 3862"/>
            </a:avLst>
          </a:prstGeom>
          <a:solidFill>
            <a:srgbClr val="FFFFFF"/>
          </a:solidFill>
          <a:ln w="12700">
            <a:solidFill>
              <a:srgbClr val="E5E7EB"/>
            </a:solidFill>
            <a:prstDash val="solid"/>
          </a:ln>
        </p:spPr>
      </p:sp>
      <p:pic>
        <p:nvPicPr>
          <p:cNvPr id="15" name="Image 2" descr="https://www.genspark.ai/spark/logo/3fd11282-a414-3d63-849e-b281b8089986">    </p:cNvPr>
          <p:cNvPicPr>
            <a:picLocks noChangeAspect="1"/>
          </p:cNvPicPr>
          <p:nvPr/>
        </p:nvPicPr>
        <p:blipFill>
          <a:blip r:embed="rId3"/>
          <a:srcRect l="0" r="0" t="0" b="0"/>
          <a:stretch/>
        </p:blipFill>
        <p:spPr>
          <a:xfrm>
            <a:off x="390449" y="1557223"/>
            <a:ext cx="1257300" cy="228600"/>
          </a:xfrm>
          <a:prstGeom prst="rect">
            <a:avLst/>
          </a:prstGeom>
        </p:spPr>
      </p:pic>
      <p:sp>
        <p:nvSpPr>
          <p:cNvPr id="16" name="Shape 11"/>
          <p:cNvSpPr/>
          <p:nvPr/>
        </p:nvSpPr>
        <p:spPr>
          <a:xfrm>
            <a:off x="5271516" y="1576426"/>
            <a:ext cx="724205" cy="190195"/>
          </a:xfrm>
          <a:prstGeom prst="roundRect">
            <a:avLst>
              <a:gd name="adj" fmla="val 480770"/>
            </a:avLst>
          </a:prstGeom>
          <a:solidFill>
            <a:srgbClr val="DBEAFE"/>
          </a:solidFill>
          <a:ln/>
        </p:spPr>
      </p:sp>
      <p:sp>
        <p:nvSpPr>
          <p:cNvPr id="17" name="Text 12"/>
          <p:cNvSpPr txBox="1"/>
          <p:nvPr/>
        </p:nvSpPr>
        <p:spPr>
          <a:xfrm>
            <a:off x="5348326" y="1595628"/>
            <a:ext cx="657454"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AI设计助手</a:t>
            </a:r>
            <a:endParaRPr lang="en-US" sz="900" dirty="0"/>
          </a:p>
        </p:txBody>
      </p:sp>
      <p:sp>
        <p:nvSpPr>
          <p:cNvPr id="18" name="Shape 13"/>
          <p:cNvSpPr/>
          <p:nvPr/>
        </p:nvSpPr>
        <p:spPr>
          <a:xfrm>
            <a:off x="6152998" y="1471270"/>
            <a:ext cx="5772607" cy="1343254"/>
          </a:xfrm>
          <a:prstGeom prst="roundRect">
            <a:avLst>
              <a:gd name="adj" fmla="val 3862"/>
            </a:avLst>
          </a:prstGeom>
          <a:solidFill>
            <a:srgbClr val="FFFFFF"/>
          </a:solidFill>
          <a:ln w="12700">
            <a:solidFill>
              <a:srgbClr val="E5E7EB"/>
            </a:solidFill>
            <a:prstDash val="solid"/>
          </a:ln>
        </p:spPr>
      </p:sp>
      <p:pic>
        <p:nvPicPr>
          <p:cNvPr id="19" name="Image 3" descr="https://www.genspark.ai/image_placeholder.png">    </p:cNvPr>
          <p:cNvPicPr>
            <a:picLocks noChangeAspect="1"/>
          </p:cNvPicPr>
          <p:nvPr/>
        </p:nvPicPr>
        <p:blipFill>
          <a:blip r:embed="rId4"/>
          <a:srcRect l="0" r="0" t="0" b="0"/>
          <a:stretch/>
        </p:blipFill>
        <p:spPr>
          <a:xfrm>
            <a:off x="6238951" y="1557223"/>
            <a:ext cx="342900" cy="342900"/>
          </a:xfrm>
          <a:prstGeom prst="rect">
            <a:avLst/>
          </a:prstGeom>
        </p:spPr>
      </p:pic>
      <p:sp>
        <p:nvSpPr>
          <p:cNvPr id="20" name="Text 14"/>
          <p:cNvSpPr txBox="1"/>
          <p:nvPr/>
        </p:nvSpPr>
        <p:spPr>
          <a:xfrm>
            <a:off x="390449" y="1833372"/>
            <a:ext cx="719633"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Genspark</a:t>
            </a:r>
            <a:endParaRPr lang="en-US" sz="1000" dirty="0"/>
          </a:p>
        </p:txBody>
      </p:sp>
      <p:sp>
        <p:nvSpPr>
          <p:cNvPr id="21" name="Text 15"/>
          <p:cNvSpPr txBox="1"/>
          <p:nvPr/>
        </p:nvSpPr>
        <p:spPr>
          <a:xfrm>
            <a:off x="6238951" y="1947672"/>
            <a:ext cx="5577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Sheet0</a:t>
            </a:r>
            <a:endParaRPr lang="en-US" sz="1000" dirty="0"/>
          </a:p>
        </p:txBody>
      </p:sp>
      <p:sp>
        <p:nvSpPr>
          <p:cNvPr id="22" name="Text 16"/>
          <p:cNvSpPr txBox="1"/>
          <p:nvPr/>
        </p:nvSpPr>
        <p:spPr>
          <a:xfrm>
            <a:off x="390449" y="2014423"/>
            <a:ext cx="2714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AI驱动的设计系统创建工具，将设计任务智能自动化</a:t>
            </a:r>
            <a:endParaRPr lang="en-US" sz="900" dirty="0"/>
          </a:p>
        </p:txBody>
      </p:sp>
      <p:sp>
        <p:nvSpPr>
          <p:cNvPr id="23" name="Text 17"/>
          <p:cNvSpPr txBox="1"/>
          <p:nvPr/>
        </p:nvSpPr>
        <p:spPr>
          <a:xfrm>
            <a:off x="6238951" y="2128723"/>
            <a:ext cx="30861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全球首个L4级AI表格代理，将任何数据源转化为结构化表格</a:t>
            </a:r>
            <a:endParaRPr lang="en-US" sz="900" dirty="0"/>
          </a:p>
        </p:txBody>
      </p:sp>
      <p:sp>
        <p:nvSpPr>
          <p:cNvPr id="24" name="Text 18"/>
          <p:cNvSpPr txBox="1"/>
          <p:nvPr/>
        </p:nvSpPr>
        <p:spPr>
          <a:xfrm>
            <a:off x="390449" y="2195474"/>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25" name="Text 19"/>
          <p:cNvSpPr txBox="1"/>
          <p:nvPr/>
        </p:nvSpPr>
        <p:spPr>
          <a:xfrm>
            <a:off x="1064362" y="2195474"/>
            <a:ext cx="23527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智能设计Agent，提供完整设计系统创建能力</a:t>
            </a:r>
            <a:endParaRPr lang="en-US" sz="900" dirty="0"/>
          </a:p>
        </p:txBody>
      </p:sp>
      <p:sp>
        <p:nvSpPr>
          <p:cNvPr id="26" name="Shape 20"/>
          <p:cNvSpPr/>
          <p:nvPr/>
        </p:nvSpPr>
        <p:spPr>
          <a:xfrm>
            <a:off x="390449" y="2404872"/>
            <a:ext cx="866851" cy="209398"/>
          </a:xfrm>
          <a:prstGeom prst="roundRect">
            <a:avLst>
              <a:gd name="adj" fmla="val 79396"/>
            </a:avLst>
          </a:prstGeom>
          <a:solidFill>
            <a:srgbClr val="F3F4F6"/>
          </a:solidFill>
          <a:ln/>
        </p:spPr>
      </p:sp>
      <p:pic>
        <p:nvPicPr>
          <p:cNvPr id="27" name="Image 4" descr="preencoded.png">    </p:cNvPr>
          <p:cNvPicPr>
            <a:picLocks noChangeAspect="1"/>
          </p:cNvPicPr>
          <p:nvPr/>
        </p:nvPicPr>
        <p:blipFill>
          <a:blip r:embed="rId5"/>
          <a:srcRect l="-783" r="-783" t="0" b="0"/>
          <a:stretch/>
        </p:blipFill>
        <p:spPr>
          <a:xfrm>
            <a:off x="448056" y="2456078"/>
            <a:ext cx="133502" cy="105156"/>
          </a:xfrm>
          <a:prstGeom prst="rect">
            <a:avLst/>
          </a:prstGeom>
        </p:spPr>
      </p:pic>
      <p:sp>
        <p:nvSpPr>
          <p:cNvPr id="28" name="Text 21"/>
          <p:cNvSpPr txBox="1"/>
          <p:nvPr/>
        </p:nvSpPr>
        <p:spPr>
          <a:xfrm>
            <a:off x="6912864" y="2309774"/>
            <a:ext cx="26581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数据处理Agent，100%准确率的数据提取与结构化</a:t>
            </a:r>
            <a:endParaRPr lang="en-US" sz="900" dirty="0"/>
          </a:p>
        </p:txBody>
      </p:sp>
      <p:sp>
        <p:nvSpPr>
          <p:cNvPr id="29" name="Shape 22"/>
          <p:cNvSpPr/>
          <p:nvPr/>
        </p:nvSpPr>
        <p:spPr>
          <a:xfrm>
            <a:off x="6238951" y="2519172"/>
            <a:ext cx="819302" cy="209398"/>
          </a:xfrm>
          <a:prstGeom prst="roundRect">
            <a:avLst>
              <a:gd name="adj" fmla="val 79396"/>
            </a:avLst>
          </a:prstGeom>
          <a:solidFill>
            <a:srgbClr val="F3F4F6"/>
          </a:solidFill>
          <a:ln/>
        </p:spPr>
      </p:sp>
      <p:sp>
        <p:nvSpPr>
          <p:cNvPr id="30" name="Text 23"/>
          <p:cNvSpPr txBox="1"/>
          <p:nvPr/>
        </p:nvSpPr>
        <p:spPr>
          <a:xfrm>
            <a:off x="619049" y="2443277"/>
            <a:ext cx="660197"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genspark.ai</a:t>
            </a:r>
            <a:endParaRPr lang="en-US" sz="800" dirty="0"/>
          </a:p>
        </p:txBody>
      </p:sp>
      <p:sp>
        <p:nvSpPr>
          <p:cNvPr id="31" name="Shape 24"/>
          <p:cNvSpPr/>
          <p:nvPr/>
        </p:nvSpPr>
        <p:spPr>
          <a:xfrm>
            <a:off x="11120018" y="1633118"/>
            <a:ext cx="724205" cy="190195"/>
          </a:xfrm>
          <a:prstGeom prst="roundRect">
            <a:avLst>
              <a:gd name="adj" fmla="val 480770"/>
            </a:avLst>
          </a:prstGeom>
          <a:solidFill>
            <a:srgbClr val="DBEAFE"/>
          </a:solidFill>
          <a:ln/>
        </p:spPr>
      </p:sp>
      <p:sp>
        <p:nvSpPr>
          <p:cNvPr id="32" name="Text 25"/>
          <p:cNvSpPr txBox="1"/>
          <p:nvPr/>
        </p:nvSpPr>
        <p:spPr>
          <a:xfrm>
            <a:off x="11196828" y="1652321"/>
            <a:ext cx="657454"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AI表格助手</a:t>
            </a:r>
            <a:endParaRPr lang="en-US" sz="900" dirty="0"/>
          </a:p>
        </p:txBody>
      </p:sp>
      <p:sp>
        <p:nvSpPr>
          <p:cNvPr id="33" name="Text 26"/>
          <p:cNvSpPr txBox="1"/>
          <p:nvPr/>
        </p:nvSpPr>
        <p:spPr>
          <a:xfrm>
            <a:off x="6238951" y="2309774"/>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pic>
        <p:nvPicPr>
          <p:cNvPr id="34" name="Image 5" descr="preencoded.png">    </p:cNvPr>
          <p:cNvPicPr>
            <a:picLocks noChangeAspect="1"/>
          </p:cNvPicPr>
          <p:nvPr/>
        </p:nvPicPr>
        <p:blipFill>
          <a:blip r:embed="rId6"/>
          <a:srcRect l="-783" r="-783" t="0" b="0"/>
          <a:stretch/>
        </p:blipFill>
        <p:spPr>
          <a:xfrm>
            <a:off x="6295644" y="2570378"/>
            <a:ext cx="133502" cy="105156"/>
          </a:xfrm>
          <a:prstGeom prst="rect">
            <a:avLst/>
          </a:prstGeom>
        </p:spPr>
      </p:pic>
      <p:sp>
        <p:nvSpPr>
          <p:cNvPr id="35" name="Text 27"/>
          <p:cNvSpPr txBox="1"/>
          <p:nvPr/>
        </p:nvSpPr>
        <p:spPr>
          <a:xfrm>
            <a:off x="6467551" y="2557577"/>
            <a:ext cx="612648"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sheet0.org</a:t>
            </a:r>
            <a:endParaRPr lang="en-US" sz="800" dirty="0"/>
          </a:p>
        </p:txBody>
      </p:sp>
      <p:sp>
        <p:nvSpPr>
          <p:cNvPr id="36" name="Shape 28"/>
          <p:cNvSpPr/>
          <p:nvPr/>
        </p:nvSpPr>
        <p:spPr>
          <a:xfrm>
            <a:off x="190195" y="2967228"/>
            <a:ext cx="11811305" cy="1837944"/>
          </a:xfrm>
          <a:prstGeom prst="rect">
            <a:avLst/>
          </a:prstGeom>
          <a:solidFill>
            <a:srgbClr val="F9FAFB"/>
          </a:solidFill>
          <a:ln/>
        </p:spPr>
      </p:sp>
      <p:sp>
        <p:nvSpPr>
          <p:cNvPr id="37" name="Shape 29"/>
          <p:cNvSpPr/>
          <p:nvPr/>
        </p:nvSpPr>
        <p:spPr>
          <a:xfrm>
            <a:off x="190195" y="2967228"/>
            <a:ext cx="38405" cy="1837944"/>
          </a:xfrm>
          <a:prstGeom prst="rect">
            <a:avLst/>
          </a:prstGeom>
          <a:solidFill>
            <a:srgbClr val="10B981"/>
          </a:solidFill>
          <a:ln/>
        </p:spPr>
      </p:sp>
      <p:sp>
        <p:nvSpPr>
          <p:cNvPr id="38" name="Shape 30"/>
          <p:cNvSpPr/>
          <p:nvPr/>
        </p:nvSpPr>
        <p:spPr>
          <a:xfrm>
            <a:off x="304495" y="3043123"/>
            <a:ext cx="304495" cy="304495"/>
          </a:xfrm>
          <a:prstGeom prst="ellipse">
            <a:avLst/>
          </a:prstGeom>
          <a:solidFill>
            <a:srgbClr val="D1FAE5"/>
          </a:solidFill>
          <a:ln/>
        </p:spPr>
      </p:sp>
      <p:pic>
        <p:nvPicPr>
          <p:cNvPr id="39" name="Image 6" descr="preencoded.png">    </p:cNvPr>
          <p:cNvPicPr>
            <a:picLocks noChangeAspect="1"/>
          </p:cNvPicPr>
          <p:nvPr/>
        </p:nvPicPr>
        <p:blipFill>
          <a:blip r:embed="rId7"/>
          <a:srcRect l="0" r="0" t="-1100" b="-1100"/>
          <a:stretch/>
        </p:blipFill>
        <p:spPr>
          <a:xfrm>
            <a:off x="400507" y="3129077"/>
            <a:ext cx="114300" cy="133502"/>
          </a:xfrm>
          <a:prstGeom prst="rect">
            <a:avLst/>
          </a:prstGeom>
        </p:spPr>
      </p:pic>
      <p:sp>
        <p:nvSpPr>
          <p:cNvPr id="40" name="Text 31"/>
          <p:cNvSpPr txBox="1"/>
          <p:nvPr/>
        </p:nvSpPr>
        <p:spPr>
          <a:xfrm>
            <a:off x="685800" y="3100730"/>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数字劳动力和服务</a:t>
            </a:r>
            <a:endParaRPr lang="en-US" sz="1200" dirty="0"/>
          </a:p>
        </p:txBody>
      </p:sp>
      <p:sp>
        <p:nvSpPr>
          <p:cNvPr id="41" name="Shape 32"/>
          <p:cNvSpPr/>
          <p:nvPr/>
        </p:nvSpPr>
        <p:spPr>
          <a:xfrm>
            <a:off x="304495" y="3386023"/>
            <a:ext cx="5772607" cy="1343254"/>
          </a:xfrm>
          <a:prstGeom prst="roundRect">
            <a:avLst>
              <a:gd name="adj" fmla="val 3862"/>
            </a:avLst>
          </a:prstGeom>
          <a:solidFill>
            <a:srgbClr val="FFFFFF"/>
          </a:solidFill>
          <a:ln w="12700">
            <a:solidFill>
              <a:srgbClr val="E5E7EB"/>
            </a:solidFill>
            <a:prstDash val="solid"/>
          </a:ln>
        </p:spPr>
      </p:sp>
      <p:pic>
        <p:nvPicPr>
          <p:cNvPr id="42" name="Image 7" descr="https://www.genspark.ai/image_placeholder.png">    </p:cNvPr>
          <p:cNvPicPr>
            <a:picLocks noChangeAspect="1"/>
          </p:cNvPicPr>
          <p:nvPr/>
        </p:nvPicPr>
        <p:blipFill>
          <a:blip r:embed="rId8"/>
          <a:srcRect l="0" r="0" t="0" b="0"/>
          <a:stretch/>
        </p:blipFill>
        <p:spPr>
          <a:xfrm>
            <a:off x="390449" y="3471977"/>
            <a:ext cx="342900" cy="342900"/>
          </a:xfrm>
          <a:prstGeom prst="rect">
            <a:avLst/>
          </a:prstGeom>
        </p:spPr>
      </p:pic>
      <p:sp>
        <p:nvSpPr>
          <p:cNvPr id="43" name="Shape 33"/>
          <p:cNvSpPr/>
          <p:nvPr/>
        </p:nvSpPr>
        <p:spPr>
          <a:xfrm>
            <a:off x="5152644" y="3547872"/>
            <a:ext cx="847649" cy="190195"/>
          </a:xfrm>
          <a:prstGeom prst="roundRect">
            <a:avLst>
              <a:gd name="adj" fmla="val 480770"/>
            </a:avLst>
          </a:prstGeom>
          <a:solidFill>
            <a:srgbClr val="D1FAE5"/>
          </a:solidFill>
          <a:ln/>
        </p:spPr>
      </p:sp>
      <p:sp>
        <p:nvSpPr>
          <p:cNvPr id="44" name="Text 34"/>
          <p:cNvSpPr txBox="1"/>
          <p:nvPr/>
        </p:nvSpPr>
        <p:spPr>
          <a:xfrm>
            <a:off x="5229454" y="3567074"/>
            <a:ext cx="7818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客户体验平台</a:t>
            </a:r>
            <a:endParaRPr lang="en-US" sz="900" dirty="0"/>
          </a:p>
        </p:txBody>
      </p:sp>
      <p:sp>
        <p:nvSpPr>
          <p:cNvPr id="45" name="Text 35"/>
          <p:cNvSpPr txBox="1"/>
          <p:nvPr/>
        </p:nvSpPr>
        <p:spPr>
          <a:xfrm>
            <a:off x="390449" y="3862426"/>
            <a:ext cx="6528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Sierra AI</a:t>
            </a:r>
            <a:endParaRPr lang="en-US" sz="1000" dirty="0"/>
          </a:p>
        </p:txBody>
      </p:sp>
      <p:sp>
        <p:nvSpPr>
          <p:cNvPr id="46" name="Text 36"/>
          <p:cNvSpPr txBox="1"/>
          <p:nvPr/>
        </p:nvSpPr>
        <p:spPr>
          <a:xfrm>
            <a:off x="390449" y="4043477"/>
            <a:ext cx="24862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企业级对话式AI平台，提供个性化客户体验服务</a:t>
            </a:r>
            <a:endParaRPr lang="en-US" sz="900" dirty="0"/>
          </a:p>
        </p:txBody>
      </p:sp>
      <p:sp>
        <p:nvSpPr>
          <p:cNvPr id="47" name="Text 37"/>
          <p:cNvSpPr txBox="1"/>
          <p:nvPr/>
        </p:nvSpPr>
        <p:spPr>
          <a:xfrm>
            <a:off x="390449" y="4224528"/>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48" name="Text 38"/>
          <p:cNvSpPr txBox="1"/>
          <p:nvPr/>
        </p:nvSpPr>
        <p:spPr>
          <a:xfrm>
            <a:off x="1064362" y="4224528"/>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客户服务Agent，替代传统人工客服角色</a:t>
            </a:r>
            <a:endParaRPr lang="en-US" sz="900" dirty="0"/>
          </a:p>
        </p:txBody>
      </p:sp>
      <p:sp>
        <p:nvSpPr>
          <p:cNvPr id="49" name="Shape 39"/>
          <p:cNvSpPr/>
          <p:nvPr/>
        </p:nvSpPr>
        <p:spPr>
          <a:xfrm>
            <a:off x="390449" y="4433926"/>
            <a:ext cx="685800" cy="209398"/>
          </a:xfrm>
          <a:prstGeom prst="roundRect">
            <a:avLst>
              <a:gd name="adj" fmla="val 79396"/>
            </a:avLst>
          </a:prstGeom>
          <a:solidFill>
            <a:srgbClr val="F3F4F6"/>
          </a:solidFill>
          <a:ln/>
        </p:spPr>
      </p:sp>
      <p:pic>
        <p:nvPicPr>
          <p:cNvPr id="50" name="Image 8" descr="preencoded.png">    </p:cNvPr>
          <p:cNvPicPr>
            <a:picLocks noChangeAspect="1"/>
          </p:cNvPicPr>
          <p:nvPr/>
        </p:nvPicPr>
        <p:blipFill>
          <a:blip r:embed="rId9"/>
          <a:srcRect l="-783" r="-783" t="0" b="0"/>
          <a:stretch/>
        </p:blipFill>
        <p:spPr>
          <a:xfrm>
            <a:off x="448056" y="4485132"/>
            <a:ext cx="133502" cy="105156"/>
          </a:xfrm>
          <a:prstGeom prst="rect">
            <a:avLst/>
          </a:prstGeom>
        </p:spPr>
      </p:pic>
      <p:sp>
        <p:nvSpPr>
          <p:cNvPr id="51" name="Shape 40"/>
          <p:cNvSpPr/>
          <p:nvPr/>
        </p:nvSpPr>
        <p:spPr>
          <a:xfrm>
            <a:off x="6152998" y="3386023"/>
            <a:ext cx="5772607" cy="1343254"/>
          </a:xfrm>
          <a:prstGeom prst="roundRect">
            <a:avLst>
              <a:gd name="adj" fmla="val 3862"/>
            </a:avLst>
          </a:prstGeom>
          <a:solidFill>
            <a:srgbClr val="FFFFFF"/>
          </a:solidFill>
          <a:ln w="12700">
            <a:solidFill>
              <a:srgbClr val="E5E7EB"/>
            </a:solidFill>
            <a:prstDash val="solid"/>
          </a:ln>
        </p:spPr>
      </p:sp>
      <p:pic>
        <p:nvPicPr>
          <p:cNvPr id="52" name="Image 9" descr="https://www.genspark.ai/image_placeholder.png">    </p:cNvPr>
          <p:cNvPicPr>
            <a:picLocks noChangeAspect="1"/>
          </p:cNvPicPr>
          <p:nvPr/>
        </p:nvPicPr>
        <p:blipFill>
          <a:blip r:embed="rId10"/>
          <a:srcRect l="0" r="0" t="0" b="0"/>
          <a:stretch/>
        </p:blipFill>
        <p:spPr>
          <a:xfrm>
            <a:off x="6238951" y="3471977"/>
            <a:ext cx="342900" cy="342900"/>
          </a:xfrm>
          <a:prstGeom prst="rect">
            <a:avLst/>
          </a:prstGeom>
        </p:spPr>
      </p:pic>
      <p:sp>
        <p:nvSpPr>
          <p:cNvPr id="53" name="Text 41"/>
          <p:cNvSpPr txBox="1"/>
          <p:nvPr/>
        </p:nvSpPr>
        <p:spPr>
          <a:xfrm>
            <a:off x="6238951" y="4224528"/>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54" name="Shape 42"/>
          <p:cNvSpPr/>
          <p:nvPr/>
        </p:nvSpPr>
        <p:spPr>
          <a:xfrm>
            <a:off x="6238951" y="4433926"/>
            <a:ext cx="905256" cy="209398"/>
          </a:xfrm>
          <a:prstGeom prst="roundRect">
            <a:avLst>
              <a:gd name="adj" fmla="val 79396"/>
            </a:avLst>
          </a:prstGeom>
          <a:solidFill>
            <a:srgbClr val="F3F4F6"/>
          </a:solidFill>
          <a:ln/>
        </p:spPr>
      </p:sp>
      <p:sp>
        <p:nvSpPr>
          <p:cNvPr id="55" name="Text 43"/>
          <p:cNvSpPr txBox="1"/>
          <p:nvPr/>
        </p:nvSpPr>
        <p:spPr>
          <a:xfrm>
            <a:off x="619049" y="4472330"/>
            <a:ext cx="479146"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sierra.ai</a:t>
            </a:r>
            <a:endParaRPr lang="en-US" sz="800" dirty="0"/>
          </a:p>
        </p:txBody>
      </p:sp>
      <p:sp>
        <p:nvSpPr>
          <p:cNvPr id="56" name="Shape 44"/>
          <p:cNvSpPr/>
          <p:nvPr/>
        </p:nvSpPr>
        <p:spPr>
          <a:xfrm>
            <a:off x="11001146" y="3547872"/>
            <a:ext cx="847649" cy="190195"/>
          </a:xfrm>
          <a:prstGeom prst="roundRect">
            <a:avLst>
              <a:gd name="adj" fmla="val 480770"/>
            </a:avLst>
          </a:prstGeom>
          <a:solidFill>
            <a:srgbClr val="D1FAE5"/>
          </a:solidFill>
          <a:ln/>
        </p:spPr>
      </p:sp>
      <p:sp>
        <p:nvSpPr>
          <p:cNvPr id="57" name="Text 45"/>
          <p:cNvSpPr txBox="1"/>
          <p:nvPr/>
        </p:nvSpPr>
        <p:spPr>
          <a:xfrm>
            <a:off x="11077042" y="3567074"/>
            <a:ext cx="7818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机器人劳动力</a:t>
            </a:r>
            <a:endParaRPr lang="en-US" sz="900" dirty="0"/>
          </a:p>
        </p:txBody>
      </p:sp>
      <p:sp>
        <p:nvSpPr>
          <p:cNvPr id="58" name="Text 46"/>
          <p:cNvSpPr txBox="1"/>
          <p:nvPr/>
        </p:nvSpPr>
        <p:spPr>
          <a:xfrm>
            <a:off x="6238951" y="3862426"/>
            <a:ext cx="10149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Tesla Optimus</a:t>
            </a:r>
            <a:endParaRPr lang="en-US" sz="1000" dirty="0"/>
          </a:p>
        </p:txBody>
      </p:sp>
      <p:sp>
        <p:nvSpPr>
          <p:cNvPr id="59" name="Text 47"/>
          <p:cNvSpPr txBox="1"/>
          <p:nvPr/>
        </p:nvSpPr>
        <p:spPr>
          <a:xfrm>
            <a:off x="6238951" y="4043477"/>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通用型人形机器人，执行重复、危险或不受欢迎的任务</a:t>
            </a:r>
            <a:endParaRPr lang="en-US" sz="900" dirty="0"/>
          </a:p>
        </p:txBody>
      </p:sp>
      <p:sp>
        <p:nvSpPr>
          <p:cNvPr id="60" name="Text 48"/>
          <p:cNvSpPr txBox="1"/>
          <p:nvPr/>
        </p:nvSpPr>
        <p:spPr>
          <a:xfrm>
            <a:off x="6912864" y="4224528"/>
            <a:ext cx="25813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实体化智能Agent，将数字劳动力扩展到物理世界</a:t>
            </a:r>
            <a:endParaRPr lang="en-US" sz="900" dirty="0"/>
          </a:p>
        </p:txBody>
      </p:sp>
      <p:pic>
        <p:nvPicPr>
          <p:cNvPr id="61" name="Image 10" descr="preencoded.png">    </p:cNvPr>
          <p:cNvPicPr>
            <a:picLocks noChangeAspect="1"/>
          </p:cNvPicPr>
          <p:nvPr/>
        </p:nvPicPr>
        <p:blipFill>
          <a:blip r:embed="rId11"/>
          <a:srcRect l="-783" r="-783" t="0" b="0"/>
          <a:stretch/>
        </p:blipFill>
        <p:spPr>
          <a:xfrm>
            <a:off x="6295644" y="4485132"/>
            <a:ext cx="133502" cy="105156"/>
          </a:xfrm>
          <a:prstGeom prst="rect">
            <a:avLst/>
          </a:prstGeom>
        </p:spPr>
      </p:pic>
      <p:sp>
        <p:nvSpPr>
          <p:cNvPr id="62" name="Text 49"/>
          <p:cNvSpPr txBox="1"/>
          <p:nvPr/>
        </p:nvSpPr>
        <p:spPr>
          <a:xfrm>
            <a:off x="6467551" y="4472330"/>
            <a:ext cx="698602"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tesla.com/AI</a:t>
            </a:r>
            <a:endParaRPr lang="en-US" sz="800" dirty="0"/>
          </a:p>
        </p:txBody>
      </p:sp>
      <p:sp>
        <p:nvSpPr>
          <p:cNvPr id="63" name="Shape 50"/>
          <p:cNvSpPr/>
          <p:nvPr/>
        </p:nvSpPr>
        <p:spPr>
          <a:xfrm>
            <a:off x="190195" y="4881982"/>
            <a:ext cx="11811305" cy="1837944"/>
          </a:xfrm>
          <a:prstGeom prst="rect">
            <a:avLst/>
          </a:prstGeom>
          <a:solidFill>
            <a:srgbClr val="F9FAFB"/>
          </a:solidFill>
          <a:ln/>
        </p:spPr>
      </p:sp>
      <p:sp>
        <p:nvSpPr>
          <p:cNvPr id="64" name="Shape 51"/>
          <p:cNvSpPr/>
          <p:nvPr/>
        </p:nvSpPr>
        <p:spPr>
          <a:xfrm>
            <a:off x="190195" y="4881982"/>
            <a:ext cx="38405" cy="1837944"/>
          </a:xfrm>
          <a:prstGeom prst="rect">
            <a:avLst/>
          </a:prstGeom>
          <a:solidFill>
            <a:srgbClr val="F59E0B"/>
          </a:solidFill>
          <a:ln/>
        </p:spPr>
      </p:sp>
      <p:sp>
        <p:nvSpPr>
          <p:cNvPr id="65" name="Shape 52"/>
          <p:cNvSpPr/>
          <p:nvPr/>
        </p:nvSpPr>
        <p:spPr>
          <a:xfrm>
            <a:off x="304495" y="4957877"/>
            <a:ext cx="304495" cy="304495"/>
          </a:xfrm>
          <a:prstGeom prst="ellipse">
            <a:avLst/>
          </a:prstGeom>
          <a:solidFill>
            <a:srgbClr val="FEF3C7"/>
          </a:solidFill>
          <a:ln/>
        </p:spPr>
      </p:sp>
      <p:pic>
        <p:nvPicPr>
          <p:cNvPr id="66" name="Image 11" descr="preencoded.png">    </p:cNvPr>
          <p:cNvPicPr>
            <a:picLocks noChangeAspect="1"/>
          </p:cNvPicPr>
          <p:nvPr/>
        </p:nvPicPr>
        <p:blipFill>
          <a:blip r:embed="rId12"/>
          <a:srcRect l="-2512" r="-2512" t="0" b="0"/>
          <a:stretch/>
        </p:blipFill>
        <p:spPr>
          <a:xfrm>
            <a:off x="405079" y="5043830"/>
            <a:ext cx="105156" cy="133502"/>
          </a:xfrm>
          <a:prstGeom prst="rect">
            <a:avLst/>
          </a:prstGeom>
        </p:spPr>
      </p:pic>
      <p:sp>
        <p:nvSpPr>
          <p:cNvPr id="67" name="Text 53"/>
          <p:cNvSpPr txBox="1"/>
          <p:nvPr/>
        </p:nvSpPr>
        <p:spPr>
          <a:xfrm>
            <a:off x="685800" y="5014570"/>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智能体企业</a:t>
            </a:r>
            <a:endParaRPr lang="en-US" sz="1200" dirty="0"/>
          </a:p>
        </p:txBody>
      </p:sp>
      <p:sp>
        <p:nvSpPr>
          <p:cNvPr id="68" name="Shape 54"/>
          <p:cNvSpPr/>
          <p:nvPr/>
        </p:nvSpPr>
        <p:spPr>
          <a:xfrm>
            <a:off x="304495" y="5300777"/>
            <a:ext cx="5772607" cy="1343254"/>
          </a:xfrm>
          <a:prstGeom prst="roundRect">
            <a:avLst>
              <a:gd name="adj" fmla="val 3862"/>
            </a:avLst>
          </a:prstGeom>
          <a:solidFill>
            <a:srgbClr val="FFFFFF"/>
          </a:solidFill>
          <a:ln w="12700">
            <a:solidFill>
              <a:srgbClr val="E5E7EB"/>
            </a:solidFill>
            <a:prstDash val="solid"/>
          </a:ln>
        </p:spPr>
      </p:sp>
      <p:pic>
        <p:nvPicPr>
          <p:cNvPr id="69" name="Image 12" descr="https://www.genspark.ai/image_placeholder.png">    </p:cNvPr>
          <p:cNvPicPr>
            <a:picLocks noChangeAspect="1"/>
          </p:cNvPicPr>
          <p:nvPr/>
        </p:nvPicPr>
        <p:blipFill>
          <a:blip r:embed="rId13"/>
          <a:srcRect l="0" r="0" t="0" b="0"/>
          <a:stretch/>
        </p:blipFill>
        <p:spPr>
          <a:xfrm>
            <a:off x="390449" y="5386730"/>
            <a:ext cx="342900" cy="342900"/>
          </a:xfrm>
          <a:prstGeom prst="rect">
            <a:avLst/>
          </a:prstGeom>
        </p:spPr>
      </p:pic>
      <p:sp>
        <p:nvSpPr>
          <p:cNvPr id="70" name="Shape 55"/>
          <p:cNvSpPr/>
          <p:nvPr/>
        </p:nvSpPr>
        <p:spPr>
          <a:xfrm>
            <a:off x="5271516" y="5462626"/>
            <a:ext cx="724205" cy="190195"/>
          </a:xfrm>
          <a:prstGeom prst="roundRect">
            <a:avLst>
              <a:gd name="adj" fmla="val 480770"/>
            </a:avLst>
          </a:prstGeom>
          <a:solidFill>
            <a:srgbClr val="FEF3C7"/>
          </a:solidFill>
          <a:ln/>
        </p:spPr>
      </p:sp>
      <p:sp>
        <p:nvSpPr>
          <p:cNvPr id="71" name="Text 56"/>
          <p:cNvSpPr txBox="1"/>
          <p:nvPr/>
        </p:nvSpPr>
        <p:spPr>
          <a:xfrm>
            <a:off x="5348326" y="5481828"/>
            <a:ext cx="657454" cy="143561"/>
          </a:xfrm>
          <a:prstGeom prst="rect">
            <a:avLst/>
          </a:prstGeom>
          <a:noFill/>
          <a:ln/>
        </p:spPr>
        <p:txBody>
          <a:bodyPr wrap="square" lIns="0" tIns="0" rIns="0" bIns="0" rtlCol="0" anchor="ctr"/>
          <a:lstStyle/>
          <a:p>
            <a:pPr algn="l" indent="0" marL="0">
              <a:buNone/>
            </a:pPr>
            <a:r>
              <a:rPr lang="en-US" sz="900" dirty="0">
                <a:solidFill>
                  <a:srgbClr val="92400E"/>
                </a:solidFill>
                <a:latin typeface="Inter" pitchFamily="34" charset="0"/>
                <a:ea typeface="Inter" pitchFamily="34" charset="-122"/>
                <a:cs typeface="Inter" pitchFamily="34" charset="-120"/>
              </a:rPr>
              <a:t>AI招聘平台</a:t>
            </a:r>
            <a:endParaRPr lang="en-US" sz="900" dirty="0"/>
          </a:p>
        </p:txBody>
      </p:sp>
      <p:sp>
        <p:nvSpPr>
          <p:cNvPr id="72" name="Shape 57"/>
          <p:cNvSpPr/>
          <p:nvPr/>
        </p:nvSpPr>
        <p:spPr>
          <a:xfrm>
            <a:off x="6152998" y="5300777"/>
            <a:ext cx="5772607" cy="1343254"/>
          </a:xfrm>
          <a:prstGeom prst="roundRect">
            <a:avLst>
              <a:gd name="adj" fmla="val 3862"/>
            </a:avLst>
          </a:prstGeom>
          <a:solidFill>
            <a:srgbClr val="FFFFFF"/>
          </a:solidFill>
          <a:ln w="12700">
            <a:solidFill>
              <a:srgbClr val="E5E7EB"/>
            </a:solidFill>
            <a:prstDash val="solid"/>
          </a:ln>
        </p:spPr>
      </p:sp>
      <p:pic>
        <p:nvPicPr>
          <p:cNvPr id="73" name="Image 13" descr="https://www.genspark.ai/image_placeholder.png">    </p:cNvPr>
          <p:cNvPicPr>
            <a:picLocks noChangeAspect="1"/>
          </p:cNvPicPr>
          <p:nvPr/>
        </p:nvPicPr>
        <p:blipFill>
          <a:blip r:embed="rId14"/>
          <a:srcRect l="0" r="0" t="0" b="0"/>
          <a:stretch/>
        </p:blipFill>
        <p:spPr>
          <a:xfrm>
            <a:off x="6238951" y="5386730"/>
            <a:ext cx="342900" cy="342900"/>
          </a:xfrm>
          <a:prstGeom prst="rect">
            <a:avLst/>
          </a:prstGeom>
        </p:spPr>
      </p:pic>
      <p:sp>
        <p:nvSpPr>
          <p:cNvPr id="74" name="Text 58"/>
          <p:cNvSpPr txBox="1"/>
          <p:nvPr/>
        </p:nvSpPr>
        <p:spPr>
          <a:xfrm>
            <a:off x="390449" y="5777179"/>
            <a:ext cx="566928"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Mercor</a:t>
            </a:r>
            <a:endParaRPr lang="en-US" sz="1000" dirty="0"/>
          </a:p>
        </p:txBody>
      </p:sp>
      <p:sp>
        <p:nvSpPr>
          <p:cNvPr id="75" name="Text 59"/>
          <p:cNvSpPr txBox="1"/>
          <p:nvPr/>
        </p:nvSpPr>
        <p:spPr>
          <a:xfrm>
            <a:off x="6238951" y="5777179"/>
            <a:ext cx="10341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Utopai Studios</a:t>
            </a:r>
            <a:endParaRPr lang="en-US" sz="1000" dirty="0"/>
          </a:p>
        </p:txBody>
      </p:sp>
      <p:sp>
        <p:nvSpPr>
          <p:cNvPr id="76" name="Text 60"/>
          <p:cNvSpPr txBox="1"/>
          <p:nvPr/>
        </p:nvSpPr>
        <p:spPr>
          <a:xfrm>
            <a:off x="390449" y="5958230"/>
            <a:ext cx="2829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以智能软件为核心，通过AI匹配人才与机会的招聘平台</a:t>
            </a:r>
            <a:endParaRPr lang="en-US" sz="900" dirty="0"/>
          </a:p>
        </p:txBody>
      </p:sp>
      <p:sp>
        <p:nvSpPr>
          <p:cNvPr id="77" name="Text 61"/>
          <p:cNvSpPr txBox="1"/>
          <p:nvPr/>
        </p:nvSpPr>
        <p:spPr>
          <a:xfrm>
            <a:off x="390449" y="6139282"/>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78" name="Text 62"/>
          <p:cNvSpPr txBox="1"/>
          <p:nvPr/>
        </p:nvSpPr>
        <p:spPr>
          <a:xfrm>
            <a:off x="6238951" y="6139282"/>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79" name="Text 63"/>
          <p:cNvSpPr txBox="1"/>
          <p:nvPr/>
        </p:nvSpPr>
        <p:spPr>
          <a:xfrm>
            <a:off x="1064362" y="6139282"/>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招聘决策Agent，大幅提升人才匹配效率</a:t>
            </a:r>
            <a:endParaRPr lang="en-US" sz="900" dirty="0"/>
          </a:p>
        </p:txBody>
      </p:sp>
      <p:sp>
        <p:nvSpPr>
          <p:cNvPr id="80" name="Text 64"/>
          <p:cNvSpPr txBox="1"/>
          <p:nvPr/>
        </p:nvSpPr>
        <p:spPr>
          <a:xfrm>
            <a:off x="6912864" y="6139282"/>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创意内容生成Agent，大幅提升制片效率</a:t>
            </a:r>
            <a:endParaRPr lang="en-US" sz="900" dirty="0"/>
          </a:p>
        </p:txBody>
      </p:sp>
      <p:sp>
        <p:nvSpPr>
          <p:cNvPr id="81" name="Shape 65"/>
          <p:cNvSpPr/>
          <p:nvPr/>
        </p:nvSpPr>
        <p:spPr>
          <a:xfrm>
            <a:off x="390449" y="6348679"/>
            <a:ext cx="886054" cy="209398"/>
          </a:xfrm>
          <a:prstGeom prst="roundRect">
            <a:avLst>
              <a:gd name="adj" fmla="val 79396"/>
            </a:avLst>
          </a:prstGeom>
          <a:solidFill>
            <a:srgbClr val="F3F4F6"/>
          </a:solidFill>
          <a:ln/>
        </p:spPr>
      </p:sp>
      <p:pic>
        <p:nvPicPr>
          <p:cNvPr id="82" name="Image 14" descr="preencoded.png">    </p:cNvPr>
          <p:cNvPicPr>
            <a:picLocks noChangeAspect="1"/>
          </p:cNvPicPr>
          <p:nvPr/>
        </p:nvPicPr>
        <p:blipFill>
          <a:blip r:embed="rId15"/>
          <a:srcRect l="-783" r="-783" t="0" b="0"/>
          <a:stretch/>
        </p:blipFill>
        <p:spPr>
          <a:xfrm>
            <a:off x="448056" y="6399886"/>
            <a:ext cx="133502" cy="105156"/>
          </a:xfrm>
          <a:prstGeom prst="rect">
            <a:avLst/>
          </a:prstGeom>
        </p:spPr>
      </p:pic>
      <p:sp>
        <p:nvSpPr>
          <p:cNvPr id="83" name="Shape 66"/>
          <p:cNvSpPr/>
          <p:nvPr/>
        </p:nvSpPr>
        <p:spPr>
          <a:xfrm>
            <a:off x="6238951" y="6348679"/>
            <a:ext cx="1200607" cy="209398"/>
          </a:xfrm>
          <a:prstGeom prst="roundRect">
            <a:avLst>
              <a:gd name="adj" fmla="val 79396"/>
            </a:avLst>
          </a:prstGeom>
          <a:solidFill>
            <a:srgbClr val="F3F4F6"/>
          </a:solidFill>
          <a:ln/>
        </p:spPr>
      </p:sp>
      <p:sp>
        <p:nvSpPr>
          <p:cNvPr id="84" name="Text 67"/>
          <p:cNvSpPr txBox="1"/>
          <p:nvPr/>
        </p:nvSpPr>
        <p:spPr>
          <a:xfrm>
            <a:off x="619049" y="6386170"/>
            <a:ext cx="679399"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mercor.com</a:t>
            </a:r>
            <a:endParaRPr lang="en-US" sz="800" dirty="0"/>
          </a:p>
        </p:txBody>
      </p:sp>
      <p:sp>
        <p:nvSpPr>
          <p:cNvPr id="85" name="Shape 68"/>
          <p:cNvSpPr/>
          <p:nvPr/>
        </p:nvSpPr>
        <p:spPr>
          <a:xfrm>
            <a:off x="11120018" y="5462626"/>
            <a:ext cx="724205" cy="190195"/>
          </a:xfrm>
          <a:prstGeom prst="roundRect">
            <a:avLst>
              <a:gd name="adj" fmla="val 480770"/>
            </a:avLst>
          </a:prstGeom>
          <a:solidFill>
            <a:srgbClr val="FEF3C7"/>
          </a:solidFill>
          <a:ln/>
        </p:spPr>
      </p:sp>
      <p:sp>
        <p:nvSpPr>
          <p:cNvPr id="86" name="Text 69"/>
          <p:cNvSpPr txBox="1"/>
          <p:nvPr/>
        </p:nvSpPr>
        <p:spPr>
          <a:xfrm>
            <a:off x="11196828" y="5481828"/>
            <a:ext cx="657454" cy="143561"/>
          </a:xfrm>
          <a:prstGeom prst="rect">
            <a:avLst/>
          </a:prstGeom>
          <a:noFill/>
          <a:ln/>
        </p:spPr>
        <p:txBody>
          <a:bodyPr wrap="square" lIns="0" tIns="0" rIns="0" bIns="0" rtlCol="0" anchor="ctr"/>
          <a:lstStyle/>
          <a:p>
            <a:pPr algn="l" indent="0" marL="0">
              <a:buNone/>
            </a:pPr>
            <a:r>
              <a:rPr lang="en-US" sz="900" dirty="0">
                <a:solidFill>
                  <a:srgbClr val="92400E"/>
                </a:solidFill>
                <a:latin typeface="Inter" pitchFamily="34" charset="0"/>
                <a:ea typeface="Inter" pitchFamily="34" charset="-122"/>
                <a:cs typeface="Inter" pitchFamily="34" charset="-120"/>
              </a:rPr>
              <a:t>AI影视制作</a:t>
            </a:r>
            <a:endParaRPr lang="en-US" sz="900" dirty="0"/>
          </a:p>
        </p:txBody>
      </p:sp>
      <p:sp>
        <p:nvSpPr>
          <p:cNvPr id="87" name="Text 70"/>
          <p:cNvSpPr txBox="1"/>
          <p:nvPr/>
        </p:nvSpPr>
        <p:spPr>
          <a:xfrm>
            <a:off x="6238951" y="5958230"/>
            <a:ext cx="26005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AI原生影视公司，以数字劳动力革新内容创作流程</a:t>
            </a:r>
            <a:endParaRPr lang="en-US" sz="900" dirty="0"/>
          </a:p>
        </p:txBody>
      </p:sp>
      <p:pic>
        <p:nvPicPr>
          <p:cNvPr id="88" name="Image 15" descr="preencoded.png">    </p:cNvPr>
          <p:cNvPicPr>
            <a:picLocks noChangeAspect="1"/>
          </p:cNvPicPr>
          <p:nvPr/>
        </p:nvPicPr>
        <p:blipFill>
          <a:blip r:embed="rId16"/>
          <a:srcRect l="-783" r="-783" t="0" b="0"/>
          <a:stretch/>
        </p:blipFill>
        <p:spPr>
          <a:xfrm>
            <a:off x="6295644" y="6399886"/>
            <a:ext cx="133502" cy="105156"/>
          </a:xfrm>
          <a:prstGeom prst="rect">
            <a:avLst/>
          </a:prstGeom>
        </p:spPr>
      </p:pic>
      <p:sp>
        <p:nvSpPr>
          <p:cNvPr id="89" name="Text 71"/>
          <p:cNvSpPr txBox="1"/>
          <p:nvPr/>
        </p:nvSpPr>
        <p:spPr>
          <a:xfrm>
            <a:off x="6467551" y="6386170"/>
            <a:ext cx="993038"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utopaistudios.com</a:t>
            </a:r>
            <a:endParaRPr lang="en-US" sz="800" dirty="0"/>
          </a:p>
        </p:txBody>
      </p:sp>
      <p:sp>
        <p:nvSpPr>
          <p:cNvPr id="90" name="Shape 72"/>
          <p:cNvSpPr/>
          <p:nvPr/>
        </p:nvSpPr>
        <p:spPr>
          <a:xfrm>
            <a:off x="190195" y="6795821"/>
            <a:ext cx="11811305" cy="219456"/>
          </a:xfrm>
          <a:prstGeom prst="roundRect">
            <a:avLst>
              <a:gd name="adj" fmla="val 144928"/>
            </a:avLst>
          </a:prstGeom>
          <a:solidFill>
            <a:srgbClr val="F3F4F6"/>
          </a:solidFill>
          <a:ln/>
        </p:spPr>
      </p:sp>
      <p:sp>
        <p:nvSpPr>
          <p:cNvPr id="91" name="Text 73"/>
          <p:cNvSpPr txBox="1"/>
          <p:nvPr/>
        </p:nvSpPr>
        <p:spPr>
          <a:xfrm>
            <a:off x="304495" y="6834226"/>
            <a:ext cx="84207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三大定位类别展示了Agentic AI从单点智能工具到全面数字劳动力再到以智能体为核心的企业形态的完整进化路径。每个类别代表着不同的商业模式与价值创造方式。</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44</Slides>
  <Notes>44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2025-10-02T09:19:32Z</dcterms:created>
  <dcterms:modified xsi:type="dcterms:W3CDTF">2025-10-02T09:19:32Z</dcterms:modified>
</cp:coreProperties>
</file>