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6627811f3e82b6903de784602650ed2b" ContentType="image/6627811f3e82b6903de784602650ed2b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6627811f3e82b6903de784602650ed2b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Shape 3"/>
          <p:cNvSpPr/>
          <p:nvPr/>
        </p:nvSpPr>
        <p:spPr>
          <a:xfrm>
            <a:off x="-1429207" y="-952805"/>
            <a:ext cx="3810305" cy="3810305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0287000" y="4476902"/>
            <a:ext cx="2857500" cy="2857500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2937053" y="2346350"/>
            <a:ext cx="675375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智能体企业实战AI训练营</a:t>
            </a:r>
            <a:endParaRPr lang="en-US" sz="4500" dirty="0"/>
          </a:p>
        </p:txBody>
      </p:sp>
      <p:sp>
        <p:nvSpPr>
          <p:cNvPr id="8" name="Shape 6"/>
          <p:cNvSpPr/>
          <p:nvPr/>
        </p:nvSpPr>
        <p:spPr>
          <a:xfrm>
            <a:off x="5619902" y="3317443"/>
            <a:ext cx="952805" cy="57607"/>
          </a:xfrm>
          <a:prstGeom prst="roundRect">
            <a:avLst>
              <a:gd name="adj" fmla="val 793654"/>
            </a:avLst>
          </a:prstGeom>
          <a:solidFill>
            <a:srgbClr val="4C6FFF"/>
          </a:solidFill>
          <a:ln/>
        </p:spPr>
      </p:sp>
      <p:sp>
        <p:nvSpPr>
          <p:cNvPr id="9" name="Text 7"/>
          <p:cNvSpPr txBox="1"/>
          <p:nvPr/>
        </p:nvSpPr>
        <p:spPr>
          <a:xfrm>
            <a:off x="2878531" y="3679546"/>
            <a:ext cx="6624828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从AI趋势到实战落地的完整知识体系，方法论，和构建路径</a:t>
            </a:r>
            <a:endParaRPr lang="en-US" sz="1900" dirty="0"/>
          </a:p>
        </p:txBody>
      </p:sp>
      <p:sp>
        <p:nvSpPr>
          <p:cNvPr id="10" name="Text 8"/>
          <p:cNvSpPr txBox="1"/>
          <p:nvPr/>
        </p:nvSpPr>
        <p:spPr>
          <a:xfrm>
            <a:off x="7638898" y="4226357"/>
            <a:ext cx="18342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石建平Jimmy Shi</a:t>
            </a:r>
            <a:endParaRPr lang="en-US" sz="16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>
            <a:alphaModFix amt="20000"/>
          </a:blip>
          <a:srcRect l="-23" r="-23" t="0" b="0"/>
          <a:stretch/>
        </p:blipFill>
        <p:spPr>
          <a:xfrm>
            <a:off x="9753905" y="914400"/>
            <a:ext cx="1524305" cy="1218895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0" r="0" t="0" b="0"/>
          <a:stretch/>
        </p:blipFill>
        <p:spPr>
          <a:xfrm>
            <a:off x="914400" y="4724705"/>
            <a:ext cx="1218895" cy="121889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5152644" y="6152998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北京艾捷特科技有限公司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Shape 3"/>
          <p:cNvSpPr/>
          <p:nvPr/>
        </p:nvSpPr>
        <p:spPr>
          <a:xfrm>
            <a:off x="-1429207" y="-952805"/>
            <a:ext cx="3810305" cy="3810305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0287000" y="4476902"/>
            <a:ext cx="2857500" cy="2857500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381305" y="457200"/>
            <a:ext cx="1929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课程核心价值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381305" y="1104595"/>
            <a:ext cx="3657600" cy="2952598"/>
          </a:xfrm>
          <a:prstGeom prst="roundRect">
            <a:avLst>
              <a:gd name="adj" fmla="val 1199"/>
            </a:avLst>
          </a:prstGeom>
          <a:solidFill>
            <a:srgbClr val="F8FAFC"/>
          </a:solidFill>
          <a:ln/>
        </p:spPr>
      </p:sp>
      <p:sp>
        <p:nvSpPr>
          <p:cNvPr id="9" name="Shape 7"/>
          <p:cNvSpPr/>
          <p:nvPr/>
        </p:nvSpPr>
        <p:spPr>
          <a:xfrm>
            <a:off x="381305" y="1104595"/>
            <a:ext cx="38405" cy="2952598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-1648" r="-1648" t="0" b="0"/>
          <a:stretch/>
        </p:blipFill>
        <p:spPr>
          <a:xfrm>
            <a:off x="647395" y="1380744"/>
            <a:ext cx="171907" cy="19019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4267505" y="1104595"/>
            <a:ext cx="3657600" cy="2952598"/>
          </a:xfrm>
          <a:prstGeom prst="roundRect">
            <a:avLst>
              <a:gd name="adj" fmla="val 1199"/>
            </a:avLst>
          </a:prstGeom>
          <a:solidFill>
            <a:srgbClr val="F8FAFC"/>
          </a:solidFill>
          <a:ln/>
        </p:spPr>
      </p:sp>
      <p:sp>
        <p:nvSpPr>
          <p:cNvPr id="12" name="Shape 9"/>
          <p:cNvSpPr/>
          <p:nvPr/>
        </p:nvSpPr>
        <p:spPr>
          <a:xfrm>
            <a:off x="4267505" y="1104595"/>
            <a:ext cx="38405" cy="2952598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8153705" y="1104595"/>
            <a:ext cx="3657600" cy="2952598"/>
          </a:xfrm>
          <a:prstGeom prst="roundRect">
            <a:avLst>
              <a:gd name="adj" fmla="val 1199"/>
            </a:avLst>
          </a:prstGeom>
          <a:solidFill>
            <a:srgbClr val="F8FAFC"/>
          </a:solidFill>
          <a:ln/>
        </p:spPr>
      </p:sp>
      <p:sp>
        <p:nvSpPr>
          <p:cNvPr id="14" name="Shape 11"/>
          <p:cNvSpPr/>
          <p:nvPr/>
        </p:nvSpPr>
        <p:spPr>
          <a:xfrm>
            <a:off x="8153705" y="1104595"/>
            <a:ext cx="38405" cy="2952598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819302" y="1333195"/>
            <a:ext cx="5239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目的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8610905" y="1333195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你的收获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647395" y="17721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743407" y="1848002"/>
            <a:ext cx="114300" cy="152705"/>
          </a:xfrm>
          <a:prstGeom prst="rect">
            <a:avLst/>
          </a:prstGeom>
        </p:spPr>
      </p:pic>
      <p:sp>
        <p:nvSpPr>
          <p:cNvPr id="19" name="Shape 15"/>
          <p:cNvSpPr/>
          <p:nvPr/>
        </p:nvSpPr>
        <p:spPr>
          <a:xfrm>
            <a:off x="647395" y="22293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6"/>
          <p:cNvSpPr/>
          <p:nvPr/>
        </p:nvSpPr>
        <p:spPr>
          <a:xfrm>
            <a:off x="8419795" y="17721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Text 17"/>
          <p:cNvSpPr txBox="1"/>
          <p:nvPr/>
        </p:nvSpPr>
        <p:spPr>
          <a:xfrm>
            <a:off x="1067105" y="180045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提升你起航的高度</a:t>
            </a:r>
            <a:endParaRPr lang="en-US" sz="1300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24205" y="2305202"/>
            <a:ext cx="152705" cy="152705"/>
          </a:xfrm>
          <a:prstGeom prst="rect">
            <a:avLst/>
          </a:prstGeom>
        </p:spPr>
      </p:pic>
      <p:sp>
        <p:nvSpPr>
          <p:cNvPr id="23" name="Shape 18"/>
          <p:cNvSpPr/>
          <p:nvPr/>
        </p:nvSpPr>
        <p:spPr>
          <a:xfrm>
            <a:off x="8419795" y="29151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4" name="Text 19"/>
          <p:cNvSpPr txBox="1"/>
          <p:nvPr/>
        </p:nvSpPr>
        <p:spPr>
          <a:xfrm>
            <a:off x="1067105" y="2257654"/>
            <a:ext cx="21479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学习认知/方法论/自洽路径</a:t>
            </a:r>
            <a:endParaRPr lang="en-US" sz="13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533595" y="1380744"/>
            <a:ext cx="190195" cy="190195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4724705" y="1333195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课程初衷</a:t>
            </a:r>
            <a:endParaRPr lang="en-US" sz="1500" dirty="0"/>
          </a:p>
        </p:txBody>
      </p:sp>
      <p:sp>
        <p:nvSpPr>
          <p:cNvPr id="27" name="Shape 21"/>
          <p:cNvSpPr/>
          <p:nvPr/>
        </p:nvSpPr>
        <p:spPr>
          <a:xfrm>
            <a:off x="4533595" y="17721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4619549" y="1848002"/>
            <a:ext cx="133502" cy="152705"/>
          </a:xfrm>
          <a:prstGeom prst="rect">
            <a:avLst/>
          </a:prstGeom>
        </p:spPr>
      </p:pic>
      <p:sp>
        <p:nvSpPr>
          <p:cNvPr id="29" name="Shape 22"/>
          <p:cNvSpPr/>
          <p:nvPr/>
        </p:nvSpPr>
        <p:spPr>
          <a:xfrm>
            <a:off x="4533595" y="24579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0" name="Shape 23"/>
          <p:cNvSpPr/>
          <p:nvPr/>
        </p:nvSpPr>
        <p:spPr>
          <a:xfrm>
            <a:off x="8419795" y="24579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1" name="Text 24"/>
          <p:cNvSpPr txBox="1"/>
          <p:nvPr/>
        </p:nvSpPr>
        <p:spPr>
          <a:xfrm>
            <a:off x="4953305" y="1800454"/>
            <a:ext cx="2872130" cy="4672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分享导师实战的分享智能体企业构建起点</a:t>
            </a:r>
            <a:endParaRPr lang="en-US" sz="1300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80" b="-180"/>
          <a:stretch/>
        </p:blipFill>
        <p:spPr>
          <a:xfrm>
            <a:off x="4591202" y="2533802"/>
            <a:ext cx="190195" cy="152705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4953305" y="2486254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构建企业家生态共同成长</a:t>
            </a:r>
            <a:endParaRPr lang="en-US" sz="1300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419795" y="1380744"/>
            <a:ext cx="190195" cy="190195"/>
          </a:xfrm>
          <a:prstGeom prst="rect">
            <a:avLst/>
          </a:prstGeom>
        </p:spPr>
      </p:pic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496605" y="1848002"/>
            <a:ext cx="152705" cy="152705"/>
          </a:xfrm>
          <a:prstGeom prst="rect">
            <a:avLst/>
          </a:prstGeom>
        </p:spPr>
      </p:pic>
      <p:sp>
        <p:nvSpPr>
          <p:cNvPr id="36" name="Text 26"/>
          <p:cNvSpPr txBox="1"/>
          <p:nvPr/>
        </p:nvSpPr>
        <p:spPr>
          <a:xfrm>
            <a:off x="8839505" y="1800454"/>
            <a:ext cx="2872130" cy="4672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AI现在和趋势的认知与构建智能体企业的方法论</a:t>
            </a:r>
            <a:endParaRPr lang="en-US" sz="1300" dirty="0"/>
          </a:p>
        </p:txBody>
      </p:sp>
      <p:pic>
        <p:nvPicPr>
          <p:cNvPr id="3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8477402" y="2533802"/>
            <a:ext cx="190195" cy="152705"/>
          </a:xfrm>
          <a:prstGeom prst="rect">
            <a:avLst/>
          </a:prstGeom>
        </p:spPr>
      </p:pic>
      <p:sp>
        <p:nvSpPr>
          <p:cNvPr id="38" name="Text 27"/>
          <p:cNvSpPr txBox="1"/>
          <p:nvPr/>
        </p:nvSpPr>
        <p:spPr>
          <a:xfrm>
            <a:off x="8839505" y="2486254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全球顶尖AI产品一手体验</a:t>
            </a:r>
            <a:endParaRPr lang="en-US" sz="1300" dirty="0"/>
          </a:p>
        </p:txBody>
      </p:sp>
      <p:pic>
        <p:nvPicPr>
          <p:cNvPr id="39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496605" y="2991002"/>
            <a:ext cx="152705" cy="152705"/>
          </a:xfrm>
          <a:prstGeom prst="rect">
            <a:avLst/>
          </a:prstGeom>
        </p:spPr>
      </p:pic>
      <p:sp>
        <p:nvSpPr>
          <p:cNvPr id="40" name="Shape 28"/>
          <p:cNvSpPr/>
          <p:nvPr/>
        </p:nvSpPr>
        <p:spPr>
          <a:xfrm>
            <a:off x="8419795" y="3372307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29"/>
          <p:cNvSpPr txBox="1"/>
          <p:nvPr/>
        </p:nvSpPr>
        <p:spPr>
          <a:xfrm>
            <a:off x="8839505" y="2943454"/>
            <a:ext cx="18434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基于方法论的沙盘演练</a:t>
            </a:r>
            <a:endParaRPr lang="en-US" sz="1300" dirty="0"/>
          </a:p>
        </p:txBody>
      </p:sp>
      <p:pic>
        <p:nvPicPr>
          <p:cNvPr id="4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496605" y="3448202"/>
            <a:ext cx="152705" cy="152705"/>
          </a:xfrm>
          <a:prstGeom prst="rect">
            <a:avLst/>
          </a:prstGeom>
        </p:spPr>
      </p:pic>
      <p:sp>
        <p:nvSpPr>
          <p:cNvPr id="43" name="Text 30"/>
          <p:cNvSpPr txBox="1"/>
          <p:nvPr/>
        </p:nvSpPr>
        <p:spPr>
          <a:xfrm>
            <a:off x="8839505" y="3400654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获取更高的起点优势</a:t>
            </a:r>
            <a:endParaRPr lang="en-US" sz="1300" dirty="0"/>
          </a:p>
        </p:txBody>
      </p:sp>
      <p:sp>
        <p:nvSpPr>
          <p:cNvPr id="44" name="Shape 31"/>
          <p:cNvSpPr/>
          <p:nvPr/>
        </p:nvSpPr>
        <p:spPr>
          <a:xfrm>
            <a:off x="381305" y="4438498"/>
            <a:ext cx="11430000" cy="1600200"/>
          </a:xfrm>
          <a:prstGeom prst="roundRect">
            <a:avLst>
              <a:gd name="adj" fmla="val 2721"/>
            </a:avLst>
          </a:prstGeom>
          <a:solidFill>
            <a:srgbClr val="EFF6FF">
              <a:alpha val="70000"/>
            </a:srgbClr>
          </a:solidFill>
          <a:ln/>
        </p:spPr>
      </p:sp>
      <p:sp>
        <p:nvSpPr>
          <p:cNvPr id="45" name="Shape 32"/>
          <p:cNvSpPr/>
          <p:nvPr/>
        </p:nvSpPr>
        <p:spPr>
          <a:xfrm>
            <a:off x="381305" y="4438498"/>
            <a:ext cx="38405" cy="16002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46" name="Shape 33"/>
          <p:cNvSpPr/>
          <p:nvPr/>
        </p:nvSpPr>
        <p:spPr>
          <a:xfrm>
            <a:off x="647395" y="4667098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DBEAFE"/>
          </a:solidFill>
          <a:ln/>
        </p:spPr>
      </p:sp>
      <p:pic>
        <p:nvPicPr>
          <p:cNvPr id="47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67182" y="4762195"/>
            <a:ext cx="142646" cy="190195"/>
          </a:xfrm>
          <a:prstGeom prst="rect">
            <a:avLst/>
          </a:prstGeom>
        </p:spPr>
      </p:pic>
      <p:sp>
        <p:nvSpPr>
          <p:cNvPr id="48" name="Text 34"/>
          <p:cNvSpPr txBox="1"/>
          <p:nvPr/>
        </p:nvSpPr>
        <p:spPr>
          <a:xfrm>
            <a:off x="1181405" y="4686300"/>
            <a:ext cx="2628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智能体企业实战AI训练营愿景</a:t>
            </a:r>
            <a:endParaRPr lang="en-US" sz="1500" dirty="0"/>
          </a:p>
        </p:txBody>
      </p:sp>
      <p:sp>
        <p:nvSpPr>
          <p:cNvPr id="49" name="Text 35"/>
          <p:cNvSpPr txBox="1"/>
          <p:nvPr/>
        </p:nvSpPr>
        <p:spPr>
          <a:xfrm>
            <a:off x="1181405" y="5038344"/>
            <a:ext cx="10392156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行业至今尚无公认可复制的智能体企业闭环路径，唯有实践者们分享成功与踩坑，才能结伴前行。基于此，Jimmy 发起「Agentic Bootcamp」—— 一场不定期、重实战的共创聚场，它不仅是课堂，更是实践者的汇聚点。</a:t>
            </a:r>
            <a:endParaRPr lang="en-US" sz="1200" dirty="0"/>
          </a:p>
        </p:txBody>
      </p:sp>
      <p:sp>
        <p:nvSpPr>
          <p:cNvPr id="50" name="Text 36"/>
          <p:cNvSpPr txBox="1"/>
          <p:nvPr/>
        </p:nvSpPr>
        <p:spPr>
          <a:xfrm>
            <a:off x="1181405" y="5629046"/>
            <a:ext cx="3682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"在AI时代没有太老或太年轻，只有行动拥抱AI或不拥抱的。"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251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9251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4209898" y="437998"/>
            <a:ext cx="40389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构建智能体企业系统课程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70655" y="981151"/>
            <a:ext cx="4586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从AI趋势到实战落地的完整知识体系，方法论，和构建路径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381305" y="1524305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86354" y="1524305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644" y="175747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94944" y="1871777"/>
            <a:ext cx="152705" cy="15270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6191402" y="1524305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9096451" y="1524305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381305" y="3057754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3286354" y="3057754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191402" y="3057754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486607" y="175747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6391656" y="175747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296705" y="175747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580644" y="329092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7"/>
          <p:cNvSpPr/>
          <p:nvPr/>
        </p:nvSpPr>
        <p:spPr>
          <a:xfrm>
            <a:off x="3486607" y="329092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Shape 18"/>
          <p:cNvSpPr/>
          <p:nvPr/>
        </p:nvSpPr>
        <p:spPr>
          <a:xfrm>
            <a:off x="6391656" y="329092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2" name="Text 19"/>
          <p:cNvSpPr txBox="1"/>
          <p:nvPr/>
        </p:nvSpPr>
        <p:spPr>
          <a:xfrm>
            <a:off x="1114654" y="1742846"/>
            <a:ext cx="462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1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019702" y="1742846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2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4019702" y="3276295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6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1114654" y="1962302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AI行业现状与趋势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580644" y="2295144"/>
            <a:ext cx="2339035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Enterprise与行业新周期，探索第四次文明革命浪潮</a:t>
            </a:r>
            <a:endParaRPr lang="en-US" sz="1000" dirty="0"/>
          </a:p>
        </p:txBody>
      </p:sp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3581705" y="1871777"/>
            <a:ext cx="190195" cy="152705"/>
          </a:xfrm>
          <a:prstGeom prst="rect">
            <a:avLst/>
          </a:prstGeom>
        </p:spPr>
      </p:pic>
      <p:sp>
        <p:nvSpPr>
          <p:cNvPr id="28" name="Text 24"/>
          <p:cNvSpPr txBox="1"/>
          <p:nvPr/>
        </p:nvSpPr>
        <p:spPr>
          <a:xfrm>
            <a:off x="6924751" y="1742846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3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9829800" y="1742846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4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4019702" y="1962302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智能体企业定义</a:t>
            </a:r>
            <a:endParaRPr lang="en-US" sz="1200" dirty="0"/>
          </a:p>
        </p:txBody>
      </p:sp>
      <p:sp>
        <p:nvSpPr>
          <p:cNvPr id="31" name="Text 27"/>
          <p:cNvSpPr txBox="1"/>
          <p:nvPr/>
        </p:nvSpPr>
        <p:spPr>
          <a:xfrm>
            <a:off x="6924751" y="1962302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战略与运营框架</a:t>
            </a:r>
            <a:endParaRPr lang="en-US" sz="1200" dirty="0"/>
          </a:p>
        </p:txBody>
      </p:sp>
      <p:sp>
        <p:nvSpPr>
          <p:cNvPr id="32" name="Text 28"/>
          <p:cNvSpPr txBox="1"/>
          <p:nvPr/>
        </p:nvSpPr>
        <p:spPr>
          <a:xfrm>
            <a:off x="3486607" y="2295144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智能体企业定义、趋势与案例分析，AI时代的企业新物种</a:t>
            </a:r>
            <a:endParaRPr lang="en-US" sz="1000" dirty="0"/>
          </a:p>
        </p:txBody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6495898" y="1871777"/>
            <a:ext cx="171907" cy="152705"/>
          </a:xfrm>
          <a:prstGeom prst="rect">
            <a:avLst/>
          </a:prstGeom>
        </p:spPr>
      </p:pic>
      <p:sp>
        <p:nvSpPr>
          <p:cNvPr id="34" name="Text 29"/>
          <p:cNvSpPr txBox="1"/>
          <p:nvPr/>
        </p:nvSpPr>
        <p:spPr>
          <a:xfrm>
            <a:off x="6391656" y="2295144"/>
            <a:ext cx="23106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Canvas框架，实现10倍价值企业转型</a:t>
            </a:r>
            <a:endParaRPr lang="en-US" sz="1000" dirty="0"/>
          </a:p>
        </p:txBody>
      </p:sp>
      <p:pic>
        <p:nvPicPr>
          <p:cNvPr id="3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411005" y="1871777"/>
            <a:ext cx="152705" cy="152705"/>
          </a:xfrm>
          <a:prstGeom prst="rect">
            <a:avLst/>
          </a:prstGeom>
        </p:spPr>
      </p:pic>
      <p:sp>
        <p:nvSpPr>
          <p:cNvPr id="36" name="Text 30"/>
          <p:cNvSpPr txBox="1"/>
          <p:nvPr/>
        </p:nvSpPr>
        <p:spPr>
          <a:xfrm>
            <a:off x="1114654" y="3276295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5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9829800" y="196230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9296705" y="2295144"/>
            <a:ext cx="23765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打造10倍价值的智能体产品，智能物种重构时代的创业突破</a:t>
            </a:r>
            <a:endParaRPr lang="en-US" sz="1000" dirty="0"/>
          </a:p>
        </p:txBody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94944" y="3405226"/>
            <a:ext cx="152705" cy="152705"/>
          </a:xfrm>
          <a:prstGeom prst="rect">
            <a:avLst/>
          </a:prstGeom>
        </p:spPr>
      </p:pic>
      <p:sp>
        <p:nvSpPr>
          <p:cNvPr id="40" name="Text 33"/>
          <p:cNvSpPr txBox="1"/>
          <p:nvPr/>
        </p:nvSpPr>
        <p:spPr>
          <a:xfrm>
            <a:off x="1114654" y="34957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技术基础设施</a:t>
            </a:r>
            <a:endParaRPr lang="en-US" sz="1200" dirty="0"/>
          </a:p>
        </p:txBody>
      </p:sp>
      <p:sp>
        <p:nvSpPr>
          <p:cNvPr id="41" name="Text 34"/>
          <p:cNvSpPr txBox="1"/>
          <p:nvPr/>
        </p:nvSpPr>
        <p:spPr>
          <a:xfrm>
            <a:off x="580644" y="3829507"/>
            <a:ext cx="23582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AI基础设施，应用智能的核心技术栈与实施方案</a:t>
            </a:r>
            <a:endParaRPr lang="en-US" sz="1000" dirty="0"/>
          </a:p>
        </p:txBody>
      </p:sp>
      <p:pic>
        <p:nvPicPr>
          <p:cNvPr id="4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80" b="-180"/>
          <a:stretch/>
        </p:blipFill>
        <p:spPr>
          <a:xfrm>
            <a:off x="3581705" y="3405226"/>
            <a:ext cx="190195" cy="152705"/>
          </a:xfrm>
          <a:prstGeom prst="rect">
            <a:avLst/>
          </a:prstGeom>
        </p:spPr>
      </p:pic>
      <p:pic>
        <p:nvPicPr>
          <p:cNvPr id="4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6486754" y="3405226"/>
            <a:ext cx="190195" cy="152705"/>
          </a:xfrm>
          <a:prstGeom prst="rect">
            <a:avLst/>
          </a:prstGeom>
        </p:spPr>
      </p:pic>
      <p:sp>
        <p:nvSpPr>
          <p:cNvPr id="44" name="Shape 35"/>
          <p:cNvSpPr/>
          <p:nvPr/>
        </p:nvSpPr>
        <p:spPr>
          <a:xfrm>
            <a:off x="9096451" y="3057754"/>
            <a:ext cx="2714854" cy="1343254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5" name="Shape 36"/>
          <p:cNvSpPr/>
          <p:nvPr/>
        </p:nvSpPr>
        <p:spPr>
          <a:xfrm>
            <a:off x="9296705" y="329092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6" name="Text 37"/>
          <p:cNvSpPr txBox="1"/>
          <p:nvPr/>
        </p:nvSpPr>
        <p:spPr>
          <a:xfrm>
            <a:off x="6924751" y="3276295"/>
            <a:ext cx="481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7</a:t>
            </a:r>
            <a:endParaRPr lang="en-US" sz="1000" dirty="0"/>
          </a:p>
        </p:txBody>
      </p:sp>
      <p:sp>
        <p:nvSpPr>
          <p:cNvPr id="47" name="Text 38"/>
          <p:cNvSpPr txBox="1"/>
          <p:nvPr/>
        </p:nvSpPr>
        <p:spPr>
          <a:xfrm>
            <a:off x="4019702" y="3495751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智能体企业的运营</a:t>
            </a:r>
            <a:endParaRPr lang="en-US" sz="1200" dirty="0"/>
          </a:p>
        </p:txBody>
      </p:sp>
      <p:sp>
        <p:nvSpPr>
          <p:cNvPr id="48" name="Text 39"/>
          <p:cNvSpPr txBox="1"/>
          <p:nvPr/>
        </p:nvSpPr>
        <p:spPr>
          <a:xfrm>
            <a:off x="6924751" y="3495751"/>
            <a:ext cx="10863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</a:t>
            </a:r>
            <a:endParaRPr lang="en-US" sz="1200" dirty="0"/>
          </a:p>
        </p:txBody>
      </p:sp>
      <p:sp>
        <p:nvSpPr>
          <p:cNvPr id="49" name="Text 40"/>
          <p:cNvSpPr txBox="1"/>
          <p:nvPr/>
        </p:nvSpPr>
        <p:spPr>
          <a:xfrm>
            <a:off x="3486607" y="3829507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战略、执行、文化、运营的系统性重构框架，10倍效率，1/10成本</a:t>
            </a:r>
            <a:endParaRPr lang="en-US" sz="1000" dirty="0"/>
          </a:p>
        </p:txBody>
      </p:sp>
      <p:sp>
        <p:nvSpPr>
          <p:cNvPr id="50" name="Text 41"/>
          <p:cNvSpPr txBox="1"/>
          <p:nvPr/>
        </p:nvSpPr>
        <p:spPr>
          <a:xfrm>
            <a:off x="6391656" y="3829507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打造AI原生团队，智能体企业的核心竞争力</a:t>
            </a:r>
            <a:endParaRPr lang="en-US" sz="1000" dirty="0"/>
          </a:p>
        </p:txBody>
      </p:sp>
      <p:pic>
        <p:nvPicPr>
          <p:cNvPr id="51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9411005" y="3405226"/>
            <a:ext cx="152705" cy="152705"/>
          </a:xfrm>
          <a:prstGeom prst="rect">
            <a:avLst/>
          </a:prstGeom>
        </p:spPr>
      </p:pic>
      <p:sp>
        <p:nvSpPr>
          <p:cNvPr id="52" name="Text 42"/>
          <p:cNvSpPr txBox="1"/>
          <p:nvPr/>
        </p:nvSpPr>
        <p:spPr>
          <a:xfrm>
            <a:off x="9829800" y="3276295"/>
            <a:ext cx="491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8</a:t>
            </a:r>
            <a:endParaRPr lang="en-US" sz="1000" dirty="0"/>
          </a:p>
        </p:txBody>
      </p:sp>
      <p:sp>
        <p:nvSpPr>
          <p:cNvPr id="53" name="Text 43"/>
          <p:cNvSpPr txBox="1"/>
          <p:nvPr/>
        </p:nvSpPr>
        <p:spPr>
          <a:xfrm>
            <a:off x="9829800" y="34957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融资策略</a:t>
            </a:r>
            <a:endParaRPr lang="en-US" sz="1200" dirty="0"/>
          </a:p>
        </p:txBody>
      </p:sp>
      <p:sp>
        <p:nvSpPr>
          <p:cNvPr id="54" name="Text 44"/>
          <p:cNvSpPr txBox="1"/>
          <p:nvPr/>
        </p:nvSpPr>
        <p:spPr>
          <a:xfrm>
            <a:off x="9296705" y="3829507"/>
            <a:ext cx="23582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AI时代创业成功融资密码，投资人视角解析</a:t>
            </a:r>
            <a:endParaRPr lang="en-US" sz="1000" dirty="0"/>
          </a:p>
        </p:txBody>
      </p:sp>
      <p:sp>
        <p:nvSpPr>
          <p:cNvPr id="55" name="Text 45"/>
          <p:cNvSpPr txBox="1"/>
          <p:nvPr/>
        </p:nvSpPr>
        <p:spPr>
          <a:xfrm>
            <a:off x="381305" y="4705502"/>
            <a:ext cx="209580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特别课程内容 独家干货</a:t>
            </a:r>
            <a:endParaRPr lang="en-US" sz="1500" dirty="0"/>
          </a:p>
        </p:txBody>
      </p:sp>
      <p:sp>
        <p:nvSpPr>
          <p:cNvPr id="56" name="Shape 46"/>
          <p:cNvSpPr/>
          <p:nvPr/>
        </p:nvSpPr>
        <p:spPr>
          <a:xfrm>
            <a:off x="381305" y="5124298"/>
            <a:ext cx="5639105" cy="685800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</p:sp>
      <p:sp>
        <p:nvSpPr>
          <p:cNvPr id="57" name="Shape 47"/>
          <p:cNvSpPr/>
          <p:nvPr/>
        </p:nvSpPr>
        <p:spPr>
          <a:xfrm>
            <a:off x="381305" y="5124298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8" name="Shape 48"/>
          <p:cNvSpPr/>
          <p:nvPr/>
        </p:nvSpPr>
        <p:spPr>
          <a:xfrm>
            <a:off x="6172200" y="5124298"/>
            <a:ext cx="5639105" cy="685800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</p:sp>
      <p:sp>
        <p:nvSpPr>
          <p:cNvPr id="59" name="Shape 49"/>
          <p:cNvSpPr/>
          <p:nvPr/>
        </p:nvSpPr>
        <p:spPr>
          <a:xfrm>
            <a:off x="6172200" y="5124298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0" name="Shape 50"/>
          <p:cNvSpPr/>
          <p:nvPr/>
        </p:nvSpPr>
        <p:spPr>
          <a:xfrm>
            <a:off x="381305" y="5962802"/>
            <a:ext cx="5639105" cy="685800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</p:sp>
      <p:sp>
        <p:nvSpPr>
          <p:cNvPr id="61" name="Shape 51"/>
          <p:cNvSpPr/>
          <p:nvPr/>
        </p:nvSpPr>
        <p:spPr>
          <a:xfrm>
            <a:off x="381305" y="5962802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2" name="Shape 52"/>
          <p:cNvSpPr/>
          <p:nvPr/>
        </p:nvSpPr>
        <p:spPr>
          <a:xfrm>
            <a:off x="6172200" y="5962802"/>
            <a:ext cx="5639105" cy="685800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</p:sp>
      <p:sp>
        <p:nvSpPr>
          <p:cNvPr id="63" name="Shape 53"/>
          <p:cNvSpPr/>
          <p:nvPr/>
        </p:nvSpPr>
        <p:spPr>
          <a:xfrm>
            <a:off x="6172200" y="5962802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4" name="Shape 54"/>
          <p:cNvSpPr/>
          <p:nvPr/>
        </p:nvSpPr>
        <p:spPr>
          <a:xfrm>
            <a:off x="5553151" y="5029200"/>
            <a:ext cx="371246" cy="237744"/>
          </a:xfrm>
          <a:prstGeom prst="roundRect">
            <a:avLst>
              <a:gd name="adj" fmla="val 184615"/>
            </a:avLst>
          </a:prstGeom>
          <a:solidFill>
            <a:srgbClr val="4C6FFF"/>
          </a:solidFill>
          <a:ln/>
        </p:spPr>
      </p:sp>
      <p:sp>
        <p:nvSpPr>
          <p:cNvPr id="65" name="Shape 55"/>
          <p:cNvSpPr/>
          <p:nvPr/>
        </p:nvSpPr>
        <p:spPr>
          <a:xfrm>
            <a:off x="11344046" y="5029200"/>
            <a:ext cx="371246" cy="237744"/>
          </a:xfrm>
          <a:prstGeom prst="roundRect">
            <a:avLst>
              <a:gd name="adj" fmla="val 184615"/>
            </a:avLst>
          </a:prstGeom>
          <a:solidFill>
            <a:srgbClr val="4C6FFF"/>
          </a:solidFill>
          <a:ln/>
        </p:spPr>
      </p:sp>
      <p:sp>
        <p:nvSpPr>
          <p:cNvPr id="66" name="Shape 56"/>
          <p:cNvSpPr/>
          <p:nvPr/>
        </p:nvSpPr>
        <p:spPr>
          <a:xfrm>
            <a:off x="5553151" y="5867705"/>
            <a:ext cx="371246" cy="237744"/>
          </a:xfrm>
          <a:prstGeom prst="roundRect">
            <a:avLst>
              <a:gd name="adj" fmla="val 184615"/>
            </a:avLst>
          </a:prstGeom>
          <a:solidFill>
            <a:srgbClr val="4C6FFF"/>
          </a:solidFill>
          <a:ln/>
        </p:spPr>
      </p:sp>
      <p:sp>
        <p:nvSpPr>
          <p:cNvPr id="67" name="Text 57"/>
          <p:cNvSpPr txBox="1"/>
          <p:nvPr/>
        </p:nvSpPr>
        <p:spPr>
          <a:xfrm>
            <a:off x="5629046" y="5076749"/>
            <a:ext cx="2980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独家</a:t>
            </a:r>
            <a:endParaRPr lang="en-US" sz="800" dirty="0"/>
          </a:p>
        </p:txBody>
      </p:sp>
      <p:sp>
        <p:nvSpPr>
          <p:cNvPr id="68" name="Shape 58"/>
          <p:cNvSpPr/>
          <p:nvPr/>
        </p:nvSpPr>
        <p:spPr>
          <a:xfrm>
            <a:off x="590702" y="5277002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</p:sp>
      <p:pic>
        <p:nvPicPr>
          <p:cNvPr id="69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714146" y="5391302"/>
            <a:ext cx="133502" cy="152705"/>
          </a:xfrm>
          <a:prstGeom prst="rect">
            <a:avLst/>
          </a:prstGeom>
        </p:spPr>
      </p:pic>
      <p:sp>
        <p:nvSpPr>
          <p:cNvPr id="70" name="Shape 59"/>
          <p:cNvSpPr/>
          <p:nvPr/>
        </p:nvSpPr>
        <p:spPr>
          <a:xfrm>
            <a:off x="11344046" y="5867705"/>
            <a:ext cx="371246" cy="237744"/>
          </a:xfrm>
          <a:prstGeom prst="roundRect">
            <a:avLst>
              <a:gd name="adj" fmla="val 184615"/>
            </a:avLst>
          </a:prstGeom>
          <a:solidFill>
            <a:srgbClr val="4C6FFF"/>
          </a:solidFill>
          <a:ln/>
        </p:spPr>
      </p:sp>
      <p:sp>
        <p:nvSpPr>
          <p:cNvPr id="71" name="Text 60"/>
          <p:cNvSpPr txBox="1"/>
          <p:nvPr/>
        </p:nvSpPr>
        <p:spPr>
          <a:xfrm>
            <a:off x="11420856" y="5076749"/>
            <a:ext cx="2980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独家</a:t>
            </a:r>
            <a:endParaRPr lang="en-US" sz="800" dirty="0"/>
          </a:p>
        </p:txBody>
      </p:sp>
      <p:sp>
        <p:nvSpPr>
          <p:cNvPr id="72" name="Text 61"/>
          <p:cNvSpPr txBox="1"/>
          <p:nvPr/>
        </p:nvSpPr>
        <p:spPr>
          <a:xfrm>
            <a:off x="5629046" y="5915254"/>
            <a:ext cx="2980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独家</a:t>
            </a:r>
            <a:endParaRPr lang="en-US" sz="800" dirty="0"/>
          </a:p>
        </p:txBody>
      </p:sp>
      <p:sp>
        <p:nvSpPr>
          <p:cNvPr id="73" name="Text 62"/>
          <p:cNvSpPr txBox="1"/>
          <p:nvPr/>
        </p:nvSpPr>
        <p:spPr>
          <a:xfrm>
            <a:off x="11420856" y="5915254"/>
            <a:ext cx="29809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独家</a:t>
            </a:r>
            <a:endParaRPr lang="en-US" sz="800" dirty="0"/>
          </a:p>
        </p:txBody>
      </p:sp>
      <p:sp>
        <p:nvSpPr>
          <p:cNvPr id="74" name="Shape 63"/>
          <p:cNvSpPr/>
          <p:nvPr/>
        </p:nvSpPr>
        <p:spPr>
          <a:xfrm>
            <a:off x="6381598" y="5277002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</p:sp>
      <p:sp>
        <p:nvSpPr>
          <p:cNvPr id="75" name="Shape 64"/>
          <p:cNvSpPr/>
          <p:nvPr/>
        </p:nvSpPr>
        <p:spPr>
          <a:xfrm>
            <a:off x="590702" y="6115507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</p:sp>
      <p:sp>
        <p:nvSpPr>
          <p:cNvPr id="76" name="Shape 65"/>
          <p:cNvSpPr/>
          <p:nvPr/>
        </p:nvSpPr>
        <p:spPr>
          <a:xfrm>
            <a:off x="6381598" y="6115507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</p:sp>
      <p:sp>
        <p:nvSpPr>
          <p:cNvPr id="77" name="Text 66"/>
          <p:cNvSpPr txBox="1"/>
          <p:nvPr/>
        </p:nvSpPr>
        <p:spPr>
          <a:xfrm>
            <a:off x="1086307" y="5277002"/>
            <a:ext cx="9811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3天的训练营</a:t>
            </a:r>
            <a:endParaRPr lang="en-US" sz="1200" dirty="0"/>
          </a:p>
        </p:txBody>
      </p:sp>
      <p:sp>
        <p:nvSpPr>
          <p:cNvPr id="78" name="Text 67"/>
          <p:cNvSpPr txBox="1"/>
          <p:nvPr/>
        </p:nvSpPr>
        <p:spPr>
          <a:xfrm>
            <a:off x="6877202" y="5277002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完整知识体系与方法论</a:t>
            </a:r>
            <a:endParaRPr lang="en-US" sz="1200" dirty="0"/>
          </a:p>
        </p:txBody>
      </p:sp>
      <p:sp>
        <p:nvSpPr>
          <p:cNvPr id="79" name="Text 68"/>
          <p:cNvSpPr txBox="1"/>
          <p:nvPr/>
        </p:nvSpPr>
        <p:spPr>
          <a:xfrm>
            <a:off x="1086307" y="549554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密集式实战培训</a:t>
            </a:r>
            <a:endParaRPr lang="en-US" sz="1000" dirty="0"/>
          </a:p>
        </p:txBody>
      </p:sp>
      <p:pic>
        <p:nvPicPr>
          <p:cNvPr id="80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43" b="-43"/>
          <a:stretch/>
        </p:blipFill>
        <p:spPr>
          <a:xfrm>
            <a:off x="6505956" y="5391302"/>
            <a:ext cx="133502" cy="152705"/>
          </a:xfrm>
          <a:prstGeom prst="rect">
            <a:avLst/>
          </a:prstGeom>
        </p:spPr>
      </p:pic>
      <p:sp>
        <p:nvSpPr>
          <p:cNvPr id="81" name="Text 69"/>
          <p:cNvSpPr txBox="1"/>
          <p:nvPr/>
        </p:nvSpPr>
        <p:spPr>
          <a:xfrm>
            <a:off x="6877202" y="5495544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从AI趋势到实战落地的系统性框架与实施路径</a:t>
            </a:r>
            <a:endParaRPr lang="en-US" sz="1000" dirty="0"/>
          </a:p>
        </p:txBody>
      </p:sp>
      <p:pic>
        <p:nvPicPr>
          <p:cNvPr id="8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180" b="-180"/>
          <a:stretch/>
        </p:blipFill>
        <p:spPr>
          <a:xfrm>
            <a:off x="685800" y="6229807"/>
            <a:ext cx="190195" cy="152705"/>
          </a:xfrm>
          <a:prstGeom prst="rect">
            <a:avLst/>
          </a:prstGeom>
        </p:spPr>
      </p:pic>
      <p:sp>
        <p:nvSpPr>
          <p:cNvPr id="83" name="Text 70"/>
          <p:cNvSpPr txBox="1"/>
          <p:nvPr/>
        </p:nvSpPr>
        <p:spPr>
          <a:xfrm>
            <a:off x="1086307" y="6115507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体验最领先的智能体产品</a:t>
            </a:r>
            <a:endParaRPr lang="en-US" sz="1200" dirty="0"/>
          </a:p>
        </p:txBody>
      </p:sp>
      <p:sp>
        <p:nvSpPr>
          <p:cNvPr id="84" name="Text 71"/>
          <p:cNvSpPr txBox="1"/>
          <p:nvPr/>
        </p:nvSpPr>
        <p:spPr>
          <a:xfrm>
            <a:off x="1086307" y="6334049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亲身体验顶级智能体产品，洞察技术前沿</a:t>
            </a:r>
            <a:endParaRPr lang="en-US" sz="1000" dirty="0"/>
          </a:p>
        </p:txBody>
      </p:sp>
      <p:pic>
        <p:nvPicPr>
          <p:cNvPr id="8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180" b="-180"/>
          <a:stretch/>
        </p:blipFill>
        <p:spPr>
          <a:xfrm>
            <a:off x="6476695" y="6229807"/>
            <a:ext cx="190195" cy="152705"/>
          </a:xfrm>
          <a:prstGeom prst="rect">
            <a:avLst/>
          </a:prstGeom>
        </p:spPr>
      </p:pic>
      <p:sp>
        <p:nvSpPr>
          <p:cNvPr id="86" name="Text 72"/>
          <p:cNvSpPr txBox="1"/>
          <p:nvPr/>
        </p:nvSpPr>
        <p:spPr>
          <a:xfrm>
            <a:off x="6877202" y="6115507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智能体企业沙盘共创演练</a:t>
            </a:r>
            <a:endParaRPr lang="en-US" sz="1200" dirty="0"/>
          </a:p>
        </p:txBody>
      </p:sp>
      <p:sp>
        <p:nvSpPr>
          <p:cNvPr id="87" name="Text 73"/>
          <p:cNvSpPr txBox="1"/>
          <p:nvPr/>
        </p:nvSpPr>
        <p:spPr>
          <a:xfrm>
            <a:off x="6877202" y="633404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实战模拟与共创演练，掌握企业转型关键技能</a:t>
            </a:r>
            <a:endParaRPr lang="en-US" sz="1000" dirty="0"/>
          </a:p>
        </p:txBody>
      </p:sp>
      <p:sp>
        <p:nvSpPr>
          <p:cNvPr id="88" name="Shape 74"/>
          <p:cNvSpPr/>
          <p:nvPr/>
        </p:nvSpPr>
        <p:spPr>
          <a:xfrm>
            <a:off x="381305" y="6801307"/>
            <a:ext cx="11430000" cy="514807"/>
          </a:xfrm>
          <a:prstGeom prst="roundRect">
            <a:avLst>
              <a:gd name="adj" fmla="val 26314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</p:sp>
      <p:sp>
        <p:nvSpPr>
          <p:cNvPr id="89" name="Text 75"/>
          <p:cNvSpPr txBox="1"/>
          <p:nvPr/>
        </p:nvSpPr>
        <p:spPr>
          <a:xfrm>
            <a:off x="543154" y="6963156"/>
            <a:ext cx="6805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课程价值： 行业深度认知解读，实战战略方法论落地路径，独家干货分享，助您抓住智能体AI时代企业跃迁的先机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Shape 3"/>
          <p:cNvSpPr/>
          <p:nvPr/>
        </p:nvSpPr>
        <p:spPr>
          <a:xfrm>
            <a:off x="9810598" y="4000500"/>
            <a:ext cx="3810305" cy="3810305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476402" y="-476402"/>
            <a:ext cx="1904695" cy="1904695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</p:sp>
      <p:pic>
        <p:nvPicPr>
          <p:cNvPr id="7" name="Image 0" descr="https://page.gensparksite.com/v1/base64_upload/6627811f3e82b6903de784602650ed2b">    </p:cNvPr>
          <p:cNvPicPr>
            <a:picLocks noChangeAspect="1"/>
          </p:cNvPicPr>
          <p:nvPr/>
        </p:nvPicPr>
        <p:blipFill>
          <a:blip r:embed="rId1"/>
          <a:srcRect l="63" r="63" t="0" b="0"/>
          <a:stretch/>
        </p:blipFill>
        <p:spPr>
          <a:xfrm>
            <a:off x="457200" y="533095"/>
            <a:ext cx="2514600" cy="2505456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3276295" y="533095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从技术到投资再到实践者</a:t>
            </a:r>
            <a:endParaRPr lang="en-US" sz="2200" dirty="0"/>
          </a:p>
        </p:txBody>
      </p:sp>
      <p:sp>
        <p:nvSpPr>
          <p:cNvPr id="9" name="Text 6"/>
          <p:cNvSpPr txBox="1"/>
          <p:nvPr/>
        </p:nvSpPr>
        <p:spPr>
          <a:xfrm>
            <a:off x="3276295" y="1000354"/>
            <a:ext cx="21717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石建平(Jimmy Shi)</a:t>
            </a:r>
            <a:endParaRPr lang="en-US" sz="1800" dirty="0"/>
          </a:p>
        </p:txBody>
      </p:sp>
      <p:sp>
        <p:nvSpPr>
          <p:cNvPr id="10" name="Text 7"/>
          <p:cNvSpPr txBox="1"/>
          <p:nvPr/>
        </p:nvSpPr>
        <p:spPr>
          <a:xfrm>
            <a:off x="3276295" y="1438351"/>
            <a:ext cx="8539582" cy="7342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从德州大学奥斯汀分校计算机系一路走来的 Jimmy，在惠普与 Oracle 深耕十年，从一线工程师做到当时华人可及的最高研发职位。曾担任一线美元基金蓝驰创投投资人合伙人，且Pioneer生成式AI赛道投资并成功投资了多个明星项目。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3276295" y="2314346"/>
            <a:ext cx="7015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主业是AI Rollup：通过"收购整合+AI 改造"，通过智能体方式大幅提升垂直行业的经营效率</a:t>
            </a:r>
            <a:endParaRPr lang="en-US" sz="1300" dirty="0"/>
          </a:p>
        </p:txBody>
      </p:sp>
      <p:sp>
        <p:nvSpPr>
          <p:cNvPr id="12" name="Text 9"/>
          <p:cNvSpPr txBox="1"/>
          <p:nvPr/>
        </p:nvSpPr>
        <p:spPr>
          <a:xfrm>
            <a:off x="457200" y="3340303"/>
            <a:ext cx="9052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专业旅程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6248095" y="3340303"/>
            <a:ext cx="14767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独特视角与实践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724205" y="377830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技术积累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724205" y="43305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创业经历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724205" y="488381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投资积淀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724205" y="543610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当前实践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724205" y="3997757"/>
            <a:ext cx="3186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惠普与Oracle十年研发经验，华人可及最高研发职位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724205" y="4550054"/>
            <a:ext cx="3700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联合创办多米音乐，孵化映客并创造中国互联网最快上市纪录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724205" y="5102352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个人天使投资数十家初创公司，多家成功上市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724205" y="5654650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蓝驰创投主导投资AI全栈项目，亲自下场打造智能体企业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6248095" y="3759098"/>
            <a:ext cx="5486400" cy="1828800"/>
          </a:xfrm>
          <a:prstGeom prst="roundRect">
            <a:avLst>
              <a:gd name="adj" fmla="val 2083"/>
            </a:avLst>
          </a:prstGeom>
          <a:solidFill>
            <a:srgbClr val="F9FAFB"/>
          </a:solidFill>
          <a:ln/>
        </p:spPr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00800" y="3950208"/>
            <a:ext cx="152705" cy="152705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6629400" y="3931006"/>
            <a:ext cx="37719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累计接触上千位创业者，主导投资并管理数十个AI项目</a:t>
            </a:r>
            <a:endParaRPr lang="en-US" sz="12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00800" y="4254703"/>
            <a:ext cx="152705" cy="152705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6629400" y="4235501"/>
            <a:ext cx="40672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趋势践行者：2006年重仓Apple，2016年买入NVIDIA至今</a:t>
            </a:r>
            <a:endParaRPr lang="en-US" sz="120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00800" y="4559198"/>
            <a:ext cx="152705" cy="152705"/>
          </a:xfrm>
          <a:prstGeom prst="rect">
            <a:avLst/>
          </a:prstGeom>
        </p:spPr>
      </p:pic>
      <p:sp>
        <p:nvSpPr>
          <p:cNvPr id="28" name="Text 22"/>
          <p:cNvSpPr txBox="1"/>
          <p:nvPr/>
        </p:nvSpPr>
        <p:spPr>
          <a:xfrm>
            <a:off x="6629400" y="4540910"/>
            <a:ext cx="41440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投资覆盖领域：基础模型、通用智能体、AI Infra、行业应用</a:t>
            </a:r>
            <a:endParaRPr lang="en-US" sz="1200" dirty="0"/>
          </a:p>
        </p:txBody>
      </p:sp>
      <p:sp>
        <p:nvSpPr>
          <p:cNvPr id="29" name="Shape 23"/>
          <p:cNvSpPr/>
          <p:nvPr/>
        </p:nvSpPr>
        <p:spPr>
          <a:xfrm>
            <a:off x="6629400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0" name="Shape 24"/>
          <p:cNvSpPr/>
          <p:nvPr/>
        </p:nvSpPr>
        <p:spPr>
          <a:xfrm>
            <a:off x="7295998" y="4845406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1" name="Shape 25"/>
          <p:cNvSpPr/>
          <p:nvPr/>
        </p:nvSpPr>
        <p:spPr>
          <a:xfrm>
            <a:off x="8028432" y="4845406"/>
            <a:ext cx="418795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2" name="Shape 26"/>
          <p:cNvSpPr/>
          <p:nvPr/>
        </p:nvSpPr>
        <p:spPr>
          <a:xfrm>
            <a:off x="8502091" y="4845406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3" name="Shape 27"/>
          <p:cNvSpPr/>
          <p:nvPr/>
        </p:nvSpPr>
        <p:spPr>
          <a:xfrm>
            <a:off x="8941003" y="4845406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4" name="Shape 28"/>
          <p:cNvSpPr/>
          <p:nvPr/>
        </p:nvSpPr>
        <p:spPr>
          <a:xfrm>
            <a:off x="9379001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5" name="Shape 29"/>
          <p:cNvSpPr/>
          <p:nvPr/>
        </p:nvSpPr>
        <p:spPr>
          <a:xfrm>
            <a:off x="10045598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6" name="Shape 30"/>
          <p:cNvSpPr/>
          <p:nvPr/>
        </p:nvSpPr>
        <p:spPr>
          <a:xfrm>
            <a:off x="10712196" y="4845406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7" name="Shape 31"/>
          <p:cNvSpPr/>
          <p:nvPr/>
        </p:nvSpPr>
        <p:spPr>
          <a:xfrm>
            <a:off x="6629400" y="514990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8" name="Shape 32"/>
          <p:cNvSpPr/>
          <p:nvPr/>
        </p:nvSpPr>
        <p:spPr>
          <a:xfrm>
            <a:off x="7298741" y="514990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39" name="Shape 33"/>
          <p:cNvSpPr/>
          <p:nvPr/>
        </p:nvSpPr>
        <p:spPr>
          <a:xfrm>
            <a:off x="7965338" y="5149901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</p:sp>
      <p:sp>
        <p:nvSpPr>
          <p:cNvPr id="40" name="Text 34"/>
          <p:cNvSpPr txBox="1"/>
          <p:nvPr/>
        </p:nvSpPr>
        <p:spPr>
          <a:xfrm>
            <a:off x="6705295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月之暗面</a:t>
            </a:r>
            <a:endParaRPr lang="en-US" sz="900" dirty="0"/>
          </a:p>
        </p:txBody>
      </p:sp>
      <p:sp>
        <p:nvSpPr>
          <p:cNvPr id="41" name="Text 35"/>
          <p:cNvSpPr txBox="1"/>
          <p:nvPr/>
        </p:nvSpPr>
        <p:spPr>
          <a:xfrm>
            <a:off x="7372807" y="4883810"/>
            <a:ext cx="6099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Genspark</a:t>
            </a:r>
            <a:endParaRPr lang="en-US" sz="900" dirty="0"/>
          </a:p>
        </p:txBody>
      </p:sp>
      <p:sp>
        <p:nvSpPr>
          <p:cNvPr id="42" name="Text 36"/>
          <p:cNvSpPr txBox="1"/>
          <p:nvPr/>
        </p:nvSpPr>
        <p:spPr>
          <a:xfrm>
            <a:off x="8104327" y="4883810"/>
            <a:ext cx="352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PPIO</a:t>
            </a:r>
            <a:endParaRPr lang="en-US" sz="900" dirty="0"/>
          </a:p>
        </p:txBody>
      </p:sp>
      <p:sp>
        <p:nvSpPr>
          <p:cNvPr id="43" name="Text 37"/>
          <p:cNvSpPr txBox="1"/>
          <p:nvPr/>
        </p:nvSpPr>
        <p:spPr>
          <a:xfrm>
            <a:off x="8578901" y="4883810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幂律</a:t>
            </a:r>
            <a:endParaRPr lang="en-US" sz="900" dirty="0"/>
          </a:p>
        </p:txBody>
      </p:sp>
      <p:sp>
        <p:nvSpPr>
          <p:cNvPr id="44" name="Text 38"/>
          <p:cNvSpPr txBox="1"/>
          <p:nvPr/>
        </p:nvSpPr>
        <p:spPr>
          <a:xfrm>
            <a:off x="9016898" y="4883810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亿量</a:t>
            </a:r>
            <a:endParaRPr lang="en-US" sz="900" dirty="0"/>
          </a:p>
        </p:txBody>
      </p:sp>
      <p:sp>
        <p:nvSpPr>
          <p:cNvPr id="45" name="Text 39"/>
          <p:cNvSpPr txBox="1"/>
          <p:nvPr/>
        </p:nvSpPr>
        <p:spPr>
          <a:xfrm>
            <a:off x="9454896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即时设计</a:t>
            </a:r>
            <a:endParaRPr lang="en-US" sz="900" dirty="0"/>
          </a:p>
        </p:txBody>
      </p:sp>
      <p:sp>
        <p:nvSpPr>
          <p:cNvPr id="46" name="Text 40"/>
          <p:cNvSpPr txBox="1"/>
          <p:nvPr/>
        </p:nvSpPr>
        <p:spPr>
          <a:xfrm>
            <a:off x="10121494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潞晨科技</a:t>
            </a:r>
            <a:endParaRPr lang="en-US" sz="900" dirty="0"/>
          </a:p>
        </p:txBody>
      </p:sp>
      <p:sp>
        <p:nvSpPr>
          <p:cNvPr id="47" name="Text 41"/>
          <p:cNvSpPr txBox="1"/>
          <p:nvPr/>
        </p:nvSpPr>
        <p:spPr>
          <a:xfrm>
            <a:off x="10789006" y="4883810"/>
            <a:ext cx="5431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Jobright</a:t>
            </a:r>
            <a:endParaRPr lang="en-US" sz="900" dirty="0"/>
          </a:p>
        </p:txBody>
      </p:sp>
      <p:sp>
        <p:nvSpPr>
          <p:cNvPr id="48" name="Text 42"/>
          <p:cNvSpPr txBox="1"/>
          <p:nvPr/>
        </p:nvSpPr>
        <p:spPr>
          <a:xfrm>
            <a:off x="6705295" y="518830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Inkverse</a:t>
            </a:r>
            <a:endParaRPr lang="en-US" sz="900" dirty="0"/>
          </a:p>
        </p:txBody>
      </p:sp>
      <p:sp>
        <p:nvSpPr>
          <p:cNvPr id="49" name="Text 43"/>
          <p:cNvSpPr txBox="1"/>
          <p:nvPr/>
        </p:nvSpPr>
        <p:spPr>
          <a:xfrm>
            <a:off x="7374636" y="518830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云圣智能</a:t>
            </a:r>
            <a:endParaRPr lang="en-US" sz="900" dirty="0"/>
          </a:p>
        </p:txBody>
      </p:sp>
      <p:sp>
        <p:nvSpPr>
          <p:cNvPr id="50" name="Text 44"/>
          <p:cNvSpPr txBox="1"/>
          <p:nvPr/>
        </p:nvSpPr>
        <p:spPr>
          <a:xfrm>
            <a:off x="8042148" y="518830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红松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2025-09-25T07:40:14Z</dcterms:created>
  <dcterms:modified xsi:type="dcterms:W3CDTF">2025-09-25T07:40:14Z</dcterms:modified>
</cp:coreProperties>
</file>