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notesMasterIdLst>
    <p:notesMasterId r:id="rId3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slideLayout" Target="../slideLayouts/slideLayout1.xml"/><Relationship Id="rId7"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slideLayout" Target="../slideLayouts/slideLayout1.xml"/><Relationship Id="rId7"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slideLayout" Target="../slideLayouts/slideLayout1.xml"/><Relationship Id="rId7"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slideLayout" Target="../slideLayouts/slideLayout1.xml"/><Relationship Id="rId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slideLayout" Target="../slideLayouts/slideLayout1.xml"/><Relationship Id="rId8"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slideLayout" Target="../slideLayouts/slideLayout1.xml"/><Relationship Id="rId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slideLayout" Target="../slideLayouts/slideLayout1.xml"/><Relationship Id="rId7"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slideLayout" Target="../slideLayouts/slideLayout1.xml"/><Relationship Id="rId6"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slideLayout" Target="../slideLayouts/slideLayout1.xml"/><Relationship Id="rId7"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slideLayout" Target="../slideLayouts/slideLayout1.xml"/><Relationship Id="rId7"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image" Target="../media/image-29-5.png"/><Relationship Id="rId6" Type="http://schemas.openxmlformats.org/officeDocument/2006/relationships/slideLayout" Target="../slideLayouts/slideLayout1.xml"/><Relationship Id="rId7"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image" Target="../media/image-30-5.png"/><Relationship Id="rId6" Type="http://schemas.openxmlformats.org/officeDocument/2006/relationships/slideLayout" Target="../slideLayouts/slideLayout1.xml"/><Relationship Id="rId7"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7077456"/>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pic>
        <p:nvPicPr>
          <p:cNvPr id="5" name="Image 0" descr="https://page.gensparksite.com/slides_images/0b3d0f0ca274a42fa8288abcaff32149.png">    </p:cNvPr>
          <p:cNvPicPr>
            <a:picLocks noChangeAspect="1"/>
          </p:cNvPicPr>
          <p:nvPr/>
        </p:nvPicPr>
        <p:blipFill>
          <a:blip r:embed="rId1"/>
          <a:srcRect l="561" r="561" t="0" b="0"/>
          <a:stretch/>
        </p:blipFill>
        <p:spPr>
          <a:xfrm>
            <a:off x="381305" y="541325"/>
            <a:ext cx="1904695" cy="523951"/>
          </a:xfrm>
          <a:prstGeom prst="rect">
            <a:avLst/>
          </a:prstGeom>
        </p:spPr>
      </p:pic>
      <p:sp>
        <p:nvSpPr>
          <p:cNvPr id="6" name="Text 3"/>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最新估值</a:t>
            </a:r>
            <a:endParaRPr lang="en-US" sz="1000" dirty="0"/>
          </a:p>
        </p:txBody>
      </p:sp>
      <p:sp>
        <p:nvSpPr>
          <p:cNvPr id="7" name="Text 4"/>
          <p:cNvSpPr txBox="1"/>
          <p:nvPr/>
        </p:nvSpPr>
        <p:spPr>
          <a:xfrm>
            <a:off x="11004804" y="657454"/>
            <a:ext cx="98115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$22.5B</a:t>
            </a:r>
            <a:endParaRPr lang="en-US" sz="1800" dirty="0"/>
          </a:p>
        </p:txBody>
      </p:sp>
      <p:sp>
        <p:nvSpPr>
          <p:cNvPr id="8" name="Text 5"/>
          <p:cNvSpPr txBox="1"/>
          <p:nvPr/>
        </p:nvSpPr>
        <p:spPr>
          <a:xfrm>
            <a:off x="9226296" y="961949"/>
            <a:ext cx="269107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$500M Series E-2 轮融资 | 年化收入 $1B+</a:t>
            </a:r>
            <a:endParaRPr lang="en-US" sz="1000" dirty="0"/>
          </a:p>
        </p:txBody>
      </p:sp>
      <p:sp>
        <p:nvSpPr>
          <p:cNvPr id="9" name="Text 6"/>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7"/>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8"/>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AI驱动的企业财务运营平台</a:t>
            </a:r>
            <a:endParaRPr lang="en-US" sz="2200" dirty="0"/>
          </a:p>
        </p:txBody>
      </p:sp>
      <p:sp>
        <p:nvSpPr>
          <p:cNvPr id="12" name="Text 9"/>
          <p:cNvSpPr txBox="1"/>
          <p:nvPr/>
        </p:nvSpPr>
        <p:spPr>
          <a:xfrm>
            <a:off x="381305" y="2171700"/>
            <a:ext cx="70866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Ramp结合企业卡、费用管理和应付账款自动化，帮助企业智能化财务运营流程，提高效率并降低成本。</a:t>
            </a:r>
            <a:endParaRPr lang="en-US" sz="1200" dirty="0"/>
          </a:p>
        </p:txBody>
      </p:sp>
      <p:sp>
        <p:nvSpPr>
          <p:cNvPr id="13" name="Shape 10"/>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1"/>
          <p:cNvSpPr/>
          <p:nvPr/>
        </p:nvSpPr>
        <p:spPr>
          <a:xfrm>
            <a:off x="543154" y="3133649"/>
            <a:ext cx="381305" cy="381305"/>
          </a:xfrm>
          <a:prstGeom prst="ellipse">
            <a:avLst/>
          </a:prstGeom>
          <a:solidFill>
            <a:srgbClr val="EBF0FF"/>
          </a:solidFill>
          <a:ln/>
        </p:spPr>
      </p:sp>
      <p:pic>
        <p:nvPicPr>
          <p:cNvPr id="15" name="Image 1" descr="preencoded.png">    </p:cNvPr>
          <p:cNvPicPr>
            <a:picLocks noChangeAspect="1"/>
          </p:cNvPicPr>
          <p:nvPr/>
        </p:nvPicPr>
        <p:blipFill>
          <a:blip r:embed="rId2"/>
          <a:srcRect l="-1064" r="-1064" t="0" b="0"/>
          <a:stretch/>
        </p:blipFill>
        <p:spPr>
          <a:xfrm>
            <a:off x="623621" y="3238805"/>
            <a:ext cx="219456" cy="171907"/>
          </a:xfrm>
          <a:prstGeom prst="rect">
            <a:avLst/>
          </a:prstGeom>
        </p:spPr>
      </p:pic>
      <p:sp>
        <p:nvSpPr>
          <p:cNvPr id="16" name="Shape 12"/>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3"/>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4"/>
          <p:cNvSpPr/>
          <p:nvPr/>
        </p:nvSpPr>
        <p:spPr>
          <a:xfrm>
            <a:off x="4403750" y="3133649"/>
            <a:ext cx="381305" cy="381305"/>
          </a:xfrm>
          <a:prstGeom prst="ellipse">
            <a:avLst/>
          </a:prstGeom>
          <a:solidFill>
            <a:srgbClr val="EBF0FF"/>
          </a:solidFill>
          <a:ln/>
        </p:spPr>
      </p:sp>
      <p:sp>
        <p:nvSpPr>
          <p:cNvPr id="19" name="Shape 15"/>
          <p:cNvSpPr/>
          <p:nvPr/>
        </p:nvSpPr>
        <p:spPr>
          <a:xfrm>
            <a:off x="8264347" y="3133649"/>
            <a:ext cx="381305" cy="381305"/>
          </a:xfrm>
          <a:prstGeom prst="ellipse">
            <a:avLst/>
          </a:prstGeom>
          <a:solidFill>
            <a:srgbClr val="EBF0FF"/>
          </a:solidFill>
          <a:ln/>
        </p:spPr>
      </p:sp>
      <p:sp>
        <p:nvSpPr>
          <p:cNvPr id="20" name="Text 16"/>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AI智能政策执行</a:t>
            </a:r>
            <a:endParaRPr lang="en-US" sz="1200" dirty="0"/>
          </a:p>
        </p:txBody>
      </p:sp>
      <p:sp>
        <p:nvSpPr>
          <p:cNvPr id="21" name="Text 17"/>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实时控制与洞察</a:t>
            </a:r>
            <a:endParaRPr lang="en-US" sz="1200" dirty="0"/>
          </a:p>
        </p:txBody>
      </p:sp>
      <p:sp>
        <p:nvSpPr>
          <p:cNvPr id="22" name="Text 18"/>
          <p:cNvSpPr txBox="1"/>
          <p:nvPr/>
        </p:nvSpPr>
        <p:spPr>
          <a:xfrm>
            <a:off x="543154" y="3638398"/>
            <a:ext cx="30723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99%准确率自动审批费用，提升合规检测效率15倍</a:t>
            </a:r>
            <a:endParaRPr lang="en-US" sz="1000" dirty="0"/>
          </a:p>
        </p:txBody>
      </p:sp>
      <p:pic>
        <p:nvPicPr>
          <p:cNvPr id="23" name="Image 2" descr="preencoded.png">    </p:cNvPr>
          <p:cNvPicPr>
            <a:picLocks noChangeAspect="1"/>
          </p:cNvPicPr>
          <p:nvPr/>
        </p:nvPicPr>
        <p:blipFill>
          <a:blip r:embed="rId3"/>
          <a:srcRect l="0" r="0" t="0" b="0"/>
          <a:stretch/>
        </p:blipFill>
        <p:spPr>
          <a:xfrm>
            <a:off x="4508906" y="3238805"/>
            <a:ext cx="171907" cy="171907"/>
          </a:xfrm>
          <a:prstGeom prst="rect">
            <a:avLst/>
          </a:prstGeom>
        </p:spPr>
      </p:pic>
      <p:sp>
        <p:nvSpPr>
          <p:cNvPr id="24" name="Text 19"/>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全流程自动化</a:t>
            </a:r>
            <a:endParaRPr lang="en-US" sz="1200" dirty="0"/>
          </a:p>
        </p:txBody>
      </p:sp>
      <p:sp>
        <p:nvSpPr>
          <p:cNvPr id="25" name="Text 20"/>
          <p:cNvSpPr txBox="1"/>
          <p:nvPr/>
        </p:nvSpPr>
        <p:spPr>
          <a:xfrm>
            <a:off x="4403750" y="3638398"/>
            <a:ext cx="3186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从采购到对账的完整财务运营栈，节省75%关账时间</a:t>
            </a:r>
            <a:endParaRPr lang="en-US" sz="1000" dirty="0"/>
          </a:p>
        </p:txBody>
      </p:sp>
      <p:pic>
        <p:nvPicPr>
          <p:cNvPr id="26" name="Image 3" descr="preencoded.png">    </p:cNvPr>
          <p:cNvPicPr>
            <a:picLocks noChangeAspect="1"/>
          </p:cNvPicPr>
          <p:nvPr/>
        </p:nvPicPr>
        <p:blipFill>
          <a:blip r:embed="rId4"/>
          <a:srcRect l="0" r="0" t="0" b="0"/>
          <a:stretch/>
        </p:blipFill>
        <p:spPr>
          <a:xfrm>
            <a:off x="8369503" y="3238805"/>
            <a:ext cx="171907" cy="171907"/>
          </a:xfrm>
          <a:prstGeom prst="rect">
            <a:avLst/>
          </a:prstGeom>
        </p:spPr>
      </p:pic>
      <p:sp>
        <p:nvSpPr>
          <p:cNvPr id="27" name="Text 21"/>
          <p:cNvSpPr txBox="1"/>
          <p:nvPr/>
        </p:nvSpPr>
        <p:spPr>
          <a:xfrm>
            <a:off x="8264347"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内置控制的企业卡与智能费用管理，实时可见支出情况</a:t>
            </a:r>
            <a:endParaRPr lang="en-US" sz="1000" dirty="0"/>
          </a:p>
        </p:txBody>
      </p:sp>
      <p:sp>
        <p:nvSpPr>
          <p:cNvPr id="28" name="Text 22"/>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3"/>
          <p:cNvSpPr txBox="1"/>
          <p:nvPr/>
        </p:nvSpPr>
        <p:spPr>
          <a:xfrm>
            <a:off x="381305" y="55814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4"/>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5"/>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6"/>
          <p:cNvSpPr txBox="1"/>
          <p:nvPr/>
        </p:nvSpPr>
        <p:spPr>
          <a:xfrm>
            <a:off x="590702" y="4591202"/>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初创公司到全球企业</a:t>
            </a:r>
            <a:endParaRPr lang="en-US" sz="1200" dirty="0"/>
          </a:p>
        </p:txBody>
      </p:sp>
      <p:sp>
        <p:nvSpPr>
          <p:cNvPr id="33" name="Text 27"/>
          <p:cNvSpPr txBox="1"/>
          <p:nvPr/>
        </p:nvSpPr>
        <p:spPr>
          <a:xfrm>
            <a:off x="590702" y="48582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需要现代化财务操作的中小企业</a:t>
            </a:r>
            <a:endParaRPr lang="en-US" sz="1200" dirty="0"/>
          </a:p>
        </p:txBody>
      </p:sp>
      <p:sp>
        <p:nvSpPr>
          <p:cNvPr id="34" name="Text 28"/>
          <p:cNvSpPr txBox="1"/>
          <p:nvPr/>
        </p:nvSpPr>
        <p:spPr>
          <a:xfrm>
            <a:off x="590702" y="5124298"/>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寻求AI自动化解决方案的CFO团队</a:t>
            </a:r>
            <a:endParaRPr lang="en-US" sz="1200" dirty="0"/>
          </a:p>
        </p:txBody>
      </p:sp>
      <p:sp>
        <p:nvSpPr>
          <p:cNvPr id="35" name="Text 29"/>
          <p:cNvSpPr txBox="1"/>
          <p:nvPr/>
        </p:nvSpPr>
        <p:spPr>
          <a:xfrm>
            <a:off x="590702" y="5867705"/>
            <a:ext cx="1095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a:t>
            </a:r>
            <a:endParaRPr lang="en-US" sz="1200" dirty="0"/>
          </a:p>
        </p:txBody>
      </p:sp>
      <p:sp>
        <p:nvSpPr>
          <p:cNvPr id="36" name="Text 30"/>
          <p:cNvSpPr txBox="1"/>
          <p:nvPr/>
        </p:nvSpPr>
        <p:spPr>
          <a:xfrm>
            <a:off x="590702" y="6133795"/>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企业信用卡交易费收入</a:t>
            </a:r>
            <a:endParaRPr lang="en-US" sz="1200" dirty="0"/>
          </a:p>
        </p:txBody>
      </p:sp>
      <p:sp>
        <p:nvSpPr>
          <p:cNvPr id="37" name="Text 31"/>
          <p:cNvSpPr txBox="1"/>
          <p:nvPr/>
        </p:nvSpPr>
        <p:spPr>
          <a:xfrm>
            <a:off x="590702" y="6400800"/>
            <a:ext cx="17913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Ramp Plus高级功能付费</a:t>
            </a:r>
            <a:endParaRPr lang="en-US" sz="1200" dirty="0"/>
          </a:p>
        </p:txBody>
      </p:sp>
      <p:sp>
        <p:nvSpPr>
          <p:cNvPr id="38" name="Text 32"/>
          <p:cNvSpPr txBox="1"/>
          <p:nvPr/>
        </p:nvSpPr>
        <p:spPr>
          <a:xfrm>
            <a:off x="6458407" y="53528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月末关账流程繁琐冗长</a:t>
            </a:r>
            <a:endParaRPr lang="en-US" sz="1200" dirty="0"/>
          </a:p>
        </p:txBody>
      </p:sp>
      <p:sp>
        <p:nvSpPr>
          <p:cNvPr id="39" name="Text 33"/>
          <p:cNvSpPr txBox="1"/>
          <p:nvPr/>
        </p:nvSpPr>
        <p:spPr>
          <a:xfrm>
            <a:off x="6458407" y="56199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多系统割裂，数据孤岛</a:t>
            </a:r>
            <a:endParaRPr lang="en-US" sz="1200" dirty="0"/>
          </a:p>
        </p:txBody>
      </p:sp>
      <p:sp>
        <p:nvSpPr>
          <p:cNvPr id="40" name="Shape 34"/>
          <p:cNvSpPr/>
          <p:nvPr/>
        </p:nvSpPr>
        <p:spPr>
          <a:xfrm>
            <a:off x="6248095" y="4572000"/>
            <a:ext cx="5562295" cy="418795"/>
          </a:xfrm>
          <a:prstGeom prst="roundRect">
            <a:avLst>
              <a:gd name="adj" fmla="val 29774"/>
            </a:avLst>
          </a:prstGeom>
          <a:solidFill>
            <a:srgbClr val="FEF2F2"/>
          </a:solidFill>
          <a:ln/>
        </p:spPr>
      </p:sp>
      <p:pic>
        <p:nvPicPr>
          <p:cNvPr id="41" name="Image 4" descr="preencoded.png">    </p:cNvPr>
          <p:cNvPicPr>
            <a:picLocks noChangeAspect="1"/>
          </p:cNvPicPr>
          <p:nvPr/>
        </p:nvPicPr>
        <p:blipFill>
          <a:blip r:embed="rId5"/>
          <a:srcRect l="0" r="0" t="0" b="0"/>
          <a:stretch/>
        </p:blipFill>
        <p:spPr>
          <a:xfrm>
            <a:off x="6362395" y="4712818"/>
            <a:ext cx="133502" cy="133502"/>
          </a:xfrm>
          <a:prstGeom prst="rect">
            <a:avLst/>
          </a:prstGeom>
        </p:spPr>
      </p:pic>
      <p:sp>
        <p:nvSpPr>
          <p:cNvPr id="42" name="Text 35"/>
          <p:cNvSpPr txBox="1"/>
          <p:nvPr/>
        </p:nvSpPr>
        <p:spPr>
          <a:xfrm>
            <a:off x="6458407" y="5086807"/>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政策执行不一致且耗时</a:t>
            </a:r>
            <a:endParaRPr lang="en-US" sz="1200" dirty="0"/>
          </a:p>
        </p:txBody>
      </p:sp>
      <p:sp>
        <p:nvSpPr>
          <p:cNvPr id="43" name="Text 36"/>
          <p:cNvSpPr txBox="1"/>
          <p:nvPr/>
        </p:nvSpPr>
        <p:spPr>
          <a:xfrm>
            <a:off x="6534302" y="4695444"/>
            <a:ext cx="2557577"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单笔$5消费需14分钟处理 + $20人工成本</a:t>
            </a:r>
            <a:endParaRPr lang="en-US" sz="1000" dirty="0"/>
          </a:p>
        </p:txBody>
      </p:sp>
      <p:sp>
        <p:nvSpPr>
          <p:cNvPr id="44" name="Shape 37"/>
          <p:cNvSpPr/>
          <p:nvPr/>
        </p:nvSpPr>
        <p:spPr>
          <a:xfrm>
            <a:off x="6248095" y="6344107"/>
            <a:ext cx="1837944" cy="352044"/>
          </a:xfrm>
          <a:prstGeom prst="roundRect">
            <a:avLst>
              <a:gd name="adj" fmla="val 28080"/>
            </a:avLst>
          </a:prstGeom>
          <a:solidFill>
            <a:srgbClr val="F3F4F6"/>
          </a:solidFill>
          <a:ln/>
        </p:spPr>
      </p:sp>
      <p:pic>
        <p:nvPicPr>
          <p:cNvPr id="45" name="Image 5" descr="preencoded.png">    </p:cNvPr>
          <p:cNvPicPr>
            <a:picLocks noChangeAspect="1"/>
          </p:cNvPicPr>
          <p:nvPr/>
        </p:nvPicPr>
        <p:blipFill>
          <a:blip r:embed="rId6"/>
          <a:srcRect l="-1507" r="-1507" t="0" b="0"/>
          <a:stretch/>
        </p:blipFill>
        <p:spPr>
          <a:xfrm>
            <a:off x="6400800" y="6455664"/>
            <a:ext cx="171907" cy="133502"/>
          </a:xfrm>
          <a:prstGeom prst="rect">
            <a:avLst/>
          </a:prstGeom>
        </p:spPr>
      </p:pic>
      <p:sp>
        <p:nvSpPr>
          <p:cNvPr id="46" name="Text 38"/>
          <p:cNvSpPr txBox="1"/>
          <p:nvPr/>
        </p:nvSpPr>
        <p:spPr>
          <a:xfrm>
            <a:off x="6648602" y="6429146"/>
            <a:ext cx="1386230"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https://ramp.com</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7715707"/>
          </a:xfrm>
          <a:prstGeom prst="rect">
            <a:avLst/>
          </a:prstGeom>
          <a:solidFill>
            <a:srgbClr val="FFFFFF"/>
          </a:solidFill>
          <a:ln/>
        </p:spPr>
      </p:sp>
      <p:sp>
        <p:nvSpPr>
          <p:cNvPr id="3" name="Shape 1"/>
          <p:cNvSpPr/>
          <p:nvPr/>
        </p:nvSpPr>
        <p:spPr>
          <a:xfrm>
            <a:off x="0" y="0"/>
            <a:ext cx="12191695" cy="77157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80502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JobRight.ai</a:t>
            </a:r>
            <a:endParaRPr lang="en-US" sz="22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融资金额</a:t>
            </a:r>
            <a:endParaRPr lang="en-US" sz="1000" dirty="0"/>
          </a:p>
        </p:txBody>
      </p:sp>
      <p:sp>
        <p:nvSpPr>
          <p:cNvPr id="7" name="Text 5"/>
          <p:cNvSpPr txBox="1"/>
          <p:nvPr/>
        </p:nvSpPr>
        <p:spPr>
          <a:xfrm>
            <a:off x="11085271" y="657454"/>
            <a:ext cx="905256"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$3.2M</a:t>
            </a:r>
            <a:endParaRPr lang="en-US" sz="1800" dirty="0"/>
          </a:p>
        </p:txBody>
      </p:sp>
      <p:sp>
        <p:nvSpPr>
          <p:cNvPr id="8" name="Text 6"/>
          <p:cNvSpPr txBox="1"/>
          <p:nvPr/>
        </p:nvSpPr>
        <p:spPr>
          <a:xfrm>
            <a:off x="8660282" y="961949"/>
            <a:ext cx="3253435"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2025年种子轮融资 | Translink Capital &amp; Indeed投资</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081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AI全自动求职代理平台</a:t>
            </a:r>
            <a:endParaRPr lang="en-US" sz="2200" dirty="0"/>
          </a:p>
        </p:txBody>
      </p:sp>
      <p:sp>
        <p:nvSpPr>
          <p:cNvPr id="12" name="Text 10"/>
          <p:cNvSpPr txBox="1"/>
          <p:nvPr/>
        </p:nvSpPr>
        <p:spPr>
          <a:xfrm>
            <a:off x="381305" y="2171700"/>
            <a:ext cx="79059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JobRight.ai通过AI技术自动匹配、定制和提交求职申请，革新传统求职流程，让求职过程从"搜索"变为"无需搜索"。</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816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80%缩短求职时间</a:t>
            </a:r>
            <a:endParaRPr lang="en-US" sz="1200" dirty="0"/>
          </a:p>
        </p:txBody>
      </p:sp>
      <p:sp>
        <p:nvSpPr>
          <p:cNvPr id="21" name="Text 18"/>
          <p:cNvSpPr txBox="1"/>
          <p:nvPr/>
        </p:nvSpPr>
        <p:spPr>
          <a:xfrm>
            <a:off x="8759952" y="3228746"/>
            <a:ext cx="112471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2倍面试转化率</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AI自动搜索、匹配和提交申请，大幅减少求职者手动操作时间</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AI简历自动定制</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针对每个职位智能优化简历，提高与岗位匹配度和面试机会</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386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与传统求职方式相比，获得面试机会提升2倍，成功率显著提高</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全球求职者，尤其是技术领域专业人士</a:t>
            </a:r>
            <a:endParaRPr lang="en-US" sz="1200" dirty="0"/>
          </a:p>
        </p:txBody>
      </p:sp>
      <p:sp>
        <p:nvSpPr>
          <p:cNvPr id="33" name="Text 28"/>
          <p:cNvSpPr txBox="1"/>
          <p:nvPr/>
        </p:nvSpPr>
        <p:spPr>
          <a:xfrm>
            <a:off x="590702" y="5048402"/>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职场新人及转行人士</a:t>
            </a:r>
            <a:endParaRPr lang="en-US" sz="1200" dirty="0"/>
          </a:p>
        </p:txBody>
      </p:sp>
      <p:sp>
        <p:nvSpPr>
          <p:cNvPr id="34" name="Text 29"/>
          <p:cNvSpPr txBox="1"/>
          <p:nvPr/>
        </p:nvSpPr>
        <p:spPr>
          <a:xfrm>
            <a:off x="590702" y="5315407"/>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需要高效求职方案的忙碌专业人士</a:t>
            </a:r>
            <a:endParaRPr lang="en-US" sz="1200" dirty="0"/>
          </a:p>
        </p:txBody>
      </p:sp>
      <p:sp>
        <p:nvSpPr>
          <p:cNvPr id="35" name="Text 30"/>
          <p:cNvSpPr txBox="1"/>
          <p:nvPr/>
        </p:nvSpPr>
        <p:spPr>
          <a:xfrm>
            <a:off x="590702" y="55814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科技行业与白领职业市场</a:t>
            </a:r>
            <a:endParaRPr lang="en-US" sz="1200" dirty="0"/>
          </a:p>
        </p:txBody>
      </p:sp>
      <p:sp>
        <p:nvSpPr>
          <p:cNvPr id="36" name="Text 31"/>
          <p:cNvSpPr txBox="1"/>
          <p:nvPr/>
        </p:nvSpPr>
        <p:spPr>
          <a:xfrm>
            <a:off x="590702" y="6324905"/>
            <a:ext cx="13341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B2C订阅服务模式</a:t>
            </a:r>
            <a:endParaRPr lang="en-US" sz="1200" dirty="0"/>
          </a:p>
        </p:txBody>
      </p:sp>
      <p:sp>
        <p:nvSpPr>
          <p:cNvPr id="37" name="Text 32"/>
          <p:cNvSpPr txBox="1"/>
          <p:nvPr/>
        </p:nvSpPr>
        <p:spPr>
          <a:xfrm>
            <a:off x="590702" y="6590995"/>
            <a:ext cx="18955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免费基础版+高级付费会员</a:t>
            </a:r>
            <a:endParaRPr lang="en-US" sz="1200" dirty="0"/>
          </a:p>
        </p:txBody>
      </p:sp>
      <p:sp>
        <p:nvSpPr>
          <p:cNvPr id="38" name="Text 33"/>
          <p:cNvSpPr txBox="1"/>
          <p:nvPr/>
        </p:nvSpPr>
        <p:spPr>
          <a:xfrm>
            <a:off x="590702" y="6858000"/>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按成功就业收取一次性成功费</a:t>
            </a:r>
            <a:endParaRPr lang="en-US" sz="1200" dirty="0"/>
          </a:p>
        </p:txBody>
      </p:sp>
      <p:sp>
        <p:nvSpPr>
          <p:cNvPr id="39" name="Text 34"/>
          <p:cNvSpPr txBox="1"/>
          <p:nvPr/>
        </p:nvSpPr>
        <p:spPr>
          <a:xfrm>
            <a:off x="590702" y="7125005"/>
            <a:ext cx="14292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企业招聘侧API集成</a:t>
            </a:r>
            <a:endParaRPr lang="en-US" sz="1200" dirty="0"/>
          </a:p>
        </p:txBody>
      </p:sp>
      <p:sp>
        <p:nvSpPr>
          <p:cNvPr id="40" name="Text 35"/>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大量投递无回应，缺乏有效反馈</a:t>
            </a:r>
            <a:endParaRPr lang="en-US" sz="1200" dirty="0"/>
          </a:p>
        </p:txBody>
      </p:sp>
      <p:sp>
        <p:nvSpPr>
          <p:cNvPr id="41" name="Text 36"/>
          <p:cNvSpPr txBox="1"/>
          <p:nvPr/>
        </p:nvSpPr>
        <p:spPr>
          <a:xfrm>
            <a:off x="6458407" y="5810098"/>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简历与职位匹配度低，被算法筛选</a:t>
            </a:r>
            <a:endParaRPr lang="en-US" sz="1200" dirty="0"/>
          </a:p>
        </p:txBody>
      </p:sp>
      <p:sp>
        <p:nvSpPr>
          <p:cNvPr id="42" name="Shape 37"/>
          <p:cNvSpPr/>
          <p:nvPr/>
        </p:nvSpPr>
        <p:spPr>
          <a:xfrm>
            <a:off x="6248095" y="4762195"/>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4" name="Text 38"/>
          <p:cNvSpPr txBox="1"/>
          <p:nvPr/>
        </p:nvSpPr>
        <p:spPr>
          <a:xfrm>
            <a:off x="6458407" y="52770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传统求职流程碎片化且耗时</a:t>
            </a:r>
            <a:endParaRPr lang="en-US" sz="1200" dirty="0"/>
          </a:p>
        </p:txBody>
      </p:sp>
      <p:sp>
        <p:nvSpPr>
          <p:cNvPr id="45" name="Text 39"/>
          <p:cNvSpPr txBox="1"/>
          <p:nvPr/>
        </p:nvSpPr>
        <p:spPr>
          <a:xfrm>
            <a:off x="6534302" y="4886554"/>
            <a:ext cx="2624328"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求职者平均每周花30+小时搜索和申请职位</a:t>
            </a:r>
            <a:endParaRPr lang="en-US" sz="1000" dirty="0"/>
          </a:p>
        </p:txBody>
      </p:sp>
      <p:sp>
        <p:nvSpPr>
          <p:cNvPr id="46" name="Shape 40"/>
          <p:cNvSpPr/>
          <p:nvPr/>
        </p:nvSpPr>
        <p:spPr>
          <a:xfrm>
            <a:off x="6248095" y="6534302"/>
            <a:ext cx="2076602" cy="352044"/>
          </a:xfrm>
          <a:prstGeom prst="roundRect">
            <a:avLst>
              <a:gd name="adj" fmla="val 28080"/>
            </a:avLst>
          </a:prstGeom>
          <a:solidFill>
            <a:srgbClr val="F3F4F6"/>
          </a:solidFill>
          <a:ln/>
        </p:spPr>
      </p:sp>
      <p:pic>
        <p:nvPicPr>
          <p:cNvPr id="47"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8" name="Text 41"/>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https://jobright.ai</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524598"/>
          </a:xfrm>
          <a:prstGeom prst="rect">
            <a:avLst/>
          </a:prstGeom>
          <a:solidFill>
            <a:srgbClr val="FFFFFF"/>
          </a:solidFill>
          <a:ln/>
        </p:spPr>
      </p:sp>
      <p:sp>
        <p:nvSpPr>
          <p:cNvPr id="3" name="Shape 1"/>
          <p:cNvSpPr/>
          <p:nvPr/>
        </p:nvSpPr>
        <p:spPr>
          <a:xfrm>
            <a:off x="0" y="0"/>
            <a:ext cx="12191695" cy="75245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591056"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PowerLaw.ai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融资总额</a:t>
            </a:r>
            <a:endParaRPr lang="en-US" sz="1000" dirty="0"/>
          </a:p>
        </p:txBody>
      </p:sp>
      <p:sp>
        <p:nvSpPr>
          <p:cNvPr id="7" name="Text 5"/>
          <p:cNvSpPr txBox="1"/>
          <p:nvPr/>
        </p:nvSpPr>
        <p:spPr>
          <a:xfrm>
            <a:off x="11152022" y="657454"/>
            <a:ext cx="838505"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$9.1M</a:t>
            </a:r>
            <a:endParaRPr lang="en-US" sz="1800" dirty="0"/>
          </a:p>
        </p:txBody>
      </p:sp>
      <p:sp>
        <p:nvSpPr>
          <p:cNvPr id="8" name="Text 6"/>
          <p:cNvSpPr txBox="1"/>
          <p:nvPr/>
        </p:nvSpPr>
        <p:spPr>
          <a:xfrm>
            <a:off x="8973007" y="961949"/>
            <a:ext cx="2938882"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Sequoia Capital、Linear Venture等知名投资方</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2796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创投基金AI分析平台</a:t>
            </a:r>
            <a:endParaRPr lang="en-US" sz="2200" dirty="0"/>
          </a:p>
        </p:txBody>
      </p:sp>
      <p:sp>
        <p:nvSpPr>
          <p:cNvPr id="12" name="Text 10"/>
          <p:cNvSpPr txBox="1"/>
          <p:nvPr/>
        </p:nvSpPr>
        <p:spPr>
          <a:xfrm>
            <a:off x="381305" y="2171700"/>
            <a:ext cx="89538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PowerLaw.ai利用人工智能技术自动化投资流程，为VC/PE基金提供项目筛选、风险评估及市场分析，提升投资决策效率和准确率。</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841" b="-841"/>
          <a:stretch/>
        </p:blipFill>
        <p:spPr>
          <a:xfrm>
            <a:off x="638251" y="3238805"/>
            <a:ext cx="190195"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AI驱动投资决策</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风险评估可视化</a:t>
            </a:r>
            <a:endParaRPr lang="en-US" sz="1200" dirty="0"/>
          </a:p>
        </p:txBody>
      </p:sp>
      <p:sp>
        <p:nvSpPr>
          <p:cNvPr id="22" name="Text 19"/>
          <p:cNvSpPr txBox="1"/>
          <p:nvPr/>
        </p:nvSpPr>
        <p:spPr>
          <a:xfrm>
            <a:off x="543154" y="3638398"/>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智能筛选项目与市场趋势分析，提高投资命中率</a:t>
            </a:r>
            <a:endParaRPr lang="en-US" sz="1000" dirty="0"/>
          </a:p>
        </p:txBody>
      </p:sp>
      <p:pic>
        <p:nvPicPr>
          <p:cNvPr id="23" name="Image 1" descr="preencoded.png">    </p:cNvPr>
          <p:cNvPicPr>
            <a:picLocks noChangeAspect="1"/>
          </p:cNvPicPr>
          <p:nvPr/>
        </p:nvPicPr>
        <p:blipFill>
          <a:blip r:embed="rId2"/>
          <a:srcRect l="-760" r="-760" t="0" b="0"/>
          <a:stretch/>
        </p:blipFill>
        <p:spPr>
          <a:xfrm>
            <a:off x="4518050" y="3238805"/>
            <a:ext cx="152705" cy="171907"/>
          </a:xfrm>
          <a:prstGeom prst="rect">
            <a:avLst/>
          </a:prstGeom>
        </p:spPr>
      </p:pic>
      <p:sp>
        <p:nvSpPr>
          <p:cNvPr id="24" name="Text 20"/>
          <p:cNvSpPr txBox="1"/>
          <p:nvPr/>
        </p:nvSpPr>
        <p:spPr>
          <a:xfrm>
            <a:off x="4899355" y="3228746"/>
            <a:ext cx="12198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Dealflow自动化</a:t>
            </a:r>
            <a:endParaRPr lang="en-US" sz="1200" dirty="0"/>
          </a:p>
        </p:txBody>
      </p:sp>
      <p:sp>
        <p:nvSpPr>
          <p:cNvPr id="25" name="Text 21"/>
          <p:cNvSpPr txBox="1"/>
          <p:nvPr/>
        </p:nvSpPr>
        <p:spPr>
          <a:xfrm>
            <a:off x="4403750" y="3638398"/>
            <a:ext cx="34719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自动信息检索、归类与智能提醒，节省90%手工筛选时间</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深度分析投资风险与资金流向，实时生成可视化报告</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8485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3441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风险投资机构与创业基金</a:t>
            </a:r>
            <a:endParaRPr lang="en-US" sz="1200" dirty="0"/>
          </a:p>
        </p:txBody>
      </p:sp>
      <p:sp>
        <p:nvSpPr>
          <p:cNvPr id="33" name="Text 28"/>
          <p:cNvSpPr txBox="1"/>
          <p:nvPr/>
        </p:nvSpPr>
        <p:spPr>
          <a:xfrm>
            <a:off x="590702" y="4858207"/>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私募股权基金与投资分析师</a:t>
            </a:r>
            <a:endParaRPr lang="en-US" sz="1200" dirty="0"/>
          </a:p>
        </p:txBody>
      </p:sp>
      <p:sp>
        <p:nvSpPr>
          <p:cNvPr id="34" name="Text 29"/>
          <p:cNvSpPr txBox="1"/>
          <p:nvPr/>
        </p:nvSpPr>
        <p:spPr>
          <a:xfrm>
            <a:off x="590702" y="51242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大型企业投资部门与并购团队</a:t>
            </a:r>
            <a:endParaRPr lang="en-US" sz="1200" dirty="0"/>
          </a:p>
        </p:txBody>
      </p:sp>
      <p:sp>
        <p:nvSpPr>
          <p:cNvPr id="35" name="Text 30"/>
          <p:cNvSpPr txBox="1"/>
          <p:nvPr/>
        </p:nvSpPr>
        <p:spPr>
          <a:xfrm>
            <a:off x="590702" y="53913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天使投资人与投资顾问</a:t>
            </a:r>
            <a:endParaRPr lang="en-US" sz="1200" dirty="0"/>
          </a:p>
        </p:txBody>
      </p:sp>
      <p:sp>
        <p:nvSpPr>
          <p:cNvPr id="36" name="Text 31"/>
          <p:cNvSpPr txBox="1"/>
          <p:nvPr/>
        </p:nvSpPr>
        <p:spPr>
          <a:xfrm>
            <a:off x="590702" y="6133795"/>
            <a:ext cx="14292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SaaS订阅服务</a:t>
            </a:r>
            <a:endParaRPr lang="en-US" sz="1200" dirty="0"/>
          </a:p>
        </p:txBody>
      </p:sp>
      <p:sp>
        <p:nvSpPr>
          <p:cNvPr id="37" name="Text 32"/>
          <p:cNvSpPr txBox="1"/>
          <p:nvPr/>
        </p:nvSpPr>
        <p:spPr>
          <a:xfrm>
            <a:off x="590702" y="6400800"/>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按基金规模分级定价</a:t>
            </a:r>
            <a:endParaRPr lang="en-US" sz="1200" dirty="0"/>
          </a:p>
        </p:txBody>
      </p:sp>
      <p:sp>
        <p:nvSpPr>
          <p:cNvPr id="38" name="Text 33"/>
          <p:cNvSpPr txBox="1"/>
          <p:nvPr/>
        </p:nvSpPr>
        <p:spPr>
          <a:xfrm>
            <a:off x="590702" y="6667805"/>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定制化投资报告付费</a:t>
            </a:r>
            <a:endParaRPr lang="en-US" sz="1200" dirty="0"/>
          </a:p>
        </p:txBody>
      </p:sp>
      <p:sp>
        <p:nvSpPr>
          <p:cNvPr id="39" name="Text 34"/>
          <p:cNvSpPr txBox="1"/>
          <p:nvPr/>
        </p:nvSpPr>
        <p:spPr>
          <a:xfrm>
            <a:off x="590702" y="6933895"/>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专业API接口与数据服务</a:t>
            </a:r>
            <a:endParaRPr lang="en-US" sz="1200" dirty="0"/>
          </a:p>
        </p:txBody>
      </p:sp>
      <p:sp>
        <p:nvSpPr>
          <p:cNvPr id="40" name="Text 35"/>
          <p:cNvSpPr txBox="1"/>
          <p:nvPr/>
        </p:nvSpPr>
        <p:spPr>
          <a:xfrm>
            <a:off x="6458407" y="5352898"/>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投资决策主观性强、缺乏数据支持</a:t>
            </a:r>
            <a:endParaRPr lang="en-US" sz="1200" dirty="0"/>
          </a:p>
        </p:txBody>
      </p:sp>
      <p:sp>
        <p:nvSpPr>
          <p:cNvPr id="41" name="Text 36"/>
          <p:cNvSpPr txBox="1"/>
          <p:nvPr/>
        </p:nvSpPr>
        <p:spPr>
          <a:xfrm>
            <a:off x="6458407" y="56199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高价值信息分散、难以统一分析</a:t>
            </a:r>
            <a:endParaRPr lang="en-US" sz="1200" dirty="0"/>
          </a:p>
        </p:txBody>
      </p:sp>
      <p:sp>
        <p:nvSpPr>
          <p:cNvPr id="42" name="Shape 37"/>
          <p:cNvSpPr/>
          <p:nvPr/>
        </p:nvSpPr>
        <p:spPr>
          <a:xfrm>
            <a:off x="6248095" y="4572000"/>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4" name="Text 38"/>
          <p:cNvSpPr txBox="1"/>
          <p:nvPr/>
        </p:nvSpPr>
        <p:spPr>
          <a:xfrm>
            <a:off x="6458407" y="5086807"/>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海量项目信息手工筛选低效</a:t>
            </a:r>
            <a:endParaRPr lang="en-US" sz="1200" dirty="0"/>
          </a:p>
        </p:txBody>
      </p:sp>
      <p:sp>
        <p:nvSpPr>
          <p:cNvPr id="45" name="Text 39"/>
          <p:cNvSpPr txBox="1"/>
          <p:nvPr/>
        </p:nvSpPr>
        <p:spPr>
          <a:xfrm>
            <a:off x="6458407" y="58869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行业趋势难以实时追踪与预测</a:t>
            </a:r>
            <a:endParaRPr lang="en-US" sz="1200" dirty="0"/>
          </a:p>
        </p:txBody>
      </p:sp>
      <p:sp>
        <p:nvSpPr>
          <p:cNvPr id="46" name="Text 40"/>
          <p:cNvSpPr txBox="1"/>
          <p:nvPr/>
        </p:nvSpPr>
        <p:spPr>
          <a:xfrm>
            <a:off x="6534302" y="4695444"/>
            <a:ext cx="2328977"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投资项目评估平均耗时100+小时/项目</a:t>
            </a:r>
            <a:endParaRPr lang="en-US" sz="1000" dirty="0"/>
          </a:p>
        </p:txBody>
      </p:sp>
      <p:sp>
        <p:nvSpPr>
          <p:cNvPr id="47" name="Shape 41"/>
          <p:cNvSpPr/>
          <p:nvPr/>
        </p:nvSpPr>
        <p:spPr>
          <a:xfrm>
            <a:off x="6248095" y="6610198"/>
            <a:ext cx="2876702" cy="352044"/>
          </a:xfrm>
          <a:prstGeom prst="roundRect">
            <a:avLst>
              <a:gd name="adj" fmla="val 28080"/>
            </a:avLst>
          </a:prstGeom>
          <a:solidFill>
            <a:srgbClr val="F3F4F6"/>
          </a:solidFill>
          <a:ln/>
        </p:spPr>
      </p:sp>
      <p:pic>
        <p:nvPicPr>
          <p:cNvPr id="48" name="Image 4" descr="preencoded.png">    </p:cNvPr>
          <p:cNvPicPr>
            <a:picLocks noChangeAspect="1"/>
          </p:cNvPicPr>
          <p:nvPr/>
        </p:nvPicPr>
        <p:blipFill>
          <a:blip r:embed="rId5"/>
          <a:srcRect l="-1507" r="-1507" t="0" b="0"/>
          <a:stretch/>
        </p:blipFill>
        <p:spPr>
          <a:xfrm>
            <a:off x="6400800" y="6722669"/>
            <a:ext cx="171907" cy="133502"/>
          </a:xfrm>
          <a:prstGeom prst="rect">
            <a:avLst/>
          </a:prstGeom>
        </p:spPr>
      </p:pic>
      <p:sp>
        <p:nvSpPr>
          <p:cNvPr id="49" name="Text 42"/>
          <p:cNvSpPr txBox="1"/>
          <p:nvPr/>
        </p:nvSpPr>
        <p:spPr>
          <a:xfrm>
            <a:off x="6648602" y="6696151"/>
            <a:ext cx="24249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https://powerlaw.ai/wuyouwulv</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7077456"/>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2186330"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Concourse.co</a:t>
            </a:r>
            <a:endParaRPr lang="en-US" sz="22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种子轮融资</a:t>
            </a:r>
            <a:endParaRPr lang="en-US" sz="1000" dirty="0"/>
          </a:p>
        </p:txBody>
      </p:sp>
      <p:sp>
        <p:nvSpPr>
          <p:cNvPr id="7" name="Text 5"/>
          <p:cNvSpPr txBox="1"/>
          <p:nvPr/>
        </p:nvSpPr>
        <p:spPr>
          <a:xfrm>
            <a:off x="11098073" y="657454"/>
            <a:ext cx="886054"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$4.7M</a:t>
            </a:r>
            <a:endParaRPr lang="en-US" sz="1800" dirty="0"/>
          </a:p>
        </p:txBody>
      </p:sp>
      <p:sp>
        <p:nvSpPr>
          <p:cNvPr id="8" name="Text 6"/>
          <p:cNvSpPr txBox="1"/>
          <p:nvPr/>
        </p:nvSpPr>
        <p:spPr>
          <a:xfrm>
            <a:off x="10182758" y="961949"/>
            <a:ext cx="1729130"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a16z/YC领投 | 2024年融资</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796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AI驱动的企业财务分析与自动化平台</a:t>
            </a:r>
            <a:endParaRPr lang="en-US" sz="2200" dirty="0"/>
          </a:p>
        </p:txBody>
      </p:sp>
      <p:sp>
        <p:nvSpPr>
          <p:cNvPr id="12" name="Text 10"/>
          <p:cNvSpPr txBox="1"/>
          <p:nvPr/>
        </p:nvSpPr>
        <p:spPr>
          <a:xfrm>
            <a:off x="381305" y="2171700"/>
            <a:ext cx="65443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Concourse为企业财务团队提供AI分析师，自动整合数据、生成报表并提供智能财务决策支持。</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AI财务分析师</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财务决策优化</a:t>
            </a:r>
            <a:endParaRPr lang="en-US" sz="1200" dirty="0"/>
          </a:p>
        </p:txBody>
      </p:sp>
      <p:sp>
        <p:nvSpPr>
          <p:cNvPr id="22" name="Text 19"/>
          <p:cNvSpPr txBox="1"/>
          <p:nvPr/>
        </p:nvSpPr>
        <p:spPr>
          <a:xfrm>
            <a:off x="543154" y="3638398"/>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智能协助报表生成、自动提醒与财务异常检测</a:t>
            </a:r>
            <a:endParaRPr lang="en-US" sz="1000" dirty="0"/>
          </a:p>
        </p:txBody>
      </p:sp>
      <p:pic>
        <p:nvPicPr>
          <p:cNvPr id="23" name="Image 1" descr="preencoded.png">    </p:cNvPr>
          <p:cNvPicPr>
            <a:picLocks noChangeAspect="1"/>
          </p:cNvPicPr>
          <p:nvPr/>
        </p:nvPicPr>
        <p:blipFill>
          <a:blip r:embed="rId2"/>
          <a:srcRect l="-760" r="-760" t="0" b="0"/>
          <a:stretch/>
        </p:blipFill>
        <p:spPr>
          <a:xfrm>
            <a:off x="4518050" y="3238805"/>
            <a:ext cx="152705"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跨部门数据整合</a:t>
            </a:r>
            <a:endParaRPr lang="en-US" sz="1200" dirty="0"/>
          </a:p>
        </p:txBody>
      </p:sp>
      <p:sp>
        <p:nvSpPr>
          <p:cNvPr id="25" name="Text 21"/>
          <p:cNvSpPr txBox="1"/>
          <p:nvPr/>
        </p:nvSpPr>
        <p:spPr>
          <a:xfrm>
            <a:off x="4403750" y="3638398"/>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智能聚合多源数据，自动生成深度财务洞察</a:t>
            </a:r>
            <a:endParaRPr lang="en-US" sz="1000" dirty="0"/>
          </a:p>
        </p:txBody>
      </p:sp>
      <p:pic>
        <p:nvPicPr>
          <p:cNvPr id="26" name="Image 2" descr="preencoded.png">    </p:cNvPr>
          <p:cNvPicPr>
            <a:picLocks noChangeAspect="1"/>
          </p:cNvPicPr>
          <p:nvPr/>
        </p:nvPicPr>
        <p:blipFill>
          <a:blip r:embed="rId3"/>
          <a:srcRect l="-760" r="-760" t="0" b="0"/>
          <a:stretch/>
        </p:blipFill>
        <p:spPr>
          <a:xfrm>
            <a:off x="8378647" y="3238805"/>
            <a:ext cx="152705" cy="171907"/>
          </a:xfrm>
          <a:prstGeom prst="rect">
            <a:avLst/>
          </a:prstGeom>
        </p:spPr>
      </p:pic>
      <p:sp>
        <p:nvSpPr>
          <p:cNvPr id="27" name="Text 22"/>
          <p:cNvSpPr txBox="1"/>
          <p:nvPr/>
        </p:nvSpPr>
        <p:spPr>
          <a:xfrm>
            <a:off x="8264347" y="3638398"/>
            <a:ext cx="29388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提高企业会计效率80%，帮助团队专注战略决策</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5814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15051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企业财务团队与CFO</a:t>
            </a:r>
            <a:endParaRPr lang="en-US" sz="1200" dirty="0"/>
          </a:p>
        </p:txBody>
      </p:sp>
      <p:sp>
        <p:nvSpPr>
          <p:cNvPr id="33" name="Text 28"/>
          <p:cNvSpPr txBox="1"/>
          <p:nvPr/>
        </p:nvSpPr>
        <p:spPr>
          <a:xfrm>
            <a:off x="590702" y="48582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会计师事务所与财务顾问</a:t>
            </a:r>
            <a:endParaRPr lang="en-US" sz="1200" dirty="0"/>
          </a:p>
        </p:txBody>
      </p:sp>
      <p:sp>
        <p:nvSpPr>
          <p:cNvPr id="34" name="Text 29"/>
          <p:cNvSpPr txBox="1"/>
          <p:nvPr/>
        </p:nvSpPr>
        <p:spPr>
          <a:xfrm>
            <a:off x="590702" y="51242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快速增长的科技公司与初创团队</a:t>
            </a:r>
            <a:endParaRPr lang="en-US" sz="1200" dirty="0"/>
          </a:p>
        </p:txBody>
      </p:sp>
      <p:sp>
        <p:nvSpPr>
          <p:cNvPr id="35" name="Text 30"/>
          <p:cNvSpPr txBox="1"/>
          <p:nvPr/>
        </p:nvSpPr>
        <p:spPr>
          <a:xfrm>
            <a:off x="590702" y="5867705"/>
            <a:ext cx="14008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SaaS订阅服务模式</a:t>
            </a:r>
            <a:endParaRPr lang="en-US" sz="1200" dirty="0"/>
          </a:p>
        </p:txBody>
      </p:sp>
      <p:sp>
        <p:nvSpPr>
          <p:cNvPr id="36" name="Text 31"/>
          <p:cNvSpPr txBox="1"/>
          <p:nvPr/>
        </p:nvSpPr>
        <p:spPr>
          <a:xfrm>
            <a:off x="590702" y="6133795"/>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种子客户定制开发与数据集成</a:t>
            </a:r>
            <a:endParaRPr lang="en-US" sz="1200" dirty="0"/>
          </a:p>
        </p:txBody>
      </p:sp>
      <p:sp>
        <p:nvSpPr>
          <p:cNvPr id="37" name="Text 32"/>
          <p:cNvSpPr txBox="1"/>
          <p:nvPr/>
        </p:nvSpPr>
        <p:spPr>
          <a:xfrm>
            <a:off x="590702" y="6400800"/>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企业级高级功能分级付费</a:t>
            </a:r>
            <a:endParaRPr lang="en-US" sz="1200" dirty="0"/>
          </a:p>
        </p:txBody>
      </p:sp>
      <p:sp>
        <p:nvSpPr>
          <p:cNvPr id="38" name="Text 33"/>
          <p:cNvSpPr txBox="1"/>
          <p:nvPr/>
        </p:nvSpPr>
        <p:spPr>
          <a:xfrm>
            <a:off x="6458407" y="53528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财务报表生成流程繁琐</a:t>
            </a:r>
            <a:endParaRPr lang="en-US" sz="1200" dirty="0"/>
          </a:p>
        </p:txBody>
      </p:sp>
      <p:sp>
        <p:nvSpPr>
          <p:cNvPr id="39" name="Text 34"/>
          <p:cNvSpPr txBox="1"/>
          <p:nvPr/>
        </p:nvSpPr>
        <p:spPr>
          <a:xfrm>
            <a:off x="6458407" y="56199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财务异常难以及时发现</a:t>
            </a:r>
            <a:endParaRPr lang="en-US" sz="1200" dirty="0"/>
          </a:p>
        </p:txBody>
      </p:sp>
      <p:sp>
        <p:nvSpPr>
          <p:cNvPr id="40" name="Shape 35"/>
          <p:cNvSpPr/>
          <p:nvPr/>
        </p:nvSpPr>
        <p:spPr>
          <a:xfrm>
            <a:off x="6248095" y="4572000"/>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2" name="Text 36"/>
          <p:cNvSpPr txBox="1"/>
          <p:nvPr/>
        </p:nvSpPr>
        <p:spPr>
          <a:xfrm>
            <a:off x="6458407" y="50868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手动合并跨系统数据耗时且易错</a:t>
            </a:r>
            <a:endParaRPr lang="en-US" sz="1200" dirty="0"/>
          </a:p>
        </p:txBody>
      </p:sp>
      <p:sp>
        <p:nvSpPr>
          <p:cNvPr id="43" name="Text 37"/>
          <p:cNvSpPr txBox="1"/>
          <p:nvPr/>
        </p:nvSpPr>
        <p:spPr>
          <a:xfrm>
            <a:off x="6534302" y="4695444"/>
            <a:ext cx="25008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财务团队每月花费40+小时手动整合数据</a:t>
            </a:r>
            <a:endParaRPr lang="en-US" sz="1000" dirty="0"/>
          </a:p>
        </p:txBody>
      </p:sp>
      <p:sp>
        <p:nvSpPr>
          <p:cNvPr id="44" name="Shape 38"/>
          <p:cNvSpPr/>
          <p:nvPr/>
        </p:nvSpPr>
        <p:spPr>
          <a:xfrm>
            <a:off x="6248095" y="6344107"/>
            <a:ext cx="2476195"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455664"/>
            <a:ext cx="171907" cy="133502"/>
          </a:xfrm>
          <a:prstGeom prst="rect">
            <a:avLst/>
          </a:prstGeom>
        </p:spPr>
      </p:pic>
      <p:sp>
        <p:nvSpPr>
          <p:cNvPr id="46" name="Text 39"/>
          <p:cNvSpPr txBox="1"/>
          <p:nvPr/>
        </p:nvSpPr>
        <p:spPr>
          <a:xfrm>
            <a:off x="6648602" y="6429146"/>
            <a:ext cx="20244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https://www.concourse.co</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866851"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Day.ai</a:t>
            </a:r>
            <a:endParaRPr lang="en-US" sz="1800" dirty="0"/>
          </a:p>
        </p:txBody>
      </p:sp>
      <p:sp>
        <p:nvSpPr>
          <p:cNvPr id="6" name="Text 4"/>
          <p:cNvSpPr txBox="1"/>
          <p:nvPr/>
        </p:nvSpPr>
        <p:spPr>
          <a:xfrm>
            <a:off x="10845698" y="466344"/>
            <a:ext cx="1071677"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AI原生CRM平台</a:t>
            </a:r>
            <a:endParaRPr lang="en-US" sz="1000" dirty="0"/>
          </a:p>
        </p:txBody>
      </p:sp>
      <p:sp>
        <p:nvSpPr>
          <p:cNvPr id="7" name="Text 5"/>
          <p:cNvSpPr txBox="1"/>
          <p:nvPr/>
        </p:nvSpPr>
        <p:spPr>
          <a:xfrm>
            <a:off x="11125505" y="657454"/>
            <a:ext cx="857707"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下一代</a:t>
            </a:r>
            <a:endParaRPr lang="en-US" sz="1800" dirty="0"/>
          </a:p>
        </p:txBody>
      </p:sp>
      <p:sp>
        <p:nvSpPr>
          <p:cNvPr id="8" name="Text 6"/>
          <p:cNvSpPr txBox="1"/>
          <p:nvPr/>
        </p:nvSpPr>
        <p:spPr>
          <a:xfrm>
            <a:off x="10096805" y="961949"/>
            <a:ext cx="1815084"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会话式AI助手 | 高效销售协作</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319626"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AI原生CRM和团队业务协作助手</a:t>
            </a:r>
            <a:endParaRPr lang="en-US" sz="2200" dirty="0"/>
          </a:p>
        </p:txBody>
      </p:sp>
      <p:sp>
        <p:nvSpPr>
          <p:cNvPr id="12" name="Text 10"/>
          <p:cNvSpPr txBox="1"/>
          <p:nvPr/>
        </p:nvSpPr>
        <p:spPr>
          <a:xfrm>
            <a:off x="381305" y="2171700"/>
            <a:ext cx="74112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Day.ai提供一个会话式AI系统，自动整理会议、邮件和对话数据，将非结构化信息转化为可操作的业务洞察。</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2471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会话式AI CRM</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智能提醒与建议</a:t>
            </a:r>
            <a:endParaRPr lang="en-US" sz="1200" dirty="0"/>
          </a:p>
        </p:txBody>
      </p:sp>
      <p:sp>
        <p:nvSpPr>
          <p:cNvPr id="22" name="Text 19"/>
          <p:cNvSpPr txBox="1"/>
          <p:nvPr/>
        </p:nvSpPr>
        <p:spPr>
          <a:xfrm>
            <a:off x="543154"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像与最有帮助的同事交谈一样查询、更新和管理客户关系</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多渠道数据集成</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自动同步整合邮件、日程、会议记录、销售和客户支持数据</a:t>
            </a:r>
            <a:endParaRPr lang="en-US" sz="1000" dirty="0"/>
          </a:p>
        </p:txBody>
      </p:sp>
      <p:pic>
        <p:nvPicPr>
          <p:cNvPr id="26" name="Image 2" descr="preencoded.png">    </p:cNvPr>
          <p:cNvPicPr>
            <a:picLocks noChangeAspect="1"/>
          </p:cNvPicPr>
          <p:nvPr/>
        </p:nvPicPr>
        <p:blipFill>
          <a:blip r:embed="rId3"/>
          <a:srcRect l="-760" r="-760" t="0" b="0"/>
          <a:stretch/>
        </p:blipFill>
        <p:spPr>
          <a:xfrm>
            <a:off x="8378647" y="3238805"/>
            <a:ext cx="152705" cy="171907"/>
          </a:xfrm>
          <a:prstGeom prst="rect">
            <a:avLst/>
          </a:prstGeom>
        </p:spPr>
      </p:pic>
      <p:sp>
        <p:nvSpPr>
          <p:cNvPr id="27" name="Text 22"/>
          <p:cNvSpPr txBox="1"/>
          <p:nvPr/>
        </p:nvSpPr>
        <p:spPr>
          <a:xfrm>
            <a:off x="8264347"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AI主动推送关键客户互动提醒，推荐下一步最佳行动方案</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中小企业与初创公司</a:t>
            </a:r>
            <a:endParaRPr lang="en-US" sz="1200" dirty="0"/>
          </a:p>
        </p:txBody>
      </p:sp>
      <p:sp>
        <p:nvSpPr>
          <p:cNvPr id="33" name="Text 28"/>
          <p:cNvSpPr txBox="1"/>
          <p:nvPr/>
        </p:nvSpPr>
        <p:spPr>
          <a:xfrm>
            <a:off x="590702" y="50484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销售团队和客户支持团队</a:t>
            </a:r>
            <a:endParaRPr lang="en-US" sz="1200" dirty="0"/>
          </a:p>
        </p:txBody>
      </p:sp>
      <p:sp>
        <p:nvSpPr>
          <p:cNvPr id="34" name="Text 29"/>
          <p:cNvSpPr txBox="1"/>
          <p:nvPr/>
        </p:nvSpPr>
        <p:spPr>
          <a:xfrm>
            <a:off x="590702" y="5315407"/>
            <a:ext cx="16386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AI原生公司和科技企业</a:t>
            </a:r>
            <a:endParaRPr lang="en-US" sz="1200" dirty="0"/>
          </a:p>
        </p:txBody>
      </p:sp>
      <p:sp>
        <p:nvSpPr>
          <p:cNvPr id="35" name="Text 30"/>
          <p:cNvSpPr txBox="1"/>
          <p:nvPr/>
        </p:nvSpPr>
        <p:spPr>
          <a:xfrm>
            <a:off x="590702" y="55814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重视数据驱动决策的服务型企业</a:t>
            </a:r>
            <a:endParaRPr lang="en-US" sz="1200" dirty="0"/>
          </a:p>
        </p:txBody>
      </p:sp>
      <p:sp>
        <p:nvSpPr>
          <p:cNvPr id="36" name="Text 31"/>
          <p:cNvSpPr txBox="1"/>
          <p:nvPr/>
        </p:nvSpPr>
        <p:spPr>
          <a:xfrm>
            <a:off x="590702" y="6324905"/>
            <a:ext cx="22201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SaaS订阅（按用户/团队计费）</a:t>
            </a:r>
            <a:endParaRPr lang="en-US" sz="1200" dirty="0"/>
          </a:p>
        </p:txBody>
      </p:sp>
      <p:sp>
        <p:nvSpPr>
          <p:cNvPr id="37" name="Text 32"/>
          <p:cNvSpPr txBox="1"/>
          <p:nvPr/>
        </p:nvSpPr>
        <p:spPr>
          <a:xfrm>
            <a:off x="590702" y="6590995"/>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部分核心功能免费，高级功能付费</a:t>
            </a:r>
            <a:endParaRPr lang="en-US" sz="1200" dirty="0"/>
          </a:p>
        </p:txBody>
      </p:sp>
      <p:sp>
        <p:nvSpPr>
          <p:cNvPr id="38" name="Text 33"/>
          <p:cNvSpPr txBox="1"/>
          <p:nvPr/>
        </p:nvSpPr>
        <p:spPr>
          <a:xfrm>
            <a:off x="590702" y="6858000"/>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企业定制集成服务</a:t>
            </a:r>
            <a:endParaRPr lang="en-US" sz="1200" dirty="0"/>
          </a:p>
        </p:txBody>
      </p:sp>
      <p:sp>
        <p:nvSpPr>
          <p:cNvPr id="39" name="Text 34"/>
          <p:cNvSpPr txBox="1"/>
          <p:nvPr/>
        </p:nvSpPr>
        <p:spPr>
          <a:xfrm>
            <a:off x="6458407" y="5544007"/>
            <a:ext cx="24487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CRM使用率低，团队协作效率不高</a:t>
            </a:r>
            <a:endParaRPr lang="en-US" sz="1200" dirty="0"/>
          </a:p>
        </p:txBody>
      </p:sp>
      <p:sp>
        <p:nvSpPr>
          <p:cNvPr id="40" name="Text 35"/>
          <p:cNvSpPr txBox="1"/>
          <p:nvPr/>
        </p:nvSpPr>
        <p:spPr>
          <a:xfrm>
            <a:off x="6458407" y="5810098"/>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客户洞察不足，销售决策缺乏数据支持</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客户数据分散在多个系统中，难以整合</a:t>
            </a:r>
            <a:endParaRPr lang="en-US" sz="1200" dirty="0"/>
          </a:p>
        </p:txBody>
      </p:sp>
      <p:sp>
        <p:nvSpPr>
          <p:cNvPr id="44" name="Text 38"/>
          <p:cNvSpPr txBox="1"/>
          <p:nvPr/>
        </p:nvSpPr>
        <p:spPr>
          <a:xfrm>
            <a:off x="6534302" y="4886554"/>
            <a:ext cx="3234233"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传统CRM操作复杂，50%以上的数据输入错误或缺失</a:t>
            </a:r>
            <a:endParaRPr lang="en-US" sz="1000" dirty="0"/>
          </a:p>
        </p:txBody>
      </p:sp>
      <p:sp>
        <p:nvSpPr>
          <p:cNvPr id="45" name="Shape 39"/>
          <p:cNvSpPr/>
          <p:nvPr/>
        </p:nvSpPr>
        <p:spPr>
          <a:xfrm>
            <a:off x="6248095" y="6534302"/>
            <a:ext cx="1676095"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2243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https://day.ai</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7524598"/>
          </a:xfrm>
          <a:prstGeom prst="rect">
            <a:avLst/>
          </a:prstGeom>
          <a:solidFill>
            <a:srgbClr val="FFFFFF"/>
          </a:solidFill>
          <a:ln/>
        </p:spPr>
      </p:sp>
      <p:sp>
        <p:nvSpPr>
          <p:cNvPr id="3" name="Shape 1"/>
          <p:cNvSpPr/>
          <p:nvPr/>
        </p:nvSpPr>
        <p:spPr>
          <a:xfrm>
            <a:off x="0" y="0"/>
            <a:ext cx="12191695" cy="75245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410005"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Pickle.com</a:t>
            </a:r>
            <a:endParaRPr lang="en-US" sz="18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多元化融资</a:t>
            </a:r>
            <a:endParaRPr lang="en-US" sz="1000" dirty="0"/>
          </a:p>
        </p:txBody>
      </p:sp>
      <p:sp>
        <p:nvSpPr>
          <p:cNvPr id="7" name="Text 5"/>
          <p:cNvSpPr txBox="1"/>
          <p:nvPr/>
        </p:nvSpPr>
        <p:spPr>
          <a:xfrm>
            <a:off x="10998403" y="657454"/>
            <a:ext cx="991210"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$24M+</a:t>
            </a:r>
            <a:endParaRPr lang="en-US" sz="1800" dirty="0"/>
          </a:p>
        </p:txBody>
      </p:sp>
      <p:sp>
        <p:nvSpPr>
          <p:cNvPr id="8" name="Text 6"/>
          <p:cNvSpPr txBox="1"/>
          <p:nvPr/>
        </p:nvSpPr>
        <p:spPr>
          <a:xfrm>
            <a:off x="8204911" y="961949"/>
            <a:ext cx="3710635"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多轮融资：$12M时尚租赁 + $4.35M AI对话 + $8M其他业务</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2796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多业务线AI驱动平台</a:t>
            </a:r>
            <a:endParaRPr lang="en-US" sz="2200" dirty="0"/>
          </a:p>
        </p:txBody>
      </p:sp>
      <p:sp>
        <p:nvSpPr>
          <p:cNvPr id="12" name="Text 10"/>
          <p:cNvSpPr txBox="1"/>
          <p:nvPr/>
        </p:nvSpPr>
        <p:spPr>
          <a:xfrm>
            <a:off x="381305" y="2171700"/>
            <a:ext cx="72969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Pickle.com通过AI技术连接多个垂直领域，提供数据分析、时尚租赁市场和实时对话智能等创新解决方案。</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841" b="-841"/>
          <a:stretch/>
        </p:blipFill>
        <p:spPr>
          <a:xfrm>
            <a:off x="638251" y="3238805"/>
            <a:ext cx="190195"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AI数据分析引擎</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实时对话智能</a:t>
            </a:r>
            <a:endParaRPr lang="en-US" sz="1200" dirty="0"/>
          </a:p>
        </p:txBody>
      </p:sp>
      <p:sp>
        <p:nvSpPr>
          <p:cNvPr id="22" name="Text 19"/>
          <p:cNvSpPr txBox="1"/>
          <p:nvPr/>
        </p:nvSpPr>
        <p:spPr>
          <a:xfrm>
            <a:off x="543154" y="36383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实时数据处理与分析，为多行业提供智能决策支持</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时尚租赁平台</a:t>
            </a:r>
            <a:endParaRPr lang="en-US" sz="1200" dirty="0"/>
          </a:p>
        </p:txBody>
      </p:sp>
      <p:sp>
        <p:nvSpPr>
          <p:cNvPr id="25" name="Text 21"/>
          <p:cNvSpPr txBox="1"/>
          <p:nvPr/>
        </p:nvSpPr>
        <p:spPr>
          <a:xfrm>
            <a:off x="4403750" y="3638398"/>
            <a:ext cx="31583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P2P时尚租赁市场，用户可从个人衣橱创造被动收入</a:t>
            </a:r>
            <a:endParaRPr lang="en-US" sz="1000" dirty="0"/>
          </a:p>
        </p:txBody>
      </p:sp>
      <p:pic>
        <p:nvPicPr>
          <p:cNvPr id="26" name="Image 2" descr="preencoded.png">    </p:cNvPr>
          <p:cNvPicPr>
            <a:picLocks noChangeAspect="1"/>
          </p:cNvPicPr>
          <p:nvPr/>
        </p:nvPicPr>
        <p:blipFill>
          <a:blip r:embed="rId3"/>
          <a:srcRect l="-1064" r="-1064" t="0" b="0"/>
          <a:stretch/>
        </p:blipFill>
        <p:spPr>
          <a:xfrm>
            <a:off x="8345729" y="3238805"/>
            <a:ext cx="219456" cy="171907"/>
          </a:xfrm>
          <a:prstGeom prst="rect">
            <a:avLst/>
          </a:prstGeom>
        </p:spPr>
      </p:pic>
      <p:sp>
        <p:nvSpPr>
          <p:cNvPr id="27" name="Text 22"/>
          <p:cNvSpPr txBox="1"/>
          <p:nvPr/>
        </p:nvSpPr>
        <p:spPr>
          <a:xfrm>
            <a:off x="8264347"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AI驱动的实时对话与头像克隆技术，连接数字与现实体验</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8485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时尚消费者与品牌（租赁业务）</a:t>
            </a:r>
            <a:endParaRPr lang="en-US" sz="1200" dirty="0"/>
          </a:p>
        </p:txBody>
      </p:sp>
      <p:sp>
        <p:nvSpPr>
          <p:cNvPr id="33" name="Text 28"/>
          <p:cNvSpPr txBox="1"/>
          <p:nvPr/>
        </p:nvSpPr>
        <p:spPr>
          <a:xfrm>
            <a:off x="590702" y="48582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需要数据分析的中小企业</a:t>
            </a:r>
            <a:endParaRPr lang="en-US" sz="1200" dirty="0"/>
          </a:p>
        </p:txBody>
      </p:sp>
      <p:sp>
        <p:nvSpPr>
          <p:cNvPr id="34" name="Text 29"/>
          <p:cNvSpPr txBox="1"/>
          <p:nvPr/>
        </p:nvSpPr>
        <p:spPr>
          <a:xfrm>
            <a:off x="590702" y="5124298"/>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内容创作者与娱乐行业（对话智能）</a:t>
            </a:r>
            <a:endParaRPr lang="en-US" sz="1200" dirty="0"/>
          </a:p>
        </p:txBody>
      </p:sp>
      <p:sp>
        <p:nvSpPr>
          <p:cNvPr id="35" name="Text 30"/>
          <p:cNvSpPr txBox="1"/>
          <p:nvPr/>
        </p:nvSpPr>
        <p:spPr>
          <a:xfrm>
            <a:off x="590702" y="53913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跨境电商与数字营销平台</a:t>
            </a:r>
            <a:endParaRPr lang="en-US" sz="1200" dirty="0"/>
          </a:p>
        </p:txBody>
      </p:sp>
      <p:sp>
        <p:nvSpPr>
          <p:cNvPr id="36" name="Text 31"/>
          <p:cNvSpPr txBox="1"/>
          <p:nvPr/>
        </p:nvSpPr>
        <p:spPr>
          <a:xfrm>
            <a:off x="590702" y="6133795"/>
            <a:ext cx="2238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P2P平台交易佣金（时尚租赁）</a:t>
            </a:r>
            <a:endParaRPr lang="en-US" sz="1200" dirty="0"/>
          </a:p>
        </p:txBody>
      </p:sp>
      <p:sp>
        <p:nvSpPr>
          <p:cNvPr id="37" name="Text 32"/>
          <p:cNvSpPr txBox="1"/>
          <p:nvPr/>
        </p:nvSpPr>
        <p:spPr>
          <a:xfrm>
            <a:off x="590702" y="6400800"/>
            <a:ext cx="20098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企业SaaS订阅（数据分析）</a:t>
            </a:r>
            <a:endParaRPr lang="en-US" sz="1200" dirty="0"/>
          </a:p>
        </p:txBody>
      </p:sp>
      <p:sp>
        <p:nvSpPr>
          <p:cNvPr id="38" name="Text 33"/>
          <p:cNvSpPr txBox="1"/>
          <p:nvPr/>
        </p:nvSpPr>
        <p:spPr>
          <a:xfrm>
            <a:off x="590702" y="6667805"/>
            <a:ext cx="23152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API集成与ToB服务（对话智能）</a:t>
            </a:r>
            <a:endParaRPr lang="en-US" sz="1200" dirty="0"/>
          </a:p>
        </p:txBody>
      </p:sp>
      <p:sp>
        <p:nvSpPr>
          <p:cNvPr id="39" name="Text 34"/>
          <p:cNvSpPr txBox="1"/>
          <p:nvPr/>
        </p:nvSpPr>
        <p:spPr>
          <a:xfrm>
            <a:off x="590702" y="6933895"/>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混合收入模式与国际市场扩展</a:t>
            </a:r>
            <a:endParaRPr lang="en-US" sz="1200" dirty="0"/>
          </a:p>
        </p:txBody>
      </p:sp>
      <p:sp>
        <p:nvSpPr>
          <p:cNvPr id="40" name="Text 35"/>
          <p:cNvSpPr txBox="1"/>
          <p:nvPr/>
        </p:nvSpPr>
        <p:spPr>
          <a:xfrm>
            <a:off x="6458407" y="5352898"/>
            <a:ext cx="22485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小企业AI工具获取与应用成本高</a:t>
            </a:r>
            <a:endParaRPr lang="en-US" sz="1200" dirty="0"/>
          </a:p>
        </p:txBody>
      </p:sp>
      <p:sp>
        <p:nvSpPr>
          <p:cNvPr id="41" name="Text 36"/>
          <p:cNvSpPr txBox="1"/>
          <p:nvPr/>
        </p:nvSpPr>
        <p:spPr>
          <a:xfrm>
            <a:off x="6458407" y="5619902"/>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创意与分析孤岛，跨行业协同困难</a:t>
            </a:r>
            <a:endParaRPr lang="en-US" sz="1200" dirty="0"/>
          </a:p>
        </p:txBody>
      </p:sp>
      <p:sp>
        <p:nvSpPr>
          <p:cNvPr id="42" name="Shape 37"/>
          <p:cNvSpPr/>
          <p:nvPr/>
        </p:nvSpPr>
        <p:spPr>
          <a:xfrm>
            <a:off x="6248095" y="4572000"/>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4" name="Text 38"/>
          <p:cNvSpPr txBox="1"/>
          <p:nvPr/>
        </p:nvSpPr>
        <p:spPr>
          <a:xfrm>
            <a:off x="6458407" y="5086807"/>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时尚闲置资源浪费与可持续发展挑战</a:t>
            </a:r>
            <a:endParaRPr lang="en-US" sz="1200" dirty="0"/>
          </a:p>
        </p:txBody>
      </p:sp>
      <p:sp>
        <p:nvSpPr>
          <p:cNvPr id="45" name="Text 39"/>
          <p:cNvSpPr txBox="1"/>
          <p:nvPr/>
        </p:nvSpPr>
        <p:spPr>
          <a:xfrm>
            <a:off x="6534302" y="4695444"/>
            <a:ext cx="2900477"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垂直行业数据分析与应用脱节，创新场景落地难</a:t>
            </a:r>
            <a:endParaRPr lang="en-US" sz="1000" dirty="0"/>
          </a:p>
        </p:txBody>
      </p:sp>
      <p:sp>
        <p:nvSpPr>
          <p:cNvPr id="46" name="Shape 40"/>
          <p:cNvSpPr/>
          <p:nvPr/>
        </p:nvSpPr>
        <p:spPr>
          <a:xfrm>
            <a:off x="6248095" y="6344107"/>
            <a:ext cx="2076602" cy="352044"/>
          </a:xfrm>
          <a:prstGeom prst="roundRect">
            <a:avLst>
              <a:gd name="adj" fmla="val 28080"/>
            </a:avLst>
          </a:prstGeom>
          <a:solidFill>
            <a:srgbClr val="F3F4F6"/>
          </a:solidFill>
          <a:ln/>
        </p:spPr>
      </p:sp>
      <p:pic>
        <p:nvPicPr>
          <p:cNvPr id="47" name="Image 4" descr="preencoded.png">    </p:cNvPr>
          <p:cNvPicPr>
            <a:picLocks noChangeAspect="1"/>
          </p:cNvPicPr>
          <p:nvPr/>
        </p:nvPicPr>
        <p:blipFill>
          <a:blip r:embed="rId5"/>
          <a:srcRect l="-1507" r="-1507" t="0" b="0"/>
          <a:stretch/>
        </p:blipFill>
        <p:spPr>
          <a:xfrm>
            <a:off x="6400800" y="6455664"/>
            <a:ext cx="171907" cy="133502"/>
          </a:xfrm>
          <a:prstGeom prst="rect">
            <a:avLst/>
          </a:prstGeom>
        </p:spPr>
      </p:pic>
      <p:sp>
        <p:nvSpPr>
          <p:cNvPr id="48" name="Text 41"/>
          <p:cNvSpPr txBox="1"/>
          <p:nvPr/>
        </p:nvSpPr>
        <p:spPr>
          <a:xfrm>
            <a:off x="6648602" y="642914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https://pickle.com/</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457554"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TamLabs.ai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融资金额</a:t>
            </a:r>
            <a:endParaRPr lang="en-US" sz="1000" dirty="0"/>
          </a:p>
        </p:txBody>
      </p:sp>
      <p:sp>
        <p:nvSpPr>
          <p:cNvPr id="7" name="Text 5"/>
          <p:cNvSpPr txBox="1"/>
          <p:nvPr/>
        </p:nvSpPr>
        <p:spPr>
          <a:xfrm>
            <a:off x="11097158" y="657454"/>
            <a:ext cx="886054"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$1.11M</a:t>
            </a:r>
            <a:endParaRPr lang="en-US" sz="1800" dirty="0"/>
          </a:p>
        </p:txBody>
      </p:sp>
      <p:sp>
        <p:nvSpPr>
          <p:cNvPr id="8" name="Text 6"/>
          <p:cNvSpPr txBox="1"/>
          <p:nvPr/>
        </p:nvSpPr>
        <p:spPr>
          <a:xfrm>
            <a:off x="10114178" y="961949"/>
            <a:ext cx="18050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YC支持 | 种子轮融资 (2025)</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662526"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Microsoft Word内嵌AI文档编辑器</a:t>
            </a:r>
            <a:endParaRPr lang="en-US" sz="2200" dirty="0"/>
          </a:p>
        </p:txBody>
      </p:sp>
      <p:sp>
        <p:nvSpPr>
          <p:cNvPr id="12" name="Text 10"/>
          <p:cNvSpPr txBox="1"/>
          <p:nvPr/>
        </p:nvSpPr>
        <p:spPr>
          <a:xfrm>
            <a:off x="381305" y="2171700"/>
            <a:ext cx="7972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TamLabs让文档创建和修订更快速，通过聊天式界面实现精准的企业级文档编辑体验，无缝集成于Microsoft Word。</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聊天式文档编辑</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自动批注实现</a:t>
            </a:r>
            <a:endParaRPr lang="en-US" sz="1200" dirty="0"/>
          </a:p>
        </p:txBody>
      </p:sp>
      <p:sp>
        <p:nvSpPr>
          <p:cNvPr id="22" name="Text 19"/>
          <p:cNvSpPr txBox="1"/>
          <p:nvPr/>
        </p:nvSpPr>
        <p:spPr>
          <a:xfrm>
            <a:off x="543154"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只需描述您想要的更改，AI即刻精准实现，保持完美格式</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内容比对与修订</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清晰的新旧文本对比，一键接受或拒绝修改，提高迭代效率</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主动响应批注并在整个文档中实现，简化协作流程</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法律专业人士与律师事务所</a:t>
            </a:r>
            <a:endParaRPr lang="en-US" sz="1200" dirty="0"/>
          </a:p>
        </p:txBody>
      </p:sp>
      <p:sp>
        <p:nvSpPr>
          <p:cNvPr id="33" name="Text 28"/>
          <p:cNvSpPr txBox="1"/>
          <p:nvPr/>
        </p:nvSpPr>
        <p:spPr>
          <a:xfrm>
            <a:off x="590702" y="50484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企业文档与合同管理团队</a:t>
            </a:r>
            <a:endParaRPr lang="en-US" sz="1200" dirty="0"/>
          </a:p>
        </p:txBody>
      </p:sp>
      <p:sp>
        <p:nvSpPr>
          <p:cNvPr id="34" name="Text 29"/>
          <p:cNvSpPr txBox="1"/>
          <p:nvPr/>
        </p:nvSpPr>
        <p:spPr>
          <a:xfrm>
            <a:off x="590702" y="5315407"/>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咨询公司与顾问团队</a:t>
            </a:r>
            <a:endParaRPr lang="en-US" sz="1200" dirty="0"/>
          </a:p>
        </p:txBody>
      </p:sp>
      <p:sp>
        <p:nvSpPr>
          <p:cNvPr id="35" name="Text 30"/>
          <p:cNvSpPr txBox="1"/>
          <p:nvPr/>
        </p:nvSpPr>
        <p:spPr>
          <a:xfrm>
            <a:off x="590702" y="5581498"/>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专业内容创作者</a:t>
            </a:r>
            <a:endParaRPr lang="en-US" sz="1200" dirty="0"/>
          </a:p>
        </p:txBody>
      </p:sp>
      <p:sp>
        <p:nvSpPr>
          <p:cNvPr id="36" name="Text 31"/>
          <p:cNvSpPr txBox="1"/>
          <p:nvPr/>
        </p:nvSpPr>
        <p:spPr>
          <a:xfrm>
            <a:off x="590702" y="6324905"/>
            <a:ext cx="23719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SaaS订阅模式（个人版/团队版）</a:t>
            </a:r>
            <a:endParaRPr lang="en-US" sz="1200" dirty="0"/>
          </a:p>
        </p:txBody>
      </p:sp>
      <p:sp>
        <p:nvSpPr>
          <p:cNvPr id="37" name="Text 32"/>
          <p:cNvSpPr txBox="1"/>
          <p:nvPr/>
        </p:nvSpPr>
        <p:spPr>
          <a:xfrm>
            <a:off x="590702" y="6590995"/>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企业版集成与定制服务</a:t>
            </a:r>
            <a:endParaRPr lang="en-US" sz="1200" dirty="0"/>
          </a:p>
        </p:txBody>
      </p:sp>
      <p:sp>
        <p:nvSpPr>
          <p:cNvPr id="38" name="Text 33"/>
          <p:cNvSpPr txBox="1"/>
          <p:nvPr/>
        </p:nvSpPr>
        <p:spPr>
          <a:xfrm>
            <a:off x="590702" y="6858000"/>
            <a:ext cx="18864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API接入与第三方应用集成</a:t>
            </a:r>
            <a:endParaRPr lang="en-US" sz="1200" dirty="0"/>
          </a:p>
        </p:txBody>
      </p:sp>
      <p:sp>
        <p:nvSpPr>
          <p:cNvPr id="39" name="Text 34"/>
          <p:cNvSpPr txBox="1"/>
          <p:nvPr/>
        </p:nvSpPr>
        <p:spPr>
          <a:xfrm>
            <a:off x="6458407" y="55440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批注实现与跟踪费时费力</a:t>
            </a:r>
            <a:endParaRPr lang="en-US" sz="1200" dirty="0"/>
          </a:p>
        </p:txBody>
      </p:sp>
      <p:sp>
        <p:nvSpPr>
          <p:cNvPr id="40" name="Text 35"/>
          <p:cNvSpPr txBox="1"/>
          <p:nvPr/>
        </p:nvSpPr>
        <p:spPr>
          <a:xfrm>
            <a:off x="6458407" y="58100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协作修改缺乏自动化，效率低下</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3020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法律文档格式要求严格，手动修改容易出错</a:t>
            </a:r>
            <a:endParaRPr lang="en-US" sz="1200" dirty="0"/>
          </a:p>
        </p:txBody>
      </p:sp>
      <p:sp>
        <p:nvSpPr>
          <p:cNvPr id="44" name="Text 38"/>
          <p:cNvSpPr txBox="1"/>
          <p:nvPr/>
        </p:nvSpPr>
        <p:spPr>
          <a:xfrm>
            <a:off x="6534302" y="4886554"/>
            <a:ext cx="2938882"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文档编辑与修改耗时，平均每次编辑浪费30分钟</a:t>
            </a:r>
            <a:endParaRPr lang="en-US" sz="1000" dirty="0"/>
          </a:p>
        </p:txBody>
      </p:sp>
      <p:sp>
        <p:nvSpPr>
          <p:cNvPr id="45" name="Shape 39"/>
          <p:cNvSpPr/>
          <p:nvPr/>
        </p:nvSpPr>
        <p:spPr>
          <a:xfrm>
            <a:off x="6248095" y="6534302"/>
            <a:ext cx="2314346"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862633"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https://www.tamlabs.ai</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258507"/>
          </a:xfrm>
          <a:prstGeom prst="rect">
            <a:avLst/>
          </a:prstGeom>
          <a:solidFill>
            <a:srgbClr val="FFFFFF"/>
          </a:solidFill>
          <a:ln/>
        </p:spPr>
      </p:sp>
      <p:sp>
        <p:nvSpPr>
          <p:cNvPr id="3" name="Shape 1"/>
          <p:cNvSpPr/>
          <p:nvPr/>
        </p:nvSpPr>
        <p:spPr>
          <a:xfrm>
            <a:off x="0" y="0"/>
            <a:ext cx="12191695" cy="72585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534363"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Onlook.com</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企业背景</a:t>
            </a:r>
            <a:endParaRPr lang="en-US" sz="1000" dirty="0"/>
          </a:p>
        </p:txBody>
      </p:sp>
      <p:sp>
        <p:nvSpPr>
          <p:cNvPr id="7" name="Text 5"/>
          <p:cNvSpPr txBox="1"/>
          <p:nvPr/>
        </p:nvSpPr>
        <p:spPr>
          <a:xfrm>
            <a:off x="11027664" y="657454"/>
            <a:ext cx="962863"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YC支持</a:t>
            </a:r>
            <a:endParaRPr lang="en-US" sz="1800" dirty="0"/>
          </a:p>
        </p:txBody>
      </p:sp>
      <p:sp>
        <p:nvSpPr>
          <p:cNvPr id="8" name="Text 6"/>
          <p:cNvSpPr txBox="1"/>
          <p:nvPr/>
        </p:nvSpPr>
        <p:spPr>
          <a:xfrm>
            <a:off x="9957816" y="961949"/>
            <a:ext cx="1957730"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开源项目 | 设计开发一体化工具</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5691226"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AI视觉代码编辑器 - Cursor for Designers</a:t>
            </a:r>
            <a:endParaRPr lang="en-US" sz="2200" dirty="0"/>
          </a:p>
        </p:txBody>
      </p:sp>
      <p:sp>
        <p:nvSpPr>
          <p:cNvPr id="12" name="Text 10"/>
          <p:cNvSpPr txBox="1"/>
          <p:nvPr/>
        </p:nvSpPr>
        <p:spPr>
          <a:xfrm>
            <a:off x="381305" y="2171700"/>
            <a:ext cx="72301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Onlook.com提供新一代视觉代码编辑工具，让设计师和产品经理能够通过AI创建web体验，无需编程知识</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设计与代码实时同步</a:t>
            </a:r>
            <a:endParaRPr lang="en-US" sz="1200" dirty="0"/>
          </a:p>
        </p:txBody>
      </p:sp>
      <p:sp>
        <p:nvSpPr>
          <p:cNvPr id="21" name="Text 18"/>
          <p:cNvSpPr txBox="1"/>
          <p:nvPr/>
        </p:nvSpPr>
        <p:spPr>
          <a:xfrm>
            <a:off x="8759952"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多渠道导入与发布</a:t>
            </a:r>
            <a:endParaRPr lang="en-US" sz="1200" dirty="0"/>
          </a:p>
        </p:txBody>
      </p:sp>
      <p:sp>
        <p:nvSpPr>
          <p:cNvPr id="22" name="Text 19"/>
          <p:cNvSpPr txBox="1"/>
          <p:nvPr/>
        </p:nvSpPr>
        <p:spPr>
          <a:xfrm>
            <a:off x="543154" y="3638398"/>
            <a:ext cx="31583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React/Tailwind代码与视觉设计自动同步，无缝转换</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AI辅助设计与生成</a:t>
            </a:r>
            <a:endParaRPr lang="en-US" sz="1200" dirty="0"/>
          </a:p>
        </p:txBody>
      </p:sp>
      <p:sp>
        <p:nvSpPr>
          <p:cNvPr id="25" name="Text 21"/>
          <p:cNvSpPr txBox="1"/>
          <p:nvPr/>
        </p:nvSpPr>
        <p:spPr>
          <a:xfrm>
            <a:off x="4403750"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AI提供即时设计帮助和反馈，自动生成符合规范的组件</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628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支持从Figma导入或GitHub仓库，一键发布至自定义域名</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8485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设计师和产品经理</a:t>
            </a:r>
            <a:endParaRPr lang="en-US" sz="1200" dirty="0"/>
          </a:p>
        </p:txBody>
      </p:sp>
      <p:sp>
        <p:nvSpPr>
          <p:cNvPr id="33" name="Text 28"/>
          <p:cNvSpPr txBox="1"/>
          <p:nvPr/>
        </p:nvSpPr>
        <p:spPr>
          <a:xfrm>
            <a:off x="590702" y="4858207"/>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无代码开发爱好者</a:t>
            </a:r>
            <a:endParaRPr lang="en-US" sz="1200" dirty="0"/>
          </a:p>
        </p:txBody>
      </p:sp>
      <p:sp>
        <p:nvSpPr>
          <p:cNvPr id="34" name="Text 29"/>
          <p:cNvSpPr txBox="1"/>
          <p:nvPr/>
        </p:nvSpPr>
        <p:spPr>
          <a:xfrm>
            <a:off x="590702" y="51242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需要快速原型的创意团队</a:t>
            </a:r>
            <a:endParaRPr lang="en-US" sz="1200" dirty="0"/>
          </a:p>
        </p:txBody>
      </p:sp>
      <p:sp>
        <p:nvSpPr>
          <p:cNvPr id="35" name="Text 30"/>
          <p:cNvSpPr txBox="1"/>
          <p:nvPr/>
        </p:nvSpPr>
        <p:spPr>
          <a:xfrm>
            <a:off x="590702" y="5391302"/>
            <a:ext cx="21717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希望提高设计-开发协作的企业</a:t>
            </a:r>
            <a:endParaRPr lang="en-US" sz="1200" dirty="0"/>
          </a:p>
        </p:txBody>
      </p:sp>
      <p:sp>
        <p:nvSpPr>
          <p:cNvPr id="36" name="Text 31"/>
          <p:cNvSpPr txBox="1"/>
          <p:nvPr/>
        </p:nvSpPr>
        <p:spPr>
          <a:xfrm>
            <a:off x="590702" y="6133795"/>
            <a:ext cx="8860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免费基础版</a:t>
            </a:r>
            <a:endParaRPr lang="en-US" sz="1200" dirty="0"/>
          </a:p>
        </p:txBody>
      </p:sp>
      <p:sp>
        <p:nvSpPr>
          <p:cNvPr id="37" name="Text 32"/>
          <p:cNvSpPr txBox="1"/>
          <p:nvPr/>
        </p:nvSpPr>
        <p:spPr>
          <a:xfrm>
            <a:off x="590702" y="6400800"/>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高级功能付费订阅</a:t>
            </a:r>
            <a:endParaRPr lang="en-US" sz="1200" dirty="0"/>
          </a:p>
        </p:txBody>
      </p:sp>
      <p:sp>
        <p:nvSpPr>
          <p:cNvPr id="38" name="Text 33"/>
          <p:cNvSpPr txBox="1"/>
          <p:nvPr/>
        </p:nvSpPr>
        <p:spPr>
          <a:xfrm>
            <a:off x="590702" y="6667805"/>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企业定制部署</a:t>
            </a:r>
            <a:endParaRPr lang="en-US" sz="1200" dirty="0"/>
          </a:p>
        </p:txBody>
      </p:sp>
      <p:sp>
        <p:nvSpPr>
          <p:cNvPr id="39" name="Text 34"/>
          <p:cNvSpPr txBox="1"/>
          <p:nvPr/>
        </p:nvSpPr>
        <p:spPr>
          <a:xfrm>
            <a:off x="6458407" y="53528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设计师缺乏代码理解与掌控力</a:t>
            </a:r>
            <a:endParaRPr lang="en-US" sz="1200" dirty="0"/>
          </a:p>
        </p:txBody>
      </p:sp>
      <p:sp>
        <p:nvSpPr>
          <p:cNvPr id="40" name="Text 35"/>
          <p:cNvSpPr txBox="1"/>
          <p:nvPr/>
        </p:nvSpPr>
        <p:spPr>
          <a:xfrm>
            <a:off x="6458407" y="56199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设计意图与开发实现差异大</a:t>
            </a:r>
            <a:endParaRPr lang="en-US" sz="1200" dirty="0"/>
          </a:p>
        </p:txBody>
      </p:sp>
      <p:sp>
        <p:nvSpPr>
          <p:cNvPr id="41" name="Shape 36"/>
          <p:cNvSpPr/>
          <p:nvPr/>
        </p:nvSpPr>
        <p:spPr>
          <a:xfrm>
            <a:off x="6248095" y="4572000"/>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3" name="Text 37"/>
          <p:cNvSpPr txBox="1"/>
          <p:nvPr/>
        </p:nvSpPr>
        <p:spPr>
          <a:xfrm>
            <a:off x="6458407" y="50868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设计稿转代码周期长，反复调整</a:t>
            </a:r>
            <a:endParaRPr lang="en-US" sz="1200" dirty="0"/>
          </a:p>
        </p:txBody>
      </p:sp>
      <p:sp>
        <p:nvSpPr>
          <p:cNvPr id="44" name="Text 38"/>
          <p:cNvSpPr txBox="1"/>
          <p:nvPr/>
        </p:nvSpPr>
        <p:spPr>
          <a:xfrm>
            <a:off x="6534302" y="4695444"/>
            <a:ext cx="1767535"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设计师-开发者协作流程割裂</a:t>
            </a:r>
            <a:endParaRPr lang="en-US" sz="1000" dirty="0"/>
          </a:p>
        </p:txBody>
      </p:sp>
      <p:sp>
        <p:nvSpPr>
          <p:cNvPr id="45" name="Shape 39"/>
          <p:cNvSpPr/>
          <p:nvPr/>
        </p:nvSpPr>
        <p:spPr>
          <a:xfrm>
            <a:off x="6248095" y="6344107"/>
            <a:ext cx="2400300"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455664"/>
            <a:ext cx="171907" cy="133502"/>
          </a:xfrm>
          <a:prstGeom prst="rect">
            <a:avLst/>
          </a:prstGeom>
        </p:spPr>
      </p:pic>
      <p:sp>
        <p:nvSpPr>
          <p:cNvPr id="47" name="Text 40"/>
          <p:cNvSpPr txBox="1"/>
          <p:nvPr/>
        </p:nvSpPr>
        <p:spPr>
          <a:xfrm>
            <a:off x="6648602" y="6429146"/>
            <a:ext cx="1948586"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https://www.onlook.com/</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524305"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UsePeppr.ai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投资背景</a:t>
            </a:r>
            <a:endParaRPr lang="en-US" sz="1000" dirty="0"/>
          </a:p>
        </p:txBody>
      </p:sp>
      <p:sp>
        <p:nvSpPr>
          <p:cNvPr id="7" name="Text 5"/>
          <p:cNvSpPr txBox="1"/>
          <p:nvPr/>
        </p:nvSpPr>
        <p:spPr>
          <a:xfrm>
            <a:off x="11027664" y="657454"/>
            <a:ext cx="962863"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YC支持</a:t>
            </a:r>
            <a:endParaRPr lang="en-US" sz="1800" dirty="0"/>
          </a:p>
        </p:txBody>
      </p:sp>
      <p:sp>
        <p:nvSpPr>
          <p:cNvPr id="8" name="Text 6"/>
          <p:cNvSpPr txBox="1"/>
          <p:nvPr/>
        </p:nvSpPr>
        <p:spPr>
          <a:xfrm>
            <a:off x="9824314" y="961949"/>
            <a:ext cx="2091233"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种子轮融资 | 企业级知识管理平台</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224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企业级AI知识管理与自动化平台</a:t>
            </a:r>
            <a:endParaRPr lang="en-US" sz="2200" dirty="0"/>
          </a:p>
        </p:txBody>
      </p:sp>
      <p:sp>
        <p:nvSpPr>
          <p:cNvPr id="12" name="Text 10"/>
          <p:cNvSpPr txBox="1"/>
          <p:nvPr/>
        </p:nvSpPr>
        <p:spPr>
          <a:xfrm>
            <a:off x="381305" y="2171700"/>
            <a:ext cx="76873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UsePeppr.ai将散落的企业知识转化为自我改进的AI知识库，帮助团队高效决策、保存机构知识并简化工作流程。</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760" r="-760" t="0" b="0"/>
          <a:stretch/>
        </p:blipFill>
        <p:spPr>
          <a:xfrm>
            <a:off x="657454" y="3238805"/>
            <a:ext cx="152705"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多源企业数据整合</a:t>
            </a:r>
            <a:endParaRPr lang="en-US" sz="1200" dirty="0"/>
          </a:p>
        </p:txBody>
      </p:sp>
      <p:sp>
        <p:nvSpPr>
          <p:cNvPr id="21" name="Text 18"/>
          <p:cNvSpPr txBox="1"/>
          <p:nvPr/>
        </p:nvSpPr>
        <p:spPr>
          <a:xfrm>
            <a:off x="8759952"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无缝集成主流工具</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自动连接并融合分散在各系统的企业知识，构建统一知识图谱</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AI智能问答与知识萃取</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利用大语言模型分析企业数据，提供上下文相关的洞察和回答</a:t>
            </a:r>
            <a:endParaRPr lang="en-US" sz="1000" dirty="0"/>
          </a:p>
        </p:txBody>
      </p:sp>
      <p:pic>
        <p:nvPicPr>
          <p:cNvPr id="26" name="Image 2" descr="preencoded.png">    </p:cNvPr>
          <p:cNvPicPr>
            <a:picLocks noChangeAspect="1"/>
          </p:cNvPicPr>
          <p:nvPr/>
        </p:nvPicPr>
        <p:blipFill>
          <a:blip r:embed="rId3"/>
          <a:srcRect l="-1773" r="-1773" t="0" b="0"/>
          <a:stretch/>
        </p:blipFill>
        <p:spPr>
          <a:xfrm>
            <a:off x="8388706" y="3238805"/>
            <a:ext cx="133502" cy="171907"/>
          </a:xfrm>
          <a:prstGeom prst="rect">
            <a:avLst/>
          </a:prstGeom>
        </p:spPr>
      </p:pic>
      <p:sp>
        <p:nvSpPr>
          <p:cNvPr id="27" name="Text 22"/>
          <p:cNvSpPr txBox="1"/>
          <p:nvPr/>
        </p:nvSpPr>
        <p:spPr>
          <a:xfrm>
            <a:off x="8264347" y="3638398"/>
            <a:ext cx="34820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与Slack、Jira、Google Workspace等工具快速集成，实现工作流自动化</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大中型企业与科技公司</a:t>
            </a:r>
            <a:endParaRPr lang="en-US" sz="1200" dirty="0"/>
          </a:p>
        </p:txBody>
      </p:sp>
      <p:sp>
        <p:nvSpPr>
          <p:cNvPr id="33" name="Text 28"/>
          <p:cNvSpPr txBox="1"/>
          <p:nvPr/>
        </p:nvSpPr>
        <p:spPr>
          <a:xfrm>
            <a:off x="590702" y="50484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知识密集型组织与团队</a:t>
            </a:r>
            <a:endParaRPr lang="en-US" sz="1200" dirty="0"/>
          </a:p>
        </p:txBody>
      </p:sp>
      <p:sp>
        <p:nvSpPr>
          <p:cNvPr id="34" name="Text 29"/>
          <p:cNvSpPr txBox="1"/>
          <p:nvPr/>
        </p:nvSpPr>
        <p:spPr>
          <a:xfrm>
            <a:off x="590702" y="53154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需要高效知识共享的分布式团队</a:t>
            </a:r>
            <a:endParaRPr lang="en-US" sz="1200" dirty="0"/>
          </a:p>
        </p:txBody>
      </p:sp>
      <p:sp>
        <p:nvSpPr>
          <p:cNvPr id="35" name="Text 30"/>
          <p:cNvSpPr txBox="1"/>
          <p:nvPr/>
        </p:nvSpPr>
        <p:spPr>
          <a:xfrm>
            <a:off x="590702" y="55814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拥有复杂知识管理需求的企业</a:t>
            </a:r>
            <a:endParaRPr lang="en-US" sz="1200" dirty="0"/>
          </a:p>
        </p:txBody>
      </p:sp>
      <p:sp>
        <p:nvSpPr>
          <p:cNvPr id="36" name="Text 31"/>
          <p:cNvSpPr txBox="1"/>
          <p:nvPr/>
        </p:nvSpPr>
        <p:spPr>
          <a:xfrm>
            <a:off x="590702" y="6324905"/>
            <a:ext cx="14008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SaaS企业订阅模式</a:t>
            </a:r>
            <a:endParaRPr lang="en-US" sz="1200" dirty="0"/>
          </a:p>
        </p:txBody>
      </p:sp>
      <p:sp>
        <p:nvSpPr>
          <p:cNvPr id="37" name="Text 32"/>
          <p:cNvSpPr txBox="1"/>
          <p:nvPr/>
        </p:nvSpPr>
        <p:spPr>
          <a:xfrm>
            <a:off x="590702" y="6590995"/>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按用户规模和数据量分级计费</a:t>
            </a:r>
            <a:endParaRPr lang="en-US" sz="1200" dirty="0"/>
          </a:p>
        </p:txBody>
      </p:sp>
      <p:sp>
        <p:nvSpPr>
          <p:cNvPr id="38" name="Text 33"/>
          <p:cNvSpPr txBox="1"/>
          <p:nvPr/>
        </p:nvSpPr>
        <p:spPr>
          <a:xfrm>
            <a:off x="590702" y="6858000"/>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企业级定制与高级分析能力</a:t>
            </a:r>
            <a:endParaRPr lang="en-US" sz="1200" dirty="0"/>
          </a:p>
        </p:txBody>
      </p:sp>
      <p:sp>
        <p:nvSpPr>
          <p:cNvPr id="39" name="Text 34"/>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重复回答相同问题占用专家时间</a:t>
            </a:r>
            <a:endParaRPr lang="en-US" sz="1200" dirty="0"/>
          </a:p>
        </p:txBody>
      </p:sp>
      <p:sp>
        <p:nvSpPr>
          <p:cNvPr id="40" name="Text 35"/>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新员工入职学习曲线陡峭</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跨团队沟通和知识共享效率低</a:t>
            </a:r>
            <a:endParaRPr lang="en-US" sz="1200" dirty="0"/>
          </a:p>
        </p:txBody>
      </p:sp>
      <p:sp>
        <p:nvSpPr>
          <p:cNvPr id="44" name="Text 38"/>
          <p:cNvSpPr txBox="1"/>
          <p:nvPr/>
        </p:nvSpPr>
        <p:spPr>
          <a:xfrm>
            <a:off x="6534302" y="4886554"/>
            <a:ext cx="303397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企业知识库信息割裂，关键经验随人员流动而流失</a:t>
            </a:r>
            <a:endParaRPr lang="en-US" sz="1000" dirty="0"/>
          </a:p>
        </p:txBody>
      </p:sp>
      <p:sp>
        <p:nvSpPr>
          <p:cNvPr id="45" name="Shape 39"/>
          <p:cNvSpPr/>
          <p:nvPr/>
        </p:nvSpPr>
        <p:spPr>
          <a:xfrm>
            <a:off x="6248095" y="6534302"/>
            <a:ext cx="2076602"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https://usepeppr.ai</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2391156"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SansSapien/Mosaic</a:t>
            </a:r>
            <a:endParaRPr lang="en-US" sz="1800" dirty="0"/>
          </a:p>
        </p:txBody>
      </p:sp>
      <p:sp>
        <p:nvSpPr>
          <p:cNvPr id="6" name="Text 4"/>
          <p:cNvSpPr txBox="1"/>
          <p:nvPr/>
        </p:nvSpPr>
        <p:spPr>
          <a:xfrm>
            <a:off x="11150194"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AI视频平台</a:t>
            </a:r>
            <a:endParaRPr lang="en-US" sz="1000" dirty="0"/>
          </a:p>
        </p:txBody>
      </p:sp>
      <p:sp>
        <p:nvSpPr>
          <p:cNvPr id="7" name="Text 5"/>
          <p:cNvSpPr txBox="1"/>
          <p:nvPr/>
        </p:nvSpPr>
        <p:spPr>
          <a:xfrm>
            <a:off x="11000232" y="657454"/>
            <a:ext cx="991210"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Mosaic</a:t>
            </a:r>
            <a:endParaRPr lang="en-US" sz="1800" dirty="0"/>
          </a:p>
        </p:txBody>
      </p:sp>
      <p:sp>
        <p:nvSpPr>
          <p:cNvPr id="8" name="Text 6"/>
          <p:cNvSpPr txBox="1"/>
          <p:nvPr/>
        </p:nvSpPr>
        <p:spPr>
          <a:xfrm>
            <a:off x="9563710" y="961949"/>
            <a:ext cx="234817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产品增长迅速 | 新一代AI视频编辑工具</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AI驱动的云端视频编辑平台</a:t>
            </a:r>
            <a:endParaRPr lang="en-US" sz="2200" dirty="0"/>
          </a:p>
        </p:txBody>
      </p:sp>
      <p:sp>
        <p:nvSpPr>
          <p:cNvPr id="12" name="Text 10"/>
          <p:cNvSpPr txBox="1"/>
          <p:nvPr/>
        </p:nvSpPr>
        <p:spPr>
          <a:xfrm>
            <a:off x="381305" y="2171700"/>
            <a:ext cx="78016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Mosaic允许用户通过自然语言描述对视频进行编辑，将数小时的编辑工作压缩至几秒钟，实现高效视频内容生产。</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文本驱动视频生成</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批量项目处理</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简单描述即可自动生成与编辑视频内容，无需专业剪辑技能</a:t>
            </a:r>
            <a:endParaRPr lang="en-US" sz="1000" dirty="0"/>
          </a:p>
        </p:txBody>
      </p:sp>
      <p:pic>
        <p:nvPicPr>
          <p:cNvPr id="23" name="Image 1" descr="preencoded.png">    </p:cNvPr>
          <p:cNvPicPr>
            <a:picLocks noChangeAspect="1"/>
          </p:cNvPicPr>
          <p:nvPr/>
        </p:nvPicPr>
        <p:blipFill>
          <a:blip r:embed="rId2"/>
          <a:srcRect l="0" r="0" t="-841" b="-841"/>
          <a:stretch/>
        </p:blipFill>
        <p:spPr>
          <a:xfrm>
            <a:off x="4498848" y="3238805"/>
            <a:ext cx="190195" cy="171907"/>
          </a:xfrm>
          <a:prstGeom prst="rect">
            <a:avLst/>
          </a:prstGeom>
        </p:spPr>
      </p:pic>
      <p:sp>
        <p:nvSpPr>
          <p:cNvPr id="24" name="Text 20"/>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多模态编辑与插件</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支持文本、图像、音频和视频的综合编辑，集成大模型插件系统</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支持多个视频项目同时处理，一键导出多种格式，提升工作流效率</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内容创作者和视频博主</a:t>
            </a:r>
            <a:endParaRPr lang="en-US" sz="1200" dirty="0"/>
          </a:p>
        </p:txBody>
      </p:sp>
      <p:sp>
        <p:nvSpPr>
          <p:cNvPr id="33" name="Text 28"/>
          <p:cNvSpPr txBox="1"/>
          <p:nvPr/>
        </p:nvSpPr>
        <p:spPr>
          <a:xfrm>
            <a:off x="590702" y="50484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数字营销团队和媒体机构</a:t>
            </a:r>
            <a:endParaRPr lang="en-US" sz="1200" dirty="0"/>
          </a:p>
        </p:txBody>
      </p:sp>
      <p:sp>
        <p:nvSpPr>
          <p:cNvPr id="34" name="Text 29"/>
          <p:cNvSpPr txBox="1"/>
          <p:nvPr/>
        </p:nvSpPr>
        <p:spPr>
          <a:xfrm>
            <a:off x="590702" y="5315407"/>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电商平台视频部门</a:t>
            </a:r>
            <a:endParaRPr lang="en-US" sz="1200" dirty="0"/>
          </a:p>
        </p:txBody>
      </p:sp>
      <p:sp>
        <p:nvSpPr>
          <p:cNvPr id="35" name="Text 30"/>
          <p:cNvSpPr txBox="1"/>
          <p:nvPr/>
        </p:nvSpPr>
        <p:spPr>
          <a:xfrm>
            <a:off x="590702" y="55814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企业内部宣传和培训团队</a:t>
            </a:r>
            <a:endParaRPr lang="en-US" sz="1200" dirty="0"/>
          </a:p>
        </p:txBody>
      </p:sp>
      <p:sp>
        <p:nvSpPr>
          <p:cNvPr id="36" name="Text 31"/>
          <p:cNvSpPr txBox="1"/>
          <p:nvPr/>
        </p:nvSpPr>
        <p:spPr>
          <a:xfrm>
            <a:off x="590702" y="6324905"/>
            <a:ext cx="25813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SaaS订阅（基础版/专业版/企业版）</a:t>
            </a:r>
            <a:endParaRPr lang="en-US" sz="1200" dirty="0"/>
          </a:p>
        </p:txBody>
      </p:sp>
      <p:sp>
        <p:nvSpPr>
          <p:cNvPr id="37" name="Text 32"/>
          <p:cNvSpPr txBox="1"/>
          <p:nvPr/>
        </p:nvSpPr>
        <p:spPr>
          <a:xfrm>
            <a:off x="590702" y="6590995"/>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按视频时长和处理量计费</a:t>
            </a:r>
            <a:endParaRPr lang="en-US" sz="1200" dirty="0"/>
          </a:p>
        </p:txBody>
      </p:sp>
      <p:sp>
        <p:nvSpPr>
          <p:cNvPr id="38" name="Text 33"/>
          <p:cNvSpPr txBox="1"/>
          <p:nvPr/>
        </p:nvSpPr>
        <p:spPr>
          <a:xfrm>
            <a:off x="590702" y="6858000"/>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API接口集成与定制服务</a:t>
            </a:r>
            <a:endParaRPr lang="en-US" sz="1200" dirty="0"/>
          </a:p>
        </p:txBody>
      </p:sp>
      <p:sp>
        <p:nvSpPr>
          <p:cNvPr id="39" name="Text 34"/>
          <p:cNvSpPr txBox="1"/>
          <p:nvPr/>
        </p:nvSpPr>
        <p:spPr>
          <a:xfrm>
            <a:off x="6458407" y="55440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批量视频制作人力成本高</a:t>
            </a:r>
            <a:endParaRPr lang="en-US" sz="1200" dirty="0"/>
          </a:p>
        </p:txBody>
      </p:sp>
      <p:sp>
        <p:nvSpPr>
          <p:cNvPr id="40" name="Text 35"/>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设备要求高，渲染时间长</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专业视频编辑软件学习曲线陡峭</a:t>
            </a:r>
            <a:endParaRPr lang="en-US" sz="1200" dirty="0"/>
          </a:p>
        </p:txBody>
      </p:sp>
      <p:sp>
        <p:nvSpPr>
          <p:cNvPr id="44" name="Text 38"/>
          <p:cNvSpPr txBox="1"/>
          <p:nvPr/>
        </p:nvSpPr>
        <p:spPr>
          <a:xfrm>
            <a:off x="6534302" y="4886554"/>
            <a:ext cx="2520086"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传统视频编辑平均耗时4-6小时/分钟成片</a:t>
            </a:r>
            <a:endParaRPr lang="en-US" sz="1000" dirty="0"/>
          </a:p>
        </p:txBody>
      </p:sp>
      <p:sp>
        <p:nvSpPr>
          <p:cNvPr id="45" name="Shape 39"/>
          <p:cNvSpPr/>
          <p:nvPr/>
        </p:nvSpPr>
        <p:spPr>
          <a:xfrm>
            <a:off x="6248095" y="6534302"/>
            <a:ext cx="2638044"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2186330"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sanssapien.com/tool/mosaic</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20290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GoPromptless.ai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融资金额</a:t>
            </a:r>
            <a:endParaRPr lang="en-US" sz="1000" dirty="0"/>
          </a:p>
        </p:txBody>
      </p:sp>
      <p:sp>
        <p:nvSpPr>
          <p:cNvPr id="7" name="Text 5"/>
          <p:cNvSpPr txBox="1"/>
          <p:nvPr/>
        </p:nvSpPr>
        <p:spPr>
          <a:xfrm>
            <a:off x="11045952" y="657454"/>
            <a:ext cx="94366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$500K</a:t>
            </a:r>
            <a:endParaRPr lang="en-US" sz="1800" dirty="0"/>
          </a:p>
        </p:txBody>
      </p:sp>
      <p:sp>
        <p:nvSpPr>
          <p:cNvPr id="8" name="Text 6"/>
          <p:cNvSpPr txBox="1"/>
          <p:nvPr/>
        </p:nvSpPr>
        <p:spPr>
          <a:xfrm>
            <a:off x="10115093" y="961949"/>
            <a:ext cx="18050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YC支持 | 2025年种子轮融资</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939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AI驱动的技术文档自动化平台</a:t>
            </a:r>
            <a:endParaRPr lang="en-US" sz="2200" dirty="0"/>
          </a:p>
        </p:txBody>
      </p:sp>
      <p:sp>
        <p:nvSpPr>
          <p:cNvPr id="12" name="Text 10"/>
          <p:cNvSpPr txBox="1"/>
          <p:nvPr/>
        </p:nvSpPr>
        <p:spPr>
          <a:xfrm>
            <a:off x="381305" y="2171700"/>
            <a:ext cx="82872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GoPromptless是您的AI团队成员，自动更新客户文档和知识库，确保产品信息与最新功能同步，节省技术支持团队时间。</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自动更新客户文档</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全面特性追踪</a:t>
            </a:r>
            <a:endParaRPr lang="en-US" sz="1200" dirty="0"/>
          </a:p>
        </p:txBody>
      </p:sp>
      <p:sp>
        <p:nvSpPr>
          <p:cNvPr id="22" name="Text 19"/>
          <p:cNvSpPr txBox="1"/>
          <p:nvPr/>
        </p:nvSpPr>
        <p:spPr>
          <a:xfrm>
            <a:off x="543154" y="3638398"/>
            <a:ext cx="3386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基于特性发布、支持工单和内部沟通自动更新API文档和知识库</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无代码文档协同</a:t>
            </a:r>
            <a:endParaRPr lang="en-US" sz="1200" dirty="0"/>
          </a:p>
        </p:txBody>
      </p:sp>
      <p:sp>
        <p:nvSpPr>
          <p:cNvPr id="25" name="Text 21"/>
          <p:cNvSpPr txBox="1"/>
          <p:nvPr/>
        </p:nvSpPr>
        <p:spPr>
          <a:xfrm>
            <a:off x="4403750" y="36383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产品和运营团队无需编程即可维护高质量技术文档</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支持特性跟踪和多类支持工单驱动，确保文档全面覆盖</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SaaS厂商和API提供商</a:t>
            </a:r>
            <a:endParaRPr lang="en-US" sz="1200" dirty="0"/>
          </a:p>
        </p:txBody>
      </p:sp>
      <p:sp>
        <p:nvSpPr>
          <p:cNvPr id="33" name="Text 28"/>
          <p:cNvSpPr txBox="1"/>
          <p:nvPr/>
        </p:nvSpPr>
        <p:spPr>
          <a:xfrm>
            <a:off x="590702" y="5048402"/>
            <a:ext cx="10195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B2B技术公司</a:t>
            </a:r>
            <a:endParaRPr lang="en-US" sz="1200" dirty="0"/>
          </a:p>
        </p:txBody>
      </p:sp>
      <p:sp>
        <p:nvSpPr>
          <p:cNvPr id="34" name="Text 29"/>
          <p:cNvSpPr txBox="1"/>
          <p:nvPr/>
        </p:nvSpPr>
        <p:spPr>
          <a:xfrm>
            <a:off x="590702" y="53154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需要维护大量技术文档的企业</a:t>
            </a:r>
            <a:endParaRPr lang="en-US" sz="1200" dirty="0"/>
          </a:p>
        </p:txBody>
      </p:sp>
      <p:sp>
        <p:nvSpPr>
          <p:cNvPr id="35" name="Text 30"/>
          <p:cNvSpPr txBox="1"/>
          <p:nvPr/>
        </p:nvSpPr>
        <p:spPr>
          <a:xfrm>
            <a:off x="590702" y="55814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开发者和技术支持团队</a:t>
            </a:r>
            <a:endParaRPr lang="en-US" sz="1200" dirty="0"/>
          </a:p>
        </p:txBody>
      </p:sp>
      <p:sp>
        <p:nvSpPr>
          <p:cNvPr id="36" name="Text 31"/>
          <p:cNvSpPr txBox="1"/>
          <p:nvPr/>
        </p:nvSpPr>
        <p:spPr>
          <a:xfrm>
            <a:off x="590702" y="6324905"/>
            <a:ext cx="23719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SaaS订阅（按用户/文档量计费）</a:t>
            </a:r>
            <a:endParaRPr lang="en-US" sz="1200" dirty="0"/>
          </a:p>
        </p:txBody>
      </p:sp>
      <p:sp>
        <p:nvSpPr>
          <p:cNvPr id="37" name="Text 32"/>
          <p:cNvSpPr txBox="1"/>
          <p:nvPr/>
        </p:nvSpPr>
        <p:spPr>
          <a:xfrm>
            <a:off x="590702" y="6590995"/>
            <a:ext cx="9720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API集成服务</a:t>
            </a:r>
            <a:endParaRPr lang="en-US" sz="1200" dirty="0"/>
          </a:p>
        </p:txBody>
      </p:sp>
      <p:sp>
        <p:nvSpPr>
          <p:cNvPr id="38" name="Text 33"/>
          <p:cNvSpPr txBox="1"/>
          <p:nvPr/>
        </p:nvSpPr>
        <p:spPr>
          <a:xfrm>
            <a:off x="590702" y="6858000"/>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企业定制化部署</a:t>
            </a:r>
            <a:endParaRPr lang="en-US" sz="1200" dirty="0"/>
          </a:p>
        </p:txBody>
      </p:sp>
      <p:sp>
        <p:nvSpPr>
          <p:cNvPr id="39" name="Text 34"/>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支持团队和开发团队沟通成本高</a:t>
            </a:r>
            <a:endParaRPr lang="en-US" sz="1200" dirty="0"/>
          </a:p>
        </p:txBody>
      </p:sp>
      <p:sp>
        <p:nvSpPr>
          <p:cNvPr id="40" name="Text 35"/>
          <p:cNvSpPr txBox="1"/>
          <p:nvPr/>
        </p:nvSpPr>
        <p:spPr>
          <a:xfrm>
            <a:off x="6458407" y="58100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客户支持工单因文档问题激增</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技术文档维护耗时且错误率高</a:t>
            </a:r>
            <a:endParaRPr lang="en-US" sz="1200" dirty="0"/>
          </a:p>
        </p:txBody>
      </p:sp>
      <p:sp>
        <p:nvSpPr>
          <p:cNvPr id="44" name="Text 38"/>
          <p:cNvSpPr txBox="1"/>
          <p:nvPr/>
        </p:nvSpPr>
        <p:spPr>
          <a:xfrm>
            <a:off x="6534302" y="4886554"/>
            <a:ext cx="25008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文档更新滞后于产品发布，造成用户困惑</a:t>
            </a:r>
            <a:endParaRPr lang="en-US" sz="1000" dirty="0"/>
          </a:p>
        </p:txBody>
      </p:sp>
      <p:sp>
        <p:nvSpPr>
          <p:cNvPr id="45" name="Shape 39"/>
          <p:cNvSpPr/>
          <p:nvPr/>
        </p:nvSpPr>
        <p:spPr>
          <a:xfrm>
            <a:off x="6248095" y="6534302"/>
            <a:ext cx="2476195"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20244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https://gopromptless.ai/</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7077456"/>
          </a:xfrm>
          <a:prstGeom prst="rect">
            <a:avLst/>
          </a:prstGeom>
          <a:solidFill>
            <a:srgbClr val="FFFFFF"/>
          </a:solidFill>
          <a:ln/>
        </p:spPr>
      </p:sp>
      <p:sp>
        <p:nvSpPr>
          <p:cNvPr id="4" name="Shape 2"/>
          <p:cNvSpPr/>
          <p:nvPr/>
        </p:nvSpPr>
        <p:spPr>
          <a:xfrm>
            <a:off x="0" y="0"/>
            <a:ext cx="12191695" cy="75895"/>
          </a:xfrm>
          <a:prstGeom prst="rect">
            <a:avLst/>
          </a:prstGeom>
          <a:solidFill>
            <a:srgbClr val="2363EB"/>
          </a:solidFill>
          <a:ln/>
        </p:spPr>
      </p:sp>
      <p:pic>
        <p:nvPicPr>
          <p:cNvPr id="5" name="Image 0" descr="https://page.gensparksite.com/slides_images/6913113f51f67bc5510b3b8bb2b42254.png">    </p:cNvPr>
          <p:cNvPicPr>
            <a:picLocks noChangeAspect="1"/>
          </p:cNvPicPr>
          <p:nvPr/>
        </p:nvPicPr>
        <p:blipFill>
          <a:blip r:embed="rId1"/>
          <a:srcRect l="525" r="525" t="0" b="0"/>
          <a:stretch/>
        </p:blipFill>
        <p:spPr>
          <a:xfrm>
            <a:off x="381305" y="536753"/>
            <a:ext cx="1904695" cy="533095"/>
          </a:xfrm>
          <a:prstGeom prst="rect">
            <a:avLst/>
          </a:prstGeom>
        </p:spPr>
      </p:pic>
      <p:sp>
        <p:nvSpPr>
          <p:cNvPr id="6" name="Text 3"/>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目标估值</a:t>
            </a:r>
            <a:endParaRPr lang="en-US" sz="1000" dirty="0"/>
          </a:p>
        </p:txBody>
      </p:sp>
      <p:sp>
        <p:nvSpPr>
          <p:cNvPr id="7" name="Text 4"/>
          <p:cNvSpPr txBox="1"/>
          <p:nvPr/>
        </p:nvSpPr>
        <p:spPr>
          <a:xfrm>
            <a:off x="11101730" y="657454"/>
            <a:ext cx="886054"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$10B+</a:t>
            </a:r>
            <a:endParaRPr lang="en-US" sz="1800" dirty="0"/>
          </a:p>
        </p:txBody>
      </p:sp>
      <p:sp>
        <p:nvSpPr>
          <p:cNvPr id="8" name="Text 5"/>
          <p:cNvSpPr txBox="1"/>
          <p:nvPr/>
        </p:nvSpPr>
        <p:spPr>
          <a:xfrm>
            <a:off x="9190634" y="961949"/>
            <a:ext cx="2729484"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$100M Series B轮融资 | 年化收入 $450M+</a:t>
            </a:r>
            <a:endParaRPr lang="en-US" sz="1000" dirty="0"/>
          </a:p>
        </p:txBody>
      </p:sp>
      <p:sp>
        <p:nvSpPr>
          <p:cNvPr id="9" name="Text 6"/>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解决方案简介</a:t>
            </a:r>
            <a:endParaRPr lang="en-US" sz="1200" dirty="0"/>
          </a:p>
        </p:txBody>
      </p:sp>
      <p:sp>
        <p:nvSpPr>
          <p:cNvPr id="10" name="Text 7"/>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核心价值与特点</a:t>
            </a:r>
            <a:endParaRPr lang="en-US" sz="1200" dirty="0"/>
          </a:p>
        </p:txBody>
      </p:sp>
      <p:sp>
        <p:nvSpPr>
          <p:cNvPr id="11" name="Text 8"/>
          <p:cNvSpPr txBox="1"/>
          <p:nvPr/>
        </p:nvSpPr>
        <p:spPr>
          <a:xfrm>
            <a:off x="381305" y="1733702"/>
            <a:ext cx="3081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AI驱动的人才匹配平台</a:t>
            </a:r>
            <a:endParaRPr lang="en-US" sz="2200" dirty="0"/>
          </a:p>
        </p:txBody>
      </p:sp>
      <p:sp>
        <p:nvSpPr>
          <p:cNvPr id="12" name="Text 9"/>
          <p:cNvSpPr txBox="1"/>
          <p:nvPr/>
        </p:nvSpPr>
        <p:spPr>
          <a:xfrm>
            <a:off x="381305" y="2171700"/>
            <a:ext cx="65727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Mercor利用AI进行面试和技能评估，精准连接企业与人才，创造高效、无摩擦的全球招聘体验。</a:t>
            </a:r>
            <a:endParaRPr lang="en-US" sz="1200" dirty="0"/>
          </a:p>
        </p:txBody>
      </p:sp>
      <p:sp>
        <p:nvSpPr>
          <p:cNvPr id="13" name="Shape 10"/>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1"/>
          <p:cNvSpPr/>
          <p:nvPr/>
        </p:nvSpPr>
        <p:spPr>
          <a:xfrm>
            <a:off x="543154" y="3133649"/>
            <a:ext cx="381305" cy="381305"/>
          </a:xfrm>
          <a:prstGeom prst="ellipse">
            <a:avLst/>
          </a:prstGeom>
          <a:solidFill>
            <a:srgbClr val="E6EFFE"/>
          </a:solidFill>
          <a:ln/>
        </p:spPr>
      </p:sp>
      <p:pic>
        <p:nvPicPr>
          <p:cNvPr id="15" name="Image 1" descr="preencoded.png">    </p:cNvPr>
          <p:cNvPicPr>
            <a:picLocks noChangeAspect="1"/>
          </p:cNvPicPr>
          <p:nvPr/>
        </p:nvPicPr>
        <p:blipFill>
          <a:blip r:embed="rId2"/>
          <a:srcRect l="0" r="0" t="0" b="0"/>
          <a:stretch/>
        </p:blipFill>
        <p:spPr>
          <a:xfrm>
            <a:off x="647395" y="3238805"/>
            <a:ext cx="171907" cy="171907"/>
          </a:xfrm>
          <a:prstGeom prst="rect">
            <a:avLst/>
          </a:prstGeom>
        </p:spPr>
      </p:pic>
      <p:sp>
        <p:nvSpPr>
          <p:cNvPr id="16" name="Shape 12"/>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3"/>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4"/>
          <p:cNvSpPr/>
          <p:nvPr/>
        </p:nvSpPr>
        <p:spPr>
          <a:xfrm>
            <a:off x="4403750" y="3133649"/>
            <a:ext cx="381305" cy="381305"/>
          </a:xfrm>
          <a:prstGeom prst="ellipse">
            <a:avLst/>
          </a:prstGeom>
          <a:solidFill>
            <a:srgbClr val="E6EFFE"/>
          </a:solidFill>
          <a:ln/>
        </p:spPr>
      </p:sp>
      <p:sp>
        <p:nvSpPr>
          <p:cNvPr id="19" name="Shape 15"/>
          <p:cNvSpPr/>
          <p:nvPr/>
        </p:nvSpPr>
        <p:spPr>
          <a:xfrm>
            <a:off x="8264347" y="3133649"/>
            <a:ext cx="381305" cy="381305"/>
          </a:xfrm>
          <a:prstGeom prst="ellipse">
            <a:avLst/>
          </a:prstGeom>
          <a:solidFill>
            <a:srgbClr val="E6EFFE"/>
          </a:solidFill>
          <a:ln/>
        </p:spPr>
      </p:sp>
      <p:sp>
        <p:nvSpPr>
          <p:cNvPr id="20" name="Text 16"/>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AI智能面试与匹配</a:t>
            </a:r>
            <a:endParaRPr lang="en-US" sz="1200" dirty="0"/>
          </a:p>
        </p:txBody>
      </p:sp>
      <p:sp>
        <p:nvSpPr>
          <p:cNvPr id="21" name="Text 17"/>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全球人才市场</a:t>
            </a:r>
            <a:endParaRPr lang="en-US" sz="1200" dirty="0"/>
          </a:p>
        </p:txBody>
      </p:sp>
      <p:sp>
        <p:nvSpPr>
          <p:cNvPr id="22" name="Text 18"/>
          <p:cNvSpPr txBox="1"/>
          <p:nvPr/>
        </p:nvSpPr>
        <p:spPr>
          <a:xfrm>
            <a:off x="543154" y="36383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消除主观偏见，精准评估技能，确保最佳人才匹配</a:t>
            </a:r>
            <a:endParaRPr lang="en-US" sz="1000" dirty="0"/>
          </a:p>
        </p:txBody>
      </p:sp>
      <p:pic>
        <p:nvPicPr>
          <p:cNvPr id="23" name="Image 2" descr="preencoded.png">    </p:cNvPr>
          <p:cNvPicPr>
            <a:picLocks noChangeAspect="1"/>
          </p:cNvPicPr>
          <p:nvPr/>
        </p:nvPicPr>
        <p:blipFill>
          <a:blip r:embed="rId3"/>
          <a:srcRect l="-760" r="-760" t="0" b="0"/>
          <a:stretch/>
        </p:blipFill>
        <p:spPr>
          <a:xfrm>
            <a:off x="4518050" y="3238805"/>
            <a:ext cx="152705" cy="171907"/>
          </a:xfrm>
          <a:prstGeom prst="rect">
            <a:avLst/>
          </a:prstGeom>
        </p:spPr>
      </p:pic>
      <p:sp>
        <p:nvSpPr>
          <p:cNvPr id="24" name="Text 19"/>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高效招聘流程</a:t>
            </a:r>
            <a:endParaRPr lang="en-US" sz="1200" dirty="0"/>
          </a:p>
        </p:txBody>
      </p:sp>
      <p:sp>
        <p:nvSpPr>
          <p:cNvPr id="25" name="Text 20"/>
          <p:cNvSpPr txBox="1"/>
          <p:nvPr/>
        </p:nvSpPr>
        <p:spPr>
          <a:xfrm>
            <a:off x="4403750" y="3638398"/>
            <a:ext cx="3339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传统招聘周期从数周缩短至数小时，降低60%招聘成本</a:t>
            </a:r>
            <a:endParaRPr lang="en-US" sz="1000" dirty="0"/>
          </a:p>
        </p:txBody>
      </p:sp>
      <p:pic>
        <p:nvPicPr>
          <p:cNvPr id="26" name="Image 3" descr="preencoded.png">    </p:cNvPr>
          <p:cNvPicPr>
            <a:picLocks noChangeAspect="1"/>
          </p:cNvPicPr>
          <p:nvPr/>
        </p:nvPicPr>
        <p:blipFill>
          <a:blip r:embed="rId4"/>
          <a:srcRect l="0" r="0" t="0" b="0"/>
          <a:stretch/>
        </p:blipFill>
        <p:spPr>
          <a:xfrm>
            <a:off x="8369503" y="3238805"/>
            <a:ext cx="171907" cy="171907"/>
          </a:xfrm>
          <a:prstGeom prst="rect">
            <a:avLst/>
          </a:prstGeom>
        </p:spPr>
      </p:pic>
      <p:sp>
        <p:nvSpPr>
          <p:cNvPr id="27" name="Text 21"/>
          <p:cNvSpPr txBox="1"/>
          <p:nvPr/>
        </p:nvSpPr>
        <p:spPr>
          <a:xfrm>
            <a:off x="8264347" y="36383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打破地域限制，连接世界各地顶尖人才与最佳机会</a:t>
            </a:r>
            <a:endParaRPr lang="en-US" sz="1000" dirty="0"/>
          </a:p>
        </p:txBody>
      </p:sp>
      <p:sp>
        <p:nvSpPr>
          <p:cNvPr id="28" name="Text 22"/>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目标市场与客户</a:t>
            </a:r>
            <a:endParaRPr lang="en-US" sz="1200" dirty="0"/>
          </a:p>
        </p:txBody>
      </p:sp>
      <p:sp>
        <p:nvSpPr>
          <p:cNvPr id="29" name="Text 23"/>
          <p:cNvSpPr txBox="1"/>
          <p:nvPr/>
        </p:nvSpPr>
        <p:spPr>
          <a:xfrm>
            <a:off x="381305" y="5581498"/>
            <a:ext cx="762610"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商业模式</a:t>
            </a:r>
            <a:endParaRPr lang="en-US" sz="1200" dirty="0"/>
          </a:p>
        </p:txBody>
      </p:sp>
      <p:sp>
        <p:nvSpPr>
          <p:cNvPr id="30" name="Text 24"/>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解决方案前的问题</a:t>
            </a:r>
            <a:endParaRPr lang="en-US" sz="1200" dirty="0"/>
          </a:p>
        </p:txBody>
      </p:sp>
      <p:sp>
        <p:nvSpPr>
          <p:cNvPr id="31" name="Text 25"/>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2363EB"/>
                </a:solidFill>
                <a:latin typeface="Inter" pitchFamily="34" charset="0"/>
                <a:ea typeface="Inter" pitchFamily="34" charset="-122"/>
                <a:cs typeface="Inter" pitchFamily="34" charset="-120"/>
              </a:rPr>
              <a:t>产品展示</a:t>
            </a:r>
            <a:endParaRPr lang="en-US" sz="1200" dirty="0"/>
          </a:p>
        </p:txBody>
      </p:sp>
      <p:sp>
        <p:nvSpPr>
          <p:cNvPr id="32" name="Text 26"/>
          <p:cNvSpPr txBox="1"/>
          <p:nvPr/>
        </p:nvSpPr>
        <p:spPr>
          <a:xfrm>
            <a:off x="590702" y="4591202"/>
            <a:ext cx="19431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AI和技术公司需要专业人才</a:t>
            </a:r>
            <a:endParaRPr lang="en-US" sz="1200" dirty="0"/>
          </a:p>
        </p:txBody>
      </p:sp>
      <p:sp>
        <p:nvSpPr>
          <p:cNvPr id="33" name="Text 27"/>
          <p:cNvSpPr txBox="1"/>
          <p:nvPr/>
        </p:nvSpPr>
        <p:spPr>
          <a:xfrm>
            <a:off x="590702" y="48582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需要高质量远程工作者的企业</a:t>
            </a:r>
            <a:endParaRPr lang="en-US" sz="1200" dirty="0"/>
          </a:p>
        </p:txBody>
      </p:sp>
      <p:sp>
        <p:nvSpPr>
          <p:cNvPr id="34" name="Text 28"/>
          <p:cNvSpPr txBox="1"/>
          <p:nvPr/>
        </p:nvSpPr>
        <p:spPr>
          <a:xfrm>
            <a:off x="590702" y="51242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寻求灵活工作机会的专业人士</a:t>
            </a:r>
            <a:endParaRPr lang="en-US" sz="1200" dirty="0"/>
          </a:p>
        </p:txBody>
      </p:sp>
      <p:sp>
        <p:nvSpPr>
          <p:cNvPr id="35" name="Text 29"/>
          <p:cNvSpPr txBox="1"/>
          <p:nvPr/>
        </p:nvSpPr>
        <p:spPr>
          <a:xfrm>
            <a:off x="590702" y="5867705"/>
            <a:ext cx="22860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人才匹配服务费（约30%佣金）</a:t>
            </a:r>
            <a:endParaRPr lang="en-US" sz="1200" dirty="0"/>
          </a:p>
        </p:txBody>
      </p:sp>
      <p:sp>
        <p:nvSpPr>
          <p:cNvPr id="36" name="Text 30"/>
          <p:cNvSpPr txBox="1"/>
          <p:nvPr/>
        </p:nvSpPr>
        <p:spPr>
          <a:xfrm>
            <a:off x="590702" y="6133795"/>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企业招聘平台订阅</a:t>
            </a:r>
            <a:endParaRPr lang="en-US" sz="1200" dirty="0"/>
          </a:p>
        </p:txBody>
      </p:sp>
      <p:sp>
        <p:nvSpPr>
          <p:cNvPr id="37" name="Text 31"/>
          <p:cNvSpPr txBox="1"/>
          <p:nvPr/>
        </p:nvSpPr>
        <p:spPr>
          <a:xfrm>
            <a:off x="590702" y="6400800"/>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高级招聘功能付费</a:t>
            </a:r>
            <a:endParaRPr lang="en-US" sz="1200" dirty="0"/>
          </a:p>
        </p:txBody>
      </p:sp>
      <p:sp>
        <p:nvSpPr>
          <p:cNvPr id="38" name="Text 32"/>
          <p:cNvSpPr txBox="1"/>
          <p:nvPr/>
        </p:nvSpPr>
        <p:spPr>
          <a:xfrm>
            <a:off x="6458407" y="53528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地域限制阻碍全球最佳人才匹配</a:t>
            </a:r>
            <a:endParaRPr lang="en-US" sz="1200" dirty="0"/>
          </a:p>
        </p:txBody>
      </p:sp>
      <p:sp>
        <p:nvSpPr>
          <p:cNvPr id="39" name="Text 33"/>
          <p:cNvSpPr txBox="1"/>
          <p:nvPr/>
        </p:nvSpPr>
        <p:spPr>
          <a:xfrm>
            <a:off x="6458407" y="56199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繁琐的面试流程浪费大量时间</a:t>
            </a:r>
            <a:endParaRPr lang="en-US" sz="1200" dirty="0"/>
          </a:p>
        </p:txBody>
      </p:sp>
      <p:sp>
        <p:nvSpPr>
          <p:cNvPr id="40" name="Shape 34"/>
          <p:cNvSpPr/>
          <p:nvPr/>
        </p:nvSpPr>
        <p:spPr>
          <a:xfrm>
            <a:off x="6248095" y="4572000"/>
            <a:ext cx="5562295" cy="418795"/>
          </a:xfrm>
          <a:prstGeom prst="roundRect">
            <a:avLst>
              <a:gd name="adj" fmla="val 29774"/>
            </a:avLst>
          </a:prstGeom>
          <a:solidFill>
            <a:srgbClr val="FEF2F2"/>
          </a:solidFill>
          <a:ln/>
        </p:spPr>
      </p:sp>
      <p:pic>
        <p:nvPicPr>
          <p:cNvPr id="41" name="Image 4" descr="preencoded.png">    </p:cNvPr>
          <p:cNvPicPr>
            <a:picLocks noChangeAspect="1"/>
          </p:cNvPicPr>
          <p:nvPr/>
        </p:nvPicPr>
        <p:blipFill>
          <a:blip r:embed="rId5"/>
          <a:srcRect l="0" r="0" t="0" b="0"/>
          <a:stretch/>
        </p:blipFill>
        <p:spPr>
          <a:xfrm>
            <a:off x="6362395" y="4712818"/>
            <a:ext cx="133502" cy="133502"/>
          </a:xfrm>
          <a:prstGeom prst="rect">
            <a:avLst/>
          </a:prstGeom>
        </p:spPr>
      </p:pic>
      <p:sp>
        <p:nvSpPr>
          <p:cNvPr id="42" name="Text 35"/>
          <p:cNvSpPr txBox="1"/>
          <p:nvPr/>
        </p:nvSpPr>
        <p:spPr>
          <a:xfrm>
            <a:off x="6458407" y="50868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人才与机会错配导致高离职率</a:t>
            </a:r>
            <a:endParaRPr lang="en-US" sz="1200" dirty="0"/>
          </a:p>
        </p:txBody>
      </p:sp>
      <p:sp>
        <p:nvSpPr>
          <p:cNvPr id="43" name="Text 36"/>
          <p:cNvSpPr txBox="1"/>
          <p:nvPr/>
        </p:nvSpPr>
        <p:spPr>
          <a:xfrm>
            <a:off x="6534302" y="4695444"/>
            <a:ext cx="253928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传统招聘周期长达45天，且主观偏见严重</a:t>
            </a:r>
            <a:endParaRPr lang="en-US" sz="1000" dirty="0"/>
          </a:p>
        </p:txBody>
      </p:sp>
      <p:sp>
        <p:nvSpPr>
          <p:cNvPr id="44" name="Shape 37"/>
          <p:cNvSpPr/>
          <p:nvPr/>
        </p:nvSpPr>
        <p:spPr>
          <a:xfrm>
            <a:off x="6248095" y="6344107"/>
            <a:ext cx="1981505" cy="352044"/>
          </a:xfrm>
          <a:prstGeom prst="roundRect">
            <a:avLst>
              <a:gd name="adj" fmla="val 28080"/>
            </a:avLst>
          </a:prstGeom>
          <a:solidFill>
            <a:srgbClr val="F3F4F6"/>
          </a:solidFill>
          <a:ln/>
        </p:spPr>
      </p:sp>
      <p:pic>
        <p:nvPicPr>
          <p:cNvPr id="45" name="Image 5" descr="preencoded.png">    </p:cNvPr>
          <p:cNvPicPr>
            <a:picLocks noChangeAspect="1"/>
          </p:cNvPicPr>
          <p:nvPr/>
        </p:nvPicPr>
        <p:blipFill>
          <a:blip r:embed="rId6"/>
          <a:srcRect l="-837" r="-837" t="0" b="0"/>
          <a:stretch/>
        </p:blipFill>
        <p:spPr>
          <a:xfrm>
            <a:off x="6400800" y="6455664"/>
            <a:ext cx="152705" cy="133502"/>
          </a:xfrm>
          <a:prstGeom prst="rect">
            <a:avLst/>
          </a:prstGeom>
        </p:spPr>
      </p:pic>
      <p:sp>
        <p:nvSpPr>
          <p:cNvPr id="46" name="Text 38"/>
          <p:cNvSpPr txBox="1"/>
          <p:nvPr/>
        </p:nvSpPr>
        <p:spPr>
          <a:xfrm>
            <a:off x="6629400" y="6429146"/>
            <a:ext cx="1548079" cy="181051"/>
          </a:xfrm>
          <a:prstGeom prst="rect">
            <a:avLst/>
          </a:prstGeom>
          <a:noFill/>
          <a:ln/>
        </p:spPr>
        <p:txBody>
          <a:bodyPr wrap="square" lIns="0" tIns="0" rIns="0" bIns="0" rtlCol="0" anchor="ctr"/>
          <a:lstStyle/>
          <a:p>
            <a:pPr algn="l" indent="0" marL="0">
              <a:buNone/>
            </a:pPr>
            <a:r>
              <a:rPr lang="en-US" sz="1000" dirty="0">
                <a:solidFill>
                  <a:srgbClr val="2363EB"/>
                </a:solidFill>
                <a:latin typeface="Courier New" pitchFamily="34" charset="0"/>
                <a:ea typeface="Courier New" pitchFamily="34" charset="-122"/>
                <a:cs typeface="Courier New" pitchFamily="34" charset="-120"/>
              </a:rPr>
              <a:t>Introducing Mercor</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133856"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Lopus.ai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年度收入</a:t>
            </a:r>
            <a:endParaRPr lang="en-US" sz="1000" dirty="0"/>
          </a:p>
        </p:txBody>
      </p:sp>
      <p:sp>
        <p:nvSpPr>
          <p:cNvPr id="7" name="Text 5"/>
          <p:cNvSpPr txBox="1"/>
          <p:nvPr/>
        </p:nvSpPr>
        <p:spPr>
          <a:xfrm>
            <a:off x="11057839" y="657454"/>
            <a:ext cx="933602"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$550K</a:t>
            </a:r>
            <a:endParaRPr lang="en-US" sz="1800" dirty="0"/>
          </a:p>
        </p:txBody>
      </p:sp>
      <p:sp>
        <p:nvSpPr>
          <p:cNvPr id="8" name="Text 6"/>
          <p:cNvSpPr txBox="1"/>
          <p:nvPr/>
        </p:nvSpPr>
        <p:spPr>
          <a:xfrm>
            <a:off x="9576511" y="961949"/>
            <a:ext cx="2339035"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高速增长 | YC支持 | 团队5人精益创业</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310482"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GTM市场销售数据智能分析平台</a:t>
            </a:r>
            <a:endParaRPr lang="en-US" sz="2200" dirty="0"/>
          </a:p>
        </p:txBody>
      </p:sp>
      <p:sp>
        <p:nvSpPr>
          <p:cNvPr id="12" name="Text 10"/>
          <p:cNvSpPr txBox="1"/>
          <p:nvPr/>
        </p:nvSpPr>
        <p:spPr>
          <a:xfrm>
            <a:off x="381305" y="2171700"/>
            <a:ext cx="7953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Lopus.ai通过AI驱动的GTM分析引擎，整合CRM、销售、收入和客户数据，帮助B2B团队识别买家意向并加速成交。</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760" r="-760" t="0" b="0"/>
          <a:stretch/>
        </p:blipFill>
        <p:spPr>
          <a:xfrm>
            <a:off x="657454" y="3238805"/>
            <a:ext cx="152705"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跨系统数据整合</a:t>
            </a:r>
            <a:endParaRPr lang="en-US" sz="1200" dirty="0"/>
          </a:p>
        </p:txBody>
      </p:sp>
      <p:sp>
        <p:nvSpPr>
          <p:cNvPr id="21" name="Text 18"/>
          <p:cNvSpPr txBox="1"/>
          <p:nvPr/>
        </p:nvSpPr>
        <p:spPr>
          <a:xfrm>
            <a:off x="8759952" y="3228746"/>
            <a:ext cx="10771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即时GTM分析</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统一结构化与非结构化销售数据，打通孤岛，实现一站式GTM洞察</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AI买家意向分析</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智能识别潜在客户购买信号，预测成交概率，实时警报关键交易风险</a:t>
            </a:r>
            <a:endParaRPr lang="en-US" sz="1000" dirty="0"/>
          </a:p>
        </p:txBody>
      </p:sp>
      <p:pic>
        <p:nvPicPr>
          <p:cNvPr id="26" name="Image 2" descr="preencoded.png">    </p:cNvPr>
          <p:cNvPicPr>
            <a:picLocks noChangeAspect="1"/>
          </p:cNvPicPr>
          <p:nvPr/>
        </p:nvPicPr>
        <p:blipFill>
          <a:blip r:embed="rId3"/>
          <a:srcRect l="-760" r="-760" t="0" b="0"/>
          <a:stretch/>
        </p:blipFill>
        <p:spPr>
          <a:xfrm>
            <a:off x="8378647" y="3238805"/>
            <a:ext cx="152705" cy="171907"/>
          </a:xfrm>
          <a:prstGeom prst="rect">
            <a:avLst/>
          </a:prstGeom>
        </p:spPr>
      </p:pic>
      <p:sp>
        <p:nvSpPr>
          <p:cNvPr id="27" name="Text 22"/>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将复杂查询简化为自然语言，从数小时到数分钟获取关键业务问题答案</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21909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SaaS企业销售和增长团队</a:t>
            </a:r>
            <a:endParaRPr lang="en-US" sz="1200" dirty="0"/>
          </a:p>
        </p:txBody>
      </p:sp>
      <p:sp>
        <p:nvSpPr>
          <p:cNvPr id="33" name="Text 28"/>
          <p:cNvSpPr txBox="1"/>
          <p:nvPr/>
        </p:nvSpPr>
        <p:spPr>
          <a:xfrm>
            <a:off x="590702" y="50484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需要销售数据洞察的中型企业</a:t>
            </a:r>
            <a:endParaRPr lang="en-US" sz="1200" dirty="0"/>
          </a:p>
        </p:txBody>
      </p:sp>
      <p:sp>
        <p:nvSpPr>
          <p:cNvPr id="34" name="Text 29"/>
          <p:cNvSpPr txBox="1"/>
          <p:nvPr/>
        </p:nvSpPr>
        <p:spPr>
          <a:xfrm>
            <a:off x="590702" y="5315407"/>
            <a:ext cx="22960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寻求优化GTM策略的销售负责人</a:t>
            </a:r>
            <a:endParaRPr lang="en-US" sz="1200" dirty="0"/>
          </a:p>
        </p:txBody>
      </p:sp>
      <p:sp>
        <p:nvSpPr>
          <p:cNvPr id="35" name="Text 30"/>
          <p:cNvSpPr txBox="1"/>
          <p:nvPr/>
        </p:nvSpPr>
        <p:spPr>
          <a:xfrm>
            <a:off x="590702" y="55814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数据驱动型营销和客户成功团队</a:t>
            </a:r>
            <a:endParaRPr lang="en-US" sz="1200" dirty="0"/>
          </a:p>
        </p:txBody>
      </p:sp>
      <p:sp>
        <p:nvSpPr>
          <p:cNvPr id="36" name="Text 31"/>
          <p:cNvSpPr txBox="1"/>
          <p:nvPr/>
        </p:nvSpPr>
        <p:spPr>
          <a:xfrm>
            <a:off x="590702" y="6324905"/>
            <a:ext cx="29151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SaaS订阅（基础版/专业版/企业版）</a:t>
            </a:r>
            <a:endParaRPr lang="en-US" sz="1200" dirty="0"/>
          </a:p>
        </p:txBody>
      </p:sp>
      <p:sp>
        <p:nvSpPr>
          <p:cNvPr id="37" name="Text 32"/>
          <p:cNvSpPr txBox="1"/>
          <p:nvPr/>
        </p:nvSpPr>
        <p:spPr>
          <a:xfrm>
            <a:off x="590702" y="6590995"/>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按席位收费，团队规模扩展定价</a:t>
            </a:r>
            <a:endParaRPr lang="en-US" sz="1200" dirty="0"/>
          </a:p>
        </p:txBody>
      </p:sp>
      <p:sp>
        <p:nvSpPr>
          <p:cNvPr id="38" name="Text 33"/>
          <p:cNvSpPr txBox="1"/>
          <p:nvPr/>
        </p:nvSpPr>
        <p:spPr>
          <a:xfrm>
            <a:off x="590702" y="6858000"/>
            <a:ext cx="23436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API集成与高级数据分析附加服务</a:t>
            </a:r>
            <a:endParaRPr lang="en-US" sz="1200" dirty="0"/>
          </a:p>
        </p:txBody>
      </p:sp>
      <p:sp>
        <p:nvSpPr>
          <p:cNvPr id="39" name="Text 34"/>
          <p:cNvSpPr txBox="1"/>
          <p:nvPr/>
        </p:nvSpPr>
        <p:spPr>
          <a:xfrm>
            <a:off x="6458407" y="5544007"/>
            <a:ext cx="22960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GTM分析需要专业技能，响应慢</a:t>
            </a:r>
            <a:endParaRPr lang="en-US" sz="1200" dirty="0"/>
          </a:p>
        </p:txBody>
      </p:sp>
      <p:sp>
        <p:nvSpPr>
          <p:cNvPr id="40" name="Text 35"/>
          <p:cNvSpPr txBox="1"/>
          <p:nvPr/>
        </p:nvSpPr>
        <p:spPr>
          <a:xfrm>
            <a:off x="6458407" y="5810098"/>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关键决策依赖人工数据解读，易出错</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销售团队无法预测潜在客户意向</a:t>
            </a:r>
            <a:endParaRPr lang="en-US" sz="1200" dirty="0"/>
          </a:p>
        </p:txBody>
      </p:sp>
      <p:sp>
        <p:nvSpPr>
          <p:cNvPr id="44" name="Text 38"/>
          <p:cNvSpPr txBox="1"/>
          <p:nvPr/>
        </p:nvSpPr>
        <p:spPr>
          <a:xfrm>
            <a:off x="6534302" y="4886554"/>
            <a:ext cx="2852928"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销售数据分散在5-7个不同系统，无法整合分析</a:t>
            </a:r>
            <a:endParaRPr lang="en-US" sz="1000" dirty="0"/>
          </a:p>
        </p:txBody>
      </p:sp>
      <p:sp>
        <p:nvSpPr>
          <p:cNvPr id="45" name="Shape 39"/>
          <p:cNvSpPr/>
          <p:nvPr/>
        </p:nvSpPr>
        <p:spPr>
          <a:xfrm>
            <a:off x="6248095" y="6534302"/>
            <a:ext cx="1837944"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386230"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https://lopus.ai</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7715707"/>
          </a:xfrm>
          <a:prstGeom prst="rect">
            <a:avLst/>
          </a:prstGeom>
          <a:solidFill>
            <a:srgbClr val="FFFFFF"/>
          </a:solidFill>
          <a:ln/>
        </p:spPr>
      </p:sp>
      <p:sp>
        <p:nvSpPr>
          <p:cNvPr id="3" name="Shape 1"/>
          <p:cNvSpPr/>
          <p:nvPr/>
        </p:nvSpPr>
        <p:spPr>
          <a:xfrm>
            <a:off x="0" y="0"/>
            <a:ext cx="12191695" cy="77157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91932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HeyTessa.ai</a:t>
            </a:r>
            <a:endParaRPr lang="en-US" sz="22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业务定位</a:t>
            </a:r>
            <a:endParaRPr lang="en-US" sz="1000" dirty="0"/>
          </a:p>
        </p:txBody>
      </p:sp>
      <p:sp>
        <p:nvSpPr>
          <p:cNvPr id="7" name="Text 5"/>
          <p:cNvSpPr txBox="1"/>
          <p:nvPr/>
        </p:nvSpPr>
        <p:spPr>
          <a:xfrm>
            <a:off x="10433304" y="657454"/>
            <a:ext cx="155265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AI工作流助手</a:t>
            </a:r>
            <a:endParaRPr lang="en-US" sz="1800" dirty="0"/>
          </a:p>
        </p:txBody>
      </p:sp>
      <p:sp>
        <p:nvSpPr>
          <p:cNvPr id="8" name="Text 6"/>
          <p:cNvSpPr txBox="1"/>
          <p:nvPr/>
        </p:nvSpPr>
        <p:spPr>
          <a:xfrm>
            <a:off x="9127541" y="961949"/>
            <a:ext cx="2786177"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YC支持 | 智能自动化平台 | 生成式AI团队成员</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5072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自然语言驱动的智能工作流自动化平台</a:t>
            </a:r>
            <a:endParaRPr lang="en-US" sz="2200" dirty="0"/>
          </a:p>
        </p:txBody>
      </p:sp>
      <p:sp>
        <p:nvSpPr>
          <p:cNvPr id="12" name="Text 10"/>
          <p:cNvSpPr txBox="1"/>
          <p:nvPr/>
        </p:nvSpPr>
        <p:spPr>
          <a:xfrm>
            <a:off x="381305" y="2171700"/>
            <a:ext cx="76965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Tessa是您的AI团队成员，能够将自然语言转化为工作流程，无需编码技能即可实现业务流程自动化和智能协作。</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自然语言转工作流</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自适应学习能力</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通过对话式指令创建复杂自动化流程，无需技术背景即可实现</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无代码集成与适配</a:t>
            </a:r>
            <a:endParaRPr lang="en-US" sz="1200" dirty="0"/>
          </a:p>
        </p:txBody>
      </p:sp>
      <p:sp>
        <p:nvSpPr>
          <p:cNvPr id="25" name="Text 21"/>
          <p:cNvSpPr txBox="1"/>
          <p:nvPr/>
        </p:nvSpPr>
        <p:spPr>
          <a:xfrm>
            <a:off x="4403750"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轻松连接各类企业工具与系统，一键配置跨平台自动化</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53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像真实团队成员一样学习和掌握各类Web工具操作，持续优化</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5343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中小型企业运营与流程自动化团队</a:t>
            </a:r>
            <a:endParaRPr lang="en-US" sz="1200" dirty="0"/>
          </a:p>
        </p:txBody>
      </p:sp>
      <p:sp>
        <p:nvSpPr>
          <p:cNvPr id="33" name="Text 28"/>
          <p:cNvSpPr txBox="1"/>
          <p:nvPr/>
        </p:nvSpPr>
        <p:spPr>
          <a:xfrm>
            <a:off x="590702" y="50484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数字化转型中的传统企业</a:t>
            </a:r>
            <a:endParaRPr lang="en-US" sz="1200" dirty="0"/>
          </a:p>
        </p:txBody>
      </p:sp>
      <p:sp>
        <p:nvSpPr>
          <p:cNvPr id="34" name="Text 29"/>
          <p:cNvSpPr txBox="1"/>
          <p:nvPr/>
        </p:nvSpPr>
        <p:spPr>
          <a:xfrm>
            <a:off x="590702" y="5315407"/>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需要提升效率但缺乏技术资源的组织</a:t>
            </a:r>
            <a:endParaRPr lang="en-US" sz="1200" dirty="0"/>
          </a:p>
        </p:txBody>
      </p:sp>
      <p:sp>
        <p:nvSpPr>
          <p:cNvPr id="35" name="Text 30"/>
          <p:cNvSpPr txBox="1"/>
          <p:nvPr/>
        </p:nvSpPr>
        <p:spPr>
          <a:xfrm>
            <a:off x="590702" y="5581498"/>
            <a:ext cx="17053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SaaS和数字服务提供商</a:t>
            </a:r>
            <a:endParaRPr lang="en-US" sz="1200" dirty="0"/>
          </a:p>
        </p:txBody>
      </p:sp>
      <p:sp>
        <p:nvSpPr>
          <p:cNvPr id="36" name="Text 31"/>
          <p:cNvSpPr txBox="1"/>
          <p:nvPr/>
        </p:nvSpPr>
        <p:spPr>
          <a:xfrm>
            <a:off x="590702" y="6324905"/>
            <a:ext cx="27340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 (入门版/专业版/企业版)</a:t>
            </a:r>
            <a:endParaRPr lang="en-US" sz="1200" dirty="0"/>
          </a:p>
        </p:txBody>
      </p:sp>
      <p:sp>
        <p:nvSpPr>
          <p:cNvPr id="37" name="Text 32"/>
          <p:cNvSpPr txBox="1"/>
          <p:nvPr/>
        </p:nvSpPr>
        <p:spPr>
          <a:xfrm>
            <a:off x="590702" y="6590995"/>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按工作流使用量计费</a:t>
            </a:r>
            <a:endParaRPr lang="en-US" sz="1200" dirty="0"/>
          </a:p>
        </p:txBody>
      </p:sp>
      <p:sp>
        <p:nvSpPr>
          <p:cNvPr id="38" name="Text 33"/>
          <p:cNvSpPr txBox="1"/>
          <p:nvPr/>
        </p:nvSpPr>
        <p:spPr>
          <a:xfrm>
            <a:off x="590702" y="6858000"/>
            <a:ext cx="20391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企业集成与API高级功能付费</a:t>
            </a:r>
            <a:endParaRPr lang="en-US" sz="1200" dirty="0"/>
          </a:p>
        </p:txBody>
      </p:sp>
      <p:sp>
        <p:nvSpPr>
          <p:cNvPr id="39" name="Text 34"/>
          <p:cNvSpPr txBox="1"/>
          <p:nvPr/>
        </p:nvSpPr>
        <p:spPr>
          <a:xfrm>
            <a:off x="590702" y="7125005"/>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客户定制服务</a:t>
            </a:r>
            <a:endParaRPr lang="en-US" sz="1200" dirty="0"/>
          </a:p>
        </p:txBody>
      </p:sp>
      <p:sp>
        <p:nvSpPr>
          <p:cNvPr id="40" name="Text 35"/>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工具学习曲线陡峭，团队适应慢</a:t>
            </a:r>
            <a:endParaRPr lang="en-US" sz="1200" dirty="0"/>
          </a:p>
        </p:txBody>
      </p:sp>
      <p:sp>
        <p:nvSpPr>
          <p:cNvPr id="41" name="Text 36"/>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业务逻辑与技术实现割裂</a:t>
            </a:r>
            <a:endParaRPr lang="en-US" sz="1200" dirty="0"/>
          </a:p>
        </p:txBody>
      </p:sp>
      <p:sp>
        <p:nvSpPr>
          <p:cNvPr id="42" name="Shape 37"/>
          <p:cNvSpPr/>
          <p:nvPr/>
        </p:nvSpPr>
        <p:spPr>
          <a:xfrm>
            <a:off x="6248095" y="4762195"/>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4" name="Text 38"/>
          <p:cNvSpPr txBox="1"/>
          <p:nvPr/>
        </p:nvSpPr>
        <p:spPr>
          <a:xfrm>
            <a:off x="6458407" y="52770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跨系统集成复杂且耗时</a:t>
            </a:r>
            <a:endParaRPr lang="en-US" sz="1200" dirty="0"/>
          </a:p>
        </p:txBody>
      </p:sp>
      <p:sp>
        <p:nvSpPr>
          <p:cNvPr id="45" name="Text 39"/>
          <p:cNvSpPr txBox="1"/>
          <p:nvPr/>
        </p:nvSpPr>
        <p:spPr>
          <a:xfrm>
            <a:off x="6458407" y="6077102"/>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自动化维护成本高</a:t>
            </a:r>
            <a:endParaRPr lang="en-US" sz="1200" dirty="0"/>
          </a:p>
        </p:txBody>
      </p:sp>
      <p:sp>
        <p:nvSpPr>
          <p:cNvPr id="46" name="Text 40"/>
          <p:cNvSpPr txBox="1"/>
          <p:nvPr/>
        </p:nvSpPr>
        <p:spPr>
          <a:xfrm>
            <a:off x="6534302" y="4886554"/>
            <a:ext cx="2900477"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传统自动化平台技术门槛高，需要专业开发能力</a:t>
            </a:r>
            <a:endParaRPr lang="en-US" sz="1000" dirty="0"/>
          </a:p>
        </p:txBody>
      </p:sp>
      <p:sp>
        <p:nvSpPr>
          <p:cNvPr id="47" name="Shape 41"/>
          <p:cNvSpPr/>
          <p:nvPr/>
        </p:nvSpPr>
        <p:spPr>
          <a:xfrm>
            <a:off x="6248095" y="6801307"/>
            <a:ext cx="2476195" cy="352044"/>
          </a:xfrm>
          <a:prstGeom prst="roundRect">
            <a:avLst>
              <a:gd name="adj" fmla="val 28080"/>
            </a:avLst>
          </a:prstGeom>
          <a:solidFill>
            <a:srgbClr val="F3F4F6"/>
          </a:solidFill>
          <a:ln/>
        </p:spPr>
      </p:sp>
      <p:pic>
        <p:nvPicPr>
          <p:cNvPr id="48" name="Image 4" descr="preencoded.png">    </p:cNvPr>
          <p:cNvPicPr>
            <a:picLocks noChangeAspect="1"/>
          </p:cNvPicPr>
          <p:nvPr/>
        </p:nvPicPr>
        <p:blipFill>
          <a:blip r:embed="rId5"/>
          <a:srcRect l="-1507" r="-1507" t="0" b="0"/>
          <a:stretch/>
        </p:blipFill>
        <p:spPr>
          <a:xfrm>
            <a:off x="6400800" y="6912864"/>
            <a:ext cx="171907" cy="133502"/>
          </a:xfrm>
          <a:prstGeom prst="rect">
            <a:avLst/>
          </a:prstGeom>
        </p:spPr>
      </p:pic>
      <p:sp>
        <p:nvSpPr>
          <p:cNvPr id="49" name="Text 42"/>
          <p:cNvSpPr txBox="1"/>
          <p:nvPr/>
        </p:nvSpPr>
        <p:spPr>
          <a:xfrm>
            <a:off x="6648602" y="6886346"/>
            <a:ext cx="20244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https://www.heytessa.ai/</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7267651"/>
          </a:xfrm>
          <a:prstGeom prst="rect">
            <a:avLst/>
          </a:prstGeom>
          <a:solidFill>
            <a:srgbClr val="FFFFFF"/>
          </a:solidFill>
          <a:ln/>
        </p:spPr>
      </p:sp>
      <p:sp>
        <p:nvSpPr>
          <p:cNvPr id="3" name="Shape 1"/>
          <p:cNvSpPr/>
          <p:nvPr/>
        </p:nvSpPr>
        <p:spPr>
          <a:xfrm>
            <a:off x="0" y="0"/>
            <a:ext cx="12191695" cy="7267651"/>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448410"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Vantel.com</a:t>
            </a:r>
            <a:endParaRPr lang="en-US" sz="18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种子轮融资</a:t>
            </a:r>
            <a:endParaRPr lang="en-US" sz="1000" dirty="0"/>
          </a:p>
        </p:txBody>
      </p:sp>
      <p:sp>
        <p:nvSpPr>
          <p:cNvPr id="7" name="Text 5"/>
          <p:cNvSpPr txBox="1"/>
          <p:nvPr/>
        </p:nvSpPr>
        <p:spPr>
          <a:xfrm>
            <a:off x="11303813" y="657454"/>
            <a:ext cx="685800"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$2M</a:t>
            </a:r>
            <a:endParaRPr lang="en-US" sz="1800" dirty="0"/>
          </a:p>
        </p:txBody>
      </p:sp>
      <p:sp>
        <p:nvSpPr>
          <p:cNvPr id="8" name="Text 6"/>
          <p:cNvSpPr txBox="1"/>
          <p:nvPr/>
        </p:nvSpPr>
        <p:spPr>
          <a:xfrm>
            <a:off x="10515600" y="961949"/>
            <a:ext cx="1405433"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YC支持 | 2025年融资</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商业保险经纪AI自动化平台</a:t>
            </a:r>
            <a:endParaRPr lang="en-US" sz="2200" dirty="0"/>
          </a:p>
        </p:txBody>
      </p:sp>
      <p:sp>
        <p:nvSpPr>
          <p:cNvPr id="12" name="Text 10"/>
          <p:cNvSpPr txBox="1"/>
          <p:nvPr/>
        </p:nvSpPr>
        <p:spPr>
          <a:xfrm>
            <a:off x="381305" y="2171700"/>
            <a:ext cx="77248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Vantel为商业保险经纪人提供AI驱动的智能分析工具，将耗时的保单分析转化为分钟级任务，提升效率和准确性。</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773" r="-1773" t="0" b="0"/>
          <a:stretch/>
        </p:blipFill>
        <p:spPr>
          <a:xfrm>
            <a:off x="666598" y="3238805"/>
            <a:ext cx="133502"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智能合同分析</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数据自动提取</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自动核对保险合同与证书，识别风险和覆盖缺口，避免合规问题</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报价智能比较</a:t>
            </a:r>
            <a:endParaRPr lang="en-US" sz="1200" dirty="0"/>
          </a:p>
        </p:txBody>
      </p:sp>
      <p:sp>
        <p:nvSpPr>
          <p:cNvPr id="25" name="Text 21"/>
          <p:cNvSpPr txBox="1"/>
          <p:nvPr/>
        </p:nvSpPr>
        <p:spPr>
          <a:xfrm>
            <a:off x="4403750" y="3638398"/>
            <a:ext cx="33009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即时比较多个保险商报价，自动识别关键差异与覆盖缺口，避免遗漏条款</a:t>
            </a:r>
            <a:endParaRPr lang="en-US" sz="1000" dirty="0"/>
          </a:p>
        </p:txBody>
      </p:sp>
      <p:pic>
        <p:nvPicPr>
          <p:cNvPr id="26" name="Image 2" descr="preencoded.png">    </p:cNvPr>
          <p:cNvPicPr>
            <a:picLocks noChangeAspect="1"/>
          </p:cNvPicPr>
          <p:nvPr/>
        </p:nvPicPr>
        <p:blipFill>
          <a:blip r:embed="rId3"/>
          <a:srcRect l="-760" r="-760" t="0" b="0"/>
          <a:stretch/>
        </p:blipFill>
        <p:spPr>
          <a:xfrm>
            <a:off x="8378647" y="3238805"/>
            <a:ext cx="152705" cy="171907"/>
          </a:xfrm>
          <a:prstGeom prst="rect">
            <a:avLst/>
          </a:prstGeom>
        </p:spPr>
      </p:pic>
      <p:sp>
        <p:nvSpPr>
          <p:cNvPr id="27" name="Text 22"/>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自动从保单中提取价值清单、车辆明细和设备清单，转换为Excel格式</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772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中大型商业保险经纪公司</a:t>
            </a:r>
            <a:endParaRPr lang="en-US" sz="1200" dirty="0"/>
          </a:p>
        </p:txBody>
      </p:sp>
      <p:sp>
        <p:nvSpPr>
          <p:cNvPr id="33" name="Text 28"/>
          <p:cNvSpPr txBox="1"/>
          <p:nvPr/>
        </p:nvSpPr>
        <p:spPr>
          <a:xfrm>
            <a:off x="590702" y="50484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建筑与风险密集行业的保险团队</a:t>
            </a:r>
            <a:endParaRPr lang="en-US" sz="1200" dirty="0"/>
          </a:p>
        </p:txBody>
      </p:sp>
      <p:sp>
        <p:nvSpPr>
          <p:cNvPr id="34" name="Text 29"/>
          <p:cNvSpPr txBox="1"/>
          <p:nvPr/>
        </p:nvSpPr>
        <p:spPr>
          <a:xfrm>
            <a:off x="590702" y="53154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寻求效率提升的保险顾问</a:t>
            </a:r>
            <a:endParaRPr lang="en-US" sz="1200" dirty="0"/>
          </a:p>
        </p:txBody>
      </p:sp>
      <p:sp>
        <p:nvSpPr>
          <p:cNvPr id="35" name="Text 30"/>
          <p:cNvSpPr txBox="1"/>
          <p:nvPr/>
        </p:nvSpPr>
        <p:spPr>
          <a:xfrm>
            <a:off x="590702" y="6057900"/>
            <a:ext cx="20674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SaaS订阅（按账户/月计费）</a:t>
            </a:r>
            <a:endParaRPr lang="en-US" sz="1200" dirty="0"/>
          </a:p>
        </p:txBody>
      </p:sp>
      <p:sp>
        <p:nvSpPr>
          <p:cNvPr id="36" name="Text 31"/>
          <p:cNvSpPr txBox="1"/>
          <p:nvPr/>
        </p:nvSpPr>
        <p:spPr>
          <a:xfrm>
            <a:off x="590702" y="6324905"/>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企业定制化服务</a:t>
            </a:r>
            <a:endParaRPr lang="en-US" sz="1200" dirty="0"/>
          </a:p>
        </p:txBody>
      </p:sp>
      <p:sp>
        <p:nvSpPr>
          <p:cNvPr id="37" name="Text 32"/>
          <p:cNvSpPr txBox="1"/>
          <p:nvPr/>
        </p:nvSpPr>
        <p:spPr>
          <a:xfrm>
            <a:off x="590702" y="6590995"/>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API集成与数据分析增值</a:t>
            </a:r>
            <a:endParaRPr lang="en-US" sz="1200" dirty="0"/>
          </a:p>
        </p:txBody>
      </p:sp>
      <p:sp>
        <p:nvSpPr>
          <p:cNvPr id="38" name="Text 33"/>
          <p:cNvSpPr txBox="1"/>
          <p:nvPr/>
        </p:nvSpPr>
        <p:spPr>
          <a:xfrm>
            <a:off x="6458407" y="5544007"/>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报价差异识别依赖人工检查</a:t>
            </a:r>
            <a:endParaRPr lang="en-US" sz="1200" dirty="0"/>
          </a:p>
        </p:txBody>
      </p:sp>
      <p:sp>
        <p:nvSpPr>
          <p:cNvPr id="39" name="Text 34"/>
          <p:cNvSpPr txBox="1"/>
          <p:nvPr/>
        </p:nvSpPr>
        <p:spPr>
          <a:xfrm>
            <a:off x="6458407" y="58100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数据提取繁琐，延迟市场响应</a:t>
            </a:r>
            <a:endParaRPr lang="en-US" sz="1200" dirty="0"/>
          </a:p>
        </p:txBody>
      </p:sp>
      <p:sp>
        <p:nvSpPr>
          <p:cNvPr id="40" name="Shape 35"/>
          <p:cNvSpPr/>
          <p:nvPr/>
        </p:nvSpPr>
        <p:spPr>
          <a:xfrm>
            <a:off x="6248095" y="4762195"/>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2" name="Text 36"/>
          <p:cNvSpPr txBox="1"/>
          <p:nvPr/>
        </p:nvSpPr>
        <p:spPr>
          <a:xfrm>
            <a:off x="6458407" y="52770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手动保险合同比对费时高风险</a:t>
            </a:r>
            <a:endParaRPr lang="en-US" sz="1200" dirty="0"/>
          </a:p>
        </p:txBody>
      </p:sp>
      <p:sp>
        <p:nvSpPr>
          <p:cNvPr id="43" name="Text 37"/>
          <p:cNvSpPr txBox="1"/>
          <p:nvPr/>
        </p:nvSpPr>
        <p:spPr>
          <a:xfrm>
            <a:off x="6534302" y="4886554"/>
            <a:ext cx="2405786"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经纪人90%时间花在邮件与管理工作上</a:t>
            </a:r>
            <a:endParaRPr lang="en-US" sz="1000" dirty="0"/>
          </a:p>
        </p:txBody>
      </p:sp>
      <p:sp>
        <p:nvSpPr>
          <p:cNvPr id="44" name="Shape 38"/>
          <p:cNvSpPr/>
          <p:nvPr/>
        </p:nvSpPr>
        <p:spPr>
          <a:xfrm>
            <a:off x="6248095" y="6534302"/>
            <a:ext cx="2000707"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6" name="Text 39"/>
          <p:cNvSpPr txBox="1"/>
          <p:nvPr/>
        </p:nvSpPr>
        <p:spPr>
          <a:xfrm>
            <a:off x="6648602" y="6620256"/>
            <a:ext cx="154807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https://vantel.com</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7487107"/>
          </a:xfrm>
          <a:prstGeom prst="rect">
            <a:avLst/>
          </a:prstGeom>
          <a:solidFill>
            <a:srgbClr val="FFFFFF"/>
          </a:solidFill>
          <a:ln/>
        </p:spPr>
      </p:sp>
      <p:sp>
        <p:nvSpPr>
          <p:cNvPr id="3" name="Shape 1"/>
          <p:cNvSpPr/>
          <p:nvPr/>
        </p:nvSpPr>
        <p:spPr>
          <a:xfrm>
            <a:off x="0" y="0"/>
            <a:ext cx="12191695" cy="74871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381305" y="457200"/>
            <a:ext cx="1904695" cy="914400"/>
          </a:xfrm>
          <a:prstGeom prst="roundRect">
            <a:avLst>
              <a:gd name="adj" fmla="val 6250"/>
            </a:avLst>
          </a:prstGeom>
          <a:solidFill>
            <a:srgbClr val="2563EB"/>
          </a:solidFill>
          <a:ln/>
        </p:spPr>
      </p:sp>
      <p:pic>
        <p:nvPicPr>
          <p:cNvPr id="6" name="Image 0" descr="preencoded.png">    </p:cNvPr>
          <p:cNvPicPr>
            <a:picLocks noChangeAspect="1"/>
          </p:cNvPicPr>
          <p:nvPr/>
        </p:nvPicPr>
        <p:blipFill>
          <a:blip r:embed="rId1"/>
          <a:srcRect l="-607" r="-607" t="0" b="0"/>
          <a:stretch/>
        </p:blipFill>
        <p:spPr>
          <a:xfrm>
            <a:off x="495605" y="598018"/>
            <a:ext cx="362102" cy="286207"/>
          </a:xfrm>
          <a:prstGeom prst="rect">
            <a:avLst/>
          </a:prstGeom>
        </p:spPr>
      </p:pic>
      <p:sp>
        <p:nvSpPr>
          <p:cNvPr id="7" name="Text 4"/>
          <p:cNvSpPr txBox="1"/>
          <p:nvPr/>
        </p:nvSpPr>
        <p:spPr>
          <a:xfrm>
            <a:off x="495605" y="914400"/>
            <a:ext cx="1871777" cy="342900"/>
          </a:xfrm>
          <a:prstGeom prst="rect">
            <a:avLst/>
          </a:prstGeom>
          <a:noFill/>
          <a:ln/>
        </p:spPr>
        <p:txBody>
          <a:bodyPr wrap="square" lIns="0" tIns="0" rIns="0" bIns="0" rtlCol="0" anchor="ctr"/>
          <a:lstStyle/>
          <a:p>
            <a:pPr algn="l" indent="0" marL="0">
              <a:buNone/>
            </a:pPr>
            <a:r>
              <a:rPr lang="en-US" sz="2200" b="1" dirty="0">
                <a:solidFill>
                  <a:srgbClr val="FFFFFF"/>
                </a:solidFill>
                <a:latin typeface="Inter" pitchFamily="34" charset="0"/>
                <a:ea typeface="Inter" pitchFamily="34" charset="-122"/>
                <a:cs typeface="Inter" pitchFamily="34" charset="-120"/>
              </a:rPr>
              <a:t>Contrario.ai</a:t>
            </a:r>
            <a:endParaRPr lang="en-US" sz="2200" dirty="0"/>
          </a:p>
        </p:txBody>
      </p:sp>
      <p:sp>
        <p:nvSpPr>
          <p:cNvPr id="8" name="Text 5"/>
          <p:cNvSpPr txBox="1"/>
          <p:nvPr/>
        </p:nvSpPr>
        <p:spPr>
          <a:xfrm>
            <a:off x="11277295" y="5806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投资背景</a:t>
            </a:r>
            <a:endParaRPr lang="en-US" sz="1000" dirty="0"/>
          </a:p>
        </p:txBody>
      </p:sp>
      <p:sp>
        <p:nvSpPr>
          <p:cNvPr id="9" name="Text 6"/>
          <p:cNvSpPr txBox="1"/>
          <p:nvPr/>
        </p:nvSpPr>
        <p:spPr>
          <a:xfrm>
            <a:off x="11027664" y="771754"/>
            <a:ext cx="962863"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YC支持</a:t>
            </a:r>
            <a:endParaRPr lang="en-US" sz="1800" dirty="0"/>
          </a:p>
        </p:txBody>
      </p:sp>
      <p:sp>
        <p:nvSpPr>
          <p:cNvPr id="10" name="Text 7"/>
          <p:cNvSpPr txBox="1"/>
          <p:nvPr/>
        </p:nvSpPr>
        <p:spPr>
          <a:xfrm>
            <a:off x="9560966" y="1076249"/>
            <a:ext cx="2358238"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YC W25 孵化 | 高速增长 | 招聘AI领域</a:t>
            </a:r>
            <a:endParaRPr lang="en-US" sz="1000" dirty="0"/>
          </a:p>
        </p:txBody>
      </p:sp>
      <p:sp>
        <p:nvSpPr>
          <p:cNvPr id="11" name="Text 8"/>
          <p:cNvSpPr txBox="1"/>
          <p:nvPr/>
        </p:nvSpPr>
        <p:spPr>
          <a:xfrm>
            <a:off x="381305" y="16952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2" name="Text 9"/>
          <p:cNvSpPr txBox="1"/>
          <p:nvPr/>
        </p:nvSpPr>
        <p:spPr>
          <a:xfrm>
            <a:off x="381305" y="29333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3" name="Text 10"/>
          <p:cNvSpPr txBox="1"/>
          <p:nvPr/>
        </p:nvSpPr>
        <p:spPr>
          <a:xfrm>
            <a:off x="381305" y="1962302"/>
            <a:ext cx="4510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AI驱动的招聘与高端人才网络平台</a:t>
            </a:r>
            <a:endParaRPr lang="en-US" sz="2200" dirty="0"/>
          </a:p>
        </p:txBody>
      </p:sp>
      <p:sp>
        <p:nvSpPr>
          <p:cNvPr id="14" name="Text 11"/>
          <p:cNvSpPr txBox="1"/>
          <p:nvPr/>
        </p:nvSpPr>
        <p:spPr>
          <a:xfrm>
            <a:off x="381305" y="2400300"/>
            <a:ext cx="76489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Contrario是一个管理型招聘网络平台，帮助成长型初创企业和企业快速匹配和招聘到难以填补的关键职位人才。</a:t>
            </a:r>
            <a:endParaRPr lang="en-US" sz="1200" dirty="0"/>
          </a:p>
        </p:txBody>
      </p:sp>
      <p:sp>
        <p:nvSpPr>
          <p:cNvPr id="15" name="Shape 12"/>
          <p:cNvSpPr/>
          <p:nvPr/>
        </p:nvSpPr>
        <p:spPr>
          <a:xfrm>
            <a:off x="381305" y="3200400"/>
            <a:ext cx="3715207" cy="1009498"/>
          </a:xfrm>
          <a:prstGeom prst="roundRect">
            <a:avLst>
              <a:gd name="adj" fmla="val 6836"/>
            </a:avLst>
          </a:prstGeom>
          <a:solidFill>
            <a:srgbClr val="F9FAFB"/>
          </a:solidFill>
          <a:ln w="12700">
            <a:solidFill>
              <a:srgbClr val="E5E7EB"/>
            </a:solidFill>
            <a:prstDash val="solid"/>
          </a:ln>
        </p:spPr>
      </p:sp>
      <p:sp>
        <p:nvSpPr>
          <p:cNvPr id="16" name="Shape 13"/>
          <p:cNvSpPr/>
          <p:nvPr/>
        </p:nvSpPr>
        <p:spPr>
          <a:xfrm>
            <a:off x="4241902" y="32004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543154" y="3362249"/>
            <a:ext cx="381305" cy="381305"/>
          </a:xfrm>
          <a:prstGeom prst="ellipse">
            <a:avLst/>
          </a:prstGeom>
          <a:solidFill>
            <a:srgbClr val="EBF0FF"/>
          </a:solidFill>
          <a:ln/>
        </p:spPr>
      </p:sp>
      <p:pic>
        <p:nvPicPr>
          <p:cNvPr id="18" name="Image 1" descr="preencoded.png">    </p:cNvPr>
          <p:cNvPicPr>
            <a:picLocks noChangeAspect="1"/>
          </p:cNvPicPr>
          <p:nvPr/>
        </p:nvPicPr>
        <p:blipFill>
          <a:blip r:embed="rId2"/>
          <a:srcRect l="0" r="0" t="0" b="0"/>
          <a:stretch/>
        </p:blipFill>
        <p:spPr>
          <a:xfrm>
            <a:off x="647395" y="3467405"/>
            <a:ext cx="171907" cy="171907"/>
          </a:xfrm>
          <a:prstGeom prst="rect">
            <a:avLst/>
          </a:prstGeom>
        </p:spPr>
      </p:pic>
      <p:sp>
        <p:nvSpPr>
          <p:cNvPr id="19" name="Shape 15"/>
          <p:cNvSpPr/>
          <p:nvPr/>
        </p:nvSpPr>
        <p:spPr>
          <a:xfrm>
            <a:off x="8102498" y="3200400"/>
            <a:ext cx="3715207" cy="1009498"/>
          </a:xfrm>
          <a:prstGeom prst="roundRect">
            <a:avLst>
              <a:gd name="adj" fmla="val 6836"/>
            </a:avLst>
          </a:prstGeom>
          <a:solidFill>
            <a:srgbClr val="F9FAFB"/>
          </a:solidFill>
          <a:ln w="12700">
            <a:solidFill>
              <a:srgbClr val="E5E7EB"/>
            </a:solidFill>
            <a:prstDash val="solid"/>
          </a:ln>
        </p:spPr>
      </p:sp>
      <p:sp>
        <p:nvSpPr>
          <p:cNvPr id="20" name="Shape 16"/>
          <p:cNvSpPr/>
          <p:nvPr/>
        </p:nvSpPr>
        <p:spPr>
          <a:xfrm>
            <a:off x="4403750" y="3362249"/>
            <a:ext cx="381305" cy="381305"/>
          </a:xfrm>
          <a:prstGeom prst="ellipse">
            <a:avLst/>
          </a:prstGeom>
          <a:solidFill>
            <a:srgbClr val="EBF0FF"/>
          </a:solidFill>
          <a:ln/>
        </p:spPr>
      </p:sp>
      <p:sp>
        <p:nvSpPr>
          <p:cNvPr id="21" name="Text 17"/>
          <p:cNvSpPr txBox="1"/>
          <p:nvPr/>
        </p:nvSpPr>
        <p:spPr>
          <a:xfrm>
            <a:off x="1037844" y="34573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AI职位精准匹配</a:t>
            </a:r>
            <a:endParaRPr lang="en-US" sz="1200" dirty="0"/>
          </a:p>
        </p:txBody>
      </p:sp>
      <p:sp>
        <p:nvSpPr>
          <p:cNvPr id="22" name="Text 18"/>
          <p:cNvSpPr txBox="1"/>
          <p:nvPr/>
        </p:nvSpPr>
        <p:spPr>
          <a:xfrm>
            <a:off x="4899355" y="34573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人岗实时互动反馈</a:t>
            </a:r>
            <a:endParaRPr lang="en-US" sz="1200" dirty="0"/>
          </a:p>
        </p:txBody>
      </p:sp>
      <p:sp>
        <p:nvSpPr>
          <p:cNvPr id="23" name="Text 19"/>
          <p:cNvSpPr txBox="1"/>
          <p:nvPr/>
        </p:nvSpPr>
        <p:spPr>
          <a:xfrm>
            <a:off x="8759952" y="34573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提升招聘速度与质量</a:t>
            </a:r>
            <a:endParaRPr lang="en-US" sz="1200" dirty="0"/>
          </a:p>
        </p:txBody>
      </p:sp>
      <p:sp>
        <p:nvSpPr>
          <p:cNvPr id="24" name="Text 20"/>
          <p:cNvSpPr txBox="1"/>
          <p:nvPr/>
        </p:nvSpPr>
        <p:spPr>
          <a:xfrm>
            <a:off x="543154" y="3866998"/>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智能分析企业需求和人才技能，实现高效精准匹配</a:t>
            </a:r>
            <a:endParaRPr lang="en-US" sz="1000" dirty="0"/>
          </a:p>
        </p:txBody>
      </p:sp>
      <p:pic>
        <p:nvPicPr>
          <p:cNvPr id="25" name="Image 2" descr="preencoded.png">    </p:cNvPr>
          <p:cNvPicPr>
            <a:picLocks noChangeAspect="1"/>
          </p:cNvPicPr>
          <p:nvPr/>
        </p:nvPicPr>
        <p:blipFill>
          <a:blip r:embed="rId3"/>
          <a:srcRect l="-1064" r="-1064" t="0" b="0"/>
          <a:stretch/>
        </p:blipFill>
        <p:spPr>
          <a:xfrm>
            <a:off x="4484218" y="3467405"/>
            <a:ext cx="219456" cy="171907"/>
          </a:xfrm>
          <a:prstGeom prst="rect">
            <a:avLst/>
          </a:prstGeom>
        </p:spPr>
      </p:pic>
      <p:sp>
        <p:nvSpPr>
          <p:cNvPr id="26" name="Shape 21"/>
          <p:cNvSpPr/>
          <p:nvPr/>
        </p:nvSpPr>
        <p:spPr>
          <a:xfrm>
            <a:off x="8264347" y="3362249"/>
            <a:ext cx="381305" cy="381305"/>
          </a:xfrm>
          <a:prstGeom prst="ellipse">
            <a:avLst/>
          </a:prstGeom>
          <a:solidFill>
            <a:srgbClr val="EBF0FF"/>
          </a:solidFill>
          <a:ln/>
        </p:spPr>
      </p:sp>
      <p:sp>
        <p:nvSpPr>
          <p:cNvPr id="27" name="Text 22"/>
          <p:cNvSpPr txBox="1"/>
          <p:nvPr/>
        </p:nvSpPr>
        <p:spPr>
          <a:xfrm>
            <a:off x="4403750" y="3866998"/>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搭建双向对话与评估渠道，确保人岗匹配度</a:t>
            </a:r>
            <a:endParaRPr lang="en-US" sz="1000" dirty="0"/>
          </a:p>
        </p:txBody>
      </p:sp>
      <p:pic>
        <p:nvPicPr>
          <p:cNvPr id="28" name="Image 3" descr="preencoded.png">    </p:cNvPr>
          <p:cNvPicPr>
            <a:picLocks noChangeAspect="1"/>
          </p:cNvPicPr>
          <p:nvPr/>
        </p:nvPicPr>
        <p:blipFill>
          <a:blip r:embed="rId4"/>
          <a:srcRect l="-760" r="-760" t="0" b="0"/>
          <a:stretch/>
        </p:blipFill>
        <p:spPr>
          <a:xfrm>
            <a:off x="8378647" y="3467405"/>
            <a:ext cx="152705" cy="171907"/>
          </a:xfrm>
          <a:prstGeom prst="rect">
            <a:avLst/>
          </a:prstGeom>
        </p:spPr>
      </p:pic>
      <p:sp>
        <p:nvSpPr>
          <p:cNvPr id="29" name="Text 23"/>
          <p:cNvSpPr txBox="1"/>
          <p:nvPr/>
        </p:nvSpPr>
        <p:spPr>
          <a:xfrm>
            <a:off x="8264347" y="3866998"/>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相比传统招聘方式速度更快，候选人质量更高</a:t>
            </a:r>
            <a:endParaRPr lang="en-US" sz="1000" dirty="0"/>
          </a:p>
        </p:txBody>
      </p:sp>
      <p:sp>
        <p:nvSpPr>
          <p:cNvPr id="30" name="Text 24"/>
          <p:cNvSpPr txBox="1"/>
          <p:nvPr/>
        </p:nvSpPr>
        <p:spPr>
          <a:xfrm>
            <a:off x="381305" y="45335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31" name="Text 25"/>
          <p:cNvSpPr txBox="1"/>
          <p:nvPr/>
        </p:nvSpPr>
        <p:spPr>
          <a:xfrm>
            <a:off x="38130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2" name="Text 26"/>
          <p:cNvSpPr txBox="1"/>
          <p:nvPr/>
        </p:nvSpPr>
        <p:spPr>
          <a:xfrm>
            <a:off x="6248095" y="45335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3" name="Text 27"/>
          <p:cNvSpPr txBox="1"/>
          <p:nvPr/>
        </p:nvSpPr>
        <p:spPr>
          <a:xfrm>
            <a:off x="6248095" y="63057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4" name="Text 28"/>
          <p:cNvSpPr txBox="1"/>
          <p:nvPr/>
        </p:nvSpPr>
        <p:spPr>
          <a:xfrm>
            <a:off x="590702" y="4819802"/>
            <a:ext cx="20007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成长型科技/互联网初创公司</a:t>
            </a:r>
            <a:endParaRPr lang="en-US" sz="1200" dirty="0"/>
          </a:p>
        </p:txBody>
      </p:sp>
      <p:sp>
        <p:nvSpPr>
          <p:cNvPr id="35" name="Text 29"/>
          <p:cNvSpPr txBox="1"/>
          <p:nvPr/>
        </p:nvSpPr>
        <p:spPr>
          <a:xfrm>
            <a:off x="590702" y="50868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需要快速扩张技术团队的企业</a:t>
            </a:r>
            <a:endParaRPr lang="en-US" sz="1200" dirty="0"/>
          </a:p>
        </p:txBody>
      </p:sp>
      <p:sp>
        <p:nvSpPr>
          <p:cNvPr id="36" name="Text 30"/>
          <p:cNvSpPr txBox="1"/>
          <p:nvPr/>
        </p:nvSpPr>
        <p:spPr>
          <a:xfrm>
            <a:off x="590702" y="53528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全球招聘团队和人力资源部门</a:t>
            </a:r>
            <a:endParaRPr lang="en-US" sz="1200" dirty="0"/>
          </a:p>
        </p:txBody>
      </p:sp>
      <p:sp>
        <p:nvSpPr>
          <p:cNvPr id="37" name="Text 31"/>
          <p:cNvSpPr txBox="1"/>
          <p:nvPr/>
        </p:nvSpPr>
        <p:spPr>
          <a:xfrm>
            <a:off x="590702" y="56199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高端技术人才寻求新机会</a:t>
            </a:r>
            <a:endParaRPr lang="en-US" sz="1200" dirty="0"/>
          </a:p>
        </p:txBody>
      </p:sp>
      <p:sp>
        <p:nvSpPr>
          <p:cNvPr id="38" name="Text 32"/>
          <p:cNvSpPr txBox="1"/>
          <p:nvPr/>
        </p:nvSpPr>
        <p:spPr>
          <a:xfrm>
            <a:off x="590702" y="6362395"/>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招聘成功佣金分成</a:t>
            </a:r>
            <a:endParaRPr lang="en-US" sz="1200" dirty="0"/>
          </a:p>
        </p:txBody>
      </p:sp>
      <p:sp>
        <p:nvSpPr>
          <p:cNvPr id="39" name="Text 33"/>
          <p:cNvSpPr txBox="1"/>
          <p:nvPr/>
        </p:nvSpPr>
        <p:spPr>
          <a:xfrm>
            <a:off x="590702" y="6629400"/>
            <a:ext cx="16294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B2B企业招聘订阅服务</a:t>
            </a:r>
            <a:endParaRPr lang="en-US" sz="1200" dirty="0"/>
          </a:p>
        </p:txBody>
      </p:sp>
      <p:sp>
        <p:nvSpPr>
          <p:cNvPr id="40" name="Text 34"/>
          <p:cNvSpPr txBox="1"/>
          <p:nvPr/>
        </p:nvSpPr>
        <p:spPr>
          <a:xfrm>
            <a:off x="590702" y="6896405"/>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高级人才网络会员服务</a:t>
            </a:r>
            <a:endParaRPr lang="en-US" sz="1200" dirty="0"/>
          </a:p>
        </p:txBody>
      </p:sp>
      <p:sp>
        <p:nvSpPr>
          <p:cNvPr id="41" name="Text 35"/>
          <p:cNvSpPr txBox="1"/>
          <p:nvPr/>
        </p:nvSpPr>
        <p:spPr>
          <a:xfrm>
            <a:off x="6458407" y="58485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技术岗位招聘专业性要求高</a:t>
            </a:r>
            <a:endParaRPr lang="en-US" sz="1200" dirty="0"/>
          </a:p>
        </p:txBody>
      </p:sp>
      <p:sp>
        <p:nvSpPr>
          <p:cNvPr id="42" name="Shape 36"/>
          <p:cNvSpPr/>
          <p:nvPr/>
        </p:nvSpPr>
        <p:spPr>
          <a:xfrm>
            <a:off x="6248095" y="4800600"/>
            <a:ext cx="5562295" cy="418795"/>
          </a:xfrm>
          <a:prstGeom prst="roundRect">
            <a:avLst>
              <a:gd name="adj" fmla="val 29774"/>
            </a:avLst>
          </a:prstGeom>
          <a:solidFill>
            <a:srgbClr val="FEF2F2"/>
          </a:solidFill>
          <a:ln/>
        </p:spPr>
      </p:sp>
      <p:pic>
        <p:nvPicPr>
          <p:cNvPr id="43" name="Image 4" descr="preencoded.png">    </p:cNvPr>
          <p:cNvPicPr>
            <a:picLocks noChangeAspect="1"/>
          </p:cNvPicPr>
          <p:nvPr/>
        </p:nvPicPr>
        <p:blipFill>
          <a:blip r:embed="rId5"/>
          <a:srcRect l="0" r="0" t="0" b="0"/>
          <a:stretch/>
        </p:blipFill>
        <p:spPr>
          <a:xfrm>
            <a:off x="6362395" y="4941418"/>
            <a:ext cx="133502" cy="133502"/>
          </a:xfrm>
          <a:prstGeom prst="rect">
            <a:avLst/>
          </a:prstGeom>
        </p:spPr>
      </p:pic>
      <p:sp>
        <p:nvSpPr>
          <p:cNvPr id="44" name="Text 37"/>
          <p:cNvSpPr txBox="1"/>
          <p:nvPr/>
        </p:nvSpPr>
        <p:spPr>
          <a:xfrm>
            <a:off x="6458407" y="5315407"/>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传统猎头成本高，匹配效果参差不齐</a:t>
            </a:r>
            <a:endParaRPr lang="en-US" sz="1200" dirty="0"/>
          </a:p>
        </p:txBody>
      </p:sp>
      <p:sp>
        <p:nvSpPr>
          <p:cNvPr id="45" name="Text 38"/>
          <p:cNvSpPr txBox="1"/>
          <p:nvPr/>
        </p:nvSpPr>
        <p:spPr>
          <a:xfrm>
            <a:off x="6458407" y="55814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候选人质量筛选耗时费力</a:t>
            </a:r>
            <a:endParaRPr lang="en-US" sz="1200" dirty="0"/>
          </a:p>
        </p:txBody>
      </p:sp>
      <p:sp>
        <p:nvSpPr>
          <p:cNvPr id="46" name="Text 39"/>
          <p:cNvSpPr txBox="1"/>
          <p:nvPr/>
        </p:nvSpPr>
        <p:spPr>
          <a:xfrm>
            <a:off x="6534302" y="4924044"/>
            <a:ext cx="2091233"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关键岗位招聘周期长，平均90+天</a:t>
            </a:r>
            <a:endParaRPr lang="en-US" sz="1000" dirty="0"/>
          </a:p>
        </p:txBody>
      </p:sp>
      <p:sp>
        <p:nvSpPr>
          <p:cNvPr id="47" name="Shape 40"/>
          <p:cNvSpPr/>
          <p:nvPr/>
        </p:nvSpPr>
        <p:spPr>
          <a:xfrm>
            <a:off x="6248095" y="6572707"/>
            <a:ext cx="2476195" cy="352044"/>
          </a:xfrm>
          <a:prstGeom prst="roundRect">
            <a:avLst>
              <a:gd name="adj" fmla="val 28080"/>
            </a:avLst>
          </a:prstGeom>
          <a:solidFill>
            <a:srgbClr val="F3F4F6"/>
          </a:solidFill>
          <a:ln/>
        </p:spPr>
      </p:sp>
      <p:pic>
        <p:nvPicPr>
          <p:cNvPr id="48" name="Image 5" descr="preencoded.png">    </p:cNvPr>
          <p:cNvPicPr>
            <a:picLocks noChangeAspect="1"/>
          </p:cNvPicPr>
          <p:nvPr/>
        </p:nvPicPr>
        <p:blipFill>
          <a:blip r:embed="rId6"/>
          <a:srcRect l="-1507" r="-1507" t="0" b="0"/>
          <a:stretch/>
        </p:blipFill>
        <p:spPr>
          <a:xfrm>
            <a:off x="6400800" y="6684264"/>
            <a:ext cx="171907" cy="133502"/>
          </a:xfrm>
          <a:prstGeom prst="rect">
            <a:avLst/>
          </a:prstGeom>
        </p:spPr>
      </p:pic>
      <p:sp>
        <p:nvSpPr>
          <p:cNvPr id="49" name="Text 41"/>
          <p:cNvSpPr txBox="1"/>
          <p:nvPr/>
        </p:nvSpPr>
        <p:spPr>
          <a:xfrm>
            <a:off x="6648602" y="6657746"/>
            <a:ext cx="20244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https://www.contrario.ai</a:t>
            </a:r>
            <a:endParaRPr 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7077456"/>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4292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ZipHQ.com</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企业估值</a:t>
            </a:r>
            <a:endParaRPr lang="en-US" sz="1000" dirty="0"/>
          </a:p>
        </p:txBody>
      </p:sp>
      <p:sp>
        <p:nvSpPr>
          <p:cNvPr id="7" name="Text 5"/>
          <p:cNvSpPr txBox="1"/>
          <p:nvPr/>
        </p:nvSpPr>
        <p:spPr>
          <a:xfrm>
            <a:off x="11145622" y="657454"/>
            <a:ext cx="838505"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$2.2B</a:t>
            </a:r>
            <a:endParaRPr lang="en-US" sz="1800" dirty="0"/>
          </a:p>
        </p:txBody>
      </p:sp>
      <p:sp>
        <p:nvSpPr>
          <p:cNvPr id="8" name="Text 6"/>
          <p:cNvSpPr txBox="1"/>
          <p:nvPr/>
        </p:nvSpPr>
        <p:spPr>
          <a:xfrm>
            <a:off x="9799625" y="961949"/>
            <a:ext cx="211957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$190M Series D 融资 | Bond领投</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510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企业AI采购自动化与支出管理平台</a:t>
            </a:r>
            <a:endParaRPr lang="en-US" sz="2200" dirty="0"/>
          </a:p>
        </p:txBody>
      </p:sp>
      <p:sp>
        <p:nvSpPr>
          <p:cNvPr id="12" name="Text 10"/>
          <p:cNvSpPr txBox="1"/>
          <p:nvPr/>
        </p:nvSpPr>
        <p:spPr>
          <a:xfrm>
            <a:off x="381305" y="2171700"/>
            <a:ext cx="71250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ZipHQ提供端到端的采购流程自动化解决方案，实时整合多系统数据，优化企业支出流程与供应商管理。</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841" b="-841"/>
          <a:stretch/>
        </p:blipFill>
        <p:spPr>
          <a:xfrm>
            <a:off x="638251" y="3238805"/>
            <a:ext cx="190195"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企业支出优化</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全生命周期管理</a:t>
            </a:r>
            <a:endParaRPr lang="en-US" sz="1200" dirty="0"/>
          </a:p>
        </p:txBody>
      </p:sp>
      <p:sp>
        <p:nvSpPr>
          <p:cNvPr id="22" name="Text 19"/>
          <p:cNvSpPr txBox="1"/>
          <p:nvPr/>
        </p:nvSpPr>
        <p:spPr>
          <a:xfrm>
            <a:off x="543154" y="3638398"/>
            <a:ext cx="28821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AI驱动采购流程，帮助企业节省$4.4B美金支出</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多系统数据整合</a:t>
            </a:r>
            <a:endParaRPr lang="en-US" sz="1200" dirty="0"/>
          </a:p>
        </p:txBody>
      </p:sp>
      <p:sp>
        <p:nvSpPr>
          <p:cNvPr id="25" name="Text 21"/>
          <p:cNvSpPr txBox="1"/>
          <p:nvPr/>
        </p:nvSpPr>
        <p:spPr>
          <a:xfrm>
            <a:off x="4403750" y="3638398"/>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实时打通财务、采购、审批系统数据，确保流程透明</a:t>
            </a:r>
            <a:endParaRPr lang="en-US" sz="1000" dirty="0"/>
          </a:p>
        </p:txBody>
      </p:sp>
      <p:pic>
        <p:nvPicPr>
          <p:cNvPr id="26" name="Image 2" descr="preencoded.png">    </p:cNvPr>
          <p:cNvPicPr>
            <a:picLocks noChangeAspect="1"/>
          </p:cNvPicPr>
          <p:nvPr/>
        </p:nvPicPr>
        <p:blipFill>
          <a:blip r:embed="rId3"/>
          <a:srcRect l="-1773" r="-1773" t="0" b="0"/>
          <a:stretch/>
        </p:blipFill>
        <p:spPr>
          <a:xfrm>
            <a:off x="8388706" y="3238805"/>
            <a:ext cx="133502" cy="171907"/>
          </a:xfrm>
          <a:prstGeom prst="rect">
            <a:avLst/>
          </a:prstGeom>
        </p:spPr>
      </p:pic>
      <p:sp>
        <p:nvSpPr>
          <p:cNvPr id="27" name="Text 22"/>
          <p:cNvSpPr txBox="1"/>
          <p:nvPr/>
        </p:nvSpPr>
        <p:spPr>
          <a:xfrm>
            <a:off x="8264347"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从需求到付款的合同、供应商与发票管理的完整解决方案</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5814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大中型企业采购与财务团队</a:t>
            </a:r>
            <a:endParaRPr lang="en-US" sz="1200" dirty="0"/>
          </a:p>
        </p:txBody>
      </p:sp>
      <p:sp>
        <p:nvSpPr>
          <p:cNvPr id="33" name="Text 28"/>
          <p:cNvSpPr txBox="1"/>
          <p:nvPr/>
        </p:nvSpPr>
        <p:spPr>
          <a:xfrm>
            <a:off x="590702" y="4858207"/>
            <a:ext cx="19339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寻求流程优化的企业IT部门</a:t>
            </a:r>
            <a:endParaRPr lang="en-US" sz="1200" dirty="0"/>
          </a:p>
        </p:txBody>
      </p:sp>
      <p:sp>
        <p:nvSpPr>
          <p:cNvPr id="34" name="Text 29"/>
          <p:cNvSpPr txBox="1"/>
          <p:nvPr/>
        </p:nvSpPr>
        <p:spPr>
          <a:xfrm>
            <a:off x="590702" y="5124298"/>
            <a:ext cx="24195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注重合规与成本控制的CFO办公室</a:t>
            </a:r>
            <a:endParaRPr lang="en-US" sz="1200" dirty="0"/>
          </a:p>
        </p:txBody>
      </p:sp>
      <p:sp>
        <p:nvSpPr>
          <p:cNvPr id="35" name="Text 30"/>
          <p:cNvSpPr txBox="1"/>
          <p:nvPr/>
        </p:nvSpPr>
        <p:spPr>
          <a:xfrm>
            <a:off x="590702" y="5867705"/>
            <a:ext cx="15526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企业级SaaS平台订阅</a:t>
            </a:r>
            <a:endParaRPr lang="en-US" sz="1200" dirty="0"/>
          </a:p>
        </p:txBody>
      </p:sp>
      <p:sp>
        <p:nvSpPr>
          <p:cNvPr id="36" name="Text 31"/>
          <p:cNvSpPr txBox="1"/>
          <p:nvPr/>
        </p:nvSpPr>
        <p:spPr>
          <a:xfrm>
            <a:off x="590702" y="6133795"/>
            <a:ext cx="15819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按用量计费的API服务</a:t>
            </a:r>
            <a:endParaRPr lang="en-US" sz="1200" dirty="0"/>
          </a:p>
        </p:txBody>
      </p:sp>
      <p:sp>
        <p:nvSpPr>
          <p:cNvPr id="37" name="Text 32"/>
          <p:cNvSpPr txBox="1"/>
          <p:nvPr/>
        </p:nvSpPr>
        <p:spPr>
          <a:xfrm>
            <a:off x="590702" y="6400800"/>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增值服务与企业高级功能</a:t>
            </a:r>
            <a:endParaRPr lang="en-US" sz="1200" dirty="0"/>
          </a:p>
        </p:txBody>
      </p:sp>
      <p:sp>
        <p:nvSpPr>
          <p:cNvPr id="38" name="Text 33"/>
          <p:cNvSpPr txBox="1"/>
          <p:nvPr/>
        </p:nvSpPr>
        <p:spPr>
          <a:xfrm>
            <a:off x="6458407" y="53528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合规风险高，供应链协作困难</a:t>
            </a:r>
            <a:endParaRPr lang="en-US" sz="1200" dirty="0"/>
          </a:p>
        </p:txBody>
      </p:sp>
      <p:sp>
        <p:nvSpPr>
          <p:cNvPr id="39" name="Text 34"/>
          <p:cNvSpPr txBox="1"/>
          <p:nvPr/>
        </p:nvSpPr>
        <p:spPr>
          <a:xfrm>
            <a:off x="6458407" y="56199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数据孤岛，决策缺乏实时洞察</a:t>
            </a:r>
            <a:endParaRPr lang="en-US" sz="1200" dirty="0"/>
          </a:p>
        </p:txBody>
      </p:sp>
      <p:sp>
        <p:nvSpPr>
          <p:cNvPr id="40" name="Shape 35"/>
          <p:cNvSpPr/>
          <p:nvPr/>
        </p:nvSpPr>
        <p:spPr>
          <a:xfrm>
            <a:off x="6248095" y="4572000"/>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2" name="Text 36"/>
          <p:cNvSpPr txBox="1"/>
          <p:nvPr/>
        </p:nvSpPr>
        <p:spPr>
          <a:xfrm>
            <a:off x="6458407" y="5086807"/>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采购流程冗长，审批慢</a:t>
            </a:r>
            <a:endParaRPr lang="en-US" sz="1200" dirty="0"/>
          </a:p>
        </p:txBody>
      </p:sp>
      <p:sp>
        <p:nvSpPr>
          <p:cNvPr id="43" name="Text 37"/>
          <p:cNvSpPr txBox="1"/>
          <p:nvPr/>
        </p:nvSpPr>
        <p:spPr>
          <a:xfrm>
            <a:off x="6534302" y="4695444"/>
            <a:ext cx="2738628"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采购流程平均耗时3-4周，审批环节多达15个</a:t>
            </a:r>
            <a:endParaRPr lang="en-US" sz="1000" dirty="0"/>
          </a:p>
        </p:txBody>
      </p:sp>
      <p:sp>
        <p:nvSpPr>
          <p:cNvPr id="44" name="Shape 38"/>
          <p:cNvSpPr/>
          <p:nvPr/>
        </p:nvSpPr>
        <p:spPr>
          <a:xfrm>
            <a:off x="6248095" y="6344107"/>
            <a:ext cx="2162556"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455664"/>
            <a:ext cx="171907" cy="133502"/>
          </a:xfrm>
          <a:prstGeom prst="rect">
            <a:avLst/>
          </a:prstGeom>
        </p:spPr>
      </p:pic>
      <p:sp>
        <p:nvSpPr>
          <p:cNvPr id="46" name="Text 39"/>
          <p:cNvSpPr txBox="1"/>
          <p:nvPr/>
        </p:nvSpPr>
        <p:spPr>
          <a:xfrm>
            <a:off x="6648602" y="6429146"/>
            <a:ext cx="1709928"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https://ziphq.com/ai</a:t>
            </a:r>
            <a:endParaRPr lang="en-US"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2627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Daxa.ai</a:t>
            </a:r>
            <a:endParaRPr lang="en-US" sz="22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入选榜单</a:t>
            </a:r>
            <a:endParaRPr lang="en-US" sz="1000" dirty="0"/>
          </a:p>
        </p:txBody>
      </p:sp>
      <p:sp>
        <p:nvSpPr>
          <p:cNvPr id="7" name="Text 5"/>
          <p:cNvSpPr txBox="1"/>
          <p:nvPr/>
        </p:nvSpPr>
        <p:spPr>
          <a:xfrm>
            <a:off x="10953598" y="657454"/>
            <a:ext cx="1028700"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Gartner</a:t>
            </a:r>
            <a:endParaRPr lang="en-US" sz="1800" dirty="0"/>
          </a:p>
        </p:txBody>
      </p:sp>
      <p:sp>
        <p:nvSpPr>
          <p:cNvPr id="8" name="Text 6"/>
          <p:cNvSpPr txBox="1"/>
          <p:nvPr/>
        </p:nvSpPr>
        <p:spPr>
          <a:xfrm>
            <a:off x="9201607" y="961949"/>
            <a:ext cx="2710282"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2025 AI TRiSM Market Guide | 企业级安全</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企业AI数据安全与治理引擎</a:t>
            </a:r>
            <a:endParaRPr lang="en-US" sz="2200" dirty="0"/>
          </a:p>
        </p:txBody>
      </p:sp>
      <p:sp>
        <p:nvSpPr>
          <p:cNvPr id="12" name="Text 10"/>
          <p:cNvSpPr txBox="1"/>
          <p:nvPr/>
        </p:nvSpPr>
        <p:spPr>
          <a:xfrm>
            <a:off x="381305" y="2171700"/>
            <a:ext cx="77824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Daxa提供实时AI数据访问和生成行为的可见性，包括AI应用的数据材料清单，助力企业安全合规地部署生成式AI。</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AI数据访问实时监控</a:t>
            </a:r>
            <a:endParaRPr lang="en-US" sz="1200" dirty="0"/>
          </a:p>
        </p:txBody>
      </p:sp>
      <p:sp>
        <p:nvSpPr>
          <p:cNvPr id="21" name="Text 18"/>
          <p:cNvSpPr txBox="1"/>
          <p:nvPr/>
        </p:nvSpPr>
        <p:spPr>
          <a:xfrm>
            <a:off x="8759952" y="3228746"/>
            <a:ext cx="13816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专有MCP协议技术</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全面追踪AI代理和应用访问、生成和共享的数据，确保完整透明性</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智能治理与合规控制</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内置监管规范支持，自动执行数据安全与合规策略，保障敏感信息</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244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智能连接企业系统与AI模型，安全高效地运行大规模AI应用</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24295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金融服务与银行机构（BFSI行业）</a:t>
            </a:r>
            <a:endParaRPr lang="en-US" sz="1200" dirty="0"/>
          </a:p>
        </p:txBody>
      </p:sp>
      <p:sp>
        <p:nvSpPr>
          <p:cNvPr id="33" name="Text 28"/>
          <p:cNvSpPr txBox="1"/>
          <p:nvPr/>
        </p:nvSpPr>
        <p:spPr>
          <a:xfrm>
            <a:off x="590702" y="5048402"/>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医疗保健与制药企业</a:t>
            </a:r>
            <a:endParaRPr lang="en-US" sz="1200" dirty="0"/>
          </a:p>
        </p:txBody>
      </p:sp>
      <p:sp>
        <p:nvSpPr>
          <p:cNvPr id="34" name="Text 29"/>
          <p:cNvSpPr txBox="1"/>
          <p:nvPr/>
        </p:nvSpPr>
        <p:spPr>
          <a:xfrm>
            <a:off x="590702" y="5315407"/>
            <a:ext cx="20866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监管严格行业的IT与安全团队</a:t>
            </a:r>
            <a:endParaRPr lang="en-US" sz="1200" dirty="0"/>
          </a:p>
        </p:txBody>
      </p:sp>
      <p:sp>
        <p:nvSpPr>
          <p:cNvPr id="35" name="Text 30"/>
          <p:cNvSpPr txBox="1"/>
          <p:nvPr/>
        </p:nvSpPr>
        <p:spPr>
          <a:xfrm>
            <a:off x="590702" y="5581498"/>
            <a:ext cx="19431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大型企业AI与数据治理部门</a:t>
            </a:r>
            <a:endParaRPr lang="en-US" sz="1200" dirty="0"/>
          </a:p>
        </p:txBody>
      </p:sp>
      <p:sp>
        <p:nvSpPr>
          <p:cNvPr id="36" name="Text 31"/>
          <p:cNvSpPr txBox="1"/>
          <p:nvPr/>
        </p:nvSpPr>
        <p:spPr>
          <a:xfrm>
            <a:off x="590702" y="6324905"/>
            <a:ext cx="14008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企业SaaS订阅服务</a:t>
            </a:r>
            <a:endParaRPr lang="en-US" sz="1200" dirty="0"/>
          </a:p>
        </p:txBody>
      </p:sp>
      <p:sp>
        <p:nvSpPr>
          <p:cNvPr id="37" name="Text 32"/>
          <p:cNvSpPr txBox="1"/>
          <p:nvPr/>
        </p:nvSpPr>
        <p:spPr>
          <a:xfrm>
            <a:off x="590702" y="6590995"/>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按规模定价的安全合规方案</a:t>
            </a:r>
            <a:endParaRPr lang="en-US" sz="1200" dirty="0"/>
          </a:p>
        </p:txBody>
      </p:sp>
      <p:sp>
        <p:nvSpPr>
          <p:cNvPr id="38" name="Text 33"/>
          <p:cNvSpPr txBox="1"/>
          <p:nvPr/>
        </p:nvSpPr>
        <p:spPr>
          <a:xfrm>
            <a:off x="590702" y="6858000"/>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API集成与高级定制功能</a:t>
            </a:r>
            <a:endParaRPr lang="en-US" sz="1200" dirty="0"/>
          </a:p>
        </p:txBody>
      </p:sp>
      <p:sp>
        <p:nvSpPr>
          <p:cNvPr id="39" name="Text 34"/>
          <p:cNvSpPr txBox="1"/>
          <p:nvPr/>
        </p:nvSpPr>
        <p:spPr>
          <a:xfrm>
            <a:off x="6458407" y="5544007"/>
            <a:ext cx="25530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传统安全措施无法应对生成式AI风险</a:t>
            </a:r>
            <a:endParaRPr lang="en-US" sz="1200" dirty="0"/>
          </a:p>
        </p:txBody>
      </p:sp>
      <p:sp>
        <p:nvSpPr>
          <p:cNvPr id="40" name="Text 35"/>
          <p:cNvSpPr txBox="1"/>
          <p:nvPr/>
        </p:nvSpPr>
        <p:spPr>
          <a:xfrm>
            <a:off x="6458407" y="5810098"/>
            <a:ext cx="22485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监管行业难以大规模安全部署AI</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0958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企业AI应用缺乏合规治理框架</a:t>
            </a:r>
            <a:endParaRPr lang="en-US" sz="1200" dirty="0"/>
          </a:p>
        </p:txBody>
      </p:sp>
      <p:sp>
        <p:nvSpPr>
          <p:cNvPr id="44" name="Text 38"/>
          <p:cNvSpPr txBox="1"/>
          <p:nvPr/>
        </p:nvSpPr>
        <p:spPr>
          <a:xfrm>
            <a:off x="6534302" y="4886554"/>
            <a:ext cx="2624328"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AI数据安全失控，难以追踪AI访问敏感信息</a:t>
            </a:r>
            <a:endParaRPr lang="en-US" sz="1000" dirty="0"/>
          </a:p>
        </p:txBody>
      </p:sp>
      <p:sp>
        <p:nvSpPr>
          <p:cNvPr id="45" name="Shape 39"/>
          <p:cNvSpPr/>
          <p:nvPr/>
        </p:nvSpPr>
        <p:spPr>
          <a:xfrm>
            <a:off x="6248095" y="6534302"/>
            <a:ext cx="2076602"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https://www.daxa.ai</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7258507"/>
          </a:xfrm>
          <a:prstGeom prst="rect">
            <a:avLst/>
          </a:prstGeom>
          <a:solidFill>
            <a:srgbClr val="FFFFFF"/>
          </a:solidFill>
          <a:ln/>
        </p:spPr>
      </p:sp>
      <p:sp>
        <p:nvSpPr>
          <p:cNvPr id="3" name="Shape 1"/>
          <p:cNvSpPr/>
          <p:nvPr/>
        </p:nvSpPr>
        <p:spPr>
          <a:xfrm>
            <a:off x="0" y="0"/>
            <a:ext cx="12191695" cy="72585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610258"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Whatfix.com</a:t>
            </a:r>
            <a:endParaRPr lang="en-US" sz="1800" dirty="0"/>
          </a:p>
        </p:txBody>
      </p:sp>
      <p:sp>
        <p:nvSpPr>
          <p:cNvPr id="6" name="Text 4"/>
          <p:cNvSpPr txBox="1"/>
          <p:nvPr/>
        </p:nvSpPr>
        <p:spPr>
          <a:xfrm>
            <a:off x="11031322" y="466344"/>
            <a:ext cx="8814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Series E融资</a:t>
            </a:r>
            <a:endParaRPr lang="en-US" sz="1000" dirty="0"/>
          </a:p>
        </p:txBody>
      </p:sp>
      <p:sp>
        <p:nvSpPr>
          <p:cNvPr id="7" name="Text 5"/>
          <p:cNvSpPr txBox="1"/>
          <p:nvPr/>
        </p:nvSpPr>
        <p:spPr>
          <a:xfrm>
            <a:off x="11063326" y="657454"/>
            <a:ext cx="924458"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$125M</a:t>
            </a:r>
            <a:endParaRPr lang="en-US" sz="1800" dirty="0"/>
          </a:p>
        </p:txBody>
      </p:sp>
      <p:sp>
        <p:nvSpPr>
          <p:cNvPr id="8" name="Text 6"/>
          <p:cNvSpPr txBox="1"/>
          <p:nvPr/>
        </p:nvSpPr>
        <p:spPr>
          <a:xfrm>
            <a:off x="8814816" y="961949"/>
            <a:ext cx="3100730"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Warburg Pincus领投 | SoftBank Vision Fund参投</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63086"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企业数字化采用平台 (DAP)</a:t>
            </a:r>
            <a:endParaRPr lang="en-US" sz="2200" dirty="0"/>
          </a:p>
        </p:txBody>
      </p:sp>
      <p:sp>
        <p:nvSpPr>
          <p:cNvPr id="12" name="Text 10"/>
          <p:cNvSpPr txBox="1"/>
          <p:nvPr/>
        </p:nvSpPr>
        <p:spPr>
          <a:xfrm>
            <a:off x="381305" y="2171700"/>
            <a:ext cx="82872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Whatfix通过实时、情境化的指导和交互式培训，帮助企业加速员工对各类软件系统的适应与掌握，提升数字化转型成效。</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无代码应用内培训</a:t>
            </a:r>
            <a:endParaRPr lang="en-US" sz="1200" dirty="0"/>
          </a:p>
        </p:txBody>
      </p:sp>
      <p:sp>
        <p:nvSpPr>
          <p:cNvPr id="21" name="Text 18"/>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个性化学习体验</a:t>
            </a:r>
            <a:endParaRPr lang="en-US" sz="1200" dirty="0"/>
          </a:p>
        </p:txBody>
      </p:sp>
      <p:sp>
        <p:nvSpPr>
          <p:cNvPr id="22" name="Text 19"/>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全渠道集成分析</a:t>
            </a:r>
            <a:endParaRPr lang="en-US" sz="1200" dirty="0"/>
          </a:p>
        </p:txBody>
      </p:sp>
      <p:sp>
        <p:nvSpPr>
          <p:cNvPr id="23" name="Text 20"/>
          <p:cNvSpPr txBox="1"/>
          <p:nvPr/>
        </p:nvSpPr>
        <p:spPr>
          <a:xfrm>
            <a:off x="543154" y="3638398"/>
            <a:ext cx="34719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实时引导、交互式帮助和任务自动化，减少90%支持请求</a:t>
            </a:r>
            <a:endParaRPr lang="en-US" sz="1000" dirty="0"/>
          </a:p>
        </p:txBody>
      </p:sp>
      <p:sp>
        <p:nvSpPr>
          <p:cNvPr id="24" name="Text 21"/>
          <p:cNvSpPr txBox="1"/>
          <p:nvPr/>
        </p:nvSpPr>
        <p:spPr>
          <a:xfrm>
            <a:off x="4403750" y="3638398"/>
            <a:ext cx="33293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AI驱动的个性化路径与内容推荐，提升软件采用率65%</a:t>
            </a:r>
            <a:endParaRPr lang="en-US" sz="1000" dirty="0"/>
          </a:p>
        </p:txBody>
      </p:sp>
      <p:pic>
        <p:nvPicPr>
          <p:cNvPr id="25" name="Image 1" descr="preencoded.png">    </p:cNvPr>
          <p:cNvPicPr>
            <a:picLocks noChangeAspect="1"/>
          </p:cNvPicPr>
          <p:nvPr/>
        </p:nvPicPr>
        <p:blipFill>
          <a:blip r:embed="rId2"/>
          <a:srcRect l="0" r="0" t="0" b="0"/>
          <a:stretch/>
        </p:blipFill>
        <p:spPr>
          <a:xfrm>
            <a:off x="8369503" y="3238805"/>
            <a:ext cx="171907" cy="171907"/>
          </a:xfrm>
          <a:prstGeom prst="rect">
            <a:avLst/>
          </a:prstGeom>
        </p:spPr>
      </p:pic>
      <p:sp>
        <p:nvSpPr>
          <p:cNvPr id="26" name="Text 22"/>
          <p:cNvSpPr txBox="1"/>
          <p:nvPr/>
        </p:nvSpPr>
        <p:spPr>
          <a:xfrm>
            <a:off x="8264347" y="3638398"/>
            <a:ext cx="31958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与500+企业应用无缝集成，实时数据分析和ROI量化</a:t>
            </a:r>
            <a:endParaRPr lang="en-US" sz="1000" dirty="0"/>
          </a:p>
        </p:txBody>
      </p:sp>
      <p:sp>
        <p:nvSpPr>
          <p:cNvPr id="27"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8" name="Text 24"/>
          <p:cNvSpPr txBox="1"/>
          <p:nvPr/>
        </p:nvSpPr>
        <p:spPr>
          <a:xfrm>
            <a:off x="381305" y="58485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29"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0"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1" name="Text 27"/>
          <p:cNvSpPr txBox="1"/>
          <p:nvPr/>
        </p:nvSpPr>
        <p:spPr>
          <a:xfrm>
            <a:off x="590702" y="45912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跨国企业及全球化团队</a:t>
            </a:r>
            <a:endParaRPr lang="en-US" sz="1200" dirty="0"/>
          </a:p>
        </p:txBody>
      </p:sp>
      <p:sp>
        <p:nvSpPr>
          <p:cNvPr id="32" name="Text 28"/>
          <p:cNvSpPr txBox="1"/>
          <p:nvPr/>
        </p:nvSpPr>
        <p:spPr>
          <a:xfrm>
            <a:off x="590702" y="48582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复杂软件系统的部署与实施团队</a:t>
            </a:r>
            <a:endParaRPr lang="en-US" sz="1200" dirty="0"/>
          </a:p>
        </p:txBody>
      </p:sp>
      <p:sp>
        <p:nvSpPr>
          <p:cNvPr id="33" name="Text 29"/>
          <p:cNvSpPr txBox="1"/>
          <p:nvPr/>
        </p:nvSpPr>
        <p:spPr>
          <a:xfrm>
            <a:off x="590702" y="51242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需降低培训成本的大中型组织</a:t>
            </a:r>
            <a:endParaRPr lang="en-US" sz="1200" dirty="0"/>
          </a:p>
        </p:txBody>
      </p:sp>
      <p:sp>
        <p:nvSpPr>
          <p:cNvPr id="34" name="Text 30"/>
          <p:cNvSpPr txBox="1"/>
          <p:nvPr/>
        </p:nvSpPr>
        <p:spPr>
          <a:xfrm>
            <a:off x="590702" y="5391302"/>
            <a:ext cx="22960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IT、HR、销售及客户支持等部门</a:t>
            </a:r>
            <a:endParaRPr lang="en-US" sz="1200" dirty="0"/>
          </a:p>
        </p:txBody>
      </p:sp>
      <p:sp>
        <p:nvSpPr>
          <p:cNvPr id="35" name="Text 31"/>
          <p:cNvSpPr txBox="1"/>
          <p:nvPr/>
        </p:nvSpPr>
        <p:spPr>
          <a:xfrm>
            <a:off x="590702" y="6133795"/>
            <a:ext cx="24003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SaaS订阅（按用户/年计费）</a:t>
            </a:r>
            <a:endParaRPr lang="en-US" sz="1200" dirty="0"/>
          </a:p>
        </p:txBody>
      </p:sp>
      <p:sp>
        <p:nvSpPr>
          <p:cNvPr id="36" name="Text 32"/>
          <p:cNvSpPr txBox="1"/>
          <p:nvPr/>
        </p:nvSpPr>
        <p:spPr>
          <a:xfrm>
            <a:off x="590702" y="6400800"/>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企业级定制解决方案</a:t>
            </a:r>
            <a:endParaRPr lang="en-US" sz="1200" dirty="0"/>
          </a:p>
        </p:txBody>
      </p:sp>
      <p:sp>
        <p:nvSpPr>
          <p:cNvPr id="37" name="Text 33"/>
          <p:cNvSpPr txBox="1"/>
          <p:nvPr/>
        </p:nvSpPr>
        <p:spPr>
          <a:xfrm>
            <a:off x="590702" y="6667805"/>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专业服务与实施咨询</a:t>
            </a:r>
            <a:endParaRPr lang="en-US" sz="1200" dirty="0"/>
          </a:p>
        </p:txBody>
      </p:sp>
      <p:sp>
        <p:nvSpPr>
          <p:cNvPr id="38" name="Text 34"/>
          <p:cNvSpPr txBox="1"/>
          <p:nvPr/>
        </p:nvSpPr>
        <p:spPr>
          <a:xfrm>
            <a:off x="6458407" y="53528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员工适应新系统的时间长</a:t>
            </a:r>
            <a:endParaRPr lang="en-US" sz="1200" dirty="0"/>
          </a:p>
        </p:txBody>
      </p:sp>
      <p:sp>
        <p:nvSpPr>
          <p:cNvPr id="39" name="Text 35"/>
          <p:cNvSpPr txBox="1"/>
          <p:nvPr/>
        </p:nvSpPr>
        <p:spPr>
          <a:xfrm>
            <a:off x="6458407" y="5619902"/>
            <a:ext cx="1476756"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IT支持团队负担过重</a:t>
            </a:r>
            <a:endParaRPr lang="en-US" sz="1200" dirty="0"/>
          </a:p>
        </p:txBody>
      </p:sp>
      <p:sp>
        <p:nvSpPr>
          <p:cNvPr id="40" name="Shape 36"/>
          <p:cNvSpPr/>
          <p:nvPr/>
        </p:nvSpPr>
        <p:spPr>
          <a:xfrm>
            <a:off x="6248095" y="4572000"/>
            <a:ext cx="5562295" cy="418795"/>
          </a:xfrm>
          <a:prstGeom prst="roundRect">
            <a:avLst>
              <a:gd name="adj" fmla="val 29774"/>
            </a:avLst>
          </a:prstGeom>
          <a:solidFill>
            <a:srgbClr val="FEF2F2"/>
          </a:solidFill>
          <a:ln/>
        </p:spPr>
      </p:sp>
      <p:pic>
        <p:nvPicPr>
          <p:cNvPr id="41" name="Image 2" descr="preencoded.png">    </p:cNvPr>
          <p:cNvPicPr>
            <a:picLocks noChangeAspect="1"/>
          </p:cNvPicPr>
          <p:nvPr/>
        </p:nvPicPr>
        <p:blipFill>
          <a:blip r:embed="rId3"/>
          <a:srcRect l="0" r="0" t="0" b="0"/>
          <a:stretch/>
        </p:blipFill>
        <p:spPr>
          <a:xfrm>
            <a:off x="6362395" y="4712818"/>
            <a:ext cx="133502" cy="133502"/>
          </a:xfrm>
          <a:prstGeom prst="rect">
            <a:avLst/>
          </a:prstGeom>
        </p:spPr>
      </p:pic>
      <p:sp>
        <p:nvSpPr>
          <p:cNvPr id="42" name="Text 37"/>
          <p:cNvSpPr txBox="1"/>
          <p:nvPr/>
        </p:nvSpPr>
        <p:spPr>
          <a:xfrm>
            <a:off x="6458407" y="50868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传统培训方法效率低下且成本高</a:t>
            </a:r>
            <a:endParaRPr lang="en-US" sz="1200" dirty="0"/>
          </a:p>
        </p:txBody>
      </p:sp>
      <p:sp>
        <p:nvSpPr>
          <p:cNvPr id="43" name="Text 38"/>
          <p:cNvSpPr txBox="1"/>
          <p:nvPr/>
        </p:nvSpPr>
        <p:spPr>
          <a:xfrm>
            <a:off x="6534302" y="4695444"/>
            <a:ext cx="2490826"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企业软件采用率低于30%，ROI难以实现</a:t>
            </a:r>
            <a:endParaRPr lang="en-US" sz="1000" dirty="0"/>
          </a:p>
        </p:txBody>
      </p:sp>
      <p:sp>
        <p:nvSpPr>
          <p:cNvPr id="44" name="Shape 39"/>
          <p:cNvSpPr/>
          <p:nvPr/>
        </p:nvSpPr>
        <p:spPr>
          <a:xfrm>
            <a:off x="6248095" y="6344107"/>
            <a:ext cx="2076602" cy="352044"/>
          </a:xfrm>
          <a:prstGeom prst="roundRect">
            <a:avLst>
              <a:gd name="adj" fmla="val 28080"/>
            </a:avLst>
          </a:prstGeom>
          <a:solidFill>
            <a:srgbClr val="F3F4F6"/>
          </a:solidFill>
          <a:ln/>
        </p:spPr>
      </p:sp>
      <p:pic>
        <p:nvPicPr>
          <p:cNvPr id="45" name="Image 3" descr="preencoded.png">    </p:cNvPr>
          <p:cNvPicPr>
            <a:picLocks noChangeAspect="1"/>
          </p:cNvPicPr>
          <p:nvPr/>
        </p:nvPicPr>
        <p:blipFill>
          <a:blip r:embed="rId4"/>
          <a:srcRect l="-1507" r="-1507" t="0" b="0"/>
          <a:stretch/>
        </p:blipFill>
        <p:spPr>
          <a:xfrm>
            <a:off x="6400800" y="6455664"/>
            <a:ext cx="171907" cy="133502"/>
          </a:xfrm>
          <a:prstGeom prst="rect">
            <a:avLst/>
          </a:prstGeom>
        </p:spPr>
      </p:pic>
      <p:sp>
        <p:nvSpPr>
          <p:cNvPr id="46" name="Text 40"/>
          <p:cNvSpPr txBox="1"/>
          <p:nvPr/>
        </p:nvSpPr>
        <p:spPr>
          <a:xfrm>
            <a:off x="6648602" y="642914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https://whatfix.com</a:t>
            </a:r>
            <a:endParaRPr lang="en-US"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7267651"/>
          </a:xfrm>
          <a:prstGeom prst="rect">
            <a:avLst/>
          </a:prstGeom>
          <a:solidFill>
            <a:srgbClr val="FFFFFF"/>
          </a:solidFill>
          <a:ln/>
        </p:spPr>
      </p:sp>
      <p:sp>
        <p:nvSpPr>
          <p:cNvPr id="3" name="Shape 1"/>
          <p:cNvSpPr/>
          <p:nvPr/>
        </p:nvSpPr>
        <p:spPr>
          <a:xfrm>
            <a:off x="0" y="0"/>
            <a:ext cx="12191695" cy="7267651"/>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500530"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Olto.com</a:t>
            </a:r>
            <a:endParaRPr lang="en-US" sz="2200" dirty="0"/>
          </a:p>
        </p:txBody>
      </p:sp>
      <p:sp>
        <p:nvSpPr>
          <p:cNvPr id="6" name="Text 4"/>
          <p:cNvSpPr txBox="1"/>
          <p:nvPr/>
        </p:nvSpPr>
        <p:spPr>
          <a:xfrm>
            <a:off x="10964570" y="466344"/>
            <a:ext cx="948233"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Pre-seed融资</a:t>
            </a:r>
            <a:endParaRPr lang="en-US" sz="1000" dirty="0"/>
          </a:p>
        </p:txBody>
      </p:sp>
      <p:sp>
        <p:nvSpPr>
          <p:cNvPr id="7" name="Text 5"/>
          <p:cNvSpPr txBox="1"/>
          <p:nvPr/>
        </p:nvSpPr>
        <p:spPr>
          <a:xfrm>
            <a:off x="11156594" y="657454"/>
            <a:ext cx="82936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$5.1M</a:t>
            </a:r>
            <a:endParaRPr lang="en-US" sz="1800" dirty="0"/>
          </a:p>
        </p:txBody>
      </p:sp>
      <p:sp>
        <p:nvSpPr>
          <p:cNvPr id="8" name="Text 6"/>
          <p:cNvSpPr txBox="1"/>
          <p:nvPr/>
        </p:nvSpPr>
        <p:spPr>
          <a:xfrm>
            <a:off x="9847174" y="961949"/>
            <a:ext cx="2072030"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Pear VC领投 | 前亚马逊高管创立</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AI原生销售演示自动化平台</a:t>
            </a:r>
            <a:endParaRPr lang="en-US" sz="2200" dirty="0"/>
          </a:p>
        </p:txBody>
      </p:sp>
      <p:sp>
        <p:nvSpPr>
          <p:cNvPr id="12" name="Text 10"/>
          <p:cNvSpPr txBox="1"/>
          <p:nvPr/>
        </p:nvSpPr>
        <p:spPr>
          <a:xfrm>
            <a:off x="381305" y="2171700"/>
            <a:ext cx="79159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Olto提供智能化的销售演示工具，将CRM数据与产品演示无缝结合，让B2B销售团队交付个性化、实时的产品演示。</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AI驱动的个性化演示</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多阶段销售转化</a:t>
            </a:r>
            <a:endParaRPr lang="en-US" sz="1200" dirty="0"/>
          </a:p>
        </p:txBody>
      </p:sp>
      <p:sp>
        <p:nvSpPr>
          <p:cNvPr id="22" name="Text 19"/>
          <p:cNvSpPr txBox="1"/>
          <p:nvPr/>
        </p:nvSpPr>
        <p:spPr>
          <a:xfrm>
            <a:off x="543154" y="3638398"/>
            <a:ext cx="3471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根据客户CRM数据自动生成个性化演示内容，智能叠加相关信息</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上下文感知演示</a:t>
            </a:r>
            <a:endParaRPr lang="en-US" sz="1200" dirty="0"/>
          </a:p>
        </p:txBody>
      </p:sp>
      <p:sp>
        <p:nvSpPr>
          <p:cNvPr id="25" name="Text 21"/>
          <p:cNvSpPr txBox="1"/>
          <p:nvPr/>
        </p:nvSpPr>
        <p:spPr>
          <a:xfrm>
            <a:off x="4403750"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AI理解客户需求场景，智能调整演示重点，提升转化率</a:t>
            </a:r>
            <a:endParaRPr lang="en-US" sz="1000" dirty="0"/>
          </a:p>
        </p:txBody>
      </p:sp>
      <p:pic>
        <p:nvPicPr>
          <p:cNvPr id="26" name="Image 2" descr="preencoded.png">    </p:cNvPr>
          <p:cNvPicPr>
            <a:picLocks noChangeAspect="1"/>
          </p:cNvPicPr>
          <p:nvPr/>
        </p:nvPicPr>
        <p:blipFill>
          <a:blip r:embed="rId3"/>
          <a:srcRect l="-760" r="-760" t="0" b="0"/>
          <a:stretch/>
        </p:blipFill>
        <p:spPr>
          <a:xfrm>
            <a:off x="8378647" y="3238805"/>
            <a:ext cx="152705" cy="171907"/>
          </a:xfrm>
          <a:prstGeom prst="rect">
            <a:avLst/>
          </a:prstGeom>
        </p:spPr>
      </p:pic>
      <p:sp>
        <p:nvSpPr>
          <p:cNvPr id="27" name="Text 22"/>
          <p:cNvSpPr txBox="1"/>
          <p:nvPr/>
        </p:nvSpPr>
        <p:spPr>
          <a:xfrm>
            <a:off x="8264347"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针对销售漏斗各阶段的智能化演示方案，加速成交速度</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772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SaaS公司销售团队</a:t>
            </a:r>
            <a:endParaRPr lang="en-US" sz="1200" dirty="0"/>
          </a:p>
        </p:txBody>
      </p:sp>
      <p:sp>
        <p:nvSpPr>
          <p:cNvPr id="33" name="Text 28"/>
          <p:cNvSpPr txBox="1"/>
          <p:nvPr/>
        </p:nvSpPr>
        <p:spPr>
          <a:xfrm>
            <a:off x="590702" y="5048402"/>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需要高效产品演示的企业销售人员</a:t>
            </a:r>
            <a:endParaRPr lang="en-US" sz="1200" dirty="0"/>
          </a:p>
        </p:txBody>
      </p:sp>
      <p:sp>
        <p:nvSpPr>
          <p:cNvPr id="34" name="Text 29"/>
          <p:cNvSpPr txBox="1"/>
          <p:nvPr/>
        </p:nvSpPr>
        <p:spPr>
          <a:xfrm>
            <a:off x="590702" y="5315407"/>
            <a:ext cx="27057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AI和软件公司适应快速变化的商业模式</a:t>
            </a:r>
            <a:endParaRPr lang="en-US" sz="1200" dirty="0"/>
          </a:p>
        </p:txBody>
      </p:sp>
      <p:sp>
        <p:nvSpPr>
          <p:cNvPr id="35" name="Text 30"/>
          <p:cNvSpPr txBox="1"/>
          <p:nvPr/>
        </p:nvSpPr>
        <p:spPr>
          <a:xfrm>
            <a:off x="590702" y="6057900"/>
            <a:ext cx="22201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SaaS订阅模式，按用户/月计费</a:t>
            </a:r>
            <a:endParaRPr lang="en-US" sz="1200" dirty="0"/>
          </a:p>
        </p:txBody>
      </p:sp>
      <p:sp>
        <p:nvSpPr>
          <p:cNvPr id="36" name="Text 31"/>
          <p:cNvSpPr txBox="1"/>
          <p:nvPr/>
        </p:nvSpPr>
        <p:spPr>
          <a:xfrm>
            <a:off x="590702" y="6324905"/>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企业级定制与集成服务</a:t>
            </a:r>
            <a:endParaRPr lang="en-US" sz="1200" dirty="0"/>
          </a:p>
        </p:txBody>
      </p:sp>
      <p:sp>
        <p:nvSpPr>
          <p:cNvPr id="37" name="Text 32"/>
          <p:cNvSpPr txBox="1"/>
          <p:nvPr/>
        </p:nvSpPr>
        <p:spPr>
          <a:xfrm>
            <a:off x="590702" y="6590995"/>
            <a:ext cx="20391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API付费集成与合作伙伴计划</a:t>
            </a:r>
            <a:endParaRPr lang="en-US" sz="1200" dirty="0"/>
          </a:p>
        </p:txBody>
      </p:sp>
      <p:sp>
        <p:nvSpPr>
          <p:cNvPr id="38" name="Text 33"/>
          <p:cNvSpPr txBox="1"/>
          <p:nvPr/>
        </p:nvSpPr>
        <p:spPr>
          <a:xfrm>
            <a:off x="6458407" y="5544007"/>
            <a:ext cx="26005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CRM与演示内容脱节，无法实时同步</a:t>
            </a:r>
            <a:endParaRPr lang="en-US" sz="1200" dirty="0"/>
          </a:p>
        </p:txBody>
      </p:sp>
      <p:sp>
        <p:nvSpPr>
          <p:cNvPr id="39" name="Text 34"/>
          <p:cNvSpPr txBox="1"/>
          <p:nvPr/>
        </p:nvSpPr>
        <p:spPr>
          <a:xfrm>
            <a:off x="6458407" y="5810098"/>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销售团队无法快速响应客户个性化需求</a:t>
            </a:r>
            <a:endParaRPr lang="en-US" sz="1200" dirty="0"/>
          </a:p>
        </p:txBody>
      </p:sp>
      <p:sp>
        <p:nvSpPr>
          <p:cNvPr id="40" name="Shape 35"/>
          <p:cNvSpPr/>
          <p:nvPr/>
        </p:nvSpPr>
        <p:spPr>
          <a:xfrm>
            <a:off x="6248095" y="4762195"/>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2" name="Text 36"/>
          <p:cNvSpPr txBox="1"/>
          <p:nvPr/>
        </p:nvSpPr>
        <p:spPr>
          <a:xfrm>
            <a:off x="6458407" y="52770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销售演示千篇一律，缺乏针对性</a:t>
            </a:r>
            <a:endParaRPr lang="en-US" sz="1200" dirty="0"/>
          </a:p>
        </p:txBody>
      </p:sp>
      <p:sp>
        <p:nvSpPr>
          <p:cNvPr id="43" name="Text 37"/>
          <p:cNvSpPr txBox="1"/>
          <p:nvPr/>
        </p:nvSpPr>
        <p:spPr>
          <a:xfrm>
            <a:off x="6534302" y="4886554"/>
            <a:ext cx="276788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产品演示准备耗时，定制化程度低，转化率差</a:t>
            </a:r>
            <a:endParaRPr lang="en-US" sz="1000" dirty="0"/>
          </a:p>
        </p:txBody>
      </p:sp>
      <p:sp>
        <p:nvSpPr>
          <p:cNvPr id="44" name="Shape 38"/>
          <p:cNvSpPr/>
          <p:nvPr/>
        </p:nvSpPr>
        <p:spPr>
          <a:xfrm>
            <a:off x="6248095" y="6534302"/>
            <a:ext cx="2162556"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6" name="Text 39"/>
          <p:cNvSpPr txBox="1"/>
          <p:nvPr/>
        </p:nvSpPr>
        <p:spPr>
          <a:xfrm>
            <a:off x="6648602" y="6620256"/>
            <a:ext cx="1709928"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https://www.olto.com</a:t>
            </a:r>
            <a:endParaRPr lang="en-US"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7715707"/>
          </a:xfrm>
          <a:prstGeom prst="rect">
            <a:avLst/>
          </a:prstGeom>
          <a:solidFill>
            <a:srgbClr val="FFFFFF"/>
          </a:solidFill>
          <a:ln/>
        </p:spPr>
      </p:sp>
      <p:sp>
        <p:nvSpPr>
          <p:cNvPr id="3" name="Shape 1"/>
          <p:cNvSpPr/>
          <p:nvPr/>
        </p:nvSpPr>
        <p:spPr>
          <a:xfrm>
            <a:off x="0" y="0"/>
            <a:ext cx="12191695" cy="77157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2190902"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LegalOnTech.com</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企业客户</a:t>
            </a:r>
            <a:endParaRPr lang="en-US" sz="1000" dirty="0"/>
          </a:p>
        </p:txBody>
      </p:sp>
      <p:sp>
        <p:nvSpPr>
          <p:cNvPr id="7" name="Text 5"/>
          <p:cNvSpPr txBox="1"/>
          <p:nvPr/>
        </p:nvSpPr>
        <p:spPr>
          <a:xfrm>
            <a:off x="10989259" y="657454"/>
            <a:ext cx="1000354"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6,500+</a:t>
            </a:r>
            <a:endParaRPr lang="en-US" sz="1800" dirty="0"/>
          </a:p>
        </p:txBody>
      </p:sp>
      <p:sp>
        <p:nvSpPr>
          <p:cNvPr id="8" name="Text 6"/>
          <p:cNvSpPr txBox="1"/>
          <p:nvPr/>
        </p:nvSpPr>
        <p:spPr>
          <a:xfrm>
            <a:off x="10224821" y="961949"/>
            <a:ext cx="16907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亚洲市场领先 | 全球化扩张</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224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AI法律合同审核与智能合规平台</a:t>
            </a:r>
            <a:endParaRPr lang="en-US" sz="2200" dirty="0"/>
          </a:p>
        </p:txBody>
      </p:sp>
      <p:sp>
        <p:nvSpPr>
          <p:cNvPr id="12" name="Text 10"/>
          <p:cNvSpPr txBox="1"/>
          <p:nvPr/>
        </p:nvSpPr>
        <p:spPr>
          <a:xfrm>
            <a:off x="381305" y="2171700"/>
            <a:ext cx="82113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LegalOnTech提供由法律专家打造的AI合同审查工具，帮助企业法务和律所高效精准地完成合同审核、风险评估与协作。</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AI合同审查与提取</a:t>
            </a:r>
            <a:endParaRPr lang="en-US" sz="1200" dirty="0"/>
          </a:p>
        </p:txBody>
      </p:sp>
      <p:sp>
        <p:nvSpPr>
          <p:cNvPr id="21" name="Text 18"/>
          <p:cNvSpPr txBox="1"/>
          <p:nvPr/>
        </p:nvSpPr>
        <p:spPr>
          <a:xfrm>
            <a:off x="8759952" y="3228746"/>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AI法律助手</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自动分析法律文档，识别风险条款，提取关键信息并智能提出修改建议</a:t>
            </a:r>
            <a:endParaRPr lang="en-US" sz="1000" dirty="0"/>
          </a:p>
        </p:txBody>
      </p:sp>
      <p:pic>
        <p:nvPicPr>
          <p:cNvPr id="23" name="Image 1" descr="preencoded.png">    </p:cNvPr>
          <p:cNvPicPr>
            <a:picLocks noChangeAspect="1"/>
          </p:cNvPicPr>
          <p:nvPr/>
        </p:nvPicPr>
        <p:blipFill>
          <a:blip r:embed="rId2"/>
          <a:srcRect l="-760" r="-760" t="0" b="0"/>
          <a:stretch/>
        </p:blipFill>
        <p:spPr>
          <a:xfrm>
            <a:off x="4518050" y="3238805"/>
            <a:ext cx="152705"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法务知识库系统</a:t>
            </a:r>
            <a:endParaRPr lang="en-US" sz="1200" dirty="0"/>
          </a:p>
        </p:txBody>
      </p:sp>
      <p:sp>
        <p:nvSpPr>
          <p:cNvPr id="25" name="Text 21"/>
          <p:cNvSpPr txBox="1"/>
          <p:nvPr/>
        </p:nvSpPr>
        <p:spPr>
          <a:xfrm>
            <a:off x="4403750" y="3638398"/>
            <a:ext cx="33009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整合企业合同模板、条款与历史记录，智能学习团队标准，提供精准建议</a:t>
            </a:r>
            <a:endParaRPr lang="en-US" sz="1000" dirty="0"/>
          </a:p>
        </p:txBody>
      </p:sp>
      <p:pic>
        <p:nvPicPr>
          <p:cNvPr id="26" name="Image 2" descr="preencoded.png">    </p:cNvPr>
          <p:cNvPicPr>
            <a:picLocks noChangeAspect="1"/>
          </p:cNvPicPr>
          <p:nvPr/>
        </p:nvPicPr>
        <p:blipFill>
          <a:blip r:embed="rId3"/>
          <a:srcRect l="-1064" r="-1064" t="0" b="0"/>
          <a:stretch/>
        </p:blipFill>
        <p:spPr>
          <a:xfrm>
            <a:off x="8345729" y="3238805"/>
            <a:ext cx="219456" cy="171907"/>
          </a:xfrm>
          <a:prstGeom prst="rect">
            <a:avLst/>
          </a:prstGeom>
        </p:spPr>
      </p:pic>
      <p:sp>
        <p:nvSpPr>
          <p:cNvPr id="27" name="Text 22"/>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快速回答法律问题，重写条款，实时提供专业法律建议与合规检查</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5343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企业法务部门与合规团队</a:t>
            </a:r>
            <a:endParaRPr lang="en-US" sz="1200" dirty="0"/>
          </a:p>
        </p:txBody>
      </p:sp>
      <p:sp>
        <p:nvSpPr>
          <p:cNvPr id="33" name="Text 28"/>
          <p:cNvSpPr txBox="1"/>
          <p:nvPr/>
        </p:nvSpPr>
        <p:spPr>
          <a:xfrm>
            <a:off x="590702" y="50484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律师事务所与法律服务机构</a:t>
            </a:r>
            <a:endParaRPr lang="en-US" sz="1200" dirty="0"/>
          </a:p>
        </p:txBody>
      </p:sp>
      <p:sp>
        <p:nvSpPr>
          <p:cNvPr id="34" name="Text 29"/>
          <p:cNvSpPr txBox="1"/>
          <p:nvPr/>
        </p:nvSpPr>
        <p:spPr>
          <a:xfrm>
            <a:off x="590702" y="5315407"/>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合同密集型企业（金融、地产、科技）</a:t>
            </a:r>
            <a:endParaRPr lang="en-US" sz="1200" dirty="0"/>
          </a:p>
        </p:txBody>
      </p:sp>
      <p:sp>
        <p:nvSpPr>
          <p:cNvPr id="35" name="Text 30"/>
          <p:cNvSpPr txBox="1"/>
          <p:nvPr/>
        </p:nvSpPr>
        <p:spPr>
          <a:xfrm>
            <a:off x="590702" y="5581498"/>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跨国企业与中小型法务团队</a:t>
            </a:r>
            <a:endParaRPr lang="en-US" sz="1200" dirty="0"/>
          </a:p>
        </p:txBody>
      </p:sp>
      <p:sp>
        <p:nvSpPr>
          <p:cNvPr id="36" name="Text 31"/>
          <p:cNvSpPr txBox="1"/>
          <p:nvPr/>
        </p:nvSpPr>
        <p:spPr>
          <a:xfrm>
            <a:off x="590702" y="6324905"/>
            <a:ext cx="20674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SaaS订阅（按用户/月计费）</a:t>
            </a:r>
            <a:endParaRPr lang="en-US" sz="1200" dirty="0"/>
          </a:p>
        </p:txBody>
      </p:sp>
      <p:sp>
        <p:nvSpPr>
          <p:cNvPr id="37" name="Text 32"/>
          <p:cNvSpPr txBox="1"/>
          <p:nvPr/>
        </p:nvSpPr>
        <p:spPr>
          <a:xfrm>
            <a:off x="590702" y="6590995"/>
            <a:ext cx="16962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按合同量/处理数据计费</a:t>
            </a:r>
            <a:endParaRPr lang="en-US" sz="1200" dirty="0"/>
          </a:p>
        </p:txBody>
      </p:sp>
      <p:sp>
        <p:nvSpPr>
          <p:cNvPr id="38" name="Text 33"/>
          <p:cNvSpPr txBox="1"/>
          <p:nvPr/>
        </p:nvSpPr>
        <p:spPr>
          <a:xfrm>
            <a:off x="590702" y="6858000"/>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企业定制与API集成服务</a:t>
            </a:r>
            <a:endParaRPr lang="en-US" sz="1200" dirty="0"/>
          </a:p>
        </p:txBody>
      </p:sp>
      <p:sp>
        <p:nvSpPr>
          <p:cNvPr id="39" name="Text 34"/>
          <p:cNvSpPr txBox="1"/>
          <p:nvPr/>
        </p:nvSpPr>
        <p:spPr>
          <a:xfrm>
            <a:off x="590702" y="7125005"/>
            <a:ext cx="11814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法务AI专业服务</a:t>
            </a:r>
            <a:endParaRPr lang="en-US" sz="1200" dirty="0"/>
          </a:p>
        </p:txBody>
      </p:sp>
      <p:sp>
        <p:nvSpPr>
          <p:cNvPr id="40" name="Text 35"/>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风险条款易被遗漏，合规成本高</a:t>
            </a:r>
            <a:endParaRPr lang="en-US" sz="1200" dirty="0"/>
          </a:p>
        </p:txBody>
      </p:sp>
      <p:sp>
        <p:nvSpPr>
          <p:cNvPr id="41" name="Text 36"/>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团队协作与知识库管理难</a:t>
            </a:r>
            <a:endParaRPr lang="en-US" sz="1200" dirty="0"/>
          </a:p>
        </p:txBody>
      </p:sp>
      <p:sp>
        <p:nvSpPr>
          <p:cNvPr id="42" name="Shape 37"/>
          <p:cNvSpPr/>
          <p:nvPr/>
        </p:nvSpPr>
        <p:spPr>
          <a:xfrm>
            <a:off x="6248095" y="4762195"/>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4" name="Text 38"/>
          <p:cNvSpPr txBox="1"/>
          <p:nvPr/>
        </p:nvSpPr>
        <p:spPr>
          <a:xfrm>
            <a:off x="6458407" y="52770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手动合同审查繁琐耗时</a:t>
            </a:r>
            <a:endParaRPr lang="en-US" sz="1200" dirty="0"/>
          </a:p>
        </p:txBody>
      </p:sp>
      <p:sp>
        <p:nvSpPr>
          <p:cNvPr id="45" name="Text 39"/>
          <p:cNvSpPr txBox="1"/>
          <p:nvPr/>
        </p:nvSpPr>
        <p:spPr>
          <a:xfrm>
            <a:off x="6458407" y="60771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跨语言合同审查能力不足</a:t>
            </a:r>
            <a:endParaRPr lang="en-US" sz="1200" dirty="0"/>
          </a:p>
        </p:txBody>
      </p:sp>
      <p:sp>
        <p:nvSpPr>
          <p:cNvPr id="46" name="Text 40"/>
          <p:cNvSpPr txBox="1"/>
          <p:nvPr/>
        </p:nvSpPr>
        <p:spPr>
          <a:xfrm>
            <a:off x="6534302" y="4886554"/>
            <a:ext cx="27294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平均一份合同审查需3-5小时，高风险遗漏率</a:t>
            </a:r>
            <a:endParaRPr lang="en-US" sz="1000" dirty="0"/>
          </a:p>
        </p:txBody>
      </p:sp>
      <p:sp>
        <p:nvSpPr>
          <p:cNvPr id="47" name="Shape 41"/>
          <p:cNvSpPr/>
          <p:nvPr/>
        </p:nvSpPr>
        <p:spPr>
          <a:xfrm>
            <a:off x="6248095" y="6801307"/>
            <a:ext cx="2800807" cy="352044"/>
          </a:xfrm>
          <a:prstGeom prst="roundRect">
            <a:avLst>
              <a:gd name="adj" fmla="val 28080"/>
            </a:avLst>
          </a:prstGeom>
          <a:solidFill>
            <a:srgbClr val="F3F4F6"/>
          </a:solidFill>
          <a:ln/>
        </p:spPr>
      </p:sp>
      <p:pic>
        <p:nvPicPr>
          <p:cNvPr id="48" name="Image 4" descr="preencoded.png">    </p:cNvPr>
          <p:cNvPicPr>
            <a:picLocks noChangeAspect="1"/>
          </p:cNvPicPr>
          <p:nvPr/>
        </p:nvPicPr>
        <p:blipFill>
          <a:blip r:embed="rId5"/>
          <a:srcRect l="-1507" r="-1507" t="0" b="0"/>
          <a:stretch/>
        </p:blipFill>
        <p:spPr>
          <a:xfrm>
            <a:off x="6400800" y="6912864"/>
            <a:ext cx="171907" cy="133502"/>
          </a:xfrm>
          <a:prstGeom prst="rect">
            <a:avLst/>
          </a:prstGeom>
        </p:spPr>
      </p:pic>
      <p:sp>
        <p:nvSpPr>
          <p:cNvPr id="49" name="Text 42"/>
          <p:cNvSpPr txBox="1"/>
          <p:nvPr/>
        </p:nvSpPr>
        <p:spPr>
          <a:xfrm>
            <a:off x="6648602" y="6886346"/>
            <a:ext cx="234817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https://www.legalontech.com/</a:t>
            </a:r>
            <a:endParaRPr lang="en-US" sz="1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7267651"/>
          </a:xfrm>
          <a:prstGeom prst="rect">
            <a:avLst/>
          </a:prstGeom>
          <a:solidFill>
            <a:srgbClr val="FFFFFF"/>
          </a:solidFill>
          <a:ln/>
        </p:spPr>
      </p:sp>
      <p:sp>
        <p:nvSpPr>
          <p:cNvPr id="3" name="Shape 1"/>
          <p:cNvSpPr/>
          <p:nvPr/>
        </p:nvSpPr>
        <p:spPr>
          <a:xfrm>
            <a:off x="0" y="0"/>
            <a:ext cx="12191695" cy="7267651"/>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933956"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ToplinePro.com</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用户规模</a:t>
            </a:r>
            <a:endParaRPr lang="en-US" sz="1000" dirty="0"/>
          </a:p>
        </p:txBody>
      </p:sp>
      <p:sp>
        <p:nvSpPr>
          <p:cNvPr id="7" name="Text 5"/>
          <p:cNvSpPr txBox="1"/>
          <p:nvPr/>
        </p:nvSpPr>
        <p:spPr>
          <a:xfrm>
            <a:off x="11125505" y="657454"/>
            <a:ext cx="857707"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数千家</a:t>
            </a:r>
            <a:endParaRPr lang="en-US" sz="1800" dirty="0"/>
          </a:p>
        </p:txBody>
      </p:sp>
      <p:sp>
        <p:nvSpPr>
          <p:cNvPr id="8" name="Text 6"/>
          <p:cNvSpPr txBox="1"/>
          <p:nvPr/>
        </p:nvSpPr>
        <p:spPr>
          <a:xfrm>
            <a:off x="10091318" y="961949"/>
            <a:ext cx="1824228"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本地服务商 | 快速增长用户群</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939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本地服务商AI网站与销售助手</a:t>
            </a:r>
            <a:endParaRPr lang="en-US" sz="2200" dirty="0"/>
          </a:p>
        </p:txBody>
      </p:sp>
      <p:sp>
        <p:nvSpPr>
          <p:cNvPr id="12" name="Text 10"/>
          <p:cNvSpPr txBox="1"/>
          <p:nvPr/>
        </p:nvSpPr>
        <p:spPr>
          <a:xfrm>
            <a:off x="381305" y="2171700"/>
            <a:ext cx="71634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ToplinePro为服务型小微企业提供24小时AI网站生成和智能销售助手，帮助实现业务数字化转型和增长。</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3816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24小时AI网站生成</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一站式管理工具</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一天内完成针对服务型企业优化的专业网站，无需设计或技术经验</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AI销售助手自动化</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智能响应潜在客户，自动跟进沟通，提升转化率，零售机会流失</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43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移动端+PC端管理系统，整合评价、预约、支付和客户关系管理</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772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家装、维修、清洁等本地服务提供商</a:t>
            </a:r>
            <a:endParaRPr lang="en-US" sz="1200" dirty="0"/>
          </a:p>
        </p:txBody>
      </p:sp>
      <p:sp>
        <p:nvSpPr>
          <p:cNvPr id="33" name="Text 28"/>
          <p:cNvSpPr txBox="1"/>
          <p:nvPr/>
        </p:nvSpPr>
        <p:spPr>
          <a:xfrm>
            <a:off x="590702" y="50484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独立经营者与小型服务企业</a:t>
            </a:r>
            <a:endParaRPr lang="en-US" sz="1200" dirty="0"/>
          </a:p>
        </p:txBody>
      </p:sp>
      <p:sp>
        <p:nvSpPr>
          <p:cNvPr id="34" name="Text 29"/>
          <p:cNvSpPr txBox="1"/>
          <p:nvPr/>
        </p:nvSpPr>
        <p:spPr>
          <a:xfrm>
            <a:off x="590702" y="5315407"/>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需要数字化转型的传统行业小微企业</a:t>
            </a:r>
            <a:endParaRPr lang="en-US" sz="1200" dirty="0"/>
          </a:p>
        </p:txBody>
      </p:sp>
      <p:sp>
        <p:nvSpPr>
          <p:cNvPr id="35" name="Text 30"/>
          <p:cNvSpPr txBox="1"/>
          <p:nvPr/>
        </p:nvSpPr>
        <p:spPr>
          <a:xfrm>
            <a:off x="590702" y="6057900"/>
            <a:ext cx="29151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B2B SaaS订阅模式（基础/高级/专业版）</a:t>
            </a:r>
            <a:endParaRPr lang="en-US" sz="1200" dirty="0"/>
          </a:p>
        </p:txBody>
      </p:sp>
      <p:sp>
        <p:nvSpPr>
          <p:cNvPr id="36" name="Text 31"/>
          <p:cNvSpPr txBox="1"/>
          <p:nvPr/>
        </p:nvSpPr>
        <p:spPr>
          <a:xfrm>
            <a:off x="590702" y="6324905"/>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增值服务与插件市场收入</a:t>
            </a:r>
            <a:endParaRPr lang="en-US" sz="1200" dirty="0"/>
          </a:p>
        </p:txBody>
      </p:sp>
      <p:sp>
        <p:nvSpPr>
          <p:cNvPr id="37" name="Text 32"/>
          <p:cNvSpPr txBox="1"/>
          <p:nvPr/>
        </p:nvSpPr>
        <p:spPr>
          <a:xfrm>
            <a:off x="590702" y="6590995"/>
            <a:ext cx="20391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API集成与行业合作伙伴计划</a:t>
            </a:r>
            <a:endParaRPr lang="en-US" sz="1200" dirty="0"/>
          </a:p>
        </p:txBody>
      </p:sp>
      <p:sp>
        <p:nvSpPr>
          <p:cNvPr id="38" name="Text 33"/>
          <p:cNvSpPr txBox="1"/>
          <p:nvPr/>
        </p:nvSpPr>
        <p:spPr>
          <a:xfrm>
            <a:off x="6458407" y="55440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销售跟进繁琐，无自动化工具</a:t>
            </a:r>
            <a:endParaRPr lang="en-US" sz="1200" dirty="0"/>
          </a:p>
        </p:txBody>
      </p:sp>
      <p:sp>
        <p:nvSpPr>
          <p:cNvPr id="39" name="Text 34"/>
          <p:cNvSpPr txBox="1"/>
          <p:nvPr/>
        </p:nvSpPr>
        <p:spPr>
          <a:xfrm>
            <a:off x="6458407" y="58100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缺乏一体化管理工具，效率低下</a:t>
            </a:r>
            <a:endParaRPr lang="en-US" sz="1200" dirty="0"/>
          </a:p>
        </p:txBody>
      </p:sp>
      <p:sp>
        <p:nvSpPr>
          <p:cNvPr id="40" name="Shape 35"/>
          <p:cNvSpPr/>
          <p:nvPr/>
        </p:nvSpPr>
        <p:spPr>
          <a:xfrm>
            <a:off x="6248095" y="4762195"/>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2" name="Text 36"/>
          <p:cNvSpPr txBox="1"/>
          <p:nvPr/>
        </p:nvSpPr>
        <p:spPr>
          <a:xfrm>
            <a:off x="6458407" y="52770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潜在客户询盘大量流失、响应慢</a:t>
            </a:r>
            <a:endParaRPr lang="en-US" sz="1200" dirty="0"/>
          </a:p>
        </p:txBody>
      </p:sp>
      <p:sp>
        <p:nvSpPr>
          <p:cNvPr id="43" name="Text 37"/>
          <p:cNvSpPr txBox="1"/>
          <p:nvPr/>
        </p:nvSpPr>
        <p:spPr>
          <a:xfrm>
            <a:off x="6534302" y="4886554"/>
            <a:ext cx="2634386"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网站建设门槛高且成本高，小企业难以负担</a:t>
            </a:r>
            <a:endParaRPr lang="en-US" sz="1000" dirty="0"/>
          </a:p>
        </p:txBody>
      </p:sp>
      <p:sp>
        <p:nvSpPr>
          <p:cNvPr id="44" name="Shape 38"/>
          <p:cNvSpPr/>
          <p:nvPr/>
        </p:nvSpPr>
        <p:spPr>
          <a:xfrm>
            <a:off x="6248095" y="6534302"/>
            <a:ext cx="2714854"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6" name="Text 39"/>
          <p:cNvSpPr txBox="1"/>
          <p:nvPr/>
        </p:nvSpPr>
        <p:spPr>
          <a:xfrm>
            <a:off x="6648602" y="6620256"/>
            <a:ext cx="2262226"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https://www.toplinepro.com/</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2563EB"/>
          </a:solidFill>
          <a:ln/>
        </p:spPr>
      </p:sp>
      <p:sp>
        <p:nvSpPr>
          <p:cNvPr id="5" name="Text 3"/>
          <p:cNvSpPr txBox="1"/>
          <p:nvPr/>
        </p:nvSpPr>
        <p:spPr>
          <a:xfrm>
            <a:off x="381305" y="629107"/>
            <a:ext cx="1205179"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Uplimit</a:t>
            </a:r>
            <a:endParaRPr lang="en-US" sz="22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最新融资</a:t>
            </a:r>
            <a:endParaRPr lang="en-US" sz="1000" dirty="0"/>
          </a:p>
        </p:txBody>
      </p:sp>
      <p:sp>
        <p:nvSpPr>
          <p:cNvPr id="7" name="Text 5"/>
          <p:cNvSpPr txBox="1"/>
          <p:nvPr/>
        </p:nvSpPr>
        <p:spPr>
          <a:xfrm>
            <a:off x="10991088" y="657454"/>
            <a:ext cx="1000354"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$19.5M</a:t>
            </a:r>
            <a:endParaRPr lang="en-US" sz="1800" dirty="0"/>
          </a:p>
        </p:txBody>
      </p:sp>
      <p:sp>
        <p:nvSpPr>
          <p:cNvPr id="8" name="Text 6"/>
          <p:cNvSpPr txBox="1"/>
          <p:nvPr/>
        </p:nvSpPr>
        <p:spPr>
          <a:xfrm>
            <a:off x="8866937" y="961949"/>
            <a:ext cx="3053182"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$11M Series A轮融资 (Salesforce Ventures领投)</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AI驱动的企业学习绩效平台</a:t>
            </a:r>
            <a:endParaRPr lang="en-US" sz="2200" dirty="0"/>
          </a:p>
        </p:txBody>
      </p:sp>
      <p:sp>
        <p:nvSpPr>
          <p:cNvPr id="12" name="Text 10"/>
          <p:cNvSpPr txBox="1"/>
          <p:nvPr/>
        </p:nvSpPr>
        <p:spPr>
          <a:xfrm>
            <a:off x="381305" y="2171700"/>
            <a:ext cx="77724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Uplimit提供AI角色扮演实践和群组学习，帮助企业在工作流中实现行为改变和技能提升，远超传统学习管理系统。</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DBEAFE"/>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DBEAFE"/>
          </a:solidFill>
          <a:ln/>
        </p:spPr>
      </p:sp>
      <p:sp>
        <p:nvSpPr>
          <p:cNvPr id="19" name="Shape 16"/>
          <p:cNvSpPr/>
          <p:nvPr/>
        </p:nvSpPr>
        <p:spPr>
          <a:xfrm>
            <a:off x="8264347" y="3133649"/>
            <a:ext cx="381305" cy="381305"/>
          </a:xfrm>
          <a:prstGeom prst="ellipse">
            <a:avLst/>
          </a:prstGeom>
          <a:solidFill>
            <a:srgbClr val="DBEAFE"/>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AI角色扮演实践</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精准学习分析</a:t>
            </a:r>
            <a:endParaRPr lang="en-US" sz="1200" dirty="0"/>
          </a:p>
        </p:txBody>
      </p:sp>
      <p:sp>
        <p:nvSpPr>
          <p:cNvPr id="22" name="Text 19"/>
          <p:cNvSpPr txBox="1"/>
          <p:nvPr/>
        </p:nvSpPr>
        <p:spPr>
          <a:xfrm>
            <a:off x="543154" y="3638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通过AI模拟真实工作场景，提供即时反馈，建立实战信心</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群组学习规模化</a:t>
            </a:r>
            <a:endParaRPr lang="en-US" sz="1200" dirty="0"/>
          </a:p>
        </p:txBody>
      </p:sp>
      <p:sp>
        <p:nvSpPr>
          <p:cNvPr id="25" name="Text 21"/>
          <p:cNvSpPr txBox="1"/>
          <p:nvPr/>
        </p:nvSpPr>
        <p:spPr>
          <a:xfrm>
            <a:off x="4403750" y="3638398"/>
            <a:ext cx="34628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AI自动处理提醒和学习支持，完成率高达94%（行业平均仅3-6%）</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43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追踪学习难点和应用效果，91%的学员能立即应用所学知识</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8955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企业学习与发展部门(L&amp;D)</a:t>
            </a:r>
            <a:endParaRPr lang="en-US" sz="1200" dirty="0"/>
          </a:p>
        </p:txBody>
      </p:sp>
      <p:sp>
        <p:nvSpPr>
          <p:cNvPr id="33" name="Text 28"/>
          <p:cNvSpPr txBox="1"/>
          <p:nvPr/>
        </p:nvSpPr>
        <p:spPr>
          <a:xfrm>
            <a:off x="590702" y="5048402"/>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销售培训团队</a:t>
            </a:r>
            <a:endParaRPr lang="en-US" sz="1200" dirty="0"/>
          </a:p>
        </p:txBody>
      </p:sp>
      <p:sp>
        <p:nvSpPr>
          <p:cNvPr id="34" name="Text 29"/>
          <p:cNvSpPr txBox="1"/>
          <p:nvPr/>
        </p:nvSpPr>
        <p:spPr>
          <a:xfrm>
            <a:off x="590702" y="5315407"/>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客户教育部门</a:t>
            </a:r>
            <a:endParaRPr lang="en-US" sz="1200" dirty="0"/>
          </a:p>
        </p:txBody>
      </p:sp>
      <p:sp>
        <p:nvSpPr>
          <p:cNvPr id="35" name="Text 30"/>
          <p:cNvSpPr txBox="1"/>
          <p:nvPr/>
        </p:nvSpPr>
        <p:spPr>
          <a:xfrm>
            <a:off x="590702" y="5581498"/>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领导力发展项目</a:t>
            </a:r>
            <a:endParaRPr lang="en-US" sz="1200" dirty="0"/>
          </a:p>
        </p:txBody>
      </p:sp>
      <p:sp>
        <p:nvSpPr>
          <p:cNvPr id="36" name="Text 31"/>
          <p:cNvSpPr txBox="1"/>
          <p:nvPr/>
        </p:nvSpPr>
        <p:spPr>
          <a:xfrm>
            <a:off x="590702" y="6324905"/>
            <a:ext cx="1095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a:t>
            </a:r>
            <a:endParaRPr lang="en-US" sz="1200" dirty="0"/>
          </a:p>
        </p:txBody>
      </p:sp>
      <p:sp>
        <p:nvSpPr>
          <p:cNvPr id="37" name="Text 32"/>
          <p:cNvSpPr txBox="1"/>
          <p:nvPr/>
        </p:nvSpPr>
        <p:spPr>
          <a:xfrm>
            <a:off x="590702" y="6590995"/>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企业级解决方案</a:t>
            </a:r>
            <a:endParaRPr lang="en-US" sz="1200" dirty="0"/>
          </a:p>
        </p:txBody>
      </p:sp>
      <p:sp>
        <p:nvSpPr>
          <p:cNvPr id="38" name="Text 33"/>
          <p:cNvSpPr txBox="1"/>
          <p:nvPr/>
        </p:nvSpPr>
        <p:spPr>
          <a:xfrm>
            <a:off x="590702" y="6858000"/>
            <a:ext cx="18388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Sparks销售培训特色模块</a:t>
            </a:r>
            <a:endParaRPr lang="en-US" sz="1200" dirty="0"/>
          </a:p>
        </p:txBody>
      </p:sp>
      <p:sp>
        <p:nvSpPr>
          <p:cNvPr id="39" name="Text 34"/>
          <p:cNvSpPr txBox="1"/>
          <p:nvPr/>
        </p:nvSpPr>
        <p:spPr>
          <a:xfrm>
            <a:off x="6458407" y="55440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被动学习难以转化为工作技能</a:t>
            </a:r>
            <a:endParaRPr lang="en-US" sz="1200" dirty="0"/>
          </a:p>
        </p:txBody>
      </p:sp>
      <p:sp>
        <p:nvSpPr>
          <p:cNvPr id="40" name="Text 35"/>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课程开发周期长，成本高</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传统培训耗时长（16小时面授）</a:t>
            </a:r>
            <a:endParaRPr lang="en-US" sz="1200" dirty="0"/>
          </a:p>
        </p:txBody>
      </p:sp>
      <p:sp>
        <p:nvSpPr>
          <p:cNvPr id="44" name="Text 38"/>
          <p:cNvSpPr txBox="1"/>
          <p:nvPr/>
        </p:nvSpPr>
        <p:spPr>
          <a:xfrm>
            <a:off x="6534302" y="4886554"/>
            <a:ext cx="27294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传统电子学习完成率仅3-6%，缺乏实践应用</a:t>
            </a:r>
            <a:endParaRPr lang="en-US" sz="1000" dirty="0"/>
          </a:p>
        </p:txBody>
      </p:sp>
      <p:sp>
        <p:nvSpPr>
          <p:cNvPr id="45" name="Shape 39"/>
          <p:cNvSpPr/>
          <p:nvPr/>
        </p:nvSpPr>
        <p:spPr>
          <a:xfrm>
            <a:off x="6248095" y="6534302"/>
            <a:ext cx="2076602"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2563EB"/>
                </a:solidFill>
                <a:latin typeface="Courier New" pitchFamily="34" charset="0"/>
                <a:ea typeface="Courier New" pitchFamily="34" charset="-122"/>
                <a:cs typeface="Courier New" pitchFamily="34" charset="-120"/>
              </a:rPr>
              <a:t>https://uplimit.com</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7534656"/>
          </a:xfrm>
          <a:prstGeom prst="rect">
            <a:avLst/>
          </a:prstGeom>
          <a:solidFill>
            <a:srgbClr val="FFFFFF"/>
          </a:solidFill>
          <a:ln/>
        </p:spPr>
      </p:sp>
      <p:sp>
        <p:nvSpPr>
          <p:cNvPr id="3" name="Shape 1"/>
          <p:cNvSpPr/>
          <p:nvPr/>
        </p:nvSpPr>
        <p:spPr>
          <a:xfrm>
            <a:off x="0" y="0"/>
            <a:ext cx="12191695" cy="7534656"/>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534363"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Sheet0.com</a:t>
            </a:r>
            <a:endParaRPr lang="en-US" sz="18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种子轮融资</a:t>
            </a:r>
            <a:endParaRPr lang="en-US" sz="1000" dirty="0"/>
          </a:p>
        </p:txBody>
      </p:sp>
      <p:sp>
        <p:nvSpPr>
          <p:cNvPr id="7" name="Text 5"/>
          <p:cNvSpPr txBox="1"/>
          <p:nvPr/>
        </p:nvSpPr>
        <p:spPr>
          <a:xfrm>
            <a:off x="11045952" y="657454"/>
            <a:ext cx="94366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$500K</a:t>
            </a:r>
            <a:endParaRPr lang="en-US" sz="1800" dirty="0"/>
          </a:p>
        </p:txBody>
      </p:sp>
      <p:sp>
        <p:nvSpPr>
          <p:cNvPr id="8" name="Text 6"/>
          <p:cNvSpPr txBox="1"/>
          <p:nvPr/>
        </p:nvSpPr>
        <p:spPr>
          <a:xfrm>
            <a:off x="9796882" y="961949"/>
            <a:ext cx="211957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L4级数据代理 | 小型团队高效运营</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224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AI智能数据助手与自动表格平台</a:t>
            </a:r>
            <a:endParaRPr lang="en-US" sz="2200" dirty="0"/>
          </a:p>
        </p:txBody>
      </p:sp>
      <p:sp>
        <p:nvSpPr>
          <p:cNvPr id="12" name="Text 10"/>
          <p:cNvSpPr txBox="1"/>
          <p:nvPr/>
        </p:nvSpPr>
        <p:spPr>
          <a:xfrm>
            <a:off x="381305" y="2171700"/>
            <a:ext cx="74295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Sheet0将任何网页、文件或API转化为清晰、可用的数据，通过聊天式界面简化数据收集、分析和决策流程。</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聊天式数据交互</a:t>
            </a:r>
            <a:endParaRPr lang="en-US" sz="1200" dirty="0"/>
          </a:p>
        </p:txBody>
      </p:sp>
      <p:sp>
        <p:nvSpPr>
          <p:cNvPr id="21" name="Text 18"/>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数据洞察自动化</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像与同事聊天一样简单地进行数据收集和分析，无需技术门槛</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多源数据整合</a:t>
            </a:r>
            <a:endParaRPr lang="en-US" sz="1200" dirty="0"/>
          </a:p>
        </p:txBody>
      </p:sp>
      <p:sp>
        <p:nvSpPr>
          <p:cNvPr id="25" name="Text 21"/>
          <p:cNvSpPr txBox="1"/>
          <p:nvPr/>
        </p:nvSpPr>
        <p:spPr>
          <a:xfrm>
            <a:off x="4403750" y="3638398"/>
            <a:ext cx="3386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自动从网页、文件或API中提取并转换数据为标准化表格格式</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主动发现数据中的趋势和异常，生成可操作的智能建议</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5343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职场白领与办公室工作者</a:t>
            </a:r>
            <a:endParaRPr lang="en-US" sz="1200" dirty="0"/>
          </a:p>
        </p:txBody>
      </p:sp>
      <p:sp>
        <p:nvSpPr>
          <p:cNvPr id="33" name="Text 28"/>
          <p:cNvSpPr txBox="1"/>
          <p:nvPr/>
        </p:nvSpPr>
        <p:spPr>
          <a:xfrm>
            <a:off x="590702" y="50484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数据分析师与商业智能团队</a:t>
            </a:r>
            <a:endParaRPr lang="en-US" sz="1200" dirty="0"/>
          </a:p>
        </p:txBody>
      </p:sp>
      <p:sp>
        <p:nvSpPr>
          <p:cNvPr id="34" name="Text 29"/>
          <p:cNvSpPr txBox="1"/>
          <p:nvPr/>
        </p:nvSpPr>
        <p:spPr>
          <a:xfrm>
            <a:off x="590702" y="53154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小微企业主与独立工作者</a:t>
            </a:r>
            <a:endParaRPr lang="en-US" sz="1200" dirty="0"/>
          </a:p>
        </p:txBody>
      </p:sp>
      <p:sp>
        <p:nvSpPr>
          <p:cNvPr id="35" name="Text 30"/>
          <p:cNvSpPr txBox="1"/>
          <p:nvPr/>
        </p:nvSpPr>
        <p:spPr>
          <a:xfrm>
            <a:off x="590702" y="5581498"/>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需要简化数据处理的非技术专业人士</a:t>
            </a:r>
            <a:endParaRPr lang="en-US" sz="1200" dirty="0"/>
          </a:p>
        </p:txBody>
      </p:sp>
      <p:sp>
        <p:nvSpPr>
          <p:cNvPr id="36" name="Text 31"/>
          <p:cNvSpPr txBox="1"/>
          <p:nvPr/>
        </p:nvSpPr>
        <p:spPr>
          <a:xfrm>
            <a:off x="590702" y="6324905"/>
            <a:ext cx="23719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SaaS订阅模式（基础版/高级版）</a:t>
            </a:r>
            <a:endParaRPr lang="en-US" sz="1200" dirty="0"/>
          </a:p>
        </p:txBody>
      </p:sp>
      <p:sp>
        <p:nvSpPr>
          <p:cNvPr id="37" name="Text 32"/>
          <p:cNvSpPr txBox="1"/>
          <p:nvPr/>
        </p:nvSpPr>
        <p:spPr>
          <a:xfrm>
            <a:off x="590702" y="6590995"/>
            <a:ext cx="12765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API调用按量计费</a:t>
            </a:r>
            <a:endParaRPr lang="en-US" sz="1200" dirty="0"/>
          </a:p>
        </p:txBody>
      </p:sp>
      <p:sp>
        <p:nvSpPr>
          <p:cNvPr id="38" name="Text 33"/>
          <p:cNvSpPr txBox="1"/>
          <p:nvPr/>
        </p:nvSpPr>
        <p:spPr>
          <a:xfrm>
            <a:off x="590702" y="6858000"/>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企业定制服务与集成</a:t>
            </a:r>
            <a:endParaRPr lang="en-US" sz="1200" dirty="0"/>
          </a:p>
        </p:txBody>
      </p:sp>
      <p:sp>
        <p:nvSpPr>
          <p:cNvPr id="39" name="Text 34"/>
          <p:cNvSpPr txBox="1"/>
          <p:nvPr/>
        </p:nvSpPr>
        <p:spPr>
          <a:xfrm>
            <a:off x="6458407" y="5544007"/>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复杂数据分析需要技术专长</a:t>
            </a:r>
            <a:endParaRPr lang="en-US" sz="1200" dirty="0"/>
          </a:p>
        </p:txBody>
      </p:sp>
      <p:sp>
        <p:nvSpPr>
          <p:cNvPr id="40" name="Text 35"/>
          <p:cNvSpPr txBox="1"/>
          <p:nvPr/>
        </p:nvSpPr>
        <p:spPr>
          <a:xfrm>
            <a:off x="6458407" y="58100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跨平台数据整合困难</a:t>
            </a:r>
            <a:endParaRPr lang="en-US" sz="1200" dirty="0"/>
          </a:p>
        </p:txBody>
      </p:sp>
      <p:sp>
        <p:nvSpPr>
          <p:cNvPr id="41" name="Text 36"/>
          <p:cNvSpPr txBox="1"/>
          <p:nvPr/>
        </p:nvSpPr>
        <p:spPr>
          <a:xfrm>
            <a:off x="6458407" y="60771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手动表格处理容易出错</a:t>
            </a:r>
            <a:endParaRPr lang="en-US" sz="1200" dirty="0"/>
          </a:p>
        </p:txBody>
      </p:sp>
      <p:sp>
        <p:nvSpPr>
          <p:cNvPr id="42" name="Shape 37"/>
          <p:cNvSpPr/>
          <p:nvPr/>
        </p:nvSpPr>
        <p:spPr>
          <a:xfrm>
            <a:off x="6248095" y="4762195"/>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4" name="Text 38"/>
          <p:cNvSpPr txBox="1"/>
          <p:nvPr/>
        </p:nvSpPr>
        <p:spPr>
          <a:xfrm>
            <a:off x="6458407" y="52770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数据收集与整理过程繁琐</a:t>
            </a:r>
            <a:endParaRPr lang="en-US" sz="1200" dirty="0"/>
          </a:p>
        </p:txBody>
      </p:sp>
      <p:sp>
        <p:nvSpPr>
          <p:cNvPr id="45" name="Text 39"/>
          <p:cNvSpPr txBox="1"/>
          <p:nvPr/>
        </p:nvSpPr>
        <p:spPr>
          <a:xfrm>
            <a:off x="6534302" y="4886554"/>
            <a:ext cx="2110435"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日常数据处理平均浪费2-3小时/天</a:t>
            </a:r>
            <a:endParaRPr lang="en-US" sz="1000" dirty="0"/>
          </a:p>
        </p:txBody>
      </p:sp>
      <p:sp>
        <p:nvSpPr>
          <p:cNvPr id="46" name="Shape 40"/>
          <p:cNvSpPr/>
          <p:nvPr/>
        </p:nvSpPr>
        <p:spPr>
          <a:xfrm>
            <a:off x="6248095" y="6801307"/>
            <a:ext cx="2400300" cy="352044"/>
          </a:xfrm>
          <a:prstGeom prst="roundRect">
            <a:avLst>
              <a:gd name="adj" fmla="val 28080"/>
            </a:avLst>
          </a:prstGeom>
          <a:solidFill>
            <a:srgbClr val="F3F4F6"/>
          </a:solidFill>
          <a:ln/>
        </p:spPr>
      </p:sp>
      <p:pic>
        <p:nvPicPr>
          <p:cNvPr id="47" name="Image 4" descr="preencoded.png">    </p:cNvPr>
          <p:cNvPicPr>
            <a:picLocks noChangeAspect="1"/>
          </p:cNvPicPr>
          <p:nvPr/>
        </p:nvPicPr>
        <p:blipFill>
          <a:blip r:embed="rId5"/>
          <a:srcRect l="-1507" r="-1507" t="0" b="0"/>
          <a:stretch/>
        </p:blipFill>
        <p:spPr>
          <a:xfrm>
            <a:off x="6400800" y="6912864"/>
            <a:ext cx="171907" cy="133502"/>
          </a:xfrm>
          <a:prstGeom prst="rect">
            <a:avLst/>
          </a:prstGeom>
        </p:spPr>
      </p:pic>
      <p:sp>
        <p:nvSpPr>
          <p:cNvPr id="48" name="Text 41"/>
          <p:cNvSpPr txBox="1"/>
          <p:nvPr/>
        </p:nvSpPr>
        <p:spPr>
          <a:xfrm>
            <a:off x="6648602" y="6886346"/>
            <a:ext cx="1948586"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https://www.sheet0.com/</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FF4C78"/>
          </a:solidFill>
          <a:ln/>
        </p:spPr>
      </p:sp>
      <p:sp>
        <p:nvSpPr>
          <p:cNvPr id="5" name="Text 3"/>
          <p:cNvSpPr txBox="1"/>
          <p:nvPr/>
        </p:nvSpPr>
        <p:spPr>
          <a:xfrm>
            <a:off x="381305" y="657454"/>
            <a:ext cx="8860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Lovart</a:t>
            </a:r>
            <a:endParaRPr lang="en-US" sz="1800" dirty="0"/>
          </a:p>
        </p:txBody>
      </p:sp>
      <p:sp>
        <p:nvSpPr>
          <p:cNvPr id="6" name="Text 4"/>
          <p:cNvSpPr txBox="1"/>
          <p:nvPr/>
        </p:nvSpPr>
        <p:spPr>
          <a:xfrm>
            <a:off x="1095451" y="657454"/>
            <a:ext cx="448056" cy="277063"/>
          </a:xfrm>
          <a:prstGeom prst="rect">
            <a:avLst/>
          </a:prstGeom>
          <a:noFill/>
          <a:ln/>
        </p:spPr>
        <p:txBody>
          <a:bodyPr wrap="square" lIns="0" tIns="0" rIns="0" bIns="0" rtlCol="0" anchor="ctr"/>
          <a:lstStyle/>
          <a:p>
            <a:pPr algn="l" indent="0" marL="0">
              <a:buNone/>
            </a:pPr>
            <a:r>
              <a:rPr lang="en-US" sz="1800" b="1" dirty="0">
                <a:solidFill>
                  <a:srgbClr val="EC4899"/>
                </a:solidFill>
                <a:latin typeface="Inter" pitchFamily="34" charset="0"/>
                <a:ea typeface="Inter" pitchFamily="34" charset="-122"/>
                <a:cs typeface="Inter" pitchFamily="34" charset="-120"/>
              </a:rPr>
              <a:t>.ai</a:t>
            </a:r>
            <a:endParaRPr lang="en-US" sz="1800" dirty="0"/>
          </a:p>
        </p:txBody>
      </p:sp>
      <p:sp>
        <p:nvSpPr>
          <p:cNvPr id="7" name="Text 5"/>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市场表现</a:t>
            </a:r>
            <a:endParaRPr lang="en-US" sz="1000" dirty="0"/>
          </a:p>
        </p:txBody>
      </p:sp>
      <p:sp>
        <p:nvSpPr>
          <p:cNvPr id="8" name="Text 6"/>
          <p:cNvSpPr txBox="1"/>
          <p:nvPr/>
        </p:nvSpPr>
        <p:spPr>
          <a:xfrm>
            <a:off x="10672877" y="657454"/>
            <a:ext cx="1314907"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800,000+</a:t>
            </a:r>
            <a:endParaRPr lang="en-US" sz="1800" dirty="0"/>
          </a:p>
        </p:txBody>
      </p:sp>
      <p:sp>
        <p:nvSpPr>
          <p:cNvPr id="9" name="Text 7"/>
          <p:cNvSpPr txBox="1"/>
          <p:nvPr/>
        </p:nvSpPr>
        <p:spPr>
          <a:xfrm>
            <a:off x="10173614" y="961949"/>
            <a:ext cx="173918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Beta用户 | $90/月订阅模式</a:t>
            </a:r>
            <a:endParaRPr lang="en-US" sz="1000" dirty="0"/>
          </a:p>
        </p:txBody>
      </p:sp>
      <p:sp>
        <p:nvSpPr>
          <p:cNvPr id="10" name="Text 8"/>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解决方案简介</a:t>
            </a:r>
            <a:endParaRPr lang="en-US" sz="1200" dirty="0"/>
          </a:p>
        </p:txBody>
      </p:sp>
      <p:sp>
        <p:nvSpPr>
          <p:cNvPr id="11" name="Text 9"/>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核心价值与特点</a:t>
            </a:r>
            <a:endParaRPr lang="en-US" sz="1200" dirty="0"/>
          </a:p>
        </p:txBody>
      </p:sp>
      <p:sp>
        <p:nvSpPr>
          <p:cNvPr id="12" name="Text 10"/>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全球首个AI设计代理商平台</a:t>
            </a:r>
            <a:endParaRPr lang="en-US" sz="2200" dirty="0"/>
          </a:p>
        </p:txBody>
      </p:sp>
      <p:sp>
        <p:nvSpPr>
          <p:cNvPr id="13" name="Text 11"/>
          <p:cNvSpPr txBox="1"/>
          <p:nvPr/>
        </p:nvSpPr>
        <p:spPr>
          <a:xfrm>
            <a:off x="381305" y="2171700"/>
            <a:ext cx="79059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Lovart.ai使用人工智能技术代替传统设计流程，提供一站式设计解决方案，帮助创意团队高效完成品牌和营销设计。</a:t>
            </a:r>
            <a:endParaRPr lang="en-US" sz="1200" dirty="0"/>
          </a:p>
        </p:txBody>
      </p:sp>
      <p:sp>
        <p:nvSpPr>
          <p:cNvPr id="14" name="Shape 12"/>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5"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6" name="Shape 14"/>
          <p:cNvSpPr/>
          <p:nvPr/>
        </p:nvSpPr>
        <p:spPr>
          <a:xfrm>
            <a:off x="543154" y="3133649"/>
            <a:ext cx="381305" cy="381305"/>
          </a:xfrm>
          <a:prstGeom prst="ellipse">
            <a:avLst/>
          </a:prstGeom>
          <a:solidFill>
            <a:srgbClr val="FFEBF0"/>
          </a:solidFill>
          <a:ln/>
        </p:spPr>
      </p:sp>
      <p:pic>
        <p:nvPicPr>
          <p:cNvPr id="17"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8" name="Shape 15"/>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9" name="Shape 16"/>
          <p:cNvSpPr/>
          <p:nvPr/>
        </p:nvSpPr>
        <p:spPr>
          <a:xfrm>
            <a:off x="4403750" y="3133649"/>
            <a:ext cx="381305" cy="381305"/>
          </a:xfrm>
          <a:prstGeom prst="ellipse">
            <a:avLst/>
          </a:prstGeom>
          <a:solidFill>
            <a:srgbClr val="FFEBF0"/>
          </a:solidFill>
          <a:ln/>
        </p:spPr>
      </p:sp>
      <p:sp>
        <p:nvSpPr>
          <p:cNvPr id="20" name="Shape 17"/>
          <p:cNvSpPr/>
          <p:nvPr/>
        </p:nvSpPr>
        <p:spPr>
          <a:xfrm>
            <a:off x="8264347" y="3133649"/>
            <a:ext cx="381305" cy="381305"/>
          </a:xfrm>
          <a:prstGeom prst="ellipse">
            <a:avLst/>
          </a:prstGeom>
          <a:solidFill>
            <a:srgbClr val="FFEBF0"/>
          </a:solidFill>
          <a:ln/>
        </p:spPr>
      </p:sp>
      <p:sp>
        <p:nvSpPr>
          <p:cNvPr id="21" name="Text 18"/>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AI自动化品牌设计</a:t>
            </a:r>
            <a:endParaRPr lang="en-US" sz="1200" dirty="0"/>
          </a:p>
        </p:txBody>
      </p:sp>
      <p:sp>
        <p:nvSpPr>
          <p:cNvPr id="22" name="Text 19"/>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一站式创意工作流</a:t>
            </a:r>
            <a:endParaRPr lang="en-US" sz="1200" dirty="0"/>
          </a:p>
        </p:txBody>
      </p:sp>
      <p:sp>
        <p:nvSpPr>
          <p:cNvPr id="23" name="Text 20"/>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理解设计需求并自动生成符合品牌调性的设计方案，大幅减少迭代周期</a:t>
            </a:r>
            <a:endParaRPr lang="en-US" sz="1000" dirty="0"/>
          </a:p>
        </p:txBody>
      </p:sp>
      <p:pic>
        <p:nvPicPr>
          <p:cNvPr id="24" name="Image 1" descr="preencoded.png">    </p:cNvPr>
          <p:cNvPicPr>
            <a:picLocks noChangeAspect="1"/>
          </p:cNvPicPr>
          <p:nvPr/>
        </p:nvPicPr>
        <p:blipFill>
          <a:blip r:embed="rId2"/>
          <a:srcRect l="0" r="0" t="-841" b="-841"/>
          <a:stretch/>
        </p:blipFill>
        <p:spPr>
          <a:xfrm>
            <a:off x="4498848" y="3238805"/>
            <a:ext cx="190195" cy="171907"/>
          </a:xfrm>
          <a:prstGeom prst="rect">
            <a:avLst/>
          </a:prstGeom>
        </p:spPr>
      </p:pic>
      <p:sp>
        <p:nvSpPr>
          <p:cNvPr id="25" name="Text 21"/>
          <p:cNvSpPr txBox="1"/>
          <p:nvPr/>
        </p:nvSpPr>
        <p:spPr>
          <a:xfrm>
            <a:off x="8759952"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平民化高端设计</a:t>
            </a:r>
            <a:endParaRPr lang="en-US" sz="1200" dirty="0"/>
          </a:p>
        </p:txBody>
      </p:sp>
      <p:sp>
        <p:nvSpPr>
          <p:cNvPr id="26" name="Text 22"/>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从概念规划到最终交付，整合参考、制作与调整的完整设计流程</a:t>
            </a:r>
            <a:endParaRPr lang="en-US" sz="1000" dirty="0"/>
          </a:p>
        </p:txBody>
      </p:sp>
      <p:pic>
        <p:nvPicPr>
          <p:cNvPr id="27" name="Image 2" descr="preencoded.png">    </p:cNvPr>
          <p:cNvPicPr>
            <a:picLocks noChangeAspect="1"/>
          </p:cNvPicPr>
          <p:nvPr/>
        </p:nvPicPr>
        <p:blipFill>
          <a:blip r:embed="rId3"/>
          <a:srcRect l="0" r="0" t="-1087" b="-1087"/>
          <a:stretch/>
        </p:blipFill>
        <p:spPr>
          <a:xfrm>
            <a:off x="8402422" y="3238805"/>
            <a:ext cx="105156" cy="171907"/>
          </a:xfrm>
          <a:prstGeom prst="rect">
            <a:avLst/>
          </a:prstGeom>
        </p:spPr>
      </p:pic>
      <p:sp>
        <p:nvSpPr>
          <p:cNvPr id="28" name="Text 23"/>
          <p:cNvSpPr txBox="1"/>
          <p:nvPr/>
        </p:nvSpPr>
        <p:spPr>
          <a:xfrm>
            <a:off x="8264347" y="3638398"/>
            <a:ext cx="34244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以每月$90的价格提供价值数万美元的六位数专业设计服务</a:t>
            </a:r>
            <a:endParaRPr lang="en-US" sz="1000" dirty="0"/>
          </a:p>
        </p:txBody>
      </p:sp>
      <p:sp>
        <p:nvSpPr>
          <p:cNvPr id="29" name="Text 24"/>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目标市场与客户</a:t>
            </a:r>
            <a:endParaRPr lang="en-US" sz="1200" dirty="0"/>
          </a:p>
        </p:txBody>
      </p:sp>
      <p:sp>
        <p:nvSpPr>
          <p:cNvPr id="30" name="Text 25"/>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商业模式</a:t>
            </a:r>
            <a:endParaRPr lang="en-US" sz="1200" dirty="0"/>
          </a:p>
        </p:txBody>
      </p:sp>
      <p:sp>
        <p:nvSpPr>
          <p:cNvPr id="31" name="Text 26"/>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解决方案前的问题</a:t>
            </a:r>
            <a:endParaRPr lang="en-US" sz="1200" dirty="0"/>
          </a:p>
        </p:txBody>
      </p:sp>
      <p:sp>
        <p:nvSpPr>
          <p:cNvPr id="32" name="Text 27"/>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FF4C78"/>
                </a:solidFill>
                <a:latin typeface="Inter" pitchFamily="34" charset="0"/>
                <a:ea typeface="Inter" pitchFamily="34" charset="-122"/>
                <a:cs typeface="Inter" pitchFamily="34" charset="-120"/>
              </a:rPr>
              <a:t>产品展示</a:t>
            </a:r>
            <a:endParaRPr lang="en-US" sz="1200" dirty="0"/>
          </a:p>
        </p:txBody>
      </p:sp>
      <p:sp>
        <p:nvSpPr>
          <p:cNvPr id="33" name="Text 28"/>
          <p:cNvSpPr txBox="1"/>
          <p:nvPr/>
        </p:nvSpPr>
        <p:spPr>
          <a:xfrm>
            <a:off x="590702" y="47813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中小企业和创业公司</a:t>
            </a:r>
            <a:endParaRPr lang="en-US" sz="1200" dirty="0"/>
          </a:p>
        </p:txBody>
      </p:sp>
      <p:sp>
        <p:nvSpPr>
          <p:cNvPr id="34" name="Text 29"/>
          <p:cNvSpPr txBox="1"/>
          <p:nvPr/>
        </p:nvSpPr>
        <p:spPr>
          <a:xfrm>
            <a:off x="590702" y="5048402"/>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营销团队和内容创作者</a:t>
            </a:r>
            <a:endParaRPr lang="en-US" sz="1200" dirty="0"/>
          </a:p>
        </p:txBody>
      </p:sp>
      <p:sp>
        <p:nvSpPr>
          <p:cNvPr id="35" name="Text 30"/>
          <p:cNvSpPr txBox="1"/>
          <p:nvPr/>
        </p:nvSpPr>
        <p:spPr>
          <a:xfrm>
            <a:off x="590702" y="53154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自由设计师和设计工作室</a:t>
            </a:r>
            <a:endParaRPr lang="en-US" sz="1200" dirty="0"/>
          </a:p>
        </p:txBody>
      </p:sp>
      <p:sp>
        <p:nvSpPr>
          <p:cNvPr id="36" name="Text 31"/>
          <p:cNvSpPr txBox="1"/>
          <p:nvPr/>
        </p:nvSpPr>
        <p:spPr>
          <a:xfrm>
            <a:off x="590702" y="5581498"/>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需要高质量设计但预算有限的组织</a:t>
            </a:r>
            <a:endParaRPr lang="en-US" sz="1200" dirty="0"/>
          </a:p>
        </p:txBody>
      </p:sp>
      <p:sp>
        <p:nvSpPr>
          <p:cNvPr id="37" name="Text 32"/>
          <p:cNvSpPr txBox="1"/>
          <p:nvPr/>
        </p:nvSpPr>
        <p:spPr>
          <a:xfrm>
            <a:off x="590702" y="6324905"/>
            <a:ext cx="13816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基础订阅：$90/月</a:t>
            </a:r>
            <a:endParaRPr lang="en-US" sz="1200" dirty="0"/>
          </a:p>
        </p:txBody>
      </p:sp>
      <p:sp>
        <p:nvSpPr>
          <p:cNvPr id="38" name="Text 33"/>
          <p:cNvSpPr txBox="1"/>
          <p:nvPr/>
        </p:nvSpPr>
        <p:spPr>
          <a:xfrm>
            <a:off x="590702" y="6590995"/>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企业高级定制方案</a:t>
            </a:r>
            <a:endParaRPr lang="en-US" sz="1200" dirty="0"/>
          </a:p>
        </p:txBody>
      </p:sp>
      <p:sp>
        <p:nvSpPr>
          <p:cNvPr id="39" name="Text 34"/>
          <p:cNvSpPr txBox="1"/>
          <p:nvPr/>
        </p:nvSpPr>
        <p:spPr>
          <a:xfrm>
            <a:off x="590702" y="6858000"/>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按项目计费的定制服务</a:t>
            </a:r>
            <a:endParaRPr lang="en-US" sz="1200" dirty="0"/>
          </a:p>
        </p:txBody>
      </p:sp>
      <p:sp>
        <p:nvSpPr>
          <p:cNvPr id="40" name="Text 35"/>
          <p:cNvSpPr txBox="1"/>
          <p:nvPr/>
        </p:nvSpPr>
        <p:spPr>
          <a:xfrm>
            <a:off x="6458407" y="55440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创意迭代周期长，反馈环节多</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设计工作流分散在多个工具间</a:t>
            </a:r>
            <a:endParaRPr lang="en-US" sz="1200" dirty="0"/>
          </a:p>
        </p:txBody>
      </p:sp>
      <p:sp>
        <p:nvSpPr>
          <p:cNvPr id="44" name="Text 38"/>
          <p:cNvSpPr txBox="1"/>
          <p:nvPr/>
        </p:nvSpPr>
        <p:spPr>
          <a:xfrm>
            <a:off x="6458407" y="5810098"/>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高质量设计资源获取成本高</a:t>
            </a:r>
            <a:endParaRPr lang="en-US" sz="1200" dirty="0"/>
          </a:p>
        </p:txBody>
      </p:sp>
      <p:sp>
        <p:nvSpPr>
          <p:cNvPr id="45" name="Text 39"/>
          <p:cNvSpPr txBox="1"/>
          <p:nvPr/>
        </p:nvSpPr>
        <p:spPr>
          <a:xfrm>
            <a:off x="6534302" y="4886554"/>
            <a:ext cx="196778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传统设计项目成本高达数万美元</a:t>
            </a:r>
            <a:endParaRPr lang="en-US" sz="1000" dirty="0"/>
          </a:p>
        </p:txBody>
      </p:sp>
      <p:sp>
        <p:nvSpPr>
          <p:cNvPr id="46" name="Shape 40"/>
          <p:cNvSpPr/>
          <p:nvPr/>
        </p:nvSpPr>
        <p:spPr>
          <a:xfrm>
            <a:off x="6248095" y="6534302"/>
            <a:ext cx="2476195" cy="352044"/>
          </a:xfrm>
          <a:prstGeom prst="roundRect">
            <a:avLst>
              <a:gd name="adj" fmla="val 28080"/>
            </a:avLst>
          </a:prstGeom>
          <a:solidFill>
            <a:srgbClr val="F3F4F6"/>
          </a:solidFill>
          <a:ln/>
        </p:spPr>
      </p:sp>
      <p:pic>
        <p:nvPicPr>
          <p:cNvPr id="47"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8" name="Text 41"/>
          <p:cNvSpPr txBox="1"/>
          <p:nvPr/>
        </p:nvSpPr>
        <p:spPr>
          <a:xfrm>
            <a:off x="6648602" y="6620256"/>
            <a:ext cx="2024482" cy="181051"/>
          </a:xfrm>
          <a:prstGeom prst="rect">
            <a:avLst/>
          </a:prstGeom>
          <a:noFill/>
          <a:ln/>
        </p:spPr>
        <p:txBody>
          <a:bodyPr wrap="square" lIns="0" tIns="0" rIns="0" bIns="0" rtlCol="0" anchor="ctr"/>
          <a:lstStyle/>
          <a:p>
            <a:pPr algn="l" indent="0" marL="0">
              <a:buNone/>
            </a:pPr>
            <a:r>
              <a:rPr lang="en-US" sz="1000" dirty="0">
                <a:solidFill>
                  <a:srgbClr val="FF4C78"/>
                </a:solidFill>
                <a:latin typeface="Courier New" pitchFamily="34" charset="0"/>
                <a:ea typeface="Courier New" pitchFamily="34" charset="-122"/>
                <a:cs typeface="Courier New" pitchFamily="34" charset="-120"/>
              </a:rPr>
              <a:t>https://www.lovart.ai/zh</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7267651"/>
          </a:xfrm>
          <a:prstGeom prst="rect">
            <a:avLst/>
          </a:prstGeom>
          <a:solidFill>
            <a:srgbClr val="FFFFFF"/>
          </a:solidFill>
          <a:ln/>
        </p:spPr>
      </p:sp>
      <p:sp>
        <p:nvSpPr>
          <p:cNvPr id="3" name="Shape 1"/>
          <p:cNvSpPr/>
          <p:nvPr/>
        </p:nvSpPr>
        <p:spPr>
          <a:xfrm>
            <a:off x="0" y="0"/>
            <a:ext cx="12191695" cy="7267651"/>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543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MainFunc.ai</a:t>
            </a:r>
            <a:endParaRPr lang="en-US" sz="18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种子轮融资</a:t>
            </a:r>
            <a:endParaRPr lang="en-US" sz="1000" dirty="0"/>
          </a:p>
        </p:txBody>
      </p:sp>
      <p:sp>
        <p:nvSpPr>
          <p:cNvPr id="7" name="Text 5"/>
          <p:cNvSpPr txBox="1"/>
          <p:nvPr/>
        </p:nvSpPr>
        <p:spPr>
          <a:xfrm>
            <a:off x="11145622" y="657454"/>
            <a:ext cx="838505"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$60M</a:t>
            </a:r>
            <a:endParaRPr lang="en-US" sz="1800" dirty="0"/>
          </a:p>
        </p:txBody>
      </p:sp>
      <p:sp>
        <p:nvSpPr>
          <p:cNvPr id="8" name="Text 6"/>
          <p:cNvSpPr txBox="1"/>
          <p:nvPr/>
        </p:nvSpPr>
        <p:spPr>
          <a:xfrm>
            <a:off x="9810598" y="961949"/>
            <a:ext cx="2100377"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百度、微软、谷歌前高管团队创立</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367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多模型AI开发与搜索平台</a:t>
            </a:r>
            <a:endParaRPr lang="en-US" sz="2200" dirty="0"/>
          </a:p>
        </p:txBody>
      </p:sp>
      <p:sp>
        <p:nvSpPr>
          <p:cNvPr id="12" name="Text 10"/>
          <p:cNvSpPr txBox="1"/>
          <p:nvPr/>
        </p:nvSpPr>
        <p:spPr>
          <a:xfrm>
            <a:off x="381305" y="2171700"/>
            <a:ext cx="7668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MainFunc整合多种AI模型能力，提供开发工具和企业级智能搜索，由世界顶尖AI专家团队打造的高效开发平台。</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841" b="-841"/>
          <a:stretch/>
        </p:blipFill>
        <p:spPr>
          <a:xfrm>
            <a:off x="638251" y="3238805"/>
            <a:ext cx="190195"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多AI模型集成</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企业智能搜索</a:t>
            </a:r>
            <a:endParaRPr lang="en-US" sz="1200" dirty="0"/>
          </a:p>
        </p:txBody>
      </p:sp>
      <p:sp>
        <p:nvSpPr>
          <p:cNvPr id="22" name="Text 19"/>
          <p:cNvSpPr txBox="1"/>
          <p:nvPr/>
        </p:nvSpPr>
        <p:spPr>
          <a:xfrm>
            <a:off x="543154" y="3638398"/>
            <a:ext cx="3443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整合OpenAI、Anthropic等顶级AI模型能力，提供统一开发接口</a:t>
            </a:r>
            <a:endParaRPr lang="en-US" sz="1000" dirty="0"/>
          </a:p>
        </p:txBody>
      </p:sp>
      <p:pic>
        <p:nvPicPr>
          <p:cNvPr id="23" name="Image 1" descr="preencoded.png">    </p:cNvPr>
          <p:cNvPicPr>
            <a:picLocks noChangeAspect="1"/>
          </p:cNvPicPr>
          <p:nvPr/>
        </p:nvPicPr>
        <p:blipFill>
          <a:blip r:embed="rId2"/>
          <a:srcRect l="-1773" r="-1773" t="0" b="0"/>
          <a:stretch/>
        </p:blipFill>
        <p:spPr>
          <a:xfrm>
            <a:off x="4527194" y="3238805"/>
            <a:ext cx="133502"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AI会议记录工具</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世界首个支持Apple Watch的AI会议记录工具，高效捕捉要点</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386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基于Genspark的智能搜索技术，为企业提供精准信息检索</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772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5051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企业技术团队与CTO</a:t>
            </a:r>
            <a:endParaRPr lang="en-US" sz="1200" dirty="0"/>
          </a:p>
        </p:txBody>
      </p:sp>
      <p:sp>
        <p:nvSpPr>
          <p:cNvPr id="33" name="Text 28"/>
          <p:cNvSpPr txBox="1"/>
          <p:nvPr/>
        </p:nvSpPr>
        <p:spPr>
          <a:xfrm>
            <a:off x="590702" y="5048402"/>
            <a:ext cx="17913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AI应用开发者和产品经理</a:t>
            </a:r>
            <a:endParaRPr lang="en-US" sz="1200" dirty="0"/>
          </a:p>
        </p:txBody>
      </p:sp>
      <p:sp>
        <p:nvSpPr>
          <p:cNvPr id="34" name="Text 29"/>
          <p:cNvSpPr txBox="1"/>
          <p:nvPr/>
        </p:nvSpPr>
        <p:spPr>
          <a:xfrm>
            <a:off x="590702" y="5315407"/>
            <a:ext cx="22485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需要AI驱动解决方案的科技公司</a:t>
            </a:r>
            <a:endParaRPr lang="en-US" sz="1200" dirty="0"/>
          </a:p>
        </p:txBody>
      </p:sp>
      <p:sp>
        <p:nvSpPr>
          <p:cNvPr id="35" name="Text 30"/>
          <p:cNvSpPr txBox="1"/>
          <p:nvPr/>
        </p:nvSpPr>
        <p:spPr>
          <a:xfrm>
            <a:off x="590702" y="6057900"/>
            <a:ext cx="22009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基础功能免费+企业级付费订阅</a:t>
            </a:r>
            <a:endParaRPr lang="en-US" sz="1200" dirty="0"/>
          </a:p>
        </p:txBody>
      </p:sp>
      <p:sp>
        <p:nvSpPr>
          <p:cNvPr id="36" name="Text 31"/>
          <p:cNvSpPr txBox="1"/>
          <p:nvPr/>
        </p:nvSpPr>
        <p:spPr>
          <a:xfrm>
            <a:off x="590702" y="6324905"/>
            <a:ext cx="12765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API调用按量计费</a:t>
            </a:r>
            <a:endParaRPr lang="en-US" sz="1200" dirty="0"/>
          </a:p>
        </p:txBody>
      </p:sp>
      <p:sp>
        <p:nvSpPr>
          <p:cNvPr id="37" name="Text 32"/>
          <p:cNvSpPr txBox="1"/>
          <p:nvPr/>
        </p:nvSpPr>
        <p:spPr>
          <a:xfrm>
            <a:off x="590702" y="6590995"/>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专属部署和企业定制服务</a:t>
            </a:r>
            <a:endParaRPr lang="en-US" sz="1200" dirty="0"/>
          </a:p>
        </p:txBody>
      </p:sp>
      <p:sp>
        <p:nvSpPr>
          <p:cNvPr id="38" name="Text 33"/>
          <p:cNvSpPr txBox="1"/>
          <p:nvPr/>
        </p:nvSpPr>
        <p:spPr>
          <a:xfrm>
            <a:off x="6458407" y="5544007"/>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企业知识检索效率低</a:t>
            </a:r>
            <a:endParaRPr lang="en-US" sz="1200" dirty="0"/>
          </a:p>
        </p:txBody>
      </p:sp>
      <p:sp>
        <p:nvSpPr>
          <p:cNvPr id="39" name="Text 34"/>
          <p:cNvSpPr txBox="1"/>
          <p:nvPr/>
        </p:nvSpPr>
        <p:spPr>
          <a:xfrm>
            <a:off x="6458407" y="58100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开发者工具与生产力不足</a:t>
            </a:r>
            <a:endParaRPr lang="en-US" sz="1200" dirty="0"/>
          </a:p>
        </p:txBody>
      </p:sp>
      <p:sp>
        <p:nvSpPr>
          <p:cNvPr id="40" name="Shape 35"/>
          <p:cNvSpPr/>
          <p:nvPr/>
        </p:nvSpPr>
        <p:spPr>
          <a:xfrm>
            <a:off x="6248095" y="4762195"/>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2" name="Text 36"/>
          <p:cNvSpPr txBox="1"/>
          <p:nvPr/>
        </p:nvSpPr>
        <p:spPr>
          <a:xfrm>
            <a:off x="6458407" y="5277002"/>
            <a:ext cx="17913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多AI系统集成维护成本高</a:t>
            </a:r>
            <a:endParaRPr lang="en-US" sz="1200" dirty="0"/>
          </a:p>
        </p:txBody>
      </p:sp>
      <p:sp>
        <p:nvSpPr>
          <p:cNvPr id="43" name="Text 37"/>
          <p:cNvSpPr txBox="1"/>
          <p:nvPr/>
        </p:nvSpPr>
        <p:spPr>
          <a:xfrm>
            <a:off x="6534302" y="4886554"/>
            <a:ext cx="2367382"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AI模型开发割裂，企业技术栈整合困难</a:t>
            </a:r>
            <a:endParaRPr lang="en-US" sz="1000" dirty="0"/>
          </a:p>
        </p:txBody>
      </p:sp>
      <p:sp>
        <p:nvSpPr>
          <p:cNvPr id="44" name="Shape 38"/>
          <p:cNvSpPr/>
          <p:nvPr/>
        </p:nvSpPr>
        <p:spPr>
          <a:xfrm>
            <a:off x="6248095" y="6534302"/>
            <a:ext cx="2076602"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6" name="Text 39"/>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https://mainfunc.ai</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7839151"/>
          </a:xfrm>
          <a:prstGeom prst="rect">
            <a:avLst/>
          </a:prstGeom>
          <a:solidFill>
            <a:srgbClr val="FFFFFF"/>
          </a:solidFill>
          <a:ln/>
        </p:spPr>
      </p:sp>
      <p:sp>
        <p:nvSpPr>
          <p:cNvPr id="3" name="Shape 1"/>
          <p:cNvSpPr/>
          <p:nvPr/>
        </p:nvSpPr>
        <p:spPr>
          <a:xfrm>
            <a:off x="0" y="0"/>
            <a:ext cx="12191695" cy="7839151"/>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57454"/>
            <a:ext cx="1448410"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HelloRep.ai</a:t>
            </a:r>
            <a:endParaRPr lang="en-US" sz="18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融资金额</a:t>
            </a:r>
            <a:endParaRPr lang="en-US" sz="1000" dirty="0"/>
          </a:p>
        </p:txBody>
      </p:sp>
      <p:sp>
        <p:nvSpPr>
          <p:cNvPr id="7" name="Text 5"/>
          <p:cNvSpPr txBox="1"/>
          <p:nvPr/>
        </p:nvSpPr>
        <p:spPr>
          <a:xfrm>
            <a:off x="11084357" y="657454"/>
            <a:ext cx="905256"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$8.2M</a:t>
            </a:r>
            <a:endParaRPr lang="en-US" sz="1800" dirty="0"/>
          </a:p>
        </p:txBody>
      </p:sp>
      <p:sp>
        <p:nvSpPr>
          <p:cNvPr id="8" name="Text 6"/>
          <p:cNvSpPr txBox="1"/>
          <p:nvPr/>
        </p:nvSpPr>
        <p:spPr>
          <a:xfrm>
            <a:off x="8963863" y="961949"/>
            <a:ext cx="29480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2024年A轮融资 | Osage Venture Partners领投</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6530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AI驱动的电商销售助手平台</a:t>
            </a:r>
            <a:endParaRPr lang="en-US" sz="2200" dirty="0"/>
          </a:p>
        </p:txBody>
      </p:sp>
      <p:sp>
        <p:nvSpPr>
          <p:cNvPr id="12" name="Text 10"/>
          <p:cNvSpPr txBox="1"/>
          <p:nvPr/>
        </p:nvSpPr>
        <p:spPr>
          <a:xfrm>
            <a:off x="381305" y="2171700"/>
            <a:ext cx="84015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HelloRep.ai提供AI销售对话机器人，为电商平台和DTC品牌提供个性化销售推荐和实时客户支持，提高转化率和客户体验。</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3238805"/>
            <a:ext cx="219456"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电商销售自动化</a:t>
            </a:r>
            <a:endParaRPr lang="en-US" sz="1200" dirty="0"/>
          </a:p>
        </p:txBody>
      </p:sp>
      <p:sp>
        <p:nvSpPr>
          <p:cNvPr id="21" name="Text 18"/>
          <p:cNvSpPr txBox="1"/>
          <p:nvPr/>
        </p:nvSpPr>
        <p:spPr>
          <a:xfrm>
            <a:off x="8759952" y="3228746"/>
            <a:ext cx="15343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集成CRM与数据分析</a:t>
            </a:r>
            <a:endParaRPr lang="en-US" sz="1200" dirty="0"/>
          </a:p>
        </p:txBody>
      </p:sp>
      <p:sp>
        <p:nvSpPr>
          <p:cNvPr id="22" name="Text 19"/>
          <p:cNvSpPr txBox="1"/>
          <p:nvPr/>
        </p:nvSpPr>
        <p:spPr>
          <a:xfrm>
            <a:off x="543154" y="3638398"/>
            <a:ext cx="3471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AI销售对话机器人处理97%的客户咨询，提供24/7不间断服务</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实时个性化推荐</a:t>
            </a:r>
            <a:endParaRPr lang="en-US" sz="1200" dirty="0"/>
          </a:p>
        </p:txBody>
      </p:sp>
      <p:sp>
        <p:nvSpPr>
          <p:cNvPr id="25" name="Text 21"/>
          <p:cNvSpPr txBox="1"/>
          <p:nvPr/>
        </p:nvSpPr>
        <p:spPr>
          <a:xfrm>
            <a:off x="4403750" y="3638398"/>
            <a:ext cx="33293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基于上下文的产品推荐，平均提升转化率35%和客单价15%</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339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无缝集成现有电商平台和CRM系统，提供实时销售洞察</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5343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DTC品牌和电商平台</a:t>
            </a:r>
            <a:endParaRPr lang="en-US" sz="1200" dirty="0"/>
          </a:p>
        </p:txBody>
      </p:sp>
      <p:sp>
        <p:nvSpPr>
          <p:cNvPr id="33" name="Text 28"/>
          <p:cNvSpPr txBox="1"/>
          <p:nvPr/>
        </p:nvSpPr>
        <p:spPr>
          <a:xfrm>
            <a:off x="590702" y="5048402"/>
            <a:ext cx="22201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Shopify、Magento等电商商家</a:t>
            </a:r>
            <a:endParaRPr lang="en-US" sz="1200" dirty="0"/>
          </a:p>
        </p:txBody>
      </p:sp>
      <p:sp>
        <p:nvSpPr>
          <p:cNvPr id="34" name="Text 29"/>
          <p:cNvSpPr txBox="1"/>
          <p:nvPr/>
        </p:nvSpPr>
        <p:spPr>
          <a:xfrm>
            <a:off x="590702" y="5315407"/>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需要提高转化率的网络零售商</a:t>
            </a:r>
            <a:endParaRPr lang="en-US" sz="1200" dirty="0"/>
          </a:p>
        </p:txBody>
      </p:sp>
      <p:sp>
        <p:nvSpPr>
          <p:cNvPr id="35" name="Text 30"/>
          <p:cNvSpPr txBox="1"/>
          <p:nvPr/>
        </p:nvSpPr>
        <p:spPr>
          <a:xfrm>
            <a:off x="590702" y="55814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追求卓越客户体验的品牌</a:t>
            </a:r>
            <a:endParaRPr lang="en-US" sz="1200" dirty="0"/>
          </a:p>
        </p:txBody>
      </p:sp>
      <p:sp>
        <p:nvSpPr>
          <p:cNvPr id="36" name="Text 31"/>
          <p:cNvSpPr txBox="1"/>
          <p:nvPr/>
        </p:nvSpPr>
        <p:spPr>
          <a:xfrm>
            <a:off x="590702" y="6324905"/>
            <a:ext cx="1095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SaaS订阅模式</a:t>
            </a:r>
            <a:endParaRPr lang="en-US" sz="1200" dirty="0"/>
          </a:p>
        </p:txBody>
      </p:sp>
      <p:sp>
        <p:nvSpPr>
          <p:cNvPr id="37" name="Text 32"/>
          <p:cNvSpPr txBox="1"/>
          <p:nvPr/>
        </p:nvSpPr>
        <p:spPr>
          <a:xfrm>
            <a:off x="590702" y="6590995"/>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按会话量计费的灵活套餐</a:t>
            </a:r>
            <a:endParaRPr lang="en-US" sz="1200" dirty="0"/>
          </a:p>
        </p:txBody>
      </p:sp>
      <p:sp>
        <p:nvSpPr>
          <p:cNvPr id="38" name="Text 33"/>
          <p:cNvSpPr txBox="1"/>
          <p:nvPr/>
        </p:nvSpPr>
        <p:spPr>
          <a:xfrm>
            <a:off x="590702" y="6858000"/>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免费试用转付费模式</a:t>
            </a:r>
            <a:endParaRPr lang="en-US" sz="1200" dirty="0"/>
          </a:p>
        </p:txBody>
      </p:sp>
      <p:sp>
        <p:nvSpPr>
          <p:cNvPr id="39" name="Text 34"/>
          <p:cNvSpPr txBox="1"/>
          <p:nvPr/>
        </p:nvSpPr>
        <p:spPr>
          <a:xfrm>
            <a:off x="590702" y="7125005"/>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企业级定制方案</a:t>
            </a:r>
            <a:endParaRPr lang="en-US" sz="1200" dirty="0"/>
          </a:p>
        </p:txBody>
      </p:sp>
      <p:sp>
        <p:nvSpPr>
          <p:cNvPr id="40" name="Text 35"/>
          <p:cNvSpPr txBox="1"/>
          <p:nvPr/>
        </p:nvSpPr>
        <p:spPr>
          <a:xfrm>
            <a:off x="6458407" y="5544007"/>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难以提供个性化购物体验</a:t>
            </a:r>
            <a:endParaRPr lang="en-US" sz="1200" dirty="0"/>
          </a:p>
        </p:txBody>
      </p:sp>
      <p:sp>
        <p:nvSpPr>
          <p:cNvPr id="41" name="Text 36"/>
          <p:cNvSpPr txBox="1"/>
          <p:nvPr/>
        </p:nvSpPr>
        <p:spPr>
          <a:xfrm>
            <a:off x="6458407" y="5810098"/>
            <a:ext cx="1648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购物车放弃率居高不下</a:t>
            </a:r>
            <a:endParaRPr lang="en-US" sz="1200" dirty="0"/>
          </a:p>
        </p:txBody>
      </p:sp>
      <p:sp>
        <p:nvSpPr>
          <p:cNvPr id="42" name="Shape 37"/>
          <p:cNvSpPr/>
          <p:nvPr/>
        </p:nvSpPr>
        <p:spPr>
          <a:xfrm>
            <a:off x="6248095" y="4762195"/>
            <a:ext cx="5562295" cy="418795"/>
          </a:xfrm>
          <a:prstGeom prst="roundRect">
            <a:avLst>
              <a:gd name="adj" fmla="val 29774"/>
            </a:avLst>
          </a:prstGeom>
          <a:solidFill>
            <a:srgbClr val="FEF2F2"/>
          </a:solidFill>
          <a:ln/>
        </p:spPr>
      </p:sp>
      <p:pic>
        <p:nvPicPr>
          <p:cNvPr id="43"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4" name="Text 38"/>
          <p:cNvSpPr txBox="1"/>
          <p:nvPr/>
        </p:nvSpPr>
        <p:spPr>
          <a:xfrm>
            <a:off x="6458407" y="52770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客服人力成本高且效率低</a:t>
            </a:r>
            <a:endParaRPr lang="en-US" sz="1200" dirty="0"/>
          </a:p>
        </p:txBody>
      </p:sp>
      <p:sp>
        <p:nvSpPr>
          <p:cNvPr id="45" name="Text 39"/>
          <p:cNvSpPr txBox="1"/>
          <p:nvPr/>
        </p:nvSpPr>
        <p:spPr>
          <a:xfrm>
            <a:off x="6458407" y="6077102"/>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二次销售与回购率低</a:t>
            </a:r>
            <a:endParaRPr lang="en-US" sz="1200" dirty="0"/>
          </a:p>
        </p:txBody>
      </p:sp>
      <p:sp>
        <p:nvSpPr>
          <p:cNvPr id="46" name="Text 40"/>
          <p:cNvSpPr txBox="1"/>
          <p:nvPr/>
        </p:nvSpPr>
        <p:spPr>
          <a:xfrm>
            <a:off x="6534302" y="4886554"/>
            <a:ext cx="2605126"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电商转化率普遍低于3%，流失率高达70%</a:t>
            </a:r>
            <a:endParaRPr lang="en-US" sz="1000" dirty="0"/>
          </a:p>
        </p:txBody>
      </p:sp>
      <p:sp>
        <p:nvSpPr>
          <p:cNvPr id="47" name="Shape 41"/>
          <p:cNvSpPr/>
          <p:nvPr/>
        </p:nvSpPr>
        <p:spPr>
          <a:xfrm>
            <a:off x="6248095" y="6801307"/>
            <a:ext cx="2476195" cy="352044"/>
          </a:xfrm>
          <a:prstGeom prst="roundRect">
            <a:avLst>
              <a:gd name="adj" fmla="val 28080"/>
            </a:avLst>
          </a:prstGeom>
          <a:solidFill>
            <a:srgbClr val="F3F4F6"/>
          </a:solidFill>
          <a:ln/>
        </p:spPr>
      </p:sp>
      <p:pic>
        <p:nvPicPr>
          <p:cNvPr id="48" name="Image 4" descr="preencoded.png">    </p:cNvPr>
          <p:cNvPicPr>
            <a:picLocks noChangeAspect="1"/>
          </p:cNvPicPr>
          <p:nvPr/>
        </p:nvPicPr>
        <p:blipFill>
          <a:blip r:embed="rId5"/>
          <a:srcRect l="-1507" r="-1507" t="0" b="0"/>
          <a:stretch/>
        </p:blipFill>
        <p:spPr>
          <a:xfrm>
            <a:off x="6400800" y="6912864"/>
            <a:ext cx="171907" cy="133502"/>
          </a:xfrm>
          <a:prstGeom prst="rect">
            <a:avLst/>
          </a:prstGeom>
        </p:spPr>
      </p:pic>
      <p:sp>
        <p:nvSpPr>
          <p:cNvPr id="49" name="Text 42"/>
          <p:cNvSpPr txBox="1"/>
          <p:nvPr/>
        </p:nvSpPr>
        <p:spPr>
          <a:xfrm>
            <a:off x="6648602" y="6886346"/>
            <a:ext cx="2024482"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https://www.hellorep.ai/</a:t>
            </a:r>
            <a:endParaRPr lang="en-US" sz="1000" dirty="0"/>
          </a:p>
        </p:txBody>
      </p:sp>
      <p:pic>
        <p:nvPicPr>
          <p:cNvPr id="50" name="Image 5" descr="preencoded.png">    </p:cNvPr>
          <p:cNvPicPr>
            <a:picLocks noChangeAspect="1"/>
          </p:cNvPicPr>
          <p:nvPr/>
        </p:nvPicPr>
        <p:blipFill>
          <a:blip r:embed="rId6"/>
          <a:srcRect l="-837" r="-837" t="0" b="0"/>
          <a:stretch/>
        </p:blipFill>
        <p:spPr>
          <a:xfrm>
            <a:off x="6248095" y="7284110"/>
            <a:ext cx="152705" cy="133502"/>
          </a:xfrm>
          <a:prstGeom prst="rect">
            <a:avLst/>
          </a:prstGeom>
        </p:spPr>
      </p:pic>
      <p:sp>
        <p:nvSpPr>
          <p:cNvPr id="51" name="Text 43"/>
          <p:cNvSpPr txBox="1"/>
          <p:nvPr/>
        </p:nvSpPr>
        <p:spPr>
          <a:xfrm>
            <a:off x="6439205" y="7267651"/>
            <a:ext cx="116768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观看产品视频演示</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7077456"/>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16768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Suki.ai</a:t>
            </a:r>
            <a:endParaRPr lang="en-US" sz="22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最新融资</a:t>
            </a:r>
            <a:endParaRPr lang="en-US" sz="1000" dirty="0"/>
          </a:p>
        </p:txBody>
      </p:sp>
      <p:sp>
        <p:nvSpPr>
          <p:cNvPr id="7" name="Text 5"/>
          <p:cNvSpPr txBox="1"/>
          <p:nvPr/>
        </p:nvSpPr>
        <p:spPr>
          <a:xfrm>
            <a:off x="11164824" y="657454"/>
            <a:ext cx="819302"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$70M</a:t>
            </a:r>
            <a:endParaRPr lang="en-US" sz="1800" dirty="0"/>
          </a:p>
        </p:txBody>
      </p:sp>
      <p:sp>
        <p:nvSpPr>
          <p:cNvPr id="8" name="Text 6"/>
          <p:cNvSpPr txBox="1"/>
          <p:nvPr/>
        </p:nvSpPr>
        <p:spPr>
          <a:xfrm>
            <a:off x="9769450" y="961949"/>
            <a:ext cx="2147926"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Series D轮融资 | 总融资达 $165M</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422452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医疗行业AI语音助手与文书工具</a:t>
            </a:r>
            <a:endParaRPr lang="en-US" sz="2200" dirty="0"/>
          </a:p>
        </p:txBody>
      </p:sp>
      <p:sp>
        <p:nvSpPr>
          <p:cNvPr id="12" name="Text 10"/>
          <p:cNvSpPr txBox="1"/>
          <p:nvPr/>
        </p:nvSpPr>
        <p:spPr>
          <a:xfrm>
            <a:off x="381305" y="2171700"/>
            <a:ext cx="68397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Suki.ai为医生提供AI语音助手，自动化医疗文档生成，减轻临床医生记录负担，提高医疗服务效率。</a:t>
            </a:r>
            <a:endParaRPr lang="en-US" sz="1200" dirty="0"/>
          </a:p>
        </p:txBody>
      </p:sp>
      <p:sp>
        <p:nvSpPr>
          <p:cNvPr id="13" name="Shape 11"/>
          <p:cNvSpPr/>
          <p:nvPr/>
        </p:nvSpPr>
        <p:spPr>
          <a:xfrm>
            <a:off x="381305" y="2971800"/>
            <a:ext cx="3715207" cy="1009498"/>
          </a:xfrm>
          <a:prstGeom prst="roundRect">
            <a:avLst>
              <a:gd name="adj" fmla="val 6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760" r="-760" t="0" b="0"/>
          <a:stretch/>
        </p:blipFill>
        <p:spPr>
          <a:xfrm>
            <a:off x="657454" y="3238805"/>
            <a:ext cx="152705" cy="171907"/>
          </a:xfrm>
          <a:prstGeom prst="rect">
            <a:avLst/>
          </a:prstGeom>
        </p:spPr>
      </p:pic>
      <p:sp>
        <p:nvSpPr>
          <p:cNvPr id="16" name="Shape 13"/>
          <p:cNvSpPr/>
          <p:nvPr/>
        </p:nvSpPr>
        <p:spPr>
          <a:xfrm>
            <a:off x="4241902" y="2971800"/>
            <a:ext cx="37152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8102498" y="2971800"/>
            <a:ext cx="3715207" cy="1009498"/>
          </a:xfrm>
          <a:prstGeom prst="roundRect">
            <a:avLst>
              <a:gd name="adj" fmla="val 6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医疗文档自动化</a:t>
            </a:r>
            <a:endParaRPr lang="en-US" sz="1200" dirty="0"/>
          </a:p>
        </p:txBody>
      </p:sp>
      <p:sp>
        <p:nvSpPr>
          <p:cNvPr id="21" name="Text 18"/>
          <p:cNvSpPr txBox="1"/>
          <p:nvPr/>
        </p:nvSpPr>
        <p:spPr>
          <a:xfrm>
            <a:off x="8759952" y="3228746"/>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合规与整合</a:t>
            </a:r>
            <a:endParaRPr lang="en-US" sz="1200" dirty="0"/>
          </a:p>
        </p:txBody>
      </p:sp>
      <p:sp>
        <p:nvSpPr>
          <p:cNvPr id="22" name="Text 19"/>
          <p:cNvSpPr txBox="1"/>
          <p:nvPr/>
        </p:nvSpPr>
        <p:spPr>
          <a:xfrm>
            <a:off x="543154" y="3638398"/>
            <a:ext cx="2919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AI驱动的医疗记录生成，节省76%文书工作时间</a:t>
            </a:r>
            <a:endParaRPr lang="en-US" sz="1000" dirty="0"/>
          </a:p>
        </p:txBody>
      </p:sp>
      <p:pic>
        <p:nvPicPr>
          <p:cNvPr id="23"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24" name="Text 20"/>
          <p:cNvSpPr txBox="1"/>
          <p:nvPr/>
        </p:nvSpPr>
        <p:spPr>
          <a:xfrm>
            <a:off x="4899355"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提高临床效率</a:t>
            </a:r>
            <a:endParaRPr lang="en-US" sz="1200" dirty="0"/>
          </a:p>
        </p:txBody>
      </p:sp>
      <p:sp>
        <p:nvSpPr>
          <p:cNvPr id="25" name="Text 21"/>
          <p:cNvSpPr txBox="1"/>
          <p:nvPr/>
        </p:nvSpPr>
        <p:spPr>
          <a:xfrm>
            <a:off x="4403750" y="3638398"/>
            <a:ext cx="31199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医生每天可节省2小时文档时间，增加患者互动机会</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2520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符合HIPAA标准，无缝集成现有EMR系统</a:t>
            </a:r>
            <a:endParaRPr lang="en-US" sz="1000" dirty="0"/>
          </a:p>
        </p:txBody>
      </p:sp>
      <p:sp>
        <p:nvSpPr>
          <p:cNvPr id="28" name="Text 23"/>
          <p:cNvSpPr txBox="1"/>
          <p:nvPr/>
        </p:nvSpPr>
        <p:spPr>
          <a:xfrm>
            <a:off x="381305" y="43049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55814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30499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0771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5912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医院和大型医疗服务提供商</a:t>
            </a:r>
            <a:endParaRPr lang="en-US" sz="1200" dirty="0"/>
          </a:p>
        </p:txBody>
      </p:sp>
      <p:sp>
        <p:nvSpPr>
          <p:cNvPr id="33" name="Text 28"/>
          <p:cNvSpPr txBox="1"/>
          <p:nvPr/>
        </p:nvSpPr>
        <p:spPr>
          <a:xfrm>
            <a:off x="590702" y="4858207"/>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独立诊所和专科医生</a:t>
            </a:r>
            <a:endParaRPr lang="en-US" sz="1200" dirty="0"/>
          </a:p>
        </p:txBody>
      </p:sp>
      <p:sp>
        <p:nvSpPr>
          <p:cNvPr id="34" name="Text 29"/>
          <p:cNvSpPr txBox="1"/>
          <p:nvPr/>
        </p:nvSpPr>
        <p:spPr>
          <a:xfrm>
            <a:off x="590702" y="5124298"/>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临床医生和医疗管理团队</a:t>
            </a:r>
            <a:endParaRPr lang="en-US" sz="1200" dirty="0"/>
          </a:p>
        </p:txBody>
      </p:sp>
      <p:sp>
        <p:nvSpPr>
          <p:cNvPr id="35" name="Text 30"/>
          <p:cNvSpPr txBox="1"/>
          <p:nvPr/>
        </p:nvSpPr>
        <p:spPr>
          <a:xfrm>
            <a:off x="590702" y="5867705"/>
            <a:ext cx="16962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按医生/月订阅计费模式</a:t>
            </a:r>
            <a:endParaRPr lang="en-US" sz="1200" dirty="0"/>
          </a:p>
        </p:txBody>
      </p:sp>
      <p:sp>
        <p:nvSpPr>
          <p:cNvPr id="36" name="Text 31"/>
          <p:cNvSpPr txBox="1"/>
          <p:nvPr/>
        </p:nvSpPr>
        <p:spPr>
          <a:xfrm>
            <a:off x="590702" y="6133795"/>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医疗系统集成服务</a:t>
            </a:r>
            <a:endParaRPr lang="en-US" sz="1200" dirty="0"/>
          </a:p>
        </p:txBody>
      </p:sp>
      <p:sp>
        <p:nvSpPr>
          <p:cNvPr id="37" name="Text 32"/>
          <p:cNvSpPr txBox="1"/>
          <p:nvPr/>
        </p:nvSpPr>
        <p:spPr>
          <a:xfrm>
            <a:off x="590702" y="6400800"/>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企业级医疗机构定制方案</a:t>
            </a:r>
            <a:endParaRPr lang="en-US" sz="1200" dirty="0"/>
          </a:p>
        </p:txBody>
      </p:sp>
      <p:sp>
        <p:nvSpPr>
          <p:cNvPr id="38" name="Text 33"/>
          <p:cNvSpPr txBox="1"/>
          <p:nvPr/>
        </p:nvSpPr>
        <p:spPr>
          <a:xfrm>
            <a:off x="6458407" y="53528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临床记录质量与效率难以平衡</a:t>
            </a:r>
            <a:endParaRPr lang="en-US" sz="1200" dirty="0"/>
          </a:p>
        </p:txBody>
      </p:sp>
      <p:sp>
        <p:nvSpPr>
          <p:cNvPr id="39" name="Text 34"/>
          <p:cNvSpPr txBox="1"/>
          <p:nvPr/>
        </p:nvSpPr>
        <p:spPr>
          <a:xfrm>
            <a:off x="6458407" y="5619902"/>
            <a:ext cx="24295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EMR系统操作复杂降低工作满意度</a:t>
            </a:r>
            <a:endParaRPr lang="en-US" sz="1200" dirty="0"/>
          </a:p>
        </p:txBody>
      </p:sp>
      <p:sp>
        <p:nvSpPr>
          <p:cNvPr id="40" name="Shape 35"/>
          <p:cNvSpPr/>
          <p:nvPr/>
        </p:nvSpPr>
        <p:spPr>
          <a:xfrm>
            <a:off x="6248095" y="4572000"/>
            <a:ext cx="5562295" cy="418795"/>
          </a:xfrm>
          <a:prstGeom prst="roundRect">
            <a:avLst>
              <a:gd name="adj" fmla="val 29774"/>
            </a:avLst>
          </a:prstGeom>
          <a:solidFill>
            <a:srgbClr val="FEF2F2"/>
          </a:solidFill>
          <a:ln/>
        </p:spPr>
      </p:sp>
      <p:pic>
        <p:nvPicPr>
          <p:cNvPr id="41" name="Image 3" descr="preencoded.png">    </p:cNvPr>
          <p:cNvPicPr>
            <a:picLocks noChangeAspect="1"/>
          </p:cNvPicPr>
          <p:nvPr/>
        </p:nvPicPr>
        <p:blipFill>
          <a:blip r:embed="rId4"/>
          <a:srcRect l="0" r="0" t="0" b="0"/>
          <a:stretch/>
        </p:blipFill>
        <p:spPr>
          <a:xfrm>
            <a:off x="6362395" y="4712818"/>
            <a:ext cx="133502" cy="133502"/>
          </a:xfrm>
          <a:prstGeom prst="rect">
            <a:avLst/>
          </a:prstGeom>
        </p:spPr>
      </p:pic>
      <p:sp>
        <p:nvSpPr>
          <p:cNvPr id="42" name="Text 36"/>
          <p:cNvSpPr txBox="1"/>
          <p:nvPr/>
        </p:nvSpPr>
        <p:spPr>
          <a:xfrm>
            <a:off x="6458407" y="50868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医疗记录繁琐导致医生职业倦怠</a:t>
            </a:r>
            <a:endParaRPr lang="en-US" sz="1200" dirty="0"/>
          </a:p>
        </p:txBody>
      </p:sp>
      <p:sp>
        <p:nvSpPr>
          <p:cNvPr id="43" name="Text 37"/>
          <p:cNvSpPr txBox="1"/>
          <p:nvPr/>
        </p:nvSpPr>
        <p:spPr>
          <a:xfrm>
            <a:off x="6534302" y="4695444"/>
            <a:ext cx="25008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医生每天花费30-40%时间在文书工作上</a:t>
            </a:r>
            <a:endParaRPr lang="en-US" sz="1000" dirty="0"/>
          </a:p>
        </p:txBody>
      </p:sp>
      <p:sp>
        <p:nvSpPr>
          <p:cNvPr id="44" name="Shape 38"/>
          <p:cNvSpPr/>
          <p:nvPr/>
        </p:nvSpPr>
        <p:spPr>
          <a:xfrm>
            <a:off x="6248095" y="6344107"/>
            <a:ext cx="2076602" cy="352044"/>
          </a:xfrm>
          <a:prstGeom prst="roundRect">
            <a:avLst>
              <a:gd name="adj" fmla="val 28080"/>
            </a:avLst>
          </a:prstGeom>
          <a:solidFill>
            <a:srgbClr val="F3F4F6"/>
          </a:solidFill>
          <a:ln/>
        </p:spPr>
      </p:sp>
      <p:pic>
        <p:nvPicPr>
          <p:cNvPr id="45" name="Image 4" descr="preencoded.png">    </p:cNvPr>
          <p:cNvPicPr>
            <a:picLocks noChangeAspect="1"/>
          </p:cNvPicPr>
          <p:nvPr/>
        </p:nvPicPr>
        <p:blipFill>
          <a:blip r:embed="rId5"/>
          <a:srcRect l="-1507" r="-1507" t="0" b="0"/>
          <a:stretch/>
        </p:blipFill>
        <p:spPr>
          <a:xfrm>
            <a:off x="6400800" y="6455664"/>
            <a:ext cx="171907" cy="133502"/>
          </a:xfrm>
          <a:prstGeom prst="rect">
            <a:avLst/>
          </a:prstGeom>
        </p:spPr>
      </p:pic>
      <p:sp>
        <p:nvSpPr>
          <p:cNvPr id="46" name="Text 39"/>
          <p:cNvSpPr txBox="1"/>
          <p:nvPr/>
        </p:nvSpPr>
        <p:spPr>
          <a:xfrm>
            <a:off x="6648602" y="6429146"/>
            <a:ext cx="1624889"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https://www.suki.ai</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FF6B6B"/>
          </a:solidFill>
          <a:ln/>
        </p:spPr>
      </p:sp>
      <p:sp>
        <p:nvSpPr>
          <p:cNvPr id="5" name="Text 3"/>
          <p:cNvSpPr txBox="1"/>
          <p:nvPr/>
        </p:nvSpPr>
        <p:spPr>
          <a:xfrm>
            <a:off x="381305" y="629107"/>
            <a:ext cx="1452982"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Buddy.ai</a:t>
            </a:r>
            <a:endParaRPr lang="en-US" sz="2200" dirty="0"/>
          </a:p>
        </p:txBody>
      </p:sp>
      <p:sp>
        <p:nvSpPr>
          <p:cNvPr id="6" name="Text 4"/>
          <p:cNvSpPr txBox="1"/>
          <p:nvPr/>
        </p:nvSpPr>
        <p:spPr>
          <a:xfrm>
            <a:off x="11144707" y="46634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种子轮融资</a:t>
            </a:r>
            <a:endParaRPr lang="en-US" sz="1000" dirty="0"/>
          </a:p>
        </p:txBody>
      </p:sp>
      <p:sp>
        <p:nvSpPr>
          <p:cNvPr id="7" name="Text 5"/>
          <p:cNvSpPr txBox="1"/>
          <p:nvPr/>
        </p:nvSpPr>
        <p:spPr>
          <a:xfrm>
            <a:off x="11250778" y="657454"/>
            <a:ext cx="734263"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$11M</a:t>
            </a:r>
            <a:endParaRPr lang="en-US" sz="1800" dirty="0"/>
          </a:p>
        </p:txBody>
      </p:sp>
      <p:sp>
        <p:nvSpPr>
          <p:cNvPr id="8" name="Text 6"/>
          <p:cNvSpPr txBox="1"/>
          <p:nvPr/>
        </p:nvSpPr>
        <p:spPr>
          <a:xfrm>
            <a:off x="10052914" y="961949"/>
            <a:ext cx="1862633"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全球20M+学员 | 2024年融资</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367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AI儿童英语互动学习平台</a:t>
            </a:r>
            <a:endParaRPr lang="en-US" sz="2200" dirty="0"/>
          </a:p>
        </p:txBody>
      </p:sp>
      <p:sp>
        <p:nvSpPr>
          <p:cNvPr id="12" name="Text 10"/>
          <p:cNvSpPr txBox="1"/>
          <p:nvPr/>
        </p:nvSpPr>
        <p:spPr>
          <a:xfrm>
            <a:off x="381305" y="2171700"/>
            <a:ext cx="7592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Buddy.ai将语音对话AI与游戏化教学结合，为全球儿童提供沉浸式英语学习体验，创造无压力的语言口语环境。</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FFEBEE"/>
          </a:solidFill>
          <a:ln/>
        </p:spPr>
      </p:sp>
      <p:pic>
        <p:nvPicPr>
          <p:cNvPr id="15"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FFEBEE"/>
          </a:solidFill>
          <a:ln/>
        </p:spPr>
      </p:sp>
      <p:sp>
        <p:nvSpPr>
          <p:cNvPr id="19" name="Shape 16"/>
          <p:cNvSpPr/>
          <p:nvPr/>
        </p:nvSpPr>
        <p:spPr>
          <a:xfrm>
            <a:off x="8264347" y="3133649"/>
            <a:ext cx="381305" cy="381305"/>
          </a:xfrm>
          <a:prstGeom prst="ellipse">
            <a:avLst/>
          </a:prstGeom>
          <a:solidFill>
            <a:srgbClr val="FFEBEE"/>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真实互动AI对话</a:t>
            </a:r>
            <a:endParaRPr lang="en-US" sz="1200" dirty="0"/>
          </a:p>
        </p:txBody>
      </p:sp>
      <p:sp>
        <p:nvSpPr>
          <p:cNvPr id="21" name="Text 18"/>
          <p:cNvSpPr txBox="1"/>
          <p:nvPr/>
        </p:nvSpPr>
        <p:spPr>
          <a:xfrm>
            <a:off x="8759952"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数据驱动进步追踪</a:t>
            </a:r>
            <a:endParaRPr lang="en-US" sz="1200" dirty="0"/>
          </a:p>
        </p:txBody>
      </p:sp>
      <p:sp>
        <p:nvSpPr>
          <p:cNvPr id="22" name="Text 19"/>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实时语音识别与反馈，创造自然英语口语环境，提升儿童学习兴趣</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游戏化学习体验</a:t>
            </a:r>
            <a:endParaRPr lang="en-US" sz="1200" dirty="0"/>
          </a:p>
        </p:txBody>
      </p:sp>
      <p:sp>
        <p:nvSpPr>
          <p:cNvPr id="25" name="Text 21"/>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动画化角色与游戏场景，让孩子在玩乐中自然习得语言技能</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智能分析学习数据，提供个性化学习路径与适应性学习内容</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FF6B6B"/>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6578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全球6-12岁儿童及家庭</a:t>
            </a:r>
            <a:endParaRPr lang="en-US" sz="1200" dirty="0"/>
          </a:p>
        </p:txBody>
      </p:sp>
      <p:sp>
        <p:nvSpPr>
          <p:cNvPr id="33" name="Text 28"/>
          <p:cNvSpPr txBox="1"/>
          <p:nvPr/>
        </p:nvSpPr>
        <p:spPr>
          <a:xfrm>
            <a:off x="590702" y="5048402"/>
            <a:ext cx="17529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K12教育机构与在线学校</a:t>
            </a:r>
            <a:endParaRPr lang="en-US" sz="1200" dirty="0"/>
          </a:p>
        </p:txBody>
      </p:sp>
      <p:sp>
        <p:nvSpPr>
          <p:cNvPr id="34" name="Text 29"/>
          <p:cNvSpPr txBox="1"/>
          <p:nvPr/>
        </p:nvSpPr>
        <p:spPr>
          <a:xfrm>
            <a:off x="590702" y="5315407"/>
            <a:ext cx="2334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英语非母语地区的家庭(ESL市场)</a:t>
            </a:r>
            <a:endParaRPr lang="en-US" sz="1200" dirty="0"/>
          </a:p>
        </p:txBody>
      </p:sp>
      <p:sp>
        <p:nvSpPr>
          <p:cNvPr id="35" name="Text 30"/>
          <p:cNvSpPr txBox="1"/>
          <p:nvPr/>
        </p:nvSpPr>
        <p:spPr>
          <a:xfrm>
            <a:off x="590702" y="5581498"/>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注重教育科技的新一代父母</a:t>
            </a:r>
            <a:endParaRPr lang="en-US" sz="1200" dirty="0"/>
          </a:p>
        </p:txBody>
      </p:sp>
      <p:sp>
        <p:nvSpPr>
          <p:cNvPr id="36" name="Text 31"/>
          <p:cNvSpPr txBox="1"/>
          <p:nvPr/>
        </p:nvSpPr>
        <p:spPr>
          <a:xfrm>
            <a:off x="590702" y="6324905"/>
            <a:ext cx="16386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B2C移动应用订阅收费</a:t>
            </a:r>
            <a:endParaRPr lang="en-US" sz="1200" dirty="0"/>
          </a:p>
        </p:txBody>
      </p:sp>
      <p:sp>
        <p:nvSpPr>
          <p:cNvPr id="37" name="Text 32"/>
          <p:cNvSpPr txBox="1"/>
          <p:nvPr/>
        </p:nvSpPr>
        <p:spPr>
          <a:xfrm>
            <a:off x="590702" y="6590995"/>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学校与教育机构合作授权</a:t>
            </a:r>
            <a:endParaRPr lang="en-US" sz="1200" dirty="0"/>
          </a:p>
        </p:txBody>
      </p:sp>
      <p:sp>
        <p:nvSpPr>
          <p:cNvPr id="38" name="Text 33"/>
          <p:cNvSpPr txBox="1"/>
          <p:nvPr/>
        </p:nvSpPr>
        <p:spPr>
          <a:xfrm>
            <a:off x="590702" y="6858000"/>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区域市场本地化合作伙伴</a:t>
            </a:r>
            <a:endParaRPr lang="en-US" sz="1200" dirty="0"/>
          </a:p>
        </p:txBody>
      </p:sp>
      <p:sp>
        <p:nvSpPr>
          <p:cNvPr id="39" name="Text 34"/>
          <p:cNvSpPr txBox="1"/>
          <p:nvPr/>
        </p:nvSpPr>
        <p:spPr>
          <a:xfrm>
            <a:off x="6458407" y="5544007"/>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家长缺少陪伴学习的时间与专业能力</a:t>
            </a:r>
            <a:endParaRPr lang="en-US" sz="1200" dirty="0"/>
          </a:p>
        </p:txBody>
      </p:sp>
      <p:sp>
        <p:nvSpPr>
          <p:cNvPr id="40" name="Text 35"/>
          <p:cNvSpPr txBox="1"/>
          <p:nvPr/>
        </p:nvSpPr>
        <p:spPr>
          <a:xfrm>
            <a:off x="6458407" y="5810098"/>
            <a:ext cx="27148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课堂教学难以满足个性化口语练习需求</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1800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传统学习枯燥，难以坚持</a:t>
            </a:r>
            <a:endParaRPr lang="en-US" sz="1200" dirty="0"/>
          </a:p>
        </p:txBody>
      </p:sp>
      <p:sp>
        <p:nvSpPr>
          <p:cNvPr id="44" name="Text 38"/>
          <p:cNvSpPr txBox="1"/>
          <p:nvPr/>
        </p:nvSpPr>
        <p:spPr>
          <a:xfrm>
            <a:off x="6534302" y="4886554"/>
            <a:ext cx="2500884"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儿童缺乏真实英语口语环境，学习兴趣低</a:t>
            </a:r>
            <a:endParaRPr lang="en-US" sz="1000" dirty="0"/>
          </a:p>
        </p:txBody>
      </p:sp>
      <p:sp>
        <p:nvSpPr>
          <p:cNvPr id="45" name="Shape 39"/>
          <p:cNvSpPr/>
          <p:nvPr/>
        </p:nvSpPr>
        <p:spPr>
          <a:xfrm>
            <a:off x="6248095" y="6534302"/>
            <a:ext cx="2076602"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624889" cy="181051"/>
          </a:xfrm>
          <a:prstGeom prst="rect">
            <a:avLst/>
          </a:prstGeom>
          <a:noFill/>
          <a:ln/>
        </p:spPr>
        <p:txBody>
          <a:bodyPr wrap="square" lIns="0" tIns="0" rIns="0" bIns="0" rtlCol="0" anchor="ctr"/>
          <a:lstStyle/>
          <a:p>
            <a:pPr algn="l" indent="0" marL="0">
              <a:buNone/>
            </a:pPr>
            <a:r>
              <a:rPr lang="en-US" sz="1000" dirty="0">
                <a:solidFill>
                  <a:srgbClr val="FF6B6B"/>
                </a:solidFill>
                <a:latin typeface="Courier New" pitchFamily="34" charset="0"/>
                <a:ea typeface="Courier New" pitchFamily="34" charset="-122"/>
                <a:cs typeface="Courier New" pitchFamily="34" charset="-120"/>
              </a:rPr>
              <a:t>https://buddy.ai/en</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629107"/>
            <a:ext cx="17574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Numeric.io</a:t>
            </a:r>
            <a:endParaRPr lang="en-US" sz="2200" dirty="0"/>
          </a:p>
        </p:txBody>
      </p:sp>
      <p:sp>
        <p:nvSpPr>
          <p:cNvPr id="6" name="Text 4"/>
          <p:cNvSpPr txBox="1"/>
          <p:nvPr/>
        </p:nvSpPr>
        <p:spPr>
          <a:xfrm>
            <a:off x="11019434" y="466344"/>
            <a:ext cx="9006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Series A融资</a:t>
            </a:r>
            <a:endParaRPr lang="en-US" sz="1000" dirty="0"/>
          </a:p>
        </p:txBody>
      </p:sp>
      <p:sp>
        <p:nvSpPr>
          <p:cNvPr id="7" name="Text 5"/>
          <p:cNvSpPr txBox="1"/>
          <p:nvPr/>
        </p:nvSpPr>
        <p:spPr>
          <a:xfrm>
            <a:off x="11155680" y="657454"/>
            <a:ext cx="829361" cy="277063"/>
          </a:xfrm>
          <a:prstGeom prst="rect">
            <a:avLst/>
          </a:prstGeom>
          <a:noFill/>
          <a:ln/>
        </p:spPr>
        <p:txBody>
          <a:bodyPr wrap="square" lIns="0" tIns="0" rIns="0" bIns="0" rtlCol="0" anchor="ctr"/>
          <a:lstStyle/>
          <a:p>
            <a:pPr algn="r" indent="0" marL="0">
              <a:buNone/>
            </a:pPr>
            <a:r>
              <a:rPr lang="en-US" sz="1800" b="1" dirty="0">
                <a:solidFill>
                  <a:srgbClr val="1F2937"/>
                </a:solidFill>
                <a:latin typeface="Inter" pitchFamily="34" charset="0"/>
                <a:ea typeface="Inter" pitchFamily="34" charset="-122"/>
                <a:cs typeface="Inter" pitchFamily="34" charset="-120"/>
              </a:rPr>
              <a:t>$28M</a:t>
            </a:r>
            <a:endParaRPr lang="en-US" sz="1800" dirty="0"/>
          </a:p>
        </p:txBody>
      </p:sp>
      <p:sp>
        <p:nvSpPr>
          <p:cNvPr id="8" name="Text 6"/>
          <p:cNvSpPr txBox="1"/>
          <p:nvPr/>
        </p:nvSpPr>
        <p:spPr>
          <a:xfrm>
            <a:off x="9797796" y="961949"/>
            <a:ext cx="2119579"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累计融资 $38M+ | 2024年最新轮</a:t>
            </a:r>
            <a:endParaRPr lang="en-US" sz="1000" dirty="0"/>
          </a:p>
        </p:txBody>
      </p:sp>
      <p:sp>
        <p:nvSpPr>
          <p:cNvPr id="9" name="Text 7"/>
          <p:cNvSpPr txBox="1"/>
          <p:nvPr/>
        </p:nvSpPr>
        <p:spPr>
          <a:xfrm>
            <a:off x="381305" y="1466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解决方案简介</a:t>
            </a:r>
            <a:endParaRPr lang="en-US" sz="1200" dirty="0"/>
          </a:p>
        </p:txBody>
      </p:sp>
      <p:sp>
        <p:nvSpPr>
          <p:cNvPr id="10" name="Text 8"/>
          <p:cNvSpPr txBox="1"/>
          <p:nvPr/>
        </p:nvSpPr>
        <p:spPr>
          <a:xfrm>
            <a:off x="381305" y="270479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核心价值与特点</a:t>
            </a:r>
            <a:endParaRPr lang="en-US" sz="1200" dirty="0"/>
          </a:p>
        </p:txBody>
      </p:sp>
      <p:sp>
        <p:nvSpPr>
          <p:cNvPr id="11" name="Text 9"/>
          <p:cNvSpPr txBox="1"/>
          <p:nvPr/>
        </p:nvSpPr>
        <p:spPr>
          <a:xfrm>
            <a:off x="381305" y="1733702"/>
            <a:ext cx="3939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AI财务数据流与智能会计平台</a:t>
            </a:r>
            <a:endParaRPr lang="en-US" sz="2200" dirty="0"/>
          </a:p>
        </p:txBody>
      </p:sp>
      <p:sp>
        <p:nvSpPr>
          <p:cNvPr id="12" name="Text 10"/>
          <p:cNvSpPr txBox="1"/>
          <p:nvPr/>
        </p:nvSpPr>
        <p:spPr>
          <a:xfrm>
            <a:off x="381305" y="2171700"/>
            <a:ext cx="76014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Numeric.io利用AI技术打通企业财务数据孤岛，自动化会计流程，为财务团队提供统一的数据分析与洞察平台。</a:t>
            </a:r>
            <a:endParaRPr lang="en-US" sz="1200" dirty="0"/>
          </a:p>
        </p:txBody>
      </p:sp>
      <p:sp>
        <p:nvSpPr>
          <p:cNvPr id="13" name="Shape 11"/>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14" name="Shape 12"/>
          <p:cNvSpPr/>
          <p:nvPr/>
        </p:nvSpPr>
        <p:spPr>
          <a:xfrm>
            <a:off x="543154" y="31336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760" r="-760" t="0" b="0"/>
          <a:stretch/>
        </p:blipFill>
        <p:spPr>
          <a:xfrm>
            <a:off x="657454" y="3238805"/>
            <a:ext cx="152705" cy="171907"/>
          </a:xfrm>
          <a:prstGeom prst="rect">
            <a:avLst/>
          </a:prstGeom>
        </p:spPr>
      </p:pic>
      <p:sp>
        <p:nvSpPr>
          <p:cNvPr id="16" name="Shape 13"/>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17" name="Shape 14"/>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18" name="Shape 15"/>
          <p:cNvSpPr/>
          <p:nvPr/>
        </p:nvSpPr>
        <p:spPr>
          <a:xfrm>
            <a:off x="4403750" y="3133649"/>
            <a:ext cx="381305" cy="381305"/>
          </a:xfrm>
          <a:prstGeom prst="ellipse">
            <a:avLst/>
          </a:prstGeom>
          <a:solidFill>
            <a:srgbClr val="EBF0FF"/>
          </a:solidFill>
          <a:ln/>
        </p:spPr>
      </p:sp>
      <p:sp>
        <p:nvSpPr>
          <p:cNvPr id="19" name="Shape 16"/>
          <p:cNvSpPr/>
          <p:nvPr/>
        </p:nvSpPr>
        <p:spPr>
          <a:xfrm>
            <a:off x="8264347" y="3133649"/>
            <a:ext cx="381305" cy="381305"/>
          </a:xfrm>
          <a:prstGeom prst="ellipse">
            <a:avLst/>
          </a:prstGeom>
          <a:solidFill>
            <a:srgbClr val="EBF0FF"/>
          </a:solidFill>
          <a:ln/>
        </p:spPr>
      </p:sp>
      <p:sp>
        <p:nvSpPr>
          <p:cNvPr id="20" name="Text 17"/>
          <p:cNvSpPr txBox="1"/>
          <p:nvPr/>
        </p:nvSpPr>
        <p:spPr>
          <a:xfrm>
            <a:off x="1037844"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跨系统数据聚合</a:t>
            </a:r>
            <a:endParaRPr lang="en-US" sz="1200" dirty="0"/>
          </a:p>
        </p:txBody>
      </p:sp>
      <p:sp>
        <p:nvSpPr>
          <p:cNvPr id="21" name="Text 18"/>
          <p:cNvSpPr txBox="1"/>
          <p:nvPr/>
        </p:nvSpPr>
        <p:spPr>
          <a:xfrm>
            <a:off x="8759952" y="32287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财务决策洞察</a:t>
            </a:r>
            <a:endParaRPr lang="en-US" sz="1200" dirty="0"/>
          </a:p>
        </p:txBody>
      </p:sp>
      <p:sp>
        <p:nvSpPr>
          <p:cNvPr id="22" name="Text 19"/>
          <p:cNvSpPr txBox="1"/>
          <p:nvPr/>
        </p:nvSpPr>
        <p:spPr>
          <a:xfrm>
            <a:off x="543154" y="3638398"/>
            <a:ext cx="34628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统一财务数据流，自动对账和异常检测，提高准确率95%</a:t>
            </a:r>
            <a:endParaRPr lang="en-US" sz="1000" dirty="0"/>
          </a:p>
        </p:txBody>
      </p:sp>
      <p:pic>
        <p:nvPicPr>
          <p:cNvPr id="23" name="Image 1" descr="preencoded.png">    </p:cNvPr>
          <p:cNvPicPr>
            <a:picLocks noChangeAspect="1"/>
          </p:cNvPicPr>
          <p:nvPr/>
        </p:nvPicPr>
        <p:blipFill>
          <a:blip r:embed="rId2"/>
          <a:srcRect l="-1064" r="-1064" t="0" b="0"/>
          <a:stretch/>
        </p:blipFill>
        <p:spPr>
          <a:xfrm>
            <a:off x="4484218" y="3238805"/>
            <a:ext cx="219456" cy="171907"/>
          </a:xfrm>
          <a:prstGeom prst="rect">
            <a:avLst/>
          </a:prstGeom>
        </p:spPr>
      </p:pic>
      <p:sp>
        <p:nvSpPr>
          <p:cNvPr id="24" name="Text 20"/>
          <p:cNvSpPr txBox="1"/>
          <p:nvPr/>
        </p:nvSpPr>
        <p:spPr>
          <a:xfrm>
            <a:off x="4899355" y="32287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会计流程自动化</a:t>
            </a:r>
            <a:endParaRPr lang="en-US" sz="1200" dirty="0"/>
          </a:p>
        </p:txBody>
      </p:sp>
      <p:sp>
        <p:nvSpPr>
          <p:cNvPr id="25" name="Text 21"/>
          <p:cNvSpPr txBox="1"/>
          <p:nvPr/>
        </p:nvSpPr>
        <p:spPr>
          <a:xfrm>
            <a:off x="4403750" y="3638398"/>
            <a:ext cx="34719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减少80%手动会计工作，月末关账时间从天级缩短到小时级</a:t>
            </a:r>
            <a:endParaRPr lang="en-US" sz="1000" dirty="0"/>
          </a:p>
        </p:txBody>
      </p:sp>
      <p:pic>
        <p:nvPicPr>
          <p:cNvPr id="26"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27" name="Text 22"/>
          <p:cNvSpPr txBox="1"/>
          <p:nvPr/>
        </p:nvSpPr>
        <p:spPr>
          <a:xfrm>
            <a:off x="8264347" y="3638398"/>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AI驱动的预测分析和财务报表，实时追踪业务健康度</a:t>
            </a:r>
            <a:endParaRPr lang="en-US" sz="1000" dirty="0"/>
          </a:p>
        </p:txBody>
      </p:sp>
      <p:sp>
        <p:nvSpPr>
          <p:cNvPr id="28" name="Text 23"/>
          <p:cNvSpPr txBox="1"/>
          <p:nvPr/>
        </p:nvSpPr>
        <p:spPr>
          <a:xfrm>
            <a:off x="381305" y="44961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目标市场与客户</a:t>
            </a:r>
            <a:endParaRPr lang="en-US" sz="1200" dirty="0"/>
          </a:p>
        </p:txBody>
      </p:sp>
      <p:sp>
        <p:nvSpPr>
          <p:cNvPr id="29" name="Text 24"/>
          <p:cNvSpPr txBox="1"/>
          <p:nvPr/>
        </p:nvSpPr>
        <p:spPr>
          <a:xfrm>
            <a:off x="381305" y="6038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a:t>
            </a:r>
            <a:endParaRPr lang="en-US" sz="1200" dirty="0"/>
          </a:p>
        </p:txBody>
      </p:sp>
      <p:sp>
        <p:nvSpPr>
          <p:cNvPr id="30" name="Text 25"/>
          <p:cNvSpPr txBox="1"/>
          <p:nvPr/>
        </p:nvSpPr>
        <p:spPr>
          <a:xfrm>
            <a:off x="6248095" y="4496105"/>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解决方案前的问题</a:t>
            </a:r>
            <a:endParaRPr lang="en-US" sz="1200" dirty="0"/>
          </a:p>
        </p:txBody>
      </p:sp>
      <p:sp>
        <p:nvSpPr>
          <p:cNvPr id="31" name="Text 26"/>
          <p:cNvSpPr txBox="1"/>
          <p:nvPr/>
        </p:nvSpPr>
        <p:spPr>
          <a:xfrm>
            <a:off x="6248095" y="62672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产品展示</a:t>
            </a:r>
            <a:endParaRPr lang="en-US" sz="1200" dirty="0"/>
          </a:p>
        </p:txBody>
      </p:sp>
      <p:sp>
        <p:nvSpPr>
          <p:cNvPr id="32" name="Text 27"/>
          <p:cNvSpPr txBox="1"/>
          <p:nvPr/>
        </p:nvSpPr>
        <p:spPr>
          <a:xfrm>
            <a:off x="590702" y="4781398"/>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中大型企业财务团队</a:t>
            </a:r>
            <a:endParaRPr lang="en-US" sz="1200" dirty="0"/>
          </a:p>
        </p:txBody>
      </p:sp>
      <p:sp>
        <p:nvSpPr>
          <p:cNvPr id="33" name="Text 28"/>
          <p:cNvSpPr txBox="1"/>
          <p:nvPr/>
        </p:nvSpPr>
        <p:spPr>
          <a:xfrm>
            <a:off x="590702" y="5048402"/>
            <a:ext cx="13057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SaaS/互联网企业</a:t>
            </a:r>
            <a:endParaRPr lang="en-US" sz="1200" dirty="0"/>
          </a:p>
        </p:txBody>
      </p:sp>
      <p:sp>
        <p:nvSpPr>
          <p:cNvPr id="34" name="Text 29"/>
          <p:cNvSpPr txBox="1"/>
          <p:nvPr/>
        </p:nvSpPr>
        <p:spPr>
          <a:xfrm>
            <a:off x="590702" y="5315407"/>
            <a:ext cx="1038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会计师事务所</a:t>
            </a:r>
            <a:endParaRPr lang="en-US" sz="1200" dirty="0"/>
          </a:p>
        </p:txBody>
      </p:sp>
      <p:sp>
        <p:nvSpPr>
          <p:cNvPr id="35" name="Text 30"/>
          <p:cNvSpPr txBox="1"/>
          <p:nvPr/>
        </p:nvSpPr>
        <p:spPr>
          <a:xfrm>
            <a:off x="590702" y="5581498"/>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需要财务数据现代化的传统企业</a:t>
            </a:r>
            <a:endParaRPr lang="en-US" sz="1200" dirty="0"/>
          </a:p>
        </p:txBody>
      </p:sp>
      <p:sp>
        <p:nvSpPr>
          <p:cNvPr id="36" name="Text 31"/>
          <p:cNvSpPr txBox="1"/>
          <p:nvPr/>
        </p:nvSpPr>
        <p:spPr>
          <a:xfrm>
            <a:off x="590702" y="6324905"/>
            <a:ext cx="1095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SaaS企业订阅</a:t>
            </a:r>
            <a:endParaRPr lang="en-US" sz="1200" dirty="0"/>
          </a:p>
        </p:txBody>
      </p:sp>
      <p:sp>
        <p:nvSpPr>
          <p:cNvPr id="37" name="Text 32"/>
          <p:cNvSpPr txBox="1"/>
          <p:nvPr/>
        </p:nvSpPr>
        <p:spPr>
          <a:xfrm>
            <a:off x="590702" y="6590995"/>
            <a:ext cx="12390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按用户/凭证计费</a:t>
            </a:r>
            <a:endParaRPr lang="en-US" sz="1200" dirty="0"/>
          </a:p>
        </p:txBody>
      </p:sp>
      <p:sp>
        <p:nvSpPr>
          <p:cNvPr id="38" name="Text 33"/>
          <p:cNvSpPr txBox="1"/>
          <p:nvPr/>
        </p:nvSpPr>
        <p:spPr>
          <a:xfrm>
            <a:off x="590702" y="6858000"/>
            <a:ext cx="17337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API集成与企业定制方案</a:t>
            </a:r>
            <a:endParaRPr lang="en-US" sz="1200" dirty="0"/>
          </a:p>
        </p:txBody>
      </p:sp>
      <p:sp>
        <p:nvSpPr>
          <p:cNvPr id="39" name="Text 34"/>
          <p:cNvSpPr txBox="1"/>
          <p:nvPr/>
        </p:nvSpPr>
        <p:spPr>
          <a:xfrm>
            <a:off x="6458407" y="5544007"/>
            <a:ext cx="22576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关账流程长，财务数据时效性低</a:t>
            </a:r>
            <a:endParaRPr lang="en-US" sz="1200" dirty="0"/>
          </a:p>
        </p:txBody>
      </p:sp>
      <p:sp>
        <p:nvSpPr>
          <p:cNvPr id="40" name="Text 35"/>
          <p:cNvSpPr txBox="1"/>
          <p:nvPr/>
        </p:nvSpPr>
        <p:spPr>
          <a:xfrm>
            <a:off x="6458407" y="5810098"/>
            <a:ext cx="21058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缺乏实时洞察能力，决策被动</a:t>
            </a:r>
            <a:endParaRPr lang="en-US" sz="1200" dirty="0"/>
          </a:p>
        </p:txBody>
      </p:sp>
      <p:sp>
        <p:nvSpPr>
          <p:cNvPr id="41" name="Shape 36"/>
          <p:cNvSpPr/>
          <p:nvPr/>
        </p:nvSpPr>
        <p:spPr>
          <a:xfrm>
            <a:off x="6248095" y="4762195"/>
            <a:ext cx="5562295" cy="418795"/>
          </a:xfrm>
          <a:prstGeom prst="roundRect">
            <a:avLst>
              <a:gd name="adj" fmla="val 29774"/>
            </a:avLst>
          </a:prstGeom>
          <a:solidFill>
            <a:srgbClr val="FEF2F2"/>
          </a:solidFill>
          <a:ln/>
        </p:spPr>
      </p:sp>
      <p:pic>
        <p:nvPicPr>
          <p:cNvPr id="42" name="Image 3" descr="preencoded.png">    </p:cNvPr>
          <p:cNvPicPr>
            <a:picLocks noChangeAspect="1"/>
          </p:cNvPicPr>
          <p:nvPr/>
        </p:nvPicPr>
        <p:blipFill>
          <a:blip r:embed="rId4"/>
          <a:srcRect l="0" r="0" t="0" b="0"/>
          <a:stretch/>
        </p:blipFill>
        <p:spPr>
          <a:xfrm>
            <a:off x="6362395" y="4903013"/>
            <a:ext cx="133502" cy="133502"/>
          </a:xfrm>
          <a:prstGeom prst="rect">
            <a:avLst/>
          </a:prstGeom>
        </p:spPr>
      </p:pic>
      <p:sp>
        <p:nvSpPr>
          <p:cNvPr id="43" name="Text 37"/>
          <p:cNvSpPr txBox="1"/>
          <p:nvPr/>
        </p:nvSpPr>
        <p:spPr>
          <a:xfrm>
            <a:off x="6458407" y="5277002"/>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手工核对成本高，错误率高</a:t>
            </a:r>
            <a:endParaRPr lang="en-US" sz="1200" dirty="0"/>
          </a:p>
        </p:txBody>
      </p:sp>
      <p:sp>
        <p:nvSpPr>
          <p:cNvPr id="44" name="Text 38"/>
          <p:cNvSpPr txBox="1"/>
          <p:nvPr/>
        </p:nvSpPr>
        <p:spPr>
          <a:xfrm>
            <a:off x="6534302" y="4886554"/>
            <a:ext cx="2767889" cy="162763"/>
          </a:xfrm>
          <a:prstGeom prst="rect">
            <a:avLst/>
          </a:prstGeom>
          <a:noFill/>
          <a:ln/>
        </p:spPr>
        <p:txBody>
          <a:bodyPr wrap="square" lIns="0" tIns="0" rIns="0" bIns="0" rtlCol="0" anchor="ctr"/>
          <a:lstStyle/>
          <a:p>
            <a:pPr algn="l" indent="0" marL="0">
              <a:buNone/>
            </a:pPr>
            <a:r>
              <a:rPr lang="en-US" sz="1000" dirty="0">
                <a:solidFill>
                  <a:srgbClr val="B91C1C"/>
                </a:solidFill>
                <a:latin typeface="Inter" pitchFamily="34" charset="0"/>
                <a:ea typeface="Inter" pitchFamily="34" charset="-122"/>
                <a:cs typeface="Inter" pitchFamily="34" charset="-120"/>
              </a:rPr>
              <a:t>传统会计数据分散在多个系统，无法互联互通</a:t>
            </a:r>
            <a:endParaRPr lang="en-US" sz="1000" dirty="0"/>
          </a:p>
        </p:txBody>
      </p:sp>
      <p:sp>
        <p:nvSpPr>
          <p:cNvPr id="45" name="Shape 39"/>
          <p:cNvSpPr/>
          <p:nvPr/>
        </p:nvSpPr>
        <p:spPr>
          <a:xfrm>
            <a:off x="6248095" y="6534302"/>
            <a:ext cx="2314346" cy="352044"/>
          </a:xfrm>
          <a:prstGeom prst="roundRect">
            <a:avLst>
              <a:gd name="adj" fmla="val 28080"/>
            </a:avLst>
          </a:prstGeom>
          <a:solidFill>
            <a:srgbClr val="F3F4F6"/>
          </a:solidFill>
          <a:ln/>
        </p:spPr>
      </p:sp>
      <p:pic>
        <p:nvPicPr>
          <p:cNvPr id="46" name="Image 4" descr="preencoded.png">    </p:cNvPr>
          <p:cNvPicPr>
            <a:picLocks noChangeAspect="1"/>
          </p:cNvPicPr>
          <p:nvPr/>
        </p:nvPicPr>
        <p:blipFill>
          <a:blip r:embed="rId5"/>
          <a:srcRect l="-1507" r="-1507" t="0" b="0"/>
          <a:stretch/>
        </p:blipFill>
        <p:spPr>
          <a:xfrm>
            <a:off x="6400800" y="6645859"/>
            <a:ext cx="171907" cy="133502"/>
          </a:xfrm>
          <a:prstGeom prst="rect">
            <a:avLst/>
          </a:prstGeom>
        </p:spPr>
      </p:pic>
      <p:sp>
        <p:nvSpPr>
          <p:cNvPr id="47" name="Text 40"/>
          <p:cNvSpPr txBox="1"/>
          <p:nvPr/>
        </p:nvSpPr>
        <p:spPr>
          <a:xfrm>
            <a:off x="6648602" y="6620256"/>
            <a:ext cx="1862633" cy="181051"/>
          </a:xfrm>
          <a:prstGeom prst="rect">
            <a:avLst/>
          </a:prstGeom>
          <a:noFill/>
          <a:ln/>
        </p:spPr>
        <p:txBody>
          <a:bodyPr wrap="square" lIns="0" tIns="0" rIns="0" bIns="0" rtlCol="0" anchor="ctr"/>
          <a:lstStyle/>
          <a:p>
            <a:pPr algn="l" indent="0" marL="0">
              <a:buNone/>
            </a:pPr>
            <a:r>
              <a:rPr lang="en-US" sz="1000" dirty="0">
                <a:solidFill>
                  <a:srgbClr val="4C6FFF"/>
                </a:solidFill>
                <a:latin typeface="Courier New" pitchFamily="34" charset="0"/>
                <a:ea typeface="Courier New" pitchFamily="34" charset="-122"/>
                <a:cs typeface="Courier New" pitchFamily="34" charset="-120"/>
              </a:rPr>
              <a:t>https://www.numeric.io</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2025-09-16T09:47:36Z</dcterms:created>
  <dcterms:modified xsi:type="dcterms:W3CDTF">2025-09-16T09:47:36Z</dcterms:modified>
</cp:coreProperties>
</file>