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66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96" r:id="rId10"/>
    <p:sldId id="397" r:id="rId11"/>
    <p:sldId id="398" r:id="rId12"/>
  </p:sldIdLst>
  <p:sldSz cx="24384000" cy="13716000"/>
  <p:notesSz cx="6858000" cy="9144000"/>
  <p:custDataLst>
    <p:tags r:id="rId1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53"/>
    <p:restoredTop sz="82162"/>
  </p:normalViewPr>
  <p:slideViewPr>
    <p:cSldViewPr snapToGrid="0">
      <p:cViewPr varScale="1">
        <p:scale>
          <a:sx n="44" d="100"/>
          <a:sy n="44" d="100"/>
        </p:scale>
        <p:origin x="280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1pPr>
    <a:lvl2pPr indent="228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2pPr>
    <a:lvl3pPr indent="457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3pPr>
    <a:lvl4pPr indent="685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4pPr>
    <a:lvl5pPr indent="9144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5pPr>
    <a:lvl6pPr indent="11430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6pPr>
    <a:lvl7pPr indent="1371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7pPr>
    <a:lvl8pPr indent="1600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8pPr>
    <a:lvl9pPr indent="1828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r>
              <a:rPr lang="en-US" altLang="zh-CN" dirty="0"/>
              <a:t>compounding AI: (a) compounding with tools and application data (b) dynamical composable leads to arbitrary permission of these , IFE composability vs AI’s dynamic agentic composability(b) very high intelligence ceiling 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9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63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57226-EDC6-3246-8354-A1F83E19B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0705" y="4628923"/>
            <a:ext cx="19096990" cy="2955925"/>
          </a:xfrm>
        </p:spPr>
        <p:txBody>
          <a:bodyPr anchor="ctr" anchorCtr="0"/>
          <a:lstStyle>
            <a:lvl1pPr>
              <a:defRPr sz="11500" b="1">
                <a:latin typeface="Source Han Sans CN Bold" panose="020B0800000000000000" charset="-122"/>
                <a:ea typeface="Source Han Sans CN Bold" panose="020B0800000000000000" charset="-122"/>
              </a:defRPr>
            </a:lvl1pPr>
          </a:lstStyle>
          <a:p>
            <a:r>
              <a:rPr lang="zh-CN" altLang="en-US" dirty="0"/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87929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r>
              <a:rPr lang="en-US" dirty="0" err="1"/>
              <a:t>dsfas</a:t>
            </a:r>
            <a:endParaRPr dirty="0"/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>
            <a:lvl1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1pPr>
            <a:lvl2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 descr="/Users/evelynyi/Desktop/深色.png深色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6837945E-693D-5036-999E-3575C55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3" r:id="rId3"/>
    <p:sldLayoutId id="2147483655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1pPr>
      <a:lvl2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2pPr>
      <a:lvl3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3pPr>
      <a:lvl4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4pPr>
      <a:lvl5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5pPr>
      <a:lvl6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F0EE24-08D7-A138-46E8-A531F6B3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32" y="4263626"/>
            <a:ext cx="10419676" cy="7177398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AutoNum type="arabicPeriod"/>
            </a:pPr>
            <a:r>
              <a:rPr kumimoji="1" lang="en-US" altLang="zh-CN" dirty="0"/>
              <a:t>Agentic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核心技术创新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en-US" altLang="zh-CN" dirty="0" err="1"/>
              <a:t>Compunding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Intelligence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Agentic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Composability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Infra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Agent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ADE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Agent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marL="742950" indent="-742950">
              <a:buAutoNum type="arabicPeriod"/>
            </a:pPr>
            <a:r>
              <a:rPr kumimoji="1" lang="en-US" altLang="zh-CN" dirty="0"/>
              <a:t>Agentic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Intelligence</a:t>
            </a:r>
            <a:r>
              <a:rPr kumimoji="1" lang="zh-CN" altLang="en-US" dirty="0"/>
              <a:t>的特征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开发技术栈 （开源）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en-US" altLang="zh-CN" dirty="0"/>
              <a:t>Agent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项目介绍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工具介绍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未来趋势</a:t>
            </a:r>
            <a:endParaRPr kumimoji="1" lang="en-US" altLang="zh-CN" dirty="0"/>
          </a:p>
          <a:p>
            <a:pPr marL="742950" indent="-742950">
              <a:buAutoNum type="arabicPeriod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17488-8D1F-EDE4-011F-A84177BD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871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BB3467E6-093D-9E94-2435-4D001876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23" y="615338"/>
            <a:ext cx="23708265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More Intelligence, More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Ambient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 err="1">
                <a:latin typeface="Helvetica" pitchFamily="2" charset="0"/>
              </a:rPr>
              <a:t>Data&amp;Tools</a:t>
            </a:r>
            <a:r>
              <a:rPr kumimoji="1" lang="en-US" altLang="zh-CN" sz="6600" dirty="0">
                <a:latin typeface="Helvetica" pitchFamily="2" charset="0"/>
              </a:rPr>
              <a:t>/Less Prompt</a:t>
            </a:r>
            <a:endParaRPr kumimoji="1" lang="zh-CN" altLang="en-US" sz="6600" dirty="0">
              <a:latin typeface="Helvetica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E873D4-06FE-6383-6B23-A51F3CE8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43" y="3276773"/>
            <a:ext cx="13880756" cy="82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11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C6B469-2D19-4670-3F9F-C2630DE0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41" y="4117860"/>
            <a:ext cx="15265042" cy="7596346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4B02BE86-2F3B-A6B8-C5D7-760029BB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32" y="961329"/>
            <a:ext cx="22052460" cy="9416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Full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Spectrum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Intelligence</a:t>
            </a:r>
            <a:r>
              <a:rPr kumimoji="1" lang="zh-CN" altLang="en-US" sz="6600" dirty="0">
                <a:latin typeface="Helvetica" pitchFamily="2" charset="0"/>
              </a:rPr>
              <a:t>，</a:t>
            </a:r>
            <a:r>
              <a:rPr kumimoji="1" lang="en-US" altLang="zh-CN" sz="6600" dirty="0">
                <a:latin typeface="Helvetica" pitchFamily="2" charset="0"/>
              </a:rPr>
              <a:t>Democratizing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Activation</a:t>
            </a:r>
            <a:endParaRPr kumimoji="1" lang="zh-CN" altLang="en-US" sz="6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20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A011A38-B8BF-5BC8-8579-CF2EC2AED6B0}"/>
              </a:ext>
            </a:extLst>
          </p:cNvPr>
          <p:cNvSpPr txBox="1">
            <a:spLocks/>
          </p:cNvSpPr>
          <p:nvPr/>
        </p:nvSpPr>
        <p:spPr>
          <a:xfrm>
            <a:off x="548711" y="1228196"/>
            <a:ext cx="20145519" cy="11998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kumimoji="1" sz="8000">
                <a:solidFill>
                  <a:srgbClr val="FFFFFF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"/>
              </a:defRPr>
            </a:lvl1pPr>
            <a:lvl2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  <a:lvl6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6pPr>
            <a:lvl7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7pPr>
            <a:lvl8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8pPr>
            <a:lvl9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9pPr>
          </a:lstStyle>
          <a:p>
            <a:r>
              <a:rPr lang="en-US" altLang="zh-CN" b="1" dirty="0"/>
              <a:t>Agentic AI: Compounded Intelligence</a:t>
            </a:r>
            <a:endParaRPr lang="zh-CN" altLang="en-US" b="1" dirty="0"/>
          </a:p>
        </p:txBody>
      </p:sp>
      <p:pic>
        <p:nvPicPr>
          <p:cNvPr id="49" name="object 4">
            <a:extLst>
              <a:ext uri="{FF2B5EF4-FFF2-40B4-BE49-F238E27FC236}">
                <a16:creationId xmlns:a16="http://schemas.microsoft.com/office/drawing/2014/main" id="{F7DBA0CC-FAE6-3330-FDA0-713EE15219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9900" y="7548727"/>
            <a:ext cx="20145519" cy="5325704"/>
          </a:xfrm>
          <a:prstGeom prst="rect">
            <a:avLst/>
          </a:prstGeom>
          <a:solidFill>
            <a:srgbClr val="FFFFFF">
              <a:alpha val="15137"/>
            </a:srgbClr>
          </a:solidFill>
        </p:spPr>
      </p:pic>
      <p:sp>
        <p:nvSpPr>
          <p:cNvPr id="51" name="object 6">
            <a:extLst>
              <a:ext uri="{FF2B5EF4-FFF2-40B4-BE49-F238E27FC236}">
                <a16:creationId xmlns:a16="http://schemas.microsoft.com/office/drawing/2014/main" id="{59E8AE81-4B35-71C0-D82B-8590F88CC2CE}"/>
              </a:ext>
            </a:extLst>
          </p:cNvPr>
          <p:cNvSpPr txBox="1"/>
          <p:nvPr/>
        </p:nvSpPr>
        <p:spPr>
          <a:xfrm>
            <a:off x="2676799" y="10372238"/>
            <a:ext cx="3315242" cy="100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25450">
              <a:lnSpc>
                <a:spcPct val="117100"/>
              </a:lnSpc>
              <a:spcBef>
                <a:spcPts val="90"/>
              </a:spcBef>
            </a:pP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LLM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</a:t>
            </a:r>
            <a:endParaRPr lang="en-US" sz="2800" spc="-1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2700" marR="5080" indent="425450">
              <a:lnSpc>
                <a:spcPct val="117100"/>
              </a:lnSpc>
              <a:spcBef>
                <a:spcPts val="90"/>
              </a:spcBef>
            </a:pPr>
            <a:r>
              <a:rPr sz="2800" spc="-50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Foundation</a:t>
            </a:r>
            <a:r>
              <a:rPr sz="2800" spc="15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50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  <a:endParaRPr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50EB08D2-523B-8A4A-0A46-EC1BA590EB4B}"/>
              </a:ext>
            </a:extLst>
          </p:cNvPr>
          <p:cNvSpPr txBox="1"/>
          <p:nvPr/>
        </p:nvSpPr>
        <p:spPr>
          <a:xfrm>
            <a:off x="7757206" y="10399495"/>
            <a:ext cx="2963575" cy="1005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34010">
              <a:lnSpc>
                <a:spcPct val="117100"/>
              </a:lnSpc>
              <a:spcBef>
                <a:spcPts val="90"/>
              </a:spcBef>
            </a:pP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</a:t>
            </a:r>
            <a:endParaRPr lang="en-US" sz="2800" spc="-1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2700" marR="5080" indent="334010">
              <a:lnSpc>
                <a:spcPct val="117100"/>
              </a:lnSpc>
              <a:spcBef>
                <a:spcPts val="90"/>
              </a:spcBef>
            </a:pPr>
            <a:r>
              <a:rPr sz="2800" spc="-55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</a:t>
            </a:r>
            <a:r>
              <a:rPr sz="2800" spc="50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45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Calling</a:t>
            </a:r>
            <a:endParaRPr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object 8">
            <a:extLst>
              <a:ext uri="{FF2B5EF4-FFF2-40B4-BE49-F238E27FC236}">
                <a16:creationId xmlns:a16="http://schemas.microsoft.com/office/drawing/2014/main" id="{74C19FC3-0041-4455-3130-0C921F5E6A4B}"/>
              </a:ext>
            </a:extLst>
          </p:cNvPr>
          <p:cNvSpPr txBox="1"/>
          <p:nvPr/>
        </p:nvSpPr>
        <p:spPr>
          <a:xfrm>
            <a:off x="11081034" y="10432217"/>
            <a:ext cx="5894475" cy="1005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17830">
              <a:lnSpc>
                <a:spcPct val="117100"/>
              </a:lnSpc>
              <a:spcBef>
                <a:spcPts val="90"/>
              </a:spcBef>
            </a:pP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</a:t>
            </a:r>
            <a:endParaRPr lang="en-US" sz="2800" spc="-1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2700" marR="5080" indent="417830">
              <a:lnSpc>
                <a:spcPct val="117100"/>
              </a:lnSpc>
              <a:spcBef>
                <a:spcPts val="90"/>
              </a:spcBef>
            </a:pPr>
            <a:r>
              <a:rPr lang="en-US" sz="2800" spc="-50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Public/Private /Contextual Data</a:t>
            </a:r>
            <a:endParaRPr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F8F4917C-F89A-2A5F-3468-D2887C0A9D73}"/>
              </a:ext>
            </a:extLst>
          </p:cNvPr>
          <p:cNvSpPr txBox="1"/>
          <p:nvPr/>
        </p:nvSpPr>
        <p:spPr>
          <a:xfrm>
            <a:off x="16818087" y="10399560"/>
            <a:ext cx="4333664" cy="1005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7010">
              <a:lnSpc>
                <a:spcPct val="117100"/>
              </a:lnSpc>
              <a:spcBef>
                <a:spcPts val="90"/>
              </a:spcBef>
            </a:pP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</a:t>
            </a:r>
            <a:r>
              <a:rPr lang="en-US"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| </a:t>
            </a:r>
            <a:endParaRPr lang="en-US" sz="2800" spc="-1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2700" marR="5080" indent="207010">
              <a:lnSpc>
                <a:spcPct val="117100"/>
              </a:lnSpc>
              <a:spcBef>
                <a:spcPts val="90"/>
              </a:spcBef>
            </a:pPr>
            <a:r>
              <a:rPr lang="en-US" sz="2800" spc="-50" dirty="0">
                <a:solidFill>
                  <a:srgbClr val="A0AEB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 Mem/Preference</a:t>
            </a:r>
          </a:p>
        </p:txBody>
      </p:sp>
      <p:sp>
        <p:nvSpPr>
          <p:cNvPr id="55" name="object 10">
            <a:extLst>
              <a:ext uri="{FF2B5EF4-FFF2-40B4-BE49-F238E27FC236}">
                <a16:creationId xmlns:a16="http://schemas.microsoft.com/office/drawing/2014/main" id="{90A615CC-1E44-B318-3627-520D1F35A5F7}"/>
              </a:ext>
            </a:extLst>
          </p:cNvPr>
          <p:cNvSpPr txBox="1"/>
          <p:nvPr/>
        </p:nvSpPr>
        <p:spPr>
          <a:xfrm>
            <a:off x="5698113" y="11846446"/>
            <a:ext cx="102208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9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sz="2800" spc="-9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here</a:t>
            </a:r>
            <a:r>
              <a:rPr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55" dirty="0">
                <a:solidFill>
                  <a:srgbClr val="4199E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sz="2800" spc="-220" dirty="0">
                <a:solidFill>
                  <a:srgbClr val="4199E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800" spc="-3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sz="2800" spc="-9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Totality</a:t>
            </a:r>
            <a:r>
              <a:rPr lang="en-US" sz="2800" spc="-9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</a:t>
            </a:r>
            <a:r>
              <a:rPr sz="2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sz="2800" spc="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Dimension</a:t>
            </a:r>
            <a:r>
              <a:rPr lang="en-US" sz="2800" spc="-7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27C64C-4493-E5FF-ACEA-01CB2F5B9A74}"/>
              </a:ext>
            </a:extLst>
          </p:cNvPr>
          <p:cNvGrpSpPr/>
          <p:nvPr/>
        </p:nvGrpSpPr>
        <p:grpSpPr>
          <a:xfrm>
            <a:off x="2771087" y="7849001"/>
            <a:ext cx="17923143" cy="1579301"/>
            <a:chOff x="2382033" y="3483168"/>
            <a:chExt cx="17923143" cy="1579301"/>
          </a:xfrm>
        </p:grpSpPr>
        <p:sp>
          <p:nvSpPr>
            <p:cNvPr id="50" name="object 5">
              <a:extLst>
                <a:ext uri="{FF2B5EF4-FFF2-40B4-BE49-F238E27FC236}">
                  <a16:creationId xmlns:a16="http://schemas.microsoft.com/office/drawing/2014/main" id="{6F21D7B2-1490-48B3-E8BF-9B9FF325AD54}"/>
                </a:ext>
              </a:extLst>
            </p:cNvPr>
            <p:cNvSpPr txBox="1"/>
            <p:nvPr/>
          </p:nvSpPr>
          <p:spPr>
            <a:xfrm>
              <a:off x="2382033" y="3483168"/>
              <a:ext cx="17923143" cy="62773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4000" b="1" spc="-160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Agentic </a:t>
              </a:r>
              <a:r>
                <a:rPr sz="4000" b="1" spc="-160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Intelligence</a:t>
              </a:r>
              <a:r>
                <a:rPr sz="4000" b="1" spc="-50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75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=</a:t>
              </a:r>
              <a:r>
                <a:rPr sz="4000" b="1" spc="-45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LLM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sz="4000" b="1" spc="-3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5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</a:t>
              </a:r>
              <a:r>
                <a:rPr sz="4000" b="1" spc="-3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lang="en-US"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Tools</a:t>
              </a:r>
              <a:r>
                <a:rPr lang="en-US"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sz="4000" b="1" spc="-3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5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</a:t>
              </a:r>
              <a:r>
                <a:rPr sz="4000" b="1" spc="-3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lang="en-US"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Data </a:t>
              </a:r>
              <a:r>
                <a:rPr sz="4000" b="1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sz="4000" b="1" spc="-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5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</a:t>
              </a:r>
              <a:r>
                <a:rPr sz="4000" b="1" spc="-3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Persona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|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)</a:t>
              </a:r>
              <a:r>
                <a:rPr lang="en-US"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3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!</a:t>
              </a:r>
              <a:r>
                <a:rPr sz="4000" b="1" spc="-50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175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=</a:t>
              </a:r>
              <a:r>
                <a:rPr sz="4000" b="1" spc="-50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sz="4000" b="1" spc="-2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N!</a:t>
              </a:r>
              <a:endParaRPr sz="4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B7EEA31E-F472-A588-17FF-FD76817CAAEB}"/>
                </a:ext>
              </a:extLst>
            </p:cNvPr>
            <p:cNvSpPr/>
            <p:nvPr/>
          </p:nvSpPr>
          <p:spPr>
            <a:xfrm rot="5400000">
              <a:off x="14860505" y="2311752"/>
              <a:ext cx="550944" cy="4019027"/>
            </a:xfrm>
            <a:prstGeom prst="rightBrac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CAD57B-B7D8-B594-EC08-D93DADBE4B48}"/>
                </a:ext>
              </a:extLst>
            </p:cNvPr>
            <p:cNvSpPr txBox="1"/>
            <p:nvPr/>
          </p:nvSpPr>
          <p:spPr>
            <a:xfrm>
              <a:off x="14009621" y="4748665"/>
              <a:ext cx="1717137" cy="313804"/>
            </a:xfrm>
            <a:prstGeom prst="rect">
              <a:avLst/>
            </a:prstGeom>
          </p:spPr>
          <p:txBody>
            <a:bodyPr vert="horz" wrap="none" lIns="0" tIns="31115" rIns="0" bIns="0" spcCol="360000" rtlCol="0">
              <a:spAutoFit/>
            </a:bodyPr>
            <a:lstStyle/>
            <a:p>
              <a:pPr marL="12700" marR="5080" indent="373380" algn="l">
                <a:lnSpc>
                  <a:spcPts val="1950"/>
                </a:lnSpc>
                <a:spcBef>
                  <a:spcPts val="245"/>
                </a:spcBef>
              </a:pPr>
              <a:r>
                <a:rPr lang="en-US" altLang="zh-CN" sz="3200" spc="-145" dirty="0">
                  <a:solidFill>
                    <a:srgbClr val="4199E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Context</a:t>
              </a:r>
              <a:endParaRPr lang="zh-CN" altLang="en-US" sz="3200" spc="-145" dirty="0">
                <a:solidFill>
                  <a:srgbClr val="4199E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endParaRPr>
            </a:p>
          </p:txBody>
        </p: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E7AF5A95-053C-57CF-85E6-00FCF6B1B74C}"/>
              </a:ext>
            </a:extLst>
          </p:cNvPr>
          <p:cNvSpPr txBox="1"/>
          <p:nvPr/>
        </p:nvSpPr>
        <p:spPr>
          <a:xfrm>
            <a:off x="2119462" y="4223445"/>
            <a:ext cx="1792314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6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LLM </a:t>
            </a:r>
            <a:r>
              <a:rPr sz="4000" b="1" spc="-16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sz="4000" b="1" spc="-5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sz="4000" b="1" spc="-17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sz="4000" b="1" spc="-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4000" b="1" spc="-75" dirty="0">
                <a:solidFill>
                  <a:srgbClr val="00B0F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X Data X Parameters</a:t>
            </a:r>
            <a:endParaRPr sz="4000" b="1" dirty="0">
              <a:solidFill>
                <a:srgbClr val="00B0F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F26C449-798A-6049-97EE-5C3D5ECFC6F9}"/>
              </a:ext>
            </a:extLst>
          </p:cNvPr>
          <p:cNvSpPr/>
          <p:nvPr/>
        </p:nvSpPr>
        <p:spPr>
          <a:xfrm>
            <a:off x="1659899" y="3298371"/>
            <a:ext cx="20145520" cy="2499388"/>
          </a:xfrm>
          <a:prstGeom prst="roundRect">
            <a:avLst>
              <a:gd name="adj" fmla="val 6566"/>
            </a:avLst>
          </a:prstGeom>
          <a:solidFill>
            <a:schemeClr val="accent1">
              <a:lumMod val="20000"/>
              <a:lumOff val="80000"/>
              <a:alpha val="12806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7CBF060D-C42B-3DFB-1706-D0FDCBFECFD7}"/>
              </a:ext>
            </a:extLst>
          </p:cNvPr>
          <p:cNvSpPr/>
          <p:nvPr/>
        </p:nvSpPr>
        <p:spPr>
          <a:xfrm>
            <a:off x="9298389" y="6038175"/>
            <a:ext cx="3020291" cy="1369600"/>
          </a:xfrm>
          <a:prstGeom prst="downArrow">
            <a:avLst/>
          </a:prstGeom>
          <a:solidFill>
            <a:schemeClr val="accent1">
              <a:lumMod val="20000"/>
              <a:lumOff val="80000"/>
              <a:alpha val="42279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399735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7B5A-05F3-D471-A366-6F074960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5636" y="3396107"/>
            <a:ext cx="22554881" cy="295592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Agent Stack and </a:t>
            </a:r>
            <a:br>
              <a:rPr kumimoji="1" lang="en-US" altLang="zh-CN" dirty="0"/>
            </a:br>
            <a:r>
              <a:rPr kumimoji="1" lang="en-US" altLang="zh-CN" dirty="0"/>
              <a:t>Agentic App Dev Paradigm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3F6685-59A6-1BB5-65A6-BC84EE31656A}"/>
              </a:ext>
            </a:extLst>
          </p:cNvPr>
          <p:cNvGrpSpPr/>
          <p:nvPr/>
        </p:nvGrpSpPr>
        <p:grpSpPr>
          <a:xfrm>
            <a:off x="12978581" y="8524568"/>
            <a:ext cx="11051458" cy="4799930"/>
            <a:chOff x="8617526" y="4829246"/>
            <a:chExt cx="12884729" cy="52291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B62BDC7-EE5D-9771-FC55-2514DDCFFD32}"/>
                </a:ext>
              </a:extLst>
            </p:cNvPr>
            <p:cNvGrpSpPr/>
            <p:nvPr/>
          </p:nvGrpSpPr>
          <p:grpSpPr>
            <a:xfrm>
              <a:off x="8828442" y="4829246"/>
              <a:ext cx="12673813" cy="5001938"/>
              <a:chOff x="1161680" y="4215024"/>
              <a:chExt cx="21760881" cy="6953719"/>
            </a:xfrm>
          </p:grpSpPr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28E48E78-6B28-6352-8B7D-5177EAD20CBE}"/>
                  </a:ext>
                </a:extLst>
              </p:cNvPr>
              <p:cNvSpPr/>
              <p:nvPr/>
            </p:nvSpPr>
            <p:spPr>
              <a:xfrm>
                <a:off x="18640982" y="421502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0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0" y="0"/>
                    </a:lnTo>
                    <a:lnTo>
                      <a:pt x="1969727" y="0"/>
                    </a:lnTo>
                    <a:lnTo>
                      <a:pt x="2007918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p:sp>
            <p:nvSpPr>
              <p:cNvPr id="7" name="object 23">
                <a:extLst>
                  <a:ext uri="{FF2B5EF4-FFF2-40B4-BE49-F238E27FC236}">
                    <a16:creationId xmlns:a16="http://schemas.microsoft.com/office/drawing/2014/main" id="{35641E2A-A5EE-1213-6BE1-E1DAD26A703F}"/>
                  </a:ext>
                </a:extLst>
              </p:cNvPr>
              <p:cNvSpPr/>
              <p:nvPr/>
            </p:nvSpPr>
            <p:spPr>
              <a:xfrm>
                <a:off x="18630902" y="7973497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 dirty="0"/>
              </a:p>
            </p:txBody>
          </p:sp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DF55B8C9-6259-B7D0-3903-42B9450F937E}"/>
                  </a:ext>
                </a:extLst>
              </p:cNvPr>
              <p:cNvSpPr/>
              <p:nvPr/>
            </p:nvSpPr>
            <p:spPr>
              <a:xfrm>
                <a:off x="1161680" y="4241562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2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4471926B-889D-07DA-08AD-143851774B46}"/>
                  </a:ext>
                </a:extLst>
              </p:cNvPr>
              <p:cNvSpPr/>
              <p:nvPr/>
            </p:nvSpPr>
            <p:spPr>
              <a:xfrm>
                <a:off x="2673603" y="4596589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3" y="457199"/>
                    </a:lnTo>
                    <a:lnTo>
                      <a:pt x="213644" y="456832"/>
                    </a:lnTo>
                    <a:lnTo>
                      <a:pt x="169405" y="449529"/>
                    </a:lnTo>
                    <a:lnTo>
                      <a:pt x="127441" y="433736"/>
                    </a:lnTo>
                    <a:lnTo>
                      <a:pt x="89365" y="410059"/>
                    </a:lnTo>
                    <a:lnTo>
                      <a:pt x="56639" y="379409"/>
                    </a:lnTo>
                    <a:lnTo>
                      <a:pt x="30522" y="342964"/>
                    </a:lnTo>
                    <a:lnTo>
                      <a:pt x="12016" y="302123"/>
                    </a:lnTo>
                    <a:lnTo>
                      <a:pt x="1834" y="258457"/>
                    </a:lnTo>
                    <a:lnTo>
                      <a:pt x="0" y="236086"/>
                    </a:lnTo>
                    <a:lnTo>
                      <a:pt x="0" y="221113"/>
                    </a:lnTo>
                    <a:lnTo>
                      <a:pt x="5852" y="176659"/>
                    </a:lnTo>
                    <a:lnTo>
                      <a:pt x="20266" y="134201"/>
                    </a:lnTo>
                    <a:lnTo>
                      <a:pt x="42685" y="95371"/>
                    </a:lnTo>
                    <a:lnTo>
                      <a:pt x="72249" y="61661"/>
                    </a:lnTo>
                    <a:lnTo>
                      <a:pt x="107821" y="34366"/>
                    </a:lnTo>
                    <a:lnTo>
                      <a:pt x="148035" y="14535"/>
                    </a:lnTo>
                    <a:lnTo>
                      <a:pt x="191345" y="2931"/>
                    </a:lnTo>
                    <a:lnTo>
                      <a:pt x="221113" y="0"/>
                    </a:lnTo>
                    <a:lnTo>
                      <a:pt x="236086" y="0"/>
                    </a:lnTo>
                    <a:lnTo>
                      <a:pt x="280540" y="5853"/>
                    </a:lnTo>
                    <a:lnTo>
                      <a:pt x="322998" y="20266"/>
                    </a:lnTo>
                    <a:lnTo>
                      <a:pt x="361828" y="42685"/>
                    </a:lnTo>
                    <a:lnTo>
                      <a:pt x="395538" y="72249"/>
                    </a:lnTo>
                    <a:lnTo>
                      <a:pt x="422833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3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6" y="280540"/>
                    </a:lnTo>
                    <a:lnTo>
                      <a:pt x="436933" y="322998"/>
                    </a:lnTo>
                    <a:lnTo>
                      <a:pt x="414514" y="361828"/>
                    </a:lnTo>
                    <a:lnTo>
                      <a:pt x="384950" y="395538"/>
                    </a:lnTo>
                    <a:lnTo>
                      <a:pt x="349377" y="422833"/>
                    </a:lnTo>
                    <a:lnTo>
                      <a:pt x="309164" y="442663"/>
                    </a:lnTo>
                    <a:lnTo>
                      <a:pt x="265854" y="454268"/>
                    </a:lnTo>
                    <a:lnTo>
                      <a:pt x="243555" y="456833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6E996EBF-8E49-30CF-E0CF-4D6287EF965B}"/>
                  </a:ext>
                </a:extLst>
              </p:cNvPr>
              <p:cNvSpPr txBox="1"/>
              <p:nvPr/>
            </p:nvSpPr>
            <p:spPr>
              <a:xfrm>
                <a:off x="3019222" y="4795788"/>
                <a:ext cx="194215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096CDAA2-B68A-7148-8279-AE095D835F6C}"/>
                  </a:ext>
                </a:extLst>
              </p:cNvPr>
              <p:cNvSpPr txBox="1"/>
              <p:nvPr/>
            </p:nvSpPr>
            <p:spPr>
              <a:xfrm>
                <a:off x="1522280" y="5641155"/>
                <a:ext cx="3441163" cy="55712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spcBef>
                    <a:spcPts val="24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Embrace </a:t>
                </a:r>
                <a:r>
                  <a:rPr sz="1200" b="1" spc="-125" dirty="0" err="1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Solopreneurship</a:t>
                </a:r>
                <a:endParaRPr lang="en-US" sz="1200" b="1" spc="-125" dirty="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EFEAAAC8-D3B2-57D9-774C-AC330F49C7D8}"/>
                  </a:ext>
                </a:extLst>
              </p:cNvPr>
              <p:cNvSpPr/>
              <p:nvPr/>
            </p:nvSpPr>
            <p:spPr>
              <a:xfrm>
                <a:off x="5531506" y="4241561"/>
                <a:ext cx="3908875" cy="3195244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6E47289B-609B-7DA5-983A-CED4C5B3F739}"/>
                  </a:ext>
                </a:extLst>
              </p:cNvPr>
              <p:cNvSpPr/>
              <p:nvPr/>
            </p:nvSpPr>
            <p:spPr>
              <a:xfrm>
                <a:off x="7043429" y="4596588"/>
                <a:ext cx="885028" cy="69230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7" y="371474"/>
                    </a:moveTo>
                    <a:lnTo>
                      <a:pt x="221113" y="371474"/>
                    </a:lnTo>
                    <a:lnTo>
                      <a:pt x="213644" y="371176"/>
                    </a:lnTo>
                    <a:lnTo>
                      <a:pt x="169405" y="365242"/>
                    </a:lnTo>
                    <a:lnTo>
                      <a:pt x="127441" y="352410"/>
                    </a:lnTo>
                    <a:lnTo>
                      <a:pt x="89365" y="333173"/>
                    </a:lnTo>
                    <a:lnTo>
                      <a:pt x="56639" y="308270"/>
                    </a:lnTo>
                    <a:lnTo>
                      <a:pt x="30522" y="278658"/>
                    </a:lnTo>
                    <a:lnTo>
                      <a:pt x="7669" y="233833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69" y="137642"/>
                    </a:lnTo>
                    <a:lnTo>
                      <a:pt x="30522" y="92816"/>
                    </a:lnTo>
                    <a:lnTo>
                      <a:pt x="56639" y="63204"/>
                    </a:lnTo>
                    <a:lnTo>
                      <a:pt x="89365" y="38301"/>
                    </a:lnTo>
                    <a:lnTo>
                      <a:pt x="127441" y="19064"/>
                    </a:lnTo>
                    <a:lnTo>
                      <a:pt x="169405" y="6232"/>
                    </a:lnTo>
                    <a:lnTo>
                      <a:pt x="213644" y="298"/>
                    </a:lnTo>
                    <a:lnTo>
                      <a:pt x="221113" y="0"/>
                    </a:lnTo>
                    <a:lnTo>
                      <a:pt x="236087" y="0"/>
                    </a:lnTo>
                    <a:lnTo>
                      <a:pt x="280540" y="4755"/>
                    </a:lnTo>
                    <a:lnTo>
                      <a:pt x="322997" y="16466"/>
                    </a:lnTo>
                    <a:lnTo>
                      <a:pt x="361827" y="34681"/>
                    </a:lnTo>
                    <a:lnTo>
                      <a:pt x="395538" y="58702"/>
                    </a:lnTo>
                    <a:lnTo>
                      <a:pt x="422832" y="87605"/>
                    </a:lnTo>
                    <a:lnTo>
                      <a:pt x="442663" y="120278"/>
                    </a:lnTo>
                    <a:lnTo>
                      <a:pt x="455365" y="161478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30" y="233832"/>
                    </a:lnTo>
                    <a:lnTo>
                      <a:pt x="426677" y="278658"/>
                    </a:lnTo>
                    <a:lnTo>
                      <a:pt x="400560" y="308270"/>
                    </a:lnTo>
                    <a:lnTo>
                      <a:pt x="367834" y="333173"/>
                    </a:lnTo>
                    <a:lnTo>
                      <a:pt x="329757" y="352410"/>
                    </a:lnTo>
                    <a:lnTo>
                      <a:pt x="287794" y="365242"/>
                    </a:lnTo>
                    <a:lnTo>
                      <a:pt x="243556" y="371176"/>
                    </a:lnTo>
                    <a:lnTo>
                      <a:pt x="236087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677FC857-51CF-709C-91F1-ED7CE9BB5223}"/>
                  </a:ext>
                </a:extLst>
              </p:cNvPr>
              <p:cNvSpPr txBox="1"/>
              <p:nvPr/>
            </p:nvSpPr>
            <p:spPr>
              <a:xfrm>
                <a:off x="7352460" y="4724784"/>
                <a:ext cx="266737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F3092E34-1A99-930A-9BF8-C033659426D5}"/>
                  </a:ext>
                </a:extLst>
              </p:cNvPr>
              <p:cNvSpPr txBox="1"/>
              <p:nvPr/>
            </p:nvSpPr>
            <p:spPr>
              <a:xfrm>
                <a:off x="6065256" y="5641155"/>
                <a:ext cx="2924280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algn="ctr">
                  <a:spcBef>
                    <a:spcPts val="24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Target </a:t>
                </a:r>
                <a:r>
                  <a:rPr lang="en-US"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Agentic </a:t>
                </a:r>
                <a:r>
                  <a:rPr sz="1200" b="1" spc="-1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Workforce,</a:t>
                </a:r>
                <a:r>
                  <a:rPr sz="1200" b="1" spc="-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3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Not </a:t>
                </a: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Tools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4FA9F198-B48A-E9E7-F770-F79A6F8AE325}"/>
                  </a:ext>
                </a:extLst>
              </p:cNvPr>
              <p:cNvSpPr/>
              <p:nvPr/>
            </p:nvSpPr>
            <p:spPr>
              <a:xfrm>
                <a:off x="9901333" y="4241561"/>
                <a:ext cx="3908875" cy="3195247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7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 b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" name="object 14">
                <a:extLst>
                  <a:ext uri="{FF2B5EF4-FFF2-40B4-BE49-F238E27FC236}">
                    <a16:creationId xmlns:a16="http://schemas.microsoft.com/office/drawing/2014/main" id="{2FE6A966-79CD-125C-CD5E-D2F47AE5615E}"/>
                  </a:ext>
                </a:extLst>
              </p:cNvPr>
              <p:cNvSpPr/>
              <p:nvPr/>
            </p:nvSpPr>
            <p:spPr>
              <a:xfrm>
                <a:off x="11413258" y="4596588"/>
                <a:ext cx="885028" cy="69230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6" y="371474"/>
                    </a:moveTo>
                    <a:lnTo>
                      <a:pt x="221112" y="371474"/>
                    </a:lnTo>
                    <a:lnTo>
                      <a:pt x="213643" y="371176"/>
                    </a:lnTo>
                    <a:lnTo>
                      <a:pt x="169404" y="365242"/>
                    </a:lnTo>
                    <a:lnTo>
                      <a:pt x="127440" y="352410"/>
                    </a:lnTo>
                    <a:lnTo>
                      <a:pt x="89364" y="333173"/>
                    </a:lnTo>
                    <a:lnTo>
                      <a:pt x="56638" y="308270"/>
                    </a:lnTo>
                    <a:lnTo>
                      <a:pt x="30521" y="278658"/>
                    </a:lnTo>
                    <a:lnTo>
                      <a:pt x="7669" y="233833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69" y="137642"/>
                    </a:lnTo>
                    <a:lnTo>
                      <a:pt x="30521" y="92816"/>
                    </a:lnTo>
                    <a:lnTo>
                      <a:pt x="56638" y="63204"/>
                    </a:lnTo>
                    <a:lnTo>
                      <a:pt x="89364" y="38301"/>
                    </a:lnTo>
                    <a:lnTo>
                      <a:pt x="127440" y="19064"/>
                    </a:lnTo>
                    <a:lnTo>
                      <a:pt x="169404" y="6232"/>
                    </a:lnTo>
                    <a:lnTo>
                      <a:pt x="213643" y="298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4755"/>
                    </a:lnTo>
                    <a:lnTo>
                      <a:pt x="322997" y="16466"/>
                    </a:lnTo>
                    <a:lnTo>
                      <a:pt x="361827" y="34681"/>
                    </a:lnTo>
                    <a:lnTo>
                      <a:pt x="395538" y="58702"/>
                    </a:lnTo>
                    <a:lnTo>
                      <a:pt x="422832" y="87605"/>
                    </a:lnTo>
                    <a:lnTo>
                      <a:pt x="442663" y="120278"/>
                    </a:lnTo>
                    <a:lnTo>
                      <a:pt x="455364" y="161478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28" y="233832"/>
                    </a:lnTo>
                    <a:lnTo>
                      <a:pt x="426676" y="278658"/>
                    </a:lnTo>
                    <a:lnTo>
                      <a:pt x="400559" y="308270"/>
                    </a:lnTo>
                    <a:lnTo>
                      <a:pt x="367833" y="333173"/>
                    </a:lnTo>
                    <a:lnTo>
                      <a:pt x="329757" y="352410"/>
                    </a:lnTo>
                    <a:lnTo>
                      <a:pt x="287794" y="365242"/>
                    </a:lnTo>
                    <a:lnTo>
                      <a:pt x="243555" y="371176"/>
                    </a:lnTo>
                    <a:lnTo>
                      <a:pt x="236086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297A5F02-3588-0251-2BD0-21FB5172AB67}"/>
                  </a:ext>
                </a:extLst>
              </p:cNvPr>
              <p:cNvSpPr txBox="1"/>
              <p:nvPr/>
            </p:nvSpPr>
            <p:spPr>
              <a:xfrm>
                <a:off x="11721998" y="4724784"/>
                <a:ext cx="26796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4775A8BD-2987-F24E-6FEF-ED0664AAEFC6}"/>
                  </a:ext>
                </a:extLst>
              </p:cNvPr>
              <p:cNvSpPr txBox="1"/>
              <p:nvPr/>
            </p:nvSpPr>
            <p:spPr>
              <a:xfrm>
                <a:off x="10398680" y="5641155"/>
                <a:ext cx="2979209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0">
                    <a:solidFill>
                      <a:srgbClr val="FFFFFF"/>
                    </a:solidFill>
                    <a:latin typeface="+mn-ea"/>
                    <a:ea typeface="+mn-ea"/>
                    <a:cs typeface="Arial" panose="020B0604020202020204" pitchFamily="34" charset="0"/>
                  </a:defRPr>
                </a:lvl1pPr>
              </a:lstStyle>
              <a:p>
                <a:r>
                  <a:rPr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Own the Business</a:t>
                </a:r>
                <a:r>
                  <a:rPr lang="en-US" sz="12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Not Just Enable</a:t>
                </a:r>
                <a:endParaRPr sz="1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0" name="object 18">
                <a:extLst>
                  <a:ext uri="{FF2B5EF4-FFF2-40B4-BE49-F238E27FC236}">
                    <a16:creationId xmlns:a16="http://schemas.microsoft.com/office/drawing/2014/main" id="{8E286F75-438A-DCBC-0D4F-7F61570D1EB8}"/>
                  </a:ext>
                </a:extLst>
              </p:cNvPr>
              <p:cNvSpPr/>
              <p:nvPr/>
            </p:nvSpPr>
            <p:spPr>
              <a:xfrm>
                <a:off x="14271159" y="4241562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0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0" y="0"/>
                    </a:lnTo>
                    <a:lnTo>
                      <a:pt x="1969727" y="0"/>
                    </a:lnTo>
                    <a:lnTo>
                      <a:pt x="2007918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1" name="object 19">
                <a:extLst>
                  <a:ext uri="{FF2B5EF4-FFF2-40B4-BE49-F238E27FC236}">
                    <a16:creationId xmlns:a16="http://schemas.microsoft.com/office/drawing/2014/main" id="{646BD00B-7716-2246-D47F-58F5FC976B9D}"/>
                  </a:ext>
                </a:extLst>
              </p:cNvPr>
              <p:cNvSpPr/>
              <p:nvPr/>
            </p:nvSpPr>
            <p:spPr>
              <a:xfrm>
                <a:off x="15783082" y="4596589"/>
                <a:ext cx="885028" cy="69230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6" y="371474"/>
                    </a:moveTo>
                    <a:lnTo>
                      <a:pt x="221112" y="371474"/>
                    </a:lnTo>
                    <a:lnTo>
                      <a:pt x="213643" y="371176"/>
                    </a:lnTo>
                    <a:lnTo>
                      <a:pt x="169404" y="365242"/>
                    </a:lnTo>
                    <a:lnTo>
                      <a:pt x="127439" y="352410"/>
                    </a:lnTo>
                    <a:lnTo>
                      <a:pt x="89363" y="333173"/>
                    </a:lnTo>
                    <a:lnTo>
                      <a:pt x="56638" y="308270"/>
                    </a:lnTo>
                    <a:lnTo>
                      <a:pt x="30522" y="278658"/>
                    </a:lnTo>
                    <a:lnTo>
                      <a:pt x="7669" y="233833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69" y="137642"/>
                    </a:lnTo>
                    <a:lnTo>
                      <a:pt x="30522" y="92816"/>
                    </a:lnTo>
                    <a:lnTo>
                      <a:pt x="56638" y="63204"/>
                    </a:lnTo>
                    <a:lnTo>
                      <a:pt x="89364" y="38301"/>
                    </a:lnTo>
                    <a:lnTo>
                      <a:pt x="127439" y="19064"/>
                    </a:lnTo>
                    <a:lnTo>
                      <a:pt x="169404" y="6232"/>
                    </a:lnTo>
                    <a:lnTo>
                      <a:pt x="213643" y="298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4755"/>
                    </a:lnTo>
                    <a:lnTo>
                      <a:pt x="322997" y="16466"/>
                    </a:lnTo>
                    <a:lnTo>
                      <a:pt x="361827" y="34681"/>
                    </a:lnTo>
                    <a:lnTo>
                      <a:pt x="395538" y="58702"/>
                    </a:lnTo>
                    <a:lnTo>
                      <a:pt x="422832" y="87605"/>
                    </a:lnTo>
                    <a:lnTo>
                      <a:pt x="442663" y="120278"/>
                    </a:lnTo>
                    <a:lnTo>
                      <a:pt x="455364" y="161478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29" y="233832"/>
                    </a:lnTo>
                    <a:lnTo>
                      <a:pt x="426676" y="278658"/>
                    </a:lnTo>
                    <a:lnTo>
                      <a:pt x="400560" y="308270"/>
                    </a:lnTo>
                    <a:lnTo>
                      <a:pt x="367833" y="333173"/>
                    </a:lnTo>
                    <a:lnTo>
                      <a:pt x="329757" y="352410"/>
                    </a:lnTo>
                    <a:lnTo>
                      <a:pt x="287794" y="365242"/>
                    </a:lnTo>
                    <a:lnTo>
                      <a:pt x="243555" y="371176"/>
                    </a:lnTo>
                    <a:lnTo>
                      <a:pt x="236086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1D7366ED-B283-34EB-7B71-792EBE921020}"/>
                  </a:ext>
                </a:extLst>
              </p:cNvPr>
              <p:cNvSpPr txBox="1"/>
              <p:nvPr/>
            </p:nvSpPr>
            <p:spPr>
              <a:xfrm>
                <a:off x="16073962" y="4724784"/>
                <a:ext cx="303615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bject 21">
                <a:extLst>
                  <a:ext uri="{FF2B5EF4-FFF2-40B4-BE49-F238E27FC236}">
                    <a16:creationId xmlns:a16="http://schemas.microsoft.com/office/drawing/2014/main" id="{8137A1F5-8C82-AF0B-E0C4-E54D5FB7068F}"/>
                  </a:ext>
                </a:extLst>
              </p:cNvPr>
              <p:cNvSpPr txBox="1"/>
              <p:nvPr/>
            </p:nvSpPr>
            <p:spPr>
              <a:xfrm>
                <a:off x="14333151" y="5641155"/>
                <a:ext cx="3846882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algn="ctr">
                  <a:spcBef>
                    <a:spcPts val="245"/>
                  </a:spcBef>
                </a:pPr>
                <a:r>
                  <a:rPr lang="en-US" altLang="zh-CN" sz="1200" b="1" spc="-15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Exercise</a:t>
                </a:r>
                <a:r>
                  <a:rPr sz="1200" b="1" spc="1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5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Your </a:t>
                </a:r>
                <a:r>
                  <a:rPr sz="1200" b="1" spc="-5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Comparative </a:t>
                </a:r>
                <a:r>
                  <a:rPr sz="1200" b="1" spc="-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Advantage</a:t>
                </a:r>
                <a:r>
                  <a:rPr lang="en-US" altLang="zh-CN" sz="1200" b="1" spc="-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BA0BECAE-AE86-C8F8-C6B6-DE86BD907CC9}"/>
                  </a:ext>
                </a:extLst>
              </p:cNvPr>
              <p:cNvSpPr/>
              <p:nvPr/>
            </p:nvSpPr>
            <p:spPr>
              <a:xfrm>
                <a:off x="18640982" y="4241562"/>
                <a:ext cx="3908874" cy="300402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8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8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>
                  <a:spcBef>
                    <a:spcPts val="245"/>
                  </a:spcBef>
                </a:pPr>
                <a:endParaRPr sz="1200" b="1" spc="-10">
                  <a:solidFill>
                    <a:srgbClr val="FFFF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3128B32C-349E-E5AD-3EF8-203E7984B2E9}"/>
                  </a:ext>
                </a:extLst>
              </p:cNvPr>
              <p:cNvSpPr/>
              <p:nvPr/>
            </p:nvSpPr>
            <p:spPr>
              <a:xfrm>
                <a:off x="20152909" y="4596589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2" y="456832"/>
                    </a:lnTo>
                    <a:lnTo>
                      <a:pt x="169403" y="449529"/>
                    </a:lnTo>
                    <a:lnTo>
                      <a:pt x="127439" y="433736"/>
                    </a:lnTo>
                    <a:lnTo>
                      <a:pt x="89362" y="410059"/>
                    </a:lnTo>
                    <a:lnTo>
                      <a:pt x="56637" y="379409"/>
                    </a:lnTo>
                    <a:lnTo>
                      <a:pt x="30520" y="342964"/>
                    </a:lnTo>
                    <a:lnTo>
                      <a:pt x="12014" y="302123"/>
                    </a:lnTo>
                    <a:lnTo>
                      <a:pt x="1833" y="258457"/>
                    </a:lnTo>
                    <a:lnTo>
                      <a:pt x="0" y="236086"/>
                    </a:lnTo>
                    <a:lnTo>
                      <a:pt x="0" y="221113"/>
                    </a:lnTo>
                    <a:lnTo>
                      <a:pt x="5851" y="176659"/>
                    </a:lnTo>
                    <a:lnTo>
                      <a:pt x="20263" y="134201"/>
                    </a:lnTo>
                    <a:lnTo>
                      <a:pt x="42683" y="95371"/>
                    </a:lnTo>
                    <a:lnTo>
                      <a:pt x="72246" y="61661"/>
                    </a:lnTo>
                    <a:lnTo>
                      <a:pt x="107820" y="34366"/>
                    </a:lnTo>
                    <a:lnTo>
                      <a:pt x="148034" y="14535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7" y="5853"/>
                    </a:lnTo>
                    <a:lnTo>
                      <a:pt x="322995" y="20266"/>
                    </a:lnTo>
                    <a:lnTo>
                      <a:pt x="361825" y="42685"/>
                    </a:lnTo>
                    <a:lnTo>
                      <a:pt x="395536" y="72249"/>
                    </a:lnTo>
                    <a:lnTo>
                      <a:pt x="422829" y="107821"/>
                    </a:lnTo>
                    <a:lnTo>
                      <a:pt x="442662" y="148035"/>
                    </a:lnTo>
                    <a:lnTo>
                      <a:pt x="454267" y="191345"/>
                    </a:lnTo>
                    <a:lnTo>
                      <a:pt x="457199" y="221113"/>
                    </a:lnTo>
                    <a:lnTo>
                      <a:pt x="457198" y="228599"/>
                    </a:lnTo>
                    <a:lnTo>
                      <a:pt x="457199" y="236086"/>
                    </a:lnTo>
                    <a:lnTo>
                      <a:pt x="451345" y="280540"/>
                    </a:lnTo>
                    <a:lnTo>
                      <a:pt x="436931" y="322998"/>
                    </a:lnTo>
                    <a:lnTo>
                      <a:pt x="414511" y="361828"/>
                    </a:lnTo>
                    <a:lnTo>
                      <a:pt x="384948" y="395538"/>
                    </a:lnTo>
                    <a:lnTo>
                      <a:pt x="349375" y="422833"/>
                    </a:lnTo>
                    <a:lnTo>
                      <a:pt x="309161" y="442663"/>
                    </a:lnTo>
                    <a:lnTo>
                      <a:pt x="265852" y="454268"/>
                    </a:lnTo>
                    <a:lnTo>
                      <a:pt x="243556" y="456833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6" name="object 25">
                <a:extLst>
                  <a:ext uri="{FF2B5EF4-FFF2-40B4-BE49-F238E27FC236}">
                    <a16:creationId xmlns:a16="http://schemas.microsoft.com/office/drawing/2014/main" id="{34DEBD15-D77E-130E-62D3-78B89C9FA1FC}"/>
                  </a:ext>
                </a:extLst>
              </p:cNvPr>
              <p:cNvSpPr txBox="1"/>
              <p:nvPr/>
            </p:nvSpPr>
            <p:spPr>
              <a:xfrm>
                <a:off x="20461073" y="4795788"/>
                <a:ext cx="26919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bject 26">
                <a:extLst>
                  <a:ext uri="{FF2B5EF4-FFF2-40B4-BE49-F238E27FC236}">
                    <a16:creationId xmlns:a16="http://schemas.microsoft.com/office/drawing/2014/main" id="{708F83DD-A411-DB65-0768-03AF1D4E9DC8}"/>
                  </a:ext>
                </a:extLst>
              </p:cNvPr>
              <p:cNvSpPr txBox="1"/>
              <p:nvPr/>
            </p:nvSpPr>
            <p:spPr>
              <a:xfrm>
                <a:off x="18893440" y="5641155"/>
                <a:ext cx="3353442" cy="27544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200" b="1" spc="-16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Operate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200" b="1" spc="-10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Agent</a:t>
                </a:r>
                <a:r>
                  <a:rPr sz="1200" b="1" spc="-10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</a:t>
                </a:r>
                <a:r>
                  <a:rPr sz="1200" b="1" spc="-1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Native</a:t>
                </a:r>
                <a:r>
                  <a:rPr lang="en-US" sz="1200" b="1" spc="-1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ly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8" name="object 28">
                <a:extLst>
                  <a:ext uri="{FF2B5EF4-FFF2-40B4-BE49-F238E27FC236}">
                    <a16:creationId xmlns:a16="http://schemas.microsoft.com/office/drawing/2014/main" id="{11FBB579-D3C8-23C2-604D-A23A59B16219}"/>
                  </a:ext>
                </a:extLst>
              </p:cNvPr>
              <p:cNvSpPr/>
              <p:nvPr/>
            </p:nvSpPr>
            <p:spPr>
              <a:xfrm>
                <a:off x="1161680" y="7910083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2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29" name="object 29">
                <a:extLst>
                  <a:ext uri="{FF2B5EF4-FFF2-40B4-BE49-F238E27FC236}">
                    <a16:creationId xmlns:a16="http://schemas.microsoft.com/office/drawing/2014/main" id="{18D28E3B-558D-4E83-3DB8-00B8CBF4DF2B}"/>
                  </a:ext>
                </a:extLst>
              </p:cNvPr>
              <p:cNvSpPr/>
              <p:nvPr/>
            </p:nvSpPr>
            <p:spPr>
              <a:xfrm>
                <a:off x="2673604" y="8265109"/>
                <a:ext cx="885028" cy="796622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371475">
                    <a:moveTo>
                      <a:pt x="236086" y="371474"/>
                    </a:moveTo>
                    <a:lnTo>
                      <a:pt x="221113" y="371474"/>
                    </a:lnTo>
                    <a:lnTo>
                      <a:pt x="213644" y="371176"/>
                    </a:lnTo>
                    <a:lnTo>
                      <a:pt x="169405" y="365242"/>
                    </a:lnTo>
                    <a:lnTo>
                      <a:pt x="127441" y="352410"/>
                    </a:lnTo>
                    <a:lnTo>
                      <a:pt x="89365" y="333173"/>
                    </a:lnTo>
                    <a:lnTo>
                      <a:pt x="56639" y="308270"/>
                    </a:lnTo>
                    <a:lnTo>
                      <a:pt x="30522" y="278657"/>
                    </a:lnTo>
                    <a:lnTo>
                      <a:pt x="7670" y="233832"/>
                    </a:lnTo>
                    <a:lnTo>
                      <a:pt x="0" y="191820"/>
                    </a:lnTo>
                    <a:lnTo>
                      <a:pt x="0" y="179654"/>
                    </a:lnTo>
                    <a:lnTo>
                      <a:pt x="7670" y="137641"/>
                    </a:lnTo>
                    <a:lnTo>
                      <a:pt x="30521" y="92816"/>
                    </a:lnTo>
                    <a:lnTo>
                      <a:pt x="56639" y="63204"/>
                    </a:lnTo>
                    <a:lnTo>
                      <a:pt x="89365" y="38301"/>
                    </a:lnTo>
                    <a:lnTo>
                      <a:pt x="127441" y="19064"/>
                    </a:lnTo>
                    <a:lnTo>
                      <a:pt x="169405" y="6231"/>
                    </a:lnTo>
                    <a:lnTo>
                      <a:pt x="213644" y="298"/>
                    </a:lnTo>
                    <a:lnTo>
                      <a:pt x="221113" y="0"/>
                    </a:lnTo>
                    <a:lnTo>
                      <a:pt x="236086" y="0"/>
                    </a:lnTo>
                    <a:lnTo>
                      <a:pt x="280540" y="4755"/>
                    </a:lnTo>
                    <a:lnTo>
                      <a:pt x="322998" y="16466"/>
                    </a:lnTo>
                    <a:lnTo>
                      <a:pt x="361828" y="34681"/>
                    </a:lnTo>
                    <a:lnTo>
                      <a:pt x="395538" y="58702"/>
                    </a:lnTo>
                    <a:lnTo>
                      <a:pt x="422833" y="87604"/>
                    </a:lnTo>
                    <a:lnTo>
                      <a:pt x="442663" y="120278"/>
                    </a:lnTo>
                    <a:lnTo>
                      <a:pt x="455365" y="161477"/>
                    </a:lnTo>
                    <a:lnTo>
                      <a:pt x="457199" y="179654"/>
                    </a:lnTo>
                    <a:lnTo>
                      <a:pt x="457199" y="185737"/>
                    </a:lnTo>
                    <a:lnTo>
                      <a:pt x="457199" y="191820"/>
                    </a:lnTo>
                    <a:lnTo>
                      <a:pt x="449529" y="233832"/>
                    </a:lnTo>
                    <a:lnTo>
                      <a:pt x="426677" y="278657"/>
                    </a:lnTo>
                    <a:lnTo>
                      <a:pt x="400560" y="308270"/>
                    </a:lnTo>
                    <a:lnTo>
                      <a:pt x="367834" y="333173"/>
                    </a:lnTo>
                    <a:lnTo>
                      <a:pt x="329758" y="352410"/>
                    </a:lnTo>
                    <a:lnTo>
                      <a:pt x="287794" y="365242"/>
                    </a:lnTo>
                    <a:lnTo>
                      <a:pt x="243555" y="371176"/>
                    </a:lnTo>
                    <a:lnTo>
                      <a:pt x="236086" y="371474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30" name="object 30">
                <a:extLst>
                  <a:ext uri="{FF2B5EF4-FFF2-40B4-BE49-F238E27FC236}">
                    <a16:creationId xmlns:a16="http://schemas.microsoft.com/office/drawing/2014/main" id="{6FD36361-43E1-C6C4-E2A9-F005D07B5FE0}"/>
                  </a:ext>
                </a:extLst>
              </p:cNvPr>
              <p:cNvSpPr txBox="1"/>
              <p:nvPr/>
            </p:nvSpPr>
            <p:spPr>
              <a:xfrm>
                <a:off x="2973991" y="8413777"/>
                <a:ext cx="28517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bject 31">
                <a:extLst>
                  <a:ext uri="{FF2B5EF4-FFF2-40B4-BE49-F238E27FC236}">
                    <a16:creationId xmlns:a16="http://schemas.microsoft.com/office/drawing/2014/main" id="{39E72FF2-9BE2-4BAE-CA45-4D3533F08CBC}"/>
                  </a:ext>
                </a:extLst>
              </p:cNvPr>
              <p:cNvSpPr txBox="1"/>
              <p:nvPr/>
            </p:nvSpPr>
            <p:spPr>
              <a:xfrm>
                <a:off x="1233341" y="9379419"/>
                <a:ext cx="3765555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indent="-635" algn="ctr">
                  <a:spcBef>
                    <a:spcPts val="245"/>
                  </a:spcBef>
                </a:pPr>
                <a:r>
                  <a:rPr sz="1200" b="1" spc="-1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Master</a:t>
                </a:r>
                <a:r>
                  <a:rPr sz="1200" b="1" spc="-1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the </a:t>
                </a:r>
                <a:r>
                  <a:rPr sz="1200" b="1" spc="-13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Agentic</a:t>
                </a:r>
                <a:r>
                  <a:rPr sz="1200" b="1" spc="-1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5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Tech </a:t>
                </a:r>
                <a:r>
                  <a:rPr sz="1200" b="1" spc="-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Stack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object 33">
                <a:extLst>
                  <a:ext uri="{FF2B5EF4-FFF2-40B4-BE49-F238E27FC236}">
                    <a16:creationId xmlns:a16="http://schemas.microsoft.com/office/drawing/2014/main" id="{8F508824-48DF-01A4-5C6D-0D61A62C490B}"/>
                  </a:ext>
                </a:extLst>
              </p:cNvPr>
              <p:cNvSpPr/>
              <p:nvPr/>
            </p:nvSpPr>
            <p:spPr>
              <a:xfrm>
                <a:off x="5531506" y="793055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8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50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8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1" y="1703119"/>
                    </a:lnTo>
                    <a:lnTo>
                      <a:pt x="1969728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33" name="object 34">
                <a:extLst>
                  <a:ext uri="{FF2B5EF4-FFF2-40B4-BE49-F238E27FC236}">
                    <a16:creationId xmlns:a16="http://schemas.microsoft.com/office/drawing/2014/main" id="{142C5999-0726-A731-3D9F-DA4EDE674AC9}"/>
                  </a:ext>
                </a:extLst>
              </p:cNvPr>
              <p:cNvSpPr/>
              <p:nvPr/>
            </p:nvSpPr>
            <p:spPr>
              <a:xfrm>
                <a:off x="7043429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7" y="457199"/>
                    </a:moveTo>
                    <a:lnTo>
                      <a:pt x="221113" y="457199"/>
                    </a:lnTo>
                    <a:lnTo>
                      <a:pt x="213644" y="456832"/>
                    </a:lnTo>
                    <a:lnTo>
                      <a:pt x="169405" y="449529"/>
                    </a:lnTo>
                    <a:lnTo>
                      <a:pt x="127441" y="433735"/>
                    </a:lnTo>
                    <a:lnTo>
                      <a:pt x="89365" y="410058"/>
                    </a:lnTo>
                    <a:lnTo>
                      <a:pt x="56639" y="379409"/>
                    </a:lnTo>
                    <a:lnTo>
                      <a:pt x="30522" y="342963"/>
                    </a:lnTo>
                    <a:lnTo>
                      <a:pt x="12016" y="302122"/>
                    </a:lnTo>
                    <a:lnTo>
                      <a:pt x="1834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5" y="95370"/>
                    </a:lnTo>
                    <a:lnTo>
                      <a:pt x="72249" y="61661"/>
                    </a:lnTo>
                    <a:lnTo>
                      <a:pt x="107821" y="34366"/>
                    </a:lnTo>
                    <a:lnTo>
                      <a:pt x="148035" y="14536"/>
                    </a:lnTo>
                    <a:lnTo>
                      <a:pt x="191345" y="2931"/>
                    </a:lnTo>
                    <a:lnTo>
                      <a:pt x="221113" y="0"/>
                    </a:lnTo>
                    <a:lnTo>
                      <a:pt x="236087" y="0"/>
                    </a:lnTo>
                    <a:lnTo>
                      <a:pt x="280540" y="5853"/>
                    </a:lnTo>
                    <a:lnTo>
                      <a:pt x="322997" y="20265"/>
                    </a:lnTo>
                    <a:lnTo>
                      <a:pt x="361827" y="42685"/>
                    </a:lnTo>
                    <a:lnTo>
                      <a:pt x="395538" y="72249"/>
                    </a:lnTo>
                    <a:lnTo>
                      <a:pt x="422832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6" y="280539"/>
                    </a:lnTo>
                    <a:lnTo>
                      <a:pt x="436933" y="322997"/>
                    </a:lnTo>
                    <a:lnTo>
                      <a:pt x="414513" y="361827"/>
                    </a:lnTo>
                    <a:lnTo>
                      <a:pt x="384950" y="395538"/>
                    </a:lnTo>
                    <a:lnTo>
                      <a:pt x="349377" y="422832"/>
                    </a:lnTo>
                    <a:lnTo>
                      <a:pt x="309163" y="442663"/>
                    </a:lnTo>
                    <a:lnTo>
                      <a:pt x="265854" y="454267"/>
                    </a:lnTo>
                    <a:lnTo>
                      <a:pt x="243556" y="456832"/>
                    </a:lnTo>
                    <a:lnTo>
                      <a:pt x="236087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34" name="object 35">
                <a:extLst>
                  <a:ext uri="{FF2B5EF4-FFF2-40B4-BE49-F238E27FC236}">
                    <a16:creationId xmlns:a16="http://schemas.microsoft.com/office/drawing/2014/main" id="{3E6F32AE-0678-03A9-A511-61D75B6EB01D}"/>
                  </a:ext>
                </a:extLst>
              </p:cNvPr>
              <p:cNvSpPr txBox="1"/>
              <p:nvPr/>
            </p:nvSpPr>
            <p:spPr>
              <a:xfrm>
                <a:off x="7346987" y="8484780"/>
                <a:ext cx="277800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bject 36">
                <a:extLst>
                  <a:ext uri="{FF2B5EF4-FFF2-40B4-BE49-F238E27FC236}">
                    <a16:creationId xmlns:a16="http://schemas.microsoft.com/office/drawing/2014/main" id="{94B62FFB-A40E-E4BA-13C0-C19BF456CBFB}"/>
                  </a:ext>
                </a:extLst>
              </p:cNvPr>
              <p:cNvSpPr txBox="1"/>
              <p:nvPr/>
            </p:nvSpPr>
            <p:spPr>
              <a:xfrm>
                <a:off x="5881217" y="9379419"/>
                <a:ext cx="3209456" cy="557126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12700" marR="5080" indent="297815">
                  <a:spcBef>
                    <a:spcPts val="245"/>
                  </a:spcBef>
                </a:pPr>
                <a:r>
                  <a:rPr sz="1200" b="1" spc="-1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Execute</a:t>
                </a:r>
                <a:r>
                  <a:rPr sz="1200" b="1" spc="-6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at </a:t>
                </a:r>
                <a:r>
                  <a:rPr sz="1200" b="1" spc="-1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Lightning</a:t>
                </a:r>
                <a:r>
                  <a:rPr sz="1200" b="1" spc="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Speed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bject 38">
                <a:extLst>
                  <a:ext uri="{FF2B5EF4-FFF2-40B4-BE49-F238E27FC236}">
                    <a16:creationId xmlns:a16="http://schemas.microsoft.com/office/drawing/2014/main" id="{D47F0F7E-28C1-D2D4-1EFF-10D58F68DB45}"/>
                  </a:ext>
                </a:extLst>
              </p:cNvPr>
              <p:cNvSpPr/>
              <p:nvPr/>
            </p:nvSpPr>
            <p:spPr>
              <a:xfrm>
                <a:off x="9901333" y="793055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1" y="1714499"/>
                    </a:lnTo>
                    <a:lnTo>
                      <a:pt x="42281" y="1713049"/>
                    </a:lnTo>
                    <a:lnTo>
                      <a:pt x="7249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1" y="0"/>
                    </a:lnTo>
                    <a:lnTo>
                      <a:pt x="1969727" y="0"/>
                    </a:lnTo>
                    <a:lnTo>
                      <a:pt x="2007919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E53C8E72-CBB8-4D18-11E7-727D36F6012B}"/>
                  </a:ext>
                </a:extLst>
              </p:cNvPr>
              <p:cNvSpPr/>
              <p:nvPr/>
            </p:nvSpPr>
            <p:spPr>
              <a:xfrm>
                <a:off x="11413257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3" y="456832"/>
                    </a:lnTo>
                    <a:lnTo>
                      <a:pt x="169404" y="449529"/>
                    </a:lnTo>
                    <a:lnTo>
                      <a:pt x="127440" y="433735"/>
                    </a:lnTo>
                    <a:lnTo>
                      <a:pt x="89364" y="410058"/>
                    </a:lnTo>
                    <a:lnTo>
                      <a:pt x="56638" y="379409"/>
                    </a:lnTo>
                    <a:lnTo>
                      <a:pt x="30521" y="342963"/>
                    </a:lnTo>
                    <a:lnTo>
                      <a:pt x="12016" y="302122"/>
                    </a:lnTo>
                    <a:lnTo>
                      <a:pt x="1834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3" y="95370"/>
                    </a:lnTo>
                    <a:lnTo>
                      <a:pt x="72249" y="61661"/>
                    </a:lnTo>
                    <a:lnTo>
                      <a:pt x="107820" y="34366"/>
                    </a:lnTo>
                    <a:lnTo>
                      <a:pt x="148034" y="14536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5853"/>
                    </a:lnTo>
                    <a:lnTo>
                      <a:pt x="322997" y="20265"/>
                    </a:lnTo>
                    <a:lnTo>
                      <a:pt x="361827" y="42685"/>
                    </a:lnTo>
                    <a:lnTo>
                      <a:pt x="395538" y="72249"/>
                    </a:lnTo>
                    <a:lnTo>
                      <a:pt x="422832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5" y="280539"/>
                    </a:lnTo>
                    <a:lnTo>
                      <a:pt x="436932" y="322997"/>
                    </a:lnTo>
                    <a:lnTo>
                      <a:pt x="414513" y="361827"/>
                    </a:lnTo>
                    <a:lnTo>
                      <a:pt x="384949" y="395538"/>
                    </a:lnTo>
                    <a:lnTo>
                      <a:pt x="349376" y="422832"/>
                    </a:lnTo>
                    <a:lnTo>
                      <a:pt x="309163" y="442663"/>
                    </a:lnTo>
                    <a:lnTo>
                      <a:pt x="265853" y="454267"/>
                    </a:lnTo>
                    <a:lnTo>
                      <a:pt x="243555" y="456832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38" name="object 40">
                <a:extLst>
                  <a:ext uri="{FF2B5EF4-FFF2-40B4-BE49-F238E27FC236}">
                    <a16:creationId xmlns:a16="http://schemas.microsoft.com/office/drawing/2014/main" id="{B7CD990D-ECD2-A6CC-889B-7754233E694B}"/>
                  </a:ext>
                </a:extLst>
              </p:cNvPr>
              <p:cNvSpPr txBox="1"/>
              <p:nvPr/>
            </p:nvSpPr>
            <p:spPr>
              <a:xfrm>
                <a:off x="11709321" y="8484780"/>
                <a:ext cx="292550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bject 41">
                <a:extLst>
                  <a:ext uri="{FF2B5EF4-FFF2-40B4-BE49-F238E27FC236}">
                    <a16:creationId xmlns:a16="http://schemas.microsoft.com/office/drawing/2014/main" id="{A43E325E-6250-5A86-4F11-52B596AFA2EE}"/>
                  </a:ext>
                </a:extLst>
              </p:cNvPr>
              <p:cNvSpPr txBox="1"/>
              <p:nvPr/>
            </p:nvSpPr>
            <p:spPr>
              <a:xfrm>
                <a:off x="10188795" y="9379419"/>
                <a:ext cx="3333607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367030" marR="5080" indent="-354965">
                  <a:spcBef>
                    <a:spcPts val="245"/>
                  </a:spcBef>
                </a:pPr>
                <a:r>
                  <a:rPr sz="1200" b="1" spc="-14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Master</a:t>
                </a:r>
                <a:r>
                  <a:rPr sz="1200" b="1" spc="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14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Full-</a:t>
                </a:r>
                <a:r>
                  <a:rPr sz="1200" b="1" spc="-1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Stack </a:t>
                </a:r>
                <a:r>
                  <a:rPr sz="1200" b="1" spc="-2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Operation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object 43">
                <a:extLst>
                  <a:ext uri="{FF2B5EF4-FFF2-40B4-BE49-F238E27FC236}">
                    <a16:creationId xmlns:a16="http://schemas.microsoft.com/office/drawing/2014/main" id="{F1E258C0-A6FF-26DC-F1BC-315289E13DBA}"/>
                  </a:ext>
                </a:extLst>
              </p:cNvPr>
              <p:cNvSpPr/>
              <p:nvPr/>
            </p:nvSpPr>
            <p:spPr>
              <a:xfrm>
                <a:off x="14271159" y="7930554"/>
                <a:ext cx="3908875" cy="3195246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1714500">
                    <a:moveTo>
                      <a:pt x="1969727" y="1714499"/>
                    </a:moveTo>
                    <a:lnTo>
                      <a:pt x="49570" y="1714499"/>
                    </a:lnTo>
                    <a:lnTo>
                      <a:pt x="42280" y="1713049"/>
                    </a:lnTo>
                    <a:lnTo>
                      <a:pt x="7249" y="1686221"/>
                    </a:lnTo>
                    <a:lnTo>
                      <a:pt x="0" y="1664927"/>
                    </a:lnTo>
                    <a:lnTo>
                      <a:pt x="0" y="49571"/>
                    </a:lnTo>
                    <a:lnTo>
                      <a:pt x="22097" y="11379"/>
                    </a:lnTo>
                    <a:lnTo>
                      <a:pt x="49570" y="0"/>
                    </a:lnTo>
                    <a:lnTo>
                      <a:pt x="1969727" y="0"/>
                    </a:lnTo>
                    <a:lnTo>
                      <a:pt x="2007918" y="22097"/>
                    </a:lnTo>
                    <a:lnTo>
                      <a:pt x="2019299" y="49571"/>
                    </a:lnTo>
                    <a:lnTo>
                      <a:pt x="2019299" y="1664927"/>
                    </a:lnTo>
                    <a:lnTo>
                      <a:pt x="1997201" y="1703119"/>
                    </a:lnTo>
                    <a:lnTo>
                      <a:pt x="1969727" y="1714499"/>
                    </a:lnTo>
                    <a:close/>
                  </a:path>
                </a:pathLst>
              </a:custGeom>
              <a:solidFill>
                <a:srgbClr val="FFFFFF">
                  <a:alpha val="50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41" name="object 44">
                <a:extLst>
                  <a:ext uri="{FF2B5EF4-FFF2-40B4-BE49-F238E27FC236}">
                    <a16:creationId xmlns:a16="http://schemas.microsoft.com/office/drawing/2014/main" id="{09B6DECF-8C22-E360-BE3A-ED9018A82746}"/>
                  </a:ext>
                </a:extLst>
              </p:cNvPr>
              <p:cNvSpPr/>
              <p:nvPr/>
            </p:nvSpPr>
            <p:spPr>
              <a:xfrm>
                <a:off x="15783082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3" y="456832"/>
                    </a:lnTo>
                    <a:lnTo>
                      <a:pt x="169404" y="449529"/>
                    </a:lnTo>
                    <a:lnTo>
                      <a:pt x="127439" y="433735"/>
                    </a:lnTo>
                    <a:lnTo>
                      <a:pt x="89363" y="410058"/>
                    </a:lnTo>
                    <a:lnTo>
                      <a:pt x="56638" y="379409"/>
                    </a:lnTo>
                    <a:lnTo>
                      <a:pt x="30522" y="342963"/>
                    </a:lnTo>
                    <a:lnTo>
                      <a:pt x="12016" y="302122"/>
                    </a:lnTo>
                    <a:lnTo>
                      <a:pt x="1834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2" y="176659"/>
                    </a:lnTo>
                    <a:lnTo>
                      <a:pt x="20265" y="134201"/>
                    </a:lnTo>
                    <a:lnTo>
                      <a:pt x="42685" y="95370"/>
                    </a:lnTo>
                    <a:lnTo>
                      <a:pt x="72248" y="61661"/>
                    </a:lnTo>
                    <a:lnTo>
                      <a:pt x="107820" y="34366"/>
                    </a:lnTo>
                    <a:lnTo>
                      <a:pt x="148034" y="14536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9" y="5853"/>
                    </a:lnTo>
                    <a:lnTo>
                      <a:pt x="322997" y="20265"/>
                    </a:lnTo>
                    <a:lnTo>
                      <a:pt x="361827" y="42685"/>
                    </a:lnTo>
                    <a:lnTo>
                      <a:pt x="395538" y="72249"/>
                    </a:lnTo>
                    <a:lnTo>
                      <a:pt x="422832" y="107821"/>
                    </a:lnTo>
                    <a:lnTo>
                      <a:pt x="442663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9" y="228599"/>
                    </a:lnTo>
                    <a:lnTo>
                      <a:pt x="457199" y="236086"/>
                    </a:lnTo>
                    <a:lnTo>
                      <a:pt x="451346" y="280539"/>
                    </a:lnTo>
                    <a:lnTo>
                      <a:pt x="436932" y="322997"/>
                    </a:lnTo>
                    <a:lnTo>
                      <a:pt x="414513" y="361827"/>
                    </a:lnTo>
                    <a:lnTo>
                      <a:pt x="384949" y="395538"/>
                    </a:lnTo>
                    <a:lnTo>
                      <a:pt x="349376" y="422832"/>
                    </a:lnTo>
                    <a:lnTo>
                      <a:pt x="309163" y="442663"/>
                    </a:lnTo>
                    <a:lnTo>
                      <a:pt x="265854" y="454267"/>
                    </a:lnTo>
                    <a:lnTo>
                      <a:pt x="243555" y="456832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42" name="object 45">
                <a:extLst>
                  <a:ext uri="{FF2B5EF4-FFF2-40B4-BE49-F238E27FC236}">
                    <a16:creationId xmlns:a16="http://schemas.microsoft.com/office/drawing/2014/main" id="{6C71249F-0D7B-89BC-8C03-9A2AC4601F2E}"/>
                  </a:ext>
                </a:extLst>
              </p:cNvPr>
              <p:cNvSpPr txBox="1"/>
              <p:nvPr/>
            </p:nvSpPr>
            <p:spPr>
              <a:xfrm>
                <a:off x="16083471" y="8484780"/>
                <a:ext cx="285176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object 46">
                <a:extLst>
                  <a:ext uri="{FF2B5EF4-FFF2-40B4-BE49-F238E27FC236}">
                    <a16:creationId xmlns:a16="http://schemas.microsoft.com/office/drawing/2014/main" id="{8DC3723A-4CB9-A8B1-018D-116E2609244A}"/>
                  </a:ext>
                </a:extLst>
              </p:cNvPr>
              <p:cNvSpPr txBox="1"/>
              <p:nvPr/>
            </p:nvSpPr>
            <p:spPr>
              <a:xfrm>
                <a:off x="14902622" y="9379419"/>
                <a:ext cx="2707941" cy="27544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200" b="1" spc="-13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Monetize</a:t>
                </a:r>
                <a:r>
                  <a:rPr sz="1200" b="1" spc="-5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0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Fast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4" name="object 49">
                <a:extLst>
                  <a:ext uri="{FF2B5EF4-FFF2-40B4-BE49-F238E27FC236}">
                    <a16:creationId xmlns:a16="http://schemas.microsoft.com/office/drawing/2014/main" id="{2F756697-61E2-9C73-B3BE-0DAF7CF68858}"/>
                  </a:ext>
                </a:extLst>
              </p:cNvPr>
              <p:cNvSpPr/>
              <p:nvPr/>
            </p:nvSpPr>
            <p:spPr>
              <a:xfrm>
                <a:off x="20152909" y="8285581"/>
                <a:ext cx="885028" cy="852066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36086" y="457199"/>
                    </a:moveTo>
                    <a:lnTo>
                      <a:pt x="221112" y="457199"/>
                    </a:lnTo>
                    <a:lnTo>
                      <a:pt x="213642" y="456832"/>
                    </a:lnTo>
                    <a:lnTo>
                      <a:pt x="169403" y="449529"/>
                    </a:lnTo>
                    <a:lnTo>
                      <a:pt x="127439" y="433735"/>
                    </a:lnTo>
                    <a:lnTo>
                      <a:pt x="89362" y="410058"/>
                    </a:lnTo>
                    <a:lnTo>
                      <a:pt x="56637" y="379409"/>
                    </a:lnTo>
                    <a:lnTo>
                      <a:pt x="30520" y="342963"/>
                    </a:lnTo>
                    <a:lnTo>
                      <a:pt x="12014" y="302122"/>
                    </a:lnTo>
                    <a:lnTo>
                      <a:pt x="1833" y="258456"/>
                    </a:lnTo>
                    <a:lnTo>
                      <a:pt x="0" y="236086"/>
                    </a:lnTo>
                    <a:lnTo>
                      <a:pt x="0" y="221112"/>
                    </a:lnTo>
                    <a:lnTo>
                      <a:pt x="5851" y="176659"/>
                    </a:lnTo>
                    <a:lnTo>
                      <a:pt x="20263" y="134201"/>
                    </a:lnTo>
                    <a:lnTo>
                      <a:pt x="42683" y="95370"/>
                    </a:lnTo>
                    <a:lnTo>
                      <a:pt x="72246" y="61661"/>
                    </a:lnTo>
                    <a:lnTo>
                      <a:pt x="107820" y="34366"/>
                    </a:lnTo>
                    <a:lnTo>
                      <a:pt x="148034" y="14536"/>
                    </a:lnTo>
                    <a:lnTo>
                      <a:pt x="191344" y="2931"/>
                    </a:lnTo>
                    <a:lnTo>
                      <a:pt x="221112" y="0"/>
                    </a:lnTo>
                    <a:lnTo>
                      <a:pt x="236086" y="0"/>
                    </a:lnTo>
                    <a:lnTo>
                      <a:pt x="280537" y="5853"/>
                    </a:lnTo>
                    <a:lnTo>
                      <a:pt x="322995" y="20265"/>
                    </a:lnTo>
                    <a:lnTo>
                      <a:pt x="361825" y="42685"/>
                    </a:lnTo>
                    <a:lnTo>
                      <a:pt x="395536" y="72249"/>
                    </a:lnTo>
                    <a:lnTo>
                      <a:pt x="422829" y="107821"/>
                    </a:lnTo>
                    <a:lnTo>
                      <a:pt x="442662" y="148035"/>
                    </a:lnTo>
                    <a:lnTo>
                      <a:pt x="454267" y="191345"/>
                    </a:lnTo>
                    <a:lnTo>
                      <a:pt x="457199" y="221112"/>
                    </a:lnTo>
                    <a:lnTo>
                      <a:pt x="457198" y="228599"/>
                    </a:lnTo>
                    <a:lnTo>
                      <a:pt x="457199" y="236086"/>
                    </a:lnTo>
                    <a:lnTo>
                      <a:pt x="451345" y="280539"/>
                    </a:lnTo>
                    <a:lnTo>
                      <a:pt x="436931" y="322997"/>
                    </a:lnTo>
                    <a:lnTo>
                      <a:pt x="414511" y="361827"/>
                    </a:lnTo>
                    <a:lnTo>
                      <a:pt x="384948" y="395538"/>
                    </a:lnTo>
                    <a:lnTo>
                      <a:pt x="349375" y="422832"/>
                    </a:lnTo>
                    <a:lnTo>
                      <a:pt x="309161" y="442663"/>
                    </a:lnTo>
                    <a:lnTo>
                      <a:pt x="265852" y="454267"/>
                    </a:lnTo>
                    <a:lnTo>
                      <a:pt x="243556" y="456832"/>
                    </a:lnTo>
                    <a:lnTo>
                      <a:pt x="236086" y="457199"/>
                    </a:lnTo>
                    <a:close/>
                  </a:path>
                </a:pathLst>
              </a:custGeom>
              <a:solidFill>
                <a:srgbClr val="4199E1">
                  <a:alpha val="19999"/>
                </a:srgbClr>
              </a:solidFill>
            </p:spPr>
            <p:txBody>
              <a:bodyPr wrap="square" lIns="0" tIns="0" rIns="0" bIns="0" rtlCol="0"/>
              <a:lstStyle/>
              <a:p>
                <a:endParaRPr sz="1200"/>
              </a:p>
            </p:txBody>
          </p:sp>
          <p:sp>
            <p:nvSpPr>
              <p:cNvPr id="45" name="object 50">
                <a:extLst>
                  <a:ext uri="{FF2B5EF4-FFF2-40B4-BE49-F238E27FC236}">
                    <a16:creationId xmlns:a16="http://schemas.microsoft.com/office/drawing/2014/main" id="{3C5B60E1-4502-D604-86E9-FEAC361018A6}"/>
                  </a:ext>
                </a:extLst>
              </p:cNvPr>
              <p:cNvSpPr txBox="1"/>
              <p:nvPr/>
            </p:nvSpPr>
            <p:spPr>
              <a:xfrm>
                <a:off x="20373204" y="8484780"/>
                <a:ext cx="444971" cy="27455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b="1" spc="-3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sz="1200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object 51">
                <a:extLst>
                  <a:ext uri="{FF2B5EF4-FFF2-40B4-BE49-F238E27FC236}">
                    <a16:creationId xmlns:a16="http://schemas.microsoft.com/office/drawing/2014/main" id="{A1B9CA32-A85F-35F7-798F-88693D5A1218}"/>
                  </a:ext>
                </a:extLst>
              </p:cNvPr>
              <p:cNvSpPr txBox="1"/>
              <p:nvPr/>
            </p:nvSpPr>
            <p:spPr>
              <a:xfrm>
                <a:off x="18576352" y="9379419"/>
                <a:ext cx="4307832" cy="59278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/>
              <a:p>
                <a:pPr marL="352425" marR="5080" indent="-340360">
                  <a:spcBef>
                    <a:spcPts val="245"/>
                  </a:spcBef>
                </a:pPr>
                <a:r>
                  <a:rPr sz="1200" b="1" spc="-12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Align</a:t>
                </a:r>
                <a:r>
                  <a:rPr sz="1200" b="1" spc="-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sz="1200" b="1" spc="-13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Strategy</a:t>
                </a:r>
                <a:r>
                  <a:rPr sz="1200" b="1" spc="-5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200" b="1" spc="-11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 </a:t>
                </a:r>
              </a:p>
              <a:p>
                <a:pPr marL="352425" marR="5080" indent="-340360">
                  <a:spcBef>
                    <a:spcPts val="245"/>
                  </a:spcBef>
                </a:pPr>
                <a:r>
                  <a:rPr lang="en-US" sz="1200" b="1" spc="-120" dirty="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Execution</a:t>
                </a:r>
                <a:endParaRPr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object 6">
                <a:extLst>
                  <a:ext uri="{FF2B5EF4-FFF2-40B4-BE49-F238E27FC236}">
                    <a16:creationId xmlns:a16="http://schemas.microsoft.com/office/drawing/2014/main" id="{1B82B5B5-1738-16E8-B708-3C38A80CE759}"/>
                  </a:ext>
                </a:extLst>
              </p:cNvPr>
              <p:cNvSpPr txBox="1"/>
              <p:nvPr/>
            </p:nvSpPr>
            <p:spPr>
              <a:xfrm>
                <a:off x="1521839" y="6915899"/>
                <a:ext cx="3188559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拥抱独立创业</a:t>
                </a:r>
                <a:endParaRPr lang="en-US" sz="1200" dirty="0"/>
              </a:p>
            </p:txBody>
          </p:sp>
          <p:sp>
            <p:nvSpPr>
              <p:cNvPr id="48" name="object 6">
                <a:extLst>
                  <a:ext uri="{FF2B5EF4-FFF2-40B4-BE49-F238E27FC236}">
                    <a16:creationId xmlns:a16="http://schemas.microsoft.com/office/drawing/2014/main" id="{F191D6B6-6EC2-5DC1-16CD-830026E4F0E9}"/>
                  </a:ext>
                </a:extLst>
              </p:cNvPr>
              <p:cNvSpPr txBox="1"/>
              <p:nvPr/>
            </p:nvSpPr>
            <p:spPr>
              <a:xfrm>
                <a:off x="9726835" y="6987836"/>
                <a:ext cx="4032531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拥有业务,不仅赋能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object 6">
                <a:extLst>
                  <a:ext uri="{FF2B5EF4-FFF2-40B4-BE49-F238E27FC236}">
                    <a16:creationId xmlns:a16="http://schemas.microsoft.com/office/drawing/2014/main" id="{ED6139A0-27D8-F66D-3FC1-CA7BFE79F344}"/>
                  </a:ext>
                </a:extLst>
              </p:cNvPr>
              <p:cNvSpPr txBox="1"/>
              <p:nvPr/>
            </p:nvSpPr>
            <p:spPr>
              <a:xfrm>
                <a:off x="14479683" y="696540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发挥比较优势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object 6">
                <a:extLst>
                  <a:ext uri="{FF2B5EF4-FFF2-40B4-BE49-F238E27FC236}">
                    <a16:creationId xmlns:a16="http://schemas.microsoft.com/office/drawing/2014/main" id="{22E2B853-41EA-6FBC-09C1-8E1D402037F4}"/>
                  </a:ext>
                </a:extLst>
              </p:cNvPr>
              <p:cNvSpPr txBox="1"/>
              <p:nvPr/>
            </p:nvSpPr>
            <p:spPr>
              <a:xfrm>
                <a:off x="1161680" y="10454160"/>
                <a:ext cx="3548716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掌握</a:t>
                </a:r>
                <a:r>
                  <a:rPr lang="en-US" altLang="zh-CN" sz="1200" dirty="0"/>
                  <a:t>Agent</a:t>
                </a:r>
                <a:r>
                  <a:rPr lang="zh-CN" altLang="en-US" sz="1200" dirty="0"/>
                  <a:t>技术栈</a:t>
                </a:r>
                <a:endParaRPr lang="en-US" sz="1200" dirty="0"/>
              </a:p>
            </p:txBody>
          </p:sp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id="{F4E7769F-EFFD-8588-FBA6-2F827F073588}"/>
                  </a:ext>
                </a:extLst>
              </p:cNvPr>
              <p:cNvSpPr txBox="1"/>
              <p:nvPr/>
            </p:nvSpPr>
            <p:spPr>
              <a:xfrm>
                <a:off x="5800980" y="1045416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闪电速度执行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bject 6">
                <a:extLst>
                  <a:ext uri="{FF2B5EF4-FFF2-40B4-BE49-F238E27FC236}">
                    <a16:creationId xmlns:a16="http://schemas.microsoft.com/office/drawing/2014/main" id="{445DF831-72B2-090D-25B2-CFF435CA9C8D}"/>
                  </a:ext>
                </a:extLst>
              </p:cNvPr>
              <p:cNvSpPr txBox="1"/>
              <p:nvPr/>
            </p:nvSpPr>
            <p:spPr>
              <a:xfrm>
                <a:off x="10189332" y="1045416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精通全栈经营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bject 6">
                <a:extLst>
                  <a:ext uri="{FF2B5EF4-FFF2-40B4-BE49-F238E27FC236}">
                    <a16:creationId xmlns:a16="http://schemas.microsoft.com/office/drawing/2014/main" id="{488F5750-7CEA-6708-6A0B-BB98991C01D8}"/>
                  </a:ext>
                </a:extLst>
              </p:cNvPr>
              <p:cNvSpPr txBox="1"/>
              <p:nvPr/>
            </p:nvSpPr>
            <p:spPr>
              <a:xfrm>
                <a:off x="14489194" y="10454160"/>
                <a:ext cx="3188559" cy="365296"/>
              </a:xfrm>
              <a:prstGeom prst="rect">
                <a:avLst/>
              </a:prstGeom>
            </p:spPr>
            <p:txBody>
              <a:bodyPr vert="horz" wrap="square" lIns="0" tIns="31115" rIns="0" bIns="0" spcCol="360000" rtlCol="0">
                <a:spAutoFit/>
              </a:bodyPr>
              <a:lstStyle/>
              <a:p>
                <a:pPr marL="12700" marR="5080" indent="373380">
                  <a:lnSpc>
                    <a:spcPts val="1950"/>
                  </a:lnSpc>
                  <a:spcBef>
                    <a:spcPts val="245"/>
                  </a:spcBef>
                </a:pPr>
                <a:r>
                  <a:rPr lang="en-US" sz="1200" b="1" spc="-125" dirty="0" err="1">
                    <a:solidFill>
                      <a:srgbClr val="FFFFFF"/>
                    </a:solidFill>
                    <a:latin typeface="Helvetica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快速变现</a:t>
                </a:r>
                <a:endParaRPr lang="en-US" sz="1200" b="1" spc="-125" dirty="0">
                  <a:solidFill>
                    <a:srgbClr val="FFFFFF"/>
                  </a:solidFill>
                  <a:latin typeface="Helvetica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bject 6">
                <a:extLst>
                  <a:ext uri="{FF2B5EF4-FFF2-40B4-BE49-F238E27FC236}">
                    <a16:creationId xmlns:a16="http://schemas.microsoft.com/office/drawing/2014/main" id="{F7164401-D2EC-DB61-F3BB-CE5835C7A89F}"/>
                  </a:ext>
                </a:extLst>
              </p:cNvPr>
              <p:cNvSpPr txBox="1"/>
              <p:nvPr/>
            </p:nvSpPr>
            <p:spPr>
              <a:xfrm>
                <a:off x="5728524" y="6915899"/>
                <a:ext cx="3514606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瞄准劳动力市场</a:t>
                </a:r>
                <a:endParaRPr lang="en-US" altLang="zh-CN" sz="1200" dirty="0"/>
              </a:p>
            </p:txBody>
          </p:sp>
          <p:sp>
            <p:nvSpPr>
              <p:cNvPr id="55" name="object 6">
                <a:extLst>
                  <a:ext uri="{FF2B5EF4-FFF2-40B4-BE49-F238E27FC236}">
                    <a16:creationId xmlns:a16="http://schemas.microsoft.com/office/drawing/2014/main" id="{8438B7D4-213B-7D4D-CA53-A8209CE24335}"/>
                  </a:ext>
                </a:extLst>
              </p:cNvPr>
              <p:cNvSpPr txBox="1"/>
              <p:nvPr/>
            </p:nvSpPr>
            <p:spPr>
              <a:xfrm>
                <a:off x="19023245" y="6718409"/>
                <a:ext cx="3093834" cy="59278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开启原生</a:t>
                </a:r>
                <a:r>
                  <a:rPr lang="en-US" altLang="zh-CN" sz="1200" dirty="0"/>
                  <a:t>AI</a:t>
                </a:r>
                <a:r>
                  <a:rPr lang="zh-CN" altLang="en-US" sz="1200" dirty="0"/>
                  <a:t>化</a:t>
                </a:r>
                <a:endParaRPr lang="en-US" altLang="zh-CN" sz="1200" dirty="0"/>
              </a:p>
              <a:p>
                <a:r>
                  <a:rPr lang="zh-CN" altLang="en-US" sz="1200" dirty="0"/>
                  <a:t>公司运营模式</a:t>
                </a:r>
                <a:endParaRPr lang="en-US" sz="1200" dirty="0"/>
              </a:p>
            </p:txBody>
          </p:sp>
          <p:sp>
            <p:nvSpPr>
              <p:cNvPr id="56" name="object 6">
                <a:extLst>
                  <a:ext uri="{FF2B5EF4-FFF2-40B4-BE49-F238E27FC236}">
                    <a16:creationId xmlns:a16="http://schemas.microsoft.com/office/drawing/2014/main" id="{6E3C79CF-53DE-AA2F-D68D-6BDB7AC25E7E}"/>
                  </a:ext>
                </a:extLst>
              </p:cNvPr>
              <p:cNvSpPr txBox="1"/>
              <p:nvPr/>
            </p:nvSpPr>
            <p:spPr>
              <a:xfrm>
                <a:off x="18398066" y="10454160"/>
                <a:ext cx="4524495" cy="300402"/>
              </a:xfrm>
              <a:prstGeom prst="rect">
                <a:avLst/>
              </a:prstGeom>
            </p:spPr>
            <p:txBody>
              <a:bodyPr vert="horz" wrap="square" lIns="0" tIns="31115" rIns="0" bIns="0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12700" marR="5080">
                  <a:spcBef>
                    <a:spcPts val="245"/>
                  </a:spcBef>
                  <a:defRPr b="1" spc="-150">
                    <a:solidFill>
                      <a:srgbClr val="FFFF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lvl1pPr>
              </a:lstStyle>
              <a:p>
                <a:r>
                  <a:rPr lang="zh-CN" altLang="en-US" sz="1200" dirty="0"/>
                  <a:t>战略对齐快速迭代</a:t>
                </a:r>
                <a:endParaRPr lang="en-US" sz="1200" dirty="0"/>
              </a:p>
            </p:txBody>
          </p:sp>
        </p:grp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81277A6C-ACF2-E5A9-9956-3AF7A139FD2A}"/>
                </a:ext>
              </a:extLst>
            </p:cNvPr>
            <p:cNvSpPr/>
            <p:nvPr/>
          </p:nvSpPr>
          <p:spPr>
            <a:xfrm>
              <a:off x="8617526" y="7328556"/>
              <a:ext cx="2627965" cy="2729844"/>
            </a:xfrm>
            <a:prstGeom prst="roundRect">
              <a:avLst/>
            </a:prstGeom>
            <a:noFill/>
            <a:ln w="82550" cap="flat">
              <a:solidFill>
                <a:srgbClr val="FF0000"/>
              </a:solidFill>
              <a:prstDash val="dash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 panose="020005030000000200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342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5A8BAC-1039-BB19-BA13-D378C3154D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29" y="3837081"/>
            <a:ext cx="7608926" cy="4874434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A304AC1D-6C7F-55A2-8321-572ADA791EA7}"/>
              </a:ext>
            </a:extLst>
          </p:cNvPr>
          <p:cNvSpPr/>
          <p:nvPr/>
        </p:nvSpPr>
        <p:spPr>
          <a:xfrm>
            <a:off x="8568640" y="5082753"/>
            <a:ext cx="718406" cy="23830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E3116C39-ABDC-D56B-A33B-1A05DDD6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9" y="1272131"/>
            <a:ext cx="23330824" cy="941612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hangingPunct="0"/>
            <a:r>
              <a:rPr kumimoji="1" lang="en-US" altLang="zh-CN" sz="66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  <a:sym typeface="Helvetica Neue" panose="02000503000000020004"/>
              </a:rPr>
              <a:t>Agent Infra (OS Kernel) — Compounded Intelligence Enabler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9D61B1-CE0F-41D1-0DC3-D3E69C834EA6}"/>
              </a:ext>
            </a:extLst>
          </p:cNvPr>
          <p:cNvSpPr txBox="1"/>
          <p:nvPr/>
        </p:nvSpPr>
        <p:spPr>
          <a:xfrm>
            <a:off x="6029986" y="10645654"/>
            <a:ext cx="13782014" cy="1798215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Uniform, Recursive, Extensible; Unix/Linux Command-Line–Like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Composability: Tools, Context, Subagents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Powered by LLM / Agentic AI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B8D67F-AC23-335D-38F1-AF95B2F5EA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931" y="2665246"/>
            <a:ext cx="14137239" cy="75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3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293C3BCF-840E-F08D-101D-EAAD3EFF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32" y="961329"/>
            <a:ext cx="22447876" cy="9416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Agentic Application Model: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Towards New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Paradigm</a:t>
            </a:r>
            <a:endParaRPr kumimoji="1" lang="zh-CN" altLang="en-US" sz="6600" dirty="0">
              <a:latin typeface="Helvetica" pitchFamily="2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D046D6-D9C4-67F0-37C2-132C6BD9F1B9}"/>
              </a:ext>
            </a:extLst>
          </p:cNvPr>
          <p:cNvSpPr txBox="1">
            <a:spLocks/>
          </p:cNvSpPr>
          <p:nvPr/>
        </p:nvSpPr>
        <p:spPr>
          <a:xfrm>
            <a:off x="4136705" y="9717244"/>
            <a:ext cx="18728909" cy="227364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Spec-Driven (Structured Prompts) Declarative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Business Spec and Adaptive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Back End: Proprietary and Public Tools/Agents/Context/Data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Continuously Learning and Evolving System through Reinforcement Learning Autopilot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C6D92F-44D2-576B-3EA8-F9F31BE40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705" y="2640261"/>
            <a:ext cx="14733187" cy="66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24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89F88B0-53E3-3A3D-488C-54BCDA0C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26" y="1498670"/>
            <a:ext cx="21226174" cy="119985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Agentic AI Apps: Categorization and Evolution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6F6D77-2CE9-9436-7FBE-1EFF9F40C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26" y="4034172"/>
            <a:ext cx="12586948" cy="8183158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FE247749-E8B8-3007-41C5-5F464A28E69B}"/>
              </a:ext>
            </a:extLst>
          </p:cNvPr>
          <p:cNvSpPr txBox="1">
            <a:spLocks/>
          </p:cNvSpPr>
          <p:nvPr/>
        </p:nvSpPr>
        <p:spPr>
          <a:xfrm>
            <a:off x="14814368" y="4049797"/>
            <a:ext cx="8374496" cy="930005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Serious Agentic Apps</a:t>
            </a:r>
          </a:p>
          <a:p>
            <a:pPr marL="1440000">
              <a:buFont typeface="Wingdings" pitchFamily="2" charset="2"/>
              <a:buChar char="ü"/>
            </a:pPr>
            <a:r>
              <a:rPr lang="en-US" altLang="zh-CN" sz="3200" dirty="0"/>
              <a:t>Programmatic/Complex/Extensive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Light Weight Agent App</a:t>
            </a:r>
          </a:p>
          <a:p>
            <a:pPr marL="1440000">
              <a:buFont typeface="Wingdings" pitchFamily="2" charset="2"/>
              <a:buChar char="ü"/>
            </a:pPr>
            <a:r>
              <a:rPr lang="en-US" altLang="zh-CN" sz="3200" dirty="0"/>
              <a:t>Declarative/Simple/None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Static 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983D5611-C748-8463-7925-B5156E6050CB}"/>
              </a:ext>
            </a:extLst>
          </p:cNvPr>
          <p:cNvSpPr txBox="1">
            <a:spLocks/>
          </p:cNvSpPr>
          <p:nvPr/>
        </p:nvSpPr>
        <p:spPr>
          <a:xfrm>
            <a:off x="14839438" y="9127917"/>
            <a:ext cx="9668036" cy="227364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Serious Agentic Apps</a:t>
            </a:r>
          </a:p>
          <a:p>
            <a:pPr marL="1440000">
              <a:buFont typeface="Wingdings" pitchFamily="2" charset="2"/>
              <a:buChar char="ü"/>
            </a:pPr>
            <a:r>
              <a:rPr lang="en-US" altLang="zh-CN" sz="3200" dirty="0"/>
              <a:t>Declarative/Complex/Extensive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Light Weight Agent Apps</a:t>
            </a:r>
          </a:p>
          <a:p>
            <a:pPr marL="1440000">
              <a:buFont typeface="Wingdings" pitchFamily="2" charset="2"/>
              <a:buChar char="ü"/>
            </a:pPr>
            <a:r>
              <a:rPr lang="en-US" altLang="zh-CN" sz="3200" dirty="0"/>
              <a:t>Declarative/Simple/Extensive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Dynamic, Disposable</a:t>
            </a: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69FD12A6-9418-B218-C807-12F2C27D750D}"/>
              </a:ext>
            </a:extLst>
          </p:cNvPr>
          <p:cNvSpPr/>
          <p:nvPr/>
        </p:nvSpPr>
        <p:spPr>
          <a:xfrm>
            <a:off x="15997852" y="3048000"/>
            <a:ext cx="3675604" cy="930005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chemeClr val="accent1">
              <a:lumMod val="75000"/>
              <a:alpha val="82638"/>
            </a:schemeClr>
          </a:solidFill>
        </p:spPr>
        <p:txBody>
          <a:bodyPr wrap="square" lIns="0" tIns="0" rIns="0" bIns="0" rtlCol="0" anchor="ctr" anchorCtr="0"/>
          <a:lstStyle/>
          <a:p>
            <a:r>
              <a:rPr lang="en-US" altLang="zh-CN" sz="4400" dirty="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Now</a:t>
            </a:r>
            <a:endParaRPr lang="zh-CN" altLang="en-US" sz="4400" dirty="0">
              <a:solidFill>
                <a:srgbClr val="FFFFFF"/>
              </a:solidFill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CDB7A89-C7F6-FF93-B5E2-193D0B1DE856}"/>
              </a:ext>
            </a:extLst>
          </p:cNvPr>
          <p:cNvSpPr/>
          <p:nvPr/>
        </p:nvSpPr>
        <p:spPr>
          <a:xfrm>
            <a:off x="15997852" y="8157827"/>
            <a:ext cx="3675604" cy="930005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chemeClr val="accent1">
              <a:lumMod val="75000"/>
              <a:alpha val="82638"/>
            </a:schemeClr>
          </a:solidFill>
        </p:spPr>
        <p:txBody>
          <a:bodyPr wrap="square" lIns="0" tIns="0" rIns="0" bIns="0" rtlCol="0" anchor="ctr" anchorCtr="0"/>
          <a:lstStyle/>
          <a:p>
            <a:r>
              <a:rPr lang="en-US" altLang="zh-CN" sz="4400" dirty="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rPr>
              <a:t>Future </a:t>
            </a:r>
            <a:endParaRPr lang="zh-CN" altLang="en-US" sz="4400" dirty="0">
              <a:solidFill>
                <a:srgbClr val="FFFFFF"/>
              </a:solidFill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082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FEB7C3-4E6A-43D2-D528-5598021E323A}"/>
              </a:ext>
            </a:extLst>
          </p:cNvPr>
          <p:cNvSpPr txBox="1"/>
          <p:nvPr/>
        </p:nvSpPr>
        <p:spPr>
          <a:xfrm>
            <a:off x="11296417" y="5206464"/>
            <a:ext cx="12192001" cy="4557059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Platform for any Agentic Application Runtime </a:t>
            </a:r>
          </a:p>
          <a:p>
            <a:r>
              <a:rPr lang="en-US" altLang="zh-CN" sz="3600" dirty="0"/>
              <a:t>Agentic AI App Framework</a:t>
            </a:r>
          </a:p>
          <a:p>
            <a:r>
              <a:rPr lang="en-US" altLang="zh-CN" sz="3600" dirty="0"/>
              <a:t>Agent OS Kernel</a:t>
            </a:r>
          </a:p>
          <a:p>
            <a:r>
              <a:rPr lang="en-US" altLang="zh-CN" sz="3600" dirty="0"/>
              <a:t>UI Interaction (CLI, Chrome Extension, More to Come)</a:t>
            </a:r>
          </a:p>
          <a:p>
            <a:r>
              <a:rPr lang="en-US" altLang="zh-CN" sz="3600" dirty="0"/>
              <a:t>Runnable Agents Spec, and OS Agnostic(</a:t>
            </a:r>
            <a:r>
              <a:rPr lang="en-US" altLang="zh-CN" sz="3600" dirty="0" err="1"/>
              <a:t>agents.md</a:t>
            </a:r>
            <a:r>
              <a:rPr lang="en-US" altLang="zh-CN" sz="3600" dirty="0"/>
              <a:t>)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9C7CF543-782A-8483-83EB-AFDA8D22017C}"/>
              </a:ext>
            </a:extLst>
          </p:cNvPr>
          <p:cNvSpPr txBox="1">
            <a:spLocks/>
          </p:cNvSpPr>
          <p:nvPr/>
        </p:nvSpPr>
        <p:spPr>
          <a:xfrm>
            <a:off x="609832" y="708952"/>
            <a:ext cx="23774168" cy="941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kumimoji="1" sz="5400" b="1">
                <a:solidFill>
                  <a:srgbClr val="FFFFFF"/>
                </a:solidFill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  <a:lvl2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  <a:lvl6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6pPr>
            <a:lvl7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7pPr>
            <a:lvl8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8pPr>
            <a:lvl9pPr>
              <a:defRPr sz="10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9pPr>
          </a:lstStyle>
          <a:p>
            <a:r>
              <a:rPr lang="en-US" altLang="zh-CN" dirty="0"/>
              <a:t>Claude Code — More Than a Coding Agent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D6A13E-8B26-8E24-DF39-B22DAA3FA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314" y="8461390"/>
            <a:ext cx="7470905" cy="48291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F5BD09-4E40-71FD-1CE5-517E39132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0216" y="2281661"/>
            <a:ext cx="5976751" cy="5203332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1413B586-997C-030A-FBE8-3912BC9683F1}"/>
              </a:ext>
            </a:extLst>
          </p:cNvPr>
          <p:cNvSpPr/>
          <p:nvPr/>
        </p:nvSpPr>
        <p:spPr>
          <a:xfrm rot="5400000">
            <a:off x="5696467" y="6857736"/>
            <a:ext cx="690598" cy="2230910"/>
          </a:xfrm>
          <a:prstGeom prst="rightArrow">
            <a:avLst/>
          </a:prstGeom>
          <a:solidFill>
            <a:srgbClr val="FFFFFF">
              <a:alpha val="67455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487763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7563D0-338A-92B4-1495-84EA78BD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672" y="1484306"/>
            <a:ext cx="21808065" cy="1199854"/>
          </a:xfrm>
        </p:spPr>
        <p:txBody>
          <a:bodyPr>
            <a:normAutofit/>
          </a:bodyPr>
          <a:lstStyle/>
          <a:p>
            <a:r>
              <a:rPr kumimoji="1" lang="en-US" altLang="zh-CN" sz="5400" dirty="0"/>
              <a:t>The New Agent Stack – Enabling Compounded Intelligence</a:t>
            </a:r>
            <a:endParaRPr kumimoji="1" lang="zh-CN" altLang="en-US" sz="5400" dirty="0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23483085-4703-EF20-3AAD-496B9E02E57D}"/>
              </a:ext>
            </a:extLst>
          </p:cNvPr>
          <p:cNvSpPr/>
          <p:nvPr/>
        </p:nvSpPr>
        <p:spPr>
          <a:xfrm>
            <a:off x="2064774" y="6658873"/>
            <a:ext cx="2890684" cy="2875935"/>
          </a:xfrm>
          <a:prstGeom prst="rightArrow">
            <a:avLst/>
          </a:prstGeom>
          <a:solidFill>
            <a:srgbClr val="FFFFFF">
              <a:alpha val="67455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4194C1B6-49A3-B657-C7CD-FBDE287A5025}"/>
              </a:ext>
            </a:extLst>
          </p:cNvPr>
          <p:cNvSpPr/>
          <p:nvPr/>
        </p:nvSpPr>
        <p:spPr>
          <a:xfrm rot="10800000">
            <a:off x="19283930" y="6759528"/>
            <a:ext cx="2890684" cy="2875935"/>
          </a:xfrm>
          <a:prstGeom prst="rightArrow">
            <a:avLst/>
          </a:prstGeom>
          <a:solidFill>
            <a:srgbClr val="FFFFFF">
              <a:alpha val="67455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4358DBC-A460-D5AE-4BB0-CBE4F0D6DA21}"/>
              </a:ext>
            </a:extLst>
          </p:cNvPr>
          <p:cNvSpPr txBox="1">
            <a:spLocks/>
          </p:cNvSpPr>
          <p:nvPr/>
        </p:nvSpPr>
        <p:spPr>
          <a:xfrm>
            <a:off x="1729589" y="4972573"/>
            <a:ext cx="2890684" cy="1425745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Incremental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57F11DD-B1DC-2BA2-874C-B9BC8FB95027}"/>
              </a:ext>
            </a:extLst>
          </p:cNvPr>
          <p:cNvSpPr txBox="1">
            <a:spLocks/>
          </p:cNvSpPr>
          <p:nvPr/>
        </p:nvSpPr>
        <p:spPr>
          <a:xfrm>
            <a:off x="19283930" y="3982064"/>
            <a:ext cx="3568221" cy="2875936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Agentic, Generative AI Disruption</a:t>
            </a:r>
          </a:p>
        </p:txBody>
      </p:sp>
      <p:pic>
        <p:nvPicPr>
          <p:cNvPr id="10" name="图片 9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B3CDC243-0D23-ED54-B4C6-36A63274BE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3576" y="3086694"/>
            <a:ext cx="13596848" cy="10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98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975D26-D5FD-7D35-2A5F-ADE1E5D54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561" y="4631743"/>
            <a:ext cx="12469434" cy="5985025"/>
          </a:xfrm>
          <a:prstGeom prst="rect">
            <a:avLst/>
          </a:prstGeom>
        </p:spPr>
      </p:pic>
      <p:sp>
        <p:nvSpPr>
          <p:cNvPr id="6" name="标题 2">
            <a:extLst>
              <a:ext uri="{FF2B5EF4-FFF2-40B4-BE49-F238E27FC236}">
                <a16:creationId xmlns:a16="http://schemas.microsoft.com/office/drawing/2014/main" id="{29BF9690-F208-9A85-5B90-5909D06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14" y="1381457"/>
            <a:ext cx="17159754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More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Intelligence</a:t>
            </a:r>
            <a:r>
              <a:rPr kumimoji="1" lang="zh-CN" altLang="en-US" sz="6600" dirty="0">
                <a:latin typeface="Helvetica" pitchFamily="2" charset="0"/>
              </a:rPr>
              <a:t>，</a:t>
            </a:r>
            <a:r>
              <a:rPr kumimoji="1" lang="en-US" altLang="zh-CN" sz="6600" dirty="0">
                <a:latin typeface="Helvetica" pitchFamily="2" charset="0"/>
              </a:rPr>
              <a:t>But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Less</a:t>
            </a:r>
            <a:r>
              <a:rPr kumimoji="1" lang="zh-CN" altLang="en-US" sz="6600" dirty="0">
                <a:latin typeface="Helvetica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Structured</a:t>
            </a:r>
            <a:endParaRPr kumimoji="1" lang="zh-CN" altLang="en-US" sz="6600" dirty="0">
              <a:latin typeface="Helvetica" pitchFamily="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7626D1-731B-D4D7-9B47-73E01EE5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05" y="4074533"/>
            <a:ext cx="7772400" cy="65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4837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a0f79a-1b95-40aa-b523-c66e258befad"/>
  <p:tag name="COMMONDATA" val="eyJoZGlkIjoiNmY0ODZmOGE1YmFmMzVjMDc1MGNjYmRjY2Y3YTMxZWUifQ==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/>
      <a:bodyPr vert="horz" wrap="square" lIns="0" tIns="31115" rIns="0" bIns="0" spcCol="360000" rtlCol="0">
        <a:spAutoFit/>
      </a:bodyPr>
      <a:lstStyle>
        <a:defPPr marL="12700" marR="5080" indent="373380" algn="l">
          <a:lnSpc>
            <a:spcPts val="1950"/>
          </a:lnSpc>
          <a:spcBef>
            <a:spcPts val="245"/>
          </a:spcBef>
          <a:defRPr sz="4000" b="1" dirty="0" smtClean="0">
            <a:solidFill>
              <a:schemeClr val="accent1">
                <a:lumMod val="7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33205</TotalTime>
  <Words>450</Words>
  <Application>Microsoft Macintosh PowerPoint</Application>
  <PresentationFormat>自定义</PresentationFormat>
  <Paragraphs>94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Microsoft YaHei</vt:lpstr>
      <vt:lpstr>Source Han Sans CN</vt:lpstr>
      <vt:lpstr>Source Han Sans CN Bold</vt:lpstr>
      <vt:lpstr>Source Han Sans CN Regular</vt:lpstr>
      <vt:lpstr>Arial</vt:lpstr>
      <vt:lpstr>Corbel</vt:lpstr>
      <vt:lpstr>Helvetica</vt:lpstr>
      <vt:lpstr>Helvetica Neue</vt:lpstr>
      <vt:lpstr>Helvetica Neue Medium</vt:lpstr>
      <vt:lpstr>Wingdings</vt:lpstr>
      <vt:lpstr>Black</vt:lpstr>
      <vt:lpstr>Agentic AI Infra</vt:lpstr>
      <vt:lpstr>PowerPoint 演示文稿</vt:lpstr>
      <vt:lpstr>Agent Stack and  Agentic App Dev Paradigm</vt:lpstr>
      <vt:lpstr>Agent Infra (OS Kernel) — Compounded Intelligence Enabler</vt:lpstr>
      <vt:lpstr>Agentic Application Model: Towards New Paradigm</vt:lpstr>
      <vt:lpstr>Agentic AI Apps: Categorization and Evolution </vt:lpstr>
      <vt:lpstr>PowerPoint 演示文稿</vt:lpstr>
      <vt:lpstr>The New Agent Stack – Enabling Compounded Intelligence</vt:lpstr>
      <vt:lpstr>More Intelligence，But Less Structured</vt:lpstr>
      <vt:lpstr>More Intelligence, More Ambient Data&amp;Tools/Less Prompt</vt:lpstr>
      <vt:lpstr>Full Spectrum Intelligence，Democratizing Activation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JImmy Shi</cp:lastModifiedBy>
  <cp:revision>150</cp:revision>
  <dcterms:created xsi:type="dcterms:W3CDTF">2024-11-19T03:31:02Z</dcterms:created>
  <dcterms:modified xsi:type="dcterms:W3CDTF">2025-09-16T09:05:56Z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928B02752541DCD5A55DF4642BF0BB1A_42</vt:lpwstr>
  </property>
  <property fmtid="{D5CDD505-2E9C-101B-9397-08002B2CF9AE}" pid="3" name="KSOProductBuildVer">
    <vt:lpwstr>2052-6.10.1.8873</vt:lpwstr>
  </property>
</Properties>
</file>