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71" r:id="rId2"/>
    <p:sldId id="346" r:id="rId3"/>
    <p:sldId id="351" r:id="rId4"/>
    <p:sldId id="380" r:id="rId5"/>
    <p:sldId id="348" r:id="rId6"/>
    <p:sldId id="350" r:id="rId7"/>
    <p:sldId id="381" r:id="rId8"/>
    <p:sldId id="34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82162"/>
  </p:normalViewPr>
  <p:slideViewPr>
    <p:cSldViewPr snapToGrid="0">
      <p:cViewPr varScale="1">
        <p:scale>
          <a:sx n="46" d="100"/>
          <a:sy n="46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workforce market size is much larger than IT market size? </a:t>
            </a:r>
          </a:p>
          <a:p>
            <a:pPr marL="0" indent="0">
              <a:buNone/>
            </a:pPr>
            <a:r>
              <a:rPr lang="en-US" altLang="zh-CN" dirty="0"/>
              <a:t>larger market size, agentic tool-&gt; role-based agentic tool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6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8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possible value chain, </a:t>
            </a:r>
          </a:p>
          <a:p>
            <a:pPr marL="0" indent="0">
              <a:buNone/>
            </a:pPr>
            <a:r>
              <a:rPr lang="en-US" altLang="zh-CN" dirty="0"/>
              <a:t>in the future digital workforce might like it is cost-based/technology democratization, less likely on value-based.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particular in </a:t>
            </a:r>
            <a:r>
              <a:rPr lang="en-US" altLang="zh-CN" dirty="0" err="1"/>
              <a:t>china</a:t>
            </a:r>
            <a:r>
              <a:rPr lang="en-US" altLang="zh-CN" dirty="0"/>
              <a:t> (B2B software business); </a:t>
            </a:r>
          </a:p>
          <a:p>
            <a:pPr marL="0" indent="0">
              <a:buNone/>
            </a:pPr>
            <a:r>
              <a:rPr lang="en-US" altLang="zh-CN" dirty="0"/>
              <a:t>outcome-based business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94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74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57226-EDC6-3246-8354-A1F83E19B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0705" y="4628923"/>
            <a:ext cx="19096990" cy="2955925"/>
          </a:xfrm>
        </p:spPr>
        <p:txBody>
          <a:bodyPr anchor="ctr" anchorCtr="0"/>
          <a:lstStyle>
            <a:lvl1pPr>
              <a:defRPr sz="11500" b="1">
                <a:latin typeface="Source Han Sans CN Bold" panose="020B0800000000000000" charset="-122"/>
                <a:ea typeface="Source Han Sans CN Bold" panose="020B0800000000000000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87929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r>
              <a:rPr lang="en-US" dirty="0" err="1"/>
              <a:t>dsfas</a:t>
            </a:r>
            <a:endParaRPr dirty="0"/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1pPr>
            <a:lvl2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 descr="/Users/evelynyi/Desktop/深色.png深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6837945E-693D-5036-999E-3575C55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3" r:id="rId3"/>
    <p:sldLayoutId id="2147483655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1pPr>
      <a:lvl2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2pPr>
      <a:lvl3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3pPr>
      <a:lvl4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4pPr>
      <a:lvl5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5pPr>
      <a:lvl6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F0EE24-08D7-A138-46E8-A531F6B3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32" y="4263626"/>
            <a:ext cx="18218968" cy="7177398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CN" altLang="en-US" dirty="0"/>
              <a:t>这次应用和上一代的区别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机会和挑战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应用的</a:t>
            </a:r>
            <a:r>
              <a:rPr kumimoji="1" lang="en-US" altLang="zh-CN" dirty="0"/>
              <a:t>mapping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4</a:t>
            </a:r>
            <a:r>
              <a:rPr kumimoji="1" lang="zh-CN" altLang="en-US" dirty="0"/>
              <a:t>种应用的分类，和趋势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如何选择产品目标用户，目标地域市场方法；避免错配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这些选择</a:t>
            </a:r>
            <a:endParaRPr kumimoji="1" lang="en-US" altLang="zh-CN" dirty="0"/>
          </a:p>
          <a:p>
            <a:pPr marL="742950" indent="-742950">
              <a:buAutoNum type="arabicPeriod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17488-8D1F-EDE4-011F-A84177BD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5984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7B5A-05F3-D471-A366-6F07496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557" y="3341952"/>
            <a:ext cx="19096990" cy="295592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Product Positioning</a:t>
            </a:r>
            <a:br>
              <a:rPr kumimoji="1" lang="en-US" altLang="zh-CN" dirty="0"/>
            </a:br>
            <a:r>
              <a:rPr kumimoji="1" lang="en-US" altLang="zh-CN" dirty="0"/>
              <a:t> in Agentic AI Era</a:t>
            </a:r>
            <a:endParaRPr kumimoji="1"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3565A7B-3033-945E-9F6F-5A12F62F1EDB}"/>
              </a:ext>
            </a:extLst>
          </p:cNvPr>
          <p:cNvGrpSpPr/>
          <p:nvPr/>
        </p:nvGrpSpPr>
        <p:grpSpPr>
          <a:xfrm>
            <a:off x="11857703" y="7418125"/>
            <a:ext cx="11927455" cy="5321534"/>
            <a:chOff x="8828442" y="4556079"/>
            <a:chExt cx="12673813" cy="527510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E749214-FA92-CE16-723F-E5587359DB95}"/>
                </a:ext>
              </a:extLst>
            </p:cNvPr>
            <p:cNvGrpSpPr/>
            <p:nvPr/>
          </p:nvGrpSpPr>
          <p:grpSpPr>
            <a:xfrm>
              <a:off x="8828442" y="4829246"/>
              <a:ext cx="12673813" cy="5001938"/>
              <a:chOff x="1161680" y="4215024"/>
              <a:chExt cx="21760881" cy="6953719"/>
            </a:xfrm>
          </p:grpSpPr>
          <p:sp>
            <p:nvSpPr>
              <p:cNvPr id="60" name="object 18">
                <a:extLst>
                  <a:ext uri="{FF2B5EF4-FFF2-40B4-BE49-F238E27FC236}">
                    <a16:creationId xmlns:a16="http://schemas.microsoft.com/office/drawing/2014/main" id="{64EF25B1-973D-C78B-DD85-17036568AAFE}"/>
                  </a:ext>
                </a:extLst>
              </p:cNvPr>
              <p:cNvSpPr/>
              <p:nvPr/>
            </p:nvSpPr>
            <p:spPr>
              <a:xfrm>
                <a:off x="18640982" y="421502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p:sp>
            <p:nvSpPr>
              <p:cNvPr id="61" name="object 23">
                <a:extLst>
                  <a:ext uri="{FF2B5EF4-FFF2-40B4-BE49-F238E27FC236}">
                    <a16:creationId xmlns:a16="http://schemas.microsoft.com/office/drawing/2014/main" id="{4D0A73E6-FA0E-2B66-F21F-0D863CDF3B09}"/>
                  </a:ext>
                </a:extLst>
              </p:cNvPr>
              <p:cNvSpPr/>
              <p:nvPr/>
            </p:nvSpPr>
            <p:spPr>
              <a:xfrm>
                <a:off x="18630902" y="7973497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p:sp>
            <p:nvSpPr>
              <p:cNvPr id="62" name="object 3">
                <a:extLst>
                  <a:ext uri="{FF2B5EF4-FFF2-40B4-BE49-F238E27FC236}">
                    <a16:creationId xmlns:a16="http://schemas.microsoft.com/office/drawing/2014/main" id="{DFFF59D4-7C9D-2F72-7A36-10DED12CA497}"/>
                  </a:ext>
                </a:extLst>
              </p:cNvPr>
              <p:cNvSpPr/>
              <p:nvPr/>
            </p:nvSpPr>
            <p:spPr>
              <a:xfrm>
                <a:off x="1161680" y="4241562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2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3" name="object 4">
                <a:extLst>
                  <a:ext uri="{FF2B5EF4-FFF2-40B4-BE49-F238E27FC236}">
                    <a16:creationId xmlns:a16="http://schemas.microsoft.com/office/drawing/2014/main" id="{B818D9E6-CD50-1DBD-B84D-C632320FFD53}"/>
                  </a:ext>
                </a:extLst>
              </p:cNvPr>
              <p:cNvSpPr/>
              <p:nvPr/>
            </p:nvSpPr>
            <p:spPr>
              <a:xfrm>
                <a:off x="2673603" y="4596589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3" y="457199"/>
                    </a:lnTo>
                    <a:lnTo>
                      <a:pt x="213644" y="456832"/>
                    </a:lnTo>
                    <a:lnTo>
                      <a:pt x="169405" y="449529"/>
                    </a:lnTo>
                    <a:lnTo>
                      <a:pt x="127441" y="433736"/>
                    </a:lnTo>
                    <a:lnTo>
                      <a:pt x="89365" y="410059"/>
                    </a:lnTo>
                    <a:lnTo>
                      <a:pt x="56639" y="379409"/>
                    </a:lnTo>
                    <a:lnTo>
                      <a:pt x="30522" y="342964"/>
                    </a:lnTo>
                    <a:lnTo>
                      <a:pt x="12016" y="302123"/>
                    </a:lnTo>
                    <a:lnTo>
                      <a:pt x="1834" y="258457"/>
                    </a:lnTo>
                    <a:lnTo>
                      <a:pt x="0" y="236086"/>
                    </a:lnTo>
                    <a:lnTo>
                      <a:pt x="0" y="221113"/>
                    </a:lnTo>
                    <a:lnTo>
                      <a:pt x="5852" y="176659"/>
                    </a:lnTo>
                    <a:lnTo>
                      <a:pt x="20266" y="134201"/>
                    </a:lnTo>
                    <a:lnTo>
                      <a:pt x="42685" y="95371"/>
                    </a:lnTo>
                    <a:lnTo>
                      <a:pt x="72249" y="61661"/>
                    </a:lnTo>
                    <a:lnTo>
                      <a:pt x="107821" y="34366"/>
                    </a:lnTo>
                    <a:lnTo>
                      <a:pt x="148035" y="14535"/>
                    </a:lnTo>
                    <a:lnTo>
                      <a:pt x="191345" y="2931"/>
                    </a:lnTo>
                    <a:lnTo>
                      <a:pt x="221113" y="0"/>
                    </a:lnTo>
                    <a:lnTo>
                      <a:pt x="236086" y="0"/>
                    </a:lnTo>
                    <a:lnTo>
                      <a:pt x="280540" y="5853"/>
                    </a:lnTo>
                    <a:lnTo>
                      <a:pt x="322998" y="20266"/>
                    </a:lnTo>
                    <a:lnTo>
                      <a:pt x="361828" y="42685"/>
                    </a:lnTo>
                    <a:lnTo>
                      <a:pt x="395538" y="72249"/>
                    </a:lnTo>
                    <a:lnTo>
                      <a:pt x="422833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3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40"/>
                    </a:lnTo>
                    <a:lnTo>
                      <a:pt x="436933" y="322998"/>
                    </a:lnTo>
                    <a:lnTo>
                      <a:pt x="414514" y="361828"/>
                    </a:lnTo>
                    <a:lnTo>
                      <a:pt x="384950" y="395538"/>
                    </a:lnTo>
                    <a:lnTo>
                      <a:pt x="349377" y="422833"/>
                    </a:lnTo>
                    <a:lnTo>
                      <a:pt x="309164" y="442663"/>
                    </a:lnTo>
                    <a:lnTo>
                      <a:pt x="265854" y="454268"/>
                    </a:lnTo>
                    <a:lnTo>
                      <a:pt x="243555" y="456833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4" name="object 5">
                <a:extLst>
                  <a:ext uri="{FF2B5EF4-FFF2-40B4-BE49-F238E27FC236}">
                    <a16:creationId xmlns:a16="http://schemas.microsoft.com/office/drawing/2014/main" id="{5B75E209-229C-93FA-F171-0D2903293E22}"/>
                  </a:ext>
                </a:extLst>
              </p:cNvPr>
              <p:cNvSpPr txBox="1"/>
              <p:nvPr/>
            </p:nvSpPr>
            <p:spPr>
              <a:xfrm>
                <a:off x="3019222" y="4795788"/>
                <a:ext cx="194215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object 6">
                <a:extLst>
                  <a:ext uri="{FF2B5EF4-FFF2-40B4-BE49-F238E27FC236}">
                    <a16:creationId xmlns:a16="http://schemas.microsoft.com/office/drawing/2014/main" id="{DD38FD9F-AABC-1FA2-ACE5-F4B5C9C4EA09}"/>
                  </a:ext>
                </a:extLst>
              </p:cNvPr>
              <p:cNvSpPr txBox="1"/>
              <p:nvPr/>
            </p:nvSpPr>
            <p:spPr>
              <a:xfrm>
                <a:off x="1522280" y="5641155"/>
                <a:ext cx="3441163" cy="55712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spcBef>
                    <a:spcPts val="24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Embrace </a:t>
                </a:r>
                <a:r>
                  <a:rPr sz="1200" b="1" spc="-125" dirty="0" err="1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Solopreneurship</a:t>
                </a:r>
                <a:endParaRPr lang="en-US" sz="1200" b="1" spc="-125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object 8">
                <a:extLst>
                  <a:ext uri="{FF2B5EF4-FFF2-40B4-BE49-F238E27FC236}">
                    <a16:creationId xmlns:a16="http://schemas.microsoft.com/office/drawing/2014/main" id="{08A6A181-118E-BD06-ED1A-75C4B64D0995}"/>
                  </a:ext>
                </a:extLst>
              </p:cNvPr>
              <p:cNvSpPr/>
              <p:nvPr/>
            </p:nvSpPr>
            <p:spPr>
              <a:xfrm>
                <a:off x="5531506" y="4241561"/>
                <a:ext cx="3908875" cy="3195244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7" name="object 9">
                <a:extLst>
                  <a:ext uri="{FF2B5EF4-FFF2-40B4-BE49-F238E27FC236}">
                    <a16:creationId xmlns:a16="http://schemas.microsoft.com/office/drawing/2014/main" id="{670B4AD2-7A90-92C0-7756-6BCEC36A1188}"/>
                  </a:ext>
                </a:extLst>
              </p:cNvPr>
              <p:cNvSpPr/>
              <p:nvPr/>
            </p:nvSpPr>
            <p:spPr>
              <a:xfrm>
                <a:off x="7043429" y="4596588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7" y="371474"/>
                    </a:moveTo>
                    <a:lnTo>
                      <a:pt x="221113" y="371474"/>
                    </a:lnTo>
                    <a:lnTo>
                      <a:pt x="213644" y="371176"/>
                    </a:lnTo>
                    <a:lnTo>
                      <a:pt x="169405" y="365242"/>
                    </a:lnTo>
                    <a:lnTo>
                      <a:pt x="127441" y="352410"/>
                    </a:lnTo>
                    <a:lnTo>
                      <a:pt x="89365" y="333173"/>
                    </a:lnTo>
                    <a:lnTo>
                      <a:pt x="56639" y="308270"/>
                    </a:lnTo>
                    <a:lnTo>
                      <a:pt x="30522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2" y="92816"/>
                    </a:lnTo>
                    <a:lnTo>
                      <a:pt x="56639" y="63204"/>
                    </a:lnTo>
                    <a:lnTo>
                      <a:pt x="89365" y="38301"/>
                    </a:lnTo>
                    <a:lnTo>
                      <a:pt x="127441" y="19064"/>
                    </a:lnTo>
                    <a:lnTo>
                      <a:pt x="169405" y="6232"/>
                    </a:lnTo>
                    <a:lnTo>
                      <a:pt x="213644" y="298"/>
                    </a:lnTo>
                    <a:lnTo>
                      <a:pt x="221113" y="0"/>
                    </a:lnTo>
                    <a:lnTo>
                      <a:pt x="236087" y="0"/>
                    </a:lnTo>
                    <a:lnTo>
                      <a:pt x="280540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5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30" y="233832"/>
                    </a:lnTo>
                    <a:lnTo>
                      <a:pt x="426677" y="278658"/>
                    </a:lnTo>
                    <a:lnTo>
                      <a:pt x="400560" y="308270"/>
                    </a:lnTo>
                    <a:lnTo>
                      <a:pt x="367834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6" y="371176"/>
                    </a:lnTo>
                    <a:lnTo>
                      <a:pt x="236087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68" name="object 10">
                <a:extLst>
                  <a:ext uri="{FF2B5EF4-FFF2-40B4-BE49-F238E27FC236}">
                    <a16:creationId xmlns:a16="http://schemas.microsoft.com/office/drawing/2014/main" id="{60D867EB-66BD-2A0D-A9D6-F3817AD5C04E}"/>
                  </a:ext>
                </a:extLst>
              </p:cNvPr>
              <p:cNvSpPr txBox="1"/>
              <p:nvPr/>
            </p:nvSpPr>
            <p:spPr>
              <a:xfrm>
                <a:off x="7352460" y="4724784"/>
                <a:ext cx="266737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bject 11">
                <a:extLst>
                  <a:ext uri="{FF2B5EF4-FFF2-40B4-BE49-F238E27FC236}">
                    <a16:creationId xmlns:a16="http://schemas.microsoft.com/office/drawing/2014/main" id="{DE70307E-C5AF-8B7B-A95D-A76CDB368E51}"/>
                  </a:ext>
                </a:extLst>
              </p:cNvPr>
              <p:cNvSpPr txBox="1"/>
              <p:nvPr/>
            </p:nvSpPr>
            <p:spPr>
              <a:xfrm>
                <a:off x="6065256" y="5641155"/>
                <a:ext cx="2924280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algn="ctr">
                  <a:spcBef>
                    <a:spcPts val="24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Target </a:t>
                </a:r>
                <a:r>
                  <a:rPr lang="en-US"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Agentic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Workforce,</a:t>
                </a:r>
                <a:r>
                  <a:rPr sz="1200" b="1" spc="-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Not </a:t>
                </a: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Tools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bject 13">
                <a:extLst>
                  <a:ext uri="{FF2B5EF4-FFF2-40B4-BE49-F238E27FC236}">
                    <a16:creationId xmlns:a16="http://schemas.microsoft.com/office/drawing/2014/main" id="{6052DCCE-15B2-3F55-9837-32E2E5B30EB3}"/>
                  </a:ext>
                </a:extLst>
              </p:cNvPr>
              <p:cNvSpPr/>
              <p:nvPr/>
            </p:nvSpPr>
            <p:spPr>
              <a:xfrm>
                <a:off x="9901333" y="4241561"/>
                <a:ext cx="3908875" cy="3195247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7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b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bject 14">
                <a:extLst>
                  <a:ext uri="{FF2B5EF4-FFF2-40B4-BE49-F238E27FC236}">
                    <a16:creationId xmlns:a16="http://schemas.microsoft.com/office/drawing/2014/main" id="{2AA00CDD-4A04-75CC-C909-BAE6BE2AE987}"/>
                  </a:ext>
                </a:extLst>
              </p:cNvPr>
              <p:cNvSpPr/>
              <p:nvPr/>
            </p:nvSpPr>
            <p:spPr>
              <a:xfrm>
                <a:off x="11413258" y="4596588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2" y="371474"/>
                    </a:lnTo>
                    <a:lnTo>
                      <a:pt x="213643" y="371176"/>
                    </a:lnTo>
                    <a:lnTo>
                      <a:pt x="169404" y="365242"/>
                    </a:lnTo>
                    <a:lnTo>
                      <a:pt x="127440" y="352410"/>
                    </a:lnTo>
                    <a:lnTo>
                      <a:pt x="89364" y="333173"/>
                    </a:lnTo>
                    <a:lnTo>
                      <a:pt x="56638" y="308270"/>
                    </a:lnTo>
                    <a:lnTo>
                      <a:pt x="30521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1" y="92816"/>
                    </a:lnTo>
                    <a:lnTo>
                      <a:pt x="56638" y="63204"/>
                    </a:lnTo>
                    <a:lnTo>
                      <a:pt x="89364" y="38301"/>
                    </a:lnTo>
                    <a:lnTo>
                      <a:pt x="127440" y="19064"/>
                    </a:lnTo>
                    <a:lnTo>
                      <a:pt x="169404" y="6232"/>
                    </a:lnTo>
                    <a:lnTo>
                      <a:pt x="213643" y="298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4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8" y="233832"/>
                    </a:lnTo>
                    <a:lnTo>
                      <a:pt x="426676" y="278658"/>
                    </a:lnTo>
                    <a:lnTo>
                      <a:pt x="400559" y="308270"/>
                    </a:lnTo>
                    <a:lnTo>
                      <a:pt x="367833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2" name="object 15">
                <a:extLst>
                  <a:ext uri="{FF2B5EF4-FFF2-40B4-BE49-F238E27FC236}">
                    <a16:creationId xmlns:a16="http://schemas.microsoft.com/office/drawing/2014/main" id="{17157690-D7EC-1E33-A66B-A48AEA55DB86}"/>
                  </a:ext>
                </a:extLst>
              </p:cNvPr>
              <p:cNvSpPr txBox="1"/>
              <p:nvPr/>
            </p:nvSpPr>
            <p:spPr>
              <a:xfrm>
                <a:off x="11721998" y="4724784"/>
                <a:ext cx="26796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object 16">
                <a:extLst>
                  <a:ext uri="{FF2B5EF4-FFF2-40B4-BE49-F238E27FC236}">
                    <a16:creationId xmlns:a16="http://schemas.microsoft.com/office/drawing/2014/main" id="{D9B60C8D-8244-E703-0044-43FDFB50A824}"/>
                  </a:ext>
                </a:extLst>
              </p:cNvPr>
              <p:cNvSpPr txBox="1"/>
              <p:nvPr/>
            </p:nvSpPr>
            <p:spPr>
              <a:xfrm>
                <a:off x="10398680" y="5641155"/>
                <a:ext cx="2979209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0">
                    <a:solidFill>
                      <a:srgbClr val="FFFFFF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1pPr>
              </a:lstStyle>
              <a:p>
                <a:r>
                  <a:rPr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Own the Business</a:t>
                </a:r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Not Just Enable</a:t>
                </a:r>
                <a:endParaRPr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object 18">
                <a:extLst>
                  <a:ext uri="{FF2B5EF4-FFF2-40B4-BE49-F238E27FC236}">
                    <a16:creationId xmlns:a16="http://schemas.microsoft.com/office/drawing/2014/main" id="{B1D2F4AB-B83C-D485-9A2B-BCE49A05262D}"/>
                  </a:ext>
                </a:extLst>
              </p:cNvPr>
              <p:cNvSpPr/>
              <p:nvPr/>
            </p:nvSpPr>
            <p:spPr>
              <a:xfrm>
                <a:off x="14271159" y="4241562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5" name="object 19">
                <a:extLst>
                  <a:ext uri="{FF2B5EF4-FFF2-40B4-BE49-F238E27FC236}">
                    <a16:creationId xmlns:a16="http://schemas.microsoft.com/office/drawing/2014/main" id="{25E1833C-531E-0F36-2CD5-D4936E368504}"/>
                  </a:ext>
                </a:extLst>
              </p:cNvPr>
              <p:cNvSpPr/>
              <p:nvPr/>
            </p:nvSpPr>
            <p:spPr>
              <a:xfrm>
                <a:off x="15783082" y="4596589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2" y="371474"/>
                    </a:lnTo>
                    <a:lnTo>
                      <a:pt x="213643" y="371176"/>
                    </a:lnTo>
                    <a:lnTo>
                      <a:pt x="169404" y="365242"/>
                    </a:lnTo>
                    <a:lnTo>
                      <a:pt x="127439" y="352410"/>
                    </a:lnTo>
                    <a:lnTo>
                      <a:pt x="89363" y="333173"/>
                    </a:lnTo>
                    <a:lnTo>
                      <a:pt x="56638" y="308270"/>
                    </a:lnTo>
                    <a:lnTo>
                      <a:pt x="30522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2" y="92816"/>
                    </a:lnTo>
                    <a:lnTo>
                      <a:pt x="56638" y="63204"/>
                    </a:lnTo>
                    <a:lnTo>
                      <a:pt x="89364" y="38301"/>
                    </a:lnTo>
                    <a:lnTo>
                      <a:pt x="127439" y="19064"/>
                    </a:lnTo>
                    <a:lnTo>
                      <a:pt x="169404" y="6232"/>
                    </a:lnTo>
                    <a:lnTo>
                      <a:pt x="213643" y="298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4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9" y="233832"/>
                    </a:lnTo>
                    <a:lnTo>
                      <a:pt x="426676" y="278658"/>
                    </a:lnTo>
                    <a:lnTo>
                      <a:pt x="400560" y="308270"/>
                    </a:lnTo>
                    <a:lnTo>
                      <a:pt x="367833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76" name="object 20">
                <a:extLst>
                  <a:ext uri="{FF2B5EF4-FFF2-40B4-BE49-F238E27FC236}">
                    <a16:creationId xmlns:a16="http://schemas.microsoft.com/office/drawing/2014/main" id="{35097E36-7B3E-DF21-4648-8FE2E0972738}"/>
                  </a:ext>
                </a:extLst>
              </p:cNvPr>
              <p:cNvSpPr txBox="1"/>
              <p:nvPr/>
            </p:nvSpPr>
            <p:spPr>
              <a:xfrm>
                <a:off x="16073962" y="4724784"/>
                <a:ext cx="303615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bject 21">
                <a:extLst>
                  <a:ext uri="{FF2B5EF4-FFF2-40B4-BE49-F238E27FC236}">
                    <a16:creationId xmlns:a16="http://schemas.microsoft.com/office/drawing/2014/main" id="{52CB894F-D0ED-1016-CA29-0F89B9361F91}"/>
                  </a:ext>
                </a:extLst>
              </p:cNvPr>
              <p:cNvSpPr txBox="1"/>
              <p:nvPr/>
            </p:nvSpPr>
            <p:spPr>
              <a:xfrm>
                <a:off x="14333151" y="5641155"/>
                <a:ext cx="3846882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algn="ctr">
                  <a:spcBef>
                    <a:spcPts val="245"/>
                  </a:spcBef>
                </a:pPr>
                <a:r>
                  <a:rPr lang="en-US" altLang="zh-CN" sz="1200" b="1" spc="-15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Exercise</a:t>
                </a:r>
                <a:r>
                  <a:rPr sz="1200" b="1" spc="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5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Your </a:t>
                </a:r>
                <a:r>
                  <a:rPr sz="1200" b="1" spc="-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Comparative </a:t>
                </a:r>
                <a:r>
                  <a:rPr sz="1200" b="1" spc="-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Advantage</a:t>
                </a:r>
                <a:r>
                  <a:rPr lang="en-US" altLang="zh-CN" sz="1200" b="1" spc="-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8" name="object 23">
                <a:extLst>
                  <a:ext uri="{FF2B5EF4-FFF2-40B4-BE49-F238E27FC236}">
                    <a16:creationId xmlns:a16="http://schemas.microsoft.com/office/drawing/2014/main" id="{C466631B-7F20-5BAD-48B8-7D7F84949901}"/>
                  </a:ext>
                </a:extLst>
              </p:cNvPr>
              <p:cNvSpPr/>
              <p:nvPr/>
            </p:nvSpPr>
            <p:spPr>
              <a:xfrm>
                <a:off x="18640982" y="4241562"/>
                <a:ext cx="3908874" cy="300402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>
                  <a:spcBef>
                    <a:spcPts val="245"/>
                  </a:spcBef>
                </a:pPr>
                <a:endParaRPr sz="1200" b="1" spc="-1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object 24">
                <a:extLst>
                  <a:ext uri="{FF2B5EF4-FFF2-40B4-BE49-F238E27FC236}">
                    <a16:creationId xmlns:a16="http://schemas.microsoft.com/office/drawing/2014/main" id="{D43A3C45-4A22-6C7C-F4D1-85C4EC9A6CDD}"/>
                  </a:ext>
                </a:extLst>
              </p:cNvPr>
              <p:cNvSpPr/>
              <p:nvPr/>
            </p:nvSpPr>
            <p:spPr>
              <a:xfrm>
                <a:off x="20152909" y="4596589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2" y="456832"/>
                    </a:lnTo>
                    <a:lnTo>
                      <a:pt x="169403" y="449529"/>
                    </a:lnTo>
                    <a:lnTo>
                      <a:pt x="127439" y="433736"/>
                    </a:lnTo>
                    <a:lnTo>
                      <a:pt x="89362" y="410059"/>
                    </a:lnTo>
                    <a:lnTo>
                      <a:pt x="56637" y="379409"/>
                    </a:lnTo>
                    <a:lnTo>
                      <a:pt x="30520" y="342964"/>
                    </a:lnTo>
                    <a:lnTo>
                      <a:pt x="12014" y="302123"/>
                    </a:lnTo>
                    <a:lnTo>
                      <a:pt x="1833" y="258457"/>
                    </a:lnTo>
                    <a:lnTo>
                      <a:pt x="0" y="236086"/>
                    </a:lnTo>
                    <a:lnTo>
                      <a:pt x="0" y="221113"/>
                    </a:lnTo>
                    <a:lnTo>
                      <a:pt x="5851" y="176659"/>
                    </a:lnTo>
                    <a:lnTo>
                      <a:pt x="20263" y="134201"/>
                    </a:lnTo>
                    <a:lnTo>
                      <a:pt x="42683" y="95371"/>
                    </a:lnTo>
                    <a:lnTo>
                      <a:pt x="72246" y="61661"/>
                    </a:lnTo>
                    <a:lnTo>
                      <a:pt x="107820" y="34366"/>
                    </a:lnTo>
                    <a:lnTo>
                      <a:pt x="148034" y="14535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7" y="5853"/>
                    </a:lnTo>
                    <a:lnTo>
                      <a:pt x="322995" y="20266"/>
                    </a:lnTo>
                    <a:lnTo>
                      <a:pt x="361825" y="42685"/>
                    </a:lnTo>
                    <a:lnTo>
                      <a:pt x="395536" y="72249"/>
                    </a:lnTo>
                    <a:lnTo>
                      <a:pt x="422829" y="107821"/>
                    </a:lnTo>
                    <a:lnTo>
                      <a:pt x="442662" y="148035"/>
                    </a:lnTo>
                    <a:lnTo>
                      <a:pt x="454267" y="191345"/>
                    </a:lnTo>
                    <a:lnTo>
                      <a:pt x="457199" y="221113"/>
                    </a:lnTo>
                    <a:lnTo>
                      <a:pt x="457198" y="228599"/>
                    </a:lnTo>
                    <a:lnTo>
                      <a:pt x="457199" y="236086"/>
                    </a:lnTo>
                    <a:lnTo>
                      <a:pt x="451345" y="280540"/>
                    </a:lnTo>
                    <a:lnTo>
                      <a:pt x="436931" y="322998"/>
                    </a:lnTo>
                    <a:lnTo>
                      <a:pt x="414511" y="361828"/>
                    </a:lnTo>
                    <a:lnTo>
                      <a:pt x="384948" y="395538"/>
                    </a:lnTo>
                    <a:lnTo>
                      <a:pt x="349375" y="422833"/>
                    </a:lnTo>
                    <a:lnTo>
                      <a:pt x="309161" y="442663"/>
                    </a:lnTo>
                    <a:lnTo>
                      <a:pt x="265852" y="454268"/>
                    </a:lnTo>
                    <a:lnTo>
                      <a:pt x="243556" y="456833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0" name="object 25">
                <a:extLst>
                  <a:ext uri="{FF2B5EF4-FFF2-40B4-BE49-F238E27FC236}">
                    <a16:creationId xmlns:a16="http://schemas.microsoft.com/office/drawing/2014/main" id="{922D3A4D-22E9-1D48-A8C3-ACE26498F788}"/>
                  </a:ext>
                </a:extLst>
              </p:cNvPr>
              <p:cNvSpPr txBox="1"/>
              <p:nvPr/>
            </p:nvSpPr>
            <p:spPr>
              <a:xfrm>
                <a:off x="20461073" y="4795788"/>
                <a:ext cx="26919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bject 26">
                <a:extLst>
                  <a:ext uri="{FF2B5EF4-FFF2-40B4-BE49-F238E27FC236}">
                    <a16:creationId xmlns:a16="http://schemas.microsoft.com/office/drawing/2014/main" id="{13A9B33A-BBC4-1110-5850-67CB7204A403}"/>
                  </a:ext>
                </a:extLst>
              </p:cNvPr>
              <p:cNvSpPr txBox="1"/>
              <p:nvPr/>
            </p:nvSpPr>
            <p:spPr>
              <a:xfrm>
                <a:off x="18893440" y="5641155"/>
                <a:ext cx="3353442" cy="27544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200" b="1" spc="-16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Operate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200" b="1" spc="-10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</a:t>
                </a:r>
                <a:r>
                  <a:rPr sz="1200" b="1" spc="-10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</a:t>
                </a:r>
                <a:r>
                  <a:rPr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Native</a:t>
                </a:r>
                <a:r>
                  <a:rPr lang="en-US"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ly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2" name="object 28">
                <a:extLst>
                  <a:ext uri="{FF2B5EF4-FFF2-40B4-BE49-F238E27FC236}">
                    <a16:creationId xmlns:a16="http://schemas.microsoft.com/office/drawing/2014/main" id="{FD6E2040-2B79-D471-BEF7-97CF277B1A92}"/>
                  </a:ext>
                </a:extLst>
              </p:cNvPr>
              <p:cNvSpPr/>
              <p:nvPr/>
            </p:nvSpPr>
            <p:spPr>
              <a:xfrm>
                <a:off x="1161680" y="7910083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2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3" name="object 29">
                <a:extLst>
                  <a:ext uri="{FF2B5EF4-FFF2-40B4-BE49-F238E27FC236}">
                    <a16:creationId xmlns:a16="http://schemas.microsoft.com/office/drawing/2014/main" id="{36F332D1-DE83-A1FE-1B68-B47F5EC86631}"/>
                  </a:ext>
                </a:extLst>
              </p:cNvPr>
              <p:cNvSpPr/>
              <p:nvPr/>
            </p:nvSpPr>
            <p:spPr>
              <a:xfrm>
                <a:off x="2673604" y="8265109"/>
                <a:ext cx="885028" cy="796622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3" y="371474"/>
                    </a:lnTo>
                    <a:lnTo>
                      <a:pt x="213644" y="371176"/>
                    </a:lnTo>
                    <a:lnTo>
                      <a:pt x="169405" y="365242"/>
                    </a:lnTo>
                    <a:lnTo>
                      <a:pt x="127441" y="352410"/>
                    </a:lnTo>
                    <a:lnTo>
                      <a:pt x="89365" y="333173"/>
                    </a:lnTo>
                    <a:lnTo>
                      <a:pt x="56639" y="308270"/>
                    </a:lnTo>
                    <a:lnTo>
                      <a:pt x="30522" y="278657"/>
                    </a:lnTo>
                    <a:lnTo>
                      <a:pt x="7670" y="233832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70" y="137641"/>
                    </a:lnTo>
                    <a:lnTo>
                      <a:pt x="30521" y="92816"/>
                    </a:lnTo>
                    <a:lnTo>
                      <a:pt x="56639" y="63204"/>
                    </a:lnTo>
                    <a:lnTo>
                      <a:pt x="89365" y="38301"/>
                    </a:lnTo>
                    <a:lnTo>
                      <a:pt x="127441" y="19064"/>
                    </a:lnTo>
                    <a:lnTo>
                      <a:pt x="169405" y="6231"/>
                    </a:lnTo>
                    <a:lnTo>
                      <a:pt x="213644" y="298"/>
                    </a:lnTo>
                    <a:lnTo>
                      <a:pt x="221113" y="0"/>
                    </a:lnTo>
                    <a:lnTo>
                      <a:pt x="236086" y="0"/>
                    </a:lnTo>
                    <a:lnTo>
                      <a:pt x="280540" y="4755"/>
                    </a:lnTo>
                    <a:lnTo>
                      <a:pt x="322998" y="16466"/>
                    </a:lnTo>
                    <a:lnTo>
                      <a:pt x="361828" y="34681"/>
                    </a:lnTo>
                    <a:lnTo>
                      <a:pt x="395538" y="58702"/>
                    </a:lnTo>
                    <a:lnTo>
                      <a:pt x="422833" y="87604"/>
                    </a:lnTo>
                    <a:lnTo>
                      <a:pt x="442663" y="120278"/>
                    </a:lnTo>
                    <a:lnTo>
                      <a:pt x="455365" y="161477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9" y="233832"/>
                    </a:lnTo>
                    <a:lnTo>
                      <a:pt x="426677" y="278657"/>
                    </a:lnTo>
                    <a:lnTo>
                      <a:pt x="400560" y="308270"/>
                    </a:lnTo>
                    <a:lnTo>
                      <a:pt x="367834" y="333173"/>
                    </a:lnTo>
                    <a:lnTo>
                      <a:pt x="329758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4" name="object 30">
                <a:extLst>
                  <a:ext uri="{FF2B5EF4-FFF2-40B4-BE49-F238E27FC236}">
                    <a16:creationId xmlns:a16="http://schemas.microsoft.com/office/drawing/2014/main" id="{0D1F6A05-B315-EC58-1950-63062F52FA20}"/>
                  </a:ext>
                </a:extLst>
              </p:cNvPr>
              <p:cNvSpPr txBox="1"/>
              <p:nvPr/>
            </p:nvSpPr>
            <p:spPr>
              <a:xfrm>
                <a:off x="2973991" y="8413777"/>
                <a:ext cx="28517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bject 31">
                <a:extLst>
                  <a:ext uri="{FF2B5EF4-FFF2-40B4-BE49-F238E27FC236}">
                    <a16:creationId xmlns:a16="http://schemas.microsoft.com/office/drawing/2014/main" id="{FFEF0D7B-D3AD-08A3-BB53-67CB0F070365}"/>
                  </a:ext>
                </a:extLst>
              </p:cNvPr>
              <p:cNvSpPr txBox="1"/>
              <p:nvPr/>
            </p:nvSpPr>
            <p:spPr>
              <a:xfrm>
                <a:off x="1233341" y="9379419"/>
                <a:ext cx="3765555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indent="-635" algn="ctr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Master</a:t>
                </a:r>
                <a:r>
                  <a:rPr sz="1200" b="1" spc="-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 </a:t>
                </a: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Agentic</a:t>
                </a:r>
                <a:r>
                  <a:rPr sz="1200" b="1" spc="-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Tech </a:t>
                </a: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Stack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6" name="object 33">
                <a:extLst>
                  <a:ext uri="{FF2B5EF4-FFF2-40B4-BE49-F238E27FC236}">
                    <a16:creationId xmlns:a16="http://schemas.microsoft.com/office/drawing/2014/main" id="{ECCE1554-BF0D-301A-86E4-A5B402E98937}"/>
                  </a:ext>
                </a:extLst>
              </p:cNvPr>
              <p:cNvSpPr/>
              <p:nvPr/>
            </p:nvSpPr>
            <p:spPr>
              <a:xfrm>
                <a:off x="5531506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7" name="object 34">
                <a:extLst>
                  <a:ext uri="{FF2B5EF4-FFF2-40B4-BE49-F238E27FC236}">
                    <a16:creationId xmlns:a16="http://schemas.microsoft.com/office/drawing/2014/main" id="{7A67C6CA-8751-8204-1457-26953935F396}"/>
                  </a:ext>
                </a:extLst>
              </p:cNvPr>
              <p:cNvSpPr/>
              <p:nvPr/>
            </p:nvSpPr>
            <p:spPr>
              <a:xfrm>
                <a:off x="7043429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7" y="457199"/>
                    </a:moveTo>
                    <a:lnTo>
                      <a:pt x="221113" y="457199"/>
                    </a:lnTo>
                    <a:lnTo>
                      <a:pt x="213644" y="456832"/>
                    </a:lnTo>
                    <a:lnTo>
                      <a:pt x="169405" y="449529"/>
                    </a:lnTo>
                    <a:lnTo>
                      <a:pt x="127441" y="433735"/>
                    </a:lnTo>
                    <a:lnTo>
                      <a:pt x="89365" y="410058"/>
                    </a:lnTo>
                    <a:lnTo>
                      <a:pt x="56639" y="379409"/>
                    </a:lnTo>
                    <a:lnTo>
                      <a:pt x="30522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5" y="95370"/>
                    </a:lnTo>
                    <a:lnTo>
                      <a:pt x="72249" y="61661"/>
                    </a:lnTo>
                    <a:lnTo>
                      <a:pt x="107821" y="34366"/>
                    </a:lnTo>
                    <a:lnTo>
                      <a:pt x="148035" y="14536"/>
                    </a:lnTo>
                    <a:lnTo>
                      <a:pt x="191345" y="2931"/>
                    </a:lnTo>
                    <a:lnTo>
                      <a:pt x="221113" y="0"/>
                    </a:lnTo>
                    <a:lnTo>
                      <a:pt x="236087" y="0"/>
                    </a:lnTo>
                    <a:lnTo>
                      <a:pt x="280540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39"/>
                    </a:lnTo>
                    <a:lnTo>
                      <a:pt x="436933" y="322997"/>
                    </a:lnTo>
                    <a:lnTo>
                      <a:pt x="414513" y="361827"/>
                    </a:lnTo>
                    <a:lnTo>
                      <a:pt x="384950" y="395538"/>
                    </a:lnTo>
                    <a:lnTo>
                      <a:pt x="349377" y="422832"/>
                    </a:lnTo>
                    <a:lnTo>
                      <a:pt x="309163" y="442663"/>
                    </a:lnTo>
                    <a:lnTo>
                      <a:pt x="265854" y="454267"/>
                    </a:lnTo>
                    <a:lnTo>
                      <a:pt x="243556" y="456832"/>
                    </a:lnTo>
                    <a:lnTo>
                      <a:pt x="236087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88" name="object 35">
                <a:extLst>
                  <a:ext uri="{FF2B5EF4-FFF2-40B4-BE49-F238E27FC236}">
                    <a16:creationId xmlns:a16="http://schemas.microsoft.com/office/drawing/2014/main" id="{B937F46C-3481-B213-0EE1-5716C2A91BD1}"/>
                  </a:ext>
                </a:extLst>
              </p:cNvPr>
              <p:cNvSpPr txBox="1"/>
              <p:nvPr/>
            </p:nvSpPr>
            <p:spPr>
              <a:xfrm>
                <a:off x="7346987" y="8484780"/>
                <a:ext cx="277800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object 36">
                <a:extLst>
                  <a:ext uri="{FF2B5EF4-FFF2-40B4-BE49-F238E27FC236}">
                    <a16:creationId xmlns:a16="http://schemas.microsoft.com/office/drawing/2014/main" id="{E825F660-CE90-C6AE-40AD-4BA5BD64A6ED}"/>
                  </a:ext>
                </a:extLst>
              </p:cNvPr>
              <p:cNvSpPr txBox="1"/>
              <p:nvPr/>
            </p:nvSpPr>
            <p:spPr>
              <a:xfrm>
                <a:off x="5881217" y="9379419"/>
                <a:ext cx="3209456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indent="297815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Execute</a:t>
                </a:r>
                <a:r>
                  <a:rPr sz="1200" b="1" spc="-6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at </a:t>
                </a:r>
                <a:r>
                  <a:rPr sz="1200" b="1" spc="-1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Lightning</a:t>
                </a:r>
                <a:r>
                  <a:rPr sz="1200" b="1" spc="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Speed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90" name="object 38">
                <a:extLst>
                  <a:ext uri="{FF2B5EF4-FFF2-40B4-BE49-F238E27FC236}">
                    <a16:creationId xmlns:a16="http://schemas.microsoft.com/office/drawing/2014/main" id="{18808CD6-4D9F-3FDD-8252-23233B4A7845}"/>
                  </a:ext>
                </a:extLst>
              </p:cNvPr>
              <p:cNvSpPr/>
              <p:nvPr/>
            </p:nvSpPr>
            <p:spPr>
              <a:xfrm>
                <a:off x="9901333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49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7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1" name="object 39">
                <a:extLst>
                  <a:ext uri="{FF2B5EF4-FFF2-40B4-BE49-F238E27FC236}">
                    <a16:creationId xmlns:a16="http://schemas.microsoft.com/office/drawing/2014/main" id="{C58D8C43-C4CC-36CF-F0DC-34248861765F}"/>
                  </a:ext>
                </a:extLst>
              </p:cNvPr>
              <p:cNvSpPr/>
              <p:nvPr/>
            </p:nvSpPr>
            <p:spPr>
              <a:xfrm>
                <a:off x="11413257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3" y="456832"/>
                    </a:lnTo>
                    <a:lnTo>
                      <a:pt x="169404" y="449529"/>
                    </a:lnTo>
                    <a:lnTo>
                      <a:pt x="127440" y="433735"/>
                    </a:lnTo>
                    <a:lnTo>
                      <a:pt x="89364" y="410058"/>
                    </a:lnTo>
                    <a:lnTo>
                      <a:pt x="56638" y="379409"/>
                    </a:lnTo>
                    <a:lnTo>
                      <a:pt x="30521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3" y="95370"/>
                    </a:lnTo>
                    <a:lnTo>
                      <a:pt x="72249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5" y="280539"/>
                    </a:lnTo>
                    <a:lnTo>
                      <a:pt x="436932" y="322997"/>
                    </a:lnTo>
                    <a:lnTo>
                      <a:pt x="414513" y="361827"/>
                    </a:lnTo>
                    <a:lnTo>
                      <a:pt x="384949" y="395538"/>
                    </a:lnTo>
                    <a:lnTo>
                      <a:pt x="349376" y="422832"/>
                    </a:lnTo>
                    <a:lnTo>
                      <a:pt x="309163" y="442663"/>
                    </a:lnTo>
                    <a:lnTo>
                      <a:pt x="265853" y="454267"/>
                    </a:lnTo>
                    <a:lnTo>
                      <a:pt x="243555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2" name="object 40">
                <a:extLst>
                  <a:ext uri="{FF2B5EF4-FFF2-40B4-BE49-F238E27FC236}">
                    <a16:creationId xmlns:a16="http://schemas.microsoft.com/office/drawing/2014/main" id="{D17C79BC-BA17-C082-F872-1B3C3BE79237}"/>
                  </a:ext>
                </a:extLst>
              </p:cNvPr>
              <p:cNvSpPr txBox="1"/>
              <p:nvPr/>
            </p:nvSpPr>
            <p:spPr>
              <a:xfrm>
                <a:off x="11709321" y="8484780"/>
                <a:ext cx="292550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object 41">
                <a:extLst>
                  <a:ext uri="{FF2B5EF4-FFF2-40B4-BE49-F238E27FC236}">
                    <a16:creationId xmlns:a16="http://schemas.microsoft.com/office/drawing/2014/main" id="{9FE3DEB2-A722-3FDF-7BC0-2FC3A4850D4B}"/>
                  </a:ext>
                </a:extLst>
              </p:cNvPr>
              <p:cNvSpPr txBox="1"/>
              <p:nvPr/>
            </p:nvSpPr>
            <p:spPr>
              <a:xfrm>
                <a:off x="10188795" y="9379419"/>
                <a:ext cx="3333607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367030" marR="5080" indent="-354965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Master</a:t>
                </a:r>
                <a:r>
                  <a:rPr sz="1200" b="1" spc="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14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Full-</a:t>
                </a:r>
                <a:r>
                  <a:rPr sz="1200" b="1" spc="-1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Stack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Operation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94" name="object 43">
                <a:extLst>
                  <a:ext uri="{FF2B5EF4-FFF2-40B4-BE49-F238E27FC236}">
                    <a16:creationId xmlns:a16="http://schemas.microsoft.com/office/drawing/2014/main" id="{B0B00DA5-399F-AFD8-B49E-FBBE47FA3E8B}"/>
                  </a:ext>
                </a:extLst>
              </p:cNvPr>
              <p:cNvSpPr/>
              <p:nvPr/>
            </p:nvSpPr>
            <p:spPr>
              <a:xfrm>
                <a:off x="14271159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5" name="object 44">
                <a:extLst>
                  <a:ext uri="{FF2B5EF4-FFF2-40B4-BE49-F238E27FC236}">
                    <a16:creationId xmlns:a16="http://schemas.microsoft.com/office/drawing/2014/main" id="{DF9FF8F0-AA86-5653-196C-EEE76A52A7A4}"/>
                  </a:ext>
                </a:extLst>
              </p:cNvPr>
              <p:cNvSpPr/>
              <p:nvPr/>
            </p:nvSpPr>
            <p:spPr>
              <a:xfrm>
                <a:off x="15783082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3" y="456832"/>
                    </a:lnTo>
                    <a:lnTo>
                      <a:pt x="169404" y="449529"/>
                    </a:lnTo>
                    <a:lnTo>
                      <a:pt x="127439" y="433735"/>
                    </a:lnTo>
                    <a:lnTo>
                      <a:pt x="89363" y="410058"/>
                    </a:lnTo>
                    <a:lnTo>
                      <a:pt x="56638" y="379409"/>
                    </a:lnTo>
                    <a:lnTo>
                      <a:pt x="30522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5" y="95370"/>
                    </a:lnTo>
                    <a:lnTo>
                      <a:pt x="72248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39"/>
                    </a:lnTo>
                    <a:lnTo>
                      <a:pt x="436932" y="322997"/>
                    </a:lnTo>
                    <a:lnTo>
                      <a:pt x="414513" y="361827"/>
                    </a:lnTo>
                    <a:lnTo>
                      <a:pt x="384949" y="395538"/>
                    </a:lnTo>
                    <a:lnTo>
                      <a:pt x="349376" y="422832"/>
                    </a:lnTo>
                    <a:lnTo>
                      <a:pt x="309163" y="442663"/>
                    </a:lnTo>
                    <a:lnTo>
                      <a:pt x="265854" y="454267"/>
                    </a:lnTo>
                    <a:lnTo>
                      <a:pt x="243555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6" name="object 45">
                <a:extLst>
                  <a:ext uri="{FF2B5EF4-FFF2-40B4-BE49-F238E27FC236}">
                    <a16:creationId xmlns:a16="http://schemas.microsoft.com/office/drawing/2014/main" id="{AEB6181A-5B80-5F11-E7E6-125932C4D366}"/>
                  </a:ext>
                </a:extLst>
              </p:cNvPr>
              <p:cNvSpPr txBox="1"/>
              <p:nvPr/>
            </p:nvSpPr>
            <p:spPr>
              <a:xfrm>
                <a:off x="16083471" y="8484780"/>
                <a:ext cx="28517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object 46">
                <a:extLst>
                  <a:ext uri="{FF2B5EF4-FFF2-40B4-BE49-F238E27FC236}">
                    <a16:creationId xmlns:a16="http://schemas.microsoft.com/office/drawing/2014/main" id="{9B7CEC62-7BA5-1529-1208-38F78142A517}"/>
                  </a:ext>
                </a:extLst>
              </p:cNvPr>
              <p:cNvSpPr txBox="1"/>
              <p:nvPr/>
            </p:nvSpPr>
            <p:spPr>
              <a:xfrm>
                <a:off x="14902622" y="9379419"/>
                <a:ext cx="2707941" cy="27544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Monetize</a:t>
                </a:r>
                <a:r>
                  <a:rPr sz="1200" b="1" spc="-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0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Fast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98" name="object 49">
                <a:extLst>
                  <a:ext uri="{FF2B5EF4-FFF2-40B4-BE49-F238E27FC236}">
                    <a16:creationId xmlns:a16="http://schemas.microsoft.com/office/drawing/2014/main" id="{064600D7-2919-718F-F45B-FCFC93452758}"/>
                  </a:ext>
                </a:extLst>
              </p:cNvPr>
              <p:cNvSpPr/>
              <p:nvPr/>
            </p:nvSpPr>
            <p:spPr>
              <a:xfrm>
                <a:off x="20152909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2" y="456832"/>
                    </a:lnTo>
                    <a:lnTo>
                      <a:pt x="169403" y="449529"/>
                    </a:lnTo>
                    <a:lnTo>
                      <a:pt x="127439" y="433735"/>
                    </a:lnTo>
                    <a:lnTo>
                      <a:pt x="89362" y="410058"/>
                    </a:lnTo>
                    <a:lnTo>
                      <a:pt x="56637" y="379409"/>
                    </a:lnTo>
                    <a:lnTo>
                      <a:pt x="30520" y="342963"/>
                    </a:lnTo>
                    <a:lnTo>
                      <a:pt x="12014" y="302122"/>
                    </a:lnTo>
                    <a:lnTo>
                      <a:pt x="1833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1" y="176659"/>
                    </a:lnTo>
                    <a:lnTo>
                      <a:pt x="20263" y="134201"/>
                    </a:lnTo>
                    <a:lnTo>
                      <a:pt x="42683" y="95370"/>
                    </a:lnTo>
                    <a:lnTo>
                      <a:pt x="72246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7" y="5853"/>
                    </a:lnTo>
                    <a:lnTo>
                      <a:pt x="322995" y="20265"/>
                    </a:lnTo>
                    <a:lnTo>
                      <a:pt x="361825" y="42685"/>
                    </a:lnTo>
                    <a:lnTo>
                      <a:pt x="395536" y="72249"/>
                    </a:lnTo>
                    <a:lnTo>
                      <a:pt x="422829" y="107821"/>
                    </a:lnTo>
                    <a:lnTo>
                      <a:pt x="442662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8" y="228599"/>
                    </a:lnTo>
                    <a:lnTo>
                      <a:pt x="457199" y="236086"/>
                    </a:lnTo>
                    <a:lnTo>
                      <a:pt x="451345" y="280539"/>
                    </a:lnTo>
                    <a:lnTo>
                      <a:pt x="436931" y="322997"/>
                    </a:lnTo>
                    <a:lnTo>
                      <a:pt x="414511" y="361827"/>
                    </a:lnTo>
                    <a:lnTo>
                      <a:pt x="384948" y="395538"/>
                    </a:lnTo>
                    <a:lnTo>
                      <a:pt x="349375" y="422832"/>
                    </a:lnTo>
                    <a:lnTo>
                      <a:pt x="309161" y="442663"/>
                    </a:lnTo>
                    <a:lnTo>
                      <a:pt x="265852" y="454267"/>
                    </a:lnTo>
                    <a:lnTo>
                      <a:pt x="243556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9" name="object 50">
                <a:extLst>
                  <a:ext uri="{FF2B5EF4-FFF2-40B4-BE49-F238E27FC236}">
                    <a16:creationId xmlns:a16="http://schemas.microsoft.com/office/drawing/2014/main" id="{65AAE145-1998-D6AC-94C7-3B1A3691D37C}"/>
                  </a:ext>
                </a:extLst>
              </p:cNvPr>
              <p:cNvSpPr txBox="1"/>
              <p:nvPr/>
            </p:nvSpPr>
            <p:spPr>
              <a:xfrm>
                <a:off x="20373204" y="8484780"/>
                <a:ext cx="444971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3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object 51">
                <a:extLst>
                  <a:ext uri="{FF2B5EF4-FFF2-40B4-BE49-F238E27FC236}">
                    <a16:creationId xmlns:a16="http://schemas.microsoft.com/office/drawing/2014/main" id="{90683B7C-4C7A-9A93-98F9-4A8FD4468651}"/>
                  </a:ext>
                </a:extLst>
              </p:cNvPr>
              <p:cNvSpPr txBox="1"/>
              <p:nvPr/>
            </p:nvSpPr>
            <p:spPr>
              <a:xfrm>
                <a:off x="18576352" y="9379419"/>
                <a:ext cx="4307832" cy="59278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352425" marR="5080" indent="-340360">
                  <a:spcBef>
                    <a:spcPts val="245"/>
                  </a:spcBef>
                </a:pPr>
                <a:r>
                  <a:rPr sz="1200" b="1" spc="-12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Align</a:t>
                </a:r>
                <a:r>
                  <a:rPr sz="1200" b="1" spc="-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Strategy</a:t>
                </a:r>
                <a:r>
                  <a:rPr sz="1200" b="1" spc="-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 </a:t>
                </a:r>
              </a:p>
              <a:p>
                <a:pPr marL="352425" marR="5080" indent="-340360">
                  <a:spcBef>
                    <a:spcPts val="245"/>
                  </a:spcBef>
                </a:pPr>
                <a:r>
                  <a:rPr lang="en-US" sz="1200" b="1" spc="-12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Execution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1" name="object 6">
                <a:extLst>
                  <a:ext uri="{FF2B5EF4-FFF2-40B4-BE49-F238E27FC236}">
                    <a16:creationId xmlns:a16="http://schemas.microsoft.com/office/drawing/2014/main" id="{FBBE7BED-33A7-8BD0-0B66-0B268BE6CBF3}"/>
                  </a:ext>
                </a:extLst>
              </p:cNvPr>
              <p:cNvSpPr txBox="1"/>
              <p:nvPr/>
            </p:nvSpPr>
            <p:spPr>
              <a:xfrm>
                <a:off x="1521839" y="6915899"/>
                <a:ext cx="3188559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拥抱独立创业</a:t>
                </a:r>
                <a:endParaRPr lang="en-US" sz="1200" dirty="0"/>
              </a:p>
            </p:txBody>
          </p:sp>
          <p:sp>
            <p:nvSpPr>
              <p:cNvPr id="102" name="object 6">
                <a:extLst>
                  <a:ext uri="{FF2B5EF4-FFF2-40B4-BE49-F238E27FC236}">
                    <a16:creationId xmlns:a16="http://schemas.microsoft.com/office/drawing/2014/main" id="{5CD598C6-FD98-D17E-3326-0ACF7F94FBF5}"/>
                  </a:ext>
                </a:extLst>
              </p:cNvPr>
              <p:cNvSpPr txBox="1"/>
              <p:nvPr/>
            </p:nvSpPr>
            <p:spPr>
              <a:xfrm>
                <a:off x="9726835" y="6987836"/>
                <a:ext cx="4032531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拥有业务,不仅赋能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3" name="object 6">
                <a:extLst>
                  <a:ext uri="{FF2B5EF4-FFF2-40B4-BE49-F238E27FC236}">
                    <a16:creationId xmlns:a16="http://schemas.microsoft.com/office/drawing/2014/main" id="{C343D6CE-185F-82B5-2383-4D9399F818A1}"/>
                  </a:ext>
                </a:extLst>
              </p:cNvPr>
              <p:cNvSpPr txBox="1"/>
              <p:nvPr/>
            </p:nvSpPr>
            <p:spPr>
              <a:xfrm>
                <a:off x="14479683" y="696540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发挥比较优势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4" name="object 6">
                <a:extLst>
                  <a:ext uri="{FF2B5EF4-FFF2-40B4-BE49-F238E27FC236}">
                    <a16:creationId xmlns:a16="http://schemas.microsoft.com/office/drawing/2014/main" id="{1B144CF4-2033-DC6C-7827-2BEC24956923}"/>
                  </a:ext>
                </a:extLst>
              </p:cNvPr>
              <p:cNvSpPr txBox="1"/>
              <p:nvPr/>
            </p:nvSpPr>
            <p:spPr>
              <a:xfrm>
                <a:off x="1161680" y="10454160"/>
                <a:ext cx="3548716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掌握</a:t>
                </a:r>
                <a:r>
                  <a:rPr lang="en-US" altLang="zh-CN" sz="1200" dirty="0"/>
                  <a:t>Agent</a:t>
                </a:r>
                <a:r>
                  <a:rPr lang="zh-CN" altLang="en-US" sz="1200" dirty="0"/>
                  <a:t>技术栈</a:t>
                </a:r>
                <a:endParaRPr lang="en-US" sz="1200" dirty="0"/>
              </a:p>
            </p:txBody>
          </p:sp>
          <p:sp>
            <p:nvSpPr>
              <p:cNvPr id="105" name="object 6">
                <a:extLst>
                  <a:ext uri="{FF2B5EF4-FFF2-40B4-BE49-F238E27FC236}">
                    <a16:creationId xmlns:a16="http://schemas.microsoft.com/office/drawing/2014/main" id="{29AE310F-0158-930E-83A3-8EF72320AFEF}"/>
                  </a:ext>
                </a:extLst>
              </p:cNvPr>
              <p:cNvSpPr txBox="1"/>
              <p:nvPr/>
            </p:nvSpPr>
            <p:spPr>
              <a:xfrm>
                <a:off x="5800980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闪电速度执行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6" name="object 6">
                <a:extLst>
                  <a:ext uri="{FF2B5EF4-FFF2-40B4-BE49-F238E27FC236}">
                    <a16:creationId xmlns:a16="http://schemas.microsoft.com/office/drawing/2014/main" id="{8B65FAA2-9EB5-55B3-E20D-367E623999BE}"/>
                  </a:ext>
                </a:extLst>
              </p:cNvPr>
              <p:cNvSpPr txBox="1"/>
              <p:nvPr/>
            </p:nvSpPr>
            <p:spPr>
              <a:xfrm>
                <a:off x="10189332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精通全栈经营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7" name="object 6">
                <a:extLst>
                  <a:ext uri="{FF2B5EF4-FFF2-40B4-BE49-F238E27FC236}">
                    <a16:creationId xmlns:a16="http://schemas.microsoft.com/office/drawing/2014/main" id="{9578B70D-7AA8-A76C-6CA9-97E291F83787}"/>
                  </a:ext>
                </a:extLst>
              </p:cNvPr>
              <p:cNvSpPr txBox="1"/>
              <p:nvPr/>
            </p:nvSpPr>
            <p:spPr>
              <a:xfrm>
                <a:off x="14489194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快速变现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8" name="object 6">
                <a:extLst>
                  <a:ext uri="{FF2B5EF4-FFF2-40B4-BE49-F238E27FC236}">
                    <a16:creationId xmlns:a16="http://schemas.microsoft.com/office/drawing/2014/main" id="{096B227F-2EC9-8AF7-1A71-20163ADA45C4}"/>
                  </a:ext>
                </a:extLst>
              </p:cNvPr>
              <p:cNvSpPr txBox="1"/>
              <p:nvPr/>
            </p:nvSpPr>
            <p:spPr>
              <a:xfrm>
                <a:off x="5728524" y="6915899"/>
                <a:ext cx="3514606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瞄准劳动力市场</a:t>
                </a:r>
                <a:endParaRPr lang="en-US" altLang="zh-CN" sz="1200" dirty="0"/>
              </a:p>
            </p:txBody>
          </p:sp>
          <p:sp>
            <p:nvSpPr>
              <p:cNvPr id="109" name="object 6">
                <a:extLst>
                  <a:ext uri="{FF2B5EF4-FFF2-40B4-BE49-F238E27FC236}">
                    <a16:creationId xmlns:a16="http://schemas.microsoft.com/office/drawing/2014/main" id="{68F1D1CF-A02E-69FB-DE86-6AE6C77DF4E5}"/>
                  </a:ext>
                </a:extLst>
              </p:cNvPr>
              <p:cNvSpPr txBox="1"/>
              <p:nvPr/>
            </p:nvSpPr>
            <p:spPr>
              <a:xfrm>
                <a:off x="19023245" y="6718409"/>
                <a:ext cx="3093834" cy="59278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开启原生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化</a:t>
                </a:r>
                <a:endParaRPr lang="en-US" altLang="zh-CN" sz="1200" dirty="0"/>
              </a:p>
              <a:p>
                <a:r>
                  <a:rPr lang="zh-CN" altLang="en-US" sz="1200" dirty="0"/>
                  <a:t>公司运营模式</a:t>
                </a:r>
                <a:endParaRPr lang="en-US" sz="1200" dirty="0"/>
              </a:p>
            </p:txBody>
          </p:sp>
          <p:sp>
            <p:nvSpPr>
              <p:cNvPr id="110" name="object 6">
                <a:extLst>
                  <a:ext uri="{FF2B5EF4-FFF2-40B4-BE49-F238E27FC236}">
                    <a16:creationId xmlns:a16="http://schemas.microsoft.com/office/drawing/2014/main" id="{12D83854-10F4-A5A8-2562-B5C41DBA4B07}"/>
                  </a:ext>
                </a:extLst>
              </p:cNvPr>
              <p:cNvSpPr txBox="1"/>
              <p:nvPr/>
            </p:nvSpPr>
            <p:spPr>
              <a:xfrm>
                <a:off x="18398066" y="10454160"/>
                <a:ext cx="4524495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战略对齐快速迭代</a:t>
                </a:r>
                <a:endParaRPr lang="en-US" sz="1200" dirty="0"/>
              </a:p>
            </p:txBody>
          </p:sp>
        </p:grpSp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07CAABE9-0741-51DC-8446-BDDD217CB62B}"/>
                </a:ext>
              </a:extLst>
            </p:cNvPr>
            <p:cNvSpPr/>
            <p:nvPr/>
          </p:nvSpPr>
          <p:spPr>
            <a:xfrm>
              <a:off x="11169513" y="4556079"/>
              <a:ext cx="5330161" cy="2729844"/>
            </a:xfrm>
            <a:prstGeom prst="roundRect">
              <a:avLst/>
            </a:prstGeom>
            <a:noFill/>
            <a:ln w="82550" cap="flat">
              <a:solidFill>
                <a:srgbClr val="FF0000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 panose="02000503000000020004"/>
              </a:endParaRPr>
            </a:p>
          </p:txBody>
        </p:sp>
      </p:grpSp>
      <p:sp>
        <p:nvSpPr>
          <p:cNvPr id="3" name="标题 1">
            <a:extLst>
              <a:ext uri="{FF2B5EF4-FFF2-40B4-BE49-F238E27FC236}">
                <a16:creationId xmlns:a16="http://schemas.microsoft.com/office/drawing/2014/main" id="{45861CCA-E632-B982-1B16-E4CBD53B7A9C}"/>
              </a:ext>
            </a:extLst>
          </p:cNvPr>
          <p:cNvSpPr txBox="1">
            <a:spLocks/>
          </p:cNvSpPr>
          <p:nvPr/>
        </p:nvSpPr>
        <p:spPr>
          <a:xfrm>
            <a:off x="612501" y="8109063"/>
            <a:ext cx="10933067" cy="3456079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Technology as Enablement, the Bottom Line</a:t>
            </a:r>
          </a:p>
          <a:p>
            <a:r>
              <a:rPr lang="en-US" altLang="zh-CN" dirty="0"/>
              <a:t>Production</a:t>
            </a:r>
            <a:r>
              <a:rPr lang="zh-CN" altLang="en-US" dirty="0"/>
              <a:t>， </a:t>
            </a:r>
            <a:r>
              <a:rPr lang="en-US" altLang="zh-CN" dirty="0"/>
              <a:t>the Top Line</a:t>
            </a:r>
          </a:p>
        </p:txBody>
      </p:sp>
    </p:spTree>
    <p:extLst>
      <p:ext uri="{BB962C8B-B14F-4D97-AF65-F5344CB8AC3E}">
        <p14:creationId xmlns:p14="http://schemas.microsoft.com/office/powerpoint/2010/main" val="11818286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80C75C-CF6B-0D13-2864-6B8C312A047E}"/>
              </a:ext>
            </a:extLst>
          </p:cNvPr>
          <p:cNvSpPr txBox="1">
            <a:spLocks/>
          </p:cNvSpPr>
          <p:nvPr/>
        </p:nvSpPr>
        <p:spPr>
          <a:xfrm>
            <a:off x="560405" y="635323"/>
            <a:ext cx="22052460" cy="94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5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 Bold" panose="020B0800000000000000" charset="-122"/>
                <a:ea typeface="Source Han Sans CN Bold" panose="020B0800000000000000" charset="-122"/>
                <a:cs typeface="Helvetica Neue Medium" panose="02000503000000020004"/>
                <a:sym typeface="Helvetica Neue Medium" panose="02000503000000020004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9pPr>
          </a:lstStyle>
          <a:p>
            <a:pPr algn="l" hangingPunct="1"/>
            <a:r>
              <a:rPr kumimoji="1" lang="en-US" altLang="zh-CN" sz="6600" dirty="0">
                <a:latin typeface="Helvetica" pitchFamily="2" charset="0"/>
              </a:rPr>
              <a:t>Agentic AI Enterprises</a:t>
            </a:r>
            <a:endParaRPr kumimoji="1" lang="zh-CN" altLang="en-US" sz="6600" dirty="0">
              <a:latin typeface="Helvetica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F6BAB1-E7A8-2AD6-516F-AC1FD4546350}"/>
              </a:ext>
            </a:extLst>
          </p:cNvPr>
          <p:cNvGrpSpPr/>
          <p:nvPr/>
        </p:nvGrpSpPr>
        <p:grpSpPr>
          <a:xfrm>
            <a:off x="6108251" y="3576651"/>
            <a:ext cx="10956767" cy="8280069"/>
            <a:chOff x="5685313" y="3302331"/>
            <a:chExt cx="11506203" cy="960418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FF5AE0-568E-833F-C609-547C38ED74E3}"/>
                </a:ext>
              </a:extLst>
            </p:cNvPr>
            <p:cNvGrpSpPr/>
            <p:nvPr/>
          </p:nvGrpSpPr>
          <p:grpSpPr>
            <a:xfrm>
              <a:off x="5685313" y="3302331"/>
              <a:ext cx="11506201" cy="5924798"/>
              <a:chOff x="3690258" y="3690257"/>
              <a:chExt cx="11506201" cy="738051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AFFF724-080D-5DAC-35B5-24132C4B5166}"/>
                  </a:ext>
                </a:extLst>
              </p:cNvPr>
              <p:cNvGrpSpPr/>
              <p:nvPr/>
            </p:nvGrpSpPr>
            <p:grpSpPr>
              <a:xfrm>
                <a:off x="3690258" y="3690257"/>
                <a:ext cx="3069772" cy="7380515"/>
                <a:chOff x="3690258" y="3690257"/>
                <a:chExt cx="3069772" cy="738051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012770E-1532-E5AA-9573-087E4416EE8C}"/>
                    </a:ext>
                  </a:extLst>
                </p:cNvPr>
                <p:cNvSpPr/>
                <p:nvPr/>
              </p:nvSpPr>
              <p:spPr>
                <a:xfrm>
                  <a:off x="3690258" y="3690257"/>
                  <a:ext cx="3069772" cy="73805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 cap="flat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28575" tIns="28575" rIns="28575" bIns="28575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240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endParaRP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CE96F01-5084-1F32-D1A3-9E665BCA604A}"/>
                    </a:ext>
                  </a:extLst>
                </p:cNvPr>
                <p:cNvSpPr txBox="1"/>
                <p:nvPr/>
              </p:nvSpPr>
              <p:spPr>
                <a:xfrm rot="5400000">
                  <a:off x="1534885" y="6400801"/>
                  <a:ext cx="7380514" cy="19594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 anchorCtr="0">
                  <a:normAutofit fontScale="97500"/>
                </a:bodyPr>
                <a:lstStyle>
                  <a:lvl1pPr>
                    <a:defRPr kumimoji="1" sz="11500" b="1">
                      <a:solidFill>
                        <a:srgbClr val="FFFFFF"/>
                      </a:solidFill>
                      <a:latin typeface="Source Han Sans CN Bold" panose="020B0800000000000000" charset="-122"/>
                      <a:ea typeface="Source Han Sans CN Bold" panose="020B0800000000000000" charset="-122"/>
                      <a:cs typeface="Helvetica Neue Medium" panose="02000503000000020004"/>
                      <a:sym typeface="Helvetica Neue Medium" panose="02000503000000020004"/>
                    </a:defRPr>
                  </a:lvl1pPr>
                  <a:lvl2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2pPr>
                  <a:lvl3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3pPr>
                  <a:lvl4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4pPr>
                  <a:lvl5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5pPr>
                  <a:lvl6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6pPr>
                  <a:lvl7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7pPr>
                  <a:lvl8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8pPr>
                  <a:lvl9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9pPr>
                </a:lstStyle>
                <a:p>
                  <a:r>
                    <a:rPr lang="en-US" altLang="zh-CN" sz="4800" dirty="0">
                      <a:solidFill>
                        <a:schemeClr val="accent1">
                          <a:lumMod val="50000"/>
                        </a:schemeClr>
                      </a:solidFill>
                      <a:latin typeface="Helvetica" pitchFamily="2" charset="0"/>
                    </a:rPr>
                    <a:t>Consumer AI</a:t>
                  </a:r>
                  <a:endParaRPr lang="zh-CN" altLang="en-US" sz="4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224B8FAD-B8F6-7F22-5D58-E7D42684C7DA}"/>
                  </a:ext>
                </a:extLst>
              </p:cNvPr>
              <p:cNvGrpSpPr/>
              <p:nvPr/>
            </p:nvGrpSpPr>
            <p:grpSpPr>
              <a:xfrm>
                <a:off x="7630887" y="3690257"/>
                <a:ext cx="3069772" cy="7380515"/>
                <a:chOff x="7630887" y="3690257"/>
                <a:chExt cx="3069772" cy="7380515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E9B6CAD-8406-4F95-1D84-EF05ED11BA3C}"/>
                    </a:ext>
                  </a:extLst>
                </p:cNvPr>
                <p:cNvSpPr/>
                <p:nvPr/>
              </p:nvSpPr>
              <p:spPr>
                <a:xfrm>
                  <a:off x="7630887" y="3690257"/>
                  <a:ext cx="3069772" cy="73805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 cap="flat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28575" tIns="28575" rIns="28575" bIns="28575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240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endParaRP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39D5685-F143-5BFC-F7EA-4253DDFC5A7D}"/>
                    </a:ext>
                  </a:extLst>
                </p:cNvPr>
                <p:cNvSpPr txBox="1"/>
                <p:nvPr/>
              </p:nvSpPr>
              <p:spPr>
                <a:xfrm rot="5400000">
                  <a:off x="5475515" y="6400801"/>
                  <a:ext cx="7380514" cy="19594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 anchorCtr="0">
                  <a:normAutofit fontScale="97500"/>
                </a:bodyPr>
                <a:lstStyle>
                  <a:lvl1pPr>
                    <a:defRPr kumimoji="1" sz="11500" b="1">
                      <a:solidFill>
                        <a:srgbClr val="FFFFFF"/>
                      </a:solidFill>
                      <a:latin typeface="Source Han Sans CN Bold" panose="020B0800000000000000" charset="-122"/>
                      <a:ea typeface="Source Han Sans CN Bold" panose="020B0800000000000000" charset="-122"/>
                      <a:cs typeface="Helvetica Neue Medium" panose="02000503000000020004"/>
                      <a:sym typeface="Helvetica Neue Medium" panose="02000503000000020004"/>
                    </a:defRPr>
                  </a:lvl1pPr>
                  <a:lvl2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2pPr>
                  <a:lvl3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3pPr>
                  <a:lvl4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4pPr>
                  <a:lvl5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5pPr>
                  <a:lvl6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6pPr>
                  <a:lvl7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7pPr>
                  <a:lvl8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8pPr>
                  <a:lvl9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9pPr>
                </a:lstStyle>
                <a:p>
                  <a:r>
                    <a:rPr lang="en-US" altLang="zh-CN" sz="4800" dirty="0">
                      <a:solidFill>
                        <a:schemeClr val="accent1">
                          <a:lumMod val="50000"/>
                        </a:schemeClr>
                      </a:solidFill>
                      <a:latin typeface="Helvetica" pitchFamily="2" charset="0"/>
                    </a:rPr>
                    <a:t>Power User AI</a:t>
                  </a:r>
                  <a:endParaRPr lang="zh-CN" altLang="en-US" sz="4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052C25E-6C44-327D-D0F3-430446A61AF2}"/>
                  </a:ext>
                </a:extLst>
              </p:cNvPr>
              <p:cNvGrpSpPr/>
              <p:nvPr/>
            </p:nvGrpSpPr>
            <p:grpSpPr>
              <a:xfrm>
                <a:off x="12126687" y="3690257"/>
                <a:ext cx="3069772" cy="7380515"/>
                <a:chOff x="12126687" y="3690257"/>
                <a:chExt cx="3069772" cy="738051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F13BBFA-D99A-862B-E1F0-747058A0D5E7}"/>
                    </a:ext>
                  </a:extLst>
                </p:cNvPr>
                <p:cNvSpPr/>
                <p:nvPr/>
              </p:nvSpPr>
              <p:spPr>
                <a:xfrm>
                  <a:off x="12126687" y="3690257"/>
                  <a:ext cx="3069772" cy="73805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 cap="flat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28575" tIns="28575" rIns="28575" bIns="28575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240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DD249A-68D4-DF7E-6BFF-39AB958662F5}"/>
                    </a:ext>
                  </a:extLst>
                </p:cNvPr>
                <p:cNvSpPr txBox="1"/>
                <p:nvPr/>
              </p:nvSpPr>
              <p:spPr>
                <a:xfrm rot="5400000">
                  <a:off x="9971317" y="6400801"/>
                  <a:ext cx="7380514" cy="19594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 anchorCtr="0">
                  <a:normAutofit fontScale="97500"/>
                </a:bodyPr>
                <a:lstStyle>
                  <a:lvl1pPr>
                    <a:defRPr kumimoji="1" sz="11500" b="1">
                      <a:solidFill>
                        <a:srgbClr val="FFFFFF"/>
                      </a:solidFill>
                      <a:latin typeface="Source Han Sans CN Bold" panose="020B0800000000000000" charset="-122"/>
                      <a:ea typeface="Source Han Sans CN Bold" panose="020B0800000000000000" charset="-122"/>
                      <a:cs typeface="Helvetica Neue Medium" panose="02000503000000020004"/>
                      <a:sym typeface="Helvetica Neue Medium" panose="02000503000000020004"/>
                    </a:defRPr>
                  </a:lvl1pPr>
                  <a:lvl2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2pPr>
                  <a:lvl3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3pPr>
                  <a:lvl4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4pPr>
                  <a:lvl5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5pPr>
                  <a:lvl6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6pPr>
                  <a:lvl7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7pPr>
                  <a:lvl8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8pPr>
                  <a:lvl9pPr>
                    <a:defRPr sz="106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lvl9pPr>
                </a:lstStyle>
                <a:p>
                  <a:r>
                    <a:rPr lang="en-US" altLang="zh-CN" sz="4800" dirty="0">
                      <a:solidFill>
                        <a:schemeClr val="accent1">
                          <a:lumMod val="50000"/>
                        </a:schemeClr>
                      </a:solidFill>
                      <a:latin typeface="Helvetica" pitchFamily="2" charset="0"/>
                    </a:rPr>
                    <a:t> Vertical AI</a:t>
                  </a:r>
                  <a:endParaRPr lang="zh-CN" altLang="en-US" sz="4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14BE739-106D-4FAD-954E-D504C9ABB4D9}"/>
                </a:ext>
              </a:extLst>
            </p:cNvPr>
            <p:cNvGrpSpPr/>
            <p:nvPr/>
          </p:nvGrpSpPr>
          <p:grpSpPr>
            <a:xfrm rot="16200000">
              <a:off x="9903530" y="5618526"/>
              <a:ext cx="3069772" cy="11506201"/>
              <a:chOff x="16491859" y="3690257"/>
              <a:chExt cx="3069772" cy="738051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E92673-9257-6976-3DD1-CE863604092F}"/>
                  </a:ext>
                </a:extLst>
              </p:cNvPr>
              <p:cNvSpPr/>
              <p:nvPr/>
            </p:nvSpPr>
            <p:spPr>
              <a:xfrm>
                <a:off x="16491859" y="3690257"/>
                <a:ext cx="3069772" cy="73805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28575" tIns="28575" rIns="28575" bIns="28575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24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 panose="02000503000000020004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1F5D24-884F-53B8-C64D-C3C7C335E65B}"/>
                  </a:ext>
                </a:extLst>
              </p:cNvPr>
              <p:cNvSpPr txBox="1"/>
              <p:nvPr/>
            </p:nvSpPr>
            <p:spPr>
              <a:xfrm rot="5400000">
                <a:off x="14336488" y="6400801"/>
                <a:ext cx="7380514" cy="19594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 fontScale="97500"/>
              </a:bodyPr>
              <a:lstStyle>
                <a:lvl1pPr>
                  <a:defRPr kumimoji="1" sz="11500" b="1">
                    <a:solidFill>
                      <a:srgbClr val="FFFFFF"/>
                    </a:solidFill>
                    <a:latin typeface="Source Han Sans CN Bold" panose="020B0800000000000000" charset="-122"/>
                    <a:ea typeface="Source Han Sans CN Bold" panose="020B0800000000000000" charset="-122"/>
                    <a:cs typeface="Helvetica Neue Medium" panose="02000503000000020004"/>
                    <a:sym typeface="Helvetica Neue Medium" panose="02000503000000020004"/>
                  </a:defRPr>
                </a:lvl1pPr>
                <a:lvl2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2pPr>
                <a:lvl3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3pPr>
                <a:lvl4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4pPr>
                <a:lvl5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5pPr>
                <a:lvl6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6pPr>
                <a:lvl7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7pPr>
                <a:lvl8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8pPr>
                <a:lvl9pPr>
                  <a:defRPr sz="106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lvl9pPr>
              </a:lstStyle>
              <a:p>
                <a:r>
                  <a:rPr lang="en-US" altLang="zh-CN" sz="4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Enterprise AI</a:t>
                </a:r>
                <a:endParaRPr lang="zh-CN" altLang="en-US" sz="4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0050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BBBF0F-5E3B-9F6F-7F2A-66A519C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27" y="853630"/>
            <a:ext cx="23499454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Action 2 -- </a:t>
            </a:r>
            <a:r>
              <a:rPr lang="zh-CN" altLang="en-US" sz="6600" spc="-150" dirty="0">
                <a:latin typeface="Helvetica Neue Medium" panose="02000503000000020004" pitchFamily="2" charset="0"/>
                <a:cs typeface="Helvetica Neue Medium" panose="02000503000000020004" pitchFamily="2" charset="0"/>
              </a:rPr>
              <a:t>瞄准劳动力市场</a:t>
            </a:r>
            <a:r>
              <a:rPr lang="zh-CN" altLang="en-US" sz="2800" spc="-150" dirty="0">
                <a:latin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Target Agentic Workforce, Not Tools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51242-DEFE-3C11-BE25-6D28F1B04B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4024" y="6228667"/>
            <a:ext cx="8720514" cy="6307796"/>
          </a:xfrm>
          <a:prstGeom prst="rect">
            <a:avLst/>
          </a:prstGeom>
        </p:spPr>
      </p:pic>
      <p:sp>
        <p:nvSpPr>
          <p:cNvPr id="63" name="object 11">
            <a:extLst>
              <a:ext uri="{FF2B5EF4-FFF2-40B4-BE49-F238E27FC236}">
                <a16:creationId xmlns:a16="http://schemas.microsoft.com/office/drawing/2014/main" id="{F8005E30-F392-1902-3A9A-31760534A472}"/>
              </a:ext>
            </a:extLst>
          </p:cNvPr>
          <p:cNvSpPr/>
          <p:nvPr/>
        </p:nvSpPr>
        <p:spPr>
          <a:xfrm>
            <a:off x="3864223" y="3527742"/>
            <a:ext cx="16655554" cy="1513663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800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Agentic Tools &lt; Agentic Workforce</a:t>
            </a:r>
            <a:endParaRPr lang="zh-CN" altLang="en-US" sz="4800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ABED9A06-C48A-6111-0D60-77E6A82FC55E}"/>
              </a:ext>
            </a:extLst>
          </p:cNvPr>
          <p:cNvSpPr txBox="1"/>
          <p:nvPr/>
        </p:nvSpPr>
        <p:spPr>
          <a:xfrm>
            <a:off x="11659498" y="6858000"/>
            <a:ext cx="11014005" cy="5049130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Workforce Budget Among Top Three Costs</a:t>
            </a:r>
          </a:p>
          <a:p>
            <a:r>
              <a:rPr lang="en-US" altLang="zh-CN" dirty="0"/>
              <a:t>HR Budgets Exceed IT Budgets</a:t>
            </a:r>
          </a:p>
          <a:p>
            <a:r>
              <a:rPr lang="en-US" altLang="zh-CN" dirty="0"/>
              <a:t>Digital Workforce Becoming Reality</a:t>
            </a:r>
          </a:p>
          <a:p>
            <a:r>
              <a:rPr lang="en-US" altLang="zh-CN" dirty="0"/>
              <a:t>Role-Based Workforce Delivers Higher Value</a:t>
            </a:r>
          </a:p>
          <a:p>
            <a:r>
              <a:rPr lang="en-US" altLang="zh-CN" dirty="0"/>
              <a:t>Stop Hiring Humans for Repetitive Roles</a:t>
            </a:r>
          </a:p>
          <a:p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0804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>
            <a:extLst>
              <a:ext uri="{FF2B5EF4-FFF2-40B4-BE49-F238E27FC236}">
                <a16:creationId xmlns:a16="http://schemas.microsoft.com/office/drawing/2014/main" id="{892DC8ED-6EA6-76EA-18C0-C77D92221792}"/>
              </a:ext>
            </a:extLst>
          </p:cNvPr>
          <p:cNvSpPr/>
          <p:nvPr/>
        </p:nvSpPr>
        <p:spPr>
          <a:xfrm>
            <a:off x="16559490" y="5707681"/>
            <a:ext cx="7246231" cy="6925719"/>
          </a:xfrm>
          <a:prstGeom prst="roundRect">
            <a:avLst>
              <a:gd name="adj" fmla="val 6545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D3A5E0C-D6E2-4573-95E1-3C10FA8A6522}"/>
              </a:ext>
            </a:extLst>
          </p:cNvPr>
          <p:cNvSpPr/>
          <p:nvPr/>
        </p:nvSpPr>
        <p:spPr>
          <a:xfrm>
            <a:off x="8715652" y="5707681"/>
            <a:ext cx="7246231" cy="6925719"/>
          </a:xfrm>
          <a:prstGeom prst="roundRect">
            <a:avLst>
              <a:gd name="adj" fmla="val 5665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AAFF7CC-2A13-C4D2-A482-A650B0CB108C}"/>
              </a:ext>
            </a:extLst>
          </p:cNvPr>
          <p:cNvSpPr/>
          <p:nvPr/>
        </p:nvSpPr>
        <p:spPr>
          <a:xfrm>
            <a:off x="895136" y="5723112"/>
            <a:ext cx="7246231" cy="6925719"/>
          </a:xfrm>
          <a:prstGeom prst="roundRect">
            <a:avLst>
              <a:gd name="adj" fmla="val 7425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CFBE9-2970-240A-49BE-CCAAB4B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80" y="923643"/>
            <a:ext cx="20212678" cy="119985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Digital Workforce Cases – Scale With Less Headcount</a:t>
            </a:r>
            <a:endParaRPr kumimoji="1" lang="zh-CN" altLang="en-US" dirty="0"/>
          </a:p>
        </p:txBody>
      </p:sp>
      <p:pic>
        <p:nvPicPr>
          <p:cNvPr id="4" name="Picture 8" descr="Devin: World's First AI Software Engineer Unveiled">
            <a:extLst>
              <a:ext uri="{FF2B5EF4-FFF2-40B4-BE49-F238E27FC236}">
                <a16:creationId xmlns:a16="http://schemas.microsoft.com/office/drawing/2014/main" id="{A59972FA-F2EB-68FD-64FB-2226403F1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13" t="23522" r="17802" b="30999"/>
          <a:stretch/>
        </p:blipFill>
        <p:spPr bwMode="auto">
          <a:xfrm>
            <a:off x="2027297" y="6568973"/>
            <a:ext cx="4104606" cy="14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DE8F20-6DFA-99DE-65B6-C02E6E3E88D5}"/>
              </a:ext>
            </a:extLst>
          </p:cNvPr>
          <p:cNvSpPr txBox="1"/>
          <p:nvPr/>
        </p:nvSpPr>
        <p:spPr>
          <a:xfrm>
            <a:off x="2289403" y="8299370"/>
            <a:ext cx="5754428" cy="52386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zh-CN" sz="3200" dirty="0">
                <a:solidFill>
                  <a:srgbClr val="FFFFFF"/>
                </a:solidFill>
                <a:latin typeface="Helvetica" pitchFamily="2" charset="0"/>
                <a:ea typeface="+mn-ea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Helvetica" pitchFamily="2" charset="0"/>
              </a:rPr>
              <a:t>AI Software Engineer</a:t>
            </a: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99BCC912-E31C-8508-8166-6316F8A3F5D6}"/>
              </a:ext>
            </a:extLst>
          </p:cNvPr>
          <p:cNvGrpSpPr/>
          <p:nvPr/>
        </p:nvGrpSpPr>
        <p:grpSpPr>
          <a:xfrm>
            <a:off x="20182605" y="815278"/>
            <a:ext cx="3658059" cy="2616437"/>
            <a:chOff x="2828924" y="1714499"/>
            <a:chExt cx="2019300" cy="1714500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3B5F328F-7FE2-5946-A505-EDF9207E9BCA}"/>
                </a:ext>
              </a:extLst>
            </p:cNvPr>
            <p:cNvSpPr/>
            <p:nvPr/>
          </p:nvSpPr>
          <p:spPr>
            <a:xfrm>
              <a:off x="2828924" y="1714499"/>
              <a:ext cx="2019300" cy="1714500"/>
            </a:xfrm>
            <a:custGeom>
              <a:avLst/>
              <a:gdLst/>
              <a:ahLst/>
              <a:cxnLst/>
              <a:rect l="l" t="t" r="r" b="b"/>
              <a:pathLst>
                <a:path w="2019300" h="1714500">
                  <a:moveTo>
                    <a:pt x="1969728" y="1714499"/>
                  </a:moveTo>
                  <a:lnTo>
                    <a:pt x="49571" y="1714499"/>
                  </a:lnTo>
                  <a:lnTo>
                    <a:pt x="42281" y="1713049"/>
                  </a:lnTo>
                  <a:lnTo>
                    <a:pt x="7250" y="1686221"/>
                  </a:lnTo>
                  <a:lnTo>
                    <a:pt x="0" y="16649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969728" y="0"/>
                  </a:lnTo>
                  <a:lnTo>
                    <a:pt x="2007919" y="22097"/>
                  </a:lnTo>
                  <a:lnTo>
                    <a:pt x="2019299" y="49571"/>
                  </a:lnTo>
                  <a:lnTo>
                    <a:pt x="2019299" y="1664928"/>
                  </a:lnTo>
                  <a:lnTo>
                    <a:pt x="1997201" y="1703119"/>
                  </a:lnTo>
                  <a:lnTo>
                    <a:pt x="1969728" y="17144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6A6AD00A-7A8B-70AB-295A-A4A602E97CBB}"/>
                </a:ext>
              </a:extLst>
            </p:cNvPr>
            <p:cNvSpPr/>
            <p:nvPr/>
          </p:nvSpPr>
          <p:spPr>
            <a:xfrm>
              <a:off x="3609974" y="1904999"/>
              <a:ext cx="457200" cy="371475"/>
            </a:xfrm>
            <a:custGeom>
              <a:avLst/>
              <a:gdLst/>
              <a:ahLst/>
              <a:cxnLst/>
              <a:rect l="l" t="t" r="r" b="b"/>
              <a:pathLst>
                <a:path w="457200" h="371475">
                  <a:moveTo>
                    <a:pt x="236087" y="371474"/>
                  </a:moveTo>
                  <a:lnTo>
                    <a:pt x="221113" y="371474"/>
                  </a:lnTo>
                  <a:lnTo>
                    <a:pt x="213644" y="371176"/>
                  </a:lnTo>
                  <a:lnTo>
                    <a:pt x="169405" y="365242"/>
                  </a:lnTo>
                  <a:lnTo>
                    <a:pt x="127441" y="352410"/>
                  </a:lnTo>
                  <a:lnTo>
                    <a:pt x="89365" y="333173"/>
                  </a:lnTo>
                  <a:lnTo>
                    <a:pt x="56639" y="308270"/>
                  </a:lnTo>
                  <a:lnTo>
                    <a:pt x="30522" y="278658"/>
                  </a:lnTo>
                  <a:lnTo>
                    <a:pt x="7669" y="233833"/>
                  </a:lnTo>
                  <a:lnTo>
                    <a:pt x="0" y="191820"/>
                  </a:lnTo>
                  <a:lnTo>
                    <a:pt x="0" y="179654"/>
                  </a:lnTo>
                  <a:lnTo>
                    <a:pt x="7669" y="137642"/>
                  </a:lnTo>
                  <a:lnTo>
                    <a:pt x="30522" y="92816"/>
                  </a:lnTo>
                  <a:lnTo>
                    <a:pt x="56639" y="63204"/>
                  </a:lnTo>
                  <a:lnTo>
                    <a:pt x="89365" y="38301"/>
                  </a:lnTo>
                  <a:lnTo>
                    <a:pt x="127441" y="19064"/>
                  </a:lnTo>
                  <a:lnTo>
                    <a:pt x="169405" y="6232"/>
                  </a:lnTo>
                  <a:lnTo>
                    <a:pt x="213644" y="298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4755"/>
                  </a:lnTo>
                  <a:lnTo>
                    <a:pt x="322997" y="16466"/>
                  </a:lnTo>
                  <a:lnTo>
                    <a:pt x="361827" y="34681"/>
                  </a:lnTo>
                  <a:lnTo>
                    <a:pt x="395538" y="58702"/>
                  </a:lnTo>
                  <a:lnTo>
                    <a:pt x="422832" y="87605"/>
                  </a:lnTo>
                  <a:lnTo>
                    <a:pt x="442663" y="120278"/>
                  </a:lnTo>
                  <a:lnTo>
                    <a:pt x="455365" y="161478"/>
                  </a:lnTo>
                  <a:lnTo>
                    <a:pt x="457199" y="179654"/>
                  </a:lnTo>
                  <a:lnTo>
                    <a:pt x="457199" y="185737"/>
                  </a:lnTo>
                  <a:lnTo>
                    <a:pt x="457199" y="191820"/>
                  </a:lnTo>
                  <a:lnTo>
                    <a:pt x="449530" y="233832"/>
                  </a:lnTo>
                  <a:lnTo>
                    <a:pt x="426677" y="278658"/>
                  </a:lnTo>
                  <a:lnTo>
                    <a:pt x="400560" y="308270"/>
                  </a:lnTo>
                  <a:lnTo>
                    <a:pt x="367834" y="333173"/>
                  </a:lnTo>
                  <a:lnTo>
                    <a:pt x="329757" y="352410"/>
                  </a:lnTo>
                  <a:lnTo>
                    <a:pt x="287794" y="365242"/>
                  </a:lnTo>
                  <a:lnTo>
                    <a:pt x="243556" y="371176"/>
                  </a:lnTo>
                  <a:lnTo>
                    <a:pt x="236087" y="371474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3FF0BFDF-090D-7C1F-CD30-919B70AC6696}"/>
              </a:ext>
            </a:extLst>
          </p:cNvPr>
          <p:cNvSpPr txBox="1"/>
          <p:nvPr/>
        </p:nvSpPr>
        <p:spPr>
          <a:xfrm>
            <a:off x="21886716" y="1210967"/>
            <a:ext cx="2496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endParaRPr sz="2000" b="1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1D324BF-1054-3DAC-03BB-677CB401A057}"/>
              </a:ext>
            </a:extLst>
          </p:cNvPr>
          <p:cNvSpPr txBox="1"/>
          <p:nvPr/>
        </p:nvSpPr>
        <p:spPr>
          <a:xfrm>
            <a:off x="20514584" y="1972242"/>
            <a:ext cx="3119877" cy="77008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ctr">
              <a:spcBef>
                <a:spcPts val="245"/>
              </a:spcBef>
            </a:pPr>
            <a:r>
              <a:rPr b="1" spc="-1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Target </a:t>
            </a:r>
            <a:r>
              <a:rPr lang="en-US" b="1" spc="-1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Agentic </a:t>
            </a:r>
            <a:r>
              <a:rPr b="1" spc="-135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Workforce,</a:t>
            </a:r>
            <a:r>
              <a:rPr b="1" spc="-4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b="1" spc="-13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Not </a:t>
            </a:r>
            <a:r>
              <a:rPr b="1" spc="-1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Tools</a:t>
            </a:r>
            <a:endParaRPr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18ABE7C-7CF4-D411-9318-8994CCEC3018}"/>
              </a:ext>
            </a:extLst>
          </p:cNvPr>
          <p:cNvSpPr txBox="1"/>
          <p:nvPr/>
        </p:nvSpPr>
        <p:spPr>
          <a:xfrm>
            <a:off x="20237049" y="2900312"/>
            <a:ext cx="3289089" cy="462306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2700" marR="5080" indent="373380">
              <a:lnSpc>
                <a:spcPts val="1950"/>
              </a:lnSpc>
              <a:spcBef>
                <a:spcPts val="245"/>
              </a:spcBef>
              <a:defRPr sz="2800" b="1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  <a:ea typeface="+mn-ea"/>
              </a:rPr>
              <a:t>角色</a:t>
            </a:r>
            <a:r>
              <a:rPr lang="en-US" altLang="zh-CN" dirty="0">
                <a:latin typeface="+mn-ea"/>
                <a:ea typeface="+mn-ea"/>
              </a:rPr>
              <a:t>Agent</a:t>
            </a:r>
            <a:r>
              <a:rPr lang="zh-CN" altLang="en-US" dirty="0">
                <a:latin typeface="+mn-ea"/>
                <a:ea typeface="+mn-ea"/>
              </a:rPr>
              <a:t>化产品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813E88-7EC5-607E-1AFB-3D145F9BB51C}"/>
              </a:ext>
            </a:extLst>
          </p:cNvPr>
          <p:cNvSpPr txBox="1"/>
          <p:nvPr/>
        </p:nvSpPr>
        <p:spPr>
          <a:xfrm>
            <a:off x="1382318" y="9791182"/>
            <a:ext cx="7145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pPr marL="0" indent="0">
              <a:buNone/>
            </a:pPr>
            <a:r>
              <a:rPr lang="en-US" altLang="zh-CN" dirty="0"/>
              <a:t> End-to-end coding agent — plans, writes, tests, and deploys software autonomously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AFBD25-B756-2FA1-2289-777E03C5022D}"/>
              </a:ext>
            </a:extLst>
          </p:cNvPr>
          <p:cNvSpPr txBox="1"/>
          <p:nvPr/>
        </p:nvSpPr>
        <p:spPr>
          <a:xfrm>
            <a:off x="6426545" y="2842345"/>
            <a:ext cx="140545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FFFF"/>
                </a:solidFill>
                <a:latin typeface="Helvetica" pitchFamily="2" charset="0"/>
              </a:rPr>
              <a:t>Role, Department Function-based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FFFF"/>
                </a:solidFill>
                <a:latin typeface="Helvetica" pitchFamily="2" charset="0"/>
              </a:rPr>
              <a:t>Single to Full Responsibilities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FFFF"/>
                </a:solidFill>
                <a:latin typeface="Helvetica" pitchFamily="2" charset="0"/>
              </a:rPr>
              <a:t>Business Model: Sell by Seats; Cost-based Pricing Model</a:t>
            </a:r>
          </a:p>
        </p:txBody>
      </p:sp>
      <p:pic>
        <p:nvPicPr>
          <p:cNvPr id="1028" name="Picture 4" descr="Artisan AI's Competitors, Revenue, Number of Employees, Funding,  Acquisitions &amp; News - Owler Company Profile">
            <a:extLst>
              <a:ext uri="{FF2B5EF4-FFF2-40B4-BE49-F238E27FC236}">
                <a16:creationId xmlns:a16="http://schemas.microsoft.com/office/drawing/2014/main" id="{44B7177A-DF1B-3F56-356B-F6E8B1A5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338" y="6191679"/>
            <a:ext cx="2616102" cy="15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ear Logo &amp; Brand Assets (SVG, PNG and vector) - Brandfetch">
            <a:extLst>
              <a:ext uri="{FF2B5EF4-FFF2-40B4-BE49-F238E27FC236}">
                <a16:creationId xmlns:a16="http://schemas.microsoft.com/office/drawing/2014/main" id="{1F3C0324-4A28-2607-1560-8947903F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024" y="6453475"/>
            <a:ext cx="508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00D9BD6-9DE2-9617-1D38-030C6F03F09E}"/>
              </a:ext>
            </a:extLst>
          </p:cNvPr>
          <p:cNvSpPr txBox="1"/>
          <p:nvPr/>
        </p:nvSpPr>
        <p:spPr>
          <a:xfrm>
            <a:off x="10304459" y="8159536"/>
            <a:ext cx="5080000" cy="52386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zh-CN" sz="3200" dirty="0">
                <a:solidFill>
                  <a:srgbClr val="FFFFFF"/>
                </a:solidFill>
                <a:latin typeface="Helvetica" pitchFamily="2" charset="0"/>
                <a:ea typeface="+mn-ea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Helvetica" pitchFamily="2" charset="0"/>
              </a:rPr>
              <a:t>AI Project Manager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B7B09E-FC51-C3FF-6D60-7A35696DB9A2}"/>
              </a:ext>
            </a:extLst>
          </p:cNvPr>
          <p:cNvSpPr txBox="1"/>
          <p:nvPr/>
        </p:nvSpPr>
        <p:spPr>
          <a:xfrm>
            <a:off x="9015051" y="9804877"/>
            <a:ext cx="7145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pPr marL="0" indent="0">
              <a:buNone/>
            </a:pPr>
            <a:r>
              <a:rPr lang="en-US" altLang="zh-CN" dirty="0"/>
              <a:t>Acts as the coordination layer where humans set goals and AI agents execute implementation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0917CA-D452-424E-8929-59C7F09D6785}"/>
              </a:ext>
            </a:extLst>
          </p:cNvPr>
          <p:cNvSpPr txBox="1"/>
          <p:nvPr/>
        </p:nvSpPr>
        <p:spPr>
          <a:xfrm>
            <a:off x="19005271" y="7952655"/>
            <a:ext cx="3190608" cy="52386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zh-CN" sz="3200" dirty="0">
                <a:solidFill>
                  <a:srgbClr val="FFFFFF"/>
                </a:solidFill>
                <a:latin typeface="Helvetica" pitchFamily="2" charset="0"/>
                <a:ea typeface="+mn-ea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Helvetica" pitchFamily="2" charset="0"/>
              </a:rPr>
              <a:t>AI SDR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E396CC-D9CD-5EFA-BC93-142E29F1A6B0}"/>
              </a:ext>
            </a:extLst>
          </p:cNvPr>
          <p:cNvSpPr txBox="1"/>
          <p:nvPr/>
        </p:nvSpPr>
        <p:spPr>
          <a:xfrm>
            <a:off x="17263083" y="9791182"/>
            <a:ext cx="6435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pPr marL="0" indent="0">
              <a:buNone/>
            </a:pPr>
            <a:r>
              <a:rPr lang="en-US" altLang="zh-CN" sz="3200" dirty="0"/>
              <a:t>Automate full sales funnel—lead qualification</a:t>
            </a:r>
          </a:p>
        </p:txBody>
      </p:sp>
    </p:spTree>
    <p:extLst>
      <p:ext uri="{BB962C8B-B14F-4D97-AF65-F5344CB8AC3E}">
        <p14:creationId xmlns:p14="http://schemas.microsoft.com/office/powerpoint/2010/main" val="290514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DCFBE9-2970-240A-49BE-CCAAB4B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84" y="1353343"/>
            <a:ext cx="20816040" cy="1199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dirty="0"/>
              <a:t>Digital Workforce Challenges in China</a:t>
            </a:r>
            <a:endParaRPr kumimoji="1" lang="zh-CN" altLang="en-US"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8ABF8D9-39E5-EF54-CDB5-ADA2D9E0553B}"/>
              </a:ext>
            </a:extLst>
          </p:cNvPr>
          <p:cNvSpPr txBox="1"/>
          <p:nvPr/>
        </p:nvSpPr>
        <p:spPr>
          <a:xfrm>
            <a:off x="5989425" y="7079015"/>
            <a:ext cx="15374284" cy="5103533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Workforce Is Still a Tool, but Powered by LFM</a:t>
            </a:r>
          </a:p>
          <a:p>
            <a:r>
              <a:rPr lang="en-US" altLang="zh-CN" dirty="0"/>
              <a:t>Pure Tools Not Selling Well</a:t>
            </a:r>
          </a:p>
          <a:p>
            <a:r>
              <a:rPr lang="en-US" altLang="zh-CN" dirty="0"/>
              <a:t>Larger Pricing Compression</a:t>
            </a:r>
          </a:p>
          <a:p>
            <a:r>
              <a:rPr lang="en-US" altLang="zh-CN" dirty="0"/>
              <a:t>Commoditization of LFM</a:t>
            </a:r>
          </a:p>
          <a:p>
            <a:r>
              <a:rPr lang="en-US" altLang="zh-CN" dirty="0"/>
              <a:t>Coding Democratizing, Barriers Lowering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950DEE0C-61F5-8DF5-CD0B-29C671A1140C}"/>
              </a:ext>
            </a:extLst>
          </p:cNvPr>
          <p:cNvSpPr/>
          <p:nvPr/>
        </p:nvSpPr>
        <p:spPr>
          <a:xfrm>
            <a:off x="12838169" y="3948767"/>
            <a:ext cx="9106890" cy="1513663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800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Suppliers’ Competition</a:t>
            </a:r>
            <a:endParaRPr lang="zh-CN" altLang="en-US" sz="4800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BF13620-E380-06B2-2431-179C7F31FCD9}"/>
              </a:ext>
            </a:extLst>
          </p:cNvPr>
          <p:cNvSpPr/>
          <p:nvPr/>
        </p:nvSpPr>
        <p:spPr>
          <a:xfrm>
            <a:off x="2710496" y="3999493"/>
            <a:ext cx="9106890" cy="1513663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800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Buying Habits</a:t>
            </a:r>
            <a:endParaRPr lang="zh-CN" altLang="en-US" sz="4800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491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7EEDF9-DBC3-78FF-41E8-7239A035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13" y="1074754"/>
            <a:ext cx="23804275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Action 3 -- </a:t>
            </a:r>
            <a:r>
              <a:rPr lang="en-US" altLang="zh-CN" sz="6600" spc="-15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拥有业务</a:t>
            </a:r>
            <a:r>
              <a:rPr lang="zh-CN" altLang="en-US" sz="6600" spc="-150" dirty="0">
                <a:latin typeface="Helvetica Neue Medium" panose="02000503000000020004" pitchFamily="2" charset="0"/>
                <a:cs typeface="Helvetica Neue Medium" panose="02000503000000020004" pitchFamily="2" charset="0"/>
              </a:rPr>
              <a:t>不要仅赋能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Own the Business, Not Just Enable</a:t>
            </a:r>
            <a:b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endParaRPr lang="zh-CN" altLang="en-US" sz="6600" spc="-15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ED6CA-3E46-63DE-0091-388948CA1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384" y="5765812"/>
            <a:ext cx="11654104" cy="5487831"/>
          </a:xfrm>
          <a:prstGeom prst="rect">
            <a:avLst/>
          </a:prstGeom>
        </p:spPr>
      </p:pic>
      <p:sp>
        <p:nvSpPr>
          <p:cNvPr id="2" name="object 11">
            <a:extLst>
              <a:ext uri="{FF2B5EF4-FFF2-40B4-BE49-F238E27FC236}">
                <a16:creationId xmlns:a16="http://schemas.microsoft.com/office/drawing/2014/main" id="{EC598816-7140-9B28-1682-6D045AE18FE5}"/>
              </a:ext>
            </a:extLst>
          </p:cNvPr>
          <p:cNvSpPr/>
          <p:nvPr/>
        </p:nvSpPr>
        <p:spPr>
          <a:xfrm>
            <a:off x="3864223" y="3125010"/>
            <a:ext cx="16655554" cy="1513663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800" b="1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Agentic Tools &lt; Agentic Workforce &lt; Agentic Enterprise</a:t>
            </a:r>
            <a:endParaRPr lang="zh-CN" altLang="en-US" sz="4800" b="1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E51DCE3B-C3F8-79E9-5BBC-5D9E6D638AB1}"/>
              </a:ext>
            </a:extLst>
          </p:cNvPr>
          <p:cNvSpPr txBox="1"/>
          <p:nvPr/>
        </p:nvSpPr>
        <p:spPr>
          <a:xfrm>
            <a:off x="12908148" y="5139623"/>
            <a:ext cx="10665468" cy="8343118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Helvetica" pitchFamily="2" charset="0"/>
              </a:rPr>
              <a:t>Vertical </a:t>
            </a:r>
            <a:r>
              <a:rPr lang="en-US" dirty="0">
                <a:latin typeface="Helvetica" pitchFamily="2" charset="0"/>
              </a:rPr>
              <a:t>B</a:t>
            </a:r>
            <a:r>
              <a:rPr dirty="0">
                <a:latin typeface="Helvetica" pitchFamily="2" charset="0"/>
              </a:rPr>
              <a:t>usinesses </a:t>
            </a:r>
            <a:r>
              <a:rPr lang="en-US" dirty="0">
                <a:latin typeface="Helvetica" pitchFamily="2" charset="0"/>
              </a:rPr>
              <a:t>Usually C</a:t>
            </a:r>
            <a:r>
              <a:rPr dirty="0">
                <a:latin typeface="Helvetica" pitchFamily="2" charset="0"/>
              </a:rPr>
              <a:t>apture the </a:t>
            </a:r>
            <a:r>
              <a:rPr lang="en-US" dirty="0">
                <a:latin typeface="Helvetica" pitchFamily="2" charset="0"/>
              </a:rPr>
              <a:t>M</a:t>
            </a:r>
            <a:r>
              <a:rPr dirty="0">
                <a:latin typeface="Helvetica" pitchFamily="2" charset="0"/>
              </a:rPr>
              <a:t>ost valu</a:t>
            </a:r>
            <a:r>
              <a:rPr lang="en-US" dirty="0">
                <a:latin typeface="Helvetica" pitchFamily="2" charset="0"/>
              </a:rPr>
              <a:t>e, Particular the Agentic AI-powered Verticals in the Future.</a:t>
            </a:r>
            <a:endParaRPr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Rapid Democratized </a:t>
            </a:r>
            <a:r>
              <a:rPr dirty="0">
                <a:latin typeface="Helvetica" pitchFamily="2" charset="0"/>
              </a:rPr>
              <a:t>Technology</a:t>
            </a:r>
            <a:r>
              <a:rPr lang="en-US" dirty="0">
                <a:latin typeface="Helvetica" pitchFamily="2" charset="0"/>
              </a:rPr>
              <a:t>, So Is the Pricing Power for Agentic Workforce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Outcome-based </a:t>
            </a:r>
            <a:r>
              <a:rPr lang="en-US" dirty="0">
                <a:latin typeface="Helvetica" pitchFamily="2" charset="0"/>
              </a:rPr>
              <a:t>M</a:t>
            </a:r>
            <a:r>
              <a:rPr dirty="0">
                <a:latin typeface="Helvetica" pitchFamily="2" charset="0"/>
              </a:rPr>
              <a:t>odels</a:t>
            </a:r>
            <a:r>
              <a:rPr lang="en-US" dirty="0">
                <a:latin typeface="Helvetica" pitchFamily="2" charset="0"/>
              </a:rPr>
              <a:t>, B</a:t>
            </a:r>
            <a:r>
              <a:rPr dirty="0">
                <a:latin typeface="Helvetica" pitchFamily="2" charset="0"/>
              </a:rPr>
              <a:t>usiness </a:t>
            </a:r>
            <a:r>
              <a:rPr lang="en-US" dirty="0">
                <a:latin typeface="Helvetica" pitchFamily="2" charset="0"/>
              </a:rPr>
              <a:t>O</a:t>
            </a:r>
            <a:r>
              <a:rPr dirty="0">
                <a:latin typeface="Helvetica" pitchFamily="2" charset="0"/>
              </a:rPr>
              <a:t>wnership</a:t>
            </a:r>
          </a:p>
        </p:txBody>
      </p:sp>
    </p:spTree>
    <p:extLst>
      <p:ext uri="{BB962C8B-B14F-4D97-AF65-F5344CB8AC3E}">
        <p14:creationId xmlns:p14="http://schemas.microsoft.com/office/powerpoint/2010/main" val="200496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>
            <a:extLst>
              <a:ext uri="{FF2B5EF4-FFF2-40B4-BE49-F238E27FC236}">
                <a16:creationId xmlns:a16="http://schemas.microsoft.com/office/drawing/2014/main" id="{59F9B85B-88FF-D98B-9038-A47D2141DF76}"/>
              </a:ext>
            </a:extLst>
          </p:cNvPr>
          <p:cNvSpPr/>
          <p:nvPr/>
        </p:nvSpPr>
        <p:spPr>
          <a:xfrm>
            <a:off x="8589574" y="4759337"/>
            <a:ext cx="7246231" cy="6925719"/>
          </a:xfrm>
          <a:prstGeom prst="roundRect">
            <a:avLst>
              <a:gd name="adj" fmla="val 7425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583BFA-2905-136F-6F51-80A52F185D80}"/>
              </a:ext>
            </a:extLst>
          </p:cNvPr>
          <p:cNvGrpSpPr/>
          <p:nvPr/>
        </p:nvGrpSpPr>
        <p:grpSpPr>
          <a:xfrm>
            <a:off x="905723" y="4759338"/>
            <a:ext cx="7246231" cy="6925719"/>
            <a:chOff x="3442374" y="6399049"/>
            <a:chExt cx="7246231" cy="6925719"/>
          </a:xfrm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2911767-35D1-FAFC-F4B3-1C1B6E3A09C7}"/>
                </a:ext>
              </a:extLst>
            </p:cNvPr>
            <p:cNvSpPr/>
            <p:nvPr/>
          </p:nvSpPr>
          <p:spPr>
            <a:xfrm>
              <a:off x="3442374" y="6399049"/>
              <a:ext cx="7246231" cy="6925719"/>
            </a:xfrm>
            <a:prstGeom prst="roundRect">
              <a:avLst>
                <a:gd name="adj" fmla="val 7425"/>
              </a:avLst>
            </a:prstGeom>
            <a:solidFill>
              <a:srgbClr val="FFFFFF">
                <a:alpha val="30000"/>
              </a:srgbClr>
            </a:solidFill>
            <a:ln w="25400" cap="flat">
              <a:noFill/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 panose="02000503000000020004"/>
              </a:endParaRPr>
            </a:p>
          </p:txBody>
        </p:sp>
        <p:pic>
          <p:nvPicPr>
            <p:cNvPr id="2" name="Picture 10" descr="🤖 My experience working as a Mercor contractor for 3 months | Htoo Bo">
              <a:extLst>
                <a:ext uri="{FF2B5EF4-FFF2-40B4-BE49-F238E27FC236}">
                  <a16:creationId xmlns:a16="http://schemas.microsoft.com/office/drawing/2014/main" id="{A2DE2F7C-1501-0941-2183-D728154DD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245" y="7103584"/>
              <a:ext cx="3070952" cy="8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B1F1B7-4E1B-42AE-84EF-9CBF9A3E3E9D}"/>
                </a:ext>
              </a:extLst>
            </p:cNvPr>
            <p:cNvSpPr txBox="1"/>
            <p:nvPr/>
          </p:nvSpPr>
          <p:spPr>
            <a:xfrm>
              <a:off x="5206882" y="8280086"/>
              <a:ext cx="4134145" cy="523861"/>
            </a:xfrm>
            <a:prstGeom prst="rect">
              <a:avLst/>
            </a:prstGeom>
          </p:spPr>
          <p:txBody>
            <a:bodyPr vert="horz" wrap="none" lIns="0" tIns="31115" rIns="0" bIns="0" rtlCol="0">
              <a:spAutoFit/>
            </a:bodyPr>
            <a:lstStyle/>
            <a:p>
              <a:pPr marL="285750" indent="-285750" algn="l">
                <a:buFont typeface="Wingdings" pitchFamily="2" charset="2"/>
                <a:buChar char="n"/>
              </a:pPr>
              <a:r>
                <a:rPr kumimoji="1" lang="en-US" altLang="zh-CN" sz="3200" dirty="0">
                  <a:solidFill>
                    <a:srgbClr val="FFFFFF"/>
                  </a:solidFill>
                  <a:latin typeface="Helvetica" pitchFamily="2" charset="0"/>
                  <a:ea typeface="+mn-ea"/>
                </a:rPr>
                <a:t>AI Recruiting Agency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F8A209-A987-D321-4B05-394B7EC81EF5}"/>
                </a:ext>
              </a:extLst>
            </p:cNvPr>
            <p:cNvSpPr txBox="1"/>
            <p:nvPr/>
          </p:nvSpPr>
          <p:spPr>
            <a:xfrm>
              <a:off x="3667746" y="10033306"/>
              <a:ext cx="6795486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buFont typeface="Arial" panose="020B0604020202020204" pitchFamily="34" charset="0"/>
                <a:defRPr sz="3200">
                  <a:solidFill>
                    <a:srgbClr val="FFFFFF"/>
                  </a:solidFill>
                  <a:latin typeface="Helvetica" pitchFamily="2" charset="0"/>
                </a:defRPr>
              </a:lvl1pPr>
              <a:lvl2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Source Han Sans CN" panose="020B0800000000000000" charset="-122"/>
                  <a:ea typeface="Source Han Sans CN" panose="020B0800000000000000" charset="-122"/>
                  <a:cs typeface="Source Han Sans CN" panose="020B0800000000000000" charset="-122"/>
                </a:defRPr>
              </a:lvl2pPr>
              <a:lvl3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Source Han Sans CN" panose="020B0800000000000000" charset="-122"/>
                  <a:ea typeface="Source Han Sans CN" panose="020B0800000000000000" charset="-122"/>
                  <a:cs typeface="Source Han Sans CN" panose="020B0800000000000000" charset="-122"/>
                </a:defRPr>
              </a:lvl3pPr>
              <a:lvl4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Source Han Sans CN" panose="020B0800000000000000" charset="-122"/>
                  <a:ea typeface="Source Han Sans CN" panose="020B0800000000000000" charset="-122"/>
                  <a:cs typeface="Source Han Sans CN" panose="020B0800000000000000" charset="-122"/>
                </a:defRPr>
              </a:lvl4pPr>
              <a:lvl5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Source Han Sans CN" panose="020B0800000000000000" charset="-122"/>
                  <a:ea typeface="Source Han Sans CN" panose="020B0800000000000000" charset="-122"/>
                  <a:cs typeface="Source Han Sans CN" panose="020B0800000000000000" charset="-122"/>
                </a:defRPr>
              </a:lvl5pPr>
              <a:lvl6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algn="l">
                <a:lnSpc>
                  <a:spcPct val="150000"/>
                </a:lnSpc>
                <a:defRPr sz="36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/>
                <a:t>Deliver Vetted Talent Faster and More Objectively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/>
                <a:t>Achieve This Through End-to-End Automation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9DCFBE9-2970-240A-49BE-CCAAB4B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39" y="1321411"/>
            <a:ext cx="19545240" cy="11998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Agentic Enterprise Cases</a:t>
            </a:r>
            <a:endParaRPr kumimoji="1" lang="zh-CN" altLang="en-US" dirty="0"/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FE7C26EE-B98B-7FF9-5506-9539C537E5B0}"/>
              </a:ext>
            </a:extLst>
          </p:cNvPr>
          <p:cNvGrpSpPr/>
          <p:nvPr/>
        </p:nvGrpSpPr>
        <p:grpSpPr>
          <a:xfrm>
            <a:off x="20337879" y="730317"/>
            <a:ext cx="3658059" cy="2616438"/>
            <a:chOff x="5086349" y="1714499"/>
            <a:chExt cx="2019300" cy="1714500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D5918D6F-37D3-FECE-ED38-A881CFA6145B}"/>
                </a:ext>
              </a:extLst>
            </p:cNvPr>
            <p:cNvSpPr/>
            <p:nvPr/>
          </p:nvSpPr>
          <p:spPr>
            <a:xfrm>
              <a:off x="5086349" y="1714499"/>
              <a:ext cx="2019300" cy="1714500"/>
            </a:xfrm>
            <a:custGeom>
              <a:avLst/>
              <a:gdLst/>
              <a:ahLst/>
              <a:cxnLst/>
              <a:rect l="l" t="t" r="r" b="b"/>
              <a:pathLst>
                <a:path w="2019300" h="1714500">
                  <a:moveTo>
                    <a:pt x="1969727" y="1714499"/>
                  </a:moveTo>
                  <a:lnTo>
                    <a:pt x="49571" y="1714499"/>
                  </a:lnTo>
                  <a:lnTo>
                    <a:pt x="42281" y="1713049"/>
                  </a:lnTo>
                  <a:lnTo>
                    <a:pt x="7249" y="1686221"/>
                  </a:lnTo>
                  <a:lnTo>
                    <a:pt x="0" y="16649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969727" y="0"/>
                  </a:lnTo>
                  <a:lnTo>
                    <a:pt x="2007919" y="22097"/>
                  </a:lnTo>
                  <a:lnTo>
                    <a:pt x="2019299" y="49571"/>
                  </a:lnTo>
                  <a:lnTo>
                    <a:pt x="2019299" y="1664928"/>
                  </a:lnTo>
                  <a:lnTo>
                    <a:pt x="1997201" y="1703119"/>
                  </a:lnTo>
                  <a:lnTo>
                    <a:pt x="1969727" y="17144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8D4DCD35-D549-D9BD-47B4-0B79A5A359DF}"/>
                </a:ext>
              </a:extLst>
            </p:cNvPr>
            <p:cNvSpPr/>
            <p:nvPr/>
          </p:nvSpPr>
          <p:spPr>
            <a:xfrm>
              <a:off x="5867400" y="1904999"/>
              <a:ext cx="457200" cy="371475"/>
            </a:xfrm>
            <a:custGeom>
              <a:avLst/>
              <a:gdLst/>
              <a:ahLst/>
              <a:cxnLst/>
              <a:rect l="l" t="t" r="r" b="b"/>
              <a:pathLst>
                <a:path w="457200" h="371475">
                  <a:moveTo>
                    <a:pt x="236086" y="371474"/>
                  </a:moveTo>
                  <a:lnTo>
                    <a:pt x="221112" y="371474"/>
                  </a:lnTo>
                  <a:lnTo>
                    <a:pt x="213643" y="371176"/>
                  </a:lnTo>
                  <a:lnTo>
                    <a:pt x="169404" y="365242"/>
                  </a:lnTo>
                  <a:lnTo>
                    <a:pt x="127440" y="352410"/>
                  </a:lnTo>
                  <a:lnTo>
                    <a:pt x="89364" y="333173"/>
                  </a:lnTo>
                  <a:lnTo>
                    <a:pt x="56638" y="308270"/>
                  </a:lnTo>
                  <a:lnTo>
                    <a:pt x="30521" y="278658"/>
                  </a:lnTo>
                  <a:lnTo>
                    <a:pt x="7669" y="233833"/>
                  </a:lnTo>
                  <a:lnTo>
                    <a:pt x="0" y="191820"/>
                  </a:lnTo>
                  <a:lnTo>
                    <a:pt x="0" y="179654"/>
                  </a:lnTo>
                  <a:lnTo>
                    <a:pt x="7669" y="137642"/>
                  </a:lnTo>
                  <a:lnTo>
                    <a:pt x="30521" y="92816"/>
                  </a:lnTo>
                  <a:lnTo>
                    <a:pt x="56638" y="63204"/>
                  </a:lnTo>
                  <a:lnTo>
                    <a:pt x="89364" y="38301"/>
                  </a:lnTo>
                  <a:lnTo>
                    <a:pt x="127440" y="19064"/>
                  </a:lnTo>
                  <a:lnTo>
                    <a:pt x="169404" y="6232"/>
                  </a:lnTo>
                  <a:lnTo>
                    <a:pt x="213643" y="298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4755"/>
                  </a:lnTo>
                  <a:lnTo>
                    <a:pt x="322997" y="16466"/>
                  </a:lnTo>
                  <a:lnTo>
                    <a:pt x="361827" y="34681"/>
                  </a:lnTo>
                  <a:lnTo>
                    <a:pt x="395538" y="58702"/>
                  </a:lnTo>
                  <a:lnTo>
                    <a:pt x="422832" y="87605"/>
                  </a:lnTo>
                  <a:lnTo>
                    <a:pt x="442663" y="120278"/>
                  </a:lnTo>
                  <a:lnTo>
                    <a:pt x="455364" y="161478"/>
                  </a:lnTo>
                  <a:lnTo>
                    <a:pt x="457199" y="179654"/>
                  </a:lnTo>
                  <a:lnTo>
                    <a:pt x="457199" y="185737"/>
                  </a:lnTo>
                  <a:lnTo>
                    <a:pt x="457199" y="191820"/>
                  </a:lnTo>
                  <a:lnTo>
                    <a:pt x="449528" y="233832"/>
                  </a:lnTo>
                  <a:lnTo>
                    <a:pt x="426676" y="278658"/>
                  </a:lnTo>
                  <a:lnTo>
                    <a:pt x="400559" y="308270"/>
                  </a:lnTo>
                  <a:lnTo>
                    <a:pt x="367833" y="333173"/>
                  </a:lnTo>
                  <a:lnTo>
                    <a:pt x="329757" y="352410"/>
                  </a:lnTo>
                  <a:lnTo>
                    <a:pt x="287794" y="365242"/>
                  </a:lnTo>
                  <a:lnTo>
                    <a:pt x="243555" y="371176"/>
                  </a:lnTo>
                  <a:lnTo>
                    <a:pt x="236086" y="371474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</p:grpSp>
      <p:sp>
        <p:nvSpPr>
          <p:cNvPr id="8" name="object 15">
            <a:extLst>
              <a:ext uri="{FF2B5EF4-FFF2-40B4-BE49-F238E27FC236}">
                <a16:creationId xmlns:a16="http://schemas.microsoft.com/office/drawing/2014/main" id="{8C62767A-562A-B529-D337-F8F09D725526}"/>
              </a:ext>
            </a:extLst>
          </p:cNvPr>
          <p:cNvSpPr txBox="1"/>
          <p:nvPr/>
        </p:nvSpPr>
        <p:spPr>
          <a:xfrm>
            <a:off x="22041719" y="1126005"/>
            <a:ext cx="2507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sz="2000" b="1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53543181-C517-E526-81A4-0810F1CFAC62}"/>
              </a:ext>
            </a:extLst>
          </p:cNvPr>
          <p:cNvSpPr txBox="1"/>
          <p:nvPr/>
        </p:nvSpPr>
        <p:spPr>
          <a:xfrm>
            <a:off x="20864179" y="2034807"/>
            <a:ext cx="2727182" cy="55027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245"/>
              </a:spcBef>
            </a:pPr>
            <a:r>
              <a:rPr b="1" spc="-175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Own</a:t>
            </a:r>
            <a:r>
              <a:rPr b="1" spc="-35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b="1" spc="-13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the </a:t>
            </a:r>
            <a:r>
              <a:rPr b="1" spc="-1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Business</a:t>
            </a:r>
            <a:r>
              <a:rPr lang="en-US" b="1" spc="-1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, Not Just Enable</a:t>
            </a:r>
            <a:endParaRPr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D5C336D-FFA6-666B-8DA8-6163BE727060}"/>
              </a:ext>
            </a:extLst>
          </p:cNvPr>
          <p:cNvSpPr txBox="1"/>
          <p:nvPr/>
        </p:nvSpPr>
        <p:spPr>
          <a:xfrm>
            <a:off x="20607399" y="2814804"/>
            <a:ext cx="2983962" cy="314702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>
              <a:lnSpc>
                <a:spcPts val="1950"/>
              </a:lnSpc>
              <a:spcBef>
                <a:spcPts val="245"/>
              </a:spcBef>
            </a:pPr>
            <a:r>
              <a:rPr lang="en-US" sz="2800" b="1" spc="-125" dirty="0" err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拥有业务</a:t>
            </a:r>
            <a:endParaRPr lang="en-US" sz="2800" b="1" spc="-125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CA1351-DC43-ABCE-CA88-AFF6C355ADE7}"/>
              </a:ext>
            </a:extLst>
          </p:cNvPr>
          <p:cNvSpPr txBox="1"/>
          <p:nvPr/>
        </p:nvSpPr>
        <p:spPr>
          <a:xfrm>
            <a:off x="10456835" y="6740665"/>
            <a:ext cx="4962040" cy="52386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zh-CN" sz="3200" dirty="0">
                <a:solidFill>
                  <a:srgbClr val="FFFFFF"/>
                </a:solidFill>
                <a:latin typeface="Helvetica" pitchFamily="2" charset="0"/>
                <a:ea typeface="+mn-ea"/>
              </a:rPr>
              <a:t> Robo Taxi Services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90C2FBD-BBAC-FF53-BBFE-7A77D5EA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277" y="5243365"/>
            <a:ext cx="1467394" cy="10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904A4B8-0B84-B07E-AAFD-056A914F9004}"/>
              </a:ext>
            </a:extLst>
          </p:cNvPr>
          <p:cNvSpPr txBox="1"/>
          <p:nvPr/>
        </p:nvSpPr>
        <p:spPr>
          <a:xfrm>
            <a:off x="8817785" y="8313226"/>
            <a:ext cx="70180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Helvetica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Efficient, scalable, always-on enterprises displacing incumbents.</a:t>
            </a:r>
          </a:p>
          <a:p>
            <a:r>
              <a:rPr lang="en-US" altLang="zh-CN" dirty="0"/>
              <a:t>Autonomous agents running workflows with human oversight.</a:t>
            </a:r>
          </a:p>
          <a:p>
            <a:endParaRPr lang="en-US" altLang="zh-CN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835F0E8-E1D9-B195-8AAA-8EABDF8715D6}"/>
              </a:ext>
            </a:extLst>
          </p:cNvPr>
          <p:cNvSpPr/>
          <p:nvPr/>
        </p:nvSpPr>
        <p:spPr>
          <a:xfrm>
            <a:off x="16345130" y="4693519"/>
            <a:ext cx="7246231" cy="6925719"/>
          </a:xfrm>
          <a:prstGeom prst="roundRect">
            <a:avLst>
              <a:gd name="adj" fmla="val 7425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200A716F-D261-28DD-A400-AEF8752CF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917508" y="4999575"/>
            <a:ext cx="5972972" cy="5161851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Helvetica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Call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Center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SDR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Supply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Chain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Insurance Sales Agency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Marketing Agency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Backoffice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GA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Property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Management</a:t>
            </a:r>
          </a:p>
          <a:p>
            <a:pPr marL="571500" indent="-571500" rtl="0" hangingPunct="0"/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。。。</a:t>
            </a:r>
            <a:endParaRPr lang="en-US" altLang="zh-CN" sz="3400" dirty="0">
              <a:ea typeface="+mn-ea"/>
              <a:cs typeface="Arial" panose="020B0604020202020204" pitchFamily="34" charset="0"/>
              <a:sym typeface="Helvetica Neue" panose="02000503000000020004"/>
            </a:endParaRPr>
          </a:p>
        </p:txBody>
      </p:sp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9D17B24F-9145-6F4C-5DC1-35AFD7242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291" y="5243365"/>
            <a:ext cx="1159661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773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a0f79a-1b95-40aa-b523-c66e258befad"/>
  <p:tag name="COMMONDATA" val="eyJoZGlkIjoiNmY0ODZmOGE1YmFmMzVjMDc1MGNjYmRjY2Y3YTMxZWUifQ==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/>
      <a:bodyPr vert="horz" wrap="square" lIns="0" tIns="31115" rIns="0" bIns="0" spcCol="360000" rtlCol="0">
        <a:spAutoFit/>
      </a:bodyPr>
      <a:lstStyle>
        <a:defPPr marL="12700" marR="5080" indent="373380" algn="l">
          <a:lnSpc>
            <a:spcPts val="1950"/>
          </a:lnSpc>
          <a:spcBef>
            <a:spcPts val="245"/>
          </a:spcBef>
          <a:defRPr sz="4000" b="1" dirty="0" smtClean="0">
            <a:solidFill>
              <a:schemeClr val="accent1">
                <a:lumMod val="7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33040</TotalTime>
  <Words>502</Words>
  <Application>Microsoft Macintosh PowerPoint</Application>
  <PresentationFormat>自定义</PresentationFormat>
  <Paragraphs>105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SimHei</vt:lpstr>
      <vt:lpstr>华文楷体</vt:lpstr>
      <vt:lpstr>Microsoft YaHei</vt:lpstr>
      <vt:lpstr>Source Han Sans CN</vt:lpstr>
      <vt:lpstr>Source Han Sans CN Bold</vt:lpstr>
      <vt:lpstr>Source Han Sans CN Regular</vt:lpstr>
      <vt:lpstr>Arial</vt:lpstr>
      <vt:lpstr>Corbel</vt:lpstr>
      <vt:lpstr>Helvetica</vt:lpstr>
      <vt:lpstr>Helvetica Neue</vt:lpstr>
      <vt:lpstr>Helvetica Neue Medium</vt:lpstr>
      <vt:lpstr>Wingdings</vt:lpstr>
      <vt:lpstr>Black</vt:lpstr>
      <vt:lpstr>Applications</vt:lpstr>
      <vt:lpstr>Product Positioning  in Agentic AI Era</vt:lpstr>
      <vt:lpstr>PowerPoint 演示文稿</vt:lpstr>
      <vt:lpstr>Action 2 -- 瞄准劳动力市场 Target Agentic Workforce, Not Tools</vt:lpstr>
      <vt:lpstr>Digital Workforce Cases – Scale With Less Headcount</vt:lpstr>
      <vt:lpstr>Digital Workforce Challenges in China</vt:lpstr>
      <vt:lpstr>Action 3 -- 拥有业务不要仅赋能 Own the Business, Not Just Enable </vt:lpstr>
      <vt:lpstr>Agentic Enterprise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JImmy Shi</cp:lastModifiedBy>
  <cp:revision>149</cp:revision>
  <dcterms:created xsi:type="dcterms:W3CDTF">2024-11-19T03:31:02Z</dcterms:created>
  <dcterms:modified xsi:type="dcterms:W3CDTF">2025-09-16T09:52:35Z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928B02752541DCD5A55DF4642BF0BB1A_42</vt:lpwstr>
  </property>
  <property fmtid="{D5CDD505-2E9C-101B-9397-08002B2CF9AE}" pid="3" name="KSOProductBuildVer">
    <vt:lpwstr>2052-6.10.1.8873</vt:lpwstr>
  </property>
</Properties>
</file>