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70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</p:sldIdLst>
  <p:sldSz cx="24384000" cy="13716000"/>
  <p:notesSz cx="6858000" cy="9144000"/>
  <p:custDataLst>
    <p:tags r:id="rId1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/>
    <p:restoredTop sz="82177"/>
  </p:normalViewPr>
  <p:slideViewPr>
    <p:cSldViewPr snapToGrid="0">
      <p:cViewPr varScale="1">
        <p:scale>
          <a:sx n="48" d="100"/>
          <a:sy n="48" d="100"/>
        </p:scale>
        <p:origin x="232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1pPr>
    <a:lvl2pPr indent="228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2pPr>
    <a:lvl3pPr indent="457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3pPr>
    <a:lvl4pPr indent="685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4pPr>
    <a:lvl5pPr indent="9144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5pPr>
    <a:lvl6pPr indent="11430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6pPr>
    <a:lvl7pPr indent="1371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7pPr>
    <a:lvl8pPr indent="1600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8pPr>
    <a:lvl9pPr indent="1828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leverage comparative advantage to the extreme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8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agent-native operation mode; </a:t>
            </a:r>
          </a:p>
          <a:p>
            <a:pPr marL="0" indent="0">
              <a:buNone/>
            </a:pPr>
            <a:r>
              <a:rPr lang="en-US" altLang="zh-CN" dirty="0"/>
              <a:t>not just building agentic product, </a:t>
            </a:r>
          </a:p>
          <a:p>
            <a:pPr marL="0" indent="0">
              <a:buNone/>
            </a:pPr>
            <a:r>
              <a:rPr lang="en-US" altLang="zh-CN" dirty="0"/>
              <a:t>scalability/super-org productivity and efficiency, </a:t>
            </a:r>
          </a:p>
          <a:p>
            <a:pPr marL="0" indent="0">
              <a:buNone/>
            </a:pPr>
            <a:r>
              <a:rPr lang="en-US" altLang="zh-CN" dirty="0"/>
              <a:t>leads to fast scale/higher margin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816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leverage comparative advantage to the extreme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31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agent-native operation mode; </a:t>
            </a:r>
          </a:p>
          <a:p>
            <a:pPr marL="0" indent="0">
              <a:buNone/>
            </a:pPr>
            <a:r>
              <a:rPr lang="en-US" altLang="zh-CN" dirty="0"/>
              <a:t>not just building agentic product, </a:t>
            </a:r>
          </a:p>
          <a:p>
            <a:pPr marL="0" indent="0">
              <a:buNone/>
            </a:pPr>
            <a:r>
              <a:rPr lang="en-US" altLang="zh-CN" dirty="0"/>
              <a:t>scalability/super-org productivity and efficiency, </a:t>
            </a:r>
          </a:p>
          <a:p>
            <a:pPr marL="0" indent="0">
              <a:buNone/>
            </a:pPr>
            <a:r>
              <a:rPr lang="en-US" altLang="zh-CN" dirty="0"/>
              <a:t>leads to fast scale/higher margin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517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fast execution, only moat: too much consensus, </a:t>
            </a:r>
          </a:p>
          <a:p>
            <a:pPr marL="0" indent="0">
              <a:buNone/>
            </a:pPr>
            <a:r>
              <a:rPr lang="en-US" altLang="zh-CN" dirty="0"/>
              <a:t>agility (at phase 0-5) is the only comparative advantage facing the </a:t>
            </a:r>
            <a:r>
              <a:rPr lang="en-US" altLang="zh-CN" dirty="0" err="1"/>
              <a:t>imcumbants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fast </a:t>
            </a:r>
            <a:r>
              <a:rPr lang="en-US" altLang="zh-CN" dirty="0" err="1"/>
              <a:t>decison</a:t>
            </a:r>
            <a:r>
              <a:rPr lang="en-US" altLang="zh-CN" dirty="0"/>
              <a:t>/just do it</a:t>
            </a:r>
          </a:p>
          <a:p>
            <a:pPr marL="0" indent="0">
              <a:buNone/>
            </a:pPr>
            <a:r>
              <a:rPr lang="en-US" altLang="zh-CN" dirty="0"/>
              <a:t>no </a:t>
            </a:r>
            <a:r>
              <a:rPr lang="en-US" altLang="zh-CN" dirty="0" err="1"/>
              <a:t>baggaes</a:t>
            </a:r>
            <a:r>
              <a:rPr lang="en-US" altLang="zh-CN" dirty="0"/>
              <a:t> from the existing customers/UE/business models</a:t>
            </a:r>
          </a:p>
          <a:p>
            <a:pPr marL="0" indent="0">
              <a:buNone/>
            </a:pPr>
            <a:r>
              <a:rPr kumimoji="1" lang="en-US" altLang="zh-CN" dirty="0"/>
              <a:t>To achieve speed as the Moat: product </a:t>
            </a:r>
            <a:r>
              <a:rPr kumimoji="1" lang="en-US" altLang="zh-CN" dirty="0" err="1"/>
              <a:t>strategy&amp;direction</a:t>
            </a:r>
            <a:r>
              <a:rPr kumimoji="1" lang="en-US" altLang="zh-CN" dirty="0"/>
              <a:t>/brace right tech stack/no mistake, in addition to being 996</a:t>
            </a:r>
          </a:p>
        </p:txBody>
      </p:sp>
    </p:spTree>
    <p:extLst>
      <p:ext uri="{BB962C8B-B14F-4D97-AF65-F5344CB8AC3E}">
        <p14:creationId xmlns:p14="http://schemas.microsoft.com/office/powerpoint/2010/main" val="171860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full-stack operator/chief orchestrator, from full-stack developer,</a:t>
            </a:r>
          </a:p>
          <a:p>
            <a:pPr marL="0" indent="0">
              <a:buNone/>
            </a:pPr>
            <a:r>
              <a:rPr lang="en-US" altLang="zh-CN" dirty="0"/>
              <a:t>leaner team; human as the goal settings guiding and viewers, agents doing the work.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4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monetization: magical experience until reaching the plateau, </a:t>
            </a:r>
          </a:p>
          <a:p>
            <a:pPr marL="0" indent="0">
              <a:buNone/>
            </a:pPr>
            <a:r>
              <a:rPr lang="en-US" altLang="zh-CN" dirty="0"/>
              <a:t>beyond velocity, anthropic 10times y2y, </a:t>
            </a:r>
          </a:p>
          <a:p>
            <a:pPr marL="0" indent="0">
              <a:buNone/>
            </a:pPr>
            <a:r>
              <a:rPr lang="en-US" altLang="zh-CN" dirty="0"/>
              <a:t>old monetization growth matrix does not apply.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38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strategy and execution alignment: (a) critical to large scale success (b) junior founders might not have personal experience in this, </a:t>
            </a:r>
          </a:p>
          <a:p>
            <a:pPr marL="0" indent="0">
              <a:buNone/>
            </a:pPr>
            <a:r>
              <a:rPr lang="en-US" altLang="zh-CN" dirty="0"/>
              <a:t>start with this product map, </a:t>
            </a:r>
            <a:r>
              <a:rPr lang="en-US" altLang="zh-CN" dirty="0" err="1"/>
              <a:t>agentize</a:t>
            </a:r>
            <a:r>
              <a:rPr lang="en-US" altLang="zh-CN" dirty="0"/>
              <a:t> it, with 2 sheets - 1 sheet product map/1 excel of business finance integrated model; </a:t>
            </a:r>
          </a:p>
          <a:p>
            <a:pPr marL="0" indent="0">
              <a:buNone/>
            </a:pPr>
            <a:r>
              <a:rPr lang="en-US" altLang="zh-CN" dirty="0"/>
              <a:t>iteratively fill it up and improving it. </a:t>
            </a:r>
          </a:p>
          <a:p>
            <a:pPr marL="0" indent="0">
              <a:buNone/>
            </a:pPr>
            <a:r>
              <a:rPr lang="en-US" altLang="zh-CN" dirty="0"/>
              <a:t> you are getting a north star guidance; helps you win big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77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401" y="10358436"/>
            <a:ext cx="324054" cy="3299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957226-EDC6-3246-8354-A1F83E19B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0705" y="4628923"/>
            <a:ext cx="19096990" cy="2955925"/>
          </a:xfrm>
        </p:spPr>
        <p:txBody>
          <a:bodyPr anchor="ctr" anchorCtr="0"/>
          <a:lstStyle>
            <a:lvl1pPr>
              <a:defRPr sz="11500" b="1">
                <a:latin typeface="Source Han Sans CN Bold" panose="020B0800000000000000" charset="-122"/>
                <a:ea typeface="Source Han Sans CN Bold" panose="020B0800000000000000" charset="-122"/>
              </a:defRPr>
            </a:lvl1pPr>
          </a:lstStyle>
          <a:p>
            <a:r>
              <a:rPr lang="zh-CN" altLang="en-US" dirty="0"/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879298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084637" cy="2837687"/>
          </a:xfrm>
          <a:prstGeom prst="rect">
            <a:avLst/>
          </a:prstGeom>
        </p:spPr>
        <p:txBody>
          <a:bodyPr anchor="t"/>
          <a:lstStyle>
            <a:lvl1pPr algn="l">
              <a:defRPr sz="80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2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9012233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423452" cy="2837687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r>
              <a:rPr lang="en-US" dirty="0" err="1"/>
              <a:t>dsfas</a:t>
            </a:r>
            <a:endParaRPr dirty="0"/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8833192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359948" y="3840078"/>
            <a:ext cx="18880973" cy="7177398"/>
          </a:xfrm>
          <a:prstGeom prst="rect">
            <a:avLst/>
          </a:prstGeom>
        </p:spPr>
        <p:txBody>
          <a:bodyPr/>
          <a:lstStyle>
            <a:lvl1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1pPr>
            <a:lvl2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29026" y="2274976"/>
            <a:ext cx="17159754" cy="1199854"/>
          </a:xfrm>
          <a:prstGeom prst="rect">
            <a:avLst/>
          </a:prstGeom>
        </p:spPr>
        <p:txBody>
          <a:bodyPr anchor="t"/>
          <a:lstStyle>
            <a:lvl1pPr algn="l">
              <a:defRPr sz="6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.jpg" descr="/Users/evelynyi/Desktop/深色.png深色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1159209" y="4528523"/>
            <a:ext cx="22065582" cy="445601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6837945E-693D-5036-999E-3575C55F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3" r:id="rId3"/>
    <p:sldLayoutId id="2147483655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9pPr>
    </p:titleStyle>
    <p:bodyStyle>
      <a:lvl1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1pPr>
      <a:lvl2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2pPr>
      <a:lvl3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3pPr>
      <a:lvl4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4pPr>
      <a:lvl5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5pPr>
      <a:lvl6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7FE30F-320C-F7B2-11DF-C1AAA6AF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enterprise</a:t>
            </a:r>
            <a:r>
              <a:rPr kumimoji="1" lang="zh-CN" altLang="en-US" dirty="0"/>
              <a:t> 运营</a:t>
            </a:r>
          </a:p>
        </p:txBody>
      </p:sp>
    </p:spTree>
    <p:extLst>
      <p:ext uri="{BB962C8B-B14F-4D97-AF65-F5344CB8AC3E}">
        <p14:creationId xmlns:p14="http://schemas.microsoft.com/office/powerpoint/2010/main" val="36107288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9A3FF1AC-AB1F-1863-D45D-F953F7BE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81" y="763383"/>
            <a:ext cx="20992533" cy="1199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Action 4 : </a:t>
            </a:r>
            <a:r>
              <a:rPr lang="en-US" altLang="zh-CN" sz="6600" spc="-15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发挥比较优势</a:t>
            </a:r>
            <a:r>
              <a:rPr lang="zh-CN" altLang="en-US" sz="2800" spc="-125" dirty="0">
                <a:latin typeface="Helvetica" pitchFamily="2" charset="0"/>
                <a:ea typeface="Helvetica Neue Medium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Exercise Your Comparative Advantages - Scale Big or Stay Nimble</a:t>
            </a:r>
            <a:r>
              <a:rPr lang="zh-CN" altLang="en-US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to the Extreme</a:t>
            </a:r>
            <a:endParaRPr lang="zh-CN" altLang="en-US" sz="6600" spc="-150" dirty="0">
              <a:latin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F41EAA5-665E-5FC5-5AB7-82E56C3CF8C0}"/>
              </a:ext>
            </a:extLst>
          </p:cNvPr>
          <p:cNvSpPr/>
          <p:nvPr/>
        </p:nvSpPr>
        <p:spPr>
          <a:xfrm>
            <a:off x="2477973" y="7464510"/>
            <a:ext cx="5524500" cy="4552291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87F5BB25-722F-D31A-9F40-9CFD83BE1374}"/>
              </a:ext>
            </a:extLst>
          </p:cNvPr>
          <p:cNvSpPr/>
          <p:nvPr/>
        </p:nvSpPr>
        <p:spPr>
          <a:xfrm>
            <a:off x="2477973" y="7464511"/>
            <a:ext cx="5524500" cy="4552286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0" y="1590674"/>
                </a:moveTo>
                <a:lnTo>
                  <a:pt x="0" y="85724"/>
                </a:lnTo>
                <a:lnTo>
                  <a:pt x="0" y="80096"/>
                </a:lnTo>
                <a:lnTo>
                  <a:pt x="549" y="74521"/>
                </a:lnTo>
                <a:lnTo>
                  <a:pt x="1647" y="69000"/>
                </a:lnTo>
                <a:lnTo>
                  <a:pt x="2745" y="63480"/>
                </a:lnTo>
                <a:lnTo>
                  <a:pt x="4371" y="58119"/>
                </a:lnTo>
                <a:lnTo>
                  <a:pt x="25108" y="25108"/>
                </a:lnTo>
                <a:lnTo>
                  <a:pt x="29088" y="21127"/>
                </a:lnTo>
                <a:lnTo>
                  <a:pt x="33418" y="17574"/>
                </a:lnTo>
                <a:lnTo>
                  <a:pt x="38098" y="14447"/>
                </a:lnTo>
                <a:lnTo>
                  <a:pt x="42778" y="11319"/>
                </a:lnTo>
                <a:lnTo>
                  <a:pt x="47718" y="8679"/>
                </a:lnTo>
                <a:lnTo>
                  <a:pt x="52919" y="6525"/>
                </a:lnTo>
                <a:lnTo>
                  <a:pt x="58119" y="4371"/>
                </a:lnTo>
                <a:lnTo>
                  <a:pt x="63480" y="2745"/>
                </a:lnTo>
                <a:lnTo>
                  <a:pt x="69000" y="1646"/>
                </a:lnTo>
                <a:lnTo>
                  <a:pt x="74521" y="549"/>
                </a:lnTo>
                <a:lnTo>
                  <a:pt x="80096" y="0"/>
                </a:lnTo>
                <a:lnTo>
                  <a:pt x="85725" y="0"/>
                </a:lnTo>
                <a:lnTo>
                  <a:pt x="2676524" y="0"/>
                </a:lnTo>
                <a:lnTo>
                  <a:pt x="2682153" y="0"/>
                </a:lnTo>
                <a:lnTo>
                  <a:pt x="2687728" y="549"/>
                </a:lnTo>
                <a:lnTo>
                  <a:pt x="2693248" y="1646"/>
                </a:lnTo>
                <a:lnTo>
                  <a:pt x="2698768" y="2745"/>
                </a:lnTo>
                <a:lnTo>
                  <a:pt x="2704129" y="4371"/>
                </a:lnTo>
                <a:lnTo>
                  <a:pt x="2709329" y="6525"/>
                </a:lnTo>
                <a:lnTo>
                  <a:pt x="2714529" y="8679"/>
                </a:lnTo>
                <a:lnTo>
                  <a:pt x="2719470" y="11319"/>
                </a:lnTo>
                <a:lnTo>
                  <a:pt x="2724150" y="14447"/>
                </a:lnTo>
                <a:lnTo>
                  <a:pt x="2728830" y="17574"/>
                </a:lnTo>
                <a:lnTo>
                  <a:pt x="2733161" y="21127"/>
                </a:lnTo>
                <a:lnTo>
                  <a:pt x="2737141" y="25108"/>
                </a:lnTo>
                <a:lnTo>
                  <a:pt x="2741121" y="29088"/>
                </a:lnTo>
                <a:lnTo>
                  <a:pt x="2759503" y="63480"/>
                </a:lnTo>
                <a:lnTo>
                  <a:pt x="2762249" y="85724"/>
                </a:lnTo>
                <a:lnTo>
                  <a:pt x="2762249" y="1590674"/>
                </a:lnTo>
                <a:lnTo>
                  <a:pt x="2755723" y="1623479"/>
                </a:lnTo>
                <a:lnTo>
                  <a:pt x="2753569" y="1628680"/>
                </a:lnTo>
                <a:lnTo>
                  <a:pt x="2750929" y="1633620"/>
                </a:lnTo>
                <a:lnTo>
                  <a:pt x="2747802" y="1638300"/>
                </a:lnTo>
                <a:lnTo>
                  <a:pt x="2744675" y="1642981"/>
                </a:lnTo>
                <a:lnTo>
                  <a:pt x="2741121" y="1647311"/>
                </a:lnTo>
                <a:lnTo>
                  <a:pt x="2737141" y="1651291"/>
                </a:lnTo>
                <a:lnTo>
                  <a:pt x="2733161" y="1655271"/>
                </a:lnTo>
                <a:lnTo>
                  <a:pt x="2728830" y="1658824"/>
                </a:lnTo>
                <a:lnTo>
                  <a:pt x="2724150" y="1661951"/>
                </a:lnTo>
                <a:lnTo>
                  <a:pt x="2719470" y="1665079"/>
                </a:lnTo>
                <a:lnTo>
                  <a:pt x="2693248" y="1674752"/>
                </a:lnTo>
                <a:lnTo>
                  <a:pt x="2687728" y="1675850"/>
                </a:lnTo>
                <a:lnTo>
                  <a:pt x="2682153" y="1676399"/>
                </a:lnTo>
                <a:lnTo>
                  <a:pt x="2676524" y="1676399"/>
                </a:lnTo>
                <a:lnTo>
                  <a:pt x="85725" y="1676399"/>
                </a:lnTo>
                <a:lnTo>
                  <a:pt x="80096" y="1676399"/>
                </a:lnTo>
                <a:lnTo>
                  <a:pt x="74521" y="1675850"/>
                </a:lnTo>
                <a:lnTo>
                  <a:pt x="38098" y="1661951"/>
                </a:lnTo>
                <a:lnTo>
                  <a:pt x="33418" y="1658824"/>
                </a:lnTo>
                <a:lnTo>
                  <a:pt x="29088" y="1655271"/>
                </a:lnTo>
                <a:lnTo>
                  <a:pt x="25108" y="1651291"/>
                </a:lnTo>
                <a:lnTo>
                  <a:pt x="21128" y="1647311"/>
                </a:lnTo>
                <a:lnTo>
                  <a:pt x="17574" y="1642981"/>
                </a:lnTo>
                <a:lnTo>
                  <a:pt x="14447" y="1638300"/>
                </a:lnTo>
                <a:lnTo>
                  <a:pt x="11319" y="1633620"/>
                </a:lnTo>
                <a:lnTo>
                  <a:pt x="8679" y="1628680"/>
                </a:lnTo>
                <a:lnTo>
                  <a:pt x="6525" y="1623479"/>
                </a:lnTo>
                <a:lnTo>
                  <a:pt x="4371" y="1618279"/>
                </a:lnTo>
                <a:lnTo>
                  <a:pt x="2745" y="1612919"/>
                </a:lnTo>
                <a:lnTo>
                  <a:pt x="1647" y="1607398"/>
                </a:lnTo>
                <a:lnTo>
                  <a:pt x="549" y="1601878"/>
                </a:lnTo>
                <a:lnTo>
                  <a:pt x="0" y="1596303"/>
                </a:lnTo>
                <a:lnTo>
                  <a:pt x="0" y="1590674"/>
                </a:lnTo>
                <a:close/>
              </a:path>
            </a:pathLst>
          </a:custGeom>
          <a:ln w="19049">
            <a:solidFill>
              <a:srgbClr val="0066B0"/>
            </a:solidFill>
          </a:ln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EE77599B-4319-098A-5798-7B3A2B2CE8CF}"/>
              </a:ext>
            </a:extLst>
          </p:cNvPr>
          <p:cNvSpPr/>
          <p:nvPr/>
        </p:nvSpPr>
        <p:spPr>
          <a:xfrm>
            <a:off x="4954473" y="7864561"/>
            <a:ext cx="571500" cy="762000"/>
          </a:xfrm>
          <a:custGeom>
            <a:avLst/>
            <a:gdLst/>
            <a:ahLst/>
            <a:cxnLst/>
            <a:rect l="l" t="t" r="r" b="b"/>
            <a:pathLst>
              <a:path w="285750" h="381000">
                <a:moveTo>
                  <a:pt x="107156" y="381000"/>
                </a:moveTo>
                <a:lnTo>
                  <a:pt x="35718" y="381000"/>
                </a:lnTo>
                <a:lnTo>
                  <a:pt x="21818" y="378192"/>
                </a:lnTo>
                <a:lnTo>
                  <a:pt x="10464" y="370535"/>
                </a:lnTo>
                <a:lnTo>
                  <a:pt x="2807" y="359181"/>
                </a:lnTo>
                <a:lnTo>
                  <a:pt x="0" y="345281"/>
                </a:lnTo>
                <a:lnTo>
                  <a:pt x="0" y="35718"/>
                </a:lnTo>
                <a:lnTo>
                  <a:pt x="2807" y="21818"/>
                </a:lnTo>
                <a:lnTo>
                  <a:pt x="10464" y="10464"/>
                </a:lnTo>
                <a:lnTo>
                  <a:pt x="21818" y="2807"/>
                </a:lnTo>
                <a:lnTo>
                  <a:pt x="35718" y="0"/>
                </a:lnTo>
                <a:lnTo>
                  <a:pt x="250031" y="0"/>
                </a:lnTo>
                <a:lnTo>
                  <a:pt x="263931" y="2807"/>
                </a:lnTo>
                <a:lnTo>
                  <a:pt x="275285" y="10464"/>
                </a:lnTo>
                <a:lnTo>
                  <a:pt x="282942" y="21818"/>
                </a:lnTo>
                <a:lnTo>
                  <a:pt x="285750" y="35718"/>
                </a:lnTo>
                <a:lnTo>
                  <a:pt x="285750" y="71437"/>
                </a:lnTo>
                <a:lnTo>
                  <a:pt x="52982" y="71437"/>
                </a:lnTo>
                <a:lnTo>
                  <a:pt x="47625" y="76795"/>
                </a:lnTo>
                <a:lnTo>
                  <a:pt x="47625" y="113704"/>
                </a:lnTo>
                <a:lnTo>
                  <a:pt x="52982" y="119062"/>
                </a:lnTo>
                <a:lnTo>
                  <a:pt x="285750" y="119062"/>
                </a:lnTo>
                <a:lnTo>
                  <a:pt x="285750" y="166687"/>
                </a:lnTo>
                <a:lnTo>
                  <a:pt x="52982" y="166687"/>
                </a:lnTo>
                <a:lnTo>
                  <a:pt x="47625" y="172045"/>
                </a:lnTo>
                <a:lnTo>
                  <a:pt x="47625" y="208954"/>
                </a:lnTo>
                <a:lnTo>
                  <a:pt x="52982" y="214312"/>
                </a:lnTo>
                <a:lnTo>
                  <a:pt x="285750" y="214312"/>
                </a:lnTo>
                <a:lnTo>
                  <a:pt x="285750" y="285750"/>
                </a:lnTo>
                <a:lnTo>
                  <a:pt x="142875" y="285750"/>
                </a:lnTo>
                <a:lnTo>
                  <a:pt x="128974" y="288557"/>
                </a:lnTo>
                <a:lnTo>
                  <a:pt x="117620" y="296214"/>
                </a:lnTo>
                <a:lnTo>
                  <a:pt x="109964" y="307568"/>
                </a:lnTo>
                <a:lnTo>
                  <a:pt x="107156" y="321468"/>
                </a:lnTo>
                <a:lnTo>
                  <a:pt x="107156" y="381000"/>
                </a:lnTo>
                <a:close/>
              </a:path>
              <a:path w="285750" h="381000">
                <a:moveTo>
                  <a:pt x="124420" y="119062"/>
                </a:moveTo>
                <a:lnTo>
                  <a:pt x="89892" y="119062"/>
                </a:lnTo>
                <a:lnTo>
                  <a:pt x="95250" y="113704"/>
                </a:lnTo>
                <a:lnTo>
                  <a:pt x="95250" y="76795"/>
                </a:lnTo>
                <a:lnTo>
                  <a:pt x="89892" y="71437"/>
                </a:lnTo>
                <a:lnTo>
                  <a:pt x="124420" y="71437"/>
                </a:lnTo>
                <a:lnTo>
                  <a:pt x="119062" y="76795"/>
                </a:lnTo>
                <a:lnTo>
                  <a:pt x="119062" y="113704"/>
                </a:lnTo>
                <a:lnTo>
                  <a:pt x="124420" y="119062"/>
                </a:lnTo>
                <a:close/>
              </a:path>
              <a:path w="285750" h="381000">
                <a:moveTo>
                  <a:pt x="195857" y="119062"/>
                </a:moveTo>
                <a:lnTo>
                  <a:pt x="161329" y="119062"/>
                </a:lnTo>
                <a:lnTo>
                  <a:pt x="166687" y="113704"/>
                </a:lnTo>
                <a:lnTo>
                  <a:pt x="166687" y="76795"/>
                </a:lnTo>
                <a:lnTo>
                  <a:pt x="161329" y="71437"/>
                </a:lnTo>
                <a:lnTo>
                  <a:pt x="195857" y="71437"/>
                </a:lnTo>
                <a:lnTo>
                  <a:pt x="190500" y="76795"/>
                </a:lnTo>
                <a:lnTo>
                  <a:pt x="190500" y="113704"/>
                </a:lnTo>
                <a:lnTo>
                  <a:pt x="195857" y="119062"/>
                </a:lnTo>
                <a:close/>
              </a:path>
              <a:path w="285750" h="381000">
                <a:moveTo>
                  <a:pt x="285750" y="119062"/>
                </a:moveTo>
                <a:lnTo>
                  <a:pt x="232767" y="119062"/>
                </a:lnTo>
                <a:lnTo>
                  <a:pt x="238125" y="113704"/>
                </a:lnTo>
                <a:lnTo>
                  <a:pt x="238125" y="76795"/>
                </a:lnTo>
                <a:lnTo>
                  <a:pt x="232767" y="71437"/>
                </a:lnTo>
                <a:lnTo>
                  <a:pt x="285750" y="71437"/>
                </a:lnTo>
                <a:lnTo>
                  <a:pt x="285750" y="119062"/>
                </a:lnTo>
                <a:close/>
              </a:path>
              <a:path w="285750" h="381000">
                <a:moveTo>
                  <a:pt x="124420" y="214312"/>
                </a:moveTo>
                <a:lnTo>
                  <a:pt x="89892" y="214312"/>
                </a:lnTo>
                <a:lnTo>
                  <a:pt x="95250" y="208954"/>
                </a:lnTo>
                <a:lnTo>
                  <a:pt x="95250" y="172045"/>
                </a:lnTo>
                <a:lnTo>
                  <a:pt x="89892" y="166687"/>
                </a:lnTo>
                <a:lnTo>
                  <a:pt x="124420" y="166687"/>
                </a:lnTo>
                <a:lnTo>
                  <a:pt x="119062" y="172045"/>
                </a:lnTo>
                <a:lnTo>
                  <a:pt x="119062" y="208954"/>
                </a:lnTo>
                <a:lnTo>
                  <a:pt x="124420" y="214312"/>
                </a:lnTo>
                <a:close/>
              </a:path>
              <a:path w="285750" h="381000">
                <a:moveTo>
                  <a:pt x="195857" y="214312"/>
                </a:moveTo>
                <a:lnTo>
                  <a:pt x="161329" y="214312"/>
                </a:lnTo>
                <a:lnTo>
                  <a:pt x="166687" y="208954"/>
                </a:lnTo>
                <a:lnTo>
                  <a:pt x="166687" y="172045"/>
                </a:lnTo>
                <a:lnTo>
                  <a:pt x="161329" y="166687"/>
                </a:lnTo>
                <a:lnTo>
                  <a:pt x="195857" y="166687"/>
                </a:lnTo>
                <a:lnTo>
                  <a:pt x="190500" y="172045"/>
                </a:lnTo>
                <a:lnTo>
                  <a:pt x="190500" y="208954"/>
                </a:lnTo>
                <a:lnTo>
                  <a:pt x="195857" y="214312"/>
                </a:lnTo>
                <a:close/>
              </a:path>
              <a:path w="285750" h="381000">
                <a:moveTo>
                  <a:pt x="285750" y="214312"/>
                </a:moveTo>
                <a:lnTo>
                  <a:pt x="232767" y="214312"/>
                </a:lnTo>
                <a:lnTo>
                  <a:pt x="238125" y="208954"/>
                </a:lnTo>
                <a:lnTo>
                  <a:pt x="238125" y="172045"/>
                </a:lnTo>
                <a:lnTo>
                  <a:pt x="232767" y="166687"/>
                </a:lnTo>
                <a:lnTo>
                  <a:pt x="285750" y="166687"/>
                </a:lnTo>
                <a:lnTo>
                  <a:pt x="285750" y="214312"/>
                </a:lnTo>
                <a:close/>
              </a:path>
              <a:path w="285750" h="381000">
                <a:moveTo>
                  <a:pt x="250031" y="381000"/>
                </a:moveTo>
                <a:lnTo>
                  <a:pt x="178593" y="381000"/>
                </a:lnTo>
                <a:lnTo>
                  <a:pt x="178593" y="321468"/>
                </a:lnTo>
                <a:lnTo>
                  <a:pt x="175785" y="307568"/>
                </a:lnTo>
                <a:lnTo>
                  <a:pt x="168129" y="296214"/>
                </a:lnTo>
                <a:lnTo>
                  <a:pt x="156775" y="288557"/>
                </a:lnTo>
                <a:lnTo>
                  <a:pt x="142875" y="285750"/>
                </a:lnTo>
                <a:lnTo>
                  <a:pt x="285750" y="285750"/>
                </a:lnTo>
                <a:lnTo>
                  <a:pt x="285750" y="345281"/>
                </a:lnTo>
                <a:lnTo>
                  <a:pt x="282942" y="359181"/>
                </a:lnTo>
                <a:lnTo>
                  <a:pt x="275285" y="370535"/>
                </a:lnTo>
                <a:lnTo>
                  <a:pt x="263931" y="378192"/>
                </a:lnTo>
                <a:lnTo>
                  <a:pt x="250031" y="381000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8B802C77-B1C7-837D-27A8-8EDE5D023420}"/>
              </a:ext>
            </a:extLst>
          </p:cNvPr>
          <p:cNvSpPr txBox="1"/>
          <p:nvPr/>
        </p:nvSpPr>
        <p:spPr>
          <a:xfrm>
            <a:off x="2831106" y="8548108"/>
            <a:ext cx="4695190" cy="2912657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>
              <a:spcBef>
                <a:spcPts val="2180"/>
              </a:spcBef>
            </a:pPr>
            <a:r>
              <a:rPr sz="3300" b="1" spc="-20" dirty="0">
                <a:solidFill>
                  <a:srgbClr val="FFFFFF"/>
                </a:solidFill>
                <a:latin typeface="+mn-ea"/>
                <a:ea typeface="+mn-ea"/>
                <a:cs typeface="Suisse Int'l Semi Bold Italic"/>
              </a:rPr>
              <a:t>Scale</a:t>
            </a:r>
            <a:endParaRPr sz="3300" dirty="0">
              <a:solidFill>
                <a:srgbClr val="FFFFFF"/>
              </a:solidFill>
              <a:latin typeface="+mn-ea"/>
              <a:ea typeface="+mn-ea"/>
              <a:cs typeface="Suisse Int'l Semi Bold Italic"/>
            </a:endParaRPr>
          </a:p>
          <a:p>
            <a:pPr marL="25400" marR="10160">
              <a:lnSpc>
                <a:spcPct val="115399"/>
              </a:lnSpc>
              <a:spcBef>
                <a:spcPts val="1210"/>
              </a:spcBef>
            </a:pPr>
            <a:r>
              <a:rPr sz="2600" spc="-4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Leverage</a:t>
            </a:r>
            <a:r>
              <a:rPr sz="2600" spc="-6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resources</a:t>
            </a:r>
            <a:r>
              <a:rPr sz="2600" spc="-6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to</a:t>
            </a:r>
            <a:r>
              <a:rPr sz="2600" spc="-6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dominate</a:t>
            </a:r>
            <a:r>
              <a:rPr sz="2600" spc="-60" dirty="0">
                <a:solidFill>
                  <a:srgbClr val="1A202B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market</a:t>
            </a:r>
            <a:endParaRPr lang="en-US" sz="2600" spc="-2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  <a:p>
            <a:pPr marL="25400" marR="10160">
              <a:lnSpc>
                <a:spcPct val="115399"/>
              </a:lnSpc>
              <a:spcBef>
                <a:spcPts val="1210"/>
              </a:spcBef>
            </a:pPr>
            <a:r>
              <a:rPr lang="en-US"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Last success is inherently the baggage.</a:t>
            </a:r>
            <a:endParaRPr sz="260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E7AB9989-201A-DB13-B091-724F4DA9EC8E}"/>
              </a:ext>
            </a:extLst>
          </p:cNvPr>
          <p:cNvSpPr/>
          <p:nvPr/>
        </p:nvSpPr>
        <p:spPr>
          <a:xfrm>
            <a:off x="15431971" y="7693113"/>
            <a:ext cx="5524500" cy="4323688"/>
          </a:xfrm>
          <a:custGeom>
            <a:avLst/>
            <a:gdLst/>
            <a:ahLst/>
            <a:cxnLst/>
            <a:rect l="l" t="t" r="r" b="b"/>
            <a:pathLst>
              <a:path w="2762250" h="1447800">
                <a:moveTo>
                  <a:pt x="2682154" y="1447799"/>
                </a:moveTo>
                <a:lnTo>
                  <a:pt x="80096" y="1447799"/>
                </a:lnTo>
                <a:lnTo>
                  <a:pt x="74521" y="1447250"/>
                </a:lnTo>
                <a:lnTo>
                  <a:pt x="33418" y="1430224"/>
                </a:lnTo>
                <a:lnTo>
                  <a:pt x="8679" y="1400079"/>
                </a:lnTo>
                <a:lnTo>
                  <a:pt x="0" y="1367703"/>
                </a:lnTo>
                <a:lnTo>
                  <a:pt x="0" y="1362074"/>
                </a:lnTo>
                <a:lnTo>
                  <a:pt x="0" y="80095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4" y="0"/>
                </a:lnTo>
                <a:lnTo>
                  <a:pt x="2719470" y="11319"/>
                </a:lnTo>
                <a:lnTo>
                  <a:pt x="2750927" y="42778"/>
                </a:lnTo>
                <a:lnTo>
                  <a:pt x="2762250" y="80095"/>
                </a:lnTo>
                <a:lnTo>
                  <a:pt x="2762250" y="1367703"/>
                </a:lnTo>
                <a:lnTo>
                  <a:pt x="2750927" y="1405019"/>
                </a:lnTo>
                <a:lnTo>
                  <a:pt x="2719470" y="1436479"/>
                </a:lnTo>
                <a:lnTo>
                  <a:pt x="2687729" y="1447250"/>
                </a:lnTo>
                <a:lnTo>
                  <a:pt x="2682154" y="1447799"/>
                </a:lnTo>
                <a:close/>
              </a:path>
            </a:pathLst>
          </a:custGeom>
          <a:solidFill>
            <a:srgbClr val="0FB981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908F9AD1-8DE0-D9AD-D4E5-68743AF116CC}"/>
              </a:ext>
            </a:extLst>
          </p:cNvPr>
          <p:cNvSpPr/>
          <p:nvPr/>
        </p:nvSpPr>
        <p:spPr>
          <a:xfrm>
            <a:off x="15431971" y="7693110"/>
            <a:ext cx="5524500" cy="4323687"/>
          </a:xfrm>
          <a:custGeom>
            <a:avLst/>
            <a:gdLst/>
            <a:ahLst/>
            <a:cxnLst/>
            <a:rect l="l" t="t" r="r" b="b"/>
            <a:pathLst>
              <a:path w="2762250" h="1447800">
                <a:moveTo>
                  <a:pt x="0" y="1362074"/>
                </a:moveTo>
                <a:lnTo>
                  <a:pt x="0" y="85724"/>
                </a:lnTo>
                <a:lnTo>
                  <a:pt x="0" y="80096"/>
                </a:lnTo>
                <a:lnTo>
                  <a:pt x="548" y="74521"/>
                </a:lnTo>
                <a:lnTo>
                  <a:pt x="1646" y="69000"/>
                </a:lnTo>
                <a:lnTo>
                  <a:pt x="2745" y="63479"/>
                </a:lnTo>
                <a:lnTo>
                  <a:pt x="4370" y="58119"/>
                </a:lnTo>
                <a:lnTo>
                  <a:pt x="6524" y="52919"/>
                </a:lnTo>
                <a:lnTo>
                  <a:pt x="8678" y="47718"/>
                </a:lnTo>
                <a:lnTo>
                  <a:pt x="11319" y="42778"/>
                </a:lnTo>
                <a:lnTo>
                  <a:pt x="14446" y="38098"/>
                </a:lnTo>
                <a:lnTo>
                  <a:pt x="17573" y="33418"/>
                </a:lnTo>
                <a:lnTo>
                  <a:pt x="21127" y="29088"/>
                </a:lnTo>
                <a:lnTo>
                  <a:pt x="25108" y="25108"/>
                </a:lnTo>
                <a:lnTo>
                  <a:pt x="29088" y="21127"/>
                </a:lnTo>
                <a:lnTo>
                  <a:pt x="33418" y="17574"/>
                </a:lnTo>
                <a:lnTo>
                  <a:pt x="38098" y="14447"/>
                </a:lnTo>
                <a:lnTo>
                  <a:pt x="42778" y="11319"/>
                </a:lnTo>
                <a:lnTo>
                  <a:pt x="47718" y="8679"/>
                </a:lnTo>
                <a:lnTo>
                  <a:pt x="52918" y="6525"/>
                </a:lnTo>
                <a:lnTo>
                  <a:pt x="58119" y="4371"/>
                </a:lnTo>
                <a:lnTo>
                  <a:pt x="85725" y="0"/>
                </a:lnTo>
                <a:lnTo>
                  <a:pt x="2676525" y="0"/>
                </a:lnTo>
                <a:lnTo>
                  <a:pt x="2682154" y="0"/>
                </a:lnTo>
                <a:lnTo>
                  <a:pt x="2687729" y="549"/>
                </a:lnTo>
                <a:lnTo>
                  <a:pt x="2693248" y="1647"/>
                </a:lnTo>
                <a:lnTo>
                  <a:pt x="2698769" y="2745"/>
                </a:lnTo>
                <a:lnTo>
                  <a:pt x="2704129" y="4371"/>
                </a:lnTo>
                <a:lnTo>
                  <a:pt x="2709329" y="6525"/>
                </a:lnTo>
                <a:lnTo>
                  <a:pt x="2714530" y="8679"/>
                </a:lnTo>
                <a:lnTo>
                  <a:pt x="2719470" y="11319"/>
                </a:lnTo>
                <a:lnTo>
                  <a:pt x="2724150" y="14447"/>
                </a:lnTo>
                <a:lnTo>
                  <a:pt x="2728830" y="17574"/>
                </a:lnTo>
                <a:lnTo>
                  <a:pt x="2753568" y="47718"/>
                </a:lnTo>
                <a:lnTo>
                  <a:pt x="2755722" y="52919"/>
                </a:lnTo>
                <a:lnTo>
                  <a:pt x="2757877" y="58119"/>
                </a:lnTo>
                <a:lnTo>
                  <a:pt x="2759504" y="63479"/>
                </a:lnTo>
                <a:lnTo>
                  <a:pt x="2760602" y="69000"/>
                </a:lnTo>
                <a:lnTo>
                  <a:pt x="2761701" y="74521"/>
                </a:lnTo>
                <a:lnTo>
                  <a:pt x="2762250" y="80096"/>
                </a:lnTo>
                <a:lnTo>
                  <a:pt x="2762250" y="85724"/>
                </a:lnTo>
                <a:lnTo>
                  <a:pt x="2762250" y="1362074"/>
                </a:lnTo>
                <a:lnTo>
                  <a:pt x="2762250" y="1367703"/>
                </a:lnTo>
                <a:lnTo>
                  <a:pt x="2761701" y="1373278"/>
                </a:lnTo>
                <a:lnTo>
                  <a:pt x="2760602" y="1378798"/>
                </a:lnTo>
                <a:lnTo>
                  <a:pt x="2759504" y="1384319"/>
                </a:lnTo>
                <a:lnTo>
                  <a:pt x="2757877" y="1389679"/>
                </a:lnTo>
                <a:lnTo>
                  <a:pt x="2755722" y="1394879"/>
                </a:lnTo>
                <a:lnTo>
                  <a:pt x="2753568" y="1400080"/>
                </a:lnTo>
                <a:lnTo>
                  <a:pt x="2728830" y="1430225"/>
                </a:lnTo>
                <a:lnTo>
                  <a:pt x="2724150" y="1433351"/>
                </a:lnTo>
                <a:lnTo>
                  <a:pt x="2719470" y="1436479"/>
                </a:lnTo>
                <a:lnTo>
                  <a:pt x="2714530" y="1439119"/>
                </a:lnTo>
                <a:lnTo>
                  <a:pt x="2709329" y="1441273"/>
                </a:lnTo>
                <a:lnTo>
                  <a:pt x="2704129" y="1443428"/>
                </a:lnTo>
                <a:lnTo>
                  <a:pt x="2698769" y="1445054"/>
                </a:lnTo>
                <a:lnTo>
                  <a:pt x="2693248" y="1446152"/>
                </a:lnTo>
                <a:lnTo>
                  <a:pt x="2687729" y="1447250"/>
                </a:lnTo>
                <a:lnTo>
                  <a:pt x="2682154" y="1447799"/>
                </a:lnTo>
                <a:lnTo>
                  <a:pt x="2676525" y="1447799"/>
                </a:lnTo>
                <a:lnTo>
                  <a:pt x="85725" y="1447799"/>
                </a:lnTo>
                <a:lnTo>
                  <a:pt x="52918" y="1441273"/>
                </a:lnTo>
                <a:lnTo>
                  <a:pt x="47718" y="1439119"/>
                </a:lnTo>
                <a:lnTo>
                  <a:pt x="42778" y="1436479"/>
                </a:lnTo>
                <a:lnTo>
                  <a:pt x="38098" y="1433351"/>
                </a:lnTo>
                <a:lnTo>
                  <a:pt x="33418" y="1430225"/>
                </a:lnTo>
                <a:lnTo>
                  <a:pt x="29088" y="1426671"/>
                </a:lnTo>
                <a:lnTo>
                  <a:pt x="25108" y="1422691"/>
                </a:lnTo>
                <a:lnTo>
                  <a:pt x="21127" y="1418710"/>
                </a:lnTo>
                <a:lnTo>
                  <a:pt x="17573" y="1414380"/>
                </a:lnTo>
                <a:lnTo>
                  <a:pt x="14446" y="1409700"/>
                </a:lnTo>
                <a:lnTo>
                  <a:pt x="11319" y="1405020"/>
                </a:lnTo>
                <a:lnTo>
                  <a:pt x="8679" y="1400080"/>
                </a:lnTo>
                <a:lnTo>
                  <a:pt x="6525" y="1394879"/>
                </a:lnTo>
                <a:lnTo>
                  <a:pt x="4371" y="1389679"/>
                </a:lnTo>
                <a:lnTo>
                  <a:pt x="2745" y="1384319"/>
                </a:lnTo>
                <a:lnTo>
                  <a:pt x="1646" y="1378798"/>
                </a:lnTo>
                <a:lnTo>
                  <a:pt x="548" y="1373278"/>
                </a:lnTo>
                <a:lnTo>
                  <a:pt x="0" y="1367703"/>
                </a:lnTo>
                <a:lnTo>
                  <a:pt x="0" y="1362074"/>
                </a:lnTo>
                <a:close/>
              </a:path>
            </a:pathLst>
          </a:custGeom>
          <a:ln w="19049">
            <a:solidFill>
              <a:srgbClr val="0FB981"/>
            </a:solidFill>
          </a:ln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3BE024B7-E1A4-C2C7-C778-F489E010EC09}"/>
              </a:ext>
            </a:extLst>
          </p:cNvPr>
          <p:cNvSpPr/>
          <p:nvPr/>
        </p:nvSpPr>
        <p:spPr>
          <a:xfrm>
            <a:off x="17811437" y="8093375"/>
            <a:ext cx="764540" cy="76454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134680" y="293209"/>
                </a:moveTo>
                <a:lnTo>
                  <a:pt x="94431" y="263319"/>
                </a:lnTo>
                <a:lnTo>
                  <a:pt x="87514" y="245791"/>
                </a:lnTo>
                <a:lnTo>
                  <a:pt x="88701" y="239357"/>
                </a:lnTo>
                <a:lnTo>
                  <a:pt x="90513" y="234025"/>
                </a:lnTo>
                <a:lnTo>
                  <a:pt x="92589" y="228009"/>
                </a:lnTo>
                <a:lnTo>
                  <a:pt x="94917" y="221379"/>
                </a:lnTo>
                <a:lnTo>
                  <a:pt x="97482" y="214205"/>
                </a:lnTo>
                <a:lnTo>
                  <a:pt x="12352" y="214205"/>
                </a:lnTo>
                <a:lnTo>
                  <a:pt x="6399" y="210782"/>
                </a:lnTo>
                <a:lnTo>
                  <a:pt x="0" y="199620"/>
                </a:lnTo>
                <a:lnTo>
                  <a:pt x="74" y="192774"/>
                </a:lnTo>
                <a:lnTo>
                  <a:pt x="42416" y="121411"/>
                </a:lnTo>
                <a:lnTo>
                  <a:pt x="74667" y="96956"/>
                </a:lnTo>
                <a:lnTo>
                  <a:pt x="88478" y="95143"/>
                </a:lnTo>
                <a:lnTo>
                  <a:pt x="149721" y="95143"/>
                </a:lnTo>
                <a:lnTo>
                  <a:pt x="151507" y="92166"/>
                </a:lnTo>
                <a:lnTo>
                  <a:pt x="194695" y="42637"/>
                </a:lnTo>
                <a:lnTo>
                  <a:pt x="238283" y="15849"/>
                </a:lnTo>
                <a:lnTo>
                  <a:pt x="282653" y="2820"/>
                </a:lnTo>
                <a:lnTo>
                  <a:pt x="324616" y="0"/>
                </a:lnTo>
                <a:lnTo>
                  <a:pt x="360982" y="3837"/>
                </a:lnTo>
                <a:lnTo>
                  <a:pt x="369614" y="5400"/>
                </a:lnTo>
                <a:lnTo>
                  <a:pt x="376311" y="12171"/>
                </a:lnTo>
                <a:lnTo>
                  <a:pt x="377949" y="20803"/>
                </a:lnTo>
                <a:lnTo>
                  <a:pt x="381779" y="57198"/>
                </a:lnTo>
                <a:lnTo>
                  <a:pt x="381226" y="65377"/>
                </a:lnTo>
                <a:lnTo>
                  <a:pt x="282695" y="65377"/>
                </a:lnTo>
                <a:lnTo>
                  <a:pt x="278898" y="66133"/>
                </a:lnTo>
                <a:lnTo>
                  <a:pt x="256877" y="91196"/>
                </a:lnTo>
                <a:lnTo>
                  <a:pt x="256877" y="99090"/>
                </a:lnTo>
                <a:lnTo>
                  <a:pt x="282695" y="124909"/>
                </a:lnTo>
                <a:lnTo>
                  <a:pt x="371376" y="124909"/>
                </a:lnTo>
                <a:lnTo>
                  <a:pt x="365904" y="143524"/>
                </a:lnTo>
                <a:lnTo>
                  <a:pt x="339120" y="187098"/>
                </a:lnTo>
                <a:lnTo>
                  <a:pt x="295051" y="226707"/>
                </a:lnTo>
                <a:lnTo>
                  <a:pt x="286642" y="232065"/>
                </a:lnTo>
                <a:lnTo>
                  <a:pt x="286642" y="283262"/>
                </a:lnTo>
                <a:lnTo>
                  <a:pt x="167580" y="283262"/>
                </a:lnTo>
                <a:lnTo>
                  <a:pt x="152958" y="288220"/>
                </a:lnTo>
                <a:lnTo>
                  <a:pt x="141014" y="292117"/>
                </a:lnTo>
                <a:lnTo>
                  <a:pt x="134680" y="293209"/>
                </a:lnTo>
                <a:close/>
              </a:path>
              <a:path w="382270" h="382270">
                <a:moveTo>
                  <a:pt x="371376" y="124909"/>
                </a:moveTo>
                <a:lnTo>
                  <a:pt x="290590" y="124909"/>
                </a:lnTo>
                <a:lnTo>
                  <a:pt x="294387" y="124153"/>
                </a:lnTo>
                <a:lnTo>
                  <a:pt x="301680" y="121132"/>
                </a:lnTo>
                <a:lnTo>
                  <a:pt x="316408" y="99090"/>
                </a:lnTo>
                <a:lnTo>
                  <a:pt x="316408" y="91196"/>
                </a:lnTo>
                <a:lnTo>
                  <a:pt x="290590" y="65377"/>
                </a:lnTo>
                <a:lnTo>
                  <a:pt x="381226" y="65377"/>
                </a:lnTo>
                <a:lnTo>
                  <a:pt x="378949" y="99090"/>
                </a:lnTo>
                <a:lnTo>
                  <a:pt x="371376" y="124909"/>
                </a:lnTo>
                <a:close/>
              </a:path>
              <a:path w="382270" h="382270">
                <a:moveTo>
                  <a:pt x="189011" y="381712"/>
                </a:moveTo>
                <a:lnTo>
                  <a:pt x="182035" y="381712"/>
                </a:lnTo>
                <a:lnTo>
                  <a:pt x="171003" y="375386"/>
                </a:lnTo>
                <a:lnTo>
                  <a:pt x="167580" y="369508"/>
                </a:lnTo>
                <a:lnTo>
                  <a:pt x="167580" y="283262"/>
                </a:lnTo>
                <a:lnTo>
                  <a:pt x="286642" y="283262"/>
                </a:lnTo>
                <a:lnTo>
                  <a:pt x="286642" y="293209"/>
                </a:lnTo>
                <a:lnTo>
                  <a:pt x="271354" y="330781"/>
                </a:lnTo>
                <a:lnTo>
                  <a:pt x="189011" y="381712"/>
                </a:lnTo>
                <a:close/>
              </a:path>
            </a:pathLst>
          </a:custGeom>
          <a:solidFill>
            <a:srgbClr val="049569"/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7C14FF21-F3BA-7D85-4FFF-F237B682974D}"/>
              </a:ext>
            </a:extLst>
          </p:cNvPr>
          <p:cNvSpPr txBox="1"/>
          <p:nvPr/>
        </p:nvSpPr>
        <p:spPr>
          <a:xfrm>
            <a:off x="16606130" y="8731133"/>
            <a:ext cx="3183890" cy="2844368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>
              <a:spcBef>
                <a:spcPts val="2220"/>
              </a:spcBef>
            </a:pPr>
            <a:r>
              <a:rPr sz="3400" b="1" spc="-20" dirty="0">
                <a:solidFill>
                  <a:srgbClr val="049569"/>
                </a:solidFill>
                <a:latin typeface="+mn-ea"/>
                <a:ea typeface="+mn-ea"/>
                <a:cs typeface="Neue Haas Grotesk Text Pro"/>
              </a:rPr>
              <a:t>Nimble</a:t>
            </a:r>
            <a:endParaRPr sz="3400" dirty="0">
              <a:latin typeface="+mn-ea"/>
              <a:ea typeface="+mn-ea"/>
              <a:cs typeface="Neue Haas Grotesk Text Pro"/>
            </a:endParaRPr>
          </a:p>
          <a:p>
            <a:pPr>
              <a:spcBef>
                <a:spcPts val="1670"/>
              </a:spcBef>
            </a:pP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Move</a:t>
            </a:r>
            <a:r>
              <a:rPr sz="2600" spc="-9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lang="en-US" sz="2600" spc="-9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fast</a:t>
            </a:r>
            <a:r>
              <a:rPr sz="2600" spc="-8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and</a:t>
            </a:r>
            <a:r>
              <a:rPr sz="2600" spc="-8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disrupt</a:t>
            </a:r>
            <a:endParaRPr lang="en-US" sz="2600" spc="-2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  <a:p>
            <a:pPr>
              <a:spcBef>
                <a:spcPts val="1670"/>
              </a:spcBef>
            </a:pPr>
            <a:r>
              <a:rPr lang="en-US"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How to quickly win the category lighting</a:t>
            </a:r>
            <a:r>
              <a:rPr lang="zh-CN" altLang="en-US"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lang="en-US" altLang="zh-CN"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fast.</a:t>
            </a:r>
            <a:endParaRPr sz="260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</p:txBody>
      </p:sp>
      <p:grpSp>
        <p:nvGrpSpPr>
          <p:cNvPr id="13" name="object 22">
            <a:extLst>
              <a:ext uri="{FF2B5EF4-FFF2-40B4-BE49-F238E27FC236}">
                <a16:creationId xmlns:a16="http://schemas.microsoft.com/office/drawing/2014/main" id="{C4996B58-E19D-587B-6C34-FF9FEA0A8AEA}"/>
              </a:ext>
            </a:extLst>
          </p:cNvPr>
          <p:cNvGrpSpPr/>
          <p:nvPr/>
        </p:nvGrpSpPr>
        <p:grpSpPr>
          <a:xfrm>
            <a:off x="8935921" y="7674061"/>
            <a:ext cx="5562600" cy="2933700"/>
            <a:chOff x="5048248" y="2924174"/>
            <a:chExt cx="2781300" cy="1466850"/>
          </a:xfrm>
        </p:grpSpPr>
        <p:sp>
          <p:nvSpPr>
            <p:cNvPr id="14" name="object 23">
              <a:extLst>
                <a:ext uri="{FF2B5EF4-FFF2-40B4-BE49-F238E27FC236}">
                  <a16:creationId xmlns:a16="http://schemas.microsoft.com/office/drawing/2014/main" id="{211004E6-FDA1-2F92-225D-931BF7352E0B}"/>
                </a:ext>
              </a:extLst>
            </p:cNvPr>
            <p:cNvSpPr/>
            <p:nvPr/>
          </p:nvSpPr>
          <p:spPr>
            <a:xfrm>
              <a:off x="5057773" y="2933700"/>
              <a:ext cx="2762250" cy="1447800"/>
            </a:xfrm>
            <a:custGeom>
              <a:avLst/>
              <a:gdLst/>
              <a:ahLst/>
              <a:cxnLst/>
              <a:rect l="l" t="t" r="r" b="b"/>
              <a:pathLst>
                <a:path w="2762250" h="1447800">
                  <a:moveTo>
                    <a:pt x="2682153" y="1447799"/>
                  </a:moveTo>
                  <a:lnTo>
                    <a:pt x="80096" y="1447799"/>
                  </a:lnTo>
                  <a:lnTo>
                    <a:pt x="74521" y="1447250"/>
                  </a:lnTo>
                  <a:lnTo>
                    <a:pt x="33418" y="1430224"/>
                  </a:lnTo>
                  <a:lnTo>
                    <a:pt x="8679" y="1400079"/>
                  </a:lnTo>
                  <a:lnTo>
                    <a:pt x="0" y="1367703"/>
                  </a:lnTo>
                  <a:lnTo>
                    <a:pt x="0" y="1362074"/>
                  </a:lnTo>
                  <a:lnTo>
                    <a:pt x="0" y="80095"/>
                  </a:lnTo>
                  <a:lnTo>
                    <a:pt x="11319" y="42778"/>
                  </a:lnTo>
                  <a:lnTo>
                    <a:pt x="42779" y="11319"/>
                  </a:lnTo>
                  <a:lnTo>
                    <a:pt x="80096" y="0"/>
                  </a:lnTo>
                  <a:lnTo>
                    <a:pt x="2682153" y="0"/>
                  </a:lnTo>
                  <a:lnTo>
                    <a:pt x="2719470" y="11319"/>
                  </a:lnTo>
                  <a:lnTo>
                    <a:pt x="2750929" y="42778"/>
                  </a:lnTo>
                  <a:lnTo>
                    <a:pt x="2762249" y="80095"/>
                  </a:lnTo>
                  <a:lnTo>
                    <a:pt x="2762249" y="1367703"/>
                  </a:lnTo>
                  <a:lnTo>
                    <a:pt x="2750929" y="1405019"/>
                  </a:lnTo>
                  <a:lnTo>
                    <a:pt x="2719470" y="1436479"/>
                  </a:lnTo>
                  <a:lnTo>
                    <a:pt x="2687728" y="1447250"/>
                  </a:lnTo>
                  <a:lnTo>
                    <a:pt x="2682153" y="1447799"/>
                  </a:lnTo>
                  <a:close/>
                </a:path>
              </a:pathLst>
            </a:custGeom>
            <a:solidFill>
              <a:srgbClr val="DB252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 sz="4800"/>
            </a:p>
          </p:txBody>
        </p:sp>
        <p:sp>
          <p:nvSpPr>
            <p:cNvPr id="15" name="object 24">
              <a:extLst>
                <a:ext uri="{FF2B5EF4-FFF2-40B4-BE49-F238E27FC236}">
                  <a16:creationId xmlns:a16="http://schemas.microsoft.com/office/drawing/2014/main" id="{3F8DFCB4-D440-50CF-66BC-8098BD5208EA}"/>
                </a:ext>
              </a:extLst>
            </p:cNvPr>
            <p:cNvSpPr/>
            <p:nvPr/>
          </p:nvSpPr>
          <p:spPr>
            <a:xfrm>
              <a:off x="5057773" y="2933699"/>
              <a:ext cx="2762250" cy="1447800"/>
            </a:xfrm>
            <a:custGeom>
              <a:avLst/>
              <a:gdLst/>
              <a:ahLst/>
              <a:cxnLst/>
              <a:rect l="l" t="t" r="r" b="b"/>
              <a:pathLst>
                <a:path w="2762250" h="1447800">
                  <a:moveTo>
                    <a:pt x="0" y="13620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8" y="74521"/>
                  </a:lnTo>
                  <a:lnTo>
                    <a:pt x="1646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8"/>
                  </a:lnTo>
                  <a:lnTo>
                    <a:pt x="11319" y="42778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7" y="29088"/>
                  </a:lnTo>
                  <a:lnTo>
                    <a:pt x="25108" y="25108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85725" y="0"/>
                  </a:lnTo>
                  <a:lnTo>
                    <a:pt x="2676525" y="0"/>
                  </a:lnTo>
                  <a:lnTo>
                    <a:pt x="2709329" y="6525"/>
                  </a:lnTo>
                  <a:lnTo>
                    <a:pt x="2714530" y="8679"/>
                  </a:lnTo>
                  <a:lnTo>
                    <a:pt x="2744675" y="33418"/>
                  </a:lnTo>
                  <a:lnTo>
                    <a:pt x="2755724" y="52919"/>
                  </a:lnTo>
                  <a:lnTo>
                    <a:pt x="2757877" y="58119"/>
                  </a:lnTo>
                  <a:lnTo>
                    <a:pt x="2762250" y="85724"/>
                  </a:lnTo>
                  <a:lnTo>
                    <a:pt x="2762250" y="1362074"/>
                  </a:lnTo>
                  <a:lnTo>
                    <a:pt x="2755724" y="1394879"/>
                  </a:lnTo>
                  <a:lnTo>
                    <a:pt x="2753570" y="1400080"/>
                  </a:lnTo>
                  <a:lnTo>
                    <a:pt x="2750929" y="1405020"/>
                  </a:lnTo>
                  <a:lnTo>
                    <a:pt x="2747802" y="1409700"/>
                  </a:lnTo>
                  <a:lnTo>
                    <a:pt x="2744675" y="1414380"/>
                  </a:lnTo>
                  <a:lnTo>
                    <a:pt x="2724150" y="1433351"/>
                  </a:lnTo>
                  <a:lnTo>
                    <a:pt x="2719470" y="1436479"/>
                  </a:lnTo>
                  <a:lnTo>
                    <a:pt x="2714530" y="1439119"/>
                  </a:lnTo>
                  <a:lnTo>
                    <a:pt x="2709329" y="1441273"/>
                  </a:lnTo>
                  <a:lnTo>
                    <a:pt x="2704129" y="1443428"/>
                  </a:lnTo>
                  <a:lnTo>
                    <a:pt x="2676525" y="1447799"/>
                  </a:lnTo>
                  <a:lnTo>
                    <a:pt x="85725" y="1447799"/>
                  </a:lnTo>
                  <a:lnTo>
                    <a:pt x="52919" y="1441273"/>
                  </a:lnTo>
                  <a:lnTo>
                    <a:pt x="47719" y="1439119"/>
                  </a:lnTo>
                  <a:lnTo>
                    <a:pt x="42779" y="1436479"/>
                  </a:lnTo>
                  <a:lnTo>
                    <a:pt x="38098" y="1433351"/>
                  </a:lnTo>
                  <a:lnTo>
                    <a:pt x="33418" y="1430225"/>
                  </a:lnTo>
                  <a:lnTo>
                    <a:pt x="29088" y="1426671"/>
                  </a:lnTo>
                  <a:lnTo>
                    <a:pt x="25108" y="1422691"/>
                  </a:lnTo>
                  <a:lnTo>
                    <a:pt x="21127" y="1418710"/>
                  </a:lnTo>
                  <a:lnTo>
                    <a:pt x="17574" y="1414380"/>
                  </a:lnTo>
                  <a:lnTo>
                    <a:pt x="14447" y="1409700"/>
                  </a:lnTo>
                  <a:lnTo>
                    <a:pt x="11319" y="1405020"/>
                  </a:lnTo>
                  <a:lnTo>
                    <a:pt x="8679" y="1400080"/>
                  </a:lnTo>
                  <a:lnTo>
                    <a:pt x="6525" y="1394879"/>
                  </a:lnTo>
                  <a:lnTo>
                    <a:pt x="4371" y="1389679"/>
                  </a:lnTo>
                  <a:lnTo>
                    <a:pt x="2745" y="1384319"/>
                  </a:lnTo>
                  <a:lnTo>
                    <a:pt x="1646" y="1378798"/>
                  </a:lnTo>
                  <a:lnTo>
                    <a:pt x="548" y="1373278"/>
                  </a:lnTo>
                  <a:lnTo>
                    <a:pt x="0" y="1367703"/>
                  </a:lnTo>
                  <a:lnTo>
                    <a:pt x="0" y="1362074"/>
                  </a:lnTo>
                  <a:close/>
                </a:path>
              </a:pathLst>
            </a:custGeom>
            <a:ln w="19049">
              <a:solidFill>
                <a:srgbClr val="DB2525"/>
              </a:solidFill>
            </a:ln>
          </p:spPr>
          <p:txBody>
            <a:bodyPr wrap="square" lIns="0" tIns="0" rIns="0" bIns="0" rtlCol="0"/>
            <a:lstStyle/>
            <a:p>
              <a:endParaRPr sz="4800"/>
            </a:p>
          </p:txBody>
        </p:sp>
        <p:sp>
          <p:nvSpPr>
            <p:cNvPr id="16" name="object 25">
              <a:extLst>
                <a:ext uri="{FF2B5EF4-FFF2-40B4-BE49-F238E27FC236}">
                  <a16:creationId xmlns:a16="http://schemas.microsoft.com/office/drawing/2014/main" id="{E8CCA943-BA07-0B75-812F-CDD59D6F227E}"/>
                </a:ext>
              </a:extLst>
            </p:cNvPr>
            <p:cNvSpPr/>
            <p:nvPr/>
          </p:nvSpPr>
          <p:spPr>
            <a:xfrm>
              <a:off x="6200810" y="3133724"/>
              <a:ext cx="475615" cy="381000"/>
            </a:xfrm>
            <a:custGeom>
              <a:avLst/>
              <a:gdLst/>
              <a:ahLst/>
              <a:cxnLst/>
              <a:rect l="l" t="t" r="r" b="b"/>
              <a:pathLst>
                <a:path w="475615" h="381000">
                  <a:moveTo>
                    <a:pt x="285713" y="23812"/>
                  </a:moveTo>
                  <a:lnTo>
                    <a:pt x="190463" y="23812"/>
                  </a:lnTo>
                  <a:lnTo>
                    <a:pt x="199747" y="14001"/>
                  </a:lnTo>
                  <a:lnTo>
                    <a:pt x="211039" y="6492"/>
                  </a:lnTo>
                  <a:lnTo>
                    <a:pt x="223950" y="1690"/>
                  </a:lnTo>
                  <a:lnTo>
                    <a:pt x="238088" y="0"/>
                  </a:lnTo>
                  <a:lnTo>
                    <a:pt x="252227" y="1690"/>
                  </a:lnTo>
                  <a:lnTo>
                    <a:pt x="265138" y="6492"/>
                  </a:lnTo>
                  <a:lnTo>
                    <a:pt x="276430" y="14001"/>
                  </a:lnTo>
                  <a:lnTo>
                    <a:pt x="285713" y="23812"/>
                  </a:lnTo>
                  <a:close/>
                </a:path>
                <a:path w="475615" h="381000">
                  <a:moveTo>
                    <a:pt x="380963" y="71437"/>
                  </a:moveTo>
                  <a:lnTo>
                    <a:pt x="95213" y="71437"/>
                  </a:lnTo>
                  <a:lnTo>
                    <a:pt x="85936" y="69569"/>
                  </a:lnTo>
                  <a:lnTo>
                    <a:pt x="78368" y="64470"/>
                  </a:lnTo>
                  <a:lnTo>
                    <a:pt x="73269" y="56902"/>
                  </a:lnTo>
                  <a:lnTo>
                    <a:pt x="71401" y="47625"/>
                  </a:lnTo>
                  <a:lnTo>
                    <a:pt x="73269" y="38347"/>
                  </a:lnTo>
                  <a:lnTo>
                    <a:pt x="78368" y="30779"/>
                  </a:lnTo>
                  <a:lnTo>
                    <a:pt x="85936" y="25680"/>
                  </a:lnTo>
                  <a:lnTo>
                    <a:pt x="95213" y="23812"/>
                  </a:lnTo>
                  <a:lnTo>
                    <a:pt x="380963" y="23812"/>
                  </a:lnTo>
                  <a:lnTo>
                    <a:pt x="390241" y="25680"/>
                  </a:lnTo>
                  <a:lnTo>
                    <a:pt x="397809" y="30779"/>
                  </a:lnTo>
                  <a:lnTo>
                    <a:pt x="402907" y="38347"/>
                  </a:lnTo>
                  <a:lnTo>
                    <a:pt x="404776" y="47625"/>
                  </a:lnTo>
                  <a:lnTo>
                    <a:pt x="402907" y="56902"/>
                  </a:lnTo>
                  <a:lnTo>
                    <a:pt x="397809" y="64470"/>
                  </a:lnTo>
                  <a:lnTo>
                    <a:pt x="390241" y="69569"/>
                  </a:lnTo>
                  <a:lnTo>
                    <a:pt x="380963" y="71437"/>
                  </a:lnTo>
                  <a:close/>
                </a:path>
                <a:path w="475615" h="381000">
                  <a:moveTo>
                    <a:pt x="261901" y="333375"/>
                  </a:moveTo>
                  <a:lnTo>
                    <a:pt x="214276" y="333375"/>
                  </a:lnTo>
                  <a:lnTo>
                    <a:pt x="214276" y="114076"/>
                  </a:lnTo>
                  <a:lnTo>
                    <a:pt x="202048" y="106870"/>
                  </a:lnTo>
                  <a:lnTo>
                    <a:pt x="191905" y="97054"/>
                  </a:lnTo>
                  <a:lnTo>
                    <a:pt x="184316" y="85090"/>
                  </a:lnTo>
                  <a:lnTo>
                    <a:pt x="179748" y="71437"/>
                  </a:lnTo>
                  <a:lnTo>
                    <a:pt x="296429" y="71437"/>
                  </a:lnTo>
                  <a:lnTo>
                    <a:pt x="291875" y="85090"/>
                  </a:lnTo>
                  <a:lnTo>
                    <a:pt x="284307" y="97054"/>
                  </a:lnTo>
                  <a:lnTo>
                    <a:pt x="274173" y="106870"/>
                  </a:lnTo>
                  <a:lnTo>
                    <a:pt x="261901" y="114076"/>
                  </a:lnTo>
                  <a:lnTo>
                    <a:pt x="261901" y="333375"/>
                  </a:lnTo>
                  <a:close/>
                </a:path>
                <a:path w="475615" h="381000">
                  <a:moveTo>
                    <a:pt x="94320" y="309562"/>
                  </a:moveTo>
                  <a:lnTo>
                    <a:pt x="32938" y="292735"/>
                  </a:lnTo>
                  <a:lnTo>
                    <a:pt x="633" y="250849"/>
                  </a:lnTo>
                  <a:lnTo>
                    <a:pt x="0" y="244689"/>
                  </a:lnTo>
                  <a:lnTo>
                    <a:pt x="810" y="238571"/>
                  </a:lnTo>
                  <a:lnTo>
                    <a:pt x="2778" y="232620"/>
                  </a:lnTo>
                  <a:lnTo>
                    <a:pt x="5619" y="226962"/>
                  </a:lnTo>
                  <a:lnTo>
                    <a:pt x="80182" y="99119"/>
                  </a:lnTo>
                  <a:lnTo>
                    <a:pt x="87028" y="95250"/>
                  </a:lnTo>
                  <a:lnTo>
                    <a:pt x="101762" y="95250"/>
                  </a:lnTo>
                  <a:lnTo>
                    <a:pt x="108479" y="99119"/>
                  </a:lnTo>
                  <a:lnTo>
                    <a:pt x="112329" y="105519"/>
                  </a:lnTo>
                  <a:lnTo>
                    <a:pt x="135769" y="145702"/>
                  </a:lnTo>
                  <a:lnTo>
                    <a:pt x="94320" y="145702"/>
                  </a:lnTo>
                  <a:lnTo>
                    <a:pt x="40445" y="238125"/>
                  </a:lnTo>
                  <a:lnTo>
                    <a:pt x="187832" y="238125"/>
                  </a:lnTo>
                  <a:lnTo>
                    <a:pt x="187980" y="238571"/>
                  </a:lnTo>
                  <a:lnTo>
                    <a:pt x="188790" y="244689"/>
                  </a:lnTo>
                  <a:lnTo>
                    <a:pt x="188157" y="250849"/>
                  </a:lnTo>
                  <a:lnTo>
                    <a:pt x="176655" y="274119"/>
                  </a:lnTo>
                  <a:lnTo>
                    <a:pt x="155749" y="292735"/>
                  </a:lnTo>
                  <a:lnTo>
                    <a:pt x="127588" y="305087"/>
                  </a:lnTo>
                  <a:lnTo>
                    <a:pt x="94320" y="309562"/>
                  </a:lnTo>
                  <a:close/>
                </a:path>
                <a:path w="475615" h="381000">
                  <a:moveTo>
                    <a:pt x="380963" y="309562"/>
                  </a:moveTo>
                  <a:lnTo>
                    <a:pt x="319544" y="292735"/>
                  </a:lnTo>
                  <a:lnTo>
                    <a:pt x="287202" y="250849"/>
                  </a:lnTo>
                  <a:lnTo>
                    <a:pt x="286568" y="244689"/>
                  </a:lnTo>
                  <a:lnTo>
                    <a:pt x="287378" y="238571"/>
                  </a:lnTo>
                  <a:lnTo>
                    <a:pt x="289347" y="232620"/>
                  </a:lnTo>
                  <a:lnTo>
                    <a:pt x="292188" y="226962"/>
                  </a:lnTo>
                  <a:lnTo>
                    <a:pt x="366750" y="99119"/>
                  </a:lnTo>
                  <a:lnTo>
                    <a:pt x="373597" y="95250"/>
                  </a:lnTo>
                  <a:lnTo>
                    <a:pt x="388330" y="95250"/>
                  </a:lnTo>
                  <a:lnTo>
                    <a:pt x="395047" y="99119"/>
                  </a:lnTo>
                  <a:lnTo>
                    <a:pt x="398897" y="105519"/>
                  </a:lnTo>
                  <a:lnTo>
                    <a:pt x="422338" y="145702"/>
                  </a:lnTo>
                  <a:lnTo>
                    <a:pt x="380963" y="145702"/>
                  </a:lnTo>
                  <a:lnTo>
                    <a:pt x="327088" y="238125"/>
                  </a:lnTo>
                  <a:lnTo>
                    <a:pt x="474401" y="238125"/>
                  </a:lnTo>
                  <a:lnTo>
                    <a:pt x="474548" y="238571"/>
                  </a:lnTo>
                  <a:lnTo>
                    <a:pt x="475359" y="244689"/>
                  </a:lnTo>
                  <a:lnTo>
                    <a:pt x="474725" y="250849"/>
                  </a:lnTo>
                  <a:lnTo>
                    <a:pt x="463267" y="274119"/>
                  </a:lnTo>
                  <a:lnTo>
                    <a:pt x="442383" y="292735"/>
                  </a:lnTo>
                  <a:lnTo>
                    <a:pt x="414230" y="305087"/>
                  </a:lnTo>
                  <a:lnTo>
                    <a:pt x="380963" y="309562"/>
                  </a:lnTo>
                  <a:close/>
                </a:path>
                <a:path w="475615" h="381000">
                  <a:moveTo>
                    <a:pt x="187832" y="238125"/>
                  </a:moveTo>
                  <a:lnTo>
                    <a:pt x="148271" y="238125"/>
                  </a:lnTo>
                  <a:lnTo>
                    <a:pt x="94320" y="145702"/>
                  </a:lnTo>
                  <a:lnTo>
                    <a:pt x="135769" y="145702"/>
                  </a:lnTo>
                  <a:lnTo>
                    <a:pt x="183171" y="226962"/>
                  </a:lnTo>
                  <a:lnTo>
                    <a:pt x="186011" y="232620"/>
                  </a:lnTo>
                  <a:lnTo>
                    <a:pt x="187832" y="238125"/>
                  </a:lnTo>
                  <a:close/>
                </a:path>
                <a:path w="475615" h="381000">
                  <a:moveTo>
                    <a:pt x="474401" y="238125"/>
                  </a:moveTo>
                  <a:lnTo>
                    <a:pt x="434839" y="238125"/>
                  </a:lnTo>
                  <a:lnTo>
                    <a:pt x="380963" y="145702"/>
                  </a:lnTo>
                  <a:lnTo>
                    <a:pt x="422338" y="145702"/>
                  </a:lnTo>
                  <a:lnTo>
                    <a:pt x="469739" y="226962"/>
                  </a:lnTo>
                  <a:lnTo>
                    <a:pt x="472580" y="232620"/>
                  </a:lnTo>
                  <a:lnTo>
                    <a:pt x="474401" y="238125"/>
                  </a:lnTo>
                  <a:close/>
                </a:path>
                <a:path w="475615" h="381000">
                  <a:moveTo>
                    <a:pt x="380963" y="381000"/>
                  </a:moveTo>
                  <a:lnTo>
                    <a:pt x="95213" y="381000"/>
                  </a:lnTo>
                  <a:lnTo>
                    <a:pt x="85936" y="379131"/>
                  </a:lnTo>
                  <a:lnTo>
                    <a:pt x="78368" y="374033"/>
                  </a:lnTo>
                  <a:lnTo>
                    <a:pt x="73269" y="366464"/>
                  </a:lnTo>
                  <a:lnTo>
                    <a:pt x="71401" y="357187"/>
                  </a:lnTo>
                  <a:lnTo>
                    <a:pt x="73269" y="347910"/>
                  </a:lnTo>
                  <a:lnTo>
                    <a:pt x="78368" y="340342"/>
                  </a:lnTo>
                  <a:lnTo>
                    <a:pt x="85936" y="335243"/>
                  </a:lnTo>
                  <a:lnTo>
                    <a:pt x="95213" y="333375"/>
                  </a:lnTo>
                  <a:lnTo>
                    <a:pt x="380963" y="333375"/>
                  </a:lnTo>
                  <a:lnTo>
                    <a:pt x="390241" y="335243"/>
                  </a:lnTo>
                  <a:lnTo>
                    <a:pt x="397809" y="340342"/>
                  </a:lnTo>
                  <a:lnTo>
                    <a:pt x="402907" y="347910"/>
                  </a:lnTo>
                  <a:lnTo>
                    <a:pt x="404776" y="357187"/>
                  </a:lnTo>
                  <a:lnTo>
                    <a:pt x="402907" y="366464"/>
                  </a:lnTo>
                  <a:lnTo>
                    <a:pt x="397809" y="374033"/>
                  </a:lnTo>
                  <a:lnTo>
                    <a:pt x="390241" y="379131"/>
                  </a:lnTo>
                  <a:lnTo>
                    <a:pt x="380963" y="381000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 sz="4800"/>
            </a:p>
          </p:txBody>
        </p:sp>
      </p:grpSp>
      <p:sp>
        <p:nvSpPr>
          <p:cNvPr id="17" name="object 26">
            <a:extLst>
              <a:ext uri="{FF2B5EF4-FFF2-40B4-BE49-F238E27FC236}">
                <a16:creationId xmlns:a16="http://schemas.microsoft.com/office/drawing/2014/main" id="{6F5B13B3-CB55-F6BD-D1C5-B1C16D9BD33F}"/>
              </a:ext>
            </a:extLst>
          </p:cNvPr>
          <p:cNvSpPr txBox="1"/>
          <p:nvPr/>
        </p:nvSpPr>
        <p:spPr>
          <a:xfrm>
            <a:off x="9619541" y="8731133"/>
            <a:ext cx="4196080" cy="1426031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>
              <a:spcBef>
                <a:spcPts val="2220"/>
              </a:spcBef>
            </a:pPr>
            <a:r>
              <a:rPr sz="3400" b="1" spc="-150" dirty="0">
                <a:solidFill>
                  <a:srgbClr val="DB2525"/>
                </a:solidFill>
                <a:latin typeface="+mn-ea"/>
                <a:ea typeface="+mn-ea"/>
                <a:cs typeface="Arial"/>
              </a:rPr>
              <a:t>Middle</a:t>
            </a:r>
            <a:r>
              <a:rPr sz="3400" b="1" spc="-140" dirty="0">
                <a:solidFill>
                  <a:srgbClr val="DB2525"/>
                </a:solidFill>
                <a:latin typeface="+mn-ea"/>
                <a:ea typeface="+mn-ea"/>
                <a:cs typeface="Arial"/>
              </a:rPr>
              <a:t> </a:t>
            </a:r>
            <a:r>
              <a:rPr sz="3400" b="1" spc="-20" dirty="0">
                <a:solidFill>
                  <a:srgbClr val="DB2525"/>
                </a:solidFill>
                <a:latin typeface="+mn-ea"/>
                <a:ea typeface="+mn-ea"/>
                <a:cs typeface="Arial"/>
              </a:rPr>
              <a:t>Ground</a:t>
            </a:r>
            <a:endParaRPr sz="3400" dirty="0">
              <a:latin typeface="+mn-ea"/>
              <a:ea typeface="+mn-ea"/>
              <a:cs typeface="Arial"/>
            </a:endParaRPr>
          </a:p>
          <a:p>
            <a:pPr>
              <a:spcBef>
                <a:spcPts val="1670"/>
              </a:spcBef>
            </a:pPr>
            <a:r>
              <a:rPr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Trapped</a:t>
            </a:r>
            <a:r>
              <a:rPr sz="2600" spc="-7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between</a:t>
            </a:r>
            <a:r>
              <a:rPr sz="2600" spc="-7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paradigms</a:t>
            </a:r>
            <a:endParaRPr sz="260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</p:txBody>
      </p:sp>
      <p:sp>
        <p:nvSpPr>
          <p:cNvPr id="18" name="object 27">
            <a:extLst>
              <a:ext uri="{FF2B5EF4-FFF2-40B4-BE49-F238E27FC236}">
                <a16:creationId xmlns:a16="http://schemas.microsoft.com/office/drawing/2014/main" id="{1A57A26C-DF45-7C3C-C071-8C300253EB4F}"/>
              </a:ext>
            </a:extLst>
          </p:cNvPr>
          <p:cNvSpPr/>
          <p:nvPr/>
        </p:nvSpPr>
        <p:spPr>
          <a:xfrm>
            <a:off x="14174673" y="7426411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5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8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3" y="171"/>
                </a:lnTo>
                <a:lnTo>
                  <a:pt x="190999" y="8348"/>
                </a:lnTo>
                <a:lnTo>
                  <a:pt x="227991" y="28120"/>
                </a:lnTo>
                <a:lnTo>
                  <a:pt x="257628" y="57756"/>
                </a:lnTo>
                <a:lnTo>
                  <a:pt x="277400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7" y="149893"/>
                </a:lnTo>
                <a:lnTo>
                  <a:pt x="277400" y="191000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3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19" name="object 28">
            <a:extLst>
              <a:ext uri="{FF2B5EF4-FFF2-40B4-BE49-F238E27FC236}">
                <a16:creationId xmlns:a16="http://schemas.microsoft.com/office/drawing/2014/main" id="{9CA6EF12-F03E-1B00-2EC2-4648B7961172}"/>
              </a:ext>
            </a:extLst>
          </p:cNvPr>
          <p:cNvSpPr txBox="1"/>
          <p:nvPr/>
        </p:nvSpPr>
        <p:spPr>
          <a:xfrm>
            <a:off x="14303459" y="7505192"/>
            <a:ext cx="307340" cy="383438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</a:pPr>
            <a:r>
              <a:rPr sz="2300" spc="-100" dirty="0">
                <a:solidFill>
                  <a:srgbClr val="FFFFFF"/>
                </a:solidFill>
                <a:latin typeface="DejaVu Sans"/>
                <a:cs typeface="DejaVu Sans"/>
              </a:rPr>
              <a:t>✕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6E54778A-BF12-22CF-9FF3-0BFA30EBD8C9}"/>
              </a:ext>
            </a:extLst>
          </p:cNvPr>
          <p:cNvSpPr/>
          <p:nvPr/>
        </p:nvSpPr>
        <p:spPr>
          <a:xfrm>
            <a:off x="4449500" y="3358800"/>
            <a:ext cx="15089584" cy="2315011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 anchor="ctr" anchorCtr="0"/>
          <a:lstStyle/>
          <a:p>
            <a:pPr marL="0" indent="0"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Helvetica" pitchFamily="2" charset="0"/>
                <a:ea typeface="+mn-ea"/>
              </a:rPr>
              <a:t>Exercise the Comparative Advantages to The Fullest: Dominate Through Scale or Win Through Agility</a:t>
            </a:r>
          </a:p>
        </p:txBody>
      </p:sp>
    </p:spTree>
    <p:extLst>
      <p:ext uri="{BB962C8B-B14F-4D97-AF65-F5344CB8AC3E}">
        <p14:creationId xmlns:p14="http://schemas.microsoft.com/office/powerpoint/2010/main" val="13254388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48D9146-4846-BDC3-B9E4-807FB8CBF7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032" y="1039520"/>
            <a:ext cx="23229936" cy="111995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kumimoji="1" lang="en-US" dirty="0">
                <a:latin typeface="+mj-ea"/>
                <a:ea typeface="+mj-ea"/>
              </a:rPr>
              <a:t>Action</a:t>
            </a:r>
            <a:r>
              <a:rPr kumimoji="1" dirty="0">
                <a:latin typeface="+mj-ea"/>
                <a:ea typeface="+mj-ea"/>
              </a:rPr>
              <a:t> </a:t>
            </a:r>
            <a:r>
              <a:rPr kumimoji="1" lang="en-US" dirty="0">
                <a:latin typeface="+mj-ea"/>
                <a:ea typeface="+mj-ea"/>
              </a:rPr>
              <a:t>5</a:t>
            </a:r>
            <a:r>
              <a:rPr kumimoji="1" dirty="0">
                <a:latin typeface="+mj-ea"/>
                <a:ea typeface="+mj-ea"/>
              </a:rPr>
              <a:t>:</a:t>
            </a:r>
            <a:r>
              <a:rPr lang="zh-CN" altLang="en-US" dirty="0"/>
              <a:t>开启原生</a:t>
            </a:r>
            <a:r>
              <a:rPr lang="en-US" altLang="zh-CN" dirty="0"/>
              <a:t>AI</a:t>
            </a:r>
            <a:r>
              <a:rPr lang="zh-CN" altLang="en-US" dirty="0"/>
              <a:t>公司运营模式</a:t>
            </a:r>
            <a:r>
              <a:rPr lang="en-US" altLang="zh-CN" dirty="0"/>
              <a:t> </a:t>
            </a:r>
            <a:r>
              <a:rPr kumimoji="1" lang="en-US" dirty="0">
                <a:latin typeface="+mj-ea"/>
                <a:ea typeface="+mj-ea"/>
              </a:rPr>
              <a:t>Operate</a:t>
            </a:r>
            <a:r>
              <a:rPr kumimoji="1" dirty="0">
                <a:latin typeface="+mj-ea"/>
                <a:ea typeface="+mj-ea"/>
              </a:rPr>
              <a:t> </a:t>
            </a:r>
            <a:r>
              <a:rPr kumimoji="1" lang="en-US" dirty="0">
                <a:latin typeface="+mj-ea"/>
                <a:ea typeface="+mj-ea"/>
              </a:rPr>
              <a:t>Agent</a:t>
            </a:r>
            <a:r>
              <a:rPr kumimoji="1" dirty="0">
                <a:latin typeface="+mj-ea"/>
                <a:ea typeface="+mj-ea"/>
              </a:rPr>
              <a:t>-Native</a:t>
            </a:r>
            <a:r>
              <a:rPr kumimoji="1" lang="en-US" dirty="0">
                <a:latin typeface="+mj-ea"/>
                <a:ea typeface="+mj-ea"/>
              </a:rPr>
              <a:t>ly</a:t>
            </a:r>
            <a:endParaRPr kumimoji="1" dirty="0">
              <a:latin typeface="+mj-ea"/>
              <a:ea typeface="+mj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CFB5B6-9811-66A1-8850-48CE0D6D5167}"/>
              </a:ext>
            </a:extLst>
          </p:cNvPr>
          <p:cNvGrpSpPr/>
          <p:nvPr/>
        </p:nvGrpSpPr>
        <p:grpSpPr>
          <a:xfrm>
            <a:off x="14223222" y="7168579"/>
            <a:ext cx="8890000" cy="4871221"/>
            <a:chOff x="6743699" y="2600324"/>
            <a:chExt cx="4838700" cy="3390900"/>
          </a:xfrm>
        </p:grpSpPr>
        <p:grpSp>
          <p:nvGrpSpPr>
            <p:cNvPr id="9" name="object 16">
              <a:extLst>
                <a:ext uri="{FF2B5EF4-FFF2-40B4-BE49-F238E27FC236}">
                  <a16:creationId xmlns:a16="http://schemas.microsoft.com/office/drawing/2014/main" id="{6D98801B-4A1A-C5FD-0DF5-AC01E47E86D4}"/>
                </a:ext>
              </a:extLst>
            </p:cNvPr>
            <p:cNvGrpSpPr/>
            <p:nvPr/>
          </p:nvGrpSpPr>
          <p:grpSpPr>
            <a:xfrm>
              <a:off x="6743699" y="2600324"/>
              <a:ext cx="1514475" cy="1028700"/>
              <a:chOff x="6743699" y="2600324"/>
              <a:chExt cx="1514475" cy="1028700"/>
            </a:xfrm>
          </p:grpSpPr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4195AE86-9B5A-A853-7030-E6464233059D}"/>
                  </a:ext>
                </a:extLst>
              </p:cNvPr>
              <p:cNvSpPr/>
              <p:nvPr/>
            </p:nvSpPr>
            <p:spPr>
              <a:xfrm>
                <a:off x="6753224" y="26098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8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4" y="960276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8" y="25991"/>
                    </a:lnTo>
                    <a:lnTo>
                      <a:pt x="45203" y="3399"/>
                    </a:lnTo>
                    <a:lnTo>
                      <a:pt x="62297" y="0"/>
                    </a:lnTo>
                    <a:lnTo>
                      <a:pt x="1433128" y="0"/>
                    </a:lnTo>
                    <a:lnTo>
                      <a:pt x="1469432" y="13668"/>
                    </a:lnTo>
                    <a:lnTo>
                      <a:pt x="1492024" y="45204"/>
                    </a:lnTo>
                    <a:lnTo>
                      <a:pt x="1495424" y="62297"/>
                    </a:lnTo>
                    <a:lnTo>
                      <a:pt x="1495424" y="947352"/>
                    </a:lnTo>
                    <a:lnTo>
                      <a:pt x="1481755" y="983657"/>
                    </a:lnTo>
                    <a:lnTo>
                      <a:pt x="1450220" y="1006249"/>
                    </a:lnTo>
                    <a:lnTo>
                      <a:pt x="1437463" y="1009222"/>
                    </a:lnTo>
                    <a:lnTo>
                      <a:pt x="1433128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A3F9AA80-C817-FAF9-3F6A-3C0CD41A9956}"/>
                  </a:ext>
                </a:extLst>
              </p:cNvPr>
              <p:cNvSpPr/>
              <p:nvPr/>
            </p:nvSpPr>
            <p:spPr>
              <a:xfrm>
                <a:off x="6753224" y="26098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6" y="57961"/>
                    </a:lnTo>
                    <a:lnTo>
                      <a:pt x="1280" y="53667"/>
                    </a:lnTo>
                    <a:lnTo>
                      <a:pt x="2134" y="49373"/>
                    </a:lnTo>
                    <a:lnTo>
                      <a:pt x="3399" y="45204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2"/>
                    </a:lnTo>
                    <a:lnTo>
                      <a:pt x="11236" y="29631"/>
                    </a:lnTo>
                    <a:lnTo>
                      <a:pt x="13668" y="25991"/>
                    </a:lnTo>
                    <a:lnTo>
                      <a:pt x="16432" y="22623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53667" y="1281"/>
                    </a:lnTo>
                    <a:lnTo>
                      <a:pt x="57960" y="427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28750" y="0"/>
                    </a:lnTo>
                    <a:lnTo>
                      <a:pt x="1433128" y="0"/>
                    </a:lnTo>
                    <a:lnTo>
                      <a:pt x="1437463" y="427"/>
                    </a:lnTo>
                    <a:lnTo>
                      <a:pt x="1441757" y="1281"/>
                    </a:lnTo>
                    <a:lnTo>
                      <a:pt x="1446051" y="2135"/>
                    </a:lnTo>
                    <a:lnTo>
                      <a:pt x="1465791" y="11236"/>
                    </a:lnTo>
                    <a:lnTo>
                      <a:pt x="1469432" y="13668"/>
                    </a:lnTo>
                    <a:lnTo>
                      <a:pt x="1484187" y="29631"/>
                    </a:lnTo>
                    <a:lnTo>
                      <a:pt x="1486619" y="33272"/>
                    </a:lnTo>
                    <a:lnTo>
                      <a:pt x="1495425" y="66674"/>
                    </a:lnTo>
                    <a:lnTo>
                      <a:pt x="1495425" y="942974"/>
                    </a:lnTo>
                    <a:lnTo>
                      <a:pt x="1495424" y="947352"/>
                    </a:lnTo>
                    <a:lnTo>
                      <a:pt x="1494997" y="951688"/>
                    </a:lnTo>
                    <a:lnTo>
                      <a:pt x="1494143" y="955981"/>
                    </a:lnTo>
                    <a:lnTo>
                      <a:pt x="1493289" y="960276"/>
                    </a:lnTo>
                    <a:lnTo>
                      <a:pt x="1484187" y="980017"/>
                    </a:lnTo>
                    <a:lnTo>
                      <a:pt x="1481755" y="983657"/>
                    </a:lnTo>
                    <a:lnTo>
                      <a:pt x="1454264" y="1004574"/>
                    </a:lnTo>
                    <a:lnTo>
                      <a:pt x="1450220" y="1006249"/>
                    </a:lnTo>
                    <a:lnTo>
                      <a:pt x="1428750" y="1009649"/>
                    </a:lnTo>
                    <a:lnTo>
                      <a:pt x="66675" y="1009649"/>
                    </a:ln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53666" y="1008368"/>
                    </a:lnTo>
                    <a:lnTo>
                      <a:pt x="49373" y="1007514"/>
                    </a:lnTo>
                    <a:lnTo>
                      <a:pt x="45203" y="1006249"/>
                    </a:lnTo>
                    <a:lnTo>
                      <a:pt x="41159" y="1004574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80"/>
                    </a:lnTo>
                    <a:lnTo>
                      <a:pt x="22624" y="993216"/>
                    </a:lnTo>
                    <a:lnTo>
                      <a:pt x="19528" y="990120"/>
                    </a:lnTo>
                    <a:lnTo>
                      <a:pt x="16432" y="987025"/>
                    </a:lnTo>
                    <a:lnTo>
                      <a:pt x="13668" y="983657"/>
                    </a:lnTo>
                    <a:lnTo>
                      <a:pt x="11236" y="980017"/>
                    </a:lnTo>
                    <a:lnTo>
                      <a:pt x="8804" y="976377"/>
                    </a:lnTo>
                    <a:lnTo>
                      <a:pt x="6750" y="972534"/>
                    </a:lnTo>
                    <a:lnTo>
                      <a:pt x="5075" y="968490"/>
                    </a:lnTo>
                    <a:lnTo>
                      <a:pt x="3399" y="964445"/>
                    </a:lnTo>
                    <a:lnTo>
                      <a:pt x="2134" y="960276"/>
                    </a:lnTo>
                    <a:lnTo>
                      <a:pt x="1280" y="955982"/>
                    </a:lnTo>
                    <a:lnTo>
                      <a:pt x="426" y="951688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3" name="object 19">
                <a:extLst>
                  <a:ext uri="{FF2B5EF4-FFF2-40B4-BE49-F238E27FC236}">
                    <a16:creationId xmlns:a16="http://schemas.microsoft.com/office/drawing/2014/main" id="{3DC6A497-AC06-ED31-82B4-4A296B0C0935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400925" y="2733674"/>
                <a:ext cx="200025" cy="228600"/>
              </a:xfrm>
              <a:prstGeom prst="rect">
                <a:avLst/>
              </a:prstGeom>
            </p:spPr>
          </p:pic>
        </p:grpSp>
        <p:sp>
          <p:nvSpPr>
            <p:cNvPr id="10" name="object 20">
              <a:extLst>
                <a:ext uri="{FF2B5EF4-FFF2-40B4-BE49-F238E27FC236}">
                  <a16:creationId xmlns:a16="http://schemas.microsoft.com/office/drawing/2014/main" id="{46336F0E-BB7A-8F3B-BAB7-E07338A6A0D9}"/>
                </a:ext>
              </a:extLst>
            </p:cNvPr>
            <p:cNvSpPr txBox="1"/>
            <p:nvPr/>
          </p:nvSpPr>
          <p:spPr>
            <a:xfrm>
              <a:off x="6998444" y="3002961"/>
              <a:ext cx="100203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7302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90" dirty="0">
                  <a:solidFill>
                    <a:srgbClr val="FFFFFF"/>
                  </a:solidFill>
                  <a:latin typeface="Arial"/>
                  <a:cs typeface="Arial"/>
                </a:rPr>
                <a:t>Research</a:t>
              </a:r>
              <a:r>
                <a:rPr sz="2000" b="1" spc="-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6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75" dirty="0">
                  <a:solidFill>
                    <a:srgbClr val="FFFFFF"/>
                  </a:solidFill>
                  <a:latin typeface="Arial"/>
                  <a:cs typeface="Arial"/>
                </a:rPr>
                <a:t>Development</a:t>
              </a:r>
              <a:endParaRPr sz="2000" dirty="0">
                <a:latin typeface="Arial"/>
                <a:cs typeface="Arial"/>
              </a:endParaRPr>
            </a:p>
          </p:txBody>
        </p:sp>
        <p:grpSp>
          <p:nvGrpSpPr>
            <p:cNvPr id="11" name="object 21">
              <a:extLst>
                <a:ext uri="{FF2B5EF4-FFF2-40B4-BE49-F238E27FC236}">
                  <a16:creationId xmlns:a16="http://schemas.microsoft.com/office/drawing/2014/main" id="{3365A5CB-9EAD-B767-1BF6-12A089CC124D}"/>
                </a:ext>
              </a:extLst>
            </p:cNvPr>
            <p:cNvGrpSpPr/>
            <p:nvPr/>
          </p:nvGrpSpPr>
          <p:grpSpPr>
            <a:xfrm>
              <a:off x="8410573" y="2600324"/>
              <a:ext cx="1504950" cy="1028700"/>
              <a:chOff x="8410573" y="2600324"/>
              <a:chExt cx="1504950" cy="1028700"/>
            </a:xfrm>
          </p:grpSpPr>
          <p:sp>
            <p:nvSpPr>
              <p:cNvPr id="48" name="object 22">
                <a:extLst>
                  <a:ext uri="{FF2B5EF4-FFF2-40B4-BE49-F238E27FC236}">
                    <a16:creationId xmlns:a16="http://schemas.microsoft.com/office/drawing/2014/main" id="{F3229A06-5E4F-4164-92E1-3540B5E9B5F7}"/>
                  </a:ext>
                </a:extLst>
              </p:cNvPr>
              <p:cNvSpPr/>
              <p:nvPr/>
            </p:nvSpPr>
            <p:spPr>
              <a:xfrm>
                <a:off x="8420098" y="26098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1423603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5" y="960276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8" y="25991"/>
                    </a:lnTo>
                    <a:lnTo>
                      <a:pt x="45203" y="3399"/>
                    </a:lnTo>
                    <a:lnTo>
                      <a:pt x="62297" y="0"/>
                    </a:lnTo>
                    <a:lnTo>
                      <a:pt x="1423603" y="0"/>
                    </a:lnTo>
                    <a:lnTo>
                      <a:pt x="1459907" y="13668"/>
                    </a:lnTo>
                    <a:lnTo>
                      <a:pt x="1482499" y="45204"/>
                    </a:lnTo>
                    <a:lnTo>
                      <a:pt x="1485899" y="62297"/>
                    </a:lnTo>
                    <a:lnTo>
                      <a:pt x="1485899" y="947352"/>
                    </a:lnTo>
                    <a:lnTo>
                      <a:pt x="1472230" y="983657"/>
                    </a:lnTo>
                    <a:lnTo>
                      <a:pt x="1440695" y="1006249"/>
                    </a:lnTo>
                    <a:lnTo>
                      <a:pt x="1427938" y="1009222"/>
                    </a:lnTo>
                    <a:lnTo>
                      <a:pt x="1423603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49" name="object 23">
                <a:extLst>
                  <a:ext uri="{FF2B5EF4-FFF2-40B4-BE49-F238E27FC236}">
                    <a16:creationId xmlns:a16="http://schemas.microsoft.com/office/drawing/2014/main" id="{B02AC7B9-1E45-C0B7-DED0-EC28CECEBF83}"/>
                  </a:ext>
                </a:extLst>
              </p:cNvPr>
              <p:cNvSpPr/>
              <p:nvPr/>
            </p:nvSpPr>
            <p:spPr>
              <a:xfrm>
                <a:off x="8420098" y="26098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7" y="57961"/>
                    </a:lnTo>
                    <a:lnTo>
                      <a:pt x="1281" y="53667"/>
                    </a:lnTo>
                    <a:lnTo>
                      <a:pt x="2135" y="49373"/>
                    </a:lnTo>
                    <a:lnTo>
                      <a:pt x="3399" y="45204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2"/>
                    </a:lnTo>
                    <a:lnTo>
                      <a:pt x="11236" y="29631"/>
                    </a:lnTo>
                    <a:lnTo>
                      <a:pt x="13668" y="25991"/>
                    </a:lnTo>
                    <a:lnTo>
                      <a:pt x="16432" y="22623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53667" y="1281"/>
                    </a:lnTo>
                    <a:lnTo>
                      <a:pt x="57960" y="427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19225" y="0"/>
                    </a:lnTo>
                    <a:lnTo>
                      <a:pt x="1423603" y="0"/>
                    </a:lnTo>
                    <a:lnTo>
                      <a:pt x="1427938" y="427"/>
                    </a:lnTo>
                    <a:lnTo>
                      <a:pt x="1432232" y="1281"/>
                    </a:lnTo>
                    <a:lnTo>
                      <a:pt x="1436526" y="2135"/>
                    </a:lnTo>
                    <a:lnTo>
                      <a:pt x="1469466" y="22623"/>
                    </a:lnTo>
                    <a:lnTo>
                      <a:pt x="1474662" y="29631"/>
                    </a:lnTo>
                    <a:lnTo>
                      <a:pt x="1477095" y="33272"/>
                    </a:lnTo>
                    <a:lnTo>
                      <a:pt x="1485900" y="66674"/>
                    </a:lnTo>
                    <a:lnTo>
                      <a:pt x="1485900" y="942974"/>
                    </a:lnTo>
                    <a:lnTo>
                      <a:pt x="1485899" y="947352"/>
                    </a:lnTo>
                    <a:lnTo>
                      <a:pt x="1485472" y="951688"/>
                    </a:lnTo>
                    <a:lnTo>
                      <a:pt x="1484618" y="955981"/>
                    </a:lnTo>
                    <a:lnTo>
                      <a:pt x="1483763" y="960276"/>
                    </a:lnTo>
                    <a:lnTo>
                      <a:pt x="1474662" y="980017"/>
                    </a:lnTo>
                    <a:lnTo>
                      <a:pt x="1472230" y="983657"/>
                    </a:lnTo>
                    <a:lnTo>
                      <a:pt x="1440695" y="1006249"/>
                    </a:lnTo>
                    <a:lnTo>
                      <a:pt x="1419225" y="1009649"/>
                    </a:lnTo>
                    <a:lnTo>
                      <a:pt x="66675" y="1009649"/>
                    </a:ln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53666" y="1008368"/>
                    </a:lnTo>
                    <a:lnTo>
                      <a:pt x="49373" y="1007514"/>
                    </a:lnTo>
                    <a:lnTo>
                      <a:pt x="45203" y="1006249"/>
                    </a:lnTo>
                    <a:lnTo>
                      <a:pt x="41159" y="1004574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80"/>
                    </a:lnTo>
                    <a:lnTo>
                      <a:pt x="22624" y="993216"/>
                    </a:lnTo>
                    <a:lnTo>
                      <a:pt x="19528" y="990120"/>
                    </a:lnTo>
                    <a:lnTo>
                      <a:pt x="16432" y="987025"/>
                    </a:lnTo>
                    <a:lnTo>
                      <a:pt x="5075" y="968490"/>
                    </a:lnTo>
                    <a:lnTo>
                      <a:pt x="3399" y="964445"/>
                    </a:lnTo>
                    <a:lnTo>
                      <a:pt x="2135" y="960276"/>
                    </a:lnTo>
                    <a:lnTo>
                      <a:pt x="1281" y="955982"/>
                    </a:lnTo>
                    <a:lnTo>
                      <a:pt x="427" y="951688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0" name="object 24">
                <a:extLst>
                  <a:ext uri="{FF2B5EF4-FFF2-40B4-BE49-F238E27FC236}">
                    <a16:creationId xmlns:a16="http://schemas.microsoft.com/office/drawing/2014/main" id="{2D64D5B2-A661-FBD3-D5E0-67902C5E126A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048749" y="2732514"/>
                <a:ext cx="228600" cy="229760"/>
              </a:xfrm>
              <a:prstGeom prst="rect">
                <a:avLst/>
              </a:prstGeom>
            </p:spPr>
          </p:pic>
        </p:grp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0E1C0EAB-0A12-8F77-58E0-68F093BA7BAB}"/>
                </a:ext>
              </a:extLst>
            </p:cNvPr>
            <p:cNvSpPr txBox="1"/>
            <p:nvPr/>
          </p:nvSpPr>
          <p:spPr>
            <a:xfrm>
              <a:off x="8707139" y="3002961"/>
              <a:ext cx="91186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6690" marR="5080" indent="-17462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65" dirty="0">
                  <a:solidFill>
                    <a:srgbClr val="FFFFFF"/>
                  </a:solidFill>
                  <a:latin typeface="Arial"/>
                  <a:cs typeface="Arial"/>
                </a:rPr>
                <a:t>Marketing</a:t>
              </a:r>
              <a:r>
                <a:rPr sz="2000" b="1" spc="-2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6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10" dirty="0">
                  <a:solidFill>
                    <a:srgbClr val="FFFFFF"/>
                  </a:solidFill>
                  <a:latin typeface="Arial"/>
                  <a:cs typeface="Arial"/>
                </a:rPr>
                <a:t>Growth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13" name="object 26">
              <a:extLst>
                <a:ext uri="{FF2B5EF4-FFF2-40B4-BE49-F238E27FC236}">
                  <a16:creationId xmlns:a16="http://schemas.microsoft.com/office/drawing/2014/main" id="{6114F6DD-BBB2-781F-7CEA-B91002C90443}"/>
                </a:ext>
              </a:extLst>
            </p:cNvPr>
            <p:cNvGrpSpPr/>
            <p:nvPr/>
          </p:nvGrpSpPr>
          <p:grpSpPr>
            <a:xfrm>
              <a:off x="10067924" y="2600324"/>
              <a:ext cx="1514475" cy="1028700"/>
              <a:chOff x="10067924" y="2600324"/>
              <a:chExt cx="1514475" cy="1028700"/>
            </a:xfrm>
          </p:grpSpPr>
          <p:sp>
            <p:nvSpPr>
              <p:cNvPr id="45" name="object 27">
                <a:extLst>
                  <a:ext uri="{FF2B5EF4-FFF2-40B4-BE49-F238E27FC236}">
                    <a16:creationId xmlns:a16="http://schemas.microsoft.com/office/drawing/2014/main" id="{AEE3BCA9-E2D4-1A54-CC8F-32372E7D4309}"/>
                  </a:ext>
                </a:extLst>
              </p:cNvPr>
              <p:cNvSpPr/>
              <p:nvPr/>
            </p:nvSpPr>
            <p:spPr>
              <a:xfrm>
                <a:off x="10077449" y="26098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7" y="1009649"/>
                    </a:move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22623" y="993216"/>
                    </a:lnTo>
                    <a:lnTo>
                      <a:pt x="2134" y="960276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7" y="25991"/>
                    </a:lnTo>
                    <a:lnTo>
                      <a:pt x="45203" y="3399"/>
                    </a:lnTo>
                    <a:lnTo>
                      <a:pt x="62296" y="0"/>
                    </a:lnTo>
                    <a:lnTo>
                      <a:pt x="1433127" y="0"/>
                    </a:lnTo>
                    <a:lnTo>
                      <a:pt x="1469432" y="13668"/>
                    </a:lnTo>
                    <a:lnTo>
                      <a:pt x="1492023" y="45204"/>
                    </a:lnTo>
                    <a:lnTo>
                      <a:pt x="1495424" y="62297"/>
                    </a:lnTo>
                    <a:lnTo>
                      <a:pt x="1495424" y="947352"/>
                    </a:lnTo>
                    <a:lnTo>
                      <a:pt x="1481755" y="983657"/>
                    </a:lnTo>
                    <a:lnTo>
                      <a:pt x="1450219" y="1006249"/>
                    </a:lnTo>
                    <a:lnTo>
                      <a:pt x="1437463" y="1009222"/>
                    </a:lnTo>
                    <a:lnTo>
                      <a:pt x="1433127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46" name="object 28">
                <a:extLst>
                  <a:ext uri="{FF2B5EF4-FFF2-40B4-BE49-F238E27FC236}">
                    <a16:creationId xmlns:a16="http://schemas.microsoft.com/office/drawing/2014/main" id="{C729FA13-7ACD-03FD-BA45-216B5B26E8D2}"/>
                  </a:ext>
                </a:extLst>
              </p:cNvPr>
              <p:cNvSpPr/>
              <p:nvPr/>
            </p:nvSpPr>
            <p:spPr>
              <a:xfrm>
                <a:off x="10077449" y="26098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6" y="57961"/>
                    </a:lnTo>
                    <a:lnTo>
                      <a:pt x="11235" y="29631"/>
                    </a:lnTo>
                    <a:lnTo>
                      <a:pt x="13667" y="25991"/>
                    </a:lnTo>
                    <a:lnTo>
                      <a:pt x="16431" y="22623"/>
                    </a:lnTo>
                    <a:lnTo>
                      <a:pt x="19527" y="19528"/>
                    </a:lnTo>
                    <a:lnTo>
                      <a:pt x="22623" y="16432"/>
                    </a:lnTo>
                    <a:lnTo>
                      <a:pt x="25991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53666" y="1281"/>
                    </a:lnTo>
                    <a:lnTo>
                      <a:pt x="57960" y="427"/>
                    </a:lnTo>
                    <a:lnTo>
                      <a:pt x="62296" y="0"/>
                    </a:lnTo>
                    <a:lnTo>
                      <a:pt x="66674" y="0"/>
                    </a:lnTo>
                    <a:lnTo>
                      <a:pt x="1428749" y="0"/>
                    </a:lnTo>
                    <a:lnTo>
                      <a:pt x="1433127" y="0"/>
                    </a:lnTo>
                    <a:lnTo>
                      <a:pt x="1437463" y="427"/>
                    </a:lnTo>
                    <a:lnTo>
                      <a:pt x="1441757" y="1281"/>
                    </a:lnTo>
                    <a:lnTo>
                      <a:pt x="1446051" y="2135"/>
                    </a:lnTo>
                    <a:lnTo>
                      <a:pt x="1475895" y="19528"/>
                    </a:lnTo>
                    <a:lnTo>
                      <a:pt x="1478992" y="22623"/>
                    </a:lnTo>
                    <a:lnTo>
                      <a:pt x="1494998" y="57961"/>
                    </a:lnTo>
                    <a:lnTo>
                      <a:pt x="1495424" y="62297"/>
                    </a:lnTo>
                    <a:lnTo>
                      <a:pt x="1495424" y="66674"/>
                    </a:lnTo>
                    <a:lnTo>
                      <a:pt x="1495424" y="942974"/>
                    </a:lnTo>
                    <a:lnTo>
                      <a:pt x="1495424" y="947352"/>
                    </a:lnTo>
                    <a:lnTo>
                      <a:pt x="1494998" y="951688"/>
                    </a:lnTo>
                    <a:lnTo>
                      <a:pt x="1494143" y="955981"/>
                    </a:lnTo>
                    <a:lnTo>
                      <a:pt x="1493288" y="960276"/>
                    </a:lnTo>
                    <a:lnTo>
                      <a:pt x="1475895" y="990120"/>
                    </a:lnTo>
                    <a:lnTo>
                      <a:pt x="1472799" y="993216"/>
                    </a:lnTo>
                    <a:lnTo>
                      <a:pt x="1454264" y="1004574"/>
                    </a:lnTo>
                    <a:lnTo>
                      <a:pt x="1450219" y="1006249"/>
                    </a:lnTo>
                    <a:lnTo>
                      <a:pt x="1428749" y="1009649"/>
                    </a:lnTo>
                    <a:lnTo>
                      <a:pt x="66674" y="1009649"/>
                    </a:ln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53666" y="1008368"/>
                    </a:lnTo>
                    <a:lnTo>
                      <a:pt x="49372" y="1007514"/>
                    </a:lnTo>
                    <a:lnTo>
                      <a:pt x="45203" y="1006249"/>
                    </a:lnTo>
                    <a:lnTo>
                      <a:pt x="41157" y="1004574"/>
                    </a:lnTo>
                    <a:lnTo>
                      <a:pt x="37112" y="1002898"/>
                    </a:lnTo>
                    <a:lnTo>
                      <a:pt x="19527" y="990120"/>
                    </a:lnTo>
                    <a:lnTo>
                      <a:pt x="16431" y="987025"/>
                    </a:lnTo>
                    <a:lnTo>
                      <a:pt x="13667" y="983657"/>
                    </a:lnTo>
                    <a:lnTo>
                      <a:pt x="11235" y="980017"/>
                    </a:lnTo>
                    <a:lnTo>
                      <a:pt x="8802" y="976377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29">
                <a:extLst>
                  <a:ext uri="{FF2B5EF4-FFF2-40B4-BE49-F238E27FC236}">
                    <a16:creationId xmlns:a16="http://schemas.microsoft.com/office/drawing/2014/main" id="{42452A9B-A59A-E6CD-D427-607C8102796A}"/>
                  </a:ext>
                </a:extLst>
              </p:cNvPr>
              <p:cNvSpPr/>
              <p:nvPr/>
            </p:nvSpPr>
            <p:spPr>
              <a:xfrm>
                <a:off x="10687049" y="2762249"/>
                <a:ext cx="28575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71450">
                    <a:moveTo>
                      <a:pt x="125969" y="171410"/>
                    </a:moveTo>
                    <a:lnTo>
                      <a:pt x="117847" y="170210"/>
                    </a:lnTo>
                    <a:lnTo>
                      <a:pt x="110549" y="165824"/>
                    </a:lnTo>
                    <a:lnTo>
                      <a:pt x="69740" y="128587"/>
                    </a:lnTo>
                    <a:lnTo>
                      <a:pt x="57150" y="128587"/>
                    </a:lnTo>
                    <a:lnTo>
                      <a:pt x="57150" y="28575"/>
                    </a:lnTo>
                    <a:lnTo>
                      <a:pt x="96576" y="2321"/>
                    </a:lnTo>
                    <a:lnTo>
                      <a:pt x="96890" y="2321"/>
                    </a:lnTo>
                    <a:lnTo>
                      <a:pt x="104477" y="0"/>
                    </a:lnTo>
                    <a:lnTo>
                      <a:pt x="118318" y="0"/>
                    </a:lnTo>
                    <a:lnTo>
                      <a:pt x="124122" y="1160"/>
                    </a:lnTo>
                    <a:lnTo>
                      <a:pt x="129301" y="3348"/>
                    </a:lnTo>
                    <a:lnTo>
                      <a:pt x="92154" y="33397"/>
                    </a:lnTo>
                    <a:lnTo>
                      <a:pt x="84355" y="42699"/>
                    </a:lnTo>
                    <a:lnTo>
                      <a:pt x="80696" y="53868"/>
                    </a:lnTo>
                    <a:lnTo>
                      <a:pt x="81315" y="65008"/>
                    </a:lnTo>
                    <a:lnTo>
                      <a:pt x="81348" y="65606"/>
                    </a:lnTo>
                    <a:lnTo>
                      <a:pt x="86484" y="76616"/>
                    </a:lnTo>
                    <a:lnTo>
                      <a:pt x="95983" y="85254"/>
                    </a:lnTo>
                    <a:lnTo>
                      <a:pt x="107664" y="89330"/>
                    </a:lnTo>
                    <a:lnTo>
                      <a:pt x="181109" y="89330"/>
                    </a:lnTo>
                    <a:lnTo>
                      <a:pt x="214491" y="119925"/>
                    </a:lnTo>
                    <a:lnTo>
                      <a:pt x="219490" y="126802"/>
                    </a:lnTo>
                    <a:lnTo>
                      <a:pt x="221400" y="134793"/>
                    </a:lnTo>
                    <a:lnTo>
                      <a:pt x="220179" y="142918"/>
                    </a:lnTo>
                    <a:lnTo>
                      <a:pt x="215785" y="150197"/>
                    </a:lnTo>
                    <a:lnTo>
                      <a:pt x="211372" y="153545"/>
                    </a:lnTo>
                    <a:lnTo>
                      <a:pt x="188059" y="153545"/>
                    </a:lnTo>
                    <a:lnTo>
                      <a:pt x="187580" y="154889"/>
                    </a:lnTo>
                    <a:lnTo>
                      <a:pt x="187455" y="155242"/>
                    </a:lnTo>
                    <a:lnTo>
                      <a:pt x="145777" y="155242"/>
                    </a:lnTo>
                    <a:lnTo>
                      <a:pt x="144928" y="158546"/>
                    </a:lnTo>
                    <a:lnTo>
                      <a:pt x="143276" y="161716"/>
                    </a:lnTo>
                    <a:lnTo>
                      <a:pt x="140821" y="164440"/>
                    </a:lnTo>
                    <a:lnTo>
                      <a:pt x="133950" y="169472"/>
                    </a:lnTo>
                    <a:lnTo>
                      <a:pt x="125969" y="171410"/>
                    </a:lnTo>
                    <a:close/>
                  </a:path>
                  <a:path w="285750" h="171450">
                    <a:moveTo>
                      <a:pt x="109656" y="75160"/>
                    </a:moveTo>
                    <a:lnTo>
                      <a:pt x="103249" y="72922"/>
                    </a:lnTo>
                    <a:lnTo>
                      <a:pt x="98047" y="68178"/>
                    </a:lnTo>
                    <a:lnTo>
                      <a:pt x="95227" y="62144"/>
                    </a:lnTo>
                    <a:lnTo>
                      <a:pt x="94872" y="55704"/>
                    </a:lnTo>
                    <a:lnTo>
                      <a:pt x="96886" y="49574"/>
                    </a:lnTo>
                    <a:lnTo>
                      <a:pt x="101173" y="44469"/>
                    </a:lnTo>
                    <a:lnTo>
                      <a:pt x="144393" y="9465"/>
                    </a:lnTo>
                    <a:lnTo>
                      <a:pt x="150412" y="5405"/>
                    </a:lnTo>
                    <a:lnTo>
                      <a:pt x="157243" y="2321"/>
                    </a:lnTo>
                    <a:lnTo>
                      <a:pt x="157432" y="2321"/>
                    </a:lnTo>
                    <a:lnTo>
                      <a:pt x="163957" y="618"/>
                    </a:lnTo>
                    <a:lnTo>
                      <a:pt x="171182" y="0"/>
                    </a:lnTo>
                    <a:lnTo>
                      <a:pt x="179308" y="0"/>
                    </a:lnTo>
                    <a:lnTo>
                      <a:pt x="187300" y="2321"/>
                    </a:lnTo>
                    <a:lnTo>
                      <a:pt x="228287" y="28575"/>
                    </a:lnTo>
                    <a:lnTo>
                      <a:pt x="228600" y="28575"/>
                    </a:lnTo>
                    <a:lnTo>
                      <a:pt x="228600" y="34781"/>
                    </a:lnTo>
                    <a:lnTo>
                      <a:pt x="170199" y="34781"/>
                    </a:lnTo>
                    <a:lnTo>
                      <a:pt x="122738" y="71660"/>
                    </a:lnTo>
                    <a:lnTo>
                      <a:pt x="116431" y="74777"/>
                    </a:lnTo>
                    <a:lnTo>
                      <a:pt x="109656" y="75160"/>
                    </a:lnTo>
                    <a:close/>
                  </a:path>
                  <a:path w="285750" h="171450">
                    <a:moveTo>
                      <a:pt x="228600" y="112871"/>
                    </a:moveTo>
                    <a:lnTo>
                      <a:pt x="166560" y="55704"/>
                    </a:lnTo>
                    <a:lnTo>
                      <a:pt x="175870" y="48488"/>
                    </a:lnTo>
                    <a:lnTo>
                      <a:pt x="178995" y="46032"/>
                    </a:lnTo>
                    <a:lnTo>
                      <a:pt x="179576" y="41567"/>
                    </a:lnTo>
                    <a:lnTo>
                      <a:pt x="174664" y="35316"/>
                    </a:lnTo>
                    <a:lnTo>
                      <a:pt x="170199" y="34781"/>
                    </a:lnTo>
                    <a:lnTo>
                      <a:pt x="228600" y="34781"/>
                    </a:lnTo>
                    <a:lnTo>
                      <a:pt x="228600" y="112871"/>
                    </a:lnTo>
                    <a:close/>
                  </a:path>
                  <a:path w="285750" h="171450">
                    <a:moveTo>
                      <a:pt x="181109" y="89330"/>
                    </a:moveTo>
                    <a:lnTo>
                      <a:pt x="107664" y="89330"/>
                    </a:lnTo>
                    <a:lnTo>
                      <a:pt x="120005" y="88634"/>
                    </a:lnTo>
                    <a:lnTo>
                      <a:pt x="131489" y="82956"/>
                    </a:lnTo>
                    <a:lnTo>
                      <a:pt x="154572" y="65008"/>
                    </a:lnTo>
                    <a:lnTo>
                      <a:pt x="181109" y="89330"/>
                    </a:lnTo>
                    <a:close/>
                  </a:path>
                  <a:path w="285750" h="171450">
                    <a:moveTo>
                      <a:pt x="202441" y="157028"/>
                    </a:moveTo>
                    <a:lnTo>
                      <a:pt x="195022" y="156589"/>
                    </a:lnTo>
                    <a:lnTo>
                      <a:pt x="188059" y="153545"/>
                    </a:lnTo>
                    <a:lnTo>
                      <a:pt x="211372" y="153545"/>
                    </a:lnTo>
                    <a:lnTo>
                      <a:pt x="209601" y="154889"/>
                    </a:lnTo>
                    <a:lnTo>
                      <a:pt x="202441" y="157028"/>
                    </a:lnTo>
                    <a:close/>
                  </a:path>
                  <a:path w="285750" h="171450">
                    <a:moveTo>
                      <a:pt x="168771" y="167822"/>
                    </a:moveTo>
                    <a:lnTo>
                      <a:pt x="160646" y="166601"/>
                    </a:lnTo>
                    <a:lnTo>
                      <a:pt x="153367" y="162207"/>
                    </a:lnTo>
                    <a:lnTo>
                      <a:pt x="145777" y="155242"/>
                    </a:lnTo>
                    <a:lnTo>
                      <a:pt x="187455" y="155242"/>
                    </a:lnTo>
                    <a:lnTo>
                      <a:pt x="187121" y="156180"/>
                    </a:lnTo>
                    <a:lnTo>
                      <a:pt x="185751" y="158546"/>
                    </a:lnTo>
                    <a:lnTo>
                      <a:pt x="185648" y="158725"/>
                    </a:lnTo>
                    <a:lnTo>
                      <a:pt x="183639" y="160912"/>
                    </a:lnTo>
                    <a:lnTo>
                      <a:pt x="176882" y="165824"/>
                    </a:lnTo>
                    <a:lnTo>
                      <a:pt x="177129" y="165824"/>
                    </a:lnTo>
                    <a:lnTo>
                      <a:pt x="168771" y="167822"/>
                    </a:lnTo>
                    <a:close/>
                  </a:path>
                  <a:path w="285750" h="171450">
                    <a:moveTo>
                      <a:pt x="36477" y="142875"/>
                    </a:moveTo>
                    <a:lnTo>
                      <a:pt x="6384" y="142875"/>
                    </a:lnTo>
                    <a:lnTo>
                      <a:pt x="0" y="136490"/>
                    </a:lnTo>
                    <a:lnTo>
                      <a:pt x="0" y="31789"/>
                    </a:lnTo>
                    <a:lnTo>
                      <a:pt x="3214" y="28575"/>
                    </a:lnTo>
                    <a:lnTo>
                      <a:pt x="42862" y="28575"/>
                    </a:lnTo>
                    <a:lnTo>
                      <a:pt x="42862" y="114300"/>
                    </a:lnTo>
                    <a:lnTo>
                      <a:pt x="19458" y="114300"/>
                    </a:lnTo>
                    <a:lnTo>
                      <a:pt x="17774" y="114997"/>
                    </a:lnTo>
                    <a:lnTo>
                      <a:pt x="14984" y="117787"/>
                    </a:lnTo>
                    <a:lnTo>
                      <a:pt x="14287" y="119471"/>
                    </a:lnTo>
                    <a:lnTo>
                      <a:pt x="14287" y="123416"/>
                    </a:lnTo>
                    <a:lnTo>
                      <a:pt x="14984" y="125100"/>
                    </a:lnTo>
                    <a:lnTo>
                      <a:pt x="17774" y="127890"/>
                    </a:lnTo>
                    <a:lnTo>
                      <a:pt x="19458" y="128587"/>
                    </a:lnTo>
                    <a:lnTo>
                      <a:pt x="42862" y="128587"/>
                    </a:lnTo>
                    <a:lnTo>
                      <a:pt x="42862" y="136490"/>
                    </a:lnTo>
                    <a:lnTo>
                      <a:pt x="36477" y="142875"/>
                    </a:lnTo>
                    <a:close/>
                  </a:path>
                  <a:path w="285750" h="171450">
                    <a:moveTo>
                      <a:pt x="42862" y="128587"/>
                    </a:moveTo>
                    <a:lnTo>
                      <a:pt x="23403" y="128587"/>
                    </a:lnTo>
                    <a:lnTo>
                      <a:pt x="25087" y="127890"/>
                    </a:lnTo>
                    <a:lnTo>
                      <a:pt x="27877" y="125100"/>
                    </a:lnTo>
                    <a:lnTo>
                      <a:pt x="28574" y="123416"/>
                    </a:lnTo>
                    <a:lnTo>
                      <a:pt x="28574" y="119471"/>
                    </a:lnTo>
                    <a:lnTo>
                      <a:pt x="27877" y="117787"/>
                    </a:lnTo>
                    <a:lnTo>
                      <a:pt x="25087" y="114997"/>
                    </a:lnTo>
                    <a:lnTo>
                      <a:pt x="23403" y="114300"/>
                    </a:lnTo>
                    <a:lnTo>
                      <a:pt x="42862" y="114300"/>
                    </a:lnTo>
                    <a:lnTo>
                      <a:pt x="42862" y="128587"/>
                    </a:lnTo>
                    <a:close/>
                  </a:path>
                  <a:path w="285750" h="171450">
                    <a:moveTo>
                      <a:pt x="279365" y="142875"/>
                    </a:moveTo>
                    <a:lnTo>
                      <a:pt x="249272" y="142875"/>
                    </a:lnTo>
                    <a:lnTo>
                      <a:pt x="242887" y="136490"/>
                    </a:lnTo>
                    <a:lnTo>
                      <a:pt x="242887" y="28575"/>
                    </a:lnTo>
                    <a:lnTo>
                      <a:pt x="282535" y="28575"/>
                    </a:lnTo>
                    <a:lnTo>
                      <a:pt x="285750" y="31789"/>
                    </a:lnTo>
                    <a:lnTo>
                      <a:pt x="285750" y="114300"/>
                    </a:lnTo>
                    <a:lnTo>
                      <a:pt x="262346" y="114300"/>
                    </a:lnTo>
                    <a:lnTo>
                      <a:pt x="260662" y="114997"/>
                    </a:lnTo>
                    <a:lnTo>
                      <a:pt x="257872" y="117787"/>
                    </a:lnTo>
                    <a:lnTo>
                      <a:pt x="257174" y="119471"/>
                    </a:lnTo>
                    <a:lnTo>
                      <a:pt x="257174" y="123416"/>
                    </a:lnTo>
                    <a:lnTo>
                      <a:pt x="257872" y="125100"/>
                    </a:lnTo>
                    <a:lnTo>
                      <a:pt x="260662" y="127890"/>
                    </a:lnTo>
                    <a:lnTo>
                      <a:pt x="262346" y="128587"/>
                    </a:lnTo>
                    <a:lnTo>
                      <a:pt x="285750" y="128587"/>
                    </a:lnTo>
                    <a:lnTo>
                      <a:pt x="285750" y="136490"/>
                    </a:lnTo>
                    <a:lnTo>
                      <a:pt x="279365" y="142875"/>
                    </a:lnTo>
                    <a:close/>
                  </a:path>
                  <a:path w="285750" h="171450">
                    <a:moveTo>
                      <a:pt x="285750" y="128587"/>
                    </a:moveTo>
                    <a:lnTo>
                      <a:pt x="266291" y="128587"/>
                    </a:lnTo>
                    <a:lnTo>
                      <a:pt x="267975" y="127890"/>
                    </a:lnTo>
                    <a:lnTo>
                      <a:pt x="270765" y="125100"/>
                    </a:lnTo>
                    <a:lnTo>
                      <a:pt x="271462" y="123416"/>
                    </a:lnTo>
                    <a:lnTo>
                      <a:pt x="271462" y="119471"/>
                    </a:lnTo>
                    <a:lnTo>
                      <a:pt x="270765" y="117787"/>
                    </a:lnTo>
                    <a:lnTo>
                      <a:pt x="267975" y="114997"/>
                    </a:lnTo>
                    <a:lnTo>
                      <a:pt x="266291" y="114300"/>
                    </a:lnTo>
                    <a:lnTo>
                      <a:pt x="285750" y="114300"/>
                    </a:lnTo>
                    <a:lnTo>
                      <a:pt x="285750" y="128587"/>
                    </a:lnTo>
                    <a:close/>
                  </a:path>
                </a:pathLst>
              </a:custGeom>
              <a:solidFill>
                <a:srgbClr val="93C4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30">
              <a:extLst>
                <a:ext uri="{FF2B5EF4-FFF2-40B4-BE49-F238E27FC236}">
                  <a16:creationId xmlns:a16="http://schemas.microsoft.com/office/drawing/2014/main" id="{D4FD41CD-3DF9-1D00-D510-FF74A93774A1}"/>
                </a:ext>
              </a:extLst>
            </p:cNvPr>
            <p:cNvSpPr txBox="1"/>
            <p:nvPr/>
          </p:nvSpPr>
          <p:spPr>
            <a:xfrm>
              <a:off x="10399464" y="3002961"/>
              <a:ext cx="85471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4414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80" dirty="0">
                  <a:solidFill>
                    <a:srgbClr val="FFFFFF"/>
                  </a:solidFill>
                  <a:latin typeface="Arial"/>
                  <a:cs typeface="Arial"/>
                </a:rPr>
                <a:t>Sales</a:t>
              </a:r>
              <a:r>
                <a:rPr sz="20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5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85" dirty="0">
                  <a:solidFill>
                    <a:srgbClr val="FFFFFF"/>
                  </a:solidFill>
                  <a:latin typeface="Arial"/>
                  <a:cs typeface="Arial"/>
                </a:rPr>
                <a:t>Acquisition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15" name="object 31">
              <a:extLst>
                <a:ext uri="{FF2B5EF4-FFF2-40B4-BE49-F238E27FC236}">
                  <a16:creationId xmlns:a16="http://schemas.microsoft.com/office/drawing/2014/main" id="{96A374AD-DE04-2932-8A33-691C9A646821}"/>
                </a:ext>
              </a:extLst>
            </p:cNvPr>
            <p:cNvGrpSpPr/>
            <p:nvPr/>
          </p:nvGrpSpPr>
          <p:grpSpPr>
            <a:xfrm>
              <a:off x="6743699" y="3781424"/>
              <a:ext cx="1514475" cy="1028700"/>
              <a:chOff x="6743699" y="3781424"/>
              <a:chExt cx="1514475" cy="1028700"/>
            </a:xfrm>
          </p:grpSpPr>
          <p:sp>
            <p:nvSpPr>
              <p:cNvPr id="42" name="object 32">
                <a:extLst>
                  <a:ext uri="{FF2B5EF4-FFF2-40B4-BE49-F238E27FC236}">
                    <a16:creationId xmlns:a16="http://schemas.microsoft.com/office/drawing/2014/main" id="{4A807D22-28B9-5780-0ADE-499A07E2316A}"/>
                  </a:ext>
                </a:extLst>
              </p:cNvPr>
              <p:cNvSpPr/>
              <p:nvPr/>
            </p:nvSpPr>
            <p:spPr>
              <a:xfrm>
                <a:off x="6753224" y="37909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8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4" y="960275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8" y="25991"/>
                    </a:lnTo>
                    <a:lnTo>
                      <a:pt x="45203" y="3399"/>
                    </a:lnTo>
                    <a:lnTo>
                      <a:pt x="62297" y="0"/>
                    </a:lnTo>
                    <a:lnTo>
                      <a:pt x="1433128" y="0"/>
                    </a:lnTo>
                    <a:lnTo>
                      <a:pt x="1469432" y="13668"/>
                    </a:lnTo>
                    <a:lnTo>
                      <a:pt x="1492024" y="45203"/>
                    </a:lnTo>
                    <a:lnTo>
                      <a:pt x="1495424" y="62297"/>
                    </a:lnTo>
                    <a:lnTo>
                      <a:pt x="1495424" y="947352"/>
                    </a:lnTo>
                    <a:lnTo>
                      <a:pt x="1481755" y="983657"/>
                    </a:lnTo>
                    <a:lnTo>
                      <a:pt x="1450220" y="1006249"/>
                    </a:lnTo>
                    <a:lnTo>
                      <a:pt x="1437463" y="1009222"/>
                    </a:lnTo>
                    <a:lnTo>
                      <a:pt x="1433128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33">
                <a:extLst>
                  <a:ext uri="{FF2B5EF4-FFF2-40B4-BE49-F238E27FC236}">
                    <a16:creationId xmlns:a16="http://schemas.microsoft.com/office/drawing/2014/main" id="{923F0B78-91CE-75D6-068D-A40E876F3EA6}"/>
                  </a:ext>
                </a:extLst>
              </p:cNvPr>
              <p:cNvSpPr/>
              <p:nvPr/>
            </p:nvSpPr>
            <p:spPr>
              <a:xfrm>
                <a:off x="6753224" y="37909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6" y="57960"/>
                    </a:lnTo>
                    <a:lnTo>
                      <a:pt x="1280" y="53667"/>
                    </a:lnTo>
                    <a:lnTo>
                      <a:pt x="2134" y="49373"/>
                    </a:lnTo>
                    <a:lnTo>
                      <a:pt x="3399" y="45203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1"/>
                    </a:lnTo>
                    <a:lnTo>
                      <a:pt x="11236" y="29631"/>
                    </a:lnTo>
                    <a:lnTo>
                      <a:pt x="13668" y="25991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4" y="6750"/>
                    </a:lnTo>
                    <a:lnTo>
                      <a:pt x="41159" y="5075"/>
                    </a:lnTo>
                    <a:lnTo>
                      <a:pt x="45203" y="3399"/>
                    </a:lnTo>
                    <a:lnTo>
                      <a:pt x="49373" y="2135"/>
                    </a:lnTo>
                    <a:lnTo>
                      <a:pt x="53667" y="1281"/>
                    </a:lnTo>
                    <a:lnTo>
                      <a:pt x="57960" y="427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28750" y="0"/>
                    </a:lnTo>
                    <a:lnTo>
                      <a:pt x="1433128" y="0"/>
                    </a:lnTo>
                    <a:lnTo>
                      <a:pt x="1437463" y="427"/>
                    </a:lnTo>
                    <a:lnTo>
                      <a:pt x="1441757" y="1281"/>
                    </a:lnTo>
                    <a:lnTo>
                      <a:pt x="1446051" y="2135"/>
                    </a:lnTo>
                    <a:lnTo>
                      <a:pt x="1450220" y="3399"/>
                    </a:lnTo>
                    <a:lnTo>
                      <a:pt x="1454264" y="5075"/>
                    </a:lnTo>
                    <a:lnTo>
                      <a:pt x="1458309" y="6750"/>
                    </a:lnTo>
                    <a:lnTo>
                      <a:pt x="1462151" y="8804"/>
                    </a:lnTo>
                    <a:lnTo>
                      <a:pt x="1465791" y="11236"/>
                    </a:lnTo>
                    <a:lnTo>
                      <a:pt x="1469432" y="13668"/>
                    </a:lnTo>
                    <a:lnTo>
                      <a:pt x="1484187" y="29631"/>
                    </a:lnTo>
                    <a:lnTo>
                      <a:pt x="1486619" y="33271"/>
                    </a:lnTo>
                    <a:lnTo>
                      <a:pt x="1488673" y="37114"/>
                    </a:lnTo>
                    <a:lnTo>
                      <a:pt x="1490349" y="41159"/>
                    </a:lnTo>
                    <a:lnTo>
                      <a:pt x="1492024" y="45203"/>
                    </a:lnTo>
                    <a:lnTo>
                      <a:pt x="1495425" y="66674"/>
                    </a:lnTo>
                    <a:lnTo>
                      <a:pt x="1495425" y="942974"/>
                    </a:lnTo>
                    <a:lnTo>
                      <a:pt x="1495424" y="947352"/>
                    </a:lnTo>
                    <a:lnTo>
                      <a:pt x="1494997" y="951688"/>
                    </a:lnTo>
                    <a:lnTo>
                      <a:pt x="1494143" y="955982"/>
                    </a:lnTo>
                    <a:lnTo>
                      <a:pt x="1493289" y="960275"/>
                    </a:lnTo>
                    <a:lnTo>
                      <a:pt x="1484187" y="980017"/>
                    </a:lnTo>
                    <a:lnTo>
                      <a:pt x="1481755" y="983657"/>
                    </a:lnTo>
                    <a:lnTo>
                      <a:pt x="1450220" y="1006249"/>
                    </a:lnTo>
                    <a:lnTo>
                      <a:pt x="1428750" y="1009649"/>
                    </a:lnTo>
                    <a:lnTo>
                      <a:pt x="66675" y="1009649"/>
                    </a:lnTo>
                    <a:lnTo>
                      <a:pt x="41159" y="1004574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80"/>
                    </a:lnTo>
                    <a:lnTo>
                      <a:pt x="11236" y="980017"/>
                    </a:lnTo>
                    <a:lnTo>
                      <a:pt x="8804" y="976376"/>
                    </a:lnTo>
                    <a:lnTo>
                      <a:pt x="6750" y="972534"/>
                    </a:lnTo>
                    <a:lnTo>
                      <a:pt x="5075" y="968489"/>
                    </a:lnTo>
                    <a:lnTo>
                      <a:pt x="3399" y="964445"/>
                    </a:lnTo>
                    <a:lnTo>
                      <a:pt x="2134" y="960275"/>
                    </a:lnTo>
                    <a:lnTo>
                      <a:pt x="1280" y="955982"/>
                    </a:lnTo>
                    <a:lnTo>
                      <a:pt x="426" y="951688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4" name="object 34">
                <a:extLst>
                  <a:ext uri="{FF2B5EF4-FFF2-40B4-BE49-F238E27FC236}">
                    <a16:creationId xmlns:a16="http://schemas.microsoft.com/office/drawing/2014/main" id="{E963D560-05BC-A7CD-8269-60641369235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400925" y="3929062"/>
                <a:ext cx="200025" cy="200025"/>
              </a:xfrm>
              <a:prstGeom prst="rect">
                <a:avLst/>
              </a:prstGeom>
            </p:spPr>
          </p:pic>
        </p:grpSp>
        <p:sp>
          <p:nvSpPr>
            <p:cNvPr id="16" name="object 35">
              <a:extLst>
                <a:ext uri="{FF2B5EF4-FFF2-40B4-BE49-F238E27FC236}">
                  <a16:creationId xmlns:a16="http://schemas.microsoft.com/office/drawing/2014/main" id="{A9299E94-CBC2-7BCA-C963-76673CB18636}"/>
                </a:ext>
              </a:extLst>
            </p:cNvPr>
            <p:cNvSpPr txBox="1"/>
            <p:nvPr/>
          </p:nvSpPr>
          <p:spPr>
            <a:xfrm>
              <a:off x="7100689" y="4184060"/>
              <a:ext cx="79756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9588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10" dirty="0">
                  <a:solidFill>
                    <a:srgbClr val="FFFFFF"/>
                  </a:solidFill>
                  <a:latin typeface="Arial"/>
                  <a:cs typeface="Arial"/>
                </a:rPr>
                <a:t>Product </a:t>
              </a:r>
              <a:r>
                <a:rPr sz="2000" b="1" spc="-80" dirty="0">
                  <a:solidFill>
                    <a:srgbClr val="FFFFFF"/>
                  </a:solidFill>
                  <a:latin typeface="Arial"/>
                  <a:cs typeface="Arial"/>
                </a:rPr>
                <a:t>Fulfillment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17" name="object 36">
              <a:extLst>
                <a:ext uri="{FF2B5EF4-FFF2-40B4-BE49-F238E27FC236}">
                  <a16:creationId xmlns:a16="http://schemas.microsoft.com/office/drawing/2014/main" id="{90653074-8911-29FC-5438-643B76F3F403}"/>
                </a:ext>
              </a:extLst>
            </p:cNvPr>
            <p:cNvGrpSpPr/>
            <p:nvPr/>
          </p:nvGrpSpPr>
          <p:grpSpPr>
            <a:xfrm>
              <a:off x="8410573" y="3781424"/>
              <a:ext cx="1504950" cy="1028700"/>
              <a:chOff x="8410573" y="3781424"/>
              <a:chExt cx="1504950" cy="1028700"/>
            </a:xfrm>
          </p:grpSpPr>
          <p:sp>
            <p:nvSpPr>
              <p:cNvPr id="39" name="object 37">
                <a:extLst>
                  <a:ext uri="{FF2B5EF4-FFF2-40B4-BE49-F238E27FC236}">
                    <a16:creationId xmlns:a16="http://schemas.microsoft.com/office/drawing/2014/main" id="{25048365-0CD3-C041-4348-AF3051F06D62}"/>
                  </a:ext>
                </a:extLst>
              </p:cNvPr>
              <p:cNvSpPr/>
              <p:nvPr/>
            </p:nvSpPr>
            <p:spPr>
              <a:xfrm>
                <a:off x="8420098" y="37909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1423603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5" y="960275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8" y="25991"/>
                    </a:lnTo>
                    <a:lnTo>
                      <a:pt x="45203" y="3399"/>
                    </a:lnTo>
                    <a:lnTo>
                      <a:pt x="62297" y="0"/>
                    </a:lnTo>
                    <a:lnTo>
                      <a:pt x="1423603" y="0"/>
                    </a:lnTo>
                    <a:lnTo>
                      <a:pt x="1459907" y="13668"/>
                    </a:lnTo>
                    <a:lnTo>
                      <a:pt x="1482499" y="45203"/>
                    </a:lnTo>
                    <a:lnTo>
                      <a:pt x="1485899" y="62297"/>
                    </a:lnTo>
                    <a:lnTo>
                      <a:pt x="1485899" y="947352"/>
                    </a:lnTo>
                    <a:lnTo>
                      <a:pt x="1472230" y="983657"/>
                    </a:lnTo>
                    <a:lnTo>
                      <a:pt x="1440695" y="1006249"/>
                    </a:lnTo>
                    <a:lnTo>
                      <a:pt x="1427938" y="1009222"/>
                    </a:lnTo>
                    <a:lnTo>
                      <a:pt x="1423603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8">
                <a:extLst>
                  <a:ext uri="{FF2B5EF4-FFF2-40B4-BE49-F238E27FC236}">
                    <a16:creationId xmlns:a16="http://schemas.microsoft.com/office/drawing/2014/main" id="{B1ABDA4F-28E9-9172-0543-69553A5CCE62}"/>
                  </a:ext>
                </a:extLst>
              </p:cNvPr>
              <p:cNvSpPr/>
              <p:nvPr/>
            </p:nvSpPr>
            <p:spPr>
              <a:xfrm>
                <a:off x="8420098" y="37909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7" y="57960"/>
                    </a:lnTo>
                    <a:lnTo>
                      <a:pt x="1281" y="53667"/>
                    </a:lnTo>
                    <a:lnTo>
                      <a:pt x="2135" y="49373"/>
                    </a:lnTo>
                    <a:lnTo>
                      <a:pt x="3399" y="45203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1"/>
                    </a:lnTo>
                    <a:lnTo>
                      <a:pt x="11236" y="29631"/>
                    </a:lnTo>
                    <a:lnTo>
                      <a:pt x="13668" y="25991"/>
                    </a:lnTo>
                    <a:lnTo>
                      <a:pt x="16432" y="22623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4" y="6750"/>
                    </a:lnTo>
                    <a:lnTo>
                      <a:pt x="41159" y="5075"/>
                    </a:lnTo>
                    <a:lnTo>
                      <a:pt x="45203" y="3399"/>
                    </a:lnTo>
                    <a:lnTo>
                      <a:pt x="49373" y="2135"/>
                    </a:lnTo>
                    <a:lnTo>
                      <a:pt x="53667" y="1281"/>
                    </a:lnTo>
                    <a:lnTo>
                      <a:pt x="57960" y="427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19225" y="0"/>
                    </a:lnTo>
                    <a:lnTo>
                      <a:pt x="1423603" y="0"/>
                    </a:lnTo>
                    <a:lnTo>
                      <a:pt x="1427938" y="427"/>
                    </a:lnTo>
                    <a:lnTo>
                      <a:pt x="1432232" y="1281"/>
                    </a:lnTo>
                    <a:lnTo>
                      <a:pt x="1436526" y="2135"/>
                    </a:lnTo>
                    <a:lnTo>
                      <a:pt x="1469466" y="22623"/>
                    </a:lnTo>
                    <a:lnTo>
                      <a:pt x="1474662" y="29631"/>
                    </a:lnTo>
                    <a:lnTo>
                      <a:pt x="1477095" y="33271"/>
                    </a:lnTo>
                    <a:lnTo>
                      <a:pt x="1479148" y="37114"/>
                    </a:lnTo>
                    <a:lnTo>
                      <a:pt x="1480824" y="41159"/>
                    </a:lnTo>
                    <a:lnTo>
                      <a:pt x="1482499" y="45203"/>
                    </a:lnTo>
                    <a:lnTo>
                      <a:pt x="1485900" y="66674"/>
                    </a:lnTo>
                    <a:lnTo>
                      <a:pt x="1485900" y="942974"/>
                    </a:lnTo>
                    <a:lnTo>
                      <a:pt x="1474662" y="980017"/>
                    </a:lnTo>
                    <a:lnTo>
                      <a:pt x="1444740" y="1004574"/>
                    </a:lnTo>
                    <a:lnTo>
                      <a:pt x="1419225" y="1009649"/>
                    </a:lnTo>
                    <a:lnTo>
                      <a:pt x="66675" y="1009649"/>
                    </a:lnTo>
                    <a:lnTo>
                      <a:pt x="41159" y="1004574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80"/>
                    </a:lnTo>
                    <a:lnTo>
                      <a:pt x="5075" y="968489"/>
                    </a:lnTo>
                    <a:lnTo>
                      <a:pt x="3399" y="964445"/>
                    </a:lnTo>
                    <a:lnTo>
                      <a:pt x="2135" y="960275"/>
                    </a:lnTo>
                    <a:lnTo>
                      <a:pt x="1281" y="955982"/>
                    </a:lnTo>
                    <a:lnTo>
                      <a:pt x="427" y="951688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1" name="object 39">
                <a:extLst>
                  <a:ext uri="{FF2B5EF4-FFF2-40B4-BE49-F238E27FC236}">
                    <a16:creationId xmlns:a16="http://schemas.microsoft.com/office/drawing/2014/main" id="{9D013E6D-B465-FF79-A36A-083ECC0A791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48749" y="3914774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18" name="object 40">
              <a:extLst>
                <a:ext uri="{FF2B5EF4-FFF2-40B4-BE49-F238E27FC236}">
                  <a16:creationId xmlns:a16="http://schemas.microsoft.com/office/drawing/2014/main" id="{CFA25786-BA1E-76D2-8852-48E667115CB4}"/>
                </a:ext>
              </a:extLst>
            </p:cNvPr>
            <p:cNvSpPr txBox="1"/>
            <p:nvPr/>
          </p:nvSpPr>
          <p:spPr>
            <a:xfrm>
              <a:off x="8789144" y="4184060"/>
              <a:ext cx="74803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6835" marR="5080" indent="-64769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90" dirty="0">
                  <a:solidFill>
                    <a:srgbClr val="FFFFFF"/>
                  </a:solidFill>
                  <a:latin typeface="Arial"/>
                  <a:cs typeface="Arial"/>
                </a:rPr>
                <a:t>Customer </a:t>
              </a:r>
              <a:r>
                <a:rPr sz="2000" b="1" spc="-10" dirty="0">
                  <a:solidFill>
                    <a:srgbClr val="FFFFFF"/>
                  </a:solidFill>
                  <a:latin typeface="Arial"/>
                  <a:cs typeface="Arial"/>
                </a:rPr>
                <a:t>Support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19" name="object 41">
              <a:extLst>
                <a:ext uri="{FF2B5EF4-FFF2-40B4-BE49-F238E27FC236}">
                  <a16:creationId xmlns:a16="http://schemas.microsoft.com/office/drawing/2014/main" id="{B6D67A83-8236-739D-76CC-243224972330}"/>
                </a:ext>
              </a:extLst>
            </p:cNvPr>
            <p:cNvGrpSpPr/>
            <p:nvPr/>
          </p:nvGrpSpPr>
          <p:grpSpPr>
            <a:xfrm>
              <a:off x="10067924" y="3781424"/>
              <a:ext cx="1514475" cy="1028700"/>
              <a:chOff x="10067924" y="3781424"/>
              <a:chExt cx="1514475" cy="1028700"/>
            </a:xfrm>
          </p:grpSpPr>
          <p:sp>
            <p:nvSpPr>
              <p:cNvPr id="36" name="object 42">
                <a:extLst>
                  <a:ext uri="{FF2B5EF4-FFF2-40B4-BE49-F238E27FC236}">
                    <a16:creationId xmlns:a16="http://schemas.microsoft.com/office/drawing/2014/main" id="{2C045BA2-2B14-321F-5C2A-BEFD9ACC0C0E}"/>
                  </a:ext>
                </a:extLst>
              </p:cNvPr>
              <p:cNvSpPr/>
              <p:nvPr/>
            </p:nvSpPr>
            <p:spPr>
              <a:xfrm>
                <a:off x="10077449" y="37909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7" y="1009649"/>
                    </a:move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22623" y="993216"/>
                    </a:lnTo>
                    <a:lnTo>
                      <a:pt x="2134" y="960275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7" y="25991"/>
                    </a:lnTo>
                    <a:lnTo>
                      <a:pt x="45203" y="3399"/>
                    </a:lnTo>
                    <a:lnTo>
                      <a:pt x="62296" y="0"/>
                    </a:lnTo>
                    <a:lnTo>
                      <a:pt x="1433127" y="0"/>
                    </a:lnTo>
                    <a:lnTo>
                      <a:pt x="1469432" y="13668"/>
                    </a:lnTo>
                    <a:lnTo>
                      <a:pt x="1492023" y="45203"/>
                    </a:lnTo>
                    <a:lnTo>
                      <a:pt x="1495424" y="62297"/>
                    </a:lnTo>
                    <a:lnTo>
                      <a:pt x="1495424" y="947352"/>
                    </a:lnTo>
                    <a:lnTo>
                      <a:pt x="1481755" y="983657"/>
                    </a:lnTo>
                    <a:lnTo>
                      <a:pt x="1450219" y="1006249"/>
                    </a:lnTo>
                    <a:lnTo>
                      <a:pt x="1437463" y="1009222"/>
                    </a:lnTo>
                    <a:lnTo>
                      <a:pt x="1433127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43">
                <a:extLst>
                  <a:ext uri="{FF2B5EF4-FFF2-40B4-BE49-F238E27FC236}">
                    <a16:creationId xmlns:a16="http://schemas.microsoft.com/office/drawing/2014/main" id="{3F0C21CC-8E34-98B8-DC42-113366983856}"/>
                  </a:ext>
                </a:extLst>
              </p:cNvPr>
              <p:cNvSpPr/>
              <p:nvPr/>
            </p:nvSpPr>
            <p:spPr>
              <a:xfrm>
                <a:off x="10077449" y="37909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6" y="57960"/>
                    </a:lnTo>
                    <a:lnTo>
                      <a:pt x="11235" y="29631"/>
                    </a:lnTo>
                    <a:lnTo>
                      <a:pt x="13667" y="25991"/>
                    </a:lnTo>
                    <a:lnTo>
                      <a:pt x="16431" y="22623"/>
                    </a:lnTo>
                    <a:lnTo>
                      <a:pt x="19527" y="19528"/>
                    </a:lnTo>
                    <a:lnTo>
                      <a:pt x="22623" y="16432"/>
                    </a:lnTo>
                    <a:lnTo>
                      <a:pt x="25991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2" y="6750"/>
                    </a:lnTo>
                    <a:lnTo>
                      <a:pt x="41157" y="5075"/>
                    </a:lnTo>
                    <a:lnTo>
                      <a:pt x="45203" y="3399"/>
                    </a:lnTo>
                    <a:lnTo>
                      <a:pt x="49372" y="2135"/>
                    </a:lnTo>
                    <a:lnTo>
                      <a:pt x="53666" y="1281"/>
                    </a:lnTo>
                    <a:lnTo>
                      <a:pt x="57960" y="427"/>
                    </a:lnTo>
                    <a:lnTo>
                      <a:pt x="62296" y="0"/>
                    </a:lnTo>
                    <a:lnTo>
                      <a:pt x="66674" y="0"/>
                    </a:lnTo>
                    <a:lnTo>
                      <a:pt x="1428749" y="0"/>
                    </a:lnTo>
                    <a:lnTo>
                      <a:pt x="1433127" y="0"/>
                    </a:lnTo>
                    <a:lnTo>
                      <a:pt x="1437463" y="427"/>
                    </a:lnTo>
                    <a:lnTo>
                      <a:pt x="1441757" y="1281"/>
                    </a:lnTo>
                    <a:lnTo>
                      <a:pt x="1446051" y="2135"/>
                    </a:lnTo>
                    <a:lnTo>
                      <a:pt x="1450219" y="3399"/>
                    </a:lnTo>
                    <a:lnTo>
                      <a:pt x="1454264" y="5075"/>
                    </a:lnTo>
                    <a:lnTo>
                      <a:pt x="1458309" y="6750"/>
                    </a:lnTo>
                    <a:lnTo>
                      <a:pt x="1486619" y="33271"/>
                    </a:lnTo>
                    <a:lnTo>
                      <a:pt x="1490348" y="41159"/>
                    </a:lnTo>
                    <a:lnTo>
                      <a:pt x="1492023" y="45203"/>
                    </a:lnTo>
                    <a:lnTo>
                      <a:pt x="1493288" y="49373"/>
                    </a:lnTo>
                    <a:lnTo>
                      <a:pt x="1494143" y="53666"/>
                    </a:lnTo>
                    <a:lnTo>
                      <a:pt x="1494998" y="57960"/>
                    </a:lnTo>
                    <a:lnTo>
                      <a:pt x="1495424" y="62297"/>
                    </a:lnTo>
                    <a:lnTo>
                      <a:pt x="1495424" y="66674"/>
                    </a:lnTo>
                    <a:lnTo>
                      <a:pt x="1495424" y="942974"/>
                    </a:lnTo>
                    <a:lnTo>
                      <a:pt x="1495424" y="947352"/>
                    </a:lnTo>
                    <a:lnTo>
                      <a:pt x="1494998" y="951688"/>
                    </a:lnTo>
                    <a:lnTo>
                      <a:pt x="1494143" y="955982"/>
                    </a:lnTo>
                    <a:lnTo>
                      <a:pt x="1493288" y="960275"/>
                    </a:lnTo>
                    <a:lnTo>
                      <a:pt x="1472799" y="993216"/>
                    </a:lnTo>
                    <a:lnTo>
                      <a:pt x="1437463" y="1009222"/>
                    </a:lnTo>
                    <a:lnTo>
                      <a:pt x="1428749" y="1009649"/>
                    </a:lnTo>
                    <a:lnTo>
                      <a:pt x="66674" y="1009649"/>
                    </a:lnTo>
                    <a:lnTo>
                      <a:pt x="29630" y="998412"/>
                    </a:lnTo>
                    <a:lnTo>
                      <a:pt x="19527" y="990121"/>
                    </a:lnTo>
                    <a:lnTo>
                      <a:pt x="16431" y="987025"/>
                    </a:lnTo>
                    <a:lnTo>
                      <a:pt x="13667" y="983657"/>
                    </a:lnTo>
                    <a:lnTo>
                      <a:pt x="11235" y="980017"/>
                    </a:lnTo>
                    <a:lnTo>
                      <a:pt x="8802" y="976376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44">
                <a:extLst>
                  <a:ext uri="{FF2B5EF4-FFF2-40B4-BE49-F238E27FC236}">
                    <a16:creationId xmlns:a16="http://schemas.microsoft.com/office/drawing/2014/main" id="{9B2E01F6-43AB-0DFC-E444-C02F21F7EA6D}"/>
                  </a:ext>
                </a:extLst>
              </p:cNvPr>
              <p:cNvSpPr/>
              <p:nvPr/>
            </p:nvSpPr>
            <p:spPr>
              <a:xfrm>
                <a:off x="10687049" y="4029074"/>
                <a:ext cx="28575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28600">
                    <a:moveTo>
                      <a:pt x="71437" y="228600"/>
                    </a:moveTo>
                    <a:lnTo>
                      <a:pt x="54757" y="225230"/>
                    </a:lnTo>
                    <a:lnTo>
                      <a:pt x="41132" y="216042"/>
                    </a:lnTo>
                    <a:lnTo>
                      <a:pt x="31944" y="202417"/>
                    </a:lnTo>
                    <a:lnTo>
                      <a:pt x="28575" y="185737"/>
                    </a:lnTo>
                    <a:lnTo>
                      <a:pt x="21431" y="185737"/>
                    </a:lnTo>
                    <a:lnTo>
                      <a:pt x="0" y="21431"/>
                    </a:lnTo>
                    <a:lnTo>
                      <a:pt x="1684" y="13091"/>
                    </a:lnTo>
                    <a:lnTo>
                      <a:pt x="6278" y="6278"/>
                    </a:lnTo>
                    <a:lnTo>
                      <a:pt x="13091" y="1684"/>
                    </a:lnTo>
                    <a:lnTo>
                      <a:pt x="21431" y="0"/>
                    </a:lnTo>
                    <a:lnTo>
                      <a:pt x="164306" y="0"/>
                    </a:lnTo>
                    <a:lnTo>
                      <a:pt x="172646" y="1684"/>
                    </a:lnTo>
                    <a:lnTo>
                      <a:pt x="179458" y="6278"/>
                    </a:lnTo>
                    <a:lnTo>
                      <a:pt x="184052" y="13091"/>
                    </a:lnTo>
                    <a:lnTo>
                      <a:pt x="185737" y="21431"/>
                    </a:lnTo>
                    <a:lnTo>
                      <a:pt x="185737" y="42862"/>
                    </a:lnTo>
                    <a:lnTo>
                      <a:pt x="215964" y="42862"/>
                    </a:lnTo>
                    <a:lnTo>
                      <a:pt x="223242" y="45853"/>
                    </a:lnTo>
                    <a:lnTo>
                      <a:pt x="248825" y="71437"/>
                    </a:lnTo>
                    <a:lnTo>
                      <a:pt x="185737" y="71437"/>
                    </a:lnTo>
                    <a:lnTo>
                      <a:pt x="185737" y="114300"/>
                    </a:lnTo>
                    <a:lnTo>
                      <a:pt x="271462" y="114300"/>
                    </a:lnTo>
                    <a:lnTo>
                      <a:pt x="271462" y="157162"/>
                    </a:lnTo>
                    <a:lnTo>
                      <a:pt x="279365" y="157162"/>
                    </a:lnTo>
                    <a:lnTo>
                      <a:pt x="285750" y="163547"/>
                    </a:lnTo>
                    <a:lnTo>
                      <a:pt x="285750" y="164306"/>
                    </a:lnTo>
                    <a:lnTo>
                      <a:pt x="68595" y="164306"/>
                    </a:lnTo>
                    <a:lnTo>
                      <a:pt x="65861" y="164850"/>
                    </a:lnTo>
                    <a:lnTo>
                      <a:pt x="50006" y="182895"/>
                    </a:lnTo>
                    <a:lnTo>
                      <a:pt x="50006" y="188579"/>
                    </a:lnTo>
                    <a:lnTo>
                      <a:pt x="68595" y="207168"/>
                    </a:lnTo>
                    <a:lnTo>
                      <a:pt x="107726" y="207168"/>
                    </a:lnTo>
                    <a:lnTo>
                      <a:pt x="101742" y="216042"/>
                    </a:lnTo>
                    <a:lnTo>
                      <a:pt x="88117" y="225230"/>
                    </a:lnTo>
                    <a:lnTo>
                      <a:pt x="71437" y="228600"/>
                    </a:lnTo>
                    <a:close/>
                  </a:path>
                  <a:path w="285750" h="228600">
                    <a:moveTo>
                      <a:pt x="271462" y="114300"/>
                    </a:moveTo>
                    <a:lnTo>
                      <a:pt x="242887" y="114300"/>
                    </a:lnTo>
                    <a:lnTo>
                      <a:pt x="242887" y="105950"/>
                    </a:lnTo>
                    <a:lnTo>
                      <a:pt x="208374" y="71437"/>
                    </a:lnTo>
                    <a:lnTo>
                      <a:pt x="248825" y="71437"/>
                    </a:lnTo>
                    <a:lnTo>
                      <a:pt x="268471" y="91082"/>
                    </a:lnTo>
                    <a:lnTo>
                      <a:pt x="271462" y="98360"/>
                    </a:lnTo>
                    <a:lnTo>
                      <a:pt x="271462" y="114300"/>
                    </a:lnTo>
                    <a:close/>
                  </a:path>
                  <a:path w="285750" h="228600">
                    <a:moveTo>
                      <a:pt x="107726" y="207168"/>
                    </a:moveTo>
                    <a:lnTo>
                      <a:pt x="74279" y="207168"/>
                    </a:lnTo>
                    <a:lnTo>
                      <a:pt x="77013" y="206624"/>
                    </a:lnTo>
                    <a:lnTo>
                      <a:pt x="82264" y="204449"/>
                    </a:lnTo>
                    <a:lnTo>
                      <a:pt x="92868" y="188579"/>
                    </a:lnTo>
                    <a:lnTo>
                      <a:pt x="92868" y="182895"/>
                    </a:lnTo>
                    <a:lnTo>
                      <a:pt x="74279" y="164306"/>
                    </a:lnTo>
                    <a:lnTo>
                      <a:pt x="211470" y="164306"/>
                    </a:lnTo>
                    <a:lnTo>
                      <a:pt x="192881" y="182895"/>
                    </a:lnTo>
                    <a:lnTo>
                      <a:pt x="192881" y="185737"/>
                    </a:lnTo>
                    <a:lnTo>
                      <a:pt x="114300" y="185737"/>
                    </a:lnTo>
                    <a:lnTo>
                      <a:pt x="110930" y="202417"/>
                    </a:lnTo>
                    <a:lnTo>
                      <a:pt x="107726" y="207168"/>
                    </a:lnTo>
                    <a:close/>
                  </a:path>
                  <a:path w="285750" h="228600">
                    <a:moveTo>
                      <a:pt x="250601" y="207168"/>
                    </a:moveTo>
                    <a:lnTo>
                      <a:pt x="217154" y="207168"/>
                    </a:lnTo>
                    <a:lnTo>
                      <a:pt x="219888" y="206624"/>
                    </a:lnTo>
                    <a:lnTo>
                      <a:pt x="225139" y="204449"/>
                    </a:lnTo>
                    <a:lnTo>
                      <a:pt x="235743" y="188579"/>
                    </a:lnTo>
                    <a:lnTo>
                      <a:pt x="235743" y="182895"/>
                    </a:lnTo>
                    <a:lnTo>
                      <a:pt x="217154" y="164306"/>
                    </a:lnTo>
                    <a:lnTo>
                      <a:pt x="285750" y="164306"/>
                    </a:lnTo>
                    <a:lnTo>
                      <a:pt x="285750" y="179352"/>
                    </a:lnTo>
                    <a:lnTo>
                      <a:pt x="279365" y="185737"/>
                    </a:lnTo>
                    <a:lnTo>
                      <a:pt x="257175" y="185737"/>
                    </a:lnTo>
                    <a:lnTo>
                      <a:pt x="253805" y="202417"/>
                    </a:lnTo>
                    <a:lnTo>
                      <a:pt x="250601" y="207168"/>
                    </a:lnTo>
                    <a:close/>
                  </a:path>
                  <a:path w="285750" h="228600">
                    <a:moveTo>
                      <a:pt x="214312" y="228600"/>
                    </a:moveTo>
                    <a:lnTo>
                      <a:pt x="197632" y="225230"/>
                    </a:lnTo>
                    <a:lnTo>
                      <a:pt x="184007" y="216042"/>
                    </a:lnTo>
                    <a:lnTo>
                      <a:pt x="174819" y="202417"/>
                    </a:lnTo>
                    <a:lnTo>
                      <a:pt x="171450" y="185737"/>
                    </a:lnTo>
                    <a:lnTo>
                      <a:pt x="192881" y="185737"/>
                    </a:lnTo>
                    <a:lnTo>
                      <a:pt x="192881" y="188579"/>
                    </a:lnTo>
                    <a:lnTo>
                      <a:pt x="193425" y="191313"/>
                    </a:lnTo>
                    <a:lnTo>
                      <a:pt x="211470" y="207168"/>
                    </a:lnTo>
                    <a:lnTo>
                      <a:pt x="250601" y="207168"/>
                    </a:lnTo>
                    <a:lnTo>
                      <a:pt x="244617" y="216042"/>
                    </a:lnTo>
                    <a:lnTo>
                      <a:pt x="230992" y="225230"/>
                    </a:lnTo>
                    <a:lnTo>
                      <a:pt x="214312" y="228600"/>
                    </a:lnTo>
                    <a:close/>
                  </a:path>
                </a:pathLst>
              </a:custGeom>
              <a:solidFill>
                <a:srgbClr val="93C4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45">
              <a:extLst>
                <a:ext uri="{FF2B5EF4-FFF2-40B4-BE49-F238E27FC236}">
                  <a16:creationId xmlns:a16="http://schemas.microsoft.com/office/drawing/2014/main" id="{BF621A83-C9E6-20F7-501B-7D6D890B9162}"/>
                </a:ext>
              </a:extLst>
            </p:cNvPr>
            <p:cNvSpPr txBox="1"/>
            <p:nvPr/>
          </p:nvSpPr>
          <p:spPr>
            <a:xfrm>
              <a:off x="10324900" y="4320944"/>
              <a:ext cx="1003935" cy="2029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85" dirty="0">
                  <a:solidFill>
                    <a:srgbClr val="FFFFFF"/>
                  </a:solidFill>
                  <a:latin typeface="Arial"/>
                  <a:cs typeface="Arial"/>
                </a:rPr>
                <a:t>Supply</a:t>
              </a:r>
              <a:r>
                <a:rPr sz="20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70" dirty="0">
                  <a:solidFill>
                    <a:srgbClr val="FFFFFF"/>
                  </a:solidFill>
                  <a:latin typeface="Arial"/>
                  <a:cs typeface="Arial"/>
                </a:rPr>
                <a:t>Chain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21" name="object 46">
              <a:extLst>
                <a:ext uri="{FF2B5EF4-FFF2-40B4-BE49-F238E27FC236}">
                  <a16:creationId xmlns:a16="http://schemas.microsoft.com/office/drawing/2014/main" id="{A724EEF7-96AC-15D1-A34F-3ECBF548FB96}"/>
                </a:ext>
              </a:extLst>
            </p:cNvPr>
            <p:cNvGrpSpPr/>
            <p:nvPr/>
          </p:nvGrpSpPr>
          <p:grpSpPr>
            <a:xfrm>
              <a:off x="6743699" y="4962524"/>
              <a:ext cx="1514475" cy="1028700"/>
              <a:chOff x="6743699" y="4962524"/>
              <a:chExt cx="1514475" cy="1028700"/>
            </a:xfrm>
          </p:grpSpPr>
          <p:sp>
            <p:nvSpPr>
              <p:cNvPr id="33" name="object 47">
                <a:extLst>
                  <a:ext uri="{FF2B5EF4-FFF2-40B4-BE49-F238E27FC236}">
                    <a16:creationId xmlns:a16="http://schemas.microsoft.com/office/drawing/2014/main" id="{3D297B50-EC51-5138-B886-E32CC4DEE7BA}"/>
                  </a:ext>
                </a:extLst>
              </p:cNvPr>
              <p:cNvSpPr/>
              <p:nvPr/>
            </p:nvSpPr>
            <p:spPr>
              <a:xfrm>
                <a:off x="6753224" y="49720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8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4" y="960275"/>
                    </a:lnTo>
                    <a:lnTo>
                      <a:pt x="0" y="947353"/>
                    </a:lnTo>
                    <a:lnTo>
                      <a:pt x="0" y="942974"/>
                    </a:lnTo>
                    <a:lnTo>
                      <a:pt x="0" y="62296"/>
                    </a:lnTo>
                    <a:lnTo>
                      <a:pt x="13668" y="25992"/>
                    </a:lnTo>
                    <a:lnTo>
                      <a:pt x="45203" y="3400"/>
                    </a:lnTo>
                    <a:lnTo>
                      <a:pt x="62297" y="0"/>
                    </a:lnTo>
                    <a:lnTo>
                      <a:pt x="1433128" y="0"/>
                    </a:lnTo>
                    <a:lnTo>
                      <a:pt x="1469432" y="13668"/>
                    </a:lnTo>
                    <a:lnTo>
                      <a:pt x="1492024" y="45203"/>
                    </a:lnTo>
                    <a:lnTo>
                      <a:pt x="1495424" y="62296"/>
                    </a:lnTo>
                    <a:lnTo>
                      <a:pt x="1495424" y="947353"/>
                    </a:lnTo>
                    <a:lnTo>
                      <a:pt x="1481755" y="983656"/>
                    </a:lnTo>
                    <a:lnTo>
                      <a:pt x="1450220" y="1006248"/>
                    </a:lnTo>
                    <a:lnTo>
                      <a:pt x="1437463" y="1009222"/>
                    </a:lnTo>
                    <a:lnTo>
                      <a:pt x="1433128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48">
                <a:extLst>
                  <a:ext uri="{FF2B5EF4-FFF2-40B4-BE49-F238E27FC236}">
                    <a16:creationId xmlns:a16="http://schemas.microsoft.com/office/drawing/2014/main" id="{B6D8644A-79F3-BE9D-1824-73995E4B13A8}"/>
                  </a:ext>
                </a:extLst>
              </p:cNvPr>
              <p:cNvSpPr/>
              <p:nvPr/>
            </p:nvSpPr>
            <p:spPr>
              <a:xfrm>
                <a:off x="6753224" y="49720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6"/>
                    </a:lnTo>
                    <a:lnTo>
                      <a:pt x="426" y="57960"/>
                    </a:lnTo>
                    <a:lnTo>
                      <a:pt x="1280" y="53667"/>
                    </a:lnTo>
                    <a:lnTo>
                      <a:pt x="2134" y="49373"/>
                    </a:lnTo>
                    <a:lnTo>
                      <a:pt x="3399" y="45203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1"/>
                    </a:lnTo>
                    <a:lnTo>
                      <a:pt x="11236" y="29631"/>
                    </a:lnTo>
                    <a:lnTo>
                      <a:pt x="13668" y="25992"/>
                    </a:lnTo>
                    <a:lnTo>
                      <a:pt x="16432" y="22624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4" y="6750"/>
                    </a:lnTo>
                    <a:lnTo>
                      <a:pt x="41159" y="5075"/>
                    </a:lnTo>
                    <a:lnTo>
                      <a:pt x="45203" y="3400"/>
                    </a:lnTo>
                    <a:lnTo>
                      <a:pt x="49373" y="2135"/>
                    </a:lnTo>
                    <a:lnTo>
                      <a:pt x="53667" y="1280"/>
                    </a:lnTo>
                    <a:lnTo>
                      <a:pt x="57960" y="426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28750" y="0"/>
                    </a:lnTo>
                    <a:lnTo>
                      <a:pt x="1433128" y="0"/>
                    </a:lnTo>
                    <a:lnTo>
                      <a:pt x="1437463" y="426"/>
                    </a:lnTo>
                    <a:lnTo>
                      <a:pt x="1441757" y="1280"/>
                    </a:lnTo>
                    <a:lnTo>
                      <a:pt x="1446051" y="2135"/>
                    </a:lnTo>
                    <a:lnTo>
                      <a:pt x="1450220" y="3400"/>
                    </a:lnTo>
                    <a:lnTo>
                      <a:pt x="1454264" y="5075"/>
                    </a:lnTo>
                    <a:lnTo>
                      <a:pt x="1458309" y="6750"/>
                    </a:lnTo>
                    <a:lnTo>
                      <a:pt x="1462151" y="8804"/>
                    </a:lnTo>
                    <a:lnTo>
                      <a:pt x="1465791" y="11236"/>
                    </a:lnTo>
                    <a:lnTo>
                      <a:pt x="1469432" y="13668"/>
                    </a:lnTo>
                    <a:lnTo>
                      <a:pt x="1484187" y="29631"/>
                    </a:lnTo>
                    <a:lnTo>
                      <a:pt x="1486619" y="33271"/>
                    </a:lnTo>
                    <a:lnTo>
                      <a:pt x="1494143" y="53667"/>
                    </a:lnTo>
                    <a:lnTo>
                      <a:pt x="1494997" y="57960"/>
                    </a:lnTo>
                    <a:lnTo>
                      <a:pt x="1495424" y="62296"/>
                    </a:lnTo>
                    <a:lnTo>
                      <a:pt x="1495425" y="66674"/>
                    </a:lnTo>
                    <a:lnTo>
                      <a:pt x="1495425" y="942974"/>
                    </a:lnTo>
                    <a:lnTo>
                      <a:pt x="1495424" y="947353"/>
                    </a:lnTo>
                    <a:lnTo>
                      <a:pt x="1494997" y="951688"/>
                    </a:lnTo>
                    <a:lnTo>
                      <a:pt x="1494143" y="955981"/>
                    </a:lnTo>
                    <a:lnTo>
                      <a:pt x="1493289" y="960275"/>
                    </a:lnTo>
                    <a:lnTo>
                      <a:pt x="1484187" y="980016"/>
                    </a:lnTo>
                    <a:lnTo>
                      <a:pt x="1481755" y="983656"/>
                    </a:lnTo>
                    <a:lnTo>
                      <a:pt x="1454264" y="1004573"/>
                    </a:lnTo>
                    <a:lnTo>
                      <a:pt x="1450220" y="1006248"/>
                    </a:lnTo>
                    <a:lnTo>
                      <a:pt x="1446051" y="1007514"/>
                    </a:lnTo>
                    <a:lnTo>
                      <a:pt x="1441757" y="1008368"/>
                    </a:lnTo>
                    <a:lnTo>
                      <a:pt x="1437463" y="1009222"/>
                    </a:lnTo>
                    <a:lnTo>
                      <a:pt x="1433128" y="1009649"/>
                    </a:lnTo>
                    <a:lnTo>
                      <a:pt x="1428750" y="1009649"/>
                    </a:lnTo>
                    <a:lnTo>
                      <a:pt x="66675" y="1009649"/>
                    </a:lnTo>
                    <a:lnTo>
                      <a:pt x="41159" y="1004573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79"/>
                    </a:lnTo>
                    <a:lnTo>
                      <a:pt x="11236" y="980016"/>
                    </a:lnTo>
                    <a:lnTo>
                      <a:pt x="8804" y="976376"/>
                    </a:lnTo>
                    <a:lnTo>
                      <a:pt x="6750" y="972533"/>
                    </a:lnTo>
                    <a:lnTo>
                      <a:pt x="5075" y="968489"/>
                    </a:lnTo>
                    <a:lnTo>
                      <a:pt x="3399" y="964444"/>
                    </a:lnTo>
                    <a:lnTo>
                      <a:pt x="2134" y="960275"/>
                    </a:lnTo>
                    <a:lnTo>
                      <a:pt x="1280" y="955981"/>
                    </a:lnTo>
                    <a:lnTo>
                      <a:pt x="426" y="951688"/>
                    </a:lnTo>
                    <a:lnTo>
                      <a:pt x="0" y="947353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49">
                <a:extLst>
                  <a:ext uri="{FF2B5EF4-FFF2-40B4-BE49-F238E27FC236}">
                    <a16:creationId xmlns:a16="http://schemas.microsoft.com/office/drawing/2014/main" id="{8128B657-9828-4DE6-FD63-3CDB41A13A5D}"/>
                  </a:ext>
                </a:extLst>
              </p:cNvPr>
              <p:cNvSpPr/>
              <p:nvPr/>
            </p:nvSpPr>
            <p:spPr>
              <a:xfrm>
                <a:off x="7353300" y="5210174"/>
                <a:ext cx="28575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28600">
                    <a:moveTo>
                      <a:pt x="69030" y="71437"/>
                    </a:moveTo>
                    <a:lnTo>
                      <a:pt x="59557" y="71437"/>
                    </a:lnTo>
                    <a:lnTo>
                      <a:pt x="55000" y="70531"/>
                    </a:lnTo>
                    <a:lnTo>
                      <a:pt x="28574" y="40455"/>
                    </a:lnTo>
                    <a:lnTo>
                      <a:pt x="28574" y="30982"/>
                    </a:lnTo>
                    <a:lnTo>
                      <a:pt x="55000" y="906"/>
                    </a:lnTo>
                    <a:lnTo>
                      <a:pt x="59557" y="0"/>
                    </a:lnTo>
                    <a:lnTo>
                      <a:pt x="69030" y="0"/>
                    </a:lnTo>
                    <a:lnTo>
                      <a:pt x="99106" y="26425"/>
                    </a:lnTo>
                    <a:lnTo>
                      <a:pt x="100012" y="30982"/>
                    </a:lnTo>
                    <a:lnTo>
                      <a:pt x="100012" y="40455"/>
                    </a:lnTo>
                    <a:lnTo>
                      <a:pt x="73586" y="70531"/>
                    </a:lnTo>
                    <a:lnTo>
                      <a:pt x="69030" y="71437"/>
                    </a:lnTo>
                    <a:close/>
                  </a:path>
                  <a:path w="285750" h="228600">
                    <a:moveTo>
                      <a:pt x="233336" y="71437"/>
                    </a:moveTo>
                    <a:lnTo>
                      <a:pt x="223863" y="71437"/>
                    </a:lnTo>
                    <a:lnTo>
                      <a:pt x="219307" y="70531"/>
                    </a:lnTo>
                    <a:lnTo>
                      <a:pt x="192881" y="40455"/>
                    </a:lnTo>
                    <a:lnTo>
                      <a:pt x="192881" y="30982"/>
                    </a:lnTo>
                    <a:lnTo>
                      <a:pt x="219307" y="906"/>
                    </a:lnTo>
                    <a:lnTo>
                      <a:pt x="223863" y="0"/>
                    </a:lnTo>
                    <a:lnTo>
                      <a:pt x="233336" y="0"/>
                    </a:lnTo>
                    <a:lnTo>
                      <a:pt x="263412" y="26425"/>
                    </a:lnTo>
                    <a:lnTo>
                      <a:pt x="264318" y="30982"/>
                    </a:lnTo>
                    <a:lnTo>
                      <a:pt x="264318" y="40455"/>
                    </a:lnTo>
                    <a:lnTo>
                      <a:pt x="237892" y="70531"/>
                    </a:lnTo>
                    <a:lnTo>
                      <a:pt x="233336" y="71437"/>
                    </a:lnTo>
                    <a:close/>
                  </a:path>
                  <a:path w="285750" h="228600">
                    <a:moveTo>
                      <a:pt x="148558" y="142874"/>
                    </a:moveTo>
                    <a:lnTo>
                      <a:pt x="137191" y="142874"/>
                    </a:lnTo>
                    <a:lnTo>
                      <a:pt x="131723" y="141787"/>
                    </a:lnTo>
                    <a:lnTo>
                      <a:pt x="101100" y="111164"/>
                    </a:lnTo>
                    <a:lnTo>
                      <a:pt x="100012" y="105696"/>
                    </a:lnTo>
                    <a:lnTo>
                      <a:pt x="100012" y="94328"/>
                    </a:lnTo>
                    <a:lnTo>
                      <a:pt x="100862" y="90055"/>
                    </a:lnTo>
                    <a:lnTo>
                      <a:pt x="100978" y="89470"/>
                    </a:lnTo>
                    <a:lnTo>
                      <a:pt x="131723" y="58237"/>
                    </a:lnTo>
                    <a:lnTo>
                      <a:pt x="137191" y="57150"/>
                    </a:lnTo>
                    <a:lnTo>
                      <a:pt x="148558" y="57150"/>
                    </a:lnTo>
                    <a:lnTo>
                      <a:pt x="180299" y="78358"/>
                    </a:lnTo>
                    <a:lnTo>
                      <a:pt x="185737" y="94328"/>
                    </a:lnTo>
                    <a:lnTo>
                      <a:pt x="185737" y="105696"/>
                    </a:lnTo>
                    <a:lnTo>
                      <a:pt x="164528" y="137437"/>
                    </a:lnTo>
                    <a:lnTo>
                      <a:pt x="154026" y="141787"/>
                    </a:lnTo>
                    <a:lnTo>
                      <a:pt x="148558" y="142874"/>
                    </a:lnTo>
                    <a:close/>
                  </a:path>
                  <a:path w="285750" h="228600">
                    <a:moveTo>
                      <a:pt x="105102" y="142874"/>
                    </a:moveTo>
                    <a:lnTo>
                      <a:pt x="4286" y="142874"/>
                    </a:lnTo>
                    <a:lnTo>
                      <a:pt x="0" y="138588"/>
                    </a:lnTo>
                    <a:lnTo>
                      <a:pt x="0" y="133364"/>
                    </a:lnTo>
                    <a:lnTo>
                      <a:pt x="3745" y="114826"/>
                    </a:lnTo>
                    <a:lnTo>
                      <a:pt x="13958" y="99683"/>
                    </a:lnTo>
                    <a:lnTo>
                      <a:pt x="29101" y="89470"/>
                    </a:lnTo>
                    <a:lnTo>
                      <a:pt x="47639" y="85725"/>
                    </a:lnTo>
                    <a:lnTo>
                      <a:pt x="73803" y="85725"/>
                    </a:lnTo>
                    <a:lnTo>
                      <a:pt x="80353" y="87243"/>
                    </a:lnTo>
                    <a:lnTo>
                      <a:pt x="83996" y="88860"/>
                    </a:lnTo>
                    <a:lnTo>
                      <a:pt x="86617" y="90055"/>
                    </a:lnTo>
                    <a:lnTo>
                      <a:pt x="86037" y="93270"/>
                    </a:lnTo>
                    <a:lnTo>
                      <a:pt x="85769" y="96619"/>
                    </a:lnTo>
                    <a:lnTo>
                      <a:pt x="85769" y="100012"/>
                    </a:lnTo>
                    <a:lnTo>
                      <a:pt x="87126" y="112429"/>
                    </a:lnTo>
                    <a:lnTo>
                      <a:pt x="90999" y="123904"/>
                    </a:lnTo>
                    <a:lnTo>
                      <a:pt x="97090" y="134149"/>
                    </a:lnTo>
                    <a:lnTo>
                      <a:pt x="105102" y="142874"/>
                    </a:lnTo>
                    <a:close/>
                  </a:path>
                  <a:path w="285750" h="228600">
                    <a:moveTo>
                      <a:pt x="281463" y="142874"/>
                    </a:moveTo>
                    <a:lnTo>
                      <a:pt x="180647" y="142874"/>
                    </a:lnTo>
                    <a:lnTo>
                      <a:pt x="188678" y="134149"/>
                    </a:lnTo>
                    <a:lnTo>
                      <a:pt x="194767" y="123904"/>
                    </a:lnTo>
                    <a:lnTo>
                      <a:pt x="198629" y="112429"/>
                    </a:lnTo>
                    <a:lnTo>
                      <a:pt x="199980" y="100012"/>
                    </a:lnTo>
                    <a:lnTo>
                      <a:pt x="199980" y="96619"/>
                    </a:lnTo>
                    <a:lnTo>
                      <a:pt x="199763" y="94328"/>
                    </a:lnTo>
                    <a:lnTo>
                      <a:pt x="199660" y="93270"/>
                    </a:lnTo>
                    <a:lnTo>
                      <a:pt x="199132" y="90055"/>
                    </a:lnTo>
                    <a:lnTo>
                      <a:pt x="205204" y="87243"/>
                    </a:lnTo>
                    <a:lnTo>
                      <a:pt x="211946" y="85725"/>
                    </a:lnTo>
                    <a:lnTo>
                      <a:pt x="238110" y="85725"/>
                    </a:lnTo>
                    <a:lnTo>
                      <a:pt x="256648" y="89470"/>
                    </a:lnTo>
                    <a:lnTo>
                      <a:pt x="271791" y="99683"/>
                    </a:lnTo>
                    <a:lnTo>
                      <a:pt x="282004" y="114826"/>
                    </a:lnTo>
                    <a:lnTo>
                      <a:pt x="285750" y="133364"/>
                    </a:lnTo>
                    <a:lnTo>
                      <a:pt x="285750" y="138588"/>
                    </a:lnTo>
                    <a:lnTo>
                      <a:pt x="281463" y="142874"/>
                    </a:lnTo>
                    <a:close/>
                  </a:path>
                  <a:path w="285750" h="228600">
                    <a:moveTo>
                      <a:pt x="223286" y="228600"/>
                    </a:moveTo>
                    <a:lnTo>
                      <a:pt x="62507" y="228600"/>
                    </a:lnTo>
                    <a:lnTo>
                      <a:pt x="57150" y="223242"/>
                    </a:lnTo>
                    <a:lnTo>
                      <a:pt x="57150" y="216678"/>
                    </a:lnTo>
                    <a:lnTo>
                      <a:pt x="61828" y="193516"/>
                    </a:lnTo>
                    <a:lnTo>
                      <a:pt x="74585" y="174597"/>
                    </a:lnTo>
                    <a:lnTo>
                      <a:pt x="93503" y="161840"/>
                    </a:lnTo>
                    <a:lnTo>
                      <a:pt x="116666" y="157162"/>
                    </a:lnTo>
                    <a:lnTo>
                      <a:pt x="169083" y="157162"/>
                    </a:lnTo>
                    <a:lnTo>
                      <a:pt x="192246" y="161840"/>
                    </a:lnTo>
                    <a:lnTo>
                      <a:pt x="211164" y="174597"/>
                    </a:lnTo>
                    <a:lnTo>
                      <a:pt x="223921" y="193516"/>
                    </a:lnTo>
                    <a:lnTo>
                      <a:pt x="228600" y="216678"/>
                    </a:lnTo>
                    <a:lnTo>
                      <a:pt x="228600" y="223242"/>
                    </a:lnTo>
                    <a:lnTo>
                      <a:pt x="223286" y="228600"/>
                    </a:lnTo>
                    <a:close/>
                  </a:path>
                </a:pathLst>
              </a:custGeom>
              <a:solidFill>
                <a:srgbClr val="93C4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50">
              <a:extLst>
                <a:ext uri="{FF2B5EF4-FFF2-40B4-BE49-F238E27FC236}">
                  <a16:creationId xmlns:a16="http://schemas.microsoft.com/office/drawing/2014/main" id="{97AFE684-1FE1-3E96-4AA5-F79088EA00D9}"/>
                </a:ext>
              </a:extLst>
            </p:cNvPr>
            <p:cNvSpPr txBox="1"/>
            <p:nvPr/>
          </p:nvSpPr>
          <p:spPr>
            <a:xfrm>
              <a:off x="6914951" y="5502044"/>
              <a:ext cx="1169035" cy="2029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145" dirty="0">
                  <a:solidFill>
                    <a:srgbClr val="FFFFFF"/>
                  </a:solidFill>
                  <a:latin typeface="Arial"/>
                  <a:cs typeface="Arial"/>
                </a:rPr>
                <a:t>HR</a:t>
              </a:r>
              <a:r>
                <a:rPr sz="2000" b="1" spc="-6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65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</a:t>
              </a:r>
              <a:r>
                <a:rPr sz="2000" b="1" spc="-254" dirty="0">
                  <a:solidFill>
                    <a:srgbClr val="FFFFFF"/>
                  </a:solidFill>
                  <a:latin typeface="Comic Sans MS"/>
                  <a:cs typeface="Comic Sans MS"/>
                </a:rPr>
                <a:t> </a:t>
              </a:r>
              <a:r>
                <a:rPr sz="2000" b="1" spc="-75" dirty="0">
                  <a:solidFill>
                    <a:srgbClr val="FFFFFF"/>
                  </a:solidFill>
                  <a:latin typeface="Arial"/>
                  <a:cs typeface="Arial"/>
                </a:rPr>
                <a:t>Recruiting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23" name="object 51">
              <a:extLst>
                <a:ext uri="{FF2B5EF4-FFF2-40B4-BE49-F238E27FC236}">
                  <a16:creationId xmlns:a16="http://schemas.microsoft.com/office/drawing/2014/main" id="{8EC888A7-DB77-5019-E07E-0D2D577DBDF0}"/>
                </a:ext>
              </a:extLst>
            </p:cNvPr>
            <p:cNvGrpSpPr/>
            <p:nvPr/>
          </p:nvGrpSpPr>
          <p:grpSpPr>
            <a:xfrm>
              <a:off x="8410573" y="4962524"/>
              <a:ext cx="1504950" cy="1028700"/>
              <a:chOff x="8410573" y="4962524"/>
              <a:chExt cx="1504950" cy="1028700"/>
            </a:xfrm>
          </p:grpSpPr>
          <p:sp>
            <p:nvSpPr>
              <p:cNvPr id="30" name="object 52">
                <a:extLst>
                  <a:ext uri="{FF2B5EF4-FFF2-40B4-BE49-F238E27FC236}">
                    <a16:creationId xmlns:a16="http://schemas.microsoft.com/office/drawing/2014/main" id="{8E86AA0C-5BCC-8702-6E7D-EDDF61253357}"/>
                  </a:ext>
                </a:extLst>
              </p:cNvPr>
              <p:cNvSpPr/>
              <p:nvPr/>
            </p:nvSpPr>
            <p:spPr>
              <a:xfrm>
                <a:off x="8420098" y="49720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1423603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5" y="960275"/>
                    </a:lnTo>
                    <a:lnTo>
                      <a:pt x="0" y="947353"/>
                    </a:lnTo>
                    <a:lnTo>
                      <a:pt x="0" y="942974"/>
                    </a:lnTo>
                    <a:lnTo>
                      <a:pt x="0" y="62296"/>
                    </a:lnTo>
                    <a:lnTo>
                      <a:pt x="13668" y="25992"/>
                    </a:lnTo>
                    <a:lnTo>
                      <a:pt x="45203" y="3400"/>
                    </a:lnTo>
                    <a:lnTo>
                      <a:pt x="62297" y="0"/>
                    </a:lnTo>
                    <a:lnTo>
                      <a:pt x="1423603" y="0"/>
                    </a:lnTo>
                    <a:lnTo>
                      <a:pt x="1459907" y="13668"/>
                    </a:lnTo>
                    <a:lnTo>
                      <a:pt x="1482499" y="45203"/>
                    </a:lnTo>
                    <a:lnTo>
                      <a:pt x="1485899" y="62296"/>
                    </a:lnTo>
                    <a:lnTo>
                      <a:pt x="1485899" y="947353"/>
                    </a:lnTo>
                    <a:lnTo>
                      <a:pt x="1472230" y="983656"/>
                    </a:lnTo>
                    <a:lnTo>
                      <a:pt x="1440695" y="1006248"/>
                    </a:lnTo>
                    <a:lnTo>
                      <a:pt x="1427938" y="1009222"/>
                    </a:lnTo>
                    <a:lnTo>
                      <a:pt x="1423603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53">
                <a:extLst>
                  <a:ext uri="{FF2B5EF4-FFF2-40B4-BE49-F238E27FC236}">
                    <a16:creationId xmlns:a16="http://schemas.microsoft.com/office/drawing/2014/main" id="{0C8086D5-3BBD-FC62-04D0-5D6E49BCB0E7}"/>
                  </a:ext>
                </a:extLst>
              </p:cNvPr>
              <p:cNvSpPr/>
              <p:nvPr/>
            </p:nvSpPr>
            <p:spPr>
              <a:xfrm>
                <a:off x="8420098" y="49720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6"/>
                    </a:lnTo>
                    <a:lnTo>
                      <a:pt x="427" y="57960"/>
                    </a:lnTo>
                    <a:lnTo>
                      <a:pt x="1281" y="53667"/>
                    </a:lnTo>
                    <a:lnTo>
                      <a:pt x="2135" y="49373"/>
                    </a:lnTo>
                    <a:lnTo>
                      <a:pt x="3399" y="45203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1"/>
                    </a:lnTo>
                    <a:lnTo>
                      <a:pt x="11236" y="29631"/>
                    </a:lnTo>
                    <a:lnTo>
                      <a:pt x="13668" y="25992"/>
                    </a:lnTo>
                    <a:lnTo>
                      <a:pt x="16432" y="22624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4" y="6750"/>
                    </a:lnTo>
                    <a:lnTo>
                      <a:pt x="41159" y="5075"/>
                    </a:lnTo>
                    <a:lnTo>
                      <a:pt x="45203" y="3400"/>
                    </a:lnTo>
                    <a:lnTo>
                      <a:pt x="49373" y="2135"/>
                    </a:lnTo>
                    <a:lnTo>
                      <a:pt x="53667" y="1280"/>
                    </a:lnTo>
                    <a:lnTo>
                      <a:pt x="57960" y="426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19225" y="0"/>
                    </a:lnTo>
                    <a:lnTo>
                      <a:pt x="1423603" y="0"/>
                    </a:lnTo>
                    <a:lnTo>
                      <a:pt x="1427938" y="426"/>
                    </a:lnTo>
                    <a:lnTo>
                      <a:pt x="1456267" y="11236"/>
                    </a:lnTo>
                    <a:lnTo>
                      <a:pt x="1459907" y="13668"/>
                    </a:lnTo>
                    <a:lnTo>
                      <a:pt x="1474662" y="29631"/>
                    </a:lnTo>
                    <a:lnTo>
                      <a:pt x="1477095" y="33271"/>
                    </a:lnTo>
                    <a:lnTo>
                      <a:pt x="1485900" y="66674"/>
                    </a:lnTo>
                    <a:lnTo>
                      <a:pt x="1485900" y="942974"/>
                    </a:lnTo>
                    <a:lnTo>
                      <a:pt x="1485899" y="947353"/>
                    </a:lnTo>
                    <a:lnTo>
                      <a:pt x="1485472" y="951688"/>
                    </a:lnTo>
                    <a:lnTo>
                      <a:pt x="1484618" y="955981"/>
                    </a:lnTo>
                    <a:lnTo>
                      <a:pt x="1483763" y="960275"/>
                    </a:lnTo>
                    <a:lnTo>
                      <a:pt x="1463275" y="993216"/>
                    </a:lnTo>
                    <a:lnTo>
                      <a:pt x="1444740" y="1004573"/>
                    </a:lnTo>
                    <a:lnTo>
                      <a:pt x="1440695" y="1006248"/>
                    </a:lnTo>
                    <a:lnTo>
                      <a:pt x="1419225" y="1009649"/>
                    </a:lnTo>
                    <a:lnTo>
                      <a:pt x="66675" y="1009649"/>
                    </a:lnTo>
                    <a:lnTo>
                      <a:pt x="41159" y="1004573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79"/>
                    </a:lnTo>
                    <a:lnTo>
                      <a:pt x="22624" y="993216"/>
                    </a:lnTo>
                    <a:lnTo>
                      <a:pt x="19528" y="990120"/>
                    </a:lnTo>
                    <a:lnTo>
                      <a:pt x="16432" y="987024"/>
                    </a:lnTo>
                    <a:lnTo>
                      <a:pt x="5075" y="968489"/>
                    </a:lnTo>
                    <a:lnTo>
                      <a:pt x="3399" y="964444"/>
                    </a:lnTo>
                    <a:lnTo>
                      <a:pt x="2135" y="960275"/>
                    </a:lnTo>
                    <a:lnTo>
                      <a:pt x="1281" y="955981"/>
                    </a:lnTo>
                    <a:lnTo>
                      <a:pt x="427" y="951688"/>
                    </a:lnTo>
                    <a:lnTo>
                      <a:pt x="0" y="947353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2" name="object 54">
                <a:extLst>
                  <a:ext uri="{FF2B5EF4-FFF2-40B4-BE49-F238E27FC236}">
                    <a16:creationId xmlns:a16="http://schemas.microsoft.com/office/drawing/2014/main" id="{D11FC1ED-7B56-7D50-C706-966D3D9023A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048749" y="5110162"/>
                <a:ext cx="228600" cy="200025"/>
              </a:xfrm>
              <a:prstGeom prst="rect">
                <a:avLst/>
              </a:prstGeom>
            </p:spPr>
          </p:pic>
        </p:grpSp>
        <p:sp>
          <p:nvSpPr>
            <p:cNvPr id="24" name="object 55">
              <a:extLst>
                <a:ext uri="{FF2B5EF4-FFF2-40B4-BE49-F238E27FC236}">
                  <a16:creationId xmlns:a16="http://schemas.microsoft.com/office/drawing/2014/main" id="{3A7A0D7A-B560-1F85-B79F-D39BE10DCB43}"/>
                </a:ext>
              </a:extLst>
            </p:cNvPr>
            <p:cNvSpPr txBox="1"/>
            <p:nvPr/>
          </p:nvSpPr>
          <p:spPr>
            <a:xfrm>
              <a:off x="8726338" y="5365160"/>
              <a:ext cx="873125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286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80" dirty="0">
                  <a:solidFill>
                    <a:srgbClr val="FFFFFF"/>
                  </a:solidFill>
                  <a:latin typeface="Arial"/>
                  <a:cs typeface="Arial"/>
                </a:rPr>
                <a:t>Finance</a:t>
              </a:r>
              <a:r>
                <a:rPr sz="2000" b="1" spc="-5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5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85" dirty="0">
                  <a:solidFill>
                    <a:srgbClr val="FFFFFF"/>
                  </a:solidFill>
                  <a:latin typeface="Arial"/>
                  <a:cs typeface="Arial"/>
                </a:rPr>
                <a:t>Accounting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25" name="object 56">
              <a:extLst>
                <a:ext uri="{FF2B5EF4-FFF2-40B4-BE49-F238E27FC236}">
                  <a16:creationId xmlns:a16="http://schemas.microsoft.com/office/drawing/2014/main" id="{F8C2BB73-BBD1-1BC9-9B68-FA7BC172E84C}"/>
                </a:ext>
              </a:extLst>
            </p:cNvPr>
            <p:cNvGrpSpPr/>
            <p:nvPr/>
          </p:nvGrpSpPr>
          <p:grpSpPr>
            <a:xfrm>
              <a:off x="10067924" y="4962524"/>
              <a:ext cx="1514475" cy="1028700"/>
              <a:chOff x="10067924" y="4962524"/>
              <a:chExt cx="1514475" cy="1028700"/>
            </a:xfrm>
          </p:grpSpPr>
          <p:sp>
            <p:nvSpPr>
              <p:cNvPr id="27" name="object 57">
                <a:extLst>
                  <a:ext uri="{FF2B5EF4-FFF2-40B4-BE49-F238E27FC236}">
                    <a16:creationId xmlns:a16="http://schemas.microsoft.com/office/drawing/2014/main" id="{C8F54BF7-E19C-7F32-95A5-FCC3C31380CA}"/>
                  </a:ext>
                </a:extLst>
              </p:cNvPr>
              <p:cNvSpPr/>
              <p:nvPr/>
            </p:nvSpPr>
            <p:spPr>
              <a:xfrm>
                <a:off x="10077449" y="49720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7" y="1009649"/>
                    </a:move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22623" y="993216"/>
                    </a:lnTo>
                    <a:lnTo>
                      <a:pt x="2134" y="960275"/>
                    </a:lnTo>
                    <a:lnTo>
                      <a:pt x="0" y="947353"/>
                    </a:lnTo>
                    <a:lnTo>
                      <a:pt x="0" y="942974"/>
                    </a:lnTo>
                    <a:lnTo>
                      <a:pt x="0" y="62296"/>
                    </a:lnTo>
                    <a:lnTo>
                      <a:pt x="13667" y="25992"/>
                    </a:lnTo>
                    <a:lnTo>
                      <a:pt x="45203" y="3400"/>
                    </a:lnTo>
                    <a:lnTo>
                      <a:pt x="62296" y="0"/>
                    </a:lnTo>
                    <a:lnTo>
                      <a:pt x="1433127" y="0"/>
                    </a:lnTo>
                    <a:lnTo>
                      <a:pt x="1469432" y="13668"/>
                    </a:lnTo>
                    <a:lnTo>
                      <a:pt x="1492023" y="45203"/>
                    </a:lnTo>
                    <a:lnTo>
                      <a:pt x="1495424" y="62296"/>
                    </a:lnTo>
                    <a:lnTo>
                      <a:pt x="1495424" y="947353"/>
                    </a:lnTo>
                    <a:lnTo>
                      <a:pt x="1481755" y="983656"/>
                    </a:lnTo>
                    <a:lnTo>
                      <a:pt x="1450219" y="1006248"/>
                    </a:lnTo>
                    <a:lnTo>
                      <a:pt x="1437463" y="1009222"/>
                    </a:lnTo>
                    <a:lnTo>
                      <a:pt x="1433127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58">
                <a:extLst>
                  <a:ext uri="{FF2B5EF4-FFF2-40B4-BE49-F238E27FC236}">
                    <a16:creationId xmlns:a16="http://schemas.microsoft.com/office/drawing/2014/main" id="{87F699A7-E74B-4454-45BB-54EC2C25C273}"/>
                  </a:ext>
                </a:extLst>
              </p:cNvPr>
              <p:cNvSpPr/>
              <p:nvPr/>
            </p:nvSpPr>
            <p:spPr>
              <a:xfrm>
                <a:off x="10077449" y="49720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6"/>
                    </a:lnTo>
                    <a:lnTo>
                      <a:pt x="426" y="57960"/>
                    </a:lnTo>
                    <a:lnTo>
                      <a:pt x="11235" y="29631"/>
                    </a:lnTo>
                    <a:lnTo>
                      <a:pt x="13667" y="25992"/>
                    </a:lnTo>
                    <a:lnTo>
                      <a:pt x="16431" y="22624"/>
                    </a:lnTo>
                    <a:lnTo>
                      <a:pt x="19527" y="19528"/>
                    </a:lnTo>
                    <a:lnTo>
                      <a:pt x="22623" y="16432"/>
                    </a:lnTo>
                    <a:lnTo>
                      <a:pt x="25991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2" y="6750"/>
                    </a:lnTo>
                    <a:lnTo>
                      <a:pt x="41157" y="5075"/>
                    </a:lnTo>
                    <a:lnTo>
                      <a:pt x="45203" y="3400"/>
                    </a:lnTo>
                    <a:lnTo>
                      <a:pt x="49372" y="2135"/>
                    </a:lnTo>
                    <a:lnTo>
                      <a:pt x="53666" y="1280"/>
                    </a:lnTo>
                    <a:lnTo>
                      <a:pt x="57960" y="426"/>
                    </a:lnTo>
                    <a:lnTo>
                      <a:pt x="62296" y="0"/>
                    </a:lnTo>
                    <a:lnTo>
                      <a:pt x="66674" y="0"/>
                    </a:lnTo>
                    <a:lnTo>
                      <a:pt x="1428749" y="0"/>
                    </a:lnTo>
                    <a:lnTo>
                      <a:pt x="1433127" y="0"/>
                    </a:lnTo>
                    <a:lnTo>
                      <a:pt x="1437463" y="426"/>
                    </a:lnTo>
                    <a:lnTo>
                      <a:pt x="1441757" y="1280"/>
                    </a:lnTo>
                    <a:lnTo>
                      <a:pt x="1446051" y="2135"/>
                    </a:lnTo>
                    <a:lnTo>
                      <a:pt x="1450219" y="3400"/>
                    </a:lnTo>
                    <a:lnTo>
                      <a:pt x="1454264" y="5075"/>
                    </a:lnTo>
                    <a:lnTo>
                      <a:pt x="1458309" y="6750"/>
                    </a:lnTo>
                    <a:lnTo>
                      <a:pt x="1462151" y="8804"/>
                    </a:lnTo>
                    <a:lnTo>
                      <a:pt x="1465791" y="11236"/>
                    </a:lnTo>
                    <a:lnTo>
                      <a:pt x="1469432" y="13668"/>
                    </a:lnTo>
                    <a:lnTo>
                      <a:pt x="1492023" y="45203"/>
                    </a:lnTo>
                    <a:lnTo>
                      <a:pt x="1494143" y="53667"/>
                    </a:lnTo>
                    <a:lnTo>
                      <a:pt x="1494998" y="57960"/>
                    </a:lnTo>
                    <a:lnTo>
                      <a:pt x="1495424" y="62296"/>
                    </a:lnTo>
                    <a:lnTo>
                      <a:pt x="1495424" y="66674"/>
                    </a:lnTo>
                    <a:lnTo>
                      <a:pt x="1495424" y="942974"/>
                    </a:lnTo>
                    <a:lnTo>
                      <a:pt x="1495424" y="947353"/>
                    </a:lnTo>
                    <a:lnTo>
                      <a:pt x="1494998" y="951688"/>
                    </a:lnTo>
                    <a:lnTo>
                      <a:pt x="1494143" y="955981"/>
                    </a:lnTo>
                    <a:lnTo>
                      <a:pt x="1493288" y="960275"/>
                    </a:lnTo>
                    <a:lnTo>
                      <a:pt x="1472799" y="993216"/>
                    </a:lnTo>
                    <a:lnTo>
                      <a:pt x="1454264" y="1004573"/>
                    </a:lnTo>
                    <a:lnTo>
                      <a:pt x="1450219" y="1006248"/>
                    </a:lnTo>
                    <a:lnTo>
                      <a:pt x="1428749" y="1009649"/>
                    </a:lnTo>
                    <a:lnTo>
                      <a:pt x="66674" y="1009649"/>
                    </a:ln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53666" y="1008368"/>
                    </a:lnTo>
                    <a:lnTo>
                      <a:pt x="49372" y="1007514"/>
                    </a:lnTo>
                    <a:lnTo>
                      <a:pt x="45203" y="1006248"/>
                    </a:lnTo>
                    <a:lnTo>
                      <a:pt x="41157" y="1004573"/>
                    </a:lnTo>
                    <a:lnTo>
                      <a:pt x="37112" y="1002898"/>
                    </a:lnTo>
                    <a:lnTo>
                      <a:pt x="19527" y="990120"/>
                    </a:lnTo>
                    <a:lnTo>
                      <a:pt x="16431" y="987024"/>
                    </a:lnTo>
                    <a:lnTo>
                      <a:pt x="426" y="951688"/>
                    </a:lnTo>
                    <a:lnTo>
                      <a:pt x="0" y="947353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59">
                <a:extLst>
                  <a:ext uri="{FF2B5EF4-FFF2-40B4-BE49-F238E27FC236}">
                    <a16:creationId xmlns:a16="http://schemas.microsoft.com/office/drawing/2014/main" id="{065E480D-AB30-0A2D-4763-E69F36FCEF5B}"/>
                  </a:ext>
                </a:extLst>
              </p:cNvPr>
              <p:cNvSpPr/>
              <p:nvPr/>
            </p:nvSpPr>
            <p:spPr>
              <a:xfrm>
                <a:off x="10687763" y="5099446"/>
                <a:ext cx="281940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281940" h="223520">
                    <a:moveTo>
                      <a:pt x="107022" y="30480"/>
                    </a:moveTo>
                    <a:lnTo>
                      <a:pt x="34468" y="30480"/>
                    </a:lnTo>
                    <a:lnTo>
                      <a:pt x="39245" y="26670"/>
                    </a:lnTo>
                    <a:lnTo>
                      <a:pt x="44693" y="22860"/>
                    </a:lnTo>
                    <a:lnTo>
                      <a:pt x="50631" y="20320"/>
                    </a:lnTo>
                    <a:lnTo>
                      <a:pt x="54203" y="3810"/>
                    </a:lnTo>
                    <a:lnTo>
                      <a:pt x="57417" y="0"/>
                    </a:lnTo>
                    <a:lnTo>
                      <a:pt x="84073" y="0"/>
                    </a:lnTo>
                    <a:lnTo>
                      <a:pt x="87287" y="3810"/>
                    </a:lnTo>
                    <a:lnTo>
                      <a:pt x="88136" y="7620"/>
                    </a:lnTo>
                    <a:lnTo>
                      <a:pt x="90859" y="20320"/>
                    </a:lnTo>
                    <a:lnTo>
                      <a:pt x="96753" y="22860"/>
                    </a:lnTo>
                    <a:lnTo>
                      <a:pt x="102244" y="26670"/>
                    </a:lnTo>
                    <a:lnTo>
                      <a:pt x="107022" y="30480"/>
                    </a:lnTo>
                    <a:close/>
                  </a:path>
                  <a:path w="281940" h="223520">
                    <a:moveTo>
                      <a:pt x="17814" y="124460"/>
                    </a:moveTo>
                    <a:lnTo>
                      <a:pt x="13349" y="123190"/>
                    </a:lnTo>
                    <a:lnTo>
                      <a:pt x="10804" y="119380"/>
                    </a:lnTo>
                    <a:lnTo>
                      <a:pt x="9197" y="116840"/>
                    </a:lnTo>
                    <a:lnTo>
                      <a:pt x="7724" y="115570"/>
                    </a:lnTo>
                    <a:lnTo>
                      <a:pt x="5045" y="110490"/>
                    </a:lnTo>
                    <a:lnTo>
                      <a:pt x="3795" y="107950"/>
                    </a:lnTo>
                    <a:lnTo>
                      <a:pt x="2678" y="106680"/>
                    </a:lnTo>
                    <a:lnTo>
                      <a:pt x="1651" y="104140"/>
                    </a:lnTo>
                    <a:lnTo>
                      <a:pt x="0" y="100330"/>
                    </a:lnTo>
                    <a:lnTo>
                      <a:pt x="1250" y="95250"/>
                    </a:lnTo>
                    <a:lnTo>
                      <a:pt x="14332" y="83820"/>
                    </a:lnTo>
                    <a:lnTo>
                      <a:pt x="13841" y="81280"/>
                    </a:lnTo>
                    <a:lnTo>
                      <a:pt x="13573" y="77470"/>
                    </a:lnTo>
                    <a:lnTo>
                      <a:pt x="13573" y="71120"/>
                    </a:lnTo>
                    <a:lnTo>
                      <a:pt x="13841" y="68580"/>
                    </a:lnTo>
                    <a:lnTo>
                      <a:pt x="14332" y="64770"/>
                    </a:lnTo>
                    <a:lnTo>
                      <a:pt x="4364" y="55835"/>
                    </a:lnTo>
                    <a:lnTo>
                      <a:pt x="1250" y="53340"/>
                    </a:lnTo>
                    <a:lnTo>
                      <a:pt x="0" y="49530"/>
                    </a:lnTo>
                    <a:lnTo>
                      <a:pt x="2678" y="43180"/>
                    </a:lnTo>
                    <a:lnTo>
                      <a:pt x="3795" y="40640"/>
                    </a:lnTo>
                    <a:lnTo>
                      <a:pt x="6384" y="35560"/>
                    </a:lnTo>
                    <a:lnTo>
                      <a:pt x="7768" y="33020"/>
                    </a:lnTo>
                    <a:lnTo>
                      <a:pt x="9242" y="31750"/>
                    </a:lnTo>
                    <a:lnTo>
                      <a:pt x="13349" y="25400"/>
                    </a:lnTo>
                    <a:lnTo>
                      <a:pt x="17814" y="24130"/>
                    </a:lnTo>
                    <a:lnTo>
                      <a:pt x="21833" y="26670"/>
                    </a:lnTo>
                    <a:lnTo>
                      <a:pt x="34468" y="30480"/>
                    </a:lnTo>
                    <a:lnTo>
                      <a:pt x="131382" y="30480"/>
                    </a:lnTo>
                    <a:lnTo>
                      <a:pt x="132204" y="31750"/>
                    </a:lnTo>
                    <a:lnTo>
                      <a:pt x="133677" y="33020"/>
                    </a:lnTo>
                    <a:lnTo>
                      <a:pt x="135016" y="35560"/>
                    </a:lnTo>
                    <a:lnTo>
                      <a:pt x="136400" y="38100"/>
                    </a:lnTo>
                    <a:lnTo>
                      <a:pt x="137651" y="40640"/>
                    </a:lnTo>
                    <a:lnTo>
                      <a:pt x="138767" y="43180"/>
                    </a:lnTo>
                    <a:lnTo>
                      <a:pt x="139794" y="44450"/>
                    </a:lnTo>
                    <a:lnTo>
                      <a:pt x="141446" y="49530"/>
                    </a:lnTo>
                    <a:lnTo>
                      <a:pt x="140196" y="53340"/>
                    </a:lnTo>
                    <a:lnTo>
                      <a:pt x="65147" y="53340"/>
                    </a:lnTo>
                    <a:lnTo>
                      <a:pt x="59987" y="55835"/>
                    </a:lnTo>
                    <a:lnTo>
                      <a:pt x="49291" y="71120"/>
                    </a:lnTo>
                    <a:lnTo>
                      <a:pt x="49291" y="77470"/>
                    </a:lnTo>
                    <a:lnTo>
                      <a:pt x="65147" y="95250"/>
                    </a:lnTo>
                    <a:lnTo>
                      <a:pt x="140106" y="95250"/>
                    </a:lnTo>
                    <a:lnTo>
                      <a:pt x="141356" y="100330"/>
                    </a:lnTo>
                    <a:lnTo>
                      <a:pt x="138678" y="105410"/>
                    </a:lnTo>
                    <a:lnTo>
                      <a:pt x="137561" y="107950"/>
                    </a:lnTo>
                    <a:lnTo>
                      <a:pt x="136311" y="110490"/>
                    </a:lnTo>
                    <a:lnTo>
                      <a:pt x="134927" y="113030"/>
                    </a:lnTo>
                    <a:lnTo>
                      <a:pt x="133588" y="115570"/>
                    </a:lnTo>
                    <a:lnTo>
                      <a:pt x="132114" y="116840"/>
                    </a:lnTo>
                    <a:lnTo>
                      <a:pt x="131293" y="118110"/>
                    </a:lnTo>
                    <a:lnTo>
                      <a:pt x="34423" y="118110"/>
                    </a:lnTo>
                    <a:lnTo>
                      <a:pt x="17814" y="124460"/>
                    </a:lnTo>
                    <a:close/>
                  </a:path>
                  <a:path w="281940" h="223520">
                    <a:moveTo>
                      <a:pt x="131382" y="30480"/>
                    </a:moveTo>
                    <a:lnTo>
                      <a:pt x="107022" y="30480"/>
                    </a:lnTo>
                    <a:lnTo>
                      <a:pt x="123631" y="24130"/>
                    </a:lnTo>
                    <a:lnTo>
                      <a:pt x="128096" y="25400"/>
                    </a:lnTo>
                    <a:lnTo>
                      <a:pt x="131382" y="30480"/>
                    </a:lnTo>
                    <a:close/>
                  </a:path>
                  <a:path w="281940" h="223520">
                    <a:moveTo>
                      <a:pt x="140106" y="95250"/>
                    </a:moveTo>
                    <a:lnTo>
                      <a:pt x="76298" y="95250"/>
                    </a:lnTo>
                    <a:lnTo>
                      <a:pt x="81550" y="92710"/>
                    </a:lnTo>
                    <a:lnTo>
                      <a:pt x="83867" y="91440"/>
                    </a:lnTo>
                    <a:lnTo>
                      <a:pt x="87886" y="87630"/>
                    </a:lnTo>
                    <a:lnTo>
                      <a:pt x="89435" y="85090"/>
                    </a:lnTo>
                    <a:lnTo>
                      <a:pt x="91610" y="80010"/>
                    </a:lnTo>
                    <a:lnTo>
                      <a:pt x="92154" y="77470"/>
                    </a:lnTo>
                    <a:lnTo>
                      <a:pt x="92154" y="71120"/>
                    </a:lnTo>
                    <a:lnTo>
                      <a:pt x="76298" y="53340"/>
                    </a:lnTo>
                    <a:lnTo>
                      <a:pt x="140196" y="53340"/>
                    </a:lnTo>
                    <a:lnTo>
                      <a:pt x="136188" y="56550"/>
                    </a:lnTo>
                    <a:lnTo>
                      <a:pt x="127024" y="64770"/>
                    </a:lnTo>
                    <a:lnTo>
                      <a:pt x="127515" y="68580"/>
                    </a:lnTo>
                    <a:lnTo>
                      <a:pt x="127783" y="71120"/>
                    </a:lnTo>
                    <a:lnTo>
                      <a:pt x="127783" y="77470"/>
                    </a:lnTo>
                    <a:lnTo>
                      <a:pt x="127515" y="80010"/>
                    </a:lnTo>
                    <a:lnTo>
                      <a:pt x="127024" y="83820"/>
                    </a:lnTo>
                    <a:lnTo>
                      <a:pt x="136936" y="92710"/>
                    </a:lnTo>
                    <a:lnTo>
                      <a:pt x="140106" y="95250"/>
                    </a:lnTo>
                    <a:close/>
                  </a:path>
                  <a:path w="281940" h="223520">
                    <a:moveTo>
                      <a:pt x="181049" y="223520"/>
                    </a:moveTo>
                    <a:lnTo>
                      <a:pt x="174798" y="220980"/>
                    </a:lnTo>
                    <a:lnTo>
                      <a:pt x="172438" y="219687"/>
                    </a:lnTo>
                    <a:lnTo>
                      <a:pt x="170244" y="218440"/>
                    </a:lnTo>
                    <a:lnTo>
                      <a:pt x="167833" y="217170"/>
                    </a:lnTo>
                    <a:lnTo>
                      <a:pt x="165556" y="215900"/>
                    </a:lnTo>
                    <a:lnTo>
                      <a:pt x="163413" y="214630"/>
                    </a:lnTo>
                    <a:lnTo>
                      <a:pt x="157921" y="210820"/>
                    </a:lnTo>
                    <a:lnTo>
                      <a:pt x="156805" y="205740"/>
                    </a:lnTo>
                    <a:lnTo>
                      <a:pt x="162297" y="189230"/>
                    </a:lnTo>
                    <a:lnTo>
                      <a:pt x="158368" y="184150"/>
                    </a:lnTo>
                    <a:lnTo>
                      <a:pt x="155197" y="179070"/>
                    </a:lnTo>
                    <a:lnTo>
                      <a:pt x="152965" y="172720"/>
                    </a:lnTo>
                    <a:lnTo>
                      <a:pt x="135865" y="168910"/>
                    </a:lnTo>
                    <a:lnTo>
                      <a:pt x="132516" y="166370"/>
                    </a:lnTo>
                    <a:lnTo>
                      <a:pt x="131668" y="158750"/>
                    </a:lnTo>
                    <a:lnTo>
                      <a:pt x="131668" y="147320"/>
                    </a:lnTo>
                    <a:lnTo>
                      <a:pt x="132516" y="139700"/>
                    </a:lnTo>
                    <a:lnTo>
                      <a:pt x="135820" y="135890"/>
                    </a:lnTo>
                    <a:lnTo>
                      <a:pt x="152965" y="133350"/>
                    </a:lnTo>
                    <a:lnTo>
                      <a:pt x="155153" y="127000"/>
                    </a:lnTo>
                    <a:lnTo>
                      <a:pt x="158368" y="121920"/>
                    </a:lnTo>
                    <a:lnTo>
                      <a:pt x="162297" y="116840"/>
                    </a:lnTo>
                    <a:lnTo>
                      <a:pt x="156805" y="100330"/>
                    </a:lnTo>
                    <a:lnTo>
                      <a:pt x="181049" y="82550"/>
                    </a:lnTo>
                    <a:lnTo>
                      <a:pt x="185469" y="83820"/>
                    </a:lnTo>
                    <a:lnTo>
                      <a:pt x="197122" y="96520"/>
                    </a:lnTo>
                    <a:lnTo>
                      <a:pt x="255310" y="96520"/>
                    </a:lnTo>
                    <a:lnTo>
                      <a:pt x="256148" y="100330"/>
                    </a:lnTo>
                    <a:lnTo>
                      <a:pt x="250656" y="116840"/>
                    </a:lnTo>
                    <a:lnTo>
                      <a:pt x="254585" y="121920"/>
                    </a:lnTo>
                    <a:lnTo>
                      <a:pt x="257755" y="127000"/>
                    </a:lnTo>
                    <a:lnTo>
                      <a:pt x="259541" y="132080"/>
                    </a:lnTo>
                    <a:lnTo>
                      <a:pt x="200878" y="132080"/>
                    </a:lnTo>
                    <a:lnTo>
                      <a:pt x="195627" y="134620"/>
                    </a:lnTo>
                    <a:lnTo>
                      <a:pt x="185023" y="149860"/>
                    </a:lnTo>
                    <a:lnTo>
                      <a:pt x="185023" y="156210"/>
                    </a:lnTo>
                    <a:lnTo>
                      <a:pt x="200878" y="173990"/>
                    </a:lnTo>
                    <a:lnTo>
                      <a:pt x="259550" y="173990"/>
                    </a:lnTo>
                    <a:lnTo>
                      <a:pt x="257800" y="179070"/>
                    </a:lnTo>
                    <a:lnTo>
                      <a:pt x="254585" y="184150"/>
                    </a:lnTo>
                    <a:lnTo>
                      <a:pt x="250656" y="189230"/>
                    </a:lnTo>
                    <a:lnTo>
                      <a:pt x="256148" y="205740"/>
                    </a:lnTo>
                    <a:lnTo>
                      <a:pt x="255310" y="209550"/>
                    </a:lnTo>
                    <a:lnTo>
                      <a:pt x="197167" y="209550"/>
                    </a:lnTo>
                    <a:lnTo>
                      <a:pt x="188346" y="219687"/>
                    </a:lnTo>
                    <a:lnTo>
                      <a:pt x="185469" y="222250"/>
                    </a:lnTo>
                    <a:lnTo>
                      <a:pt x="181049" y="223520"/>
                    </a:lnTo>
                    <a:close/>
                  </a:path>
                  <a:path w="281940" h="223520">
                    <a:moveTo>
                      <a:pt x="255310" y="96520"/>
                    </a:moveTo>
                    <a:lnTo>
                      <a:pt x="215785" y="96520"/>
                    </a:lnTo>
                    <a:lnTo>
                      <a:pt x="224626" y="86360"/>
                    </a:lnTo>
                    <a:lnTo>
                      <a:pt x="227483" y="83820"/>
                    </a:lnTo>
                    <a:lnTo>
                      <a:pt x="231904" y="82550"/>
                    </a:lnTo>
                    <a:lnTo>
                      <a:pt x="238199" y="85090"/>
                    </a:lnTo>
                    <a:lnTo>
                      <a:pt x="245119" y="88900"/>
                    </a:lnTo>
                    <a:lnTo>
                      <a:pt x="249540" y="91440"/>
                    </a:lnTo>
                    <a:lnTo>
                      <a:pt x="255031" y="95250"/>
                    </a:lnTo>
                    <a:lnTo>
                      <a:pt x="255310" y="96520"/>
                    </a:lnTo>
                    <a:close/>
                  </a:path>
                  <a:path w="281940" h="223520">
                    <a:moveTo>
                      <a:pt x="212749" y="96520"/>
                    </a:moveTo>
                    <a:lnTo>
                      <a:pt x="200158" y="96520"/>
                    </a:lnTo>
                    <a:lnTo>
                      <a:pt x="203284" y="95250"/>
                    </a:lnTo>
                    <a:lnTo>
                      <a:pt x="209624" y="95250"/>
                    </a:lnTo>
                    <a:lnTo>
                      <a:pt x="212749" y="96520"/>
                    </a:lnTo>
                    <a:close/>
                  </a:path>
                  <a:path w="281940" h="223520">
                    <a:moveTo>
                      <a:pt x="83983" y="148590"/>
                    </a:moveTo>
                    <a:lnTo>
                      <a:pt x="57373" y="148590"/>
                    </a:lnTo>
                    <a:lnTo>
                      <a:pt x="54158" y="144780"/>
                    </a:lnTo>
                    <a:lnTo>
                      <a:pt x="53310" y="140970"/>
                    </a:lnTo>
                    <a:lnTo>
                      <a:pt x="50586" y="128270"/>
                    </a:lnTo>
                    <a:lnTo>
                      <a:pt x="44693" y="125730"/>
                    </a:lnTo>
                    <a:lnTo>
                      <a:pt x="39201" y="121920"/>
                    </a:lnTo>
                    <a:lnTo>
                      <a:pt x="34423" y="118110"/>
                    </a:lnTo>
                    <a:lnTo>
                      <a:pt x="106933" y="118110"/>
                    </a:lnTo>
                    <a:lnTo>
                      <a:pt x="102155" y="121920"/>
                    </a:lnTo>
                    <a:lnTo>
                      <a:pt x="96708" y="125730"/>
                    </a:lnTo>
                    <a:lnTo>
                      <a:pt x="90770" y="128270"/>
                    </a:lnTo>
                    <a:lnTo>
                      <a:pt x="87198" y="144780"/>
                    </a:lnTo>
                    <a:lnTo>
                      <a:pt x="83983" y="148590"/>
                    </a:lnTo>
                    <a:close/>
                  </a:path>
                  <a:path w="281940" h="223520">
                    <a:moveTo>
                      <a:pt x="123542" y="124460"/>
                    </a:moveTo>
                    <a:lnTo>
                      <a:pt x="106933" y="118110"/>
                    </a:lnTo>
                    <a:lnTo>
                      <a:pt x="131293" y="118110"/>
                    </a:lnTo>
                    <a:lnTo>
                      <a:pt x="128007" y="123190"/>
                    </a:lnTo>
                    <a:lnTo>
                      <a:pt x="123542" y="124460"/>
                    </a:lnTo>
                    <a:close/>
                  </a:path>
                  <a:path w="281940" h="223520">
                    <a:moveTo>
                      <a:pt x="259550" y="173990"/>
                    </a:moveTo>
                    <a:lnTo>
                      <a:pt x="212030" y="173990"/>
                    </a:lnTo>
                    <a:lnTo>
                      <a:pt x="217281" y="171450"/>
                    </a:lnTo>
                    <a:lnTo>
                      <a:pt x="219598" y="170180"/>
                    </a:lnTo>
                    <a:lnTo>
                      <a:pt x="223618" y="166370"/>
                    </a:lnTo>
                    <a:lnTo>
                      <a:pt x="225166" y="163830"/>
                    </a:lnTo>
                    <a:lnTo>
                      <a:pt x="227341" y="158750"/>
                    </a:lnTo>
                    <a:lnTo>
                      <a:pt x="227885" y="156210"/>
                    </a:lnTo>
                    <a:lnTo>
                      <a:pt x="227885" y="149860"/>
                    </a:lnTo>
                    <a:lnTo>
                      <a:pt x="212030" y="132080"/>
                    </a:lnTo>
                    <a:lnTo>
                      <a:pt x="259541" y="132080"/>
                    </a:lnTo>
                    <a:lnTo>
                      <a:pt x="259987" y="133350"/>
                    </a:lnTo>
                    <a:lnTo>
                      <a:pt x="272980" y="135890"/>
                    </a:lnTo>
                    <a:lnTo>
                      <a:pt x="277088" y="135890"/>
                    </a:lnTo>
                    <a:lnTo>
                      <a:pt x="280436" y="139700"/>
                    </a:lnTo>
                    <a:lnTo>
                      <a:pt x="281285" y="147320"/>
                    </a:lnTo>
                    <a:lnTo>
                      <a:pt x="281374" y="148590"/>
                    </a:lnTo>
                    <a:lnTo>
                      <a:pt x="281463" y="156210"/>
                    </a:lnTo>
                    <a:lnTo>
                      <a:pt x="281285" y="158750"/>
                    </a:lnTo>
                    <a:lnTo>
                      <a:pt x="280436" y="166370"/>
                    </a:lnTo>
                    <a:lnTo>
                      <a:pt x="277132" y="168910"/>
                    </a:lnTo>
                    <a:lnTo>
                      <a:pt x="272980" y="170180"/>
                    </a:lnTo>
                    <a:lnTo>
                      <a:pt x="259987" y="172720"/>
                    </a:lnTo>
                    <a:lnTo>
                      <a:pt x="259550" y="173990"/>
                    </a:lnTo>
                    <a:close/>
                  </a:path>
                  <a:path w="281940" h="223520">
                    <a:moveTo>
                      <a:pt x="73759" y="149860"/>
                    </a:moveTo>
                    <a:lnTo>
                      <a:pt x="67597" y="149860"/>
                    </a:lnTo>
                    <a:lnTo>
                      <a:pt x="64561" y="148590"/>
                    </a:lnTo>
                    <a:lnTo>
                      <a:pt x="76795" y="148590"/>
                    </a:lnTo>
                    <a:lnTo>
                      <a:pt x="73759" y="149860"/>
                    </a:lnTo>
                    <a:close/>
                  </a:path>
                  <a:path w="281940" h="223520">
                    <a:moveTo>
                      <a:pt x="231859" y="223520"/>
                    </a:moveTo>
                    <a:lnTo>
                      <a:pt x="227439" y="222250"/>
                    </a:lnTo>
                    <a:lnTo>
                      <a:pt x="224834" y="219898"/>
                    </a:lnTo>
                    <a:lnTo>
                      <a:pt x="215830" y="209550"/>
                    </a:lnTo>
                    <a:lnTo>
                      <a:pt x="255310" y="209550"/>
                    </a:lnTo>
                    <a:lnTo>
                      <a:pt x="255031" y="210820"/>
                    </a:lnTo>
                    <a:lnTo>
                      <a:pt x="249540" y="214630"/>
                    </a:lnTo>
                    <a:lnTo>
                      <a:pt x="245119" y="217170"/>
                    </a:lnTo>
                    <a:lnTo>
                      <a:pt x="242708" y="218440"/>
                    </a:lnTo>
                    <a:lnTo>
                      <a:pt x="240515" y="219687"/>
                    </a:lnTo>
                    <a:lnTo>
                      <a:pt x="235788" y="222250"/>
                    </a:lnTo>
                    <a:lnTo>
                      <a:pt x="231859" y="223520"/>
                    </a:lnTo>
                    <a:close/>
                  </a:path>
                </a:pathLst>
              </a:custGeom>
              <a:solidFill>
                <a:srgbClr val="93C4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60">
              <a:extLst>
                <a:ext uri="{FF2B5EF4-FFF2-40B4-BE49-F238E27FC236}">
                  <a16:creationId xmlns:a16="http://schemas.microsoft.com/office/drawing/2014/main" id="{0F5DF06A-8D6C-4B82-84AF-F2312C577DAF}"/>
                </a:ext>
              </a:extLst>
            </p:cNvPr>
            <p:cNvSpPr txBox="1"/>
            <p:nvPr/>
          </p:nvSpPr>
          <p:spPr>
            <a:xfrm>
              <a:off x="10337997" y="5365160"/>
              <a:ext cx="977265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1460" marR="5080" indent="-23939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80" dirty="0">
                  <a:solidFill>
                    <a:srgbClr val="FFFFFF"/>
                  </a:solidFill>
                  <a:latin typeface="Arial"/>
                  <a:cs typeface="Arial"/>
                </a:rPr>
                <a:t>Operations</a:t>
              </a:r>
              <a:r>
                <a:rPr sz="2000" b="1" spc="-4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6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10" dirty="0">
                  <a:solidFill>
                    <a:srgbClr val="FFFFFF"/>
                  </a:solidFill>
                  <a:latin typeface="Arial"/>
                  <a:cs typeface="Arial"/>
                </a:rPr>
                <a:t>Admin</a:t>
              </a:r>
              <a:endParaRPr sz="2000">
                <a:latin typeface="Arial"/>
                <a:cs typeface="Arial"/>
              </a:endParaRPr>
            </a:p>
          </p:txBody>
        </p:sp>
      </p:grpSp>
      <p:sp>
        <p:nvSpPr>
          <p:cNvPr id="55" name="object 7">
            <a:extLst>
              <a:ext uri="{FF2B5EF4-FFF2-40B4-BE49-F238E27FC236}">
                <a16:creationId xmlns:a16="http://schemas.microsoft.com/office/drawing/2014/main" id="{324B07CE-2D44-F68D-D13A-C8C6218C7189}"/>
              </a:ext>
            </a:extLst>
          </p:cNvPr>
          <p:cNvSpPr txBox="1"/>
          <p:nvPr/>
        </p:nvSpPr>
        <p:spPr>
          <a:xfrm>
            <a:off x="1775644" y="7614347"/>
            <a:ext cx="885052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0"/>
              </a:spcBef>
            </a:pPr>
            <a:r>
              <a:rPr sz="1800" b="1" spc="-75" dirty="0">
                <a:solidFill>
                  <a:srgbClr val="93C4FD"/>
                </a:solidFill>
                <a:latin typeface="Arial"/>
                <a:cs typeface="Arial"/>
              </a:rPr>
              <a:t>SaaS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6" name="object 8">
            <a:extLst>
              <a:ext uri="{FF2B5EF4-FFF2-40B4-BE49-F238E27FC236}">
                <a16:creationId xmlns:a16="http://schemas.microsoft.com/office/drawing/2014/main" id="{2D9F8DAC-DDF4-FA71-EB21-CA514E5AC2D3}"/>
              </a:ext>
            </a:extLst>
          </p:cNvPr>
          <p:cNvSpPr txBox="1"/>
          <p:nvPr/>
        </p:nvSpPr>
        <p:spPr>
          <a:xfrm>
            <a:off x="4818889" y="7674416"/>
            <a:ext cx="3485392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18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Traditional</a:t>
            </a:r>
            <a:r>
              <a:rPr sz="1800" spc="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D0D5DA"/>
                </a:solidFill>
                <a:latin typeface="Microsoft Sans Serif"/>
                <a:cs typeface="Microsoft Sans Serif"/>
              </a:rPr>
              <a:t>software</a:t>
            </a:r>
            <a:r>
              <a:rPr sz="1800" spc="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model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189923FA-9F22-2B65-95F5-E0985AFD9E05}"/>
              </a:ext>
            </a:extLst>
          </p:cNvPr>
          <p:cNvSpPr txBox="1"/>
          <p:nvPr/>
        </p:nvSpPr>
        <p:spPr>
          <a:xfrm>
            <a:off x="1775644" y="8766932"/>
            <a:ext cx="1229937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0"/>
              </a:spcBef>
            </a:pPr>
            <a:r>
              <a:rPr sz="1800" b="1" spc="-75" dirty="0">
                <a:solidFill>
                  <a:srgbClr val="93C4FD"/>
                </a:solidFill>
                <a:latin typeface="Arial"/>
                <a:cs typeface="Arial"/>
              </a:rPr>
              <a:t>Copilot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10">
            <a:extLst>
              <a:ext uri="{FF2B5EF4-FFF2-40B4-BE49-F238E27FC236}">
                <a16:creationId xmlns:a16="http://schemas.microsoft.com/office/drawing/2014/main" id="{0E2B71E3-7141-A03B-5466-618B6CE1681F}"/>
              </a:ext>
            </a:extLst>
          </p:cNvPr>
          <p:cNvSpPr txBox="1"/>
          <p:nvPr/>
        </p:nvSpPr>
        <p:spPr>
          <a:xfrm>
            <a:off x="4818889" y="8827002"/>
            <a:ext cx="2707689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Assisted</a:t>
            </a:r>
            <a:r>
              <a:rPr sz="18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intelligence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811A2B0A-A420-8D79-E89E-6A8889AD199C}"/>
              </a:ext>
            </a:extLst>
          </p:cNvPr>
          <p:cNvSpPr txBox="1"/>
          <p:nvPr/>
        </p:nvSpPr>
        <p:spPr>
          <a:xfrm>
            <a:off x="1775644" y="9919517"/>
            <a:ext cx="2133261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0"/>
              </a:spcBef>
            </a:pPr>
            <a:r>
              <a:rPr sz="1800" b="1" spc="-70" dirty="0">
                <a:solidFill>
                  <a:srgbClr val="93C4FD"/>
                </a:solidFill>
                <a:latin typeface="Arial"/>
                <a:cs typeface="Arial"/>
              </a:rPr>
              <a:t>Agentic </a:t>
            </a:r>
            <a:r>
              <a:rPr sz="1800" b="1" spc="-95" dirty="0">
                <a:solidFill>
                  <a:srgbClr val="93C4FD"/>
                </a:solidFill>
                <a:latin typeface="Arial"/>
                <a:cs typeface="Arial"/>
              </a:rPr>
              <a:t>Role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12">
            <a:extLst>
              <a:ext uri="{FF2B5EF4-FFF2-40B4-BE49-F238E27FC236}">
                <a16:creationId xmlns:a16="http://schemas.microsoft.com/office/drawing/2014/main" id="{A7FBE4AF-DB04-D74C-01DF-A03C29259F07}"/>
              </a:ext>
            </a:extLst>
          </p:cNvPr>
          <p:cNvSpPr txBox="1"/>
          <p:nvPr/>
        </p:nvSpPr>
        <p:spPr>
          <a:xfrm>
            <a:off x="4818889" y="9970771"/>
            <a:ext cx="26631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1800" spc="-60" dirty="0">
                <a:solidFill>
                  <a:srgbClr val="D0D5DA"/>
                </a:solidFill>
                <a:latin typeface="Microsoft Sans Serif"/>
                <a:cs typeface="Microsoft Sans Serif"/>
              </a:rPr>
              <a:t>AI</a:t>
            </a:r>
            <a:r>
              <a:rPr sz="1800" spc="-60" dirty="0">
                <a:solidFill>
                  <a:srgbClr val="D0D5DA"/>
                </a:solidFill>
                <a:latin typeface="Verdana"/>
                <a:cs typeface="Verdana"/>
              </a:rPr>
              <a:t>-</a:t>
            </a:r>
            <a:r>
              <a:rPr sz="1800" dirty="0">
                <a:solidFill>
                  <a:srgbClr val="D0D5DA"/>
                </a:solidFill>
                <a:latin typeface="Microsoft Sans Serif"/>
                <a:cs typeface="Microsoft Sans Serif"/>
              </a:rPr>
              <a:t>driven</a:t>
            </a:r>
            <a:r>
              <a:rPr sz="1800" spc="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id="{BD45F374-DE0D-8BEB-DFF9-B468AD609DB8}"/>
              </a:ext>
            </a:extLst>
          </p:cNvPr>
          <p:cNvSpPr txBox="1"/>
          <p:nvPr/>
        </p:nvSpPr>
        <p:spPr>
          <a:xfrm>
            <a:off x="1775644" y="11072102"/>
            <a:ext cx="3122234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0"/>
              </a:spcBef>
            </a:pPr>
            <a:r>
              <a:rPr sz="1800" b="1" spc="-70" dirty="0">
                <a:solidFill>
                  <a:srgbClr val="93C4FD"/>
                </a:solidFill>
                <a:latin typeface="Arial"/>
                <a:cs typeface="Arial"/>
              </a:rPr>
              <a:t>Agentic </a:t>
            </a:r>
            <a:r>
              <a:rPr sz="1800" b="1" spc="-65" dirty="0">
                <a:solidFill>
                  <a:srgbClr val="93C4FD"/>
                </a:solidFill>
                <a:latin typeface="Arial"/>
                <a:cs typeface="Arial"/>
              </a:rPr>
              <a:t>Enterprise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8CCA77E5-4D45-3B0B-E18D-F123BB12B8D9}"/>
              </a:ext>
            </a:extLst>
          </p:cNvPr>
          <p:cNvSpPr txBox="1"/>
          <p:nvPr/>
        </p:nvSpPr>
        <p:spPr>
          <a:xfrm>
            <a:off x="4818889" y="11132170"/>
            <a:ext cx="34842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18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Full</a:t>
            </a:r>
            <a:r>
              <a:rPr sz="18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autonomous</a:t>
            </a:r>
            <a:r>
              <a:rPr sz="18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operation</a:t>
            </a: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63" name="object 65">
            <a:extLst>
              <a:ext uri="{FF2B5EF4-FFF2-40B4-BE49-F238E27FC236}">
                <a16:creationId xmlns:a16="http://schemas.microsoft.com/office/drawing/2014/main" id="{B350545C-9429-13E0-F074-CE861882CA9D}"/>
              </a:ext>
            </a:extLst>
          </p:cNvPr>
          <p:cNvGrpSpPr/>
          <p:nvPr/>
        </p:nvGrpSpPr>
        <p:grpSpPr>
          <a:xfrm>
            <a:off x="1696885" y="8038801"/>
            <a:ext cx="8702061" cy="419122"/>
            <a:chOff x="1295399" y="2905124"/>
            <a:chExt cx="4838700" cy="304800"/>
          </a:xfrm>
        </p:grpSpPr>
        <p:sp>
          <p:nvSpPr>
            <p:cNvPr id="80" name="object 66">
              <a:extLst>
                <a:ext uri="{FF2B5EF4-FFF2-40B4-BE49-F238E27FC236}">
                  <a16:creationId xmlns:a16="http://schemas.microsoft.com/office/drawing/2014/main" id="{06A0211A-2F58-E064-AB2F-59C773369928}"/>
                </a:ext>
              </a:extLst>
            </p:cNvPr>
            <p:cNvSpPr/>
            <p:nvPr/>
          </p:nvSpPr>
          <p:spPr>
            <a:xfrm>
              <a:off x="1295399" y="2905124"/>
              <a:ext cx="4838700" cy="304800"/>
            </a:xfrm>
            <a:custGeom>
              <a:avLst/>
              <a:gdLst/>
              <a:ahLst/>
              <a:cxnLst/>
              <a:rect l="l" t="t" r="r" b="b"/>
              <a:pathLst>
                <a:path w="4838700" h="304800">
                  <a:moveTo>
                    <a:pt x="4785301" y="304799"/>
                  </a:moveTo>
                  <a:lnTo>
                    <a:pt x="53397" y="304799"/>
                  </a:lnTo>
                  <a:lnTo>
                    <a:pt x="49680" y="304434"/>
                  </a:lnTo>
                  <a:lnTo>
                    <a:pt x="14085" y="285407"/>
                  </a:lnTo>
                  <a:lnTo>
                    <a:pt x="0" y="251402"/>
                  </a:lnTo>
                  <a:lnTo>
                    <a:pt x="0" y="2476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4785301" y="0"/>
                  </a:lnTo>
                  <a:lnTo>
                    <a:pt x="4824613" y="19392"/>
                  </a:lnTo>
                  <a:lnTo>
                    <a:pt x="4838699" y="53397"/>
                  </a:lnTo>
                  <a:lnTo>
                    <a:pt x="4838699" y="251402"/>
                  </a:lnTo>
                  <a:lnTo>
                    <a:pt x="4819306" y="290714"/>
                  </a:lnTo>
                  <a:lnTo>
                    <a:pt x="4789018" y="304434"/>
                  </a:lnTo>
                  <a:lnTo>
                    <a:pt x="4785301" y="3047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7">
              <a:extLst>
                <a:ext uri="{FF2B5EF4-FFF2-40B4-BE49-F238E27FC236}">
                  <a16:creationId xmlns:a16="http://schemas.microsoft.com/office/drawing/2014/main" id="{4EF1AEBE-EC53-0A35-C82D-C381BE5E14EC}"/>
                </a:ext>
              </a:extLst>
            </p:cNvPr>
            <p:cNvSpPr/>
            <p:nvPr/>
          </p:nvSpPr>
          <p:spPr>
            <a:xfrm>
              <a:off x="1295399" y="2905124"/>
              <a:ext cx="3867150" cy="304800"/>
            </a:xfrm>
            <a:custGeom>
              <a:avLst/>
              <a:gdLst/>
              <a:ahLst/>
              <a:cxnLst/>
              <a:rect l="l" t="t" r="r" b="b"/>
              <a:pathLst>
                <a:path w="3867150" h="304800">
                  <a:moveTo>
                    <a:pt x="3867149" y="304799"/>
                  </a:moveTo>
                  <a:lnTo>
                    <a:pt x="49571" y="304799"/>
                  </a:lnTo>
                  <a:lnTo>
                    <a:pt x="42281" y="303350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3867149" y="0"/>
                  </a:lnTo>
                  <a:lnTo>
                    <a:pt x="3867149" y="304799"/>
                  </a:lnTo>
                  <a:close/>
                </a:path>
              </a:pathLst>
            </a:custGeom>
            <a:solidFill>
              <a:srgbClr val="4D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68">
              <a:extLst>
                <a:ext uri="{FF2B5EF4-FFF2-40B4-BE49-F238E27FC236}">
                  <a16:creationId xmlns:a16="http://schemas.microsoft.com/office/drawing/2014/main" id="{A4DA6650-EBFE-8822-27E8-54CE6A7FCD30}"/>
                </a:ext>
              </a:extLst>
            </p:cNvPr>
            <p:cNvSpPr/>
            <p:nvPr/>
          </p:nvSpPr>
          <p:spPr>
            <a:xfrm>
              <a:off x="5162549" y="2905124"/>
              <a:ext cx="971550" cy="304800"/>
            </a:xfrm>
            <a:custGeom>
              <a:avLst/>
              <a:gdLst/>
              <a:ahLst/>
              <a:cxnLst/>
              <a:rect l="l" t="t" r="r" b="b"/>
              <a:pathLst>
                <a:path w="971550" h="304800">
                  <a:moveTo>
                    <a:pt x="921978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921978" y="0"/>
                  </a:lnTo>
                  <a:lnTo>
                    <a:pt x="929268" y="1450"/>
                  </a:lnTo>
                  <a:lnTo>
                    <a:pt x="964299" y="28277"/>
                  </a:lnTo>
                  <a:lnTo>
                    <a:pt x="971549" y="49571"/>
                  </a:lnTo>
                  <a:lnTo>
                    <a:pt x="971549" y="255228"/>
                  </a:lnTo>
                  <a:lnTo>
                    <a:pt x="949451" y="293420"/>
                  </a:lnTo>
                  <a:lnTo>
                    <a:pt x="921978" y="304799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9">
            <a:extLst>
              <a:ext uri="{FF2B5EF4-FFF2-40B4-BE49-F238E27FC236}">
                <a16:creationId xmlns:a16="http://schemas.microsoft.com/office/drawing/2014/main" id="{AD6387D1-BA9B-5FDB-B777-1C434D8D4843}"/>
              </a:ext>
            </a:extLst>
          </p:cNvPr>
          <p:cNvGrpSpPr/>
          <p:nvPr/>
        </p:nvGrpSpPr>
        <p:grpSpPr>
          <a:xfrm>
            <a:off x="1696885" y="9299759"/>
            <a:ext cx="8702061" cy="419122"/>
            <a:chOff x="1295399" y="3743324"/>
            <a:chExt cx="4838700" cy="304800"/>
          </a:xfrm>
        </p:grpSpPr>
        <p:sp>
          <p:nvSpPr>
            <p:cNvPr id="77" name="object 70">
              <a:extLst>
                <a:ext uri="{FF2B5EF4-FFF2-40B4-BE49-F238E27FC236}">
                  <a16:creationId xmlns:a16="http://schemas.microsoft.com/office/drawing/2014/main" id="{3668B803-5D53-467F-F841-13E98433FD69}"/>
                </a:ext>
              </a:extLst>
            </p:cNvPr>
            <p:cNvSpPr/>
            <p:nvPr/>
          </p:nvSpPr>
          <p:spPr>
            <a:xfrm>
              <a:off x="1295399" y="3743324"/>
              <a:ext cx="4838700" cy="304800"/>
            </a:xfrm>
            <a:custGeom>
              <a:avLst/>
              <a:gdLst/>
              <a:ahLst/>
              <a:cxnLst/>
              <a:rect l="l" t="t" r="r" b="b"/>
              <a:pathLst>
                <a:path w="4838700" h="304800">
                  <a:moveTo>
                    <a:pt x="4785301" y="304799"/>
                  </a:moveTo>
                  <a:lnTo>
                    <a:pt x="53397" y="304799"/>
                  </a:lnTo>
                  <a:lnTo>
                    <a:pt x="49680" y="304433"/>
                  </a:lnTo>
                  <a:lnTo>
                    <a:pt x="14085" y="285407"/>
                  </a:lnTo>
                  <a:lnTo>
                    <a:pt x="0" y="251402"/>
                  </a:lnTo>
                  <a:lnTo>
                    <a:pt x="0" y="2476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785301" y="0"/>
                  </a:lnTo>
                  <a:lnTo>
                    <a:pt x="4824613" y="19391"/>
                  </a:lnTo>
                  <a:lnTo>
                    <a:pt x="4838699" y="53397"/>
                  </a:lnTo>
                  <a:lnTo>
                    <a:pt x="4838699" y="251402"/>
                  </a:lnTo>
                  <a:lnTo>
                    <a:pt x="4819306" y="290714"/>
                  </a:lnTo>
                  <a:lnTo>
                    <a:pt x="4789018" y="304433"/>
                  </a:lnTo>
                  <a:lnTo>
                    <a:pt x="4785301" y="3047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1">
              <a:extLst>
                <a:ext uri="{FF2B5EF4-FFF2-40B4-BE49-F238E27FC236}">
                  <a16:creationId xmlns:a16="http://schemas.microsoft.com/office/drawing/2014/main" id="{9F27B1E6-1D1A-B4D0-7277-5C53911A3B00}"/>
                </a:ext>
              </a:extLst>
            </p:cNvPr>
            <p:cNvSpPr/>
            <p:nvPr/>
          </p:nvSpPr>
          <p:spPr>
            <a:xfrm>
              <a:off x="1295399" y="3743324"/>
              <a:ext cx="2419350" cy="304800"/>
            </a:xfrm>
            <a:custGeom>
              <a:avLst/>
              <a:gdLst/>
              <a:ahLst/>
              <a:cxnLst/>
              <a:rect l="l" t="t" r="r" b="b"/>
              <a:pathLst>
                <a:path w="2419350" h="304800">
                  <a:moveTo>
                    <a:pt x="2419349" y="304799"/>
                  </a:moveTo>
                  <a:lnTo>
                    <a:pt x="49570" y="304799"/>
                  </a:lnTo>
                  <a:lnTo>
                    <a:pt x="42281" y="303349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419349" y="0"/>
                  </a:lnTo>
                  <a:lnTo>
                    <a:pt x="2419349" y="304799"/>
                  </a:lnTo>
                  <a:close/>
                </a:path>
              </a:pathLst>
            </a:custGeom>
            <a:solidFill>
              <a:srgbClr val="4D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2">
              <a:extLst>
                <a:ext uri="{FF2B5EF4-FFF2-40B4-BE49-F238E27FC236}">
                  <a16:creationId xmlns:a16="http://schemas.microsoft.com/office/drawing/2014/main" id="{C5780C59-B12D-6D58-C744-F633EC35B9D4}"/>
                </a:ext>
              </a:extLst>
            </p:cNvPr>
            <p:cNvSpPr/>
            <p:nvPr/>
          </p:nvSpPr>
          <p:spPr>
            <a:xfrm>
              <a:off x="3714749" y="3743324"/>
              <a:ext cx="2419350" cy="304800"/>
            </a:xfrm>
            <a:custGeom>
              <a:avLst/>
              <a:gdLst/>
              <a:ahLst/>
              <a:cxnLst/>
              <a:rect l="l" t="t" r="r" b="b"/>
              <a:pathLst>
                <a:path w="2419350" h="304800">
                  <a:moveTo>
                    <a:pt x="2369778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2369778" y="0"/>
                  </a:lnTo>
                  <a:lnTo>
                    <a:pt x="2377067" y="1450"/>
                  </a:lnTo>
                  <a:lnTo>
                    <a:pt x="2412098" y="28277"/>
                  </a:lnTo>
                  <a:lnTo>
                    <a:pt x="2419349" y="49571"/>
                  </a:lnTo>
                  <a:lnTo>
                    <a:pt x="2419349" y="255228"/>
                  </a:lnTo>
                  <a:lnTo>
                    <a:pt x="2397251" y="293419"/>
                  </a:lnTo>
                  <a:lnTo>
                    <a:pt x="2369778" y="304799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73">
            <a:extLst>
              <a:ext uri="{FF2B5EF4-FFF2-40B4-BE49-F238E27FC236}">
                <a16:creationId xmlns:a16="http://schemas.microsoft.com/office/drawing/2014/main" id="{C22B50E5-06D6-2959-A730-04A827CABAA1}"/>
              </a:ext>
            </a:extLst>
          </p:cNvPr>
          <p:cNvGrpSpPr/>
          <p:nvPr/>
        </p:nvGrpSpPr>
        <p:grpSpPr>
          <a:xfrm>
            <a:off x="1696885" y="10452344"/>
            <a:ext cx="8702061" cy="419122"/>
            <a:chOff x="1295399" y="4581524"/>
            <a:chExt cx="4838700" cy="304800"/>
          </a:xfrm>
        </p:grpSpPr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CDA0C610-898E-5037-274F-01E72A0D86BC}"/>
                </a:ext>
              </a:extLst>
            </p:cNvPr>
            <p:cNvSpPr/>
            <p:nvPr/>
          </p:nvSpPr>
          <p:spPr>
            <a:xfrm>
              <a:off x="1295399" y="4581524"/>
              <a:ext cx="4838700" cy="304800"/>
            </a:xfrm>
            <a:custGeom>
              <a:avLst/>
              <a:gdLst/>
              <a:ahLst/>
              <a:cxnLst/>
              <a:rect l="l" t="t" r="r" b="b"/>
              <a:pathLst>
                <a:path w="4838700" h="304800">
                  <a:moveTo>
                    <a:pt x="4785301" y="304799"/>
                  </a:moveTo>
                  <a:lnTo>
                    <a:pt x="53397" y="304799"/>
                  </a:lnTo>
                  <a:lnTo>
                    <a:pt x="49680" y="304433"/>
                  </a:lnTo>
                  <a:lnTo>
                    <a:pt x="14085" y="285406"/>
                  </a:lnTo>
                  <a:lnTo>
                    <a:pt x="0" y="251402"/>
                  </a:lnTo>
                  <a:lnTo>
                    <a:pt x="0" y="2476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785301" y="0"/>
                  </a:lnTo>
                  <a:lnTo>
                    <a:pt x="4824613" y="19391"/>
                  </a:lnTo>
                  <a:lnTo>
                    <a:pt x="4838699" y="53397"/>
                  </a:lnTo>
                  <a:lnTo>
                    <a:pt x="4838699" y="251402"/>
                  </a:lnTo>
                  <a:lnTo>
                    <a:pt x="4819306" y="290714"/>
                  </a:lnTo>
                  <a:lnTo>
                    <a:pt x="4789018" y="304433"/>
                  </a:lnTo>
                  <a:lnTo>
                    <a:pt x="4785301" y="3047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6DC70E2E-1E01-A3E2-6189-69A9B8128C5F}"/>
                </a:ext>
              </a:extLst>
            </p:cNvPr>
            <p:cNvSpPr/>
            <p:nvPr/>
          </p:nvSpPr>
          <p:spPr>
            <a:xfrm>
              <a:off x="1295399" y="4581524"/>
              <a:ext cx="971550" cy="304800"/>
            </a:xfrm>
            <a:custGeom>
              <a:avLst/>
              <a:gdLst/>
              <a:ahLst/>
              <a:cxnLst/>
              <a:rect l="l" t="t" r="r" b="b"/>
              <a:pathLst>
                <a:path w="971550" h="304800">
                  <a:moveTo>
                    <a:pt x="971549" y="304799"/>
                  </a:moveTo>
                  <a:lnTo>
                    <a:pt x="49571" y="304799"/>
                  </a:lnTo>
                  <a:lnTo>
                    <a:pt x="42281" y="303349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971549" y="0"/>
                  </a:lnTo>
                  <a:lnTo>
                    <a:pt x="971549" y="304799"/>
                  </a:lnTo>
                  <a:close/>
                </a:path>
              </a:pathLst>
            </a:custGeom>
            <a:solidFill>
              <a:srgbClr val="4D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426B865F-6F48-A301-F168-CDFC61ECD726}"/>
                </a:ext>
              </a:extLst>
            </p:cNvPr>
            <p:cNvSpPr/>
            <p:nvPr/>
          </p:nvSpPr>
          <p:spPr>
            <a:xfrm>
              <a:off x="2266949" y="4581524"/>
              <a:ext cx="3867150" cy="304800"/>
            </a:xfrm>
            <a:custGeom>
              <a:avLst/>
              <a:gdLst/>
              <a:ahLst/>
              <a:cxnLst/>
              <a:rect l="l" t="t" r="r" b="b"/>
              <a:pathLst>
                <a:path w="3867150" h="304800">
                  <a:moveTo>
                    <a:pt x="3817578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3817577" y="0"/>
                  </a:lnTo>
                  <a:lnTo>
                    <a:pt x="3824867" y="1450"/>
                  </a:lnTo>
                  <a:lnTo>
                    <a:pt x="3859898" y="28277"/>
                  </a:lnTo>
                  <a:lnTo>
                    <a:pt x="3867149" y="49571"/>
                  </a:lnTo>
                  <a:lnTo>
                    <a:pt x="3867149" y="255228"/>
                  </a:lnTo>
                  <a:lnTo>
                    <a:pt x="3845051" y="293419"/>
                  </a:lnTo>
                  <a:lnTo>
                    <a:pt x="3817578" y="304799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77">
            <a:extLst>
              <a:ext uri="{FF2B5EF4-FFF2-40B4-BE49-F238E27FC236}">
                <a16:creationId xmlns:a16="http://schemas.microsoft.com/office/drawing/2014/main" id="{81ACC21E-017B-2325-8749-EF67ADF4752F}"/>
              </a:ext>
            </a:extLst>
          </p:cNvPr>
          <p:cNvGrpSpPr/>
          <p:nvPr/>
        </p:nvGrpSpPr>
        <p:grpSpPr>
          <a:xfrm>
            <a:off x="1696885" y="11604928"/>
            <a:ext cx="8702061" cy="419122"/>
            <a:chOff x="1295399" y="5419724"/>
            <a:chExt cx="4838700" cy="304800"/>
          </a:xfrm>
        </p:grpSpPr>
        <p:sp>
          <p:nvSpPr>
            <p:cNvPr id="71" name="object 78">
              <a:extLst>
                <a:ext uri="{FF2B5EF4-FFF2-40B4-BE49-F238E27FC236}">
                  <a16:creationId xmlns:a16="http://schemas.microsoft.com/office/drawing/2014/main" id="{F0C5FFDD-17B1-CB53-3BF6-4E95A77CCDD9}"/>
                </a:ext>
              </a:extLst>
            </p:cNvPr>
            <p:cNvSpPr/>
            <p:nvPr/>
          </p:nvSpPr>
          <p:spPr>
            <a:xfrm>
              <a:off x="1295399" y="5419724"/>
              <a:ext cx="4838700" cy="304800"/>
            </a:xfrm>
            <a:custGeom>
              <a:avLst/>
              <a:gdLst/>
              <a:ahLst/>
              <a:cxnLst/>
              <a:rect l="l" t="t" r="r" b="b"/>
              <a:pathLst>
                <a:path w="4838700" h="304800">
                  <a:moveTo>
                    <a:pt x="4785301" y="304799"/>
                  </a:moveTo>
                  <a:lnTo>
                    <a:pt x="53397" y="304799"/>
                  </a:lnTo>
                  <a:lnTo>
                    <a:pt x="49680" y="304433"/>
                  </a:lnTo>
                  <a:lnTo>
                    <a:pt x="14085" y="285407"/>
                  </a:lnTo>
                  <a:lnTo>
                    <a:pt x="0" y="251402"/>
                  </a:lnTo>
                  <a:lnTo>
                    <a:pt x="0" y="2476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785301" y="0"/>
                  </a:lnTo>
                  <a:lnTo>
                    <a:pt x="4824613" y="19391"/>
                  </a:lnTo>
                  <a:lnTo>
                    <a:pt x="4838699" y="53397"/>
                  </a:lnTo>
                  <a:lnTo>
                    <a:pt x="4838699" y="251402"/>
                  </a:lnTo>
                  <a:lnTo>
                    <a:pt x="4819306" y="290714"/>
                  </a:lnTo>
                  <a:lnTo>
                    <a:pt x="4789018" y="304433"/>
                  </a:lnTo>
                  <a:lnTo>
                    <a:pt x="4785301" y="3047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9">
              <a:extLst>
                <a:ext uri="{FF2B5EF4-FFF2-40B4-BE49-F238E27FC236}">
                  <a16:creationId xmlns:a16="http://schemas.microsoft.com/office/drawing/2014/main" id="{AB62ADC5-09F0-85D9-0857-6A97EE15695D}"/>
                </a:ext>
              </a:extLst>
            </p:cNvPr>
            <p:cNvSpPr/>
            <p:nvPr/>
          </p:nvSpPr>
          <p:spPr>
            <a:xfrm>
              <a:off x="1295399" y="5444597"/>
              <a:ext cx="9525" cy="255270"/>
            </a:xfrm>
            <a:custGeom>
              <a:avLst/>
              <a:gdLst/>
              <a:ahLst/>
              <a:cxnLst/>
              <a:rect l="l" t="t" r="r" b="b"/>
              <a:pathLst>
                <a:path w="9525" h="255270">
                  <a:moveTo>
                    <a:pt x="9524" y="255052"/>
                  </a:moveTo>
                  <a:lnTo>
                    <a:pt x="7250" y="251648"/>
                  </a:lnTo>
                  <a:lnTo>
                    <a:pt x="1450" y="237645"/>
                  </a:lnTo>
                  <a:lnTo>
                    <a:pt x="0" y="230355"/>
                  </a:lnTo>
                  <a:lnTo>
                    <a:pt x="0" y="24698"/>
                  </a:lnTo>
                  <a:lnTo>
                    <a:pt x="1450" y="17408"/>
                  </a:lnTo>
                  <a:lnTo>
                    <a:pt x="7250" y="3404"/>
                  </a:lnTo>
                  <a:lnTo>
                    <a:pt x="9524" y="0"/>
                  </a:lnTo>
                  <a:lnTo>
                    <a:pt x="9524" y="255052"/>
                  </a:lnTo>
                  <a:close/>
                </a:path>
              </a:pathLst>
            </a:custGeom>
            <a:solidFill>
              <a:srgbClr val="4D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80">
              <a:extLst>
                <a:ext uri="{FF2B5EF4-FFF2-40B4-BE49-F238E27FC236}">
                  <a16:creationId xmlns:a16="http://schemas.microsoft.com/office/drawing/2014/main" id="{BC34619B-8A8A-DADD-7989-358067DEC28F}"/>
                </a:ext>
              </a:extLst>
            </p:cNvPr>
            <p:cNvSpPr/>
            <p:nvPr/>
          </p:nvSpPr>
          <p:spPr>
            <a:xfrm>
              <a:off x="1304924" y="5419724"/>
              <a:ext cx="4829175" cy="304800"/>
            </a:xfrm>
            <a:custGeom>
              <a:avLst/>
              <a:gdLst/>
              <a:ahLst/>
              <a:cxnLst/>
              <a:rect l="l" t="t" r="r" b="b"/>
              <a:pathLst>
                <a:path w="4829175" h="304800">
                  <a:moveTo>
                    <a:pt x="4779602" y="304799"/>
                  </a:moveTo>
                  <a:lnTo>
                    <a:pt x="40046" y="304799"/>
                  </a:lnTo>
                  <a:lnTo>
                    <a:pt x="32756" y="303349"/>
                  </a:lnTo>
                  <a:lnTo>
                    <a:pt x="18752" y="297549"/>
                  </a:lnTo>
                  <a:lnTo>
                    <a:pt x="12572" y="293419"/>
                  </a:lnTo>
                  <a:lnTo>
                    <a:pt x="1854" y="282702"/>
                  </a:lnTo>
                  <a:lnTo>
                    <a:pt x="0" y="279926"/>
                  </a:lnTo>
                  <a:lnTo>
                    <a:pt x="0" y="24873"/>
                  </a:lnTo>
                  <a:lnTo>
                    <a:pt x="32756" y="1450"/>
                  </a:lnTo>
                  <a:lnTo>
                    <a:pt x="40046" y="0"/>
                  </a:lnTo>
                  <a:lnTo>
                    <a:pt x="4779602" y="0"/>
                  </a:lnTo>
                  <a:lnTo>
                    <a:pt x="4817793" y="22097"/>
                  </a:lnTo>
                  <a:lnTo>
                    <a:pt x="4829174" y="49571"/>
                  </a:lnTo>
                  <a:lnTo>
                    <a:pt x="4829174" y="255228"/>
                  </a:lnTo>
                  <a:lnTo>
                    <a:pt x="4807076" y="293419"/>
                  </a:lnTo>
                  <a:lnTo>
                    <a:pt x="4779602" y="304799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81">
            <a:extLst>
              <a:ext uri="{FF2B5EF4-FFF2-40B4-BE49-F238E27FC236}">
                <a16:creationId xmlns:a16="http://schemas.microsoft.com/office/drawing/2014/main" id="{AD48CB59-9E70-E375-69F3-ED6849B8D2C8}"/>
              </a:ext>
            </a:extLst>
          </p:cNvPr>
          <p:cNvSpPr txBox="1"/>
          <p:nvPr/>
        </p:nvSpPr>
        <p:spPr>
          <a:xfrm>
            <a:off x="6474246" y="8104292"/>
            <a:ext cx="3351778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80%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82">
            <a:extLst>
              <a:ext uri="{FF2B5EF4-FFF2-40B4-BE49-F238E27FC236}">
                <a16:creationId xmlns:a16="http://schemas.microsoft.com/office/drawing/2014/main" id="{176E0AA7-A8B8-F979-87D5-3353DB6EAF2F}"/>
              </a:ext>
            </a:extLst>
          </p:cNvPr>
          <p:cNvSpPr txBox="1"/>
          <p:nvPr/>
        </p:nvSpPr>
        <p:spPr>
          <a:xfrm>
            <a:off x="6277585" y="9357156"/>
            <a:ext cx="3599593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copilot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9" name="object 83">
            <a:extLst>
              <a:ext uri="{FF2B5EF4-FFF2-40B4-BE49-F238E27FC236}">
                <a16:creationId xmlns:a16="http://schemas.microsoft.com/office/drawing/2014/main" id="{43BA0A43-0A0E-751A-7F8C-00316E2EEA4C}"/>
              </a:ext>
            </a:extLst>
          </p:cNvPr>
          <p:cNvSpPr txBox="1"/>
          <p:nvPr/>
        </p:nvSpPr>
        <p:spPr>
          <a:xfrm>
            <a:off x="6369182" y="10516698"/>
            <a:ext cx="3456842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80%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0" name="object 84">
            <a:extLst>
              <a:ext uri="{FF2B5EF4-FFF2-40B4-BE49-F238E27FC236}">
                <a16:creationId xmlns:a16="http://schemas.microsoft.com/office/drawing/2014/main" id="{6B14C510-197F-3717-A8EB-AA47B3C01964}"/>
              </a:ext>
            </a:extLst>
          </p:cNvPr>
          <p:cNvSpPr txBox="1"/>
          <p:nvPr/>
        </p:nvSpPr>
        <p:spPr>
          <a:xfrm>
            <a:off x="7904033" y="11661389"/>
            <a:ext cx="1921991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99.9%</a:t>
            </a:r>
            <a:r>
              <a:rPr sz="16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9062389-87B6-16CB-F5E9-A179CB0EDE2B}"/>
              </a:ext>
            </a:extLst>
          </p:cNvPr>
          <p:cNvSpPr txBox="1"/>
          <p:nvPr/>
        </p:nvSpPr>
        <p:spPr>
          <a:xfrm>
            <a:off x="1554357" y="6821791"/>
            <a:ext cx="4767849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sz="3200" b="1" spc="-110" dirty="0">
                <a:solidFill>
                  <a:srgbClr val="93C4FD"/>
                </a:solidFill>
                <a:latin typeface="Arial"/>
                <a:cs typeface="Arial"/>
              </a:rPr>
              <a:t>Level of </a:t>
            </a:r>
            <a:r>
              <a:rPr lang="en-US" altLang="zh-CN" sz="3200" b="1" spc="-80" dirty="0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lang="en-US" altLang="zh-CN" sz="3200" b="1" spc="-10" dirty="0">
                <a:solidFill>
                  <a:srgbClr val="93C4FD"/>
                </a:solidFill>
                <a:latin typeface="Arial"/>
                <a:cs typeface="Arial"/>
              </a:rPr>
              <a:t>Agency</a:t>
            </a:r>
            <a:endParaRPr lang="zh-CN" altLang="en-US" sz="3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D03612B-D7CA-874B-013E-2F36F7CF8C99}"/>
              </a:ext>
            </a:extLst>
          </p:cNvPr>
          <p:cNvSpPr txBox="1"/>
          <p:nvPr/>
        </p:nvSpPr>
        <p:spPr>
          <a:xfrm>
            <a:off x="16368904" y="6441829"/>
            <a:ext cx="6791519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sz="3200" b="1" spc="-135" dirty="0">
                <a:solidFill>
                  <a:srgbClr val="93C4FD"/>
                </a:solidFill>
                <a:latin typeface="Arial"/>
                <a:cs typeface="Arial"/>
              </a:rPr>
              <a:t>Agentic Business</a:t>
            </a:r>
            <a:r>
              <a:rPr lang="en-US" altLang="zh-CN" sz="3200" b="1" spc="-85" dirty="0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lang="en-US" altLang="zh-CN" sz="3200" b="1" spc="-120" dirty="0">
                <a:solidFill>
                  <a:srgbClr val="93C4FD"/>
                </a:solidFill>
                <a:latin typeface="Arial"/>
                <a:cs typeface="Arial"/>
              </a:rPr>
              <a:t>Functions</a:t>
            </a:r>
            <a:endParaRPr lang="zh-CN" altLang="en-US" sz="3200" dirty="0"/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E7055E3B-A4C8-8879-08D1-E3958C5A653F}"/>
              </a:ext>
            </a:extLst>
          </p:cNvPr>
          <p:cNvSpPr txBox="1"/>
          <p:nvPr/>
        </p:nvSpPr>
        <p:spPr>
          <a:xfrm>
            <a:off x="5174283" y="2752195"/>
            <a:ext cx="16868685" cy="3726469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Integrate </a:t>
            </a:r>
            <a:r>
              <a:rPr lang="en-US" dirty="0"/>
              <a:t>Agentic Mindset/Tools/Services</a:t>
            </a:r>
            <a:r>
              <a:rPr dirty="0"/>
              <a:t> </a:t>
            </a:r>
            <a:r>
              <a:rPr lang="en-US" dirty="0"/>
              <a:t>D</a:t>
            </a:r>
            <a:r>
              <a:rPr dirty="0"/>
              <a:t>eeply into </a:t>
            </a:r>
            <a:r>
              <a:rPr lang="en-US" dirty="0"/>
              <a:t>O</a:t>
            </a:r>
            <a:r>
              <a:rPr dirty="0"/>
              <a:t>perations</a:t>
            </a:r>
          </a:p>
          <a:p>
            <a:r>
              <a:rPr dirty="0"/>
              <a:t>Automate </a:t>
            </a:r>
            <a:r>
              <a:rPr lang="en-US" dirty="0"/>
              <a:t>O</a:t>
            </a:r>
            <a:r>
              <a:rPr dirty="0"/>
              <a:t>perational </a:t>
            </a:r>
            <a:r>
              <a:rPr lang="en-US" dirty="0"/>
              <a:t>L</a:t>
            </a:r>
            <a:r>
              <a:rPr dirty="0"/>
              <a:t>ifecycles</a:t>
            </a:r>
            <a:r>
              <a:rPr lang="en-US" dirty="0"/>
              <a:t>, Gradually, As Much As Possible</a:t>
            </a:r>
            <a:endParaRPr dirty="0"/>
          </a:p>
          <a:p>
            <a:r>
              <a:rPr dirty="0"/>
              <a:t>Achieve </a:t>
            </a:r>
            <a:r>
              <a:rPr lang="en-US" dirty="0"/>
              <a:t>S</a:t>
            </a:r>
            <a:r>
              <a:rPr dirty="0"/>
              <a:t>uperior </a:t>
            </a:r>
            <a:r>
              <a:rPr lang="en-US" dirty="0"/>
              <a:t>M</a:t>
            </a:r>
            <a:r>
              <a:rPr dirty="0"/>
              <a:t>argins </a:t>
            </a:r>
            <a:r>
              <a:rPr lang="en-US" dirty="0"/>
              <a:t>A</a:t>
            </a:r>
            <a:r>
              <a:rPr dirty="0"/>
              <a:t>nd </a:t>
            </a:r>
            <a:r>
              <a:rPr lang="en-US" dirty="0"/>
              <a:t>S</a:t>
            </a:r>
            <a:r>
              <a:rPr dirty="0"/>
              <a:t>calability</a:t>
            </a:r>
          </a:p>
          <a:p>
            <a:r>
              <a:rPr dirty="0"/>
              <a:t>Prepare </a:t>
            </a:r>
            <a:r>
              <a:rPr lang="en-US" dirty="0"/>
              <a:t>F</a:t>
            </a:r>
            <a:r>
              <a:rPr dirty="0"/>
              <a:t>or </a:t>
            </a:r>
            <a:r>
              <a:rPr lang="en-US" dirty="0"/>
              <a:t>F</a:t>
            </a:r>
            <a:r>
              <a:rPr dirty="0"/>
              <a:t>ully </a:t>
            </a:r>
            <a:r>
              <a:rPr lang="en-US" dirty="0"/>
              <a:t>A</a:t>
            </a:r>
            <a:r>
              <a:rPr dirty="0"/>
              <a:t>utomated </a:t>
            </a:r>
            <a:r>
              <a:rPr lang="en-US" dirty="0"/>
              <a:t>E</a:t>
            </a:r>
            <a:r>
              <a:rPr dirty="0"/>
              <a:t>nterprises</a:t>
            </a:r>
          </a:p>
        </p:txBody>
      </p:sp>
    </p:spTree>
    <p:extLst>
      <p:ext uri="{BB962C8B-B14F-4D97-AF65-F5344CB8AC3E}">
        <p14:creationId xmlns:p14="http://schemas.microsoft.com/office/powerpoint/2010/main" val="11218115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9A3FF1AC-AB1F-1863-D45D-F953F7BE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81" y="763383"/>
            <a:ext cx="20992533" cy="1199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Action 4 : </a:t>
            </a:r>
            <a:r>
              <a:rPr lang="en-US" altLang="zh-CN" sz="6600" spc="-15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发挥比较优势</a:t>
            </a:r>
            <a:r>
              <a:rPr lang="zh-CN" altLang="en-US" sz="2800" spc="-125" dirty="0">
                <a:latin typeface="Helvetica" pitchFamily="2" charset="0"/>
                <a:ea typeface="Helvetica Neue Medium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Exercise Your Comparative Advantages - Scale Big or Stay Nimble</a:t>
            </a:r>
            <a:r>
              <a:rPr lang="zh-CN" altLang="en-US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</a:t>
            </a:r>
            <a:r>
              <a:rPr lang="en-US" altLang="zh-CN" sz="6600" spc="-15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to the Extreme</a:t>
            </a:r>
            <a:endParaRPr lang="zh-CN" altLang="en-US" sz="6600" spc="-150" dirty="0">
              <a:latin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F41EAA5-665E-5FC5-5AB7-82E56C3CF8C0}"/>
              </a:ext>
            </a:extLst>
          </p:cNvPr>
          <p:cNvSpPr/>
          <p:nvPr/>
        </p:nvSpPr>
        <p:spPr>
          <a:xfrm>
            <a:off x="2477973" y="7464510"/>
            <a:ext cx="5524500" cy="4552291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87F5BB25-722F-D31A-9F40-9CFD83BE1374}"/>
              </a:ext>
            </a:extLst>
          </p:cNvPr>
          <p:cNvSpPr/>
          <p:nvPr/>
        </p:nvSpPr>
        <p:spPr>
          <a:xfrm>
            <a:off x="2477973" y="7464511"/>
            <a:ext cx="5524500" cy="4552286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0" y="1590674"/>
                </a:moveTo>
                <a:lnTo>
                  <a:pt x="0" y="85724"/>
                </a:lnTo>
                <a:lnTo>
                  <a:pt x="0" y="80096"/>
                </a:lnTo>
                <a:lnTo>
                  <a:pt x="549" y="74521"/>
                </a:lnTo>
                <a:lnTo>
                  <a:pt x="1647" y="69000"/>
                </a:lnTo>
                <a:lnTo>
                  <a:pt x="2745" y="63480"/>
                </a:lnTo>
                <a:lnTo>
                  <a:pt x="4371" y="58119"/>
                </a:lnTo>
                <a:lnTo>
                  <a:pt x="25108" y="25108"/>
                </a:lnTo>
                <a:lnTo>
                  <a:pt x="29088" y="21127"/>
                </a:lnTo>
                <a:lnTo>
                  <a:pt x="33418" y="17574"/>
                </a:lnTo>
                <a:lnTo>
                  <a:pt x="38098" y="14447"/>
                </a:lnTo>
                <a:lnTo>
                  <a:pt x="42778" y="11319"/>
                </a:lnTo>
                <a:lnTo>
                  <a:pt x="47718" y="8679"/>
                </a:lnTo>
                <a:lnTo>
                  <a:pt x="52919" y="6525"/>
                </a:lnTo>
                <a:lnTo>
                  <a:pt x="58119" y="4371"/>
                </a:lnTo>
                <a:lnTo>
                  <a:pt x="63480" y="2745"/>
                </a:lnTo>
                <a:lnTo>
                  <a:pt x="69000" y="1646"/>
                </a:lnTo>
                <a:lnTo>
                  <a:pt x="74521" y="549"/>
                </a:lnTo>
                <a:lnTo>
                  <a:pt x="80096" y="0"/>
                </a:lnTo>
                <a:lnTo>
                  <a:pt x="85725" y="0"/>
                </a:lnTo>
                <a:lnTo>
                  <a:pt x="2676524" y="0"/>
                </a:lnTo>
                <a:lnTo>
                  <a:pt x="2682153" y="0"/>
                </a:lnTo>
                <a:lnTo>
                  <a:pt x="2687728" y="549"/>
                </a:lnTo>
                <a:lnTo>
                  <a:pt x="2693248" y="1646"/>
                </a:lnTo>
                <a:lnTo>
                  <a:pt x="2698768" y="2745"/>
                </a:lnTo>
                <a:lnTo>
                  <a:pt x="2704129" y="4371"/>
                </a:lnTo>
                <a:lnTo>
                  <a:pt x="2709329" y="6525"/>
                </a:lnTo>
                <a:lnTo>
                  <a:pt x="2714529" y="8679"/>
                </a:lnTo>
                <a:lnTo>
                  <a:pt x="2719470" y="11319"/>
                </a:lnTo>
                <a:lnTo>
                  <a:pt x="2724150" y="14447"/>
                </a:lnTo>
                <a:lnTo>
                  <a:pt x="2728830" y="17574"/>
                </a:lnTo>
                <a:lnTo>
                  <a:pt x="2733161" y="21127"/>
                </a:lnTo>
                <a:lnTo>
                  <a:pt x="2737141" y="25108"/>
                </a:lnTo>
                <a:lnTo>
                  <a:pt x="2741121" y="29088"/>
                </a:lnTo>
                <a:lnTo>
                  <a:pt x="2759503" y="63480"/>
                </a:lnTo>
                <a:lnTo>
                  <a:pt x="2762249" y="85724"/>
                </a:lnTo>
                <a:lnTo>
                  <a:pt x="2762249" y="1590674"/>
                </a:lnTo>
                <a:lnTo>
                  <a:pt x="2755723" y="1623479"/>
                </a:lnTo>
                <a:lnTo>
                  <a:pt x="2753569" y="1628680"/>
                </a:lnTo>
                <a:lnTo>
                  <a:pt x="2750929" y="1633620"/>
                </a:lnTo>
                <a:lnTo>
                  <a:pt x="2747802" y="1638300"/>
                </a:lnTo>
                <a:lnTo>
                  <a:pt x="2744675" y="1642981"/>
                </a:lnTo>
                <a:lnTo>
                  <a:pt x="2741121" y="1647311"/>
                </a:lnTo>
                <a:lnTo>
                  <a:pt x="2737141" y="1651291"/>
                </a:lnTo>
                <a:lnTo>
                  <a:pt x="2733161" y="1655271"/>
                </a:lnTo>
                <a:lnTo>
                  <a:pt x="2728830" y="1658824"/>
                </a:lnTo>
                <a:lnTo>
                  <a:pt x="2724150" y="1661951"/>
                </a:lnTo>
                <a:lnTo>
                  <a:pt x="2719470" y="1665079"/>
                </a:lnTo>
                <a:lnTo>
                  <a:pt x="2693248" y="1674752"/>
                </a:lnTo>
                <a:lnTo>
                  <a:pt x="2687728" y="1675850"/>
                </a:lnTo>
                <a:lnTo>
                  <a:pt x="2682153" y="1676399"/>
                </a:lnTo>
                <a:lnTo>
                  <a:pt x="2676524" y="1676399"/>
                </a:lnTo>
                <a:lnTo>
                  <a:pt x="85725" y="1676399"/>
                </a:lnTo>
                <a:lnTo>
                  <a:pt x="80096" y="1676399"/>
                </a:lnTo>
                <a:lnTo>
                  <a:pt x="74521" y="1675850"/>
                </a:lnTo>
                <a:lnTo>
                  <a:pt x="38098" y="1661951"/>
                </a:lnTo>
                <a:lnTo>
                  <a:pt x="33418" y="1658824"/>
                </a:lnTo>
                <a:lnTo>
                  <a:pt x="29088" y="1655271"/>
                </a:lnTo>
                <a:lnTo>
                  <a:pt x="25108" y="1651291"/>
                </a:lnTo>
                <a:lnTo>
                  <a:pt x="21128" y="1647311"/>
                </a:lnTo>
                <a:lnTo>
                  <a:pt x="17574" y="1642981"/>
                </a:lnTo>
                <a:lnTo>
                  <a:pt x="14447" y="1638300"/>
                </a:lnTo>
                <a:lnTo>
                  <a:pt x="11319" y="1633620"/>
                </a:lnTo>
                <a:lnTo>
                  <a:pt x="8679" y="1628680"/>
                </a:lnTo>
                <a:lnTo>
                  <a:pt x="6525" y="1623479"/>
                </a:lnTo>
                <a:lnTo>
                  <a:pt x="4371" y="1618279"/>
                </a:lnTo>
                <a:lnTo>
                  <a:pt x="2745" y="1612919"/>
                </a:lnTo>
                <a:lnTo>
                  <a:pt x="1647" y="1607398"/>
                </a:lnTo>
                <a:lnTo>
                  <a:pt x="549" y="1601878"/>
                </a:lnTo>
                <a:lnTo>
                  <a:pt x="0" y="1596303"/>
                </a:lnTo>
                <a:lnTo>
                  <a:pt x="0" y="1590674"/>
                </a:lnTo>
                <a:close/>
              </a:path>
            </a:pathLst>
          </a:custGeom>
          <a:ln w="19049">
            <a:solidFill>
              <a:srgbClr val="0066B0"/>
            </a:solidFill>
          </a:ln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EE77599B-4319-098A-5798-7B3A2B2CE8CF}"/>
              </a:ext>
            </a:extLst>
          </p:cNvPr>
          <p:cNvSpPr/>
          <p:nvPr/>
        </p:nvSpPr>
        <p:spPr>
          <a:xfrm>
            <a:off x="4954473" y="7864561"/>
            <a:ext cx="571500" cy="762000"/>
          </a:xfrm>
          <a:custGeom>
            <a:avLst/>
            <a:gdLst/>
            <a:ahLst/>
            <a:cxnLst/>
            <a:rect l="l" t="t" r="r" b="b"/>
            <a:pathLst>
              <a:path w="285750" h="381000">
                <a:moveTo>
                  <a:pt x="107156" y="381000"/>
                </a:moveTo>
                <a:lnTo>
                  <a:pt x="35718" y="381000"/>
                </a:lnTo>
                <a:lnTo>
                  <a:pt x="21818" y="378192"/>
                </a:lnTo>
                <a:lnTo>
                  <a:pt x="10464" y="370535"/>
                </a:lnTo>
                <a:lnTo>
                  <a:pt x="2807" y="359181"/>
                </a:lnTo>
                <a:lnTo>
                  <a:pt x="0" y="345281"/>
                </a:lnTo>
                <a:lnTo>
                  <a:pt x="0" y="35718"/>
                </a:lnTo>
                <a:lnTo>
                  <a:pt x="2807" y="21818"/>
                </a:lnTo>
                <a:lnTo>
                  <a:pt x="10464" y="10464"/>
                </a:lnTo>
                <a:lnTo>
                  <a:pt x="21818" y="2807"/>
                </a:lnTo>
                <a:lnTo>
                  <a:pt x="35718" y="0"/>
                </a:lnTo>
                <a:lnTo>
                  <a:pt x="250031" y="0"/>
                </a:lnTo>
                <a:lnTo>
                  <a:pt x="263931" y="2807"/>
                </a:lnTo>
                <a:lnTo>
                  <a:pt x="275285" y="10464"/>
                </a:lnTo>
                <a:lnTo>
                  <a:pt x="282942" y="21818"/>
                </a:lnTo>
                <a:lnTo>
                  <a:pt x="285750" y="35718"/>
                </a:lnTo>
                <a:lnTo>
                  <a:pt x="285750" y="71437"/>
                </a:lnTo>
                <a:lnTo>
                  <a:pt x="52982" y="71437"/>
                </a:lnTo>
                <a:lnTo>
                  <a:pt x="47625" y="76795"/>
                </a:lnTo>
                <a:lnTo>
                  <a:pt x="47625" y="113704"/>
                </a:lnTo>
                <a:lnTo>
                  <a:pt x="52982" y="119062"/>
                </a:lnTo>
                <a:lnTo>
                  <a:pt x="285750" y="119062"/>
                </a:lnTo>
                <a:lnTo>
                  <a:pt x="285750" y="166687"/>
                </a:lnTo>
                <a:lnTo>
                  <a:pt x="52982" y="166687"/>
                </a:lnTo>
                <a:lnTo>
                  <a:pt x="47625" y="172045"/>
                </a:lnTo>
                <a:lnTo>
                  <a:pt x="47625" y="208954"/>
                </a:lnTo>
                <a:lnTo>
                  <a:pt x="52982" y="214312"/>
                </a:lnTo>
                <a:lnTo>
                  <a:pt x="285750" y="214312"/>
                </a:lnTo>
                <a:lnTo>
                  <a:pt x="285750" y="285750"/>
                </a:lnTo>
                <a:lnTo>
                  <a:pt x="142875" y="285750"/>
                </a:lnTo>
                <a:lnTo>
                  <a:pt x="128974" y="288557"/>
                </a:lnTo>
                <a:lnTo>
                  <a:pt x="117620" y="296214"/>
                </a:lnTo>
                <a:lnTo>
                  <a:pt x="109964" y="307568"/>
                </a:lnTo>
                <a:lnTo>
                  <a:pt x="107156" y="321468"/>
                </a:lnTo>
                <a:lnTo>
                  <a:pt x="107156" y="381000"/>
                </a:lnTo>
                <a:close/>
              </a:path>
              <a:path w="285750" h="381000">
                <a:moveTo>
                  <a:pt x="124420" y="119062"/>
                </a:moveTo>
                <a:lnTo>
                  <a:pt x="89892" y="119062"/>
                </a:lnTo>
                <a:lnTo>
                  <a:pt x="95250" y="113704"/>
                </a:lnTo>
                <a:lnTo>
                  <a:pt x="95250" y="76795"/>
                </a:lnTo>
                <a:lnTo>
                  <a:pt x="89892" y="71437"/>
                </a:lnTo>
                <a:lnTo>
                  <a:pt x="124420" y="71437"/>
                </a:lnTo>
                <a:lnTo>
                  <a:pt x="119062" y="76795"/>
                </a:lnTo>
                <a:lnTo>
                  <a:pt x="119062" y="113704"/>
                </a:lnTo>
                <a:lnTo>
                  <a:pt x="124420" y="119062"/>
                </a:lnTo>
                <a:close/>
              </a:path>
              <a:path w="285750" h="381000">
                <a:moveTo>
                  <a:pt x="195857" y="119062"/>
                </a:moveTo>
                <a:lnTo>
                  <a:pt x="161329" y="119062"/>
                </a:lnTo>
                <a:lnTo>
                  <a:pt x="166687" y="113704"/>
                </a:lnTo>
                <a:lnTo>
                  <a:pt x="166687" y="76795"/>
                </a:lnTo>
                <a:lnTo>
                  <a:pt x="161329" y="71437"/>
                </a:lnTo>
                <a:lnTo>
                  <a:pt x="195857" y="71437"/>
                </a:lnTo>
                <a:lnTo>
                  <a:pt x="190500" y="76795"/>
                </a:lnTo>
                <a:lnTo>
                  <a:pt x="190500" y="113704"/>
                </a:lnTo>
                <a:lnTo>
                  <a:pt x="195857" y="119062"/>
                </a:lnTo>
                <a:close/>
              </a:path>
              <a:path w="285750" h="381000">
                <a:moveTo>
                  <a:pt x="285750" y="119062"/>
                </a:moveTo>
                <a:lnTo>
                  <a:pt x="232767" y="119062"/>
                </a:lnTo>
                <a:lnTo>
                  <a:pt x="238125" y="113704"/>
                </a:lnTo>
                <a:lnTo>
                  <a:pt x="238125" y="76795"/>
                </a:lnTo>
                <a:lnTo>
                  <a:pt x="232767" y="71437"/>
                </a:lnTo>
                <a:lnTo>
                  <a:pt x="285750" y="71437"/>
                </a:lnTo>
                <a:lnTo>
                  <a:pt x="285750" y="119062"/>
                </a:lnTo>
                <a:close/>
              </a:path>
              <a:path w="285750" h="381000">
                <a:moveTo>
                  <a:pt x="124420" y="214312"/>
                </a:moveTo>
                <a:lnTo>
                  <a:pt x="89892" y="214312"/>
                </a:lnTo>
                <a:lnTo>
                  <a:pt x="95250" y="208954"/>
                </a:lnTo>
                <a:lnTo>
                  <a:pt x="95250" y="172045"/>
                </a:lnTo>
                <a:lnTo>
                  <a:pt x="89892" y="166687"/>
                </a:lnTo>
                <a:lnTo>
                  <a:pt x="124420" y="166687"/>
                </a:lnTo>
                <a:lnTo>
                  <a:pt x="119062" y="172045"/>
                </a:lnTo>
                <a:lnTo>
                  <a:pt x="119062" y="208954"/>
                </a:lnTo>
                <a:lnTo>
                  <a:pt x="124420" y="214312"/>
                </a:lnTo>
                <a:close/>
              </a:path>
              <a:path w="285750" h="381000">
                <a:moveTo>
                  <a:pt x="195857" y="214312"/>
                </a:moveTo>
                <a:lnTo>
                  <a:pt x="161329" y="214312"/>
                </a:lnTo>
                <a:lnTo>
                  <a:pt x="166687" y="208954"/>
                </a:lnTo>
                <a:lnTo>
                  <a:pt x="166687" y="172045"/>
                </a:lnTo>
                <a:lnTo>
                  <a:pt x="161329" y="166687"/>
                </a:lnTo>
                <a:lnTo>
                  <a:pt x="195857" y="166687"/>
                </a:lnTo>
                <a:lnTo>
                  <a:pt x="190500" y="172045"/>
                </a:lnTo>
                <a:lnTo>
                  <a:pt x="190500" y="208954"/>
                </a:lnTo>
                <a:lnTo>
                  <a:pt x="195857" y="214312"/>
                </a:lnTo>
                <a:close/>
              </a:path>
              <a:path w="285750" h="381000">
                <a:moveTo>
                  <a:pt x="285750" y="214312"/>
                </a:moveTo>
                <a:lnTo>
                  <a:pt x="232767" y="214312"/>
                </a:lnTo>
                <a:lnTo>
                  <a:pt x="238125" y="208954"/>
                </a:lnTo>
                <a:lnTo>
                  <a:pt x="238125" y="172045"/>
                </a:lnTo>
                <a:lnTo>
                  <a:pt x="232767" y="166687"/>
                </a:lnTo>
                <a:lnTo>
                  <a:pt x="285750" y="166687"/>
                </a:lnTo>
                <a:lnTo>
                  <a:pt x="285750" y="214312"/>
                </a:lnTo>
                <a:close/>
              </a:path>
              <a:path w="285750" h="381000">
                <a:moveTo>
                  <a:pt x="250031" y="381000"/>
                </a:moveTo>
                <a:lnTo>
                  <a:pt x="178593" y="381000"/>
                </a:lnTo>
                <a:lnTo>
                  <a:pt x="178593" y="321468"/>
                </a:lnTo>
                <a:lnTo>
                  <a:pt x="175785" y="307568"/>
                </a:lnTo>
                <a:lnTo>
                  <a:pt x="168129" y="296214"/>
                </a:lnTo>
                <a:lnTo>
                  <a:pt x="156775" y="288557"/>
                </a:lnTo>
                <a:lnTo>
                  <a:pt x="142875" y="285750"/>
                </a:lnTo>
                <a:lnTo>
                  <a:pt x="285750" y="285750"/>
                </a:lnTo>
                <a:lnTo>
                  <a:pt x="285750" y="345281"/>
                </a:lnTo>
                <a:lnTo>
                  <a:pt x="282942" y="359181"/>
                </a:lnTo>
                <a:lnTo>
                  <a:pt x="275285" y="370535"/>
                </a:lnTo>
                <a:lnTo>
                  <a:pt x="263931" y="378192"/>
                </a:lnTo>
                <a:lnTo>
                  <a:pt x="250031" y="381000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8B802C77-B1C7-837D-27A8-8EDE5D023420}"/>
              </a:ext>
            </a:extLst>
          </p:cNvPr>
          <p:cNvSpPr txBox="1"/>
          <p:nvPr/>
        </p:nvSpPr>
        <p:spPr>
          <a:xfrm>
            <a:off x="2831106" y="8548108"/>
            <a:ext cx="4695190" cy="2912657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>
              <a:spcBef>
                <a:spcPts val="2180"/>
              </a:spcBef>
            </a:pPr>
            <a:r>
              <a:rPr sz="3300" b="1" spc="-20" dirty="0">
                <a:solidFill>
                  <a:srgbClr val="FFFFFF"/>
                </a:solidFill>
                <a:latin typeface="+mn-ea"/>
                <a:ea typeface="+mn-ea"/>
                <a:cs typeface="Suisse Int'l Semi Bold Italic"/>
              </a:rPr>
              <a:t>Scale</a:t>
            </a:r>
            <a:endParaRPr sz="3300" dirty="0">
              <a:solidFill>
                <a:srgbClr val="FFFFFF"/>
              </a:solidFill>
              <a:latin typeface="+mn-ea"/>
              <a:ea typeface="+mn-ea"/>
              <a:cs typeface="Suisse Int'l Semi Bold Italic"/>
            </a:endParaRPr>
          </a:p>
          <a:p>
            <a:pPr marL="25400" marR="10160">
              <a:lnSpc>
                <a:spcPct val="115399"/>
              </a:lnSpc>
              <a:spcBef>
                <a:spcPts val="1210"/>
              </a:spcBef>
            </a:pPr>
            <a:r>
              <a:rPr sz="2600" spc="-4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Leverage</a:t>
            </a:r>
            <a:r>
              <a:rPr sz="2600" spc="-6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resources</a:t>
            </a:r>
            <a:r>
              <a:rPr sz="2600" spc="-6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to</a:t>
            </a:r>
            <a:r>
              <a:rPr sz="2600" spc="-6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dominate</a:t>
            </a:r>
            <a:r>
              <a:rPr sz="2600" spc="-60" dirty="0">
                <a:solidFill>
                  <a:srgbClr val="1A202B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market</a:t>
            </a:r>
            <a:endParaRPr lang="en-US" sz="2600" spc="-2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  <a:p>
            <a:pPr marL="25400" marR="10160">
              <a:lnSpc>
                <a:spcPct val="115399"/>
              </a:lnSpc>
              <a:spcBef>
                <a:spcPts val="1210"/>
              </a:spcBef>
            </a:pPr>
            <a:r>
              <a:rPr lang="en-US"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Last success is inherently the baggage.</a:t>
            </a:r>
            <a:endParaRPr sz="260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E7AB9989-201A-DB13-B091-724F4DA9EC8E}"/>
              </a:ext>
            </a:extLst>
          </p:cNvPr>
          <p:cNvSpPr/>
          <p:nvPr/>
        </p:nvSpPr>
        <p:spPr>
          <a:xfrm>
            <a:off x="15431971" y="7693113"/>
            <a:ext cx="5524500" cy="4323688"/>
          </a:xfrm>
          <a:custGeom>
            <a:avLst/>
            <a:gdLst/>
            <a:ahLst/>
            <a:cxnLst/>
            <a:rect l="l" t="t" r="r" b="b"/>
            <a:pathLst>
              <a:path w="2762250" h="1447800">
                <a:moveTo>
                  <a:pt x="2682154" y="1447799"/>
                </a:moveTo>
                <a:lnTo>
                  <a:pt x="80096" y="1447799"/>
                </a:lnTo>
                <a:lnTo>
                  <a:pt x="74521" y="1447250"/>
                </a:lnTo>
                <a:lnTo>
                  <a:pt x="33418" y="1430224"/>
                </a:lnTo>
                <a:lnTo>
                  <a:pt x="8679" y="1400079"/>
                </a:lnTo>
                <a:lnTo>
                  <a:pt x="0" y="1367703"/>
                </a:lnTo>
                <a:lnTo>
                  <a:pt x="0" y="1362074"/>
                </a:lnTo>
                <a:lnTo>
                  <a:pt x="0" y="80095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4" y="0"/>
                </a:lnTo>
                <a:lnTo>
                  <a:pt x="2719470" y="11319"/>
                </a:lnTo>
                <a:lnTo>
                  <a:pt x="2750927" y="42778"/>
                </a:lnTo>
                <a:lnTo>
                  <a:pt x="2762250" y="80095"/>
                </a:lnTo>
                <a:lnTo>
                  <a:pt x="2762250" y="1367703"/>
                </a:lnTo>
                <a:lnTo>
                  <a:pt x="2750927" y="1405019"/>
                </a:lnTo>
                <a:lnTo>
                  <a:pt x="2719470" y="1436479"/>
                </a:lnTo>
                <a:lnTo>
                  <a:pt x="2687729" y="1447250"/>
                </a:lnTo>
                <a:lnTo>
                  <a:pt x="2682154" y="1447799"/>
                </a:lnTo>
                <a:close/>
              </a:path>
            </a:pathLst>
          </a:custGeom>
          <a:solidFill>
            <a:srgbClr val="0FB981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10" name="object 17">
            <a:extLst>
              <a:ext uri="{FF2B5EF4-FFF2-40B4-BE49-F238E27FC236}">
                <a16:creationId xmlns:a16="http://schemas.microsoft.com/office/drawing/2014/main" id="{908F9AD1-8DE0-D9AD-D4E5-68743AF116CC}"/>
              </a:ext>
            </a:extLst>
          </p:cNvPr>
          <p:cNvSpPr/>
          <p:nvPr/>
        </p:nvSpPr>
        <p:spPr>
          <a:xfrm>
            <a:off x="15431971" y="7693110"/>
            <a:ext cx="5524500" cy="4323687"/>
          </a:xfrm>
          <a:custGeom>
            <a:avLst/>
            <a:gdLst/>
            <a:ahLst/>
            <a:cxnLst/>
            <a:rect l="l" t="t" r="r" b="b"/>
            <a:pathLst>
              <a:path w="2762250" h="1447800">
                <a:moveTo>
                  <a:pt x="0" y="1362074"/>
                </a:moveTo>
                <a:lnTo>
                  <a:pt x="0" y="85724"/>
                </a:lnTo>
                <a:lnTo>
                  <a:pt x="0" y="80096"/>
                </a:lnTo>
                <a:lnTo>
                  <a:pt x="548" y="74521"/>
                </a:lnTo>
                <a:lnTo>
                  <a:pt x="1646" y="69000"/>
                </a:lnTo>
                <a:lnTo>
                  <a:pt x="2745" y="63479"/>
                </a:lnTo>
                <a:lnTo>
                  <a:pt x="4370" y="58119"/>
                </a:lnTo>
                <a:lnTo>
                  <a:pt x="6524" y="52919"/>
                </a:lnTo>
                <a:lnTo>
                  <a:pt x="8678" y="47718"/>
                </a:lnTo>
                <a:lnTo>
                  <a:pt x="11319" y="42778"/>
                </a:lnTo>
                <a:lnTo>
                  <a:pt x="14446" y="38098"/>
                </a:lnTo>
                <a:lnTo>
                  <a:pt x="17573" y="33418"/>
                </a:lnTo>
                <a:lnTo>
                  <a:pt x="21127" y="29088"/>
                </a:lnTo>
                <a:lnTo>
                  <a:pt x="25108" y="25108"/>
                </a:lnTo>
                <a:lnTo>
                  <a:pt x="29088" y="21127"/>
                </a:lnTo>
                <a:lnTo>
                  <a:pt x="33418" y="17574"/>
                </a:lnTo>
                <a:lnTo>
                  <a:pt x="38098" y="14447"/>
                </a:lnTo>
                <a:lnTo>
                  <a:pt x="42778" y="11319"/>
                </a:lnTo>
                <a:lnTo>
                  <a:pt x="47718" y="8679"/>
                </a:lnTo>
                <a:lnTo>
                  <a:pt x="52918" y="6525"/>
                </a:lnTo>
                <a:lnTo>
                  <a:pt x="58119" y="4371"/>
                </a:lnTo>
                <a:lnTo>
                  <a:pt x="85725" y="0"/>
                </a:lnTo>
                <a:lnTo>
                  <a:pt x="2676525" y="0"/>
                </a:lnTo>
                <a:lnTo>
                  <a:pt x="2682154" y="0"/>
                </a:lnTo>
                <a:lnTo>
                  <a:pt x="2687729" y="549"/>
                </a:lnTo>
                <a:lnTo>
                  <a:pt x="2693248" y="1647"/>
                </a:lnTo>
                <a:lnTo>
                  <a:pt x="2698769" y="2745"/>
                </a:lnTo>
                <a:lnTo>
                  <a:pt x="2704129" y="4371"/>
                </a:lnTo>
                <a:lnTo>
                  <a:pt x="2709329" y="6525"/>
                </a:lnTo>
                <a:lnTo>
                  <a:pt x="2714530" y="8679"/>
                </a:lnTo>
                <a:lnTo>
                  <a:pt x="2719470" y="11319"/>
                </a:lnTo>
                <a:lnTo>
                  <a:pt x="2724150" y="14447"/>
                </a:lnTo>
                <a:lnTo>
                  <a:pt x="2728830" y="17574"/>
                </a:lnTo>
                <a:lnTo>
                  <a:pt x="2753568" y="47718"/>
                </a:lnTo>
                <a:lnTo>
                  <a:pt x="2755722" y="52919"/>
                </a:lnTo>
                <a:lnTo>
                  <a:pt x="2757877" y="58119"/>
                </a:lnTo>
                <a:lnTo>
                  <a:pt x="2759504" y="63479"/>
                </a:lnTo>
                <a:lnTo>
                  <a:pt x="2760602" y="69000"/>
                </a:lnTo>
                <a:lnTo>
                  <a:pt x="2761701" y="74521"/>
                </a:lnTo>
                <a:lnTo>
                  <a:pt x="2762250" y="80096"/>
                </a:lnTo>
                <a:lnTo>
                  <a:pt x="2762250" y="85724"/>
                </a:lnTo>
                <a:lnTo>
                  <a:pt x="2762250" y="1362074"/>
                </a:lnTo>
                <a:lnTo>
                  <a:pt x="2762250" y="1367703"/>
                </a:lnTo>
                <a:lnTo>
                  <a:pt x="2761701" y="1373278"/>
                </a:lnTo>
                <a:lnTo>
                  <a:pt x="2760602" y="1378798"/>
                </a:lnTo>
                <a:lnTo>
                  <a:pt x="2759504" y="1384319"/>
                </a:lnTo>
                <a:lnTo>
                  <a:pt x="2757877" y="1389679"/>
                </a:lnTo>
                <a:lnTo>
                  <a:pt x="2755722" y="1394879"/>
                </a:lnTo>
                <a:lnTo>
                  <a:pt x="2753568" y="1400080"/>
                </a:lnTo>
                <a:lnTo>
                  <a:pt x="2728830" y="1430225"/>
                </a:lnTo>
                <a:lnTo>
                  <a:pt x="2724150" y="1433351"/>
                </a:lnTo>
                <a:lnTo>
                  <a:pt x="2719470" y="1436479"/>
                </a:lnTo>
                <a:lnTo>
                  <a:pt x="2714530" y="1439119"/>
                </a:lnTo>
                <a:lnTo>
                  <a:pt x="2709329" y="1441273"/>
                </a:lnTo>
                <a:lnTo>
                  <a:pt x="2704129" y="1443428"/>
                </a:lnTo>
                <a:lnTo>
                  <a:pt x="2698769" y="1445054"/>
                </a:lnTo>
                <a:lnTo>
                  <a:pt x="2693248" y="1446152"/>
                </a:lnTo>
                <a:lnTo>
                  <a:pt x="2687729" y="1447250"/>
                </a:lnTo>
                <a:lnTo>
                  <a:pt x="2682154" y="1447799"/>
                </a:lnTo>
                <a:lnTo>
                  <a:pt x="2676525" y="1447799"/>
                </a:lnTo>
                <a:lnTo>
                  <a:pt x="85725" y="1447799"/>
                </a:lnTo>
                <a:lnTo>
                  <a:pt x="52918" y="1441273"/>
                </a:lnTo>
                <a:lnTo>
                  <a:pt x="47718" y="1439119"/>
                </a:lnTo>
                <a:lnTo>
                  <a:pt x="42778" y="1436479"/>
                </a:lnTo>
                <a:lnTo>
                  <a:pt x="38098" y="1433351"/>
                </a:lnTo>
                <a:lnTo>
                  <a:pt x="33418" y="1430225"/>
                </a:lnTo>
                <a:lnTo>
                  <a:pt x="29088" y="1426671"/>
                </a:lnTo>
                <a:lnTo>
                  <a:pt x="25108" y="1422691"/>
                </a:lnTo>
                <a:lnTo>
                  <a:pt x="21127" y="1418710"/>
                </a:lnTo>
                <a:lnTo>
                  <a:pt x="17573" y="1414380"/>
                </a:lnTo>
                <a:lnTo>
                  <a:pt x="14446" y="1409700"/>
                </a:lnTo>
                <a:lnTo>
                  <a:pt x="11319" y="1405020"/>
                </a:lnTo>
                <a:lnTo>
                  <a:pt x="8679" y="1400080"/>
                </a:lnTo>
                <a:lnTo>
                  <a:pt x="6525" y="1394879"/>
                </a:lnTo>
                <a:lnTo>
                  <a:pt x="4371" y="1389679"/>
                </a:lnTo>
                <a:lnTo>
                  <a:pt x="2745" y="1384319"/>
                </a:lnTo>
                <a:lnTo>
                  <a:pt x="1646" y="1378798"/>
                </a:lnTo>
                <a:lnTo>
                  <a:pt x="548" y="1373278"/>
                </a:lnTo>
                <a:lnTo>
                  <a:pt x="0" y="1367703"/>
                </a:lnTo>
                <a:lnTo>
                  <a:pt x="0" y="1362074"/>
                </a:lnTo>
                <a:close/>
              </a:path>
            </a:pathLst>
          </a:custGeom>
          <a:ln w="19049">
            <a:solidFill>
              <a:srgbClr val="0FB981"/>
            </a:solidFill>
          </a:ln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3BE024B7-E1A4-C2C7-C778-F489E010EC09}"/>
              </a:ext>
            </a:extLst>
          </p:cNvPr>
          <p:cNvSpPr/>
          <p:nvPr/>
        </p:nvSpPr>
        <p:spPr>
          <a:xfrm>
            <a:off x="17811437" y="8093375"/>
            <a:ext cx="764540" cy="76454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134680" y="293209"/>
                </a:moveTo>
                <a:lnTo>
                  <a:pt x="94431" y="263319"/>
                </a:lnTo>
                <a:lnTo>
                  <a:pt x="87514" y="245791"/>
                </a:lnTo>
                <a:lnTo>
                  <a:pt x="88701" y="239357"/>
                </a:lnTo>
                <a:lnTo>
                  <a:pt x="90513" y="234025"/>
                </a:lnTo>
                <a:lnTo>
                  <a:pt x="92589" y="228009"/>
                </a:lnTo>
                <a:lnTo>
                  <a:pt x="94917" y="221379"/>
                </a:lnTo>
                <a:lnTo>
                  <a:pt x="97482" y="214205"/>
                </a:lnTo>
                <a:lnTo>
                  <a:pt x="12352" y="214205"/>
                </a:lnTo>
                <a:lnTo>
                  <a:pt x="6399" y="210782"/>
                </a:lnTo>
                <a:lnTo>
                  <a:pt x="0" y="199620"/>
                </a:lnTo>
                <a:lnTo>
                  <a:pt x="74" y="192774"/>
                </a:lnTo>
                <a:lnTo>
                  <a:pt x="42416" y="121411"/>
                </a:lnTo>
                <a:lnTo>
                  <a:pt x="74667" y="96956"/>
                </a:lnTo>
                <a:lnTo>
                  <a:pt x="88478" y="95143"/>
                </a:lnTo>
                <a:lnTo>
                  <a:pt x="149721" y="95143"/>
                </a:lnTo>
                <a:lnTo>
                  <a:pt x="151507" y="92166"/>
                </a:lnTo>
                <a:lnTo>
                  <a:pt x="194695" y="42637"/>
                </a:lnTo>
                <a:lnTo>
                  <a:pt x="238283" y="15849"/>
                </a:lnTo>
                <a:lnTo>
                  <a:pt x="282653" y="2820"/>
                </a:lnTo>
                <a:lnTo>
                  <a:pt x="324616" y="0"/>
                </a:lnTo>
                <a:lnTo>
                  <a:pt x="360982" y="3837"/>
                </a:lnTo>
                <a:lnTo>
                  <a:pt x="369614" y="5400"/>
                </a:lnTo>
                <a:lnTo>
                  <a:pt x="376311" y="12171"/>
                </a:lnTo>
                <a:lnTo>
                  <a:pt x="377949" y="20803"/>
                </a:lnTo>
                <a:lnTo>
                  <a:pt x="381779" y="57198"/>
                </a:lnTo>
                <a:lnTo>
                  <a:pt x="381226" y="65377"/>
                </a:lnTo>
                <a:lnTo>
                  <a:pt x="282695" y="65377"/>
                </a:lnTo>
                <a:lnTo>
                  <a:pt x="278898" y="66133"/>
                </a:lnTo>
                <a:lnTo>
                  <a:pt x="256877" y="91196"/>
                </a:lnTo>
                <a:lnTo>
                  <a:pt x="256877" y="99090"/>
                </a:lnTo>
                <a:lnTo>
                  <a:pt x="282695" y="124909"/>
                </a:lnTo>
                <a:lnTo>
                  <a:pt x="371376" y="124909"/>
                </a:lnTo>
                <a:lnTo>
                  <a:pt x="365904" y="143524"/>
                </a:lnTo>
                <a:lnTo>
                  <a:pt x="339120" y="187098"/>
                </a:lnTo>
                <a:lnTo>
                  <a:pt x="295051" y="226707"/>
                </a:lnTo>
                <a:lnTo>
                  <a:pt x="286642" y="232065"/>
                </a:lnTo>
                <a:lnTo>
                  <a:pt x="286642" y="283262"/>
                </a:lnTo>
                <a:lnTo>
                  <a:pt x="167580" y="283262"/>
                </a:lnTo>
                <a:lnTo>
                  <a:pt x="152958" y="288220"/>
                </a:lnTo>
                <a:lnTo>
                  <a:pt x="141014" y="292117"/>
                </a:lnTo>
                <a:lnTo>
                  <a:pt x="134680" y="293209"/>
                </a:lnTo>
                <a:close/>
              </a:path>
              <a:path w="382270" h="382270">
                <a:moveTo>
                  <a:pt x="371376" y="124909"/>
                </a:moveTo>
                <a:lnTo>
                  <a:pt x="290590" y="124909"/>
                </a:lnTo>
                <a:lnTo>
                  <a:pt x="294387" y="124153"/>
                </a:lnTo>
                <a:lnTo>
                  <a:pt x="301680" y="121132"/>
                </a:lnTo>
                <a:lnTo>
                  <a:pt x="316408" y="99090"/>
                </a:lnTo>
                <a:lnTo>
                  <a:pt x="316408" y="91196"/>
                </a:lnTo>
                <a:lnTo>
                  <a:pt x="290590" y="65377"/>
                </a:lnTo>
                <a:lnTo>
                  <a:pt x="381226" y="65377"/>
                </a:lnTo>
                <a:lnTo>
                  <a:pt x="378949" y="99090"/>
                </a:lnTo>
                <a:lnTo>
                  <a:pt x="371376" y="124909"/>
                </a:lnTo>
                <a:close/>
              </a:path>
              <a:path w="382270" h="382270">
                <a:moveTo>
                  <a:pt x="189011" y="381712"/>
                </a:moveTo>
                <a:lnTo>
                  <a:pt x="182035" y="381712"/>
                </a:lnTo>
                <a:lnTo>
                  <a:pt x="171003" y="375386"/>
                </a:lnTo>
                <a:lnTo>
                  <a:pt x="167580" y="369508"/>
                </a:lnTo>
                <a:lnTo>
                  <a:pt x="167580" y="283262"/>
                </a:lnTo>
                <a:lnTo>
                  <a:pt x="286642" y="283262"/>
                </a:lnTo>
                <a:lnTo>
                  <a:pt x="286642" y="293209"/>
                </a:lnTo>
                <a:lnTo>
                  <a:pt x="271354" y="330781"/>
                </a:lnTo>
                <a:lnTo>
                  <a:pt x="189011" y="381712"/>
                </a:lnTo>
                <a:close/>
              </a:path>
            </a:pathLst>
          </a:custGeom>
          <a:solidFill>
            <a:srgbClr val="049569"/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7C14FF21-F3BA-7D85-4FFF-F237B682974D}"/>
              </a:ext>
            </a:extLst>
          </p:cNvPr>
          <p:cNvSpPr txBox="1"/>
          <p:nvPr/>
        </p:nvSpPr>
        <p:spPr>
          <a:xfrm>
            <a:off x="16606130" y="8731133"/>
            <a:ext cx="3183890" cy="2844368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>
              <a:spcBef>
                <a:spcPts val="2220"/>
              </a:spcBef>
            </a:pPr>
            <a:r>
              <a:rPr sz="3400" b="1" spc="-20" dirty="0">
                <a:solidFill>
                  <a:srgbClr val="049569"/>
                </a:solidFill>
                <a:latin typeface="+mn-ea"/>
                <a:ea typeface="+mn-ea"/>
                <a:cs typeface="Neue Haas Grotesk Text Pro"/>
              </a:rPr>
              <a:t>Nimble</a:t>
            </a:r>
            <a:endParaRPr sz="3400" dirty="0">
              <a:latin typeface="+mn-ea"/>
              <a:ea typeface="+mn-ea"/>
              <a:cs typeface="Neue Haas Grotesk Text Pro"/>
            </a:endParaRPr>
          </a:p>
          <a:p>
            <a:pPr>
              <a:spcBef>
                <a:spcPts val="1670"/>
              </a:spcBef>
            </a:pP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Move</a:t>
            </a:r>
            <a:r>
              <a:rPr sz="2600" spc="-9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lang="en-US" sz="2600" spc="-9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fast</a:t>
            </a:r>
            <a:r>
              <a:rPr sz="2600" spc="-8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and</a:t>
            </a:r>
            <a:r>
              <a:rPr sz="2600" spc="-8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disrupt</a:t>
            </a:r>
            <a:endParaRPr lang="en-US" sz="2600" spc="-2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  <a:p>
            <a:pPr>
              <a:spcBef>
                <a:spcPts val="1670"/>
              </a:spcBef>
            </a:pPr>
            <a:r>
              <a:rPr lang="en-US"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How to quickly win the category lighting</a:t>
            </a:r>
            <a:r>
              <a:rPr lang="zh-CN" altLang="en-US"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lang="en-US" altLang="zh-CN"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fast.</a:t>
            </a:r>
            <a:endParaRPr sz="260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</p:txBody>
      </p:sp>
      <p:grpSp>
        <p:nvGrpSpPr>
          <p:cNvPr id="13" name="object 22">
            <a:extLst>
              <a:ext uri="{FF2B5EF4-FFF2-40B4-BE49-F238E27FC236}">
                <a16:creationId xmlns:a16="http://schemas.microsoft.com/office/drawing/2014/main" id="{C4996B58-E19D-587B-6C34-FF9FEA0A8AEA}"/>
              </a:ext>
            </a:extLst>
          </p:cNvPr>
          <p:cNvGrpSpPr/>
          <p:nvPr/>
        </p:nvGrpSpPr>
        <p:grpSpPr>
          <a:xfrm>
            <a:off x="8935921" y="7674061"/>
            <a:ext cx="5562600" cy="2933700"/>
            <a:chOff x="5048248" y="2924174"/>
            <a:chExt cx="2781300" cy="1466850"/>
          </a:xfrm>
        </p:grpSpPr>
        <p:sp>
          <p:nvSpPr>
            <p:cNvPr id="14" name="object 23">
              <a:extLst>
                <a:ext uri="{FF2B5EF4-FFF2-40B4-BE49-F238E27FC236}">
                  <a16:creationId xmlns:a16="http://schemas.microsoft.com/office/drawing/2014/main" id="{211004E6-FDA1-2F92-225D-931BF7352E0B}"/>
                </a:ext>
              </a:extLst>
            </p:cNvPr>
            <p:cNvSpPr/>
            <p:nvPr/>
          </p:nvSpPr>
          <p:spPr>
            <a:xfrm>
              <a:off x="5057773" y="2933700"/>
              <a:ext cx="2762250" cy="1447800"/>
            </a:xfrm>
            <a:custGeom>
              <a:avLst/>
              <a:gdLst/>
              <a:ahLst/>
              <a:cxnLst/>
              <a:rect l="l" t="t" r="r" b="b"/>
              <a:pathLst>
                <a:path w="2762250" h="1447800">
                  <a:moveTo>
                    <a:pt x="2682153" y="1447799"/>
                  </a:moveTo>
                  <a:lnTo>
                    <a:pt x="80096" y="1447799"/>
                  </a:lnTo>
                  <a:lnTo>
                    <a:pt x="74521" y="1447250"/>
                  </a:lnTo>
                  <a:lnTo>
                    <a:pt x="33418" y="1430224"/>
                  </a:lnTo>
                  <a:lnTo>
                    <a:pt x="8679" y="1400079"/>
                  </a:lnTo>
                  <a:lnTo>
                    <a:pt x="0" y="1367703"/>
                  </a:lnTo>
                  <a:lnTo>
                    <a:pt x="0" y="1362074"/>
                  </a:lnTo>
                  <a:lnTo>
                    <a:pt x="0" y="80095"/>
                  </a:lnTo>
                  <a:lnTo>
                    <a:pt x="11319" y="42778"/>
                  </a:lnTo>
                  <a:lnTo>
                    <a:pt x="42779" y="11319"/>
                  </a:lnTo>
                  <a:lnTo>
                    <a:pt x="80096" y="0"/>
                  </a:lnTo>
                  <a:lnTo>
                    <a:pt x="2682153" y="0"/>
                  </a:lnTo>
                  <a:lnTo>
                    <a:pt x="2719470" y="11319"/>
                  </a:lnTo>
                  <a:lnTo>
                    <a:pt x="2750929" y="42778"/>
                  </a:lnTo>
                  <a:lnTo>
                    <a:pt x="2762249" y="80095"/>
                  </a:lnTo>
                  <a:lnTo>
                    <a:pt x="2762249" y="1367703"/>
                  </a:lnTo>
                  <a:lnTo>
                    <a:pt x="2750929" y="1405019"/>
                  </a:lnTo>
                  <a:lnTo>
                    <a:pt x="2719470" y="1436479"/>
                  </a:lnTo>
                  <a:lnTo>
                    <a:pt x="2687728" y="1447250"/>
                  </a:lnTo>
                  <a:lnTo>
                    <a:pt x="2682153" y="1447799"/>
                  </a:lnTo>
                  <a:close/>
                </a:path>
              </a:pathLst>
            </a:custGeom>
            <a:solidFill>
              <a:srgbClr val="DB252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 sz="4800"/>
            </a:p>
          </p:txBody>
        </p:sp>
        <p:sp>
          <p:nvSpPr>
            <p:cNvPr id="15" name="object 24">
              <a:extLst>
                <a:ext uri="{FF2B5EF4-FFF2-40B4-BE49-F238E27FC236}">
                  <a16:creationId xmlns:a16="http://schemas.microsoft.com/office/drawing/2014/main" id="{3F8DFCB4-D440-50CF-66BC-8098BD5208EA}"/>
                </a:ext>
              </a:extLst>
            </p:cNvPr>
            <p:cNvSpPr/>
            <p:nvPr/>
          </p:nvSpPr>
          <p:spPr>
            <a:xfrm>
              <a:off x="5057773" y="2933699"/>
              <a:ext cx="2762250" cy="1447800"/>
            </a:xfrm>
            <a:custGeom>
              <a:avLst/>
              <a:gdLst/>
              <a:ahLst/>
              <a:cxnLst/>
              <a:rect l="l" t="t" r="r" b="b"/>
              <a:pathLst>
                <a:path w="2762250" h="1447800">
                  <a:moveTo>
                    <a:pt x="0" y="13620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8" y="74521"/>
                  </a:lnTo>
                  <a:lnTo>
                    <a:pt x="1646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8"/>
                  </a:lnTo>
                  <a:lnTo>
                    <a:pt x="11319" y="42778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7" y="29088"/>
                  </a:lnTo>
                  <a:lnTo>
                    <a:pt x="25108" y="25108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85725" y="0"/>
                  </a:lnTo>
                  <a:lnTo>
                    <a:pt x="2676525" y="0"/>
                  </a:lnTo>
                  <a:lnTo>
                    <a:pt x="2709329" y="6525"/>
                  </a:lnTo>
                  <a:lnTo>
                    <a:pt x="2714530" y="8679"/>
                  </a:lnTo>
                  <a:lnTo>
                    <a:pt x="2744675" y="33418"/>
                  </a:lnTo>
                  <a:lnTo>
                    <a:pt x="2755724" y="52919"/>
                  </a:lnTo>
                  <a:lnTo>
                    <a:pt x="2757877" y="58119"/>
                  </a:lnTo>
                  <a:lnTo>
                    <a:pt x="2762250" y="85724"/>
                  </a:lnTo>
                  <a:lnTo>
                    <a:pt x="2762250" y="1362074"/>
                  </a:lnTo>
                  <a:lnTo>
                    <a:pt x="2755724" y="1394879"/>
                  </a:lnTo>
                  <a:lnTo>
                    <a:pt x="2753570" y="1400080"/>
                  </a:lnTo>
                  <a:lnTo>
                    <a:pt x="2750929" y="1405020"/>
                  </a:lnTo>
                  <a:lnTo>
                    <a:pt x="2747802" y="1409700"/>
                  </a:lnTo>
                  <a:lnTo>
                    <a:pt x="2744675" y="1414380"/>
                  </a:lnTo>
                  <a:lnTo>
                    <a:pt x="2724150" y="1433351"/>
                  </a:lnTo>
                  <a:lnTo>
                    <a:pt x="2719470" y="1436479"/>
                  </a:lnTo>
                  <a:lnTo>
                    <a:pt x="2714530" y="1439119"/>
                  </a:lnTo>
                  <a:lnTo>
                    <a:pt x="2709329" y="1441273"/>
                  </a:lnTo>
                  <a:lnTo>
                    <a:pt x="2704129" y="1443428"/>
                  </a:lnTo>
                  <a:lnTo>
                    <a:pt x="2676525" y="1447799"/>
                  </a:lnTo>
                  <a:lnTo>
                    <a:pt x="85725" y="1447799"/>
                  </a:lnTo>
                  <a:lnTo>
                    <a:pt x="52919" y="1441273"/>
                  </a:lnTo>
                  <a:lnTo>
                    <a:pt x="47719" y="1439119"/>
                  </a:lnTo>
                  <a:lnTo>
                    <a:pt x="42779" y="1436479"/>
                  </a:lnTo>
                  <a:lnTo>
                    <a:pt x="38098" y="1433351"/>
                  </a:lnTo>
                  <a:lnTo>
                    <a:pt x="33418" y="1430225"/>
                  </a:lnTo>
                  <a:lnTo>
                    <a:pt x="29088" y="1426671"/>
                  </a:lnTo>
                  <a:lnTo>
                    <a:pt x="25108" y="1422691"/>
                  </a:lnTo>
                  <a:lnTo>
                    <a:pt x="21127" y="1418710"/>
                  </a:lnTo>
                  <a:lnTo>
                    <a:pt x="17574" y="1414380"/>
                  </a:lnTo>
                  <a:lnTo>
                    <a:pt x="14447" y="1409700"/>
                  </a:lnTo>
                  <a:lnTo>
                    <a:pt x="11319" y="1405020"/>
                  </a:lnTo>
                  <a:lnTo>
                    <a:pt x="8679" y="1400080"/>
                  </a:lnTo>
                  <a:lnTo>
                    <a:pt x="6525" y="1394879"/>
                  </a:lnTo>
                  <a:lnTo>
                    <a:pt x="4371" y="1389679"/>
                  </a:lnTo>
                  <a:lnTo>
                    <a:pt x="2745" y="1384319"/>
                  </a:lnTo>
                  <a:lnTo>
                    <a:pt x="1646" y="1378798"/>
                  </a:lnTo>
                  <a:lnTo>
                    <a:pt x="548" y="1373278"/>
                  </a:lnTo>
                  <a:lnTo>
                    <a:pt x="0" y="1367703"/>
                  </a:lnTo>
                  <a:lnTo>
                    <a:pt x="0" y="1362074"/>
                  </a:lnTo>
                  <a:close/>
                </a:path>
              </a:pathLst>
            </a:custGeom>
            <a:ln w="19049">
              <a:solidFill>
                <a:srgbClr val="DB2525"/>
              </a:solidFill>
            </a:ln>
          </p:spPr>
          <p:txBody>
            <a:bodyPr wrap="square" lIns="0" tIns="0" rIns="0" bIns="0" rtlCol="0"/>
            <a:lstStyle/>
            <a:p>
              <a:endParaRPr sz="4800"/>
            </a:p>
          </p:txBody>
        </p:sp>
        <p:sp>
          <p:nvSpPr>
            <p:cNvPr id="16" name="object 25">
              <a:extLst>
                <a:ext uri="{FF2B5EF4-FFF2-40B4-BE49-F238E27FC236}">
                  <a16:creationId xmlns:a16="http://schemas.microsoft.com/office/drawing/2014/main" id="{E8CCA943-BA07-0B75-812F-CDD59D6F227E}"/>
                </a:ext>
              </a:extLst>
            </p:cNvPr>
            <p:cNvSpPr/>
            <p:nvPr/>
          </p:nvSpPr>
          <p:spPr>
            <a:xfrm>
              <a:off x="6200810" y="3133724"/>
              <a:ext cx="475615" cy="381000"/>
            </a:xfrm>
            <a:custGeom>
              <a:avLst/>
              <a:gdLst/>
              <a:ahLst/>
              <a:cxnLst/>
              <a:rect l="l" t="t" r="r" b="b"/>
              <a:pathLst>
                <a:path w="475615" h="381000">
                  <a:moveTo>
                    <a:pt x="285713" y="23812"/>
                  </a:moveTo>
                  <a:lnTo>
                    <a:pt x="190463" y="23812"/>
                  </a:lnTo>
                  <a:lnTo>
                    <a:pt x="199747" y="14001"/>
                  </a:lnTo>
                  <a:lnTo>
                    <a:pt x="211039" y="6492"/>
                  </a:lnTo>
                  <a:lnTo>
                    <a:pt x="223950" y="1690"/>
                  </a:lnTo>
                  <a:lnTo>
                    <a:pt x="238088" y="0"/>
                  </a:lnTo>
                  <a:lnTo>
                    <a:pt x="252227" y="1690"/>
                  </a:lnTo>
                  <a:lnTo>
                    <a:pt x="265138" y="6492"/>
                  </a:lnTo>
                  <a:lnTo>
                    <a:pt x="276430" y="14001"/>
                  </a:lnTo>
                  <a:lnTo>
                    <a:pt x="285713" y="23812"/>
                  </a:lnTo>
                  <a:close/>
                </a:path>
                <a:path w="475615" h="381000">
                  <a:moveTo>
                    <a:pt x="380963" y="71437"/>
                  </a:moveTo>
                  <a:lnTo>
                    <a:pt x="95213" y="71437"/>
                  </a:lnTo>
                  <a:lnTo>
                    <a:pt x="85936" y="69569"/>
                  </a:lnTo>
                  <a:lnTo>
                    <a:pt x="78368" y="64470"/>
                  </a:lnTo>
                  <a:lnTo>
                    <a:pt x="73269" y="56902"/>
                  </a:lnTo>
                  <a:lnTo>
                    <a:pt x="71401" y="47625"/>
                  </a:lnTo>
                  <a:lnTo>
                    <a:pt x="73269" y="38347"/>
                  </a:lnTo>
                  <a:lnTo>
                    <a:pt x="78368" y="30779"/>
                  </a:lnTo>
                  <a:lnTo>
                    <a:pt x="85936" y="25680"/>
                  </a:lnTo>
                  <a:lnTo>
                    <a:pt x="95213" y="23812"/>
                  </a:lnTo>
                  <a:lnTo>
                    <a:pt x="380963" y="23812"/>
                  </a:lnTo>
                  <a:lnTo>
                    <a:pt x="390241" y="25680"/>
                  </a:lnTo>
                  <a:lnTo>
                    <a:pt x="397809" y="30779"/>
                  </a:lnTo>
                  <a:lnTo>
                    <a:pt x="402907" y="38347"/>
                  </a:lnTo>
                  <a:lnTo>
                    <a:pt x="404776" y="47625"/>
                  </a:lnTo>
                  <a:lnTo>
                    <a:pt x="402907" y="56902"/>
                  </a:lnTo>
                  <a:lnTo>
                    <a:pt x="397809" y="64470"/>
                  </a:lnTo>
                  <a:lnTo>
                    <a:pt x="390241" y="69569"/>
                  </a:lnTo>
                  <a:lnTo>
                    <a:pt x="380963" y="71437"/>
                  </a:lnTo>
                  <a:close/>
                </a:path>
                <a:path w="475615" h="381000">
                  <a:moveTo>
                    <a:pt x="261901" y="333375"/>
                  </a:moveTo>
                  <a:lnTo>
                    <a:pt x="214276" y="333375"/>
                  </a:lnTo>
                  <a:lnTo>
                    <a:pt x="214276" y="114076"/>
                  </a:lnTo>
                  <a:lnTo>
                    <a:pt x="202048" y="106870"/>
                  </a:lnTo>
                  <a:lnTo>
                    <a:pt x="191905" y="97054"/>
                  </a:lnTo>
                  <a:lnTo>
                    <a:pt x="184316" y="85090"/>
                  </a:lnTo>
                  <a:lnTo>
                    <a:pt x="179748" y="71437"/>
                  </a:lnTo>
                  <a:lnTo>
                    <a:pt x="296429" y="71437"/>
                  </a:lnTo>
                  <a:lnTo>
                    <a:pt x="291875" y="85090"/>
                  </a:lnTo>
                  <a:lnTo>
                    <a:pt x="284307" y="97054"/>
                  </a:lnTo>
                  <a:lnTo>
                    <a:pt x="274173" y="106870"/>
                  </a:lnTo>
                  <a:lnTo>
                    <a:pt x="261901" y="114076"/>
                  </a:lnTo>
                  <a:lnTo>
                    <a:pt x="261901" y="333375"/>
                  </a:lnTo>
                  <a:close/>
                </a:path>
                <a:path w="475615" h="381000">
                  <a:moveTo>
                    <a:pt x="94320" y="309562"/>
                  </a:moveTo>
                  <a:lnTo>
                    <a:pt x="32938" y="292735"/>
                  </a:lnTo>
                  <a:lnTo>
                    <a:pt x="633" y="250849"/>
                  </a:lnTo>
                  <a:lnTo>
                    <a:pt x="0" y="244689"/>
                  </a:lnTo>
                  <a:lnTo>
                    <a:pt x="810" y="238571"/>
                  </a:lnTo>
                  <a:lnTo>
                    <a:pt x="2778" y="232620"/>
                  </a:lnTo>
                  <a:lnTo>
                    <a:pt x="5619" y="226962"/>
                  </a:lnTo>
                  <a:lnTo>
                    <a:pt x="80182" y="99119"/>
                  </a:lnTo>
                  <a:lnTo>
                    <a:pt x="87028" y="95250"/>
                  </a:lnTo>
                  <a:lnTo>
                    <a:pt x="101762" y="95250"/>
                  </a:lnTo>
                  <a:lnTo>
                    <a:pt x="108479" y="99119"/>
                  </a:lnTo>
                  <a:lnTo>
                    <a:pt x="112329" y="105519"/>
                  </a:lnTo>
                  <a:lnTo>
                    <a:pt x="135769" y="145702"/>
                  </a:lnTo>
                  <a:lnTo>
                    <a:pt x="94320" y="145702"/>
                  </a:lnTo>
                  <a:lnTo>
                    <a:pt x="40445" y="238125"/>
                  </a:lnTo>
                  <a:lnTo>
                    <a:pt x="187832" y="238125"/>
                  </a:lnTo>
                  <a:lnTo>
                    <a:pt x="187980" y="238571"/>
                  </a:lnTo>
                  <a:lnTo>
                    <a:pt x="188790" y="244689"/>
                  </a:lnTo>
                  <a:lnTo>
                    <a:pt x="188157" y="250849"/>
                  </a:lnTo>
                  <a:lnTo>
                    <a:pt x="176655" y="274119"/>
                  </a:lnTo>
                  <a:lnTo>
                    <a:pt x="155749" y="292735"/>
                  </a:lnTo>
                  <a:lnTo>
                    <a:pt x="127588" y="305087"/>
                  </a:lnTo>
                  <a:lnTo>
                    <a:pt x="94320" y="309562"/>
                  </a:lnTo>
                  <a:close/>
                </a:path>
                <a:path w="475615" h="381000">
                  <a:moveTo>
                    <a:pt x="380963" y="309562"/>
                  </a:moveTo>
                  <a:lnTo>
                    <a:pt x="319544" y="292735"/>
                  </a:lnTo>
                  <a:lnTo>
                    <a:pt x="287202" y="250849"/>
                  </a:lnTo>
                  <a:lnTo>
                    <a:pt x="286568" y="244689"/>
                  </a:lnTo>
                  <a:lnTo>
                    <a:pt x="287378" y="238571"/>
                  </a:lnTo>
                  <a:lnTo>
                    <a:pt x="289347" y="232620"/>
                  </a:lnTo>
                  <a:lnTo>
                    <a:pt x="292188" y="226962"/>
                  </a:lnTo>
                  <a:lnTo>
                    <a:pt x="366750" y="99119"/>
                  </a:lnTo>
                  <a:lnTo>
                    <a:pt x="373597" y="95250"/>
                  </a:lnTo>
                  <a:lnTo>
                    <a:pt x="388330" y="95250"/>
                  </a:lnTo>
                  <a:lnTo>
                    <a:pt x="395047" y="99119"/>
                  </a:lnTo>
                  <a:lnTo>
                    <a:pt x="398897" y="105519"/>
                  </a:lnTo>
                  <a:lnTo>
                    <a:pt x="422338" y="145702"/>
                  </a:lnTo>
                  <a:lnTo>
                    <a:pt x="380963" y="145702"/>
                  </a:lnTo>
                  <a:lnTo>
                    <a:pt x="327088" y="238125"/>
                  </a:lnTo>
                  <a:lnTo>
                    <a:pt x="474401" y="238125"/>
                  </a:lnTo>
                  <a:lnTo>
                    <a:pt x="474548" y="238571"/>
                  </a:lnTo>
                  <a:lnTo>
                    <a:pt x="475359" y="244689"/>
                  </a:lnTo>
                  <a:lnTo>
                    <a:pt x="474725" y="250849"/>
                  </a:lnTo>
                  <a:lnTo>
                    <a:pt x="463267" y="274119"/>
                  </a:lnTo>
                  <a:lnTo>
                    <a:pt x="442383" y="292735"/>
                  </a:lnTo>
                  <a:lnTo>
                    <a:pt x="414230" y="305087"/>
                  </a:lnTo>
                  <a:lnTo>
                    <a:pt x="380963" y="309562"/>
                  </a:lnTo>
                  <a:close/>
                </a:path>
                <a:path w="475615" h="381000">
                  <a:moveTo>
                    <a:pt x="187832" y="238125"/>
                  </a:moveTo>
                  <a:lnTo>
                    <a:pt x="148271" y="238125"/>
                  </a:lnTo>
                  <a:lnTo>
                    <a:pt x="94320" y="145702"/>
                  </a:lnTo>
                  <a:lnTo>
                    <a:pt x="135769" y="145702"/>
                  </a:lnTo>
                  <a:lnTo>
                    <a:pt x="183171" y="226962"/>
                  </a:lnTo>
                  <a:lnTo>
                    <a:pt x="186011" y="232620"/>
                  </a:lnTo>
                  <a:lnTo>
                    <a:pt x="187832" y="238125"/>
                  </a:lnTo>
                  <a:close/>
                </a:path>
                <a:path w="475615" h="381000">
                  <a:moveTo>
                    <a:pt x="474401" y="238125"/>
                  </a:moveTo>
                  <a:lnTo>
                    <a:pt x="434839" y="238125"/>
                  </a:lnTo>
                  <a:lnTo>
                    <a:pt x="380963" y="145702"/>
                  </a:lnTo>
                  <a:lnTo>
                    <a:pt x="422338" y="145702"/>
                  </a:lnTo>
                  <a:lnTo>
                    <a:pt x="469739" y="226962"/>
                  </a:lnTo>
                  <a:lnTo>
                    <a:pt x="472580" y="232620"/>
                  </a:lnTo>
                  <a:lnTo>
                    <a:pt x="474401" y="238125"/>
                  </a:lnTo>
                  <a:close/>
                </a:path>
                <a:path w="475615" h="381000">
                  <a:moveTo>
                    <a:pt x="380963" y="381000"/>
                  </a:moveTo>
                  <a:lnTo>
                    <a:pt x="95213" y="381000"/>
                  </a:lnTo>
                  <a:lnTo>
                    <a:pt x="85936" y="379131"/>
                  </a:lnTo>
                  <a:lnTo>
                    <a:pt x="78368" y="374033"/>
                  </a:lnTo>
                  <a:lnTo>
                    <a:pt x="73269" y="366464"/>
                  </a:lnTo>
                  <a:lnTo>
                    <a:pt x="71401" y="357187"/>
                  </a:lnTo>
                  <a:lnTo>
                    <a:pt x="73269" y="347910"/>
                  </a:lnTo>
                  <a:lnTo>
                    <a:pt x="78368" y="340342"/>
                  </a:lnTo>
                  <a:lnTo>
                    <a:pt x="85936" y="335243"/>
                  </a:lnTo>
                  <a:lnTo>
                    <a:pt x="95213" y="333375"/>
                  </a:lnTo>
                  <a:lnTo>
                    <a:pt x="380963" y="333375"/>
                  </a:lnTo>
                  <a:lnTo>
                    <a:pt x="390241" y="335243"/>
                  </a:lnTo>
                  <a:lnTo>
                    <a:pt x="397809" y="340342"/>
                  </a:lnTo>
                  <a:lnTo>
                    <a:pt x="402907" y="347910"/>
                  </a:lnTo>
                  <a:lnTo>
                    <a:pt x="404776" y="357187"/>
                  </a:lnTo>
                  <a:lnTo>
                    <a:pt x="402907" y="366464"/>
                  </a:lnTo>
                  <a:lnTo>
                    <a:pt x="397809" y="374033"/>
                  </a:lnTo>
                  <a:lnTo>
                    <a:pt x="390241" y="379131"/>
                  </a:lnTo>
                  <a:lnTo>
                    <a:pt x="380963" y="381000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 sz="4800"/>
            </a:p>
          </p:txBody>
        </p:sp>
      </p:grpSp>
      <p:sp>
        <p:nvSpPr>
          <p:cNvPr id="17" name="object 26">
            <a:extLst>
              <a:ext uri="{FF2B5EF4-FFF2-40B4-BE49-F238E27FC236}">
                <a16:creationId xmlns:a16="http://schemas.microsoft.com/office/drawing/2014/main" id="{6F5B13B3-CB55-F6BD-D1C5-B1C16D9BD33F}"/>
              </a:ext>
            </a:extLst>
          </p:cNvPr>
          <p:cNvSpPr txBox="1"/>
          <p:nvPr/>
        </p:nvSpPr>
        <p:spPr>
          <a:xfrm>
            <a:off x="9619541" y="8731133"/>
            <a:ext cx="4196080" cy="1426031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>
              <a:spcBef>
                <a:spcPts val="2220"/>
              </a:spcBef>
            </a:pPr>
            <a:r>
              <a:rPr sz="3400" b="1" spc="-150" dirty="0">
                <a:solidFill>
                  <a:srgbClr val="DB2525"/>
                </a:solidFill>
                <a:latin typeface="+mn-ea"/>
                <a:ea typeface="+mn-ea"/>
                <a:cs typeface="Arial"/>
              </a:rPr>
              <a:t>Middle</a:t>
            </a:r>
            <a:r>
              <a:rPr sz="3400" b="1" spc="-140" dirty="0">
                <a:solidFill>
                  <a:srgbClr val="DB2525"/>
                </a:solidFill>
                <a:latin typeface="+mn-ea"/>
                <a:ea typeface="+mn-ea"/>
                <a:cs typeface="Arial"/>
              </a:rPr>
              <a:t> </a:t>
            </a:r>
            <a:r>
              <a:rPr sz="3400" b="1" spc="-20" dirty="0">
                <a:solidFill>
                  <a:srgbClr val="DB2525"/>
                </a:solidFill>
                <a:latin typeface="+mn-ea"/>
                <a:ea typeface="+mn-ea"/>
                <a:cs typeface="Arial"/>
              </a:rPr>
              <a:t>Ground</a:t>
            </a:r>
            <a:endParaRPr sz="3400" dirty="0">
              <a:latin typeface="+mn-ea"/>
              <a:ea typeface="+mn-ea"/>
              <a:cs typeface="Arial"/>
            </a:endParaRPr>
          </a:p>
          <a:p>
            <a:pPr>
              <a:spcBef>
                <a:spcPts val="1670"/>
              </a:spcBef>
            </a:pPr>
            <a:r>
              <a:rPr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Trapped</a:t>
            </a:r>
            <a:r>
              <a:rPr sz="2600" spc="-7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between</a:t>
            </a:r>
            <a:r>
              <a:rPr sz="2600" spc="-7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+mn-ea"/>
                <a:ea typeface="+mn-ea"/>
                <a:cs typeface="Microsoft Sans Serif"/>
              </a:rPr>
              <a:t>paradigms</a:t>
            </a:r>
            <a:endParaRPr sz="2600" dirty="0">
              <a:solidFill>
                <a:srgbClr val="FFFFFF"/>
              </a:solidFill>
              <a:latin typeface="+mn-ea"/>
              <a:ea typeface="+mn-ea"/>
              <a:cs typeface="Microsoft Sans Serif"/>
            </a:endParaRPr>
          </a:p>
        </p:txBody>
      </p:sp>
      <p:sp>
        <p:nvSpPr>
          <p:cNvPr id="18" name="object 27">
            <a:extLst>
              <a:ext uri="{FF2B5EF4-FFF2-40B4-BE49-F238E27FC236}">
                <a16:creationId xmlns:a16="http://schemas.microsoft.com/office/drawing/2014/main" id="{1A57A26C-DF45-7C3C-C071-8C300253EB4F}"/>
              </a:ext>
            </a:extLst>
          </p:cNvPr>
          <p:cNvSpPr/>
          <p:nvPr/>
        </p:nvSpPr>
        <p:spPr>
          <a:xfrm>
            <a:off x="14174673" y="7426411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5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8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3" y="171"/>
                </a:lnTo>
                <a:lnTo>
                  <a:pt x="190999" y="8348"/>
                </a:lnTo>
                <a:lnTo>
                  <a:pt x="227991" y="28120"/>
                </a:lnTo>
                <a:lnTo>
                  <a:pt x="257628" y="57756"/>
                </a:lnTo>
                <a:lnTo>
                  <a:pt x="277400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7" y="149893"/>
                </a:lnTo>
                <a:lnTo>
                  <a:pt x="277400" y="191000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3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 sz="4800"/>
          </a:p>
        </p:txBody>
      </p:sp>
      <p:sp>
        <p:nvSpPr>
          <p:cNvPr id="19" name="object 28">
            <a:extLst>
              <a:ext uri="{FF2B5EF4-FFF2-40B4-BE49-F238E27FC236}">
                <a16:creationId xmlns:a16="http://schemas.microsoft.com/office/drawing/2014/main" id="{9CA6EF12-F03E-1B00-2EC2-4648B7961172}"/>
              </a:ext>
            </a:extLst>
          </p:cNvPr>
          <p:cNvSpPr txBox="1"/>
          <p:nvPr/>
        </p:nvSpPr>
        <p:spPr>
          <a:xfrm>
            <a:off x="14303459" y="7505192"/>
            <a:ext cx="307340" cy="383438"/>
          </a:xfrm>
          <a:prstGeom prst="rect">
            <a:avLst/>
          </a:prstGeom>
        </p:spPr>
        <p:txBody>
          <a:bodyPr vert="horz" wrap="square" lIns="0" tIns="29210" rIns="0" bIns="0" rtlCol="0">
            <a:spAutoFit/>
          </a:bodyPr>
          <a:lstStyle/>
          <a:p>
            <a:pPr marL="25400">
              <a:spcBef>
                <a:spcPts val="230"/>
              </a:spcBef>
            </a:pPr>
            <a:r>
              <a:rPr sz="2300" spc="-100" dirty="0">
                <a:solidFill>
                  <a:srgbClr val="FFFFFF"/>
                </a:solidFill>
                <a:latin typeface="DejaVu Sans"/>
                <a:cs typeface="DejaVu Sans"/>
              </a:rPr>
              <a:t>✕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6E54778A-BF12-22CF-9FF3-0BFA30EBD8C9}"/>
              </a:ext>
            </a:extLst>
          </p:cNvPr>
          <p:cNvSpPr/>
          <p:nvPr/>
        </p:nvSpPr>
        <p:spPr>
          <a:xfrm>
            <a:off x="4449500" y="3358800"/>
            <a:ext cx="15089584" cy="2315011"/>
          </a:xfrm>
          <a:custGeom>
            <a:avLst/>
            <a:gdLst/>
            <a:ahLst/>
            <a:cxnLst/>
            <a:rect l="l" t="t" r="r" b="b"/>
            <a:pathLst>
              <a:path w="2762250" h="1676400">
                <a:moveTo>
                  <a:pt x="2682153" y="1676399"/>
                </a:moveTo>
                <a:lnTo>
                  <a:pt x="80096" y="1676399"/>
                </a:lnTo>
                <a:lnTo>
                  <a:pt x="74521" y="1675850"/>
                </a:lnTo>
                <a:lnTo>
                  <a:pt x="33418" y="1658824"/>
                </a:lnTo>
                <a:lnTo>
                  <a:pt x="8679" y="1628680"/>
                </a:lnTo>
                <a:lnTo>
                  <a:pt x="0" y="1596303"/>
                </a:lnTo>
                <a:lnTo>
                  <a:pt x="0" y="159067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2682153" y="0"/>
                </a:lnTo>
                <a:lnTo>
                  <a:pt x="2719470" y="11319"/>
                </a:lnTo>
                <a:lnTo>
                  <a:pt x="2750929" y="42778"/>
                </a:lnTo>
                <a:lnTo>
                  <a:pt x="2762249" y="80096"/>
                </a:lnTo>
                <a:lnTo>
                  <a:pt x="2762249" y="1596303"/>
                </a:lnTo>
                <a:lnTo>
                  <a:pt x="2750929" y="1633620"/>
                </a:lnTo>
                <a:lnTo>
                  <a:pt x="2719470" y="1665079"/>
                </a:lnTo>
                <a:lnTo>
                  <a:pt x="2687728" y="1675850"/>
                </a:lnTo>
                <a:lnTo>
                  <a:pt x="2682153" y="16763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 anchor="ctr" anchorCtr="0"/>
          <a:lstStyle/>
          <a:p>
            <a:pPr marL="0" indent="0"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Helvetica" pitchFamily="2" charset="0"/>
                <a:ea typeface="+mn-ea"/>
              </a:rPr>
              <a:t>Exercise the Comparative Advantages to The Fullest: Dominate Through Scale or Win Through Agility</a:t>
            </a:r>
          </a:p>
        </p:txBody>
      </p:sp>
    </p:spTree>
    <p:extLst>
      <p:ext uri="{BB962C8B-B14F-4D97-AF65-F5344CB8AC3E}">
        <p14:creationId xmlns:p14="http://schemas.microsoft.com/office/powerpoint/2010/main" val="38338610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48D9146-4846-BDC3-B9E4-807FB8CBF7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032" y="1039520"/>
            <a:ext cx="23229936" cy="111995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kumimoji="1" lang="en-US" dirty="0">
                <a:latin typeface="+mj-ea"/>
                <a:ea typeface="+mj-ea"/>
              </a:rPr>
              <a:t>Action</a:t>
            </a:r>
            <a:r>
              <a:rPr kumimoji="1" dirty="0">
                <a:latin typeface="+mj-ea"/>
                <a:ea typeface="+mj-ea"/>
              </a:rPr>
              <a:t> </a:t>
            </a:r>
            <a:r>
              <a:rPr kumimoji="1" lang="en-US" dirty="0">
                <a:latin typeface="+mj-ea"/>
                <a:ea typeface="+mj-ea"/>
              </a:rPr>
              <a:t>5</a:t>
            </a:r>
            <a:r>
              <a:rPr kumimoji="1" dirty="0">
                <a:latin typeface="+mj-ea"/>
                <a:ea typeface="+mj-ea"/>
              </a:rPr>
              <a:t>:</a:t>
            </a:r>
            <a:r>
              <a:rPr lang="zh-CN" altLang="en-US" dirty="0"/>
              <a:t>开启原生</a:t>
            </a:r>
            <a:r>
              <a:rPr lang="en-US" altLang="zh-CN" dirty="0"/>
              <a:t>AI</a:t>
            </a:r>
            <a:r>
              <a:rPr lang="zh-CN" altLang="en-US" dirty="0"/>
              <a:t>公司运营模式</a:t>
            </a:r>
            <a:r>
              <a:rPr lang="en-US" altLang="zh-CN" dirty="0"/>
              <a:t> </a:t>
            </a:r>
            <a:r>
              <a:rPr kumimoji="1" lang="en-US" dirty="0">
                <a:latin typeface="+mj-ea"/>
                <a:ea typeface="+mj-ea"/>
              </a:rPr>
              <a:t>Operate</a:t>
            </a:r>
            <a:r>
              <a:rPr kumimoji="1" dirty="0">
                <a:latin typeface="+mj-ea"/>
                <a:ea typeface="+mj-ea"/>
              </a:rPr>
              <a:t> </a:t>
            </a:r>
            <a:r>
              <a:rPr kumimoji="1" lang="en-US" dirty="0">
                <a:latin typeface="+mj-ea"/>
                <a:ea typeface="+mj-ea"/>
              </a:rPr>
              <a:t>Agent</a:t>
            </a:r>
            <a:r>
              <a:rPr kumimoji="1" dirty="0">
                <a:latin typeface="+mj-ea"/>
                <a:ea typeface="+mj-ea"/>
              </a:rPr>
              <a:t>-Native</a:t>
            </a:r>
            <a:r>
              <a:rPr kumimoji="1" lang="en-US" dirty="0">
                <a:latin typeface="+mj-ea"/>
                <a:ea typeface="+mj-ea"/>
              </a:rPr>
              <a:t>ly</a:t>
            </a:r>
            <a:endParaRPr kumimoji="1" dirty="0">
              <a:latin typeface="+mj-ea"/>
              <a:ea typeface="+mj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CFB5B6-9811-66A1-8850-48CE0D6D5167}"/>
              </a:ext>
            </a:extLst>
          </p:cNvPr>
          <p:cNvGrpSpPr/>
          <p:nvPr/>
        </p:nvGrpSpPr>
        <p:grpSpPr>
          <a:xfrm>
            <a:off x="14223222" y="7168579"/>
            <a:ext cx="8890000" cy="4871221"/>
            <a:chOff x="6743699" y="2600324"/>
            <a:chExt cx="4838700" cy="3390900"/>
          </a:xfrm>
        </p:grpSpPr>
        <p:grpSp>
          <p:nvGrpSpPr>
            <p:cNvPr id="9" name="object 16">
              <a:extLst>
                <a:ext uri="{FF2B5EF4-FFF2-40B4-BE49-F238E27FC236}">
                  <a16:creationId xmlns:a16="http://schemas.microsoft.com/office/drawing/2014/main" id="{6D98801B-4A1A-C5FD-0DF5-AC01E47E86D4}"/>
                </a:ext>
              </a:extLst>
            </p:cNvPr>
            <p:cNvGrpSpPr/>
            <p:nvPr/>
          </p:nvGrpSpPr>
          <p:grpSpPr>
            <a:xfrm>
              <a:off x="6743699" y="2600324"/>
              <a:ext cx="1514475" cy="1028700"/>
              <a:chOff x="6743699" y="2600324"/>
              <a:chExt cx="1514475" cy="1028700"/>
            </a:xfrm>
          </p:grpSpPr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4195AE86-9B5A-A853-7030-E6464233059D}"/>
                  </a:ext>
                </a:extLst>
              </p:cNvPr>
              <p:cNvSpPr/>
              <p:nvPr/>
            </p:nvSpPr>
            <p:spPr>
              <a:xfrm>
                <a:off x="6753224" y="26098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8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4" y="960276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8" y="25991"/>
                    </a:lnTo>
                    <a:lnTo>
                      <a:pt x="45203" y="3399"/>
                    </a:lnTo>
                    <a:lnTo>
                      <a:pt x="62297" y="0"/>
                    </a:lnTo>
                    <a:lnTo>
                      <a:pt x="1433128" y="0"/>
                    </a:lnTo>
                    <a:lnTo>
                      <a:pt x="1469432" y="13668"/>
                    </a:lnTo>
                    <a:lnTo>
                      <a:pt x="1492024" y="45204"/>
                    </a:lnTo>
                    <a:lnTo>
                      <a:pt x="1495424" y="62297"/>
                    </a:lnTo>
                    <a:lnTo>
                      <a:pt x="1495424" y="947352"/>
                    </a:lnTo>
                    <a:lnTo>
                      <a:pt x="1481755" y="983657"/>
                    </a:lnTo>
                    <a:lnTo>
                      <a:pt x="1450220" y="1006249"/>
                    </a:lnTo>
                    <a:lnTo>
                      <a:pt x="1437463" y="1009222"/>
                    </a:lnTo>
                    <a:lnTo>
                      <a:pt x="1433128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A3F9AA80-C817-FAF9-3F6A-3C0CD41A9956}"/>
                  </a:ext>
                </a:extLst>
              </p:cNvPr>
              <p:cNvSpPr/>
              <p:nvPr/>
            </p:nvSpPr>
            <p:spPr>
              <a:xfrm>
                <a:off x="6753224" y="26098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6" y="57961"/>
                    </a:lnTo>
                    <a:lnTo>
                      <a:pt x="1280" y="53667"/>
                    </a:lnTo>
                    <a:lnTo>
                      <a:pt x="2134" y="49373"/>
                    </a:lnTo>
                    <a:lnTo>
                      <a:pt x="3399" y="45204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2"/>
                    </a:lnTo>
                    <a:lnTo>
                      <a:pt x="11236" y="29631"/>
                    </a:lnTo>
                    <a:lnTo>
                      <a:pt x="13668" y="25991"/>
                    </a:lnTo>
                    <a:lnTo>
                      <a:pt x="16432" y="22623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53667" y="1281"/>
                    </a:lnTo>
                    <a:lnTo>
                      <a:pt x="57960" y="427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28750" y="0"/>
                    </a:lnTo>
                    <a:lnTo>
                      <a:pt x="1433128" y="0"/>
                    </a:lnTo>
                    <a:lnTo>
                      <a:pt x="1437463" y="427"/>
                    </a:lnTo>
                    <a:lnTo>
                      <a:pt x="1441757" y="1281"/>
                    </a:lnTo>
                    <a:lnTo>
                      <a:pt x="1446051" y="2135"/>
                    </a:lnTo>
                    <a:lnTo>
                      <a:pt x="1465791" y="11236"/>
                    </a:lnTo>
                    <a:lnTo>
                      <a:pt x="1469432" y="13668"/>
                    </a:lnTo>
                    <a:lnTo>
                      <a:pt x="1484187" y="29631"/>
                    </a:lnTo>
                    <a:lnTo>
                      <a:pt x="1486619" y="33272"/>
                    </a:lnTo>
                    <a:lnTo>
                      <a:pt x="1495425" y="66674"/>
                    </a:lnTo>
                    <a:lnTo>
                      <a:pt x="1495425" y="942974"/>
                    </a:lnTo>
                    <a:lnTo>
                      <a:pt x="1495424" y="947352"/>
                    </a:lnTo>
                    <a:lnTo>
                      <a:pt x="1494997" y="951688"/>
                    </a:lnTo>
                    <a:lnTo>
                      <a:pt x="1494143" y="955981"/>
                    </a:lnTo>
                    <a:lnTo>
                      <a:pt x="1493289" y="960276"/>
                    </a:lnTo>
                    <a:lnTo>
                      <a:pt x="1484187" y="980017"/>
                    </a:lnTo>
                    <a:lnTo>
                      <a:pt x="1481755" y="983657"/>
                    </a:lnTo>
                    <a:lnTo>
                      <a:pt x="1454264" y="1004574"/>
                    </a:lnTo>
                    <a:lnTo>
                      <a:pt x="1450220" y="1006249"/>
                    </a:lnTo>
                    <a:lnTo>
                      <a:pt x="1428750" y="1009649"/>
                    </a:lnTo>
                    <a:lnTo>
                      <a:pt x="66675" y="1009649"/>
                    </a:ln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53666" y="1008368"/>
                    </a:lnTo>
                    <a:lnTo>
                      <a:pt x="49373" y="1007514"/>
                    </a:lnTo>
                    <a:lnTo>
                      <a:pt x="45203" y="1006249"/>
                    </a:lnTo>
                    <a:lnTo>
                      <a:pt x="41159" y="1004574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80"/>
                    </a:lnTo>
                    <a:lnTo>
                      <a:pt x="22624" y="993216"/>
                    </a:lnTo>
                    <a:lnTo>
                      <a:pt x="19528" y="990120"/>
                    </a:lnTo>
                    <a:lnTo>
                      <a:pt x="16432" y="987025"/>
                    </a:lnTo>
                    <a:lnTo>
                      <a:pt x="13668" y="983657"/>
                    </a:lnTo>
                    <a:lnTo>
                      <a:pt x="11236" y="980017"/>
                    </a:lnTo>
                    <a:lnTo>
                      <a:pt x="8804" y="976377"/>
                    </a:lnTo>
                    <a:lnTo>
                      <a:pt x="6750" y="972534"/>
                    </a:lnTo>
                    <a:lnTo>
                      <a:pt x="5075" y="968490"/>
                    </a:lnTo>
                    <a:lnTo>
                      <a:pt x="3399" y="964445"/>
                    </a:lnTo>
                    <a:lnTo>
                      <a:pt x="2134" y="960276"/>
                    </a:lnTo>
                    <a:lnTo>
                      <a:pt x="1280" y="955982"/>
                    </a:lnTo>
                    <a:lnTo>
                      <a:pt x="426" y="951688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3" name="object 19">
                <a:extLst>
                  <a:ext uri="{FF2B5EF4-FFF2-40B4-BE49-F238E27FC236}">
                    <a16:creationId xmlns:a16="http://schemas.microsoft.com/office/drawing/2014/main" id="{3DC6A497-AC06-ED31-82B4-4A296B0C0935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400925" y="2733674"/>
                <a:ext cx="200025" cy="228600"/>
              </a:xfrm>
              <a:prstGeom prst="rect">
                <a:avLst/>
              </a:prstGeom>
            </p:spPr>
          </p:pic>
        </p:grpSp>
        <p:sp>
          <p:nvSpPr>
            <p:cNvPr id="10" name="object 20">
              <a:extLst>
                <a:ext uri="{FF2B5EF4-FFF2-40B4-BE49-F238E27FC236}">
                  <a16:creationId xmlns:a16="http://schemas.microsoft.com/office/drawing/2014/main" id="{46336F0E-BB7A-8F3B-BAB7-E07338A6A0D9}"/>
                </a:ext>
              </a:extLst>
            </p:cNvPr>
            <p:cNvSpPr txBox="1"/>
            <p:nvPr/>
          </p:nvSpPr>
          <p:spPr>
            <a:xfrm>
              <a:off x="6998444" y="3002961"/>
              <a:ext cx="100203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7302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90" dirty="0">
                  <a:solidFill>
                    <a:srgbClr val="FFFFFF"/>
                  </a:solidFill>
                  <a:latin typeface="Arial"/>
                  <a:cs typeface="Arial"/>
                </a:rPr>
                <a:t>Research</a:t>
              </a:r>
              <a:r>
                <a:rPr sz="2000" b="1" spc="-1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6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75" dirty="0">
                  <a:solidFill>
                    <a:srgbClr val="FFFFFF"/>
                  </a:solidFill>
                  <a:latin typeface="Arial"/>
                  <a:cs typeface="Arial"/>
                </a:rPr>
                <a:t>Development</a:t>
              </a:r>
              <a:endParaRPr sz="2000" dirty="0">
                <a:latin typeface="Arial"/>
                <a:cs typeface="Arial"/>
              </a:endParaRPr>
            </a:p>
          </p:txBody>
        </p:sp>
        <p:grpSp>
          <p:nvGrpSpPr>
            <p:cNvPr id="11" name="object 21">
              <a:extLst>
                <a:ext uri="{FF2B5EF4-FFF2-40B4-BE49-F238E27FC236}">
                  <a16:creationId xmlns:a16="http://schemas.microsoft.com/office/drawing/2014/main" id="{3365A5CB-9EAD-B767-1BF6-12A089CC124D}"/>
                </a:ext>
              </a:extLst>
            </p:cNvPr>
            <p:cNvGrpSpPr/>
            <p:nvPr/>
          </p:nvGrpSpPr>
          <p:grpSpPr>
            <a:xfrm>
              <a:off x="8410573" y="2600324"/>
              <a:ext cx="1504950" cy="1028700"/>
              <a:chOff x="8410573" y="2600324"/>
              <a:chExt cx="1504950" cy="1028700"/>
            </a:xfrm>
          </p:grpSpPr>
          <p:sp>
            <p:nvSpPr>
              <p:cNvPr id="48" name="object 22">
                <a:extLst>
                  <a:ext uri="{FF2B5EF4-FFF2-40B4-BE49-F238E27FC236}">
                    <a16:creationId xmlns:a16="http://schemas.microsoft.com/office/drawing/2014/main" id="{F3229A06-5E4F-4164-92E1-3540B5E9B5F7}"/>
                  </a:ext>
                </a:extLst>
              </p:cNvPr>
              <p:cNvSpPr/>
              <p:nvPr/>
            </p:nvSpPr>
            <p:spPr>
              <a:xfrm>
                <a:off x="8420098" y="26098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1423603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5" y="960276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8" y="25991"/>
                    </a:lnTo>
                    <a:lnTo>
                      <a:pt x="45203" y="3399"/>
                    </a:lnTo>
                    <a:lnTo>
                      <a:pt x="62297" y="0"/>
                    </a:lnTo>
                    <a:lnTo>
                      <a:pt x="1423603" y="0"/>
                    </a:lnTo>
                    <a:lnTo>
                      <a:pt x="1459907" y="13668"/>
                    </a:lnTo>
                    <a:lnTo>
                      <a:pt x="1482499" y="45204"/>
                    </a:lnTo>
                    <a:lnTo>
                      <a:pt x="1485899" y="62297"/>
                    </a:lnTo>
                    <a:lnTo>
                      <a:pt x="1485899" y="947352"/>
                    </a:lnTo>
                    <a:lnTo>
                      <a:pt x="1472230" y="983657"/>
                    </a:lnTo>
                    <a:lnTo>
                      <a:pt x="1440695" y="1006249"/>
                    </a:lnTo>
                    <a:lnTo>
                      <a:pt x="1427938" y="1009222"/>
                    </a:lnTo>
                    <a:lnTo>
                      <a:pt x="1423603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49" name="object 23">
                <a:extLst>
                  <a:ext uri="{FF2B5EF4-FFF2-40B4-BE49-F238E27FC236}">
                    <a16:creationId xmlns:a16="http://schemas.microsoft.com/office/drawing/2014/main" id="{B02AC7B9-1E45-C0B7-DED0-EC28CECEBF83}"/>
                  </a:ext>
                </a:extLst>
              </p:cNvPr>
              <p:cNvSpPr/>
              <p:nvPr/>
            </p:nvSpPr>
            <p:spPr>
              <a:xfrm>
                <a:off x="8420098" y="26098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7" y="57961"/>
                    </a:lnTo>
                    <a:lnTo>
                      <a:pt x="1281" y="53667"/>
                    </a:lnTo>
                    <a:lnTo>
                      <a:pt x="2135" y="49373"/>
                    </a:lnTo>
                    <a:lnTo>
                      <a:pt x="3399" y="45204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2"/>
                    </a:lnTo>
                    <a:lnTo>
                      <a:pt x="11236" y="29631"/>
                    </a:lnTo>
                    <a:lnTo>
                      <a:pt x="13668" y="25991"/>
                    </a:lnTo>
                    <a:lnTo>
                      <a:pt x="16432" y="22623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53667" y="1281"/>
                    </a:lnTo>
                    <a:lnTo>
                      <a:pt x="57960" y="427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19225" y="0"/>
                    </a:lnTo>
                    <a:lnTo>
                      <a:pt x="1423603" y="0"/>
                    </a:lnTo>
                    <a:lnTo>
                      <a:pt x="1427938" y="427"/>
                    </a:lnTo>
                    <a:lnTo>
                      <a:pt x="1432232" y="1281"/>
                    </a:lnTo>
                    <a:lnTo>
                      <a:pt x="1436526" y="2135"/>
                    </a:lnTo>
                    <a:lnTo>
                      <a:pt x="1469466" y="22623"/>
                    </a:lnTo>
                    <a:lnTo>
                      <a:pt x="1474662" y="29631"/>
                    </a:lnTo>
                    <a:lnTo>
                      <a:pt x="1477095" y="33272"/>
                    </a:lnTo>
                    <a:lnTo>
                      <a:pt x="1485900" y="66674"/>
                    </a:lnTo>
                    <a:lnTo>
                      <a:pt x="1485900" y="942974"/>
                    </a:lnTo>
                    <a:lnTo>
                      <a:pt x="1485899" y="947352"/>
                    </a:lnTo>
                    <a:lnTo>
                      <a:pt x="1485472" y="951688"/>
                    </a:lnTo>
                    <a:lnTo>
                      <a:pt x="1484618" y="955981"/>
                    </a:lnTo>
                    <a:lnTo>
                      <a:pt x="1483763" y="960276"/>
                    </a:lnTo>
                    <a:lnTo>
                      <a:pt x="1474662" y="980017"/>
                    </a:lnTo>
                    <a:lnTo>
                      <a:pt x="1472230" y="983657"/>
                    </a:lnTo>
                    <a:lnTo>
                      <a:pt x="1440695" y="1006249"/>
                    </a:lnTo>
                    <a:lnTo>
                      <a:pt x="1419225" y="1009649"/>
                    </a:lnTo>
                    <a:lnTo>
                      <a:pt x="66675" y="1009649"/>
                    </a:ln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53666" y="1008368"/>
                    </a:lnTo>
                    <a:lnTo>
                      <a:pt x="49373" y="1007514"/>
                    </a:lnTo>
                    <a:lnTo>
                      <a:pt x="45203" y="1006249"/>
                    </a:lnTo>
                    <a:lnTo>
                      <a:pt x="41159" y="1004574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80"/>
                    </a:lnTo>
                    <a:lnTo>
                      <a:pt x="22624" y="993216"/>
                    </a:lnTo>
                    <a:lnTo>
                      <a:pt x="19528" y="990120"/>
                    </a:lnTo>
                    <a:lnTo>
                      <a:pt x="16432" y="987025"/>
                    </a:lnTo>
                    <a:lnTo>
                      <a:pt x="5075" y="968490"/>
                    </a:lnTo>
                    <a:lnTo>
                      <a:pt x="3399" y="964445"/>
                    </a:lnTo>
                    <a:lnTo>
                      <a:pt x="2135" y="960276"/>
                    </a:lnTo>
                    <a:lnTo>
                      <a:pt x="1281" y="955982"/>
                    </a:lnTo>
                    <a:lnTo>
                      <a:pt x="427" y="951688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0" name="object 24">
                <a:extLst>
                  <a:ext uri="{FF2B5EF4-FFF2-40B4-BE49-F238E27FC236}">
                    <a16:creationId xmlns:a16="http://schemas.microsoft.com/office/drawing/2014/main" id="{2D64D5B2-A661-FBD3-D5E0-67902C5E126A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048749" y="2732514"/>
                <a:ext cx="228600" cy="229760"/>
              </a:xfrm>
              <a:prstGeom prst="rect">
                <a:avLst/>
              </a:prstGeom>
            </p:spPr>
          </p:pic>
        </p:grpSp>
        <p:sp>
          <p:nvSpPr>
            <p:cNvPr id="12" name="object 25">
              <a:extLst>
                <a:ext uri="{FF2B5EF4-FFF2-40B4-BE49-F238E27FC236}">
                  <a16:creationId xmlns:a16="http://schemas.microsoft.com/office/drawing/2014/main" id="{0E1C0EAB-0A12-8F77-58E0-68F093BA7BAB}"/>
                </a:ext>
              </a:extLst>
            </p:cNvPr>
            <p:cNvSpPr txBox="1"/>
            <p:nvPr/>
          </p:nvSpPr>
          <p:spPr>
            <a:xfrm>
              <a:off x="8707139" y="3002961"/>
              <a:ext cx="91186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6690" marR="5080" indent="-17462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65" dirty="0">
                  <a:solidFill>
                    <a:srgbClr val="FFFFFF"/>
                  </a:solidFill>
                  <a:latin typeface="Arial"/>
                  <a:cs typeface="Arial"/>
                </a:rPr>
                <a:t>Marketing</a:t>
              </a:r>
              <a:r>
                <a:rPr sz="2000" b="1" spc="-2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6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10" dirty="0">
                  <a:solidFill>
                    <a:srgbClr val="FFFFFF"/>
                  </a:solidFill>
                  <a:latin typeface="Arial"/>
                  <a:cs typeface="Arial"/>
                </a:rPr>
                <a:t>Growth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13" name="object 26">
              <a:extLst>
                <a:ext uri="{FF2B5EF4-FFF2-40B4-BE49-F238E27FC236}">
                  <a16:creationId xmlns:a16="http://schemas.microsoft.com/office/drawing/2014/main" id="{6114F6DD-BBB2-781F-7CEA-B91002C90443}"/>
                </a:ext>
              </a:extLst>
            </p:cNvPr>
            <p:cNvGrpSpPr/>
            <p:nvPr/>
          </p:nvGrpSpPr>
          <p:grpSpPr>
            <a:xfrm>
              <a:off x="10067924" y="2600324"/>
              <a:ext cx="1514475" cy="1028700"/>
              <a:chOff x="10067924" y="2600324"/>
              <a:chExt cx="1514475" cy="1028700"/>
            </a:xfrm>
          </p:grpSpPr>
          <p:sp>
            <p:nvSpPr>
              <p:cNvPr id="45" name="object 27">
                <a:extLst>
                  <a:ext uri="{FF2B5EF4-FFF2-40B4-BE49-F238E27FC236}">
                    <a16:creationId xmlns:a16="http://schemas.microsoft.com/office/drawing/2014/main" id="{AEE3BCA9-E2D4-1A54-CC8F-32372E7D4309}"/>
                  </a:ext>
                </a:extLst>
              </p:cNvPr>
              <p:cNvSpPr/>
              <p:nvPr/>
            </p:nvSpPr>
            <p:spPr>
              <a:xfrm>
                <a:off x="10077449" y="26098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7" y="1009649"/>
                    </a:move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22623" y="993216"/>
                    </a:lnTo>
                    <a:lnTo>
                      <a:pt x="2134" y="960276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7" y="25991"/>
                    </a:lnTo>
                    <a:lnTo>
                      <a:pt x="45203" y="3399"/>
                    </a:lnTo>
                    <a:lnTo>
                      <a:pt x="62296" y="0"/>
                    </a:lnTo>
                    <a:lnTo>
                      <a:pt x="1433127" y="0"/>
                    </a:lnTo>
                    <a:lnTo>
                      <a:pt x="1469432" y="13668"/>
                    </a:lnTo>
                    <a:lnTo>
                      <a:pt x="1492023" y="45204"/>
                    </a:lnTo>
                    <a:lnTo>
                      <a:pt x="1495424" y="62297"/>
                    </a:lnTo>
                    <a:lnTo>
                      <a:pt x="1495424" y="947352"/>
                    </a:lnTo>
                    <a:lnTo>
                      <a:pt x="1481755" y="983657"/>
                    </a:lnTo>
                    <a:lnTo>
                      <a:pt x="1450219" y="1006249"/>
                    </a:lnTo>
                    <a:lnTo>
                      <a:pt x="1437463" y="1009222"/>
                    </a:lnTo>
                    <a:lnTo>
                      <a:pt x="1433127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  <p:sp>
            <p:nvSpPr>
              <p:cNvPr id="46" name="object 28">
                <a:extLst>
                  <a:ext uri="{FF2B5EF4-FFF2-40B4-BE49-F238E27FC236}">
                    <a16:creationId xmlns:a16="http://schemas.microsoft.com/office/drawing/2014/main" id="{C729FA13-7ACD-03FD-BA45-216B5B26E8D2}"/>
                  </a:ext>
                </a:extLst>
              </p:cNvPr>
              <p:cNvSpPr/>
              <p:nvPr/>
            </p:nvSpPr>
            <p:spPr>
              <a:xfrm>
                <a:off x="10077449" y="26098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6" y="57961"/>
                    </a:lnTo>
                    <a:lnTo>
                      <a:pt x="11235" y="29631"/>
                    </a:lnTo>
                    <a:lnTo>
                      <a:pt x="13667" y="25991"/>
                    </a:lnTo>
                    <a:lnTo>
                      <a:pt x="16431" y="22623"/>
                    </a:lnTo>
                    <a:lnTo>
                      <a:pt x="19527" y="19528"/>
                    </a:lnTo>
                    <a:lnTo>
                      <a:pt x="22623" y="16432"/>
                    </a:lnTo>
                    <a:lnTo>
                      <a:pt x="25991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53666" y="1281"/>
                    </a:lnTo>
                    <a:lnTo>
                      <a:pt x="57960" y="427"/>
                    </a:lnTo>
                    <a:lnTo>
                      <a:pt x="62296" y="0"/>
                    </a:lnTo>
                    <a:lnTo>
                      <a:pt x="66674" y="0"/>
                    </a:lnTo>
                    <a:lnTo>
                      <a:pt x="1428749" y="0"/>
                    </a:lnTo>
                    <a:lnTo>
                      <a:pt x="1433127" y="0"/>
                    </a:lnTo>
                    <a:lnTo>
                      <a:pt x="1437463" y="427"/>
                    </a:lnTo>
                    <a:lnTo>
                      <a:pt x="1441757" y="1281"/>
                    </a:lnTo>
                    <a:lnTo>
                      <a:pt x="1446051" y="2135"/>
                    </a:lnTo>
                    <a:lnTo>
                      <a:pt x="1475895" y="19528"/>
                    </a:lnTo>
                    <a:lnTo>
                      <a:pt x="1478992" y="22623"/>
                    </a:lnTo>
                    <a:lnTo>
                      <a:pt x="1494998" y="57961"/>
                    </a:lnTo>
                    <a:lnTo>
                      <a:pt x="1495424" y="62297"/>
                    </a:lnTo>
                    <a:lnTo>
                      <a:pt x="1495424" y="66674"/>
                    </a:lnTo>
                    <a:lnTo>
                      <a:pt x="1495424" y="942974"/>
                    </a:lnTo>
                    <a:lnTo>
                      <a:pt x="1495424" y="947352"/>
                    </a:lnTo>
                    <a:lnTo>
                      <a:pt x="1494998" y="951688"/>
                    </a:lnTo>
                    <a:lnTo>
                      <a:pt x="1494143" y="955981"/>
                    </a:lnTo>
                    <a:lnTo>
                      <a:pt x="1493288" y="960276"/>
                    </a:lnTo>
                    <a:lnTo>
                      <a:pt x="1475895" y="990120"/>
                    </a:lnTo>
                    <a:lnTo>
                      <a:pt x="1472799" y="993216"/>
                    </a:lnTo>
                    <a:lnTo>
                      <a:pt x="1454264" y="1004574"/>
                    </a:lnTo>
                    <a:lnTo>
                      <a:pt x="1450219" y="1006249"/>
                    </a:lnTo>
                    <a:lnTo>
                      <a:pt x="1428749" y="1009649"/>
                    </a:lnTo>
                    <a:lnTo>
                      <a:pt x="66674" y="1009649"/>
                    </a:ln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53666" y="1008368"/>
                    </a:lnTo>
                    <a:lnTo>
                      <a:pt x="49372" y="1007514"/>
                    </a:lnTo>
                    <a:lnTo>
                      <a:pt x="45203" y="1006249"/>
                    </a:lnTo>
                    <a:lnTo>
                      <a:pt x="41157" y="1004574"/>
                    </a:lnTo>
                    <a:lnTo>
                      <a:pt x="37112" y="1002898"/>
                    </a:lnTo>
                    <a:lnTo>
                      <a:pt x="19527" y="990120"/>
                    </a:lnTo>
                    <a:lnTo>
                      <a:pt x="16431" y="987025"/>
                    </a:lnTo>
                    <a:lnTo>
                      <a:pt x="13667" y="983657"/>
                    </a:lnTo>
                    <a:lnTo>
                      <a:pt x="11235" y="980017"/>
                    </a:lnTo>
                    <a:lnTo>
                      <a:pt x="8802" y="976377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29">
                <a:extLst>
                  <a:ext uri="{FF2B5EF4-FFF2-40B4-BE49-F238E27FC236}">
                    <a16:creationId xmlns:a16="http://schemas.microsoft.com/office/drawing/2014/main" id="{42452A9B-A59A-E6CD-D427-607C8102796A}"/>
                  </a:ext>
                </a:extLst>
              </p:cNvPr>
              <p:cNvSpPr/>
              <p:nvPr/>
            </p:nvSpPr>
            <p:spPr>
              <a:xfrm>
                <a:off x="10687049" y="2762249"/>
                <a:ext cx="285750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171450">
                    <a:moveTo>
                      <a:pt x="125969" y="171410"/>
                    </a:moveTo>
                    <a:lnTo>
                      <a:pt x="117847" y="170210"/>
                    </a:lnTo>
                    <a:lnTo>
                      <a:pt x="110549" y="165824"/>
                    </a:lnTo>
                    <a:lnTo>
                      <a:pt x="69740" y="128587"/>
                    </a:lnTo>
                    <a:lnTo>
                      <a:pt x="57150" y="128587"/>
                    </a:lnTo>
                    <a:lnTo>
                      <a:pt x="57150" y="28575"/>
                    </a:lnTo>
                    <a:lnTo>
                      <a:pt x="96576" y="2321"/>
                    </a:lnTo>
                    <a:lnTo>
                      <a:pt x="96890" y="2321"/>
                    </a:lnTo>
                    <a:lnTo>
                      <a:pt x="104477" y="0"/>
                    </a:lnTo>
                    <a:lnTo>
                      <a:pt x="118318" y="0"/>
                    </a:lnTo>
                    <a:lnTo>
                      <a:pt x="124122" y="1160"/>
                    </a:lnTo>
                    <a:lnTo>
                      <a:pt x="129301" y="3348"/>
                    </a:lnTo>
                    <a:lnTo>
                      <a:pt x="92154" y="33397"/>
                    </a:lnTo>
                    <a:lnTo>
                      <a:pt x="84355" y="42699"/>
                    </a:lnTo>
                    <a:lnTo>
                      <a:pt x="80696" y="53868"/>
                    </a:lnTo>
                    <a:lnTo>
                      <a:pt x="81315" y="65008"/>
                    </a:lnTo>
                    <a:lnTo>
                      <a:pt x="81348" y="65606"/>
                    </a:lnTo>
                    <a:lnTo>
                      <a:pt x="86484" y="76616"/>
                    </a:lnTo>
                    <a:lnTo>
                      <a:pt x="95983" y="85254"/>
                    </a:lnTo>
                    <a:lnTo>
                      <a:pt x="107664" y="89330"/>
                    </a:lnTo>
                    <a:lnTo>
                      <a:pt x="181109" y="89330"/>
                    </a:lnTo>
                    <a:lnTo>
                      <a:pt x="214491" y="119925"/>
                    </a:lnTo>
                    <a:lnTo>
                      <a:pt x="219490" y="126802"/>
                    </a:lnTo>
                    <a:lnTo>
                      <a:pt x="221400" y="134793"/>
                    </a:lnTo>
                    <a:lnTo>
                      <a:pt x="220179" y="142918"/>
                    </a:lnTo>
                    <a:lnTo>
                      <a:pt x="215785" y="150197"/>
                    </a:lnTo>
                    <a:lnTo>
                      <a:pt x="211372" y="153545"/>
                    </a:lnTo>
                    <a:lnTo>
                      <a:pt x="188059" y="153545"/>
                    </a:lnTo>
                    <a:lnTo>
                      <a:pt x="187580" y="154889"/>
                    </a:lnTo>
                    <a:lnTo>
                      <a:pt x="187455" y="155242"/>
                    </a:lnTo>
                    <a:lnTo>
                      <a:pt x="145777" y="155242"/>
                    </a:lnTo>
                    <a:lnTo>
                      <a:pt x="144928" y="158546"/>
                    </a:lnTo>
                    <a:lnTo>
                      <a:pt x="143276" y="161716"/>
                    </a:lnTo>
                    <a:lnTo>
                      <a:pt x="140821" y="164440"/>
                    </a:lnTo>
                    <a:lnTo>
                      <a:pt x="133950" y="169472"/>
                    </a:lnTo>
                    <a:lnTo>
                      <a:pt x="125969" y="171410"/>
                    </a:lnTo>
                    <a:close/>
                  </a:path>
                  <a:path w="285750" h="171450">
                    <a:moveTo>
                      <a:pt x="109656" y="75160"/>
                    </a:moveTo>
                    <a:lnTo>
                      <a:pt x="103249" y="72922"/>
                    </a:lnTo>
                    <a:lnTo>
                      <a:pt x="98047" y="68178"/>
                    </a:lnTo>
                    <a:lnTo>
                      <a:pt x="95227" y="62144"/>
                    </a:lnTo>
                    <a:lnTo>
                      <a:pt x="94872" y="55704"/>
                    </a:lnTo>
                    <a:lnTo>
                      <a:pt x="96886" y="49574"/>
                    </a:lnTo>
                    <a:lnTo>
                      <a:pt x="101173" y="44469"/>
                    </a:lnTo>
                    <a:lnTo>
                      <a:pt x="144393" y="9465"/>
                    </a:lnTo>
                    <a:lnTo>
                      <a:pt x="150412" y="5405"/>
                    </a:lnTo>
                    <a:lnTo>
                      <a:pt x="157243" y="2321"/>
                    </a:lnTo>
                    <a:lnTo>
                      <a:pt x="157432" y="2321"/>
                    </a:lnTo>
                    <a:lnTo>
                      <a:pt x="163957" y="618"/>
                    </a:lnTo>
                    <a:lnTo>
                      <a:pt x="171182" y="0"/>
                    </a:lnTo>
                    <a:lnTo>
                      <a:pt x="179308" y="0"/>
                    </a:lnTo>
                    <a:lnTo>
                      <a:pt x="187300" y="2321"/>
                    </a:lnTo>
                    <a:lnTo>
                      <a:pt x="228287" y="28575"/>
                    </a:lnTo>
                    <a:lnTo>
                      <a:pt x="228600" y="28575"/>
                    </a:lnTo>
                    <a:lnTo>
                      <a:pt x="228600" y="34781"/>
                    </a:lnTo>
                    <a:lnTo>
                      <a:pt x="170199" y="34781"/>
                    </a:lnTo>
                    <a:lnTo>
                      <a:pt x="122738" y="71660"/>
                    </a:lnTo>
                    <a:lnTo>
                      <a:pt x="116431" y="74777"/>
                    </a:lnTo>
                    <a:lnTo>
                      <a:pt x="109656" y="75160"/>
                    </a:lnTo>
                    <a:close/>
                  </a:path>
                  <a:path w="285750" h="171450">
                    <a:moveTo>
                      <a:pt x="228600" y="112871"/>
                    </a:moveTo>
                    <a:lnTo>
                      <a:pt x="166560" y="55704"/>
                    </a:lnTo>
                    <a:lnTo>
                      <a:pt x="175870" y="48488"/>
                    </a:lnTo>
                    <a:lnTo>
                      <a:pt x="178995" y="46032"/>
                    </a:lnTo>
                    <a:lnTo>
                      <a:pt x="179576" y="41567"/>
                    </a:lnTo>
                    <a:lnTo>
                      <a:pt x="174664" y="35316"/>
                    </a:lnTo>
                    <a:lnTo>
                      <a:pt x="170199" y="34781"/>
                    </a:lnTo>
                    <a:lnTo>
                      <a:pt x="228600" y="34781"/>
                    </a:lnTo>
                    <a:lnTo>
                      <a:pt x="228600" y="112871"/>
                    </a:lnTo>
                    <a:close/>
                  </a:path>
                  <a:path w="285750" h="171450">
                    <a:moveTo>
                      <a:pt x="181109" y="89330"/>
                    </a:moveTo>
                    <a:lnTo>
                      <a:pt x="107664" y="89330"/>
                    </a:lnTo>
                    <a:lnTo>
                      <a:pt x="120005" y="88634"/>
                    </a:lnTo>
                    <a:lnTo>
                      <a:pt x="131489" y="82956"/>
                    </a:lnTo>
                    <a:lnTo>
                      <a:pt x="154572" y="65008"/>
                    </a:lnTo>
                    <a:lnTo>
                      <a:pt x="181109" y="89330"/>
                    </a:lnTo>
                    <a:close/>
                  </a:path>
                  <a:path w="285750" h="171450">
                    <a:moveTo>
                      <a:pt x="202441" y="157028"/>
                    </a:moveTo>
                    <a:lnTo>
                      <a:pt x="195022" y="156589"/>
                    </a:lnTo>
                    <a:lnTo>
                      <a:pt x="188059" y="153545"/>
                    </a:lnTo>
                    <a:lnTo>
                      <a:pt x="211372" y="153545"/>
                    </a:lnTo>
                    <a:lnTo>
                      <a:pt x="209601" y="154889"/>
                    </a:lnTo>
                    <a:lnTo>
                      <a:pt x="202441" y="157028"/>
                    </a:lnTo>
                    <a:close/>
                  </a:path>
                  <a:path w="285750" h="171450">
                    <a:moveTo>
                      <a:pt x="168771" y="167822"/>
                    </a:moveTo>
                    <a:lnTo>
                      <a:pt x="160646" y="166601"/>
                    </a:lnTo>
                    <a:lnTo>
                      <a:pt x="153367" y="162207"/>
                    </a:lnTo>
                    <a:lnTo>
                      <a:pt x="145777" y="155242"/>
                    </a:lnTo>
                    <a:lnTo>
                      <a:pt x="187455" y="155242"/>
                    </a:lnTo>
                    <a:lnTo>
                      <a:pt x="187121" y="156180"/>
                    </a:lnTo>
                    <a:lnTo>
                      <a:pt x="185751" y="158546"/>
                    </a:lnTo>
                    <a:lnTo>
                      <a:pt x="185648" y="158725"/>
                    </a:lnTo>
                    <a:lnTo>
                      <a:pt x="183639" y="160912"/>
                    </a:lnTo>
                    <a:lnTo>
                      <a:pt x="176882" y="165824"/>
                    </a:lnTo>
                    <a:lnTo>
                      <a:pt x="177129" y="165824"/>
                    </a:lnTo>
                    <a:lnTo>
                      <a:pt x="168771" y="167822"/>
                    </a:lnTo>
                    <a:close/>
                  </a:path>
                  <a:path w="285750" h="171450">
                    <a:moveTo>
                      <a:pt x="36477" y="142875"/>
                    </a:moveTo>
                    <a:lnTo>
                      <a:pt x="6384" y="142875"/>
                    </a:lnTo>
                    <a:lnTo>
                      <a:pt x="0" y="136490"/>
                    </a:lnTo>
                    <a:lnTo>
                      <a:pt x="0" y="31789"/>
                    </a:lnTo>
                    <a:lnTo>
                      <a:pt x="3214" y="28575"/>
                    </a:lnTo>
                    <a:lnTo>
                      <a:pt x="42862" y="28575"/>
                    </a:lnTo>
                    <a:lnTo>
                      <a:pt x="42862" y="114300"/>
                    </a:lnTo>
                    <a:lnTo>
                      <a:pt x="19458" y="114300"/>
                    </a:lnTo>
                    <a:lnTo>
                      <a:pt x="17774" y="114997"/>
                    </a:lnTo>
                    <a:lnTo>
                      <a:pt x="14984" y="117787"/>
                    </a:lnTo>
                    <a:lnTo>
                      <a:pt x="14287" y="119471"/>
                    </a:lnTo>
                    <a:lnTo>
                      <a:pt x="14287" y="123416"/>
                    </a:lnTo>
                    <a:lnTo>
                      <a:pt x="14984" y="125100"/>
                    </a:lnTo>
                    <a:lnTo>
                      <a:pt x="17774" y="127890"/>
                    </a:lnTo>
                    <a:lnTo>
                      <a:pt x="19458" y="128587"/>
                    </a:lnTo>
                    <a:lnTo>
                      <a:pt x="42862" y="128587"/>
                    </a:lnTo>
                    <a:lnTo>
                      <a:pt x="42862" y="136490"/>
                    </a:lnTo>
                    <a:lnTo>
                      <a:pt x="36477" y="142875"/>
                    </a:lnTo>
                    <a:close/>
                  </a:path>
                  <a:path w="285750" h="171450">
                    <a:moveTo>
                      <a:pt x="42862" y="128587"/>
                    </a:moveTo>
                    <a:lnTo>
                      <a:pt x="23403" y="128587"/>
                    </a:lnTo>
                    <a:lnTo>
                      <a:pt x="25087" y="127890"/>
                    </a:lnTo>
                    <a:lnTo>
                      <a:pt x="27877" y="125100"/>
                    </a:lnTo>
                    <a:lnTo>
                      <a:pt x="28574" y="123416"/>
                    </a:lnTo>
                    <a:lnTo>
                      <a:pt x="28574" y="119471"/>
                    </a:lnTo>
                    <a:lnTo>
                      <a:pt x="27877" y="117787"/>
                    </a:lnTo>
                    <a:lnTo>
                      <a:pt x="25087" y="114997"/>
                    </a:lnTo>
                    <a:lnTo>
                      <a:pt x="23403" y="114300"/>
                    </a:lnTo>
                    <a:lnTo>
                      <a:pt x="42862" y="114300"/>
                    </a:lnTo>
                    <a:lnTo>
                      <a:pt x="42862" y="128587"/>
                    </a:lnTo>
                    <a:close/>
                  </a:path>
                  <a:path w="285750" h="171450">
                    <a:moveTo>
                      <a:pt x="279365" y="142875"/>
                    </a:moveTo>
                    <a:lnTo>
                      <a:pt x="249272" y="142875"/>
                    </a:lnTo>
                    <a:lnTo>
                      <a:pt x="242887" y="136490"/>
                    </a:lnTo>
                    <a:lnTo>
                      <a:pt x="242887" y="28575"/>
                    </a:lnTo>
                    <a:lnTo>
                      <a:pt x="282535" y="28575"/>
                    </a:lnTo>
                    <a:lnTo>
                      <a:pt x="285750" y="31789"/>
                    </a:lnTo>
                    <a:lnTo>
                      <a:pt x="285750" y="114300"/>
                    </a:lnTo>
                    <a:lnTo>
                      <a:pt x="262346" y="114300"/>
                    </a:lnTo>
                    <a:lnTo>
                      <a:pt x="260662" y="114997"/>
                    </a:lnTo>
                    <a:lnTo>
                      <a:pt x="257872" y="117787"/>
                    </a:lnTo>
                    <a:lnTo>
                      <a:pt x="257174" y="119471"/>
                    </a:lnTo>
                    <a:lnTo>
                      <a:pt x="257174" y="123416"/>
                    </a:lnTo>
                    <a:lnTo>
                      <a:pt x="257872" y="125100"/>
                    </a:lnTo>
                    <a:lnTo>
                      <a:pt x="260662" y="127890"/>
                    </a:lnTo>
                    <a:lnTo>
                      <a:pt x="262346" y="128587"/>
                    </a:lnTo>
                    <a:lnTo>
                      <a:pt x="285750" y="128587"/>
                    </a:lnTo>
                    <a:lnTo>
                      <a:pt x="285750" y="136490"/>
                    </a:lnTo>
                    <a:lnTo>
                      <a:pt x="279365" y="142875"/>
                    </a:lnTo>
                    <a:close/>
                  </a:path>
                  <a:path w="285750" h="171450">
                    <a:moveTo>
                      <a:pt x="285750" y="128587"/>
                    </a:moveTo>
                    <a:lnTo>
                      <a:pt x="266291" y="128587"/>
                    </a:lnTo>
                    <a:lnTo>
                      <a:pt x="267975" y="127890"/>
                    </a:lnTo>
                    <a:lnTo>
                      <a:pt x="270765" y="125100"/>
                    </a:lnTo>
                    <a:lnTo>
                      <a:pt x="271462" y="123416"/>
                    </a:lnTo>
                    <a:lnTo>
                      <a:pt x="271462" y="119471"/>
                    </a:lnTo>
                    <a:lnTo>
                      <a:pt x="270765" y="117787"/>
                    </a:lnTo>
                    <a:lnTo>
                      <a:pt x="267975" y="114997"/>
                    </a:lnTo>
                    <a:lnTo>
                      <a:pt x="266291" y="114300"/>
                    </a:lnTo>
                    <a:lnTo>
                      <a:pt x="285750" y="114300"/>
                    </a:lnTo>
                    <a:lnTo>
                      <a:pt x="285750" y="128587"/>
                    </a:lnTo>
                    <a:close/>
                  </a:path>
                </a:pathLst>
              </a:custGeom>
              <a:solidFill>
                <a:srgbClr val="93C4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30">
              <a:extLst>
                <a:ext uri="{FF2B5EF4-FFF2-40B4-BE49-F238E27FC236}">
                  <a16:creationId xmlns:a16="http://schemas.microsoft.com/office/drawing/2014/main" id="{D4FD41CD-3DF9-1D00-D510-FF74A93774A1}"/>
                </a:ext>
              </a:extLst>
            </p:cNvPr>
            <p:cNvSpPr txBox="1"/>
            <p:nvPr/>
          </p:nvSpPr>
          <p:spPr>
            <a:xfrm>
              <a:off x="10399464" y="3002961"/>
              <a:ext cx="85471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4414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80" dirty="0">
                  <a:solidFill>
                    <a:srgbClr val="FFFFFF"/>
                  </a:solidFill>
                  <a:latin typeface="Arial"/>
                  <a:cs typeface="Arial"/>
                </a:rPr>
                <a:t>Sales</a:t>
              </a:r>
              <a:r>
                <a:rPr sz="20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5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85" dirty="0">
                  <a:solidFill>
                    <a:srgbClr val="FFFFFF"/>
                  </a:solidFill>
                  <a:latin typeface="Arial"/>
                  <a:cs typeface="Arial"/>
                </a:rPr>
                <a:t>Acquisition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15" name="object 31">
              <a:extLst>
                <a:ext uri="{FF2B5EF4-FFF2-40B4-BE49-F238E27FC236}">
                  <a16:creationId xmlns:a16="http://schemas.microsoft.com/office/drawing/2014/main" id="{96A374AD-DE04-2932-8A33-691C9A646821}"/>
                </a:ext>
              </a:extLst>
            </p:cNvPr>
            <p:cNvGrpSpPr/>
            <p:nvPr/>
          </p:nvGrpSpPr>
          <p:grpSpPr>
            <a:xfrm>
              <a:off x="6743699" y="3781424"/>
              <a:ext cx="1514475" cy="1028700"/>
              <a:chOff x="6743699" y="3781424"/>
              <a:chExt cx="1514475" cy="1028700"/>
            </a:xfrm>
          </p:grpSpPr>
          <p:sp>
            <p:nvSpPr>
              <p:cNvPr id="42" name="object 32">
                <a:extLst>
                  <a:ext uri="{FF2B5EF4-FFF2-40B4-BE49-F238E27FC236}">
                    <a16:creationId xmlns:a16="http://schemas.microsoft.com/office/drawing/2014/main" id="{4A807D22-28B9-5780-0ADE-499A07E2316A}"/>
                  </a:ext>
                </a:extLst>
              </p:cNvPr>
              <p:cNvSpPr/>
              <p:nvPr/>
            </p:nvSpPr>
            <p:spPr>
              <a:xfrm>
                <a:off x="6753224" y="37909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8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4" y="960275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8" y="25991"/>
                    </a:lnTo>
                    <a:lnTo>
                      <a:pt x="45203" y="3399"/>
                    </a:lnTo>
                    <a:lnTo>
                      <a:pt x="62297" y="0"/>
                    </a:lnTo>
                    <a:lnTo>
                      <a:pt x="1433128" y="0"/>
                    </a:lnTo>
                    <a:lnTo>
                      <a:pt x="1469432" y="13668"/>
                    </a:lnTo>
                    <a:lnTo>
                      <a:pt x="1492024" y="45203"/>
                    </a:lnTo>
                    <a:lnTo>
                      <a:pt x="1495424" y="62297"/>
                    </a:lnTo>
                    <a:lnTo>
                      <a:pt x="1495424" y="947352"/>
                    </a:lnTo>
                    <a:lnTo>
                      <a:pt x="1481755" y="983657"/>
                    </a:lnTo>
                    <a:lnTo>
                      <a:pt x="1450220" y="1006249"/>
                    </a:lnTo>
                    <a:lnTo>
                      <a:pt x="1437463" y="1009222"/>
                    </a:lnTo>
                    <a:lnTo>
                      <a:pt x="1433128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33">
                <a:extLst>
                  <a:ext uri="{FF2B5EF4-FFF2-40B4-BE49-F238E27FC236}">
                    <a16:creationId xmlns:a16="http://schemas.microsoft.com/office/drawing/2014/main" id="{923F0B78-91CE-75D6-068D-A40E876F3EA6}"/>
                  </a:ext>
                </a:extLst>
              </p:cNvPr>
              <p:cNvSpPr/>
              <p:nvPr/>
            </p:nvSpPr>
            <p:spPr>
              <a:xfrm>
                <a:off x="6753224" y="37909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6" y="57960"/>
                    </a:lnTo>
                    <a:lnTo>
                      <a:pt x="1280" y="53667"/>
                    </a:lnTo>
                    <a:lnTo>
                      <a:pt x="2134" y="49373"/>
                    </a:lnTo>
                    <a:lnTo>
                      <a:pt x="3399" y="45203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1"/>
                    </a:lnTo>
                    <a:lnTo>
                      <a:pt x="11236" y="29631"/>
                    </a:lnTo>
                    <a:lnTo>
                      <a:pt x="13668" y="25991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4" y="6750"/>
                    </a:lnTo>
                    <a:lnTo>
                      <a:pt x="41159" y="5075"/>
                    </a:lnTo>
                    <a:lnTo>
                      <a:pt x="45203" y="3399"/>
                    </a:lnTo>
                    <a:lnTo>
                      <a:pt x="49373" y="2135"/>
                    </a:lnTo>
                    <a:lnTo>
                      <a:pt x="53667" y="1281"/>
                    </a:lnTo>
                    <a:lnTo>
                      <a:pt x="57960" y="427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28750" y="0"/>
                    </a:lnTo>
                    <a:lnTo>
                      <a:pt x="1433128" y="0"/>
                    </a:lnTo>
                    <a:lnTo>
                      <a:pt x="1437463" y="427"/>
                    </a:lnTo>
                    <a:lnTo>
                      <a:pt x="1441757" y="1281"/>
                    </a:lnTo>
                    <a:lnTo>
                      <a:pt x="1446051" y="2135"/>
                    </a:lnTo>
                    <a:lnTo>
                      <a:pt x="1450220" y="3399"/>
                    </a:lnTo>
                    <a:lnTo>
                      <a:pt x="1454264" y="5075"/>
                    </a:lnTo>
                    <a:lnTo>
                      <a:pt x="1458309" y="6750"/>
                    </a:lnTo>
                    <a:lnTo>
                      <a:pt x="1462151" y="8804"/>
                    </a:lnTo>
                    <a:lnTo>
                      <a:pt x="1465791" y="11236"/>
                    </a:lnTo>
                    <a:lnTo>
                      <a:pt x="1469432" y="13668"/>
                    </a:lnTo>
                    <a:lnTo>
                      <a:pt x="1484187" y="29631"/>
                    </a:lnTo>
                    <a:lnTo>
                      <a:pt x="1486619" y="33271"/>
                    </a:lnTo>
                    <a:lnTo>
                      <a:pt x="1488673" y="37114"/>
                    </a:lnTo>
                    <a:lnTo>
                      <a:pt x="1490349" y="41159"/>
                    </a:lnTo>
                    <a:lnTo>
                      <a:pt x="1492024" y="45203"/>
                    </a:lnTo>
                    <a:lnTo>
                      <a:pt x="1495425" y="66674"/>
                    </a:lnTo>
                    <a:lnTo>
                      <a:pt x="1495425" y="942974"/>
                    </a:lnTo>
                    <a:lnTo>
                      <a:pt x="1495424" y="947352"/>
                    </a:lnTo>
                    <a:lnTo>
                      <a:pt x="1494997" y="951688"/>
                    </a:lnTo>
                    <a:lnTo>
                      <a:pt x="1494143" y="955982"/>
                    </a:lnTo>
                    <a:lnTo>
                      <a:pt x="1493289" y="960275"/>
                    </a:lnTo>
                    <a:lnTo>
                      <a:pt x="1484187" y="980017"/>
                    </a:lnTo>
                    <a:lnTo>
                      <a:pt x="1481755" y="983657"/>
                    </a:lnTo>
                    <a:lnTo>
                      <a:pt x="1450220" y="1006249"/>
                    </a:lnTo>
                    <a:lnTo>
                      <a:pt x="1428750" y="1009649"/>
                    </a:lnTo>
                    <a:lnTo>
                      <a:pt x="66675" y="1009649"/>
                    </a:lnTo>
                    <a:lnTo>
                      <a:pt x="41159" y="1004574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80"/>
                    </a:lnTo>
                    <a:lnTo>
                      <a:pt x="11236" y="980017"/>
                    </a:lnTo>
                    <a:lnTo>
                      <a:pt x="8804" y="976376"/>
                    </a:lnTo>
                    <a:lnTo>
                      <a:pt x="6750" y="972534"/>
                    </a:lnTo>
                    <a:lnTo>
                      <a:pt x="5075" y="968489"/>
                    </a:lnTo>
                    <a:lnTo>
                      <a:pt x="3399" y="964445"/>
                    </a:lnTo>
                    <a:lnTo>
                      <a:pt x="2134" y="960275"/>
                    </a:lnTo>
                    <a:lnTo>
                      <a:pt x="1280" y="955982"/>
                    </a:lnTo>
                    <a:lnTo>
                      <a:pt x="426" y="951688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4" name="object 34">
                <a:extLst>
                  <a:ext uri="{FF2B5EF4-FFF2-40B4-BE49-F238E27FC236}">
                    <a16:creationId xmlns:a16="http://schemas.microsoft.com/office/drawing/2014/main" id="{E963D560-05BC-A7CD-8269-60641369235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400925" y="3929062"/>
                <a:ext cx="200025" cy="200025"/>
              </a:xfrm>
              <a:prstGeom prst="rect">
                <a:avLst/>
              </a:prstGeom>
            </p:spPr>
          </p:pic>
        </p:grpSp>
        <p:sp>
          <p:nvSpPr>
            <p:cNvPr id="16" name="object 35">
              <a:extLst>
                <a:ext uri="{FF2B5EF4-FFF2-40B4-BE49-F238E27FC236}">
                  <a16:creationId xmlns:a16="http://schemas.microsoft.com/office/drawing/2014/main" id="{A9299E94-CBC2-7BCA-C963-76673CB18636}"/>
                </a:ext>
              </a:extLst>
            </p:cNvPr>
            <p:cNvSpPr txBox="1"/>
            <p:nvPr/>
          </p:nvSpPr>
          <p:spPr>
            <a:xfrm>
              <a:off x="7100689" y="4184060"/>
              <a:ext cx="79756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9588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10" dirty="0">
                  <a:solidFill>
                    <a:srgbClr val="FFFFFF"/>
                  </a:solidFill>
                  <a:latin typeface="Arial"/>
                  <a:cs typeface="Arial"/>
                </a:rPr>
                <a:t>Product </a:t>
              </a:r>
              <a:r>
                <a:rPr sz="2000" b="1" spc="-80" dirty="0">
                  <a:solidFill>
                    <a:srgbClr val="FFFFFF"/>
                  </a:solidFill>
                  <a:latin typeface="Arial"/>
                  <a:cs typeface="Arial"/>
                </a:rPr>
                <a:t>Fulfillment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17" name="object 36">
              <a:extLst>
                <a:ext uri="{FF2B5EF4-FFF2-40B4-BE49-F238E27FC236}">
                  <a16:creationId xmlns:a16="http://schemas.microsoft.com/office/drawing/2014/main" id="{90653074-8911-29FC-5438-643B76F3F403}"/>
                </a:ext>
              </a:extLst>
            </p:cNvPr>
            <p:cNvGrpSpPr/>
            <p:nvPr/>
          </p:nvGrpSpPr>
          <p:grpSpPr>
            <a:xfrm>
              <a:off x="8410573" y="3781424"/>
              <a:ext cx="1504950" cy="1028700"/>
              <a:chOff x="8410573" y="3781424"/>
              <a:chExt cx="1504950" cy="1028700"/>
            </a:xfrm>
          </p:grpSpPr>
          <p:sp>
            <p:nvSpPr>
              <p:cNvPr id="39" name="object 37">
                <a:extLst>
                  <a:ext uri="{FF2B5EF4-FFF2-40B4-BE49-F238E27FC236}">
                    <a16:creationId xmlns:a16="http://schemas.microsoft.com/office/drawing/2014/main" id="{25048365-0CD3-C041-4348-AF3051F06D62}"/>
                  </a:ext>
                </a:extLst>
              </p:cNvPr>
              <p:cNvSpPr/>
              <p:nvPr/>
            </p:nvSpPr>
            <p:spPr>
              <a:xfrm>
                <a:off x="8420098" y="37909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1423603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5" y="960275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8" y="25991"/>
                    </a:lnTo>
                    <a:lnTo>
                      <a:pt x="45203" y="3399"/>
                    </a:lnTo>
                    <a:lnTo>
                      <a:pt x="62297" y="0"/>
                    </a:lnTo>
                    <a:lnTo>
                      <a:pt x="1423603" y="0"/>
                    </a:lnTo>
                    <a:lnTo>
                      <a:pt x="1459907" y="13668"/>
                    </a:lnTo>
                    <a:lnTo>
                      <a:pt x="1482499" y="45203"/>
                    </a:lnTo>
                    <a:lnTo>
                      <a:pt x="1485899" y="62297"/>
                    </a:lnTo>
                    <a:lnTo>
                      <a:pt x="1485899" y="947352"/>
                    </a:lnTo>
                    <a:lnTo>
                      <a:pt x="1472230" y="983657"/>
                    </a:lnTo>
                    <a:lnTo>
                      <a:pt x="1440695" y="1006249"/>
                    </a:lnTo>
                    <a:lnTo>
                      <a:pt x="1427938" y="1009222"/>
                    </a:lnTo>
                    <a:lnTo>
                      <a:pt x="1423603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8">
                <a:extLst>
                  <a:ext uri="{FF2B5EF4-FFF2-40B4-BE49-F238E27FC236}">
                    <a16:creationId xmlns:a16="http://schemas.microsoft.com/office/drawing/2014/main" id="{B1ABDA4F-28E9-9172-0543-69553A5CCE62}"/>
                  </a:ext>
                </a:extLst>
              </p:cNvPr>
              <p:cNvSpPr/>
              <p:nvPr/>
            </p:nvSpPr>
            <p:spPr>
              <a:xfrm>
                <a:off x="8420098" y="37909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7" y="57960"/>
                    </a:lnTo>
                    <a:lnTo>
                      <a:pt x="1281" y="53667"/>
                    </a:lnTo>
                    <a:lnTo>
                      <a:pt x="2135" y="49373"/>
                    </a:lnTo>
                    <a:lnTo>
                      <a:pt x="3399" y="45203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1"/>
                    </a:lnTo>
                    <a:lnTo>
                      <a:pt x="11236" y="29631"/>
                    </a:lnTo>
                    <a:lnTo>
                      <a:pt x="13668" y="25991"/>
                    </a:lnTo>
                    <a:lnTo>
                      <a:pt x="16432" y="22623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4" y="6750"/>
                    </a:lnTo>
                    <a:lnTo>
                      <a:pt x="41159" y="5075"/>
                    </a:lnTo>
                    <a:lnTo>
                      <a:pt x="45203" y="3399"/>
                    </a:lnTo>
                    <a:lnTo>
                      <a:pt x="49373" y="2135"/>
                    </a:lnTo>
                    <a:lnTo>
                      <a:pt x="53667" y="1281"/>
                    </a:lnTo>
                    <a:lnTo>
                      <a:pt x="57960" y="427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19225" y="0"/>
                    </a:lnTo>
                    <a:lnTo>
                      <a:pt x="1423603" y="0"/>
                    </a:lnTo>
                    <a:lnTo>
                      <a:pt x="1427938" y="427"/>
                    </a:lnTo>
                    <a:lnTo>
                      <a:pt x="1432232" y="1281"/>
                    </a:lnTo>
                    <a:lnTo>
                      <a:pt x="1436526" y="2135"/>
                    </a:lnTo>
                    <a:lnTo>
                      <a:pt x="1469466" y="22623"/>
                    </a:lnTo>
                    <a:lnTo>
                      <a:pt x="1474662" y="29631"/>
                    </a:lnTo>
                    <a:lnTo>
                      <a:pt x="1477095" y="33271"/>
                    </a:lnTo>
                    <a:lnTo>
                      <a:pt x="1479148" y="37114"/>
                    </a:lnTo>
                    <a:lnTo>
                      <a:pt x="1480824" y="41159"/>
                    </a:lnTo>
                    <a:lnTo>
                      <a:pt x="1482499" y="45203"/>
                    </a:lnTo>
                    <a:lnTo>
                      <a:pt x="1485900" y="66674"/>
                    </a:lnTo>
                    <a:lnTo>
                      <a:pt x="1485900" y="942974"/>
                    </a:lnTo>
                    <a:lnTo>
                      <a:pt x="1474662" y="980017"/>
                    </a:lnTo>
                    <a:lnTo>
                      <a:pt x="1444740" y="1004574"/>
                    </a:lnTo>
                    <a:lnTo>
                      <a:pt x="1419225" y="1009649"/>
                    </a:lnTo>
                    <a:lnTo>
                      <a:pt x="66675" y="1009649"/>
                    </a:lnTo>
                    <a:lnTo>
                      <a:pt x="41159" y="1004574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80"/>
                    </a:lnTo>
                    <a:lnTo>
                      <a:pt x="5075" y="968489"/>
                    </a:lnTo>
                    <a:lnTo>
                      <a:pt x="3399" y="964445"/>
                    </a:lnTo>
                    <a:lnTo>
                      <a:pt x="2135" y="960275"/>
                    </a:lnTo>
                    <a:lnTo>
                      <a:pt x="1281" y="955982"/>
                    </a:lnTo>
                    <a:lnTo>
                      <a:pt x="427" y="951688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1" name="object 39">
                <a:extLst>
                  <a:ext uri="{FF2B5EF4-FFF2-40B4-BE49-F238E27FC236}">
                    <a16:creationId xmlns:a16="http://schemas.microsoft.com/office/drawing/2014/main" id="{9D013E6D-B465-FF79-A36A-083ECC0A791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48749" y="3914774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18" name="object 40">
              <a:extLst>
                <a:ext uri="{FF2B5EF4-FFF2-40B4-BE49-F238E27FC236}">
                  <a16:creationId xmlns:a16="http://schemas.microsoft.com/office/drawing/2014/main" id="{CFA25786-BA1E-76D2-8852-48E667115CB4}"/>
                </a:ext>
              </a:extLst>
            </p:cNvPr>
            <p:cNvSpPr txBox="1"/>
            <p:nvPr/>
          </p:nvSpPr>
          <p:spPr>
            <a:xfrm>
              <a:off x="8789144" y="4184060"/>
              <a:ext cx="748030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6835" marR="5080" indent="-64769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90" dirty="0">
                  <a:solidFill>
                    <a:srgbClr val="FFFFFF"/>
                  </a:solidFill>
                  <a:latin typeface="Arial"/>
                  <a:cs typeface="Arial"/>
                </a:rPr>
                <a:t>Customer </a:t>
              </a:r>
              <a:r>
                <a:rPr sz="2000" b="1" spc="-10" dirty="0">
                  <a:solidFill>
                    <a:srgbClr val="FFFFFF"/>
                  </a:solidFill>
                  <a:latin typeface="Arial"/>
                  <a:cs typeface="Arial"/>
                </a:rPr>
                <a:t>Support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19" name="object 41">
              <a:extLst>
                <a:ext uri="{FF2B5EF4-FFF2-40B4-BE49-F238E27FC236}">
                  <a16:creationId xmlns:a16="http://schemas.microsoft.com/office/drawing/2014/main" id="{B6D67A83-8236-739D-76CC-243224972330}"/>
                </a:ext>
              </a:extLst>
            </p:cNvPr>
            <p:cNvGrpSpPr/>
            <p:nvPr/>
          </p:nvGrpSpPr>
          <p:grpSpPr>
            <a:xfrm>
              <a:off x="10067924" y="3781424"/>
              <a:ext cx="1514475" cy="1028700"/>
              <a:chOff x="10067924" y="3781424"/>
              <a:chExt cx="1514475" cy="1028700"/>
            </a:xfrm>
          </p:grpSpPr>
          <p:sp>
            <p:nvSpPr>
              <p:cNvPr id="36" name="object 42">
                <a:extLst>
                  <a:ext uri="{FF2B5EF4-FFF2-40B4-BE49-F238E27FC236}">
                    <a16:creationId xmlns:a16="http://schemas.microsoft.com/office/drawing/2014/main" id="{2C045BA2-2B14-321F-5C2A-BEFD9ACC0C0E}"/>
                  </a:ext>
                </a:extLst>
              </p:cNvPr>
              <p:cNvSpPr/>
              <p:nvPr/>
            </p:nvSpPr>
            <p:spPr>
              <a:xfrm>
                <a:off x="10077449" y="37909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7" y="1009649"/>
                    </a:move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22623" y="993216"/>
                    </a:lnTo>
                    <a:lnTo>
                      <a:pt x="2134" y="960275"/>
                    </a:lnTo>
                    <a:lnTo>
                      <a:pt x="0" y="947352"/>
                    </a:lnTo>
                    <a:lnTo>
                      <a:pt x="0" y="942974"/>
                    </a:lnTo>
                    <a:lnTo>
                      <a:pt x="0" y="62297"/>
                    </a:lnTo>
                    <a:lnTo>
                      <a:pt x="13667" y="25991"/>
                    </a:lnTo>
                    <a:lnTo>
                      <a:pt x="45203" y="3399"/>
                    </a:lnTo>
                    <a:lnTo>
                      <a:pt x="62296" y="0"/>
                    </a:lnTo>
                    <a:lnTo>
                      <a:pt x="1433127" y="0"/>
                    </a:lnTo>
                    <a:lnTo>
                      <a:pt x="1469432" y="13668"/>
                    </a:lnTo>
                    <a:lnTo>
                      <a:pt x="1492023" y="45203"/>
                    </a:lnTo>
                    <a:lnTo>
                      <a:pt x="1495424" y="62297"/>
                    </a:lnTo>
                    <a:lnTo>
                      <a:pt x="1495424" y="947352"/>
                    </a:lnTo>
                    <a:lnTo>
                      <a:pt x="1481755" y="983657"/>
                    </a:lnTo>
                    <a:lnTo>
                      <a:pt x="1450219" y="1006249"/>
                    </a:lnTo>
                    <a:lnTo>
                      <a:pt x="1437463" y="1009222"/>
                    </a:lnTo>
                    <a:lnTo>
                      <a:pt x="1433127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43">
                <a:extLst>
                  <a:ext uri="{FF2B5EF4-FFF2-40B4-BE49-F238E27FC236}">
                    <a16:creationId xmlns:a16="http://schemas.microsoft.com/office/drawing/2014/main" id="{3F0C21CC-8E34-98B8-DC42-113366983856}"/>
                  </a:ext>
                </a:extLst>
              </p:cNvPr>
              <p:cNvSpPr/>
              <p:nvPr/>
            </p:nvSpPr>
            <p:spPr>
              <a:xfrm>
                <a:off x="10077449" y="37909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7"/>
                    </a:lnTo>
                    <a:lnTo>
                      <a:pt x="426" y="57960"/>
                    </a:lnTo>
                    <a:lnTo>
                      <a:pt x="11235" y="29631"/>
                    </a:lnTo>
                    <a:lnTo>
                      <a:pt x="13667" y="25991"/>
                    </a:lnTo>
                    <a:lnTo>
                      <a:pt x="16431" y="22623"/>
                    </a:lnTo>
                    <a:lnTo>
                      <a:pt x="19527" y="19528"/>
                    </a:lnTo>
                    <a:lnTo>
                      <a:pt x="22623" y="16432"/>
                    </a:lnTo>
                    <a:lnTo>
                      <a:pt x="25991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2" y="6750"/>
                    </a:lnTo>
                    <a:lnTo>
                      <a:pt x="41157" y="5075"/>
                    </a:lnTo>
                    <a:lnTo>
                      <a:pt x="45203" y="3399"/>
                    </a:lnTo>
                    <a:lnTo>
                      <a:pt x="49372" y="2135"/>
                    </a:lnTo>
                    <a:lnTo>
                      <a:pt x="53666" y="1281"/>
                    </a:lnTo>
                    <a:lnTo>
                      <a:pt x="57960" y="427"/>
                    </a:lnTo>
                    <a:lnTo>
                      <a:pt x="62296" y="0"/>
                    </a:lnTo>
                    <a:lnTo>
                      <a:pt x="66674" y="0"/>
                    </a:lnTo>
                    <a:lnTo>
                      <a:pt x="1428749" y="0"/>
                    </a:lnTo>
                    <a:lnTo>
                      <a:pt x="1433127" y="0"/>
                    </a:lnTo>
                    <a:lnTo>
                      <a:pt x="1437463" y="427"/>
                    </a:lnTo>
                    <a:lnTo>
                      <a:pt x="1441757" y="1281"/>
                    </a:lnTo>
                    <a:lnTo>
                      <a:pt x="1446051" y="2135"/>
                    </a:lnTo>
                    <a:lnTo>
                      <a:pt x="1450219" y="3399"/>
                    </a:lnTo>
                    <a:lnTo>
                      <a:pt x="1454264" y="5075"/>
                    </a:lnTo>
                    <a:lnTo>
                      <a:pt x="1458309" y="6750"/>
                    </a:lnTo>
                    <a:lnTo>
                      <a:pt x="1486619" y="33271"/>
                    </a:lnTo>
                    <a:lnTo>
                      <a:pt x="1490348" y="41159"/>
                    </a:lnTo>
                    <a:lnTo>
                      <a:pt x="1492023" y="45203"/>
                    </a:lnTo>
                    <a:lnTo>
                      <a:pt x="1493288" y="49373"/>
                    </a:lnTo>
                    <a:lnTo>
                      <a:pt x="1494143" y="53666"/>
                    </a:lnTo>
                    <a:lnTo>
                      <a:pt x="1494998" y="57960"/>
                    </a:lnTo>
                    <a:lnTo>
                      <a:pt x="1495424" y="62297"/>
                    </a:lnTo>
                    <a:lnTo>
                      <a:pt x="1495424" y="66674"/>
                    </a:lnTo>
                    <a:lnTo>
                      <a:pt x="1495424" y="942974"/>
                    </a:lnTo>
                    <a:lnTo>
                      <a:pt x="1495424" y="947352"/>
                    </a:lnTo>
                    <a:lnTo>
                      <a:pt x="1494998" y="951688"/>
                    </a:lnTo>
                    <a:lnTo>
                      <a:pt x="1494143" y="955982"/>
                    </a:lnTo>
                    <a:lnTo>
                      <a:pt x="1493288" y="960275"/>
                    </a:lnTo>
                    <a:lnTo>
                      <a:pt x="1472799" y="993216"/>
                    </a:lnTo>
                    <a:lnTo>
                      <a:pt x="1437463" y="1009222"/>
                    </a:lnTo>
                    <a:lnTo>
                      <a:pt x="1428749" y="1009649"/>
                    </a:lnTo>
                    <a:lnTo>
                      <a:pt x="66674" y="1009649"/>
                    </a:lnTo>
                    <a:lnTo>
                      <a:pt x="29630" y="998412"/>
                    </a:lnTo>
                    <a:lnTo>
                      <a:pt x="19527" y="990121"/>
                    </a:lnTo>
                    <a:lnTo>
                      <a:pt x="16431" y="987025"/>
                    </a:lnTo>
                    <a:lnTo>
                      <a:pt x="13667" y="983657"/>
                    </a:lnTo>
                    <a:lnTo>
                      <a:pt x="11235" y="980017"/>
                    </a:lnTo>
                    <a:lnTo>
                      <a:pt x="8802" y="976376"/>
                    </a:lnTo>
                    <a:lnTo>
                      <a:pt x="0" y="947352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44">
                <a:extLst>
                  <a:ext uri="{FF2B5EF4-FFF2-40B4-BE49-F238E27FC236}">
                    <a16:creationId xmlns:a16="http://schemas.microsoft.com/office/drawing/2014/main" id="{9B2E01F6-43AB-0DFC-E444-C02F21F7EA6D}"/>
                  </a:ext>
                </a:extLst>
              </p:cNvPr>
              <p:cNvSpPr/>
              <p:nvPr/>
            </p:nvSpPr>
            <p:spPr>
              <a:xfrm>
                <a:off x="10687049" y="4029074"/>
                <a:ext cx="28575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28600">
                    <a:moveTo>
                      <a:pt x="71437" y="228600"/>
                    </a:moveTo>
                    <a:lnTo>
                      <a:pt x="54757" y="225230"/>
                    </a:lnTo>
                    <a:lnTo>
                      <a:pt x="41132" y="216042"/>
                    </a:lnTo>
                    <a:lnTo>
                      <a:pt x="31944" y="202417"/>
                    </a:lnTo>
                    <a:lnTo>
                      <a:pt x="28575" y="185737"/>
                    </a:lnTo>
                    <a:lnTo>
                      <a:pt x="21431" y="185737"/>
                    </a:lnTo>
                    <a:lnTo>
                      <a:pt x="0" y="21431"/>
                    </a:lnTo>
                    <a:lnTo>
                      <a:pt x="1684" y="13091"/>
                    </a:lnTo>
                    <a:lnTo>
                      <a:pt x="6278" y="6278"/>
                    </a:lnTo>
                    <a:lnTo>
                      <a:pt x="13091" y="1684"/>
                    </a:lnTo>
                    <a:lnTo>
                      <a:pt x="21431" y="0"/>
                    </a:lnTo>
                    <a:lnTo>
                      <a:pt x="164306" y="0"/>
                    </a:lnTo>
                    <a:lnTo>
                      <a:pt x="172646" y="1684"/>
                    </a:lnTo>
                    <a:lnTo>
                      <a:pt x="179458" y="6278"/>
                    </a:lnTo>
                    <a:lnTo>
                      <a:pt x="184052" y="13091"/>
                    </a:lnTo>
                    <a:lnTo>
                      <a:pt x="185737" y="21431"/>
                    </a:lnTo>
                    <a:lnTo>
                      <a:pt x="185737" y="42862"/>
                    </a:lnTo>
                    <a:lnTo>
                      <a:pt x="215964" y="42862"/>
                    </a:lnTo>
                    <a:lnTo>
                      <a:pt x="223242" y="45853"/>
                    </a:lnTo>
                    <a:lnTo>
                      <a:pt x="248825" y="71437"/>
                    </a:lnTo>
                    <a:lnTo>
                      <a:pt x="185737" y="71437"/>
                    </a:lnTo>
                    <a:lnTo>
                      <a:pt x="185737" y="114300"/>
                    </a:lnTo>
                    <a:lnTo>
                      <a:pt x="271462" y="114300"/>
                    </a:lnTo>
                    <a:lnTo>
                      <a:pt x="271462" y="157162"/>
                    </a:lnTo>
                    <a:lnTo>
                      <a:pt x="279365" y="157162"/>
                    </a:lnTo>
                    <a:lnTo>
                      <a:pt x="285750" y="163547"/>
                    </a:lnTo>
                    <a:lnTo>
                      <a:pt x="285750" y="164306"/>
                    </a:lnTo>
                    <a:lnTo>
                      <a:pt x="68595" y="164306"/>
                    </a:lnTo>
                    <a:lnTo>
                      <a:pt x="65861" y="164850"/>
                    </a:lnTo>
                    <a:lnTo>
                      <a:pt x="50006" y="182895"/>
                    </a:lnTo>
                    <a:lnTo>
                      <a:pt x="50006" y="188579"/>
                    </a:lnTo>
                    <a:lnTo>
                      <a:pt x="68595" y="207168"/>
                    </a:lnTo>
                    <a:lnTo>
                      <a:pt x="107726" y="207168"/>
                    </a:lnTo>
                    <a:lnTo>
                      <a:pt x="101742" y="216042"/>
                    </a:lnTo>
                    <a:lnTo>
                      <a:pt x="88117" y="225230"/>
                    </a:lnTo>
                    <a:lnTo>
                      <a:pt x="71437" y="228600"/>
                    </a:lnTo>
                    <a:close/>
                  </a:path>
                  <a:path w="285750" h="228600">
                    <a:moveTo>
                      <a:pt x="271462" y="114300"/>
                    </a:moveTo>
                    <a:lnTo>
                      <a:pt x="242887" y="114300"/>
                    </a:lnTo>
                    <a:lnTo>
                      <a:pt x="242887" y="105950"/>
                    </a:lnTo>
                    <a:lnTo>
                      <a:pt x="208374" y="71437"/>
                    </a:lnTo>
                    <a:lnTo>
                      <a:pt x="248825" y="71437"/>
                    </a:lnTo>
                    <a:lnTo>
                      <a:pt x="268471" y="91082"/>
                    </a:lnTo>
                    <a:lnTo>
                      <a:pt x="271462" y="98360"/>
                    </a:lnTo>
                    <a:lnTo>
                      <a:pt x="271462" y="114300"/>
                    </a:lnTo>
                    <a:close/>
                  </a:path>
                  <a:path w="285750" h="228600">
                    <a:moveTo>
                      <a:pt x="107726" y="207168"/>
                    </a:moveTo>
                    <a:lnTo>
                      <a:pt x="74279" y="207168"/>
                    </a:lnTo>
                    <a:lnTo>
                      <a:pt x="77013" y="206624"/>
                    </a:lnTo>
                    <a:lnTo>
                      <a:pt x="82264" y="204449"/>
                    </a:lnTo>
                    <a:lnTo>
                      <a:pt x="92868" y="188579"/>
                    </a:lnTo>
                    <a:lnTo>
                      <a:pt x="92868" y="182895"/>
                    </a:lnTo>
                    <a:lnTo>
                      <a:pt x="74279" y="164306"/>
                    </a:lnTo>
                    <a:lnTo>
                      <a:pt x="211470" y="164306"/>
                    </a:lnTo>
                    <a:lnTo>
                      <a:pt x="192881" y="182895"/>
                    </a:lnTo>
                    <a:lnTo>
                      <a:pt x="192881" y="185737"/>
                    </a:lnTo>
                    <a:lnTo>
                      <a:pt x="114300" y="185737"/>
                    </a:lnTo>
                    <a:lnTo>
                      <a:pt x="110930" y="202417"/>
                    </a:lnTo>
                    <a:lnTo>
                      <a:pt x="107726" y="207168"/>
                    </a:lnTo>
                    <a:close/>
                  </a:path>
                  <a:path w="285750" h="228600">
                    <a:moveTo>
                      <a:pt x="250601" y="207168"/>
                    </a:moveTo>
                    <a:lnTo>
                      <a:pt x="217154" y="207168"/>
                    </a:lnTo>
                    <a:lnTo>
                      <a:pt x="219888" y="206624"/>
                    </a:lnTo>
                    <a:lnTo>
                      <a:pt x="225139" y="204449"/>
                    </a:lnTo>
                    <a:lnTo>
                      <a:pt x="235743" y="188579"/>
                    </a:lnTo>
                    <a:lnTo>
                      <a:pt x="235743" y="182895"/>
                    </a:lnTo>
                    <a:lnTo>
                      <a:pt x="217154" y="164306"/>
                    </a:lnTo>
                    <a:lnTo>
                      <a:pt x="285750" y="164306"/>
                    </a:lnTo>
                    <a:lnTo>
                      <a:pt x="285750" y="179352"/>
                    </a:lnTo>
                    <a:lnTo>
                      <a:pt x="279365" y="185737"/>
                    </a:lnTo>
                    <a:lnTo>
                      <a:pt x="257175" y="185737"/>
                    </a:lnTo>
                    <a:lnTo>
                      <a:pt x="253805" y="202417"/>
                    </a:lnTo>
                    <a:lnTo>
                      <a:pt x="250601" y="207168"/>
                    </a:lnTo>
                    <a:close/>
                  </a:path>
                  <a:path w="285750" h="228600">
                    <a:moveTo>
                      <a:pt x="214312" y="228600"/>
                    </a:moveTo>
                    <a:lnTo>
                      <a:pt x="197632" y="225230"/>
                    </a:lnTo>
                    <a:lnTo>
                      <a:pt x="184007" y="216042"/>
                    </a:lnTo>
                    <a:lnTo>
                      <a:pt x="174819" y="202417"/>
                    </a:lnTo>
                    <a:lnTo>
                      <a:pt x="171450" y="185737"/>
                    </a:lnTo>
                    <a:lnTo>
                      <a:pt x="192881" y="185737"/>
                    </a:lnTo>
                    <a:lnTo>
                      <a:pt x="192881" y="188579"/>
                    </a:lnTo>
                    <a:lnTo>
                      <a:pt x="193425" y="191313"/>
                    </a:lnTo>
                    <a:lnTo>
                      <a:pt x="211470" y="207168"/>
                    </a:lnTo>
                    <a:lnTo>
                      <a:pt x="250601" y="207168"/>
                    </a:lnTo>
                    <a:lnTo>
                      <a:pt x="244617" y="216042"/>
                    </a:lnTo>
                    <a:lnTo>
                      <a:pt x="230992" y="225230"/>
                    </a:lnTo>
                    <a:lnTo>
                      <a:pt x="214312" y="228600"/>
                    </a:lnTo>
                    <a:close/>
                  </a:path>
                </a:pathLst>
              </a:custGeom>
              <a:solidFill>
                <a:srgbClr val="93C4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45">
              <a:extLst>
                <a:ext uri="{FF2B5EF4-FFF2-40B4-BE49-F238E27FC236}">
                  <a16:creationId xmlns:a16="http://schemas.microsoft.com/office/drawing/2014/main" id="{BF621A83-C9E6-20F7-501B-7D6D890B9162}"/>
                </a:ext>
              </a:extLst>
            </p:cNvPr>
            <p:cNvSpPr txBox="1"/>
            <p:nvPr/>
          </p:nvSpPr>
          <p:spPr>
            <a:xfrm>
              <a:off x="10324900" y="4320944"/>
              <a:ext cx="1003935" cy="2029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85" dirty="0">
                  <a:solidFill>
                    <a:srgbClr val="FFFFFF"/>
                  </a:solidFill>
                  <a:latin typeface="Arial"/>
                  <a:cs typeface="Arial"/>
                </a:rPr>
                <a:t>Supply</a:t>
              </a:r>
              <a:r>
                <a:rPr sz="2000" b="1" spc="-6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70" dirty="0">
                  <a:solidFill>
                    <a:srgbClr val="FFFFFF"/>
                  </a:solidFill>
                  <a:latin typeface="Arial"/>
                  <a:cs typeface="Arial"/>
                </a:rPr>
                <a:t>Chain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21" name="object 46">
              <a:extLst>
                <a:ext uri="{FF2B5EF4-FFF2-40B4-BE49-F238E27FC236}">
                  <a16:creationId xmlns:a16="http://schemas.microsoft.com/office/drawing/2014/main" id="{A724EEF7-96AC-15D1-A34F-3ECBF548FB96}"/>
                </a:ext>
              </a:extLst>
            </p:cNvPr>
            <p:cNvGrpSpPr/>
            <p:nvPr/>
          </p:nvGrpSpPr>
          <p:grpSpPr>
            <a:xfrm>
              <a:off x="6743699" y="4962524"/>
              <a:ext cx="1514475" cy="1028700"/>
              <a:chOff x="6743699" y="4962524"/>
              <a:chExt cx="1514475" cy="1028700"/>
            </a:xfrm>
          </p:grpSpPr>
          <p:sp>
            <p:nvSpPr>
              <p:cNvPr id="33" name="object 47">
                <a:extLst>
                  <a:ext uri="{FF2B5EF4-FFF2-40B4-BE49-F238E27FC236}">
                    <a16:creationId xmlns:a16="http://schemas.microsoft.com/office/drawing/2014/main" id="{3D297B50-EC51-5138-B886-E32CC4DEE7BA}"/>
                  </a:ext>
                </a:extLst>
              </p:cNvPr>
              <p:cNvSpPr/>
              <p:nvPr/>
            </p:nvSpPr>
            <p:spPr>
              <a:xfrm>
                <a:off x="6753224" y="49720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8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4" y="960275"/>
                    </a:lnTo>
                    <a:lnTo>
                      <a:pt x="0" y="947353"/>
                    </a:lnTo>
                    <a:lnTo>
                      <a:pt x="0" y="942974"/>
                    </a:lnTo>
                    <a:lnTo>
                      <a:pt x="0" y="62296"/>
                    </a:lnTo>
                    <a:lnTo>
                      <a:pt x="13668" y="25992"/>
                    </a:lnTo>
                    <a:lnTo>
                      <a:pt x="45203" y="3400"/>
                    </a:lnTo>
                    <a:lnTo>
                      <a:pt x="62297" y="0"/>
                    </a:lnTo>
                    <a:lnTo>
                      <a:pt x="1433128" y="0"/>
                    </a:lnTo>
                    <a:lnTo>
                      <a:pt x="1469432" y="13668"/>
                    </a:lnTo>
                    <a:lnTo>
                      <a:pt x="1492024" y="45203"/>
                    </a:lnTo>
                    <a:lnTo>
                      <a:pt x="1495424" y="62296"/>
                    </a:lnTo>
                    <a:lnTo>
                      <a:pt x="1495424" y="947353"/>
                    </a:lnTo>
                    <a:lnTo>
                      <a:pt x="1481755" y="983656"/>
                    </a:lnTo>
                    <a:lnTo>
                      <a:pt x="1450220" y="1006248"/>
                    </a:lnTo>
                    <a:lnTo>
                      <a:pt x="1437463" y="1009222"/>
                    </a:lnTo>
                    <a:lnTo>
                      <a:pt x="1433128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48">
                <a:extLst>
                  <a:ext uri="{FF2B5EF4-FFF2-40B4-BE49-F238E27FC236}">
                    <a16:creationId xmlns:a16="http://schemas.microsoft.com/office/drawing/2014/main" id="{B6D8644A-79F3-BE9D-1824-73995E4B13A8}"/>
                  </a:ext>
                </a:extLst>
              </p:cNvPr>
              <p:cNvSpPr/>
              <p:nvPr/>
            </p:nvSpPr>
            <p:spPr>
              <a:xfrm>
                <a:off x="6753224" y="49720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6"/>
                    </a:lnTo>
                    <a:lnTo>
                      <a:pt x="426" y="57960"/>
                    </a:lnTo>
                    <a:lnTo>
                      <a:pt x="1280" y="53667"/>
                    </a:lnTo>
                    <a:lnTo>
                      <a:pt x="2134" y="49373"/>
                    </a:lnTo>
                    <a:lnTo>
                      <a:pt x="3399" y="45203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1"/>
                    </a:lnTo>
                    <a:lnTo>
                      <a:pt x="11236" y="29631"/>
                    </a:lnTo>
                    <a:lnTo>
                      <a:pt x="13668" y="25992"/>
                    </a:lnTo>
                    <a:lnTo>
                      <a:pt x="16432" y="22624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4" y="6750"/>
                    </a:lnTo>
                    <a:lnTo>
                      <a:pt x="41159" y="5075"/>
                    </a:lnTo>
                    <a:lnTo>
                      <a:pt x="45203" y="3400"/>
                    </a:lnTo>
                    <a:lnTo>
                      <a:pt x="49373" y="2135"/>
                    </a:lnTo>
                    <a:lnTo>
                      <a:pt x="53667" y="1280"/>
                    </a:lnTo>
                    <a:lnTo>
                      <a:pt x="57960" y="426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28750" y="0"/>
                    </a:lnTo>
                    <a:lnTo>
                      <a:pt x="1433128" y="0"/>
                    </a:lnTo>
                    <a:lnTo>
                      <a:pt x="1437463" y="426"/>
                    </a:lnTo>
                    <a:lnTo>
                      <a:pt x="1441757" y="1280"/>
                    </a:lnTo>
                    <a:lnTo>
                      <a:pt x="1446051" y="2135"/>
                    </a:lnTo>
                    <a:lnTo>
                      <a:pt x="1450220" y="3400"/>
                    </a:lnTo>
                    <a:lnTo>
                      <a:pt x="1454264" y="5075"/>
                    </a:lnTo>
                    <a:lnTo>
                      <a:pt x="1458309" y="6750"/>
                    </a:lnTo>
                    <a:lnTo>
                      <a:pt x="1462151" y="8804"/>
                    </a:lnTo>
                    <a:lnTo>
                      <a:pt x="1465791" y="11236"/>
                    </a:lnTo>
                    <a:lnTo>
                      <a:pt x="1469432" y="13668"/>
                    </a:lnTo>
                    <a:lnTo>
                      <a:pt x="1484187" y="29631"/>
                    </a:lnTo>
                    <a:lnTo>
                      <a:pt x="1486619" y="33271"/>
                    </a:lnTo>
                    <a:lnTo>
                      <a:pt x="1494143" y="53667"/>
                    </a:lnTo>
                    <a:lnTo>
                      <a:pt x="1494997" y="57960"/>
                    </a:lnTo>
                    <a:lnTo>
                      <a:pt x="1495424" y="62296"/>
                    </a:lnTo>
                    <a:lnTo>
                      <a:pt x="1495425" y="66674"/>
                    </a:lnTo>
                    <a:lnTo>
                      <a:pt x="1495425" y="942974"/>
                    </a:lnTo>
                    <a:lnTo>
                      <a:pt x="1495424" y="947353"/>
                    </a:lnTo>
                    <a:lnTo>
                      <a:pt x="1494997" y="951688"/>
                    </a:lnTo>
                    <a:lnTo>
                      <a:pt x="1494143" y="955981"/>
                    </a:lnTo>
                    <a:lnTo>
                      <a:pt x="1493289" y="960275"/>
                    </a:lnTo>
                    <a:lnTo>
                      <a:pt x="1484187" y="980016"/>
                    </a:lnTo>
                    <a:lnTo>
                      <a:pt x="1481755" y="983656"/>
                    </a:lnTo>
                    <a:lnTo>
                      <a:pt x="1454264" y="1004573"/>
                    </a:lnTo>
                    <a:lnTo>
                      <a:pt x="1450220" y="1006248"/>
                    </a:lnTo>
                    <a:lnTo>
                      <a:pt x="1446051" y="1007514"/>
                    </a:lnTo>
                    <a:lnTo>
                      <a:pt x="1441757" y="1008368"/>
                    </a:lnTo>
                    <a:lnTo>
                      <a:pt x="1437463" y="1009222"/>
                    </a:lnTo>
                    <a:lnTo>
                      <a:pt x="1433128" y="1009649"/>
                    </a:lnTo>
                    <a:lnTo>
                      <a:pt x="1428750" y="1009649"/>
                    </a:lnTo>
                    <a:lnTo>
                      <a:pt x="66675" y="1009649"/>
                    </a:lnTo>
                    <a:lnTo>
                      <a:pt x="41159" y="1004573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79"/>
                    </a:lnTo>
                    <a:lnTo>
                      <a:pt x="11236" y="980016"/>
                    </a:lnTo>
                    <a:lnTo>
                      <a:pt x="8804" y="976376"/>
                    </a:lnTo>
                    <a:lnTo>
                      <a:pt x="6750" y="972533"/>
                    </a:lnTo>
                    <a:lnTo>
                      <a:pt x="5075" y="968489"/>
                    </a:lnTo>
                    <a:lnTo>
                      <a:pt x="3399" y="964444"/>
                    </a:lnTo>
                    <a:lnTo>
                      <a:pt x="2134" y="960275"/>
                    </a:lnTo>
                    <a:lnTo>
                      <a:pt x="1280" y="955981"/>
                    </a:lnTo>
                    <a:lnTo>
                      <a:pt x="426" y="951688"/>
                    </a:lnTo>
                    <a:lnTo>
                      <a:pt x="0" y="947353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49">
                <a:extLst>
                  <a:ext uri="{FF2B5EF4-FFF2-40B4-BE49-F238E27FC236}">
                    <a16:creationId xmlns:a16="http://schemas.microsoft.com/office/drawing/2014/main" id="{8128B657-9828-4DE6-FD63-3CDB41A13A5D}"/>
                  </a:ext>
                </a:extLst>
              </p:cNvPr>
              <p:cNvSpPr/>
              <p:nvPr/>
            </p:nvSpPr>
            <p:spPr>
              <a:xfrm>
                <a:off x="7353300" y="5210174"/>
                <a:ext cx="28575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28600">
                    <a:moveTo>
                      <a:pt x="69030" y="71437"/>
                    </a:moveTo>
                    <a:lnTo>
                      <a:pt x="59557" y="71437"/>
                    </a:lnTo>
                    <a:lnTo>
                      <a:pt x="55000" y="70531"/>
                    </a:lnTo>
                    <a:lnTo>
                      <a:pt x="28574" y="40455"/>
                    </a:lnTo>
                    <a:lnTo>
                      <a:pt x="28574" y="30982"/>
                    </a:lnTo>
                    <a:lnTo>
                      <a:pt x="55000" y="906"/>
                    </a:lnTo>
                    <a:lnTo>
                      <a:pt x="59557" y="0"/>
                    </a:lnTo>
                    <a:lnTo>
                      <a:pt x="69030" y="0"/>
                    </a:lnTo>
                    <a:lnTo>
                      <a:pt x="99106" y="26425"/>
                    </a:lnTo>
                    <a:lnTo>
                      <a:pt x="100012" y="30982"/>
                    </a:lnTo>
                    <a:lnTo>
                      <a:pt x="100012" y="40455"/>
                    </a:lnTo>
                    <a:lnTo>
                      <a:pt x="73586" y="70531"/>
                    </a:lnTo>
                    <a:lnTo>
                      <a:pt x="69030" y="71437"/>
                    </a:lnTo>
                    <a:close/>
                  </a:path>
                  <a:path w="285750" h="228600">
                    <a:moveTo>
                      <a:pt x="233336" y="71437"/>
                    </a:moveTo>
                    <a:lnTo>
                      <a:pt x="223863" y="71437"/>
                    </a:lnTo>
                    <a:lnTo>
                      <a:pt x="219307" y="70531"/>
                    </a:lnTo>
                    <a:lnTo>
                      <a:pt x="192881" y="40455"/>
                    </a:lnTo>
                    <a:lnTo>
                      <a:pt x="192881" y="30982"/>
                    </a:lnTo>
                    <a:lnTo>
                      <a:pt x="219307" y="906"/>
                    </a:lnTo>
                    <a:lnTo>
                      <a:pt x="223863" y="0"/>
                    </a:lnTo>
                    <a:lnTo>
                      <a:pt x="233336" y="0"/>
                    </a:lnTo>
                    <a:lnTo>
                      <a:pt x="263412" y="26425"/>
                    </a:lnTo>
                    <a:lnTo>
                      <a:pt x="264318" y="30982"/>
                    </a:lnTo>
                    <a:lnTo>
                      <a:pt x="264318" y="40455"/>
                    </a:lnTo>
                    <a:lnTo>
                      <a:pt x="237892" y="70531"/>
                    </a:lnTo>
                    <a:lnTo>
                      <a:pt x="233336" y="71437"/>
                    </a:lnTo>
                    <a:close/>
                  </a:path>
                  <a:path w="285750" h="228600">
                    <a:moveTo>
                      <a:pt x="148558" y="142874"/>
                    </a:moveTo>
                    <a:lnTo>
                      <a:pt x="137191" y="142874"/>
                    </a:lnTo>
                    <a:lnTo>
                      <a:pt x="131723" y="141787"/>
                    </a:lnTo>
                    <a:lnTo>
                      <a:pt x="101100" y="111164"/>
                    </a:lnTo>
                    <a:lnTo>
                      <a:pt x="100012" y="105696"/>
                    </a:lnTo>
                    <a:lnTo>
                      <a:pt x="100012" y="94328"/>
                    </a:lnTo>
                    <a:lnTo>
                      <a:pt x="100862" y="90055"/>
                    </a:lnTo>
                    <a:lnTo>
                      <a:pt x="100978" y="89470"/>
                    </a:lnTo>
                    <a:lnTo>
                      <a:pt x="131723" y="58237"/>
                    </a:lnTo>
                    <a:lnTo>
                      <a:pt x="137191" y="57150"/>
                    </a:lnTo>
                    <a:lnTo>
                      <a:pt x="148558" y="57150"/>
                    </a:lnTo>
                    <a:lnTo>
                      <a:pt x="180299" y="78358"/>
                    </a:lnTo>
                    <a:lnTo>
                      <a:pt x="185737" y="94328"/>
                    </a:lnTo>
                    <a:lnTo>
                      <a:pt x="185737" y="105696"/>
                    </a:lnTo>
                    <a:lnTo>
                      <a:pt x="164528" y="137437"/>
                    </a:lnTo>
                    <a:lnTo>
                      <a:pt x="154026" y="141787"/>
                    </a:lnTo>
                    <a:lnTo>
                      <a:pt x="148558" y="142874"/>
                    </a:lnTo>
                    <a:close/>
                  </a:path>
                  <a:path w="285750" h="228600">
                    <a:moveTo>
                      <a:pt x="105102" y="142874"/>
                    </a:moveTo>
                    <a:lnTo>
                      <a:pt x="4286" y="142874"/>
                    </a:lnTo>
                    <a:lnTo>
                      <a:pt x="0" y="138588"/>
                    </a:lnTo>
                    <a:lnTo>
                      <a:pt x="0" y="133364"/>
                    </a:lnTo>
                    <a:lnTo>
                      <a:pt x="3745" y="114826"/>
                    </a:lnTo>
                    <a:lnTo>
                      <a:pt x="13958" y="99683"/>
                    </a:lnTo>
                    <a:lnTo>
                      <a:pt x="29101" y="89470"/>
                    </a:lnTo>
                    <a:lnTo>
                      <a:pt x="47639" y="85725"/>
                    </a:lnTo>
                    <a:lnTo>
                      <a:pt x="73803" y="85725"/>
                    </a:lnTo>
                    <a:lnTo>
                      <a:pt x="80353" y="87243"/>
                    </a:lnTo>
                    <a:lnTo>
                      <a:pt x="83996" y="88860"/>
                    </a:lnTo>
                    <a:lnTo>
                      <a:pt x="86617" y="90055"/>
                    </a:lnTo>
                    <a:lnTo>
                      <a:pt x="86037" y="93270"/>
                    </a:lnTo>
                    <a:lnTo>
                      <a:pt x="85769" y="96619"/>
                    </a:lnTo>
                    <a:lnTo>
                      <a:pt x="85769" y="100012"/>
                    </a:lnTo>
                    <a:lnTo>
                      <a:pt x="87126" y="112429"/>
                    </a:lnTo>
                    <a:lnTo>
                      <a:pt x="90999" y="123904"/>
                    </a:lnTo>
                    <a:lnTo>
                      <a:pt x="97090" y="134149"/>
                    </a:lnTo>
                    <a:lnTo>
                      <a:pt x="105102" y="142874"/>
                    </a:lnTo>
                    <a:close/>
                  </a:path>
                  <a:path w="285750" h="228600">
                    <a:moveTo>
                      <a:pt x="281463" y="142874"/>
                    </a:moveTo>
                    <a:lnTo>
                      <a:pt x="180647" y="142874"/>
                    </a:lnTo>
                    <a:lnTo>
                      <a:pt x="188678" y="134149"/>
                    </a:lnTo>
                    <a:lnTo>
                      <a:pt x="194767" y="123904"/>
                    </a:lnTo>
                    <a:lnTo>
                      <a:pt x="198629" y="112429"/>
                    </a:lnTo>
                    <a:lnTo>
                      <a:pt x="199980" y="100012"/>
                    </a:lnTo>
                    <a:lnTo>
                      <a:pt x="199980" y="96619"/>
                    </a:lnTo>
                    <a:lnTo>
                      <a:pt x="199763" y="94328"/>
                    </a:lnTo>
                    <a:lnTo>
                      <a:pt x="199660" y="93270"/>
                    </a:lnTo>
                    <a:lnTo>
                      <a:pt x="199132" y="90055"/>
                    </a:lnTo>
                    <a:lnTo>
                      <a:pt x="205204" y="87243"/>
                    </a:lnTo>
                    <a:lnTo>
                      <a:pt x="211946" y="85725"/>
                    </a:lnTo>
                    <a:lnTo>
                      <a:pt x="238110" y="85725"/>
                    </a:lnTo>
                    <a:lnTo>
                      <a:pt x="256648" y="89470"/>
                    </a:lnTo>
                    <a:lnTo>
                      <a:pt x="271791" y="99683"/>
                    </a:lnTo>
                    <a:lnTo>
                      <a:pt x="282004" y="114826"/>
                    </a:lnTo>
                    <a:lnTo>
                      <a:pt x="285750" y="133364"/>
                    </a:lnTo>
                    <a:lnTo>
                      <a:pt x="285750" y="138588"/>
                    </a:lnTo>
                    <a:lnTo>
                      <a:pt x="281463" y="142874"/>
                    </a:lnTo>
                    <a:close/>
                  </a:path>
                  <a:path w="285750" h="228600">
                    <a:moveTo>
                      <a:pt x="223286" y="228600"/>
                    </a:moveTo>
                    <a:lnTo>
                      <a:pt x="62507" y="228600"/>
                    </a:lnTo>
                    <a:lnTo>
                      <a:pt x="57150" y="223242"/>
                    </a:lnTo>
                    <a:lnTo>
                      <a:pt x="57150" y="216678"/>
                    </a:lnTo>
                    <a:lnTo>
                      <a:pt x="61828" y="193516"/>
                    </a:lnTo>
                    <a:lnTo>
                      <a:pt x="74585" y="174597"/>
                    </a:lnTo>
                    <a:lnTo>
                      <a:pt x="93503" y="161840"/>
                    </a:lnTo>
                    <a:lnTo>
                      <a:pt x="116666" y="157162"/>
                    </a:lnTo>
                    <a:lnTo>
                      <a:pt x="169083" y="157162"/>
                    </a:lnTo>
                    <a:lnTo>
                      <a:pt x="192246" y="161840"/>
                    </a:lnTo>
                    <a:lnTo>
                      <a:pt x="211164" y="174597"/>
                    </a:lnTo>
                    <a:lnTo>
                      <a:pt x="223921" y="193516"/>
                    </a:lnTo>
                    <a:lnTo>
                      <a:pt x="228600" y="216678"/>
                    </a:lnTo>
                    <a:lnTo>
                      <a:pt x="228600" y="223242"/>
                    </a:lnTo>
                    <a:lnTo>
                      <a:pt x="223286" y="228600"/>
                    </a:lnTo>
                    <a:close/>
                  </a:path>
                </a:pathLst>
              </a:custGeom>
              <a:solidFill>
                <a:srgbClr val="93C4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50">
              <a:extLst>
                <a:ext uri="{FF2B5EF4-FFF2-40B4-BE49-F238E27FC236}">
                  <a16:creationId xmlns:a16="http://schemas.microsoft.com/office/drawing/2014/main" id="{97AFE684-1FE1-3E96-4AA5-F79088EA00D9}"/>
                </a:ext>
              </a:extLst>
            </p:cNvPr>
            <p:cNvSpPr txBox="1"/>
            <p:nvPr/>
          </p:nvSpPr>
          <p:spPr>
            <a:xfrm>
              <a:off x="6914951" y="5502044"/>
              <a:ext cx="1169035" cy="2029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145" dirty="0">
                  <a:solidFill>
                    <a:srgbClr val="FFFFFF"/>
                  </a:solidFill>
                  <a:latin typeface="Arial"/>
                  <a:cs typeface="Arial"/>
                </a:rPr>
                <a:t>HR</a:t>
              </a:r>
              <a:r>
                <a:rPr sz="2000" b="1" spc="-6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65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</a:t>
              </a:r>
              <a:r>
                <a:rPr sz="2000" b="1" spc="-254" dirty="0">
                  <a:solidFill>
                    <a:srgbClr val="FFFFFF"/>
                  </a:solidFill>
                  <a:latin typeface="Comic Sans MS"/>
                  <a:cs typeface="Comic Sans MS"/>
                </a:rPr>
                <a:t> </a:t>
              </a:r>
              <a:r>
                <a:rPr sz="2000" b="1" spc="-75" dirty="0">
                  <a:solidFill>
                    <a:srgbClr val="FFFFFF"/>
                  </a:solidFill>
                  <a:latin typeface="Arial"/>
                  <a:cs typeface="Arial"/>
                </a:rPr>
                <a:t>Recruiting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23" name="object 51">
              <a:extLst>
                <a:ext uri="{FF2B5EF4-FFF2-40B4-BE49-F238E27FC236}">
                  <a16:creationId xmlns:a16="http://schemas.microsoft.com/office/drawing/2014/main" id="{8EC888A7-DB77-5019-E07E-0D2D577DBDF0}"/>
                </a:ext>
              </a:extLst>
            </p:cNvPr>
            <p:cNvGrpSpPr/>
            <p:nvPr/>
          </p:nvGrpSpPr>
          <p:grpSpPr>
            <a:xfrm>
              <a:off x="8410573" y="4962524"/>
              <a:ext cx="1504950" cy="1028700"/>
              <a:chOff x="8410573" y="4962524"/>
              <a:chExt cx="1504950" cy="1028700"/>
            </a:xfrm>
          </p:grpSpPr>
          <p:sp>
            <p:nvSpPr>
              <p:cNvPr id="30" name="object 52">
                <a:extLst>
                  <a:ext uri="{FF2B5EF4-FFF2-40B4-BE49-F238E27FC236}">
                    <a16:creationId xmlns:a16="http://schemas.microsoft.com/office/drawing/2014/main" id="{8E86AA0C-5BCC-8702-6E7D-EDDF61253357}"/>
                  </a:ext>
                </a:extLst>
              </p:cNvPr>
              <p:cNvSpPr/>
              <p:nvPr/>
            </p:nvSpPr>
            <p:spPr>
              <a:xfrm>
                <a:off x="8420098" y="49720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1423603" y="1009649"/>
                    </a:moveTo>
                    <a:lnTo>
                      <a:pt x="62297" y="1009649"/>
                    </a:lnTo>
                    <a:lnTo>
                      <a:pt x="57960" y="1009222"/>
                    </a:lnTo>
                    <a:lnTo>
                      <a:pt x="22624" y="993216"/>
                    </a:lnTo>
                    <a:lnTo>
                      <a:pt x="2135" y="960275"/>
                    </a:lnTo>
                    <a:lnTo>
                      <a:pt x="0" y="947353"/>
                    </a:lnTo>
                    <a:lnTo>
                      <a:pt x="0" y="942974"/>
                    </a:lnTo>
                    <a:lnTo>
                      <a:pt x="0" y="62296"/>
                    </a:lnTo>
                    <a:lnTo>
                      <a:pt x="13668" y="25992"/>
                    </a:lnTo>
                    <a:lnTo>
                      <a:pt x="45203" y="3400"/>
                    </a:lnTo>
                    <a:lnTo>
                      <a:pt x="62297" y="0"/>
                    </a:lnTo>
                    <a:lnTo>
                      <a:pt x="1423603" y="0"/>
                    </a:lnTo>
                    <a:lnTo>
                      <a:pt x="1459907" y="13668"/>
                    </a:lnTo>
                    <a:lnTo>
                      <a:pt x="1482499" y="45203"/>
                    </a:lnTo>
                    <a:lnTo>
                      <a:pt x="1485899" y="62296"/>
                    </a:lnTo>
                    <a:lnTo>
                      <a:pt x="1485899" y="947353"/>
                    </a:lnTo>
                    <a:lnTo>
                      <a:pt x="1472230" y="983656"/>
                    </a:lnTo>
                    <a:lnTo>
                      <a:pt x="1440695" y="1006248"/>
                    </a:lnTo>
                    <a:lnTo>
                      <a:pt x="1427938" y="1009222"/>
                    </a:lnTo>
                    <a:lnTo>
                      <a:pt x="1423603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53">
                <a:extLst>
                  <a:ext uri="{FF2B5EF4-FFF2-40B4-BE49-F238E27FC236}">
                    <a16:creationId xmlns:a16="http://schemas.microsoft.com/office/drawing/2014/main" id="{0C8086D5-3BBD-FC62-04D0-5D6E49BCB0E7}"/>
                  </a:ext>
                </a:extLst>
              </p:cNvPr>
              <p:cNvSpPr/>
              <p:nvPr/>
            </p:nvSpPr>
            <p:spPr>
              <a:xfrm>
                <a:off x="8420098" y="4972049"/>
                <a:ext cx="148590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85900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6"/>
                    </a:lnTo>
                    <a:lnTo>
                      <a:pt x="427" y="57960"/>
                    </a:lnTo>
                    <a:lnTo>
                      <a:pt x="1281" y="53667"/>
                    </a:lnTo>
                    <a:lnTo>
                      <a:pt x="2135" y="49373"/>
                    </a:lnTo>
                    <a:lnTo>
                      <a:pt x="3399" y="45203"/>
                    </a:lnTo>
                    <a:lnTo>
                      <a:pt x="5075" y="41159"/>
                    </a:lnTo>
                    <a:lnTo>
                      <a:pt x="6750" y="37114"/>
                    </a:lnTo>
                    <a:lnTo>
                      <a:pt x="8804" y="33271"/>
                    </a:lnTo>
                    <a:lnTo>
                      <a:pt x="11236" y="29631"/>
                    </a:lnTo>
                    <a:lnTo>
                      <a:pt x="13668" y="25992"/>
                    </a:lnTo>
                    <a:lnTo>
                      <a:pt x="16432" y="22624"/>
                    </a:lnTo>
                    <a:lnTo>
                      <a:pt x="19528" y="19528"/>
                    </a:lnTo>
                    <a:lnTo>
                      <a:pt x="22624" y="16432"/>
                    </a:lnTo>
                    <a:lnTo>
                      <a:pt x="25992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4" y="6750"/>
                    </a:lnTo>
                    <a:lnTo>
                      <a:pt x="41159" y="5075"/>
                    </a:lnTo>
                    <a:lnTo>
                      <a:pt x="45203" y="3400"/>
                    </a:lnTo>
                    <a:lnTo>
                      <a:pt x="49373" y="2135"/>
                    </a:lnTo>
                    <a:lnTo>
                      <a:pt x="53667" y="1280"/>
                    </a:lnTo>
                    <a:lnTo>
                      <a:pt x="57960" y="426"/>
                    </a:lnTo>
                    <a:lnTo>
                      <a:pt x="62297" y="0"/>
                    </a:lnTo>
                    <a:lnTo>
                      <a:pt x="66675" y="0"/>
                    </a:lnTo>
                    <a:lnTo>
                      <a:pt x="1419225" y="0"/>
                    </a:lnTo>
                    <a:lnTo>
                      <a:pt x="1423603" y="0"/>
                    </a:lnTo>
                    <a:lnTo>
                      <a:pt x="1427938" y="426"/>
                    </a:lnTo>
                    <a:lnTo>
                      <a:pt x="1456267" y="11236"/>
                    </a:lnTo>
                    <a:lnTo>
                      <a:pt x="1459907" y="13668"/>
                    </a:lnTo>
                    <a:lnTo>
                      <a:pt x="1474662" y="29631"/>
                    </a:lnTo>
                    <a:lnTo>
                      <a:pt x="1477095" y="33271"/>
                    </a:lnTo>
                    <a:lnTo>
                      <a:pt x="1485900" y="66674"/>
                    </a:lnTo>
                    <a:lnTo>
                      <a:pt x="1485900" y="942974"/>
                    </a:lnTo>
                    <a:lnTo>
                      <a:pt x="1485899" y="947353"/>
                    </a:lnTo>
                    <a:lnTo>
                      <a:pt x="1485472" y="951688"/>
                    </a:lnTo>
                    <a:lnTo>
                      <a:pt x="1484618" y="955981"/>
                    </a:lnTo>
                    <a:lnTo>
                      <a:pt x="1483763" y="960275"/>
                    </a:lnTo>
                    <a:lnTo>
                      <a:pt x="1463275" y="993216"/>
                    </a:lnTo>
                    <a:lnTo>
                      <a:pt x="1444740" y="1004573"/>
                    </a:lnTo>
                    <a:lnTo>
                      <a:pt x="1440695" y="1006248"/>
                    </a:lnTo>
                    <a:lnTo>
                      <a:pt x="1419225" y="1009649"/>
                    </a:lnTo>
                    <a:lnTo>
                      <a:pt x="66675" y="1009649"/>
                    </a:lnTo>
                    <a:lnTo>
                      <a:pt x="41159" y="1004573"/>
                    </a:lnTo>
                    <a:lnTo>
                      <a:pt x="37114" y="1002898"/>
                    </a:lnTo>
                    <a:lnTo>
                      <a:pt x="33271" y="1000844"/>
                    </a:lnTo>
                    <a:lnTo>
                      <a:pt x="29631" y="998412"/>
                    </a:lnTo>
                    <a:lnTo>
                      <a:pt x="25992" y="995979"/>
                    </a:lnTo>
                    <a:lnTo>
                      <a:pt x="22624" y="993216"/>
                    </a:lnTo>
                    <a:lnTo>
                      <a:pt x="19528" y="990120"/>
                    </a:lnTo>
                    <a:lnTo>
                      <a:pt x="16432" y="987024"/>
                    </a:lnTo>
                    <a:lnTo>
                      <a:pt x="5075" y="968489"/>
                    </a:lnTo>
                    <a:lnTo>
                      <a:pt x="3399" y="964444"/>
                    </a:lnTo>
                    <a:lnTo>
                      <a:pt x="2135" y="960275"/>
                    </a:lnTo>
                    <a:lnTo>
                      <a:pt x="1281" y="955981"/>
                    </a:lnTo>
                    <a:lnTo>
                      <a:pt x="427" y="951688"/>
                    </a:lnTo>
                    <a:lnTo>
                      <a:pt x="0" y="947353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2" name="object 54">
                <a:extLst>
                  <a:ext uri="{FF2B5EF4-FFF2-40B4-BE49-F238E27FC236}">
                    <a16:creationId xmlns:a16="http://schemas.microsoft.com/office/drawing/2014/main" id="{D11FC1ED-7B56-7D50-C706-966D3D9023A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048749" y="5110162"/>
                <a:ext cx="228600" cy="200025"/>
              </a:xfrm>
              <a:prstGeom prst="rect">
                <a:avLst/>
              </a:prstGeom>
            </p:spPr>
          </p:pic>
        </p:grpSp>
        <p:sp>
          <p:nvSpPr>
            <p:cNvPr id="24" name="object 55">
              <a:extLst>
                <a:ext uri="{FF2B5EF4-FFF2-40B4-BE49-F238E27FC236}">
                  <a16:creationId xmlns:a16="http://schemas.microsoft.com/office/drawing/2014/main" id="{3A7A0D7A-B560-1F85-B79F-D39BE10DCB43}"/>
                </a:ext>
              </a:extLst>
            </p:cNvPr>
            <p:cNvSpPr txBox="1"/>
            <p:nvPr/>
          </p:nvSpPr>
          <p:spPr>
            <a:xfrm>
              <a:off x="8726338" y="5365160"/>
              <a:ext cx="873125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286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80" dirty="0">
                  <a:solidFill>
                    <a:srgbClr val="FFFFFF"/>
                  </a:solidFill>
                  <a:latin typeface="Arial"/>
                  <a:cs typeface="Arial"/>
                </a:rPr>
                <a:t>Finance</a:t>
              </a:r>
              <a:r>
                <a:rPr sz="2000" b="1" spc="-5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5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85" dirty="0">
                  <a:solidFill>
                    <a:srgbClr val="FFFFFF"/>
                  </a:solidFill>
                  <a:latin typeface="Arial"/>
                  <a:cs typeface="Arial"/>
                </a:rPr>
                <a:t>Accounting</a:t>
              </a:r>
              <a:endParaRPr sz="2000">
                <a:latin typeface="Arial"/>
                <a:cs typeface="Arial"/>
              </a:endParaRPr>
            </a:p>
          </p:txBody>
        </p:sp>
        <p:grpSp>
          <p:nvGrpSpPr>
            <p:cNvPr id="25" name="object 56">
              <a:extLst>
                <a:ext uri="{FF2B5EF4-FFF2-40B4-BE49-F238E27FC236}">
                  <a16:creationId xmlns:a16="http://schemas.microsoft.com/office/drawing/2014/main" id="{F8C2BB73-BBD1-1BC9-9B68-FA7BC172E84C}"/>
                </a:ext>
              </a:extLst>
            </p:cNvPr>
            <p:cNvGrpSpPr/>
            <p:nvPr/>
          </p:nvGrpSpPr>
          <p:grpSpPr>
            <a:xfrm>
              <a:off x="10067924" y="4962524"/>
              <a:ext cx="1514475" cy="1028700"/>
              <a:chOff x="10067924" y="4962524"/>
              <a:chExt cx="1514475" cy="1028700"/>
            </a:xfrm>
          </p:grpSpPr>
          <p:sp>
            <p:nvSpPr>
              <p:cNvPr id="27" name="object 57">
                <a:extLst>
                  <a:ext uri="{FF2B5EF4-FFF2-40B4-BE49-F238E27FC236}">
                    <a16:creationId xmlns:a16="http://schemas.microsoft.com/office/drawing/2014/main" id="{C8F54BF7-E19C-7F32-95A5-FCC3C31380CA}"/>
                  </a:ext>
                </a:extLst>
              </p:cNvPr>
              <p:cNvSpPr/>
              <p:nvPr/>
            </p:nvSpPr>
            <p:spPr>
              <a:xfrm>
                <a:off x="10077449" y="49720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1433127" y="1009649"/>
                    </a:move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22623" y="993216"/>
                    </a:lnTo>
                    <a:lnTo>
                      <a:pt x="2134" y="960275"/>
                    </a:lnTo>
                    <a:lnTo>
                      <a:pt x="0" y="947353"/>
                    </a:lnTo>
                    <a:lnTo>
                      <a:pt x="0" y="942974"/>
                    </a:lnTo>
                    <a:lnTo>
                      <a:pt x="0" y="62296"/>
                    </a:lnTo>
                    <a:lnTo>
                      <a:pt x="13667" y="25992"/>
                    </a:lnTo>
                    <a:lnTo>
                      <a:pt x="45203" y="3400"/>
                    </a:lnTo>
                    <a:lnTo>
                      <a:pt x="62296" y="0"/>
                    </a:lnTo>
                    <a:lnTo>
                      <a:pt x="1433127" y="0"/>
                    </a:lnTo>
                    <a:lnTo>
                      <a:pt x="1469432" y="13668"/>
                    </a:lnTo>
                    <a:lnTo>
                      <a:pt x="1492023" y="45203"/>
                    </a:lnTo>
                    <a:lnTo>
                      <a:pt x="1495424" y="62296"/>
                    </a:lnTo>
                    <a:lnTo>
                      <a:pt x="1495424" y="947353"/>
                    </a:lnTo>
                    <a:lnTo>
                      <a:pt x="1481755" y="983656"/>
                    </a:lnTo>
                    <a:lnTo>
                      <a:pt x="1450219" y="1006248"/>
                    </a:lnTo>
                    <a:lnTo>
                      <a:pt x="1437463" y="1009222"/>
                    </a:lnTo>
                    <a:lnTo>
                      <a:pt x="1433127" y="1009649"/>
                    </a:lnTo>
                    <a:close/>
                  </a:path>
                </a:pathLst>
              </a:custGeom>
              <a:solidFill>
                <a:srgbClr val="12294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58">
                <a:extLst>
                  <a:ext uri="{FF2B5EF4-FFF2-40B4-BE49-F238E27FC236}">
                    <a16:creationId xmlns:a16="http://schemas.microsoft.com/office/drawing/2014/main" id="{87F699A7-E74B-4454-45BB-54EC2C25C273}"/>
                  </a:ext>
                </a:extLst>
              </p:cNvPr>
              <p:cNvSpPr/>
              <p:nvPr/>
            </p:nvSpPr>
            <p:spPr>
              <a:xfrm>
                <a:off x="10077449" y="4972049"/>
                <a:ext cx="1495425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1495425" h="1009650">
                    <a:moveTo>
                      <a:pt x="0" y="942974"/>
                    </a:moveTo>
                    <a:lnTo>
                      <a:pt x="0" y="66674"/>
                    </a:lnTo>
                    <a:lnTo>
                      <a:pt x="0" y="62296"/>
                    </a:lnTo>
                    <a:lnTo>
                      <a:pt x="426" y="57960"/>
                    </a:lnTo>
                    <a:lnTo>
                      <a:pt x="11235" y="29631"/>
                    </a:lnTo>
                    <a:lnTo>
                      <a:pt x="13667" y="25992"/>
                    </a:lnTo>
                    <a:lnTo>
                      <a:pt x="16431" y="22624"/>
                    </a:lnTo>
                    <a:lnTo>
                      <a:pt x="19527" y="19528"/>
                    </a:lnTo>
                    <a:lnTo>
                      <a:pt x="22623" y="16432"/>
                    </a:lnTo>
                    <a:lnTo>
                      <a:pt x="25991" y="13668"/>
                    </a:lnTo>
                    <a:lnTo>
                      <a:pt x="29631" y="11236"/>
                    </a:lnTo>
                    <a:lnTo>
                      <a:pt x="33271" y="8804"/>
                    </a:lnTo>
                    <a:lnTo>
                      <a:pt x="37112" y="6750"/>
                    </a:lnTo>
                    <a:lnTo>
                      <a:pt x="41157" y="5075"/>
                    </a:lnTo>
                    <a:lnTo>
                      <a:pt x="45203" y="3400"/>
                    </a:lnTo>
                    <a:lnTo>
                      <a:pt x="49372" y="2135"/>
                    </a:lnTo>
                    <a:lnTo>
                      <a:pt x="53666" y="1280"/>
                    </a:lnTo>
                    <a:lnTo>
                      <a:pt x="57960" y="426"/>
                    </a:lnTo>
                    <a:lnTo>
                      <a:pt x="62296" y="0"/>
                    </a:lnTo>
                    <a:lnTo>
                      <a:pt x="66674" y="0"/>
                    </a:lnTo>
                    <a:lnTo>
                      <a:pt x="1428749" y="0"/>
                    </a:lnTo>
                    <a:lnTo>
                      <a:pt x="1433127" y="0"/>
                    </a:lnTo>
                    <a:lnTo>
                      <a:pt x="1437463" y="426"/>
                    </a:lnTo>
                    <a:lnTo>
                      <a:pt x="1441757" y="1280"/>
                    </a:lnTo>
                    <a:lnTo>
                      <a:pt x="1446051" y="2135"/>
                    </a:lnTo>
                    <a:lnTo>
                      <a:pt x="1450219" y="3400"/>
                    </a:lnTo>
                    <a:lnTo>
                      <a:pt x="1454264" y="5075"/>
                    </a:lnTo>
                    <a:lnTo>
                      <a:pt x="1458309" y="6750"/>
                    </a:lnTo>
                    <a:lnTo>
                      <a:pt x="1462151" y="8804"/>
                    </a:lnTo>
                    <a:lnTo>
                      <a:pt x="1465791" y="11236"/>
                    </a:lnTo>
                    <a:lnTo>
                      <a:pt x="1469432" y="13668"/>
                    </a:lnTo>
                    <a:lnTo>
                      <a:pt x="1492023" y="45203"/>
                    </a:lnTo>
                    <a:lnTo>
                      <a:pt x="1494143" y="53667"/>
                    </a:lnTo>
                    <a:lnTo>
                      <a:pt x="1494998" y="57960"/>
                    </a:lnTo>
                    <a:lnTo>
                      <a:pt x="1495424" y="62296"/>
                    </a:lnTo>
                    <a:lnTo>
                      <a:pt x="1495424" y="66674"/>
                    </a:lnTo>
                    <a:lnTo>
                      <a:pt x="1495424" y="942974"/>
                    </a:lnTo>
                    <a:lnTo>
                      <a:pt x="1495424" y="947353"/>
                    </a:lnTo>
                    <a:lnTo>
                      <a:pt x="1494998" y="951688"/>
                    </a:lnTo>
                    <a:lnTo>
                      <a:pt x="1494143" y="955981"/>
                    </a:lnTo>
                    <a:lnTo>
                      <a:pt x="1493288" y="960275"/>
                    </a:lnTo>
                    <a:lnTo>
                      <a:pt x="1472799" y="993216"/>
                    </a:lnTo>
                    <a:lnTo>
                      <a:pt x="1454264" y="1004573"/>
                    </a:lnTo>
                    <a:lnTo>
                      <a:pt x="1450219" y="1006248"/>
                    </a:lnTo>
                    <a:lnTo>
                      <a:pt x="1428749" y="1009649"/>
                    </a:lnTo>
                    <a:lnTo>
                      <a:pt x="66674" y="1009649"/>
                    </a:lnTo>
                    <a:lnTo>
                      <a:pt x="62296" y="1009649"/>
                    </a:lnTo>
                    <a:lnTo>
                      <a:pt x="57960" y="1009222"/>
                    </a:lnTo>
                    <a:lnTo>
                      <a:pt x="53666" y="1008368"/>
                    </a:lnTo>
                    <a:lnTo>
                      <a:pt x="49372" y="1007514"/>
                    </a:lnTo>
                    <a:lnTo>
                      <a:pt x="45203" y="1006248"/>
                    </a:lnTo>
                    <a:lnTo>
                      <a:pt x="41157" y="1004573"/>
                    </a:lnTo>
                    <a:lnTo>
                      <a:pt x="37112" y="1002898"/>
                    </a:lnTo>
                    <a:lnTo>
                      <a:pt x="19527" y="990120"/>
                    </a:lnTo>
                    <a:lnTo>
                      <a:pt x="16431" y="987024"/>
                    </a:lnTo>
                    <a:lnTo>
                      <a:pt x="426" y="951688"/>
                    </a:lnTo>
                    <a:lnTo>
                      <a:pt x="0" y="947353"/>
                    </a:lnTo>
                    <a:lnTo>
                      <a:pt x="0" y="942974"/>
                    </a:lnTo>
                    <a:close/>
                  </a:path>
                </a:pathLst>
              </a:custGeom>
              <a:ln w="19049">
                <a:solidFill>
                  <a:srgbClr val="4DA2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59">
                <a:extLst>
                  <a:ext uri="{FF2B5EF4-FFF2-40B4-BE49-F238E27FC236}">
                    <a16:creationId xmlns:a16="http://schemas.microsoft.com/office/drawing/2014/main" id="{065E480D-AB30-0A2D-4763-E69F36FCEF5B}"/>
                  </a:ext>
                </a:extLst>
              </p:cNvPr>
              <p:cNvSpPr/>
              <p:nvPr/>
            </p:nvSpPr>
            <p:spPr>
              <a:xfrm>
                <a:off x="10687763" y="5099446"/>
                <a:ext cx="281940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281940" h="223520">
                    <a:moveTo>
                      <a:pt x="107022" y="30480"/>
                    </a:moveTo>
                    <a:lnTo>
                      <a:pt x="34468" y="30480"/>
                    </a:lnTo>
                    <a:lnTo>
                      <a:pt x="39245" y="26670"/>
                    </a:lnTo>
                    <a:lnTo>
                      <a:pt x="44693" y="22860"/>
                    </a:lnTo>
                    <a:lnTo>
                      <a:pt x="50631" y="20320"/>
                    </a:lnTo>
                    <a:lnTo>
                      <a:pt x="54203" y="3810"/>
                    </a:lnTo>
                    <a:lnTo>
                      <a:pt x="57417" y="0"/>
                    </a:lnTo>
                    <a:lnTo>
                      <a:pt x="84073" y="0"/>
                    </a:lnTo>
                    <a:lnTo>
                      <a:pt x="87287" y="3810"/>
                    </a:lnTo>
                    <a:lnTo>
                      <a:pt x="88136" y="7620"/>
                    </a:lnTo>
                    <a:lnTo>
                      <a:pt x="90859" y="20320"/>
                    </a:lnTo>
                    <a:lnTo>
                      <a:pt x="96753" y="22860"/>
                    </a:lnTo>
                    <a:lnTo>
                      <a:pt x="102244" y="26670"/>
                    </a:lnTo>
                    <a:lnTo>
                      <a:pt x="107022" y="30480"/>
                    </a:lnTo>
                    <a:close/>
                  </a:path>
                  <a:path w="281940" h="223520">
                    <a:moveTo>
                      <a:pt x="17814" y="124460"/>
                    </a:moveTo>
                    <a:lnTo>
                      <a:pt x="13349" y="123190"/>
                    </a:lnTo>
                    <a:lnTo>
                      <a:pt x="10804" y="119380"/>
                    </a:lnTo>
                    <a:lnTo>
                      <a:pt x="9197" y="116840"/>
                    </a:lnTo>
                    <a:lnTo>
                      <a:pt x="7724" y="115570"/>
                    </a:lnTo>
                    <a:lnTo>
                      <a:pt x="5045" y="110490"/>
                    </a:lnTo>
                    <a:lnTo>
                      <a:pt x="3795" y="107950"/>
                    </a:lnTo>
                    <a:lnTo>
                      <a:pt x="2678" y="106680"/>
                    </a:lnTo>
                    <a:lnTo>
                      <a:pt x="1651" y="104140"/>
                    </a:lnTo>
                    <a:lnTo>
                      <a:pt x="0" y="100330"/>
                    </a:lnTo>
                    <a:lnTo>
                      <a:pt x="1250" y="95250"/>
                    </a:lnTo>
                    <a:lnTo>
                      <a:pt x="14332" y="83820"/>
                    </a:lnTo>
                    <a:lnTo>
                      <a:pt x="13841" y="81280"/>
                    </a:lnTo>
                    <a:lnTo>
                      <a:pt x="13573" y="77470"/>
                    </a:lnTo>
                    <a:lnTo>
                      <a:pt x="13573" y="71120"/>
                    </a:lnTo>
                    <a:lnTo>
                      <a:pt x="13841" y="68580"/>
                    </a:lnTo>
                    <a:lnTo>
                      <a:pt x="14332" y="64770"/>
                    </a:lnTo>
                    <a:lnTo>
                      <a:pt x="4364" y="55835"/>
                    </a:lnTo>
                    <a:lnTo>
                      <a:pt x="1250" y="53340"/>
                    </a:lnTo>
                    <a:lnTo>
                      <a:pt x="0" y="49530"/>
                    </a:lnTo>
                    <a:lnTo>
                      <a:pt x="2678" y="43180"/>
                    </a:lnTo>
                    <a:lnTo>
                      <a:pt x="3795" y="40640"/>
                    </a:lnTo>
                    <a:lnTo>
                      <a:pt x="6384" y="35560"/>
                    </a:lnTo>
                    <a:lnTo>
                      <a:pt x="7768" y="33020"/>
                    </a:lnTo>
                    <a:lnTo>
                      <a:pt x="9242" y="31750"/>
                    </a:lnTo>
                    <a:lnTo>
                      <a:pt x="13349" y="25400"/>
                    </a:lnTo>
                    <a:lnTo>
                      <a:pt x="17814" y="24130"/>
                    </a:lnTo>
                    <a:lnTo>
                      <a:pt x="21833" y="26670"/>
                    </a:lnTo>
                    <a:lnTo>
                      <a:pt x="34468" y="30480"/>
                    </a:lnTo>
                    <a:lnTo>
                      <a:pt x="131382" y="30480"/>
                    </a:lnTo>
                    <a:lnTo>
                      <a:pt x="132204" y="31750"/>
                    </a:lnTo>
                    <a:lnTo>
                      <a:pt x="133677" y="33020"/>
                    </a:lnTo>
                    <a:lnTo>
                      <a:pt x="135016" y="35560"/>
                    </a:lnTo>
                    <a:lnTo>
                      <a:pt x="136400" y="38100"/>
                    </a:lnTo>
                    <a:lnTo>
                      <a:pt x="137651" y="40640"/>
                    </a:lnTo>
                    <a:lnTo>
                      <a:pt x="138767" y="43180"/>
                    </a:lnTo>
                    <a:lnTo>
                      <a:pt x="139794" y="44450"/>
                    </a:lnTo>
                    <a:lnTo>
                      <a:pt x="141446" y="49530"/>
                    </a:lnTo>
                    <a:lnTo>
                      <a:pt x="140196" y="53340"/>
                    </a:lnTo>
                    <a:lnTo>
                      <a:pt x="65147" y="53340"/>
                    </a:lnTo>
                    <a:lnTo>
                      <a:pt x="59987" y="55835"/>
                    </a:lnTo>
                    <a:lnTo>
                      <a:pt x="49291" y="71120"/>
                    </a:lnTo>
                    <a:lnTo>
                      <a:pt x="49291" y="77470"/>
                    </a:lnTo>
                    <a:lnTo>
                      <a:pt x="65147" y="95250"/>
                    </a:lnTo>
                    <a:lnTo>
                      <a:pt x="140106" y="95250"/>
                    </a:lnTo>
                    <a:lnTo>
                      <a:pt x="141356" y="100330"/>
                    </a:lnTo>
                    <a:lnTo>
                      <a:pt x="138678" y="105410"/>
                    </a:lnTo>
                    <a:lnTo>
                      <a:pt x="137561" y="107950"/>
                    </a:lnTo>
                    <a:lnTo>
                      <a:pt x="136311" y="110490"/>
                    </a:lnTo>
                    <a:lnTo>
                      <a:pt x="134927" y="113030"/>
                    </a:lnTo>
                    <a:lnTo>
                      <a:pt x="133588" y="115570"/>
                    </a:lnTo>
                    <a:lnTo>
                      <a:pt x="132114" y="116840"/>
                    </a:lnTo>
                    <a:lnTo>
                      <a:pt x="131293" y="118110"/>
                    </a:lnTo>
                    <a:lnTo>
                      <a:pt x="34423" y="118110"/>
                    </a:lnTo>
                    <a:lnTo>
                      <a:pt x="17814" y="124460"/>
                    </a:lnTo>
                    <a:close/>
                  </a:path>
                  <a:path w="281940" h="223520">
                    <a:moveTo>
                      <a:pt x="131382" y="30480"/>
                    </a:moveTo>
                    <a:lnTo>
                      <a:pt x="107022" y="30480"/>
                    </a:lnTo>
                    <a:lnTo>
                      <a:pt x="123631" y="24130"/>
                    </a:lnTo>
                    <a:lnTo>
                      <a:pt x="128096" y="25400"/>
                    </a:lnTo>
                    <a:lnTo>
                      <a:pt x="131382" y="30480"/>
                    </a:lnTo>
                    <a:close/>
                  </a:path>
                  <a:path w="281940" h="223520">
                    <a:moveTo>
                      <a:pt x="140106" y="95250"/>
                    </a:moveTo>
                    <a:lnTo>
                      <a:pt x="76298" y="95250"/>
                    </a:lnTo>
                    <a:lnTo>
                      <a:pt x="81550" y="92710"/>
                    </a:lnTo>
                    <a:lnTo>
                      <a:pt x="83867" y="91440"/>
                    </a:lnTo>
                    <a:lnTo>
                      <a:pt x="87886" y="87630"/>
                    </a:lnTo>
                    <a:lnTo>
                      <a:pt x="89435" y="85090"/>
                    </a:lnTo>
                    <a:lnTo>
                      <a:pt x="91610" y="80010"/>
                    </a:lnTo>
                    <a:lnTo>
                      <a:pt x="92154" y="77470"/>
                    </a:lnTo>
                    <a:lnTo>
                      <a:pt x="92154" y="71120"/>
                    </a:lnTo>
                    <a:lnTo>
                      <a:pt x="76298" y="53340"/>
                    </a:lnTo>
                    <a:lnTo>
                      <a:pt x="140196" y="53340"/>
                    </a:lnTo>
                    <a:lnTo>
                      <a:pt x="136188" y="56550"/>
                    </a:lnTo>
                    <a:lnTo>
                      <a:pt x="127024" y="64770"/>
                    </a:lnTo>
                    <a:lnTo>
                      <a:pt x="127515" y="68580"/>
                    </a:lnTo>
                    <a:lnTo>
                      <a:pt x="127783" y="71120"/>
                    </a:lnTo>
                    <a:lnTo>
                      <a:pt x="127783" y="77470"/>
                    </a:lnTo>
                    <a:lnTo>
                      <a:pt x="127515" y="80010"/>
                    </a:lnTo>
                    <a:lnTo>
                      <a:pt x="127024" y="83820"/>
                    </a:lnTo>
                    <a:lnTo>
                      <a:pt x="136936" y="92710"/>
                    </a:lnTo>
                    <a:lnTo>
                      <a:pt x="140106" y="95250"/>
                    </a:lnTo>
                    <a:close/>
                  </a:path>
                  <a:path w="281940" h="223520">
                    <a:moveTo>
                      <a:pt x="181049" y="223520"/>
                    </a:moveTo>
                    <a:lnTo>
                      <a:pt x="174798" y="220980"/>
                    </a:lnTo>
                    <a:lnTo>
                      <a:pt x="172438" y="219687"/>
                    </a:lnTo>
                    <a:lnTo>
                      <a:pt x="170244" y="218440"/>
                    </a:lnTo>
                    <a:lnTo>
                      <a:pt x="167833" y="217170"/>
                    </a:lnTo>
                    <a:lnTo>
                      <a:pt x="165556" y="215900"/>
                    </a:lnTo>
                    <a:lnTo>
                      <a:pt x="163413" y="214630"/>
                    </a:lnTo>
                    <a:lnTo>
                      <a:pt x="157921" y="210820"/>
                    </a:lnTo>
                    <a:lnTo>
                      <a:pt x="156805" y="205740"/>
                    </a:lnTo>
                    <a:lnTo>
                      <a:pt x="162297" y="189230"/>
                    </a:lnTo>
                    <a:lnTo>
                      <a:pt x="158368" y="184150"/>
                    </a:lnTo>
                    <a:lnTo>
                      <a:pt x="155197" y="179070"/>
                    </a:lnTo>
                    <a:lnTo>
                      <a:pt x="152965" y="172720"/>
                    </a:lnTo>
                    <a:lnTo>
                      <a:pt x="135865" y="168910"/>
                    </a:lnTo>
                    <a:lnTo>
                      <a:pt x="132516" y="166370"/>
                    </a:lnTo>
                    <a:lnTo>
                      <a:pt x="131668" y="158750"/>
                    </a:lnTo>
                    <a:lnTo>
                      <a:pt x="131668" y="147320"/>
                    </a:lnTo>
                    <a:lnTo>
                      <a:pt x="132516" y="139700"/>
                    </a:lnTo>
                    <a:lnTo>
                      <a:pt x="135820" y="135890"/>
                    </a:lnTo>
                    <a:lnTo>
                      <a:pt x="152965" y="133350"/>
                    </a:lnTo>
                    <a:lnTo>
                      <a:pt x="155153" y="127000"/>
                    </a:lnTo>
                    <a:lnTo>
                      <a:pt x="158368" y="121920"/>
                    </a:lnTo>
                    <a:lnTo>
                      <a:pt x="162297" y="116840"/>
                    </a:lnTo>
                    <a:lnTo>
                      <a:pt x="156805" y="100330"/>
                    </a:lnTo>
                    <a:lnTo>
                      <a:pt x="181049" y="82550"/>
                    </a:lnTo>
                    <a:lnTo>
                      <a:pt x="185469" y="83820"/>
                    </a:lnTo>
                    <a:lnTo>
                      <a:pt x="197122" y="96520"/>
                    </a:lnTo>
                    <a:lnTo>
                      <a:pt x="255310" y="96520"/>
                    </a:lnTo>
                    <a:lnTo>
                      <a:pt x="256148" y="100330"/>
                    </a:lnTo>
                    <a:lnTo>
                      <a:pt x="250656" y="116840"/>
                    </a:lnTo>
                    <a:lnTo>
                      <a:pt x="254585" y="121920"/>
                    </a:lnTo>
                    <a:lnTo>
                      <a:pt x="257755" y="127000"/>
                    </a:lnTo>
                    <a:lnTo>
                      <a:pt x="259541" y="132080"/>
                    </a:lnTo>
                    <a:lnTo>
                      <a:pt x="200878" y="132080"/>
                    </a:lnTo>
                    <a:lnTo>
                      <a:pt x="195627" y="134620"/>
                    </a:lnTo>
                    <a:lnTo>
                      <a:pt x="185023" y="149860"/>
                    </a:lnTo>
                    <a:lnTo>
                      <a:pt x="185023" y="156210"/>
                    </a:lnTo>
                    <a:lnTo>
                      <a:pt x="200878" y="173990"/>
                    </a:lnTo>
                    <a:lnTo>
                      <a:pt x="259550" y="173990"/>
                    </a:lnTo>
                    <a:lnTo>
                      <a:pt x="257800" y="179070"/>
                    </a:lnTo>
                    <a:lnTo>
                      <a:pt x="254585" y="184150"/>
                    </a:lnTo>
                    <a:lnTo>
                      <a:pt x="250656" y="189230"/>
                    </a:lnTo>
                    <a:lnTo>
                      <a:pt x="256148" y="205740"/>
                    </a:lnTo>
                    <a:lnTo>
                      <a:pt x="255310" y="209550"/>
                    </a:lnTo>
                    <a:lnTo>
                      <a:pt x="197167" y="209550"/>
                    </a:lnTo>
                    <a:lnTo>
                      <a:pt x="188346" y="219687"/>
                    </a:lnTo>
                    <a:lnTo>
                      <a:pt x="185469" y="222250"/>
                    </a:lnTo>
                    <a:lnTo>
                      <a:pt x="181049" y="223520"/>
                    </a:lnTo>
                    <a:close/>
                  </a:path>
                  <a:path w="281940" h="223520">
                    <a:moveTo>
                      <a:pt x="255310" y="96520"/>
                    </a:moveTo>
                    <a:lnTo>
                      <a:pt x="215785" y="96520"/>
                    </a:lnTo>
                    <a:lnTo>
                      <a:pt x="224626" y="86360"/>
                    </a:lnTo>
                    <a:lnTo>
                      <a:pt x="227483" y="83820"/>
                    </a:lnTo>
                    <a:lnTo>
                      <a:pt x="231904" y="82550"/>
                    </a:lnTo>
                    <a:lnTo>
                      <a:pt x="238199" y="85090"/>
                    </a:lnTo>
                    <a:lnTo>
                      <a:pt x="245119" y="88900"/>
                    </a:lnTo>
                    <a:lnTo>
                      <a:pt x="249540" y="91440"/>
                    </a:lnTo>
                    <a:lnTo>
                      <a:pt x="255031" y="95250"/>
                    </a:lnTo>
                    <a:lnTo>
                      <a:pt x="255310" y="96520"/>
                    </a:lnTo>
                    <a:close/>
                  </a:path>
                  <a:path w="281940" h="223520">
                    <a:moveTo>
                      <a:pt x="212749" y="96520"/>
                    </a:moveTo>
                    <a:lnTo>
                      <a:pt x="200158" y="96520"/>
                    </a:lnTo>
                    <a:lnTo>
                      <a:pt x="203284" y="95250"/>
                    </a:lnTo>
                    <a:lnTo>
                      <a:pt x="209624" y="95250"/>
                    </a:lnTo>
                    <a:lnTo>
                      <a:pt x="212749" y="96520"/>
                    </a:lnTo>
                    <a:close/>
                  </a:path>
                  <a:path w="281940" h="223520">
                    <a:moveTo>
                      <a:pt x="83983" y="148590"/>
                    </a:moveTo>
                    <a:lnTo>
                      <a:pt x="57373" y="148590"/>
                    </a:lnTo>
                    <a:lnTo>
                      <a:pt x="54158" y="144780"/>
                    </a:lnTo>
                    <a:lnTo>
                      <a:pt x="53310" y="140970"/>
                    </a:lnTo>
                    <a:lnTo>
                      <a:pt x="50586" y="128270"/>
                    </a:lnTo>
                    <a:lnTo>
                      <a:pt x="44693" y="125730"/>
                    </a:lnTo>
                    <a:lnTo>
                      <a:pt x="39201" y="121920"/>
                    </a:lnTo>
                    <a:lnTo>
                      <a:pt x="34423" y="118110"/>
                    </a:lnTo>
                    <a:lnTo>
                      <a:pt x="106933" y="118110"/>
                    </a:lnTo>
                    <a:lnTo>
                      <a:pt x="102155" y="121920"/>
                    </a:lnTo>
                    <a:lnTo>
                      <a:pt x="96708" y="125730"/>
                    </a:lnTo>
                    <a:lnTo>
                      <a:pt x="90770" y="128270"/>
                    </a:lnTo>
                    <a:lnTo>
                      <a:pt x="87198" y="144780"/>
                    </a:lnTo>
                    <a:lnTo>
                      <a:pt x="83983" y="148590"/>
                    </a:lnTo>
                    <a:close/>
                  </a:path>
                  <a:path w="281940" h="223520">
                    <a:moveTo>
                      <a:pt x="123542" y="124460"/>
                    </a:moveTo>
                    <a:lnTo>
                      <a:pt x="106933" y="118110"/>
                    </a:lnTo>
                    <a:lnTo>
                      <a:pt x="131293" y="118110"/>
                    </a:lnTo>
                    <a:lnTo>
                      <a:pt x="128007" y="123190"/>
                    </a:lnTo>
                    <a:lnTo>
                      <a:pt x="123542" y="124460"/>
                    </a:lnTo>
                    <a:close/>
                  </a:path>
                  <a:path w="281940" h="223520">
                    <a:moveTo>
                      <a:pt x="259550" y="173990"/>
                    </a:moveTo>
                    <a:lnTo>
                      <a:pt x="212030" y="173990"/>
                    </a:lnTo>
                    <a:lnTo>
                      <a:pt x="217281" y="171450"/>
                    </a:lnTo>
                    <a:lnTo>
                      <a:pt x="219598" y="170180"/>
                    </a:lnTo>
                    <a:lnTo>
                      <a:pt x="223618" y="166370"/>
                    </a:lnTo>
                    <a:lnTo>
                      <a:pt x="225166" y="163830"/>
                    </a:lnTo>
                    <a:lnTo>
                      <a:pt x="227341" y="158750"/>
                    </a:lnTo>
                    <a:lnTo>
                      <a:pt x="227885" y="156210"/>
                    </a:lnTo>
                    <a:lnTo>
                      <a:pt x="227885" y="149860"/>
                    </a:lnTo>
                    <a:lnTo>
                      <a:pt x="212030" y="132080"/>
                    </a:lnTo>
                    <a:lnTo>
                      <a:pt x="259541" y="132080"/>
                    </a:lnTo>
                    <a:lnTo>
                      <a:pt x="259987" y="133350"/>
                    </a:lnTo>
                    <a:lnTo>
                      <a:pt x="272980" y="135890"/>
                    </a:lnTo>
                    <a:lnTo>
                      <a:pt x="277088" y="135890"/>
                    </a:lnTo>
                    <a:lnTo>
                      <a:pt x="280436" y="139700"/>
                    </a:lnTo>
                    <a:lnTo>
                      <a:pt x="281285" y="147320"/>
                    </a:lnTo>
                    <a:lnTo>
                      <a:pt x="281374" y="148590"/>
                    </a:lnTo>
                    <a:lnTo>
                      <a:pt x="281463" y="156210"/>
                    </a:lnTo>
                    <a:lnTo>
                      <a:pt x="281285" y="158750"/>
                    </a:lnTo>
                    <a:lnTo>
                      <a:pt x="280436" y="166370"/>
                    </a:lnTo>
                    <a:lnTo>
                      <a:pt x="277132" y="168910"/>
                    </a:lnTo>
                    <a:lnTo>
                      <a:pt x="272980" y="170180"/>
                    </a:lnTo>
                    <a:lnTo>
                      <a:pt x="259987" y="172720"/>
                    </a:lnTo>
                    <a:lnTo>
                      <a:pt x="259550" y="173990"/>
                    </a:lnTo>
                    <a:close/>
                  </a:path>
                  <a:path w="281940" h="223520">
                    <a:moveTo>
                      <a:pt x="73759" y="149860"/>
                    </a:moveTo>
                    <a:lnTo>
                      <a:pt x="67597" y="149860"/>
                    </a:lnTo>
                    <a:lnTo>
                      <a:pt x="64561" y="148590"/>
                    </a:lnTo>
                    <a:lnTo>
                      <a:pt x="76795" y="148590"/>
                    </a:lnTo>
                    <a:lnTo>
                      <a:pt x="73759" y="149860"/>
                    </a:lnTo>
                    <a:close/>
                  </a:path>
                  <a:path w="281940" h="223520">
                    <a:moveTo>
                      <a:pt x="231859" y="223520"/>
                    </a:moveTo>
                    <a:lnTo>
                      <a:pt x="227439" y="222250"/>
                    </a:lnTo>
                    <a:lnTo>
                      <a:pt x="224834" y="219898"/>
                    </a:lnTo>
                    <a:lnTo>
                      <a:pt x="215830" y="209550"/>
                    </a:lnTo>
                    <a:lnTo>
                      <a:pt x="255310" y="209550"/>
                    </a:lnTo>
                    <a:lnTo>
                      <a:pt x="255031" y="210820"/>
                    </a:lnTo>
                    <a:lnTo>
                      <a:pt x="249540" y="214630"/>
                    </a:lnTo>
                    <a:lnTo>
                      <a:pt x="245119" y="217170"/>
                    </a:lnTo>
                    <a:lnTo>
                      <a:pt x="242708" y="218440"/>
                    </a:lnTo>
                    <a:lnTo>
                      <a:pt x="240515" y="219687"/>
                    </a:lnTo>
                    <a:lnTo>
                      <a:pt x="235788" y="222250"/>
                    </a:lnTo>
                    <a:lnTo>
                      <a:pt x="231859" y="223520"/>
                    </a:lnTo>
                    <a:close/>
                  </a:path>
                </a:pathLst>
              </a:custGeom>
              <a:solidFill>
                <a:srgbClr val="93C4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object 60">
              <a:extLst>
                <a:ext uri="{FF2B5EF4-FFF2-40B4-BE49-F238E27FC236}">
                  <a16:creationId xmlns:a16="http://schemas.microsoft.com/office/drawing/2014/main" id="{0F5DF06A-8D6C-4B82-84AF-F2312C577DAF}"/>
                </a:ext>
              </a:extLst>
            </p:cNvPr>
            <p:cNvSpPr txBox="1"/>
            <p:nvPr/>
          </p:nvSpPr>
          <p:spPr>
            <a:xfrm>
              <a:off x="10337997" y="5365160"/>
              <a:ext cx="977265" cy="4235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1460" marR="5080" indent="-239395">
                <a:lnSpc>
                  <a:spcPct val="111100"/>
                </a:lnSpc>
                <a:spcBef>
                  <a:spcPts val="100"/>
                </a:spcBef>
              </a:pPr>
              <a:r>
                <a:rPr sz="2000" b="1" spc="-80" dirty="0">
                  <a:solidFill>
                    <a:srgbClr val="FFFFFF"/>
                  </a:solidFill>
                  <a:latin typeface="Arial"/>
                  <a:cs typeface="Arial"/>
                </a:rPr>
                <a:t>Operations</a:t>
              </a:r>
              <a:r>
                <a:rPr sz="2000" b="1" spc="-4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60" dirty="0">
                  <a:solidFill>
                    <a:srgbClr val="FFFFFF"/>
                  </a:solidFill>
                  <a:latin typeface="Comic Sans MS"/>
                  <a:cs typeface="Comic Sans MS"/>
                </a:rPr>
                <a:t>&amp; </a:t>
              </a:r>
              <a:r>
                <a:rPr sz="2000" b="1" spc="-10" dirty="0">
                  <a:solidFill>
                    <a:srgbClr val="FFFFFF"/>
                  </a:solidFill>
                  <a:latin typeface="Arial"/>
                  <a:cs typeface="Arial"/>
                </a:rPr>
                <a:t>Admin</a:t>
              </a:r>
              <a:endParaRPr sz="2000">
                <a:latin typeface="Arial"/>
                <a:cs typeface="Arial"/>
              </a:endParaRPr>
            </a:p>
          </p:txBody>
        </p:sp>
      </p:grpSp>
      <p:sp>
        <p:nvSpPr>
          <p:cNvPr id="55" name="object 7">
            <a:extLst>
              <a:ext uri="{FF2B5EF4-FFF2-40B4-BE49-F238E27FC236}">
                <a16:creationId xmlns:a16="http://schemas.microsoft.com/office/drawing/2014/main" id="{324B07CE-2D44-F68D-D13A-C8C6218C7189}"/>
              </a:ext>
            </a:extLst>
          </p:cNvPr>
          <p:cNvSpPr txBox="1"/>
          <p:nvPr/>
        </p:nvSpPr>
        <p:spPr>
          <a:xfrm>
            <a:off x="1775644" y="7614347"/>
            <a:ext cx="885052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0"/>
              </a:spcBef>
            </a:pPr>
            <a:r>
              <a:rPr sz="1800" b="1" spc="-75" dirty="0">
                <a:solidFill>
                  <a:srgbClr val="93C4FD"/>
                </a:solidFill>
                <a:latin typeface="Arial"/>
                <a:cs typeface="Arial"/>
              </a:rPr>
              <a:t>SaaS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6" name="object 8">
            <a:extLst>
              <a:ext uri="{FF2B5EF4-FFF2-40B4-BE49-F238E27FC236}">
                <a16:creationId xmlns:a16="http://schemas.microsoft.com/office/drawing/2014/main" id="{2D9F8DAC-DDF4-FA71-EB21-CA514E5AC2D3}"/>
              </a:ext>
            </a:extLst>
          </p:cNvPr>
          <p:cNvSpPr txBox="1"/>
          <p:nvPr/>
        </p:nvSpPr>
        <p:spPr>
          <a:xfrm>
            <a:off x="4818889" y="7674416"/>
            <a:ext cx="3485392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18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Traditional</a:t>
            </a:r>
            <a:r>
              <a:rPr sz="1800" spc="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D0D5DA"/>
                </a:solidFill>
                <a:latin typeface="Microsoft Sans Serif"/>
                <a:cs typeface="Microsoft Sans Serif"/>
              </a:rPr>
              <a:t>software</a:t>
            </a:r>
            <a:r>
              <a:rPr sz="1800" spc="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model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189923FA-9F22-2B65-95F5-E0985AFD9E05}"/>
              </a:ext>
            </a:extLst>
          </p:cNvPr>
          <p:cNvSpPr txBox="1"/>
          <p:nvPr/>
        </p:nvSpPr>
        <p:spPr>
          <a:xfrm>
            <a:off x="1775644" y="8766932"/>
            <a:ext cx="1229937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0"/>
              </a:spcBef>
            </a:pPr>
            <a:r>
              <a:rPr sz="1800" b="1" spc="-75" dirty="0">
                <a:solidFill>
                  <a:srgbClr val="93C4FD"/>
                </a:solidFill>
                <a:latin typeface="Arial"/>
                <a:cs typeface="Arial"/>
              </a:rPr>
              <a:t>Copilot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10">
            <a:extLst>
              <a:ext uri="{FF2B5EF4-FFF2-40B4-BE49-F238E27FC236}">
                <a16:creationId xmlns:a16="http://schemas.microsoft.com/office/drawing/2014/main" id="{0E2B71E3-7141-A03B-5466-618B6CE1681F}"/>
              </a:ext>
            </a:extLst>
          </p:cNvPr>
          <p:cNvSpPr txBox="1"/>
          <p:nvPr/>
        </p:nvSpPr>
        <p:spPr>
          <a:xfrm>
            <a:off x="4818889" y="8827002"/>
            <a:ext cx="2707689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Assisted</a:t>
            </a:r>
            <a:r>
              <a:rPr sz="18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intelligence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811A2B0A-A420-8D79-E89E-6A8889AD199C}"/>
              </a:ext>
            </a:extLst>
          </p:cNvPr>
          <p:cNvSpPr txBox="1"/>
          <p:nvPr/>
        </p:nvSpPr>
        <p:spPr>
          <a:xfrm>
            <a:off x="1775644" y="9919517"/>
            <a:ext cx="2133261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0"/>
              </a:spcBef>
            </a:pPr>
            <a:r>
              <a:rPr sz="1800" b="1" spc="-70" dirty="0">
                <a:solidFill>
                  <a:srgbClr val="93C4FD"/>
                </a:solidFill>
                <a:latin typeface="Arial"/>
                <a:cs typeface="Arial"/>
              </a:rPr>
              <a:t>Agentic </a:t>
            </a:r>
            <a:r>
              <a:rPr sz="1800" b="1" spc="-95" dirty="0">
                <a:solidFill>
                  <a:srgbClr val="93C4FD"/>
                </a:solidFill>
                <a:latin typeface="Arial"/>
                <a:cs typeface="Arial"/>
              </a:rPr>
              <a:t>Role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12">
            <a:extLst>
              <a:ext uri="{FF2B5EF4-FFF2-40B4-BE49-F238E27FC236}">
                <a16:creationId xmlns:a16="http://schemas.microsoft.com/office/drawing/2014/main" id="{A7FBE4AF-DB04-D74C-01DF-A03C29259F07}"/>
              </a:ext>
            </a:extLst>
          </p:cNvPr>
          <p:cNvSpPr txBox="1"/>
          <p:nvPr/>
        </p:nvSpPr>
        <p:spPr>
          <a:xfrm>
            <a:off x="4818889" y="9970771"/>
            <a:ext cx="26631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1800" spc="-60" dirty="0">
                <a:solidFill>
                  <a:srgbClr val="D0D5DA"/>
                </a:solidFill>
                <a:latin typeface="Microsoft Sans Serif"/>
                <a:cs typeface="Microsoft Sans Serif"/>
              </a:rPr>
              <a:t>AI</a:t>
            </a:r>
            <a:r>
              <a:rPr sz="1800" spc="-60" dirty="0">
                <a:solidFill>
                  <a:srgbClr val="D0D5DA"/>
                </a:solidFill>
                <a:latin typeface="Verdana"/>
                <a:cs typeface="Verdana"/>
              </a:rPr>
              <a:t>-</a:t>
            </a:r>
            <a:r>
              <a:rPr sz="1800" dirty="0">
                <a:solidFill>
                  <a:srgbClr val="D0D5DA"/>
                </a:solidFill>
                <a:latin typeface="Microsoft Sans Serif"/>
                <a:cs typeface="Microsoft Sans Serif"/>
              </a:rPr>
              <a:t>driven</a:t>
            </a:r>
            <a:r>
              <a:rPr sz="1800" spc="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id="{BD45F374-DE0D-8BEB-DFF9-B468AD609DB8}"/>
              </a:ext>
            </a:extLst>
          </p:cNvPr>
          <p:cNvSpPr txBox="1"/>
          <p:nvPr/>
        </p:nvSpPr>
        <p:spPr>
          <a:xfrm>
            <a:off x="1775644" y="11072102"/>
            <a:ext cx="3122234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40"/>
              </a:spcBef>
            </a:pPr>
            <a:r>
              <a:rPr sz="1800" b="1" spc="-70" dirty="0">
                <a:solidFill>
                  <a:srgbClr val="93C4FD"/>
                </a:solidFill>
                <a:latin typeface="Arial"/>
                <a:cs typeface="Arial"/>
              </a:rPr>
              <a:t>Agentic </a:t>
            </a:r>
            <a:r>
              <a:rPr sz="1800" b="1" spc="-65" dirty="0">
                <a:solidFill>
                  <a:srgbClr val="93C4FD"/>
                </a:solidFill>
                <a:latin typeface="Arial"/>
                <a:cs typeface="Arial"/>
              </a:rPr>
              <a:t>Enterprise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8CCA77E5-4D45-3B0B-E18D-F123BB12B8D9}"/>
              </a:ext>
            </a:extLst>
          </p:cNvPr>
          <p:cNvSpPr txBox="1"/>
          <p:nvPr/>
        </p:nvSpPr>
        <p:spPr>
          <a:xfrm>
            <a:off x="4818889" y="11132170"/>
            <a:ext cx="34842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sz="18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Full</a:t>
            </a:r>
            <a:r>
              <a:rPr sz="18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autonomous</a:t>
            </a:r>
            <a:r>
              <a:rPr sz="18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operation</a:t>
            </a: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63" name="object 65">
            <a:extLst>
              <a:ext uri="{FF2B5EF4-FFF2-40B4-BE49-F238E27FC236}">
                <a16:creationId xmlns:a16="http://schemas.microsoft.com/office/drawing/2014/main" id="{B350545C-9429-13E0-F074-CE861882CA9D}"/>
              </a:ext>
            </a:extLst>
          </p:cNvPr>
          <p:cNvGrpSpPr/>
          <p:nvPr/>
        </p:nvGrpSpPr>
        <p:grpSpPr>
          <a:xfrm>
            <a:off x="1696885" y="8038801"/>
            <a:ext cx="8702061" cy="419122"/>
            <a:chOff x="1295399" y="2905124"/>
            <a:chExt cx="4838700" cy="304800"/>
          </a:xfrm>
        </p:grpSpPr>
        <p:sp>
          <p:nvSpPr>
            <p:cNvPr id="80" name="object 66">
              <a:extLst>
                <a:ext uri="{FF2B5EF4-FFF2-40B4-BE49-F238E27FC236}">
                  <a16:creationId xmlns:a16="http://schemas.microsoft.com/office/drawing/2014/main" id="{06A0211A-2F58-E064-AB2F-59C773369928}"/>
                </a:ext>
              </a:extLst>
            </p:cNvPr>
            <p:cNvSpPr/>
            <p:nvPr/>
          </p:nvSpPr>
          <p:spPr>
            <a:xfrm>
              <a:off x="1295399" y="2905124"/>
              <a:ext cx="4838700" cy="304800"/>
            </a:xfrm>
            <a:custGeom>
              <a:avLst/>
              <a:gdLst/>
              <a:ahLst/>
              <a:cxnLst/>
              <a:rect l="l" t="t" r="r" b="b"/>
              <a:pathLst>
                <a:path w="4838700" h="304800">
                  <a:moveTo>
                    <a:pt x="4785301" y="304799"/>
                  </a:moveTo>
                  <a:lnTo>
                    <a:pt x="53397" y="304799"/>
                  </a:lnTo>
                  <a:lnTo>
                    <a:pt x="49680" y="304434"/>
                  </a:lnTo>
                  <a:lnTo>
                    <a:pt x="14085" y="285407"/>
                  </a:lnTo>
                  <a:lnTo>
                    <a:pt x="0" y="251402"/>
                  </a:lnTo>
                  <a:lnTo>
                    <a:pt x="0" y="2476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4785301" y="0"/>
                  </a:lnTo>
                  <a:lnTo>
                    <a:pt x="4824613" y="19392"/>
                  </a:lnTo>
                  <a:lnTo>
                    <a:pt x="4838699" y="53397"/>
                  </a:lnTo>
                  <a:lnTo>
                    <a:pt x="4838699" y="251402"/>
                  </a:lnTo>
                  <a:lnTo>
                    <a:pt x="4819306" y="290714"/>
                  </a:lnTo>
                  <a:lnTo>
                    <a:pt x="4789018" y="304434"/>
                  </a:lnTo>
                  <a:lnTo>
                    <a:pt x="4785301" y="3047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7">
              <a:extLst>
                <a:ext uri="{FF2B5EF4-FFF2-40B4-BE49-F238E27FC236}">
                  <a16:creationId xmlns:a16="http://schemas.microsoft.com/office/drawing/2014/main" id="{4EF1AEBE-EC53-0A35-C82D-C381BE5E14EC}"/>
                </a:ext>
              </a:extLst>
            </p:cNvPr>
            <p:cNvSpPr/>
            <p:nvPr/>
          </p:nvSpPr>
          <p:spPr>
            <a:xfrm>
              <a:off x="1295399" y="2905124"/>
              <a:ext cx="3867150" cy="304800"/>
            </a:xfrm>
            <a:custGeom>
              <a:avLst/>
              <a:gdLst/>
              <a:ahLst/>
              <a:cxnLst/>
              <a:rect l="l" t="t" r="r" b="b"/>
              <a:pathLst>
                <a:path w="3867150" h="304800">
                  <a:moveTo>
                    <a:pt x="3867149" y="304799"/>
                  </a:moveTo>
                  <a:lnTo>
                    <a:pt x="49571" y="304799"/>
                  </a:lnTo>
                  <a:lnTo>
                    <a:pt x="42281" y="303350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3867149" y="0"/>
                  </a:lnTo>
                  <a:lnTo>
                    <a:pt x="3867149" y="304799"/>
                  </a:lnTo>
                  <a:close/>
                </a:path>
              </a:pathLst>
            </a:custGeom>
            <a:solidFill>
              <a:srgbClr val="4D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68">
              <a:extLst>
                <a:ext uri="{FF2B5EF4-FFF2-40B4-BE49-F238E27FC236}">
                  <a16:creationId xmlns:a16="http://schemas.microsoft.com/office/drawing/2014/main" id="{A4DA6650-EBFE-8822-27E8-54CE6A7FCD30}"/>
                </a:ext>
              </a:extLst>
            </p:cNvPr>
            <p:cNvSpPr/>
            <p:nvPr/>
          </p:nvSpPr>
          <p:spPr>
            <a:xfrm>
              <a:off x="5162549" y="2905124"/>
              <a:ext cx="971550" cy="304800"/>
            </a:xfrm>
            <a:custGeom>
              <a:avLst/>
              <a:gdLst/>
              <a:ahLst/>
              <a:cxnLst/>
              <a:rect l="l" t="t" r="r" b="b"/>
              <a:pathLst>
                <a:path w="971550" h="304800">
                  <a:moveTo>
                    <a:pt x="921978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921978" y="0"/>
                  </a:lnTo>
                  <a:lnTo>
                    <a:pt x="929268" y="1450"/>
                  </a:lnTo>
                  <a:lnTo>
                    <a:pt x="964299" y="28277"/>
                  </a:lnTo>
                  <a:lnTo>
                    <a:pt x="971549" y="49571"/>
                  </a:lnTo>
                  <a:lnTo>
                    <a:pt x="971549" y="255228"/>
                  </a:lnTo>
                  <a:lnTo>
                    <a:pt x="949451" y="293420"/>
                  </a:lnTo>
                  <a:lnTo>
                    <a:pt x="921978" y="304799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9">
            <a:extLst>
              <a:ext uri="{FF2B5EF4-FFF2-40B4-BE49-F238E27FC236}">
                <a16:creationId xmlns:a16="http://schemas.microsoft.com/office/drawing/2014/main" id="{AD6387D1-BA9B-5FDB-B777-1C434D8D4843}"/>
              </a:ext>
            </a:extLst>
          </p:cNvPr>
          <p:cNvGrpSpPr/>
          <p:nvPr/>
        </p:nvGrpSpPr>
        <p:grpSpPr>
          <a:xfrm>
            <a:off x="1696885" y="9299759"/>
            <a:ext cx="8702061" cy="419122"/>
            <a:chOff x="1295399" y="3743324"/>
            <a:chExt cx="4838700" cy="304800"/>
          </a:xfrm>
        </p:grpSpPr>
        <p:sp>
          <p:nvSpPr>
            <p:cNvPr id="77" name="object 70">
              <a:extLst>
                <a:ext uri="{FF2B5EF4-FFF2-40B4-BE49-F238E27FC236}">
                  <a16:creationId xmlns:a16="http://schemas.microsoft.com/office/drawing/2014/main" id="{3668B803-5D53-467F-F841-13E98433FD69}"/>
                </a:ext>
              </a:extLst>
            </p:cNvPr>
            <p:cNvSpPr/>
            <p:nvPr/>
          </p:nvSpPr>
          <p:spPr>
            <a:xfrm>
              <a:off x="1295399" y="3743324"/>
              <a:ext cx="4838700" cy="304800"/>
            </a:xfrm>
            <a:custGeom>
              <a:avLst/>
              <a:gdLst/>
              <a:ahLst/>
              <a:cxnLst/>
              <a:rect l="l" t="t" r="r" b="b"/>
              <a:pathLst>
                <a:path w="4838700" h="304800">
                  <a:moveTo>
                    <a:pt x="4785301" y="304799"/>
                  </a:moveTo>
                  <a:lnTo>
                    <a:pt x="53397" y="304799"/>
                  </a:lnTo>
                  <a:lnTo>
                    <a:pt x="49680" y="304433"/>
                  </a:lnTo>
                  <a:lnTo>
                    <a:pt x="14085" y="285407"/>
                  </a:lnTo>
                  <a:lnTo>
                    <a:pt x="0" y="251402"/>
                  </a:lnTo>
                  <a:lnTo>
                    <a:pt x="0" y="2476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785301" y="0"/>
                  </a:lnTo>
                  <a:lnTo>
                    <a:pt x="4824613" y="19391"/>
                  </a:lnTo>
                  <a:lnTo>
                    <a:pt x="4838699" y="53397"/>
                  </a:lnTo>
                  <a:lnTo>
                    <a:pt x="4838699" y="251402"/>
                  </a:lnTo>
                  <a:lnTo>
                    <a:pt x="4819306" y="290714"/>
                  </a:lnTo>
                  <a:lnTo>
                    <a:pt x="4789018" y="304433"/>
                  </a:lnTo>
                  <a:lnTo>
                    <a:pt x="4785301" y="3047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1">
              <a:extLst>
                <a:ext uri="{FF2B5EF4-FFF2-40B4-BE49-F238E27FC236}">
                  <a16:creationId xmlns:a16="http://schemas.microsoft.com/office/drawing/2014/main" id="{9F27B1E6-1D1A-B4D0-7277-5C53911A3B00}"/>
                </a:ext>
              </a:extLst>
            </p:cNvPr>
            <p:cNvSpPr/>
            <p:nvPr/>
          </p:nvSpPr>
          <p:spPr>
            <a:xfrm>
              <a:off x="1295399" y="3743324"/>
              <a:ext cx="2419350" cy="304800"/>
            </a:xfrm>
            <a:custGeom>
              <a:avLst/>
              <a:gdLst/>
              <a:ahLst/>
              <a:cxnLst/>
              <a:rect l="l" t="t" r="r" b="b"/>
              <a:pathLst>
                <a:path w="2419350" h="304800">
                  <a:moveTo>
                    <a:pt x="2419349" y="304799"/>
                  </a:moveTo>
                  <a:lnTo>
                    <a:pt x="49570" y="304799"/>
                  </a:lnTo>
                  <a:lnTo>
                    <a:pt x="42281" y="303349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419349" y="0"/>
                  </a:lnTo>
                  <a:lnTo>
                    <a:pt x="2419349" y="304799"/>
                  </a:lnTo>
                  <a:close/>
                </a:path>
              </a:pathLst>
            </a:custGeom>
            <a:solidFill>
              <a:srgbClr val="4D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2">
              <a:extLst>
                <a:ext uri="{FF2B5EF4-FFF2-40B4-BE49-F238E27FC236}">
                  <a16:creationId xmlns:a16="http://schemas.microsoft.com/office/drawing/2014/main" id="{C5780C59-B12D-6D58-C744-F633EC35B9D4}"/>
                </a:ext>
              </a:extLst>
            </p:cNvPr>
            <p:cNvSpPr/>
            <p:nvPr/>
          </p:nvSpPr>
          <p:spPr>
            <a:xfrm>
              <a:off x="3714749" y="3743324"/>
              <a:ext cx="2419350" cy="304800"/>
            </a:xfrm>
            <a:custGeom>
              <a:avLst/>
              <a:gdLst/>
              <a:ahLst/>
              <a:cxnLst/>
              <a:rect l="l" t="t" r="r" b="b"/>
              <a:pathLst>
                <a:path w="2419350" h="304800">
                  <a:moveTo>
                    <a:pt x="2369778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2369778" y="0"/>
                  </a:lnTo>
                  <a:lnTo>
                    <a:pt x="2377067" y="1450"/>
                  </a:lnTo>
                  <a:lnTo>
                    <a:pt x="2412098" y="28277"/>
                  </a:lnTo>
                  <a:lnTo>
                    <a:pt x="2419349" y="49571"/>
                  </a:lnTo>
                  <a:lnTo>
                    <a:pt x="2419349" y="255228"/>
                  </a:lnTo>
                  <a:lnTo>
                    <a:pt x="2397251" y="293419"/>
                  </a:lnTo>
                  <a:lnTo>
                    <a:pt x="2369778" y="304799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73">
            <a:extLst>
              <a:ext uri="{FF2B5EF4-FFF2-40B4-BE49-F238E27FC236}">
                <a16:creationId xmlns:a16="http://schemas.microsoft.com/office/drawing/2014/main" id="{C22B50E5-06D6-2959-A730-04A827CABAA1}"/>
              </a:ext>
            </a:extLst>
          </p:cNvPr>
          <p:cNvGrpSpPr/>
          <p:nvPr/>
        </p:nvGrpSpPr>
        <p:grpSpPr>
          <a:xfrm>
            <a:off x="1696885" y="10452344"/>
            <a:ext cx="8702061" cy="419122"/>
            <a:chOff x="1295399" y="4581524"/>
            <a:chExt cx="4838700" cy="304800"/>
          </a:xfrm>
        </p:grpSpPr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CDA0C610-898E-5037-274F-01E72A0D86BC}"/>
                </a:ext>
              </a:extLst>
            </p:cNvPr>
            <p:cNvSpPr/>
            <p:nvPr/>
          </p:nvSpPr>
          <p:spPr>
            <a:xfrm>
              <a:off x="1295399" y="4581524"/>
              <a:ext cx="4838700" cy="304800"/>
            </a:xfrm>
            <a:custGeom>
              <a:avLst/>
              <a:gdLst/>
              <a:ahLst/>
              <a:cxnLst/>
              <a:rect l="l" t="t" r="r" b="b"/>
              <a:pathLst>
                <a:path w="4838700" h="304800">
                  <a:moveTo>
                    <a:pt x="4785301" y="304799"/>
                  </a:moveTo>
                  <a:lnTo>
                    <a:pt x="53397" y="304799"/>
                  </a:lnTo>
                  <a:lnTo>
                    <a:pt x="49680" y="304433"/>
                  </a:lnTo>
                  <a:lnTo>
                    <a:pt x="14085" y="285406"/>
                  </a:lnTo>
                  <a:lnTo>
                    <a:pt x="0" y="251402"/>
                  </a:lnTo>
                  <a:lnTo>
                    <a:pt x="0" y="2476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785301" y="0"/>
                  </a:lnTo>
                  <a:lnTo>
                    <a:pt x="4824613" y="19391"/>
                  </a:lnTo>
                  <a:lnTo>
                    <a:pt x="4838699" y="53397"/>
                  </a:lnTo>
                  <a:lnTo>
                    <a:pt x="4838699" y="251402"/>
                  </a:lnTo>
                  <a:lnTo>
                    <a:pt x="4819306" y="290714"/>
                  </a:lnTo>
                  <a:lnTo>
                    <a:pt x="4789018" y="304433"/>
                  </a:lnTo>
                  <a:lnTo>
                    <a:pt x="4785301" y="3047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6DC70E2E-1E01-A3E2-6189-69A9B8128C5F}"/>
                </a:ext>
              </a:extLst>
            </p:cNvPr>
            <p:cNvSpPr/>
            <p:nvPr/>
          </p:nvSpPr>
          <p:spPr>
            <a:xfrm>
              <a:off x="1295399" y="4581524"/>
              <a:ext cx="971550" cy="304800"/>
            </a:xfrm>
            <a:custGeom>
              <a:avLst/>
              <a:gdLst/>
              <a:ahLst/>
              <a:cxnLst/>
              <a:rect l="l" t="t" r="r" b="b"/>
              <a:pathLst>
                <a:path w="971550" h="304800">
                  <a:moveTo>
                    <a:pt x="971549" y="304799"/>
                  </a:moveTo>
                  <a:lnTo>
                    <a:pt x="49571" y="304799"/>
                  </a:lnTo>
                  <a:lnTo>
                    <a:pt x="42281" y="303349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971549" y="0"/>
                  </a:lnTo>
                  <a:lnTo>
                    <a:pt x="971549" y="304799"/>
                  </a:lnTo>
                  <a:close/>
                </a:path>
              </a:pathLst>
            </a:custGeom>
            <a:solidFill>
              <a:srgbClr val="4D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426B865F-6F48-A301-F168-CDFC61ECD726}"/>
                </a:ext>
              </a:extLst>
            </p:cNvPr>
            <p:cNvSpPr/>
            <p:nvPr/>
          </p:nvSpPr>
          <p:spPr>
            <a:xfrm>
              <a:off x="2266949" y="4581524"/>
              <a:ext cx="3867150" cy="304800"/>
            </a:xfrm>
            <a:custGeom>
              <a:avLst/>
              <a:gdLst/>
              <a:ahLst/>
              <a:cxnLst/>
              <a:rect l="l" t="t" r="r" b="b"/>
              <a:pathLst>
                <a:path w="3867150" h="304800">
                  <a:moveTo>
                    <a:pt x="3817578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3817577" y="0"/>
                  </a:lnTo>
                  <a:lnTo>
                    <a:pt x="3824867" y="1450"/>
                  </a:lnTo>
                  <a:lnTo>
                    <a:pt x="3859898" y="28277"/>
                  </a:lnTo>
                  <a:lnTo>
                    <a:pt x="3867149" y="49571"/>
                  </a:lnTo>
                  <a:lnTo>
                    <a:pt x="3867149" y="255228"/>
                  </a:lnTo>
                  <a:lnTo>
                    <a:pt x="3845051" y="293419"/>
                  </a:lnTo>
                  <a:lnTo>
                    <a:pt x="3817578" y="304799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77">
            <a:extLst>
              <a:ext uri="{FF2B5EF4-FFF2-40B4-BE49-F238E27FC236}">
                <a16:creationId xmlns:a16="http://schemas.microsoft.com/office/drawing/2014/main" id="{81ACC21E-017B-2325-8749-EF67ADF4752F}"/>
              </a:ext>
            </a:extLst>
          </p:cNvPr>
          <p:cNvGrpSpPr/>
          <p:nvPr/>
        </p:nvGrpSpPr>
        <p:grpSpPr>
          <a:xfrm>
            <a:off x="1696885" y="11604928"/>
            <a:ext cx="8702061" cy="419122"/>
            <a:chOff x="1295399" y="5419724"/>
            <a:chExt cx="4838700" cy="304800"/>
          </a:xfrm>
        </p:grpSpPr>
        <p:sp>
          <p:nvSpPr>
            <p:cNvPr id="71" name="object 78">
              <a:extLst>
                <a:ext uri="{FF2B5EF4-FFF2-40B4-BE49-F238E27FC236}">
                  <a16:creationId xmlns:a16="http://schemas.microsoft.com/office/drawing/2014/main" id="{F0C5FFDD-17B1-CB53-3BF6-4E95A77CCDD9}"/>
                </a:ext>
              </a:extLst>
            </p:cNvPr>
            <p:cNvSpPr/>
            <p:nvPr/>
          </p:nvSpPr>
          <p:spPr>
            <a:xfrm>
              <a:off x="1295399" y="5419724"/>
              <a:ext cx="4838700" cy="304800"/>
            </a:xfrm>
            <a:custGeom>
              <a:avLst/>
              <a:gdLst/>
              <a:ahLst/>
              <a:cxnLst/>
              <a:rect l="l" t="t" r="r" b="b"/>
              <a:pathLst>
                <a:path w="4838700" h="304800">
                  <a:moveTo>
                    <a:pt x="4785301" y="304799"/>
                  </a:moveTo>
                  <a:lnTo>
                    <a:pt x="53397" y="304799"/>
                  </a:lnTo>
                  <a:lnTo>
                    <a:pt x="49680" y="304433"/>
                  </a:lnTo>
                  <a:lnTo>
                    <a:pt x="14085" y="285407"/>
                  </a:lnTo>
                  <a:lnTo>
                    <a:pt x="0" y="251402"/>
                  </a:lnTo>
                  <a:lnTo>
                    <a:pt x="0" y="2476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4785301" y="0"/>
                  </a:lnTo>
                  <a:lnTo>
                    <a:pt x="4824613" y="19391"/>
                  </a:lnTo>
                  <a:lnTo>
                    <a:pt x="4838699" y="53397"/>
                  </a:lnTo>
                  <a:lnTo>
                    <a:pt x="4838699" y="251402"/>
                  </a:lnTo>
                  <a:lnTo>
                    <a:pt x="4819306" y="290714"/>
                  </a:lnTo>
                  <a:lnTo>
                    <a:pt x="4789018" y="304433"/>
                  </a:lnTo>
                  <a:lnTo>
                    <a:pt x="4785301" y="3047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9">
              <a:extLst>
                <a:ext uri="{FF2B5EF4-FFF2-40B4-BE49-F238E27FC236}">
                  <a16:creationId xmlns:a16="http://schemas.microsoft.com/office/drawing/2014/main" id="{AB62ADC5-09F0-85D9-0857-6A97EE15695D}"/>
                </a:ext>
              </a:extLst>
            </p:cNvPr>
            <p:cNvSpPr/>
            <p:nvPr/>
          </p:nvSpPr>
          <p:spPr>
            <a:xfrm>
              <a:off x="1295399" y="5444597"/>
              <a:ext cx="9525" cy="255270"/>
            </a:xfrm>
            <a:custGeom>
              <a:avLst/>
              <a:gdLst/>
              <a:ahLst/>
              <a:cxnLst/>
              <a:rect l="l" t="t" r="r" b="b"/>
              <a:pathLst>
                <a:path w="9525" h="255270">
                  <a:moveTo>
                    <a:pt x="9524" y="255052"/>
                  </a:moveTo>
                  <a:lnTo>
                    <a:pt x="7250" y="251648"/>
                  </a:lnTo>
                  <a:lnTo>
                    <a:pt x="1450" y="237645"/>
                  </a:lnTo>
                  <a:lnTo>
                    <a:pt x="0" y="230355"/>
                  </a:lnTo>
                  <a:lnTo>
                    <a:pt x="0" y="24698"/>
                  </a:lnTo>
                  <a:lnTo>
                    <a:pt x="1450" y="17408"/>
                  </a:lnTo>
                  <a:lnTo>
                    <a:pt x="7250" y="3404"/>
                  </a:lnTo>
                  <a:lnTo>
                    <a:pt x="9524" y="0"/>
                  </a:lnTo>
                  <a:lnTo>
                    <a:pt x="9524" y="255052"/>
                  </a:lnTo>
                  <a:close/>
                </a:path>
              </a:pathLst>
            </a:custGeom>
            <a:solidFill>
              <a:srgbClr val="4D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80">
              <a:extLst>
                <a:ext uri="{FF2B5EF4-FFF2-40B4-BE49-F238E27FC236}">
                  <a16:creationId xmlns:a16="http://schemas.microsoft.com/office/drawing/2014/main" id="{BC34619B-8A8A-DADD-7989-358067DEC28F}"/>
                </a:ext>
              </a:extLst>
            </p:cNvPr>
            <p:cNvSpPr/>
            <p:nvPr/>
          </p:nvSpPr>
          <p:spPr>
            <a:xfrm>
              <a:off x="1304924" y="5419724"/>
              <a:ext cx="4829175" cy="304800"/>
            </a:xfrm>
            <a:custGeom>
              <a:avLst/>
              <a:gdLst/>
              <a:ahLst/>
              <a:cxnLst/>
              <a:rect l="l" t="t" r="r" b="b"/>
              <a:pathLst>
                <a:path w="4829175" h="304800">
                  <a:moveTo>
                    <a:pt x="4779602" y="304799"/>
                  </a:moveTo>
                  <a:lnTo>
                    <a:pt x="40046" y="304799"/>
                  </a:lnTo>
                  <a:lnTo>
                    <a:pt x="32756" y="303349"/>
                  </a:lnTo>
                  <a:lnTo>
                    <a:pt x="18752" y="297549"/>
                  </a:lnTo>
                  <a:lnTo>
                    <a:pt x="12572" y="293419"/>
                  </a:lnTo>
                  <a:lnTo>
                    <a:pt x="1854" y="282702"/>
                  </a:lnTo>
                  <a:lnTo>
                    <a:pt x="0" y="279926"/>
                  </a:lnTo>
                  <a:lnTo>
                    <a:pt x="0" y="24873"/>
                  </a:lnTo>
                  <a:lnTo>
                    <a:pt x="32756" y="1450"/>
                  </a:lnTo>
                  <a:lnTo>
                    <a:pt x="40046" y="0"/>
                  </a:lnTo>
                  <a:lnTo>
                    <a:pt x="4779602" y="0"/>
                  </a:lnTo>
                  <a:lnTo>
                    <a:pt x="4817793" y="22097"/>
                  </a:lnTo>
                  <a:lnTo>
                    <a:pt x="4829174" y="49571"/>
                  </a:lnTo>
                  <a:lnTo>
                    <a:pt x="4829174" y="255228"/>
                  </a:lnTo>
                  <a:lnTo>
                    <a:pt x="4807076" y="293419"/>
                  </a:lnTo>
                  <a:lnTo>
                    <a:pt x="4779602" y="304799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81">
            <a:extLst>
              <a:ext uri="{FF2B5EF4-FFF2-40B4-BE49-F238E27FC236}">
                <a16:creationId xmlns:a16="http://schemas.microsoft.com/office/drawing/2014/main" id="{AD48CB59-9E70-E375-69F3-ED6849B8D2C8}"/>
              </a:ext>
            </a:extLst>
          </p:cNvPr>
          <p:cNvSpPr txBox="1"/>
          <p:nvPr/>
        </p:nvSpPr>
        <p:spPr>
          <a:xfrm>
            <a:off x="6474246" y="8104292"/>
            <a:ext cx="3351778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80%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82">
            <a:extLst>
              <a:ext uri="{FF2B5EF4-FFF2-40B4-BE49-F238E27FC236}">
                <a16:creationId xmlns:a16="http://schemas.microsoft.com/office/drawing/2014/main" id="{176E0AA7-A8B8-F979-87D5-3353DB6EAF2F}"/>
              </a:ext>
            </a:extLst>
          </p:cNvPr>
          <p:cNvSpPr txBox="1"/>
          <p:nvPr/>
        </p:nvSpPr>
        <p:spPr>
          <a:xfrm>
            <a:off x="6277585" y="9357156"/>
            <a:ext cx="3599593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50%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copilot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9" name="object 83">
            <a:extLst>
              <a:ext uri="{FF2B5EF4-FFF2-40B4-BE49-F238E27FC236}">
                <a16:creationId xmlns:a16="http://schemas.microsoft.com/office/drawing/2014/main" id="{43BA0A43-0A0E-751A-7F8C-00316E2EEA4C}"/>
              </a:ext>
            </a:extLst>
          </p:cNvPr>
          <p:cNvSpPr txBox="1"/>
          <p:nvPr/>
        </p:nvSpPr>
        <p:spPr>
          <a:xfrm>
            <a:off x="6369182" y="10516698"/>
            <a:ext cx="3456842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600" b="1" spc="60" dirty="0">
                <a:solidFill>
                  <a:srgbClr val="FFFFFF"/>
                </a:solidFill>
                <a:latin typeface="Arial"/>
                <a:cs typeface="Arial"/>
              </a:rPr>
              <a:t>20%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human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80%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0" name="object 84">
            <a:extLst>
              <a:ext uri="{FF2B5EF4-FFF2-40B4-BE49-F238E27FC236}">
                <a16:creationId xmlns:a16="http://schemas.microsoft.com/office/drawing/2014/main" id="{6B14C510-197F-3717-A8EB-AA47B3C01964}"/>
              </a:ext>
            </a:extLst>
          </p:cNvPr>
          <p:cNvSpPr txBox="1"/>
          <p:nvPr/>
        </p:nvSpPr>
        <p:spPr>
          <a:xfrm>
            <a:off x="7904033" y="11661389"/>
            <a:ext cx="1921991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99.9%</a:t>
            </a:r>
            <a:r>
              <a:rPr sz="16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9062389-87B6-16CB-F5E9-A179CB0EDE2B}"/>
              </a:ext>
            </a:extLst>
          </p:cNvPr>
          <p:cNvSpPr txBox="1"/>
          <p:nvPr/>
        </p:nvSpPr>
        <p:spPr>
          <a:xfrm>
            <a:off x="1554357" y="6821791"/>
            <a:ext cx="4767849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sz="3200" b="1" spc="-110" dirty="0">
                <a:solidFill>
                  <a:srgbClr val="93C4FD"/>
                </a:solidFill>
                <a:latin typeface="Arial"/>
                <a:cs typeface="Arial"/>
              </a:rPr>
              <a:t>Level of </a:t>
            </a:r>
            <a:r>
              <a:rPr lang="en-US" altLang="zh-CN" sz="3200" b="1" spc="-80" dirty="0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lang="en-US" altLang="zh-CN" sz="3200" b="1" spc="-10" dirty="0">
                <a:solidFill>
                  <a:srgbClr val="93C4FD"/>
                </a:solidFill>
                <a:latin typeface="Arial"/>
                <a:cs typeface="Arial"/>
              </a:rPr>
              <a:t>Agency</a:t>
            </a:r>
            <a:endParaRPr lang="zh-CN" altLang="en-US" sz="3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D03612B-D7CA-874B-013E-2F36F7CF8C99}"/>
              </a:ext>
            </a:extLst>
          </p:cNvPr>
          <p:cNvSpPr txBox="1"/>
          <p:nvPr/>
        </p:nvSpPr>
        <p:spPr>
          <a:xfrm>
            <a:off x="16368904" y="6441829"/>
            <a:ext cx="6791519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sz="3200" b="1" spc="-135" dirty="0">
                <a:solidFill>
                  <a:srgbClr val="93C4FD"/>
                </a:solidFill>
                <a:latin typeface="Arial"/>
                <a:cs typeface="Arial"/>
              </a:rPr>
              <a:t>Agentic Business</a:t>
            </a:r>
            <a:r>
              <a:rPr lang="en-US" altLang="zh-CN" sz="3200" b="1" spc="-85" dirty="0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lang="en-US" altLang="zh-CN" sz="3200" b="1" spc="-120" dirty="0">
                <a:solidFill>
                  <a:srgbClr val="93C4FD"/>
                </a:solidFill>
                <a:latin typeface="Arial"/>
                <a:cs typeface="Arial"/>
              </a:rPr>
              <a:t>Functions</a:t>
            </a:r>
            <a:endParaRPr lang="zh-CN" altLang="en-US" sz="3200" dirty="0"/>
          </a:p>
        </p:txBody>
      </p:sp>
      <p:sp>
        <p:nvSpPr>
          <p:cNvPr id="2" name="object 21">
            <a:extLst>
              <a:ext uri="{FF2B5EF4-FFF2-40B4-BE49-F238E27FC236}">
                <a16:creationId xmlns:a16="http://schemas.microsoft.com/office/drawing/2014/main" id="{E7055E3B-A4C8-8879-08D1-E3958C5A653F}"/>
              </a:ext>
            </a:extLst>
          </p:cNvPr>
          <p:cNvSpPr txBox="1"/>
          <p:nvPr/>
        </p:nvSpPr>
        <p:spPr>
          <a:xfrm>
            <a:off x="5174283" y="2752195"/>
            <a:ext cx="16868685" cy="3726469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Integrate </a:t>
            </a:r>
            <a:r>
              <a:rPr lang="en-US" dirty="0"/>
              <a:t>Agentic Mindset/Tools/Services</a:t>
            </a:r>
            <a:r>
              <a:rPr dirty="0"/>
              <a:t> </a:t>
            </a:r>
            <a:r>
              <a:rPr lang="en-US" dirty="0"/>
              <a:t>D</a:t>
            </a:r>
            <a:r>
              <a:rPr dirty="0"/>
              <a:t>eeply into </a:t>
            </a:r>
            <a:r>
              <a:rPr lang="en-US" dirty="0"/>
              <a:t>O</a:t>
            </a:r>
            <a:r>
              <a:rPr dirty="0"/>
              <a:t>perations</a:t>
            </a:r>
          </a:p>
          <a:p>
            <a:r>
              <a:rPr dirty="0"/>
              <a:t>Automate </a:t>
            </a:r>
            <a:r>
              <a:rPr lang="en-US" dirty="0"/>
              <a:t>O</a:t>
            </a:r>
            <a:r>
              <a:rPr dirty="0"/>
              <a:t>perational </a:t>
            </a:r>
            <a:r>
              <a:rPr lang="en-US" dirty="0"/>
              <a:t>L</a:t>
            </a:r>
            <a:r>
              <a:rPr dirty="0"/>
              <a:t>ifecycles</a:t>
            </a:r>
            <a:r>
              <a:rPr lang="en-US" dirty="0"/>
              <a:t>, Gradually, As Much As Possible</a:t>
            </a:r>
            <a:endParaRPr dirty="0"/>
          </a:p>
          <a:p>
            <a:r>
              <a:rPr dirty="0"/>
              <a:t>Achieve </a:t>
            </a:r>
            <a:r>
              <a:rPr lang="en-US" dirty="0"/>
              <a:t>S</a:t>
            </a:r>
            <a:r>
              <a:rPr dirty="0"/>
              <a:t>uperior </a:t>
            </a:r>
            <a:r>
              <a:rPr lang="en-US" dirty="0"/>
              <a:t>M</a:t>
            </a:r>
            <a:r>
              <a:rPr dirty="0"/>
              <a:t>argins </a:t>
            </a:r>
            <a:r>
              <a:rPr lang="en-US" dirty="0"/>
              <a:t>A</a:t>
            </a:r>
            <a:r>
              <a:rPr dirty="0"/>
              <a:t>nd </a:t>
            </a:r>
            <a:r>
              <a:rPr lang="en-US" dirty="0"/>
              <a:t>S</a:t>
            </a:r>
            <a:r>
              <a:rPr dirty="0"/>
              <a:t>calability</a:t>
            </a:r>
          </a:p>
          <a:p>
            <a:r>
              <a:rPr dirty="0"/>
              <a:t>Prepare </a:t>
            </a:r>
            <a:r>
              <a:rPr lang="en-US" dirty="0"/>
              <a:t>F</a:t>
            </a:r>
            <a:r>
              <a:rPr dirty="0"/>
              <a:t>or </a:t>
            </a:r>
            <a:r>
              <a:rPr lang="en-US" dirty="0"/>
              <a:t>F</a:t>
            </a:r>
            <a:r>
              <a:rPr dirty="0"/>
              <a:t>ully </a:t>
            </a:r>
            <a:r>
              <a:rPr lang="en-US" dirty="0"/>
              <a:t>A</a:t>
            </a:r>
            <a:r>
              <a:rPr dirty="0"/>
              <a:t>utomated </a:t>
            </a:r>
            <a:r>
              <a:rPr lang="en-US" dirty="0"/>
              <a:t>E</a:t>
            </a:r>
            <a:r>
              <a:rPr dirty="0"/>
              <a:t>nterprises</a:t>
            </a:r>
          </a:p>
        </p:txBody>
      </p:sp>
    </p:spTree>
    <p:extLst>
      <p:ext uri="{BB962C8B-B14F-4D97-AF65-F5344CB8AC3E}">
        <p14:creationId xmlns:p14="http://schemas.microsoft.com/office/powerpoint/2010/main" val="3237873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CF3C70-0BAB-5A77-F4D3-7D62E615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74" y="1056044"/>
            <a:ext cx="21554416" cy="11998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kumimoji="1" lang="en-US" altLang="zh-CN" dirty="0">
                <a:latin typeface="Helvetica" pitchFamily="2" charset="0"/>
                <a:ea typeface="+mj-ea"/>
              </a:rPr>
              <a:t>Action 7: </a:t>
            </a:r>
            <a:r>
              <a:rPr lang="en-US" altLang="zh-CN" dirty="0" err="1"/>
              <a:t>闪电速度执行</a:t>
            </a:r>
            <a:r>
              <a:rPr lang="en-US" altLang="zh-CN" spc="-125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dirty="0">
                <a:latin typeface="Helvetica" pitchFamily="2" charset="0"/>
                <a:ea typeface="+mj-ea"/>
              </a:rPr>
              <a:t>Execute at Lightning Speed -  Startup’s Only Moat</a:t>
            </a:r>
            <a:br>
              <a:rPr kumimoji="1" lang="en-US" altLang="zh-CN" dirty="0">
                <a:latin typeface="Helvetica" pitchFamily="2" charset="0"/>
                <a:ea typeface="+mj-ea"/>
              </a:rPr>
            </a:br>
            <a:endParaRPr kumimoji="1" lang="zh-CN" altLang="en-US" dirty="0">
              <a:latin typeface="Helvetica" pitchFamily="2" charset="0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909F74-9AB0-392A-6A8F-7A917A242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825" y="3879271"/>
            <a:ext cx="7287491" cy="7287491"/>
          </a:xfrm>
          <a:prstGeom prst="rect">
            <a:avLst/>
          </a:prstGeom>
        </p:spPr>
      </p:pic>
      <p:sp>
        <p:nvSpPr>
          <p:cNvPr id="4" name="object 21">
            <a:extLst>
              <a:ext uri="{FF2B5EF4-FFF2-40B4-BE49-F238E27FC236}">
                <a16:creationId xmlns:a16="http://schemas.microsoft.com/office/drawing/2014/main" id="{3F8CAD09-3518-AFF2-2925-00E73DA9C788}"/>
              </a:ext>
            </a:extLst>
          </p:cNvPr>
          <p:cNvSpPr txBox="1"/>
          <p:nvPr/>
        </p:nvSpPr>
        <p:spPr>
          <a:xfrm>
            <a:off x="9722392" y="4844969"/>
            <a:ext cx="13492424" cy="5411139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Helvetica" pitchFamily="2" charset="0"/>
              </a:rPr>
              <a:t>Speed </a:t>
            </a:r>
            <a:r>
              <a:rPr lang="en-US" dirty="0">
                <a:latin typeface="Helvetica" pitchFamily="2" charset="0"/>
              </a:rPr>
              <a:t>as</a:t>
            </a:r>
            <a:r>
              <a:rPr dirty="0">
                <a:latin typeface="Helvetica" pitchFamily="2" charset="0"/>
              </a:rPr>
              <a:t> the </a:t>
            </a:r>
            <a:r>
              <a:rPr lang="en-US" dirty="0">
                <a:latin typeface="Helvetica" pitchFamily="2" charset="0"/>
              </a:rPr>
              <a:t>S</a:t>
            </a:r>
            <a:r>
              <a:rPr dirty="0">
                <a:latin typeface="Helvetica" pitchFamily="2" charset="0"/>
              </a:rPr>
              <a:t>tartup's </a:t>
            </a:r>
            <a:r>
              <a:rPr lang="en-US" dirty="0">
                <a:latin typeface="Helvetica" pitchFamily="2" charset="0"/>
              </a:rPr>
              <a:t>O</a:t>
            </a:r>
            <a:r>
              <a:rPr dirty="0">
                <a:latin typeface="Helvetica" pitchFamily="2" charset="0"/>
              </a:rPr>
              <a:t>nly </a:t>
            </a:r>
            <a:r>
              <a:rPr lang="en-US" dirty="0">
                <a:latin typeface="Helvetica" pitchFamily="2" charset="0"/>
              </a:rPr>
              <a:t>A</a:t>
            </a:r>
            <a:r>
              <a:rPr dirty="0">
                <a:latin typeface="Helvetica" pitchFamily="2" charset="0"/>
              </a:rPr>
              <a:t>dvantage in </a:t>
            </a:r>
            <a:r>
              <a:rPr lang="en-US" dirty="0">
                <a:latin typeface="Helvetica" pitchFamily="2" charset="0"/>
              </a:rPr>
              <a:t>T</a:t>
            </a:r>
            <a:r>
              <a:rPr dirty="0">
                <a:latin typeface="Helvetica" pitchFamily="2" charset="0"/>
              </a:rPr>
              <a:t>he AI </a:t>
            </a:r>
            <a:r>
              <a:rPr lang="en-US" dirty="0">
                <a:latin typeface="Helvetica" pitchFamily="2" charset="0"/>
              </a:rPr>
              <a:t>E</a:t>
            </a:r>
            <a:r>
              <a:rPr dirty="0">
                <a:latin typeface="Helvetica" pitchFamily="2" charset="0"/>
              </a:rPr>
              <a:t>ra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Agentic AI Enables Superhuman Productivity </a:t>
            </a:r>
          </a:p>
          <a:p>
            <a:r>
              <a:rPr dirty="0">
                <a:latin typeface="Helvetica" pitchFamily="2" charset="0"/>
              </a:rPr>
              <a:t>Capture </a:t>
            </a:r>
            <a:r>
              <a:rPr lang="en-US" dirty="0">
                <a:latin typeface="Helvetica" pitchFamily="2" charset="0"/>
              </a:rPr>
              <a:t>M</a:t>
            </a:r>
            <a:r>
              <a:rPr dirty="0">
                <a:latin typeface="Helvetica" pitchFamily="2" charset="0"/>
              </a:rPr>
              <a:t>arkets </a:t>
            </a:r>
            <a:r>
              <a:rPr lang="en-US" dirty="0">
                <a:latin typeface="Helvetica" pitchFamily="2" charset="0"/>
              </a:rPr>
              <a:t>B</a:t>
            </a:r>
            <a:r>
              <a:rPr dirty="0">
                <a:latin typeface="Helvetica" pitchFamily="2" charset="0"/>
              </a:rPr>
              <a:t>efore </a:t>
            </a:r>
            <a:r>
              <a:rPr lang="en-US" dirty="0">
                <a:latin typeface="Helvetica" pitchFamily="2" charset="0"/>
              </a:rPr>
              <a:t>G</a:t>
            </a:r>
            <a:r>
              <a:rPr dirty="0">
                <a:latin typeface="Helvetica" pitchFamily="2" charset="0"/>
              </a:rPr>
              <a:t>iants </a:t>
            </a:r>
            <a:r>
              <a:rPr lang="en-US" dirty="0">
                <a:latin typeface="Helvetica" pitchFamily="2" charset="0"/>
              </a:rPr>
              <a:t>A</a:t>
            </a:r>
            <a:r>
              <a:rPr dirty="0">
                <a:latin typeface="Helvetica" pitchFamily="2" charset="0"/>
              </a:rPr>
              <a:t>djust</a:t>
            </a:r>
          </a:p>
          <a:p>
            <a:r>
              <a:rPr dirty="0">
                <a:latin typeface="Helvetica" pitchFamily="2" charset="0"/>
              </a:rPr>
              <a:t>Embrace </a:t>
            </a:r>
            <a:r>
              <a:rPr lang="en-US" dirty="0">
                <a:latin typeface="Helvetica" pitchFamily="2" charset="0"/>
              </a:rPr>
              <a:t>U</a:t>
            </a:r>
            <a:r>
              <a:rPr dirty="0">
                <a:latin typeface="Helvetica" pitchFamily="2" charset="0"/>
              </a:rPr>
              <a:t>rgency </a:t>
            </a:r>
            <a:r>
              <a:rPr lang="en-US" dirty="0">
                <a:latin typeface="Helvetica" pitchFamily="2" charset="0"/>
              </a:rPr>
              <a:t>A</a:t>
            </a:r>
            <a:r>
              <a:rPr dirty="0">
                <a:latin typeface="Helvetica" pitchFamily="2" charset="0"/>
              </a:rPr>
              <a:t>nd </a:t>
            </a:r>
            <a:r>
              <a:rPr lang="en-US" dirty="0">
                <a:latin typeface="Helvetica" pitchFamily="2" charset="0"/>
              </a:rPr>
              <a:t>C</a:t>
            </a:r>
            <a:r>
              <a:rPr dirty="0">
                <a:latin typeface="Helvetica" pitchFamily="2" charset="0"/>
              </a:rPr>
              <a:t>ontinuous </a:t>
            </a:r>
            <a:r>
              <a:rPr lang="en-US" dirty="0">
                <a:latin typeface="Helvetica" pitchFamily="2" charset="0"/>
              </a:rPr>
              <a:t>L</a:t>
            </a:r>
            <a:r>
              <a:rPr dirty="0">
                <a:latin typeface="Helvetica" pitchFamily="2" charset="0"/>
              </a:rPr>
              <a:t>earning</a:t>
            </a:r>
          </a:p>
          <a:p>
            <a:r>
              <a:rPr dirty="0">
                <a:latin typeface="Helvetica" pitchFamily="2" charset="0"/>
              </a:rPr>
              <a:t>Prioritize </a:t>
            </a:r>
            <a:r>
              <a:rPr lang="en-US" dirty="0">
                <a:latin typeface="Helvetica" pitchFamily="2" charset="0"/>
              </a:rPr>
              <a:t>S</a:t>
            </a:r>
            <a:r>
              <a:rPr dirty="0">
                <a:latin typeface="Helvetica" pitchFamily="2" charset="0"/>
              </a:rPr>
              <a:t>peed to </a:t>
            </a:r>
            <a:r>
              <a:rPr lang="en-US" dirty="0">
                <a:latin typeface="Helvetica" pitchFamily="2" charset="0"/>
              </a:rPr>
              <a:t>F</a:t>
            </a:r>
            <a:r>
              <a:rPr dirty="0">
                <a:latin typeface="Helvetica" pitchFamily="2" charset="0"/>
              </a:rPr>
              <a:t>irst </a:t>
            </a:r>
            <a:r>
              <a:rPr lang="en-US" dirty="0">
                <a:latin typeface="Helvetica" pitchFamily="2" charset="0"/>
              </a:rPr>
              <a:t>M</a:t>
            </a:r>
            <a:r>
              <a:rPr dirty="0">
                <a:latin typeface="Helvetica" pitchFamily="2" charset="0"/>
              </a:rPr>
              <a:t>ilestones</a:t>
            </a:r>
          </a:p>
        </p:txBody>
      </p:sp>
    </p:spTree>
    <p:extLst>
      <p:ext uri="{BB962C8B-B14F-4D97-AF65-F5344CB8AC3E}">
        <p14:creationId xmlns:p14="http://schemas.microsoft.com/office/powerpoint/2010/main" val="11041375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>
            <a:extLst>
              <a:ext uri="{FF2B5EF4-FFF2-40B4-BE49-F238E27FC236}">
                <a16:creationId xmlns:a16="http://schemas.microsoft.com/office/drawing/2014/main" id="{FA7D3C4F-6386-2699-81FE-EAAAD8976C6D}"/>
              </a:ext>
            </a:extLst>
          </p:cNvPr>
          <p:cNvSpPr/>
          <p:nvPr/>
        </p:nvSpPr>
        <p:spPr>
          <a:xfrm>
            <a:off x="3266685" y="2721582"/>
            <a:ext cx="17339294" cy="153897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86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8B131E-DB2A-6434-A21A-8FC752C9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95" y="867174"/>
            <a:ext cx="20610585" cy="1199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CN" dirty="0">
                <a:latin typeface="Helvetica" pitchFamily="2" charset="0"/>
                <a:ea typeface="+mj-ea"/>
              </a:rPr>
              <a:t>Action 8: </a:t>
            </a:r>
            <a:r>
              <a:rPr lang="en-US" altLang="zh-CN" dirty="0" err="1"/>
              <a:t>精通全栈经营</a:t>
            </a:r>
            <a:r>
              <a:rPr lang="en-US" altLang="zh-CN" dirty="0"/>
              <a:t> </a:t>
            </a:r>
            <a:r>
              <a:rPr kumimoji="1" lang="en-US" altLang="zh-CN" dirty="0">
                <a:latin typeface="Helvetica" pitchFamily="2" charset="0"/>
                <a:ea typeface="+mj-ea"/>
              </a:rPr>
              <a:t>Master Full-Stack Operation</a:t>
            </a:r>
            <a:endParaRPr kumimoji="1" lang="zh-CN" altLang="en-US" dirty="0">
              <a:latin typeface="Helvetica" pitchFamily="2" charset="0"/>
              <a:ea typeface="+mj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8CD268-6C55-33B5-F9AE-7B835A499976}"/>
              </a:ext>
            </a:extLst>
          </p:cNvPr>
          <p:cNvSpPr txBox="1"/>
          <p:nvPr/>
        </p:nvSpPr>
        <p:spPr>
          <a:xfrm>
            <a:off x="4883070" y="3062465"/>
            <a:ext cx="1383165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marL="25400" algn="l">
              <a:spcBef>
                <a:spcPts val="200"/>
              </a:spcBef>
            </a:pPr>
            <a:r>
              <a:rPr lang="en-US" altLang="zh-CN" sz="4400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Technology</a:t>
            </a:r>
            <a:r>
              <a:rPr lang="en-US" altLang="zh-CN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Enables, Business Execution Wins</a:t>
            </a:r>
          </a:p>
        </p:txBody>
      </p:sp>
      <p:pic>
        <p:nvPicPr>
          <p:cNvPr id="44" name="图片 43" descr="一群骑自行车的女人&#10;&#10;描述已自动生成">
            <a:extLst>
              <a:ext uri="{FF2B5EF4-FFF2-40B4-BE49-F238E27FC236}">
                <a16:creationId xmlns:a16="http://schemas.microsoft.com/office/drawing/2014/main" id="{B94DB125-55BC-48EF-AABE-9FD977E0BA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7742" y="5201341"/>
            <a:ext cx="7115918" cy="5762224"/>
          </a:xfrm>
          <a:prstGeom prst="rect">
            <a:avLst/>
          </a:prstGeom>
        </p:spPr>
      </p:pic>
      <p:sp>
        <p:nvSpPr>
          <p:cNvPr id="2" name="object 21">
            <a:extLst>
              <a:ext uri="{FF2B5EF4-FFF2-40B4-BE49-F238E27FC236}">
                <a16:creationId xmlns:a16="http://schemas.microsoft.com/office/drawing/2014/main" id="{5EA5EE37-4951-F4EE-EBC8-B83056DF96B9}"/>
              </a:ext>
            </a:extLst>
          </p:cNvPr>
          <p:cNvSpPr txBox="1"/>
          <p:nvPr/>
        </p:nvSpPr>
        <p:spPr>
          <a:xfrm>
            <a:off x="9749127" y="5283884"/>
            <a:ext cx="14235221" cy="6109046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Helvetica" pitchFamily="2" charset="0"/>
              </a:rPr>
              <a:t>Lean, Flat Team Structure</a:t>
            </a:r>
            <a:r>
              <a:rPr lang="en-US" dirty="0">
                <a:latin typeface="Helvetica" pitchFamily="2" charset="0"/>
              </a:rPr>
              <a:t> Demands Full-stack Operators</a:t>
            </a:r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Integrated Business Capabilities</a:t>
            </a:r>
            <a:r>
              <a:rPr lang="en-US" dirty="0">
                <a:latin typeface="Helvetica" pitchFamily="2" charset="0"/>
              </a:rPr>
              <a:t>.</a:t>
            </a:r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Product-Distribution-Service</a:t>
            </a:r>
            <a:r>
              <a:rPr lang="en-US" dirty="0">
                <a:latin typeface="Helvetica" pitchFamily="2" charset="0"/>
              </a:rPr>
              <a:t> Feedback </a:t>
            </a:r>
            <a:r>
              <a:rPr dirty="0">
                <a:latin typeface="Helvetica" pitchFamily="2" charset="0"/>
              </a:rPr>
              <a:t>Loop</a:t>
            </a:r>
          </a:p>
          <a:p>
            <a:r>
              <a:rPr dirty="0">
                <a:latin typeface="Helvetica" pitchFamily="2" charset="0"/>
              </a:rPr>
              <a:t>Human-Agent Collaboration Model</a:t>
            </a:r>
            <a:r>
              <a:rPr lang="en-US" dirty="0">
                <a:latin typeface="Helvetica" pitchFamily="2" charset="0"/>
              </a:rPr>
              <a:t>; Human as the Goal Setters and Reviewers</a:t>
            </a:r>
            <a:endParaRPr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136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B36A008-2C97-AF4C-1F90-D4CDF916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42" y="1023644"/>
            <a:ext cx="21503474" cy="1199854"/>
          </a:xfrm>
        </p:spPr>
        <p:txBody>
          <a:bodyPr anchor="t">
            <a:noAutofit/>
          </a:bodyPr>
          <a:lstStyle/>
          <a:p>
            <a:r>
              <a:rPr kumimoji="1" lang="en-US" altLang="zh-CN" sz="6600" dirty="0">
                <a:latin typeface="Helvetica" pitchFamily="2" charset="0"/>
              </a:rPr>
              <a:t>Action 9: </a:t>
            </a:r>
            <a:r>
              <a:rPr lang="en-US" altLang="zh-CN" dirty="0" err="1"/>
              <a:t>快速变现</a:t>
            </a:r>
            <a:r>
              <a:rPr lang="en-US" altLang="zh-CN" sz="2800" spc="-125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kumimoji="1" lang="en-US" altLang="zh-CN" sz="6600" dirty="0">
                <a:latin typeface="Helvetica" pitchFamily="2" charset="0"/>
              </a:rPr>
              <a:t>Monetize Fast - Revenue is Still the King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30C49-185C-44C2-FB57-B245BB085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42" y="8011008"/>
            <a:ext cx="6291119" cy="34402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00B509-2EB6-A2D0-AAC0-31C48BA64D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4367" y="3983257"/>
            <a:ext cx="5628587" cy="36635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CC6F88-BEC1-F5F8-C7AD-F08EA5C685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8660" y="8011008"/>
            <a:ext cx="6291119" cy="3481494"/>
          </a:xfrm>
          <a:prstGeom prst="rect">
            <a:avLst/>
          </a:prstGeom>
        </p:spPr>
      </p:pic>
      <p:sp>
        <p:nvSpPr>
          <p:cNvPr id="2" name="object 21">
            <a:extLst>
              <a:ext uri="{FF2B5EF4-FFF2-40B4-BE49-F238E27FC236}">
                <a16:creationId xmlns:a16="http://schemas.microsoft.com/office/drawing/2014/main" id="{D75717A0-0ACB-2552-29A2-F6FE0C1F8C0F}"/>
              </a:ext>
            </a:extLst>
          </p:cNvPr>
          <p:cNvSpPr txBox="1"/>
          <p:nvPr/>
        </p:nvSpPr>
        <p:spPr>
          <a:xfrm>
            <a:off x="13983848" y="4176745"/>
            <a:ext cx="9963548" cy="6940116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Helvetica" pitchFamily="2" charset="0"/>
              </a:rPr>
              <a:t>Monetize Early and Escape Velocity</a:t>
            </a:r>
            <a:endParaRPr lang="en-US"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Revenue </a:t>
            </a:r>
            <a:r>
              <a:rPr lang="en-US" dirty="0">
                <a:latin typeface="Helvetica" pitchFamily="2" charset="0"/>
              </a:rPr>
              <a:t>V</a:t>
            </a:r>
            <a:r>
              <a:rPr dirty="0">
                <a:latin typeface="Helvetica" pitchFamily="2" charset="0"/>
              </a:rPr>
              <a:t>alidates </a:t>
            </a:r>
            <a:r>
              <a:rPr lang="en-US" dirty="0">
                <a:latin typeface="Helvetica" pitchFamily="2" charset="0"/>
              </a:rPr>
              <a:t>P</a:t>
            </a:r>
            <a:r>
              <a:rPr dirty="0">
                <a:latin typeface="Helvetica" pitchFamily="2" charset="0"/>
              </a:rPr>
              <a:t>roduct-market</a:t>
            </a:r>
            <a:r>
              <a:rPr lang="en-US" dirty="0">
                <a:latin typeface="Helvetica" pitchFamily="2" charset="0"/>
              </a:rPr>
              <a:t> F</a:t>
            </a:r>
            <a:r>
              <a:rPr dirty="0">
                <a:latin typeface="Helvetica" pitchFamily="2" charset="0"/>
              </a:rPr>
              <a:t>it</a:t>
            </a:r>
            <a:r>
              <a:rPr lang="en-US" dirty="0">
                <a:latin typeface="Helvetica" pitchFamily="2" charset="0"/>
              </a:rPr>
              <a:t>.</a:t>
            </a:r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Magical </a:t>
            </a:r>
            <a:r>
              <a:rPr lang="en-US" dirty="0">
                <a:latin typeface="Helvetica" pitchFamily="2" charset="0"/>
              </a:rPr>
              <a:t>E</a:t>
            </a:r>
            <a:r>
              <a:rPr dirty="0">
                <a:latin typeface="Helvetica" pitchFamily="2" charset="0"/>
              </a:rPr>
              <a:t>xperiences </a:t>
            </a:r>
            <a:r>
              <a:rPr lang="en-US" dirty="0">
                <a:latin typeface="Helvetica" pitchFamily="2" charset="0"/>
              </a:rPr>
              <a:t>D</a:t>
            </a:r>
            <a:r>
              <a:rPr dirty="0">
                <a:latin typeface="Helvetica" pitchFamily="2" charset="0"/>
              </a:rPr>
              <a:t>rive </a:t>
            </a:r>
            <a:r>
              <a:rPr lang="en-US" dirty="0">
                <a:latin typeface="Helvetica" pitchFamily="2" charset="0"/>
              </a:rPr>
              <a:t>M</a:t>
            </a:r>
            <a:r>
              <a:rPr dirty="0">
                <a:latin typeface="Helvetica" pitchFamily="2" charset="0"/>
              </a:rPr>
              <a:t>onetization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r>
              <a:rPr lang="en-US" dirty="0">
                <a:latin typeface="Helvetica" pitchFamily="2" charset="0"/>
              </a:rPr>
              <a:t>10 Times More Revenue/Employee</a:t>
            </a:r>
            <a:endParaRPr dirty="0">
              <a:latin typeface="Helvetica" pitchFamily="2" charset="0"/>
            </a:endParaRPr>
          </a:p>
          <a:p>
            <a:r>
              <a:rPr dirty="0">
                <a:latin typeface="Helvetica" pitchFamily="2" charset="0"/>
              </a:rPr>
              <a:t>Leverage </a:t>
            </a:r>
            <a:r>
              <a:rPr lang="en-US" dirty="0">
                <a:latin typeface="Helvetica" pitchFamily="2" charset="0"/>
              </a:rPr>
              <a:t>T</a:t>
            </a:r>
            <a:r>
              <a:rPr dirty="0">
                <a:latin typeface="Helvetica" pitchFamily="2" charset="0"/>
              </a:rPr>
              <a:t>echnological </a:t>
            </a:r>
            <a:r>
              <a:rPr lang="en-US" dirty="0">
                <a:latin typeface="Helvetica" pitchFamily="2" charset="0"/>
              </a:rPr>
              <a:t>G</a:t>
            </a:r>
            <a:r>
              <a:rPr dirty="0">
                <a:latin typeface="Helvetica" pitchFamily="2" charset="0"/>
              </a:rPr>
              <a:t>eneration </a:t>
            </a:r>
            <a:r>
              <a:rPr lang="en-US" dirty="0">
                <a:latin typeface="Helvetica" pitchFamily="2" charset="0"/>
              </a:rPr>
              <a:t>G</a:t>
            </a:r>
            <a:r>
              <a:rPr dirty="0">
                <a:latin typeface="Helvetica" pitchFamily="2" charset="0"/>
              </a:rPr>
              <a:t>aps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Opportunity W</a:t>
            </a:r>
            <a:r>
              <a:rPr dirty="0">
                <a:latin typeface="Helvetica" pitchFamily="2" charset="0"/>
              </a:rPr>
              <a:t>indows </a:t>
            </a:r>
            <a:r>
              <a:rPr lang="en-US" dirty="0">
                <a:latin typeface="Helvetica" pitchFamily="2" charset="0"/>
              </a:rPr>
              <a:t>A</a:t>
            </a:r>
            <a:r>
              <a:rPr dirty="0">
                <a:latin typeface="Helvetica" pitchFamily="2" charset="0"/>
              </a:rPr>
              <a:t>re </a:t>
            </a:r>
            <a:r>
              <a:rPr lang="en-US" dirty="0">
                <a:latin typeface="Helvetica" pitchFamily="2" charset="0"/>
              </a:rPr>
              <a:t>S</a:t>
            </a:r>
            <a:r>
              <a:rPr dirty="0">
                <a:latin typeface="Helvetica" pitchFamily="2" charset="0"/>
              </a:rPr>
              <a:t>hrinking</a:t>
            </a:r>
            <a:r>
              <a:rPr lang="en-US" dirty="0">
                <a:latin typeface="Helvetica" pitchFamily="2" charset="0"/>
              </a:rPr>
              <a:t>.</a:t>
            </a:r>
            <a:endParaRPr dirty="0"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9953B1-5617-FC91-6962-3B9F8D757BBB}"/>
              </a:ext>
            </a:extLst>
          </p:cNvPr>
          <p:cNvSpPr/>
          <p:nvPr/>
        </p:nvSpPr>
        <p:spPr>
          <a:xfrm>
            <a:off x="4314367" y="8649730"/>
            <a:ext cx="2814293" cy="667265"/>
          </a:xfrm>
          <a:prstGeom prst="rect">
            <a:avLst/>
          </a:prstGeom>
          <a:noFill/>
          <a:ln w="50800" cap="flat">
            <a:solidFill>
              <a:schemeClr val="accent1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1952C4-F29B-2827-6D4C-A3D39D78D847}"/>
              </a:ext>
            </a:extLst>
          </p:cNvPr>
          <p:cNvSpPr/>
          <p:nvPr/>
        </p:nvSpPr>
        <p:spPr>
          <a:xfrm>
            <a:off x="4314367" y="10655432"/>
            <a:ext cx="2814293" cy="667265"/>
          </a:xfrm>
          <a:prstGeom prst="rect">
            <a:avLst/>
          </a:prstGeom>
          <a:noFill/>
          <a:ln w="50800" cap="flat">
            <a:solidFill>
              <a:schemeClr val="accent1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0522804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7B8BCE-1E93-B350-E446-6BF1A0B2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89" y="856096"/>
            <a:ext cx="24579313" cy="1199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1" lang="en-US" altLang="zh-CN" sz="6600" dirty="0">
                <a:latin typeface="Helvetica" pitchFamily="2" charset="0"/>
              </a:rPr>
              <a:t>Action 10:</a:t>
            </a:r>
            <a:r>
              <a:rPr lang="zh-CN" altLang="en-US" dirty="0"/>
              <a:t>战略对齐快速迭代 </a:t>
            </a:r>
            <a:r>
              <a:rPr kumimoji="1" lang="en-US" altLang="zh-CN" sz="6600" dirty="0">
                <a:latin typeface="Helvetica" pitchFamily="2" charset="0"/>
              </a:rPr>
              <a:t>Align Your Strategy and  Execution</a:t>
            </a:r>
            <a:br>
              <a:rPr kumimoji="1" lang="en-US" altLang="zh-CN" sz="6600" dirty="0">
                <a:latin typeface="Helvetica" pitchFamily="2" charset="0"/>
              </a:rPr>
            </a:br>
            <a:endParaRPr kumimoji="1" lang="zh-CN" altLang="en-US" sz="6600" dirty="0">
              <a:latin typeface="Helvetica" pitchFamily="2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B4F4BB-0143-4695-C63F-224C61345591}"/>
              </a:ext>
            </a:extLst>
          </p:cNvPr>
          <p:cNvGrpSpPr/>
          <p:nvPr/>
        </p:nvGrpSpPr>
        <p:grpSpPr>
          <a:xfrm>
            <a:off x="18181433" y="4785344"/>
            <a:ext cx="5640589" cy="7929949"/>
            <a:chOff x="15847811" y="4258710"/>
            <a:chExt cx="7294410" cy="7929949"/>
          </a:xfrm>
        </p:grpSpPr>
        <p:sp>
          <p:nvSpPr>
            <p:cNvPr id="36" name="object 37">
              <a:extLst>
                <a:ext uri="{FF2B5EF4-FFF2-40B4-BE49-F238E27FC236}">
                  <a16:creationId xmlns:a16="http://schemas.microsoft.com/office/drawing/2014/main" id="{99CF6B00-E77F-2100-83C9-19C0420C8093}"/>
                </a:ext>
              </a:extLst>
            </p:cNvPr>
            <p:cNvSpPr txBox="1"/>
            <p:nvPr/>
          </p:nvSpPr>
          <p:spPr>
            <a:xfrm>
              <a:off x="15902657" y="11046347"/>
              <a:ext cx="7239564" cy="9020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32384" rIns="0" bIns="0" rtlCol="0">
              <a:noAutofit/>
            </a:bodyPr>
            <a:lstStyle/>
            <a:p>
              <a:pPr marL="457200">
                <a:lnSpc>
                  <a:spcPct val="100000"/>
                </a:lnSpc>
                <a:spcBef>
                  <a:spcPts val="254"/>
                </a:spcBef>
              </a:pPr>
              <a:r>
                <a:rPr b="1" spc="-7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User</a:t>
              </a:r>
              <a:r>
                <a:rPr b="1" spc="-5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 </a:t>
              </a:r>
              <a:r>
                <a:rPr b="1" spc="-9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Growth</a:t>
              </a:r>
              <a:r>
                <a:rPr b="1" spc="-4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 </a:t>
              </a:r>
              <a:r>
                <a:rPr b="1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Model</a:t>
              </a:r>
              <a:endParaRPr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/>
              </a:endParaRPr>
            </a:p>
            <a:p>
              <a:pPr marL="457200">
                <a:lnSpc>
                  <a:spcPct val="100000"/>
                </a:lnSpc>
                <a:spcBef>
                  <a:spcPts val="155"/>
                </a:spcBef>
              </a:pP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Align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acquisition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with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retention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mechanisms</a:t>
              </a:r>
              <a:endParaRPr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icrosoft Sans Serif"/>
              </a:endParaRPr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3FF1600C-F5EB-9FD4-A04B-AD5C45CA7E50}"/>
                </a:ext>
              </a:extLst>
            </p:cNvPr>
            <p:cNvSpPr txBox="1"/>
            <p:nvPr/>
          </p:nvSpPr>
          <p:spPr>
            <a:xfrm>
              <a:off x="15902657" y="9701113"/>
              <a:ext cx="7239564" cy="9020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32384" rIns="0" bIns="0" rtlCol="0">
              <a:noAutofit/>
            </a:bodyPr>
            <a:lstStyle/>
            <a:p>
              <a:pPr marL="457200">
                <a:lnSpc>
                  <a:spcPct val="100000"/>
                </a:lnSpc>
                <a:spcBef>
                  <a:spcPts val="254"/>
                </a:spcBef>
              </a:pPr>
              <a:r>
                <a:rPr b="1" spc="-8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AI</a:t>
              </a:r>
              <a:r>
                <a:rPr b="1" spc="-5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 </a:t>
              </a:r>
              <a:r>
                <a:rPr b="1" spc="-8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Technology</a:t>
              </a:r>
              <a:r>
                <a:rPr b="1" spc="-5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 </a:t>
              </a:r>
              <a:r>
                <a:rPr b="1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Choice</a:t>
              </a:r>
              <a:endParaRPr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/>
              </a:endParaRPr>
            </a:p>
            <a:p>
              <a:pPr marL="457200">
                <a:lnSpc>
                  <a:spcPct val="100000"/>
                </a:lnSpc>
                <a:spcBef>
                  <a:spcPts val="155"/>
                </a:spcBef>
              </a:pPr>
              <a:r>
                <a:rPr sz="1800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Select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capabilities</a:t>
              </a:r>
              <a:r>
                <a:rPr sz="1800" spc="-2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that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directly</a:t>
              </a:r>
              <a:r>
                <a:rPr sz="1800" spc="-2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enable </a:t>
              </a:r>
              <a:r>
                <a:rPr sz="1800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value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delivery</a:t>
              </a:r>
              <a:endParaRPr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icrosoft Sans Serif"/>
              </a:endParaRPr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8120C7CA-1726-0B21-3E5B-42B05CD214CF}"/>
                </a:ext>
              </a:extLst>
            </p:cNvPr>
            <p:cNvSpPr txBox="1"/>
            <p:nvPr/>
          </p:nvSpPr>
          <p:spPr>
            <a:xfrm>
              <a:off x="15902657" y="8307160"/>
              <a:ext cx="7239564" cy="9020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32384" rIns="0" bIns="0" rtlCol="0">
              <a:noAutofit/>
            </a:bodyPr>
            <a:lstStyle/>
            <a:p>
              <a:pPr marL="504825">
                <a:lnSpc>
                  <a:spcPct val="100000"/>
                </a:lnSpc>
                <a:spcBef>
                  <a:spcPts val="254"/>
                </a:spcBef>
              </a:pPr>
              <a:r>
                <a:rPr b="1" spc="-7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Target</a:t>
              </a:r>
              <a:r>
                <a:rPr b="1" spc="-4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 </a:t>
              </a:r>
              <a:r>
                <a:rPr b="1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Customers</a:t>
              </a:r>
              <a:endParaRPr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/>
              </a:endParaRPr>
            </a:p>
            <a:p>
              <a:pPr marL="504825">
                <a:lnSpc>
                  <a:spcPct val="100000"/>
                </a:lnSpc>
                <a:spcBef>
                  <a:spcPts val="155"/>
                </a:spcBef>
              </a:pP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Align</a:t>
              </a:r>
              <a:r>
                <a:rPr sz="1800" spc="-4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personas</a:t>
              </a: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with</a:t>
              </a: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acquisition</a:t>
              </a: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channels</a:t>
              </a: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ndalus"/>
                </a:rPr>
                <a:t>&amp;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ndalus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product</a:t>
              </a:r>
              <a:endParaRPr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icrosoft Sans Serif"/>
              </a:endParaRPr>
            </a:p>
          </p:txBody>
        </p:sp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DC6C8E42-6C74-A04C-1461-6D14C7C787A8}"/>
                </a:ext>
              </a:extLst>
            </p:cNvPr>
            <p:cNvSpPr txBox="1"/>
            <p:nvPr/>
          </p:nvSpPr>
          <p:spPr>
            <a:xfrm>
              <a:off x="15902657" y="7162546"/>
              <a:ext cx="7239564" cy="9020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32384" rIns="0" bIns="0" rtlCol="0">
              <a:noAutofit/>
            </a:bodyPr>
            <a:lstStyle/>
            <a:p>
              <a:pPr marL="457200">
                <a:lnSpc>
                  <a:spcPct val="100000"/>
                </a:lnSpc>
                <a:spcBef>
                  <a:spcPts val="254"/>
                </a:spcBef>
              </a:pPr>
              <a:r>
                <a:rPr b="1" spc="-9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GTM</a:t>
              </a:r>
              <a:r>
                <a:rPr b="1" spc="-7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 </a:t>
              </a:r>
              <a:r>
                <a:rPr b="1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Strategy</a:t>
              </a:r>
              <a:endParaRPr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/>
              </a:endParaRPr>
            </a:p>
            <a:p>
              <a:pPr marL="457200">
                <a:lnSpc>
                  <a:spcPct val="100000"/>
                </a:lnSpc>
                <a:spcBef>
                  <a:spcPts val="155"/>
                </a:spcBef>
              </a:pP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Channel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selection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based</a:t>
              </a: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on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customer</a:t>
              </a: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lang="en-US"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base and ROI</a:t>
              </a:r>
              <a:endParaRPr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icrosoft Sans Serif"/>
              </a:endParaRPr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11535AFF-EF89-3716-8810-2625A96A524D}"/>
                </a:ext>
              </a:extLst>
            </p:cNvPr>
            <p:cNvSpPr txBox="1"/>
            <p:nvPr/>
          </p:nvSpPr>
          <p:spPr>
            <a:xfrm>
              <a:off x="15902657" y="5817312"/>
              <a:ext cx="7239564" cy="9020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32384" rIns="0" bIns="0" rtlCol="0">
              <a:noAutofit/>
            </a:bodyPr>
            <a:lstStyle/>
            <a:p>
              <a:pPr marL="409575">
                <a:lnSpc>
                  <a:spcPct val="100000"/>
                </a:lnSpc>
                <a:spcBef>
                  <a:spcPts val="254"/>
                </a:spcBef>
              </a:pPr>
              <a:r>
                <a:rPr lang="en-US" b="1" spc="-1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Differentiable </a:t>
              </a:r>
              <a:r>
                <a:rPr b="1" spc="-7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Value</a:t>
              </a:r>
              <a:r>
                <a:rPr b="1" spc="-4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 </a:t>
              </a:r>
              <a:r>
                <a:rPr b="1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Proposition</a:t>
              </a:r>
              <a:endParaRPr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/>
              </a:endParaRPr>
            </a:p>
            <a:p>
              <a:pPr marL="409575">
                <a:lnSpc>
                  <a:spcPct val="100000"/>
                </a:lnSpc>
                <a:spcBef>
                  <a:spcPts val="155"/>
                </a:spcBef>
              </a:pPr>
              <a:r>
                <a:rPr sz="1800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Deliver</a:t>
              </a:r>
              <a:r>
                <a:rPr sz="1800" spc="-2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tangible</a:t>
              </a:r>
              <a:r>
                <a:rPr sz="1800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2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outcome</a:t>
              </a:r>
              <a:r>
                <a:rPr sz="1800" spc="-2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ndalus"/>
                </a:rPr>
                <a:t>-</a:t>
              </a:r>
              <a:r>
                <a:rPr sz="1800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based</a:t>
              </a:r>
              <a:r>
                <a:rPr sz="1800" spc="-2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benefits</a:t>
              </a:r>
              <a:endParaRPr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icrosoft Sans Serif"/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6DD6AD23-4B50-AD14-188A-D0119FAEA811}"/>
                </a:ext>
              </a:extLst>
            </p:cNvPr>
            <p:cNvSpPr txBox="1"/>
            <p:nvPr/>
          </p:nvSpPr>
          <p:spPr>
            <a:xfrm>
              <a:off x="15902657" y="4423359"/>
              <a:ext cx="7239564" cy="9020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32384" rIns="0" bIns="0" rtlCol="0">
              <a:noAutofit/>
            </a:bodyPr>
            <a:lstStyle/>
            <a:p>
              <a:pPr marL="457200">
                <a:lnSpc>
                  <a:spcPct val="100000"/>
                </a:lnSpc>
                <a:spcBef>
                  <a:spcPts val="254"/>
                </a:spcBef>
              </a:pPr>
              <a:r>
                <a:rPr b="1" spc="-7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Target</a:t>
              </a:r>
              <a:r>
                <a:rPr b="1" spc="-5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 </a:t>
              </a:r>
              <a:r>
                <a:rPr b="1" spc="-1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Geo</a:t>
              </a:r>
              <a:r>
                <a:rPr b="1" spc="-5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 </a:t>
              </a:r>
              <a:r>
                <a:rPr b="1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rial"/>
                </a:rPr>
                <a:t>Market</a:t>
              </a:r>
              <a:endParaRPr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Arial"/>
              </a:endParaRPr>
            </a:p>
            <a:p>
              <a:pPr marL="457200">
                <a:lnSpc>
                  <a:spcPct val="100000"/>
                </a:lnSpc>
                <a:spcBef>
                  <a:spcPts val="155"/>
                </a:spcBef>
              </a:pP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Match</a:t>
              </a: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regulatory</a:t>
              </a: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2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environment</a:t>
              </a:r>
              <a:r>
                <a:rPr sz="1800" spc="-3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ndalus"/>
                </a:rPr>
                <a:t>&amp;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Andalus"/>
                </a:rPr>
                <a:t> </a:t>
              </a:r>
              <a:r>
                <a:rPr sz="180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cultural</a:t>
              </a:r>
              <a:r>
                <a:rPr sz="1800" spc="-35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 </a:t>
              </a:r>
              <a:r>
                <a:rPr sz="1800" spc="-10" dirty="0">
                  <a:solidFill>
                    <a:schemeClr val="accent1">
                      <a:lumMod val="50000"/>
                    </a:schemeClr>
                  </a:solidFill>
                  <a:latin typeface="+mn-ea"/>
                  <a:ea typeface="+mn-ea"/>
                  <a:cs typeface="Microsoft Sans Serif"/>
                </a:rPr>
                <a:t>context</a:t>
              </a:r>
              <a:endParaRPr sz="1800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Microsoft Sans Serif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3979BEA9-120B-8BA1-B051-D871027E21F2}"/>
                </a:ext>
              </a:extLst>
            </p:cNvPr>
            <p:cNvSpPr/>
            <p:nvPr/>
          </p:nvSpPr>
          <p:spPr>
            <a:xfrm>
              <a:off x="15847811" y="4258710"/>
              <a:ext cx="54846" cy="1306964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066B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27CB2FBF-6F05-2A63-4D29-79DB726FB5B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67192" y="4719991"/>
              <a:ext cx="274225" cy="384400"/>
            </a:xfrm>
            <a:prstGeom prst="rect">
              <a:avLst/>
            </a:prstGeom>
          </p:spPr>
        </p:pic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FCB3AB7E-0E84-1C86-05F0-AD1316B879D5}"/>
                </a:ext>
              </a:extLst>
            </p:cNvPr>
            <p:cNvSpPr/>
            <p:nvPr/>
          </p:nvSpPr>
          <p:spPr>
            <a:xfrm>
              <a:off x="15847811" y="8142510"/>
              <a:ext cx="54846" cy="1306963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066B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pic>
          <p:nvPicPr>
            <p:cNvPr id="15" name="object 16">
              <a:extLst>
                <a:ext uri="{FF2B5EF4-FFF2-40B4-BE49-F238E27FC236}">
                  <a16:creationId xmlns:a16="http://schemas.microsoft.com/office/drawing/2014/main" id="{BA9A3D15-C4D4-B9EF-0AFE-8CDAF1B0BAE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7192" y="8603791"/>
              <a:ext cx="342781" cy="384399"/>
            </a:xfrm>
            <a:prstGeom prst="rect">
              <a:avLst/>
            </a:prstGeom>
          </p:spPr>
        </p:pic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37E0C33D-7C0B-0085-531C-6A088DC33D61}"/>
                </a:ext>
              </a:extLst>
            </p:cNvPr>
            <p:cNvSpPr/>
            <p:nvPr/>
          </p:nvSpPr>
          <p:spPr>
            <a:xfrm>
              <a:off x="15847811" y="5652661"/>
              <a:ext cx="54846" cy="1306963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066B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pic>
          <p:nvPicPr>
            <p:cNvPr id="20" name="object 21">
              <a:extLst>
                <a:ext uri="{FF2B5EF4-FFF2-40B4-BE49-F238E27FC236}">
                  <a16:creationId xmlns:a16="http://schemas.microsoft.com/office/drawing/2014/main" id="{CD315E99-13CC-531E-91D4-F346DFDA302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75763" y="6113942"/>
              <a:ext cx="188519" cy="384399"/>
            </a:xfrm>
            <a:prstGeom prst="rect">
              <a:avLst/>
            </a:prstGeom>
          </p:spPr>
        </p:pic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7460C051-F592-98FD-F254-6BC441472B66}"/>
                </a:ext>
              </a:extLst>
            </p:cNvPr>
            <p:cNvSpPr/>
            <p:nvPr/>
          </p:nvSpPr>
          <p:spPr>
            <a:xfrm>
              <a:off x="15847811" y="9536462"/>
              <a:ext cx="54846" cy="1306963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066B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pic>
          <p:nvPicPr>
            <p:cNvPr id="25" name="object 26">
              <a:extLst>
                <a:ext uri="{FF2B5EF4-FFF2-40B4-BE49-F238E27FC236}">
                  <a16:creationId xmlns:a16="http://schemas.microsoft.com/office/drawing/2014/main" id="{BA8F840D-BFE1-1B46-364B-85227A2723E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67192" y="9997743"/>
              <a:ext cx="274225" cy="384399"/>
            </a:xfrm>
            <a:prstGeom prst="rect">
              <a:avLst/>
            </a:prstGeom>
          </p:spPr>
        </p:pic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F7350046-8ACE-B88E-5708-05A54EC3D1EF}"/>
                </a:ext>
              </a:extLst>
            </p:cNvPr>
            <p:cNvSpPr/>
            <p:nvPr/>
          </p:nvSpPr>
          <p:spPr>
            <a:xfrm>
              <a:off x="15847811" y="6997895"/>
              <a:ext cx="54846" cy="1306963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066B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pic>
          <p:nvPicPr>
            <p:cNvPr id="30" name="object 31">
              <a:extLst>
                <a:ext uri="{FF2B5EF4-FFF2-40B4-BE49-F238E27FC236}">
                  <a16:creationId xmlns:a16="http://schemas.microsoft.com/office/drawing/2014/main" id="{2C6A8103-F7AE-C22D-369F-02670930B66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66550" y="7459227"/>
              <a:ext cx="274825" cy="385175"/>
            </a:xfrm>
            <a:prstGeom prst="rect">
              <a:avLst/>
            </a:prstGeom>
          </p:spPr>
        </p:pic>
        <p:sp>
          <p:nvSpPr>
            <p:cNvPr id="34" name="object 35">
              <a:extLst>
                <a:ext uri="{FF2B5EF4-FFF2-40B4-BE49-F238E27FC236}">
                  <a16:creationId xmlns:a16="http://schemas.microsoft.com/office/drawing/2014/main" id="{296FAF33-4CE8-B31A-DC73-AF32EE6C8E7B}"/>
                </a:ext>
              </a:extLst>
            </p:cNvPr>
            <p:cNvSpPr/>
            <p:nvPr/>
          </p:nvSpPr>
          <p:spPr>
            <a:xfrm>
              <a:off x="15847811" y="10881696"/>
              <a:ext cx="54846" cy="1306963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099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47699"/>
                  </a:lnTo>
                  <a:close/>
                </a:path>
              </a:pathLst>
            </a:custGeom>
            <a:solidFill>
              <a:srgbClr val="0066B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pic>
          <p:nvPicPr>
            <p:cNvPr id="35" name="object 36">
              <a:extLst>
                <a:ext uri="{FF2B5EF4-FFF2-40B4-BE49-F238E27FC236}">
                  <a16:creationId xmlns:a16="http://schemas.microsoft.com/office/drawing/2014/main" id="{D94BA0FA-A8D5-36B9-2656-CB1C29609E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67192" y="11367004"/>
              <a:ext cx="274225" cy="336349"/>
            </a:xfrm>
            <a:prstGeom prst="rect">
              <a:avLst/>
            </a:prstGeom>
          </p:spPr>
        </p:pic>
      </p:grp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E67EBCEC-018D-12DC-E55F-06F24154F11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189" y="6164874"/>
            <a:ext cx="7220397" cy="4439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B2DFE27-12D2-7DB5-318F-2E5DE761EF3B}"/>
              </a:ext>
            </a:extLst>
          </p:cNvPr>
          <p:cNvSpPr txBox="1"/>
          <p:nvPr/>
        </p:nvSpPr>
        <p:spPr>
          <a:xfrm>
            <a:off x="1697848" y="5632014"/>
            <a:ext cx="4865563" cy="427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 panose="02000503000000020004"/>
              </a:rPr>
              <a:t>Product</a:t>
            </a:r>
            <a:r>
              <a:rPr kumimoji="0" lang="zh-CN" altLang="en-US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kumimoji="0" lang="en-US" altLang="zh-CN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 panose="02000503000000020004"/>
              </a:rPr>
              <a:t>Map</a:t>
            </a:r>
            <a:endParaRPr kumimoji="0" lang="zh-CN" altLang="en-US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 panose="02000503000000020004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68294BBA-0851-A4B3-4EDC-E4FA54071279}"/>
              </a:ext>
            </a:extLst>
          </p:cNvPr>
          <p:cNvSpPr/>
          <p:nvPr/>
        </p:nvSpPr>
        <p:spPr>
          <a:xfrm>
            <a:off x="3151740" y="3073261"/>
            <a:ext cx="17339294" cy="130696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4086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5206B139-08BB-5146-B602-63865B63120E}"/>
              </a:ext>
            </a:extLst>
          </p:cNvPr>
          <p:cNvSpPr txBox="1"/>
          <p:nvPr/>
        </p:nvSpPr>
        <p:spPr>
          <a:xfrm>
            <a:off x="6643263" y="3433740"/>
            <a:ext cx="1073077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100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Strategic</a:t>
            </a:r>
            <a:r>
              <a:rPr sz="4000" spc="15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sz="4000" spc="-114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Coherence</a:t>
            </a:r>
            <a:r>
              <a:rPr sz="4000" spc="20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4000" spc="-90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leads</a:t>
            </a:r>
            <a:r>
              <a:rPr lang="zh-CN" altLang="en-US" sz="4000" spc="-90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4000" spc="-90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to</a:t>
            </a:r>
            <a:r>
              <a:rPr sz="4000" spc="20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sz="4000" spc="-105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Execution</a:t>
            </a:r>
            <a:r>
              <a:rPr sz="4000" spc="20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sz="4000" spc="-80" dirty="0">
                <a:solidFill>
                  <a:srgbClr val="FFFFFF"/>
                </a:solidFill>
                <a:latin typeface="Helvetica" pitchFamily="2" charset="0"/>
                <a:cs typeface="Arial" panose="020B0604020202020204" pitchFamily="34" charset="0"/>
              </a:rPr>
              <a:t>Velocity</a:t>
            </a:r>
            <a:endParaRPr sz="4000" dirty="0">
              <a:solidFill>
                <a:srgbClr val="FFFFFF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D3A683-9AD7-3749-3406-DCCCFC7B0568}"/>
              </a:ext>
            </a:extLst>
          </p:cNvPr>
          <p:cNvSpPr txBox="1"/>
          <p:nvPr/>
        </p:nvSpPr>
        <p:spPr>
          <a:xfrm>
            <a:off x="2870784" y="10633558"/>
            <a:ext cx="4865563" cy="427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R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”Running</a:t>
            </a:r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Lean” </a:t>
            </a:r>
            <a:r>
              <a:rPr kumimoji="0" lang="en-US" altLang="zh-CN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 panose="02000503000000020004"/>
              </a:rPr>
              <a:t>By Ash</a:t>
            </a:r>
            <a:r>
              <a:rPr kumimoji="0" lang="zh-CN" altLang="en-US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kumimoji="0" lang="en-US" altLang="zh-CN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 panose="02000503000000020004"/>
              </a:rPr>
              <a:t>Maurya</a:t>
            </a:r>
            <a:endParaRPr kumimoji="0" lang="zh-CN" altLang="en-US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 panose="02000503000000020004"/>
            </a:endParaRPr>
          </a:p>
        </p:txBody>
      </p:sp>
      <p:sp>
        <p:nvSpPr>
          <p:cNvPr id="12" name="object 21">
            <a:extLst>
              <a:ext uri="{FF2B5EF4-FFF2-40B4-BE49-F238E27FC236}">
                <a16:creationId xmlns:a16="http://schemas.microsoft.com/office/drawing/2014/main" id="{C530CDBF-D5FB-EF00-DA5F-5B0A981FDDD9}"/>
              </a:ext>
            </a:extLst>
          </p:cNvPr>
          <p:cNvSpPr txBox="1"/>
          <p:nvPr/>
        </p:nvSpPr>
        <p:spPr>
          <a:xfrm>
            <a:off x="7870206" y="4968207"/>
            <a:ext cx="9633642" cy="10189777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200" dirty="0">
                <a:latin typeface="Helvetica" pitchFamily="2" charset="0"/>
              </a:rPr>
              <a:t>The </a:t>
            </a:r>
            <a:r>
              <a:rPr lang="en-US" sz="3200" dirty="0">
                <a:latin typeface="Helvetica" pitchFamily="2" charset="0"/>
              </a:rPr>
              <a:t>C</a:t>
            </a:r>
            <a:r>
              <a:rPr sz="3200" dirty="0">
                <a:latin typeface="Helvetica" pitchFamily="2" charset="0"/>
              </a:rPr>
              <a:t>ompany </a:t>
            </a:r>
            <a:r>
              <a:rPr lang="en-US" sz="3200" dirty="0">
                <a:latin typeface="Helvetica" pitchFamily="2" charset="0"/>
              </a:rPr>
              <a:t>is</a:t>
            </a:r>
            <a:r>
              <a:rPr sz="3200" dirty="0"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A</a:t>
            </a:r>
            <a:r>
              <a:rPr sz="3200" dirty="0">
                <a:latin typeface="Helvetica" pitchFamily="2" charset="0"/>
              </a:rPr>
              <a:t>n </a:t>
            </a:r>
            <a:r>
              <a:rPr lang="en-US" sz="3200" dirty="0">
                <a:latin typeface="Helvetica" pitchFamily="2" charset="0"/>
              </a:rPr>
              <a:t>O</a:t>
            </a:r>
            <a:r>
              <a:rPr sz="3200" dirty="0">
                <a:latin typeface="Helvetica" pitchFamily="2" charset="0"/>
              </a:rPr>
              <a:t>rganic </a:t>
            </a:r>
            <a:r>
              <a:rPr lang="en-US" sz="3200" dirty="0">
                <a:latin typeface="Helvetica" pitchFamily="2" charset="0"/>
              </a:rPr>
              <a:t>S</a:t>
            </a:r>
            <a:r>
              <a:rPr sz="3200" dirty="0">
                <a:latin typeface="Helvetica" pitchFamily="2" charset="0"/>
              </a:rPr>
              <a:t>ystem</a:t>
            </a:r>
            <a:r>
              <a:rPr lang="en-US" sz="3200" dirty="0">
                <a:latin typeface="Helvetica" pitchFamily="2" charset="0"/>
              </a:rPr>
              <a:t>; Need Constant Alignment.</a:t>
            </a:r>
            <a:endParaRPr lang="zh-CN" altLang="en-US" sz="3200" dirty="0">
              <a:latin typeface="Helvetica" pitchFamily="2" charset="0"/>
            </a:endParaRPr>
          </a:p>
          <a:p>
            <a:r>
              <a:rPr lang="en-US" sz="3200" dirty="0">
                <a:latin typeface="Helvetica" pitchFamily="2" charset="0"/>
              </a:rPr>
              <a:t>P</a:t>
            </a:r>
            <a:r>
              <a:rPr sz="3200" dirty="0">
                <a:latin typeface="Helvetica" pitchFamily="2" charset="0"/>
              </a:rPr>
              <a:t>roduct-oriented </a:t>
            </a:r>
            <a:r>
              <a:rPr lang="en-US" sz="3200" dirty="0">
                <a:latin typeface="Helvetica" pitchFamily="2" charset="0"/>
              </a:rPr>
              <a:t>Big Picture Creates Customer Value</a:t>
            </a:r>
          </a:p>
          <a:p>
            <a:r>
              <a:rPr lang="en-US" altLang="zh-CN" sz="3200" dirty="0">
                <a:latin typeface="Helvetica" pitchFamily="2" charset="0"/>
              </a:rPr>
              <a:t>Integrated Business and Finance Model to Continuously Evaluate the Trend of Business Performance </a:t>
            </a:r>
            <a:endParaRPr lang="zh-CN" altLang="en-US" sz="3200" dirty="0">
              <a:latin typeface="Helvetica" pitchFamily="2" charset="0"/>
            </a:endParaRPr>
          </a:p>
          <a:p>
            <a:r>
              <a:rPr lang="en-US" sz="3200" dirty="0">
                <a:latin typeface="Helvetica" pitchFamily="2" charset="0"/>
              </a:rPr>
              <a:t>Evolve R</a:t>
            </a:r>
            <a:r>
              <a:rPr sz="3200" dirty="0">
                <a:latin typeface="Helvetica" pitchFamily="2" charset="0"/>
              </a:rPr>
              <a:t>oadmaps </a:t>
            </a:r>
            <a:r>
              <a:rPr lang="en-US" sz="3200" dirty="0">
                <a:latin typeface="Helvetica" pitchFamily="2" charset="0"/>
              </a:rPr>
              <a:t>and Integrated Business and Finance Model C</a:t>
            </a:r>
            <a:r>
              <a:rPr sz="3200" dirty="0">
                <a:latin typeface="Helvetica" pitchFamily="2" charset="0"/>
              </a:rPr>
              <a:t>ontinuously</a:t>
            </a:r>
            <a:endParaRPr lang="en-US" sz="3200" dirty="0">
              <a:latin typeface="Helvetica" pitchFamily="2" charset="0"/>
            </a:endParaRPr>
          </a:p>
          <a:p>
            <a:r>
              <a:rPr lang="en-US" altLang="zh-CN" sz="3200" dirty="0">
                <a:latin typeface="Helvetica" pitchFamily="2" charset="0"/>
              </a:rPr>
              <a:t>First-time Founders Often Miss Strategic Perspective.</a:t>
            </a:r>
          </a:p>
          <a:p>
            <a:endParaRPr lang="zh-CN" alt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42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0a0f79a-1b95-40aa-b523-c66e258befad"/>
  <p:tag name="COMMONDATA" val="eyJoZGlkIjoiNmY0ODZmOGE1YmFmMzVjMDc1MGNjYmRjY2Y3YTMxZWUifQ=="/>
</p:tagLst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/>
      <a:bodyPr vert="horz" wrap="square" lIns="0" tIns="31115" rIns="0" bIns="0" spcCol="360000" rtlCol="0">
        <a:spAutoFit/>
      </a:bodyPr>
      <a:lstStyle>
        <a:defPPr marL="12700" marR="5080" indent="373380" algn="l">
          <a:lnSpc>
            <a:spcPts val="1950"/>
          </a:lnSpc>
          <a:spcBef>
            <a:spcPts val="245"/>
          </a:spcBef>
          <a:defRPr sz="4000" b="1" dirty="0" smtClean="0">
            <a:solidFill>
              <a:schemeClr val="accent1">
                <a:lumMod val="7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33210</TotalTime>
  <Words>922</Words>
  <Application>Microsoft Macintosh PowerPoint</Application>
  <PresentationFormat>自定义</PresentationFormat>
  <Paragraphs>144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华文楷体</vt:lpstr>
      <vt:lpstr>Microsoft YaHei</vt:lpstr>
      <vt:lpstr>DejaVu Sans</vt:lpstr>
      <vt:lpstr>Source Han Sans CN</vt:lpstr>
      <vt:lpstr>Source Han Sans CN Bold</vt:lpstr>
      <vt:lpstr>Source Han Sans CN Regular</vt:lpstr>
      <vt:lpstr>Arial</vt:lpstr>
      <vt:lpstr>Comic Sans MS</vt:lpstr>
      <vt:lpstr>Corbel</vt:lpstr>
      <vt:lpstr>Helvetica</vt:lpstr>
      <vt:lpstr>Helvetica Neue</vt:lpstr>
      <vt:lpstr>Helvetica Neue Medium</vt:lpstr>
      <vt:lpstr>Microsoft Sans Serif</vt:lpstr>
      <vt:lpstr>Verdana</vt:lpstr>
      <vt:lpstr>Black</vt:lpstr>
      <vt:lpstr>Agentic enterprise 运营</vt:lpstr>
      <vt:lpstr>Action 4 : 发挥比较优势 Exercise Your Comparative Advantages - Scale Big or Stay Nimble to the Extreme</vt:lpstr>
      <vt:lpstr>Action 5:开启原生AI公司运营模式 Operate Agent-Natively</vt:lpstr>
      <vt:lpstr>Action 4 : 发挥比较优势 Exercise Your Comparative Advantages - Scale Big or Stay Nimble to the Extreme</vt:lpstr>
      <vt:lpstr>Action 5:开启原生AI公司运营模式 Operate Agent-Natively</vt:lpstr>
      <vt:lpstr>Action 7: 闪电速度执行 Execute at Lightning Speed -  Startup’s Only Moat </vt:lpstr>
      <vt:lpstr>Action 8: 精通全栈经营 Master Full-Stack Operation</vt:lpstr>
      <vt:lpstr>Action 9: 快速变现 Monetize Fast - Revenue is Still the King</vt:lpstr>
      <vt:lpstr>Action 10:战略对齐快速迭代 Align Your Strategy and  Execution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JImmy Shi</cp:lastModifiedBy>
  <cp:revision>150</cp:revision>
  <dcterms:created xsi:type="dcterms:W3CDTF">2024-11-19T03:31:02Z</dcterms:created>
  <dcterms:modified xsi:type="dcterms:W3CDTF">2025-09-17T09:03:51Z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928B02752541DCD5A55DF4642BF0BB1A_42</vt:lpwstr>
  </property>
  <property fmtid="{D5CDD505-2E9C-101B-9397-08002B2CF9AE}" pid="3" name="KSOProductBuildVer">
    <vt:lpwstr>2052-6.10.1.8873</vt:lpwstr>
  </property>
</Properties>
</file>