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077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077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5" name="Image 0" descr="https://page.gensparksite.com/slides_images/0b3d0f0ca274a42fa8288abcaff32149.png">    </p:cNvPr>
          <p:cNvPicPr>
            <a:picLocks noChangeAspect="1"/>
          </p:cNvPicPr>
          <p:nvPr/>
        </p:nvPicPr>
        <p:blipFill>
          <a:blip r:embed="rId1"/>
          <a:srcRect l="561" r="561" t="0" b="0"/>
          <a:stretch/>
        </p:blipFill>
        <p:spPr>
          <a:xfrm>
            <a:off x="381305" y="541325"/>
            <a:ext cx="1904695" cy="523951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最新估值</a:t>
            </a:r>
            <a:endParaRPr lang="en-US" sz="1000" dirty="0"/>
          </a:p>
        </p:txBody>
      </p:sp>
      <p:sp>
        <p:nvSpPr>
          <p:cNvPr id="7" name="Text 4"/>
          <p:cNvSpPr txBox="1"/>
          <p:nvPr/>
        </p:nvSpPr>
        <p:spPr>
          <a:xfrm>
            <a:off x="11004804" y="657454"/>
            <a:ext cx="9811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$22.5B</a:t>
            </a:r>
            <a:endParaRPr lang="en-US" sz="1800" dirty="0"/>
          </a:p>
        </p:txBody>
      </p:sp>
      <p:sp>
        <p:nvSpPr>
          <p:cNvPr id="8" name="Text 5"/>
          <p:cNvSpPr txBox="1"/>
          <p:nvPr/>
        </p:nvSpPr>
        <p:spPr>
          <a:xfrm>
            <a:off x="9226296" y="961949"/>
            <a:ext cx="26910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$500M Series E-2 轮融资 | 年化收入 $1B+</a:t>
            </a:r>
            <a:endParaRPr lang="en-US" sz="1000" dirty="0"/>
          </a:p>
        </p:txBody>
      </p:sp>
      <p:sp>
        <p:nvSpPr>
          <p:cNvPr id="9" name="Text 6"/>
          <p:cNvSpPr txBox="1"/>
          <p:nvPr/>
        </p:nvSpPr>
        <p:spPr>
          <a:xfrm>
            <a:off x="381305" y="14666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解决方案简介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381305" y="270479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核心价值与特点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381305" y="1733702"/>
            <a:ext cx="365302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AI驱动的企业财务运营平台</a:t>
            </a:r>
            <a:endParaRPr lang="en-US" sz="2200" dirty="0"/>
          </a:p>
        </p:txBody>
      </p:sp>
      <p:sp>
        <p:nvSpPr>
          <p:cNvPr id="12" name="Text 9"/>
          <p:cNvSpPr txBox="1"/>
          <p:nvPr/>
        </p:nvSpPr>
        <p:spPr>
          <a:xfrm>
            <a:off x="381305" y="2171700"/>
            <a:ext cx="70866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Ramp结合企业卡、费用管理和应付账款自动化，帮助企业智能化财务运营流程，提高效率并降低成本。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381305" y="2971800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543154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623621" y="3238805"/>
            <a:ext cx="219456" cy="171907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241902" y="2971800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3"/>
          <p:cNvSpPr/>
          <p:nvPr/>
        </p:nvSpPr>
        <p:spPr>
          <a:xfrm>
            <a:off x="8102498" y="2971800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4403750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Shape 15"/>
          <p:cNvSpPr/>
          <p:nvPr/>
        </p:nvSpPr>
        <p:spPr>
          <a:xfrm>
            <a:off x="8264347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Text 16"/>
          <p:cNvSpPr txBox="1"/>
          <p:nvPr/>
        </p:nvSpPr>
        <p:spPr>
          <a:xfrm>
            <a:off x="1037844" y="32287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AI智能政策执行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8759952" y="32287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实时控制与洞察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543154" y="3638398"/>
            <a:ext cx="3072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99%准确率自动审批费用，提升合规检测效率15倍</a:t>
            </a:r>
            <a:endParaRPr lang="en-US" sz="1000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08906" y="3238805"/>
            <a:ext cx="171907" cy="171907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4899355" y="32287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全流程自动化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4403750" y="3638398"/>
            <a:ext cx="3186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从采购到对账的完整财务运营栈，节省75%关账时间</a:t>
            </a:r>
            <a:endParaRPr lang="en-US" sz="1000" dirty="0"/>
          </a:p>
        </p:txBody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8369503" y="3238805"/>
            <a:ext cx="171907" cy="171907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8264347" y="3638398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内置控制的企业卡与智能费用管理，实时可见支出情况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81305" y="430499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目标市场与客户</a:t>
            </a:r>
            <a:endParaRPr lang="en-US" sz="1200" dirty="0"/>
          </a:p>
        </p:txBody>
      </p:sp>
      <p:sp>
        <p:nvSpPr>
          <p:cNvPr id="29" name="Text 23"/>
          <p:cNvSpPr txBox="1"/>
          <p:nvPr/>
        </p:nvSpPr>
        <p:spPr>
          <a:xfrm>
            <a:off x="381305" y="55814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</a:t>
            </a:r>
            <a:endParaRPr lang="en-US" sz="1200" dirty="0"/>
          </a:p>
        </p:txBody>
      </p:sp>
      <p:sp>
        <p:nvSpPr>
          <p:cNvPr id="30" name="Text 24"/>
          <p:cNvSpPr txBox="1"/>
          <p:nvPr/>
        </p:nvSpPr>
        <p:spPr>
          <a:xfrm>
            <a:off x="6248095" y="4304995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解决方案前的问题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6248095" y="60771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产品展示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590702" y="4591202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初创公司到全球企业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590702" y="4858207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需要现代化财务操作的中小企业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590702" y="5124298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寻求AI自动化解决方案的CFO团队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590702" y="5867705"/>
            <a:ext cx="10954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SaaS订阅模式</a:t>
            </a:r>
            <a:endParaRPr lang="en-US" sz="1200" dirty="0"/>
          </a:p>
        </p:txBody>
      </p:sp>
      <p:sp>
        <p:nvSpPr>
          <p:cNvPr id="36" name="Text 30"/>
          <p:cNvSpPr txBox="1"/>
          <p:nvPr/>
        </p:nvSpPr>
        <p:spPr>
          <a:xfrm>
            <a:off x="590702" y="6133795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企业信用卡交易费收入</a:t>
            </a:r>
            <a:endParaRPr lang="en-US" sz="1200" dirty="0"/>
          </a:p>
        </p:txBody>
      </p:sp>
      <p:sp>
        <p:nvSpPr>
          <p:cNvPr id="37" name="Text 31"/>
          <p:cNvSpPr txBox="1"/>
          <p:nvPr/>
        </p:nvSpPr>
        <p:spPr>
          <a:xfrm>
            <a:off x="590702" y="6400800"/>
            <a:ext cx="17913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 Plus高级功能付费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6458407" y="5352898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月末关账流程繁琐冗长</a:t>
            </a:r>
            <a:endParaRPr lang="en-US" sz="1200" dirty="0"/>
          </a:p>
        </p:txBody>
      </p:sp>
      <p:sp>
        <p:nvSpPr>
          <p:cNvPr id="39" name="Text 33"/>
          <p:cNvSpPr txBox="1"/>
          <p:nvPr/>
        </p:nvSpPr>
        <p:spPr>
          <a:xfrm>
            <a:off x="6458407" y="5619902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多系统割裂，数据孤岛</a:t>
            </a:r>
            <a:endParaRPr lang="en-US" sz="1200" dirty="0"/>
          </a:p>
        </p:txBody>
      </p:sp>
      <p:sp>
        <p:nvSpPr>
          <p:cNvPr id="40" name="Shape 34"/>
          <p:cNvSpPr/>
          <p:nvPr/>
        </p:nvSpPr>
        <p:spPr>
          <a:xfrm>
            <a:off x="6248095" y="4572000"/>
            <a:ext cx="5562295" cy="418795"/>
          </a:xfrm>
          <a:prstGeom prst="roundRect">
            <a:avLst>
              <a:gd name="adj" fmla="val 29774"/>
            </a:avLst>
          </a:prstGeom>
          <a:solidFill>
            <a:srgbClr val="FEF2F2"/>
          </a:solidFill>
          <a:ln/>
        </p:spPr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62395" y="4712818"/>
            <a:ext cx="133502" cy="133502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6458407" y="5086807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政策执行不一致且耗时</a:t>
            </a:r>
            <a:endParaRPr lang="en-US" sz="1200" dirty="0"/>
          </a:p>
        </p:txBody>
      </p:sp>
      <p:sp>
        <p:nvSpPr>
          <p:cNvPr id="43" name="Text 36"/>
          <p:cNvSpPr txBox="1"/>
          <p:nvPr/>
        </p:nvSpPr>
        <p:spPr>
          <a:xfrm>
            <a:off x="6534302" y="4695444"/>
            <a:ext cx="2557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单笔$5消费需14分钟处理 + $20人工成本</a:t>
            </a:r>
            <a:endParaRPr lang="en-US" sz="1000" dirty="0"/>
          </a:p>
        </p:txBody>
      </p:sp>
      <p:sp>
        <p:nvSpPr>
          <p:cNvPr id="44" name="Shape 37"/>
          <p:cNvSpPr/>
          <p:nvPr/>
        </p:nvSpPr>
        <p:spPr>
          <a:xfrm>
            <a:off x="6248095" y="6344107"/>
            <a:ext cx="1837944" cy="352044"/>
          </a:xfrm>
          <a:prstGeom prst="roundRect">
            <a:avLst>
              <a:gd name="adj" fmla="val 28080"/>
            </a:avLst>
          </a:prstGeom>
          <a:solidFill>
            <a:srgbClr val="F3F4F6"/>
          </a:solidFill>
          <a:ln/>
        </p:spPr>
      </p:sp>
      <p:pic>
        <p:nvPicPr>
          <p:cNvPr id="45" name="Image 5" descr="preencoded.png">    </p:cNvPr>
          <p:cNvPicPr>
            <a:picLocks noChangeAspect="1"/>
          </p:cNvPicPr>
          <p:nvPr/>
        </p:nvPicPr>
        <p:blipFill>
          <a:blip r:embed="rId6"/>
          <a:srcRect l="-1507" r="-1507" t="0" b="0"/>
          <a:stretch/>
        </p:blipFill>
        <p:spPr>
          <a:xfrm>
            <a:off x="6400800" y="6455664"/>
            <a:ext cx="171907" cy="133502"/>
          </a:xfrm>
          <a:prstGeom prst="rect">
            <a:avLst/>
          </a:prstGeom>
        </p:spPr>
      </p:pic>
      <p:sp>
        <p:nvSpPr>
          <p:cNvPr id="46" name="Text 38"/>
          <p:cNvSpPr txBox="1"/>
          <p:nvPr/>
        </p:nvSpPr>
        <p:spPr>
          <a:xfrm>
            <a:off x="6648602" y="6429146"/>
            <a:ext cx="138623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C6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https://ramp.com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077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077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2363EB"/>
          </a:solidFill>
          <a:ln/>
        </p:spPr>
      </p:sp>
      <p:pic>
        <p:nvPicPr>
          <p:cNvPr id="5" name="Image 0" descr="https://page.gensparksite.com/slides_images/6913113f51f67bc5510b3b8bb2b42254.png">    </p:cNvPr>
          <p:cNvPicPr>
            <a:picLocks noChangeAspect="1"/>
          </p:cNvPicPr>
          <p:nvPr/>
        </p:nvPicPr>
        <p:blipFill>
          <a:blip r:embed="rId1"/>
          <a:srcRect l="525" r="525" t="0" b="0"/>
          <a:stretch/>
        </p:blipFill>
        <p:spPr>
          <a:xfrm>
            <a:off x="381305" y="536753"/>
            <a:ext cx="1904695" cy="533095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目标估值</a:t>
            </a:r>
            <a:endParaRPr lang="en-US" sz="1000" dirty="0"/>
          </a:p>
        </p:txBody>
      </p:sp>
      <p:sp>
        <p:nvSpPr>
          <p:cNvPr id="7" name="Text 4"/>
          <p:cNvSpPr txBox="1"/>
          <p:nvPr/>
        </p:nvSpPr>
        <p:spPr>
          <a:xfrm>
            <a:off x="11101730" y="657454"/>
            <a:ext cx="8860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$10B+</a:t>
            </a:r>
            <a:endParaRPr lang="en-US" sz="1800" dirty="0"/>
          </a:p>
        </p:txBody>
      </p:sp>
      <p:sp>
        <p:nvSpPr>
          <p:cNvPr id="8" name="Text 5"/>
          <p:cNvSpPr txBox="1"/>
          <p:nvPr/>
        </p:nvSpPr>
        <p:spPr>
          <a:xfrm>
            <a:off x="9190634" y="961949"/>
            <a:ext cx="27294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$100M Series B轮融资 | 年化收入 $450M+</a:t>
            </a:r>
            <a:endParaRPr lang="en-US" sz="1000" dirty="0"/>
          </a:p>
        </p:txBody>
      </p:sp>
      <p:sp>
        <p:nvSpPr>
          <p:cNvPr id="9" name="Text 6"/>
          <p:cNvSpPr txBox="1"/>
          <p:nvPr/>
        </p:nvSpPr>
        <p:spPr>
          <a:xfrm>
            <a:off x="381305" y="14666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3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解决方案简介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381305" y="270479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3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核心价值与特点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381305" y="1733702"/>
            <a:ext cx="308152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AI驱动的人才匹配平台</a:t>
            </a:r>
            <a:endParaRPr lang="en-US" sz="2200" dirty="0"/>
          </a:p>
        </p:txBody>
      </p:sp>
      <p:sp>
        <p:nvSpPr>
          <p:cNvPr id="12" name="Text 9"/>
          <p:cNvSpPr txBox="1"/>
          <p:nvPr/>
        </p:nvSpPr>
        <p:spPr>
          <a:xfrm>
            <a:off x="381305" y="2171700"/>
            <a:ext cx="65727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Mercor利用AI进行面试和技能评估，精准连接企业与人才，创造高效、无摩擦的全球招聘体验。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381305" y="2971800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543154" y="3133649"/>
            <a:ext cx="381305" cy="381305"/>
          </a:xfrm>
          <a:prstGeom prst="ellipse">
            <a:avLst/>
          </a:prstGeom>
          <a:solidFill>
            <a:srgbClr val="E6EFFE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7395" y="3238805"/>
            <a:ext cx="171907" cy="171907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241902" y="2971800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3"/>
          <p:cNvSpPr/>
          <p:nvPr/>
        </p:nvSpPr>
        <p:spPr>
          <a:xfrm>
            <a:off x="8102498" y="2971800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4403750" y="3133649"/>
            <a:ext cx="381305" cy="381305"/>
          </a:xfrm>
          <a:prstGeom prst="ellipse">
            <a:avLst/>
          </a:prstGeom>
          <a:solidFill>
            <a:srgbClr val="E6EFFE"/>
          </a:solidFill>
          <a:ln/>
        </p:spPr>
      </p:sp>
      <p:sp>
        <p:nvSpPr>
          <p:cNvPr id="19" name="Shape 15"/>
          <p:cNvSpPr/>
          <p:nvPr/>
        </p:nvSpPr>
        <p:spPr>
          <a:xfrm>
            <a:off x="8264347" y="3133649"/>
            <a:ext cx="381305" cy="381305"/>
          </a:xfrm>
          <a:prstGeom prst="ellipse">
            <a:avLst/>
          </a:prstGeom>
          <a:solidFill>
            <a:srgbClr val="E6EFFE"/>
          </a:solidFill>
          <a:ln/>
        </p:spPr>
      </p:sp>
      <p:sp>
        <p:nvSpPr>
          <p:cNvPr id="20" name="Text 16"/>
          <p:cNvSpPr txBox="1"/>
          <p:nvPr/>
        </p:nvSpPr>
        <p:spPr>
          <a:xfrm>
            <a:off x="1037844" y="3228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AI智能面试与匹配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8759952" y="32287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全球人才市场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543154" y="3638398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消除主观偏见，精准评估技能，确保最佳人才匹配</a:t>
            </a:r>
            <a:endParaRPr lang="en-US" sz="1000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4518050" y="3238805"/>
            <a:ext cx="152705" cy="171907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4899355" y="32287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高效招聘流程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4403750" y="3638398"/>
            <a:ext cx="33393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传统招聘周期从数周缩短至数小时，降低60%招聘成本</a:t>
            </a:r>
            <a:endParaRPr lang="en-US" sz="1000" dirty="0"/>
          </a:p>
        </p:txBody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8369503" y="3238805"/>
            <a:ext cx="171907" cy="171907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8264347" y="3638398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打破地域限制，连接世界各地顶尖人才与最佳机会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81305" y="430499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3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目标市场与客户</a:t>
            </a:r>
            <a:endParaRPr lang="en-US" sz="1200" dirty="0"/>
          </a:p>
        </p:txBody>
      </p:sp>
      <p:sp>
        <p:nvSpPr>
          <p:cNvPr id="29" name="Text 23"/>
          <p:cNvSpPr txBox="1"/>
          <p:nvPr/>
        </p:nvSpPr>
        <p:spPr>
          <a:xfrm>
            <a:off x="381305" y="55814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3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</a:t>
            </a:r>
            <a:endParaRPr lang="en-US" sz="1200" dirty="0"/>
          </a:p>
        </p:txBody>
      </p:sp>
      <p:sp>
        <p:nvSpPr>
          <p:cNvPr id="30" name="Text 24"/>
          <p:cNvSpPr txBox="1"/>
          <p:nvPr/>
        </p:nvSpPr>
        <p:spPr>
          <a:xfrm>
            <a:off x="6248095" y="4304995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3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解决方案前的问题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6248095" y="60771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3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产品展示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590702" y="4591202"/>
            <a:ext cx="19431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AI和技术公司需要专业人才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590702" y="4858207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需要高质量远程工作者的企业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590702" y="5124298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寻求灵活工作机会的专业人士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590702" y="5867705"/>
            <a:ext cx="22860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人才匹配服务费（约30%佣金）</a:t>
            </a:r>
            <a:endParaRPr lang="en-US" sz="1200" dirty="0"/>
          </a:p>
        </p:txBody>
      </p:sp>
      <p:sp>
        <p:nvSpPr>
          <p:cNvPr id="36" name="Text 30"/>
          <p:cNvSpPr txBox="1"/>
          <p:nvPr/>
        </p:nvSpPr>
        <p:spPr>
          <a:xfrm>
            <a:off x="590702" y="6133795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企业招聘平台订阅</a:t>
            </a:r>
            <a:endParaRPr lang="en-US" sz="1200" dirty="0"/>
          </a:p>
        </p:txBody>
      </p:sp>
      <p:sp>
        <p:nvSpPr>
          <p:cNvPr id="37" name="Text 31"/>
          <p:cNvSpPr txBox="1"/>
          <p:nvPr/>
        </p:nvSpPr>
        <p:spPr>
          <a:xfrm>
            <a:off x="590702" y="6400800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高级招聘功能付费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6458407" y="5352898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地域限制阻碍全球最佳人才匹配</a:t>
            </a:r>
            <a:endParaRPr lang="en-US" sz="1200" dirty="0"/>
          </a:p>
        </p:txBody>
      </p:sp>
      <p:sp>
        <p:nvSpPr>
          <p:cNvPr id="39" name="Text 33"/>
          <p:cNvSpPr txBox="1"/>
          <p:nvPr/>
        </p:nvSpPr>
        <p:spPr>
          <a:xfrm>
            <a:off x="6458407" y="5619902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繁琐的面试流程浪费大量时间</a:t>
            </a:r>
            <a:endParaRPr lang="en-US" sz="1200" dirty="0"/>
          </a:p>
        </p:txBody>
      </p:sp>
      <p:sp>
        <p:nvSpPr>
          <p:cNvPr id="40" name="Shape 34"/>
          <p:cNvSpPr/>
          <p:nvPr/>
        </p:nvSpPr>
        <p:spPr>
          <a:xfrm>
            <a:off x="6248095" y="4572000"/>
            <a:ext cx="5562295" cy="418795"/>
          </a:xfrm>
          <a:prstGeom prst="roundRect">
            <a:avLst>
              <a:gd name="adj" fmla="val 29774"/>
            </a:avLst>
          </a:prstGeom>
          <a:solidFill>
            <a:srgbClr val="FEF2F2"/>
          </a:solidFill>
          <a:ln/>
        </p:spPr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62395" y="4712818"/>
            <a:ext cx="133502" cy="133502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6458407" y="5086807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人才与机会错配导致高离职率</a:t>
            </a:r>
            <a:endParaRPr lang="en-US" sz="1200" dirty="0"/>
          </a:p>
        </p:txBody>
      </p:sp>
      <p:sp>
        <p:nvSpPr>
          <p:cNvPr id="43" name="Text 36"/>
          <p:cNvSpPr txBox="1"/>
          <p:nvPr/>
        </p:nvSpPr>
        <p:spPr>
          <a:xfrm>
            <a:off x="6534302" y="4695444"/>
            <a:ext cx="2539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传统招聘周期长达45天，且主观偏见严重</a:t>
            </a:r>
            <a:endParaRPr lang="en-US" sz="1000" dirty="0"/>
          </a:p>
        </p:txBody>
      </p:sp>
      <p:sp>
        <p:nvSpPr>
          <p:cNvPr id="44" name="Shape 37"/>
          <p:cNvSpPr/>
          <p:nvPr/>
        </p:nvSpPr>
        <p:spPr>
          <a:xfrm>
            <a:off x="6248095" y="6344107"/>
            <a:ext cx="1981505" cy="352044"/>
          </a:xfrm>
          <a:prstGeom prst="roundRect">
            <a:avLst>
              <a:gd name="adj" fmla="val 28080"/>
            </a:avLst>
          </a:prstGeom>
          <a:solidFill>
            <a:srgbClr val="F3F4F6"/>
          </a:solidFill>
          <a:ln/>
        </p:spPr>
      </p:sp>
      <p:pic>
        <p:nvPicPr>
          <p:cNvPr id="45" name="Image 5" descr="preencoded.png">    </p:cNvPr>
          <p:cNvPicPr>
            <a:picLocks noChangeAspect="1"/>
          </p:cNvPicPr>
          <p:nvPr/>
        </p:nvPicPr>
        <p:blipFill>
          <a:blip r:embed="rId6"/>
          <a:srcRect l="-837" r="-837" t="0" b="0"/>
          <a:stretch/>
        </p:blipFill>
        <p:spPr>
          <a:xfrm>
            <a:off x="6400800" y="6455664"/>
            <a:ext cx="152705" cy="133502"/>
          </a:xfrm>
          <a:prstGeom prst="rect">
            <a:avLst/>
          </a:prstGeom>
        </p:spPr>
      </p:pic>
      <p:sp>
        <p:nvSpPr>
          <p:cNvPr id="46" name="Text 38"/>
          <p:cNvSpPr txBox="1"/>
          <p:nvPr/>
        </p:nvSpPr>
        <p:spPr>
          <a:xfrm>
            <a:off x="6629400" y="6429146"/>
            <a:ext cx="154807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2363E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Introducing Mercor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2025-09-15T23:56:01Z</dcterms:created>
  <dcterms:modified xsi:type="dcterms:W3CDTF">2025-09-15T23:56:01Z</dcterms:modified>
</cp:coreProperties>
</file>