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83" r:id="rId2"/>
    <p:sldId id="394" r:id="rId3"/>
    <p:sldId id="382" r:id="rId4"/>
    <p:sldId id="392" r:id="rId5"/>
  </p:sldIdLst>
  <p:sldSz cx="24384000" cy="13716000"/>
  <p:notesSz cx="6858000" cy="9144000"/>
  <p:custDataLst>
    <p:tags r:id="rId7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 panose="020005030000000200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/>
    <p:restoredTop sz="82162"/>
  </p:normalViewPr>
  <p:slideViewPr>
    <p:cSldViewPr snapToGrid="0">
      <p:cViewPr varScale="1">
        <p:scale>
          <a:sx n="46" d="100"/>
          <a:sy n="46" d="100"/>
        </p:scale>
        <p:origin x="224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1pPr>
    <a:lvl2pPr indent="228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2pPr>
    <a:lvl3pPr indent="457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3pPr>
    <a:lvl4pPr indent="685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4pPr>
    <a:lvl5pPr indent="9144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5pPr>
    <a:lvl6pPr indent="11430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6pPr>
    <a:lvl7pPr indent="13716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7pPr>
    <a:lvl8pPr indent="16002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8pPr>
    <a:lvl9pPr indent="1828800" defTabSz="642620" latinLnBrk="0">
      <a:lnSpc>
        <a:spcPct val="118000"/>
      </a:lnSpc>
      <a:defRPr sz="3000">
        <a:latin typeface="+mj-lt"/>
        <a:ea typeface="+mj-ea"/>
        <a:cs typeface="+mj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26401" y="10358436"/>
            <a:ext cx="324054" cy="32992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957226-EDC6-3246-8354-A1F83E19B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0705" y="4628923"/>
            <a:ext cx="19096990" cy="2955925"/>
          </a:xfrm>
        </p:spPr>
        <p:txBody>
          <a:bodyPr anchor="ctr" anchorCtr="0"/>
          <a:lstStyle>
            <a:lvl1pPr>
              <a:defRPr sz="11500" b="1">
                <a:latin typeface="Source Han Sans CN Bold" panose="020B0800000000000000" charset="-122"/>
                <a:ea typeface="Source Han Sans CN Bold" panose="020B0800000000000000" charset="-122"/>
              </a:defRPr>
            </a:lvl1pPr>
          </a:lstStyle>
          <a:p>
            <a:r>
              <a:rPr lang="zh-CN" altLang="en-US" dirty="0"/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37879298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 拷贝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45646" y="2325882"/>
            <a:ext cx="17084637" cy="2837687"/>
          </a:xfrm>
          <a:prstGeom prst="rect">
            <a:avLst/>
          </a:prstGeom>
        </p:spPr>
        <p:txBody>
          <a:bodyPr anchor="t"/>
          <a:lstStyle>
            <a:lvl1pPr algn="l">
              <a:defRPr sz="80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26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46887" y="5535351"/>
            <a:ext cx="19012233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1pPr>
            <a:lvl2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2pPr>
            <a:lvl3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3pPr>
            <a:lvl4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4pPr>
            <a:lvl5pPr>
              <a:lnSpc>
                <a:spcPct val="100000"/>
              </a:lnSpc>
              <a:defRPr sz="34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微软雅黑" panose="020B050302020402020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面 拷贝 1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645646" y="2325882"/>
            <a:ext cx="17423452" cy="2837687"/>
          </a:xfrm>
          <a:prstGeom prst="rect">
            <a:avLst/>
          </a:prstGeom>
        </p:spPr>
        <p:txBody>
          <a:bodyPr anchor="t"/>
          <a:lstStyle>
            <a:lvl1pPr algn="l">
              <a:defRPr sz="84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rPr dirty="0" err="1"/>
              <a:t>标题文本</a:t>
            </a:r>
            <a:r>
              <a:rPr lang="en-US" dirty="0" err="1"/>
              <a:t>dsfas</a:t>
            </a:r>
            <a:endParaRPr dirty="0"/>
          </a:p>
        </p:txBody>
      </p:sp>
      <p:sp>
        <p:nvSpPr>
          <p:cNvPr id="44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646887" y="5535351"/>
            <a:ext cx="18833192" cy="585476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1pPr>
            <a:lvl2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2pPr>
            <a:lvl3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3pPr>
            <a:lvl4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4pPr>
            <a:lvl5pPr>
              <a:lnSpc>
                <a:spcPct val="100000"/>
              </a:lnSpc>
              <a:defRPr sz="3400">
                <a:latin typeface="Source Han Sans CN Regular" panose="020B0800000000000000" charset="-122"/>
                <a:ea typeface="Source Han Sans CN Regular" panose="020B0800000000000000" charset="-122"/>
                <a:cs typeface="Source Han Sans CN Regular" panose="020B0800000000000000" charset="-122"/>
                <a:sym typeface="微软雅黑" panose="020B0503020204020204" charset="-122"/>
              </a:defRPr>
            </a:lvl5pPr>
          </a:lstStyle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359948" y="3840078"/>
            <a:ext cx="18880973" cy="7177398"/>
          </a:xfrm>
          <a:prstGeom prst="rect">
            <a:avLst/>
          </a:prstGeom>
        </p:spPr>
        <p:txBody>
          <a:bodyPr/>
          <a:lstStyle>
            <a:lvl1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1pPr>
            <a:lvl2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>
              <a:defRPr b="0"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329026" y="2274976"/>
            <a:ext cx="17159754" cy="1199854"/>
          </a:xfrm>
          <a:prstGeom prst="rect">
            <a:avLst/>
          </a:prstGeom>
        </p:spPr>
        <p:txBody>
          <a:bodyPr anchor="t"/>
          <a:lstStyle>
            <a:lvl1pPr algn="l">
              <a:defRPr sz="6400" b="1"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</a:lstStyle>
          <a:p>
            <a:r>
              <a:t>标题文本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.jpg" descr="/Users/evelynyi/Desktop/深色.png深色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" name="正文级别 1…"/>
          <p:cNvSpPr txBox="1">
            <a:spLocks noGrp="1"/>
          </p:cNvSpPr>
          <p:nvPr>
            <p:ph type="body" idx="1"/>
          </p:nvPr>
        </p:nvSpPr>
        <p:spPr>
          <a:xfrm>
            <a:off x="1159209" y="4528523"/>
            <a:ext cx="22065582" cy="4456014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标题占位符 3">
            <a:extLst>
              <a:ext uri="{FF2B5EF4-FFF2-40B4-BE49-F238E27FC236}">
                <a16:creationId xmlns:a16="http://schemas.microsoft.com/office/drawing/2014/main" id="{6837945E-693D-5036-999E-3575C55F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0"/>
            <a:ext cx="21031200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3" r:id="rId3"/>
    <p:sldLayoutId id="2147483655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6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 panose="02000503000000020004"/>
          <a:ea typeface="Helvetica Neue Medium" panose="02000503000000020004"/>
          <a:cs typeface="Helvetica Neue Medium" panose="02000503000000020004"/>
          <a:sym typeface="Helvetica Neue Medium" panose="02000503000000020004"/>
        </a:defRPr>
      </a:lvl9pPr>
    </p:titleStyle>
    <p:bodyStyle>
      <a:lvl1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1pPr>
      <a:lvl2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2pPr>
      <a:lvl3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3pPr>
      <a:lvl4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4pPr>
      <a:lvl5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Source Han Sans CN Regular" panose="020B0800000000000000" charset="-122"/>
          <a:cs typeface="Source Han Sans CN Regular" panose="020B0800000000000000" charset="-122"/>
          <a:sym typeface="Helvetica"/>
        </a:defRPr>
      </a:lvl5pPr>
      <a:lvl6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8255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F0EE24-08D7-A138-46E8-A531F6B3F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55032" y="4263626"/>
            <a:ext cx="18218968" cy="7177398"/>
          </a:xfrm>
        </p:spPr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kumimoji="1" lang="zh-CN" altLang="en-US" dirty="0"/>
              <a:t>什么是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为啥涌现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为啥是趋势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优势和挑战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进化路径，不同阶段公司的选择路径</a:t>
            </a:r>
            <a:endParaRPr kumimoji="1" lang="en-US" altLang="zh-CN" dirty="0"/>
          </a:p>
          <a:p>
            <a:pPr marL="742950" indent="-742950">
              <a:buAutoNum type="arabicPeriod"/>
            </a:pPr>
            <a:r>
              <a:rPr kumimoji="1" lang="zh-CN" altLang="en-US" dirty="0"/>
              <a:t>案例</a:t>
            </a:r>
            <a:endParaRPr kumimoji="1" lang="en-US" altLang="zh-CN" dirty="0"/>
          </a:p>
          <a:p>
            <a:pPr marL="742950" indent="-742950">
              <a:buAutoNum type="arabicPeriod"/>
            </a:pPr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A817488-8D1F-EDE4-011F-A84177BD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Enterprise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753983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4B02BE86-2F3B-A6B8-C5D7-760029BBF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05" y="635323"/>
            <a:ext cx="22052460" cy="9416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kumimoji="1" lang="en-US" altLang="zh-CN" sz="6600" dirty="0">
                <a:latin typeface="Helvetica" pitchFamily="2" charset="0"/>
              </a:rPr>
              <a:t>Agentic Enterprise</a:t>
            </a:r>
            <a:endParaRPr kumimoji="1" lang="zh-CN" altLang="en-US" sz="6600" dirty="0">
              <a:latin typeface="Helvetica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94861B-E518-D4AC-C4DD-4920A769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748" y="2421925"/>
            <a:ext cx="5551636" cy="100895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ADA80B-1B21-75CA-9DDD-9EA236A2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6635" y="2421925"/>
            <a:ext cx="7634176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632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C9697FAA-CF72-F31B-C2CF-CBF792B656D8}"/>
              </a:ext>
            </a:extLst>
          </p:cNvPr>
          <p:cNvSpPr txBox="1">
            <a:spLocks/>
          </p:cNvSpPr>
          <p:nvPr/>
        </p:nvSpPr>
        <p:spPr>
          <a:xfrm>
            <a:off x="673017" y="1090001"/>
            <a:ext cx="22550434" cy="119985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400" b="1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Source Han Sans CN Bold" panose="020B0800000000000000" charset="-122"/>
                <a:ea typeface="Source Han Sans CN Bold" panose="020B0800000000000000" charset="-122"/>
                <a:cs typeface="+mn-cs"/>
                <a:sym typeface="Helvetica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5pPr>
            <a:lvl6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6pPr>
            <a:lvl7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7pPr>
            <a:lvl8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8pPr>
            <a:lvl9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0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defRPr>
            </a:lvl9pPr>
          </a:lstStyle>
          <a:p>
            <a:r>
              <a:rPr lang="en-US" altLang="zh-CN" b="1" dirty="0"/>
              <a:t>Agentic Enterprises: Transforming/Replacing Incumbents</a:t>
            </a:r>
            <a:endParaRPr lang="en-US" altLang="zh-CN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FCC4462C-288F-BFCB-389E-4144F5989F7A}"/>
              </a:ext>
            </a:extLst>
          </p:cNvPr>
          <p:cNvSpPr/>
          <p:nvPr/>
        </p:nvSpPr>
        <p:spPr>
          <a:xfrm>
            <a:off x="8830062" y="3291873"/>
            <a:ext cx="6821417" cy="8564835"/>
          </a:xfrm>
          <a:prstGeom prst="roundRect">
            <a:avLst>
              <a:gd name="adj" fmla="val 7333"/>
            </a:avLst>
          </a:prstGeom>
          <a:solidFill>
            <a:schemeClr val="accent1">
              <a:lumMod val="60000"/>
              <a:lumOff val="40000"/>
              <a:alpha val="46197"/>
            </a:schemeClr>
          </a:solidFill>
          <a:ln w="25400" cap="flat">
            <a:solidFill>
              <a:schemeClr val="accent2">
                <a:lumMod val="50000"/>
              </a:schemeClr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800" tIns="28575" rIns="28575" bIns="28575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BEE6E26-638D-B44F-70C5-353F5031FCD5}"/>
              </a:ext>
            </a:extLst>
          </p:cNvPr>
          <p:cNvSpPr txBox="1"/>
          <p:nvPr/>
        </p:nvSpPr>
        <p:spPr>
          <a:xfrm>
            <a:off x="8732520" y="4176159"/>
            <a:ext cx="6918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  <a:latin typeface="Helvetica" pitchFamily="2" charset="0"/>
              </a:rPr>
              <a:t>Agentic Enterprises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6298AB-896E-45C8-4AA1-C402CFA39710}"/>
              </a:ext>
            </a:extLst>
          </p:cNvPr>
          <p:cNvSpPr txBox="1"/>
          <p:nvPr/>
        </p:nvSpPr>
        <p:spPr>
          <a:xfrm>
            <a:off x="9668747" y="5975756"/>
            <a:ext cx="541226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FFFF"/>
                </a:solidFill>
                <a:latin typeface="Helvetica" pitchFamily="2" charset="0"/>
              </a:rPr>
              <a:t>AI-native companies in the same verticals, operated by agents instead of people (B2B/B2C model)</a:t>
            </a:r>
          </a:p>
          <a:p>
            <a:endParaRPr lang="en-US" altLang="zh-CN" sz="3600" dirty="0">
              <a:solidFill>
                <a:srgbClr val="FFFFFF"/>
              </a:solidFill>
              <a:latin typeface="Helvetica" pitchFamily="2" charset="0"/>
            </a:endParaRPr>
          </a:p>
          <a:p>
            <a:r>
              <a:rPr lang="en-US" altLang="zh-CN" sz="3600" dirty="0">
                <a:solidFill>
                  <a:srgbClr val="FFFFFF"/>
                </a:solidFill>
                <a:latin typeface="Helvetica" pitchFamily="2" charset="0"/>
              </a:rPr>
              <a:t>Higher Margin, More Scalable, Leads to More Consolidation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1433217-03CE-9B0D-124F-37F894CC15ED}"/>
              </a:ext>
            </a:extLst>
          </p:cNvPr>
          <p:cNvGrpSpPr/>
          <p:nvPr/>
        </p:nvGrpSpPr>
        <p:grpSpPr>
          <a:xfrm>
            <a:off x="1471693" y="4241788"/>
            <a:ext cx="6918960" cy="6858000"/>
            <a:chOff x="8006432" y="4541520"/>
            <a:chExt cx="6918960" cy="6858000"/>
          </a:xfrm>
        </p:grpSpPr>
        <p:sp>
          <p:nvSpPr>
            <p:cNvPr id="11" name="圆角矩形 10">
              <a:extLst>
                <a:ext uri="{FF2B5EF4-FFF2-40B4-BE49-F238E27FC236}">
                  <a16:creationId xmlns:a16="http://schemas.microsoft.com/office/drawing/2014/main" id="{C2609C2B-C13D-9930-270B-D9F9036FAC59}"/>
                </a:ext>
              </a:extLst>
            </p:cNvPr>
            <p:cNvSpPr/>
            <p:nvPr/>
          </p:nvSpPr>
          <p:spPr>
            <a:xfrm>
              <a:off x="8348300" y="4541520"/>
              <a:ext cx="6235225" cy="6858000"/>
            </a:xfrm>
            <a:prstGeom prst="roundRect">
              <a:avLst>
                <a:gd name="adj" fmla="val 7333"/>
              </a:avLst>
            </a:prstGeom>
            <a:solidFill>
              <a:schemeClr val="accent1">
                <a:lumMod val="20000"/>
                <a:lumOff val="80000"/>
                <a:alpha val="54189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 panose="02000503000000020004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EFFF83-CC50-55FD-CA3B-D6A819B02B4A}"/>
                </a:ext>
              </a:extLst>
            </p:cNvPr>
            <p:cNvSpPr txBox="1"/>
            <p:nvPr/>
          </p:nvSpPr>
          <p:spPr>
            <a:xfrm>
              <a:off x="8635553" y="7493566"/>
              <a:ext cx="5412265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3600">
                  <a:latin typeface="Helvetica" pitchFamily="2" charset="0"/>
                </a:defRPr>
              </a:lvl1pPr>
            </a:lstStyle>
            <a:p>
              <a:r>
                <a:rPr lang="en-US" altLang="zh-CN" dirty="0">
                  <a:solidFill>
                    <a:srgbClr val="FFFFFF"/>
                  </a:solidFill>
                </a:rPr>
                <a:t>Tech companies selling agentic tools or digital workers to enterprises (B2B/B2PowerUser model)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AECF779-8096-6F00-98CF-6751EC83DBF2}"/>
                </a:ext>
              </a:extLst>
            </p:cNvPr>
            <p:cNvSpPr txBox="1"/>
            <p:nvPr/>
          </p:nvSpPr>
          <p:spPr>
            <a:xfrm>
              <a:off x="8006432" y="5247557"/>
              <a:ext cx="691896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dirty="0">
                  <a:solidFill>
                    <a:srgbClr val="FFFFFF"/>
                  </a:solidFill>
                  <a:latin typeface="Helvetica" pitchFamily="2" charset="0"/>
                </a:rPr>
                <a:t>Tool / Workforce Vendors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F439384-1D87-644E-D8E5-2BE662AAB90D}"/>
              </a:ext>
            </a:extLst>
          </p:cNvPr>
          <p:cNvGrpSpPr/>
          <p:nvPr/>
        </p:nvGrpSpPr>
        <p:grpSpPr>
          <a:xfrm>
            <a:off x="16304491" y="4241788"/>
            <a:ext cx="6918960" cy="6858000"/>
            <a:chOff x="15938731" y="4541520"/>
            <a:chExt cx="6918960" cy="6858000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6A3D0E89-3A4A-FBBE-A556-7816482A9B9A}"/>
                </a:ext>
              </a:extLst>
            </p:cNvPr>
            <p:cNvSpPr/>
            <p:nvPr/>
          </p:nvSpPr>
          <p:spPr>
            <a:xfrm>
              <a:off x="16280599" y="4541520"/>
              <a:ext cx="6235225" cy="6858000"/>
            </a:xfrm>
            <a:prstGeom prst="roundRect">
              <a:avLst>
                <a:gd name="adj" fmla="val 7333"/>
              </a:avLst>
            </a:prstGeom>
            <a:solidFill>
              <a:schemeClr val="accent1">
                <a:lumMod val="20000"/>
                <a:lumOff val="80000"/>
                <a:alpha val="67016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28575" tIns="28575" rIns="28575" bIns="28575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" panose="02000503000000020004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C4A9898-0EF6-87E9-9CB6-E2F7FCF57446}"/>
                </a:ext>
              </a:extLst>
            </p:cNvPr>
            <p:cNvSpPr txBox="1"/>
            <p:nvPr/>
          </p:nvSpPr>
          <p:spPr>
            <a:xfrm>
              <a:off x="16689772" y="7535180"/>
              <a:ext cx="5412265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3600">
                  <a:latin typeface="Helvetica" pitchFamily="2" charset="0"/>
                </a:defRPr>
              </a:lvl1pPr>
            </a:lstStyle>
            <a:p>
              <a:r>
                <a:rPr lang="en-US" altLang="zh-CN" dirty="0">
                  <a:solidFill>
                    <a:srgbClr val="FFFFFF"/>
                  </a:solidFill>
                </a:rPr>
                <a:t>Human-run organizations in vertical industries delivering services or physical products.</a:t>
              </a:r>
            </a:p>
            <a:p>
              <a:r>
                <a:rPr lang="en-US" altLang="zh-CN" dirty="0">
                  <a:solidFill>
                    <a:srgbClr val="FFFFFF"/>
                  </a:solidFill>
                </a:rPr>
                <a:t>(B2B/B2C model)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C6CD554-F564-ADB1-3D5C-D83F61F85657}"/>
                </a:ext>
              </a:extLst>
            </p:cNvPr>
            <p:cNvSpPr txBox="1"/>
            <p:nvPr/>
          </p:nvSpPr>
          <p:spPr>
            <a:xfrm>
              <a:off x="15938731" y="5241011"/>
              <a:ext cx="691896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4000" dirty="0">
                  <a:solidFill>
                    <a:srgbClr val="FFFFFF"/>
                  </a:solidFill>
                  <a:latin typeface="Helvetica" pitchFamily="2" charset="0"/>
                </a:rPr>
                <a:t>Traditional Enterprises</a:t>
              </a:r>
            </a:p>
          </p:txBody>
        </p:sp>
      </p:grp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FA34223C-D86A-2523-EBE1-802795DCD1BC}"/>
              </a:ext>
            </a:extLst>
          </p:cNvPr>
          <p:cNvCxnSpPr>
            <a:cxnSpLocks/>
          </p:cNvCxnSpPr>
          <p:nvPr/>
        </p:nvCxnSpPr>
        <p:spPr>
          <a:xfrm>
            <a:off x="8830062" y="5532120"/>
            <a:ext cx="6821417" cy="0"/>
          </a:xfrm>
          <a:prstGeom prst="line">
            <a:avLst/>
          </a:prstGeom>
          <a:noFill/>
          <a:ln w="50800" cap="flat">
            <a:solidFill>
              <a:srgbClr val="FFFFFF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704C57E0-9997-A6D6-D660-C89BFC71BD4B}"/>
              </a:ext>
            </a:extLst>
          </p:cNvPr>
          <p:cNvCxnSpPr/>
          <p:nvPr/>
        </p:nvCxnSpPr>
        <p:spPr>
          <a:xfrm>
            <a:off x="1917934" y="5958840"/>
            <a:ext cx="5917250" cy="0"/>
          </a:xfrm>
          <a:prstGeom prst="line">
            <a:avLst/>
          </a:prstGeom>
          <a:noFill/>
          <a:ln w="50800" cap="flat">
            <a:solidFill>
              <a:schemeClr val="accent1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1C3C89D-5C01-DA0C-A5F9-40492C6D651F}"/>
              </a:ext>
            </a:extLst>
          </p:cNvPr>
          <p:cNvCxnSpPr>
            <a:cxnSpLocks/>
          </p:cNvCxnSpPr>
          <p:nvPr/>
        </p:nvCxnSpPr>
        <p:spPr>
          <a:xfrm>
            <a:off x="16646359" y="5928360"/>
            <a:ext cx="6235225" cy="0"/>
          </a:xfrm>
          <a:prstGeom prst="line">
            <a:avLst/>
          </a:prstGeom>
          <a:noFill/>
          <a:ln w="50800" cap="flat">
            <a:solidFill>
              <a:schemeClr val="accent1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983042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66B8B4C9-8687-D771-7FD1-B24ACE5698F4}"/>
              </a:ext>
            </a:extLst>
          </p:cNvPr>
          <p:cNvSpPr/>
          <p:nvPr/>
        </p:nvSpPr>
        <p:spPr>
          <a:xfrm>
            <a:off x="1952541" y="2899581"/>
            <a:ext cx="9214006" cy="10572579"/>
          </a:xfrm>
          <a:prstGeom prst="roundRect">
            <a:avLst>
              <a:gd name="adj" fmla="val 4097"/>
            </a:avLst>
          </a:prstGeom>
          <a:solidFill>
            <a:srgbClr val="FFFFFF">
              <a:alpha val="30000"/>
            </a:srgbClr>
          </a:solidFill>
          <a:ln w="25400" cap="flat">
            <a:noFill/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28575" tIns="28575" rIns="28575" bIns="28575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 panose="02000503000000020004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4D823E-E0B6-242A-8EF3-D960DBFB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50" y="1099799"/>
            <a:ext cx="17159754" cy="1199854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What Makes Agentic Enterprises Different</a:t>
            </a:r>
            <a:endParaRPr lang="en-US" altLang="zh-CN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98F0F5-3352-A181-C5F1-BB8CC0E34E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42408" y="3352802"/>
            <a:ext cx="6972152" cy="5161851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indent="-457200" algn="l">
              <a:buFont typeface="Arial" panose="020B0604020202020204" pitchFamily="34" charset="0"/>
              <a:buChar char="•"/>
              <a:defRPr sz="3200">
                <a:solidFill>
                  <a:srgbClr val="FFFFFF"/>
                </a:solidFill>
                <a:latin typeface="Helvetica" pitchFamily="2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Call</a:t>
            </a:r>
            <a:r>
              <a:rPr lang="zh-CN" altLang="en-US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 </a:t>
            </a:r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Center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SDR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Supply</a:t>
            </a:r>
            <a:r>
              <a:rPr lang="zh-CN" altLang="en-US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 </a:t>
            </a:r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Chain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Insurance Sales Agency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Performance Marketing Agency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Backoffice</a:t>
            </a:r>
            <a:r>
              <a:rPr lang="zh-CN" altLang="en-US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 </a:t>
            </a:r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GA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Property</a:t>
            </a:r>
            <a:r>
              <a:rPr lang="zh-CN" altLang="en-US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 </a:t>
            </a:r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Management</a:t>
            </a:r>
          </a:p>
          <a:p>
            <a:pPr marL="571500" indent="-571500" rtl="0" hangingPunct="0"/>
            <a:r>
              <a:rPr lang="zh-CN" altLang="en-US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。。。</a:t>
            </a:r>
            <a:endParaRPr lang="en-US" altLang="zh-CN" sz="3400" dirty="0">
              <a:ea typeface="+mn-ea"/>
              <a:cs typeface="Arial" panose="020B0604020202020204" pitchFamily="34" charset="0"/>
              <a:sym typeface="Helvetica Neue" panose="02000503000000020004"/>
            </a:endParaRPr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7CA458EA-5475-18CD-1264-87926C45D55F}"/>
              </a:ext>
            </a:extLst>
          </p:cNvPr>
          <p:cNvSpPr txBox="1">
            <a:spLocks/>
          </p:cNvSpPr>
          <p:nvPr/>
        </p:nvSpPr>
        <p:spPr>
          <a:xfrm>
            <a:off x="2842408" y="9546531"/>
            <a:ext cx="7673192" cy="3549414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457200" marR="0" indent="-457200" algn="l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Helvetica" pitchFamily="2" charset="0"/>
                <a:ea typeface="Source Han Sans CN" panose="020B0800000000000000" charset="-122"/>
                <a:cs typeface="Source Han Sans CN" panose="020B0800000000000000" charset="-122"/>
                <a:sym typeface="Helvetica"/>
              </a:defRPr>
            </a:lvl1pPr>
            <a:lvl2pPr marL="0" marR="0" indent="0" algn="l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  <a:sym typeface="Helvetica"/>
              </a:defRPr>
            </a:lvl2pPr>
            <a:lvl3pPr marL="0" marR="0" indent="0" algn="l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  <a:sym typeface="Helvetica"/>
              </a:defRPr>
            </a:lvl3pPr>
            <a:lvl4pPr marL="0" marR="0" indent="0" algn="l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  <a:sym typeface="Helvetica"/>
              </a:defRPr>
            </a:lvl4pPr>
            <a:lvl5pPr marL="0" marR="0" indent="0" algn="l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  <a:sym typeface="Helvetica"/>
              </a:defRPr>
            </a:lvl5pPr>
            <a:lvl6pPr marL="0" marR="0" indent="0" algn="l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82550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6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White-Collar Labor Intensive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Fragmented, Regional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Existing Large TAM</a:t>
            </a:r>
          </a:p>
          <a:p>
            <a:pPr marL="571500" indent="-571500" rtl="0" hangingPunct="0"/>
            <a:r>
              <a:rPr lang="en-US" altLang="zh-CN" sz="3400" dirty="0">
                <a:ea typeface="+mn-ea"/>
                <a:cs typeface="Arial" panose="020B0604020202020204" pitchFamily="34" charset="0"/>
                <a:sym typeface="Helvetica Neue" panose="02000503000000020004"/>
              </a:rPr>
              <a:t>Low Gross Margin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C7338-E4CF-8B18-F449-05F88CA547AF}"/>
              </a:ext>
            </a:extLst>
          </p:cNvPr>
          <p:cNvSpPr txBox="1"/>
          <p:nvPr/>
        </p:nvSpPr>
        <p:spPr>
          <a:xfrm>
            <a:off x="12312938" y="3722443"/>
            <a:ext cx="12071062" cy="7873115"/>
          </a:xfrm>
          <a:prstGeom prst="rect">
            <a:avLst/>
          </a:prstGeom>
          <a:ln w="12700">
            <a:miter lim="400000"/>
          </a:ln>
        </p:spPr>
        <p:txBody>
          <a:bodyPr lIns="28575" tIns="28575" rIns="28575" bIns="28575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  <a:defRPr sz="4000">
                <a:solidFill>
                  <a:srgbClr val="FFFFFF"/>
                </a:solidFill>
                <a:latin typeface="Helvetica" pitchFamily="2" charset="0"/>
                <a:ea typeface="+mn-ea"/>
                <a:cs typeface="Arial" panose="020B0604020202020204" pitchFamily="34" charset="0"/>
              </a:defRPr>
            </a:lvl1pPr>
            <a:lvl2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2pPr>
            <a:lvl3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3pPr>
            <a:lvl4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4pPr>
            <a:lvl5pPr algn="l">
              <a:lnSpc>
                <a:spcPct val="150000"/>
              </a:lnSpc>
              <a:defRPr sz="3600">
                <a:solidFill>
                  <a:srgbClr val="FFFFFF"/>
                </a:solidFill>
                <a:latin typeface="Source Han Sans CN" panose="020B0800000000000000" charset="-122"/>
                <a:ea typeface="Source Han Sans CN" panose="020B0800000000000000" charset="-122"/>
                <a:cs typeface="Source Han Sans CN" panose="020B0800000000000000" charset="-122"/>
              </a:defRPr>
            </a:lvl5pPr>
            <a:lvl6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>
              <a:lnSpc>
                <a:spcPct val="150000"/>
              </a:lnSpc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zh-CN" sz="3600" b="1" dirty="0"/>
              <a:t>Sell Outcomes, Not Tools </a:t>
            </a:r>
            <a:r>
              <a:rPr lang="en-US" altLang="zh-CN" sz="3600" dirty="0"/>
              <a:t>— Deliver Products and Services Powered by Agentic AI, Beyond SaaS or Digital Workforce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600" b="1" dirty="0"/>
              <a:t>Capture Value in Existing Verticals </a:t>
            </a:r>
            <a:r>
              <a:rPr lang="en-US" altLang="zh-CN" sz="3600" dirty="0"/>
              <a:t>— Apply AI to Low-Efficiency Industries, Reduce White-Collar Labor 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600" b="1" dirty="0"/>
              <a:t>Operate on Value-Based Pricing </a:t>
            </a:r>
            <a:r>
              <a:rPr lang="en-US" altLang="zh-CN" sz="3600" dirty="0"/>
              <a:t>— Align Revenue With Customer Outcomes Instead of Licenses or Seats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600" b="1" dirty="0"/>
              <a:t>Drive Higher Margins and Profits </a:t>
            </a:r>
            <a:r>
              <a:rPr lang="en-US" altLang="zh-CN" sz="3600" dirty="0"/>
              <a:t>— Achieve Scale Through Agentic AI Efficiency Versus Traditional Labor Models</a:t>
            </a:r>
          </a:p>
          <a:p>
            <a:endParaRPr lang="en-US" altLang="zh-CN" sz="3600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0B42F0B-60E0-934E-3AC3-36099A5C370B}"/>
              </a:ext>
            </a:extLst>
          </p:cNvPr>
          <p:cNvCxnSpPr/>
          <p:nvPr/>
        </p:nvCxnSpPr>
        <p:spPr>
          <a:xfrm>
            <a:off x="1952541" y="9343626"/>
            <a:ext cx="9214006" cy="0"/>
          </a:xfrm>
          <a:prstGeom prst="line">
            <a:avLst/>
          </a:prstGeom>
          <a:noFill/>
          <a:ln w="50800" cap="flat">
            <a:solidFill>
              <a:srgbClr val="FFFFFF"/>
            </a:solidFill>
            <a:prstDash val="dash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3074090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0a0f79a-1b95-40aa-b523-c66e258befad"/>
  <p:tag name="COMMONDATA" val="eyJoZGlkIjoiNmY0ODZmOGE1YmFmMzVjMDc1MGNjYmRjY2Y3YTMxZWUifQ=="/>
</p:tagLst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/>
      <a:bodyPr vert="horz" wrap="square" lIns="0" tIns="31115" rIns="0" bIns="0" spcCol="360000" rtlCol="0">
        <a:spAutoFit/>
      </a:bodyPr>
      <a:lstStyle>
        <a:defPPr marL="12700" marR="5080" indent="373380" algn="l">
          <a:lnSpc>
            <a:spcPts val="1950"/>
          </a:lnSpc>
          <a:spcBef>
            <a:spcPts val="245"/>
          </a:spcBef>
          <a:defRPr sz="4000" b="1" dirty="0" smtClean="0">
            <a:solidFill>
              <a:schemeClr val="accent1">
                <a:lumMod val="7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28575" tIns="28575" rIns="28575" bIns="28575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 panose="020005030000000200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33042</TotalTime>
  <Words>204</Words>
  <Application>Microsoft Macintosh PowerPoint</Application>
  <PresentationFormat>自定义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Microsoft YaHei</vt:lpstr>
      <vt:lpstr>Source Han Sans CN</vt:lpstr>
      <vt:lpstr>Source Han Sans CN Bold</vt:lpstr>
      <vt:lpstr>Source Han Sans CN Regular</vt:lpstr>
      <vt:lpstr>Arial</vt:lpstr>
      <vt:lpstr>Corbel</vt:lpstr>
      <vt:lpstr>Helvetica</vt:lpstr>
      <vt:lpstr>Helvetica Neue</vt:lpstr>
      <vt:lpstr>Helvetica Neue Medium</vt:lpstr>
      <vt:lpstr>Black</vt:lpstr>
      <vt:lpstr>Agentic Enterprise</vt:lpstr>
      <vt:lpstr>Agentic Enterprise</vt:lpstr>
      <vt:lpstr>PowerPoint 演示文稿</vt:lpstr>
      <vt:lpstr>What Makes Agentic Enterprises Different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JImmy Shi</cp:lastModifiedBy>
  <cp:revision>149</cp:revision>
  <dcterms:created xsi:type="dcterms:W3CDTF">2024-11-19T03:31:02Z</dcterms:created>
  <dcterms:modified xsi:type="dcterms:W3CDTF">2025-09-16T09:51:27Z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928B02752541DCD5A55DF4642BF0BB1A_42</vt:lpwstr>
  </property>
  <property fmtid="{D5CDD505-2E9C-101B-9397-08002B2CF9AE}" pid="3" name="KSOProductBuildVer">
    <vt:lpwstr>2052-6.10.1.8873</vt:lpwstr>
  </property>
</Properties>
</file>