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slideLayout" Target="../slideLayouts/slideLayout1.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slideLayout" Target="../slideLayouts/slideLayout1.xml"/><Relationship Id="rId10"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image" Target="../media/image-12-10.png"/><Relationship Id="rId11" Type="http://schemas.openxmlformats.org/officeDocument/2006/relationships/image" Target="../media/image-12-11.png"/><Relationship Id="rId12" Type="http://schemas.openxmlformats.org/officeDocument/2006/relationships/image" Target="../media/image-12-12.png"/><Relationship Id="rId13" Type="http://schemas.openxmlformats.org/officeDocument/2006/relationships/image" Target="../media/image-12-13.png"/><Relationship Id="rId14" Type="http://schemas.openxmlformats.org/officeDocument/2006/relationships/image" Target="../media/image-12-14.png"/><Relationship Id="rId15" Type="http://schemas.openxmlformats.org/officeDocument/2006/relationships/image" Target="../media/image-12-15.png"/><Relationship Id="rId16" Type="http://schemas.openxmlformats.org/officeDocument/2006/relationships/image" Target="../media/image-12-16.png"/><Relationship Id="rId17" Type="http://schemas.openxmlformats.org/officeDocument/2006/relationships/image" Target="../media/image-12-17.png"/><Relationship Id="rId18" Type="http://schemas.openxmlformats.org/officeDocument/2006/relationships/image" Target="../media/image-12-18.png"/><Relationship Id="rId19" Type="http://schemas.openxmlformats.org/officeDocument/2006/relationships/image" Target="../media/image-12-19.png"/><Relationship Id="rId20" Type="http://schemas.openxmlformats.org/officeDocument/2006/relationships/image" Target="../media/image-12-20.png"/><Relationship Id="rId21" Type="http://schemas.openxmlformats.org/officeDocument/2006/relationships/image" Target="../media/image-12-21.png"/><Relationship Id="rId22" Type="http://schemas.openxmlformats.org/officeDocument/2006/relationships/image" Target="../media/image-12-22.png"/><Relationship Id="rId23" Type="http://schemas.openxmlformats.org/officeDocument/2006/relationships/image" Target="../media/image-12-23.png"/><Relationship Id="rId24" Type="http://schemas.openxmlformats.org/officeDocument/2006/relationships/image" Target="../media/image-12-24.png"/><Relationship Id="rId25" Type="http://schemas.openxmlformats.org/officeDocument/2006/relationships/image" Target="../media/image-12-25.png"/><Relationship Id="rId26" Type="http://schemas.openxmlformats.org/officeDocument/2006/relationships/image" Target="../media/image-12-26.png"/><Relationship Id="rId27" Type="http://schemas.openxmlformats.org/officeDocument/2006/relationships/image" Target="../media/image-12-27.png"/><Relationship Id="rId28" Type="http://schemas.openxmlformats.org/officeDocument/2006/relationships/image" Target="../media/image-12-28.png"/><Relationship Id="rId29" Type="http://schemas.openxmlformats.org/officeDocument/2006/relationships/image" Target="../media/image-12-29.png"/><Relationship Id="rId30" Type="http://schemas.openxmlformats.org/officeDocument/2006/relationships/image" Target="../media/image-12-30.png"/><Relationship Id="rId31" Type="http://schemas.openxmlformats.org/officeDocument/2006/relationships/image" Target="../media/image-12-31.png"/><Relationship Id="rId32" Type="http://schemas.openxmlformats.org/officeDocument/2006/relationships/image" Target="../media/image-12-32.png"/><Relationship Id="rId33" Type="http://schemas.openxmlformats.org/officeDocument/2006/relationships/slideLayout" Target="../slideLayouts/slideLayout1.xml"/><Relationship Id="rId3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g"/><Relationship Id="rId2" Type="http://schemas.openxmlformats.org/officeDocument/2006/relationships/image" Target="../media/image-13-2.jpg"/><Relationship Id="rId3" Type="http://schemas.openxmlformats.org/officeDocument/2006/relationships/image" Target="../media/image-13-3.png"/><Relationship Id="rId4" Type="http://schemas.openxmlformats.org/officeDocument/2006/relationships/image" Target="../media/image-13-4.jp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image" Target="../media/image-13-9.png"/><Relationship Id="rId10" Type="http://schemas.openxmlformats.org/officeDocument/2006/relationships/image" Target="../media/image-13-10.png"/><Relationship Id="rId11" Type="http://schemas.openxmlformats.org/officeDocument/2006/relationships/slideLayout" Target="../slideLayouts/slideLayout1.xml"/><Relationship Id="rId1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image" Target="../media/image-14-8.png"/><Relationship Id="rId9" Type="http://schemas.openxmlformats.org/officeDocument/2006/relationships/image" Target="../media/image-14-9.png"/><Relationship Id="rId10" Type="http://schemas.openxmlformats.org/officeDocument/2006/relationships/slideLayout" Target="../slideLayouts/slideLayout1.xml"/><Relationship Id="rId11"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image" Target="../media/image-15-9.png"/><Relationship Id="rId10" Type="http://schemas.openxmlformats.org/officeDocument/2006/relationships/slideLayout" Target="../slideLayouts/slideLayout1.xml"/><Relationship Id="rId11"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slideLayout" Target="../slideLayouts/slideLayout1.xml"/><Relationship Id="rId8"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1.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jp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slideLayout" Target="../slideLayouts/slideLayout1.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21078" y="2543861"/>
            <a:ext cx="8168335" cy="667512"/>
          </a:xfrm>
          <a:prstGeom prst="rect">
            <a:avLst/>
          </a:prstGeom>
          <a:noFill/>
          <a:ln/>
        </p:spPr>
        <p:txBody>
          <a:bodyPr wrap="square" lIns="0" tIns="0" rIns="0" bIns="0" rtlCol="0" anchor="ctr"/>
          <a:lstStyle/>
          <a:p>
            <a:pPr algn="ctr" indent="0" marL="0">
              <a:buNone/>
            </a:pPr>
            <a:r>
              <a:rPr lang="en-US" sz="4300" b="1" dirty="0">
                <a:solidFill>
                  <a:srgbClr val="1F2937"/>
                </a:solidFill>
                <a:latin typeface="Inter" pitchFamily="34" charset="0"/>
                <a:ea typeface="Inter" pitchFamily="34" charset="-122"/>
                <a:cs typeface="Inter" pitchFamily="34" charset="-120"/>
              </a:rPr>
              <a:t>AI时代全景：现状、趋势与机遇</a:t>
            </a:r>
            <a:endParaRPr lang="en-US" sz="4300" dirty="0"/>
          </a:p>
        </p:txBody>
      </p:sp>
      <p:sp>
        <p:nvSpPr>
          <p:cNvPr id="6" name="Shape 4"/>
          <p:cNvSpPr/>
          <p:nvPr/>
        </p:nvSpPr>
        <p:spPr>
          <a:xfrm>
            <a:off x="5619902" y="3711550"/>
            <a:ext cx="952805" cy="28346"/>
          </a:xfrm>
          <a:prstGeom prst="rect">
            <a:avLst/>
          </a:prstGeom>
          <a:solidFill>
            <a:srgbClr val="4C6FFF"/>
          </a:solidFill>
          <a:ln/>
        </p:spPr>
      </p:sp>
      <p:sp>
        <p:nvSpPr>
          <p:cNvPr id="7" name="Text 5"/>
          <p:cNvSpPr txBox="1"/>
          <p:nvPr/>
        </p:nvSpPr>
        <p:spPr>
          <a:xfrm>
            <a:off x="2762402" y="4026103"/>
            <a:ext cx="6877202" cy="324612"/>
          </a:xfrm>
          <a:prstGeom prst="rect">
            <a:avLst/>
          </a:prstGeom>
          <a:noFill/>
          <a:ln/>
        </p:spPr>
        <p:txBody>
          <a:bodyPr wrap="square" lIns="0" tIns="0" rIns="0" bIns="0" rtlCol="0" anchor="ctr"/>
          <a:lstStyle/>
          <a:p>
            <a:pPr algn="ctr" indent="0" marL="0">
              <a:buNone/>
            </a:pPr>
            <a:r>
              <a:rPr lang="en-US" sz="2100" dirty="0">
                <a:solidFill>
                  <a:srgbClr val="4B5563"/>
                </a:solidFill>
                <a:latin typeface="Inter" pitchFamily="34" charset="0"/>
                <a:ea typeface="Inter" pitchFamily="34" charset="-122"/>
                <a:cs typeface="Inter" pitchFamily="34" charset="-120"/>
              </a:rPr>
              <a:t>深度剖析数字智能技术发展、趋势、生态竞争与价值创造</a:t>
            </a:r>
            <a:endParaRPr lang="en-US"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304495" y="381305"/>
            <a:ext cx="1943100" cy="857707"/>
          </a:xfrm>
          <a:prstGeom prst="roundRect">
            <a:avLst>
              <a:gd name="adj" fmla="val 9476"/>
            </a:avLst>
          </a:prstGeom>
          <a:solidFill>
            <a:srgbClr val="FFFFFF">
              <a:alpha val="50000"/>
            </a:srgbClr>
          </a:solidFill>
          <a:ln/>
        </p:spPr>
      </p:sp>
      <p:sp>
        <p:nvSpPr>
          <p:cNvPr id="4" name="Text 2"/>
          <p:cNvSpPr txBox="1"/>
          <p:nvPr/>
        </p:nvSpPr>
        <p:spPr>
          <a:xfrm>
            <a:off x="418795" y="5148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技术案例</a:t>
            </a:r>
            <a:endParaRPr lang="en-US" sz="1200" dirty="0"/>
          </a:p>
        </p:txBody>
      </p:sp>
      <p:sp>
        <p:nvSpPr>
          <p:cNvPr id="5" name="Text 3"/>
          <p:cNvSpPr txBox="1"/>
          <p:nvPr/>
        </p:nvSpPr>
        <p:spPr>
          <a:xfrm>
            <a:off x="418795" y="780898"/>
            <a:ext cx="19293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模型进展案例</a:t>
            </a:r>
            <a:endParaRPr lang="en-US" sz="2200" dirty="0"/>
          </a:p>
        </p:txBody>
      </p:sp>
      <p:sp>
        <p:nvSpPr>
          <p:cNvPr id="6" name="Shape 4"/>
          <p:cNvSpPr/>
          <p:nvPr/>
        </p:nvSpPr>
        <p:spPr>
          <a:xfrm>
            <a:off x="9837115" y="633679"/>
            <a:ext cx="2057400" cy="276149"/>
          </a:xfrm>
          <a:prstGeom prst="roundRect">
            <a:avLst>
              <a:gd name="adj" fmla="val 45672"/>
            </a:avLst>
          </a:prstGeom>
          <a:solidFill>
            <a:srgbClr val="EBF0FF">
              <a:alpha val="90000"/>
            </a:srgbClr>
          </a:solidFill>
          <a:ln/>
        </p:spPr>
      </p:sp>
      <p:sp>
        <p:nvSpPr>
          <p:cNvPr id="7" name="Text 5"/>
          <p:cNvSpPr txBox="1"/>
          <p:nvPr/>
        </p:nvSpPr>
        <p:spPr>
          <a:xfrm>
            <a:off x="9933127" y="690372"/>
            <a:ext cx="1967789" cy="162763"/>
          </a:xfrm>
          <a:prstGeom prst="rect">
            <a:avLst/>
          </a:prstGeom>
          <a:noFill/>
          <a:ln/>
        </p:spPr>
        <p:txBody>
          <a:bodyPr wrap="square" lIns="0" tIns="0" rIns="0" bIns="0" rtlCol="0" anchor="ctr"/>
          <a:lstStyle/>
          <a:p>
            <a:pPr algn="r" indent="0" marL="0">
              <a:buNone/>
            </a:pPr>
            <a:r>
              <a:rPr lang="en-US" sz="1000" b="1" dirty="0">
                <a:solidFill>
                  <a:srgbClr val="4C6FFF"/>
                </a:solidFill>
                <a:latin typeface="Inter" pitchFamily="34" charset="0"/>
                <a:ea typeface="Inter" pitchFamily="34" charset="-122"/>
                <a:cs typeface="Inter" pitchFamily="34" charset="-120"/>
              </a:rPr>
              <a:t>子模块2:数字智能的进展和趋势</a:t>
            </a:r>
            <a:endParaRPr lang="en-US" sz="1000" dirty="0"/>
          </a:p>
        </p:txBody>
      </p:sp>
      <p:sp>
        <p:nvSpPr>
          <p:cNvPr id="8" name="Shape 6"/>
          <p:cNvSpPr/>
          <p:nvPr/>
        </p:nvSpPr>
        <p:spPr>
          <a:xfrm>
            <a:off x="304495" y="1466698"/>
            <a:ext cx="1762049" cy="228600"/>
          </a:xfrm>
          <a:prstGeom prst="roundRect">
            <a:avLst>
              <a:gd name="adj" fmla="val 66667"/>
            </a:avLst>
          </a:prstGeom>
          <a:solidFill>
            <a:srgbClr val="FFFFFF">
              <a:alpha val="80000"/>
            </a:srgbClr>
          </a:solidFill>
          <a:ln/>
        </p:spPr>
      </p:sp>
      <p:sp>
        <p:nvSpPr>
          <p:cNvPr id="9" name="Shape 7"/>
          <p:cNvSpPr/>
          <p:nvPr/>
        </p:nvSpPr>
        <p:spPr>
          <a:xfrm>
            <a:off x="304495" y="4038905"/>
            <a:ext cx="1438351" cy="228600"/>
          </a:xfrm>
          <a:prstGeom prst="roundRect">
            <a:avLst>
              <a:gd name="adj" fmla="val 66667"/>
            </a:avLst>
          </a:prstGeom>
          <a:solidFill>
            <a:srgbClr val="FFFFFF">
              <a:alpha val="80000"/>
            </a:srgbClr>
          </a:solidFill>
          <a:ln/>
        </p:spPr>
      </p:sp>
      <p:sp>
        <p:nvSpPr>
          <p:cNvPr id="10" name="Text 8"/>
          <p:cNvSpPr txBox="1"/>
          <p:nvPr/>
        </p:nvSpPr>
        <p:spPr>
          <a:xfrm>
            <a:off x="381305" y="1485900"/>
            <a:ext cx="17245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模态能力演进公司案例</a:t>
            </a:r>
            <a:endParaRPr lang="en-US" sz="1200" dirty="0"/>
          </a:p>
        </p:txBody>
      </p:sp>
      <p:sp>
        <p:nvSpPr>
          <p:cNvPr id="11" name="Text 9"/>
          <p:cNvSpPr txBox="1"/>
          <p:nvPr/>
        </p:nvSpPr>
        <p:spPr>
          <a:xfrm>
            <a:off x="381305" y="4058107"/>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科学发现领域探索</a:t>
            </a:r>
            <a:endParaRPr lang="en-US" sz="1200" dirty="0"/>
          </a:p>
        </p:txBody>
      </p:sp>
      <p:sp>
        <p:nvSpPr>
          <p:cNvPr id="12" name="Shape 10"/>
          <p:cNvSpPr/>
          <p:nvPr/>
        </p:nvSpPr>
        <p:spPr>
          <a:xfrm>
            <a:off x="304495" y="1752905"/>
            <a:ext cx="3791102" cy="972007"/>
          </a:xfrm>
          <a:prstGeom prst="roundRect">
            <a:avLst>
              <a:gd name="adj" fmla="val 7378"/>
            </a:avLst>
          </a:prstGeom>
          <a:solidFill>
            <a:srgbClr val="FFFFFF">
              <a:alpha val="85000"/>
            </a:srgbClr>
          </a:solidFill>
          <a:ln w="12700">
            <a:solidFill>
              <a:srgbClr val="E5E7EB"/>
            </a:solidFill>
            <a:prstDash val="solid"/>
          </a:ln>
        </p:spPr>
      </p:sp>
      <p:pic>
        <p:nvPicPr>
          <p:cNvPr id="13" name="Image 0" descr="preencoded.png">    </p:cNvPr>
          <p:cNvPicPr>
            <a:picLocks noChangeAspect="1"/>
          </p:cNvPicPr>
          <p:nvPr/>
        </p:nvPicPr>
        <p:blipFill>
          <a:blip r:embed="rId1"/>
          <a:srcRect l="0" r="0" t="0" b="0"/>
          <a:stretch/>
        </p:blipFill>
        <p:spPr>
          <a:xfrm>
            <a:off x="466344" y="1933956"/>
            <a:ext cx="228600" cy="228600"/>
          </a:xfrm>
          <a:prstGeom prst="rect">
            <a:avLst/>
          </a:prstGeom>
        </p:spPr>
      </p:pic>
      <p:sp>
        <p:nvSpPr>
          <p:cNvPr id="14" name="Shape 11"/>
          <p:cNvSpPr/>
          <p:nvPr/>
        </p:nvSpPr>
        <p:spPr>
          <a:xfrm>
            <a:off x="4203497" y="1752905"/>
            <a:ext cx="3791102" cy="972007"/>
          </a:xfrm>
          <a:prstGeom prst="roundRect">
            <a:avLst>
              <a:gd name="adj" fmla="val 7378"/>
            </a:avLst>
          </a:prstGeom>
          <a:solidFill>
            <a:srgbClr val="FFFFFF">
              <a:alpha val="85000"/>
            </a:srgbClr>
          </a:solidFill>
          <a:ln w="12700">
            <a:solidFill>
              <a:srgbClr val="E5E7EB"/>
            </a:solidFill>
            <a:prstDash val="solid"/>
          </a:ln>
        </p:spPr>
      </p:sp>
      <p:sp>
        <p:nvSpPr>
          <p:cNvPr id="15" name="Shape 12"/>
          <p:cNvSpPr/>
          <p:nvPr/>
        </p:nvSpPr>
        <p:spPr>
          <a:xfrm>
            <a:off x="8102498" y="1752905"/>
            <a:ext cx="3791102" cy="972007"/>
          </a:xfrm>
          <a:prstGeom prst="roundRect">
            <a:avLst>
              <a:gd name="adj" fmla="val 7378"/>
            </a:avLst>
          </a:prstGeom>
          <a:solidFill>
            <a:srgbClr val="FFFFFF">
              <a:alpha val="85000"/>
            </a:srgbClr>
          </a:solidFill>
          <a:ln w="12700">
            <a:solidFill>
              <a:srgbClr val="E5E7EB"/>
            </a:solidFill>
            <a:prstDash val="solid"/>
          </a:ln>
        </p:spPr>
      </p:sp>
      <p:sp>
        <p:nvSpPr>
          <p:cNvPr id="16" name="Shape 13"/>
          <p:cNvSpPr/>
          <p:nvPr/>
        </p:nvSpPr>
        <p:spPr>
          <a:xfrm>
            <a:off x="304495" y="2838298"/>
            <a:ext cx="3791102" cy="972007"/>
          </a:xfrm>
          <a:prstGeom prst="roundRect">
            <a:avLst>
              <a:gd name="adj" fmla="val 7378"/>
            </a:avLst>
          </a:prstGeom>
          <a:solidFill>
            <a:srgbClr val="FFFFFF">
              <a:alpha val="85000"/>
            </a:srgbClr>
          </a:solidFill>
          <a:ln w="12700">
            <a:solidFill>
              <a:srgbClr val="E5E7EB"/>
            </a:solidFill>
            <a:prstDash val="solid"/>
          </a:ln>
        </p:spPr>
      </p:sp>
      <p:sp>
        <p:nvSpPr>
          <p:cNvPr id="17" name="Shape 14"/>
          <p:cNvSpPr/>
          <p:nvPr/>
        </p:nvSpPr>
        <p:spPr>
          <a:xfrm>
            <a:off x="8102498" y="2838298"/>
            <a:ext cx="3791102" cy="972007"/>
          </a:xfrm>
          <a:prstGeom prst="roundRect">
            <a:avLst>
              <a:gd name="adj" fmla="val 7378"/>
            </a:avLst>
          </a:prstGeom>
          <a:solidFill>
            <a:srgbClr val="FFFFFF">
              <a:alpha val="85000"/>
            </a:srgbClr>
          </a:solidFill>
          <a:ln w="12700">
            <a:solidFill>
              <a:srgbClr val="E5E7EB"/>
            </a:solidFill>
            <a:prstDash val="solid"/>
          </a:ln>
        </p:spPr>
      </p:sp>
      <p:sp>
        <p:nvSpPr>
          <p:cNvPr id="18" name="Text 15"/>
          <p:cNvSpPr txBox="1"/>
          <p:nvPr/>
        </p:nvSpPr>
        <p:spPr>
          <a:xfrm>
            <a:off x="771754" y="1943100"/>
            <a:ext cx="7580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OpenAI</a:t>
            </a:r>
            <a:endParaRPr lang="en-US" sz="1300" dirty="0"/>
          </a:p>
        </p:txBody>
      </p:sp>
      <p:sp>
        <p:nvSpPr>
          <p:cNvPr id="19" name="Text 16"/>
          <p:cNvSpPr txBox="1"/>
          <p:nvPr/>
        </p:nvSpPr>
        <p:spPr>
          <a:xfrm>
            <a:off x="4670755" y="3029407"/>
            <a:ext cx="9866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DeepSeek</a:t>
            </a:r>
            <a:endParaRPr lang="en-US" sz="1300" dirty="0"/>
          </a:p>
        </p:txBody>
      </p:sp>
      <p:sp>
        <p:nvSpPr>
          <p:cNvPr id="20" name="Text 17"/>
          <p:cNvSpPr txBox="1"/>
          <p:nvPr/>
        </p:nvSpPr>
        <p:spPr>
          <a:xfrm>
            <a:off x="8626450" y="3029407"/>
            <a:ext cx="16148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Moonshot AI Kimi</a:t>
            </a:r>
            <a:endParaRPr lang="en-US" sz="1300" dirty="0"/>
          </a:p>
        </p:txBody>
      </p:sp>
      <p:sp>
        <p:nvSpPr>
          <p:cNvPr id="21" name="Text 18"/>
          <p:cNvSpPr txBox="1"/>
          <p:nvPr/>
        </p:nvSpPr>
        <p:spPr>
          <a:xfrm>
            <a:off x="466344" y="2257654"/>
            <a:ext cx="3477463"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语言推理代码全面领先，GPT-4o多模态融合与代码生成能力强，支持1M+ token超长上下文窗口</a:t>
            </a:r>
            <a:endParaRPr lang="en-US" sz="900" dirty="0"/>
          </a:p>
        </p:txBody>
      </p:sp>
      <p:pic>
        <p:nvPicPr>
          <p:cNvPr id="22" name="Image 1" descr="preencoded.png">    </p:cNvPr>
          <p:cNvPicPr>
            <a:picLocks noChangeAspect="1"/>
          </p:cNvPicPr>
          <p:nvPr/>
        </p:nvPicPr>
        <p:blipFill>
          <a:blip r:embed="rId2"/>
          <a:srcRect l="0" r="0" t="-44" b="-44"/>
          <a:stretch/>
        </p:blipFill>
        <p:spPr>
          <a:xfrm>
            <a:off x="4365346" y="1933956"/>
            <a:ext cx="256946" cy="228600"/>
          </a:xfrm>
          <a:prstGeom prst="rect">
            <a:avLst/>
          </a:prstGeom>
        </p:spPr>
      </p:pic>
      <p:sp>
        <p:nvSpPr>
          <p:cNvPr id="23" name="Text 19"/>
          <p:cNvSpPr txBox="1"/>
          <p:nvPr/>
        </p:nvSpPr>
        <p:spPr>
          <a:xfrm>
            <a:off x="4699102" y="1943100"/>
            <a:ext cx="967435"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Anthropic</a:t>
            </a:r>
            <a:endParaRPr lang="en-US" sz="1300" dirty="0"/>
          </a:p>
        </p:txBody>
      </p:sp>
      <p:sp>
        <p:nvSpPr>
          <p:cNvPr id="24" name="Text 20"/>
          <p:cNvSpPr txBox="1"/>
          <p:nvPr/>
        </p:nvSpPr>
        <p:spPr>
          <a:xfrm>
            <a:off x="828446" y="3029407"/>
            <a:ext cx="1300277"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Alibaba Qwen</a:t>
            </a:r>
            <a:endParaRPr lang="en-US" sz="1300" dirty="0"/>
          </a:p>
        </p:txBody>
      </p:sp>
      <p:sp>
        <p:nvSpPr>
          <p:cNvPr id="25" name="Text 21"/>
          <p:cNvSpPr txBox="1"/>
          <p:nvPr/>
        </p:nvSpPr>
        <p:spPr>
          <a:xfrm>
            <a:off x="4365346" y="2257654"/>
            <a:ext cx="3543300"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代码生成与智能体任务执行能力突出，Claude 3系列长文档理解与工具调用表现强劲</a:t>
            </a:r>
            <a:endParaRPr lang="en-US" sz="900" dirty="0"/>
          </a:p>
        </p:txBody>
      </p:sp>
      <p:pic>
        <p:nvPicPr>
          <p:cNvPr id="26" name="Image 2" descr="preencoded.png">    </p:cNvPr>
          <p:cNvPicPr>
            <a:picLocks noChangeAspect="1"/>
          </p:cNvPicPr>
          <p:nvPr/>
        </p:nvPicPr>
        <p:blipFill>
          <a:blip r:embed="rId3"/>
          <a:srcRect l="0" r="0" t="0" b="0"/>
          <a:stretch/>
        </p:blipFill>
        <p:spPr>
          <a:xfrm>
            <a:off x="8264347" y="1933956"/>
            <a:ext cx="228600" cy="228600"/>
          </a:xfrm>
          <a:prstGeom prst="rect">
            <a:avLst/>
          </a:prstGeom>
        </p:spPr>
      </p:pic>
      <p:sp>
        <p:nvSpPr>
          <p:cNvPr id="27" name="Text 22"/>
          <p:cNvSpPr txBox="1"/>
          <p:nvPr/>
        </p:nvSpPr>
        <p:spPr>
          <a:xfrm>
            <a:off x="8568842" y="1943100"/>
            <a:ext cx="1357884"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Google Gemini</a:t>
            </a:r>
            <a:endParaRPr lang="en-US" sz="1300" dirty="0"/>
          </a:p>
        </p:txBody>
      </p:sp>
      <p:sp>
        <p:nvSpPr>
          <p:cNvPr id="28" name="Text 23"/>
          <p:cNvSpPr txBox="1"/>
          <p:nvPr/>
        </p:nvSpPr>
        <p:spPr>
          <a:xfrm>
            <a:off x="8264347" y="2257654"/>
            <a:ext cx="35250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多模态理解与生成能力卓越，视频理解全球领先，原生设计多模态融合架构</a:t>
            </a:r>
            <a:endParaRPr lang="en-US" sz="900" dirty="0"/>
          </a:p>
        </p:txBody>
      </p:sp>
      <p:pic>
        <p:nvPicPr>
          <p:cNvPr id="29" name="Image 3" descr="preencoded.png">    </p:cNvPr>
          <p:cNvPicPr>
            <a:picLocks noChangeAspect="1"/>
          </p:cNvPicPr>
          <p:nvPr/>
        </p:nvPicPr>
        <p:blipFill>
          <a:blip r:embed="rId4"/>
          <a:srcRect l="-80" r="-80" t="0" b="0"/>
          <a:stretch/>
        </p:blipFill>
        <p:spPr>
          <a:xfrm>
            <a:off x="466344" y="3019349"/>
            <a:ext cx="286207" cy="228600"/>
          </a:xfrm>
          <a:prstGeom prst="rect">
            <a:avLst/>
          </a:prstGeom>
        </p:spPr>
      </p:pic>
      <p:sp>
        <p:nvSpPr>
          <p:cNvPr id="30" name="Shape 24"/>
          <p:cNvSpPr/>
          <p:nvPr/>
        </p:nvSpPr>
        <p:spPr>
          <a:xfrm>
            <a:off x="4203497" y="2838298"/>
            <a:ext cx="3791102" cy="972007"/>
          </a:xfrm>
          <a:prstGeom prst="roundRect">
            <a:avLst>
              <a:gd name="adj" fmla="val 7378"/>
            </a:avLst>
          </a:prstGeom>
          <a:solidFill>
            <a:srgbClr val="FFFFFF">
              <a:alpha val="85000"/>
            </a:srgbClr>
          </a:solidFill>
          <a:ln w="12700">
            <a:solidFill>
              <a:srgbClr val="E5E7EB"/>
            </a:solidFill>
            <a:prstDash val="solid"/>
          </a:ln>
        </p:spPr>
      </p:sp>
      <p:sp>
        <p:nvSpPr>
          <p:cNvPr id="31" name="Text 25"/>
          <p:cNvSpPr txBox="1"/>
          <p:nvPr/>
        </p:nvSpPr>
        <p:spPr>
          <a:xfrm>
            <a:off x="466344" y="3343046"/>
            <a:ext cx="35250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开源且综合能力出色，包括最近推理和代码能力，中文语境领先，多语言多模态表现均衡</a:t>
            </a:r>
            <a:endParaRPr lang="en-US" sz="900" dirty="0"/>
          </a:p>
        </p:txBody>
      </p:sp>
      <p:pic>
        <p:nvPicPr>
          <p:cNvPr id="32" name="Image 4" descr="preencoded.png">    </p:cNvPr>
          <p:cNvPicPr>
            <a:picLocks noChangeAspect="1"/>
          </p:cNvPicPr>
          <p:nvPr/>
        </p:nvPicPr>
        <p:blipFill>
          <a:blip r:embed="rId5"/>
          <a:srcRect l="0" r="0" t="0" b="0"/>
          <a:stretch/>
        </p:blipFill>
        <p:spPr>
          <a:xfrm>
            <a:off x="4365346" y="3019349"/>
            <a:ext cx="228600" cy="228600"/>
          </a:xfrm>
          <a:prstGeom prst="rect">
            <a:avLst/>
          </a:prstGeom>
        </p:spPr>
      </p:pic>
      <p:sp>
        <p:nvSpPr>
          <p:cNvPr id="33" name="Text 26"/>
          <p:cNvSpPr txBox="1"/>
          <p:nvPr/>
        </p:nvSpPr>
        <p:spPr>
          <a:xfrm>
            <a:off x="4365346" y="3343046"/>
            <a:ext cx="35250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开源推理能力出色，低成本推理架构，专精代码领域，超高参数量性价比</a:t>
            </a:r>
            <a:endParaRPr lang="en-US" sz="900" dirty="0"/>
          </a:p>
        </p:txBody>
      </p:sp>
      <p:pic>
        <p:nvPicPr>
          <p:cNvPr id="34" name="Image 5" descr="preencoded.png">    </p:cNvPr>
          <p:cNvPicPr>
            <a:picLocks noChangeAspect="1"/>
          </p:cNvPicPr>
          <p:nvPr/>
        </p:nvPicPr>
        <p:blipFill>
          <a:blip r:embed="rId6"/>
          <a:srcRect l="-80" r="-80" t="0" b="0"/>
          <a:stretch/>
        </p:blipFill>
        <p:spPr>
          <a:xfrm>
            <a:off x="8264347" y="3019349"/>
            <a:ext cx="286207" cy="228600"/>
          </a:xfrm>
          <a:prstGeom prst="rect">
            <a:avLst/>
          </a:prstGeom>
        </p:spPr>
      </p:pic>
      <p:sp>
        <p:nvSpPr>
          <p:cNvPr id="35" name="Text 27"/>
          <p:cNvSpPr txBox="1"/>
          <p:nvPr/>
        </p:nvSpPr>
        <p:spPr>
          <a:xfrm>
            <a:off x="8264347" y="3343046"/>
            <a:ext cx="35250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最近推理和代码能力显著提升，中文理解深度，知识整合与检索增强生成表现优秀</a:t>
            </a:r>
            <a:endParaRPr lang="en-US" sz="900" dirty="0"/>
          </a:p>
        </p:txBody>
      </p:sp>
      <p:sp>
        <p:nvSpPr>
          <p:cNvPr id="36" name="Shape 28"/>
          <p:cNvSpPr/>
          <p:nvPr/>
        </p:nvSpPr>
        <p:spPr>
          <a:xfrm>
            <a:off x="304495" y="4324198"/>
            <a:ext cx="11582705" cy="1410005"/>
          </a:xfrm>
          <a:prstGeom prst="roundRect">
            <a:avLst>
              <a:gd name="adj" fmla="val 3505"/>
            </a:avLst>
          </a:prstGeom>
          <a:solidFill>
            <a:srgbClr val="EBF0FF">
              <a:alpha val="90000"/>
            </a:srgbClr>
          </a:solidFill>
          <a:ln/>
        </p:spPr>
      </p:sp>
      <p:pic>
        <p:nvPicPr>
          <p:cNvPr id="37" name="Image 6" descr="preencoded.png">    </p:cNvPr>
          <p:cNvPicPr>
            <a:picLocks noChangeAspect="1"/>
          </p:cNvPicPr>
          <p:nvPr/>
        </p:nvPicPr>
        <p:blipFill>
          <a:blip r:embed="rId7"/>
          <a:srcRect l="-743" r="-743" t="0" b="0"/>
          <a:stretch/>
        </p:blipFill>
        <p:spPr>
          <a:xfrm>
            <a:off x="533095" y="4515307"/>
            <a:ext cx="304495" cy="342900"/>
          </a:xfrm>
          <a:prstGeom prst="rect">
            <a:avLst/>
          </a:prstGeom>
        </p:spPr>
      </p:pic>
      <p:sp>
        <p:nvSpPr>
          <p:cNvPr id="38" name="Text 29"/>
          <p:cNvSpPr txBox="1"/>
          <p:nvPr/>
        </p:nvSpPr>
        <p:spPr>
          <a:xfrm>
            <a:off x="1067105" y="4505249"/>
            <a:ext cx="20153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DeepMind科学突破案例</a:t>
            </a:r>
            <a:endParaRPr lang="en-US" sz="1300" dirty="0"/>
          </a:p>
        </p:txBody>
      </p:sp>
      <p:sp>
        <p:nvSpPr>
          <p:cNvPr id="39" name="Text 30"/>
          <p:cNvSpPr txBox="1"/>
          <p:nvPr/>
        </p:nvSpPr>
        <p:spPr>
          <a:xfrm>
            <a:off x="1067105" y="4828946"/>
            <a:ext cx="1938528"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蛋白质结构预测 (AlphaFold 3)</a:t>
            </a:r>
            <a:endParaRPr lang="en-US" sz="1000" dirty="0"/>
          </a:p>
        </p:txBody>
      </p:sp>
      <p:sp>
        <p:nvSpPr>
          <p:cNvPr id="40" name="Text 31"/>
          <p:cNvSpPr txBox="1"/>
          <p:nvPr/>
        </p:nvSpPr>
        <p:spPr>
          <a:xfrm>
            <a:off x="6515100" y="4828946"/>
            <a:ext cx="19485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基因组学进展 (AlphaGenome)</a:t>
            </a:r>
            <a:endParaRPr lang="en-US" sz="1000" dirty="0"/>
          </a:p>
        </p:txBody>
      </p:sp>
      <p:sp>
        <p:nvSpPr>
          <p:cNvPr id="41" name="Text 32"/>
          <p:cNvSpPr txBox="1"/>
          <p:nvPr/>
        </p:nvSpPr>
        <p:spPr>
          <a:xfrm>
            <a:off x="1067105" y="5248656"/>
            <a:ext cx="1843430"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算法自动发现 (AlphaEvolve)</a:t>
            </a:r>
            <a:endParaRPr lang="en-US" sz="1000" dirty="0"/>
          </a:p>
        </p:txBody>
      </p:sp>
      <p:sp>
        <p:nvSpPr>
          <p:cNvPr id="42" name="Text 33"/>
          <p:cNvSpPr txBox="1"/>
          <p:nvPr/>
        </p:nvSpPr>
        <p:spPr>
          <a:xfrm>
            <a:off x="6515100" y="5248656"/>
            <a:ext cx="1757477"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数学定理证明 (AlphaProof)</a:t>
            </a:r>
            <a:endParaRPr lang="en-US" sz="1000" dirty="0"/>
          </a:p>
        </p:txBody>
      </p:sp>
      <p:sp>
        <p:nvSpPr>
          <p:cNvPr id="43" name="Text 34"/>
          <p:cNvSpPr txBox="1"/>
          <p:nvPr/>
        </p:nvSpPr>
        <p:spPr>
          <a:xfrm>
            <a:off x="1067105" y="5009998"/>
            <a:ext cx="3867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新一代预测引擎，实现蛋白质结构与交互动态预测，解析复杂生物分子机制</a:t>
            </a:r>
            <a:endParaRPr lang="en-US" sz="900" dirty="0"/>
          </a:p>
        </p:txBody>
      </p:sp>
      <p:sp>
        <p:nvSpPr>
          <p:cNvPr id="44" name="Text 35"/>
          <p:cNvSpPr txBox="1"/>
          <p:nvPr/>
        </p:nvSpPr>
        <p:spPr>
          <a:xfrm>
            <a:off x="6515100" y="5009998"/>
            <a:ext cx="28483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基因表达调控机制解析，预测DNA序列功能与变异影响</a:t>
            </a:r>
            <a:endParaRPr lang="en-US" sz="900" dirty="0"/>
          </a:p>
        </p:txBody>
      </p:sp>
      <p:sp>
        <p:nvSpPr>
          <p:cNvPr id="45" name="Text 36"/>
          <p:cNvSpPr txBox="1"/>
          <p:nvPr/>
        </p:nvSpPr>
        <p:spPr>
          <a:xfrm>
            <a:off x="1067105" y="5429707"/>
            <a:ext cx="2829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AI自主发现新算法，超越人类专家设计的经典算法效率</a:t>
            </a:r>
            <a:endParaRPr lang="en-US" sz="900" dirty="0"/>
          </a:p>
        </p:txBody>
      </p:sp>
      <p:sp>
        <p:nvSpPr>
          <p:cNvPr id="46" name="Text 37"/>
          <p:cNvSpPr txBox="1"/>
          <p:nvPr/>
        </p:nvSpPr>
        <p:spPr>
          <a:xfrm>
            <a:off x="6515100" y="5429707"/>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自动发现并证明高级数学定理，解决数十年未解难题</a:t>
            </a:r>
            <a:endParaRPr lang="en-US" sz="900" dirty="0"/>
          </a:p>
        </p:txBody>
      </p:sp>
      <p:sp>
        <p:nvSpPr>
          <p:cNvPr id="47" name="Shape 38"/>
          <p:cNvSpPr/>
          <p:nvPr/>
        </p:nvSpPr>
        <p:spPr>
          <a:xfrm>
            <a:off x="304495" y="5962802"/>
            <a:ext cx="11582705" cy="418795"/>
          </a:xfrm>
          <a:prstGeom prst="roundRect">
            <a:avLst>
              <a:gd name="adj" fmla="val 39698"/>
            </a:avLst>
          </a:prstGeom>
          <a:solidFill>
            <a:srgbClr val="EFF6FF">
              <a:alpha val="90000"/>
            </a:srgbClr>
          </a:solidFill>
          <a:ln/>
        </p:spPr>
      </p:sp>
      <p:sp>
        <p:nvSpPr>
          <p:cNvPr id="48" name="Text 39"/>
          <p:cNvSpPr txBox="1"/>
          <p:nvPr/>
        </p:nvSpPr>
        <p:spPr>
          <a:xfrm>
            <a:off x="418795" y="6086246"/>
            <a:ext cx="8501177"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关键洞察：模型进展正从单一功能提升转向多重突破——多模态融合、超长上下文理解、跨域知识链接、科学问题求解，加速打开人类知识边界</a:t>
            </a: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Text 1"/>
          <p:cNvSpPr txBox="1"/>
          <p:nvPr/>
        </p:nvSpPr>
        <p:spPr>
          <a:xfrm>
            <a:off x="228600" y="314554"/>
            <a:ext cx="71689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应用分析</a:t>
            </a:r>
            <a:endParaRPr lang="en-US" sz="1100" dirty="0"/>
          </a:p>
        </p:txBody>
      </p:sp>
      <p:sp>
        <p:nvSpPr>
          <p:cNvPr id="4" name="Text 2"/>
          <p:cNvSpPr txBox="1"/>
          <p:nvPr/>
        </p:nvSpPr>
        <p:spPr>
          <a:xfrm>
            <a:off x="228600" y="556870"/>
            <a:ext cx="3653028"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AI应用目前现状和未来趋势</a:t>
            </a:r>
            <a:endParaRPr lang="en-US" sz="2200" dirty="0"/>
          </a:p>
        </p:txBody>
      </p:sp>
      <p:sp>
        <p:nvSpPr>
          <p:cNvPr id="5" name="Shape 3"/>
          <p:cNvSpPr/>
          <p:nvPr/>
        </p:nvSpPr>
        <p:spPr>
          <a:xfrm>
            <a:off x="10084918" y="442570"/>
            <a:ext cx="1886407" cy="267005"/>
          </a:xfrm>
          <a:prstGeom prst="roundRect">
            <a:avLst>
              <a:gd name="adj" fmla="val 48924"/>
            </a:avLst>
          </a:prstGeom>
          <a:solidFill>
            <a:srgbClr val="EBF0FF"/>
          </a:solidFill>
          <a:ln/>
        </p:spPr>
      </p:sp>
      <p:sp>
        <p:nvSpPr>
          <p:cNvPr id="6" name="Text 4"/>
          <p:cNvSpPr txBox="1"/>
          <p:nvPr/>
        </p:nvSpPr>
        <p:spPr>
          <a:xfrm>
            <a:off x="10160813" y="490118"/>
            <a:ext cx="1826971" cy="152705"/>
          </a:xfrm>
          <a:prstGeom prst="rect">
            <a:avLst/>
          </a:prstGeom>
          <a:noFill/>
          <a:ln/>
        </p:spPr>
        <p:txBody>
          <a:bodyPr wrap="square" lIns="0" tIns="0" rIns="0" bIns="0" rtlCol="0" anchor="ctr"/>
          <a:lstStyle/>
          <a:p>
            <a:pPr algn="r" indent="0" marL="0">
              <a:buNone/>
            </a:pPr>
            <a:r>
              <a:rPr lang="en-US" sz="900" b="1" dirty="0">
                <a:solidFill>
                  <a:srgbClr val="4C6FFF"/>
                </a:solidFill>
                <a:latin typeface="Inter" pitchFamily="34" charset="0"/>
                <a:ea typeface="Inter" pitchFamily="34" charset="-122"/>
                <a:cs typeface="Inter" pitchFamily="34" charset="-120"/>
              </a:rPr>
              <a:t>子模块2:数字智能的进展和趋势</a:t>
            </a:r>
            <a:endParaRPr lang="en-US" sz="900" dirty="0"/>
          </a:p>
        </p:txBody>
      </p:sp>
      <p:sp>
        <p:nvSpPr>
          <p:cNvPr id="7" name="Text 5"/>
          <p:cNvSpPr txBox="1"/>
          <p:nvPr/>
        </p:nvSpPr>
        <p:spPr>
          <a:xfrm>
            <a:off x="228600" y="1024128"/>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目前应用现状</a:t>
            </a:r>
            <a:endParaRPr lang="en-US" sz="1100" dirty="0"/>
          </a:p>
        </p:txBody>
      </p:sp>
      <p:sp>
        <p:nvSpPr>
          <p:cNvPr id="8" name="Shape 6"/>
          <p:cNvSpPr/>
          <p:nvPr/>
        </p:nvSpPr>
        <p:spPr>
          <a:xfrm>
            <a:off x="228600" y="1266444"/>
            <a:ext cx="3866998" cy="1752905"/>
          </a:xfrm>
          <a:prstGeom prst="roundRect">
            <a:avLst>
              <a:gd name="adj" fmla="val 2268"/>
            </a:avLst>
          </a:prstGeom>
          <a:solidFill>
            <a:srgbClr val="FFFFFF">
              <a:alpha val="85000"/>
            </a:srgbClr>
          </a:solidFill>
          <a:ln w="12700">
            <a:solidFill>
              <a:srgbClr val="E5E7EB"/>
            </a:solidFill>
            <a:prstDash val="solid"/>
          </a:ln>
        </p:spPr>
      </p:sp>
      <p:sp>
        <p:nvSpPr>
          <p:cNvPr id="9" name="Shape 7"/>
          <p:cNvSpPr/>
          <p:nvPr/>
        </p:nvSpPr>
        <p:spPr>
          <a:xfrm>
            <a:off x="352044" y="1390802"/>
            <a:ext cx="304495" cy="304495"/>
          </a:xfrm>
          <a:prstGeom prst="ellipse">
            <a:avLst/>
          </a:prstGeom>
          <a:solidFill>
            <a:srgbClr val="EBF0FF"/>
          </a:solidFill>
          <a:ln/>
        </p:spPr>
      </p:sp>
      <p:pic>
        <p:nvPicPr>
          <p:cNvPr id="10" name="Image 0" descr="preencoded.png">    </p:cNvPr>
          <p:cNvPicPr>
            <a:picLocks noChangeAspect="1"/>
          </p:cNvPicPr>
          <p:nvPr/>
        </p:nvPicPr>
        <p:blipFill>
          <a:blip r:embed="rId1"/>
          <a:srcRect l="0" r="0" t="-180" b="-180"/>
          <a:stretch/>
        </p:blipFill>
        <p:spPr>
          <a:xfrm>
            <a:off x="409651" y="1466698"/>
            <a:ext cx="190195" cy="152705"/>
          </a:xfrm>
          <a:prstGeom prst="rect">
            <a:avLst/>
          </a:prstGeom>
        </p:spPr>
      </p:pic>
      <p:sp>
        <p:nvSpPr>
          <p:cNvPr id="11" name="Shape 8"/>
          <p:cNvSpPr/>
          <p:nvPr/>
        </p:nvSpPr>
        <p:spPr>
          <a:xfrm>
            <a:off x="4166006" y="1266444"/>
            <a:ext cx="3866998" cy="1752905"/>
          </a:xfrm>
          <a:prstGeom prst="roundRect">
            <a:avLst>
              <a:gd name="adj" fmla="val 2268"/>
            </a:avLst>
          </a:prstGeom>
          <a:solidFill>
            <a:srgbClr val="FFFFFF">
              <a:alpha val="85000"/>
            </a:srgbClr>
          </a:solidFill>
          <a:ln w="12700">
            <a:solidFill>
              <a:srgbClr val="E5E7EB"/>
            </a:solidFill>
            <a:prstDash val="solid"/>
          </a:ln>
        </p:spPr>
      </p:sp>
      <p:sp>
        <p:nvSpPr>
          <p:cNvPr id="12" name="Shape 9"/>
          <p:cNvSpPr/>
          <p:nvPr/>
        </p:nvSpPr>
        <p:spPr>
          <a:xfrm>
            <a:off x="8102498" y="1266444"/>
            <a:ext cx="3866998" cy="1752905"/>
          </a:xfrm>
          <a:prstGeom prst="roundRect">
            <a:avLst>
              <a:gd name="adj" fmla="val 2268"/>
            </a:avLst>
          </a:prstGeom>
          <a:solidFill>
            <a:srgbClr val="FFFFFF">
              <a:alpha val="85000"/>
            </a:srgbClr>
          </a:solidFill>
          <a:ln w="12700">
            <a:solidFill>
              <a:srgbClr val="E5E7EB"/>
            </a:solidFill>
            <a:prstDash val="solid"/>
          </a:ln>
        </p:spPr>
      </p:sp>
      <p:sp>
        <p:nvSpPr>
          <p:cNvPr id="13" name="Shape 10"/>
          <p:cNvSpPr/>
          <p:nvPr/>
        </p:nvSpPr>
        <p:spPr>
          <a:xfrm>
            <a:off x="4289450" y="1390802"/>
            <a:ext cx="304495" cy="304495"/>
          </a:xfrm>
          <a:prstGeom prst="ellipse">
            <a:avLst/>
          </a:prstGeom>
          <a:solidFill>
            <a:srgbClr val="EBF0FF"/>
          </a:solidFill>
          <a:ln/>
        </p:spPr>
      </p:sp>
      <p:sp>
        <p:nvSpPr>
          <p:cNvPr id="14" name="Shape 11"/>
          <p:cNvSpPr/>
          <p:nvPr/>
        </p:nvSpPr>
        <p:spPr>
          <a:xfrm>
            <a:off x="8225942" y="1390802"/>
            <a:ext cx="304495" cy="304495"/>
          </a:xfrm>
          <a:prstGeom prst="ellipse">
            <a:avLst/>
          </a:prstGeom>
          <a:solidFill>
            <a:srgbClr val="EBF0FF"/>
          </a:solidFill>
          <a:ln/>
        </p:spPr>
      </p:sp>
      <p:sp>
        <p:nvSpPr>
          <p:cNvPr id="15" name="Text 12"/>
          <p:cNvSpPr txBox="1"/>
          <p:nvPr/>
        </p:nvSpPr>
        <p:spPr>
          <a:xfrm>
            <a:off x="733349" y="1447495"/>
            <a:ext cx="66751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2C 应用</a:t>
            </a:r>
            <a:endParaRPr lang="en-US" sz="1200" dirty="0"/>
          </a:p>
        </p:txBody>
      </p:sp>
      <p:sp>
        <p:nvSpPr>
          <p:cNvPr id="16" name="Text 13"/>
          <p:cNvSpPr txBox="1"/>
          <p:nvPr/>
        </p:nvSpPr>
        <p:spPr>
          <a:xfrm>
            <a:off x="4670755" y="1447495"/>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专业用户应用</a:t>
            </a:r>
            <a:endParaRPr lang="en-US" sz="1200" dirty="0"/>
          </a:p>
        </p:txBody>
      </p:sp>
      <p:sp>
        <p:nvSpPr>
          <p:cNvPr id="17" name="Shape 14"/>
          <p:cNvSpPr/>
          <p:nvPr/>
        </p:nvSpPr>
        <p:spPr>
          <a:xfrm>
            <a:off x="1359713" y="1447495"/>
            <a:ext cx="619049" cy="190195"/>
          </a:xfrm>
          <a:prstGeom prst="roundRect">
            <a:avLst>
              <a:gd name="adj" fmla="val 96154"/>
            </a:avLst>
          </a:prstGeom>
          <a:solidFill>
            <a:srgbClr val="EBF0FF"/>
          </a:solidFill>
          <a:ln/>
        </p:spPr>
      </p:sp>
      <p:sp>
        <p:nvSpPr>
          <p:cNvPr id="18" name="Shape 15"/>
          <p:cNvSpPr/>
          <p:nvPr/>
        </p:nvSpPr>
        <p:spPr>
          <a:xfrm>
            <a:off x="5661050" y="1447495"/>
            <a:ext cx="619049" cy="190195"/>
          </a:xfrm>
          <a:prstGeom prst="roundRect">
            <a:avLst>
              <a:gd name="adj" fmla="val 96154"/>
            </a:avLst>
          </a:prstGeom>
          <a:solidFill>
            <a:srgbClr val="EBF0FF"/>
          </a:solidFill>
          <a:ln/>
        </p:spPr>
      </p:sp>
      <p:sp>
        <p:nvSpPr>
          <p:cNvPr id="19" name="Text 16"/>
          <p:cNvSpPr txBox="1"/>
          <p:nvPr/>
        </p:nvSpPr>
        <p:spPr>
          <a:xfrm>
            <a:off x="1436522" y="1466698"/>
            <a:ext cx="5532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用户体验</a:t>
            </a:r>
            <a:endParaRPr lang="en-US" sz="900" dirty="0"/>
          </a:p>
        </p:txBody>
      </p:sp>
      <p:sp>
        <p:nvSpPr>
          <p:cNvPr id="20" name="Text 17"/>
          <p:cNvSpPr txBox="1"/>
          <p:nvPr/>
        </p:nvSpPr>
        <p:spPr>
          <a:xfrm>
            <a:off x="5736946" y="1466698"/>
            <a:ext cx="5532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工作增强</a:t>
            </a:r>
            <a:endParaRPr lang="en-US" sz="900" dirty="0"/>
          </a:p>
        </p:txBody>
      </p:sp>
      <p:sp>
        <p:nvSpPr>
          <p:cNvPr id="21" name="Text 18"/>
          <p:cNvSpPr txBox="1"/>
          <p:nvPr/>
        </p:nvSpPr>
        <p:spPr>
          <a:xfrm>
            <a:off x="543154" y="1781251"/>
            <a:ext cx="11960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通用对话Chat应用</a:t>
            </a:r>
            <a:endParaRPr lang="en-US" sz="1000" dirty="0"/>
          </a:p>
        </p:txBody>
      </p:sp>
      <p:sp>
        <p:nvSpPr>
          <p:cNvPr id="22" name="Text 19"/>
          <p:cNvSpPr txBox="1"/>
          <p:nvPr/>
        </p:nvSpPr>
        <p:spPr>
          <a:xfrm>
            <a:off x="543154" y="200619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AI增强搜索引擎</a:t>
            </a:r>
            <a:endParaRPr lang="en-US" sz="1000" dirty="0"/>
          </a:p>
        </p:txBody>
      </p:sp>
      <p:sp>
        <p:nvSpPr>
          <p:cNvPr id="23" name="Text 20"/>
          <p:cNvSpPr txBox="1"/>
          <p:nvPr/>
        </p:nvSpPr>
        <p:spPr>
          <a:xfrm>
            <a:off x="543154" y="2230222"/>
            <a:ext cx="1224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图片/视频生成工具</a:t>
            </a:r>
            <a:endParaRPr lang="en-US" sz="1000" dirty="0"/>
          </a:p>
        </p:txBody>
      </p:sp>
      <p:sp>
        <p:nvSpPr>
          <p:cNvPr id="24" name="Text 21"/>
          <p:cNvSpPr txBox="1"/>
          <p:nvPr/>
        </p:nvSpPr>
        <p:spPr>
          <a:xfrm>
            <a:off x="543154" y="2455164"/>
            <a:ext cx="1643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General Purpose Agents</a:t>
            </a:r>
            <a:endParaRPr lang="en-US" sz="1000" dirty="0"/>
          </a:p>
        </p:txBody>
      </p:sp>
      <p:sp>
        <p:nvSpPr>
          <p:cNvPr id="25" name="Text 22"/>
          <p:cNvSpPr txBox="1"/>
          <p:nvPr/>
        </p:nvSpPr>
        <p:spPr>
          <a:xfrm>
            <a:off x="543154" y="2680106"/>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内容总结与推荐智能体</a:t>
            </a:r>
            <a:endParaRPr lang="en-US" sz="1000" dirty="0"/>
          </a:p>
        </p:txBody>
      </p:sp>
      <p:pic>
        <p:nvPicPr>
          <p:cNvPr id="26" name="Image 1" descr="preencoded.png">    </p:cNvPr>
          <p:cNvPicPr>
            <a:picLocks noChangeAspect="1"/>
          </p:cNvPicPr>
          <p:nvPr/>
        </p:nvPicPr>
        <p:blipFill>
          <a:blip r:embed="rId2"/>
          <a:srcRect l="0" r="0" t="0" b="0"/>
          <a:stretch/>
        </p:blipFill>
        <p:spPr>
          <a:xfrm>
            <a:off x="4365346" y="1466698"/>
            <a:ext cx="152705" cy="152705"/>
          </a:xfrm>
          <a:prstGeom prst="rect">
            <a:avLst/>
          </a:prstGeom>
        </p:spPr>
      </p:pic>
      <p:sp>
        <p:nvSpPr>
          <p:cNvPr id="27" name="Text 23"/>
          <p:cNvSpPr txBox="1"/>
          <p:nvPr/>
        </p:nvSpPr>
        <p:spPr>
          <a:xfrm>
            <a:off x="4479646" y="1781251"/>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代码辅助工具</a:t>
            </a:r>
            <a:endParaRPr lang="en-US" sz="1000" dirty="0"/>
          </a:p>
        </p:txBody>
      </p:sp>
      <p:sp>
        <p:nvSpPr>
          <p:cNvPr id="28" name="Text 24"/>
          <p:cNvSpPr txBox="1"/>
          <p:nvPr/>
        </p:nvSpPr>
        <p:spPr>
          <a:xfrm>
            <a:off x="4479646" y="200619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深度研究助手</a:t>
            </a:r>
            <a:endParaRPr lang="en-US" sz="1000" dirty="0"/>
          </a:p>
        </p:txBody>
      </p:sp>
      <p:sp>
        <p:nvSpPr>
          <p:cNvPr id="29" name="Text 25"/>
          <p:cNvSpPr txBox="1"/>
          <p:nvPr/>
        </p:nvSpPr>
        <p:spPr>
          <a:xfrm>
            <a:off x="4479646" y="2230222"/>
            <a:ext cx="10817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场景特定Agents</a:t>
            </a:r>
            <a:endParaRPr lang="en-US" sz="1000" dirty="0"/>
          </a:p>
        </p:txBody>
      </p:sp>
      <p:sp>
        <p:nvSpPr>
          <p:cNvPr id="30" name="Text 26"/>
          <p:cNvSpPr txBox="1"/>
          <p:nvPr/>
        </p:nvSpPr>
        <p:spPr>
          <a:xfrm>
            <a:off x="4479646" y="245516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数据分析与可视化增强</a:t>
            </a:r>
            <a:endParaRPr lang="en-US" sz="1000" dirty="0"/>
          </a:p>
        </p:txBody>
      </p:sp>
      <p:sp>
        <p:nvSpPr>
          <p:cNvPr id="31" name="Text 27"/>
          <p:cNvSpPr txBox="1"/>
          <p:nvPr/>
        </p:nvSpPr>
        <p:spPr>
          <a:xfrm>
            <a:off x="4479646" y="2680106"/>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专业文档撰写与审阅</a:t>
            </a:r>
            <a:endParaRPr lang="en-US" sz="1000" dirty="0"/>
          </a:p>
        </p:txBody>
      </p:sp>
      <p:pic>
        <p:nvPicPr>
          <p:cNvPr id="32" name="Image 2" descr="preencoded.png">    </p:cNvPr>
          <p:cNvPicPr>
            <a:picLocks noChangeAspect="1"/>
          </p:cNvPicPr>
          <p:nvPr/>
        </p:nvPicPr>
        <p:blipFill>
          <a:blip r:embed="rId3"/>
          <a:srcRect l="0" r="0" t="-100" b="-100"/>
          <a:stretch/>
        </p:blipFill>
        <p:spPr>
          <a:xfrm>
            <a:off x="8321954" y="1466698"/>
            <a:ext cx="114300" cy="152705"/>
          </a:xfrm>
          <a:prstGeom prst="rect">
            <a:avLst/>
          </a:prstGeom>
        </p:spPr>
      </p:pic>
      <p:sp>
        <p:nvSpPr>
          <p:cNvPr id="33" name="Text 28"/>
          <p:cNvSpPr txBox="1"/>
          <p:nvPr/>
        </p:nvSpPr>
        <p:spPr>
          <a:xfrm>
            <a:off x="8607247" y="1447495"/>
            <a:ext cx="657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2B 应用</a:t>
            </a:r>
            <a:endParaRPr lang="en-US" sz="1200" dirty="0"/>
          </a:p>
        </p:txBody>
      </p:sp>
      <p:sp>
        <p:nvSpPr>
          <p:cNvPr id="34" name="Shape 29"/>
          <p:cNvSpPr/>
          <p:nvPr/>
        </p:nvSpPr>
        <p:spPr>
          <a:xfrm>
            <a:off x="9222638" y="1447495"/>
            <a:ext cx="847649" cy="190195"/>
          </a:xfrm>
          <a:prstGeom prst="roundRect">
            <a:avLst>
              <a:gd name="adj" fmla="val 96154"/>
            </a:avLst>
          </a:prstGeom>
          <a:solidFill>
            <a:srgbClr val="EBF0FF"/>
          </a:solidFill>
          <a:ln/>
        </p:spPr>
      </p:sp>
      <p:sp>
        <p:nvSpPr>
          <p:cNvPr id="35" name="Text 30"/>
          <p:cNvSpPr txBox="1"/>
          <p:nvPr/>
        </p:nvSpPr>
        <p:spPr>
          <a:xfrm>
            <a:off x="9298534" y="1466698"/>
            <a:ext cx="7818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企业解决方案</a:t>
            </a:r>
            <a:endParaRPr lang="en-US" sz="900" dirty="0"/>
          </a:p>
        </p:txBody>
      </p:sp>
      <p:sp>
        <p:nvSpPr>
          <p:cNvPr id="36" name="Text 31"/>
          <p:cNvSpPr txBox="1"/>
          <p:nvPr/>
        </p:nvSpPr>
        <p:spPr>
          <a:xfrm>
            <a:off x="8417052" y="1781251"/>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数字工人解决方案</a:t>
            </a:r>
            <a:endParaRPr lang="en-US" sz="1000" dirty="0"/>
          </a:p>
        </p:txBody>
      </p:sp>
      <p:sp>
        <p:nvSpPr>
          <p:cNvPr id="37" name="Text 32"/>
          <p:cNvSpPr txBox="1"/>
          <p:nvPr/>
        </p:nvSpPr>
        <p:spPr>
          <a:xfrm>
            <a:off x="8417052" y="2006194"/>
            <a:ext cx="12527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Agentic工作流工具</a:t>
            </a:r>
            <a:endParaRPr lang="en-US" sz="1000" dirty="0"/>
          </a:p>
        </p:txBody>
      </p:sp>
      <p:sp>
        <p:nvSpPr>
          <p:cNvPr id="38" name="Text 33"/>
          <p:cNvSpPr txBox="1"/>
          <p:nvPr/>
        </p:nvSpPr>
        <p:spPr>
          <a:xfrm>
            <a:off x="8417052" y="2230222"/>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企业知识库集成应用</a:t>
            </a:r>
            <a:endParaRPr lang="en-US" sz="1000" dirty="0"/>
          </a:p>
        </p:txBody>
      </p:sp>
      <p:sp>
        <p:nvSpPr>
          <p:cNvPr id="39" name="Text 34"/>
          <p:cNvSpPr txBox="1"/>
          <p:nvPr/>
        </p:nvSpPr>
        <p:spPr>
          <a:xfrm>
            <a:off x="8417052" y="245516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业务流程自动化</a:t>
            </a:r>
            <a:endParaRPr lang="en-US" sz="1000" dirty="0"/>
          </a:p>
        </p:txBody>
      </p:sp>
      <p:sp>
        <p:nvSpPr>
          <p:cNvPr id="40" name="Text 35"/>
          <p:cNvSpPr txBox="1"/>
          <p:nvPr/>
        </p:nvSpPr>
        <p:spPr>
          <a:xfrm>
            <a:off x="8417052" y="2680106"/>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企业级智能体编排平台</a:t>
            </a:r>
            <a:endParaRPr lang="en-US" sz="1000" dirty="0"/>
          </a:p>
        </p:txBody>
      </p:sp>
      <p:sp>
        <p:nvSpPr>
          <p:cNvPr id="41" name="Text 36"/>
          <p:cNvSpPr txBox="1"/>
          <p:nvPr/>
        </p:nvSpPr>
        <p:spPr>
          <a:xfrm>
            <a:off x="228600" y="3181198"/>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未来趋势展望</a:t>
            </a:r>
            <a:endParaRPr lang="en-US" sz="1100" dirty="0"/>
          </a:p>
        </p:txBody>
      </p:sp>
      <p:sp>
        <p:nvSpPr>
          <p:cNvPr id="42" name="Shape 37"/>
          <p:cNvSpPr/>
          <p:nvPr/>
        </p:nvSpPr>
        <p:spPr>
          <a:xfrm>
            <a:off x="228600" y="3423514"/>
            <a:ext cx="5810098" cy="895198"/>
          </a:xfrm>
          <a:prstGeom prst="rect">
            <a:avLst/>
          </a:prstGeom>
          <a:solidFill>
            <a:srgbClr val="FFFFFF">
              <a:alpha val="85000"/>
            </a:srgbClr>
          </a:solidFill>
          <a:ln/>
        </p:spPr>
      </p:sp>
      <p:sp>
        <p:nvSpPr>
          <p:cNvPr id="43" name="Shape 38"/>
          <p:cNvSpPr/>
          <p:nvPr/>
        </p:nvSpPr>
        <p:spPr>
          <a:xfrm>
            <a:off x="228600" y="3423514"/>
            <a:ext cx="28346" cy="895198"/>
          </a:xfrm>
          <a:prstGeom prst="rect">
            <a:avLst/>
          </a:prstGeom>
          <a:solidFill>
            <a:srgbClr val="4C6FFF"/>
          </a:solidFill>
          <a:ln/>
        </p:spPr>
      </p:sp>
      <p:pic>
        <p:nvPicPr>
          <p:cNvPr id="44" name="Image 3" descr="preencoded.png">    </p:cNvPr>
          <p:cNvPicPr>
            <a:picLocks noChangeAspect="1"/>
          </p:cNvPicPr>
          <p:nvPr/>
        </p:nvPicPr>
        <p:blipFill>
          <a:blip r:embed="rId4"/>
          <a:srcRect l="0" r="0" t="0" b="0"/>
          <a:stretch/>
        </p:blipFill>
        <p:spPr>
          <a:xfrm>
            <a:off x="371246" y="3576218"/>
            <a:ext cx="152705" cy="152705"/>
          </a:xfrm>
          <a:prstGeom prst="rect">
            <a:avLst/>
          </a:prstGeom>
        </p:spPr>
      </p:pic>
      <p:sp>
        <p:nvSpPr>
          <p:cNvPr id="45" name="Shape 39"/>
          <p:cNvSpPr/>
          <p:nvPr/>
        </p:nvSpPr>
        <p:spPr>
          <a:xfrm>
            <a:off x="228600" y="4410151"/>
            <a:ext cx="5810098" cy="895198"/>
          </a:xfrm>
          <a:prstGeom prst="rect">
            <a:avLst/>
          </a:prstGeom>
          <a:solidFill>
            <a:srgbClr val="FFFFFF">
              <a:alpha val="85000"/>
            </a:srgbClr>
          </a:solidFill>
          <a:ln/>
        </p:spPr>
      </p:sp>
      <p:sp>
        <p:nvSpPr>
          <p:cNvPr id="46" name="Shape 40"/>
          <p:cNvSpPr/>
          <p:nvPr/>
        </p:nvSpPr>
        <p:spPr>
          <a:xfrm>
            <a:off x="228600" y="4410151"/>
            <a:ext cx="28346" cy="895198"/>
          </a:xfrm>
          <a:prstGeom prst="rect">
            <a:avLst/>
          </a:prstGeom>
          <a:solidFill>
            <a:srgbClr val="4C6FFF"/>
          </a:solidFill>
          <a:ln/>
        </p:spPr>
      </p:sp>
      <p:sp>
        <p:nvSpPr>
          <p:cNvPr id="47" name="Shape 41"/>
          <p:cNvSpPr/>
          <p:nvPr/>
        </p:nvSpPr>
        <p:spPr>
          <a:xfrm>
            <a:off x="6152998" y="3423514"/>
            <a:ext cx="5810098" cy="895198"/>
          </a:xfrm>
          <a:prstGeom prst="rect">
            <a:avLst/>
          </a:prstGeom>
          <a:solidFill>
            <a:srgbClr val="FFFFFF">
              <a:alpha val="85000"/>
            </a:srgbClr>
          </a:solidFill>
          <a:ln/>
        </p:spPr>
      </p:sp>
      <p:sp>
        <p:nvSpPr>
          <p:cNvPr id="48" name="Shape 42"/>
          <p:cNvSpPr/>
          <p:nvPr/>
        </p:nvSpPr>
        <p:spPr>
          <a:xfrm>
            <a:off x="6152998" y="3423514"/>
            <a:ext cx="28346" cy="895198"/>
          </a:xfrm>
          <a:prstGeom prst="rect">
            <a:avLst/>
          </a:prstGeom>
          <a:solidFill>
            <a:srgbClr val="4C6FFF"/>
          </a:solidFill>
          <a:ln/>
        </p:spPr>
      </p:sp>
      <p:sp>
        <p:nvSpPr>
          <p:cNvPr id="49" name="Shape 43"/>
          <p:cNvSpPr/>
          <p:nvPr/>
        </p:nvSpPr>
        <p:spPr>
          <a:xfrm>
            <a:off x="6152998" y="4410151"/>
            <a:ext cx="5810098" cy="895198"/>
          </a:xfrm>
          <a:prstGeom prst="rect">
            <a:avLst/>
          </a:prstGeom>
          <a:solidFill>
            <a:srgbClr val="FFFFFF">
              <a:alpha val="85000"/>
            </a:srgbClr>
          </a:solidFill>
          <a:ln/>
        </p:spPr>
      </p:sp>
      <p:sp>
        <p:nvSpPr>
          <p:cNvPr id="50" name="Shape 44"/>
          <p:cNvSpPr/>
          <p:nvPr/>
        </p:nvSpPr>
        <p:spPr>
          <a:xfrm>
            <a:off x="6152998" y="4410151"/>
            <a:ext cx="28346" cy="895198"/>
          </a:xfrm>
          <a:prstGeom prst="rect">
            <a:avLst/>
          </a:prstGeom>
          <a:solidFill>
            <a:srgbClr val="4C6FFF"/>
          </a:solidFill>
          <a:ln/>
        </p:spPr>
      </p:sp>
      <p:sp>
        <p:nvSpPr>
          <p:cNvPr id="51" name="Text 45"/>
          <p:cNvSpPr txBox="1"/>
          <p:nvPr/>
        </p:nvSpPr>
        <p:spPr>
          <a:xfrm>
            <a:off x="562356" y="3557016"/>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双轨应用发展路径</a:t>
            </a:r>
            <a:endParaRPr lang="en-US" sz="1200" dirty="0"/>
          </a:p>
        </p:txBody>
      </p:sp>
      <p:sp>
        <p:nvSpPr>
          <p:cNvPr id="52" name="Text 46"/>
          <p:cNvSpPr txBox="1"/>
          <p:nvPr/>
        </p:nvSpPr>
        <p:spPr>
          <a:xfrm>
            <a:off x="371246" y="3785616"/>
            <a:ext cx="5606186" cy="381305"/>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AI应用将沿"Kill Time"(娱乐、社交、内容消费)和"Save Time"(工作效率、决策辅助)两条路径并行发展，其中2C领域的"Kill Time"应用可能出现较晚。</a:t>
            </a:r>
            <a:endParaRPr lang="en-US" sz="1000" dirty="0"/>
          </a:p>
        </p:txBody>
      </p:sp>
      <p:pic>
        <p:nvPicPr>
          <p:cNvPr id="53" name="Image 4" descr="preencoded.png">    </p:cNvPr>
          <p:cNvPicPr>
            <a:picLocks noChangeAspect="1"/>
          </p:cNvPicPr>
          <p:nvPr/>
        </p:nvPicPr>
        <p:blipFill>
          <a:blip r:embed="rId5"/>
          <a:srcRect l="0" r="0" t="0" b="0"/>
          <a:stretch/>
        </p:blipFill>
        <p:spPr>
          <a:xfrm>
            <a:off x="371246" y="4561942"/>
            <a:ext cx="152705" cy="152705"/>
          </a:xfrm>
          <a:prstGeom prst="rect">
            <a:avLst/>
          </a:prstGeom>
        </p:spPr>
      </p:pic>
      <p:sp>
        <p:nvSpPr>
          <p:cNvPr id="54" name="Text 47"/>
          <p:cNvSpPr txBox="1"/>
          <p:nvPr/>
        </p:nvSpPr>
        <p:spPr>
          <a:xfrm>
            <a:off x="562356" y="454273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软硬融合的智能体</a:t>
            </a:r>
            <a:endParaRPr lang="en-US" sz="1200" dirty="0"/>
          </a:p>
        </p:txBody>
      </p:sp>
      <p:sp>
        <p:nvSpPr>
          <p:cNvPr id="55" name="Text 48"/>
          <p:cNvSpPr txBox="1"/>
          <p:nvPr/>
        </p:nvSpPr>
        <p:spPr>
          <a:xfrm>
            <a:off x="6486754" y="454273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爆发前期定位</a:t>
            </a:r>
            <a:endParaRPr lang="en-US" sz="1200" dirty="0"/>
          </a:p>
        </p:txBody>
      </p:sp>
      <p:sp>
        <p:nvSpPr>
          <p:cNvPr id="56" name="Text 49"/>
          <p:cNvSpPr txBox="1"/>
          <p:nvPr/>
        </p:nvSpPr>
        <p:spPr>
          <a:xfrm>
            <a:off x="371246" y="4771339"/>
            <a:ext cx="5567782" cy="381305"/>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AI将从纯软件形态扩展到软硬结合的具身智能体，物理世界交互能力成为下一阶段核心突破，家庭、医疗与制造业将成为首批应用场景。</a:t>
            </a:r>
            <a:endParaRPr lang="en-US" sz="1000" dirty="0"/>
          </a:p>
        </p:txBody>
      </p:sp>
      <p:pic>
        <p:nvPicPr>
          <p:cNvPr id="57" name="Image 5" descr="preencoded.png">    </p:cNvPr>
          <p:cNvPicPr>
            <a:picLocks noChangeAspect="1"/>
          </p:cNvPicPr>
          <p:nvPr/>
        </p:nvPicPr>
        <p:blipFill>
          <a:blip r:embed="rId6"/>
          <a:srcRect l="0" r="0" t="-180" b="-180"/>
          <a:stretch/>
        </p:blipFill>
        <p:spPr>
          <a:xfrm>
            <a:off x="6295644" y="3576218"/>
            <a:ext cx="190195" cy="152705"/>
          </a:xfrm>
          <a:prstGeom prst="rect">
            <a:avLst/>
          </a:prstGeom>
        </p:spPr>
      </p:pic>
      <p:sp>
        <p:nvSpPr>
          <p:cNvPr id="58" name="Text 50"/>
          <p:cNvSpPr txBox="1"/>
          <p:nvPr/>
        </p:nvSpPr>
        <p:spPr>
          <a:xfrm>
            <a:off x="6524244" y="3557016"/>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自我演进的智能体</a:t>
            </a:r>
            <a:endParaRPr lang="en-US" sz="1200" dirty="0"/>
          </a:p>
        </p:txBody>
      </p:sp>
      <p:sp>
        <p:nvSpPr>
          <p:cNvPr id="59" name="Text 51"/>
          <p:cNvSpPr txBox="1"/>
          <p:nvPr/>
        </p:nvSpPr>
        <p:spPr>
          <a:xfrm>
            <a:off x="6295644" y="3785616"/>
            <a:ext cx="5567782" cy="381305"/>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智能体将具备自主学习和进化能力，通过与环境和用户交互不断改进，形成自我强化的发展循环，逐步扩展处理复杂任务的能力范围。</a:t>
            </a:r>
            <a:endParaRPr lang="en-US" sz="1000" dirty="0"/>
          </a:p>
        </p:txBody>
      </p:sp>
      <p:pic>
        <p:nvPicPr>
          <p:cNvPr id="60" name="Image 6" descr="preencoded.png">    </p:cNvPr>
          <p:cNvPicPr>
            <a:picLocks noChangeAspect="1"/>
          </p:cNvPicPr>
          <p:nvPr/>
        </p:nvPicPr>
        <p:blipFill>
          <a:blip r:embed="rId7"/>
          <a:srcRect l="0" r="0" t="0" b="0"/>
          <a:stretch/>
        </p:blipFill>
        <p:spPr>
          <a:xfrm>
            <a:off x="6295644" y="4561942"/>
            <a:ext cx="152705" cy="152705"/>
          </a:xfrm>
          <a:prstGeom prst="rect">
            <a:avLst/>
          </a:prstGeom>
        </p:spPr>
      </p:pic>
      <p:sp>
        <p:nvSpPr>
          <p:cNvPr id="61" name="Text 52"/>
          <p:cNvSpPr txBox="1"/>
          <p:nvPr/>
        </p:nvSpPr>
        <p:spPr>
          <a:xfrm>
            <a:off x="6295644" y="4771339"/>
            <a:ext cx="5576926" cy="381305"/>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AI应用整体仍处于爆发前期，2025-2027将经历从单点工具到多Agent协作网络的范式转变，企业级应用将率先迎来规模化落地。</a:t>
            </a:r>
            <a:endParaRPr lang="en-US" sz="1000" dirty="0"/>
          </a:p>
        </p:txBody>
      </p:sp>
      <p:sp>
        <p:nvSpPr>
          <p:cNvPr id="62" name="Shape 53"/>
          <p:cNvSpPr/>
          <p:nvPr/>
        </p:nvSpPr>
        <p:spPr>
          <a:xfrm>
            <a:off x="228600" y="5547665"/>
            <a:ext cx="11734495" cy="676656"/>
          </a:xfrm>
          <a:prstGeom prst="roundRect">
            <a:avLst>
              <a:gd name="adj" fmla="val 11420"/>
            </a:avLst>
          </a:prstGeom>
          <a:solidFill>
            <a:srgbClr val="FFFBEB"/>
          </a:solidFill>
          <a:ln/>
        </p:spPr>
      </p:sp>
      <p:pic>
        <p:nvPicPr>
          <p:cNvPr id="63" name="Image 7" descr="preencoded.png">    </p:cNvPr>
          <p:cNvPicPr>
            <a:picLocks noChangeAspect="1"/>
          </p:cNvPicPr>
          <p:nvPr/>
        </p:nvPicPr>
        <p:blipFill>
          <a:blip r:embed="rId8"/>
          <a:srcRect l="0" r="0" t="0" b="0"/>
          <a:stretch/>
        </p:blipFill>
        <p:spPr>
          <a:xfrm>
            <a:off x="342900" y="5691226"/>
            <a:ext cx="171907" cy="171907"/>
          </a:xfrm>
          <a:prstGeom prst="rect">
            <a:avLst/>
          </a:prstGeom>
        </p:spPr>
      </p:pic>
      <p:sp>
        <p:nvSpPr>
          <p:cNvPr id="64" name="Text 54"/>
          <p:cNvSpPr txBox="1"/>
          <p:nvPr/>
        </p:nvSpPr>
        <p:spPr>
          <a:xfrm>
            <a:off x="590702" y="5681167"/>
            <a:ext cx="734263"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关键洞察</a:t>
            </a:r>
            <a:endParaRPr lang="en-US" sz="1200" dirty="0"/>
          </a:p>
        </p:txBody>
      </p:sp>
      <p:sp>
        <p:nvSpPr>
          <p:cNvPr id="65" name="Text 55"/>
          <p:cNvSpPr txBox="1"/>
          <p:nvPr/>
        </p:nvSpPr>
        <p:spPr>
          <a:xfrm>
            <a:off x="342900" y="5909767"/>
            <a:ext cx="10187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当前AI应用市场格局尚未固化，真正的Agentic智能体应用仍在萌芽阶段，技术与商业模式并行演进中。市场重心将从通用工具逐步转向特定场景的垂直化智能体解决方案。</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Text 1"/>
          <p:cNvSpPr txBox="1"/>
          <p:nvPr/>
        </p:nvSpPr>
        <p:spPr>
          <a:xfrm>
            <a:off x="228600" y="323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应用分析</a:t>
            </a:r>
            <a:endParaRPr lang="en-US" sz="1200" dirty="0"/>
          </a:p>
        </p:txBody>
      </p:sp>
      <p:sp>
        <p:nvSpPr>
          <p:cNvPr id="4" name="Text 2"/>
          <p:cNvSpPr txBox="1"/>
          <p:nvPr/>
        </p:nvSpPr>
        <p:spPr>
          <a:xfrm>
            <a:off x="228600" y="571500"/>
            <a:ext cx="1653235"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AI应用案例</a:t>
            </a:r>
            <a:endParaRPr lang="en-US" sz="2200" dirty="0"/>
          </a:p>
        </p:txBody>
      </p:sp>
      <p:sp>
        <p:nvSpPr>
          <p:cNvPr id="5" name="Shape 3"/>
          <p:cNvSpPr/>
          <p:nvPr/>
        </p:nvSpPr>
        <p:spPr>
          <a:xfrm>
            <a:off x="10257739" y="500177"/>
            <a:ext cx="1714500" cy="209398"/>
          </a:xfrm>
          <a:prstGeom prst="roundRect">
            <a:avLst>
              <a:gd name="adj" fmla="val 79396"/>
            </a:avLst>
          </a:prstGeom>
          <a:solidFill>
            <a:srgbClr val="EBF0FF">
              <a:alpha val="80000"/>
            </a:srgbClr>
          </a:solidFill>
          <a:ln/>
        </p:spPr>
      </p:sp>
      <p:sp>
        <p:nvSpPr>
          <p:cNvPr id="6" name="Text 4"/>
          <p:cNvSpPr txBox="1"/>
          <p:nvPr/>
        </p:nvSpPr>
        <p:spPr>
          <a:xfrm>
            <a:off x="10315346" y="528523"/>
            <a:ext cx="1686154" cy="143561"/>
          </a:xfrm>
          <a:prstGeom prst="rect">
            <a:avLst/>
          </a:prstGeom>
          <a:noFill/>
          <a:ln/>
        </p:spPr>
        <p:txBody>
          <a:bodyPr wrap="square" lIns="0" tIns="0" rIns="0" bIns="0" rtlCol="0" anchor="ctr"/>
          <a:lstStyle/>
          <a:p>
            <a:pPr algn="r" indent="0" marL="0">
              <a:buNone/>
            </a:pPr>
            <a:r>
              <a:rPr lang="en-US" sz="900" dirty="0">
                <a:solidFill>
                  <a:srgbClr val="4C6FFF"/>
                </a:solidFill>
                <a:latin typeface="Inter" pitchFamily="34" charset="0"/>
                <a:ea typeface="Inter" pitchFamily="34" charset="-122"/>
                <a:cs typeface="Inter" pitchFamily="34" charset="-120"/>
              </a:rPr>
              <a:t>子模块2:数字智能的进展和趋势</a:t>
            </a:r>
            <a:endParaRPr lang="en-US" sz="900" dirty="0"/>
          </a:p>
        </p:txBody>
      </p:sp>
      <p:sp>
        <p:nvSpPr>
          <p:cNvPr id="7" name="Shape 5"/>
          <p:cNvSpPr/>
          <p:nvPr/>
        </p:nvSpPr>
        <p:spPr>
          <a:xfrm>
            <a:off x="228600" y="1067105"/>
            <a:ext cx="5810098" cy="1876349"/>
          </a:xfrm>
          <a:prstGeom prst="roundRect">
            <a:avLst>
              <a:gd name="adj" fmla="val 1979"/>
            </a:avLst>
          </a:prstGeom>
          <a:solidFill>
            <a:srgbClr val="FFFFFF">
              <a:alpha val="70000"/>
            </a:srgbClr>
          </a:solidFill>
          <a:ln w="12700">
            <a:solidFill>
              <a:srgbClr val="E5E7EB"/>
            </a:solidFill>
            <a:prstDash val="solid"/>
          </a:ln>
        </p:spPr>
      </p:sp>
      <p:sp>
        <p:nvSpPr>
          <p:cNvPr id="8" name="Shape 6"/>
          <p:cNvSpPr/>
          <p:nvPr/>
        </p:nvSpPr>
        <p:spPr>
          <a:xfrm>
            <a:off x="390449" y="1228954"/>
            <a:ext cx="342900" cy="342900"/>
          </a:xfrm>
          <a:prstGeom prst="ellipse">
            <a:avLst/>
          </a:prstGeom>
          <a:solidFill>
            <a:srgbClr val="EBF0FF"/>
          </a:solidFill>
          <a:ln/>
        </p:spPr>
      </p:sp>
      <p:pic>
        <p:nvPicPr>
          <p:cNvPr id="9" name="Image 0" descr="preencoded.png">    </p:cNvPr>
          <p:cNvPicPr>
            <a:picLocks noChangeAspect="1"/>
          </p:cNvPicPr>
          <p:nvPr/>
        </p:nvPicPr>
        <p:blipFill>
          <a:blip r:embed="rId1"/>
          <a:srcRect l="0" r="0" t="0" b="0"/>
          <a:stretch/>
        </p:blipFill>
        <p:spPr>
          <a:xfrm>
            <a:off x="476402" y="1314907"/>
            <a:ext cx="171907" cy="171907"/>
          </a:xfrm>
          <a:prstGeom prst="rect">
            <a:avLst/>
          </a:prstGeom>
        </p:spPr>
      </p:pic>
      <p:sp>
        <p:nvSpPr>
          <p:cNvPr id="10" name="Text 7"/>
          <p:cNvSpPr txBox="1"/>
          <p:nvPr/>
        </p:nvSpPr>
        <p:spPr>
          <a:xfrm>
            <a:off x="809244" y="1285646"/>
            <a:ext cx="1191463"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Chat + 搜索</a:t>
            </a:r>
            <a:endParaRPr lang="en-US" sz="1500" dirty="0"/>
          </a:p>
        </p:txBody>
      </p:sp>
      <p:sp>
        <p:nvSpPr>
          <p:cNvPr id="11" name="Shape 8"/>
          <p:cNvSpPr/>
          <p:nvPr/>
        </p:nvSpPr>
        <p:spPr>
          <a:xfrm>
            <a:off x="418795" y="1714500"/>
            <a:ext cx="875995" cy="247802"/>
          </a:xfrm>
          <a:prstGeom prst="roundRect">
            <a:avLst>
              <a:gd name="adj" fmla="val 56770"/>
            </a:avLst>
          </a:prstGeom>
          <a:solidFill>
            <a:srgbClr val="EBF0FF"/>
          </a:solidFill>
          <a:ln/>
        </p:spPr>
      </p:sp>
      <p:pic>
        <p:nvPicPr>
          <p:cNvPr id="12" name="Image 1" descr="preencoded.png">    </p:cNvPr>
          <p:cNvPicPr>
            <a:picLocks noChangeAspect="1"/>
          </p:cNvPicPr>
          <p:nvPr/>
        </p:nvPicPr>
        <p:blipFill>
          <a:blip r:embed="rId2"/>
          <a:srcRect l="0" r="0" t="-524" b="-524"/>
          <a:stretch/>
        </p:blipFill>
        <p:spPr>
          <a:xfrm>
            <a:off x="495605" y="1768450"/>
            <a:ext cx="152705" cy="123444"/>
          </a:xfrm>
          <a:prstGeom prst="rect">
            <a:avLst/>
          </a:prstGeom>
        </p:spPr>
      </p:pic>
      <p:sp>
        <p:nvSpPr>
          <p:cNvPr id="13" name="Shape 9"/>
          <p:cNvSpPr/>
          <p:nvPr/>
        </p:nvSpPr>
        <p:spPr>
          <a:xfrm>
            <a:off x="1344168" y="1714500"/>
            <a:ext cx="886054" cy="247802"/>
          </a:xfrm>
          <a:prstGeom prst="roundRect">
            <a:avLst>
              <a:gd name="adj" fmla="val 56770"/>
            </a:avLst>
          </a:prstGeom>
          <a:solidFill>
            <a:srgbClr val="EBF0FF"/>
          </a:solidFill>
          <a:ln/>
        </p:spPr>
      </p:sp>
      <p:sp>
        <p:nvSpPr>
          <p:cNvPr id="14" name="Shape 10"/>
          <p:cNvSpPr/>
          <p:nvPr/>
        </p:nvSpPr>
        <p:spPr>
          <a:xfrm>
            <a:off x="4644238" y="1714500"/>
            <a:ext cx="905256" cy="247802"/>
          </a:xfrm>
          <a:prstGeom prst="roundRect">
            <a:avLst>
              <a:gd name="adj" fmla="val 56770"/>
            </a:avLst>
          </a:prstGeom>
          <a:solidFill>
            <a:srgbClr val="EBF0FF"/>
          </a:solidFill>
          <a:ln/>
        </p:spPr>
      </p:sp>
      <p:sp>
        <p:nvSpPr>
          <p:cNvPr id="15" name="Text 11"/>
          <p:cNvSpPr txBox="1"/>
          <p:nvPr/>
        </p:nvSpPr>
        <p:spPr>
          <a:xfrm>
            <a:off x="685800" y="1752905"/>
            <a:ext cx="62636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ChatGPT</a:t>
            </a:r>
            <a:endParaRPr lang="en-US" sz="900" dirty="0"/>
          </a:p>
        </p:txBody>
      </p:sp>
      <p:pic>
        <p:nvPicPr>
          <p:cNvPr id="16" name="Image 2" descr="preencoded.png">    </p:cNvPr>
          <p:cNvPicPr>
            <a:picLocks noChangeAspect="1"/>
          </p:cNvPicPr>
          <p:nvPr/>
        </p:nvPicPr>
        <p:blipFill>
          <a:blip r:embed="rId3"/>
          <a:srcRect l="0" r="0" t="0" b="0"/>
          <a:stretch/>
        </p:blipFill>
        <p:spPr>
          <a:xfrm>
            <a:off x="1420978" y="1768450"/>
            <a:ext cx="123444" cy="123444"/>
          </a:xfrm>
          <a:prstGeom prst="rect">
            <a:avLst/>
          </a:prstGeom>
        </p:spPr>
      </p:pic>
      <p:sp>
        <p:nvSpPr>
          <p:cNvPr id="17" name="Shape 12"/>
          <p:cNvSpPr/>
          <p:nvPr/>
        </p:nvSpPr>
        <p:spPr>
          <a:xfrm>
            <a:off x="2283257" y="1714500"/>
            <a:ext cx="714146" cy="247802"/>
          </a:xfrm>
          <a:prstGeom prst="roundRect">
            <a:avLst>
              <a:gd name="adj" fmla="val 56770"/>
            </a:avLst>
          </a:prstGeom>
          <a:solidFill>
            <a:srgbClr val="EBF0FF"/>
          </a:solidFill>
          <a:ln/>
        </p:spPr>
      </p:sp>
      <p:sp>
        <p:nvSpPr>
          <p:cNvPr id="18" name="Text 13"/>
          <p:cNvSpPr txBox="1"/>
          <p:nvPr/>
        </p:nvSpPr>
        <p:spPr>
          <a:xfrm>
            <a:off x="1582826" y="1752905"/>
            <a:ext cx="664769"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Anthropic</a:t>
            </a:r>
            <a:endParaRPr lang="en-US" sz="900" dirty="0"/>
          </a:p>
        </p:txBody>
      </p:sp>
      <p:pic>
        <p:nvPicPr>
          <p:cNvPr id="19" name="Image 3" descr="preencoded.png">    </p:cNvPr>
          <p:cNvPicPr>
            <a:picLocks noChangeAspect="1"/>
          </p:cNvPicPr>
          <p:nvPr/>
        </p:nvPicPr>
        <p:blipFill>
          <a:blip r:embed="rId4"/>
          <a:srcRect l="0" r="0" t="-1469" b="-1469"/>
          <a:stretch/>
        </p:blipFill>
        <p:spPr>
          <a:xfrm>
            <a:off x="2360066" y="1768450"/>
            <a:ext cx="114300" cy="123444"/>
          </a:xfrm>
          <a:prstGeom prst="rect">
            <a:avLst/>
          </a:prstGeom>
        </p:spPr>
      </p:pic>
      <p:sp>
        <p:nvSpPr>
          <p:cNvPr id="20" name="Shape 14"/>
          <p:cNvSpPr/>
          <p:nvPr/>
        </p:nvSpPr>
        <p:spPr>
          <a:xfrm>
            <a:off x="3052267" y="1714500"/>
            <a:ext cx="923544" cy="247802"/>
          </a:xfrm>
          <a:prstGeom prst="roundRect">
            <a:avLst>
              <a:gd name="adj" fmla="val 56770"/>
            </a:avLst>
          </a:prstGeom>
          <a:solidFill>
            <a:srgbClr val="EBF0FF"/>
          </a:solidFill>
          <a:ln/>
        </p:spPr>
      </p:sp>
      <p:sp>
        <p:nvSpPr>
          <p:cNvPr id="21" name="Text 15"/>
          <p:cNvSpPr txBox="1"/>
          <p:nvPr/>
        </p:nvSpPr>
        <p:spPr>
          <a:xfrm>
            <a:off x="2511857" y="1752905"/>
            <a:ext cx="502920"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Gemini</a:t>
            </a:r>
            <a:endParaRPr lang="en-US" sz="900" dirty="0"/>
          </a:p>
        </p:txBody>
      </p:sp>
      <p:pic>
        <p:nvPicPr>
          <p:cNvPr id="22" name="Image 4" descr="preencoded.png">    </p:cNvPr>
          <p:cNvPicPr>
            <a:picLocks noChangeAspect="1"/>
          </p:cNvPicPr>
          <p:nvPr/>
        </p:nvPicPr>
        <p:blipFill>
          <a:blip r:embed="rId5"/>
          <a:srcRect l="0" r="0" t="0" b="0"/>
          <a:stretch/>
        </p:blipFill>
        <p:spPr>
          <a:xfrm>
            <a:off x="3128162" y="1768450"/>
            <a:ext cx="123444" cy="123444"/>
          </a:xfrm>
          <a:prstGeom prst="rect">
            <a:avLst/>
          </a:prstGeom>
        </p:spPr>
      </p:pic>
      <p:sp>
        <p:nvSpPr>
          <p:cNvPr id="23" name="Shape 16"/>
          <p:cNvSpPr/>
          <p:nvPr/>
        </p:nvSpPr>
        <p:spPr>
          <a:xfrm>
            <a:off x="4025189" y="1714500"/>
            <a:ext cx="571500" cy="247802"/>
          </a:xfrm>
          <a:prstGeom prst="roundRect">
            <a:avLst>
              <a:gd name="adj" fmla="val 56770"/>
            </a:avLst>
          </a:prstGeom>
          <a:solidFill>
            <a:srgbClr val="EBF0FF"/>
          </a:solidFill>
          <a:ln/>
        </p:spPr>
      </p:sp>
      <p:sp>
        <p:nvSpPr>
          <p:cNvPr id="24" name="Text 17"/>
          <p:cNvSpPr txBox="1"/>
          <p:nvPr/>
        </p:nvSpPr>
        <p:spPr>
          <a:xfrm>
            <a:off x="3290011" y="1752905"/>
            <a:ext cx="70317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DeepSeek</a:t>
            </a:r>
            <a:endParaRPr lang="en-US" sz="900" dirty="0"/>
          </a:p>
        </p:txBody>
      </p:sp>
      <p:pic>
        <p:nvPicPr>
          <p:cNvPr id="25" name="Image 5" descr="preencoded.png">    </p:cNvPr>
          <p:cNvPicPr>
            <a:picLocks noChangeAspect="1"/>
          </p:cNvPicPr>
          <p:nvPr/>
        </p:nvPicPr>
        <p:blipFill>
          <a:blip r:embed="rId6"/>
          <a:srcRect l="0" r="0" t="0" b="0"/>
          <a:stretch/>
        </p:blipFill>
        <p:spPr>
          <a:xfrm>
            <a:off x="4101084" y="1768450"/>
            <a:ext cx="123444" cy="123444"/>
          </a:xfrm>
          <a:prstGeom prst="rect">
            <a:avLst/>
          </a:prstGeom>
        </p:spPr>
      </p:pic>
      <p:sp>
        <p:nvSpPr>
          <p:cNvPr id="26" name="Shape 18"/>
          <p:cNvSpPr/>
          <p:nvPr/>
        </p:nvSpPr>
        <p:spPr>
          <a:xfrm>
            <a:off x="6152998" y="1067105"/>
            <a:ext cx="5810098" cy="1876349"/>
          </a:xfrm>
          <a:prstGeom prst="roundRect">
            <a:avLst>
              <a:gd name="adj" fmla="val 1979"/>
            </a:avLst>
          </a:prstGeom>
          <a:solidFill>
            <a:srgbClr val="FFFFFF">
              <a:alpha val="70000"/>
            </a:srgbClr>
          </a:solidFill>
          <a:ln w="12700">
            <a:solidFill>
              <a:srgbClr val="E5E7EB"/>
            </a:solidFill>
            <a:prstDash val="solid"/>
          </a:ln>
        </p:spPr>
      </p:sp>
      <p:sp>
        <p:nvSpPr>
          <p:cNvPr id="27" name="Text 19"/>
          <p:cNvSpPr txBox="1"/>
          <p:nvPr/>
        </p:nvSpPr>
        <p:spPr>
          <a:xfrm>
            <a:off x="4262933" y="1752905"/>
            <a:ext cx="350215"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豆包</a:t>
            </a:r>
            <a:endParaRPr lang="en-US" sz="900" dirty="0"/>
          </a:p>
        </p:txBody>
      </p:sp>
      <p:pic>
        <p:nvPicPr>
          <p:cNvPr id="28" name="Image 6" descr="preencoded.png">    </p:cNvPr>
          <p:cNvPicPr>
            <a:picLocks noChangeAspect="1"/>
          </p:cNvPicPr>
          <p:nvPr/>
        </p:nvPicPr>
        <p:blipFill>
          <a:blip r:embed="rId7"/>
          <a:srcRect l="0" r="0" t="0" b="0"/>
          <a:stretch/>
        </p:blipFill>
        <p:spPr>
          <a:xfrm>
            <a:off x="4720133" y="1768450"/>
            <a:ext cx="123444" cy="123444"/>
          </a:xfrm>
          <a:prstGeom prst="rect">
            <a:avLst/>
          </a:prstGeom>
        </p:spPr>
      </p:pic>
      <p:sp>
        <p:nvSpPr>
          <p:cNvPr id="29" name="Text 20"/>
          <p:cNvSpPr txBox="1"/>
          <p:nvPr/>
        </p:nvSpPr>
        <p:spPr>
          <a:xfrm>
            <a:off x="4881982" y="1752905"/>
            <a:ext cx="683971"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Perplexity</a:t>
            </a:r>
            <a:endParaRPr lang="en-US" sz="900" dirty="0"/>
          </a:p>
        </p:txBody>
      </p:sp>
      <p:sp>
        <p:nvSpPr>
          <p:cNvPr id="30" name="Shape 21"/>
          <p:cNvSpPr/>
          <p:nvPr/>
        </p:nvSpPr>
        <p:spPr>
          <a:xfrm>
            <a:off x="6314846" y="1228954"/>
            <a:ext cx="342900" cy="342900"/>
          </a:xfrm>
          <a:prstGeom prst="ellipse">
            <a:avLst/>
          </a:prstGeom>
          <a:solidFill>
            <a:srgbClr val="EBF0FF"/>
          </a:solidFill>
          <a:ln/>
        </p:spPr>
      </p:sp>
      <p:pic>
        <p:nvPicPr>
          <p:cNvPr id="31" name="Image 7" descr="preencoded.png">    </p:cNvPr>
          <p:cNvPicPr>
            <a:picLocks noChangeAspect="1"/>
          </p:cNvPicPr>
          <p:nvPr/>
        </p:nvPicPr>
        <p:blipFill>
          <a:blip r:embed="rId8"/>
          <a:srcRect l="-760" r="-760" t="0" b="0"/>
          <a:stretch/>
        </p:blipFill>
        <p:spPr>
          <a:xfrm>
            <a:off x="6409944" y="1314907"/>
            <a:ext cx="152705" cy="171907"/>
          </a:xfrm>
          <a:prstGeom prst="rect">
            <a:avLst/>
          </a:prstGeom>
        </p:spPr>
      </p:pic>
      <p:sp>
        <p:nvSpPr>
          <p:cNvPr id="32" name="Text 22"/>
          <p:cNvSpPr txBox="1"/>
          <p:nvPr/>
        </p:nvSpPr>
        <p:spPr>
          <a:xfrm>
            <a:off x="6734556" y="1285646"/>
            <a:ext cx="810158"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Agents</a:t>
            </a:r>
            <a:endParaRPr lang="en-US" sz="1500" dirty="0"/>
          </a:p>
        </p:txBody>
      </p:sp>
      <p:sp>
        <p:nvSpPr>
          <p:cNvPr id="33" name="Text 23"/>
          <p:cNvSpPr txBox="1"/>
          <p:nvPr/>
        </p:nvSpPr>
        <p:spPr>
          <a:xfrm>
            <a:off x="6314846" y="1657807"/>
            <a:ext cx="767182"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通用智能体</a:t>
            </a:r>
            <a:endParaRPr lang="en-US" sz="1000" dirty="0"/>
          </a:p>
        </p:txBody>
      </p:sp>
      <p:sp>
        <p:nvSpPr>
          <p:cNvPr id="34" name="Shape 24"/>
          <p:cNvSpPr/>
          <p:nvPr/>
        </p:nvSpPr>
        <p:spPr>
          <a:xfrm>
            <a:off x="6344107" y="1904695"/>
            <a:ext cx="914400" cy="247802"/>
          </a:xfrm>
          <a:prstGeom prst="roundRect">
            <a:avLst>
              <a:gd name="adj" fmla="val 56770"/>
            </a:avLst>
          </a:prstGeom>
          <a:solidFill>
            <a:srgbClr val="EBF0FF"/>
          </a:solidFill>
          <a:ln/>
        </p:spPr>
      </p:sp>
      <p:pic>
        <p:nvPicPr>
          <p:cNvPr id="35" name="Image 8" descr="preencoded.png">    </p:cNvPr>
          <p:cNvPicPr>
            <a:picLocks noChangeAspect="1"/>
          </p:cNvPicPr>
          <p:nvPr/>
        </p:nvPicPr>
        <p:blipFill>
          <a:blip r:embed="rId9"/>
          <a:srcRect l="0" r="0" t="-524" b="-524"/>
          <a:stretch/>
        </p:blipFill>
        <p:spPr>
          <a:xfrm>
            <a:off x="6420002" y="1958645"/>
            <a:ext cx="152705" cy="123444"/>
          </a:xfrm>
          <a:prstGeom prst="rect">
            <a:avLst/>
          </a:prstGeom>
        </p:spPr>
      </p:pic>
      <p:sp>
        <p:nvSpPr>
          <p:cNvPr id="36" name="Shape 25"/>
          <p:cNvSpPr/>
          <p:nvPr/>
        </p:nvSpPr>
        <p:spPr>
          <a:xfrm>
            <a:off x="7309714" y="1904695"/>
            <a:ext cx="743407" cy="247802"/>
          </a:xfrm>
          <a:prstGeom prst="roundRect">
            <a:avLst>
              <a:gd name="adj" fmla="val 56770"/>
            </a:avLst>
          </a:prstGeom>
          <a:solidFill>
            <a:srgbClr val="EBF0FF"/>
          </a:solidFill>
          <a:ln/>
        </p:spPr>
      </p:sp>
      <p:sp>
        <p:nvSpPr>
          <p:cNvPr id="37" name="Shape 26"/>
          <p:cNvSpPr/>
          <p:nvPr/>
        </p:nvSpPr>
        <p:spPr>
          <a:xfrm>
            <a:off x="9028786" y="1904695"/>
            <a:ext cx="886054" cy="247802"/>
          </a:xfrm>
          <a:prstGeom prst="roundRect">
            <a:avLst>
              <a:gd name="adj" fmla="val 56770"/>
            </a:avLst>
          </a:prstGeom>
          <a:solidFill>
            <a:srgbClr val="EBF0FF"/>
          </a:solidFill>
          <a:ln/>
        </p:spPr>
      </p:sp>
      <p:sp>
        <p:nvSpPr>
          <p:cNvPr id="38" name="Text 27"/>
          <p:cNvSpPr txBox="1"/>
          <p:nvPr/>
        </p:nvSpPr>
        <p:spPr>
          <a:xfrm>
            <a:off x="6610198" y="1943100"/>
            <a:ext cx="664769"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Genspark</a:t>
            </a:r>
            <a:endParaRPr lang="en-US" sz="900" dirty="0"/>
          </a:p>
        </p:txBody>
      </p:sp>
      <p:pic>
        <p:nvPicPr>
          <p:cNvPr id="39" name="Image 9" descr="preencoded.png">    </p:cNvPr>
          <p:cNvPicPr>
            <a:picLocks noChangeAspect="1"/>
          </p:cNvPicPr>
          <p:nvPr/>
        </p:nvPicPr>
        <p:blipFill>
          <a:blip r:embed="rId10"/>
          <a:srcRect l="0" r="0" t="-524" b="-524"/>
          <a:stretch/>
        </p:blipFill>
        <p:spPr>
          <a:xfrm>
            <a:off x="7386523" y="1958645"/>
            <a:ext cx="152705" cy="123444"/>
          </a:xfrm>
          <a:prstGeom prst="rect">
            <a:avLst/>
          </a:prstGeom>
        </p:spPr>
      </p:pic>
      <p:sp>
        <p:nvSpPr>
          <p:cNvPr id="40" name="Shape 28"/>
          <p:cNvSpPr/>
          <p:nvPr/>
        </p:nvSpPr>
        <p:spPr>
          <a:xfrm>
            <a:off x="8103413" y="1904695"/>
            <a:ext cx="875995" cy="247802"/>
          </a:xfrm>
          <a:prstGeom prst="roundRect">
            <a:avLst>
              <a:gd name="adj" fmla="val 56770"/>
            </a:avLst>
          </a:prstGeom>
          <a:solidFill>
            <a:srgbClr val="EBF0FF"/>
          </a:solidFill>
          <a:ln/>
        </p:spPr>
      </p:sp>
      <p:sp>
        <p:nvSpPr>
          <p:cNvPr id="41" name="Shape 29"/>
          <p:cNvSpPr/>
          <p:nvPr/>
        </p:nvSpPr>
        <p:spPr>
          <a:xfrm>
            <a:off x="7502652" y="2510028"/>
            <a:ext cx="666598" cy="247802"/>
          </a:xfrm>
          <a:prstGeom prst="roundRect">
            <a:avLst>
              <a:gd name="adj" fmla="val 56770"/>
            </a:avLst>
          </a:prstGeom>
          <a:solidFill>
            <a:srgbClr val="EBF0FF"/>
          </a:solidFill>
          <a:ln/>
        </p:spPr>
      </p:sp>
      <p:sp>
        <p:nvSpPr>
          <p:cNvPr id="42" name="Text 30"/>
          <p:cNvSpPr txBox="1"/>
          <p:nvPr/>
        </p:nvSpPr>
        <p:spPr>
          <a:xfrm>
            <a:off x="7576718" y="1943100"/>
            <a:ext cx="493776"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Manus</a:t>
            </a:r>
            <a:endParaRPr lang="en-US" sz="900" dirty="0"/>
          </a:p>
        </p:txBody>
      </p:sp>
      <p:pic>
        <p:nvPicPr>
          <p:cNvPr id="43" name="Image 10" descr="preencoded.png">    </p:cNvPr>
          <p:cNvPicPr>
            <a:picLocks noChangeAspect="1"/>
          </p:cNvPicPr>
          <p:nvPr/>
        </p:nvPicPr>
        <p:blipFill>
          <a:blip r:embed="rId11"/>
          <a:srcRect l="0" r="0" t="-524" b="-524"/>
          <a:stretch/>
        </p:blipFill>
        <p:spPr>
          <a:xfrm>
            <a:off x="8179308" y="1958645"/>
            <a:ext cx="152705" cy="123444"/>
          </a:xfrm>
          <a:prstGeom prst="rect">
            <a:avLst/>
          </a:prstGeom>
        </p:spPr>
      </p:pic>
      <p:sp>
        <p:nvSpPr>
          <p:cNvPr id="44" name="Shape 31"/>
          <p:cNvSpPr/>
          <p:nvPr/>
        </p:nvSpPr>
        <p:spPr>
          <a:xfrm>
            <a:off x="6344107" y="2510028"/>
            <a:ext cx="1104595" cy="247802"/>
          </a:xfrm>
          <a:prstGeom prst="roundRect">
            <a:avLst>
              <a:gd name="adj" fmla="val 56770"/>
            </a:avLst>
          </a:prstGeom>
          <a:solidFill>
            <a:srgbClr val="EBF0FF"/>
          </a:solidFill>
          <a:ln/>
        </p:spPr>
      </p:sp>
      <p:sp>
        <p:nvSpPr>
          <p:cNvPr id="45" name="Text 32"/>
          <p:cNvSpPr txBox="1"/>
          <p:nvPr/>
        </p:nvSpPr>
        <p:spPr>
          <a:xfrm>
            <a:off x="8369503" y="1943100"/>
            <a:ext cx="62636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ChatGPT</a:t>
            </a:r>
            <a:endParaRPr lang="en-US" sz="900" dirty="0"/>
          </a:p>
        </p:txBody>
      </p:sp>
      <p:pic>
        <p:nvPicPr>
          <p:cNvPr id="46" name="Image 11" descr="preencoded.png">    </p:cNvPr>
          <p:cNvPicPr>
            <a:picLocks noChangeAspect="1"/>
          </p:cNvPicPr>
          <p:nvPr/>
        </p:nvPicPr>
        <p:blipFill>
          <a:blip r:embed="rId12"/>
          <a:srcRect l="0" r="0" t="0" b="0"/>
          <a:stretch/>
        </p:blipFill>
        <p:spPr>
          <a:xfrm>
            <a:off x="9104681" y="1958645"/>
            <a:ext cx="123444" cy="123444"/>
          </a:xfrm>
          <a:prstGeom prst="rect">
            <a:avLst/>
          </a:prstGeom>
        </p:spPr>
      </p:pic>
      <p:sp>
        <p:nvSpPr>
          <p:cNvPr id="47" name="Text 33"/>
          <p:cNvSpPr txBox="1"/>
          <p:nvPr/>
        </p:nvSpPr>
        <p:spPr>
          <a:xfrm>
            <a:off x="6314846" y="2262226"/>
            <a:ext cx="633679" cy="162763"/>
          </a:xfrm>
          <a:prstGeom prst="rect">
            <a:avLst/>
          </a:prstGeom>
          <a:noFill/>
          <a:ln/>
        </p:spPr>
        <p:txBody>
          <a:bodyPr wrap="square" lIns="0" tIns="0" rIns="0" bIns="0" rtlCol="0" anchor="ctr"/>
          <a:lstStyle/>
          <a:p>
            <a:pPr algn="l" indent="0" marL="0">
              <a:buNone/>
            </a:pPr>
            <a:r>
              <a:rPr lang="en-US" sz="1000" b="1" dirty="0">
                <a:solidFill>
                  <a:srgbClr val="4B5563"/>
                </a:solidFill>
                <a:latin typeface="Inter" pitchFamily="34" charset="0"/>
                <a:ea typeface="Inter" pitchFamily="34" charset="-122"/>
                <a:cs typeface="Inter" pitchFamily="34" charset="-120"/>
              </a:rPr>
              <a:t>编程辅助</a:t>
            </a:r>
            <a:endParaRPr lang="en-US" sz="1000" dirty="0"/>
          </a:p>
        </p:txBody>
      </p:sp>
      <p:sp>
        <p:nvSpPr>
          <p:cNvPr id="48" name="Shape 34"/>
          <p:cNvSpPr/>
          <p:nvPr/>
        </p:nvSpPr>
        <p:spPr>
          <a:xfrm>
            <a:off x="8223199" y="2510028"/>
            <a:ext cx="609905" cy="247802"/>
          </a:xfrm>
          <a:prstGeom prst="roundRect">
            <a:avLst>
              <a:gd name="adj" fmla="val 56770"/>
            </a:avLst>
          </a:prstGeom>
          <a:solidFill>
            <a:srgbClr val="EBF0FF"/>
          </a:solidFill>
          <a:ln/>
        </p:spPr>
      </p:sp>
      <p:sp>
        <p:nvSpPr>
          <p:cNvPr id="49" name="Text 35"/>
          <p:cNvSpPr txBox="1"/>
          <p:nvPr/>
        </p:nvSpPr>
        <p:spPr>
          <a:xfrm>
            <a:off x="9266530" y="1943100"/>
            <a:ext cx="664769"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Anthropic</a:t>
            </a:r>
            <a:endParaRPr lang="en-US" sz="900" dirty="0"/>
          </a:p>
        </p:txBody>
      </p:sp>
      <p:pic>
        <p:nvPicPr>
          <p:cNvPr id="50" name="Image 12" descr="preencoded.png">    </p:cNvPr>
          <p:cNvPicPr>
            <a:picLocks noChangeAspect="1"/>
          </p:cNvPicPr>
          <p:nvPr/>
        </p:nvPicPr>
        <p:blipFill>
          <a:blip r:embed="rId13"/>
          <a:srcRect l="0" r="0" t="-524" b="-524"/>
          <a:stretch/>
        </p:blipFill>
        <p:spPr>
          <a:xfrm>
            <a:off x="6420002" y="2563063"/>
            <a:ext cx="152705" cy="123444"/>
          </a:xfrm>
          <a:prstGeom prst="rect">
            <a:avLst/>
          </a:prstGeom>
        </p:spPr>
      </p:pic>
      <p:sp>
        <p:nvSpPr>
          <p:cNvPr id="51" name="Text 36"/>
          <p:cNvSpPr txBox="1"/>
          <p:nvPr/>
        </p:nvSpPr>
        <p:spPr>
          <a:xfrm>
            <a:off x="6610198" y="2547518"/>
            <a:ext cx="85496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Claude Code</a:t>
            </a:r>
            <a:endParaRPr lang="en-US" sz="900" dirty="0"/>
          </a:p>
        </p:txBody>
      </p:sp>
      <p:pic>
        <p:nvPicPr>
          <p:cNvPr id="52" name="Image 13" descr="preencoded.png">    </p:cNvPr>
          <p:cNvPicPr>
            <a:picLocks noChangeAspect="1"/>
          </p:cNvPicPr>
          <p:nvPr/>
        </p:nvPicPr>
        <p:blipFill>
          <a:blip r:embed="rId14"/>
          <a:srcRect l="-1358" r="-1358" t="0" b="0"/>
          <a:stretch/>
        </p:blipFill>
        <p:spPr>
          <a:xfrm>
            <a:off x="7578547" y="2563063"/>
            <a:ext cx="95098" cy="123444"/>
          </a:xfrm>
          <a:prstGeom prst="rect">
            <a:avLst/>
          </a:prstGeom>
        </p:spPr>
      </p:pic>
      <p:sp>
        <p:nvSpPr>
          <p:cNvPr id="53" name="Shape 37"/>
          <p:cNvSpPr/>
          <p:nvPr/>
        </p:nvSpPr>
        <p:spPr>
          <a:xfrm>
            <a:off x="390449" y="3219602"/>
            <a:ext cx="342900" cy="342900"/>
          </a:xfrm>
          <a:prstGeom prst="ellipse">
            <a:avLst/>
          </a:prstGeom>
          <a:solidFill>
            <a:srgbClr val="EBF0FF"/>
          </a:solidFill>
          <a:ln/>
        </p:spPr>
      </p:sp>
      <p:sp>
        <p:nvSpPr>
          <p:cNvPr id="54" name="Shape 38"/>
          <p:cNvSpPr/>
          <p:nvPr/>
        </p:nvSpPr>
        <p:spPr>
          <a:xfrm>
            <a:off x="8887054" y="2510028"/>
            <a:ext cx="733349" cy="247802"/>
          </a:xfrm>
          <a:prstGeom prst="roundRect">
            <a:avLst>
              <a:gd name="adj" fmla="val 56770"/>
            </a:avLst>
          </a:prstGeom>
          <a:solidFill>
            <a:srgbClr val="EBF0FF"/>
          </a:solidFill>
          <a:ln/>
        </p:spPr>
      </p:sp>
      <p:sp>
        <p:nvSpPr>
          <p:cNvPr id="55" name="Text 39"/>
          <p:cNvSpPr txBox="1"/>
          <p:nvPr/>
        </p:nvSpPr>
        <p:spPr>
          <a:xfrm>
            <a:off x="7712050" y="2547518"/>
            <a:ext cx="47457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Codex</a:t>
            </a:r>
            <a:endParaRPr lang="en-US" sz="900" dirty="0"/>
          </a:p>
        </p:txBody>
      </p:sp>
      <p:pic>
        <p:nvPicPr>
          <p:cNvPr id="56" name="Image 14" descr="preencoded.png">    </p:cNvPr>
          <p:cNvPicPr>
            <a:picLocks noChangeAspect="1"/>
          </p:cNvPicPr>
          <p:nvPr/>
        </p:nvPicPr>
        <p:blipFill>
          <a:blip r:embed="rId15"/>
          <a:srcRect l="0" r="0" t="-524" b="-524"/>
          <a:stretch/>
        </p:blipFill>
        <p:spPr>
          <a:xfrm>
            <a:off x="8299094" y="2563063"/>
            <a:ext cx="152705" cy="123444"/>
          </a:xfrm>
          <a:prstGeom prst="rect">
            <a:avLst/>
          </a:prstGeom>
        </p:spPr>
      </p:pic>
      <p:sp>
        <p:nvSpPr>
          <p:cNvPr id="57" name="Shape 40"/>
          <p:cNvSpPr/>
          <p:nvPr/>
        </p:nvSpPr>
        <p:spPr>
          <a:xfrm>
            <a:off x="228600" y="3057754"/>
            <a:ext cx="5810098" cy="1086307"/>
          </a:xfrm>
          <a:prstGeom prst="roundRect">
            <a:avLst>
              <a:gd name="adj" fmla="val 5907"/>
            </a:avLst>
          </a:prstGeom>
          <a:solidFill>
            <a:srgbClr val="FFFFFF">
              <a:alpha val="70000"/>
            </a:srgbClr>
          </a:solidFill>
          <a:ln w="12700">
            <a:solidFill>
              <a:srgbClr val="E5E7EB"/>
            </a:solidFill>
            <a:prstDash val="solid"/>
          </a:ln>
        </p:spPr>
      </p:sp>
      <p:sp>
        <p:nvSpPr>
          <p:cNvPr id="58" name="Text 41"/>
          <p:cNvSpPr txBox="1"/>
          <p:nvPr/>
        </p:nvSpPr>
        <p:spPr>
          <a:xfrm>
            <a:off x="8490204" y="2547518"/>
            <a:ext cx="36027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Treo</a:t>
            </a:r>
            <a:endParaRPr lang="en-US" sz="900" dirty="0"/>
          </a:p>
        </p:txBody>
      </p:sp>
      <p:pic>
        <p:nvPicPr>
          <p:cNvPr id="59" name="Image 15" descr="preencoded.png">    </p:cNvPr>
          <p:cNvPicPr>
            <a:picLocks noChangeAspect="1"/>
          </p:cNvPicPr>
          <p:nvPr/>
        </p:nvPicPr>
        <p:blipFill>
          <a:blip r:embed="rId16"/>
          <a:srcRect l="-1358" r="-1358" t="0" b="0"/>
          <a:stretch/>
        </p:blipFill>
        <p:spPr>
          <a:xfrm>
            <a:off x="8962949" y="2563063"/>
            <a:ext cx="142646" cy="123444"/>
          </a:xfrm>
          <a:prstGeom prst="rect">
            <a:avLst/>
          </a:prstGeom>
        </p:spPr>
      </p:pic>
      <p:sp>
        <p:nvSpPr>
          <p:cNvPr id="60" name="Text 42"/>
          <p:cNvSpPr txBox="1"/>
          <p:nvPr/>
        </p:nvSpPr>
        <p:spPr>
          <a:xfrm>
            <a:off x="9144000" y="2547518"/>
            <a:ext cx="493776"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Cursor</a:t>
            </a:r>
            <a:endParaRPr lang="en-US" sz="900" dirty="0"/>
          </a:p>
        </p:txBody>
      </p:sp>
      <p:pic>
        <p:nvPicPr>
          <p:cNvPr id="61" name="Image 16" descr="preencoded.png">    </p:cNvPr>
          <p:cNvPicPr>
            <a:picLocks noChangeAspect="1"/>
          </p:cNvPicPr>
          <p:nvPr/>
        </p:nvPicPr>
        <p:blipFill>
          <a:blip r:embed="rId17"/>
          <a:srcRect l="0" r="0" t="-841" b="-841"/>
          <a:stretch/>
        </p:blipFill>
        <p:spPr>
          <a:xfrm>
            <a:off x="466344" y="3305556"/>
            <a:ext cx="190195" cy="171907"/>
          </a:xfrm>
          <a:prstGeom prst="rect">
            <a:avLst/>
          </a:prstGeom>
        </p:spPr>
      </p:pic>
      <p:sp>
        <p:nvSpPr>
          <p:cNvPr id="62" name="Shape 43"/>
          <p:cNvSpPr/>
          <p:nvPr/>
        </p:nvSpPr>
        <p:spPr>
          <a:xfrm>
            <a:off x="6152998" y="3057754"/>
            <a:ext cx="5810098" cy="1086307"/>
          </a:xfrm>
          <a:prstGeom prst="roundRect">
            <a:avLst>
              <a:gd name="adj" fmla="val 5907"/>
            </a:avLst>
          </a:prstGeom>
          <a:solidFill>
            <a:srgbClr val="FFFFFF">
              <a:alpha val="70000"/>
            </a:srgbClr>
          </a:solidFill>
          <a:ln w="12700">
            <a:solidFill>
              <a:srgbClr val="E5E7EB"/>
            </a:solidFill>
            <a:prstDash val="solid"/>
          </a:ln>
        </p:spPr>
      </p:sp>
      <p:sp>
        <p:nvSpPr>
          <p:cNvPr id="63" name="Shape 44"/>
          <p:cNvSpPr/>
          <p:nvPr/>
        </p:nvSpPr>
        <p:spPr>
          <a:xfrm>
            <a:off x="6314846" y="3219602"/>
            <a:ext cx="342900" cy="342900"/>
          </a:xfrm>
          <a:prstGeom prst="ellipse">
            <a:avLst/>
          </a:prstGeom>
          <a:solidFill>
            <a:srgbClr val="EBF0FF"/>
          </a:solidFill>
          <a:ln/>
        </p:spPr>
      </p:sp>
      <p:sp>
        <p:nvSpPr>
          <p:cNvPr id="64" name="Text 45"/>
          <p:cNvSpPr txBox="1"/>
          <p:nvPr/>
        </p:nvSpPr>
        <p:spPr>
          <a:xfrm>
            <a:off x="809244" y="3276295"/>
            <a:ext cx="71506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多模态</a:t>
            </a:r>
            <a:endParaRPr lang="en-US" sz="1500" dirty="0"/>
          </a:p>
        </p:txBody>
      </p:sp>
      <p:sp>
        <p:nvSpPr>
          <p:cNvPr id="65" name="Shape 46"/>
          <p:cNvSpPr/>
          <p:nvPr/>
        </p:nvSpPr>
        <p:spPr>
          <a:xfrm>
            <a:off x="418795" y="3705149"/>
            <a:ext cx="819302" cy="247802"/>
          </a:xfrm>
          <a:prstGeom prst="roundRect">
            <a:avLst>
              <a:gd name="adj" fmla="val 56770"/>
            </a:avLst>
          </a:prstGeom>
          <a:solidFill>
            <a:srgbClr val="EBF0FF"/>
          </a:solidFill>
          <a:ln/>
        </p:spPr>
      </p:sp>
      <p:pic>
        <p:nvPicPr>
          <p:cNvPr id="66" name="Image 17" descr="preencoded.png">    </p:cNvPr>
          <p:cNvPicPr>
            <a:picLocks noChangeAspect="1"/>
          </p:cNvPicPr>
          <p:nvPr/>
        </p:nvPicPr>
        <p:blipFill>
          <a:blip r:embed="rId18"/>
          <a:srcRect l="0" r="0" t="0" b="0"/>
          <a:stretch/>
        </p:blipFill>
        <p:spPr>
          <a:xfrm>
            <a:off x="495605" y="3759098"/>
            <a:ext cx="123444" cy="123444"/>
          </a:xfrm>
          <a:prstGeom prst="rect">
            <a:avLst/>
          </a:prstGeom>
        </p:spPr>
      </p:pic>
      <p:sp>
        <p:nvSpPr>
          <p:cNvPr id="67" name="Text 47"/>
          <p:cNvSpPr txBox="1"/>
          <p:nvPr/>
        </p:nvSpPr>
        <p:spPr>
          <a:xfrm>
            <a:off x="6734556" y="3276295"/>
            <a:ext cx="52395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B2B</a:t>
            </a:r>
            <a:endParaRPr lang="en-US" sz="1500" dirty="0"/>
          </a:p>
        </p:txBody>
      </p:sp>
      <p:sp>
        <p:nvSpPr>
          <p:cNvPr id="68" name="Shape 48"/>
          <p:cNvSpPr/>
          <p:nvPr/>
        </p:nvSpPr>
        <p:spPr>
          <a:xfrm>
            <a:off x="1291133" y="3705149"/>
            <a:ext cx="571500" cy="247802"/>
          </a:xfrm>
          <a:prstGeom prst="roundRect">
            <a:avLst>
              <a:gd name="adj" fmla="val 56770"/>
            </a:avLst>
          </a:prstGeom>
          <a:solidFill>
            <a:srgbClr val="EBF0FF"/>
          </a:solidFill>
          <a:ln/>
        </p:spPr>
      </p:sp>
      <p:sp>
        <p:nvSpPr>
          <p:cNvPr id="69" name="Shape 49"/>
          <p:cNvSpPr/>
          <p:nvPr/>
        </p:nvSpPr>
        <p:spPr>
          <a:xfrm>
            <a:off x="2678278" y="3705149"/>
            <a:ext cx="638251" cy="247802"/>
          </a:xfrm>
          <a:prstGeom prst="roundRect">
            <a:avLst>
              <a:gd name="adj" fmla="val 56770"/>
            </a:avLst>
          </a:prstGeom>
          <a:solidFill>
            <a:srgbClr val="EBF0FF"/>
          </a:solidFill>
          <a:ln/>
        </p:spPr>
      </p:sp>
      <p:sp>
        <p:nvSpPr>
          <p:cNvPr id="70" name="Text 50"/>
          <p:cNvSpPr txBox="1"/>
          <p:nvPr/>
        </p:nvSpPr>
        <p:spPr>
          <a:xfrm>
            <a:off x="657454" y="3743554"/>
            <a:ext cx="598018"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Pixverse</a:t>
            </a:r>
            <a:endParaRPr lang="en-US" sz="900" dirty="0"/>
          </a:p>
        </p:txBody>
      </p:sp>
      <p:pic>
        <p:nvPicPr>
          <p:cNvPr id="71" name="Image 18" descr="preencoded.png">    </p:cNvPr>
          <p:cNvPicPr>
            <a:picLocks noChangeAspect="1"/>
          </p:cNvPicPr>
          <p:nvPr/>
        </p:nvPicPr>
        <p:blipFill>
          <a:blip r:embed="rId19"/>
          <a:srcRect l="0" r="0" t="0" b="0"/>
          <a:stretch/>
        </p:blipFill>
        <p:spPr>
          <a:xfrm>
            <a:off x="1367028" y="3759098"/>
            <a:ext cx="123444" cy="123444"/>
          </a:xfrm>
          <a:prstGeom prst="rect">
            <a:avLst/>
          </a:prstGeom>
        </p:spPr>
      </p:pic>
      <p:sp>
        <p:nvSpPr>
          <p:cNvPr id="72" name="Shape 51"/>
          <p:cNvSpPr/>
          <p:nvPr/>
        </p:nvSpPr>
        <p:spPr>
          <a:xfrm>
            <a:off x="1910182" y="3705149"/>
            <a:ext cx="714146" cy="247802"/>
          </a:xfrm>
          <a:prstGeom prst="roundRect">
            <a:avLst>
              <a:gd name="adj" fmla="val 56770"/>
            </a:avLst>
          </a:prstGeom>
          <a:solidFill>
            <a:srgbClr val="EBF0FF"/>
          </a:solidFill>
          <a:ln/>
        </p:spPr>
      </p:sp>
      <p:sp>
        <p:nvSpPr>
          <p:cNvPr id="73" name="Text 52"/>
          <p:cNvSpPr txBox="1"/>
          <p:nvPr/>
        </p:nvSpPr>
        <p:spPr>
          <a:xfrm>
            <a:off x="1528877" y="3743554"/>
            <a:ext cx="350215"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生数</a:t>
            </a:r>
            <a:endParaRPr lang="en-US" sz="900" dirty="0"/>
          </a:p>
        </p:txBody>
      </p:sp>
      <p:pic>
        <p:nvPicPr>
          <p:cNvPr id="74" name="Image 19" descr="preencoded.png">    </p:cNvPr>
          <p:cNvPicPr>
            <a:picLocks noChangeAspect="1"/>
          </p:cNvPicPr>
          <p:nvPr/>
        </p:nvPicPr>
        <p:blipFill>
          <a:blip r:embed="rId20"/>
          <a:srcRect l="0" r="0" t="-1469" b="-1469"/>
          <a:stretch/>
        </p:blipFill>
        <p:spPr>
          <a:xfrm>
            <a:off x="1986077" y="3759098"/>
            <a:ext cx="114300" cy="123444"/>
          </a:xfrm>
          <a:prstGeom prst="rect">
            <a:avLst/>
          </a:prstGeom>
        </p:spPr>
      </p:pic>
      <p:sp>
        <p:nvSpPr>
          <p:cNvPr id="75" name="Shape 53"/>
          <p:cNvSpPr/>
          <p:nvPr/>
        </p:nvSpPr>
        <p:spPr>
          <a:xfrm>
            <a:off x="6344107" y="3705149"/>
            <a:ext cx="657454" cy="247802"/>
          </a:xfrm>
          <a:prstGeom prst="roundRect">
            <a:avLst>
              <a:gd name="adj" fmla="val 56770"/>
            </a:avLst>
          </a:prstGeom>
          <a:solidFill>
            <a:srgbClr val="EBF0FF"/>
          </a:solidFill>
          <a:ln/>
        </p:spPr>
      </p:sp>
      <p:sp>
        <p:nvSpPr>
          <p:cNvPr id="76" name="Text 54"/>
          <p:cNvSpPr txBox="1"/>
          <p:nvPr/>
        </p:nvSpPr>
        <p:spPr>
          <a:xfrm>
            <a:off x="2138782" y="3743554"/>
            <a:ext cx="502920"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Gemini</a:t>
            </a:r>
            <a:endParaRPr lang="en-US" sz="900" dirty="0"/>
          </a:p>
        </p:txBody>
      </p:sp>
      <p:pic>
        <p:nvPicPr>
          <p:cNvPr id="77" name="Image 20" descr="preencoded.png">    </p:cNvPr>
          <p:cNvPicPr>
            <a:picLocks noChangeAspect="1"/>
          </p:cNvPicPr>
          <p:nvPr/>
        </p:nvPicPr>
        <p:blipFill>
          <a:blip r:embed="rId21"/>
          <a:srcRect l="0" r="0" t="-1359" b="-1359"/>
          <a:stretch/>
        </p:blipFill>
        <p:spPr>
          <a:xfrm>
            <a:off x="2754173" y="3759098"/>
            <a:ext cx="105156" cy="123444"/>
          </a:xfrm>
          <a:prstGeom prst="rect">
            <a:avLst/>
          </a:prstGeom>
        </p:spPr>
      </p:pic>
      <p:sp>
        <p:nvSpPr>
          <p:cNvPr id="78" name="Shape 55"/>
          <p:cNvSpPr/>
          <p:nvPr/>
        </p:nvSpPr>
        <p:spPr>
          <a:xfrm>
            <a:off x="3369564" y="3705149"/>
            <a:ext cx="972007" cy="247802"/>
          </a:xfrm>
          <a:prstGeom prst="roundRect">
            <a:avLst>
              <a:gd name="adj" fmla="val 56770"/>
            </a:avLst>
          </a:prstGeom>
          <a:solidFill>
            <a:srgbClr val="EBF0FF"/>
          </a:solidFill>
          <a:ln/>
        </p:spPr>
      </p:sp>
      <p:sp>
        <p:nvSpPr>
          <p:cNvPr id="79" name="Text 56"/>
          <p:cNvSpPr txBox="1"/>
          <p:nvPr/>
        </p:nvSpPr>
        <p:spPr>
          <a:xfrm>
            <a:off x="2897734" y="3743554"/>
            <a:ext cx="436169"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Qwen</a:t>
            </a:r>
            <a:endParaRPr lang="en-US" sz="900" dirty="0"/>
          </a:p>
        </p:txBody>
      </p:sp>
      <p:pic>
        <p:nvPicPr>
          <p:cNvPr id="80" name="Image 21" descr="preencoded.png">    </p:cNvPr>
          <p:cNvPicPr>
            <a:picLocks noChangeAspect="1"/>
          </p:cNvPicPr>
          <p:nvPr/>
        </p:nvPicPr>
        <p:blipFill>
          <a:blip r:embed="rId22"/>
          <a:srcRect l="0" r="0" t="0" b="0"/>
          <a:stretch/>
        </p:blipFill>
        <p:spPr>
          <a:xfrm>
            <a:off x="3446374" y="3759098"/>
            <a:ext cx="123444" cy="123444"/>
          </a:xfrm>
          <a:prstGeom prst="rect">
            <a:avLst/>
          </a:prstGeom>
        </p:spPr>
      </p:pic>
      <p:sp>
        <p:nvSpPr>
          <p:cNvPr id="81" name="Shape 57"/>
          <p:cNvSpPr/>
          <p:nvPr/>
        </p:nvSpPr>
        <p:spPr>
          <a:xfrm>
            <a:off x="4397350" y="3705149"/>
            <a:ext cx="676656" cy="247802"/>
          </a:xfrm>
          <a:prstGeom prst="roundRect">
            <a:avLst>
              <a:gd name="adj" fmla="val 56770"/>
            </a:avLst>
          </a:prstGeom>
          <a:solidFill>
            <a:srgbClr val="EBF0FF"/>
          </a:solidFill>
          <a:ln/>
        </p:spPr>
      </p:sp>
      <p:sp>
        <p:nvSpPr>
          <p:cNvPr id="82" name="Text 58"/>
          <p:cNvSpPr txBox="1"/>
          <p:nvPr/>
        </p:nvSpPr>
        <p:spPr>
          <a:xfrm>
            <a:off x="3608222" y="3743554"/>
            <a:ext cx="750722"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Midjourney</a:t>
            </a:r>
            <a:endParaRPr lang="en-US" sz="900" dirty="0"/>
          </a:p>
        </p:txBody>
      </p:sp>
      <p:pic>
        <p:nvPicPr>
          <p:cNvPr id="83" name="Image 22" descr="preencoded.png">    </p:cNvPr>
          <p:cNvPicPr>
            <a:picLocks noChangeAspect="1"/>
          </p:cNvPicPr>
          <p:nvPr/>
        </p:nvPicPr>
        <p:blipFill>
          <a:blip r:embed="rId23"/>
          <a:srcRect l="-1358" r="-1358" t="0" b="0"/>
          <a:stretch/>
        </p:blipFill>
        <p:spPr>
          <a:xfrm>
            <a:off x="4474159" y="3759098"/>
            <a:ext cx="95098" cy="123444"/>
          </a:xfrm>
          <a:prstGeom prst="rect">
            <a:avLst/>
          </a:prstGeom>
        </p:spPr>
      </p:pic>
      <p:sp>
        <p:nvSpPr>
          <p:cNvPr id="84" name="Shape 59"/>
          <p:cNvSpPr/>
          <p:nvPr/>
        </p:nvSpPr>
        <p:spPr>
          <a:xfrm>
            <a:off x="5122469" y="3705149"/>
            <a:ext cx="571500" cy="247802"/>
          </a:xfrm>
          <a:prstGeom prst="roundRect">
            <a:avLst>
              <a:gd name="adj" fmla="val 56770"/>
            </a:avLst>
          </a:prstGeom>
          <a:solidFill>
            <a:srgbClr val="EBF0FF"/>
          </a:solidFill>
          <a:ln/>
        </p:spPr>
      </p:sp>
      <p:sp>
        <p:nvSpPr>
          <p:cNvPr id="85" name="Text 60"/>
          <p:cNvSpPr txBox="1"/>
          <p:nvPr/>
        </p:nvSpPr>
        <p:spPr>
          <a:xfrm>
            <a:off x="4607662" y="3743554"/>
            <a:ext cx="483718"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11Labs</a:t>
            </a:r>
            <a:endParaRPr lang="en-US" sz="900" dirty="0"/>
          </a:p>
        </p:txBody>
      </p:sp>
      <p:pic>
        <p:nvPicPr>
          <p:cNvPr id="86" name="Image 23" descr="preencoded.png">    </p:cNvPr>
          <p:cNvPicPr>
            <a:picLocks noChangeAspect="1"/>
          </p:cNvPicPr>
          <p:nvPr/>
        </p:nvPicPr>
        <p:blipFill>
          <a:blip r:embed="rId24"/>
          <a:srcRect l="0" r="0" t="0" b="0"/>
          <a:stretch/>
        </p:blipFill>
        <p:spPr>
          <a:xfrm>
            <a:off x="5198364" y="3759098"/>
            <a:ext cx="123444" cy="123444"/>
          </a:xfrm>
          <a:prstGeom prst="rect">
            <a:avLst/>
          </a:prstGeom>
        </p:spPr>
      </p:pic>
      <p:sp>
        <p:nvSpPr>
          <p:cNvPr id="87" name="Text 61"/>
          <p:cNvSpPr txBox="1"/>
          <p:nvPr/>
        </p:nvSpPr>
        <p:spPr>
          <a:xfrm>
            <a:off x="5360213" y="3743554"/>
            <a:ext cx="350215"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美图</a:t>
            </a:r>
            <a:endParaRPr lang="en-US" sz="900" dirty="0"/>
          </a:p>
        </p:txBody>
      </p:sp>
      <p:pic>
        <p:nvPicPr>
          <p:cNvPr id="88" name="Image 24" descr="preencoded.png">    </p:cNvPr>
          <p:cNvPicPr>
            <a:picLocks noChangeAspect="1"/>
          </p:cNvPicPr>
          <p:nvPr/>
        </p:nvPicPr>
        <p:blipFill>
          <a:blip r:embed="rId25"/>
          <a:srcRect l="-1773" r="-1773" t="0" b="0"/>
          <a:stretch/>
        </p:blipFill>
        <p:spPr>
          <a:xfrm>
            <a:off x="6420002" y="3305556"/>
            <a:ext cx="133502" cy="171907"/>
          </a:xfrm>
          <a:prstGeom prst="rect">
            <a:avLst/>
          </a:prstGeom>
        </p:spPr>
      </p:pic>
      <p:pic>
        <p:nvPicPr>
          <p:cNvPr id="89" name="Image 25" descr="preencoded.png">    </p:cNvPr>
          <p:cNvPicPr>
            <a:picLocks noChangeAspect="1"/>
          </p:cNvPicPr>
          <p:nvPr/>
        </p:nvPicPr>
        <p:blipFill>
          <a:blip r:embed="rId26"/>
          <a:srcRect l="0" r="0" t="0" b="0"/>
          <a:stretch/>
        </p:blipFill>
        <p:spPr>
          <a:xfrm>
            <a:off x="6420002" y="3759098"/>
            <a:ext cx="123444" cy="123444"/>
          </a:xfrm>
          <a:prstGeom prst="rect">
            <a:avLst/>
          </a:prstGeom>
        </p:spPr>
      </p:pic>
      <p:sp>
        <p:nvSpPr>
          <p:cNvPr id="90" name="Shape 62"/>
          <p:cNvSpPr/>
          <p:nvPr/>
        </p:nvSpPr>
        <p:spPr>
          <a:xfrm>
            <a:off x="7053682" y="3705149"/>
            <a:ext cx="761695" cy="247802"/>
          </a:xfrm>
          <a:prstGeom prst="roundRect">
            <a:avLst>
              <a:gd name="adj" fmla="val 56770"/>
            </a:avLst>
          </a:prstGeom>
          <a:solidFill>
            <a:srgbClr val="EBF0FF"/>
          </a:solidFill>
          <a:ln/>
        </p:spPr>
      </p:sp>
      <p:sp>
        <p:nvSpPr>
          <p:cNvPr id="91" name="Text 63"/>
          <p:cNvSpPr txBox="1"/>
          <p:nvPr/>
        </p:nvSpPr>
        <p:spPr>
          <a:xfrm>
            <a:off x="6581851" y="3743554"/>
            <a:ext cx="436169"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Glean</a:t>
            </a:r>
            <a:endParaRPr lang="en-US" sz="900" dirty="0"/>
          </a:p>
        </p:txBody>
      </p:sp>
      <p:pic>
        <p:nvPicPr>
          <p:cNvPr id="92" name="Image 26" descr="preencoded.png">    </p:cNvPr>
          <p:cNvPicPr>
            <a:picLocks noChangeAspect="1"/>
          </p:cNvPicPr>
          <p:nvPr/>
        </p:nvPicPr>
        <p:blipFill>
          <a:blip r:embed="rId27"/>
          <a:srcRect l="0" r="0" t="-524" b="-524"/>
          <a:stretch/>
        </p:blipFill>
        <p:spPr>
          <a:xfrm>
            <a:off x="7129577" y="3759098"/>
            <a:ext cx="152705" cy="123444"/>
          </a:xfrm>
          <a:prstGeom prst="rect">
            <a:avLst/>
          </a:prstGeom>
        </p:spPr>
      </p:pic>
      <p:sp>
        <p:nvSpPr>
          <p:cNvPr id="93" name="Shape 64"/>
          <p:cNvSpPr/>
          <p:nvPr/>
        </p:nvSpPr>
        <p:spPr>
          <a:xfrm>
            <a:off x="7870241" y="3705149"/>
            <a:ext cx="609905" cy="247802"/>
          </a:xfrm>
          <a:prstGeom prst="roundRect">
            <a:avLst>
              <a:gd name="adj" fmla="val 56770"/>
            </a:avLst>
          </a:prstGeom>
          <a:solidFill>
            <a:srgbClr val="EBF0FF"/>
          </a:solidFill>
          <a:ln/>
        </p:spPr>
      </p:sp>
      <p:sp>
        <p:nvSpPr>
          <p:cNvPr id="94" name="Text 65"/>
          <p:cNvSpPr txBox="1"/>
          <p:nvPr/>
        </p:nvSpPr>
        <p:spPr>
          <a:xfrm>
            <a:off x="7320686" y="3743554"/>
            <a:ext cx="51206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Harvey</a:t>
            </a:r>
            <a:endParaRPr lang="en-US" sz="900" dirty="0"/>
          </a:p>
        </p:txBody>
      </p:sp>
      <p:pic>
        <p:nvPicPr>
          <p:cNvPr id="95" name="Image 27" descr="preencoded.png">    </p:cNvPr>
          <p:cNvPicPr>
            <a:picLocks noChangeAspect="1"/>
          </p:cNvPicPr>
          <p:nvPr/>
        </p:nvPicPr>
        <p:blipFill>
          <a:blip r:embed="rId28"/>
          <a:srcRect l="0" r="0" t="-524" b="-524"/>
          <a:stretch/>
        </p:blipFill>
        <p:spPr>
          <a:xfrm>
            <a:off x="7947050" y="3759098"/>
            <a:ext cx="152705" cy="123444"/>
          </a:xfrm>
          <a:prstGeom prst="rect">
            <a:avLst/>
          </a:prstGeom>
        </p:spPr>
      </p:pic>
      <p:sp>
        <p:nvSpPr>
          <p:cNvPr id="96" name="Shape 66"/>
          <p:cNvSpPr/>
          <p:nvPr/>
        </p:nvSpPr>
        <p:spPr>
          <a:xfrm>
            <a:off x="8528609" y="3705149"/>
            <a:ext cx="819302" cy="247802"/>
          </a:xfrm>
          <a:prstGeom prst="roundRect">
            <a:avLst>
              <a:gd name="adj" fmla="val 56770"/>
            </a:avLst>
          </a:prstGeom>
          <a:solidFill>
            <a:srgbClr val="EBF0FF"/>
          </a:solidFill>
          <a:ln/>
        </p:spPr>
      </p:sp>
      <p:sp>
        <p:nvSpPr>
          <p:cNvPr id="97" name="Text 67"/>
          <p:cNvSpPr txBox="1"/>
          <p:nvPr/>
        </p:nvSpPr>
        <p:spPr>
          <a:xfrm>
            <a:off x="8137246" y="3743554"/>
            <a:ext cx="36027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Clay</a:t>
            </a:r>
            <a:endParaRPr lang="en-US" sz="900" dirty="0"/>
          </a:p>
        </p:txBody>
      </p:sp>
      <p:pic>
        <p:nvPicPr>
          <p:cNvPr id="98" name="Image 28" descr="preencoded.png">    </p:cNvPr>
          <p:cNvPicPr>
            <a:picLocks noChangeAspect="1"/>
          </p:cNvPicPr>
          <p:nvPr/>
        </p:nvPicPr>
        <p:blipFill>
          <a:blip r:embed="rId29"/>
          <a:srcRect l="0" r="0" t="0" b="0"/>
          <a:stretch/>
        </p:blipFill>
        <p:spPr>
          <a:xfrm>
            <a:off x="8604504" y="3759098"/>
            <a:ext cx="123444" cy="123444"/>
          </a:xfrm>
          <a:prstGeom prst="rect">
            <a:avLst/>
          </a:prstGeom>
        </p:spPr>
      </p:pic>
      <p:sp>
        <p:nvSpPr>
          <p:cNvPr id="99" name="Shape 68"/>
          <p:cNvSpPr/>
          <p:nvPr/>
        </p:nvSpPr>
        <p:spPr>
          <a:xfrm>
            <a:off x="9400032" y="3705149"/>
            <a:ext cx="752551" cy="247802"/>
          </a:xfrm>
          <a:prstGeom prst="roundRect">
            <a:avLst>
              <a:gd name="adj" fmla="val 56770"/>
            </a:avLst>
          </a:prstGeom>
          <a:solidFill>
            <a:srgbClr val="EBF0FF"/>
          </a:solidFill>
          <a:ln/>
        </p:spPr>
      </p:sp>
      <p:sp>
        <p:nvSpPr>
          <p:cNvPr id="100" name="Shape 69"/>
          <p:cNvSpPr/>
          <p:nvPr/>
        </p:nvSpPr>
        <p:spPr>
          <a:xfrm>
            <a:off x="10205618" y="3705149"/>
            <a:ext cx="819302" cy="247802"/>
          </a:xfrm>
          <a:prstGeom prst="roundRect">
            <a:avLst>
              <a:gd name="adj" fmla="val 56770"/>
            </a:avLst>
          </a:prstGeom>
          <a:solidFill>
            <a:srgbClr val="EBF0FF"/>
          </a:solidFill>
          <a:ln/>
        </p:spPr>
      </p:sp>
      <p:sp>
        <p:nvSpPr>
          <p:cNvPr id="101" name="Text 70"/>
          <p:cNvSpPr txBox="1"/>
          <p:nvPr/>
        </p:nvSpPr>
        <p:spPr>
          <a:xfrm>
            <a:off x="8766353" y="3743554"/>
            <a:ext cx="598018"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Sierra AI</a:t>
            </a:r>
            <a:endParaRPr lang="en-US" sz="900" dirty="0"/>
          </a:p>
        </p:txBody>
      </p:sp>
      <p:pic>
        <p:nvPicPr>
          <p:cNvPr id="102" name="Image 29" descr="preencoded.png">    </p:cNvPr>
          <p:cNvPicPr>
            <a:picLocks noChangeAspect="1"/>
          </p:cNvPicPr>
          <p:nvPr/>
        </p:nvPicPr>
        <p:blipFill>
          <a:blip r:embed="rId30"/>
          <a:srcRect l="-1358" r="-1358" t="0" b="0"/>
          <a:stretch/>
        </p:blipFill>
        <p:spPr>
          <a:xfrm>
            <a:off x="9475927" y="3759098"/>
            <a:ext cx="142646" cy="123444"/>
          </a:xfrm>
          <a:prstGeom prst="rect">
            <a:avLst/>
          </a:prstGeom>
        </p:spPr>
      </p:pic>
      <p:sp>
        <p:nvSpPr>
          <p:cNvPr id="103" name="Text 71"/>
          <p:cNvSpPr txBox="1"/>
          <p:nvPr/>
        </p:nvSpPr>
        <p:spPr>
          <a:xfrm>
            <a:off x="9656978" y="3743554"/>
            <a:ext cx="512064"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Hebbia</a:t>
            </a:r>
            <a:endParaRPr lang="en-US" sz="900" dirty="0"/>
          </a:p>
        </p:txBody>
      </p:sp>
      <p:pic>
        <p:nvPicPr>
          <p:cNvPr id="104" name="Image 30" descr="preencoded.png">    </p:cNvPr>
          <p:cNvPicPr>
            <a:picLocks noChangeAspect="1"/>
          </p:cNvPicPr>
          <p:nvPr/>
        </p:nvPicPr>
        <p:blipFill>
          <a:blip r:embed="rId31"/>
          <a:srcRect l="0" r="0" t="0" b="0"/>
          <a:stretch/>
        </p:blipFill>
        <p:spPr>
          <a:xfrm>
            <a:off x="10281514" y="3759098"/>
            <a:ext cx="123444" cy="123444"/>
          </a:xfrm>
          <a:prstGeom prst="rect">
            <a:avLst/>
          </a:prstGeom>
        </p:spPr>
      </p:pic>
      <p:sp>
        <p:nvSpPr>
          <p:cNvPr id="105" name="Text 72"/>
          <p:cNvSpPr txBox="1"/>
          <p:nvPr/>
        </p:nvSpPr>
        <p:spPr>
          <a:xfrm>
            <a:off x="10443362" y="3743554"/>
            <a:ext cx="598018" cy="152705"/>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Surge AI</a:t>
            </a:r>
            <a:endParaRPr lang="en-US" sz="900" dirty="0"/>
          </a:p>
        </p:txBody>
      </p:sp>
      <p:sp>
        <p:nvSpPr>
          <p:cNvPr id="106" name="Text 73"/>
          <p:cNvSpPr txBox="1"/>
          <p:nvPr/>
        </p:nvSpPr>
        <p:spPr>
          <a:xfrm>
            <a:off x="228600" y="431048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应用领域特点</a:t>
            </a:r>
            <a:endParaRPr lang="en-US" sz="1200" dirty="0"/>
          </a:p>
        </p:txBody>
      </p:sp>
      <p:sp>
        <p:nvSpPr>
          <p:cNvPr id="107" name="Text 74"/>
          <p:cNvSpPr txBox="1"/>
          <p:nvPr/>
        </p:nvSpPr>
        <p:spPr>
          <a:xfrm>
            <a:off x="6152998" y="431048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竞争格局洞察</a:t>
            </a:r>
            <a:endParaRPr lang="en-US" sz="1200" dirty="0"/>
          </a:p>
        </p:txBody>
      </p:sp>
      <p:sp>
        <p:nvSpPr>
          <p:cNvPr id="108" name="Shape 75"/>
          <p:cNvSpPr/>
          <p:nvPr/>
        </p:nvSpPr>
        <p:spPr>
          <a:xfrm>
            <a:off x="228600" y="4557370"/>
            <a:ext cx="5810098" cy="990295"/>
          </a:xfrm>
          <a:prstGeom prst="roundRect">
            <a:avLst>
              <a:gd name="adj" fmla="val 3551"/>
            </a:avLst>
          </a:prstGeom>
          <a:solidFill>
            <a:srgbClr val="FFFFFF">
              <a:alpha val="70000"/>
            </a:srgbClr>
          </a:solidFill>
          <a:ln/>
        </p:spPr>
      </p:sp>
      <p:sp>
        <p:nvSpPr>
          <p:cNvPr id="109" name="Text 76"/>
          <p:cNvSpPr txBox="1"/>
          <p:nvPr/>
        </p:nvSpPr>
        <p:spPr>
          <a:xfrm>
            <a:off x="533095" y="4681728"/>
            <a:ext cx="3148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Chat+搜索：最高用户渗透率，体验与效率双重驱动</a:t>
            </a:r>
            <a:endParaRPr lang="en-US" sz="1000" dirty="0"/>
          </a:p>
        </p:txBody>
      </p:sp>
      <p:sp>
        <p:nvSpPr>
          <p:cNvPr id="110" name="Text 77"/>
          <p:cNvSpPr txBox="1"/>
          <p:nvPr/>
        </p:nvSpPr>
        <p:spPr>
          <a:xfrm>
            <a:off x="533095" y="4871923"/>
            <a:ext cx="34820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Agents：从单一任务向自主工作流演进，复杂性不断提升</a:t>
            </a:r>
            <a:endParaRPr lang="en-US" sz="1000" dirty="0"/>
          </a:p>
        </p:txBody>
      </p:sp>
      <p:sp>
        <p:nvSpPr>
          <p:cNvPr id="111" name="Text 78"/>
          <p:cNvSpPr txBox="1"/>
          <p:nvPr/>
        </p:nvSpPr>
        <p:spPr>
          <a:xfrm>
            <a:off x="533095" y="5062118"/>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多模态：内容生成与理解领域爆发，创意行业重构</a:t>
            </a:r>
            <a:endParaRPr lang="en-US" sz="1000" dirty="0"/>
          </a:p>
        </p:txBody>
      </p:sp>
      <p:sp>
        <p:nvSpPr>
          <p:cNvPr id="112" name="Text 79"/>
          <p:cNvSpPr txBox="1"/>
          <p:nvPr/>
        </p:nvSpPr>
        <p:spPr>
          <a:xfrm>
            <a:off x="533095" y="5253228"/>
            <a:ext cx="32909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B2B：垂直领域深度整合，效率提升与成本降低双引擎</a:t>
            </a:r>
            <a:endParaRPr lang="en-US" sz="1000" dirty="0"/>
          </a:p>
        </p:txBody>
      </p:sp>
      <p:sp>
        <p:nvSpPr>
          <p:cNvPr id="113" name="Shape 80"/>
          <p:cNvSpPr/>
          <p:nvPr/>
        </p:nvSpPr>
        <p:spPr>
          <a:xfrm>
            <a:off x="6152998" y="4557370"/>
            <a:ext cx="5810098" cy="418795"/>
          </a:xfrm>
          <a:prstGeom prst="roundRect">
            <a:avLst>
              <a:gd name="adj" fmla="val 29774"/>
            </a:avLst>
          </a:prstGeom>
          <a:solidFill>
            <a:srgbClr val="EFF6FF">
              <a:alpha val="80000"/>
            </a:srgbClr>
          </a:solidFill>
          <a:ln/>
        </p:spPr>
      </p:sp>
      <p:pic>
        <p:nvPicPr>
          <p:cNvPr id="114" name="Image 31" descr="preencoded.png">    </p:cNvPr>
          <p:cNvPicPr>
            <a:picLocks noChangeAspect="1"/>
          </p:cNvPicPr>
          <p:nvPr/>
        </p:nvPicPr>
        <p:blipFill>
          <a:blip r:embed="rId32"/>
          <a:srcRect l="-2512" r="-2512" t="0" b="0"/>
          <a:stretch/>
        </p:blipFill>
        <p:spPr>
          <a:xfrm>
            <a:off x="6267298" y="4698187"/>
            <a:ext cx="105156" cy="133502"/>
          </a:xfrm>
          <a:prstGeom prst="rect">
            <a:avLst/>
          </a:prstGeom>
        </p:spPr>
      </p:pic>
      <p:sp>
        <p:nvSpPr>
          <p:cNvPr id="115" name="Text 81"/>
          <p:cNvSpPr txBox="1"/>
          <p:nvPr/>
        </p:nvSpPr>
        <p:spPr>
          <a:xfrm>
            <a:off x="6409944" y="4681728"/>
            <a:ext cx="51197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市场趋势：从单一功能工具向跨领域平台演进，API集成与工作流嵌入成为关键竞争力</a:t>
            </a:r>
            <a:endParaRPr lang="en-US" sz="1000" dirty="0"/>
          </a:p>
        </p:txBody>
      </p:sp>
      <p:sp>
        <p:nvSpPr>
          <p:cNvPr id="116" name="Shape 82"/>
          <p:cNvSpPr/>
          <p:nvPr/>
        </p:nvSpPr>
        <p:spPr>
          <a:xfrm>
            <a:off x="6152998" y="5052974"/>
            <a:ext cx="761695" cy="304495"/>
          </a:xfrm>
          <a:prstGeom prst="roundRect">
            <a:avLst>
              <a:gd name="adj" fmla="val 300300"/>
            </a:avLst>
          </a:prstGeom>
          <a:solidFill>
            <a:srgbClr val="D1FAE5"/>
          </a:solidFill>
          <a:ln/>
        </p:spPr>
      </p:sp>
      <p:sp>
        <p:nvSpPr>
          <p:cNvPr id="117" name="Text 83"/>
          <p:cNvSpPr txBox="1"/>
          <p:nvPr/>
        </p:nvSpPr>
        <p:spPr>
          <a:xfrm>
            <a:off x="6267298" y="5128870"/>
            <a:ext cx="633679" cy="162763"/>
          </a:xfrm>
          <a:prstGeom prst="rect">
            <a:avLst/>
          </a:prstGeom>
          <a:noFill/>
          <a:ln/>
        </p:spPr>
        <p:txBody>
          <a:bodyPr wrap="square" lIns="0" tIns="0" rIns="0" bIns="0" rtlCol="0" anchor="ctr"/>
          <a:lstStyle/>
          <a:p>
            <a:pPr algn="l" indent="0" marL="0">
              <a:buNone/>
            </a:pPr>
            <a:r>
              <a:rPr lang="en-US" sz="1000" b="1" dirty="0">
                <a:solidFill>
                  <a:srgbClr val="047857"/>
                </a:solidFill>
                <a:latin typeface="Inter" pitchFamily="34" charset="0"/>
                <a:ea typeface="Inter" pitchFamily="34" charset="-122"/>
                <a:cs typeface="Inter" pitchFamily="34" charset="-120"/>
              </a:rPr>
              <a:t>爆发阶段</a:t>
            </a:r>
            <a:endParaRPr lang="en-US" sz="1000" dirty="0"/>
          </a:p>
        </p:txBody>
      </p:sp>
      <p:sp>
        <p:nvSpPr>
          <p:cNvPr id="118" name="Shape 84"/>
          <p:cNvSpPr/>
          <p:nvPr/>
        </p:nvSpPr>
        <p:spPr>
          <a:xfrm>
            <a:off x="7029907" y="5072177"/>
            <a:ext cx="2809951" cy="267005"/>
          </a:xfrm>
          <a:prstGeom prst="roundRect">
            <a:avLst>
              <a:gd name="adj" fmla="val 48924"/>
            </a:avLst>
          </a:prstGeom>
          <a:solidFill>
            <a:srgbClr val="FFFFFF">
              <a:alpha val="70000"/>
            </a:srgbClr>
          </a:solidFill>
          <a:ln/>
        </p:spPr>
      </p:sp>
      <p:sp>
        <p:nvSpPr>
          <p:cNvPr id="119" name="Text 85"/>
          <p:cNvSpPr txBox="1"/>
          <p:nvPr/>
        </p:nvSpPr>
        <p:spPr>
          <a:xfrm>
            <a:off x="7144207" y="5119726"/>
            <a:ext cx="26819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2025-2027产品形态与商业模式高速迭代期</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9989820" y="152705"/>
            <a:ext cx="2057400" cy="276149"/>
          </a:xfrm>
          <a:prstGeom prst="roundRect">
            <a:avLst>
              <a:gd name="adj" fmla="val 45672"/>
            </a:avLst>
          </a:prstGeom>
          <a:solidFill>
            <a:srgbClr val="EBF0FF"/>
          </a:solidFill>
          <a:ln/>
        </p:spPr>
      </p:sp>
      <p:sp>
        <p:nvSpPr>
          <p:cNvPr id="4" name="Text 2"/>
          <p:cNvSpPr txBox="1"/>
          <p:nvPr/>
        </p:nvSpPr>
        <p:spPr>
          <a:xfrm>
            <a:off x="10084918" y="209398"/>
            <a:ext cx="1967789"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子模块2:数字智能的进展和趋势</a:t>
            </a:r>
            <a:endParaRPr lang="en-US" sz="1000" dirty="0"/>
          </a:p>
        </p:txBody>
      </p:sp>
      <p:sp>
        <p:nvSpPr>
          <p:cNvPr id="5" name="Shape 3"/>
          <p:cNvSpPr/>
          <p:nvPr/>
        </p:nvSpPr>
        <p:spPr>
          <a:xfrm>
            <a:off x="304495" y="381305"/>
            <a:ext cx="3172054" cy="847649"/>
          </a:xfrm>
          <a:prstGeom prst="roundRect">
            <a:avLst>
              <a:gd name="adj" fmla="val 9697"/>
            </a:avLst>
          </a:prstGeom>
          <a:solidFill>
            <a:srgbClr val="FFFFFF">
              <a:alpha val="85000"/>
            </a:srgbClr>
          </a:solidFill>
          <a:ln/>
        </p:spPr>
      </p:sp>
      <p:sp>
        <p:nvSpPr>
          <p:cNvPr id="6" name="Text 4"/>
          <p:cNvSpPr txBox="1"/>
          <p:nvPr/>
        </p:nvSpPr>
        <p:spPr>
          <a:xfrm>
            <a:off x="400507" y="504749"/>
            <a:ext cx="1215238"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具身智能前沿</a:t>
            </a:r>
            <a:endParaRPr lang="en-US" sz="1300" dirty="0"/>
          </a:p>
        </p:txBody>
      </p:sp>
      <p:sp>
        <p:nvSpPr>
          <p:cNvPr id="7" name="Text 5"/>
          <p:cNvSpPr txBox="1"/>
          <p:nvPr/>
        </p:nvSpPr>
        <p:spPr>
          <a:xfrm>
            <a:off x="400507" y="790956"/>
            <a:ext cx="3195828"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Physical AI商业化萌芽</a:t>
            </a:r>
            <a:endParaRPr lang="en-US" sz="2200" dirty="0"/>
          </a:p>
        </p:txBody>
      </p:sp>
      <p:sp>
        <p:nvSpPr>
          <p:cNvPr id="8" name="Shape 6"/>
          <p:cNvSpPr/>
          <p:nvPr/>
        </p:nvSpPr>
        <p:spPr>
          <a:xfrm>
            <a:off x="304495" y="1380744"/>
            <a:ext cx="11582705" cy="495605"/>
          </a:xfrm>
          <a:prstGeom prst="roundRect">
            <a:avLst>
              <a:gd name="adj" fmla="val 28385"/>
            </a:avLst>
          </a:prstGeom>
          <a:solidFill>
            <a:srgbClr val="FFFFFF">
              <a:alpha val="85000"/>
            </a:srgbClr>
          </a:solidFill>
          <a:ln/>
        </p:spPr>
      </p:sp>
      <p:sp>
        <p:nvSpPr>
          <p:cNvPr id="9" name="Text 7"/>
          <p:cNvSpPr txBox="1"/>
          <p:nvPr/>
        </p:nvSpPr>
        <p:spPr>
          <a:xfrm>
            <a:off x="418795" y="1524305"/>
            <a:ext cx="10101377"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Physical AI正从实验室走向商业应用，实现AI与物理世界的深度结合。具身智能机器人在制造、物流、服务等领域展现出巨大潜力。</a:t>
            </a:r>
            <a:endParaRPr lang="en-US" sz="1300" dirty="0"/>
          </a:p>
        </p:txBody>
      </p:sp>
      <p:sp>
        <p:nvSpPr>
          <p:cNvPr id="10" name="Shape 8"/>
          <p:cNvSpPr/>
          <p:nvPr/>
        </p:nvSpPr>
        <p:spPr>
          <a:xfrm>
            <a:off x="304495" y="2066544"/>
            <a:ext cx="3762756" cy="2648102"/>
          </a:xfrm>
          <a:prstGeom prst="roundRect">
            <a:avLst>
              <a:gd name="adj" fmla="val 994"/>
            </a:avLst>
          </a:prstGeom>
          <a:solidFill>
            <a:srgbClr val="FFFFFF">
              <a:alpha val="85000"/>
            </a:srgbClr>
          </a:solidFill>
          <a:ln w="12700">
            <a:solidFill>
              <a:srgbClr val="E5E7EB"/>
            </a:solidFill>
            <a:prstDash val="solid"/>
          </a:ln>
        </p:spPr>
      </p:sp>
      <p:sp>
        <p:nvSpPr>
          <p:cNvPr id="11" name="Shape 9"/>
          <p:cNvSpPr/>
          <p:nvPr/>
        </p:nvSpPr>
        <p:spPr>
          <a:xfrm>
            <a:off x="4216298" y="2066544"/>
            <a:ext cx="3762756" cy="2648102"/>
          </a:xfrm>
          <a:prstGeom prst="roundRect">
            <a:avLst>
              <a:gd name="adj" fmla="val 994"/>
            </a:avLst>
          </a:prstGeom>
          <a:solidFill>
            <a:srgbClr val="FFFFFF">
              <a:alpha val="85000"/>
            </a:srgbClr>
          </a:solidFill>
          <a:ln w="12700">
            <a:solidFill>
              <a:srgbClr val="E5E7EB"/>
            </a:solidFill>
            <a:prstDash val="solid"/>
          </a:ln>
        </p:spPr>
      </p:sp>
      <p:sp>
        <p:nvSpPr>
          <p:cNvPr id="12" name="Shape 10"/>
          <p:cNvSpPr/>
          <p:nvPr/>
        </p:nvSpPr>
        <p:spPr>
          <a:xfrm>
            <a:off x="8128102" y="2066544"/>
            <a:ext cx="3762756" cy="2648102"/>
          </a:xfrm>
          <a:prstGeom prst="roundRect">
            <a:avLst>
              <a:gd name="adj" fmla="val 994"/>
            </a:avLst>
          </a:prstGeom>
          <a:solidFill>
            <a:srgbClr val="FFFFFF">
              <a:alpha val="85000"/>
            </a:srgbClr>
          </a:solidFill>
          <a:ln w="12700">
            <a:solidFill>
              <a:srgbClr val="E5E7EB"/>
            </a:solidFill>
            <a:prstDash val="solid"/>
          </a:ln>
        </p:spPr>
      </p:sp>
      <p:pic>
        <p:nvPicPr>
          <p:cNvPr id="13" name="Image 0" descr="https://page.gensparksite.com/slides_images/855ae47acbbea04075b81842c7b65aa7.jpg">    </p:cNvPr>
          <p:cNvPicPr>
            <a:picLocks noChangeAspect="1"/>
          </p:cNvPicPr>
          <p:nvPr/>
        </p:nvPicPr>
        <p:blipFill>
          <a:blip r:embed="rId1"/>
          <a:srcRect l="0" r="0" t="18344" b="18344"/>
          <a:stretch/>
        </p:blipFill>
        <p:spPr>
          <a:xfrm>
            <a:off x="314554" y="2076602"/>
            <a:ext cx="3743554" cy="1333195"/>
          </a:xfrm>
          <a:prstGeom prst="rect">
            <a:avLst/>
          </a:prstGeom>
        </p:spPr>
      </p:pic>
      <p:pic>
        <p:nvPicPr>
          <p:cNvPr id="14" name="Image 1" descr="https://page.gensparksite.com/slides_images/af22eeccd152a3c607927ce0eceafff1.jpg">    </p:cNvPr>
          <p:cNvPicPr>
            <a:picLocks noChangeAspect="1"/>
          </p:cNvPicPr>
          <p:nvPr/>
        </p:nvPicPr>
        <p:blipFill>
          <a:blip r:embed="rId2"/>
          <a:srcRect l="0" r="0" t="37981" b="37981"/>
          <a:stretch/>
        </p:blipFill>
        <p:spPr>
          <a:xfrm>
            <a:off x="8137246" y="2076602"/>
            <a:ext cx="3743554" cy="1333195"/>
          </a:xfrm>
          <a:prstGeom prst="rect">
            <a:avLst/>
          </a:prstGeom>
        </p:spPr>
      </p:pic>
      <p:sp>
        <p:nvSpPr>
          <p:cNvPr id="15" name="Shape 11"/>
          <p:cNvSpPr/>
          <p:nvPr/>
        </p:nvSpPr>
        <p:spPr>
          <a:xfrm>
            <a:off x="466344" y="3562502"/>
            <a:ext cx="342900" cy="342900"/>
          </a:xfrm>
          <a:prstGeom prst="ellipse">
            <a:avLst/>
          </a:prstGeom>
          <a:solidFill>
            <a:srgbClr val="EBF0FF"/>
          </a:solidFill>
          <a:ln/>
        </p:spPr>
      </p:sp>
      <p:pic>
        <p:nvPicPr>
          <p:cNvPr id="16" name="Image 2" descr="preencoded.png">    </p:cNvPr>
          <p:cNvPicPr>
            <a:picLocks noChangeAspect="1"/>
          </p:cNvPicPr>
          <p:nvPr/>
        </p:nvPicPr>
        <p:blipFill>
          <a:blip r:embed="rId3"/>
          <a:srcRect l="-33" r="-33" t="0" b="0"/>
          <a:stretch/>
        </p:blipFill>
        <p:spPr>
          <a:xfrm>
            <a:off x="552298" y="3657600"/>
            <a:ext cx="171907" cy="152705"/>
          </a:xfrm>
          <a:prstGeom prst="rect">
            <a:avLst/>
          </a:prstGeom>
        </p:spPr>
      </p:pic>
      <p:pic>
        <p:nvPicPr>
          <p:cNvPr id="17" name="Image 3" descr="https://page.gensparksite.com/slides_images/a6c46725d24bd452306b9ff20d99ebae.jpg">    </p:cNvPr>
          <p:cNvPicPr>
            <a:picLocks noChangeAspect="1"/>
          </p:cNvPicPr>
          <p:nvPr/>
        </p:nvPicPr>
        <p:blipFill>
          <a:blip r:embed="rId4"/>
          <a:srcRect l="0" r="0" t="24779" b="24779"/>
          <a:stretch/>
        </p:blipFill>
        <p:spPr>
          <a:xfrm>
            <a:off x="4225442" y="2076602"/>
            <a:ext cx="3743554" cy="1333195"/>
          </a:xfrm>
          <a:prstGeom prst="rect">
            <a:avLst/>
          </a:prstGeom>
        </p:spPr>
      </p:pic>
      <p:sp>
        <p:nvSpPr>
          <p:cNvPr id="18" name="Shape 12"/>
          <p:cNvSpPr/>
          <p:nvPr/>
        </p:nvSpPr>
        <p:spPr>
          <a:xfrm>
            <a:off x="4378147" y="3562502"/>
            <a:ext cx="342900" cy="342900"/>
          </a:xfrm>
          <a:prstGeom prst="ellipse">
            <a:avLst/>
          </a:prstGeom>
          <a:solidFill>
            <a:srgbClr val="EBF0FF"/>
          </a:solidFill>
          <a:ln/>
        </p:spPr>
      </p:sp>
      <p:sp>
        <p:nvSpPr>
          <p:cNvPr id="19" name="Shape 13"/>
          <p:cNvSpPr/>
          <p:nvPr/>
        </p:nvSpPr>
        <p:spPr>
          <a:xfrm>
            <a:off x="8289950" y="3562502"/>
            <a:ext cx="342900" cy="342900"/>
          </a:xfrm>
          <a:prstGeom prst="ellipse">
            <a:avLst/>
          </a:prstGeom>
          <a:solidFill>
            <a:srgbClr val="EBF0FF"/>
          </a:solidFill>
          <a:ln/>
        </p:spPr>
      </p:sp>
      <p:sp>
        <p:nvSpPr>
          <p:cNvPr id="20" name="Text 14"/>
          <p:cNvSpPr txBox="1"/>
          <p:nvPr/>
        </p:nvSpPr>
        <p:spPr>
          <a:xfrm>
            <a:off x="886054" y="3629254"/>
            <a:ext cx="1310335"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Tesla Optimus</a:t>
            </a:r>
            <a:endParaRPr lang="en-US" sz="1300" dirty="0"/>
          </a:p>
        </p:txBody>
      </p:sp>
      <p:sp>
        <p:nvSpPr>
          <p:cNvPr id="21" name="Text 15"/>
          <p:cNvSpPr txBox="1"/>
          <p:nvPr/>
        </p:nvSpPr>
        <p:spPr>
          <a:xfrm>
            <a:off x="4796942" y="3629254"/>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宇数科技</a:t>
            </a:r>
            <a:endParaRPr lang="en-US" sz="1300" dirty="0"/>
          </a:p>
        </p:txBody>
      </p:sp>
      <p:sp>
        <p:nvSpPr>
          <p:cNvPr id="22" name="Text 16"/>
          <p:cNvSpPr txBox="1"/>
          <p:nvPr/>
        </p:nvSpPr>
        <p:spPr>
          <a:xfrm>
            <a:off x="8708746" y="3629254"/>
            <a:ext cx="6437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优必选</a:t>
            </a:r>
            <a:endParaRPr lang="en-US" sz="1300" dirty="0"/>
          </a:p>
        </p:txBody>
      </p:sp>
      <p:pic>
        <p:nvPicPr>
          <p:cNvPr id="23" name="Image 4" descr="https://page.gensparksite.com/slides_images/464290b7c80cd072f59f3380e06feede.png">    </p:cNvPr>
          <p:cNvPicPr>
            <a:picLocks noChangeAspect="1"/>
          </p:cNvPicPr>
          <p:nvPr/>
        </p:nvPicPr>
        <p:blipFill>
          <a:blip r:embed="rId5"/>
          <a:srcRect l="0" r="0" t="0" b="0"/>
          <a:stretch/>
        </p:blipFill>
        <p:spPr>
          <a:xfrm>
            <a:off x="3635654" y="3600907"/>
            <a:ext cx="267005" cy="267005"/>
          </a:xfrm>
          <a:prstGeom prst="rect">
            <a:avLst/>
          </a:prstGeom>
        </p:spPr>
      </p:pic>
      <p:pic>
        <p:nvPicPr>
          <p:cNvPr id="24" name="Image 5" descr="https://page.gensparksite.com/slides_images/b70adee98559600fb5a886edbbc89a87.png">    </p:cNvPr>
          <p:cNvPicPr>
            <a:picLocks noChangeAspect="1"/>
          </p:cNvPicPr>
          <p:nvPr/>
        </p:nvPicPr>
        <p:blipFill>
          <a:blip r:embed="rId6"/>
          <a:srcRect l="16667" r="16667" t="0" b="0"/>
          <a:stretch/>
        </p:blipFill>
        <p:spPr>
          <a:xfrm>
            <a:off x="7546543" y="3600907"/>
            <a:ext cx="267005" cy="267005"/>
          </a:xfrm>
          <a:prstGeom prst="rect">
            <a:avLst/>
          </a:prstGeom>
        </p:spPr>
      </p:pic>
      <p:pic>
        <p:nvPicPr>
          <p:cNvPr id="25" name="Image 6" descr="https://www.genspark.ai/image_placeholder.png">    </p:cNvPr>
          <p:cNvPicPr>
            <a:picLocks noChangeAspect="1"/>
          </p:cNvPicPr>
          <p:nvPr/>
        </p:nvPicPr>
        <p:blipFill>
          <a:blip r:embed="rId7"/>
          <a:srcRect l="0" r="0" t="0" b="0"/>
          <a:stretch/>
        </p:blipFill>
        <p:spPr>
          <a:xfrm>
            <a:off x="11458346" y="3600907"/>
            <a:ext cx="267005" cy="267005"/>
          </a:xfrm>
          <a:prstGeom prst="rect">
            <a:avLst/>
          </a:prstGeom>
        </p:spPr>
      </p:pic>
      <p:sp>
        <p:nvSpPr>
          <p:cNvPr id="26" name="Text 17"/>
          <p:cNvSpPr txBox="1"/>
          <p:nvPr/>
        </p:nvSpPr>
        <p:spPr>
          <a:xfrm>
            <a:off x="466344" y="4028846"/>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通用人形机器人，专为工厂自动化设计</a:t>
            </a:r>
            <a:endParaRPr lang="en-US" sz="1000" dirty="0"/>
          </a:p>
        </p:txBody>
      </p:sp>
      <p:sp>
        <p:nvSpPr>
          <p:cNvPr id="27" name="Text 18"/>
          <p:cNvSpPr txBox="1"/>
          <p:nvPr/>
        </p:nvSpPr>
        <p:spPr>
          <a:xfrm>
            <a:off x="4378147" y="4028846"/>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高机动性人形与四足机器人，擅长复杂地形</a:t>
            </a:r>
            <a:endParaRPr lang="en-US" sz="1000" dirty="0"/>
          </a:p>
        </p:txBody>
      </p:sp>
      <p:sp>
        <p:nvSpPr>
          <p:cNvPr id="28" name="Text 19"/>
          <p:cNvSpPr txBox="1"/>
          <p:nvPr/>
        </p:nvSpPr>
        <p:spPr>
          <a:xfrm>
            <a:off x="8289950" y="4028846"/>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中国领先服务型机器人，专注教育与医疗</a:t>
            </a:r>
            <a:endParaRPr lang="en-US" sz="1000" dirty="0"/>
          </a:p>
        </p:txBody>
      </p:sp>
      <p:sp>
        <p:nvSpPr>
          <p:cNvPr id="29" name="Shape 20"/>
          <p:cNvSpPr/>
          <p:nvPr/>
        </p:nvSpPr>
        <p:spPr>
          <a:xfrm>
            <a:off x="466344" y="4315054"/>
            <a:ext cx="504749" cy="209398"/>
          </a:xfrm>
          <a:prstGeom prst="roundRect">
            <a:avLst>
              <a:gd name="adj" fmla="val 198491"/>
            </a:avLst>
          </a:prstGeom>
          <a:solidFill>
            <a:srgbClr val="EBF0FF"/>
          </a:solidFill>
          <a:ln/>
        </p:spPr>
      </p:sp>
      <p:sp>
        <p:nvSpPr>
          <p:cNvPr id="30" name="Shape 21"/>
          <p:cNvSpPr/>
          <p:nvPr/>
        </p:nvSpPr>
        <p:spPr>
          <a:xfrm>
            <a:off x="1000354" y="4315054"/>
            <a:ext cx="619049" cy="209398"/>
          </a:xfrm>
          <a:prstGeom prst="roundRect">
            <a:avLst>
              <a:gd name="adj" fmla="val 198491"/>
            </a:avLst>
          </a:prstGeom>
          <a:solidFill>
            <a:srgbClr val="EBF0FF"/>
          </a:solidFill>
          <a:ln/>
        </p:spPr>
      </p:sp>
      <p:sp>
        <p:nvSpPr>
          <p:cNvPr id="31" name="Shape 22"/>
          <p:cNvSpPr/>
          <p:nvPr/>
        </p:nvSpPr>
        <p:spPr>
          <a:xfrm>
            <a:off x="4378147" y="4315054"/>
            <a:ext cx="390449" cy="209398"/>
          </a:xfrm>
          <a:prstGeom prst="roundRect">
            <a:avLst>
              <a:gd name="adj" fmla="val 198491"/>
            </a:avLst>
          </a:prstGeom>
          <a:solidFill>
            <a:srgbClr val="EBF0FF"/>
          </a:solidFill>
          <a:ln/>
        </p:spPr>
      </p:sp>
      <p:sp>
        <p:nvSpPr>
          <p:cNvPr id="32" name="Shape 23"/>
          <p:cNvSpPr/>
          <p:nvPr/>
        </p:nvSpPr>
        <p:spPr>
          <a:xfrm>
            <a:off x="4797857" y="4315054"/>
            <a:ext cx="390449" cy="209398"/>
          </a:xfrm>
          <a:prstGeom prst="roundRect">
            <a:avLst>
              <a:gd name="adj" fmla="val 198491"/>
            </a:avLst>
          </a:prstGeom>
          <a:solidFill>
            <a:srgbClr val="EBF0FF"/>
          </a:solidFill>
          <a:ln/>
        </p:spPr>
      </p:sp>
      <p:sp>
        <p:nvSpPr>
          <p:cNvPr id="33" name="Text 24"/>
          <p:cNvSpPr txBox="1"/>
          <p:nvPr/>
        </p:nvSpPr>
        <p:spPr>
          <a:xfrm>
            <a:off x="543154" y="4343400"/>
            <a:ext cx="4389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制造业</a:t>
            </a:r>
            <a:endParaRPr lang="en-US" sz="900" dirty="0"/>
          </a:p>
        </p:txBody>
      </p:sp>
      <p:sp>
        <p:nvSpPr>
          <p:cNvPr id="34" name="Text 25"/>
          <p:cNvSpPr txBox="1"/>
          <p:nvPr/>
        </p:nvSpPr>
        <p:spPr>
          <a:xfrm>
            <a:off x="1076249" y="4343400"/>
            <a:ext cx="5532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物料搬运</a:t>
            </a:r>
            <a:endParaRPr lang="en-US" sz="900" dirty="0"/>
          </a:p>
        </p:txBody>
      </p:sp>
      <p:pic>
        <p:nvPicPr>
          <p:cNvPr id="35" name="Image 7" descr="preencoded.png">    </p:cNvPr>
          <p:cNvPicPr>
            <a:picLocks noChangeAspect="1"/>
          </p:cNvPicPr>
          <p:nvPr/>
        </p:nvPicPr>
        <p:blipFill>
          <a:blip r:embed="rId8"/>
          <a:srcRect l="0" r="0" t="-180" b="-180"/>
          <a:stretch/>
        </p:blipFill>
        <p:spPr>
          <a:xfrm>
            <a:off x="4454042" y="3657600"/>
            <a:ext cx="190195" cy="152705"/>
          </a:xfrm>
          <a:prstGeom prst="rect">
            <a:avLst/>
          </a:prstGeom>
        </p:spPr>
      </p:pic>
      <p:sp>
        <p:nvSpPr>
          <p:cNvPr id="36" name="Shape 26"/>
          <p:cNvSpPr/>
          <p:nvPr/>
        </p:nvSpPr>
        <p:spPr>
          <a:xfrm>
            <a:off x="8708746" y="4315054"/>
            <a:ext cx="390449" cy="209398"/>
          </a:xfrm>
          <a:prstGeom prst="roundRect">
            <a:avLst>
              <a:gd name="adj" fmla="val 198491"/>
            </a:avLst>
          </a:prstGeom>
          <a:solidFill>
            <a:srgbClr val="EBF0FF"/>
          </a:solidFill>
          <a:ln/>
        </p:spPr>
      </p:sp>
      <p:sp>
        <p:nvSpPr>
          <p:cNvPr id="37" name="Text 27"/>
          <p:cNvSpPr txBox="1"/>
          <p:nvPr/>
        </p:nvSpPr>
        <p:spPr>
          <a:xfrm>
            <a:off x="4454042" y="4343400"/>
            <a:ext cx="3246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勘探</a:t>
            </a:r>
            <a:endParaRPr lang="en-US" sz="900" dirty="0"/>
          </a:p>
        </p:txBody>
      </p:sp>
      <p:sp>
        <p:nvSpPr>
          <p:cNvPr id="38" name="Text 28"/>
          <p:cNvSpPr txBox="1"/>
          <p:nvPr/>
        </p:nvSpPr>
        <p:spPr>
          <a:xfrm>
            <a:off x="4873752" y="4343400"/>
            <a:ext cx="3246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安防</a:t>
            </a:r>
            <a:endParaRPr lang="en-US" sz="900" dirty="0"/>
          </a:p>
        </p:txBody>
      </p:sp>
      <p:pic>
        <p:nvPicPr>
          <p:cNvPr id="39" name="Image 8" descr="preencoded.png">    </p:cNvPr>
          <p:cNvPicPr>
            <a:picLocks noChangeAspect="1"/>
          </p:cNvPicPr>
          <p:nvPr/>
        </p:nvPicPr>
        <p:blipFill>
          <a:blip r:embed="rId9"/>
          <a:srcRect l="-33" r="-33" t="0" b="0"/>
          <a:stretch/>
        </p:blipFill>
        <p:spPr>
          <a:xfrm>
            <a:off x="8375904" y="3657600"/>
            <a:ext cx="171907" cy="152705"/>
          </a:xfrm>
          <a:prstGeom prst="rect">
            <a:avLst/>
          </a:prstGeom>
        </p:spPr>
      </p:pic>
      <p:sp>
        <p:nvSpPr>
          <p:cNvPr id="40" name="Shape 29"/>
          <p:cNvSpPr/>
          <p:nvPr/>
        </p:nvSpPr>
        <p:spPr>
          <a:xfrm>
            <a:off x="8289950" y="4315054"/>
            <a:ext cx="390449" cy="209398"/>
          </a:xfrm>
          <a:prstGeom prst="roundRect">
            <a:avLst>
              <a:gd name="adj" fmla="val 198491"/>
            </a:avLst>
          </a:prstGeom>
          <a:solidFill>
            <a:srgbClr val="EBF0FF"/>
          </a:solidFill>
          <a:ln/>
        </p:spPr>
      </p:sp>
      <p:sp>
        <p:nvSpPr>
          <p:cNvPr id="41" name="Text 30"/>
          <p:cNvSpPr txBox="1"/>
          <p:nvPr/>
        </p:nvSpPr>
        <p:spPr>
          <a:xfrm>
            <a:off x="8365846" y="4343400"/>
            <a:ext cx="3246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教育</a:t>
            </a:r>
            <a:endParaRPr lang="en-US" sz="900" dirty="0"/>
          </a:p>
        </p:txBody>
      </p:sp>
      <p:sp>
        <p:nvSpPr>
          <p:cNvPr id="42" name="Text 31"/>
          <p:cNvSpPr txBox="1"/>
          <p:nvPr/>
        </p:nvSpPr>
        <p:spPr>
          <a:xfrm>
            <a:off x="8785555" y="4343400"/>
            <a:ext cx="3246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医疗</a:t>
            </a:r>
            <a:endParaRPr lang="en-US" sz="900" dirty="0"/>
          </a:p>
        </p:txBody>
      </p:sp>
      <p:sp>
        <p:nvSpPr>
          <p:cNvPr id="43" name="Shape 32"/>
          <p:cNvSpPr/>
          <p:nvPr/>
        </p:nvSpPr>
        <p:spPr>
          <a:xfrm>
            <a:off x="304495" y="4905756"/>
            <a:ext cx="11582705" cy="1533449"/>
          </a:xfrm>
          <a:prstGeom prst="roundRect">
            <a:avLst>
              <a:gd name="adj" fmla="val 2963"/>
            </a:avLst>
          </a:prstGeom>
          <a:solidFill>
            <a:srgbClr val="FFFFFF">
              <a:alpha val="85000"/>
            </a:srgbClr>
          </a:solidFill>
          <a:ln/>
        </p:spPr>
      </p:sp>
      <p:sp>
        <p:nvSpPr>
          <p:cNvPr id="44" name="Text 33"/>
          <p:cNvSpPr txBox="1"/>
          <p:nvPr/>
        </p:nvSpPr>
        <p:spPr>
          <a:xfrm>
            <a:off x="437998" y="5067605"/>
            <a:ext cx="1396289"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技术与市场展望</a:t>
            </a:r>
            <a:endParaRPr lang="en-US" sz="1300" dirty="0"/>
          </a:p>
        </p:txBody>
      </p:sp>
      <p:sp>
        <p:nvSpPr>
          <p:cNvPr id="45" name="Text 34"/>
          <p:cNvSpPr txBox="1"/>
          <p:nvPr/>
        </p:nvSpPr>
        <p:spPr>
          <a:xfrm>
            <a:off x="647395" y="5372100"/>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电池能效与控制技术亟待突破</a:t>
            </a:r>
            <a:endParaRPr lang="en-US" sz="1200" dirty="0"/>
          </a:p>
        </p:txBody>
      </p:sp>
      <p:sp>
        <p:nvSpPr>
          <p:cNvPr id="46" name="Text 35"/>
          <p:cNvSpPr txBox="1"/>
          <p:nvPr/>
        </p:nvSpPr>
        <p:spPr>
          <a:xfrm>
            <a:off x="647395" y="5600700"/>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人机交互体验仍需提升</a:t>
            </a:r>
            <a:endParaRPr lang="en-US" sz="1200" dirty="0"/>
          </a:p>
        </p:txBody>
      </p:sp>
      <p:sp>
        <p:nvSpPr>
          <p:cNvPr id="47" name="Text 36"/>
          <p:cNvSpPr txBox="1"/>
          <p:nvPr/>
        </p:nvSpPr>
        <p:spPr>
          <a:xfrm>
            <a:off x="647395" y="5829300"/>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成本高昂，量产应用受限</a:t>
            </a:r>
            <a:endParaRPr lang="en-US" sz="1200" dirty="0"/>
          </a:p>
        </p:txBody>
      </p:sp>
      <p:sp>
        <p:nvSpPr>
          <p:cNvPr id="48" name="Shape 37"/>
          <p:cNvSpPr/>
          <p:nvPr/>
        </p:nvSpPr>
        <p:spPr>
          <a:xfrm>
            <a:off x="6172200" y="5352898"/>
            <a:ext cx="5581498" cy="418795"/>
          </a:xfrm>
          <a:prstGeom prst="roundRect">
            <a:avLst>
              <a:gd name="adj" fmla="val 29774"/>
            </a:avLst>
          </a:prstGeom>
          <a:solidFill>
            <a:srgbClr val="EFF6FF"/>
          </a:solidFill>
          <a:ln/>
        </p:spPr>
      </p:sp>
      <p:pic>
        <p:nvPicPr>
          <p:cNvPr id="49" name="Image 9" descr="preencoded.png">    </p:cNvPr>
          <p:cNvPicPr>
            <a:picLocks noChangeAspect="1"/>
          </p:cNvPicPr>
          <p:nvPr/>
        </p:nvPicPr>
        <p:blipFill>
          <a:blip r:embed="rId10"/>
          <a:srcRect l="0" r="0" t="0" b="0"/>
          <a:stretch/>
        </p:blipFill>
        <p:spPr>
          <a:xfrm>
            <a:off x="6286500" y="5493715"/>
            <a:ext cx="133502" cy="133502"/>
          </a:xfrm>
          <a:prstGeom prst="rect">
            <a:avLst/>
          </a:prstGeom>
        </p:spPr>
      </p:pic>
      <p:sp>
        <p:nvSpPr>
          <p:cNvPr id="50" name="Text 38"/>
          <p:cNvSpPr txBox="1"/>
          <p:nvPr/>
        </p:nvSpPr>
        <p:spPr>
          <a:xfrm>
            <a:off x="6381598" y="5867705"/>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2025-27：制造领域率先应用</a:t>
            </a:r>
            <a:endParaRPr lang="en-US" sz="1200" dirty="0"/>
          </a:p>
        </p:txBody>
      </p:sp>
      <p:sp>
        <p:nvSpPr>
          <p:cNvPr id="51" name="Text 39"/>
          <p:cNvSpPr txBox="1"/>
          <p:nvPr/>
        </p:nvSpPr>
        <p:spPr>
          <a:xfrm>
            <a:off x="6381598" y="6096305"/>
            <a:ext cx="21150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2027-30：服务业与家庭普及</a:t>
            </a:r>
            <a:endParaRPr lang="en-US" sz="1200" dirty="0"/>
          </a:p>
        </p:txBody>
      </p:sp>
      <p:sp>
        <p:nvSpPr>
          <p:cNvPr id="52" name="Text 40"/>
          <p:cNvSpPr txBox="1"/>
          <p:nvPr/>
        </p:nvSpPr>
        <p:spPr>
          <a:xfrm>
            <a:off x="6458407" y="5477256"/>
            <a:ext cx="2300630"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2030年前商用机器人市场将出现拐点</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8FAFC"/>
          </a:solidFill>
          <a:ln/>
        </p:spPr>
      </p:sp>
      <p:sp>
        <p:nvSpPr>
          <p:cNvPr id="3" name="Shape 1"/>
          <p:cNvSpPr/>
          <p:nvPr/>
        </p:nvSpPr>
        <p:spPr>
          <a:xfrm>
            <a:off x="0" y="0"/>
            <a:ext cx="12191695" cy="75895"/>
          </a:xfrm>
          <a:prstGeom prst="rect">
            <a:avLst/>
          </a:prstGeom>
          <a:solidFill>
            <a:srgbClr val="4C6FFF"/>
          </a:solidFill>
          <a:ln/>
        </p:spPr>
      </p:sp>
      <p:sp>
        <p:nvSpPr>
          <p:cNvPr id="4" name="Shape 2"/>
          <p:cNvSpPr/>
          <p:nvPr/>
        </p:nvSpPr>
        <p:spPr>
          <a:xfrm>
            <a:off x="9840773" y="190195"/>
            <a:ext cx="2162556" cy="314554"/>
          </a:xfrm>
          <a:prstGeom prst="roundRect">
            <a:avLst>
              <a:gd name="adj" fmla="val 35236"/>
            </a:avLst>
          </a:prstGeom>
          <a:solidFill>
            <a:srgbClr val="4C6FFF">
              <a:alpha val="90000"/>
            </a:srgbClr>
          </a:solidFill>
          <a:ln/>
        </p:spPr>
      </p:sp>
      <p:sp>
        <p:nvSpPr>
          <p:cNvPr id="5" name="Text 3"/>
          <p:cNvSpPr txBox="1"/>
          <p:nvPr/>
        </p:nvSpPr>
        <p:spPr>
          <a:xfrm>
            <a:off x="9992563" y="267005"/>
            <a:ext cx="1957730" cy="162763"/>
          </a:xfrm>
          <a:prstGeom prst="rect">
            <a:avLst/>
          </a:prstGeom>
          <a:noFill/>
          <a:ln/>
        </p:spPr>
        <p:txBody>
          <a:bodyPr wrap="square" lIns="0" tIns="0" rIns="0" bIns="0" rtlCol="0" anchor="ctr"/>
          <a:lstStyle/>
          <a:p>
            <a:pPr algn="l" indent="0" marL="0">
              <a:buNone/>
            </a:pPr>
            <a:r>
              <a:rPr lang="en-US" sz="1000" dirty="0">
                <a:solidFill>
                  <a:srgbClr val="FFFFFF"/>
                </a:solidFill>
                <a:latin typeface="Inter" pitchFamily="34" charset="0"/>
                <a:ea typeface="Inter" pitchFamily="34" charset="-122"/>
                <a:cs typeface="Inter" pitchFamily="34" charset="-120"/>
              </a:rPr>
              <a:t>子模块2:数字智能的进展和趋势</a:t>
            </a:r>
            <a:endParaRPr lang="en-US" sz="1000" dirty="0"/>
          </a:p>
        </p:txBody>
      </p:sp>
      <p:sp>
        <p:nvSpPr>
          <p:cNvPr id="6" name="Text 4"/>
          <p:cNvSpPr txBox="1"/>
          <p:nvPr/>
        </p:nvSpPr>
        <p:spPr>
          <a:xfrm>
            <a:off x="571500" y="485546"/>
            <a:ext cx="905256"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组织变革</a:t>
            </a:r>
            <a:endParaRPr lang="en-US" sz="1500" dirty="0"/>
          </a:p>
        </p:txBody>
      </p:sp>
      <p:sp>
        <p:nvSpPr>
          <p:cNvPr id="7" name="Text 5"/>
          <p:cNvSpPr txBox="1"/>
          <p:nvPr/>
        </p:nvSpPr>
        <p:spPr>
          <a:xfrm>
            <a:off x="571500" y="866851"/>
            <a:ext cx="36960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智能体员工和组织形态</a:t>
            </a:r>
            <a:endParaRPr lang="en-US" sz="2700" dirty="0"/>
          </a:p>
        </p:txBody>
      </p:sp>
      <p:sp>
        <p:nvSpPr>
          <p:cNvPr id="8" name="Shape 6"/>
          <p:cNvSpPr/>
          <p:nvPr/>
        </p:nvSpPr>
        <p:spPr>
          <a:xfrm>
            <a:off x="571500" y="1619402"/>
            <a:ext cx="5381244" cy="4839005"/>
          </a:xfrm>
          <a:prstGeom prst="roundRect">
            <a:avLst>
              <a:gd name="adj" fmla="val 372"/>
            </a:avLst>
          </a:prstGeom>
          <a:solidFill>
            <a:srgbClr val="FFFFFF">
              <a:alpha val="90000"/>
            </a:srgbClr>
          </a:solidFill>
          <a:ln/>
          <a:effectLst>
            <a:outerShdw sx="100000" sy="100000" kx="0" ky="0" algn="bl" rotWithShape="0" blurRad="63500" dist="38100" dir="5400000">
              <a:srgbClr val="000000">
                <a:alpha val="5000"/>
              </a:srgbClr>
            </a:outerShdw>
          </a:effectLst>
        </p:spPr>
      </p:sp>
      <p:pic>
        <p:nvPicPr>
          <p:cNvPr id="9" name="Image 0" descr="preencoded.png">    </p:cNvPr>
          <p:cNvPicPr>
            <a:picLocks noChangeAspect="1"/>
          </p:cNvPicPr>
          <p:nvPr/>
        </p:nvPicPr>
        <p:blipFill>
          <a:blip r:embed="rId1"/>
          <a:srcRect l="0" r="0" t="0" b="0"/>
          <a:stretch/>
        </p:blipFill>
        <p:spPr>
          <a:xfrm>
            <a:off x="800100" y="1895551"/>
            <a:ext cx="190195" cy="190195"/>
          </a:xfrm>
          <a:prstGeom prst="rect">
            <a:avLst/>
          </a:prstGeom>
        </p:spPr>
      </p:pic>
      <p:sp>
        <p:nvSpPr>
          <p:cNvPr id="10" name="Text 7"/>
          <p:cNvSpPr txBox="1"/>
          <p:nvPr/>
        </p:nvSpPr>
        <p:spPr>
          <a:xfrm>
            <a:off x="990295" y="1848002"/>
            <a:ext cx="1476756" cy="286207"/>
          </a:xfrm>
          <a:prstGeom prst="rect">
            <a:avLst/>
          </a:prstGeom>
          <a:noFill/>
          <a:ln/>
        </p:spPr>
        <p:txBody>
          <a:bodyPr wrap="square" lIns="0" tIns="0" rIns="0" bIns="0" rtlCol="0" anchor="ctr"/>
          <a:lstStyle/>
          <a:p>
            <a:pPr algn="l" indent="0" marL="0">
              <a:buNone/>
            </a:pPr>
            <a:r>
              <a:rPr lang="en-US" sz="1500" b="1" dirty="0">
                <a:solidFill>
                  <a:srgbClr val="4C6FFF"/>
                </a:solidFill>
                <a:latin typeface="Inter" pitchFamily="34" charset="0"/>
                <a:ea typeface="Inter" pitchFamily="34" charset="-122"/>
                <a:cs typeface="Inter" pitchFamily="34" charset="-120"/>
              </a:rPr>
              <a:t>智能体演进路径</a:t>
            </a:r>
            <a:endParaRPr lang="en-US" sz="1500" dirty="0"/>
          </a:p>
        </p:txBody>
      </p:sp>
      <p:sp>
        <p:nvSpPr>
          <p:cNvPr id="11" name="Shape 8"/>
          <p:cNvSpPr/>
          <p:nvPr/>
        </p:nvSpPr>
        <p:spPr>
          <a:xfrm>
            <a:off x="1287475" y="2286000"/>
            <a:ext cx="571500" cy="571500"/>
          </a:xfrm>
          <a:prstGeom prst="ellipse">
            <a:avLst/>
          </a:prstGeom>
          <a:solidFill>
            <a:srgbClr val="4C6FFF"/>
          </a:solidFill>
          <a:ln/>
        </p:spPr>
      </p:sp>
      <p:pic>
        <p:nvPicPr>
          <p:cNvPr id="12" name="Image 1" descr="preencoded.png">    </p:cNvPr>
          <p:cNvPicPr>
            <a:picLocks noChangeAspect="1"/>
          </p:cNvPicPr>
          <p:nvPr/>
        </p:nvPicPr>
        <p:blipFill>
          <a:blip r:embed="rId2"/>
          <a:srcRect l="0" r="0" t="0" b="0"/>
          <a:stretch/>
        </p:blipFill>
        <p:spPr>
          <a:xfrm>
            <a:off x="1458468" y="2457907"/>
            <a:ext cx="228600" cy="228600"/>
          </a:xfrm>
          <a:prstGeom prst="rect">
            <a:avLst/>
          </a:prstGeom>
        </p:spPr>
      </p:pic>
      <p:sp>
        <p:nvSpPr>
          <p:cNvPr id="13" name="Shape 9"/>
          <p:cNvSpPr/>
          <p:nvPr/>
        </p:nvSpPr>
        <p:spPr>
          <a:xfrm>
            <a:off x="6238951" y="1619402"/>
            <a:ext cx="5381244" cy="4839005"/>
          </a:xfrm>
          <a:prstGeom prst="roundRect">
            <a:avLst>
              <a:gd name="adj" fmla="val 372"/>
            </a:avLst>
          </a:prstGeom>
          <a:solidFill>
            <a:srgbClr val="FFFFFF">
              <a:alpha val="90000"/>
            </a:srgbClr>
          </a:solidFill>
          <a:ln/>
          <a:effectLst>
            <a:outerShdw sx="100000" sy="100000" kx="0" ky="0" algn="bl" rotWithShape="0" blurRad="63500" dist="38100" dir="5400000">
              <a:srgbClr val="000000">
                <a:alpha val="5000"/>
              </a:srgbClr>
            </a:outerShdw>
          </a:effectLst>
        </p:spPr>
      </p:sp>
      <p:sp>
        <p:nvSpPr>
          <p:cNvPr id="14" name="Text 10"/>
          <p:cNvSpPr txBox="1"/>
          <p:nvPr/>
        </p:nvSpPr>
        <p:spPr>
          <a:xfrm>
            <a:off x="1135685" y="2971800"/>
            <a:ext cx="991210"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Agentic工具</a:t>
            </a:r>
            <a:endParaRPr lang="en-US" sz="1200" dirty="0"/>
          </a:p>
        </p:txBody>
      </p:sp>
      <p:sp>
        <p:nvSpPr>
          <p:cNvPr id="15" name="Text 11"/>
          <p:cNvSpPr txBox="1"/>
          <p:nvPr/>
        </p:nvSpPr>
        <p:spPr>
          <a:xfrm>
            <a:off x="906170" y="3238805"/>
            <a:ext cx="1433779" cy="362102"/>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辅助型工具提升人类生产力</a:t>
            </a:r>
            <a:endParaRPr lang="en-US" sz="1000" dirty="0"/>
          </a:p>
        </p:txBody>
      </p:sp>
      <p:pic>
        <p:nvPicPr>
          <p:cNvPr id="16" name="Image 2" descr="preencoded.png">    </p:cNvPr>
          <p:cNvPicPr>
            <a:picLocks noChangeAspect="1"/>
          </p:cNvPicPr>
          <p:nvPr/>
        </p:nvPicPr>
        <p:blipFill>
          <a:blip r:embed="rId3"/>
          <a:srcRect l="0" r="0" t="-80" b="-80"/>
          <a:stretch/>
        </p:blipFill>
        <p:spPr>
          <a:xfrm>
            <a:off x="2346350" y="2829154"/>
            <a:ext cx="142646" cy="228600"/>
          </a:xfrm>
          <a:prstGeom prst="rect">
            <a:avLst/>
          </a:prstGeom>
        </p:spPr>
      </p:pic>
      <p:sp>
        <p:nvSpPr>
          <p:cNvPr id="17" name="Shape 12"/>
          <p:cNvSpPr/>
          <p:nvPr/>
        </p:nvSpPr>
        <p:spPr>
          <a:xfrm>
            <a:off x="2976372" y="2385670"/>
            <a:ext cx="571500" cy="571500"/>
          </a:xfrm>
          <a:prstGeom prst="ellipse">
            <a:avLst/>
          </a:prstGeom>
          <a:solidFill>
            <a:srgbClr val="4C6FFF"/>
          </a:solidFill>
          <a:ln/>
        </p:spPr>
      </p:sp>
      <p:pic>
        <p:nvPicPr>
          <p:cNvPr id="18" name="Image 3" descr="preencoded.png">    </p:cNvPr>
          <p:cNvPicPr>
            <a:picLocks noChangeAspect="1"/>
          </p:cNvPicPr>
          <p:nvPr/>
        </p:nvPicPr>
        <p:blipFill>
          <a:blip r:embed="rId4"/>
          <a:srcRect l="-57" r="-57" t="0" b="0"/>
          <a:stretch/>
        </p:blipFill>
        <p:spPr>
          <a:xfrm>
            <a:off x="3161995" y="2557577"/>
            <a:ext cx="200254" cy="228600"/>
          </a:xfrm>
          <a:prstGeom prst="rect">
            <a:avLst/>
          </a:prstGeom>
        </p:spPr>
      </p:pic>
      <p:sp>
        <p:nvSpPr>
          <p:cNvPr id="19" name="Text 13"/>
          <p:cNvSpPr txBox="1"/>
          <p:nvPr/>
        </p:nvSpPr>
        <p:spPr>
          <a:xfrm>
            <a:off x="2881274" y="3071470"/>
            <a:ext cx="8860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智能体员工</a:t>
            </a:r>
            <a:endParaRPr lang="en-US" sz="1200" dirty="0"/>
          </a:p>
        </p:txBody>
      </p:sp>
      <p:sp>
        <p:nvSpPr>
          <p:cNvPr id="20" name="Text 14"/>
          <p:cNvSpPr txBox="1"/>
          <p:nvPr/>
        </p:nvSpPr>
        <p:spPr>
          <a:xfrm>
            <a:off x="2595067" y="3338474"/>
            <a:ext cx="1433779"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自主完成特定领域任务</a:t>
            </a:r>
            <a:endParaRPr lang="en-US" sz="1000" dirty="0"/>
          </a:p>
        </p:txBody>
      </p:sp>
      <p:pic>
        <p:nvPicPr>
          <p:cNvPr id="21" name="Image 4" descr="preencoded.png">    </p:cNvPr>
          <p:cNvPicPr>
            <a:picLocks noChangeAspect="1"/>
          </p:cNvPicPr>
          <p:nvPr/>
        </p:nvPicPr>
        <p:blipFill>
          <a:blip r:embed="rId5"/>
          <a:srcRect l="0" r="0" t="-80" b="-80"/>
          <a:stretch/>
        </p:blipFill>
        <p:spPr>
          <a:xfrm>
            <a:off x="4035247" y="2829154"/>
            <a:ext cx="142646" cy="228600"/>
          </a:xfrm>
          <a:prstGeom prst="rect">
            <a:avLst/>
          </a:prstGeom>
        </p:spPr>
      </p:pic>
      <p:sp>
        <p:nvSpPr>
          <p:cNvPr id="22" name="Shape 15"/>
          <p:cNvSpPr/>
          <p:nvPr/>
        </p:nvSpPr>
        <p:spPr>
          <a:xfrm>
            <a:off x="4665269" y="2286000"/>
            <a:ext cx="571500" cy="571500"/>
          </a:xfrm>
          <a:prstGeom prst="ellipse">
            <a:avLst/>
          </a:prstGeom>
          <a:solidFill>
            <a:srgbClr val="4C6FFF"/>
          </a:solidFill>
          <a:ln/>
        </p:spPr>
      </p:sp>
      <p:pic>
        <p:nvPicPr>
          <p:cNvPr id="23" name="Image 5" descr="preencoded.png">    </p:cNvPr>
          <p:cNvPicPr>
            <a:picLocks noChangeAspect="1"/>
          </p:cNvPicPr>
          <p:nvPr/>
        </p:nvPicPr>
        <p:blipFill>
          <a:blip r:embed="rId6"/>
          <a:srcRect l="-133" r="-133" t="0" b="0"/>
          <a:stretch/>
        </p:blipFill>
        <p:spPr>
          <a:xfrm>
            <a:off x="4865522" y="2457907"/>
            <a:ext cx="171907" cy="228600"/>
          </a:xfrm>
          <a:prstGeom prst="rect">
            <a:avLst/>
          </a:prstGeom>
        </p:spPr>
      </p:pic>
      <p:sp>
        <p:nvSpPr>
          <p:cNvPr id="24" name="Text 16"/>
          <p:cNvSpPr txBox="1"/>
          <p:nvPr/>
        </p:nvSpPr>
        <p:spPr>
          <a:xfrm>
            <a:off x="6657746" y="1848002"/>
            <a:ext cx="1286561" cy="286207"/>
          </a:xfrm>
          <a:prstGeom prst="rect">
            <a:avLst/>
          </a:prstGeom>
          <a:noFill/>
          <a:ln/>
        </p:spPr>
        <p:txBody>
          <a:bodyPr wrap="square" lIns="0" tIns="0" rIns="0" bIns="0" rtlCol="0" anchor="ctr"/>
          <a:lstStyle/>
          <a:p>
            <a:pPr algn="l" indent="0" marL="0">
              <a:buNone/>
            </a:pPr>
            <a:r>
              <a:rPr lang="en-US" sz="1500" b="1" dirty="0">
                <a:solidFill>
                  <a:srgbClr val="4C6FFF"/>
                </a:solidFill>
                <a:latin typeface="Inter" pitchFamily="34" charset="0"/>
                <a:ea typeface="Inter" pitchFamily="34" charset="-122"/>
                <a:cs typeface="Inter" pitchFamily="34" charset="-120"/>
              </a:rPr>
              <a:t>实际应用案例</a:t>
            </a:r>
            <a:endParaRPr lang="en-US" sz="1500" dirty="0"/>
          </a:p>
        </p:txBody>
      </p:sp>
      <p:sp>
        <p:nvSpPr>
          <p:cNvPr id="25" name="Text 17"/>
          <p:cNvSpPr txBox="1"/>
          <p:nvPr/>
        </p:nvSpPr>
        <p:spPr>
          <a:xfrm>
            <a:off x="4570171" y="2971800"/>
            <a:ext cx="8860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智能体企业</a:t>
            </a:r>
            <a:endParaRPr lang="en-US" sz="1200" dirty="0"/>
          </a:p>
        </p:txBody>
      </p:sp>
      <p:sp>
        <p:nvSpPr>
          <p:cNvPr id="26" name="Text 18"/>
          <p:cNvSpPr txBox="1"/>
          <p:nvPr/>
        </p:nvSpPr>
        <p:spPr>
          <a:xfrm>
            <a:off x="4284878" y="3238805"/>
            <a:ext cx="1433779" cy="362102"/>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自组织、自优化的智能组织</a:t>
            </a:r>
            <a:endParaRPr lang="en-US" sz="1000" dirty="0"/>
          </a:p>
        </p:txBody>
      </p:sp>
      <p:pic>
        <p:nvPicPr>
          <p:cNvPr id="27" name="Image 6" descr="preencoded.png">    </p:cNvPr>
          <p:cNvPicPr>
            <a:picLocks noChangeAspect="1"/>
          </p:cNvPicPr>
          <p:nvPr/>
        </p:nvPicPr>
        <p:blipFill>
          <a:blip r:embed="rId7"/>
          <a:srcRect l="0" r="0" t="0" b="0"/>
          <a:stretch/>
        </p:blipFill>
        <p:spPr>
          <a:xfrm>
            <a:off x="800100" y="3857854"/>
            <a:ext cx="190195" cy="190195"/>
          </a:xfrm>
          <a:prstGeom prst="rect">
            <a:avLst/>
          </a:prstGeom>
        </p:spPr>
      </p:pic>
      <p:sp>
        <p:nvSpPr>
          <p:cNvPr id="28" name="Text 19"/>
          <p:cNvSpPr txBox="1"/>
          <p:nvPr/>
        </p:nvSpPr>
        <p:spPr>
          <a:xfrm>
            <a:off x="990295" y="3810305"/>
            <a:ext cx="1286561" cy="286207"/>
          </a:xfrm>
          <a:prstGeom prst="rect">
            <a:avLst/>
          </a:prstGeom>
          <a:noFill/>
          <a:ln/>
        </p:spPr>
        <p:txBody>
          <a:bodyPr wrap="square" lIns="0" tIns="0" rIns="0" bIns="0" rtlCol="0" anchor="ctr"/>
          <a:lstStyle/>
          <a:p>
            <a:pPr algn="l" indent="0" marL="0">
              <a:buNone/>
            </a:pPr>
            <a:r>
              <a:rPr lang="en-US" sz="1500" b="1" dirty="0">
                <a:solidFill>
                  <a:srgbClr val="4C6FFF"/>
                </a:solidFill>
                <a:latin typeface="Inter" pitchFamily="34" charset="0"/>
                <a:ea typeface="Inter" pitchFamily="34" charset="-122"/>
                <a:cs typeface="Inter" pitchFamily="34" charset="-120"/>
              </a:rPr>
              <a:t>组织变革特征</a:t>
            </a:r>
            <a:endParaRPr lang="en-US" sz="1500" dirty="0"/>
          </a:p>
        </p:txBody>
      </p:sp>
      <p:sp>
        <p:nvSpPr>
          <p:cNvPr id="29" name="Text 20"/>
          <p:cNvSpPr txBox="1"/>
          <p:nvPr/>
        </p:nvSpPr>
        <p:spPr>
          <a:xfrm>
            <a:off x="6657746" y="4419295"/>
            <a:ext cx="1286561" cy="286207"/>
          </a:xfrm>
          <a:prstGeom prst="rect">
            <a:avLst/>
          </a:prstGeom>
          <a:noFill/>
          <a:ln/>
        </p:spPr>
        <p:txBody>
          <a:bodyPr wrap="square" lIns="0" tIns="0" rIns="0" bIns="0" rtlCol="0" anchor="ctr"/>
          <a:lstStyle/>
          <a:p>
            <a:pPr algn="l" indent="0" marL="0">
              <a:buNone/>
            </a:pPr>
            <a:r>
              <a:rPr lang="en-US" sz="1500" b="1" dirty="0">
                <a:solidFill>
                  <a:srgbClr val="4C6FFF"/>
                </a:solidFill>
                <a:latin typeface="Inter" pitchFamily="34" charset="0"/>
                <a:ea typeface="Inter" pitchFamily="34" charset="-122"/>
                <a:cs typeface="Inter" pitchFamily="34" charset="-120"/>
              </a:rPr>
              <a:t>组织效率提升</a:t>
            </a:r>
            <a:endParaRPr lang="en-US" sz="1500" dirty="0"/>
          </a:p>
        </p:txBody>
      </p:sp>
      <p:sp>
        <p:nvSpPr>
          <p:cNvPr id="30" name="Text 21"/>
          <p:cNvSpPr txBox="1"/>
          <p:nvPr/>
        </p:nvSpPr>
        <p:spPr>
          <a:xfrm>
            <a:off x="800100" y="4248302"/>
            <a:ext cx="2867558" cy="2286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扁平化管理 - 减少中间层级，决策更高效</a:t>
            </a:r>
            <a:endParaRPr lang="en-US" sz="1200" dirty="0"/>
          </a:p>
        </p:txBody>
      </p:sp>
      <p:sp>
        <p:nvSpPr>
          <p:cNvPr id="31" name="Text 22"/>
          <p:cNvSpPr txBox="1"/>
          <p:nvPr/>
        </p:nvSpPr>
        <p:spPr>
          <a:xfrm>
            <a:off x="800100" y="4591202"/>
            <a:ext cx="3477463" cy="2286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人机协作 - 智能体处理重复性任务，人类专注创新</a:t>
            </a:r>
            <a:endParaRPr lang="en-US" sz="1200" dirty="0"/>
          </a:p>
        </p:txBody>
      </p:sp>
      <p:sp>
        <p:nvSpPr>
          <p:cNvPr id="32" name="Text 23"/>
          <p:cNvSpPr txBox="1"/>
          <p:nvPr/>
        </p:nvSpPr>
        <p:spPr>
          <a:xfrm>
            <a:off x="800100" y="4934102"/>
            <a:ext cx="3172054" cy="2286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动态团队 - 按需组建专项任务团队，人机混合</a:t>
            </a:r>
            <a:endParaRPr lang="en-US" sz="1200" dirty="0"/>
          </a:p>
        </p:txBody>
      </p:sp>
      <p:sp>
        <p:nvSpPr>
          <p:cNvPr id="33" name="Text 24"/>
          <p:cNvSpPr txBox="1"/>
          <p:nvPr/>
        </p:nvSpPr>
        <p:spPr>
          <a:xfrm>
            <a:off x="800100" y="5277002"/>
            <a:ext cx="2867558" cy="2286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持续优化 - 组织结构根据任务自适应优化</a:t>
            </a:r>
            <a:endParaRPr lang="en-US" sz="1200" dirty="0"/>
          </a:p>
        </p:txBody>
      </p:sp>
      <p:pic>
        <p:nvPicPr>
          <p:cNvPr id="34" name="Image 7" descr="preencoded.png">    </p:cNvPr>
          <p:cNvPicPr>
            <a:picLocks noChangeAspect="1"/>
          </p:cNvPicPr>
          <p:nvPr/>
        </p:nvPicPr>
        <p:blipFill>
          <a:blip r:embed="rId8"/>
          <a:srcRect l="0" r="0" t="0" b="0"/>
          <a:stretch/>
        </p:blipFill>
        <p:spPr>
          <a:xfrm>
            <a:off x="6467551" y="1895551"/>
            <a:ext cx="190195" cy="190195"/>
          </a:xfrm>
          <a:prstGeom prst="rect">
            <a:avLst/>
          </a:prstGeom>
        </p:spPr>
      </p:pic>
      <p:sp>
        <p:nvSpPr>
          <p:cNvPr id="35" name="Text 25"/>
          <p:cNvSpPr txBox="1"/>
          <p:nvPr/>
        </p:nvSpPr>
        <p:spPr>
          <a:xfrm>
            <a:off x="6467551" y="4858207"/>
            <a:ext cx="1914754" cy="2286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10-15倍 文档处理效率提升</a:t>
            </a:r>
            <a:endParaRPr lang="en-US" sz="1200" dirty="0"/>
          </a:p>
        </p:txBody>
      </p:sp>
      <p:sp>
        <p:nvSpPr>
          <p:cNvPr id="36" name="Text 26"/>
          <p:cNvSpPr txBox="1"/>
          <p:nvPr/>
        </p:nvSpPr>
        <p:spPr>
          <a:xfrm>
            <a:off x="6467551" y="5201107"/>
            <a:ext cx="2134210" cy="2286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30-50% 例行决策自动化比例</a:t>
            </a:r>
            <a:endParaRPr lang="en-US" sz="1200" dirty="0"/>
          </a:p>
        </p:txBody>
      </p:sp>
      <p:sp>
        <p:nvSpPr>
          <p:cNvPr id="37" name="Text 27"/>
          <p:cNvSpPr txBox="1"/>
          <p:nvPr/>
        </p:nvSpPr>
        <p:spPr>
          <a:xfrm>
            <a:off x="6467551" y="5544007"/>
            <a:ext cx="2286000" cy="2286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40%+ 日常沟通和协调任务减少</a:t>
            </a:r>
            <a:endParaRPr lang="en-US" sz="1200" dirty="0"/>
          </a:p>
        </p:txBody>
      </p:sp>
      <p:sp>
        <p:nvSpPr>
          <p:cNvPr id="38" name="Text 28"/>
          <p:cNvSpPr txBox="1"/>
          <p:nvPr/>
        </p:nvSpPr>
        <p:spPr>
          <a:xfrm>
            <a:off x="6467551" y="5886907"/>
            <a:ext cx="1562710" cy="2286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24/7 全天候运营能力</a:t>
            </a:r>
            <a:endParaRPr lang="en-US" sz="1200" dirty="0"/>
          </a:p>
        </p:txBody>
      </p:sp>
      <p:sp>
        <p:nvSpPr>
          <p:cNvPr id="39" name="Text 29"/>
          <p:cNvSpPr txBox="1"/>
          <p:nvPr/>
        </p:nvSpPr>
        <p:spPr>
          <a:xfrm>
            <a:off x="6467551" y="2305202"/>
            <a:ext cx="8485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Anthropic</a:t>
            </a:r>
            <a:endParaRPr lang="en-US" sz="1200" dirty="0"/>
          </a:p>
        </p:txBody>
      </p:sp>
      <p:sp>
        <p:nvSpPr>
          <p:cNvPr id="40" name="Text 30"/>
          <p:cNvSpPr txBox="1"/>
          <p:nvPr/>
        </p:nvSpPr>
        <p:spPr>
          <a:xfrm>
            <a:off x="6467551" y="2895905"/>
            <a:ext cx="81930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Microsoft</a:t>
            </a:r>
            <a:endParaRPr lang="en-US" sz="1200" dirty="0"/>
          </a:p>
        </p:txBody>
      </p:sp>
      <p:sp>
        <p:nvSpPr>
          <p:cNvPr id="41" name="Text 31"/>
          <p:cNvSpPr txBox="1"/>
          <p:nvPr/>
        </p:nvSpPr>
        <p:spPr>
          <a:xfrm>
            <a:off x="6467551" y="3486607"/>
            <a:ext cx="68580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Deloitte</a:t>
            </a:r>
            <a:endParaRPr lang="en-US" sz="1200" dirty="0"/>
          </a:p>
        </p:txBody>
      </p:sp>
      <p:sp>
        <p:nvSpPr>
          <p:cNvPr id="42" name="Text 32"/>
          <p:cNvSpPr txBox="1"/>
          <p:nvPr/>
        </p:nvSpPr>
        <p:spPr>
          <a:xfrm>
            <a:off x="6467551" y="3847795"/>
            <a:ext cx="7434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Genpact</a:t>
            </a:r>
            <a:endParaRPr lang="en-US" sz="1200" dirty="0"/>
          </a:p>
        </p:txBody>
      </p:sp>
      <p:sp>
        <p:nvSpPr>
          <p:cNvPr id="43" name="Text 33"/>
          <p:cNvSpPr txBox="1"/>
          <p:nvPr/>
        </p:nvSpPr>
        <p:spPr>
          <a:xfrm>
            <a:off x="7496251" y="2305202"/>
            <a:ext cx="3934663"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Claude Opus智能体处理40%+客户支持查询，自主解决复杂问题</a:t>
            </a:r>
            <a:endParaRPr lang="en-US" sz="1200" dirty="0"/>
          </a:p>
        </p:txBody>
      </p:sp>
      <p:sp>
        <p:nvSpPr>
          <p:cNvPr id="44" name="Text 34"/>
          <p:cNvSpPr txBox="1"/>
          <p:nvPr/>
        </p:nvSpPr>
        <p:spPr>
          <a:xfrm>
            <a:off x="7496251" y="2895905"/>
            <a:ext cx="37435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Copilot for Microsoft 365将智能体集成到所有工作流程，生产力提升37%</a:t>
            </a:r>
            <a:endParaRPr lang="en-US" sz="1200" dirty="0"/>
          </a:p>
        </p:txBody>
      </p:sp>
      <p:sp>
        <p:nvSpPr>
          <p:cNvPr id="45" name="Text 35"/>
          <p:cNvSpPr txBox="1"/>
          <p:nvPr/>
        </p:nvSpPr>
        <p:spPr>
          <a:xfrm>
            <a:off x="7496251" y="3486607"/>
            <a:ext cx="39246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咨询团队中加入AI分析师，执行数据分析，协助决策制定</a:t>
            </a:r>
            <a:endParaRPr lang="en-US" sz="1200" dirty="0"/>
          </a:p>
        </p:txBody>
      </p:sp>
      <p:sp>
        <p:nvSpPr>
          <p:cNvPr id="46" name="Text 36"/>
          <p:cNvSpPr txBox="1"/>
          <p:nvPr/>
        </p:nvSpPr>
        <p:spPr>
          <a:xfrm>
            <a:off x="7496251" y="3847795"/>
            <a:ext cx="3952951"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智能体员工处理70%的日常财务流程，人类转向高价值咨询工作</a:t>
            </a:r>
            <a:endParaRPr lang="en-US" sz="1200" dirty="0"/>
          </a:p>
        </p:txBody>
      </p:sp>
      <p:pic>
        <p:nvPicPr>
          <p:cNvPr id="47" name="Image 8" descr="preencoded.png">    </p:cNvPr>
          <p:cNvPicPr>
            <a:picLocks noChangeAspect="1"/>
          </p:cNvPicPr>
          <p:nvPr/>
        </p:nvPicPr>
        <p:blipFill>
          <a:blip r:embed="rId9"/>
          <a:srcRect l="0" r="0" t="0" b="0"/>
          <a:stretch/>
        </p:blipFill>
        <p:spPr>
          <a:xfrm>
            <a:off x="6467551" y="4466844"/>
            <a:ext cx="190195" cy="1901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Text 1"/>
          <p:cNvSpPr txBox="1"/>
          <p:nvPr/>
        </p:nvSpPr>
        <p:spPr>
          <a:xfrm>
            <a:off x="228600" y="295351"/>
            <a:ext cx="853135"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组织变革</a:t>
            </a:r>
            <a:endParaRPr lang="en-US" sz="1300" dirty="0"/>
          </a:p>
        </p:txBody>
      </p:sp>
      <p:sp>
        <p:nvSpPr>
          <p:cNvPr id="4" name="Text 2"/>
          <p:cNvSpPr txBox="1"/>
          <p:nvPr/>
        </p:nvSpPr>
        <p:spPr>
          <a:xfrm>
            <a:off x="228600" y="543154"/>
            <a:ext cx="36960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智能体员工和组织形态</a:t>
            </a:r>
            <a:endParaRPr lang="en-US" sz="2700" dirty="0"/>
          </a:p>
        </p:txBody>
      </p:sp>
      <p:sp>
        <p:nvSpPr>
          <p:cNvPr id="5" name="Shape 3"/>
          <p:cNvSpPr/>
          <p:nvPr/>
        </p:nvSpPr>
        <p:spPr>
          <a:xfrm>
            <a:off x="10217506" y="471830"/>
            <a:ext cx="1752905" cy="228600"/>
          </a:xfrm>
          <a:prstGeom prst="roundRect">
            <a:avLst>
              <a:gd name="adj" fmla="val 66667"/>
            </a:avLst>
          </a:prstGeom>
          <a:solidFill>
            <a:srgbClr val="EBF0FF"/>
          </a:solidFill>
          <a:ln/>
        </p:spPr>
      </p:sp>
      <p:sp>
        <p:nvSpPr>
          <p:cNvPr id="6" name="Text 4"/>
          <p:cNvSpPr txBox="1"/>
          <p:nvPr/>
        </p:nvSpPr>
        <p:spPr>
          <a:xfrm>
            <a:off x="10293401" y="509321"/>
            <a:ext cx="1686154" cy="143561"/>
          </a:xfrm>
          <a:prstGeom prst="rect">
            <a:avLst/>
          </a:prstGeom>
          <a:noFill/>
          <a:ln/>
        </p:spPr>
        <p:txBody>
          <a:bodyPr wrap="square" lIns="0" tIns="0" rIns="0" bIns="0" rtlCol="0" anchor="ctr"/>
          <a:lstStyle/>
          <a:p>
            <a:pPr algn="r" indent="0" marL="0">
              <a:buNone/>
            </a:pPr>
            <a:r>
              <a:rPr lang="en-US" sz="900" b="1" dirty="0">
                <a:solidFill>
                  <a:srgbClr val="4C6FFF"/>
                </a:solidFill>
                <a:latin typeface="Inter" pitchFamily="34" charset="0"/>
                <a:ea typeface="Inter" pitchFamily="34" charset="-122"/>
                <a:cs typeface="Inter" pitchFamily="34" charset="-120"/>
              </a:rPr>
              <a:t>子模块2:数字智能的进展和趋势</a:t>
            </a:r>
            <a:endParaRPr lang="en-US" sz="900" dirty="0"/>
          </a:p>
        </p:txBody>
      </p:sp>
      <p:sp>
        <p:nvSpPr>
          <p:cNvPr id="7" name="Text 5"/>
          <p:cNvSpPr txBox="1"/>
          <p:nvPr/>
        </p:nvSpPr>
        <p:spPr>
          <a:xfrm>
            <a:off x="5466283" y="1047902"/>
            <a:ext cx="1396289" cy="200254"/>
          </a:xfrm>
          <a:prstGeom prst="rect">
            <a:avLst/>
          </a:prstGeom>
          <a:noFill/>
          <a:ln/>
        </p:spPr>
        <p:txBody>
          <a:bodyPr wrap="square" lIns="0" tIns="0" rIns="0" bIns="0" rtlCol="0" anchor="ctr"/>
          <a:lstStyle/>
          <a:p>
            <a:pPr algn="ctr" indent="0" marL="0">
              <a:buNone/>
            </a:pPr>
            <a:r>
              <a:rPr lang="en-US" sz="1300" b="1" dirty="0">
                <a:solidFill>
                  <a:srgbClr val="4C6FFF"/>
                </a:solidFill>
                <a:latin typeface="Inter" pitchFamily="34" charset="0"/>
                <a:ea typeface="Inter" pitchFamily="34" charset="-122"/>
                <a:cs typeface="Inter" pitchFamily="34" charset="-120"/>
              </a:rPr>
              <a:t>智能体演进路径</a:t>
            </a:r>
            <a:endParaRPr lang="en-US" sz="1300" dirty="0"/>
          </a:p>
        </p:txBody>
      </p:sp>
      <p:sp>
        <p:nvSpPr>
          <p:cNvPr id="8" name="Shape 6"/>
          <p:cNvSpPr/>
          <p:nvPr/>
        </p:nvSpPr>
        <p:spPr>
          <a:xfrm>
            <a:off x="2620670" y="1390802"/>
            <a:ext cx="381305" cy="381305"/>
          </a:xfrm>
          <a:prstGeom prst="ellipse">
            <a:avLst/>
          </a:prstGeom>
          <a:solidFill>
            <a:srgbClr val="EBF0FF"/>
          </a:solidFill>
          <a:ln/>
        </p:spPr>
      </p:sp>
      <p:pic>
        <p:nvPicPr>
          <p:cNvPr id="9" name="Image 0" descr="preencoded.png">    </p:cNvPr>
          <p:cNvPicPr>
            <a:picLocks noChangeAspect="1"/>
          </p:cNvPicPr>
          <p:nvPr/>
        </p:nvPicPr>
        <p:blipFill>
          <a:blip r:embed="rId1"/>
          <a:srcRect l="0" r="0" t="0" b="0"/>
          <a:stretch/>
        </p:blipFill>
        <p:spPr>
          <a:xfrm>
            <a:off x="2724912" y="1495044"/>
            <a:ext cx="171907" cy="171907"/>
          </a:xfrm>
          <a:prstGeom prst="rect">
            <a:avLst/>
          </a:prstGeom>
        </p:spPr>
      </p:pic>
      <p:sp>
        <p:nvSpPr>
          <p:cNvPr id="10" name="Text 7"/>
          <p:cNvSpPr txBox="1"/>
          <p:nvPr/>
        </p:nvSpPr>
        <p:spPr>
          <a:xfrm>
            <a:off x="2313432" y="1876349"/>
            <a:ext cx="1129284" cy="200254"/>
          </a:xfrm>
          <a:prstGeom prst="rect">
            <a:avLst/>
          </a:prstGeom>
          <a:noFill/>
          <a:ln/>
        </p:spPr>
        <p:txBody>
          <a:bodyPr wrap="square" lIns="0" tIns="0" rIns="0" bIns="0" rtlCol="0" anchor="ctr"/>
          <a:lstStyle/>
          <a:p>
            <a:pPr algn="ctr" indent="0" marL="0">
              <a:buNone/>
            </a:pPr>
            <a:r>
              <a:rPr lang="en-US" sz="1300" b="1" dirty="0">
                <a:solidFill>
                  <a:srgbClr val="333333"/>
                </a:solidFill>
                <a:latin typeface="Inter" pitchFamily="34" charset="0"/>
                <a:ea typeface="Inter" pitchFamily="34" charset="-122"/>
                <a:cs typeface="Inter" pitchFamily="34" charset="-120"/>
              </a:rPr>
              <a:t>Agentic工具</a:t>
            </a:r>
            <a:endParaRPr lang="en-US" sz="1300" dirty="0"/>
          </a:p>
        </p:txBody>
      </p:sp>
      <p:sp>
        <p:nvSpPr>
          <p:cNvPr id="11" name="Text 8"/>
          <p:cNvSpPr txBox="1"/>
          <p:nvPr/>
        </p:nvSpPr>
        <p:spPr>
          <a:xfrm>
            <a:off x="2010766" y="2124151"/>
            <a:ext cx="17007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融入现有工作流的智能工具</a:t>
            </a:r>
            <a:endParaRPr lang="en-US" sz="1000" dirty="0"/>
          </a:p>
        </p:txBody>
      </p:sp>
      <p:pic>
        <p:nvPicPr>
          <p:cNvPr id="12" name="Image 1" descr="preencoded.png">    </p:cNvPr>
          <p:cNvPicPr>
            <a:picLocks noChangeAspect="1"/>
          </p:cNvPicPr>
          <p:nvPr/>
        </p:nvPicPr>
        <p:blipFill>
          <a:blip r:embed="rId2"/>
          <a:srcRect l="0" r="0" t="0" b="0"/>
          <a:stretch/>
        </p:blipFill>
        <p:spPr>
          <a:xfrm>
            <a:off x="4338828" y="1723644"/>
            <a:ext cx="228600" cy="228600"/>
          </a:xfrm>
          <a:prstGeom prst="rect">
            <a:avLst/>
          </a:prstGeom>
        </p:spPr>
      </p:pic>
      <p:sp>
        <p:nvSpPr>
          <p:cNvPr id="13" name="Shape 9"/>
          <p:cNvSpPr/>
          <p:nvPr/>
        </p:nvSpPr>
        <p:spPr>
          <a:xfrm>
            <a:off x="5905195" y="1390802"/>
            <a:ext cx="381305" cy="381305"/>
          </a:xfrm>
          <a:prstGeom prst="ellipse">
            <a:avLst/>
          </a:prstGeom>
          <a:solidFill>
            <a:srgbClr val="EBF0FF"/>
          </a:solidFill>
          <a:ln/>
        </p:spPr>
      </p:sp>
      <p:pic>
        <p:nvPicPr>
          <p:cNvPr id="14" name="Image 2" descr="preencoded.png">    </p:cNvPr>
          <p:cNvPicPr>
            <a:picLocks noChangeAspect="1"/>
          </p:cNvPicPr>
          <p:nvPr/>
        </p:nvPicPr>
        <p:blipFill>
          <a:blip r:embed="rId3"/>
          <a:srcRect l="-760" r="-760" t="0" b="0"/>
          <a:stretch/>
        </p:blipFill>
        <p:spPr>
          <a:xfrm>
            <a:off x="6019495" y="1495044"/>
            <a:ext cx="152705" cy="171907"/>
          </a:xfrm>
          <a:prstGeom prst="rect">
            <a:avLst/>
          </a:prstGeom>
        </p:spPr>
      </p:pic>
      <p:sp>
        <p:nvSpPr>
          <p:cNvPr id="15" name="Text 10"/>
          <p:cNvSpPr txBox="1"/>
          <p:nvPr/>
        </p:nvSpPr>
        <p:spPr>
          <a:xfrm>
            <a:off x="5667451" y="1876349"/>
            <a:ext cx="986638" cy="200254"/>
          </a:xfrm>
          <a:prstGeom prst="rect">
            <a:avLst/>
          </a:prstGeom>
          <a:noFill/>
          <a:ln/>
        </p:spPr>
        <p:txBody>
          <a:bodyPr wrap="square" lIns="0" tIns="0" rIns="0" bIns="0" rtlCol="0" anchor="ctr"/>
          <a:lstStyle/>
          <a:p>
            <a:pPr algn="ctr" indent="0" marL="0">
              <a:buNone/>
            </a:pPr>
            <a:r>
              <a:rPr lang="en-US" sz="1300" b="1" dirty="0">
                <a:solidFill>
                  <a:srgbClr val="333333"/>
                </a:solidFill>
                <a:latin typeface="Inter" pitchFamily="34" charset="0"/>
                <a:ea typeface="Inter" pitchFamily="34" charset="-122"/>
                <a:cs typeface="Inter" pitchFamily="34" charset="-120"/>
              </a:rPr>
              <a:t>智能体员工</a:t>
            </a:r>
            <a:endParaRPr lang="en-US" sz="1300" dirty="0"/>
          </a:p>
        </p:txBody>
      </p:sp>
      <p:sp>
        <p:nvSpPr>
          <p:cNvPr id="16" name="Text 11"/>
          <p:cNvSpPr txBox="1"/>
          <p:nvPr/>
        </p:nvSpPr>
        <p:spPr>
          <a:xfrm>
            <a:off x="5229454" y="2124151"/>
            <a:ext cx="183428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自主完成复杂任务的数字员工</a:t>
            </a:r>
            <a:endParaRPr lang="en-US" sz="1000" dirty="0"/>
          </a:p>
        </p:txBody>
      </p:sp>
      <p:pic>
        <p:nvPicPr>
          <p:cNvPr id="17" name="Image 3" descr="preencoded.png">    </p:cNvPr>
          <p:cNvPicPr>
            <a:picLocks noChangeAspect="1"/>
          </p:cNvPicPr>
          <p:nvPr/>
        </p:nvPicPr>
        <p:blipFill>
          <a:blip r:embed="rId4"/>
          <a:srcRect l="0" r="0" t="0" b="0"/>
          <a:stretch/>
        </p:blipFill>
        <p:spPr>
          <a:xfrm>
            <a:off x="7624267" y="1723644"/>
            <a:ext cx="228600" cy="228600"/>
          </a:xfrm>
          <a:prstGeom prst="rect">
            <a:avLst/>
          </a:prstGeom>
        </p:spPr>
      </p:pic>
      <p:sp>
        <p:nvSpPr>
          <p:cNvPr id="18" name="Shape 12"/>
          <p:cNvSpPr/>
          <p:nvPr/>
        </p:nvSpPr>
        <p:spPr>
          <a:xfrm>
            <a:off x="9190634" y="1390802"/>
            <a:ext cx="381305" cy="381305"/>
          </a:xfrm>
          <a:prstGeom prst="ellipse">
            <a:avLst/>
          </a:prstGeom>
          <a:solidFill>
            <a:srgbClr val="EBF0FF"/>
          </a:solidFill>
          <a:ln/>
        </p:spPr>
      </p:sp>
      <p:pic>
        <p:nvPicPr>
          <p:cNvPr id="19" name="Image 4" descr="preencoded.png">    </p:cNvPr>
          <p:cNvPicPr>
            <a:picLocks noChangeAspect="1"/>
          </p:cNvPicPr>
          <p:nvPr/>
        </p:nvPicPr>
        <p:blipFill>
          <a:blip r:embed="rId5"/>
          <a:srcRect l="-1773" r="-1773" t="0" b="0"/>
          <a:stretch/>
        </p:blipFill>
        <p:spPr>
          <a:xfrm>
            <a:off x="9314078" y="1495044"/>
            <a:ext cx="133502" cy="171907"/>
          </a:xfrm>
          <a:prstGeom prst="rect">
            <a:avLst/>
          </a:prstGeom>
        </p:spPr>
      </p:pic>
      <p:sp>
        <p:nvSpPr>
          <p:cNvPr id="20" name="Text 13"/>
          <p:cNvSpPr txBox="1"/>
          <p:nvPr/>
        </p:nvSpPr>
        <p:spPr>
          <a:xfrm>
            <a:off x="8952890" y="1876349"/>
            <a:ext cx="986638" cy="200254"/>
          </a:xfrm>
          <a:prstGeom prst="rect">
            <a:avLst/>
          </a:prstGeom>
          <a:noFill/>
          <a:ln/>
        </p:spPr>
        <p:txBody>
          <a:bodyPr wrap="square" lIns="0" tIns="0" rIns="0" bIns="0" rtlCol="0" anchor="ctr"/>
          <a:lstStyle/>
          <a:p>
            <a:pPr algn="ctr" indent="0" marL="0">
              <a:buNone/>
            </a:pPr>
            <a:r>
              <a:rPr lang="en-US" sz="1300" b="1" dirty="0">
                <a:solidFill>
                  <a:srgbClr val="333333"/>
                </a:solidFill>
                <a:latin typeface="Inter" pitchFamily="34" charset="0"/>
                <a:ea typeface="Inter" pitchFamily="34" charset="-122"/>
                <a:cs typeface="Inter" pitchFamily="34" charset="-120"/>
              </a:rPr>
              <a:t>智能体企业</a:t>
            </a:r>
            <a:endParaRPr lang="en-US" sz="1300" dirty="0"/>
          </a:p>
        </p:txBody>
      </p:sp>
      <p:sp>
        <p:nvSpPr>
          <p:cNvPr id="21" name="Text 14"/>
          <p:cNvSpPr txBox="1"/>
          <p:nvPr/>
        </p:nvSpPr>
        <p:spPr>
          <a:xfrm>
            <a:off x="8632850" y="2124151"/>
            <a:ext cx="160568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自主运营的Autopilot企业</a:t>
            </a:r>
            <a:endParaRPr lang="en-US" sz="1000" dirty="0"/>
          </a:p>
        </p:txBody>
      </p:sp>
      <p:sp>
        <p:nvSpPr>
          <p:cNvPr id="22" name="Text 15"/>
          <p:cNvSpPr txBox="1"/>
          <p:nvPr/>
        </p:nvSpPr>
        <p:spPr>
          <a:xfrm>
            <a:off x="5286146" y="2486254"/>
            <a:ext cx="1757477" cy="200254"/>
          </a:xfrm>
          <a:prstGeom prst="rect">
            <a:avLst/>
          </a:prstGeom>
          <a:noFill/>
          <a:ln/>
        </p:spPr>
        <p:txBody>
          <a:bodyPr wrap="square" lIns="0" tIns="0" rIns="0" bIns="0" rtlCol="0" anchor="ctr"/>
          <a:lstStyle/>
          <a:p>
            <a:pPr algn="ctr" indent="0" marL="0">
              <a:buNone/>
            </a:pPr>
            <a:r>
              <a:rPr lang="en-US" sz="1300" b="1" dirty="0">
                <a:solidFill>
                  <a:srgbClr val="4C6FFF"/>
                </a:solidFill>
                <a:latin typeface="Inter" pitchFamily="34" charset="0"/>
                <a:ea typeface="Inter" pitchFamily="34" charset="-122"/>
                <a:cs typeface="Inter" pitchFamily="34" charset="-120"/>
              </a:rPr>
              <a:t>市场格局与创新路径</a:t>
            </a:r>
            <a:endParaRPr lang="en-US" sz="1300" dirty="0"/>
          </a:p>
        </p:txBody>
      </p:sp>
      <p:sp>
        <p:nvSpPr>
          <p:cNvPr id="23" name="Shape 16"/>
          <p:cNvSpPr/>
          <p:nvPr/>
        </p:nvSpPr>
        <p:spPr>
          <a:xfrm>
            <a:off x="717804" y="2752344"/>
            <a:ext cx="5343754" cy="895198"/>
          </a:xfrm>
          <a:prstGeom prst="roundRect">
            <a:avLst>
              <a:gd name="adj" fmla="val 8693"/>
            </a:avLst>
          </a:prstGeom>
          <a:solidFill>
            <a:srgbClr val="FFFFFF">
              <a:alpha val="70000"/>
            </a:srgbClr>
          </a:solidFill>
          <a:ln w="12700">
            <a:solidFill>
              <a:srgbClr val="E5E7EB"/>
            </a:solidFill>
            <a:prstDash val="solid"/>
          </a:ln>
        </p:spPr>
      </p:sp>
      <p:sp>
        <p:nvSpPr>
          <p:cNvPr id="24" name="Shape 17"/>
          <p:cNvSpPr/>
          <p:nvPr/>
        </p:nvSpPr>
        <p:spPr>
          <a:xfrm>
            <a:off x="841248" y="2876702"/>
            <a:ext cx="381305" cy="381305"/>
          </a:xfrm>
          <a:prstGeom prst="ellipse">
            <a:avLst/>
          </a:prstGeom>
          <a:solidFill>
            <a:srgbClr val="EBF0FF"/>
          </a:solidFill>
          <a:ln/>
        </p:spPr>
      </p:sp>
      <p:pic>
        <p:nvPicPr>
          <p:cNvPr id="25" name="Image 5" descr="preencoded.png">    </p:cNvPr>
          <p:cNvPicPr>
            <a:picLocks noChangeAspect="1"/>
          </p:cNvPicPr>
          <p:nvPr/>
        </p:nvPicPr>
        <p:blipFill>
          <a:blip r:embed="rId6"/>
          <a:srcRect l="0" r="0" t="0" b="0"/>
          <a:stretch/>
        </p:blipFill>
        <p:spPr>
          <a:xfrm>
            <a:off x="946404" y="2980944"/>
            <a:ext cx="171907" cy="171907"/>
          </a:xfrm>
          <a:prstGeom prst="rect">
            <a:avLst/>
          </a:prstGeom>
        </p:spPr>
      </p:pic>
      <p:sp>
        <p:nvSpPr>
          <p:cNvPr id="26" name="Text 18"/>
          <p:cNvSpPr txBox="1"/>
          <p:nvPr/>
        </p:nvSpPr>
        <p:spPr>
          <a:xfrm>
            <a:off x="1298448" y="2971800"/>
            <a:ext cx="21058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海外创业公司（更具颠覆性）</a:t>
            </a:r>
            <a:endParaRPr lang="en-US" sz="1200" dirty="0"/>
          </a:p>
        </p:txBody>
      </p:sp>
      <p:sp>
        <p:nvSpPr>
          <p:cNvPr id="27" name="Text 19"/>
          <p:cNvSpPr txBox="1"/>
          <p:nvPr/>
        </p:nvSpPr>
        <p:spPr>
          <a:xfrm>
            <a:off x="841248" y="3305556"/>
            <a:ext cx="33677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推出垂直领域的Agentic工具与Agentic Workforce产品</a:t>
            </a:r>
            <a:endParaRPr lang="en-US" sz="1000" dirty="0"/>
          </a:p>
        </p:txBody>
      </p:sp>
      <p:sp>
        <p:nvSpPr>
          <p:cNvPr id="28" name="Shape 20"/>
          <p:cNvSpPr/>
          <p:nvPr/>
        </p:nvSpPr>
        <p:spPr>
          <a:xfrm>
            <a:off x="6133795" y="2752344"/>
            <a:ext cx="5343754" cy="895198"/>
          </a:xfrm>
          <a:prstGeom prst="roundRect">
            <a:avLst>
              <a:gd name="adj" fmla="val 8693"/>
            </a:avLst>
          </a:prstGeom>
          <a:solidFill>
            <a:srgbClr val="FFFFFF">
              <a:alpha val="70000"/>
            </a:srgbClr>
          </a:solidFill>
          <a:ln w="12700">
            <a:solidFill>
              <a:srgbClr val="E5E7EB"/>
            </a:solidFill>
            <a:prstDash val="solid"/>
          </a:ln>
        </p:spPr>
      </p:sp>
      <p:sp>
        <p:nvSpPr>
          <p:cNvPr id="29" name="Shape 21"/>
          <p:cNvSpPr/>
          <p:nvPr/>
        </p:nvSpPr>
        <p:spPr>
          <a:xfrm>
            <a:off x="6258154" y="2876702"/>
            <a:ext cx="381305" cy="381305"/>
          </a:xfrm>
          <a:prstGeom prst="ellipse">
            <a:avLst/>
          </a:prstGeom>
          <a:solidFill>
            <a:srgbClr val="EBF0FF"/>
          </a:solidFill>
          <a:ln/>
        </p:spPr>
      </p:sp>
      <p:pic>
        <p:nvPicPr>
          <p:cNvPr id="30" name="Image 6" descr="preencoded.png">    </p:cNvPr>
          <p:cNvPicPr>
            <a:picLocks noChangeAspect="1"/>
          </p:cNvPicPr>
          <p:nvPr/>
        </p:nvPicPr>
        <p:blipFill>
          <a:blip r:embed="rId7"/>
          <a:srcRect l="0" r="0" t="0" b="0"/>
          <a:stretch/>
        </p:blipFill>
        <p:spPr>
          <a:xfrm>
            <a:off x="6362395" y="2980944"/>
            <a:ext cx="171907" cy="171907"/>
          </a:xfrm>
          <a:prstGeom prst="rect">
            <a:avLst/>
          </a:prstGeom>
        </p:spPr>
      </p:pic>
      <p:sp>
        <p:nvSpPr>
          <p:cNvPr id="31" name="Text 22"/>
          <p:cNvSpPr txBox="1"/>
          <p:nvPr/>
        </p:nvSpPr>
        <p:spPr>
          <a:xfrm>
            <a:off x="6715354" y="2971800"/>
            <a:ext cx="19531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存量场景玩家（叠加策略）</a:t>
            </a:r>
            <a:endParaRPr lang="en-US" sz="1200" dirty="0"/>
          </a:p>
        </p:txBody>
      </p:sp>
      <p:sp>
        <p:nvSpPr>
          <p:cNvPr id="32" name="Text 23"/>
          <p:cNvSpPr txBox="1"/>
          <p:nvPr/>
        </p:nvSpPr>
        <p:spPr>
          <a:xfrm>
            <a:off x="6258154" y="3305556"/>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在现有产品中叠加AI能力和智能体功能</a:t>
            </a:r>
            <a:endParaRPr lang="en-US" sz="1000" dirty="0"/>
          </a:p>
        </p:txBody>
      </p:sp>
      <p:sp>
        <p:nvSpPr>
          <p:cNvPr id="33" name="Text 24"/>
          <p:cNvSpPr txBox="1"/>
          <p:nvPr/>
        </p:nvSpPr>
        <p:spPr>
          <a:xfrm>
            <a:off x="5555894" y="3752698"/>
            <a:ext cx="1215238" cy="200254"/>
          </a:xfrm>
          <a:prstGeom prst="rect">
            <a:avLst/>
          </a:prstGeom>
          <a:noFill/>
          <a:ln/>
        </p:spPr>
        <p:txBody>
          <a:bodyPr wrap="square" lIns="0" tIns="0" rIns="0" bIns="0" rtlCol="0" anchor="ctr"/>
          <a:lstStyle/>
          <a:p>
            <a:pPr algn="ctr" indent="0" marL="0">
              <a:buNone/>
            </a:pPr>
            <a:r>
              <a:rPr lang="en-US" sz="1300" b="1" dirty="0">
                <a:solidFill>
                  <a:srgbClr val="4C6FFF"/>
                </a:solidFill>
                <a:latin typeface="Inter" pitchFamily="34" charset="0"/>
                <a:ea typeface="Inter" pitchFamily="34" charset="-122"/>
                <a:cs typeface="Inter" pitchFamily="34" charset="-120"/>
              </a:rPr>
              <a:t>未来形态展望</a:t>
            </a:r>
            <a:endParaRPr lang="en-US" sz="1300" dirty="0"/>
          </a:p>
        </p:txBody>
      </p:sp>
      <p:sp>
        <p:nvSpPr>
          <p:cNvPr id="34" name="Shape 25"/>
          <p:cNvSpPr/>
          <p:nvPr/>
        </p:nvSpPr>
        <p:spPr>
          <a:xfrm>
            <a:off x="717804" y="4019702"/>
            <a:ext cx="5343754" cy="666598"/>
          </a:xfrm>
          <a:prstGeom prst="roundRect">
            <a:avLst>
              <a:gd name="adj" fmla="val 15677"/>
            </a:avLst>
          </a:prstGeom>
          <a:solidFill>
            <a:srgbClr val="FFFFFF">
              <a:alpha val="70000"/>
            </a:srgbClr>
          </a:solidFill>
          <a:ln w="12700">
            <a:solidFill>
              <a:srgbClr val="E5E7EB"/>
            </a:solidFill>
            <a:prstDash val="solid"/>
          </a:ln>
        </p:spPr>
      </p:sp>
      <p:sp>
        <p:nvSpPr>
          <p:cNvPr id="35" name="Shape 26"/>
          <p:cNvSpPr/>
          <p:nvPr/>
        </p:nvSpPr>
        <p:spPr>
          <a:xfrm>
            <a:off x="841248" y="4162349"/>
            <a:ext cx="381305" cy="381305"/>
          </a:xfrm>
          <a:prstGeom prst="ellipse">
            <a:avLst/>
          </a:prstGeom>
          <a:solidFill>
            <a:srgbClr val="EBF0FF"/>
          </a:solidFill>
          <a:ln/>
        </p:spPr>
      </p:sp>
      <p:pic>
        <p:nvPicPr>
          <p:cNvPr id="36" name="Image 7" descr="preencoded.png">    </p:cNvPr>
          <p:cNvPicPr>
            <a:picLocks noChangeAspect="1"/>
          </p:cNvPicPr>
          <p:nvPr/>
        </p:nvPicPr>
        <p:blipFill>
          <a:blip r:embed="rId8"/>
          <a:srcRect l="-1064" r="-1064" t="0" b="0"/>
          <a:stretch/>
        </p:blipFill>
        <p:spPr>
          <a:xfrm>
            <a:off x="922630" y="4267505"/>
            <a:ext cx="219456" cy="171907"/>
          </a:xfrm>
          <a:prstGeom prst="rect">
            <a:avLst/>
          </a:prstGeom>
        </p:spPr>
      </p:pic>
      <p:sp>
        <p:nvSpPr>
          <p:cNvPr id="37" name="Text 27"/>
          <p:cNvSpPr txBox="1"/>
          <p:nvPr/>
        </p:nvSpPr>
        <p:spPr>
          <a:xfrm>
            <a:off x="1298448" y="4162349"/>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智能体为主的劳动力</a:t>
            </a:r>
            <a:endParaRPr lang="en-US" sz="1200" dirty="0"/>
          </a:p>
        </p:txBody>
      </p:sp>
      <p:sp>
        <p:nvSpPr>
          <p:cNvPr id="38" name="Text 28"/>
          <p:cNvSpPr txBox="1"/>
          <p:nvPr/>
        </p:nvSpPr>
        <p:spPr>
          <a:xfrm>
            <a:off x="1298448" y="43818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人类主管智能体团队，智能体完成大部分执行工作</a:t>
            </a:r>
            <a:endParaRPr lang="en-US" sz="1000" dirty="0"/>
          </a:p>
        </p:txBody>
      </p:sp>
      <p:sp>
        <p:nvSpPr>
          <p:cNvPr id="39" name="Shape 29"/>
          <p:cNvSpPr/>
          <p:nvPr/>
        </p:nvSpPr>
        <p:spPr>
          <a:xfrm>
            <a:off x="6133795" y="4019702"/>
            <a:ext cx="5343754" cy="666598"/>
          </a:xfrm>
          <a:prstGeom prst="roundRect">
            <a:avLst>
              <a:gd name="adj" fmla="val 15677"/>
            </a:avLst>
          </a:prstGeom>
          <a:solidFill>
            <a:srgbClr val="FFFFFF">
              <a:alpha val="70000"/>
            </a:srgbClr>
          </a:solidFill>
          <a:ln w="12700">
            <a:solidFill>
              <a:srgbClr val="E5E7EB"/>
            </a:solidFill>
            <a:prstDash val="solid"/>
          </a:ln>
        </p:spPr>
      </p:sp>
      <p:sp>
        <p:nvSpPr>
          <p:cNvPr id="40" name="Shape 30"/>
          <p:cNvSpPr/>
          <p:nvPr/>
        </p:nvSpPr>
        <p:spPr>
          <a:xfrm>
            <a:off x="6258154" y="4162349"/>
            <a:ext cx="381305" cy="381305"/>
          </a:xfrm>
          <a:prstGeom prst="ellipse">
            <a:avLst/>
          </a:prstGeom>
          <a:solidFill>
            <a:srgbClr val="EBF0FF"/>
          </a:solidFill>
          <a:ln/>
        </p:spPr>
      </p:sp>
      <p:pic>
        <p:nvPicPr>
          <p:cNvPr id="41" name="Image 8" descr="preencoded.png">    </p:cNvPr>
          <p:cNvPicPr>
            <a:picLocks noChangeAspect="1"/>
          </p:cNvPicPr>
          <p:nvPr/>
        </p:nvPicPr>
        <p:blipFill>
          <a:blip r:embed="rId9"/>
          <a:srcRect l="-1064" r="-1064" t="0" b="0"/>
          <a:stretch/>
        </p:blipFill>
        <p:spPr>
          <a:xfrm>
            <a:off x="6338621" y="4267505"/>
            <a:ext cx="219456" cy="171907"/>
          </a:xfrm>
          <a:prstGeom prst="rect">
            <a:avLst/>
          </a:prstGeom>
        </p:spPr>
      </p:pic>
      <p:sp>
        <p:nvSpPr>
          <p:cNvPr id="42" name="Text 31"/>
          <p:cNvSpPr txBox="1"/>
          <p:nvPr/>
        </p:nvSpPr>
        <p:spPr>
          <a:xfrm>
            <a:off x="6715354" y="4162349"/>
            <a:ext cx="1400861"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Autopilot自主企业</a:t>
            </a:r>
            <a:endParaRPr lang="en-US" sz="1200" dirty="0"/>
          </a:p>
        </p:txBody>
      </p:sp>
      <p:sp>
        <p:nvSpPr>
          <p:cNvPr id="43" name="Text 32"/>
          <p:cNvSpPr txBox="1"/>
          <p:nvPr/>
        </p:nvSpPr>
        <p:spPr>
          <a:xfrm>
            <a:off x="6715354" y="4381805"/>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自主运营的智能体网络，仅需极少人类监督</a:t>
            </a:r>
            <a:endParaRPr lang="en-US" sz="1000" dirty="0"/>
          </a:p>
        </p:txBody>
      </p:sp>
      <p:sp>
        <p:nvSpPr>
          <p:cNvPr id="44" name="Text 33"/>
          <p:cNvSpPr txBox="1"/>
          <p:nvPr/>
        </p:nvSpPr>
        <p:spPr>
          <a:xfrm>
            <a:off x="5286146" y="4791456"/>
            <a:ext cx="1757477" cy="200254"/>
          </a:xfrm>
          <a:prstGeom prst="rect">
            <a:avLst/>
          </a:prstGeom>
          <a:noFill/>
          <a:ln/>
        </p:spPr>
        <p:txBody>
          <a:bodyPr wrap="square" lIns="0" tIns="0" rIns="0" bIns="0" rtlCol="0" anchor="ctr"/>
          <a:lstStyle/>
          <a:p>
            <a:pPr algn="ctr" indent="0" marL="0">
              <a:buNone/>
            </a:pPr>
            <a:r>
              <a:rPr lang="en-US" sz="1300" b="1" dirty="0">
                <a:solidFill>
                  <a:srgbClr val="4C6FFF"/>
                </a:solidFill>
                <a:latin typeface="Inter" pitchFamily="34" charset="0"/>
                <a:ea typeface="Inter" pitchFamily="34" charset="-122"/>
                <a:cs typeface="Inter" pitchFamily="34" charset="-120"/>
              </a:rPr>
              <a:t>智能体员工进化案例</a:t>
            </a:r>
            <a:endParaRPr lang="en-US" sz="1300" dirty="0"/>
          </a:p>
        </p:txBody>
      </p:sp>
      <p:sp>
        <p:nvSpPr>
          <p:cNvPr id="45" name="Text 34"/>
          <p:cNvSpPr txBox="1"/>
          <p:nvPr/>
        </p:nvSpPr>
        <p:spPr>
          <a:xfrm>
            <a:off x="1524305" y="5305349"/>
            <a:ext cx="11914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GitHub Copilot</a:t>
            </a:r>
            <a:endParaRPr lang="en-US" sz="1200" dirty="0"/>
          </a:p>
        </p:txBody>
      </p:sp>
      <p:sp>
        <p:nvSpPr>
          <p:cNvPr id="46" name="Text 35"/>
          <p:cNvSpPr txBox="1"/>
          <p:nvPr/>
        </p:nvSpPr>
        <p:spPr>
          <a:xfrm>
            <a:off x="1662379" y="5524805"/>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代码补全助手</a:t>
            </a:r>
            <a:endParaRPr lang="en-US" sz="1000" dirty="0"/>
          </a:p>
        </p:txBody>
      </p:sp>
      <p:sp>
        <p:nvSpPr>
          <p:cNvPr id="47" name="Text 36"/>
          <p:cNvSpPr txBox="1"/>
          <p:nvPr/>
        </p:nvSpPr>
        <p:spPr>
          <a:xfrm>
            <a:off x="4499762" y="5305349"/>
            <a:ext cx="6199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Cursor</a:t>
            </a:r>
            <a:endParaRPr lang="en-US" sz="1200" dirty="0"/>
          </a:p>
        </p:txBody>
      </p:sp>
      <p:sp>
        <p:nvSpPr>
          <p:cNvPr id="48" name="Text 37"/>
          <p:cNvSpPr txBox="1"/>
          <p:nvPr/>
        </p:nvSpPr>
        <p:spPr>
          <a:xfrm>
            <a:off x="4311396" y="5524805"/>
            <a:ext cx="986638"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对话式编程IDE</a:t>
            </a:r>
            <a:endParaRPr lang="en-US" sz="1000" dirty="0"/>
          </a:p>
        </p:txBody>
      </p:sp>
      <p:sp>
        <p:nvSpPr>
          <p:cNvPr id="49" name="Text 38"/>
          <p:cNvSpPr txBox="1"/>
          <p:nvPr/>
        </p:nvSpPr>
        <p:spPr>
          <a:xfrm>
            <a:off x="6686093" y="5305349"/>
            <a:ext cx="1629461"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Claude Code Agents</a:t>
            </a:r>
            <a:endParaRPr lang="en-US" sz="1200" dirty="0"/>
          </a:p>
        </p:txBody>
      </p:sp>
      <p:sp>
        <p:nvSpPr>
          <p:cNvPr id="50" name="Text 39"/>
          <p:cNvSpPr txBox="1"/>
          <p:nvPr/>
        </p:nvSpPr>
        <p:spPr>
          <a:xfrm>
            <a:off x="7039966" y="5524805"/>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自主编程助手</a:t>
            </a:r>
            <a:endParaRPr lang="en-US" sz="1000" dirty="0"/>
          </a:p>
        </p:txBody>
      </p:sp>
      <p:sp>
        <p:nvSpPr>
          <p:cNvPr id="51" name="Text 40"/>
          <p:cNvSpPr txBox="1"/>
          <p:nvPr/>
        </p:nvSpPr>
        <p:spPr>
          <a:xfrm>
            <a:off x="9919411" y="5305349"/>
            <a:ext cx="5431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Devin</a:t>
            </a:r>
            <a:endParaRPr lang="en-US" sz="1200" dirty="0"/>
          </a:p>
        </p:txBody>
      </p:sp>
      <p:sp>
        <p:nvSpPr>
          <p:cNvPr id="52" name="Text 41"/>
          <p:cNvSpPr txBox="1"/>
          <p:nvPr/>
        </p:nvSpPr>
        <p:spPr>
          <a:xfrm>
            <a:off x="9595714" y="5524805"/>
            <a:ext cx="11676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自主工程师智能体</a:t>
            </a:r>
            <a:endParaRPr lang="en-US" sz="1000" dirty="0"/>
          </a:p>
        </p:txBody>
      </p:sp>
      <p:sp>
        <p:nvSpPr>
          <p:cNvPr id="53" name="Text 42"/>
          <p:cNvSpPr txBox="1"/>
          <p:nvPr/>
        </p:nvSpPr>
        <p:spPr>
          <a:xfrm>
            <a:off x="1794967" y="5790895"/>
            <a:ext cx="633679"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工具辅助</a:t>
            </a:r>
            <a:endParaRPr lang="en-US" sz="1000" dirty="0"/>
          </a:p>
        </p:txBody>
      </p:sp>
      <p:sp>
        <p:nvSpPr>
          <p:cNvPr id="54" name="Text 43"/>
          <p:cNvSpPr txBox="1"/>
          <p:nvPr/>
        </p:nvSpPr>
        <p:spPr>
          <a:xfrm>
            <a:off x="4484218" y="5790895"/>
            <a:ext cx="633679"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交互增强</a:t>
            </a:r>
            <a:endParaRPr lang="en-US" sz="1000" dirty="0"/>
          </a:p>
        </p:txBody>
      </p:sp>
      <p:sp>
        <p:nvSpPr>
          <p:cNvPr id="55" name="Text 44"/>
          <p:cNvSpPr txBox="1"/>
          <p:nvPr/>
        </p:nvSpPr>
        <p:spPr>
          <a:xfrm>
            <a:off x="7106717" y="5790895"/>
            <a:ext cx="767182"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任务自动化</a:t>
            </a:r>
            <a:endParaRPr lang="en-US" sz="1000" dirty="0"/>
          </a:p>
        </p:txBody>
      </p:sp>
      <p:sp>
        <p:nvSpPr>
          <p:cNvPr id="56" name="Text 45"/>
          <p:cNvSpPr txBox="1"/>
          <p:nvPr/>
        </p:nvSpPr>
        <p:spPr>
          <a:xfrm>
            <a:off x="9795967" y="5790895"/>
            <a:ext cx="767182"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团队协作者</a:t>
            </a:r>
            <a:endParaRPr lang="en-US" sz="1000" dirty="0"/>
          </a:p>
        </p:txBody>
      </p:sp>
      <p:sp>
        <p:nvSpPr>
          <p:cNvPr id="57" name="Shape 46"/>
          <p:cNvSpPr/>
          <p:nvPr/>
        </p:nvSpPr>
        <p:spPr>
          <a:xfrm>
            <a:off x="1986077" y="5057546"/>
            <a:ext cx="152705" cy="152705"/>
          </a:xfrm>
          <a:prstGeom prst="ellipse">
            <a:avLst/>
          </a:prstGeom>
          <a:solidFill>
            <a:srgbClr val="4C6FFF"/>
          </a:solidFill>
          <a:ln/>
        </p:spPr>
      </p:sp>
      <p:sp>
        <p:nvSpPr>
          <p:cNvPr id="58" name="Shape 47"/>
          <p:cNvSpPr/>
          <p:nvPr/>
        </p:nvSpPr>
        <p:spPr>
          <a:xfrm>
            <a:off x="4675327" y="5057546"/>
            <a:ext cx="152705" cy="152705"/>
          </a:xfrm>
          <a:prstGeom prst="ellipse">
            <a:avLst/>
          </a:prstGeom>
          <a:solidFill>
            <a:srgbClr val="4C6FFF"/>
          </a:solidFill>
          <a:ln/>
        </p:spPr>
      </p:sp>
      <p:sp>
        <p:nvSpPr>
          <p:cNvPr id="59" name="Shape 48"/>
          <p:cNvSpPr/>
          <p:nvPr/>
        </p:nvSpPr>
        <p:spPr>
          <a:xfrm>
            <a:off x="7364578" y="5057546"/>
            <a:ext cx="152705" cy="152705"/>
          </a:xfrm>
          <a:prstGeom prst="ellipse">
            <a:avLst/>
          </a:prstGeom>
          <a:solidFill>
            <a:srgbClr val="4C6FFF"/>
          </a:solidFill>
          <a:ln/>
        </p:spPr>
      </p:sp>
      <p:sp>
        <p:nvSpPr>
          <p:cNvPr id="60" name="Shape 49"/>
          <p:cNvSpPr/>
          <p:nvPr/>
        </p:nvSpPr>
        <p:spPr>
          <a:xfrm>
            <a:off x="10052914" y="5057546"/>
            <a:ext cx="152705" cy="152705"/>
          </a:xfrm>
          <a:prstGeom prst="ellipse">
            <a:avLst/>
          </a:prstGeom>
          <a:solidFill>
            <a:srgbClr val="4C6FFF"/>
          </a:solid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304495" y="381305"/>
            <a:ext cx="2771546" cy="819302"/>
          </a:xfrm>
          <a:prstGeom prst="roundRect">
            <a:avLst>
              <a:gd name="adj" fmla="val 10382"/>
            </a:avLst>
          </a:prstGeom>
          <a:solidFill>
            <a:srgbClr val="FFFFFF">
              <a:alpha val="85000"/>
            </a:srgbClr>
          </a:solidFill>
          <a:ln/>
        </p:spPr>
      </p:sp>
      <p:sp>
        <p:nvSpPr>
          <p:cNvPr id="4" name="Text 2"/>
          <p:cNvSpPr txBox="1"/>
          <p:nvPr/>
        </p:nvSpPr>
        <p:spPr>
          <a:xfrm>
            <a:off x="400507" y="49560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全球竞争分析</a:t>
            </a:r>
            <a:endParaRPr lang="en-US" sz="1200" dirty="0"/>
          </a:p>
        </p:txBody>
      </p:sp>
      <p:sp>
        <p:nvSpPr>
          <p:cNvPr id="5" name="Text 3"/>
          <p:cNvSpPr txBox="1"/>
          <p:nvPr/>
        </p:nvSpPr>
        <p:spPr>
          <a:xfrm>
            <a:off x="400507" y="761695"/>
            <a:ext cx="2796235"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中美AI领域竞争比较</a:t>
            </a:r>
            <a:endParaRPr lang="en-US" sz="2200" dirty="0"/>
          </a:p>
        </p:txBody>
      </p:sp>
      <p:sp>
        <p:nvSpPr>
          <p:cNvPr id="6" name="Shape 4"/>
          <p:cNvSpPr/>
          <p:nvPr/>
        </p:nvSpPr>
        <p:spPr>
          <a:xfrm>
            <a:off x="10501884" y="614477"/>
            <a:ext cx="1390802" cy="276149"/>
          </a:xfrm>
          <a:prstGeom prst="roundRect">
            <a:avLst>
              <a:gd name="adj" fmla="val 45672"/>
            </a:avLst>
          </a:prstGeom>
          <a:solidFill>
            <a:srgbClr val="4C6FFF">
              <a:alpha val="10000"/>
            </a:srgbClr>
          </a:solidFill>
          <a:ln/>
        </p:spPr>
      </p:sp>
      <p:sp>
        <p:nvSpPr>
          <p:cNvPr id="7" name="Text 5"/>
          <p:cNvSpPr txBox="1"/>
          <p:nvPr/>
        </p:nvSpPr>
        <p:spPr>
          <a:xfrm>
            <a:off x="10596982" y="671170"/>
            <a:ext cx="1300277" cy="162763"/>
          </a:xfrm>
          <a:prstGeom prst="rect">
            <a:avLst/>
          </a:prstGeom>
          <a:noFill/>
          <a:ln/>
        </p:spPr>
        <p:txBody>
          <a:bodyPr wrap="square" lIns="0" tIns="0" rIns="0" bIns="0" rtlCol="0" anchor="ctr"/>
          <a:lstStyle/>
          <a:p>
            <a:pPr algn="r" indent="0" marL="0">
              <a:buNone/>
            </a:pPr>
            <a:r>
              <a:rPr lang="en-US" sz="1000" b="1" dirty="0">
                <a:solidFill>
                  <a:srgbClr val="4C6FFF"/>
                </a:solidFill>
                <a:latin typeface="Inter" pitchFamily="34" charset="0"/>
                <a:ea typeface="Inter" pitchFamily="34" charset="-122"/>
                <a:cs typeface="Inter" pitchFamily="34" charset="-120"/>
              </a:rPr>
              <a:t>子模块3:中美AI竞争</a:t>
            </a:r>
            <a:endParaRPr lang="en-US" sz="1000" dirty="0"/>
          </a:p>
        </p:txBody>
      </p:sp>
      <p:sp>
        <p:nvSpPr>
          <p:cNvPr id="8" name="Shape 6"/>
          <p:cNvSpPr/>
          <p:nvPr/>
        </p:nvSpPr>
        <p:spPr>
          <a:xfrm>
            <a:off x="304495" y="1352398"/>
            <a:ext cx="11582705" cy="428854"/>
          </a:xfrm>
          <a:prstGeom prst="rect">
            <a:avLst/>
          </a:prstGeom>
          <a:solidFill>
            <a:srgbClr val="FFFFFF">
              <a:alpha val="85000"/>
            </a:srgbClr>
          </a:solidFill>
          <a:ln/>
        </p:spPr>
      </p:sp>
      <p:sp>
        <p:nvSpPr>
          <p:cNvPr id="9" name="Shape 7"/>
          <p:cNvSpPr/>
          <p:nvPr/>
        </p:nvSpPr>
        <p:spPr>
          <a:xfrm>
            <a:off x="304495" y="1352398"/>
            <a:ext cx="2895905" cy="428854"/>
          </a:xfrm>
          <a:prstGeom prst="rect">
            <a:avLst/>
          </a:prstGeom>
          <a:solidFill>
            <a:srgbClr val="FFFFFF">
              <a:alpha val="85000"/>
            </a:srgbClr>
          </a:solidFill>
          <a:ln/>
        </p:spPr>
      </p:sp>
      <p:sp>
        <p:nvSpPr>
          <p:cNvPr id="10" name="Shape 8"/>
          <p:cNvSpPr/>
          <p:nvPr/>
        </p:nvSpPr>
        <p:spPr>
          <a:xfrm>
            <a:off x="304495" y="1772107"/>
            <a:ext cx="2895905" cy="9144"/>
          </a:xfrm>
          <a:prstGeom prst="rect">
            <a:avLst/>
          </a:prstGeom>
          <a:solidFill>
            <a:srgbClr val="E5E7EB"/>
          </a:solidFill>
          <a:ln/>
        </p:spPr>
      </p:sp>
      <p:sp>
        <p:nvSpPr>
          <p:cNvPr id="11" name="Shape 9"/>
          <p:cNvSpPr/>
          <p:nvPr/>
        </p:nvSpPr>
        <p:spPr>
          <a:xfrm>
            <a:off x="3200400" y="1352398"/>
            <a:ext cx="1162202" cy="428854"/>
          </a:xfrm>
          <a:prstGeom prst="rect">
            <a:avLst/>
          </a:prstGeom>
          <a:solidFill>
            <a:srgbClr val="FFFFFF">
              <a:alpha val="85000"/>
            </a:srgbClr>
          </a:solidFill>
          <a:ln/>
        </p:spPr>
      </p:sp>
      <p:sp>
        <p:nvSpPr>
          <p:cNvPr id="12" name="Shape 10"/>
          <p:cNvSpPr/>
          <p:nvPr/>
        </p:nvSpPr>
        <p:spPr>
          <a:xfrm>
            <a:off x="3200400" y="1772107"/>
            <a:ext cx="1162202" cy="9144"/>
          </a:xfrm>
          <a:prstGeom prst="rect">
            <a:avLst/>
          </a:prstGeom>
          <a:solidFill>
            <a:srgbClr val="E5E7EB"/>
          </a:solidFill>
          <a:ln/>
        </p:spPr>
      </p:sp>
      <p:sp>
        <p:nvSpPr>
          <p:cNvPr id="13" name="Shape 11"/>
          <p:cNvSpPr/>
          <p:nvPr/>
        </p:nvSpPr>
        <p:spPr>
          <a:xfrm>
            <a:off x="4358945" y="1352398"/>
            <a:ext cx="1162202" cy="428854"/>
          </a:xfrm>
          <a:prstGeom prst="rect">
            <a:avLst/>
          </a:prstGeom>
          <a:solidFill>
            <a:srgbClr val="FFFFFF">
              <a:alpha val="85000"/>
            </a:srgbClr>
          </a:solidFill>
          <a:ln/>
        </p:spPr>
      </p:sp>
      <p:sp>
        <p:nvSpPr>
          <p:cNvPr id="14" name="Shape 12"/>
          <p:cNvSpPr/>
          <p:nvPr/>
        </p:nvSpPr>
        <p:spPr>
          <a:xfrm>
            <a:off x="4358945" y="1772107"/>
            <a:ext cx="1162202" cy="9144"/>
          </a:xfrm>
          <a:prstGeom prst="rect">
            <a:avLst/>
          </a:prstGeom>
          <a:solidFill>
            <a:srgbClr val="E5E7EB"/>
          </a:solidFill>
          <a:ln/>
        </p:spPr>
      </p:sp>
      <p:sp>
        <p:nvSpPr>
          <p:cNvPr id="15" name="Shape 13"/>
          <p:cNvSpPr/>
          <p:nvPr/>
        </p:nvSpPr>
        <p:spPr>
          <a:xfrm>
            <a:off x="5516575" y="1352398"/>
            <a:ext cx="6372454" cy="428854"/>
          </a:xfrm>
          <a:prstGeom prst="rect">
            <a:avLst/>
          </a:prstGeom>
          <a:solidFill>
            <a:srgbClr val="FFFFFF">
              <a:alpha val="85000"/>
            </a:srgbClr>
          </a:solidFill>
          <a:ln/>
        </p:spPr>
      </p:sp>
      <p:sp>
        <p:nvSpPr>
          <p:cNvPr id="16" name="Shape 14"/>
          <p:cNvSpPr/>
          <p:nvPr/>
        </p:nvSpPr>
        <p:spPr>
          <a:xfrm>
            <a:off x="5516575" y="1772107"/>
            <a:ext cx="6372454" cy="9144"/>
          </a:xfrm>
          <a:prstGeom prst="rect">
            <a:avLst/>
          </a:prstGeom>
          <a:solidFill>
            <a:srgbClr val="E5E7EB"/>
          </a:solidFill>
          <a:ln/>
        </p:spPr>
      </p:sp>
      <p:sp>
        <p:nvSpPr>
          <p:cNvPr id="17" name="Text 15"/>
          <p:cNvSpPr txBox="1"/>
          <p:nvPr/>
        </p:nvSpPr>
        <p:spPr>
          <a:xfrm>
            <a:off x="1266444" y="1466698"/>
            <a:ext cx="1095451" cy="191110"/>
          </a:xfrm>
          <a:prstGeom prst="rect">
            <a:avLst/>
          </a:prstGeom>
          <a:noFill/>
          <a:ln/>
        </p:spPr>
        <p:txBody>
          <a:bodyPr wrap="square" lIns="0" tIns="0" rIns="0" bIns="0" rtlCol="0" anchor="ctr"/>
          <a:lstStyle/>
          <a:p>
            <a:pPr algn="ctr" indent="0" marL="0">
              <a:buNone/>
            </a:pPr>
            <a:r>
              <a:rPr lang="en-US" sz="1200" b="1" dirty="0">
                <a:solidFill>
                  <a:srgbClr val="374151"/>
                </a:solidFill>
                <a:latin typeface="Inter" pitchFamily="34" charset="0"/>
                <a:ea typeface="Inter" pitchFamily="34" charset="-122"/>
                <a:cs typeface="Inter" pitchFamily="34" charset="-120"/>
              </a:rPr>
              <a:t>技术/产品领域</a:t>
            </a:r>
            <a:endParaRPr lang="en-US" sz="1200" dirty="0"/>
          </a:p>
        </p:txBody>
      </p:sp>
      <p:sp>
        <p:nvSpPr>
          <p:cNvPr id="18" name="Text 16"/>
          <p:cNvSpPr txBox="1"/>
          <p:nvPr/>
        </p:nvSpPr>
        <p:spPr>
          <a:xfrm>
            <a:off x="3397910" y="1466698"/>
            <a:ext cx="886054" cy="191110"/>
          </a:xfrm>
          <a:prstGeom prst="rect">
            <a:avLst/>
          </a:prstGeom>
          <a:noFill/>
          <a:ln/>
        </p:spPr>
        <p:txBody>
          <a:bodyPr wrap="square" lIns="0" tIns="0" rIns="0" bIns="0" rtlCol="0" anchor="ctr"/>
          <a:lstStyle/>
          <a:p>
            <a:pPr algn="ctr" indent="0" marL="0">
              <a:buNone/>
            </a:pPr>
            <a:r>
              <a:rPr lang="en-US" sz="1200" b="1" dirty="0">
                <a:solidFill>
                  <a:srgbClr val="374151"/>
                </a:solidFill>
                <a:latin typeface="Inter" pitchFamily="34" charset="0"/>
                <a:ea typeface="Inter" pitchFamily="34" charset="-122"/>
                <a:cs typeface="Inter" pitchFamily="34" charset="-120"/>
              </a:rPr>
              <a:t>美国领先度</a:t>
            </a:r>
            <a:endParaRPr lang="en-US" sz="1200" dirty="0"/>
          </a:p>
        </p:txBody>
      </p:sp>
      <p:sp>
        <p:nvSpPr>
          <p:cNvPr id="19" name="Text 17"/>
          <p:cNvSpPr txBox="1"/>
          <p:nvPr/>
        </p:nvSpPr>
        <p:spPr>
          <a:xfrm>
            <a:off x="4556455" y="1466698"/>
            <a:ext cx="886054" cy="191110"/>
          </a:xfrm>
          <a:prstGeom prst="rect">
            <a:avLst/>
          </a:prstGeom>
          <a:noFill/>
          <a:ln/>
        </p:spPr>
        <p:txBody>
          <a:bodyPr wrap="square" lIns="0" tIns="0" rIns="0" bIns="0" rtlCol="0" anchor="ctr"/>
          <a:lstStyle/>
          <a:p>
            <a:pPr algn="ctr" indent="0" marL="0">
              <a:buNone/>
            </a:pPr>
            <a:r>
              <a:rPr lang="en-US" sz="1200" b="1" dirty="0">
                <a:solidFill>
                  <a:srgbClr val="374151"/>
                </a:solidFill>
                <a:latin typeface="Inter" pitchFamily="34" charset="0"/>
                <a:ea typeface="Inter" pitchFamily="34" charset="-122"/>
                <a:cs typeface="Inter" pitchFamily="34" charset="-120"/>
              </a:rPr>
              <a:t>中国领先度</a:t>
            </a:r>
            <a:endParaRPr lang="en-US" sz="1200" dirty="0"/>
          </a:p>
        </p:txBody>
      </p:sp>
      <p:sp>
        <p:nvSpPr>
          <p:cNvPr id="20" name="Text 18"/>
          <p:cNvSpPr txBox="1"/>
          <p:nvPr/>
        </p:nvSpPr>
        <p:spPr>
          <a:xfrm>
            <a:off x="8396935" y="1466698"/>
            <a:ext cx="734263" cy="191110"/>
          </a:xfrm>
          <a:prstGeom prst="rect">
            <a:avLst/>
          </a:prstGeom>
          <a:noFill/>
          <a:ln/>
        </p:spPr>
        <p:txBody>
          <a:bodyPr wrap="square" lIns="0" tIns="0" rIns="0" bIns="0" rtlCol="0" anchor="ctr"/>
          <a:lstStyle/>
          <a:p>
            <a:pPr algn="ctr" indent="0" marL="0">
              <a:buNone/>
            </a:pPr>
            <a:r>
              <a:rPr lang="en-US" sz="1200" b="1" dirty="0">
                <a:solidFill>
                  <a:srgbClr val="374151"/>
                </a:solidFill>
                <a:latin typeface="Inter" pitchFamily="34" charset="0"/>
                <a:ea typeface="Inter" pitchFamily="34" charset="-122"/>
                <a:cs typeface="Inter" pitchFamily="34" charset="-120"/>
              </a:rPr>
              <a:t>优势分析</a:t>
            </a:r>
            <a:endParaRPr lang="en-US" sz="1200" dirty="0"/>
          </a:p>
        </p:txBody>
      </p:sp>
      <p:sp>
        <p:nvSpPr>
          <p:cNvPr id="21" name="Shape 19"/>
          <p:cNvSpPr/>
          <p:nvPr/>
        </p:nvSpPr>
        <p:spPr>
          <a:xfrm>
            <a:off x="304495" y="1781251"/>
            <a:ext cx="11582705" cy="428854"/>
          </a:xfrm>
          <a:prstGeom prst="rect">
            <a:avLst/>
          </a:prstGeom>
          <a:solidFill>
            <a:srgbClr val="FFFFFF">
              <a:alpha val="85000"/>
            </a:srgbClr>
          </a:solidFill>
          <a:ln/>
        </p:spPr>
      </p:sp>
      <p:sp>
        <p:nvSpPr>
          <p:cNvPr id="22" name="Shape 20"/>
          <p:cNvSpPr/>
          <p:nvPr/>
        </p:nvSpPr>
        <p:spPr>
          <a:xfrm>
            <a:off x="304495" y="2210105"/>
            <a:ext cx="11582705" cy="428854"/>
          </a:xfrm>
          <a:prstGeom prst="rect">
            <a:avLst/>
          </a:prstGeom>
          <a:solidFill>
            <a:srgbClr val="FFFFFF">
              <a:alpha val="85000"/>
            </a:srgbClr>
          </a:solidFill>
          <a:ln/>
        </p:spPr>
      </p:sp>
      <p:sp>
        <p:nvSpPr>
          <p:cNvPr id="23" name="Shape 21"/>
          <p:cNvSpPr/>
          <p:nvPr/>
        </p:nvSpPr>
        <p:spPr>
          <a:xfrm>
            <a:off x="304495" y="2638044"/>
            <a:ext cx="11582705" cy="428854"/>
          </a:xfrm>
          <a:prstGeom prst="rect">
            <a:avLst/>
          </a:prstGeom>
          <a:solidFill>
            <a:srgbClr val="FFFFFF">
              <a:alpha val="85000"/>
            </a:srgbClr>
          </a:solidFill>
          <a:ln/>
        </p:spPr>
      </p:sp>
      <p:sp>
        <p:nvSpPr>
          <p:cNvPr id="24" name="Shape 22"/>
          <p:cNvSpPr/>
          <p:nvPr/>
        </p:nvSpPr>
        <p:spPr>
          <a:xfrm>
            <a:off x="304495" y="3066898"/>
            <a:ext cx="11582705" cy="428854"/>
          </a:xfrm>
          <a:prstGeom prst="rect">
            <a:avLst/>
          </a:prstGeom>
          <a:solidFill>
            <a:srgbClr val="FFFFFF">
              <a:alpha val="85000"/>
            </a:srgbClr>
          </a:solidFill>
          <a:ln/>
        </p:spPr>
      </p:sp>
      <p:sp>
        <p:nvSpPr>
          <p:cNvPr id="25" name="Shape 23"/>
          <p:cNvSpPr/>
          <p:nvPr/>
        </p:nvSpPr>
        <p:spPr>
          <a:xfrm>
            <a:off x="304495" y="3495751"/>
            <a:ext cx="11582705" cy="428854"/>
          </a:xfrm>
          <a:prstGeom prst="rect">
            <a:avLst/>
          </a:prstGeom>
          <a:solidFill>
            <a:srgbClr val="FFFFFF">
              <a:alpha val="85000"/>
            </a:srgbClr>
          </a:solidFill>
          <a:ln/>
        </p:spPr>
      </p:sp>
      <p:sp>
        <p:nvSpPr>
          <p:cNvPr id="26" name="Shape 24"/>
          <p:cNvSpPr/>
          <p:nvPr/>
        </p:nvSpPr>
        <p:spPr>
          <a:xfrm>
            <a:off x="304495" y="3924605"/>
            <a:ext cx="11582705" cy="428854"/>
          </a:xfrm>
          <a:prstGeom prst="rect">
            <a:avLst/>
          </a:prstGeom>
          <a:solidFill>
            <a:srgbClr val="FFFFFF">
              <a:alpha val="85000"/>
            </a:srgbClr>
          </a:solidFill>
          <a:ln/>
        </p:spPr>
      </p:sp>
      <p:sp>
        <p:nvSpPr>
          <p:cNvPr id="27" name="Shape 25"/>
          <p:cNvSpPr/>
          <p:nvPr/>
        </p:nvSpPr>
        <p:spPr>
          <a:xfrm>
            <a:off x="304495" y="4352544"/>
            <a:ext cx="11582705" cy="428854"/>
          </a:xfrm>
          <a:prstGeom prst="rect">
            <a:avLst/>
          </a:prstGeom>
          <a:solidFill>
            <a:srgbClr val="FFFFFF">
              <a:alpha val="85000"/>
            </a:srgbClr>
          </a:solidFill>
          <a:ln/>
        </p:spPr>
      </p:sp>
      <p:sp>
        <p:nvSpPr>
          <p:cNvPr id="28" name="Shape 26"/>
          <p:cNvSpPr/>
          <p:nvPr/>
        </p:nvSpPr>
        <p:spPr>
          <a:xfrm>
            <a:off x="304495" y="4781398"/>
            <a:ext cx="11582705" cy="428854"/>
          </a:xfrm>
          <a:prstGeom prst="rect">
            <a:avLst/>
          </a:prstGeom>
          <a:solidFill>
            <a:srgbClr val="FFFFFF">
              <a:alpha val="85000"/>
            </a:srgbClr>
          </a:solidFill>
          <a:ln/>
        </p:spPr>
      </p:sp>
      <p:sp>
        <p:nvSpPr>
          <p:cNvPr id="29" name="Shape 27"/>
          <p:cNvSpPr/>
          <p:nvPr/>
        </p:nvSpPr>
        <p:spPr>
          <a:xfrm>
            <a:off x="304495" y="5210251"/>
            <a:ext cx="11582705" cy="428854"/>
          </a:xfrm>
          <a:prstGeom prst="rect">
            <a:avLst/>
          </a:prstGeom>
          <a:solidFill>
            <a:srgbClr val="FFFFFF">
              <a:alpha val="85000"/>
            </a:srgbClr>
          </a:solidFill>
          <a:ln/>
        </p:spPr>
      </p:sp>
      <p:sp>
        <p:nvSpPr>
          <p:cNvPr id="30" name="Shape 28"/>
          <p:cNvSpPr/>
          <p:nvPr/>
        </p:nvSpPr>
        <p:spPr>
          <a:xfrm>
            <a:off x="304495" y="5639105"/>
            <a:ext cx="11582705" cy="428854"/>
          </a:xfrm>
          <a:prstGeom prst="rect">
            <a:avLst/>
          </a:prstGeom>
          <a:solidFill>
            <a:srgbClr val="FFFFFF">
              <a:alpha val="85000"/>
            </a:srgbClr>
          </a:solidFill>
          <a:ln/>
        </p:spPr>
      </p:sp>
      <p:sp>
        <p:nvSpPr>
          <p:cNvPr id="31" name="Shape 29"/>
          <p:cNvSpPr/>
          <p:nvPr/>
        </p:nvSpPr>
        <p:spPr>
          <a:xfrm>
            <a:off x="304495" y="6067044"/>
            <a:ext cx="11582705" cy="428854"/>
          </a:xfrm>
          <a:prstGeom prst="rect">
            <a:avLst/>
          </a:prstGeom>
          <a:solidFill>
            <a:srgbClr val="FFFFFF">
              <a:alpha val="85000"/>
            </a:srgbClr>
          </a:solidFill>
          <a:ln/>
        </p:spPr>
      </p:sp>
      <p:sp>
        <p:nvSpPr>
          <p:cNvPr id="32" name="Shape 30"/>
          <p:cNvSpPr/>
          <p:nvPr/>
        </p:nvSpPr>
        <p:spPr>
          <a:xfrm>
            <a:off x="304495" y="2200961"/>
            <a:ext cx="2895905" cy="9144"/>
          </a:xfrm>
          <a:prstGeom prst="rect">
            <a:avLst/>
          </a:prstGeom>
          <a:solidFill>
            <a:srgbClr val="E5E7EB"/>
          </a:solidFill>
          <a:ln/>
        </p:spPr>
      </p:sp>
      <p:sp>
        <p:nvSpPr>
          <p:cNvPr id="33" name="Shape 31"/>
          <p:cNvSpPr/>
          <p:nvPr/>
        </p:nvSpPr>
        <p:spPr>
          <a:xfrm>
            <a:off x="304495" y="2629814"/>
            <a:ext cx="2895905" cy="9144"/>
          </a:xfrm>
          <a:prstGeom prst="rect">
            <a:avLst/>
          </a:prstGeom>
          <a:solidFill>
            <a:srgbClr val="E5E7EB"/>
          </a:solidFill>
          <a:ln/>
        </p:spPr>
      </p:sp>
      <p:sp>
        <p:nvSpPr>
          <p:cNvPr id="34" name="Shape 32"/>
          <p:cNvSpPr/>
          <p:nvPr/>
        </p:nvSpPr>
        <p:spPr>
          <a:xfrm>
            <a:off x="304495" y="3057754"/>
            <a:ext cx="2895905" cy="9144"/>
          </a:xfrm>
          <a:prstGeom prst="rect">
            <a:avLst/>
          </a:prstGeom>
          <a:solidFill>
            <a:srgbClr val="E5E7EB"/>
          </a:solidFill>
          <a:ln/>
        </p:spPr>
      </p:sp>
      <p:sp>
        <p:nvSpPr>
          <p:cNvPr id="35" name="Shape 33"/>
          <p:cNvSpPr/>
          <p:nvPr/>
        </p:nvSpPr>
        <p:spPr>
          <a:xfrm>
            <a:off x="304495" y="3486607"/>
            <a:ext cx="2895905" cy="9144"/>
          </a:xfrm>
          <a:prstGeom prst="rect">
            <a:avLst/>
          </a:prstGeom>
          <a:solidFill>
            <a:srgbClr val="E5E7EB"/>
          </a:solidFill>
          <a:ln/>
        </p:spPr>
      </p:sp>
      <p:sp>
        <p:nvSpPr>
          <p:cNvPr id="36" name="Shape 34"/>
          <p:cNvSpPr/>
          <p:nvPr/>
        </p:nvSpPr>
        <p:spPr>
          <a:xfrm>
            <a:off x="304495" y="3915461"/>
            <a:ext cx="2895905" cy="9144"/>
          </a:xfrm>
          <a:prstGeom prst="rect">
            <a:avLst/>
          </a:prstGeom>
          <a:solidFill>
            <a:srgbClr val="E5E7EB"/>
          </a:solidFill>
          <a:ln/>
        </p:spPr>
      </p:sp>
      <p:sp>
        <p:nvSpPr>
          <p:cNvPr id="37" name="Shape 35"/>
          <p:cNvSpPr/>
          <p:nvPr/>
        </p:nvSpPr>
        <p:spPr>
          <a:xfrm>
            <a:off x="304495" y="4344314"/>
            <a:ext cx="2895905" cy="9144"/>
          </a:xfrm>
          <a:prstGeom prst="rect">
            <a:avLst/>
          </a:prstGeom>
          <a:solidFill>
            <a:srgbClr val="E5E7EB"/>
          </a:solidFill>
          <a:ln/>
        </p:spPr>
      </p:sp>
      <p:sp>
        <p:nvSpPr>
          <p:cNvPr id="38" name="Shape 36"/>
          <p:cNvSpPr/>
          <p:nvPr/>
        </p:nvSpPr>
        <p:spPr>
          <a:xfrm>
            <a:off x="304495" y="4772254"/>
            <a:ext cx="2895905" cy="9144"/>
          </a:xfrm>
          <a:prstGeom prst="rect">
            <a:avLst/>
          </a:prstGeom>
          <a:solidFill>
            <a:srgbClr val="E5E7EB"/>
          </a:solidFill>
          <a:ln/>
        </p:spPr>
      </p:sp>
      <p:sp>
        <p:nvSpPr>
          <p:cNvPr id="39" name="Shape 37"/>
          <p:cNvSpPr/>
          <p:nvPr/>
        </p:nvSpPr>
        <p:spPr>
          <a:xfrm>
            <a:off x="304495" y="5201107"/>
            <a:ext cx="2895905" cy="9144"/>
          </a:xfrm>
          <a:prstGeom prst="rect">
            <a:avLst/>
          </a:prstGeom>
          <a:solidFill>
            <a:srgbClr val="E5E7EB"/>
          </a:solidFill>
          <a:ln/>
        </p:spPr>
      </p:sp>
      <p:sp>
        <p:nvSpPr>
          <p:cNvPr id="40" name="Shape 38"/>
          <p:cNvSpPr/>
          <p:nvPr/>
        </p:nvSpPr>
        <p:spPr>
          <a:xfrm>
            <a:off x="304495" y="5629961"/>
            <a:ext cx="2895905" cy="9144"/>
          </a:xfrm>
          <a:prstGeom prst="rect">
            <a:avLst/>
          </a:prstGeom>
          <a:solidFill>
            <a:srgbClr val="E5E7EB"/>
          </a:solidFill>
          <a:ln/>
        </p:spPr>
      </p:sp>
      <p:sp>
        <p:nvSpPr>
          <p:cNvPr id="41" name="Shape 39"/>
          <p:cNvSpPr/>
          <p:nvPr/>
        </p:nvSpPr>
        <p:spPr>
          <a:xfrm>
            <a:off x="304495" y="6058814"/>
            <a:ext cx="2895905" cy="9144"/>
          </a:xfrm>
          <a:prstGeom prst="rect">
            <a:avLst/>
          </a:prstGeom>
          <a:solidFill>
            <a:srgbClr val="E5E7EB"/>
          </a:solidFill>
          <a:ln/>
        </p:spPr>
      </p:sp>
      <p:sp>
        <p:nvSpPr>
          <p:cNvPr id="42" name="Shape 40"/>
          <p:cNvSpPr/>
          <p:nvPr/>
        </p:nvSpPr>
        <p:spPr>
          <a:xfrm>
            <a:off x="304495" y="6486754"/>
            <a:ext cx="2895905" cy="9144"/>
          </a:xfrm>
          <a:prstGeom prst="rect">
            <a:avLst/>
          </a:prstGeom>
          <a:solidFill>
            <a:srgbClr val="E5E7EB"/>
          </a:solidFill>
          <a:ln/>
        </p:spPr>
      </p:sp>
      <p:sp>
        <p:nvSpPr>
          <p:cNvPr id="43" name="Text 41"/>
          <p:cNvSpPr txBox="1"/>
          <p:nvPr/>
        </p:nvSpPr>
        <p:spPr>
          <a:xfrm>
            <a:off x="1447495" y="1895551"/>
            <a:ext cx="734263"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模型进展</a:t>
            </a:r>
            <a:endParaRPr lang="en-US" sz="1200" dirty="0"/>
          </a:p>
        </p:txBody>
      </p:sp>
      <p:sp>
        <p:nvSpPr>
          <p:cNvPr id="44" name="Text 42"/>
          <p:cNvSpPr txBox="1"/>
          <p:nvPr/>
        </p:nvSpPr>
        <p:spPr>
          <a:xfrm>
            <a:off x="1524305" y="2324405"/>
            <a:ext cx="581558"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开闭源</a:t>
            </a:r>
            <a:endParaRPr lang="en-US" sz="1200" dirty="0"/>
          </a:p>
        </p:txBody>
      </p:sp>
      <p:sp>
        <p:nvSpPr>
          <p:cNvPr id="45" name="Text 43"/>
          <p:cNvSpPr txBox="1"/>
          <p:nvPr/>
        </p:nvSpPr>
        <p:spPr>
          <a:xfrm>
            <a:off x="1524305" y="2752344"/>
            <a:ext cx="581558"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智能体</a:t>
            </a:r>
            <a:endParaRPr lang="en-US" sz="1200" dirty="0"/>
          </a:p>
        </p:txBody>
      </p:sp>
      <p:sp>
        <p:nvSpPr>
          <p:cNvPr id="46" name="Text 44"/>
          <p:cNvSpPr txBox="1"/>
          <p:nvPr/>
        </p:nvSpPr>
        <p:spPr>
          <a:xfrm>
            <a:off x="1452982" y="3181198"/>
            <a:ext cx="715061"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B2B应用</a:t>
            </a:r>
            <a:endParaRPr lang="en-US" sz="1200" dirty="0"/>
          </a:p>
        </p:txBody>
      </p:sp>
      <p:sp>
        <p:nvSpPr>
          <p:cNvPr id="47" name="Text 45"/>
          <p:cNvSpPr txBox="1"/>
          <p:nvPr/>
        </p:nvSpPr>
        <p:spPr>
          <a:xfrm>
            <a:off x="990295" y="3610051"/>
            <a:ext cx="1648663"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B2C应用（专业用户）</a:t>
            </a:r>
            <a:endParaRPr lang="en-US" sz="1200" dirty="0"/>
          </a:p>
        </p:txBody>
      </p:sp>
      <p:sp>
        <p:nvSpPr>
          <p:cNvPr id="48" name="Text 46"/>
          <p:cNvSpPr txBox="1"/>
          <p:nvPr/>
        </p:nvSpPr>
        <p:spPr>
          <a:xfrm>
            <a:off x="1496873" y="4038905"/>
            <a:ext cx="629107"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2C应用</a:t>
            </a:r>
            <a:endParaRPr lang="en-US" sz="1200" dirty="0"/>
          </a:p>
        </p:txBody>
      </p:sp>
      <p:sp>
        <p:nvSpPr>
          <p:cNvPr id="49" name="Text 47"/>
          <p:cNvSpPr txBox="1"/>
          <p:nvPr/>
        </p:nvSpPr>
        <p:spPr>
          <a:xfrm>
            <a:off x="1143914" y="4466844"/>
            <a:ext cx="1334110"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AI软硬结合消费品</a:t>
            </a:r>
            <a:endParaRPr lang="en-US" sz="1200" dirty="0"/>
          </a:p>
        </p:txBody>
      </p:sp>
      <p:sp>
        <p:nvSpPr>
          <p:cNvPr id="50" name="Text 48"/>
          <p:cNvSpPr txBox="1"/>
          <p:nvPr/>
        </p:nvSpPr>
        <p:spPr>
          <a:xfrm>
            <a:off x="1218895" y="4895698"/>
            <a:ext cx="1191463"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具身智能机器人</a:t>
            </a:r>
            <a:endParaRPr lang="en-US" sz="1200" dirty="0"/>
          </a:p>
        </p:txBody>
      </p:sp>
      <p:sp>
        <p:nvSpPr>
          <p:cNvPr id="51" name="Text 49"/>
          <p:cNvSpPr txBox="1"/>
          <p:nvPr/>
        </p:nvSpPr>
        <p:spPr>
          <a:xfrm>
            <a:off x="1372514" y="5324551"/>
            <a:ext cx="876910"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AI基础设施</a:t>
            </a:r>
            <a:endParaRPr lang="en-US" sz="1200" dirty="0"/>
          </a:p>
        </p:txBody>
      </p:sp>
      <p:sp>
        <p:nvSpPr>
          <p:cNvPr id="52" name="Text 50"/>
          <p:cNvSpPr txBox="1"/>
          <p:nvPr/>
        </p:nvSpPr>
        <p:spPr>
          <a:xfrm>
            <a:off x="1600200" y="5753405"/>
            <a:ext cx="428854"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芯片</a:t>
            </a:r>
            <a:endParaRPr lang="en-US" sz="1200" dirty="0"/>
          </a:p>
        </p:txBody>
      </p:sp>
      <p:sp>
        <p:nvSpPr>
          <p:cNvPr id="53" name="Text 51"/>
          <p:cNvSpPr txBox="1"/>
          <p:nvPr/>
        </p:nvSpPr>
        <p:spPr>
          <a:xfrm>
            <a:off x="1449324" y="6181344"/>
            <a:ext cx="724205" cy="191110"/>
          </a:xfrm>
          <a:prstGeom prst="rect">
            <a:avLst/>
          </a:prstGeom>
          <a:noFill/>
          <a:ln/>
        </p:spPr>
        <p:txBody>
          <a:bodyPr wrap="square" lIns="0" tIns="0" rIns="0" bIns="0" rtlCol="0" anchor="ctr"/>
          <a:lstStyle/>
          <a:p>
            <a:pPr algn="ctr" indent="0" marL="0">
              <a:buNone/>
            </a:pPr>
            <a:r>
              <a:rPr lang="en-US" sz="1200" dirty="0">
                <a:solidFill>
                  <a:srgbClr val="333333"/>
                </a:solidFill>
                <a:latin typeface="Inter" pitchFamily="34" charset="0"/>
                <a:ea typeface="Inter" pitchFamily="34" charset="-122"/>
                <a:cs typeface="Inter" pitchFamily="34" charset="-120"/>
              </a:rPr>
              <a:t>AI云服务</a:t>
            </a:r>
            <a:endParaRPr lang="en-US" sz="1200" dirty="0"/>
          </a:p>
        </p:txBody>
      </p:sp>
      <p:sp>
        <p:nvSpPr>
          <p:cNvPr id="54" name="Shape 52"/>
          <p:cNvSpPr/>
          <p:nvPr/>
        </p:nvSpPr>
        <p:spPr>
          <a:xfrm>
            <a:off x="3200400" y="2200961"/>
            <a:ext cx="1162202" cy="9144"/>
          </a:xfrm>
          <a:prstGeom prst="rect">
            <a:avLst/>
          </a:prstGeom>
          <a:solidFill>
            <a:srgbClr val="E5E7EB"/>
          </a:solidFill>
          <a:ln/>
        </p:spPr>
      </p:sp>
      <p:sp>
        <p:nvSpPr>
          <p:cNvPr id="55" name="Shape 53"/>
          <p:cNvSpPr/>
          <p:nvPr/>
        </p:nvSpPr>
        <p:spPr>
          <a:xfrm>
            <a:off x="3200400" y="2629814"/>
            <a:ext cx="1162202" cy="9144"/>
          </a:xfrm>
          <a:prstGeom prst="rect">
            <a:avLst/>
          </a:prstGeom>
          <a:solidFill>
            <a:srgbClr val="E5E7EB"/>
          </a:solidFill>
          <a:ln/>
        </p:spPr>
      </p:sp>
      <p:sp>
        <p:nvSpPr>
          <p:cNvPr id="56" name="Shape 54"/>
          <p:cNvSpPr/>
          <p:nvPr/>
        </p:nvSpPr>
        <p:spPr>
          <a:xfrm>
            <a:off x="3200400" y="3057754"/>
            <a:ext cx="1162202" cy="9144"/>
          </a:xfrm>
          <a:prstGeom prst="rect">
            <a:avLst/>
          </a:prstGeom>
          <a:solidFill>
            <a:srgbClr val="E5E7EB"/>
          </a:solidFill>
          <a:ln/>
        </p:spPr>
      </p:sp>
      <p:sp>
        <p:nvSpPr>
          <p:cNvPr id="57" name="Shape 55"/>
          <p:cNvSpPr/>
          <p:nvPr/>
        </p:nvSpPr>
        <p:spPr>
          <a:xfrm>
            <a:off x="3200400" y="3486607"/>
            <a:ext cx="1162202" cy="9144"/>
          </a:xfrm>
          <a:prstGeom prst="rect">
            <a:avLst/>
          </a:prstGeom>
          <a:solidFill>
            <a:srgbClr val="E5E7EB"/>
          </a:solidFill>
          <a:ln/>
        </p:spPr>
      </p:sp>
      <p:sp>
        <p:nvSpPr>
          <p:cNvPr id="58" name="Shape 56"/>
          <p:cNvSpPr/>
          <p:nvPr/>
        </p:nvSpPr>
        <p:spPr>
          <a:xfrm>
            <a:off x="3200400" y="3915461"/>
            <a:ext cx="1162202" cy="9144"/>
          </a:xfrm>
          <a:prstGeom prst="rect">
            <a:avLst/>
          </a:prstGeom>
          <a:solidFill>
            <a:srgbClr val="E5E7EB"/>
          </a:solidFill>
          <a:ln/>
        </p:spPr>
      </p:sp>
      <p:sp>
        <p:nvSpPr>
          <p:cNvPr id="59" name="Shape 57"/>
          <p:cNvSpPr/>
          <p:nvPr/>
        </p:nvSpPr>
        <p:spPr>
          <a:xfrm>
            <a:off x="3200400" y="4344314"/>
            <a:ext cx="1162202" cy="9144"/>
          </a:xfrm>
          <a:prstGeom prst="rect">
            <a:avLst/>
          </a:prstGeom>
          <a:solidFill>
            <a:srgbClr val="E5E7EB"/>
          </a:solidFill>
          <a:ln/>
        </p:spPr>
      </p:sp>
      <p:sp>
        <p:nvSpPr>
          <p:cNvPr id="60" name="Shape 58"/>
          <p:cNvSpPr/>
          <p:nvPr/>
        </p:nvSpPr>
        <p:spPr>
          <a:xfrm>
            <a:off x="3200400" y="4772254"/>
            <a:ext cx="1162202" cy="9144"/>
          </a:xfrm>
          <a:prstGeom prst="rect">
            <a:avLst/>
          </a:prstGeom>
          <a:solidFill>
            <a:srgbClr val="E5E7EB"/>
          </a:solidFill>
          <a:ln/>
        </p:spPr>
      </p:sp>
      <p:sp>
        <p:nvSpPr>
          <p:cNvPr id="61" name="Shape 59"/>
          <p:cNvSpPr/>
          <p:nvPr/>
        </p:nvSpPr>
        <p:spPr>
          <a:xfrm>
            <a:off x="3200400" y="5201107"/>
            <a:ext cx="1162202" cy="9144"/>
          </a:xfrm>
          <a:prstGeom prst="rect">
            <a:avLst/>
          </a:prstGeom>
          <a:solidFill>
            <a:srgbClr val="E5E7EB"/>
          </a:solidFill>
          <a:ln/>
        </p:spPr>
      </p:sp>
      <p:sp>
        <p:nvSpPr>
          <p:cNvPr id="62" name="Shape 60"/>
          <p:cNvSpPr/>
          <p:nvPr/>
        </p:nvSpPr>
        <p:spPr>
          <a:xfrm>
            <a:off x="3200400" y="5629961"/>
            <a:ext cx="1162202" cy="9144"/>
          </a:xfrm>
          <a:prstGeom prst="rect">
            <a:avLst/>
          </a:prstGeom>
          <a:solidFill>
            <a:srgbClr val="E5E7EB"/>
          </a:solidFill>
          <a:ln/>
        </p:spPr>
      </p:sp>
      <p:sp>
        <p:nvSpPr>
          <p:cNvPr id="63" name="Shape 61"/>
          <p:cNvSpPr/>
          <p:nvPr/>
        </p:nvSpPr>
        <p:spPr>
          <a:xfrm>
            <a:off x="3200400" y="6058814"/>
            <a:ext cx="1162202" cy="9144"/>
          </a:xfrm>
          <a:prstGeom prst="rect">
            <a:avLst/>
          </a:prstGeom>
          <a:solidFill>
            <a:srgbClr val="E5E7EB"/>
          </a:solidFill>
          <a:ln/>
        </p:spPr>
      </p:sp>
      <p:sp>
        <p:nvSpPr>
          <p:cNvPr id="64" name="Shape 62"/>
          <p:cNvSpPr/>
          <p:nvPr/>
        </p:nvSpPr>
        <p:spPr>
          <a:xfrm>
            <a:off x="3200400" y="6486754"/>
            <a:ext cx="1162202" cy="9144"/>
          </a:xfrm>
          <a:prstGeom prst="rect">
            <a:avLst/>
          </a:prstGeom>
          <a:solidFill>
            <a:srgbClr val="E5E7EB"/>
          </a:solidFill>
          <a:ln/>
        </p:spPr>
      </p:sp>
      <p:sp>
        <p:nvSpPr>
          <p:cNvPr id="65" name="Text 63"/>
          <p:cNvSpPr txBox="1"/>
          <p:nvPr/>
        </p:nvSpPr>
        <p:spPr>
          <a:xfrm>
            <a:off x="3303727" y="1895551"/>
            <a:ext cx="1067105"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66" name="Text 64"/>
          <p:cNvSpPr txBox="1"/>
          <p:nvPr/>
        </p:nvSpPr>
        <p:spPr>
          <a:xfrm>
            <a:off x="3684118" y="2324405"/>
            <a:ext cx="305410"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67" name="Text 65"/>
          <p:cNvSpPr txBox="1"/>
          <p:nvPr/>
        </p:nvSpPr>
        <p:spPr>
          <a:xfrm>
            <a:off x="3589020" y="2752344"/>
            <a:ext cx="495605"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68" name="Text 66"/>
          <p:cNvSpPr txBox="1"/>
          <p:nvPr/>
        </p:nvSpPr>
        <p:spPr>
          <a:xfrm>
            <a:off x="3398825" y="3181198"/>
            <a:ext cx="876910"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69" name="Text 67"/>
          <p:cNvSpPr txBox="1"/>
          <p:nvPr/>
        </p:nvSpPr>
        <p:spPr>
          <a:xfrm>
            <a:off x="3493922" y="3610051"/>
            <a:ext cx="685800"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70" name="Text 68"/>
          <p:cNvSpPr txBox="1"/>
          <p:nvPr/>
        </p:nvSpPr>
        <p:spPr>
          <a:xfrm>
            <a:off x="3589020" y="4038905"/>
            <a:ext cx="495605"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71" name="Text 69"/>
          <p:cNvSpPr txBox="1"/>
          <p:nvPr/>
        </p:nvSpPr>
        <p:spPr>
          <a:xfrm>
            <a:off x="3589020" y="4466844"/>
            <a:ext cx="495605"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72" name="Text 70"/>
          <p:cNvSpPr txBox="1"/>
          <p:nvPr/>
        </p:nvSpPr>
        <p:spPr>
          <a:xfrm>
            <a:off x="3589020" y="4895698"/>
            <a:ext cx="495605"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73" name="Text 71"/>
          <p:cNvSpPr txBox="1"/>
          <p:nvPr/>
        </p:nvSpPr>
        <p:spPr>
          <a:xfrm>
            <a:off x="3493922" y="5324551"/>
            <a:ext cx="685800"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74" name="Text 72"/>
          <p:cNvSpPr txBox="1"/>
          <p:nvPr/>
        </p:nvSpPr>
        <p:spPr>
          <a:xfrm>
            <a:off x="3303727" y="5753405"/>
            <a:ext cx="1067105"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75" name="Text 73"/>
          <p:cNvSpPr txBox="1"/>
          <p:nvPr/>
        </p:nvSpPr>
        <p:spPr>
          <a:xfrm>
            <a:off x="3303727" y="6181344"/>
            <a:ext cx="1067105" cy="191110"/>
          </a:xfrm>
          <a:prstGeom prst="rect">
            <a:avLst/>
          </a:prstGeom>
          <a:noFill/>
          <a:ln/>
        </p:spPr>
        <p:txBody>
          <a:bodyPr wrap="square" lIns="0" tIns="0" rIns="0" bIns="0" rtlCol="0" anchor="ctr"/>
          <a:lstStyle/>
          <a:p>
            <a:pPr algn="ctr" indent="0" marL="0">
              <a:buNone/>
            </a:pPr>
            <a:r>
              <a:rPr lang="en-US" sz="1200" dirty="0">
                <a:solidFill>
                  <a:srgbClr val="3B82F6"/>
                </a:solidFill>
                <a:latin typeface="Inter" pitchFamily="34" charset="0"/>
                <a:ea typeface="Inter" pitchFamily="34" charset="-122"/>
                <a:cs typeface="Inter" pitchFamily="34" charset="-120"/>
              </a:rPr>
              <a:t>🌟🌟🌟🌟🌟</a:t>
            </a:r>
            <a:endParaRPr lang="en-US" sz="1200" dirty="0"/>
          </a:p>
        </p:txBody>
      </p:sp>
      <p:sp>
        <p:nvSpPr>
          <p:cNvPr id="76" name="Shape 74"/>
          <p:cNvSpPr/>
          <p:nvPr/>
        </p:nvSpPr>
        <p:spPr>
          <a:xfrm>
            <a:off x="4358945" y="2200961"/>
            <a:ext cx="1162202" cy="9144"/>
          </a:xfrm>
          <a:prstGeom prst="rect">
            <a:avLst/>
          </a:prstGeom>
          <a:solidFill>
            <a:srgbClr val="E5E7EB"/>
          </a:solidFill>
          <a:ln/>
        </p:spPr>
      </p:sp>
      <p:sp>
        <p:nvSpPr>
          <p:cNvPr id="77" name="Shape 75"/>
          <p:cNvSpPr/>
          <p:nvPr/>
        </p:nvSpPr>
        <p:spPr>
          <a:xfrm>
            <a:off x="4358945" y="2629814"/>
            <a:ext cx="1162202" cy="9144"/>
          </a:xfrm>
          <a:prstGeom prst="rect">
            <a:avLst/>
          </a:prstGeom>
          <a:solidFill>
            <a:srgbClr val="E5E7EB"/>
          </a:solidFill>
          <a:ln/>
        </p:spPr>
      </p:sp>
      <p:sp>
        <p:nvSpPr>
          <p:cNvPr id="78" name="Shape 76"/>
          <p:cNvSpPr/>
          <p:nvPr/>
        </p:nvSpPr>
        <p:spPr>
          <a:xfrm>
            <a:off x="4358945" y="3057754"/>
            <a:ext cx="1162202" cy="9144"/>
          </a:xfrm>
          <a:prstGeom prst="rect">
            <a:avLst/>
          </a:prstGeom>
          <a:solidFill>
            <a:srgbClr val="E5E7EB"/>
          </a:solidFill>
          <a:ln/>
        </p:spPr>
      </p:sp>
      <p:sp>
        <p:nvSpPr>
          <p:cNvPr id="79" name="Shape 77"/>
          <p:cNvSpPr/>
          <p:nvPr/>
        </p:nvSpPr>
        <p:spPr>
          <a:xfrm>
            <a:off x="4358945" y="3486607"/>
            <a:ext cx="1162202" cy="9144"/>
          </a:xfrm>
          <a:prstGeom prst="rect">
            <a:avLst/>
          </a:prstGeom>
          <a:solidFill>
            <a:srgbClr val="E5E7EB"/>
          </a:solidFill>
          <a:ln/>
        </p:spPr>
      </p:sp>
      <p:sp>
        <p:nvSpPr>
          <p:cNvPr id="80" name="Shape 78"/>
          <p:cNvSpPr/>
          <p:nvPr/>
        </p:nvSpPr>
        <p:spPr>
          <a:xfrm>
            <a:off x="4358945" y="3915461"/>
            <a:ext cx="1162202" cy="9144"/>
          </a:xfrm>
          <a:prstGeom prst="rect">
            <a:avLst/>
          </a:prstGeom>
          <a:solidFill>
            <a:srgbClr val="E5E7EB"/>
          </a:solidFill>
          <a:ln/>
        </p:spPr>
      </p:sp>
      <p:sp>
        <p:nvSpPr>
          <p:cNvPr id="81" name="Shape 79"/>
          <p:cNvSpPr/>
          <p:nvPr/>
        </p:nvSpPr>
        <p:spPr>
          <a:xfrm>
            <a:off x="4358945" y="4344314"/>
            <a:ext cx="1162202" cy="9144"/>
          </a:xfrm>
          <a:prstGeom prst="rect">
            <a:avLst/>
          </a:prstGeom>
          <a:solidFill>
            <a:srgbClr val="E5E7EB"/>
          </a:solidFill>
          <a:ln/>
        </p:spPr>
      </p:sp>
      <p:sp>
        <p:nvSpPr>
          <p:cNvPr id="82" name="Shape 80"/>
          <p:cNvSpPr/>
          <p:nvPr/>
        </p:nvSpPr>
        <p:spPr>
          <a:xfrm>
            <a:off x="4358945" y="4772254"/>
            <a:ext cx="1162202" cy="9144"/>
          </a:xfrm>
          <a:prstGeom prst="rect">
            <a:avLst/>
          </a:prstGeom>
          <a:solidFill>
            <a:srgbClr val="E5E7EB"/>
          </a:solidFill>
          <a:ln/>
        </p:spPr>
      </p:sp>
      <p:sp>
        <p:nvSpPr>
          <p:cNvPr id="83" name="Shape 81"/>
          <p:cNvSpPr/>
          <p:nvPr/>
        </p:nvSpPr>
        <p:spPr>
          <a:xfrm>
            <a:off x="4358945" y="5201107"/>
            <a:ext cx="1162202" cy="9144"/>
          </a:xfrm>
          <a:prstGeom prst="rect">
            <a:avLst/>
          </a:prstGeom>
          <a:solidFill>
            <a:srgbClr val="E5E7EB"/>
          </a:solidFill>
          <a:ln/>
        </p:spPr>
      </p:sp>
      <p:sp>
        <p:nvSpPr>
          <p:cNvPr id="84" name="Shape 82"/>
          <p:cNvSpPr/>
          <p:nvPr/>
        </p:nvSpPr>
        <p:spPr>
          <a:xfrm>
            <a:off x="4358945" y="5629961"/>
            <a:ext cx="1162202" cy="9144"/>
          </a:xfrm>
          <a:prstGeom prst="rect">
            <a:avLst/>
          </a:prstGeom>
          <a:solidFill>
            <a:srgbClr val="E5E7EB"/>
          </a:solidFill>
          <a:ln/>
        </p:spPr>
      </p:sp>
      <p:sp>
        <p:nvSpPr>
          <p:cNvPr id="85" name="Shape 83"/>
          <p:cNvSpPr/>
          <p:nvPr/>
        </p:nvSpPr>
        <p:spPr>
          <a:xfrm>
            <a:off x="4358945" y="6058814"/>
            <a:ext cx="1162202" cy="9144"/>
          </a:xfrm>
          <a:prstGeom prst="rect">
            <a:avLst/>
          </a:prstGeom>
          <a:solidFill>
            <a:srgbClr val="E5E7EB"/>
          </a:solidFill>
          <a:ln/>
        </p:spPr>
      </p:sp>
      <p:sp>
        <p:nvSpPr>
          <p:cNvPr id="86" name="Shape 84"/>
          <p:cNvSpPr/>
          <p:nvPr/>
        </p:nvSpPr>
        <p:spPr>
          <a:xfrm>
            <a:off x="4358945" y="6486754"/>
            <a:ext cx="1162202" cy="9144"/>
          </a:xfrm>
          <a:prstGeom prst="rect">
            <a:avLst/>
          </a:prstGeom>
          <a:solidFill>
            <a:srgbClr val="E5E7EB"/>
          </a:solidFill>
          <a:ln/>
        </p:spPr>
      </p:sp>
      <p:sp>
        <p:nvSpPr>
          <p:cNvPr id="87" name="Text 85"/>
          <p:cNvSpPr txBox="1"/>
          <p:nvPr/>
        </p:nvSpPr>
        <p:spPr>
          <a:xfrm>
            <a:off x="4652467" y="1895551"/>
            <a:ext cx="685800"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88" name="Text 86"/>
          <p:cNvSpPr txBox="1"/>
          <p:nvPr/>
        </p:nvSpPr>
        <p:spPr>
          <a:xfrm>
            <a:off x="4557370" y="2324405"/>
            <a:ext cx="876910"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89" name="Text 87"/>
          <p:cNvSpPr txBox="1"/>
          <p:nvPr/>
        </p:nvSpPr>
        <p:spPr>
          <a:xfrm>
            <a:off x="4842662" y="2752344"/>
            <a:ext cx="305410"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0" name="Text 88"/>
          <p:cNvSpPr txBox="1"/>
          <p:nvPr/>
        </p:nvSpPr>
        <p:spPr>
          <a:xfrm>
            <a:off x="4842662" y="3181198"/>
            <a:ext cx="305410"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1" name="Text 89"/>
          <p:cNvSpPr txBox="1"/>
          <p:nvPr/>
        </p:nvSpPr>
        <p:spPr>
          <a:xfrm>
            <a:off x="4747565" y="3610051"/>
            <a:ext cx="495605"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2" name="Text 90"/>
          <p:cNvSpPr txBox="1"/>
          <p:nvPr/>
        </p:nvSpPr>
        <p:spPr>
          <a:xfrm>
            <a:off x="4747565" y="4038905"/>
            <a:ext cx="495605"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3" name="Text 91"/>
          <p:cNvSpPr txBox="1"/>
          <p:nvPr/>
        </p:nvSpPr>
        <p:spPr>
          <a:xfrm>
            <a:off x="4747565" y="4466844"/>
            <a:ext cx="495605"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4" name="Text 92"/>
          <p:cNvSpPr txBox="1"/>
          <p:nvPr/>
        </p:nvSpPr>
        <p:spPr>
          <a:xfrm>
            <a:off x="4652467" y="4895698"/>
            <a:ext cx="685800"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5" name="Text 93"/>
          <p:cNvSpPr txBox="1"/>
          <p:nvPr/>
        </p:nvSpPr>
        <p:spPr>
          <a:xfrm>
            <a:off x="4842662" y="5324551"/>
            <a:ext cx="305410"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6" name="Text 94"/>
          <p:cNvSpPr txBox="1"/>
          <p:nvPr/>
        </p:nvSpPr>
        <p:spPr>
          <a:xfrm>
            <a:off x="4747565" y="5753405"/>
            <a:ext cx="495605"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7" name="Text 95"/>
          <p:cNvSpPr txBox="1"/>
          <p:nvPr/>
        </p:nvSpPr>
        <p:spPr>
          <a:xfrm>
            <a:off x="4652467" y="6181344"/>
            <a:ext cx="685800" cy="191110"/>
          </a:xfrm>
          <a:prstGeom prst="rect">
            <a:avLst/>
          </a:prstGeom>
          <a:noFill/>
          <a:ln/>
        </p:spPr>
        <p:txBody>
          <a:bodyPr wrap="square" lIns="0" tIns="0" rIns="0" bIns="0" rtlCol="0" anchor="ctr"/>
          <a:lstStyle/>
          <a:p>
            <a:pPr algn="ctr" indent="0" marL="0">
              <a:buNone/>
            </a:pPr>
            <a:r>
              <a:rPr lang="en-US" sz="1200" dirty="0">
                <a:solidFill>
                  <a:srgbClr val="EF4444"/>
                </a:solidFill>
                <a:latin typeface="Inter" pitchFamily="34" charset="0"/>
                <a:ea typeface="Inter" pitchFamily="34" charset="-122"/>
                <a:cs typeface="Inter" pitchFamily="34" charset="-120"/>
              </a:rPr>
              <a:t>🌟🌟🌟</a:t>
            </a:r>
            <a:endParaRPr lang="en-US" sz="1200" dirty="0"/>
          </a:p>
        </p:txBody>
      </p:sp>
      <p:sp>
        <p:nvSpPr>
          <p:cNvPr id="98" name="Shape 96"/>
          <p:cNvSpPr/>
          <p:nvPr/>
        </p:nvSpPr>
        <p:spPr>
          <a:xfrm>
            <a:off x="5516575" y="2200961"/>
            <a:ext cx="6372454" cy="9144"/>
          </a:xfrm>
          <a:prstGeom prst="rect">
            <a:avLst/>
          </a:prstGeom>
          <a:solidFill>
            <a:srgbClr val="E5E7EB"/>
          </a:solidFill>
          <a:ln/>
        </p:spPr>
      </p:sp>
      <p:sp>
        <p:nvSpPr>
          <p:cNvPr id="99" name="Shape 97"/>
          <p:cNvSpPr/>
          <p:nvPr/>
        </p:nvSpPr>
        <p:spPr>
          <a:xfrm>
            <a:off x="5516575" y="2629814"/>
            <a:ext cx="6372454" cy="9144"/>
          </a:xfrm>
          <a:prstGeom prst="rect">
            <a:avLst/>
          </a:prstGeom>
          <a:solidFill>
            <a:srgbClr val="E5E7EB"/>
          </a:solidFill>
          <a:ln/>
        </p:spPr>
      </p:sp>
      <p:sp>
        <p:nvSpPr>
          <p:cNvPr id="100" name="Shape 98"/>
          <p:cNvSpPr/>
          <p:nvPr/>
        </p:nvSpPr>
        <p:spPr>
          <a:xfrm>
            <a:off x="5516575" y="3057754"/>
            <a:ext cx="6372454" cy="9144"/>
          </a:xfrm>
          <a:prstGeom prst="rect">
            <a:avLst/>
          </a:prstGeom>
          <a:solidFill>
            <a:srgbClr val="E5E7EB"/>
          </a:solidFill>
          <a:ln/>
        </p:spPr>
      </p:sp>
      <p:sp>
        <p:nvSpPr>
          <p:cNvPr id="101" name="Shape 99"/>
          <p:cNvSpPr/>
          <p:nvPr/>
        </p:nvSpPr>
        <p:spPr>
          <a:xfrm>
            <a:off x="5516575" y="3486607"/>
            <a:ext cx="6372454" cy="9144"/>
          </a:xfrm>
          <a:prstGeom prst="rect">
            <a:avLst/>
          </a:prstGeom>
          <a:solidFill>
            <a:srgbClr val="E5E7EB"/>
          </a:solidFill>
          <a:ln/>
        </p:spPr>
      </p:sp>
      <p:sp>
        <p:nvSpPr>
          <p:cNvPr id="102" name="Shape 100"/>
          <p:cNvSpPr/>
          <p:nvPr/>
        </p:nvSpPr>
        <p:spPr>
          <a:xfrm>
            <a:off x="5516575" y="3915461"/>
            <a:ext cx="6372454" cy="9144"/>
          </a:xfrm>
          <a:prstGeom prst="rect">
            <a:avLst/>
          </a:prstGeom>
          <a:solidFill>
            <a:srgbClr val="E5E7EB"/>
          </a:solidFill>
          <a:ln/>
        </p:spPr>
      </p:sp>
      <p:sp>
        <p:nvSpPr>
          <p:cNvPr id="103" name="Shape 101"/>
          <p:cNvSpPr/>
          <p:nvPr/>
        </p:nvSpPr>
        <p:spPr>
          <a:xfrm>
            <a:off x="5516575" y="4344314"/>
            <a:ext cx="6372454" cy="9144"/>
          </a:xfrm>
          <a:prstGeom prst="rect">
            <a:avLst/>
          </a:prstGeom>
          <a:solidFill>
            <a:srgbClr val="E5E7EB"/>
          </a:solidFill>
          <a:ln/>
        </p:spPr>
      </p:sp>
      <p:sp>
        <p:nvSpPr>
          <p:cNvPr id="104" name="Shape 102"/>
          <p:cNvSpPr/>
          <p:nvPr/>
        </p:nvSpPr>
        <p:spPr>
          <a:xfrm>
            <a:off x="5516575" y="4772254"/>
            <a:ext cx="6372454" cy="9144"/>
          </a:xfrm>
          <a:prstGeom prst="rect">
            <a:avLst/>
          </a:prstGeom>
          <a:solidFill>
            <a:srgbClr val="E5E7EB"/>
          </a:solidFill>
          <a:ln/>
        </p:spPr>
      </p:sp>
      <p:sp>
        <p:nvSpPr>
          <p:cNvPr id="105" name="Shape 103"/>
          <p:cNvSpPr/>
          <p:nvPr/>
        </p:nvSpPr>
        <p:spPr>
          <a:xfrm>
            <a:off x="5516575" y="5201107"/>
            <a:ext cx="6372454" cy="9144"/>
          </a:xfrm>
          <a:prstGeom prst="rect">
            <a:avLst/>
          </a:prstGeom>
          <a:solidFill>
            <a:srgbClr val="E5E7EB"/>
          </a:solidFill>
          <a:ln/>
        </p:spPr>
      </p:sp>
      <p:sp>
        <p:nvSpPr>
          <p:cNvPr id="106" name="Shape 104"/>
          <p:cNvSpPr/>
          <p:nvPr/>
        </p:nvSpPr>
        <p:spPr>
          <a:xfrm>
            <a:off x="5516575" y="5629961"/>
            <a:ext cx="6372454" cy="9144"/>
          </a:xfrm>
          <a:prstGeom prst="rect">
            <a:avLst/>
          </a:prstGeom>
          <a:solidFill>
            <a:srgbClr val="E5E7EB"/>
          </a:solidFill>
          <a:ln/>
        </p:spPr>
      </p:sp>
      <p:sp>
        <p:nvSpPr>
          <p:cNvPr id="107" name="Shape 105"/>
          <p:cNvSpPr/>
          <p:nvPr/>
        </p:nvSpPr>
        <p:spPr>
          <a:xfrm>
            <a:off x="5516575" y="6058814"/>
            <a:ext cx="6372454" cy="9144"/>
          </a:xfrm>
          <a:prstGeom prst="rect">
            <a:avLst/>
          </a:prstGeom>
          <a:solidFill>
            <a:srgbClr val="E5E7EB"/>
          </a:solidFill>
          <a:ln/>
        </p:spPr>
      </p:sp>
      <p:sp>
        <p:nvSpPr>
          <p:cNvPr id="108" name="Shape 106"/>
          <p:cNvSpPr/>
          <p:nvPr/>
        </p:nvSpPr>
        <p:spPr>
          <a:xfrm>
            <a:off x="5516575" y="6486754"/>
            <a:ext cx="6372454" cy="9144"/>
          </a:xfrm>
          <a:prstGeom prst="rect">
            <a:avLst/>
          </a:prstGeom>
          <a:solidFill>
            <a:srgbClr val="E5E7EB"/>
          </a:solidFill>
          <a:ln/>
        </p:spPr>
      </p:sp>
      <p:sp>
        <p:nvSpPr>
          <p:cNvPr id="109" name="Text 107"/>
          <p:cNvSpPr txBox="1"/>
          <p:nvPr/>
        </p:nvSpPr>
        <p:spPr>
          <a:xfrm>
            <a:off x="6495898" y="1904695"/>
            <a:ext cx="4519879"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美国领先：OpenAI、Anthropic等在大规模模型训练上投入更大，性能更强</a:t>
            </a:r>
            <a:endParaRPr lang="en-US" sz="1000" dirty="0"/>
          </a:p>
        </p:txBody>
      </p:sp>
      <p:sp>
        <p:nvSpPr>
          <p:cNvPr id="110" name="Text 108"/>
          <p:cNvSpPr txBox="1"/>
          <p:nvPr/>
        </p:nvSpPr>
        <p:spPr>
          <a:xfrm>
            <a:off x="6233465" y="2333549"/>
            <a:ext cx="5043830"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中国领先：更活跃的开源生态，如Qwen、DeepSeek、ChatGLM等高质量开源模型</a:t>
            </a:r>
            <a:endParaRPr lang="en-US" sz="1000" dirty="0"/>
          </a:p>
        </p:txBody>
      </p:sp>
      <p:sp>
        <p:nvSpPr>
          <p:cNvPr id="111" name="Text 109"/>
          <p:cNvSpPr txBox="1"/>
          <p:nvPr/>
        </p:nvSpPr>
        <p:spPr>
          <a:xfrm>
            <a:off x="6968642" y="2762402"/>
            <a:ext cx="3567989"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美国领先：在智能体基础设施和智能体管理系统方面更成熟</a:t>
            </a:r>
            <a:endParaRPr lang="en-US" sz="1000" dirty="0"/>
          </a:p>
        </p:txBody>
      </p:sp>
      <p:sp>
        <p:nvSpPr>
          <p:cNvPr id="112" name="Text 110"/>
          <p:cNvSpPr txBox="1"/>
          <p:nvPr/>
        </p:nvSpPr>
        <p:spPr>
          <a:xfrm>
            <a:off x="7104888" y="3191256"/>
            <a:ext cx="3300984"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美国领先：更成熟的企业级AI解决方案和垂直行业渗透</a:t>
            </a:r>
            <a:endParaRPr lang="en-US" sz="1000" dirty="0"/>
          </a:p>
        </p:txBody>
      </p:sp>
      <p:sp>
        <p:nvSpPr>
          <p:cNvPr id="113" name="Text 111"/>
          <p:cNvSpPr txBox="1"/>
          <p:nvPr/>
        </p:nvSpPr>
        <p:spPr>
          <a:xfrm>
            <a:off x="6968642" y="3619195"/>
            <a:ext cx="3567989"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美国领先：在创意生产力工具领先，专业工具市场更加成熟</a:t>
            </a:r>
            <a:endParaRPr lang="en-US" sz="1000" dirty="0"/>
          </a:p>
        </p:txBody>
      </p:sp>
      <p:sp>
        <p:nvSpPr>
          <p:cNvPr id="114" name="Text 112"/>
          <p:cNvSpPr txBox="1"/>
          <p:nvPr/>
        </p:nvSpPr>
        <p:spPr>
          <a:xfrm>
            <a:off x="6768389" y="4048049"/>
            <a:ext cx="3967582"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平分秋色：美国在付费服务模式领先，中国在消费场景普及率更高</a:t>
            </a:r>
            <a:endParaRPr lang="en-US" sz="1000" dirty="0"/>
          </a:p>
        </p:txBody>
      </p:sp>
      <p:sp>
        <p:nvSpPr>
          <p:cNvPr id="115" name="Text 113"/>
          <p:cNvSpPr txBox="1"/>
          <p:nvPr/>
        </p:nvSpPr>
        <p:spPr>
          <a:xfrm>
            <a:off x="6368796" y="4476902"/>
            <a:ext cx="4767682"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平分秋色：中国供应链优势明显，美国在高端产品体验和软硬整合方面各有特色</a:t>
            </a:r>
            <a:endParaRPr lang="en-US" sz="1000" dirty="0"/>
          </a:p>
        </p:txBody>
      </p:sp>
      <p:sp>
        <p:nvSpPr>
          <p:cNvPr id="116" name="Text 114"/>
          <p:cNvSpPr txBox="1"/>
          <p:nvPr/>
        </p:nvSpPr>
        <p:spPr>
          <a:xfrm>
            <a:off x="6968642" y="4905756"/>
            <a:ext cx="3567989"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中国领先：服务机器人、四足机器人等领域实用化进展更快</a:t>
            </a:r>
            <a:endParaRPr lang="en-US" sz="1000" dirty="0"/>
          </a:p>
        </p:txBody>
      </p:sp>
      <p:sp>
        <p:nvSpPr>
          <p:cNvPr id="117" name="Text 115"/>
          <p:cNvSpPr txBox="1"/>
          <p:nvPr/>
        </p:nvSpPr>
        <p:spPr>
          <a:xfrm>
            <a:off x="6633058" y="5333695"/>
            <a:ext cx="4243730"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美国领先：更完善的大规模模型训练与推理基础设施，如LLM推理优化</a:t>
            </a:r>
            <a:endParaRPr lang="en-US" sz="1000" dirty="0"/>
          </a:p>
        </p:txBody>
      </p:sp>
      <p:sp>
        <p:nvSpPr>
          <p:cNvPr id="118" name="Text 116"/>
          <p:cNvSpPr txBox="1"/>
          <p:nvPr/>
        </p:nvSpPr>
        <p:spPr>
          <a:xfrm>
            <a:off x="6921094" y="5762549"/>
            <a:ext cx="3663086"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美国领先：NVIDIA、AMD在训练和推理芯片上拥有明显优势</a:t>
            </a:r>
            <a:endParaRPr lang="en-US" sz="1000" dirty="0"/>
          </a:p>
        </p:txBody>
      </p:sp>
      <p:sp>
        <p:nvSpPr>
          <p:cNvPr id="119" name="Text 117"/>
          <p:cNvSpPr txBox="1"/>
          <p:nvPr/>
        </p:nvSpPr>
        <p:spPr>
          <a:xfrm>
            <a:off x="6761074" y="6191402"/>
            <a:ext cx="3986784"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美国领先：AWS、Azure、GCP等提供更成熟的端到端AI平台服务</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10622585" y="152705"/>
            <a:ext cx="1419149" cy="276149"/>
          </a:xfrm>
          <a:prstGeom prst="roundRect">
            <a:avLst>
              <a:gd name="adj" fmla="val 45672"/>
            </a:avLst>
          </a:prstGeom>
          <a:solidFill>
            <a:srgbClr val="4C6FFF"/>
          </a:solidFill>
          <a:ln/>
        </p:spPr>
      </p:sp>
      <p:sp>
        <p:nvSpPr>
          <p:cNvPr id="4" name="Text 2"/>
          <p:cNvSpPr txBox="1"/>
          <p:nvPr/>
        </p:nvSpPr>
        <p:spPr>
          <a:xfrm>
            <a:off x="10736885" y="209398"/>
            <a:ext cx="1291133" cy="162763"/>
          </a:xfrm>
          <a:prstGeom prst="rect">
            <a:avLst/>
          </a:prstGeom>
          <a:noFill/>
          <a:ln/>
        </p:spPr>
        <p:txBody>
          <a:bodyPr wrap="square" lIns="0" tIns="0" rIns="0" bIns="0" rtlCol="0" anchor="ctr"/>
          <a:lstStyle/>
          <a:p>
            <a:pPr algn="l" indent="0" marL="0">
              <a:buNone/>
            </a:pPr>
            <a:r>
              <a:rPr lang="en-US" sz="1000" dirty="0">
                <a:solidFill>
                  <a:srgbClr val="FFFFFF"/>
                </a:solidFill>
                <a:latin typeface="Inter" pitchFamily="34" charset="0"/>
                <a:ea typeface="Inter" pitchFamily="34" charset="-122"/>
                <a:cs typeface="Inter" pitchFamily="34" charset="-120"/>
              </a:rPr>
              <a:t>子模块3:中美AI竞争</a:t>
            </a:r>
            <a:endParaRPr lang="en-US" sz="1000" dirty="0"/>
          </a:p>
        </p:txBody>
      </p:sp>
      <p:sp>
        <p:nvSpPr>
          <p:cNvPr id="5" name="Shape 3"/>
          <p:cNvSpPr/>
          <p:nvPr/>
        </p:nvSpPr>
        <p:spPr>
          <a:xfrm>
            <a:off x="304495" y="381305"/>
            <a:ext cx="3323844" cy="895198"/>
          </a:xfrm>
          <a:prstGeom prst="roundRect">
            <a:avLst>
              <a:gd name="adj" fmla="val 8693"/>
            </a:avLst>
          </a:prstGeom>
          <a:solidFill>
            <a:srgbClr val="FFFFFF">
              <a:alpha val="85000"/>
            </a:srgbClr>
          </a:solidFill>
          <a:ln/>
        </p:spPr>
      </p:sp>
      <p:sp>
        <p:nvSpPr>
          <p:cNvPr id="6" name="Text 4"/>
          <p:cNvSpPr txBox="1"/>
          <p:nvPr/>
        </p:nvSpPr>
        <p:spPr>
          <a:xfrm>
            <a:off x="418795" y="514807"/>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生态环境分析</a:t>
            </a:r>
            <a:endParaRPr lang="en-US" sz="1200" dirty="0"/>
          </a:p>
        </p:txBody>
      </p:sp>
      <p:sp>
        <p:nvSpPr>
          <p:cNvPr id="7" name="Text 5"/>
          <p:cNvSpPr txBox="1"/>
          <p:nvPr/>
        </p:nvSpPr>
        <p:spPr>
          <a:xfrm>
            <a:off x="418795" y="761695"/>
            <a:ext cx="33531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中美AI生态环境比较</a:t>
            </a:r>
            <a:endParaRPr lang="en-US" sz="2700" dirty="0"/>
          </a:p>
        </p:txBody>
      </p:sp>
      <p:sp>
        <p:nvSpPr>
          <p:cNvPr id="8" name="Shape 6"/>
          <p:cNvSpPr/>
          <p:nvPr/>
        </p:nvSpPr>
        <p:spPr>
          <a:xfrm>
            <a:off x="304495" y="1619402"/>
            <a:ext cx="2200046" cy="3029407"/>
          </a:xfrm>
          <a:prstGeom prst="roundRect">
            <a:avLst>
              <a:gd name="adj" fmla="val 1439"/>
            </a:avLst>
          </a:prstGeom>
          <a:solidFill>
            <a:srgbClr val="FFFFFF">
              <a:alpha val="85000"/>
            </a:srgbClr>
          </a:solidFill>
          <a:ln w="12700">
            <a:solidFill>
              <a:srgbClr val="E5E7EB"/>
            </a:solidFill>
            <a:prstDash val="solid"/>
          </a:ln>
        </p:spPr>
      </p:sp>
      <p:sp>
        <p:nvSpPr>
          <p:cNvPr id="9" name="Shape 7"/>
          <p:cNvSpPr/>
          <p:nvPr/>
        </p:nvSpPr>
        <p:spPr>
          <a:xfrm>
            <a:off x="2651760" y="1619402"/>
            <a:ext cx="2200046" cy="3029407"/>
          </a:xfrm>
          <a:prstGeom prst="roundRect">
            <a:avLst>
              <a:gd name="adj" fmla="val 1439"/>
            </a:avLst>
          </a:prstGeom>
          <a:solidFill>
            <a:srgbClr val="FFFFFF">
              <a:alpha val="85000"/>
            </a:srgbClr>
          </a:solidFill>
          <a:ln w="12700">
            <a:solidFill>
              <a:srgbClr val="E5E7EB"/>
            </a:solidFill>
            <a:prstDash val="solid"/>
          </a:ln>
        </p:spPr>
      </p:sp>
      <p:sp>
        <p:nvSpPr>
          <p:cNvPr id="10" name="Shape 8"/>
          <p:cNvSpPr/>
          <p:nvPr/>
        </p:nvSpPr>
        <p:spPr>
          <a:xfrm>
            <a:off x="4999025" y="1619402"/>
            <a:ext cx="2200046" cy="3029407"/>
          </a:xfrm>
          <a:prstGeom prst="roundRect">
            <a:avLst>
              <a:gd name="adj" fmla="val 1439"/>
            </a:avLst>
          </a:prstGeom>
          <a:solidFill>
            <a:srgbClr val="FFFFFF">
              <a:alpha val="85000"/>
            </a:srgbClr>
          </a:solidFill>
          <a:ln w="12700">
            <a:solidFill>
              <a:srgbClr val="E5E7EB"/>
            </a:solidFill>
            <a:prstDash val="solid"/>
          </a:ln>
        </p:spPr>
      </p:sp>
      <p:sp>
        <p:nvSpPr>
          <p:cNvPr id="11" name="Shape 9"/>
          <p:cNvSpPr/>
          <p:nvPr/>
        </p:nvSpPr>
        <p:spPr>
          <a:xfrm>
            <a:off x="7345375" y="1619402"/>
            <a:ext cx="2200046" cy="3029407"/>
          </a:xfrm>
          <a:prstGeom prst="roundRect">
            <a:avLst>
              <a:gd name="adj" fmla="val 1439"/>
            </a:avLst>
          </a:prstGeom>
          <a:solidFill>
            <a:srgbClr val="FFFFFF">
              <a:alpha val="85000"/>
            </a:srgbClr>
          </a:solidFill>
          <a:ln w="12700">
            <a:solidFill>
              <a:srgbClr val="E5E7EB"/>
            </a:solidFill>
            <a:prstDash val="solid"/>
          </a:ln>
        </p:spPr>
      </p:sp>
      <p:sp>
        <p:nvSpPr>
          <p:cNvPr id="12" name="Shape 10"/>
          <p:cNvSpPr/>
          <p:nvPr/>
        </p:nvSpPr>
        <p:spPr>
          <a:xfrm>
            <a:off x="9692640" y="1619402"/>
            <a:ext cx="2200046" cy="3029407"/>
          </a:xfrm>
          <a:prstGeom prst="roundRect">
            <a:avLst>
              <a:gd name="adj" fmla="val 1439"/>
            </a:avLst>
          </a:prstGeom>
          <a:solidFill>
            <a:srgbClr val="FFFFFF">
              <a:alpha val="85000"/>
            </a:srgbClr>
          </a:solidFill>
          <a:ln w="12700">
            <a:solidFill>
              <a:srgbClr val="E5E7EB"/>
            </a:solidFill>
            <a:prstDash val="solid"/>
          </a:ln>
        </p:spPr>
      </p:sp>
      <p:sp>
        <p:nvSpPr>
          <p:cNvPr id="13" name="Text 11"/>
          <p:cNvSpPr txBox="1"/>
          <p:nvPr/>
        </p:nvSpPr>
        <p:spPr>
          <a:xfrm>
            <a:off x="466344" y="1790395"/>
            <a:ext cx="688543" cy="181051"/>
          </a:xfrm>
          <a:prstGeom prst="rect">
            <a:avLst/>
          </a:prstGeom>
          <a:noFill/>
          <a:ln/>
        </p:spPr>
        <p:txBody>
          <a:bodyPr wrap="square" lIns="0" tIns="0" rIns="0" bIns="0" rtlCol="0" anchor="ctr"/>
          <a:lstStyle/>
          <a:p>
            <a:pPr algn="l" indent="0" marL="0">
              <a:buNone/>
            </a:pPr>
            <a:r>
              <a:rPr lang="en-US" sz="1100" b="1" dirty="0">
                <a:solidFill>
                  <a:srgbClr val="333333"/>
                </a:solidFill>
                <a:latin typeface="Inter" pitchFamily="34" charset="0"/>
                <a:ea typeface="Inter" pitchFamily="34" charset="-122"/>
                <a:cs typeface="Inter" pitchFamily="34" charset="-120"/>
              </a:rPr>
              <a:t>营商环境</a:t>
            </a:r>
            <a:endParaRPr lang="en-US" sz="1100" dirty="0"/>
          </a:p>
        </p:txBody>
      </p:sp>
      <p:sp>
        <p:nvSpPr>
          <p:cNvPr id="14" name="Text 12"/>
          <p:cNvSpPr txBox="1"/>
          <p:nvPr/>
        </p:nvSpPr>
        <p:spPr>
          <a:xfrm>
            <a:off x="2813609" y="1790395"/>
            <a:ext cx="831190" cy="181051"/>
          </a:xfrm>
          <a:prstGeom prst="rect">
            <a:avLst/>
          </a:prstGeom>
          <a:noFill/>
          <a:ln/>
        </p:spPr>
        <p:txBody>
          <a:bodyPr wrap="square" lIns="0" tIns="0" rIns="0" bIns="0" rtlCol="0" anchor="ctr"/>
          <a:lstStyle/>
          <a:p>
            <a:pPr algn="l" indent="0" marL="0">
              <a:buNone/>
            </a:pPr>
            <a:r>
              <a:rPr lang="en-US" sz="1100" b="1" dirty="0">
                <a:solidFill>
                  <a:srgbClr val="333333"/>
                </a:solidFill>
                <a:latin typeface="Inter" pitchFamily="34" charset="0"/>
                <a:ea typeface="Inter" pitchFamily="34" charset="-122"/>
                <a:cs typeface="Inter" pitchFamily="34" charset="-120"/>
              </a:rPr>
              <a:t>商业化环境</a:t>
            </a:r>
            <a:endParaRPr lang="en-US" sz="1100" dirty="0"/>
          </a:p>
        </p:txBody>
      </p:sp>
      <p:sp>
        <p:nvSpPr>
          <p:cNvPr id="15" name="Text 13"/>
          <p:cNvSpPr txBox="1"/>
          <p:nvPr/>
        </p:nvSpPr>
        <p:spPr>
          <a:xfrm>
            <a:off x="5160874" y="1790395"/>
            <a:ext cx="688543" cy="181051"/>
          </a:xfrm>
          <a:prstGeom prst="rect">
            <a:avLst/>
          </a:prstGeom>
          <a:noFill/>
          <a:ln/>
        </p:spPr>
        <p:txBody>
          <a:bodyPr wrap="square" lIns="0" tIns="0" rIns="0" bIns="0" rtlCol="0" anchor="ctr"/>
          <a:lstStyle/>
          <a:p>
            <a:pPr algn="l" indent="0" marL="0">
              <a:buNone/>
            </a:pPr>
            <a:r>
              <a:rPr lang="en-US" sz="1100" b="1" dirty="0">
                <a:solidFill>
                  <a:srgbClr val="333333"/>
                </a:solidFill>
                <a:latin typeface="Inter" pitchFamily="34" charset="0"/>
                <a:ea typeface="Inter" pitchFamily="34" charset="-122"/>
                <a:cs typeface="Inter" pitchFamily="34" charset="-120"/>
              </a:rPr>
              <a:t>融资环境</a:t>
            </a:r>
            <a:endParaRPr lang="en-US" sz="1100" dirty="0"/>
          </a:p>
        </p:txBody>
      </p:sp>
      <p:sp>
        <p:nvSpPr>
          <p:cNvPr id="16" name="Text 14"/>
          <p:cNvSpPr txBox="1"/>
          <p:nvPr/>
        </p:nvSpPr>
        <p:spPr>
          <a:xfrm>
            <a:off x="7507224" y="1790395"/>
            <a:ext cx="688543" cy="181051"/>
          </a:xfrm>
          <a:prstGeom prst="rect">
            <a:avLst/>
          </a:prstGeom>
          <a:noFill/>
          <a:ln/>
        </p:spPr>
        <p:txBody>
          <a:bodyPr wrap="square" lIns="0" tIns="0" rIns="0" bIns="0" rtlCol="0" anchor="ctr"/>
          <a:lstStyle/>
          <a:p>
            <a:pPr algn="l" indent="0" marL="0">
              <a:buNone/>
            </a:pPr>
            <a:r>
              <a:rPr lang="en-US" sz="1100" b="1" dirty="0">
                <a:solidFill>
                  <a:srgbClr val="333333"/>
                </a:solidFill>
                <a:latin typeface="Inter" pitchFamily="34" charset="0"/>
                <a:ea typeface="Inter" pitchFamily="34" charset="-122"/>
                <a:cs typeface="Inter" pitchFamily="34" charset="-120"/>
              </a:rPr>
              <a:t>上市环境</a:t>
            </a:r>
            <a:endParaRPr lang="en-US" sz="1100" dirty="0"/>
          </a:p>
        </p:txBody>
      </p:sp>
      <p:sp>
        <p:nvSpPr>
          <p:cNvPr id="17" name="Text 15"/>
          <p:cNvSpPr txBox="1"/>
          <p:nvPr/>
        </p:nvSpPr>
        <p:spPr>
          <a:xfrm>
            <a:off x="9854489" y="1790395"/>
            <a:ext cx="688543" cy="181051"/>
          </a:xfrm>
          <a:prstGeom prst="rect">
            <a:avLst/>
          </a:prstGeom>
          <a:noFill/>
          <a:ln/>
        </p:spPr>
        <p:txBody>
          <a:bodyPr wrap="square" lIns="0" tIns="0" rIns="0" bIns="0" rtlCol="0" anchor="ctr"/>
          <a:lstStyle/>
          <a:p>
            <a:pPr algn="l" indent="0" marL="0">
              <a:buNone/>
            </a:pPr>
            <a:r>
              <a:rPr lang="en-US" sz="1100" b="1" dirty="0">
                <a:solidFill>
                  <a:srgbClr val="333333"/>
                </a:solidFill>
                <a:latin typeface="Inter" pitchFamily="34" charset="0"/>
                <a:ea typeface="Inter" pitchFamily="34" charset="-122"/>
                <a:cs typeface="Inter" pitchFamily="34" charset="-120"/>
              </a:rPr>
              <a:t>国家政策</a:t>
            </a:r>
            <a:endParaRPr lang="en-US" sz="1100" dirty="0"/>
          </a:p>
        </p:txBody>
      </p:sp>
      <p:sp>
        <p:nvSpPr>
          <p:cNvPr id="18" name="Shape 16"/>
          <p:cNvSpPr/>
          <p:nvPr/>
        </p:nvSpPr>
        <p:spPr>
          <a:xfrm>
            <a:off x="466344" y="2033626"/>
            <a:ext cx="1876349" cy="1076249"/>
          </a:xfrm>
          <a:prstGeom prst="rect">
            <a:avLst/>
          </a:prstGeom>
          <a:noFill/>
          <a:ln w="12700">
            <a:solidFill>
              <a:srgbClr val="E5E7EB"/>
            </a:solidFill>
            <a:prstDash val="solid"/>
          </a:ln>
        </p:spPr>
      </p:sp>
      <p:sp>
        <p:nvSpPr>
          <p:cNvPr id="19" name="Shape 17"/>
          <p:cNvSpPr/>
          <p:nvPr/>
        </p:nvSpPr>
        <p:spPr>
          <a:xfrm>
            <a:off x="2813609" y="2033626"/>
            <a:ext cx="1876349" cy="1228954"/>
          </a:xfrm>
          <a:prstGeom prst="rect">
            <a:avLst/>
          </a:prstGeom>
          <a:noFill/>
          <a:ln w="12700">
            <a:solidFill>
              <a:srgbClr val="E5E7EB"/>
            </a:solidFill>
            <a:prstDash val="solid"/>
          </a:ln>
        </p:spPr>
      </p:sp>
      <p:sp>
        <p:nvSpPr>
          <p:cNvPr id="20" name="Shape 18"/>
          <p:cNvSpPr/>
          <p:nvPr/>
        </p:nvSpPr>
        <p:spPr>
          <a:xfrm>
            <a:off x="5160874" y="2033626"/>
            <a:ext cx="1876349" cy="1228954"/>
          </a:xfrm>
          <a:prstGeom prst="rect">
            <a:avLst/>
          </a:prstGeom>
          <a:noFill/>
          <a:ln w="12700">
            <a:solidFill>
              <a:srgbClr val="E5E7EB"/>
            </a:solidFill>
            <a:prstDash val="solid"/>
          </a:ln>
        </p:spPr>
      </p:sp>
      <p:sp>
        <p:nvSpPr>
          <p:cNvPr id="21" name="Shape 19"/>
          <p:cNvSpPr/>
          <p:nvPr/>
        </p:nvSpPr>
        <p:spPr>
          <a:xfrm>
            <a:off x="7507224" y="2033626"/>
            <a:ext cx="1876349" cy="1228954"/>
          </a:xfrm>
          <a:prstGeom prst="rect">
            <a:avLst/>
          </a:prstGeom>
          <a:noFill/>
          <a:ln w="12700">
            <a:solidFill>
              <a:srgbClr val="E5E7EB"/>
            </a:solidFill>
            <a:prstDash val="solid"/>
          </a:ln>
        </p:spPr>
      </p:sp>
      <p:sp>
        <p:nvSpPr>
          <p:cNvPr id="22" name="Shape 20"/>
          <p:cNvSpPr/>
          <p:nvPr/>
        </p:nvSpPr>
        <p:spPr>
          <a:xfrm>
            <a:off x="9854489" y="2033626"/>
            <a:ext cx="1876349" cy="1228954"/>
          </a:xfrm>
          <a:prstGeom prst="rect">
            <a:avLst/>
          </a:prstGeom>
          <a:noFill/>
          <a:ln w="12700">
            <a:solidFill>
              <a:srgbClr val="E5E7EB"/>
            </a:solidFill>
            <a:prstDash val="solid"/>
          </a:ln>
        </p:spPr>
      </p:sp>
      <p:sp>
        <p:nvSpPr>
          <p:cNvPr id="23" name="Text 21"/>
          <p:cNvSpPr txBox="1"/>
          <p:nvPr/>
        </p:nvSpPr>
        <p:spPr>
          <a:xfrm>
            <a:off x="526694" y="2143354"/>
            <a:ext cx="271577" cy="200254"/>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a:t>
            </a:r>
            <a:endParaRPr lang="en-US" sz="1000" dirty="0"/>
          </a:p>
        </p:txBody>
      </p:sp>
      <p:sp>
        <p:nvSpPr>
          <p:cNvPr id="24" name="Text 22"/>
          <p:cNvSpPr txBox="1"/>
          <p:nvPr/>
        </p:nvSpPr>
        <p:spPr>
          <a:xfrm>
            <a:off x="2873045" y="2143354"/>
            <a:ext cx="271577" cy="200254"/>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a:t>
            </a:r>
            <a:endParaRPr lang="en-US" sz="1000" dirty="0"/>
          </a:p>
        </p:txBody>
      </p:sp>
      <p:sp>
        <p:nvSpPr>
          <p:cNvPr id="25" name="Text 23"/>
          <p:cNvSpPr txBox="1"/>
          <p:nvPr/>
        </p:nvSpPr>
        <p:spPr>
          <a:xfrm>
            <a:off x="5220310" y="2143354"/>
            <a:ext cx="271577" cy="200254"/>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a:t>
            </a:r>
            <a:endParaRPr lang="en-US" sz="1000" dirty="0"/>
          </a:p>
        </p:txBody>
      </p:sp>
      <p:sp>
        <p:nvSpPr>
          <p:cNvPr id="26" name="Text 24"/>
          <p:cNvSpPr txBox="1"/>
          <p:nvPr/>
        </p:nvSpPr>
        <p:spPr>
          <a:xfrm>
            <a:off x="7567574" y="2143354"/>
            <a:ext cx="271577" cy="200254"/>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a:t>
            </a:r>
            <a:endParaRPr lang="en-US" sz="1000" dirty="0"/>
          </a:p>
        </p:txBody>
      </p:sp>
      <p:sp>
        <p:nvSpPr>
          <p:cNvPr id="27" name="Text 25"/>
          <p:cNvSpPr txBox="1"/>
          <p:nvPr/>
        </p:nvSpPr>
        <p:spPr>
          <a:xfrm>
            <a:off x="9913925" y="2143354"/>
            <a:ext cx="271577" cy="200254"/>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a:t>
            </a:r>
            <a:endParaRPr lang="en-US" sz="1000" dirty="0"/>
          </a:p>
        </p:txBody>
      </p:sp>
      <p:sp>
        <p:nvSpPr>
          <p:cNvPr id="28" name="Text 26"/>
          <p:cNvSpPr txBox="1"/>
          <p:nvPr/>
        </p:nvSpPr>
        <p:spPr>
          <a:xfrm>
            <a:off x="761695" y="2157070"/>
            <a:ext cx="367589"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美国</a:t>
            </a:r>
            <a:endParaRPr lang="en-US" sz="1000" dirty="0"/>
          </a:p>
        </p:txBody>
      </p:sp>
      <p:sp>
        <p:nvSpPr>
          <p:cNvPr id="29" name="Text 27"/>
          <p:cNvSpPr txBox="1"/>
          <p:nvPr/>
        </p:nvSpPr>
        <p:spPr>
          <a:xfrm>
            <a:off x="3108960" y="2157070"/>
            <a:ext cx="367589"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美国</a:t>
            </a:r>
            <a:endParaRPr lang="en-US" sz="1000" dirty="0"/>
          </a:p>
        </p:txBody>
      </p:sp>
      <p:sp>
        <p:nvSpPr>
          <p:cNvPr id="30" name="Text 28"/>
          <p:cNvSpPr txBox="1"/>
          <p:nvPr/>
        </p:nvSpPr>
        <p:spPr>
          <a:xfrm>
            <a:off x="5456225" y="2157070"/>
            <a:ext cx="367589"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美国</a:t>
            </a:r>
            <a:endParaRPr lang="en-US" sz="1000" dirty="0"/>
          </a:p>
        </p:txBody>
      </p:sp>
      <p:sp>
        <p:nvSpPr>
          <p:cNvPr id="31" name="Text 29"/>
          <p:cNvSpPr txBox="1"/>
          <p:nvPr/>
        </p:nvSpPr>
        <p:spPr>
          <a:xfrm>
            <a:off x="7802575" y="2157070"/>
            <a:ext cx="367589"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美国</a:t>
            </a:r>
            <a:endParaRPr lang="en-US" sz="1000" dirty="0"/>
          </a:p>
        </p:txBody>
      </p:sp>
      <p:sp>
        <p:nvSpPr>
          <p:cNvPr id="32" name="Text 30"/>
          <p:cNvSpPr txBox="1"/>
          <p:nvPr/>
        </p:nvSpPr>
        <p:spPr>
          <a:xfrm>
            <a:off x="10149840" y="2157070"/>
            <a:ext cx="367589"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美国</a:t>
            </a:r>
            <a:endParaRPr lang="en-US" sz="1000" dirty="0"/>
          </a:p>
        </p:txBody>
      </p:sp>
      <p:sp>
        <p:nvSpPr>
          <p:cNvPr id="33" name="Text 31"/>
          <p:cNvSpPr txBox="1"/>
          <p:nvPr/>
        </p:nvSpPr>
        <p:spPr>
          <a:xfrm>
            <a:off x="657454" y="2395728"/>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市场导向创新</a:t>
            </a:r>
            <a:endParaRPr lang="en-US" sz="900" dirty="0"/>
          </a:p>
        </p:txBody>
      </p:sp>
      <p:sp>
        <p:nvSpPr>
          <p:cNvPr id="34" name="Text 32"/>
          <p:cNvSpPr txBox="1"/>
          <p:nvPr/>
        </p:nvSpPr>
        <p:spPr>
          <a:xfrm>
            <a:off x="657454" y="2547518"/>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低监管准入门槛</a:t>
            </a:r>
            <a:endParaRPr lang="en-US" sz="900" dirty="0"/>
          </a:p>
        </p:txBody>
      </p:sp>
      <p:sp>
        <p:nvSpPr>
          <p:cNvPr id="35" name="Text 33"/>
          <p:cNvSpPr txBox="1"/>
          <p:nvPr/>
        </p:nvSpPr>
        <p:spPr>
          <a:xfrm>
            <a:off x="657454" y="2700223"/>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高度国际化</a:t>
            </a:r>
            <a:endParaRPr lang="en-US" sz="900" dirty="0"/>
          </a:p>
        </p:txBody>
      </p:sp>
      <p:sp>
        <p:nvSpPr>
          <p:cNvPr id="36" name="Text 34"/>
          <p:cNvSpPr txBox="1"/>
          <p:nvPr/>
        </p:nvSpPr>
        <p:spPr>
          <a:xfrm>
            <a:off x="657454" y="2852928"/>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成熟技术转化链</a:t>
            </a:r>
            <a:endParaRPr lang="en-US" sz="900" dirty="0"/>
          </a:p>
        </p:txBody>
      </p:sp>
      <p:sp>
        <p:nvSpPr>
          <p:cNvPr id="37" name="Text 35"/>
          <p:cNvSpPr txBox="1"/>
          <p:nvPr/>
        </p:nvSpPr>
        <p:spPr>
          <a:xfrm>
            <a:off x="3003804" y="2395728"/>
            <a:ext cx="10287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SMB：高付费意愿</a:t>
            </a:r>
            <a:endParaRPr lang="en-US" sz="900" dirty="0"/>
          </a:p>
        </p:txBody>
      </p:sp>
      <p:sp>
        <p:nvSpPr>
          <p:cNvPr id="38" name="Text 36"/>
          <p:cNvSpPr txBox="1"/>
          <p:nvPr/>
        </p:nvSpPr>
        <p:spPr>
          <a:xfrm>
            <a:off x="3003804" y="2547518"/>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专业用户：主要收入</a:t>
            </a:r>
            <a:endParaRPr lang="en-US" sz="900" dirty="0"/>
          </a:p>
        </p:txBody>
      </p:sp>
      <p:sp>
        <p:nvSpPr>
          <p:cNvPr id="39" name="Text 37"/>
          <p:cNvSpPr txBox="1"/>
          <p:nvPr/>
        </p:nvSpPr>
        <p:spPr>
          <a:xfrm>
            <a:off x="3003804" y="2700223"/>
            <a:ext cx="9628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大B：合同规模大</a:t>
            </a:r>
            <a:endParaRPr lang="en-US" sz="900" dirty="0"/>
          </a:p>
        </p:txBody>
      </p:sp>
      <p:sp>
        <p:nvSpPr>
          <p:cNvPr id="40" name="Text 38"/>
          <p:cNvSpPr txBox="1"/>
          <p:nvPr/>
        </p:nvSpPr>
        <p:spPr>
          <a:xfrm>
            <a:off x="3003804" y="2852928"/>
            <a:ext cx="9720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大G：合规采购慢</a:t>
            </a:r>
            <a:endParaRPr lang="en-US" sz="900" dirty="0"/>
          </a:p>
        </p:txBody>
      </p:sp>
      <p:sp>
        <p:nvSpPr>
          <p:cNvPr id="41" name="Text 39"/>
          <p:cNvSpPr txBox="1"/>
          <p:nvPr/>
        </p:nvSpPr>
        <p:spPr>
          <a:xfrm>
            <a:off x="3003804" y="3004718"/>
            <a:ext cx="9720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C端：订阅习惯强</a:t>
            </a:r>
            <a:endParaRPr lang="en-US" sz="900" dirty="0"/>
          </a:p>
        </p:txBody>
      </p:sp>
      <p:sp>
        <p:nvSpPr>
          <p:cNvPr id="42" name="Text 40"/>
          <p:cNvSpPr txBox="1"/>
          <p:nvPr/>
        </p:nvSpPr>
        <p:spPr>
          <a:xfrm>
            <a:off x="5351069" y="2395728"/>
            <a:ext cx="7050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VC资金充裕</a:t>
            </a:r>
            <a:endParaRPr lang="en-US" sz="900" dirty="0"/>
          </a:p>
        </p:txBody>
      </p:sp>
      <p:sp>
        <p:nvSpPr>
          <p:cNvPr id="43" name="Text 41"/>
          <p:cNvSpPr txBox="1"/>
          <p:nvPr/>
        </p:nvSpPr>
        <p:spPr>
          <a:xfrm>
            <a:off x="5351069" y="2547518"/>
            <a:ext cx="10863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估值高于中国2-3倍</a:t>
            </a:r>
            <a:endParaRPr lang="en-US" sz="900" dirty="0"/>
          </a:p>
        </p:txBody>
      </p:sp>
      <p:sp>
        <p:nvSpPr>
          <p:cNvPr id="44" name="Text 42"/>
          <p:cNvSpPr txBox="1"/>
          <p:nvPr/>
        </p:nvSpPr>
        <p:spPr>
          <a:xfrm>
            <a:off x="5351069" y="2700223"/>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轮次分明</a:t>
            </a:r>
            <a:endParaRPr lang="en-US" sz="900" dirty="0"/>
          </a:p>
        </p:txBody>
      </p:sp>
      <p:sp>
        <p:nvSpPr>
          <p:cNvPr id="45" name="Text 43"/>
          <p:cNvSpPr txBox="1"/>
          <p:nvPr/>
        </p:nvSpPr>
        <p:spPr>
          <a:xfrm>
            <a:off x="5351069" y="2852928"/>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科技巨头投资活跃</a:t>
            </a:r>
            <a:endParaRPr lang="en-US" sz="900" dirty="0"/>
          </a:p>
        </p:txBody>
      </p:sp>
      <p:sp>
        <p:nvSpPr>
          <p:cNvPr id="46" name="Text 44"/>
          <p:cNvSpPr txBox="1"/>
          <p:nvPr/>
        </p:nvSpPr>
        <p:spPr>
          <a:xfrm>
            <a:off x="5351069" y="3004718"/>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国际资本主导</a:t>
            </a:r>
            <a:endParaRPr lang="en-US" sz="900" dirty="0"/>
          </a:p>
        </p:txBody>
      </p:sp>
      <p:sp>
        <p:nvSpPr>
          <p:cNvPr id="47" name="Text 45"/>
          <p:cNvSpPr txBox="1"/>
          <p:nvPr/>
        </p:nvSpPr>
        <p:spPr>
          <a:xfrm>
            <a:off x="7698334" y="2395728"/>
            <a:ext cx="9720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成熟科技IPO生态</a:t>
            </a:r>
            <a:endParaRPr lang="en-US" sz="900" dirty="0"/>
          </a:p>
        </p:txBody>
      </p:sp>
      <p:sp>
        <p:nvSpPr>
          <p:cNvPr id="48" name="Text 46"/>
          <p:cNvSpPr txBox="1"/>
          <p:nvPr/>
        </p:nvSpPr>
        <p:spPr>
          <a:xfrm>
            <a:off x="7698334" y="2547518"/>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允许未盈利上市</a:t>
            </a:r>
            <a:endParaRPr lang="en-US" sz="900" dirty="0"/>
          </a:p>
        </p:txBody>
      </p:sp>
      <p:sp>
        <p:nvSpPr>
          <p:cNvPr id="49" name="Text 47"/>
          <p:cNvSpPr txBox="1"/>
          <p:nvPr/>
        </p:nvSpPr>
        <p:spPr>
          <a:xfrm>
            <a:off x="7698334" y="2700223"/>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高流动性二级市场</a:t>
            </a:r>
            <a:endParaRPr lang="en-US" sz="900" dirty="0"/>
          </a:p>
        </p:txBody>
      </p:sp>
      <p:sp>
        <p:nvSpPr>
          <p:cNvPr id="50" name="Text 48"/>
          <p:cNvSpPr txBox="1"/>
          <p:nvPr/>
        </p:nvSpPr>
        <p:spPr>
          <a:xfrm>
            <a:off x="7698334" y="2852928"/>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全球估值溢价</a:t>
            </a:r>
            <a:endParaRPr lang="en-US" sz="900" dirty="0"/>
          </a:p>
        </p:txBody>
      </p:sp>
      <p:sp>
        <p:nvSpPr>
          <p:cNvPr id="51" name="Text 49"/>
          <p:cNvSpPr txBox="1"/>
          <p:nvPr/>
        </p:nvSpPr>
        <p:spPr>
          <a:xfrm>
            <a:off x="7698334" y="3004718"/>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更宽松监管环境</a:t>
            </a:r>
            <a:endParaRPr lang="en-US" sz="900" dirty="0"/>
          </a:p>
        </p:txBody>
      </p:sp>
      <p:sp>
        <p:nvSpPr>
          <p:cNvPr id="52" name="Text 50"/>
          <p:cNvSpPr txBox="1"/>
          <p:nvPr/>
        </p:nvSpPr>
        <p:spPr>
          <a:xfrm>
            <a:off x="10044684" y="2395728"/>
            <a:ext cx="10771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市场主导+政策辅助</a:t>
            </a:r>
            <a:endParaRPr lang="en-US" sz="900" dirty="0"/>
          </a:p>
        </p:txBody>
      </p:sp>
      <p:sp>
        <p:nvSpPr>
          <p:cNvPr id="53" name="Text 51"/>
          <p:cNvSpPr txBox="1"/>
          <p:nvPr/>
        </p:nvSpPr>
        <p:spPr>
          <a:xfrm>
            <a:off x="10044684" y="2547518"/>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国家安全限制增多</a:t>
            </a:r>
            <a:endParaRPr lang="en-US" sz="900" dirty="0"/>
          </a:p>
        </p:txBody>
      </p:sp>
      <p:sp>
        <p:nvSpPr>
          <p:cNvPr id="54" name="Text 52"/>
          <p:cNvSpPr txBox="1"/>
          <p:nvPr/>
        </p:nvSpPr>
        <p:spPr>
          <a:xfrm>
            <a:off x="10044684" y="2700223"/>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科研资金导向</a:t>
            </a:r>
            <a:endParaRPr lang="en-US" sz="900" dirty="0"/>
          </a:p>
        </p:txBody>
      </p:sp>
      <p:sp>
        <p:nvSpPr>
          <p:cNvPr id="55" name="Text 53"/>
          <p:cNvSpPr txBox="1"/>
          <p:nvPr/>
        </p:nvSpPr>
        <p:spPr>
          <a:xfrm>
            <a:off x="10044684" y="2852928"/>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出口管制严格</a:t>
            </a:r>
            <a:endParaRPr lang="en-US" sz="900" dirty="0"/>
          </a:p>
        </p:txBody>
      </p:sp>
      <p:sp>
        <p:nvSpPr>
          <p:cNvPr id="56" name="Text 54"/>
          <p:cNvSpPr txBox="1"/>
          <p:nvPr/>
        </p:nvSpPr>
        <p:spPr>
          <a:xfrm>
            <a:off x="10044684" y="3004718"/>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分散式创新支持</a:t>
            </a:r>
            <a:endParaRPr lang="en-US" sz="900" dirty="0"/>
          </a:p>
        </p:txBody>
      </p:sp>
      <p:sp>
        <p:nvSpPr>
          <p:cNvPr id="57" name="Shape 55"/>
          <p:cNvSpPr/>
          <p:nvPr/>
        </p:nvSpPr>
        <p:spPr>
          <a:xfrm>
            <a:off x="466344" y="3109874"/>
            <a:ext cx="28346" cy="1218895"/>
          </a:xfrm>
          <a:prstGeom prst="rect">
            <a:avLst/>
          </a:prstGeom>
          <a:solidFill>
            <a:srgbClr val="E03C31"/>
          </a:solidFill>
          <a:ln/>
        </p:spPr>
      </p:sp>
      <p:sp>
        <p:nvSpPr>
          <p:cNvPr id="58" name="Shape 56"/>
          <p:cNvSpPr/>
          <p:nvPr/>
        </p:nvSpPr>
        <p:spPr>
          <a:xfrm>
            <a:off x="2813609" y="3262579"/>
            <a:ext cx="28346" cy="1218895"/>
          </a:xfrm>
          <a:prstGeom prst="rect">
            <a:avLst/>
          </a:prstGeom>
          <a:solidFill>
            <a:srgbClr val="E03C31"/>
          </a:solidFill>
          <a:ln/>
        </p:spPr>
      </p:sp>
      <p:sp>
        <p:nvSpPr>
          <p:cNvPr id="59" name="Shape 57"/>
          <p:cNvSpPr/>
          <p:nvPr/>
        </p:nvSpPr>
        <p:spPr>
          <a:xfrm>
            <a:off x="5160874" y="3262579"/>
            <a:ext cx="28346" cy="1218895"/>
          </a:xfrm>
          <a:prstGeom prst="rect">
            <a:avLst/>
          </a:prstGeom>
          <a:solidFill>
            <a:srgbClr val="E03C31"/>
          </a:solidFill>
          <a:ln/>
        </p:spPr>
      </p:sp>
      <p:sp>
        <p:nvSpPr>
          <p:cNvPr id="60" name="Shape 58"/>
          <p:cNvSpPr/>
          <p:nvPr/>
        </p:nvSpPr>
        <p:spPr>
          <a:xfrm>
            <a:off x="7507224" y="3262579"/>
            <a:ext cx="28346" cy="1218895"/>
          </a:xfrm>
          <a:prstGeom prst="rect">
            <a:avLst/>
          </a:prstGeom>
          <a:solidFill>
            <a:srgbClr val="E03C31"/>
          </a:solidFill>
          <a:ln/>
        </p:spPr>
      </p:sp>
      <p:sp>
        <p:nvSpPr>
          <p:cNvPr id="61" name="Shape 59"/>
          <p:cNvSpPr/>
          <p:nvPr/>
        </p:nvSpPr>
        <p:spPr>
          <a:xfrm>
            <a:off x="9854489" y="3262579"/>
            <a:ext cx="28346" cy="1218895"/>
          </a:xfrm>
          <a:prstGeom prst="rect">
            <a:avLst/>
          </a:prstGeom>
          <a:solidFill>
            <a:srgbClr val="E03C31"/>
          </a:solidFill>
          <a:ln/>
        </p:spPr>
      </p:sp>
      <p:sp>
        <p:nvSpPr>
          <p:cNvPr id="62" name="Text 60"/>
          <p:cNvSpPr txBox="1"/>
          <p:nvPr/>
        </p:nvSpPr>
        <p:spPr>
          <a:xfrm>
            <a:off x="526694" y="3219602"/>
            <a:ext cx="271577" cy="200254"/>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a:t>
            </a:r>
            <a:endParaRPr lang="en-US" sz="1000" dirty="0"/>
          </a:p>
        </p:txBody>
      </p:sp>
      <p:sp>
        <p:nvSpPr>
          <p:cNvPr id="63" name="Text 61"/>
          <p:cNvSpPr txBox="1"/>
          <p:nvPr/>
        </p:nvSpPr>
        <p:spPr>
          <a:xfrm>
            <a:off x="2873045" y="3372307"/>
            <a:ext cx="271577" cy="200254"/>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a:t>
            </a:r>
            <a:endParaRPr lang="en-US" sz="1000" dirty="0"/>
          </a:p>
        </p:txBody>
      </p:sp>
      <p:sp>
        <p:nvSpPr>
          <p:cNvPr id="64" name="Text 62"/>
          <p:cNvSpPr txBox="1"/>
          <p:nvPr/>
        </p:nvSpPr>
        <p:spPr>
          <a:xfrm>
            <a:off x="5220310" y="3372307"/>
            <a:ext cx="271577" cy="200254"/>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a:t>
            </a:r>
            <a:endParaRPr lang="en-US" sz="1000" dirty="0"/>
          </a:p>
        </p:txBody>
      </p:sp>
      <p:sp>
        <p:nvSpPr>
          <p:cNvPr id="65" name="Text 63"/>
          <p:cNvSpPr txBox="1"/>
          <p:nvPr/>
        </p:nvSpPr>
        <p:spPr>
          <a:xfrm>
            <a:off x="7567574" y="3372307"/>
            <a:ext cx="271577" cy="200254"/>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a:t>
            </a:r>
            <a:endParaRPr lang="en-US" sz="1000" dirty="0"/>
          </a:p>
        </p:txBody>
      </p:sp>
      <p:sp>
        <p:nvSpPr>
          <p:cNvPr id="66" name="Text 64"/>
          <p:cNvSpPr txBox="1"/>
          <p:nvPr/>
        </p:nvSpPr>
        <p:spPr>
          <a:xfrm>
            <a:off x="9913925" y="3372307"/>
            <a:ext cx="271577" cy="200254"/>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a:t>
            </a:r>
            <a:endParaRPr lang="en-US" sz="1000" dirty="0"/>
          </a:p>
        </p:txBody>
      </p:sp>
      <p:sp>
        <p:nvSpPr>
          <p:cNvPr id="67" name="Text 65"/>
          <p:cNvSpPr txBox="1"/>
          <p:nvPr/>
        </p:nvSpPr>
        <p:spPr>
          <a:xfrm>
            <a:off x="761695" y="3233318"/>
            <a:ext cx="367589" cy="162763"/>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中国</a:t>
            </a:r>
            <a:endParaRPr lang="en-US" sz="1000" dirty="0"/>
          </a:p>
        </p:txBody>
      </p:sp>
      <p:sp>
        <p:nvSpPr>
          <p:cNvPr id="68" name="Text 66"/>
          <p:cNvSpPr txBox="1"/>
          <p:nvPr/>
        </p:nvSpPr>
        <p:spPr>
          <a:xfrm>
            <a:off x="3108960" y="3386023"/>
            <a:ext cx="367589" cy="162763"/>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中国</a:t>
            </a:r>
            <a:endParaRPr lang="en-US" sz="1000" dirty="0"/>
          </a:p>
        </p:txBody>
      </p:sp>
      <p:sp>
        <p:nvSpPr>
          <p:cNvPr id="69" name="Text 67"/>
          <p:cNvSpPr txBox="1"/>
          <p:nvPr/>
        </p:nvSpPr>
        <p:spPr>
          <a:xfrm>
            <a:off x="5456225" y="3386023"/>
            <a:ext cx="367589" cy="162763"/>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中国</a:t>
            </a:r>
            <a:endParaRPr lang="en-US" sz="1000" dirty="0"/>
          </a:p>
        </p:txBody>
      </p:sp>
      <p:sp>
        <p:nvSpPr>
          <p:cNvPr id="70" name="Text 68"/>
          <p:cNvSpPr txBox="1"/>
          <p:nvPr/>
        </p:nvSpPr>
        <p:spPr>
          <a:xfrm>
            <a:off x="7802575" y="3386023"/>
            <a:ext cx="367589" cy="162763"/>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中国</a:t>
            </a:r>
            <a:endParaRPr lang="en-US" sz="1000" dirty="0"/>
          </a:p>
        </p:txBody>
      </p:sp>
      <p:sp>
        <p:nvSpPr>
          <p:cNvPr id="71" name="Text 69"/>
          <p:cNvSpPr txBox="1"/>
          <p:nvPr/>
        </p:nvSpPr>
        <p:spPr>
          <a:xfrm>
            <a:off x="10149840" y="3386023"/>
            <a:ext cx="367589" cy="162763"/>
          </a:xfrm>
          <a:prstGeom prst="rect">
            <a:avLst/>
          </a:prstGeom>
          <a:noFill/>
          <a:ln/>
        </p:spPr>
        <p:txBody>
          <a:bodyPr wrap="square" lIns="0" tIns="0" rIns="0" bIns="0" rtlCol="0" anchor="ctr"/>
          <a:lstStyle/>
          <a:p>
            <a:pPr algn="l" indent="0" marL="0">
              <a:buNone/>
            </a:pPr>
            <a:r>
              <a:rPr lang="en-US" sz="1000" dirty="0">
                <a:solidFill>
                  <a:srgbClr val="E03C31"/>
                </a:solidFill>
                <a:latin typeface="Inter" pitchFamily="34" charset="0"/>
                <a:ea typeface="Inter" pitchFamily="34" charset="-122"/>
                <a:cs typeface="Inter" pitchFamily="34" charset="-120"/>
              </a:rPr>
              <a:t>中国</a:t>
            </a:r>
            <a:endParaRPr lang="en-US" sz="1000" dirty="0"/>
          </a:p>
        </p:txBody>
      </p:sp>
      <p:sp>
        <p:nvSpPr>
          <p:cNvPr id="72" name="Text 70"/>
          <p:cNvSpPr txBox="1"/>
          <p:nvPr/>
        </p:nvSpPr>
        <p:spPr>
          <a:xfrm>
            <a:off x="657454" y="3471977"/>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政策引导创新</a:t>
            </a:r>
            <a:endParaRPr lang="en-US" sz="900" dirty="0"/>
          </a:p>
        </p:txBody>
      </p:sp>
      <p:sp>
        <p:nvSpPr>
          <p:cNvPr id="73" name="Text 71"/>
          <p:cNvSpPr txBox="1"/>
          <p:nvPr/>
        </p:nvSpPr>
        <p:spPr>
          <a:xfrm>
            <a:off x="657454" y="3624682"/>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许可证监管体系</a:t>
            </a:r>
            <a:endParaRPr lang="en-US" sz="900" dirty="0"/>
          </a:p>
        </p:txBody>
      </p:sp>
      <p:sp>
        <p:nvSpPr>
          <p:cNvPr id="74" name="Text 72"/>
          <p:cNvSpPr txBox="1"/>
          <p:nvPr/>
        </p:nvSpPr>
        <p:spPr>
          <a:xfrm>
            <a:off x="657454" y="3776472"/>
            <a:ext cx="8577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大G自循环生态</a:t>
            </a:r>
            <a:endParaRPr lang="en-US" sz="900" dirty="0"/>
          </a:p>
        </p:txBody>
      </p:sp>
      <p:sp>
        <p:nvSpPr>
          <p:cNvPr id="75" name="Text 73"/>
          <p:cNvSpPr txBox="1"/>
          <p:nvPr/>
        </p:nvSpPr>
        <p:spPr>
          <a:xfrm>
            <a:off x="657454" y="3929177"/>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民企进入成本高</a:t>
            </a:r>
            <a:endParaRPr lang="en-US" sz="900" dirty="0"/>
          </a:p>
        </p:txBody>
      </p:sp>
      <p:sp>
        <p:nvSpPr>
          <p:cNvPr id="76" name="Text 74"/>
          <p:cNvSpPr txBox="1"/>
          <p:nvPr/>
        </p:nvSpPr>
        <p:spPr>
          <a:xfrm>
            <a:off x="657454" y="408188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效率门槛显著</a:t>
            </a:r>
            <a:endParaRPr lang="en-US" sz="900" dirty="0"/>
          </a:p>
        </p:txBody>
      </p:sp>
      <p:sp>
        <p:nvSpPr>
          <p:cNvPr id="77" name="Text 75"/>
          <p:cNvSpPr txBox="1"/>
          <p:nvPr/>
        </p:nvSpPr>
        <p:spPr>
          <a:xfrm>
            <a:off x="3003804" y="3624682"/>
            <a:ext cx="9144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SMB：价格敏感</a:t>
            </a:r>
            <a:endParaRPr lang="en-US" sz="900" dirty="0"/>
          </a:p>
        </p:txBody>
      </p:sp>
      <p:sp>
        <p:nvSpPr>
          <p:cNvPr id="78" name="Text 76"/>
          <p:cNvSpPr txBox="1"/>
          <p:nvPr/>
        </p:nvSpPr>
        <p:spPr>
          <a:xfrm>
            <a:off x="3003804" y="3776472"/>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专业用户：付费增长快</a:t>
            </a:r>
            <a:endParaRPr lang="en-US" sz="900" dirty="0"/>
          </a:p>
        </p:txBody>
      </p:sp>
      <p:sp>
        <p:nvSpPr>
          <p:cNvPr id="79" name="Text 77"/>
          <p:cNvSpPr txBox="1"/>
          <p:nvPr/>
        </p:nvSpPr>
        <p:spPr>
          <a:xfrm>
            <a:off x="3003804" y="3929177"/>
            <a:ext cx="10771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大B：支付能力不强</a:t>
            </a:r>
            <a:endParaRPr lang="en-US" sz="900" dirty="0"/>
          </a:p>
        </p:txBody>
      </p:sp>
      <p:sp>
        <p:nvSpPr>
          <p:cNvPr id="80" name="Text 78"/>
          <p:cNvSpPr txBox="1"/>
          <p:nvPr/>
        </p:nvSpPr>
        <p:spPr>
          <a:xfrm>
            <a:off x="3003804" y="4081882"/>
            <a:ext cx="12006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大G：决策不够市场化</a:t>
            </a:r>
            <a:endParaRPr lang="en-US" sz="900" dirty="0"/>
          </a:p>
        </p:txBody>
      </p:sp>
      <p:sp>
        <p:nvSpPr>
          <p:cNvPr id="81" name="Text 79"/>
          <p:cNvSpPr txBox="1"/>
          <p:nvPr/>
        </p:nvSpPr>
        <p:spPr>
          <a:xfrm>
            <a:off x="3003804" y="4233672"/>
            <a:ext cx="10863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C端：免费模式主导</a:t>
            </a:r>
            <a:endParaRPr lang="en-US" sz="900" dirty="0"/>
          </a:p>
        </p:txBody>
      </p:sp>
      <p:sp>
        <p:nvSpPr>
          <p:cNvPr id="82" name="Text 80"/>
          <p:cNvSpPr txBox="1"/>
          <p:nvPr/>
        </p:nvSpPr>
        <p:spPr>
          <a:xfrm>
            <a:off x="5351069" y="3624682"/>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政府引导基金多</a:t>
            </a:r>
            <a:endParaRPr lang="en-US" sz="900" dirty="0"/>
          </a:p>
        </p:txBody>
      </p:sp>
      <p:sp>
        <p:nvSpPr>
          <p:cNvPr id="83" name="Text 81"/>
          <p:cNvSpPr txBox="1"/>
          <p:nvPr/>
        </p:nvSpPr>
        <p:spPr>
          <a:xfrm>
            <a:off x="5351069" y="3776472"/>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企业战投比例高</a:t>
            </a:r>
            <a:endParaRPr lang="en-US" sz="900" dirty="0"/>
          </a:p>
        </p:txBody>
      </p:sp>
      <p:sp>
        <p:nvSpPr>
          <p:cNvPr id="84" name="Text 82"/>
          <p:cNvSpPr txBox="1"/>
          <p:nvPr/>
        </p:nvSpPr>
        <p:spPr>
          <a:xfrm>
            <a:off x="5351069" y="3929177"/>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轮次界限模糊</a:t>
            </a:r>
            <a:endParaRPr lang="en-US" sz="900" dirty="0"/>
          </a:p>
        </p:txBody>
      </p:sp>
      <p:sp>
        <p:nvSpPr>
          <p:cNvPr id="85" name="Text 83"/>
          <p:cNvSpPr txBox="1"/>
          <p:nvPr/>
        </p:nvSpPr>
        <p:spPr>
          <a:xfrm>
            <a:off x="5351069" y="4081882"/>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资金周期波动大</a:t>
            </a:r>
            <a:endParaRPr lang="en-US" sz="900" dirty="0"/>
          </a:p>
        </p:txBody>
      </p:sp>
      <p:sp>
        <p:nvSpPr>
          <p:cNvPr id="86" name="Text 84"/>
          <p:cNvSpPr txBox="1"/>
          <p:nvPr/>
        </p:nvSpPr>
        <p:spPr>
          <a:xfrm>
            <a:off x="5351069" y="423367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本土资本为主</a:t>
            </a:r>
            <a:endParaRPr lang="en-US" sz="900" dirty="0"/>
          </a:p>
        </p:txBody>
      </p:sp>
      <p:sp>
        <p:nvSpPr>
          <p:cNvPr id="87" name="Text 85"/>
          <p:cNvSpPr txBox="1"/>
          <p:nvPr/>
        </p:nvSpPr>
        <p:spPr>
          <a:xfrm>
            <a:off x="7698334" y="3624682"/>
            <a:ext cx="9336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科创板/港股通道</a:t>
            </a:r>
            <a:endParaRPr lang="en-US" sz="900" dirty="0"/>
          </a:p>
        </p:txBody>
      </p:sp>
      <p:sp>
        <p:nvSpPr>
          <p:cNvPr id="88" name="Text 86"/>
          <p:cNvSpPr txBox="1"/>
          <p:nvPr/>
        </p:nvSpPr>
        <p:spPr>
          <a:xfrm>
            <a:off x="7698334" y="3776472"/>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注册制改革进行中</a:t>
            </a:r>
            <a:endParaRPr lang="en-US" sz="900" dirty="0"/>
          </a:p>
        </p:txBody>
      </p:sp>
      <p:sp>
        <p:nvSpPr>
          <p:cNvPr id="89" name="Text 87"/>
          <p:cNvSpPr txBox="1"/>
          <p:nvPr/>
        </p:nvSpPr>
        <p:spPr>
          <a:xfrm>
            <a:off x="7698334" y="3929177"/>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盈利要求更严格</a:t>
            </a:r>
            <a:endParaRPr lang="en-US" sz="900" dirty="0"/>
          </a:p>
        </p:txBody>
      </p:sp>
      <p:sp>
        <p:nvSpPr>
          <p:cNvPr id="90" name="Text 88"/>
          <p:cNvSpPr txBox="1"/>
          <p:nvPr/>
        </p:nvSpPr>
        <p:spPr>
          <a:xfrm>
            <a:off x="7698334" y="408188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政策导向明显</a:t>
            </a:r>
            <a:endParaRPr lang="en-US" sz="900" dirty="0"/>
          </a:p>
        </p:txBody>
      </p:sp>
      <p:sp>
        <p:nvSpPr>
          <p:cNvPr id="91" name="Text 89"/>
          <p:cNvSpPr txBox="1"/>
          <p:nvPr/>
        </p:nvSpPr>
        <p:spPr>
          <a:xfrm>
            <a:off x="7698334" y="4233672"/>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审核周期不确定</a:t>
            </a:r>
            <a:endParaRPr lang="en-US" sz="900" dirty="0"/>
          </a:p>
        </p:txBody>
      </p:sp>
      <p:sp>
        <p:nvSpPr>
          <p:cNvPr id="92" name="Text 90"/>
          <p:cNvSpPr txBox="1"/>
          <p:nvPr/>
        </p:nvSpPr>
        <p:spPr>
          <a:xfrm>
            <a:off x="10044684" y="3624682"/>
            <a:ext cx="10771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顶层设计+政策激励</a:t>
            </a:r>
            <a:endParaRPr lang="en-US" sz="900" dirty="0"/>
          </a:p>
        </p:txBody>
      </p:sp>
      <p:sp>
        <p:nvSpPr>
          <p:cNvPr id="93" name="Text 91"/>
          <p:cNvSpPr txBox="1"/>
          <p:nvPr/>
        </p:nvSpPr>
        <p:spPr>
          <a:xfrm>
            <a:off x="10044684" y="377647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国家战略产业</a:t>
            </a:r>
            <a:endParaRPr lang="en-US" sz="900" dirty="0"/>
          </a:p>
        </p:txBody>
      </p:sp>
      <p:sp>
        <p:nvSpPr>
          <p:cNvPr id="94" name="Text 92"/>
          <p:cNvSpPr txBox="1"/>
          <p:nvPr/>
        </p:nvSpPr>
        <p:spPr>
          <a:xfrm>
            <a:off x="10044684" y="3929177"/>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资金直接支持</a:t>
            </a:r>
            <a:endParaRPr lang="en-US" sz="900" dirty="0"/>
          </a:p>
        </p:txBody>
      </p:sp>
      <p:sp>
        <p:nvSpPr>
          <p:cNvPr id="95" name="Text 93"/>
          <p:cNvSpPr txBox="1"/>
          <p:nvPr/>
        </p:nvSpPr>
        <p:spPr>
          <a:xfrm>
            <a:off x="10044684" y="408188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内容监管严格</a:t>
            </a:r>
            <a:endParaRPr lang="en-US" sz="900" dirty="0"/>
          </a:p>
        </p:txBody>
      </p:sp>
      <p:sp>
        <p:nvSpPr>
          <p:cNvPr id="96" name="Text 94"/>
          <p:cNvSpPr txBox="1"/>
          <p:nvPr/>
        </p:nvSpPr>
        <p:spPr>
          <a:xfrm>
            <a:off x="10044684" y="4233672"/>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集中式创新布局</a:t>
            </a:r>
            <a:endParaRPr lang="en-US" sz="900" dirty="0"/>
          </a:p>
        </p:txBody>
      </p:sp>
      <p:sp>
        <p:nvSpPr>
          <p:cNvPr id="97" name="Shape 95"/>
          <p:cNvSpPr/>
          <p:nvPr/>
        </p:nvSpPr>
        <p:spPr>
          <a:xfrm>
            <a:off x="304495" y="4871923"/>
            <a:ext cx="5676595" cy="1200607"/>
          </a:xfrm>
          <a:prstGeom prst="roundRect">
            <a:avLst>
              <a:gd name="adj" fmla="val 4836"/>
            </a:avLst>
          </a:prstGeom>
          <a:solidFill>
            <a:srgbClr val="FFFFFF">
              <a:alpha val="85000"/>
            </a:srgbClr>
          </a:solidFill>
          <a:ln w="12700">
            <a:solidFill>
              <a:srgbClr val="E5E7EB"/>
            </a:solidFill>
            <a:prstDash val="solid"/>
          </a:ln>
        </p:spPr>
      </p:sp>
      <p:sp>
        <p:nvSpPr>
          <p:cNvPr id="98" name="Shape 96"/>
          <p:cNvSpPr/>
          <p:nvPr/>
        </p:nvSpPr>
        <p:spPr>
          <a:xfrm>
            <a:off x="6210605" y="4871923"/>
            <a:ext cx="5676595" cy="1200607"/>
          </a:xfrm>
          <a:prstGeom prst="roundRect">
            <a:avLst>
              <a:gd name="adj" fmla="val 4836"/>
            </a:avLst>
          </a:prstGeom>
          <a:solidFill>
            <a:srgbClr val="FFFFFF">
              <a:alpha val="85000"/>
            </a:srgbClr>
          </a:solidFill>
          <a:ln w="12700">
            <a:solidFill>
              <a:srgbClr val="E5E7EB"/>
            </a:solidFill>
            <a:prstDash val="solid"/>
          </a:ln>
        </p:spPr>
      </p:sp>
      <p:sp>
        <p:nvSpPr>
          <p:cNvPr id="99" name="Text 97"/>
          <p:cNvSpPr txBox="1"/>
          <p:nvPr/>
        </p:nvSpPr>
        <p:spPr>
          <a:xfrm>
            <a:off x="466344" y="505297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创新模式差异</a:t>
            </a:r>
            <a:endParaRPr lang="en-US" sz="1200" dirty="0"/>
          </a:p>
        </p:txBody>
      </p:sp>
      <p:sp>
        <p:nvSpPr>
          <p:cNvPr id="100" name="Text 98"/>
          <p:cNvSpPr txBox="1"/>
          <p:nvPr/>
        </p:nvSpPr>
        <p:spPr>
          <a:xfrm>
            <a:off x="6372454" y="5052974"/>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创业者战略选择</a:t>
            </a:r>
            <a:endParaRPr lang="en-US" sz="1200" dirty="0"/>
          </a:p>
        </p:txBody>
      </p:sp>
      <p:sp>
        <p:nvSpPr>
          <p:cNvPr id="101" name="Text 99"/>
          <p:cNvSpPr txBox="1"/>
          <p:nvPr/>
        </p:nvSpPr>
        <p:spPr>
          <a:xfrm>
            <a:off x="466344" y="5348326"/>
            <a:ext cx="5434279"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美国"市场主导、资本驱动"vs中国"政策引导、应用场景驱动"，形成互补优势。美方基础研发强，中方落地速度快。B2B市场在中国面临支付能力和决策效率双重挑战，创业者需适应本土特性。</a:t>
            </a:r>
            <a:endParaRPr lang="en-US" sz="1000" dirty="0"/>
          </a:p>
        </p:txBody>
      </p:sp>
      <p:sp>
        <p:nvSpPr>
          <p:cNvPr id="102" name="Text 100"/>
          <p:cNvSpPr txBox="1"/>
          <p:nvPr/>
        </p:nvSpPr>
        <p:spPr>
          <a:xfrm>
            <a:off x="6372454" y="5348326"/>
            <a:ext cx="5434279"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美国适合基础模型、高端B2B和全球化战略；中国适合消费级应用、政策支持领域和场景创新。民营企业需特别注意政府市场的自循环生态和效率成本，制定差异化策略降低市场准入壁垒。</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10596982" y="152705"/>
            <a:ext cx="1447495" cy="295351"/>
          </a:xfrm>
          <a:prstGeom prst="roundRect">
            <a:avLst>
              <a:gd name="adj" fmla="val 159792"/>
            </a:avLst>
          </a:prstGeom>
          <a:solidFill>
            <a:srgbClr val="FFFFFF">
              <a:alpha val="90000"/>
            </a:srgbClr>
          </a:solidFill>
          <a:ln w="12700">
            <a:solidFill>
              <a:srgbClr val="C7D2FE"/>
            </a:solidFill>
            <a:prstDash val="solid"/>
          </a:ln>
          <a:effectLst>
            <a:outerShdw sx="100000" sy="100000" kx="0" ky="0" algn="bl" rotWithShape="0" blurRad="25400" dist="12700" dir="5400000">
              <a:srgbClr val="000000">
                <a:alpha val="5000"/>
              </a:srgbClr>
            </a:outerShdw>
          </a:effectLst>
        </p:spPr>
      </p:sp>
      <p:sp>
        <p:nvSpPr>
          <p:cNvPr id="4" name="Text 2"/>
          <p:cNvSpPr txBox="1"/>
          <p:nvPr/>
        </p:nvSpPr>
        <p:spPr>
          <a:xfrm>
            <a:off x="10721340" y="219456"/>
            <a:ext cx="1300277"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子模块3:中美AI竞争</a:t>
            </a:r>
            <a:endParaRPr lang="en-US" sz="1000" dirty="0"/>
          </a:p>
        </p:txBody>
      </p:sp>
      <p:sp>
        <p:nvSpPr>
          <p:cNvPr id="5" name="Shape 3"/>
          <p:cNvSpPr/>
          <p:nvPr/>
        </p:nvSpPr>
        <p:spPr>
          <a:xfrm>
            <a:off x="304495" y="381305"/>
            <a:ext cx="11582705" cy="972007"/>
          </a:xfrm>
          <a:prstGeom prst="roundRect">
            <a:avLst>
              <a:gd name="adj" fmla="val 11067"/>
            </a:avLst>
          </a:prstGeom>
          <a:solidFill>
            <a:srgbClr val="FFFFFF">
              <a:alpha val="70000"/>
            </a:srgbClr>
          </a:solidFill>
          <a:ln/>
        </p:spPr>
      </p:sp>
      <p:sp>
        <p:nvSpPr>
          <p:cNvPr id="6" name="Text 4"/>
          <p:cNvSpPr txBox="1"/>
          <p:nvPr/>
        </p:nvSpPr>
        <p:spPr>
          <a:xfrm>
            <a:off x="457200" y="552298"/>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商业化分析</a:t>
            </a:r>
            <a:endParaRPr lang="en-US" sz="1200" dirty="0"/>
          </a:p>
        </p:txBody>
      </p:sp>
      <p:sp>
        <p:nvSpPr>
          <p:cNvPr id="7" name="Text 5"/>
          <p:cNvSpPr txBox="1"/>
          <p:nvPr/>
        </p:nvSpPr>
        <p:spPr>
          <a:xfrm>
            <a:off x="457200" y="800100"/>
            <a:ext cx="30102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美国AI商业化进展</a:t>
            </a:r>
            <a:endParaRPr lang="en-US" sz="2700" dirty="0"/>
          </a:p>
        </p:txBody>
      </p:sp>
      <p:sp>
        <p:nvSpPr>
          <p:cNvPr id="8" name="Text 6"/>
          <p:cNvSpPr txBox="1"/>
          <p:nvPr/>
        </p:nvSpPr>
        <p:spPr>
          <a:xfrm>
            <a:off x="304495" y="1600200"/>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芯片公司</a:t>
            </a:r>
            <a:endParaRPr lang="en-US" sz="1200" dirty="0"/>
          </a:p>
        </p:txBody>
      </p:sp>
      <p:sp>
        <p:nvSpPr>
          <p:cNvPr id="9" name="Text 7"/>
          <p:cNvSpPr txBox="1"/>
          <p:nvPr/>
        </p:nvSpPr>
        <p:spPr>
          <a:xfrm>
            <a:off x="4241902" y="1600200"/>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云服务提供商</a:t>
            </a:r>
            <a:endParaRPr lang="en-US" sz="1200" dirty="0"/>
          </a:p>
        </p:txBody>
      </p:sp>
      <p:sp>
        <p:nvSpPr>
          <p:cNvPr id="10" name="Shape 8"/>
          <p:cNvSpPr/>
          <p:nvPr/>
        </p:nvSpPr>
        <p:spPr>
          <a:xfrm>
            <a:off x="304495" y="1867205"/>
            <a:ext cx="3715207" cy="1362456"/>
          </a:xfrm>
          <a:prstGeom prst="roundRect">
            <a:avLst>
              <a:gd name="adj" fmla="val 3755"/>
            </a:avLst>
          </a:prstGeom>
          <a:solidFill>
            <a:srgbClr val="FFFFFF">
              <a:alpha val="85000"/>
            </a:srgbClr>
          </a:solidFill>
          <a:ln w="12700">
            <a:solidFill>
              <a:srgbClr val="E5E7EB"/>
            </a:solidFill>
            <a:prstDash val="solid"/>
          </a:ln>
        </p:spPr>
      </p:sp>
      <p:sp>
        <p:nvSpPr>
          <p:cNvPr id="11" name="Shape 9"/>
          <p:cNvSpPr/>
          <p:nvPr/>
        </p:nvSpPr>
        <p:spPr>
          <a:xfrm>
            <a:off x="304495" y="3381451"/>
            <a:ext cx="3715207" cy="1362456"/>
          </a:xfrm>
          <a:prstGeom prst="roundRect">
            <a:avLst>
              <a:gd name="adj" fmla="val 3755"/>
            </a:avLst>
          </a:prstGeom>
          <a:solidFill>
            <a:srgbClr val="FFFFFF">
              <a:alpha val="85000"/>
            </a:srgbClr>
          </a:solidFill>
          <a:ln w="12700">
            <a:solidFill>
              <a:srgbClr val="E5E7EB"/>
            </a:solidFill>
            <a:prstDash val="solid"/>
          </a:ln>
        </p:spPr>
      </p:sp>
      <p:sp>
        <p:nvSpPr>
          <p:cNvPr id="12" name="Shape 10"/>
          <p:cNvSpPr/>
          <p:nvPr/>
        </p:nvSpPr>
        <p:spPr>
          <a:xfrm>
            <a:off x="4241902" y="1867205"/>
            <a:ext cx="3715207" cy="1362456"/>
          </a:xfrm>
          <a:prstGeom prst="roundRect">
            <a:avLst>
              <a:gd name="adj" fmla="val 3755"/>
            </a:avLst>
          </a:prstGeom>
          <a:solidFill>
            <a:srgbClr val="FFFFFF">
              <a:alpha val="85000"/>
            </a:srgbClr>
          </a:solidFill>
          <a:ln w="12700">
            <a:solidFill>
              <a:srgbClr val="E5E7EB"/>
            </a:solidFill>
            <a:prstDash val="solid"/>
          </a:ln>
        </p:spPr>
      </p:sp>
      <p:sp>
        <p:nvSpPr>
          <p:cNvPr id="13" name="Text 11"/>
          <p:cNvSpPr txBox="1"/>
          <p:nvPr/>
        </p:nvSpPr>
        <p:spPr>
          <a:xfrm>
            <a:off x="466344" y="2048256"/>
            <a:ext cx="1571854"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NVIDIA (NVDA)</a:t>
            </a:r>
            <a:endParaRPr lang="en-US" sz="1500" dirty="0"/>
          </a:p>
        </p:txBody>
      </p:sp>
      <p:sp>
        <p:nvSpPr>
          <p:cNvPr id="14" name="Text 12"/>
          <p:cNvSpPr txBox="1"/>
          <p:nvPr/>
        </p:nvSpPr>
        <p:spPr>
          <a:xfrm>
            <a:off x="466344" y="3562502"/>
            <a:ext cx="185806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Broadcom (BRCM)</a:t>
            </a:r>
            <a:endParaRPr lang="en-US" sz="1500" dirty="0"/>
          </a:p>
        </p:txBody>
      </p:sp>
      <p:sp>
        <p:nvSpPr>
          <p:cNvPr id="15" name="Text 13"/>
          <p:cNvSpPr txBox="1"/>
          <p:nvPr/>
        </p:nvSpPr>
        <p:spPr>
          <a:xfrm>
            <a:off x="4403750" y="2048256"/>
            <a:ext cx="2000707"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Google Cloud (GCP)</a:t>
            </a:r>
            <a:endParaRPr lang="en-US" sz="1500" dirty="0"/>
          </a:p>
        </p:txBody>
      </p:sp>
      <p:sp>
        <p:nvSpPr>
          <p:cNvPr id="16" name="Shape 14"/>
          <p:cNvSpPr/>
          <p:nvPr/>
        </p:nvSpPr>
        <p:spPr>
          <a:xfrm>
            <a:off x="3131820" y="2048256"/>
            <a:ext cx="724205" cy="228600"/>
          </a:xfrm>
          <a:prstGeom prst="roundRect">
            <a:avLst>
              <a:gd name="adj" fmla="val 66667"/>
            </a:avLst>
          </a:prstGeom>
          <a:solidFill>
            <a:srgbClr val="D1FAE5"/>
          </a:solidFill>
          <a:ln/>
        </p:spPr>
      </p:sp>
      <p:sp>
        <p:nvSpPr>
          <p:cNvPr id="17" name="Text 15"/>
          <p:cNvSpPr txBox="1"/>
          <p:nvPr/>
        </p:nvSpPr>
        <p:spPr>
          <a:xfrm>
            <a:off x="3207715" y="2085746"/>
            <a:ext cx="657454"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AI芯片霸主</a:t>
            </a:r>
            <a:endParaRPr lang="en-US" sz="900" dirty="0"/>
          </a:p>
        </p:txBody>
      </p:sp>
      <p:sp>
        <p:nvSpPr>
          <p:cNvPr id="18" name="Text 16"/>
          <p:cNvSpPr txBox="1"/>
          <p:nvPr/>
        </p:nvSpPr>
        <p:spPr>
          <a:xfrm>
            <a:off x="466344" y="2419502"/>
            <a:ext cx="438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年收入</a:t>
            </a:r>
            <a:endParaRPr lang="en-US" sz="900" dirty="0"/>
          </a:p>
        </p:txBody>
      </p:sp>
      <p:sp>
        <p:nvSpPr>
          <p:cNvPr id="19" name="Text 17"/>
          <p:cNvSpPr txBox="1"/>
          <p:nvPr/>
        </p:nvSpPr>
        <p:spPr>
          <a:xfrm>
            <a:off x="2197303" y="2419502"/>
            <a:ext cx="324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市值</a:t>
            </a:r>
            <a:endParaRPr lang="en-US" sz="900" dirty="0"/>
          </a:p>
        </p:txBody>
      </p:sp>
      <p:sp>
        <p:nvSpPr>
          <p:cNvPr id="20" name="Text 18"/>
          <p:cNvSpPr txBox="1"/>
          <p:nvPr/>
        </p:nvSpPr>
        <p:spPr>
          <a:xfrm>
            <a:off x="466344" y="3933749"/>
            <a:ext cx="438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年收入</a:t>
            </a:r>
            <a:endParaRPr lang="en-US" sz="900" dirty="0"/>
          </a:p>
        </p:txBody>
      </p:sp>
      <p:sp>
        <p:nvSpPr>
          <p:cNvPr id="21" name="Text 19"/>
          <p:cNvSpPr txBox="1"/>
          <p:nvPr/>
        </p:nvSpPr>
        <p:spPr>
          <a:xfrm>
            <a:off x="466344" y="2609698"/>
            <a:ext cx="872338"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$130.5亿</a:t>
            </a:r>
            <a:endParaRPr lang="en-US" sz="1300" dirty="0"/>
          </a:p>
        </p:txBody>
      </p:sp>
      <p:sp>
        <p:nvSpPr>
          <p:cNvPr id="22" name="Text 20"/>
          <p:cNvSpPr txBox="1"/>
          <p:nvPr/>
        </p:nvSpPr>
        <p:spPr>
          <a:xfrm>
            <a:off x="2197303" y="2609698"/>
            <a:ext cx="862279"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$4.3万亿</a:t>
            </a:r>
            <a:endParaRPr lang="en-US" sz="1300" dirty="0"/>
          </a:p>
        </p:txBody>
      </p:sp>
      <p:pic>
        <p:nvPicPr>
          <p:cNvPr id="23" name="Image 0" descr="preencoded.png">    </p:cNvPr>
          <p:cNvPicPr>
            <a:picLocks noChangeAspect="1"/>
          </p:cNvPicPr>
          <p:nvPr/>
        </p:nvPicPr>
        <p:blipFill>
          <a:blip r:embed="rId1"/>
          <a:srcRect l="0" r="0" t="0" b="0"/>
          <a:stretch/>
        </p:blipFill>
        <p:spPr>
          <a:xfrm>
            <a:off x="466344" y="2928823"/>
            <a:ext cx="114300" cy="114300"/>
          </a:xfrm>
          <a:prstGeom prst="rect">
            <a:avLst/>
          </a:prstGeom>
        </p:spPr>
      </p:pic>
      <p:sp>
        <p:nvSpPr>
          <p:cNvPr id="24" name="Text 21"/>
          <p:cNvSpPr txBox="1"/>
          <p:nvPr/>
        </p:nvSpPr>
        <p:spPr>
          <a:xfrm>
            <a:off x="2197303" y="3933749"/>
            <a:ext cx="324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市值</a:t>
            </a:r>
            <a:endParaRPr lang="en-US" sz="900" dirty="0"/>
          </a:p>
        </p:txBody>
      </p:sp>
      <p:sp>
        <p:nvSpPr>
          <p:cNvPr id="25" name="Text 22"/>
          <p:cNvSpPr txBox="1"/>
          <p:nvPr/>
        </p:nvSpPr>
        <p:spPr>
          <a:xfrm>
            <a:off x="4403750" y="2419502"/>
            <a:ext cx="5431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AI云收入</a:t>
            </a:r>
            <a:endParaRPr lang="en-US" sz="900" dirty="0"/>
          </a:p>
        </p:txBody>
      </p:sp>
      <p:sp>
        <p:nvSpPr>
          <p:cNvPr id="26" name="Text 23"/>
          <p:cNvSpPr txBox="1"/>
          <p:nvPr/>
        </p:nvSpPr>
        <p:spPr>
          <a:xfrm>
            <a:off x="6133795" y="2419502"/>
            <a:ext cx="438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增长率</a:t>
            </a:r>
            <a:endParaRPr lang="en-US" sz="900" dirty="0"/>
          </a:p>
        </p:txBody>
      </p:sp>
      <p:sp>
        <p:nvSpPr>
          <p:cNvPr id="27" name="Text 24"/>
          <p:cNvSpPr txBox="1"/>
          <p:nvPr/>
        </p:nvSpPr>
        <p:spPr>
          <a:xfrm>
            <a:off x="466344" y="4123944"/>
            <a:ext cx="758038"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$51.6亿</a:t>
            </a:r>
            <a:endParaRPr lang="en-US" sz="1300" dirty="0"/>
          </a:p>
        </p:txBody>
      </p:sp>
      <p:sp>
        <p:nvSpPr>
          <p:cNvPr id="28" name="Text 25"/>
          <p:cNvSpPr txBox="1"/>
          <p:nvPr/>
        </p:nvSpPr>
        <p:spPr>
          <a:xfrm>
            <a:off x="2197303" y="4123944"/>
            <a:ext cx="824789"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$1.6万亿</a:t>
            </a:r>
            <a:endParaRPr lang="en-US" sz="1300" dirty="0"/>
          </a:p>
        </p:txBody>
      </p:sp>
      <p:sp>
        <p:nvSpPr>
          <p:cNvPr id="29" name="Text 26"/>
          <p:cNvSpPr txBox="1"/>
          <p:nvPr/>
        </p:nvSpPr>
        <p:spPr>
          <a:xfrm>
            <a:off x="619049" y="2915107"/>
            <a:ext cx="24003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H100/H200供不应求，AI芯片市场份额&gt;80%</a:t>
            </a:r>
            <a:endParaRPr lang="en-US" sz="900" dirty="0"/>
          </a:p>
        </p:txBody>
      </p:sp>
      <p:sp>
        <p:nvSpPr>
          <p:cNvPr id="30" name="Text 27"/>
          <p:cNvSpPr txBox="1"/>
          <p:nvPr/>
        </p:nvSpPr>
        <p:spPr>
          <a:xfrm>
            <a:off x="619049" y="4429354"/>
            <a:ext cx="1686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AI集群互联网络基础设施领导者</a:t>
            </a:r>
            <a:endParaRPr lang="en-US" sz="900" dirty="0"/>
          </a:p>
        </p:txBody>
      </p:sp>
      <p:sp>
        <p:nvSpPr>
          <p:cNvPr id="31" name="Text 28"/>
          <p:cNvSpPr txBox="1"/>
          <p:nvPr/>
        </p:nvSpPr>
        <p:spPr>
          <a:xfrm>
            <a:off x="4584802" y="2915107"/>
            <a:ext cx="16194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Gemini API + TPU算力提供者</a:t>
            </a:r>
            <a:endParaRPr lang="en-US" sz="900" dirty="0"/>
          </a:p>
        </p:txBody>
      </p:sp>
      <p:sp>
        <p:nvSpPr>
          <p:cNvPr id="32" name="Shape 29"/>
          <p:cNvSpPr/>
          <p:nvPr/>
        </p:nvSpPr>
        <p:spPr>
          <a:xfrm>
            <a:off x="2903220" y="3562502"/>
            <a:ext cx="952805" cy="228600"/>
          </a:xfrm>
          <a:prstGeom prst="roundRect">
            <a:avLst>
              <a:gd name="adj" fmla="val 66667"/>
            </a:avLst>
          </a:prstGeom>
          <a:solidFill>
            <a:srgbClr val="DBEAFE"/>
          </a:solidFill>
          <a:ln/>
        </p:spPr>
      </p:sp>
      <p:sp>
        <p:nvSpPr>
          <p:cNvPr id="33" name="Text 30"/>
          <p:cNvSpPr txBox="1"/>
          <p:nvPr/>
        </p:nvSpPr>
        <p:spPr>
          <a:xfrm>
            <a:off x="2979115" y="3600907"/>
            <a:ext cx="886054"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AI网络基础设施</a:t>
            </a:r>
            <a:endParaRPr lang="en-US" sz="900" dirty="0"/>
          </a:p>
        </p:txBody>
      </p:sp>
      <p:pic>
        <p:nvPicPr>
          <p:cNvPr id="34" name="Image 1" descr="preencoded.png">    </p:cNvPr>
          <p:cNvPicPr>
            <a:picLocks noChangeAspect="1"/>
          </p:cNvPicPr>
          <p:nvPr/>
        </p:nvPicPr>
        <p:blipFill>
          <a:blip r:embed="rId2"/>
          <a:srcRect l="0" r="0" t="0" b="0"/>
          <a:stretch/>
        </p:blipFill>
        <p:spPr>
          <a:xfrm>
            <a:off x="466344" y="4443070"/>
            <a:ext cx="114300" cy="114300"/>
          </a:xfrm>
          <a:prstGeom prst="rect">
            <a:avLst/>
          </a:prstGeom>
        </p:spPr>
      </p:pic>
      <p:sp>
        <p:nvSpPr>
          <p:cNvPr id="35" name="Shape 31"/>
          <p:cNvSpPr/>
          <p:nvPr/>
        </p:nvSpPr>
        <p:spPr>
          <a:xfrm>
            <a:off x="6954926" y="2048256"/>
            <a:ext cx="838505" cy="228600"/>
          </a:xfrm>
          <a:prstGeom prst="roundRect">
            <a:avLst>
              <a:gd name="adj" fmla="val 66667"/>
            </a:avLst>
          </a:prstGeom>
          <a:solidFill>
            <a:srgbClr val="EDE9FE"/>
          </a:solidFill>
          <a:ln/>
        </p:spPr>
      </p:sp>
      <p:sp>
        <p:nvSpPr>
          <p:cNvPr id="36" name="Text 32"/>
          <p:cNvSpPr txBox="1"/>
          <p:nvPr/>
        </p:nvSpPr>
        <p:spPr>
          <a:xfrm>
            <a:off x="7030822" y="2085746"/>
            <a:ext cx="771754" cy="143561"/>
          </a:xfrm>
          <a:prstGeom prst="rect">
            <a:avLst/>
          </a:prstGeom>
          <a:noFill/>
          <a:ln/>
        </p:spPr>
        <p:txBody>
          <a:bodyPr wrap="square" lIns="0" tIns="0" rIns="0" bIns="0" rtlCol="0" anchor="ctr"/>
          <a:lstStyle/>
          <a:p>
            <a:pPr algn="l" indent="0" marL="0">
              <a:buNone/>
            </a:pPr>
            <a:r>
              <a:rPr lang="en-US" sz="900" dirty="0">
                <a:solidFill>
                  <a:srgbClr val="5B21B6"/>
                </a:solidFill>
                <a:latin typeface="Inter" pitchFamily="34" charset="0"/>
                <a:ea typeface="Inter" pitchFamily="34" charset="-122"/>
                <a:cs typeface="Inter" pitchFamily="34" charset="-120"/>
              </a:rPr>
              <a:t>AI云服务巨头</a:t>
            </a:r>
            <a:endParaRPr lang="en-US" sz="900" dirty="0"/>
          </a:p>
        </p:txBody>
      </p:sp>
      <p:sp>
        <p:nvSpPr>
          <p:cNvPr id="37" name="Text 33"/>
          <p:cNvSpPr txBox="1"/>
          <p:nvPr/>
        </p:nvSpPr>
        <p:spPr>
          <a:xfrm>
            <a:off x="4403750" y="2600554"/>
            <a:ext cx="824789"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$40亿/季度</a:t>
            </a:r>
            <a:endParaRPr lang="en-US" sz="1000" dirty="0"/>
          </a:p>
        </p:txBody>
      </p:sp>
      <p:sp>
        <p:nvSpPr>
          <p:cNvPr id="38" name="Text 34"/>
          <p:cNvSpPr txBox="1"/>
          <p:nvPr/>
        </p:nvSpPr>
        <p:spPr>
          <a:xfrm>
            <a:off x="6133795" y="2609698"/>
            <a:ext cx="643738"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+38%</a:t>
            </a:r>
            <a:endParaRPr lang="en-US" sz="1300" dirty="0"/>
          </a:p>
        </p:txBody>
      </p:sp>
      <p:pic>
        <p:nvPicPr>
          <p:cNvPr id="39" name="Image 2" descr="preencoded.png">    </p:cNvPr>
          <p:cNvPicPr>
            <a:picLocks noChangeAspect="1"/>
          </p:cNvPicPr>
          <p:nvPr/>
        </p:nvPicPr>
        <p:blipFill>
          <a:blip r:embed="rId3"/>
          <a:srcRect l="0" r="0" t="-80" b="-80"/>
          <a:stretch/>
        </p:blipFill>
        <p:spPr>
          <a:xfrm>
            <a:off x="4403750" y="2928823"/>
            <a:ext cx="142646" cy="114300"/>
          </a:xfrm>
          <a:prstGeom prst="rect">
            <a:avLst/>
          </a:prstGeom>
        </p:spPr>
      </p:pic>
      <p:sp>
        <p:nvSpPr>
          <p:cNvPr id="40" name="Text 35"/>
          <p:cNvSpPr txBox="1"/>
          <p:nvPr/>
        </p:nvSpPr>
        <p:spPr>
          <a:xfrm>
            <a:off x="8178394" y="1600200"/>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大模型公司</a:t>
            </a:r>
            <a:endParaRPr lang="en-US" sz="1200" dirty="0"/>
          </a:p>
        </p:txBody>
      </p:sp>
      <p:sp>
        <p:nvSpPr>
          <p:cNvPr id="41" name="Shape 36"/>
          <p:cNvSpPr/>
          <p:nvPr/>
        </p:nvSpPr>
        <p:spPr>
          <a:xfrm>
            <a:off x="4241902" y="3381451"/>
            <a:ext cx="3715207" cy="1133856"/>
          </a:xfrm>
          <a:prstGeom prst="roundRect">
            <a:avLst>
              <a:gd name="adj" fmla="val 5422"/>
            </a:avLst>
          </a:prstGeom>
          <a:solidFill>
            <a:srgbClr val="FFFFFF">
              <a:alpha val="85000"/>
            </a:srgbClr>
          </a:solidFill>
          <a:ln w="12700">
            <a:solidFill>
              <a:srgbClr val="E5E7EB"/>
            </a:solidFill>
            <a:prstDash val="solid"/>
          </a:ln>
        </p:spPr>
      </p:sp>
      <p:sp>
        <p:nvSpPr>
          <p:cNvPr id="42" name="Shape 37"/>
          <p:cNvSpPr/>
          <p:nvPr/>
        </p:nvSpPr>
        <p:spPr>
          <a:xfrm>
            <a:off x="4241902" y="4667098"/>
            <a:ext cx="3715207" cy="1362456"/>
          </a:xfrm>
          <a:prstGeom prst="roundRect">
            <a:avLst>
              <a:gd name="adj" fmla="val 3755"/>
            </a:avLst>
          </a:prstGeom>
          <a:solidFill>
            <a:srgbClr val="FFFFFF">
              <a:alpha val="85000"/>
            </a:srgbClr>
          </a:solidFill>
          <a:ln w="12700">
            <a:solidFill>
              <a:srgbClr val="E5E7EB"/>
            </a:solidFill>
            <a:prstDash val="solid"/>
          </a:ln>
        </p:spPr>
      </p:sp>
      <p:sp>
        <p:nvSpPr>
          <p:cNvPr id="43" name="Shape 38"/>
          <p:cNvSpPr/>
          <p:nvPr/>
        </p:nvSpPr>
        <p:spPr>
          <a:xfrm>
            <a:off x="8178394" y="1867205"/>
            <a:ext cx="3715207" cy="1362456"/>
          </a:xfrm>
          <a:prstGeom prst="roundRect">
            <a:avLst>
              <a:gd name="adj" fmla="val 3755"/>
            </a:avLst>
          </a:prstGeom>
          <a:solidFill>
            <a:srgbClr val="FFFFFF">
              <a:alpha val="85000"/>
            </a:srgbClr>
          </a:solidFill>
          <a:ln w="12700">
            <a:solidFill>
              <a:srgbClr val="E5E7EB"/>
            </a:solidFill>
            <a:prstDash val="solid"/>
          </a:ln>
        </p:spPr>
      </p:sp>
      <p:sp>
        <p:nvSpPr>
          <p:cNvPr id="44" name="Shape 39"/>
          <p:cNvSpPr/>
          <p:nvPr/>
        </p:nvSpPr>
        <p:spPr>
          <a:xfrm>
            <a:off x="8178394" y="3381451"/>
            <a:ext cx="3715207" cy="1362456"/>
          </a:xfrm>
          <a:prstGeom prst="roundRect">
            <a:avLst>
              <a:gd name="adj" fmla="val 3755"/>
            </a:avLst>
          </a:prstGeom>
          <a:solidFill>
            <a:srgbClr val="FFFFFF">
              <a:alpha val="85000"/>
            </a:srgbClr>
          </a:solidFill>
          <a:ln w="12700">
            <a:solidFill>
              <a:srgbClr val="E5E7EB"/>
            </a:solidFill>
            <a:prstDash val="solid"/>
          </a:ln>
        </p:spPr>
      </p:sp>
      <p:sp>
        <p:nvSpPr>
          <p:cNvPr id="45" name="Text 40"/>
          <p:cNvSpPr txBox="1"/>
          <p:nvPr/>
        </p:nvSpPr>
        <p:spPr>
          <a:xfrm>
            <a:off x="4403750" y="3562502"/>
            <a:ext cx="1353312"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Oracle Cloud</a:t>
            </a:r>
            <a:endParaRPr lang="en-US" sz="1500" dirty="0"/>
          </a:p>
        </p:txBody>
      </p:sp>
      <p:sp>
        <p:nvSpPr>
          <p:cNvPr id="46" name="Text 41"/>
          <p:cNvSpPr txBox="1"/>
          <p:nvPr/>
        </p:nvSpPr>
        <p:spPr>
          <a:xfrm>
            <a:off x="4403750" y="4848149"/>
            <a:ext cx="1219810"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CoreWeave</a:t>
            </a:r>
            <a:endParaRPr lang="en-US" sz="1500" dirty="0"/>
          </a:p>
        </p:txBody>
      </p:sp>
      <p:sp>
        <p:nvSpPr>
          <p:cNvPr id="47" name="Text 42"/>
          <p:cNvSpPr txBox="1"/>
          <p:nvPr/>
        </p:nvSpPr>
        <p:spPr>
          <a:xfrm>
            <a:off x="8340242" y="2048256"/>
            <a:ext cx="838505"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OpenAI</a:t>
            </a:r>
            <a:endParaRPr lang="en-US" sz="1500" dirty="0"/>
          </a:p>
        </p:txBody>
      </p:sp>
      <p:sp>
        <p:nvSpPr>
          <p:cNvPr id="48" name="Text 43"/>
          <p:cNvSpPr txBox="1"/>
          <p:nvPr/>
        </p:nvSpPr>
        <p:spPr>
          <a:xfrm>
            <a:off x="8340242" y="3562502"/>
            <a:ext cx="1067105"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Anthropic</a:t>
            </a:r>
            <a:endParaRPr lang="en-US" sz="1500" dirty="0"/>
          </a:p>
        </p:txBody>
      </p:sp>
      <p:sp>
        <p:nvSpPr>
          <p:cNvPr id="49" name="Text 44"/>
          <p:cNvSpPr txBox="1"/>
          <p:nvPr/>
        </p:nvSpPr>
        <p:spPr>
          <a:xfrm>
            <a:off x="4403750" y="3933749"/>
            <a:ext cx="8961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云基础设施收入</a:t>
            </a:r>
            <a:endParaRPr lang="en-US" sz="900" dirty="0"/>
          </a:p>
        </p:txBody>
      </p:sp>
      <p:sp>
        <p:nvSpPr>
          <p:cNvPr id="50" name="Text 45"/>
          <p:cNvSpPr txBox="1"/>
          <p:nvPr/>
        </p:nvSpPr>
        <p:spPr>
          <a:xfrm>
            <a:off x="6133795" y="3933749"/>
            <a:ext cx="438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增长率</a:t>
            </a:r>
            <a:endParaRPr lang="en-US" sz="900" dirty="0"/>
          </a:p>
        </p:txBody>
      </p:sp>
      <p:sp>
        <p:nvSpPr>
          <p:cNvPr id="51" name="Text 46"/>
          <p:cNvSpPr txBox="1"/>
          <p:nvPr/>
        </p:nvSpPr>
        <p:spPr>
          <a:xfrm>
            <a:off x="4403750" y="5219395"/>
            <a:ext cx="324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估值</a:t>
            </a:r>
            <a:endParaRPr lang="en-US" sz="900" dirty="0"/>
          </a:p>
        </p:txBody>
      </p:sp>
      <p:sp>
        <p:nvSpPr>
          <p:cNvPr id="52" name="Text 47"/>
          <p:cNvSpPr txBox="1"/>
          <p:nvPr/>
        </p:nvSpPr>
        <p:spPr>
          <a:xfrm>
            <a:off x="6133795" y="5219395"/>
            <a:ext cx="324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融资</a:t>
            </a:r>
            <a:endParaRPr lang="en-US" sz="900" dirty="0"/>
          </a:p>
        </p:txBody>
      </p:sp>
      <p:sp>
        <p:nvSpPr>
          <p:cNvPr id="53" name="Text 48"/>
          <p:cNvSpPr txBox="1"/>
          <p:nvPr/>
        </p:nvSpPr>
        <p:spPr>
          <a:xfrm>
            <a:off x="8340242" y="2419502"/>
            <a:ext cx="324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ARR</a:t>
            </a:r>
            <a:endParaRPr lang="en-US" sz="900" dirty="0"/>
          </a:p>
        </p:txBody>
      </p:sp>
      <p:sp>
        <p:nvSpPr>
          <p:cNvPr id="54" name="Text 49"/>
          <p:cNvSpPr txBox="1"/>
          <p:nvPr/>
        </p:nvSpPr>
        <p:spPr>
          <a:xfrm>
            <a:off x="10071202" y="2419502"/>
            <a:ext cx="324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估值</a:t>
            </a:r>
            <a:endParaRPr lang="en-US" sz="900" dirty="0"/>
          </a:p>
        </p:txBody>
      </p:sp>
      <p:sp>
        <p:nvSpPr>
          <p:cNvPr id="55" name="Text 50"/>
          <p:cNvSpPr txBox="1"/>
          <p:nvPr/>
        </p:nvSpPr>
        <p:spPr>
          <a:xfrm>
            <a:off x="8340242" y="3933749"/>
            <a:ext cx="324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ARR</a:t>
            </a:r>
            <a:endParaRPr lang="en-US" sz="900" dirty="0"/>
          </a:p>
        </p:txBody>
      </p:sp>
      <p:sp>
        <p:nvSpPr>
          <p:cNvPr id="56" name="Text 51"/>
          <p:cNvSpPr txBox="1"/>
          <p:nvPr/>
        </p:nvSpPr>
        <p:spPr>
          <a:xfrm>
            <a:off x="10071202" y="3933749"/>
            <a:ext cx="324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估值</a:t>
            </a:r>
            <a:endParaRPr lang="en-US" sz="900" dirty="0"/>
          </a:p>
        </p:txBody>
      </p:sp>
      <p:sp>
        <p:nvSpPr>
          <p:cNvPr id="57" name="Text 52"/>
          <p:cNvSpPr txBox="1"/>
          <p:nvPr/>
        </p:nvSpPr>
        <p:spPr>
          <a:xfrm>
            <a:off x="4403750" y="4123944"/>
            <a:ext cx="633679"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$58亿</a:t>
            </a:r>
            <a:endParaRPr lang="en-US" sz="1300" dirty="0"/>
          </a:p>
        </p:txBody>
      </p:sp>
      <p:sp>
        <p:nvSpPr>
          <p:cNvPr id="58" name="Text 53"/>
          <p:cNvSpPr txBox="1"/>
          <p:nvPr/>
        </p:nvSpPr>
        <p:spPr>
          <a:xfrm>
            <a:off x="4403750" y="5410505"/>
            <a:ext cx="605333"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$19亿</a:t>
            </a:r>
            <a:endParaRPr lang="en-US" sz="1300" dirty="0"/>
          </a:p>
        </p:txBody>
      </p:sp>
      <p:sp>
        <p:nvSpPr>
          <p:cNvPr id="59" name="Text 54"/>
          <p:cNvSpPr txBox="1"/>
          <p:nvPr/>
        </p:nvSpPr>
        <p:spPr>
          <a:xfrm>
            <a:off x="8340242" y="2609698"/>
            <a:ext cx="596189"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$12亿</a:t>
            </a:r>
            <a:endParaRPr lang="en-US" sz="1300" dirty="0"/>
          </a:p>
        </p:txBody>
      </p:sp>
      <p:sp>
        <p:nvSpPr>
          <p:cNvPr id="60" name="Text 55"/>
          <p:cNvSpPr txBox="1"/>
          <p:nvPr/>
        </p:nvSpPr>
        <p:spPr>
          <a:xfrm>
            <a:off x="10071202" y="2609698"/>
            <a:ext cx="710489"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$150亿</a:t>
            </a:r>
            <a:endParaRPr lang="en-US" sz="1300" dirty="0"/>
          </a:p>
        </p:txBody>
      </p:sp>
      <p:sp>
        <p:nvSpPr>
          <p:cNvPr id="61" name="Text 56"/>
          <p:cNvSpPr txBox="1"/>
          <p:nvPr/>
        </p:nvSpPr>
        <p:spPr>
          <a:xfrm>
            <a:off x="8340242" y="4123944"/>
            <a:ext cx="519379"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$5亿</a:t>
            </a:r>
            <a:endParaRPr lang="en-US" sz="1300" dirty="0"/>
          </a:p>
        </p:txBody>
      </p:sp>
      <p:sp>
        <p:nvSpPr>
          <p:cNvPr id="62" name="Text 57"/>
          <p:cNvSpPr txBox="1"/>
          <p:nvPr/>
        </p:nvSpPr>
        <p:spPr>
          <a:xfrm>
            <a:off x="10071202" y="4123944"/>
            <a:ext cx="710489"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$183亿</a:t>
            </a:r>
            <a:endParaRPr lang="en-US" sz="1300" dirty="0"/>
          </a:p>
        </p:txBody>
      </p:sp>
      <p:sp>
        <p:nvSpPr>
          <p:cNvPr id="63" name="Text 58"/>
          <p:cNvSpPr txBox="1"/>
          <p:nvPr/>
        </p:nvSpPr>
        <p:spPr>
          <a:xfrm>
            <a:off x="4546397" y="5715000"/>
            <a:ext cx="19339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专注GPU云服务，为AI初创提供算力</a:t>
            </a:r>
            <a:endParaRPr lang="en-US" sz="900" dirty="0"/>
          </a:p>
        </p:txBody>
      </p:sp>
      <p:sp>
        <p:nvSpPr>
          <p:cNvPr id="64" name="Text 59"/>
          <p:cNvSpPr txBox="1"/>
          <p:nvPr/>
        </p:nvSpPr>
        <p:spPr>
          <a:xfrm>
            <a:off x="8492947" y="2915107"/>
            <a:ext cx="21342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ChatGPT 700M周活用户，API市场主导</a:t>
            </a:r>
            <a:endParaRPr lang="en-US" sz="900" dirty="0"/>
          </a:p>
        </p:txBody>
      </p:sp>
      <p:sp>
        <p:nvSpPr>
          <p:cNvPr id="65" name="Text 60"/>
          <p:cNvSpPr txBox="1"/>
          <p:nvPr/>
        </p:nvSpPr>
        <p:spPr>
          <a:xfrm>
            <a:off x="8492947" y="4429354"/>
            <a:ext cx="20674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Claude系列模型，企业级应用增长迅速</a:t>
            </a:r>
            <a:endParaRPr lang="en-US" sz="900" dirty="0"/>
          </a:p>
        </p:txBody>
      </p:sp>
      <p:sp>
        <p:nvSpPr>
          <p:cNvPr id="66" name="Text 61"/>
          <p:cNvSpPr txBox="1"/>
          <p:nvPr/>
        </p:nvSpPr>
        <p:spPr>
          <a:xfrm>
            <a:off x="6133795" y="4123944"/>
            <a:ext cx="643738"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+45%</a:t>
            </a:r>
            <a:endParaRPr lang="en-US" sz="1300" dirty="0"/>
          </a:p>
        </p:txBody>
      </p:sp>
      <p:sp>
        <p:nvSpPr>
          <p:cNvPr id="67" name="Text 62"/>
          <p:cNvSpPr txBox="1"/>
          <p:nvPr/>
        </p:nvSpPr>
        <p:spPr>
          <a:xfrm>
            <a:off x="6133795" y="5410505"/>
            <a:ext cx="633679"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$70亿</a:t>
            </a:r>
            <a:endParaRPr lang="en-US" sz="1300" dirty="0"/>
          </a:p>
        </p:txBody>
      </p:sp>
      <p:sp>
        <p:nvSpPr>
          <p:cNvPr id="68" name="Shape 63"/>
          <p:cNvSpPr/>
          <p:nvPr/>
        </p:nvSpPr>
        <p:spPr>
          <a:xfrm>
            <a:off x="7183526" y="3562502"/>
            <a:ext cx="609905" cy="228600"/>
          </a:xfrm>
          <a:prstGeom prst="roundRect">
            <a:avLst>
              <a:gd name="adj" fmla="val 66667"/>
            </a:avLst>
          </a:prstGeom>
          <a:solidFill>
            <a:srgbClr val="FEE2E2"/>
          </a:solidFill>
          <a:ln/>
        </p:spPr>
      </p:sp>
      <p:sp>
        <p:nvSpPr>
          <p:cNvPr id="69" name="Text 64"/>
          <p:cNvSpPr txBox="1"/>
          <p:nvPr/>
        </p:nvSpPr>
        <p:spPr>
          <a:xfrm>
            <a:off x="7259422" y="3600907"/>
            <a:ext cx="543154" cy="143561"/>
          </a:xfrm>
          <a:prstGeom prst="rect">
            <a:avLst/>
          </a:prstGeom>
          <a:noFill/>
          <a:ln/>
        </p:spPr>
        <p:txBody>
          <a:bodyPr wrap="square" lIns="0" tIns="0" rIns="0" bIns="0" rtlCol="0" anchor="ctr"/>
          <a:lstStyle/>
          <a:p>
            <a:pPr algn="l" indent="0" marL="0">
              <a:buNone/>
            </a:pPr>
            <a:r>
              <a:rPr lang="en-US" sz="900" dirty="0">
                <a:solidFill>
                  <a:srgbClr val="991B1B"/>
                </a:solidFill>
                <a:latin typeface="Inter" pitchFamily="34" charset="0"/>
                <a:ea typeface="Inter" pitchFamily="34" charset="-122"/>
                <a:cs typeface="Inter" pitchFamily="34" charset="-120"/>
              </a:rPr>
              <a:t>企业AI云</a:t>
            </a:r>
            <a:endParaRPr lang="en-US" sz="900" dirty="0"/>
          </a:p>
        </p:txBody>
      </p:sp>
      <p:sp>
        <p:nvSpPr>
          <p:cNvPr id="70" name="Shape 65"/>
          <p:cNvSpPr/>
          <p:nvPr/>
        </p:nvSpPr>
        <p:spPr>
          <a:xfrm>
            <a:off x="7183526" y="4848149"/>
            <a:ext cx="609905" cy="228600"/>
          </a:xfrm>
          <a:prstGeom prst="roundRect">
            <a:avLst>
              <a:gd name="adj" fmla="val 66667"/>
            </a:avLst>
          </a:prstGeom>
          <a:solidFill>
            <a:srgbClr val="FEF3C7"/>
          </a:solidFill>
          <a:ln/>
        </p:spPr>
      </p:sp>
      <p:sp>
        <p:nvSpPr>
          <p:cNvPr id="71" name="Text 66"/>
          <p:cNvSpPr txBox="1"/>
          <p:nvPr/>
        </p:nvSpPr>
        <p:spPr>
          <a:xfrm>
            <a:off x="7259422" y="4886554"/>
            <a:ext cx="543154" cy="143561"/>
          </a:xfrm>
          <a:prstGeom prst="rect">
            <a:avLst/>
          </a:prstGeom>
          <a:noFill/>
          <a:ln/>
        </p:spPr>
        <p:txBody>
          <a:bodyPr wrap="square" lIns="0" tIns="0" rIns="0" bIns="0" rtlCol="0" anchor="ctr"/>
          <a:lstStyle/>
          <a:p>
            <a:pPr algn="l" indent="0" marL="0">
              <a:buNone/>
            </a:pPr>
            <a:r>
              <a:rPr lang="en-US" sz="900" dirty="0">
                <a:solidFill>
                  <a:srgbClr val="92400E"/>
                </a:solidFill>
                <a:latin typeface="Inter" pitchFamily="34" charset="0"/>
                <a:ea typeface="Inter" pitchFamily="34" charset="-122"/>
                <a:cs typeface="Inter" pitchFamily="34" charset="-120"/>
              </a:rPr>
              <a:t>专业AI云</a:t>
            </a:r>
            <a:endParaRPr lang="en-US" sz="900" dirty="0"/>
          </a:p>
        </p:txBody>
      </p:sp>
      <p:pic>
        <p:nvPicPr>
          <p:cNvPr id="72" name="Image 3" descr="preencoded.png">    </p:cNvPr>
          <p:cNvPicPr>
            <a:picLocks noChangeAspect="1"/>
          </p:cNvPicPr>
          <p:nvPr/>
        </p:nvPicPr>
        <p:blipFill>
          <a:blip r:embed="rId4"/>
          <a:srcRect l="-2571" r="-2571" t="0" b="0"/>
          <a:stretch/>
        </p:blipFill>
        <p:spPr>
          <a:xfrm>
            <a:off x="4403750" y="5729630"/>
            <a:ext cx="105156" cy="114300"/>
          </a:xfrm>
          <a:prstGeom prst="rect">
            <a:avLst/>
          </a:prstGeom>
        </p:spPr>
      </p:pic>
      <p:sp>
        <p:nvSpPr>
          <p:cNvPr id="73" name="Shape 67"/>
          <p:cNvSpPr/>
          <p:nvPr/>
        </p:nvSpPr>
        <p:spPr>
          <a:xfrm>
            <a:off x="10891418" y="2048256"/>
            <a:ext cx="838505" cy="228600"/>
          </a:xfrm>
          <a:prstGeom prst="roundRect">
            <a:avLst>
              <a:gd name="adj" fmla="val 66667"/>
            </a:avLst>
          </a:prstGeom>
          <a:solidFill>
            <a:srgbClr val="E0E7FF"/>
          </a:solidFill>
          <a:ln/>
        </p:spPr>
      </p:sp>
      <p:sp>
        <p:nvSpPr>
          <p:cNvPr id="74" name="Text 68"/>
          <p:cNvSpPr txBox="1"/>
          <p:nvPr/>
        </p:nvSpPr>
        <p:spPr>
          <a:xfrm>
            <a:off x="10968228" y="2085746"/>
            <a:ext cx="771754" cy="143561"/>
          </a:xfrm>
          <a:prstGeom prst="rect">
            <a:avLst/>
          </a:prstGeom>
          <a:noFill/>
          <a:ln/>
        </p:spPr>
        <p:txBody>
          <a:bodyPr wrap="square" lIns="0" tIns="0" rIns="0" bIns="0" rtlCol="0" anchor="ctr"/>
          <a:lstStyle/>
          <a:p>
            <a:pPr algn="l" indent="0" marL="0">
              <a:buNone/>
            </a:pPr>
            <a:r>
              <a:rPr lang="en-US" sz="900" dirty="0">
                <a:solidFill>
                  <a:srgbClr val="3730A3"/>
                </a:solidFill>
                <a:latin typeface="Inter" pitchFamily="34" charset="0"/>
                <a:ea typeface="Inter" pitchFamily="34" charset="-122"/>
                <a:cs typeface="Inter" pitchFamily="34" charset="-120"/>
              </a:rPr>
              <a:t>AI行业领导者</a:t>
            </a:r>
            <a:endParaRPr lang="en-US" sz="900" dirty="0"/>
          </a:p>
        </p:txBody>
      </p:sp>
      <p:pic>
        <p:nvPicPr>
          <p:cNvPr id="75" name="Image 4" descr="preencoded.png">    </p:cNvPr>
          <p:cNvPicPr>
            <a:picLocks noChangeAspect="1"/>
          </p:cNvPicPr>
          <p:nvPr/>
        </p:nvPicPr>
        <p:blipFill>
          <a:blip r:embed="rId5"/>
          <a:srcRect l="0" r="0" t="0" b="0"/>
          <a:stretch/>
        </p:blipFill>
        <p:spPr>
          <a:xfrm>
            <a:off x="8340242" y="2928823"/>
            <a:ext cx="114300" cy="114300"/>
          </a:xfrm>
          <a:prstGeom prst="rect">
            <a:avLst/>
          </a:prstGeom>
        </p:spPr>
      </p:pic>
      <p:sp>
        <p:nvSpPr>
          <p:cNvPr id="76" name="Text 69"/>
          <p:cNvSpPr txBox="1"/>
          <p:nvPr/>
        </p:nvSpPr>
        <p:spPr>
          <a:xfrm>
            <a:off x="10968228" y="3600907"/>
            <a:ext cx="7717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AI行业领导者</a:t>
            </a:r>
            <a:endParaRPr lang="en-US" sz="900" dirty="0"/>
          </a:p>
        </p:txBody>
      </p:sp>
      <p:pic>
        <p:nvPicPr>
          <p:cNvPr id="77" name="Image 5" descr="preencoded.png">    </p:cNvPr>
          <p:cNvPicPr>
            <a:picLocks noChangeAspect="1"/>
          </p:cNvPicPr>
          <p:nvPr/>
        </p:nvPicPr>
        <p:blipFill>
          <a:blip r:embed="rId6"/>
          <a:srcRect l="0" r="0" t="0" b="0"/>
          <a:stretch/>
        </p:blipFill>
        <p:spPr>
          <a:xfrm>
            <a:off x="8340242" y="4443070"/>
            <a:ext cx="114300" cy="114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Text 1"/>
          <p:cNvSpPr txBox="1"/>
          <p:nvPr/>
        </p:nvSpPr>
        <p:spPr>
          <a:xfrm>
            <a:off x="304495" y="4005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价值分析</a:t>
            </a:r>
            <a:endParaRPr lang="en-US" sz="1200" dirty="0"/>
          </a:p>
        </p:txBody>
      </p:sp>
      <p:sp>
        <p:nvSpPr>
          <p:cNvPr id="4" name="Text 2"/>
          <p:cNvSpPr txBox="1"/>
          <p:nvPr/>
        </p:nvSpPr>
        <p:spPr>
          <a:xfrm>
            <a:off x="304495" y="647395"/>
            <a:ext cx="19815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AI价值创造</a:t>
            </a:r>
            <a:endParaRPr lang="en-US" sz="2700" dirty="0"/>
          </a:p>
        </p:txBody>
      </p:sp>
      <p:sp>
        <p:nvSpPr>
          <p:cNvPr id="5" name="Text 3"/>
          <p:cNvSpPr txBox="1"/>
          <p:nvPr/>
        </p:nvSpPr>
        <p:spPr>
          <a:xfrm>
            <a:off x="10687507" y="476402"/>
            <a:ext cx="1300277"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商业价值与投资窗口</a:t>
            </a:r>
            <a:endParaRPr lang="en-US" sz="1000" dirty="0"/>
          </a:p>
        </p:txBody>
      </p:sp>
      <p:sp>
        <p:nvSpPr>
          <p:cNvPr id="6" name="Text 4"/>
          <p:cNvSpPr txBox="1"/>
          <p:nvPr/>
        </p:nvSpPr>
        <p:spPr>
          <a:xfrm>
            <a:off x="9829800" y="666598"/>
            <a:ext cx="2229307"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代际差异与逃逸速度</a:t>
            </a:r>
            <a:endParaRPr lang="en-US" sz="1800" dirty="0"/>
          </a:p>
        </p:txBody>
      </p:sp>
      <p:sp>
        <p:nvSpPr>
          <p:cNvPr id="7" name="Text 5"/>
          <p:cNvSpPr txBox="1"/>
          <p:nvPr/>
        </p:nvSpPr>
        <p:spPr>
          <a:xfrm>
            <a:off x="304495" y="1285646"/>
            <a:ext cx="5434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AI正在以前所未有的速度创造和重分配商业价值，不同发展阶段呈现明显的价值捕获差异。</a:t>
            </a:r>
            <a:endParaRPr lang="en-US" sz="1000" dirty="0"/>
          </a:p>
        </p:txBody>
      </p:sp>
      <p:sp>
        <p:nvSpPr>
          <p:cNvPr id="8" name="Shape 6"/>
          <p:cNvSpPr/>
          <p:nvPr/>
        </p:nvSpPr>
        <p:spPr>
          <a:xfrm>
            <a:off x="304495" y="1695298"/>
            <a:ext cx="5676595" cy="1619402"/>
          </a:xfrm>
          <a:prstGeom prst="roundRect">
            <a:avLst>
              <a:gd name="adj" fmla="val 2657"/>
            </a:avLst>
          </a:prstGeom>
          <a:solidFill>
            <a:srgbClr val="FFFFFF">
              <a:alpha val="85000"/>
            </a:srgbClr>
          </a:solidFill>
          <a:ln w="12700">
            <a:solidFill>
              <a:srgbClr val="E5E7EB"/>
            </a:solidFill>
            <a:prstDash val="solid"/>
          </a:ln>
        </p:spPr>
      </p:sp>
      <p:sp>
        <p:nvSpPr>
          <p:cNvPr id="9" name="Shape 7"/>
          <p:cNvSpPr/>
          <p:nvPr/>
        </p:nvSpPr>
        <p:spPr>
          <a:xfrm>
            <a:off x="304495" y="3467405"/>
            <a:ext cx="5676595" cy="1352398"/>
          </a:xfrm>
          <a:prstGeom prst="roundRect">
            <a:avLst>
              <a:gd name="adj" fmla="val 3809"/>
            </a:avLst>
          </a:prstGeom>
          <a:solidFill>
            <a:srgbClr val="FFFFFF">
              <a:alpha val="85000"/>
            </a:srgbClr>
          </a:solidFill>
          <a:ln w="12700">
            <a:solidFill>
              <a:srgbClr val="E5E7EB"/>
            </a:solidFill>
            <a:prstDash val="solid"/>
          </a:ln>
        </p:spPr>
      </p:sp>
      <p:sp>
        <p:nvSpPr>
          <p:cNvPr id="10" name="Shape 8"/>
          <p:cNvSpPr/>
          <p:nvPr/>
        </p:nvSpPr>
        <p:spPr>
          <a:xfrm>
            <a:off x="6210605" y="1695298"/>
            <a:ext cx="5676595" cy="1619402"/>
          </a:xfrm>
          <a:prstGeom prst="roundRect">
            <a:avLst>
              <a:gd name="adj" fmla="val 2657"/>
            </a:avLst>
          </a:prstGeom>
          <a:solidFill>
            <a:srgbClr val="FFFFFF">
              <a:alpha val="85000"/>
            </a:srgbClr>
          </a:solidFill>
          <a:ln w="12700">
            <a:solidFill>
              <a:srgbClr val="E5E7EB"/>
            </a:solidFill>
            <a:prstDash val="solid"/>
          </a:ln>
        </p:spPr>
      </p:sp>
      <p:sp>
        <p:nvSpPr>
          <p:cNvPr id="11" name="Shape 9"/>
          <p:cNvSpPr/>
          <p:nvPr/>
        </p:nvSpPr>
        <p:spPr>
          <a:xfrm>
            <a:off x="466344" y="1857146"/>
            <a:ext cx="381305" cy="381305"/>
          </a:xfrm>
          <a:prstGeom prst="ellipse">
            <a:avLst/>
          </a:prstGeom>
          <a:solidFill>
            <a:srgbClr val="EBF0FF"/>
          </a:solidFill>
          <a:ln/>
        </p:spPr>
      </p:sp>
      <p:pic>
        <p:nvPicPr>
          <p:cNvPr id="12" name="Image 0" descr="preencoded.png">    </p:cNvPr>
          <p:cNvPicPr>
            <a:picLocks noChangeAspect="1"/>
          </p:cNvPicPr>
          <p:nvPr/>
        </p:nvPicPr>
        <p:blipFill>
          <a:blip r:embed="rId1"/>
          <a:srcRect l="0" r="0" t="-841" b="-841"/>
          <a:stretch/>
        </p:blipFill>
        <p:spPr>
          <a:xfrm>
            <a:off x="562356" y="1962302"/>
            <a:ext cx="190195" cy="171907"/>
          </a:xfrm>
          <a:prstGeom prst="rect">
            <a:avLst/>
          </a:prstGeom>
        </p:spPr>
      </p:pic>
      <p:sp>
        <p:nvSpPr>
          <p:cNvPr id="13" name="Shape 10"/>
          <p:cNvSpPr/>
          <p:nvPr/>
        </p:nvSpPr>
        <p:spPr>
          <a:xfrm>
            <a:off x="6210605" y="3467405"/>
            <a:ext cx="5676595" cy="1466698"/>
          </a:xfrm>
          <a:prstGeom prst="roundRect">
            <a:avLst>
              <a:gd name="adj" fmla="val 3239"/>
            </a:avLst>
          </a:prstGeom>
          <a:solidFill>
            <a:srgbClr val="FFFFFF">
              <a:alpha val="85000"/>
            </a:srgbClr>
          </a:solidFill>
          <a:ln w="12700">
            <a:solidFill>
              <a:srgbClr val="E5E7EB"/>
            </a:solidFill>
            <a:prstDash val="solid"/>
          </a:ln>
        </p:spPr>
      </p:sp>
      <p:sp>
        <p:nvSpPr>
          <p:cNvPr id="14" name="Shape 11"/>
          <p:cNvSpPr/>
          <p:nvPr/>
        </p:nvSpPr>
        <p:spPr>
          <a:xfrm>
            <a:off x="466344" y="3629254"/>
            <a:ext cx="381305" cy="381305"/>
          </a:xfrm>
          <a:prstGeom prst="ellipse">
            <a:avLst/>
          </a:prstGeom>
          <a:solidFill>
            <a:srgbClr val="EBF0FF"/>
          </a:solidFill>
          <a:ln/>
        </p:spPr>
      </p:sp>
      <p:sp>
        <p:nvSpPr>
          <p:cNvPr id="15" name="Shape 12"/>
          <p:cNvSpPr/>
          <p:nvPr/>
        </p:nvSpPr>
        <p:spPr>
          <a:xfrm>
            <a:off x="6372454" y="1857146"/>
            <a:ext cx="381305" cy="381305"/>
          </a:xfrm>
          <a:prstGeom prst="ellipse">
            <a:avLst/>
          </a:prstGeom>
          <a:solidFill>
            <a:srgbClr val="EBF0FF"/>
          </a:solidFill>
          <a:ln/>
        </p:spPr>
      </p:sp>
      <p:sp>
        <p:nvSpPr>
          <p:cNvPr id="16" name="Shape 13"/>
          <p:cNvSpPr/>
          <p:nvPr/>
        </p:nvSpPr>
        <p:spPr>
          <a:xfrm>
            <a:off x="6372454" y="3629254"/>
            <a:ext cx="381305" cy="381305"/>
          </a:xfrm>
          <a:prstGeom prst="ellipse">
            <a:avLst/>
          </a:prstGeom>
          <a:solidFill>
            <a:srgbClr val="EBF0FF"/>
          </a:solidFill>
          <a:ln/>
        </p:spPr>
      </p:sp>
      <p:sp>
        <p:nvSpPr>
          <p:cNvPr id="17" name="Text 14"/>
          <p:cNvSpPr txBox="1"/>
          <p:nvPr/>
        </p:nvSpPr>
        <p:spPr>
          <a:xfrm>
            <a:off x="961949" y="1943100"/>
            <a:ext cx="9866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价值代际差</a:t>
            </a:r>
            <a:endParaRPr lang="en-US" sz="1300" dirty="0"/>
          </a:p>
        </p:txBody>
      </p:sp>
      <p:sp>
        <p:nvSpPr>
          <p:cNvPr id="18" name="Text 15"/>
          <p:cNvSpPr txBox="1"/>
          <p:nvPr/>
        </p:nvSpPr>
        <p:spPr>
          <a:xfrm>
            <a:off x="961949" y="3715207"/>
            <a:ext cx="25292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用户规模和收入增长的逃逸速度</a:t>
            </a:r>
            <a:endParaRPr lang="en-US" sz="1300" dirty="0"/>
          </a:p>
        </p:txBody>
      </p:sp>
      <p:sp>
        <p:nvSpPr>
          <p:cNvPr id="19" name="Text 16"/>
          <p:cNvSpPr txBox="1"/>
          <p:nvPr/>
        </p:nvSpPr>
        <p:spPr>
          <a:xfrm>
            <a:off x="543154" y="2324405"/>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智能革命对比信息化革命的体验代际差：</a:t>
            </a:r>
            <a:endParaRPr lang="en-US" sz="1000" dirty="0"/>
          </a:p>
        </p:txBody>
      </p:sp>
      <p:sp>
        <p:nvSpPr>
          <p:cNvPr id="20" name="Text 17"/>
          <p:cNvSpPr txBox="1"/>
          <p:nvPr/>
        </p:nvSpPr>
        <p:spPr>
          <a:xfrm>
            <a:off x="733349" y="2590495"/>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使用体验跃升：从被动搜索到主动理解与执行</a:t>
            </a:r>
            <a:endParaRPr lang="en-US" sz="1000" dirty="0"/>
          </a:p>
        </p:txBody>
      </p:sp>
      <p:sp>
        <p:nvSpPr>
          <p:cNvPr id="21" name="Text 18"/>
          <p:cNvSpPr txBox="1"/>
          <p:nvPr/>
        </p:nvSpPr>
        <p:spPr>
          <a:xfrm>
            <a:off x="733349" y="2781605"/>
            <a:ext cx="27962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效率提升速度：10-100倍效率与创新速度差异</a:t>
            </a:r>
            <a:endParaRPr lang="en-US" sz="1000" dirty="0"/>
          </a:p>
        </p:txBody>
      </p:sp>
      <p:sp>
        <p:nvSpPr>
          <p:cNvPr id="22" name="Text 19"/>
          <p:cNvSpPr txBox="1"/>
          <p:nvPr/>
        </p:nvSpPr>
        <p:spPr>
          <a:xfrm>
            <a:off x="733349" y="2971800"/>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价值创造模式：重构而非优化现有工作流程</a:t>
            </a:r>
            <a:endParaRPr lang="en-US" sz="1000" dirty="0"/>
          </a:p>
        </p:txBody>
      </p:sp>
      <p:pic>
        <p:nvPicPr>
          <p:cNvPr id="23" name="Image 1" descr="preencoded.png">    </p:cNvPr>
          <p:cNvPicPr>
            <a:picLocks noChangeAspect="1"/>
          </p:cNvPicPr>
          <p:nvPr/>
        </p:nvPicPr>
        <p:blipFill>
          <a:blip r:embed="rId2"/>
          <a:srcRect l="0" r="0" t="0" b="0"/>
          <a:stretch/>
        </p:blipFill>
        <p:spPr>
          <a:xfrm>
            <a:off x="571500" y="3733495"/>
            <a:ext cx="171907" cy="171907"/>
          </a:xfrm>
          <a:prstGeom prst="rect">
            <a:avLst/>
          </a:prstGeom>
        </p:spPr>
      </p:pic>
      <p:sp>
        <p:nvSpPr>
          <p:cNvPr id="24" name="Text 20"/>
          <p:cNvSpPr txBox="1"/>
          <p:nvPr/>
        </p:nvSpPr>
        <p:spPr>
          <a:xfrm>
            <a:off x="6867144" y="1943100"/>
            <a:ext cx="2748686"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智能基建和数据infra头部企业收益</a:t>
            </a:r>
            <a:endParaRPr lang="en-US" sz="1300" dirty="0"/>
          </a:p>
        </p:txBody>
      </p:sp>
      <p:sp>
        <p:nvSpPr>
          <p:cNvPr id="25" name="Text 21"/>
          <p:cNvSpPr txBox="1"/>
          <p:nvPr/>
        </p:nvSpPr>
        <p:spPr>
          <a:xfrm>
            <a:off x="6867144" y="3715207"/>
            <a:ext cx="2833726"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未来收益：Agentic企业级价值倍增</a:t>
            </a:r>
            <a:endParaRPr lang="en-US" sz="1300" dirty="0"/>
          </a:p>
        </p:txBody>
      </p:sp>
      <p:sp>
        <p:nvSpPr>
          <p:cNvPr id="26" name="Text 22"/>
          <p:cNvSpPr txBox="1"/>
          <p:nvPr/>
        </p:nvSpPr>
        <p:spPr>
          <a:xfrm>
            <a:off x="6448349" y="2324405"/>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价值捕获主要集中在底层基础设施阶段：</a:t>
            </a:r>
            <a:endParaRPr lang="en-US" sz="1000" dirty="0"/>
          </a:p>
        </p:txBody>
      </p:sp>
      <p:sp>
        <p:nvSpPr>
          <p:cNvPr id="27" name="Text 23"/>
          <p:cNvSpPr txBox="1"/>
          <p:nvPr/>
        </p:nvSpPr>
        <p:spPr>
          <a:xfrm>
            <a:off x="6448349" y="4095598"/>
            <a:ext cx="19193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Agentic企业将释放三重价值：</a:t>
            </a:r>
            <a:endParaRPr lang="en-US" sz="1000" dirty="0"/>
          </a:p>
        </p:txBody>
      </p:sp>
      <p:sp>
        <p:nvSpPr>
          <p:cNvPr id="28" name="Text 24"/>
          <p:cNvSpPr txBox="1"/>
          <p:nvPr/>
        </p:nvSpPr>
        <p:spPr>
          <a:xfrm>
            <a:off x="6638544" y="2590495"/>
            <a:ext cx="21296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芯片厂商（NVIDIA：$4.3T市值）</a:t>
            </a:r>
            <a:endParaRPr lang="en-US" sz="1000" dirty="0"/>
          </a:p>
        </p:txBody>
      </p:sp>
      <p:sp>
        <p:nvSpPr>
          <p:cNvPr id="29" name="Text 25"/>
          <p:cNvSpPr txBox="1"/>
          <p:nvPr/>
        </p:nvSpPr>
        <p:spPr>
          <a:xfrm>
            <a:off x="6638544" y="2781605"/>
            <a:ext cx="19485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云服务商（占AI总支出60%+）</a:t>
            </a:r>
            <a:endParaRPr lang="en-US" sz="1000" dirty="0"/>
          </a:p>
        </p:txBody>
      </p:sp>
      <p:sp>
        <p:nvSpPr>
          <p:cNvPr id="30" name="Text 26"/>
          <p:cNvSpPr txBox="1"/>
          <p:nvPr/>
        </p:nvSpPr>
        <p:spPr>
          <a:xfrm>
            <a:off x="6638544" y="2971800"/>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应用层仍处于早期渗透阶段</a:t>
            </a:r>
            <a:endParaRPr lang="en-US" sz="1000" dirty="0"/>
          </a:p>
        </p:txBody>
      </p:sp>
      <p:sp>
        <p:nvSpPr>
          <p:cNvPr id="31" name="Text 27"/>
          <p:cNvSpPr txBox="1"/>
          <p:nvPr/>
        </p:nvSpPr>
        <p:spPr>
          <a:xfrm>
            <a:off x="733349" y="4095598"/>
            <a:ext cx="28913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OpenAI：6个月从$5.5B→$12B ARR（2025）</a:t>
            </a:r>
            <a:endParaRPr lang="en-US" sz="1000" dirty="0"/>
          </a:p>
        </p:txBody>
      </p:sp>
      <p:sp>
        <p:nvSpPr>
          <p:cNvPr id="32" name="Text 28"/>
          <p:cNvSpPr txBox="1"/>
          <p:nvPr/>
        </p:nvSpPr>
        <p:spPr>
          <a:xfrm>
            <a:off x="733349" y="4286707"/>
            <a:ext cx="25100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ChatGPT：8个月从2亿→7亿周活跃用户</a:t>
            </a:r>
            <a:endParaRPr lang="en-US" sz="1000" dirty="0"/>
          </a:p>
        </p:txBody>
      </p:sp>
      <p:sp>
        <p:nvSpPr>
          <p:cNvPr id="33" name="Text 29"/>
          <p:cNvSpPr txBox="1"/>
          <p:nvPr/>
        </p:nvSpPr>
        <p:spPr>
          <a:xfrm>
            <a:off x="733349" y="4476902"/>
            <a:ext cx="23481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Copilot：12个月从$1M→$100M ARR</a:t>
            </a:r>
            <a:endParaRPr lang="en-US" sz="1000" dirty="0"/>
          </a:p>
        </p:txBody>
      </p:sp>
      <p:pic>
        <p:nvPicPr>
          <p:cNvPr id="34" name="Image 2" descr="preencoded.png">    </p:cNvPr>
          <p:cNvPicPr>
            <a:picLocks noChangeAspect="1"/>
          </p:cNvPicPr>
          <p:nvPr/>
        </p:nvPicPr>
        <p:blipFill>
          <a:blip r:embed="rId3"/>
          <a:srcRect l="0" r="0" t="0" b="0"/>
          <a:stretch/>
        </p:blipFill>
        <p:spPr>
          <a:xfrm>
            <a:off x="6476695" y="1962302"/>
            <a:ext cx="171907" cy="171907"/>
          </a:xfrm>
          <a:prstGeom prst="rect">
            <a:avLst/>
          </a:prstGeom>
        </p:spPr>
      </p:pic>
      <p:pic>
        <p:nvPicPr>
          <p:cNvPr id="35" name="Image 3" descr="preencoded.png">    </p:cNvPr>
          <p:cNvPicPr>
            <a:picLocks noChangeAspect="1"/>
          </p:cNvPicPr>
          <p:nvPr/>
        </p:nvPicPr>
        <p:blipFill>
          <a:blip r:embed="rId4"/>
          <a:srcRect l="0" r="0" t="0" b="0"/>
          <a:stretch/>
        </p:blipFill>
        <p:spPr>
          <a:xfrm>
            <a:off x="6476695" y="3733495"/>
            <a:ext cx="171907" cy="171907"/>
          </a:xfrm>
          <a:prstGeom prst="rect">
            <a:avLst/>
          </a:prstGeom>
        </p:spPr>
      </p:pic>
      <p:sp>
        <p:nvSpPr>
          <p:cNvPr id="36" name="Text 30"/>
          <p:cNvSpPr txBox="1"/>
          <p:nvPr/>
        </p:nvSpPr>
        <p:spPr>
          <a:xfrm>
            <a:off x="6448349" y="4362602"/>
            <a:ext cx="11100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10倍产品价值</a:t>
            </a:r>
            <a:endParaRPr lang="en-US" sz="1000" dirty="0"/>
          </a:p>
        </p:txBody>
      </p:sp>
      <p:sp>
        <p:nvSpPr>
          <p:cNvPr id="37" name="Text 31"/>
          <p:cNvSpPr txBox="1"/>
          <p:nvPr/>
        </p:nvSpPr>
        <p:spPr>
          <a:xfrm>
            <a:off x="10715854" y="4362602"/>
            <a:ext cx="11100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10倍运营效率</a:t>
            </a:r>
            <a:endParaRPr lang="en-US" sz="1000" dirty="0"/>
          </a:p>
        </p:txBody>
      </p:sp>
      <p:sp>
        <p:nvSpPr>
          <p:cNvPr id="38" name="Text 32"/>
          <p:cNvSpPr txBox="1"/>
          <p:nvPr/>
        </p:nvSpPr>
        <p:spPr>
          <a:xfrm>
            <a:off x="8598103" y="4591202"/>
            <a:ext cx="10817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 1/10运营成本</a:t>
            </a:r>
            <a:endParaRPr lang="en-US" sz="1000" dirty="0"/>
          </a:p>
        </p:txBody>
      </p:sp>
      <p:sp>
        <p:nvSpPr>
          <p:cNvPr id="39" name="Shape 33"/>
          <p:cNvSpPr/>
          <p:nvPr/>
        </p:nvSpPr>
        <p:spPr>
          <a:xfrm>
            <a:off x="304495" y="5162702"/>
            <a:ext cx="11582705" cy="761695"/>
          </a:xfrm>
          <a:prstGeom prst="roundRect">
            <a:avLst>
              <a:gd name="adj" fmla="val 12005"/>
            </a:avLst>
          </a:prstGeom>
          <a:solidFill>
            <a:srgbClr val="ECF5FF">
              <a:alpha val="90000"/>
            </a:srgbClr>
          </a:solidFill>
          <a:ln/>
        </p:spPr>
      </p:sp>
      <p:sp>
        <p:nvSpPr>
          <p:cNvPr id="40" name="Shape 34"/>
          <p:cNvSpPr/>
          <p:nvPr/>
        </p:nvSpPr>
        <p:spPr>
          <a:xfrm>
            <a:off x="457200" y="5352898"/>
            <a:ext cx="381305" cy="381305"/>
          </a:xfrm>
          <a:prstGeom prst="ellipse">
            <a:avLst/>
          </a:prstGeom>
          <a:solidFill>
            <a:srgbClr val="EBF0FF"/>
          </a:solidFill>
          <a:ln/>
        </p:spPr>
      </p:sp>
      <p:pic>
        <p:nvPicPr>
          <p:cNvPr id="41" name="Image 4" descr="preencoded.png">    </p:cNvPr>
          <p:cNvPicPr>
            <a:picLocks noChangeAspect="1"/>
          </p:cNvPicPr>
          <p:nvPr/>
        </p:nvPicPr>
        <p:blipFill>
          <a:blip r:embed="rId5"/>
          <a:srcRect l="-1773" r="-1773" t="0" b="0"/>
          <a:stretch/>
        </p:blipFill>
        <p:spPr>
          <a:xfrm>
            <a:off x="580644" y="5458054"/>
            <a:ext cx="133502" cy="171907"/>
          </a:xfrm>
          <a:prstGeom prst="rect">
            <a:avLst/>
          </a:prstGeom>
        </p:spPr>
      </p:pic>
      <p:sp>
        <p:nvSpPr>
          <p:cNvPr id="42" name="Text 35"/>
          <p:cNvSpPr txBox="1"/>
          <p:nvPr/>
        </p:nvSpPr>
        <p:spPr>
          <a:xfrm>
            <a:off x="952805" y="5333695"/>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价值创造关键洞察</a:t>
            </a:r>
            <a:endParaRPr lang="en-US" sz="1200" dirty="0"/>
          </a:p>
        </p:txBody>
      </p:sp>
      <p:sp>
        <p:nvSpPr>
          <p:cNvPr id="43" name="Text 36"/>
          <p:cNvSpPr txBox="1"/>
          <p:nvPr/>
        </p:nvSpPr>
        <p:spPr>
          <a:xfrm>
            <a:off x="952805" y="5591556"/>
            <a:ext cx="92537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当前价值主要集中在基础设施层，但未来5年将向应用层和组织层快速转移，形成新一轮价值创造高潮。企业需提前布局，避免错过下一阶段价值爆发窗口。</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Text 1"/>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课程结构</a:t>
            </a:r>
            <a:endParaRPr lang="en-US" sz="1200" dirty="0"/>
          </a:p>
        </p:txBody>
      </p:sp>
      <p:sp>
        <p:nvSpPr>
          <p:cNvPr id="4" name="Text 2"/>
          <p:cNvSpPr txBox="1"/>
          <p:nvPr/>
        </p:nvSpPr>
        <p:spPr>
          <a:xfrm>
            <a:off x="381305" y="743407"/>
            <a:ext cx="1643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子模块大纲</a:t>
            </a:r>
            <a:endParaRPr lang="en-US" sz="2200" dirty="0"/>
          </a:p>
        </p:txBody>
      </p:sp>
      <p:sp>
        <p:nvSpPr>
          <p:cNvPr id="5" name="Text 3"/>
          <p:cNvSpPr txBox="1"/>
          <p:nvPr/>
        </p:nvSpPr>
        <p:spPr>
          <a:xfrm>
            <a:off x="381305" y="1248156"/>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全面剖析数字智能革命、技术进展趋势与中美竞争格局</a:t>
            </a:r>
            <a:endParaRPr lang="en-US" sz="1000" dirty="0"/>
          </a:p>
        </p:txBody>
      </p:sp>
      <p:sp>
        <p:nvSpPr>
          <p:cNvPr id="6" name="Shape 4"/>
          <p:cNvSpPr/>
          <p:nvPr/>
        </p:nvSpPr>
        <p:spPr>
          <a:xfrm>
            <a:off x="381305" y="2115007"/>
            <a:ext cx="3276295" cy="2076602"/>
          </a:xfrm>
          <a:prstGeom prst="roundRect">
            <a:avLst>
              <a:gd name="adj" fmla="val 1616"/>
            </a:avLst>
          </a:prstGeom>
          <a:solidFill>
            <a:srgbClr val="FFFFFF">
              <a:alpha val="85000"/>
            </a:srgbClr>
          </a:solidFill>
          <a:ln w="12700">
            <a:solidFill>
              <a:srgbClr val="E5E7EB"/>
            </a:solidFill>
            <a:prstDash val="solid"/>
          </a:ln>
        </p:spPr>
      </p:sp>
      <p:sp>
        <p:nvSpPr>
          <p:cNvPr id="7" name="Shape 5"/>
          <p:cNvSpPr/>
          <p:nvPr/>
        </p:nvSpPr>
        <p:spPr>
          <a:xfrm>
            <a:off x="3886200" y="2115007"/>
            <a:ext cx="3276295" cy="2076602"/>
          </a:xfrm>
          <a:prstGeom prst="roundRect">
            <a:avLst>
              <a:gd name="adj" fmla="val 1616"/>
            </a:avLst>
          </a:prstGeom>
          <a:solidFill>
            <a:srgbClr val="FFFFFF">
              <a:alpha val="85000"/>
            </a:srgbClr>
          </a:solidFill>
          <a:ln w="12700">
            <a:solidFill>
              <a:srgbClr val="E5E7EB"/>
            </a:solidFill>
            <a:prstDash val="solid"/>
          </a:ln>
        </p:spPr>
      </p:sp>
      <p:sp>
        <p:nvSpPr>
          <p:cNvPr id="8" name="Shape 6"/>
          <p:cNvSpPr/>
          <p:nvPr/>
        </p:nvSpPr>
        <p:spPr>
          <a:xfrm>
            <a:off x="580644" y="2314346"/>
            <a:ext cx="381305" cy="381305"/>
          </a:xfrm>
          <a:prstGeom prst="ellipse">
            <a:avLst/>
          </a:prstGeom>
          <a:solidFill>
            <a:srgbClr val="EBF0FF"/>
          </a:solidFill>
          <a:ln/>
        </p:spPr>
      </p:sp>
      <p:pic>
        <p:nvPicPr>
          <p:cNvPr id="9" name="Image 0" descr="preencoded.png">    </p:cNvPr>
          <p:cNvPicPr>
            <a:picLocks noChangeAspect="1"/>
          </p:cNvPicPr>
          <p:nvPr/>
        </p:nvPicPr>
        <p:blipFill>
          <a:blip r:embed="rId1"/>
          <a:srcRect l="-1773" r="-1773" t="0" b="0"/>
          <a:stretch/>
        </p:blipFill>
        <p:spPr>
          <a:xfrm>
            <a:off x="705002" y="2419502"/>
            <a:ext cx="133502" cy="171907"/>
          </a:xfrm>
          <a:prstGeom prst="rect">
            <a:avLst/>
          </a:prstGeom>
        </p:spPr>
      </p:pic>
      <p:sp>
        <p:nvSpPr>
          <p:cNvPr id="10" name="Shape 7"/>
          <p:cNvSpPr/>
          <p:nvPr/>
        </p:nvSpPr>
        <p:spPr>
          <a:xfrm>
            <a:off x="7391095" y="2115007"/>
            <a:ext cx="3276295" cy="2076602"/>
          </a:xfrm>
          <a:prstGeom prst="roundRect">
            <a:avLst>
              <a:gd name="adj" fmla="val 1616"/>
            </a:avLst>
          </a:prstGeom>
          <a:solidFill>
            <a:srgbClr val="FFFFFF">
              <a:alpha val="85000"/>
            </a:srgbClr>
          </a:solidFill>
          <a:ln w="12700">
            <a:solidFill>
              <a:srgbClr val="E5E7EB"/>
            </a:solidFill>
            <a:prstDash val="solid"/>
          </a:ln>
        </p:spPr>
      </p:sp>
      <p:sp>
        <p:nvSpPr>
          <p:cNvPr id="11" name="Shape 8"/>
          <p:cNvSpPr/>
          <p:nvPr/>
        </p:nvSpPr>
        <p:spPr>
          <a:xfrm>
            <a:off x="4086454" y="2391156"/>
            <a:ext cx="352044" cy="381305"/>
          </a:xfrm>
          <a:prstGeom prst="ellipse">
            <a:avLst/>
          </a:prstGeom>
          <a:solidFill>
            <a:srgbClr val="EBF0FF"/>
          </a:solidFill>
          <a:ln/>
        </p:spPr>
      </p:sp>
      <p:sp>
        <p:nvSpPr>
          <p:cNvPr id="12" name="Shape 9"/>
          <p:cNvSpPr/>
          <p:nvPr/>
        </p:nvSpPr>
        <p:spPr>
          <a:xfrm>
            <a:off x="7591349" y="2314346"/>
            <a:ext cx="381305" cy="381305"/>
          </a:xfrm>
          <a:prstGeom prst="ellipse">
            <a:avLst/>
          </a:prstGeom>
          <a:solidFill>
            <a:srgbClr val="EBF0FF"/>
          </a:solidFill>
          <a:ln/>
        </p:spPr>
      </p:sp>
      <p:sp>
        <p:nvSpPr>
          <p:cNvPr id="13" name="Text 10"/>
          <p:cNvSpPr txBox="1"/>
          <p:nvPr/>
        </p:nvSpPr>
        <p:spPr>
          <a:xfrm>
            <a:off x="1076249" y="2391156"/>
            <a:ext cx="200985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子模块1:数字智能革命</a:t>
            </a:r>
            <a:endParaRPr lang="en-US" sz="1500" dirty="0"/>
          </a:p>
        </p:txBody>
      </p:sp>
      <p:sp>
        <p:nvSpPr>
          <p:cNvPr id="14" name="Text 11"/>
          <p:cNvSpPr txBox="1"/>
          <p:nvPr/>
        </p:nvSpPr>
        <p:spPr>
          <a:xfrm>
            <a:off x="4546397" y="2333549"/>
            <a:ext cx="2429561" cy="495605"/>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子模块2:数字智能的进展和趋势</a:t>
            </a:r>
            <a:endParaRPr lang="en-US" sz="1500" dirty="0"/>
          </a:p>
        </p:txBody>
      </p:sp>
      <p:sp>
        <p:nvSpPr>
          <p:cNvPr id="15" name="Text 12"/>
          <p:cNvSpPr txBox="1"/>
          <p:nvPr/>
        </p:nvSpPr>
        <p:spPr>
          <a:xfrm>
            <a:off x="580644" y="2866644"/>
            <a:ext cx="2867558"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探索数字智能作为人类第四次工业革命的历史定位与变革意义。</a:t>
            </a:r>
            <a:endParaRPr lang="en-US" sz="1200" dirty="0"/>
          </a:p>
        </p:txBody>
      </p:sp>
      <p:sp>
        <p:nvSpPr>
          <p:cNvPr id="16" name="Text 13"/>
          <p:cNvSpPr txBox="1"/>
          <p:nvPr/>
        </p:nvSpPr>
        <p:spPr>
          <a:xfrm>
            <a:off x="580644" y="3400654"/>
            <a:ext cx="2867558"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分析生物智能与数字智能的差异性，以及对产业、社会与财富格局的重构影响。</a:t>
            </a:r>
            <a:endParaRPr lang="en-US" sz="1200" dirty="0"/>
          </a:p>
        </p:txBody>
      </p:sp>
      <p:pic>
        <p:nvPicPr>
          <p:cNvPr id="17" name="Image 1" descr="preencoded.png">    </p:cNvPr>
          <p:cNvPicPr>
            <a:picLocks noChangeAspect="1"/>
          </p:cNvPicPr>
          <p:nvPr/>
        </p:nvPicPr>
        <p:blipFill>
          <a:blip r:embed="rId2"/>
          <a:srcRect l="0" r="0" t="0" b="0"/>
          <a:stretch/>
        </p:blipFill>
        <p:spPr>
          <a:xfrm>
            <a:off x="4173322" y="2495398"/>
            <a:ext cx="171907" cy="171907"/>
          </a:xfrm>
          <a:prstGeom prst="rect">
            <a:avLst/>
          </a:prstGeom>
        </p:spPr>
      </p:pic>
      <p:sp>
        <p:nvSpPr>
          <p:cNvPr id="18" name="Text 14"/>
          <p:cNvSpPr txBox="1"/>
          <p:nvPr/>
        </p:nvSpPr>
        <p:spPr>
          <a:xfrm>
            <a:off x="8086954" y="2391156"/>
            <a:ext cx="1867205"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子模块3:中美AI竞争</a:t>
            </a:r>
            <a:endParaRPr lang="en-US" sz="1500" dirty="0"/>
          </a:p>
        </p:txBody>
      </p:sp>
      <p:sp>
        <p:nvSpPr>
          <p:cNvPr id="19" name="Text 15"/>
          <p:cNvSpPr txBox="1"/>
          <p:nvPr/>
        </p:nvSpPr>
        <p:spPr>
          <a:xfrm>
            <a:off x="4086454" y="3019349"/>
            <a:ext cx="2857500"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剖析AI发展阶段与模型技术进展，展示应用现状与具身智能前沿。</a:t>
            </a:r>
            <a:endParaRPr lang="en-US" sz="1200" dirty="0"/>
          </a:p>
        </p:txBody>
      </p:sp>
      <p:sp>
        <p:nvSpPr>
          <p:cNvPr id="20" name="Text 16"/>
          <p:cNvSpPr txBox="1"/>
          <p:nvPr/>
        </p:nvSpPr>
        <p:spPr>
          <a:xfrm>
            <a:off x="4086454" y="3552444"/>
            <a:ext cx="2714854"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解析基础设施突破与智能体组织形态演进，揭示AI价值创造与商业化路径。</a:t>
            </a:r>
            <a:endParaRPr lang="en-US" sz="1200" dirty="0"/>
          </a:p>
        </p:txBody>
      </p:sp>
      <p:pic>
        <p:nvPicPr>
          <p:cNvPr id="21" name="Image 2" descr="preencoded.png">    </p:cNvPr>
          <p:cNvPicPr>
            <a:picLocks noChangeAspect="1"/>
          </p:cNvPicPr>
          <p:nvPr/>
        </p:nvPicPr>
        <p:blipFill>
          <a:blip r:embed="rId3"/>
          <a:srcRect l="0" r="0" t="0" b="0"/>
          <a:stretch/>
        </p:blipFill>
        <p:spPr>
          <a:xfrm>
            <a:off x="7696505" y="2419502"/>
            <a:ext cx="171907" cy="171907"/>
          </a:xfrm>
          <a:prstGeom prst="rect">
            <a:avLst/>
          </a:prstGeom>
        </p:spPr>
      </p:pic>
      <p:sp>
        <p:nvSpPr>
          <p:cNvPr id="22" name="Text 17"/>
          <p:cNvSpPr txBox="1"/>
          <p:nvPr/>
        </p:nvSpPr>
        <p:spPr>
          <a:xfrm>
            <a:off x="7591349" y="2866644"/>
            <a:ext cx="2857500"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对比中美在AI关键领域的竞争格局与各自优势，分析技术与生态差异。</a:t>
            </a:r>
            <a:endParaRPr lang="en-US" sz="1200" dirty="0"/>
          </a:p>
        </p:txBody>
      </p:sp>
      <p:sp>
        <p:nvSpPr>
          <p:cNvPr id="23" name="Text 18"/>
          <p:cNvSpPr txBox="1"/>
          <p:nvPr/>
        </p:nvSpPr>
        <p:spPr>
          <a:xfrm>
            <a:off x="7591349" y="3400654"/>
            <a:ext cx="2867558"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洞察美国商业化进展与中国发展路径，展示全球AI军备竞赛加速态势。</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10584180" y="190195"/>
            <a:ext cx="1419149" cy="304495"/>
          </a:xfrm>
          <a:prstGeom prst="roundRect">
            <a:avLst>
              <a:gd name="adj" fmla="val 37538"/>
            </a:avLst>
          </a:prstGeom>
          <a:solidFill>
            <a:srgbClr val="4C6FFF"/>
          </a:solidFill>
          <a:ln/>
        </p:spPr>
      </p:sp>
      <p:sp>
        <p:nvSpPr>
          <p:cNvPr id="4" name="Text 2"/>
          <p:cNvSpPr txBox="1"/>
          <p:nvPr/>
        </p:nvSpPr>
        <p:spPr>
          <a:xfrm>
            <a:off x="10698480" y="267005"/>
            <a:ext cx="1291133" cy="162763"/>
          </a:xfrm>
          <a:prstGeom prst="rect">
            <a:avLst/>
          </a:prstGeom>
          <a:noFill/>
          <a:ln/>
        </p:spPr>
        <p:txBody>
          <a:bodyPr wrap="square" lIns="0" tIns="0" rIns="0" bIns="0" rtlCol="0" anchor="ctr"/>
          <a:lstStyle/>
          <a:p>
            <a:pPr algn="l" indent="0" marL="0">
              <a:buNone/>
            </a:pPr>
            <a:r>
              <a:rPr lang="en-US" sz="1000" dirty="0">
                <a:solidFill>
                  <a:srgbClr val="FFFFFF"/>
                </a:solidFill>
                <a:latin typeface="Inter" pitchFamily="34" charset="0"/>
                <a:ea typeface="Inter" pitchFamily="34" charset="-122"/>
                <a:cs typeface="Inter" pitchFamily="34" charset="-120"/>
              </a:rPr>
              <a:t>子模块3:中美AI竞争</a:t>
            </a:r>
            <a:endParaRPr lang="en-US" sz="1000" dirty="0"/>
          </a:p>
        </p:txBody>
      </p:sp>
      <p:sp>
        <p:nvSpPr>
          <p:cNvPr id="5" name="Shape 3"/>
          <p:cNvSpPr/>
          <p:nvPr/>
        </p:nvSpPr>
        <p:spPr>
          <a:xfrm>
            <a:off x="190195" y="267005"/>
            <a:ext cx="11811305" cy="6191402"/>
          </a:xfrm>
          <a:prstGeom prst="roundRect">
            <a:avLst>
              <a:gd name="adj" fmla="val 182"/>
            </a:avLst>
          </a:prstGeom>
          <a:solidFill>
            <a:srgbClr val="FFFFFF">
              <a:alpha val="85000"/>
            </a:srgbClr>
          </a:solidFill>
          <a:ln/>
        </p:spPr>
      </p:sp>
      <p:sp>
        <p:nvSpPr>
          <p:cNvPr id="6" name="Text 4"/>
          <p:cNvSpPr txBox="1"/>
          <p:nvPr/>
        </p:nvSpPr>
        <p:spPr>
          <a:xfrm>
            <a:off x="952805" y="943661"/>
            <a:ext cx="67821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AI时代与互联网泡沫：本质区别与历史借鉴</a:t>
            </a:r>
            <a:endParaRPr lang="en-US" sz="2700" dirty="0"/>
          </a:p>
        </p:txBody>
      </p:sp>
      <p:sp>
        <p:nvSpPr>
          <p:cNvPr id="7" name="Text 5"/>
          <p:cNvSpPr txBox="1"/>
          <p:nvPr/>
        </p:nvSpPr>
        <p:spPr>
          <a:xfrm>
            <a:off x="952805" y="1762963"/>
            <a:ext cx="457200" cy="277063"/>
          </a:xfrm>
          <a:prstGeom prst="rect">
            <a:avLst/>
          </a:prstGeom>
          <a:noFill/>
          <a:ln/>
        </p:spPr>
        <p:txBody>
          <a:bodyPr wrap="square" lIns="0" tIns="0" rIns="0" bIns="0" rtlCol="0" anchor="ctr"/>
          <a:lstStyle/>
          <a:p>
            <a:pPr algn="l" indent="0" marL="0">
              <a:buNone/>
            </a:pPr>
            <a:r>
              <a:rPr lang="en-US" sz="1800" b="1" dirty="0">
                <a:solidFill>
                  <a:srgbClr val="4C6FFF"/>
                </a:solidFill>
                <a:latin typeface="Inter" pitchFamily="34" charset="0"/>
                <a:ea typeface="Inter" pitchFamily="34" charset="-122"/>
                <a:cs typeface="Inter" pitchFamily="34" charset="-120"/>
              </a:rPr>
              <a:t>⚡</a:t>
            </a:r>
            <a:endParaRPr lang="en-US" sz="1800" dirty="0"/>
          </a:p>
        </p:txBody>
      </p:sp>
      <p:sp>
        <p:nvSpPr>
          <p:cNvPr id="8" name="Text 6"/>
          <p:cNvSpPr txBox="1"/>
          <p:nvPr/>
        </p:nvSpPr>
        <p:spPr>
          <a:xfrm>
            <a:off x="1333195" y="1782166"/>
            <a:ext cx="10863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本质差异</a:t>
            </a:r>
            <a:endParaRPr lang="en-US" sz="1800" dirty="0"/>
          </a:p>
        </p:txBody>
      </p:sp>
      <p:sp>
        <p:nvSpPr>
          <p:cNvPr id="9" name="Text 7"/>
          <p:cNvSpPr txBox="1"/>
          <p:nvPr/>
        </p:nvSpPr>
        <p:spPr>
          <a:xfrm>
            <a:off x="5691226" y="1762963"/>
            <a:ext cx="457200" cy="277063"/>
          </a:xfrm>
          <a:prstGeom prst="rect">
            <a:avLst/>
          </a:prstGeom>
          <a:noFill/>
          <a:ln/>
        </p:spPr>
        <p:txBody>
          <a:bodyPr wrap="square" lIns="0" tIns="0" rIns="0" bIns="0" rtlCol="0" anchor="ctr"/>
          <a:lstStyle/>
          <a:p>
            <a:pPr algn="l" indent="0" marL="0">
              <a:buNone/>
            </a:pPr>
            <a:r>
              <a:rPr lang="en-US" sz="1800" b="1" dirty="0">
                <a:solidFill>
                  <a:srgbClr val="4C6FFF"/>
                </a:solidFill>
                <a:latin typeface="Inter" pitchFamily="34" charset="0"/>
                <a:ea typeface="Inter" pitchFamily="34" charset="-122"/>
                <a:cs typeface="Inter" pitchFamily="34" charset="-120"/>
              </a:rPr>
              <a:t>🔄</a:t>
            </a:r>
            <a:endParaRPr lang="en-US" sz="1800" dirty="0"/>
          </a:p>
        </p:txBody>
      </p:sp>
      <p:sp>
        <p:nvSpPr>
          <p:cNvPr id="10" name="Text 8"/>
          <p:cNvSpPr txBox="1"/>
          <p:nvPr/>
        </p:nvSpPr>
        <p:spPr>
          <a:xfrm>
            <a:off x="6071616" y="1782166"/>
            <a:ext cx="10863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相似之处</a:t>
            </a:r>
            <a:endParaRPr lang="en-US" sz="1800" dirty="0"/>
          </a:p>
        </p:txBody>
      </p:sp>
      <p:sp>
        <p:nvSpPr>
          <p:cNvPr id="11" name="Shape 9"/>
          <p:cNvSpPr/>
          <p:nvPr/>
        </p:nvSpPr>
        <p:spPr>
          <a:xfrm>
            <a:off x="952805" y="2220163"/>
            <a:ext cx="4457700" cy="466344"/>
          </a:xfrm>
          <a:prstGeom prst="rect">
            <a:avLst/>
          </a:prstGeom>
          <a:solidFill>
            <a:srgbClr val="F9FAFB"/>
          </a:solidFill>
          <a:ln/>
        </p:spPr>
      </p:sp>
      <p:sp>
        <p:nvSpPr>
          <p:cNvPr id="12" name="Shape 10"/>
          <p:cNvSpPr/>
          <p:nvPr/>
        </p:nvSpPr>
        <p:spPr>
          <a:xfrm>
            <a:off x="5691226" y="2220163"/>
            <a:ext cx="5553151" cy="466344"/>
          </a:xfrm>
          <a:prstGeom prst="rect">
            <a:avLst/>
          </a:prstGeom>
          <a:solidFill>
            <a:srgbClr val="F9FAFB"/>
          </a:solidFill>
          <a:ln/>
        </p:spPr>
      </p:sp>
      <p:sp>
        <p:nvSpPr>
          <p:cNvPr id="13" name="Shape 11"/>
          <p:cNvSpPr/>
          <p:nvPr/>
        </p:nvSpPr>
        <p:spPr>
          <a:xfrm>
            <a:off x="952805" y="2220163"/>
            <a:ext cx="1162202" cy="466344"/>
          </a:xfrm>
          <a:prstGeom prst="rect">
            <a:avLst/>
          </a:prstGeom>
          <a:solidFill>
            <a:srgbClr val="F3F4F6"/>
          </a:solidFill>
          <a:ln/>
        </p:spPr>
      </p:sp>
      <p:sp>
        <p:nvSpPr>
          <p:cNvPr id="14" name="Shape 12"/>
          <p:cNvSpPr/>
          <p:nvPr/>
        </p:nvSpPr>
        <p:spPr>
          <a:xfrm>
            <a:off x="2115007" y="2220163"/>
            <a:ext cx="1733702" cy="466344"/>
          </a:xfrm>
          <a:prstGeom prst="rect">
            <a:avLst/>
          </a:prstGeom>
          <a:solidFill>
            <a:srgbClr val="F3F4F6"/>
          </a:solidFill>
          <a:ln/>
        </p:spPr>
      </p:sp>
      <p:sp>
        <p:nvSpPr>
          <p:cNvPr id="15" name="Shape 13"/>
          <p:cNvSpPr/>
          <p:nvPr/>
        </p:nvSpPr>
        <p:spPr>
          <a:xfrm>
            <a:off x="3847795" y="2220163"/>
            <a:ext cx="1561795" cy="466344"/>
          </a:xfrm>
          <a:prstGeom prst="rect">
            <a:avLst/>
          </a:prstGeom>
          <a:solidFill>
            <a:srgbClr val="F3F4F6"/>
          </a:solidFill>
          <a:ln/>
        </p:spPr>
      </p:sp>
      <p:sp>
        <p:nvSpPr>
          <p:cNvPr id="16" name="Shape 14"/>
          <p:cNvSpPr/>
          <p:nvPr/>
        </p:nvSpPr>
        <p:spPr>
          <a:xfrm>
            <a:off x="5691226" y="2220163"/>
            <a:ext cx="1162202" cy="466344"/>
          </a:xfrm>
          <a:prstGeom prst="rect">
            <a:avLst/>
          </a:prstGeom>
          <a:solidFill>
            <a:srgbClr val="F3F4F6"/>
          </a:solidFill>
          <a:ln/>
        </p:spPr>
      </p:sp>
      <p:sp>
        <p:nvSpPr>
          <p:cNvPr id="17" name="Shape 15"/>
          <p:cNvSpPr/>
          <p:nvPr/>
        </p:nvSpPr>
        <p:spPr>
          <a:xfrm>
            <a:off x="6853428" y="2220163"/>
            <a:ext cx="1733702" cy="466344"/>
          </a:xfrm>
          <a:prstGeom prst="rect">
            <a:avLst/>
          </a:prstGeom>
          <a:solidFill>
            <a:srgbClr val="F3F4F6"/>
          </a:solidFill>
          <a:ln/>
        </p:spPr>
      </p:sp>
      <p:sp>
        <p:nvSpPr>
          <p:cNvPr id="18" name="Shape 16"/>
          <p:cNvSpPr/>
          <p:nvPr/>
        </p:nvSpPr>
        <p:spPr>
          <a:xfrm>
            <a:off x="8586216" y="2220163"/>
            <a:ext cx="2657246" cy="466344"/>
          </a:xfrm>
          <a:prstGeom prst="rect">
            <a:avLst/>
          </a:prstGeom>
          <a:solidFill>
            <a:srgbClr val="F3F4F6"/>
          </a:solidFill>
          <a:ln/>
        </p:spPr>
      </p:sp>
      <p:sp>
        <p:nvSpPr>
          <p:cNvPr id="19" name="Text 17"/>
          <p:cNvSpPr txBox="1"/>
          <p:nvPr/>
        </p:nvSpPr>
        <p:spPr>
          <a:xfrm>
            <a:off x="1104595" y="2362810"/>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对比维度</a:t>
            </a:r>
            <a:endParaRPr lang="en-US" sz="1200" dirty="0"/>
          </a:p>
        </p:txBody>
      </p:sp>
      <p:sp>
        <p:nvSpPr>
          <p:cNvPr id="20" name="Text 18"/>
          <p:cNvSpPr txBox="1"/>
          <p:nvPr/>
        </p:nvSpPr>
        <p:spPr>
          <a:xfrm>
            <a:off x="2266798" y="2362810"/>
            <a:ext cx="14292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互联网泡沫 (2000)</a:t>
            </a:r>
            <a:endParaRPr lang="en-US" sz="1200" dirty="0"/>
          </a:p>
        </p:txBody>
      </p:sp>
      <p:sp>
        <p:nvSpPr>
          <p:cNvPr id="21" name="Text 19"/>
          <p:cNvSpPr txBox="1"/>
          <p:nvPr/>
        </p:nvSpPr>
        <p:spPr>
          <a:xfrm>
            <a:off x="4000500" y="2362810"/>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AI时代 (现在)</a:t>
            </a:r>
            <a:endParaRPr lang="en-US" sz="1200" dirty="0"/>
          </a:p>
        </p:txBody>
      </p:sp>
      <p:sp>
        <p:nvSpPr>
          <p:cNvPr id="22" name="Text 20"/>
          <p:cNvSpPr txBox="1"/>
          <p:nvPr/>
        </p:nvSpPr>
        <p:spPr>
          <a:xfrm>
            <a:off x="5843016" y="2362810"/>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对比维度</a:t>
            </a:r>
            <a:endParaRPr lang="en-US" sz="1200" dirty="0"/>
          </a:p>
        </p:txBody>
      </p:sp>
      <p:sp>
        <p:nvSpPr>
          <p:cNvPr id="23" name="Text 21"/>
          <p:cNvSpPr txBox="1"/>
          <p:nvPr/>
        </p:nvSpPr>
        <p:spPr>
          <a:xfrm>
            <a:off x="7005218" y="2362810"/>
            <a:ext cx="14292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互联网泡沫 (2000)</a:t>
            </a:r>
            <a:endParaRPr lang="en-US" sz="1200" dirty="0"/>
          </a:p>
        </p:txBody>
      </p:sp>
      <p:sp>
        <p:nvSpPr>
          <p:cNvPr id="24" name="Text 22"/>
          <p:cNvSpPr txBox="1"/>
          <p:nvPr/>
        </p:nvSpPr>
        <p:spPr>
          <a:xfrm>
            <a:off x="8738921" y="2362810"/>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AI时代 (现在)</a:t>
            </a:r>
            <a:endParaRPr lang="en-US" sz="1200" dirty="0"/>
          </a:p>
        </p:txBody>
      </p:sp>
      <p:sp>
        <p:nvSpPr>
          <p:cNvPr id="25" name="Shape 23"/>
          <p:cNvSpPr/>
          <p:nvPr/>
        </p:nvSpPr>
        <p:spPr>
          <a:xfrm>
            <a:off x="952805" y="2681935"/>
            <a:ext cx="4457700" cy="733349"/>
          </a:xfrm>
          <a:prstGeom prst="rect">
            <a:avLst/>
          </a:prstGeom>
          <a:solidFill>
            <a:srgbClr val="F9FAFB"/>
          </a:solidFill>
          <a:ln/>
        </p:spPr>
      </p:sp>
      <p:sp>
        <p:nvSpPr>
          <p:cNvPr id="26" name="Shape 24"/>
          <p:cNvSpPr/>
          <p:nvPr/>
        </p:nvSpPr>
        <p:spPr>
          <a:xfrm>
            <a:off x="952805" y="4378147"/>
            <a:ext cx="4457700" cy="961949"/>
          </a:xfrm>
          <a:prstGeom prst="rect">
            <a:avLst/>
          </a:prstGeom>
          <a:solidFill>
            <a:srgbClr val="F9FAFB"/>
          </a:solidFill>
          <a:ln/>
        </p:spPr>
      </p:sp>
      <p:sp>
        <p:nvSpPr>
          <p:cNvPr id="27" name="Shape 25"/>
          <p:cNvSpPr/>
          <p:nvPr/>
        </p:nvSpPr>
        <p:spPr>
          <a:xfrm>
            <a:off x="5691226" y="2681935"/>
            <a:ext cx="5553151" cy="733349"/>
          </a:xfrm>
          <a:prstGeom prst="rect">
            <a:avLst/>
          </a:prstGeom>
          <a:solidFill>
            <a:srgbClr val="F9FAFB"/>
          </a:solidFill>
          <a:ln/>
        </p:spPr>
      </p:sp>
      <p:sp>
        <p:nvSpPr>
          <p:cNvPr id="28" name="Shape 26"/>
          <p:cNvSpPr/>
          <p:nvPr/>
        </p:nvSpPr>
        <p:spPr>
          <a:xfrm>
            <a:off x="5691226" y="4149547"/>
            <a:ext cx="5553151" cy="733349"/>
          </a:xfrm>
          <a:prstGeom prst="rect">
            <a:avLst/>
          </a:prstGeom>
          <a:solidFill>
            <a:srgbClr val="F9FAFB"/>
          </a:solidFill>
          <a:ln/>
        </p:spPr>
      </p:sp>
      <p:sp>
        <p:nvSpPr>
          <p:cNvPr id="29" name="Shape 27"/>
          <p:cNvSpPr/>
          <p:nvPr/>
        </p:nvSpPr>
        <p:spPr>
          <a:xfrm>
            <a:off x="952805" y="2681935"/>
            <a:ext cx="1162202" cy="9144"/>
          </a:xfrm>
          <a:prstGeom prst="rect">
            <a:avLst/>
          </a:prstGeom>
          <a:solidFill>
            <a:srgbClr val="E5E7EB"/>
          </a:solidFill>
          <a:ln/>
        </p:spPr>
      </p:sp>
      <p:sp>
        <p:nvSpPr>
          <p:cNvPr id="30" name="Shape 28"/>
          <p:cNvSpPr/>
          <p:nvPr/>
        </p:nvSpPr>
        <p:spPr>
          <a:xfrm>
            <a:off x="952805" y="3416198"/>
            <a:ext cx="1162202" cy="9144"/>
          </a:xfrm>
          <a:prstGeom prst="rect">
            <a:avLst/>
          </a:prstGeom>
          <a:solidFill>
            <a:srgbClr val="E5E7EB"/>
          </a:solidFill>
          <a:ln/>
        </p:spPr>
      </p:sp>
      <p:sp>
        <p:nvSpPr>
          <p:cNvPr id="31" name="Shape 29"/>
          <p:cNvSpPr/>
          <p:nvPr/>
        </p:nvSpPr>
        <p:spPr>
          <a:xfrm>
            <a:off x="952805" y="4378147"/>
            <a:ext cx="1162202" cy="9144"/>
          </a:xfrm>
          <a:prstGeom prst="rect">
            <a:avLst/>
          </a:prstGeom>
          <a:solidFill>
            <a:srgbClr val="E5E7EB"/>
          </a:solidFill>
          <a:ln/>
        </p:spPr>
      </p:sp>
      <p:sp>
        <p:nvSpPr>
          <p:cNvPr id="32" name="Shape 30"/>
          <p:cNvSpPr/>
          <p:nvPr/>
        </p:nvSpPr>
        <p:spPr>
          <a:xfrm>
            <a:off x="952805" y="5340096"/>
            <a:ext cx="1162202" cy="9144"/>
          </a:xfrm>
          <a:prstGeom prst="rect">
            <a:avLst/>
          </a:prstGeom>
          <a:solidFill>
            <a:srgbClr val="E5E7EB"/>
          </a:solidFill>
          <a:ln/>
        </p:spPr>
      </p:sp>
      <p:sp>
        <p:nvSpPr>
          <p:cNvPr id="33" name="Shape 31"/>
          <p:cNvSpPr/>
          <p:nvPr/>
        </p:nvSpPr>
        <p:spPr>
          <a:xfrm>
            <a:off x="5691226" y="2681935"/>
            <a:ext cx="1162202" cy="9144"/>
          </a:xfrm>
          <a:prstGeom prst="rect">
            <a:avLst/>
          </a:prstGeom>
          <a:solidFill>
            <a:srgbClr val="E5E7EB"/>
          </a:solidFill>
          <a:ln/>
        </p:spPr>
      </p:sp>
      <p:sp>
        <p:nvSpPr>
          <p:cNvPr id="34" name="Shape 32"/>
          <p:cNvSpPr/>
          <p:nvPr/>
        </p:nvSpPr>
        <p:spPr>
          <a:xfrm>
            <a:off x="5691226" y="3416198"/>
            <a:ext cx="1162202" cy="9144"/>
          </a:xfrm>
          <a:prstGeom prst="rect">
            <a:avLst/>
          </a:prstGeom>
          <a:solidFill>
            <a:srgbClr val="E5E7EB"/>
          </a:solidFill>
          <a:ln/>
        </p:spPr>
      </p:sp>
      <p:sp>
        <p:nvSpPr>
          <p:cNvPr id="35" name="Shape 33"/>
          <p:cNvSpPr/>
          <p:nvPr/>
        </p:nvSpPr>
        <p:spPr>
          <a:xfrm>
            <a:off x="5691226" y="4149547"/>
            <a:ext cx="1162202" cy="9144"/>
          </a:xfrm>
          <a:prstGeom prst="rect">
            <a:avLst/>
          </a:prstGeom>
          <a:solidFill>
            <a:srgbClr val="E5E7EB"/>
          </a:solidFill>
          <a:ln/>
        </p:spPr>
      </p:sp>
      <p:sp>
        <p:nvSpPr>
          <p:cNvPr id="36" name="Shape 34"/>
          <p:cNvSpPr/>
          <p:nvPr/>
        </p:nvSpPr>
        <p:spPr>
          <a:xfrm>
            <a:off x="5691226" y="4882896"/>
            <a:ext cx="1162202" cy="9144"/>
          </a:xfrm>
          <a:prstGeom prst="rect">
            <a:avLst/>
          </a:prstGeom>
          <a:solidFill>
            <a:srgbClr val="E5E7EB"/>
          </a:solidFill>
          <a:ln/>
        </p:spPr>
      </p:sp>
      <p:sp>
        <p:nvSpPr>
          <p:cNvPr id="37" name="Text 35"/>
          <p:cNvSpPr txBox="1"/>
          <p:nvPr/>
        </p:nvSpPr>
        <p:spPr>
          <a:xfrm>
            <a:off x="1104595" y="2849270"/>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用户价值</a:t>
            </a:r>
            <a:endParaRPr lang="en-US" sz="1200" dirty="0"/>
          </a:p>
        </p:txBody>
      </p:sp>
      <p:sp>
        <p:nvSpPr>
          <p:cNvPr id="38" name="Text 36"/>
          <p:cNvSpPr txBox="1"/>
          <p:nvPr/>
        </p:nvSpPr>
        <p:spPr>
          <a:xfrm>
            <a:off x="1104595" y="358261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a:t>
            </a:r>
            <a:endParaRPr lang="en-US" sz="1200" dirty="0"/>
          </a:p>
        </p:txBody>
      </p:sp>
      <p:sp>
        <p:nvSpPr>
          <p:cNvPr id="39" name="Text 37"/>
          <p:cNvSpPr txBox="1"/>
          <p:nvPr/>
        </p:nvSpPr>
        <p:spPr>
          <a:xfrm>
            <a:off x="1104595" y="4544568"/>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资本结构</a:t>
            </a:r>
            <a:endParaRPr lang="en-US" sz="1200" dirty="0"/>
          </a:p>
        </p:txBody>
      </p:sp>
      <p:sp>
        <p:nvSpPr>
          <p:cNvPr id="40" name="Text 38"/>
          <p:cNvSpPr txBox="1"/>
          <p:nvPr/>
        </p:nvSpPr>
        <p:spPr>
          <a:xfrm>
            <a:off x="1104595" y="5506517"/>
            <a:ext cx="5815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共识度</a:t>
            </a:r>
            <a:endParaRPr lang="en-US" sz="1200" dirty="0"/>
          </a:p>
        </p:txBody>
      </p:sp>
      <p:sp>
        <p:nvSpPr>
          <p:cNvPr id="41" name="Text 39"/>
          <p:cNvSpPr txBox="1"/>
          <p:nvPr/>
        </p:nvSpPr>
        <p:spPr>
          <a:xfrm>
            <a:off x="5843016" y="2849270"/>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基础设施</a:t>
            </a:r>
            <a:endParaRPr lang="en-US" sz="1200" dirty="0"/>
          </a:p>
        </p:txBody>
      </p:sp>
      <p:sp>
        <p:nvSpPr>
          <p:cNvPr id="42" name="Text 40"/>
          <p:cNvSpPr txBox="1"/>
          <p:nvPr/>
        </p:nvSpPr>
        <p:spPr>
          <a:xfrm>
            <a:off x="5843016" y="358261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股民现象</a:t>
            </a:r>
            <a:endParaRPr lang="en-US" sz="1200" dirty="0"/>
          </a:p>
        </p:txBody>
      </p:sp>
      <p:sp>
        <p:nvSpPr>
          <p:cNvPr id="43" name="Text 41"/>
          <p:cNvSpPr txBox="1"/>
          <p:nvPr/>
        </p:nvSpPr>
        <p:spPr>
          <a:xfrm>
            <a:off x="5843016" y="4315968"/>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现金流影响</a:t>
            </a:r>
            <a:endParaRPr lang="en-US" sz="1200" dirty="0"/>
          </a:p>
        </p:txBody>
      </p:sp>
      <p:sp>
        <p:nvSpPr>
          <p:cNvPr id="44" name="Text 42"/>
          <p:cNvSpPr txBox="1"/>
          <p:nvPr/>
        </p:nvSpPr>
        <p:spPr>
          <a:xfrm>
            <a:off x="5843016" y="5049317"/>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资金自循环</a:t>
            </a:r>
            <a:endParaRPr lang="en-US" sz="1200" dirty="0"/>
          </a:p>
        </p:txBody>
      </p:sp>
      <p:sp>
        <p:nvSpPr>
          <p:cNvPr id="45" name="Shape 43"/>
          <p:cNvSpPr/>
          <p:nvPr/>
        </p:nvSpPr>
        <p:spPr>
          <a:xfrm>
            <a:off x="2115007" y="2681935"/>
            <a:ext cx="1733702" cy="9144"/>
          </a:xfrm>
          <a:prstGeom prst="rect">
            <a:avLst/>
          </a:prstGeom>
          <a:solidFill>
            <a:srgbClr val="E5E7EB"/>
          </a:solidFill>
          <a:ln/>
        </p:spPr>
      </p:sp>
      <p:sp>
        <p:nvSpPr>
          <p:cNvPr id="46" name="Shape 44"/>
          <p:cNvSpPr/>
          <p:nvPr/>
        </p:nvSpPr>
        <p:spPr>
          <a:xfrm>
            <a:off x="2115007" y="3416198"/>
            <a:ext cx="1733702" cy="9144"/>
          </a:xfrm>
          <a:prstGeom prst="rect">
            <a:avLst/>
          </a:prstGeom>
          <a:solidFill>
            <a:srgbClr val="E5E7EB"/>
          </a:solidFill>
          <a:ln/>
        </p:spPr>
      </p:sp>
      <p:sp>
        <p:nvSpPr>
          <p:cNvPr id="47" name="Shape 45"/>
          <p:cNvSpPr/>
          <p:nvPr/>
        </p:nvSpPr>
        <p:spPr>
          <a:xfrm>
            <a:off x="2115007" y="4378147"/>
            <a:ext cx="1733702" cy="9144"/>
          </a:xfrm>
          <a:prstGeom prst="rect">
            <a:avLst/>
          </a:prstGeom>
          <a:solidFill>
            <a:srgbClr val="E5E7EB"/>
          </a:solidFill>
          <a:ln/>
        </p:spPr>
      </p:sp>
      <p:sp>
        <p:nvSpPr>
          <p:cNvPr id="48" name="Shape 46"/>
          <p:cNvSpPr/>
          <p:nvPr/>
        </p:nvSpPr>
        <p:spPr>
          <a:xfrm>
            <a:off x="2115007" y="5340096"/>
            <a:ext cx="1733702" cy="9144"/>
          </a:xfrm>
          <a:prstGeom prst="rect">
            <a:avLst/>
          </a:prstGeom>
          <a:solidFill>
            <a:srgbClr val="E5E7EB"/>
          </a:solidFill>
          <a:ln/>
        </p:spPr>
      </p:sp>
      <p:sp>
        <p:nvSpPr>
          <p:cNvPr id="49" name="Shape 47"/>
          <p:cNvSpPr/>
          <p:nvPr/>
        </p:nvSpPr>
        <p:spPr>
          <a:xfrm>
            <a:off x="6853428" y="2681935"/>
            <a:ext cx="1733702" cy="9144"/>
          </a:xfrm>
          <a:prstGeom prst="rect">
            <a:avLst/>
          </a:prstGeom>
          <a:solidFill>
            <a:srgbClr val="E5E7EB"/>
          </a:solidFill>
          <a:ln/>
        </p:spPr>
      </p:sp>
      <p:sp>
        <p:nvSpPr>
          <p:cNvPr id="50" name="Shape 48"/>
          <p:cNvSpPr/>
          <p:nvPr/>
        </p:nvSpPr>
        <p:spPr>
          <a:xfrm>
            <a:off x="6853428" y="3416198"/>
            <a:ext cx="1733702" cy="9144"/>
          </a:xfrm>
          <a:prstGeom prst="rect">
            <a:avLst/>
          </a:prstGeom>
          <a:solidFill>
            <a:srgbClr val="E5E7EB"/>
          </a:solidFill>
          <a:ln/>
        </p:spPr>
      </p:sp>
      <p:sp>
        <p:nvSpPr>
          <p:cNvPr id="51" name="Shape 49"/>
          <p:cNvSpPr/>
          <p:nvPr/>
        </p:nvSpPr>
        <p:spPr>
          <a:xfrm>
            <a:off x="6853428" y="4149547"/>
            <a:ext cx="1733702" cy="9144"/>
          </a:xfrm>
          <a:prstGeom prst="rect">
            <a:avLst/>
          </a:prstGeom>
          <a:solidFill>
            <a:srgbClr val="E5E7EB"/>
          </a:solidFill>
          <a:ln/>
        </p:spPr>
      </p:sp>
      <p:sp>
        <p:nvSpPr>
          <p:cNvPr id="52" name="Shape 50"/>
          <p:cNvSpPr/>
          <p:nvPr/>
        </p:nvSpPr>
        <p:spPr>
          <a:xfrm>
            <a:off x="6853428" y="4882896"/>
            <a:ext cx="1733702" cy="9144"/>
          </a:xfrm>
          <a:prstGeom prst="rect">
            <a:avLst/>
          </a:prstGeom>
          <a:solidFill>
            <a:srgbClr val="E5E7EB"/>
          </a:solidFill>
          <a:ln/>
        </p:spPr>
      </p:sp>
      <p:sp>
        <p:nvSpPr>
          <p:cNvPr id="53" name="Text 51"/>
          <p:cNvSpPr txBox="1"/>
          <p:nvPr/>
        </p:nvSpPr>
        <p:spPr>
          <a:xfrm>
            <a:off x="2266798" y="2849270"/>
            <a:ext cx="1495958" cy="419710"/>
          </a:xfrm>
          <a:prstGeom prst="rect">
            <a:avLst/>
          </a:prstGeom>
          <a:noFill/>
          <a:ln/>
        </p:spPr>
        <p:txBody>
          <a:bodyPr wrap="square" lIns="0" tIns="0" rIns="0" bIns="0" rtlCol="0" anchor="ctr"/>
          <a:lstStyle/>
          <a:p>
            <a:pPr algn="l" indent="0" marL="0">
              <a:buNone/>
            </a:pPr>
            <a:r>
              <a:rPr lang="en-US" sz="1200" dirty="0">
                <a:solidFill>
                  <a:srgbClr val="9CA3AF"/>
                </a:solidFill>
                <a:latin typeface="Inter" pitchFamily="34" charset="0"/>
                <a:ea typeface="Inter" pitchFamily="34" charset="-122"/>
                <a:cs typeface="Inter" pitchFamily="34" charset="-120"/>
              </a:rPr>
              <a:t>用户价值和商业价值释放缓慢</a:t>
            </a:r>
            <a:endParaRPr lang="en-US" sz="1200" dirty="0"/>
          </a:p>
        </p:txBody>
      </p:sp>
      <p:sp>
        <p:nvSpPr>
          <p:cNvPr id="54" name="Text 52"/>
          <p:cNvSpPr txBox="1"/>
          <p:nvPr/>
        </p:nvSpPr>
        <p:spPr>
          <a:xfrm>
            <a:off x="2266798" y="3582619"/>
            <a:ext cx="1495958" cy="419710"/>
          </a:xfrm>
          <a:prstGeom prst="rect">
            <a:avLst/>
          </a:prstGeom>
          <a:noFill/>
          <a:ln/>
        </p:spPr>
        <p:txBody>
          <a:bodyPr wrap="square" lIns="0" tIns="0" rIns="0" bIns="0" rtlCol="0" anchor="ctr"/>
          <a:lstStyle/>
          <a:p>
            <a:pPr algn="l" indent="0" marL="0">
              <a:buNone/>
            </a:pPr>
            <a:r>
              <a:rPr lang="en-US" sz="1200" dirty="0">
                <a:solidFill>
                  <a:srgbClr val="9CA3AF"/>
                </a:solidFill>
                <a:latin typeface="Inter" pitchFamily="34" charset="0"/>
                <a:ea typeface="Inter" pitchFamily="34" charset="-122"/>
                <a:cs typeface="Inter" pitchFamily="34" charset="-120"/>
              </a:rPr>
              <a:t>绝大部分公司没有清晰商业模式</a:t>
            </a:r>
            <a:endParaRPr lang="en-US" sz="1200" dirty="0"/>
          </a:p>
        </p:txBody>
      </p:sp>
      <p:sp>
        <p:nvSpPr>
          <p:cNvPr id="55" name="Text 53"/>
          <p:cNvSpPr txBox="1"/>
          <p:nvPr/>
        </p:nvSpPr>
        <p:spPr>
          <a:xfrm>
            <a:off x="2266798" y="4544568"/>
            <a:ext cx="1495958" cy="419710"/>
          </a:xfrm>
          <a:prstGeom prst="rect">
            <a:avLst/>
          </a:prstGeom>
          <a:noFill/>
          <a:ln/>
        </p:spPr>
        <p:txBody>
          <a:bodyPr wrap="square" lIns="0" tIns="0" rIns="0" bIns="0" rtlCol="0" anchor="ctr"/>
          <a:lstStyle/>
          <a:p>
            <a:pPr algn="l" indent="0" marL="0">
              <a:buNone/>
            </a:pPr>
            <a:r>
              <a:rPr lang="en-US" sz="1200" dirty="0">
                <a:solidFill>
                  <a:srgbClr val="9CA3AF"/>
                </a:solidFill>
                <a:latin typeface="Inter" pitchFamily="34" charset="0"/>
                <a:ea typeface="Inter" pitchFamily="34" charset="-122"/>
                <a:cs typeface="Inter" pitchFamily="34" charset="-120"/>
              </a:rPr>
              <a:t>主要是风险投资机构的资金</a:t>
            </a:r>
            <a:endParaRPr lang="en-US" sz="1200" dirty="0"/>
          </a:p>
        </p:txBody>
      </p:sp>
      <p:sp>
        <p:nvSpPr>
          <p:cNvPr id="56" name="Text 54"/>
          <p:cNvSpPr txBox="1"/>
          <p:nvPr/>
        </p:nvSpPr>
        <p:spPr>
          <a:xfrm>
            <a:off x="2266798" y="5506517"/>
            <a:ext cx="1343254" cy="191110"/>
          </a:xfrm>
          <a:prstGeom prst="rect">
            <a:avLst/>
          </a:prstGeom>
          <a:noFill/>
          <a:ln/>
        </p:spPr>
        <p:txBody>
          <a:bodyPr wrap="square" lIns="0" tIns="0" rIns="0" bIns="0" rtlCol="0" anchor="ctr"/>
          <a:lstStyle/>
          <a:p>
            <a:pPr algn="l" indent="0" marL="0">
              <a:buNone/>
            </a:pPr>
            <a:r>
              <a:rPr lang="en-US" sz="1200" dirty="0">
                <a:solidFill>
                  <a:srgbClr val="9CA3AF"/>
                </a:solidFill>
                <a:latin typeface="Inter" pitchFamily="34" charset="0"/>
                <a:ea typeface="Inter" pitchFamily="34" charset="-122"/>
                <a:cs typeface="Inter" pitchFamily="34" charset="-120"/>
              </a:rPr>
              <a:t>传统产业认可度低</a:t>
            </a:r>
            <a:endParaRPr lang="en-US" sz="1200" dirty="0"/>
          </a:p>
        </p:txBody>
      </p:sp>
      <p:sp>
        <p:nvSpPr>
          <p:cNvPr id="57" name="Text 55"/>
          <p:cNvSpPr txBox="1"/>
          <p:nvPr/>
        </p:nvSpPr>
        <p:spPr>
          <a:xfrm>
            <a:off x="7005218" y="2849270"/>
            <a:ext cx="1495958" cy="419710"/>
          </a:xfrm>
          <a:prstGeom prst="rect">
            <a:avLst/>
          </a:prstGeom>
          <a:noFill/>
          <a:ln/>
        </p:spPr>
        <p:txBody>
          <a:bodyPr wrap="square" lIns="0" tIns="0" rIns="0" bIns="0" rtlCol="0" anchor="ctr"/>
          <a:lstStyle/>
          <a:p>
            <a:pPr algn="l" indent="0" marL="0">
              <a:buNone/>
            </a:pPr>
            <a:r>
              <a:rPr lang="en-US" sz="1200" dirty="0">
                <a:solidFill>
                  <a:srgbClr val="9CA3AF"/>
                </a:solidFill>
                <a:latin typeface="Inter" pitchFamily="34" charset="0"/>
                <a:ea typeface="Inter" pitchFamily="34" charset="-122"/>
                <a:cs typeface="Inter" pitchFamily="34" charset="-120"/>
              </a:rPr>
              <a:t>互联网基础设施大规模投入</a:t>
            </a:r>
            <a:endParaRPr lang="en-US" sz="1200" dirty="0"/>
          </a:p>
        </p:txBody>
      </p:sp>
      <p:sp>
        <p:nvSpPr>
          <p:cNvPr id="58" name="Text 56"/>
          <p:cNvSpPr txBox="1"/>
          <p:nvPr/>
        </p:nvSpPr>
        <p:spPr>
          <a:xfrm>
            <a:off x="7005218" y="3582619"/>
            <a:ext cx="1495958" cy="419710"/>
          </a:xfrm>
          <a:prstGeom prst="rect">
            <a:avLst/>
          </a:prstGeom>
          <a:noFill/>
          <a:ln/>
        </p:spPr>
        <p:txBody>
          <a:bodyPr wrap="square" lIns="0" tIns="0" rIns="0" bIns="0" rtlCol="0" anchor="ctr"/>
          <a:lstStyle/>
          <a:p>
            <a:pPr algn="l" indent="0" marL="0">
              <a:buNone/>
            </a:pPr>
            <a:r>
              <a:rPr lang="en-US" sz="1200" dirty="0">
                <a:solidFill>
                  <a:srgbClr val="9CA3AF"/>
                </a:solidFill>
                <a:latin typeface="Inter" pitchFamily="34" charset="0"/>
                <a:ea typeface="Inter" pitchFamily="34" charset="-122"/>
                <a:cs typeface="Inter" pitchFamily="34" charset="-120"/>
              </a:rPr>
              <a:t>投资互联网赛道的股民都是"股神"</a:t>
            </a:r>
            <a:endParaRPr lang="en-US" sz="1200" dirty="0"/>
          </a:p>
        </p:txBody>
      </p:sp>
      <p:sp>
        <p:nvSpPr>
          <p:cNvPr id="59" name="Text 57"/>
          <p:cNvSpPr txBox="1"/>
          <p:nvPr/>
        </p:nvSpPr>
        <p:spPr>
          <a:xfrm>
            <a:off x="7005218" y="4315968"/>
            <a:ext cx="1495958" cy="419710"/>
          </a:xfrm>
          <a:prstGeom prst="rect">
            <a:avLst/>
          </a:prstGeom>
          <a:noFill/>
          <a:ln/>
        </p:spPr>
        <p:txBody>
          <a:bodyPr wrap="square" lIns="0" tIns="0" rIns="0" bIns="0" rtlCol="0" anchor="ctr"/>
          <a:lstStyle/>
          <a:p>
            <a:pPr algn="l" indent="0" marL="0">
              <a:buNone/>
            </a:pPr>
            <a:r>
              <a:rPr lang="en-US" sz="1200" dirty="0">
                <a:solidFill>
                  <a:srgbClr val="9CA3AF"/>
                </a:solidFill>
                <a:latin typeface="Inter" pitchFamily="34" charset="0"/>
                <a:ea typeface="Inter" pitchFamily="34" charset="-122"/>
                <a:cs typeface="Inter" pitchFamily="34" charset="-120"/>
              </a:rPr>
              <a:t>互联网公司普遍没有收入</a:t>
            </a:r>
            <a:endParaRPr lang="en-US" sz="1200" dirty="0"/>
          </a:p>
        </p:txBody>
      </p:sp>
      <p:sp>
        <p:nvSpPr>
          <p:cNvPr id="60" name="Text 58"/>
          <p:cNvSpPr txBox="1"/>
          <p:nvPr/>
        </p:nvSpPr>
        <p:spPr>
          <a:xfrm>
            <a:off x="7005218" y="5049317"/>
            <a:ext cx="1495958" cy="419710"/>
          </a:xfrm>
          <a:prstGeom prst="rect">
            <a:avLst/>
          </a:prstGeom>
          <a:noFill/>
          <a:ln/>
        </p:spPr>
        <p:txBody>
          <a:bodyPr wrap="square" lIns="0" tIns="0" rIns="0" bIns="0" rtlCol="0" anchor="ctr"/>
          <a:lstStyle/>
          <a:p>
            <a:pPr algn="l" indent="0" marL="0">
              <a:buNone/>
            </a:pPr>
            <a:r>
              <a:rPr lang="en-US" sz="1200" dirty="0">
                <a:solidFill>
                  <a:srgbClr val="9CA3AF"/>
                </a:solidFill>
                <a:latin typeface="Inter" pitchFamily="34" charset="0"/>
                <a:ea typeface="Inter" pitchFamily="34" charset="-122"/>
                <a:cs typeface="Inter" pitchFamily="34" charset="-120"/>
              </a:rPr>
              <a:t>资金在互联网行业内循环</a:t>
            </a:r>
            <a:endParaRPr lang="en-US" sz="1200" dirty="0"/>
          </a:p>
        </p:txBody>
      </p:sp>
      <p:sp>
        <p:nvSpPr>
          <p:cNvPr id="61" name="Shape 59"/>
          <p:cNvSpPr/>
          <p:nvPr/>
        </p:nvSpPr>
        <p:spPr>
          <a:xfrm>
            <a:off x="3847795" y="2681935"/>
            <a:ext cx="1561795" cy="9144"/>
          </a:xfrm>
          <a:prstGeom prst="rect">
            <a:avLst/>
          </a:prstGeom>
          <a:solidFill>
            <a:srgbClr val="E5E7EB"/>
          </a:solidFill>
          <a:ln/>
        </p:spPr>
      </p:sp>
      <p:sp>
        <p:nvSpPr>
          <p:cNvPr id="62" name="Shape 60"/>
          <p:cNvSpPr/>
          <p:nvPr/>
        </p:nvSpPr>
        <p:spPr>
          <a:xfrm>
            <a:off x="3847795" y="3416198"/>
            <a:ext cx="1561795" cy="9144"/>
          </a:xfrm>
          <a:prstGeom prst="rect">
            <a:avLst/>
          </a:prstGeom>
          <a:solidFill>
            <a:srgbClr val="E5E7EB"/>
          </a:solidFill>
          <a:ln/>
        </p:spPr>
      </p:sp>
      <p:sp>
        <p:nvSpPr>
          <p:cNvPr id="63" name="Shape 61"/>
          <p:cNvSpPr/>
          <p:nvPr/>
        </p:nvSpPr>
        <p:spPr>
          <a:xfrm>
            <a:off x="3847795" y="4378147"/>
            <a:ext cx="1561795" cy="9144"/>
          </a:xfrm>
          <a:prstGeom prst="rect">
            <a:avLst/>
          </a:prstGeom>
          <a:solidFill>
            <a:srgbClr val="E5E7EB"/>
          </a:solidFill>
          <a:ln/>
        </p:spPr>
      </p:sp>
      <p:sp>
        <p:nvSpPr>
          <p:cNvPr id="64" name="Shape 62"/>
          <p:cNvSpPr/>
          <p:nvPr/>
        </p:nvSpPr>
        <p:spPr>
          <a:xfrm>
            <a:off x="3847795" y="5340096"/>
            <a:ext cx="1561795" cy="9144"/>
          </a:xfrm>
          <a:prstGeom prst="rect">
            <a:avLst/>
          </a:prstGeom>
          <a:solidFill>
            <a:srgbClr val="E5E7EB"/>
          </a:solidFill>
          <a:ln/>
        </p:spPr>
      </p:sp>
      <p:sp>
        <p:nvSpPr>
          <p:cNvPr id="65" name="Shape 63"/>
          <p:cNvSpPr/>
          <p:nvPr/>
        </p:nvSpPr>
        <p:spPr>
          <a:xfrm>
            <a:off x="8586216" y="2681935"/>
            <a:ext cx="2657246" cy="9144"/>
          </a:xfrm>
          <a:prstGeom prst="rect">
            <a:avLst/>
          </a:prstGeom>
          <a:solidFill>
            <a:srgbClr val="E5E7EB"/>
          </a:solidFill>
          <a:ln/>
        </p:spPr>
      </p:sp>
      <p:sp>
        <p:nvSpPr>
          <p:cNvPr id="66" name="Shape 64"/>
          <p:cNvSpPr/>
          <p:nvPr/>
        </p:nvSpPr>
        <p:spPr>
          <a:xfrm>
            <a:off x="8586216" y="3416198"/>
            <a:ext cx="2657246" cy="9144"/>
          </a:xfrm>
          <a:prstGeom prst="rect">
            <a:avLst/>
          </a:prstGeom>
          <a:solidFill>
            <a:srgbClr val="E5E7EB"/>
          </a:solidFill>
          <a:ln/>
        </p:spPr>
      </p:sp>
      <p:sp>
        <p:nvSpPr>
          <p:cNvPr id="67" name="Shape 65"/>
          <p:cNvSpPr/>
          <p:nvPr/>
        </p:nvSpPr>
        <p:spPr>
          <a:xfrm>
            <a:off x="8586216" y="4149547"/>
            <a:ext cx="2657246" cy="9144"/>
          </a:xfrm>
          <a:prstGeom prst="rect">
            <a:avLst/>
          </a:prstGeom>
          <a:solidFill>
            <a:srgbClr val="E5E7EB"/>
          </a:solidFill>
          <a:ln/>
        </p:spPr>
      </p:sp>
      <p:sp>
        <p:nvSpPr>
          <p:cNvPr id="68" name="Shape 66"/>
          <p:cNvSpPr/>
          <p:nvPr/>
        </p:nvSpPr>
        <p:spPr>
          <a:xfrm>
            <a:off x="8586216" y="4882896"/>
            <a:ext cx="2657246" cy="9144"/>
          </a:xfrm>
          <a:prstGeom prst="rect">
            <a:avLst/>
          </a:prstGeom>
          <a:solidFill>
            <a:srgbClr val="E5E7EB"/>
          </a:solidFill>
          <a:ln/>
        </p:spPr>
      </p:sp>
      <p:sp>
        <p:nvSpPr>
          <p:cNvPr id="69" name="Text 67"/>
          <p:cNvSpPr txBox="1"/>
          <p:nvPr/>
        </p:nvSpPr>
        <p:spPr>
          <a:xfrm>
            <a:off x="4000500" y="2849270"/>
            <a:ext cx="1343254" cy="4197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用户价值更显著，价值释放速度快</a:t>
            </a:r>
            <a:endParaRPr lang="en-US" sz="1200" dirty="0"/>
          </a:p>
        </p:txBody>
      </p:sp>
      <p:sp>
        <p:nvSpPr>
          <p:cNvPr id="70" name="Text 68"/>
          <p:cNvSpPr txBox="1"/>
          <p:nvPr/>
        </p:nvSpPr>
        <p:spPr>
          <a:xfrm>
            <a:off x="4000500" y="3582619"/>
            <a:ext cx="1343254" cy="6483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用户为价值付费意愿强，增长速度达逃逸速度</a:t>
            </a:r>
            <a:endParaRPr lang="en-US" sz="1200" dirty="0"/>
          </a:p>
        </p:txBody>
      </p:sp>
      <p:sp>
        <p:nvSpPr>
          <p:cNvPr id="71" name="Text 69"/>
          <p:cNvSpPr txBox="1"/>
          <p:nvPr/>
        </p:nvSpPr>
        <p:spPr>
          <a:xfrm>
            <a:off x="4000500" y="4544568"/>
            <a:ext cx="1343254" cy="6483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大部分资金来自产业巨头，战略投资属性强</a:t>
            </a:r>
            <a:endParaRPr lang="en-US" sz="1200" dirty="0"/>
          </a:p>
        </p:txBody>
      </p:sp>
      <p:sp>
        <p:nvSpPr>
          <p:cNvPr id="72" name="Text 70"/>
          <p:cNvSpPr txBox="1"/>
          <p:nvPr/>
        </p:nvSpPr>
        <p:spPr>
          <a:xfrm>
            <a:off x="4000500" y="5506517"/>
            <a:ext cx="1343254" cy="4197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高度共识，各行业积极拥抱</a:t>
            </a:r>
            <a:endParaRPr lang="en-US" sz="1200" dirty="0"/>
          </a:p>
        </p:txBody>
      </p:sp>
      <p:sp>
        <p:nvSpPr>
          <p:cNvPr id="73" name="Text 71"/>
          <p:cNvSpPr txBox="1"/>
          <p:nvPr/>
        </p:nvSpPr>
        <p:spPr>
          <a:xfrm>
            <a:off x="8738921" y="2849270"/>
            <a:ext cx="18004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智能计算工厂大规模投入</a:t>
            </a:r>
            <a:endParaRPr lang="en-US" sz="1200" dirty="0"/>
          </a:p>
        </p:txBody>
      </p:sp>
      <p:sp>
        <p:nvSpPr>
          <p:cNvPr id="74" name="Text 72"/>
          <p:cNvSpPr txBox="1"/>
          <p:nvPr/>
        </p:nvSpPr>
        <p:spPr>
          <a:xfrm>
            <a:off x="8738921" y="3582619"/>
            <a:ext cx="2181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投资Mega 7的股民都是"股神"</a:t>
            </a:r>
            <a:endParaRPr lang="en-US" sz="1200" dirty="0"/>
          </a:p>
        </p:txBody>
      </p:sp>
      <p:sp>
        <p:nvSpPr>
          <p:cNvPr id="75" name="Text 73"/>
          <p:cNvSpPr txBox="1"/>
          <p:nvPr/>
        </p:nvSpPr>
        <p:spPr>
          <a:xfrm>
            <a:off x="8738921" y="4315968"/>
            <a:ext cx="2391156" cy="4197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大规模capex投入和快速折旧影响净利润</a:t>
            </a:r>
            <a:endParaRPr lang="en-US" sz="1200" dirty="0"/>
          </a:p>
        </p:txBody>
      </p:sp>
      <p:sp>
        <p:nvSpPr>
          <p:cNvPr id="76" name="Text 74"/>
          <p:cNvSpPr txBox="1"/>
          <p:nvPr/>
        </p:nvSpPr>
        <p:spPr>
          <a:xfrm>
            <a:off x="8738921" y="5020970"/>
            <a:ext cx="2467051" cy="409651"/>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NVDA→OpenAI→Oracle→NVDA产业链循环</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9905695" y="267005"/>
            <a:ext cx="1533449" cy="314554"/>
          </a:xfrm>
          <a:prstGeom prst="roundRect">
            <a:avLst>
              <a:gd name="adj" fmla="val 35236"/>
            </a:avLst>
          </a:prstGeom>
          <a:solidFill>
            <a:srgbClr val="4C6FFF"/>
          </a:solidFill>
          <a:ln/>
        </p:spPr>
      </p:sp>
      <p:sp>
        <p:nvSpPr>
          <p:cNvPr id="4" name="Text 2"/>
          <p:cNvSpPr txBox="1"/>
          <p:nvPr/>
        </p:nvSpPr>
        <p:spPr>
          <a:xfrm>
            <a:off x="10019995" y="342900"/>
            <a:ext cx="1405433" cy="162763"/>
          </a:xfrm>
          <a:prstGeom prst="rect">
            <a:avLst/>
          </a:prstGeom>
          <a:noFill/>
          <a:ln/>
        </p:spPr>
        <p:txBody>
          <a:bodyPr wrap="square" lIns="0" tIns="0" rIns="0" bIns="0" rtlCol="0" anchor="ctr"/>
          <a:lstStyle/>
          <a:p>
            <a:pPr algn="l" indent="0" marL="0">
              <a:buNone/>
            </a:pPr>
            <a:r>
              <a:rPr lang="en-US" sz="1000" dirty="0">
                <a:solidFill>
                  <a:srgbClr val="FFFFFF"/>
                </a:solidFill>
                <a:latin typeface="Inter" pitchFamily="34" charset="0"/>
                <a:ea typeface="Inter" pitchFamily="34" charset="-122"/>
                <a:cs typeface="Inter" pitchFamily="34" charset="-120"/>
              </a:rPr>
              <a:t>子模块1:数字智能革命</a:t>
            </a:r>
            <a:endParaRPr lang="en-US" sz="1000" dirty="0"/>
          </a:p>
        </p:txBody>
      </p:sp>
      <p:sp>
        <p:nvSpPr>
          <p:cNvPr id="5" name="Text 3"/>
          <p:cNvSpPr txBox="1"/>
          <p:nvPr/>
        </p:nvSpPr>
        <p:spPr>
          <a:xfrm>
            <a:off x="761695" y="504749"/>
            <a:ext cx="5448910"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工业革命引领全球GDP指数级增长</a:t>
            </a:r>
            <a:endParaRPr lang="en-US" sz="2700" dirty="0"/>
          </a:p>
        </p:txBody>
      </p:sp>
      <p:sp>
        <p:nvSpPr>
          <p:cNvPr id="6" name="Shape 4"/>
          <p:cNvSpPr/>
          <p:nvPr/>
        </p:nvSpPr>
        <p:spPr>
          <a:xfrm>
            <a:off x="761695" y="1314907"/>
            <a:ext cx="10668305" cy="4381805"/>
          </a:xfrm>
          <a:prstGeom prst="roundRect">
            <a:avLst>
              <a:gd name="adj" fmla="val 363"/>
            </a:avLst>
          </a:prstGeom>
          <a:solidFill>
            <a:srgbClr val="FFFFFF">
              <a:alpha val="80000"/>
            </a:srgbClr>
          </a:solidFill>
          <a:ln/>
        </p:spPr>
      </p:sp>
      <p:sp>
        <p:nvSpPr>
          <p:cNvPr id="7" name="Shape 5"/>
          <p:cNvSpPr/>
          <p:nvPr/>
        </p:nvSpPr>
        <p:spPr>
          <a:xfrm>
            <a:off x="3047695" y="1886407"/>
            <a:ext cx="1143000" cy="3810305"/>
          </a:xfrm>
          <a:prstGeom prst="rect">
            <a:avLst/>
          </a:prstGeom>
          <a:solidFill>
            <a:srgbClr val="EF4444">
              <a:alpha val="10000"/>
            </a:srgbClr>
          </a:solidFill>
          <a:ln w="12700">
            <a:solidFill>
              <a:srgbClr val="EF4444"/>
            </a:solidFill>
            <a:prstDash val="solid"/>
          </a:ln>
        </p:spPr>
      </p:sp>
      <p:sp>
        <p:nvSpPr>
          <p:cNvPr id="8" name="Shape 6"/>
          <p:cNvSpPr/>
          <p:nvPr/>
        </p:nvSpPr>
        <p:spPr>
          <a:xfrm>
            <a:off x="5715000" y="1886407"/>
            <a:ext cx="3619195" cy="3810305"/>
          </a:xfrm>
          <a:prstGeom prst="rect">
            <a:avLst/>
          </a:prstGeom>
          <a:solidFill>
            <a:srgbClr val="4C6FFF">
              <a:alpha val="10000"/>
            </a:srgbClr>
          </a:solidFill>
          <a:ln w="12700">
            <a:solidFill>
              <a:srgbClr val="4C6FFF"/>
            </a:solidFill>
            <a:prstDash val="solid"/>
          </a:ln>
        </p:spPr>
      </p:sp>
      <p:pic>
        <p:nvPicPr>
          <p:cNvPr id="9" name="Image 0" descr="preencoded.png">    </p:cNvPr>
          <p:cNvPicPr>
            <a:picLocks noChangeAspect="1"/>
          </p:cNvPicPr>
          <p:nvPr/>
        </p:nvPicPr>
        <p:blipFill>
          <a:blip r:embed="rId1"/>
          <a:srcRect l="-2" r="-2" t="0" b="0"/>
          <a:stretch/>
        </p:blipFill>
        <p:spPr>
          <a:xfrm>
            <a:off x="857707" y="1410005"/>
            <a:ext cx="10477195" cy="4190695"/>
          </a:xfrm>
          <a:prstGeom prst="rect">
            <a:avLst/>
          </a:prstGeom>
        </p:spPr>
      </p:pic>
      <p:sp>
        <p:nvSpPr>
          <p:cNvPr id="10" name="Shape 7"/>
          <p:cNvSpPr/>
          <p:nvPr/>
        </p:nvSpPr>
        <p:spPr>
          <a:xfrm>
            <a:off x="761695" y="5790895"/>
            <a:ext cx="4772254" cy="276149"/>
          </a:xfrm>
          <a:prstGeom prst="roundRect">
            <a:avLst>
              <a:gd name="adj" fmla="val 45672"/>
            </a:avLst>
          </a:prstGeom>
          <a:solidFill>
            <a:srgbClr val="FFFFFF">
              <a:alpha val="80000"/>
            </a:srgbClr>
          </a:solidFill>
          <a:ln/>
        </p:spPr>
      </p:sp>
      <p:sp>
        <p:nvSpPr>
          <p:cNvPr id="11" name="Shape 8"/>
          <p:cNvSpPr/>
          <p:nvPr/>
        </p:nvSpPr>
        <p:spPr>
          <a:xfrm>
            <a:off x="838505" y="5853074"/>
            <a:ext cx="152705" cy="152705"/>
          </a:xfrm>
          <a:prstGeom prst="rect">
            <a:avLst/>
          </a:prstGeom>
          <a:solidFill>
            <a:srgbClr val="EF4444">
              <a:alpha val="30000"/>
            </a:srgbClr>
          </a:solidFill>
          <a:ln w="12700">
            <a:solidFill>
              <a:srgbClr val="EF4444"/>
            </a:solidFill>
            <a:prstDash val="solid"/>
          </a:ln>
        </p:spPr>
      </p:sp>
      <p:sp>
        <p:nvSpPr>
          <p:cNvPr id="12" name="Shape 9"/>
          <p:cNvSpPr/>
          <p:nvPr/>
        </p:nvSpPr>
        <p:spPr>
          <a:xfrm>
            <a:off x="3060497" y="5853074"/>
            <a:ext cx="152705" cy="152705"/>
          </a:xfrm>
          <a:prstGeom prst="rect">
            <a:avLst/>
          </a:prstGeom>
          <a:solidFill>
            <a:srgbClr val="4C6FFF">
              <a:alpha val="30000"/>
            </a:srgbClr>
          </a:solidFill>
          <a:ln w="12700">
            <a:solidFill>
              <a:srgbClr val="4C6FFF"/>
            </a:solidFill>
            <a:prstDash val="solid"/>
          </a:ln>
        </p:spPr>
      </p:sp>
      <p:sp>
        <p:nvSpPr>
          <p:cNvPr id="13" name="Text 10"/>
          <p:cNvSpPr txBox="1"/>
          <p:nvPr/>
        </p:nvSpPr>
        <p:spPr>
          <a:xfrm>
            <a:off x="1067105" y="5848502"/>
            <a:ext cx="18150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两次世界大战（1914-1945）</a:t>
            </a:r>
            <a:endParaRPr lang="en-US" sz="1000" dirty="0"/>
          </a:p>
        </p:txBody>
      </p:sp>
      <p:sp>
        <p:nvSpPr>
          <p:cNvPr id="14" name="Text 11"/>
          <p:cNvSpPr txBox="1"/>
          <p:nvPr/>
        </p:nvSpPr>
        <p:spPr>
          <a:xfrm>
            <a:off x="3289097" y="5848502"/>
            <a:ext cx="19860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第三次工业革命（1970-2020）</a:t>
            </a:r>
            <a:endParaRPr lang="en-US" sz="1000" dirty="0"/>
          </a:p>
        </p:txBody>
      </p:sp>
      <p:sp>
        <p:nvSpPr>
          <p:cNvPr id="15" name="Shape 12"/>
          <p:cNvSpPr/>
          <p:nvPr/>
        </p:nvSpPr>
        <p:spPr>
          <a:xfrm>
            <a:off x="9058961" y="6353251"/>
            <a:ext cx="2371954" cy="276149"/>
          </a:xfrm>
          <a:prstGeom prst="roundRect">
            <a:avLst>
              <a:gd name="adj" fmla="val 45672"/>
            </a:avLst>
          </a:prstGeom>
          <a:solidFill>
            <a:srgbClr val="FFFFFF">
              <a:alpha val="80000"/>
            </a:srgbClr>
          </a:solidFill>
          <a:ln/>
        </p:spPr>
      </p:sp>
      <p:sp>
        <p:nvSpPr>
          <p:cNvPr id="16" name="Shape 13"/>
          <p:cNvSpPr/>
          <p:nvPr/>
        </p:nvSpPr>
        <p:spPr>
          <a:xfrm>
            <a:off x="9134856" y="6415430"/>
            <a:ext cx="152705" cy="152705"/>
          </a:xfrm>
          <a:prstGeom prst="rect">
            <a:avLst/>
          </a:prstGeom>
          <a:solidFill>
            <a:srgbClr val="4C6FFF"/>
          </a:solidFill>
          <a:ln/>
        </p:spPr>
      </p:sp>
      <p:sp>
        <p:nvSpPr>
          <p:cNvPr id="17" name="Text 14"/>
          <p:cNvSpPr txBox="1"/>
          <p:nvPr/>
        </p:nvSpPr>
        <p:spPr>
          <a:xfrm>
            <a:off x="9363456" y="6409944"/>
            <a:ext cx="180502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全球GDP (单位: Billion 美元)</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Text 1"/>
          <p:cNvSpPr txBox="1"/>
          <p:nvPr/>
        </p:nvSpPr>
        <p:spPr>
          <a:xfrm>
            <a:off x="381305" y="38130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数字智能革命</a:t>
            </a:r>
            <a:endParaRPr lang="en-US" sz="1200" dirty="0"/>
          </a:p>
        </p:txBody>
      </p:sp>
      <p:sp>
        <p:nvSpPr>
          <p:cNvPr id="4" name="Text 2"/>
          <p:cNvSpPr txBox="1"/>
          <p:nvPr/>
        </p:nvSpPr>
        <p:spPr>
          <a:xfrm>
            <a:off x="381305" y="647395"/>
            <a:ext cx="4129430"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数字智能是人类第4次工业革命</a:t>
            </a:r>
            <a:endParaRPr lang="en-US" sz="2200" dirty="0"/>
          </a:p>
        </p:txBody>
      </p:sp>
      <p:sp>
        <p:nvSpPr>
          <p:cNvPr id="5" name="Shape 3"/>
          <p:cNvSpPr/>
          <p:nvPr/>
        </p:nvSpPr>
        <p:spPr>
          <a:xfrm>
            <a:off x="10283342" y="362102"/>
            <a:ext cx="1533449" cy="314554"/>
          </a:xfrm>
          <a:prstGeom prst="roundRect">
            <a:avLst>
              <a:gd name="adj" fmla="val 52854"/>
            </a:avLst>
          </a:prstGeom>
          <a:solidFill>
            <a:srgbClr val="EBF0FF"/>
          </a:solidFill>
          <a:ln/>
        </p:spPr>
      </p:sp>
      <p:sp>
        <p:nvSpPr>
          <p:cNvPr id="6" name="Text 4"/>
          <p:cNvSpPr txBox="1"/>
          <p:nvPr/>
        </p:nvSpPr>
        <p:spPr>
          <a:xfrm>
            <a:off x="10397642" y="437998"/>
            <a:ext cx="1405433" cy="162763"/>
          </a:xfrm>
          <a:prstGeom prst="rect">
            <a:avLst/>
          </a:prstGeom>
          <a:noFill/>
          <a:ln/>
        </p:spPr>
        <p:txBody>
          <a:bodyPr wrap="square" lIns="0" tIns="0" rIns="0" bIns="0" rtlCol="0" anchor="ctr"/>
          <a:lstStyle/>
          <a:p>
            <a:pPr algn="r" indent="0" marL="0">
              <a:buNone/>
            </a:pPr>
            <a:r>
              <a:rPr lang="en-US" sz="1000" b="1" dirty="0">
                <a:solidFill>
                  <a:srgbClr val="4C6FFF"/>
                </a:solidFill>
                <a:latin typeface="Inter" pitchFamily="34" charset="0"/>
                <a:ea typeface="Inter" pitchFamily="34" charset="-122"/>
                <a:cs typeface="Inter" pitchFamily="34" charset="-120"/>
              </a:rPr>
              <a:t>子模块1:数字智能革命</a:t>
            </a:r>
            <a:endParaRPr lang="en-US" sz="1000" dirty="0"/>
          </a:p>
        </p:txBody>
      </p:sp>
      <p:sp>
        <p:nvSpPr>
          <p:cNvPr id="7" name="Shape 5"/>
          <p:cNvSpPr/>
          <p:nvPr/>
        </p:nvSpPr>
        <p:spPr>
          <a:xfrm>
            <a:off x="381305" y="1181405"/>
            <a:ext cx="11430000" cy="1561795"/>
          </a:xfrm>
          <a:prstGeom prst="roundRect">
            <a:avLst>
              <a:gd name="adj" fmla="val 2856"/>
            </a:avLst>
          </a:prstGeom>
          <a:solidFill>
            <a:srgbClr val="FFFFFF">
              <a:alpha val="85000"/>
            </a:srgbClr>
          </a:solidFill>
          <a:ln w="12700">
            <a:solidFill>
              <a:srgbClr val="E5E7EB"/>
            </a:solidFill>
            <a:prstDash val="solid"/>
          </a:ln>
        </p:spPr>
      </p:sp>
      <p:sp>
        <p:nvSpPr>
          <p:cNvPr id="8" name="Shape 6"/>
          <p:cNvSpPr/>
          <p:nvPr/>
        </p:nvSpPr>
        <p:spPr>
          <a:xfrm>
            <a:off x="780898" y="1304849"/>
            <a:ext cx="437998" cy="437998"/>
          </a:xfrm>
          <a:prstGeom prst="ellipse">
            <a:avLst/>
          </a:prstGeom>
          <a:solidFill>
            <a:srgbClr val="EBF0FF"/>
          </a:solidFill>
          <a:ln/>
        </p:spPr>
      </p:sp>
      <p:pic>
        <p:nvPicPr>
          <p:cNvPr id="9" name="Image 0" descr="preencoded.png">    </p:cNvPr>
          <p:cNvPicPr>
            <a:picLocks noChangeAspect="1"/>
          </p:cNvPicPr>
          <p:nvPr/>
        </p:nvPicPr>
        <p:blipFill>
          <a:blip r:embed="rId1"/>
          <a:srcRect l="0" r="0" t="0" b="0"/>
          <a:stretch/>
        </p:blipFill>
        <p:spPr>
          <a:xfrm>
            <a:off x="905256" y="1429207"/>
            <a:ext cx="190195" cy="190195"/>
          </a:xfrm>
          <a:prstGeom prst="rect">
            <a:avLst/>
          </a:prstGeom>
        </p:spPr>
      </p:pic>
      <p:sp>
        <p:nvSpPr>
          <p:cNvPr id="10" name="Shape 7"/>
          <p:cNvSpPr/>
          <p:nvPr/>
        </p:nvSpPr>
        <p:spPr>
          <a:xfrm>
            <a:off x="4063594" y="1304849"/>
            <a:ext cx="437998" cy="437998"/>
          </a:xfrm>
          <a:prstGeom prst="ellipse">
            <a:avLst/>
          </a:prstGeom>
          <a:solidFill>
            <a:srgbClr val="EBF0FF"/>
          </a:solidFill>
          <a:ln/>
        </p:spPr>
      </p:sp>
      <p:sp>
        <p:nvSpPr>
          <p:cNvPr id="11" name="Shape 8"/>
          <p:cNvSpPr/>
          <p:nvPr/>
        </p:nvSpPr>
        <p:spPr>
          <a:xfrm>
            <a:off x="7347204" y="1304849"/>
            <a:ext cx="437998" cy="437998"/>
          </a:xfrm>
          <a:prstGeom prst="ellipse">
            <a:avLst/>
          </a:prstGeom>
          <a:solidFill>
            <a:srgbClr val="EBF0FF"/>
          </a:solidFill>
          <a:ln/>
        </p:spPr>
      </p:sp>
      <p:sp>
        <p:nvSpPr>
          <p:cNvPr id="12" name="Text 9"/>
          <p:cNvSpPr txBox="1"/>
          <p:nvPr/>
        </p:nvSpPr>
        <p:spPr>
          <a:xfrm>
            <a:off x="657454" y="1848002"/>
            <a:ext cx="814730" cy="200254"/>
          </a:xfrm>
          <a:prstGeom prst="rect">
            <a:avLst/>
          </a:prstGeom>
          <a:noFill/>
          <a:ln/>
        </p:spPr>
        <p:txBody>
          <a:bodyPr wrap="square" lIns="0" tIns="0" rIns="0" bIns="0" rtlCol="0" anchor="ctr"/>
          <a:lstStyle/>
          <a:p>
            <a:pPr algn="ctr" indent="0" marL="0">
              <a:buNone/>
            </a:pPr>
            <a:r>
              <a:rPr lang="en-US" sz="1300" b="1" dirty="0">
                <a:solidFill>
                  <a:srgbClr val="333333"/>
                </a:solidFill>
                <a:latin typeface="Inter" pitchFamily="34" charset="0"/>
                <a:ea typeface="Inter" pitchFamily="34" charset="-122"/>
                <a:cs typeface="Inter" pitchFamily="34" charset="-120"/>
              </a:rPr>
              <a:t>农业革命</a:t>
            </a:r>
            <a:endParaRPr lang="en-US" sz="1300" dirty="0"/>
          </a:p>
        </p:txBody>
      </p:sp>
      <p:sp>
        <p:nvSpPr>
          <p:cNvPr id="13" name="Text 10"/>
          <p:cNvSpPr txBox="1"/>
          <p:nvPr/>
        </p:nvSpPr>
        <p:spPr>
          <a:xfrm>
            <a:off x="3940150" y="1848002"/>
            <a:ext cx="814730" cy="200254"/>
          </a:xfrm>
          <a:prstGeom prst="rect">
            <a:avLst/>
          </a:prstGeom>
          <a:noFill/>
          <a:ln/>
        </p:spPr>
        <p:txBody>
          <a:bodyPr wrap="square" lIns="0" tIns="0" rIns="0" bIns="0" rtlCol="0" anchor="ctr"/>
          <a:lstStyle/>
          <a:p>
            <a:pPr algn="ctr" indent="0" marL="0">
              <a:buNone/>
            </a:pPr>
            <a:r>
              <a:rPr lang="en-US" sz="1300" b="1" dirty="0">
                <a:solidFill>
                  <a:srgbClr val="333333"/>
                </a:solidFill>
                <a:latin typeface="Inter" pitchFamily="34" charset="0"/>
                <a:ea typeface="Inter" pitchFamily="34" charset="-122"/>
                <a:cs typeface="Inter" pitchFamily="34" charset="-120"/>
              </a:rPr>
              <a:t>工业革命</a:t>
            </a:r>
            <a:endParaRPr lang="en-US" sz="1300" dirty="0"/>
          </a:p>
        </p:txBody>
      </p:sp>
      <p:sp>
        <p:nvSpPr>
          <p:cNvPr id="14" name="Text 11"/>
          <p:cNvSpPr txBox="1"/>
          <p:nvPr/>
        </p:nvSpPr>
        <p:spPr>
          <a:xfrm>
            <a:off x="772668" y="2095805"/>
            <a:ext cx="5577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1万年前</a:t>
            </a:r>
            <a:endParaRPr lang="en-US" sz="1000" dirty="0"/>
          </a:p>
        </p:txBody>
      </p:sp>
      <p:sp>
        <p:nvSpPr>
          <p:cNvPr id="15" name="Shape 12"/>
          <p:cNvSpPr/>
          <p:nvPr/>
        </p:nvSpPr>
        <p:spPr>
          <a:xfrm>
            <a:off x="1495044" y="1772107"/>
            <a:ext cx="2295144" cy="38405"/>
          </a:xfrm>
          <a:prstGeom prst="rect">
            <a:avLst/>
          </a:prstGeom>
          <a:solidFill>
            <a:srgbClr val="E5E7EB"/>
          </a:solidFill>
          <a:ln/>
        </p:spPr>
      </p:sp>
      <p:pic>
        <p:nvPicPr>
          <p:cNvPr id="16" name="Image 1" descr="preencoded.png">    </p:cNvPr>
          <p:cNvPicPr>
            <a:picLocks noChangeAspect="1"/>
          </p:cNvPicPr>
          <p:nvPr/>
        </p:nvPicPr>
        <p:blipFill>
          <a:blip r:embed="rId2"/>
          <a:srcRect l="-1282" r="-1282" t="0" b="0"/>
          <a:stretch/>
        </p:blipFill>
        <p:spPr>
          <a:xfrm>
            <a:off x="4173322" y="1429207"/>
            <a:ext cx="219456" cy="190195"/>
          </a:xfrm>
          <a:prstGeom prst="rect">
            <a:avLst/>
          </a:prstGeom>
        </p:spPr>
      </p:pic>
      <p:sp>
        <p:nvSpPr>
          <p:cNvPr id="17" name="Text 13"/>
          <p:cNvSpPr txBox="1"/>
          <p:nvPr/>
        </p:nvSpPr>
        <p:spPr>
          <a:xfrm>
            <a:off x="4027018" y="2095805"/>
            <a:ext cx="6144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250年前</a:t>
            </a:r>
            <a:endParaRPr lang="en-US" sz="1000" dirty="0"/>
          </a:p>
        </p:txBody>
      </p:sp>
      <p:sp>
        <p:nvSpPr>
          <p:cNvPr id="18" name="Shape 14"/>
          <p:cNvSpPr/>
          <p:nvPr/>
        </p:nvSpPr>
        <p:spPr>
          <a:xfrm>
            <a:off x="4778654" y="1772107"/>
            <a:ext cx="2295144" cy="38405"/>
          </a:xfrm>
          <a:prstGeom prst="rect">
            <a:avLst/>
          </a:prstGeom>
          <a:solidFill>
            <a:srgbClr val="E5E7EB"/>
          </a:solidFill>
          <a:ln/>
        </p:spPr>
      </p:sp>
      <p:pic>
        <p:nvPicPr>
          <p:cNvPr id="19" name="Image 2" descr="preencoded.png">    </p:cNvPr>
          <p:cNvPicPr>
            <a:picLocks noChangeAspect="1"/>
          </p:cNvPicPr>
          <p:nvPr/>
        </p:nvPicPr>
        <p:blipFill>
          <a:blip r:embed="rId3"/>
          <a:srcRect l="0" r="0" t="0" b="0"/>
          <a:stretch/>
        </p:blipFill>
        <p:spPr>
          <a:xfrm>
            <a:off x="7470648" y="1429207"/>
            <a:ext cx="190195" cy="190195"/>
          </a:xfrm>
          <a:prstGeom prst="rect">
            <a:avLst/>
          </a:prstGeom>
        </p:spPr>
      </p:pic>
      <p:sp>
        <p:nvSpPr>
          <p:cNvPr id="20" name="Text 15"/>
          <p:cNvSpPr txBox="1"/>
          <p:nvPr/>
        </p:nvSpPr>
        <p:spPr>
          <a:xfrm>
            <a:off x="7222846" y="1848002"/>
            <a:ext cx="814730" cy="200254"/>
          </a:xfrm>
          <a:prstGeom prst="rect">
            <a:avLst/>
          </a:prstGeom>
          <a:noFill/>
          <a:ln/>
        </p:spPr>
        <p:txBody>
          <a:bodyPr wrap="square" lIns="0" tIns="0" rIns="0" bIns="0" rtlCol="0" anchor="ctr"/>
          <a:lstStyle/>
          <a:p>
            <a:pPr algn="ctr" indent="0" marL="0">
              <a:buNone/>
            </a:pPr>
            <a:r>
              <a:rPr lang="en-US" sz="1300" b="1" dirty="0">
                <a:solidFill>
                  <a:srgbClr val="333333"/>
                </a:solidFill>
                <a:latin typeface="Inter" pitchFamily="34" charset="0"/>
                <a:ea typeface="Inter" pitchFamily="34" charset="-122"/>
                <a:cs typeface="Inter" pitchFamily="34" charset="-120"/>
              </a:rPr>
              <a:t>信息革命</a:t>
            </a:r>
            <a:endParaRPr lang="en-US" sz="1300" dirty="0"/>
          </a:p>
        </p:txBody>
      </p:sp>
      <p:sp>
        <p:nvSpPr>
          <p:cNvPr id="21" name="Text 16"/>
          <p:cNvSpPr txBox="1"/>
          <p:nvPr/>
        </p:nvSpPr>
        <p:spPr>
          <a:xfrm>
            <a:off x="7350862" y="2095805"/>
            <a:ext cx="538582"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50年前</a:t>
            </a:r>
            <a:endParaRPr lang="en-US" sz="1000" dirty="0"/>
          </a:p>
        </p:txBody>
      </p:sp>
      <p:sp>
        <p:nvSpPr>
          <p:cNvPr id="22" name="Shape 17"/>
          <p:cNvSpPr/>
          <p:nvPr/>
        </p:nvSpPr>
        <p:spPr>
          <a:xfrm>
            <a:off x="8061350" y="1772107"/>
            <a:ext cx="2295144" cy="38405"/>
          </a:xfrm>
          <a:prstGeom prst="rect">
            <a:avLst/>
          </a:prstGeom>
          <a:solidFill>
            <a:srgbClr val="E5E7EB"/>
          </a:solidFill>
          <a:ln/>
        </p:spPr>
      </p:sp>
      <p:sp>
        <p:nvSpPr>
          <p:cNvPr id="23" name="Shape 18"/>
          <p:cNvSpPr/>
          <p:nvPr/>
        </p:nvSpPr>
        <p:spPr>
          <a:xfrm>
            <a:off x="11344046" y="1285646"/>
            <a:ext cx="390449" cy="219456"/>
          </a:xfrm>
          <a:prstGeom prst="roundRect">
            <a:avLst>
              <a:gd name="adj" fmla="val 416667"/>
            </a:avLst>
          </a:prstGeom>
          <a:solidFill>
            <a:srgbClr val="3B82F6"/>
          </a:solidFill>
          <a:ln/>
        </p:spPr>
      </p:sp>
      <p:sp>
        <p:nvSpPr>
          <p:cNvPr id="24" name="Text 19"/>
          <p:cNvSpPr txBox="1"/>
          <p:nvPr/>
        </p:nvSpPr>
        <p:spPr>
          <a:xfrm>
            <a:off x="11420856" y="1324051"/>
            <a:ext cx="324612" cy="143561"/>
          </a:xfrm>
          <a:prstGeom prst="rect">
            <a:avLst/>
          </a:prstGeom>
          <a:noFill/>
          <a:ln/>
        </p:spPr>
        <p:txBody>
          <a:bodyPr wrap="square" lIns="0" tIns="0" rIns="0" bIns="0" rtlCol="0" anchor="ctr"/>
          <a:lstStyle/>
          <a:p>
            <a:pPr algn="ctr" indent="0" marL="0">
              <a:buNone/>
            </a:pPr>
            <a:r>
              <a:rPr lang="en-US" sz="900" dirty="0">
                <a:solidFill>
                  <a:srgbClr val="FFFFFF"/>
                </a:solidFill>
                <a:latin typeface="Inter" pitchFamily="34" charset="0"/>
                <a:ea typeface="Inter" pitchFamily="34" charset="-122"/>
                <a:cs typeface="Inter" pitchFamily="34" charset="-120"/>
              </a:rPr>
              <a:t>当下</a:t>
            </a:r>
            <a:endParaRPr lang="en-US" sz="900" dirty="0"/>
          </a:p>
        </p:txBody>
      </p:sp>
      <p:sp>
        <p:nvSpPr>
          <p:cNvPr id="25" name="Shape 20"/>
          <p:cNvSpPr/>
          <p:nvPr/>
        </p:nvSpPr>
        <p:spPr>
          <a:xfrm>
            <a:off x="10801807" y="1304849"/>
            <a:ext cx="437998" cy="437998"/>
          </a:xfrm>
          <a:prstGeom prst="ellipse">
            <a:avLst/>
          </a:prstGeom>
          <a:solidFill>
            <a:srgbClr val="EBF0FF"/>
          </a:solidFill>
          <a:ln/>
        </p:spPr>
      </p:sp>
      <p:pic>
        <p:nvPicPr>
          <p:cNvPr id="26" name="Image 3" descr="preencoded.png">    </p:cNvPr>
          <p:cNvPicPr>
            <a:picLocks noChangeAspect="1"/>
          </p:cNvPicPr>
          <p:nvPr/>
        </p:nvPicPr>
        <p:blipFill>
          <a:blip r:embed="rId4"/>
          <a:srcRect l="0" r="0" t="0" b="0"/>
          <a:stretch/>
        </p:blipFill>
        <p:spPr>
          <a:xfrm>
            <a:off x="10925251" y="1429207"/>
            <a:ext cx="190195" cy="190195"/>
          </a:xfrm>
          <a:prstGeom prst="rect">
            <a:avLst/>
          </a:prstGeom>
        </p:spPr>
      </p:pic>
      <p:sp>
        <p:nvSpPr>
          <p:cNvPr id="27" name="Text 21"/>
          <p:cNvSpPr txBox="1"/>
          <p:nvPr/>
        </p:nvSpPr>
        <p:spPr>
          <a:xfrm>
            <a:off x="10506456" y="1848002"/>
            <a:ext cx="1157630" cy="200254"/>
          </a:xfrm>
          <a:prstGeom prst="rect">
            <a:avLst/>
          </a:prstGeom>
          <a:noFill/>
          <a:ln/>
        </p:spPr>
        <p:txBody>
          <a:bodyPr wrap="square" lIns="0" tIns="0" rIns="0" bIns="0" rtlCol="0" anchor="ctr"/>
          <a:lstStyle/>
          <a:p>
            <a:pPr algn="ctr" indent="0" marL="0">
              <a:buNone/>
            </a:pPr>
            <a:r>
              <a:rPr lang="en-US" sz="1300" b="1" dirty="0">
                <a:solidFill>
                  <a:srgbClr val="2563EB"/>
                </a:solidFill>
                <a:latin typeface="Inter" pitchFamily="34" charset="0"/>
                <a:ea typeface="Inter" pitchFamily="34" charset="-122"/>
                <a:cs typeface="Inter" pitchFamily="34" charset="-120"/>
              </a:rPr>
              <a:t>数字智能革命</a:t>
            </a:r>
            <a:endParaRPr lang="en-US" sz="1300" dirty="0"/>
          </a:p>
        </p:txBody>
      </p:sp>
      <p:sp>
        <p:nvSpPr>
          <p:cNvPr id="28" name="Text 22"/>
          <p:cNvSpPr txBox="1"/>
          <p:nvPr/>
        </p:nvSpPr>
        <p:spPr>
          <a:xfrm>
            <a:off x="10754258" y="2095805"/>
            <a:ext cx="63367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正在发生</a:t>
            </a:r>
            <a:endParaRPr lang="en-US" sz="1000" dirty="0"/>
          </a:p>
        </p:txBody>
      </p:sp>
      <p:sp>
        <p:nvSpPr>
          <p:cNvPr id="29" name="Text 23"/>
          <p:cNvSpPr txBox="1"/>
          <p:nvPr/>
        </p:nvSpPr>
        <p:spPr>
          <a:xfrm>
            <a:off x="3886200" y="2409444"/>
            <a:ext cx="3477463"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人类文明演进路径：从体力→机械力→信息处理→</a:t>
            </a:r>
            <a:endParaRPr lang="en-US" sz="1200" dirty="0"/>
          </a:p>
        </p:txBody>
      </p:sp>
      <p:sp>
        <p:nvSpPr>
          <p:cNvPr id="30" name="Text 24"/>
          <p:cNvSpPr txBox="1"/>
          <p:nvPr/>
        </p:nvSpPr>
        <p:spPr>
          <a:xfrm>
            <a:off x="7239305" y="2409444"/>
            <a:ext cx="1191463" cy="191110"/>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智能决策与创造</a:t>
            </a:r>
            <a:endParaRPr lang="en-US" sz="1200" dirty="0"/>
          </a:p>
        </p:txBody>
      </p:sp>
      <p:sp>
        <p:nvSpPr>
          <p:cNvPr id="31" name="Shape 25"/>
          <p:cNvSpPr/>
          <p:nvPr/>
        </p:nvSpPr>
        <p:spPr>
          <a:xfrm>
            <a:off x="381305" y="2933395"/>
            <a:ext cx="5600700" cy="1781251"/>
          </a:xfrm>
          <a:prstGeom prst="roundRect">
            <a:avLst>
              <a:gd name="adj" fmla="val 2196"/>
            </a:avLst>
          </a:prstGeom>
          <a:solidFill>
            <a:srgbClr val="FFFFFF">
              <a:alpha val="85000"/>
            </a:srgbClr>
          </a:solidFill>
          <a:ln w="12700">
            <a:solidFill>
              <a:srgbClr val="E5E7EB"/>
            </a:solidFill>
            <a:prstDash val="solid"/>
          </a:ln>
        </p:spPr>
      </p:sp>
      <p:sp>
        <p:nvSpPr>
          <p:cNvPr id="32" name="Shape 26"/>
          <p:cNvSpPr/>
          <p:nvPr/>
        </p:nvSpPr>
        <p:spPr>
          <a:xfrm>
            <a:off x="580644" y="3133649"/>
            <a:ext cx="437998" cy="437998"/>
          </a:xfrm>
          <a:prstGeom prst="ellipse">
            <a:avLst/>
          </a:prstGeom>
          <a:solidFill>
            <a:srgbClr val="EBF0FF"/>
          </a:solidFill>
          <a:ln/>
        </p:spPr>
      </p:sp>
      <p:pic>
        <p:nvPicPr>
          <p:cNvPr id="33" name="Image 4" descr="preencoded.png">    </p:cNvPr>
          <p:cNvPicPr>
            <a:picLocks noChangeAspect="1"/>
          </p:cNvPicPr>
          <p:nvPr/>
        </p:nvPicPr>
        <p:blipFill>
          <a:blip r:embed="rId5"/>
          <a:srcRect l="0" r="0" t="0" b="0"/>
          <a:stretch/>
        </p:blipFill>
        <p:spPr>
          <a:xfrm>
            <a:off x="705002" y="3258007"/>
            <a:ext cx="190195" cy="190195"/>
          </a:xfrm>
          <a:prstGeom prst="rect">
            <a:avLst/>
          </a:prstGeom>
        </p:spPr>
      </p:pic>
      <p:sp>
        <p:nvSpPr>
          <p:cNvPr id="34" name="Shape 27"/>
          <p:cNvSpPr/>
          <p:nvPr/>
        </p:nvSpPr>
        <p:spPr>
          <a:xfrm>
            <a:off x="580644" y="3724351"/>
            <a:ext cx="437998" cy="437998"/>
          </a:xfrm>
          <a:prstGeom prst="ellipse">
            <a:avLst/>
          </a:prstGeom>
          <a:solidFill>
            <a:srgbClr val="EBF0FF"/>
          </a:solidFill>
          <a:ln/>
        </p:spPr>
      </p:sp>
      <p:pic>
        <p:nvPicPr>
          <p:cNvPr id="35" name="Image 5" descr="preencoded.png">    </p:cNvPr>
          <p:cNvPicPr>
            <a:picLocks noChangeAspect="1"/>
          </p:cNvPicPr>
          <p:nvPr/>
        </p:nvPicPr>
        <p:blipFill>
          <a:blip r:embed="rId6"/>
          <a:srcRect l="-1282" r="-1282" t="0" b="0"/>
          <a:stretch/>
        </p:blipFill>
        <p:spPr>
          <a:xfrm>
            <a:off x="690372" y="3847795"/>
            <a:ext cx="219456" cy="190195"/>
          </a:xfrm>
          <a:prstGeom prst="rect">
            <a:avLst/>
          </a:prstGeom>
        </p:spPr>
      </p:pic>
      <p:sp>
        <p:nvSpPr>
          <p:cNvPr id="36" name="Text 28"/>
          <p:cNvSpPr txBox="1"/>
          <p:nvPr/>
        </p:nvSpPr>
        <p:spPr>
          <a:xfrm>
            <a:off x="1171346" y="3161995"/>
            <a:ext cx="1767535"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农业革命 → 工业革命</a:t>
            </a:r>
            <a:endParaRPr lang="en-US" sz="1300" dirty="0"/>
          </a:p>
        </p:txBody>
      </p:sp>
      <p:sp>
        <p:nvSpPr>
          <p:cNvPr id="37" name="Text 29"/>
          <p:cNvSpPr txBox="1"/>
          <p:nvPr/>
        </p:nvSpPr>
        <p:spPr>
          <a:xfrm>
            <a:off x="1171346" y="3476549"/>
            <a:ext cx="2926994" cy="181051"/>
          </a:xfrm>
          <a:prstGeom prst="rect">
            <a:avLst/>
          </a:prstGeom>
          <a:noFill/>
          <a:ln/>
        </p:spPr>
        <p:txBody>
          <a:bodyPr wrap="square" lIns="0" tIns="0" rIns="0" bIns="0" rtlCol="0" anchor="ctr"/>
          <a:lstStyle/>
          <a:p>
            <a:pPr algn="l" indent="0" marL="0">
              <a:buNone/>
            </a:pPr>
            <a:r>
              <a:rPr lang="en-US" sz="1100" dirty="0">
                <a:solidFill>
                  <a:srgbClr val="374151"/>
                </a:solidFill>
                <a:latin typeface="Inter" pitchFamily="34" charset="0"/>
                <a:ea typeface="Inter" pitchFamily="34" charset="-122"/>
                <a:cs typeface="Inter" pitchFamily="34" charset="-120"/>
              </a:rPr>
              <a:t>从定居农耕(1万年前)到机械化生产(250年前)</a:t>
            </a:r>
            <a:endParaRPr lang="en-US" sz="1100" dirty="0"/>
          </a:p>
        </p:txBody>
      </p:sp>
      <p:sp>
        <p:nvSpPr>
          <p:cNvPr id="38" name="Text 30"/>
          <p:cNvSpPr txBox="1"/>
          <p:nvPr/>
        </p:nvSpPr>
        <p:spPr>
          <a:xfrm>
            <a:off x="1371600" y="3804818"/>
            <a:ext cx="1402690"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体力劳动→机器动力</a:t>
            </a:r>
            <a:endParaRPr lang="en-US" sz="1100" dirty="0"/>
          </a:p>
        </p:txBody>
      </p:sp>
      <p:sp>
        <p:nvSpPr>
          <p:cNvPr id="39" name="Text 31"/>
          <p:cNvSpPr txBox="1"/>
          <p:nvPr/>
        </p:nvSpPr>
        <p:spPr>
          <a:xfrm>
            <a:off x="1371600" y="4058107"/>
            <a:ext cx="2403043"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从初级社会组织到工厂制大规模生产</a:t>
            </a:r>
            <a:endParaRPr lang="en-US" sz="1100" dirty="0"/>
          </a:p>
        </p:txBody>
      </p:sp>
      <p:sp>
        <p:nvSpPr>
          <p:cNvPr id="40" name="Text 32"/>
          <p:cNvSpPr txBox="1"/>
          <p:nvPr/>
        </p:nvSpPr>
        <p:spPr>
          <a:xfrm>
            <a:off x="1371600" y="4310482"/>
            <a:ext cx="1564538"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生产力提升：10-100倍</a:t>
            </a:r>
            <a:endParaRPr lang="en-US" sz="1100" dirty="0"/>
          </a:p>
        </p:txBody>
      </p:sp>
      <p:sp>
        <p:nvSpPr>
          <p:cNvPr id="41" name="Shape 33"/>
          <p:cNvSpPr/>
          <p:nvPr/>
        </p:nvSpPr>
        <p:spPr>
          <a:xfrm>
            <a:off x="6210605" y="2933395"/>
            <a:ext cx="5600700" cy="1781251"/>
          </a:xfrm>
          <a:prstGeom prst="roundRect">
            <a:avLst>
              <a:gd name="adj" fmla="val 2196"/>
            </a:avLst>
          </a:prstGeom>
          <a:solidFill>
            <a:srgbClr val="FFFFFF">
              <a:alpha val="85000"/>
            </a:srgbClr>
          </a:solidFill>
          <a:ln w="12700">
            <a:solidFill>
              <a:srgbClr val="E5E7EB"/>
            </a:solidFill>
            <a:prstDash val="solid"/>
          </a:ln>
        </p:spPr>
      </p:sp>
      <p:sp>
        <p:nvSpPr>
          <p:cNvPr id="42" name="Shape 34"/>
          <p:cNvSpPr/>
          <p:nvPr/>
        </p:nvSpPr>
        <p:spPr>
          <a:xfrm>
            <a:off x="11458346" y="2924251"/>
            <a:ext cx="390449" cy="219456"/>
          </a:xfrm>
          <a:prstGeom prst="roundRect">
            <a:avLst>
              <a:gd name="adj" fmla="val 416667"/>
            </a:avLst>
          </a:prstGeom>
          <a:solidFill>
            <a:srgbClr val="3B82F6"/>
          </a:solidFill>
          <a:ln/>
        </p:spPr>
      </p:sp>
      <p:sp>
        <p:nvSpPr>
          <p:cNvPr id="43" name="Text 35"/>
          <p:cNvSpPr txBox="1"/>
          <p:nvPr/>
        </p:nvSpPr>
        <p:spPr>
          <a:xfrm>
            <a:off x="11534242" y="2962656"/>
            <a:ext cx="324612" cy="143561"/>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当下</a:t>
            </a:r>
            <a:endParaRPr lang="en-US" sz="900" dirty="0"/>
          </a:p>
        </p:txBody>
      </p:sp>
      <p:sp>
        <p:nvSpPr>
          <p:cNvPr id="44" name="Shape 36"/>
          <p:cNvSpPr/>
          <p:nvPr/>
        </p:nvSpPr>
        <p:spPr>
          <a:xfrm>
            <a:off x="6409944" y="3133649"/>
            <a:ext cx="437998" cy="437998"/>
          </a:xfrm>
          <a:prstGeom prst="ellipse">
            <a:avLst/>
          </a:prstGeom>
          <a:solidFill>
            <a:srgbClr val="EBF0FF"/>
          </a:solidFill>
          <a:ln/>
        </p:spPr>
      </p:sp>
      <p:pic>
        <p:nvPicPr>
          <p:cNvPr id="45" name="Image 6" descr="preencoded.png">    </p:cNvPr>
          <p:cNvPicPr>
            <a:picLocks noChangeAspect="1"/>
          </p:cNvPicPr>
          <p:nvPr/>
        </p:nvPicPr>
        <p:blipFill>
          <a:blip r:embed="rId7"/>
          <a:srcRect l="0" r="0" t="0" b="0"/>
          <a:stretch/>
        </p:blipFill>
        <p:spPr>
          <a:xfrm>
            <a:off x="6534302" y="3258007"/>
            <a:ext cx="190195" cy="190195"/>
          </a:xfrm>
          <a:prstGeom prst="rect">
            <a:avLst/>
          </a:prstGeom>
        </p:spPr>
      </p:pic>
      <p:sp>
        <p:nvSpPr>
          <p:cNvPr id="46" name="Shape 37"/>
          <p:cNvSpPr/>
          <p:nvPr/>
        </p:nvSpPr>
        <p:spPr>
          <a:xfrm>
            <a:off x="6409944" y="3724351"/>
            <a:ext cx="437998" cy="437998"/>
          </a:xfrm>
          <a:prstGeom prst="ellipse">
            <a:avLst/>
          </a:prstGeom>
          <a:solidFill>
            <a:srgbClr val="EBF0FF"/>
          </a:solidFill>
          <a:ln/>
        </p:spPr>
      </p:sp>
      <p:pic>
        <p:nvPicPr>
          <p:cNvPr id="47" name="Image 7" descr="preencoded.png">    </p:cNvPr>
          <p:cNvPicPr>
            <a:picLocks noChangeAspect="1"/>
          </p:cNvPicPr>
          <p:nvPr/>
        </p:nvPicPr>
        <p:blipFill>
          <a:blip r:embed="rId8"/>
          <a:srcRect l="0" r="0" t="0" b="0"/>
          <a:stretch/>
        </p:blipFill>
        <p:spPr>
          <a:xfrm>
            <a:off x="6534302" y="3847795"/>
            <a:ext cx="190195" cy="190195"/>
          </a:xfrm>
          <a:prstGeom prst="rect">
            <a:avLst/>
          </a:prstGeom>
        </p:spPr>
      </p:pic>
      <p:sp>
        <p:nvSpPr>
          <p:cNvPr id="48" name="Text 38"/>
          <p:cNvSpPr txBox="1"/>
          <p:nvPr/>
        </p:nvSpPr>
        <p:spPr>
          <a:xfrm>
            <a:off x="7000646" y="3161995"/>
            <a:ext cx="2110435"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信息革命 → 数字智能革命</a:t>
            </a:r>
            <a:endParaRPr lang="en-US" sz="1300" dirty="0"/>
          </a:p>
        </p:txBody>
      </p:sp>
      <p:sp>
        <p:nvSpPr>
          <p:cNvPr id="49" name="Text 39"/>
          <p:cNvSpPr txBox="1"/>
          <p:nvPr/>
        </p:nvSpPr>
        <p:spPr>
          <a:xfrm>
            <a:off x="7000646" y="3476549"/>
            <a:ext cx="2488997" cy="181051"/>
          </a:xfrm>
          <a:prstGeom prst="rect">
            <a:avLst/>
          </a:prstGeom>
          <a:noFill/>
          <a:ln/>
        </p:spPr>
        <p:txBody>
          <a:bodyPr wrap="square" lIns="0" tIns="0" rIns="0" bIns="0" rtlCol="0" anchor="ctr"/>
          <a:lstStyle/>
          <a:p>
            <a:pPr algn="l" indent="0" marL="0">
              <a:buNone/>
            </a:pPr>
            <a:r>
              <a:rPr lang="en-US" sz="1100" dirty="0">
                <a:solidFill>
                  <a:srgbClr val="374151"/>
                </a:solidFill>
                <a:latin typeface="Inter" pitchFamily="34" charset="0"/>
                <a:ea typeface="Inter" pitchFamily="34" charset="-122"/>
                <a:cs typeface="Inter" pitchFamily="34" charset="-120"/>
              </a:rPr>
              <a:t>从数字化(50年前)到AI赋能(正在发生)</a:t>
            </a:r>
            <a:endParaRPr lang="en-US" sz="1100" dirty="0"/>
          </a:p>
        </p:txBody>
      </p:sp>
      <p:sp>
        <p:nvSpPr>
          <p:cNvPr id="50" name="Text 40"/>
          <p:cNvSpPr txBox="1"/>
          <p:nvPr/>
        </p:nvSpPr>
        <p:spPr>
          <a:xfrm>
            <a:off x="7200900" y="3804818"/>
            <a:ext cx="1727302"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计算机/互联网→大规模AI</a:t>
            </a:r>
            <a:endParaRPr lang="en-US" sz="1100" dirty="0"/>
          </a:p>
        </p:txBody>
      </p:sp>
      <p:sp>
        <p:nvSpPr>
          <p:cNvPr id="51" name="Text 41"/>
          <p:cNvSpPr txBox="1"/>
          <p:nvPr/>
        </p:nvSpPr>
        <p:spPr>
          <a:xfrm>
            <a:off x="7200900" y="4058107"/>
            <a:ext cx="2689250"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部分脑力工作自动化→组织形态根本重构</a:t>
            </a:r>
            <a:endParaRPr lang="en-US" sz="1100" dirty="0"/>
          </a:p>
        </p:txBody>
      </p:sp>
      <p:sp>
        <p:nvSpPr>
          <p:cNvPr id="52" name="Text 42"/>
          <p:cNvSpPr txBox="1"/>
          <p:nvPr/>
        </p:nvSpPr>
        <p:spPr>
          <a:xfrm>
            <a:off x="7200900" y="4310482"/>
            <a:ext cx="1708099"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效率提升：预计10-100倍</a:t>
            </a:r>
            <a:endParaRPr lang="en-US" sz="1100" dirty="0"/>
          </a:p>
        </p:txBody>
      </p:sp>
      <p:sp>
        <p:nvSpPr>
          <p:cNvPr id="53" name="Shape 43"/>
          <p:cNvSpPr/>
          <p:nvPr/>
        </p:nvSpPr>
        <p:spPr>
          <a:xfrm>
            <a:off x="381305" y="4905756"/>
            <a:ext cx="11430000" cy="552298"/>
          </a:xfrm>
          <a:prstGeom prst="roundRect">
            <a:avLst>
              <a:gd name="adj" fmla="val 17127"/>
            </a:avLst>
          </a:prstGeom>
          <a:solidFill>
            <a:srgbClr val="FFFFFF"/>
          </a:solidFill>
          <a:ln w="12700">
            <a:solidFill>
              <a:srgbClr val="BFDBFE"/>
            </a:solidFill>
            <a:prstDash val="solid"/>
          </a:ln>
        </p:spPr>
      </p:sp>
      <p:sp>
        <p:nvSpPr>
          <p:cNvPr id="54" name="Text 44"/>
          <p:cNvSpPr txBox="1"/>
          <p:nvPr/>
        </p:nvSpPr>
        <p:spPr>
          <a:xfrm>
            <a:off x="543154" y="5086807"/>
            <a:ext cx="5201107"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窗口期急剧缩短： 农业(万年)→工业(200年)→信息(50年)→数字智能(10年)</a:t>
            </a:r>
            <a:endParaRPr lang="en-US" sz="1200" dirty="0"/>
          </a:p>
        </p:txBody>
      </p:sp>
      <p:sp>
        <p:nvSpPr>
          <p:cNvPr id="55" name="Text 45"/>
          <p:cNvSpPr txBox="1"/>
          <p:nvPr/>
        </p:nvSpPr>
        <p:spPr>
          <a:xfrm>
            <a:off x="7649870" y="5086807"/>
            <a:ext cx="4114800" cy="191110"/>
          </a:xfrm>
          <a:prstGeom prst="rect">
            <a:avLst/>
          </a:prstGeom>
          <a:noFill/>
          <a:ln/>
        </p:spPr>
        <p:txBody>
          <a:bodyPr wrap="square" lIns="0" tIns="0" rIns="0" bIns="0" rtlCol="0" anchor="ctr"/>
          <a:lstStyle/>
          <a:p>
            <a:pPr algn="r" indent="0" marL="0">
              <a:buNone/>
            </a:pPr>
            <a:r>
              <a:rPr lang="en-US" sz="1200" dirty="0">
                <a:solidFill>
                  <a:srgbClr val="1D4ED8"/>
                </a:solidFill>
                <a:latin typeface="Inter" pitchFamily="34" charset="0"/>
                <a:ea typeface="Inter" pitchFamily="34" charset="-122"/>
                <a:cs typeface="Inter" pitchFamily="34" charset="-120"/>
              </a:rPr>
              <a:t>数字智能革命特征： AI替代大规模脑力，重构企业组织形态</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10514686" y="152705"/>
            <a:ext cx="1533449" cy="314554"/>
          </a:xfrm>
          <a:prstGeom prst="roundRect">
            <a:avLst>
              <a:gd name="adj" fmla="val 35236"/>
            </a:avLst>
          </a:prstGeom>
          <a:solidFill>
            <a:srgbClr val="4C6FFF">
              <a:alpha val="20000"/>
            </a:srgbClr>
          </a:solidFill>
          <a:ln/>
          <a:effectLst>
            <a:outerShdw sx="100000" sy="100000" kx="0" ky="0" algn="bl" rotWithShape="0" blurRad="38100" dist="25400" dir="5400000">
              <a:srgbClr val="000000">
                <a:alpha val="5000"/>
              </a:srgbClr>
            </a:outerShdw>
          </a:effectLst>
        </p:spPr>
      </p:sp>
      <p:sp>
        <p:nvSpPr>
          <p:cNvPr id="4" name="Text 2"/>
          <p:cNvSpPr txBox="1"/>
          <p:nvPr/>
        </p:nvSpPr>
        <p:spPr>
          <a:xfrm>
            <a:off x="10628986" y="228600"/>
            <a:ext cx="1405433"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子模块1:数字智能革命</a:t>
            </a:r>
            <a:endParaRPr lang="en-US" sz="1000" dirty="0"/>
          </a:p>
        </p:txBody>
      </p:sp>
      <p:sp>
        <p:nvSpPr>
          <p:cNvPr id="5" name="Text 3"/>
          <p:cNvSpPr txBox="1"/>
          <p:nvPr/>
        </p:nvSpPr>
        <p:spPr>
          <a:xfrm>
            <a:off x="304495" y="400507"/>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智能形态对比</a:t>
            </a:r>
            <a:endParaRPr lang="en-US" sz="1200" dirty="0"/>
          </a:p>
        </p:txBody>
      </p:sp>
      <p:sp>
        <p:nvSpPr>
          <p:cNvPr id="6" name="Text 4"/>
          <p:cNvSpPr txBox="1"/>
          <p:nvPr/>
        </p:nvSpPr>
        <p:spPr>
          <a:xfrm>
            <a:off x="304495" y="666598"/>
            <a:ext cx="25008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优势互补与差异性</a:t>
            </a:r>
            <a:endParaRPr lang="en-US" sz="2200" dirty="0"/>
          </a:p>
        </p:txBody>
      </p:sp>
      <p:sp>
        <p:nvSpPr>
          <p:cNvPr id="7" name="Shape 5"/>
          <p:cNvSpPr/>
          <p:nvPr/>
        </p:nvSpPr>
        <p:spPr>
          <a:xfrm>
            <a:off x="304495" y="1162202"/>
            <a:ext cx="2324405" cy="476402"/>
          </a:xfrm>
          <a:prstGeom prst="rect">
            <a:avLst/>
          </a:prstGeom>
          <a:solidFill>
            <a:srgbClr val="FFFFFF">
              <a:alpha val="75000"/>
            </a:srgbClr>
          </a:solidFill>
          <a:ln w="12700">
            <a:solidFill>
              <a:srgbClr val="E5E7EB"/>
            </a:solidFill>
            <a:prstDash val="solid"/>
          </a:ln>
        </p:spPr>
      </p:sp>
      <p:sp>
        <p:nvSpPr>
          <p:cNvPr id="8" name="Text 6"/>
          <p:cNvSpPr txBox="1"/>
          <p:nvPr/>
        </p:nvSpPr>
        <p:spPr>
          <a:xfrm>
            <a:off x="1157630" y="1304849"/>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对比维度</a:t>
            </a:r>
            <a:endParaRPr lang="en-US" sz="1200" dirty="0"/>
          </a:p>
        </p:txBody>
      </p:sp>
      <p:sp>
        <p:nvSpPr>
          <p:cNvPr id="9" name="Shape 7"/>
          <p:cNvSpPr/>
          <p:nvPr/>
        </p:nvSpPr>
        <p:spPr>
          <a:xfrm>
            <a:off x="2621585" y="1162202"/>
            <a:ext cx="4638751" cy="476402"/>
          </a:xfrm>
          <a:prstGeom prst="rect">
            <a:avLst/>
          </a:prstGeom>
          <a:solidFill>
            <a:srgbClr val="EBF5FF">
              <a:alpha val="75000"/>
            </a:srgbClr>
          </a:solidFill>
          <a:ln w="12700">
            <a:solidFill>
              <a:srgbClr val="E5E7EB"/>
            </a:solidFill>
            <a:prstDash val="solid"/>
          </a:ln>
        </p:spPr>
      </p:sp>
      <p:sp>
        <p:nvSpPr>
          <p:cNvPr id="10" name="Text 8"/>
          <p:cNvSpPr txBox="1"/>
          <p:nvPr/>
        </p:nvSpPr>
        <p:spPr>
          <a:xfrm>
            <a:off x="4327855" y="1304849"/>
            <a:ext cx="13432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生物智能（人类）</a:t>
            </a:r>
            <a:endParaRPr lang="en-US" sz="1200" dirty="0"/>
          </a:p>
        </p:txBody>
      </p:sp>
      <p:sp>
        <p:nvSpPr>
          <p:cNvPr id="11" name="Shape 9"/>
          <p:cNvSpPr/>
          <p:nvPr/>
        </p:nvSpPr>
        <p:spPr>
          <a:xfrm>
            <a:off x="7253935" y="1162202"/>
            <a:ext cx="4638751" cy="476402"/>
          </a:xfrm>
          <a:prstGeom prst="rect">
            <a:avLst/>
          </a:prstGeom>
          <a:solidFill>
            <a:srgbClr val="EFF6FF">
              <a:alpha val="75000"/>
            </a:srgbClr>
          </a:solidFill>
          <a:ln w="12700">
            <a:solidFill>
              <a:srgbClr val="E5E7EB"/>
            </a:solidFill>
            <a:prstDash val="solid"/>
          </a:ln>
        </p:spPr>
      </p:sp>
      <p:sp>
        <p:nvSpPr>
          <p:cNvPr id="12" name="Text 10"/>
          <p:cNvSpPr txBox="1"/>
          <p:nvPr/>
        </p:nvSpPr>
        <p:spPr>
          <a:xfrm>
            <a:off x="9037015" y="1304849"/>
            <a:ext cx="11914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数字智能（AI）</a:t>
            </a:r>
            <a:endParaRPr lang="en-US" sz="1200" dirty="0"/>
          </a:p>
        </p:txBody>
      </p:sp>
      <p:sp>
        <p:nvSpPr>
          <p:cNvPr id="13" name="Shape 11"/>
          <p:cNvSpPr/>
          <p:nvPr/>
        </p:nvSpPr>
        <p:spPr>
          <a:xfrm>
            <a:off x="304495" y="1638605"/>
            <a:ext cx="2324405" cy="437998"/>
          </a:xfrm>
          <a:prstGeom prst="rect">
            <a:avLst/>
          </a:prstGeom>
          <a:solidFill>
            <a:srgbClr val="FFFFFF">
              <a:alpha val="65000"/>
            </a:srgbClr>
          </a:solidFill>
          <a:ln w="12700">
            <a:solidFill>
              <a:srgbClr val="E5E7EB"/>
            </a:solidFill>
            <a:prstDash val="solid"/>
          </a:ln>
        </p:spPr>
      </p:sp>
      <p:sp>
        <p:nvSpPr>
          <p:cNvPr id="14" name="Shape 12"/>
          <p:cNvSpPr/>
          <p:nvPr/>
        </p:nvSpPr>
        <p:spPr>
          <a:xfrm>
            <a:off x="304495" y="2076602"/>
            <a:ext cx="2324405" cy="437998"/>
          </a:xfrm>
          <a:prstGeom prst="rect">
            <a:avLst/>
          </a:prstGeom>
          <a:solidFill>
            <a:srgbClr val="FFFFFF">
              <a:alpha val="65000"/>
            </a:srgbClr>
          </a:solidFill>
          <a:ln w="12700">
            <a:solidFill>
              <a:srgbClr val="E5E7EB"/>
            </a:solidFill>
            <a:prstDash val="solid"/>
          </a:ln>
        </p:spPr>
      </p:sp>
      <p:sp>
        <p:nvSpPr>
          <p:cNvPr id="15" name="Shape 13"/>
          <p:cNvSpPr/>
          <p:nvPr/>
        </p:nvSpPr>
        <p:spPr>
          <a:xfrm>
            <a:off x="304495" y="2514600"/>
            <a:ext cx="2324405" cy="437998"/>
          </a:xfrm>
          <a:prstGeom prst="rect">
            <a:avLst/>
          </a:prstGeom>
          <a:solidFill>
            <a:srgbClr val="FFFFFF">
              <a:alpha val="65000"/>
            </a:srgbClr>
          </a:solidFill>
          <a:ln w="12700">
            <a:solidFill>
              <a:srgbClr val="E5E7EB"/>
            </a:solidFill>
            <a:prstDash val="solid"/>
          </a:ln>
        </p:spPr>
      </p:sp>
      <p:sp>
        <p:nvSpPr>
          <p:cNvPr id="16" name="Shape 14"/>
          <p:cNvSpPr/>
          <p:nvPr/>
        </p:nvSpPr>
        <p:spPr>
          <a:xfrm>
            <a:off x="304495" y="2952598"/>
            <a:ext cx="2324405" cy="437998"/>
          </a:xfrm>
          <a:prstGeom prst="rect">
            <a:avLst/>
          </a:prstGeom>
          <a:solidFill>
            <a:srgbClr val="FFFFFF">
              <a:alpha val="65000"/>
            </a:srgbClr>
          </a:solidFill>
          <a:ln w="12700">
            <a:solidFill>
              <a:srgbClr val="E5E7EB"/>
            </a:solidFill>
            <a:prstDash val="solid"/>
          </a:ln>
        </p:spPr>
      </p:sp>
      <p:sp>
        <p:nvSpPr>
          <p:cNvPr id="17" name="Shape 15"/>
          <p:cNvSpPr/>
          <p:nvPr/>
        </p:nvSpPr>
        <p:spPr>
          <a:xfrm>
            <a:off x="304495" y="3390595"/>
            <a:ext cx="2324405" cy="437998"/>
          </a:xfrm>
          <a:prstGeom prst="rect">
            <a:avLst/>
          </a:prstGeom>
          <a:solidFill>
            <a:srgbClr val="FFFFFF">
              <a:alpha val="65000"/>
            </a:srgbClr>
          </a:solidFill>
          <a:ln w="12700">
            <a:solidFill>
              <a:srgbClr val="E5E7EB"/>
            </a:solidFill>
            <a:prstDash val="solid"/>
          </a:ln>
        </p:spPr>
      </p:sp>
      <p:sp>
        <p:nvSpPr>
          <p:cNvPr id="18" name="Shape 16"/>
          <p:cNvSpPr/>
          <p:nvPr/>
        </p:nvSpPr>
        <p:spPr>
          <a:xfrm>
            <a:off x="304495" y="3829507"/>
            <a:ext cx="2324405" cy="437998"/>
          </a:xfrm>
          <a:prstGeom prst="rect">
            <a:avLst/>
          </a:prstGeom>
          <a:solidFill>
            <a:srgbClr val="FFFFFF">
              <a:alpha val="65000"/>
            </a:srgbClr>
          </a:solidFill>
          <a:ln w="12700">
            <a:solidFill>
              <a:srgbClr val="E5E7EB"/>
            </a:solidFill>
            <a:prstDash val="solid"/>
          </a:ln>
        </p:spPr>
      </p:sp>
      <p:sp>
        <p:nvSpPr>
          <p:cNvPr id="19" name="Shape 17"/>
          <p:cNvSpPr/>
          <p:nvPr/>
        </p:nvSpPr>
        <p:spPr>
          <a:xfrm>
            <a:off x="304495" y="4267505"/>
            <a:ext cx="2324405" cy="437998"/>
          </a:xfrm>
          <a:prstGeom prst="rect">
            <a:avLst/>
          </a:prstGeom>
          <a:solidFill>
            <a:srgbClr val="FFFFFF">
              <a:alpha val="65000"/>
            </a:srgbClr>
          </a:solidFill>
          <a:ln w="12700">
            <a:solidFill>
              <a:srgbClr val="E5E7EB"/>
            </a:solidFill>
            <a:prstDash val="solid"/>
          </a:ln>
        </p:spPr>
      </p:sp>
      <p:sp>
        <p:nvSpPr>
          <p:cNvPr id="20" name="Shape 18"/>
          <p:cNvSpPr/>
          <p:nvPr/>
        </p:nvSpPr>
        <p:spPr>
          <a:xfrm>
            <a:off x="304495" y="4705502"/>
            <a:ext cx="2324405" cy="437998"/>
          </a:xfrm>
          <a:prstGeom prst="rect">
            <a:avLst/>
          </a:prstGeom>
          <a:solidFill>
            <a:srgbClr val="FFFFFF">
              <a:alpha val="65000"/>
            </a:srgbClr>
          </a:solidFill>
          <a:ln w="12700">
            <a:solidFill>
              <a:srgbClr val="E5E7EB"/>
            </a:solidFill>
            <a:prstDash val="solid"/>
          </a:ln>
        </p:spPr>
      </p:sp>
      <p:sp>
        <p:nvSpPr>
          <p:cNvPr id="21" name="Text 19"/>
          <p:cNvSpPr txBox="1"/>
          <p:nvPr/>
        </p:nvSpPr>
        <p:spPr>
          <a:xfrm>
            <a:off x="428854" y="1772107"/>
            <a:ext cx="6336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处理速度</a:t>
            </a:r>
            <a:endParaRPr lang="en-US" sz="1000" dirty="0"/>
          </a:p>
        </p:txBody>
      </p:sp>
      <p:sp>
        <p:nvSpPr>
          <p:cNvPr id="22" name="Text 20"/>
          <p:cNvSpPr txBox="1"/>
          <p:nvPr/>
        </p:nvSpPr>
        <p:spPr>
          <a:xfrm>
            <a:off x="428854" y="2210105"/>
            <a:ext cx="6336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能源效率</a:t>
            </a:r>
            <a:endParaRPr lang="en-US" sz="1000" dirty="0"/>
          </a:p>
        </p:txBody>
      </p:sp>
      <p:sp>
        <p:nvSpPr>
          <p:cNvPr id="23" name="Text 21"/>
          <p:cNvSpPr txBox="1"/>
          <p:nvPr/>
        </p:nvSpPr>
        <p:spPr>
          <a:xfrm>
            <a:off x="428854" y="2648102"/>
            <a:ext cx="7671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创造性思维</a:t>
            </a:r>
            <a:endParaRPr lang="en-US" sz="1000" dirty="0"/>
          </a:p>
        </p:txBody>
      </p:sp>
      <p:sp>
        <p:nvSpPr>
          <p:cNvPr id="24" name="Text 22"/>
          <p:cNvSpPr txBox="1"/>
          <p:nvPr/>
        </p:nvSpPr>
        <p:spPr>
          <a:xfrm>
            <a:off x="428854" y="3086100"/>
            <a:ext cx="7671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记忆与存储</a:t>
            </a:r>
            <a:endParaRPr lang="en-US" sz="1000" dirty="0"/>
          </a:p>
        </p:txBody>
      </p:sp>
      <p:sp>
        <p:nvSpPr>
          <p:cNvPr id="25" name="Text 23"/>
          <p:cNvSpPr txBox="1"/>
          <p:nvPr/>
        </p:nvSpPr>
        <p:spPr>
          <a:xfrm>
            <a:off x="428854" y="3524098"/>
            <a:ext cx="7671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情感与意识</a:t>
            </a:r>
            <a:endParaRPr lang="en-US" sz="1000" dirty="0"/>
          </a:p>
        </p:txBody>
      </p:sp>
      <p:sp>
        <p:nvSpPr>
          <p:cNvPr id="26" name="Text 24"/>
          <p:cNvSpPr txBox="1"/>
          <p:nvPr/>
        </p:nvSpPr>
        <p:spPr>
          <a:xfrm>
            <a:off x="428854" y="3962095"/>
            <a:ext cx="6336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可扩展性</a:t>
            </a:r>
            <a:endParaRPr lang="en-US" sz="1000" dirty="0"/>
          </a:p>
        </p:txBody>
      </p:sp>
      <p:sp>
        <p:nvSpPr>
          <p:cNvPr id="27" name="Text 25"/>
          <p:cNvSpPr txBox="1"/>
          <p:nvPr/>
        </p:nvSpPr>
        <p:spPr>
          <a:xfrm>
            <a:off x="428854" y="4401007"/>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可高速规模化复制</a:t>
            </a:r>
            <a:endParaRPr lang="en-US" sz="1000" dirty="0"/>
          </a:p>
        </p:txBody>
      </p:sp>
      <p:sp>
        <p:nvSpPr>
          <p:cNvPr id="28" name="Text 26"/>
          <p:cNvSpPr txBox="1"/>
          <p:nvPr/>
        </p:nvSpPr>
        <p:spPr>
          <a:xfrm>
            <a:off x="428854" y="4839005"/>
            <a:ext cx="6336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高速演进</a:t>
            </a:r>
            <a:endParaRPr lang="en-US" sz="1000" dirty="0"/>
          </a:p>
        </p:txBody>
      </p:sp>
      <p:sp>
        <p:nvSpPr>
          <p:cNvPr id="29" name="Shape 27"/>
          <p:cNvSpPr/>
          <p:nvPr/>
        </p:nvSpPr>
        <p:spPr>
          <a:xfrm>
            <a:off x="2621585" y="1638605"/>
            <a:ext cx="4638751" cy="437998"/>
          </a:xfrm>
          <a:prstGeom prst="rect">
            <a:avLst/>
          </a:prstGeom>
          <a:solidFill>
            <a:srgbClr val="EBF5FF">
              <a:alpha val="75000"/>
            </a:srgbClr>
          </a:solidFill>
          <a:ln w="12700">
            <a:solidFill>
              <a:srgbClr val="E5E7EB"/>
            </a:solidFill>
            <a:prstDash val="solid"/>
          </a:ln>
        </p:spPr>
      </p:sp>
      <p:sp>
        <p:nvSpPr>
          <p:cNvPr id="30" name="Shape 28"/>
          <p:cNvSpPr/>
          <p:nvPr/>
        </p:nvSpPr>
        <p:spPr>
          <a:xfrm>
            <a:off x="2621585" y="2076602"/>
            <a:ext cx="4638751" cy="437998"/>
          </a:xfrm>
          <a:prstGeom prst="rect">
            <a:avLst/>
          </a:prstGeom>
          <a:solidFill>
            <a:srgbClr val="EBF5FF">
              <a:alpha val="75000"/>
            </a:srgbClr>
          </a:solidFill>
          <a:ln w="12700">
            <a:solidFill>
              <a:srgbClr val="E5E7EB"/>
            </a:solidFill>
            <a:prstDash val="solid"/>
          </a:ln>
        </p:spPr>
      </p:sp>
      <p:sp>
        <p:nvSpPr>
          <p:cNvPr id="31" name="Shape 29"/>
          <p:cNvSpPr/>
          <p:nvPr/>
        </p:nvSpPr>
        <p:spPr>
          <a:xfrm>
            <a:off x="2621585" y="2514600"/>
            <a:ext cx="4638751" cy="437998"/>
          </a:xfrm>
          <a:prstGeom prst="rect">
            <a:avLst/>
          </a:prstGeom>
          <a:solidFill>
            <a:srgbClr val="EBF5FF">
              <a:alpha val="75000"/>
            </a:srgbClr>
          </a:solidFill>
          <a:ln w="12700">
            <a:solidFill>
              <a:srgbClr val="E5E7EB"/>
            </a:solidFill>
            <a:prstDash val="solid"/>
          </a:ln>
        </p:spPr>
      </p:sp>
      <p:sp>
        <p:nvSpPr>
          <p:cNvPr id="32" name="Shape 30"/>
          <p:cNvSpPr/>
          <p:nvPr/>
        </p:nvSpPr>
        <p:spPr>
          <a:xfrm>
            <a:off x="2621585" y="2952598"/>
            <a:ext cx="4638751" cy="437998"/>
          </a:xfrm>
          <a:prstGeom prst="rect">
            <a:avLst/>
          </a:prstGeom>
          <a:solidFill>
            <a:srgbClr val="EBF5FF">
              <a:alpha val="75000"/>
            </a:srgbClr>
          </a:solidFill>
          <a:ln w="12700">
            <a:solidFill>
              <a:srgbClr val="E5E7EB"/>
            </a:solidFill>
            <a:prstDash val="solid"/>
          </a:ln>
        </p:spPr>
      </p:sp>
      <p:sp>
        <p:nvSpPr>
          <p:cNvPr id="33" name="Shape 31"/>
          <p:cNvSpPr/>
          <p:nvPr/>
        </p:nvSpPr>
        <p:spPr>
          <a:xfrm>
            <a:off x="2621585" y="3390595"/>
            <a:ext cx="4638751" cy="437998"/>
          </a:xfrm>
          <a:prstGeom prst="rect">
            <a:avLst/>
          </a:prstGeom>
          <a:solidFill>
            <a:srgbClr val="EBF5FF">
              <a:alpha val="75000"/>
            </a:srgbClr>
          </a:solidFill>
          <a:ln w="12700">
            <a:solidFill>
              <a:srgbClr val="E5E7EB"/>
            </a:solidFill>
            <a:prstDash val="solid"/>
          </a:ln>
        </p:spPr>
      </p:sp>
      <p:sp>
        <p:nvSpPr>
          <p:cNvPr id="34" name="Shape 32"/>
          <p:cNvSpPr/>
          <p:nvPr/>
        </p:nvSpPr>
        <p:spPr>
          <a:xfrm>
            <a:off x="2621585" y="3829507"/>
            <a:ext cx="4638751" cy="437998"/>
          </a:xfrm>
          <a:prstGeom prst="rect">
            <a:avLst/>
          </a:prstGeom>
          <a:solidFill>
            <a:srgbClr val="EBF5FF">
              <a:alpha val="75000"/>
            </a:srgbClr>
          </a:solidFill>
          <a:ln w="12700">
            <a:solidFill>
              <a:srgbClr val="E5E7EB"/>
            </a:solidFill>
            <a:prstDash val="solid"/>
          </a:ln>
        </p:spPr>
      </p:sp>
      <p:sp>
        <p:nvSpPr>
          <p:cNvPr id="35" name="Shape 33"/>
          <p:cNvSpPr/>
          <p:nvPr/>
        </p:nvSpPr>
        <p:spPr>
          <a:xfrm>
            <a:off x="2621585" y="4267505"/>
            <a:ext cx="4638751" cy="437998"/>
          </a:xfrm>
          <a:prstGeom prst="rect">
            <a:avLst/>
          </a:prstGeom>
          <a:solidFill>
            <a:srgbClr val="EBF5FF">
              <a:alpha val="75000"/>
            </a:srgbClr>
          </a:solidFill>
          <a:ln w="12700">
            <a:solidFill>
              <a:srgbClr val="E5E7EB"/>
            </a:solidFill>
            <a:prstDash val="solid"/>
          </a:ln>
        </p:spPr>
      </p:sp>
      <p:sp>
        <p:nvSpPr>
          <p:cNvPr id="36" name="Shape 34"/>
          <p:cNvSpPr/>
          <p:nvPr/>
        </p:nvSpPr>
        <p:spPr>
          <a:xfrm>
            <a:off x="2621585" y="4705502"/>
            <a:ext cx="4638751" cy="437998"/>
          </a:xfrm>
          <a:prstGeom prst="rect">
            <a:avLst/>
          </a:prstGeom>
          <a:solidFill>
            <a:srgbClr val="EBF5FF">
              <a:alpha val="75000"/>
            </a:srgbClr>
          </a:solidFill>
          <a:ln w="12700">
            <a:solidFill>
              <a:srgbClr val="E5E7EB"/>
            </a:solidFill>
            <a:prstDash val="solid"/>
          </a:ln>
        </p:spPr>
      </p:sp>
      <p:sp>
        <p:nvSpPr>
          <p:cNvPr id="37" name="Text 35"/>
          <p:cNvSpPr txBox="1"/>
          <p:nvPr/>
        </p:nvSpPr>
        <p:spPr>
          <a:xfrm>
            <a:off x="2745029" y="1772107"/>
            <a:ext cx="2967228"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慢：生物神经元传导速度约100m/s，单核心处理</a:t>
            </a:r>
            <a:endParaRPr lang="en-US" sz="1000" dirty="0"/>
          </a:p>
        </p:txBody>
      </p:sp>
      <p:sp>
        <p:nvSpPr>
          <p:cNvPr id="38" name="Text 36"/>
          <p:cNvSpPr txBox="1"/>
          <p:nvPr/>
        </p:nvSpPr>
        <p:spPr>
          <a:xfrm>
            <a:off x="2745029" y="2210105"/>
            <a:ext cx="2852928"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高效：人脑仅需约20W能耗，极低功耗/智能比</a:t>
            </a:r>
            <a:endParaRPr lang="en-US" sz="1000" dirty="0"/>
          </a:p>
        </p:txBody>
      </p:sp>
      <p:sp>
        <p:nvSpPr>
          <p:cNvPr id="39" name="Text 37"/>
          <p:cNvSpPr txBox="1"/>
          <p:nvPr/>
        </p:nvSpPr>
        <p:spPr>
          <a:xfrm>
            <a:off x="2745029" y="2648102"/>
            <a:ext cx="21003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强：灵感、直觉、非结构化创造力</a:t>
            </a:r>
            <a:endParaRPr lang="en-US" sz="1000" dirty="0"/>
          </a:p>
        </p:txBody>
      </p:sp>
      <p:sp>
        <p:nvSpPr>
          <p:cNvPr id="40" name="Text 38"/>
          <p:cNvSpPr txBox="1"/>
          <p:nvPr/>
        </p:nvSpPr>
        <p:spPr>
          <a:xfrm>
            <a:off x="2745029" y="3086100"/>
            <a:ext cx="26343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有限：容量有限，记忆衰减，主观记忆偏差</a:t>
            </a:r>
            <a:endParaRPr lang="en-US" sz="1000" dirty="0"/>
          </a:p>
        </p:txBody>
      </p:sp>
      <p:sp>
        <p:nvSpPr>
          <p:cNvPr id="41" name="Text 39"/>
          <p:cNvSpPr txBox="1"/>
          <p:nvPr/>
        </p:nvSpPr>
        <p:spPr>
          <a:xfrm>
            <a:off x="2745029" y="3524098"/>
            <a:ext cx="26343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丰富：自我意识，复杂情感体系，道德判断</a:t>
            </a:r>
            <a:endParaRPr lang="en-US" sz="1000" dirty="0"/>
          </a:p>
        </p:txBody>
      </p:sp>
      <p:sp>
        <p:nvSpPr>
          <p:cNvPr id="42" name="Text 40"/>
          <p:cNvSpPr txBox="1"/>
          <p:nvPr/>
        </p:nvSpPr>
        <p:spPr>
          <a:xfrm>
            <a:off x="2745029" y="3962095"/>
            <a:ext cx="26343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极低：脑容量固定，难以扩展，学习迁移慢</a:t>
            </a:r>
            <a:endParaRPr lang="en-US" sz="1000" dirty="0"/>
          </a:p>
        </p:txBody>
      </p:sp>
      <p:sp>
        <p:nvSpPr>
          <p:cNvPr id="43" name="Text 41"/>
          <p:cNvSpPr txBox="1"/>
          <p:nvPr/>
        </p:nvSpPr>
        <p:spPr>
          <a:xfrm>
            <a:off x="2745029" y="4401007"/>
            <a:ext cx="26343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极慢：生物繁殖需年计，培养成熟需数十年</a:t>
            </a:r>
            <a:endParaRPr lang="en-US" sz="1000" dirty="0"/>
          </a:p>
        </p:txBody>
      </p:sp>
      <p:sp>
        <p:nvSpPr>
          <p:cNvPr id="44" name="Text 42"/>
          <p:cNvSpPr txBox="1"/>
          <p:nvPr/>
        </p:nvSpPr>
        <p:spPr>
          <a:xfrm>
            <a:off x="2745029" y="4839005"/>
            <a:ext cx="25008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缓慢：进化周期以万年计，遗传变异受限</a:t>
            </a:r>
            <a:endParaRPr lang="en-US" sz="1000" dirty="0"/>
          </a:p>
        </p:txBody>
      </p:sp>
      <p:sp>
        <p:nvSpPr>
          <p:cNvPr id="45" name="Shape 43"/>
          <p:cNvSpPr/>
          <p:nvPr/>
        </p:nvSpPr>
        <p:spPr>
          <a:xfrm>
            <a:off x="7253935" y="1638605"/>
            <a:ext cx="4638751" cy="437998"/>
          </a:xfrm>
          <a:prstGeom prst="rect">
            <a:avLst/>
          </a:prstGeom>
          <a:solidFill>
            <a:srgbClr val="EFF6FF">
              <a:alpha val="75000"/>
            </a:srgbClr>
          </a:solidFill>
          <a:ln w="12700">
            <a:solidFill>
              <a:srgbClr val="E5E7EB"/>
            </a:solidFill>
            <a:prstDash val="solid"/>
          </a:ln>
        </p:spPr>
      </p:sp>
      <p:sp>
        <p:nvSpPr>
          <p:cNvPr id="46" name="Shape 44"/>
          <p:cNvSpPr/>
          <p:nvPr/>
        </p:nvSpPr>
        <p:spPr>
          <a:xfrm>
            <a:off x="7253935" y="2076602"/>
            <a:ext cx="4638751" cy="437998"/>
          </a:xfrm>
          <a:prstGeom prst="rect">
            <a:avLst/>
          </a:prstGeom>
          <a:solidFill>
            <a:srgbClr val="EFF6FF">
              <a:alpha val="75000"/>
            </a:srgbClr>
          </a:solidFill>
          <a:ln w="12700">
            <a:solidFill>
              <a:srgbClr val="E5E7EB"/>
            </a:solidFill>
            <a:prstDash val="solid"/>
          </a:ln>
        </p:spPr>
      </p:sp>
      <p:sp>
        <p:nvSpPr>
          <p:cNvPr id="47" name="Shape 45"/>
          <p:cNvSpPr/>
          <p:nvPr/>
        </p:nvSpPr>
        <p:spPr>
          <a:xfrm>
            <a:off x="7253935" y="2514600"/>
            <a:ext cx="4638751" cy="437998"/>
          </a:xfrm>
          <a:prstGeom prst="rect">
            <a:avLst/>
          </a:prstGeom>
          <a:solidFill>
            <a:srgbClr val="EFF6FF">
              <a:alpha val="75000"/>
            </a:srgbClr>
          </a:solidFill>
          <a:ln w="12700">
            <a:solidFill>
              <a:srgbClr val="E5E7EB"/>
            </a:solidFill>
            <a:prstDash val="solid"/>
          </a:ln>
        </p:spPr>
      </p:sp>
      <p:sp>
        <p:nvSpPr>
          <p:cNvPr id="48" name="Shape 46"/>
          <p:cNvSpPr/>
          <p:nvPr/>
        </p:nvSpPr>
        <p:spPr>
          <a:xfrm>
            <a:off x="7253935" y="2952598"/>
            <a:ext cx="4638751" cy="437998"/>
          </a:xfrm>
          <a:prstGeom prst="rect">
            <a:avLst/>
          </a:prstGeom>
          <a:solidFill>
            <a:srgbClr val="EFF6FF">
              <a:alpha val="75000"/>
            </a:srgbClr>
          </a:solidFill>
          <a:ln w="12700">
            <a:solidFill>
              <a:srgbClr val="E5E7EB"/>
            </a:solidFill>
            <a:prstDash val="solid"/>
          </a:ln>
        </p:spPr>
      </p:sp>
      <p:sp>
        <p:nvSpPr>
          <p:cNvPr id="49" name="Shape 47"/>
          <p:cNvSpPr/>
          <p:nvPr/>
        </p:nvSpPr>
        <p:spPr>
          <a:xfrm>
            <a:off x="7253935" y="3390595"/>
            <a:ext cx="4638751" cy="437998"/>
          </a:xfrm>
          <a:prstGeom prst="rect">
            <a:avLst/>
          </a:prstGeom>
          <a:solidFill>
            <a:srgbClr val="EFF6FF">
              <a:alpha val="75000"/>
            </a:srgbClr>
          </a:solidFill>
          <a:ln w="12700">
            <a:solidFill>
              <a:srgbClr val="E5E7EB"/>
            </a:solidFill>
            <a:prstDash val="solid"/>
          </a:ln>
        </p:spPr>
      </p:sp>
      <p:sp>
        <p:nvSpPr>
          <p:cNvPr id="50" name="Shape 48"/>
          <p:cNvSpPr/>
          <p:nvPr/>
        </p:nvSpPr>
        <p:spPr>
          <a:xfrm>
            <a:off x="7253935" y="3829507"/>
            <a:ext cx="4638751" cy="437998"/>
          </a:xfrm>
          <a:prstGeom prst="rect">
            <a:avLst/>
          </a:prstGeom>
          <a:solidFill>
            <a:srgbClr val="EFF6FF">
              <a:alpha val="75000"/>
            </a:srgbClr>
          </a:solidFill>
          <a:ln w="12700">
            <a:solidFill>
              <a:srgbClr val="E5E7EB"/>
            </a:solidFill>
            <a:prstDash val="solid"/>
          </a:ln>
        </p:spPr>
      </p:sp>
      <p:sp>
        <p:nvSpPr>
          <p:cNvPr id="51" name="Shape 49"/>
          <p:cNvSpPr/>
          <p:nvPr/>
        </p:nvSpPr>
        <p:spPr>
          <a:xfrm>
            <a:off x="7253935" y="4267505"/>
            <a:ext cx="4638751" cy="437998"/>
          </a:xfrm>
          <a:prstGeom prst="rect">
            <a:avLst/>
          </a:prstGeom>
          <a:solidFill>
            <a:srgbClr val="EFF6FF">
              <a:alpha val="75000"/>
            </a:srgbClr>
          </a:solidFill>
          <a:ln w="12700">
            <a:solidFill>
              <a:srgbClr val="E5E7EB"/>
            </a:solidFill>
            <a:prstDash val="solid"/>
          </a:ln>
        </p:spPr>
      </p:sp>
      <p:sp>
        <p:nvSpPr>
          <p:cNvPr id="52" name="Shape 50"/>
          <p:cNvSpPr/>
          <p:nvPr/>
        </p:nvSpPr>
        <p:spPr>
          <a:xfrm>
            <a:off x="7253935" y="4705502"/>
            <a:ext cx="4638751" cy="437998"/>
          </a:xfrm>
          <a:prstGeom prst="rect">
            <a:avLst/>
          </a:prstGeom>
          <a:solidFill>
            <a:srgbClr val="EFF6FF">
              <a:alpha val="75000"/>
            </a:srgbClr>
          </a:solidFill>
          <a:ln w="12700">
            <a:solidFill>
              <a:srgbClr val="E5E7EB"/>
            </a:solidFill>
            <a:prstDash val="solid"/>
          </a:ln>
        </p:spPr>
      </p:sp>
      <p:sp>
        <p:nvSpPr>
          <p:cNvPr id="53" name="Text 51"/>
          <p:cNvSpPr txBox="1"/>
          <p:nvPr/>
        </p:nvSpPr>
        <p:spPr>
          <a:xfrm>
            <a:off x="7378294" y="1772107"/>
            <a:ext cx="23673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极快：光速电子运算，大规模并行处理</a:t>
            </a:r>
            <a:endParaRPr lang="en-US" sz="1000" dirty="0"/>
          </a:p>
        </p:txBody>
      </p:sp>
      <p:sp>
        <p:nvSpPr>
          <p:cNvPr id="54" name="Text 52"/>
          <p:cNvSpPr txBox="1"/>
          <p:nvPr/>
        </p:nvSpPr>
        <p:spPr>
          <a:xfrm>
            <a:off x="7378294" y="2210105"/>
            <a:ext cx="3044038"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低效：GPT-4训练能耗相当于数千个人一生用电量</a:t>
            </a:r>
            <a:endParaRPr lang="en-US" sz="1000" dirty="0"/>
          </a:p>
        </p:txBody>
      </p:sp>
      <p:sp>
        <p:nvSpPr>
          <p:cNvPr id="55" name="Text 53"/>
          <p:cNvSpPr txBox="1"/>
          <p:nvPr/>
        </p:nvSpPr>
        <p:spPr>
          <a:xfrm>
            <a:off x="7378294" y="2648102"/>
            <a:ext cx="34344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中等：基于已有数据的组合创新，未来可能具备原创直觉</a:t>
            </a:r>
            <a:endParaRPr lang="en-US" sz="1000" dirty="0"/>
          </a:p>
        </p:txBody>
      </p:sp>
      <p:sp>
        <p:nvSpPr>
          <p:cNvPr id="56" name="Text 54"/>
          <p:cNvSpPr txBox="1"/>
          <p:nvPr/>
        </p:nvSpPr>
        <p:spPr>
          <a:xfrm>
            <a:off x="7378294" y="3086100"/>
            <a:ext cx="23673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海量：近乎无限的精确存储，无损检索</a:t>
            </a:r>
            <a:endParaRPr lang="en-US" sz="1000" dirty="0"/>
          </a:p>
        </p:txBody>
      </p:sp>
      <p:sp>
        <p:nvSpPr>
          <p:cNvPr id="57" name="Text 55"/>
          <p:cNvSpPr txBox="1"/>
          <p:nvPr/>
        </p:nvSpPr>
        <p:spPr>
          <a:xfrm>
            <a:off x="7378294" y="3524098"/>
            <a:ext cx="25008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缺失：仅能模拟情感，无真实体验与意识</a:t>
            </a:r>
            <a:endParaRPr lang="en-US" sz="1000" dirty="0"/>
          </a:p>
        </p:txBody>
      </p:sp>
      <p:sp>
        <p:nvSpPr>
          <p:cNvPr id="58" name="Text 56"/>
          <p:cNvSpPr txBox="1"/>
          <p:nvPr/>
        </p:nvSpPr>
        <p:spPr>
          <a:xfrm>
            <a:off x="7378294" y="3962095"/>
            <a:ext cx="31674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极高：可无限扩展算力与知识库，一次学习全球共享</a:t>
            </a:r>
            <a:endParaRPr lang="en-US" sz="1000" dirty="0"/>
          </a:p>
        </p:txBody>
      </p:sp>
      <p:sp>
        <p:nvSpPr>
          <p:cNvPr id="59" name="Text 57"/>
          <p:cNvSpPr txBox="1"/>
          <p:nvPr/>
        </p:nvSpPr>
        <p:spPr>
          <a:xfrm>
            <a:off x="7378294" y="4401007"/>
            <a:ext cx="26343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即时：可瞬间复制无数副本，全球同步部署</a:t>
            </a:r>
            <a:endParaRPr lang="en-US" sz="1000" dirty="0"/>
          </a:p>
        </p:txBody>
      </p:sp>
      <p:sp>
        <p:nvSpPr>
          <p:cNvPr id="60" name="Text 58"/>
          <p:cNvSpPr txBox="1"/>
          <p:nvPr/>
        </p:nvSpPr>
        <p:spPr>
          <a:xfrm>
            <a:off x="7378294" y="4839005"/>
            <a:ext cx="28245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超快：算法迭代周期以天/周计，持续自我优化</a:t>
            </a:r>
            <a:endParaRPr lang="en-US" sz="1000" dirty="0"/>
          </a:p>
        </p:txBody>
      </p:sp>
      <p:sp>
        <p:nvSpPr>
          <p:cNvPr id="61" name="Text 59"/>
          <p:cNvSpPr txBox="1"/>
          <p:nvPr/>
        </p:nvSpPr>
        <p:spPr>
          <a:xfrm>
            <a:off x="304495" y="53913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关键洞察</a:t>
            </a:r>
            <a:endParaRPr lang="en-US" sz="1200" dirty="0"/>
          </a:p>
        </p:txBody>
      </p:sp>
      <p:sp>
        <p:nvSpPr>
          <p:cNvPr id="62" name="Shape 60"/>
          <p:cNvSpPr/>
          <p:nvPr/>
        </p:nvSpPr>
        <p:spPr>
          <a:xfrm>
            <a:off x="304495" y="5658307"/>
            <a:ext cx="3762756" cy="514807"/>
          </a:xfrm>
          <a:prstGeom prst="roundRect">
            <a:avLst>
              <a:gd name="adj" fmla="val 26314"/>
            </a:avLst>
          </a:prstGeom>
          <a:solidFill>
            <a:srgbClr val="FFFFFF">
              <a:alpha val="70000"/>
            </a:srgbClr>
          </a:solidFill>
          <a:ln w="12700">
            <a:solidFill>
              <a:srgbClr val="E5E7EB"/>
            </a:solidFill>
            <a:prstDash val="solid"/>
          </a:ln>
        </p:spPr>
      </p:sp>
      <p:sp>
        <p:nvSpPr>
          <p:cNvPr id="63" name="Shape 61"/>
          <p:cNvSpPr/>
          <p:nvPr/>
        </p:nvSpPr>
        <p:spPr>
          <a:xfrm>
            <a:off x="4216298" y="5658307"/>
            <a:ext cx="3762756" cy="514807"/>
          </a:xfrm>
          <a:prstGeom prst="roundRect">
            <a:avLst>
              <a:gd name="adj" fmla="val 26314"/>
            </a:avLst>
          </a:prstGeom>
          <a:solidFill>
            <a:srgbClr val="FFFFFF">
              <a:alpha val="70000"/>
            </a:srgbClr>
          </a:solidFill>
          <a:ln w="12700">
            <a:solidFill>
              <a:srgbClr val="E5E7EB"/>
            </a:solidFill>
            <a:prstDash val="solid"/>
          </a:ln>
        </p:spPr>
      </p:sp>
      <p:sp>
        <p:nvSpPr>
          <p:cNvPr id="64" name="Shape 62"/>
          <p:cNvSpPr/>
          <p:nvPr/>
        </p:nvSpPr>
        <p:spPr>
          <a:xfrm>
            <a:off x="8128102" y="5658307"/>
            <a:ext cx="3762756" cy="514807"/>
          </a:xfrm>
          <a:prstGeom prst="roundRect">
            <a:avLst>
              <a:gd name="adj" fmla="val 26314"/>
            </a:avLst>
          </a:prstGeom>
          <a:solidFill>
            <a:srgbClr val="FFFFFF">
              <a:alpha val="70000"/>
            </a:srgbClr>
          </a:solidFill>
          <a:ln w="12700">
            <a:solidFill>
              <a:srgbClr val="E5E7EB"/>
            </a:solidFill>
            <a:prstDash val="solid"/>
          </a:ln>
        </p:spPr>
      </p:sp>
      <p:sp>
        <p:nvSpPr>
          <p:cNvPr id="65" name="Text 63"/>
          <p:cNvSpPr txBox="1"/>
          <p:nvPr/>
        </p:nvSpPr>
        <p:spPr>
          <a:xfrm>
            <a:off x="428854" y="580095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互补协作是终极形态</a:t>
            </a:r>
            <a:endParaRPr lang="en-US" sz="1200" dirty="0"/>
          </a:p>
        </p:txBody>
      </p:sp>
      <p:sp>
        <p:nvSpPr>
          <p:cNvPr id="66" name="Text 64"/>
          <p:cNvSpPr txBox="1"/>
          <p:nvPr/>
        </p:nvSpPr>
        <p:spPr>
          <a:xfrm>
            <a:off x="4339742" y="580095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数字智能"上限"更高</a:t>
            </a:r>
            <a:endParaRPr lang="en-US" sz="1200" dirty="0"/>
          </a:p>
        </p:txBody>
      </p:sp>
      <p:sp>
        <p:nvSpPr>
          <p:cNvPr id="67" name="Text 65"/>
          <p:cNvSpPr txBox="1"/>
          <p:nvPr/>
        </p:nvSpPr>
        <p:spPr>
          <a:xfrm>
            <a:off x="8251546" y="58009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从独立到融合趋势</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304495" y="381305"/>
            <a:ext cx="11582705" cy="5658307"/>
          </a:xfrm>
          <a:prstGeom prst="roundRect">
            <a:avLst>
              <a:gd name="adj" fmla="val 218"/>
            </a:avLst>
          </a:prstGeom>
          <a:solidFill>
            <a:srgbClr val="FFFFFF">
              <a:alpha val="85000"/>
            </a:srgbClr>
          </a:solidFill>
          <a:ln/>
        </p:spPr>
      </p:sp>
      <p:sp>
        <p:nvSpPr>
          <p:cNvPr id="4" name="Text 2"/>
          <p:cNvSpPr txBox="1"/>
          <p:nvPr/>
        </p:nvSpPr>
        <p:spPr>
          <a:xfrm>
            <a:off x="448056" y="543154"/>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智能革命</a:t>
            </a:r>
            <a:endParaRPr lang="en-US" sz="1200" dirty="0"/>
          </a:p>
        </p:txBody>
      </p:sp>
      <p:sp>
        <p:nvSpPr>
          <p:cNvPr id="5" name="Text 3"/>
          <p:cNvSpPr txBox="1"/>
          <p:nvPr/>
        </p:nvSpPr>
        <p:spPr>
          <a:xfrm>
            <a:off x="448056" y="790956"/>
            <a:ext cx="64392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智能体革命：重构产业、社会与财富格局</a:t>
            </a:r>
            <a:endParaRPr lang="en-US" sz="2700" dirty="0"/>
          </a:p>
        </p:txBody>
      </p:sp>
      <p:sp>
        <p:nvSpPr>
          <p:cNvPr id="6" name="Shape 4"/>
          <p:cNvSpPr/>
          <p:nvPr/>
        </p:nvSpPr>
        <p:spPr>
          <a:xfrm>
            <a:off x="10292486" y="681228"/>
            <a:ext cx="1457554" cy="276149"/>
          </a:xfrm>
          <a:prstGeom prst="roundRect">
            <a:avLst>
              <a:gd name="adj" fmla="val 45672"/>
            </a:avLst>
          </a:prstGeom>
          <a:solidFill>
            <a:srgbClr val="EBF0FF"/>
          </a:solidFill>
          <a:ln/>
        </p:spPr>
      </p:sp>
      <p:sp>
        <p:nvSpPr>
          <p:cNvPr id="7" name="Text 5"/>
          <p:cNvSpPr txBox="1"/>
          <p:nvPr/>
        </p:nvSpPr>
        <p:spPr>
          <a:xfrm>
            <a:off x="10369296" y="737921"/>
            <a:ext cx="1405433" cy="162763"/>
          </a:xfrm>
          <a:prstGeom prst="rect">
            <a:avLst/>
          </a:prstGeom>
          <a:noFill/>
          <a:ln/>
        </p:spPr>
        <p:txBody>
          <a:bodyPr wrap="square" lIns="0" tIns="0" rIns="0" bIns="0" rtlCol="0" anchor="ctr"/>
          <a:lstStyle/>
          <a:p>
            <a:pPr algn="r" indent="0" marL="0">
              <a:buNone/>
            </a:pPr>
            <a:r>
              <a:rPr lang="en-US" sz="1000" b="1" dirty="0">
                <a:solidFill>
                  <a:srgbClr val="4C6FFF"/>
                </a:solidFill>
                <a:latin typeface="Inter" pitchFamily="34" charset="0"/>
                <a:ea typeface="Inter" pitchFamily="34" charset="-122"/>
                <a:cs typeface="Inter" pitchFamily="34" charset="-120"/>
              </a:rPr>
              <a:t>子模块1:数字智能革命</a:t>
            </a:r>
            <a:endParaRPr lang="en-US" sz="1000" dirty="0"/>
          </a:p>
        </p:txBody>
      </p:sp>
      <p:sp>
        <p:nvSpPr>
          <p:cNvPr id="8" name="Shape 6"/>
          <p:cNvSpPr/>
          <p:nvPr/>
        </p:nvSpPr>
        <p:spPr>
          <a:xfrm>
            <a:off x="448056" y="1380744"/>
            <a:ext cx="3696005" cy="1104595"/>
          </a:xfrm>
          <a:prstGeom prst="roundRect">
            <a:avLst>
              <a:gd name="adj" fmla="val 5709"/>
            </a:avLst>
          </a:prstGeom>
          <a:solidFill>
            <a:srgbClr val="F9FAFB">
              <a:alpha val="92000"/>
            </a:srgbClr>
          </a:solidFill>
          <a:ln w="12700">
            <a:solidFill>
              <a:srgbClr val="E5E7EB"/>
            </a:solidFill>
            <a:prstDash val="solid"/>
          </a:ln>
        </p:spPr>
      </p:sp>
      <p:sp>
        <p:nvSpPr>
          <p:cNvPr id="9" name="Shape 7"/>
          <p:cNvSpPr/>
          <p:nvPr/>
        </p:nvSpPr>
        <p:spPr>
          <a:xfrm>
            <a:off x="571500" y="1505102"/>
            <a:ext cx="400507" cy="400507"/>
          </a:xfrm>
          <a:prstGeom prst="ellipse">
            <a:avLst/>
          </a:prstGeom>
          <a:solidFill>
            <a:srgbClr val="EBF0FF"/>
          </a:solidFill>
          <a:ln/>
        </p:spPr>
      </p:sp>
      <p:pic>
        <p:nvPicPr>
          <p:cNvPr id="10" name="Image 0" descr="preencoded.png">    </p:cNvPr>
          <p:cNvPicPr>
            <a:picLocks noChangeAspect="1"/>
          </p:cNvPicPr>
          <p:nvPr/>
        </p:nvPicPr>
        <p:blipFill>
          <a:blip r:embed="rId1"/>
          <a:srcRect l="-1282" r="-1282" t="0" b="0"/>
          <a:stretch/>
        </p:blipFill>
        <p:spPr>
          <a:xfrm>
            <a:off x="662026" y="1609344"/>
            <a:ext cx="219456" cy="190195"/>
          </a:xfrm>
          <a:prstGeom prst="rect">
            <a:avLst/>
          </a:prstGeom>
        </p:spPr>
      </p:pic>
      <p:sp>
        <p:nvSpPr>
          <p:cNvPr id="11" name="Shape 8"/>
          <p:cNvSpPr/>
          <p:nvPr/>
        </p:nvSpPr>
        <p:spPr>
          <a:xfrm>
            <a:off x="4251046" y="1380744"/>
            <a:ext cx="3696005" cy="1104595"/>
          </a:xfrm>
          <a:prstGeom prst="roundRect">
            <a:avLst>
              <a:gd name="adj" fmla="val 5709"/>
            </a:avLst>
          </a:prstGeom>
          <a:solidFill>
            <a:srgbClr val="F9FAFB">
              <a:alpha val="92000"/>
            </a:srgbClr>
          </a:solidFill>
          <a:ln w="12700">
            <a:solidFill>
              <a:srgbClr val="E5E7EB"/>
            </a:solidFill>
            <a:prstDash val="solid"/>
          </a:ln>
        </p:spPr>
      </p:sp>
      <p:sp>
        <p:nvSpPr>
          <p:cNvPr id="12" name="Shape 9"/>
          <p:cNvSpPr/>
          <p:nvPr/>
        </p:nvSpPr>
        <p:spPr>
          <a:xfrm>
            <a:off x="8054950" y="1380744"/>
            <a:ext cx="3696005" cy="1104595"/>
          </a:xfrm>
          <a:prstGeom prst="roundRect">
            <a:avLst>
              <a:gd name="adj" fmla="val 5709"/>
            </a:avLst>
          </a:prstGeom>
          <a:solidFill>
            <a:srgbClr val="F9FAFB">
              <a:alpha val="92000"/>
            </a:srgbClr>
          </a:solidFill>
          <a:ln w="12700">
            <a:solidFill>
              <a:srgbClr val="E5E7EB"/>
            </a:solidFill>
            <a:prstDash val="solid"/>
          </a:ln>
        </p:spPr>
      </p:sp>
      <p:sp>
        <p:nvSpPr>
          <p:cNvPr id="13" name="Shape 10"/>
          <p:cNvSpPr/>
          <p:nvPr/>
        </p:nvSpPr>
        <p:spPr>
          <a:xfrm>
            <a:off x="448056" y="2600554"/>
            <a:ext cx="3696005" cy="1104595"/>
          </a:xfrm>
          <a:prstGeom prst="roundRect">
            <a:avLst>
              <a:gd name="adj" fmla="val 5709"/>
            </a:avLst>
          </a:prstGeom>
          <a:solidFill>
            <a:srgbClr val="F9FAFB">
              <a:alpha val="92000"/>
            </a:srgbClr>
          </a:solidFill>
          <a:ln w="12700">
            <a:solidFill>
              <a:srgbClr val="E5E7EB"/>
            </a:solidFill>
            <a:prstDash val="solid"/>
          </a:ln>
        </p:spPr>
      </p:sp>
      <p:sp>
        <p:nvSpPr>
          <p:cNvPr id="14" name="Shape 11"/>
          <p:cNvSpPr/>
          <p:nvPr/>
        </p:nvSpPr>
        <p:spPr>
          <a:xfrm>
            <a:off x="4251046" y="2600554"/>
            <a:ext cx="3696005" cy="1104595"/>
          </a:xfrm>
          <a:prstGeom prst="roundRect">
            <a:avLst>
              <a:gd name="adj" fmla="val 5709"/>
            </a:avLst>
          </a:prstGeom>
          <a:solidFill>
            <a:srgbClr val="F9FAFB">
              <a:alpha val="92000"/>
            </a:srgbClr>
          </a:solidFill>
          <a:ln w="12700">
            <a:solidFill>
              <a:srgbClr val="E5E7EB"/>
            </a:solidFill>
            <a:prstDash val="solid"/>
          </a:ln>
        </p:spPr>
      </p:sp>
      <p:sp>
        <p:nvSpPr>
          <p:cNvPr id="15" name="Shape 12"/>
          <p:cNvSpPr/>
          <p:nvPr/>
        </p:nvSpPr>
        <p:spPr>
          <a:xfrm>
            <a:off x="4375404" y="1505102"/>
            <a:ext cx="400507" cy="400507"/>
          </a:xfrm>
          <a:prstGeom prst="ellipse">
            <a:avLst/>
          </a:prstGeom>
          <a:solidFill>
            <a:srgbClr val="EBF0FF"/>
          </a:solidFill>
          <a:ln/>
        </p:spPr>
      </p:sp>
      <p:sp>
        <p:nvSpPr>
          <p:cNvPr id="16" name="Shape 13"/>
          <p:cNvSpPr/>
          <p:nvPr/>
        </p:nvSpPr>
        <p:spPr>
          <a:xfrm>
            <a:off x="8178394" y="1505102"/>
            <a:ext cx="400507" cy="400507"/>
          </a:xfrm>
          <a:prstGeom prst="ellipse">
            <a:avLst/>
          </a:prstGeom>
          <a:solidFill>
            <a:srgbClr val="EBF0FF"/>
          </a:solidFill>
          <a:ln/>
        </p:spPr>
      </p:sp>
      <p:sp>
        <p:nvSpPr>
          <p:cNvPr id="17" name="Shape 14"/>
          <p:cNvSpPr/>
          <p:nvPr/>
        </p:nvSpPr>
        <p:spPr>
          <a:xfrm>
            <a:off x="571500" y="2723998"/>
            <a:ext cx="400507" cy="400507"/>
          </a:xfrm>
          <a:prstGeom prst="ellipse">
            <a:avLst/>
          </a:prstGeom>
          <a:solidFill>
            <a:srgbClr val="EBF0FF"/>
          </a:solidFill>
          <a:ln/>
        </p:spPr>
      </p:sp>
      <p:sp>
        <p:nvSpPr>
          <p:cNvPr id="18" name="Text 15"/>
          <p:cNvSpPr txBox="1"/>
          <p:nvPr/>
        </p:nvSpPr>
        <p:spPr>
          <a:xfrm>
            <a:off x="1086307" y="1600200"/>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产品重构</a:t>
            </a:r>
            <a:endParaRPr lang="en-US" sz="1300" dirty="0"/>
          </a:p>
        </p:txBody>
      </p:sp>
      <p:sp>
        <p:nvSpPr>
          <p:cNvPr id="19" name="Text 16"/>
          <p:cNvSpPr txBox="1"/>
          <p:nvPr/>
        </p:nvSpPr>
        <p:spPr>
          <a:xfrm>
            <a:off x="571500" y="1990649"/>
            <a:ext cx="33009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从静态产品到动态智能服务，产品形态将被彻底重新定义，用户与产品的交互方式也将发生根本性转变。</a:t>
            </a:r>
            <a:endParaRPr lang="en-US" sz="1000" dirty="0"/>
          </a:p>
        </p:txBody>
      </p:sp>
      <p:pic>
        <p:nvPicPr>
          <p:cNvPr id="20" name="Image 1" descr="preencoded.png">    </p:cNvPr>
          <p:cNvPicPr>
            <a:picLocks noChangeAspect="1"/>
          </p:cNvPicPr>
          <p:nvPr/>
        </p:nvPicPr>
        <p:blipFill>
          <a:blip r:embed="rId2"/>
          <a:srcRect l="-1282" r="-1282" t="0" b="0"/>
          <a:stretch/>
        </p:blipFill>
        <p:spPr>
          <a:xfrm>
            <a:off x="4465930" y="1609344"/>
            <a:ext cx="219456" cy="190195"/>
          </a:xfrm>
          <a:prstGeom prst="rect">
            <a:avLst/>
          </a:prstGeom>
        </p:spPr>
      </p:pic>
      <p:sp>
        <p:nvSpPr>
          <p:cNvPr id="21" name="Shape 17"/>
          <p:cNvSpPr/>
          <p:nvPr/>
        </p:nvSpPr>
        <p:spPr>
          <a:xfrm>
            <a:off x="4375404" y="2723998"/>
            <a:ext cx="400507" cy="400507"/>
          </a:xfrm>
          <a:prstGeom prst="ellipse">
            <a:avLst/>
          </a:prstGeom>
          <a:solidFill>
            <a:srgbClr val="EBF0FF"/>
          </a:solidFill>
          <a:ln/>
        </p:spPr>
      </p:sp>
      <p:sp>
        <p:nvSpPr>
          <p:cNvPr id="22" name="Text 18"/>
          <p:cNvSpPr txBox="1"/>
          <p:nvPr/>
        </p:nvSpPr>
        <p:spPr>
          <a:xfrm>
            <a:off x="4889297" y="1600200"/>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行业重构</a:t>
            </a:r>
            <a:endParaRPr lang="en-US" sz="1300" dirty="0"/>
          </a:p>
        </p:txBody>
      </p:sp>
      <p:sp>
        <p:nvSpPr>
          <p:cNvPr id="23" name="Text 19"/>
          <p:cNvSpPr txBox="1"/>
          <p:nvPr/>
        </p:nvSpPr>
        <p:spPr>
          <a:xfrm>
            <a:off x="8693201" y="1600200"/>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生态重构</a:t>
            </a:r>
            <a:endParaRPr lang="en-US" sz="1300" dirty="0"/>
          </a:p>
        </p:txBody>
      </p:sp>
      <p:sp>
        <p:nvSpPr>
          <p:cNvPr id="24" name="Text 20"/>
          <p:cNvSpPr txBox="1"/>
          <p:nvPr/>
        </p:nvSpPr>
        <p:spPr>
          <a:xfrm>
            <a:off x="4375404" y="1990649"/>
            <a:ext cx="33677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传统行业边界被打破，新型产业形态出现，效率提升10-100倍，催生全新商业模式。</a:t>
            </a:r>
            <a:endParaRPr lang="en-US" sz="1000" dirty="0"/>
          </a:p>
        </p:txBody>
      </p:sp>
      <p:pic>
        <p:nvPicPr>
          <p:cNvPr id="25" name="Image 2" descr="preencoded.png">    </p:cNvPr>
          <p:cNvPicPr>
            <a:picLocks noChangeAspect="1"/>
          </p:cNvPicPr>
          <p:nvPr/>
        </p:nvPicPr>
        <p:blipFill>
          <a:blip r:embed="rId3"/>
          <a:srcRect l="0" r="0" t="0" b="0"/>
          <a:stretch/>
        </p:blipFill>
        <p:spPr>
          <a:xfrm>
            <a:off x="8259775" y="1609344"/>
            <a:ext cx="237744" cy="190195"/>
          </a:xfrm>
          <a:prstGeom prst="rect">
            <a:avLst/>
          </a:prstGeom>
        </p:spPr>
      </p:pic>
      <p:sp>
        <p:nvSpPr>
          <p:cNvPr id="26" name="Text 21"/>
          <p:cNvSpPr txBox="1"/>
          <p:nvPr/>
        </p:nvSpPr>
        <p:spPr>
          <a:xfrm>
            <a:off x="1086307" y="2819095"/>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社会结构重构</a:t>
            </a:r>
            <a:endParaRPr lang="en-US" sz="1300" dirty="0"/>
          </a:p>
        </p:txBody>
      </p:sp>
      <p:sp>
        <p:nvSpPr>
          <p:cNvPr id="27" name="Text 22"/>
          <p:cNvSpPr txBox="1"/>
          <p:nvPr/>
        </p:nvSpPr>
        <p:spPr>
          <a:xfrm>
            <a:off x="8178394" y="1990649"/>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从竞争到共生，智能体将推动产业链上下游关系重组，形成新型协作生态系统。</a:t>
            </a:r>
            <a:endParaRPr lang="en-US" sz="1000" dirty="0"/>
          </a:p>
        </p:txBody>
      </p:sp>
      <p:pic>
        <p:nvPicPr>
          <p:cNvPr id="28" name="Image 3" descr="preencoded.png">    </p:cNvPr>
          <p:cNvPicPr>
            <a:picLocks noChangeAspect="1"/>
          </p:cNvPicPr>
          <p:nvPr/>
        </p:nvPicPr>
        <p:blipFill>
          <a:blip r:embed="rId4"/>
          <a:srcRect l="0" r="0" t="0" b="0"/>
          <a:stretch/>
        </p:blipFill>
        <p:spPr>
          <a:xfrm>
            <a:off x="652882" y="2829154"/>
            <a:ext cx="237744" cy="190195"/>
          </a:xfrm>
          <a:prstGeom prst="rect">
            <a:avLst/>
          </a:prstGeom>
        </p:spPr>
      </p:pic>
      <p:sp>
        <p:nvSpPr>
          <p:cNvPr id="29" name="Text 23"/>
          <p:cNvSpPr txBox="1"/>
          <p:nvPr/>
        </p:nvSpPr>
        <p:spPr>
          <a:xfrm>
            <a:off x="571500" y="3209544"/>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组织形态、决策方式和社会关系将被重构，扁平化网络结构将替代传统科层制。</a:t>
            </a:r>
            <a:endParaRPr lang="en-US" sz="1000" dirty="0"/>
          </a:p>
        </p:txBody>
      </p:sp>
      <p:pic>
        <p:nvPicPr>
          <p:cNvPr id="30" name="Image 4" descr="preencoded.png">    </p:cNvPr>
          <p:cNvPicPr>
            <a:picLocks noChangeAspect="1"/>
          </p:cNvPicPr>
          <p:nvPr/>
        </p:nvPicPr>
        <p:blipFill>
          <a:blip r:embed="rId5"/>
          <a:srcRect l="0" r="0" t="0" b="0"/>
          <a:stretch/>
        </p:blipFill>
        <p:spPr>
          <a:xfrm>
            <a:off x="4479646" y="2829154"/>
            <a:ext cx="190195" cy="190195"/>
          </a:xfrm>
          <a:prstGeom prst="rect">
            <a:avLst/>
          </a:prstGeom>
        </p:spPr>
      </p:pic>
      <p:sp>
        <p:nvSpPr>
          <p:cNvPr id="31" name="Shape 24"/>
          <p:cNvSpPr/>
          <p:nvPr/>
        </p:nvSpPr>
        <p:spPr>
          <a:xfrm>
            <a:off x="8054950" y="2600554"/>
            <a:ext cx="3696005" cy="1104595"/>
          </a:xfrm>
          <a:prstGeom prst="roundRect">
            <a:avLst>
              <a:gd name="adj" fmla="val 5709"/>
            </a:avLst>
          </a:prstGeom>
          <a:solidFill>
            <a:srgbClr val="F9FAFB">
              <a:alpha val="92000"/>
            </a:srgbClr>
          </a:solidFill>
          <a:ln w="12700">
            <a:solidFill>
              <a:srgbClr val="E5E7EB"/>
            </a:solidFill>
            <a:prstDash val="solid"/>
          </a:ln>
        </p:spPr>
      </p:sp>
      <p:sp>
        <p:nvSpPr>
          <p:cNvPr id="32" name="Shape 25"/>
          <p:cNvSpPr/>
          <p:nvPr/>
        </p:nvSpPr>
        <p:spPr>
          <a:xfrm>
            <a:off x="8178394" y="2723998"/>
            <a:ext cx="400507" cy="400507"/>
          </a:xfrm>
          <a:prstGeom prst="ellipse">
            <a:avLst/>
          </a:prstGeom>
          <a:solidFill>
            <a:srgbClr val="EBF0FF"/>
          </a:solidFill>
          <a:ln/>
        </p:spPr>
      </p:sp>
      <p:sp>
        <p:nvSpPr>
          <p:cNvPr id="33" name="Text 26"/>
          <p:cNvSpPr txBox="1"/>
          <p:nvPr/>
        </p:nvSpPr>
        <p:spPr>
          <a:xfrm>
            <a:off x="4889297" y="2819095"/>
            <a:ext cx="9866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劳动力重构</a:t>
            </a:r>
            <a:endParaRPr lang="en-US" sz="1300" dirty="0"/>
          </a:p>
        </p:txBody>
      </p:sp>
      <p:sp>
        <p:nvSpPr>
          <p:cNvPr id="34" name="Text 27"/>
          <p:cNvSpPr txBox="1"/>
          <p:nvPr/>
        </p:nvSpPr>
        <p:spPr>
          <a:xfrm>
            <a:off x="4375404" y="3209544"/>
            <a:ext cx="3462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47%的工作将被显著重组，人类将转向创造性和情感性工作，工作周缩短。</a:t>
            </a:r>
            <a:endParaRPr lang="en-US" sz="1000" dirty="0"/>
          </a:p>
        </p:txBody>
      </p:sp>
      <p:pic>
        <p:nvPicPr>
          <p:cNvPr id="35" name="Image 5" descr="preencoded.png">    </p:cNvPr>
          <p:cNvPicPr>
            <a:picLocks noChangeAspect="1"/>
          </p:cNvPicPr>
          <p:nvPr/>
        </p:nvPicPr>
        <p:blipFill>
          <a:blip r:embed="rId6"/>
          <a:srcRect l="-1923" r="-1923" t="0" b="0"/>
          <a:stretch/>
        </p:blipFill>
        <p:spPr>
          <a:xfrm>
            <a:off x="8316468" y="2829154"/>
            <a:ext cx="123444" cy="190195"/>
          </a:xfrm>
          <a:prstGeom prst="rect">
            <a:avLst/>
          </a:prstGeom>
        </p:spPr>
      </p:pic>
      <p:sp>
        <p:nvSpPr>
          <p:cNvPr id="36" name="Text 28"/>
          <p:cNvSpPr txBox="1"/>
          <p:nvPr/>
        </p:nvSpPr>
        <p:spPr>
          <a:xfrm>
            <a:off x="8693201" y="2819095"/>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财富重构</a:t>
            </a:r>
            <a:endParaRPr lang="en-US" sz="1300" dirty="0"/>
          </a:p>
        </p:txBody>
      </p:sp>
      <p:sp>
        <p:nvSpPr>
          <p:cNvPr id="37" name="Text 29"/>
          <p:cNvSpPr txBox="1"/>
          <p:nvPr/>
        </p:nvSpPr>
        <p:spPr>
          <a:xfrm>
            <a:off x="8178394" y="3209544"/>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新的财富创造与分配机制，数字智能资产将成为核心生产力，AI原生企业将享有显著优势。</a:t>
            </a:r>
            <a:endParaRPr lang="en-US" sz="1000" dirty="0"/>
          </a:p>
        </p:txBody>
      </p:sp>
      <p:sp>
        <p:nvSpPr>
          <p:cNvPr id="38" name="Text 30"/>
          <p:cNvSpPr txBox="1"/>
          <p:nvPr/>
        </p:nvSpPr>
        <p:spPr>
          <a:xfrm>
            <a:off x="448056" y="3914546"/>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科技领袖洞见</a:t>
            </a:r>
            <a:endParaRPr lang="en-US" sz="1200" dirty="0"/>
          </a:p>
        </p:txBody>
      </p:sp>
      <p:sp>
        <p:nvSpPr>
          <p:cNvPr id="39" name="Shape 31"/>
          <p:cNvSpPr/>
          <p:nvPr/>
        </p:nvSpPr>
        <p:spPr>
          <a:xfrm>
            <a:off x="448056" y="4181551"/>
            <a:ext cx="400507" cy="400507"/>
          </a:xfrm>
          <a:prstGeom prst="ellipse">
            <a:avLst/>
          </a:prstGeom>
          <a:solidFill>
            <a:srgbClr val="EBF0FF"/>
          </a:solidFill>
          <a:ln/>
        </p:spPr>
      </p:sp>
      <p:sp>
        <p:nvSpPr>
          <p:cNvPr id="40" name="Shape 32"/>
          <p:cNvSpPr/>
          <p:nvPr/>
        </p:nvSpPr>
        <p:spPr>
          <a:xfrm>
            <a:off x="448056" y="5076749"/>
            <a:ext cx="400507" cy="400507"/>
          </a:xfrm>
          <a:prstGeom prst="ellipse">
            <a:avLst/>
          </a:prstGeom>
          <a:solidFill>
            <a:srgbClr val="EBF0FF"/>
          </a:solidFill>
          <a:ln/>
        </p:spPr>
      </p:sp>
      <p:sp>
        <p:nvSpPr>
          <p:cNvPr id="41" name="Shape 33"/>
          <p:cNvSpPr/>
          <p:nvPr/>
        </p:nvSpPr>
        <p:spPr>
          <a:xfrm>
            <a:off x="6172200" y="4181551"/>
            <a:ext cx="400507" cy="400507"/>
          </a:xfrm>
          <a:prstGeom prst="ellipse">
            <a:avLst/>
          </a:prstGeom>
          <a:solidFill>
            <a:srgbClr val="EBF0FF"/>
          </a:solidFill>
          <a:ln/>
        </p:spPr>
      </p:sp>
      <p:sp>
        <p:nvSpPr>
          <p:cNvPr id="42" name="Shape 34"/>
          <p:cNvSpPr/>
          <p:nvPr/>
        </p:nvSpPr>
        <p:spPr>
          <a:xfrm>
            <a:off x="6172200" y="5076749"/>
            <a:ext cx="400507" cy="400507"/>
          </a:xfrm>
          <a:prstGeom prst="ellipse">
            <a:avLst/>
          </a:prstGeom>
          <a:solidFill>
            <a:srgbClr val="EBF0FF"/>
          </a:solidFill>
          <a:ln/>
        </p:spPr>
      </p:sp>
      <p:sp>
        <p:nvSpPr>
          <p:cNvPr id="43" name="Text 35"/>
          <p:cNvSpPr txBox="1"/>
          <p:nvPr/>
        </p:nvSpPr>
        <p:spPr>
          <a:xfrm>
            <a:off x="526694" y="4252874"/>
            <a:ext cx="376733"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BG</a:t>
            </a:r>
            <a:endParaRPr lang="en-US" sz="1300" dirty="0"/>
          </a:p>
        </p:txBody>
      </p:sp>
      <p:sp>
        <p:nvSpPr>
          <p:cNvPr id="44" name="Text 36"/>
          <p:cNvSpPr txBox="1"/>
          <p:nvPr/>
        </p:nvSpPr>
        <p:spPr>
          <a:xfrm>
            <a:off x="503834" y="5148072"/>
            <a:ext cx="424282"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MA</a:t>
            </a:r>
            <a:endParaRPr lang="en-US" sz="1300" dirty="0"/>
          </a:p>
        </p:txBody>
      </p:sp>
      <p:sp>
        <p:nvSpPr>
          <p:cNvPr id="45" name="Text 37"/>
          <p:cNvSpPr txBox="1"/>
          <p:nvPr/>
        </p:nvSpPr>
        <p:spPr>
          <a:xfrm>
            <a:off x="6253582" y="4252874"/>
            <a:ext cx="367589"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SA</a:t>
            </a:r>
            <a:endParaRPr lang="en-US" sz="1300" dirty="0"/>
          </a:p>
        </p:txBody>
      </p:sp>
      <p:sp>
        <p:nvSpPr>
          <p:cNvPr id="46" name="Text 38"/>
          <p:cNvSpPr txBox="1"/>
          <p:nvPr/>
        </p:nvSpPr>
        <p:spPr>
          <a:xfrm>
            <a:off x="6250838" y="5148072"/>
            <a:ext cx="376733"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SN</a:t>
            </a:r>
            <a:endParaRPr lang="en-US" sz="1300" dirty="0"/>
          </a:p>
        </p:txBody>
      </p:sp>
      <p:sp>
        <p:nvSpPr>
          <p:cNvPr id="47" name="Text 39"/>
          <p:cNvSpPr txBox="1"/>
          <p:nvPr/>
        </p:nvSpPr>
        <p:spPr>
          <a:xfrm>
            <a:off x="961949" y="4209898"/>
            <a:ext cx="8101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Bill Gates</a:t>
            </a:r>
            <a:endParaRPr lang="en-US" sz="1200" dirty="0"/>
          </a:p>
        </p:txBody>
      </p:sp>
      <p:sp>
        <p:nvSpPr>
          <p:cNvPr id="48" name="Text 40"/>
          <p:cNvSpPr txBox="1"/>
          <p:nvPr/>
        </p:nvSpPr>
        <p:spPr>
          <a:xfrm>
            <a:off x="961949" y="5105095"/>
            <a:ext cx="1438351"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Marc Andreessen</a:t>
            </a:r>
            <a:endParaRPr lang="en-US" sz="1200" dirty="0"/>
          </a:p>
        </p:txBody>
      </p:sp>
      <p:sp>
        <p:nvSpPr>
          <p:cNvPr id="49" name="Text 41"/>
          <p:cNvSpPr txBox="1"/>
          <p:nvPr/>
        </p:nvSpPr>
        <p:spPr>
          <a:xfrm>
            <a:off x="6687007" y="4209898"/>
            <a:ext cx="1019556"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Sam Altman</a:t>
            </a:r>
            <a:endParaRPr lang="en-US" sz="1200" dirty="0"/>
          </a:p>
        </p:txBody>
      </p:sp>
      <p:sp>
        <p:nvSpPr>
          <p:cNvPr id="50" name="Text 42"/>
          <p:cNvSpPr txBox="1"/>
          <p:nvPr/>
        </p:nvSpPr>
        <p:spPr>
          <a:xfrm>
            <a:off x="6687007" y="5105095"/>
            <a:ext cx="114300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Satya Nadella</a:t>
            </a:r>
            <a:endParaRPr lang="en-US" sz="1200" dirty="0"/>
          </a:p>
        </p:txBody>
      </p:sp>
      <p:sp>
        <p:nvSpPr>
          <p:cNvPr id="51" name="Text 43"/>
          <p:cNvSpPr txBox="1"/>
          <p:nvPr/>
        </p:nvSpPr>
        <p:spPr>
          <a:xfrm>
            <a:off x="961949" y="4419295"/>
            <a:ext cx="6675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微软创始人</a:t>
            </a:r>
            <a:endParaRPr lang="en-US" sz="900" dirty="0"/>
          </a:p>
        </p:txBody>
      </p:sp>
      <p:sp>
        <p:nvSpPr>
          <p:cNvPr id="52" name="Text 44"/>
          <p:cNvSpPr txBox="1"/>
          <p:nvPr/>
        </p:nvSpPr>
        <p:spPr>
          <a:xfrm>
            <a:off x="961949" y="5315407"/>
            <a:ext cx="6766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a16z创始人</a:t>
            </a:r>
            <a:endParaRPr lang="en-US" sz="900" dirty="0"/>
          </a:p>
        </p:txBody>
      </p:sp>
      <p:sp>
        <p:nvSpPr>
          <p:cNvPr id="53" name="Text 45"/>
          <p:cNvSpPr txBox="1"/>
          <p:nvPr/>
        </p:nvSpPr>
        <p:spPr>
          <a:xfrm>
            <a:off x="6687007" y="4419295"/>
            <a:ext cx="7626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OpenAI CEO</a:t>
            </a:r>
            <a:endParaRPr lang="en-US" sz="900" dirty="0"/>
          </a:p>
        </p:txBody>
      </p:sp>
      <p:sp>
        <p:nvSpPr>
          <p:cNvPr id="54" name="Text 46"/>
          <p:cNvSpPr txBox="1"/>
          <p:nvPr/>
        </p:nvSpPr>
        <p:spPr>
          <a:xfrm>
            <a:off x="6687007" y="5315407"/>
            <a:ext cx="5623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微软CEO</a:t>
            </a:r>
            <a:endParaRPr lang="en-US" sz="900" dirty="0"/>
          </a:p>
        </p:txBody>
      </p:sp>
      <p:sp>
        <p:nvSpPr>
          <p:cNvPr id="55" name="Shape 47"/>
          <p:cNvSpPr/>
          <p:nvPr/>
        </p:nvSpPr>
        <p:spPr>
          <a:xfrm>
            <a:off x="448056" y="4657954"/>
            <a:ext cx="5572354" cy="342900"/>
          </a:xfrm>
          <a:prstGeom prst="roundRect">
            <a:avLst>
              <a:gd name="adj" fmla="val 29630"/>
            </a:avLst>
          </a:prstGeom>
          <a:solidFill>
            <a:srgbClr val="F3F4F6">
              <a:alpha val="92000"/>
            </a:srgbClr>
          </a:solidFill>
          <a:ln/>
        </p:spPr>
      </p:sp>
      <p:sp>
        <p:nvSpPr>
          <p:cNvPr id="56" name="Shape 48"/>
          <p:cNvSpPr/>
          <p:nvPr/>
        </p:nvSpPr>
        <p:spPr>
          <a:xfrm>
            <a:off x="448056" y="4657954"/>
            <a:ext cx="28346" cy="342900"/>
          </a:xfrm>
          <a:prstGeom prst="rect">
            <a:avLst/>
          </a:prstGeom>
          <a:solidFill>
            <a:srgbClr val="4C6FFF"/>
          </a:solidFill>
          <a:ln/>
        </p:spPr>
      </p:sp>
      <p:sp>
        <p:nvSpPr>
          <p:cNvPr id="57" name="Shape 49"/>
          <p:cNvSpPr/>
          <p:nvPr/>
        </p:nvSpPr>
        <p:spPr>
          <a:xfrm>
            <a:off x="448056" y="5553151"/>
            <a:ext cx="5572354" cy="342900"/>
          </a:xfrm>
          <a:prstGeom prst="roundRect">
            <a:avLst>
              <a:gd name="adj" fmla="val 29630"/>
            </a:avLst>
          </a:prstGeom>
          <a:solidFill>
            <a:srgbClr val="F3F4F6">
              <a:alpha val="92000"/>
            </a:srgbClr>
          </a:solidFill>
          <a:ln/>
        </p:spPr>
      </p:sp>
      <p:sp>
        <p:nvSpPr>
          <p:cNvPr id="58" name="Shape 50"/>
          <p:cNvSpPr/>
          <p:nvPr/>
        </p:nvSpPr>
        <p:spPr>
          <a:xfrm>
            <a:off x="448056" y="5553151"/>
            <a:ext cx="28346" cy="342900"/>
          </a:xfrm>
          <a:prstGeom prst="rect">
            <a:avLst/>
          </a:prstGeom>
          <a:solidFill>
            <a:srgbClr val="4C6FFF"/>
          </a:solidFill>
          <a:ln/>
        </p:spPr>
      </p:sp>
      <p:sp>
        <p:nvSpPr>
          <p:cNvPr id="59" name="Shape 51"/>
          <p:cNvSpPr/>
          <p:nvPr/>
        </p:nvSpPr>
        <p:spPr>
          <a:xfrm>
            <a:off x="6172200" y="4657954"/>
            <a:ext cx="5572354" cy="342900"/>
          </a:xfrm>
          <a:prstGeom prst="roundRect">
            <a:avLst>
              <a:gd name="adj" fmla="val 29630"/>
            </a:avLst>
          </a:prstGeom>
          <a:solidFill>
            <a:srgbClr val="F3F4F6">
              <a:alpha val="92000"/>
            </a:srgbClr>
          </a:solidFill>
          <a:ln/>
        </p:spPr>
      </p:sp>
      <p:sp>
        <p:nvSpPr>
          <p:cNvPr id="60" name="Shape 52"/>
          <p:cNvSpPr/>
          <p:nvPr/>
        </p:nvSpPr>
        <p:spPr>
          <a:xfrm>
            <a:off x="6172200" y="4657954"/>
            <a:ext cx="28346" cy="342900"/>
          </a:xfrm>
          <a:prstGeom prst="rect">
            <a:avLst/>
          </a:prstGeom>
          <a:solidFill>
            <a:srgbClr val="4C6FFF"/>
          </a:solidFill>
          <a:ln/>
        </p:spPr>
      </p:sp>
      <p:sp>
        <p:nvSpPr>
          <p:cNvPr id="61" name="Shape 53"/>
          <p:cNvSpPr/>
          <p:nvPr/>
        </p:nvSpPr>
        <p:spPr>
          <a:xfrm>
            <a:off x="6172200" y="5553151"/>
            <a:ext cx="5572354" cy="342900"/>
          </a:xfrm>
          <a:prstGeom prst="roundRect">
            <a:avLst>
              <a:gd name="adj" fmla="val 29630"/>
            </a:avLst>
          </a:prstGeom>
          <a:solidFill>
            <a:srgbClr val="F3F4F6">
              <a:alpha val="92000"/>
            </a:srgbClr>
          </a:solidFill>
          <a:ln/>
        </p:spPr>
      </p:sp>
      <p:sp>
        <p:nvSpPr>
          <p:cNvPr id="62" name="Shape 54"/>
          <p:cNvSpPr/>
          <p:nvPr/>
        </p:nvSpPr>
        <p:spPr>
          <a:xfrm>
            <a:off x="6172200" y="5553151"/>
            <a:ext cx="28346" cy="342900"/>
          </a:xfrm>
          <a:prstGeom prst="rect">
            <a:avLst/>
          </a:prstGeom>
          <a:solidFill>
            <a:srgbClr val="4C6FFF"/>
          </a:solidFill>
          <a:ln/>
        </p:spPr>
      </p:sp>
      <p:sp>
        <p:nvSpPr>
          <p:cNvPr id="63" name="Text 55"/>
          <p:cNvSpPr txBox="1"/>
          <p:nvPr/>
        </p:nvSpPr>
        <p:spPr>
          <a:xfrm>
            <a:off x="552298" y="4743907"/>
            <a:ext cx="5148986" cy="162763"/>
          </a:xfrm>
          <a:prstGeom prst="rect">
            <a:avLst/>
          </a:prstGeom>
          <a:noFill/>
          <a:ln/>
        </p:spPr>
        <p:txBody>
          <a:bodyPr wrap="square" lIns="0" tIns="0" rIns="0" bIns="0" rtlCol="0" anchor="ctr"/>
          <a:lstStyle/>
          <a:p>
            <a:pPr algn="l" indent="0" marL="0">
              <a:buNone/>
            </a:pPr>
            <a:r>
              <a:rPr lang="en-US" sz="1000" i="1" dirty="0">
                <a:solidFill>
                  <a:srgbClr val="333333"/>
                </a:solidFill>
                <a:latin typeface="Inter" pitchFamily="34" charset="0"/>
                <a:ea typeface="Inter" pitchFamily="34" charset="-122"/>
                <a:cs typeface="Inter" pitchFamily="34" charset="-120"/>
              </a:rPr>
              <a:t>"AI将使人类在大多数工作中变得不必要，我们可能会进入仅需两天工作周的新时代。"</a:t>
            </a:r>
            <a:endParaRPr lang="en-US" sz="1000" dirty="0"/>
          </a:p>
        </p:txBody>
      </p:sp>
      <p:sp>
        <p:nvSpPr>
          <p:cNvPr id="64" name="Text 56"/>
          <p:cNvSpPr txBox="1"/>
          <p:nvPr/>
        </p:nvSpPr>
        <p:spPr>
          <a:xfrm>
            <a:off x="552298" y="5639105"/>
            <a:ext cx="4957877" cy="162763"/>
          </a:xfrm>
          <a:prstGeom prst="rect">
            <a:avLst/>
          </a:prstGeom>
          <a:noFill/>
          <a:ln/>
        </p:spPr>
        <p:txBody>
          <a:bodyPr wrap="square" lIns="0" tIns="0" rIns="0" bIns="0" rtlCol="0" anchor="ctr"/>
          <a:lstStyle/>
          <a:p>
            <a:pPr algn="l" indent="0" marL="0">
              <a:buNone/>
            </a:pPr>
            <a:r>
              <a:rPr lang="en-US" sz="1000" i="1" dirty="0">
                <a:solidFill>
                  <a:srgbClr val="333333"/>
                </a:solidFill>
                <a:latin typeface="Inter" pitchFamily="34" charset="0"/>
                <a:ea typeface="Inter" pitchFamily="34" charset="-122"/>
                <a:cs typeface="Inter" pitchFamily="34" charset="-120"/>
              </a:rPr>
              <a:t>"到2034年，AI将接管许多工作，但一切都会变得如此便宜，你甚至不需要工作。"</a:t>
            </a:r>
            <a:endParaRPr lang="en-US" sz="1000" dirty="0"/>
          </a:p>
        </p:txBody>
      </p:sp>
      <p:sp>
        <p:nvSpPr>
          <p:cNvPr id="65" name="Text 57"/>
          <p:cNvSpPr txBox="1"/>
          <p:nvPr/>
        </p:nvSpPr>
        <p:spPr>
          <a:xfrm>
            <a:off x="6277356" y="4743907"/>
            <a:ext cx="4157777" cy="162763"/>
          </a:xfrm>
          <a:prstGeom prst="rect">
            <a:avLst/>
          </a:prstGeom>
          <a:noFill/>
          <a:ln/>
        </p:spPr>
        <p:txBody>
          <a:bodyPr wrap="square" lIns="0" tIns="0" rIns="0" bIns="0" rtlCol="0" anchor="ctr"/>
          <a:lstStyle/>
          <a:p>
            <a:pPr algn="l" indent="0" marL="0">
              <a:buNone/>
            </a:pPr>
            <a:r>
              <a:rPr lang="en-US" sz="1000" i="1" dirty="0">
                <a:solidFill>
                  <a:srgbClr val="333333"/>
                </a:solidFill>
                <a:latin typeface="Inter" pitchFamily="34" charset="0"/>
                <a:ea typeface="Inter" pitchFamily="34" charset="-122"/>
                <a:cs typeface="Inter" pitchFamily="34" charset="-120"/>
              </a:rPr>
              <a:t>"AI Agents将彻底改变各行各业，创造全新的解决方案和创新模式。"</a:t>
            </a:r>
            <a:endParaRPr lang="en-US" sz="1000" dirty="0"/>
          </a:p>
        </p:txBody>
      </p:sp>
      <p:sp>
        <p:nvSpPr>
          <p:cNvPr id="66" name="Text 58"/>
          <p:cNvSpPr txBox="1"/>
          <p:nvPr/>
        </p:nvSpPr>
        <p:spPr>
          <a:xfrm>
            <a:off x="6277356" y="5639105"/>
            <a:ext cx="4776826" cy="162763"/>
          </a:xfrm>
          <a:prstGeom prst="rect">
            <a:avLst/>
          </a:prstGeom>
          <a:noFill/>
          <a:ln/>
        </p:spPr>
        <p:txBody>
          <a:bodyPr wrap="square" lIns="0" tIns="0" rIns="0" bIns="0" rtlCol="0" anchor="ctr"/>
          <a:lstStyle/>
          <a:p>
            <a:pPr algn="l" indent="0" marL="0">
              <a:buNone/>
            </a:pPr>
            <a:r>
              <a:rPr lang="en-US" sz="1000" i="1" dirty="0">
                <a:solidFill>
                  <a:srgbClr val="333333"/>
                </a:solidFill>
                <a:latin typeface="Inter" pitchFamily="34" charset="0"/>
                <a:ea typeface="Inter" pitchFamily="34" charset="-122"/>
                <a:cs typeface="Inter" pitchFamily="34" charset="-120"/>
              </a:rPr>
              <a:t>"我们正在从'软件工厂'转型为'AI驱动的智能引擎'，AI将融入技术的每个层面。"</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10457993" y="142646"/>
            <a:ext cx="1552651" cy="333756"/>
          </a:xfrm>
          <a:prstGeom prst="roundRect">
            <a:avLst>
              <a:gd name="adj" fmla="val 31311"/>
            </a:avLst>
          </a:prstGeom>
          <a:solidFill>
            <a:srgbClr val="FFFFFF">
              <a:alpha val="85000"/>
            </a:srgbClr>
          </a:solidFill>
          <a:ln w="12700">
            <a:solidFill>
              <a:srgbClr val="4C6FFF">
                <a:alpha val="30000"/>
              </a:srgbClr>
            </a:solidFill>
            <a:prstDash val="solid"/>
          </a:ln>
          <a:effectLst>
            <a:outerShdw sx="100000" sy="100000" kx="0" ky="0" algn="bl" rotWithShape="0" blurRad="25400" dist="12700" dir="5400000">
              <a:srgbClr val="000000">
                <a:alpha val="10000"/>
              </a:srgbClr>
            </a:outerShdw>
          </a:effectLst>
        </p:spPr>
      </p:sp>
      <p:sp>
        <p:nvSpPr>
          <p:cNvPr id="4" name="Text 2"/>
          <p:cNvSpPr txBox="1"/>
          <p:nvPr/>
        </p:nvSpPr>
        <p:spPr>
          <a:xfrm>
            <a:off x="10581437" y="228600"/>
            <a:ext cx="1405433"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子模块1:数字智能革命</a:t>
            </a:r>
            <a:endParaRPr lang="en-US" sz="1000" dirty="0"/>
          </a:p>
        </p:txBody>
      </p:sp>
      <p:sp>
        <p:nvSpPr>
          <p:cNvPr id="5" name="Text 3"/>
          <p:cNvSpPr txBox="1"/>
          <p:nvPr/>
        </p:nvSpPr>
        <p:spPr>
          <a:xfrm>
            <a:off x="381305" y="485546"/>
            <a:ext cx="853135"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组织变革</a:t>
            </a:r>
            <a:endParaRPr lang="en-US" sz="1300" dirty="0"/>
          </a:p>
        </p:txBody>
      </p:sp>
      <p:sp>
        <p:nvSpPr>
          <p:cNvPr id="6" name="Text 4"/>
          <p:cNvSpPr txBox="1"/>
          <p:nvPr/>
        </p:nvSpPr>
        <p:spPr>
          <a:xfrm>
            <a:off x="381305" y="752551"/>
            <a:ext cx="23244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企业组织重构</a:t>
            </a:r>
            <a:endParaRPr lang="en-US" sz="2700" dirty="0"/>
          </a:p>
        </p:txBody>
      </p:sp>
      <p:sp>
        <p:nvSpPr>
          <p:cNvPr id="7" name="Shape 5"/>
          <p:cNvSpPr/>
          <p:nvPr/>
        </p:nvSpPr>
        <p:spPr>
          <a:xfrm>
            <a:off x="381305" y="1304849"/>
            <a:ext cx="11430000" cy="476402"/>
          </a:xfrm>
          <a:prstGeom prst="roundRect">
            <a:avLst>
              <a:gd name="adj" fmla="val 23033"/>
            </a:avLst>
          </a:prstGeom>
          <a:solidFill>
            <a:srgbClr val="FFFFFF">
              <a:alpha val="85000"/>
            </a:srgbClr>
          </a:solidFill>
          <a:ln/>
        </p:spPr>
      </p:sp>
      <p:sp>
        <p:nvSpPr>
          <p:cNvPr id="8" name="Shape 6"/>
          <p:cNvSpPr/>
          <p:nvPr/>
        </p:nvSpPr>
        <p:spPr>
          <a:xfrm>
            <a:off x="381305" y="1304849"/>
            <a:ext cx="38405" cy="476402"/>
          </a:xfrm>
          <a:prstGeom prst="rect">
            <a:avLst/>
          </a:prstGeom>
          <a:solidFill>
            <a:srgbClr val="4C6FFF"/>
          </a:solidFill>
          <a:ln/>
        </p:spPr>
      </p:sp>
      <p:sp>
        <p:nvSpPr>
          <p:cNvPr id="9" name="Shape 7"/>
          <p:cNvSpPr/>
          <p:nvPr/>
        </p:nvSpPr>
        <p:spPr>
          <a:xfrm>
            <a:off x="381305" y="1919326"/>
            <a:ext cx="11430000" cy="476402"/>
          </a:xfrm>
          <a:prstGeom prst="roundRect">
            <a:avLst>
              <a:gd name="adj" fmla="val 23033"/>
            </a:avLst>
          </a:prstGeom>
          <a:solidFill>
            <a:srgbClr val="FFFFFF">
              <a:alpha val="85000"/>
            </a:srgbClr>
          </a:solidFill>
          <a:ln/>
        </p:spPr>
      </p:sp>
      <p:sp>
        <p:nvSpPr>
          <p:cNvPr id="10" name="Shape 8"/>
          <p:cNvSpPr/>
          <p:nvPr/>
        </p:nvSpPr>
        <p:spPr>
          <a:xfrm>
            <a:off x="381305" y="1919326"/>
            <a:ext cx="38405" cy="476402"/>
          </a:xfrm>
          <a:prstGeom prst="rect">
            <a:avLst/>
          </a:prstGeom>
          <a:solidFill>
            <a:srgbClr val="4C6FFF"/>
          </a:solidFill>
          <a:ln/>
        </p:spPr>
      </p:sp>
      <p:sp>
        <p:nvSpPr>
          <p:cNvPr id="11" name="Text 9"/>
          <p:cNvSpPr txBox="1"/>
          <p:nvPr/>
        </p:nvSpPr>
        <p:spPr>
          <a:xfrm>
            <a:off x="590702" y="1438351"/>
            <a:ext cx="5141671"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企业运营模式正在从以人为核心的脑力劳动者演进为智能体脑力劳动者</a:t>
            </a:r>
            <a:endParaRPr lang="en-US" sz="1200" dirty="0"/>
          </a:p>
        </p:txBody>
      </p:sp>
      <p:pic>
        <p:nvPicPr>
          <p:cNvPr id="12" name="Image 0" descr="preencoded.png">    </p:cNvPr>
          <p:cNvPicPr>
            <a:picLocks noChangeAspect="1"/>
          </p:cNvPicPr>
          <p:nvPr/>
        </p:nvPicPr>
        <p:blipFill>
          <a:blip r:embed="rId1"/>
          <a:srcRect l="0" r="0" t="0" b="0"/>
          <a:stretch/>
        </p:blipFill>
        <p:spPr>
          <a:xfrm>
            <a:off x="590702" y="2063801"/>
            <a:ext cx="161849" cy="161849"/>
          </a:xfrm>
          <a:prstGeom prst="rect">
            <a:avLst/>
          </a:prstGeom>
        </p:spPr>
      </p:pic>
      <p:sp>
        <p:nvSpPr>
          <p:cNvPr id="13" name="Text 10"/>
          <p:cNvSpPr txBox="1"/>
          <p:nvPr/>
        </p:nvSpPr>
        <p:spPr>
          <a:xfrm>
            <a:off x="828446" y="2052828"/>
            <a:ext cx="433151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白领工作大量重复性脑力劳动，而非真正具有创造性的特点</a:t>
            </a:r>
            <a:endParaRPr lang="en-US" sz="1200" dirty="0"/>
          </a:p>
        </p:txBody>
      </p:sp>
      <p:sp>
        <p:nvSpPr>
          <p:cNvPr id="14" name="Text 11"/>
          <p:cNvSpPr txBox="1"/>
          <p:nvPr/>
        </p:nvSpPr>
        <p:spPr>
          <a:xfrm>
            <a:off x="381305" y="2648102"/>
            <a:ext cx="1576426"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三种企业架构对比</a:t>
            </a:r>
            <a:endParaRPr lang="en-US" sz="1300" dirty="0"/>
          </a:p>
        </p:txBody>
      </p:sp>
      <p:sp>
        <p:nvSpPr>
          <p:cNvPr id="15" name="Shape 12"/>
          <p:cNvSpPr/>
          <p:nvPr/>
        </p:nvSpPr>
        <p:spPr>
          <a:xfrm>
            <a:off x="381305" y="2933395"/>
            <a:ext cx="3715207" cy="2905049"/>
          </a:xfrm>
          <a:prstGeom prst="roundRect">
            <a:avLst>
              <a:gd name="adj" fmla="val 826"/>
            </a:avLst>
          </a:prstGeom>
          <a:solidFill>
            <a:srgbClr val="FFFFFF">
              <a:alpha val="85000"/>
            </a:srgbClr>
          </a:solidFill>
          <a:ln w="12700">
            <a:solidFill>
              <a:srgbClr val="E5E7EB"/>
            </a:solidFill>
            <a:prstDash val="solid"/>
          </a:ln>
        </p:spPr>
      </p:sp>
      <p:sp>
        <p:nvSpPr>
          <p:cNvPr id="16" name="Shape 13"/>
          <p:cNvSpPr/>
          <p:nvPr/>
        </p:nvSpPr>
        <p:spPr>
          <a:xfrm>
            <a:off x="4241902" y="2933395"/>
            <a:ext cx="3715207" cy="2905049"/>
          </a:xfrm>
          <a:prstGeom prst="roundRect">
            <a:avLst>
              <a:gd name="adj" fmla="val 826"/>
            </a:avLst>
          </a:prstGeom>
          <a:solidFill>
            <a:srgbClr val="FFFFFF">
              <a:alpha val="85000"/>
            </a:srgbClr>
          </a:solidFill>
          <a:ln w="12700">
            <a:solidFill>
              <a:srgbClr val="E5E7EB"/>
            </a:solidFill>
            <a:prstDash val="solid"/>
          </a:ln>
        </p:spPr>
      </p:sp>
      <p:pic>
        <p:nvPicPr>
          <p:cNvPr id="17" name="Image 1" descr="https://page.gensparksite.com/slides_images/e9b194d3b1ca5ea66cc12f2240737c6f.jpg">    </p:cNvPr>
          <p:cNvPicPr>
            <a:picLocks noChangeAspect="1"/>
          </p:cNvPicPr>
          <p:nvPr/>
        </p:nvPicPr>
        <p:blipFill>
          <a:blip r:embed="rId2"/>
          <a:srcRect l="0" r="0" t="14248" b="14248"/>
          <a:stretch/>
        </p:blipFill>
        <p:spPr>
          <a:xfrm>
            <a:off x="580644" y="3133649"/>
            <a:ext cx="3314700" cy="1333195"/>
          </a:xfrm>
          <a:prstGeom prst="rect">
            <a:avLst/>
          </a:prstGeom>
        </p:spPr>
      </p:pic>
      <p:pic>
        <p:nvPicPr>
          <p:cNvPr id="18" name="Image 2" descr="https://page.gensparksite.com/slides_images/1aa0c37483f563b29502165cf15960c1.png">    </p:cNvPr>
          <p:cNvPicPr>
            <a:picLocks noChangeAspect="1"/>
          </p:cNvPicPr>
          <p:nvPr/>
        </p:nvPicPr>
        <p:blipFill>
          <a:blip r:embed="rId3"/>
          <a:srcRect l="0" r="0" t="14835" b="14835"/>
          <a:stretch/>
        </p:blipFill>
        <p:spPr>
          <a:xfrm>
            <a:off x="4442155" y="3133649"/>
            <a:ext cx="3314700" cy="1333195"/>
          </a:xfrm>
          <a:prstGeom prst="rect">
            <a:avLst/>
          </a:prstGeom>
        </p:spPr>
      </p:pic>
      <p:sp>
        <p:nvSpPr>
          <p:cNvPr id="19" name="Text 14"/>
          <p:cNvSpPr txBox="1"/>
          <p:nvPr/>
        </p:nvSpPr>
        <p:spPr>
          <a:xfrm>
            <a:off x="580644" y="4591202"/>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传统组织形态</a:t>
            </a:r>
            <a:endParaRPr lang="en-US" sz="1300" dirty="0"/>
          </a:p>
        </p:txBody>
      </p:sp>
      <p:sp>
        <p:nvSpPr>
          <p:cNvPr id="20" name="Text 15"/>
          <p:cNvSpPr txBox="1"/>
          <p:nvPr/>
        </p:nvSpPr>
        <p:spPr>
          <a:xfrm>
            <a:off x="4442155" y="4591202"/>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混合增强形态</a:t>
            </a:r>
            <a:endParaRPr lang="en-US" sz="1300" dirty="0"/>
          </a:p>
        </p:txBody>
      </p:sp>
      <p:sp>
        <p:nvSpPr>
          <p:cNvPr id="21" name="Text 16"/>
          <p:cNvSpPr txBox="1"/>
          <p:nvPr/>
        </p:nvSpPr>
        <p:spPr>
          <a:xfrm>
            <a:off x="580644" y="4905756"/>
            <a:ext cx="1660550"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层级金字塔，人力密集</a:t>
            </a:r>
            <a:endParaRPr lang="en-US" sz="1100" dirty="0"/>
          </a:p>
        </p:txBody>
      </p:sp>
      <p:sp>
        <p:nvSpPr>
          <p:cNvPr id="22" name="Text 17"/>
          <p:cNvSpPr txBox="1"/>
          <p:nvPr/>
        </p:nvSpPr>
        <p:spPr>
          <a:xfrm>
            <a:off x="580644" y="5176418"/>
            <a:ext cx="1231697"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AI仅作辅助工具</a:t>
            </a:r>
            <a:endParaRPr lang="en-US" sz="1100" dirty="0"/>
          </a:p>
        </p:txBody>
      </p:sp>
      <p:sp>
        <p:nvSpPr>
          <p:cNvPr id="23" name="Text 18"/>
          <p:cNvSpPr txBox="1"/>
          <p:nvPr/>
        </p:nvSpPr>
        <p:spPr>
          <a:xfrm>
            <a:off x="580644" y="5429707"/>
            <a:ext cx="1516990"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人工进行决策与执行</a:t>
            </a:r>
            <a:endParaRPr lang="en-US" sz="1100" dirty="0"/>
          </a:p>
        </p:txBody>
      </p:sp>
      <p:sp>
        <p:nvSpPr>
          <p:cNvPr id="24" name="Text 19"/>
          <p:cNvSpPr txBox="1"/>
          <p:nvPr/>
        </p:nvSpPr>
        <p:spPr>
          <a:xfrm>
            <a:off x="4442155" y="4905756"/>
            <a:ext cx="1516990"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人机协作，流程优化</a:t>
            </a:r>
            <a:endParaRPr lang="en-US" sz="1100" dirty="0"/>
          </a:p>
        </p:txBody>
      </p:sp>
      <p:sp>
        <p:nvSpPr>
          <p:cNvPr id="25" name="Text 20"/>
          <p:cNvSpPr txBox="1"/>
          <p:nvPr/>
        </p:nvSpPr>
        <p:spPr>
          <a:xfrm>
            <a:off x="4442155" y="5176418"/>
            <a:ext cx="1184148"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2-3倍效率提升</a:t>
            </a:r>
            <a:endParaRPr lang="en-US" sz="1100" dirty="0"/>
          </a:p>
        </p:txBody>
      </p:sp>
      <p:sp>
        <p:nvSpPr>
          <p:cNvPr id="26" name="Text 21"/>
          <p:cNvSpPr txBox="1"/>
          <p:nvPr/>
        </p:nvSpPr>
        <p:spPr>
          <a:xfrm>
            <a:off x="4442155" y="5429707"/>
            <a:ext cx="1516990"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组织仍保留层级结构</a:t>
            </a:r>
            <a:endParaRPr lang="en-US" sz="1100" dirty="0"/>
          </a:p>
        </p:txBody>
      </p:sp>
      <p:sp>
        <p:nvSpPr>
          <p:cNvPr id="27" name="Shape 22"/>
          <p:cNvSpPr/>
          <p:nvPr/>
        </p:nvSpPr>
        <p:spPr>
          <a:xfrm>
            <a:off x="8102498" y="2933395"/>
            <a:ext cx="3715207" cy="2905049"/>
          </a:xfrm>
          <a:prstGeom prst="roundRect">
            <a:avLst>
              <a:gd name="adj" fmla="val 826"/>
            </a:avLst>
          </a:prstGeom>
          <a:solidFill>
            <a:srgbClr val="FFFFFF">
              <a:alpha val="85000"/>
            </a:srgbClr>
          </a:solidFill>
          <a:ln w="12700">
            <a:solidFill>
              <a:srgbClr val="E5E7EB"/>
            </a:solidFill>
            <a:prstDash val="solid"/>
          </a:ln>
        </p:spPr>
      </p:sp>
      <p:pic>
        <p:nvPicPr>
          <p:cNvPr id="28" name="Image 3" descr="https://page.gensparksite.com/slides_images/528a0ac99a15b1909c932b8f46ddd25b.png">    </p:cNvPr>
          <p:cNvPicPr>
            <a:picLocks noChangeAspect="1"/>
          </p:cNvPicPr>
          <p:nvPr/>
        </p:nvPicPr>
        <p:blipFill>
          <a:blip r:embed="rId4"/>
          <a:srcRect l="0" r="0" t="29274" b="29274"/>
          <a:stretch/>
        </p:blipFill>
        <p:spPr>
          <a:xfrm>
            <a:off x="8302752" y="3133649"/>
            <a:ext cx="3314700" cy="1333195"/>
          </a:xfrm>
          <a:prstGeom prst="rect">
            <a:avLst/>
          </a:prstGeom>
        </p:spPr>
      </p:pic>
      <p:sp>
        <p:nvSpPr>
          <p:cNvPr id="29" name="Text 23"/>
          <p:cNvSpPr txBox="1"/>
          <p:nvPr/>
        </p:nvSpPr>
        <p:spPr>
          <a:xfrm>
            <a:off x="8302752" y="4591202"/>
            <a:ext cx="1462126"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Agentic企业形态</a:t>
            </a:r>
            <a:endParaRPr lang="en-US" sz="1300" dirty="0"/>
          </a:p>
        </p:txBody>
      </p:sp>
      <p:sp>
        <p:nvSpPr>
          <p:cNvPr id="30" name="Text 24"/>
          <p:cNvSpPr txBox="1"/>
          <p:nvPr/>
        </p:nvSpPr>
        <p:spPr>
          <a:xfrm>
            <a:off x="8302752" y="4905756"/>
            <a:ext cx="1669694"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AI Agent为核心生产力</a:t>
            </a:r>
            <a:endParaRPr lang="en-US" sz="1100" dirty="0"/>
          </a:p>
        </p:txBody>
      </p:sp>
      <p:sp>
        <p:nvSpPr>
          <p:cNvPr id="31" name="Text 25"/>
          <p:cNvSpPr txBox="1"/>
          <p:nvPr/>
        </p:nvSpPr>
        <p:spPr>
          <a:xfrm>
            <a:off x="8302752" y="5176418"/>
            <a:ext cx="1374343"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扁平智能网络结构</a:t>
            </a:r>
            <a:endParaRPr lang="en-US" sz="1100" dirty="0"/>
          </a:p>
        </p:txBody>
      </p:sp>
      <p:sp>
        <p:nvSpPr>
          <p:cNvPr id="32" name="Text 26"/>
          <p:cNvSpPr txBox="1"/>
          <p:nvPr/>
        </p:nvSpPr>
        <p:spPr>
          <a:xfrm>
            <a:off x="8302752" y="5429707"/>
            <a:ext cx="1527048" cy="181051"/>
          </a:xfrm>
          <a:prstGeom prst="rect">
            <a:avLst/>
          </a:prstGeom>
          <a:noFill/>
          <a:ln/>
        </p:spPr>
        <p:txBody>
          <a:bodyPr wrap="square" lIns="0" tIns="0" rIns="0" bIns="0" rtlCol="0" anchor="ctr"/>
          <a:lstStyle/>
          <a:p>
            <a:pPr algn="l" indent="0" marL="0">
              <a:buNone/>
            </a:pPr>
            <a:r>
              <a:rPr lang="en-US" sz="1100" dirty="0">
                <a:solidFill>
                  <a:srgbClr val="4B5563"/>
                </a:solidFill>
                <a:latin typeface="Inter" pitchFamily="34" charset="0"/>
                <a:ea typeface="Inter" pitchFamily="34" charset="-122"/>
                <a:cs typeface="Inter" pitchFamily="34" charset="-120"/>
              </a:rPr>
              <a:t>• 10倍效率，无限扩展</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304495" y="381305"/>
            <a:ext cx="1352398" cy="362102"/>
          </a:xfrm>
          <a:prstGeom prst="roundRect">
            <a:avLst>
              <a:gd name="adj" fmla="val 26582"/>
            </a:avLst>
          </a:prstGeom>
          <a:solidFill>
            <a:srgbClr val="FFFFFF">
              <a:alpha val="85000"/>
            </a:srgbClr>
          </a:solidFill>
          <a:ln/>
        </p:spPr>
      </p:sp>
      <p:sp>
        <p:nvSpPr>
          <p:cNvPr id="4" name="Text 2"/>
          <p:cNvSpPr txBox="1"/>
          <p:nvPr/>
        </p:nvSpPr>
        <p:spPr>
          <a:xfrm>
            <a:off x="381305" y="448056"/>
            <a:ext cx="1343254" cy="228600"/>
          </a:xfrm>
          <a:prstGeom prst="rect">
            <a:avLst/>
          </a:prstGeom>
          <a:noFill/>
          <a:ln/>
        </p:spPr>
        <p:txBody>
          <a:bodyPr wrap="square" lIns="0" tIns="0" rIns="0" bIns="0" rtlCol="0" anchor="ctr"/>
          <a:lstStyle/>
          <a:p>
            <a:pPr algn="l" indent="0" marL="0">
              <a:buNone/>
            </a:pPr>
            <a:r>
              <a:rPr lang="en-US" sz="1500" b="1" dirty="0">
                <a:solidFill>
                  <a:srgbClr val="4C6FFF"/>
                </a:solidFill>
                <a:latin typeface="Inter" pitchFamily="34" charset="0"/>
                <a:ea typeface="Inter" pitchFamily="34" charset="-122"/>
                <a:cs typeface="Inter" pitchFamily="34" charset="-120"/>
              </a:rPr>
              <a:t>智能进化路径</a:t>
            </a:r>
            <a:endParaRPr lang="en-US" sz="1500" dirty="0"/>
          </a:p>
        </p:txBody>
      </p:sp>
      <p:sp>
        <p:nvSpPr>
          <p:cNvPr id="5" name="Shape 3"/>
          <p:cNvSpPr/>
          <p:nvPr/>
        </p:nvSpPr>
        <p:spPr>
          <a:xfrm>
            <a:off x="1657807" y="304495"/>
            <a:ext cx="3810305" cy="437998"/>
          </a:xfrm>
          <a:prstGeom prst="roundRect">
            <a:avLst>
              <a:gd name="adj" fmla="val 18154"/>
            </a:avLst>
          </a:prstGeom>
          <a:solidFill>
            <a:srgbClr val="FFFFFF">
              <a:alpha val="85000"/>
            </a:srgbClr>
          </a:solidFill>
          <a:ln/>
        </p:spPr>
      </p:sp>
      <p:sp>
        <p:nvSpPr>
          <p:cNvPr id="6" name="Text 4"/>
          <p:cNvSpPr txBox="1"/>
          <p:nvPr/>
        </p:nvSpPr>
        <p:spPr>
          <a:xfrm>
            <a:off x="1705356" y="352044"/>
            <a:ext cx="3929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从智能问答到自主任务智能体</a:t>
            </a:r>
            <a:endParaRPr lang="en-US" sz="2200" dirty="0"/>
          </a:p>
        </p:txBody>
      </p:sp>
      <p:sp>
        <p:nvSpPr>
          <p:cNvPr id="7" name="Shape 5"/>
          <p:cNvSpPr/>
          <p:nvPr/>
        </p:nvSpPr>
        <p:spPr>
          <a:xfrm>
            <a:off x="9802368" y="375818"/>
            <a:ext cx="2085746" cy="276149"/>
          </a:xfrm>
          <a:prstGeom prst="roundRect">
            <a:avLst>
              <a:gd name="adj" fmla="val 182690"/>
            </a:avLst>
          </a:prstGeom>
          <a:solidFill>
            <a:srgbClr val="4C6FFF">
              <a:alpha val="10000"/>
            </a:srgbClr>
          </a:solidFill>
          <a:ln/>
        </p:spPr>
      </p:sp>
      <p:sp>
        <p:nvSpPr>
          <p:cNvPr id="8" name="Text 6"/>
          <p:cNvSpPr txBox="1"/>
          <p:nvPr/>
        </p:nvSpPr>
        <p:spPr>
          <a:xfrm>
            <a:off x="9916668" y="433426"/>
            <a:ext cx="1957730" cy="162763"/>
          </a:xfrm>
          <a:prstGeom prst="rect">
            <a:avLst/>
          </a:prstGeom>
          <a:noFill/>
          <a:ln/>
        </p:spPr>
        <p:txBody>
          <a:bodyPr wrap="square" lIns="0" tIns="0" rIns="0" bIns="0" rtlCol="0" anchor="ctr"/>
          <a:lstStyle/>
          <a:p>
            <a:pPr algn="r" indent="0" marL="0">
              <a:buNone/>
            </a:pPr>
            <a:r>
              <a:rPr lang="en-US" sz="1000" dirty="0">
                <a:solidFill>
                  <a:srgbClr val="4C6FFF"/>
                </a:solidFill>
                <a:latin typeface="Inter" pitchFamily="34" charset="0"/>
                <a:ea typeface="Inter" pitchFamily="34" charset="-122"/>
                <a:cs typeface="Inter" pitchFamily="34" charset="-120"/>
              </a:rPr>
              <a:t>子模块2:数字智能的进展和趋势</a:t>
            </a:r>
            <a:endParaRPr lang="en-US" sz="1000" dirty="0"/>
          </a:p>
        </p:txBody>
      </p:sp>
      <p:pic>
        <p:nvPicPr>
          <p:cNvPr id="9" name="Image 0" descr="preencoded.png">    </p:cNvPr>
          <p:cNvPicPr>
            <a:picLocks noChangeAspect="1"/>
          </p:cNvPicPr>
          <p:nvPr/>
        </p:nvPicPr>
        <p:blipFill>
          <a:blip r:embed="rId1"/>
          <a:srcRect l="0" r="0" t="0" b="0"/>
          <a:stretch/>
        </p:blipFill>
        <p:spPr>
          <a:xfrm>
            <a:off x="6096305" y="2385670"/>
            <a:ext cx="1143000" cy="761695"/>
          </a:xfrm>
          <a:prstGeom prst="rect">
            <a:avLst/>
          </a:prstGeom>
        </p:spPr>
      </p:pic>
      <p:sp>
        <p:nvSpPr>
          <p:cNvPr id="10" name="Text 7"/>
          <p:cNvSpPr txBox="1"/>
          <p:nvPr/>
        </p:nvSpPr>
        <p:spPr>
          <a:xfrm>
            <a:off x="6327648" y="3414370"/>
            <a:ext cx="1443838" cy="200254"/>
          </a:xfrm>
          <a:prstGeom prst="rect">
            <a:avLst/>
          </a:prstGeom>
          <a:noFill/>
          <a:ln/>
        </p:spPr>
        <p:txBody>
          <a:bodyPr wrap="square" lIns="0" tIns="0" rIns="0" bIns="0" rtlCol="0" anchor="ctr"/>
          <a:lstStyle/>
          <a:p>
            <a:pPr algn="l" indent="0" marL="0">
              <a:buNone/>
            </a:pPr>
            <a:r>
              <a:rPr lang="en-US" sz="1300" b="1" dirty="0">
                <a:solidFill>
                  <a:srgbClr val="EF4444"/>
                </a:solidFill>
                <a:latin typeface="Inter" pitchFamily="34" charset="0"/>
                <a:ea typeface="Inter" pitchFamily="34" charset="-122"/>
                <a:cs typeface="Inter" pitchFamily="34" charset="-120"/>
              </a:rPr>
              <a:t>Persona Agents</a:t>
            </a:r>
            <a:endParaRPr lang="en-US" sz="1300" dirty="0"/>
          </a:p>
        </p:txBody>
      </p:sp>
      <p:pic>
        <p:nvPicPr>
          <p:cNvPr id="11" name="Image 1" descr="preencoded.png">    </p:cNvPr>
          <p:cNvPicPr>
            <a:picLocks noChangeAspect="1"/>
          </p:cNvPicPr>
          <p:nvPr/>
        </p:nvPicPr>
        <p:blipFill>
          <a:blip r:embed="rId2"/>
          <a:srcRect l="0" r="0" t="0" b="0"/>
          <a:stretch/>
        </p:blipFill>
        <p:spPr>
          <a:xfrm>
            <a:off x="3779215" y="3433572"/>
            <a:ext cx="2667305" cy="571500"/>
          </a:xfrm>
          <a:prstGeom prst="rect">
            <a:avLst/>
          </a:prstGeom>
        </p:spPr>
      </p:pic>
      <p:sp>
        <p:nvSpPr>
          <p:cNvPr id="12" name="Text 8"/>
          <p:cNvSpPr txBox="1"/>
          <p:nvPr/>
        </p:nvSpPr>
        <p:spPr>
          <a:xfrm>
            <a:off x="4937760" y="3252521"/>
            <a:ext cx="1672438" cy="200254"/>
          </a:xfrm>
          <a:prstGeom prst="rect">
            <a:avLst/>
          </a:prstGeom>
          <a:noFill/>
          <a:ln/>
        </p:spPr>
        <p:txBody>
          <a:bodyPr wrap="square" lIns="0" tIns="0" rIns="0" bIns="0" rtlCol="0" anchor="ctr"/>
          <a:lstStyle/>
          <a:p>
            <a:pPr algn="l" indent="0" marL="0">
              <a:buNone/>
            </a:pPr>
            <a:r>
              <a:rPr lang="en-US" sz="1300" b="1" dirty="0">
                <a:solidFill>
                  <a:srgbClr val="EF4444"/>
                </a:solidFill>
                <a:latin typeface="Inter" pitchFamily="34" charset="0"/>
                <a:ea typeface="Inter" pitchFamily="34" charset="-122"/>
                <a:cs typeface="Inter" pitchFamily="34" charset="-120"/>
              </a:rPr>
              <a:t>Agentic Enterprise</a:t>
            </a:r>
            <a:endParaRPr lang="en-US" sz="1300" dirty="0"/>
          </a:p>
        </p:txBody>
      </p:sp>
      <p:sp>
        <p:nvSpPr>
          <p:cNvPr id="13" name="Shape 9"/>
          <p:cNvSpPr/>
          <p:nvPr/>
        </p:nvSpPr>
        <p:spPr>
          <a:xfrm>
            <a:off x="304495" y="4005072"/>
            <a:ext cx="5639105" cy="1657807"/>
          </a:xfrm>
          <a:prstGeom prst="roundRect">
            <a:avLst>
              <a:gd name="adj" fmla="val 1268"/>
            </a:avLst>
          </a:prstGeom>
          <a:solidFill>
            <a:srgbClr val="FFFFFF">
              <a:alpha val="85000"/>
            </a:srgbClr>
          </a:solidFill>
          <a:ln/>
        </p:spPr>
      </p:sp>
      <p:sp>
        <p:nvSpPr>
          <p:cNvPr id="14" name="Shape 10"/>
          <p:cNvSpPr/>
          <p:nvPr/>
        </p:nvSpPr>
        <p:spPr>
          <a:xfrm>
            <a:off x="304495" y="4005072"/>
            <a:ext cx="28346" cy="1657807"/>
          </a:xfrm>
          <a:prstGeom prst="rect">
            <a:avLst/>
          </a:prstGeom>
          <a:solidFill>
            <a:srgbClr val="4C6FFF"/>
          </a:solidFill>
          <a:ln/>
        </p:spPr>
      </p:sp>
      <p:sp>
        <p:nvSpPr>
          <p:cNvPr id="15" name="Shape 11"/>
          <p:cNvSpPr/>
          <p:nvPr/>
        </p:nvSpPr>
        <p:spPr>
          <a:xfrm>
            <a:off x="6248095" y="4005072"/>
            <a:ext cx="5639105" cy="1657807"/>
          </a:xfrm>
          <a:prstGeom prst="roundRect">
            <a:avLst>
              <a:gd name="adj" fmla="val 1268"/>
            </a:avLst>
          </a:prstGeom>
          <a:solidFill>
            <a:srgbClr val="FFFFFF">
              <a:alpha val="85000"/>
            </a:srgbClr>
          </a:solidFill>
          <a:ln/>
        </p:spPr>
      </p:sp>
      <p:sp>
        <p:nvSpPr>
          <p:cNvPr id="16" name="Shape 12"/>
          <p:cNvSpPr/>
          <p:nvPr/>
        </p:nvSpPr>
        <p:spPr>
          <a:xfrm>
            <a:off x="6248095" y="4005072"/>
            <a:ext cx="28346" cy="1657807"/>
          </a:xfrm>
          <a:prstGeom prst="rect">
            <a:avLst/>
          </a:prstGeom>
          <a:solidFill>
            <a:srgbClr val="4C6FFF"/>
          </a:solidFill>
          <a:ln/>
        </p:spPr>
      </p:sp>
      <p:sp>
        <p:nvSpPr>
          <p:cNvPr id="17" name="Shape 13"/>
          <p:cNvSpPr/>
          <p:nvPr/>
        </p:nvSpPr>
        <p:spPr>
          <a:xfrm>
            <a:off x="485546" y="4005072"/>
            <a:ext cx="2000707" cy="381305"/>
          </a:xfrm>
          <a:prstGeom prst="roundRect">
            <a:avLst>
              <a:gd name="adj" fmla="val 23981"/>
            </a:avLst>
          </a:prstGeom>
          <a:solidFill>
            <a:srgbClr val="FFFFFF">
              <a:alpha val="85000"/>
            </a:srgbClr>
          </a:solidFill>
          <a:ln/>
        </p:spPr>
      </p:sp>
      <p:sp>
        <p:nvSpPr>
          <p:cNvPr id="18" name="Shape 14"/>
          <p:cNvSpPr/>
          <p:nvPr/>
        </p:nvSpPr>
        <p:spPr>
          <a:xfrm>
            <a:off x="6429146" y="4005072"/>
            <a:ext cx="1962302" cy="381305"/>
          </a:xfrm>
          <a:prstGeom prst="roundRect">
            <a:avLst>
              <a:gd name="adj" fmla="val 23981"/>
            </a:avLst>
          </a:prstGeom>
          <a:solidFill>
            <a:srgbClr val="FFFFFF">
              <a:alpha val="85000"/>
            </a:srgbClr>
          </a:solidFill>
          <a:ln/>
        </p:spPr>
      </p:sp>
      <p:sp>
        <p:nvSpPr>
          <p:cNvPr id="19" name="Text 15"/>
          <p:cNvSpPr txBox="1"/>
          <p:nvPr/>
        </p:nvSpPr>
        <p:spPr>
          <a:xfrm>
            <a:off x="533095" y="4081882"/>
            <a:ext cx="2048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智能阶段演进关键洞察</a:t>
            </a:r>
            <a:endParaRPr lang="en-US" sz="1500" dirty="0"/>
          </a:p>
        </p:txBody>
      </p:sp>
      <p:sp>
        <p:nvSpPr>
          <p:cNvPr id="20" name="Text 16"/>
          <p:cNvSpPr txBox="1"/>
          <p:nvPr/>
        </p:nvSpPr>
        <p:spPr>
          <a:xfrm>
            <a:off x="6476695" y="4081882"/>
            <a:ext cx="200985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Agentic智能商业拐点</a:t>
            </a:r>
            <a:endParaRPr lang="en-US" sz="1500" dirty="0"/>
          </a:p>
        </p:txBody>
      </p:sp>
      <p:sp>
        <p:nvSpPr>
          <p:cNvPr id="21" name="Text 17"/>
          <p:cNvSpPr txBox="1"/>
          <p:nvPr/>
        </p:nvSpPr>
        <p:spPr>
          <a:xfrm>
            <a:off x="705002" y="4481474"/>
            <a:ext cx="271302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从问答与推理到自主执行任务的质变</a:t>
            </a:r>
            <a:endParaRPr lang="en-US" sz="1200" dirty="0"/>
          </a:p>
        </p:txBody>
      </p:sp>
      <p:sp>
        <p:nvSpPr>
          <p:cNvPr id="22" name="Text 18"/>
          <p:cNvSpPr txBox="1"/>
          <p:nvPr/>
        </p:nvSpPr>
        <p:spPr>
          <a:xfrm>
            <a:off x="705002" y="4781398"/>
            <a:ext cx="327446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当前处于第3阶段Agent自主行动能力发展期</a:t>
            </a:r>
            <a:endParaRPr lang="en-US" sz="1200" dirty="0"/>
          </a:p>
        </p:txBody>
      </p:sp>
      <p:sp>
        <p:nvSpPr>
          <p:cNvPr id="23" name="Text 19"/>
          <p:cNvSpPr txBox="1"/>
          <p:nvPr/>
        </p:nvSpPr>
        <p:spPr>
          <a:xfrm>
            <a:off x="705002" y="5081321"/>
            <a:ext cx="413217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个人智能体Persona Agents是第3到第4阶段的重要桥梁</a:t>
            </a:r>
            <a:endParaRPr lang="en-US" sz="1200" dirty="0"/>
          </a:p>
        </p:txBody>
      </p:sp>
      <p:sp>
        <p:nvSpPr>
          <p:cNvPr id="24" name="Text 20"/>
          <p:cNvSpPr txBox="1"/>
          <p:nvPr/>
        </p:nvSpPr>
        <p:spPr>
          <a:xfrm>
            <a:off x="705002" y="5381244"/>
            <a:ext cx="387431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自主智能组织雏形已开始在Agent阶段(第3阶段)萌芽</a:t>
            </a:r>
            <a:endParaRPr lang="en-US" sz="1200" dirty="0"/>
          </a:p>
        </p:txBody>
      </p:sp>
      <p:sp>
        <p:nvSpPr>
          <p:cNvPr id="25" name="Text 21"/>
          <p:cNvSpPr txBox="1"/>
          <p:nvPr/>
        </p:nvSpPr>
        <p:spPr>
          <a:xfrm>
            <a:off x="6648602" y="4481474"/>
            <a:ext cx="2836469"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2024-2025: Agent自主执行基础任务</a:t>
            </a:r>
            <a:endParaRPr lang="en-US" sz="1200" dirty="0"/>
          </a:p>
        </p:txBody>
      </p:sp>
      <p:sp>
        <p:nvSpPr>
          <p:cNvPr id="26" name="Text 22"/>
          <p:cNvSpPr txBox="1"/>
          <p:nvPr/>
        </p:nvSpPr>
        <p:spPr>
          <a:xfrm>
            <a:off x="6648602" y="4781398"/>
            <a:ext cx="331287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2025-2027: Persona智能体个人化定制爆发</a:t>
            </a:r>
            <a:endParaRPr lang="en-US" sz="1200" dirty="0"/>
          </a:p>
        </p:txBody>
      </p:sp>
      <p:sp>
        <p:nvSpPr>
          <p:cNvPr id="27" name="Text 23"/>
          <p:cNvSpPr txBox="1"/>
          <p:nvPr/>
        </p:nvSpPr>
        <p:spPr>
          <a:xfrm>
            <a:off x="6648602" y="5081321"/>
            <a:ext cx="302666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2025-2028: 自主智能组织雏形开始出现</a:t>
            </a:r>
            <a:endParaRPr lang="en-US" sz="1200" dirty="0"/>
          </a:p>
        </p:txBody>
      </p:sp>
      <p:sp>
        <p:nvSpPr>
          <p:cNvPr id="28" name="Text 24"/>
          <p:cNvSpPr txBox="1"/>
          <p:nvPr/>
        </p:nvSpPr>
        <p:spPr>
          <a:xfrm>
            <a:off x="6648602" y="5381244"/>
            <a:ext cx="300837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2030+: 完整autopilot自主智能企业成熟</a:t>
            </a:r>
            <a:endParaRPr lang="en-US" sz="1200" dirty="0"/>
          </a:p>
        </p:txBody>
      </p:sp>
      <p:sp>
        <p:nvSpPr>
          <p:cNvPr id="29" name="Shape 25"/>
          <p:cNvSpPr/>
          <p:nvPr/>
        </p:nvSpPr>
        <p:spPr>
          <a:xfrm>
            <a:off x="304495" y="2038198"/>
            <a:ext cx="11582705" cy="38405"/>
          </a:xfrm>
          <a:prstGeom prst="rect">
            <a:avLst/>
          </a:prstGeom>
          <a:solidFill>
            <a:srgbClr val="E5E7EB"/>
          </a:solidFill>
          <a:ln/>
        </p:spPr>
      </p:sp>
      <p:sp>
        <p:nvSpPr>
          <p:cNvPr id="30" name="Shape 26"/>
          <p:cNvSpPr/>
          <p:nvPr/>
        </p:nvSpPr>
        <p:spPr>
          <a:xfrm>
            <a:off x="304495" y="2038198"/>
            <a:ext cx="5219395" cy="38405"/>
          </a:xfrm>
          <a:prstGeom prst="rect">
            <a:avLst/>
          </a:prstGeom>
          <a:solidFill>
            <a:srgbClr val="4C6FFF"/>
          </a:solidFill>
          <a:ln/>
        </p:spPr>
      </p:sp>
      <p:sp>
        <p:nvSpPr>
          <p:cNvPr id="31" name="Shape 27"/>
          <p:cNvSpPr/>
          <p:nvPr/>
        </p:nvSpPr>
        <p:spPr>
          <a:xfrm>
            <a:off x="304495" y="1371600"/>
            <a:ext cx="2200046" cy="2162556"/>
          </a:xfrm>
          <a:prstGeom prst="roundRect">
            <a:avLst>
              <a:gd name="adj" fmla="val 1490"/>
            </a:avLst>
          </a:prstGeom>
          <a:solidFill>
            <a:srgbClr val="FFFFFF">
              <a:alpha val="85000"/>
            </a:srgbClr>
          </a:solidFill>
          <a:ln/>
        </p:spPr>
      </p:sp>
      <p:sp>
        <p:nvSpPr>
          <p:cNvPr id="32" name="Shape 28"/>
          <p:cNvSpPr/>
          <p:nvPr/>
        </p:nvSpPr>
        <p:spPr>
          <a:xfrm>
            <a:off x="4999025" y="1371600"/>
            <a:ext cx="2200046" cy="2162556"/>
          </a:xfrm>
          <a:prstGeom prst="roundRect">
            <a:avLst>
              <a:gd name="adj" fmla="val 1490"/>
            </a:avLst>
          </a:prstGeom>
          <a:solidFill>
            <a:srgbClr val="FFFFFF">
              <a:alpha val="85000"/>
            </a:srgbClr>
          </a:solidFill>
          <a:ln/>
        </p:spPr>
      </p:sp>
      <p:sp>
        <p:nvSpPr>
          <p:cNvPr id="33" name="Shape 29"/>
          <p:cNvSpPr/>
          <p:nvPr/>
        </p:nvSpPr>
        <p:spPr>
          <a:xfrm>
            <a:off x="1116482" y="1466698"/>
            <a:ext cx="571500" cy="571500"/>
          </a:xfrm>
          <a:prstGeom prst="ellipse">
            <a:avLst/>
          </a:prstGeom>
          <a:solidFill>
            <a:srgbClr val="EBF0FF"/>
          </a:solidFill>
          <a:ln/>
        </p:spPr>
      </p:sp>
      <p:pic>
        <p:nvPicPr>
          <p:cNvPr id="34" name="Image 2" descr="preencoded.png">    </p:cNvPr>
          <p:cNvPicPr>
            <a:picLocks noChangeAspect="1"/>
          </p:cNvPicPr>
          <p:nvPr/>
        </p:nvPicPr>
        <p:blipFill>
          <a:blip r:embed="rId3"/>
          <a:srcRect l="0" r="0" t="0" b="0"/>
          <a:stretch/>
        </p:blipFill>
        <p:spPr>
          <a:xfrm>
            <a:off x="1235354" y="1619402"/>
            <a:ext cx="333756" cy="267005"/>
          </a:xfrm>
          <a:prstGeom prst="rect">
            <a:avLst/>
          </a:prstGeom>
        </p:spPr>
      </p:pic>
      <p:sp>
        <p:nvSpPr>
          <p:cNvPr id="35" name="Shape 30"/>
          <p:cNvSpPr/>
          <p:nvPr/>
        </p:nvSpPr>
        <p:spPr>
          <a:xfrm>
            <a:off x="2651760" y="1371600"/>
            <a:ext cx="2200046" cy="2162556"/>
          </a:xfrm>
          <a:prstGeom prst="roundRect">
            <a:avLst>
              <a:gd name="adj" fmla="val 1490"/>
            </a:avLst>
          </a:prstGeom>
          <a:solidFill>
            <a:srgbClr val="FFFFFF">
              <a:alpha val="85000"/>
            </a:srgbClr>
          </a:solidFill>
          <a:ln/>
        </p:spPr>
      </p:sp>
      <p:sp>
        <p:nvSpPr>
          <p:cNvPr id="36" name="Shape 31"/>
          <p:cNvSpPr/>
          <p:nvPr/>
        </p:nvSpPr>
        <p:spPr>
          <a:xfrm>
            <a:off x="3462833" y="1466698"/>
            <a:ext cx="571500" cy="571500"/>
          </a:xfrm>
          <a:prstGeom prst="ellipse">
            <a:avLst/>
          </a:prstGeom>
          <a:solidFill>
            <a:srgbClr val="EBF0FF"/>
          </a:solidFill>
          <a:ln/>
        </p:spPr>
      </p:sp>
      <p:sp>
        <p:nvSpPr>
          <p:cNvPr id="37" name="Shape 32"/>
          <p:cNvSpPr/>
          <p:nvPr/>
        </p:nvSpPr>
        <p:spPr>
          <a:xfrm>
            <a:off x="5810098" y="1466698"/>
            <a:ext cx="571500" cy="571500"/>
          </a:xfrm>
          <a:prstGeom prst="ellipse">
            <a:avLst/>
          </a:prstGeom>
          <a:solidFill>
            <a:srgbClr val="EBF0FF"/>
          </a:solidFill>
          <a:ln/>
        </p:spPr>
      </p:sp>
      <p:sp>
        <p:nvSpPr>
          <p:cNvPr id="38" name="Shape 33"/>
          <p:cNvSpPr/>
          <p:nvPr/>
        </p:nvSpPr>
        <p:spPr>
          <a:xfrm>
            <a:off x="1249985" y="2152498"/>
            <a:ext cx="304495" cy="304495"/>
          </a:xfrm>
          <a:prstGeom prst="ellipse">
            <a:avLst/>
          </a:prstGeom>
          <a:solidFill>
            <a:srgbClr val="4C6FFF"/>
          </a:solidFill>
          <a:ln/>
        </p:spPr>
      </p:sp>
      <p:sp>
        <p:nvSpPr>
          <p:cNvPr id="39" name="Shape 34"/>
          <p:cNvSpPr/>
          <p:nvPr/>
        </p:nvSpPr>
        <p:spPr>
          <a:xfrm>
            <a:off x="3596335" y="2152498"/>
            <a:ext cx="304495" cy="304495"/>
          </a:xfrm>
          <a:prstGeom prst="ellipse">
            <a:avLst/>
          </a:prstGeom>
          <a:solidFill>
            <a:srgbClr val="4C6FFF"/>
          </a:solidFill>
          <a:ln/>
        </p:spPr>
      </p:sp>
      <p:sp>
        <p:nvSpPr>
          <p:cNvPr id="40" name="Text 35"/>
          <p:cNvSpPr txBox="1"/>
          <p:nvPr/>
        </p:nvSpPr>
        <p:spPr>
          <a:xfrm>
            <a:off x="1367028" y="2183587"/>
            <a:ext cx="198425" cy="247802"/>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1</a:t>
            </a:r>
            <a:endParaRPr lang="en-US" sz="1200" dirty="0"/>
          </a:p>
        </p:txBody>
      </p:sp>
      <p:sp>
        <p:nvSpPr>
          <p:cNvPr id="41" name="Text 36"/>
          <p:cNvSpPr txBox="1"/>
          <p:nvPr/>
        </p:nvSpPr>
        <p:spPr>
          <a:xfrm>
            <a:off x="3697834" y="2183587"/>
            <a:ext cx="226771" cy="247802"/>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2</a:t>
            </a:r>
            <a:endParaRPr lang="en-US" sz="1200" dirty="0"/>
          </a:p>
        </p:txBody>
      </p:sp>
      <p:sp>
        <p:nvSpPr>
          <p:cNvPr id="42" name="Text 37"/>
          <p:cNvSpPr txBox="1"/>
          <p:nvPr/>
        </p:nvSpPr>
        <p:spPr>
          <a:xfrm>
            <a:off x="982066" y="2581351"/>
            <a:ext cx="991210" cy="228600"/>
          </a:xfrm>
          <a:prstGeom prst="rect">
            <a:avLst/>
          </a:prstGeom>
          <a:noFill/>
          <a:ln/>
        </p:spPr>
        <p:txBody>
          <a:bodyPr wrap="square" lIns="0" tIns="0" rIns="0" bIns="0" rtlCol="0" anchor="ctr"/>
          <a:lstStyle/>
          <a:p>
            <a:pPr algn="ctr" indent="0" marL="0">
              <a:buNone/>
            </a:pPr>
            <a:r>
              <a:rPr lang="en-US" sz="1500" b="1" dirty="0">
                <a:solidFill>
                  <a:srgbClr val="333333"/>
                </a:solidFill>
                <a:latin typeface="Inter" pitchFamily="34" charset="0"/>
                <a:ea typeface="Inter" pitchFamily="34" charset="-122"/>
                <a:cs typeface="Inter" pitchFamily="34" charset="-120"/>
              </a:rPr>
              <a:t>Chatbots</a:t>
            </a:r>
            <a:endParaRPr lang="en-US" sz="1500" dirty="0"/>
          </a:p>
        </p:txBody>
      </p:sp>
      <p:sp>
        <p:nvSpPr>
          <p:cNvPr id="43" name="Text 38"/>
          <p:cNvSpPr txBox="1"/>
          <p:nvPr/>
        </p:nvSpPr>
        <p:spPr>
          <a:xfrm>
            <a:off x="3260750" y="2581351"/>
            <a:ext cx="1124712" cy="228600"/>
          </a:xfrm>
          <a:prstGeom prst="rect">
            <a:avLst/>
          </a:prstGeom>
          <a:noFill/>
          <a:ln/>
        </p:spPr>
        <p:txBody>
          <a:bodyPr wrap="square" lIns="0" tIns="0" rIns="0" bIns="0" rtlCol="0" anchor="ctr"/>
          <a:lstStyle/>
          <a:p>
            <a:pPr algn="ctr" indent="0" marL="0">
              <a:buNone/>
            </a:pPr>
            <a:r>
              <a:rPr lang="en-US" sz="1500" b="1" dirty="0">
                <a:solidFill>
                  <a:srgbClr val="333333"/>
                </a:solidFill>
                <a:latin typeface="Inter" pitchFamily="34" charset="0"/>
                <a:ea typeface="Inter" pitchFamily="34" charset="-122"/>
                <a:cs typeface="Inter" pitchFamily="34" charset="-120"/>
              </a:rPr>
              <a:t>Reasoners</a:t>
            </a:r>
            <a:endParaRPr lang="en-US" sz="1500" dirty="0"/>
          </a:p>
        </p:txBody>
      </p:sp>
      <p:sp>
        <p:nvSpPr>
          <p:cNvPr id="44" name="Text 39"/>
          <p:cNvSpPr txBox="1"/>
          <p:nvPr/>
        </p:nvSpPr>
        <p:spPr>
          <a:xfrm>
            <a:off x="5768950" y="2581351"/>
            <a:ext cx="800100" cy="228600"/>
          </a:xfrm>
          <a:prstGeom prst="rect">
            <a:avLst/>
          </a:prstGeom>
          <a:noFill/>
          <a:ln/>
        </p:spPr>
        <p:txBody>
          <a:bodyPr wrap="square" lIns="0" tIns="0" rIns="0" bIns="0" rtlCol="0" anchor="ctr"/>
          <a:lstStyle/>
          <a:p>
            <a:pPr algn="ctr" indent="0" marL="0">
              <a:buNone/>
            </a:pPr>
            <a:r>
              <a:rPr lang="en-US" sz="1500" b="1" dirty="0">
                <a:solidFill>
                  <a:srgbClr val="333333"/>
                </a:solidFill>
                <a:latin typeface="Inter" pitchFamily="34" charset="0"/>
                <a:ea typeface="Inter" pitchFamily="34" charset="-122"/>
                <a:cs typeface="Inter" pitchFamily="34" charset="-120"/>
              </a:rPr>
              <a:t>Agents</a:t>
            </a:r>
            <a:endParaRPr lang="en-US" sz="1500" dirty="0"/>
          </a:p>
        </p:txBody>
      </p:sp>
      <p:sp>
        <p:nvSpPr>
          <p:cNvPr id="45" name="Text 40"/>
          <p:cNvSpPr txBox="1"/>
          <p:nvPr/>
        </p:nvSpPr>
        <p:spPr>
          <a:xfrm>
            <a:off x="769010" y="2895905"/>
            <a:ext cx="1381658" cy="1911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Conversational AI</a:t>
            </a:r>
            <a:endParaRPr lang="en-US" sz="1200" dirty="0"/>
          </a:p>
        </p:txBody>
      </p:sp>
      <p:sp>
        <p:nvSpPr>
          <p:cNvPr id="46" name="Text 41"/>
          <p:cNvSpPr txBox="1"/>
          <p:nvPr/>
        </p:nvSpPr>
        <p:spPr>
          <a:xfrm>
            <a:off x="3172054" y="2895905"/>
            <a:ext cx="1276502" cy="1911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Problem solving</a:t>
            </a:r>
            <a:endParaRPr lang="en-US" sz="1200" dirty="0"/>
          </a:p>
        </p:txBody>
      </p:sp>
      <p:sp>
        <p:nvSpPr>
          <p:cNvPr id="47" name="Text 42"/>
          <p:cNvSpPr txBox="1"/>
          <p:nvPr/>
        </p:nvSpPr>
        <p:spPr>
          <a:xfrm>
            <a:off x="5357470" y="2895905"/>
            <a:ext cx="1591056" cy="1911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Autonomous actions</a:t>
            </a:r>
            <a:endParaRPr lang="en-US" sz="1200" dirty="0"/>
          </a:p>
        </p:txBody>
      </p:sp>
      <p:sp>
        <p:nvSpPr>
          <p:cNvPr id="48" name="Shape 43"/>
          <p:cNvSpPr/>
          <p:nvPr/>
        </p:nvSpPr>
        <p:spPr>
          <a:xfrm>
            <a:off x="1065276" y="3161995"/>
            <a:ext cx="676656" cy="276149"/>
          </a:xfrm>
          <a:prstGeom prst="roundRect">
            <a:avLst>
              <a:gd name="adj" fmla="val 137017"/>
            </a:avLst>
          </a:prstGeom>
          <a:solidFill>
            <a:srgbClr val="D1FAE5"/>
          </a:solidFill>
          <a:ln/>
        </p:spPr>
      </p:sp>
      <p:sp>
        <p:nvSpPr>
          <p:cNvPr id="49" name="Shape 44"/>
          <p:cNvSpPr/>
          <p:nvPr/>
        </p:nvSpPr>
        <p:spPr>
          <a:xfrm>
            <a:off x="3410712" y="3161995"/>
            <a:ext cx="676656" cy="276149"/>
          </a:xfrm>
          <a:prstGeom prst="roundRect">
            <a:avLst>
              <a:gd name="adj" fmla="val 137017"/>
            </a:avLst>
          </a:prstGeom>
          <a:solidFill>
            <a:srgbClr val="D1FAE5"/>
          </a:solidFill>
          <a:ln/>
        </p:spPr>
      </p:sp>
      <p:sp>
        <p:nvSpPr>
          <p:cNvPr id="50" name="Text 45"/>
          <p:cNvSpPr txBox="1"/>
          <p:nvPr/>
        </p:nvSpPr>
        <p:spPr>
          <a:xfrm>
            <a:off x="1161288" y="3200400"/>
            <a:ext cx="593446" cy="181051"/>
          </a:xfrm>
          <a:prstGeom prst="rect">
            <a:avLst/>
          </a:prstGeom>
          <a:noFill/>
          <a:ln/>
        </p:spPr>
        <p:txBody>
          <a:bodyPr wrap="square" lIns="0" tIns="0" rIns="0" bIns="0" rtlCol="0" anchor="ctr"/>
          <a:lstStyle/>
          <a:p>
            <a:pPr algn="ctr" indent="0" marL="0">
              <a:buNone/>
            </a:pPr>
            <a:r>
              <a:rPr lang="en-US" sz="1100" dirty="0">
                <a:solidFill>
                  <a:srgbClr val="065F46"/>
                </a:solidFill>
                <a:latin typeface="Inter" pitchFamily="34" charset="0"/>
                <a:ea typeface="Inter" pitchFamily="34" charset="-122"/>
                <a:cs typeface="Inter" pitchFamily="34" charset="-120"/>
              </a:rPr>
              <a:t>©2022</a:t>
            </a:r>
            <a:endParaRPr lang="en-US" sz="1100" dirty="0"/>
          </a:p>
        </p:txBody>
      </p:sp>
      <p:pic>
        <p:nvPicPr>
          <p:cNvPr id="51" name="Image 3" descr="preencoded.png">    </p:cNvPr>
          <p:cNvPicPr>
            <a:picLocks noChangeAspect="1"/>
          </p:cNvPicPr>
          <p:nvPr/>
        </p:nvPicPr>
        <p:blipFill>
          <a:blip r:embed="rId4"/>
          <a:srcRect l="0" r="0" t="0" b="0"/>
          <a:stretch/>
        </p:blipFill>
        <p:spPr>
          <a:xfrm>
            <a:off x="3615538" y="1619402"/>
            <a:ext cx="267005" cy="267005"/>
          </a:xfrm>
          <a:prstGeom prst="rect">
            <a:avLst/>
          </a:prstGeom>
        </p:spPr>
      </p:pic>
      <p:sp>
        <p:nvSpPr>
          <p:cNvPr id="52" name="Text 46"/>
          <p:cNvSpPr txBox="1"/>
          <p:nvPr/>
        </p:nvSpPr>
        <p:spPr>
          <a:xfrm>
            <a:off x="3506724" y="3200400"/>
            <a:ext cx="593446" cy="181051"/>
          </a:xfrm>
          <a:prstGeom prst="rect">
            <a:avLst/>
          </a:prstGeom>
          <a:noFill/>
          <a:ln/>
        </p:spPr>
        <p:txBody>
          <a:bodyPr wrap="square" lIns="0" tIns="0" rIns="0" bIns="0" rtlCol="0" anchor="ctr"/>
          <a:lstStyle/>
          <a:p>
            <a:pPr algn="ctr" indent="0" marL="0">
              <a:buNone/>
            </a:pPr>
            <a:r>
              <a:rPr lang="en-US" sz="1100" dirty="0">
                <a:solidFill>
                  <a:srgbClr val="065F46"/>
                </a:solidFill>
                <a:latin typeface="Inter" pitchFamily="34" charset="0"/>
                <a:ea typeface="Inter" pitchFamily="34" charset="-122"/>
                <a:cs typeface="Inter" pitchFamily="34" charset="-120"/>
              </a:rPr>
              <a:t>©2024</a:t>
            </a:r>
            <a:endParaRPr lang="en-US" sz="1100" dirty="0"/>
          </a:p>
        </p:txBody>
      </p:sp>
      <p:pic>
        <p:nvPicPr>
          <p:cNvPr id="53" name="Image 4" descr="preencoded.png">    </p:cNvPr>
          <p:cNvPicPr>
            <a:picLocks noChangeAspect="1"/>
          </p:cNvPicPr>
          <p:nvPr/>
        </p:nvPicPr>
        <p:blipFill>
          <a:blip r:embed="rId5"/>
          <a:srcRect l="0" r="0" t="0" b="0"/>
          <a:stretch/>
        </p:blipFill>
        <p:spPr>
          <a:xfrm>
            <a:off x="5928970" y="1619402"/>
            <a:ext cx="333756" cy="267005"/>
          </a:xfrm>
          <a:prstGeom prst="rect">
            <a:avLst/>
          </a:prstGeom>
        </p:spPr>
      </p:pic>
      <p:sp>
        <p:nvSpPr>
          <p:cNvPr id="54" name="Shape 47"/>
          <p:cNvSpPr/>
          <p:nvPr/>
        </p:nvSpPr>
        <p:spPr>
          <a:xfrm>
            <a:off x="7345375" y="1371600"/>
            <a:ext cx="2200046" cy="2162556"/>
          </a:xfrm>
          <a:prstGeom prst="roundRect">
            <a:avLst>
              <a:gd name="adj" fmla="val 1490"/>
            </a:avLst>
          </a:prstGeom>
          <a:solidFill>
            <a:srgbClr val="FFFFFF">
              <a:alpha val="85000"/>
            </a:srgbClr>
          </a:solidFill>
          <a:ln/>
        </p:spPr>
      </p:sp>
      <p:sp>
        <p:nvSpPr>
          <p:cNvPr id="55" name="Shape 48"/>
          <p:cNvSpPr/>
          <p:nvPr/>
        </p:nvSpPr>
        <p:spPr>
          <a:xfrm>
            <a:off x="9692640" y="1371600"/>
            <a:ext cx="2200046" cy="2162556"/>
          </a:xfrm>
          <a:prstGeom prst="roundRect">
            <a:avLst>
              <a:gd name="adj" fmla="val 1490"/>
            </a:avLst>
          </a:prstGeom>
          <a:solidFill>
            <a:srgbClr val="FFFFFF">
              <a:alpha val="85000"/>
            </a:srgbClr>
          </a:solidFill>
          <a:ln/>
        </p:spPr>
      </p:sp>
      <p:sp>
        <p:nvSpPr>
          <p:cNvPr id="56" name="Shape 49"/>
          <p:cNvSpPr/>
          <p:nvPr/>
        </p:nvSpPr>
        <p:spPr>
          <a:xfrm>
            <a:off x="8157362" y="1466698"/>
            <a:ext cx="571500" cy="571500"/>
          </a:xfrm>
          <a:prstGeom prst="ellipse">
            <a:avLst/>
          </a:prstGeom>
          <a:solidFill>
            <a:srgbClr val="EBF0FF"/>
          </a:solidFill>
          <a:ln/>
        </p:spPr>
      </p:sp>
      <p:sp>
        <p:nvSpPr>
          <p:cNvPr id="57" name="Shape 50"/>
          <p:cNvSpPr/>
          <p:nvPr/>
        </p:nvSpPr>
        <p:spPr>
          <a:xfrm>
            <a:off x="10503713" y="1466698"/>
            <a:ext cx="571500" cy="571500"/>
          </a:xfrm>
          <a:prstGeom prst="ellipse">
            <a:avLst/>
          </a:prstGeom>
          <a:solidFill>
            <a:srgbClr val="EBF0FF"/>
          </a:solidFill>
          <a:ln/>
        </p:spPr>
      </p:sp>
      <p:sp>
        <p:nvSpPr>
          <p:cNvPr id="58" name="Text 51"/>
          <p:cNvSpPr txBox="1"/>
          <p:nvPr/>
        </p:nvSpPr>
        <p:spPr>
          <a:xfrm>
            <a:off x="10147097" y="2581351"/>
            <a:ext cx="1429207" cy="228600"/>
          </a:xfrm>
          <a:prstGeom prst="rect">
            <a:avLst/>
          </a:prstGeom>
          <a:noFill/>
          <a:ln/>
        </p:spPr>
        <p:txBody>
          <a:bodyPr wrap="square" lIns="0" tIns="0" rIns="0" bIns="0" rtlCol="0" anchor="ctr"/>
          <a:lstStyle/>
          <a:p>
            <a:pPr algn="ctr" indent="0" marL="0">
              <a:buNone/>
            </a:pPr>
            <a:r>
              <a:rPr lang="en-US" sz="1500" b="1" dirty="0">
                <a:solidFill>
                  <a:srgbClr val="333333"/>
                </a:solidFill>
                <a:latin typeface="Inter" pitchFamily="34" charset="0"/>
                <a:ea typeface="Inter" pitchFamily="34" charset="-122"/>
                <a:cs typeface="Inter" pitchFamily="34" charset="-120"/>
              </a:rPr>
              <a:t>Organizations</a:t>
            </a:r>
            <a:endParaRPr lang="en-US" sz="1500" dirty="0"/>
          </a:p>
        </p:txBody>
      </p:sp>
      <p:sp>
        <p:nvSpPr>
          <p:cNvPr id="59" name="Shape 52"/>
          <p:cNvSpPr/>
          <p:nvPr/>
        </p:nvSpPr>
        <p:spPr>
          <a:xfrm>
            <a:off x="5943600" y="2152498"/>
            <a:ext cx="304495" cy="304495"/>
          </a:xfrm>
          <a:prstGeom prst="ellipse">
            <a:avLst/>
          </a:prstGeom>
          <a:solidFill>
            <a:srgbClr val="4C6FFF"/>
          </a:solidFill>
          <a:ln/>
        </p:spPr>
      </p:sp>
      <p:sp>
        <p:nvSpPr>
          <p:cNvPr id="60" name="Text 53"/>
          <p:cNvSpPr txBox="1"/>
          <p:nvPr/>
        </p:nvSpPr>
        <p:spPr>
          <a:xfrm>
            <a:off x="6043270" y="2183587"/>
            <a:ext cx="226771" cy="247802"/>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3</a:t>
            </a:r>
            <a:endParaRPr lang="en-US" sz="1200" dirty="0"/>
          </a:p>
        </p:txBody>
      </p:sp>
      <p:sp>
        <p:nvSpPr>
          <p:cNvPr id="61" name="Shape 54"/>
          <p:cNvSpPr/>
          <p:nvPr/>
        </p:nvSpPr>
        <p:spPr>
          <a:xfrm>
            <a:off x="5618074" y="3161995"/>
            <a:ext cx="961949" cy="276149"/>
          </a:xfrm>
          <a:prstGeom prst="roundRect">
            <a:avLst>
              <a:gd name="adj" fmla="val 137017"/>
            </a:avLst>
          </a:prstGeom>
          <a:solidFill>
            <a:srgbClr val="E0E7FF"/>
          </a:solidFill>
          <a:ln/>
        </p:spPr>
      </p:sp>
      <p:sp>
        <p:nvSpPr>
          <p:cNvPr id="62" name="Text 55"/>
          <p:cNvSpPr txBox="1"/>
          <p:nvPr/>
        </p:nvSpPr>
        <p:spPr>
          <a:xfrm>
            <a:off x="5714086" y="3200400"/>
            <a:ext cx="878738" cy="181051"/>
          </a:xfrm>
          <a:prstGeom prst="rect">
            <a:avLst/>
          </a:prstGeom>
          <a:noFill/>
          <a:ln/>
        </p:spPr>
        <p:txBody>
          <a:bodyPr wrap="square" lIns="0" tIns="0" rIns="0" bIns="0" rtlCol="0" anchor="ctr"/>
          <a:lstStyle/>
          <a:p>
            <a:pPr algn="ctr" indent="0" marL="0">
              <a:buNone/>
            </a:pPr>
            <a:r>
              <a:rPr lang="en-US" sz="1100" dirty="0">
                <a:solidFill>
                  <a:srgbClr val="4338CA"/>
                </a:solidFill>
                <a:latin typeface="Inter" pitchFamily="34" charset="0"/>
                <a:ea typeface="Inter" pitchFamily="34" charset="-122"/>
                <a:cs typeface="Inter" pitchFamily="34" charset="-120"/>
              </a:rPr>
              <a:t>In Progress</a:t>
            </a:r>
            <a:endParaRPr lang="en-US" sz="1100" dirty="0"/>
          </a:p>
        </p:txBody>
      </p:sp>
      <p:pic>
        <p:nvPicPr>
          <p:cNvPr id="63" name="Image 5" descr="preencoded.png">    </p:cNvPr>
          <p:cNvPicPr>
            <a:picLocks noChangeAspect="1"/>
          </p:cNvPicPr>
          <p:nvPr/>
        </p:nvPicPr>
        <p:blipFill>
          <a:blip r:embed="rId6"/>
          <a:srcRect l="0" r="0" t="0" b="0"/>
          <a:stretch/>
        </p:blipFill>
        <p:spPr>
          <a:xfrm>
            <a:off x="8342986" y="1619402"/>
            <a:ext cx="200254" cy="267005"/>
          </a:xfrm>
          <a:prstGeom prst="rect">
            <a:avLst/>
          </a:prstGeom>
        </p:spPr>
      </p:pic>
      <p:sp>
        <p:nvSpPr>
          <p:cNvPr id="64" name="Text 56"/>
          <p:cNvSpPr txBox="1"/>
          <p:nvPr/>
        </p:nvSpPr>
        <p:spPr>
          <a:xfrm>
            <a:off x="7952537" y="2581351"/>
            <a:ext cx="1124712" cy="228600"/>
          </a:xfrm>
          <a:prstGeom prst="rect">
            <a:avLst/>
          </a:prstGeom>
          <a:noFill/>
          <a:ln/>
        </p:spPr>
        <p:txBody>
          <a:bodyPr wrap="square" lIns="0" tIns="0" rIns="0" bIns="0" rtlCol="0" anchor="ctr"/>
          <a:lstStyle/>
          <a:p>
            <a:pPr algn="ctr" indent="0" marL="0">
              <a:buNone/>
            </a:pPr>
            <a:r>
              <a:rPr lang="en-US" sz="1500" b="1" dirty="0">
                <a:solidFill>
                  <a:srgbClr val="333333"/>
                </a:solidFill>
                <a:latin typeface="Inter" pitchFamily="34" charset="0"/>
                <a:ea typeface="Inter" pitchFamily="34" charset="-122"/>
                <a:cs typeface="Inter" pitchFamily="34" charset="-120"/>
              </a:rPr>
              <a:t>Innovators</a:t>
            </a:r>
            <a:endParaRPr lang="en-US" sz="1500" dirty="0"/>
          </a:p>
        </p:txBody>
      </p:sp>
      <p:sp>
        <p:nvSpPr>
          <p:cNvPr id="65" name="Text 57"/>
          <p:cNvSpPr txBox="1"/>
          <p:nvPr/>
        </p:nvSpPr>
        <p:spPr>
          <a:xfrm>
            <a:off x="7643470" y="2895905"/>
            <a:ext cx="1714500" cy="1911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Create novel solutions</a:t>
            </a:r>
            <a:endParaRPr lang="en-US" sz="1200" dirty="0"/>
          </a:p>
        </p:txBody>
      </p:sp>
      <p:sp>
        <p:nvSpPr>
          <p:cNvPr id="66" name="Text 58"/>
          <p:cNvSpPr txBox="1"/>
          <p:nvPr/>
        </p:nvSpPr>
        <p:spPr>
          <a:xfrm>
            <a:off x="10152583" y="2895905"/>
            <a:ext cx="1390802" cy="1911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Autonomous orgs</a:t>
            </a:r>
            <a:endParaRPr lang="en-US" sz="1200" dirty="0"/>
          </a:p>
        </p:txBody>
      </p:sp>
      <p:sp>
        <p:nvSpPr>
          <p:cNvPr id="67" name="Shape 59"/>
          <p:cNvSpPr/>
          <p:nvPr/>
        </p:nvSpPr>
        <p:spPr>
          <a:xfrm>
            <a:off x="8290865" y="2152498"/>
            <a:ext cx="304495" cy="304495"/>
          </a:xfrm>
          <a:prstGeom prst="ellipse">
            <a:avLst/>
          </a:prstGeom>
          <a:solidFill>
            <a:srgbClr val="EBF0FF"/>
          </a:solidFill>
          <a:ln w="12700">
            <a:solidFill>
              <a:srgbClr val="4C6FFF"/>
            </a:solidFill>
            <a:prstDash val="solid"/>
          </a:ln>
        </p:spPr>
      </p:sp>
      <p:sp>
        <p:nvSpPr>
          <p:cNvPr id="68" name="Shape 60"/>
          <p:cNvSpPr/>
          <p:nvPr/>
        </p:nvSpPr>
        <p:spPr>
          <a:xfrm>
            <a:off x="10637215" y="2152498"/>
            <a:ext cx="304495" cy="304495"/>
          </a:xfrm>
          <a:prstGeom prst="ellipse">
            <a:avLst/>
          </a:prstGeom>
          <a:solidFill>
            <a:srgbClr val="EBF0FF"/>
          </a:solidFill>
          <a:ln w="12700">
            <a:solidFill>
              <a:srgbClr val="4C6FFF"/>
            </a:solidFill>
            <a:prstDash val="solid"/>
          </a:ln>
        </p:spPr>
      </p:sp>
      <p:sp>
        <p:nvSpPr>
          <p:cNvPr id="69" name="Text 61"/>
          <p:cNvSpPr txBox="1"/>
          <p:nvPr/>
        </p:nvSpPr>
        <p:spPr>
          <a:xfrm>
            <a:off x="8387791" y="2183587"/>
            <a:ext cx="235915" cy="247802"/>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4</a:t>
            </a:r>
            <a:endParaRPr lang="en-US" sz="1200" dirty="0"/>
          </a:p>
        </p:txBody>
      </p:sp>
      <p:sp>
        <p:nvSpPr>
          <p:cNvPr id="70" name="Text 62"/>
          <p:cNvSpPr txBox="1"/>
          <p:nvPr/>
        </p:nvSpPr>
        <p:spPr>
          <a:xfrm>
            <a:off x="10739628" y="2183587"/>
            <a:ext cx="226771" cy="247802"/>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5</a:t>
            </a:r>
            <a:endParaRPr lang="en-US" sz="1200" dirty="0"/>
          </a:p>
        </p:txBody>
      </p:sp>
      <p:sp>
        <p:nvSpPr>
          <p:cNvPr id="71" name="Shape 63"/>
          <p:cNvSpPr/>
          <p:nvPr/>
        </p:nvSpPr>
        <p:spPr>
          <a:xfrm>
            <a:off x="8132674" y="3161995"/>
            <a:ext cx="629107" cy="276149"/>
          </a:xfrm>
          <a:prstGeom prst="roundRect">
            <a:avLst>
              <a:gd name="adj" fmla="val 137017"/>
            </a:avLst>
          </a:prstGeom>
          <a:solidFill>
            <a:srgbClr val="F3F4F6"/>
          </a:solidFill>
          <a:ln/>
        </p:spPr>
      </p:sp>
      <p:sp>
        <p:nvSpPr>
          <p:cNvPr id="72" name="Text 64"/>
          <p:cNvSpPr txBox="1"/>
          <p:nvPr/>
        </p:nvSpPr>
        <p:spPr>
          <a:xfrm>
            <a:off x="8227771" y="3200400"/>
            <a:ext cx="545897" cy="181051"/>
          </a:xfrm>
          <a:prstGeom prst="rect">
            <a:avLst/>
          </a:prstGeom>
          <a:noFill/>
          <a:ln/>
        </p:spPr>
        <p:txBody>
          <a:bodyPr wrap="square" lIns="0" tIns="0" rIns="0" bIns="0" rtlCol="0" anchor="ctr"/>
          <a:lstStyle/>
          <a:p>
            <a:pPr algn="ctr" indent="0" marL="0">
              <a:buNone/>
            </a:pPr>
            <a:r>
              <a:rPr lang="en-US" sz="1100" dirty="0">
                <a:solidFill>
                  <a:srgbClr val="6B7280"/>
                </a:solidFill>
                <a:latin typeface="Inter" pitchFamily="34" charset="0"/>
                <a:ea typeface="Inter" pitchFamily="34" charset="-122"/>
                <a:cs typeface="Inter" pitchFamily="34" charset="-120"/>
              </a:rPr>
              <a:t>Future</a:t>
            </a:r>
            <a:endParaRPr lang="en-US" sz="1100" dirty="0"/>
          </a:p>
        </p:txBody>
      </p:sp>
      <p:pic>
        <p:nvPicPr>
          <p:cNvPr id="73" name="Image 6" descr="preencoded.png">    </p:cNvPr>
          <p:cNvPicPr>
            <a:picLocks noChangeAspect="1"/>
          </p:cNvPicPr>
          <p:nvPr/>
        </p:nvPicPr>
        <p:blipFill>
          <a:blip r:embed="rId7"/>
          <a:srcRect l="0" r="0" t="0" b="0"/>
          <a:stretch/>
        </p:blipFill>
        <p:spPr>
          <a:xfrm>
            <a:off x="10689336" y="1619402"/>
            <a:ext cx="200254" cy="267005"/>
          </a:xfrm>
          <a:prstGeom prst="rect">
            <a:avLst/>
          </a:prstGeom>
        </p:spPr>
      </p:pic>
      <p:sp>
        <p:nvSpPr>
          <p:cNvPr id="74" name="Shape 65"/>
          <p:cNvSpPr/>
          <p:nvPr/>
        </p:nvSpPr>
        <p:spPr>
          <a:xfrm>
            <a:off x="10479938" y="3161995"/>
            <a:ext cx="629107" cy="276149"/>
          </a:xfrm>
          <a:prstGeom prst="roundRect">
            <a:avLst>
              <a:gd name="adj" fmla="val 137017"/>
            </a:avLst>
          </a:prstGeom>
          <a:solidFill>
            <a:srgbClr val="F3F4F6"/>
          </a:solidFill>
          <a:ln/>
        </p:spPr>
      </p:sp>
      <p:sp>
        <p:nvSpPr>
          <p:cNvPr id="75" name="Text 66"/>
          <p:cNvSpPr txBox="1"/>
          <p:nvPr/>
        </p:nvSpPr>
        <p:spPr>
          <a:xfrm>
            <a:off x="10575036" y="3200400"/>
            <a:ext cx="545897" cy="181051"/>
          </a:xfrm>
          <a:prstGeom prst="rect">
            <a:avLst/>
          </a:prstGeom>
          <a:noFill/>
          <a:ln/>
        </p:spPr>
        <p:txBody>
          <a:bodyPr wrap="square" lIns="0" tIns="0" rIns="0" bIns="0" rtlCol="0" anchor="ctr"/>
          <a:lstStyle/>
          <a:p>
            <a:pPr algn="ctr" indent="0" marL="0">
              <a:buNone/>
            </a:pPr>
            <a:r>
              <a:rPr lang="en-US" sz="1100" dirty="0">
                <a:solidFill>
                  <a:srgbClr val="6B7280"/>
                </a:solidFill>
                <a:latin typeface="Inter" pitchFamily="34" charset="0"/>
                <a:ea typeface="Inter" pitchFamily="34" charset="-122"/>
                <a:cs typeface="Inter" pitchFamily="34" charset="-120"/>
              </a:rPr>
              <a:t>Future</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75895"/>
          </a:xfrm>
          <a:prstGeom prst="rect">
            <a:avLst/>
          </a:prstGeom>
          <a:solidFill>
            <a:srgbClr val="4C6FFF"/>
          </a:solidFill>
          <a:ln/>
        </p:spPr>
      </p:sp>
      <p:sp>
        <p:nvSpPr>
          <p:cNvPr id="3" name="Shape 1"/>
          <p:cNvSpPr/>
          <p:nvPr/>
        </p:nvSpPr>
        <p:spPr>
          <a:xfrm>
            <a:off x="304495" y="381305"/>
            <a:ext cx="11582705" cy="1019556"/>
          </a:xfrm>
          <a:prstGeom prst="roundRect">
            <a:avLst>
              <a:gd name="adj" fmla="val 6706"/>
            </a:avLst>
          </a:prstGeom>
          <a:solidFill>
            <a:srgbClr val="FFFFFF">
              <a:alpha val="60000"/>
            </a:srgbClr>
          </a:solidFill>
          <a:ln/>
        </p:spPr>
      </p:sp>
      <p:sp>
        <p:nvSpPr>
          <p:cNvPr id="4" name="Text 2"/>
          <p:cNvSpPr txBox="1"/>
          <p:nvPr/>
        </p:nvSpPr>
        <p:spPr>
          <a:xfrm>
            <a:off x="457200" y="562356"/>
            <a:ext cx="853135"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技术演进</a:t>
            </a:r>
            <a:endParaRPr lang="en-US" sz="1300" dirty="0"/>
          </a:p>
        </p:txBody>
      </p:sp>
      <p:sp>
        <p:nvSpPr>
          <p:cNvPr id="5" name="Text 3"/>
          <p:cNvSpPr txBox="1"/>
          <p:nvPr/>
        </p:nvSpPr>
        <p:spPr>
          <a:xfrm>
            <a:off x="457200" y="847649"/>
            <a:ext cx="40389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模型技术目前进展和趋势</a:t>
            </a:r>
            <a:endParaRPr lang="en-US" sz="2700" dirty="0"/>
          </a:p>
        </p:txBody>
      </p:sp>
      <p:sp>
        <p:nvSpPr>
          <p:cNvPr id="6" name="Text 4"/>
          <p:cNvSpPr txBox="1"/>
          <p:nvPr/>
        </p:nvSpPr>
        <p:spPr>
          <a:xfrm>
            <a:off x="304495" y="1580998"/>
            <a:ext cx="1215238"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模型目前进展</a:t>
            </a:r>
            <a:endParaRPr lang="en-US" sz="1300" dirty="0"/>
          </a:p>
        </p:txBody>
      </p:sp>
      <p:sp>
        <p:nvSpPr>
          <p:cNvPr id="7" name="Text 5"/>
          <p:cNvSpPr txBox="1"/>
          <p:nvPr/>
        </p:nvSpPr>
        <p:spPr>
          <a:xfrm>
            <a:off x="304495" y="3000146"/>
            <a:ext cx="1215238"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关键技术趋势</a:t>
            </a:r>
            <a:endParaRPr lang="en-US" sz="1300" dirty="0"/>
          </a:p>
        </p:txBody>
      </p:sp>
      <p:sp>
        <p:nvSpPr>
          <p:cNvPr id="8" name="Shape 6"/>
          <p:cNvSpPr/>
          <p:nvPr/>
        </p:nvSpPr>
        <p:spPr>
          <a:xfrm>
            <a:off x="304495" y="1886407"/>
            <a:ext cx="3791102" cy="933602"/>
          </a:xfrm>
          <a:prstGeom prst="roundRect">
            <a:avLst>
              <a:gd name="adj" fmla="val 7995"/>
            </a:avLst>
          </a:prstGeom>
          <a:solidFill>
            <a:srgbClr val="FFFFFF">
              <a:alpha val="85000"/>
            </a:srgbClr>
          </a:solidFill>
          <a:ln w="12700">
            <a:solidFill>
              <a:srgbClr val="E5E7EB"/>
            </a:solidFill>
            <a:prstDash val="solid"/>
          </a:ln>
        </p:spPr>
      </p:sp>
      <p:sp>
        <p:nvSpPr>
          <p:cNvPr id="9" name="Shape 7"/>
          <p:cNvSpPr/>
          <p:nvPr/>
        </p:nvSpPr>
        <p:spPr>
          <a:xfrm>
            <a:off x="4203497" y="1886407"/>
            <a:ext cx="3791102" cy="933602"/>
          </a:xfrm>
          <a:prstGeom prst="roundRect">
            <a:avLst>
              <a:gd name="adj" fmla="val 7995"/>
            </a:avLst>
          </a:prstGeom>
          <a:solidFill>
            <a:srgbClr val="FFFFFF">
              <a:alpha val="85000"/>
            </a:srgbClr>
          </a:solidFill>
          <a:ln w="12700">
            <a:solidFill>
              <a:srgbClr val="E5E7EB"/>
            </a:solidFill>
            <a:prstDash val="solid"/>
          </a:ln>
        </p:spPr>
      </p:sp>
      <p:sp>
        <p:nvSpPr>
          <p:cNvPr id="10" name="Shape 8"/>
          <p:cNvSpPr/>
          <p:nvPr/>
        </p:nvSpPr>
        <p:spPr>
          <a:xfrm>
            <a:off x="8102498" y="1886407"/>
            <a:ext cx="3791102" cy="933602"/>
          </a:xfrm>
          <a:prstGeom prst="roundRect">
            <a:avLst>
              <a:gd name="adj" fmla="val 7995"/>
            </a:avLst>
          </a:prstGeom>
          <a:solidFill>
            <a:srgbClr val="FFFFFF">
              <a:alpha val="85000"/>
            </a:srgbClr>
          </a:solidFill>
          <a:ln w="12700">
            <a:solidFill>
              <a:srgbClr val="E5E7EB"/>
            </a:solidFill>
            <a:prstDash val="solid"/>
          </a:ln>
        </p:spPr>
      </p:sp>
      <p:sp>
        <p:nvSpPr>
          <p:cNvPr id="11" name="Text 9"/>
          <p:cNvSpPr txBox="1"/>
          <p:nvPr/>
        </p:nvSpPr>
        <p:spPr>
          <a:xfrm>
            <a:off x="1740103" y="2066544"/>
            <a:ext cx="1038758"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模态能力演进</a:t>
            </a:r>
            <a:endParaRPr lang="en-US" sz="1200" dirty="0"/>
          </a:p>
        </p:txBody>
      </p:sp>
      <p:sp>
        <p:nvSpPr>
          <p:cNvPr id="12" name="Text 10"/>
          <p:cNvSpPr txBox="1"/>
          <p:nvPr/>
        </p:nvSpPr>
        <p:spPr>
          <a:xfrm>
            <a:off x="5562295" y="2066544"/>
            <a:ext cx="11914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上下文窗口扩展</a:t>
            </a:r>
            <a:endParaRPr lang="en-US" sz="1200" dirty="0"/>
          </a:p>
        </p:txBody>
      </p:sp>
      <p:sp>
        <p:nvSpPr>
          <p:cNvPr id="13" name="Text 11"/>
          <p:cNvSpPr txBox="1"/>
          <p:nvPr/>
        </p:nvSpPr>
        <p:spPr>
          <a:xfrm>
            <a:off x="9385402" y="2066544"/>
            <a:ext cx="13432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科学发现领域探索</a:t>
            </a:r>
            <a:endParaRPr lang="en-US" sz="1200" dirty="0"/>
          </a:p>
        </p:txBody>
      </p:sp>
      <p:sp>
        <p:nvSpPr>
          <p:cNvPr id="14" name="Text 12"/>
          <p:cNvSpPr txBox="1"/>
          <p:nvPr/>
        </p:nvSpPr>
        <p:spPr>
          <a:xfrm>
            <a:off x="530352" y="2286000"/>
            <a:ext cx="3434486" cy="352958"/>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从单语言到多模态输入，叠加推理能力，扩展到智能体执行任务能力（简单任务），独立的多媒体生成修改模型</a:t>
            </a:r>
            <a:endParaRPr lang="en-US" sz="1000" dirty="0"/>
          </a:p>
        </p:txBody>
      </p:sp>
      <p:sp>
        <p:nvSpPr>
          <p:cNvPr id="15" name="Text 13"/>
          <p:cNvSpPr txBox="1"/>
          <p:nvPr/>
        </p:nvSpPr>
        <p:spPr>
          <a:xfrm>
            <a:off x="5514746" y="2286000"/>
            <a:ext cx="1271930"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从4K到1M+ tokens</a:t>
            </a:r>
            <a:endParaRPr lang="en-US" sz="1000" dirty="0"/>
          </a:p>
        </p:txBody>
      </p:sp>
      <p:sp>
        <p:nvSpPr>
          <p:cNvPr id="16" name="Text 14"/>
          <p:cNvSpPr txBox="1"/>
          <p:nvPr/>
        </p:nvSpPr>
        <p:spPr>
          <a:xfrm>
            <a:off x="8328355" y="2286000"/>
            <a:ext cx="3434486" cy="352958"/>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蛋白质结构预测、数学定理证明、药物分子设计、材料科学突破</a:t>
            </a:r>
            <a:endParaRPr lang="en-US" sz="1000" dirty="0"/>
          </a:p>
        </p:txBody>
      </p:sp>
      <p:sp>
        <p:nvSpPr>
          <p:cNvPr id="17" name="Shape 15"/>
          <p:cNvSpPr/>
          <p:nvPr/>
        </p:nvSpPr>
        <p:spPr>
          <a:xfrm>
            <a:off x="304495" y="3305556"/>
            <a:ext cx="3810305" cy="1809598"/>
          </a:xfrm>
          <a:prstGeom prst="roundRect">
            <a:avLst>
              <a:gd name="adj" fmla="val 2128"/>
            </a:avLst>
          </a:prstGeom>
          <a:solidFill>
            <a:srgbClr val="FFFFFF">
              <a:alpha val="85000"/>
            </a:srgbClr>
          </a:solidFill>
          <a:ln w="12700">
            <a:solidFill>
              <a:srgbClr val="E5E7EB"/>
            </a:solidFill>
            <a:prstDash val="solid"/>
          </a:ln>
        </p:spPr>
      </p:sp>
      <p:sp>
        <p:nvSpPr>
          <p:cNvPr id="18" name="Shape 16"/>
          <p:cNvSpPr/>
          <p:nvPr/>
        </p:nvSpPr>
        <p:spPr>
          <a:xfrm>
            <a:off x="4190695" y="3305556"/>
            <a:ext cx="3810305" cy="1809598"/>
          </a:xfrm>
          <a:prstGeom prst="roundRect">
            <a:avLst>
              <a:gd name="adj" fmla="val 2128"/>
            </a:avLst>
          </a:prstGeom>
          <a:solidFill>
            <a:srgbClr val="FFFFFF">
              <a:alpha val="85000"/>
            </a:srgbClr>
          </a:solidFill>
          <a:ln w="12700">
            <a:solidFill>
              <a:srgbClr val="E5E7EB"/>
            </a:solidFill>
            <a:prstDash val="solid"/>
          </a:ln>
        </p:spPr>
      </p:sp>
      <p:sp>
        <p:nvSpPr>
          <p:cNvPr id="19" name="Shape 17"/>
          <p:cNvSpPr/>
          <p:nvPr/>
        </p:nvSpPr>
        <p:spPr>
          <a:xfrm>
            <a:off x="8076895" y="3305556"/>
            <a:ext cx="3810305" cy="1809598"/>
          </a:xfrm>
          <a:prstGeom prst="roundRect">
            <a:avLst>
              <a:gd name="adj" fmla="val 2128"/>
            </a:avLst>
          </a:prstGeom>
          <a:solidFill>
            <a:srgbClr val="FFFFFF">
              <a:alpha val="85000"/>
            </a:srgbClr>
          </a:solidFill>
          <a:ln w="12700">
            <a:solidFill>
              <a:srgbClr val="E5E7EB"/>
            </a:solidFill>
            <a:prstDash val="solid"/>
          </a:ln>
        </p:spPr>
      </p:sp>
      <p:sp>
        <p:nvSpPr>
          <p:cNvPr id="20" name="Shape 18"/>
          <p:cNvSpPr/>
          <p:nvPr/>
        </p:nvSpPr>
        <p:spPr>
          <a:xfrm>
            <a:off x="466344" y="3467405"/>
            <a:ext cx="381305" cy="381305"/>
          </a:xfrm>
          <a:prstGeom prst="ellipse">
            <a:avLst/>
          </a:prstGeom>
          <a:solidFill>
            <a:srgbClr val="EBF0FF"/>
          </a:solidFill>
          <a:ln/>
        </p:spPr>
      </p:sp>
      <p:pic>
        <p:nvPicPr>
          <p:cNvPr id="21" name="Image 0" descr="preencoded.png">    </p:cNvPr>
          <p:cNvPicPr>
            <a:picLocks noChangeAspect="1"/>
          </p:cNvPicPr>
          <p:nvPr/>
        </p:nvPicPr>
        <p:blipFill>
          <a:blip r:embed="rId1"/>
          <a:srcRect l="0" r="0" t="-841" b="-841"/>
          <a:stretch/>
        </p:blipFill>
        <p:spPr>
          <a:xfrm>
            <a:off x="562356" y="3571646"/>
            <a:ext cx="190195" cy="171907"/>
          </a:xfrm>
          <a:prstGeom prst="rect">
            <a:avLst/>
          </a:prstGeom>
        </p:spPr>
      </p:pic>
      <p:sp>
        <p:nvSpPr>
          <p:cNvPr id="22" name="Shape 19"/>
          <p:cNvSpPr/>
          <p:nvPr/>
        </p:nvSpPr>
        <p:spPr>
          <a:xfrm>
            <a:off x="304495" y="5191049"/>
            <a:ext cx="3810305" cy="1809598"/>
          </a:xfrm>
          <a:prstGeom prst="roundRect">
            <a:avLst>
              <a:gd name="adj" fmla="val 2128"/>
            </a:avLst>
          </a:prstGeom>
          <a:solidFill>
            <a:srgbClr val="FFFFFF">
              <a:alpha val="85000"/>
            </a:srgbClr>
          </a:solidFill>
          <a:ln w="12700">
            <a:solidFill>
              <a:srgbClr val="E5E7EB"/>
            </a:solidFill>
            <a:prstDash val="solid"/>
          </a:ln>
        </p:spPr>
      </p:sp>
      <p:sp>
        <p:nvSpPr>
          <p:cNvPr id="23" name="Shape 20"/>
          <p:cNvSpPr/>
          <p:nvPr/>
        </p:nvSpPr>
        <p:spPr>
          <a:xfrm>
            <a:off x="4190695" y="5191049"/>
            <a:ext cx="3810305" cy="1809598"/>
          </a:xfrm>
          <a:prstGeom prst="roundRect">
            <a:avLst>
              <a:gd name="adj" fmla="val 2128"/>
            </a:avLst>
          </a:prstGeom>
          <a:solidFill>
            <a:srgbClr val="FFFFFF">
              <a:alpha val="85000"/>
            </a:srgbClr>
          </a:solidFill>
          <a:ln w="12700">
            <a:solidFill>
              <a:srgbClr val="E5E7EB"/>
            </a:solidFill>
            <a:prstDash val="solid"/>
          </a:ln>
        </p:spPr>
      </p:sp>
      <p:sp>
        <p:nvSpPr>
          <p:cNvPr id="24" name="Shape 21"/>
          <p:cNvSpPr/>
          <p:nvPr/>
        </p:nvSpPr>
        <p:spPr>
          <a:xfrm>
            <a:off x="4352544" y="3467405"/>
            <a:ext cx="381305" cy="381305"/>
          </a:xfrm>
          <a:prstGeom prst="ellipse">
            <a:avLst/>
          </a:prstGeom>
          <a:solidFill>
            <a:srgbClr val="EBF0FF"/>
          </a:solidFill>
          <a:ln/>
        </p:spPr>
      </p:sp>
      <p:sp>
        <p:nvSpPr>
          <p:cNvPr id="25" name="Shape 22"/>
          <p:cNvSpPr/>
          <p:nvPr/>
        </p:nvSpPr>
        <p:spPr>
          <a:xfrm>
            <a:off x="8238744" y="3467405"/>
            <a:ext cx="381305" cy="381305"/>
          </a:xfrm>
          <a:prstGeom prst="ellipse">
            <a:avLst/>
          </a:prstGeom>
          <a:solidFill>
            <a:srgbClr val="EBF0FF"/>
          </a:solidFill>
          <a:ln/>
        </p:spPr>
      </p:sp>
      <p:sp>
        <p:nvSpPr>
          <p:cNvPr id="26" name="Shape 23"/>
          <p:cNvSpPr/>
          <p:nvPr/>
        </p:nvSpPr>
        <p:spPr>
          <a:xfrm>
            <a:off x="466344" y="5352898"/>
            <a:ext cx="381305" cy="381305"/>
          </a:xfrm>
          <a:prstGeom prst="ellipse">
            <a:avLst/>
          </a:prstGeom>
          <a:solidFill>
            <a:srgbClr val="EBF0FF"/>
          </a:solidFill>
          <a:ln/>
        </p:spPr>
      </p:sp>
      <p:sp>
        <p:nvSpPr>
          <p:cNvPr id="27" name="Shape 24"/>
          <p:cNvSpPr/>
          <p:nvPr/>
        </p:nvSpPr>
        <p:spPr>
          <a:xfrm>
            <a:off x="4352544" y="5352898"/>
            <a:ext cx="381305" cy="381305"/>
          </a:xfrm>
          <a:prstGeom prst="ellipse">
            <a:avLst/>
          </a:prstGeom>
          <a:solidFill>
            <a:srgbClr val="EBF0FF"/>
          </a:solidFill>
          <a:ln/>
        </p:spPr>
      </p:sp>
      <p:sp>
        <p:nvSpPr>
          <p:cNvPr id="28" name="Text 25"/>
          <p:cNvSpPr txBox="1"/>
          <p:nvPr/>
        </p:nvSpPr>
        <p:spPr>
          <a:xfrm>
            <a:off x="961949" y="3562502"/>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多模态融合</a:t>
            </a:r>
            <a:endParaRPr lang="en-US" sz="1200" dirty="0"/>
          </a:p>
        </p:txBody>
      </p:sp>
      <p:sp>
        <p:nvSpPr>
          <p:cNvPr id="29" name="Text 26"/>
          <p:cNvSpPr txBox="1"/>
          <p:nvPr/>
        </p:nvSpPr>
        <p:spPr>
          <a:xfrm>
            <a:off x="4848149" y="3562502"/>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持续学习和进化能力</a:t>
            </a:r>
            <a:endParaRPr lang="en-US" sz="1200" dirty="0"/>
          </a:p>
        </p:txBody>
      </p:sp>
      <p:sp>
        <p:nvSpPr>
          <p:cNvPr id="30" name="Text 27"/>
          <p:cNvSpPr txBox="1"/>
          <p:nvPr/>
        </p:nvSpPr>
        <p:spPr>
          <a:xfrm>
            <a:off x="961949" y="5447995"/>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打开人类认知边界</a:t>
            </a:r>
            <a:endParaRPr lang="en-US" sz="1200" dirty="0"/>
          </a:p>
        </p:txBody>
      </p:sp>
      <p:sp>
        <p:nvSpPr>
          <p:cNvPr id="31" name="Text 28"/>
          <p:cNvSpPr txBox="1"/>
          <p:nvPr/>
        </p:nvSpPr>
        <p:spPr>
          <a:xfrm>
            <a:off x="466344" y="3933749"/>
            <a:ext cx="3567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文本、图像、音频、视频统一理解与生成，实现跨模态推理和创作</a:t>
            </a:r>
            <a:endParaRPr lang="en-US" sz="1000" dirty="0"/>
          </a:p>
        </p:txBody>
      </p:sp>
      <p:sp>
        <p:nvSpPr>
          <p:cNvPr id="32" name="Text 29"/>
          <p:cNvSpPr txBox="1"/>
          <p:nvPr/>
        </p:nvSpPr>
        <p:spPr>
          <a:xfrm>
            <a:off x="466344" y="5820156"/>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超越人类已有知识体系，发现全新原创性想法和解决方案</a:t>
            </a:r>
            <a:endParaRPr lang="en-US" sz="1000" dirty="0"/>
          </a:p>
        </p:txBody>
      </p:sp>
      <p:sp>
        <p:nvSpPr>
          <p:cNvPr id="33" name="Text 30"/>
          <p:cNvSpPr txBox="1"/>
          <p:nvPr/>
        </p:nvSpPr>
        <p:spPr>
          <a:xfrm>
            <a:off x="657454" y="4390949"/>
            <a:ext cx="23865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GPT-4o: 50种语言实时转录+视觉理解</a:t>
            </a:r>
            <a:endParaRPr lang="en-US" sz="1000" dirty="0"/>
          </a:p>
        </p:txBody>
      </p:sp>
      <p:sp>
        <p:nvSpPr>
          <p:cNvPr id="34" name="Text 31"/>
          <p:cNvSpPr txBox="1"/>
          <p:nvPr/>
        </p:nvSpPr>
        <p:spPr>
          <a:xfrm>
            <a:off x="657454" y="4581144"/>
            <a:ext cx="2157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Gemini Ultra: 多模态推理超越人类</a:t>
            </a:r>
            <a:endParaRPr lang="en-US" sz="1000" dirty="0"/>
          </a:p>
        </p:txBody>
      </p:sp>
      <p:sp>
        <p:nvSpPr>
          <p:cNvPr id="35" name="Text 32"/>
          <p:cNvSpPr txBox="1"/>
          <p:nvPr/>
        </p:nvSpPr>
        <p:spPr>
          <a:xfrm>
            <a:off x="657454" y="4772254"/>
            <a:ext cx="2177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高保真生成: 媒体内容接近真实世界</a:t>
            </a:r>
            <a:endParaRPr lang="en-US" sz="1000" dirty="0"/>
          </a:p>
        </p:txBody>
      </p:sp>
      <p:pic>
        <p:nvPicPr>
          <p:cNvPr id="36" name="Image 1" descr="preencoded.png">    </p:cNvPr>
          <p:cNvPicPr>
            <a:picLocks noChangeAspect="1"/>
          </p:cNvPicPr>
          <p:nvPr/>
        </p:nvPicPr>
        <p:blipFill>
          <a:blip r:embed="rId2"/>
          <a:srcRect l="0" r="0" t="0" b="0"/>
          <a:stretch/>
        </p:blipFill>
        <p:spPr>
          <a:xfrm>
            <a:off x="4457700" y="3571646"/>
            <a:ext cx="171907" cy="171907"/>
          </a:xfrm>
          <a:prstGeom prst="rect">
            <a:avLst/>
          </a:prstGeom>
        </p:spPr>
      </p:pic>
      <p:sp>
        <p:nvSpPr>
          <p:cNvPr id="37" name="Text 33"/>
          <p:cNvSpPr txBox="1"/>
          <p:nvPr/>
        </p:nvSpPr>
        <p:spPr>
          <a:xfrm>
            <a:off x="8734349" y="3562502"/>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世界模型构建</a:t>
            </a:r>
            <a:endParaRPr lang="en-US" sz="1200" dirty="0"/>
          </a:p>
        </p:txBody>
      </p:sp>
      <p:sp>
        <p:nvSpPr>
          <p:cNvPr id="38" name="Text 34"/>
          <p:cNvSpPr txBox="1"/>
          <p:nvPr/>
        </p:nvSpPr>
        <p:spPr>
          <a:xfrm>
            <a:off x="4352544" y="3933749"/>
            <a:ext cx="3567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从静态训练到动态更新，实现实时知识获取和目标函数动态优化</a:t>
            </a:r>
            <a:endParaRPr lang="en-US" sz="1000" dirty="0"/>
          </a:p>
        </p:txBody>
      </p:sp>
      <p:sp>
        <p:nvSpPr>
          <p:cNvPr id="39" name="Text 35"/>
          <p:cNvSpPr txBox="1"/>
          <p:nvPr/>
        </p:nvSpPr>
        <p:spPr>
          <a:xfrm>
            <a:off x="8238744" y="3933749"/>
            <a:ext cx="3567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理解物理规律和因果关系，建立完整世界认知模型和推理能力</a:t>
            </a:r>
            <a:endParaRPr lang="en-US" sz="1000" dirty="0"/>
          </a:p>
        </p:txBody>
      </p:sp>
      <p:sp>
        <p:nvSpPr>
          <p:cNvPr id="40" name="Text 36"/>
          <p:cNvSpPr txBox="1"/>
          <p:nvPr/>
        </p:nvSpPr>
        <p:spPr>
          <a:xfrm>
            <a:off x="4543654" y="4390949"/>
            <a:ext cx="19193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RAG: 知识检索与生成能力集成</a:t>
            </a:r>
            <a:endParaRPr lang="en-US" sz="1000" dirty="0"/>
          </a:p>
        </p:txBody>
      </p:sp>
      <p:sp>
        <p:nvSpPr>
          <p:cNvPr id="41" name="Text 37"/>
          <p:cNvSpPr txBox="1"/>
          <p:nvPr/>
        </p:nvSpPr>
        <p:spPr>
          <a:xfrm>
            <a:off x="4543654" y="4581144"/>
            <a:ext cx="1910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增量学习: 无需完全重训练模型</a:t>
            </a:r>
            <a:endParaRPr lang="en-US" sz="1000" dirty="0"/>
          </a:p>
        </p:txBody>
      </p:sp>
      <p:sp>
        <p:nvSpPr>
          <p:cNvPr id="42" name="Text 38"/>
          <p:cNvSpPr txBox="1"/>
          <p:nvPr/>
        </p:nvSpPr>
        <p:spPr>
          <a:xfrm>
            <a:off x="4543654" y="4772254"/>
            <a:ext cx="2310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动态目标函数: 自我进化与适应性提升</a:t>
            </a:r>
            <a:endParaRPr lang="en-US" sz="1000" dirty="0"/>
          </a:p>
        </p:txBody>
      </p:sp>
      <p:pic>
        <p:nvPicPr>
          <p:cNvPr id="43" name="Image 2" descr="preencoded.png">    </p:cNvPr>
          <p:cNvPicPr>
            <a:picLocks noChangeAspect="1"/>
          </p:cNvPicPr>
          <p:nvPr/>
        </p:nvPicPr>
        <p:blipFill>
          <a:blip r:embed="rId3"/>
          <a:srcRect l="0" r="0" t="0" b="0"/>
          <a:stretch/>
        </p:blipFill>
        <p:spPr>
          <a:xfrm>
            <a:off x="8343900" y="3571646"/>
            <a:ext cx="171907" cy="171907"/>
          </a:xfrm>
          <a:prstGeom prst="rect">
            <a:avLst/>
          </a:prstGeom>
        </p:spPr>
      </p:pic>
      <p:sp>
        <p:nvSpPr>
          <p:cNvPr id="44" name="Text 39"/>
          <p:cNvSpPr txBox="1"/>
          <p:nvPr/>
        </p:nvSpPr>
        <p:spPr>
          <a:xfrm>
            <a:off x="4848149" y="5447995"/>
            <a:ext cx="1800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超长记忆与复杂任务处理</a:t>
            </a:r>
            <a:endParaRPr lang="en-US" sz="1200" dirty="0"/>
          </a:p>
        </p:txBody>
      </p:sp>
      <p:sp>
        <p:nvSpPr>
          <p:cNvPr id="45" name="Text 40"/>
          <p:cNvSpPr txBox="1"/>
          <p:nvPr/>
        </p:nvSpPr>
        <p:spPr>
          <a:xfrm>
            <a:off x="4352544" y="5820156"/>
            <a:ext cx="31766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更高性能更大容量的上下文窗口和记忆，能完成long horizon的复杂任务</a:t>
            </a:r>
            <a:endParaRPr lang="en-US" sz="1000" dirty="0"/>
          </a:p>
        </p:txBody>
      </p:sp>
      <p:sp>
        <p:nvSpPr>
          <p:cNvPr id="46" name="Text 41"/>
          <p:cNvSpPr txBox="1"/>
          <p:nvPr/>
        </p:nvSpPr>
        <p:spPr>
          <a:xfrm>
            <a:off x="8429854" y="4390949"/>
            <a:ext cx="2043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物理规律理解: 预测现实世界动态</a:t>
            </a:r>
            <a:endParaRPr lang="en-US" sz="1000" dirty="0"/>
          </a:p>
        </p:txBody>
      </p:sp>
      <p:sp>
        <p:nvSpPr>
          <p:cNvPr id="47" name="Text 42"/>
          <p:cNvSpPr txBox="1"/>
          <p:nvPr/>
        </p:nvSpPr>
        <p:spPr>
          <a:xfrm>
            <a:off x="8429854" y="4581144"/>
            <a:ext cx="16431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因果推理: 超越相关性分析</a:t>
            </a:r>
            <a:endParaRPr lang="en-US" sz="1000" dirty="0"/>
          </a:p>
        </p:txBody>
      </p:sp>
      <p:sp>
        <p:nvSpPr>
          <p:cNvPr id="48" name="Text 43"/>
          <p:cNvSpPr txBox="1"/>
          <p:nvPr/>
        </p:nvSpPr>
        <p:spPr>
          <a:xfrm>
            <a:off x="8429854" y="4772254"/>
            <a:ext cx="1776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实时互动: 动态响应环境变化</a:t>
            </a:r>
            <a:endParaRPr lang="en-US" sz="1000" dirty="0"/>
          </a:p>
        </p:txBody>
      </p:sp>
      <p:pic>
        <p:nvPicPr>
          <p:cNvPr id="49" name="Image 3" descr="preencoded.png">    </p:cNvPr>
          <p:cNvPicPr>
            <a:picLocks noChangeAspect="1"/>
          </p:cNvPicPr>
          <p:nvPr/>
        </p:nvPicPr>
        <p:blipFill>
          <a:blip r:embed="rId4"/>
          <a:srcRect l="-1773" r="-1773" t="0" b="0"/>
          <a:stretch/>
        </p:blipFill>
        <p:spPr>
          <a:xfrm>
            <a:off x="590702" y="5458054"/>
            <a:ext cx="133502" cy="171907"/>
          </a:xfrm>
          <a:prstGeom prst="rect">
            <a:avLst/>
          </a:prstGeom>
        </p:spPr>
      </p:pic>
      <p:sp>
        <p:nvSpPr>
          <p:cNvPr id="50" name="Text 44"/>
          <p:cNvSpPr txBox="1"/>
          <p:nvPr/>
        </p:nvSpPr>
        <p:spPr>
          <a:xfrm>
            <a:off x="657454" y="6086246"/>
            <a:ext cx="2043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知识图谱重构: 发现新连接与关联</a:t>
            </a:r>
            <a:endParaRPr lang="en-US" sz="1000" dirty="0"/>
          </a:p>
        </p:txBody>
      </p:sp>
      <p:sp>
        <p:nvSpPr>
          <p:cNvPr id="51" name="Text 45"/>
          <p:cNvSpPr txBox="1"/>
          <p:nvPr/>
        </p:nvSpPr>
        <p:spPr>
          <a:xfrm>
            <a:off x="657454" y="6277356"/>
            <a:ext cx="2310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假设空间拓展: 探索未被考虑的可能性</a:t>
            </a:r>
            <a:endParaRPr lang="en-US" sz="1000" dirty="0"/>
          </a:p>
        </p:txBody>
      </p:sp>
      <p:sp>
        <p:nvSpPr>
          <p:cNvPr id="52" name="Text 46"/>
          <p:cNvSpPr txBox="1"/>
          <p:nvPr/>
        </p:nvSpPr>
        <p:spPr>
          <a:xfrm>
            <a:off x="657454" y="6467551"/>
            <a:ext cx="2177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科学发现加速: 前沿领域突破性进展</a:t>
            </a:r>
            <a:endParaRPr lang="en-US" sz="1000" dirty="0"/>
          </a:p>
        </p:txBody>
      </p:sp>
      <p:pic>
        <p:nvPicPr>
          <p:cNvPr id="53" name="Image 4" descr="preencoded.png">    </p:cNvPr>
          <p:cNvPicPr>
            <a:picLocks noChangeAspect="1"/>
          </p:cNvPicPr>
          <p:nvPr/>
        </p:nvPicPr>
        <p:blipFill>
          <a:blip r:embed="rId5"/>
          <a:srcRect l="0" r="0" t="-841" b="-841"/>
          <a:stretch/>
        </p:blipFill>
        <p:spPr>
          <a:xfrm>
            <a:off x="4448556" y="5458054"/>
            <a:ext cx="190195" cy="171907"/>
          </a:xfrm>
          <a:prstGeom prst="rect">
            <a:avLst/>
          </a:prstGeom>
        </p:spPr>
      </p:pic>
      <p:sp>
        <p:nvSpPr>
          <p:cNvPr id="54" name="Text 47"/>
          <p:cNvSpPr txBox="1"/>
          <p:nvPr/>
        </p:nvSpPr>
        <p:spPr>
          <a:xfrm>
            <a:off x="4543654" y="6277356"/>
            <a:ext cx="2177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多轮深度规划: 复杂项目全流程执行</a:t>
            </a:r>
            <a:endParaRPr lang="en-US" sz="1000" dirty="0"/>
          </a:p>
        </p:txBody>
      </p:sp>
      <p:sp>
        <p:nvSpPr>
          <p:cNvPr id="55" name="Text 48"/>
          <p:cNvSpPr txBox="1"/>
          <p:nvPr/>
        </p:nvSpPr>
        <p:spPr>
          <a:xfrm>
            <a:off x="4543654" y="6467551"/>
            <a:ext cx="1910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长期记忆存储: 知识连续性保持</a:t>
            </a:r>
            <a:endParaRPr lang="en-US" sz="1000" dirty="0"/>
          </a:p>
        </p:txBody>
      </p:sp>
      <p:sp>
        <p:nvSpPr>
          <p:cNvPr id="56" name="Text 49"/>
          <p:cNvSpPr txBox="1"/>
          <p:nvPr/>
        </p:nvSpPr>
        <p:spPr>
          <a:xfrm>
            <a:off x="4543654" y="6657746"/>
            <a:ext cx="1910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长程依赖建模: 捕捉远距离关联</a:t>
            </a:r>
            <a:endParaRPr lang="en-US" sz="1000" dirty="0"/>
          </a:p>
        </p:txBody>
      </p:sp>
      <p:sp>
        <p:nvSpPr>
          <p:cNvPr id="57" name="Shape 50"/>
          <p:cNvSpPr/>
          <p:nvPr/>
        </p:nvSpPr>
        <p:spPr>
          <a:xfrm>
            <a:off x="9951415" y="152705"/>
            <a:ext cx="2095805" cy="314554"/>
          </a:xfrm>
          <a:prstGeom prst="roundRect">
            <a:avLst>
              <a:gd name="adj" fmla="val 35236"/>
            </a:avLst>
          </a:prstGeom>
          <a:solidFill>
            <a:srgbClr val="EBF0FF"/>
          </a:solidFill>
          <a:ln/>
        </p:spPr>
      </p:sp>
      <p:sp>
        <p:nvSpPr>
          <p:cNvPr id="58" name="Text 51"/>
          <p:cNvSpPr txBox="1"/>
          <p:nvPr/>
        </p:nvSpPr>
        <p:spPr>
          <a:xfrm>
            <a:off x="10065715" y="228600"/>
            <a:ext cx="1967789"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子模块2:数字智能的进展和趋势</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2025-09-28T12:43:48Z</dcterms:created>
  <dcterms:modified xsi:type="dcterms:W3CDTF">2025-09-28T12:43:48Z</dcterms:modified>
</cp:coreProperties>
</file>